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8" r:id="rId1"/>
  </p:sldMasterIdLst>
  <p:notesMasterIdLst>
    <p:notesMasterId r:id="rId53"/>
  </p:notesMasterIdLst>
  <p:sldIdLst>
    <p:sldId id="256" r:id="rId2"/>
    <p:sldId id="395" r:id="rId3"/>
    <p:sldId id="392" r:id="rId4"/>
    <p:sldId id="390" r:id="rId5"/>
    <p:sldId id="339" r:id="rId6"/>
    <p:sldId id="341" r:id="rId7"/>
    <p:sldId id="340" r:id="rId8"/>
    <p:sldId id="401" r:id="rId9"/>
    <p:sldId id="403" r:id="rId10"/>
    <p:sldId id="402" r:id="rId11"/>
    <p:sldId id="400" r:id="rId12"/>
    <p:sldId id="342" r:id="rId13"/>
    <p:sldId id="374" r:id="rId14"/>
    <p:sldId id="373" r:id="rId15"/>
    <p:sldId id="372" r:id="rId16"/>
    <p:sldId id="343" r:id="rId17"/>
    <p:sldId id="375" r:id="rId18"/>
    <p:sldId id="344" r:id="rId19"/>
    <p:sldId id="345" r:id="rId20"/>
    <p:sldId id="346" r:id="rId21"/>
    <p:sldId id="347" r:id="rId22"/>
    <p:sldId id="348" r:id="rId23"/>
    <p:sldId id="376" r:id="rId24"/>
    <p:sldId id="349" r:id="rId25"/>
    <p:sldId id="350" r:id="rId26"/>
    <p:sldId id="351" r:id="rId27"/>
    <p:sldId id="352" r:id="rId28"/>
    <p:sldId id="353" r:id="rId29"/>
    <p:sldId id="354" r:id="rId30"/>
    <p:sldId id="355" r:id="rId31"/>
    <p:sldId id="396" r:id="rId32"/>
    <p:sldId id="356" r:id="rId33"/>
    <p:sldId id="357" r:id="rId34"/>
    <p:sldId id="358" r:id="rId35"/>
    <p:sldId id="359" r:id="rId36"/>
    <p:sldId id="360" r:id="rId37"/>
    <p:sldId id="361" r:id="rId38"/>
    <p:sldId id="362" r:id="rId39"/>
    <p:sldId id="363" r:id="rId40"/>
    <p:sldId id="407" r:id="rId41"/>
    <p:sldId id="398" r:id="rId42"/>
    <p:sldId id="404" r:id="rId43"/>
    <p:sldId id="405" r:id="rId44"/>
    <p:sldId id="406" r:id="rId45"/>
    <p:sldId id="365" r:id="rId46"/>
    <p:sldId id="366" r:id="rId47"/>
    <p:sldId id="399" r:id="rId48"/>
    <p:sldId id="367" r:id="rId49"/>
    <p:sldId id="368" r:id="rId50"/>
    <p:sldId id="369" r:id="rId51"/>
    <p:sldId id="371"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46"/>
    <a:srgbClr val="5C69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68136" autoAdjust="0"/>
  </p:normalViewPr>
  <p:slideViewPr>
    <p:cSldViewPr>
      <p:cViewPr varScale="1">
        <p:scale>
          <a:sx n="58" d="100"/>
          <a:sy n="58" d="100"/>
        </p:scale>
        <p:origin x="1162" y="53"/>
      </p:cViewPr>
      <p:guideLst>
        <p:guide orient="horz" pos="2160"/>
        <p:guide pos="2880"/>
      </p:guideLst>
    </p:cSldViewPr>
  </p:slideViewPr>
  <p:outlineViewPr>
    <p:cViewPr>
      <p:scale>
        <a:sx n="33" d="100"/>
        <a:sy n="33" d="100"/>
      </p:scale>
      <p:origin x="0" y="-1793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493E82-41A1-4534-AEA2-AFEEA0BC7C6A}" type="datetimeFigureOut">
              <a:rPr lang="en-US" smtClean="0"/>
              <a:t>11/17/2021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594ADE-05F9-4BBD-8A5B-D87EACD0C437}" type="slidenum">
              <a:rPr lang="en-US" smtClean="0"/>
              <a:t>‹#›</a:t>
            </a:fld>
            <a:endParaRPr lang="en-US" dirty="0"/>
          </a:p>
        </p:txBody>
      </p:sp>
    </p:spTree>
    <p:extLst>
      <p:ext uri="{BB962C8B-B14F-4D97-AF65-F5344CB8AC3E}">
        <p14:creationId xmlns:p14="http://schemas.microsoft.com/office/powerpoint/2010/main" val="25757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4ADE-05F9-4BBD-8A5B-D87EACD0C437}" type="slidenum">
              <a:rPr lang="en-US" smtClean="0"/>
              <a:t>1</a:t>
            </a:fld>
            <a:endParaRPr lang="en-US" dirty="0"/>
          </a:p>
        </p:txBody>
      </p:sp>
    </p:spTree>
    <p:extLst>
      <p:ext uri="{BB962C8B-B14F-4D97-AF65-F5344CB8AC3E}">
        <p14:creationId xmlns:p14="http://schemas.microsoft.com/office/powerpoint/2010/main" val="2833147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ChangeArrowheads="1" noTextEdit="1"/>
          </p:cNvSpPr>
          <p:nvPr>
            <p:ph type="sldImg"/>
          </p:nvPr>
        </p:nvSpPr>
        <p:spPr>
          <a:ln/>
        </p:spPr>
      </p:sp>
      <p:sp>
        <p:nvSpPr>
          <p:cNvPr id="17510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81776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21</a:t>
            </a:fld>
            <a:endParaRPr lang="en-US" dirty="0"/>
          </a:p>
        </p:txBody>
      </p:sp>
    </p:spTree>
    <p:extLst>
      <p:ext uri="{BB962C8B-B14F-4D97-AF65-F5344CB8AC3E}">
        <p14:creationId xmlns:p14="http://schemas.microsoft.com/office/powerpoint/2010/main" val="2029172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0555" indent="-288675" eaLnBrk="0" hangingPunct="0">
              <a:defRPr>
                <a:solidFill>
                  <a:schemeClr val="tx1"/>
                </a:solidFill>
                <a:latin typeface="Arial" charset="0"/>
              </a:defRPr>
            </a:lvl2pPr>
            <a:lvl3pPr marL="1154700" indent="-230940" eaLnBrk="0" hangingPunct="0">
              <a:defRPr>
                <a:solidFill>
                  <a:schemeClr val="tx1"/>
                </a:solidFill>
                <a:latin typeface="Arial" charset="0"/>
              </a:defRPr>
            </a:lvl3pPr>
            <a:lvl4pPr marL="1616581" indent="-230940" eaLnBrk="0" hangingPunct="0">
              <a:defRPr>
                <a:solidFill>
                  <a:schemeClr val="tx1"/>
                </a:solidFill>
                <a:latin typeface="Arial" charset="0"/>
              </a:defRPr>
            </a:lvl4pPr>
            <a:lvl5pPr marL="2078461" indent="-230940" eaLnBrk="0" hangingPunct="0">
              <a:defRPr>
                <a:solidFill>
                  <a:schemeClr val="tx1"/>
                </a:solidFill>
                <a:latin typeface="Arial" charset="0"/>
              </a:defRPr>
            </a:lvl5pPr>
            <a:lvl6pPr marL="2540341" indent="-230940" algn="ctr" eaLnBrk="0" fontAlgn="base" hangingPunct="0">
              <a:spcBef>
                <a:spcPct val="0"/>
              </a:spcBef>
              <a:spcAft>
                <a:spcPct val="0"/>
              </a:spcAft>
              <a:defRPr>
                <a:solidFill>
                  <a:schemeClr val="tx1"/>
                </a:solidFill>
                <a:latin typeface="Arial" charset="0"/>
              </a:defRPr>
            </a:lvl6pPr>
            <a:lvl7pPr marL="3002221" indent="-230940" algn="ctr" eaLnBrk="0" fontAlgn="base" hangingPunct="0">
              <a:spcBef>
                <a:spcPct val="0"/>
              </a:spcBef>
              <a:spcAft>
                <a:spcPct val="0"/>
              </a:spcAft>
              <a:defRPr>
                <a:solidFill>
                  <a:schemeClr val="tx1"/>
                </a:solidFill>
                <a:latin typeface="Arial" charset="0"/>
              </a:defRPr>
            </a:lvl7pPr>
            <a:lvl8pPr marL="3464101" indent="-230940" algn="ctr" eaLnBrk="0" fontAlgn="base" hangingPunct="0">
              <a:spcBef>
                <a:spcPct val="0"/>
              </a:spcBef>
              <a:spcAft>
                <a:spcPct val="0"/>
              </a:spcAft>
              <a:defRPr>
                <a:solidFill>
                  <a:schemeClr val="tx1"/>
                </a:solidFill>
                <a:latin typeface="Arial" charset="0"/>
              </a:defRPr>
            </a:lvl8pPr>
            <a:lvl9pPr marL="3925982" indent="-230940" algn="ctr" eaLnBrk="0" fontAlgn="base" hangingPunct="0">
              <a:spcBef>
                <a:spcPct val="0"/>
              </a:spcBef>
              <a:spcAft>
                <a:spcPct val="0"/>
              </a:spcAft>
              <a:defRPr>
                <a:solidFill>
                  <a:schemeClr val="tx1"/>
                </a:solidFill>
                <a:latin typeface="Arial" charset="0"/>
              </a:defRPr>
            </a:lvl9pPr>
          </a:lstStyle>
          <a:p>
            <a:pPr eaLnBrk="1" hangingPunct="1"/>
            <a:fld id="{60EEC7E8-2B7F-4551-A998-C47421634104}" type="slidenum">
              <a:rPr lang="en-US" smtClean="0"/>
              <a:pPr eaLnBrk="1" hangingPunct="1"/>
              <a:t>22</a:t>
            </a:fld>
            <a:endParaRPr lang="en-US"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186138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0555" indent="-288675" eaLnBrk="0" hangingPunct="0">
              <a:defRPr>
                <a:solidFill>
                  <a:schemeClr val="tx1"/>
                </a:solidFill>
                <a:latin typeface="Arial" charset="0"/>
              </a:defRPr>
            </a:lvl2pPr>
            <a:lvl3pPr marL="1154700" indent="-230940" eaLnBrk="0" hangingPunct="0">
              <a:defRPr>
                <a:solidFill>
                  <a:schemeClr val="tx1"/>
                </a:solidFill>
                <a:latin typeface="Arial" charset="0"/>
              </a:defRPr>
            </a:lvl3pPr>
            <a:lvl4pPr marL="1616581" indent="-230940" eaLnBrk="0" hangingPunct="0">
              <a:defRPr>
                <a:solidFill>
                  <a:schemeClr val="tx1"/>
                </a:solidFill>
                <a:latin typeface="Arial" charset="0"/>
              </a:defRPr>
            </a:lvl4pPr>
            <a:lvl5pPr marL="2078461" indent="-230940" eaLnBrk="0" hangingPunct="0">
              <a:defRPr>
                <a:solidFill>
                  <a:schemeClr val="tx1"/>
                </a:solidFill>
                <a:latin typeface="Arial" charset="0"/>
              </a:defRPr>
            </a:lvl5pPr>
            <a:lvl6pPr marL="2540341" indent="-230940" algn="ctr" eaLnBrk="0" fontAlgn="base" hangingPunct="0">
              <a:spcBef>
                <a:spcPct val="0"/>
              </a:spcBef>
              <a:spcAft>
                <a:spcPct val="0"/>
              </a:spcAft>
              <a:defRPr>
                <a:solidFill>
                  <a:schemeClr val="tx1"/>
                </a:solidFill>
                <a:latin typeface="Arial" charset="0"/>
              </a:defRPr>
            </a:lvl6pPr>
            <a:lvl7pPr marL="3002221" indent="-230940" algn="ctr" eaLnBrk="0" fontAlgn="base" hangingPunct="0">
              <a:spcBef>
                <a:spcPct val="0"/>
              </a:spcBef>
              <a:spcAft>
                <a:spcPct val="0"/>
              </a:spcAft>
              <a:defRPr>
                <a:solidFill>
                  <a:schemeClr val="tx1"/>
                </a:solidFill>
                <a:latin typeface="Arial" charset="0"/>
              </a:defRPr>
            </a:lvl7pPr>
            <a:lvl8pPr marL="3464101" indent="-230940" algn="ctr" eaLnBrk="0" fontAlgn="base" hangingPunct="0">
              <a:spcBef>
                <a:spcPct val="0"/>
              </a:spcBef>
              <a:spcAft>
                <a:spcPct val="0"/>
              </a:spcAft>
              <a:defRPr>
                <a:solidFill>
                  <a:schemeClr val="tx1"/>
                </a:solidFill>
                <a:latin typeface="Arial" charset="0"/>
              </a:defRPr>
            </a:lvl8pPr>
            <a:lvl9pPr marL="3925982" indent="-230940" algn="ctr" eaLnBrk="0" fontAlgn="base" hangingPunct="0">
              <a:spcBef>
                <a:spcPct val="0"/>
              </a:spcBef>
              <a:spcAft>
                <a:spcPct val="0"/>
              </a:spcAft>
              <a:defRPr>
                <a:solidFill>
                  <a:schemeClr val="tx1"/>
                </a:solidFill>
                <a:latin typeface="Arial" charset="0"/>
              </a:defRPr>
            </a:lvl9pPr>
          </a:lstStyle>
          <a:p>
            <a:pPr eaLnBrk="1" hangingPunct="1"/>
            <a:fld id="{60EEC7E8-2B7F-4551-A998-C47421634104}" type="slidenum">
              <a:rPr lang="en-US" smtClean="0"/>
              <a:pPr eaLnBrk="1" hangingPunct="1"/>
              <a:t>23</a:t>
            </a:fld>
            <a:endParaRPr lang="en-US"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082007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24</a:t>
            </a:fld>
            <a:endParaRPr lang="en-US" dirty="0"/>
          </a:p>
        </p:txBody>
      </p:sp>
    </p:spTree>
    <p:extLst>
      <p:ext uri="{BB962C8B-B14F-4D97-AF65-F5344CB8AC3E}">
        <p14:creationId xmlns:p14="http://schemas.microsoft.com/office/powerpoint/2010/main" val="248658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Analysis prerequisites</a:t>
            </a:r>
          </a:p>
          <a:p>
            <a:pPr lvl="0"/>
            <a:r>
              <a:rPr lang="en-US" sz="1200" kern="1200" dirty="0">
                <a:solidFill>
                  <a:schemeClr val="tx1"/>
                </a:solidFill>
                <a:effectLst/>
                <a:latin typeface="+mn-lt"/>
                <a:ea typeface="+mn-ea"/>
                <a:cs typeface="+mn-cs"/>
              </a:rPr>
              <a:t>Identify the problem</a:t>
            </a:r>
          </a:p>
          <a:p>
            <a:pPr lvl="1"/>
            <a:r>
              <a:rPr lang="en-US" sz="1200" kern="1200" dirty="0">
                <a:solidFill>
                  <a:schemeClr val="tx1"/>
                </a:solidFill>
                <a:effectLst/>
                <a:latin typeface="+mn-lt"/>
                <a:ea typeface="+mn-ea"/>
                <a:cs typeface="+mn-cs"/>
              </a:rPr>
              <a:t>Are there multiple types of change? Do those multiple types of change interact or intersect with each other? We have to be able to tease them apart</a:t>
            </a:r>
          </a:p>
          <a:p>
            <a:pPr lvl="0"/>
            <a:r>
              <a:rPr lang="en-US" sz="1200" kern="1200" dirty="0">
                <a:solidFill>
                  <a:schemeClr val="tx1"/>
                </a:solidFill>
                <a:effectLst/>
                <a:latin typeface="+mn-lt"/>
                <a:ea typeface="+mn-ea"/>
                <a:cs typeface="+mn-cs"/>
              </a:rPr>
              <a:t>Define study area</a:t>
            </a:r>
          </a:p>
          <a:p>
            <a:pPr lvl="1"/>
            <a:r>
              <a:rPr lang="en-US" sz="1200" kern="1200" dirty="0">
                <a:solidFill>
                  <a:schemeClr val="tx1"/>
                </a:solidFill>
                <a:effectLst/>
                <a:latin typeface="+mn-lt"/>
                <a:ea typeface="+mn-ea"/>
                <a:cs typeface="+mn-cs"/>
              </a:rPr>
              <a:t>E.g., rocky mountain might be v different from white mountains</a:t>
            </a:r>
          </a:p>
          <a:p>
            <a:pPr lvl="0"/>
            <a:r>
              <a:rPr lang="en-US" sz="1200" kern="1200" dirty="0">
                <a:solidFill>
                  <a:schemeClr val="tx1"/>
                </a:solidFill>
                <a:effectLst/>
                <a:latin typeface="+mn-lt"/>
                <a:ea typeface="+mn-ea"/>
                <a:cs typeface="+mn-cs"/>
              </a:rPr>
              <a:t>Determine frequency for change analysis</a:t>
            </a:r>
          </a:p>
          <a:p>
            <a:pPr lvl="1"/>
            <a:r>
              <a:rPr lang="en-US" sz="1200" kern="1200" dirty="0">
                <a:solidFill>
                  <a:schemeClr val="tx1"/>
                </a:solidFill>
                <a:effectLst/>
                <a:latin typeface="+mn-lt"/>
                <a:ea typeface="+mn-ea"/>
                <a:cs typeface="+mn-cs"/>
              </a:rPr>
              <a:t>Post-fire: one-time event</a:t>
            </a:r>
          </a:p>
          <a:p>
            <a:pPr lvl="1"/>
            <a:r>
              <a:rPr lang="en-US" sz="1200" kern="1200" dirty="0">
                <a:solidFill>
                  <a:schemeClr val="tx1"/>
                </a:solidFill>
                <a:effectLst/>
                <a:latin typeface="+mn-lt"/>
                <a:ea typeface="+mn-ea"/>
                <a:cs typeface="+mn-cs"/>
              </a:rPr>
              <a:t>Vs. sequential or long-term change--- looking at trajectories, slower decline, interacting multiple disturbances – might want annual images</a:t>
            </a:r>
          </a:p>
          <a:p>
            <a:pPr lvl="1"/>
            <a:r>
              <a:rPr lang="en-US" sz="1200" kern="1200" dirty="0">
                <a:solidFill>
                  <a:schemeClr val="tx1"/>
                </a:solidFill>
                <a:effectLst/>
                <a:latin typeface="+mn-lt"/>
                <a:ea typeface="+mn-ea"/>
                <a:cs typeface="+mn-cs"/>
              </a:rPr>
              <a:t>Vs. recovery from hurricane impacts, might want weekly imagery</a:t>
            </a:r>
          </a:p>
          <a:p>
            <a:pPr lvl="1"/>
            <a:r>
              <a:rPr lang="en-US" sz="1200" kern="1200" dirty="0">
                <a:solidFill>
                  <a:schemeClr val="tx1"/>
                </a:solidFill>
                <a:effectLst/>
                <a:latin typeface="+mn-lt"/>
                <a:ea typeface="+mn-ea"/>
                <a:cs typeface="+mn-cs"/>
              </a:rPr>
              <a:t>This will also effect the sensor you choose</a:t>
            </a:r>
          </a:p>
          <a:p>
            <a:pPr lvl="0"/>
            <a:r>
              <a:rPr lang="en-US" sz="1200" kern="1200" dirty="0">
                <a:solidFill>
                  <a:schemeClr val="tx1"/>
                </a:solidFill>
                <a:effectLst/>
                <a:latin typeface="+mn-lt"/>
                <a:ea typeface="+mn-ea"/>
                <a:cs typeface="+mn-cs"/>
              </a:rPr>
              <a:t>Consider limitations</a:t>
            </a:r>
          </a:p>
          <a:p>
            <a:pPr lvl="1"/>
            <a:r>
              <a:rPr lang="en-US" sz="1200" kern="1200" dirty="0">
                <a:solidFill>
                  <a:schemeClr val="tx1"/>
                </a:solidFill>
                <a:effectLst/>
                <a:latin typeface="+mn-lt"/>
                <a:ea typeface="+mn-ea"/>
                <a:cs typeface="+mn-cs"/>
              </a:rPr>
              <a:t>Can’t get all the information we need from one kind of imagery or source of imagery</a:t>
            </a:r>
          </a:p>
          <a:p>
            <a:endParaRPr lang="en-US" dirty="0"/>
          </a:p>
        </p:txBody>
      </p:sp>
      <p:sp>
        <p:nvSpPr>
          <p:cNvPr id="4" name="Slide Number Placeholder 3"/>
          <p:cNvSpPr>
            <a:spLocks noGrp="1"/>
          </p:cNvSpPr>
          <p:nvPr>
            <p:ph type="sldNum" sz="quarter" idx="5"/>
          </p:nvPr>
        </p:nvSpPr>
        <p:spPr/>
        <p:txBody>
          <a:bodyPr/>
          <a:lstStyle/>
          <a:p>
            <a:fld id="{E6594ADE-05F9-4BBD-8A5B-D87EACD0C437}" type="slidenum">
              <a:rPr lang="en-US" smtClean="0"/>
              <a:t>25</a:t>
            </a:fld>
            <a:endParaRPr lang="en-US" dirty="0"/>
          </a:p>
        </p:txBody>
      </p:sp>
    </p:spTree>
    <p:extLst>
      <p:ext uri="{BB962C8B-B14F-4D97-AF65-F5344CB8AC3E}">
        <p14:creationId xmlns:p14="http://schemas.microsoft.com/office/powerpoint/2010/main" val="2824934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Approaches</a:t>
            </a:r>
          </a:p>
          <a:p>
            <a:pPr lvl="0"/>
            <a:r>
              <a:rPr lang="en-US" sz="1200" kern="1200" dirty="0">
                <a:solidFill>
                  <a:schemeClr val="tx1"/>
                </a:solidFill>
                <a:effectLst/>
                <a:latin typeface="+mn-lt"/>
                <a:ea typeface="+mn-ea"/>
                <a:cs typeface="+mn-cs"/>
              </a:rPr>
              <a:t>Manual</a:t>
            </a:r>
          </a:p>
          <a:p>
            <a:pPr lvl="1"/>
            <a:r>
              <a:rPr lang="en-US" sz="1200" kern="1200" dirty="0">
                <a:solidFill>
                  <a:schemeClr val="tx1"/>
                </a:solidFill>
                <a:effectLst/>
                <a:latin typeface="+mn-lt"/>
                <a:ea typeface="+mn-ea"/>
                <a:cs typeface="+mn-cs"/>
              </a:rPr>
              <a:t>Image interpretation methods of detecting change</a:t>
            </a:r>
          </a:p>
          <a:p>
            <a:pPr lvl="2"/>
            <a:r>
              <a:rPr lang="en-US" sz="1200" kern="1200" dirty="0">
                <a:solidFill>
                  <a:schemeClr val="tx1"/>
                </a:solidFill>
                <a:effectLst/>
                <a:latin typeface="+mn-lt"/>
                <a:ea typeface="+mn-ea"/>
                <a:cs typeface="+mn-cs"/>
              </a:rPr>
              <a:t>ICE – Image Based Change Estimation has circular plots, plotted on imagery, where people interpret change in the different points in circles on the landscape, and can use that to estimate how much change is occurring</a:t>
            </a:r>
          </a:p>
          <a:p>
            <a:pPr lvl="3"/>
            <a:r>
              <a:rPr lang="en-US" sz="1200" kern="1200" dirty="0">
                <a:solidFill>
                  <a:schemeClr val="tx1"/>
                </a:solidFill>
                <a:effectLst/>
                <a:latin typeface="+mn-lt"/>
                <a:ea typeface="+mn-ea"/>
                <a:cs typeface="+mn-cs"/>
              </a:rPr>
              <a:t>Might be creating a tabular output, rather than a map product</a:t>
            </a:r>
          </a:p>
          <a:p>
            <a:pPr lvl="2"/>
            <a:r>
              <a:rPr lang="en-US" sz="1200" kern="1200" dirty="0">
                <a:solidFill>
                  <a:schemeClr val="tx1"/>
                </a:solidFill>
                <a:effectLst/>
                <a:latin typeface="+mn-lt"/>
                <a:ea typeface="+mn-ea"/>
                <a:cs typeface="+mn-cs"/>
              </a:rPr>
              <a:t>Can manually identify and delineate where change has occurred</a:t>
            </a:r>
          </a:p>
          <a:p>
            <a:pPr lvl="3"/>
            <a:r>
              <a:rPr lang="en-US" sz="1200" kern="1200" dirty="0">
                <a:solidFill>
                  <a:schemeClr val="tx1"/>
                </a:solidFill>
                <a:effectLst/>
                <a:latin typeface="+mn-lt"/>
                <a:ea typeface="+mn-ea"/>
                <a:cs typeface="+mn-cs"/>
              </a:rPr>
              <a:t>Image of a forest harvest, boundary has been delineated in yellow</a:t>
            </a:r>
          </a:p>
          <a:p>
            <a:pPr lvl="3"/>
            <a:r>
              <a:rPr lang="en-US" sz="1200" kern="1200" dirty="0">
                <a:solidFill>
                  <a:schemeClr val="tx1"/>
                </a:solidFill>
                <a:effectLst/>
                <a:latin typeface="+mn-lt"/>
                <a:ea typeface="+mn-ea"/>
                <a:cs typeface="+mn-cs"/>
              </a:rPr>
              <a:t>Takes a lot of time and clicking</a:t>
            </a:r>
          </a:p>
          <a:p>
            <a:pPr lvl="0"/>
            <a:r>
              <a:rPr lang="en-US" sz="1200" kern="1200" dirty="0">
                <a:solidFill>
                  <a:schemeClr val="tx1"/>
                </a:solidFill>
                <a:effectLst/>
                <a:latin typeface="+mn-lt"/>
                <a:ea typeface="+mn-ea"/>
                <a:cs typeface="+mn-cs"/>
              </a:rPr>
              <a:t>Automated / semi-automated methods</a:t>
            </a:r>
          </a:p>
          <a:p>
            <a:pPr lvl="1"/>
            <a:r>
              <a:rPr lang="en-US" sz="1200" kern="1200" dirty="0">
                <a:solidFill>
                  <a:schemeClr val="tx1"/>
                </a:solidFill>
                <a:effectLst/>
                <a:latin typeface="+mn-lt"/>
                <a:ea typeface="+mn-ea"/>
                <a:cs typeface="+mn-cs"/>
              </a:rPr>
              <a:t>Today we’re doing an automated two-date change detection</a:t>
            </a:r>
          </a:p>
          <a:p>
            <a:pPr lvl="2"/>
            <a:r>
              <a:rPr lang="en-US" sz="1200" kern="1200" dirty="0">
                <a:solidFill>
                  <a:schemeClr val="tx1"/>
                </a:solidFill>
                <a:effectLst/>
                <a:latin typeface="+mn-lt"/>
                <a:ea typeface="+mn-ea"/>
                <a:cs typeface="+mn-cs"/>
              </a:rPr>
              <a:t>Means that there’s not clicking, there’s an algorithm that identifies areas of change</a:t>
            </a:r>
          </a:p>
          <a:p>
            <a:pPr lvl="2"/>
            <a:r>
              <a:rPr lang="en-US" sz="1200" kern="1200" dirty="0">
                <a:solidFill>
                  <a:schemeClr val="tx1"/>
                </a:solidFill>
                <a:effectLst/>
                <a:latin typeface="+mn-lt"/>
                <a:ea typeface="+mn-ea"/>
                <a:cs typeface="+mn-cs"/>
              </a:rPr>
              <a:t>Lots of research has been done into automated thresholds, but these tend to be very specific to particular agents and areas—not super generalizable</a:t>
            </a:r>
          </a:p>
          <a:p>
            <a:pPr lvl="2"/>
            <a:r>
              <a:rPr lang="en-US" sz="1200" kern="1200" dirty="0">
                <a:solidFill>
                  <a:schemeClr val="tx1"/>
                </a:solidFill>
                <a:effectLst/>
                <a:latin typeface="+mn-lt"/>
                <a:ea typeface="+mn-ea"/>
                <a:cs typeface="+mn-cs"/>
              </a:rPr>
              <a:t>Usually we do semi-automated methods, with some input from the user. We’re using a basic method, basically subtracting one image from another</a:t>
            </a:r>
          </a:p>
          <a:p>
            <a:pPr lvl="1"/>
            <a:r>
              <a:rPr lang="en-US" sz="1200" kern="1200" dirty="0">
                <a:solidFill>
                  <a:schemeClr val="tx1"/>
                </a:solidFill>
                <a:effectLst/>
                <a:latin typeface="+mn-lt"/>
                <a:ea typeface="+mn-ea"/>
                <a:cs typeface="+mn-cs"/>
              </a:rPr>
              <a:t>Trend analysis can give us a lot more nuanced information—easily all the way back to 1984 in the Landsat archive</a:t>
            </a:r>
          </a:p>
          <a:p>
            <a:pPr lvl="2"/>
            <a:r>
              <a:rPr lang="en-US" sz="1200" kern="1200" dirty="0">
                <a:solidFill>
                  <a:schemeClr val="tx1"/>
                </a:solidFill>
                <a:effectLst/>
                <a:latin typeface="+mn-lt"/>
                <a:ea typeface="+mn-ea"/>
                <a:cs typeface="+mn-cs"/>
              </a:rPr>
              <a:t>LandTrendr</a:t>
            </a:r>
          </a:p>
          <a:p>
            <a:pPr lvl="2"/>
            <a:r>
              <a:rPr lang="en-US" sz="1200" kern="1200" dirty="0">
                <a:solidFill>
                  <a:schemeClr val="tx1"/>
                </a:solidFill>
                <a:effectLst/>
                <a:latin typeface="+mn-lt"/>
                <a:ea typeface="+mn-ea"/>
                <a:cs typeface="+mn-cs"/>
              </a:rPr>
              <a:t>LCMS</a:t>
            </a:r>
          </a:p>
          <a:p>
            <a:pPr lvl="2"/>
            <a:r>
              <a:rPr lang="en-US" sz="1200" kern="1200" dirty="0">
                <a:solidFill>
                  <a:schemeClr val="tx1"/>
                </a:solidFill>
                <a:effectLst/>
                <a:latin typeface="+mn-lt"/>
                <a:ea typeface="+mn-ea"/>
                <a:cs typeface="+mn-cs"/>
              </a:rPr>
              <a:t>Harmonic curve fitting</a:t>
            </a:r>
          </a:p>
          <a:p>
            <a:r>
              <a:rPr lang="en-US" sz="1200" kern="1200" dirty="0">
                <a:solidFill>
                  <a:schemeClr val="tx1"/>
                </a:solidFill>
                <a:effectLst/>
                <a:latin typeface="+mn-lt"/>
                <a:ea typeface="+mn-ea"/>
                <a:cs typeface="+mn-cs"/>
              </a:rPr>
              <a:t>Multiple approaches with common core concepts</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26</a:t>
            </a:fld>
            <a:endParaRPr lang="en-US" dirty="0"/>
          </a:p>
        </p:txBody>
      </p:sp>
    </p:spTree>
    <p:extLst>
      <p:ext uri="{BB962C8B-B14F-4D97-AF65-F5344CB8AC3E}">
        <p14:creationId xmlns:p14="http://schemas.microsoft.com/office/powerpoint/2010/main" val="149887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latin typeface="Arial" pitchFamily="34" charset="0"/>
                <a:cs typeface="Times New Roman" pitchFamily="18" charset="0"/>
              </a:rPr>
              <a:t>Examples of different approaches:  Post classification, z-score analysis, simple image differencing, etc.</a:t>
            </a:r>
          </a:p>
          <a:p>
            <a:pPr lvl="1"/>
            <a:r>
              <a:rPr lang="en-US" sz="2000" dirty="0">
                <a:latin typeface="Arial" pitchFamily="34" charset="0"/>
                <a:cs typeface="Times New Roman" pitchFamily="18" charset="0"/>
              </a:rPr>
              <a:t>Different approaches are appropriate for different situations; however, all share some common core concepts.  </a:t>
            </a:r>
          </a:p>
          <a:p>
            <a:r>
              <a:rPr lang="en-US" sz="2000" dirty="0">
                <a:latin typeface="Arial" pitchFamily="34" charset="0"/>
                <a:cs typeface="Times New Roman" pitchFamily="18" charset="0"/>
              </a:rPr>
              <a:t>“Kennedy et al 09, Despite the variety of methods, most change detection approaches contain a modeling phase or a functional algorithm and a subtraction phase”</a:t>
            </a:r>
          </a:p>
          <a:p>
            <a:endParaRPr lang="en-US" sz="2000" dirty="0">
              <a:latin typeface="Arial" pitchFamily="34" charset="0"/>
              <a:cs typeface="Times New Roman" pitchFamily="18" charset="0"/>
            </a:endParaRPr>
          </a:p>
          <a:p>
            <a:r>
              <a:rPr lang="en-US" sz="1200" kern="1200" dirty="0">
                <a:solidFill>
                  <a:schemeClr val="tx1"/>
                </a:solidFill>
                <a:effectLst/>
                <a:latin typeface="+mn-lt"/>
                <a:ea typeface="+mn-ea"/>
                <a:cs typeface="+mn-cs"/>
              </a:rPr>
              <a:t>Multiple approaches with common core concepts</a:t>
            </a:r>
          </a:p>
          <a:p>
            <a:pPr lvl="0"/>
            <a:r>
              <a:rPr lang="en-US" sz="1200" kern="1200" dirty="0">
                <a:solidFill>
                  <a:schemeClr val="tx1"/>
                </a:solidFill>
                <a:effectLst/>
                <a:latin typeface="+mn-lt"/>
                <a:ea typeface="+mn-ea"/>
                <a:cs typeface="+mn-cs"/>
              </a:rPr>
              <a:t>Assume that changes on the landscape are reflected by spectral change</a:t>
            </a:r>
          </a:p>
          <a:p>
            <a:pPr lvl="0"/>
            <a:r>
              <a:rPr lang="en-US" sz="1200" kern="1200" dirty="0">
                <a:solidFill>
                  <a:schemeClr val="tx1"/>
                </a:solidFill>
                <a:effectLst/>
                <a:latin typeface="+mn-lt"/>
                <a:ea typeface="+mn-ea"/>
                <a:cs typeface="+mn-cs"/>
              </a:rPr>
              <a:t>And we have to separate that from noise, or artifacts that aren’t informative </a:t>
            </a:r>
          </a:p>
          <a:p>
            <a:pPr lvl="0"/>
            <a:r>
              <a:rPr lang="en-US" sz="1200" kern="1200" dirty="0">
                <a:solidFill>
                  <a:schemeClr val="tx1"/>
                </a:solidFill>
                <a:effectLst/>
                <a:latin typeface="+mn-lt"/>
                <a:ea typeface="+mn-ea"/>
                <a:cs typeface="+mn-cs"/>
              </a:rPr>
              <a:t>Focus of this course: </a:t>
            </a:r>
          </a:p>
          <a:p>
            <a:pPr lvl="1"/>
            <a:r>
              <a:rPr lang="en-US" sz="1200" kern="1200" dirty="0">
                <a:solidFill>
                  <a:schemeClr val="tx1"/>
                </a:solidFill>
                <a:effectLst/>
                <a:latin typeface="+mn-lt"/>
                <a:ea typeface="+mn-ea"/>
                <a:cs typeface="+mn-cs"/>
              </a:rPr>
              <a:t>Two-date image differencing</a:t>
            </a:r>
          </a:p>
          <a:p>
            <a:pPr lvl="1"/>
            <a:r>
              <a:rPr lang="en-US" sz="1200" kern="1200" dirty="0">
                <a:solidFill>
                  <a:schemeClr val="tx1"/>
                </a:solidFill>
                <a:effectLst/>
                <a:latin typeface="+mn-lt"/>
                <a:ea typeface="+mn-ea"/>
                <a:cs typeface="+mn-cs"/>
              </a:rPr>
              <a:t>Moderate resolution satellite imagery</a:t>
            </a:r>
          </a:p>
          <a:p>
            <a:pPr lvl="1"/>
            <a:r>
              <a:rPr lang="en-US" sz="1200" kern="1200" dirty="0">
                <a:solidFill>
                  <a:schemeClr val="tx1"/>
                </a:solidFill>
                <a:effectLst/>
                <a:latin typeface="+mn-lt"/>
                <a:ea typeface="+mn-ea"/>
                <a:cs typeface="+mn-cs"/>
              </a:rPr>
              <a:t>Provides a foundation for other methods</a:t>
            </a:r>
          </a:p>
          <a:p>
            <a:pPr lvl="1"/>
            <a:r>
              <a:rPr lang="en-US" sz="1200" kern="1200" dirty="0">
                <a:solidFill>
                  <a:schemeClr val="tx1"/>
                </a:solidFill>
                <a:effectLst/>
                <a:latin typeface="+mn-lt"/>
                <a:ea typeface="+mn-ea"/>
                <a:cs typeface="+mn-cs"/>
              </a:rPr>
              <a:t>Readily available tools</a:t>
            </a:r>
          </a:p>
          <a:p>
            <a:pPr lvl="2"/>
            <a:r>
              <a:rPr lang="en-US" sz="1200" kern="1200" dirty="0">
                <a:solidFill>
                  <a:schemeClr val="tx1"/>
                </a:solidFill>
                <a:effectLst/>
                <a:latin typeface="+mn-lt"/>
                <a:ea typeface="+mn-ea"/>
                <a:cs typeface="+mn-cs"/>
              </a:rPr>
              <a:t>Used to be much more complex to access and process images, needed all kinds of data storage space and proprietary software. </a:t>
            </a:r>
          </a:p>
          <a:p>
            <a:pPr lvl="2"/>
            <a:r>
              <a:rPr lang="en-US" sz="1200" kern="1200" dirty="0">
                <a:solidFill>
                  <a:schemeClr val="tx1"/>
                </a:solidFill>
                <a:effectLst/>
                <a:latin typeface="+mn-lt"/>
                <a:ea typeface="+mn-ea"/>
                <a:cs typeface="+mn-cs"/>
              </a:rPr>
              <a:t>For this course we’ll be working in a combination of GEE and Arc; future interactions of the class will be exclusively in GEE</a:t>
            </a:r>
          </a:p>
          <a:p>
            <a:endParaRPr lang="en-US" sz="1600" dirty="0">
              <a:latin typeface="Arial" pitchFamily="34" charset="0"/>
              <a:cs typeface="Times New Roman" pitchFamily="18" charset="0"/>
            </a:endParaRPr>
          </a:p>
        </p:txBody>
      </p:sp>
      <p:sp>
        <p:nvSpPr>
          <p:cNvPr id="4" name="Slide Number Placeholder 3"/>
          <p:cNvSpPr>
            <a:spLocks noGrp="1"/>
          </p:cNvSpPr>
          <p:nvPr>
            <p:ph type="sldNum" sz="quarter" idx="10"/>
          </p:nvPr>
        </p:nvSpPr>
        <p:spPr/>
        <p:txBody>
          <a:bodyPr/>
          <a:lstStyle/>
          <a:p>
            <a:fld id="{D5843B4E-A09C-4310-8BE7-4852B7FF6DE8}" type="slidenum">
              <a:rPr lang="en-US" smtClean="0"/>
              <a:t>27</a:t>
            </a:fld>
            <a:endParaRPr lang="en-US" dirty="0"/>
          </a:p>
        </p:txBody>
      </p:sp>
    </p:spTree>
    <p:extLst>
      <p:ext uri="{BB962C8B-B14F-4D97-AF65-F5344CB8AC3E}">
        <p14:creationId xmlns:p14="http://schemas.microsoft.com/office/powerpoint/2010/main" val="107231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Detecting landcover change by mapping spectral change presents the challenge of separating ‘significant’ change from ‘noise’ </a:t>
            </a:r>
            <a:endParaRPr lang="en-US" sz="2900" i="1" dirty="0">
              <a:solidFill>
                <a:srgbClr val="FFFF99"/>
              </a:solidFill>
            </a:endParaRPr>
          </a:p>
          <a:p>
            <a:endParaRPr lang="en-US" dirty="0"/>
          </a:p>
          <a:p>
            <a:r>
              <a:rPr lang="en-US" sz="1200" kern="1200" dirty="0">
                <a:solidFill>
                  <a:schemeClr val="tx1"/>
                </a:solidFill>
                <a:effectLst/>
                <a:latin typeface="+mn-lt"/>
                <a:ea typeface="+mn-ea"/>
                <a:cs typeface="+mn-cs"/>
              </a:rPr>
              <a:t>Challenge:</a:t>
            </a:r>
          </a:p>
          <a:p>
            <a:pPr lvl="0"/>
            <a:r>
              <a:rPr lang="en-US" sz="1200" kern="1200" dirty="0">
                <a:solidFill>
                  <a:schemeClr val="tx1"/>
                </a:solidFill>
                <a:effectLst/>
                <a:latin typeface="+mn-lt"/>
                <a:ea typeface="+mn-ea"/>
                <a:cs typeface="+mn-cs"/>
              </a:rPr>
              <a:t>Separate “real” change or change of interest, from change caused by: </a:t>
            </a:r>
          </a:p>
          <a:p>
            <a:pPr lvl="1"/>
            <a:r>
              <a:rPr lang="en-US" sz="1200" kern="1200" dirty="0">
                <a:solidFill>
                  <a:schemeClr val="tx1"/>
                </a:solidFill>
                <a:effectLst/>
                <a:latin typeface="+mn-lt"/>
                <a:ea typeface="+mn-ea"/>
                <a:cs typeface="+mn-cs"/>
              </a:rPr>
              <a:t>Seasonal variation and phenology</a:t>
            </a:r>
          </a:p>
          <a:p>
            <a:pPr lvl="2"/>
            <a:r>
              <a:rPr lang="en-US" sz="1200" kern="1200" dirty="0">
                <a:solidFill>
                  <a:schemeClr val="tx1"/>
                </a:solidFill>
                <a:effectLst/>
                <a:latin typeface="+mn-lt"/>
                <a:ea typeface="+mn-ea"/>
                <a:cs typeface="+mn-cs"/>
              </a:rPr>
              <a:t>May v December, year to year variation in greenness even on same dates</a:t>
            </a:r>
          </a:p>
          <a:p>
            <a:pPr lvl="1"/>
            <a:r>
              <a:rPr lang="en-US" sz="1200" kern="1200" dirty="0">
                <a:solidFill>
                  <a:schemeClr val="tx1"/>
                </a:solidFill>
                <a:effectLst/>
                <a:latin typeface="+mn-lt"/>
                <a:ea typeface="+mn-ea"/>
                <a:cs typeface="+mn-cs"/>
              </a:rPr>
              <a:t>Image misregistration</a:t>
            </a:r>
          </a:p>
          <a:p>
            <a:pPr lvl="2"/>
            <a:r>
              <a:rPr lang="en-US" sz="1200" kern="1200" dirty="0">
                <a:solidFill>
                  <a:schemeClr val="tx1"/>
                </a:solidFill>
                <a:effectLst/>
                <a:latin typeface="+mn-lt"/>
                <a:ea typeface="+mn-ea"/>
                <a:cs typeface="+mn-cs"/>
              </a:rPr>
              <a:t>Basically, misalignment</a:t>
            </a:r>
          </a:p>
          <a:p>
            <a:pPr lvl="2"/>
            <a:r>
              <a:rPr lang="en-US" sz="1200" kern="1200" dirty="0">
                <a:solidFill>
                  <a:schemeClr val="tx1"/>
                </a:solidFill>
                <a:effectLst/>
                <a:latin typeface="+mn-lt"/>
                <a:ea typeface="+mn-ea"/>
                <a:cs typeface="+mn-cs"/>
              </a:rPr>
              <a:t>If your images aren’t perfectly matched up, the landscape features might be mapped as change. </a:t>
            </a:r>
          </a:p>
          <a:p>
            <a:pPr lvl="3"/>
            <a:r>
              <a:rPr lang="en-US" sz="1200" kern="1200" dirty="0">
                <a:solidFill>
                  <a:schemeClr val="tx1"/>
                </a:solidFill>
                <a:effectLst/>
                <a:latin typeface="+mn-lt"/>
                <a:ea typeface="+mn-ea"/>
                <a:cs typeface="+mn-cs"/>
              </a:rPr>
              <a:t>E.g., road is shifted 10m to the west, will be registered as change</a:t>
            </a:r>
          </a:p>
          <a:p>
            <a:pPr lvl="3"/>
            <a:r>
              <a:rPr lang="en-US" sz="1200" kern="1200" dirty="0">
                <a:solidFill>
                  <a:schemeClr val="tx1"/>
                </a:solidFill>
                <a:effectLst/>
                <a:latin typeface="+mn-lt"/>
                <a:ea typeface="+mn-ea"/>
                <a:cs typeface="+mn-cs"/>
              </a:rPr>
              <a:t>Not something we have to worry about as much with GEE</a:t>
            </a:r>
          </a:p>
          <a:p>
            <a:pPr lvl="2"/>
            <a:r>
              <a:rPr lang="en-US" sz="1200" kern="1200" dirty="0">
                <a:solidFill>
                  <a:schemeClr val="tx1"/>
                </a:solidFill>
                <a:effectLst/>
                <a:latin typeface="+mn-lt"/>
                <a:ea typeface="+mn-ea"/>
                <a:cs typeface="+mn-cs"/>
              </a:rPr>
              <a:t>Clouds, shadows, and cloud shadows</a:t>
            </a:r>
          </a:p>
          <a:p>
            <a:pPr lvl="2"/>
            <a:r>
              <a:rPr lang="en-US" sz="1200" kern="1200" dirty="0">
                <a:solidFill>
                  <a:schemeClr val="tx1"/>
                </a:solidFill>
                <a:effectLst/>
                <a:latin typeface="+mn-lt"/>
                <a:ea typeface="+mn-ea"/>
                <a:cs typeface="+mn-cs"/>
              </a:rPr>
              <a:t>Radiometric inconsistencies</a:t>
            </a:r>
          </a:p>
          <a:p>
            <a:pPr lvl="3"/>
            <a:r>
              <a:rPr lang="en-US" sz="1200" kern="1200" dirty="0">
                <a:solidFill>
                  <a:schemeClr val="tx1"/>
                </a:solidFill>
                <a:effectLst/>
                <a:latin typeface="+mn-lt"/>
                <a:ea typeface="+mn-ea"/>
                <a:cs typeface="+mn-cs"/>
              </a:rPr>
              <a:t>Sensors have inconsistencies that we account for in image pre-processing (but this is mostly handled in GEE)</a:t>
            </a:r>
          </a:p>
          <a:p>
            <a:pPr lvl="3"/>
            <a:r>
              <a:rPr lang="en-US" sz="1200" kern="1200" dirty="0">
                <a:solidFill>
                  <a:schemeClr val="tx1"/>
                </a:solidFill>
                <a:effectLst/>
                <a:latin typeface="+mn-lt"/>
                <a:ea typeface="+mn-ea"/>
                <a:cs typeface="+mn-cs"/>
              </a:rPr>
              <a:t>Variability in illumination (sun-angle, sensor position) </a:t>
            </a:r>
          </a:p>
          <a:p>
            <a:pPr lvl="3"/>
            <a:r>
              <a:rPr lang="en-US" sz="1200" kern="1200" dirty="0">
                <a:solidFill>
                  <a:schemeClr val="tx1"/>
                </a:solidFill>
                <a:effectLst/>
                <a:latin typeface="+mn-lt"/>
                <a:ea typeface="+mn-ea"/>
                <a:cs typeface="+mn-cs"/>
              </a:rPr>
              <a:t>Atmospheric effects</a:t>
            </a:r>
          </a:p>
          <a:p>
            <a:pPr lvl="4"/>
            <a:r>
              <a:rPr lang="en-US" sz="1200" kern="1200" dirty="0">
                <a:solidFill>
                  <a:schemeClr val="tx1"/>
                </a:solidFill>
                <a:effectLst/>
                <a:latin typeface="+mn-lt"/>
                <a:ea typeface="+mn-ea"/>
                <a:cs typeface="+mn-cs"/>
              </a:rPr>
              <a:t>Less about haze, more about pollution</a:t>
            </a:r>
          </a:p>
          <a:p>
            <a:pPr lvl="4"/>
            <a:r>
              <a:rPr lang="en-US" sz="1200" kern="1200" dirty="0">
                <a:solidFill>
                  <a:schemeClr val="tx1"/>
                </a:solidFill>
                <a:effectLst/>
                <a:latin typeface="+mn-lt"/>
                <a:ea typeface="+mn-ea"/>
                <a:cs typeface="+mn-cs"/>
              </a:rPr>
              <a:t>Smoke cover </a:t>
            </a:r>
          </a:p>
          <a:p>
            <a:pPr lvl="4"/>
            <a:r>
              <a:rPr lang="en-US" sz="1200" kern="1200" dirty="0">
                <a:solidFill>
                  <a:schemeClr val="tx1"/>
                </a:solidFill>
                <a:effectLst/>
                <a:latin typeface="+mn-lt"/>
                <a:ea typeface="+mn-ea"/>
                <a:cs typeface="+mn-cs"/>
              </a:rPr>
              <a:t>Affect and attenuate the reflectance in the image </a:t>
            </a:r>
          </a:p>
          <a:p>
            <a:pPr marL="171450" indent="-171450">
              <a:buFontTx/>
              <a:buChar char="-"/>
            </a:pPr>
            <a:r>
              <a:rPr lang="en-US" dirty="0"/>
              <a:t>h images showing examples of these kinds of change </a:t>
            </a:r>
          </a:p>
        </p:txBody>
      </p:sp>
      <p:sp>
        <p:nvSpPr>
          <p:cNvPr id="4" name="Slide Number Placeholder 3"/>
          <p:cNvSpPr>
            <a:spLocks noGrp="1"/>
          </p:cNvSpPr>
          <p:nvPr>
            <p:ph type="sldNum" sz="quarter" idx="10"/>
          </p:nvPr>
        </p:nvSpPr>
        <p:spPr/>
        <p:txBody>
          <a:bodyPr/>
          <a:lstStyle/>
          <a:p>
            <a:fld id="{D5843B4E-A09C-4310-8BE7-4852B7FF6DE8}" type="slidenum">
              <a:rPr lang="en-US" smtClean="0"/>
              <a:t>28</a:t>
            </a:fld>
            <a:endParaRPr lang="en-US" dirty="0"/>
          </a:p>
        </p:txBody>
      </p:sp>
    </p:spTree>
    <p:extLst>
      <p:ext uri="{BB962C8B-B14F-4D97-AF65-F5344CB8AC3E}">
        <p14:creationId xmlns:p14="http://schemas.microsoft.com/office/powerpoint/2010/main" val="13529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Two Date Methods Overview</a:t>
            </a:r>
          </a:p>
          <a:p>
            <a:pPr lvl="0"/>
            <a:r>
              <a:rPr lang="en-US" sz="1200" kern="1200" dirty="0">
                <a:solidFill>
                  <a:schemeClr val="tx1"/>
                </a:solidFill>
                <a:effectLst/>
                <a:latin typeface="+mn-lt"/>
                <a:ea typeface="+mn-ea"/>
                <a:cs typeface="+mn-cs"/>
              </a:rPr>
              <a:t>Data selection and acquisition</a:t>
            </a:r>
          </a:p>
          <a:p>
            <a:pPr lvl="0"/>
            <a:r>
              <a:rPr lang="en-US" sz="1200" kern="1200" dirty="0">
                <a:solidFill>
                  <a:schemeClr val="tx1"/>
                </a:solidFill>
                <a:effectLst/>
                <a:latin typeface="+mn-lt"/>
                <a:ea typeface="+mn-ea"/>
                <a:cs typeface="+mn-cs"/>
              </a:rPr>
              <a:t>Image processing </a:t>
            </a:r>
          </a:p>
          <a:p>
            <a:pPr lvl="1"/>
            <a:r>
              <a:rPr lang="en-US" sz="1200" kern="1200" dirty="0">
                <a:solidFill>
                  <a:schemeClr val="tx1"/>
                </a:solidFill>
                <a:effectLst/>
                <a:latin typeface="+mn-lt"/>
                <a:ea typeface="+mn-ea"/>
                <a:cs typeface="+mn-cs"/>
              </a:rPr>
              <a:t>1 and 2 are linked in GEE</a:t>
            </a:r>
          </a:p>
          <a:p>
            <a:pPr lvl="0"/>
            <a:r>
              <a:rPr lang="en-US" sz="1200" kern="1200" dirty="0">
                <a:solidFill>
                  <a:schemeClr val="tx1"/>
                </a:solidFill>
                <a:effectLst/>
                <a:latin typeface="+mn-lt"/>
                <a:ea typeface="+mn-ea"/>
                <a:cs typeface="+mn-cs"/>
              </a:rPr>
              <a:t>Image enhancement</a:t>
            </a:r>
          </a:p>
          <a:p>
            <a:pPr lvl="1"/>
            <a:r>
              <a:rPr lang="en-US" sz="1200" kern="1200" dirty="0">
                <a:solidFill>
                  <a:schemeClr val="tx1"/>
                </a:solidFill>
                <a:effectLst/>
                <a:latin typeface="+mn-lt"/>
                <a:ea typeface="+mn-ea"/>
                <a:cs typeface="+mn-cs"/>
              </a:rPr>
              <a:t>But, enhancement refers to highlighting specific features that we’re interested in—can be calculating specific vegetation indices or other band math, which can help us piece out specific kinds of change we’re interested in</a:t>
            </a:r>
          </a:p>
          <a:p>
            <a:pPr lvl="2"/>
            <a:r>
              <a:rPr lang="en-US" sz="1200" kern="1200" dirty="0">
                <a:solidFill>
                  <a:schemeClr val="tx1"/>
                </a:solidFill>
                <a:effectLst/>
                <a:latin typeface="+mn-lt"/>
                <a:ea typeface="+mn-ea"/>
                <a:cs typeface="+mn-cs"/>
              </a:rPr>
              <a:t>E.g., NDVI – works super well for forests</a:t>
            </a:r>
          </a:p>
          <a:p>
            <a:pPr lvl="2"/>
            <a:r>
              <a:rPr lang="en-US" sz="1200" kern="1200" dirty="0">
                <a:solidFill>
                  <a:schemeClr val="tx1"/>
                </a:solidFill>
                <a:effectLst/>
                <a:latin typeface="+mn-lt"/>
                <a:ea typeface="+mn-ea"/>
                <a:cs typeface="+mn-cs"/>
              </a:rPr>
              <a:t>NDMI – looks at moisture content, derived from swir bands</a:t>
            </a:r>
          </a:p>
          <a:p>
            <a:pPr lvl="0"/>
            <a:r>
              <a:rPr lang="en-US" sz="1200" kern="1200" dirty="0">
                <a:solidFill>
                  <a:schemeClr val="tx1"/>
                </a:solidFill>
                <a:effectLst/>
                <a:latin typeface="+mn-lt"/>
                <a:ea typeface="+mn-ea"/>
                <a:cs typeface="+mn-cs"/>
              </a:rPr>
              <a:t>Analysis</a:t>
            </a:r>
          </a:p>
          <a:p>
            <a:pPr lvl="1"/>
            <a:r>
              <a:rPr lang="en-US" sz="1200" kern="1200" dirty="0">
                <a:solidFill>
                  <a:schemeClr val="tx1"/>
                </a:solidFill>
                <a:effectLst/>
                <a:latin typeface="+mn-lt"/>
                <a:ea typeface="+mn-ea"/>
                <a:cs typeface="+mn-cs"/>
              </a:rPr>
              <a:t>Relatively short comparatively—most of the work goes in to the pre- and post-analysis pieces for this process</a:t>
            </a:r>
          </a:p>
          <a:p>
            <a:pPr lvl="0"/>
            <a:r>
              <a:rPr lang="en-US" sz="1200" kern="1200" dirty="0">
                <a:solidFill>
                  <a:schemeClr val="tx1"/>
                </a:solidFill>
                <a:effectLst/>
                <a:latin typeface="+mn-lt"/>
                <a:ea typeface="+mn-ea"/>
                <a:cs typeface="+mn-cs"/>
              </a:rPr>
              <a:t>Evaluation </a:t>
            </a:r>
          </a:p>
          <a:p>
            <a:pPr lvl="1"/>
            <a:r>
              <a:rPr lang="en-US" sz="1200" kern="1200" dirty="0">
                <a:solidFill>
                  <a:schemeClr val="tx1"/>
                </a:solidFill>
                <a:effectLst/>
                <a:latin typeface="+mn-lt"/>
                <a:ea typeface="+mn-ea"/>
                <a:cs typeface="+mn-cs"/>
              </a:rPr>
              <a:t>Look at classified layers, qualitatively and quantitatively</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29</a:t>
            </a:fld>
            <a:endParaRPr lang="en-US" dirty="0"/>
          </a:p>
        </p:txBody>
      </p:sp>
    </p:spTree>
    <p:extLst>
      <p:ext uri="{BB962C8B-B14F-4D97-AF65-F5344CB8AC3E}">
        <p14:creationId xmlns:p14="http://schemas.microsoft.com/office/powerpoint/2010/main" val="71478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Personal intro—</a:t>
            </a:r>
          </a:p>
          <a:p>
            <a:pPr lvl="0"/>
            <a:r>
              <a:rPr lang="en-US" sz="1200" kern="1200" dirty="0">
                <a:solidFill>
                  <a:schemeClr val="tx1"/>
                </a:solidFill>
                <a:effectLst/>
                <a:latin typeface="+mn-lt"/>
                <a:ea typeface="+mn-ea"/>
                <a:cs typeface="+mn-cs"/>
              </a:rPr>
              <a:t>Invite people to introduce themselves with name, pronouns if they want, location, one thing they’re excited to learn more about</a:t>
            </a:r>
          </a:p>
          <a:p>
            <a:endParaRPr lang="en-US" dirty="0"/>
          </a:p>
        </p:txBody>
      </p:sp>
      <p:sp>
        <p:nvSpPr>
          <p:cNvPr id="4" name="Slide Number Placeholder 3"/>
          <p:cNvSpPr>
            <a:spLocks noGrp="1"/>
          </p:cNvSpPr>
          <p:nvPr>
            <p:ph type="sldNum" sz="quarter" idx="5"/>
          </p:nvPr>
        </p:nvSpPr>
        <p:spPr/>
        <p:txBody>
          <a:bodyPr/>
          <a:lstStyle/>
          <a:p>
            <a:fld id="{1D88DB6C-97A4-4999-8911-D5433DB014D5}" type="slidenum">
              <a:rPr lang="en-US" smtClean="0"/>
              <a:t>3</a:t>
            </a:fld>
            <a:endParaRPr lang="en-US" dirty="0"/>
          </a:p>
        </p:txBody>
      </p:sp>
    </p:spTree>
    <p:extLst>
      <p:ext uri="{BB962C8B-B14F-4D97-AF65-F5344CB8AC3E}">
        <p14:creationId xmlns:p14="http://schemas.microsoft.com/office/powerpoint/2010/main" val="3489504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to work</a:t>
            </a:r>
            <a:r>
              <a:rPr lang="en-US" baseline="0" dirty="0"/>
              <a:t> on</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30</a:t>
            </a:fld>
            <a:endParaRPr lang="en-US" dirty="0"/>
          </a:p>
        </p:txBody>
      </p:sp>
    </p:spTree>
    <p:extLst>
      <p:ext uri="{BB962C8B-B14F-4D97-AF65-F5344CB8AC3E}">
        <p14:creationId xmlns:p14="http://schemas.microsoft.com/office/powerpoint/2010/main" val="520836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Minimize extraneous factors to isolate changes of interest</a:t>
            </a:r>
          </a:p>
          <a:p>
            <a:endParaRPr lang="en-US" dirty="0"/>
          </a:p>
          <a:p>
            <a:r>
              <a:rPr lang="en-US" dirty="0"/>
              <a:t>Add pictures to this slide, esp in re the primary considerations </a:t>
            </a:r>
          </a:p>
          <a:p>
            <a:endParaRPr lang="en-US" dirty="0"/>
          </a:p>
          <a:p>
            <a:r>
              <a:rPr lang="en-US" sz="1200" kern="1200" dirty="0">
                <a:solidFill>
                  <a:schemeClr val="tx1"/>
                </a:solidFill>
                <a:effectLst/>
                <a:latin typeface="+mn-lt"/>
                <a:ea typeface="+mn-ea"/>
                <a:cs typeface="+mn-cs"/>
              </a:rPr>
              <a:t>Image Selection – Overview</a:t>
            </a:r>
          </a:p>
          <a:p>
            <a:pPr lvl="0"/>
            <a:r>
              <a:rPr lang="en-US" sz="1200" kern="1200" dirty="0">
                <a:solidFill>
                  <a:schemeClr val="tx1"/>
                </a:solidFill>
                <a:effectLst/>
                <a:latin typeface="+mn-lt"/>
                <a:ea typeface="+mn-ea"/>
                <a:cs typeface="+mn-cs"/>
              </a:rPr>
              <a:t>Type of imagery </a:t>
            </a:r>
          </a:p>
          <a:p>
            <a:pPr lvl="1"/>
            <a:r>
              <a:rPr lang="en-US" sz="1200" kern="1200" dirty="0">
                <a:solidFill>
                  <a:schemeClr val="tx1"/>
                </a:solidFill>
                <a:effectLst/>
                <a:latin typeface="+mn-lt"/>
                <a:ea typeface="+mn-ea"/>
                <a:cs typeface="+mn-cs"/>
              </a:rPr>
              <a:t>What’s the spatial resolution, spectral resolution, temporal resolution—which sensor are we choosing</a:t>
            </a:r>
          </a:p>
          <a:p>
            <a:pPr lvl="0"/>
            <a:r>
              <a:rPr lang="en-US" sz="1200" kern="1200" dirty="0">
                <a:solidFill>
                  <a:schemeClr val="tx1"/>
                </a:solidFill>
                <a:effectLst/>
                <a:latin typeface="+mn-lt"/>
                <a:ea typeface="+mn-ea"/>
                <a:cs typeface="+mn-cs"/>
              </a:rPr>
              <a:t>Timing </a:t>
            </a:r>
          </a:p>
          <a:p>
            <a:pPr lvl="1"/>
            <a:r>
              <a:rPr lang="en-US" sz="1200" kern="1200" dirty="0">
                <a:solidFill>
                  <a:schemeClr val="tx1"/>
                </a:solidFill>
                <a:effectLst/>
                <a:latin typeface="+mn-lt"/>
                <a:ea typeface="+mn-ea"/>
                <a:cs typeface="+mn-cs"/>
              </a:rPr>
              <a:t>When was the imagery acquired? Does it capture our change? Often choose images at peak greenness</a:t>
            </a:r>
          </a:p>
          <a:p>
            <a:pPr lvl="0"/>
            <a:r>
              <a:rPr lang="en-US" sz="1200" kern="1200" dirty="0">
                <a:solidFill>
                  <a:schemeClr val="tx1"/>
                </a:solidFill>
                <a:effectLst/>
                <a:latin typeface="+mn-lt"/>
                <a:ea typeface="+mn-ea"/>
                <a:cs typeface="+mn-cs"/>
              </a:rPr>
              <a:t>Quality of the image</a:t>
            </a:r>
          </a:p>
          <a:p>
            <a:pPr lvl="1"/>
            <a:r>
              <a:rPr lang="en-US" sz="1200" kern="1200" dirty="0">
                <a:solidFill>
                  <a:schemeClr val="tx1"/>
                </a:solidFill>
                <a:effectLst/>
                <a:latin typeface="+mn-lt"/>
                <a:ea typeface="+mn-ea"/>
                <a:cs typeface="+mn-cs"/>
              </a:rPr>
              <a:t>If there is a lot of haze or clouds in the image, maybe you select a different date</a:t>
            </a:r>
          </a:p>
          <a:p>
            <a:pPr lvl="0"/>
            <a:r>
              <a:rPr lang="en-US" sz="1200" kern="1200" dirty="0">
                <a:solidFill>
                  <a:schemeClr val="tx1"/>
                </a:solidFill>
                <a:effectLst/>
                <a:latin typeface="+mn-lt"/>
                <a:ea typeface="+mn-ea"/>
                <a:cs typeface="+mn-cs"/>
              </a:rPr>
              <a:t>Cost / availability</a:t>
            </a:r>
          </a:p>
          <a:p>
            <a:pPr lvl="1"/>
            <a:r>
              <a:rPr lang="en-US" sz="1200" kern="1200" dirty="0">
                <a:solidFill>
                  <a:schemeClr val="tx1"/>
                </a:solidFill>
                <a:effectLst/>
                <a:latin typeface="+mn-lt"/>
                <a:ea typeface="+mn-ea"/>
                <a:cs typeface="+mn-cs"/>
              </a:rPr>
              <a:t>Often, things are free! Landsat, MODIS, Sentinel-2. Now, we even have high-quality imagery available for free, esp if you’re USFS, you can download, for example, worldview 2m imagery for free for a site of interest. Or, you can task or request for other high-res satellites to view your area. I have never paid for satellite images, but—am sometimes limited in the types of images that are available for my area of interest. </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31</a:t>
            </a:fld>
            <a:endParaRPr lang="en-US" dirty="0"/>
          </a:p>
        </p:txBody>
      </p:sp>
    </p:spTree>
    <p:extLst>
      <p:ext uri="{BB962C8B-B14F-4D97-AF65-F5344CB8AC3E}">
        <p14:creationId xmlns:p14="http://schemas.microsoft.com/office/powerpoint/2010/main" val="1414307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Minimize extraneous factors to isolate changes of interest</a:t>
            </a:r>
          </a:p>
          <a:p>
            <a:endParaRPr lang="en-US" dirty="0"/>
          </a:p>
          <a:p>
            <a:pPr lvl="0"/>
            <a:r>
              <a:rPr lang="en-US" sz="1200" kern="1200" dirty="0">
                <a:solidFill>
                  <a:schemeClr val="tx1"/>
                </a:solidFill>
                <a:effectLst/>
                <a:latin typeface="+mn-lt"/>
                <a:ea typeface="+mn-ea"/>
                <a:cs typeface="+mn-cs"/>
              </a:rPr>
              <a:t>Goals</a:t>
            </a:r>
          </a:p>
          <a:p>
            <a:pPr lvl="1"/>
            <a:r>
              <a:rPr lang="en-US" sz="1200" kern="1200" dirty="0">
                <a:solidFill>
                  <a:schemeClr val="tx1"/>
                </a:solidFill>
                <a:effectLst/>
                <a:latin typeface="+mn-lt"/>
                <a:ea typeface="+mn-ea"/>
                <a:cs typeface="+mn-cs"/>
              </a:rPr>
              <a:t>Capture the change of interest while minimizing the non-target change or ‘noise’</a:t>
            </a:r>
          </a:p>
          <a:p>
            <a:pPr lvl="1"/>
            <a:r>
              <a:rPr lang="en-US" sz="1200" kern="1200" dirty="0">
                <a:solidFill>
                  <a:schemeClr val="tx1"/>
                </a:solidFill>
                <a:effectLst/>
                <a:latin typeface="+mn-lt"/>
                <a:ea typeface="+mn-ea"/>
                <a:cs typeface="+mn-cs"/>
              </a:rPr>
              <a:t>A fine line—sometimes more art than science as we adjust the kinds of noise or error that we tolerate </a:t>
            </a:r>
          </a:p>
        </p:txBody>
      </p:sp>
      <p:sp>
        <p:nvSpPr>
          <p:cNvPr id="4" name="Slide Number Placeholder 3"/>
          <p:cNvSpPr>
            <a:spLocks noGrp="1"/>
          </p:cNvSpPr>
          <p:nvPr>
            <p:ph type="sldNum" sz="quarter" idx="10"/>
          </p:nvPr>
        </p:nvSpPr>
        <p:spPr/>
        <p:txBody>
          <a:bodyPr/>
          <a:lstStyle/>
          <a:p>
            <a:fld id="{D5843B4E-A09C-4310-8BE7-4852B7FF6DE8}" type="slidenum">
              <a:rPr lang="en-US" smtClean="0"/>
              <a:t>32</a:t>
            </a:fld>
            <a:endParaRPr lang="en-US" dirty="0"/>
          </a:p>
        </p:txBody>
      </p:sp>
    </p:spTree>
    <p:extLst>
      <p:ext uri="{BB962C8B-B14F-4D97-AF65-F5344CB8AC3E}">
        <p14:creationId xmlns:p14="http://schemas.microsoft.com/office/powerpoint/2010/main" val="599594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
            </a:r>
            <a:r>
              <a:rPr lang="en-US" baseline="0" dirty="0"/>
              <a:t> the type of change that you want to map… Can’t see single trees in a Landsat pixel, can’t even really see ‘stands’ in a MODIS pixel… explain pixel mixing </a:t>
            </a:r>
          </a:p>
          <a:p>
            <a:r>
              <a:rPr lang="en-US" baseline="0" dirty="0"/>
              <a:t>Spatial grain is the area on the ground captured by a single sensor element, effectively the pixel size. </a:t>
            </a:r>
          </a:p>
          <a:p>
            <a:r>
              <a:rPr lang="en-US" baseline="0" dirty="0"/>
              <a:t>Extent is the geographic scope of an image, the satellite footprint </a:t>
            </a:r>
          </a:p>
          <a:p>
            <a:r>
              <a:rPr lang="en-US" baseline="0" dirty="0"/>
              <a:t>Spatial grain of a sensor is the area on the ground captured within a single sensor element, effectively the pixel size.  </a:t>
            </a:r>
          </a:p>
          <a:p>
            <a:r>
              <a:rPr lang="en-US" baseline="0" dirty="0"/>
              <a:t>The extent is the geographic scope of an image</a:t>
            </a:r>
          </a:p>
          <a:p>
            <a:endParaRPr lang="en-US" baseline="0" dirty="0"/>
          </a:p>
          <a:p>
            <a:r>
              <a:rPr lang="en-US" baseline="0" dirty="0"/>
              <a:t>[This image does not adequately depict the trade-offs between resolution and extent]</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33</a:t>
            </a:fld>
            <a:endParaRPr lang="en-US" dirty="0"/>
          </a:p>
        </p:txBody>
      </p:sp>
    </p:spTree>
    <p:extLst>
      <p:ext uri="{BB962C8B-B14F-4D97-AF65-F5344CB8AC3E}">
        <p14:creationId xmlns:p14="http://schemas.microsoft.com/office/powerpoint/2010/main" val="1842674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Image timing must be chosen to minimize the influence of unwanted effects on spectral space, since such effects obscure real change or produce the false appearance of change.  Key issues to consider are phenological state of the landscape, sun angle </a:t>
            </a:r>
          </a:p>
          <a:p>
            <a:r>
              <a:rPr lang="en-US" baseline="0" dirty="0"/>
              <a:t>Temporal grain is the frequency at which images of a given point on the earth are acquired (Kennedy et al 2009)</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34</a:t>
            </a:fld>
            <a:endParaRPr lang="en-US" dirty="0"/>
          </a:p>
        </p:txBody>
      </p:sp>
    </p:spTree>
    <p:extLst>
      <p:ext uri="{BB962C8B-B14F-4D97-AF65-F5344CB8AC3E}">
        <p14:creationId xmlns:p14="http://schemas.microsoft.com/office/powerpoint/2010/main" val="121298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23761">
              <a:defRPr/>
            </a:pPr>
            <a:r>
              <a:rPr lang="en-US" dirty="0"/>
              <a:t>Careful preprocessing of image pairs is required</a:t>
            </a:r>
          </a:p>
          <a:p>
            <a:pPr marL="0" lvl="2" defTabSz="923761">
              <a:defRPr/>
            </a:pPr>
            <a:endParaRPr lang="en-US" dirty="0"/>
          </a:p>
          <a:p>
            <a:pPr marL="0" lvl="2" defTabSz="923761">
              <a:defRPr/>
            </a:pPr>
            <a:r>
              <a:rPr lang="en-US" dirty="0"/>
              <a:t>Minimize spurious changes facilitating the identification of ‘true’ change</a:t>
            </a:r>
          </a:p>
          <a:p>
            <a:endParaRPr lang="en-US" dirty="0"/>
          </a:p>
          <a:p>
            <a:r>
              <a:rPr lang="en-US" sz="1200" kern="1200" dirty="0">
                <a:solidFill>
                  <a:schemeClr val="tx1"/>
                </a:solidFill>
                <a:effectLst/>
                <a:latin typeface="+mn-lt"/>
                <a:ea typeface="+mn-ea"/>
                <a:cs typeface="+mn-cs"/>
              </a:rPr>
              <a:t>Image pre-processing</a:t>
            </a:r>
          </a:p>
          <a:p>
            <a:pPr lvl="0"/>
            <a:r>
              <a:rPr lang="en-US" sz="1200" kern="1200" dirty="0">
                <a:solidFill>
                  <a:schemeClr val="tx1"/>
                </a:solidFill>
                <a:effectLst/>
                <a:latin typeface="+mn-lt"/>
                <a:ea typeface="+mn-ea"/>
                <a:cs typeface="+mn-cs"/>
              </a:rPr>
              <a:t>Now all done in GEE; removes potential for a lot of user-based error</a:t>
            </a:r>
          </a:p>
          <a:p>
            <a:pPr lvl="0"/>
            <a:r>
              <a:rPr lang="en-US" sz="1200" kern="1200" dirty="0">
                <a:solidFill>
                  <a:schemeClr val="tx1"/>
                </a:solidFill>
                <a:effectLst/>
                <a:latin typeface="+mn-lt"/>
                <a:ea typeface="+mn-ea"/>
                <a:cs typeface="+mn-cs"/>
              </a:rPr>
              <a:t>The following slides all cover things that now are mostly done in GEE – we’ll make you aware of the fact that they happen, but they’re no longer considerations for analysts in the same way as they once were</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35</a:t>
            </a:fld>
            <a:endParaRPr lang="en-US" dirty="0"/>
          </a:p>
        </p:txBody>
      </p:sp>
    </p:spTree>
    <p:extLst>
      <p:ext uri="{BB962C8B-B14F-4D97-AF65-F5344CB8AC3E}">
        <p14:creationId xmlns:p14="http://schemas.microsoft.com/office/powerpoint/2010/main" val="2128133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61">
              <a:defRPr/>
            </a:pPr>
            <a:r>
              <a:rPr lang="en-US" dirty="0"/>
              <a:t>Notes:</a:t>
            </a:r>
            <a:r>
              <a:rPr lang="en-US" baseline="0" dirty="0"/>
              <a:t>  One study (Dai and Khorram 1998), found that to achieve 10% or less errors, co-registration of 0.2 pixels or better was required.  </a:t>
            </a:r>
            <a:r>
              <a:rPr lang="en-US" dirty="0"/>
              <a:t>DeltaCue requires (or recommends)</a:t>
            </a:r>
            <a:r>
              <a:rPr lang="en-US" baseline="0" dirty="0"/>
              <a:t> </a:t>
            </a:r>
            <a:r>
              <a:rPr lang="en-US" dirty="0"/>
              <a:t>better than ½ pixel co-registration.</a:t>
            </a:r>
          </a:p>
          <a:p>
            <a:endParaRPr lang="en-US" dirty="0"/>
          </a:p>
          <a:p>
            <a:r>
              <a:rPr lang="en-US" dirty="0"/>
              <a:t>Accurate and consistent georeferencing is especially important for automatic land cover change algorithms because change detection is performed by overlaying images from different dates.  If shifted even slightly, the overlay will show many false changes that are artifacts of the georeferencing error and not due to actual changes in the landscape.</a:t>
            </a:r>
          </a:p>
        </p:txBody>
      </p:sp>
      <p:sp>
        <p:nvSpPr>
          <p:cNvPr id="4" name="Slide Number Placeholder 3"/>
          <p:cNvSpPr>
            <a:spLocks noGrp="1"/>
          </p:cNvSpPr>
          <p:nvPr>
            <p:ph type="sldNum" sz="quarter" idx="10"/>
          </p:nvPr>
        </p:nvSpPr>
        <p:spPr/>
        <p:txBody>
          <a:bodyPr/>
          <a:lstStyle/>
          <a:p>
            <a:fld id="{D5843B4E-A09C-4310-8BE7-4852B7FF6DE8}" type="slidenum">
              <a:rPr lang="en-US" smtClean="0"/>
              <a:t>36</a:t>
            </a:fld>
            <a:endParaRPr lang="en-US" dirty="0"/>
          </a:p>
        </p:txBody>
      </p:sp>
    </p:spTree>
    <p:extLst>
      <p:ext uri="{BB962C8B-B14F-4D97-AF65-F5344CB8AC3E}">
        <p14:creationId xmlns:p14="http://schemas.microsoft.com/office/powerpoint/2010/main" val="2273785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23761"/>
            <a:r>
              <a:rPr lang="en-US" dirty="0"/>
              <a:t>It’s really important</a:t>
            </a:r>
            <a:r>
              <a:rPr lang="en-US" baseline="0" dirty="0"/>
              <a:t> to c</a:t>
            </a:r>
            <a:r>
              <a:rPr lang="en-US" dirty="0"/>
              <a:t>onvert digital numbers (DNs) or bright</a:t>
            </a:r>
            <a:r>
              <a:rPr lang="en-US" baseline="0" dirty="0"/>
              <a:t>ness values recorded by the sensor to meaningful physical units such as r</a:t>
            </a:r>
            <a:r>
              <a:rPr lang="en-US" dirty="0"/>
              <a:t>eflectance.  Depending</a:t>
            </a:r>
            <a:r>
              <a:rPr lang="en-US" baseline="0" dirty="0"/>
              <a:t> on the project objectives, it may be desirable to also try to correct for atmospheric effects but this is more difficult and not always done. </a:t>
            </a:r>
          </a:p>
          <a:p>
            <a:pPr marL="0" lvl="2" defTabSz="923761"/>
            <a:endParaRPr lang="en-US" dirty="0"/>
          </a:p>
          <a:p>
            <a:endParaRPr lang="en-US" dirty="0"/>
          </a:p>
          <a:p>
            <a:r>
              <a:rPr lang="en-US" dirty="0"/>
              <a:t>Talk</a:t>
            </a:r>
            <a:r>
              <a:rPr lang="en-US" baseline="0" dirty="0"/>
              <a:t> about DNs:  </a:t>
            </a:r>
          </a:p>
          <a:p>
            <a:r>
              <a:rPr lang="en-US" baseline="0" dirty="0"/>
              <a:t>DN- Brightness value-initial value that gets recorded by the sensor (analogous to zeros and ones, it’s a record, it’s a marker… makes ); however, in order to interpret the data, we have to convert it to brightness</a:t>
            </a:r>
          </a:p>
          <a:p>
            <a:r>
              <a:rPr lang="en-US" baseline="0" dirty="0"/>
              <a:t>Brightness is also affected by: </a:t>
            </a:r>
          </a:p>
          <a:p>
            <a:pPr lvl="3"/>
            <a:r>
              <a:rPr lang="en-US" i="1" dirty="0">
                <a:solidFill>
                  <a:srgbClr val="FFFF99"/>
                </a:solidFill>
              </a:rPr>
              <a:t>Haze</a:t>
            </a:r>
          </a:p>
          <a:p>
            <a:pPr lvl="3"/>
            <a:r>
              <a:rPr lang="en-US" i="1" dirty="0">
                <a:solidFill>
                  <a:srgbClr val="FFFF99"/>
                </a:solidFill>
              </a:rPr>
              <a:t>Sun angle </a:t>
            </a:r>
          </a:p>
          <a:p>
            <a:pPr lvl="3"/>
            <a:r>
              <a:rPr lang="en-US" i="1" dirty="0">
                <a:solidFill>
                  <a:srgbClr val="FFFF99"/>
                </a:solidFill>
              </a:rPr>
              <a:t>Water vapor</a:t>
            </a:r>
            <a:endParaRPr lang="en-US" baseline="0" dirty="0"/>
          </a:p>
          <a:p>
            <a:r>
              <a:rPr lang="en-US" baseline="0" dirty="0"/>
              <a:t>Talk about atmospheric gases and aerosols – </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37</a:t>
            </a:fld>
            <a:endParaRPr lang="en-US" dirty="0"/>
          </a:p>
        </p:txBody>
      </p:sp>
    </p:spTree>
    <p:extLst>
      <p:ext uri="{BB962C8B-B14F-4D97-AF65-F5344CB8AC3E}">
        <p14:creationId xmlns:p14="http://schemas.microsoft.com/office/powerpoint/2010/main" val="3413409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a:t>
            </a:r>
            <a:r>
              <a:rPr lang="en-US" baseline="0" dirty="0"/>
              <a:t> select those that help to hone in on your change phenomenon of interest</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38</a:t>
            </a:fld>
            <a:endParaRPr lang="en-US" dirty="0"/>
          </a:p>
        </p:txBody>
      </p:sp>
    </p:spTree>
    <p:extLst>
      <p:ext uri="{BB962C8B-B14F-4D97-AF65-F5344CB8AC3E}">
        <p14:creationId xmlns:p14="http://schemas.microsoft.com/office/powerpoint/2010/main" val="3857118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39</a:t>
            </a:fld>
            <a:endParaRPr lang="en-US" dirty="0"/>
          </a:p>
        </p:txBody>
      </p:sp>
    </p:spTree>
    <p:extLst>
      <p:ext uri="{BB962C8B-B14F-4D97-AF65-F5344CB8AC3E}">
        <p14:creationId xmlns:p14="http://schemas.microsoft.com/office/powerpoint/2010/main" val="510666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5</a:t>
            </a:fld>
            <a:endParaRPr lang="en-US" dirty="0"/>
          </a:p>
        </p:txBody>
      </p:sp>
    </p:spTree>
    <p:extLst>
      <p:ext uri="{BB962C8B-B14F-4D97-AF65-F5344CB8AC3E}">
        <p14:creationId xmlns:p14="http://schemas.microsoft.com/office/powerpoint/2010/main" val="3272901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40</a:t>
            </a:fld>
            <a:endParaRPr lang="en-US" dirty="0"/>
          </a:p>
        </p:txBody>
      </p:sp>
    </p:spTree>
    <p:extLst>
      <p:ext uri="{BB962C8B-B14F-4D97-AF65-F5344CB8AC3E}">
        <p14:creationId xmlns:p14="http://schemas.microsoft.com/office/powerpoint/2010/main" val="2791756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visualize NDVI – areas that are water are blue, -1; areas that are veg are green, to positive 1 </a:t>
            </a:r>
          </a:p>
        </p:txBody>
      </p:sp>
      <p:sp>
        <p:nvSpPr>
          <p:cNvPr id="4" name="Slide Number Placeholder 3"/>
          <p:cNvSpPr>
            <a:spLocks noGrp="1"/>
          </p:cNvSpPr>
          <p:nvPr>
            <p:ph type="sldNum" sz="quarter" idx="5"/>
          </p:nvPr>
        </p:nvSpPr>
        <p:spPr/>
        <p:txBody>
          <a:bodyPr/>
          <a:lstStyle/>
          <a:p>
            <a:fld id="{E6594ADE-05F9-4BBD-8A5B-D87EACD0C437}" type="slidenum">
              <a:rPr lang="en-US" smtClean="0"/>
              <a:t>41</a:t>
            </a:fld>
            <a:endParaRPr lang="en-US" dirty="0"/>
          </a:p>
        </p:txBody>
      </p:sp>
    </p:spTree>
    <p:extLst>
      <p:ext uri="{BB962C8B-B14F-4D97-AF65-F5344CB8AC3E}">
        <p14:creationId xmlns:p14="http://schemas.microsoft.com/office/powerpoint/2010/main" val="864025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difference</a:t>
            </a:r>
            <a:r>
              <a:rPr lang="en-US" baseline="0" dirty="0"/>
              <a:t> image, positive and negative values represent increases or decreases in brightness…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42</a:t>
            </a:fld>
            <a:endParaRPr lang="en-US" dirty="0"/>
          </a:p>
        </p:txBody>
      </p:sp>
    </p:spTree>
    <p:extLst>
      <p:ext uri="{BB962C8B-B14F-4D97-AF65-F5344CB8AC3E}">
        <p14:creationId xmlns:p14="http://schemas.microsoft.com/office/powerpoint/2010/main" val="298667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difference</a:t>
            </a:r>
            <a:r>
              <a:rPr lang="en-US" baseline="0" dirty="0"/>
              <a:t> image, positive and negative values represent increases or decreases in brightness…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43</a:t>
            </a:fld>
            <a:endParaRPr lang="en-US" dirty="0"/>
          </a:p>
        </p:txBody>
      </p:sp>
    </p:spTree>
    <p:extLst>
      <p:ext uri="{BB962C8B-B14F-4D97-AF65-F5344CB8AC3E}">
        <p14:creationId xmlns:p14="http://schemas.microsoft.com/office/powerpoint/2010/main" val="1534847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difference</a:t>
            </a:r>
            <a:r>
              <a:rPr lang="en-US" baseline="0" dirty="0"/>
              <a:t> image, positive and negative values represent increases or decreases in brightness…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44</a:t>
            </a:fld>
            <a:endParaRPr lang="en-US" dirty="0"/>
          </a:p>
        </p:txBody>
      </p:sp>
    </p:spTree>
    <p:extLst>
      <p:ext uri="{BB962C8B-B14F-4D97-AF65-F5344CB8AC3E}">
        <p14:creationId xmlns:p14="http://schemas.microsoft.com/office/powerpoint/2010/main" val="2958356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D57F3B-4747-4A91-8AB8-DAD481D44C44}" type="slidenum">
              <a:rPr lang="en-US"/>
              <a:pPr/>
              <a:t>45</a:t>
            </a:fld>
            <a:endParaRPr lang="en-US" dirty="0"/>
          </a:p>
        </p:txBody>
      </p:sp>
      <p:sp>
        <p:nvSpPr>
          <p:cNvPr id="1745922" name="Rectangle 2"/>
          <p:cNvSpPr>
            <a:spLocks noGrp="1" noRot="1" noChangeAspect="1" noChangeArrowheads="1" noTextEdit="1"/>
          </p:cNvSpPr>
          <p:nvPr>
            <p:ph type="sldImg"/>
          </p:nvPr>
        </p:nvSpPr>
        <p:spPr>
          <a:ln/>
        </p:spPr>
      </p:sp>
      <p:sp>
        <p:nvSpPr>
          <p:cNvPr id="1745923" name="Rectangle 3"/>
          <p:cNvSpPr>
            <a:spLocks noGrp="1" noChangeArrowheads="1"/>
          </p:cNvSpPr>
          <p:nvPr>
            <p:ph type="body" idx="1"/>
          </p:nvPr>
        </p:nvSpPr>
        <p:spPr/>
        <p:txBody>
          <a:bodyPr/>
          <a:lstStyle/>
          <a:p>
            <a:r>
              <a:rPr lang="en-US" dirty="0"/>
              <a:t>Taken from MTBS workflow </a:t>
            </a:r>
          </a:p>
        </p:txBody>
      </p:sp>
    </p:spTree>
    <p:extLst>
      <p:ext uri="{BB962C8B-B14F-4D97-AF65-F5344CB8AC3E}">
        <p14:creationId xmlns:p14="http://schemas.microsoft.com/office/powerpoint/2010/main" val="1439723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NDVI</a:t>
            </a:r>
            <a:r>
              <a:rPr lang="en-US" baseline="0" dirty="0"/>
              <a:t> image difference of forest north of the uintas.  Forest harvests show up clearly as decreases in NDVI</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46</a:t>
            </a:fld>
            <a:endParaRPr lang="en-US" dirty="0"/>
          </a:p>
        </p:txBody>
      </p:sp>
    </p:spTree>
    <p:extLst>
      <p:ext uri="{BB962C8B-B14F-4D97-AF65-F5344CB8AC3E}">
        <p14:creationId xmlns:p14="http://schemas.microsoft.com/office/powerpoint/2010/main" val="368387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Multiple assessment options depending on project goals and resources</a:t>
            </a:r>
          </a:p>
          <a:p>
            <a:pPr lvl="3"/>
            <a:r>
              <a:rPr lang="en-US" dirty="0"/>
              <a:t>Quantitative</a:t>
            </a:r>
          </a:p>
          <a:p>
            <a:pPr lvl="3"/>
            <a:r>
              <a:rPr lang="en-US" dirty="0"/>
              <a:t>Qualitative</a:t>
            </a:r>
          </a:p>
          <a:p>
            <a:endParaRPr lang="en-US" dirty="0"/>
          </a:p>
          <a:p>
            <a:r>
              <a:rPr lang="en-US" dirty="0"/>
              <a:t>“Does this pass a sniff test?”</a:t>
            </a:r>
          </a:p>
        </p:txBody>
      </p:sp>
      <p:sp>
        <p:nvSpPr>
          <p:cNvPr id="4" name="Slide Number Placeholder 3"/>
          <p:cNvSpPr>
            <a:spLocks noGrp="1"/>
          </p:cNvSpPr>
          <p:nvPr>
            <p:ph type="sldNum" sz="quarter" idx="10"/>
          </p:nvPr>
        </p:nvSpPr>
        <p:spPr/>
        <p:txBody>
          <a:bodyPr/>
          <a:lstStyle/>
          <a:p>
            <a:fld id="{D5843B4E-A09C-4310-8BE7-4852B7FF6DE8}" type="slidenum">
              <a:rPr lang="en-US" smtClean="0"/>
              <a:t>48</a:t>
            </a:fld>
            <a:endParaRPr lang="en-US" dirty="0"/>
          </a:p>
        </p:txBody>
      </p:sp>
    </p:spTree>
    <p:extLst>
      <p:ext uri="{BB962C8B-B14F-4D97-AF65-F5344CB8AC3E}">
        <p14:creationId xmlns:p14="http://schemas.microsoft.com/office/powerpoint/2010/main" val="3590653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relevant training</a:t>
            </a:r>
          </a:p>
          <a:p>
            <a:pPr lvl="2"/>
            <a:r>
              <a:rPr lang="en-US" i="1" dirty="0"/>
              <a:t>Available through RSAC, ask us for recommendations!</a:t>
            </a:r>
          </a:p>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49</a:t>
            </a:fld>
            <a:endParaRPr lang="en-US" dirty="0"/>
          </a:p>
        </p:txBody>
      </p:sp>
    </p:spTree>
    <p:extLst>
      <p:ext uri="{BB962C8B-B14F-4D97-AF65-F5344CB8AC3E}">
        <p14:creationId xmlns:p14="http://schemas.microsoft.com/office/powerpoint/2010/main" val="3071555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4ADE-05F9-4BBD-8A5B-D87EACD0C437}" type="slidenum">
              <a:rPr lang="en-US" smtClean="0"/>
              <a:t>51</a:t>
            </a:fld>
            <a:endParaRPr lang="en-US" dirty="0"/>
          </a:p>
        </p:txBody>
      </p:sp>
    </p:spTree>
    <p:extLst>
      <p:ext uri="{BB962C8B-B14F-4D97-AF65-F5344CB8AC3E}">
        <p14:creationId xmlns:p14="http://schemas.microsoft.com/office/powerpoint/2010/main" val="3423666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6</a:t>
            </a:fld>
            <a:endParaRPr lang="en-US" dirty="0"/>
          </a:p>
        </p:txBody>
      </p:sp>
    </p:spTree>
    <p:extLst>
      <p:ext uri="{BB962C8B-B14F-4D97-AF65-F5344CB8AC3E}">
        <p14:creationId xmlns:p14="http://schemas.microsoft.com/office/powerpoint/2010/main" val="2135831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Flesh out this outline slide </a:t>
            </a:r>
          </a:p>
        </p:txBody>
      </p:sp>
      <p:sp>
        <p:nvSpPr>
          <p:cNvPr id="4" name="Slide Number Placeholder 3"/>
          <p:cNvSpPr>
            <a:spLocks noGrp="1"/>
          </p:cNvSpPr>
          <p:nvPr>
            <p:ph type="sldNum" sz="quarter" idx="10"/>
          </p:nvPr>
        </p:nvSpPr>
        <p:spPr/>
        <p:txBody>
          <a:bodyPr/>
          <a:lstStyle/>
          <a:p>
            <a:fld id="{D5843B4E-A09C-4310-8BE7-4852B7FF6DE8}" type="slidenum">
              <a:rPr lang="en-US" smtClean="0"/>
              <a:t>7</a:t>
            </a:fld>
            <a:endParaRPr lang="en-US" dirty="0"/>
          </a:p>
        </p:txBody>
      </p:sp>
    </p:spTree>
    <p:extLst>
      <p:ext uri="{BB962C8B-B14F-4D97-AF65-F5344CB8AC3E}">
        <p14:creationId xmlns:p14="http://schemas.microsoft.com/office/powerpoint/2010/main" val="445950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4ADE-05F9-4BBD-8A5B-D87EACD0C437}" type="slidenum">
              <a:rPr lang="en-US" smtClean="0"/>
              <a:t>11</a:t>
            </a:fld>
            <a:endParaRPr lang="en-US" dirty="0"/>
          </a:p>
        </p:txBody>
      </p:sp>
    </p:spTree>
    <p:extLst>
      <p:ext uri="{BB962C8B-B14F-4D97-AF65-F5344CB8AC3E}">
        <p14:creationId xmlns:p14="http://schemas.microsoft.com/office/powerpoint/2010/main" val="3428445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923761">
              <a:defRPr/>
            </a:pP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12</a:t>
            </a:fld>
            <a:endParaRPr lang="en-US" dirty="0"/>
          </a:p>
        </p:txBody>
      </p:sp>
    </p:spTree>
    <p:extLst>
      <p:ext uri="{BB962C8B-B14F-4D97-AF65-F5344CB8AC3E}">
        <p14:creationId xmlns:p14="http://schemas.microsoft.com/office/powerpoint/2010/main" val="20272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94ADE-05F9-4BBD-8A5B-D87EACD0C437}" type="slidenum">
              <a:rPr lang="en-US" smtClean="0"/>
              <a:t>13</a:t>
            </a:fld>
            <a:endParaRPr lang="en-US" dirty="0"/>
          </a:p>
        </p:txBody>
      </p:sp>
    </p:spTree>
    <p:extLst>
      <p:ext uri="{BB962C8B-B14F-4D97-AF65-F5344CB8AC3E}">
        <p14:creationId xmlns:p14="http://schemas.microsoft.com/office/powerpoint/2010/main" val="45252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18</a:t>
            </a:fld>
            <a:endParaRPr lang="en-US" dirty="0"/>
          </a:p>
        </p:txBody>
      </p:sp>
    </p:spTree>
    <p:extLst>
      <p:ext uri="{BB962C8B-B14F-4D97-AF65-F5344CB8AC3E}">
        <p14:creationId xmlns:p14="http://schemas.microsoft.com/office/powerpoint/2010/main" val="859369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914400"/>
          </a:xfrm>
          <a:prstGeom prst="rect">
            <a:avLst/>
          </a:prstGeom>
          <a:solidFill>
            <a:srgbClr val="005838"/>
          </a:solidFill>
          <a:ln>
            <a:solidFill>
              <a:srgbClr val="005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rgbClr val="005838"/>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77A2CC8-9221-453D-B8D3-E7B14E0649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9144000" cy="742604"/>
          </a:xfrm>
          <a:prstGeom prst="rect">
            <a:avLst/>
          </a:prstGeom>
        </p:spPr>
      </p:pic>
    </p:spTree>
    <p:extLst>
      <p:ext uri="{BB962C8B-B14F-4D97-AF65-F5344CB8AC3E}">
        <p14:creationId xmlns:p14="http://schemas.microsoft.com/office/powerpoint/2010/main" val="212109922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Text&#10;&#10;Description automatically generated">
            <a:extLst>
              <a:ext uri="{FF2B5EF4-FFF2-40B4-BE49-F238E27FC236}">
                <a16:creationId xmlns:a16="http://schemas.microsoft.com/office/drawing/2014/main" id="{A7746722-D6A4-4E21-AF0B-14E246151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6577633"/>
            <a:ext cx="2146333" cy="292204"/>
          </a:xfrm>
          <a:prstGeom prst="rect">
            <a:avLst/>
          </a:prstGeom>
        </p:spPr>
      </p:pic>
      <p:sp>
        <p:nvSpPr>
          <p:cNvPr id="5" name="Rectangle 4">
            <a:extLst>
              <a:ext uri="{FF2B5EF4-FFF2-40B4-BE49-F238E27FC236}">
                <a16:creationId xmlns:a16="http://schemas.microsoft.com/office/drawing/2014/main" id="{1FEC83AE-F3EE-449A-9B00-693E0190093E}"/>
              </a:ext>
            </a:extLst>
          </p:cNvPr>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CFA1343-CF4E-4219-92FE-8DE8106312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sp>
        <p:nvSpPr>
          <p:cNvPr id="9" name="TextBox 8">
            <a:extLst>
              <a:ext uri="{FF2B5EF4-FFF2-40B4-BE49-F238E27FC236}">
                <a16:creationId xmlns:a16="http://schemas.microsoft.com/office/drawing/2014/main" id="{C2AA2701-B2C5-4494-BCF7-43AEE891B24B}"/>
              </a:ext>
            </a:extLst>
          </p:cNvPr>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spTree>
    <p:extLst>
      <p:ext uri="{BB962C8B-B14F-4D97-AF65-F5344CB8AC3E}">
        <p14:creationId xmlns:p14="http://schemas.microsoft.com/office/powerpoint/2010/main" val="3009541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Text&#10;&#10;Description automatically generated">
            <a:extLst>
              <a:ext uri="{FF2B5EF4-FFF2-40B4-BE49-F238E27FC236}">
                <a16:creationId xmlns:a16="http://schemas.microsoft.com/office/drawing/2014/main" id="{A27E71A5-210E-4FC4-ADA3-E35651ECB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6577633"/>
            <a:ext cx="2146333" cy="292204"/>
          </a:xfrm>
          <a:prstGeom prst="rect">
            <a:avLst/>
          </a:prstGeom>
        </p:spPr>
      </p:pic>
      <p:grpSp>
        <p:nvGrpSpPr>
          <p:cNvPr id="6" name="Group 5">
            <a:extLst>
              <a:ext uri="{FF2B5EF4-FFF2-40B4-BE49-F238E27FC236}">
                <a16:creationId xmlns:a16="http://schemas.microsoft.com/office/drawing/2014/main" id="{8F7B292E-4E4C-475D-A0A3-82E91FE0978E}"/>
              </a:ext>
            </a:extLst>
          </p:cNvPr>
          <p:cNvGrpSpPr/>
          <p:nvPr userDrawn="1"/>
        </p:nvGrpSpPr>
        <p:grpSpPr>
          <a:xfrm>
            <a:off x="0" y="0"/>
            <a:ext cx="9144000" cy="403860"/>
            <a:chOff x="0" y="0"/>
            <a:chExt cx="9144000" cy="403860"/>
          </a:xfrm>
        </p:grpSpPr>
        <p:sp>
          <p:nvSpPr>
            <p:cNvPr id="7" name="Rectangle 6">
              <a:extLst>
                <a:ext uri="{FF2B5EF4-FFF2-40B4-BE49-F238E27FC236}">
                  <a16:creationId xmlns:a16="http://schemas.microsoft.com/office/drawing/2014/main" id="{AB19B7B0-6F7D-40ED-984E-FD4A4D6F7ABC}"/>
                </a:ext>
              </a:extLst>
            </p:cNvPr>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8E07FE73-68B2-4F07-87F6-195C408E86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sp>
          <p:nvSpPr>
            <p:cNvPr id="10" name="TextBox 9">
              <a:extLst>
                <a:ext uri="{FF2B5EF4-FFF2-40B4-BE49-F238E27FC236}">
                  <a16:creationId xmlns:a16="http://schemas.microsoft.com/office/drawing/2014/main" id="{C2FD2594-89A2-49CD-9BC9-468A71EB7140}"/>
                </a:ext>
              </a:extLst>
            </p:cNvPr>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grpSp>
    </p:spTree>
    <p:extLst>
      <p:ext uri="{BB962C8B-B14F-4D97-AF65-F5344CB8AC3E}">
        <p14:creationId xmlns:p14="http://schemas.microsoft.com/office/powerpoint/2010/main" val="29295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a:t>Click to edit Master title style</a:t>
            </a:r>
          </a:p>
        </p:txBody>
      </p:sp>
      <p:pic>
        <p:nvPicPr>
          <p:cNvPr id="3" name="Picture 2" descr="Text&#10;&#10;Description automatically generated">
            <a:extLst>
              <a:ext uri="{FF2B5EF4-FFF2-40B4-BE49-F238E27FC236}">
                <a16:creationId xmlns:a16="http://schemas.microsoft.com/office/drawing/2014/main" id="{1D68B647-9D43-429D-B1C1-756FCA4D2E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6577633"/>
            <a:ext cx="2146333" cy="292204"/>
          </a:xfrm>
          <a:prstGeom prst="rect">
            <a:avLst/>
          </a:prstGeom>
        </p:spPr>
      </p:pic>
      <p:sp>
        <p:nvSpPr>
          <p:cNvPr id="4" name="Rectangle 3">
            <a:extLst>
              <a:ext uri="{FF2B5EF4-FFF2-40B4-BE49-F238E27FC236}">
                <a16:creationId xmlns:a16="http://schemas.microsoft.com/office/drawing/2014/main" id="{1D83FB96-947D-4A32-96E8-FA344D787E73}"/>
              </a:ext>
            </a:extLst>
          </p:cNvPr>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104C351-51C4-4A28-9445-5F693E5B5A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sp>
        <p:nvSpPr>
          <p:cNvPr id="7" name="TextBox 6">
            <a:extLst>
              <a:ext uri="{FF2B5EF4-FFF2-40B4-BE49-F238E27FC236}">
                <a16:creationId xmlns:a16="http://schemas.microsoft.com/office/drawing/2014/main" id="{538A2E58-6CC8-42E9-B592-0D0B4EAE87E1}"/>
              </a:ext>
            </a:extLst>
          </p:cNvPr>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spTree>
    <p:extLst>
      <p:ext uri="{BB962C8B-B14F-4D97-AF65-F5344CB8AC3E}">
        <p14:creationId xmlns:p14="http://schemas.microsoft.com/office/powerpoint/2010/main" val="19126624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6553200"/>
            <a:ext cx="9144000" cy="365760"/>
          </a:xfrm>
          <a:prstGeom prst="rect">
            <a:avLst/>
          </a:prstGeom>
          <a:solidFill>
            <a:srgbClr val="005838"/>
          </a:solidFill>
          <a:ln>
            <a:solidFill>
              <a:srgbClr val="005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1223681085"/>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Lst>
  <p:hf sldNum="0" hdr="0" ftr="0" dt="0"/>
  <p:txStyles>
    <p:titleStyle>
      <a:lvl1pPr algn="ctr" defTabSz="914400" rtl="0" eaLnBrk="1" latinLnBrk="0" hangingPunct="1">
        <a:spcBef>
          <a:spcPct val="0"/>
        </a:spcBef>
        <a:buNone/>
        <a:defRPr sz="4000" kern="1200" spc="-100" baseline="0">
          <a:solidFill>
            <a:srgbClr val="005838"/>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5.jpeg"/><Relationship Id="rId5" Type="http://schemas.openxmlformats.org/officeDocument/2006/relationships/image" Target="../media/image30.png"/><Relationship Id="rId10" Type="http://schemas.openxmlformats.org/officeDocument/2006/relationships/image" Target="../media/image34.jpeg"/><Relationship Id="rId4" Type="http://schemas.openxmlformats.org/officeDocument/2006/relationships/image" Target="../media/image29.png"/><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41.png"/><Relationship Id="rId1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3.xml"/><Relationship Id="rId7"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deltaviewer-data-usfs.hub.arcgis.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a:t>Introduction to Change Detection</a:t>
            </a:r>
            <a:br>
              <a:rPr lang="en-US" sz="4000" dirty="0"/>
            </a:br>
            <a:r>
              <a:rPr lang="en-US" sz="2800" dirty="0"/>
              <a:t>Lecture 1: Overview and Image Selection</a:t>
            </a:r>
          </a:p>
        </p:txBody>
      </p:sp>
      <p:sp>
        <p:nvSpPr>
          <p:cNvPr id="3" name="Subtitle 2"/>
          <p:cNvSpPr>
            <a:spLocks noGrp="1"/>
          </p:cNvSpPr>
          <p:nvPr>
            <p:ph type="subTitle" idx="1"/>
          </p:nvPr>
        </p:nvSpPr>
        <p:spPr/>
        <p:txBody>
          <a:bodyPr>
            <a:normAutofit/>
          </a:bodyPr>
          <a:lstStyle/>
          <a:p>
            <a:r>
              <a:rPr lang="en-US" sz="2000" dirty="0"/>
              <a:t>Instructor: Lila Leatherman (they/them)</a:t>
            </a:r>
          </a:p>
          <a:p>
            <a:endParaRPr lang="en-US" sz="2000" dirty="0"/>
          </a:p>
          <a:p>
            <a:r>
              <a:rPr lang="en-US" sz="2000" dirty="0"/>
              <a:t>November 17-18, 2021</a:t>
            </a:r>
          </a:p>
        </p:txBody>
      </p:sp>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864F-C9F0-48ED-8D52-0005D73EE7EA}"/>
              </a:ext>
            </a:extLst>
          </p:cNvPr>
          <p:cNvSpPr>
            <a:spLocks noGrp="1"/>
          </p:cNvSpPr>
          <p:nvPr>
            <p:ph type="title"/>
          </p:nvPr>
        </p:nvSpPr>
        <p:spPr/>
        <p:txBody>
          <a:bodyPr/>
          <a:lstStyle/>
          <a:p>
            <a:r>
              <a:rPr lang="en-US" dirty="0"/>
              <a:t>Course Agenda</a:t>
            </a:r>
          </a:p>
        </p:txBody>
      </p:sp>
      <p:sp>
        <p:nvSpPr>
          <p:cNvPr id="3" name="Content Placeholder 2">
            <a:extLst>
              <a:ext uri="{FF2B5EF4-FFF2-40B4-BE49-F238E27FC236}">
                <a16:creationId xmlns:a16="http://schemas.microsoft.com/office/drawing/2014/main" id="{AD05E15C-B905-4F93-B3A0-3B19A0B18FE9}"/>
              </a:ext>
            </a:extLst>
          </p:cNvPr>
          <p:cNvSpPr>
            <a:spLocks noGrp="1"/>
          </p:cNvSpPr>
          <p:nvPr>
            <p:ph idx="1"/>
          </p:nvPr>
        </p:nvSpPr>
        <p:spPr/>
        <p:txBody>
          <a:bodyPr>
            <a:normAutofit fontScale="70000" lnSpcReduction="20000"/>
          </a:bodyPr>
          <a:lstStyle/>
          <a:p>
            <a:r>
              <a:rPr lang="en-US" dirty="0"/>
              <a:t>Day 2 – Morning</a:t>
            </a:r>
          </a:p>
          <a:p>
            <a:pPr lvl="1"/>
            <a:r>
              <a:rPr lang="en-US" dirty="0"/>
              <a:t>10:00-10:45 – Presentation: Image standardizations and image differencing</a:t>
            </a:r>
          </a:p>
          <a:p>
            <a:pPr lvl="1"/>
            <a:r>
              <a:rPr lang="en-US" dirty="0"/>
              <a:t>10:30-11:00 – Demonstration: Calculating z-scores</a:t>
            </a:r>
          </a:p>
          <a:p>
            <a:pPr lvl="1"/>
            <a:r>
              <a:rPr lang="en-US" dirty="0"/>
              <a:t>11:00-11:10 – Break</a:t>
            </a:r>
          </a:p>
          <a:p>
            <a:pPr lvl="1"/>
            <a:r>
              <a:rPr lang="en-US" dirty="0"/>
              <a:t>11:10-11:30 – Presentation: Change thresholding and discussion of accuracy assessment</a:t>
            </a:r>
          </a:p>
          <a:p>
            <a:pPr lvl="1"/>
            <a:r>
              <a:rPr lang="en-US" dirty="0"/>
              <a:t>11:30-12:00 – Demonstration: Exploring histograms and creating change maps</a:t>
            </a:r>
          </a:p>
          <a:p>
            <a:pPr marL="0" indent="0">
              <a:buNone/>
            </a:pPr>
            <a:r>
              <a:rPr lang="en-US" dirty="0"/>
              <a:t>Tasks to complete before the next session: Exercise 4 + 5 </a:t>
            </a:r>
          </a:p>
          <a:p>
            <a:pPr marL="0" indent="0">
              <a:buNone/>
            </a:pPr>
            <a:r>
              <a:rPr lang="en-US" dirty="0"/>
              <a:t>Day 2 – Afternoon</a:t>
            </a:r>
          </a:p>
          <a:p>
            <a:pPr lvl="1"/>
            <a:r>
              <a:rPr lang="en-US" dirty="0"/>
              <a:t>2:00-2:30 – Q + A and Exercise Help</a:t>
            </a:r>
          </a:p>
          <a:p>
            <a:pPr lvl="1"/>
            <a:r>
              <a:rPr lang="en-US" dirty="0"/>
              <a:t>2:30-3:00 – Presentation: Change detection applications within USFS</a:t>
            </a:r>
          </a:p>
          <a:p>
            <a:pPr lvl="1"/>
            <a:r>
              <a:rPr lang="en-US" dirty="0"/>
              <a:t>3:00-4:00 – Final Q + A; help with course-related projects/ideas</a:t>
            </a:r>
          </a:p>
        </p:txBody>
      </p:sp>
    </p:spTree>
    <p:extLst>
      <p:ext uri="{BB962C8B-B14F-4D97-AF65-F5344CB8AC3E}">
        <p14:creationId xmlns:p14="http://schemas.microsoft.com/office/powerpoint/2010/main" val="33804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504A1-6BA2-49C1-8D81-46EDBB2BB341}"/>
              </a:ext>
            </a:extLst>
          </p:cNvPr>
          <p:cNvSpPr>
            <a:spLocks noGrp="1"/>
          </p:cNvSpPr>
          <p:nvPr>
            <p:ph type="title"/>
          </p:nvPr>
        </p:nvSpPr>
        <p:spPr/>
        <p:txBody>
          <a:bodyPr/>
          <a:lstStyle/>
          <a:p>
            <a:r>
              <a:rPr lang="en-US" dirty="0"/>
              <a:t>Lecture outline: </a:t>
            </a:r>
          </a:p>
        </p:txBody>
      </p:sp>
      <p:sp>
        <p:nvSpPr>
          <p:cNvPr id="3" name="Content Placeholder 2">
            <a:extLst>
              <a:ext uri="{FF2B5EF4-FFF2-40B4-BE49-F238E27FC236}">
                <a16:creationId xmlns:a16="http://schemas.microsoft.com/office/drawing/2014/main" id="{57CE0F49-05F7-474A-B4E9-E7680D42CCCD}"/>
              </a:ext>
            </a:extLst>
          </p:cNvPr>
          <p:cNvSpPr>
            <a:spLocks noGrp="1"/>
          </p:cNvSpPr>
          <p:nvPr>
            <p:ph idx="1"/>
          </p:nvPr>
        </p:nvSpPr>
        <p:spPr/>
        <p:txBody>
          <a:bodyPr>
            <a:normAutofit fontScale="92500" lnSpcReduction="10000"/>
          </a:bodyPr>
          <a:lstStyle/>
          <a:p>
            <a:r>
              <a:rPr lang="en-US" sz="3000" dirty="0"/>
              <a:t>What is change detection? </a:t>
            </a:r>
          </a:p>
          <a:p>
            <a:pPr lvl="1"/>
            <a:r>
              <a:rPr lang="en-US" sz="2600" dirty="0"/>
              <a:t>Review of remote sensing principles</a:t>
            </a:r>
          </a:p>
          <a:p>
            <a:pPr lvl="1"/>
            <a:r>
              <a:rPr lang="en-US" sz="2600" dirty="0"/>
              <a:t>Principles of change detection</a:t>
            </a:r>
          </a:p>
          <a:p>
            <a:pPr lvl="1"/>
            <a:r>
              <a:rPr lang="en-US" sz="2600" dirty="0"/>
              <a:t>Analysis considerations</a:t>
            </a:r>
          </a:p>
          <a:p>
            <a:pPr lvl="1"/>
            <a:r>
              <a:rPr lang="en-US" sz="2600" dirty="0"/>
              <a:t>Analysis methods</a:t>
            </a:r>
          </a:p>
          <a:p>
            <a:r>
              <a:rPr lang="en-US" sz="3000" dirty="0"/>
              <a:t>Two-date change detection</a:t>
            </a:r>
          </a:p>
          <a:p>
            <a:pPr lvl="1"/>
            <a:r>
              <a:rPr lang="en-US" sz="2600" dirty="0"/>
              <a:t>Methods</a:t>
            </a:r>
          </a:p>
          <a:p>
            <a:pPr lvl="2"/>
            <a:r>
              <a:rPr lang="en-US" sz="2200" dirty="0"/>
              <a:t>Image selection</a:t>
            </a:r>
          </a:p>
          <a:p>
            <a:pPr lvl="2"/>
            <a:r>
              <a:rPr lang="en-US" sz="2200" dirty="0"/>
              <a:t>Image processing</a:t>
            </a:r>
          </a:p>
          <a:p>
            <a:pPr lvl="2"/>
            <a:r>
              <a:rPr lang="en-US" sz="2200" dirty="0"/>
              <a:t>Image enhancement</a:t>
            </a:r>
          </a:p>
          <a:p>
            <a:pPr lvl="2"/>
            <a:r>
              <a:rPr lang="en-US" sz="2200" dirty="0"/>
              <a:t>Analysis</a:t>
            </a:r>
          </a:p>
          <a:p>
            <a:pPr lvl="2"/>
            <a:r>
              <a:rPr lang="en-US" sz="2200" dirty="0"/>
              <a:t>Evaluation</a:t>
            </a:r>
          </a:p>
          <a:p>
            <a:pPr lvl="2"/>
            <a:endParaRPr lang="en-US" dirty="0"/>
          </a:p>
        </p:txBody>
      </p:sp>
    </p:spTree>
    <p:extLst>
      <p:ext uri="{BB962C8B-B14F-4D97-AF65-F5344CB8AC3E}">
        <p14:creationId xmlns:p14="http://schemas.microsoft.com/office/powerpoint/2010/main" val="4180839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What is Change Detection? </a:t>
            </a:r>
          </a:p>
        </p:txBody>
      </p:sp>
      <p:sp>
        <p:nvSpPr>
          <p:cNvPr id="3" name="Content Placeholder 2"/>
          <p:cNvSpPr>
            <a:spLocks noGrp="1"/>
          </p:cNvSpPr>
          <p:nvPr>
            <p:ph idx="1"/>
          </p:nvPr>
        </p:nvSpPr>
        <p:spPr>
          <a:xfrm>
            <a:off x="457200" y="1215856"/>
            <a:ext cx="8229600" cy="2724578"/>
          </a:xfrm>
        </p:spPr>
        <p:txBody>
          <a:bodyPr/>
          <a:lstStyle/>
          <a:p>
            <a:r>
              <a:rPr lang="en-US" dirty="0"/>
              <a:t>Identifying landscape change from remotely sensed images</a:t>
            </a:r>
          </a:p>
          <a:p>
            <a:pPr lvl="2"/>
            <a:r>
              <a:rPr lang="en-US" dirty="0"/>
              <a:t>Analyze images from different times to map/quantify change</a:t>
            </a:r>
          </a:p>
          <a:p>
            <a:pPr lvl="2"/>
            <a:r>
              <a:rPr lang="en-US" dirty="0"/>
              <a:t>Assumption: </a:t>
            </a:r>
          </a:p>
          <a:p>
            <a:pPr marL="1371600" lvl="3" indent="0">
              <a:buNone/>
            </a:pPr>
            <a:r>
              <a:rPr lang="en-US" dirty="0"/>
              <a:t>Landscape change -&gt; Spectral change</a:t>
            </a:r>
          </a:p>
          <a:p>
            <a:pPr marL="914400" lvl="2" indent="0">
              <a:buNone/>
            </a:pPr>
            <a:endParaRPr lang="en-US" dirty="0"/>
          </a:p>
          <a:p>
            <a:pPr marL="914400" lvl="2" indent="0">
              <a:buNone/>
            </a:pPr>
            <a:endParaRPr lang="en-US" dirty="0"/>
          </a:p>
          <a:p>
            <a:pPr marL="914400" lvl="2" indent="0">
              <a:buNone/>
            </a:pPr>
            <a:endParaRPr lang="en-US" dirty="0"/>
          </a:p>
        </p:txBody>
      </p:sp>
      <p:pic>
        <p:nvPicPr>
          <p:cNvPr id="1027" name="Picture 3" descr="photo of trees affected by f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461" y="3988837"/>
            <a:ext cx="4016246" cy="2027619"/>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6628" y="6016456"/>
            <a:ext cx="2593911" cy="276999"/>
          </a:xfrm>
          <a:prstGeom prst="rect">
            <a:avLst/>
          </a:prstGeom>
          <a:noFill/>
        </p:spPr>
        <p:txBody>
          <a:bodyPr wrap="square" rtlCol="0">
            <a:spAutoFit/>
          </a:bodyPr>
          <a:lstStyle/>
          <a:p>
            <a:r>
              <a:rPr lang="en-US" sz="1200" dirty="0"/>
              <a:t>Coconino NF – Schultz fire effects</a:t>
            </a:r>
          </a:p>
        </p:txBody>
      </p:sp>
      <p:cxnSp>
        <p:nvCxnSpPr>
          <p:cNvPr id="5" name="Straight Arrow Connector 4" descr="arrow pointing from tree photo to corresponding area in the satellite image"/>
          <p:cNvCxnSpPr>
            <a:stCxn id="1027" idx="3"/>
          </p:cNvCxnSpPr>
          <p:nvPr/>
        </p:nvCxnSpPr>
        <p:spPr bwMode="auto">
          <a:xfrm flipV="1">
            <a:off x="5101707" y="5002646"/>
            <a:ext cx="2048652" cy="1"/>
          </a:xfrm>
          <a:prstGeom prst="straightConnector1">
            <a:avLst/>
          </a:prstGeom>
          <a:solidFill>
            <a:schemeClr val="accent1"/>
          </a:solidFill>
          <a:ln w="31750" cap="flat" cmpd="sng" algn="ctr">
            <a:solidFill>
              <a:srgbClr val="92D050"/>
            </a:solidFill>
            <a:prstDash val="solid"/>
            <a:round/>
            <a:headEnd type="none" w="med" len="med"/>
            <a:tailEnd type="arrow"/>
          </a:ln>
          <a:effectLst/>
        </p:spPr>
      </p:cxnSp>
      <p:pic>
        <p:nvPicPr>
          <p:cNvPr id="1028" name="Picture 4" descr="Landsat satellite image of forest effected by 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1684" y="3869095"/>
            <a:ext cx="2263092" cy="2379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476274" y="6200001"/>
            <a:ext cx="2905726" cy="276999"/>
          </a:xfrm>
          <a:prstGeom prst="rect">
            <a:avLst/>
          </a:prstGeom>
          <a:noFill/>
        </p:spPr>
        <p:txBody>
          <a:bodyPr wrap="square" rtlCol="0">
            <a:spAutoFit/>
          </a:bodyPr>
          <a:lstStyle/>
          <a:p>
            <a:r>
              <a:rPr lang="en-US" sz="1200" dirty="0"/>
              <a:t>Landsat TM5 image – 1 year post fire</a:t>
            </a:r>
          </a:p>
        </p:txBody>
      </p:sp>
    </p:spTree>
    <p:extLst>
      <p:ext uri="{BB962C8B-B14F-4D97-AF65-F5344CB8AC3E}">
        <p14:creationId xmlns:p14="http://schemas.microsoft.com/office/powerpoint/2010/main" val="404586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Change Detection?</a:t>
            </a:r>
          </a:p>
        </p:txBody>
      </p:sp>
      <p:pic>
        <p:nvPicPr>
          <p:cNvPr id="15" name="Picture 14" descr="photo in a series of change detection satellite imag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5488" y="1447800"/>
            <a:ext cx="3532909" cy="4572000"/>
          </a:xfrm>
          <a:prstGeom prst="rect">
            <a:avLst/>
          </a:prstGeom>
        </p:spPr>
      </p:pic>
      <p:pic>
        <p:nvPicPr>
          <p:cNvPr id="16" name="Picture 15" descr="photo in a series of change detection satellite imag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5491" y="1447800"/>
            <a:ext cx="3532909" cy="4572000"/>
          </a:xfrm>
          <a:prstGeom prst="rect">
            <a:avLst/>
          </a:prstGeom>
        </p:spPr>
      </p:pic>
      <p:pic>
        <p:nvPicPr>
          <p:cNvPr id="17" name="Picture 16" descr="photo series of change detection satellite imag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5488" y="1447800"/>
            <a:ext cx="3532909" cy="4572000"/>
          </a:xfrm>
          <a:prstGeom prst="rect">
            <a:avLst/>
          </a:prstGeom>
        </p:spPr>
      </p:pic>
    </p:spTree>
    <p:extLst>
      <p:ext uri="{BB962C8B-B14F-4D97-AF65-F5344CB8AC3E}">
        <p14:creationId xmlns:p14="http://schemas.microsoft.com/office/powerpoint/2010/main" val="237423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Change Detection?</a:t>
            </a:r>
          </a:p>
        </p:txBody>
      </p:sp>
      <p:pic>
        <p:nvPicPr>
          <p:cNvPr id="15" name="Picture 14" descr="photo 1 of a series of change detection satellite imag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371600"/>
            <a:ext cx="3532909" cy="4572000"/>
          </a:xfrm>
          <a:prstGeom prst="rect">
            <a:avLst/>
          </a:prstGeom>
        </p:spPr>
      </p:pic>
      <p:pic>
        <p:nvPicPr>
          <p:cNvPr id="16" name="Picture 15" descr="photo 2 of a series of change detection satellite imag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3" y="1371600"/>
            <a:ext cx="3532909" cy="4572000"/>
          </a:xfrm>
          <a:prstGeom prst="rect">
            <a:avLst/>
          </a:prstGeom>
        </p:spPr>
      </p:pic>
      <p:pic>
        <p:nvPicPr>
          <p:cNvPr id="17" name="Picture 16" descr="photo 3 of a series of change detection satellite imag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2" y="1371600"/>
            <a:ext cx="3532909" cy="4572000"/>
          </a:xfrm>
          <a:prstGeom prst="rect">
            <a:avLst/>
          </a:prstGeom>
        </p:spPr>
      </p:pic>
      <p:pic>
        <p:nvPicPr>
          <p:cNvPr id="18" name="Picture 17" descr="photo 4 of a series of change detection satellite imag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1" y="1371600"/>
            <a:ext cx="3532909" cy="4572000"/>
          </a:xfrm>
          <a:prstGeom prst="rect">
            <a:avLst/>
          </a:prstGeom>
        </p:spPr>
      </p:pic>
    </p:spTree>
    <p:extLst>
      <p:ext uri="{BB962C8B-B14F-4D97-AF65-F5344CB8AC3E}">
        <p14:creationId xmlns:p14="http://schemas.microsoft.com/office/powerpoint/2010/main" val="90596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Change Detection?</a:t>
            </a:r>
          </a:p>
        </p:txBody>
      </p:sp>
      <p:pic>
        <p:nvPicPr>
          <p:cNvPr id="15" name="Picture 14" descr="photo in a series of chage detection satellite imag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371600"/>
            <a:ext cx="3532909" cy="4572000"/>
          </a:xfrm>
          <a:prstGeom prst="rect">
            <a:avLst/>
          </a:prstGeom>
        </p:spPr>
      </p:pic>
      <p:pic>
        <p:nvPicPr>
          <p:cNvPr id="16" name="Picture 15" descr="photo in a series of chage detection satellite imag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3" y="1371600"/>
            <a:ext cx="3532909" cy="4572000"/>
          </a:xfrm>
          <a:prstGeom prst="rect">
            <a:avLst/>
          </a:prstGeom>
        </p:spPr>
      </p:pic>
      <p:pic>
        <p:nvPicPr>
          <p:cNvPr id="17" name="Picture 16" descr="photo in a series of chage detection satellite imag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2" y="1371600"/>
            <a:ext cx="3532909" cy="4572000"/>
          </a:xfrm>
          <a:prstGeom prst="rect">
            <a:avLst/>
          </a:prstGeom>
        </p:spPr>
      </p:pic>
      <p:pic>
        <p:nvPicPr>
          <p:cNvPr id="18" name="Picture 17" descr="photo in a series of chage detection satellite imag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1" y="1371600"/>
            <a:ext cx="3532909" cy="4572000"/>
          </a:xfrm>
          <a:prstGeom prst="rect">
            <a:avLst/>
          </a:prstGeom>
        </p:spPr>
      </p:pic>
      <p:pic>
        <p:nvPicPr>
          <p:cNvPr id="19" name="Picture 18" descr="photo in a series of chage detection satellite imag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3" y="1371600"/>
            <a:ext cx="3532909" cy="4572000"/>
          </a:xfrm>
          <a:prstGeom prst="rect">
            <a:avLst/>
          </a:prstGeom>
        </p:spPr>
      </p:pic>
    </p:spTree>
    <p:extLst>
      <p:ext uri="{BB962C8B-B14F-4D97-AF65-F5344CB8AC3E}">
        <p14:creationId xmlns:p14="http://schemas.microsoft.com/office/powerpoint/2010/main" val="18881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447800"/>
            <a:ext cx="3532909" cy="4572000"/>
          </a:xfrm>
          <a:prstGeom prst="rect">
            <a:avLst/>
          </a:prstGeom>
        </p:spPr>
      </p:pic>
      <p:sp>
        <p:nvSpPr>
          <p:cNvPr id="2" name="Title 1"/>
          <p:cNvSpPr>
            <a:spLocks noGrp="1"/>
          </p:cNvSpPr>
          <p:nvPr>
            <p:ph type="title"/>
          </p:nvPr>
        </p:nvSpPr>
        <p:spPr/>
        <p:txBody>
          <a:bodyPr>
            <a:normAutofit/>
          </a:bodyPr>
          <a:lstStyle/>
          <a:p>
            <a:r>
              <a:rPr lang="en-US" dirty="0"/>
              <a:t>What is Change Detection?</a:t>
            </a:r>
          </a:p>
        </p:txBody>
      </p:sp>
    </p:spTree>
    <p:extLst>
      <p:ext uri="{BB962C8B-B14F-4D97-AF65-F5344CB8AC3E}">
        <p14:creationId xmlns:p14="http://schemas.microsoft.com/office/powerpoint/2010/main" val="145740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Change Detection?</a:t>
            </a:r>
          </a:p>
        </p:txBody>
      </p:sp>
      <p:pic>
        <p:nvPicPr>
          <p:cNvPr id="15" name="Picture 14" descr="photo in a series of chage detection satellite imag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371600"/>
            <a:ext cx="3532909" cy="4572000"/>
          </a:xfrm>
          <a:prstGeom prst="rect">
            <a:avLst/>
          </a:prstGeom>
        </p:spPr>
      </p:pic>
      <p:pic>
        <p:nvPicPr>
          <p:cNvPr id="17" name="Picture 16" descr="photo in a series of chage detection satellite imag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2" y="1371600"/>
            <a:ext cx="3532909" cy="4572000"/>
          </a:xfrm>
          <a:prstGeom prst="rect">
            <a:avLst/>
          </a:prstGeom>
        </p:spPr>
      </p:pic>
      <p:pic>
        <p:nvPicPr>
          <p:cNvPr id="18" name="Picture 17" descr="photo in a series of chage detection satellite imag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1" y="1371600"/>
            <a:ext cx="3532909" cy="4572000"/>
          </a:xfrm>
          <a:prstGeom prst="rect">
            <a:avLst/>
          </a:prstGeom>
        </p:spPr>
      </p:pic>
      <p:pic>
        <p:nvPicPr>
          <p:cNvPr id="19" name="Picture 18" descr="photo in a series of chage detection satellite imag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3" y="1371600"/>
            <a:ext cx="3532909" cy="4572000"/>
          </a:xfrm>
          <a:prstGeom prst="rect">
            <a:avLst/>
          </a:prstGeom>
        </p:spPr>
      </p:pic>
      <p:pic>
        <p:nvPicPr>
          <p:cNvPr id="16" name="Picture 15" descr="photo in a series of chage detection satellite imag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3" y="1371600"/>
            <a:ext cx="3532909" cy="4572000"/>
          </a:xfrm>
          <a:prstGeom prst="rect">
            <a:avLst/>
          </a:prstGeom>
        </p:spPr>
      </p:pic>
      <p:pic>
        <p:nvPicPr>
          <p:cNvPr id="20" name="Picture 19" descr="photo in a series of chage detection satellite imag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3" y="1371600"/>
            <a:ext cx="3532909" cy="4572000"/>
          </a:xfrm>
          <a:prstGeom prst="rect">
            <a:avLst/>
          </a:prstGeom>
        </p:spPr>
      </p:pic>
    </p:spTree>
    <p:extLst>
      <p:ext uri="{BB962C8B-B14F-4D97-AF65-F5344CB8AC3E}">
        <p14:creationId xmlns:p14="http://schemas.microsoft.com/office/powerpoint/2010/main" val="275917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none" dirty="0"/>
              <a:t>Monitoring Change with Remote Sensing</a:t>
            </a:r>
          </a:p>
        </p:txBody>
      </p:sp>
      <p:sp>
        <p:nvSpPr>
          <p:cNvPr id="3" name="Content Placeholder 2"/>
          <p:cNvSpPr>
            <a:spLocks noGrp="1"/>
          </p:cNvSpPr>
          <p:nvPr>
            <p:ph idx="1"/>
          </p:nvPr>
        </p:nvSpPr>
        <p:spPr>
          <a:xfrm>
            <a:off x="457200" y="1295400"/>
            <a:ext cx="8229600" cy="2590800"/>
          </a:xfrm>
        </p:spPr>
        <p:txBody>
          <a:bodyPr/>
          <a:lstStyle/>
          <a:p>
            <a:r>
              <a:rPr lang="en-US" sz="2400" dirty="0"/>
              <a:t>Satellite and aerial sensors provide: </a:t>
            </a:r>
          </a:p>
          <a:p>
            <a:pPr lvl="1"/>
            <a:r>
              <a:rPr lang="en-US" sz="2400" dirty="0"/>
              <a:t>Consistent, repeatable measurements</a:t>
            </a:r>
          </a:p>
          <a:p>
            <a:pPr lvl="1"/>
            <a:r>
              <a:rPr lang="en-US" sz="2400" dirty="0"/>
              <a:t>An ever-growing archive of imagery </a:t>
            </a:r>
          </a:p>
          <a:p>
            <a:pPr marL="457200" lvl="1" indent="0">
              <a:buNone/>
            </a:pPr>
            <a:endParaRPr lang="en-US" sz="2000" i="1" dirty="0"/>
          </a:p>
          <a:p>
            <a:pPr marL="457200" lvl="1" indent="0">
              <a:buNone/>
            </a:pPr>
            <a:r>
              <a:rPr lang="en-US" sz="2000" i="1" dirty="0"/>
              <a:t>Several sensors/image programs available with different spatial scales, spectral resolutions and return intervals</a:t>
            </a:r>
          </a:p>
          <a:p>
            <a:endParaRPr lang="en-US" sz="2400" dirty="0"/>
          </a:p>
        </p:txBody>
      </p:sp>
      <p:sp>
        <p:nvSpPr>
          <p:cNvPr id="9" name="TextBox 8"/>
          <p:cNvSpPr txBox="1"/>
          <p:nvPr/>
        </p:nvSpPr>
        <p:spPr>
          <a:xfrm>
            <a:off x="1258443" y="4199475"/>
            <a:ext cx="1417320" cy="378753"/>
          </a:xfrm>
          <a:prstGeom prst="rect">
            <a:avLst/>
          </a:prstGeom>
          <a:noFill/>
        </p:spPr>
        <p:txBody>
          <a:bodyPr wrap="square" rtlCol="0">
            <a:spAutoFit/>
          </a:bodyPr>
          <a:lstStyle/>
          <a:p>
            <a:r>
              <a:rPr lang="en-US" dirty="0"/>
              <a:t>Landsat</a:t>
            </a:r>
          </a:p>
        </p:txBody>
      </p:sp>
      <p:pic>
        <p:nvPicPr>
          <p:cNvPr id="11" name="Picture 10" descr="landsat satellite"/>
          <p:cNvPicPr>
            <a:picLocks noChangeAspect="1" noChangeArrowheads="1"/>
          </p:cNvPicPr>
          <p:nvPr/>
        </p:nvPicPr>
        <p:blipFill>
          <a:blip r:embed="rId3" cstate="print"/>
          <a:srcRect/>
          <a:stretch>
            <a:fillRect/>
          </a:stretch>
        </p:blipFill>
        <p:spPr bwMode="auto">
          <a:xfrm>
            <a:off x="1110046" y="4579131"/>
            <a:ext cx="1714115" cy="1662503"/>
          </a:xfrm>
          <a:prstGeom prst="rect">
            <a:avLst/>
          </a:prstGeom>
          <a:noFill/>
          <a:ln w="6350">
            <a:solidFill>
              <a:schemeClr val="tx1"/>
            </a:solidFill>
          </a:ln>
        </p:spPr>
      </p:pic>
      <p:sp>
        <p:nvSpPr>
          <p:cNvPr id="8" name="TextBox 7"/>
          <p:cNvSpPr txBox="1"/>
          <p:nvPr/>
        </p:nvSpPr>
        <p:spPr>
          <a:xfrm>
            <a:off x="3799522" y="4367115"/>
            <a:ext cx="1417320" cy="378753"/>
          </a:xfrm>
          <a:prstGeom prst="rect">
            <a:avLst/>
          </a:prstGeom>
          <a:noFill/>
        </p:spPr>
        <p:txBody>
          <a:bodyPr wrap="square" rtlCol="0">
            <a:spAutoFit/>
          </a:bodyPr>
          <a:lstStyle/>
          <a:p>
            <a:r>
              <a:rPr lang="en-US" dirty="0">
                <a:solidFill>
                  <a:schemeClr val="bg1"/>
                </a:solidFill>
              </a:rPr>
              <a:t>MODIS</a:t>
            </a:r>
          </a:p>
        </p:txBody>
      </p:sp>
      <p:pic>
        <p:nvPicPr>
          <p:cNvPr id="1026" name="Picture 2" descr="modis satell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162" y="4114800"/>
            <a:ext cx="2312670" cy="215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68237" y="3988362"/>
            <a:ext cx="1417320" cy="378753"/>
          </a:xfrm>
          <a:prstGeom prst="rect">
            <a:avLst/>
          </a:prstGeom>
          <a:noFill/>
        </p:spPr>
        <p:txBody>
          <a:bodyPr wrap="square" rtlCol="0">
            <a:spAutoFit/>
          </a:bodyPr>
          <a:lstStyle/>
          <a:p>
            <a:r>
              <a:rPr lang="en-US" dirty="0"/>
              <a:t>SPOT</a:t>
            </a:r>
          </a:p>
        </p:txBody>
      </p:sp>
      <p:pic>
        <p:nvPicPr>
          <p:cNvPr id="5" name="Picture 2" descr="3d rendering of ESA - Sentinel-2 a satellite in orbit">
            <a:extLst>
              <a:ext uri="{FF2B5EF4-FFF2-40B4-BE49-F238E27FC236}">
                <a16:creationId xmlns:a16="http://schemas.microsoft.com/office/drawing/2014/main" id="{D26E8A99-98D5-4307-90EB-8FDF9ACCB5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4469495"/>
            <a:ext cx="3202267" cy="180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007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p:txBody>
          <a:bodyPr>
            <a:normAutofit fontScale="90000"/>
          </a:bodyPr>
          <a:lstStyle/>
          <a:p>
            <a:r>
              <a:rPr lang="en-US" dirty="0"/>
              <a:t>Review - Optical Remote Sensing Basics</a:t>
            </a:r>
          </a:p>
        </p:txBody>
      </p:sp>
      <p:sp>
        <p:nvSpPr>
          <p:cNvPr id="468104" name="Text Box 136"/>
          <p:cNvSpPr txBox="1">
            <a:spLocks noChangeArrowheads="1"/>
          </p:cNvSpPr>
          <p:nvPr/>
        </p:nvSpPr>
        <p:spPr bwMode="auto">
          <a:xfrm>
            <a:off x="5720109" y="1023878"/>
            <a:ext cx="3138194" cy="3477875"/>
          </a:xfrm>
          <a:prstGeom prst="rect">
            <a:avLst/>
          </a:prstGeom>
          <a:noFill/>
          <a:ln w="9525">
            <a:noFill/>
            <a:miter lim="800000"/>
            <a:headEnd/>
            <a:tailEnd/>
          </a:ln>
        </p:spPr>
        <p:txBody>
          <a:bodyPr wrap="square">
            <a:spAutoFit/>
          </a:bodyPr>
          <a:lstStyle/>
          <a:p>
            <a:pPr>
              <a:spcBef>
                <a:spcPct val="50000"/>
              </a:spcBef>
            </a:pPr>
            <a:r>
              <a:rPr lang="en-US" sz="2000" dirty="0">
                <a:latin typeface="+mj-lt"/>
              </a:rPr>
              <a:t>Remote sensing relies on the fact that different targets have unique responses to Electromagnetic (EM) energy</a:t>
            </a:r>
          </a:p>
          <a:p>
            <a:pPr>
              <a:spcBef>
                <a:spcPct val="50000"/>
              </a:spcBef>
            </a:pPr>
            <a:r>
              <a:rPr lang="en-US" sz="2000" i="1" dirty="0"/>
              <a:t>We can distinguish land-cover types spectrally and track them through time</a:t>
            </a:r>
          </a:p>
          <a:p>
            <a:pPr>
              <a:spcBef>
                <a:spcPct val="50000"/>
              </a:spcBef>
            </a:pPr>
            <a:endParaRPr lang="en-US" sz="2000" dirty="0">
              <a:latin typeface="+mj-lt"/>
            </a:endParaRPr>
          </a:p>
        </p:txBody>
      </p:sp>
      <p:grpSp>
        <p:nvGrpSpPr>
          <p:cNvPr id="2" name="Group 1" descr="diagram of optical remote sensing">
            <a:extLst>
              <a:ext uri="{FF2B5EF4-FFF2-40B4-BE49-F238E27FC236}">
                <a16:creationId xmlns:a16="http://schemas.microsoft.com/office/drawing/2014/main" id="{FA490A7A-608D-44A1-80D1-1E7212162DDF}"/>
              </a:ext>
            </a:extLst>
          </p:cNvPr>
          <p:cNvGrpSpPr/>
          <p:nvPr/>
        </p:nvGrpSpPr>
        <p:grpSpPr>
          <a:xfrm>
            <a:off x="381000" y="1905000"/>
            <a:ext cx="6338366" cy="4632338"/>
            <a:chOff x="381000" y="1905000"/>
            <a:chExt cx="6338366" cy="4632338"/>
          </a:xfrm>
        </p:grpSpPr>
        <p:grpSp>
          <p:nvGrpSpPr>
            <p:cNvPr id="174083" name="Group 4"/>
            <p:cNvGrpSpPr>
              <a:grpSpLocks/>
            </p:cNvGrpSpPr>
            <p:nvPr/>
          </p:nvGrpSpPr>
          <p:grpSpPr bwMode="auto">
            <a:xfrm>
              <a:off x="415925" y="5215266"/>
              <a:ext cx="5385379" cy="1322072"/>
              <a:chOff x="334" y="3228"/>
              <a:chExt cx="3142" cy="1005"/>
            </a:xfrm>
          </p:grpSpPr>
          <p:sp>
            <p:nvSpPr>
              <p:cNvPr id="174107" name="Freeform 5"/>
              <p:cNvSpPr>
                <a:spLocks/>
              </p:cNvSpPr>
              <p:nvPr/>
            </p:nvSpPr>
            <p:spPr bwMode="auto">
              <a:xfrm rot="393647">
                <a:off x="1035" y="3297"/>
                <a:ext cx="2441" cy="824"/>
              </a:xfrm>
              <a:custGeom>
                <a:avLst/>
                <a:gdLst>
                  <a:gd name="T0" fmla="*/ 2267 w 2508"/>
                  <a:gd name="T1" fmla="*/ 161 h 1319"/>
                  <a:gd name="T2" fmla="*/ 2167 w 2508"/>
                  <a:gd name="T3" fmla="*/ 157 h 1319"/>
                  <a:gd name="T4" fmla="*/ 2056 w 2508"/>
                  <a:gd name="T5" fmla="*/ 157 h 1319"/>
                  <a:gd name="T6" fmla="*/ 1971 w 2508"/>
                  <a:gd name="T7" fmla="*/ 164 h 1319"/>
                  <a:gd name="T8" fmla="*/ 1886 w 2508"/>
                  <a:gd name="T9" fmla="*/ 167 h 1319"/>
                  <a:gd name="T10" fmla="*/ 1793 w 2508"/>
                  <a:gd name="T11" fmla="*/ 172 h 1319"/>
                  <a:gd name="T12" fmla="*/ 1668 w 2508"/>
                  <a:gd name="T13" fmla="*/ 175 h 1319"/>
                  <a:gd name="T14" fmla="*/ 1548 w 2508"/>
                  <a:gd name="T15" fmla="*/ 172 h 1319"/>
                  <a:gd name="T16" fmla="*/ 1465 w 2508"/>
                  <a:gd name="T17" fmla="*/ 147 h 1319"/>
                  <a:gd name="T18" fmla="*/ 1398 w 2508"/>
                  <a:gd name="T19" fmla="*/ 126 h 1319"/>
                  <a:gd name="T20" fmla="*/ 1278 w 2508"/>
                  <a:gd name="T21" fmla="*/ 112 h 1319"/>
                  <a:gd name="T22" fmla="*/ 1176 w 2508"/>
                  <a:gd name="T23" fmla="*/ 108 h 1319"/>
                  <a:gd name="T24" fmla="*/ 1083 w 2508"/>
                  <a:gd name="T25" fmla="*/ 101 h 1319"/>
                  <a:gd name="T26" fmla="*/ 973 w 2508"/>
                  <a:gd name="T27" fmla="*/ 80 h 1319"/>
                  <a:gd name="T28" fmla="*/ 904 w 2508"/>
                  <a:gd name="T29" fmla="*/ 59 h 1319"/>
                  <a:gd name="T30" fmla="*/ 830 w 2508"/>
                  <a:gd name="T31" fmla="*/ 38 h 1319"/>
                  <a:gd name="T32" fmla="*/ 720 w 2508"/>
                  <a:gd name="T33" fmla="*/ 31 h 1319"/>
                  <a:gd name="T34" fmla="*/ 653 w 2508"/>
                  <a:gd name="T35" fmla="*/ 21 h 1319"/>
                  <a:gd name="T36" fmla="*/ 618 w 2508"/>
                  <a:gd name="T37" fmla="*/ 6 h 1319"/>
                  <a:gd name="T38" fmla="*/ 566 w 2508"/>
                  <a:gd name="T39" fmla="*/ 2 h 1319"/>
                  <a:gd name="T40" fmla="*/ 527 w 2508"/>
                  <a:gd name="T41" fmla="*/ 10 h 1319"/>
                  <a:gd name="T42" fmla="*/ 492 w 2508"/>
                  <a:gd name="T43" fmla="*/ 27 h 1319"/>
                  <a:gd name="T44" fmla="*/ 449 w 2508"/>
                  <a:gd name="T45" fmla="*/ 45 h 1319"/>
                  <a:gd name="T46" fmla="*/ 423 w 2508"/>
                  <a:gd name="T47" fmla="*/ 62 h 1319"/>
                  <a:gd name="T48" fmla="*/ 398 w 2508"/>
                  <a:gd name="T49" fmla="*/ 80 h 1319"/>
                  <a:gd name="T50" fmla="*/ 373 w 2508"/>
                  <a:gd name="T51" fmla="*/ 104 h 1319"/>
                  <a:gd name="T52" fmla="*/ 331 w 2508"/>
                  <a:gd name="T53" fmla="*/ 126 h 1319"/>
                  <a:gd name="T54" fmla="*/ 287 w 2508"/>
                  <a:gd name="T55" fmla="*/ 140 h 1319"/>
                  <a:gd name="T56" fmla="*/ 245 w 2508"/>
                  <a:gd name="T57" fmla="*/ 147 h 1319"/>
                  <a:gd name="T58" fmla="*/ 195 w 2508"/>
                  <a:gd name="T59" fmla="*/ 154 h 1319"/>
                  <a:gd name="T60" fmla="*/ 135 w 2508"/>
                  <a:gd name="T61" fmla="*/ 161 h 1319"/>
                  <a:gd name="T62" fmla="*/ 86 w 2508"/>
                  <a:gd name="T63" fmla="*/ 167 h 1319"/>
                  <a:gd name="T64" fmla="*/ 33 w 2508"/>
                  <a:gd name="T65" fmla="*/ 179 h 1319"/>
                  <a:gd name="T66" fmla="*/ 8 w 2508"/>
                  <a:gd name="T67" fmla="*/ 189 h 1319"/>
                  <a:gd name="T68" fmla="*/ 8 w 2508"/>
                  <a:gd name="T69" fmla="*/ 210 h 1319"/>
                  <a:gd name="T70" fmla="*/ 42 w 2508"/>
                  <a:gd name="T71" fmla="*/ 242 h 1319"/>
                  <a:gd name="T72" fmla="*/ 119 w 2508"/>
                  <a:gd name="T73" fmla="*/ 297 h 1319"/>
                  <a:gd name="T74" fmla="*/ 178 w 2508"/>
                  <a:gd name="T75" fmla="*/ 360 h 1319"/>
                  <a:gd name="T76" fmla="*/ 237 w 2508"/>
                  <a:gd name="T77" fmla="*/ 420 h 1319"/>
                  <a:gd name="T78" fmla="*/ 280 w 2508"/>
                  <a:gd name="T79" fmla="*/ 462 h 1319"/>
                  <a:gd name="T80" fmla="*/ 322 w 2508"/>
                  <a:gd name="T81" fmla="*/ 490 h 1319"/>
                  <a:gd name="T82" fmla="*/ 407 w 2508"/>
                  <a:gd name="T83" fmla="*/ 504 h 1319"/>
                  <a:gd name="T84" fmla="*/ 542 w 2508"/>
                  <a:gd name="T85" fmla="*/ 504 h 1319"/>
                  <a:gd name="T86" fmla="*/ 661 w 2508"/>
                  <a:gd name="T87" fmla="*/ 504 h 1319"/>
                  <a:gd name="T88" fmla="*/ 822 w 2508"/>
                  <a:gd name="T89" fmla="*/ 511 h 1319"/>
                  <a:gd name="T90" fmla="*/ 965 w 2508"/>
                  <a:gd name="T91" fmla="*/ 511 h 1319"/>
                  <a:gd name="T92" fmla="*/ 1092 w 2508"/>
                  <a:gd name="T93" fmla="*/ 504 h 1319"/>
                  <a:gd name="T94" fmla="*/ 1202 w 2508"/>
                  <a:gd name="T95" fmla="*/ 497 h 1319"/>
                  <a:gd name="T96" fmla="*/ 1294 w 2508"/>
                  <a:gd name="T97" fmla="*/ 490 h 1319"/>
                  <a:gd name="T98" fmla="*/ 1370 w 2508"/>
                  <a:gd name="T99" fmla="*/ 477 h 1319"/>
                  <a:gd name="T100" fmla="*/ 1480 w 2508"/>
                  <a:gd name="T101" fmla="*/ 455 h 1319"/>
                  <a:gd name="T102" fmla="*/ 1576 w 2508"/>
                  <a:gd name="T103" fmla="*/ 420 h 1319"/>
                  <a:gd name="T104" fmla="*/ 1658 w 2508"/>
                  <a:gd name="T105" fmla="*/ 399 h 1319"/>
                  <a:gd name="T106" fmla="*/ 1768 w 2508"/>
                  <a:gd name="T107" fmla="*/ 374 h 1319"/>
                  <a:gd name="T108" fmla="*/ 1886 w 2508"/>
                  <a:gd name="T109" fmla="*/ 343 h 1319"/>
                  <a:gd name="T110" fmla="*/ 2030 w 2508"/>
                  <a:gd name="T111" fmla="*/ 297 h 1319"/>
                  <a:gd name="T112" fmla="*/ 2109 w 2508"/>
                  <a:gd name="T113" fmla="*/ 269 h 1319"/>
                  <a:gd name="T114" fmla="*/ 2216 w 2508"/>
                  <a:gd name="T115" fmla="*/ 245 h 1319"/>
                  <a:gd name="T116" fmla="*/ 2301 w 2508"/>
                  <a:gd name="T117" fmla="*/ 214 h 1319"/>
                  <a:gd name="T118" fmla="*/ 2343 w 2508"/>
                  <a:gd name="T119" fmla="*/ 192 h 1319"/>
                  <a:gd name="T120" fmla="*/ 2361 w 2508"/>
                  <a:gd name="T121" fmla="*/ 179 h 13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08"/>
                  <a:gd name="T184" fmla="*/ 0 h 1319"/>
                  <a:gd name="T185" fmla="*/ 2508 w 2508"/>
                  <a:gd name="T186" fmla="*/ 1319 h 13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08" h="1319">
                    <a:moveTo>
                      <a:pt x="2508" y="432"/>
                    </a:moveTo>
                    <a:lnTo>
                      <a:pt x="2466" y="421"/>
                    </a:lnTo>
                    <a:lnTo>
                      <a:pt x="2439" y="421"/>
                    </a:lnTo>
                    <a:lnTo>
                      <a:pt x="2412" y="413"/>
                    </a:lnTo>
                    <a:lnTo>
                      <a:pt x="2393" y="413"/>
                    </a:lnTo>
                    <a:lnTo>
                      <a:pt x="2366" y="403"/>
                    </a:lnTo>
                    <a:lnTo>
                      <a:pt x="2349" y="403"/>
                    </a:lnTo>
                    <a:lnTo>
                      <a:pt x="2330" y="403"/>
                    </a:lnTo>
                    <a:lnTo>
                      <a:pt x="2314" y="403"/>
                    </a:lnTo>
                    <a:lnTo>
                      <a:pt x="2287" y="403"/>
                    </a:lnTo>
                    <a:lnTo>
                      <a:pt x="2260" y="403"/>
                    </a:lnTo>
                    <a:lnTo>
                      <a:pt x="2233" y="403"/>
                    </a:lnTo>
                    <a:lnTo>
                      <a:pt x="2216" y="403"/>
                    </a:lnTo>
                    <a:lnTo>
                      <a:pt x="2189" y="403"/>
                    </a:lnTo>
                    <a:lnTo>
                      <a:pt x="2170" y="403"/>
                    </a:lnTo>
                    <a:lnTo>
                      <a:pt x="2153" y="413"/>
                    </a:lnTo>
                    <a:lnTo>
                      <a:pt x="2136" y="413"/>
                    </a:lnTo>
                    <a:lnTo>
                      <a:pt x="2116" y="413"/>
                    </a:lnTo>
                    <a:lnTo>
                      <a:pt x="2100" y="421"/>
                    </a:lnTo>
                    <a:lnTo>
                      <a:pt x="2081" y="421"/>
                    </a:lnTo>
                    <a:lnTo>
                      <a:pt x="2064" y="421"/>
                    </a:lnTo>
                    <a:lnTo>
                      <a:pt x="2044" y="429"/>
                    </a:lnTo>
                    <a:lnTo>
                      <a:pt x="2027" y="429"/>
                    </a:lnTo>
                    <a:lnTo>
                      <a:pt x="2009" y="429"/>
                    </a:lnTo>
                    <a:lnTo>
                      <a:pt x="1991" y="429"/>
                    </a:lnTo>
                    <a:lnTo>
                      <a:pt x="1974" y="429"/>
                    </a:lnTo>
                    <a:lnTo>
                      <a:pt x="1947" y="429"/>
                    </a:lnTo>
                    <a:lnTo>
                      <a:pt x="1930" y="429"/>
                    </a:lnTo>
                    <a:lnTo>
                      <a:pt x="1911" y="429"/>
                    </a:lnTo>
                    <a:lnTo>
                      <a:pt x="1893" y="440"/>
                    </a:lnTo>
                    <a:lnTo>
                      <a:pt x="1867" y="440"/>
                    </a:lnTo>
                    <a:lnTo>
                      <a:pt x="1843" y="440"/>
                    </a:lnTo>
                    <a:lnTo>
                      <a:pt x="1816" y="440"/>
                    </a:lnTo>
                    <a:lnTo>
                      <a:pt x="1788" y="448"/>
                    </a:lnTo>
                    <a:lnTo>
                      <a:pt x="1761" y="448"/>
                    </a:lnTo>
                    <a:lnTo>
                      <a:pt x="1735" y="448"/>
                    </a:lnTo>
                    <a:lnTo>
                      <a:pt x="1716" y="448"/>
                    </a:lnTo>
                    <a:lnTo>
                      <a:pt x="1689" y="448"/>
                    </a:lnTo>
                    <a:lnTo>
                      <a:pt x="1663" y="448"/>
                    </a:lnTo>
                    <a:lnTo>
                      <a:pt x="1635" y="440"/>
                    </a:lnTo>
                    <a:lnTo>
                      <a:pt x="1616" y="429"/>
                    </a:lnTo>
                    <a:lnTo>
                      <a:pt x="1590" y="413"/>
                    </a:lnTo>
                    <a:lnTo>
                      <a:pt x="1573" y="403"/>
                    </a:lnTo>
                    <a:lnTo>
                      <a:pt x="1555" y="393"/>
                    </a:lnTo>
                    <a:lnTo>
                      <a:pt x="1546" y="376"/>
                    </a:lnTo>
                    <a:lnTo>
                      <a:pt x="1536" y="376"/>
                    </a:lnTo>
                    <a:lnTo>
                      <a:pt x="1520" y="358"/>
                    </a:lnTo>
                    <a:lnTo>
                      <a:pt x="1510" y="350"/>
                    </a:lnTo>
                    <a:lnTo>
                      <a:pt x="1492" y="340"/>
                    </a:lnTo>
                    <a:lnTo>
                      <a:pt x="1475" y="322"/>
                    </a:lnTo>
                    <a:lnTo>
                      <a:pt x="1447" y="313"/>
                    </a:lnTo>
                    <a:lnTo>
                      <a:pt x="1421" y="304"/>
                    </a:lnTo>
                    <a:lnTo>
                      <a:pt x="1403" y="294"/>
                    </a:lnTo>
                    <a:lnTo>
                      <a:pt x="1376" y="294"/>
                    </a:lnTo>
                    <a:lnTo>
                      <a:pt x="1349" y="287"/>
                    </a:lnTo>
                    <a:lnTo>
                      <a:pt x="1323" y="287"/>
                    </a:lnTo>
                    <a:lnTo>
                      <a:pt x="1296" y="287"/>
                    </a:lnTo>
                    <a:lnTo>
                      <a:pt x="1278" y="277"/>
                    </a:lnTo>
                    <a:lnTo>
                      <a:pt x="1260" y="277"/>
                    </a:lnTo>
                    <a:lnTo>
                      <a:pt x="1241" y="277"/>
                    </a:lnTo>
                    <a:lnTo>
                      <a:pt x="1216" y="268"/>
                    </a:lnTo>
                    <a:lnTo>
                      <a:pt x="1207" y="268"/>
                    </a:lnTo>
                    <a:lnTo>
                      <a:pt x="1187" y="268"/>
                    </a:lnTo>
                    <a:lnTo>
                      <a:pt x="1161" y="268"/>
                    </a:lnTo>
                    <a:lnTo>
                      <a:pt x="1144" y="259"/>
                    </a:lnTo>
                    <a:lnTo>
                      <a:pt x="1117" y="251"/>
                    </a:lnTo>
                    <a:lnTo>
                      <a:pt x="1090" y="251"/>
                    </a:lnTo>
                    <a:lnTo>
                      <a:pt x="1071" y="241"/>
                    </a:lnTo>
                    <a:lnTo>
                      <a:pt x="1044" y="223"/>
                    </a:lnTo>
                    <a:lnTo>
                      <a:pt x="1027" y="205"/>
                    </a:lnTo>
                    <a:lnTo>
                      <a:pt x="1010" y="197"/>
                    </a:lnTo>
                    <a:lnTo>
                      <a:pt x="1001" y="188"/>
                    </a:lnTo>
                    <a:lnTo>
                      <a:pt x="982" y="178"/>
                    </a:lnTo>
                    <a:lnTo>
                      <a:pt x="974" y="160"/>
                    </a:lnTo>
                    <a:lnTo>
                      <a:pt x="955" y="151"/>
                    </a:lnTo>
                    <a:lnTo>
                      <a:pt x="937" y="142"/>
                    </a:lnTo>
                    <a:lnTo>
                      <a:pt x="920" y="125"/>
                    </a:lnTo>
                    <a:lnTo>
                      <a:pt x="912" y="116"/>
                    </a:lnTo>
                    <a:lnTo>
                      <a:pt x="894" y="108"/>
                    </a:lnTo>
                    <a:lnTo>
                      <a:pt x="876" y="98"/>
                    </a:lnTo>
                    <a:lnTo>
                      <a:pt x="859" y="98"/>
                    </a:lnTo>
                    <a:lnTo>
                      <a:pt x="841" y="88"/>
                    </a:lnTo>
                    <a:lnTo>
                      <a:pt x="805" y="88"/>
                    </a:lnTo>
                    <a:lnTo>
                      <a:pt x="778" y="88"/>
                    </a:lnTo>
                    <a:lnTo>
                      <a:pt x="760" y="80"/>
                    </a:lnTo>
                    <a:lnTo>
                      <a:pt x="742" y="80"/>
                    </a:lnTo>
                    <a:lnTo>
                      <a:pt x="732" y="80"/>
                    </a:lnTo>
                    <a:lnTo>
                      <a:pt x="716" y="71"/>
                    </a:lnTo>
                    <a:lnTo>
                      <a:pt x="698" y="62"/>
                    </a:lnTo>
                    <a:lnTo>
                      <a:pt x="689" y="53"/>
                    </a:lnTo>
                    <a:lnTo>
                      <a:pt x="680" y="53"/>
                    </a:lnTo>
                    <a:lnTo>
                      <a:pt x="672" y="35"/>
                    </a:lnTo>
                    <a:lnTo>
                      <a:pt x="662" y="35"/>
                    </a:lnTo>
                    <a:lnTo>
                      <a:pt x="662" y="26"/>
                    </a:lnTo>
                    <a:lnTo>
                      <a:pt x="652" y="16"/>
                    </a:lnTo>
                    <a:lnTo>
                      <a:pt x="643" y="7"/>
                    </a:lnTo>
                    <a:lnTo>
                      <a:pt x="635" y="7"/>
                    </a:lnTo>
                    <a:lnTo>
                      <a:pt x="616" y="7"/>
                    </a:lnTo>
                    <a:lnTo>
                      <a:pt x="609" y="0"/>
                    </a:lnTo>
                    <a:lnTo>
                      <a:pt x="598" y="7"/>
                    </a:lnTo>
                    <a:lnTo>
                      <a:pt x="590" y="7"/>
                    </a:lnTo>
                    <a:lnTo>
                      <a:pt x="582" y="7"/>
                    </a:lnTo>
                    <a:lnTo>
                      <a:pt x="572" y="16"/>
                    </a:lnTo>
                    <a:lnTo>
                      <a:pt x="563" y="16"/>
                    </a:lnTo>
                    <a:lnTo>
                      <a:pt x="556" y="26"/>
                    </a:lnTo>
                    <a:lnTo>
                      <a:pt x="546" y="35"/>
                    </a:lnTo>
                    <a:lnTo>
                      <a:pt x="536" y="43"/>
                    </a:lnTo>
                    <a:lnTo>
                      <a:pt x="527" y="53"/>
                    </a:lnTo>
                    <a:lnTo>
                      <a:pt x="519" y="62"/>
                    </a:lnTo>
                    <a:lnTo>
                      <a:pt x="519" y="71"/>
                    </a:lnTo>
                    <a:lnTo>
                      <a:pt x="509" y="71"/>
                    </a:lnTo>
                    <a:lnTo>
                      <a:pt x="501" y="88"/>
                    </a:lnTo>
                    <a:lnTo>
                      <a:pt x="492" y="98"/>
                    </a:lnTo>
                    <a:lnTo>
                      <a:pt x="483" y="108"/>
                    </a:lnTo>
                    <a:lnTo>
                      <a:pt x="474" y="116"/>
                    </a:lnTo>
                    <a:lnTo>
                      <a:pt x="464" y="125"/>
                    </a:lnTo>
                    <a:lnTo>
                      <a:pt x="456" y="134"/>
                    </a:lnTo>
                    <a:lnTo>
                      <a:pt x="456" y="142"/>
                    </a:lnTo>
                    <a:lnTo>
                      <a:pt x="447" y="151"/>
                    </a:lnTo>
                    <a:lnTo>
                      <a:pt x="447" y="160"/>
                    </a:lnTo>
                    <a:lnTo>
                      <a:pt x="437" y="171"/>
                    </a:lnTo>
                    <a:lnTo>
                      <a:pt x="437" y="178"/>
                    </a:lnTo>
                    <a:lnTo>
                      <a:pt x="429" y="188"/>
                    </a:lnTo>
                    <a:lnTo>
                      <a:pt x="420" y="197"/>
                    </a:lnTo>
                    <a:lnTo>
                      <a:pt x="420" y="205"/>
                    </a:lnTo>
                    <a:lnTo>
                      <a:pt x="420" y="215"/>
                    </a:lnTo>
                    <a:lnTo>
                      <a:pt x="411" y="231"/>
                    </a:lnTo>
                    <a:lnTo>
                      <a:pt x="411" y="241"/>
                    </a:lnTo>
                    <a:lnTo>
                      <a:pt x="403" y="251"/>
                    </a:lnTo>
                    <a:lnTo>
                      <a:pt x="393" y="268"/>
                    </a:lnTo>
                    <a:lnTo>
                      <a:pt x="393" y="277"/>
                    </a:lnTo>
                    <a:lnTo>
                      <a:pt x="384" y="287"/>
                    </a:lnTo>
                    <a:lnTo>
                      <a:pt x="376" y="304"/>
                    </a:lnTo>
                    <a:lnTo>
                      <a:pt x="366" y="313"/>
                    </a:lnTo>
                    <a:lnTo>
                      <a:pt x="349" y="322"/>
                    </a:lnTo>
                    <a:lnTo>
                      <a:pt x="340" y="332"/>
                    </a:lnTo>
                    <a:lnTo>
                      <a:pt x="330" y="340"/>
                    </a:lnTo>
                    <a:lnTo>
                      <a:pt x="323" y="340"/>
                    </a:lnTo>
                    <a:lnTo>
                      <a:pt x="313" y="350"/>
                    </a:lnTo>
                    <a:lnTo>
                      <a:pt x="303" y="358"/>
                    </a:lnTo>
                    <a:lnTo>
                      <a:pt x="296" y="358"/>
                    </a:lnTo>
                    <a:lnTo>
                      <a:pt x="286" y="367"/>
                    </a:lnTo>
                    <a:lnTo>
                      <a:pt x="277" y="367"/>
                    </a:lnTo>
                    <a:lnTo>
                      <a:pt x="267" y="376"/>
                    </a:lnTo>
                    <a:lnTo>
                      <a:pt x="259" y="376"/>
                    </a:lnTo>
                    <a:lnTo>
                      <a:pt x="250" y="385"/>
                    </a:lnTo>
                    <a:lnTo>
                      <a:pt x="241" y="385"/>
                    </a:lnTo>
                    <a:lnTo>
                      <a:pt x="233" y="393"/>
                    </a:lnTo>
                    <a:lnTo>
                      <a:pt x="223" y="393"/>
                    </a:lnTo>
                    <a:lnTo>
                      <a:pt x="205" y="393"/>
                    </a:lnTo>
                    <a:lnTo>
                      <a:pt x="196" y="403"/>
                    </a:lnTo>
                    <a:lnTo>
                      <a:pt x="180" y="403"/>
                    </a:lnTo>
                    <a:lnTo>
                      <a:pt x="161" y="413"/>
                    </a:lnTo>
                    <a:lnTo>
                      <a:pt x="151" y="413"/>
                    </a:lnTo>
                    <a:lnTo>
                      <a:pt x="143" y="413"/>
                    </a:lnTo>
                    <a:lnTo>
                      <a:pt x="133" y="413"/>
                    </a:lnTo>
                    <a:lnTo>
                      <a:pt x="125" y="421"/>
                    </a:lnTo>
                    <a:lnTo>
                      <a:pt x="115" y="421"/>
                    </a:lnTo>
                    <a:lnTo>
                      <a:pt x="106" y="429"/>
                    </a:lnTo>
                    <a:lnTo>
                      <a:pt x="90" y="429"/>
                    </a:lnTo>
                    <a:lnTo>
                      <a:pt x="80" y="440"/>
                    </a:lnTo>
                    <a:lnTo>
                      <a:pt x="62" y="448"/>
                    </a:lnTo>
                    <a:lnTo>
                      <a:pt x="54" y="448"/>
                    </a:lnTo>
                    <a:lnTo>
                      <a:pt x="44" y="458"/>
                    </a:lnTo>
                    <a:lnTo>
                      <a:pt x="35" y="458"/>
                    </a:lnTo>
                    <a:lnTo>
                      <a:pt x="25" y="465"/>
                    </a:lnTo>
                    <a:lnTo>
                      <a:pt x="18" y="465"/>
                    </a:lnTo>
                    <a:lnTo>
                      <a:pt x="8" y="465"/>
                    </a:lnTo>
                    <a:lnTo>
                      <a:pt x="8" y="475"/>
                    </a:lnTo>
                    <a:lnTo>
                      <a:pt x="8" y="484"/>
                    </a:lnTo>
                    <a:lnTo>
                      <a:pt x="0" y="492"/>
                    </a:lnTo>
                    <a:lnTo>
                      <a:pt x="0" y="502"/>
                    </a:lnTo>
                    <a:lnTo>
                      <a:pt x="0" y="511"/>
                    </a:lnTo>
                    <a:lnTo>
                      <a:pt x="0" y="518"/>
                    </a:lnTo>
                    <a:lnTo>
                      <a:pt x="8" y="538"/>
                    </a:lnTo>
                    <a:lnTo>
                      <a:pt x="8" y="555"/>
                    </a:lnTo>
                    <a:lnTo>
                      <a:pt x="18" y="574"/>
                    </a:lnTo>
                    <a:lnTo>
                      <a:pt x="25" y="591"/>
                    </a:lnTo>
                    <a:lnTo>
                      <a:pt x="35" y="600"/>
                    </a:lnTo>
                    <a:lnTo>
                      <a:pt x="44" y="619"/>
                    </a:lnTo>
                    <a:lnTo>
                      <a:pt x="54" y="645"/>
                    </a:lnTo>
                    <a:lnTo>
                      <a:pt x="72" y="663"/>
                    </a:lnTo>
                    <a:lnTo>
                      <a:pt x="90" y="690"/>
                    </a:lnTo>
                    <a:lnTo>
                      <a:pt x="99" y="718"/>
                    </a:lnTo>
                    <a:lnTo>
                      <a:pt x="125" y="762"/>
                    </a:lnTo>
                    <a:lnTo>
                      <a:pt x="133" y="799"/>
                    </a:lnTo>
                    <a:lnTo>
                      <a:pt x="151" y="825"/>
                    </a:lnTo>
                    <a:lnTo>
                      <a:pt x="161" y="862"/>
                    </a:lnTo>
                    <a:lnTo>
                      <a:pt x="180" y="897"/>
                    </a:lnTo>
                    <a:lnTo>
                      <a:pt x="188" y="924"/>
                    </a:lnTo>
                    <a:lnTo>
                      <a:pt x="205" y="969"/>
                    </a:lnTo>
                    <a:lnTo>
                      <a:pt x="214" y="996"/>
                    </a:lnTo>
                    <a:lnTo>
                      <a:pt x="223" y="1032"/>
                    </a:lnTo>
                    <a:lnTo>
                      <a:pt x="233" y="1059"/>
                    </a:lnTo>
                    <a:lnTo>
                      <a:pt x="250" y="1076"/>
                    </a:lnTo>
                    <a:lnTo>
                      <a:pt x="259" y="1104"/>
                    </a:lnTo>
                    <a:lnTo>
                      <a:pt x="267" y="1131"/>
                    </a:lnTo>
                    <a:lnTo>
                      <a:pt x="277" y="1148"/>
                    </a:lnTo>
                    <a:lnTo>
                      <a:pt x="286" y="1165"/>
                    </a:lnTo>
                    <a:lnTo>
                      <a:pt x="296" y="1184"/>
                    </a:lnTo>
                    <a:lnTo>
                      <a:pt x="303" y="1202"/>
                    </a:lnTo>
                    <a:lnTo>
                      <a:pt x="313" y="1221"/>
                    </a:lnTo>
                    <a:lnTo>
                      <a:pt x="323" y="1238"/>
                    </a:lnTo>
                    <a:lnTo>
                      <a:pt x="330" y="1247"/>
                    </a:lnTo>
                    <a:lnTo>
                      <a:pt x="340" y="1257"/>
                    </a:lnTo>
                    <a:lnTo>
                      <a:pt x="357" y="1266"/>
                    </a:lnTo>
                    <a:lnTo>
                      <a:pt x="366" y="1273"/>
                    </a:lnTo>
                    <a:lnTo>
                      <a:pt x="384" y="1283"/>
                    </a:lnTo>
                    <a:lnTo>
                      <a:pt x="403" y="1292"/>
                    </a:lnTo>
                    <a:lnTo>
                      <a:pt x="429" y="1292"/>
                    </a:lnTo>
                    <a:lnTo>
                      <a:pt x="456" y="1292"/>
                    </a:lnTo>
                    <a:lnTo>
                      <a:pt x="483" y="1292"/>
                    </a:lnTo>
                    <a:lnTo>
                      <a:pt x="509" y="1300"/>
                    </a:lnTo>
                    <a:lnTo>
                      <a:pt x="546" y="1300"/>
                    </a:lnTo>
                    <a:lnTo>
                      <a:pt x="572" y="1292"/>
                    </a:lnTo>
                    <a:lnTo>
                      <a:pt x="590" y="1292"/>
                    </a:lnTo>
                    <a:lnTo>
                      <a:pt x="609" y="1292"/>
                    </a:lnTo>
                    <a:lnTo>
                      <a:pt x="643" y="1292"/>
                    </a:lnTo>
                    <a:lnTo>
                      <a:pt x="672" y="1292"/>
                    </a:lnTo>
                    <a:lnTo>
                      <a:pt x="698" y="1292"/>
                    </a:lnTo>
                    <a:lnTo>
                      <a:pt x="732" y="1300"/>
                    </a:lnTo>
                    <a:lnTo>
                      <a:pt x="769" y="1300"/>
                    </a:lnTo>
                    <a:lnTo>
                      <a:pt x="795" y="1310"/>
                    </a:lnTo>
                    <a:lnTo>
                      <a:pt x="823" y="1310"/>
                    </a:lnTo>
                    <a:lnTo>
                      <a:pt x="868" y="1310"/>
                    </a:lnTo>
                    <a:lnTo>
                      <a:pt x="894" y="1319"/>
                    </a:lnTo>
                    <a:lnTo>
                      <a:pt x="929" y="1310"/>
                    </a:lnTo>
                    <a:lnTo>
                      <a:pt x="965" y="1310"/>
                    </a:lnTo>
                    <a:lnTo>
                      <a:pt x="1001" y="1310"/>
                    </a:lnTo>
                    <a:lnTo>
                      <a:pt x="1018" y="1310"/>
                    </a:lnTo>
                    <a:lnTo>
                      <a:pt x="1054" y="1310"/>
                    </a:lnTo>
                    <a:lnTo>
                      <a:pt x="1071" y="1300"/>
                    </a:lnTo>
                    <a:lnTo>
                      <a:pt x="1100" y="1300"/>
                    </a:lnTo>
                    <a:lnTo>
                      <a:pt x="1126" y="1292"/>
                    </a:lnTo>
                    <a:lnTo>
                      <a:pt x="1153" y="1292"/>
                    </a:lnTo>
                    <a:lnTo>
                      <a:pt x="1180" y="1292"/>
                    </a:lnTo>
                    <a:lnTo>
                      <a:pt x="1197" y="1283"/>
                    </a:lnTo>
                    <a:lnTo>
                      <a:pt x="1216" y="1283"/>
                    </a:lnTo>
                    <a:lnTo>
                      <a:pt x="1233" y="1273"/>
                    </a:lnTo>
                    <a:lnTo>
                      <a:pt x="1269" y="1273"/>
                    </a:lnTo>
                    <a:lnTo>
                      <a:pt x="1287" y="1273"/>
                    </a:lnTo>
                    <a:lnTo>
                      <a:pt x="1313" y="1266"/>
                    </a:lnTo>
                    <a:lnTo>
                      <a:pt x="1323" y="1266"/>
                    </a:lnTo>
                    <a:lnTo>
                      <a:pt x="1349" y="1257"/>
                    </a:lnTo>
                    <a:lnTo>
                      <a:pt x="1367" y="1257"/>
                    </a:lnTo>
                    <a:lnTo>
                      <a:pt x="1376" y="1257"/>
                    </a:lnTo>
                    <a:lnTo>
                      <a:pt x="1394" y="1247"/>
                    </a:lnTo>
                    <a:lnTo>
                      <a:pt x="1412" y="1238"/>
                    </a:lnTo>
                    <a:lnTo>
                      <a:pt x="1439" y="1230"/>
                    </a:lnTo>
                    <a:lnTo>
                      <a:pt x="1447" y="1221"/>
                    </a:lnTo>
                    <a:lnTo>
                      <a:pt x="1475" y="1211"/>
                    </a:lnTo>
                    <a:lnTo>
                      <a:pt x="1503" y="1202"/>
                    </a:lnTo>
                    <a:lnTo>
                      <a:pt x="1528" y="1184"/>
                    </a:lnTo>
                    <a:lnTo>
                      <a:pt x="1546" y="1175"/>
                    </a:lnTo>
                    <a:lnTo>
                      <a:pt x="1563" y="1165"/>
                    </a:lnTo>
                    <a:lnTo>
                      <a:pt x="1590" y="1148"/>
                    </a:lnTo>
                    <a:lnTo>
                      <a:pt x="1609" y="1131"/>
                    </a:lnTo>
                    <a:lnTo>
                      <a:pt x="1626" y="1112"/>
                    </a:lnTo>
                    <a:lnTo>
                      <a:pt x="1652" y="1094"/>
                    </a:lnTo>
                    <a:lnTo>
                      <a:pt x="1663" y="1076"/>
                    </a:lnTo>
                    <a:lnTo>
                      <a:pt x="1680" y="1059"/>
                    </a:lnTo>
                    <a:lnTo>
                      <a:pt x="1699" y="1050"/>
                    </a:lnTo>
                    <a:lnTo>
                      <a:pt x="1708" y="1040"/>
                    </a:lnTo>
                    <a:lnTo>
                      <a:pt x="1716" y="1032"/>
                    </a:lnTo>
                    <a:lnTo>
                      <a:pt x="1751" y="1023"/>
                    </a:lnTo>
                    <a:lnTo>
                      <a:pt x="1769" y="1013"/>
                    </a:lnTo>
                    <a:lnTo>
                      <a:pt x="1798" y="996"/>
                    </a:lnTo>
                    <a:lnTo>
                      <a:pt x="1824" y="986"/>
                    </a:lnTo>
                    <a:lnTo>
                      <a:pt x="1843" y="977"/>
                    </a:lnTo>
                    <a:lnTo>
                      <a:pt x="1867" y="959"/>
                    </a:lnTo>
                    <a:lnTo>
                      <a:pt x="1883" y="951"/>
                    </a:lnTo>
                    <a:lnTo>
                      <a:pt x="1911" y="943"/>
                    </a:lnTo>
                    <a:lnTo>
                      <a:pt x="1938" y="924"/>
                    </a:lnTo>
                    <a:lnTo>
                      <a:pt x="1964" y="906"/>
                    </a:lnTo>
                    <a:lnTo>
                      <a:pt x="1991" y="878"/>
                    </a:lnTo>
                    <a:lnTo>
                      <a:pt x="2037" y="851"/>
                    </a:lnTo>
                    <a:lnTo>
                      <a:pt x="2064" y="825"/>
                    </a:lnTo>
                    <a:lnTo>
                      <a:pt x="2090" y="799"/>
                    </a:lnTo>
                    <a:lnTo>
                      <a:pt x="2116" y="779"/>
                    </a:lnTo>
                    <a:lnTo>
                      <a:pt x="2143" y="762"/>
                    </a:lnTo>
                    <a:lnTo>
                      <a:pt x="2153" y="744"/>
                    </a:lnTo>
                    <a:lnTo>
                      <a:pt x="2180" y="726"/>
                    </a:lnTo>
                    <a:lnTo>
                      <a:pt x="2189" y="718"/>
                    </a:lnTo>
                    <a:lnTo>
                      <a:pt x="2198" y="709"/>
                    </a:lnTo>
                    <a:lnTo>
                      <a:pt x="2226" y="690"/>
                    </a:lnTo>
                    <a:lnTo>
                      <a:pt x="2243" y="682"/>
                    </a:lnTo>
                    <a:lnTo>
                      <a:pt x="2260" y="672"/>
                    </a:lnTo>
                    <a:lnTo>
                      <a:pt x="2287" y="654"/>
                    </a:lnTo>
                    <a:lnTo>
                      <a:pt x="2314" y="645"/>
                    </a:lnTo>
                    <a:lnTo>
                      <a:pt x="2340" y="627"/>
                    </a:lnTo>
                    <a:lnTo>
                      <a:pt x="2366" y="609"/>
                    </a:lnTo>
                    <a:lnTo>
                      <a:pt x="2385" y="600"/>
                    </a:lnTo>
                    <a:lnTo>
                      <a:pt x="2403" y="581"/>
                    </a:lnTo>
                    <a:lnTo>
                      <a:pt x="2422" y="564"/>
                    </a:lnTo>
                    <a:lnTo>
                      <a:pt x="2429" y="547"/>
                    </a:lnTo>
                    <a:lnTo>
                      <a:pt x="2439" y="547"/>
                    </a:lnTo>
                    <a:lnTo>
                      <a:pt x="2448" y="528"/>
                    </a:lnTo>
                    <a:lnTo>
                      <a:pt x="2456" y="518"/>
                    </a:lnTo>
                    <a:lnTo>
                      <a:pt x="2473" y="511"/>
                    </a:lnTo>
                    <a:lnTo>
                      <a:pt x="2473" y="492"/>
                    </a:lnTo>
                    <a:lnTo>
                      <a:pt x="2483" y="484"/>
                    </a:lnTo>
                    <a:lnTo>
                      <a:pt x="2483" y="475"/>
                    </a:lnTo>
                    <a:lnTo>
                      <a:pt x="2483" y="465"/>
                    </a:lnTo>
                    <a:lnTo>
                      <a:pt x="2493" y="465"/>
                    </a:lnTo>
                    <a:lnTo>
                      <a:pt x="2493" y="458"/>
                    </a:lnTo>
                    <a:lnTo>
                      <a:pt x="2493" y="448"/>
                    </a:lnTo>
                    <a:lnTo>
                      <a:pt x="2493" y="440"/>
                    </a:lnTo>
                    <a:lnTo>
                      <a:pt x="2493" y="429"/>
                    </a:lnTo>
                    <a:lnTo>
                      <a:pt x="2508" y="432"/>
                    </a:lnTo>
                    <a:close/>
                  </a:path>
                </a:pathLst>
              </a:custGeom>
              <a:solidFill>
                <a:srgbClr val="82DF82"/>
              </a:solidFill>
              <a:ln w="1588">
                <a:solidFill>
                  <a:srgbClr val="000000"/>
                </a:solidFill>
                <a:round/>
                <a:headEnd/>
                <a:tailEnd/>
              </a:ln>
            </p:spPr>
            <p:txBody>
              <a:bodyPr/>
              <a:lstStyle/>
              <a:p>
                <a:endParaRPr lang="en-US" dirty="0"/>
              </a:p>
            </p:txBody>
          </p:sp>
          <p:sp>
            <p:nvSpPr>
              <p:cNvPr id="174108" name="Freeform 6"/>
              <p:cNvSpPr>
                <a:spLocks/>
              </p:cNvSpPr>
              <p:nvPr/>
            </p:nvSpPr>
            <p:spPr bwMode="auto">
              <a:xfrm rot="393647">
                <a:off x="1803" y="3580"/>
                <a:ext cx="949" cy="507"/>
              </a:xfrm>
              <a:custGeom>
                <a:avLst/>
                <a:gdLst>
                  <a:gd name="T0" fmla="*/ 925 w 974"/>
                  <a:gd name="T1" fmla="*/ 11 h 809"/>
                  <a:gd name="T2" fmla="*/ 898 w 974"/>
                  <a:gd name="T3" fmla="*/ 24 h 809"/>
                  <a:gd name="T4" fmla="*/ 815 w 974"/>
                  <a:gd name="T5" fmla="*/ 28 h 809"/>
                  <a:gd name="T6" fmla="*/ 755 w 974"/>
                  <a:gd name="T7" fmla="*/ 21 h 809"/>
                  <a:gd name="T8" fmla="*/ 694 w 974"/>
                  <a:gd name="T9" fmla="*/ 24 h 809"/>
                  <a:gd name="T10" fmla="*/ 669 w 974"/>
                  <a:gd name="T11" fmla="*/ 39 h 809"/>
                  <a:gd name="T12" fmla="*/ 602 w 974"/>
                  <a:gd name="T13" fmla="*/ 50 h 809"/>
                  <a:gd name="T14" fmla="*/ 568 w 974"/>
                  <a:gd name="T15" fmla="*/ 63 h 809"/>
                  <a:gd name="T16" fmla="*/ 602 w 974"/>
                  <a:gd name="T17" fmla="*/ 77 h 809"/>
                  <a:gd name="T18" fmla="*/ 618 w 974"/>
                  <a:gd name="T19" fmla="*/ 98 h 809"/>
                  <a:gd name="T20" fmla="*/ 576 w 974"/>
                  <a:gd name="T21" fmla="*/ 109 h 809"/>
                  <a:gd name="T22" fmla="*/ 474 w 974"/>
                  <a:gd name="T23" fmla="*/ 117 h 809"/>
                  <a:gd name="T24" fmla="*/ 382 w 974"/>
                  <a:gd name="T25" fmla="*/ 123 h 809"/>
                  <a:gd name="T26" fmla="*/ 286 w 974"/>
                  <a:gd name="T27" fmla="*/ 141 h 809"/>
                  <a:gd name="T28" fmla="*/ 262 w 974"/>
                  <a:gd name="T29" fmla="*/ 162 h 809"/>
                  <a:gd name="T30" fmla="*/ 305 w 974"/>
                  <a:gd name="T31" fmla="*/ 187 h 809"/>
                  <a:gd name="T32" fmla="*/ 362 w 974"/>
                  <a:gd name="T33" fmla="*/ 208 h 809"/>
                  <a:gd name="T34" fmla="*/ 382 w 974"/>
                  <a:gd name="T35" fmla="*/ 229 h 809"/>
                  <a:gd name="T36" fmla="*/ 296 w 974"/>
                  <a:gd name="T37" fmla="*/ 229 h 809"/>
                  <a:gd name="T38" fmla="*/ 237 w 974"/>
                  <a:gd name="T39" fmla="*/ 240 h 809"/>
                  <a:gd name="T40" fmla="*/ 186 w 974"/>
                  <a:gd name="T41" fmla="*/ 261 h 809"/>
                  <a:gd name="T42" fmla="*/ 152 w 974"/>
                  <a:gd name="T43" fmla="*/ 281 h 809"/>
                  <a:gd name="T44" fmla="*/ 85 w 974"/>
                  <a:gd name="T45" fmla="*/ 293 h 809"/>
                  <a:gd name="T46" fmla="*/ 24 w 974"/>
                  <a:gd name="T47" fmla="*/ 300 h 809"/>
                  <a:gd name="T48" fmla="*/ 8 w 974"/>
                  <a:gd name="T49" fmla="*/ 314 h 809"/>
                  <a:gd name="T50" fmla="*/ 67 w 974"/>
                  <a:gd name="T51" fmla="*/ 314 h 809"/>
                  <a:gd name="T52" fmla="*/ 126 w 974"/>
                  <a:gd name="T53" fmla="*/ 318 h 809"/>
                  <a:gd name="T54" fmla="*/ 186 w 974"/>
                  <a:gd name="T55" fmla="*/ 318 h 809"/>
                  <a:gd name="T56" fmla="*/ 142 w 974"/>
                  <a:gd name="T57" fmla="*/ 303 h 809"/>
                  <a:gd name="T58" fmla="*/ 168 w 974"/>
                  <a:gd name="T59" fmla="*/ 289 h 809"/>
                  <a:gd name="T60" fmla="*/ 220 w 974"/>
                  <a:gd name="T61" fmla="*/ 275 h 809"/>
                  <a:gd name="T62" fmla="*/ 246 w 974"/>
                  <a:gd name="T63" fmla="*/ 258 h 809"/>
                  <a:gd name="T64" fmla="*/ 296 w 974"/>
                  <a:gd name="T65" fmla="*/ 243 h 809"/>
                  <a:gd name="T66" fmla="*/ 356 w 974"/>
                  <a:gd name="T67" fmla="*/ 240 h 809"/>
                  <a:gd name="T68" fmla="*/ 398 w 974"/>
                  <a:gd name="T69" fmla="*/ 226 h 809"/>
                  <a:gd name="T70" fmla="*/ 398 w 974"/>
                  <a:gd name="T71" fmla="*/ 208 h 809"/>
                  <a:gd name="T72" fmla="*/ 362 w 974"/>
                  <a:gd name="T73" fmla="*/ 191 h 809"/>
                  <a:gd name="T74" fmla="*/ 322 w 974"/>
                  <a:gd name="T75" fmla="*/ 180 h 809"/>
                  <a:gd name="T76" fmla="*/ 271 w 974"/>
                  <a:gd name="T77" fmla="*/ 173 h 809"/>
                  <a:gd name="T78" fmla="*/ 210 w 974"/>
                  <a:gd name="T79" fmla="*/ 162 h 809"/>
                  <a:gd name="T80" fmla="*/ 237 w 974"/>
                  <a:gd name="T81" fmla="*/ 148 h 809"/>
                  <a:gd name="T82" fmla="*/ 286 w 974"/>
                  <a:gd name="T83" fmla="*/ 138 h 809"/>
                  <a:gd name="T84" fmla="*/ 338 w 974"/>
                  <a:gd name="T85" fmla="*/ 127 h 809"/>
                  <a:gd name="T86" fmla="*/ 398 w 974"/>
                  <a:gd name="T87" fmla="*/ 123 h 809"/>
                  <a:gd name="T88" fmla="*/ 458 w 974"/>
                  <a:gd name="T89" fmla="*/ 123 h 809"/>
                  <a:gd name="T90" fmla="*/ 526 w 974"/>
                  <a:gd name="T91" fmla="*/ 117 h 809"/>
                  <a:gd name="T92" fmla="*/ 585 w 974"/>
                  <a:gd name="T93" fmla="*/ 106 h 809"/>
                  <a:gd name="T94" fmla="*/ 618 w 974"/>
                  <a:gd name="T95" fmla="*/ 95 h 809"/>
                  <a:gd name="T96" fmla="*/ 610 w 974"/>
                  <a:gd name="T97" fmla="*/ 74 h 809"/>
                  <a:gd name="T98" fmla="*/ 568 w 974"/>
                  <a:gd name="T99" fmla="*/ 56 h 809"/>
                  <a:gd name="T100" fmla="*/ 610 w 974"/>
                  <a:gd name="T101" fmla="*/ 42 h 809"/>
                  <a:gd name="T102" fmla="*/ 663 w 974"/>
                  <a:gd name="T103" fmla="*/ 39 h 809"/>
                  <a:gd name="T104" fmla="*/ 703 w 974"/>
                  <a:gd name="T105" fmla="*/ 24 h 809"/>
                  <a:gd name="T106" fmla="*/ 779 w 974"/>
                  <a:gd name="T107" fmla="*/ 24 h 809"/>
                  <a:gd name="T108" fmla="*/ 849 w 974"/>
                  <a:gd name="T109" fmla="*/ 24 h 809"/>
                  <a:gd name="T110" fmla="*/ 898 w 974"/>
                  <a:gd name="T111" fmla="*/ 21 h 8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74"/>
                  <a:gd name="T169" fmla="*/ 0 h 809"/>
                  <a:gd name="T170" fmla="*/ 974 w 974"/>
                  <a:gd name="T171" fmla="*/ 809 h 8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74" h="809">
                    <a:moveTo>
                      <a:pt x="875" y="0"/>
                    </a:moveTo>
                    <a:lnTo>
                      <a:pt x="920" y="0"/>
                    </a:lnTo>
                    <a:lnTo>
                      <a:pt x="937" y="10"/>
                    </a:lnTo>
                    <a:lnTo>
                      <a:pt x="946" y="17"/>
                    </a:lnTo>
                    <a:lnTo>
                      <a:pt x="956" y="17"/>
                    </a:lnTo>
                    <a:lnTo>
                      <a:pt x="974" y="17"/>
                    </a:lnTo>
                    <a:lnTo>
                      <a:pt x="974" y="27"/>
                    </a:lnTo>
                    <a:lnTo>
                      <a:pt x="974" y="36"/>
                    </a:lnTo>
                    <a:lnTo>
                      <a:pt x="974" y="44"/>
                    </a:lnTo>
                    <a:lnTo>
                      <a:pt x="974" y="54"/>
                    </a:lnTo>
                    <a:lnTo>
                      <a:pt x="964" y="54"/>
                    </a:lnTo>
                    <a:lnTo>
                      <a:pt x="956" y="54"/>
                    </a:lnTo>
                    <a:lnTo>
                      <a:pt x="956" y="63"/>
                    </a:lnTo>
                    <a:lnTo>
                      <a:pt x="946" y="63"/>
                    </a:lnTo>
                    <a:lnTo>
                      <a:pt x="937" y="70"/>
                    </a:lnTo>
                    <a:lnTo>
                      <a:pt x="930" y="70"/>
                    </a:lnTo>
                    <a:lnTo>
                      <a:pt x="920" y="70"/>
                    </a:lnTo>
                    <a:lnTo>
                      <a:pt x="903" y="70"/>
                    </a:lnTo>
                    <a:lnTo>
                      <a:pt x="894" y="70"/>
                    </a:lnTo>
                    <a:lnTo>
                      <a:pt x="875" y="70"/>
                    </a:lnTo>
                    <a:lnTo>
                      <a:pt x="858" y="70"/>
                    </a:lnTo>
                    <a:lnTo>
                      <a:pt x="847" y="63"/>
                    </a:lnTo>
                    <a:lnTo>
                      <a:pt x="830" y="63"/>
                    </a:lnTo>
                    <a:lnTo>
                      <a:pt x="821" y="63"/>
                    </a:lnTo>
                    <a:lnTo>
                      <a:pt x="811" y="63"/>
                    </a:lnTo>
                    <a:lnTo>
                      <a:pt x="804" y="63"/>
                    </a:lnTo>
                    <a:lnTo>
                      <a:pt x="795" y="63"/>
                    </a:lnTo>
                    <a:lnTo>
                      <a:pt x="795" y="54"/>
                    </a:lnTo>
                    <a:lnTo>
                      <a:pt x="785" y="54"/>
                    </a:lnTo>
                    <a:lnTo>
                      <a:pt x="778" y="54"/>
                    </a:lnTo>
                    <a:lnTo>
                      <a:pt x="768" y="54"/>
                    </a:lnTo>
                    <a:lnTo>
                      <a:pt x="758" y="54"/>
                    </a:lnTo>
                    <a:lnTo>
                      <a:pt x="750" y="54"/>
                    </a:lnTo>
                    <a:lnTo>
                      <a:pt x="741" y="63"/>
                    </a:lnTo>
                    <a:lnTo>
                      <a:pt x="731" y="63"/>
                    </a:lnTo>
                    <a:lnTo>
                      <a:pt x="723" y="63"/>
                    </a:lnTo>
                    <a:lnTo>
                      <a:pt x="715" y="70"/>
                    </a:lnTo>
                    <a:lnTo>
                      <a:pt x="705" y="70"/>
                    </a:lnTo>
                    <a:lnTo>
                      <a:pt x="698" y="80"/>
                    </a:lnTo>
                    <a:lnTo>
                      <a:pt x="698" y="90"/>
                    </a:lnTo>
                    <a:lnTo>
                      <a:pt x="705" y="90"/>
                    </a:lnTo>
                    <a:lnTo>
                      <a:pt x="705" y="99"/>
                    </a:lnTo>
                    <a:lnTo>
                      <a:pt x="705" y="107"/>
                    </a:lnTo>
                    <a:lnTo>
                      <a:pt x="698" y="107"/>
                    </a:lnTo>
                    <a:lnTo>
                      <a:pt x="687" y="116"/>
                    </a:lnTo>
                    <a:lnTo>
                      <a:pt x="679" y="116"/>
                    </a:lnTo>
                    <a:lnTo>
                      <a:pt x="661" y="126"/>
                    </a:lnTo>
                    <a:lnTo>
                      <a:pt x="651" y="126"/>
                    </a:lnTo>
                    <a:lnTo>
                      <a:pt x="634" y="126"/>
                    </a:lnTo>
                    <a:lnTo>
                      <a:pt x="624" y="126"/>
                    </a:lnTo>
                    <a:lnTo>
                      <a:pt x="616" y="126"/>
                    </a:lnTo>
                    <a:lnTo>
                      <a:pt x="616" y="133"/>
                    </a:lnTo>
                    <a:lnTo>
                      <a:pt x="616" y="143"/>
                    </a:lnTo>
                    <a:lnTo>
                      <a:pt x="616" y="152"/>
                    </a:lnTo>
                    <a:lnTo>
                      <a:pt x="607" y="161"/>
                    </a:lnTo>
                    <a:lnTo>
                      <a:pt x="598" y="161"/>
                    </a:lnTo>
                    <a:lnTo>
                      <a:pt x="589" y="161"/>
                    </a:lnTo>
                    <a:lnTo>
                      <a:pt x="589" y="171"/>
                    </a:lnTo>
                    <a:lnTo>
                      <a:pt x="598" y="179"/>
                    </a:lnTo>
                    <a:lnTo>
                      <a:pt x="607" y="179"/>
                    </a:lnTo>
                    <a:lnTo>
                      <a:pt x="616" y="188"/>
                    </a:lnTo>
                    <a:lnTo>
                      <a:pt x="624" y="197"/>
                    </a:lnTo>
                    <a:lnTo>
                      <a:pt x="634" y="197"/>
                    </a:lnTo>
                    <a:lnTo>
                      <a:pt x="642" y="206"/>
                    </a:lnTo>
                    <a:lnTo>
                      <a:pt x="651" y="215"/>
                    </a:lnTo>
                    <a:lnTo>
                      <a:pt x="651" y="224"/>
                    </a:lnTo>
                    <a:lnTo>
                      <a:pt x="661" y="224"/>
                    </a:lnTo>
                    <a:lnTo>
                      <a:pt x="661" y="234"/>
                    </a:lnTo>
                    <a:lnTo>
                      <a:pt x="661" y="242"/>
                    </a:lnTo>
                    <a:lnTo>
                      <a:pt x="651" y="251"/>
                    </a:lnTo>
                    <a:lnTo>
                      <a:pt x="651" y="261"/>
                    </a:lnTo>
                    <a:lnTo>
                      <a:pt x="642" y="261"/>
                    </a:lnTo>
                    <a:lnTo>
                      <a:pt x="642" y="270"/>
                    </a:lnTo>
                    <a:lnTo>
                      <a:pt x="634" y="270"/>
                    </a:lnTo>
                    <a:lnTo>
                      <a:pt x="624" y="270"/>
                    </a:lnTo>
                    <a:lnTo>
                      <a:pt x="616" y="278"/>
                    </a:lnTo>
                    <a:lnTo>
                      <a:pt x="607" y="278"/>
                    </a:lnTo>
                    <a:lnTo>
                      <a:pt x="589" y="287"/>
                    </a:lnTo>
                    <a:lnTo>
                      <a:pt x="581" y="287"/>
                    </a:lnTo>
                    <a:lnTo>
                      <a:pt x="562" y="287"/>
                    </a:lnTo>
                    <a:lnTo>
                      <a:pt x="554" y="287"/>
                    </a:lnTo>
                    <a:lnTo>
                      <a:pt x="535" y="296"/>
                    </a:lnTo>
                    <a:lnTo>
                      <a:pt x="518" y="296"/>
                    </a:lnTo>
                    <a:lnTo>
                      <a:pt x="499" y="296"/>
                    </a:lnTo>
                    <a:lnTo>
                      <a:pt x="482" y="296"/>
                    </a:lnTo>
                    <a:lnTo>
                      <a:pt x="464" y="296"/>
                    </a:lnTo>
                    <a:lnTo>
                      <a:pt x="455" y="305"/>
                    </a:lnTo>
                    <a:lnTo>
                      <a:pt x="436" y="305"/>
                    </a:lnTo>
                    <a:lnTo>
                      <a:pt x="419" y="305"/>
                    </a:lnTo>
                    <a:lnTo>
                      <a:pt x="411" y="305"/>
                    </a:lnTo>
                    <a:lnTo>
                      <a:pt x="402" y="314"/>
                    </a:lnTo>
                    <a:lnTo>
                      <a:pt x="382" y="323"/>
                    </a:lnTo>
                    <a:lnTo>
                      <a:pt x="375" y="323"/>
                    </a:lnTo>
                    <a:lnTo>
                      <a:pt x="356" y="331"/>
                    </a:lnTo>
                    <a:lnTo>
                      <a:pt x="339" y="341"/>
                    </a:lnTo>
                    <a:lnTo>
                      <a:pt x="329" y="341"/>
                    </a:lnTo>
                    <a:lnTo>
                      <a:pt x="312" y="351"/>
                    </a:lnTo>
                    <a:lnTo>
                      <a:pt x="302" y="359"/>
                    </a:lnTo>
                    <a:lnTo>
                      <a:pt x="295" y="359"/>
                    </a:lnTo>
                    <a:lnTo>
                      <a:pt x="285" y="369"/>
                    </a:lnTo>
                    <a:lnTo>
                      <a:pt x="276" y="377"/>
                    </a:lnTo>
                    <a:lnTo>
                      <a:pt x="276" y="387"/>
                    </a:lnTo>
                    <a:lnTo>
                      <a:pt x="276" y="396"/>
                    </a:lnTo>
                    <a:lnTo>
                      <a:pt x="276" y="403"/>
                    </a:lnTo>
                    <a:lnTo>
                      <a:pt x="276" y="414"/>
                    </a:lnTo>
                    <a:lnTo>
                      <a:pt x="276" y="422"/>
                    </a:lnTo>
                    <a:lnTo>
                      <a:pt x="285" y="430"/>
                    </a:lnTo>
                    <a:lnTo>
                      <a:pt x="285" y="440"/>
                    </a:lnTo>
                    <a:lnTo>
                      <a:pt x="295" y="449"/>
                    </a:lnTo>
                    <a:lnTo>
                      <a:pt x="302" y="458"/>
                    </a:lnTo>
                    <a:lnTo>
                      <a:pt x="312" y="467"/>
                    </a:lnTo>
                    <a:lnTo>
                      <a:pt x="321" y="476"/>
                    </a:lnTo>
                    <a:lnTo>
                      <a:pt x="329" y="485"/>
                    </a:lnTo>
                    <a:lnTo>
                      <a:pt x="339" y="495"/>
                    </a:lnTo>
                    <a:lnTo>
                      <a:pt x="348" y="503"/>
                    </a:lnTo>
                    <a:lnTo>
                      <a:pt x="356" y="503"/>
                    </a:lnTo>
                    <a:lnTo>
                      <a:pt x="365" y="511"/>
                    </a:lnTo>
                    <a:lnTo>
                      <a:pt x="375" y="521"/>
                    </a:lnTo>
                    <a:lnTo>
                      <a:pt x="382" y="529"/>
                    </a:lnTo>
                    <a:lnTo>
                      <a:pt x="392" y="529"/>
                    </a:lnTo>
                    <a:lnTo>
                      <a:pt x="402" y="538"/>
                    </a:lnTo>
                    <a:lnTo>
                      <a:pt x="411" y="548"/>
                    </a:lnTo>
                    <a:lnTo>
                      <a:pt x="411" y="557"/>
                    </a:lnTo>
                    <a:lnTo>
                      <a:pt x="411" y="565"/>
                    </a:lnTo>
                    <a:lnTo>
                      <a:pt x="411" y="575"/>
                    </a:lnTo>
                    <a:lnTo>
                      <a:pt x="402" y="584"/>
                    </a:lnTo>
                    <a:lnTo>
                      <a:pt x="392" y="592"/>
                    </a:lnTo>
                    <a:lnTo>
                      <a:pt x="382" y="592"/>
                    </a:lnTo>
                    <a:lnTo>
                      <a:pt x="375" y="592"/>
                    </a:lnTo>
                    <a:lnTo>
                      <a:pt x="356" y="592"/>
                    </a:lnTo>
                    <a:lnTo>
                      <a:pt x="339" y="592"/>
                    </a:lnTo>
                    <a:lnTo>
                      <a:pt x="329" y="592"/>
                    </a:lnTo>
                    <a:lnTo>
                      <a:pt x="312" y="584"/>
                    </a:lnTo>
                    <a:lnTo>
                      <a:pt x="302" y="584"/>
                    </a:lnTo>
                    <a:lnTo>
                      <a:pt x="295" y="584"/>
                    </a:lnTo>
                    <a:lnTo>
                      <a:pt x="285" y="584"/>
                    </a:lnTo>
                    <a:lnTo>
                      <a:pt x="276" y="584"/>
                    </a:lnTo>
                    <a:lnTo>
                      <a:pt x="266" y="592"/>
                    </a:lnTo>
                    <a:lnTo>
                      <a:pt x="259" y="602"/>
                    </a:lnTo>
                    <a:lnTo>
                      <a:pt x="249" y="611"/>
                    </a:lnTo>
                    <a:lnTo>
                      <a:pt x="239" y="618"/>
                    </a:lnTo>
                    <a:lnTo>
                      <a:pt x="232" y="628"/>
                    </a:lnTo>
                    <a:lnTo>
                      <a:pt x="222" y="628"/>
                    </a:lnTo>
                    <a:lnTo>
                      <a:pt x="213" y="638"/>
                    </a:lnTo>
                    <a:lnTo>
                      <a:pt x="205" y="646"/>
                    </a:lnTo>
                    <a:lnTo>
                      <a:pt x="205" y="656"/>
                    </a:lnTo>
                    <a:lnTo>
                      <a:pt x="196" y="664"/>
                    </a:lnTo>
                    <a:lnTo>
                      <a:pt x="196" y="673"/>
                    </a:lnTo>
                    <a:lnTo>
                      <a:pt x="196" y="683"/>
                    </a:lnTo>
                    <a:lnTo>
                      <a:pt x="196" y="691"/>
                    </a:lnTo>
                    <a:lnTo>
                      <a:pt x="186" y="700"/>
                    </a:lnTo>
                    <a:lnTo>
                      <a:pt x="177" y="710"/>
                    </a:lnTo>
                    <a:lnTo>
                      <a:pt x="169" y="717"/>
                    </a:lnTo>
                    <a:lnTo>
                      <a:pt x="160" y="717"/>
                    </a:lnTo>
                    <a:lnTo>
                      <a:pt x="150" y="717"/>
                    </a:lnTo>
                    <a:lnTo>
                      <a:pt x="142" y="727"/>
                    </a:lnTo>
                    <a:lnTo>
                      <a:pt x="132" y="727"/>
                    </a:lnTo>
                    <a:lnTo>
                      <a:pt x="124" y="736"/>
                    </a:lnTo>
                    <a:lnTo>
                      <a:pt x="107" y="736"/>
                    </a:lnTo>
                    <a:lnTo>
                      <a:pt x="100" y="736"/>
                    </a:lnTo>
                    <a:lnTo>
                      <a:pt x="89" y="746"/>
                    </a:lnTo>
                    <a:lnTo>
                      <a:pt x="81" y="746"/>
                    </a:lnTo>
                    <a:lnTo>
                      <a:pt x="71" y="746"/>
                    </a:lnTo>
                    <a:lnTo>
                      <a:pt x="63" y="746"/>
                    </a:lnTo>
                    <a:lnTo>
                      <a:pt x="54" y="754"/>
                    </a:lnTo>
                    <a:lnTo>
                      <a:pt x="44" y="754"/>
                    </a:lnTo>
                    <a:lnTo>
                      <a:pt x="36" y="763"/>
                    </a:lnTo>
                    <a:lnTo>
                      <a:pt x="26" y="763"/>
                    </a:lnTo>
                    <a:lnTo>
                      <a:pt x="26" y="773"/>
                    </a:lnTo>
                    <a:lnTo>
                      <a:pt x="18" y="773"/>
                    </a:lnTo>
                    <a:lnTo>
                      <a:pt x="8" y="782"/>
                    </a:lnTo>
                    <a:lnTo>
                      <a:pt x="8" y="790"/>
                    </a:lnTo>
                    <a:lnTo>
                      <a:pt x="8" y="799"/>
                    </a:lnTo>
                    <a:lnTo>
                      <a:pt x="0" y="799"/>
                    </a:lnTo>
                    <a:lnTo>
                      <a:pt x="8" y="799"/>
                    </a:lnTo>
                    <a:lnTo>
                      <a:pt x="18" y="799"/>
                    </a:lnTo>
                    <a:lnTo>
                      <a:pt x="26" y="799"/>
                    </a:lnTo>
                    <a:lnTo>
                      <a:pt x="36" y="799"/>
                    </a:lnTo>
                    <a:lnTo>
                      <a:pt x="44" y="799"/>
                    </a:lnTo>
                    <a:lnTo>
                      <a:pt x="54" y="799"/>
                    </a:lnTo>
                    <a:lnTo>
                      <a:pt x="63" y="799"/>
                    </a:lnTo>
                    <a:lnTo>
                      <a:pt x="71" y="799"/>
                    </a:lnTo>
                    <a:lnTo>
                      <a:pt x="81" y="799"/>
                    </a:lnTo>
                    <a:lnTo>
                      <a:pt x="89" y="809"/>
                    </a:lnTo>
                    <a:lnTo>
                      <a:pt x="100" y="809"/>
                    </a:lnTo>
                    <a:lnTo>
                      <a:pt x="107" y="809"/>
                    </a:lnTo>
                    <a:lnTo>
                      <a:pt x="115" y="809"/>
                    </a:lnTo>
                    <a:lnTo>
                      <a:pt x="124" y="809"/>
                    </a:lnTo>
                    <a:lnTo>
                      <a:pt x="132" y="809"/>
                    </a:lnTo>
                    <a:lnTo>
                      <a:pt x="142" y="809"/>
                    </a:lnTo>
                    <a:lnTo>
                      <a:pt x="150" y="809"/>
                    </a:lnTo>
                    <a:lnTo>
                      <a:pt x="160" y="809"/>
                    </a:lnTo>
                    <a:lnTo>
                      <a:pt x="169" y="809"/>
                    </a:lnTo>
                    <a:lnTo>
                      <a:pt x="177" y="809"/>
                    </a:lnTo>
                    <a:lnTo>
                      <a:pt x="186" y="809"/>
                    </a:lnTo>
                    <a:lnTo>
                      <a:pt x="196" y="809"/>
                    </a:lnTo>
                    <a:lnTo>
                      <a:pt x="186" y="809"/>
                    </a:lnTo>
                    <a:lnTo>
                      <a:pt x="177" y="809"/>
                    </a:lnTo>
                    <a:lnTo>
                      <a:pt x="177" y="799"/>
                    </a:lnTo>
                    <a:lnTo>
                      <a:pt x="169" y="799"/>
                    </a:lnTo>
                    <a:lnTo>
                      <a:pt x="160" y="790"/>
                    </a:lnTo>
                    <a:lnTo>
                      <a:pt x="150" y="782"/>
                    </a:lnTo>
                    <a:lnTo>
                      <a:pt x="150" y="773"/>
                    </a:lnTo>
                    <a:lnTo>
                      <a:pt x="150" y="763"/>
                    </a:lnTo>
                    <a:lnTo>
                      <a:pt x="142" y="754"/>
                    </a:lnTo>
                    <a:lnTo>
                      <a:pt x="150" y="746"/>
                    </a:lnTo>
                    <a:lnTo>
                      <a:pt x="150" y="736"/>
                    </a:lnTo>
                    <a:lnTo>
                      <a:pt x="160" y="736"/>
                    </a:lnTo>
                    <a:lnTo>
                      <a:pt x="169" y="736"/>
                    </a:lnTo>
                    <a:lnTo>
                      <a:pt x="177" y="736"/>
                    </a:lnTo>
                    <a:lnTo>
                      <a:pt x="186" y="727"/>
                    </a:lnTo>
                    <a:lnTo>
                      <a:pt x="196" y="727"/>
                    </a:lnTo>
                    <a:lnTo>
                      <a:pt x="205" y="717"/>
                    </a:lnTo>
                    <a:lnTo>
                      <a:pt x="213" y="717"/>
                    </a:lnTo>
                    <a:lnTo>
                      <a:pt x="222" y="710"/>
                    </a:lnTo>
                    <a:lnTo>
                      <a:pt x="222" y="700"/>
                    </a:lnTo>
                    <a:lnTo>
                      <a:pt x="232" y="700"/>
                    </a:lnTo>
                    <a:lnTo>
                      <a:pt x="232" y="691"/>
                    </a:lnTo>
                    <a:lnTo>
                      <a:pt x="239" y="691"/>
                    </a:lnTo>
                    <a:lnTo>
                      <a:pt x="239" y="683"/>
                    </a:lnTo>
                    <a:lnTo>
                      <a:pt x="249" y="673"/>
                    </a:lnTo>
                    <a:lnTo>
                      <a:pt x="249" y="664"/>
                    </a:lnTo>
                    <a:lnTo>
                      <a:pt x="259" y="664"/>
                    </a:lnTo>
                    <a:lnTo>
                      <a:pt x="259" y="656"/>
                    </a:lnTo>
                    <a:lnTo>
                      <a:pt x="266" y="646"/>
                    </a:lnTo>
                    <a:lnTo>
                      <a:pt x="276" y="638"/>
                    </a:lnTo>
                    <a:lnTo>
                      <a:pt x="276" y="628"/>
                    </a:lnTo>
                    <a:lnTo>
                      <a:pt x="285" y="628"/>
                    </a:lnTo>
                    <a:lnTo>
                      <a:pt x="295" y="618"/>
                    </a:lnTo>
                    <a:lnTo>
                      <a:pt x="302" y="618"/>
                    </a:lnTo>
                    <a:lnTo>
                      <a:pt x="312" y="618"/>
                    </a:lnTo>
                    <a:lnTo>
                      <a:pt x="321" y="618"/>
                    </a:lnTo>
                    <a:lnTo>
                      <a:pt x="329" y="618"/>
                    </a:lnTo>
                    <a:lnTo>
                      <a:pt x="339" y="618"/>
                    </a:lnTo>
                    <a:lnTo>
                      <a:pt x="348" y="618"/>
                    </a:lnTo>
                    <a:lnTo>
                      <a:pt x="356" y="611"/>
                    </a:lnTo>
                    <a:lnTo>
                      <a:pt x="365" y="611"/>
                    </a:lnTo>
                    <a:lnTo>
                      <a:pt x="375" y="611"/>
                    </a:lnTo>
                    <a:lnTo>
                      <a:pt x="382" y="611"/>
                    </a:lnTo>
                    <a:lnTo>
                      <a:pt x="392" y="602"/>
                    </a:lnTo>
                    <a:lnTo>
                      <a:pt x="402" y="602"/>
                    </a:lnTo>
                    <a:lnTo>
                      <a:pt x="402" y="592"/>
                    </a:lnTo>
                    <a:lnTo>
                      <a:pt x="411" y="592"/>
                    </a:lnTo>
                    <a:lnTo>
                      <a:pt x="419" y="584"/>
                    </a:lnTo>
                    <a:lnTo>
                      <a:pt x="419" y="575"/>
                    </a:lnTo>
                    <a:lnTo>
                      <a:pt x="419" y="565"/>
                    </a:lnTo>
                    <a:lnTo>
                      <a:pt x="419" y="557"/>
                    </a:lnTo>
                    <a:lnTo>
                      <a:pt x="428" y="557"/>
                    </a:lnTo>
                    <a:lnTo>
                      <a:pt x="428" y="548"/>
                    </a:lnTo>
                    <a:lnTo>
                      <a:pt x="428" y="538"/>
                    </a:lnTo>
                    <a:lnTo>
                      <a:pt x="419" y="538"/>
                    </a:lnTo>
                    <a:lnTo>
                      <a:pt x="419" y="529"/>
                    </a:lnTo>
                    <a:lnTo>
                      <a:pt x="419" y="521"/>
                    </a:lnTo>
                    <a:lnTo>
                      <a:pt x="419" y="511"/>
                    </a:lnTo>
                    <a:lnTo>
                      <a:pt x="411" y="511"/>
                    </a:lnTo>
                    <a:lnTo>
                      <a:pt x="411" y="503"/>
                    </a:lnTo>
                    <a:lnTo>
                      <a:pt x="402" y="495"/>
                    </a:lnTo>
                    <a:lnTo>
                      <a:pt x="392" y="485"/>
                    </a:lnTo>
                    <a:lnTo>
                      <a:pt x="382" y="485"/>
                    </a:lnTo>
                    <a:lnTo>
                      <a:pt x="375" y="485"/>
                    </a:lnTo>
                    <a:lnTo>
                      <a:pt x="375" y="476"/>
                    </a:lnTo>
                    <a:lnTo>
                      <a:pt x="365" y="467"/>
                    </a:lnTo>
                    <a:lnTo>
                      <a:pt x="356" y="467"/>
                    </a:lnTo>
                    <a:lnTo>
                      <a:pt x="356" y="458"/>
                    </a:lnTo>
                    <a:lnTo>
                      <a:pt x="348" y="458"/>
                    </a:lnTo>
                    <a:lnTo>
                      <a:pt x="339" y="458"/>
                    </a:lnTo>
                    <a:lnTo>
                      <a:pt x="329" y="449"/>
                    </a:lnTo>
                    <a:lnTo>
                      <a:pt x="321" y="449"/>
                    </a:lnTo>
                    <a:lnTo>
                      <a:pt x="312" y="449"/>
                    </a:lnTo>
                    <a:lnTo>
                      <a:pt x="302" y="449"/>
                    </a:lnTo>
                    <a:lnTo>
                      <a:pt x="302" y="440"/>
                    </a:lnTo>
                    <a:lnTo>
                      <a:pt x="295" y="440"/>
                    </a:lnTo>
                    <a:lnTo>
                      <a:pt x="285" y="440"/>
                    </a:lnTo>
                    <a:lnTo>
                      <a:pt x="276" y="430"/>
                    </a:lnTo>
                    <a:lnTo>
                      <a:pt x="266" y="430"/>
                    </a:lnTo>
                    <a:lnTo>
                      <a:pt x="259" y="430"/>
                    </a:lnTo>
                    <a:lnTo>
                      <a:pt x="249" y="422"/>
                    </a:lnTo>
                    <a:lnTo>
                      <a:pt x="239" y="422"/>
                    </a:lnTo>
                    <a:lnTo>
                      <a:pt x="232" y="414"/>
                    </a:lnTo>
                    <a:lnTo>
                      <a:pt x="222" y="414"/>
                    </a:lnTo>
                    <a:lnTo>
                      <a:pt x="213" y="414"/>
                    </a:lnTo>
                    <a:lnTo>
                      <a:pt x="213" y="403"/>
                    </a:lnTo>
                    <a:lnTo>
                      <a:pt x="222" y="403"/>
                    </a:lnTo>
                    <a:lnTo>
                      <a:pt x="222" y="396"/>
                    </a:lnTo>
                    <a:lnTo>
                      <a:pt x="232" y="387"/>
                    </a:lnTo>
                    <a:lnTo>
                      <a:pt x="239" y="377"/>
                    </a:lnTo>
                    <a:lnTo>
                      <a:pt x="249" y="377"/>
                    </a:lnTo>
                    <a:lnTo>
                      <a:pt x="249" y="369"/>
                    </a:lnTo>
                    <a:lnTo>
                      <a:pt x="259" y="369"/>
                    </a:lnTo>
                    <a:lnTo>
                      <a:pt x="266" y="359"/>
                    </a:lnTo>
                    <a:lnTo>
                      <a:pt x="276" y="359"/>
                    </a:lnTo>
                    <a:lnTo>
                      <a:pt x="285" y="359"/>
                    </a:lnTo>
                    <a:lnTo>
                      <a:pt x="295" y="351"/>
                    </a:lnTo>
                    <a:lnTo>
                      <a:pt x="302" y="351"/>
                    </a:lnTo>
                    <a:lnTo>
                      <a:pt x="312" y="341"/>
                    </a:lnTo>
                    <a:lnTo>
                      <a:pt x="321" y="341"/>
                    </a:lnTo>
                    <a:lnTo>
                      <a:pt x="329" y="331"/>
                    </a:lnTo>
                    <a:lnTo>
                      <a:pt x="339" y="331"/>
                    </a:lnTo>
                    <a:lnTo>
                      <a:pt x="339" y="323"/>
                    </a:lnTo>
                    <a:lnTo>
                      <a:pt x="348" y="323"/>
                    </a:lnTo>
                    <a:lnTo>
                      <a:pt x="356" y="323"/>
                    </a:lnTo>
                    <a:lnTo>
                      <a:pt x="365" y="323"/>
                    </a:lnTo>
                    <a:lnTo>
                      <a:pt x="375" y="323"/>
                    </a:lnTo>
                    <a:lnTo>
                      <a:pt x="382" y="323"/>
                    </a:lnTo>
                    <a:lnTo>
                      <a:pt x="392" y="314"/>
                    </a:lnTo>
                    <a:lnTo>
                      <a:pt x="402" y="314"/>
                    </a:lnTo>
                    <a:lnTo>
                      <a:pt x="411" y="314"/>
                    </a:lnTo>
                    <a:lnTo>
                      <a:pt x="419" y="314"/>
                    </a:lnTo>
                    <a:lnTo>
                      <a:pt x="428" y="314"/>
                    </a:lnTo>
                    <a:lnTo>
                      <a:pt x="436" y="314"/>
                    </a:lnTo>
                    <a:lnTo>
                      <a:pt x="445" y="314"/>
                    </a:lnTo>
                    <a:lnTo>
                      <a:pt x="455" y="323"/>
                    </a:lnTo>
                    <a:lnTo>
                      <a:pt x="464" y="314"/>
                    </a:lnTo>
                    <a:lnTo>
                      <a:pt x="473" y="314"/>
                    </a:lnTo>
                    <a:lnTo>
                      <a:pt x="482" y="314"/>
                    </a:lnTo>
                    <a:lnTo>
                      <a:pt x="491" y="305"/>
                    </a:lnTo>
                    <a:lnTo>
                      <a:pt x="499" y="305"/>
                    </a:lnTo>
                    <a:lnTo>
                      <a:pt x="508" y="305"/>
                    </a:lnTo>
                    <a:lnTo>
                      <a:pt x="518" y="305"/>
                    </a:lnTo>
                    <a:lnTo>
                      <a:pt x="526" y="296"/>
                    </a:lnTo>
                    <a:lnTo>
                      <a:pt x="544" y="296"/>
                    </a:lnTo>
                    <a:lnTo>
                      <a:pt x="554" y="296"/>
                    </a:lnTo>
                    <a:lnTo>
                      <a:pt x="562" y="287"/>
                    </a:lnTo>
                    <a:lnTo>
                      <a:pt x="571" y="287"/>
                    </a:lnTo>
                    <a:lnTo>
                      <a:pt x="581" y="287"/>
                    </a:lnTo>
                    <a:lnTo>
                      <a:pt x="589" y="287"/>
                    </a:lnTo>
                    <a:lnTo>
                      <a:pt x="598" y="278"/>
                    </a:lnTo>
                    <a:lnTo>
                      <a:pt x="607" y="278"/>
                    </a:lnTo>
                    <a:lnTo>
                      <a:pt x="616" y="270"/>
                    </a:lnTo>
                    <a:lnTo>
                      <a:pt x="624" y="270"/>
                    </a:lnTo>
                    <a:lnTo>
                      <a:pt x="634" y="270"/>
                    </a:lnTo>
                    <a:lnTo>
                      <a:pt x="634" y="261"/>
                    </a:lnTo>
                    <a:lnTo>
                      <a:pt x="642" y="261"/>
                    </a:lnTo>
                    <a:lnTo>
                      <a:pt x="642" y="251"/>
                    </a:lnTo>
                    <a:lnTo>
                      <a:pt x="651" y="251"/>
                    </a:lnTo>
                    <a:lnTo>
                      <a:pt x="651" y="242"/>
                    </a:lnTo>
                    <a:lnTo>
                      <a:pt x="651" y="234"/>
                    </a:lnTo>
                    <a:lnTo>
                      <a:pt x="651" y="224"/>
                    </a:lnTo>
                    <a:lnTo>
                      <a:pt x="651" y="215"/>
                    </a:lnTo>
                    <a:lnTo>
                      <a:pt x="651" y="206"/>
                    </a:lnTo>
                    <a:lnTo>
                      <a:pt x="651" y="197"/>
                    </a:lnTo>
                    <a:lnTo>
                      <a:pt x="642" y="197"/>
                    </a:lnTo>
                    <a:lnTo>
                      <a:pt x="642" y="188"/>
                    </a:lnTo>
                    <a:lnTo>
                      <a:pt x="634" y="188"/>
                    </a:lnTo>
                    <a:lnTo>
                      <a:pt x="624" y="179"/>
                    </a:lnTo>
                    <a:lnTo>
                      <a:pt x="616" y="171"/>
                    </a:lnTo>
                    <a:lnTo>
                      <a:pt x="616" y="161"/>
                    </a:lnTo>
                    <a:lnTo>
                      <a:pt x="607" y="161"/>
                    </a:lnTo>
                    <a:lnTo>
                      <a:pt x="598" y="152"/>
                    </a:lnTo>
                    <a:lnTo>
                      <a:pt x="598" y="143"/>
                    </a:lnTo>
                    <a:lnTo>
                      <a:pt x="607" y="133"/>
                    </a:lnTo>
                    <a:lnTo>
                      <a:pt x="607" y="126"/>
                    </a:lnTo>
                    <a:lnTo>
                      <a:pt x="616" y="126"/>
                    </a:lnTo>
                    <a:lnTo>
                      <a:pt x="616" y="116"/>
                    </a:lnTo>
                    <a:lnTo>
                      <a:pt x="624" y="116"/>
                    </a:lnTo>
                    <a:lnTo>
                      <a:pt x="634" y="107"/>
                    </a:lnTo>
                    <a:lnTo>
                      <a:pt x="642" y="107"/>
                    </a:lnTo>
                    <a:lnTo>
                      <a:pt x="651" y="107"/>
                    </a:lnTo>
                    <a:lnTo>
                      <a:pt x="661" y="107"/>
                    </a:lnTo>
                    <a:lnTo>
                      <a:pt x="670" y="107"/>
                    </a:lnTo>
                    <a:lnTo>
                      <a:pt x="679" y="107"/>
                    </a:lnTo>
                    <a:lnTo>
                      <a:pt x="687" y="107"/>
                    </a:lnTo>
                    <a:lnTo>
                      <a:pt x="687" y="99"/>
                    </a:lnTo>
                    <a:lnTo>
                      <a:pt x="698" y="99"/>
                    </a:lnTo>
                    <a:lnTo>
                      <a:pt x="698" y="90"/>
                    </a:lnTo>
                    <a:lnTo>
                      <a:pt x="705" y="90"/>
                    </a:lnTo>
                    <a:lnTo>
                      <a:pt x="705" y="80"/>
                    </a:lnTo>
                    <a:lnTo>
                      <a:pt x="715" y="70"/>
                    </a:lnTo>
                    <a:lnTo>
                      <a:pt x="723" y="70"/>
                    </a:lnTo>
                    <a:lnTo>
                      <a:pt x="731" y="63"/>
                    </a:lnTo>
                    <a:lnTo>
                      <a:pt x="741" y="63"/>
                    </a:lnTo>
                    <a:lnTo>
                      <a:pt x="750" y="54"/>
                    </a:lnTo>
                    <a:lnTo>
                      <a:pt x="758" y="54"/>
                    </a:lnTo>
                    <a:lnTo>
                      <a:pt x="768" y="54"/>
                    </a:lnTo>
                    <a:lnTo>
                      <a:pt x="795" y="54"/>
                    </a:lnTo>
                    <a:lnTo>
                      <a:pt x="804" y="54"/>
                    </a:lnTo>
                    <a:lnTo>
                      <a:pt x="811" y="54"/>
                    </a:lnTo>
                    <a:lnTo>
                      <a:pt x="821" y="63"/>
                    </a:lnTo>
                    <a:lnTo>
                      <a:pt x="830" y="63"/>
                    </a:lnTo>
                    <a:lnTo>
                      <a:pt x="840" y="63"/>
                    </a:lnTo>
                    <a:lnTo>
                      <a:pt x="847" y="63"/>
                    </a:lnTo>
                    <a:lnTo>
                      <a:pt x="858" y="63"/>
                    </a:lnTo>
                    <a:lnTo>
                      <a:pt x="875" y="63"/>
                    </a:lnTo>
                    <a:lnTo>
                      <a:pt x="884" y="63"/>
                    </a:lnTo>
                    <a:lnTo>
                      <a:pt x="894" y="63"/>
                    </a:lnTo>
                    <a:lnTo>
                      <a:pt x="903" y="63"/>
                    </a:lnTo>
                    <a:lnTo>
                      <a:pt x="911" y="63"/>
                    </a:lnTo>
                    <a:lnTo>
                      <a:pt x="920" y="63"/>
                    </a:lnTo>
                    <a:lnTo>
                      <a:pt x="930" y="63"/>
                    </a:lnTo>
                    <a:lnTo>
                      <a:pt x="930" y="54"/>
                    </a:lnTo>
                    <a:lnTo>
                      <a:pt x="937" y="54"/>
                    </a:lnTo>
                    <a:lnTo>
                      <a:pt x="946" y="54"/>
                    </a:lnTo>
                    <a:lnTo>
                      <a:pt x="946" y="44"/>
                    </a:lnTo>
                    <a:lnTo>
                      <a:pt x="956" y="44"/>
                    </a:lnTo>
                    <a:lnTo>
                      <a:pt x="964" y="44"/>
                    </a:lnTo>
                    <a:lnTo>
                      <a:pt x="875" y="0"/>
                    </a:lnTo>
                    <a:close/>
                  </a:path>
                </a:pathLst>
              </a:custGeom>
              <a:solidFill>
                <a:srgbClr val="0000FF"/>
              </a:solidFill>
              <a:ln w="1588">
                <a:solidFill>
                  <a:srgbClr val="000000"/>
                </a:solidFill>
                <a:round/>
                <a:headEnd/>
                <a:tailEnd/>
              </a:ln>
            </p:spPr>
            <p:txBody>
              <a:bodyPr/>
              <a:lstStyle/>
              <a:p>
                <a:endParaRPr lang="en-US" dirty="0"/>
              </a:p>
            </p:txBody>
          </p:sp>
          <p:sp>
            <p:nvSpPr>
              <p:cNvPr id="174109" name="Freeform 7"/>
              <p:cNvSpPr>
                <a:spLocks/>
              </p:cNvSpPr>
              <p:nvPr/>
            </p:nvSpPr>
            <p:spPr bwMode="auto">
              <a:xfrm rot="393647">
                <a:off x="1291" y="3585"/>
                <a:ext cx="470" cy="442"/>
              </a:xfrm>
              <a:custGeom>
                <a:avLst/>
                <a:gdLst>
                  <a:gd name="T0" fmla="*/ 75 w 482"/>
                  <a:gd name="T1" fmla="*/ 11 h 709"/>
                  <a:gd name="T2" fmla="*/ 109 w 482"/>
                  <a:gd name="T3" fmla="*/ 17 h 709"/>
                  <a:gd name="T4" fmla="*/ 151 w 482"/>
                  <a:gd name="T5" fmla="*/ 21 h 709"/>
                  <a:gd name="T6" fmla="*/ 195 w 482"/>
                  <a:gd name="T7" fmla="*/ 28 h 709"/>
                  <a:gd name="T8" fmla="*/ 229 w 482"/>
                  <a:gd name="T9" fmla="*/ 36 h 709"/>
                  <a:gd name="T10" fmla="*/ 255 w 482"/>
                  <a:gd name="T11" fmla="*/ 42 h 709"/>
                  <a:gd name="T12" fmla="*/ 280 w 482"/>
                  <a:gd name="T13" fmla="*/ 49 h 709"/>
                  <a:gd name="T14" fmla="*/ 296 w 482"/>
                  <a:gd name="T15" fmla="*/ 56 h 709"/>
                  <a:gd name="T16" fmla="*/ 315 w 482"/>
                  <a:gd name="T17" fmla="*/ 67 h 709"/>
                  <a:gd name="T18" fmla="*/ 339 w 482"/>
                  <a:gd name="T19" fmla="*/ 73 h 709"/>
                  <a:gd name="T20" fmla="*/ 356 w 482"/>
                  <a:gd name="T21" fmla="*/ 84 h 709"/>
                  <a:gd name="T22" fmla="*/ 365 w 482"/>
                  <a:gd name="T23" fmla="*/ 95 h 709"/>
                  <a:gd name="T24" fmla="*/ 382 w 482"/>
                  <a:gd name="T25" fmla="*/ 105 h 709"/>
                  <a:gd name="T26" fmla="*/ 400 w 482"/>
                  <a:gd name="T27" fmla="*/ 119 h 709"/>
                  <a:gd name="T28" fmla="*/ 416 w 482"/>
                  <a:gd name="T29" fmla="*/ 130 h 709"/>
                  <a:gd name="T30" fmla="*/ 425 w 482"/>
                  <a:gd name="T31" fmla="*/ 143 h 709"/>
                  <a:gd name="T32" fmla="*/ 432 w 482"/>
                  <a:gd name="T33" fmla="*/ 157 h 709"/>
                  <a:gd name="T34" fmla="*/ 441 w 482"/>
                  <a:gd name="T35" fmla="*/ 171 h 709"/>
                  <a:gd name="T36" fmla="*/ 450 w 482"/>
                  <a:gd name="T37" fmla="*/ 182 h 709"/>
                  <a:gd name="T38" fmla="*/ 458 w 482"/>
                  <a:gd name="T39" fmla="*/ 193 h 709"/>
                  <a:gd name="T40" fmla="*/ 458 w 482"/>
                  <a:gd name="T41" fmla="*/ 203 h 709"/>
                  <a:gd name="T42" fmla="*/ 458 w 482"/>
                  <a:gd name="T43" fmla="*/ 216 h 709"/>
                  <a:gd name="T44" fmla="*/ 458 w 482"/>
                  <a:gd name="T45" fmla="*/ 227 h 709"/>
                  <a:gd name="T46" fmla="*/ 450 w 482"/>
                  <a:gd name="T47" fmla="*/ 238 h 709"/>
                  <a:gd name="T48" fmla="*/ 450 w 482"/>
                  <a:gd name="T49" fmla="*/ 248 h 709"/>
                  <a:gd name="T50" fmla="*/ 441 w 482"/>
                  <a:gd name="T51" fmla="*/ 259 h 709"/>
                  <a:gd name="T52" fmla="*/ 432 w 482"/>
                  <a:gd name="T53" fmla="*/ 269 h 709"/>
                  <a:gd name="T54" fmla="*/ 406 w 482"/>
                  <a:gd name="T55" fmla="*/ 272 h 709"/>
                  <a:gd name="T56" fmla="*/ 356 w 482"/>
                  <a:gd name="T57" fmla="*/ 276 h 709"/>
                  <a:gd name="T58" fmla="*/ 304 w 482"/>
                  <a:gd name="T59" fmla="*/ 276 h 709"/>
                  <a:gd name="T60" fmla="*/ 264 w 482"/>
                  <a:gd name="T61" fmla="*/ 276 h 709"/>
                  <a:gd name="T62" fmla="*/ 161 w 482"/>
                  <a:gd name="T63" fmla="*/ 276 h 709"/>
                  <a:gd name="T64" fmla="*/ 109 w 482"/>
                  <a:gd name="T65" fmla="*/ 272 h 709"/>
                  <a:gd name="T66" fmla="*/ 84 w 482"/>
                  <a:gd name="T67" fmla="*/ 269 h 709"/>
                  <a:gd name="T68" fmla="*/ 100 w 482"/>
                  <a:gd name="T69" fmla="*/ 251 h 709"/>
                  <a:gd name="T70" fmla="*/ 109 w 482"/>
                  <a:gd name="T71" fmla="*/ 231 h 709"/>
                  <a:gd name="T72" fmla="*/ 127 w 482"/>
                  <a:gd name="T73" fmla="*/ 213 h 709"/>
                  <a:gd name="T74" fmla="*/ 143 w 482"/>
                  <a:gd name="T75" fmla="*/ 196 h 709"/>
                  <a:gd name="T76" fmla="*/ 161 w 482"/>
                  <a:gd name="T77" fmla="*/ 168 h 709"/>
                  <a:gd name="T78" fmla="*/ 170 w 482"/>
                  <a:gd name="T79" fmla="*/ 147 h 709"/>
                  <a:gd name="T80" fmla="*/ 176 w 482"/>
                  <a:gd name="T81" fmla="*/ 119 h 709"/>
                  <a:gd name="T82" fmla="*/ 186 w 482"/>
                  <a:gd name="T83" fmla="*/ 98 h 709"/>
                  <a:gd name="T84" fmla="*/ 186 w 482"/>
                  <a:gd name="T85" fmla="*/ 84 h 709"/>
                  <a:gd name="T86" fmla="*/ 176 w 482"/>
                  <a:gd name="T87" fmla="*/ 73 h 709"/>
                  <a:gd name="T88" fmla="*/ 161 w 482"/>
                  <a:gd name="T89" fmla="*/ 59 h 709"/>
                  <a:gd name="T90" fmla="*/ 143 w 482"/>
                  <a:gd name="T91" fmla="*/ 46 h 709"/>
                  <a:gd name="T92" fmla="*/ 127 w 482"/>
                  <a:gd name="T93" fmla="*/ 31 h 709"/>
                  <a:gd name="T94" fmla="*/ 109 w 482"/>
                  <a:gd name="T95" fmla="*/ 21 h 709"/>
                  <a:gd name="T96" fmla="*/ 100 w 482"/>
                  <a:gd name="T97" fmla="*/ 11 h 709"/>
                  <a:gd name="T98" fmla="*/ 84 w 482"/>
                  <a:gd name="T99" fmla="*/ 4 h 7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82"/>
                  <a:gd name="T151" fmla="*/ 0 h 709"/>
                  <a:gd name="T152" fmla="*/ 482 w 482"/>
                  <a:gd name="T153" fmla="*/ 709 h 7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82" h="709">
                    <a:moveTo>
                      <a:pt x="0" y="0"/>
                    </a:moveTo>
                    <a:lnTo>
                      <a:pt x="62" y="28"/>
                    </a:lnTo>
                    <a:lnTo>
                      <a:pt x="79" y="28"/>
                    </a:lnTo>
                    <a:lnTo>
                      <a:pt x="88" y="36"/>
                    </a:lnTo>
                    <a:lnTo>
                      <a:pt x="106" y="36"/>
                    </a:lnTo>
                    <a:lnTo>
                      <a:pt x="115" y="45"/>
                    </a:lnTo>
                    <a:lnTo>
                      <a:pt x="133" y="45"/>
                    </a:lnTo>
                    <a:lnTo>
                      <a:pt x="142" y="54"/>
                    </a:lnTo>
                    <a:lnTo>
                      <a:pt x="159" y="54"/>
                    </a:lnTo>
                    <a:lnTo>
                      <a:pt x="169" y="63"/>
                    </a:lnTo>
                    <a:lnTo>
                      <a:pt x="196" y="72"/>
                    </a:lnTo>
                    <a:lnTo>
                      <a:pt x="205" y="72"/>
                    </a:lnTo>
                    <a:lnTo>
                      <a:pt x="223" y="81"/>
                    </a:lnTo>
                    <a:lnTo>
                      <a:pt x="231" y="91"/>
                    </a:lnTo>
                    <a:lnTo>
                      <a:pt x="241" y="91"/>
                    </a:lnTo>
                    <a:lnTo>
                      <a:pt x="249" y="99"/>
                    </a:lnTo>
                    <a:lnTo>
                      <a:pt x="258" y="108"/>
                    </a:lnTo>
                    <a:lnTo>
                      <a:pt x="268" y="108"/>
                    </a:lnTo>
                    <a:lnTo>
                      <a:pt x="278" y="118"/>
                    </a:lnTo>
                    <a:lnTo>
                      <a:pt x="285" y="127"/>
                    </a:lnTo>
                    <a:lnTo>
                      <a:pt x="294" y="127"/>
                    </a:lnTo>
                    <a:lnTo>
                      <a:pt x="294" y="135"/>
                    </a:lnTo>
                    <a:lnTo>
                      <a:pt x="304" y="135"/>
                    </a:lnTo>
                    <a:lnTo>
                      <a:pt x="312" y="144"/>
                    </a:lnTo>
                    <a:lnTo>
                      <a:pt x="320" y="153"/>
                    </a:lnTo>
                    <a:lnTo>
                      <a:pt x="331" y="162"/>
                    </a:lnTo>
                    <a:lnTo>
                      <a:pt x="331" y="171"/>
                    </a:lnTo>
                    <a:lnTo>
                      <a:pt x="338" y="180"/>
                    </a:lnTo>
                    <a:lnTo>
                      <a:pt x="347" y="188"/>
                    </a:lnTo>
                    <a:lnTo>
                      <a:pt x="357" y="188"/>
                    </a:lnTo>
                    <a:lnTo>
                      <a:pt x="357" y="198"/>
                    </a:lnTo>
                    <a:lnTo>
                      <a:pt x="365" y="208"/>
                    </a:lnTo>
                    <a:lnTo>
                      <a:pt x="374" y="216"/>
                    </a:lnTo>
                    <a:lnTo>
                      <a:pt x="374" y="226"/>
                    </a:lnTo>
                    <a:lnTo>
                      <a:pt x="384" y="234"/>
                    </a:lnTo>
                    <a:lnTo>
                      <a:pt x="384" y="244"/>
                    </a:lnTo>
                    <a:lnTo>
                      <a:pt x="394" y="253"/>
                    </a:lnTo>
                    <a:lnTo>
                      <a:pt x="402" y="260"/>
                    </a:lnTo>
                    <a:lnTo>
                      <a:pt x="402" y="271"/>
                    </a:lnTo>
                    <a:lnTo>
                      <a:pt x="411" y="279"/>
                    </a:lnTo>
                    <a:lnTo>
                      <a:pt x="411" y="297"/>
                    </a:lnTo>
                    <a:lnTo>
                      <a:pt x="420" y="306"/>
                    </a:lnTo>
                    <a:lnTo>
                      <a:pt x="427" y="315"/>
                    </a:lnTo>
                    <a:lnTo>
                      <a:pt x="427" y="324"/>
                    </a:lnTo>
                    <a:lnTo>
                      <a:pt x="438" y="333"/>
                    </a:lnTo>
                    <a:lnTo>
                      <a:pt x="438" y="352"/>
                    </a:lnTo>
                    <a:lnTo>
                      <a:pt x="447" y="360"/>
                    </a:lnTo>
                    <a:lnTo>
                      <a:pt x="447" y="368"/>
                    </a:lnTo>
                    <a:lnTo>
                      <a:pt x="447" y="378"/>
                    </a:lnTo>
                    <a:lnTo>
                      <a:pt x="454" y="386"/>
                    </a:lnTo>
                    <a:lnTo>
                      <a:pt x="454" y="405"/>
                    </a:lnTo>
                    <a:lnTo>
                      <a:pt x="464" y="414"/>
                    </a:lnTo>
                    <a:lnTo>
                      <a:pt x="464" y="422"/>
                    </a:lnTo>
                    <a:lnTo>
                      <a:pt x="464" y="441"/>
                    </a:lnTo>
                    <a:lnTo>
                      <a:pt x="473" y="449"/>
                    </a:lnTo>
                    <a:lnTo>
                      <a:pt x="473" y="459"/>
                    </a:lnTo>
                    <a:lnTo>
                      <a:pt x="473" y="468"/>
                    </a:lnTo>
                    <a:lnTo>
                      <a:pt x="482" y="475"/>
                    </a:lnTo>
                    <a:lnTo>
                      <a:pt x="482" y="485"/>
                    </a:lnTo>
                    <a:lnTo>
                      <a:pt x="482" y="495"/>
                    </a:lnTo>
                    <a:lnTo>
                      <a:pt x="482" y="503"/>
                    </a:lnTo>
                    <a:lnTo>
                      <a:pt x="482" y="513"/>
                    </a:lnTo>
                    <a:lnTo>
                      <a:pt x="482" y="521"/>
                    </a:lnTo>
                    <a:lnTo>
                      <a:pt x="482" y="530"/>
                    </a:lnTo>
                    <a:lnTo>
                      <a:pt x="482" y="548"/>
                    </a:lnTo>
                    <a:lnTo>
                      <a:pt x="482" y="557"/>
                    </a:lnTo>
                    <a:lnTo>
                      <a:pt x="482" y="567"/>
                    </a:lnTo>
                    <a:lnTo>
                      <a:pt x="482" y="574"/>
                    </a:lnTo>
                    <a:lnTo>
                      <a:pt x="482" y="584"/>
                    </a:lnTo>
                    <a:lnTo>
                      <a:pt x="482" y="593"/>
                    </a:lnTo>
                    <a:lnTo>
                      <a:pt x="482" y="603"/>
                    </a:lnTo>
                    <a:lnTo>
                      <a:pt x="473" y="611"/>
                    </a:lnTo>
                    <a:lnTo>
                      <a:pt x="473" y="620"/>
                    </a:lnTo>
                    <a:lnTo>
                      <a:pt x="473" y="630"/>
                    </a:lnTo>
                    <a:lnTo>
                      <a:pt x="473" y="639"/>
                    </a:lnTo>
                    <a:lnTo>
                      <a:pt x="464" y="647"/>
                    </a:lnTo>
                    <a:lnTo>
                      <a:pt x="464" y="656"/>
                    </a:lnTo>
                    <a:lnTo>
                      <a:pt x="464" y="666"/>
                    </a:lnTo>
                    <a:lnTo>
                      <a:pt x="454" y="675"/>
                    </a:lnTo>
                    <a:lnTo>
                      <a:pt x="454" y="682"/>
                    </a:lnTo>
                    <a:lnTo>
                      <a:pt x="454" y="692"/>
                    </a:lnTo>
                    <a:lnTo>
                      <a:pt x="447" y="692"/>
                    </a:lnTo>
                    <a:lnTo>
                      <a:pt x="438" y="701"/>
                    </a:lnTo>
                    <a:lnTo>
                      <a:pt x="427" y="701"/>
                    </a:lnTo>
                    <a:lnTo>
                      <a:pt x="411" y="709"/>
                    </a:lnTo>
                    <a:lnTo>
                      <a:pt x="394" y="709"/>
                    </a:lnTo>
                    <a:lnTo>
                      <a:pt x="374" y="709"/>
                    </a:lnTo>
                    <a:lnTo>
                      <a:pt x="357" y="709"/>
                    </a:lnTo>
                    <a:lnTo>
                      <a:pt x="338" y="709"/>
                    </a:lnTo>
                    <a:lnTo>
                      <a:pt x="320" y="709"/>
                    </a:lnTo>
                    <a:lnTo>
                      <a:pt x="304" y="709"/>
                    </a:lnTo>
                    <a:lnTo>
                      <a:pt x="285" y="709"/>
                    </a:lnTo>
                    <a:lnTo>
                      <a:pt x="278" y="709"/>
                    </a:lnTo>
                    <a:lnTo>
                      <a:pt x="258" y="709"/>
                    </a:lnTo>
                    <a:lnTo>
                      <a:pt x="196" y="709"/>
                    </a:lnTo>
                    <a:lnTo>
                      <a:pt x="169" y="709"/>
                    </a:lnTo>
                    <a:lnTo>
                      <a:pt x="151" y="709"/>
                    </a:lnTo>
                    <a:lnTo>
                      <a:pt x="133" y="701"/>
                    </a:lnTo>
                    <a:lnTo>
                      <a:pt x="115" y="701"/>
                    </a:lnTo>
                    <a:lnTo>
                      <a:pt x="106" y="701"/>
                    </a:lnTo>
                    <a:lnTo>
                      <a:pt x="98" y="692"/>
                    </a:lnTo>
                    <a:lnTo>
                      <a:pt x="88" y="692"/>
                    </a:lnTo>
                    <a:lnTo>
                      <a:pt x="98" y="675"/>
                    </a:lnTo>
                    <a:lnTo>
                      <a:pt x="98" y="656"/>
                    </a:lnTo>
                    <a:lnTo>
                      <a:pt x="106" y="647"/>
                    </a:lnTo>
                    <a:lnTo>
                      <a:pt x="115" y="630"/>
                    </a:lnTo>
                    <a:lnTo>
                      <a:pt x="115" y="620"/>
                    </a:lnTo>
                    <a:lnTo>
                      <a:pt x="115" y="593"/>
                    </a:lnTo>
                    <a:lnTo>
                      <a:pt x="125" y="584"/>
                    </a:lnTo>
                    <a:lnTo>
                      <a:pt x="125" y="567"/>
                    </a:lnTo>
                    <a:lnTo>
                      <a:pt x="133" y="548"/>
                    </a:lnTo>
                    <a:lnTo>
                      <a:pt x="142" y="530"/>
                    </a:lnTo>
                    <a:lnTo>
                      <a:pt x="142" y="521"/>
                    </a:lnTo>
                    <a:lnTo>
                      <a:pt x="151" y="503"/>
                    </a:lnTo>
                    <a:lnTo>
                      <a:pt x="159" y="475"/>
                    </a:lnTo>
                    <a:lnTo>
                      <a:pt x="169" y="449"/>
                    </a:lnTo>
                    <a:lnTo>
                      <a:pt x="169" y="432"/>
                    </a:lnTo>
                    <a:lnTo>
                      <a:pt x="178" y="414"/>
                    </a:lnTo>
                    <a:lnTo>
                      <a:pt x="178" y="395"/>
                    </a:lnTo>
                    <a:lnTo>
                      <a:pt x="178" y="378"/>
                    </a:lnTo>
                    <a:lnTo>
                      <a:pt x="178" y="352"/>
                    </a:lnTo>
                    <a:lnTo>
                      <a:pt x="186" y="333"/>
                    </a:lnTo>
                    <a:lnTo>
                      <a:pt x="186" y="306"/>
                    </a:lnTo>
                    <a:lnTo>
                      <a:pt x="186" y="279"/>
                    </a:lnTo>
                    <a:lnTo>
                      <a:pt x="196" y="260"/>
                    </a:lnTo>
                    <a:lnTo>
                      <a:pt x="196" y="253"/>
                    </a:lnTo>
                    <a:lnTo>
                      <a:pt x="196" y="244"/>
                    </a:lnTo>
                    <a:lnTo>
                      <a:pt x="196" y="226"/>
                    </a:lnTo>
                    <a:lnTo>
                      <a:pt x="196" y="216"/>
                    </a:lnTo>
                    <a:lnTo>
                      <a:pt x="196" y="208"/>
                    </a:lnTo>
                    <a:lnTo>
                      <a:pt x="186" y="198"/>
                    </a:lnTo>
                    <a:lnTo>
                      <a:pt x="186" y="188"/>
                    </a:lnTo>
                    <a:lnTo>
                      <a:pt x="178" y="171"/>
                    </a:lnTo>
                    <a:lnTo>
                      <a:pt x="178" y="162"/>
                    </a:lnTo>
                    <a:lnTo>
                      <a:pt x="169" y="153"/>
                    </a:lnTo>
                    <a:lnTo>
                      <a:pt x="159" y="135"/>
                    </a:lnTo>
                    <a:lnTo>
                      <a:pt x="151" y="127"/>
                    </a:lnTo>
                    <a:lnTo>
                      <a:pt x="151" y="118"/>
                    </a:lnTo>
                    <a:lnTo>
                      <a:pt x="142" y="99"/>
                    </a:lnTo>
                    <a:lnTo>
                      <a:pt x="142" y="91"/>
                    </a:lnTo>
                    <a:lnTo>
                      <a:pt x="133" y="81"/>
                    </a:lnTo>
                    <a:lnTo>
                      <a:pt x="125" y="72"/>
                    </a:lnTo>
                    <a:lnTo>
                      <a:pt x="125" y="63"/>
                    </a:lnTo>
                    <a:lnTo>
                      <a:pt x="115" y="54"/>
                    </a:lnTo>
                    <a:lnTo>
                      <a:pt x="115" y="45"/>
                    </a:lnTo>
                    <a:lnTo>
                      <a:pt x="115" y="36"/>
                    </a:lnTo>
                    <a:lnTo>
                      <a:pt x="106" y="28"/>
                    </a:lnTo>
                    <a:lnTo>
                      <a:pt x="98" y="18"/>
                    </a:lnTo>
                    <a:lnTo>
                      <a:pt x="98" y="9"/>
                    </a:lnTo>
                    <a:lnTo>
                      <a:pt x="88" y="9"/>
                    </a:lnTo>
                    <a:lnTo>
                      <a:pt x="0" y="0"/>
                    </a:lnTo>
                    <a:close/>
                  </a:path>
                </a:pathLst>
              </a:custGeom>
              <a:solidFill>
                <a:srgbClr val="373737"/>
              </a:solidFill>
              <a:ln w="1588">
                <a:solidFill>
                  <a:srgbClr val="000000"/>
                </a:solidFill>
                <a:round/>
                <a:headEnd/>
                <a:tailEnd/>
              </a:ln>
            </p:spPr>
            <p:txBody>
              <a:bodyPr/>
              <a:lstStyle/>
              <a:p>
                <a:endParaRPr lang="en-US" dirty="0"/>
              </a:p>
            </p:txBody>
          </p:sp>
          <p:sp>
            <p:nvSpPr>
              <p:cNvPr id="174110" name="Freeform 8"/>
              <p:cNvSpPr>
                <a:spLocks/>
              </p:cNvSpPr>
              <p:nvPr/>
            </p:nvSpPr>
            <p:spPr bwMode="auto">
              <a:xfrm rot="393647">
                <a:off x="366" y="3455"/>
                <a:ext cx="1244" cy="510"/>
              </a:xfrm>
              <a:custGeom>
                <a:avLst/>
                <a:gdLst>
                  <a:gd name="T0" fmla="*/ 41 w 1278"/>
                  <a:gd name="T1" fmla="*/ 298 h 816"/>
                  <a:gd name="T2" fmla="*/ 100 w 1278"/>
                  <a:gd name="T3" fmla="*/ 308 h 816"/>
                  <a:gd name="T4" fmla="*/ 161 w 1278"/>
                  <a:gd name="T5" fmla="*/ 316 h 816"/>
                  <a:gd name="T6" fmla="*/ 236 w 1278"/>
                  <a:gd name="T7" fmla="*/ 319 h 816"/>
                  <a:gd name="T8" fmla="*/ 339 w 1278"/>
                  <a:gd name="T9" fmla="*/ 316 h 816"/>
                  <a:gd name="T10" fmla="*/ 422 w 1278"/>
                  <a:gd name="T11" fmla="*/ 312 h 816"/>
                  <a:gd name="T12" fmla="*/ 525 w 1278"/>
                  <a:gd name="T13" fmla="*/ 312 h 816"/>
                  <a:gd name="T14" fmla="*/ 602 w 1278"/>
                  <a:gd name="T15" fmla="*/ 308 h 816"/>
                  <a:gd name="T16" fmla="*/ 686 w 1278"/>
                  <a:gd name="T17" fmla="*/ 308 h 816"/>
                  <a:gd name="T18" fmla="*/ 797 w 1278"/>
                  <a:gd name="T19" fmla="*/ 312 h 816"/>
                  <a:gd name="T20" fmla="*/ 865 w 1278"/>
                  <a:gd name="T21" fmla="*/ 308 h 816"/>
                  <a:gd name="T22" fmla="*/ 915 w 1278"/>
                  <a:gd name="T23" fmla="*/ 306 h 816"/>
                  <a:gd name="T24" fmla="*/ 967 w 1278"/>
                  <a:gd name="T25" fmla="*/ 308 h 816"/>
                  <a:gd name="T26" fmla="*/ 1008 w 1278"/>
                  <a:gd name="T27" fmla="*/ 312 h 816"/>
                  <a:gd name="T28" fmla="*/ 1058 w 1278"/>
                  <a:gd name="T29" fmla="*/ 312 h 816"/>
                  <a:gd name="T30" fmla="*/ 1084 w 1278"/>
                  <a:gd name="T31" fmla="*/ 306 h 816"/>
                  <a:gd name="T32" fmla="*/ 1119 w 1278"/>
                  <a:gd name="T33" fmla="*/ 291 h 816"/>
                  <a:gd name="T34" fmla="*/ 1144 w 1278"/>
                  <a:gd name="T35" fmla="*/ 277 h 816"/>
                  <a:gd name="T36" fmla="*/ 1171 w 1278"/>
                  <a:gd name="T37" fmla="*/ 253 h 816"/>
                  <a:gd name="T38" fmla="*/ 1195 w 1278"/>
                  <a:gd name="T39" fmla="*/ 238 h 816"/>
                  <a:gd name="T40" fmla="*/ 1203 w 1278"/>
                  <a:gd name="T41" fmla="*/ 218 h 816"/>
                  <a:gd name="T42" fmla="*/ 1211 w 1278"/>
                  <a:gd name="T43" fmla="*/ 196 h 816"/>
                  <a:gd name="T44" fmla="*/ 1203 w 1278"/>
                  <a:gd name="T45" fmla="*/ 168 h 816"/>
                  <a:gd name="T46" fmla="*/ 1187 w 1278"/>
                  <a:gd name="T47" fmla="*/ 141 h 816"/>
                  <a:gd name="T48" fmla="*/ 1171 w 1278"/>
                  <a:gd name="T49" fmla="*/ 119 h 816"/>
                  <a:gd name="T50" fmla="*/ 1136 w 1278"/>
                  <a:gd name="T51" fmla="*/ 94 h 816"/>
                  <a:gd name="T52" fmla="*/ 1102 w 1278"/>
                  <a:gd name="T53" fmla="*/ 74 h 816"/>
                  <a:gd name="T54" fmla="*/ 1058 w 1278"/>
                  <a:gd name="T55" fmla="*/ 59 h 816"/>
                  <a:gd name="T56" fmla="*/ 1016 w 1278"/>
                  <a:gd name="T57" fmla="*/ 49 h 816"/>
                  <a:gd name="T58" fmla="*/ 982 w 1278"/>
                  <a:gd name="T59" fmla="*/ 42 h 816"/>
                  <a:gd name="T60" fmla="*/ 950 w 1278"/>
                  <a:gd name="T61" fmla="*/ 42 h 816"/>
                  <a:gd name="T62" fmla="*/ 925 w 1278"/>
                  <a:gd name="T63" fmla="*/ 35 h 816"/>
                  <a:gd name="T64" fmla="*/ 890 w 1278"/>
                  <a:gd name="T65" fmla="*/ 31 h 816"/>
                  <a:gd name="T66" fmla="*/ 847 w 1278"/>
                  <a:gd name="T67" fmla="*/ 28 h 816"/>
                  <a:gd name="T68" fmla="*/ 805 w 1278"/>
                  <a:gd name="T69" fmla="*/ 17 h 816"/>
                  <a:gd name="T70" fmla="*/ 763 w 1278"/>
                  <a:gd name="T71" fmla="*/ 7 h 816"/>
                  <a:gd name="T72" fmla="*/ 738 w 1278"/>
                  <a:gd name="T73" fmla="*/ 3 h 816"/>
                  <a:gd name="T74" fmla="*/ 713 w 1278"/>
                  <a:gd name="T75" fmla="*/ 0 h 816"/>
                  <a:gd name="T76" fmla="*/ 677 w 1278"/>
                  <a:gd name="T77" fmla="*/ 3 h 816"/>
                  <a:gd name="T78" fmla="*/ 644 w 1278"/>
                  <a:gd name="T79" fmla="*/ 7 h 816"/>
                  <a:gd name="T80" fmla="*/ 602 w 1278"/>
                  <a:gd name="T81" fmla="*/ 7 h 816"/>
                  <a:gd name="T82" fmla="*/ 559 w 1278"/>
                  <a:gd name="T83" fmla="*/ 3 h 816"/>
                  <a:gd name="T84" fmla="*/ 517 w 1278"/>
                  <a:gd name="T85" fmla="*/ 3 h 816"/>
                  <a:gd name="T86" fmla="*/ 466 w 1278"/>
                  <a:gd name="T87" fmla="*/ 21 h 816"/>
                  <a:gd name="T88" fmla="*/ 432 w 1278"/>
                  <a:gd name="T89" fmla="*/ 42 h 816"/>
                  <a:gd name="T90" fmla="*/ 422 w 1278"/>
                  <a:gd name="T91" fmla="*/ 63 h 816"/>
                  <a:gd name="T92" fmla="*/ 416 w 1278"/>
                  <a:gd name="T93" fmla="*/ 81 h 816"/>
                  <a:gd name="T94" fmla="*/ 416 w 1278"/>
                  <a:gd name="T95" fmla="*/ 98 h 816"/>
                  <a:gd name="T96" fmla="*/ 397 w 1278"/>
                  <a:gd name="T97" fmla="*/ 123 h 816"/>
                  <a:gd name="T98" fmla="*/ 373 w 1278"/>
                  <a:gd name="T99" fmla="*/ 141 h 816"/>
                  <a:gd name="T100" fmla="*/ 339 w 1278"/>
                  <a:gd name="T101" fmla="*/ 161 h 816"/>
                  <a:gd name="T102" fmla="*/ 313 w 1278"/>
                  <a:gd name="T103" fmla="*/ 179 h 816"/>
                  <a:gd name="T104" fmla="*/ 297 w 1278"/>
                  <a:gd name="T105" fmla="*/ 196 h 816"/>
                  <a:gd name="T106" fmla="*/ 270 w 1278"/>
                  <a:gd name="T107" fmla="*/ 221 h 816"/>
                  <a:gd name="T108" fmla="*/ 245 w 1278"/>
                  <a:gd name="T109" fmla="*/ 235 h 816"/>
                  <a:gd name="T110" fmla="*/ 195 w 1278"/>
                  <a:gd name="T111" fmla="*/ 246 h 816"/>
                  <a:gd name="T112" fmla="*/ 152 w 1278"/>
                  <a:gd name="T113" fmla="*/ 256 h 816"/>
                  <a:gd name="T114" fmla="*/ 85 w 1278"/>
                  <a:gd name="T115" fmla="*/ 266 h 816"/>
                  <a:gd name="T116" fmla="*/ 66 w 1278"/>
                  <a:gd name="T117" fmla="*/ 274 h 816"/>
                  <a:gd name="T118" fmla="*/ 41 w 1278"/>
                  <a:gd name="T119" fmla="*/ 281 h 816"/>
                  <a:gd name="T120" fmla="*/ 24 w 1278"/>
                  <a:gd name="T121" fmla="*/ 291 h 816"/>
                  <a:gd name="T122" fmla="*/ 24 w 1278"/>
                  <a:gd name="T123" fmla="*/ 298 h 8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78"/>
                  <a:gd name="T187" fmla="*/ 0 h 816"/>
                  <a:gd name="T188" fmla="*/ 1278 w 1278"/>
                  <a:gd name="T189" fmla="*/ 816 h 8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78" h="816">
                    <a:moveTo>
                      <a:pt x="0" y="747"/>
                    </a:moveTo>
                    <a:lnTo>
                      <a:pt x="26" y="754"/>
                    </a:lnTo>
                    <a:lnTo>
                      <a:pt x="37" y="754"/>
                    </a:lnTo>
                    <a:lnTo>
                      <a:pt x="43" y="763"/>
                    </a:lnTo>
                    <a:lnTo>
                      <a:pt x="53" y="773"/>
                    </a:lnTo>
                    <a:lnTo>
                      <a:pt x="63" y="773"/>
                    </a:lnTo>
                    <a:lnTo>
                      <a:pt x="89" y="782"/>
                    </a:lnTo>
                    <a:lnTo>
                      <a:pt x="106" y="789"/>
                    </a:lnTo>
                    <a:lnTo>
                      <a:pt x="123" y="789"/>
                    </a:lnTo>
                    <a:lnTo>
                      <a:pt x="134" y="799"/>
                    </a:lnTo>
                    <a:lnTo>
                      <a:pt x="153" y="808"/>
                    </a:lnTo>
                    <a:lnTo>
                      <a:pt x="169" y="808"/>
                    </a:lnTo>
                    <a:lnTo>
                      <a:pt x="186" y="808"/>
                    </a:lnTo>
                    <a:lnTo>
                      <a:pt x="205" y="808"/>
                    </a:lnTo>
                    <a:lnTo>
                      <a:pt x="232" y="808"/>
                    </a:lnTo>
                    <a:lnTo>
                      <a:pt x="249" y="816"/>
                    </a:lnTo>
                    <a:lnTo>
                      <a:pt x="276" y="816"/>
                    </a:lnTo>
                    <a:lnTo>
                      <a:pt x="303" y="808"/>
                    </a:lnTo>
                    <a:lnTo>
                      <a:pt x="322" y="808"/>
                    </a:lnTo>
                    <a:lnTo>
                      <a:pt x="358" y="808"/>
                    </a:lnTo>
                    <a:lnTo>
                      <a:pt x="384" y="808"/>
                    </a:lnTo>
                    <a:lnTo>
                      <a:pt x="411" y="808"/>
                    </a:lnTo>
                    <a:lnTo>
                      <a:pt x="429" y="799"/>
                    </a:lnTo>
                    <a:lnTo>
                      <a:pt x="446" y="799"/>
                    </a:lnTo>
                    <a:lnTo>
                      <a:pt x="474" y="799"/>
                    </a:lnTo>
                    <a:lnTo>
                      <a:pt x="499" y="799"/>
                    </a:lnTo>
                    <a:lnTo>
                      <a:pt x="527" y="799"/>
                    </a:lnTo>
                    <a:lnTo>
                      <a:pt x="554" y="799"/>
                    </a:lnTo>
                    <a:lnTo>
                      <a:pt x="572" y="799"/>
                    </a:lnTo>
                    <a:lnTo>
                      <a:pt x="599" y="799"/>
                    </a:lnTo>
                    <a:lnTo>
                      <a:pt x="618" y="789"/>
                    </a:lnTo>
                    <a:lnTo>
                      <a:pt x="635" y="789"/>
                    </a:lnTo>
                    <a:lnTo>
                      <a:pt x="652" y="789"/>
                    </a:lnTo>
                    <a:lnTo>
                      <a:pt x="680" y="789"/>
                    </a:lnTo>
                    <a:lnTo>
                      <a:pt x="705" y="789"/>
                    </a:lnTo>
                    <a:lnTo>
                      <a:pt x="724" y="789"/>
                    </a:lnTo>
                    <a:lnTo>
                      <a:pt x="752" y="789"/>
                    </a:lnTo>
                    <a:lnTo>
                      <a:pt x="786" y="799"/>
                    </a:lnTo>
                    <a:lnTo>
                      <a:pt x="813" y="799"/>
                    </a:lnTo>
                    <a:lnTo>
                      <a:pt x="841" y="799"/>
                    </a:lnTo>
                    <a:lnTo>
                      <a:pt x="860" y="789"/>
                    </a:lnTo>
                    <a:lnTo>
                      <a:pt x="876" y="789"/>
                    </a:lnTo>
                    <a:lnTo>
                      <a:pt x="894" y="789"/>
                    </a:lnTo>
                    <a:lnTo>
                      <a:pt x="913" y="789"/>
                    </a:lnTo>
                    <a:lnTo>
                      <a:pt x="939" y="782"/>
                    </a:lnTo>
                    <a:lnTo>
                      <a:pt x="947" y="782"/>
                    </a:lnTo>
                    <a:lnTo>
                      <a:pt x="957" y="782"/>
                    </a:lnTo>
                    <a:lnTo>
                      <a:pt x="966" y="782"/>
                    </a:lnTo>
                    <a:lnTo>
                      <a:pt x="983" y="782"/>
                    </a:lnTo>
                    <a:lnTo>
                      <a:pt x="993" y="789"/>
                    </a:lnTo>
                    <a:lnTo>
                      <a:pt x="1003" y="789"/>
                    </a:lnTo>
                    <a:lnTo>
                      <a:pt x="1020" y="789"/>
                    </a:lnTo>
                    <a:lnTo>
                      <a:pt x="1029" y="789"/>
                    </a:lnTo>
                    <a:lnTo>
                      <a:pt x="1046" y="789"/>
                    </a:lnTo>
                    <a:lnTo>
                      <a:pt x="1056" y="799"/>
                    </a:lnTo>
                    <a:lnTo>
                      <a:pt x="1064" y="799"/>
                    </a:lnTo>
                    <a:lnTo>
                      <a:pt x="1073" y="799"/>
                    </a:lnTo>
                    <a:lnTo>
                      <a:pt x="1091" y="799"/>
                    </a:lnTo>
                    <a:lnTo>
                      <a:pt x="1100" y="799"/>
                    </a:lnTo>
                    <a:lnTo>
                      <a:pt x="1117" y="799"/>
                    </a:lnTo>
                    <a:lnTo>
                      <a:pt x="1127" y="789"/>
                    </a:lnTo>
                    <a:lnTo>
                      <a:pt x="1136" y="789"/>
                    </a:lnTo>
                    <a:lnTo>
                      <a:pt x="1136" y="782"/>
                    </a:lnTo>
                    <a:lnTo>
                      <a:pt x="1144" y="782"/>
                    </a:lnTo>
                    <a:lnTo>
                      <a:pt x="1154" y="773"/>
                    </a:lnTo>
                    <a:lnTo>
                      <a:pt x="1163" y="763"/>
                    </a:lnTo>
                    <a:lnTo>
                      <a:pt x="1172" y="754"/>
                    </a:lnTo>
                    <a:lnTo>
                      <a:pt x="1181" y="746"/>
                    </a:lnTo>
                    <a:lnTo>
                      <a:pt x="1189" y="737"/>
                    </a:lnTo>
                    <a:lnTo>
                      <a:pt x="1199" y="727"/>
                    </a:lnTo>
                    <a:lnTo>
                      <a:pt x="1199" y="718"/>
                    </a:lnTo>
                    <a:lnTo>
                      <a:pt x="1207" y="710"/>
                    </a:lnTo>
                    <a:lnTo>
                      <a:pt x="1216" y="700"/>
                    </a:lnTo>
                    <a:lnTo>
                      <a:pt x="1226" y="681"/>
                    </a:lnTo>
                    <a:lnTo>
                      <a:pt x="1236" y="664"/>
                    </a:lnTo>
                    <a:lnTo>
                      <a:pt x="1236" y="647"/>
                    </a:lnTo>
                    <a:lnTo>
                      <a:pt x="1243" y="647"/>
                    </a:lnTo>
                    <a:lnTo>
                      <a:pt x="1243" y="637"/>
                    </a:lnTo>
                    <a:lnTo>
                      <a:pt x="1252" y="628"/>
                    </a:lnTo>
                    <a:lnTo>
                      <a:pt x="1262" y="610"/>
                    </a:lnTo>
                    <a:lnTo>
                      <a:pt x="1262" y="602"/>
                    </a:lnTo>
                    <a:lnTo>
                      <a:pt x="1262" y="592"/>
                    </a:lnTo>
                    <a:lnTo>
                      <a:pt x="1270" y="575"/>
                    </a:lnTo>
                    <a:lnTo>
                      <a:pt x="1270" y="556"/>
                    </a:lnTo>
                    <a:lnTo>
                      <a:pt x="1270" y="539"/>
                    </a:lnTo>
                    <a:lnTo>
                      <a:pt x="1278" y="529"/>
                    </a:lnTo>
                    <a:lnTo>
                      <a:pt x="1278" y="512"/>
                    </a:lnTo>
                    <a:lnTo>
                      <a:pt x="1278" y="502"/>
                    </a:lnTo>
                    <a:lnTo>
                      <a:pt x="1278" y="485"/>
                    </a:lnTo>
                    <a:lnTo>
                      <a:pt x="1270" y="467"/>
                    </a:lnTo>
                    <a:lnTo>
                      <a:pt x="1270" y="449"/>
                    </a:lnTo>
                    <a:lnTo>
                      <a:pt x="1270" y="431"/>
                    </a:lnTo>
                    <a:lnTo>
                      <a:pt x="1262" y="413"/>
                    </a:lnTo>
                    <a:lnTo>
                      <a:pt x="1262" y="394"/>
                    </a:lnTo>
                    <a:lnTo>
                      <a:pt x="1252" y="378"/>
                    </a:lnTo>
                    <a:lnTo>
                      <a:pt x="1252" y="360"/>
                    </a:lnTo>
                    <a:lnTo>
                      <a:pt x="1243" y="351"/>
                    </a:lnTo>
                    <a:lnTo>
                      <a:pt x="1243" y="333"/>
                    </a:lnTo>
                    <a:lnTo>
                      <a:pt x="1236" y="315"/>
                    </a:lnTo>
                    <a:lnTo>
                      <a:pt x="1236" y="305"/>
                    </a:lnTo>
                    <a:lnTo>
                      <a:pt x="1226" y="287"/>
                    </a:lnTo>
                    <a:lnTo>
                      <a:pt x="1216" y="269"/>
                    </a:lnTo>
                    <a:lnTo>
                      <a:pt x="1207" y="251"/>
                    </a:lnTo>
                    <a:lnTo>
                      <a:pt x="1199" y="242"/>
                    </a:lnTo>
                    <a:lnTo>
                      <a:pt x="1189" y="225"/>
                    </a:lnTo>
                    <a:lnTo>
                      <a:pt x="1181" y="215"/>
                    </a:lnTo>
                    <a:lnTo>
                      <a:pt x="1172" y="198"/>
                    </a:lnTo>
                    <a:lnTo>
                      <a:pt x="1163" y="188"/>
                    </a:lnTo>
                    <a:lnTo>
                      <a:pt x="1154" y="179"/>
                    </a:lnTo>
                    <a:lnTo>
                      <a:pt x="1136" y="170"/>
                    </a:lnTo>
                    <a:lnTo>
                      <a:pt x="1127" y="161"/>
                    </a:lnTo>
                    <a:lnTo>
                      <a:pt x="1117" y="152"/>
                    </a:lnTo>
                    <a:lnTo>
                      <a:pt x="1100" y="143"/>
                    </a:lnTo>
                    <a:lnTo>
                      <a:pt x="1091" y="135"/>
                    </a:lnTo>
                    <a:lnTo>
                      <a:pt x="1083" y="135"/>
                    </a:lnTo>
                    <a:lnTo>
                      <a:pt x="1073" y="125"/>
                    </a:lnTo>
                    <a:lnTo>
                      <a:pt x="1064" y="125"/>
                    </a:lnTo>
                    <a:lnTo>
                      <a:pt x="1056" y="125"/>
                    </a:lnTo>
                    <a:lnTo>
                      <a:pt x="1046" y="116"/>
                    </a:lnTo>
                    <a:lnTo>
                      <a:pt x="1037" y="107"/>
                    </a:lnTo>
                    <a:lnTo>
                      <a:pt x="1029" y="107"/>
                    </a:lnTo>
                    <a:lnTo>
                      <a:pt x="1020" y="107"/>
                    </a:lnTo>
                    <a:lnTo>
                      <a:pt x="1010" y="107"/>
                    </a:lnTo>
                    <a:lnTo>
                      <a:pt x="1003" y="107"/>
                    </a:lnTo>
                    <a:lnTo>
                      <a:pt x="993" y="97"/>
                    </a:lnTo>
                    <a:lnTo>
                      <a:pt x="983" y="97"/>
                    </a:lnTo>
                    <a:lnTo>
                      <a:pt x="983" y="90"/>
                    </a:lnTo>
                    <a:lnTo>
                      <a:pt x="976" y="90"/>
                    </a:lnTo>
                    <a:lnTo>
                      <a:pt x="966" y="90"/>
                    </a:lnTo>
                    <a:lnTo>
                      <a:pt x="957" y="90"/>
                    </a:lnTo>
                    <a:lnTo>
                      <a:pt x="947" y="80"/>
                    </a:lnTo>
                    <a:lnTo>
                      <a:pt x="939" y="80"/>
                    </a:lnTo>
                    <a:lnTo>
                      <a:pt x="930" y="71"/>
                    </a:lnTo>
                    <a:lnTo>
                      <a:pt x="921" y="71"/>
                    </a:lnTo>
                    <a:lnTo>
                      <a:pt x="913" y="71"/>
                    </a:lnTo>
                    <a:lnTo>
                      <a:pt x="894" y="71"/>
                    </a:lnTo>
                    <a:lnTo>
                      <a:pt x="885" y="63"/>
                    </a:lnTo>
                    <a:lnTo>
                      <a:pt x="876" y="54"/>
                    </a:lnTo>
                    <a:lnTo>
                      <a:pt x="860" y="54"/>
                    </a:lnTo>
                    <a:lnTo>
                      <a:pt x="850" y="44"/>
                    </a:lnTo>
                    <a:lnTo>
                      <a:pt x="841" y="34"/>
                    </a:lnTo>
                    <a:lnTo>
                      <a:pt x="823" y="27"/>
                    </a:lnTo>
                    <a:lnTo>
                      <a:pt x="813" y="18"/>
                    </a:lnTo>
                    <a:lnTo>
                      <a:pt x="805" y="18"/>
                    </a:lnTo>
                    <a:lnTo>
                      <a:pt x="805" y="8"/>
                    </a:lnTo>
                    <a:lnTo>
                      <a:pt x="795" y="8"/>
                    </a:lnTo>
                    <a:lnTo>
                      <a:pt x="786" y="8"/>
                    </a:lnTo>
                    <a:lnTo>
                      <a:pt x="779" y="8"/>
                    </a:lnTo>
                    <a:lnTo>
                      <a:pt x="779" y="0"/>
                    </a:lnTo>
                    <a:lnTo>
                      <a:pt x="770" y="0"/>
                    </a:lnTo>
                    <a:lnTo>
                      <a:pt x="760" y="0"/>
                    </a:lnTo>
                    <a:lnTo>
                      <a:pt x="752" y="0"/>
                    </a:lnTo>
                    <a:lnTo>
                      <a:pt x="742" y="0"/>
                    </a:lnTo>
                    <a:lnTo>
                      <a:pt x="734" y="0"/>
                    </a:lnTo>
                    <a:lnTo>
                      <a:pt x="724" y="0"/>
                    </a:lnTo>
                    <a:lnTo>
                      <a:pt x="715" y="8"/>
                    </a:lnTo>
                    <a:lnTo>
                      <a:pt x="705" y="8"/>
                    </a:lnTo>
                    <a:lnTo>
                      <a:pt x="698" y="8"/>
                    </a:lnTo>
                    <a:lnTo>
                      <a:pt x="688" y="8"/>
                    </a:lnTo>
                    <a:lnTo>
                      <a:pt x="680" y="18"/>
                    </a:lnTo>
                    <a:lnTo>
                      <a:pt x="670" y="18"/>
                    </a:lnTo>
                    <a:lnTo>
                      <a:pt x="662" y="18"/>
                    </a:lnTo>
                    <a:lnTo>
                      <a:pt x="652" y="18"/>
                    </a:lnTo>
                    <a:lnTo>
                      <a:pt x="635" y="18"/>
                    </a:lnTo>
                    <a:lnTo>
                      <a:pt x="625" y="18"/>
                    </a:lnTo>
                    <a:lnTo>
                      <a:pt x="618" y="18"/>
                    </a:lnTo>
                    <a:lnTo>
                      <a:pt x="599" y="8"/>
                    </a:lnTo>
                    <a:lnTo>
                      <a:pt x="590" y="8"/>
                    </a:lnTo>
                    <a:lnTo>
                      <a:pt x="581" y="0"/>
                    </a:lnTo>
                    <a:lnTo>
                      <a:pt x="562" y="0"/>
                    </a:lnTo>
                    <a:lnTo>
                      <a:pt x="554" y="0"/>
                    </a:lnTo>
                    <a:lnTo>
                      <a:pt x="545" y="8"/>
                    </a:lnTo>
                    <a:lnTo>
                      <a:pt x="527" y="18"/>
                    </a:lnTo>
                    <a:lnTo>
                      <a:pt x="509" y="34"/>
                    </a:lnTo>
                    <a:lnTo>
                      <a:pt x="499" y="44"/>
                    </a:lnTo>
                    <a:lnTo>
                      <a:pt x="492" y="54"/>
                    </a:lnTo>
                    <a:lnTo>
                      <a:pt x="482" y="63"/>
                    </a:lnTo>
                    <a:lnTo>
                      <a:pt x="474" y="80"/>
                    </a:lnTo>
                    <a:lnTo>
                      <a:pt x="465" y="90"/>
                    </a:lnTo>
                    <a:lnTo>
                      <a:pt x="456" y="107"/>
                    </a:lnTo>
                    <a:lnTo>
                      <a:pt x="456" y="125"/>
                    </a:lnTo>
                    <a:lnTo>
                      <a:pt x="446" y="135"/>
                    </a:lnTo>
                    <a:lnTo>
                      <a:pt x="446" y="143"/>
                    </a:lnTo>
                    <a:lnTo>
                      <a:pt x="446" y="161"/>
                    </a:lnTo>
                    <a:lnTo>
                      <a:pt x="446" y="170"/>
                    </a:lnTo>
                    <a:lnTo>
                      <a:pt x="446" y="179"/>
                    </a:lnTo>
                    <a:lnTo>
                      <a:pt x="439" y="198"/>
                    </a:lnTo>
                    <a:lnTo>
                      <a:pt x="439" y="206"/>
                    </a:lnTo>
                    <a:lnTo>
                      <a:pt x="439" y="215"/>
                    </a:lnTo>
                    <a:lnTo>
                      <a:pt x="439" y="234"/>
                    </a:lnTo>
                    <a:lnTo>
                      <a:pt x="439" y="242"/>
                    </a:lnTo>
                    <a:lnTo>
                      <a:pt x="439" y="251"/>
                    </a:lnTo>
                    <a:lnTo>
                      <a:pt x="439" y="269"/>
                    </a:lnTo>
                    <a:lnTo>
                      <a:pt x="429" y="287"/>
                    </a:lnTo>
                    <a:lnTo>
                      <a:pt x="429" y="305"/>
                    </a:lnTo>
                    <a:lnTo>
                      <a:pt x="419" y="315"/>
                    </a:lnTo>
                    <a:lnTo>
                      <a:pt x="419" y="323"/>
                    </a:lnTo>
                    <a:lnTo>
                      <a:pt x="411" y="341"/>
                    </a:lnTo>
                    <a:lnTo>
                      <a:pt x="402" y="351"/>
                    </a:lnTo>
                    <a:lnTo>
                      <a:pt x="393" y="360"/>
                    </a:lnTo>
                    <a:lnTo>
                      <a:pt x="384" y="378"/>
                    </a:lnTo>
                    <a:lnTo>
                      <a:pt x="376" y="386"/>
                    </a:lnTo>
                    <a:lnTo>
                      <a:pt x="366" y="404"/>
                    </a:lnTo>
                    <a:lnTo>
                      <a:pt x="358" y="413"/>
                    </a:lnTo>
                    <a:lnTo>
                      <a:pt x="349" y="422"/>
                    </a:lnTo>
                    <a:lnTo>
                      <a:pt x="338" y="431"/>
                    </a:lnTo>
                    <a:lnTo>
                      <a:pt x="338" y="449"/>
                    </a:lnTo>
                    <a:lnTo>
                      <a:pt x="331" y="459"/>
                    </a:lnTo>
                    <a:lnTo>
                      <a:pt x="322" y="467"/>
                    </a:lnTo>
                    <a:lnTo>
                      <a:pt x="322" y="475"/>
                    </a:lnTo>
                    <a:lnTo>
                      <a:pt x="313" y="485"/>
                    </a:lnTo>
                    <a:lnTo>
                      <a:pt x="313" y="502"/>
                    </a:lnTo>
                    <a:lnTo>
                      <a:pt x="313" y="521"/>
                    </a:lnTo>
                    <a:lnTo>
                      <a:pt x="303" y="529"/>
                    </a:lnTo>
                    <a:lnTo>
                      <a:pt x="295" y="556"/>
                    </a:lnTo>
                    <a:lnTo>
                      <a:pt x="285" y="566"/>
                    </a:lnTo>
                    <a:lnTo>
                      <a:pt x="276" y="575"/>
                    </a:lnTo>
                    <a:lnTo>
                      <a:pt x="276" y="582"/>
                    </a:lnTo>
                    <a:lnTo>
                      <a:pt x="268" y="592"/>
                    </a:lnTo>
                    <a:lnTo>
                      <a:pt x="259" y="602"/>
                    </a:lnTo>
                    <a:lnTo>
                      <a:pt x="240" y="610"/>
                    </a:lnTo>
                    <a:lnTo>
                      <a:pt x="232" y="620"/>
                    </a:lnTo>
                    <a:lnTo>
                      <a:pt x="223" y="628"/>
                    </a:lnTo>
                    <a:lnTo>
                      <a:pt x="205" y="628"/>
                    </a:lnTo>
                    <a:lnTo>
                      <a:pt x="197" y="637"/>
                    </a:lnTo>
                    <a:lnTo>
                      <a:pt x="186" y="647"/>
                    </a:lnTo>
                    <a:lnTo>
                      <a:pt x="169" y="647"/>
                    </a:lnTo>
                    <a:lnTo>
                      <a:pt x="160" y="655"/>
                    </a:lnTo>
                    <a:lnTo>
                      <a:pt x="142" y="655"/>
                    </a:lnTo>
                    <a:lnTo>
                      <a:pt x="123" y="664"/>
                    </a:lnTo>
                    <a:lnTo>
                      <a:pt x="106" y="674"/>
                    </a:lnTo>
                    <a:lnTo>
                      <a:pt x="89" y="681"/>
                    </a:lnTo>
                    <a:lnTo>
                      <a:pt x="97" y="681"/>
                    </a:lnTo>
                    <a:lnTo>
                      <a:pt x="89" y="691"/>
                    </a:lnTo>
                    <a:lnTo>
                      <a:pt x="80" y="700"/>
                    </a:lnTo>
                    <a:lnTo>
                      <a:pt x="70" y="700"/>
                    </a:lnTo>
                    <a:lnTo>
                      <a:pt x="63" y="710"/>
                    </a:lnTo>
                    <a:lnTo>
                      <a:pt x="63" y="718"/>
                    </a:lnTo>
                    <a:lnTo>
                      <a:pt x="53" y="718"/>
                    </a:lnTo>
                    <a:lnTo>
                      <a:pt x="43" y="718"/>
                    </a:lnTo>
                    <a:lnTo>
                      <a:pt x="37" y="727"/>
                    </a:lnTo>
                    <a:lnTo>
                      <a:pt x="37" y="737"/>
                    </a:lnTo>
                    <a:lnTo>
                      <a:pt x="26" y="737"/>
                    </a:lnTo>
                    <a:lnTo>
                      <a:pt x="26" y="746"/>
                    </a:lnTo>
                    <a:lnTo>
                      <a:pt x="26" y="754"/>
                    </a:lnTo>
                    <a:lnTo>
                      <a:pt x="37" y="754"/>
                    </a:lnTo>
                    <a:lnTo>
                      <a:pt x="37" y="763"/>
                    </a:lnTo>
                    <a:lnTo>
                      <a:pt x="26" y="763"/>
                    </a:lnTo>
                    <a:lnTo>
                      <a:pt x="37" y="773"/>
                    </a:lnTo>
                    <a:lnTo>
                      <a:pt x="0" y="747"/>
                    </a:lnTo>
                    <a:close/>
                  </a:path>
                </a:pathLst>
              </a:custGeom>
              <a:solidFill>
                <a:srgbClr val="82DF82"/>
              </a:solidFill>
              <a:ln w="1588">
                <a:solidFill>
                  <a:srgbClr val="000000"/>
                </a:solidFill>
                <a:round/>
                <a:headEnd/>
                <a:tailEnd/>
              </a:ln>
            </p:spPr>
            <p:txBody>
              <a:bodyPr/>
              <a:lstStyle/>
              <a:p>
                <a:endParaRPr lang="en-US" dirty="0"/>
              </a:p>
            </p:txBody>
          </p:sp>
          <p:sp>
            <p:nvSpPr>
              <p:cNvPr id="174111" name="Line 9"/>
              <p:cNvSpPr>
                <a:spLocks noChangeShapeType="1"/>
              </p:cNvSpPr>
              <p:nvPr/>
            </p:nvSpPr>
            <p:spPr bwMode="auto">
              <a:xfrm rot="393647">
                <a:off x="1244" y="3511"/>
                <a:ext cx="3" cy="109"/>
              </a:xfrm>
              <a:prstGeom prst="line">
                <a:avLst/>
              </a:prstGeom>
              <a:noFill/>
              <a:ln w="31750">
                <a:solidFill>
                  <a:srgbClr val="000000"/>
                </a:solidFill>
                <a:round/>
                <a:headEnd/>
                <a:tailEnd/>
              </a:ln>
            </p:spPr>
            <p:txBody>
              <a:bodyPr/>
              <a:lstStyle/>
              <a:p>
                <a:endParaRPr lang="en-US" dirty="0"/>
              </a:p>
            </p:txBody>
          </p:sp>
          <p:sp>
            <p:nvSpPr>
              <p:cNvPr id="174112" name="Freeform 10"/>
              <p:cNvSpPr>
                <a:spLocks/>
              </p:cNvSpPr>
              <p:nvPr/>
            </p:nvSpPr>
            <p:spPr bwMode="auto">
              <a:xfrm rot="393647">
                <a:off x="1140" y="3377"/>
                <a:ext cx="252" cy="209"/>
              </a:xfrm>
              <a:custGeom>
                <a:avLst/>
                <a:gdLst>
                  <a:gd name="T0" fmla="*/ 87 w 259"/>
                  <a:gd name="T1" fmla="*/ 48 h 338"/>
                  <a:gd name="T2" fmla="*/ 61 w 259"/>
                  <a:gd name="T3" fmla="*/ 62 h 338"/>
                  <a:gd name="T4" fmla="*/ 50 w 259"/>
                  <a:gd name="T5" fmla="*/ 67 h 338"/>
                  <a:gd name="T6" fmla="*/ 81 w 259"/>
                  <a:gd name="T7" fmla="*/ 65 h 338"/>
                  <a:gd name="T8" fmla="*/ 99 w 259"/>
                  <a:gd name="T9" fmla="*/ 62 h 338"/>
                  <a:gd name="T10" fmla="*/ 90 w 259"/>
                  <a:gd name="T11" fmla="*/ 67 h 338"/>
                  <a:gd name="T12" fmla="*/ 68 w 259"/>
                  <a:gd name="T13" fmla="*/ 75 h 338"/>
                  <a:gd name="T14" fmla="*/ 44 w 259"/>
                  <a:gd name="T15" fmla="*/ 82 h 338"/>
                  <a:gd name="T16" fmla="*/ 12 w 259"/>
                  <a:gd name="T17" fmla="*/ 89 h 338"/>
                  <a:gd name="T18" fmla="*/ 24 w 259"/>
                  <a:gd name="T19" fmla="*/ 89 h 338"/>
                  <a:gd name="T20" fmla="*/ 61 w 259"/>
                  <a:gd name="T21" fmla="*/ 87 h 338"/>
                  <a:gd name="T22" fmla="*/ 68 w 259"/>
                  <a:gd name="T23" fmla="*/ 92 h 338"/>
                  <a:gd name="T24" fmla="*/ 87 w 259"/>
                  <a:gd name="T25" fmla="*/ 92 h 338"/>
                  <a:gd name="T26" fmla="*/ 68 w 259"/>
                  <a:gd name="T27" fmla="*/ 101 h 338"/>
                  <a:gd name="T28" fmla="*/ 36 w 259"/>
                  <a:gd name="T29" fmla="*/ 114 h 338"/>
                  <a:gd name="T30" fmla="*/ 6 w 259"/>
                  <a:gd name="T31" fmla="*/ 121 h 338"/>
                  <a:gd name="T32" fmla="*/ 12 w 259"/>
                  <a:gd name="T33" fmla="*/ 121 h 338"/>
                  <a:gd name="T34" fmla="*/ 44 w 259"/>
                  <a:gd name="T35" fmla="*/ 119 h 338"/>
                  <a:gd name="T36" fmla="*/ 68 w 259"/>
                  <a:gd name="T37" fmla="*/ 117 h 338"/>
                  <a:gd name="T38" fmla="*/ 87 w 259"/>
                  <a:gd name="T39" fmla="*/ 117 h 338"/>
                  <a:gd name="T40" fmla="*/ 105 w 259"/>
                  <a:gd name="T41" fmla="*/ 117 h 338"/>
                  <a:gd name="T42" fmla="*/ 119 w 259"/>
                  <a:gd name="T43" fmla="*/ 121 h 338"/>
                  <a:gd name="T44" fmla="*/ 126 w 259"/>
                  <a:gd name="T45" fmla="*/ 127 h 338"/>
                  <a:gd name="T46" fmla="*/ 164 w 259"/>
                  <a:gd name="T47" fmla="*/ 127 h 338"/>
                  <a:gd name="T48" fmla="*/ 195 w 259"/>
                  <a:gd name="T49" fmla="*/ 129 h 338"/>
                  <a:gd name="T50" fmla="*/ 245 w 259"/>
                  <a:gd name="T51" fmla="*/ 129 h 338"/>
                  <a:gd name="T52" fmla="*/ 227 w 259"/>
                  <a:gd name="T53" fmla="*/ 124 h 338"/>
                  <a:gd name="T54" fmla="*/ 190 w 259"/>
                  <a:gd name="T55" fmla="*/ 112 h 338"/>
                  <a:gd name="T56" fmla="*/ 146 w 259"/>
                  <a:gd name="T57" fmla="*/ 97 h 338"/>
                  <a:gd name="T58" fmla="*/ 126 w 259"/>
                  <a:gd name="T59" fmla="*/ 87 h 338"/>
                  <a:gd name="T60" fmla="*/ 154 w 259"/>
                  <a:gd name="T61" fmla="*/ 87 h 338"/>
                  <a:gd name="T62" fmla="*/ 190 w 259"/>
                  <a:gd name="T63" fmla="*/ 97 h 338"/>
                  <a:gd name="T64" fmla="*/ 190 w 259"/>
                  <a:gd name="T65" fmla="*/ 94 h 338"/>
                  <a:gd name="T66" fmla="*/ 178 w 259"/>
                  <a:gd name="T67" fmla="*/ 77 h 338"/>
                  <a:gd name="T68" fmla="*/ 170 w 259"/>
                  <a:gd name="T69" fmla="*/ 65 h 338"/>
                  <a:gd name="T70" fmla="*/ 184 w 259"/>
                  <a:gd name="T71" fmla="*/ 62 h 338"/>
                  <a:gd name="T72" fmla="*/ 190 w 259"/>
                  <a:gd name="T73" fmla="*/ 62 h 338"/>
                  <a:gd name="T74" fmla="*/ 170 w 259"/>
                  <a:gd name="T75" fmla="*/ 50 h 338"/>
                  <a:gd name="T76" fmla="*/ 146 w 259"/>
                  <a:gd name="T77" fmla="*/ 40 h 338"/>
                  <a:gd name="T78" fmla="*/ 134 w 259"/>
                  <a:gd name="T79" fmla="*/ 30 h 338"/>
                  <a:gd name="T80" fmla="*/ 134 w 259"/>
                  <a:gd name="T81" fmla="*/ 22 h 338"/>
                  <a:gd name="T82" fmla="*/ 140 w 259"/>
                  <a:gd name="T83" fmla="*/ 22 h 338"/>
                  <a:gd name="T84" fmla="*/ 134 w 259"/>
                  <a:gd name="T85" fmla="*/ 12 h 338"/>
                  <a:gd name="T86" fmla="*/ 126 w 259"/>
                  <a:gd name="T87" fmla="*/ 5 h 338"/>
                  <a:gd name="T88" fmla="*/ 122 w 259"/>
                  <a:gd name="T89" fmla="*/ 2 h 338"/>
                  <a:gd name="T90" fmla="*/ 111 w 259"/>
                  <a:gd name="T91" fmla="*/ 15 h 338"/>
                  <a:gd name="T92" fmla="*/ 90 w 259"/>
                  <a:gd name="T93" fmla="*/ 28 h 338"/>
                  <a:gd name="T94" fmla="*/ 90 w 259"/>
                  <a:gd name="T95" fmla="*/ 32 h 338"/>
                  <a:gd name="T96" fmla="*/ 105 w 259"/>
                  <a:gd name="T97" fmla="*/ 42 h 3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8"/>
                  <a:gd name="T149" fmla="*/ 259 w 259"/>
                  <a:gd name="T150" fmla="*/ 338 h 3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8">
                    <a:moveTo>
                      <a:pt x="111" y="81"/>
                    </a:moveTo>
                    <a:lnTo>
                      <a:pt x="96" y="110"/>
                    </a:lnTo>
                    <a:lnTo>
                      <a:pt x="91" y="124"/>
                    </a:lnTo>
                    <a:lnTo>
                      <a:pt x="85" y="136"/>
                    </a:lnTo>
                    <a:lnTo>
                      <a:pt x="78" y="150"/>
                    </a:lnTo>
                    <a:lnTo>
                      <a:pt x="65" y="162"/>
                    </a:lnTo>
                    <a:lnTo>
                      <a:pt x="59" y="170"/>
                    </a:lnTo>
                    <a:lnTo>
                      <a:pt x="46" y="177"/>
                    </a:lnTo>
                    <a:lnTo>
                      <a:pt x="52" y="177"/>
                    </a:lnTo>
                    <a:lnTo>
                      <a:pt x="65" y="177"/>
                    </a:lnTo>
                    <a:lnTo>
                      <a:pt x="72" y="177"/>
                    </a:lnTo>
                    <a:lnTo>
                      <a:pt x="85" y="170"/>
                    </a:lnTo>
                    <a:lnTo>
                      <a:pt x="91" y="162"/>
                    </a:lnTo>
                    <a:lnTo>
                      <a:pt x="96" y="162"/>
                    </a:lnTo>
                    <a:lnTo>
                      <a:pt x="105" y="162"/>
                    </a:lnTo>
                    <a:lnTo>
                      <a:pt x="105" y="156"/>
                    </a:lnTo>
                    <a:lnTo>
                      <a:pt x="105" y="162"/>
                    </a:lnTo>
                    <a:lnTo>
                      <a:pt x="96" y="177"/>
                    </a:lnTo>
                    <a:lnTo>
                      <a:pt x="91" y="182"/>
                    </a:lnTo>
                    <a:lnTo>
                      <a:pt x="85" y="188"/>
                    </a:lnTo>
                    <a:lnTo>
                      <a:pt x="72" y="197"/>
                    </a:lnTo>
                    <a:lnTo>
                      <a:pt x="65" y="202"/>
                    </a:lnTo>
                    <a:lnTo>
                      <a:pt x="52" y="208"/>
                    </a:lnTo>
                    <a:lnTo>
                      <a:pt x="46" y="213"/>
                    </a:lnTo>
                    <a:lnTo>
                      <a:pt x="32" y="219"/>
                    </a:lnTo>
                    <a:lnTo>
                      <a:pt x="26" y="227"/>
                    </a:lnTo>
                    <a:lnTo>
                      <a:pt x="12" y="233"/>
                    </a:lnTo>
                    <a:lnTo>
                      <a:pt x="6" y="233"/>
                    </a:lnTo>
                    <a:lnTo>
                      <a:pt x="12" y="233"/>
                    </a:lnTo>
                    <a:lnTo>
                      <a:pt x="26" y="233"/>
                    </a:lnTo>
                    <a:lnTo>
                      <a:pt x="46" y="227"/>
                    </a:lnTo>
                    <a:lnTo>
                      <a:pt x="59" y="227"/>
                    </a:lnTo>
                    <a:lnTo>
                      <a:pt x="65" y="227"/>
                    </a:lnTo>
                    <a:lnTo>
                      <a:pt x="72" y="227"/>
                    </a:lnTo>
                    <a:lnTo>
                      <a:pt x="72" y="233"/>
                    </a:lnTo>
                    <a:lnTo>
                      <a:pt x="72" y="240"/>
                    </a:lnTo>
                    <a:lnTo>
                      <a:pt x="85" y="240"/>
                    </a:lnTo>
                    <a:lnTo>
                      <a:pt x="91" y="233"/>
                    </a:lnTo>
                    <a:lnTo>
                      <a:pt x="91" y="240"/>
                    </a:lnTo>
                    <a:lnTo>
                      <a:pt x="85" y="254"/>
                    </a:lnTo>
                    <a:lnTo>
                      <a:pt x="72" y="259"/>
                    </a:lnTo>
                    <a:lnTo>
                      <a:pt x="72" y="265"/>
                    </a:lnTo>
                    <a:lnTo>
                      <a:pt x="65" y="279"/>
                    </a:lnTo>
                    <a:lnTo>
                      <a:pt x="52" y="285"/>
                    </a:lnTo>
                    <a:lnTo>
                      <a:pt x="38" y="298"/>
                    </a:lnTo>
                    <a:lnTo>
                      <a:pt x="26" y="305"/>
                    </a:lnTo>
                    <a:lnTo>
                      <a:pt x="20" y="311"/>
                    </a:lnTo>
                    <a:lnTo>
                      <a:pt x="6" y="317"/>
                    </a:lnTo>
                    <a:lnTo>
                      <a:pt x="0" y="324"/>
                    </a:lnTo>
                    <a:lnTo>
                      <a:pt x="6" y="324"/>
                    </a:lnTo>
                    <a:lnTo>
                      <a:pt x="12" y="317"/>
                    </a:lnTo>
                    <a:lnTo>
                      <a:pt x="26" y="317"/>
                    </a:lnTo>
                    <a:lnTo>
                      <a:pt x="38" y="317"/>
                    </a:lnTo>
                    <a:lnTo>
                      <a:pt x="46" y="311"/>
                    </a:lnTo>
                    <a:lnTo>
                      <a:pt x="59" y="311"/>
                    </a:lnTo>
                    <a:lnTo>
                      <a:pt x="65" y="305"/>
                    </a:lnTo>
                    <a:lnTo>
                      <a:pt x="72" y="305"/>
                    </a:lnTo>
                    <a:lnTo>
                      <a:pt x="78" y="305"/>
                    </a:lnTo>
                    <a:lnTo>
                      <a:pt x="85" y="305"/>
                    </a:lnTo>
                    <a:lnTo>
                      <a:pt x="91" y="305"/>
                    </a:lnTo>
                    <a:lnTo>
                      <a:pt x="96" y="298"/>
                    </a:lnTo>
                    <a:lnTo>
                      <a:pt x="105" y="305"/>
                    </a:lnTo>
                    <a:lnTo>
                      <a:pt x="111" y="305"/>
                    </a:lnTo>
                    <a:lnTo>
                      <a:pt x="117" y="311"/>
                    </a:lnTo>
                    <a:lnTo>
                      <a:pt x="117" y="317"/>
                    </a:lnTo>
                    <a:lnTo>
                      <a:pt x="125" y="317"/>
                    </a:lnTo>
                    <a:lnTo>
                      <a:pt x="128" y="324"/>
                    </a:lnTo>
                    <a:lnTo>
                      <a:pt x="128" y="331"/>
                    </a:lnTo>
                    <a:lnTo>
                      <a:pt x="133" y="331"/>
                    </a:lnTo>
                    <a:lnTo>
                      <a:pt x="142" y="331"/>
                    </a:lnTo>
                    <a:lnTo>
                      <a:pt x="154" y="331"/>
                    </a:lnTo>
                    <a:lnTo>
                      <a:pt x="174" y="331"/>
                    </a:lnTo>
                    <a:lnTo>
                      <a:pt x="180" y="331"/>
                    </a:lnTo>
                    <a:lnTo>
                      <a:pt x="194" y="331"/>
                    </a:lnTo>
                    <a:lnTo>
                      <a:pt x="206" y="338"/>
                    </a:lnTo>
                    <a:lnTo>
                      <a:pt x="226" y="338"/>
                    </a:lnTo>
                    <a:lnTo>
                      <a:pt x="247" y="338"/>
                    </a:lnTo>
                    <a:lnTo>
                      <a:pt x="259" y="338"/>
                    </a:lnTo>
                    <a:lnTo>
                      <a:pt x="252" y="338"/>
                    </a:lnTo>
                    <a:lnTo>
                      <a:pt x="247" y="331"/>
                    </a:lnTo>
                    <a:lnTo>
                      <a:pt x="239" y="324"/>
                    </a:lnTo>
                    <a:lnTo>
                      <a:pt x="221" y="311"/>
                    </a:lnTo>
                    <a:lnTo>
                      <a:pt x="213" y="305"/>
                    </a:lnTo>
                    <a:lnTo>
                      <a:pt x="200" y="292"/>
                    </a:lnTo>
                    <a:lnTo>
                      <a:pt x="180" y="279"/>
                    </a:lnTo>
                    <a:lnTo>
                      <a:pt x="169" y="265"/>
                    </a:lnTo>
                    <a:lnTo>
                      <a:pt x="154" y="254"/>
                    </a:lnTo>
                    <a:lnTo>
                      <a:pt x="148" y="240"/>
                    </a:lnTo>
                    <a:lnTo>
                      <a:pt x="142" y="227"/>
                    </a:lnTo>
                    <a:lnTo>
                      <a:pt x="133" y="227"/>
                    </a:lnTo>
                    <a:lnTo>
                      <a:pt x="142" y="227"/>
                    </a:lnTo>
                    <a:lnTo>
                      <a:pt x="148" y="227"/>
                    </a:lnTo>
                    <a:lnTo>
                      <a:pt x="162" y="227"/>
                    </a:lnTo>
                    <a:lnTo>
                      <a:pt x="169" y="233"/>
                    </a:lnTo>
                    <a:lnTo>
                      <a:pt x="194" y="240"/>
                    </a:lnTo>
                    <a:lnTo>
                      <a:pt x="200" y="254"/>
                    </a:lnTo>
                    <a:lnTo>
                      <a:pt x="206" y="254"/>
                    </a:lnTo>
                    <a:lnTo>
                      <a:pt x="200" y="254"/>
                    </a:lnTo>
                    <a:lnTo>
                      <a:pt x="200" y="246"/>
                    </a:lnTo>
                    <a:lnTo>
                      <a:pt x="194" y="233"/>
                    </a:lnTo>
                    <a:lnTo>
                      <a:pt x="188" y="219"/>
                    </a:lnTo>
                    <a:lnTo>
                      <a:pt x="188" y="202"/>
                    </a:lnTo>
                    <a:lnTo>
                      <a:pt x="188" y="188"/>
                    </a:lnTo>
                    <a:lnTo>
                      <a:pt x="180" y="177"/>
                    </a:lnTo>
                    <a:lnTo>
                      <a:pt x="180" y="170"/>
                    </a:lnTo>
                    <a:lnTo>
                      <a:pt x="180" y="162"/>
                    </a:lnTo>
                    <a:lnTo>
                      <a:pt x="188" y="162"/>
                    </a:lnTo>
                    <a:lnTo>
                      <a:pt x="194" y="162"/>
                    </a:lnTo>
                    <a:lnTo>
                      <a:pt x="200" y="162"/>
                    </a:lnTo>
                    <a:lnTo>
                      <a:pt x="206" y="162"/>
                    </a:lnTo>
                    <a:lnTo>
                      <a:pt x="200" y="162"/>
                    </a:lnTo>
                    <a:lnTo>
                      <a:pt x="194" y="156"/>
                    </a:lnTo>
                    <a:lnTo>
                      <a:pt x="188" y="144"/>
                    </a:lnTo>
                    <a:lnTo>
                      <a:pt x="180" y="131"/>
                    </a:lnTo>
                    <a:lnTo>
                      <a:pt x="169" y="124"/>
                    </a:lnTo>
                    <a:lnTo>
                      <a:pt x="162" y="110"/>
                    </a:lnTo>
                    <a:lnTo>
                      <a:pt x="154" y="105"/>
                    </a:lnTo>
                    <a:lnTo>
                      <a:pt x="148" y="98"/>
                    </a:lnTo>
                    <a:lnTo>
                      <a:pt x="148" y="84"/>
                    </a:lnTo>
                    <a:lnTo>
                      <a:pt x="142" y="78"/>
                    </a:lnTo>
                    <a:lnTo>
                      <a:pt x="142" y="72"/>
                    </a:lnTo>
                    <a:lnTo>
                      <a:pt x="133" y="58"/>
                    </a:lnTo>
                    <a:lnTo>
                      <a:pt x="142" y="58"/>
                    </a:lnTo>
                    <a:lnTo>
                      <a:pt x="148" y="58"/>
                    </a:lnTo>
                    <a:lnTo>
                      <a:pt x="154" y="58"/>
                    </a:lnTo>
                    <a:lnTo>
                      <a:pt x="148" y="58"/>
                    </a:lnTo>
                    <a:lnTo>
                      <a:pt x="148" y="52"/>
                    </a:lnTo>
                    <a:lnTo>
                      <a:pt x="142" y="46"/>
                    </a:lnTo>
                    <a:lnTo>
                      <a:pt x="142" y="32"/>
                    </a:lnTo>
                    <a:lnTo>
                      <a:pt x="133" y="26"/>
                    </a:lnTo>
                    <a:lnTo>
                      <a:pt x="133" y="20"/>
                    </a:lnTo>
                    <a:lnTo>
                      <a:pt x="133" y="13"/>
                    </a:lnTo>
                    <a:lnTo>
                      <a:pt x="128" y="6"/>
                    </a:lnTo>
                    <a:lnTo>
                      <a:pt x="128" y="0"/>
                    </a:lnTo>
                    <a:lnTo>
                      <a:pt x="128" y="6"/>
                    </a:lnTo>
                    <a:lnTo>
                      <a:pt x="125" y="13"/>
                    </a:lnTo>
                    <a:lnTo>
                      <a:pt x="117" y="26"/>
                    </a:lnTo>
                    <a:lnTo>
                      <a:pt x="117" y="39"/>
                    </a:lnTo>
                    <a:lnTo>
                      <a:pt x="105" y="58"/>
                    </a:lnTo>
                    <a:lnTo>
                      <a:pt x="96" y="65"/>
                    </a:lnTo>
                    <a:lnTo>
                      <a:pt x="96" y="72"/>
                    </a:lnTo>
                    <a:lnTo>
                      <a:pt x="96" y="78"/>
                    </a:lnTo>
                    <a:lnTo>
                      <a:pt x="91" y="84"/>
                    </a:lnTo>
                    <a:lnTo>
                      <a:pt x="96" y="84"/>
                    </a:lnTo>
                    <a:lnTo>
                      <a:pt x="105" y="84"/>
                    </a:lnTo>
                    <a:lnTo>
                      <a:pt x="111" y="84"/>
                    </a:lnTo>
                    <a:lnTo>
                      <a:pt x="111" y="110"/>
                    </a:lnTo>
                    <a:lnTo>
                      <a:pt x="105" y="124"/>
                    </a:lnTo>
                    <a:lnTo>
                      <a:pt x="111" y="81"/>
                    </a:lnTo>
                    <a:close/>
                  </a:path>
                </a:pathLst>
              </a:custGeom>
              <a:solidFill>
                <a:srgbClr val="007F00"/>
              </a:solidFill>
              <a:ln w="1588">
                <a:solidFill>
                  <a:srgbClr val="000000"/>
                </a:solidFill>
                <a:round/>
                <a:headEnd/>
                <a:tailEnd/>
              </a:ln>
            </p:spPr>
            <p:txBody>
              <a:bodyPr/>
              <a:lstStyle/>
              <a:p>
                <a:endParaRPr lang="en-US" dirty="0"/>
              </a:p>
            </p:txBody>
          </p:sp>
          <p:sp>
            <p:nvSpPr>
              <p:cNvPr id="174113" name="Line 11"/>
              <p:cNvSpPr>
                <a:spLocks noChangeShapeType="1"/>
              </p:cNvSpPr>
              <p:nvPr/>
            </p:nvSpPr>
            <p:spPr bwMode="auto">
              <a:xfrm rot="393647">
                <a:off x="1034" y="3472"/>
                <a:ext cx="2" cy="90"/>
              </a:xfrm>
              <a:prstGeom prst="line">
                <a:avLst/>
              </a:prstGeom>
              <a:noFill/>
              <a:ln w="31750">
                <a:solidFill>
                  <a:srgbClr val="000000"/>
                </a:solidFill>
                <a:round/>
                <a:headEnd/>
                <a:tailEnd/>
              </a:ln>
            </p:spPr>
            <p:txBody>
              <a:bodyPr/>
              <a:lstStyle/>
              <a:p>
                <a:endParaRPr lang="en-US" dirty="0"/>
              </a:p>
            </p:txBody>
          </p:sp>
          <p:sp>
            <p:nvSpPr>
              <p:cNvPr id="174114" name="Freeform 12"/>
              <p:cNvSpPr>
                <a:spLocks/>
              </p:cNvSpPr>
              <p:nvPr/>
            </p:nvSpPr>
            <p:spPr bwMode="auto">
              <a:xfrm rot="393647">
                <a:off x="950" y="3364"/>
                <a:ext cx="205" cy="171"/>
              </a:xfrm>
              <a:custGeom>
                <a:avLst/>
                <a:gdLst>
                  <a:gd name="T0" fmla="*/ 71 w 207"/>
                  <a:gd name="T1" fmla="*/ 39 h 273"/>
                  <a:gd name="T2" fmla="*/ 51 w 207"/>
                  <a:gd name="T3" fmla="*/ 52 h 273"/>
                  <a:gd name="T4" fmla="*/ 41 w 207"/>
                  <a:gd name="T5" fmla="*/ 56 h 273"/>
                  <a:gd name="T6" fmla="*/ 66 w 207"/>
                  <a:gd name="T7" fmla="*/ 54 h 273"/>
                  <a:gd name="T8" fmla="*/ 82 w 207"/>
                  <a:gd name="T9" fmla="*/ 52 h 273"/>
                  <a:gd name="T10" fmla="*/ 76 w 207"/>
                  <a:gd name="T11" fmla="*/ 56 h 273"/>
                  <a:gd name="T12" fmla="*/ 56 w 207"/>
                  <a:gd name="T13" fmla="*/ 63 h 273"/>
                  <a:gd name="T14" fmla="*/ 37 w 207"/>
                  <a:gd name="T15" fmla="*/ 68 h 273"/>
                  <a:gd name="T16" fmla="*/ 11 w 207"/>
                  <a:gd name="T17" fmla="*/ 74 h 273"/>
                  <a:gd name="T18" fmla="*/ 21 w 207"/>
                  <a:gd name="T19" fmla="*/ 74 h 273"/>
                  <a:gd name="T20" fmla="*/ 51 w 207"/>
                  <a:gd name="T21" fmla="*/ 72 h 273"/>
                  <a:gd name="T22" fmla="*/ 56 w 207"/>
                  <a:gd name="T23" fmla="*/ 76 h 273"/>
                  <a:gd name="T24" fmla="*/ 71 w 207"/>
                  <a:gd name="T25" fmla="*/ 76 h 273"/>
                  <a:gd name="T26" fmla="*/ 56 w 207"/>
                  <a:gd name="T27" fmla="*/ 84 h 273"/>
                  <a:gd name="T28" fmla="*/ 31 w 207"/>
                  <a:gd name="T29" fmla="*/ 95 h 273"/>
                  <a:gd name="T30" fmla="*/ 5 w 207"/>
                  <a:gd name="T31" fmla="*/ 101 h 273"/>
                  <a:gd name="T32" fmla="*/ 11 w 207"/>
                  <a:gd name="T33" fmla="*/ 101 h 273"/>
                  <a:gd name="T34" fmla="*/ 37 w 207"/>
                  <a:gd name="T35" fmla="*/ 98 h 273"/>
                  <a:gd name="T36" fmla="*/ 56 w 207"/>
                  <a:gd name="T37" fmla="*/ 96 h 273"/>
                  <a:gd name="T38" fmla="*/ 71 w 207"/>
                  <a:gd name="T39" fmla="*/ 96 h 273"/>
                  <a:gd name="T40" fmla="*/ 87 w 207"/>
                  <a:gd name="T41" fmla="*/ 96 h 273"/>
                  <a:gd name="T42" fmla="*/ 98 w 207"/>
                  <a:gd name="T43" fmla="*/ 101 h 273"/>
                  <a:gd name="T44" fmla="*/ 106 w 207"/>
                  <a:gd name="T45" fmla="*/ 105 h 273"/>
                  <a:gd name="T46" fmla="*/ 136 w 207"/>
                  <a:gd name="T47" fmla="*/ 105 h 273"/>
                  <a:gd name="T48" fmla="*/ 161 w 207"/>
                  <a:gd name="T49" fmla="*/ 107 h 273"/>
                  <a:gd name="T50" fmla="*/ 203 w 207"/>
                  <a:gd name="T51" fmla="*/ 107 h 273"/>
                  <a:gd name="T52" fmla="*/ 187 w 207"/>
                  <a:gd name="T53" fmla="*/ 103 h 273"/>
                  <a:gd name="T54" fmla="*/ 157 w 207"/>
                  <a:gd name="T55" fmla="*/ 93 h 273"/>
                  <a:gd name="T56" fmla="*/ 122 w 207"/>
                  <a:gd name="T57" fmla="*/ 80 h 273"/>
                  <a:gd name="T58" fmla="*/ 106 w 207"/>
                  <a:gd name="T59" fmla="*/ 72 h 273"/>
                  <a:gd name="T60" fmla="*/ 126 w 207"/>
                  <a:gd name="T61" fmla="*/ 72 h 273"/>
                  <a:gd name="T62" fmla="*/ 157 w 207"/>
                  <a:gd name="T63" fmla="*/ 80 h 273"/>
                  <a:gd name="T64" fmla="*/ 157 w 207"/>
                  <a:gd name="T65" fmla="*/ 78 h 273"/>
                  <a:gd name="T66" fmla="*/ 147 w 207"/>
                  <a:gd name="T67" fmla="*/ 63 h 273"/>
                  <a:gd name="T68" fmla="*/ 141 w 207"/>
                  <a:gd name="T69" fmla="*/ 54 h 273"/>
                  <a:gd name="T70" fmla="*/ 152 w 207"/>
                  <a:gd name="T71" fmla="*/ 52 h 273"/>
                  <a:gd name="T72" fmla="*/ 157 w 207"/>
                  <a:gd name="T73" fmla="*/ 52 h 273"/>
                  <a:gd name="T74" fmla="*/ 141 w 207"/>
                  <a:gd name="T75" fmla="*/ 41 h 273"/>
                  <a:gd name="T76" fmla="*/ 122 w 207"/>
                  <a:gd name="T77" fmla="*/ 33 h 273"/>
                  <a:gd name="T78" fmla="*/ 110 w 207"/>
                  <a:gd name="T79" fmla="*/ 24 h 273"/>
                  <a:gd name="T80" fmla="*/ 110 w 207"/>
                  <a:gd name="T81" fmla="*/ 19 h 273"/>
                  <a:gd name="T82" fmla="*/ 117 w 207"/>
                  <a:gd name="T83" fmla="*/ 19 h 273"/>
                  <a:gd name="T84" fmla="*/ 110 w 207"/>
                  <a:gd name="T85" fmla="*/ 11 h 273"/>
                  <a:gd name="T86" fmla="*/ 106 w 207"/>
                  <a:gd name="T87" fmla="*/ 4 h 273"/>
                  <a:gd name="T88" fmla="*/ 102 w 207"/>
                  <a:gd name="T89" fmla="*/ 3 h 273"/>
                  <a:gd name="T90" fmla="*/ 92 w 207"/>
                  <a:gd name="T91" fmla="*/ 13 h 273"/>
                  <a:gd name="T92" fmla="*/ 76 w 207"/>
                  <a:gd name="T93" fmla="*/ 23 h 273"/>
                  <a:gd name="T94" fmla="*/ 76 w 207"/>
                  <a:gd name="T95" fmla="*/ 27 h 273"/>
                  <a:gd name="T96" fmla="*/ 87 w 207"/>
                  <a:gd name="T97" fmla="*/ 35 h 2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7"/>
                  <a:gd name="T148" fmla="*/ 0 h 273"/>
                  <a:gd name="T149" fmla="*/ 207 w 207"/>
                  <a:gd name="T150" fmla="*/ 273 h 2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7" h="273">
                    <a:moveTo>
                      <a:pt x="90" y="66"/>
                    </a:moveTo>
                    <a:lnTo>
                      <a:pt x="78" y="90"/>
                    </a:lnTo>
                    <a:lnTo>
                      <a:pt x="73" y="100"/>
                    </a:lnTo>
                    <a:lnTo>
                      <a:pt x="68" y="111"/>
                    </a:lnTo>
                    <a:lnTo>
                      <a:pt x="63" y="123"/>
                    </a:lnTo>
                    <a:lnTo>
                      <a:pt x="53" y="132"/>
                    </a:lnTo>
                    <a:lnTo>
                      <a:pt x="47" y="137"/>
                    </a:lnTo>
                    <a:lnTo>
                      <a:pt x="37" y="142"/>
                    </a:lnTo>
                    <a:lnTo>
                      <a:pt x="41" y="142"/>
                    </a:lnTo>
                    <a:lnTo>
                      <a:pt x="53" y="142"/>
                    </a:lnTo>
                    <a:lnTo>
                      <a:pt x="58" y="142"/>
                    </a:lnTo>
                    <a:lnTo>
                      <a:pt x="68" y="137"/>
                    </a:lnTo>
                    <a:lnTo>
                      <a:pt x="73" y="132"/>
                    </a:lnTo>
                    <a:lnTo>
                      <a:pt x="78" y="132"/>
                    </a:lnTo>
                    <a:lnTo>
                      <a:pt x="84" y="132"/>
                    </a:lnTo>
                    <a:lnTo>
                      <a:pt x="84" y="128"/>
                    </a:lnTo>
                    <a:lnTo>
                      <a:pt x="84" y="132"/>
                    </a:lnTo>
                    <a:lnTo>
                      <a:pt x="78" y="142"/>
                    </a:lnTo>
                    <a:lnTo>
                      <a:pt x="73" y="149"/>
                    </a:lnTo>
                    <a:lnTo>
                      <a:pt x="68" y="153"/>
                    </a:lnTo>
                    <a:lnTo>
                      <a:pt x="58" y="160"/>
                    </a:lnTo>
                    <a:lnTo>
                      <a:pt x="53" y="162"/>
                    </a:lnTo>
                    <a:lnTo>
                      <a:pt x="41" y="167"/>
                    </a:lnTo>
                    <a:lnTo>
                      <a:pt x="37" y="173"/>
                    </a:lnTo>
                    <a:lnTo>
                      <a:pt x="26" y="177"/>
                    </a:lnTo>
                    <a:lnTo>
                      <a:pt x="21" y="183"/>
                    </a:lnTo>
                    <a:lnTo>
                      <a:pt x="11" y="188"/>
                    </a:lnTo>
                    <a:lnTo>
                      <a:pt x="5" y="188"/>
                    </a:lnTo>
                    <a:lnTo>
                      <a:pt x="11" y="188"/>
                    </a:lnTo>
                    <a:lnTo>
                      <a:pt x="21" y="188"/>
                    </a:lnTo>
                    <a:lnTo>
                      <a:pt x="37" y="183"/>
                    </a:lnTo>
                    <a:lnTo>
                      <a:pt x="47" y="183"/>
                    </a:lnTo>
                    <a:lnTo>
                      <a:pt x="53" y="183"/>
                    </a:lnTo>
                    <a:lnTo>
                      <a:pt x="58" y="183"/>
                    </a:lnTo>
                    <a:lnTo>
                      <a:pt x="58" y="188"/>
                    </a:lnTo>
                    <a:lnTo>
                      <a:pt x="58" y="193"/>
                    </a:lnTo>
                    <a:lnTo>
                      <a:pt x="68" y="193"/>
                    </a:lnTo>
                    <a:lnTo>
                      <a:pt x="73" y="188"/>
                    </a:lnTo>
                    <a:lnTo>
                      <a:pt x="73" y="193"/>
                    </a:lnTo>
                    <a:lnTo>
                      <a:pt x="68" y="205"/>
                    </a:lnTo>
                    <a:lnTo>
                      <a:pt x="58" y="210"/>
                    </a:lnTo>
                    <a:lnTo>
                      <a:pt x="58" y="214"/>
                    </a:lnTo>
                    <a:lnTo>
                      <a:pt x="53" y="225"/>
                    </a:lnTo>
                    <a:lnTo>
                      <a:pt x="41" y="230"/>
                    </a:lnTo>
                    <a:lnTo>
                      <a:pt x="31" y="241"/>
                    </a:lnTo>
                    <a:lnTo>
                      <a:pt x="21" y="246"/>
                    </a:lnTo>
                    <a:lnTo>
                      <a:pt x="16" y="251"/>
                    </a:lnTo>
                    <a:lnTo>
                      <a:pt x="5" y="257"/>
                    </a:lnTo>
                    <a:lnTo>
                      <a:pt x="0" y="262"/>
                    </a:lnTo>
                    <a:lnTo>
                      <a:pt x="5" y="262"/>
                    </a:lnTo>
                    <a:lnTo>
                      <a:pt x="11" y="257"/>
                    </a:lnTo>
                    <a:lnTo>
                      <a:pt x="21" y="257"/>
                    </a:lnTo>
                    <a:lnTo>
                      <a:pt x="31" y="257"/>
                    </a:lnTo>
                    <a:lnTo>
                      <a:pt x="37" y="251"/>
                    </a:lnTo>
                    <a:lnTo>
                      <a:pt x="47" y="251"/>
                    </a:lnTo>
                    <a:lnTo>
                      <a:pt x="53" y="246"/>
                    </a:lnTo>
                    <a:lnTo>
                      <a:pt x="58" y="246"/>
                    </a:lnTo>
                    <a:lnTo>
                      <a:pt x="63" y="246"/>
                    </a:lnTo>
                    <a:lnTo>
                      <a:pt x="68" y="246"/>
                    </a:lnTo>
                    <a:lnTo>
                      <a:pt x="73" y="246"/>
                    </a:lnTo>
                    <a:lnTo>
                      <a:pt x="78" y="241"/>
                    </a:lnTo>
                    <a:lnTo>
                      <a:pt x="84" y="246"/>
                    </a:lnTo>
                    <a:lnTo>
                      <a:pt x="89" y="246"/>
                    </a:lnTo>
                    <a:lnTo>
                      <a:pt x="94" y="251"/>
                    </a:lnTo>
                    <a:lnTo>
                      <a:pt x="94" y="257"/>
                    </a:lnTo>
                    <a:lnTo>
                      <a:pt x="100" y="257"/>
                    </a:lnTo>
                    <a:lnTo>
                      <a:pt x="104" y="262"/>
                    </a:lnTo>
                    <a:lnTo>
                      <a:pt x="104" y="269"/>
                    </a:lnTo>
                    <a:lnTo>
                      <a:pt x="108" y="269"/>
                    </a:lnTo>
                    <a:lnTo>
                      <a:pt x="112" y="269"/>
                    </a:lnTo>
                    <a:lnTo>
                      <a:pt x="124" y="269"/>
                    </a:lnTo>
                    <a:lnTo>
                      <a:pt x="138" y="269"/>
                    </a:lnTo>
                    <a:lnTo>
                      <a:pt x="143" y="269"/>
                    </a:lnTo>
                    <a:lnTo>
                      <a:pt x="154" y="269"/>
                    </a:lnTo>
                    <a:lnTo>
                      <a:pt x="165" y="273"/>
                    </a:lnTo>
                    <a:lnTo>
                      <a:pt x="180" y="273"/>
                    </a:lnTo>
                    <a:lnTo>
                      <a:pt x="198" y="273"/>
                    </a:lnTo>
                    <a:lnTo>
                      <a:pt x="207" y="273"/>
                    </a:lnTo>
                    <a:lnTo>
                      <a:pt x="202" y="273"/>
                    </a:lnTo>
                    <a:lnTo>
                      <a:pt x="198" y="269"/>
                    </a:lnTo>
                    <a:lnTo>
                      <a:pt x="191" y="262"/>
                    </a:lnTo>
                    <a:lnTo>
                      <a:pt x="175" y="251"/>
                    </a:lnTo>
                    <a:lnTo>
                      <a:pt x="170" y="246"/>
                    </a:lnTo>
                    <a:lnTo>
                      <a:pt x="161" y="236"/>
                    </a:lnTo>
                    <a:lnTo>
                      <a:pt x="143" y="225"/>
                    </a:lnTo>
                    <a:lnTo>
                      <a:pt x="133" y="214"/>
                    </a:lnTo>
                    <a:lnTo>
                      <a:pt x="124" y="205"/>
                    </a:lnTo>
                    <a:lnTo>
                      <a:pt x="119" y="193"/>
                    </a:lnTo>
                    <a:lnTo>
                      <a:pt x="112" y="183"/>
                    </a:lnTo>
                    <a:lnTo>
                      <a:pt x="108" y="183"/>
                    </a:lnTo>
                    <a:lnTo>
                      <a:pt x="112" y="183"/>
                    </a:lnTo>
                    <a:lnTo>
                      <a:pt x="119" y="183"/>
                    </a:lnTo>
                    <a:lnTo>
                      <a:pt x="128" y="183"/>
                    </a:lnTo>
                    <a:lnTo>
                      <a:pt x="133" y="188"/>
                    </a:lnTo>
                    <a:lnTo>
                      <a:pt x="154" y="193"/>
                    </a:lnTo>
                    <a:lnTo>
                      <a:pt x="161" y="205"/>
                    </a:lnTo>
                    <a:lnTo>
                      <a:pt x="165" y="205"/>
                    </a:lnTo>
                    <a:lnTo>
                      <a:pt x="161" y="205"/>
                    </a:lnTo>
                    <a:lnTo>
                      <a:pt x="161" y="199"/>
                    </a:lnTo>
                    <a:lnTo>
                      <a:pt x="154" y="188"/>
                    </a:lnTo>
                    <a:lnTo>
                      <a:pt x="149" y="177"/>
                    </a:lnTo>
                    <a:lnTo>
                      <a:pt x="149" y="162"/>
                    </a:lnTo>
                    <a:lnTo>
                      <a:pt x="149" y="153"/>
                    </a:lnTo>
                    <a:lnTo>
                      <a:pt x="143" y="142"/>
                    </a:lnTo>
                    <a:lnTo>
                      <a:pt x="143" y="137"/>
                    </a:lnTo>
                    <a:lnTo>
                      <a:pt x="143" y="132"/>
                    </a:lnTo>
                    <a:lnTo>
                      <a:pt x="149" y="132"/>
                    </a:lnTo>
                    <a:lnTo>
                      <a:pt x="154" y="132"/>
                    </a:lnTo>
                    <a:lnTo>
                      <a:pt x="161" y="132"/>
                    </a:lnTo>
                    <a:lnTo>
                      <a:pt x="165" y="132"/>
                    </a:lnTo>
                    <a:lnTo>
                      <a:pt x="161" y="132"/>
                    </a:lnTo>
                    <a:lnTo>
                      <a:pt x="154" y="128"/>
                    </a:lnTo>
                    <a:lnTo>
                      <a:pt x="149" y="116"/>
                    </a:lnTo>
                    <a:lnTo>
                      <a:pt x="143" y="106"/>
                    </a:lnTo>
                    <a:lnTo>
                      <a:pt x="133" y="100"/>
                    </a:lnTo>
                    <a:lnTo>
                      <a:pt x="128" y="90"/>
                    </a:lnTo>
                    <a:lnTo>
                      <a:pt x="124" y="85"/>
                    </a:lnTo>
                    <a:lnTo>
                      <a:pt x="119" y="79"/>
                    </a:lnTo>
                    <a:lnTo>
                      <a:pt x="119" y="69"/>
                    </a:lnTo>
                    <a:lnTo>
                      <a:pt x="112" y="63"/>
                    </a:lnTo>
                    <a:lnTo>
                      <a:pt x="112" y="59"/>
                    </a:lnTo>
                    <a:lnTo>
                      <a:pt x="108" y="48"/>
                    </a:lnTo>
                    <a:lnTo>
                      <a:pt x="112" y="48"/>
                    </a:lnTo>
                    <a:lnTo>
                      <a:pt x="119" y="48"/>
                    </a:lnTo>
                    <a:lnTo>
                      <a:pt x="124" y="48"/>
                    </a:lnTo>
                    <a:lnTo>
                      <a:pt x="119" y="48"/>
                    </a:lnTo>
                    <a:lnTo>
                      <a:pt x="119" y="43"/>
                    </a:lnTo>
                    <a:lnTo>
                      <a:pt x="112" y="38"/>
                    </a:lnTo>
                    <a:lnTo>
                      <a:pt x="112" y="27"/>
                    </a:lnTo>
                    <a:lnTo>
                      <a:pt x="108" y="22"/>
                    </a:lnTo>
                    <a:lnTo>
                      <a:pt x="108" y="16"/>
                    </a:lnTo>
                    <a:lnTo>
                      <a:pt x="108" y="10"/>
                    </a:lnTo>
                    <a:lnTo>
                      <a:pt x="104" y="6"/>
                    </a:lnTo>
                    <a:lnTo>
                      <a:pt x="104" y="0"/>
                    </a:lnTo>
                    <a:lnTo>
                      <a:pt x="104" y="6"/>
                    </a:lnTo>
                    <a:lnTo>
                      <a:pt x="100" y="10"/>
                    </a:lnTo>
                    <a:lnTo>
                      <a:pt x="94" y="22"/>
                    </a:lnTo>
                    <a:lnTo>
                      <a:pt x="94" y="32"/>
                    </a:lnTo>
                    <a:lnTo>
                      <a:pt x="84" y="48"/>
                    </a:lnTo>
                    <a:lnTo>
                      <a:pt x="78" y="53"/>
                    </a:lnTo>
                    <a:lnTo>
                      <a:pt x="78" y="59"/>
                    </a:lnTo>
                    <a:lnTo>
                      <a:pt x="78" y="63"/>
                    </a:lnTo>
                    <a:lnTo>
                      <a:pt x="73" y="69"/>
                    </a:lnTo>
                    <a:lnTo>
                      <a:pt x="78" y="69"/>
                    </a:lnTo>
                    <a:lnTo>
                      <a:pt x="84" y="69"/>
                    </a:lnTo>
                    <a:lnTo>
                      <a:pt x="89" y="69"/>
                    </a:lnTo>
                    <a:lnTo>
                      <a:pt x="89" y="90"/>
                    </a:lnTo>
                    <a:lnTo>
                      <a:pt x="84" y="100"/>
                    </a:lnTo>
                    <a:lnTo>
                      <a:pt x="90" y="66"/>
                    </a:lnTo>
                    <a:close/>
                  </a:path>
                </a:pathLst>
              </a:custGeom>
              <a:solidFill>
                <a:srgbClr val="007F00"/>
              </a:solidFill>
              <a:ln w="1588">
                <a:solidFill>
                  <a:srgbClr val="000000"/>
                </a:solidFill>
                <a:round/>
                <a:headEnd/>
                <a:tailEnd/>
              </a:ln>
            </p:spPr>
            <p:txBody>
              <a:bodyPr/>
              <a:lstStyle/>
              <a:p>
                <a:endParaRPr lang="en-US" dirty="0"/>
              </a:p>
            </p:txBody>
          </p:sp>
          <p:sp>
            <p:nvSpPr>
              <p:cNvPr id="174115" name="Line 13"/>
              <p:cNvSpPr>
                <a:spLocks noChangeShapeType="1"/>
              </p:cNvSpPr>
              <p:nvPr/>
            </p:nvSpPr>
            <p:spPr bwMode="auto">
              <a:xfrm rot="393647">
                <a:off x="1088" y="3578"/>
                <a:ext cx="2" cy="110"/>
              </a:xfrm>
              <a:prstGeom prst="line">
                <a:avLst/>
              </a:prstGeom>
              <a:noFill/>
              <a:ln w="31750">
                <a:solidFill>
                  <a:srgbClr val="000000"/>
                </a:solidFill>
                <a:round/>
                <a:headEnd/>
                <a:tailEnd/>
              </a:ln>
            </p:spPr>
            <p:txBody>
              <a:bodyPr/>
              <a:lstStyle/>
              <a:p>
                <a:endParaRPr lang="en-US" dirty="0"/>
              </a:p>
            </p:txBody>
          </p:sp>
          <p:sp>
            <p:nvSpPr>
              <p:cNvPr id="174116" name="Freeform 14"/>
              <p:cNvSpPr>
                <a:spLocks/>
              </p:cNvSpPr>
              <p:nvPr/>
            </p:nvSpPr>
            <p:spPr bwMode="auto">
              <a:xfrm rot="393647">
                <a:off x="987" y="3442"/>
                <a:ext cx="250" cy="212"/>
              </a:xfrm>
              <a:custGeom>
                <a:avLst/>
                <a:gdLst>
                  <a:gd name="T0" fmla="*/ 85 w 259"/>
                  <a:gd name="T1" fmla="*/ 49 h 339"/>
                  <a:gd name="T2" fmla="*/ 61 w 259"/>
                  <a:gd name="T3" fmla="*/ 64 h 339"/>
                  <a:gd name="T4" fmla="*/ 48 w 259"/>
                  <a:gd name="T5" fmla="*/ 69 h 339"/>
                  <a:gd name="T6" fmla="*/ 78 w 259"/>
                  <a:gd name="T7" fmla="*/ 66 h 339"/>
                  <a:gd name="T8" fmla="*/ 96 w 259"/>
                  <a:gd name="T9" fmla="*/ 64 h 339"/>
                  <a:gd name="T10" fmla="*/ 91 w 259"/>
                  <a:gd name="T11" fmla="*/ 69 h 339"/>
                  <a:gd name="T12" fmla="*/ 67 w 259"/>
                  <a:gd name="T13" fmla="*/ 78 h 339"/>
                  <a:gd name="T14" fmla="*/ 42 w 259"/>
                  <a:gd name="T15" fmla="*/ 84 h 339"/>
                  <a:gd name="T16" fmla="*/ 13 w 259"/>
                  <a:gd name="T17" fmla="*/ 91 h 339"/>
                  <a:gd name="T18" fmla="*/ 24 w 259"/>
                  <a:gd name="T19" fmla="*/ 91 h 339"/>
                  <a:gd name="T20" fmla="*/ 61 w 259"/>
                  <a:gd name="T21" fmla="*/ 89 h 339"/>
                  <a:gd name="T22" fmla="*/ 67 w 259"/>
                  <a:gd name="T23" fmla="*/ 94 h 339"/>
                  <a:gd name="T24" fmla="*/ 85 w 259"/>
                  <a:gd name="T25" fmla="*/ 94 h 339"/>
                  <a:gd name="T26" fmla="*/ 67 w 259"/>
                  <a:gd name="T27" fmla="*/ 104 h 339"/>
                  <a:gd name="T28" fmla="*/ 36 w 259"/>
                  <a:gd name="T29" fmla="*/ 117 h 339"/>
                  <a:gd name="T30" fmla="*/ 6 w 259"/>
                  <a:gd name="T31" fmla="*/ 124 h 339"/>
                  <a:gd name="T32" fmla="*/ 13 w 259"/>
                  <a:gd name="T33" fmla="*/ 124 h 339"/>
                  <a:gd name="T34" fmla="*/ 42 w 259"/>
                  <a:gd name="T35" fmla="*/ 123 h 339"/>
                  <a:gd name="T36" fmla="*/ 67 w 259"/>
                  <a:gd name="T37" fmla="*/ 119 h 339"/>
                  <a:gd name="T38" fmla="*/ 85 w 259"/>
                  <a:gd name="T39" fmla="*/ 119 h 339"/>
                  <a:gd name="T40" fmla="*/ 103 w 259"/>
                  <a:gd name="T41" fmla="*/ 119 h 339"/>
                  <a:gd name="T42" fmla="*/ 116 w 259"/>
                  <a:gd name="T43" fmla="*/ 124 h 339"/>
                  <a:gd name="T44" fmla="*/ 125 w 259"/>
                  <a:gd name="T45" fmla="*/ 129 h 339"/>
                  <a:gd name="T46" fmla="*/ 162 w 259"/>
                  <a:gd name="T47" fmla="*/ 129 h 339"/>
                  <a:gd name="T48" fmla="*/ 192 w 259"/>
                  <a:gd name="T49" fmla="*/ 133 h 339"/>
                  <a:gd name="T50" fmla="*/ 241 w 259"/>
                  <a:gd name="T51" fmla="*/ 133 h 339"/>
                  <a:gd name="T52" fmla="*/ 223 w 259"/>
                  <a:gd name="T53" fmla="*/ 127 h 339"/>
                  <a:gd name="T54" fmla="*/ 186 w 259"/>
                  <a:gd name="T55" fmla="*/ 114 h 339"/>
                  <a:gd name="T56" fmla="*/ 143 w 259"/>
                  <a:gd name="T57" fmla="*/ 99 h 339"/>
                  <a:gd name="T58" fmla="*/ 125 w 259"/>
                  <a:gd name="T59" fmla="*/ 89 h 339"/>
                  <a:gd name="T60" fmla="*/ 150 w 259"/>
                  <a:gd name="T61" fmla="*/ 89 h 339"/>
                  <a:gd name="T62" fmla="*/ 186 w 259"/>
                  <a:gd name="T63" fmla="*/ 99 h 339"/>
                  <a:gd name="T64" fmla="*/ 186 w 259"/>
                  <a:gd name="T65" fmla="*/ 96 h 339"/>
                  <a:gd name="T66" fmla="*/ 175 w 259"/>
                  <a:gd name="T67" fmla="*/ 79 h 339"/>
                  <a:gd name="T68" fmla="*/ 168 w 259"/>
                  <a:gd name="T69" fmla="*/ 66 h 339"/>
                  <a:gd name="T70" fmla="*/ 179 w 259"/>
                  <a:gd name="T71" fmla="*/ 64 h 339"/>
                  <a:gd name="T72" fmla="*/ 186 w 259"/>
                  <a:gd name="T73" fmla="*/ 64 h 339"/>
                  <a:gd name="T74" fmla="*/ 168 w 259"/>
                  <a:gd name="T75" fmla="*/ 52 h 339"/>
                  <a:gd name="T76" fmla="*/ 143 w 259"/>
                  <a:gd name="T77" fmla="*/ 41 h 339"/>
                  <a:gd name="T78" fmla="*/ 132 w 259"/>
                  <a:gd name="T79" fmla="*/ 31 h 339"/>
                  <a:gd name="T80" fmla="*/ 132 w 259"/>
                  <a:gd name="T81" fmla="*/ 24 h 339"/>
                  <a:gd name="T82" fmla="*/ 138 w 259"/>
                  <a:gd name="T83" fmla="*/ 24 h 339"/>
                  <a:gd name="T84" fmla="*/ 132 w 259"/>
                  <a:gd name="T85" fmla="*/ 13 h 339"/>
                  <a:gd name="T86" fmla="*/ 125 w 259"/>
                  <a:gd name="T87" fmla="*/ 5 h 339"/>
                  <a:gd name="T88" fmla="*/ 121 w 259"/>
                  <a:gd name="T89" fmla="*/ 3 h 339"/>
                  <a:gd name="T90" fmla="*/ 108 w 259"/>
                  <a:gd name="T91" fmla="*/ 15 h 339"/>
                  <a:gd name="T92" fmla="*/ 91 w 259"/>
                  <a:gd name="T93" fmla="*/ 28 h 339"/>
                  <a:gd name="T94" fmla="*/ 91 w 259"/>
                  <a:gd name="T95" fmla="*/ 34 h 339"/>
                  <a:gd name="T96" fmla="*/ 103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1" y="81"/>
                    </a:moveTo>
                    <a:lnTo>
                      <a:pt x="97" y="112"/>
                    </a:lnTo>
                    <a:lnTo>
                      <a:pt x="91" y="125"/>
                    </a:lnTo>
                    <a:lnTo>
                      <a:pt x="84" y="138"/>
                    </a:lnTo>
                    <a:lnTo>
                      <a:pt x="78" y="151"/>
                    </a:lnTo>
                    <a:lnTo>
                      <a:pt x="65" y="164"/>
                    </a:lnTo>
                    <a:lnTo>
                      <a:pt x="59" y="170"/>
                    </a:lnTo>
                    <a:lnTo>
                      <a:pt x="45" y="178"/>
                    </a:lnTo>
                    <a:lnTo>
                      <a:pt x="52" y="178"/>
                    </a:lnTo>
                    <a:lnTo>
                      <a:pt x="65" y="178"/>
                    </a:lnTo>
                    <a:lnTo>
                      <a:pt x="71" y="178"/>
                    </a:lnTo>
                    <a:lnTo>
                      <a:pt x="84" y="170"/>
                    </a:lnTo>
                    <a:lnTo>
                      <a:pt x="91" y="164"/>
                    </a:lnTo>
                    <a:lnTo>
                      <a:pt x="97" y="164"/>
                    </a:lnTo>
                    <a:lnTo>
                      <a:pt x="103" y="164"/>
                    </a:lnTo>
                    <a:lnTo>
                      <a:pt x="103" y="158"/>
                    </a:lnTo>
                    <a:lnTo>
                      <a:pt x="103" y="164"/>
                    </a:lnTo>
                    <a:lnTo>
                      <a:pt x="97" y="178"/>
                    </a:lnTo>
                    <a:lnTo>
                      <a:pt x="91" y="184"/>
                    </a:lnTo>
                    <a:lnTo>
                      <a:pt x="84" y="189"/>
                    </a:lnTo>
                    <a:lnTo>
                      <a:pt x="71" y="198"/>
                    </a:lnTo>
                    <a:lnTo>
                      <a:pt x="65" y="201"/>
                    </a:lnTo>
                    <a:lnTo>
                      <a:pt x="52" y="207"/>
                    </a:lnTo>
                    <a:lnTo>
                      <a:pt x="45" y="215"/>
                    </a:lnTo>
                    <a:lnTo>
                      <a:pt x="32" y="220"/>
                    </a:lnTo>
                    <a:lnTo>
                      <a:pt x="26" y="227"/>
                    </a:lnTo>
                    <a:lnTo>
                      <a:pt x="13" y="233"/>
                    </a:lnTo>
                    <a:lnTo>
                      <a:pt x="6" y="233"/>
                    </a:lnTo>
                    <a:lnTo>
                      <a:pt x="13" y="233"/>
                    </a:lnTo>
                    <a:lnTo>
                      <a:pt x="26" y="233"/>
                    </a:lnTo>
                    <a:lnTo>
                      <a:pt x="45" y="227"/>
                    </a:lnTo>
                    <a:lnTo>
                      <a:pt x="59" y="227"/>
                    </a:lnTo>
                    <a:lnTo>
                      <a:pt x="65" y="227"/>
                    </a:lnTo>
                    <a:lnTo>
                      <a:pt x="71" y="227"/>
                    </a:lnTo>
                    <a:lnTo>
                      <a:pt x="71" y="233"/>
                    </a:lnTo>
                    <a:lnTo>
                      <a:pt x="71" y="240"/>
                    </a:lnTo>
                    <a:lnTo>
                      <a:pt x="84" y="240"/>
                    </a:lnTo>
                    <a:lnTo>
                      <a:pt x="91" y="233"/>
                    </a:lnTo>
                    <a:lnTo>
                      <a:pt x="91" y="240"/>
                    </a:lnTo>
                    <a:lnTo>
                      <a:pt x="84" y="255"/>
                    </a:lnTo>
                    <a:lnTo>
                      <a:pt x="71" y="259"/>
                    </a:lnTo>
                    <a:lnTo>
                      <a:pt x="71" y="266"/>
                    </a:lnTo>
                    <a:lnTo>
                      <a:pt x="65" y="280"/>
                    </a:lnTo>
                    <a:lnTo>
                      <a:pt x="52" y="285"/>
                    </a:lnTo>
                    <a:lnTo>
                      <a:pt x="38" y="299"/>
                    </a:lnTo>
                    <a:lnTo>
                      <a:pt x="26" y="305"/>
                    </a:lnTo>
                    <a:lnTo>
                      <a:pt x="21" y="313"/>
                    </a:lnTo>
                    <a:lnTo>
                      <a:pt x="6" y="319"/>
                    </a:lnTo>
                    <a:lnTo>
                      <a:pt x="0" y="325"/>
                    </a:lnTo>
                    <a:lnTo>
                      <a:pt x="6" y="325"/>
                    </a:lnTo>
                    <a:lnTo>
                      <a:pt x="13" y="319"/>
                    </a:lnTo>
                    <a:lnTo>
                      <a:pt x="26" y="319"/>
                    </a:lnTo>
                    <a:lnTo>
                      <a:pt x="38" y="319"/>
                    </a:lnTo>
                    <a:lnTo>
                      <a:pt x="45" y="313"/>
                    </a:lnTo>
                    <a:lnTo>
                      <a:pt x="59" y="313"/>
                    </a:lnTo>
                    <a:lnTo>
                      <a:pt x="65" y="305"/>
                    </a:lnTo>
                    <a:lnTo>
                      <a:pt x="71" y="305"/>
                    </a:lnTo>
                    <a:lnTo>
                      <a:pt x="78" y="305"/>
                    </a:lnTo>
                    <a:lnTo>
                      <a:pt x="84" y="305"/>
                    </a:lnTo>
                    <a:lnTo>
                      <a:pt x="91" y="305"/>
                    </a:lnTo>
                    <a:lnTo>
                      <a:pt x="97" y="299"/>
                    </a:lnTo>
                    <a:lnTo>
                      <a:pt x="103" y="305"/>
                    </a:lnTo>
                    <a:lnTo>
                      <a:pt x="111" y="305"/>
                    </a:lnTo>
                    <a:lnTo>
                      <a:pt x="116" y="313"/>
                    </a:lnTo>
                    <a:lnTo>
                      <a:pt x="116" y="319"/>
                    </a:lnTo>
                    <a:lnTo>
                      <a:pt x="124" y="319"/>
                    </a:lnTo>
                    <a:lnTo>
                      <a:pt x="129" y="325"/>
                    </a:lnTo>
                    <a:lnTo>
                      <a:pt x="129" y="331"/>
                    </a:lnTo>
                    <a:lnTo>
                      <a:pt x="134" y="331"/>
                    </a:lnTo>
                    <a:lnTo>
                      <a:pt x="142" y="331"/>
                    </a:lnTo>
                    <a:lnTo>
                      <a:pt x="153" y="331"/>
                    </a:lnTo>
                    <a:lnTo>
                      <a:pt x="174" y="331"/>
                    </a:lnTo>
                    <a:lnTo>
                      <a:pt x="180" y="331"/>
                    </a:lnTo>
                    <a:lnTo>
                      <a:pt x="192" y="331"/>
                    </a:lnTo>
                    <a:lnTo>
                      <a:pt x="206" y="339"/>
                    </a:lnTo>
                    <a:lnTo>
                      <a:pt x="224" y="339"/>
                    </a:lnTo>
                    <a:lnTo>
                      <a:pt x="245" y="339"/>
                    </a:lnTo>
                    <a:lnTo>
                      <a:pt x="259" y="339"/>
                    </a:lnTo>
                    <a:lnTo>
                      <a:pt x="250" y="339"/>
                    </a:lnTo>
                    <a:lnTo>
                      <a:pt x="245" y="331"/>
                    </a:lnTo>
                    <a:lnTo>
                      <a:pt x="239" y="325"/>
                    </a:lnTo>
                    <a:lnTo>
                      <a:pt x="219" y="313"/>
                    </a:lnTo>
                    <a:lnTo>
                      <a:pt x="213" y="305"/>
                    </a:lnTo>
                    <a:lnTo>
                      <a:pt x="200" y="293"/>
                    </a:lnTo>
                    <a:lnTo>
                      <a:pt x="180" y="280"/>
                    </a:lnTo>
                    <a:lnTo>
                      <a:pt x="168" y="266"/>
                    </a:lnTo>
                    <a:lnTo>
                      <a:pt x="153" y="255"/>
                    </a:lnTo>
                    <a:lnTo>
                      <a:pt x="148" y="240"/>
                    </a:lnTo>
                    <a:lnTo>
                      <a:pt x="142" y="227"/>
                    </a:lnTo>
                    <a:lnTo>
                      <a:pt x="134" y="227"/>
                    </a:lnTo>
                    <a:lnTo>
                      <a:pt x="142" y="227"/>
                    </a:lnTo>
                    <a:lnTo>
                      <a:pt x="148" y="227"/>
                    </a:lnTo>
                    <a:lnTo>
                      <a:pt x="161" y="227"/>
                    </a:lnTo>
                    <a:lnTo>
                      <a:pt x="168" y="233"/>
                    </a:lnTo>
                    <a:lnTo>
                      <a:pt x="192" y="240"/>
                    </a:lnTo>
                    <a:lnTo>
                      <a:pt x="200" y="255"/>
                    </a:lnTo>
                    <a:lnTo>
                      <a:pt x="206" y="255"/>
                    </a:lnTo>
                    <a:lnTo>
                      <a:pt x="200" y="255"/>
                    </a:lnTo>
                    <a:lnTo>
                      <a:pt x="200" y="247"/>
                    </a:lnTo>
                    <a:lnTo>
                      <a:pt x="192" y="233"/>
                    </a:lnTo>
                    <a:lnTo>
                      <a:pt x="187" y="220"/>
                    </a:lnTo>
                    <a:lnTo>
                      <a:pt x="187" y="201"/>
                    </a:lnTo>
                    <a:lnTo>
                      <a:pt x="187" y="189"/>
                    </a:lnTo>
                    <a:lnTo>
                      <a:pt x="180" y="178"/>
                    </a:lnTo>
                    <a:lnTo>
                      <a:pt x="180" y="170"/>
                    </a:lnTo>
                    <a:lnTo>
                      <a:pt x="180" y="164"/>
                    </a:lnTo>
                    <a:lnTo>
                      <a:pt x="187" y="164"/>
                    </a:lnTo>
                    <a:lnTo>
                      <a:pt x="192" y="164"/>
                    </a:lnTo>
                    <a:lnTo>
                      <a:pt x="200" y="164"/>
                    </a:lnTo>
                    <a:lnTo>
                      <a:pt x="206" y="164"/>
                    </a:lnTo>
                    <a:lnTo>
                      <a:pt x="200" y="164"/>
                    </a:lnTo>
                    <a:lnTo>
                      <a:pt x="192" y="158"/>
                    </a:lnTo>
                    <a:lnTo>
                      <a:pt x="187" y="144"/>
                    </a:lnTo>
                    <a:lnTo>
                      <a:pt x="180" y="132"/>
                    </a:lnTo>
                    <a:lnTo>
                      <a:pt x="168" y="125"/>
                    </a:lnTo>
                    <a:lnTo>
                      <a:pt x="161" y="112"/>
                    </a:lnTo>
                    <a:lnTo>
                      <a:pt x="153" y="106"/>
                    </a:lnTo>
                    <a:lnTo>
                      <a:pt x="148" y="99"/>
                    </a:lnTo>
                    <a:lnTo>
                      <a:pt x="148" y="86"/>
                    </a:lnTo>
                    <a:lnTo>
                      <a:pt x="142" y="79"/>
                    </a:lnTo>
                    <a:lnTo>
                      <a:pt x="142" y="71"/>
                    </a:lnTo>
                    <a:lnTo>
                      <a:pt x="134" y="60"/>
                    </a:lnTo>
                    <a:lnTo>
                      <a:pt x="142" y="60"/>
                    </a:lnTo>
                    <a:lnTo>
                      <a:pt x="148" y="60"/>
                    </a:lnTo>
                    <a:lnTo>
                      <a:pt x="153" y="60"/>
                    </a:lnTo>
                    <a:lnTo>
                      <a:pt x="148" y="60"/>
                    </a:lnTo>
                    <a:lnTo>
                      <a:pt x="148" y="53"/>
                    </a:lnTo>
                    <a:lnTo>
                      <a:pt x="142" y="47"/>
                    </a:lnTo>
                    <a:lnTo>
                      <a:pt x="142" y="33"/>
                    </a:lnTo>
                    <a:lnTo>
                      <a:pt x="134" y="27"/>
                    </a:lnTo>
                    <a:lnTo>
                      <a:pt x="134" y="21"/>
                    </a:lnTo>
                    <a:lnTo>
                      <a:pt x="134" y="13"/>
                    </a:lnTo>
                    <a:lnTo>
                      <a:pt x="129" y="8"/>
                    </a:lnTo>
                    <a:lnTo>
                      <a:pt x="129" y="0"/>
                    </a:lnTo>
                    <a:lnTo>
                      <a:pt x="129" y="8"/>
                    </a:lnTo>
                    <a:lnTo>
                      <a:pt x="124" y="13"/>
                    </a:lnTo>
                    <a:lnTo>
                      <a:pt x="116" y="27"/>
                    </a:lnTo>
                    <a:lnTo>
                      <a:pt x="116" y="39"/>
                    </a:lnTo>
                    <a:lnTo>
                      <a:pt x="103" y="60"/>
                    </a:lnTo>
                    <a:lnTo>
                      <a:pt x="97" y="65"/>
                    </a:lnTo>
                    <a:lnTo>
                      <a:pt x="97" y="71"/>
                    </a:lnTo>
                    <a:lnTo>
                      <a:pt x="97" y="79"/>
                    </a:lnTo>
                    <a:lnTo>
                      <a:pt x="91" y="86"/>
                    </a:lnTo>
                    <a:lnTo>
                      <a:pt x="97" y="86"/>
                    </a:lnTo>
                    <a:lnTo>
                      <a:pt x="103" y="86"/>
                    </a:lnTo>
                    <a:lnTo>
                      <a:pt x="111" y="86"/>
                    </a:lnTo>
                    <a:lnTo>
                      <a:pt x="111" y="112"/>
                    </a:lnTo>
                    <a:lnTo>
                      <a:pt x="103" y="125"/>
                    </a:lnTo>
                    <a:lnTo>
                      <a:pt x="111" y="81"/>
                    </a:lnTo>
                    <a:close/>
                  </a:path>
                </a:pathLst>
              </a:custGeom>
              <a:solidFill>
                <a:srgbClr val="007F00"/>
              </a:solidFill>
              <a:ln w="1588">
                <a:solidFill>
                  <a:srgbClr val="000000"/>
                </a:solidFill>
                <a:round/>
                <a:headEnd/>
                <a:tailEnd/>
              </a:ln>
            </p:spPr>
            <p:txBody>
              <a:bodyPr/>
              <a:lstStyle/>
              <a:p>
                <a:endParaRPr lang="en-US" dirty="0"/>
              </a:p>
            </p:txBody>
          </p:sp>
          <p:sp>
            <p:nvSpPr>
              <p:cNvPr id="174117" name="Line 15"/>
              <p:cNvSpPr>
                <a:spLocks noChangeShapeType="1"/>
              </p:cNvSpPr>
              <p:nvPr/>
            </p:nvSpPr>
            <p:spPr bwMode="auto">
              <a:xfrm rot="393647">
                <a:off x="847" y="3567"/>
                <a:ext cx="0" cy="109"/>
              </a:xfrm>
              <a:prstGeom prst="line">
                <a:avLst/>
              </a:prstGeom>
              <a:noFill/>
              <a:ln w="31750">
                <a:solidFill>
                  <a:srgbClr val="000000"/>
                </a:solidFill>
                <a:round/>
                <a:headEnd/>
                <a:tailEnd/>
              </a:ln>
            </p:spPr>
            <p:txBody>
              <a:bodyPr/>
              <a:lstStyle/>
              <a:p>
                <a:endParaRPr lang="en-US" dirty="0"/>
              </a:p>
            </p:txBody>
          </p:sp>
          <p:sp>
            <p:nvSpPr>
              <p:cNvPr id="174118" name="Freeform 16"/>
              <p:cNvSpPr>
                <a:spLocks/>
              </p:cNvSpPr>
              <p:nvPr/>
            </p:nvSpPr>
            <p:spPr bwMode="auto">
              <a:xfrm rot="393647">
                <a:off x="743" y="3430"/>
                <a:ext cx="250" cy="213"/>
              </a:xfrm>
              <a:custGeom>
                <a:avLst/>
                <a:gdLst>
                  <a:gd name="T0" fmla="*/ 87 w 257"/>
                  <a:gd name="T1" fmla="*/ 49 h 338"/>
                  <a:gd name="T2" fmla="*/ 62 w 257"/>
                  <a:gd name="T3" fmla="*/ 65 h 338"/>
                  <a:gd name="T4" fmla="*/ 49 w 257"/>
                  <a:gd name="T5" fmla="*/ 70 h 338"/>
                  <a:gd name="T6" fmla="*/ 81 w 257"/>
                  <a:gd name="T7" fmla="*/ 67 h 338"/>
                  <a:gd name="T8" fmla="*/ 98 w 257"/>
                  <a:gd name="T9" fmla="*/ 65 h 338"/>
                  <a:gd name="T10" fmla="*/ 91 w 257"/>
                  <a:gd name="T11" fmla="*/ 70 h 338"/>
                  <a:gd name="T12" fmla="*/ 68 w 257"/>
                  <a:gd name="T13" fmla="*/ 78 h 338"/>
                  <a:gd name="T14" fmla="*/ 44 w 257"/>
                  <a:gd name="T15" fmla="*/ 85 h 338"/>
                  <a:gd name="T16" fmla="*/ 13 w 257"/>
                  <a:gd name="T17" fmla="*/ 92 h 338"/>
                  <a:gd name="T18" fmla="*/ 23 w 257"/>
                  <a:gd name="T19" fmla="*/ 92 h 338"/>
                  <a:gd name="T20" fmla="*/ 62 w 257"/>
                  <a:gd name="T21" fmla="*/ 89 h 338"/>
                  <a:gd name="T22" fmla="*/ 68 w 257"/>
                  <a:gd name="T23" fmla="*/ 95 h 338"/>
                  <a:gd name="T24" fmla="*/ 87 w 257"/>
                  <a:gd name="T25" fmla="*/ 95 h 338"/>
                  <a:gd name="T26" fmla="*/ 68 w 257"/>
                  <a:gd name="T27" fmla="*/ 105 h 338"/>
                  <a:gd name="T28" fmla="*/ 36 w 257"/>
                  <a:gd name="T29" fmla="*/ 118 h 338"/>
                  <a:gd name="T30" fmla="*/ 6 w 257"/>
                  <a:gd name="T31" fmla="*/ 126 h 338"/>
                  <a:gd name="T32" fmla="*/ 13 w 257"/>
                  <a:gd name="T33" fmla="*/ 126 h 338"/>
                  <a:gd name="T34" fmla="*/ 44 w 257"/>
                  <a:gd name="T35" fmla="*/ 123 h 338"/>
                  <a:gd name="T36" fmla="*/ 68 w 257"/>
                  <a:gd name="T37" fmla="*/ 121 h 338"/>
                  <a:gd name="T38" fmla="*/ 87 w 257"/>
                  <a:gd name="T39" fmla="*/ 121 h 338"/>
                  <a:gd name="T40" fmla="*/ 105 w 257"/>
                  <a:gd name="T41" fmla="*/ 121 h 338"/>
                  <a:gd name="T42" fmla="*/ 118 w 257"/>
                  <a:gd name="T43" fmla="*/ 126 h 338"/>
                  <a:gd name="T44" fmla="*/ 126 w 257"/>
                  <a:gd name="T45" fmla="*/ 131 h 338"/>
                  <a:gd name="T46" fmla="*/ 163 w 257"/>
                  <a:gd name="T47" fmla="*/ 131 h 338"/>
                  <a:gd name="T48" fmla="*/ 196 w 257"/>
                  <a:gd name="T49" fmla="*/ 134 h 338"/>
                  <a:gd name="T50" fmla="*/ 243 w 257"/>
                  <a:gd name="T51" fmla="*/ 134 h 338"/>
                  <a:gd name="T52" fmla="*/ 226 w 257"/>
                  <a:gd name="T53" fmla="*/ 129 h 338"/>
                  <a:gd name="T54" fmla="*/ 189 w 257"/>
                  <a:gd name="T55" fmla="*/ 116 h 338"/>
                  <a:gd name="T56" fmla="*/ 146 w 257"/>
                  <a:gd name="T57" fmla="*/ 100 h 338"/>
                  <a:gd name="T58" fmla="*/ 126 w 257"/>
                  <a:gd name="T59" fmla="*/ 89 h 338"/>
                  <a:gd name="T60" fmla="*/ 153 w 257"/>
                  <a:gd name="T61" fmla="*/ 89 h 338"/>
                  <a:gd name="T62" fmla="*/ 189 w 257"/>
                  <a:gd name="T63" fmla="*/ 100 h 338"/>
                  <a:gd name="T64" fmla="*/ 189 w 257"/>
                  <a:gd name="T65" fmla="*/ 98 h 338"/>
                  <a:gd name="T66" fmla="*/ 177 w 257"/>
                  <a:gd name="T67" fmla="*/ 80 h 338"/>
                  <a:gd name="T68" fmla="*/ 171 w 257"/>
                  <a:gd name="T69" fmla="*/ 67 h 338"/>
                  <a:gd name="T70" fmla="*/ 183 w 257"/>
                  <a:gd name="T71" fmla="*/ 65 h 338"/>
                  <a:gd name="T72" fmla="*/ 189 w 257"/>
                  <a:gd name="T73" fmla="*/ 65 h 338"/>
                  <a:gd name="T74" fmla="*/ 171 w 257"/>
                  <a:gd name="T75" fmla="*/ 52 h 338"/>
                  <a:gd name="T76" fmla="*/ 146 w 257"/>
                  <a:gd name="T77" fmla="*/ 42 h 338"/>
                  <a:gd name="T78" fmla="*/ 133 w 257"/>
                  <a:gd name="T79" fmla="*/ 31 h 338"/>
                  <a:gd name="T80" fmla="*/ 133 w 257"/>
                  <a:gd name="T81" fmla="*/ 23 h 338"/>
                  <a:gd name="T82" fmla="*/ 140 w 257"/>
                  <a:gd name="T83" fmla="*/ 23 h 338"/>
                  <a:gd name="T84" fmla="*/ 133 w 257"/>
                  <a:gd name="T85" fmla="*/ 13 h 338"/>
                  <a:gd name="T86" fmla="*/ 126 w 257"/>
                  <a:gd name="T87" fmla="*/ 5 h 338"/>
                  <a:gd name="T88" fmla="*/ 122 w 257"/>
                  <a:gd name="T89" fmla="*/ 3 h 338"/>
                  <a:gd name="T90" fmla="*/ 112 w 257"/>
                  <a:gd name="T91" fmla="*/ 15 h 338"/>
                  <a:gd name="T92" fmla="*/ 91 w 257"/>
                  <a:gd name="T93" fmla="*/ 28 h 338"/>
                  <a:gd name="T94" fmla="*/ 91 w 257"/>
                  <a:gd name="T95" fmla="*/ 34 h 338"/>
                  <a:gd name="T96" fmla="*/ 105 w 257"/>
                  <a:gd name="T97" fmla="*/ 44 h 3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7"/>
                  <a:gd name="T148" fmla="*/ 0 h 338"/>
                  <a:gd name="T149" fmla="*/ 257 w 257"/>
                  <a:gd name="T150" fmla="*/ 338 h 3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7" h="338">
                    <a:moveTo>
                      <a:pt x="111" y="80"/>
                    </a:moveTo>
                    <a:lnTo>
                      <a:pt x="97" y="111"/>
                    </a:lnTo>
                    <a:lnTo>
                      <a:pt x="91" y="124"/>
                    </a:lnTo>
                    <a:lnTo>
                      <a:pt x="85" y="137"/>
                    </a:lnTo>
                    <a:lnTo>
                      <a:pt x="77" y="151"/>
                    </a:lnTo>
                    <a:lnTo>
                      <a:pt x="66" y="163"/>
                    </a:lnTo>
                    <a:lnTo>
                      <a:pt x="57" y="169"/>
                    </a:lnTo>
                    <a:lnTo>
                      <a:pt x="46" y="176"/>
                    </a:lnTo>
                    <a:lnTo>
                      <a:pt x="51" y="176"/>
                    </a:lnTo>
                    <a:lnTo>
                      <a:pt x="66" y="176"/>
                    </a:lnTo>
                    <a:lnTo>
                      <a:pt x="72" y="176"/>
                    </a:lnTo>
                    <a:lnTo>
                      <a:pt x="85" y="169"/>
                    </a:lnTo>
                    <a:lnTo>
                      <a:pt x="91" y="163"/>
                    </a:lnTo>
                    <a:lnTo>
                      <a:pt x="97" y="163"/>
                    </a:lnTo>
                    <a:lnTo>
                      <a:pt x="104" y="163"/>
                    </a:lnTo>
                    <a:lnTo>
                      <a:pt x="104" y="157"/>
                    </a:lnTo>
                    <a:lnTo>
                      <a:pt x="104" y="163"/>
                    </a:lnTo>
                    <a:lnTo>
                      <a:pt x="97" y="176"/>
                    </a:lnTo>
                    <a:lnTo>
                      <a:pt x="91" y="183"/>
                    </a:lnTo>
                    <a:lnTo>
                      <a:pt x="85" y="189"/>
                    </a:lnTo>
                    <a:lnTo>
                      <a:pt x="72" y="197"/>
                    </a:lnTo>
                    <a:lnTo>
                      <a:pt x="66" y="202"/>
                    </a:lnTo>
                    <a:lnTo>
                      <a:pt x="51" y="206"/>
                    </a:lnTo>
                    <a:lnTo>
                      <a:pt x="46" y="215"/>
                    </a:lnTo>
                    <a:lnTo>
                      <a:pt x="32" y="220"/>
                    </a:lnTo>
                    <a:lnTo>
                      <a:pt x="25" y="226"/>
                    </a:lnTo>
                    <a:lnTo>
                      <a:pt x="13" y="232"/>
                    </a:lnTo>
                    <a:lnTo>
                      <a:pt x="6" y="232"/>
                    </a:lnTo>
                    <a:lnTo>
                      <a:pt x="13" y="232"/>
                    </a:lnTo>
                    <a:lnTo>
                      <a:pt x="25" y="232"/>
                    </a:lnTo>
                    <a:lnTo>
                      <a:pt x="46" y="226"/>
                    </a:lnTo>
                    <a:lnTo>
                      <a:pt x="57" y="226"/>
                    </a:lnTo>
                    <a:lnTo>
                      <a:pt x="66" y="226"/>
                    </a:lnTo>
                    <a:lnTo>
                      <a:pt x="72" y="226"/>
                    </a:lnTo>
                    <a:lnTo>
                      <a:pt x="72" y="232"/>
                    </a:lnTo>
                    <a:lnTo>
                      <a:pt x="72" y="240"/>
                    </a:lnTo>
                    <a:lnTo>
                      <a:pt x="85" y="240"/>
                    </a:lnTo>
                    <a:lnTo>
                      <a:pt x="91" y="232"/>
                    </a:lnTo>
                    <a:lnTo>
                      <a:pt x="91" y="240"/>
                    </a:lnTo>
                    <a:lnTo>
                      <a:pt x="85" y="253"/>
                    </a:lnTo>
                    <a:lnTo>
                      <a:pt x="72" y="260"/>
                    </a:lnTo>
                    <a:lnTo>
                      <a:pt x="72" y="265"/>
                    </a:lnTo>
                    <a:lnTo>
                      <a:pt x="66" y="278"/>
                    </a:lnTo>
                    <a:lnTo>
                      <a:pt x="51" y="286"/>
                    </a:lnTo>
                    <a:lnTo>
                      <a:pt x="38" y="298"/>
                    </a:lnTo>
                    <a:lnTo>
                      <a:pt x="25" y="305"/>
                    </a:lnTo>
                    <a:lnTo>
                      <a:pt x="20" y="310"/>
                    </a:lnTo>
                    <a:lnTo>
                      <a:pt x="6" y="318"/>
                    </a:lnTo>
                    <a:lnTo>
                      <a:pt x="0" y="324"/>
                    </a:lnTo>
                    <a:lnTo>
                      <a:pt x="6" y="324"/>
                    </a:lnTo>
                    <a:lnTo>
                      <a:pt x="13" y="318"/>
                    </a:lnTo>
                    <a:lnTo>
                      <a:pt x="25" y="318"/>
                    </a:lnTo>
                    <a:lnTo>
                      <a:pt x="38" y="318"/>
                    </a:lnTo>
                    <a:lnTo>
                      <a:pt x="46" y="310"/>
                    </a:lnTo>
                    <a:lnTo>
                      <a:pt x="57" y="310"/>
                    </a:lnTo>
                    <a:lnTo>
                      <a:pt x="66" y="305"/>
                    </a:lnTo>
                    <a:lnTo>
                      <a:pt x="72" y="305"/>
                    </a:lnTo>
                    <a:lnTo>
                      <a:pt x="77" y="305"/>
                    </a:lnTo>
                    <a:lnTo>
                      <a:pt x="85" y="305"/>
                    </a:lnTo>
                    <a:lnTo>
                      <a:pt x="91" y="305"/>
                    </a:lnTo>
                    <a:lnTo>
                      <a:pt x="97" y="298"/>
                    </a:lnTo>
                    <a:lnTo>
                      <a:pt x="104" y="305"/>
                    </a:lnTo>
                    <a:lnTo>
                      <a:pt x="111" y="305"/>
                    </a:lnTo>
                    <a:lnTo>
                      <a:pt x="118" y="310"/>
                    </a:lnTo>
                    <a:lnTo>
                      <a:pt x="118" y="318"/>
                    </a:lnTo>
                    <a:lnTo>
                      <a:pt x="124" y="318"/>
                    </a:lnTo>
                    <a:lnTo>
                      <a:pt x="129" y="324"/>
                    </a:lnTo>
                    <a:lnTo>
                      <a:pt x="129" y="330"/>
                    </a:lnTo>
                    <a:lnTo>
                      <a:pt x="134" y="330"/>
                    </a:lnTo>
                    <a:lnTo>
                      <a:pt x="141" y="330"/>
                    </a:lnTo>
                    <a:lnTo>
                      <a:pt x="154" y="330"/>
                    </a:lnTo>
                    <a:lnTo>
                      <a:pt x="173" y="330"/>
                    </a:lnTo>
                    <a:lnTo>
                      <a:pt x="181" y="330"/>
                    </a:lnTo>
                    <a:lnTo>
                      <a:pt x="193" y="330"/>
                    </a:lnTo>
                    <a:lnTo>
                      <a:pt x="207" y="338"/>
                    </a:lnTo>
                    <a:lnTo>
                      <a:pt x="225" y="338"/>
                    </a:lnTo>
                    <a:lnTo>
                      <a:pt x="245" y="338"/>
                    </a:lnTo>
                    <a:lnTo>
                      <a:pt x="257" y="338"/>
                    </a:lnTo>
                    <a:lnTo>
                      <a:pt x="251" y="338"/>
                    </a:lnTo>
                    <a:lnTo>
                      <a:pt x="245" y="330"/>
                    </a:lnTo>
                    <a:lnTo>
                      <a:pt x="239" y="324"/>
                    </a:lnTo>
                    <a:lnTo>
                      <a:pt x="219" y="310"/>
                    </a:lnTo>
                    <a:lnTo>
                      <a:pt x="213" y="305"/>
                    </a:lnTo>
                    <a:lnTo>
                      <a:pt x="199" y="292"/>
                    </a:lnTo>
                    <a:lnTo>
                      <a:pt x="181" y="278"/>
                    </a:lnTo>
                    <a:lnTo>
                      <a:pt x="168" y="265"/>
                    </a:lnTo>
                    <a:lnTo>
                      <a:pt x="154" y="253"/>
                    </a:lnTo>
                    <a:lnTo>
                      <a:pt x="148" y="240"/>
                    </a:lnTo>
                    <a:lnTo>
                      <a:pt x="141" y="226"/>
                    </a:lnTo>
                    <a:lnTo>
                      <a:pt x="134" y="226"/>
                    </a:lnTo>
                    <a:lnTo>
                      <a:pt x="141" y="226"/>
                    </a:lnTo>
                    <a:lnTo>
                      <a:pt x="148" y="226"/>
                    </a:lnTo>
                    <a:lnTo>
                      <a:pt x="161" y="226"/>
                    </a:lnTo>
                    <a:lnTo>
                      <a:pt x="168" y="232"/>
                    </a:lnTo>
                    <a:lnTo>
                      <a:pt x="193" y="240"/>
                    </a:lnTo>
                    <a:lnTo>
                      <a:pt x="199" y="253"/>
                    </a:lnTo>
                    <a:lnTo>
                      <a:pt x="207" y="253"/>
                    </a:lnTo>
                    <a:lnTo>
                      <a:pt x="199" y="253"/>
                    </a:lnTo>
                    <a:lnTo>
                      <a:pt x="199" y="246"/>
                    </a:lnTo>
                    <a:lnTo>
                      <a:pt x="193" y="232"/>
                    </a:lnTo>
                    <a:lnTo>
                      <a:pt x="187" y="220"/>
                    </a:lnTo>
                    <a:lnTo>
                      <a:pt x="187" y="202"/>
                    </a:lnTo>
                    <a:lnTo>
                      <a:pt x="187" y="189"/>
                    </a:lnTo>
                    <a:lnTo>
                      <a:pt x="181" y="176"/>
                    </a:lnTo>
                    <a:lnTo>
                      <a:pt x="181" y="169"/>
                    </a:lnTo>
                    <a:lnTo>
                      <a:pt x="181" y="163"/>
                    </a:lnTo>
                    <a:lnTo>
                      <a:pt x="187" y="163"/>
                    </a:lnTo>
                    <a:lnTo>
                      <a:pt x="193" y="163"/>
                    </a:lnTo>
                    <a:lnTo>
                      <a:pt x="199" y="163"/>
                    </a:lnTo>
                    <a:lnTo>
                      <a:pt x="207" y="163"/>
                    </a:lnTo>
                    <a:lnTo>
                      <a:pt x="199" y="163"/>
                    </a:lnTo>
                    <a:lnTo>
                      <a:pt x="193" y="157"/>
                    </a:lnTo>
                    <a:lnTo>
                      <a:pt x="187" y="143"/>
                    </a:lnTo>
                    <a:lnTo>
                      <a:pt x="181" y="131"/>
                    </a:lnTo>
                    <a:lnTo>
                      <a:pt x="168" y="124"/>
                    </a:lnTo>
                    <a:lnTo>
                      <a:pt x="161" y="111"/>
                    </a:lnTo>
                    <a:lnTo>
                      <a:pt x="154" y="105"/>
                    </a:lnTo>
                    <a:lnTo>
                      <a:pt x="148" y="98"/>
                    </a:lnTo>
                    <a:lnTo>
                      <a:pt x="148" y="85"/>
                    </a:lnTo>
                    <a:lnTo>
                      <a:pt x="141" y="78"/>
                    </a:lnTo>
                    <a:lnTo>
                      <a:pt x="141" y="72"/>
                    </a:lnTo>
                    <a:lnTo>
                      <a:pt x="134" y="59"/>
                    </a:lnTo>
                    <a:lnTo>
                      <a:pt x="141" y="59"/>
                    </a:lnTo>
                    <a:lnTo>
                      <a:pt x="148" y="59"/>
                    </a:lnTo>
                    <a:lnTo>
                      <a:pt x="154" y="59"/>
                    </a:lnTo>
                    <a:lnTo>
                      <a:pt x="148" y="59"/>
                    </a:lnTo>
                    <a:lnTo>
                      <a:pt x="148" y="52"/>
                    </a:lnTo>
                    <a:lnTo>
                      <a:pt x="141" y="46"/>
                    </a:lnTo>
                    <a:lnTo>
                      <a:pt x="141" y="32"/>
                    </a:lnTo>
                    <a:lnTo>
                      <a:pt x="134" y="26"/>
                    </a:lnTo>
                    <a:lnTo>
                      <a:pt x="134" y="20"/>
                    </a:lnTo>
                    <a:lnTo>
                      <a:pt x="134" y="12"/>
                    </a:lnTo>
                    <a:lnTo>
                      <a:pt x="129" y="7"/>
                    </a:lnTo>
                    <a:lnTo>
                      <a:pt x="129" y="0"/>
                    </a:lnTo>
                    <a:lnTo>
                      <a:pt x="129" y="7"/>
                    </a:lnTo>
                    <a:lnTo>
                      <a:pt x="124" y="12"/>
                    </a:lnTo>
                    <a:lnTo>
                      <a:pt x="118" y="26"/>
                    </a:lnTo>
                    <a:lnTo>
                      <a:pt x="118" y="38"/>
                    </a:lnTo>
                    <a:lnTo>
                      <a:pt x="104" y="59"/>
                    </a:lnTo>
                    <a:lnTo>
                      <a:pt x="97" y="65"/>
                    </a:lnTo>
                    <a:lnTo>
                      <a:pt x="97" y="72"/>
                    </a:lnTo>
                    <a:lnTo>
                      <a:pt x="97" y="78"/>
                    </a:lnTo>
                    <a:lnTo>
                      <a:pt x="91" y="85"/>
                    </a:lnTo>
                    <a:lnTo>
                      <a:pt x="97" y="85"/>
                    </a:lnTo>
                    <a:lnTo>
                      <a:pt x="104" y="85"/>
                    </a:lnTo>
                    <a:lnTo>
                      <a:pt x="111" y="85"/>
                    </a:lnTo>
                    <a:lnTo>
                      <a:pt x="111" y="111"/>
                    </a:lnTo>
                    <a:lnTo>
                      <a:pt x="104" y="124"/>
                    </a:lnTo>
                    <a:lnTo>
                      <a:pt x="111" y="80"/>
                    </a:lnTo>
                    <a:close/>
                  </a:path>
                </a:pathLst>
              </a:custGeom>
              <a:solidFill>
                <a:srgbClr val="007F00"/>
              </a:solidFill>
              <a:ln w="1588">
                <a:solidFill>
                  <a:srgbClr val="000000"/>
                </a:solidFill>
                <a:round/>
                <a:headEnd/>
                <a:tailEnd/>
              </a:ln>
            </p:spPr>
            <p:txBody>
              <a:bodyPr/>
              <a:lstStyle/>
              <a:p>
                <a:endParaRPr lang="en-US" dirty="0"/>
              </a:p>
            </p:txBody>
          </p:sp>
          <p:sp>
            <p:nvSpPr>
              <p:cNvPr id="174119" name="Line 17"/>
              <p:cNvSpPr>
                <a:spLocks noChangeShapeType="1"/>
              </p:cNvSpPr>
              <p:nvPr/>
            </p:nvSpPr>
            <p:spPr bwMode="auto">
              <a:xfrm rot="393647">
                <a:off x="605" y="3726"/>
                <a:ext cx="2" cy="122"/>
              </a:xfrm>
              <a:prstGeom prst="line">
                <a:avLst/>
              </a:prstGeom>
              <a:noFill/>
              <a:ln w="31750">
                <a:solidFill>
                  <a:srgbClr val="000000"/>
                </a:solidFill>
                <a:round/>
                <a:headEnd/>
                <a:tailEnd/>
              </a:ln>
            </p:spPr>
            <p:txBody>
              <a:bodyPr/>
              <a:lstStyle/>
              <a:p>
                <a:endParaRPr lang="en-US" dirty="0"/>
              </a:p>
            </p:txBody>
          </p:sp>
          <p:sp>
            <p:nvSpPr>
              <p:cNvPr id="174120" name="Freeform 18"/>
              <p:cNvSpPr>
                <a:spLocks/>
              </p:cNvSpPr>
              <p:nvPr/>
            </p:nvSpPr>
            <p:spPr bwMode="auto">
              <a:xfrm rot="393647">
                <a:off x="491" y="3576"/>
                <a:ext cx="278" cy="233"/>
              </a:xfrm>
              <a:custGeom>
                <a:avLst/>
                <a:gdLst>
                  <a:gd name="T0" fmla="*/ 95 w 288"/>
                  <a:gd name="T1" fmla="*/ 53 h 375"/>
                  <a:gd name="T2" fmla="*/ 69 w 288"/>
                  <a:gd name="T3" fmla="*/ 70 h 375"/>
                  <a:gd name="T4" fmla="*/ 53 w 288"/>
                  <a:gd name="T5" fmla="*/ 76 h 375"/>
                  <a:gd name="T6" fmla="*/ 88 w 288"/>
                  <a:gd name="T7" fmla="*/ 73 h 375"/>
                  <a:gd name="T8" fmla="*/ 107 w 288"/>
                  <a:gd name="T9" fmla="*/ 70 h 375"/>
                  <a:gd name="T10" fmla="*/ 101 w 288"/>
                  <a:gd name="T11" fmla="*/ 76 h 375"/>
                  <a:gd name="T12" fmla="*/ 75 w 288"/>
                  <a:gd name="T13" fmla="*/ 84 h 375"/>
                  <a:gd name="T14" fmla="*/ 48 w 288"/>
                  <a:gd name="T15" fmla="*/ 91 h 375"/>
                  <a:gd name="T16" fmla="*/ 15 w 288"/>
                  <a:gd name="T17" fmla="*/ 101 h 375"/>
                  <a:gd name="T18" fmla="*/ 27 w 288"/>
                  <a:gd name="T19" fmla="*/ 101 h 375"/>
                  <a:gd name="T20" fmla="*/ 69 w 288"/>
                  <a:gd name="T21" fmla="*/ 98 h 375"/>
                  <a:gd name="T22" fmla="*/ 75 w 288"/>
                  <a:gd name="T23" fmla="*/ 103 h 375"/>
                  <a:gd name="T24" fmla="*/ 95 w 288"/>
                  <a:gd name="T25" fmla="*/ 103 h 375"/>
                  <a:gd name="T26" fmla="*/ 75 w 288"/>
                  <a:gd name="T27" fmla="*/ 114 h 375"/>
                  <a:gd name="T28" fmla="*/ 41 w 288"/>
                  <a:gd name="T29" fmla="*/ 128 h 375"/>
                  <a:gd name="T30" fmla="*/ 7 w 288"/>
                  <a:gd name="T31" fmla="*/ 137 h 375"/>
                  <a:gd name="T32" fmla="*/ 15 w 288"/>
                  <a:gd name="T33" fmla="*/ 137 h 375"/>
                  <a:gd name="T34" fmla="*/ 48 w 288"/>
                  <a:gd name="T35" fmla="*/ 133 h 375"/>
                  <a:gd name="T36" fmla="*/ 75 w 288"/>
                  <a:gd name="T37" fmla="*/ 131 h 375"/>
                  <a:gd name="T38" fmla="*/ 95 w 288"/>
                  <a:gd name="T39" fmla="*/ 131 h 375"/>
                  <a:gd name="T40" fmla="*/ 115 w 288"/>
                  <a:gd name="T41" fmla="*/ 131 h 375"/>
                  <a:gd name="T42" fmla="*/ 129 w 288"/>
                  <a:gd name="T43" fmla="*/ 137 h 375"/>
                  <a:gd name="T44" fmla="*/ 138 w 288"/>
                  <a:gd name="T45" fmla="*/ 142 h 375"/>
                  <a:gd name="T46" fmla="*/ 180 w 288"/>
                  <a:gd name="T47" fmla="*/ 142 h 375"/>
                  <a:gd name="T48" fmla="*/ 214 w 288"/>
                  <a:gd name="T49" fmla="*/ 145 h 375"/>
                  <a:gd name="T50" fmla="*/ 268 w 288"/>
                  <a:gd name="T51" fmla="*/ 145 h 375"/>
                  <a:gd name="T52" fmla="*/ 246 w 288"/>
                  <a:gd name="T53" fmla="*/ 139 h 375"/>
                  <a:gd name="T54" fmla="*/ 207 w 288"/>
                  <a:gd name="T55" fmla="*/ 126 h 375"/>
                  <a:gd name="T56" fmla="*/ 160 w 288"/>
                  <a:gd name="T57" fmla="*/ 109 h 375"/>
                  <a:gd name="T58" fmla="*/ 138 w 288"/>
                  <a:gd name="T59" fmla="*/ 98 h 375"/>
                  <a:gd name="T60" fmla="*/ 166 w 288"/>
                  <a:gd name="T61" fmla="*/ 98 h 375"/>
                  <a:gd name="T62" fmla="*/ 207 w 288"/>
                  <a:gd name="T63" fmla="*/ 109 h 375"/>
                  <a:gd name="T64" fmla="*/ 207 w 288"/>
                  <a:gd name="T65" fmla="*/ 106 h 375"/>
                  <a:gd name="T66" fmla="*/ 194 w 288"/>
                  <a:gd name="T67" fmla="*/ 86 h 375"/>
                  <a:gd name="T68" fmla="*/ 186 w 288"/>
                  <a:gd name="T69" fmla="*/ 73 h 375"/>
                  <a:gd name="T70" fmla="*/ 200 w 288"/>
                  <a:gd name="T71" fmla="*/ 70 h 375"/>
                  <a:gd name="T72" fmla="*/ 207 w 288"/>
                  <a:gd name="T73" fmla="*/ 70 h 375"/>
                  <a:gd name="T74" fmla="*/ 186 w 288"/>
                  <a:gd name="T75" fmla="*/ 57 h 375"/>
                  <a:gd name="T76" fmla="*/ 160 w 288"/>
                  <a:gd name="T77" fmla="*/ 45 h 375"/>
                  <a:gd name="T78" fmla="*/ 147 w 288"/>
                  <a:gd name="T79" fmla="*/ 33 h 375"/>
                  <a:gd name="T80" fmla="*/ 147 w 288"/>
                  <a:gd name="T81" fmla="*/ 26 h 375"/>
                  <a:gd name="T82" fmla="*/ 153 w 288"/>
                  <a:gd name="T83" fmla="*/ 26 h 375"/>
                  <a:gd name="T84" fmla="*/ 147 w 288"/>
                  <a:gd name="T85" fmla="*/ 14 h 375"/>
                  <a:gd name="T86" fmla="*/ 138 w 288"/>
                  <a:gd name="T87" fmla="*/ 6 h 375"/>
                  <a:gd name="T88" fmla="*/ 134 w 288"/>
                  <a:gd name="T89" fmla="*/ 3 h 375"/>
                  <a:gd name="T90" fmla="*/ 122 w 288"/>
                  <a:gd name="T91" fmla="*/ 17 h 375"/>
                  <a:gd name="T92" fmla="*/ 101 w 288"/>
                  <a:gd name="T93" fmla="*/ 31 h 375"/>
                  <a:gd name="T94" fmla="*/ 101 w 288"/>
                  <a:gd name="T95" fmla="*/ 36 h 375"/>
                  <a:gd name="T96" fmla="*/ 115 w 288"/>
                  <a:gd name="T97" fmla="*/ 47 h 3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
                  <a:gd name="T148" fmla="*/ 0 h 375"/>
                  <a:gd name="T149" fmla="*/ 288 w 288"/>
                  <a:gd name="T150" fmla="*/ 375 h 3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 h="375">
                    <a:moveTo>
                      <a:pt x="125" y="90"/>
                    </a:moveTo>
                    <a:lnTo>
                      <a:pt x="109" y="123"/>
                    </a:lnTo>
                    <a:lnTo>
                      <a:pt x="102" y="138"/>
                    </a:lnTo>
                    <a:lnTo>
                      <a:pt x="94" y="152"/>
                    </a:lnTo>
                    <a:lnTo>
                      <a:pt x="87" y="167"/>
                    </a:lnTo>
                    <a:lnTo>
                      <a:pt x="74" y="182"/>
                    </a:lnTo>
                    <a:lnTo>
                      <a:pt x="66" y="189"/>
                    </a:lnTo>
                    <a:lnTo>
                      <a:pt x="52" y="196"/>
                    </a:lnTo>
                    <a:lnTo>
                      <a:pt x="57" y="196"/>
                    </a:lnTo>
                    <a:lnTo>
                      <a:pt x="74" y="196"/>
                    </a:lnTo>
                    <a:lnTo>
                      <a:pt x="81" y="196"/>
                    </a:lnTo>
                    <a:lnTo>
                      <a:pt x="94" y="189"/>
                    </a:lnTo>
                    <a:lnTo>
                      <a:pt x="102" y="182"/>
                    </a:lnTo>
                    <a:lnTo>
                      <a:pt x="109" y="182"/>
                    </a:lnTo>
                    <a:lnTo>
                      <a:pt x="115" y="182"/>
                    </a:lnTo>
                    <a:lnTo>
                      <a:pt x="115" y="175"/>
                    </a:lnTo>
                    <a:lnTo>
                      <a:pt x="115" y="182"/>
                    </a:lnTo>
                    <a:lnTo>
                      <a:pt x="109" y="196"/>
                    </a:lnTo>
                    <a:lnTo>
                      <a:pt x="102" y="203"/>
                    </a:lnTo>
                    <a:lnTo>
                      <a:pt x="94" y="210"/>
                    </a:lnTo>
                    <a:lnTo>
                      <a:pt x="81" y="217"/>
                    </a:lnTo>
                    <a:lnTo>
                      <a:pt x="74" y="222"/>
                    </a:lnTo>
                    <a:lnTo>
                      <a:pt x="57" y="230"/>
                    </a:lnTo>
                    <a:lnTo>
                      <a:pt x="52" y="237"/>
                    </a:lnTo>
                    <a:lnTo>
                      <a:pt x="36" y="243"/>
                    </a:lnTo>
                    <a:lnTo>
                      <a:pt x="29" y="252"/>
                    </a:lnTo>
                    <a:lnTo>
                      <a:pt x="17" y="260"/>
                    </a:lnTo>
                    <a:lnTo>
                      <a:pt x="7" y="260"/>
                    </a:lnTo>
                    <a:lnTo>
                      <a:pt x="17" y="260"/>
                    </a:lnTo>
                    <a:lnTo>
                      <a:pt x="29" y="260"/>
                    </a:lnTo>
                    <a:lnTo>
                      <a:pt x="52" y="252"/>
                    </a:lnTo>
                    <a:lnTo>
                      <a:pt x="66" y="252"/>
                    </a:lnTo>
                    <a:lnTo>
                      <a:pt x="74" y="252"/>
                    </a:lnTo>
                    <a:lnTo>
                      <a:pt x="81" y="252"/>
                    </a:lnTo>
                    <a:lnTo>
                      <a:pt x="81" y="260"/>
                    </a:lnTo>
                    <a:lnTo>
                      <a:pt x="81" y="266"/>
                    </a:lnTo>
                    <a:lnTo>
                      <a:pt x="94" y="266"/>
                    </a:lnTo>
                    <a:lnTo>
                      <a:pt x="102" y="260"/>
                    </a:lnTo>
                    <a:lnTo>
                      <a:pt x="102" y="266"/>
                    </a:lnTo>
                    <a:lnTo>
                      <a:pt x="94" y="282"/>
                    </a:lnTo>
                    <a:lnTo>
                      <a:pt x="81" y="288"/>
                    </a:lnTo>
                    <a:lnTo>
                      <a:pt x="81" y="294"/>
                    </a:lnTo>
                    <a:lnTo>
                      <a:pt x="74" y="310"/>
                    </a:lnTo>
                    <a:lnTo>
                      <a:pt x="57" y="316"/>
                    </a:lnTo>
                    <a:lnTo>
                      <a:pt x="44" y="331"/>
                    </a:lnTo>
                    <a:lnTo>
                      <a:pt x="29" y="339"/>
                    </a:lnTo>
                    <a:lnTo>
                      <a:pt x="24" y="345"/>
                    </a:lnTo>
                    <a:lnTo>
                      <a:pt x="7" y="354"/>
                    </a:lnTo>
                    <a:lnTo>
                      <a:pt x="0" y="361"/>
                    </a:lnTo>
                    <a:lnTo>
                      <a:pt x="7" y="361"/>
                    </a:lnTo>
                    <a:lnTo>
                      <a:pt x="17" y="354"/>
                    </a:lnTo>
                    <a:lnTo>
                      <a:pt x="29" y="354"/>
                    </a:lnTo>
                    <a:lnTo>
                      <a:pt x="44" y="354"/>
                    </a:lnTo>
                    <a:lnTo>
                      <a:pt x="52" y="345"/>
                    </a:lnTo>
                    <a:lnTo>
                      <a:pt x="66" y="345"/>
                    </a:lnTo>
                    <a:lnTo>
                      <a:pt x="74" y="339"/>
                    </a:lnTo>
                    <a:lnTo>
                      <a:pt x="81" y="339"/>
                    </a:lnTo>
                    <a:lnTo>
                      <a:pt x="87" y="339"/>
                    </a:lnTo>
                    <a:lnTo>
                      <a:pt x="94" y="339"/>
                    </a:lnTo>
                    <a:lnTo>
                      <a:pt x="102" y="339"/>
                    </a:lnTo>
                    <a:lnTo>
                      <a:pt x="109" y="331"/>
                    </a:lnTo>
                    <a:lnTo>
                      <a:pt x="115" y="339"/>
                    </a:lnTo>
                    <a:lnTo>
                      <a:pt x="123" y="339"/>
                    </a:lnTo>
                    <a:lnTo>
                      <a:pt x="131" y="345"/>
                    </a:lnTo>
                    <a:lnTo>
                      <a:pt x="131" y="354"/>
                    </a:lnTo>
                    <a:lnTo>
                      <a:pt x="139" y="354"/>
                    </a:lnTo>
                    <a:lnTo>
                      <a:pt x="144" y="361"/>
                    </a:lnTo>
                    <a:lnTo>
                      <a:pt x="144" y="367"/>
                    </a:lnTo>
                    <a:lnTo>
                      <a:pt x="148" y="367"/>
                    </a:lnTo>
                    <a:lnTo>
                      <a:pt x="157" y="367"/>
                    </a:lnTo>
                    <a:lnTo>
                      <a:pt x="172" y="367"/>
                    </a:lnTo>
                    <a:lnTo>
                      <a:pt x="193" y="367"/>
                    </a:lnTo>
                    <a:lnTo>
                      <a:pt x="200" y="367"/>
                    </a:lnTo>
                    <a:lnTo>
                      <a:pt x="214" y="367"/>
                    </a:lnTo>
                    <a:lnTo>
                      <a:pt x="230" y="375"/>
                    </a:lnTo>
                    <a:lnTo>
                      <a:pt x="250" y="375"/>
                    </a:lnTo>
                    <a:lnTo>
                      <a:pt x="273" y="375"/>
                    </a:lnTo>
                    <a:lnTo>
                      <a:pt x="288" y="375"/>
                    </a:lnTo>
                    <a:lnTo>
                      <a:pt x="279" y="375"/>
                    </a:lnTo>
                    <a:lnTo>
                      <a:pt x="273" y="367"/>
                    </a:lnTo>
                    <a:lnTo>
                      <a:pt x="264" y="361"/>
                    </a:lnTo>
                    <a:lnTo>
                      <a:pt x="243" y="345"/>
                    </a:lnTo>
                    <a:lnTo>
                      <a:pt x="236" y="339"/>
                    </a:lnTo>
                    <a:lnTo>
                      <a:pt x="222" y="325"/>
                    </a:lnTo>
                    <a:lnTo>
                      <a:pt x="200" y="310"/>
                    </a:lnTo>
                    <a:lnTo>
                      <a:pt x="185" y="294"/>
                    </a:lnTo>
                    <a:lnTo>
                      <a:pt x="172" y="282"/>
                    </a:lnTo>
                    <a:lnTo>
                      <a:pt x="165" y="266"/>
                    </a:lnTo>
                    <a:lnTo>
                      <a:pt x="157" y="252"/>
                    </a:lnTo>
                    <a:lnTo>
                      <a:pt x="148" y="252"/>
                    </a:lnTo>
                    <a:lnTo>
                      <a:pt x="157" y="252"/>
                    </a:lnTo>
                    <a:lnTo>
                      <a:pt x="165" y="252"/>
                    </a:lnTo>
                    <a:lnTo>
                      <a:pt x="178" y="252"/>
                    </a:lnTo>
                    <a:lnTo>
                      <a:pt x="185" y="260"/>
                    </a:lnTo>
                    <a:lnTo>
                      <a:pt x="214" y="266"/>
                    </a:lnTo>
                    <a:lnTo>
                      <a:pt x="222" y="282"/>
                    </a:lnTo>
                    <a:lnTo>
                      <a:pt x="230" y="282"/>
                    </a:lnTo>
                    <a:lnTo>
                      <a:pt x="222" y="282"/>
                    </a:lnTo>
                    <a:lnTo>
                      <a:pt x="222" y="273"/>
                    </a:lnTo>
                    <a:lnTo>
                      <a:pt x="214" y="260"/>
                    </a:lnTo>
                    <a:lnTo>
                      <a:pt x="208" y="243"/>
                    </a:lnTo>
                    <a:lnTo>
                      <a:pt x="208" y="222"/>
                    </a:lnTo>
                    <a:lnTo>
                      <a:pt x="208" y="210"/>
                    </a:lnTo>
                    <a:lnTo>
                      <a:pt x="200" y="196"/>
                    </a:lnTo>
                    <a:lnTo>
                      <a:pt x="200" y="189"/>
                    </a:lnTo>
                    <a:lnTo>
                      <a:pt x="200" y="182"/>
                    </a:lnTo>
                    <a:lnTo>
                      <a:pt x="208" y="182"/>
                    </a:lnTo>
                    <a:lnTo>
                      <a:pt x="214" y="182"/>
                    </a:lnTo>
                    <a:lnTo>
                      <a:pt x="222" y="182"/>
                    </a:lnTo>
                    <a:lnTo>
                      <a:pt x="230" y="182"/>
                    </a:lnTo>
                    <a:lnTo>
                      <a:pt x="222" y="182"/>
                    </a:lnTo>
                    <a:lnTo>
                      <a:pt x="214" y="175"/>
                    </a:lnTo>
                    <a:lnTo>
                      <a:pt x="208" y="159"/>
                    </a:lnTo>
                    <a:lnTo>
                      <a:pt x="200" y="146"/>
                    </a:lnTo>
                    <a:lnTo>
                      <a:pt x="185" y="138"/>
                    </a:lnTo>
                    <a:lnTo>
                      <a:pt x="178" y="123"/>
                    </a:lnTo>
                    <a:lnTo>
                      <a:pt x="172" y="117"/>
                    </a:lnTo>
                    <a:lnTo>
                      <a:pt x="165" y="109"/>
                    </a:lnTo>
                    <a:lnTo>
                      <a:pt x="165" y="94"/>
                    </a:lnTo>
                    <a:lnTo>
                      <a:pt x="157" y="86"/>
                    </a:lnTo>
                    <a:lnTo>
                      <a:pt x="157" y="80"/>
                    </a:lnTo>
                    <a:lnTo>
                      <a:pt x="148" y="67"/>
                    </a:lnTo>
                    <a:lnTo>
                      <a:pt x="157" y="67"/>
                    </a:lnTo>
                    <a:lnTo>
                      <a:pt x="165" y="67"/>
                    </a:lnTo>
                    <a:lnTo>
                      <a:pt x="172" y="67"/>
                    </a:lnTo>
                    <a:lnTo>
                      <a:pt x="165" y="67"/>
                    </a:lnTo>
                    <a:lnTo>
                      <a:pt x="165" y="58"/>
                    </a:lnTo>
                    <a:lnTo>
                      <a:pt x="157" y="52"/>
                    </a:lnTo>
                    <a:lnTo>
                      <a:pt x="157" y="36"/>
                    </a:lnTo>
                    <a:lnTo>
                      <a:pt x="148" y="29"/>
                    </a:lnTo>
                    <a:lnTo>
                      <a:pt x="148" y="22"/>
                    </a:lnTo>
                    <a:lnTo>
                      <a:pt x="148" y="15"/>
                    </a:lnTo>
                    <a:lnTo>
                      <a:pt x="144" y="8"/>
                    </a:lnTo>
                    <a:lnTo>
                      <a:pt x="144" y="0"/>
                    </a:lnTo>
                    <a:lnTo>
                      <a:pt x="144" y="8"/>
                    </a:lnTo>
                    <a:lnTo>
                      <a:pt x="139" y="15"/>
                    </a:lnTo>
                    <a:lnTo>
                      <a:pt x="131" y="29"/>
                    </a:lnTo>
                    <a:lnTo>
                      <a:pt x="131" y="43"/>
                    </a:lnTo>
                    <a:lnTo>
                      <a:pt x="115" y="67"/>
                    </a:lnTo>
                    <a:lnTo>
                      <a:pt x="109" y="73"/>
                    </a:lnTo>
                    <a:lnTo>
                      <a:pt x="109" y="80"/>
                    </a:lnTo>
                    <a:lnTo>
                      <a:pt x="109" y="86"/>
                    </a:lnTo>
                    <a:lnTo>
                      <a:pt x="102" y="94"/>
                    </a:lnTo>
                    <a:lnTo>
                      <a:pt x="109" y="94"/>
                    </a:lnTo>
                    <a:lnTo>
                      <a:pt x="115" y="94"/>
                    </a:lnTo>
                    <a:lnTo>
                      <a:pt x="123" y="94"/>
                    </a:lnTo>
                    <a:lnTo>
                      <a:pt x="123" y="123"/>
                    </a:lnTo>
                    <a:lnTo>
                      <a:pt x="115" y="138"/>
                    </a:lnTo>
                    <a:lnTo>
                      <a:pt x="125" y="90"/>
                    </a:lnTo>
                    <a:close/>
                  </a:path>
                </a:pathLst>
              </a:custGeom>
              <a:solidFill>
                <a:srgbClr val="007F00"/>
              </a:solidFill>
              <a:ln w="1588">
                <a:solidFill>
                  <a:srgbClr val="000000"/>
                </a:solidFill>
                <a:round/>
                <a:headEnd/>
                <a:tailEnd/>
              </a:ln>
            </p:spPr>
            <p:txBody>
              <a:bodyPr/>
              <a:lstStyle/>
              <a:p>
                <a:endParaRPr lang="en-US" dirty="0"/>
              </a:p>
            </p:txBody>
          </p:sp>
          <p:sp>
            <p:nvSpPr>
              <p:cNvPr id="174121" name="Line 19"/>
              <p:cNvSpPr>
                <a:spLocks noChangeShapeType="1"/>
              </p:cNvSpPr>
              <p:nvPr/>
            </p:nvSpPr>
            <p:spPr bwMode="auto">
              <a:xfrm rot="393647">
                <a:off x="1230" y="3797"/>
                <a:ext cx="2" cy="108"/>
              </a:xfrm>
              <a:prstGeom prst="line">
                <a:avLst/>
              </a:prstGeom>
              <a:noFill/>
              <a:ln w="31750">
                <a:solidFill>
                  <a:srgbClr val="000000"/>
                </a:solidFill>
                <a:round/>
                <a:headEnd/>
                <a:tailEnd/>
              </a:ln>
            </p:spPr>
            <p:txBody>
              <a:bodyPr/>
              <a:lstStyle/>
              <a:p>
                <a:endParaRPr lang="en-US" dirty="0"/>
              </a:p>
            </p:txBody>
          </p:sp>
          <p:sp>
            <p:nvSpPr>
              <p:cNvPr id="174122" name="Freeform 20"/>
              <p:cNvSpPr>
                <a:spLocks/>
              </p:cNvSpPr>
              <p:nvPr/>
            </p:nvSpPr>
            <p:spPr bwMode="auto">
              <a:xfrm rot="393647">
                <a:off x="1124" y="3660"/>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dirty="0"/>
              </a:p>
            </p:txBody>
          </p:sp>
          <p:sp>
            <p:nvSpPr>
              <p:cNvPr id="174123" name="Line 21"/>
              <p:cNvSpPr>
                <a:spLocks noChangeShapeType="1"/>
              </p:cNvSpPr>
              <p:nvPr/>
            </p:nvSpPr>
            <p:spPr bwMode="auto">
              <a:xfrm rot="393647">
                <a:off x="779" y="3698"/>
                <a:ext cx="3" cy="88"/>
              </a:xfrm>
              <a:prstGeom prst="line">
                <a:avLst/>
              </a:prstGeom>
              <a:noFill/>
              <a:ln w="31750">
                <a:solidFill>
                  <a:srgbClr val="000000"/>
                </a:solidFill>
                <a:round/>
                <a:headEnd/>
                <a:tailEnd/>
              </a:ln>
            </p:spPr>
            <p:txBody>
              <a:bodyPr/>
              <a:lstStyle/>
              <a:p>
                <a:endParaRPr lang="en-US" dirty="0"/>
              </a:p>
            </p:txBody>
          </p:sp>
          <p:sp>
            <p:nvSpPr>
              <p:cNvPr id="174124" name="Freeform 22"/>
              <p:cNvSpPr>
                <a:spLocks/>
              </p:cNvSpPr>
              <p:nvPr/>
            </p:nvSpPr>
            <p:spPr bwMode="auto">
              <a:xfrm rot="393647">
                <a:off x="697" y="3589"/>
                <a:ext cx="202" cy="170"/>
              </a:xfrm>
              <a:custGeom>
                <a:avLst/>
                <a:gdLst>
                  <a:gd name="T0" fmla="*/ 69 w 208"/>
                  <a:gd name="T1" fmla="*/ 39 h 272"/>
                  <a:gd name="T2" fmla="*/ 50 w 208"/>
                  <a:gd name="T3" fmla="*/ 52 h 272"/>
                  <a:gd name="T4" fmla="*/ 40 w 208"/>
                  <a:gd name="T5" fmla="*/ 56 h 272"/>
                  <a:gd name="T6" fmla="*/ 64 w 208"/>
                  <a:gd name="T7" fmla="*/ 54 h 272"/>
                  <a:gd name="T8" fmla="*/ 80 w 208"/>
                  <a:gd name="T9" fmla="*/ 52 h 272"/>
                  <a:gd name="T10" fmla="*/ 75 w 208"/>
                  <a:gd name="T11" fmla="*/ 56 h 272"/>
                  <a:gd name="T12" fmla="*/ 54 w 208"/>
                  <a:gd name="T13" fmla="*/ 62 h 272"/>
                  <a:gd name="T14" fmla="*/ 36 w 208"/>
                  <a:gd name="T15" fmla="*/ 67 h 272"/>
                  <a:gd name="T16" fmla="*/ 11 w 208"/>
                  <a:gd name="T17" fmla="*/ 72 h 272"/>
                  <a:gd name="T18" fmla="*/ 19 w 208"/>
                  <a:gd name="T19" fmla="*/ 72 h 272"/>
                  <a:gd name="T20" fmla="*/ 50 w 208"/>
                  <a:gd name="T21" fmla="*/ 71 h 272"/>
                  <a:gd name="T22" fmla="*/ 54 w 208"/>
                  <a:gd name="T23" fmla="*/ 74 h 272"/>
                  <a:gd name="T24" fmla="*/ 69 w 208"/>
                  <a:gd name="T25" fmla="*/ 74 h 272"/>
                  <a:gd name="T26" fmla="*/ 54 w 208"/>
                  <a:gd name="T27" fmla="*/ 83 h 272"/>
                  <a:gd name="T28" fmla="*/ 30 w 208"/>
                  <a:gd name="T29" fmla="*/ 94 h 272"/>
                  <a:gd name="T30" fmla="*/ 5 w 208"/>
                  <a:gd name="T31" fmla="*/ 101 h 272"/>
                  <a:gd name="T32" fmla="*/ 11 w 208"/>
                  <a:gd name="T33" fmla="*/ 101 h 272"/>
                  <a:gd name="T34" fmla="*/ 36 w 208"/>
                  <a:gd name="T35" fmla="*/ 98 h 272"/>
                  <a:gd name="T36" fmla="*/ 54 w 208"/>
                  <a:gd name="T37" fmla="*/ 96 h 272"/>
                  <a:gd name="T38" fmla="*/ 69 w 208"/>
                  <a:gd name="T39" fmla="*/ 96 h 272"/>
                  <a:gd name="T40" fmla="*/ 84 w 208"/>
                  <a:gd name="T41" fmla="*/ 96 h 272"/>
                  <a:gd name="T42" fmla="*/ 95 w 208"/>
                  <a:gd name="T43" fmla="*/ 101 h 272"/>
                  <a:gd name="T44" fmla="*/ 101 w 208"/>
                  <a:gd name="T45" fmla="*/ 104 h 272"/>
                  <a:gd name="T46" fmla="*/ 131 w 208"/>
                  <a:gd name="T47" fmla="*/ 104 h 272"/>
                  <a:gd name="T48" fmla="*/ 155 w 208"/>
                  <a:gd name="T49" fmla="*/ 106 h 272"/>
                  <a:gd name="T50" fmla="*/ 196 w 208"/>
                  <a:gd name="T51" fmla="*/ 106 h 272"/>
                  <a:gd name="T52" fmla="*/ 181 w 208"/>
                  <a:gd name="T53" fmla="*/ 102 h 272"/>
                  <a:gd name="T54" fmla="*/ 151 w 208"/>
                  <a:gd name="T55" fmla="*/ 92 h 272"/>
                  <a:gd name="T56" fmla="*/ 116 w 208"/>
                  <a:gd name="T57" fmla="*/ 79 h 272"/>
                  <a:gd name="T58" fmla="*/ 101 w 208"/>
                  <a:gd name="T59" fmla="*/ 71 h 272"/>
                  <a:gd name="T60" fmla="*/ 121 w 208"/>
                  <a:gd name="T61" fmla="*/ 71 h 272"/>
                  <a:gd name="T62" fmla="*/ 151 w 208"/>
                  <a:gd name="T63" fmla="*/ 79 h 272"/>
                  <a:gd name="T64" fmla="*/ 151 w 208"/>
                  <a:gd name="T65" fmla="*/ 77 h 272"/>
                  <a:gd name="T66" fmla="*/ 141 w 208"/>
                  <a:gd name="T67" fmla="*/ 63 h 272"/>
                  <a:gd name="T68" fmla="*/ 136 w 208"/>
                  <a:gd name="T69" fmla="*/ 54 h 272"/>
                  <a:gd name="T70" fmla="*/ 146 w 208"/>
                  <a:gd name="T71" fmla="*/ 52 h 272"/>
                  <a:gd name="T72" fmla="*/ 151 w 208"/>
                  <a:gd name="T73" fmla="*/ 52 h 272"/>
                  <a:gd name="T74" fmla="*/ 136 w 208"/>
                  <a:gd name="T75" fmla="*/ 41 h 272"/>
                  <a:gd name="T76" fmla="*/ 116 w 208"/>
                  <a:gd name="T77" fmla="*/ 32 h 272"/>
                  <a:gd name="T78" fmla="*/ 107 w 208"/>
                  <a:gd name="T79" fmla="*/ 24 h 272"/>
                  <a:gd name="T80" fmla="*/ 107 w 208"/>
                  <a:gd name="T81" fmla="*/ 18 h 272"/>
                  <a:gd name="T82" fmla="*/ 114 w 208"/>
                  <a:gd name="T83" fmla="*/ 18 h 272"/>
                  <a:gd name="T84" fmla="*/ 107 w 208"/>
                  <a:gd name="T85" fmla="*/ 10 h 272"/>
                  <a:gd name="T86" fmla="*/ 101 w 208"/>
                  <a:gd name="T87" fmla="*/ 4 h 272"/>
                  <a:gd name="T88" fmla="*/ 96 w 208"/>
                  <a:gd name="T89" fmla="*/ 2 h 272"/>
                  <a:gd name="T90" fmla="*/ 89 w 208"/>
                  <a:gd name="T91" fmla="*/ 12 h 272"/>
                  <a:gd name="T92" fmla="*/ 75 w 208"/>
                  <a:gd name="T93" fmla="*/ 22 h 272"/>
                  <a:gd name="T94" fmla="*/ 75 w 208"/>
                  <a:gd name="T95" fmla="*/ 27 h 272"/>
                  <a:gd name="T96" fmla="*/ 84 w 208"/>
                  <a:gd name="T97" fmla="*/ 35 h 2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8"/>
                  <a:gd name="T148" fmla="*/ 0 h 272"/>
                  <a:gd name="T149" fmla="*/ 208 w 208"/>
                  <a:gd name="T150" fmla="*/ 272 h 2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8" h="272">
                    <a:moveTo>
                      <a:pt x="90" y="65"/>
                    </a:moveTo>
                    <a:lnTo>
                      <a:pt x="79" y="90"/>
                    </a:lnTo>
                    <a:lnTo>
                      <a:pt x="73" y="101"/>
                    </a:lnTo>
                    <a:lnTo>
                      <a:pt x="68" y="111"/>
                    </a:lnTo>
                    <a:lnTo>
                      <a:pt x="63" y="122"/>
                    </a:lnTo>
                    <a:lnTo>
                      <a:pt x="52" y="132"/>
                    </a:lnTo>
                    <a:lnTo>
                      <a:pt x="47" y="137"/>
                    </a:lnTo>
                    <a:lnTo>
                      <a:pt x="38" y="143"/>
                    </a:lnTo>
                    <a:lnTo>
                      <a:pt x="42" y="143"/>
                    </a:lnTo>
                    <a:lnTo>
                      <a:pt x="52" y="143"/>
                    </a:lnTo>
                    <a:lnTo>
                      <a:pt x="58" y="143"/>
                    </a:lnTo>
                    <a:lnTo>
                      <a:pt x="68" y="137"/>
                    </a:lnTo>
                    <a:lnTo>
                      <a:pt x="73" y="132"/>
                    </a:lnTo>
                    <a:lnTo>
                      <a:pt x="79" y="132"/>
                    </a:lnTo>
                    <a:lnTo>
                      <a:pt x="84" y="132"/>
                    </a:lnTo>
                    <a:lnTo>
                      <a:pt x="84" y="127"/>
                    </a:lnTo>
                    <a:lnTo>
                      <a:pt x="84" y="132"/>
                    </a:lnTo>
                    <a:lnTo>
                      <a:pt x="79" y="143"/>
                    </a:lnTo>
                    <a:lnTo>
                      <a:pt x="73" y="148"/>
                    </a:lnTo>
                    <a:lnTo>
                      <a:pt x="68" y="153"/>
                    </a:lnTo>
                    <a:lnTo>
                      <a:pt x="58" y="158"/>
                    </a:lnTo>
                    <a:lnTo>
                      <a:pt x="52" y="162"/>
                    </a:lnTo>
                    <a:lnTo>
                      <a:pt x="42" y="167"/>
                    </a:lnTo>
                    <a:lnTo>
                      <a:pt x="38" y="172"/>
                    </a:lnTo>
                    <a:lnTo>
                      <a:pt x="26" y="177"/>
                    </a:lnTo>
                    <a:lnTo>
                      <a:pt x="21" y="181"/>
                    </a:lnTo>
                    <a:lnTo>
                      <a:pt x="11" y="186"/>
                    </a:lnTo>
                    <a:lnTo>
                      <a:pt x="5" y="186"/>
                    </a:lnTo>
                    <a:lnTo>
                      <a:pt x="11" y="186"/>
                    </a:lnTo>
                    <a:lnTo>
                      <a:pt x="21" y="186"/>
                    </a:lnTo>
                    <a:lnTo>
                      <a:pt x="38" y="181"/>
                    </a:lnTo>
                    <a:lnTo>
                      <a:pt x="47" y="181"/>
                    </a:lnTo>
                    <a:lnTo>
                      <a:pt x="52" y="181"/>
                    </a:lnTo>
                    <a:lnTo>
                      <a:pt x="58" y="181"/>
                    </a:lnTo>
                    <a:lnTo>
                      <a:pt x="58" y="186"/>
                    </a:lnTo>
                    <a:lnTo>
                      <a:pt x="58" y="191"/>
                    </a:lnTo>
                    <a:lnTo>
                      <a:pt x="68" y="191"/>
                    </a:lnTo>
                    <a:lnTo>
                      <a:pt x="73" y="186"/>
                    </a:lnTo>
                    <a:lnTo>
                      <a:pt x="73" y="191"/>
                    </a:lnTo>
                    <a:lnTo>
                      <a:pt x="68" y="204"/>
                    </a:lnTo>
                    <a:lnTo>
                      <a:pt x="58" y="209"/>
                    </a:lnTo>
                    <a:lnTo>
                      <a:pt x="58" y="212"/>
                    </a:lnTo>
                    <a:lnTo>
                      <a:pt x="52" y="225"/>
                    </a:lnTo>
                    <a:lnTo>
                      <a:pt x="42" y="228"/>
                    </a:lnTo>
                    <a:lnTo>
                      <a:pt x="32" y="241"/>
                    </a:lnTo>
                    <a:lnTo>
                      <a:pt x="21" y="246"/>
                    </a:lnTo>
                    <a:lnTo>
                      <a:pt x="16" y="251"/>
                    </a:lnTo>
                    <a:lnTo>
                      <a:pt x="5" y="257"/>
                    </a:lnTo>
                    <a:lnTo>
                      <a:pt x="0" y="262"/>
                    </a:lnTo>
                    <a:lnTo>
                      <a:pt x="5" y="262"/>
                    </a:lnTo>
                    <a:lnTo>
                      <a:pt x="11" y="257"/>
                    </a:lnTo>
                    <a:lnTo>
                      <a:pt x="21" y="257"/>
                    </a:lnTo>
                    <a:lnTo>
                      <a:pt x="32" y="257"/>
                    </a:lnTo>
                    <a:lnTo>
                      <a:pt x="38" y="251"/>
                    </a:lnTo>
                    <a:lnTo>
                      <a:pt x="47" y="251"/>
                    </a:lnTo>
                    <a:lnTo>
                      <a:pt x="52" y="246"/>
                    </a:lnTo>
                    <a:lnTo>
                      <a:pt x="58" y="246"/>
                    </a:lnTo>
                    <a:lnTo>
                      <a:pt x="63" y="246"/>
                    </a:lnTo>
                    <a:lnTo>
                      <a:pt x="68" y="246"/>
                    </a:lnTo>
                    <a:lnTo>
                      <a:pt x="73" y="246"/>
                    </a:lnTo>
                    <a:lnTo>
                      <a:pt x="79" y="241"/>
                    </a:lnTo>
                    <a:lnTo>
                      <a:pt x="84" y="246"/>
                    </a:lnTo>
                    <a:lnTo>
                      <a:pt x="90" y="246"/>
                    </a:lnTo>
                    <a:lnTo>
                      <a:pt x="95" y="251"/>
                    </a:lnTo>
                    <a:lnTo>
                      <a:pt x="95" y="257"/>
                    </a:lnTo>
                    <a:lnTo>
                      <a:pt x="101" y="257"/>
                    </a:lnTo>
                    <a:lnTo>
                      <a:pt x="102" y="262"/>
                    </a:lnTo>
                    <a:lnTo>
                      <a:pt x="102" y="267"/>
                    </a:lnTo>
                    <a:lnTo>
                      <a:pt x="107" y="267"/>
                    </a:lnTo>
                    <a:lnTo>
                      <a:pt x="113" y="267"/>
                    </a:lnTo>
                    <a:lnTo>
                      <a:pt x="123" y="267"/>
                    </a:lnTo>
                    <a:lnTo>
                      <a:pt x="139" y="267"/>
                    </a:lnTo>
                    <a:lnTo>
                      <a:pt x="144" y="267"/>
                    </a:lnTo>
                    <a:lnTo>
                      <a:pt x="154" y="267"/>
                    </a:lnTo>
                    <a:lnTo>
                      <a:pt x="165" y="272"/>
                    </a:lnTo>
                    <a:lnTo>
                      <a:pt x="181" y="272"/>
                    </a:lnTo>
                    <a:lnTo>
                      <a:pt x="198" y="272"/>
                    </a:lnTo>
                    <a:lnTo>
                      <a:pt x="208" y="272"/>
                    </a:lnTo>
                    <a:lnTo>
                      <a:pt x="202" y="272"/>
                    </a:lnTo>
                    <a:lnTo>
                      <a:pt x="198" y="267"/>
                    </a:lnTo>
                    <a:lnTo>
                      <a:pt x="192" y="262"/>
                    </a:lnTo>
                    <a:lnTo>
                      <a:pt x="176" y="251"/>
                    </a:lnTo>
                    <a:lnTo>
                      <a:pt x="171" y="246"/>
                    </a:lnTo>
                    <a:lnTo>
                      <a:pt x="160" y="236"/>
                    </a:lnTo>
                    <a:lnTo>
                      <a:pt x="144" y="225"/>
                    </a:lnTo>
                    <a:lnTo>
                      <a:pt x="134" y="212"/>
                    </a:lnTo>
                    <a:lnTo>
                      <a:pt x="123" y="204"/>
                    </a:lnTo>
                    <a:lnTo>
                      <a:pt x="120" y="191"/>
                    </a:lnTo>
                    <a:lnTo>
                      <a:pt x="113" y="181"/>
                    </a:lnTo>
                    <a:lnTo>
                      <a:pt x="107" y="181"/>
                    </a:lnTo>
                    <a:lnTo>
                      <a:pt x="113" y="181"/>
                    </a:lnTo>
                    <a:lnTo>
                      <a:pt x="120" y="181"/>
                    </a:lnTo>
                    <a:lnTo>
                      <a:pt x="129" y="181"/>
                    </a:lnTo>
                    <a:lnTo>
                      <a:pt x="134" y="186"/>
                    </a:lnTo>
                    <a:lnTo>
                      <a:pt x="154" y="191"/>
                    </a:lnTo>
                    <a:lnTo>
                      <a:pt x="160" y="204"/>
                    </a:lnTo>
                    <a:lnTo>
                      <a:pt x="165" y="204"/>
                    </a:lnTo>
                    <a:lnTo>
                      <a:pt x="160" y="204"/>
                    </a:lnTo>
                    <a:lnTo>
                      <a:pt x="160" y="198"/>
                    </a:lnTo>
                    <a:lnTo>
                      <a:pt x="154" y="186"/>
                    </a:lnTo>
                    <a:lnTo>
                      <a:pt x="149" y="177"/>
                    </a:lnTo>
                    <a:lnTo>
                      <a:pt x="149" y="162"/>
                    </a:lnTo>
                    <a:lnTo>
                      <a:pt x="149" y="153"/>
                    </a:lnTo>
                    <a:lnTo>
                      <a:pt x="144" y="143"/>
                    </a:lnTo>
                    <a:lnTo>
                      <a:pt x="144" y="137"/>
                    </a:lnTo>
                    <a:lnTo>
                      <a:pt x="144" y="132"/>
                    </a:lnTo>
                    <a:lnTo>
                      <a:pt x="149" y="132"/>
                    </a:lnTo>
                    <a:lnTo>
                      <a:pt x="154" y="132"/>
                    </a:lnTo>
                    <a:lnTo>
                      <a:pt x="160" y="132"/>
                    </a:lnTo>
                    <a:lnTo>
                      <a:pt x="165" y="132"/>
                    </a:lnTo>
                    <a:lnTo>
                      <a:pt x="160" y="132"/>
                    </a:lnTo>
                    <a:lnTo>
                      <a:pt x="154" y="127"/>
                    </a:lnTo>
                    <a:lnTo>
                      <a:pt x="149" y="116"/>
                    </a:lnTo>
                    <a:lnTo>
                      <a:pt x="144" y="106"/>
                    </a:lnTo>
                    <a:lnTo>
                      <a:pt x="134" y="101"/>
                    </a:lnTo>
                    <a:lnTo>
                      <a:pt x="129" y="90"/>
                    </a:lnTo>
                    <a:lnTo>
                      <a:pt x="123" y="84"/>
                    </a:lnTo>
                    <a:lnTo>
                      <a:pt x="120" y="79"/>
                    </a:lnTo>
                    <a:lnTo>
                      <a:pt x="120" y="68"/>
                    </a:lnTo>
                    <a:lnTo>
                      <a:pt x="113" y="63"/>
                    </a:lnTo>
                    <a:lnTo>
                      <a:pt x="113" y="58"/>
                    </a:lnTo>
                    <a:lnTo>
                      <a:pt x="107" y="47"/>
                    </a:lnTo>
                    <a:lnTo>
                      <a:pt x="113" y="47"/>
                    </a:lnTo>
                    <a:lnTo>
                      <a:pt x="120" y="47"/>
                    </a:lnTo>
                    <a:lnTo>
                      <a:pt x="123" y="47"/>
                    </a:lnTo>
                    <a:lnTo>
                      <a:pt x="120" y="47"/>
                    </a:lnTo>
                    <a:lnTo>
                      <a:pt x="120" y="42"/>
                    </a:lnTo>
                    <a:lnTo>
                      <a:pt x="113" y="37"/>
                    </a:lnTo>
                    <a:lnTo>
                      <a:pt x="113" y="26"/>
                    </a:lnTo>
                    <a:lnTo>
                      <a:pt x="107" y="21"/>
                    </a:lnTo>
                    <a:lnTo>
                      <a:pt x="107" y="14"/>
                    </a:lnTo>
                    <a:lnTo>
                      <a:pt x="107" y="10"/>
                    </a:lnTo>
                    <a:lnTo>
                      <a:pt x="102" y="5"/>
                    </a:lnTo>
                    <a:lnTo>
                      <a:pt x="102" y="0"/>
                    </a:lnTo>
                    <a:lnTo>
                      <a:pt x="102" y="5"/>
                    </a:lnTo>
                    <a:lnTo>
                      <a:pt x="101" y="10"/>
                    </a:lnTo>
                    <a:lnTo>
                      <a:pt x="95" y="21"/>
                    </a:lnTo>
                    <a:lnTo>
                      <a:pt x="95" y="32"/>
                    </a:lnTo>
                    <a:lnTo>
                      <a:pt x="84" y="47"/>
                    </a:lnTo>
                    <a:lnTo>
                      <a:pt x="79" y="53"/>
                    </a:lnTo>
                    <a:lnTo>
                      <a:pt x="79" y="58"/>
                    </a:lnTo>
                    <a:lnTo>
                      <a:pt x="79" y="63"/>
                    </a:lnTo>
                    <a:lnTo>
                      <a:pt x="73" y="68"/>
                    </a:lnTo>
                    <a:lnTo>
                      <a:pt x="79" y="68"/>
                    </a:lnTo>
                    <a:lnTo>
                      <a:pt x="84" y="68"/>
                    </a:lnTo>
                    <a:lnTo>
                      <a:pt x="90" y="68"/>
                    </a:lnTo>
                    <a:lnTo>
                      <a:pt x="90" y="90"/>
                    </a:lnTo>
                    <a:lnTo>
                      <a:pt x="84" y="101"/>
                    </a:lnTo>
                    <a:lnTo>
                      <a:pt x="90" y="65"/>
                    </a:lnTo>
                    <a:close/>
                  </a:path>
                </a:pathLst>
              </a:custGeom>
              <a:solidFill>
                <a:srgbClr val="007F00"/>
              </a:solidFill>
              <a:ln w="1588">
                <a:solidFill>
                  <a:srgbClr val="000000"/>
                </a:solidFill>
                <a:round/>
                <a:headEnd/>
                <a:tailEnd/>
              </a:ln>
            </p:spPr>
            <p:txBody>
              <a:bodyPr/>
              <a:lstStyle/>
              <a:p>
                <a:endParaRPr lang="en-US" dirty="0"/>
              </a:p>
            </p:txBody>
          </p:sp>
          <p:sp>
            <p:nvSpPr>
              <p:cNvPr id="174125" name="Line 23"/>
              <p:cNvSpPr>
                <a:spLocks noChangeShapeType="1"/>
              </p:cNvSpPr>
              <p:nvPr/>
            </p:nvSpPr>
            <p:spPr bwMode="auto">
              <a:xfrm rot="393647">
                <a:off x="998" y="3705"/>
                <a:ext cx="2" cy="88"/>
              </a:xfrm>
              <a:prstGeom prst="line">
                <a:avLst/>
              </a:prstGeom>
              <a:noFill/>
              <a:ln w="31750">
                <a:solidFill>
                  <a:srgbClr val="000000"/>
                </a:solidFill>
                <a:round/>
                <a:headEnd/>
                <a:tailEnd/>
              </a:ln>
            </p:spPr>
            <p:txBody>
              <a:bodyPr/>
              <a:lstStyle/>
              <a:p>
                <a:endParaRPr lang="en-US" dirty="0"/>
              </a:p>
            </p:txBody>
          </p:sp>
          <p:sp>
            <p:nvSpPr>
              <p:cNvPr id="174126" name="Freeform 24"/>
              <p:cNvSpPr>
                <a:spLocks/>
              </p:cNvSpPr>
              <p:nvPr/>
            </p:nvSpPr>
            <p:spPr bwMode="auto">
              <a:xfrm rot="393647">
                <a:off x="918" y="3595"/>
                <a:ext cx="200" cy="171"/>
              </a:xfrm>
              <a:custGeom>
                <a:avLst/>
                <a:gdLst>
                  <a:gd name="T0" fmla="*/ 67 w 209"/>
                  <a:gd name="T1" fmla="*/ 39 h 273"/>
                  <a:gd name="T2" fmla="*/ 49 w 209"/>
                  <a:gd name="T3" fmla="*/ 53 h 273"/>
                  <a:gd name="T4" fmla="*/ 38 w 209"/>
                  <a:gd name="T5" fmla="*/ 57 h 273"/>
                  <a:gd name="T6" fmla="*/ 62 w 209"/>
                  <a:gd name="T7" fmla="*/ 54 h 273"/>
                  <a:gd name="T8" fmla="*/ 77 w 209"/>
                  <a:gd name="T9" fmla="*/ 53 h 273"/>
                  <a:gd name="T10" fmla="*/ 73 w 209"/>
                  <a:gd name="T11" fmla="*/ 57 h 273"/>
                  <a:gd name="T12" fmla="*/ 54 w 209"/>
                  <a:gd name="T13" fmla="*/ 63 h 273"/>
                  <a:gd name="T14" fmla="*/ 33 w 209"/>
                  <a:gd name="T15" fmla="*/ 68 h 273"/>
                  <a:gd name="T16" fmla="*/ 11 w 209"/>
                  <a:gd name="T17" fmla="*/ 74 h 273"/>
                  <a:gd name="T18" fmla="*/ 19 w 209"/>
                  <a:gd name="T19" fmla="*/ 74 h 273"/>
                  <a:gd name="T20" fmla="*/ 49 w 209"/>
                  <a:gd name="T21" fmla="*/ 72 h 273"/>
                  <a:gd name="T22" fmla="*/ 54 w 209"/>
                  <a:gd name="T23" fmla="*/ 76 h 273"/>
                  <a:gd name="T24" fmla="*/ 67 w 209"/>
                  <a:gd name="T25" fmla="*/ 76 h 273"/>
                  <a:gd name="T26" fmla="*/ 54 w 209"/>
                  <a:gd name="T27" fmla="*/ 85 h 273"/>
                  <a:gd name="T28" fmla="*/ 29 w 209"/>
                  <a:gd name="T29" fmla="*/ 95 h 273"/>
                  <a:gd name="T30" fmla="*/ 5 w 209"/>
                  <a:gd name="T31" fmla="*/ 101 h 273"/>
                  <a:gd name="T32" fmla="*/ 11 w 209"/>
                  <a:gd name="T33" fmla="*/ 101 h 273"/>
                  <a:gd name="T34" fmla="*/ 33 w 209"/>
                  <a:gd name="T35" fmla="*/ 99 h 273"/>
                  <a:gd name="T36" fmla="*/ 54 w 209"/>
                  <a:gd name="T37" fmla="*/ 97 h 273"/>
                  <a:gd name="T38" fmla="*/ 67 w 209"/>
                  <a:gd name="T39" fmla="*/ 97 h 273"/>
                  <a:gd name="T40" fmla="*/ 81 w 209"/>
                  <a:gd name="T41" fmla="*/ 97 h 273"/>
                  <a:gd name="T42" fmla="*/ 92 w 209"/>
                  <a:gd name="T43" fmla="*/ 101 h 273"/>
                  <a:gd name="T44" fmla="*/ 99 w 209"/>
                  <a:gd name="T45" fmla="*/ 105 h 273"/>
                  <a:gd name="T46" fmla="*/ 126 w 209"/>
                  <a:gd name="T47" fmla="*/ 105 h 273"/>
                  <a:gd name="T48" fmla="*/ 152 w 209"/>
                  <a:gd name="T49" fmla="*/ 107 h 273"/>
                  <a:gd name="T50" fmla="*/ 191 w 209"/>
                  <a:gd name="T51" fmla="*/ 107 h 273"/>
                  <a:gd name="T52" fmla="*/ 176 w 209"/>
                  <a:gd name="T53" fmla="*/ 103 h 273"/>
                  <a:gd name="T54" fmla="*/ 145 w 209"/>
                  <a:gd name="T55" fmla="*/ 93 h 273"/>
                  <a:gd name="T56" fmla="*/ 114 w 209"/>
                  <a:gd name="T57" fmla="*/ 80 h 273"/>
                  <a:gd name="T58" fmla="*/ 99 w 209"/>
                  <a:gd name="T59" fmla="*/ 72 h 273"/>
                  <a:gd name="T60" fmla="*/ 118 w 209"/>
                  <a:gd name="T61" fmla="*/ 72 h 273"/>
                  <a:gd name="T62" fmla="*/ 145 w 209"/>
                  <a:gd name="T63" fmla="*/ 80 h 273"/>
                  <a:gd name="T64" fmla="*/ 145 w 209"/>
                  <a:gd name="T65" fmla="*/ 78 h 273"/>
                  <a:gd name="T66" fmla="*/ 138 w 209"/>
                  <a:gd name="T67" fmla="*/ 64 h 273"/>
                  <a:gd name="T68" fmla="*/ 131 w 209"/>
                  <a:gd name="T69" fmla="*/ 54 h 273"/>
                  <a:gd name="T70" fmla="*/ 142 w 209"/>
                  <a:gd name="T71" fmla="*/ 53 h 273"/>
                  <a:gd name="T72" fmla="*/ 145 w 209"/>
                  <a:gd name="T73" fmla="*/ 53 h 273"/>
                  <a:gd name="T74" fmla="*/ 131 w 209"/>
                  <a:gd name="T75" fmla="*/ 43 h 273"/>
                  <a:gd name="T76" fmla="*/ 114 w 209"/>
                  <a:gd name="T77" fmla="*/ 33 h 273"/>
                  <a:gd name="T78" fmla="*/ 104 w 209"/>
                  <a:gd name="T79" fmla="*/ 24 h 273"/>
                  <a:gd name="T80" fmla="*/ 104 w 209"/>
                  <a:gd name="T81" fmla="*/ 19 h 273"/>
                  <a:gd name="T82" fmla="*/ 110 w 209"/>
                  <a:gd name="T83" fmla="*/ 19 h 273"/>
                  <a:gd name="T84" fmla="*/ 104 w 209"/>
                  <a:gd name="T85" fmla="*/ 11 h 273"/>
                  <a:gd name="T86" fmla="*/ 99 w 209"/>
                  <a:gd name="T87" fmla="*/ 4 h 273"/>
                  <a:gd name="T88" fmla="*/ 95 w 209"/>
                  <a:gd name="T89" fmla="*/ 3 h 273"/>
                  <a:gd name="T90" fmla="*/ 86 w 209"/>
                  <a:gd name="T91" fmla="*/ 13 h 273"/>
                  <a:gd name="T92" fmla="*/ 73 w 209"/>
                  <a:gd name="T93" fmla="*/ 23 h 273"/>
                  <a:gd name="T94" fmla="*/ 73 w 209"/>
                  <a:gd name="T95" fmla="*/ 27 h 273"/>
                  <a:gd name="T96" fmla="*/ 81 w 209"/>
                  <a:gd name="T97" fmla="*/ 35 h 2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
                  <a:gd name="T148" fmla="*/ 0 h 273"/>
                  <a:gd name="T149" fmla="*/ 209 w 209"/>
                  <a:gd name="T150" fmla="*/ 273 h 2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 h="273">
                    <a:moveTo>
                      <a:pt x="89" y="67"/>
                    </a:moveTo>
                    <a:lnTo>
                      <a:pt x="79" y="90"/>
                    </a:lnTo>
                    <a:lnTo>
                      <a:pt x="73" y="101"/>
                    </a:lnTo>
                    <a:lnTo>
                      <a:pt x="68" y="113"/>
                    </a:lnTo>
                    <a:lnTo>
                      <a:pt x="63" y="124"/>
                    </a:lnTo>
                    <a:lnTo>
                      <a:pt x="53" y="134"/>
                    </a:lnTo>
                    <a:lnTo>
                      <a:pt x="47" y="138"/>
                    </a:lnTo>
                    <a:lnTo>
                      <a:pt x="37" y="145"/>
                    </a:lnTo>
                    <a:lnTo>
                      <a:pt x="42" y="145"/>
                    </a:lnTo>
                    <a:lnTo>
                      <a:pt x="53" y="145"/>
                    </a:lnTo>
                    <a:lnTo>
                      <a:pt x="58" y="145"/>
                    </a:lnTo>
                    <a:lnTo>
                      <a:pt x="68" y="138"/>
                    </a:lnTo>
                    <a:lnTo>
                      <a:pt x="73" y="134"/>
                    </a:lnTo>
                    <a:lnTo>
                      <a:pt x="79" y="134"/>
                    </a:lnTo>
                    <a:lnTo>
                      <a:pt x="84" y="134"/>
                    </a:lnTo>
                    <a:lnTo>
                      <a:pt x="84" y="127"/>
                    </a:lnTo>
                    <a:lnTo>
                      <a:pt x="84" y="134"/>
                    </a:lnTo>
                    <a:lnTo>
                      <a:pt x="79" y="145"/>
                    </a:lnTo>
                    <a:lnTo>
                      <a:pt x="73" y="148"/>
                    </a:lnTo>
                    <a:lnTo>
                      <a:pt x="68" y="155"/>
                    </a:lnTo>
                    <a:lnTo>
                      <a:pt x="58" y="160"/>
                    </a:lnTo>
                    <a:lnTo>
                      <a:pt x="53" y="163"/>
                    </a:lnTo>
                    <a:lnTo>
                      <a:pt x="42" y="167"/>
                    </a:lnTo>
                    <a:lnTo>
                      <a:pt x="37" y="173"/>
                    </a:lnTo>
                    <a:lnTo>
                      <a:pt x="26" y="178"/>
                    </a:lnTo>
                    <a:lnTo>
                      <a:pt x="21" y="183"/>
                    </a:lnTo>
                    <a:lnTo>
                      <a:pt x="11" y="188"/>
                    </a:lnTo>
                    <a:lnTo>
                      <a:pt x="5" y="188"/>
                    </a:lnTo>
                    <a:lnTo>
                      <a:pt x="11" y="188"/>
                    </a:lnTo>
                    <a:lnTo>
                      <a:pt x="21" y="188"/>
                    </a:lnTo>
                    <a:lnTo>
                      <a:pt x="37" y="183"/>
                    </a:lnTo>
                    <a:lnTo>
                      <a:pt x="47" y="183"/>
                    </a:lnTo>
                    <a:lnTo>
                      <a:pt x="53" y="183"/>
                    </a:lnTo>
                    <a:lnTo>
                      <a:pt x="58" y="183"/>
                    </a:lnTo>
                    <a:lnTo>
                      <a:pt x="58" y="188"/>
                    </a:lnTo>
                    <a:lnTo>
                      <a:pt x="58" y="193"/>
                    </a:lnTo>
                    <a:lnTo>
                      <a:pt x="68" y="193"/>
                    </a:lnTo>
                    <a:lnTo>
                      <a:pt x="73" y="188"/>
                    </a:lnTo>
                    <a:lnTo>
                      <a:pt x="73" y="193"/>
                    </a:lnTo>
                    <a:lnTo>
                      <a:pt x="68" y="205"/>
                    </a:lnTo>
                    <a:lnTo>
                      <a:pt x="58" y="210"/>
                    </a:lnTo>
                    <a:lnTo>
                      <a:pt x="58" y="215"/>
                    </a:lnTo>
                    <a:lnTo>
                      <a:pt x="53" y="226"/>
                    </a:lnTo>
                    <a:lnTo>
                      <a:pt x="42" y="230"/>
                    </a:lnTo>
                    <a:lnTo>
                      <a:pt x="31" y="241"/>
                    </a:lnTo>
                    <a:lnTo>
                      <a:pt x="21" y="247"/>
                    </a:lnTo>
                    <a:lnTo>
                      <a:pt x="16" y="252"/>
                    </a:lnTo>
                    <a:lnTo>
                      <a:pt x="5" y="257"/>
                    </a:lnTo>
                    <a:lnTo>
                      <a:pt x="0" y="262"/>
                    </a:lnTo>
                    <a:lnTo>
                      <a:pt x="5" y="262"/>
                    </a:lnTo>
                    <a:lnTo>
                      <a:pt x="11" y="257"/>
                    </a:lnTo>
                    <a:lnTo>
                      <a:pt x="21" y="257"/>
                    </a:lnTo>
                    <a:lnTo>
                      <a:pt x="31" y="257"/>
                    </a:lnTo>
                    <a:lnTo>
                      <a:pt x="37" y="252"/>
                    </a:lnTo>
                    <a:lnTo>
                      <a:pt x="47" y="252"/>
                    </a:lnTo>
                    <a:lnTo>
                      <a:pt x="53" y="247"/>
                    </a:lnTo>
                    <a:lnTo>
                      <a:pt x="58" y="247"/>
                    </a:lnTo>
                    <a:lnTo>
                      <a:pt x="63" y="247"/>
                    </a:lnTo>
                    <a:lnTo>
                      <a:pt x="68" y="247"/>
                    </a:lnTo>
                    <a:lnTo>
                      <a:pt x="73" y="247"/>
                    </a:lnTo>
                    <a:lnTo>
                      <a:pt x="79" y="241"/>
                    </a:lnTo>
                    <a:lnTo>
                      <a:pt x="84" y="247"/>
                    </a:lnTo>
                    <a:lnTo>
                      <a:pt x="89" y="247"/>
                    </a:lnTo>
                    <a:lnTo>
                      <a:pt x="94" y="252"/>
                    </a:lnTo>
                    <a:lnTo>
                      <a:pt x="94" y="257"/>
                    </a:lnTo>
                    <a:lnTo>
                      <a:pt x="100" y="257"/>
                    </a:lnTo>
                    <a:lnTo>
                      <a:pt x="103" y="262"/>
                    </a:lnTo>
                    <a:lnTo>
                      <a:pt x="103" y="268"/>
                    </a:lnTo>
                    <a:lnTo>
                      <a:pt x="108" y="268"/>
                    </a:lnTo>
                    <a:lnTo>
                      <a:pt x="114" y="268"/>
                    </a:lnTo>
                    <a:lnTo>
                      <a:pt x="124" y="268"/>
                    </a:lnTo>
                    <a:lnTo>
                      <a:pt x="138" y="268"/>
                    </a:lnTo>
                    <a:lnTo>
                      <a:pt x="143" y="268"/>
                    </a:lnTo>
                    <a:lnTo>
                      <a:pt x="155" y="268"/>
                    </a:lnTo>
                    <a:lnTo>
                      <a:pt x="166" y="273"/>
                    </a:lnTo>
                    <a:lnTo>
                      <a:pt x="180" y="273"/>
                    </a:lnTo>
                    <a:lnTo>
                      <a:pt x="198" y="273"/>
                    </a:lnTo>
                    <a:lnTo>
                      <a:pt x="209" y="273"/>
                    </a:lnTo>
                    <a:lnTo>
                      <a:pt x="203" y="273"/>
                    </a:lnTo>
                    <a:lnTo>
                      <a:pt x="198" y="268"/>
                    </a:lnTo>
                    <a:lnTo>
                      <a:pt x="192" y="262"/>
                    </a:lnTo>
                    <a:lnTo>
                      <a:pt x="177" y="252"/>
                    </a:lnTo>
                    <a:lnTo>
                      <a:pt x="172" y="247"/>
                    </a:lnTo>
                    <a:lnTo>
                      <a:pt x="159" y="236"/>
                    </a:lnTo>
                    <a:lnTo>
                      <a:pt x="143" y="226"/>
                    </a:lnTo>
                    <a:lnTo>
                      <a:pt x="134" y="215"/>
                    </a:lnTo>
                    <a:lnTo>
                      <a:pt x="124" y="205"/>
                    </a:lnTo>
                    <a:lnTo>
                      <a:pt x="120" y="193"/>
                    </a:lnTo>
                    <a:lnTo>
                      <a:pt x="114" y="183"/>
                    </a:lnTo>
                    <a:lnTo>
                      <a:pt x="108" y="183"/>
                    </a:lnTo>
                    <a:lnTo>
                      <a:pt x="114" y="183"/>
                    </a:lnTo>
                    <a:lnTo>
                      <a:pt x="120" y="183"/>
                    </a:lnTo>
                    <a:lnTo>
                      <a:pt x="129" y="183"/>
                    </a:lnTo>
                    <a:lnTo>
                      <a:pt x="134" y="188"/>
                    </a:lnTo>
                    <a:lnTo>
                      <a:pt x="155" y="193"/>
                    </a:lnTo>
                    <a:lnTo>
                      <a:pt x="159" y="205"/>
                    </a:lnTo>
                    <a:lnTo>
                      <a:pt x="166" y="205"/>
                    </a:lnTo>
                    <a:lnTo>
                      <a:pt x="159" y="205"/>
                    </a:lnTo>
                    <a:lnTo>
                      <a:pt x="159" y="199"/>
                    </a:lnTo>
                    <a:lnTo>
                      <a:pt x="155" y="188"/>
                    </a:lnTo>
                    <a:lnTo>
                      <a:pt x="150" y="178"/>
                    </a:lnTo>
                    <a:lnTo>
                      <a:pt x="150" y="163"/>
                    </a:lnTo>
                    <a:lnTo>
                      <a:pt x="150" y="155"/>
                    </a:lnTo>
                    <a:lnTo>
                      <a:pt x="143" y="145"/>
                    </a:lnTo>
                    <a:lnTo>
                      <a:pt x="143" y="138"/>
                    </a:lnTo>
                    <a:lnTo>
                      <a:pt x="143" y="134"/>
                    </a:lnTo>
                    <a:lnTo>
                      <a:pt x="150" y="134"/>
                    </a:lnTo>
                    <a:lnTo>
                      <a:pt x="155" y="134"/>
                    </a:lnTo>
                    <a:lnTo>
                      <a:pt x="159" y="134"/>
                    </a:lnTo>
                    <a:lnTo>
                      <a:pt x="166" y="134"/>
                    </a:lnTo>
                    <a:lnTo>
                      <a:pt x="159" y="134"/>
                    </a:lnTo>
                    <a:lnTo>
                      <a:pt x="155" y="127"/>
                    </a:lnTo>
                    <a:lnTo>
                      <a:pt x="150" y="117"/>
                    </a:lnTo>
                    <a:lnTo>
                      <a:pt x="143" y="108"/>
                    </a:lnTo>
                    <a:lnTo>
                      <a:pt x="134" y="101"/>
                    </a:lnTo>
                    <a:lnTo>
                      <a:pt x="129" y="90"/>
                    </a:lnTo>
                    <a:lnTo>
                      <a:pt x="124" y="85"/>
                    </a:lnTo>
                    <a:lnTo>
                      <a:pt x="120" y="80"/>
                    </a:lnTo>
                    <a:lnTo>
                      <a:pt x="120" y="69"/>
                    </a:lnTo>
                    <a:lnTo>
                      <a:pt x="114" y="63"/>
                    </a:lnTo>
                    <a:lnTo>
                      <a:pt x="114" y="58"/>
                    </a:lnTo>
                    <a:lnTo>
                      <a:pt x="108" y="48"/>
                    </a:lnTo>
                    <a:lnTo>
                      <a:pt x="114" y="48"/>
                    </a:lnTo>
                    <a:lnTo>
                      <a:pt x="120" y="48"/>
                    </a:lnTo>
                    <a:lnTo>
                      <a:pt x="124" y="48"/>
                    </a:lnTo>
                    <a:lnTo>
                      <a:pt x="120" y="48"/>
                    </a:lnTo>
                    <a:lnTo>
                      <a:pt x="120" y="43"/>
                    </a:lnTo>
                    <a:lnTo>
                      <a:pt x="114" y="38"/>
                    </a:lnTo>
                    <a:lnTo>
                      <a:pt x="114" y="27"/>
                    </a:lnTo>
                    <a:lnTo>
                      <a:pt x="108" y="21"/>
                    </a:lnTo>
                    <a:lnTo>
                      <a:pt x="108" y="16"/>
                    </a:lnTo>
                    <a:lnTo>
                      <a:pt x="108" y="11"/>
                    </a:lnTo>
                    <a:lnTo>
                      <a:pt x="103" y="6"/>
                    </a:lnTo>
                    <a:lnTo>
                      <a:pt x="103" y="0"/>
                    </a:lnTo>
                    <a:lnTo>
                      <a:pt x="103" y="6"/>
                    </a:lnTo>
                    <a:lnTo>
                      <a:pt x="100" y="11"/>
                    </a:lnTo>
                    <a:lnTo>
                      <a:pt x="94" y="21"/>
                    </a:lnTo>
                    <a:lnTo>
                      <a:pt x="94" y="32"/>
                    </a:lnTo>
                    <a:lnTo>
                      <a:pt x="84" y="48"/>
                    </a:lnTo>
                    <a:lnTo>
                      <a:pt x="79" y="54"/>
                    </a:lnTo>
                    <a:lnTo>
                      <a:pt x="79" y="58"/>
                    </a:lnTo>
                    <a:lnTo>
                      <a:pt x="79" y="63"/>
                    </a:lnTo>
                    <a:lnTo>
                      <a:pt x="73" y="69"/>
                    </a:lnTo>
                    <a:lnTo>
                      <a:pt x="79" y="69"/>
                    </a:lnTo>
                    <a:lnTo>
                      <a:pt x="84" y="69"/>
                    </a:lnTo>
                    <a:lnTo>
                      <a:pt x="89" y="69"/>
                    </a:lnTo>
                    <a:lnTo>
                      <a:pt x="89" y="90"/>
                    </a:lnTo>
                    <a:lnTo>
                      <a:pt x="84" y="101"/>
                    </a:lnTo>
                    <a:lnTo>
                      <a:pt x="89" y="67"/>
                    </a:lnTo>
                    <a:close/>
                  </a:path>
                </a:pathLst>
              </a:custGeom>
              <a:solidFill>
                <a:srgbClr val="007F00"/>
              </a:solidFill>
              <a:ln w="1588">
                <a:solidFill>
                  <a:srgbClr val="000000"/>
                </a:solidFill>
                <a:round/>
                <a:headEnd/>
                <a:tailEnd/>
              </a:ln>
            </p:spPr>
            <p:txBody>
              <a:bodyPr/>
              <a:lstStyle/>
              <a:p>
                <a:endParaRPr lang="en-US" dirty="0"/>
              </a:p>
            </p:txBody>
          </p:sp>
          <p:sp>
            <p:nvSpPr>
              <p:cNvPr id="174127" name="Freeform 25"/>
              <p:cNvSpPr>
                <a:spLocks/>
              </p:cNvSpPr>
              <p:nvPr/>
            </p:nvSpPr>
            <p:spPr bwMode="auto">
              <a:xfrm rot="393647">
                <a:off x="1650" y="3596"/>
                <a:ext cx="548" cy="49"/>
              </a:xfrm>
              <a:custGeom>
                <a:avLst/>
                <a:gdLst>
                  <a:gd name="T0" fmla="*/ 534 w 562"/>
                  <a:gd name="T1" fmla="*/ 13 h 81"/>
                  <a:gd name="T2" fmla="*/ 484 w 562"/>
                  <a:gd name="T3" fmla="*/ 6 h 81"/>
                  <a:gd name="T4" fmla="*/ 458 w 562"/>
                  <a:gd name="T5" fmla="*/ 3 h 81"/>
                  <a:gd name="T6" fmla="*/ 434 w 562"/>
                  <a:gd name="T7" fmla="*/ 3 h 81"/>
                  <a:gd name="T8" fmla="*/ 408 w 562"/>
                  <a:gd name="T9" fmla="*/ 0 h 81"/>
                  <a:gd name="T10" fmla="*/ 373 w 562"/>
                  <a:gd name="T11" fmla="*/ 0 h 81"/>
                  <a:gd name="T12" fmla="*/ 348 w 562"/>
                  <a:gd name="T13" fmla="*/ 0 h 81"/>
                  <a:gd name="T14" fmla="*/ 324 w 562"/>
                  <a:gd name="T15" fmla="*/ 0 h 81"/>
                  <a:gd name="T16" fmla="*/ 296 w 562"/>
                  <a:gd name="T17" fmla="*/ 0 h 81"/>
                  <a:gd name="T18" fmla="*/ 281 w 562"/>
                  <a:gd name="T19" fmla="*/ 0 h 81"/>
                  <a:gd name="T20" fmla="*/ 255 w 562"/>
                  <a:gd name="T21" fmla="*/ 3 h 81"/>
                  <a:gd name="T22" fmla="*/ 239 w 562"/>
                  <a:gd name="T23" fmla="*/ 3 h 81"/>
                  <a:gd name="T24" fmla="*/ 222 w 562"/>
                  <a:gd name="T25" fmla="*/ 6 h 81"/>
                  <a:gd name="T26" fmla="*/ 206 w 562"/>
                  <a:gd name="T27" fmla="*/ 6 h 81"/>
                  <a:gd name="T28" fmla="*/ 188 w 562"/>
                  <a:gd name="T29" fmla="*/ 10 h 81"/>
                  <a:gd name="T30" fmla="*/ 178 w 562"/>
                  <a:gd name="T31" fmla="*/ 13 h 81"/>
                  <a:gd name="T32" fmla="*/ 162 w 562"/>
                  <a:gd name="T33" fmla="*/ 16 h 81"/>
                  <a:gd name="T34" fmla="*/ 145 w 562"/>
                  <a:gd name="T35" fmla="*/ 16 h 81"/>
                  <a:gd name="T36" fmla="*/ 137 w 562"/>
                  <a:gd name="T37" fmla="*/ 19 h 81"/>
                  <a:gd name="T38" fmla="*/ 129 w 562"/>
                  <a:gd name="T39" fmla="*/ 19 h 81"/>
                  <a:gd name="T40" fmla="*/ 120 w 562"/>
                  <a:gd name="T41" fmla="*/ 23 h 81"/>
                  <a:gd name="T42" fmla="*/ 111 w 562"/>
                  <a:gd name="T43" fmla="*/ 26 h 81"/>
                  <a:gd name="T44" fmla="*/ 101 w 562"/>
                  <a:gd name="T45" fmla="*/ 26 h 81"/>
                  <a:gd name="T46" fmla="*/ 96 w 562"/>
                  <a:gd name="T47" fmla="*/ 26 h 81"/>
                  <a:gd name="T48" fmla="*/ 87 w 562"/>
                  <a:gd name="T49" fmla="*/ 30 h 81"/>
                  <a:gd name="T50" fmla="*/ 76 w 562"/>
                  <a:gd name="T51" fmla="*/ 30 h 81"/>
                  <a:gd name="T52" fmla="*/ 69 w 562"/>
                  <a:gd name="T53" fmla="*/ 30 h 81"/>
                  <a:gd name="T54" fmla="*/ 60 w 562"/>
                  <a:gd name="T55" fmla="*/ 30 h 81"/>
                  <a:gd name="T56" fmla="*/ 45 w 562"/>
                  <a:gd name="T57" fmla="*/ 30 h 81"/>
                  <a:gd name="T58" fmla="*/ 18 w 562"/>
                  <a:gd name="T59" fmla="*/ 30 h 81"/>
                  <a:gd name="T60" fmla="*/ 10 w 562"/>
                  <a:gd name="T61" fmla="*/ 30 h 81"/>
                  <a:gd name="T62" fmla="*/ 0 w 562"/>
                  <a:gd name="T63" fmla="*/ 30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2"/>
                  <a:gd name="T97" fmla="*/ 0 h 81"/>
                  <a:gd name="T98" fmla="*/ 562 w 562"/>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2" h="81">
                    <a:moveTo>
                      <a:pt x="562" y="36"/>
                    </a:moveTo>
                    <a:lnTo>
                      <a:pt x="509" y="17"/>
                    </a:lnTo>
                    <a:lnTo>
                      <a:pt x="482" y="9"/>
                    </a:lnTo>
                    <a:lnTo>
                      <a:pt x="456" y="9"/>
                    </a:lnTo>
                    <a:lnTo>
                      <a:pt x="429" y="0"/>
                    </a:lnTo>
                    <a:lnTo>
                      <a:pt x="393" y="0"/>
                    </a:lnTo>
                    <a:lnTo>
                      <a:pt x="366" y="0"/>
                    </a:lnTo>
                    <a:lnTo>
                      <a:pt x="340" y="0"/>
                    </a:lnTo>
                    <a:lnTo>
                      <a:pt x="312" y="0"/>
                    </a:lnTo>
                    <a:lnTo>
                      <a:pt x="295" y="0"/>
                    </a:lnTo>
                    <a:lnTo>
                      <a:pt x="269" y="9"/>
                    </a:lnTo>
                    <a:lnTo>
                      <a:pt x="251" y="9"/>
                    </a:lnTo>
                    <a:lnTo>
                      <a:pt x="234" y="17"/>
                    </a:lnTo>
                    <a:lnTo>
                      <a:pt x="216" y="17"/>
                    </a:lnTo>
                    <a:lnTo>
                      <a:pt x="198" y="26"/>
                    </a:lnTo>
                    <a:lnTo>
                      <a:pt x="188" y="36"/>
                    </a:lnTo>
                    <a:lnTo>
                      <a:pt x="170" y="43"/>
                    </a:lnTo>
                    <a:lnTo>
                      <a:pt x="153" y="43"/>
                    </a:lnTo>
                    <a:lnTo>
                      <a:pt x="144" y="53"/>
                    </a:lnTo>
                    <a:lnTo>
                      <a:pt x="135" y="53"/>
                    </a:lnTo>
                    <a:lnTo>
                      <a:pt x="126" y="62"/>
                    </a:lnTo>
                    <a:lnTo>
                      <a:pt x="117" y="71"/>
                    </a:lnTo>
                    <a:lnTo>
                      <a:pt x="107" y="71"/>
                    </a:lnTo>
                    <a:lnTo>
                      <a:pt x="100" y="71"/>
                    </a:lnTo>
                    <a:lnTo>
                      <a:pt x="91" y="81"/>
                    </a:lnTo>
                    <a:lnTo>
                      <a:pt x="80" y="81"/>
                    </a:lnTo>
                    <a:lnTo>
                      <a:pt x="73" y="81"/>
                    </a:lnTo>
                    <a:lnTo>
                      <a:pt x="64" y="81"/>
                    </a:lnTo>
                    <a:lnTo>
                      <a:pt x="47" y="81"/>
                    </a:lnTo>
                    <a:lnTo>
                      <a:pt x="18" y="81"/>
                    </a:lnTo>
                    <a:lnTo>
                      <a:pt x="10" y="81"/>
                    </a:lnTo>
                    <a:lnTo>
                      <a:pt x="0" y="81"/>
                    </a:lnTo>
                  </a:path>
                </a:pathLst>
              </a:custGeom>
              <a:noFill/>
              <a:ln w="1588">
                <a:solidFill>
                  <a:srgbClr val="000000"/>
                </a:solidFill>
                <a:round/>
                <a:headEnd/>
                <a:tailEnd/>
              </a:ln>
            </p:spPr>
            <p:txBody>
              <a:bodyPr/>
              <a:lstStyle/>
              <a:p>
                <a:endParaRPr lang="en-US" dirty="0"/>
              </a:p>
            </p:txBody>
          </p:sp>
          <p:sp>
            <p:nvSpPr>
              <p:cNvPr id="174128" name="Freeform 26"/>
              <p:cNvSpPr>
                <a:spLocks/>
              </p:cNvSpPr>
              <p:nvPr/>
            </p:nvSpPr>
            <p:spPr bwMode="auto">
              <a:xfrm rot="393647">
                <a:off x="1825" y="3846"/>
                <a:ext cx="162" cy="79"/>
              </a:xfrm>
              <a:custGeom>
                <a:avLst/>
                <a:gdLst>
                  <a:gd name="T0" fmla="*/ 40 w 168"/>
                  <a:gd name="T1" fmla="*/ 22 h 125"/>
                  <a:gd name="T2" fmla="*/ 0 w 168"/>
                  <a:gd name="T3" fmla="*/ 4 h 125"/>
                  <a:gd name="T4" fmla="*/ 8 w 168"/>
                  <a:gd name="T5" fmla="*/ 4 h 125"/>
                  <a:gd name="T6" fmla="*/ 58 w 168"/>
                  <a:gd name="T7" fmla="*/ 22 h 125"/>
                  <a:gd name="T8" fmla="*/ 73 w 168"/>
                  <a:gd name="T9" fmla="*/ 40 h 125"/>
                  <a:gd name="T10" fmla="*/ 73 w 168"/>
                  <a:gd name="T11" fmla="*/ 50 h 125"/>
                  <a:gd name="T12" fmla="*/ 58 w 168"/>
                  <a:gd name="T13" fmla="*/ 37 h 125"/>
                  <a:gd name="T14" fmla="*/ 49 w 168"/>
                  <a:gd name="T15" fmla="*/ 15 h 125"/>
                  <a:gd name="T16" fmla="*/ 40 w 168"/>
                  <a:gd name="T17" fmla="*/ 4 h 125"/>
                  <a:gd name="T18" fmla="*/ 58 w 168"/>
                  <a:gd name="T19" fmla="*/ 4 h 125"/>
                  <a:gd name="T20" fmla="*/ 97 w 168"/>
                  <a:gd name="T21" fmla="*/ 29 h 125"/>
                  <a:gd name="T22" fmla="*/ 106 w 168"/>
                  <a:gd name="T23" fmla="*/ 25 h 125"/>
                  <a:gd name="T24" fmla="*/ 131 w 168"/>
                  <a:gd name="T25" fmla="*/ 7 h 125"/>
                  <a:gd name="T26" fmla="*/ 139 w 168"/>
                  <a:gd name="T27" fmla="*/ 0 h 125"/>
                  <a:gd name="T28" fmla="*/ 97 w 168"/>
                  <a:gd name="T29" fmla="*/ 22 h 125"/>
                  <a:gd name="T30" fmla="*/ 73 w 168"/>
                  <a:gd name="T31" fmla="*/ 37 h 125"/>
                  <a:gd name="T32" fmla="*/ 81 w 168"/>
                  <a:gd name="T33" fmla="*/ 37 h 125"/>
                  <a:gd name="T34" fmla="*/ 147 w 168"/>
                  <a:gd name="T35" fmla="*/ 22 h 125"/>
                  <a:gd name="T36" fmla="*/ 156 w 168"/>
                  <a:gd name="T37" fmla="*/ 18 h 125"/>
                  <a:gd name="T38" fmla="*/ 122 w 168"/>
                  <a:gd name="T39" fmla="*/ 29 h 125"/>
                  <a:gd name="T40" fmla="*/ 89 w 168"/>
                  <a:gd name="T41" fmla="*/ 43 h 125"/>
                  <a:gd name="T42" fmla="*/ 89 w 168"/>
                  <a:gd name="T43" fmla="*/ 50 h 125"/>
                  <a:gd name="T44" fmla="*/ 131 w 168"/>
                  <a:gd name="T45" fmla="*/ 37 h 125"/>
                  <a:gd name="T46" fmla="*/ 131 w 168"/>
                  <a:gd name="T47" fmla="*/ 37 h 125"/>
                  <a:gd name="T48" fmla="*/ 97 w 168"/>
                  <a:gd name="T49" fmla="*/ 43 h 125"/>
                  <a:gd name="T50" fmla="*/ 89 w 168"/>
                  <a:gd name="T51" fmla="*/ 43 h 125"/>
                  <a:gd name="T52" fmla="*/ 73 w 168"/>
                  <a:gd name="T53" fmla="*/ 32 h 125"/>
                  <a:gd name="T54" fmla="*/ 66 w 168"/>
                  <a:gd name="T55" fmla="*/ 29 h 125"/>
                  <a:gd name="T56" fmla="*/ 49 w 168"/>
                  <a:gd name="T57" fmla="*/ 22 h 125"/>
                  <a:gd name="T58" fmla="*/ 33 w 168"/>
                  <a:gd name="T59" fmla="*/ 22 h 125"/>
                  <a:gd name="T60" fmla="*/ 33 w 168"/>
                  <a:gd name="T61" fmla="*/ 18 h 125"/>
                  <a:gd name="T62" fmla="*/ 58 w 168"/>
                  <a:gd name="T63" fmla="*/ 25 h 125"/>
                  <a:gd name="T64" fmla="*/ 73 w 168"/>
                  <a:gd name="T65" fmla="*/ 37 h 125"/>
                  <a:gd name="T66" fmla="*/ 73 w 168"/>
                  <a:gd name="T67" fmla="*/ 43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8"/>
                  <a:gd name="T103" fmla="*/ 0 h 125"/>
                  <a:gd name="T104" fmla="*/ 168 w 168"/>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8" h="125">
                    <a:moveTo>
                      <a:pt x="79" y="108"/>
                    </a:moveTo>
                    <a:lnTo>
                      <a:pt x="43" y="55"/>
                    </a:lnTo>
                    <a:lnTo>
                      <a:pt x="16" y="18"/>
                    </a:lnTo>
                    <a:lnTo>
                      <a:pt x="0" y="10"/>
                    </a:lnTo>
                    <a:lnTo>
                      <a:pt x="0" y="0"/>
                    </a:lnTo>
                    <a:lnTo>
                      <a:pt x="8" y="10"/>
                    </a:lnTo>
                    <a:lnTo>
                      <a:pt x="35" y="26"/>
                    </a:lnTo>
                    <a:lnTo>
                      <a:pt x="62" y="55"/>
                    </a:lnTo>
                    <a:lnTo>
                      <a:pt x="71" y="72"/>
                    </a:lnTo>
                    <a:lnTo>
                      <a:pt x="79" y="99"/>
                    </a:lnTo>
                    <a:lnTo>
                      <a:pt x="79" y="118"/>
                    </a:lnTo>
                    <a:lnTo>
                      <a:pt x="79" y="125"/>
                    </a:lnTo>
                    <a:lnTo>
                      <a:pt x="71" y="108"/>
                    </a:lnTo>
                    <a:lnTo>
                      <a:pt x="62" y="91"/>
                    </a:lnTo>
                    <a:lnTo>
                      <a:pt x="62" y="55"/>
                    </a:lnTo>
                    <a:lnTo>
                      <a:pt x="53" y="36"/>
                    </a:lnTo>
                    <a:lnTo>
                      <a:pt x="53" y="18"/>
                    </a:lnTo>
                    <a:lnTo>
                      <a:pt x="43" y="10"/>
                    </a:lnTo>
                    <a:lnTo>
                      <a:pt x="43" y="0"/>
                    </a:lnTo>
                    <a:lnTo>
                      <a:pt x="62" y="10"/>
                    </a:lnTo>
                    <a:lnTo>
                      <a:pt x="95" y="64"/>
                    </a:lnTo>
                    <a:lnTo>
                      <a:pt x="105" y="72"/>
                    </a:lnTo>
                    <a:lnTo>
                      <a:pt x="105" y="91"/>
                    </a:lnTo>
                    <a:lnTo>
                      <a:pt x="114" y="64"/>
                    </a:lnTo>
                    <a:lnTo>
                      <a:pt x="132" y="36"/>
                    </a:lnTo>
                    <a:lnTo>
                      <a:pt x="141" y="18"/>
                    </a:lnTo>
                    <a:lnTo>
                      <a:pt x="141" y="0"/>
                    </a:lnTo>
                    <a:lnTo>
                      <a:pt x="149" y="0"/>
                    </a:lnTo>
                    <a:lnTo>
                      <a:pt x="132" y="18"/>
                    </a:lnTo>
                    <a:lnTo>
                      <a:pt x="105" y="55"/>
                    </a:lnTo>
                    <a:lnTo>
                      <a:pt x="87" y="72"/>
                    </a:lnTo>
                    <a:lnTo>
                      <a:pt x="79" y="91"/>
                    </a:lnTo>
                    <a:lnTo>
                      <a:pt x="71" y="108"/>
                    </a:lnTo>
                    <a:lnTo>
                      <a:pt x="87" y="91"/>
                    </a:lnTo>
                    <a:lnTo>
                      <a:pt x="132" y="72"/>
                    </a:lnTo>
                    <a:lnTo>
                      <a:pt x="158" y="55"/>
                    </a:lnTo>
                    <a:lnTo>
                      <a:pt x="168" y="55"/>
                    </a:lnTo>
                    <a:lnTo>
                      <a:pt x="168" y="45"/>
                    </a:lnTo>
                    <a:lnTo>
                      <a:pt x="158" y="55"/>
                    </a:lnTo>
                    <a:lnTo>
                      <a:pt x="132" y="72"/>
                    </a:lnTo>
                    <a:lnTo>
                      <a:pt x="114" y="99"/>
                    </a:lnTo>
                    <a:lnTo>
                      <a:pt x="95" y="108"/>
                    </a:lnTo>
                    <a:lnTo>
                      <a:pt x="95" y="118"/>
                    </a:lnTo>
                    <a:lnTo>
                      <a:pt x="95" y="125"/>
                    </a:lnTo>
                    <a:lnTo>
                      <a:pt x="114" y="108"/>
                    </a:lnTo>
                    <a:lnTo>
                      <a:pt x="141" y="91"/>
                    </a:lnTo>
                    <a:lnTo>
                      <a:pt x="149" y="72"/>
                    </a:lnTo>
                    <a:lnTo>
                      <a:pt x="141" y="91"/>
                    </a:lnTo>
                    <a:lnTo>
                      <a:pt x="114" y="99"/>
                    </a:lnTo>
                    <a:lnTo>
                      <a:pt x="105" y="108"/>
                    </a:lnTo>
                    <a:lnTo>
                      <a:pt x="95" y="118"/>
                    </a:lnTo>
                    <a:lnTo>
                      <a:pt x="95" y="108"/>
                    </a:lnTo>
                    <a:lnTo>
                      <a:pt x="87" y="91"/>
                    </a:lnTo>
                    <a:lnTo>
                      <a:pt x="79" y="81"/>
                    </a:lnTo>
                    <a:lnTo>
                      <a:pt x="79" y="72"/>
                    </a:lnTo>
                    <a:lnTo>
                      <a:pt x="71" y="72"/>
                    </a:lnTo>
                    <a:lnTo>
                      <a:pt x="62" y="64"/>
                    </a:lnTo>
                    <a:lnTo>
                      <a:pt x="53" y="55"/>
                    </a:lnTo>
                    <a:lnTo>
                      <a:pt x="43" y="55"/>
                    </a:lnTo>
                    <a:lnTo>
                      <a:pt x="35" y="55"/>
                    </a:lnTo>
                    <a:lnTo>
                      <a:pt x="16" y="36"/>
                    </a:lnTo>
                    <a:lnTo>
                      <a:pt x="35" y="45"/>
                    </a:lnTo>
                    <a:lnTo>
                      <a:pt x="53" y="55"/>
                    </a:lnTo>
                    <a:lnTo>
                      <a:pt x="62" y="64"/>
                    </a:lnTo>
                    <a:lnTo>
                      <a:pt x="71" y="72"/>
                    </a:lnTo>
                    <a:lnTo>
                      <a:pt x="79" y="91"/>
                    </a:lnTo>
                    <a:lnTo>
                      <a:pt x="79" y="99"/>
                    </a:lnTo>
                    <a:lnTo>
                      <a:pt x="79" y="108"/>
                    </a:lnTo>
                    <a:close/>
                  </a:path>
                </a:pathLst>
              </a:custGeom>
              <a:noFill/>
              <a:ln w="1588">
                <a:solidFill>
                  <a:srgbClr val="000000"/>
                </a:solidFill>
                <a:round/>
                <a:headEnd/>
                <a:tailEnd/>
              </a:ln>
            </p:spPr>
            <p:txBody>
              <a:bodyPr/>
              <a:lstStyle/>
              <a:p>
                <a:endParaRPr lang="en-US" dirty="0"/>
              </a:p>
            </p:txBody>
          </p:sp>
          <p:sp>
            <p:nvSpPr>
              <p:cNvPr id="174129" name="Freeform 27"/>
              <p:cNvSpPr>
                <a:spLocks/>
              </p:cNvSpPr>
              <p:nvPr/>
            </p:nvSpPr>
            <p:spPr bwMode="auto">
              <a:xfrm rot="393647">
                <a:off x="1702" y="3745"/>
                <a:ext cx="175" cy="113"/>
              </a:xfrm>
              <a:custGeom>
                <a:avLst/>
                <a:gdLst>
                  <a:gd name="T0" fmla="*/ 88 w 180"/>
                  <a:gd name="T1" fmla="*/ 48 h 181"/>
                  <a:gd name="T2" fmla="*/ 95 w 180"/>
                  <a:gd name="T3" fmla="*/ 65 h 181"/>
                  <a:gd name="T4" fmla="*/ 101 w 180"/>
                  <a:gd name="T5" fmla="*/ 62 h 181"/>
                  <a:gd name="T6" fmla="*/ 122 w 180"/>
                  <a:gd name="T7" fmla="*/ 37 h 181"/>
                  <a:gd name="T8" fmla="*/ 136 w 180"/>
                  <a:gd name="T9" fmla="*/ 23 h 181"/>
                  <a:gd name="T10" fmla="*/ 117 w 180"/>
                  <a:gd name="T11" fmla="*/ 42 h 181"/>
                  <a:gd name="T12" fmla="*/ 109 w 180"/>
                  <a:gd name="T13" fmla="*/ 54 h 181"/>
                  <a:gd name="T14" fmla="*/ 95 w 180"/>
                  <a:gd name="T15" fmla="*/ 45 h 181"/>
                  <a:gd name="T16" fmla="*/ 88 w 180"/>
                  <a:gd name="T17" fmla="*/ 9 h 181"/>
                  <a:gd name="T18" fmla="*/ 88 w 180"/>
                  <a:gd name="T19" fmla="*/ 3 h 181"/>
                  <a:gd name="T20" fmla="*/ 69 w 180"/>
                  <a:gd name="T21" fmla="*/ 37 h 181"/>
                  <a:gd name="T22" fmla="*/ 69 w 180"/>
                  <a:gd name="T23" fmla="*/ 51 h 181"/>
                  <a:gd name="T24" fmla="*/ 55 w 180"/>
                  <a:gd name="T25" fmla="*/ 42 h 181"/>
                  <a:gd name="T26" fmla="*/ 28 w 180"/>
                  <a:gd name="T27" fmla="*/ 29 h 181"/>
                  <a:gd name="T28" fmla="*/ 0 w 180"/>
                  <a:gd name="T29" fmla="*/ 26 h 181"/>
                  <a:gd name="T30" fmla="*/ 42 w 180"/>
                  <a:gd name="T31" fmla="*/ 37 h 181"/>
                  <a:gd name="T32" fmla="*/ 69 w 180"/>
                  <a:gd name="T33" fmla="*/ 48 h 181"/>
                  <a:gd name="T34" fmla="*/ 76 w 180"/>
                  <a:gd name="T35" fmla="*/ 60 h 181"/>
                  <a:gd name="T36" fmla="*/ 55 w 180"/>
                  <a:gd name="T37" fmla="*/ 39 h 181"/>
                  <a:gd name="T38" fmla="*/ 35 w 180"/>
                  <a:gd name="T39" fmla="*/ 31 h 181"/>
                  <a:gd name="T40" fmla="*/ 42 w 180"/>
                  <a:gd name="T41" fmla="*/ 17 h 181"/>
                  <a:gd name="T42" fmla="*/ 61 w 180"/>
                  <a:gd name="T43" fmla="*/ 17 h 181"/>
                  <a:gd name="T44" fmla="*/ 69 w 180"/>
                  <a:gd name="T45" fmla="*/ 14 h 181"/>
                  <a:gd name="T46" fmla="*/ 109 w 180"/>
                  <a:gd name="T47" fmla="*/ 3 h 181"/>
                  <a:gd name="T48" fmla="*/ 122 w 180"/>
                  <a:gd name="T49" fmla="*/ 14 h 181"/>
                  <a:gd name="T50" fmla="*/ 163 w 180"/>
                  <a:gd name="T51" fmla="*/ 6 h 181"/>
                  <a:gd name="T52" fmla="*/ 170 w 180"/>
                  <a:gd name="T53" fmla="*/ 20 h 181"/>
                  <a:gd name="T54" fmla="*/ 144 w 180"/>
                  <a:gd name="T55" fmla="*/ 31 h 181"/>
                  <a:gd name="T56" fmla="*/ 109 w 180"/>
                  <a:gd name="T57" fmla="*/ 34 h 181"/>
                  <a:gd name="T58" fmla="*/ 122 w 180"/>
                  <a:gd name="T59" fmla="*/ 31 h 181"/>
                  <a:gd name="T60" fmla="*/ 122 w 180"/>
                  <a:gd name="T61" fmla="*/ 37 h 181"/>
                  <a:gd name="T62" fmla="*/ 144 w 180"/>
                  <a:gd name="T63" fmla="*/ 26 h 181"/>
                  <a:gd name="T64" fmla="*/ 136 w 180"/>
                  <a:gd name="T65" fmla="*/ 12 h 181"/>
                  <a:gd name="T66" fmla="*/ 109 w 180"/>
                  <a:gd name="T67" fmla="*/ 17 h 181"/>
                  <a:gd name="T68" fmla="*/ 101 w 180"/>
                  <a:gd name="T69" fmla="*/ 26 h 181"/>
                  <a:gd name="T70" fmla="*/ 117 w 180"/>
                  <a:gd name="T71" fmla="*/ 31 h 181"/>
                  <a:gd name="T72" fmla="*/ 156 w 180"/>
                  <a:gd name="T73" fmla="*/ 29 h 181"/>
                  <a:gd name="T74" fmla="*/ 156 w 180"/>
                  <a:gd name="T75" fmla="*/ 37 h 181"/>
                  <a:gd name="T76" fmla="*/ 117 w 180"/>
                  <a:gd name="T77" fmla="*/ 42 h 181"/>
                  <a:gd name="T78" fmla="*/ 101 w 180"/>
                  <a:gd name="T79" fmla="*/ 48 h 181"/>
                  <a:gd name="T80" fmla="*/ 95 w 180"/>
                  <a:gd name="T81" fmla="*/ 51 h 181"/>
                  <a:gd name="T82" fmla="*/ 101 w 180"/>
                  <a:gd name="T83" fmla="*/ 57 h 181"/>
                  <a:gd name="T84" fmla="*/ 117 w 180"/>
                  <a:gd name="T85" fmla="*/ 60 h 18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0"/>
                  <a:gd name="T130" fmla="*/ 0 h 181"/>
                  <a:gd name="T131" fmla="*/ 180 w 180"/>
                  <a:gd name="T132" fmla="*/ 181 h 18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0" h="181">
                    <a:moveTo>
                      <a:pt x="73" y="94"/>
                    </a:moveTo>
                    <a:lnTo>
                      <a:pt x="94" y="123"/>
                    </a:lnTo>
                    <a:lnTo>
                      <a:pt x="101" y="145"/>
                    </a:lnTo>
                    <a:lnTo>
                      <a:pt x="101" y="166"/>
                    </a:lnTo>
                    <a:lnTo>
                      <a:pt x="101" y="181"/>
                    </a:lnTo>
                    <a:lnTo>
                      <a:pt x="107" y="159"/>
                    </a:lnTo>
                    <a:lnTo>
                      <a:pt x="123" y="123"/>
                    </a:lnTo>
                    <a:lnTo>
                      <a:pt x="130" y="94"/>
                    </a:lnTo>
                    <a:lnTo>
                      <a:pt x="136" y="66"/>
                    </a:lnTo>
                    <a:lnTo>
                      <a:pt x="144" y="59"/>
                    </a:lnTo>
                    <a:lnTo>
                      <a:pt x="136" y="73"/>
                    </a:lnTo>
                    <a:lnTo>
                      <a:pt x="123" y="108"/>
                    </a:lnTo>
                    <a:lnTo>
                      <a:pt x="115" y="129"/>
                    </a:lnTo>
                    <a:lnTo>
                      <a:pt x="115" y="137"/>
                    </a:lnTo>
                    <a:lnTo>
                      <a:pt x="107" y="137"/>
                    </a:lnTo>
                    <a:lnTo>
                      <a:pt x="101" y="115"/>
                    </a:lnTo>
                    <a:lnTo>
                      <a:pt x="94" y="66"/>
                    </a:lnTo>
                    <a:lnTo>
                      <a:pt x="94" y="23"/>
                    </a:lnTo>
                    <a:lnTo>
                      <a:pt x="94" y="0"/>
                    </a:lnTo>
                    <a:lnTo>
                      <a:pt x="94" y="8"/>
                    </a:lnTo>
                    <a:lnTo>
                      <a:pt x="80" y="51"/>
                    </a:lnTo>
                    <a:lnTo>
                      <a:pt x="73" y="94"/>
                    </a:lnTo>
                    <a:lnTo>
                      <a:pt x="73" y="115"/>
                    </a:lnTo>
                    <a:lnTo>
                      <a:pt x="73" y="129"/>
                    </a:lnTo>
                    <a:lnTo>
                      <a:pt x="65" y="129"/>
                    </a:lnTo>
                    <a:lnTo>
                      <a:pt x="59" y="108"/>
                    </a:lnTo>
                    <a:lnTo>
                      <a:pt x="44" y="88"/>
                    </a:lnTo>
                    <a:lnTo>
                      <a:pt x="30" y="73"/>
                    </a:lnTo>
                    <a:lnTo>
                      <a:pt x="15" y="66"/>
                    </a:lnTo>
                    <a:lnTo>
                      <a:pt x="0" y="66"/>
                    </a:lnTo>
                    <a:lnTo>
                      <a:pt x="7" y="73"/>
                    </a:lnTo>
                    <a:lnTo>
                      <a:pt x="44" y="94"/>
                    </a:lnTo>
                    <a:lnTo>
                      <a:pt x="65" y="108"/>
                    </a:lnTo>
                    <a:lnTo>
                      <a:pt x="73" y="123"/>
                    </a:lnTo>
                    <a:lnTo>
                      <a:pt x="80" y="137"/>
                    </a:lnTo>
                    <a:lnTo>
                      <a:pt x="80" y="153"/>
                    </a:lnTo>
                    <a:lnTo>
                      <a:pt x="73" y="129"/>
                    </a:lnTo>
                    <a:lnTo>
                      <a:pt x="59" y="101"/>
                    </a:lnTo>
                    <a:lnTo>
                      <a:pt x="51" y="88"/>
                    </a:lnTo>
                    <a:lnTo>
                      <a:pt x="37" y="80"/>
                    </a:lnTo>
                    <a:lnTo>
                      <a:pt x="30" y="66"/>
                    </a:lnTo>
                    <a:lnTo>
                      <a:pt x="44" y="45"/>
                    </a:lnTo>
                    <a:lnTo>
                      <a:pt x="59" y="36"/>
                    </a:lnTo>
                    <a:lnTo>
                      <a:pt x="65" y="45"/>
                    </a:lnTo>
                    <a:lnTo>
                      <a:pt x="73" y="51"/>
                    </a:lnTo>
                    <a:lnTo>
                      <a:pt x="73" y="36"/>
                    </a:lnTo>
                    <a:lnTo>
                      <a:pt x="101" y="8"/>
                    </a:lnTo>
                    <a:lnTo>
                      <a:pt x="115" y="8"/>
                    </a:lnTo>
                    <a:lnTo>
                      <a:pt x="123" y="23"/>
                    </a:lnTo>
                    <a:lnTo>
                      <a:pt x="130" y="36"/>
                    </a:lnTo>
                    <a:lnTo>
                      <a:pt x="144" y="23"/>
                    </a:lnTo>
                    <a:lnTo>
                      <a:pt x="173" y="14"/>
                    </a:lnTo>
                    <a:lnTo>
                      <a:pt x="180" y="23"/>
                    </a:lnTo>
                    <a:lnTo>
                      <a:pt x="180" y="51"/>
                    </a:lnTo>
                    <a:lnTo>
                      <a:pt x="165" y="66"/>
                    </a:lnTo>
                    <a:lnTo>
                      <a:pt x="152" y="80"/>
                    </a:lnTo>
                    <a:lnTo>
                      <a:pt x="130" y="80"/>
                    </a:lnTo>
                    <a:lnTo>
                      <a:pt x="115" y="88"/>
                    </a:lnTo>
                    <a:lnTo>
                      <a:pt x="123" y="80"/>
                    </a:lnTo>
                    <a:lnTo>
                      <a:pt x="130" y="80"/>
                    </a:lnTo>
                    <a:lnTo>
                      <a:pt x="130" y="88"/>
                    </a:lnTo>
                    <a:lnTo>
                      <a:pt x="130" y="94"/>
                    </a:lnTo>
                    <a:lnTo>
                      <a:pt x="144" y="88"/>
                    </a:lnTo>
                    <a:lnTo>
                      <a:pt x="152" y="66"/>
                    </a:lnTo>
                    <a:lnTo>
                      <a:pt x="144" y="36"/>
                    </a:lnTo>
                    <a:lnTo>
                      <a:pt x="144" y="30"/>
                    </a:lnTo>
                    <a:lnTo>
                      <a:pt x="130" y="30"/>
                    </a:lnTo>
                    <a:lnTo>
                      <a:pt x="115" y="45"/>
                    </a:lnTo>
                    <a:lnTo>
                      <a:pt x="107" y="51"/>
                    </a:lnTo>
                    <a:lnTo>
                      <a:pt x="107" y="66"/>
                    </a:lnTo>
                    <a:lnTo>
                      <a:pt x="107" y="80"/>
                    </a:lnTo>
                    <a:lnTo>
                      <a:pt x="123" y="80"/>
                    </a:lnTo>
                    <a:lnTo>
                      <a:pt x="158" y="73"/>
                    </a:lnTo>
                    <a:lnTo>
                      <a:pt x="165" y="73"/>
                    </a:lnTo>
                    <a:lnTo>
                      <a:pt x="173" y="80"/>
                    </a:lnTo>
                    <a:lnTo>
                      <a:pt x="165" y="94"/>
                    </a:lnTo>
                    <a:lnTo>
                      <a:pt x="136" y="101"/>
                    </a:lnTo>
                    <a:lnTo>
                      <a:pt x="123" y="108"/>
                    </a:lnTo>
                    <a:lnTo>
                      <a:pt x="115" y="115"/>
                    </a:lnTo>
                    <a:lnTo>
                      <a:pt x="107" y="123"/>
                    </a:lnTo>
                    <a:lnTo>
                      <a:pt x="101" y="123"/>
                    </a:lnTo>
                    <a:lnTo>
                      <a:pt x="101" y="129"/>
                    </a:lnTo>
                    <a:lnTo>
                      <a:pt x="107" y="137"/>
                    </a:lnTo>
                    <a:lnTo>
                      <a:pt x="107" y="145"/>
                    </a:lnTo>
                    <a:lnTo>
                      <a:pt x="115" y="145"/>
                    </a:lnTo>
                    <a:lnTo>
                      <a:pt x="123" y="153"/>
                    </a:lnTo>
                    <a:lnTo>
                      <a:pt x="123" y="166"/>
                    </a:lnTo>
                  </a:path>
                </a:pathLst>
              </a:custGeom>
              <a:noFill/>
              <a:ln w="1588">
                <a:solidFill>
                  <a:srgbClr val="000000"/>
                </a:solidFill>
                <a:round/>
                <a:headEnd/>
                <a:tailEnd/>
              </a:ln>
            </p:spPr>
            <p:txBody>
              <a:bodyPr/>
              <a:lstStyle/>
              <a:p>
                <a:endParaRPr lang="en-US" dirty="0"/>
              </a:p>
            </p:txBody>
          </p:sp>
          <p:sp>
            <p:nvSpPr>
              <p:cNvPr id="174130" name="Freeform 28"/>
              <p:cNvSpPr>
                <a:spLocks/>
              </p:cNvSpPr>
              <p:nvPr/>
            </p:nvSpPr>
            <p:spPr bwMode="auto">
              <a:xfrm rot="393647">
                <a:off x="2238" y="3796"/>
                <a:ext cx="39" cy="238"/>
              </a:xfrm>
              <a:custGeom>
                <a:avLst/>
                <a:gdLst>
                  <a:gd name="T0" fmla="*/ 11 w 38"/>
                  <a:gd name="T1" fmla="*/ 135 h 381"/>
                  <a:gd name="T2" fmla="*/ 11 w 38"/>
                  <a:gd name="T3" fmla="*/ 126 h 381"/>
                  <a:gd name="T4" fmla="*/ 15 w 38"/>
                  <a:gd name="T5" fmla="*/ 119 h 381"/>
                  <a:gd name="T6" fmla="*/ 15 w 38"/>
                  <a:gd name="T7" fmla="*/ 112 h 381"/>
                  <a:gd name="T8" fmla="*/ 15 w 38"/>
                  <a:gd name="T9" fmla="*/ 104 h 381"/>
                  <a:gd name="T10" fmla="*/ 21 w 38"/>
                  <a:gd name="T11" fmla="*/ 98 h 381"/>
                  <a:gd name="T12" fmla="*/ 21 w 38"/>
                  <a:gd name="T13" fmla="*/ 92 h 381"/>
                  <a:gd name="T14" fmla="*/ 21 w 38"/>
                  <a:gd name="T15" fmla="*/ 86 h 381"/>
                  <a:gd name="T16" fmla="*/ 21 w 38"/>
                  <a:gd name="T17" fmla="*/ 76 h 381"/>
                  <a:gd name="T18" fmla="*/ 21 w 38"/>
                  <a:gd name="T19" fmla="*/ 68 h 381"/>
                  <a:gd name="T20" fmla="*/ 21 w 38"/>
                  <a:gd name="T21" fmla="*/ 61 h 381"/>
                  <a:gd name="T22" fmla="*/ 21 w 38"/>
                  <a:gd name="T23" fmla="*/ 54 h 381"/>
                  <a:gd name="T24" fmla="*/ 21 w 38"/>
                  <a:gd name="T25" fmla="*/ 44 h 381"/>
                  <a:gd name="T26" fmla="*/ 21 w 38"/>
                  <a:gd name="T27" fmla="*/ 37 h 381"/>
                  <a:gd name="T28" fmla="*/ 21 w 38"/>
                  <a:gd name="T29" fmla="*/ 31 h 381"/>
                  <a:gd name="T30" fmla="*/ 21 w 38"/>
                  <a:gd name="T31" fmla="*/ 24 h 381"/>
                  <a:gd name="T32" fmla="*/ 21 w 38"/>
                  <a:gd name="T33" fmla="*/ 17 h 381"/>
                  <a:gd name="T34" fmla="*/ 21 w 38"/>
                  <a:gd name="T35" fmla="*/ 12 h 381"/>
                  <a:gd name="T36" fmla="*/ 21 w 38"/>
                  <a:gd name="T37" fmla="*/ 7 h 381"/>
                  <a:gd name="T38" fmla="*/ 21 w 38"/>
                  <a:gd name="T39" fmla="*/ 2 h 381"/>
                  <a:gd name="T40" fmla="*/ 21 w 38"/>
                  <a:gd name="T41" fmla="*/ 2 h 381"/>
                  <a:gd name="T42" fmla="*/ 21 w 38"/>
                  <a:gd name="T43" fmla="*/ 9 h 381"/>
                  <a:gd name="T44" fmla="*/ 21 w 38"/>
                  <a:gd name="T45" fmla="*/ 16 h 381"/>
                  <a:gd name="T46" fmla="*/ 21 w 38"/>
                  <a:gd name="T47" fmla="*/ 22 h 381"/>
                  <a:gd name="T48" fmla="*/ 21 w 38"/>
                  <a:gd name="T49" fmla="*/ 33 h 381"/>
                  <a:gd name="T50" fmla="*/ 26 w 38"/>
                  <a:gd name="T51" fmla="*/ 42 h 381"/>
                  <a:gd name="T52" fmla="*/ 32 w 38"/>
                  <a:gd name="T53" fmla="*/ 49 h 381"/>
                  <a:gd name="T54" fmla="*/ 40 w 38"/>
                  <a:gd name="T55" fmla="*/ 56 h 381"/>
                  <a:gd name="T56" fmla="*/ 40 w 38"/>
                  <a:gd name="T57" fmla="*/ 63 h 381"/>
                  <a:gd name="T58" fmla="*/ 40 w 38"/>
                  <a:gd name="T59" fmla="*/ 70 h 381"/>
                  <a:gd name="T60" fmla="*/ 35 w 38"/>
                  <a:gd name="T61" fmla="*/ 79 h 381"/>
                  <a:gd name="T62" fmla="*/ 34 w 38"/>
                  <a:gd name="T63" fmla="*/ 84 h 381"/>
                  <a:gd name="T64" fmla="*/ 31 w 38"/>
                  <a:gd name="T65" fmla="*/ 91 h 381"/>
                  <a:gd name="T66" fmla="*/ 31 w 38"/>
                  <a:gd name="T67" fmla="*/ 98 h 381"/>
                  <a:gd name="T68" fmla="*/ 31 w 38"/>
                  <a:gd name="T69" fmla="*/ 104 h 381"/>
                  <a:gd name="T70" fmla="*/ 31 w 38"/>
                  <a:gd name="T71" fmla="*/ 115 h 381"/>
                  <a:gd name="T72" fmla="*/ 31 w 38"/>
                  <a:gd name="T73" fmla="*/ 124 h 381"/>
                  <a:gd name="T74" fmla="*/ 31 w 38"/>
                  <a:gd name="T75" fmla="*/ 131 h 381"/>
                  <a:gd name="T76" fmla="*/ 34 w 38"/>
                  <a:gd name="T77" fmla="*/ 138 h 381"/>
                  <a:gd name="T78" fmla="*/ 34 w 38"/>
                  <a:gd name="T79" fmla="*/ 145 h 381"/>
                  <a:gd name="T80" fmla="*/ 34 w 38"/>
                  <a:gd name="T81" fmla="*/ 147 h 381"/>
                  <a:gd name="T82" fmla="*/ 21 w 38"/>
                  <a:gd name="T83" fmla="*/ 145 h 381"/>
                  <a:gd name="T84" fmla="*/ 6 w 38"/>
                  <a:gd name="T85" fmla="*/ 145 h 381"/>
                  <a:gd name="T86" fmla="*/ 6 w 38"/>
                  <a:gd name="T87" fmla="*/ 141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
                  <a:gd name="T133" fmla="*/ 0 h 381"/>
                  <a:gd name="T134" fmla="*/ 38 w 38"/>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 h="381">
                    <a:moveTo>
                      <a:pt x="6" y="362"/>
                    </a:moveTo>
                    <a:lnTo>
                      <a:pt x="11" y="345"/>
                    </a:lnTo>
                    <a:lnTo>
                      <a:pt x="11" y="335"/>
                    </a:lnTo>
                    <a:lnTo>
                      <a:pt x="11" y="323"/>
                    </a:lnTo>
                    <a:lnTo>
                      <a:pt x="15" y="314"/>
                    </a:lnTo>
                    <a:lnTo>
                      <a:pt x="15" y="304"/>
                    </a:lnTo>
                    <a:lnTo>
                      <a:pt x="15" y="295"/>
                    </a:lnTo>
                    <a:lnTo>
                      <a:pt x="15" y="287"/>
                    </a:lnTo>
                    <a:lnTo>
                      <a:pt x="15" y="278"/>
                    </a:lnTo>
                    <a:lnTo>
                      <a:pt x="15" y="268"/>
                    </a:lnTo>
                    <a:lnTo>
                      <a:pt x="15" y="260"/>
                    </a:lnTo>
                    <a:lnTo>
                      <a:pt x="19" y="251"/>
                    </a:lnTo>
                    <a:lnTo>
                      <a:pt x="19" y="242"/>
                    </a:lnTo>
                    <a:lnTo>
                      <a:pt x="19" y="237"/>
                    </a:lnTo>
                    <a:lnTo>
                      <a:pt x="19" y="227"/>
                    </a:lnTo>
                    <a:lnTo>
                      <a:pt x="19" y="220"/>
                    </a:lnTo>
                    <a:lnTo>
                      <a:pt x="19" y="206"/>
                    </a:lnTo>
                    <a:lnTo>
                      <a:pt x="19" y="193"/>
                    </a:lnTo>
                    <a:lnTo>
                      <a:pt x="19" y="184"/>
                    </a:lnTo>
                    <a:lnTo>
                      <a:pt x="19" y="175"/>
                    </a:lnTo>
                    <a:lnTo>
                      <a:pt x="19" y="165"/>
                    </a:lnTo>
                    <a:lnTo>
                      <a:pt x="19" y="157"/>
                    </a:lnTo>
                    <a:lnTo>
                      <a:pt x="19" y="148"/>
                    </a:lnTo>
                    <a:lnTo>
                      <a:pt x="19" y="138"/>
                    </a:lnTo>
                    <a:lnTo>
                      <a:pt x="19" y="125"/>
                    </a:lnTo>
                    <a:lnTo>
                      <a:pt x="19" y="112"/>
                    </a:lnTo>
                    <a:lnTo>
                      <a:pt x="19" y="104"/>
                    </a:lnTo>
                    <a:lnTo>
                      <a:pt x="19" y="94"/>
                    </a:lnTo>
                    <a:lnTo>
                      <a:pt x="19" y="85"/>
                    </a:lnTo>
                    <a:lnTo>
                      <a:pt x="19" y="80"/>
                    </a:lnTo>
                    <a:lnTo>
                      <a:pt x="19" y="71"/>
                    </a:lnTo>
                    <a:lnTo>
                      <a:pt x="19" y="63"/>
                    </a:lnTo>
                    <a:lnTo>
                      <a:pt x="19" y="53"/>
                    </a:lnTo>
                    <a:lnTo>
                      <a:pt x="19" y="44"/>
                    </a:lnTo>
                    <a:lnTo>
                      <a:pt x="19" y="36"/>
                    </a:lnTo>
                    <a:lnTo>
                      <a:pt x="19" y="31"/>
                    </a:lnTo>
                    <a:lnTo>
                      <a:pt x="19" y="22"/>
                    </a:lnTo>
                    <a:lnTo>
                      <a:pt x="19" y="17"/>
                    </a:lnTo>
                    <a:lnTo>
                      <a:pt x="19" y="8"/>
                    </a:lnTo>
                    <a:lnTo>
                      <a:pt x="19" y="5"/>
                    </a:lnTo>
                    <a:lnTo>
                      <a:pt x="19" y="0"/>
                    </a:lnTo>
                    <a:lnTo>
                      <a:pt x="19" y="5"/>
                    </a:lnTo>
                    <a:lnTo>
                      <a:pt x="19" y="13"/>
                    </a:lnTo>
                    <a:lnTo>
                      <a:pt x="19" y="22"/>
                    </a:lnTo>
                    <a:lnTo>
                      <a:pt x="19" y="31"/>
                    </a:lnTo>
                    <a:lnTo>
                      <a:pt x="19" y="41"/>
                    </a:lnTo>
                    <a:lnTo>
                      <a:pt x="19" y="49"/>
                    </a:lnTo>
                    <a:lnTo>
                      <a:pt x="19" y="58"/>
                    </a:lnTo>
                    <a:lnTo>
                      <a:pt x="19" y="71"/>
                    </a:lnTo>
                    <a:lnTo>
                      <a:pt x="19" y="85"/>
                    </a:lnTo>
                    <a:lnTo>
                      <a:pt x="24" y="94"/>
                    </a:lnTo>
                    <a:lnTo>
                      <a:pt x="24" y="107"/>
                    </a:lnTo>
                    <a:lnTo>
                      <a:pt x="24" y="117"/>
                    </a:lnTo>
                    <a:lnTo>
                      <a:pt x="30" y="125"/>
                    </a:lnTo>
                    <a:lnTo>
                      <a:pt x="33" y="133"/>
                    </a:lnTo>
                    <a:lnTo>
                      <a:pt x="38" y="143"/>
                    </a:lnTo>
                    <a:lnTo>
                      <a:pt x="38" y="152"/>
                    </a:lnTo>
                    <a:lnTo>
                      <a:pt x="38" y="161"/>
                    </a:lnTo>
                    <a:lnTo>
                      <a:pt x="38" y="170"/>
                    </a:lnTo>
                    <a:lnTo>
                      <a:pt x="38" y="179"/>
                    </a:lnTo>
                    <a:lnTo>
                      <a:pt x="38" y="193"/>
                    </a:lnTo>
                    <a:lnTo>
                      <a:pt x="33" y="201"/>
                    </a:lnTo>
                    <a:lnTo>
                      <a:pt x="32" y="211"/>
                    </a:lnTo>
                    <a:lnTo>
                      <a:pt x="32" y="215"/>
                    </a:lnTo>
                    <a:lnTo>
                      <a:pt x="29" y="225"/>
                    </a:lnTo>
                    <a:lnTo>
                      <a:pt x="29" y="232"/>
                    </a:lnTo>
                    <a:lnTo>
                      <a:pt x="29" y="242"/>
                    </a:lnTo>
                    <a:lnTo>
                      <a:pt x="29" y="251"/>
                    </a:lnTo>
                    <a:lnTo>
                      <a:pt x="29" y="260"/>
                    </a:lnTo>
                    <a:lnTo>
                      <a:pt x="29" y="268"/>
                    </a:lnTo>
                    <a:lnTo>
                      <a:pt x="29" y="283"/>
                    </a:lnTo>
                    <a:lnTo>
                      <a:pt x="29" y="295"/>
                    </a:lnTo>
                    <a:lnTo>
                      <a:pt x="29" y="309"/>
                    </a:lnTo>
                    <a:lnTo>
                      <a:pt x="29" y="319"/>
                    </a:lnTo>
                    <a:lnTo>
                      <a:pt x="29" y="326"/>
                    </a:lnTo>
                    <a:lnTo>
                      <a:pt x="29" y="335"/>
                    </a:lnTo>
                    <a:lnTo>
                      <a:pt x="32" y="350"/>
                    </a:lnTo>
                    <a:lnTo>
                      <a:pt x="32" y="354"/>
                    </a:lnTo>
                    <a:lnTo>
                      <a:pt x="32" y="362"/>
                    </a:lnTo>
                    <a:lnTo>
                      <a:pt x="32" y="372"/>
                    </a:lnTo>
                    <a:lnTo>
                      <a:pt x="37" y="381"/>
                    </a:lnTo>
                    <a:lnTo>
                      <a:pt x="32" y="377"/>
                    </a:lnTo>
                    <a:lnTo>
                      <a:pt x="29" y="372"/>
                    </a:lnTo>
                    <a:lnTo>
                      <a:pt x="19" y="372"/>
                    </a:lnTo>
                    <a:lnTo>
                      <a:pt x="11" y="372"/>
                    </a:lnTo>
                    <a:lnTo>
                      <a:pt x="6" y="372"/>
                    </a:lnTo>
                    <a:lnTo>
                      <a:pt x="0" y="372"/>
                    </a:lnTo>
                    <a:lnTo>
                      <a:pt x="6" y="362"/>
                    </a:lnTo>
                    <a:close/>
                  </a:path>
                </a:pathLst>
              </a:custGeom>
              <a:solidFill>
                <a:srgbClr val="C67C7C"/>
              </a:solidFill>
              <a:ln w="1588">
                <a:solidFill>
                  <a:srgbClr val="000000"/>
                </a:solidFill>
                <a:round/>
                <a:headEnd/>
                <a:tailEnd/>
              </a:ln>
            </p:spPr>
            <p:txBody>
              <a:bodyPr/>
              <a:lstStyle/>
              <a:p>
                <a:endParaRPr lang="en-US" dirty="0"/>
              </a:p>
            </p:txBody>
          </p:sp>
          <p:sp>
            <p:nvSpPr>
              <p:cNvPr id="174131" name="Freeform 29"/>
              <p:cNvSpPr>
                <a:spLocks/>
              </p:cNvSpPr>
              <p:nvPr/>
            </p:nvSpPr>
            <p:spPr bwMode="auto">
              <a:xfrm rot="393647">
                <a:off x="2205" y="3747"/>
                <a:ext cx="134" cy="229"/>
              </a:xfrm>
              <a:custGeom>
                <a:avLst/>
                <a:gdLst>
                  <a:gd name="T0" fmla="*/ 92 w 139"/>
                  <a:gd name="T1" fmla="*/ 40 h 369"/>
                  <a:gd name="T2" fmla="*/ 92 w 139"/>
                  <a:gd name="T3" fmla="*/ 32 h 369"/>
                  <a:gd name="T4" fmla="*/ 80 w 139"/>
                  <a:gd name="T5" fmla="*/ 24 h 369"/>
                  <a:gd name="T6" fmla="*/ 75 w 139"/>
                  <a:gd name="T7" fmla="*/ 14 h 369"/>
                  <a:gd name="T8" fmla="*/ 70 w 139"/>
                  <a:gd name="T9" fmla="*/ 4 h 369"/>
                  <a:gd name="T10" fmla="*/ 67 w 139"/>
                  <a:gd name="T11" fmla="*/ 1 h 369"/>
                  <a:gd name="T12" fmla="*/ 59 w 139"/>
                  <a:gd name="T13" fmla="*/ 17 h 369"/>
                  <a:gd name="T14" fmla="*/ 45 w 139"/>
                  <a:gd name="T15" fmla="*/ 24 h 369"/>
                  <a:gd name="T16" fmla="*/ 29 w 139"/>
                  <a:gd name="T17" fmla="*/ 32 h 369"/>
                  <a:gd name="T18" fmla="*/ 29 w 139"/>
                  <a:gd name="T19" fmla="*/ 42 h 369"/>
                  <a:gd name="T20" fmla="*/ 39 w 139"/>
                  <a:gd name="T21" fmla="*/ 52 h 369"/>
                  <a:gd name="T22" fmla="*/ 39 w 139"/>
                  <a:gd name="T23" fmla="*/ 59 h 369"/>
                  <a:gd name="T24" fmla="*/ 29 w 139"/>
                  <a:gd name="T25" fmla="*/ 65 h 369"/>
                  <a:gd name="T26" fmla="*/ 26 w 139"/>
                  <a:gd name="T27" fmla="*/ 70 h 369"/>
                  <a:gd name="T28" fmla="*/ 29 w 139"/>
                  <a:gd name="T29" fmla="*/ 76 h 369"/>
                  <a:gd name="T30" fmla="*/ 13 w 139"/>
                  <a:gd name="T31" fmla="*/ 79 h 369"/>
                  <a:gd name="T32" fmla="*/ 13 w 139"/>
                  <a:gd name="T33" fmla="*/ 87 h 369"/>
                  <a:gd name="T34" fmla="*/ 13 w 139"/>
                  <a:gd name="T35" fmla="*/ 94 h 369"/>
                  <a:gd name="T36" fmla="*/ 13 w 139"/>
                  <a:gd name="T37" fmla="*/ 100 h 369"/>
                  <a:gd name="T38" fmla="*/ 0 w 139"/>
                  <a:gd name="T39" fmla="*/ 107 h 369"/>
                  <a:gd name="T40" fmla="*/ 0 w 139"/>
                  <a:gd name="T41" fmla="*/ 112 h 369"/>
                  <a:gd name="T42" fmla="*/ 9 w 139"/>
                  <a:gd name="T43" fmla="*/ 121 h 369"/>
                  <a:gd name="T44" fmla="*/ 16 w 139"/>
                  <a:gd name="T45" fmla="*/ 123 h 369"/>
                  <a:gd name="T46" fmla="*/ 21 w 139"/>
                  <a:gd name="T47" fmla="*/ 127 h 369"/>
                  <a:gd name="T48" fmla="*/ 29 w 139"/>
                  <a:gd name="T49" fmla="*/ 128 h 369"/>
                  <a:gd name="T50" fmla="*/ 41 w 139"/>
                  <a:gd name="T51" fmla="*/ 130 h 369"/>
                  <a:gd name="T52" fmla="*/ 49 w 139"/>
                  <a:gd name="T53" fmla="*/ 135 h 369"/>
                  <a:gd name="T54" fmla="*/ 54 w 139"/>
                  <a:gd name="T55" fmla="*/ 140 h 369"/>
                  <a:gd name="T56" fmla="*/ 70 w 139"/>
                  <a:gd name="T57" fmla="*/ 138 h 369"/>
                  <a:gd name="T58" fmla="*/ 87 w 139"/>
                  <a:gd name="T59" fmla="*/ 131 h 369"/>
                  <a:gd name="T60" fmla="*/ 99 w 139"/>
                  <a:gd name="T61" fmla="*/ 127 h 369"/>
                  <a:gd name="T62" fmla="*/ 99 w 139"/>
                  <a:gd name="T63" fmla="*/ 119 h 369"/>
                  <a:gd name="T64" fmla="*/ 95 w 139"/>
                  <a:gd name="T65" fmla="*/ 112 h 369"/>
                  <a:gd name="T66" fmla="*/ 103 w 139"/>
                  <a:gd name="T67" fmla="*/ 107 h 369"/>
                  <a:gd name="T68" fmla="*/ 113 w 139"/>
                  <a:gd name="T69" fmla="*/ 102 h 369"/>
                  <a:gd name="T70" fmla="*/ 117 w 139"/>
                  <a:gd name="T71" fmla="*/ 95 h 369"/>
                  <a:gd name="T72" fmla="*/ 117 w 139"/>
                  <a:gd name="T73" fmla="*/ 90 h 369"/>
                  <a:gd name="T74" fmla="*/ 113 w 139"/>
                  <a:gd name="T75" fmla="*/ 81 h 369"/>
                  <a:gd name="T76" fmla="*/ 124 w 139"/>
                  <a:gd name="T77" fmla="*/ 74 h 369"/>
                  <a:gd name="T78" fmla="*/ 129 w 139"/>
                  <a:gd name="T79" fmla="*/ 70 h 369"/>
                  <a:gd name="T80" fmla="*/ 124 w 139"/>
                  <a:gd name="T81" fmla="*/ 66 h 369"/>
                  <a:gd name="T82" fmla="*/ 108 w 139"/>
                  <a:gd name="T83" fmla="*/ 63 h 369"/>
                  <a:gd name="T84" fmla="*/ 99 w 139"/>
                  <a:gd name="T85" fmla="*/ 60 h 369"/>
                  <a:gd name="T86" fmla="*/ 87 w 139"/>
                  <a:gd name="T87" fmla="*/ 57 h 369"/>
                  <a:gd name="T88" fmla="*/ 92 w 139"/>
                  <a:gd name="T89" fmla="*/ 52 h 369"/>
                  <a:gd name="T90" fmla="*/ 92 w 139"/>
                  <a:gd name="T91" fmla="*/ 47 h 369"/>
                  <a:gd name="T92" fmla="*/ 87 w 139"/>
                  <a:gd name="T93" fmla="*/ 42 h 3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9"/>
                  <a:gd name="T142" fmla="*/ 0 h 369"/>
                  <a:gd name="T143" fmla="*/ 139 w 139"/>
                  <a:gd name="T144" fmla="*/ 369 h 3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9" h="369">
                    <a:moveTo>
                      <a:pt x="103" y="126"/>
                    </a:moveTo>
                    <a:lnTo>
                      <a:pt x="99" y="108"/>
                    </a:lnTo>
                    <a:lnTo>
                      <a:pt x="99" y="103"/>
                    </a:lnTo>
                    <a:lnTo>
                      <a:pt x="99" y="95"/>
                    </a:lnTo>
                    <a:lnTo>
                      <a:pt x="99" y="90"/>
                    </a:lnTo>
                    <a:lnTo>
                      <a:pt x="99" y="82"/>
                    </a:lnTo>
                    <a:lnTo>
                      <a:pt x="93" y="72"/>
                    </a:lnTo>
                    <a:lnTo>
                      <a:pt x="88" y="68"/>
                    </a:lnTo>
                    <a:lnTo>
                      <a:pt x="86" y="63"/>
                    </a:lnTo>
                    <a:lnTo>
                      <a:pt x="76" y="58"/>
                    </a:lnTo>
                    <a:lnTo>
                      <a:pt x="76" y="45"/>
                    </a:lnTo>
                    <a:lnTo>
                      <a:pt x="81" y="36"/>
                    </a:lnTo>
                    <a:lnTo>
                      <a:pt x="81" y="27"/>
                    </a:lnTo>
                    <a:lnTo>
                      <a:pt x="76" y="17"/>
                    </a:lnTo>
                    <a:lnTo>
                      <a:pt x="76" y="9"/>
                    </a:lnTo>
                    <a:lnTo>
                      <a:pt x="72" y="4"/>
                    </a:lnTo>
                    <a:lnTo>
                      <a:pt x="72" y="0"/>
                    </a:lnTo>
                    <a:lnTo>
                      <a:pt x="72" y="4"/>
                    </a:lnTo>
                    <a:lnTo>
                      <a:pt x="67" y="17"/>
                    </a:lnTo>
                    <a:lnTo>
                      <a:pt x="63" y="36"/>
                    </a:lnTo>
                    <a:lnTo>
                      <a:pt x="63" y="45"/>
                    </a:lnTo>
                    <a:lnTo>
                      <a:pt x="58" y="54"/>
                    </a:lnTo>
                    <a:lnTo>
                      <a:pt x="53" y="58"/>
                    </a:lnTo>
                    <a:lnTo>
                      <a:pt x="49" y="63"/>
                    </a:lnTo>
                    <a:lnTo>
                      <a:pt x="41" y="68"/>
                    </a:lnTo>
                    <a:lnTo>
                      <a:pt x="35" y="72"/>
                    </a:lnTo>
                    <a:lnTo>
                      <a:pt x="31" y="82"/>
                    </a:lnTo>
                    <a:lnTo>
                      <a:pt x="31" y="90"/>
                    </a:lnTo>
                    <a:lnTo>
                      <a:pt x="28" y="99"/>
                    </a:lnTo>
                    <a:lnTo>
                      <a:pt x="31" y="108"/>
                    </a:lnTo>
                    <a:lnTo>
                      <a:pt x="35" y="121"/>
                    </a:lnTo>
                    <a:lnTo>
                      <a:pt x="41" y="126"/>
                    </a:lnTo>
                    <a:lnTo>
                      <a:pt x="41" y="135"/>
                    </a:lnTo>
                    <a:lnTo>
                      <a:pt x="41" y="144"/>
                    </a:lnTo>
                    <a:lnTo>
                      <a:pt x="41" y="149"/>
                    </a:lnTo>
                    <a:lnTo>
                      <a:pt x="41" y="153"/>
                    </a:lnTo>
                    <a:lnTo>
                      <a:pt x="35" y="157"/>
                    </a:lnTo>
                    <a:lnTo>
                      <a:pt x="35" y="162"/>
                    </a:lnTo>
                    <a:lnTo>
                      <a:pt x="31" y="167"/>
                    </a:lnTo>
                    <a:lnTo>
                      <a:pt x="31" y="171"/>
                    </a:lnTo>
                    <a:lnTo>
                      <a:pt x="31" y="176"/>
                    </a:lnTo>
                    <a:lnTo>
                      <a:pt x="28" y="181"/>
                    </a:lnTo>
                    <a:lnTo>
                      <a:pt x="31" y="188"/>
                    </a:lnTo>
                    <a:lnTo>
                      <a:pt x="31" y="193"/>
                    </a:lnTo>
                    <a:lnTo>
                      <a:pt x="31" y="198"/>
                    </a:lnTo>
                    <a:lnTo>
                      <a:pt x="23" y="202"/>
                    </a:lnTo>
                    <a:lnTo>
                      <a:pt x="18" y="202"/>
                    </a:lnTo>
                    <a:lnTo>
                      <a:pt x="13" y="205"/>
                    </a:lnTo>
                    <a:lnTo>
                      <a:pt x="13" y="210"/>
                    </a:lnTo>
                    <a:lnTo>
                      <a:pt x="13" y="215"/>
                    </a:lnTo>
                    <a:lnTo>
                      <a:pt x="13" y="225"/>
                    </a:lnTo>
                    <a:lnTo>
                      <a:pt x="9" y="229"/>
                    </a:lnTo>
                    <a:lnTo>
                      <a:pt x="13" y="238"/>
                    </a:lnTo>
                    <a:lnTo>
                      <a:pt x="13" y="243"/>
                    </a:lnTo>
                    <a:lnTo>
                      <a:pt x="13" y="251"/>
                    </a:lnTo>
                    <a:lnTo>
                      <a:pt x="13" y="256"/>
                    </a:lnTo>
                    <a:lnTo>
                      <a:pt x="13" y="260"/>
                    </a:lnTo>
                    <a:lnTo>
                      <a:pt x="9" y="265"/>
                    </a:lnTo>
                    <a:lnTo>
                      <a:pt x="5" y="270"/>
                    </a:lnTo>
                    <a:lnTo>
                      <a:pt x="0" y="278"/>
                    </a:lnTo>
                    <a:lnTo>
                      <a:pt x="0" y="283"/>
                    </a:lnTo>
                    <a:lnTo>
                      <a:pt x="0" y="288"/>
                    </a:lnTo>
                    <a:lnTo>
                      <a:pt x="0" y="292"/>
                    </a:lnTo>
                    <a:lnTo>
                      <a:pt x="0" y="301"/>
                    </a:lnTo>
                    <a:lnTo>
                      <a:pt x="5" y="304"/>
                    </a:lnTo>
                    <a:lnTo>
                      <a:pt x="9" y="314"/>
                    </a:lnTo>
                    <a:lnTo>
                      <a:pt x="13" y="314"/>
                    </a:lnTo>
                    <a:lnTo>
                      <a:pt x="13" y="319"/>
                    </a:lnTo>
                    <a:lnTo>
                      <a:pt x="18" y="319"/>
                    </a:lnTo>
                    <a:lnTo>
                      <a:pt x="18" y="323"/>
                    </a:lnTo>
                    <a:lnTo>
                      <a:pt x="23" y="323"/>
                    </a:lnTo>
                    <a:lnTo>
                      <a:pt x="23" y="328"/>
                    </a:lnTo>
                    <a:lnTo>
                      <a:pt x="23" y="333"/>
                    </a:lnTo>
                    <a:lnTo>
                      <a:pt x="28" y="333"/>
                    </a:lnTo>
                    <a:lnTo>
                      <a:pt x="31" y="333"/>
                    </a:lnTo>
                    <a:lnTo>
                      <a:pt x="35" y="333"/>
                    </a:lnTo>
                    <a:lnTo>
                      <a:pt x="41" y="333"/>
                    </a:lnTo>
                    <a:lnTo>
                      <a:pt x="45" y="337"/>
                    </a:lnTo>
                    <a:lnTo>
                      <a:pt x="49" y="340"/>
                    </a:lnTo>
                    <a:lnTo>
                      <a:pt x="53" y="345"/>
                    </a:lnTo>
                    <a:lnTo>
                      <a:pt x="53" y="350"/>
                    </a:lnTo>
                    <a:lnTo>
                      <a:pt x="58" y="355"/>
                    </a:lnTo>
                    <a:lnTo>
                      <a:pt x="58" y="360"/>
                    </a:lnTo>
                    <a:lnTo>
                      <a:pt x="58" y="364"/>
                    </a:lnTo>
                    <a:lnTo>
                      <a:pt x="63" y="369"/>
                    </a:lnTo>
                    <a:lnTo>
                      <a:pt x="67" y="364"/>
                    </a:lnTo>
                    <a:lnTo>
                      <a:pt x="76" y="360"/>
                    </a:lnTo>
                    <a:lnTo>
                      <a:pt x="86" y="350"/>
                    </a:lnTo>
                    <a:lnTo>
                      <a:pt x="88" y="345"/>
                    </a:lnTo>
                    <a:lnTo>
                      <a:pt x="93" y="340"/>
                    </a:lnTo>
                    <a:lnTo>
                      <a:pt x="99" y="337"/>
                    </a:lnTo>
                    <a:lnTo>
                      <a:pt x="103" y="333"/>
                    </a:lnTo>
                    <a:lnTo>
                      <a:pt x="107" y="328"/>
                    </a:lnTo>
                    <a:lnTo>
                      <a:pt x="111" y="323"/>
                    </a:lnTo>
                    <a:lnTo>
                      <a:pt x="111" y="314"/>
                    </a:lnTo>
                    <a:lnTo>
                      <a:pt x="107" y="309"/>
                    </a:lnTo>
                    <a:lnTo>
                      <a:pt x="107" y="304"/>
                    </a:lnTo>
                    <a:lnTo>
                      <a:pt x="107" y="296"/>
                    </a:lnTo>
                    <a:lnTo>
                      <a:pt x="103" y="292"/>
                    </a:lnTo>
                    <a:lnTo>
                      <a:pt x="107" y="288"/>
                    </a:lnTo>
                    <a:lnTo>
                      <a:pt x="107" y="283"/>
                    </a:lnTo>
                    <a:lnTo>
                      <a:pt x="111" y="278"/>
                    </a:lnTo>
                    <a:lnTo>
                      <a:pt x="116" y="270"/>
                    </a:lnTo>
                    <a:lnTo>
                      <a:pt x="121" y="270"/>
                    </a:lnTo>
                    <a:lnTo>
                      <a:pt x="121" y="265"/>
                    </a:lnTo>
                    <a:lnTo>
                      <a:pt x="125" y="260"/>
                    </a:lnTo>
                    <a:lnTo>
                      <a:pt x="125" y="251"/>
                    </a:lnTo>
                    <a:lnTo>
                      <a:pt x="125" y="246"/>
                    </a:lnTo>
                    <a:lnTo>
                      <a:pt x="125" y="243"/>
                    </a:lnTo>
                    <a:lnTo>
                      <a:pt x="125" y="238"/>
                    </a:lnTo>
                    <a:lnTo>
                      <a:pt x="125" y="233"/>
                    </a:lnTo>
                    <a:lnTo>
                      <a:pt x="121" y="225"/>
                    </a:lnTo>
                    <a:lnTo>
                      <a:pt x="121" y="215"/>
                    </a:lnTo>
                    <a:lnTo>
                      <a:pt x="121" y="210"/>
                    </a:lnTo>
                    <a:lnTo>
                      <a:pt x="130" y="202"/>
                    </a:lnTo>
                    <a:lnTo>
                      <a:pt x="130" y="198"/>
                    </a:lnTo>
                    <a:lnTo>
                      <a:pt x="134" y="193"/>
                    </a:lnTo>
                    <a:lnTo>
                      <a:pt x="134" y="188"/>
                    </a:lnTo>
                    <a:lnTo>
                      <a:pt x="134" y="181"/>
                    </a:lnTo>
                    <a:lnTo>
                      <a:pt x="139" y="181"/>
                    </a:lnTo>
                    <a:lnTo>
                      <a:pt x="139" y="176"/>
                    </a:lnTo>
                    <a:lnTo>
                      <a:pt x="139" y="171"/>
                    </a:lnTo>
                    <a:lnTo>
                      <a:pt x="134" y="171"/>
                    </a:lnTo>
                    <a:lnTo>
                      <a:pt x="130" y="167"/>
                    </a:lnTo>
                    <a:lnTo>
                      <a:pt x="125" y="167"/>
                    </a:lnTo>
                    <a:lnTo>
                      <a:pt x="116" y="162"/>
                    </a:lnTo>
                    <a:lnTo>
                      <a:pt x="111" y="162"/>
                    </a:lnTo>
                    <a:lnTo>
                      <a:pt x="107" y="162"/>
                    </a:lnTo>
                    <a:lnTo>
                      <a:pt x="107" y="157"/>
                    </a:lnTo>
                    <a:lnTo>
                      <a:pt x="103" y="157"/>
                    </a:lnTo>
                    <a:lnTo>
                      <a:pt x="99" y="153"/>
                    </a:lnTo>
                    <a:lnTo>
                      <a:pt x="93" y="149"/>
                    </a:lnTo>
                    <a:lnTo>
                      <a:pt x="93" y="144"/>
                    </a:lnTo>
                    <a:lnTo>
                      <a:pt x="93" y="140"/>
                    </a:lnTo>
                    <a:lnTo>
                      <a:pt x="99" y="135"/>
                    </a:lnTo>
                    <a:lnTo>
                      <a:pt x="93" y="130"/>
                    </a:lnTo>
                    <a:lnTo>
                      <a:pt x="99" y="126"/>
                    </a:lnTo>
                    <a:lnTo>
                      <a:pt x="99" y="121"/>
                    </a:lnTo>
                    <a:lnTo>
                      <a:pt x="99" y="116"/>
                    </a:lnTo>
                    <a:lnTo>
                      <a:pt x="93" y="113"/>
                    </a:lnTo>
                    <a:lnTo>
                      <a:pt x="93" y="108"/>
                    </a:lnTo>
                    <a:lnTo>
                      <a:pt x="103" y="126"/>
                    </a:lnTo>
                    <a:close/>
                  </a:path>
                </a:pathLst>
              </a:custGeom>
              <a:solidFill>
                <a:srgbClr val="37A541"/>
              </a:solidFill>
              <a:ln w="1588">
                <a:solidFill>
                  <a:srgbClr val="000000"/>
                </a:solidFill>
                <a:round/>
                <a:headEnd/>
                <a:tailEnd/>
              </a:ln>
            </p:spPr>
            <p:txBody>
              <a:bodyPr/>
              <a:lstStyle/>
              <a:p>
                <a:endParaRPr lang="en-US" dirty="0"/>
              </a:p>
            </p:txBody>
          </p:sp>
          <p:sp>
            <p:nvSpPr>
              <p:cNvPr id="174132" name="Freeform 30"/>
              <p:cNvSpPr>
                <a:spLocks/>
              </p:cNvSpPr>
              <p:nvPr/>
            </p:nvSpPr>
            <p:spPr bwMode="auto">
              <a:xfrm rot="393647">
                <a:off x="2720" y="3627"/>
                <a:ext cx="15" cy="119"/>
              </a:xfrm>
              <a:custGeom>
                <a:avLst/>
                <a:gdLst>
                  <a:gd name="T0" fmla="*/ 4 w 16"/>
                  <a:gd name="T1" fmla="*/ 67 h 191"/>
                  <a:gd name="T2" fmla="*/ 4 w 16"/>
                  <a:gd name="T3" fmla="*/ 62 h 191"/>
                  <a:gd name="T4" fmla="*/ 6 w 16"/>
                  <a:gd name="T5" fmla="*/ 59 h 191"/>
                  <a:gd name="T6" fmla="*/ 6 w 16"/>
                  <a:gd name="T7" fmla="*/ 56 h 191"/>
                  <a:gd name="T8" fmla="*/ 6 w 16"/>
                  <a:gd name="T9" fmla="*/ 52 h 191"/>
                  <a:gd name="T10" fmla="*/ 8 w 16"/>
                  <a:gd name="T11" fmla="*/ 49 h 191"/>
                  <a:gd name="T12" fmla="*/ 8 w 16"/>
                  <a:gd name="T13" fmla="*/ 46 h 191"/>
                  <a:gd name="T14" fmla="*/ 8 w 16"/>
                  <a:gd name="T15" fmla="*/ 42 h 191"/>
                  <a:gd name="T16" fmla="*/ 8 w 16"/>
                  <a:gd name="T17" fmla="*/ 37 h 191"/>
                  <a:gd name="T18" fmla="*/ 8 w 16"/>
                  <a:gd name="T19" fmla="*/ 34 h 191"/>
                  <a:gd name="T20" fmla="*/ 8 w 16"/>
                  <a:gd name="T21" fmla="*/ 31 h 191"/>
                  <a:gd name="T22" fmla="*/ 8 w 16"/>
                  <a:gd name="T23" fmla="*/ 27 h 191"/>
                  <a:gd name="T24" fmla="*/ 8 w 16"/>
                  <a:gd name="T25" fmla="*/ 22 h 191"/>
                  <a:gd name="T26" fmla="*/ 8 w 16"/>
                  <a:gd name="T27" fmla="*/ 18 h 191"/>
                  <a:gd name="T28" fmla="*/ 8 w 16"/>
                  <a:gd name="T29" fmla="*/ 16 h 191"/>
                  <a:gd name="T30" fmla="*/ 8 w 16"/>
                  <a:gd name="T31" fmla="*/ 12 h 191"/>
                  <a:gd name="T32" fmla="*/ 8 w 16"/>
                  <a:gd name="T33" fmla="*/ 9 h 191"/>
                  <a:gd name="T34" fmla="*/ 8 w 16"/>
                  <a:gd name="T35" fmla="*/ 6 h 191"/>
                  <a:gd name="T36" fmla="*/ 8 w 16"/>
                  <a:gd name="T37" fmla="*/ 4 h 191"/>
                  <a:gd name="T38" fmla="*/ 8 w 16"/>
                  <a:gd name="T39" fmla="*/ 1 h 191"/>
                  <a:gd name="T40" fmla="*/ 8 w 16"/>
                  <a:gd name="T41" fmla="*/ 1 h 191"/>
                  <a:gd name="T42" fmla="*/ 8 w 16"/>
                  <a:gd name="T43" fmla="*/ 4 h 191"/>
                  <a:gd name="T44" fmla="*/ 8 w 16"/>
                  <a:gd name="T45" fmla="*/ 7 h 191"/>
                  <a:gd name="T46" fmla="*/ 8 w 16"/>
                  <a:gd name="T47" fmla="*/ 12 h 191"/>
                  <a:gd name="T48" fmla="*/ 8 w 16"/>
                  <a:gd name="T49" fmla="*/ 16 h 191"/>
                  <a:gd name="T50" fmla="*/ 8 w 16"/>
                  <a:gd name="T51" fmla="*/ 21 h 191"/>
                  <a:gd name="T52" fmla="*/ 12 w 16"/>
                  <a:gd name="T53" fmla="*/ 24 h 191"/>
                  <a:gd name="T54" fmla="*/ 14 w 16"/>
                  <a:gd name="T55" fmla="*/ 28 h 191"/>
                  <a:gd name="T56" fmla="*/ 14 w 16"/>
                  <a:gd name="T57" fmla="*/ 31 h 191"/>
                  <a:gd name="T58" fmla="*/ 14 w 16"/>
                  <a:gd name="T59" fmla="*/ 34 h 191"/>
                  <a:gd name="T60" fmla="*/ 13 w 16"/>
                  <a:gd name="T61" fmla="*/ 39 h 191"/>
                  <a:gd name="T62" fmla="*/ 13 w 16"/>
                  <a:gd name="T63" fmla="*/ 42 h 191"/>
                  <a:gd name="T64" fmla="*/ 12 w 16"/>
                  <a:gd name="T65" fmla="*/ 45 h 191"/>
                  <a:gd name="T66" fmla="*/ 12 w 16"/>
                  <a:gd name="T67" fmla="*/ 49 h 191"/>
                  <a:gd name="T68" fmla="*/ 12 w 16"/>
                  <a:gd name="T69" fmla="*/ 52 h 191"/>
                  <a:gd name="T70" fmla="*/ 12 w 16"/>
                  <a:gd name="T71" fmla="*/ 57 h 191"/>
                  <a:gd name="T72" fmla="*/ 12 w 16"/>
                  <a:gd name="T73" fmla="*/ 62 h 191"/>
                  <a:gd name="T74" fmla="*/ 12 w 16"/>
                  <a:gd name="T75" fmla="*/ 65 h 191"/>
                  <a:gd name="T76" fmla="*/ 13 w 16"/>
                  <a:gd name="T77" fmla="*/ 69 h 191"/>
                  <a:gd name="T78" fmla="*/ 13 w 16"/>
                  <a:gd name="T79" fmla="*/ 72 h 191"/>
                  <a:gd name="T80" fmla="*/ 13 w 16"/>
                  <a:gd name="T81" fmla="*/ 73 h 191"/>
                  <a:gd name="T82" fmla="*/ 8 w 16"/>
                  <a:gd name="T83" fmla="*/ 72 h 191"/>
                  <a:gd name="T84" fmla="*/ 1 w 16"/>
                  <a:gd name="T85" fmla="*/ 72 h 191"/>
                  <a:gd name="T86" fmla="*/ 1 w 16"/>
                  <a:gd name="T87" fmla="*/ 70 h 1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191"/>
                  <a:gd name="T134" fmla="*/ 16 w 16"/>
                  <a:gd name="T135" fmla="*/ 191 h 1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191">
                    <a:moveTo>
                      <a:pt x="1" y="181"/>
                    </a:moveTo>
                    <a:lnTo>
                      <a:pt x="4" y="172"/>
                    </a:lnTo>
                    <a:lnTo>
                      <a:pt x="4" y="167"/>
                    </a:lnTo>
                    <a:lnTo>
                      <a:pt x="4" y="161"/>
                    </a:lnTo>
                    <a:lnTo>
                      <a:pt x="6" y="158"/>
                    </a:lnTo>
                    <a:lnTo>
                      <a:pt x="6" y="153"/>
                    </a:lnTo>
                    <a:lnTo>
                      <a:pt x="6" y="148"/>
                    </a:lnTo>
                    <a:lnTo>
                      <a:pt x="6" y="144"/>
                    </a:lnTo>
                    <a:lnTo>
                      <a:pt x="6" y="140"/>
                    </a:lnTo>
                    <a:lnTo>
                      <a:pt x="6" y="134"/>
                    </a:lnTo>
                    <a:lnTo>
                      <a:pt x="6" y="129"/>
                    </a:lnTo>
                    <a:lnTo>
                      <a:pt x="9" y="125"/>
                    </a:lnTo>
                    <a:lnTo>
                      <a:pt x="9" y="120"/>
                    </a:lnTo>
                    <a:lnTo>
                      <a:pt x="9" y="119"/>
                    </a:lnTo>
                    <a:lnTo>
                      <a:pt x="9" y="114"/>
                    </a:lnTo>
                    <a:lnTo>
                      <a:pt x="9" y="109"/>
                    </a:lnTo>
                    <a:lnTo>
                      <a:pt x="9" y="103"/>
                    </a:lnTo>
                    <a:lnTo>
                      <a:pt x="9" y="96"/>
                    </a:lnTo>
                    <a:lnTo>
                      <a:pt x="9" y="92"/>
                    </a:lnTo>
                    <a:lnTo>
                      <a:pt x="9" y="88"/>
                    </a:lnTo>
                    <a:lnTo>
                      <a:pt x="9" y="82"/>
                    </a:lnTo>
                    <a:lnTo>
                      <a:pt x="9" y="78"/>
                    </a:lnTo>
                    <a:lnTo>
                      <a:pt x="9" y="73"/>
                    </a:lnTo>
                    <a:lnTo>
                      <a:pt x="9" y="71"/>
                    </a:lnTo>
                    <a:lnTo>
                      <a:pt x="9" y="62"/>
                    </a:lnTo>
                    <a:lnTo>
                      <a:pt x="9" y="57"/>
                    </a:lnTo>
                    <a:lnTo>
                      <a:pt x="9" y="51"/>
                    </a:lnTo>
                    <a:lnTo>
                      <a:pt x="9" y="47"/>
                    </a:lnTo>
                    <a:lnTo>
                      <a:pt x="9" y="42"/>
                    </a:lnTo>
                    <a:lnTo>
                      <a:pt x="9" y="41"/>
                    </a:lnTo>
                    <a:lnTo>
                      <a:pt x="9" y="36"/>
                    </a:lnTo>
                    <a:lnTo>
                      <a:pt x="9" y="31"/>
                    </a:lnTo>
                    <a:lnTo>
                      <a:pt x="9" y="26"/>
                    </a:lnTo>
                    <a:lnTo>
                      <a:pt x="9" y="23"/>
                    </a:lnTo>
                    <a:lnTo>
                      <a:pt x="9" y="18"/>
                    </a:lnTo>
                    <a:lnTo>
                      <a:pt x="9" y="15"/>
                    </a:lnTo>
                    <a:lnTo>
                      <a:pt x="9" y="12"/>
                    </a:lnTo>
                    <a:lnTo>
                      <a:pt x="9" y="9"/>
                    </a:lnTo>
                    <a:lnTo>
                      <a:pt x="9" y="5"/>
                    </a:lnTo>
                    <a:lnTo>
                      <a:pt x="9" y="2"/>
                    </a:lnTo>
                    <a:lnTo>
                      <a:pt x="9" y="0"/>
                    </a:lnTo>
                    <a:lnTo>
                      <a:pt x="9" y="2"/>
                    </a:lnTo>
                    <a:lnTo>
                      <a:pt x="9" y="7"/>
                    </a:lnTo>
                    <a:lnTo>
                      <a:pt x="9" y="12"/>
                    </a:lnTo>
                    <a:lnTo>
                      <a:pt x="9" y="15"/>
                    </a:lnTo>
                    <a:lnTo>
                      <a:pt x="9" y="20"/>
                    </a:lnTo>
                    <a:lnTo>
                      <a:pt x="9" y="25"/>
                    </a:lnTo>
                    <a:lnTo>
                      <a:pt x="9" y="30"/>
                    </a:lnTo>
                    <a:lnTo>
                      <a:pt x="9" y="36"/>
                    </a:lnTo>
                    <a:lnTo>
                      <a:pt x="9" y="42"/>
                    </a:lnTo>
                    <a:lnTo>
                      <a:pt x="10" y="47"/>
                    </a:lnTo>
                    <a:lnTo>
                      <a:pt x="10" y="54"/>
                    </a:lnTo>
                    <a:lnTo>
                      <a:pt x="10" y="59"/>
                    </a:lnTo>
                    <a:lnTo>
                      <a:pt x="14" y="62"/>
                    </a:lnTo>
                    <a:lnTo>
                      <a:pt x="15" y="67"/>
                    </a:lnTo>
                    <a:lnTo>
                      <a:pt x="16" y="72"/>
                    </a:lnTo>
                    <a:lnTo>
                      <a:pt x="16" y="77"/>
                    </a:lnTo>
                    <a:lnTo>
                      <a:pt x="16" y="81"/>
                    </a:lnTo>
                    <a:lnTo>
                      <a:pt x="16" y="85"/>
                    </a:lnTo>
                    <a:lnTo>
                      <a:pt x="16" y="89"/>
                    </a:lnTo>
                    <a:lnTo>
                      <a:pt x="16" y="96"/>
                    </a:lnTo>
                    <a:lnTo>
                      <a:pt x="15" y="101"/>
                    </a:lnTo>
                    <a:lnTo>
                      <a:pt x="15" y="106"/>
                    </a:lnTo>
                    <a:lnTo>
                      <a:pt x="15" y="108"/>
                    </a:lnTo>
                    <a:lnTo>
                      <a:pt x="14" y="113"/>
                    </a:lnTo>
                    <a:lnTo>
                      <a:pt x="14" y="117"/>
                    </a:lnTo>
                    <a:lnTo>
                      <a:pt x="14" y="120"/>
                    </a:lnTo>
                    <a:lnTo>
                      <a:pt x="14" y="125"/>
                    </a:lnTo>
                    <a:lnTo>
                      <a:pt x="14" y="129"/>
                    </a:lnTo>
                    <a:lnTo>
                      <a:pt x="14" y="134"/>
                    </a:lnTo>
                    <a:lnTo>
                      <a:pt x="14" y="141"/>
                    </a:lnTo>
                    <a:lnTo>
                      <a:pt x="14" y="148"/>
                    </a:lnTo>
                    <a:lnTo>
                      <a:pt x="14" y="155"/>
                    </a:lnTo>
                    <a:lnTo>
                      <a:pt x="14" y="159"/>
                    </a:lnTo>
                    <a:lnTo>
                      <a:pt x="14" y="162"/>
                    </a:lnTo>
                    <a:lnTo>
                      <a:pt x="14" y="167"/>
                    </a:lnTo>
                    <a:lnTo>
                      <a:pt x="15" y="175"/>
                    </a:lnTo>
                    <a:lnTo>
                      <a:pt x="15" y="176"/>
                    </a:lnTo>
                    <a:lnTo>
                      <a:pt x="15" y="181"/>
                    </a:lnTo>
                    <a:lnTo>
                      <a:pt x="15" y="186"/>
                    </a:lnTo>
                    <a:lnTo>
                      <a:pt x="16" y="191"/>
                    </a:lnTo>
                    <a:lnTo>
                      <a:pt x="15" y="188"/>
                    </a:lnTo>
                    <a:lnTo>
                      <a:pt x="14" y="186"/>
                    </a:lnTo>
                    <a:lnTo>
                      <a:pt x="9" y="186"/>
                    </a:lnTo>
                    <a:lnTo>
                      <a:pt x="4" y="186"/>
                    </a:lnTo>
                    <a:lnTo>
                      <a:pt x="1" y="186"/>
                    </a:lnTo>
                    <a:lnTo>
                      <a:pt x="0" y="186"/>
                    </a:lnTo>
                    <a:lnTo>
                      <a:pt x="1" y="181"/>
                    </a:lnTo>
                    <a:close/>
                  </a:path>
                </a:pathLst>
              </a:custGeom>
              <a:solidFill>
                <a:srgbClr val="C67C7C"/>
              </a:solidFill>
              <a:ln w="1588">
                <a:solidFill>
                  <a:srgbClr val="000000"/>
                </a:solidFill>
                <a:round/>
                <a:headEnd/>
                <a:tailEnd/>
              </a:ln>
            </p:spPr>
            <p:txBody>
              <a:bodyPr/>
              <a:lstStyle/>
              <a:p>
                <a:endParaRPr lang="en-US" dirty="0"/>
              </a:p>
            </p:txBody>
          </p:sp>
          <p:sp>
            <p:nvSpPr>
              <p:cNvPr id="174133" name="Freeform 31"/>
              <p:cNvSpPr>
                <a:spLocks/>
              </p:cNvSpPr>
              <p:nvPr/>
            </p:nvSpPr>
            <p:spPr bwMode="auto">
              <a:xfrm rot="393647">
                <a:off x="2701" y="3601"/>
                <a:ext cx="67" cy="115"/>
              </a:xfrm>
              <a:custGeom>
                <a:avLst/>
                <a:gdLst>
                  <a:gd name="T0" fmla="*/ 47 w 69"/>
                  <a:gd name="T1" fmla="*/ 19 h 183"/>
                  <a:gd name="T2" fmla="*/ 47 w 69"/>
                  <a:gd name="T3" fmla="*/ 16 h 183"/>
                  <a:gd name="T4" fmla="*/ 40 w 69"/>
                  <a:gd name="T5" fmla="*/ 12 h 183"/>
                  <a:gd name="T6" fmla="*/ 39 w 69"/>
                  <a:gd name="T7" fmla="*/ 7 h 183"/>
                  <a:gd name="T8" fmla="*/ 35 w 69"/>
                  <a:gd name="T9" fmla="*/ 1 h 183"/>
                  <a:gd name="T10" fmla="*/ 35 w 69"/>
                  <a:gd name="T11" fmla="*/ 1 h 183"/>
                  <a:gd name="T12" fmla="*/ 29 w 69"/>
                  <a:gd name="T13" fmla="*/ 8 h 183"/>
                  <a:gd name="T14" fmla="*/ 23 w 69"/>
                  <a:gd name="T15" fmla="*/ 12 h 183"/>
                  <a:gd name="T16" fmla="*/ 16 w 69"/>
                  <a:gd name="T17" fmla="*/ 16 h 183"/>
                  <a:gd name="T18" fmla="*/ 16 w 69"/>
                  <a:gd name="T19" fmla="*/ 21 h 183"/>
                  <a:gd name="T20" fmla="*/ 18 w 69"/>
                  <a:gd name="T21" fmla="*/ 26 h 183"/>
                  <a:gd name="T22" fmla="*/ 18 w 69"/>
                  <a:gd name="T23" fmla="*/ 30 h 183"/>
                  <a:gd name="T24" fmla="*/ 16 w 69"/>
                  <a:gd name="T25" fmla="*/ 32 h 183"/>
                  <a:gd name="T26" fmla="*/ 13 w 69"/>
                  <a:gd name="T27" fmla="*/ 35 h 183"/>
                  <a:gd name="T28" fmla="*/ 16 w 69"/>
                  <a:gd name="T29" fmla="*/ 39 h 183"/>
                  <a:gd name="T30" fmla="*/ 7 w 69"/>
                  <a:gd name="T31" fmla="*/ 40 h 183"/>
                  <a:gd name="T32" fmla="*/ 7 w 69"/>
                  <a:gd name="T33" fmla="*/ 44 h 183"/>
                  <a:gd name="T34" fmla="*/ 7 w 69"/>
                  <a:gd name="T35" fmla="*/ 47 h 183"/>
                  <a:gd name="T36" fmla="*/ 7 w 69"/>
                  <a:gd name="T37" fmla="*/ 51 h 183"/>
                  <a:gd name="T38" fmla="*/ 0 w 69"/>
                  <a:gd name="T39" fmla="*/ 55 h 183"/>
                  <a:gd name="T40" fmla="*/ 0 w 69"/>
                  <a:gd name="T41" fmla="*/ 58 h 183"/>
                  <a:gd name="T42" fmla="*/ 5 w 69"/>
                  <a:gd name="T43" fmla="*/ 61 h 183"/>
                  <a:gd name="T44" fmla="*/ 10 w 69"/>
                  <a:gd name="T45" fmla="*/ 63 h 183"/>
                  <a:gd name="T46" fmla="*/ 11 w 69"/>
                  <a:gd name="T47" fmla="*/ 64 h 183"/>
                  <a:gd name="T48" fmla="*/ 16 w 69"/>
                  <a:gd name="T49" fmla="*/ 65 h 183"/>
                  <a:gd name="T50" fmla="*/ 21 w 69"/>
                  <a:gd name="T51" fmla="*/ 67 h 183"/>
                  <a:gd name="T52" fmla="*/ 25 w 69"/>
                  <a:gd name="T53" fmla="*/ 68 h 183"/>
                  <a:gd name="T54" fmla="*/ 28 w 69"/>
                  <a:gd name="T55" fmla="*/ 72 h 183"/>
                  <a:gd name="T56" fmla="*/ 35 w 69"/>
                  <a:gd name="T57" fmla="*/ 70 h 183"/>
                  <a:gd name="T58" fmla="*/ 45 w 69"/>
                  <a:gd name="T59" fmla="*/ 67 h 183"/>
                  <a:gd name="T60" fmla="*/ 50 w 69"/>
                  <a:gd name="T61" fmla="*/ 64 h 183"/>
                  <a:gd name="T62" fmla="*/ 50 w 69"/>
                  <a:gd name="T63" fmla="*/ 61 h 183"/>
                  <a:gd name="T64" fmla="*/ 49 w 69"/>
                  <a:gd name="T65" fmla="*/ 58 h 183"/>
                  <a:gd name="T66" fmla="*/ 51 w 69"/>
                  <a:gd name="T67" fmla="*/ 55 h 183"/>
                  <a:gd name="T68" fmla="*/ 56 w 69"/>
                  <a:gd name="T69" fmla="*/ 52 h 183"/>
                  <a:gd name="T70" fmla="*/ 58 w 69"/>
                  <a:gd name="T71" fmla="*/ 48 h 183"/>
                  <a:gd name="T72" fmla="*/ 58 w 69"/>
                  <a:gd name="T73" fmla="*/ 47 h 183"/>
                  <a:gd name="T74" fmla="*/ 56 w 69"/>
                  <a:gd name="T75" fmla="*/ 41 h 183"/>
                  <a:gd name="T76" fmla="*/ 63 w 69"/>
                  <a:gd name="T77" fmla="*/ 38 h 183"/>
                  <a:gd name="T78" fmla="*/ 65 w 69"/>
                  <a:gd name="T79" fmla="*/ 35 h 183"/>
                  <a:gd name="T80" fmla="*/ 63 w 69"/>
                  <a:gd name="T81" fmla="*/ 33 h 183"/>
                  <a:gd name="T82" fmla="*/ 54 w 69"/>
                  <a:gd name="T83" fmla="*/ 32 h 183"/>
                  <a:gd name="T84" fmla="*/ 50 w 69"/>
                  <a:gd name="T85" fmla="*/ 31 h 183"/>
                  <a:gd name="T86" fmla="*/ 45 w 69"/>
                  <a:gd name="T87" fmla="*/ 29 h 183"/>
                  <a:gd name="T88" fmla="*/ 47 w 69"/>
                  <a:gd name="T89" fmla="*/ 26 h 183"/>
                  <a:gd name="T90" fmla="*/ 47 w 69"/>
                  <a:gd name="T91" fmla="*/ 24 h 183"/>
                  <a:gd name="T92" fmla="*/ 45 w 69"/>
                  <a:gd name="T93" fmla="*/ 21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2" y="63"/>
                    </a:moveTo>
                    <a:lnTo>
                      <a:pt x="49" y="53"/>
                    </a:lnTo>
                    <a:lnTo>
                      <a:pt x="49" y="50"/>
                    </a:lnTo>
                    <a:lnTo>
                      <a:pt x="49" y="47"/>
                    </a:lnTo>
                    <a:lnTo>
                      <a:pt x="49" y="45"/>
                    </a:lnTo>
                    <a:lnTo>
                      <a:pt x="49" y="40"/>
                    </a:lnTo>
                    <a:lnTo>
                      <a:pt x="47" y="35"/>
                    </a:lnTo>
                    <a:lnTo>
                      <a:pt x="46" y="33"/>
                    </a:lnTo>
                    <a:lnTo>
                      <a:pt x="42" y="31"/>
                    </a:lnTo>
                    <a:lnTo>
                      <a:pt x="37" y="28"/>
                    </a:lnTo>
                    <a:lnTo>
                      <a:pt x="37" y="21"/>
                    </a:lnTo>
                    <a:lnTo>
                      <a:pt x="41" y="18"/>
                    </a:lnTo>
                    <a:lnTo>
                      <a:pt x="41" y="13"/>
                    </a:lnTo>
                    <a:lnTo>
                      <a:pt x="37" y="8"/>
                    </a:lnTo>
                    <a:lnTo>
                      <a:pt x="37" y="3"/>
                    </a:lnTo>
                    <a:lnTo>
                      <a:pt x="37" y="1"/>
                    </a:lnTo>
                    <a:lnTo>
                      <a:pt x="37" y="0"/>
                    </a:lnTo>
                    <a:lnTo>
                      <a:pt x="37" y="1"/>
                    </a:lnTo>
                    <a:lnTo>
                      <a:pt x="34" y="8"/>
                    </a:lnTo>
                    <a:lnTo>
                      <a:pt x="31" y="18"/>
                    </a:lnTo>
                    <a:lnTo>
                      <a:pt x="31" y="21"/>
                    </a:lnTo>
                    <a:lnTo>
                      <a:pt x="30" y="27"/>
                    </a:lnTo>
                    <a:lnTo>
                      <a:pt x="27" y="28"/>
                    </a:lnTo>
                    <a:lnTo>
                      <a:pt x="25" y="31"/>
                    </a:lnTo>
                    <a:lnTo>
                      <a:pt x="20" y="33"/>
                    </a:lnTo>
                    <a:lnTo>
                      <a:pt x="18" y="35"/>
                    </a:lnTo>
                    <a:lnTo>
                      <a:pt x="16" y="40"/>
                    </a:lnTo>
                    <a:lnTo>
                      <a:pt x="16" y="45"/>
                    </a:lnTo>
                    <a:lnTo>
                      <a:pt x="13" y="49"/>
                    </a:lnTo>
                    <a:lnTo>
                      <a:pt x="16" y="53"/>
                    </a:lnTo>
                    <a:lnTo>
                      <a:pt x="18" y="60"/>
                    </a:lnTo>
                    <a:lnTo>
                      <a:pt x="20" y="63"/>
                    </a:lnTo>
                    <a:lnTo>
                      <a:pt x="20" y="66"/>
                    </a:lnTo>
                    <a:lnTo>
                      <a:pt x="20" y="71"/>
                    </a:lnTo>
                    <a:lnTo>
                      <a:pt x="20" y="73"/>
                    </a:lnTo>
                    <a:lnTo>
                      <a:pt x="20" y="76"/>
                    </a:lnTo>
                    <a:lnTo>
                      <a:pt x="18" y="78"/>
                    </a:lnTo>
                    <a:lnTo>
                      <a:pt x="18" y="81"/>
                    </a:lnTo>
                    <a:lnTo>
                      <a:pt x="16" y="81"/>
                    </a:lnTo>
                    <a:lnTo>
                      <a:pt x="16" y="85"/>
                    </a:lnTo>
                    <a:lnTo>
                      <a:pt x="16" y="87"/>
                    </a:lnTo>
                    <a:lnTo>
                      <a:pt x="13" y="89"/>
                    </a:lnTo>
                    <a:lnTo>
                      <a:pt x="16" y="94"/>
                    </a:lnTo>
                    <a:lnTo>
                      <a:pt x="16" y="96"/>
                    </a:lnTo>
                    <a:lnTo>
                      <a:pt x="16" y="99"/>
                    </a:lnTo>
                    <a:lnTo>
                      <a:pt x="11" y="100"/>
                    </a:lnTo>
                    <a:lnTo>
                      <a:pt x="10" y="100"/>
                    </a:lnTo>
                    <a:lnTo>
                      <a:pt x="7" y="102"/>
                    </a:lnTo>
                    <a:lnTo>
                      <a:pt x="7" y="105"/>
                    </a:lnTo>
                    <a:lnTo>
                      <a:pt x="7" y="107"/>
                    </a:lnTo>
                    <a:lnTo>
                      <a:pt x="7" y="112"/>
                    </a:lnTo>
                    <a:lnTo>
                      <a:pt x="5" y="113"/>
                    </a:lnTo>
                    <a:lnTo>
                      <a:pt x="7" y="118"/>
                    </a:lnTo>
                    <a:lnTo>
                      <a:pt x="7" y="120"/>
                    </a:lnTo>
                    <a:lnTo>
                      <a:pt x="7" y="123"/>
                    </a:lnTo>
                    <a:lnTo>
                      <a:pt x="7" y="128"/>
                    </a:lnTo>
                    <a:lnTo>
                      <a:pt x="7" y="129"/>
                    </a:lnTo>
                    <a:lnTo>
                      <a:pt x="5" y="132"/>
                    </a:lnTo>
                    <a:lnTo>
                      <a:pt x="4" y="134"/>
                    </a:lnTo>
                    <a:lnTo>
                      <a:pt x="0" y="138"/>
                    </a:lnTo>
                    <a:lnTo>
                      <a:pt x="0" y="141"/>
                    </a:lnTo>
                    <a:lnTo>
                      <a:pt x="0" y="142"/>
                    </a:lnTo>
                    <a:lnTo>
                      <a:pt x="0" y="146"/>
                    </a:lnTo>
                    <a:lnTo>
                      <a:pt x="0" y="149"/>
                    </a:lnTo>
                    <a:lnTo>
                      <a:pt x="4" y="151"/>
                    </a:lnTo>
                    <a:lnTo>
                      <a:pt x="5" y="155"/>
                    </a:lnTo>
                    <a:lnTo>
                      <a:pt x="7" y="155"/>
                    </a:lnTo>
                    <a:lnTo>
                      <a:pt x="7" y="159"/>
                    </a:lnTo>
                    <a:lnTo>
                      <a:pt x="10" y="159"/>
                    </a:lnTo>
                    <a:lnTo>
                      <a:pt x="10" y="160"/>
                    </a:lnTo>
                    <a:lnTo>
                      <a:pt x="11" y="160"/>
                    </a:lnTo>
                    <a:lnTo>
                      <a:pt x="11" y="163"/>
                    </a:lnTo>
                    <a:lnTo>
                      <a:pt x="11" y="164"/>
                    </a:lnTo>
                    <a:lnTo>
                      <a:pt x="13" y="164"/>
                    </a:lnTo>
                    <a:lnTo>
                      <a:pt x="16" y="164"/>
                    </a:lnTo>
                    <a:lnTo>
                      <a:pt x="18" y="164"/>
                    </a:lnTo>
                    <a:lnTo>
                      <a:pt x="20" y="164"/>
                    </a:lnTo>
                    <a:lnTo>
                      <a:pt x="23" y="168"/>
                    </a:lnTo>
                    <a:lnTo>
                      <a:pt x="25" y="169"/>
                    </a:lnTo>
                    <a:lnTo>
                      <a:pt x="27" y="172"/>
                    </a:lnTo>
                    <a:lnTo>
                      <a:pt x="27" y="174"/>
                    </a:lnTo>
                    <a:lnTo>
                      <a:pt x="30" y="177"/>
                    </a:lnTo>
                    <a:lnTo>
                      <a:pt x="30" y="178"/>
                    </a:lnTo>
                    <a:lnTo>
                      <a:pt x="30" y="181"/>
                    </a:lnTo>
                    <a:lnTo>
                      <a:pt x="31" y="183"/>
                    </a:lnTo>
                    <a:lnTo>
                      <a:pt x="34" y="181"/>
                    </a:lnTo>
                    <a:lnTo>
                      <a:pt x="37" y="178"/>
                    </a:lnTo>
                    <a:lnTo>
                      <a:pt x="42" y="174"/>
                    </a:lnTo>
                    <a:lnTo>
                      <a:pt x="46" y="172"/>
                    </a:lnTo>
                    <a:lnTo>
                      <a:pt x="47" y="169"/>
                    </a:lnTo>
                    <a:lnTo>
                      <a:pt x="49" y="168"/>
                    </a:lnTo>
                    <a:lnTo>
                      <a:pt x="52" y="164"/>
                    </a:lnTo>
                    <a:lnTo>
                      <a:pt x="53" y="163"/>
                    </a:lnTo>
                    <a:lnTo>
                      <a:pt x="55" y="160"/>
                    </a:lnTo>
                    <a:lnTo>
                      <a:pt x="55" y="155"/>
                    </a:lnTo>
                    <a:lnTo>
                      <a:pt x="53" y="154"/>
                    </a:lnTo>
                    <a:lnTo>
                      <a:pt x="53" y="151"/>
                    </a:lnTo>
                    <a:lnTo>
                      <a:pt x="53" y="147"/>
                    </a:lnTo>
                    <a:lnTo>
                      <a:pt x="52" y="146"/>
                    </a:lnTo>
                    <a:lnTo>
                      <a:pt x="53" y="142"/>
                    </a:lnTo>
                    <a:lnTo>
                      <a:pt x="53" y="141"/>
                    </a:lnTo>
                    <a:lnTo>
                      <a:pt x="55" y="138"/>
                    </a:lnTo>
                    <a:lnTo>
                      <a:pt x="58" y="134"/>
                    </a:lnTo>
                    <a:lnTo>
                      <a:pt x="60" y="134"/>
                    </a:lnTo>
                    <a:lnTo>
                      <a:pt x="60" y="132"/>
                    </a:lnTo>
                    <a:lnTo>
                      <a:pt x="62" y="129"/>
                    </a:lnTo>
                    <a:lnTo>
                      <a:pt x="62" y="123"/>
                    </a:lnTo>
                    <a:lnTo>
                      <a:pt x="62" y="122"/>
                    </a:lnTo>
                    <a:lnTo>
                      <a:pt x="62" y="120"/>
                    </a:lnTo>
                    <a:lnTo>
                      <a:pt x="62" y="118"/>
                    </a:lnTo>
                    <a:lnTo>
                      <a:pt x="62" y="117"/>
                    </a:lnTo>
                    <a:lnTo>
                      <a:pt x="60" y="112"/>
                    </a:lnTo>
                    <a:lnTo>
                      <a:pt x="60" y="107"/>
                    </a:lnTo>
                    <a:lnTo>
                      <a:pt x="60" y="105"/>
                    </a:lnTo>
                    <a:lnTo>
                      <a:pt x="65" y="100"/>
                    </a:lnTo>
                    <a:lnTo>
                      <a:pt x="65" y="99"/>
                    </a:lnTo>
                    <a:lnTo>
                      <a:pt x="67" y="96"/>
                    </a:lnTo>
                    <a:lnTo>
                      <a:pt x="67" y="94"/>
                    </a:lnTo>
                    <a:lnTo>
                      <a:pt x="67" y="89"/>
                    </a:lnTo>
                    <a:lnTo>
                      <a:pt x="69" y="89"/>
                    </a:lnTo>
                    <a:lnTo>
                      <a:pt x="69" y="87"/>
                    </a:lnTo>
                    <a:lnTo>
                      <a:pt x="69" y="85"/>
                    </a:lnTo>
                    <a:lnTo>
                      <a:pt x="67" y="85"/>
                    </a:lnTo>
                    <a:lnTo>
                      <a:pt x="65" y="81"/>
                    </a:lnTo>
                    <a:lnTo>
                      <a:pt x="62" y="81"/>
                    </a:lnTo>
                    <a:lnTo>
                      <a:pt x="58" y="81"/>
                    </a:lnTo>
                    <a:lnTo>
                      <a:pt x="55" y="81"/>
                    </a:lnTo>
                    <a:lnTo>
                      <a:pt x="53" y="81"/>
                    </a:lnTo>
                    <a:lnTo>
                      <a:pt x="53" y="78"/>
                    </a:lnTo>
                    <a:lnTo>
                      <a:pt x="52" y="78"/>
                    </a:lnTo>
                    <a:lnTo>
                      <a:pt x="49" y="76"/>
                    </a:lnTo>
                    <a:lnTo>
                      <a:pt x="47" y="73"/>
                    </a:lnTo>
                    <a:lnTo>
                      <a:pt x="47" y="71"/>
                    </a:lnTo>
                    <a:lnTo>
                      <a:pt x="47" y="69"/>
                    </a:lnTo>
                    <a:lnTo>
                      <a:pt x="49" y="66"/>
                    </a:lnTo>
                    <a:lnTo>
                      <a:pt x="47" y="65"/>
                    </a:lnTo>
                    <a:lnTo>
                      <a:pt x="49" y="63"/>
                    </a:lnTo>
                    <a:lnTo>
                      <a:pt x="49" y="60"/>
                    </a:lnTo>
                    <a:lnTo>
                      <a:pt x="49" y="58"/>
                    </a:lnTo>
                    <a:lnTo>
                      <a:pt x="47" y="55"/>
                    </a:lnTo>
                    <a:lnTo>
                      <a:pt x="47" y="53"/>
                    </a:lnTo>
                    <a:lnTo>
                      <a:pt x="52" y="63"/>
                    </a:lnTo>
                    <a:close/>
                  </a:path>
                </a:pathLst>
              </a:custGeom>
              <a:solidFill>
                <a:srgbClr val="37A541"/>
              </a:solidFill>
              <a:ln w="1588">
                <a:solidFill>
                  <a:srgbClr val="000000"/>
                </a:solidFill>
                <a:round/>
                <a:headEnd/>
                <a:tailEnd/>
              </a:ln>
            </p:spPr>
            <p:txBody>
              <a:bodyPr/>
              <a:lstStyle/>
              <a:p>
                <a:endParaRPr lang="en-US" dirty="0"/>
              </a:p>
            </p:txBody>
          </p:sp>
          <p:sp>
            <p:nvSpPr>
              <p:cNvPr id="174134" name="Freeform 32"/>
              <p:cNvSpPr>
                <a:spLocks/>
              </p:cNvSpPr>
              <p:nvPr/>
            </p:nvSpPr>
            <p:spPr bwMode="auto">
              <a:xfrm rot="393647">
                <a:off x="2810" y="3596"/>
                <a:ext cx="15" cy="119"/>
              </a:xfrm>
              <a:custGeom>
                <a:avLst/>
                <a:gdLst>
                  <a:gd name="T0" fmla="*/ 4 w 16"/>
                  <a:gd name="T1" fmla="*/ 69 h 189"/>
                  <a:gd name="T2" fmla="*/ 4 w 16"/>
                  <a:gd name="T3" fmla="*/ 64 h 189"/>
                  <a:gd name="T4" fmla="*/ 5 w 16"/>
                  <a:gd name="T5" fmla="*/ 60 h 189"/>
                  <a:gd name="T6" fmla="*/ 5 w 16"/>
                  <a:gd name="T7" fmla="*/ 56 h 189"/>
                  <a:gd name="T8" fmla="*/ 5 w 16"/>
                  <a:gd name="T9" fmla="*/ 54 h 189"/>
                  <a:gd name="T10" fmla="*/ 8 w 16"/>
                  <a:gd name="T11" fmla="*/ 50 h 189"/>
                  <a:gd name="T12" fmla="*/ 8 w 16"/>
                  <a:gd name="T13" fmla="*/ 47 h 189"/>
                  <a:gd name="T14" fmla="*/ 8 w 16"/>
                  <a:gd name="T15" fmla="*/ 43 h 189"/>
                  <a:gd name="T16" fmla="*/ 8 w 16"/>
                  <a:gd name="T17" fmla="*/ 38 h 189"/>
                  <a:gd name="T18" fmla="*/ 8 w 16"/>
                  <a:gd name="T19" fmla="*/ 35 h 189"/>
                  <a:gd name="T20" fmla="*/ 8 w 16"/>
                  <a:gd name="T21" fmla="*/ 31 h 189"/>
                  <a:gd name="T22" fmla="*/ 8 w 16"/>
                  <a:gd name="T23" fmla="*/ 27 h 189"/>
                  <a:gd name="T24" fmla="*/ 8 w 16"/>
                  <a:gd name="T25" fmla="*/ 22 h 189"/>
                  <a:gd name="T26" fmla="*/ 8 w 16"/>
                  <a:gd name="T27" fmla="*/ 19 h 189"/>
                  <a:gd name="T28" fmla="*/ 8 w 16"/>
                  <a:gd name="T29" fmla="*/ 16 h 189"/>
                  <a:gd name="T30" fmla="*/ 8 w 16"/>
                  <a:gd name="T31" fmla="*/ 13 h 189"/>
                  <a:gd name="T32" fmla="*/ 8 w 16"/>
                  <a:gd name="T33" fmla="*/ 9 h 189"/>
                  <a:gd name="T34" fmla="*/ 8 w 16"/>
                  <a:gd name="T35" fmla="*/ 6 h 189"/>
                  <a:gd name="T36" fmla="*/ 8 w 16"/>
                  <a:gd name="T37" fmla="*/ 4 h 189"/>
                  <a:gd name="T38" fmla="*/ 8 w 16"/>
                  <a:gd name="T39" fmla="*/ 1 h 189"/>
                  <a:gd name="T40" fmla="*/ 8 w 16"/>
                  <a:gd name="T41" fmla="*/ 1 h 189"/>
                  <a:gd name="T42" fmla="*/ 8 w 16"/>
                  <a:gd name="T43" fmla="*/ 5 h 189"/>
                  <a:gd name="T44" fmla="*/ 8 w 16"/>
                  <a:gd name="T45" fmla="*/ 8 h 189"/>
                  <a:gd name="T46" fmla="*/ 8 w 16"/>
                  <a:gd name="T47" fmla="*/ 11 h 189"/>
                  <a:gd name="T48" fmla="*/ 8 w 16"/>
                  <a:gd name="T49" fmla="*/ 17 h 189"/>
                  <a:gd name="T50" fmla="*/ 8 w 16"/>
                  <a:gd name="T51" fmla="*/ 21 h 189"/>
                  <a:gd name="T52" fmla="*/ 10 w 16"/>
                  <a:gd name="T53" fmla="*/ 25 h 189"/>
                  <a:gd name="T54" fmla="*/ 14 w 16"/>
                  <a:gd name="T55" fmla="*/ 28 h 189"/>
                  <a:gd name="T56" fmla="*/ 14 w 16"/>
                  <a:gd name="T57" fmla="*/ 32 h 189"/>
                  <a:gd name="T58" fmla="*/ 14 w 16"/>
                  <a:gd name="T59" fmla="*/ 35 h 189"/>
                  <a:gd name="T60" fmla="*/ 13 w 16"/>
                  <a:gd name="T61" fmla="*/ 40 h 189"/>
                  <a:gd name="T62" fmla="*/ 12 w 16"/>
                  <a:gd name="T63" fmla="*/ 43 h 189"/>
                  <a:gd name="T64" fmla="*/ 10 w 16"/>
                  <a:gd name="T65" fmla="*/ 46 h 189"/>
                  <a:gd name="T66" fmla="*/ 10 w 16"/>
                  <a:gd name="T67" fmla="*/ 50 h 189"/>
                  <a:gd name="T68" fmla="*/ 10 w 16"/>
                  <a:gd name="T69" fmla="*/ 54 h 189"/>
                  <a:gd name="T70" fmla="*/ 10 w 16"/>
                  <a:gd name="T71" fmla="*/ 59 h 189"/>
                  <a:gd name="T72" fmla="*/ 10 w 16"/>
                  <a:gd name="T73" fmla="*/ 62 h 189"/>
                  <a:gd name="T74" fmla="*/ 10 w 16"/>
                  <a:gd name="T75" fmla="*/ 66 h 189"/>
                  <a:gd name="T76" fmla="*/ 12 w 16"/>
                  <a:gd name="T77" fmla="*/ 70 h 189"/>
                  <a:gd name="T78" fmla="*/ 12 w 16"/>
                  <a:gd name="T79" fmla="*/ 74 h 189"/>
                  <a:gd name="T80" fmla="*/ 12 w 16"/>
                  <a:gd name="T81" fmla="*/ 74 h 189"/>
                  <a:gd name="T82" fmla="*/ 8 w 16"/>
                  <a:gd name="T83" fmla="*/ 74 h 189"/>
                  <a:gd name="T84" fmla="*/ 1 w 16"/>
                  <a:gd name="T85" fmla="*/ 74 h 189"/>
                  <a:gd name="T86" fmla="*/ 1 w 16"/>
                  <a:gd name="T87" fmla="*/ 72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189"/>
                  <a:gd name="T134" fmla="*/ 16 w 16"/>
                  <a:gd name="T135" fmla="*/ 189 h 1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189">
                    <a:moveTo>
                      <a:pt x="1" y="182"/>
                    </a:moveTo>
                    <a:lnTo>
                      <a:pt x="4" y="173"/>
                    </a:lnTo>
                    <a:lnTo>
                      <a:pt x="4" y="167"/>
                    </a:lnTo>
                    <a:lnTo>
                      <a:pt x="4" y="161"/>
                    </a:lnTo>
                    <a:lnTo>
                      <a:pt x="5" y="157"/>
                    </a:lnTo>
                    <a:lnTo>
                      <a:pt x="5" y="152"/>
                    </a:lnTo>
                    <a:lnTo>
                      <a:pt x="5" y="147"/>
                    </a:lnTo>
                    <a:lnTo>
                      <a:pt x="5" y="142"/>
                    </a:lnTo>
                    <a:lnTo>
                      <a:pt x="5" y="139"/>
                    </a:lnTo>
                    <a:lnTo>
                      <a:pt x="5" y="135"/>
                    </a:lnTo>
                    <a:lnTo>
                      <a:pt x="5" y="130"/>
                    </a:lnTo>
                    <a:lnTo>
                      <a:pt x="9" y="126"/>
                    </a:lnTo>
                    <a:lnTo>
                      <a:pt x="9" y="121"/>
                    </a:lnTo>
                    <a:lnTo>
                      <a:pt x="9" y="119"/>
                    </a:lnTo>
                    <a:lnTo>
                      <a:pt x="9" y="115"/>
                    </a:lnTo>
                    <a:lnTo>
                      <a:pt x="9" y="110"/>
                    </a:lnTo>
                    <a:lnTo>
                      <a:pt x="9" y="103"/>
                    </a:lnTo>
                    <a:lnTo>
                      <a:pt x="9" y="95"/>
                    </a:lnTo>
                    <a:lnTo>
                      <a:pt x="9" y="90"/>
                    </a:lnTo>
                    <a:lnTo>
                      <a:pt x="9" y="87"/>
                    </a:lnTo>
                    <a:lnTo>
                      <a:pt x="9" y="83"/>
                    </a:lnTo>
                    <a:lnTo>
                      <a:pt x="9" y="78"/>
                    </a:lnTo>
                    <a:lnTo>
                      <a:pt x="9" y="74"/>
                    </a:lnTo>
                    <a:lnTo>
                      <a:pt x="9" y="69"/>
                    </a:lnTo>
                    <a:lnTo>
                      <a:pt x="9" y="64"/>
                    </a:lnTo>
                    <a:lnTo>
                      <a:pt x="9" y="56"/>
                    </a:lnTo>
                    <a:lnTo>
                      <a:pt x="9" y="52"/>
                    </a:lnTo>
                    <a:lnTo>
                      <a:pt x="9" y="48"/>
                    </a:lnTo>
                    <a:lnTo>
                      <a:pt x="9" y="43"/>
                    </a:lnTo>
                    <a:lnTo>
                      <a:pt x="9" y="40"/>
                    </a:lnTo>
                    <a:lnTo>
                      <a:pt x="9" y="37"/>
                    </a:lnTo>
                    <a:lnTo>
                      <a:pt x="9" y="32"/>
                    </a:lnTo>
                    <a:lnTo>
                      <a:pt x="9" y="27"/>
                    </a:lnTo>
                    <a:lnTo>
                      <a:pt x="9" y="22"/>
                    </a:lnTo>
                    <a:lnTo>
                      <a:pt x="9" y="17"/>
                    </a:lnTo>
                    <a:lnTo>
                      <a:pt x="9" y="16"/>
                    </a:lnTo>
                    <a:lnTo>
                      <a:pt x="9" y="12"/>
                    </a:lnTo>
                    <a:lnTo>
                      <a:pt x="9" y="9"/>
                    </a:lnTo>
                    <a:lnTo>
                      <a:pt x="9" y="5"/>
                    </a:lnTo>
                    <a:lnTo>
                      <a:pt x="9" y="1"/>
                    </a:lnTo>
                    <a:lnTo>
                      <a:pt x="9" y="0"/>
                    </a:lnTo>
                    <a:lnTo>
                      <a:pt x="9" y="1"/>
                    </a:lnTo>
                    <a:lnTo>
                      <a:pt x="9" y="6"/>
                    </a:lnTo>
                    <a:lnTo>
                      <a:pt x="9" y="12"/>
                    </a:lnTo>
                    <a:lnTo>
                      <a:pt x="9" y="16"/>
                    </a:lnTo>
                    <a:lnTo>
                      <a:pt x="9" y="21"/>
                    </a:lnTo>
                    <a:lnTo>
                      <a:pt x="9" y="25"/>
                    </a:lnTo>
                    <a:lnTo>
                      <a:pt x="9" y="29"/>
                    </a:lnTo>
                    <a:lnTo>
                      <a:pt x="9" y="37"/>
                    </a:lnTo>
                    <a:lnTo>
                      <a:pt x="9" y="43"/>
                    </a:lnTo>
                    <a:lnTo>
                      <a:pt x="10" y="48"/>
                    </a:lnTo>
                    <a:lnTo>
                      <a:pt x="10" y="53"/>
                    </a:lnTo>
                    <a:lnTo>
                      <a:pt x="10" y="58"/>
                    </a:lnTo>
                    <a:lnTo>
                      <a:pt x="12" y="64"/>
                    </a:lnTo>
                    <a:lnTo>
                      <a:pt x="15" y="68"/>
                    </a:lnTo>
                    <a:lnTo>
                      <a:pt x="16" y="72"/>
                    </a:lnTo>
                    <a:lnTo>
                      <a:pt x="16" y="76"/>
                    </a:lnTo>
                    <a:lnTo>
                      <a:pt x="16" y="81"/>
                    </a:lnTo>
                    <a:lnTo>
                      <a:pt x="16" y="84"/>
                    </a:lnTo>
                    <a:lnTo>
                      <a:pt x="16" y="89"/>
                    </a:lnTo>
                    <a:lnTo>
                      <a:pt x="16" y="95"/>
                    </a:lnTo>
                    <a:lnTo>
                      <a:pt x="15" y="100"/>
                    </a:lnTo>
                    <a:lnTo>
                      <a:pt x="14" y="105"/>
                    </a:lnTo>
                    <a:lnTo>
                      <a:pt x="14" y="108"/>
                    </a:lnTo>
                    <a:lnTo>
                      <a:pt x="12" y="111"/>
                    </a:lnTo>
                    <a:lnTo>
                      <a:pt x="12" y="116"/>
                    </a:lnTo>
                    <a:lnTo>
                      <a:pt x="12" y="121"/>
                    </a:lnTo>
                    <a:lnTo>
                      <a:pt x="12" y="126"/>
                    </a:lnTo>
                    <a:lnTo>
                      <a:pt x="12" y="130"/>
                    </a:lnTo>
                    <a:lnTo>
                      <a:pt x="12" y="135"/>
                    </a:lnTo>
                    <a:lnTo>
                      <a:pt x="12" y="141"/>
                    </a:lnTo>
                    <a:lnTo>
                      <a:pt x="12" y="147"/>
                    </a:lnTo>
                    <a:lnTo>
                      <a:pt x="12" y="153"/>
                    </a:lnTo>
                    <a:lnTo>
                      <a:pt x="12" y="158"/>
                    </a:lnTo>
                    <a:lnTo>
                      <a:pt x="12" y="163"/>
                    </a:lnTo>
                    <a:lnTo>
                      <a:pt x="12" y="167"/>
                    </a:lnTo>
                    <a:lnTo>
                      <a:pt x="14" y="175"/>
                    </a:lnTo>
                    <a:lnTo>
                      <a:pt x="14" y="177"/>
                    </a:lnTo>
                    <a:lnTo>
                      <a:pt x="14" y="182"/>
                    </a:lnTo>
                    <a:lnTo>
                      <a:pt x="14" y="186"/>
                    </a:lnTo>
                    <a:lnTo>
                      <a:pt x="16" y="189"/>
                    </a:lnTo>
                    <a:lnTo>
                      <a:pt x="14" y="188"/>
                    </a:lnTo>
                    <a:lnTo>
                      <a:pt x="12" y="186"/>
                    </a:lnTo>
                    <a:lnTo>
                      <a:pt x="9" y="186"/>
                    </a:lnTo>
                    <a:lnTo>
                      <a:pt x="4" y="186"/>
                    </a:lnTo>
                    <a:lnTo>
                      <a:pt x="1" y="186"/>
                    </a:lnTo>
                    <a:lnTo>
                      <a:pt x="0" y="186"/>
                    </a:lnTo>
                    <a:lnTo>
                      <a:pt x="1" y="182"/>
                    </a:lnTo>
                    <a:close/>
                  </a:path>
                </a:pathLst>
              </a:custGeom>
              <a:solidFill>
                <a:srgbClr val="C67C7C"/>
              </a:solidFill>
              <a:ln w="1588">
                <a:solidFill>
                  <a:srgbClr val="000000"/>
                </a:solidFill>
                <a:round/>
                <a:headEnd/>
                <a:tailEnd/>
              </a:ln>
            </p:spPr>
            <p:txBody>
              <a:bodyPr/>
              <a:lstStyle/>
              <a:p>
                <a:endParaRPr lang="en-US" dirty="0"/>
              </a:p>
            </p:txBody>
          </p:sp>
          <p:sp>
            <p:nvSpPr>
              <p:cNvPr id="174135" name="Freeform 33"/>
              <p:cNvSpPr>
                <a:spLocks/>
              </p:cNvSpPr>
              <p:nvPr/>
            </p:nvSpPr>
            <p:spPr bwMode="auto">
              <a:xfrm rot="393647">
                <a:off x="2791" y="3573"/>
                <a:ext cx="65" cy="113"/>
              </a:xfrm>
              <a:custGeom>
                <a:avLst/>
                <a:gdLst>
                  <a:gd name="T0" fmla="*/ 46 w 68"/>
                  <a:gd name="T1" fmla="*/ 19 h 181"/>
                  <a:gd name="T2" fmla="*/ 46 w 68"/>
                  <a:gd name="T3" fmla="*/ 15 h 181"/>
                  <a:gd name="T4" fmla="*/ 39 w 68"/>
                  <a:gd name="T5" fmla="*/ 12 h 181"/>
                  <a:gd name="T6" fmla="*/ 36 w 68"/>
                  <a:gd name="T7" fmla="*/ 6 h 181"/>
                  <a:gd name="T8" fmla="*/ 34 w 68"/>
                  <a:gd name="T9" fmla="*/ 1 h 181"/>
                  <a:gd name="T10" fmla="*/ 33 w 68"/>
                  <a:gd name="T11" fmla="*/ 1 h 181"/>
                  <a:gd name="T12" fmla="*/ 30 w 68"/>
                  <a:gd name="T13" fmla="*/ 7 h 181"/>
                  <a:gd name="T14" fmla="*/ 22 w 68"/>
                  <a:gd name="T15" fmla="*/ 12 h 181"/>
                  <a:gd name="T16" fmla="*/ 14 w 68"/>
                  <a:gd name="T17" fmla="*/ 15 h 181"/>
                  <a:gd name="T18" fmla="*/ 14 w 68"/>
                  <a:gd name="T19" fmla="*/ 21 h 181"/>
                  <a:gd name="T20" fmla="*/ 19 w 68"/>
                  <a:gd name="T21" fmla="*/ 26 h 181"/>
                  <a:gd name="T22" fmla="*/ 19 w 68"/>
                  <a:gd name="T23" fmla="*/ 29 h 181"/>
                  <a:gd name="T24" fmla="*/ 14 w 68"/>
                  <a:gd name="T25" fmla="*/ 32 h 181"/>
                  <a:gd name="T26" fmla="*/ 13 w 68"/>
                  <a:gd name="T27" fmla="*/ 34 h 181"/>
                  <a:gd name="T28" fmla="*/ 14 w 68"/>
                  <a:gd name="T29" fmla="*/ 38 h 181"/>
                  <a:gd name="T30" fmla="*/ 8 w 68"/>
                  <a:gd name="T31" fmla="*/ 40 h 181"/>
                  <a:gd name="T32" fmla="*/ 8 w 68"/>
                  <a:gd name="T33" fmla="*/ 43 h 181"/>
                  <a:gd name="T34" fmla="*/ 8 w 68"/>
                  <a:gd name="T35" fmla="*/ 46 h 181"/>
                  <a:gd name="T36" fmla="*/ 8 w 68"/>
                  <a:gd name="T37" fmla="*/ 50 h 181"/>
                  <a:gd name="T38" fmla="*/ 0 w 68"/>
                  <a:gd name="T39" fmla="*/ 54 h 181"/>
                  <a:gd name="T40" fmla="*/ 0 w 68"/>
                  <a:gd name="T41" fmla="*/ 56 h 181"/>
                  <a:gd name="T42" fmla="*/ 5 w 68"/>
                  <a:gd name="T43" fmla="*/ 60 h 181"/>
                  <a:gd name="T44" fmla="*/ 10 w 68"/>
                  <a:gd name="T45" fmla="*/ 62 h 181"/>
                  <a:gd name="T46" fmla="*/ 11 w 68"/>
                  <a:gd name="T47" fmla="*/ 63 h 181"/>
                  <a:gd name="T48" fmla="*/ 14 w 68"/>
                  <a:gd name="T49" fmla="*/ 64 h 181"/>
                  <a:gd name="T50" fmla="*/ 21 w 68"/>
                  <a:gd name="T51" fmla="*/ 65 h 181"/>
                  <a:gd name="T52" fmla="*/ 25 w 68"/>
                  <a:gd name="T53" fmla="*/ 68 h 181"/>
                  <a:gd name="T54" fmla="*/ 29 w 68"/>
                  <a:gd name="T55" fmla="*/ 70 h 181"/>
                  <a:gd name="T56" fmla="*/ 34 w 68"/>
                  <a:gd name="T57" fmla="*/ 69 h 181"/>
                  <a:gd name="T58" fmla="*/ 43 w 68"/>
                  <a:gd name="T59" fmla="*/ 66 h 181"/>
                  <a:gd name="T60" fmla="*/ 51 w 68"/>
                  <a:gd name="T61" fmla="*/ 63 h 181"/>
                  <a:gd name="T62" fmla="*/ 51 w 68"/>
                  <a:gd name="T63" fmla="*/ 60 h 181"/>
                  <a:gd name="T64" fmla="*/ 46 w 68"/>
                  <a:gd name="T65" fmla="*/ 56 h 181"/>
                  <a:gd name="T66" fmla="*/ 51 w 68"/>
                  <a:gd name="T67" fmla="*/ 54 h 181"/>
                  <a:gd name="T68" fmla="*/ 54 w 68"/>
                  <a:gd name="T69" fmla="*/ 51 h 181"/>
                  <a:gd name="T70" fmla="*/ 54 w 68"/>
                  <a:gd name="T71" fmla="*/ 47 h 181"/>
                  <a:gd name="T72" fmla="*/ 54 w 68"/>
                  <a:gd name="T73" fmla="*/ 45 h 181"/>
                  <a:gd name="T74" fmla="*/ 54 w 68"/>
                  <a:gd name="T75" fmla="*/ 40 h 181"/>
                  <a:gd name="T76" fmla="*/ 59 w 68"/>
                  <a:gd name="T77" fmla="*/ 37 h 181"/>
                  <a:gd name="T78" fmla="*/ 62 w 68"/>
                  <a:gd name="T79" fmla="*/ 34 h 181"/>
                  <a:gd name="T80" fmla="*/ 59 w 68"/>
                  <a:gd name="T81" fmla="*/ 32 h 181"/>
                  <a:gd name="T82" fmla="*/ 52 w 68"/>
                  <a:gd name="T83" fmla="*/ 31 h 181"/>
                  <a:gd name="T84" fmla="*/ 51 w 68"/>
                  <a:gd name="T85" fmla="*/ 30 h 181"/>
                  <a:gd name="T86" fmla="*/ 43 w 68"/>
                  <a:gd name="T87" fmla="*/ 27 h 181"/>
                  <a:gd name="T88" fmla="*/ 46 w 68"/>
                  <a:gd name="T89" fmla="*/ 26 h 181"/>
                  <a:gd name="T90" fmla="*/ 46 w 68"/>
                  <a:gd name="T91" fmla="*/ 23 h 181"/>
                  <a:gd name="T92" fmla="*/ 43 w 68"/>
                  <a:gd name="T93" fmla="*/ 21 h 1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8"/>
                  <a:gd name="T142" fmla="*/ 0 h 181"/>
                  <a:gd name="T143" fmla="*/ 68 w 68"/>
                  <a:gd name="T144" fmla="*/ 181 h 1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8" h="181">
                    <a:moveTo>
                      <a:pt x="50" y="61"/>
                    </a:moveTo>
                    <a:lnTo>
                      <a:pt x="50" y="53"/>
                    </a:lnTo>
                    <a:lnTo>
                      <a:pt x="50" y="50"/>
                    </a:lnTo>
                    <a:lnTo>
                      <a:pt x="50" y="45"/>
                    </a:lnTo>
                    <a:lnTo>
                      <a:pt x="50" y="44"/>
                    </a:lnTo>
                    <a:lnTo>
                      <a:pt x="50" y="39"/>
                    </a:lnTo>
                    <a:lnTo>
                      <a:pt x="47" y="35"/>
                    </a:lnTo>
                    <a:lnTo>
                      <a:pt x="45" y="32"/>
                    </a:lnTo>
                    <a:lnTo>
                      <a:pt x="43" y="30"/>
                    </a:lnTo>
                    <a:lnTo>
                      <a:pt x="38" y="27"/>
                    </a:lnTo>
                    <a:lnTo>
                      <a:pt x="38" y="19"/>
                    </a:lnTo>
                    <a:lnTo>
                      <a:pt x="40" y="16"/>
                    </a:lnTo>
                    <a:lnTo>
                      <a:pt x="40" y="13"/>
                    </a:lnTo>
                    <a:lnTo>
                      <a:pt x="38" y="7"/>
                    </a:lnTo>
                    <a:lnTo>
                      <a:pt x="38" y="3"/>
                    </a:lnTo>
                    <a:lnTo>
                      <a:pt x="37" y="1"/>
                    </a:lnTo>
                    <a:lnTo>
                      <a:pt x="37" y="0"/>
                    </a:lnTo>
                    <a:lnTo>
                      <a:pt x="37" y="1"/>
                    </a:lnTo>
                    <a:lnTo>
                      <a:pt x="34" y="7"/>
                    </a:lnTo>
                    <a:lnTo>
                      <a:pt x="32" y="16"/>
                    </a:lnTo>
                    <a:lnTo>
                      <a:pt x="32" y="19"/>
                    </a:lnTo>
                    <a:lnTo>
                      <a:pt x="31" y="25"/>
                    </a:lnTo>
                    <a:lnTo>
                      <a:pt x="27" y="27"/>
                    </a:lnTo>
                    <a:lnTo>
                      <a:pt x="24" y="30"/>
                    </a:lnTo>
                    <a:lnTo>
                      <a:pt x="21" y="32"/>
                    </a:lnTo>
                    <a:lnTo>
                      <a:pt x="18" y="35"/>
                    </a:lnTo>
                    <a:lnTo>
                      <a:pt x="16" y="39"/>
                    </a:lnTo>
                    <a:lnTo>
                      <a:pt x="16" y="44"/>
                    </a:lnTo>
                    <a:lnTo>
                      <a:pt x="15" y="48"/>
                    </a:lnTo>
                    <a:lnTo>
                      <a:pt x="16" y="53"/>
                    </a:lnTo>
                    <a:lnTo>
                      <a:pt x="18" y="59"/>
                    </a:lnTo>
                    <a:lnTo>
                      <a:pt x="21" y="61"/>
                    </a:lnTo>
                    <a:lnTo>
                      <a:pt x="21" y="66"/>
                    </a:lnTo>
                    <a:lnTo>
                      <a:pt x="21" y="71"/>
                    </a:lnTo>
                    <a:lnTo>
                      <a:pt x="21" y="76"/>
                    </a:lnTo>
                    <a:lnTo>
                      <a:pt x="18" y="77"/>
                    </a:lnTo>
                    <a:lnTo>
                      <a:pt x="18" y="79"/>
                    </a:lnTo>
                    <a:lnTo>
                      <a:pt x="16" y="81"/>
                    </a:lnTo>
                    <a:lnTo>
                      <a:pt x="16" y="84"/>
                    </a:lnTo>
                    <a:lnTo>
                      <a:pt x="16" y="86"/>
                    </a:lnTo>
                    <a:lnTo>
                      <a:pt x="15" y="87"/>
                    </a:lnTo>
                    <a:lnTo>
                      <a:pt x="16" y="92"/>
                    </a:lnTo>
                    <a:lnTo>
                      <a:pt x="16" y="95"/>
                    </a:lnTo>
                    <a:lnTo>
                      <a:pt x="16" y="97"/>
                    </a:lnTo>
                    <a:lnTo>
                      <a:pt x="12" y="98"/>
                    </a:lnTo>
                    <a:lnTo>
                      <a:pt x="10" y="98"/>
                    </a:lnTo>
                    <a:lnTo>
                      <a:pt x="8" y="103"/>
                    </a:lnTo>
                    <a:lnTo>
                      <a:pt x="8" y="107"/>
                    </a:lnTo>
                    <a:lnTo>
                      <a:pt x="8" y="111"/>
                    </a:lnTo>
                    <a:lnTo>
                      <a:pt x="5" y="113"/>
                    </a:lnTo>
                    <a:lnTo>
                      <a:pt x="8" y="117"/>
                    </a:lnTo>
                    <a:lnTo>
                      <a:pt x="8" y="118"/>
                    </a:lnTo>
                    <a:lnTo>
                      <a:pt x="8" y="123"/>
                    </a:lnTo>
                    <a:lnTo>
                      <a:pt x="8" y="126"/>
                    </a:lnTo>
                    <a:lnTo>
                      <a:pt x="8" y="128"/>
                    </a:lnTo>
                    <a:lnTo>
                      <a:pt x="5" y="129"/>
                    </a:lnTo>
                    <a:lnTo>
                      <a:pt x="3" y="133"/>
                    </a:lnTo>
                    <a:lnTo>
                      <a:pt x="0" y="137"/>
                    </a:lnTo>
                    <a:lnTo>
                      <a:pt x="0" y="139"/>
                    </a:lnTo>
                    <a:lnTo>
                      <a:pt x="0" y="142"/>
                    </a:lnTo>
                    <a:lnTo>
                      <a:pt x="0" y="144"/>
                    </a:lnTo>
                    <a:lnTo>
                      <a:pt x="0" y="149"/>
                    </a:lnTo>
                    <a:lnTo>
                      <a:pt x="3" y="150"/>
                    </a:lnTo>
                    <a:lnTo>
                      <a:pt x="5" y="154"/>
                    </a:lnTo>
                    <a:lnTo>
                      <a:pt x="8" y="154"/>
                    </a:lnTo>
                    <a:lnTo>
                      <a:pt x="8" y="158"/>
                    </a:lnTo>
                    <a:lnTo>
                      <a:pt x="10" y="158"/>
                    </a:lnTo>
                    <a:lnTo>
                      <a:pt x="10" y="160"/>
                    </a:lnTo>
                    <a:lnTo>
                      <a:pt x="12" y="160"/>
                    </a:lnTo>
                    <a:lnTo>
                      <a:pt x="12" y="162"/>
                    </a:lnTo>
                    <a:lnTo>
                      <a:pt x="12" y="164"/>
                    </a:lnTo>
                    <a:lnTo>
                      <a:pt x="15" y="164"/>
                    </a:lnTo>
                    <a:lnTo>
                      <a:pt x="16" y="164"/>
                    </a:lnTo>
                    <a:lnTo>
                      <a:pt x="18" y="164"/>
                    </a:lnTo>
                    <a:lnTo>
                      <a:pt x="21" y="164"/>
                    </a:lnTo>
                    <a:lnTo>
                      <a:pt x="23" y="167"/>
                    </a:lnTo>
                    <a:lnTo>
                      <a:pt x="24" y="169"/>
                    </a:lnTo>
                    <a:lnTo>
                      <a:pt x="27" y="170"/>
                    </a:lnTo>
                    <a:lnTo>
                      <a:pt x="27" y="174"/>
                    </a:lnTo>
                    <a:lnTo>
                      <a:pt x="31" y="175"/>
                    </a:lnTo>
                    <a:lnTo>
                      <a:pt x="31" y="176"/>
                    </a:lnTo>
                    <a:lnTo>
                      <a:pt x="31" y="180"/>
                    </a:lnTo>
                    <a:lnTo>
                      <a:pt x="32" y="181"/>
                    </a:lnTo>
                    <a:lnTo>
                      <a:pt x="34" y="180"/>
                    </a:lnTo>
                    <a:lnTo>
                      <a:pt x="38" y="176"/>
                    </a:lnTo>
                    <a:lnTo>
                      <a:pt x="43" y="174"/>
                    </a:lnTo>
                    <a:lnTo>
                      <a:pt x="45" y="170"/>
                    </a:lnTo>
                    <a:lnTo>
                      <a:pt x="47" y="169"/>
                    </a:lnTo>
                    <a:lnTo>
                      <a:pt x="50" y="167"/>
                    </a:lnTo>
                    <a:lnTo>
                      <a:pt x="50" y="164"/>
                    </a:lnTo>
                    <a:lnTo>
                      <a:pt x="55" y="162"/>
                    </a:lnTo>
                    <a:lnTo>
                      <a:pt x="55" y="160"/>
                    </a:lnTo>
                    <a:lnTo>
                      <a:pt x="55" y="154"/>
                    </a:lnTo>
                    <a:lnTo>
                      <a:pt x="55" y="150"/>
                    </a:lnTo>
                    <a:lnTo>
                      <a:pt x="55" y="145"/>
                    </a:lnTo>
                    <a:lnTo>
                      <a:pt x="50" y="144"/>
                    </a:lnTo>
                    <a:lnTo>
                      <a:pt x="55" y="142"/>
                    </a:lnTo>
                    <a:lnTo>
                      <a:pt x="55" y="139"/>
                    </a:lnTo>
                    <a:lnTo>
                      <a:pt x="55" y="137"/>
                    </a:lnTo>
                    <a:lnTo>
                      <a:pt x="56" y="133"/>
                    </a:lnTo>
                    <a:lnTo>
                      <a:pt x="59" y="133"/>
                    </a:lnTo>
                    <a:lnTo>
                      <a:pt x="59" y="129"/>
                    </a:lnTo>
                    <a:lnTo>
                      <a:pt x="60" y="128"/>
                    </a:lnTo>
                    <a:lnTo>
                      <a:pt x="60" y="123"/>
                    </a:lnTo>
                    <a:lnTo>
                      <a:pt x="60" y="121"/>
                    </a:lnTo>
                    <a:lnTo>
                      <a:pt x="60" y="118"/>
                    </a:lnTo>
                    <a:lnTo>
                      <a:pt x="60" y="117"/>
                    </a:lnTo>
                    <a:lnTo>
                      <a:pt x="60" y="115"/>
                    </a:lnTo>
                    <a:lnTo>
                      <a:pt x="59" y="111"/>
                    </a:lnTo>
                    <a:lnTo>
                      <a:pt x="59" y="107"/>
                    </a:lnTo>
                    <a:lnTo>
                      <a:pt x="59" y="103"/>
                    </a:lnTo>
                    <a:lnTo>
                      <a:pt x="63" y="98"/>
                    </a:lnTo>
                    <a:lnTo>
                      <a:pt x="63" y="97"/>
                    </a:lnTo>
                    <a:lnTo>
                      <a:pt x="65" y="95"/>
                    </a:lnTo>
                    <a:lnTo>
                      <a:pt x="65" y="92"/>
                    </a:lnTo>
                    <a:lnTo>
                      <a:pt x="65" y="87"/>
                    </a:lnTo>
                    <a:lnTo>
                      <a:pt x="68" y="87"/>
                    </a:lnTo>
                    <a:lnTo>
                      <a:pt x="68" y="86"/>
                    </a:lnTo>
                    <a:lnTo>
                      <a:pt x="68" y="84"/>
                    </a:lnTo>
                    <a:lnTo>
                      <a:pt x="65" y="84"/>
                    </a:lnTo>
                    <a:lnTo>
                      <a:pt x="63" y="81"/>
                    </a:lnTo>
                    <a:lnTo>
                      <a:pt x="60" y="81"/>
                    </a:lnTo>
                    <a:lnTo>
                      <a:pt x="56" y="79"/>
                    </a:lnTo>
                    <a:lnTo>
                      <a:pt x="55" y="79"/>
                    </a:lnTo>
                    <a:lnTo>
                      <a:pt x="55" y="77"/>
                    </a:lnTo>
                    <a:lnTo>
                      <a:pt x="50" y="77"/>
                    </a:lnTo>
                    <a:lnTo>
                      <a:pt x="50" y="76"/>
                    </a:lnTo>
                    <a:lnTo>
                      <a:pt x="47" y="71"/>
                    </a:lnTo>
                    <a:lnTo>
                      <a:pt x="47" y="68"/>
                    </a:lnTo>
                    <a:lnTo>
                      <a:pt x="50" y="66"/>
                    </a:lnTo>
                    <a:lnTo>
                      <a:pt x="47" y="64"/>
                    </a:lnTo>
                    <a:lnTo>
                      <a:pt x="50" y="61"/>
                    </a:lnTo>
                    <a:lnTo>
                      <a:pt x="50" y="59"/>
                    </a:lnTo>
                    <a:lnTo>
                      <a:pt x="50" y="56"/>
                    </a:lnTo>
                    <a:lnTo>
                      <a:pt x="47" y="55"/>
                    </a:lnTo>
                    <a:lnTo>
                      <a:pt x="47" y="53"/>
                    </a:lnTo>
                    <a:lnTo>
                      <a:pt x="50" y="61"/>
                    </a:lnTo>
                    <a:close/>
                  </a:path>
                </a:pathLst>
              </a:custGeom>
              <a:solidFill>
                <a:srgbClr val="37A541"/>
              </a:solidFill>
              <a:ln w="1588">
                <a:solidFill>
                  <a:srgbClr val="000000"/>
                </a:solidFill>
                <a:round/>
                <a:headEnd/>
                <a:tailEnd/>
              </a:ln>
            </p:spPr>
            <p:txBody>
              <a:bodyPr/>
              <a:lstStyle/>
              <a:p>
                <a:endParaRPr lang="en-US" dirty="0"/>
              </a:p>
            </p:txBody>
          </p:sp>
          <p:sp>
            <p:nvSpPr>
              <p:cNvPr id="174136" name="Freeform 34"/>
              <p:cNvSpPr>
                <a:spLocks/>
              </p:cNvSpPr>
              <p:nvPr/>
            </p:nvSpPr>
            <p:spPr bwMode="auto">
              <a:xfrm rot="393647">
                <a:off x="2651" y="3606"/>
                <a:ext cx="15" cy="118"/>
              </a:xfrm>
              <a:custGeom>
                <a:avLst/>
                <a:gdLst>
                  <a:gd name="T0" fmla="*/ 3 w 18"/>
                  <a:gd name="T1" fmla="*/ 66 h 190"/>
                  <a:gd name="T2" fmla="*/ 3 w 18"/>
                  <a:gd name="T3" fmla="*/ 61 h 190"/>
                  <a:gd name="T4" fmla="*/ 6 w 18"/>
                  <a:gd name="T5" fmla="*/ 59 h 190"/>
                  <a:gd name="T6" fmla="*/ 6 w 18"/>
                  <a:gd name="T7" fmla="*/ 55 h 190"/>
                  <a:gd name="T8" fmla="*/ 6 w 18"/>
                  <a:gd name="T9" fmla="*/ 52 h 190"/>
                  <a:gd name="T10" fmla="*/ 7 w 18"/>
                  <a:gd name="T11" fmla="*/ 48 h 190"/>
                  <a:gd name="T12" fmla="*/ 7 w 18"/>
                  <a:gd name="T13" fmla="*/ 45 h 190"/>
                  <a:gd name="T14" fmla="*/ 7 w 18"/>
                  <a:gd name="T15" fmla="*/ 42 h 190"/>
                  <a:gd name="T16" fmla="*/ 7 w 18"/>
                  <a:gd name="T17" fmla="*/ 37 h 190"/>
                  <a:gd name="T18" fmla="*/ 7 w 18"/>
                  <a:gd name="T19" fmla="*/ 33 h 190"/>
                  <a:gd name="T20" fmla="*/ 7 w 18"/>
                  <a:gd name="T21" fmla="*/ 30 h 190"/>
                  <a:gd name="T22" fmla="*/ 7 w 18"/>
                  <a:gd name="T23" fmla="*/ 27 h 190"/>
                  <a:gd name="T24" fmla="*/ 7 w 18"/>
                  <a:gd name="T25" fmla="*/ 21 h 190"/>
                  <a:gd name="T26" fmla="*/ 7 w 18"/>
                  <a:gd name="T27" fmla="*/ 18 h 190"/>
                  <a:gd name="T28" fmla="*/ 7 w 18"/>
                  <a:gd name="T29" fmla="*/ 15 h 190"/>
                  <a:gd name="T30" fmla="*/ 7 w 18"/>
                  <a:gd name="T31" fmla="*/ 12 h 190"/>
                  <a:gd name="T32" fmla="*/ 7 w 18"/>
                  <a:gd name="T33" fmla="*/ 9 h 190"/>
                  <a:gd name="T34" fmla="*/ 7 w 18"/>
                  <a:gd name="T35" fmla="*/ 6 h 190"/>
                  <a:gd name="T36" fmla="*/ 7 w 18"/>
                  <a:gd name="T37" fmla="*/ 3 h 190"/>
                  <a:gd name="T38" fmla="*/ 7 w 18"/>
                  <a:gd name="T39" fmla="*/ 1 h 190"/>
                  <a:gd name="T40" fmla="*/ 7 w 18"/>
                  <a:gd name="T41" fmla="*/ 1 h 190"/>
                  <a:gd name="T42" fmla="*/ 7 w 18"/>
                  <a:gd name="T43" fmla="*/ 4 h 190"/>
                  <a:gd name="T44" fmla="*/ 7 w 18"/>
                  <a:gd name="T45" fmla="*/ 8 h 190"/>
                  <a:gd name="T46" fmla="*/ 7 w 18"/>
                  <a:gd name="T47" fmla="*/ 11 h 190"/>
                  <a:gd name="T48" fmla="*/ 7 w 18"/>
                  <a:gd name="T49" fmla="*/ 17 h 190"/>
                  <a:gd name="T50" fmla="*/ 9 w 18"/>
                  <a:gd name="T51" fmla="*/ 21 h 190"/>
                  <a:gd name="T52" fmla="*/ 10 w 18"/>
                  <a:gd name="T53" fmla="*/ 24 h 190"/>
                  <a:gd name="T54" fmla="*/ 12 w 18"/>
                  <a:gd name="T55" fmla="*/ 27 h 190"/>
                  <a:gd name="T56" fmla="*/ 12 w 18"/>
                  <a:gd name="T57" fmla="*/ 31 h 190"/>
                  <a:gd name="T58" fmla="*/ 12 w 18"/>
                  <a:gd name="T59" fmla="*/ 35 h 190"/>
                  <a:gd name="T60" fmla="*/ 12 w 18"/>
                  <a:gd name="T61" fmla="*/ 39 h 190"/>
                  <a:gd name="T62" fmla="*/ 11 w 18"/>
                  <a:gd name="T63" fmla="*/ 41 h 190"/>
                  <a:gd name="T64" fmla="*/ 10 w 18"/>
                  <a:gd name="T65" fmla="*/ 45 h 190"/>
                  <a:gd name="T66" fmla="*/ 10 w 18"/>
                  <a:gd name="T67" fmla="*/ 48 h 190"/>
                  <a:gd name="T68" fmla="*/ 10 w 18"/>
                  <a:gd name="T69" fmla="*/ 52 h 190"/>
                  <a:gd name="T70" fmla="*/ 10 w 18"/>
                  <a:gd name="T71" fmla="*/ 57 h 190"/>
                  <a:gd name="T72" fmla="*/ 10 w 18"/>
                  <a:gd name="T73" fmla="*/ 61 h 190"/>
                  <a:gd name="T74" fmla="*/ 10 w 18"/>
                  <a:gd name="T75" fmla="*/ 65 h 190"/>
                  <a:gd name="T76" fmla="*/ 11 w 18"/>
                  <a:gd name="T77" fmla="*/ 68 h 190"/>
                  <a:gd name="T78" fmla="*/ 11 w 18"/>
                  <a:gd name="T79" fmla="*/ 71 h 190"/>
                  <a:gd name="T80" fmla="*/ 11 w 18"/>
                  <a:gd name="T81" fmla="*/ 73 h 190"/>
                  <a:gd name="T82" fmla="*/ 7 w 18"/>
                  <a:gd name="T83" fmla="*/ 71 h 190"/>
                  <a:gd name="T84" fmla="*/ 2 w 18"/>
                  <a:gd name="T85" fmla="*/ 71 h 190"/>
                  <a:gd name="T86" fmla="*/ 2 w 18"/>
                  <a:gd name="T87" fmla="*/ 70 h 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
                  <a:gd name="T133" fmla="*/ 0 h 190"/>
                  <a:gd name="T134" fmla="*/ 18 w 18"/>
                  <a:gd name="T135" fmla="*/ 190 h 1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 h="190">
                    <a:moveTo>
                      <a:pt x="4" y="181"/>
                    </a:moveTo>
                    <a:lnTo>
                      <a:pt x="5" y="172"/>
                    </a:lnTo>
                    <a:lnTo>
                      <a:pt x="5" y="167"/>
                    </a:lnTo>
                    <a:lnTo>
                      <a:pt x="5" y="160"/>
                    </a:lnTo>
                    <a:lnTo>
                      <a:pt x="8" y="157"/>
                    </a:lnTo>
                    <a:lnTo>
                      <a:pt x="8" y="153"/>
                    </a:lnTo>
                    <a:lnTo>
                      <a:pt x="8" y="148"/>
                    </a:lnTo>
                    <a:lnTo>
                      <a:pt x="8" y="143"/>
                    </a:lnTo>
                    <a:lnTo>
                      <a:pt x="8" y="139"/>
                    </a:lnTo>
                    <a:lnTo>
                      <a:pt x="8" y="134"/>
                    </a:lnTo>
                    <a:lnTo>
                      <a:pt x="8" y="130"/>
                    </a:lnTo>
                    <a:lnTo>
                      <a:pt x="10" y="125"/>
                    </a:lnTo>
                    <a:lnTo>
                      <a:pt x="10" y="121"/>
                    </a:lnTo>
                    <a:lnTo>
                      <a:pt x="10" y="118"/>
                    </a:lnTo>
                    <a:lnTo>
                      <a:pt x="10" y="113"/>
                    </a:lnTo>
                    <a:lnTo>
                      <a:pt x="10" y="108"/>
                    </a:lnTo>
                    <a:lnTo>
                      <a:pt x="10" y="102"/>
                    </a:lnTo>
                    <a:lnTo>
                      <a:pt x="10" y="96"/>
                    </a:lnTo>
                    <a:lnTo>
                      <a:pt x="10" y="91"/>
                    </a:lnTo>
                    <a:lnTo>
                      <a:pt x="10" y="86"/>
                    </a:lnTo>
                    <a:lnTo>
                      <a:pt x="10" y="83"/>
                    </a:lnTo>
                    <a:lnTo>
                      <a:pt x="10" y="78"/>
                    </a:lnTo>
                    <a:lnTo>
                      <a:pt x="10" y="74"/>
                    </a:lnTo>
                    <a:lnTo>
                      <a:pt x="10" y="70"/>
                    </a:lnTo>
                    <a:lnTo>
                      <a:pt x="10" y="63"/>
                    </a:lnTo>
                    <a:lnTo>
                      <a:pt x="10" y="55"/>
                    </a:lnTo>
                    <a:lnTo>
                      <a:pt x="10" y="50"/>
                    </a:lnTo>
                    <a:lnTo>
                      <a:pt x="10" y="47"/>
                    </a:lnTo>
                    <a:lnTo>
                      <a:pt x="10" y="44"/>
                    </a:lnTo>
                    <a:lnTo>
                      <a:pt x="10" y="39"/>
                    </a:lnTo>
                    <a:lnTo>
                      <a:pt x="10" y="36"/>
                    </a:lnTo>
                    <a:lnTo>
                      <a:pt x="10" y="32"/>
                    </a:lnTo>
                    <a:lnTo>
                      <a:pt x="10" y="27"/>
                    </a:lnTo>
                    <a:lnTo>
                      <a:pt x="10" y="23"/>
                    </a:lnTo>
                    <a:lnTo>
                      <a:pt x="10" y="19"/>
                    </a:lnTo>
                    <a:lnTo>
                      <a:pt x="10" y="16"/>
                    </a:lnTo>
                    <a:lnTo>
                      <a:pt x="10" y="11"/>
                    </a:lnTo>
                    <a:lnTo>
                      <a:pt x="10" y="8"/>
                    </a:lnTo>
                    <a:lnTo>
                      <a:pt x="10" y="3"/>
                    </a:lnTo>
                    <a:lnTo>
                      <a:pt x="10" y="0"/>
                    </a:lnTo>
                    <a:lnTo>
                      <a:pt x="10" y="3"/>
                    </a:lnTo>
                    <a:lnTo>
                      <a:pt x="10" y="7"/>
                    </a:lnTo>
                    <a:lnTo>
                      <a:pt x="10" y="11"/>
                    </a:lnTo>
                    <a:lnTo>
                      <a:pt x="10" y="16"/>
                    </a:lnTo>
                    <a:lnTo>
                      <a:pt x="10" y="21"/>
                    </a:lnTo>
                    <a:lnTo>
                      <a:pt x="10" y="24"/>
                    </a:lnTo>
                    <a:lnTo>
                      <a:pt x="10" y="29"/>
                    </a:lnTo>
                    <a:lnTo>
                      <a:pt x="10" y="36"/>
                    </a:lnTo>
                    <a:lnTo>
                      <a:pt x="10" y="44"/>
                    </a:lnTo>
                    <a:lnTo>
                      <a:pt x="13" y="47"/>
                    </a:lnTo>
                    <a:lnTo>
                      <a:pt x="13" y="54"/>
                    </a:lnTo>
                    <a:lnTo>
                      <a:pt x="13" y="58"/>
                    </a:lnTo>
                    <a:lnTo>
                      <a:pt x="14" y="63"/>
                    </a:lnTo>
                    <a:lnTo>
                      <a:pt x="18" y="66"/>
                    </a:lnTo>
                    <a:lnTo>
                      <a:pt x="18" y="71"/>
                    </a:lnTo>
                    <a:lnTo>
                      <a:pt x="18" y="76"/>
                    </a:lnTo>
                    <a:lnTo>
                      <a:pt x="18" y="81"/>
                    </a:lnTo>
                    <a:lnTo>
                      <a:pt x="18" y="85"/>
                    </a:lnTo>
                    <a:lnTo>
                      <a:pt x="18" y="90"/>
                    </a:lnTo>
                    <a:lnTo>
                      <a:pt x="18" y="96"/>
                    </a:lnTo>
                    <a:lnTo>
                      <a:pt x="18" y="101"/>
                    </a:lnTo>
                    <a:lnTo>
                      <a:pt x="16" y="105"/>
                    </a:lnTo>
                    <a:lnTo>
                      <a:pt x="16" y="107"/>
                    </a:lnTo>
                    <a:lnTo>
                      <a:pt x="14" y="112"/>
                    </a:lnTo>
                    <a:lnTo>
                      <a:pt x="14" y="116"/>
                    </a:lnTo>
                    <a:lnTo>
                      <a:pt x="14" y="121"/>
                    </a:lnTo>
                    <a:lnTo>
                      <a:pt x="14" y="125"/>
                    </a:lnTo>
                    <a:lnTo>
                      <a:pt x="14" y="130"/>
                    </a:lnTo>
                    <a:lnTo>
                      <a:pt x="14" y="134"/>
                    </a:lnTo>
                    <a:lnTo>
                      <a:pt x="14" y="141"/>
                    </a:lnTo>
                    <a:lnTo>
                      <a:pt x="14" y="148"/>
                    </a:lnTo>
                    <a:lnTo>
                      <a:pt x="14" y="153"/>
                    </a:lnTo>
                    <a:lnTo>
                      <a:pt x="14" y="159"/>
                    </a:lnTo>
                    <a:lnTo>
                      <a:pt x="14" y="163"/>
                    </a:lnTo>
                    <a:lnTo>
                      <a:pt x="14" y="167"/>
                    </a:lnTo>
                    <a:lnTo>
                      <a:pt x="16" y="174"/>
                    </a:lnTo>
                    <a:lnTo>
                      <a:pt x="16" y="177"/>
                    </a:lnTo>
                    <a:lnTo>
                      <a:pt x="16" y="181"/>
                    </a:lnTo>
                    <a:lnTo>
                      <a:pt x="16" y="185"/>
                    </a:lnTo>
                    <a:lnTo>
                      <a:pt x="18" y="190"/>
                    </a:lnTo>
                    <a:lnTo>
                      <a:pt x="16" y="188"/>
                    </a:lnTo>
                    <a:lnTo>
                      <a:pt x="14" y="185"/>
                    </a:lnTo>
                    <a:lnTo>
                      <a:pt x="10" y="185"/>
                    </a:lnTo>
                    <a:lnTo>
                      <a:pt x="5" y="185"/>
                    </a:lnTo>
                    <a:lnTo>
                      <a:pt x="4" y="185"/>
                    </a:lnTo>
                    <a:lnTo>
                      <a:pt x="0" y="185"/>
                    </a:lnTo>
                    <a:lnTo>
                      <a:pt x="4" y="181"/>
                    </a:lnTo>
                    <a:close/>
                  </a:path>
                </a:pathLst>
              </a:custGeom>
              <a:solidFill>
                <a:srgbClr val="C67C7C"/>
              </a:solidFill>
              <a:ln w="1588">
                <a:solidFill>
                  <a:srgbClr val="000000"/>
                </a:solidFill>
                <a:round/>
                <a:headEnd/>
                <a:tailEnd/>
              </a:ln>
            </p:spPr>
            <p:txBody>
              <a:bodyPr/>
              <a:lstStyle/>
              <a:p>
                <a:endParaRPr lang="en-US" dirty="0"/>
              </a:p>
            </p:txBody>
          </p:sp>
          <p:sp>
            <p:nvSpPr>
              <p:cNvPr id="174137" name="Freeform 35"/>
              <p:cNvSpPr>
                <a:spLocks/>
              </p:cNvSpPr>
              <p:nvPr/>
            </p:nvSpPr>
            <p:spPr bwMode="auto">
              <a:xfrm rot="393647">
                <a:off x="2634" y="3582"/>
                <a:ext cx="67" cy="116"/>
              </a:xfrm>
              <a:custGeom>
                <a:avLst/>
                <a:gdLst>
                  <a:gd name="T0" fmla="*/ 48 w 69"/>
                  <a:gd name="T1" fmla="*/ 20 h 183"/>
                  <a:gd name="T2" fmla="*/ 48 w 69"/>
                  <a:gd name="T3" fmla="*/ 16 h 183"/>
                  <a:gd name="T4" fmla="*/ 42 w 69"/>
                  <a:gd name="T5" fmla="*/ 13 h 183"/>
                  <a:gd name="T6" fmla="*/ 38 w 69"/>
                  <a:gd name="T7" fmla="*/ 7 h 183"/>
                  <a:gd name="T8" fmla="*/ 37 w 69"/>
                  <a:gd name="T9" fmla="*/ 2 h 183"/>
                  <a:gd name="T10" fmla="*/ 34 w 69"/>
                  <a:gd name="T11" fmla="*/ 1 h 183"/>
                  <a:gd name="T12" fmla="*/ 29 w 69"/>
                  <a:gd name="T13" fmla="*/ 8 h 183"/>
                  <a:gd name="T14" fmla="*/ 23 w 69"/>
                  <a:gd name="T15" fmla="*/ 13 h 183"/>
                  <a:gd name="T16" fmla="*/ 15 w 69"/>
                  <a:gd name="T17" fmla="*/ 16 h 183"/>
                  <a:gd name="T18" fmla="*/ 15 w 69"/>
                  <a:gd name="T19" fmla="*/ 22 h 183"/>
                  <a:gd name="T20" fmla="*/ 18 w 69"/>
                  <a:gd name="T21" fmla="*/ 27 h 183"/>
                  <a:gd name="T22" fmla="*/ 18 w 69"/>
                  <a:gd name="T23" fmla="*/ 30 h 183"/>
                  <a:gd name="T24" fmla="*/ 15 w 69"/>
                  <a:gd name="T25" fmla="*/ 33 h 183"/>
                  <a:gd name="T26" fmla="*/ 15 w 69"/>
                  <a:gd name="T27" fmla="*/ 35 h 183"/>
                  <a:gd name="T28" fmla="*/ 15 w 69"/>
                  <a:gd name="T29" fmla="*/ 39 h 183"/>
                  <a:gd name="T30" fmla="*/ 8 w 69"/>
                  <a:gd name="T31" fmla="*/ 41 h 183"/>
                  <a:gd name="T32" fmla="*/ 8 w 69"/>
                  <a:gd name="T33" fmla="*/ 44 h 183"/>
                  <a:gd name="T34" fmla="*/ 8 w 69"/>
                  <a:gd name="T35" fmla="*/ 48 h 183"/>
                  <a:gd name="T36" fmla="*/ 8 w 69"/>
                  <a:gd name="T37" fmla="*/ 52 h 183"/>
                  <a:gd name="T38" fmla="*/ 0 w 69"/>
                  <a:gd name="T39" fmla="*/ 55 h 183"/>
                  <a:gd name="T40" fmla="*/ 0 w 69"/>
                  <a:gd name="T41" fmla="*/ 58 h 183"/>
                  <a:gd name="T42" fmla="*/ 5 w 69"/>
                  <a:gd name="T43" fmla="*/ 63 h 183"/>
                  <a:gd name="T44" fmla="*/ 10 w 69"/>
                  <a:gd name="T45" fmla="*/ 63 h 183"/>
                  <a:gd name="T46" fmla="*/ 11 w 69"/>
                  <a:gd name="T47" fmla="*/ 65 h 183"/>
                  <a:gd name="T48" fmla="*/ 15 w 69"/>
                  <a:gd name="T49" fmla="*/ 67 h 183"/>
                  <a:gd name="T50" fmla="*/ 21 w 69"/>
                  <a:gd name="T51" fmla="*/ 67 h 183"/>
                  <a:gd name="T52" fmla="*/ 24 w 69"/>
                  <a:gd name="T53" fmla="*/ 70 h 183"/>
                  <a:gd name="T54" fmla="*/ 28 w 69"/>
                  <a:gd name="T55" fmla="*/ 73 h 183"/>
                  <a:gd name="T56" fmla="*/ 37 w 69"/>
                  <a:gd name="T57" fmla="*/ 72 h 183"/>
                  <a:gd name="T58" fmla="*/ 45 w 69"/>
                  <a:gd name="T59" fmla="*/ 68 h 183"/>
                  <a:gd name="T60" fmla="*/ 51 w 69"/>
                  <a:gd name="T61" fmla="*/ 65 h 183"/>
                  <a:gd name="T62" fmla="*/ 51 w 69"/>
                  <a:gd name="T63" fmla="*/ 61 h 183"/>
                  <a:gd name="T64" fmla="*/ 49 w 69"/>
                  <a:gd name="T65" fmla="*/ 58 h 183"/>
                  <a:gd name="T66" fmla="*/ 53 w 69"/>
                  <a:gd name="T67" fmla="*/ 55 h 183"/>
                  <a:gd name="T68" fmla="*/ 57 w 69"/>
                  <a:gd name="T69" fmla="*/ 53 h 183"/>
                  <a:gd name="T70" fmla="*/ 58 w 69"/>
                  <a:gd name="T71" fmla="*/ 49 h 183"/>
                  <a:gd name="T72" fmla="*/ 58 w 69"/>
                  <a:gd name="T73" fmla="*/ 47 h 183"/>
                  <a:gd name="T74" fmla="*/ 57 w 69"/>
                  <a:gd name="T75" fmla="*/ 42 h 183"/>
                  <a:gd name="T76" fmla="*/ 63 w 69"/>
                  <a:gd name="T77" fmla="*/ 38 h 183"/>
                  <a:gd name="T78" fmla="*/ 65 w 69"/>
                  <a:gd name="T79" fmla="*/ 35 h 183"/>
                  <a:gd name="T80" fmla="*/ 63 w 69"/>
                  <a:gd name="T81" fmla="*/ 34 h 183"/>
                  <a:gd name="T82" fmla="*/ 54 w 69"/>
                  <a:gd name="T83" fmla="*/ 32 h 183"/>
                  <a:gd name="T84" fmla="*/ 51 w 69"/>
                  <a:gd name="T85" fmla="*/ 31 h 183"/>
                  <a:gd name="T86" fmla="*/ 45 w 69"/>
                  <a:gd name="T87" fmla="*/ 29 h 183"/>
                  <a:gd name="T88" fmla="*/ 48 w 69"/>
                  <a:gd name="T89" fmla="*/ 27 h 183"/>
                  <a:gd name="T90" fmla="*/ 48 w 69"/>
                  <a:gd name="T91" fmla="*/ 23 h 183"/>
                  <a:gd name="T92" fmla="*/ 45 w 69"/>
                  <a:gd name="T93" fmla="*/ 22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1" y="63"/>
                    </a:moveTo>
                    <a:lnTo>
                      <a:pt x="50" y="53"/>
                    </a:lnTo>
                    <a:lnTo>
                      <a:pt x="50" y="51"/>
                    </a:lnTo>
                    <a:lnTo>
                      <a:pt x="50" y="46"/>
                    </a:lnTo>
                    <a:lnTo>
                      <a:pt x="50" y="43"/>
                    </a:lnTo>
                    <a:lnTo>
                      <a:pt x="50" y="40"/>
                    </a:lnTo>
                    <a:lnTo>
                      <a:pt x="47" y="35"/>
                    </a:lnTo>
                    <a:lnTo>
                      <a:pt x="45" y="33"/>
                    </a:lnTo>
                    <a:lnTo>
                      <a:pt x="44" y="32"/>
                    </a:lnTo>
                    <a:lnTo>
                      <a:pt x="39" y="27"/>
                    </a:lnTo>
                    <a:lnTo>
                      <a:pt x="39" y="21"/>
                    </a:lnTo>
                    <a:lnTo>
                      <a:pt x="40" y="17"/>
                    </a:lnTo>
                    <a:lnTo>
                      <a:pt x="40" y="12"/>
                    </a:lnTo>
                    <a:lnTo>
                      <a:pt x="39" y="7"/>
                    </a:lnTo>
                    <a:lnTo>
                      <a:pt x="39" y="4"/>
                    </a:lnTo>
                    <a:lnTo>
                      <a:pt x="36" y="1"/>
                    </a:lnTo>
                    <a:lnTo>
                      <a:pt x="36" y="0"/>
                    </a:lnTo>
                    <a:lnTo>
                      <a:pt x="36" y="1"/>
                    </a:lnTo>
                    <a:lnTo>
                      <a:pt x="35" y="7"/>
                    </a:lnTo>
                    <a:lnTo>
                      <a:pt x="31" y="17"/>
                    </a:lnTo>
                    <a:lnTo>
                      <a:pt x="31" y="21"/>
                    </a:lnTo>
                    <a:lnTo>
                      <a:pt x="30" y="27"/>
                    </a:lnTo>
                    <a:lnTo>
                      <a:pt x="26" y="27"/>
                    </a:lnTo>
                    <a:lnTo>
                      <a:pt x="25" y="32"/>
                    </a:lnTo>
                    <a:lnTo>
                      <a:pt x="20" y="33"/>
                    </a:lnTo>
                    <a:lnTo>
                      <a:pt x="19" y="35"/>
                    </a:lnTo>
                    <a:lnTo>
                      <a:pt x="15" y="40"/>
                    </a:lnTo>
                    <a:lnTo>
                      <a:pt x="15" y="43"/>
                    </a:lnTo>
                    <a:lnTo>
                      <a:pt x="15" y="48"/>
                    </a:lnTo>
                    <a:lnTo>
                      <a:pt x="15" y="53"/>
                    </a:lnTo>
                    <a:lnTo>
                      <a:pt x="19" y="59"/>
                    </a:lnTo>
                    <a:lnTo>
                      <a:pt x="20" y="63"/>
                    </a:lnTo>
                    <a:lnTo>
                      <a:pt x="20" y="67"/>
                    </a:lnTo>
                    <a:lnTo>
                      <a:pt x="20" y="72"/>
                    </a:lnTo>
                    <a:lnTo>
                      <a:pt x="20" y="73"/>
                    </a:lnTo>
                    <a:lnTo>
                      <a:pt x="20" y="76"/>
                    </a:lnTo>
                    <a:lnTo>
                      <a:pt x="19" y="78"/>
                    </a:lnTo>
                    <a:lnTo>
                      <a:pt x="19" y="79"/>
                    </a:lnTo>
                    <a:lnTo>
                      <a:pt x="15" y="82"/>
                    </a:lnTo>
                    <a:lnTo>
                      <a:pt x="15" y="84"/>
                    </a:lnTo>
                    <a:lnTo>
                      <a:pt x="15" y="85"/>
                    </a:lnTo>
                    <a:lnTo>
                      <a:pt x="15" y="89"/>
                    </a:lnTo>
                    <a:lnTo>
                      <a:pt x="15" y="94"/>
                    </a:lnTo>
                    <a:lnTo>
                      <a:pt x="15" y="95"/>
                    </a:lnTo>
                    <a:lnTo>
                      <a:pt x="15" y="98"/>
                    </a:lnTo>
                    <a:lnTo>
                      <a:pt x="11" y="100"/>
                    </a:lnTo>
                    <a:lnTo>
                      <a:pt x="10" y="100"/>
                    </a:lnTo>
                    <a:lnTo>
                      <a:pt x="8" y="103"/>
                    </a:lnTo>
                    <a:lnTo>
                      <a:pt x="8" y="105"/>
                    </a:lnTo>
                    <a:lnTo>
                      <a:pt x="8" y="106"/>
                    </a:lnTo>
                    <a:lnTo>
                      <a:pt x="8" y="111"/>
                    </a:lnTo>
                    <a:lnTo>
                      <a:pt x="5" y="114"/>
                    </a:lnTo>
                    <a:lnTo>
                      <a:pt x="8" y="118"/>
                    </a:lnTo>
                    <a:lnTo>
                      <a:pt x="8" y="120"/>
                    </a:lnTo>
                    <a:lnTo>
                      <a:pt x="8" y="125"/>
                    </a:lnTo>
                    <a:lnTo>
                      <a:pt x="8" y="126"/>
                    </a:lnTo>
                    <a:lnTo>
                      <a:pt x="8" y="130"/>
                    </a:lnTo>
                    <a:lnTo>
                      <a:pt x="5" y="131"/>
                    </a:lnTo>
                    <a:lnTo>
                      <a:pt x="3" y="132"/>
                    </a:lnTo>
                    <a:lnTo>
                      <a:pt x="0" y="137"/>
                    </a:lnTo>
                    <a:lnTo>
                      <a:pt x="0" y="141"/>
                    </a:lnTo>
                    <a:lnTo>
                      <a:pt x="0" y="142"/>
                    </a:lnTo>
                    <a:lnTo>
                      <a:pt x="0" y="145"/>
                    </a:lnTo>
                    <a:lnTo>
                      <a:pt x="0" y="148"/>
                    </a:lnTo>
                    <a:lnTo>
                      <a:pt x="3" y="151"/>
                    </a:lnTo>
                    <a:lnTo>
                      <a:pt x="5" y="156"/>
                    </a:lnTo>
                    <a:lnTo>
                      <a:pt x="8" y="156"/>
                    </a:lnTo>
                    <a:lnTo>
                      <a:pt x="8" y="158"/>
                    </a:lnTo>
                    <a:lnTo>
                      <a:pt x="10" y="158"/>
                    </a:lnTo>
                    <a:lnTo>
                      <a:pt x="10" y="161"/>
                    </a:lnTo>
                    <a:lnTo>
                      <a:pt x="11" y="161"/>
                    </a:lnTo>
                    <a:lnTo>
                      <a:pt x="11" y="162"/>
                    </a:lnTo>
                    <a:lnTo>
                      <a:pt x="11" y="165"/>
                    </a:lnTo>
                    <a:lnTo>
                      <a:pt x="15" y="165"/>
                    </a:lnTo>
                    <a:lnTo>
                      <a:pt x="19" y="165"/>
                    </a:lnTo>
                    <a:lnTo>
                      <a:pt x="20" y="165"/>
                    </a:lnTo>
                    <a:lnTo>
                      <a:pt x="23" y="168"/>
                    </a:lnTo>
                    <a:lnTo>
                      <a:pt x="25" y="170"/>
                    </a:lnTo>
                    <a:lnTo>
                      <a:pt x="26" y="172"/>
                    </a:lnTo>
                    <a:lnTo>
                      <a:pt x="26" y="173"/>
                    </a:lnTo>
                    <a:lnTo>
                      <a:pt x="30" y="177"/>
                    </a:lnTo>
                    <a:lnTo>
                      <a:pt x="30" y="178"/>
                    </a:lnTo>
                    <a:lnTo>
                      <a:pt x="30" y="181"/>
                    </a:lnTo>
                    <a:lnTo>
                      <a:pt x="31" y="183"/>
                    </a:lnTo>
                    <a:lnTo>
                      <a:pt x="35" y="181"/>
                    </a:lnTo>
                    <a:lnTo>
                      <a:pt x="39" y="178"/>
                    </a:lnTo>
                    <a:lnTo>
                      <a:pt x="44" y="173"/>
                    </a:lnTo>
                    <a:lnTo>
                      <a:pt x="45" y="172"/>
                    </a:lnTo>
                    <a:lnTo>
                      <a:pt x="47" y="170"/>
                    </a:lnTo>
                    <a:lnTo>
                      <a:pt x="50" y="168"/>
                    </a:lnTo>
                    <a:lnTo>
                      <a:pt x="51" y="165"/>
                    </a:lnTo>
                    <a:lnTo>
                      <a:pt x="55" y="162"/>
                    </a:lnTo>
                    <a:lnTo>
                      <a:pt x="57" y="161"/>
                    </a:lnTo>
                    <a:lnTo>
                      <a:pt x="57" y="156"/>
                    </a:lnTo>
                    <a:lnTo>
                      <a:pt x="55" y="153"/>
                    </a:lnTo>
                    <a:lnTo>
                      <a:pt x="55" y="151"/>
                    </a:lnTo>
                    <a:lnTo>
                      <a:pt x="55" y="147"/>
                    </a:lnTo>
                    <a:lnTo>
                      <a:pt x="51" y="145"/>
                    </a:lnTo>
                    <a:lnTo>
                      <a:pt x="55" y="142"/>
                    </a:lnTo>
                    <a:lnTo>
                      <a:pt x="55" y="141"/>
                    </a:lnTo>
                    <a:lnTo>
                      <a:pt x="57" y="137"/>
                    </a:lnTo>
                    <a:lnTo>
                      <a:pt x="58" y="132"/>
                    </a:lnTo>
                    <a:lnTo>
                      <a:pt x="61" y="132"/>
                    </a:lnTo>
                    <a:lnTo>
                      <a:pt x="61" y="131"/>
                    </a:lnTo>
                    <a:lnTo>
                      <a:pt x="62" y="130"/>
                    </a:lnTo>
                    <a:lnTo>
                      <a:pt x="62" y="125"/>
                    </a:lnTo>
                    <a:lnTo>
                      <a:pt x="62" y="121"/>
                    </a:lnTo>
                    <a:lnTo>
                      <a:pt x="62" y="120"/>
                    </a:lnTo>
                    <a:lnTo>
                      <a:pt x="62" y="118"/>
                    </a:lnTo>
                    <a:lnTo>
                      <a:pt x="62" y="116"/>
                    </a:lnTo>
                    <a:lnTo>
                      <a:pt x="61" y="111"/>
                    </a:lnTo>
                    <a:lnTo>
                      <a:pt x="61" y="106"/>
                    </a:lnTo>
                    <a:lnTo>
                      <a:pt x="61" y="105"/>
                    </a:lnTo>
                    <a:lnTo>
                      <a:pt x="66" y="100"/>
                    </a:lnTo>
                    <a:lnTo>
                      <a:pt x="66" y="98"/>
                    </a:lnTo>
                    <a:lnTo>
                      <a:pt x="67" y="95"/>
                    </a:lnTo>
                    <a:lnTo>
                      <a:pt x="67" y="94"/>
                    </a:lnTo>
                    <a:lnTo>
                      <a:pt x="67" y="89"/>
                    </a:lnTo>
                    <a:lnTo>
                      <a:pt x="69" y="89"/>
                    </a:lnTo>
                    <a:lnTo>
                      <a:pt x="69" y="85"/>
                    </a:lnTo>
                    <a:lnTo>
                      <a:pt x="69" y="84"/>
                    </a:lnTo>
                    <a:lnTo>
                      <a:pt x="67" y="84"/>
                    </a:lnTo>
                    <a:lnTo>
                      <a:pt x="66" y="82"/>
                    </a:lnTo>
                    <a:lnTo>
                      <a:pt x="62" y="82"/>
                    </a:lnTo>
                    <a:lnTo>
                      <a:pt x="58" y="79"/>
                    </a:lnTo>
                    <a:lnTo>
                      <a:pt x="57" y="79"/>
                    </a:lnTo>
                    <a:lnTo>
                      <a:pt x="55" y="79"/>
                    </a:lnTo>
                    <a:lnTo>
                      <a:pt x="55" y="78"/>
                    </a:lnTo>
                    <a:lnTo>
                      <a:pt x="51" y="78"/>
                    </a:lnTo>
                    <a:lnTo>
                      <a:pt x="50" y="76"/>
                    </a:lnTo>
                    <a:lnTo>
                      <a:pt x="47" y="73"/>
                    </a:lnTo>
                    <a:lnTo>
                      <a:pt x="47" y="72"/>
                    </a:lnTo>
                    <a:lnTo>
                      <a:pt x="47" y="69"/>
                    </a:lnTo>
                    <a:lnTo>
                      <a:pt x="50" y="67"/>
                    </a:lnTo>
                    <a:lnTo>
                      <a:pt x="47" y="64"/>
                    </a:lnTo>
                    <a:lnTo>
                      <a:pt x="50" y="63"/>
                    </a:lnTo>
                    <a:lnTo>
                      <a:pt x="50" y="59"/>
                    </a:lnTo>
                    <a:lnTo>
                      <a:pt x="47" y="54"/>
                    </a:lnTo>
                    <a:lnTo>
                      <a:pt x="47" y="53"/>
                    </a:lnTo>
                    <a:lnTo>
                      <a:pt x="51" y="63"/>
                    </a:lnTo>
                    <a:close/>
                  </a:path>
                </a:pathLst>
              </a:custGeom>
              <a:solidFill>
                <a:srgbClr val="37A541"/>
              </a:solidFill>
              <a:ln w="1588">
                <a:solidFill>
                  <a:srgbClr val="000000"/>
                </a:solidFill>
                <a:round/>
                <a:headEnd/>
                <a:tailEnd/>
              </a:ln>
            </p:spPr>
            <p:txBody>
              <a:bodyPr/>
              <a:lstStyle/>
              <a:p>
                <a:endParaRPr lang="en-US" dirty="0"/>
              </a:p>
            </p:txBody>
          </p:sp>
          <p:sp>
            <p:nvSpPr>
              <p:cNvPr id="174138" name="Freeform 36"/>
              <p:cNvSpPr>
                <a:spLocks/>
              </p:cNvSpPr>
              <p:nvPr/>
            </p:nvSpPr>
            <p:spPr bwMode="auto">
              <a:xfrm rot="393647">
                <a:off x="2709" y="3573"/>
                <a:ext cx="15" cy="120"/>
              </a:xfrm>
              <a:custGeom>
                <a:avLst/>
                <a:gdLst>
                  <a:gd name="T0" fmla="*/ 5 w 16"/>
                  <a:gd name="T1" fmla="*/ 68 h 191"/>
                  <a:gd name="T2" fmla="*/ 5 w 16"/>
                  <a:gd name="T3" fmla="*/ 64 h 191"/>
                  <a:gd name="T4" fmla="*/ 6 w 16"/>
                  <a:gd name="T5" fmla="*/ 60 h 191"/>
                  <a:gd name="T6" fmla="*/ 6 w 16"/>
                  <a:gd name="T7" fmla="*/ 57 h 191"/>
                  <a:gd name="T8" fmla="*/ 6 w 16"/>
                  <a:gd name="T9" fmla="*/ 53 h 191"/>
                  <a:gd name="T10" fmla="*/ 8 w 16"/>
                  <a:gd name="T11" fmla="*/ 50 h 191"/>
                  <a:gd name="T12" fmla="*/ 8 w 16"/>
                  <a:gd name="T13" fmla="*/ 46 h 191"/>
                  <a:gd name="T14" fmla="*/ 8 w 16"/>
                  <a:gd name="T15" fmla="*/ 43 h 191"/>
                  <a:gd name="T16" fmla="*/ 8 w 16"/>
                  <a:gd name="T17" fmla="*/ 38 h 191"/>
                  <a:gd name="T18" fmla="*/ 8 w 16"/>
                  <a:gd name="T19" fmla="*/ 35 h 191"/>
                  <a:gd name="T20" fmla="*/ 8 w 16"/>
                  <a:gd name="T21" fmla="*/ 31 h 191"/>
                  <a:gd name="T22" fmla="*/ 8 w 16"/>
                  <a:gd name="T23" fmla="*/ 28 h 191"/>
                  <a:gd name="T24" fmla="*/ 8 w 16"/>
                  <a:gd name="T25" fmla="*/ 22 h 191"/>
                  <a:gd name="T26" fmla="*/ 8 w 16"/>
                  <a:gd name="T27" fmla="*/ 19 h 191"/>
                  <a:gd name="T28" fmla="*/ 8 w 16"/>
                  <a:gd name="T29" fmla="*/ 16 h 191"/>
                  <a:gd name="T30" fmla="*/ 8 w 16"/>
                  <a:gd name="T31" fmla="*/ 13 h 191"/>
                  <a:gd name="T32" fmla="*/ 8 w 16"/>
                  <a:gd name="T33" fmla="*/ 9 h 191"/>
                  <a:gd name="T34" fmla="*/ 8 w 16"/>
                  <a:gd name="T35" fmla="*/ 7 h 191"/>
                  <a:gd name="T36" fmla="*/ 8 w 16"/>
                  <a:gd name="T37" fmla="*/ 4 h 191"/>
                  <a:gd name="T38" fmla="*/ 8 w 16"/>
                  <a:gd name="T39" fmla="*/ 1 h 191"/>
                  <a:gd name="T40" fmla="*/ 8 w 16"/>
                  <a:gd name="T41" fmla="*/ 1 h 191"/>
                  <a:gd name="T42" fmla="*/ 8 w 16"/>
                  <a:gd name="T43" fmla="*/ 5 h 191"/>
                  <a:gd name="T44" fmla="*/ 8 w 16"/>
                  <a:gd name="T45" fmla="*/ 8 h 191"/>
                  <a:gd name="T46" fmla="*/ 8 w 16"/>
                  <a:gd name="T47" fmla="*/ 12 h 191"/>
                  <a:gd name="T48" fmla="*/ 8 w 16"/>
                  <a:gd name="T49" fmla="*/ 17 h 191"/>
                  <a:gd name="T50" fmla="*/ 8 w 16"/>
                  <a:gd name="T51" fmla="*/ 22 h 191"/>
                  <a:gd name="T52" fmla="*/ 10 w 16"/>
                  <a:gd name="T53" fmla="*/ 25 h 191"/>
                  <a:gd name="T54" fmla="*/ 14 w 16"/>
                  <a:gd name="T55" fmla="*/ 28 h 191"/>
                  <a:gd name="T56" fmla="*/ 14 w 16"/>
                  <a:gd name="T57" fmla="*/ 33 h 191"/>
                  <a:gd name="T58" fmla="*/ 14 w 16"/>
                  <a:gd name="T59" fmla="*/ 36 h 191"/>
                  <a:gd name="T60" fmla="*/ 12 w 16"/>
                  <a:gd name="T61" fmla="*/ 40 h 191"/>
                  <a:gd name="T62" fmla="*/ 12 w 16"/>
                  <a:gd name="T63" fmla="*/ 43 h 191"/>
                  <a:gd name="T64" fmla="*/ 10 w 16"/>
                  <a:gd name="T65" fmla="*/ 46 h 191"/>
                  <a:gd name="T66" fmla="*/ 10 w 16"/>
                  <a:gd name="T67" fmla="*/ 50 h 191"/>
                  <a:gd name="T68" fmla="*/ 10 w 16"/>
                  <a:gd name="T69" fmla="*/ 53 h 191"/>
                  <a:gd name="T70" fmla="*/ 10 w 16"/>
                  <a:gd name="T71" fmla="*/ 59 h 191"/>
                  <a:gd name="T72" fmla="*/ 10 w 16"/>
                  <a:gd name="T73" fmla="*/ 63 h 191"/>
                  <a:gd name="T74" fmla="*/ 10 w 16"/>
                  <a:gd name="T75" fmla="*/ 67 h 191"/>
                  <a:gd name="T76" fmla="*/ 12 w 16"/>
                  <a:gd name="T77" fmla="*/ 70 h 191"/>
                  <a:gd name="T78" fmla="*/ 12 w 16"/>
                  <a:gd name="T79" fmla="*/ 74 h 191"/>
                  <a:gd name="T80" fmla="*/ 12 w 16"/>
                  <a:gd name="T81" fmla="*/ 75 h 191"/>
                  <a:gd name="T82" fmla="*/ 8 w 16"/>
                  <a:gd name="T83" fmla="*/ 74 h 191"/>
                  <a:gd name="T84" fmla="*/ 1 w 16"/>
                  <a:gd name="T85" fmla="*/ 74 h 191"/>
                  <a:gd name="T86" fmla="*/ 1 w 16"/>
                  <a:gd name="T87" fmla="*/ 72 h 1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191"/>
                  <a:gd name="T134" fmla="*/ 16 w 16"/>
                  <a:gd name="T135" fmla="*/ 191 h 1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191">
                    <a:moveTo>
                      <a:pt x="1" y="181"/>
                    </a:moveTo>
                    <a:lnTo>
                      <a:pt x="5" y="173"/>
                    </a:lnTo>
                    <a:lnTo>
                      <a:pt x="5" y="169"/>
                    </a:lnTo>
                    <a:lnTo>
                      <a:pt x="5" y="162"/>
                    </a:lnTo>
                    <a:lnTo>
                      <a:pt x="6" y="159"/>
                    </a:lnTo>
                    <a:lnTo>
                      <a:pt x="6" y="153"/>
                    </a:lnTo>
                    <a:lnTo>
                      <a:pt x="6" y="149"/>
                    </a:lnTo>
                    <a:lnTo>
                      <a:pt x="6" y="144"/>
                    </a:lnTo>
                    <a:lnTo>
                      <a:pt x="6" y="139"/>
                    </a:lnTo>
                    <a:lnTo>
                      <a:pt x="6" y="136"/>
                    </a:lnTo>
                    <a:lnTo>
                      <a:pt x="6" y="131"/>
                    </a:lnTo>
                    <a:lnTo>
                      <a:pt x="8" y="126"/>
                    </a:lnTo>
                    <a:lnTo>
                      <a:pt x="8" y="122"/>
                    </a:lnTo>
                    <a:lnTo>
                      <a:pt x="8" y="118"/>
                    </a:lnTo>
                    <a:lnTo>
                      <a:pt x="8" y="113"/>
                    </a:lnTo>
                    <a:lnTo>
                      <a:pt x="8" y="110"/>
                    </a:lnTo>
                    <a:lnTo>
                      <a:pt x="8" y="103"/>
                    </a:lnTo>
                    <a:lnTo>
                      <a:pt x="8" y="97"/>
                    </a:lnTo>
                    <a:lnTo>
                      <a:pt x="8" y="92"/>
                    </a:lnTo>
                    <a:lnTo>
                      <a:pt x="8" y="87"/>
                    </a:lnTo>
                    <a:lnTo>
                      <a:pt x="8" y="84"/>
                    </a:lnTo>
                    <a:lnTo>
                      <a:pt x="8" y="79"/>
                    </a:lnTo>
                    <a:lnTo>
                      <a:pt x="8" y="75"/>
                    </a:lnTo>
                    <a:lnTo>
                      <a:pt x="8" y="70"/>
                    </a:lnTo>
                    <a:lnTo>
                      <a:pt x="8" y="63"/>
                    </a:lnTo>
                    <a:lnTo>
                      <a:pt x="8" y="56"/>
                    </a:lnTo>
                    <a:lnTo>
                      <a:pt x="8" y="53"/>
                    </a:lnTo>
                    <a:lnTo>
                      <a:pt x="8" y="49"/>
                    </a:lnTo>
                    <a:lnTo>
                      <a:pt x="8" y="43"/>
                    </a:lnTo>
                    <a:lnTo>
                      <a:pt x="8" y="40"/>
                    </a:lnTo>
                    <a:lnTo>
                      <a:pt x="8" y="37"/>
                    </a:lnTo>
                    <a:lnTo>
                      <a:pt x="8" y="32"/>
                    </a:lnTo>
                    <a:lnTo>
                      <a:pt x="8" y="28"/>
                    </a:lnTo>
                    <a:lnTo>
                      <a:pt x="8" y="23"/>
                    </a:lnTo>
                    <a:lnTo>
                      <a:pt x="8" y="18"/>
                    </a:lnTo>
                    <a:lnTo>
                      <a:pt x="8" y="17"/>
                    </a:lnTo>
                    <a:lnTo>
                      <a:pt x="8" y="12"/>
                    </a:lnTo>
                    <a:lnTo>
                      <a:pt x="8" y="9"/>
                    </a:lnTo>
                    <a:lnTo>
                      <a:pt x="8" y="4"/>
                    </a:lnTo>
                    <a:lnTo>
                      <a:pt x="8" y="3"/>
                    </a:lnTo>
                    <a:lnTo>
                      <a:pt x="8" y="0"/>
                    </a:lnTo>
                    <a:lnTo>
                      <a:pt x="8" y="3"/>
                    </a:lnTo>
                    <a:lnTo>
                      <a:pt x="8" y="8"/>
                    </a:lnTo>
                    <a:lnTo>
                      <a:pt x="8" y="12"/>
                    </a:lnTo>
                    <a:lnTo>
                      <a:pt x="8" y="17"/>
                    </a:lnTo>
                    <a:lnTo>
                      <a:pt x="8" y="21"/>
                    </a:lnTo>
                    <a:lnTo>
                      <a:pt x="8" y="26"/>
                    </a:lnTo>
                    <a:lnTo>
                      <a:pt x="8" y="30"/>
                    </a:lnTo>
                    <a:lnTo>
                      <a:pt x="8" y="37"/>
                    </a:lnTo>
                    <a:lnTo>
                      <a:pt x="8" y="43"/>
                    </a:lnTo>
                    <a:lnTo>
                      <a:pt x="9" y="49"/>
                    </a:lnTo>
                    <a:lnTo>
                      <a:pt x="9" y="55"/>
                    </a:lnTo>
                    <a:lnTo>
                      <a:pt x="9" y="59"/>
                    </a:lnTo>
                    <a:lnTo>
                      <a:pt x="12" y="63"/>
                    </a:lnTo>
                    <a:lnTo>
                      <a:pt x="14" y="68"/>
                    </a:lnTo>
                    <a:lnTo>
                      <a:pt x="16" y="71"/>
                    </a:lnTo>
                    <a:lnTo>
                      <a:pt x="16" y="76"/>
                    </a:lnTo>
                    <a:lnTo>
                      <a:pt x="16" y="82"/>
                    </a:lnTo>
                    <a:lnTo>
                      <a:pt x="16" y="86"/>
                    </a:lnTo>
                    <a:lnTo>
                      <a:pt x="16" y="90"/>
                    </a:lnTo>
                    <a:lnTo>
                      <a:pt x="16" y="97"/>
                    </a:lnTo>
                    <a:lnTo>
                      <a:pt x="14" y="101"/>
                    </a:lnTo>
                    <a:lnTo>
                      <a:pt x="14" y="107"/>
                    </a:lnTo>
                    <a:lnTo>
                      <a:pt x="14" y="108"/>
                    </a:lnTo>
                    <a:lnTo>
                      <a:pt x="12" y="113"/>
                    </a:lnTo>
                    <a:lnTo>
                      <a:pt x="12" y="118"/>
                    </a:lnTo>
                    <a:lnTo>
                      <a:pt x="12" y="122"/>
                    </a:lnTo>
                    <a:lnTo>
                      <a:pt x="12" y="126"/>
                    </a:lnTo>
                    <a:lnTo>
                      <a:pt x="12" y="131"/>
                    </a:lnTo>
                    <a:lnTo>
                      <a:pt x="12" y="136"/>
                    </a:lnTo>
                    <a:lnTo>
                      <a:pt x="12" y="142"/>
                    </a:lnTo>
                    <a:lnTo>
                      <a:pt x="12" y="149"/>
                    </a:lnTo>
                    <a:lnTo>
                      <a:pt x="12" y="155"/>
                    </a:lnTo>
                    <a:lnTo>
                      <a:pt x="12" y="159"/>
                    </a:lnTo>
                    <a:lnTo>
                      <a:pt x="12" y="164"/>
                    </a:lnTo>
                    <a:lnTo>
                      <a:pt x="12" y="169"/>
                    </a:lnTo>
                    <a:lnTo>
                      <a:pt x="14" y="176"/>
                    </a:lnTo>
                    <a:lnTo>
                      <a:pt x="14" y="178"/>
                    </a:lnTo>
                    <a:lnTo>
                      <a:pt x="14" y="181"/>
                    </a:lnTo>
                    <a:lnTo>
                      <a:pt x="14" y="186"/>
                    </a:lnTo>
                    <a:lnTo>
                      <a:pt x="16" y="191"/>
                    </a:lnTo>
                    <a:lnTo>
                      <a:pt x="14" y="189"/>
                    </a:lnTo>
                    <a:lnTo>
                      <a:pt x="12" y="186"/>
                    </a:lnTo>
                    <a:lnTo>
                      <a:pt x="8" y="186"/>
                    </a:lnTo>
                    <a:lnTo>
                      <a:pt x="5" y="186"/>
                    </a:lnTo>
                    <a:lnTo>
                      <a:pt x="1" y="186"/>
                    </a:lnTo>
                    <a:lnTo>
                      <a:pt x="0" y="186"/>
                    </a:lnTo>
                    <a:lnTo>
                      <a:pt x="1" y="181"/>
                    </a:lnTo>
                    <a:close/>
                  </a:path>
                </a:pathLst>
              </a:custGeom>
              <a:solidFill>
                <a:srgbClr val="C67C7C"/>
              </a:solidFill>
              <a:ln w="1588">
                <a:solidFill>
                  <a:srgbClr val="000000"/>
                </a:solidFill>
                <a:round/>
                <a:headEnd/>
                <a:tailEnd/>
              </a:ln>
            </p:spPr>
            <p:txBody>
              <a:bodyPr/>
              <a:lstStyle/>
              <a:p>
                <a:endParaRPr lang="en-US" dirty="0"/>
              </a:p>
            </p:txBody>
          </p:sp>
          <p:sp>
            <p:nvSpPr>
              <p:cNvPr id="174139" name="Freeform 37"/>
              <p:cNvSpPr>
                <a:spLocks/>
              </p:cNvSpPr>
              <p:nvPr/>
            </p:nvSpPr>
            <p:spPr bwMode="auto">
              <a:xfrm rot="393647">
                <a:off x="2690" y="3550"/>
                <a:ext cx="65" cy="114"/>
              </a:xfrm>
              <a:custGeom>
                <a:avLst/>
                <a:gdLst>
                  <a:gd name="T0" fmla="*/ 44 w 69"/>
                  <a:gd name="T1" fmla="*/ 19 h 183"/>
                  <a:gd name="T2" fmla="*/ 44 w 69"/>
                  <a:gd name="T3" fmla="*/ 15 h 183"/>
                  <a:gd name="T4" fmla="*/ 38 w 69"/>
                  <a:gd name="T5" fmla="*/ 12 h 183"/>
                  <a:gd name="T6" fmla="*/ 37 w 69"/>
                  <a:gd name="T7" fmla="*/ 7 h 183"/>
                  <a:gd name="T8" fmla="*/ 33 w 69"/>
                  <a:gd name="T9" fmla="*/ 1 h 183"/>
                  <a:gd name="T10" fmla="*/ 32 w 69"/>
                  <a:gd name="T11" fmla="*/ 1 h 183"/>
                  <a:gd name="T12" fmla="*/ 28 w 69"/>
                  <a:gd name="T13" fmla="*/ 8 h 183"/>
                  <a:gd name="T14" fmla="*/ 23 w 69"/>
                  <a:gd name="T15" fmla="*/ 12 h 183"/>
                  <a:gd name="T16" fmla="*/ 14 w 69"/>
                  <a:gd name="T17" fmla="*/ 15 h 183"/>
                  <a:gd name="T18" fmla="*/ 14 w 69"/>
                  <a:gd name="T19" fmla="*/ 21 h 183"/>
                  <a:gd name="T20" fmla="*/ 18 w 69"/>
                  <a:gd name="T21" fmla="*/ 26 h 183"/>
                  <a:gd name="T22" fmla="*/ 18 w 69"/>
                  <a:gd name="T23" fmla="*/ 29 h 183"/>
                  <a:gd name="T24" fmla="*/ 14 w 69"/>
                  <a:gd name="T25" fmla="*/ 32 h 183"/>
                  <a:gd name="T26" fmla="*/ 12 w 69"/>
                  <a:gd name="T27" fmla="*/ 34 h 183"/>
                  <a:gd name="T28" fmla="*/ 14 w 69"/>
                  <a:gd name="T29" fmla="*/ 38 h 183"/>
                  <a:gd name="T30" fmla="*/ 8 w 69"/>
                  <a:gd name="T31" fmla="*/ 40 h 183"/>
                  <a:gd name="T32" fmla="*/ 8 w 69"/>
                  <a:gd name="T33" fmla="*/ 43 h 183"/>
                  <a:gd name="T34" fmla="*/ 8 w 69"/>
                  <a:gd name="T35" fmla="*/ 47 h 183"/>
                  <a:gd name="T36" fmla="*/ 8 w 69"/>
                  <a:gd name="T37" fmla="*/ 50 h 183"/>
                  <a:gd name="T38" fmla="*/ 0 w 69"/>
                  <a:gd name="T39" fmla="*/ 54 h 183"/>
                  <a:gd name="T40" fmla="*/ 0 w 69"/>
                  <a:gd name="T41" fmla="*/ 57 h 183"/>
                  <a:gd name="T42" fmla="*/ 4 w 69"/>
                  <a:gd name="T43" fmla="*/ 60 h 183"/>
                  <a:gd name="T44" fmla="*/ 8 w 69"/>
                  <a:gd name="T45" fmla="*/ 61 h 183"/>
                  <a:gd name="T46" fmla="*/ 11 w 69"/>
                  <a:gd name="T47" fmla="*/ 63 h 183"/>
                  <a:gd name="T48" fmla="*/ 14 w 69"/>
                  <a:gd name="T49" fmla="*/ 64 h 183"/>
                  <a:gd name="T50" fmla="*/ 22 w 69"/>
                  <a:gd name="T51" fmla="*/ 65 h 183"/>
                  <a:gd name="T52" fmla="*/ 24 w 69"/>
                  <a:gd name="T53" fmla="*/ 67 h 183"/>
                  <a:gd name="T54" fmla="*/ 26 w 69"/>
                  <a:gd name="T55" fmla="*/ 70 h 183"/>
                  <a:gd name="T56" fmla="*/ 33 w 69"/>
                  <a:gd name="T57" fmla="*/ 69 h 183"/>
                  <a:gd name="T58" fmla="*/ 41 w 69"/>
                  <a:gd name="T59" fmla="*/ 65 h 183"/>
                  <a:gd name="T60" fmla="*/ 49 w 69"/>
                  <a:gd name="T61" fmla="*/ 63 h 183"/>
                  <a:gd name="T62" fmla="*/ 49 w 69"/>
                  <a:gd name="T63" fmla="*/ 59 h 183"/>
                  <a:gd name="T64" fmla="*/ 45 w 69"/>
                  <a:gd name="T65" fmla="*/ 57 h 183"/>
                  <a:gd name="T66" fmla="*/ 50 w 69"/>
                  <a:gd name="T67" fmla="*/ 54 h 183"/>
                  <a:gd name="T68" fmla="*/ 54 w 69"/>
                  <a:gd name="T69" fmla="*/ 51 h 183"/>
                  <a:gd name="T70" fmla="*/ 55 w 69"/>
                  <a:gd name="T71" fmla="*/ 47 h 183"/>
                  <a:gd name="T72" fmla="*/ 55 w 69"/>
                  <a:gd name="T73" fmla="*/ 45 h 183"/>
                  <a:gd name="T74" fmla="*/ 54 w 69"/>
                  <a:gd name="T75" fmla="*/ 40 h 183"/>
                  <a:gd name="T76" fmla="*/ 59 w 69"/>
                  <a:gd name="T77" fmla="*/ 37 h 183"/>
                  <a:gd name="T78" fmla="*/ 61 w 69"/>
                  <a:gd name="T79" fmla="*/ 34 h 183"/>
                  <a:gd name="T80" fmla="*/ 59 w 69"/>
                  <a:gd name="T81" fmla="*/ 32 h 183"/>
                  <a:gd name="T82" fmla="*/ 54 w 69"/>
                  <a:gd name="T83" fmla="*/ 31 h 183"/>
                  <a:gd name="T84" fmla="*/ 49 w 69"/>
                  <a:gd name="T85" fmla="*/ 31 h 183"/>
                  <a:gd name="T86" fmla="*/ 41 w 69"/>
                  <a:gd name="T87" fmla="*/ 28 h 183"/>
                  <a:gd name="T88" fmla="*/ 44 w 69"/>
                  <a:gd name="T89" fmla="*/ 26 h 183"/>
                  <a:gd name="T90" fmla="*/ 44 w 69"/>
                  <a:gd name="T91" fmla="*/ 22 h 183"/>
                  <a:gd name="T92" fmla="*/ 41 w 69"/>
                  <a:gd name="T93" fmla="*/ 21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1" y="62"/>
                    </a:moveTo>
                    <a:lnTo>
                      <a:pt x="50" y="53"/>
                    </a:lnTo>
                    <a:lnTo>
                      <a:pt x="50" y="50"/>
                    </a:lnTo>
                    <a:lnTo>
                      <a:pt x="50" y="46"/>
                    </a:lnTo>
                    <a:lnTo>
                      <a:pt x="50" y="43"/>
                    </a:lnTo>
                    <a:lnTo>
                      <a:pt x="50" y="39"/>
                    </a:lnTo>
                    <a:lnTo>
                      <a:pt x="47" y="36"/>
                    </a:lnTo>
                    <a:lnTo>
                      <a:pt x="45" y="32"/>
                    </a:lnTo>
                    <a:lnTo>
                      <a:pt x="42" y="31"/>
                    </a:lnTo>
                    <a:lnTo>
                      <a:pt x="37" y="27"/>
                    </a:lnTo>
                    <a:lnTo>
                      <a:pt x="37" y="21"/>
                    </a:lnTo>
                    <a:lnTo>
                      <a:pt x="41" y="18"/>
                    </a:lnTo>
                    <a:lnTo>
                      <a:pt x="41" y="13"/>
                    </a:lnTo>
                    <a:lnTo>
                      <a:pt x="37" y="8"/>
                    </a:lnTo>
                    <a:lnTo>
                      <a:pt x="37" y="3"/>
                    </a:lnTo>
                    <a:lnTo>
                      <a:pt x="36" y="1"/>
                    </a:lnTo>
                    <a:lnTo>
                      <a:pt x="36" y="0"/>
                    </a:lnTo>
                    <a:lnTo>
                      <a:pt x="36" y="1"/>
                    </a:lnTo>
                    <a:lnTo>
                      <a:pt x="34" y="8"/>
                    </a:lnTo>
                    <a:lnTo>
                      <a:pt x="32" y="18"/>
                    </a:lnTo>
                    <a:lnTo>
                      <a:pt x="32" y="21"/>
                    </a:lnTo>
                    <a:lnTo>
                      <a:pt x="30" y="26"/>
                    </a:lnTo>
                    <a:lnTo>
                      <a:pt x="28" y="27"/>
                    </a:lnTo>
                    <a:lnTo>
                      <a:pt x="25" y="31"/>
                    </a:lnTo>
                    <a:lnTo>
                      <a:pt x="20" y="32"/>
                    </a:lnTo>
                    <a:lnTo>
                      <a:pt x="19" y="36"/>
                    </a:lnTo>
                    <a:lnTo>
                      <a:pt x="16" y="39"/>
                    </a:lnTo>
                    <a:lnTo>
                      <a:pt x="16" y="43"/>
                    </a:lnTo>
                    <a:lnTo>
                      <a:pt x="14" y="48"/>
                    </a:lnTo>
                    <a:lnTo>
                      <a:pt x="16" y="53"/>
                    </a:lnTo>
                    <a:lnTo>
                      <a:pt x="19" y="58"/>
                    </a:lnTo>
                    <a:lnTo>
                      <a:pt x="20" y="62"/>
                    </a:lnTo>
                    <a:lnTo>
                      <a:pt x="20" y="67"/>
                    </a:lnTo>
                    <a:lnTo>
                      <a:pt x="20" y="71"/>
                    </a:lnTo>
                    <a:lnTo>
                      <a:pt x="20" y="73"/>
                    </a:lnTo>
                    <a:lnTo>
                      <a:pt x="20" y="76"/>
                    </a:lnTo>
                    <a:lnTo>
                      <a:pt x="19" y="78"/>
                    </a:lnTo>
                    <a:lnTo>
                      <a:pt x="19" y="79"/>
                    </a:lnTo>
                    <a:lnTo>
                      <a:pt x="16" y="82"/>
                    </a:lnTo>
                    <a:lnTo>
                      <a:pt x="16" y="84"/>
                    </a:lnTo>
                    <a:lnTo>
                      <a:pt x="16" y="86"/>
                    </a:lnTo>
                    <a:lnTo>
                      <a:pt x="14" y="89"/>
                    </a:lnTo>
                    <a:lnTo>
                      <a:pt x="16" y="94"/>
                    </a:lnTo>
                    <a:lnTo>
                      <a:pt x="16" y="95"/>
                    </a:lnTo>
                    <a:lnTo>
                      <a:pt x="16" y="98"/>
                    </a:lnTo>
                    <a:lnTo>
                      <a:pt x="13" y="100"/>
                    </a:lnTo>
                    <a:lnTo>
                      <a:pt x="9" y="100"/>
                    </a:lnTo>
                    <a:lnTo>
                      <a:pt x="8" y="102"/>
                    </a:lnTo>
                    <a:lnTo>
                      <a:pt x="8" y="105"/>
                    </a:lnTo>
                    <a:lnTo>
                      <a:pt x="8" y="107"/>
                    </a:lnTo>
                    <a:lnTo>
                      <a:pt x="8" y="110"/>
                    </a:lnTo>
                    <a:lnTo>
                      <a:pt x="4" y="113"/>
                    </a:lnTo>
                    <a:lnTo>
                      <a:pt x="8" y="118"/>
                    </a:lnTo>
                    <a:lnTo>
                      <a:pt x="8" y="121"/>
                    </a:lnTo>
                    <a:lnTo>
                      <a:pt x="8" y="125"/>
                    </a:lnTo>
                    <a:lnTo>
                      <a:pt x="8" y="126"/>
                    </a:lnTo>
                    <a:lnTo>
                      <a:pt x="8" y="129"/>
                    </a:lnTo>
                    <a:lnTo>
                      <a:pt x="4" y="131"/>
                    </a:lnTo>
                    <a:lnTo>
                      <a:pt x="4" y="134"/>
                    </a:lnTo>
                    <a:lnTo>
                      <a:pt x="0" y="138"/>
                    </a:lnTo>
                    <a:lnTo>
                      <a:pt x="0" y="140"/>
                    </a:lnTo>
                    <a:lnTo>
                      <a:pt x="0" y="141"/>
                    </a:lnTo>
                    <a:lnTo>
                      <a:pt x="0" y="146"/>
                    </a:lnTo>
                    <a:lnTo>
                      <a:pt x="0" y="149"/>
                    </a:lnTo>
                    <a:lnTo>
                      <a:pt x="4" y="151"/>
                    </a:lnTo>
                    <a:lnTo>
                      <a:pt x="4" y="156"/>
                    </a:lnTo>
                    <a:lnTo>
                      <a:pt x="8" y="156"/>
                    </a:lnTo>
                    <a:lnTo>
                      <a:pt x="8" y="157"/>
                    </a:lnTo>
                    <a:lnTo>
                      <a:pt x="9" y="157"/>
                    </a:lnTo>
                    <a:lnTo>
                      <a:pt x="9" y="160"/>
                    </a:lnTo>
                    <a:lnTo>
                      <a:pt x="13" y="160"/>
                    </a:lnTo>
                    <a:lnTo>
                      <a:pt x="13" y="162"/>
                    </a:lnTo>
                    <a:lnTo>
                      <a:pt x="13" y="165"/>
                    </a:lnTo>
                    <a:lnTo>
                      <a:pt x="14" y="165"/>
                    </a:lnTo>
                    <a:lnTo>
                      <a:pt x="16" y="165"/>
                    </a:lnTo>
                    <a:lnTo>
                      <a:pt x="19" y="165"/>
                    </a:lnTo>
                    <a:lnTo>
                      <a:pt x="20" y="165"/>
                    </a:lnTo>
                    <a:lnTo>
                      <a:pt x="24" y="167"/>
                    </a:lnTo>
                    <a:lnTo>
                      <a:pt x="25" y="168"/>
                    </a:lnTo>
                    <a:lnTo>
                      <a:pt x="28" y="172"/>
                    </a:lnTo>
                    <a:lnTo>
                      <a:pt x="28" y="173"/>
                    </a:lnTo>
                    <a:lnTo>
                      <a:pt x="30" y="176"/>
                    </a:lnTo>
                    <a:lnTo>
                      <a:pt x="30" y="178"/>
                    </a:lnTo>
                    <a:lnTo>
                      <a:pt x="30" y="181"/>
                    </a:lnTo>
                    <a:lnTo>
                      <a:pt x="32" y="183"/>
                    </a:lnTo>
                    <a:lnTo>
                      <a:pt x="34" y="181"/>
                    </a:lnTo>
                    <a:lnTo>
                      <a:pt x="37" y="178"/>
                    </a:lnTo>
                    <a:lnTo>
                      <a:pt x="42" y="173"/>
                    </a:lnTo>
                    <a:lnTo>
                      <a:pt x="45" y="172"/>
                    </a:lnTo>
                    <a:lnTo>
                      <a:pt x="47" y="168"/>
                    </a:lnTo>
                    <a:lnTo>
                      <a:pt x="50" y="167"/>
                    </a:lnTo>
                    <a:lnTo>
                      <a:pt x="51" y="165"/>
                    </a:lnTo>
                    <a:lnTo>
                      <a:pt x="55" y="162"/>
                    </a:lnTo>
                    <a:lnTo>
                      <a:pt x="56" y="160"/>
                    </a:lnTo>
                    <a:lnTo>
                      <a:pt x="56" y="156"/>
                    </a:lnTo>
                    <a:lnTo>
                      <a:pt x="55" y="152"/>
                    </a:lnTo>
                    <a:lnTo>
                      <a:pt x="55" y="151"/>
                    </a:lnTo>
                    <a:lnTo>
                      <a:pt x="55" y="146"/>
                    </a:lnTo>
                    <a:lnTo>
                      <a:pt x="51" y="146"/>
                    </a:lnTo>
                    <a:lnTo>
                      <a:pt x="55" y="141"/>
                    </a:lnTo>
                    <a:lnTo>
                      <a:pt x="55" y="140"/>
                    </a:lnTo>
                    <a:lnTo>
                      <a:pt x="56" y="138"/>
                    </a:lnTo>
                    <a:lnTo>
                      <a:pt x="60" y="134"/>
                    </a:lnTo>
                    <a:lnTo>
                      <a:pt x="61" y="134"/>
                    </a:lnTo>
                    <a:lnTo>
                      <a:pt x="61" y="131"/>
                    </a:lnTo>
                    <a:lnTo>
                      <a:pt x="62" y="129"/>
                    </a:lnTo>
                    <a:lnTo>
                      <a:pt x="62" y="125"/>
                    </a:lnTo>
                    <a:lnTo>
                      <a:pt x="62" y="121"/>
                    </a:lnTo>
                    <a:lnTo>
                      <a:pt x="62" y="118"/>
                    </a:lnTo>
                    <a:lnTo>
                      <a:pt x="62" y="115"/>
                    </a:lnTo>
                    <a:lnTo>
                      <a:pt x="61" y="110"/>
                    </a:lnTo>
                    <a:lnTo>
                      <a:pt x="61" y="107"/>
                    </a:lnTo>
                    <a:lnTo>
                      <a:pt x="61" y="105"/>
                    </a:lnTo>
                    <a:lnTo>
                      <a:pt x="66" y="100"/>
                    </a:lnTo>
                    <a:lnTo>
                      <a:pt x="66" y="98"/>
                    </a:lnTo>
                    <a:lnTo>
                      <a:pt x="67" y="95"/>
                    </a:lnTo>
                    <a:lnTo>
                      <a:pt x="67" y="94"/>
                    </a:lnTo>
                    <a:lnTo>
                      <a:pt x="67" y="89"/>
                    </a:lnTo>
                    <a:lnTo>
                      <a:pt x="69" y="89"/>
                    </a:lnTo>
                    <a:lnTo>
                      <a:pt x="69" y="86"/>
                    </a:lnTo>
                    <a:lnTo>
                      <a:pt x="69" y="84"/>
                    </a:lnTo>
                    <a:lnTo>
                      <a:pt x="67" y="84"/>
                    </a:lnTo>
                    <a:lnTo>
                      <a:pt x="66" y="82"/>
                    </a:lnTo>
                    <a:lnTo>
                      <a:pt x="62" y="82"/>
                    </a:lnTo>
                    <a:lnTo>
                      <a:pt x="60" y="79"/>
                    </a:lnTo>
                    <a:lnTo>
                      <a:pt x="56" y="79"/>
                    </a:lnTo>
                    <a:lnTo>
                      <a:pt x="55" y="79"/>
                    </a:lnTo>
                    <a:lnTo>
                      <a:pt x="55" y="78"/>
                    </a:lnTo>
                    <a:lnTo>
                      <a:pt x="51" y="78"/>
                    </a:lnTo>
                    <a:lnTo>
                      <a:pt x="50" y="76"/>
                    </a:lnTo>
                    <a:lnTo>
                      <a:pt x="47" y="73"/>
                    </a:lnTo>
                    <a:lnTo>
                      <a:pt x="47" y="71"/>
                    </a:lnTo>
                    <a:lnTo>
                      <a:pt x="47" y="69"/>
                    </a:lnTo>
                    <a:lnTo>
                      <a:pt x="50" y="67"/>
                    </a:lnTo>
                    <a:lnTo>
                      <a:pt x="47" y="63"/>
                    </a:lnTo>
                    <a:lnTo>
                      <a:pt x="50" y="62"/>
                    </a:lnTo>
                    <a:lnTo>
                      <a:pt x="50" y="58"/>
                    </a:lnTo>
                    <a:lnTo>
                      <a:pt x="50" y="57"/>
                    </a:lnTo>
                    <a:lnTo>
                      <a:pt x="47" y="55"/>
                    </a:lnTo>
                    <a:lnTo>
                      <a:pt x="47" y="53"/>
                    </a:lnTo>
                    <a:lnTo>
                      <a:pt x="51" y="62"/>
                    </a:lnTo>
                    <a:close/>
                  </a:path>
                </a:pathLst>
              </a:custGeom>
              <a:solidFill>
                <a:srgbClr val="37A541"/>
              </a:solidFill>
              <a:ln w="1588">
                <a:solidFill>
                  <a:srgbClr val="000000"/>
                </a:solidFill>
                <a:round/>
                <a:headEnd/>
                <a:tailEnd/>
              </a:ln>
            </p:spPr>
            <p:txBody>
              <a:bodyPr/>
              <a:lstStyle/>
              <a:p>
                <a:endParaRPr lang="en-US" dirty="0"/>
              </a:p>
            </p:txBody>
          </p:sp>
          <p:sp>
            <p:nvSpPr>
              <p:cNvPr id="174140" name="Freeform 38"/>
              <p:cNvSpPr>
                <a:spLocks/>
              </p:cNvSpPr>
              <p:nvPr/>
            </p:nvSpPr>
            <p:spPr bwMode="auto">
              <a:xfrm rot="393647">
                <a:off x="2546" y="3743"/>
                <a:ext cx="252" cy="17"/>
              </a:xfrm>
              <a:custGeom>
                <a:avLst/>
                <a:gdLst>
                  <a:gd name="T0" fmla="*/ 0 w 261"/>
                  <a:gd name="T1" fmla="*/ 4 h 27"/>
                  <a:gd name="T2" fmla="*/ 42 w 261"/>
                  <a:gd name="T3" fmla="*/ 4 h 27"/>
                  <a:gd name="T4" fmla="*/ 57 w 261"/>
                  <a:gd name="T5" fmla="*/ 7 h 27"/>
                  <a:gd name="T6" fmla="*/ 74 w 261"/>
                  <a:gd name="T7" fmla="*/ 7 h 27"/>
                  <a:gd name="T8" fmla="*/ 91 w 261"/>
                  <a:gd name="T9" fmla="*/ 7 h 27"/>
                  <a:gd name="T10" fmla="*/ 108 w 261"/>
                  <a:gd name="T11" fmla="*/ 11 h 27"/>
                  <a:gd name="T12" fmla="*/ 117 w 261"/>
                  <a:gd name="T13" fmla="*/ 11 h 27"/>
                  <a:gd name="T14" fmla="*/ 134 w 261"/>
                  <a:gd name="T15" fmla="*/ 11 h 27"/>
                  <a:gd name="T16" fmla="*/ 143 w 261"/>
                  <a:gd name="T17" fmla="*/ 11 h 27"/>
                  <a:gd name="T18" fmla="*/ 150 w 261"/>
                  <a:gd name="T19" fmla="*/ 11 h 27"/>
                  <a:gd name="T20" fmla="*/ 158 w 261"/>
                  <a:gd name="T21" fmla="*/ 11 h 27"/>
                  <a:gd name="T22" fmla="*/ 168 w 261"/>
                  <a:gd name="T23" fmla="*/ 11 h 27"/>
                  <a:gd name="T24" fmla="*/ 175 w 261"/>
                  <a:gd name="T25" fmla="*/ 7 h 27"/>
                  <a:gd name="T26" fmla="*/ 182 w 261"/>
                  <a:gd name="T27" fmla="*/ 7 h 27"/>
                  <a:gd name="T28" fmla="*/ 200 w 261"/>
                  <a:gd name="T29" fmla="*/ 7 h 27"/>
                  <a:gd name="T30" fmla="*/ 209 w 261"/>
                  <a:gd name="T31" fmla="*/ 4 h 27"/>
                  <a:gd name="T32" fmla="*/ 217 w 261"/>
                  <a:gd name="T33" fmla="*/ 4 h 27"/>
                  <a:gd name="T34" fmla="*/ 227 w 261"/>
                  <a:gd name="T35" fmla="*/ 0 h 27"/>
                  <a:gd name="T36" fmla="*/ 234 w 261"/>
                  <a:gd name="T37" fmla="*/ 0 h 27"/>
                  <a:gd name="T38" fmla="*/ 243 w 261"/>
                  <a:gd name="T39" fmla="*/ 0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27"/>
                  <a:gd name="T62" fmla="*/ 261 w 261"/>
                  <a:gd name="T63" fmla="*/ 27 h 2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27">
                    <a:moveTo>
                      <a:pt x="0" y="9"/>
                    </a:moveTo>
                    <a:lnTo>
                      <a:pt x="45" y="9"/>
                    </a:lnTo>
                    <a:lnTo>
                      <a:pt x="61" y="18"/>
                    </a:lnTo>
                    <a:lnTo>
                      <a:pt x="80" y="18"/>
                    </a:lnTo>
                    <a:lnTo>
                      <a:pt x="97" y="18"/>
                    </a:lnTo>
                    <a:lnTo>
                      <a:pt x="116" y="27"/>
                    </a:lnTo>
                    <a:lnTo>
                      <a:pt x="125" y="27"/>
                    </a:lnTo>
                    <a:lnTo>
                      <a:pt x="144" y="27"/>
                    </a:lnTo>
                    <a:lnTo>
                      <a:pt x="153" y="27"/>
                    </a:lnTo>
                    <a:lnTo>
                      <a:pt x="161" y="27"/>
                    </a:lnTo>
                    <a:lnTo>
                      <a:pt x="170" y="27"/>
                    </a:lnTo>
                    <a:lnTo>
                      <a:pt x="180" y="27"/>
                    </a:lnTo>
                    <a:lnTo>
                      <a:pt x="187" y="18"/>
                    </a:lnTo>
                    <a:lnTo>
                      <a:pt x="196" y="18"/>
                    </a:lnTo>
                    <a:lnTo>
                      <a:pt x="214" y="18"/>
                    </a:lnTo>
                    <a:lnTo>
                      <a:pt x="224" y="9"/>
                    </a:lnTo>
                    <a:lnTo>
                      <a:pt x="233" y="9"/>
                    </a:lnTo>
                    <a:lnTo>
                      <a:pt x="243" y="0"/>
                    </a:lnTo>
                    <a:lnTo>
                      <a:pt x="251" y="0"/>
                    </a:lnTo>
                    <a:lnTo>
                      <a:pt x="261" y="0"/>
                    </a:lnTo>
                  </a:path>
                </a:pathLst>
              </a:custGeom>
              <a:noFill/>
              <a:ln w="1588">
                <a:solidFill>
                  <a:srgbClr val="000000"/>
                </a:solidFill>
                <a:round/>
                <a:headEnd/>
                <a:tailEnd/>
              </a:ln>
            </p:spPr>
            <p:txBody>
              <a:bodyPr/>
              <a:lstStyle/>
              <a:p>
                <a:endParaRPr lang="en-US" dirty="0"/>
              </a:p>
            </p:txBody>
          </p:sp>
          <p:sp>
            <p:nvSpPr>
              <p:cNvPr id="174141" name="Freeform 39"/>
              <p:cNvSpPr>
                <a:spLocks/>
              </p:cNvSpPr>
              <p:nvPr/>
            </p:nvSpPr>
            <p:spPr bwMode="auto">
              <a:xfrm rot="393647">
                <a:off x="2566" y="3584"/>
                <a:ext cx="15" cy="119"/>
              </a:xfrm>
              <a:custGeom>
                <a:avLst/>
                <a:gdLst>
                  <a:gd name="T0" fmla="*/ 3 w 18"/>
                  <a:gd name="T1" fmla="*/ 67 h 191"/>
                  <a:gd name="T2" fmla="*/ 3 w 18"/>
                  <a:gd name="T3" fmla="*/ 62 h 191"/>
                  <a:gd name="T4" fmla="*/ 4 w 18"/>
                  <a:gd name="T5" fmla="*/ 59 h 191"/>
                  <a:gd name="T6" fmla="*/ 4 w 18"/>
                  <a:gd name="T7" fmla="*/ 56 h 191"/>
                  <a:gd name="T8" fmla="*/ 4 w 18"/>
                  <a:gd name="T9" fmla="*/ 52 h 191"/>
                  <a:gd name="T10" fmla="*/ 7 w 18"/>
                  <a:gd name="T11" fmla="*/ 49 h 191"/>
                  <a:gd name="T12" fmla="*/ 7 w 18"/>
                  <a:gd name="T13" fmla="*/ 46 h 191"/>
                  <a:gd name="T14" fmla="*/ 7 w 18"/>
                  <a:gd name="T15" fmla="*/ 43 h 191"/>
                  <a:gd name="T16" fmla="*/ 7 w 18"/>
                  <a:gd name="T17" fmla="*/ 37 h 191"/>
                  <a:gd name="T18" fmla="*/ 7 w 18"/>
                  <a:gd name="T19" fmla="*/ 34 h 191"/>
                  <a:gd name="T20" fmla="*/ 7 w 18"/>
                  <a:gd name="T21" fmla="*/ 31 h 191"/>
                  <a:gd name="T22" fmla="*/ 7 w 18"/>
                  <a:gd name="T23" fmla="*/ 27 h 191"/>
                  <a:gd name="T24" fmla="*/ 7 w 18"/>
                  <a:gd name="T25" fmla="*/ 22 h 191"/>
                  <a:gd name="T26" fmla="*/ 7 w 18"/>
                  <a:gd name="T27" fmla="*/ 18 h 191"/>
                  <a:gd name="T28" fmla="*/ 7 w 18"/>
                  <a:gd name="T29" fmla="*/ 16 h 191"/>
                  <a:gd name="T30" fmla="*/ 7 w 18"/>
                  <a:gd name="T31" fmla="*/ 12 h 191"/>
                  <a:gd name="T32" fmla="*/ 7 w 18"/>
                  <a:gd name="T33" fmla="*/ 9 h 191"/>
                  <a:gd name="T34" fmla="*/ 7 w 18"/>
                  <a:gd name="T35" fmla="*/ 6 h 191"/>
                  <a:gd name="T36" fmla="*/ 7 w 18"/>
                  <a:gd name="T37" fmla="*/ 4 h 191"/>
                  <a:gd name="T38" fmla="*/ 7 w 18"/>
                  <a:gd name="T39" fmla="*/ 1 h 191"/>
                  <a:gd name="T40" fmla="*/ 7 w 18"/>
                  <a:gd name="T41" fmla="*/ 1 h 191"/>
                  <a:gd name="T42" fmla="*/ 7 w 18"/>
                  <a:gd name="T43" fmla="*/ 4 h 191"/>
                  <a:gd name="T44" fmla="*/ 7 w 18"/>
                  <a:gd name="T45" fmla="*/ 8 h 191"/>
                  <a:gd name="T46" fmla="*/ 7 w 18"/>
                  <a:gd name="T47" fmla="*/ 12 h 191"/>
                  <a:gd name="T48" fmla="*/ 7 w 18"/>
                  <a:gd name="T49" fmla="*/ 17 h 191"/>
                  <a:gd name="T50" fmla="*/ 8 w 18"/>
                  <a:gd name="T51" fmla="*/ 21 h 191"/>
                  <a:gd name="T52" fmla="*/ 10 w 18"/>
                  <a:gd name="T53" fmla="*/ 24 h 191"/>
                  <a:gd name="T54" fmla="*/ 12 w 18"/>
                  <a:gd name="T55" fmla="*/ 28 h 191"/>
                  <a:gd name="T56" fmla="*/ 12 w 18"/>
                  <a:gd name="T57" fmla="*/ 31 h 191"/>
                  <a:gd name="T58" fmla="*/ 12 w 18"/>
                  <a:gd name="T59" fmla="*/ 34 h 191"/>
                  <a:gd name="T60" fmla="*/ 10 w 18"/>
                  <a:gd name="T61" fmla="*/ 40 h 191"/>
                  <a:gd name="T62" fmla="*/ 10 w 18"/>
                  <a:gd name="T63" fmla="*/ 42 h 191"/>
                  <a:gd name="T64" fmla="*/ 10 w 18"/>
                  <a:gd name="T65" fmla="*/ 45 h 191"/>
                  <a:gd name="T66" fmla="*/ 10 w 18"/>
                  <a:gd name="T67" fmla="*/ 49 h 191"/>
                  <a:gd name="T68" fmla="*/ 10 w 18"/>
                  <a:gd name="T69" fmla="*/ 52 h 191"/>
                  <a:gd name="T70" fmla="*/ 10 w 18"/>
                  <a:gd name="T71" fmla="*/ 57 h 191"/>
                  <a:gd name="T72" fmla="*/ 10 w 18"/>
                  <a:gd name="T73" fmla="*/ 62 h 191"/>
                  <a:gd name="T74" fmla="*/ 10 w 18"/>
                  <a:gd name="T75" fmla="*/ 65 h 191"/>
                  <a:gd name="T76" fmla="*/ 10 w 18"/>
                  <a:gd name="T77" fmla="*/ 69 h 191"/>
                  <a:gd name="T78" fmla="*/ 10 w 18"/>
                  <a:gd name="T79" fmla="*/ 72 h 191"/>
                  <a:gd name="T80" fmla="*/ 10 w 18"/>
                  <a:gd name="T81" fmla="*/ 73 h 191"/>
                  <a:gd name="T82" fmla="*/ 7 w 18"/>
                  <a:gd name="T83" fmla="*/ 72 h 191"/>
                  <a:gd name="T84" fmla="*/ 2 w 18"/>
                  <a:gd name="T85" fmla="*/ 72 h 191"/>
                  <a:gd name="T86" fmla="*/ 2 w 18"/>
                  <a:gd name="T87" fmla="*/ 70 h 1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
                  <a:gd name="T133" fmla="*/ 0 h 191"/>
                  <a:gd name="T134" fmla="*/ 18 w 18"/>
                  <a:gd name="T135" fmla="*/ 191 h 1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 h="191">
                    <a:moveTo>
                      <a:pt x="3" y="182"/>
                    </a:moveTo>
                    <a:lnTo>
                      <a:pt x="5" y="172"/>
                    </a:lnTo>
                    <a:lnTo>
                      <a:pt x="5" y="167"/>
                    </a:lnTo>
                    <a:lnTo>
                      <a:pt x="5" y="161"/>
                    </a:lnTo>
                    <a:lnTo>
                      <a:pt x="6" y="157"/>
                    </a:lnTo>
                    <a:lnTo>
                      <a:pt x="6" y="152"/>
                    </a:lnTo>
                    <a:lnTo>
                      <a:pt x="6" y="148"/>
                    </a:lnTo>
                    <a:lnTo>
                      <a:pt x="6" y="144"/>
                    </a:lnTo>
                    <a:lnTo>
                      <a:pt x="6" y="139"/>
                    </a:lnTo>
                    <a:lnTo>
                      <a:pt x="6" y="135"/>
                    </a:lnTo>
                    <a:lnTo>
                      <a:pt x="6" y="131"/>
                    </a:lnTo>
                    <a:lnTo>
                      <a:pt x="10" y="126"/>
                    </a:lnTo>
                    <a:lnTo>
                      <a:pt x="10" y="120"/>
                    </a:lnTo>
                    <a:lnTo>
                      <a:pt x="10" y="119"/>
                    </a:lnTo>
                    <a:lnTo>
                      <a:pt x="10" y="114"/>
                    </a:lnTo>
                    <a:lnTo>
                      <a:pt x="10" y="110"/>
                    </a:lnTo>
                    <a:lnTo>
                      <a:pt x="10" y="104"/>
                    </a:lnTo>
                    <a:lnTo>
                      <a:pt x="10" y="97"/>
                    </a:lnTo>
                    <a:lnTo>
                      <a:pt x="10" y="92"/>
                    </a:lnTo>
                    <a:lnTo>
                      <a:pt x="10" y="88"/>
                    </a:lnTo>
                    <a:lnTo>
                      <a:pt x="10" y="83"/>
                    </a:lnTo>
                    <a:lnTo>
                      <a:pt x="10" y="78"/>
                    </a:lnTo>
                    <a:lnTo>
                      <a:pt x="10" y="75"/>
                    </a:lnTo>
                    <a:lnTo>
                      <a:pt x="10" y="70"/>
                    </a:lnTo>
                    <a:lnTo>
                      <a:pt x="10" y="63"/>
                    </a:lnTo>
                    <a:lnTo>
                      <a:pt x="10" y="57"/>
                    </a:lnTo>
                    <a:lnTo>
                      <a:pt x="10" y="52"/>
                    </a:lnTo>
                    <a:lnTo>
                      <a:pt x="10" y="47"/>
                    </a:lnTo>
                    <a:lnTo>
                      <a:pt x="10" y="44"/>
                    </a:lnTo>
                    <a:lnTo>
                      <a:pt x="10" y="41"/>
                    </a:lnTo>
                    <a:lnTo>
                      <a:pt x="10" y="37"/>
                    </a:lnTo>
                    <a:lnTo>
                      <a:pt x="10" y="31"/>
                    </a:lnTo>
                    <a:lnTo>
                      <a:pt x="10" y="26"/>
                    </a:lnTo>
                    <a:lnTo>
                      <a:pt x="10" y="23"/>
                    </a:lnTo>
                    <a:lnTo>
                      <a:pt x="10" y="18"/>
                    </a:lnTo>
                    <a:lnTo>
                      <a:pt x="10" y="16"/>
                    </a:lnTo>
                    <a:lnTo>
                      <a:pt x="10" y="11"/>
                    </a:lnTo>
                    <a:lnTo>
                      <a:pt x="10" y="10"/>
                    </a:lnTo>
                    <a:lnTo>
                      <a:pt x="10" y="5"/>
                    </a:lnTo>
                    <a:lnTo>
                      <a:pt x="10" y="4"/>
                    </a:lnTo>
                    <a:lnTo>
                      <a:pt x="10" y="0"/>
                    </a:lnTo>
                    <a:lnTo>
                      <a:pt x="10" y="4"/>
                    </a:lnTo>
                    <a:lnTo>
                      <a:pt x="10" y="8"/>
                    </a:lnTo>
                    <a:lnTo>
                      <a:pt x="10" y="11"/>
                    </a:lnTo>
                    <a:lnTo>
                      <a:pt x="10" y="16"/>
                    </a:lnTo>
                    <a:lnTo>
                      <a:pt x="10" y="21"/>
                    </a:lnTo>
                    <a:lnTo>
                      <a:pt x="10" y="25"/>
                    </a:lnTo>
                    <a:lnTo>
                      <a:pt x="10" y="30"/>
                    </a:lnTo>
                    <a:lnTo>
                      <a:pt x="10" y="37"/>
                    </a:lnTo>
                    <a:lnTo>
                      <a:pt x="10" y="44"/>
                    </a:lnTo>
                    <a:lnTo>
                      <a:pt x="11" y="47"/>
                    </a:lnTo>
                    <a:lnTo>
                      <a:pt x="11" y="55"/>
                    </a:lnTo>
                    <a:lnTo>
                      <a:pt x="11" y="58"/>
                    </a:lnTo>
                    <a:lnTo>
                      <a:pt x="14" y="63"/>
                    </a:lnTo>
                    <a:lnTo>
                      <a:pt x="15" y="68"/>
                    </a:lnTo>
                    <a:lnTo>
                      <a:pt x="18" y="73"/>
                    </a:lnTo>
                    <a:lnTo>
                      <a:pt x="18" y="76"/>
                    </a:lnTo>
                    <a:lnTo>
                      <a:pt x="18" y="81"/>
                    </a:lnTo>
                    <a:lnTo>
                      <a:pt x="18" y="86"/>
                    </a:lnTo>
                    <a:lnTo>
                      <a:pt x="18" y="89"/>
                    </a:lnTo>
                    <a:lnTo>
                      <a:pt x="18" y="97"/>
                    </a:lnTo>
                    <a:lnTo>
                      <a:pt x="15" y="102"/>
                    </a:lnTo>
                    <a:lnTo>
                      <a:pt x="15" y="105"/>
                    </a:lnTo>
                    <a:lnTo>
                      <a:pt x="15" y="108"/>
                    </a:lnTo>
                    <a:lnTo>
                      <a:pt x="14" y="114"/>
                    </a:lnTo>
                    <a:lnTo>
                      <a:pt x="14" y="117"/>
                    </a:lnTo>
                    <a:lnTo>
                      <a:pt x="14" y="120"/>
                    </a:lnTo>
                    <a:lnTo>
                      <a:pt x="14" y="126"/>
                    </a:lnTo>
                    <a:lnTo>
                      <a:pt x="14" y="131"/>
                    </a:lnTo>
                    <a:lnTo>
                      <a:pt x="14" y="135"/>
                    </a:lnTo>
                    <a:lnTo>
                      <a:pt x="14" y="141"/>
                    </a:lnTo>
                    <a:lnTo>
                      <a:pt x="14" y="148"/>
                    </a:lnTo>
                    <a:lnTo>
                      <a:pt x="14" y="155"/>
                    </a:lnTo>
                    <a:lnTo>
                      <a:pt x="14" y="160"/>
                    </a:lnTo>
                    <a:lnTo>
                      <a:pt x="14" y="164"/>
                    </a:lnTo>
                    <a:lnTo>
                      <a:pt x="14" y="167"/>
                    </a:lnTo>
                    <a:lnTo>
                      <a:pt x="15" y="175"/>
                    </a:lnTo>
                    <a:lnTo>
                      <a:pt x="15" y="177"/>
                    </a:lnTo>
                    <a:lnTo>
                      <a:pt x="15" y="182"/>
                    </a:lnTo>
                    <a:lnTo>
                      <a:pt x="15" y="186"/>
                    </a:lnTo>
                    <a:lnTo>
                      <a:pt x="18" y="191"/>
                    </a:lnTo>
                    <a:lnTo>
                      <a:pt x="15" y="188"/>
                    </a:lnTo>
                    <a:lnTo>
                      <a:pt x="14" y="186"/>
                    </a:lnTo>
                    <a:lnTo>
                      <a:pt x="10" y="186"/>
                    </a:lnTo>
                    <a:lnTo>
                      <a:pt x="5" y="186"/>
                    </a:lnTo>
                    <a:lnTo>
                      <a:pt x="3" y="186"/>
                    </a:lnTo>
                    <a:lnTo>
                      <a:pt x="0" y="186"/>
                    </a:lnTo>
                    <a:lnTo>
                      <a:pt x="3" y="182"/>
                    </a:lnTo>
                    <a:close/>
                  </a:path>
                </a:pathLst>
              </a:custGeom>
              <a:solidFill>
                <a:srgbClr val="C67C7C"/>
              </a:solidFill>
              <a:ln w="1588">
                <a:solidFill>
                  <a:srgbClr val="000000"/>
                </a:solidFill>
                <a:round/>
                <a:headEnd/>
                <a:tailEnd/>
              </a:ln>
            </p:spPr>
            <p:txBody>
              <a:bodyPr/>
              <a:lstStyle/>
              <a:p>
                <a:endParaRPr lang="en-US" dirty="0"/>
              </a:p>
            </p:txBody>
          </p:sp>
          <p:sp>
            <p:nvSpPr>
              <p:cNvPr id="174142" name="Freeform 40"/>
              <p:cNvSpPr>
                <a:spLocks/>
              </p:cNvSpPr>
              <p:nvPr/>
            </p:nvSpPr>
            <p:spPr bwMode="auto">
              <a:xfrm rot="393647">
                <a:off x="2548" y="3562"/>
                <a:ext cx="67" cy="112"/>
              </a:xfrm>
              <a:custGeom>
                <a:avLst/>
                <a:gdLst>
                  <a:gd name="T0" fmla="*/ 46 w 69"/>
                  <a:gd name="T1" fmla="*/ 19 h 184"/>
                  <a:gd name="T2" fmla="*/ 46 w 69"/>
                  <a:gd name="T3" fmla="*/ 15 h 184"/>
                  <a:gd name="T4" fmla="*/ 39 w 69"/>
                  <a:gd name="T5" fmla="*/ 12 h 184"/>
                  <a:gd name="T6" fmla="*/ 39 w 69"/>
                  <a:gd name="T7" fmla="*/ 7 h 184"/>
                  <a:gd name="T8" fmla="*/ 35 w 69"/>
                  <a:gd name="T9" fmla="*/ 2 h 184"/>
                  <a:gd name="T10" fmla="*/ 34 w 69"/>
                  <a:gd name="T11" fmla="*/ 1 h 184"/>
                  <a:gd name="T12" fmla="*/ 29 w 69"/>
                  <a:gd name="T13" fmla="*/ 9 h 184"/>
                  <a:gd name="T14" fmla="*/ 23 w 69"/>
                  <a:gd name="T15" fmla="*/ 12 h 184"/>
                  <a:gd name="T16" fmla="*/ 16 w 69"/>
                  <a:gd name="T17" fmla="*/ 15 h 184"/>
                  <a:gd name="T18" fmla="*/ 16 w 69"/>
                  <a:gd name="T19" fmla="*/ 20 h 184"/>
                  <a:gd name="T20" fmla="*/ 18 w 69"/>
                  <a:gd name="T21" fmla="*/ 25 h 184"/>
                  <a:gd name="T22" fmla="*/ 18 w 69"/>
                  <a:gd name="T23" fmla="*/ 29 h 184"/>
                  <a:gd name="T24" fmla="*/ 16 w 69"/>
                  <a:gd name="T25" fmla="*/ 31 h 184"/>
                  <a:gd name="T26" fmla="*/ 13 w 69"/>
                  <a:gd name="T27" fmla="*/ 33 h 184"/>
                  <a:gd name="T28" fmla="*/ 16 w 69"/>
                  <a:gd name="T29" fmla="*/ 37 h 184"/>
                  <a:gd name="T30" fmla="*/ 7 w 69"/>
                  <a:gd name="T31" fmla="*/ 38 h 184"/>
                  <a:gd name="T32" fmla="*/ 7 w 69"/>
                  <a:gd name="T33" fmla="*/ 42 h 184"/>
                  <a:gd name="T34" fmla="*/ 7 w 69"/>
                  <a:gd name="T35" fmla="*/ 45 h 184"/>
                  <a:gd name="T36" fmla="*/ 7 w 69"/>
                  <a:gd name="T37" fmla="*/ 48 h 184"/>
                  <a:gd name="T38" fmla="*/ 0 w 69"/>
                  <a:gd name="T39" fmla="*/ 52 h 184"/>
                  <a:gd name="T40" fmla="*/ 0 w 69"/>
                  <a:gd name="T41" fmla="*/ 54 h 184"/>
                  <a:gd name="T42" fmla="*/ 4 w 69"/>
                  <a:gd name="T43" fmla="*/ 58 h 184"/>
                  <a:gd name="T44" fmla="*/ 8 w 69"/>
                  <a:gd name="T45" fmla="*/ 59 h 184"/>
                  <a:gd name="T46" fmla="*/ 13 w 69"/>
                  <a:gd name="T47" fmla="*/ 61 h 184"/>
                  <a:gd name="T48" fmla="*/ 16 w 69"/>
                  <a:gd name="T49" fmla="*/ 61 h 184"/>
                  <a:gd name="T50" fmla="*/ 21 w 69"/>
                  <a:gd name="T51" fmla="*/ 63 h 184"/>
                  <a:gd name="T52" fmla="*/ 24 w 69"/>
                  <a:gd name="T53" fmla="*/ 65 h 184"/>
                  <a:gd name="T54" fmla="*/ 28 w 69"/>
                  <a:gd name="T55" fmla="*/ 68 h 184"/>
                  <a:gd name="T56" fmla="*/ 35 w 69"/>
                  <a:gd name="T57" fmla="*/ 67 h 184"/>
                  <a:gd name="T58" fmla="*/ 44 w 69"/>
                  <a:gd name="T59" fmla="*/ 63 h 184"/>
                  <a:gd name="T60" fmla="*/ 50 w 69"/>
                  <a:gd name="T61" fmla="*/ 61 h 184"/>
                  <a:gd name="T62" fmla="*/ 50 w 69"/>
                  <a:gd name="T63" fmla="*/ 57 h 184"/>
                  <a:gd name="T64" fmla="*/ 49 w 69"/>
                  <a:gd name="T65" fmla="*/ 54 h 184"/>
                  <a:gd name="T66" fmla="*/ 51 w 69"/>
                  <a:gd name="T67" fmla="*/ 52 h 184"/>
                  <a:gd name="T68" fmla="*/ 56 w 69"/>
                  <a:gd name="T69" fmla="*/ 49 h 184"/>
                  <a:gd name="T70" fmla="*/ 59 w 69"/>
                  <a:gd name="T71" fmla="*/ 46 h 184"/>
                  <a:gd name="T72" fmla="*/ 59 w 69"/>
                  <a:gd name="T73" fmla="*/ 43 h 184"/>
                  <a:gd name="T74" fmla="*/ 56 w 69"/>
                  <a:gd name="T75" fmla="*/ 40 h 184"/>
                  <a:gd name="T76" fmla="*/ 63 w 69"/>
                  <a:gd name="T77" fmla="*/ 36 h 184"/>
                  <a:gd name="T78" fmla="*/ 65 w 69"/>
                  <a:gd name="T79" fmla="*/ 33 h 184"/>
                  <a:gd name="T80" fmla="*/ 63 w 69"/>
                  <a:gd name="T81" fmla="*/ 32 h 184"/>
                  <a:gd name="T82" fmla="*/ 54 w 69"/>
                  <a:gd name="T83" fmla="*/ 30 h 184"/>
                  <a:gd name="T84" fmla="*/ 50 w 69"/>
                  <a:gd name="T85" fmla="*/ 30 h 184"/>
                  <a:gd name="T86" fmla="*/ 44 w 69"/>
                  <a:gd name="T87" fmla="*/ 28 h 184"/>
                  <a:gd name="T88" fmla="*/ 46 w 69"/>
                  <a:gd name="T89" fmla="*/ 25 h 184"/>
                  <a:gd name="T90" fmla="*/ 46 w 69"/>
                  <a:gd name="T91" fmla="*/ 23 h 184"/>
                  <a:gd name="T92" fmla="*/ 44 w 69"/>
                  <a:gd name="T93" fmla="*/ 20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4"/>
                  <a:gd name="T143" fmla="*/ 69 w 69"/>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4">
                    <a:moveTo>
                      <a:pt x="51" y="64"/>
                    </a:moveTo>
                    <a:lnTo>
                      <a:pt x="48" y="55"/>
                    </a:lnTo>
                    <a:lnTo>
                      <a:pt x="48" y="52"/>
                    </a:lnTo>
                    <a:lnTo>
                      <a:pt x="48" y="47"/>
                    </a:lnTo>
                    <a:lnTo>
                      <a:pt x="48" y="46"/>
                    </a:lnTo>
                    <a:lnTo>
                      <a:pt x="48" y="41"/>
                    </a:lnTo>
                    <a:lnTo>
                      <a:pt x="46" y="36"/>
                    </a:lnTo>
                    <a:lnTo>
                      <a:pt x="45" y="35"/>
                    </a:lnTo>
                    <a:lnTo>
                      <a:pt x="41" y="33"/>
                    </a:lnTo>
                    <a:lnTo>
                      <a:pt x="37" y="30"/>
                    </a:lnTo>
                    <a:lnTo>
                      <a:pt x="37" y="23"/>
                    </a:lnTo>
                    <a:lnTo>
                      <a:pt x="41" y="19"/>
                    </a:lnTo>
                    <a:lnTo>
                      <a:pt x="41" y="14"/>
                    </a:lnTo>
                    <a:lnTo>
                      <a:pt x="37" y="10"/>
                    </a:lnTo>
                    <a:lnTo>
                      <a:pt x="37" y="5"/>
                    </a:lnTo>
                    <a:lnTo>
                      <a:pt x="36" y="3"/>
                    </a:lnTo>
                    <a:lnTo>
                      <a:pt x="36" y="0"/>
                    </a:lnTo>
                    <a:lnTo>
                      <a:pt x="36" y="3"/>
                    </a:lnTo>
                    <a:lnTo>
                      <a:pt x="34" y="10"/>
                    </a:lnTo>
                    <a:lnTo>
                      <a:pt x="31" y="19"/>
                    </a:lnTo>
                    <a:lnTo>
                      <a:pt x="31" y="23"/>
                    </a:lnTo>
                    <a:lnTo>
                      <a:pt x="30" y="28"/>
                    </a:lnTo>
                    <a:lnTo>
                      <a:pt x="26" y="30"/>
                    </a:lnTo>
                    <a:lnTo>
                      <a:pt x="25" y="33"/>
                    </a:lnTo>
                    <a:lnTo>
                      <a:pt x="20" y="35"/>
                    </a:lnTo>
                    <a:lnTo>
                      <a:pt x="18" y="36"/>
                    </a:lnTo>
                    <a:lnTo>
                      <a:pt x="16" y="41"/>
                    </a:lnTo>
                    <a:lnTo>
                      <a:pt x="16" y="46"/>
                    </a:lnTo>
                    <a:lnTo>
                      <a:pt x="13" y="51"/>
                    </a:lnTo>
                    <a:lnTo>
                      <a:pt x="16" y="55"/>
                    </a:lnTo>
                    <a:lnTo>
                      <a:pt x="18" y="62"/>
                    </a:lnTo>
                    <a:lnTo>
                      <a:pt x="20" y="64"/>
                    </a:lnTo>
                    <a:lnTo>
                      <a:pt x="20" y="67"/>
                    </a:lnTo>
                    <a:lnTo>
                      <a:pt x="20" y="72"/>
                    </a:lnTo>
                    <a:lnTo>
                      <a:pt x="20" y="75"/>
                    </a:lnTo>
                    <a:lnTo>
                      <a:pt x="20" y="78"/>
                    </a:lnTo>
                    <a:lnTo>
                      <a:pt x="18" y="80"/>
                    </a:lnTo>
                    <a:lnTo>
                      <a:pt x="18" y="82"/>
                    </a:lnTo>
                    <a:lnTo>
                      <a:pt x="16" y="83"/>
                    </a:lnTo>
                    <a:lnTo>
                      <a:pt x="16" y="86"/>
                    </a:lnTo>
                    <a:lnTo>
                      <a:pt x="16" y="88"/>
                    </a:lnTo>
                    <a:lnTo>
                      <a:pt x="13" y="91"/>
                    </a:lnTo>
                    <a:lnTo>
                      <a:pt x="16" y="96"/>
                    </a:lnTo>
                    <a:lnTo>
                      <a:pt x="16" y="97"/>
                    </a:lnTo>
                    <a:lnTo>
                      <a:pt x="16" y="99"/>
                    </a:lnTo>
                    <a:lnTo>
                      <a:pt x="13" y="103"/>
                    </a:lnTo>
                    <a:lnTo>
                      <a:pt x="8" y="103"/>
                    </a:lnTo>
                    <a:lnTo>
                      <a:pt x="7" y="104"/>
                    </a:lnTo>
                    <a:lnTo>
                      <a:pt x="7" y="106"/>
                    </a:lnTo>
                    <a:lnTo>
                      <a:pt x="7" y="109"/>
                    </a:lnTo>
                    <a:lnTo>
                      <a:pt x="7" y="114"/>
                    </a:lnTo>
                    <a:lnTo>
                      <a:pt x="4" y="114"/>
                    </a:lnTo>
                    <a:lnTo>
                      <a:pt x="7" y="119"/>
                    </a:lnTo>
                    <a:lnTo>
                      <a:pt x="7" y="122"/>
                    </a:lnTo>
                    <a:lnTo>
                      <a:pt x="7" y="125"/>
                    </a:lnTo>
                    <a:lnTo>
                      <a:pt x="7" y="129"/>
                    </a:lnTo>
                    <a:lnTo>
                      <a:pt x="7" y="130"/>
                    </a:lnTo>
                    <a:lnTo>
                      <a:pt x="4" y="133"/>
                    </a:lnTo>
                    <a:lnTo>
                      <a:pt x="2" y="135"/>
                    </a:lnTo>
                    <a:lnTo>
                      <a:pt x="0" y="140"/>
                    </a:lnTo>
                    <a:lnTo>
                      <a:pt x="0" y="143"/>
                    </a:lnTo>
                    <a:lnTo>
                      <a:pt x="0" y="144"/>
                    </a:lnTo>
                    <a:lnTo>
                      <a:pt x="0" y="146"/>
                    </a:lnTo>
                    <a:lnTo>
                      <a:pt x="0" y="151"/>
                    </a:lnTo>
                    <a:lnTo>
                      <a:pt x="2" y="153"/>
                    </a:lnTo>
                    <a:lnTo>
                      <a:pt x="4" y="156"/>
                    </a:lnTo>
                    <a:lnTo>
                      <a:pt x="7" y="156"/>
                    </a:lnTo>
                    <a:lnTo>
                      <a:pt x="7" y="160"/>
                    </a:lnTo>
                    <a:lnTo>
                      <a:pt x="8" y="160"/>
                    </a:lnTo>
                    <a:lnTo>
                      <a:pt x="8" y="161"/>
                    </a:lnTo>
                    <a:lnTo>
                      <a:pt x="13" y="161"/>
                    </a:lnTo>
                    <a:lnTo>
                      <a:pt x="13" y="165"/>
                    </a:lnTo>
                    <a:lnTo>
                      <a:pt x="13" y="166"/>
                    </a:lnTo>
                    <a:lnTo>
                      <a:pt x="16" y="166"/>
                    </a:lnTo>
                    <a:lnTo>
                      <a:pt x="18" y="166"/>
                    </a:lnTo>
                    <a:lnTo>
                      <a:pt x="20" y="166"/>
                    </a:lnTo>
                    <a:lnTo>
                      <a:pt x="23" y="169"/>
                    </a:lnTo>
                    <a:lnTo>
                      <a:pt x="25" y="171"/>
                    </a:lnTo>
                    <a:lnTo>
                      <a:pt x="26" y="174"/>
                    </a:lnTo>
                    <a:lnTo>
                      <a:pt x="26" y="175"/>
                    </a:lnTo>
                    <a:lnTo>
                      <a:pt x="30" y="177"/>
                    </a:lnTo>
                    <a:lnTo>
                      <a:pt x="30" y="180"/>
                    </a:lnTo>
                    <a:lnTo>
                      <a:pt x="30" y="182"/>
                    </a:lnTo>
                    <a:lnTo>
                      <a:pt x="31" y="184"/>
                    </a:lnTo>
                    <a:lnTo>
                      <a:pt x="34" y="182"/>
                    </a:lnTo>
                    <a:lnTo>
                      <a:pt x="37" y="180"/>
                    </a:lnTo>
                    <a:lnTo>
                      <a:pt x="41" y="175"/>
                    </a:lnTo>
                    <a:lnTo>
                      <a:pt x="45" y="174"/>
                    </a:lnTo>
                    <a:lnTo>
                      <a:pt x="46" y="171"/>
                    </a:lnTo>
                    <a:lnTo>
                      <a:pt x="48" y="169"/>
                    </a:lnTo>
                    <a:lnTo>
                      <a:pt x="51" y="166"/>
                    </a:lnTo>
                    <a:lnTo>
                      <a:pt x="53" y="165"/>
                    </a:lnTo>
                    <a:lnTo>
                      <a:pt x="55" y="161"/>
                    </a:lnTo>
                    <a:lnTo>
                      <a:pt x="55" y="156"/>
                    </a:lnTo>
                    <a:lnTo>
                      <a:pt x="53" y="155"/>
                    </a:lnTo>
                    <a:lnTo>
                      <a:pt x="53" y="153"/>
                    </a:lnTo>
                    <a:lnTo>
                      <a:pt x="53" y="149"/>
                    </a:lnTo>
                    <a:lnTo>
                      <a:pt x="51" y="146"/>
                    </a:lnTo>
                    <a:lnTo>
                      <a:pt x="53" y="144"/>
                    </a:lnTo>
                    <a:lnTo>
                      <a:pt x="53" y="143"/>
                    </a:lnTo>
                    <a:lnTo>
                      <a:pt x="55" y="140"/>
                    </a:lnTo>
                    <a:lnTo>
                      <a:pt x="58" y="135"/>
                    </a:lnTo>
                    <a:lnTo>
                      <a:pt x="60" y="135"/>
                    </a:lnTo>
                    <a:lnTo>
                      <a:pt x="60" y="133"/>
                    </a:lnTo>
                    <a:lnTo>
                      <a:pt x="63" y="130"/>
                    </a:lnTo>
                    <a:lnTo>
                      <a:pt x="63" y="125"/>
                    </a:lnTo>
                    <a:lnTo>
                      <a:pt x="63" y="124"/>
                    </a:lnTo>
                    <a:lnTo>
                      <a:pt x="63" y="122"/>
                    </a:lnTo>
                    <a:lnTo>
                      <a:pt x="63" y="119"/>
                    </a:lnTo>
                    <a:lnTo>
                      <a:pt x="63" y="117"/>
                    </a:lnTo>
                    <a:lnTo>
                      <a:pt x="60" y="114"/>
                    </a:lnTo>
                    <a:lnTo>
                      <a:pt x="60" y="109"/>
                    </a:lnTo>
                    <a:lnTo>
                      <a:pt x="60" y="106"/>
                    </a:lnTo>
                    <a:lnTo>
                      <a:pt x="64" y="103"/>
                    </a:lnTo>
                    <a:lnTo>
                      <a:pt x="64" y="99"/>
                    </a:lnTo>
                    <a:lnTo>
                      <a:pt x="67" y="97"/>
                    </a:lnTo>
                    <a:lnTo>
                      <a:pt x="67" y="96"/>
                    </a:lnTo>
                    <a:lnTo>
                      <a:pt x="67" y="91"/>
                    </a:lnTo>
                    <a:lnTo>
                      <a:pt x="69" y="91"/>
                    </a:lnTo>
                    <a:lnTo>
                      <a:pt x="69" y="88"/>
                    </a:lnTo>
                    <a:lnTo>
                      <a:pt x="69" y="86"/>
                    </a:lnTo>
                    <a:lnTo>
                      <a:pt x="67" y="86"/>
                    </a:lnTo>
                    <a:lnTo>
                      <a:pt x="64" y="83"/>
                    </a:lnTo>
                    <a:lnTo>
                      <a:pt x="63" y="83"/>
                    </a:lnTo>
                    <a:lnTo>
                      <a:pt x="58" y="82"/>
                    </a:lnTo>
                    <a:lnTo>
                      <a:pt x="55" y="82"/>
                    </a:lnTo>
                    <a:lnTo>
                      <a:pt x="53" y="82"/>
                    </a:lnTo>
                    <a:lnTo>
                      <a:pt x="53" y="80"/>
                    </a:lnTo>
                    <a:lnTo>
                      <a:pt x="51" y="80"/>
                    </a:lnTo>
                    <a:lnTo>
                      <a:pt x="48" y="78"/>
                    </a:lnTo>
                    <a:lnTo>
                      <a:pt x="46" y="75"/>
                    </a:lnTo>
                    <a:lnTo>
                      <a:pt x="46" y="72"/>
                    </a:lnTo>
                    <a:lnTo>
                      <a:pt x="46" y="70"/>
                    </a:lnTo>
                    <a:lnTo>
                      <a:pt x="48" y="67"/>
                    </a:lnTo>
                    <a:lnTo>
                      <a:pt x="46" y="66"/>
                    </a:lnTo>
                    <a:lnTo>
                      <a:pt x="48" y="64"/>
                    </a:lnTo>
                    <a:lnTo>
                      <a:pt x="48" y="62"/>
                    </a:lnTo>
                    <a:lnTo>
                      <a:pt x="48" y="59"/>
                    </a:lnTo>
                    <a:lnTo>
                      <a:pt x="46" y="57"/>
                    </a:lnTo>
                    <a:lnTo>
                      <a:pt x="46" y="55"/>
                    </a:lnTo>
                    <a:lnTo>
                      <a:pt x="51" y="64"/>
                    </a:lnTo>
                    <a:close/>
                  </a:path>
                </a:pathLst>
              </a:custGeom>
              <a:solidFill>
                <a:srgbClr val="37A541"/>
              </a:solidFill>
              <a:ln w="1588">
                <a:solidFill>
                  <a:srgbClr val="000000"/>
                </a:solidFill>
                <a:round/>
                <a:headEnd/>
                <a:tailEnd/>
              </a:ln>
            </p:spPr>
            <p:txBody>
              <a:bodyPr/>
              <a:lstStyle/>
              <a:p>
                <a:endParaRPr lang="en-US" dirty="0"/>
              </a:p>
            </p:txBody>
          </p:sp>
          <p:sp>
            <p:nvSpPr>
              <p:cNvPr id="174143" name="Freeform 41"/>
              <p:cNvSpPr>
                <a:spLocks/>
              </p:cNvSpPr>
              <p:nvPr/>
            </p:nvSpPr>
            <p:spPr bwMode="auto">
              <a:xfrm rot="393647">
                <a:off x="2492" y="3611"/>
                <a:ext cx="17" cy="117"/>
              </a:xfrm>
              <a:custGeom>
                <a:avLst/>
                <a:gdLst>
                  <a:gd name="T0" fmla="*/ 6 w 18"/>
                  <a:gd name="T1" fmla="*/ 66 h 189"/>
                  <a:gd name="T2" fmla="*/ 6 w 18"/>
                  <a:gd name="T3" fmla="*/ 62 h 189"/>
                  <a:gd name="T4" fmla="*/ 7 w 18"/>
                  <a:gd name="T5" fmla="*/ 58 h 189"/>
                  <a:gd name="T6" fmla="*/ 7 w 18"/>
                  <a:gd name="T7" fmla="*/ 54 h 189"/>
                  <a:gd name="T8" fmla="*/ 7 w 18"/>
                  <a:gd name="T9" fmla="*/ 51 h 189"/>
                  <a:gd name="T10" fmla="*/ 9 w 18"/>
                  <a:gd name="T11" fmla="*/ 48 h 189"/>
                  <a:gd name="T12" fmla="*/ 9 w 18"/>
                  <a:gd name="T13" fmla="*/ 45 h 189"/>
                  <a:gd name="T14" fmla="*/ 9 w 18"/>
                  <a:gd name="T15" fmla="*/ 41 h 189"/>
                  <a:gd name="T16" fmla="*/ 9 w 18"/>
                  <a:gd name="T17" fmla="*/ 37 h 189"/>
                  <a:gd name="T18" fmla="*/ 9 w 18"/>
                  <a:gd name="T19" fmla="*/ 33 h 189"/>
                  <a:gd name="T20" fmla="*/ 9 w 18"/>
                  <a:gd name="T21" fmla="*/ 30 h 189"/>
                  <a:gd name="T22" fmla="*/ 9 w 18"/>
                  <a:gd name="T23" fmla="*/ 27 h 189"/>
                  <a:gd name="T24" fmla="*/ 9 w 18"/>
                  <a:gd name="T25" fmla="*/ 21 h 189"/>
                  <a:gd name="T26" fmla="*/ 9 w 18"/>
                  <a:gd name="T27" fmla="*/ 18 h 189"/>
                  <a:gd name="T28" fmla="*/ 9 w 18"/>
                  <a:gd name="T29" fmla="*/ 15 h 189"/>
                  <a:gd name="T30" fmla="*/ 9 w 18"/>
                  <a:gd name="T31" fmla="*/ 12 h 189"/>
                  <a:gd name="T32" fmla="*/ 9 w 18"/>
                  <a:gd name="T33" fmla="*/ 9 h 189"/>
                  <a:gd name="T34" fmla="*/ 9 w 18"/>
                  <a:gd name="T35" fmla="*/ 6 h 189"/>
                  <a:gd name="T36" fmla="*/ 9 w 18"/>
                  <a:gd name="T37" fmla="*/ 3 h 189"/>
                  <a:gd name="T38" fmla="*/ 9 w 18"/>
                  <a:gd name="T39" fmla="*/ 1 h 189"/>
                  <a:gd name="T40" fmla="*/ 9 w 18"/>
                  <a:gd name="T41" fmla="*/ 1 h 189"/>
                  <a:gd name="T42" fmla="*/ 9 w 18"/>
                  <a:gd name="T43" fmla="*/ 4 h 189"/>
                  <a:gd name="T44" fmla="*/ 9 w 18"/>
                  <a:gd name="T45" fmla="*/ 7 h 189"/>
                  <a:gd name="T46" fmla="*/ 9 w 18"/>
                  <a:gd name="T47" fmla="*/ 11 h 189"/>
                  <a:gd name="T48" fmla="*/ 9 w 18"/>
                  <a:gd name="T49" fmla="*/ 16 h 189"/>
                  <a:gd name="T50" fmla="*/ 10 w 18"/>
                  <a:gd name="T51" fmla="*/ 20 h 189"/>
                  <a:gd name="T52" fmla="*/ 10 w 18"/>
                  <a:gd name="T53" fmla="*/ 24 h 189"/>
                  <a:gd name="T54" fmla="*/ 16 w 18"/>
                  <a:gd name="T55" fmla="*/ 27 h 189"/>
                  <a:gd name="T56" fmla="*/ 16 w 18"/>
                  <a:gd name="T57" fmla="*/ 31 h 189"/>
                  <a:gd name="T58" fmla="*/ 16 w 18"/>
                  <a:gd name="T59" fmla="*/ 33 h 189"/>
                  <a:gd name="T60" fmla="*/ 14 w 18"/>
                  <a:gd name="T61" fmla="*/ 38 h 189"/>
                  <a:gd name="T62" fmla="*/ 14 w 18"/>
                  <a:gd name="T63" fmla="*/ 41 h 189"/>
                  <a:gd name="T64" fmla="*/ 10 w 18"/>
                  <a:gd name="T65" fmla="*/ 45 h 189"/>
                  <a:gd name="T66" fmla="*/ 10 w 18"/>
                  <a:gd name="T67" fmla="*/ 48 h 189"/>
                  <a:gd name="T68" fmla="*/ 10 w 18"/>
                  <a:gd name="T69" fmla="*/ 51 h 189"/>
                  <a:gd name="T70" fmla="*/ 10 w 18"/>
                  <a:gd name="T71" fmla="*/ 56 h 189"/>
                  <a:gd name="T72" fmla="*/ 10 w 18"/>
                  <a:gd name="T73" fmla="*/ 61 h 189"/>
                  <a:gd name="T74" fmla="*/ 10 w 18"/>
                  <a:gd name="T75" fmla="*/ 64 h 189"/>
                  <a:gd name="T76" fmla="*/ 14 w 18"/>
                  <a:gd name="T77" fmla="*/ 67 h 189"/>
                  <a:gd name="T78" fmla="*/ 14 w 18"/>
                  <a:gd name="T79" fmla="*/ 71 h 189"/>
                  <a:gd name="T80" fmla="*/ 14 w 18"/>
                  <a:gd name="T81" fmla="*/ 72 h 189"/>
                  <a:gd name="T82" fmla="*/ 9 w 18"/>
                  <a:gd name="T83" fmla="*/ 71 h 189"/>
                  <a:gd name="T84" fmla="*/ 2 w 18"/>
                  <a:gd name="T85" fmla="*/ 71 h 189"/>
                  <a:gd name="T86" fmla="*/ 2 w 18"/>
                  <a:gd name="T87" fmla="*/ 69 h 18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
                  <a:gd name="T133" fmla="*/ 0 h 189"/>
                  <a:gd name="T134" fmla="*/ 18 w 18"/>
                  <a:gd name="T135" fmla="*/ 189 h 18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 h="189">
                    <a:moveTo>
                      <a:pt x="2" y="180"/>
                    </a:moveTo>
                    <a:lnTo>
                      <a:pt x="6" y="172"/>
                    </a:lnTo>
                    <a:lnTo>
                      <a:pt x="6" y="168"/>
                    </a:lnTo>
                    <a:lnTo>
                      <a:pt x="6" y="161"/>
                    </a:lnTo>
                    <a:lnTo>
                      <a:pt x="7" y="156"/>
                    </a:lnTo>
                    <a:lnTo>
                      <a:pt x="7" y="152"/>
                    </a:lnTo>
                    <a:lnTo>
                      <a:pt x="7" y="147"/>
                    </a:lnTo>
                    <a:lnTo>
                      <a:pt x="7" y="142"/>
                    </a:lnTo>
                    <a:lnTo>
                      <a:pt x="7" y="138"/>
                    </a:lnTo>
                    <a:lnTo>
                      <a:pt x="7" y="133"/>
                    </a:lnTo>
                    <a:lnTo>
                      <a:pt x="7" y="130"/>
                    </a:lnTo>
                    <a:lnTo>
                      <a:pt x="11" y="125"/>
                    </a:lnTo>
                    <a:lnTo>
                      <a:pt x="11" y="120"/>
                    </a:lnTo>
                    <a:lnTo>
                      <a:pt x="11" y="117"/>
                    </a:lnTo>
                    <a:lnTo>
                      <a:pt x="11" y="112"/>
                    </a:lnTo>
                    <a:lnTo>
                      <a:pt x="11" y="109"/>
                    </a:lnTo>
                    <a:lnTo>
                      <a:pt x="11" y="102"/>
                    </a:lnTo>
                    <a:lnTo>
                      <a:pt x="11" y="96"/>
                    </a:lnTo>
                    <a:lnTo>
                      <a:pt x="11" y="91"/>
                    </a:lnTo>
                    <a:lnTo>
                      <a:pt x="11" y="86"/>
                    </a:lnTo>
                    <a:lnTo>
                      <a:pt x="11" y="81"/>
                    </a:lnTo>
                    <a:lnTo>
                      <a:pt x="11" y="78"/>
                    </a:lnTo>
                    <a:lnTo>
                      <a:pt x="11" y="74"/>
                    </a:lnTo>
                    <a:lnTo>
                      <a:pt x="11" y="70"/>
                    </a:lnTo>
                    <a:lnTo>
                      <a:pt x="11" y="62"/>
                    </a:lnTo>
                    <a:lnTo>
                      <a:pt x="11" y="55"/>
                    </a:lnTo>
                    <a:lnTo>
                      <a:pt x="11" y="52"/>
                    </a:lnTo>
                    <a:lnTo>
                      <a:pt x="11" y="47"/>
                    </a:lnTo>
                    <a:lnTo>
                      <a:pt x="11" y="42"/>
                    </a:lnTo>
                    <a:lnTo>
                      <a:pt x="11" y="39"/>
                    </a:lnTo>
                    <a:lnTo>
                      <a:pt x="11" y="36"/>
                    </a:lnTo>
                    <a:lnTo>
                      <a:pt x="11" y="31"/>
                    </a:lnTo>
                    <a:lnTo>
                      <a:pt x="11" y="26"/>
                    </a:lnTo>
                    <a:lnTo>
                      <a:pt x="11" y="22"/>
                    </a:lnTo>
                    <a:lnTo>
                      <a:pt x="11" y="18"/>
                    </a:lnTo>
                    <a:lnTo>
                      <a:pt x="11" y="15"/>
                    </a:lnTo>
                    <a:lnTo>
                      <a:pt x="11" y="11"/>
                    </a:lnTo>
                    <a:lnTo>
                      <a:pt x="11" y="8"/>
                    </a:lnTo>
                    <a:lnTo>
                      <a:pt x="11" y="3"/>
                    </a:lnTo>
                    <a:lnTo>
                      <a:pt x="11" y="2"/>
                    </a:lnTo>
                    <a:lnTo>
                      <a:pt x="11" y="0"/>
                    </a:lnTo>
                    <a:lnTo>
                      <a:pt x="11" y="2"/>
                    </a:lnTo>
                    <a:lnTo>
                      <a:pt x="11" y="7"/>
                    </a:lnTo>
                    <a:lnTo>
                      <a:pt x="11" y="11"/>
                    </a:lnTo>
                    <a:lnTo>
                      <a:pt x="11" y="15"/>
                    </a:lnTo>
                    <a:lnTo>
                      <a:pt x="11" y="20"/>
                    </a:lnTo>
                    <a:lnTo>
                      <a:pt x="11" y="23"/>
                    </a:lnTo>
                    <a:lnTo>
                      <a:pt x="11" y="29"/>
                    </a:lnTo>
                    <a:lnTo>
                      <a:pt x="11" y="36"/>
                    </a:lnTo>
                    <a:lnTo>
                      <a:pt x="11" y="42"/>
                    </a:lnTo>
                    <a:lnTo>
                      <a:pt x="12" y="47"/>
                    </a:lnTo>
                    <a:lnTo>
                      <a:pt x="12" y="53"/>
                    </a:lnTo>
                    <a:lnTo>
                      <a:pt x="12" y="59"/>
                    </a:lnTo>
                    <a:lnTo>
                      <a:pt x="12" y="62"/>
                    </a:lnTo>
                    <a:lnTo>
                      <a:pt x="16" y="65"/>
                    </a:lnTo>
                    <a:lnTo>
                      <a:pt x="18" y="71"/>
                    </a:lnTo>
                    <a:lnTo>
                      <a:pt x="18" y="75"/>
                    </a:lnTo>
                    <a:lnTo>
                      <a:pt x="18" y="80"/>
                    </a:lnTo>
                    <a:lnTo>
                      <a:pt x="18" y="84"/>
                    </a:lnTo>
                    <a:lnTo>
                      <a:pt x="18" y="88"/>
                    </a:lnTo>
                    <a:lnTo>
                      <a:pt x="18" y="96"/>
                    </a:lnTo>
                    <a:lnTo>
                      <a:pt x="16" y="100"/>
                    </a:lnTo>
                    <a:lnTo>
                      <a:pt x="16" y="105"/>
                    </a:lnTo>
                    <a:lnTo>
                      <a:pt x="16" y="106"/>
                    </a:lnTo>
                    <a:lnTo>
                      <a:pt x="12" y="111"/>
                    </a:lnTo>
                    <a:lnTo>
                      <a:pt x="12" y="116"/>
                    </a:lnTo>
                    <a:lnTo>
                      <a:pt x="12" y="120"/>
                    </a:lnTo>
                    <a:lnTo>
                      <a:pt x="12" y="125"/>
                    </a:lnTo>
                    <a:lnTo>
                      <a:pt x="12" y="130"/>
                    </a:lnTo>
                    <a:lnTo>
                      <a:pt x="12" y="133"/>
                    </a:lnTo>
                    <a:lnTo>
                      <a:pt x="12" y="140"/>
                    </a:lnTo>
                    <a:lnTo>
                      <a:pt x="12" y="147"/>
                    </a:lnTo>
                    <a:lnTo>
                      <a:pt x="12" y="153"/>
                    </a:lnTo>
                    <a:lnTo>
                      <a:pt x="12" y="158"/>
                    </a:lnTo>
                    <a:lnTo>
                      <a:pt x="12" y="162"/>
                    </a:lnTo>
                    <a:lnTo>
                      <a:pt x="12" y="168"/>
                    </a:lnTo>
                    <a:lnTo>
                      <a:pt x="16" y="174"/>
                    </a:lnTo>
                    <a:lnTo>
                      <a:pt x="16" y="175"/>
                    </a:lnTo>
                    <a:lnTo>
                      <a:pt x="16" y="180"/>
                    </a:lnTo>
                    <a:lnTo>
                      <a:pt x="16" y="185"/>
                    </a:lnTo>
                    <a:lnTo>
                      <a:pt x="18" y="189"/>
                    </a:lnTo>
                    <a:lnTo>
                      <a:pt x="16" y="187"/>
                    </a:lnTo>
                    <a:lnTo>
                      <a:pt x="12" y="185"/>
                    </a:lnTo>
                    <a:lnTo>
                      <a:pt x="11" y="185"/>
                    </a:lnTo>
                    <a:lnTo>
                      <a:pt x="6" y="185"/>
                    </a:lnTo>
                    <a:lnTo>
                      <a:pt x="2" y="185"/>
                    </a:lnTo>
                    <a:lnTo>
                      <a:pt x="0" y="185"/>
                    </a:lnTo>
                    <a:lnTo>
                      <a:pt x="2" y="180"/>
                    </a:lnTo>
                    <a:close/>
                  </a:path>
                </a:pathLst>
              </a:custGeom>
              <a:solidFill>
                <a:srgbClr val="C67C7C"/>
              </a:solidFill>
              <a:ln w="1588">
                <a:solidFill>
                  <a:srgbClr val="000000"/>
                </a:solidFill>
                <a:round/>
                <a:headEnd/>
                <a:tailEnd/>
              </a:ln>
            </p:spPr>
            <p:txBody>
              <a:bodyPr/>
              <a:lstStyle/>
              <a:p>
                <a:endParaRPr lang="en-US" dirty="0"/>
              </a:p>
            </p:txBody>
          </p:sp>
          <p:sp>
            <p:nvSpPr>
              <p:cNvPr id="174144" name="Freeform 42"/>
              <p:cNvSpPr>
                <a:spLocks/>
              </p:cNvSpPr>
              <p:nvPr/>
            </p:nvSpPr>
            <p:spPr bwMode="auto">
              <a:xfrm rot="393647">
                <a:off x="2476" y="3587"/>
                <a:ext cx="67" cy="115"/>
              </a:xfrm>
              <a:custGeom>
                <a:avLst/>
                <a:gdLst>
                  <a:gd name="T0" fmla="*/ 47 w 69"/>
                  <a:gd name="T1" fmla="*/ 20 h 183"/>
                  <a:gd name="T2" fmla="*/ 47 w 69"/>
                  <a:gd name="T3" fmla="*/ 16 h 183"/>
                  <a:gd name="T4" fmla="*/ 40 w 69"/>
                  <a:gd name="T5" fmla="*/ 12 h 183"/>
                  <a:gd name="T6" fmla="*/ 39 w 69"/>
                  <a:gd name="T7" fmla="*/ 7 h 183"/>
                  <a:gd name="T8" fmla="*/ 36 w 69"/>
                  <a:gd name="T9" fmla="*/ 2 h 183"/>
                  <a:gd name="T10" fmla="*/ 35 w 69"/>
                  <a:gd name="T11" fmla="*/ 1 h 183"/>
                  <a:gd name="T12" fmla="*/ 30 w 69"/>
                  <a:gd name="T13" fmla="*/ 9 h 183"/>
                  <a:gd name="T14" fmla="*/ 24 w 69"/>
                  <a:gd name="T15" fmla="*/ 12 h 183"/>
                  <a:gd name="T16" fmla="*/ 15 w 69"/>
                  <a:gd name="T17" fmla="*/ 16 h 183"/>
                  <a:gd name="T18" fmla="*/ 15 w 69"/>
                  <a:gd name="T19" fmla="*/ 21 h 183"/>
                  <a:gd name="T20" fmla="*/ 19 w 69"/>
                  <a:gd name="T21" fmla="*/ 26 h 183"/>
                  <a:gd name="T22" fmla="*/ 19 w 69"/>
                  <a:gd name="T23" fmla="*/ 30 h 183"/>
                  <a:gd name="T24" fmla="*/ 15 w 69"/>
                  <a:gd name="T25" fmla="*/ 33 h 183"/>
                  <a:gd name="T26" fmla="*/ 13 w 69"/>
                  <a:gd name="T27" fmla="*/ 36 h 183"/>
                  <a:gd name="T28" fmla="*/ 15 w 69"/>
                  <a:gd name="T29" fmla="*/ 40 h 183"/>
                  <a:gd name="T30" fmla="*/ 7 w 69"/>
                  <a:gd name="T31" fmla="*/ 41 h 183"/>
                  <a:gd name="T32" fmla="*/ 7 w 69"/>
                  <a:gd name="T33" fmla="*/ 44 h 183"/>
                  <a:gd name="T34" fmla="*/ 7 w 69"/>
                  <a:gd name="T35" fmla="*/ 47 h 183"/>
                  <a:gd name="T36" fmla="*/ 7 w 69"/>
                  <a:gd name="T37" fmla="*/ 51 h 183"/>
                  <a:gd name="T38" fmla="*/ 0 w 69"/>
                  <a:gd name="T39" fmla="*/ 55 h 183"/>
                  <a:gd name="T40" fmla="*/ 0 w 69"/>
                  <a:gd name="T41" fmla="*/ 58 h 183"/>
                  <a:gd name="T42" fmla="*/ 5 w 69"/>
                  <a:gd name="T43" fmla="*/ 62 h 183"/>
                  <a:gd name="T44" fmla="*/ 8 w 69"/>
                  <a:gd name="T45" fmla="*/ 62 h 183"/>
                  <a:gd name="T46" fmla="*/ 10 w 69"/>
                  <a:gd name="T47" fmla="*/ 64 h 183"/>
                  <a:gd name="T48" fmla="*/ 15 w 69"/>
                  <a:gd name="T49" fmla="*/ 65 h 183"/>
                  <a:gd name="T50" fmla="*/ 20 w 69"/>
                  <a:gd name="T51" fmla="*/ 67 h 183"/>
                  <a:gd name="T52" fmla="*/ 25 w 69"/>
                  <a:gd name="T53" fmla="*/ 68 h 183"/>
                  <a:gd name="T54" fmla="*/ 26 w 69"/>
                  <a:gd name="T55" fmla="*/ 72 h 183"/>
                  <a:gd name="T56" fmla="*/ 36 w 69"/>
                  <a:gd name="T57" fmla="*/ 70 h 183"/>
                  <a:gd name="T58" fmla="*/ 45 w 69"/>
                  <a:gd name="T59" fmla="*/ 67 h 183"/>
                  <a:gd name="T60" fmla="*/ 50 w 69"/>
                  <a:gd name="T61" fmla="*/ 64 h 183"/>
                  <a:gd name="T62" fmla="*/ 50 w 69"/>
                  <a:gd name="T63" fmla="*/ 60 h 183"/>
                  <a:gd name="T64" fmla="*/ 49 w 69"/>
                  <a:gd name="T65" fmla="*/ 58 h 183"/>
                  <a:gd name="T66" fmla="*/ 51 w 69"/>
                  <a:gd name="T67" fmla="*/ 55 h 183"/>
                  <a:gd name="T68" fmla="*/ 56 w 69"/>
                  <a:gd name="T69" fmla="*/ 52 h 183"/>
                  <a:gd name="T70" fmla="*/ 59 w 69"/>
                  <a:gd name="T71" fmla="*/ 48 h 183"/>
                  <a:gd name="T72" fmla="*/ 59 w 69"/>
                  <a:gd name="T73" fmla="*/ 46 h 183"/>
                  <a:gd name="T74" fmla="*/ 56 w 69"/>
                  <a:gd name="T75" fmla="*/ 41 h 183"/>
                  <a:gd name="T76" fmla="*/ 62 w 69"/>
                  <a:gd name="T77" fmla="*/ 38 h 183"/>
                  <a:gd name="T78" fmla="*/ 65 w 69"/>
                  <a:gd name="T79" fmla="*/ 36 h 183"/>
                  <a:gd name="T80" fmla="*/ 62 w 69"/>
                  <a:gd name="T81" fmla="*/ 33 h 183"/>
                  <a:gd name="T82" fmla="*/ 53 w 69"/>
                  <a:gd name="T83" fmla="*/ 31 h 183"/>
                  <a:gd name="T84" fmla="*/ 50 w 69"/>
                  <a:gd name="T85" fmla="*/ 31 h 183"/>
                  <a:gd name="T86" fmla="*/ 45 w 69"/>
                  <a:gd name="T87" fmla="*/ 30 h 183"/>
                  <a:gd name="T88" fmla="*/ 47 w 69"/>
                  <a:gd name="T89" fmla="*/ 26 h 183"/>
                  <a:gd name="T90" fmla="*/ 47 w 69"/>
                  <a:gd name="T91" fmla="*/ 23 h 183"/>
                  <a:gd name="T92" fmla="*/ 45 w 69"/>
                  <a:gd name="T93" fmla="*/ 21 h 1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9"/>
                  <a:gd name="T142" fmla="*/ 0 h 183"/>
                  <a:gd name="T143" fmla="*/ 69 w 69"/>
                  <a:gd name="T144" fmla="*/ 183 h 1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9" h="183">
                    <a:moveTo>
                      <a:pt x="52" y="63"/>
                    </a:moveTo>
                    <a:lnTo>
                      <a:pt x="49" y="54"/>
                    </a:lnTo>
                    <a:lnTo>
                      <a:pt x="49" y="51"/>
                    </a:lnTo>
                    <a:lnTo>
                      <a:pt x="49" y="48"/>
                    </a:lnTo>
                    <a:lnTo>
                      <a:pt x="49" y="44"/>
                    </a:lnTo>
                    <a:lnTo>
                      <a:pt x="49" y="41"/>
                    </a:lnTo>
                    <a:lnTo>
                      <a:pt x="47" y="36"/>
                    </a:lnTo>
                    <a:lnTo>
                      <a:pt x="45" y="33"/>
                    </a:lnTo>
                    <a:lnTo>
                      <a:pt x="42" y="31"/>
                    </a:lnTo>
                    <a:lnTo>
                      <a:pt x="38" y="28"/>
                    </a:lnTo>
                    <a:lnTo>
                      <a:pt x="38" y="23"/>
                    </a:lnTo>
                    <a:lnTo>
                      <a:pt x="41" y="17"/>
                    </a:lnTo>
                    <a:lnTo>
                      <a:pt x="41" y="12"/>
                    </a:lnTo>
                    <a:lnTo>
                      <a:pt x="38" y="7"/>
                    </a:lnTo>
                    <a:lnTo>
                      <a:pt x="38" y="4"/>
                    </a:lnTo>
                    <a:lnTo>
                      <a:pt x="37" y="2"/>
                    </a:lnTo>
                    <a:lnTo>
                      <a:pt x="37" y="0"/>
                    </a:lnTo>
                    <a:lnTo>
                      <a:pt x="37" y="2"/>
                    </a:lnTo>
                    <a:lnTo>
                      <a:pt x="33" y="7"/>
                    </a:lnTo>
                    <a:lnTo>
                      <a:pt x="32" y="17"/>
                    </a:lnTo>
                    <a:lnTo>
                      <a:pt x="32" y="23"/>
                    </a:lnTo>
                    <a:lnTo>
                      <a:pt x="28" y="27"/>
                    </a:lnTo>
                    <a:lnTo>
                      <a:pt x="27" y="28"/>
                    </a:lnTo>
                    <a:lnTo>
                      <a:pt x="26" y="31"/>
                    </a:lnTo>
                    <a:lnTo>
                      <a:pt x="21" y="33"/>
                    </a:lnTo>
                    <a:lnTo>
                      <a:pt x="18" y="36"/>
                    </a:lnTo>
                    <a:lnTo>
                      <a:pt x="15" y="41"/>
                    </a:lnTo>
                    <a:lnTo>
                      <a:pt x="15" y="44"/>
                    </a:lnTo>
                    <a:lnTo>
                      <a:pt x="13" y="49"/>
                    </a:lnTo>
                    <a:lnTo>
                      <a:pt x="15" y="54"/>
                    </a:lnTo>
                    <a:lnTo>
                      <a:pt x="18" y="59"/>
                    </a:lnTo>
                    <a:lnTo>
                      <a:pt x="21" y="63"/>
                    </a:lnTo>
                    <a:lnTo>
                      <a:pt x="21" y="67"/>
                    </a:lnTo>
                    <a:lnTo>
                      <a:pt x="21" y="72"/>
                    </a:lnTo>
                    <a:lnTo>
                      <a:pt x="21" y="74"/>
                    </a:lnTo>
                    <a:lnTo>
                      <a:pt x="21" y="77"/>
                    </a:lnTo>
                    <a:lnTo>
                      <a:pt x="18" y="78"/>
                    </a:lnTo>
                    <a:lnTo>
                      <a:pt x="18" y="80"/>
                    </a:lnTo>
                    <a:lnTo>
                      <a:pt x="15" y="83"/>
                    </a:lnTo>
                    <a:lnTo>
                      <a:pt x="15" y="85"/>
                    </a:lnTo>
                    <a:lnTo>
                      <a:pt x="15" y="88"/>
                    </a:lnTo>
                    <a:lnTo>
                      <a:pt x="13" y="90"/>
                    </a:lnTo>
                    <a:lnTo>
                      <a:pt x="15" y="94"/>
                    </a:lnTo>
                    <a:lnTo>
                      <a:pt x="15" y="96"/>
                    </a:lnTo>
                    <a:lnTo>
                      <a:pt x="15" y="100"/>
                    </a:lnTo>
                    <a:lnTo>
                      <a:pt x="10" y="100"/>
                    </a:lnTo>
                    <a:lnTo>
                      <a:pt x="8" y="100"/>
                    </a:lnTo>
                    <a:lnTo>
                      <a:pt x="7" y="103"/>
                    </a:lnTo>
                    <a:lnTo>
                      <a:pt x="7" y="105"/>
                    </a:lnTo>
                    <a:lnTo>
                      <a:pt x="7" y="106"/>
                    </a:lnTo>
                    <a:lnTo>
                      <a:pt x="7" y="112"/>
                    </a:lnTo>
                    <a:lnTo>
                      <a:pt x="5" y="114"/>
                    </a:lnTo>
                    <a:lnTo>
                      <a:pt x="7" y="119"/>
                    </a:lnTo>
                    <a:lnTo>
                      <a:pt x="7" y="120"/>
                    </a:lnTo>
                    <a:lnTo>
                      <a:pt x="7" y="125"/>
                    </a:lnTo>
                    <a:lnTo>
                      <a:pt x="7" y="127"/>
                    </a:lnTo>
                    <a:lnTo>
                      <a:pt x="7" y="129"/>
                    </a:lnTo>
                    <a:lnTo>
                      <a:pt x="5" y="132"/>
                    </a:lnTo>
                    <a:lnTo>
                      <a:pt x="4" y="134"/>
                    </a:lnTo>
                    <a:lnTo>
                      <a:pt x="0" y="138"/>
                    </a:lnTo>
                    <a:lnTo>
                      <a:pt x="0" y="141"/>
                    </a:lnTo>
                    <a:lnTo>
                      <a:pt x="0" y="143"/>
                    </a:lnTo>
                    <a:lnTo>
                      <a:pt x="0" y="146"/>
                    </a:lnTo>
                    <a:lnTo>
                      <a:pt x="0" y="150"/>
                    </a:lnTo>
                    <a:lnTo>
                      <a:pt x="4" y="152"/>
                    </a:lnTo>
                    <a:lnTo>
                      <a:pt x="5" y="157"/>
                    </a:lnTo>
                    <a:lnTo>
                      <a:pt x="7" y="157"/>
                    </a:lnTo>
                    <a:lnTo>
                      <a:pt x="7" y="158"/>
                    </a:lnTo>
                    <a:lnTo>
                      <a:pt x="8" y="158"/>
                    </a:lnTo>
                    <a:lnTo>
                      <a:pt x="8" y="161"/>
                    </a:lnTo>
                    <a:lnTo>
                      <a:pt x="10" y="161"/>
                    </a:lnTo>
                    <a:lnTo>
                      <a:pt x="10" y="163"/>
                    </a:lnTo>
                    <a:lnTo>
                      <a:pt x="10" y="164"/>
                    </a:lnTo>
                    <a:lnTo>
                      <a:pt x="13" y="164"/>
                    </a:lnTo>
                    <a:lnTo>
                      <a:pt x="15" y="164"/>
                    </a:lnTo>
                    <a:lnTo>
                      <a:pt x="18" y="164"/>
                    </a:lnTo>
                    <a:lnTo>
                      <a:pt x="21" y="164"/>
                    </a:lnTo>
                    <a:lnTo>
                      <a:pt x="22" y="168"/>
                    </a:lnTo>
                    <a:lnTo>
                      <a:pt x="26" y="169"/>
                    </a:lnTo>
                    <a:lnTo>
                      <a:pt x="27" y="172"/>
                    </a:lnTo>
                    <a:lnTo>
                      <a:pt x="27" y="174"/>
                    </a:lnTo>
                    <a:lnTo>
                      <a:pt x="28" y="177"/>
                    </a:lnTo>
                    <a:lnTo>
                      <a:pt x="28" y="178"/>
                    </a:lnTo>
                    <a:lnTo>
                      <a:pt x="28" y="181"/>
                    </a:lnTo>
                    <a:lnTo>
                      <a:pt x="32" y="183"/>
                    </a:lnTo>
                    <a:lnTo>
                      <a:pt x="33" y="181"/>
                    </a:lnTo>
                    <a:lnTo>
                      <a:pt x="38" y="178"/>
                    </a:lnTo>
                    <a:lnTo>
                      <a:pt x="42" y="174"/>
                    </a:lnTo>
                    <a:lnTo>
                      <a:pt x="45" y="172"/>
                    </a:lnTo>
                    <a:lnTo>
                      <a:pt x="47" y="169"/>
                    </a:lnTo>
                    <a:lnTo>
                      <a:pt x="49" y="168"/>
                    </a:lnTo>
                    <a:lnTo>
                      <a:pt x="52" y="164"/>
                    </a:lnTo>
                    <a:lnTo>
                      <a:pt x="54" y="163"/>
                    </a:lnTo>
                    <a:lnTo>
                      <a:pt x="55" y="161"/>
                    </a:lnTo>
                    <a:lnTo>
                      <a:pt x="55" y="157"/>
                    </a:lnTo>
                    <a:lnTo>
                      <a:pt x="54" y="153"/>
                    </a:lnTo>
                    <a:lnTo>
                      <a:pt x="54" y="152"/>
                    </a:lnTo>
                    <a:lnTo>
                      <a:pt x="54" y="147"/>
                    </a:lnTo>
                    <a:lnTo>
                      <a:pt x="52" y="146"/>
                    </a:lnTo>
                    <a:lnTo>
                      <a:pt x="54" y="143"/>
                    </a:lnTo>
                    <a:lnTo>
                      <a:pt x="54" y="141"/>
                    </a:lnTo>
                    <a:lnTo>
                      <a:pt x="55" y="138"/>
                    </a:lnTo>
                    <a:lnTo>
                      <a:pt x="57" y="134"/>
                    </a:lnTo>
                    <a:lnTo>
                      <a:pt x="60" y="134"/>
                    </a:lnTo>
                    <a:lnTo>
                      <a:pt x="60" y="132"/>
                    </a:lnTo>
                    <a:lnTo>
                      <a:pt x="63" y="129"/>
                    </a:lnTo>
                    <a:lnTo>
                      <a:pt x="63" y="125"/>
                    </a:lnTo>
                    <a:lnTo>
                      <a:pt x="63" y="122"/>
                    </a:lnTo>
                    <a:lnTo>
                      <a:pt x="63" y="120"/>
                    </a:lnTo>
                    <a:lnTo>
                      <a:pt x="63" y="119"/>
                    </a:lnTo>
                    <a:lnTo>
                      <a:pt x="63" y="116"/>
                    </a:lnTo>
                    <a:lnTo>
                      <a:pt x="60" y="112"/>
                    </a:lnTo>
                    <a:lnTo>
                      <a:pt x="60" y="106"/>
                    </a:lnTo>
                    <a:lnTo>
                      <a:pt x="60" y="105"/>
                    </a:lnTo>
                    <a:lnTo>
                      <a:pt x="65" y="100"/>
                    </a:lnTo>
                    <a:lnTo>
                      <a:pt x="66" y="96"/>
                    </a:lnTo>
                    <a:lnTo>
                      <a:pt x="66" y="94"/>
                    </a:lnTo>
                    <a:lnTo>
                      <a:pt x="66" y="90"/>
                    </a:lnTo>
                    <a:lnTo>
                      <a:pt x="69" y="90"/>
                    </a:lnTo>
                    <a:lnTo>
                      <a:pt x="69" y="88"/>
                    </a:lnTo>
                    <a:lnTo>
                      <a:pt x="69" y="85"/>
                    </a:lnTo>
                    <a:lnTo>
                      <a:pt x="66" y="85"/>
                    </a:lnTo>
                    <a:lnTo>
                      <a:pt x="65" y="83"/>
                    </a:lnTo>
                    <a:lnTo>
                      <a:pt x="63" y="83"/>
                    </a:lnTo>
                    <a:lnTo>
                      <a:pt x="57" y="80"/>
                    </a:lnTo>
                    <a:lnTo>
                      <a:pt x="55" y="80"/>
                    </a:lnTo>
                    <a:lnTo>
                      <a:pt x="54" y="80"/>
                    </a:lnTo>
                    <a:lnTo>
                      <a:pt x="54" y="78"/>
                    </a:lnTo>
                    <a:lnTo>
                      <a:pt x="52" y="78"/>
                    </a:lnTo>
                    <a:lnTo>
                      <a:pt x="49" y="77"/>
                    </a:lnTo>
                    <a:lnTo>
                      <a:pt x="47" y="74"/>
                    </a:lnTo>
                    <a:lnTo>
                      <a:pt x="47" y="72"/>
                    </a:lnTo>
                    <a:lnTo>
                      <a:pt x="47" y="69"/>
                    </a:lnTo>
                    <a:lnTo>
                      <a:pt x="49" y="67"/>
                    </a:lnTo>
                    <a:lnTo>
                      <a:pt x="47" y="64"/>
                    </a:lnTo>
                    <a:lnTo>
                      <a:pt x="49" y="63"/>
                    </a:lnTo>
                    <a:lnTo>
                      <a:pt x="49" y="59"/>
                    </a:lnTo>
                    <a:lnTo>
                      <a:pt x="47" y="54"/>
                    </a:lnTo>
                    <a:lnTo>
                      <a:pt x="52" y="63"/>
                    </a:lnTo>
                    <a:close/>
                  </a:path>
                </a:pathLst>
              </a:custGeom>
              <a:solidFill>
                <a:srgbClr val="37A541"/>
              </a:solidFill>
              <a:ln w="1588">
                <a:solidFill>
                  <a:srgbClr val="000000"/>
                </a:solidFill>
                <a:round/>
                <a:headEnd/>
                <a:tailEnd/>
              </a:ln>
            </p:spPr>
            <p:txBody>
              <a:bodyPr/>
              <a:lstStyle/>
              <a:p>
                <a:endParaRPr lang="en-US" dirty="0"/>
              </a:p>
            </p:txBody>
          </p:sp>
          <p:sp>
            <p:nvSpPr>
              <p:cNvPr id="174145" name="Freeform 43"/>
              <p:cNvSpPr>
                <a:spLocks/>
              </p:cNvSpPr>
              <p:nvPr/>
            </p:nvSpPr>
            <p:spPr bwMode="auto">
              <a:xfrm rot="393647">
                <a:off x="1726" y="3855"/>
                <a:ext cx="237" cy="155"/>
              </a:xfrm>
              <a:custGeom>
                <a:avLst/>
                <a:gdLst>
                  <a:gd name="T0" fmla="*/ 119 w 244"/>
                  <a:gd name="T1" fmla="*/ 65 h 248"/>
                  <a:gd name="T2" fmla="*/ 129 w 244"/>
                  <a:gd name="T3" fmla="*/ 89 h 248"/>
                  <a:gd name="T4" fmla="*/ 138 w 244"/>
                  <a:gd name="T5" fmla="*/ 85 h 248"/>
                  <a:gd name="T6" fmla="*/ 164 w 244"/>
                  <a:gd name="T7" fmla="*/ 50 h 248"/>
                  <a:gd name="T8" fmla="*/ 184 w 244"/>
                  <a:gd name="T9" fmla="*/ 31 h 248"/>
                  <a:gd name="T10" fmla="*/ 157 w 244"/>
                  <a:gd name="T11" fmla="*/ 57 h 248"/>
                  <a:gd name="T12" fmla="*/ 147 w 244"/>
                  <a:gd name="T13" fmla="*/ 73 h 248"/>
                  <a:gd name="T14" fmla="*/ 129 w 244"/>
                  <a:gd name="T15" fmla="*/ 61 h 248"/>
                  <a:gd name="T16" fmla="*/ 119 w 244"/>
                  <a:gd name="T17" fmla="*/ 12 h 248"/>
                  <a:gd name="T18" fmla="*/ 119 w 244"/>
                  <a:gd name="T19" fmla="*/ 4 h 248"/>
                  <a:gd name="T20" fmla="*/ 92 w 244"/>
                  <a:gd name="T21" fmla="*/ 50 h 248"/>
                  <a:gd name="T22" fmla="*/ 92 w 244"/>
                  <a:gd name="T23" fmla="*/ 69 h 248"/>
                  <a:gd name="T24" fmla="*/ 76 w 244"/>
                  <a:gd name="T25" fmla="*/ 57 h 248"/>
                  <a:gd name="T26" fmla="*/ 38 w 244"/>
                  <a:gd name="T27" fmla="*/ 39 h 248"/>
                  <a:gd name="T28" fmla="*/ 0 w 244"/>
                  <a:gd name="T29" fmla="*/ 35 h 248"/>
                  <a:gd name="T30" fmla="*/ 56 w 244"/>
                  <a:gd name="T31" fmla="*/ 50 h 248"/>
                  <a:gd name="T32" fmla="*/ 92 w 244"/>
                  <a:gd name="T33" fmla="*/ 65 h 248"/>
                  <a:gd name="T34" fmla="*/ 105 w 244"/>
                  <a:gd name="T35" fmla="*/ 81 h 248"/>
                  <a:gd name="T36" fmla="*/ 76 w 244"/>
                  <a:gd name="T37" fmla="*/ 54 h 248"/>
                  <a:gd name="T38" fmla="*/ 46 w 244"/>
                  <a:gd name="T39" fmla="*/ 43 h 248"/>
                  <a:gd name="T40" fmla="*/ 56 w 244"/>
                  <a:gd name="T41" fmla="*/ 24 h 248"/>
                  <a:gd name="T42" fmla="*/ 84 w 244"/>
                  <a:gd name="T43" fmla="*/ 24 h 248"/>
                  <a:gd name="T44" fmla="*/ 92 w 244"/>
                  <a:gd name="T45" fmla="*/ 19 h 248"/>
                  <a:gd name="T46" fmla="*/ 147 w 244"/>
                  <a:gd name="T47" fmla="*/ 4 h 248"/>
                  <a:gd name="T48" fmla="*/ 164 w 244"/>
                  <a:gd name="T49" fmla="*/ 19 h 248"/>
                  <a:gd name="T50" fmla="*/ 220 w 244"/>
                  <a:gd name="T51" fmla="*/ 8 h 248"/>
                  <a:gd name="T52" fmla="*/ 230 w 244"/>
                  <a:gd name="T53" fmla="*/ 28 h 248"/>
                  <a:gd name="T54" fmla="*/ 191 w 244"/>
                  <a:gd name="T55" fmla="*/ 43 h 248"/>
                  <a:gd name="T56" fmla="*/ 147 w 244"/>
                  <a:gd name="T57" fmla="*/ 47 h 248"/>
                  <a:gd name="T58" fmla="*/ 164 w 244"/>
                  <a:gd name="T59" fmla="*/ 43 h 248"/>
                  <a:gd name="T60" fmla="*/ 164 w 244"/>
                  <a:gd name="T61" fmla="*/ 50 h 248"/>
                  <a:gd name="T62" fmla="*/ 191 w 244"/>
                  <a:gd name="T63" fmla="*/ 35 h 248"/>
                  <a:gd name="T64" fmla="*/ 184 w 244"/>
                  <a:gd name="T65" fmla="*/ 16 h 248"/>
                  <a:gd name="T66" fmla="*/ 147 w 244"/>
                  <a:gd name="T67" fmla="*/ 24 h 248"/>
                  <a:gd name="T68" fmla="*/ 138 w 244"/>
                  <a:gd name="T69" fmla="*/ 35 h 248"/>
                  <a:gd name="T70" fmla="*/ 157 w 244"/>
                  <a:gd name="T71" fmla="*/ 43 h 248"/>
                  <a:gd name="T72" fmla="*/ 212 w 244"/>
                  <a:gd name="T73" fmla="*/ 39 h 248"/>
                  <a:gd name="T74" fmla="*/ 212 w 244"/>
                  <a:gd name="T75" fmla="*/ 50 h 248"/>
                  <a:gd name="T76" fmla="*/ 157 w 244"/>
                  <a:gd name="T77" fmla="*/ 57 h 248"/>
                  <a:gd name="T78" fmla="*/ 138 w 244"/>
                  <a:gd name="T79" fmla="*/ 65 h 248"/>
                  <a:gd name="T80" fmla="*/ 129 w 244"/>
                  <a:gd name="T81" fmla="*/ 69 h 248"/>
                  <a:gd name="T82" fmla="*/ 138 w 244"/>
                  <a:gd name="T83" fmla="*/ 77 h 248"/>
                  <a:gd name="T84" fmla="*/ 157 w 244"/>
                  <a:gd name="T85" fmla="*/ 81 h 2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4"/>
                  <a:gd name="T130" fmla="*/ 0 h 248"/>
                  <a:gd name="T131" fmla="*/ 244 w 244"/>
                  <a:gd name="T132" fmla="*/ 248 h 2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4" h="248">
                    <a:moveTo>
                      <a:pt x="98" y="128"/>
                    </a:moveTo>
                    <a:lnTo>
                      <a:pt x="126" y="166"/>
                    </a:lnTo>
                    <a:lnTo>
                      <a:pt x="137" y="197"/>
                    </a:lnTo>
                    <a:lnTo>
                      <a:pt x="137" y="227"/>
                    </a:lnTo>
                    <a:lnTo>
                      <a:pt x="137" y="248"/>
                    </a:lnTo>
                    <a:lnTo>
                      <a:pt x="146" y="217"/>
                    </a:lnTo>
                    <a:lnTo>
                      <a:pt x="167" y="166"/>
                    </a:lnTo>
                    <a:lnTo>
                      <a:pt x="174" y="128"/>
                    </a:lnTo>
                    <a:lnTo>
                      <a:pt x="183" y="90"/>
                    </a:lnTo>
                    <a:lnTo>
                      <a:pt x="195" y="80"/>
                    </a:lnTo>
                    <a:lnTo>
                      <a:pt x="183" y="99"/>
                    </a:lnTo>
                    <a:lnTo>
                      <a:pt x="167" y="146"/>
                    </a:lnTo>
                    <a:lnTo>
                      <a:pt x="155" y="177"/>
                    </a:lnTo>
                    <a:lnTo>
                      <a:pt x="155" y="187"/>
                    </a:lnTo>
                    <a:lnTo>
                      <a:pt x="146" y="187"/>
                    </a:lnTo>
                    <a:lnTo>
                      <a:pt x="137" y="156"/>
                    </a:lnTo>
                    <a:lnTo>
                      <a:pt x="126" y="90"/>
                    </a:lnTo>
                    <a:lnTo>
                      <a:pt x="126" y="31"/>
                    </a:lnTo>
                    <a:lnTo>
                      <a:pt x="126" y="0"/>
                    </a:lnTo>
                    <a:lnTo>
                      <a:pt x="126" y="10"/>
                    </a:lnTo>
                    <a:lnTo>
                      <a:pt x="111" y="70"/>
                    </a:lnTo>
                    <a:lnTo>
                      <a:pt x="98" y="128"/>
                    </a:lnTo>
                    <a:lnTo>
                      <a:pt x="98" y="156"/>
                    </a:lnTo>
                    <a:lnTo>
                      <a:pt x="98" y="177"/>
                    </a:lnTo>
                    <a:lnTo>
                      <a:pt x="89" y="177"/>
                    </a:lnTo>
                    <a:lnTo>
                      <a:pt x="80" y="146"/>
                    </a:lnTo>
                    <a:lnTo>
                      <a:pt x="60" y="120"/>
                    </a:lnTo>
                    <a:lnTo>
                      <a:pt x="40" y="99"/>
                    </a:lnTo>
                    <a:lnTo>
                      <a:pt x="19" y="90"/>
                    </a:lnTo>
                    <a:lnTo>
                      <a:pt x="0" y="90"/>
                    </a:lnTo>
                    <a:lnTo>
                      <a:pt x="10" y="99"/>
                    </a:lnTo>
                    <a:lnTo>
                      <a:pt x="60" y="128"/>
                    </a:lnTo>
                    <a:lnTo>
                      <a:pt x="89" y="146"/>
                    </a:lnTo>
                    <a:lnTo>
                      <a:pt x="98" y="166"/>
                    </a:lnTo>
                    <a:lnTo>
                      <a:pt x="111" y="187"/>
                    </a:lnTo>
                    <a:lnTo>
                      <a:pt x="111" y="207"/>
                    </a:lnTo>
                    <a:lnTo>
                      <a:pt x="98" y="177"/>
                    </a:lnTo>
                    <a:lnTo>
                      <a:pt x="80" y="138"/>
                    </a:lnTo>
                    <a:lnTo>
                      <a:pt x="69" y="120"/>
                    </a:lnTo>
                    <a:lnTo>
                      <a:pt x="48" y="109"/>
                    </a:lnTo>
                    <a:lnTo>
                      <a:pt x="40" y="90"/>
                    </a:lnTo>
                    <a:lnTo>
                      <a:pt x="60" y="61"/>
                    </a:lnTo>
                    <a:lnTo>
                      <a:pt x="80" y="50"/>
                    </a:lnTo>
                    <a:lnTo>
                      <a:pt x="89" y="61"/>
                    </a:lnTo>
                    <a:lnTo>
                      <a:pt x="98" y="70"/>
                    </a:lnTo>
                    <a:lnTo>
                      <a:pt x="98" y="50"/>
                    </a:lnTo>
                    <a:lnTo>
                      <a:pt x="137" y="10"/>
                    </a:lnTo>
                    <a:lnTo>
                      <a:pt x="155" y="10"/>
                    </a:lnTo>
                    <a:lnTo>
                      <a:pt x="167" y="31"/>
                    </a:lnTo>
                    <a:lnTo>
                      <a:pt x="174" y="50"/>
                    </a:lnTo>
                    <a:lnTo>
                      <a:pt x="195" y="31"/>
                    </a:lnTo>
                    <a:lnTo>
                      <a:pt x="234" y="20"/>
                    </a:lnTo>
                    <a:lnTo>
                      <a:pt x="244" y="31"/>
                    </a:lnTo>
                    <a:lnTo>
                      <a:pt x="244" y="70"/>
                    </a:lnTo>
                    <a:lnTo>
                      <a:pt x="224" y="90"/>
                    </a:lnTo>
                    <a:lnTo>
                      <a:pt x="203" y="109"/>
                    </a:lnTo>
                    <a:lnTo>
                      <a:pt x="174" y="109"/>
                    </a:lnTo>
                    <a:lnTo>
                      <a:pt x="155" y="120"/>
                    </a:lnTo>
                    <a:lnTo>
                      <a:pt x="167" y="109"/>
                    </a:lnTo>
                    <a:lnTo>
                      <a:pt x="174" y="109"/>
                    </a:lnTo>
                    <a:lnTo>
                      <a:pt x="174" y="120"/>
                    </a:lnTo>
                    <a:lnTo>
                      <a:pt x="174" y="128"/>
                    </a:lnTo>
                    <a:lnTo>
                      <a:pt x="195" y="120"/>
                    </a:lnTo>
                    <a:lnTo>
                      <a:pt x="203" y="90"/>
                    </a:lnTo>
                    <a:lnTo>
                      <a:pt x="195" y="50"/>
                    </a:lnTo>
                    <a:lnTo>
                      <a:pt x="195" y="41"/>
                    </a:lnTo>
                    <a:lnTo>
                      <a:pt x="174" y="41"/>
                    </a:lnTo>
                    <a:lnTo>
                      <a:pt x="155" y="61"/>
                    </a:lnTo>
                    <a:lnTo>
                      <a:pt x="146" y="70"/>
                    </a:lnTo>
                    <a:lnTo>
                      <a:pt x="146" y="90"/>
                    </a:lnTo>
                    <a:lnTo>
                      <a:pt x="146" y="109"/>
                    </a:lnTo>
                    <a:lnTo>
                      <a:pt x="167" y="109"/>
                    </a:lnTo>
                    <a:lnTo>
                      <a:pt x="214" y="99"/>
                    </a:lnTo>
                    <a:lnTo>
                      <a:pt x="224" y="99"/>
                    </a:lnTo>
                    <a:lnTo>
                      <a:pt x="234" y="109"/>
                    </a:lnTo>
                    <a:lnTo>
                      <a:pt x="224" y="128"/>
                    </a:lnTo>
                    <a:lnTo>
                      <a:pt x="183" y="138"/>
                    </a:lnTo>
                    <a:lnTo>
                      <a:pt x="167" y="146"/>
                    </a:lnTo>
                    <a:lnTo>
                      <a:pt x="155" y="156"/>
                    </a:lnTo>
                    <a:lnTo>
                      <a:pt x="146" y="166"/>
                    </a:lnTo>
                    <a:lnTo>
                      <a:pt x="137" y="166"/>
                    </a:lnTo>
                    <a:lnTo>
                      <a:pt x="137" y="177"/>
                    </a:lnTo>
                    <a:lnTo>
                      <a:pt x="146" y="187"/>
                    </a:lnTo>
                    <a:lnTo>
                      <a:pt x="146" y="197"/>
                    </a:lnTo>
                    <a:lnTo>
                      <a:pt x="155" y="197"/>
                    </a:lnTo>
                    <a:lnTo>
                      <a:pt x="167" y="207"/>
                    </a:lnTo>
                    <a:lnTo>
                      <a:pt x="167" y="227"/>
                    </a:lnTo>
                  </a:path>
                </a:pathLst>
              </a:custGeom>
              <a:noFill/>
              <a:ln w="1588">
                <a:solidFill>
                  <a:srgbClr val="000000"/>
                </a:solidFill>
                <a:round/>
                <a:headEnd/>
                <a:tailEnd/>
              </a:ln>
            </p:spPr>
            <p:txBody>
              <a:bodyPr/>
              <a:lstStyle/>
              <a:p>
                <a:endParaRPr lang="en-US" dirty="0"/>
              </a:p>
            </p:txBody>
          </p:sp>
          <p:sp>
            <p:nvSpPr>
              <p:cNvPr id="174146" name="Freeform 44"/>
              <p:cNvSpPr>
                <a:spLocks/>
              </p:cNvSpPr>
              <p:nvPr/>
            </p:nvSpPr>
            <p:spPr bwMode="auto">
              <a:xfrm rot="393647">
                <a:off x="1850" y="3735"/>
                <a:ext cx="194" cy="126"/>
              </a:xfrm>
              <a:custGeom>
                <a:avLst/>
                <a:gdLst>
                  <a:gd name="T0" fmla="*/ 99 w 198"/>
                  <a:gd name="T1" fmla="*/ 53 h 202"/>
                  <a:gd name="T2" fmla="*/ 105 w 198"/>
                  <a:gd name="T3" fmla="*/ 72 h 202"/>
                  <a:gd name="T4" fmla="*/ 114 w 198"/>
                  <a:gd name="T5" fmla="*/ 69 h 202"/>
                  <a:gd name="T6" fmla="*/ 136 w 198"/>
                  <a:gd name="T7" fmla="*/ 41 h 202"/>
                  <a:gd name="T8" fmla="*/ 154 w 198"/>
                  <a:gd name="T9" fmla="*/ 25 h 202"/>
                  <a:gd name="T10" fmla="*/ 129 w 198"/>
                  <a:gd name="T11" fmla="*/ 47 h 202"/>
                  <a:gd name="T12" fmla="*/ 121 w 198"/>
                  <a:gd name="T13" fmla="*/ 59 h 202"/>
                  <a:gd name="T14" fmla="*/ 105 w 198"/>
                  <a:gd name="T15" fmla="*/ 50 h 202"/>
                  <a:gd name="T16" fmla="*/ 99 w 198"/>
                  <a:gd name="T17" fmla="*/ 10 h 202"/>
                  <a:gd name="T18" fmla="*/ 99 w 198"/>
                  <a:gd name="T19" fmla="*/ 4 h 202"/>
                  <a:gd name="T20" fmla="*/ 73 w 198"/>
                  <a:gd name="T21" fmla="*/ 41 h 202"/>
                  <a:gd name="T22" fmla="*/ 73 w 198"/>
                  <a:gd name="T23" fmla="*/ 56 h 202"/>
                  <a:gd name="T24" fmla="*/ 61 w 198"/>
                  <a:gd name="T25" fmla="*/ 47 h 202"/>
                  <a:gd name="T26" fmla="*/ 31 w 198"/>
                  <a:gd name="T27" fmla="*/ 32 h 202"/>
                  <a:gd name="T28" fmla="*/ 0 w 198"/>
                  <a:gd name="T29" fmla="*/ 29 h 202"/>
                  <a:gd name="T30" fmla="*/ 46 w 198"/>
                  <a:gd name="T31" fmla="*/ 41 h 202"/>
                  <a:gd name="T32" fmla="*/ 73 w 198"/>
                  <a:gd name="T33" fmla="*/ 53 h 202"/>
                  <a:gd name="T34" fmla="*/ 83 w 198"/>
                  <a:gd name="T35" fmla="*/ 65 h 202"/>
                  <a:gd name="T36" fmla="*/ 61 w 198"/>
                  <a:gd name="T37" fmla="*/ 44 h 202"/>
                  <a:gd name="T38" fmla="*/ 38 w 198"/>
                  <a:gd name="T39" fmla="*/ 35 h 202"/>
                  <a:gd name="T40" fmla="*/ 46 w 198"/>
                  <a:gd name="T41" fmla="*/ 19 h 202"/>
                  <a:gd name="T42" fmla="*/ 68 w 198"/>
                  <a:gd name="T43" fmla="*/ 19 h 202"/>
                  <a:gd name="T44" fmla="*/ 73 w 198"/>
                  <a:gd name="T45" fmla="*/ 16 h 202"/>
                  <a:gd name="T46" fmla="*/ 121 w 198"/>
                  <a:gd name="T47" fmla="*/ 4 h 202"/>
                  <a:gd name="T48" fmla="*/ 136 w 198"/>
                  <a:gd name="T49" fmla="*/ 16 h 202"/>
                  <a:gd name="T50" fmla="*/ 183 w 198"/>
                  <a:gd name="T51" fmla="*/ 6 h 202"/>
                  <a:gd name="T52" fmla="*/ 190 w 198"/>
                  <a:gd name="T53" fmla="*/ 22 h 202"/>
                  <a:gd name="T54" fmla="*/ 160 w 198"/>
                  <a:gd name="T55" fmla="*/ 35 h 202"/>
                  <a:gd name="T56" fmla="*/ 121 w 198"/>
                  <a:gd name="T57" fmla="*/ 38 h 202"/>
                  <a:gd name="T58" fmla="*/ 136 w 198"/>
                  <a:gd name="T59" fmla="*/ 35 h 202"/>
                  <a:gd name="T60" fmla="*/ 136 w 198"/>
                  <a:gd name="T61" fmla="*/ 41 h 202"/>
                  <a:gd name="T62" fmla="*/ 160 w 198"/>
                  <a:gd name="T63" fmla="*/ 29 h 202"/>
                  <a:gd name="T64" fmla="*/ 154 w 198"/>
                  <a:gd name="T65" fmla="*/ 12 h 202"/>
                  <a:gd name="T66" fmla="*/ 121 w 198"/>
                  <a:gd name="T67" fmla="*/ 19 h 202"/>
                  <a:gd name="T68" fmla="*/ 114 w 198"/>
                  <a:gd name="T69" fmla="*/ 29 h 202"/>
                  <a:gd name="T70" fmla="*/ 129 w 198"/>
                  <a:gd name="T71" fmla="*/ 35 h 202"/>
                  <a:gd name="T72" fmla="*/ 174 w 198"/>
                  <a:gd name="T73" fmla="*/ 32 h 202"/>
                  <a:gd name="T74" fmla="*/ 174 w 198"/>
                  <a:gd name="T75" fmla="*/ 41 h 202"/>
                  <a:gd name="T76" fmla="*/ 129 w 198"/>
                  <a:gd name="T77" fmla="*/ 47 h 202"/>
                  <a:gd name="T78" fmla="*/ 114 w 198"/>
                  <a:gd name="T79" fmla="*/ 53 h 202"/>
                  <a:gd name="T80" fmla="*/ 105 w 198"/>
                  <a:gd name="T81" fmla="*/ 56 h 202"/>
                  <a:gd name="T82" fmla="*/ 114 w 198"/>
                  <a:gd name="T83" fmla="*/ 62 h 202"/>
                  <a:gd name="T84" fmla="*/ 129 w 198"/>
                  <a:gd name="T85" fmla="*/ 65 h 2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8"/>
                  <a:gd name="T130" fmla="*/ 0 h 202"/>
                  <a:gd name="T131" fmla="*/ 198 w 198"/>
                  <a:gd name="T132" fmla="*/ 202 h 2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8" h="202">
                    <a:moveTo>
                      <a:pt x="77" y="105"/>
                    </a:moveTo>
                    <a:lnTo>
                      <a:pt x="103" y="137"/>
                    </a:lnTo>
                    <a:lnTo>
                      <a:pt x="109" y="161"/>
                    </a:lnTo>
                    <a:lnTo>
                      <a:pt x="109" y="184"/>
                    </a:lnTo>
                    <a:lnTo>
                      <a:pt x="109" y="202"/>
                    </a:lnTo>
                    <a:lnTo>
                      <a:pt x="118" y="178"/>
                    </a:lnTo>
                    <a:lnTo>
                      <a:pt x="135" y="137"/>
                    </a:lnTo>
                    <a:lnTo>
                      <a:pt x="142" y="105"/>
                    </a:lnTo>
                    <a:lnTo>
                      <a:pt x="150" y="73"/>
                    </a:lnTo>
                    <a:lnTo>
                      <a:pt x="160" y="64"/>
                    </a:lnTo>
                    <a:lnTo>
                      <a:pt x="150" y="82"/>
                    </a:lnTo>
                    <a:lnTo>
                      <a:pt x="135" y="121"/>
                    </a:lnTo>
                    <a:lnTo>
                      <a:pt x="126" y="145"/>
                    </a:lnTo>
                    <a:lnTo>
                      <a:pt x="126" y="153"/>
                    </a:lnTo>
                    <a:lnTo>
                      <a:pt x="118" y="153"/>
                    </a:lnTo>
                    <a:lnTo>
                      <a:pt x="109" y="129"/>
                    </a:lnTo>
                    <a:lnTo>
                      <a:pt x="103" y="73"/>
                    </a:lnTo>
                    <a:lnTo>
                      <a:pt x="103" y="25"/>
                    </a:lnTo>
                    <a:lnTo>
                      <a:pt x="103" y="0"/>
                    </a:lnTo>
                    <a:lnTo>
                      <a:pt x="103" y="9"/>
                    </a:lnTo>
                    <a:lnTo>
                      <a:pt x="87" y="57"/>
                    </a:lnTo>
                    <a:lnTo>
                      <a:pt x="77" y="105"/>
                    </a:lnTo>
                    <a:lnTo>
                      <a:pt x="77" y="129"/>
                    </a:lnTo>
                    <a:lnTo>
                      <a:pt x="77" y="145"/>
                    </a:lnTo>
                    <a:lnTo>
                      <a:pt x="70" y="145"/>
                    </a:lnTo>
                    <a:lnTo>
                      <a:pt x="63" y="121"/>
                    </a:lnTo>
                    <a:lnTo>
                      <a:pt x="48" y="98"/>
                    </a:lnTo>
                    <a:lnTo>
                      <a:pt x="33" y="82"/>
                    </a:lnTo>
                    <a:lnTo>
                      <a:pt x="16" y="73"/>
                    </a:lnTo>
                    <a:lnTo>
                      <a:pt x="0" y="73"/>
                    </a:lnTo>
                    <a:lnTo>
                      <a:pt x="7" y="82"/>
                    </a:lnTo>
                    <a:lnTo>
                      <a:pt x="48" y="105"/>
                    </a:lnTo>
                    <a:lnTo>
                      <a:pt x="70" y="121"/>
                    </a:lnTo>
                    <a:lnTo>
                      <a:pt x="77" y="137"/>
                    </a:lnTo>
                    <a:lnTo>
                      <a:pt x="87" y="153"/>
                    </a:lnTo>
                    <a:lnTo>
                      <a:pt x="87" y="169"/>
                    </a:lnTo>
                    <a:lnTo>
                      <a:pt x="77" y="145"/>
                    </a:lnTo>
                    <a:lnTo>
                      <a:pt x="63" y="112"/>
                    </a:lnTo>
                    <a:lnTo>
                      <a:pt x="56" y="98"/>
                    </a:lnTo>
                    <a:lnTo>
                      <a:pt x="40" y="89"/>
                    </a:lnTo>
                    <a:lnTo>
                      <a:pt x="33" y="73"/>
                    </a:lnTo>
                    <a:lnTo>
                      <a:pt x="48" y="49"/>
                    </a:lnTo>
                    <a:lnTo>
                      <a:pt x="63" y="41"/>
                    </a:lnTo>
                    <a:lnTo>
                      <a:pt x="70" y="49"/>
                    </a:lnTo>
                    <a:lnTo>
                      <a:pt x="77" y="57"/>
                    </a:lnTo>
                    <a:lnTo>
                      <a:pt x="77" y="41"/>
                    </a:lnTo>
                    <a:lnTo>
                      <a:pt x="109" y="9"/>
                    </a:lnTo>
                    <a:lnTo>
                      <a:pt x="126" y="9"/>
                    </a:lnTo>
                    <a:lnTo>
                      <a:pt x="135" y="25"/>
                    </a:lnTo>
                    <a:lnTo>
                      <a:pt x="142" y="41"/>
                    </a:lnTo>
                    <a:lnTo>
                      <a:pt x="160" y="25"/>
                    </a:lnTo>
                    <a:lnTo>
                      <a:pt x="191" y="16"/>
                    </a:lnTo>
                    <a:lnTo>
                      <a:pt x="198" y="25"/>
                    </a:lnTo>
                    <a:lnTo>
                      <a:pt x="198" y="57"/>
                    </a:lnTo>
                    <a:lnTo>
                      <a:pt x="182" y="73"/>
                    </a:lnTo>
                    <a:lnTo>
                      <a:pt x="166" y="89"/>
                    </a:lnTo>
                    <a:lnTo>
                      <a:pt x="142" y="89"/>
                    </a:lnTo>
                    <a:lnTo>
                      <a:pt x="126" y="98"/>
                    </a:lnTo>
                    <a:lnTo>
                      <a:pt x="135" y="89"/>
                    </a:lnTo>
                    <a:lnTo>
                      <a:pt x="142" y="89"/>
                    </a:lnTo>
                    <a:lnTo>
                      <a:pt x="142" y="98"/>
                    </a:lnTo>
                    <a:lnTo>
                      <a:pt x="142" y="105"/>
                    </a:lnTo>
                    <a:lnTo>
                      <a:pt x="160" y="98"/>
                    </a:lnTo>
                    <a:lnTo>
                      <a:pt x="166" y="73"/>
                    </a:lnTo>
                    <a:lnTo>
                      <a:pt x="160" y="41"/>
                    </a:lnTo>
                    <a:lnTo>
                      <a:pt x="160" y="32"/>
                    </a:lnTo>
                    <a:lnTo>
                      <a:pt x="142" y="32"/>
                    </a:lnTo>
                    <a:lnTo>
                      <a:pt x="126" y="49"/>
                    </a:lnTo>
                    <a:lnTo>
                      <a:pt x="118" y="57"/>
                    </a:lnTo>
                    <a:lnTo>
                      <a:pt x="118" y="73"/>
                    </a:lnTo>
                    <a:lnTo>
                      <a:pt x="118" y="89"/>
                    </a:lnTo>
                    <a:lnTo>
                      <a:pt x="135" y="89"/>
                    </a:lnTo>
                    <a:lnTo>
                      <a:pt x="174" y="82"/>
                    </a:lnTo>
                    <a:lnTo>
                      <a:pt x="182" y="82"/>
                    </a:lnTo>
                    <a:lnTo>
                      <a:pt x="191" y="89"/>
                    </a:lnTo>
                    <a:lnTo>
                      <a:pt x="182" y="105"/>
                    </a:lnTo>
                    <a:lnTo>
                      <a:pt x="150" y="112"/>
                    </a:lnTo>
                    <a:lnTo>
                      <a:pt x="135" y="121"/>
                    </a:lnTo>
                    <a:lnTo>
                      <a:pt x="126" y="129"/>
                    </a:lnTo>
                    <a:lnTo>
                      <a:pt x="118" y="137"/>
                    </a:lnTo>
                    <a:lnTo>
                      <a:pt x="109" y="137"/>
                    </a:lnTo>
                    <a:lnTo>
                      <a:pt x="109" y="145"/>
                    </a:lnTo>
                    <a:lnTo>
                      <a:pt x="118" y="153"/>
                    </a:lnTo>
                    <a:lnTo>
                      <a:pt x="118" y="161"/>
                    </a:lnTo>
                    <a:lnTo>
                      <a:pt x="126" y="161"/>
                    </a:lnTo>
                    <a:lnTo>
                      <a:pt x="135" y="169"/>
                    </a:lnTo>
                    <a:lnTo>
                      <a:pt x="135" y="184"/>
                    </a:lnTo>
                  </a:path>
                </a:pathLst>
              </a:custGeom>
              <a:noFill/>
              <a:ln w="1588">
                <a:solidFill>
                  <a:srgbClr val="000000"/>
                </a:solidFill>
                <a:round/>
                <a:headEnd/>
                <a:tailEnd/>
              </a:ln>
            </p:spPr>
            <p:txBody>
              <a:bodyPr/>
              <a:lstStyle/>
              <a:p>
                <a:endParaRPr lang="en-US" dirty="0"/>
              </a:p>
            </p:txBody>
          </p:sp>
          <p:sp>
            <p:nvSpPr>
              <p:cNvPr id="174147" name="Freeform 45"/>
              <p:cNvSpPr>
                <a:spLocks/>
              </p:cNvSpPr>
              <p:nvPr/>
            </p:nvSpPr>
            <p:spPr bwMode="auto">
              <a:xfrm rot="393647">
                <a:off x="1968" y="3822"/>
                <a:ext cx="157" cy="100"/>
              </a:xfrm>
              <a:custGeom>
                <a:avLst/>
                <a:gdLst>
                  <a:gd name="T0" fmla="*/ 78 w 160"/>
                  <a:gd name="T1" fmla="*/ 42 h 161"/>
                  <a:gd name="T2" fmla="*/ 85 w 160"/>
                  <a:gd name="T3" fmla="*/ 57 h 161"/>
                  <a:gd name="T4" fmla="*/ 91 w 160"/>
                  <a:gd name="T5" fmla="*/ 55 h 161"/>
                  <a:gd name="T6" fmla="*/ 110 w 160"/>
                  <a:gd name="T7" fmla="*/ 32 h 161"/>
                  <a:gd name="T8" fmla="*/ 124 w 160"/>
                  <a:gd name="T9" fmla="*/ 20 h 161"/>
                  <a:gd name="T10" fmla="*/ 104 w 160"/>
                  <a:gd name="T11" fmla="*/ 37 h 161"/>
                  <a:gd name="T12" fmla="*/ 98 w 160"/>
                  <a:gd name="T13" fmla="*/ 47 h 161"/>
                  <a:gd name="T14" fmla="*/ 85 w 160"/>
                  <a:gd name="T15" fmla="*/ 39 h 161"/>
                  <a:gd name="T16" fmla="*/ 78 w 160"/>
                  <a:gd name="T17" fmla="*/ 7 h 161"/>
                  <a:gd name="T18" fmla="*/ 78 w 160"/>
                  <a:gd name="T19" fmla="*/ 2 h 161"/>
                  <a:gd name="T20" fmla="*/ 62 w 160"/>
                  <a:gd name="T21" fmla="*/ 32 h 161"/>
                  <a:gd name="T22" fmla="*/ 62 w 160"/>
                  <a:gd name="T23" fmla="*/ 44 h 161"/>
                  <a:gd name="T24" fmla="*/ 50 w 160"/>
                  <a:gd name="T25" fmla="*/ 37 h 161"/>
                  <a:gd name="T26" fmla="*/ 26 w 160"/>
                  <a:gd name="T27" fmla="*/ 25 h 161"/>
                  <a:gd name="T28" fmla="*/ 0 w 160"/>
                  <a:gd name="T29" fmla="*/ 22 h 161"/>
                  <a:gd name="T30" fmla="*/ 36 w 160"/>
                  <a:gd name="T31" fmla="*/ 32 h 161"/>
                  <a:gd name="T32" fmla="*/ 62 w 160"/>
                  <a:gd name="T33" fmla="*/ 42 h 161"/>
                  <a:gd name="T34" fmla="*/ 68 w 160"/>
                  <a:gd name="T35" fmla="*/ 52 h 161"/>
                  <a:gd name="T36" fmla="*/ 50 w 160"/>
                  <a:gd name="T37" fmla="*/ 34 h 161"/>
                  <a:gd name="T38" fmla="*/ 31 w 160"/>
                  <a:gd name="T39" fmla="*/ 27 h 161"/>
                  <a:gd name="T40" fmla="*/ 36 w 160"/>
                  <a:gd name="T41" fmla="*/ 15 h 161"/>
                  <a:gd name="T42" fmla="*/ 56 w 160"/>
                  <a:gd name="T43" fmla="*/ 15 h 161"/>
                  <a:gd name="T44" fmla="*/ 62 w 160"/>
                  <a:gd name="T45" fmla="*/ 12 h 161"/>
                  <a:gd name="T46" fmla="*/ 98 w 160"/>
                  <a:gd name="T47" fmla="*/ 2 h 161"/>
                  <a:gd name="T48" fmla="*/ 110 w 160"/>
                  <a:gd name="T49" fmla="*/ 12 h 161"/>
                  <a:gd name="T50" fmla="*/ 148 w 160"/>
                  <a:gd name="T51" fmla="*/ 4 h 161"/>
                  <a:gd name="T52" fmla="*/ 154 w 160"/>
                  <a:gd name="T53" fmla="*/ 17 h 161"/>
                  <a:gd name="T54" fmla="*/ 129 w 160"/>
                  <a:gd name="T55" fmla="*/ 27 h 161"/>
                  <a:gd name="T56" fmla="*/ 98 w 160"/>
                  <a:gd name="T57" fmla="*/ 30 h 161"/>
                  <a:gd name="T58" fmla="*/ 110 w 160"/>
                  <a:gd name="T59" fmla="*/ 27 h 161"/>
                  <a:gd name="T60" fmla="*/ 110 w 160"/>
                  <a:gd name="T61" fmla="*/ 32 h 161"/>
                  <a:gd name="T62" fmla="*/ 129 w 160"/>
                  <a:gd name="T63" fmla="*/ 22 h 161"/>
                  <a:gd name="T64" fmla="*/ 124 w 160"/>
                  <a:gd name="T65" fmla="*/ 10 h 161"/>
                  <a:gd name="T66" fmla="*/ 98 w 160"/>
                  <a:gd name="T67" fmla="*/ 15 h 161"/>
                  <a:gd name="T68" fmla="*/ 91 w 160"/>
                  <a:gd name="T69" fmla="*/ 22 h 161"/>
                  <a:gd name="T70" fmla="*/ 104 w 160"/>
                  <a:gd name="T71" fmla="*/ 27 h 161"/>
                  <a:gd name="T72" fmla="*/ 142 w 160"/>
                  <a:gd name="T73" fmla="*/ 25 h 161"/>
                  <a:gd name="T74" fmla="*/ 142 w 160"/>
                  <a:gd name="T75" fmla="*/ 32 h 161"/>
                  <a:gd name="T76" fmla="*/ 104 w 160"/>
                  <a:gd name="T77" fmla="*/ 37 h 161"/>
                  <a:gd name="T78" fmla="*/ 91 w 160"/>
                  <a:gd name="T79" fmla="*/ 42 h 161"/>
                  <a:gd name="T80" fmla="*/ 85 w 160"/>
                  <a:gd name="T81" fmla="*/ 44 h 161"/>
                  <a:gd name="T82" fmla="*/ 91 w 160"/>
                  <a:gd name="T83" fmla="*/ 50 h 161"/>
                  <a:gd name="T84" fmla="*/ 104 w 160"/>
                  <a:gd name="T85" fmla="*/ 52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
                  <a:gd name="T130" fmla="*/ 0 h 161"/>
                  <a:gd name="T131" fmla="*/ 160 w 160"/>
                  <a:gd name="T132" fmla="*/ 161 h 1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 h="161">
                    <a:moveTo>
                      <a:pt x="64" y="83"/>
                    </a:moveTo>
                    <a:lnTo>
                      <a:pt x="81" y="109"/>
                    </a:lnTo>
                    <a:lnTo>
                      <a:pt x="89" y="129"/>
                    </a:lnTo>
                    <a:lnTo>
                      <a:pt x="89" y="147"/>
                    </a:lnTo>
                    <a:lnTo>
                      <a:pt x="89" y="161"/>
                    </a:lnTo>
                    <a:lnTo>
                      <a:pt x="95" y="141"/>
                    </a:lnTo>
                    <a:lnTo>
                      <a:pt x="108" y="109"/>
                    </a:lnTo>
                    <a:lnTo>
                      <a:pt x="114" y="83"/>
                    </a:lnTo>
                    <a:lnTo>
                      <a:pt x="121" y="58"/>
                    </a:lnTo>
                    <a:lnTo>
                      <a:pt x="128" y="51"/>
                    </a:lnTo>
                    <a:lnTo>
                      <a:pt x="121" y="64"/>
                    </a:lnTo>
                    <a:lnTo>
                      <a:pt x="108" y="96"/>
                    </a:lnTo>
                    <a:lnTo>
                      <a:pt x="102" y="115"/>
                    </a:lnTo>
                    <a:lnTo>
                      <a:pt x="102" y="122"/>
                    </a:lnTo>
                    <a:lnTo>
                      <a:pt x="95" y="122"/>
                    </a:lnTo>
                    <a:lnTo>
                      <a:pt x="89" y="101"/>
                    </a:lnTo>
                    <a:lnTo>
                      <a:pt x="81" y="58"/>
                    </a:lnTo>
                    <a:lnTo>
                      <a:pt x="81" y="20"/>
                    </a:lnTo>
                    <a:lnTo>
                      <a:pt x="81" y="0"/>
                    </a:lnTo>
                    <a:lnTo>
                      <a:pt x="81" y="6"/>
                    </a:lnTo>
                    <a:lnTo>
                      <a:pt x="70" y="44"/>
                    </a:lnTo>
                    <a:lnTo>
                      <a:pt x="64" y="83"/>
                    </a:lnTo>
                    <a:lnTo>
                      <a:pt x="64" y="101"/>
                    </a:lnTo>
                    <a:lnTo>
                      <a:pt x="64" y="115"/>
                    </a:lnTo>
                    <a:lnTo>
                      <a:pt x="58" y="115"/>
                    </a:lnTo>
                    <a:lnTo>
                      <a:pt x="52" y="96"/>
                    </a:lnTo>
                    <a:lnTo>
                      <a:pt x="38" y="78"/>
                    </a:lnTo>
                    <a:lnTo>
                      <a:pt x="26" y="64"/>
                    </a:lnTo>
                    <a:lnTo>
                      <a:pt x="12" y="58"/>
                    </a:lnTo>
                    <a:lnTo>
                      <a:pt x="0" y="58"/>
                    </a:lnTo>
                    <a:lnTo>
                      <a:pt x="6" y="64"/>
                    </a:lnTo>
                    <a:lnTo>
                      <a:pt x="38" y="83"/>
                    </a:lnTo>
                    <a:lnTo>
                      <a:pt x="58" y="96"/>
                    </a:lnTo>
                    <a:lnTo>
                      <a:pt x="64" y="109"/>
                    </a:lnTo>
                    <a:lnTo>
                      <a:pt x="70" y="122"/>
                    </a:lnTo>
                    <a:lnTo>
                      <a:pt x="70" y="135"/>
                    </a:lnTo>
                    <a:lnTo>
                      <a:pt x="64" y="115"/>
                    </a:lnTo>
                    <a:lnTo>
                      <a:pt x="52" y="89"/>
                    </a:lnTo>
                    <a:lnTo>
                      <a:pt x="45" y="78"/>
                    </a:lnTo>
                    <a:lnTo>
                      <a:pt x="33" y="70"/>
                    </a:lnTo>
                    <a:lnTo>
                      <a:pt x="26" y="58"/>
                    </a:lnTo>
                    <a:lnTo>
                      <a:pt x="38" y="38"/>
                    </a:lnTo>
                    <a:lnTo>
                      <a:pt x="52" y="32"/>
                    </a:lnTo>
                    <a:lnTo>
                      <a:pt x="58" y="38"/>
                    </a:lnTo>
                    <a:lnTo>
                      <a:pt x="64" y="44"/>
                    </a:lnTo>
                    <a:lnTo>
                      <a:pt x="64" y="32"/>
                    </a:lnTo>
                    <a:lnTo>
                      <a:pt x="89" y="6"/>
                    </a:lnTo>
                    <a:lnTo>
                      <a:pt x="102" y="6"/>
                    </a:lnTo>
                    <a:lnTo>
                      <a:pt x="108" y="20"/>
                    </a:lnTo>
                    <a:lnTo>
                      <a:pt x="114" y="32"/>
                    </a:lnTo>
                    <a:lnTo>
                      <a:pt x="128" y="20"/>
                    </a:lnTo>
                    <a:lnTo>
                      <a:pt x="154" y="12"/>
                    </a:lnTo>
                    <a:lnTo>
                      <a:pt x="160" y="20"/>
                    </a:lnTo>
                    <a:lnTo>
                      <a:pt x="160" y="44"/>
                    </a:lnTo>
                    <a:lnTo>
                      <a:pt x="148" y="58"/>
                    </a:lnTo>
                    <a:lnTo>
                      <a:pt x="134" y="70"/>
                    </a:lnTo>
                    <a:lnTo>
                      <a:pt x="114" y="70"/>
                    </a:lnTo>
                    <a:lnTo>
                      <a:pt x="102" y="78"/>
                    </a:lnTo>
                    <a:lnTo>
                      <a:pt x="108" y="70"/>
                    </a:lnTo>
                    <a:lnTo>
                      <a:pt x="114" y="70"/>
                    </a:lnTo>
                    <a:lnTo>
                      <a:pt x="114" y="78"/>
                    </a:lnTo>
                    <a:lnTo>
                      <a:pt x="114" y="83"/>
                    </a:lnTo>
                    <a:lnTo>
                      <a:pt x="128" y="78"/>
                    </a:lnTo>
                    <a:lnTo>
                      <a:pt x="134" y="58"/>
                    </a:lnTo>
                    <a:lnTo>
                      <a:pt x="128" y="32"/>
                    </a:lnTo>
                    <a:lnTo>
                      <a:pt x="128" y="26"/>
                    </a:lnTo>
                    <a:lnTo>
                      <a:pt x="114" y="26"/>
                    </a:lnTo>
                    <a:lnTo>
                      <a:pt x="102" y="38"/>
                    </a:lnTo>
                    <a:lnTo>
                      <a:pt x="95" y="44"/>
                    </a:lnTo>
                    <a:lnTo>
                      <a:pt x="95" y="58"/>
                    </a:lnTo>
                    <a:lnTo>
                      <a:pt x="95" y="70"/>
                    </a:lnTo>
                    <a:lnTo>
                      <a:pt x="108" y="70"/>
                    </a:lnTo>
                    <a:lnTo>
                      <a:pt x="140" y="64"/>
                    </a:lnTo>
                    <a:lnTo>
                      <a:pt x="148" y="64"/>
                    </a:lnTo>
                    <a:lnTo>
                      <a:pt x="154" y="70"/>
                    </a:lnTo>
                    <a:lnTo>
                      <a:pt x="148" y="83"/>
                    </a:lnTo>
                    <a:lnTo>
                      <a:pt x="121" y="89"/>
                    </a:lnTo>
                    <a:lnTo>
                      <a:pt x="108" y="96"/>
                    </a:lnTo>
                    <a:lnTo>
                      <a:pt x="102" y="101"/>
                    </a:lnTo>
                    <a:lnTo>
                      <a:pt x="95" y="109"/>
                    </a:lnTo>
                    <a:lnTo>
                      <a:pt x="89" y="109"/>
                    </a:lnTo>
                    <a:lnTo>
                      <a:pt x="89" y="115"/>
                    </a:lnTo>
                    <a:lnTo>
                      <a:pt x="95" y="122"/>
                    </a:lnTo>
                    <a:lnTo>
                      <a:pt x="95" y="129"/>
                    </a:lnTo>
                    <a:lnTo>
                      <a:pt x="102" y="129"/>
                    </a:lnTo>
                    <a:lnTo>
                      <a:pt x="108" y="135"/>
                    </a:lnTo>
                    <a:lnTo>
                      <a:pt x="108" y="147"/>
                    </a:lnTo>
                  </a:path>
                </a:pathLst>
              </a:custGeom>
              <a:noFill/>
              <a:ln w="1588">
                <a:solidFill>
                  <a:srgbClr val="000000"/>
                </a:solidFill>
                <a:round/>
                <a:headEnd/>
                <a:tailEnd/>
              </a:ln>
            </p:spPr>
            <p:txBody>
              <a:bodyPr/>
              <a:lstStyle/>
              <a:p>
                <a:endParaRPr lang="en-US" dirty="0"/>
              </a:p>
            </p:txBody>
          </p:sp>
          <p:sp>
            <p:nvSpPr>
              <p:cNvPr id="174148" name="Freeform 46"/>
              <p:cNvSpPr>
                <a:spLocks/>
              </p:cNvSpPr>
              <p:nvPr/>
            </p:nvSpPr>
            <p:spPr bwMode="auto">
              <a:xfrm rot="393647">
                <a:off x="1765" y="3655"/>
                <a:ext cx="149" cy="75"/>
              </a:xfrm>
              <a:custGeom>
                <a:avLst/>
                <a:gdLst>
                  <a:gd name="T0" fmla="*/ 44 w 153"/>
                  <a:gd name="T1" fmla="*/ 11 h 121"/>
                  <a:gd name="T2" fmla="*/ 54 w 153"/>
                  <a:gd name="T3" fmla="*/ 29 h 121"/>
                  <a:gd name="T4" fmla="*/ 54 w 153"/>
                  <a:gd name="T5" fmla="*/ 42 h 121"/>
                  <a:gd name="T6" fmla="*/ 54 w 153"/>
                  <a:gd name="T7" fmla="*/ 42 h 121"/>
                  <a:gd name="T8" fmla="*/ 61 w 153"/>
                  <a:gd name="T9" fmla="*/ 27 h 121"/>
                  <a:gd name="T10" fmla="*/ 72 w 153"/>
                  <a:gd name="T11" fmla="*/ 11 h 121"/>
                  <a:gd name="T12" fmla="*/ 89 w 153"/>
                  <a:gd name="T13" fmla="*/ 1 h 121"/>
                  <a:gd name="T14" fmla="*/ 89 w 153"/>
                  <a:gd name="T15" fmla="*/ 1 h 121"/>
                  <a:gd name="T16" fmla="*/ 78 w 153"/>
                  <a:gd name="T17" fmla="*/ 22 h 121"/>
                  <a:gd name="T18" fmla="*/ 72 w 153"/>
                  <a:gd name="T19" fmla="*/ 31 h 121"/>
                  <a:gd name="T20" fmla="*/ 84 w 153"/>
                  <a:gd name="T21" fmla="*/ 29 h 121"/>
                  <a:gd name="T22" fmla="*/ 128 w 153"/>
                  <a:gd name="T23" fmla="*/ 11 h 121"/>
                  <a:gd name="T24" fmla="*/ 128 w 153"/>
                  <a:gd name="T25" fmla="*/ 11 h 121"/>
                  <a:gd name="T26" fmla="*/ 84 w 153"/>
                  <a:gd name="T27" fmla="*/ 27 h 121"/>
                  <a:gd name="T28" fmla="*/ 84 w 153"/>
                  <a:gd name="T29" fmla="*/ 33 h 121"/>
                  <a:gd name="T30" fmla="*/ 132 w 153"/>
                  <a:gd name="T31" fmla="*/ 27 h 121"/>
                  <a:gd name="T32" fmla="*/ 132 w 153"/>
                  <a:gd name="T33" fmla="*/ 29 h 121"/>
                  <a:gd name="T34" fmla="*/ 78 w 153"/>
                  <a:gd name="T35" fmla="*/ 33 h 121"/>
                  <a:gd name="T36" fmla="*/ 61 w 153"/>
                  <a:gd name="T37" fmla="*/ 42 h 121"/>
                  <a:gd name="T38" fmla="*/ 54 w 153"/>
                  <a:gd name="T39" fmla="*/ 27 h 121"/>
                  <a:gd name="T40" fmla="*/ 33 w 153"/>
                  <a:gd name="T41" fmla="*/ 11 h 121"/>
                  <a:gd name="T42" fmla="*/ 21 w 153"/>
                  <a:gd name="T43" fmla="*/ 11 h 121"/>
                  <a:gd name="T44" fmla="*/ 38 w 153"/>
                  <a:gd name="T45" fmla="*/ 18 h 121"/>
                  <a:gd name="T46" fmla="*/ 61 w 153"/>
                  <a:gd name="T47" fmla="*/ 27 h 121"/>
                  <a:gd name="T48" fmla="*/ 66 w 153"/>
                  <a:gd name="T49" fmla="*/ 33 h 121"/>
                  <a:gd name="T50" fmla="*/ 49 w 153"/>
                  <a:gd name="T51" fmla="*/ 33 h 121"/>
                  <a:gd name="T52" fmla="*/ 27 w 153"/>
                  <a:gd name="T53" fmla="*/ 27 h 121"/>
                  <a:gd name="T54" fmla="*/ 7 w 153"/>
                  <a:gd name="T55" fmla="*/ 20 h 121"/>
                  <a:gd name="T56" fmla="*/ 7 w 153"/>
                  <a:gd name="T57" fmla="*/ 20 h 121"/>
                  <a:gd name="T58" fmla="*/ 27 w 153"/>
                  <a:gd name="T59" fmla="*/ 27 h 121"/>
                  <a:gd name="T60" fmla="*/ 44 w 153"/>
                  <a:gd name="T61" fmla="*/ 33 h 121"/>
                  <a:gd name="T62" fmla="*/ 49 w 153"/>
                  <a:gd name="T63" fmla="*/ 38 h 121"/>
                  <a:gd name="T64" fmla="*/ 54 w 153"/>
                  <a:gd name="T65" fmla="*/ 42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121"/>
                  <a:gd name="T101" fmla="*/ 153 w 15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121">
                    <a:moveTo>
                      <a:pt x="23" y="4"/>
                    </a:moveTo>
                    <a:lnTo>
                      <a:pt x="46" y="27"/>
                    </a:lnTo>
                    <a:lnTo>
                      <a:pt x="56" y="51"/>
                    </a:lnTo>
                    <a:lnTo>
                      <a:pt x="56" y="76"/>
                    </a:lnTo>
                    <a:lnTo>
                      <a:pt x="56" y="93"/>
                    </a:lnTo>
                    <a:lnTo>
                      <a:pt x="56" y="110"/>
                    </a:lnTo>
                    <a:lnTo>
                      <a:pt x="51" y="121"/>
                    </a:lnTo>
                    <a:lnTo>
                      <a:pt x="56" y="110"/>
                    </a:lnTo>
                    <a:lnTo>
                      <a:pt x="65" y="87"/>
                    </a:lnTo>
                    <a:lnTo>
                      <a:pt x="65" y="70"/>
                    </a:lnTo>
                    <a:lnTo>
                      <a:pt x="70" y="46"/>
                    </a:lnTo>
                    <a:lnTo>
                      <a:pt x="76" y="27"/>
                    </a:lnTo>
                    <a:lnTo>
                      <a:pt x="88" y="10"/>
                    </a:lnTo>
                    <a:lnTo>
                      <a:pt x="93" y="4"/>
                    </a:lnTo>
                    <a:lnTo>
                      <a:pt x="93" y="0"/>
                    </a:lnTo>
                    <a:lnTo>
                      <a:pt x="93" y="4"/>
                    </a:lnTo>
                    <a:lnTo>
                      <a:pt x="88" y="27"/>
                    </a:lnTo>
                    <a:lnTo>
                      <a:pt x="82" y="57"/>
                    </a:lnTo>
                    <a:lnTo>
                      <a:pt x="82" y="76"/>
                    </a:lnTo>
                    <a:lnTo>
                      <a:pt x="76" y="81"/>
                    </a:lnTo>
                    <a:lnTo>
                      <a:pt x="76" y="87"/>
                    </a:lnTo>
                    <a:lnTo>
                      <a:pt x="88" y="76"/>
                    </a:lnTo>
                    <a:lnTo>
                      <a:pt x="112" y="46"/>
                    </a:lnTo>
                    <a:lnTo>
                      <a:pt x="135" y="27"/>
                    </a:lnTo>
                    <a:lnTo>
                      <a:pt x="140" y="23"/>
                    </a:lnTo>
                    <a:lnTo>
                      <a:pt x="135" y="27"/>
                    </a:lnTo>
                    <a:lnTo>
                      <a:pt x="112" y="46"/>
                    </a:lnTo>
                    <a:lnTo>
                      <a:pt x="88" y="70"/>
                    </a:lnTo>
                    <a:lnTo>
                      <a:pt x="70" y="93"/>
                    </a:lnTo>
                    <a:lnTo>
                      <a:pt x="88" y="87"/>
                    </a:lnTo>
                    <a:lnTo>
                      <a:pt x="117" y="76"/>
                    </a:lnTo>
                    <a:lnTo>
                      <a:pt x="140" y="70"/>
                    </a:lnTo>
                    <a:lnTo>
                      <a:pt x="153" y="70"/>
                    </a:lnTo>
                    <a:lnTo>
                      <a:pt x="140" y="76"/>
                    </a:lnTo>
                    <a:lnTo>
                      <a:pt x="106" y="76"/>
                    </a:lnTo>
                    <a:lnTo>
                      <a:pt x="82" y="87"/>
                    </a:lnTo>
                    <a:lnTo>
                      <a:pt x="76" y="99"/>
                    </a:lnTo>
                    <a:lnTo>
                      <a:pt x="65" y="110"/>
                    </a:lnTo>
                    <a:lnTo>
                      <a:pt x="65" y="93"/>
                    </a:lnTo>
                    <a:lnTo>
                      <a:pt x="56" y="70"/>
                    </a:lnTo>
                    <a:lnTo>
                      <a:pt x="46" y="46"/>
                    </a:lnTo>
                    <a:lnTo>
                      <a:pt x="35" y="27"/>
                    </a:lnTo>
                    <a:lnTo>
                      <a:pt x="29" y="27"/>
                    </a:lnTo>
                    <a:lnTo>
                      <a:pt x="23" y="27"/>
                    </a:lnTo>
                    <a:lnTo>
                      <a:pt x="29" y="27"/>
                    </a:lnTo>
                    <a:lnTo>
                      <a:pt x="40" y="46"/>
                    </a:lnTo>
                    <a:lnTo>
                      <a:pt x="51" y="57"/>
                    </a:lnTo>
                    <a:lnTo>
                      <a:pt x="65" y="70"/>
                    </a:lnTo>
                    <a:lnTo>
                      <a:pt x="70" y="81"/>
                    </a:lnTo>
                    <a:lnTo>
                      <a:pt x="70" y="87"/>
                    </a:lnTo>
                    <a:lnTo>
                      <a:pt x="65" y="93"/>
                    </a:lnTo>
                    <a:lnTo>
                      <a:pt x="51" y="87"/>
                    </a:lnTo>
                    <a:lnTo>
                      <a:pt x="35" y="76"/>
                    </a:lnTo>
                    <a:lnTo>
                      <a:pt x="29" y="70"/>
                    </a:lnTo>
                    <a:lnTo>
                      <a:pt x="18" y="62"/>
                    </a:lnTo>
                    <a:lnTo>
                      <a:pt x="7" y="51"/>
                    </a:lnTo>
                    <a:lnTo>
                      <a:pt x="0" y="51"/>
                    </a:lnTo>
                    <a:lnTo>
                      <a:pt x="7" y="51"/>
                    </a:lnTo>
                    <a:lnTo>
                      <a:pt x="18" y="62"/>
                    </a:lnTo>
                    <a:lnTo>
                      <a:pt x="29" y="70"/>
                    </a:lnTo>
                    <a:lnTo>
                      <a:pt x="40" y="81"/>
                    </a:lnTo>
                    <a:lnTo>
                      <a:pt x="46" y="87"/>
                    </a:lnTo>
                    <a:lnTo>
                      <a:pt x="51" y="87"/>
                    </a:lnTo>
                    <a:lnTo>
                      <a:pt x="51" y="99"/>
                    </a:lnTo>
                    <a:lnTo>
                      <a:pt x="51" y="104"/>
                    </a:lnTo>
                    <a:lnTo>
                      <a:pt x="56" y="110"/>
                    </a:lnTo>
                  </a:path>
                </a:pathLst>
              </a:custGeom>
              <a:noFill/>
              <a:ln w="1588">
                <a:solidFill>
                  <a:srgbClr val="000000"/>
                </a:solidFill>
                <a:round/>
                <a:headEnd/>
                <a:tailEnd/>
              </a:ln>
            </p:spPr>
            <p:txBody>
              <a:bodyPr/>
              <a:lstStyle/>
              <a:p>
                <a:endParaRPr lang="en-US" dirty="0"/>
              </a:p>
            </p:txBody>
          </p:sp>
          <p:sp>
            <p:nvSpPr>
              <p:cNvPr id="174149" name="Freeform 47"/>
              <p:cNvSpPr>
                <a:spLocks/>
              </p:cNvSpPr>
              <p:nvPr/>
            </p:nvSpPr>
            <p:spPr bwMode="auto">
              <a:xfrm rot="393647">
                <a:off x="1878" y="3645"/>
                <a:ext cx="142" cy="75"/>
              </a:xfrm>
              <a:custGeom>
                <a:avLst/>
                <a:gdLst>
                  <a:gd name="T0" fmla="*/ 43 w 146"/>
                  <a:gd name="T1" fmla="*/ 11 h 122"/>
                  <a:gd name="T2" fmla="*/ 53 w 146"/>
                  <a:gd name="T3" fmla="*/ 28 h 122"/>
                  <a:gd name="T4" fmla="*/ 53 w 146"/>
                  <a:gd name="T5" fmla="*/ 42 h 122"/>
                  <a:gd name="T6" fmla="*/ 53 w 146"/>
                  <a:gd name="T7" fmla="*/ 42 h 122"/>
                  <a:gd name="T8" fmla="*/ 58 w 146"/>
                  <a:gd name="T9" fmla="*/ 26 h 122"/>
                  <a:gd name="T10" fmla="*/ 67 w 146"/>
                  <a:gd name="T11" fmla="*/ 11 h 122"/>
                  <a:gd name="T12" fmla="*/ 84 w 146"/>
                  <a:gd name="T13" fmla="*/ 2 h 122"/>
                  <a:gd name="T14" fmla="*/ 84 w 146"/>
                  <a:gd name="T15" fmla="*/ 2 h 122"/>
                  <a:gd name="T16" fmla="*/ 73 w 146"/>
                  <a:gd name="T17" fmla="*/ 22 h 122"/>
                  <a:gd name="T18" fmla="*/ 67 w 146"/>
                  <a:gd name="T19" fmla="*/ 30 h 122"/>
                  <a:gd name="T20" fmla="*/ 79 w 146"/>
                  <a:gd name="T21" fmla="*/ 28 h 122"/>
                  <a:gd name="T22" fmla="*/ 123 w 146"/>
                  <a:gd name="T23" fmla="*/ 11 h 122"/>
                  <a:gd name="T24" fmla="*/ 123 w 146"/>
                  <a:gd name="T25" fmla="*/ 11 h 122"/>
                  <a:gd name="T26" fmla="*/ 79 w 146"/>
                  <a:gd name="T27" fmla="*/ 26 h 122"/>
                  <a:gd name="T28" fmla="*/ 79 w 146"/>
                  <a:gd name="T29" fmla="*/ 33 h 122"/>
                  <a:gd name="T30" fmla="*/ 127 w 146"/>
                  <a:gd name="T31" fmla="*/ 26 h 122"/>
                  <a:gd name="T32" fmla="*/ 127 w 146"/>
                  <a:gd name="T33" fmla="*/ 28 h 122"/>
                  <a:gd name="T34" fmla="*/ 73 w 146"/>
                  <a:gd name="T35" fmla="*/ 33 h 122"/>
                  <a:gd name="T36" fmla="*/ 58 w 146"/>
                  <a:gd name="T37" fmla="*/ 42 h 122"/>
                  <a:gd name="T38" fmla="*/ 53 w 146"/>
                  <a:gd name="T39" fmla="*/ 26 h 122"/>
                  <a:gd name="T40" fmla="*/ 32 w 146"/>
                  <a:gd name="T41" fmla="*/ 11 h 122"/>
                  <a:gd name="T42" fmla="*/ 22 w 146"/>
                  <a:gd name="T43" fmla="*/ 11 h 122"/>
                  <a:gd name="T44" fmla="*/ 39 w 146"/>
                  <a:gd name="T45" fmla="*/ 17 h 122"/>
                  <a:gd name="T46" fmla="*/ 58 w 146"/>
                  <a:gd name="T47" fmla="*/ 26 h 122"/>
                  <a:gd name="T48" fmla="*/ 62 w 146"/>
                  <a:gd name="T49" fmla="*/ 33 h 122"/>
                  <a:gd name="T50" fmla="*/ 48 w 146"/>
                  <a:gd name="T51" fmla="*/ 33 h 122"/>
                  <a:gd name="T52" fmla="*/ 26 w 146"/>
                  <a:gd name="T53" fmla="*/ 26 h 122"/>
                  <a:gd name="T54" fmla="*/ 4 w 146"/>
                  <a:gd name="T55" fmla="*/ 19 h 122"/>
                  <a:gd name="T56" fmla="*/ 4 w 146"/>
                  <a:gd name="T57" fmla="*/ 19 h 122"/>
                  <a:gd name="T58" fmla="*/ 26 w 146"/>
                  <a:gd name="T59" fmla="*/ 26 h 122"/>
                  <a:gd name="T60" fmla="*/ 43 w 146"/>
                  <a:gd name="T61" fmla="*/ 33 h 122"/>
                  <a:gd name="T62" fmla="*/ 48 w 146"/>
                  <a:gd name="T63" fmla="*/ 37 h 122"/>
                  <a:gd name="T64" fmla="*/ 53 w 146"/>
                  <a:gd name="T65" fmla="*/ 42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122"/>
                  <a:gd name="T101" fmla="*/ 146 w 146"/>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122">
                    <a:moveTo>
                      <a:pt x="24" y="7"/>
                    </a:moveTo>
                    <a:lnTo>
                      <a:pt x="45" y="30"/>
                    </a:lnTo>
                    <a:lnTo>
                      <a:pt x="56" y="51"/>
                    </a:lnTo>
                    <a:lnTo>
                      <a:pt x="56" y="75"/>
                    </a:lnTo>
                    <a:lnTo>
                      <a:pt x="56" y="92"/>
                    </a:lnTo>
                    <a:lnTo>
                      <a:pt x="56" y="110"/>
                    </a:lnTo>
                    <a:lnTo>
                      <a:pt x="50" y="122"/>
                    </a:lnTo>
                    <a:lnTo>
                      <a:pt x="56" y="110"/>
                    </a:lnTo>
                    <a:lnTo>
                      <a:pt x="62" y="87"/>
                    </a:lnTo>
                    <a:lnTo>
                      <a:pt x="62" y="68"/>
                    </a:lnTo>
                    <a:lnTo>
                      <a:pt x="66" y="45"/>
                    </a:lnTo>
                    <a:lnTo>
                      <a:pt x="71" y="30"/>
                    </a:lnTo>
                    <a:lnTo>
                      <a:pt x="83" y="13"/>
                    </a:lnTo>
                    <a:lnTo>
                      <a:pt x="88" y="7"/>
                    </a:lnTo>
                    <a:lnTo>
                      <a:pt x="88" y="0"/>
                    </a:lnTo>
                    <a:lnTo>
                      <a:pt x="88" y="7"/>
                    </a:lnTo>
                    <a:lnTo>
                      <a:pt x="83" y="30"/>
                    </a:lnTo>
                    <a:lnTo>
                      <a:pt x="77" y="57"/>
                    </a:lnTo>
                    <a:lnTo>
                      <a:pt x="77" y="75"/>
                    </a:lnTo>
                    <a:lnTo>
                      <a:pt x="71" y="80"/>
                    </a:lnTo>
                    <a:lnTo>
                      <a:pt x="71" y="87"/>
                    </a:lnTo>
                    <a:lnTo>
                      <a:pt x="83" y="75"/>
                    </a:lnTo>
                    <a:lnTo>
                      <a:pt x="107" y="45"/>
                    </a:lnTo>
                    <a:lnTo>
                      <a:pt x="130" y="30"/>
                    </a:lnTo>
                    <a:lnTo>
                      <a:pt x="135" y="24"/>
                    </a:lnTo>
                    <a:lnTo>
                      <a:pt x="130" y="30"/>
                    </a:lnTo>
                    <a:lnTo>
                      <a:pt x="107" y="45"/>
                    </a:lnTo>
                    <a:lnTo>
                      <a:pt x="83" y="68"/>
                    </a:lnTo>
                    <a:lnTo>
                      <a:pt x="66" y="92"/>
                    </a:lnTo>
                    <a:lnTo>
                      <a:pt x="83" y="87"/>
                    </a:lnTo>
                    <a:lnTo>
                      <a:pt x="112" y="75"/>
                    </a:lnTo>
                    <a:lnTo>
                      <a:pt x="135" y="68"/>
                    </a:lnTo>
                    <a:lnTo>
                      <a:pt x="146" y="68"/>
                    </a:lnTo>
                    <a:lnTo>
                      <a:pt x="135" y="75"/>
                    </a:lnTo>
                    <a:lnTo>
                      <a:pt x="101" y="75"/>
                    </a:lnTo>
                    <a:lnTo>
                      <a:pt x="77" y="87"/>
                    </a:lnTo>
                    <a:lnTo>
                      <a:pt x="71" y="97"/>
                    </a:lnTo>
                    <a:lnTo>
                      <a:pt x="62" y="110"/>
                    </a:lnTo>
                    <a:lnTo>
                      <a:pt x="62" y="92"/>
                    </a:lnTo>
                    <a:lnTo>
                      <a:pt x="56" y="68"/>
                    </a:lnTo>
                    <a:lnTo>
                      <a:pt x="45" y="45"/>
                    </a:lnTo>
                    <a:lnTo>
                      <a:pt x="34" y="30"/>
                    </a:lnTo>
                    <a:lnTo>
                      <a:pt x="28" y="30"/>
                    </a:lnTo>
                    <a:lnTo>
                      <a:pt x="24" y="30"/>
                    </a:lnTo>
                    <a:lnTo>
                      <a:pt x="28" y="30"/>
                    </a:lnTo>
                    <a:lnTo>
                      <a:pt x="41" y="45"/>
                    </a:lnTo>
                    <a:lnTo>
                      <a:pt x="50" y="57"/>
                    </a:lnTo>
                    <a:lnTo>
                      <a:pt x="62" y="68"/>
                    </a:lnTo>
                    <a:lnTo>
                      <a:pt x="66" y="80"/>
                    </a:lnTo>
                    <a:lnTo>
                      <a:pt x="66" y="87"/>
                    </a:lnTo>
                    <a:lnTo>
                      <a:pt x="62" y="92"/>
                    </a:lnTo>
                    <a:lnTo>
                      <a:pt x="50" y="87"/>
                    </a:lnTo>
                    <a:lnTo>
                      <a:pt x="34" y="75"/>
                    </a:lnTo>
                    <a:lnTo>
                      <a:pt x="28" y="68"/>
                    </a:lnTo>
                    <a:lnTo>
                      <a:pt x="18" y="63"/>
                    </a:lnTo>
                    <a:lnTo>
                      <a:pt x="4" y="51"/>
                    </a:lnTo>
                    <a:lnTo>
                      <a:pt x="0" y="51"/>
                    </a:lnTo>
                    <a:lnTo>
                      <a:pt x="4" y="51"/>
                    </a:lnTo>
                    <a:lnTo>
                      <a:pt x="18" y="63"/>
                    </a:lnTo>
                    <a:lnTo>
                      <a:pt x="28" y="68"/>
                    </a:lnTo>
                    <a:lnTo>
                      <a:pt x="41" y="80"/>
                    </a:lnTo>
                    <a:lnTo>
                      <a:pt x="45" y="87"/>
                    </a:lnTo>
                    <a:lnTo>
                      <a:pt x="50" y="87"/>
                    </a:lnTo>
                    <a:lnTo>
                      <a:pt x="50" y="97"/>
                    </a:lnTo>
                    <a:lnTo>
                      <a:pt x="50" y="103"/>
                    </a:lnTo>
                    <a:lnTo>
                      <a:pt x="56" y="110"/>
                    </a:lnTo>
                  </a:path>
                </a:pathLst>
              </a:custGeom>
              <a:noFill/>
              <a:ln w="1588">
                <a:solidFill>
                  <a:srgbClr val="000000"/>
                </a:solidFill>
                <a:round/>
                <a:headEnd/>
                <a:tailEnd/>
              </a:ln>
            </p:spPr>
            <p:txBody>
              <a:bodyPr/>
              <a:lstStyle/>
              <a:p>
                <a:endParaRPr lang="en-US" dirty="0"/>
              </a:p>
            </p:txBody>
          </p:sp>
          <p:sp>
            <p:nvSpPr>
              <p:cNvPr id="174150" name="Freeform 48"/>
              <p:cNvSpPr>
                <a:spLocks/>
              </p:cNvSpPr>
              <p:nvPr/>
            </p:nvSpPr>
            <p:spPr bwMode="auto">
              <a:xfrm rot="393647">
                <a:off x="1948" y="3613"/>
                <a:ext cx="149" cy="75"/>
              </a:xfrm>
              <a:custGeom>
                <a:avLst/>
                <a:gdLst>
                  <a:gd name="T0" fmla="*/ 44 w 151"/>
                  <a:gd name="T1" fmla="*/ 11 h 122"/>
                  <a:gd name="T2" fmla="*/ 56 w 151"/>
                  <a:gd name="T3" fmla="*/ 29 h 122"/>
                  <a:gd name="T4" fmla="*/ 56 w 151"/>
                  <a:gd name="T5" fmla="*/ 41 h 122"/>
                  <a:gd name="T6" fmla="*/ 56 w 151"/>
                  <a:gd name="T7" fmla="*/ 41 h 122"/>
                  <a:gd name="T8" fmla="*/ 62 w 151"/>
                  <a:gd name="T9" fmla="*/ 27 h 122"/>
                  <a:gd name="T10" fmla="*/ 73 w 151"/>
                  <a:gd name="T11" fmla="*/ 11 h 122"/>
                  <a:gd name="T12" fmla="*/ 91 w 151"/>
                  <a:gd name="T13" fmla="*/ 2 h 122"/>
                  <a:gd name="T14" fmla="*/ 91 w 151"/>
                  <a:gd name="T15" fmla="*/ 2 h 122"/>
                  <a:gd name="T16" fmla="*/ 78 w 151"/>
                  <a:gd name="T17" fmla="*/ 22 h 122"/>
                  <a:gd name="T18" fmla="*/ 73 w 151"/>
                  <a:gd name="T19" fmla="*/ 31 h 122"/>
                  <a:gd name="T20" fmla="*/ 84 w 151"/>
                  <a:gd name="T21" fmla="*/ 29 h 122"/>
                  <a:gd name="T22" fmla="*/ 129 w 151"/>
                  <a:gd name="T23" fmla="*/ 11 h 122"/>
                  <a:gd name="T24" fmla="*/ 129 w 151"/>
                  <a:gd name="T25" fmla="*/ 11 h 122"/>
                  <a:gd name="T26" fmla="*/ 84 w 151"/>
                  <a:gd name="T27" fmla="*/ 27 h 122"/>
                  <a:gd name="T28" fmla="*/ 84 w 151"/>
                  <a:gd name="T29" fmla="*/ 33 h 122"/>
                  <a:gd name="T30" fmla="*/ 135 w 151"/>
                  <a:gd name="T31" fmla="*/ 27 h 122"/>
                  <a:gd name="T32" fmla="*/ 135 w 151"/>
                  <a:gd name="T33" fmla="*/ 29 h 122"/>
                  <a:gd name="T34" fmla="*/ 78 w 151"/>
                  <a:gd name="T35" fmla="*/ 33 h 122"/>
                  <a:gd name="T36" fmla="*/ 62 w 151"/>
                  <a:gd name="T37" fmla="*/ 41 h 122"/>
                  <a:gd name="T38" fmla="*/ 56 w 151"/>
                  <a:gd name="T39" fmla="*/ 27 h 122"/>
                  <a:gd name="T40" fmla="*/ 35 w 151"/>
                  <a:gd name="T41" fmla="*/ 11 h 122"/>
                  <a:gd name="T42" fmla="*/ 22 w 151"/>
                  <a:gd name="T43" fmla="*/ 11 h 122"/>
                  <a:gd name="T44" fmla="*/ 39 w 151"/>
                  <a:gd name="T45" fmla="*/ 18 h 122"/>
                  <a:gd name="T46" fmla="*/ 62 w 151"/>
                  <a:gd name="T47" fmla="*/ 27 h 122"/>
                  <a:gd name="T48" fmla="*/ 67 w 151"/>
                  <a:gd name="T49" fmla="*/ 33 h 122"/>
                  <a:gd name="T50" fmla="*/ 50 w 151"/>
                  <a:gd name="T51" fmla="*/ 33 h 122"/>
                  <a:gd name="T52" fmla="*/ 28 w 151"/>
                  <a:gd name="T53" fmla="*/ 27 h 122"/>
                  <a:gd name="T54" fmla="*/ 5 w 151"/>
                  <a:gd name="T55" fmla="*/ 20 h 122"/>
                  <a:gd name="T56" fmla="*/ 5 w 151"/>
                  <a:gd name="T57" fmla="*/ 20 h 122"/>
                  <a:gd name="T58" fmla="*/ 28 w 151"/>
                  <a:gd name="T59" fmla="*/ 27 h 122"/>
                  <a:gd name="T60" fmla="*/ 44 w 151"/>
                  <a:gd name="T61" fmla="*/ 33 h 122"/>
                  <a:gd name="T62" fmla="*/ 50 w 151"/>
                  <a:gd name="T63" fmla="*/ 38 h 122"/>
                  <a:gd name="T64" fmla="*/ 56 w 151"/>
                  <a:gd name="T65" fmla="*/ 4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1"/>
                  <a:gd name="T100" fmla="*/ 0 h 122"/>
                  <a:gd name="T101" fmla="*/ 151 w 151"/>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 h="122">
                    <a:moveTo>
                      <a:pt x="22" y="5"/>
                    </a:moveTo>
                    <a:lnTo>
                      <a:pt x="46" y="29"/>
                    </a:lnTo>
                    <a:lnTo>
                      <a:pt x="58" y="53"/>
                    </a:lnTo>
                    <a:lnTo>
                      <a:pt x="58" y="77"/>
                    </a:lnTo>
                    <a:lnTo>
                      <a:pt x="58" y="94"/>
                    </a:lnTo>
                    <a:lnTo>
                      <a:pt x="58" y="109"/>
                    </a:lnTo>
                    <a:lnTo>
                      <a:pt x="52" y="122"/>
                    </a:lnTo>
                    <a:lnTo>
                      <a:pt x="58" y="109"/>
                    </a:lnTo>
                    <a:lnTo>
                      <a:pt x="64" y="88"/>
                    </a:lnTo>
                    <a:lnTo>
                      <a:pt x="64" y="71"/>
                    </a:lnTo>
                    <a:lnTo>
                      <a:pt x="69" y="47"/>
                    </a:lnTo>
                    <a:lnTo>
                      <a:pt x="75" y="29"/>
                    </a:lnTo>
                    <a:lnTo>
                      <a:pt x="86" y="11"/>
                    </a:lnTo>
                    <a:lnTo>
                      <a:pt x="93" y="5"/>
                    </a:lnTo>
                    <a:lnTo>
                      <a:pt x="93" y="0"/>
                    </a:lnTo>
                    <a:lnTo>
                      <a:pt x="93" y="5"/>
                    </a:lnTo>
                    <a:lnTo>
                      <a:pt x="86" y="29"/>
                    </a:lnTo>
                    <a:lnTo>
                      <a:pt x="80" y="57"/>
                    </a:lnTo>
                    <a:lnTo>
                      <a:pt x="80" y="77"/>
                    </a:lnTo>
                    <a:lnTo>
                      <a:pt x="75" y="82"/>
                    </a:lnTo>
                    <a:lnTo>
                      <a:pt x="75" y="88"/>
                    </a:lnTo>
                    <a:lnTo>
                      <a:pt x="86" y="77"/>
                    </a:lnTo>
                    <a:lnTo>
                      <a:pt x="110" y="47"/>
                    </a:lnTo>
                    <a:lnTo>
                      <a:pt x="133" y="29"/>
                    </a:lnTo>
                    <a:lnTo>
                      <a:pt x="139" y="24"/>
                    </a:lnTo>
                    <a:lnTo>
                      <a:pt x="133" y="29"/>
                    </a:lnTo>
                    <a:lnTo>
                      <a:pt x="110" y="47"/>
                    </a:lnTo>
                    <a:lnTo>
                      <a:pt x="86" y="71"/>
                    </a:lnTo>
                    <a:lnTo>
                      <a:pt x="69" y="94"/>
                    </a:lnTo>
                    <a:lnTo>
                      <a:pt x="86" y="88"/>
                    </a:lnTo>
                    <a:lnTo>
                      <a:pt x="116" y="77"/>
                    </a:lnTo>
                    <a:lnTo>
                      <a:pt x="139" y="71"/>
                    </a:lnTo>
                    <a:lnTo>
                      <a:pt x="151" y="71"/>
                    </a:lnTo>
                    <a:lnTo>
                      <a:pt x="139" y="77"/>
                    </a:lnTo>
                    <a:lnTo>
                      <a:pt x="104" y="77"/>
                    </a:lnTo>
                    <a:lnTo>
                      <a:pt x="80" y="88"/>
                    </a:lnTo>
                    <a:lnTo>
                      <a:pt x="75" y="99"/>
                    </a:lnTo>
                    <a:lnTo>
                      <a:pt x="64" y="109"/>
                    </a:lnTo>
                    <a:lnTo>
                      <a:pt x="64" y="94"/>
                    </a:lnTo>
                    <a:lnTo>
                      <a:pt x="58" y="71"/>
                    </a:lnTo>
                    <a:lnTo>
                      <a:pt x="46" y="47"/>
                    </a:lnTo>
                    <a:lnTo>
                      <a:pt x="35" y="29"/>
                    </a:lnTo>
                    <a:lnTo>
                      <a:pt x="28" y="29"/>
                    </a:lnTo>
                    <a:lnTo>
                      <a:pt x="22" y="29"/>
                    </a:lnTo>
                    <a:lnTo>
                      <a:pt x="28" y="29"/>
                    </a:lnTo>
                    <a:lnTo>
                      <a:pt x="41" y="47"/>
                    </a:lnTo>
                    <a:lnTo>
                      <a:pt x="52" y="57"/>
                    </a:lnTo>
                    <a:lnTo>
                      <a:pt x="64" y="71"/>
                    </a:lnTo>
                    <a:lnTo>
                      <a:pt x="69" y="82"/>
                    </a:lnTo>
                    <a:lnTo>
                      <a:pt x="69" y="88"/>
                    </a:lnTo>
                    <a:lnTo>
                      <a:pt x="64" y="94"/>
                    </a:lnTo>
                    <a:lnTo>
                      <a:pt x="52" y="88"/>
                    </a:lnTo>
                    <a:lnTo>
                      <a:pt x="35" y="77"/>
                    </a:lnTo>
                    <a:lnTo>
                      <a:pt x="28" y="71"/>
                    </a:lnTo>
                    <a:lnTo>
                      <a:pt x="17" y="63"/>
                    </a:lnTo>
                    <a:lnTo>
                      <a:pt x="5" y="53"/>
                    </a:lnTo>
                    <a:lnTo>
                      <a:pt x="0" y="53"/>
                    </a:lnTo>
                    <a:lnTo>
                      <a:pt x="5" y="53"/>
                    </a:lnTo>
                    <a:lnTo>
                      <a:pt x="17" y="63"/>
                    </a:lnTo>
                    <a:lnTo>
                      <a:pt x="28" y="71"/>
                    </a:lnTo>
                    <a:lnTo>
                      <a:pt x="41" y="82"/>
                    </a:lnTo>
                    <a:lnTo>
                      <a:pt x="46" y="88"/>
                    </a:lnTo>
                    <a:lnTo>
                      <a:pt x="52" y="88"/>
                    </a:lnTo>
                    <a:lnTo>
                      <a:pt x="52" y="99"/>
                    </a:lnTo>
                    <a:lnTo>
                      <a:pt x="52" y="103"/>
                    </a:lnTo>
                    <a:lnTo>
                      <a:pt x="58" y="109"/>
                    </a:lnTo>
                  </a:path>
                </a:pathLst>
              </a:custGeom>
              <a:noFill/>
              <a:ln w="1588">
                <a:solidFill>
                  <a:srgbClr val="000000"/>
                </a:solidFill>
                <a:round/>
                <a:headEnd/>
                <a:tailEnd/>
              </a:ln>
            </p:spPr>
            <p:txBody>
              <a:bodyPr/>
              <a:lstStyle/>
              <a:p>
                <a:endParaRPr lang="en-US" dirty="0"/>
              </a:p>
            </p:txBody>
          </p:sp>
          <p:sp>
            <p:nvSpPr>
              <p:cNvPr id="174151" name="Freeform 49"/>
              <p:cNvSpPr>
                <a:spLocks/>
              </p:cNvSpPr>
              <p:nvPr/>
            </p:nvSpPr>
            <p:spPr bwMode="auto">
              <a:xfrm rot="393647">
                <a:off x="1822" y="3592"/>
                <a:ext cx="144" cy="75"/>
              </a:xfrm>
              <a:custGeom>
                <a:avLst/>
                <a:gdLst>
                  <a:gd name="T0" fmla="*/ 45 w 148"/>
                  <a:gd name="T1" fmla="*/ 11 h 120"/>
                  <a:gd name="T2" fmla="*/ 54 w 148"/>
                  <a:gd name="T3" fmla="*/ 29 h 120"/>
                  <a:gd name="T4" fmla="*/ 54 w 148"/>
                  <a:gd name="T5" fmla="*/ 43 h 120"/>
                  <a:gd name="T6" fmla="*/ 54 w 148"/>
                  <a:gd name="T7" fmla="*/ 43 h 120"/>
                  <a:gd name="T8" fmla="*/ 60 w 148"/>
                  <a:gd name="T9" fmla="*/ 27 h 120"/>
                  <a:gd name="T10" fmla="*/ 73 w 148"/>
                  <a:gd name="T11" fmla="*/ 11 h 120"/>
                  <a:gd name="T12" fmla="*/ 89 w 148"/>
                  <a:gd name="T13" fmla="*/ 2 h 120"/>
                  <a:gd name="T14" fmla="*/ 89 w 148"/>
                  <a:gd name="T15" fmla="*/ 2 h 120"/>
                  <a:gd name="T16" fmla="*/ 78 w 148"/>
                  <a:gd name="T17" fmla="*/ 23 h 120"/>
                  <a:gd name="T18" fmla="*/ 73 w 148"/>
                  <a:gd name="T19" fmla="*/ 32 h 120"/>
                  <a:gd name="T20" fmla="*/ 86 w 148"/>
                  <a:gd name="T21" fmla="*/ 29 h 120"/>
                  <a:gd name="T22" fmla="*/ 125 w 148"/>
                  <a:gd name="T23" fmla="*/ 11 h 120"/>
                  <a:gd name="T24" fmla="*/ 125 w 148"/>
                  <a:gd name="T25" fmla="*/ 11 h 120"/>
                  <a:gd name="T26" fmla="*/ 86 w 148"/>
                  <a:gd name="T27" fmla="*/ 27 h 120"/>
                  <a:gd name="T28" fmla="*/ 86 w 148"/>
                  <a:gd name="T29" fmla="*/ 34 h 120"/>
                  <a:gd name="T30" fmla="*/ 129 w 148"/>
                  <a:gd name="T31" fmla="*/ 27 h 120"/>
                  <a:gd name="T32" fmla="*/ 129 w 148"/>
                  <a:gd name="T33" fmla="*/ 29 h 120"/>
                  <a:gd name="T34" fmla="*/ 78 w 148"/>
                  <a:gd name="T35" fmla="*/ 34 h 120"/>
                  <a:gd name="T36" fmla="*/ 60 w 148"/>
                  <a:gd name="T37" fmla="*/ 43 h 120"/>
                  <a:gd name="T38" fmla="*/ 54 w 148"/>
                  <a:gd name="T39" fmla="*/ 27 h 120"/>
                  <a:gd name="T40" fmla="*/ 33 w 148"/>
                  <a:gd name="T41" fmla="*/ 11 h 120"/>
                  <a:gd name="T42" fmla="*/ 22 w 148"/>
                  <a:gd name="T43" fmla="*/ 11 h 120"/>
                  <a:gd name="T44" fmla="*/ 38 w 148"/>
                  <a:gd name="T45" fmla="*/ 18 h 120"/>
                  <a:gd name="T46" fmla="*/ 60 w 148"/>
                  <a:gd name="T47" fmla="*/ 27 h 120"/>
                  <a:gd name="T48" fmla="*/ 66 w 148"/>
                  <a:gd name="T49" fmla="*/ 34 h 120"/>
                  <a:gd name="T50" fmla="*/ 50 w 148"/>
                  <a:gd name="T51" fmla="*/ 34 h 120"/>
                  <a:gd name="T52" fmla="*/ 27 w 148"/>
                  <a:gd name="T53" fmla="*/ 27 h 120"/>
                  <a:gd name="T54" fmla="*/ 6 w 148"/>
                  <a:gd name="T55" fmla="*/ 21 h 120"/>
                  <a:gd name="T56" fmla="*/ 6 w 148"/>
                  <a:gd name="T57" fmla="*/ 21 h 120"/>
                  <a:gd name="T58" fmla="*/ 27 w 148"/>
                  <a:gd name="T59" fmla="*/ 27 h 120"/>
                  <a:gd name="T60" fmla="*/ 45 w 148"/>
                  <a:gd name="T61" fmla="*/ 34 h 120"/>
                  <a:gd name="T62" fmla="*/ 50 w 148"/>
                  <a:gd name="T63" fmla="*/ 39 h 120"/>
                  <a:gd name="T64" fmla="*/ 54 w 148"/>
                  <a:gd name="T65" fmla="*/ 43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8"/>
                  <a:gd name="T100" fmla="*/ 0 h 120"/>
                  <a:gd name="T101" fmla="*/ 148 w 148"/>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8" h="120">
                    <a:moveTo>
                      <a:pt x="24" y="5"/>
                    </a:moveTo>
                    <a:lnTo>
                      <a:pt x="47" y="28"/>
                    </a:lnTo>
                    <a:lnTo>
                      <a:pt x="58" y="52"/>
                    </a:lnTo>
                    <a:lnTo>
                      <a:pt x="58" y="75"/>
                    </a:lnTo>
                    <a:lnTo>
                      <a:pt x="58" y="94"/>
                    </a:lnTo>
                    <a:lnTo>
                      <a:pt x="58" y="111"/>
                    </a:lnTo>
                    <a:lnTo>
                      <a:pt x="52" y="120"/>
                    </a:lnTo>
                    <a:lnTo>
                      <a:pt x="58" y="111"/>
                    </a:lnTo>
                    <a:lnTo>
                      <a:pt x="64" y="88"/>
                    </a:lnTo>
                    <a:lnTo>
                      <a:pt x="64" y="69"/>
                    </a:lnTo>
                    <a:lnTo>
                      <a:pt x="70" y="47"/>
                    </a:lnTo>
                    <a:lnTo>
                      <a:pt x="77" y="28"/>
                    </a:lnTo>
                    <a:lnTo>
                      <a:pt x="90" y="11"/>
                    </a:lnTo>
                    <a:lnTo>
                      <a:pt x="94" y="5"/>
                    </a:lnTo>
                    <a:lnTo>
                      <a:pt x="94" y="0"/>
                    </a:lnTo>
                    <a:lnTo>
                      <a:pt x="94" y="5"/>
                    </a:lnTo>
                    <a:lnTo>
                      <a:pt x="90" y="28"/>
                    </a:lnTo>
                    <a:lnTo>
                      <a:pt x="82" y="58"/>
                    </a:lnTo>
                    <a:lnTo>
                      <a:pt x="82" y="75"/>
                    </a:lnTo>
                    <a:lnTo>
                      <a:pt x="77" y="82"/>
                    </a:lnTo>
                    <a:lnTo>
                      <a:pt x="77" y="88"/>
                    </a:lnTo>
                    <a:lnTo>
                      <a:pt x="90" y="75"/>
                    </a:lnTo>
                    <a:lnTo>
                      <a:pt x="111" y="47"/>
                    </a:lnTo>
                    <a:lnTo>
                      <a:pt x="132" y="28"/>
                    </a:lnTo>
                    <a:lnTo>
                      <a:pt x="137" y="23"/>
                    </a:lnTo>
                    <a:lnTo>
                      <a:pt x="132" y="28"/>
                    </a:lnTo>
                    <a:lnTo>
                      <a:pt x="111" y="47"/>
                    </a:lnTo>
                    <a:lnTo>
                      <a:pt x="90" y="69"/>
                    </a:lnTo>
                    <a:lnTo>
                      <a:pt x="70" y="94"/>
                    </a:lnTo>
                    <a:lnTo>
                      <a:pt x="90" y="88"/>
                    </a:lnTo>
                    <a:lnTo>
                      <a:pt x="116" y="75"/>
                    </a:lnTo>
                    <a:lnTo>
                      <a:pt x="137" y="69"/>
                    </a:lnTo>
                    <a:lnTo>
                      <a:pt x="148" y="69"/>
                    </a:lnTo>
                    <a:lnTo>
                      <a:pt x="137" y="75"/>
                    </a:lnTo>
                    <a:lnTo>
                      <a:pt x="107" y="75"/>
                    </a:lnTo>
                    <a:lnTo>
                      <a:pt x="82" y="88"/>
                    </a:lnTo>
                    <a:lnTo>
                      <a:pt x="77" y="99"/>
                    </a:lnTo>
                    <a:lnTo>
                      <a:pt x="64" y="111"/>
                    </a:lnTo>
                    <a:lnTo>
                      <a:pt x="64" y="94"/>
                    </a:lnTo>
                    <a:lnTo>
                      <a:pt x="58" y="69"/>
                    </a:lnTo>
                    <a:lnTo>
                      <a:pt x="47" y="47"/>
                    </a:lnTo>
                    <a:lnTo>
                      <a:pt x="35" y="28"/>
                    </a:lnTo>
                    <a:lnTo>
                      <a:pt x="29" y="28"/>
                    </a:lnTo>
                    <a:lnTo>
                      <a:pt x="24" y="28"/>
                    </a:lnTo>
                    <a:lnTo>
                      <a:pt x="29" y="28"/>
                    </a:lnTo>
                    <a:lnTo>
                      <a:pt x="40" y="47"/>
                    </a:lnTo>
                    <a:lnTo>
                      <a:pt x="52" y="58"/>
                    </a:lnTo>
                    <a:lnTo>
                      <a:pt x="64" y="69"/>
                    </a:lnTo>
                    <a:lnTo>
                      <a:pt x="70" y="82"/>
                    </a:lnTo>
                    <a:lnTo>
                      <a:pt x="70" y="88"/>
                    </a:lnTo>
                    <a:lnTo>
                      <a:pt x="64" y="94"/>
                    </a:lnTo>
                    <a:lnTo>
                      <a:pt x="52" y="88"/>
                    </a:lnTo>
                    <a:lnTo>
                      <a:pt x="35" y="75"/>
                    </a:lnTo>
                    <a:lnTo>
                      <a:pt x="29" y="69"/>
                    </a:lnTo>
                    <a:lnTo>
                      <a:pt x="17" y="63"/>
                    </a:lnTo>
                    <a:lnTo>
                      <a:pt x="6" y="52"/>
                    </a:lnTo>
                    <a:lnTo>
                      <a:pt x="0" y="52"/>
                    </a:lnTo>
                    <a:lnTo>
                      <a:pt x="6" y="52"/>
                    </a:lnTo>
                    <a:lnTo>
                      <a:pt x="17" y="63"/>
                    </a:lnTo>
                    <a:lnTo>
                      <a:pt x="29" y="69"/>
                    </a:lnTo>
                    <a:lnTo>
                      <a:pt x="40" y="82"/>
                    </a:lnTo>
                    <a:lnTo>
                      <a:pt x="47" y="88"/>
                    </a:lnTo>
                    <a:lnTo>
                      <a:pt x="52" y="88"/>
                    </a:lnTo>
                    <a:lnTo>
                      <a:pt x="52" y="99"/>
                    </a:lnTo>
                    <a:lnTo>
                      <a:pt x="52" y="105"/>
                    </a:lnTo>
                    <a:lnTo>
                      <a:pt x="58" y="111"/>
                    </a:lnTo>
                  </a:path>
                </a:pathLst>
              </a:custGeom>
              <a:noFill/>
              <a:ln w="1588">
                <a:solidFill>
                  <a:srgbClr val="000000"/>
                </a:solidFill>
                <a:round/>
                <a:headEnd/>
                <a:tailEnd/>
              </a:ln>
            </p:spPr>
            <p:txBody>
              <a:bodyPr/>
              <a:lstStyle/>
              <a:p>
                <a:endParaRPr lang="en-US" dirty="0"/>
              </a:p>
            </p:txBody>
          </p:sp>
          <p:sp>
            <p:nvSpPr>
              <p:cNvPr id="174152" name="Freeform 50"/>
              <p:cNvSpPr>
                <a:spLocks/>
              </p:cNvSpPr>
              <p:nvPr/>
            </p:nvSpPr>
            <p:spPr bwMode="auto">
              <a:xfrm rot="393647">
                <a:off x="1979" y="3636"/>
                <a:ext cx="147" cy="77"/>
              </a:xfrm>
              <a:custGeom>
                <a:avLst/>
                <a:gdLst>
                  <a:gd name="T0" fmla="*/ 43 w 151"/>
                  <a:gd name="T1" fmla="*/ 12 h 123"/>
                  <a:gd name="T2" fmla="*/ 55 w 151"/>
                  <a:gd name="T3" fmla="*/ 30 h 123"/>
                  <a:gd name="T4" fmla="*/ 55 w 151"/>
                  <a:gd name="T5" fmla="*/ 43 h 123"/>
                  <a:gd name="T6" fmla="*/ 55 w 151"/>
                  <a:gd name="T7" fmla="*/ 43 h 123"/>
                  <a:gd name="T8" fmla="*/ 60 w 151"/>
                  <a:gd name="T9" fmla="*/ 28 h 123"/>
                  <a:gd name="T10" fmla="*/ 71 w 151"/>
                  <a:gd name="T11" fmla="*/ 12 h 123"/>
                  <a:gd name="T12" fmla="*/ 88 w 151"/>
                  <a:gd name="T13" fmla="*/ 3 h 123"/>
                  <a:gd name="T14" fmla="*/ 88 w 151"/>
                  <a:gd name="T15" fmla="*/ 3 h 123"/>
                  <a:gd name="T16" fmla="*/ 77 w 151"/>
                  <a:gd name="T17" fmla="*/ 24 h 123"/>
                  <a:gd name="T18" fmla="*/ 71 w 151"/>
                  <a:gd name="T19" fmla="*/ 32 h 123"/>
                  <a:gd name="T20" fmla="*/ 82 w 151"/>
                  <a:gd name="T21" fmla="*/ 30 h 123"/>
                  <a:gd name="T22" fmla="*/ 127 w 151"/>
                  <a:gd name="T23" fmla="*/ 12 h 123"/>
                  <a:gd name="T24" fmla="*/ 127 w 151"/>
                  <a:gd name="T25" fmla="*/ 12 h 123"/>
                  <a:gd name="T26" fmla="*/ 82 w 151"/>
                  <a:gd name="T27" fmla="*/ 28 h 123"/>
                  <a:gd name="T28" fmla="*/ 82 w 151"/>
                  <a:gd name="T29" fmla="*/ 34 h 123"/>
                  <a:gd name="T30" fmla="*/ 131 w 151"/>
                  <a:gd name="T31" fmla="*/ 28 h 123"/>
                  <a:gd name="T32" fmla="*/ 131 w 151"/>
                  <a:gd name="T33" fmla="*/ 30 h 123"/>
                  <a:gd name="T34" fmla="*/ 77 w 151"/>
                  <a:gd name="T35" fmla="*/ 34 h 123"/>
                  <a:gd name="T36" fmla="*/ 60 w 151"/>
                  <a:gd name="T37" fmla="*/ 43 h 123"/>
                  <a:gd name="T38" fmla="*/ 55 w 151"/>
                  <a:gd name="T39" fmla="*/ 28 h 123"/>
                  <a:gd name="T40" fmla="*/ 32 w 151"/>
                  <a:gd name="T41" fmla="*/ 12 h 123"/>
                  <a:gd name="T42" fmla="*/ 20 w 151"/>
                  <a:gd name="T43" fmla="*/ 12 h 123"/>
                  <a:gd name="T44" fmla="*/ 37 w 151"/>
                  <a:gd name="T45" fmla="*/ 18 h 123"/>
                  <a:gd name="T46" fmla="*/ 60 w 151"/>
                  <a:gd name="T47" fmla="*/ 28 h 123"/>
                  <a:gd name="T48" fmla="*/ 65 w 151"/>
                  <a:gd name="T49" fmla="*/ 34 h 123"/>
                  <a:gd name="T50" fmla="*/ 49 w 151"/>
                  <a:gd name="T51" fmla="*/ 34 h 123"/>
                  <a:gd name="T52" fmla="*/ 26 w 151"/>
                  <a:gd name="T53" fmla="*/ 28 h 123"/>
                  <a:gd name="T54" fmla="*/ 6 w 151"/>
                  <a:gd name="T55" fmla="*/ 21 h 123"/>
                  <a:gd name="T56" fmla="*/ 6 w 151"/>
                  <a:gd name="T57" fmla="*/ 21 h 123"/>
                  <a:gd name="T58" fmla="*/ 26 w 151"/>
                  <a:gd name="T59" fmla="*/ 28 h 123"/>
                  <a:gd name="T60" fmla="*/ 43 w 151"/>
                  <a:gd name="T61" fmla="*/ 34 h 123"/>
                  <a:gd name="T62" fmla="*/ 49 w 151"/>
                  <a:gd name="T63" fmla="*/ 38 h 123"/>
                  <a:gd name="T64" fmla="*/ 55 w 151"/>
                  <a:gd name="T65" fmla="*/ 43 h 1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1"/>
                  <a:gd name="T100" fmla="*/ 0 h 123"/>
                  <a:gd name="T101" fmla="*/ 151 w 151"/>
                  <a:gd name="T102" fmla="*/ 123 h 1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1" h="123">
                    <a:moveTo>
                      <a:pt x="22" y="7"/>
                    </a:moveTo>
                    <a:lnTo>
                      <a:pt x="45" y="30"/>
                    </a:lnTo>
                    <a:lnTo>
                      <a:pt x="58" y="54"/>
                    </a:lnTo>
                    <a:lnTo>
                      <a:pt x="58" y="76"/>
                    </a:lnTo>
                    <a:lnTo>
                      <a:pt x="58" y="92"/>
                    </a:lnTo>
                    <a:lnTo>
                      <a:pt x="58" y="111"/>
                    </a:lnTo>
                    <a:lnTo>
                      <a:pt x="51" y="123"/>
                    </a:lnTo>
                    <a:lnTo>
                      <a:pt x="58" y="111"/>
                    </a:lnTo>
                    <a:lnTo>
                      <a:pt x="64" y="87"/>
                    </a:lnTo>
                    <a:lnTo>
                      <a:pt x="64" y="71"/>
                    </a:lnTo>
                    <a:lnTo>
                      <a:pt x="69" y="47"/>
                    </a:lnTo>
                    <a:lnTo>
                      <a:pt x="75" y="30"/>
                    </a:lnTo>
                    <a:lnTo>
                      <a:pt x="86" y="12"/>
                    </a:lnTo>
                    <a:lnTo>
                      <a:pt x="92" y="7"/>
                    </a:lnTo>
                    <a:lnTo>
                      <a:pt x="92" y="0"/>
                    </a:lnTo>
                    <a:lnTo>
                      <a:pt x="92" y="7"/>
                    </a:lnTo>
                    <a:lnTo>
                      <a:pt x="86" y="30"/>
                    </a:lnTo>
                    <a:lnTo>
                      <a:pt x="81" y="61"/>
                    </a:lnTo>
                    <a:lnTo>
                      <a:pt x="81" y="76"/>
                    </a:lnTo>
                    <a:lnTo>
                      <a:pt x="75" y="81"/>
                    </a:lnTo>
                    <a:lnTo>
                      <a:pt x="75" y="87"/>
                    </a:lnTo>
                    <a:lnTo>
                      <a:pt x="86" y="76"/>
                    </a:lnTo>
                    <a:lnTo>
                      <a:pt x="109" y="47"/>
                    </a:lnTo>
                    <a:lnTo>
                      <a:pt x="134" y="30"/>
                    </a:lnTo>
                    <a:lnTo>
                      <a:pt x="139" y="25"/>
                    </a:lnTo>
                    <a:lnTo>
                      <a:pt x="134" y="30"/>
                    </a:lnTo>
                    <a:lnTo>
                      <a:pt x="109" y="47"/>
                    </a:lnTo>
                    <a:lnTo>
                      <a:pt x="86" y="71"/>
                    </a:lnTo>
                    <a:lnTo>
                      <a:pt x="69" y="92"/>
                    </a:lnTo>
                    <a:lnTo>
                      <a:pt x="86" y="87"/>
                    </a:lnTo>
                    <a:lnTo>
                      <a:pt x="116" y="76"/>
                    </a:lnTo>
                    <a:lnTo>
                      <a:pt x="139" y="71"/>
                    </a:lnTo>
                    <a:lnTo>
                      <a:pt x="151" y="71"/>
                    </a:lnTo>
                    <a:lnTo>
                      <a:pt x="139" y="76"/>
                    </a:lnTo>
                    <a:lnTo>
                      <a:pt x="103" y="76"/>
                    </a:lnTo>
                    <a:lnTo>
                      <a:pt x="81" y="87"/>
                    </a:lnTo>
                    <a:lnTo>
                      <a:pt x="75" y="98"/>
                    </a:lnTo>
                    <a:lnTo>
                      <a:pt x="64" y="111"/>
                    </a:lnTo>
                    <a:lnTo>
                      <a:pt x="64" y="92"/>
                    </a:lnTo>
                    <a:lnTo>
                      <a:pt x="58" y="71"/>
                    </a:lnTo>
                    <a:lnTo>
                      <a:pt x="45" y="47"/>
                    </a:lnTo>
                    <a:lnTo>
                      <a:pt x="34" y="30"/>
                    </a:lnTo>
                    <a:lnTo>
                      <a:pt x="28" y="30"/>
                    </a:lnTo>
                    <a:lnTo>
                      <a:pt x="22" y="30"/>
                    </a:lnTo>
                    <a:lnTo>
                      <a:pt x="28" y="30"/>
                    </a:lnTo>
                    <a:lnTo>
                      <a:pt x="39" y="47"/>
                    </a:lnTo>
                    <a:lnTo>
                      <a:pt x="51" y="61"/>
                    </a:lnTo>
                    <a:lnTo>
                      <a:pt x="64" y="71"/>
                    </a:lnTo>
                    <a:lnTo>
                      <a:pt x="69" y="81"/>
                    </a:lnTo>
                    <a:lnTo>
                      <a:pt x="69" y="87"/>
                    </a:lnTo>
                    <a:lnTo>
                      <a:pt x="64" y="92"/>
                    </a:lnTo>
                    <a:lnTo>
                      <a:pt x="51" y="87"/>
                    </a:lnTo>
                    <a:lnTo>
                      <a:pt x="34" y="76"/>
                    </a:lnTo>
                    <a:lnTo>
                      <a:pt x="28" y="71"/>
                    </a:lnTo>
                    <a:lnTo>
                      <a:pt x="16" y="66"/>
                    </a:lnTo>
                    <a:lnTo>
                      <a:pt x="6" y="54"/>
                    </a:lnTo>
                    <a:lnTo>
                      <a:pt x="0" y="54"/>
                    </a:lnTo>
                    <a:lnTo>
                      <a:pt x="6" y="54"/>
                    </a:lnTo>
                    <a:lnTo>
                      <a:pt x="16" y="66"/>
                    </a:lnTo>
                    <a:lnTo>
                      <a:pt x="28" y="71"/>
                    </a:lnTo>
                    <a:lnTo>
                      <a:pt x="39" y="81"/>
                    </a:lnTo>
                    <a:lnTo>
                      <a:pt x="45" y="87"/>
                    </a:lnTo>
                    <a:lnTo>
                      <a:pt x="51" y="87"/>
                    </a:lnTo>
                    <a:lnTo>
                      <a:pt x="51" y="98"/>
                    </a:lnTo>
                    <a:lnTo>
                      <a:pt x="51" y="104"/>
                    </a:lnTo>
                    <a:lnTo>
                      <a:pt x="58" y="111"/>
                    </a:lnTo>
                  </a:path>
                </a:pathLst>
              </a:custGeom>
              <a:noFill/>
              <a:ln w="1588">
                <a:solidFill>
                  <a:srgbClr val="000000"/>
                </a:solidFill>
                <a:round/>
                <a:headEnd/>
                <a:tailEnd/>
              </a:ln>
            </p:spPr>
            <p:txBody>
              <a:bodyPr/>
              <a:lstStyle/>
              <a:p>
                <a:endParaRPr lang="en-US" dirty="0"/>
              </a:p>
            </p:txBody>
          </p:sp>
          <p:sp>
            <p:nvSpPr>
              <p:cNvPr id="174153" name="Freeform 51"/>
              <p:cNvSpPr>
                <a:spLocks/>
              </p:cNvSpPr>
              <p:nvPr/>
            </p:nvSpPr>
            <p:spPr bwMode="auto">
              <a:xfrm rot="393647">
                <a:off x="2354" y="3836"/>
                <a:ext cx="26" cy="167"/>
              </a:xfrm>
              <a:custGeom>
                <a:avLst/>
                <a:gdLst>
                  <a:gd name="T0" fmla="*/ 8 w 24"/>
                  <a:gd name="T1" fmla="*/ 95 h 266"/>
                  <a:gd name="T2" fmla="*/ 8 w 24"/>
                  <a:gd name="T3" fmla="*/ 89 h 266"/>
                  <a:gd name="T4" fmla="*/ 10 w 24"/>
                  <a:gd name="T5" fmla="*/ 84 h 266"/>
                  <a:gd name="T6" fmla="*/ 10 w 24"/>
                  <a:gd name="T7" fmla="*/ 79 h 266"/>
                  <a:gd name="T8" fmla="*/ 10 w 24"/>
                  <a:gd name="T9" fmla="*/ 74 h 266"/>
                  <a:gd name="T10" fmla="*/ 14 w 24"/>
                  <a:gd name="T11" fmla="*/ 69 h 266"/>
                  <a:gd name="T12" fmla="*/ 14 w 24"/>
                  <a:gd name="T13" fmla="*/ 65 h 266"/>
                  <a:gd name="T14" fmla="*/ 14 w 24"/>
                  <a:gd name="T15" fmla="*/ 61 h 266"/>
                  <a:gd name="T16" fmla="*/ 14 w 24"/>
                  <a:gd name="T17" fmla="*/ 53 h 266"/>
                  <a:gd name="T18" fmla="*/ 14 w 24"/>
                  <a:gd name="T19" fmla="*/ 48 h 266"/>
                  <a:gd name="T20" fmla="*/ 14 w 24"/>
                  <a:gd name="T21" fmla="*/ 43 h 266"/>
                  <a:gd name="T22" fmla="*/ 14 w 24"/>
                  <a:gd name="T23" fmla="*/ 39 h 266"/>
                  <a:gd name="T24" fmla="*/ 14 w 24"/>
                  <a:gd name="T25" fmla="*/ 31 h 266"/>
                  <a:gd name="T26" fmla="*/ 14 w 24"/>
                  <a:gd name="T27" fmla="*/ 26 h 266"/>
                  <a:gd name="T28" fmla="*/ 14 w 24"/>
                  <a:gd name="T29" fmla="*/ 22 h 266"/>
                  <a:gd name="T30" fmla="*/ 14 w 24"/>
                  <a:gd name="T31" fmla="*/ 18 h 266"/>
                  <a:gd name="T32" fmla="*/ 14 w 24"/>
                  <a:gd name="T33" fmla="*/ 12 h 266"/>
                  <a:gd name="T34" fmla="*/ 14 w 24"/>
                  <a:gd name="T35" fmla="*/ 9 h 266"/>
                  <a:gd name="T36" fmla="*/ 14 w 24"/>
                  <a:gd name="T37" fmla="*/ 5 h 266"/>
                  <a:gd name="T38" fmla="*/ 14 w 24"/>
                  <a:gd name="T39" fmla="*/ 2 h 266"/>
                  <a:gd name="T40" fmla="*/ 14 w 24"/>
                  <a:gd name="T41" fmla="*/ 2 h 266"/>
                  <a:gd name="T42" fmla="*/ 14 w 24"/>
                  <a:gd name="T43" fmla="*/ 6 h 266"/>
                  <a:gd name="T44" fmla="*/ 14 w 24"/>
                  <a:gd name="T45" fmla="*/ 11 h 266"/>
                  <a:gd name="T46" fmla="*/ 14 w 24"/>
                  <a:gd name="T47" fmla="*/ 16 h 266"/>
                  <a:gd name="T48" fmla="*/ 14 w 24"/>
                  <a:gd name="T49" fmla="*/ 24 h 266"/>
                  <a:gd name="T50" fmla="*/ 17 w 24"/>
                  <a:gd name="T51" fmla="*/ 30 h 266"/>
                  <a:gd name="T52" fmla="*/ 22 w 24"/>
                  <a:gd name="T53" fmla="*/ 35 h 266"/>
                  <a:gd name="T54" fmla="*/ 28 w 24"/>
                  <a:gd name="T55" fmla="*/ 40 h 266"/>
                  <a:gd name="T56" fmla="*/ 28 w 24"/>
                  <a:gd name="T57" fmla="*/ 45 h 266"/>
                  <a:gd name="T58" fmla="*/ 28 w 24"/>
                  <a:gd name="T59" fmla="*/ 49 h 266"/>
                  <a:gd name="T60" fmla="*/ 25 w 24"/>
                  <a:gd name="T61" fmla="*/ 56 h 266"/>
                  <a:gd name="T62" fmla="*/ 25 w 24"/>
                  <a:gd name="T63" fmla="*/ 59 h 266"/>
                  <a:gd name="T64" fmla="*/ 20 w 24"/>
                  <a:gd name="T65" fmla="*/ 65 h 266"/>
                  <a:gd name="T66" fmla="*/ 20 w 24"/>
                  <a:gd name="T67" fmla="*/ 69 h 266"/>
                  <a:gd name="T68" fmla="*/ 20 w 24"/>
                  <a:gd name="T69" fmla="*/ 74 h 266"/>
                  <a:gd name="T70" fmla="*/ 20 w 24"/>
                  <a:gd name="T71" fmla="*/ 82 h 266"/>
                  <a:gd name="T72" fmla="*/ 20 w 24"/>
                  <a:gd name="T73" fmla="*/ 88 h 266"/>
                  <a:gd name="T74" fmla="*/ 20 w 24"/>
                  <a:gd name="T75" fmla="*/ 92 h 266"/>
                  <a:gd name="T76" fmla="*/ 25 w 24"/>
                  <a:gd name="T77" fmla="*/ 98 h 266"/>
                  <a:gd name="T78" fmla="*/ 25 w 24"/>
                  <a:gd name="T79" fmla="*/ 102 h 266"/>
                  <a:gd name="T80" fmla="*/ 25 w 24"/>
                  <a:gd name="T81" fmla="*/ 104 h 266"/>
                  <a:gd name="T82" fmla="*/ 14 w 24"/>
                  <a:gd name="T83" fmla="*/ 102 h 266"/>
                  <a:gd name="T84" fmla="*/ 2 w 24"/>
                  <a:gd name="T85" fmla="*/ 102 h 266"/>
                  <a:gd name="T86" fmla="*/ 2 w 24"/>
                  <a:gd name="T87" fmla="*/ 100 h 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
                  <a:gd name="T133" fmla="*/ 0 h 266"/>
                  <a:gd name="T134" fmla="*/ 24 w 24"/>
                  <a:gd name="T135" fmla="*/ 266 h 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 h="266">
                    <a:moveTo>
                      <a:pt x="2" y="254"/>
                    </a:moveTo>
                    <a:lnTo>
                      <a:pt x="6" y="240"/>
                    </a:lnTo>
                    <a:lnTo>
                      <a:pt x="6" y="234"/>
                    </a:lnTo>
                    <a:lnTo>
                      <a:pt x="6" y="225"/>
                    </a:lnTo>
                    <a:lnTo>
                      <a:pt x="8" y="219"/>
                    </a:lnTo>
                    <a:lnTo>
                      <a:pt x="8" y="213"/>
                    </a:lnTo>
                    <a:lnTo>
                      <a:pt x="8" y="207"/>
                    </a:lnTo>
                    <a:lnTo>
                      <a:pt x="8" y="201"/>
                    </a:lnTo>
                    <a:lnTo>
                      <a:pt x="8" y="193"/>
                    </a:lnTo>
                    <a:lnTo>
                      <a:pt x="8" y="188"/>
                    </a:lnTo>
                    <a:lnTo>
                      <a:pt x="8" y="181"/>
                    </a:lnTo>
                    <a:lnTo>
                      <a:pt x="12" y="176"/>
                    </a:lnTo>
                    <a:lnTo>
                      <a:pt x="12" y="168"/>
                    </a:lnTo>
                    <a:lnTo>
                      <a:pt x="12" y="166"/>
                    </a:lnTo>
                    <a:lnTo>
                      <a:pt x="12" y="160"/>
                    </a:lnTo>
                    <a:lnTo>
                      <a:pt x="12" y="154"/>
                    </a:lnTo>
                    <a:lnTo>
                      <a:pt x="12" y="144"/>
                    </a:lnTo>
                    <a:lnTo>
                      <a:pt x="12" y="135"/>
                    </a:lnTo>
                    <a:lnTo>
                      <a:pt x="12" y="128"/>
                    </a:lnTo>
                    <a:lnTo>
                      <a:pt x="12" y="121"/>
                    </a:lnTo>
                    <a:lnTo>
                      <a:pt x="12" y="115"/>
                    </a:lnTo>
                    <a:lnTo>
                      <a:pt x="12" y="110"/>
                    </a:lnTo>
                    <a:lnTo>
                      <a:pt x="12" y="104"/>
                    </a:lnTo>
                    <a:lnTo>
                      <a:pt x="12" y="98"/>
                    </a:lnTo>
                    <a:lnTo>
                      <a:pt x="12" y="88"/>
                    </a:lnTo>
                    <a:lnTo>
                      <a:pt x="12" y="79"/>
                    </a:lnTo>
                    <a:lnTo>
                      <a:pt x="12" y="73"/>
                    </a:lnTo>
                    <a:lnTo>
                      <a:pt x="12" y="66"/>
                    </a:lnTo>
                    <a:lnTo>
                      <a:pt x="12" y="60"/>
                    </a:lnTo>
                    <a:lnTo>
                      <a:pt x="12" y="56"/>
                    </a:lnTo>
                    <a:lnTo>
                      <a:pt x="12" y="50"/>
                    </a:lnTo>
                    <a:lnTo>
                      <a:pt x="12" y="45"/>
                    </a:lnTo>
                    <a:lnTo>
                      <a:pt x="12" y="37"/>
                    </a:lnTo>
                    <a:lnTo>
                      <a:pt x="12" y="31"/>
                    </a:lnTo>
                    <a:lnTo>
                      <a:pt x="12" y="25"/>
                    </a:lnTo>
                    <a:lnTo>
                      <a:pt x="12" y="23"/>
                    </a:lnTo>
                    <a:lnTo>
                      <a:pt x="12" y="15"/>
                    </a:lnTo>
                    <a:lnTo>
                      <a:pt x="12" y="13"/>
                    </a:lnTo>
                    <a:lnTo>
                      <a:pt x="12" y="6"/>
                    </a:lnTo>
                    <a:lnTo>
                      <a:pt x="12" y="4"/>
                    </a:lnTo>
                    <a:lnTo>
                      <a:pt x="12" y="0"/>
                    </a:lnTo>
                    <a:lnTo>
                      <a:pt x="12" y="4"/>
                    </a:lnTo>
                    <a:lnTo>
                      <a:pt x="12" y="9"/>
                    </a:lnTo>
                    <a:lnTo>
                      <a:pt x="12" y="15"/>
                    </a:lnTo>
                    <a:lnTo>
                      <a:pt x="12" y="23"/>
                    </a:lnTo>
                    <a:lnTo>
                      <a:pt x="12" y="29"/>
                    </a:lnTo>
                    <a:lnTo>
                      <a:pt x="12" y="35"/>
                    </a:lnTo>
                    <a:lnTo>
                      <a:pt x="12" y="41"/>
                    </a:lnTo>
                    <a:lnTo>
                      <a:pt x="12" y="50"/>
                    </a:lnTo>
                    <a:lnTo>
                      <a:pt x="12" y="60"/>
                    </a:lnTo>
                    <a:lnTo>
                      <a:pt x="15" y="66"/>
                    </a:lnTo>
                    <a:lnTo>
                      <a:pt x="15" y="76"/>
                    </a:lnTo>
                    <a:lnTo>
                      <a:pt x="15" y="81"/>
                    </a:lnTo>
                    <a:lnTo>
                      <a:pt x="18" y="88"/>
                    </a:lnTo>
                    <a:lnTo>
                      <a:pt x="21" y="94"/>
                    </a:lnTo>
                    <a:lnTo>
                      <a:pt x="24" y="100"/>
                    </a:lnTo>
                    <a:lnTo>
                      <a:pt x="24" y="105"/>
                    </a:lnTo>
                    <a:lnTo>
                      <a:pt x="24" y="113"/>
                    </a:lnTo>
                    <a:lnTo>
                      <a:pt x="24" y="118"/>
                    </a:lnTo>
                    <a:lnTo>
                      <a:pt x="24" y="125"/>
                    </a:lnTo>
                    <a:lnTo>
                      <a:pt x="24" y="135"/>
                    </a:lnTo>
                    <a:lnTo>
                      <a:pt x="21" y="141"/>
                    </a:lnTo>
                    <a:lnTo>
                      <a:pt x="21" y="146"/>
                    </a:lnTo>
                    <a:lnTo>
                      <a:pt x="21" y="150"/>
                    </a:lnTo>
                    <a:lnTo>
                      <a:pt x="17" y="157"/>
                    </a:lnTo>
                    <a:lnTo>
                      <a:pt x="17" y="164"/>
                    </a:lnTo>
                    <a:lnTo>
                      <a:pt x="17" y="168"/>
                    </a:lnTo>
                    <a:lnTo>
                      <a:pt x="17" y="176"/>
                    </a:lnTo>
                    <a:lnTo>
                      <a:pt x="17" y="181"/>
                    </a:lnTo>
                    <a:lnTo>
                      <a:pt x="17" y="188"/>
                    </a:lnTo>
                    <a:lnTo>
                      <a:pt x="17" y="197"/>
                    </a:lnTo>
                    <a:lnTo>
                      <a:pt x="17" y="207"/>
                    </a:lnTo>
                    <a:lnTo>
                      <a:pt x="17" y="216"/>
                    </a:lnTo>
                    <a:lnTo>
                      <a:pt x="17" y="223"/>
                    </a:lnTo>
                    <a:lnTo>
                      <a:pt x="17" y="229"/>
                    </a:lnTo>
                    <a:lnTo>
                      <a:pt x="17" y="234"/>
                    </a:lnTo>
                    <a:lnTo>
                      <a:pt x="21" y="244"/>
                    </a:lnTo>
                    <a:lnTo>
                      <a:pt x="21" y="248"/>
                    </a:lnTo>
                    <a:lnTo>
                      <a:pt x="21" y="254"/>
                    </a:lnTo>
                    <a:lnTo>
                      <a:pt x="21" y="260"/>
                    </a:lnTo>
                    <a:lnTo>
                      <a:pt x="23" y="266"/>
                    </a:lnTo>
                    <a:lnTo>
                      <a:pt x="21" y="264"/>
                    </a:lnTo>
                    <a:lnTo>
                      <a:pt x="17" y="260"/>
                    </a:lnTo>
                    <a:lnTo>
                      <a:pt x="12" y="260"/>
                    </a:lnTo>
                    <a:lnTo>
                      <a:pt x="6" y="260"/>
                    </a:lnTo>
                    <a:lnTo>
                      <a:pt x="2" y="260"/>
                    </a:lnTo>
                    <a:lnTo>
                      <a:pt x="0" y="260"/>
                    </a:lnTo>
                    <a:lnTo>
                      <a:pt x="2" y="254"/>
                    </a:lnTo>
                    <a:close/>
                  </a:path>
                </a:pathLst>
              </a:custGeom>
              <a:solidFill>
                <a:srgbClr val="C67C7C"/>
              </a:solidFill>
              <a:ln w="1588">
                <a:solidFill>
                  <a:srgbClr val="000000"/>
                </a:solidFill>
                <a:round/>
                <a:headEnd/>
                <a:tailEnd/>
              </a:ln>
            </p:spPr>
            <p:txBody>
              <a:bodyPr/>
              <a:lstStyle/>
              <a:p>
                <a:endParaRPr lang="en-US" dirty="0"/>
              </a:p>
            </p:txBody>
          </p:sp>
          <p:sp>
            <p:nvSpPr>
              <p:cNvPr id="174154" name="Freeform 52"/>
              <p:cNvSpPr>
                <a:spLocks/>
              </p:cNvSpPr>
              <p:nvPr/>
            </p:nvSpPr>
            <p:spPr bwMode="auto">
              <a:xfrm rot="393647">
                <a:off x="2328" y="3803"/>
                <a:ext cx="95" cy="159"/>
              </a:xfrm>
              <a:custGeom>
                <a:avLst/>
                <a:gdLst>
                  <a:gd name="T0" fmla="*/ 67 w 97"/>
                  <a:gd name="T1" fmla="*/ 28 h 256"/>
                  <a:gd name="T2" fmla="*/ 67 w 97"/>
                  <a:gd name="T3" fmla="*/ 22 h 256"/>
                  <a:gd name="T4" fmla="*/ 57 w 97"/>
                  <a:gd name="T5" fmla="*/ 17 h 256"/>
                  <a:gd name="T6" fmla="*/ 53 w 97"/>
                  <a:gd name="T7" fmla="*/ 10 h 256"/>
                  <a:gd name="T8" fmla="*/ 52 w 97"/>
                  <a:gd name="T9" fmla="*/ 2 h 256"/>
                  <a:gd name="T10" fmla="*/ 49 w 97"/>
                  <a:gd name="T11" fmla="*/ 1 h 256"/>
                  <a:gd name="T12" fmla="*/ 42 w 97"/>
                  <a:gd name="T13" fmla="*/ 12 h 256"/>
                  <a:gd name="T14" fmla="*/ 32 w 97"/>
                  <a:gd name="T15" fmla="*/ 17 h 256"/>
                  <a:gd name="T16" fmla="*/ 22 w 97"/>
                  <a:gd name="T17" fmla="*/ 22 h 256"/>
                  <a:gd name="T18" fmla="*/ 22 w 97"/>
                  <a:gd name="T19" fmla="*/ 29 h 256"/>
                  <a:gd name="T20" fmla="*/ 28 w 97"/>
                  <a:gd name="T21" fmla="*/ 36 h 256"/>
                  <a:gd name="T22" fmla="*/ 28 w 97"/>
                  <a:gd name="T23" fmla="*/ 41 h 256"/>
                  <a:gd name="T24" fmla="*/ 22 w 97"/>
                  <a:gd name="T25" fmla="*/ 45 h 256"/>
                  <a:gd name="T26" fmla="*/ 20 w 97"/>
                  <a:gd name="T27" fmla="*/ 48 h 256"/>
                  <a:gd name="T28" fmla="*/ 22 w 97"/>
                  <a:gd name="T29" fmla="*/ 53 h 256"/>
                  <a:gd name="T30" fmla="*/ 10 w 97"/>
                  <a:gd name="T31" fmla="*/ 56 h 256"/>
                  <a:gd name="T32" fmla="*/ 10 w 97"/>
                  <a:gd name="T33" fmla="*/ 60 h 256"/>
                  <a:gd name="T34" fmla="*/ 10 w 97"/>
                  <a:gd name="T35" fmla="*/ 65 h 256"/>
                  <a:gd name="T36" fmla="*/ 10 w 97"/>
                  <a:gd name="T37" fmla="*/ 70 h 256"/>
                  <a:gd name="T38" fmla="*/ 0 w 97"/>
                  <a:gd name="T39" fmla="*/ 75 h 256"/>
                  <a:gd name="T40" fmla="*/ 0 w 97"/>
                  <a:gd name="T41" fmla="*/ 78 h 256"/>
                  <a:gd name="T42" fmla="*/ 7 w 97"/>
                  <a:gd name="T43" fmla="*/ 84 h 256"/>
                  <a:gd name="T44" fmla="*/ 14 w 97"/>
                  <a:gd name="T45" fmla="*/ 86 h 256"/>
                  <a:gd name="T46" fmla="*/ 16 w 97"/>
                  <a:gd name="T47" fmla="*/ 88 h 256"/>
                  <a:gd name="T48" fmla="*/ 22 w 97"/>
                  <a:gd name="T49" fmla="*/ 89 h 256"/>
                  <a:gd name="T50" fmla="*/ 30 w 97"/>
                  <a:gd name="T51" fmla="*/ 91 h 256"/>
                  <a:gd name="T52" fmla="*/ 36 w 97"/>
                  <a:gd name="T53" fmla="*/ 94 h 256"/>
                  <a:gd name="T54" fmla="*/ 40 w 97"/>
                  <a:gd name="T55" fmla="*/ 98 h 256"/>
                  <a:gd name="T56" fmla="*/ 52 w 97"/>
                  <a:gd name="T57" fmla="*/ 96 h 256"/>
                  <a:gd name="T58" fmla="*/ 63 w 97"/>
                  <a:gd name="T59" fmla="*/ 92 h 256"/>
                  <a:gd name="T60" fmla="*/ 71 w 97"/>
                  <a:gd name="T61" fmla="*/ 88 h 256"/>
                  <a:gd name="T62" fmla="*/ 71 w 97"/>
                  <a:gd name="T63" fmla="*/ 83 h 256"/>
                  <a:gd name="T64" fmla="*/ 70 w 97"/>
                  <a:gd name="T65" fmla="*/ 78 h 256"/>
                  <a:gd name="T66" fmla="*/ 74 w 97"/>
                  <a:gd name="T67" fmla="*/ 75 h 256"/>
                  <a:gd name="T68" fmla="*/ 80 w 97"/>
                  <a:gd name="T69" fmla="*/ 71 h 256"/>
                  <a:gd name="T70" fmla="*/ 85 w 97"/>
                  <a:gd name="T71" fmla="*/ 66 h 256"/>
                  <a:gd name="T72" fmla="*/ 85 w 97"/>
                  <a:gd name="T73" fmla="*/ 63 h 256"/>
                  <a:gd name="T74" fmla="*/ 80 w 97"/>
                  <a:gd name="T75" fmla="*/ 57 h 256"/>
                  <a:gd name="T76" fmla="*/ 91 w 97"/>
                  <a:gd name="T77" fmla="*/ 52 h 256"/>
                  <a:gd name="T78" fmla="*/ 93 w 97"/>
                  <a:gd name="T79" fmla="*/ 48 h 256"/>
                  <a:gd name="T80" fmla="*/ 91 w 97"/>
                  <a:gd name="T81" fmla="*/ 46 h 256"/>
                  <a:gd name="T82" fmla="*/ 79 w 97"/>
                  <a:gd name="T83" fmla="*/ 43 h 256"/>
                  <a:gd name="T84" fmla="*/ 71 w 97"/>
                  <a:gd name="T85" fmla="*/ 42 h 256"/>
                  <a:gd name="T86" fmla="*/ 63 w 97"/>
                  <a:gd name="T87" fmla="*/ 40 h 256"/>
                  <a:gd name="T88" fmla="*/ 67 w 97"/>
                  <a:gd name="T89" fmla="*/ 36 h 256"/>
                  <a:gd name="T90" fmla="*/ 67 w 97"/>
                  <a:gd name="T91" fmla="*/ 33 h 256"/>
                  <a:gd name="T92" fmla="*/ 63 w 97"/>
                  <a:gd name="T93" fmla="*/ 29 h 2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7"/>
                  <a:gd name="T142" fmla="*/ 0 h 256"/>
                  <a:gd name="T143" fmla="*/ 97 w 97"/>
                  <a:gd name="T144" fmla="*/ 256 h 25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7" h="256">
                    <a:moveTo>
                      <a:pt x="73" y="88"/>
                    </a:moveTo>
                    <a:lnTo>
                      <a:pt x="69" y="76"/>
                    </a:lnTo>
                    <a:lnTo>
                      <a:pt x="69" y="72"/>
                    </a:lnTo>
                    <a:lnTo>
                      <a:pt x="69" y="66"/>
                    </a:lnTo>
                    <a:lnTo>
                      <a:pt x="69" y="62"/>
                    </a:lnTo>
                    <a:lnTo>
                      <a:pt x="69" y="56"/>
                    </a:lnTo>
                    <a:lnTo>
                      <a:pt x="65" y="51"/>
                    </a:lnTo>
                    <a:lnTo>
                      <a:pt x="63" y="47"/>
                    </a:lnTo>
                    <a:lnTo>
                      <a:pt x="59" y="44"/>
                    </a:lnTo>
                    <a:lnTo>
                      <a:pt x="54" y="41"/>
                    </a:lnTo>
                    <a:lnTo>
                      <a:pt x="54" y="30"/>
                    </a:lnTo>
                    <a:lnTo>
                      <a:pt x="55" y="25"/>
                    </a:lnTo>
                    <a:lnTo>
                      <a:pt x="55" y="19"/>
                    </a:lnTo>
                    <a:lnTo>
                      <a:pt x="54" y="13"/>
                    </a:lnTo>
                    <a:lnTo>
                      <a:pt x="54" y="7"/>
                    </a:lnTo>
                    <a:lnTo>
                      <a:pt x="51" y="3"/>
                    </a:lnTo>
                    <a:lnTo>
                      <a:pt x="51" y="0"/>
                    </a:lnTo>
                    <a:lnTo>
                      <a:pt x="51" y="3"/>
                    </a:lnTo>
                    <a:lnTo>
                      <a:pt x="47" y="13"/>
                    </a:lnTo>
                    <a:lnTo>
                      <a:pt x="44" y="25"/>
                    </a:lnTo>
                    <a:lnTo>
                      <a:pt x="44" y="30"/>
                    </a:lnTo>
                    <a:lnTo>
                      <a:pt x="42" y="37"/>
                    </a:lnTo>
                    <a:lnTo>
                      <a:pt x="38" y="41"/>
                    </a:lnTo>
                    <a:lnTo>
                      <a:pt x="34" y="44"/>
                    </a:lnTo>
                    <a:lnTo>
                      <a:pt x="30" y="47"/>
                    </a:lnTo>
                    <a:lnTo>
                      <a:pt x="26" y="51"/>
                    </a:lnTo>
                    <a:lnTo>
                      <a:pt x="22" y="56"/>
                    </a:lnTo>
                    <a:lnTo>
                      <a:pt x="22" y="62"/>
                    </a:lnTo>
                    <a:lnTo>
                      <a:pt x="20" y="70"/>
                    </a:lnTo>
                    <a:lnTo>
                      <a:pt x="22" y="76"/>
                    </a:lnTo>
                    <a:lnTo>
                      <a:pt x="26" y="86"/>
                    </a:lnTo>
                    <a:lnTo>
                      <a:pt x="30" y="88"/>
                    </a:lnTo>
                    <a:lnTo>
                      <a:pt x="30" y="94"/>
                    </a:lnTo>
                    <a:lnTo>
                      <a:pt x="30" y="101"/>
                    </a:lnTo>
                    <a:lnTo>
                      <a:pt x="30" y="104"/>
                    </a:lnTo>
                    <a:lnTo>
                      <a:pt x="30" y="107"/>
                    </a:lnTo>
                    <a:lnTo>
                      <a:pt x="26" y="110"/>
                    </a:lnTo>
                    <a:lnTo>
                      <a:pt x="26" y="113"/>
                    </a:lnTo>
                    <a:lnTo>
                      <a:pt x="22" y="117"/>
                    </a:lnTo>
                    <a:lnTo>
                      <a:pt x="22" y="119"/>
                    </a:lnTo>
                    <a:lnTo>
                      <a:pt x="22" y="123"/>
                    </a:lnTo>
                    <a:lnTo>
                      <a:pt x="20" y="125"/>
                    </a:lnTo>
                    <a:lnTo>
                      <a:pt x="22" y="131"/>
                    </a:lnTo>
                    <a:lnTo>
                      <a:pt x="22" y="135"/>
                    </a:lnTo>
                    <a:lnTo>
                      <a:pt x="22" y="138"/>
                    </a:lnTo>
                    <a:lnTo>
                      <a:pt x="16" y="141"/>
                    </a:lnTo>
                    <a:lnTo>
                      <a:pt x="14" y="141"/>
                    </a:lnTo>
                    <a:lnTo>
                      <a:pt x="10" y="145"/>
                    </a:lnTo>
                    <a:lnTo>
                      <a:pt x="10" y="146"/>
                    </a:lnTo>
                    <a:lnTo>
                      <a:pt x="10" y="150"/>
                    </a:lnTo>
                    <a:lnTo>
                      <a:pt x="10" y="156"/>
                    </a:lnTo>
                    <a:lnTo>
                      <a:pt x="7" y="160"/>
                    </a:lnTo>
                    <a:lnTo>
                      <a:pt x="10" y="166"/>
                    </a:lnTo>
                    <a:lnTo>
                      <a:pt x="10" y="169"/>
                    </a:lnTo>
                    <a:lnTo>
                      <a:pt x="10" y="175"/>
                    </a:lnTo>
                    <a:lnTo>
                      <a:pt x="10" y="178"/>
                    </a:lnTo>
                    <a:lnTo>
                      <a:pt x="10" y="182"/>
                    </a:lnTo>
                    <a:lnTo>
                      <a:pt x="7" y="183"/>
                    </a:lnTo>
                    <a:lnTo>
                      <a:pt x="4" y="188"/>
                    </a:lnTo>
                    <a:lnTo>
                      <a:pt x="0" y="193"/>
                    </a:lnTo>
                    <a:lnTo>
                      <a:pt x="0" y="197"/>
                    </a:lnTo>
                    <a:lnTo>
                      <a:pt x="0" y="201"/>
                    </a:lnTo>
                    <a:lnTo>
                      <a:pt x="0" y="203"/>
                    </a:lnTo>
                    <a:lnTo>
                      <a:pt x="0" y="211"/>
                    </a:lnTo>
                    <a:lnTo>
                      <a:pt x="4" y="213"/>
                    </a:lnTo>
                    <a:lnTo>
                      <a:pt x="7" y="219"/>
                    </a:lnTo>
                    <a:lnTo>
                      <a:pt x="10" y="219"/>
                    </a:lnTo>
                    <a:lnTo>
                      <a:pt x="10" y="222"/>
                    </a:lnTo>
                    <a:lnTo>
                      <a:pt x="14" y="222"/>
                    </a:lnTo>
                    <a:lnTo>
                      <a:pt x="14" y="225"/>
                    </a:lnTo>
                    <a:lnTo>
                      <a:pt x="16" y="225"/>
                    </a:lnTo>
                    <a:lnTo>
                      <a:pt x="16" y="228"/>
                    </a:lnTo>
                    <a:lnTo>
                      <a:pt x="16" y="232"/>
                    </a:lnTo>
                    <a:lnTo>
                      <a:pt x="20" y="232"/>
                    </a:lnTo>
                    <a:lnTo>
                      <a:pt x="22" y="232"/>
                    </a:lnTo>
                    <a:lnTo>
                      <a:pt x="26" y="232"/>
                    </a:lnTo>
                    <a:lnTo>
                      <a:pt x="30" y="232"/>
                    </a:lnTo>
                    <a:lnTo>
                      <a:pt x="32" y="235"/>
                    </a:lnTo>
                    <a:lnTo>
                      <a:pt x="34" y="238"/>
                    </a:lnTo>
                    <a:lnTo>
                      <a:pt x="38" y="240"/>
                    </a:lnTo>
                    <a:lnTo>
                      <a:pt x="38" y="244"/>
                    </a:lnTo>
                    <a:lnTo>
                      <a:pt x="42" y="247"/>
                    </a:lnTo>
                    <a:lnTo>
                      <a:pt x="42" y="250"/>
                    </a:lnTo>
                    <a:lnTo>
                      <a:pt x="42" y="254"/>
                    </a:lnTo>
                    <a:lnTo>
                      <a:pt x="44" y="256"/>
                    </a:lnTo>
                    <a:lnTo>
                      <a:pt x="47" y="254"/>
                    </a:lnTo>
                    <a:lnTo>
                      <a:pt x="54" y="250"/>
                    </a:lnTo>
                    <a:lnTo>
                      <a:pt x="59" y="244"/>
                    </a:lnTo>
                    <a:lnTo>
                      <a:pt x="63" y="240"/>
                    </a:lnTo>
                    <a:lnTo>
                      <a:pt x="65" y="238"/>
                    </a:lnTo>
                    <a:lnTo>
                      <a:pt x="69" y="235"/>
                    </a:lnTo>
                    <a:lnTo>
                      <a:pt x="73" y="232"/>
                    </a:lnTo>
                    <a:lnTo>
                      <a:pt x="75" y="228"/>
                    </a:lnTo>
                    <a:lnTo>
                      <a:pt x="78" y="225"/>
                    </a:lnTo>
                    <a:lnTo>
                      <a:pt x="78" y="219"/>
                    </a:lnTo>
                    <a:lnTo>
                      <a:pt x="75" y="216"/>
                    </a:lnTo>
                    <a:lnTo>
                      <a:pt x="75" y="213"/>
                    </a:lnTo>
                    <a:lnTo>
                      <a:pt x="75" y="207"/>
                    </a:lnTo>
                    <a:lnTo>
                      <a:pt x="73" y="203"/>
                    </a:lnTo>
                    <a:lnTo>
                      <a:pt x="75" y="201"/>
                    </a:lnTo>
                    <a:lnTo>
                      <a:pt x="75" y="197"/>
                    </a:lnTo>
                    <a:lnTo>
                      <a:pt x="78" y="193"/>
                    </a:lnTo>
                    <a:lnTo>
                      <a:pt x="83" y="188"/>
                    </a:lnTo>
                    <a:lnTo>
                      <a:pt x="84" y="188"/>
                    </a:lnTo>
                    <a:lnTo>
                      <a:pt x="84" y="183"/>
                    </a:lnTo>
                    <a:lnTo>
                      <a:pt x="89" y="182"/>
                    </a:lnTo>
                    <a:lnTo>
                      <a:pt x="89" y="175"/>
                    </a:lnTo>
                    <a:lnTo>
                      <a:pt x="89" y="172"/>
                    </a:lnTo>
                    <a:lnTo>
                      <a:pt x="89" y="169"/>
                    </a:lnTo>
                    <a:lnTo>
                      <a:pt x="89" y="166"/>
                    </a:lnTo>
                    <a:lnTo>
                      <a:pt x="89" y="162"/>
                    </a:lnTo>
                    <a:lnTo>
                      <a:pt x="84" y="156"/>
                    </a:lnTo>
                    <a:lnTo>
                      <a:pt x="84" y="150"/>
                    </a:lnTo>
                    <a:lnTo>
                      <a:pt x="84" y="146"/>
                    </a:lnTo>
                    <a:lnTo>
                      <a:pt x="90" y="141"/>
                    </a:lnTo>
                    <a:lnTo>
                      <a:pt x="90" y="138"/>
                    </a:lnTo>
                    <a:lnTo>
                      <a:pt x="95" y="135"/>
                    </a:lnTo>
                    <a:lnTo>
                      <a:pt x="95" y="131"/>
                    </a:lnTo>
                    <a:lnTo>
                      <a:pt x="95" y="125"/>
                    </a:lnTo>
                    <a:lnTo>
                      <a:pt x="97" y="125"/>
                    </a:lnTo>
                    <a:lnTo>
                      <a:pt x="97" y="123"/>
                    </a:lnTo>
                    <a:lnTo>
                      <a:pt x="97" y="119"/>
                    </a:lnTo>
                    <a:lnTo>
                      <a:pt x="95" y="119"/>
                    </a:lnTo>
                    <a:lnTo>
                      <a:pt x="90" y="117"/>
                    </a:lnTo>
                    <a:lnTo>
                      <a:pt x="89" y="117"/>
                    </a:lnTo>
                    <a:lnTo>
                      <a:pt x="83" y="113"/>
                    </a:lnTo>
                    <a:lnTo>
                      <a:pt x="78" y="113"/>
                    </a:lnTo>
                    <a:lnTo>
                      <a:pt x="75" y="113"/>
                    </a:lnTo>
                    <a:lnTo>
                      <a:pt x="75" y="110"/>
                    </a:lnTo>
                    <a:lnTo>
                      <a:pt x="73" y="110"/>
                    </a:lnTo>
                    <a:lnTo>
                      <a:pt x="69" y="107"/>
                    </a:lnTo>
                    <a:lnTo>
                      <a:pt x="65" y="104"/>
                    </a:lnTo>
                    <a:lnTo>
                      <a:pt x="65" y="101"/>
                    </a:lnTo>
                    <a:lnTo>
                      <a:pt x="65" y="98"/>
                    </a:lnTo>
                    <a:lnTo>
                      <a:pt x="69" y="94"/>
                    </a:lnTo>
                    <a:lnTo>
                      <a:pt x="65" y="91"/>
                    </a:lnTo>
                    <a:lnTo>
                      <a:pt x="69" y="88"/>
                    </a:lnTo>
                    <a:lnTo>
                      <a:pt x="69" y="86"/>
                    </a:lnTo>
                    <a:lnTo>
                      <a:pt x="69" y="82"/>
                    </a:lnTo>
                    <a:lnTo>
                      <a:pt x="65" y="80"/>
                    </a:lnTo>
                    <a:lnTo>
                      <a:pt x="65" y="76"/>
                    </a:lnTo>
                    <a:lnTo>
                      <a:pt x="73" y="88"/>
                    </a:lnTo>
                    <a:close/>
                  </a:path>
                </a:pathLst>
              </a:custGeom>
              <a:solidFill>
                <a:srgbClr val="37A541"/>
              </a:solidFill>
              <a:ln w="1588">
                <a:solidFill>
                  <a:srgbClr val="000000"/>
                </a:solidFill>
                <a:round/>
                <a:headEnd/>
                <a:tailEnd/>
              </a:ln>
            </p:spPr>
            <p:txBody>
              <a:bodyPr/>
              <a:lstStyle/>
              <a:p>
                <a:endParaRPr lang="en-US" dirty="0"/>
              </a:p>
            </p:txBody>
          </p:sp>
          <p:sp>
            <p:nvSpPr>
              <p:cNvPr id="174155" name="Freeform 53"/>
              <p:cNvSpPr>
                <a:spLocks/>
              </p:cNvSpPr>
              <p:nvPr/>
            </p:nvSpPr>
            <p:spPr bwMode="auto">
              <a:xfrm rot="393647">
                <a:off x="2428" y="3800"/>
                <a:ext cx="24" cy="167"/>
              </a:xfrm>
              <a:custGeom>
                <a:avLst/>
                <a:gdLst>
                  <a:gd name="T0" fmla="*/ 6 w 25"/>
                  <a:gd name="T1" fmla="*/ 94 h 268"/>
                  <a:gd name="T2" fmla="*/ 6 w 25"/>
                  <a:gd name="T3" fmla="*/ 88 h 268"/>
                  <a:gd name="T4" fmla="*/ 10 w 25"/>
                  <a:gd name="T5" fmla="*/ 83 h 268"/>
                  <a:gd name="T6" fmla="*/ 10 w 25"/>
                  <a:gd name="T7" fmla="*/ 79 h 268"/>
                  <a:gd name="T8" fmla="*/ 10 w 25"/>
                  <a:gd name="T9" fmla="*/ 74 h 268"/>
                  <a:gd name="T10" fmla="*/ 12 w 25"/>
                  <a:gd name="T11" fmla="*/ 69 h 268"/>
                  <a:gd name="T12" fmla="*/ 12 w 25"/>
                  <a:gd name="T13" fmla="*/ 64 h 268"/>
                  <a:gd name="T14" fmla="*/ 12 w 25"/>
                  <a:gd name="T15" fmla="*/ 60 h 268"/>
                  <a:gd name="T16" fmla="*/ 12 w 25"/>
                  <a:gd name="T17" fmla="*/ 52 h 268"/>
                  <a:gd name="T18" fmla="*/ 12 w 25"/>
                  <a:gd name="T19" fmla="*/ 48 h 268"/>
                  <a:gd name="T20" fmla="*/ 12 w 25"/>
                  <a:gd name="T21" fmla="*/ 42 h 268"/>
                  <a:gd name="T22" fmla="*/ 12 w 25"/>
                  <a:gd name="T23" fmla="*/ 39 h 268"/>
                  <a:gd name="T24" fmla="*/ 12 w 25"/>
                  <a:gd name="T25" fmla="*/ 31 h 268"/>
                  <a:gd name="T26" fmla="*/ 12 w 25"/>
                  <a:gd name="T27" fmla="*/ 26 h 268"/>
                  <a:gd name="T28" fmla="*/ 12 w 25"/>
                  <a:gd name="T29" fmla="*/ 23 h 268"/>
                  <a:gd name="T30" fmla="*/ 12 w 25"/>
                  <a:gd name="T31" fmla="*/ 17 h 268"/>
                  <a:gd name="T32" fmla="*/ 12 w 25"/>
                  <a:gd name="T33" fmla="*/ 13 h 268"/>
                  <a:gd name="T34" fmla="*/ 12 w 25"/>
                  <a:gd name="T35" fmla="*/ 9 h 268"/>
                  <a:gd name="T36" fmla="*/ 12 w 25"/>
                  <a:gd name="T37" fmla="*/ 6 h 268"/>
                  <a:gd name="T38" fmla="*/ 12 w 25"/>
                  <a:gd name="T39" fmla="*/ 1 h 268"/>
                  <a:gd name="T40" fmla="*/ 12 w 25"/>
                  <a:gd name="T41" fmla="*/ 1 h 268"/>
                  <a:gd name="T42" fmla="*/ 12 w 25"/>
                  <a:gd name="T43" fmla="*/ 7 h 268"/>
                  <a:gd name="T44" fmla="*/ 12 w 25"/>
                  <a:gd name="T45" fmla="*/ 12 h 268"/>
                  <a:gd name="T46" fmla="*/ 12 w 25"/>
                  <a:gd name="T47" fmla="*/ 17 h 268"/>
                  <a:gd name="T48" fmla="*/ 12 w 25"/>
                  <a:gd name="T49" fmla="*/ 24 h 268"/>
                  <a:gd name="T50" fmla="*/ 14 w 25"/>
                  <a:gd name="T51" fmla="*/ 29 h 268"/>
                  <a:gd name="T52" fmla="*/ 17 w 25"/>
                  <a:gd name="T53" fmla="*/ 35 h 268"/>
                  <a:gd name="T54" fmla="*/ 23 w 25"/>
                  <a:gd name="T55" fmla="*/ 39 h 268"/>
                  <a:gd name="T56" fmla="*/ 23 w 25"/>
                  <a:gd name="T57" fmla="*/ 44 h 268"/>
                  <a:gd name="T58" fmla="*/ 23 w 25"/>
                  <a:gd name="T59" fmla="*/ 49 h 268"/>
                  <a:gd name="T60" fmla="*/ 20 w 25"/>
                  <a:gd name="T61" fmla="*/ 55 h 268"/>
                  <a:gd name="T62" fmla="*/ 19 w 25"/>
                  <a:gd name="T63" fmla="*/ 59 h 268"/>
                  <a:gd name="T64" fmla="*/ 17 w 25"/>
                  <a:gd name="T65" fmla="*/ 64 h 268"/>
                  <a:gd name="T66" fmla="*/ 17 w 25"/>
                  <a:gd name="T67" fmla="*/ 69 h 268"/>
                  <a:gd name="T68" fmla="*/ 17 w 25"/>
                  <a:gd name="T69" fmla="*/ 74 h 268"/>
                  <a:gd name="T70" fmla="*/ 17 w 25"/>
                  <a:gd name="T71" fmla="*/ 81 h 268"/>
                  <a:gd name="T72" fmla="*/ 17 w 25"/>
                  <a:gd name="T73" fmla="*/ 87 h 268"/>
                  <a:gd name="T74" fmla="*/ 17 w 25"/>
                  <a:gd name="T75" fmla="*/ 92 h 268"/>
                  <a:gd name="T76" fmla="*/ 19 w 25"/>
                  <a:gd name="T77" fmla="*/ 97 h 268"/>
                  <a:gd name="T78" fmla="*/ 19 w 25"/>
                  <a:gd name="T79" fmla="*/ 101 h 268"/>
                  <a:gd name="T80" fmla="*/ 19 w 25"/>
                  <a:gd name="T81" fmla="*/ 103 h 268"/>
                  <a:gd name="T82" fmla="*/ 12 w 25"/>
                  <a:gd name="T83" fmla="*/ 101 h 268"/>
                  <a:gd name="T84" fmla="*/ 4 w 25"/>
                  <a:gd name="T85" fmla="*/ 101 h 268"/>
                  <a:gd name="T86" fmla="*/ 4 w 25"/>
                  <a:gd name="T87" fmla="*/ 98 h 2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
                  <a:gd name="T133" fmla="*/ 0 h 268"/>
                  <a:gd name="T134" fmla="*/ 25 w 25"/>
                  <a:gd name="T135" fmla="*/ 268 h 2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 h="268">
                    <a:moveTo>
                      <a:pt x="4" y="254"/>
                    </a:moveTo>
                    <a:lnTo>
                      <a:pt x="6" y="242"/>
                    </a:lnTo>
                    <a:lnTo>
                      <a:pt x="6" y="236"/>
                    </a:lnTo>
                    <a:lnTo>
                      <a:pt x="6" y="227"/>
                    </a:lnTo>
                    <a:lnTo>
                      <a:pt x="10" y="219"/>
                    </a:lnTo>
                    <a:lnTo>
                      <a:pt x="10" y="213"/>
                    </a:lnTo>
                    <a:lnTo>
                      <a:pt x="10" y="208"/>
                    </a:lnTo>
                    <a:lnTo>
                      <a:pt x="10" y="202"/>
                    </a:lnTo>
                    <a:lnTo>
                      <a:pt x="10" y="195"/>
                    </a:lnTo>
                    <a:lnTo>
                      <a:pt x="10" y="189"/>
                    </a:lnTo>
                    <a:lnTo>
                      <a:pt x="10" y="184"/>
                    </a:lnTo>
                    <a:lnTo>
                      <a:pt x="14" y="176"/>
                    </a:lnTo>
                    <a:lnTo>
                      <a:pt x="14" y="170"/>
                    </a:lnTo>
                    <a:lnTo>
                      <a:pt x="14" y="166"/>
                    </a:lnTo>
                    <a:lnTo>
                      <a:pt x="14" y="160"/>
                    </a:lnTo>
                    <a:lnTo>
                      <a:pt x="14" y="155"/>
                    </a:lnTo>
                    <a:lnTo>
                      <a:pt x="14" y="145"/>
                    </a:lnTo>
                    <a:lnTo>
                      <a:pt x="14" y="135"/>
                    </a:lnTo>
                    <a:lnTo>
                      <a:pt x="14" y="129"/>
                    </a:lnTo>
                    <a:lnTo>
                      <a:pt x="14" y="123"/>
                    </a:lnTo>
                    <a:lnTo>
                      <a:pt x="14" y="117"/>
                    </a:lnTo>
                    <a:lnTo>
                      <a:pt x="14" y="109"/>
                    </a:lnTo>
                    <a:lnTo>
                      <a:pt x="14" y="104"/>
                    </a:lnTo>
                    <a:lnTo>
                      <a:pt x="14" y="99"/>
                    </a:lnTo>
                    <a:lnTo>
                      <a:pt x="14" y="90"/>
                    </a:lnTo>
                    <a:lnTo>
                      <a:pt x="14" y="80"/>
                    </a:lnTo>
                    <a:lnTo>
                      <a:pt x="14" y="73"/>
                    </a:lnTo>
                    <a:lnTo>
                      <a:pt x="14" y="67"/>
                    </a:lnTo>
                    <a:lnTo>
                      <a:pt x="14" y="61"/>
                    </a:lnTo>
                    <a:lnTo>
                      <a:pt x="14" y="59"/>
                    </a:lnTo>
                    <a:lnTo>
                      <a:pt x="14" y="51"/>
                    </a:lnTo>
                    <a:lnTo>
                      <a:pt x="14" y="45"/>
                    </a:lnTo>
                    <a:lnTo>
                      <a:pt x="14" y="39"/>
                    </a:lnTo>
                    <a:lnTo>
                      <a:pt x="14" y="33"/>
                    </a:lnTo>
                    <a:lnTo>
                      <a:pt x="14" y="26"/>
                    </a:lnTo>
                    <a:lnTo>
                      <a:pt x="14" y="24"/>
                    </a:lnTo>
                    <a:lnTo>
                      <a:pt x="14" y="17"/>
                    </a:lnTo>
                    <a:lnTo>
                      <a:pt x="14" y="14"/>
                    </a:lnTo>
                    <a:lnTo>
                      <a:pt x="14" y="7"/>
                    </a:lnTo>
                    <a:lnTo>
                      <a:pt x="14" y="4"/>
                    </a:lnTo>
                    <a:lnTo>
                      <a:pt x="14" y="0"/>
                    </a:lnTo>
                    <a:lnTo>
                      <a:pt x="14" y="4"/>
                    </a:lnTo>
                    <a:lnTo>
                      <a:pt x="14" y="10"/>
                    </a:lnTo>
                    <a:lnTo>
                      <a:pt x="14" y="17"/>
                    </a:lnTo>
                    <a:lnTo>
                      <a:pt x="14" y="24"/>
                    </a:lnTo>
                    <a:lnTo>
                      <a:pt x="14" y="30"/>
                    </a:lnTo>
                    <a:lnTo>
                      <a:pt x="14" y="35"/>
                    </a:lnTo>
                    <a:lnTo>
                      <a:pt x="14" y="43"/>
                    </a:lnTo>
                    <a:lnTo>
                      <a:pt x="14" y="51"/>
                    </a:lnTo>
                    <a:lnTo>
                      <a:pt x="14" y="61"/>
                    </a:lnTo>
                    <a:lnTo>
                      <a:pt x="16" y="67"/>
                    </a:lnTo>
                    <a:lnTo>
                      <a:pt x="16" y="76"/>
                    </a:lnTo>
                    <a:lnTo>
                      <a:pt x="16" y="82"/>
                    </a:lnTo>
                    <a:lnTo>
                      <a:pt x="19" y="90"/>
                    </a:lnTo>
                    <a:lnTo>
                      <a:pt x="22" y="95"/>
                    </a:lnTo>
                    <a:lnTo>
                      <a:pt x="25" y="101"/>
                    </a:lnTo>
                    <a:lnTo>
                      <a:pt x="25" y="107"/>
                    </a:lnTo>
                    <a:lnTo>
                      <a:pt x="25" y="113"/>
                    </a:lnTo>
                    <a:lnTo>
                      <a:pt x="25" y="119"/>
                    </a:lnTo>
                    <a:lnTo>
                      <a:pt x="25" y="127"/>
                    </a:lnTo>
                    <a:lnTo>
                      <a:pt x="25" y="135"/>
                    </a:lnTo>
                    <a:lnTo>
                      <a:pt x="22" y="142"/>
                    </a:lnTo>
                    <a:lnTo>
                      <a:pt x="21" y="148"/>
                    </a:lnTo>
                    <a:lnTo>
                      <a:pt x="21" y="151"/>
                    </a:lnTo>
                    <a:lnTo>
                      <a:pt x="19" y="156"/>
                    </a:lnTo>
                    <a:lnTo>
                      <a:pt x="19" y="164"/>
                    </a:lnTo>
                    <a:lnTo>
                      <a:pt x="19" y="170"/>
                    </a:lnTo>
                    <a:lnTo>
                      <a:pt x="19" y="176"/>
                    </a:lnTo>
                    <a:lnTo>
                      <a:pt x="19" y="184"/>
                    </a:lnTo>
                    <a:lnTo>
                      <a:pt x="19" y="189"/>
                    </a:lnTo>
                    <a:lnTo>
                      <a:pt x="19" y="198"/>
                    </a:lnTo>
                    <a:lnTo>
                      <a:pt x="19" y="208"/>
                    </a:lnTo>
                    <a:lnTo>
                      <a:pt x="19" y="217"/>
                    </a:lnTo>
                    <a:lnTo>
                      <a:pt x="19" y="223"/>
                    </a:lnTo>
                    <a:lnTo>
                      <a:pt x="19" y="229"/>
                    </a:lnTo>
                    <a:lnTo>
                      <a:pt x="19" y="236"/>
                    </a:lnTo>
                    <a:lnTo>
                      <a:pt x="21" y="245"/>
                    </a:lnTo>
                    <a:lnTo>
                      <a:pt x="21" y="249"/>
                    </a:lnTo>
                    <a:lnTo>
                      <a:pt x="21" y="254"/>
                    </a:lnTo>
                    <a:lnTo>
                      <a:pt x="21" y="260"/>
                    </a:lnTo>
                    <a:lnTo>
                      <a:pt x="25" y="268"/>
                    </a:lnTo>
                    <a:lnTo>
                      <a:pt x="21" y="264"/>
                    </a:lnTo>
                    <a:lnTo>
                      <a:pt x="19" y="260"/>
                    </a:lnTo>
                    <a:lnTo>
                      <a:pt x="14" y="260"/>
                    </a:lnTo>
                    <a:lnTo>
                      <a:pt x="6" y="260"/>
                    </a:lnTo>
                    <a:lnTo>
                      <a:pt x="4" y="260"/>
                    </a:lnTo>
                    <a:lnTo>
                      <a:pt x="0" y="260"/>
                    </a:lnTo>
                    <a:lnTo>
                      <a:pt x="4" y="254"/>
                    </a:lnTo>
                    <a:close/>
                  </a:path>
                </a:pathLst>
              </a:custGeom>
              <a:solidFill>
                <a:srgbClr val="C67C7C"/>
              </a:solidFill>
              <a:ln w="1588">
                <a:solidFill>
                  <a:srgbClr val="000000"/>
                </a:solidFill>
                <a:round/>
                <a:headEnd/>
                <a:tailEnd/>
              </a:ln>
            </p:spPr>
            <p:txBody>
              <a:bodyPr/>
              <a:lstStyle/>
              <a:p>
                <a:endParaRPr lang="en-US" dirty="0"/>
              </a:p>
            </p:txBody>
          </p:sp>
          <p:sp>
            <p:nvSpPr>
              <p:cNvPr id="174156" name="Freeform 54"/>
              <p:cNvSpPr>
                <a:spLocks/>
              </p:cNvSpPr>
              <p:nvPr/>
            </p:nvSpPr>
            <p:spPr bwMode="auto">
              <a:xfrm rot="393647">
                <a:off x="2402" y="3766"/>
                <a:ext cx="95" cy="158"/>
              </a:xfrm>
              <a:custGeom>
                <a:avLst/>
                <a:gdLst>
                  <a:gd name="T0" fmla="*/ 68 w 95"/>
                  <a:gd name="T1" fmla="*/ 27 h 256"/>
                  <a:gd name="T2" fmla="*/ 68 w 95"/>
                  <a:gd name="T3" fmla="*/ 21 h 256"/>
                  <a:gd name="T4" fmla="*/ 58 w 95"/>
                  <a:gd name="T5" fmla="*/ 17 h 256"/>
                  <a:gd name="T6" fmla="*/ 55 w 95"/>
                  <a:gd name="T7" fmla="*/ 9 h 256"/>
                  <a:gd name="T8" fmla="*/ 52 w 95"/>
                  <a:gd name="T9" fmla="*/ 2 h 256"/>
                  <a:gd name="T10" fmla="*/ 48 w 95"/>
                  <a:gd name="T11" fmla="*/ 1 h 256"/>
                  <a:gd name="T12" fmla="*/ 43 w 95"/>
                  <a:gd name="T13" fmla="*/ 12 h 256"/>
                  <a:gd name="T14" fmla="*/ 33 w 95"/>
                  <a:gd name="T15" fmla="*/ 17 h 256"/>
                  <a:gd name="T16" fmla="*/ 21 w 95"/>
                  <a:gd name="T17" fmla="*/ 21 h 256"/>
                  <a:gd name="T18" fmla="*/ 21 w 95"/>
                  <a:gd name="T19" fmla="*/ 28 h 256"/>
                  <a:gd name="T20" fmla="*/ 28 w 95"/>
                  <a:gd name="T21" fmla="*/ 35 h 256"/>
                  <a:gd name="T22" fmla="*/ 28 w 95"/>
                  <a:gd name="T23" fmla="*/ 40 h 256"/>
                  <a:gd name="T24" fmla="*/ 21 w 95"/>
                  <a:gd name="T25" fmla="*/ 44 h 256"/>
                  <a:gd name="T26" fmla="*/ 17 w 95"/>
                  <a:gd name="T27" fmla="*/ 48 h 256"/>
                  <a:gd name="T28" fmla="*/ 21 w 95"/>
                  <a:gd name="T29" fmla="*/ 52 h 256"/>
                  <a:gd name="T30" fmla="*/ 7 w 95"/>
                  <a:gd name="T31" fmla="*/ 54 h 256"/>
                  <a:gd name="T32" fmla="*/ 7 w 95"/>
                  <a:gd name="T33" fmla="*/ 59 h 256"/>
                  <a:gd name="T34" fmla="*/ 7 w 95"/>
                  <a:gd name="T35" fmla="*/ 64 h 256"/>
                  <a:gd name="T36" fmla="*/ 7 w 95"/>
                  <a:gd name="T37" fmla="*/ 69 h 256"/>
                  <a:gd name="T38" fmla="*/ 0 w 95"/>
                  <a:gd name="T39" fmla="*/ 73 h 256"/>
                  <a:gd name="T40" fmla="*/ 0 w 95"/>
                  <a:gd name="T41" fmla="*/ 77 h 256"/>
                  <a:gd name="T42" fmla="*/ 5 w 95"/>
                  <a:gd name="T43" fmla="*/ 83 h 256"/>
                  <a:gd name="T44" fmla="*/ 11 w 95"/>
                  <a:gd name="T45" fmla="*/ 84 h 256"/>
                  <a:gd name="T46" fmla="*/ 15 w 95"/>
                  <a:gd name="T47" fmla="*/ 86 h 256"/>
                  <a:gd name="T48" fmla="*/ 21 w 95"/>
                  <a:gd name="T49" fmla="*/ 88 h 256"/>
                  <a:gd name="T50" fmla="*/ 29 w 95"/>
                  <a:gd name="T51" fmla="*/ 89 h 256"/>
                  <a:gd name="T52" fmla="*/ 35 w 95"/>
                  <a:gd name="T53" fmla="*/ 93 h 256"/>
                  <a:gd name="T54" fmla="*/ 39 w 95"/>
                  <a:gd name="T55" fmla="*/ 96 h 256"/>
                  <a:gd name="T56" fmla="*/ 52 w 95"/>
                  <a:gd name="T57" fmla="*/ 95 h 256"/>
                  <a:gd name="T58" fmla="*/ 63 w 95"/>
                  <a:gd name="T59" fmla="*/ 90 h 256"/>
                  <a:gd name="T60" fmla="*/ 74 w 95"/>
                  <a:gd name="T61" fmla="*/ 86 h 256"/>
                  <a:gd name="T62" fmla="*/ 74 w 95"/>
                  <a:gd name="T63" fmla="*/ 82 h 256"/>
                  <a:gd name="T64" fmla="*/ 69 w 95"/>
                  <a:gd name="T65" fmla="*/ 77 h 256"/>
                  <a:gd name="T66" fmla="*/ 76 w 95"/>
                  <a:gd name="T67" fmla="*/ 73 h 256"/>
                  <a:gd name="T68" fmla="*/ 81 w 95"/>
                  <a:gd name="T69" fmla="*/ 70 h 256"/>
                  <a:gd name="T70" fmla="*/ 86 w 95"/>
                  <a:gd name="T71" fmla="*/ 65 h 256"/>
                  <a:gd name="T72" fmla="*/ 86 w 95"/>
                  <a:gd name="T73" fmla="*/ 62 h 256"/>
                  <a:gd name="T74" fmla="*/ 81 w 95"/>
                  <a:gd name="T75" fmla="*/ 56 h 256"/>
                  <a:gd name="T76" fmla="*/ 92 w 95"/>
                  <a:gd name="T77" fmla="*/ 51 h 256"/>
                  <a:gd name="T78" fmla="*/ 95 w 95"/>
                  <a:gd name="T79" fmla="*/ 48 h 256"/>
                  <a:gd name="T80" fmla="*/ 92 w 95"/>
                  <a:gd name="T81" fmla="*/ 45 h 256"/>
                  <a:gd name="T82" fmla="*/ 80 w 95"/>
                  <a:gd name="T83" fmla="*/ 43 h 256"/>
                  <a:gd name="T84" fmla="*/ 74 w 95"/>
                  <a:gd name="T85" fmla="*/ 41 h 256"/>
                  <a:gd name="T86" fmla="*/ 63 w 95"/>
                  <a:gd name="T87" fmla="*/ 40 h 256"/>
                  <a:gd name="T88" fmla="*/ 68 w 95"/>
                  <a:gd name="T89" fmla="*/ 35 h 256"/>
                  <a:gd name="T90" fmla="*/ 68 w 95"/>
                  <a:gd name="T91" fmla="*/ 32 h 256"/>
                  <a:gd name="T92" fmla="*/ 63 w 95"/>
                  <a:gd name="T93" fmla="*/ 28 h 2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5"/>
                  <a:gd name="T142" fmla="*/ 0 h 256"/>
                  <a:gd name="T143" fmla="*/ 95 w 95"/>
                  <a:gd name="T144" fmla="*/ 256 h 25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5" h="256">
                    <a:moveTo>
                      <a:pt x="69" y="88"/>
                    </a:moveTo>
                    <a:lnTo>
                      <a:pt x="68" y="74"/>
                    </a:lnTo>
                    <a:lnTo>
                      <a:pt x="68" y="72"/>
                    </a:lnTo>
                    <a:lnTo>
                      <a:pt x="68" y="65"/>
                    </a:lnTo>
                    <a:lnTo>
                      <a:pt x="68" y="62"/>
                    </a:lnTo>
                    <a:lnTo>
                      <a:pt x="68" y="55"/>
                    </a:lnTo>
                    <a:lnTo>
                      <a:pt x="63" y="51"/>
                    </a:lnTo>
                    <a:lnTo>
                      <a:pt x="61" y="47"/>
                    </a:lnTo>
                    <a:lnTo>
                      <a:pt x="58" y="43"/>
                    </a:lnTo>
                    <a:lnTo>
                      <a:pt x="52" y="41"/>
                    </a:lnTo>
                    <a:lnTo>
                      <a:pt x="52" y="30"/>
                    </a:lnTo>
                    <a:lnTo>
                      <a:pt x="55" y="25"/>
                    </a:lnTo>
                    <a:lnTo>
                      <a:pt x="55" y="18"/>
                    </a:lnTo>
                    <a:lnTo>
                      <a:pt x="52" y="11"/>
                    </a:lnTo>
                    <a:lnTo>
                      <a:pt x="52" y="5"/>
                    </a:lnTo>
                    <a:lnTo>
                      <a:pt x="48" y="1"/>
                    </a:lnTo>
                    <a:lnTo>
                      <a:pt x="48" y="0"/>
                    </a:lnTo>
                    <a:lnTo>
                      <a:pt x="48" y="1"/>
                    </a:lnTo>
                    <a:lnTo>
                      <a:pt x="45" y="11"/>
                    </a:lnTo>
                    <a:lnTo>
                      <a:pt x="43" y="25"/>
                    </a:lnTo>
                    <a:lnTo>
                      <a:pt x="43" y="30"/>
                    </a:lnTo>
                    <a:lnTo>
                      <a:pt x="39" y="37"/>
                    </a:lnTo>
                    <a:lnTo>
                      <a:pt x="35" y="41"/>
                    </a:lnTo>
                    <a:lnTo>
                      <a:pt x="33" y="43"/>
                    </a:lnTo>
                    <a:lnTo>
                      <a:pt x="28" y="47"/>
                    </a:lnTo>
                    <a:lnTo>
                      <a:pt x="23" y="51"/>
                    </a:lnTo>
                    <a:lnTo>
                      <a:pt x="21" y="55"/>
                    </a:lnTo>
                    <a:lnTo>
                      <a:pt x="21" y="62"/>
                    </a:lnTo>
                    <a:lnTo>
                      <a:pt x="17" y="68"/>
                    </a:lnTo>
                    <a:lnTo>
                      <a:pt x="21" y="74"/>
                    </a:lnTo>
                    <a:lnTo>
                      <a:pt x="23" y="85"/>
                    </a:lnTo>
                    <a:lnTo>
                      <a:pt x="28" y="88"/>
                    </a:lnTo>
                    <a:lnTo>
                      <a:pt x="28" y="93"/>
                    </a:lnTo>
                    <a:lnTo>
                      <a:pt x="28" y="99"/>
                    </a:lnTo>
                    <a:lnTo>
                      <a:pt x="28" y="103"/>
                    </a:lnTo>
                    <a:lnTo>
                      <a:pt x="28" y="106"/>
                    </a:lnTo>
                    <a:lnTo>
                      <a:pt x="23" y="109"/>
                    </a:lnTo>
                    <a:lnTo>
                      <a:pt x="23" y="112"/>
                    </a:lnTo>
                    <a:lnTo>
                      <a:pt x="21" y="116"/>
                    </a:lnTo>
                    <a:lnTo>
                      <a:pt x="21" y="119"/>
                    </a:lnTo>
                    <a:lnTo>
                      <a:pt x="21" y="122"/>
                    </a:lnTo>
                    <a:lnTo>
                      <a:pt x="17" y="125"/>
                    </a:lnTo>
                    <a:lnTo>
                      <a:pt x="21" y="131"/>
                    </a:lnTo>
                    <a:lnTo>
                      <a:pt x="21" y="135"/>
                    </a:lnTo>
                    <a:lnTo>
                      <a:pt x="21" y="137"/>
                    </a:lnTo>
                    <a:lnTo>
                      <a:pt x="15" y="141"/>
                    </a:lnTo>
                    <a:lnTo>
                      <a:pt x="11" y="141"/>
                    </a:lnTo>
                    <a:lnTo>
                      <a:pt x="7" y="143"/>
                    </a:lnTo>
                    <a:lnTo>
                      <a:pt x="7" y="147"/>
                    </a:lnTo>
                    <a:lnTo>
                      <a:pt x="7" y="150"/>
                    </a:lnTo>
                    <a:lnTo>
                      <a:pt x="7" y="156"/>
                    </a:lnTo>
                    <a:lnTo>
                      <a:pt x="5" y="159"/>
                    </a:lnTo>
                    <a:lnTo>
                      <a:pt x="7" y="164"/>
                    </a:lnTo>
                    <a:lnTo>
                      <a:pt x="7" y="168"/>
                    </a:lnTo>
                    <a:lnTo>
                      <a:pt x="7" y="174"/>
                    </a:lnTo>
                    <a:lnTo>
                      <a:pt x="7" y="178"/>
                    </a:lnTo>
                    <a:lnTo>
                      <a:pt x="7" y="180"/>
                    </a:lnTo>
                    <a:lnTo>
                      <a:pt x="5" y="184"/>
                    </a:lnTo>
                    <a:lnTo>
                      <a:pt x="1" y="188"/>
                    </a:lnTo>
                    <a:lnTo>
                      <a:pt x="0" y="193"/>
                    </a:lnTo>
                    <a:lnTo>
                      <a:pt x="0" y="197"/>
                    </a:lnTo>
                    <a:lnTo>
                      <a:pt x="0" y="200"/>
                    </a:lnTo>
                    <a:lnTo>
                      <a:pt x="0" y="203"/>
                    </a:lnTo>
                    <a:lnTo>
                      <a:pt x="0" y="209"/>
                    </a:lnTo>
                    <a:lnTo>
                      <a:pt x="1" y="211"/>
                    </a:lnTo>
                    <a:lnTo>
                      <a:pt x="5" y="219"/>
                    </a:lnTo>
                    <a:lnTo>
                      <a:pt x="7" y="219"/>
                    </a:lnTo>
                    <a:lnTo>
                      <a:pt x="7" y="221"/>
                    </a:lnTo>
                    <a:lnTo>
                      <a:pt x="11" y="221"/>
                    </a:lnTo>
                    <a:lnTo>
                      <a:pt x="11" y="225"/>
                    </a:lnTo>
                    <a:lnTo>
                      <a:pt x="15" y="225"/>
                    </a:lnTo>
                    <a:lnTo>
                      <a:pt x="15" y="227"/>
                    </a:lnTo>
                    <a:lnTo>
                      <a:pt x="15" y="231"/>
                    </a:lnTo>
                    <a:lnTo>
                      <a:pt x="17" y="231"/>
                    </a:lnTo>
                    <a:lnTo>
                      <a:pt x="21" y="231"/>
                    </a:lnTo>
                    <a:lnTo>
                      <a:pt x="23" y="231"/>
                    </a:lnTo>
                    <a:lnTo>
                      <a:pt x="28" y="231"/>
                    </a:lnTo>
                    <a:lnTo>
                      <a:pt x="29" y="234"/>
                    </a:lnTo>
                    <a:lnTo>
                      <a:pt x="33" y="237"/>
                    </a:lnTo>
                    <a:lnTo>
                      <a:pt x="35" y="240"/>
                    </a:lnTo>
                    <a:lnTo>
                      <a:pt x="35" y="244"/>
                    </a:lnTo>
                    <a:lnTo>
                      <a:pt x="39" y="247"/>
                    </a:lnTo>
                    <a:lnTo>
                      <a:pt x="39" y="250"/>
                    </a:lnTo>
                    <a:lnTo>
                      <a:pt x="39" y="252"/>
                    </a:lnTo>
                    <a:lnTo>
                      <a:pt x="43" y="256"/>
                    </a:lnTo>
                    <a:lnTo>
                      <a:pt x="45" y="252"/>
                    </a:lnTo>
                    <a:lnTo>
                      <a:pt x="52" y="250"/>
                    </a:lnTo>
                    <a:lnTo>
                      <a:pt x="58" y="244"/>
                    </a:lnTo>
                    <a:lnTo>
                      <a:pt x="61" y="240"/>
                    </a:lnTo>
                    <a:lnTo>
                      <a:pt x="63" y="237"/>
                    </a:lnTo>
                    <a:lnTo>
                      <a:pt x="68" y="234"/>
                    </a:lnTo>
                    <a:lnTo>
                      <a:pt x="69" y="231"/>
                    </a:lnTo>
                    <a:lnTo>
                      <a:pt x="74" y="227"/>
                    </a:lnTo>
                    <a:lnTo>
                      <a:pt x="76" y="225"/>
                    </a:lnTo>
                    <a:lnTo>
                      <a:pt x="76" y="219"/>
                    </a:lnTo>
                    <a:lnTo>
                      <a:pt x="74" y="215"/>
                    </a:lnTo>
                    <a:lnTo>
                      <a:pt x="74" y="211"/>
                    </a:lnTo>
                    <a:lnTo>
                      <a:pt x="74" y="206"/>
                    </a:lnTo>
                    <a:lnTo>
                      <a:pt x="69" y="203"/>
                    </a:lnTo>
                    <a:lnTo>
                      <a:pt x="74" y="200"/>
                    </a:lnTo>
                    <a:lnTo>
                      <a:pt x="74" y="197"/>
                    </a:lnTo>
                    <a:lnTo>
                      <a:pt x="76" y="193"/>
                    </a:lnTo>
                    <a:lnTo>
                      <a:pt x="80" y="188"/>
                    </a:lnTo>
                    <a:lnTo>
                      <a:pt x="81" y="188"/>
                    </a:lnTo>
                    <a:lnTo>
                      <a:pt x="81" y="184"/>
                    </a:lnTo>
                    <a:lnTo>
                      <a:pt x="86" y="180"/>
                    </a:lnTo>
                    <a:lnTo>
                      <a:pt x="86" y="174"/>
                    </a:lnTo>
                    <a:lnTo>
                      <a:pt x="86" y="171"/>
                    </a:lnTo>
                    <a:lnTo>
                      <a:pt x="86" y="168"/>
                    </a:lnTo>
                    <a:lnTo>
                      <a:pt x="86" y="164"/>
                    </a:lnTo>
                    <a:lnTo>
                      <a:pt x="86" y="162"/>
                    </a:lnTo>
                    <a:lnTo>
                      <a:pt x="81" y="156"/>
                    </a:lnTo>
                    <a:lnTo>
                      <a:pt x="81" y="150"/>
                    </a:lnTo>
                    <a:lnTo>
                      <a:pt x="81" y="147"/>
                    </a:lnTo>
                    <a:lnTo>
                      <a:pt x="89" y="141"/>
                    </a:lnTo>
                    <a:lnTo>
                      <a:pt x="89" y="137"/>
                    </a:lnTo>
                    <a:lnTo>
                      <a:pt x="92" y="135"/>
                    </a:lnTo>
                    <a:lnTo>
                      <a:pt x="92" y="131"/>
                    </a:lnTo>
                    <a:lnTo>
                      <a:pt x="92" y="125"/>
                    </a:lnTo>
                    <a:lnTo>
                      <a:pt x="95" y="125"/>
                    </a:lnTo>
                    <a:lnTo>
                      <a:pt x="95" y="122"/>
                    </a:lnTo>
                    <a:lnTo>
                      <a:pt x="95" y="119"/>
                    </a:lnTo>
                    <a:lnTo>
                      <a:pt x="92" y="119"/>
                    </a:lnTo>
                    <a:lnTo>
                      <a:pt x="89" y="116"/>
                    </a:lnTo>
                    <a:lnTo>
                      <a:pt x="86" y="116"/>
                    </a:lnTo>
                    <a:lnTo>
                      <a:pt x="80" y="112"/>
                    </a:lnTo>
                    <a:lnTo>
                      <a:pt x="76" y="112"/>
                    </a:lnTo>
                    <a:lnTo>
                      <a:pt x="74" y="112"/>
                    </a:lnTo>
                    <a:lnTo>
                      <a:pt x="74" y="109"/>
                    </a:lnTo>
                    <a:lnTo>
                      <a:pt x="69" y="109"/>
                    </a:lnTo>
                    <a:lnTo>
                      <a:pt x="68" y="106"/>
                    </a:lnTo>
                    <a:lnTo>
                      <a:pt x="63" y="103"/>
                    </a:lnTo>
                    <a:lnTo>
                      <a:pt x="63" y="99"/>
                    </a:lnTo>
                    <a:lnTo>
                      <a:pt x="63" y="96"/>
                    </a:lnTo>
                    <a:lnTo>
                      <a:pt x="68" y="93"/>
                    </a:lnTo>
                    <a:lnTo>
                      <a:pt x="63" y="90"/>
                    </a:lnTo>
                    <a:lnTo>
                      <a:pt x="68" y="88"/>
                    </a:lnTo>
                    <a:lnTo>
                      <a:pt x="68" y="85"/>
                    </a:lnTo>
                    <a:lnTo>
                      <a:pt x="68" y="80"/>
                    </a:lnTo>
                    <a:lnTo>
                      <a:pt x="63" y="78"/>
                    </a:lnTo>
                    <a:lnTo>
                      <a:pt x="63" y="74"/>
                    </a:lnTo>
                    <a:lnTo>
                      <a:pt x="69" y="88"/>
                    </a:lnTo>
                    <a:close/>
                  </a:path>
                </a:pathLst>
              </a:custGeom>
              <a:solidFill>
                <a:srgbClr val="37A541"/>
              </a:solidFill>
              <a:ln w="1588">
                <a:solidFill>
                  <a:srgbClr val="000000"/>
                </a:solidFill>
                <a:round/>
                <a:headEnd/>
                <a:tailEnd/>
              </a:ln>
            </p:spPr>
            <p:txBody>
              <a:bodyPr/>
              <a:lstStyle/>
              <a:p>
                <a:endParaRPr lang="en-US" dirty="0"/>
              </a:p>
            </p:txBody>
          </p:sp>
          <p:sp>
            <p:nvSpPr>
              <p:cNvPr id="174157" name="Freeform 55"/>
              <p:cNvSpPr>
                <a:spLocks/>
              </p:cNvSpPr>
              <p:nvPr/>
            </p:nvSpPr>
            <p:spPr bwMode="auto">
              <a:xfrm rot="393647">
                <a:off x="2348" y="3744"/>
                <a:ext cx="24" cy="167"/>
              </a:xfrm>
              <a:custGeom>
                <a:avLst/>
                <a:gdLst>
                  <a:gd name="T0" fmla="*/ 6 w 25"/>
                  <a:gd name="T1" fmla="*/ 94 h 267"/>
                  <a:gd name="T2" fmla="*/ 6 w 25"/>
                  <a:gd name="T3" fmla="*/ 88 h 267"/>
                  <a:gd name="T4" fmla="*/ 9 w 25"/>
                  <a:gd name="T5" fmla="*/ 83 h 267"/>
                  <a:gd name="T6" fmla="*/ 9 w 25"/>
                  <a:gd name="T7" fmla="*/ 79 h 267"/>
                  <a:gd name="T8" fmla="*/ 9 w 25"/>
                  <a:gd name="T9" fmla="*/ 74 h 267"/>
                  <a:gd name="T10" fmla="*/ 11 w 25"/>
                  <a:gd name="T11" fmla="*/ 69 h 267"/>
                  <a:gd name="T12" fmla="*/ 11 w 25"/>
                  <a:gd name="T13" fmla="*/ 65 h 267"/>
                  <a:gd name="T14" fmla="*/ 11 w 25"/>
                  <a:gd name="T15" fmla="*/ 60 h 267"/>
                  <a:gd name="T16" fmla="*/ 11 w 25"/>
                  <a:gd name="T17" fmla="*/ 53 h 267"/>
                  <a:gd name="T18" fmla="*/ 11 w 25"/>
                  <a:gd name="T19" fmla="*/ 48 h 267"/>
                  <a:gd name="T20" fmla="*/ 11 w 25"/>
                  <a:gd name="T21" fmla="*/ 43 h 267"/>
                  <a:gd name="T22" fmla="*/ 11 w 25"/>
                  <a:gd name="T23" fmla="*/ 38 h 267"/>
                  <a:gd name="T24" fmla="*/ 11 w 25"/>
                  <a:gd name="T25" fmla="*/ 31 h 267"/>
                  <a:gd name="T26" fmla="*/ 11 w 25"/>
                  <a:gd name="T27" fmla="*/ 26 h 267"/>
                  <a:gd name="T28" fmla="*/ 11 w 25"/>
                  <a:gd name="T29" fmla="*/ 23 h 267"/>
                  <a:gd name="T30" fmla="*/ 11 w 25"/>
                  <a:gd name="T31" fmla="*/ 18 h 267"/>
                  <a:gd name="T32" fmla="*/ 11 w 25"/>
                  <a:gd name="T33" fmla="*/ 13 h 267"/>
                  <a:gd name="T34" fmla="*/ 11 w 25"/>
                  <a:gd name="T35" fmla="*/ 9 h 267"/>
                  <a:gd name="T36" fmla="*/ 11 w 25"/>
                  <a:gd name="T37" fmla="*/ 6 h 267"/>
                  <a:gd name="T38" fmla="*/ 11 w 25"/>
                  <a:gd name="T39" fmla="*/ 2 h 267"/>
                  <a:gd name="T40" fmla="*/ 11 w 25"/>
                  <a:gd name="T41" fmla="*/ 2 h 267"/>
                  <a:gd name="T42" fmla="*/ 11 w 25"/>
                  <a:gd name="T43" fmla="*/ 7 h 267"/>
                  <a:gd name="T44" fmla="*/ 11 w 25"/>
                  <a:gd name="T45" fmla="*/ 11 h 267"/>
                  <a:gd name="T46" fmla="*/ 11 w 25"/>
                  <a:gd name="T47" fmla="*/ 16 h 267"/>
                  <a:gd name="T48" fmla="*/ 11 w 25"/>
                  <a:gd name="T49" fmla="*/ 24 h 267"/>
                  <a:gd name="T50" fmla="*/ 13 w 25"/>
                  <a:gd name="T51" fmla="*/ 30 h 267"/>
                  <a:gd name="T52" fmla="*/ 17 w 25"/>
                  <a:gd name="T53" fmla="*/ 34 h 267"/>
                  <a:gd name="T54" fmla="*/ 23 w 25"/>
                  <a:gd name="T55" fmla="*/ 40 h 267"/>
                  <a:gd name="T56" fmla="*/ 23 w 25"/>
                  <a:gd name="T57" fmla="*/ 44 h 267"/>
                  <a:gd name="T58" fmla="*/ 23 w 25"/>
                  <a:gd name="T59" fmla="*/ 49 h 267"/>
                  <a:gd name="T60" fmla="*/ 18 w 25"/>
                  <a:gd name="T61" fmla="*/ 55 h 267"/>
                  <a:gd name="T62" fmla="*/ 18 w 25"/>
                  <a:gd name="T63" fmla="*/ 59 h 267"/>
                  <a:gd name="T64" fmla="*/ 17 w 25"/>
                  <a:gd name="T65" fmla="*/ 64 h 267"/>
                  <a:gd name="T66" fmla="*/ 17 w 25"/>
                  <a:gd name="T67" fmla="*/ 69 h 267"/>
                  <a:gd name="T68" fmla="*/ 17 w 25"/>
                  <a:gd name="T69" fmla="*/ 74 h 267"/>
                  <a:gd name="T70" fmla="*/ 17 w 25"/>
                  <a:gd name="T71" fmla="*/ 81 h 267"/>
                  <a:gd name="T72" fmla="*/ 17 w 25"/>
                  <a:gd name="T73" fmla="*/ 87 h 267"/>
                  <a:gd name="T74" fmla="*/ 17 w 25"/>
                  <a:gd name="T75" fmla="*/ 92 h 267"/>
                  <a:gd name="T76" fmla="*/ 18 w 25"/>
                  <a:gd name="T77" fmla="*/ 97 h 267"/>
                  <a:gd name="T78" fmla="*/ 18 w 25"/>
                  <a:gd name="T79" fmla="*/ 102 h 267"/>
                  <a:gd name="T80" fmla="*/ 18 w 25"/>
                  <a:gd name="T81" fmla="*/ 103 h 267"/>
                  <a:gd name="T82" fmla="*/ 11 w 25"/>
                  <a:gd name="T83" fmla="*/ 102 h 267"/>
                  <a:gd name="T84" fmla="*/ 3 w 25"/>
                  <a:gd name="T85" fmla="*/ 102 h 267"/>
                  <a:gd name="T86" fmla="*/ 3 w 25"/>
                  <a:gd name="T87" fmla="*/ 99 h 2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
                  <a:gd name="T133" fmla="*/ 0 h 267"/>
                  <a:gd name="T134" fmla="*/ 25 w 25"/>
                  <a:gd name="T135" fmla="*/ 267 h 2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 h="267">
                    <a:moveTo>
                      <a:pt x="3" y="254"/>
                    </a:moveTo>
                    <a:lnTo>
                      <a:pt x="6" y="242"/>
                    </a:lnTo>
                    <a:lnTo>
                      <a:pt x="6" y="235"/>
                    </a:lnTo>
                    <a:lnTo>
                      <a:pt x="6" y="225"/>
                    </a:lnTo>
                    <a:lnTo>
                      <a:pt x="9" y="219"/>
                    </a:lnTo>
                    <a:lnTo>
                      <a:pt x="9" y="213"/>
                    </a:lnTo>
                    <a:lnTo>
                      <a:pt x="9" y="207"/>
                    </a:lnTo>
                    <a:lnTo>
                      <a:pt x="9" y="201"/>
                    </a:lnTo>
                    <a:lnTo>
                      <a:pt x="9" y="194"/>
                    </a:lnTo>
                    <a:lnTo>
                      <a:pt x="9" y="188"/>
                    </a:lnTo>
                    <a:lnTo>
                      <a:pt x="9" y="182"/>
                    </a:lnTo>
                    <a:lnTo>
                      <a:pt x="11" y="176"/>
                    </a:lnTo>
                    <a:lnTo>
                      <a:pt x="11" y="170"/>
                    </a:lnTo>
                    <a:lnTo>
                      <a:pt x="11" y="167"/>
                    </a:lnTo>
                    <a:lnTo>
                      <a:pt x="11" y="160"/>
                    </a:lnTo>
                    <a:lnTo>
                      <a:pt x="11" y="154"/>
                    </a:lnTo>
                    <a:lnTo>
                      <a:pt x="11" y="144"/>
                    </a:lnTo>
                    <a:lnTo>
                      <a:pt x="11" y="135"/>
                    </a:lnTo>
                    <a:lnTo>
                      <a:pt x="11" y="129"/>
                    </a:lnTo>
                    <a:lnTo>
                      <a:pt x="11" y="123"/>
                    </a:lnTo>
                    <a:lnTo>
                      <a:pt x="11" y="117"/>
                    </a:lnTo>
                    <a:lnTo>
                      <a:pt x="11" y="110"/>
                    </a:lnTo>
                    <a:lnTo>
                      <a:pt x="11" y="104"/>
                    </a:lnTo>
                    <a:lnTo>
                      <a:pt x="11" y="98"/>
                    </a:lnTo>
                    <a:lnTo>
                      <a:pt x="11" y="88"/>
                    </a:lnTo>
                    <a:lnTo>
                      <a:pt x="11" y="79"/>
                    </a:lnTo>
                    <a:lnTo>
                      <a:pt x="11" y="72"/>
                    </a:lnTo>
                    <a:lnTo>
                      <a:pt x="11" y="66"/>
                    </a:lnTo>
                    <a:lnTo>
                      <a:pt x="11" y="60"/>
                    </a:lnTo>
                    <a:lnTo>
                      <a:pt x="11" y="57"/>
                    </a:lnTo>
                    <a:lnTo>
                      <a:pt x="11" y="51"/>
                    </a:lnTo>
                    <a:lnTo>
                      <a:pt x="11" y="45"/>
                    </a:lnTo>
                    <a:lnTo>
                      <a:pt x="11" y="39"/>
                    </a:lnTo>
                    <a:lnTo>
                      <a:pt x="11" y="32"/>
                    </a:lnTo>
                    <a:lnTo>
                      <a:pt x="11" y="25"/>
                    </a:lnTo>
                    <a:lnTo>
                      <a:pt x="11" y="23"/>
                    </a:lnTo>
                    <a:lnTo>
                      <a:pt x="11" y="18"/>
                    </a:lnTo>
                    <a:lnTo>
                      <a:pt x="11" y="14"/>
                    </a:lnTo>
                    <a:lnTo>
                      <a:pt x="11" y="6"/>
                    </a:lnTo>
                    <a:lnTo>
                      <a:pt x="11" y="4"/>
                    </a:lnTo>
                    <a:lnTo>
                      <a:pt x="11" y="0"/>
                    </a:lnTo>
                    <a:lnTo>
                      <a:pt x="11" y="4"/>
                    </a:lnTo>
                    <a:lnTo>
                      <a:pt x="11" y="10"/>
                    </a:lnTo>
                    <a:lnTo>
                      <a:pt x="11" y="18"/>
                    </a:lnTo>
                    <a:lnTo>
                      <a:pt x="11" y="23"/>
                    </a:lnTo>
                    <a:lnTo>
                      <a:pt x="11" y="29"/>
                    </a:lnTo>
                    <a:lnTo>
                      <a:pt x="11" y="35"/>
                    </a:lnTo>
                    <a:lnTo>
                      <a:pt x="11" y="41"/>
                    </a:lnTo>
                    <a:lnTo>
                      <a:pt x="11" y="51"/>
                    </a:lnTo>
                    <a:lnTo>
                      <a:pt x="11" y="60"/>
                    </a:lnTo>
                    <a:lnTo>
                      <a:pt x="15" y="66"/>
                    </a:lnTo>
                    <a:lnTo>
                      <a:pt x="15" y="76"/>
                    </a:lnTo>
                    <a:lnTo>
                      <a:pt x="15" y="82"/>
                    </a:lnTo>
                    <a:lnTo>
                      <a:pt x="19" y="88"/>
                    </a:lnTo>
                    <a:lnTo>
                      <a:pt x="20" y="94"/>
                    </a:lnTo>
                    <a:lnTo>
                      <a:pt x="25" y="102"/>
                    </a:lnTo>
                    <a:lnTo>
                      <a:pt x="25" y="107"/>
                    </a:lnTo>
                    <a:lnTo>
                      <a:pt x="25" y="113"/>
                    </a:lnTo>
                    <a:lnTo>
                      <a:pt x="25" y="119"/>
                    </a:lnTo>
                    <a:lnTo>
                      <a:pt x="25" y="125"/>
                    </a:lnTo>
                    <a:lnTo>
                      <a:pt x="25" y="135"/>
                    </a:lnTo>
                    <a:lnTo>
                      <a:pt x="20" y="141"/>
                    </a:lnTo>
                    <a:lnTo>
                      <a:pt x="20" y="147"/>
                    </a:lnTo>
                    <a:lnTo>
                      <a:pt x="20" y="150"/>
                    </a:lnTo>
                    <a:lnTo>
                      <a:pt x="19" y="156"/>
                    </a:lnTo>
                    <a:lnTo>
                      <a:pt x="19" y="164"/>
                    </a:lnTo>
                    <a:lnTo>
                      <a:pt x="19" y="170"/>
                    </a:lnTo>
                    <a:lnTo>
                      <a:pt x="19" y="176"/>
                    </a:lnTo>
                    <a:lnTo>
                      <a:pt x="19" y="182"/>
                    </a:lnTo>
                    <a:lnTo>
                      <a:pt x="19" y="188"/>
                    </a:lnTo>
                    <a:lnTo>
                      <a:pt x="19" y="198"/>
                    </a:lnTo>
                    <a:lnTo>
                      <a:pt x="19" y="207"/>
                    </a:lnTo>
                    <a:lnTo>
                      <a:pt x="19" y="217"/>
                    </a:lnTo>
                    <a:lnTo>
                      <a:pt x="19" y="223"/>
                    </a:lnTo>
                    <a:lnTo>
                      <a:pt x="19" y="229"/>
                    </a:lnTo>
                    <a:lnTo>
                      <a:pt x="19" y="235"/>
                    </a:lnTo>
                    <a:lnTo>
                      <a:pt x="20" y="245"/>
                    </a:lnTo>
                    <a:lnTo>
                      <a:pt x="20" y="248"/>
                    </a:lnTo>
                    <a:lnTo>
                      <a:pt x="20" y="254"/>
                    </a:lnTo>
                    <a:lnTo>
                      <a:pt x="20" y="261"/>
                    </a:lnTo>
                    <a:lnTo>
                      <a:pt x="24" y="267"/>
                    </a:lnTo>
                    <a:lnTo>
                      <a:pt x="20" y="264"/>
                    </a:lnTo>
                    <a:lnTo>
                      <a:pt x="19" y="261"/>
                    </a:lnTo>
                    <a:lnTo>
                      <a:pt x="11" y="261"/>
                    </a:lnTo>
                    <a:lnTo>
                      <a:pt x="6" y="261"/>
                    </a:lnTo>
                    <a:lnTo>
                      <a:pt x="3" y="261"/>
                    </a:lnTo>
                    <a:lnTo>
                      <a:pt x="0" y="261"/>
                    </a:lnTo>
                    <a:lnTo>
                      <a:pt x="3" y="254"/>
                    </a:lnTo>
                    <a:close/>
                  </a:path>
                </a:pathLst>
              </a:custGeom>
              <a:solidFill>
                <a:srgbClr val="C67C7C"/>
              </a:solidFill>
              <a:ln w="1588">
                <a:solidFill>
                  <a:srgbClr val="000000"/>
                </a:solidFill>
                <a:round/>
                <a:headEnd/>
                <a:tailEnd/>
              </a:ln>
            </p:spPr>
            <p:txBody>
              <a:bodyPr/>
              <a:lstStyle/>
              <a:p>
                <a:endParaRPr lang="en-US" dirty="0"/>
              </a:p>
            </p:txBody>
          </p:sp>
          <p:sp>
            <p:nvSpPr>
              <p:cNvPr id="174158" name="Freeform 56"/>
              <p:cNvSpPr>
                <a:spLocks/>
              </p:cNvSpPr>
              <p:nvPr/>
            </p:nvSpPr>
            <p:spPr bwMode="auto">
              <a:xfrm rot="393647">
                <a:off x="2322" y="3710"/>
                <a:ext cx="93" cy="160"/>
              </a:xfrm>
              <a:custGeom>
                <a:avLst/>
                <a:gdLst>
                  <a:gd name="T0" fmla="*/ 64 w 97"/>
                  <a:gd name="T1" fmla="*/ 28 h 258"/>
                  <a:gd name="T2" fmla="*/ 64 w 97"/>
                  <a:gd name="T3" fmla="*/ 22 h 258"/>
                  <a:gd name="T4" fmla="*/ 56 w 97"/>
                  <a:gd name="T5" fmla="*/ 18 h 258"/>
                  <a:gd name="T6" fmla="*/ 53 w 97"/>
                  <a:gd name="T7" fmla="*/ 10 h 258"/>
                  <a:gd name="T8" fmla="*/ 48 w 97"/>
                  <a:gd name="T9" fmla="*/ 2 h 258"/>
                  <a:gd name="T10" fmla="*/ 47 w 97"/>
                  <a:gd name="T11" fmla="*/ 1 h 258"/>
                  <a:gd name="T12" fmla="*/ 41 w 97"/>
                  <a:gd name="T13" fmla="*/ 12 h 258"/>
                  <a:gd name="T14" fmla="*/ 33 w 97"/>
                  <a:gd name="T15" fmla="*/ 18 h 258"/>
                  <a:gd name="T16" fmla="*/ 21 w 97"/>
                  <a:gd name="T17" fmla="*/ 22 h 258"/>
                  <a:gd name="T18" fmla="*/ 21 w 97"/>
                  <a:gd name="T19" fmla="*/ 29 h 258"/>
                  <a:gd name="T20" fmla="*/ 27 w 97"/>
                  <a:gd name="T21" fmla="*/ 36 h 258"/>
                  <a:gd name="T22" fmla="*/ 27 w 97"/>
                  <a:gd name="T23" fmla="*/ 42 h 258"/>
                  <a:gd name="T24" fmla="*/ 21 w 97"/>
                  <a:gd name="T25" fmla="*/ 45 h 258"/>
                  <a:gd name="T26" fmla="*/ 17 w 97"/>
                  <a:gd name="T27" fmla="*/ 49 h 258"/>
                  <a:gd name="T28" fmla="*/ 21 w 97"/>
                  <a:gd name="T29" fmla="*/ 53 h 258"/>
                  <a:gd name="T30" fmla="*/ 12 w 97"/>
                  <a:gd name="T31" fmla="*/ 56 h 258"/>
                  <a:gd name="T32" fmla="*/ 12 w 97"/>
                  <a:gd name="T33" fmla="*/ 60 h 258"/>
                  <a:gd name="T34" fmla="*/ 12 w 97"/>
                  <a:gd name="T35" fmla="*/ 65 h 258"/>
                  <a:gd name="T36" fmla="*/ 12 w 97"/>
                  <a:gd name="T37" fmla="*/ 70 h 258"/>
                  <a:gd name="T38" fmla="*/ 0 w 97"/>
                  <a:gd name="T39" fmla="*/ 75 h 258"/>
                  <a:gd name="T40" fmla="*/ 0 w 97"/>
                  <a:gd name="T41" fmla="*/ 79 h 258"/>
                  <a:gd name="T42" fmla="*/ 7 w 97"/>
                  <a:gd name="T43" fmla="*/ 84 h 258"/>
                  <a:gd name="T44" fmla="*/ 12 w 97"/>
                  <a:gd name="T45" fmla="*/ 86 h 258"/>
                  <a:gd name="T46" fmla="*/ 14 w 97"/>
                  <a:gd name="T47" fmla="*/ 89 h 258"/>
                  <a:gd name="T48" fmla="*/ 21 w 97"/>
                  <a:gd name="T49" fmla="*/ 89 h 258"/>
                  <a:gd name="T50" fmla="*/ 31 w 97"/>
                  <a:gd name="T51" fmla="*/ 91 h 258"/>
                  <a:gd name="T52" fmla="*/ 35 w 97"/>
                  <a:gd name="T53" fmla="*/ 94 h 258"/>
                  <a:gd name="T54" fmla="*/ 37 w 97"/>
                  <a:gd name="T55" fmla="*/ 98 h 258"/>
                  <a:gd name="T56" fmla="*/ 48 w 97"/>
                  <a:gd name="T57" fmla="*/ 96 h 258"/>
                  <a:gd name="T58" fmla="*/ 60 w 97"/>
                  <a:gd name="T59" fmla="*/ 92 h 258"/>
                  <a:gd name="T60" fmla="*/ 68 w 97"/>
                  <a:gd name="T61" fmla="*/ 89 h 258"/>
                  <a:gd name="T62" fmla="*/ 68 w 97"/>
                  <a:gd name="T63" fmla="*/ 84 h 258"/>
                  <a:gd name="T64" fmla="*/ 67 w 97"/>
                  <a:gd name="T65" fmla="*/ 79 h 258"/>
                  <a:gd name="T66" fmla="*/ 72 w 97"/>
                  <a:gd name="T67" fmla="*/ 75 h 258"/>
                  <a:gd name="T68" fmla="*/ 78 w 97"/>
                  <a:gd name="T69" fmla="*/ 71 h 258"/>
                  <a:gd name="T70" fmla="*/ 81 w 97"/>
                  <a:gd name="T71" fmla="*/ 66 h 258"/>
                  <a:gd name="T72" fmla="*/ 81 w 97"/>
                  <a:gd name="T73" fmla="*/ 62 h 258"/>
                  <a:gd name="T74" fmla="*/ 78 w 97"/>
                  <a:gd name="T75" fmla="*/ 57 h 258"/>
                  <a:gd name="T76" fmla="*/ 86 w 97"/>
                  <a:gd name="T77" fmla="*/ 52 h 258"/>
                  <a:gd name="T78" fmla="*/ 89 w 97"/>
                  <a:gd name="T79" fmla="*/ 49 h 258"/>
                  <a:gd name="T80" fmla="*/ 86 w 97"/>
                  <a:gd name="T81" fmla="*/ 46 h 258"/>
                  <a:gd name="T82" fmla="*/ 75 w 97"/>
                  <a:gd name="T83" fmla="*/ 44 h 258"/>
                  <a:gd name="T84" fmla="*/ 68 w 97"/>
                  <a:gd name="T85" fmla="*/ 42 h 258"/>
                  <a:gd name="T86" fmla="*/ 60 w 97"/>
                  <a:gd name="T87" fmla="*/ 40 h 258"/>
                  <a:gd name="T88" fmla="*/ 64 w 97"/>
                  <a:gd name="T89" fmla="*/ 36 h 258"/>
                  <a:gd name="T90" fmla="*/ 64 w 97"/>
                  <a:gd name="T91" fmla="*/ 33 h 258"/>
                  <a:gd name="T92" fmla="*/ 60 w 97"/>
                  <a:gd name="T93" fmla="*/ 29 h 2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7"/>
                  <a:gd name="T142" fmla="*/ 0 h 258"/>
                  <a:gd name="T143" fmla="*/ 97 w 97"/>
                  <a:gd name="T144" fmla="*/ 258 h 2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7" h="258">
                    <a:moveTo>
                      <a:pt x="73" y="88"/>
                    </a:moveTo>
                    <a:lnTo>
                      <a:pt x="70" y="76"/>
                    </a:lnTo>
                    <a:lnTo>
                      <a:pt x="70" y="72"/>
                    </a:lnTo>
                    <a:lnTo>
                      <a:pt x="70" y="66"/>
                    </a:lnTo>
                    <a:lnTo>
                      <a:pt x="70" y="63"/>
                    </a:lnTo>
                    <a:lnTo>
                      <a:pt x="70" y="57"/>
                    </a:lnTo>
                    <a:lnTo>
                      <a:pt x="66" y="51"/>
                    </a:lnTo>
                    <a:lnTo>
                      <a:pt x="63" y="47"/>
                    </a:lnTo>
                    <a:lnTo>
                      <a:pt x="60" y="46"/>
                    </a:lnTo>
                    <a:lnTo>
                      <a:pt x="52" y="41"/>
                    </a:lnTo>
                    <a:lnTo>
                      <a:pt x="52" y="31"/>
                    </a:lnTo>
                    <a:lnTo>
                      <a:pt x="57" y="25"/>
                    </a:lnTo>
                    <a:lnTo>
                      <a:pt x="57" y="20"/>
                    </a:lnTo>
                    <a:lnTo>
                      <a:pt x="52" y="13"/>
                    </a:lnTo>
                    <a:lnTo>
                      <a:pt x="52" y="7"/>
                    </a:lnTo>
                    <a:lnTo>
                      <a:pt x="51" y="4"/>
                    </a:lnTo>
                    <a:lnTo>
                      <a:pt x="51" y="0"/>
                    </a:lnTo>
                    <a:lnTo>
                      <a:pt x="51" y="4"/>
                    </a:lnTo>
                    <a:lnTo>
                      <a:pt x="47" y="13"/>
                    </a:lnTo>
                    <a:lnTo>
                      <a:pt x="45" y="25"/>
                    </a:lnTo>
                    <a:lnTo>
                      <a:pt x="45" y="31"/>
                    </a:lnTo>
                    <a:lnTo>
                      <a:pt x="41" y="39"/>
                    </a:lnTo>
                    <a:lnTo>
                      <a:pt x="39" y="41"/>
                    </a:lnTo>
                    <a:lnTo>
                      <a:pt x="35" y="46"/>
                    </a:lnTo>
                    <a:lnTo>
                      <a:pt x="29" y="47"/>
                    </a:lnTo>
                    <a:lnTo>
                      <a:pt x="26" y="51"/>
                    </a:lnTo>
                    <a:lnTo>
                      <a:pt x="23" y="57"/>
                    </a:lnTo>
                    <a:lnTo>
                      <a:pt x="23" y="63"/>
                    </a:lnTo>
                    <a:lnTo>
                      <a:pt x="19" y="70"/>
                    </a:lnTo>
                    <a:lnTo>
                      <a:pt x="23" y="76"/>
                    </a:lnTo>
                    <a:lnTo>
                      <a:pt x="26" y="86"/>
                    </a:lnTo>
                    <a:lnTo>
                      <a:pt x="29" y="88"/>
                    </a:lnTo>
                    <a:lnTo>
                      <a:pt x="29" y="94"/>
                    </a:lnTo>
                    <a:lnTo>
                      <a:pt x="29" y="101"/>
                    </a:lnTo>
                    <a:lnTo>
                      <a:pt x="29" y="104"/>
                    </a:lnTo>
                    <a:lnTo>
                      <a:pt x="29" y="108"/>
                    </a:lnTo>
                    <a:lnTo>
                      <a:pt x="26" y="110"/>
                    </a:lnTo>
                    <a:lnTo>
                      <a:pt x="26" y="114"/>
                    </a:lnTo>
                    <a:lnTo>
                      <a:pt x="23" y="117"/>
                    </a:lnTo>
                    <a:lnTo>
                      <a:pt x="23" y="120"/>
                    </a:lnTo>
                    <a:lnTo>
                      <a:pt x="23" y="123"/>
                    </a:lnTo>
                    <a:lnTo>
                      <a:pt x="19" y="127"/>
                    </a:lnTo>
                    <a:lnTo>
                      <a:pt x="23" y="133"/>
                    </a:lnTo>
                    <a:lnTo>
                      <a:pt x="23" y="135"/>
                    </a:lnTo>
                    <a:lnTo>
                      <a:pt x="23" y="139"/>
                    </a:lnTo>
                    <a:lnTo>
                      <a:pt x="16" y="141"/>
                    </a:lnTo>
                    <a:lnTo>
                      <a:pt x="13" y="141"/>
                    </a:lnTo>
                    <a:lnTo>
                      <a:pt x="12" y="145"/>
                    </a:lnTo>
                    <a:lnTo>
                      <a:pt x="12" y="148"/>
                    </a:lnTo>
                    <a:lnTo>
                      <a:pt x="12" y="151"/>
                    </a:lnTo>
                    <a:lnTo>
                      <a:pt x="12" y="157"/>
                    </a:lnTo>
                    <a:lnTo>
                      <a:pt x="7" y="161"/>
                    </a:lnTo>
                    <a:lnTo>
                      <a:pt x="12" y="166"/>
                    </a:lnTo>
                    <a:lnTo>
                      <a:pt x="12" y="170"/>
                    </a:lnTo>
                    <a:lnTo>
                      <a:pt x="12" y="176"/>
                    </a:lnTo>
                    <a:lnTo>
                      <a:pt x="12" y="180"/>
                    </a:lnTo>
                    <a:lnTo>
                      <a:pt x="12" y="182"/>
                    </a:lnTo>
                    <a:lnTo>
                      <a:pt x="7" y="185"/>
                    </a:lnTo>
                    <a:lnTo>
                      <a:pt x="4" y="188"/>
                    </a:lnTo>
                    <a:lnTo>
                      <a:pt x="0" y="195"/>
                    </a:lnTo>
                    <a:lnTo>
                      <a:pt x="0" y="198"/>
                    </a:lnTo>
                    <a:lnTo>
                      <a:pt x="0" y="201"/>
                    </a:lnTo>
                    <a:lnTo>
                      <a:pt x="0" y="204"/>
                    </a:lnTo>
                    <a:lnTo>
                      <a:pt x="0" y="211"/>
                    </a:lnTo>
                    <a:lnTo>
                      <a:pt x="4" y="213"/>
                    </a:lnTo>
                    <a:lnTo>
                      <a:pt x="7" y="219"/>
                    </a:lnTo>
                    <a:lnTo>
                      <a:pt x="12" y="219"/>
                    </a:lnTo>
                    <a:lnTo>
                      <a:pt x="12" y="223"/>
                    </a:lnTo>
                    <a:lnTo>
                      <a:pt x="13" y="223"/>
                    </a:lnTo>
                    <a:lnTo>
                      <a:pt x="13" y="226"/>
                    </a:lnTo>
                    <a:lnTo>
                      <a:pt x="16" y="226"/>
                    </a:lnTo>
                    <a:lnTo>
                      <a:pt x="16" y="230"/>
                    </a:lnTo>
                    <a:lnTo>
                      <a:pt x="16" y="232"/>
                    </a:lnTo>
                    <a:lnTo>
                      <a:pt x="19" y="232"/>
                    </a:lnTo>
                    <a:lnTo>
                      <a:pt x="23" y="232"/>
                    </a:lnTo>
                    <a:lnTo>
                      <a:pt x="26" y="232"/>
                    </a:lnTo>
                    <a:lnTo>
                      <a:pt x="29" y="232"/>
                    </a:lnTo>
                    <a:lnTo>
                      <a:pt x="33" y="235"/>
                    </a:lnTo>
                    <a:lnTo>
                      <a:pt x="35" y="239"/>
                    </a:lnTo>
                    <a:lnTo>
                      <a:pt x="39" y="240"/>
                    </a:lnTo>
                    <a:lnTo>
                      <a:pt x="39" y="244"/>
                    </a:lnTo>
                    <a:lnTo>
                      <a:pt x="41" y="248"/>
                    </a:lnTo>
                    <a:lnTo>
                      <a:pt x="41" y="250"/>
                    </a:lnTo>
                    <a:lnTo>
                      <a:pt x="41" y="254"/>
                    </a:lnTo>
                    <a:lnTo>
                      <a:pt x="45" y="258"/>
                    </a:lnTo>
                    <a:lnTo>
                      <a:pt x="47" y="254"/>
                    </a:lnTo>
                    <a:lnTo>
                      <a:pt x="52" y="250"/>
                    </a:lnTo>
                    <a:lnTo>
                      <a:pt x="60" y="244"/>
                    </a:lnTo>
                    <a:lnTo>
                      <a:pt x="63" y="240"/>
                    </a:lnTo>
                    <a:lnTo>
                      <a:pt x="66" y="239"/>
                    </a:lnTo>
                    <a:lnTo>
                      <a:pt x="70" y="235"/>
                    </a:lnTo>
                    <a:lnTo>
                      <a:pt x="73" y="232"/>
                    </a:lnTo>
                    <a:lnTo>
                      <a:pt x="74" y="230"/>
                    </a:lnTo>
                    <a:lnTo>
                      <a:pt x="78" y="226"/>
                    </a:lnTo>
                    <a:lnTo>
                      <a:pt x="78" y="219"/>
                    </a:lnTo>
                    <a:lnTo>
                      <a:pt x="74" y="217"/>
                    </a:lnTo>
                    <a:lnTo>
                      <a:pt x="74" y="213"/>
                    </a:lnTo>
                    <a:lnTo>
                      <a:pt x="74" y="207"/>
                    </a:lnTo>
                    <a:lnTo>
                      <a:pt x="73" y="204"/>
                    </a:lnTo>
                    <a:lnTo>
                      <a:pt x="74" y="201"/>
                    </a:lnTo>
                    <a:lnTo>
                      <a:pt x="74" y="198"/>
                    </a:lnTo>
                    <a:lnTo>
                      <a:pt x="78" y="195"/>
                    </a:lnTo>
                    <a:lnTo>
                      <a:pt x="81" y="188"/>
                    </a:lnTo>
                    <a:lnTo>
                      <a:pt x="84" y="188"/>
                    </a:lnTo>
                    <a:lnTo>
                      <a:pt x="84" y="185"/>
                    </a:lnTo>
                    <a:lnTo>
                      <a:pt x="88" y="182"/>
                    </a:lnTo>
                    <a:lnTo>
                      <a:pt x="88" y="176"/>
                    </a:lnTo>
                    <a:lnTo>
                      <a:pt x="88" y="172"/>
                    </a:lnTo>
                    <a:lnTo>
                      <a:pt x="88" y="170"/>
                    </a:lnTo>
                    <a:lnTo>
                      <a:pt x="88" y="166"/>
                    </a:lnTo>
                    <a:lnTo>
                      <a:pt x="88" y="162"/>
                    </a:lnTo>
                    <a:lnTo>
                      <a:pt x="84" y="157"/>
                    </a:lnTo>
                    <a:lnTo>
                      <a:pt x="84" y="151"/>
                    </a:lnTo>
                    <a:lnTo>
                      <a:pt x="84" y="148"/>
                    </a:lnTo>
                    <a:lnTo>
                      <a:pt x="92" y="141"/>
                    </a:lnTo>
                    <a:lnTo>
                      <a:pt x="92" y="139"/>
                    </a:lnTo>
                    <a:lnTo>
                      <a:pt x="94" y="135"/>
                    </a:lnTo>
                    <a:lnTo>
                      <a:pt x="94" y="133"/>
                    </a:lnTo>
                    <a:lnTo>
                      <a:pt x="94" y="127"/>
                    </a:lnTo>
                    <a:lnTo>
                      <a:pt x="97" y="127"/>
                    </a:lnTo>
                    <a:lnTo>
                      <a:pt x="97" y="123"/>
                    </a:lnTo>
                    <a:lnTo>
                      <a:pt x="97" y="120"/>
                    </a:lnTo>
                    <a:lnTo>
                      <a:pt x="94" y="120"/>
                    </a:lnTo>
                    <a:lnTo>
                      <a:pt x="92" y="117"/>
                    </a:lnTo>
                    <a:lnTo>
                      <a:pt x="88" y="117"/>
                    </a:lnTo>
                    <a:lnTo>
                      <a:pt x="81" y="114"/>
                    </a:lnTo>
                    <a:lnTo>
                      <a:pt x="78" y="114"/>
                    </a:lnTo>
                    <a:lnTo>
                      <a:pt x="74" y="114"/>
                    </a:lnTo>
                    <a:lnTo>
                      <a:pt x="74" y="110"/>
                    </a:lnTo>
                    <a:lnTo>
                      <a:pt x="73" y="110"/>
                    </a:lnTo>
                    <a:lnTo>
                      <a:pt x="70" y="108"/>
                    </a:lnTo>
                    <a:lnTo>
                      <a:pt x="66" y="104"/>
                    </a:lnTo>
                    <a:lnTo>
                      <a:pt x="66" y="101"/>
                    </a:lnTo>
                    <a:lnTo>
                      <a:pt x="66" y="98"/>
                    </a:lnTo>
                    <a:lnTo>
                      <a:pt x="70" y="94"/>
                    </a:lnTo>
                    <a:lnTo>
                      <a:pt x="66" y="91"/>
                    </a:lnTo>
                    <a:lnTo>
                      <a:pt x="70" y="88"/>
                    </a:lnTo>
                    <a:lnTo>
                      <a:pt x="70" y="86"/>
                    </a:lnTo>
                    <a:lnTo>
                      <a:pt x="70" y="82"/>
                    </a:lnTo>
                    <a:lnTo>
                      <a:pt x="66" y="80"/>
                    </a:lnTo>
                    <a:lnTo>
                      <a:pt x="66" y="76"/>
                    </a:lnTo>
                    <a:lnTo>
                      <a:pt x="73" y="88"/>
                    </a:lnTo>
                    <a:close/>
                  </a:path>
                </a:pathLst>
              </a:custGeom>
              <a:solidFill>
                <a:srgbClr val="37A541"/>
              </a:solidFill>
              <a:ln w="1588">
                <a:solidFill>
                  <a:srgbClr val="000000"/>
                </a:solidFill>
                <a:round/>
                <a:headEnd/>
                <a:tailEnd/>
              </a:ln>
            </p:spPr>
            <p:txBody>
              <a:bodyPr/>
              <a:lstStyle/>
              <a:p>
                <a:endParaRPr lang="en-US" dirty="0"/>
              </a:p>
            </p:txBody>
          </p:sp>
          <p:sp>
            <p:nvSpPr>
              <p:cNvPr id="174159" name="Freeform 57"/>
              <p:cNvSpPr>
                <a:spLocks/>
              </p:cNvSpPr>
              <p:nvPr/>
            </p:nvSpPr>
            <p:spPr bwMode="auto">
              <a:xfrm rot="393647">
                <a:off x="2546" y="3758"/>
                <a:ext cx="23" cy="166"/>
              </a:xfrm>
              <a:custGeom>
                <a:avLst/>
                <a:gdLst>
                  <a:gd name="T0" fmla="*/ 6 w 25"/>
                  <a:gd name="T1" fmla="*/ 94 h 266"/>
                  <a:gd name="T2" fmla="*/ 6 w 25"/>
                  <a:gd name="T3" fmla="*/ 88 h 266"/>
                  <a:gd name="T4" fmla="*/ 8 w 25"/>
                  <a:gd name="T5" fmla="*/ 83 h 266"/>
                  <a:gd name="T6" fmla="*/ 8 w 25"/>
                  <a:gd name="T7" fmla="*/ 78 h 266"/>
                  <a:gd name="T8" fmla="*/ 8 w 25"/>
                  <a:gd name="T9" fmla="*/ 73 h 266"/>
                  <a:gd name="T10" fmla="*/ 11 w 25"/>
                  <a:gd name="T11" fmla="*/ 69 h 266"/>
                  <a:gd name="T12" fmla="*/ 11 w 25"/>
                  <a:gd name="T13" fmla="*/ 65 h 266"/>
                  <a:gd name="T14" fmla="*/ 11 w 25"/>
                  <a:gd name="T15" fmla="*/ 59 h 266"/>
                  <a:gd name="T16" fmla="*/ 11 w 25"/>
                  <a:gd name="T17" fmla="*/ 52 h 266"/>
                  <a:gd name="T18" fmla="*/ 11 w 25"/>
                  <a:gd name="T19" fmla="*/ 47 h 266"/>
                  <a:gd name="T20" fmla="*/ 11 w 25"/>
                  <a:gd name="T21" fmla="*/ 42 h 266"/>
                  <a:gd name="T22" fmla="*/ 11 w 25"/>
                  <a:gd name="T23" fmla="*/ 38 h 266"/>
                  <a:gd name="T24" fmla="*/ 11 w 25"/>
                  <a:gd name="T25" fmla="*/ 31 h 266"/>
                  <a:gd name="T26" fmla="*/ 11 w 25"/>
                  <a:gd name="T27" fmla="*/ 26 h 266"/>
                  <a:gd name="T28" fmla="*/ 11 w 25"/>
                  <a:gd name="T29" fmla="*/ 22 h 266"/>
                  <a:gd name="T30" fmla="*/ 11 w 25"/>
                  <a:gd name="T31" fmla="*/ 17 h 266"/>
                  <a:gd name="T32" fmla="*/ 11 w 25"/>
                  <a:gd name="T33" fmla="*/ 13 h 266"/>
                  <a:gd name="T34" fmla="*/ 11 w 25"/>
                  <a:gd name="T35" fmla="*/ 8 h 266"/>
                  <a:gd name="T36" fmla="*/ 11 w 25"/>
                  <a:gd name="T37" fmla="*/ 6 h 266"/>
                  <a:gd name="T38" fmla="*/ 11 w 25"/>
                  <a:gd name="T39" fmla="*/ 1 h 266"/>
                  <a:gd name="T40" fmla="*/ 11 w 25"/>
                  <a:gd name="T41" fmla="*/ 1 h 266"/>
                  <a:gd name="T42" fmla="*/ 11 w 25"/>
                  <a:gd name="T43" fmla="*/ 7 h 266"/>
                  <a:gd name="T44" fmla="*/ 11 w 25"/>
                  <a:gd name="T45" fmla="*/ 11 h 266"/>
                  <a:gd name="T46" fmla="*/ 11 w 25"/>
                  <a:gd name="T47" fmla="*/ 16 h 266"/>
                  <a:gd name="T48" fmla="*/ 11 w 25"/>
                  <a:gd name="T49" fmla="*/ 23 h 266"/>
                  <a:gd name="T50" fmla="*/ 13 w 25"/>
                  <a:gd name="T51" fmla="*/ 29 h 266"/>
                  <a:gd name="T52" fmla="*/ 16 w 25"/>
                  <a:gd name="T53" fmla="*/ 34 h 266"/>
                  <a:gd name="T54" fmla="*/ 21 w 25"/>
                  <a:gd name="T55" fmla="*/ 39 h 266"/>
                  <a:gd name="T56" fmla="*/ 21 w 25"/>
                  <a:gd name="T57" fmla="*/ 44 h 266"/>
                  <a:gd name="T58" fmla="*/ 21 w 25"/>
                  <a:gd name="T59" fmla="*/ 48 h 266"/>
                  <a:gd name="T60" fmla="*/ 17 w 25"/>
                  <a:gd name="T61" fmla="*/ 55 h 266"/>
                  <a:gd name="T62" fmla="*/ 17 w 25"/>
                  <a:gd name="T63" fmla="*/ 59 h 266"/>
                  <a:gd name="T64" fmla="*/ 16 w 25"/>
                  <a:gd name="T65" fmla="*/ 64 h 266"/>
                  <a:gd name="T66" fmla="*/ 16 w 25"/>
                  <a:gd name="T67" fmla="*/ 69 h 266"/>
                  <a:gd name="T68" fmla="*/ 16 w 25"/>
                  <a:gd name="T69" fmla="*/ 73 h 266"/>
                  <a:gd name="T70" fmla="*/ 16 w 25"/>
                  <a:gd name="T71" fmla="*/ 81 h 266"/>
                  <a:gd name="T72" fmla="*/ 16 w 25"/>
                  <a:gd name="T73" fmla="*/ 87 h 266"/>
                  <a:gd name="T74" fmla="*/ 16 w 25"/>
                  <a:gd name="T75" fmla="*/ 92 h 266"/>
                  <a:gd name="T76" fmla="*/ 17 w 25"/>
                  <a:gd name="T77" fmla="*/ 96 h 266"/>
                  <a:gd name="T78" fmla="*/ 17 w 25"/>
                  <a:gd name="T79" fmla="*/ 101 h 266"/>
                  <a:gd name="T80" fmla="*/ 17 w 25"/>
                  <a:gd name="T81" fmla="*/ 103 h 266"/>
                  <a:gd name="T82" fmla="*/ 11 w 25"/>
                  <a:gd name="T83" fmla="*/ 101 h 266"/>
                  <a:gd name="T84" fmla="*/ 4 w 25"/>
                  <a:gd name="T85" fmla="*/ 101 h 266"/>
                  <a:gd name="T86" fmla="*/ 4 w 25"/>
                  <a:gd name="T87" fmla="*/ 99 h 2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
                  <a:gd name="T133" fmla="*/ 0 h 266"/>
                  <a:gd name="T134" fmla="*/ 25 w 25"/>
                  <a:gd name="T135" fmla="*/ 266 h 2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 h="266">
                    <a:moveTo>
                      <a:pt x="4" y="254"/>
                    </a:moveTo>
                    <a:lnTo>
                      <a:pt x="6" y="240"/>
                    </a:lnTo>
                    <a:lnTo>
                      <a:pt x="6" y="235"/>
                    </a:lnTo>
                    <a:lnTo>
                      <a:pt x="6" y="226"/>
                    </a:lnTo>
                    <a:lnTo>
                      <a:pt x="10" y="219"/>
                    </a:lnTo>
                    <a:lnTo>
                      <a:pt x="10" y="213"/>
                    </a:lnTo>
                    <a:lnTo>
                      <a:pt x="10" y="207"/>
                    </a:lnTo>
                    <a:lnTo>
                      <a:pt x="10" y="201"/>
                    </a:lnTo>
                    <a:lnTo>
                      <a:pt x="10" y="195"/>
                    </a:lnTo>
                    <a:lnTo>
                      <a:pt x="10" y="188"/>
                    </a:lnTo>
                    <a:lnTo>
                      <a:pt x="10" y="182"/>
                    </a:lnTo>
                    <a:lnTo>
                      <a:pt x="13" y="176"/>
                    </a:lnTo>
                    <a:lnTo>
                      <a:pt x="13" y="170"/>
                    </a:lnTo>
                    <a:lnTo>
                      <a:pt x="13" y="166"/>
                    </a:lnTo>
                    <a:lnTo>
                      <a:pt x="13" y="160"/>
                    </a:lnTo>
                    <a:lnTo>
                      <a:pt x="13" y="153"/>
                    </a:lnTo>
                    <a:lnTo>
                      <a:pt x="13" y="144"/>
                    </a:lnTo>
                    <a:lnTo>
                      <a:pt x="13" y="134"/>
                    </a:lnTo>
                    <a:lnTo>
                      <a:pt x="13" y="128"/>
                    </a:lnTo>
                    <a:lnTo>
                      <a:pt x="13" y="122"/>
                    </a:lnTo>
                    <a:lnTo>
                      <a:pt x="13" y="115"/>
                    </a:lnTo>
                    <a:lnTo>
                      <a:pt x="13" y="109"/>
                    </a:lnTo>
                    <a:lnTo>
                      <a:pt x="13" y="104"/>
                    </a:lnTo>
                    <a:lnTo>
                      <a:pt x="13" y="98"/>
                    </a:lnTo>
                    <a:lnTo>
                      <a:pt x="13" y="87"/>
                    </a:lnTo>
                    <a:lnTo>
                      <a:pt x="13" y="80"/>
                    </a:lnTo>
                    <a:lnTo>
                      <a:pt x="13" y="72"/>
                    </a:lnTo>
                    <a:lnTo>
                      <a:pt x="13" y="67"/>
                    </a:lnTo>
                    <a:lnTo>
                      <a:pt x="13" y="60"/>
                    </a:lnTo>
                    <a:lnTo>
                      <a:pt x="13" y="56"/>
                    </a:lnTo>
                    <a:lnTo>
                      <a:pt x="13" y="50"/>
                    </a:lnTo>
                    <a:lnTo>
                      <a:pt x="13" y="44"/>
                    </a:lnTo>
                    <a:lnTo>
                      <a:pt x="13" y="38"/>
                    </a:lnTo>
                    <a:lnTo>
                      <a:pt x="13" y="33"/>
                    </a:lnTo>
                    <a:lnTo>
                      <a:pt x="13" y="25"/>
                    </a:lnTo>
                    <a:lnTo>
                      <a:pt x="13" y="21"/>
                    </a:lnTo>
                    <a:lnTo>
                      <a:pt x="13" y="17"/>
                    </a:lnTo>
                    <a:lnTo>
                      <a:pt x="13" y="14"/>
                    </a:lnTo>
                    <a:lnTo>
                      <a:pt x="13" y="7"/>
                    </a:lnTo>
                    <a:lnTo>
                      <a:pt x="13" y="4"/>
                    </a:lnTo>
                    <a:lnTo>
                      <a:pt x="13" y="0"/>
                    </a:lnTo>
                    <a:lnTo>
                      <a:pt x="13" y="4"/>
                    </a:lnTo>
                    <a:lnTo>
                      <a:pt x="13" y="10"/>
                    </a:lnTo>
                    <a:lnTo>
                      <a:pt x="13" y="17"/>
                    </a:lnTo>
                    <a:lnTo>
                      <a:pt x="13" y="21"/>
                    </a:lnTo>
                    <a:lnTo>
                      <a:pt x="13" y="29"/>
                    </a:lnTo>
                    <a:lnTo>
                      <a:pt x="13" y="35"/>
                    </a:lnTo>
                    <a:lnTo>
                      <a:pt x="13" y="41"/>
                    </a:lnTo>
                    <a:lnTo>
                      <a:pt x="13" y="50"/>
                    </a:lnTo>
                    <a:lnTo>
                      <a:pt x="13" y="60"/>
                    </a:lnTo>
                    <a:lnTo>
                      <a:pt x="15" y="67"/>
                    </a:lnTo>
                    <a:lnTo>
                      <a:pt x="15" y="76"/>
                    </a:lnTo>
                    <a:lnTo>
                      <a:pt x="15" y="81"/>
                    </a:lnTo>
                    <a:lnTo>
                      <a:pt x="19" y="87"/>
                    </a:lnTo>
                    <a:lnTo>
                      <a:pt x="21" y="94"/>
                    </a:lnTo>
                    <a:lnTo>
                      <a:pt x="25" y="101"/>
                    </a:lnTo>
                    <a:lnTo>
                      <a:pt x="25" y="106"/>
                    </a:lnTo>
                    <a:lnTo>
                      <a:pt x="25" y="113"/>
                    </a:lnTo>
                    <a:lnTo>
                      <a:pt x="25" y="119"/>
                    </a:lnTo>
                    <a:lnTo>
                      <a:pt x="25" y="124"/>
                    </a:lnTo>
                    <a:lnTo>
                      <a:pt x="25" y="134"/>
                    </a:lnTo>
                    <a:lnTo>
                      <a:pt x="21" y="141"/>
                    </a:lnTo>
                    <a:lnTo>
                      <a:pt x="21" y="148"/>
                    </a:lnTo>
                    <a:lnTo>
                      <a:pt x="21" y="150"/>
                    </a:lnTo>
                    <a:lnTo>
                      <a:pt x="18" y="156"/>
                    </a:lnTo>
                    <a:lnTo>
                      <a:pt x="18" y="164"/>
                    </a:lnTo>
                    <a:lnTo>
                      <a:pt x="18" y="170"/>
                    </a:lnTo>
                    <a:lnTo>
                      <a:pt x="18" y="176"/>
                    </a:lnTo>
                    <a:lnTo>
                      <a:pt x="18" y="182"/>
                    </a:lnTo>
                    <a:lnTo>
                      <a:pt x="18" y="188"/>
                    </a:lnTo>
                    <a:lnTo>
                      <a:pt x="18" y="197"/>
                    </a:lnTo>
                    <a:lnTo>
                      <a:pt x="18" y="207"/>
                    </a:lnTo>
                    <a:lnTo>
                      <a:pt x="18" y="216"/>
                    </a:lnTo>
                    <a:lnTo>
                      <a:pt x="18" y="222"/>
                    </a:lnTo>
                    <a:lnTo>
                      <a:pt x="18" y="229"/>
                    </a:lnTo>
                    <a:lnTo>
                      <a:pt x="18" y="235"/>
                    </a:lnTo>
                    <a:lnTo>
                      <a:pt x="21" y="244"/>
                    </a:lnTo>
                    <a:lnTo>
                      <a:pt x="21" y="247"/>
                    </a:lnTo>
                    <a:lnTo>
                      <a:pt x="21" y="254"/>
                    </a:lnTo>
                    <a:lnTo>
                      <a:pt x="21" y="260"/>
                    </a:lnTo>
                    <a:lnTo>
                      <a:pt x="25" y="266"/>
                    </a:lnTo>
                    <a:lnTo>
                      <a:pt x="21" y="264"/>
                    </a:lnTo>
                    <a:lnTo>
                      <a:pt x="18" y="260"/>
                    </a:lnTo>
                    <a:lnTo>
                      <a:pt x="13" y="260"/>
                    </a:lnTo>
                    <a:lnTo>
                      <a:pt x="6" y="260"/>
                    </a:lnTo>
                    <a:lnTo>
                      <a:pt x="4" y="260"/>
                    </a:lnTo>
                    <a:lnTo>
                      <a:pt x="0" y="260"/>
                    </a:lnTo>
                    <a:lnTo>
                      <a:pt x="4" y="254"/>
                    </a:lnTo>
                    <a:close/>
                  </a:path>
                </a:pathLst>
              </a:custGeom>
              <a:solidFill>
                <a:srgbClr val="C67C7C"/>
              </a:solidFill>
              <a:ln w="1588">
                <a:solidFill>
                  <a:srgbClr val="000000"/>
                </a:solidFill>
                <a:round/>
                <a:headEnd/>
                <a:tailEnd/>
              </a:ln>
            </p:spPr>
            <p:txBody>
              <a:bodyPr/>
              <a:lstStyle/>
              <a:p>
                <a:endParaRPr lang="en-US" dirty="0"/>
              </a:p>
            </p:txBody>
          </p:sp>
          <p:sp>
            <p:nvSpPr>
              <p:cNvPr id="174160" name="Freeform 58"/>
              <p:cNvSpPr>
                <a:spLocks/>
              </p:cNvSpPr>
              <p:nvPr/>
            </p:nvSpPr>
            <p:spPr bwMode="auto">
              <a:xfrm rot="393647">
                <a:off x="2522" y="3723"/>
                <a:ext cx="95" cy="159"/>
              </a:xfrm>
              <a:custGeom>
                <a:avLst/>
                <a:gdLst>
                  <a:gd name="T0" fmla="*/ 65 w 96"/>
                  <a:gd name="T1" fmla="*/ 27 h 256"/>
                  <a:gd name="T2" fmla="*/ 65 w 96"/>
                  <a:gd name="T3" fmla="*/ 21 h 256"/>
                  <a:gd name="T4" fmla="*/ 56 w 96"/>
                  <a:gd name="T5" fmla="*/ 17 h 256"/>
                  <a:gd name="T6" fmla="*/ 53 w 96"/>
                  <a:gd name="T7" fmla="*/ 9 h 256"/>
                  <a:gd name="T8" fmla="*/ 49 w 96"/>
                  <a:gd name="T9" fmla="*/ 2 h 256"/>
                  <a:gd name="T10" fmla="*/ 48 w 96"/>
                  <a:gd name="T11" fmla="*/ 1 h 256"/>
                  <a:gd name="T12" fmla="*/ 44 w 96"/>
                  <a:gd name="T13" fmla="*/ 12 h 256"/>
                  <a:gd name="T14" fmla="*/ 34 w 96"/>
                  <a:gd name="T15" fmla="*/ 17 h 256"/>
                  <a:gd name="T16" fmla="*/ 22 w 96"/>
                  <a:gd name="T17" fmla="*/ 21 h 256"/>
                  <a:gd name="T18" fmla="*/ 22 w 96"/>
                  <a:gd name="T19" fmla="*/ 29 h 256"/>
                  <a:gd name="T20" fmla="*/ 28 w 96"/>
                  <a:gd name="T21" fmla="*/ 36 h 256"/>
                  <a:gd name="T22" fmla="*/ 28 w 96"/>
                  <a:gd name="T23" fmla="*/ 41 h 256"/>
                  <a:gd name="T24" fmla="*/ 22 w 96"/>
                  <a:gd name="T25" fmla="*/ 44 h 256"/>
                  <a:gd name="T26" fmla="*/ 18 w 96"/>
                  <a:gd name="T27" fmla="*/ 48 h 256"/>
                  <a:gd name="T28" fmla="*/ 22 w 96"/>
                  <a:gd name="T29" fmla="*/ 53 h 256"/>
                  <a:gd name="T30" fmla="*/ 10 w 96"/>
                  <a:gd name="T31" fmla="*/ 55 h 256"/>
                  <a:gd name="T32" fmla="*/ 10 w 96"/>
                  <a:gd name="T33" fmla="*/ 60 h 256"/>
                  <a:gd name="T34" fmla="*/ 10 w 96"/>
                  <a:gd name="T35" fmla="*/ 65 h 256"/>
                  <a:gd name="T36" fmla="*/ 10 w 96"/>
                  <a:gd name="T37" fmla="*/ 70 h 256"/>
                  <a:gd name="T38" fmla="*/ 0 w 96"/>
                  <a:gd name="T39" fmla="*/ 75 h 256"/>
                  <a:gd name="T40" fmla="*/ 0 w 96"/>
                  <a:gd name="T41" fmla="*/ 79 h 256"/>
                  <a:gd name="T42" fmla="*/ 5 w 96"/>
                  <a:gd name="T43" fmla="*/ 84 h 256"/>
                  <a:gd name="T44" fmla="*/ 11 w 96"/>
                  <a:gd name="T45" fmla="*/ 85 h 256"/>
                  <a:gd name="T46" fmla="*/ 16 w 96"/>
                  <a:gd name="T47" fmla="*/ 88 h 256"/>
                  <a:gd name="T48" fmla="*/ 22 w 96"/>
                  <a:gd name="T49" fmla="*/ 89 h 256"/>
                  <a:gd name="T50" fmla="*/ 30 w 96"/>
                  <a:gd name="T51" fmla="*/ 91 h 256"/>
                  <a:gd name="T52" fmla="*/ 37 w 96"/>
                  <a:gd name="T53" fmla="*/ 94 h 256"/>
                  <a:gd name="T54" fmla="*/ 39 w 96"/>
                  <a:gd name="T55" fmla="*/ 98 h 256"/>
                  <a:gd name="T56" fmla="*/ 49 w 96"/>
                  <a:gd name="T57" fmla="*/ 96 h 256"/>
                  <a:gd name="T58" fmla="*/ 63 w 96"/>
                  <a:gd name="T59" fmla="*/ 92 h 256"/>
                  <a:gd name="T60" fmla="*/ 72 w 96"/>
                  <a:gd name="T61" fmla="*/ 88 h 256"/>
                  <a:gd name="T62" fmla="*/ 72 w 96"/>
                  <a:gd name="T63" fmla="*/ 83 h 256"/>
                  <a:gd name="T64" fmla="*/ 69 w 96"/>
                  <a:gd name="T65" fmla="*/ 79 h 256"/>
                  <a:gd name="T66" fmla="*/ 75 w 96"/>
                  <a:gd name="T67" fmla="*/ 75 h 256"/>
                  <a:gd name="T68" fmla="*/ 82 w 96"/>
                  <a:gd name="T69" fmla="*/ 71 h 256"/>
                  <a:gd name="T70" fmla="*/ 84 w 96"/>
                  <a:gd name="T71" fmla="*/ 66 h 256"/>
                  <a:gd name="T72" fmla="*/ 84 w 96"/>
                  <a:gd name="T73" fmla="*/ 63 h 256"/>
                  <a:gd name="T74" fmla="*/ 82 w 96"/>
                  <a:gd name="T75" fmla="*/ 57 h 256"/>
                  <a:gd name="T76" fmla="*/ 91 w 96"/>
                  <a:gd name="T77" fmla="*/ 52 h 256"/>
                  <a:gd name="T78" fmla="*/ 94 w 96"/>
                  <a:gd name="T79" fmla="*/ 48 h 256"/>
                  <a:gd name="T80" fmla="*/ 91 w 96"/>
                  <a:gd name="T81" fmla="*/ 45 h 256"/>
                  <a:gd name="T82" fmla="*/ 78 w 96"/>
                  <a:gd name="T83" fmla="*/ 43 h 256"/>
                  <a:gd name="T84" fmla="*/ 72 w 96"/>
                  <a:gd name="T85" fmla="*/ 42 h 256"/>
                  <a:gd name="T86" fmla="*/ 63 w 96"/>
                  <a:gd name="T87" fmla="*/ 40 h 256"/>
                  <a:gd name="T88" fmla="*/ 65 w 96"/>
                  <a:gd name="T89" fmla="*/ 36 h 256"/>
                  <a:gd name="T90" fmla="*/ 65 w 96"/>
                  <a:gd name="T91" fmla="*/ 33 h 256"/>
                  <a:gd name="T92" fmla="*/ 63 w 96"/>
                  <a:gd name="T93" fmla="*/ 29 h 25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6"/>
                  <a:gd name="T142" fmla="*/ 0 h 256"/>
                  <a:gd name="T143" fmla="*/ 96 w 96"/>
                  <a:gd name="T144" fmla="*/ 256 h 25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6" h="256">
                    <a:moveTo>
                      <a:pt x="71" y="86"/>
                    </a:moveTo>
                    <a:lnTo>
                      <a:pt x="67" y="75"/>
                    </a:lnTo>
                    <a:lnTo>
                      <a:pt x="67" y="71"/>
                    </a:lnTo>
                    <a:lnTo>
                      <a:pt x="67" y="65"/>
                    </a:lnTo>
                    <a:lnTo>
                      <a:pt x="67" y="61"/>
                    </a:lnTo>
                    <a:lnTo>
                      <a:pt x="67" y="55"/>
                    </a:lnTo>
                    <a:lnTo>
                      <a:pt x="65" y="49"/>
                    </a:lnTo>
                    <a:lnTo>
                      <a:pt x="61" y="47"/>
                    </a:lnTo>
                    <a:lnTo>
                      <a:pt x="58" y="43"/>
                    </a:lnTo>
                    <a:lnTo>
                      <a:pt x="51" y="40"/>
                    </a:lnTo>
                    <a:lnTo>
                      <a:pt x="51" y="30"/>
                    </a:lnTo>
                    <a:lnTo>
                      <a:pt x="55" y="24"/>
                    </a:lnTo>
                    <a:lnTo>
                      <a:pt x="55" y="19"/>
                    </a:lnTo>
                    <a:lnTo>
                      <a:pt x="51" y="11"/>
                    </a:lnTo>
                    <a:lnTo>
                      <a:pt x="51" y="6"/>
                    </a:lnTo>
                    <a:lnTo>
                      <a:pt x="49" y="2"/>
                    </a:lnTo>
                    <a:lnTo>
                      <a:pt x="49" y="0"/>
                    </a:lnTo>
                    <a:lnTo>
                      <a:pt x="49" y="2"/>
                    </a:lnTo>
                    <a:lnTo>
                      <a:pt x="47" y="11"/>
                    </a:lnTo>
                    <a:lnTo>
                      <a:pt x="44" y="24"/>
                    </a:lnTo>
                    <a:lnTo>
                      <a:pt x="44" y="30"/>
                    </a:lnTo>
                    <a:lnTo>
                      <a:pt x="39" y="37"/>
                    </a:lnTo>
                    <a:lnTo>
                      <a:pt x="37" y="40"/>
                    </a:lnTo>
                    <a:lnTo>
                      <a:pt x="34" y="43"/>
                    </a:lnTo>
                    <a:lnTo>
                      <a:pt x="28" y="47"/>
                    </a:lnTo>
                    <a:lnTo>
                      <a:pt x="24" y="49"/>
                    </a:lnTo>
                    <a:lnTo>
                      <a:pt x="22" y="55"/>
                    </a:lnTo>
                    <a:lnTo>
                      <a:pt x="22" y="61"/>
                    </a:lnTo>
                    <a:lnTo>
                      <a:pt x="18" y="68"/>
                    </a:lnTo>
                    <a:lnTo>
                      <a:pt x="22" y="75"/>
                    </a:lnTo>
                    <a:lnTo>
                      <a:pt x="24" y="85"/>
                    </a:lnTo>
                    <a:lnTo>
                      <a:pt x="28" y="86"/>
                    </a:lnTo>
                    <a:lnTo>
                      <a:pt x="28" y="94"/>
                    </a:lnTo>
                    <a:lnTo>
                      <a:pt x="28" y="100"/>
                    </a:lnTo>
                    <a:lnTo>
                      <a:pt x="28" y="103"/>
                    </a:lnTo>
                    <a:lnTo>
                      <a:pt x="28" y="106"/>
                    </a:lnTo>
                    <a:lnTo>
                      <a:pt x="24" y="110"/>
                    </a:lnTo>
                    <a:lnTo>
                      <a:pt x="24" y="112"/>
                    </a:lnTo>
                    <a:lnTo>
                      <a:pt x="22" y="115"/>
                    </a:lnTo>
                    <a:lnTo>
                      <a:pt x="22" y="118"/>
                    </a:lnTo>
                    <a:lnTo>
                      <a:pt x="22" y="122"/>
                    </a:lnTo>
                    <a:lnTo>
                      <a:pt x="18" y="124"/>
                    </a:lnTo>
                    <a:lnTo>
                      <a:pt x="22" y="131"/>
                    </a:lnTo>
                    <a:lnTo>
                      <a:pt x="22" y="134"/>
                    </a:lnTo>
                    <a:lnTo>
                      <a:pt x="22" y="137"/>
                    </a:lnTo>
                    <a:lnTo>
                      <a:pt x="16" y="141"/>
                    </a:lnTo>
                    <a:lnTo>
                      <a:pt x="11" y="141"/>
                    </a:lnTo>
                    <a:lnTo>
                      <a:pt x="10" y="143"/>
                    </a:lnTo>
                    <a:lnTo>
                      <a:pt x="10" y="147"/>
                    </a:lnTo>
                    <a:lnTo>
                      <a:pt x="10" y="149"/>
                    </a:lnTo>
                    <a:lnTo>
                      <a:pt x="10" y="155"/>
                    </a:lnTo>
                    <a:lnTo>
                      <a:pt x="5" y="159"/>
                    </a:lnTo>
                    <a:lnTo>
                      <a:pt x="10" y="165"/>
                    </a:lnTo>
                    <a:lnTo>
                      <a:pt x="10" y="169"/>
                    </a:lnTo>
                    <a:lnTo>
                      <a:pt x="10" y="175"/>
                    </a:lnTo>
                    <a:lnTo>
                      <a:pt x="10" y="178"/>
                    </a:lnTo>
                    <a:lnTo>
                      <a:pt x="10" y="180"/>
                    </a:lnTo>
                    <a:lnTo>
                      <a:pt x="5" y="184"/>
                    </a:lnTo>
                    <a:lnTo>
                      <a:pt x="2" y="188"/>
                    </a:lnTo>
                    <a:lnTo>
                      <a:pt x="0" y="194"/>
                    </a:lnTo>
                    <a:lnTo>
                      <a:pt x="0" y="196"/>
                    </a:lnTo>
                    <a:lnTo>
                      <a:pt x="0" y="200"/>
                    </a:lnTo>
                    <a:lnTo>
                      <a:pt x="0" y="204"/>
                    </a:lnTo>
                    <a:lnTo>
                      <a:pt x="0" y="209"/>
                    </a:lnTo>
                    <a:lnTo>
                      <a:pt x="2" y="212"/>
                    </a:lnTo>
                    <a:lnTo>
                      <a:pt x="5" y="218"/>
                    </a:lnTo>
                    <a:lnTo>
                      <a:pt x="10" y="218"/>
                    </a:lnTo>
                    <a:lnTo>
                      <a:pt x="10" y="221"/>
                    </a:lnTo>
                    <a:lnTo>
                      <a:pt x="11" y="221"/>
                    </a:lnTo>
                    <a:lnTo>
                      <a:pt x="11" y="225"/>
                    </a:lnTo>
                    <a:lnTo>
                      <a:pt x="16" y="225"/>
                    </a:lnTo>
                    <a:lnTo>
                      <a:pt x="16" y="227"/>
                    </a:lnTo>
                    <a:lnTo>
                      <a:pt x="16" y="231"/>
                    </a:lnTo>
                    <a:lnTo>
                      <a:pt x="18" y="231"/>
                    </a:lnTo>
                    <a:lnTo>
                      <a:pt x="22" y="231"/>
                    </a:lnTo>
                    <a:lnTo>
                      <a:pt x="24" y="231"/>
                    </a:lnTo>
                    <a:lnTo>
                      <a:pt x="28" y="231"/>
                    </a:lnTo>
                    <a:lnTo>
                      <a:pt x="30" y="235"/>
                    </a:lnTo>
                    <a:lnTo>
                      <a:pt x="34" y="238"/>
                    </a:lnTo>
                    <a:lnTo>
                      <a:pt x="37" y="240"/>
                    </a:lnTo>
                    <a:lnTo>
                      <a:pt x="37" y="244"/>
                    </a:lnTo>
                    <a:lnTo>
                      <a:pt x="39" y="246"/>
                    </a:lnTo>
                    <a:lnTo>
                      <a:pt x="39" y="249"/>
                    </a:lnTo>
                    <a:lnTo>
                      <a:pt x="39" y="253"/>
                    </a:lnTo>
                    <a:lnTo>
                      <a:pt x="44" y="256"/>
                    </a:lnTo>
                    <a:lnTo>
                      <a:pt x="47" y="253"/>
                    </a:lnTo>
                    <a:lnTo>
                      <a:pt x="51" y="249"/>
                    </a:lnTo>
                    <a:lnTo>
                      <a:pt x="58" y="244"/>
                    </a:lnTo>
                    <a:lnTo>
                      <a:pt x="61" y="240"/>
                    </a:lnTo>
                    <a:lnTo>
                      <a:pt x="65" y="238"/>
                    </a:lnTo>
                    <a:lnTo>
                      <a:pt x="67" y="235"/>
                    </a:lnTo>
                    <a:lnTo>
                      <a:pt x="71" y="231"/>
                    </a:lnTo>
                    <a:lnTo>
                      <a:pt x="74" y="227"/>
                    </a:lnTo>
                    <a:lnTo>
                      <a:pt x="77" y="225"/>
                    </a:lnTo>
                    <a:lnTo>
                      <a:pt x="77" y="218"/>
                    </a:lnTo>
                    <a:lnTo>
                      <a:pt x="74" y="215"/>
                    </a:lnTo>
                    <a:lnTo>
                      <a:pt x="74" y="212"/>
                    </a:lnTo>
                    <a:lnTo>
                      <a:pt x="74" y="206"/>
                    </a:lnTo>
                    <a:lnTo>
                      <a:pt x="71" y="204"/>
                    </a:lnTo>
                    <a:lnTo>
                      <a:pt x="74" y="200"/>
                    </a:lnTo>
                    <a:lnTo>
                      <a:pt x="74" y="196"/>
                    </a:lnTo>
                    <a:lnTo>
                      <a:pt x="77" y="194"/>
                    </a:lnTo>
                    <a:lnTo>
                      <a:pt x="80" y="188"/>
                    </a:lnTo>
                    <a:lnTo>
                      <a:pt x="84" y="188"/>
                    </a:lnTo>
                    <a:lnTo>
                      <a:pt x="84" y="184"/>
                    </a:lnTo>
                    <a:lnTo>
                      <a:pt x="86" y="180"/>
                    </a:lnTo>
                    <a:lnTo>
                      <a:pt x="86" y="175"/>
                    </a:lnTo>
                    <a:lnTo>
                      <a:pt x="86" y="170"/>
                    </a:lnTo>
                    <a:lnTo>
                      <a:pt x="86" y="169"/>
                    </a:lnTo>
                    <a:lnTo>
                      <a:pt x="86" y="165"/>
                    </a:lnTo>
                    <a:lnTo>
                      <a:pt x="86" y="162"/>
                    </a:lnTo>
                    <a:lnTo>
                      <a:pt x="84" y="155"/>
                    </a:lnTo>
                    <a:lnTo>
                      <a:pt x="84" y="149"/>
                    </a:lnTo>
                    <a:lnTo>
                      <a:pt x="84" y="147"/>
                    </a:lnTo>
                    <a:lnTo>
                      <a:pt x="91" y="141"/>
                    </a:lnTo>
                    <a:lnTo>
                      <a:pt x="91" y="137"/>
                    </a:lnTo>
                    <a:lnTo>
                      <a:pt x="93" y="134"/>
                    </a:lnTo>
                    <a:lnTo>
                      <a:pt x="93" y="131"/>
                    </a:lnTo>
                    <a:lnTo>
                      <a:pt x="93" y="124"/>
                    </a:lnTo>
                    <a:lnTo>
                      <a:pt x="96" y="124"/>
                    </a:lnTo>
                    <a:lnTo>
                      <a:pt x="96" y="122"/>
                    </a:lnTo>
                    <a:lnTo>
                      <a:pt x="96" y="118"/>
                    </a:lnTo>
                    <a:lnTo>
                      <a:pt x="93" y="118"/>
                    </a:lnTo>
                    <a:lnTo>
                      <a:pt x="91" y="115"/>
                    </a:lnTo>
                    <a:lnTo>
                      <a:pt x="86" y="115"/>
                    </a:lnTo>
                    <a:lnTo>
                      <a:pt x="80" y="112"/>
                    </a:lnTo>
                    <a:lnTo>
                      <a:pt x="77" y="112"/>
                    </a:lnTo>
                    <a:lnTo>
                      <a:pt x="74" y="112"/>
                    </a:lnTo>
                    <a:lnTo>
                      <a:pt x="74" y="110"/>
                    </a:lnTo>
                    <a:lnTo>
                      <a:pt x="71" y="110"/>
                    </a:lnTo>
                    <a:lnTo>
                      <a:pt x="67" y="106"/>
                    </a:lnTo>
                    <a:lnTo>
                      <a:pt x="65" y="103"/>
                    </a:lnTo>
                    <a:lnTo>
                      <a:pt x="65" y="100"/>
                    </a:lnTo>
                    <a:lnTo>
                      <a:pt x="65" y="96"/>
                    </a:lnTo>
                    <a:lnTo>
                      <a:pt x="67" y="94"/>
                    </a:lnTo>
                    <a:lnTo>
                      <a:pt x="65" y="90"/>
                    </a:lnTo>
                    <a:lnTo>
                      <a:pt x="67" y="86"/>
                    </a:lnTo>
                    <a:lnTo>
                      <a:pt x="67" y="85"/>
                    </a:lnTo>
                    <a:lnTo>
                      <a:pt x="67" y="81"/>
                    </a:lnTo>
                    <a:lnTo>
                      <a:pt x="65" y="77"/>
                    </a:lnTo>
                    <a:lnTo>
                      <a:pt x="65" y="75"/>
                    </a:lnTo>
                    <a:lnTo>
                      <a:pt x="71" y="86"/>
                    </a:lnTo>
                    <a:close/>
                  </a:path>
                </a:pathLst>
              </a:custGeom>
              <a:solidFill>
                <a:srgbClr val="37A541"/>
              </a:solidFill>
              <a:ln w="1588">
                <a:solidFill>
                  <a:srgbClr val="000000"/>
                </a:solidFill>
                <a:round/>
                <a:headEnd/>
                <a:tailEnd/>
              </a:ln>
            </p:spPr>
            <p:txBody>
              <a:bodyPr/>
              <a:lstStyle/>
              <a:p>
                <a:endParaRPr lang="en-US" dirty="0"/>
              </a:p>
            </p:txBody>
          </p:sp>
          <p:sp>
            <p:nvSpPr>
              <p:cNvPr id="174161" name="Line 59"/>
              <p:cNvSpPr>
                <a:spLocks noChangeShapeType="1"/>
              </p:cNvSpPr>
              <p:nvPr/>
            </p:nvSpPr>
            <p:spPr bwMode="auto">
              <a:xfrm rot="393647">
                <a:off x="2027" y="3489"/>
                <a:ext cx="3" cy="57"/>
              </a:xfrm>
              <a:prstGeom prst="line">
                <a:avLst/>
              </a:prstGeom>
              <a:noFill/>
              <a:ln w="31750">
                <a:solidFill>
                  <a:srgbClr val="000000"/>
                </a:solidFill>
                <a:round/>
                <a:headEnd/>
                <a:tailEnd/>
              </a:ln>
            </p:spPr>
            <p:txBody>
              <a:bodyPr/>
              <a:lstStyle/>
              <a:p>
                <a:endParaRPr lang="en-US" dirty="0"/>
              </a:p>
            </p:txBody>
          </p:sp>
          <p:sp>
            <p:nvSpPr>
              <p:cNvPr id="174162" name="Freeform 60"/>
              <p:cNvSpPr>
                <a:spLocks/>
              </p:cNvSpPr>
              <p:nvPr/>
            </p:nvSpPr>
            <p:spPr bwMode="auto">
              <a:xfrm rot="393647">
                <a:off x="1974" y="3424"/>
                <a:ext cx="125" cy="104"/>
              </a:xfrm>
              <a:custGeom>
                <a:avLst/>
                <a:gdLst>
                  <a:gd name="T0" fmla="*/ 42 w 130"/>
                  <a:gd name="T1" fmla="*/ 23 h 169"/>
                  <a:gd name="T2" fmla="*/ 30 w 130"/>
                  <a:gd name="T3" fmla="*/ 31 h 169"/>
                  <a:gd name="T4" fmla="*/ 24 w 130"/>
                  <a:gd name="T5" fmla="*/ 33 h 169"/>
                  <a:gd name="T6" fmla="*/ 38 w 130"/>
                  <a:gd name="T7" fmla="*/ 32 h 169"/>
                  <a:gd name="T8" fmla="*/ 48 w 130"/>
                  <a:gd name="T9" fmla="*/ 31 h 169"/>
                  <a:gd name="T10" fmla="*/ 44 w 130"/>
                  <a:gd name="T11" fmla="*/ 33 h 169"/>
                  <a:gd name="T12" fmla="*/ 34 w 130"/>
                  <a:gd name="T13" fmla="*/ 37 h 169"/>
                  <a:gd name="T14" fmla="*/ 20 w 130"/>
                  <a:gd name="T15" fmla="*/ 41 h 169"/>
                  <a:gd name="T16" fmla="*/ 6 w 130"/>
                  <a:gd name="T17" fmla="*/ 44 h 169"/>
                  <a:gd name="T18" fmla="*/ 12 w 130"/>
                  <a:gd name="T19" fmla="*/ 44 h 169"/>
                  <a:gd name="T20" fmla="*/ 30 w 130"/>
                  <a:gd name="T21" fmla="*/ 43 h 169"/>
                  <a:gd name="T22" fmla="*/ 34 w 130"/>
                  <a:gd name="T23" fmla="*/ 46 h 169"/>
                  <a:gd name="T24" fmla="*/ 42 w 130"/>
                  <a:gd name="T25" fmla="*/ 46 h 169"/>
                  <a:gd name="T26" fmla="*/ 34 w 130"/>
                  <a:gd name="T27" fmla="*/ 50 h 169"/>
                  <a:gd name="T28" fmla="*/ 18 w 130"/>
                  <a:gd name="T29" fmla="*/ 57 h 169"/>
                  <a:gd name="T30" fmla="*/ 3 w 130"/>
                  <a:gd name="T31" fmla="*/ 60 h 169"/>
                  <a:gd name="T32" fmla="*/ 6 w 130"/>
                  <a:gd name="T33" fmla="*/ 60 h 169"/>
                  <a:gd name="T34" fmla="*/ 20 w 130"/>
                  <a:gd name="T35" fmla="*/ 58 h 169"/>
                  <a:gd name="T36" fmla="*/ 34 w 130"/>
                  <a:gd name="T37" fmla="*/ 58 h 169"/>
                  <a:gd name="T38" fmla="*/ 42 w 130"/>
                  <a:gd name="T39" fmla="*/ 58 h 169"/>
                  <a:gd name="T40" fmla="*/ 51 w 130"/>
                  <a:gd name="T41" fmla="*/ 58 h 169"/>
                  <a:gd name="T42" fmla="*/ 58 w 130"/>
                  <a:gd name="T43" fmla="*/ 60 h 169"/>
                  <a:gd name="T44" fmla="*/ 62 w 130"/>
                  <a:gd name="T45" fmla="*/ 63 h 169"/>
                  <a:gd name="T46" fmla="*/ 81 w 130"/>
                  <a:gd name="T47" fmla="*/ 63 h 169"/>
                  <a:gd name="T48" fmla="*/ 95 w 130"/>
                  <a:gd name="T49" fmla="*/ 64 h 169"/>
                  <a:gd name="T50" fmla="*/ 120 w 130"/>
                  <a:gd name="T51" fmla="*/ 64 h 169"/>
                  <a:gd name="T52" fmla="*/ 111 w 130"/>
                  <a:gd name="T53" fmla="*/ 61 h 169"/>
                  <a:gd name="T54" fmla="*/ 92 w 130"/>
                  <a:gd name="T55" fmla="*/ 55 h 169"/>
                  <a:gd name="T56" fmla="*/ 71 w 130"/>
                  <a:gd name="T57" fmla="*/ 48 h 169"/>
                  <a:gd name="T58" fmla="*/ 62 w 130"/>
                  <a:gd name="T59" fmla="*/ 43 h 169"/>
                  <a:gd name="T60" fmla="*/ 74 w 130"/>
                  <a:gd name="T61" fmla="*/ 43 h 169"/>
                  <a:gd name="T62" fmla="*/ 92 w 130"/>
                  <a:gd name="T63" fmla="*/ 48 h 169"/>
                  <a:gd name="T64" fmla="*/ 92 w 130"/>
                  <a:gd name="T65" fmla="*/ 47 h 169"/>
                  <a:gd name="T66" fmla="*/ 86 w 130"/>
                  <a:gd name="T67" fmla="*/ 38 h 169"/>
                  <a:gd name="T68" fmla="*/ 84 w 130"/>
                  <a:gd name="T69" fmla="*/ 32 h 169"/>
                  <a:gd name="T70" fmla="*/ 88 w 130"/>
                  <a:gd name="T71" fmla="*/ 31 h 169"/>
                  <a:gd name="T72" fmla="*/ 92 w 130"/>
                  <a:gd name="T73" fmla="*/ 31 h 169"/>
                  <a:gd name="T74" fmla="*/ 84 w 130"/>
                  <a:gd name="T75" fmla="*/ 25 h 169"/>
                  <a:gd name="T76" fmla="*/ 71 w 130"/>
                  <a:gd name="T77" fmla="*/ 20 h 169"/>
                  <a:gd name="T78" fmla="*/ 65 w 130"/>
                  <a:gd name="T79" fmla="*/ 14 h 169"/>
                  <a:gd name="T80" fmla="*/ 65 w 130"/>
                  <a:gd name="T81" fmla="*/ 11 h 169"/>
                  <a:gd name="T82" fmla="*/ 68 w 130"/>
                  <a:gd name="T83" fmla="*/ 11 h 169"/>
                  <a:gd name="T84" fmla="*/ 65 w 130"/>
                  <a:gd name="T85" fmla="*/ 6 h 169"/>
                  <a:gd name="T86" fmla="*/ 62 w 130"/>
                  <a:gd name="T87" fmla="*/ 2 h 169"/>
                  <a:gd name="T88" fmla="*/ 59 w 130"/>
                  <a:gd name="T89" fmla="*/ 1 h 169"/>
                  <a:gd name="T90" fmla="*/ 54 w 130"/>
                  <a:gd name="T91" fmla="*/ 7 h 169"/>
                  <a:gd name="T92" fmla="*/ 44 w 130"/>
                  <a:gd name="T93" fmla="*/ 14 h 169"/>
                  <a:gd name="T94" fmla="*/ 44 w 130"/>
                  <a:gd name="T95" fmla="*/ 17 h 169"/>
                  <a:gd name="T96" fmla="*/ 51 w 130"/>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69"/>
                  <a:gd name="T149" fmla="*/ 130 w 130"/>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69">
                    <a:moveTo>
                      <a:pt x="56" y="40"/>
                    </a:moveTo>
                    <a:lnTo>
                      <a:pt x="48" y="56"/>
                    </a:lnTo>
                    <a:lnTo>
                      <a:pt x="46" y="62"/>
                    </a:lnTo>
                    <a:lnTo>
                      <a:pt x="42" y="69"/>
                    </a:lnTo>
                    <a:lnTo>
                      <a:pt x="39" y="75"/>
                    </a:lnTo>
                    <a:lnTo>
                      <a:pt x="32" y="82"/>
                    </a:lnTo>
                    <a:lnTo>
                      <a:pt x="29" y="85"/>
                    </a:lnTo>
                    <a:lnTo>
                      <a:pt x="22" y="88"/>
                    </a:lnTo>
                    <a:lnTo>
                      <a:pt x="26" y="88"/>
                    </a:lnTo>
                    <a:lnTo>
                      <a:pt x="32" y="88"/>
                    </a:lnTo>
                    <a:lnTo>
                      <a:pt x="36" y="88"/>
                    </a:lnTo>
                    <a:lnTo>
                      <a:pt x="42" y="85"/>
                    </a:lnTo>
                    <a:lnTo>
                      <a:pt x="46" y="82"/>
                    </a:lnTo>
                    <a:lnTo>
                      <a:pt x="48" y="82"/>
                    </a:lnTo>
                    <a:lnTo>
                      <a:pt x="52" y="82"/>
                    </a:lnTo>
                    <a:lnTo>
                      <a:pt x="52" y="78"/>
                    </a:lnTo>
                    <a:lnTo>
                      <a:pt x="52" y="82"/>
                    </a:lnTo>
                    <a:lnTo>
                      <a:pt x="48" y="88"/>
                    </a:lnTo>
                    <a:lnTo>
                      <a:pt x="46" y="91"/>
                    </a:lnTo>
                    <a:lnTo>
                      <a:pt x="42" y="95"/>
                    </a:lnTo>
                    <a:lnTo>
                      <a:pt x="36" y="98"/>
                    </a:lnTo>
                    <a:lnTo>
                      <a:pt x="32" y="101"/>
                    </a:lnTo>
                    <a:lnTo>
                      <a:pt x="26" y="103"/>
                    </a:lnTo>
                    <a:lnTo>
                      <a:pt x="22" y="108"/>
                    </a:lnTo>
                    <a:lnTo>
                      <a:pt x="16" y="109"/>
                    </a:lnTo>
                    <a:lnTo>
                      <a:pt x="13" y="114"/>
                    </a:lnTo>
                    <a:lnTo>
                      <a:pt x="6" y="116"/>
                    </a:lnTo>
                    <a:lnTo>
                      <a:pt x="3" y="116"/>
                    </a:lnTo>
                    <a:lnTo>
                      <a:pt x="6" y="116"/>
                    </a:lnTo>
                    <a:lnTo>
                      <a:pt x="13" y="116"/>
                    </a:lnTo>
                    <a:lnTo>
                      <a:pt x="22" y="114"/>
                    </a:lnTo>
                    <a:lnTo>
                      <a:pt x="29" y="114"/>
                    </a:lnTo>
                    <a:lnTo>
                      <a:pt x="32" y="114"/>
                    </a:lnTo>
                    <a:lnTo>
                      <a:pt x="36" y="114"/>
                    </a:lnTo>
                    <a:lnTo>
                      <a:pt x="36" y="116"/>
                    </a:lnTo>
                    <a:lnTo>
                      <a:pt x="36" y="120"/>
                    </a:lnTo>
                    <a:lnTo>
                      <a:pt x="42" y="120"/>
                    </a:lnTo>
                    <a:lnTo>
                      <a:pt x="46" y="116"/>
                    </a:lnTo>
                    <a:lnTo>
                      <a:pt x="46" y="120"/>
                    </a:lnTo>
                    <a:lnTo>
                      <a:pt x="42" y="127"/>
                    </a:lnTo>
                    <a:lnTo>
                      <a:pt x="36" y="130"/>
                    </a:lnTo>
                    <a:lnTo>
                      <a:pt x="36" y="133"/>
                    </a:lnTo>
                    <a:lnTo>
                      <a:pt x="32" y="140"/>
                    </a:lnTo>
                    <a:lnTo>
                      <a:pt x="26" y="142"/>
                    </a:lnTo>
                    <a:lnTo>
                      <a:pt x="20" y="150"/>
                    </a:lnTo>
                    <a:lnTo>
                      <a:pt x="13" y="153"/>
                    </a:lnTo>
                    <a:lnTo>
                      <a:pt x="10" y="155"/>
                    </a:lnTo>
                    <a:lnTo>
                      <a:pt x="3" y="159"/>
                    </a:lnTo>
                    <a:lnTo>
                      <a:pt x="0" y="161"/>
                    </a:lnTo>
                    <a:lnTo>
                      <a:pt x="3" y="161"/>
                    </a:lnTo>
                    <a:lnTo>
                      <a:pt x="6" y="159"/>
                    </a:lnTo>
                    <a:lnTo>
                      <a:pt x="13" y="159"/>
                    </a:lnTo>
                    <a:lnTo>
                      <a:pt x="20" y="159"/>
                    </a:lnTo>
                    <a:lnTo>
                      <a:pt x="22" y="155"/>
                    </a:lnTo>
                    <a:lnTo>
                      <a:pt x="29" y="155"/>
                    </a:lnTo>
                    <a:lnTo>
                      <a:pt x="32" y="153"/>
                    </a:lnTo>
                    <a:lnTo>
                      <a:pt x="36" y="153"/>
                    </a:lnTo>
                    <a:lnTo>
                      <a:pt x="39" y="153"/>
                    </a:lnTo>
                    <a:lnTo>
                      <a:pt x="42" y="153"/>
                    </a:lnTo>
                    <a:lnTo>
                      <a:pt x="46" y="153"/>
                    </a:lnTo>
                    <a:lnTo>
                      <a:pt x="48" y="150"/>
                    </a:lnTo>
                    <a:lnTo>
                      <a:pt x="52" y="153"/>
                    </a:lnTo>
                    <a:lnTo>
                      <a:pt x="55" y="153"/>
                    </a:lnTo>
                    <a:lnTo>
                      <a:pt x="58" y="155"/>
                    </a:lnTo>
                    <a:lnTo>
                      <a:pt x="58" y="159"/>
                    </a:lnTo>
                    <a:lnTo>
                      <a:pt x="62" y="159"/>
                    </a:lnTo>
                    <a:lnTo>
                      <a:pt x="63" y="161"/>
                    </a:lnTo>
                    <a:lnTo>
                      <a:pt x="63" y="166"/>
                    </a:lnTo>
                    <a:lnTo>
                      <a:pt x="67" y="166"/>
                    </a:lnTo>
                    <a:lnTo>
                      <a:pt x="71" y="166"/>
                    </a:lnTo>
                    <a:lnTo>
                      <a:pt x="77" y="166"/>
                    </a:lnTo>
                    <a:lnTo>
                      <a:pt x="87" y="166"/>
                    </a:lnTo>
                    <a:lnTo>
                      <a:pt x="90" y="166"/>
                    </a:lnTo>
                    <a:lnTo>
                      <a:pt x="96" y="166"/>
                    </a:lnTo>
                    <a:lnTo>
                      <a:pt x="103" y="169"/>
                    </a:lnTo>
                    <a:lnTo>
                      <a:pt x="114" y="169"/>
                    </a:lnTo>
                    <a:lnTo>
                      <a:pt x="124" y="169"/>
                    </a:lnTo>
                    <a:lnTo>
                      <a:pt x="130" y="169"/>
                    </a:lnTo>
                    <a:lnTo>
                      <a:pt x="126" y="169"/>
                    </a:lnTo>
                    <a:lnTo>
                      <a:pt x="124" y="166"/>
                    </a:lnTo>
                    <a:lnTo>
                      <a:pt x="120" y="161"/>
                    </a:lnTo>
                    <a:lnTo>
                      <a:pt x="110" y="155"/>
                    </a:lnTo>
                    <a:lnTo>
                      <a:pt x="106" y="153"/>
                    </a:lnTo>
                    <a:lnTo>
                      <a:pt x="100" y="146"/>
                    </a:lnTo>
                    <a:lnTo>
                      <a:pt x="90" y="140"/>
                    </a:lnTo>
                    <a:lnTo>
                      <a:pt x="84" y="133"/>
                    </a:lnTo>
                    <a:lnTo>
                      <a:pt x="77" y="127"/>
                    </a:lnTo>
                    <a:lnTo>
                      <a:pt x="74" y="120"/>
                    </a:lnTo>
                    <a:lnTo>
                      <a:pt x="71" y="114"/>
                    </a:lnTo>
                    <a:lnTo>
                      <a:pt x="67" y="114"/>
                    </a:lnTo>
                    <a:lnTo>
                      <a:pt x="71" y="114"/>
                    </a:lnTo>
                    <a:lnTo>
                      <a:pt x="74" y="114"/>
                    </a:lnTo>
                    <a:lnTo>
                      <a:pt x="80" y="114"/>
                    </a:lnTo>
                    <a:lnTo>
                      <a:pt x="84" y="116"/>
                    </a:lnTo>
                    <a:lnTo>
                      <a:pt x="96" y="120"/>
                    </a:lnTo>
                    <a:lnTo>
                      <a:pt x="100" y="127"/>
                    </a:lnTo>
                    <a:lnTo>
                      <a:pt x="103" y="127"/>
                    </a:lnTo>
                    <a:lnTo>
                      <a:pt x="100" y="127"/>
                    </a:lnTo>
                    <a:lnTo>
                      <a:pt x="100" y="123"/>
                    </a:lnTo>
                    <a:lnTo>
                      <a:pt x="96" y="116"/>
                    </a:lnTo>
                    <a:lnTo>
                      <a:pt x="93" y="109"/>
                    </a:lnTo>
                    <a:lnTo>
                      <a:pt x="93" y="101"/>
                    </a:lnTo>
                    <a:lnTo>
                      <a:pt x="93" y="95"/>
                    </a:lnTo>
                    <a:lnTo>
                      <a:pt x="90" y="88"/>
                    </a:lnTo>
                    <a:lnTo>
                      <a:pt x="90" y="85"/>
                    </a:lnTo>
                    <a:lnTo>
                      <a:pt x="90" y="82"/>
                    </a:lnTo>
                    <a:lnTo>
                      <a:pt x="93" y="82"/>
                    </a:lnTo>
                    <a:lnTo>
                      <a:pt x="96" y="82"/>
                    </a:lnTo>
                    <a:lnTo>
                      <a:pt x="100" y="82"/>
                    </a:lnTo>
                    <a:lnTo>
                      <a:pt x="103" y="82"/>
                    </a:lnTo>
                    <a:lnTo>
                      <a:pt x="100" y="82"/>
                    </a:lnTo>
                    <a:lnTo>
                      <a:pt x="96" y="78"/>
                    </a:lnTo>
                    <a:lnTo>
                      <a:pt x="93" y="72"/>
                    </a:lnTo>
                    <a:lnTo>
                      <a:pt x="90" y="65"/>
                    </a:lnTo>
                    <a:lnTo>
                      <a:pt x="84" y="62"/>
                    </a:lnTo>
                    <a:lnTo>
                      <a:pt x="80" y="56"/>
                    </a:lnTo>
                    <a:lnTo>
                      <a:pt x="77" y="52"/>
                    </a:lnTo>
                    <a:lnTo>
                      <a:pt x="74" y="49"/>
                    </a:lnTo>
                    <a:lnTo>
                      <a:pt x="74" y="44"/>
                    </a:lnTo>
                    <a:lnTo>
                      <a:pt x="71" y="38"/>
                    </a:lnTo>
                    <a:lnTo>
                      <a:pt x="71" y="36"/>
                    </a:lnTo>
                    <a:lnTo>
                      <a:pt x="67" y="30"/>
                    </a:lnTo>
                    <a:lnTo>
                      <a:pt x="71" y="30"/>
                    </a:lnTo>
                    <a:lnTo>
                      <a:pt x="74" y="30"/>
                    </a:lnTo>
                    <a:lnTo>
                      <a:pt x="77" y="30"/>
                    </a:lnTo>
                    <a:lnTo>
                      <a:pt x="74" y="30"/>
                    </a:lnTo>
                    <a:lnTo>
                      <a:pt x="74" y="26"/>
                    </a:lnTo>
                    <a:lnTo>
                      <a:pt x="71" y="23"/>
                    </a:lnTo>
                    <a:lnTo>
                      <a:pt x="71" y="17"/>
                    </a:lnTo>
                    <a:lnTo>
                      <a:pt x="67" y="13"/>
                    </a:lnTo>
                    <a:lnTo>
                      <a:pt x="67" y="10"/>
                    </a:lnTo>
                    <a:lnTo>
                      <a:pt x="67" y="7"/>
                    </a:lnTo>
                    <a:lnTo>
                      <a:pt x="63" y="4"/>
                    </a:lnTo>
                    <a:lnTo>
                      <a:pt x="63" y="0"/>
                    </a:lnTo>
                    <a:lnTo>
                      <a:pt x="63" y="4"/>
                    </a:lnTo>
                    <a:lnTo>
                      <a:pt x="62" y="7"/>
                    </a:lnTo>
                    <a:lnTo>
                      <a:pt x="58" y="13"/>
                    </a:lnTo>
                    <a:lnTo>
                      <a:pt x="58" y="20"/>
                    </a:lnTo>
                    <a:lnTo>
                      <a:pt x="52" y="30"/>
                    </a:lnTo>
                    <a:lnTo>
                      <a:pt x="48" y="33"/>
                    </a:lnTo>
                    <a:lnTo>
                      <a:pt x="48" y="36"/>
                    </a:lnTo>
                    <a:lnTo>
                      <a:pt x="48" y="38"/>
                    </a:lnTo>
                    <a:lnTo>
                      <a:pt x="46" y="44"/>
                    </a:lnTo>
                    <a:lnTo>
                      <a:pt x="48" y="44"/>
                    </a:lnTo>
                    <a:lnTo>
                      <a:pt x="52" y="44"/>
                    </a:lnTo>
                    <a:lnTo>
                      <a:pt x="55" y="44"/>
                    </a:lnTo>
                    <a:lnTo>
                      <a:pt x="55" y="56"/>
                    </a:lnTo>
                    <a:lnTo>
                      <a:pt x="52" y="62"/>
                    </a:lnTo>
                    <a:lnTo>
                      <a:pt x="56" y="40"/>
                    </a:lnTo>
                    <a:close/>
                  </a:path>
                </a:pathLst>
              </a:custGeom>
              <a:solidFill>
                <a:srgbClr val="007F00"/>
              </a:solidFill>
              <a:ln w="1588">
                <a:solidFill>
                  <a:srgbClr val="000000"/>
                </a:solidFill>
                <a:round/>
                <a:headEnd/>
                <a:tailEnd/>
              </a:ln>
            </p:spPr>
            <p:txBody>
              <a:bodyPr/>
              <a:lstStyle/>
              <a:p>
                <a:endParaRPr lang="en-US" dirty="0"/>
              </a:p>
            </p:txBody>
          </p:sp>
          <p:sp>
            <p:nvSpPr>
              <p:cNvPr id="174163" name="Line 61"/>
              <p:cNvSpPr>
                <a:spLocks noChangeShapeType="1"/>
              </p:cNvSpPr>
              <p:nvPr/>
            </p:nvSpPr>
            <p:spPr bwMode="auto">
              <a:xfrm rot="393647">
                <a:off x="1969" y="3508"/>
                <a:ext cx="3" cy="54"/>
              </a:xfrm>
              <a:prstGeom prst="line">
                <a:avLst/>
              </a:prstGeom>
              <a:noFill/>
              <a:ln w="31750">
                <a:solidFill>
                  <a:srgbClr val="000000"/>
                </a:solidFill>
                <a:round/>
                <a:headEnd/>
                <a:tailEnd/>
              </a:ln>
            </p:spPr>
            <p:txBody>
              <a:bodyPr/>
              <a:lstStyle/>
              <a:p>
                <a:endParaRPr lang="en-US" dirty="0"/>
              </a:p>
            </p:txBody>
          </p:sp>
          <p:sp>
            <p:nvSpPr>
              <p:cNvPr id="174164" name="Freeform 62"/>
              <p:cNvSpPr>
                <a:spLocks/>
              </p:cNvSpPr>
              <p:nvPr/>
            </p:nvSpPr>
            <p:spPr bwMode="auto">
              <a:xfrm rot="393647">
                <a:off x="1923" y="3440"/>
                <a:ext cx="120" cy="104"/>
              </a:xfrm>
              <a:custGeom>
                <a:avLst/>
                <a:gdLst>
                  <a:gd name="T0" fmla="*/ 40 w 126"/>
                  <a:gd name="T1" fmla="*/ 23 h 169"/>
                  <a:gd name="T2" fmla="*/ 29 w 126"/>
                  <a:gd name="T3" fmla="*/ 31 h 169"/>
                  <a:gd name="T4" fmla="*/ 23 w 126"/>
                  <a:gd name="T5" fmla="*/ 33 h 169"/>
                  <a:gd name="T6" fmla="*/ 37 w 126"/>
                  <a:gd name="T7" fmla="*/ 32 h 169"/>
                  <a:gd name="T8" fmla="*/ 46 w 126"/>
                  <a:gd name="T9" fmla="*/ 31 h 169"/>
                  <a:gd name="T10" fmla="*/ 42 w 126"/>
                  <a:gd name="T11" fmla="*/ 33 h 169"/>
                  <a:gd name="T12" fmla="*/ 31 w 126"/>
                  <a:gd name="T13" fmla="*/ 37 h 169"/>
                  <a:gd name="T14" fmla="*/ 21 w 126"/>
                  <a:gd name="T15" fmla="*/ 41 h 169"/>
                  <a:gd name="T16" fmla="*/ 7 w 126"/>
                  <a:gd name="T17" fmla="*/ 44 h 169"/>
                  <a:gd name="T18" fmla="*/ 11 w 126"/>
                  <a:gd name="T19" fmla="*/ 44 h 169"/>
                  <a:gd name="T20" fmla="*/ 29 w 126"/>
                  <a:gd name="T21" fmla="*/ 43 h 169"/>
                  <a:gd name="T22" fmla="*/ 31 w 126"/>
                  <a:gd name="T23" fmla="*/ 46 h 169"/>
                  <a:gd name="T24" fmla="*/ 40 w 126"/>
                  <a:gd name="T25" fmla="*/ 46 h 169"/>
                  <a:gd name="T26" fmla="*/ 31 w 126"/>
                  <a:gd name="T27" fmla="*/ 50 h 169"/>
                  <a:gd name="T28" fmla="*/ 17 w 126"/>
                  <a:gd name="T29" fmla="*/ 57 h 169"/>
                  <a:gd name="T30" fmla="*/ 4 w 126"/>
                  <a:gd name="T31" fmla="*/ 60 h 169"/>
                  <a:gd name="T32" fmla="*/ 7 w 126"/>
                  <a:gd name="T33" fmla="*/ 60 h 169"/>
                  <a:gd name="T34" fmla="*/ 21 w 126"/>
                  <a:gd name="T35" fmla="*/ 59 h 169"/>
                  <a:gd name="T36" fmla="*/ 31 w 126"/>
                  <a:gd name="T37" fmla="*/ 57 h 169"/>
                  <a:gd name="T38" fmla="*/ 40 w 126"/>
                  <a:gd name="T39" fmla="*/ 57 h 169"/>
                  <a:gd name="T40" fmla="*/ 49 w 126"/>
                  <a:gd name="T41" fmla="*/ 57 h 169"/>
                  <a:gd name="T42" fmla="*/ 55 w 126"/>
                  <a:gd name="T43" fmla="*/ 60 h 169"/>
                  <a:gd name="T44" fmla="*/ 60 w 126"/>
                  <a:gd name="T45" fmla="*/ 63 h 169"/>
                  <a:gd name="T46" fmla="*/ 78 w 126"/>
                  <a:gd name="T47" fmla="*/ 63 h 169"/>
                  <a:gd name="T48" fmla="*/ 92 w 126"/>
                  <a:gd name="T49" fmla="*/ 64 h 169"/>
                  <a:gd name="T50" fmla="*/ 114 w 126"/>
                  <a:gd name="T51" fmla="*/ 64 h 169"/>
                  <a:gd name="T52" fmla="*/ 108 w 126"/>
                  <a:gd name="T53" fmla="*/ 62 h 169"/>
                  <a:gd name="T54" fmla="*/ 89 w 126"/>
                  <a:gd name="T55" fmla="*/ 55 h 169"/>
                  <a:gd name="T56" fmla="*/ 67 w 126"/>
                  <a:gd name="T57" fmla="*/ 48 h 169"/>
                  <a:gd name="T58" fmla="*/ 60 w 126"/>
                  <a:gd name="T59" fmla="*/ 43 h 169"/>
                  <a:gd name="T60" fmla="*/ 71 w 126"/>
                  <a:gd name="T61" fmla="*/ 43 h 169"/>
                  <a:gd name="T62" fmla="*/ 89 w 126"/>
                  <a:gd name="T63" fmla="*/ 48 h 169"/>
                  <a:gd name="T64" fmla="*/ 89 w 126"/>
                  <a:gd name="T65" fmla="*/ 47 h 169"/>
                  <a:gd name="T66" fmla="*/ 84 w 126"/>
                  <a:gd name="T67" fmla="*/ 38 h 169"/>
                  <a:gd name="T68" fmla="*/ 80 w 126"/>
                  <a:gd name="T69" fmla="*/ 32 h 169"/>
                  <a:gd name="T70" fmla="*/ 86 w 126"/>
                  <a:gd name="T71" fmla="*/ 31 h 169"/>
                  <a:gd name="T72" fmla="*/ 89 w 126"/>
                  <a:gd name="T73" fmla="*/ 31 h 169"/>
                  <a:gd name="T74" fmla="*/ 80 w 126"/>
                  <a:gd name="T75" fmla="*/ 25 h 169"/>
                  <a:gd name="T76" fmla="*/ 67 w 126"/>
                  <a:gd name="T77" fmla="*/ 20 h 169"/>
                  <a:gd name="T78" fmla="*/ 62 w 126"/>
                  <a:gd name="T79" fmla="*/ 15 h 169"/>
                  <a:gd name="T80" fmla="*/ 62 w 126"/>
                  <a:gd name="T81" fmla="*/ 11 h 169"/>
                  <a:gd name="T82" fmla="*/ 67 w 126"/>
                  <a:gd name="T83" fmla="*/ 11 h 169"/>
                  <a:gd name="T84" fmla="*/ 62 w 126"/>
                  <a:gd name="T85" fmla="*/ 6 h 169"/>
                  <a:gd name="T86" fmla="*/ 60 w 126"/>
                  <a:gd name="T87" fmla="*/ 3 h 169"/>
                  <a:gd name="T88" fmla="*/ 56 w 126"/>
                  <a:gd name="T89" fmla="*/ 1 h 169"/>
                  <a:gd name="T90" fmla="*/ 51 w 126"/>
                  <a:gd name="T91" fmla="*/ 7 h 169"/>
                  <a:gd name="T92" fmla="*/ 42 w 126"/>
                  <a:gd name="T93" fmla="*/ 14 h 169"/>
                  <a:gd name="T94" fmla="*/ 42 w 126"/>
                  <a:gd name="T95" fmla="*/ 16 h 169"/>
                  <a:gd name="T96" fmla="*/ 49 w 126"/>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6"/>
                  <a:gd name="T148" fmla="*/ 0 h 169"/>
                  <a:gd name="T149" fmla="*/ 126 w 126"/>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6" h="169">
                    <a:moveTo>
                      <a:pt x="55" y="41"/>
                    </a:moveTo>
                    <a:lnTo>
                      <a:pt x="46" y="56"/>
                    </a:lnTo>
                    <a:lnTo>
                      <a:pt x="44" y="62"/>
                    </a:lnTo>
                    <a:lnTo>
                      <a:pt x="41" y="68"/>
                    </a:lnTo>
                    <a:lnTo>
                      <a:pt x="36" y="75"/>
                    </a:lnTo>
                    <a:lnTo>
                      <a:pt x="31" y="83"/>
                    </a:lnTo>
                    <a:lnTo>
                      <a:pt x="28" y="84"/>
                    </a:lnTo>
                    <a:lnTo>
                      <a:pt x="23" y="88"/>
                    </a:lnTo>
                    <a:lnTo>
                      <a:pt x="25" y="88"/>
                    </a:lnTo>
                    <a:lnTo>
                      <a:pt x="31" y="88"/>
                    </a:lnTo>
                    <a:lnTo>
                      <a:pt x="35" y="88"/>
                    </a:lnTo>
                    <a:lnTo>
                      <a:pt x="41" y="84"/>
                    </a:lnTo>
                    <a:lnTo>
                      <a:pt x="44" y="83"/>
                    </a:lnTo>
                    <a:lnTo>
                      <a:pt x="46" y="83"/>
                    </a:lnTo>
                    <a:lnTo>
                      <a:pt x="50" y="83"/>
                    </a:lnTo>
                    <a:lnTo>
                      <a:pt x="50" y="78"/>
                    </a:lnTo>
                    <a:lnTo>
                      <a:pt x="50" y="83"/>
                    </a:lnTo>
                    <a:lnTo>
                      <a:pt x="46" y="88"/>
                    </a:lnTo>
                    <a:lnTo>
                      <a:pt x="44" y="91"/>
                    </a:lnTo>
                    <a:lnTo>
                      <a:pt x="41" y="94"/>
                    </a:lnTo>
                    <a:lnTo>
                      <a:pt x="35" y="98"/>
                    </a:lnTo>
                    <a:lnTo>
                      <a:pt x="31" y="99"/>
                    </a:lnTo>
                    <a:lnTo>
                      <a:pt x="25" y="104"/>
                    </a:lnTo>
                    <a:lnTo>
                      <a:pt x="23" y="107"/>
                    </a:lnTo>
                    <a:lnTo>
                      <a:pt x="17" y="110"/>
                    </a:lnTo>
                    <a:lnTo>
                      <a:pt x="13" y="114"/>
                    </a:lnTo>
                    <a:lnTo>
                      <a:pt x="7" y="117"/>
                    </a:lnTo>
                    <a:lnTo>
                      <a:pt x="4" y="117"/>
                    </a:lnTo>
                    <a:lnTo>
                      <a:pt x="7" y="117"/>
                    </a:lnTo>
                    <a:lnTo>
                      <a:pt x="13" y="117"/>
                    </a:lnTo>
                    <a:lnTo>
                      <a:pt x="23" y="114"/>
                    </a:lnTo>
                    <a:lnTo>
                      <a:pt x="28" y="114"/>
                    </a:lnTo>
                    <a:lnTo>
                      <a:pt x="31" y="114"/>
                    </a:lnTo>
                    <a:lnTo>
                      <a:pt x="35" y="114"/>
                    </a:lnTo>
                    <a:lnTo>
                      <a:pt x="35" y="117"/>
                    </a:lnTo>
                    <a:lnTo>
                      <a:pt x="35" y="120"/>
                    </a:lnTo>
                    <a:lnTo>
                      <a:pt x="41" y="120"/>
                    </a:lnTo>
                    <a:lnTo>
                      <a:pt x="44" y="117"/>
                    </a:lnTo>
                    <a:lnTo>
                      <a:pt x="44" y="120"/>
                    </a:lnTo>
                    <a:lnTo>
                      <a:pt x="41" y="127"/>
                    </a:lnTo>
                    <a:lnTo>
                      <a:pt x="35" y="130"/>
                    </a:lnTo>
                    <a:lnTo>
                      <a:pt x="35" y="133"/>
                    </a:lnTo>
                    <a:lnTo>
                      <a:pt x="31" y="140"/>
                    </a:lnTo>
                    <a:lnTo>
                      <a:pt x="25" y="143"/>
                    </a:lnTo>
                    <a:lnTo>
                      <a:pt x="19" y="149"/>
                    </a:lnTo>
                    <a:lnTo>
                      <a:pt x="13" y="151"/>
                    </a:lnTo>
                    <a:lnTo>
                      <a:pt x="10" y="156"/>
                    </a:lnTo>
                    <a:lnTo>
                      <a:pt x="4" y="159"/>
                    </a:lnTo>
                    <a:lnTo>
                      <a:pt x="0" y="162"/>
                    </a:lnTo>
                    <a:lnTo>
                      <a:pt x="4" y="162"/>
                    </a:lnTo>
                    <a:lnTo>
                      <a:pt x="7" y="159"/>
                    </a:lnTo>
                    <a:lnTo>
                      <a:pt x="13" y="159"/>
                    </a:lnTo>
                    <a:lnTo>
                      <a:pt x="19" y="159"/>
                    </a:lnTo>
                    <a:lnTo>
                      <a:pt x="23" y="156"/>
                    </a:lnTo>
                    <a:lnTo>
                      <a:pt x="28" y="156"/>
                    </a:lnTo>
                    <a:lnTo>
                      <a:pt x="31" y="151"/>
                    </a:lnTo>
                    <a:lnTo>
                      <a:pt x="35" y="151"/>
                    </a:lnTo>
                    <a:lnTo>
                      <a:pt x="36" y="151"/>
                    </a:lnTo>
                    <a:lnTo>
                      <a:pt x="41" y="151"/>
                    </a:lnTo>
                    <a:lnTo>
                      <a:pt x="44" y="151"/>
                    </a:lnTo>
                    <a:lnTo>
                      <a:pt x="46" y="149"/>
                    </a:lnTo>
                    <a:lnTo>
                      <a:pt x="50" y="151"/>
                    </a:lnTo>
                    <a:lnTo>
                      <a:pt x="54" y="151"/>
                    </a:lnTo>
                    <a:lnTo>
                      <a:pt x="57" y="156"/>
                    </a:lnTo>
                    <a:lnTo>
                      <a:pt x="57" y="159"/>
                    </a:lnTo>
                    <a:lnTo>
                      <a:pt x="61" y="159"/>
                    </a:lnTo>
                    <a:lnTo>
                      <a:pt x="62" y="162"/>
                    </a:lnTo>
                    <a:lnTo>
                      <a:pt x="62" y="166"/>
                    </a:lnTo>
                    <a:lnTo>
                      <a:pt x="66" y="166"/>
                    </a:lnTo>
                    <a:lnTo>
                      <a:pt x="68" y="166"/>
                    </a:lnTo>
                    <a:lnTo>
                      <a:pt x="74" y="166"/>
                    </a:lnTo>
                    <a:lnTo>
                      <a:pt x="86" y="166"/>
                    </a:lnTo>
                    <a:lnTo>
                      <a:pt x="88" y="166"/>
                    </a:lnTo>
                    <a:lnTo>
                      <a:pt x="95" y="166"/>
                    </a:lnTo>
                    <a:lnTo>
                      <a:pt x="102" y="169"/>
                    </a:lnTo>
                    <a:lnTo>
                      <a:pt x="111" y="169"/>
                    </a:lnTo>
                    <a:lnTo>
                      <a:pt x="121" y="169"/>
                    </a:lnTo>
                    <a:lnTo>
                      <a:pt x="126" y="169"/>
                    </a:lnTo>
                    <a:lnTo>
                      <a:pt x="125" y="169"/>
                    </a:lnTo>
                    <a:lnTo>
                      <a:pt x="121" y="166"/>
                    </a:lnTo>
                    <a:lnTo>
                      <a:pt x="119" y="162"/>
                    </a:lnTo>
                    <a:lnTo>
                      <a:pt x="109" y="156"/>
                    </a:lnTo>
                    <a:lnTo>
                      <a:pt x="104" y="151"/>
                    </a:lnTo>
                    <a:lnTo>
                      <a:pt x="98" y="146"/>
                    </a:lnTo>
                    <a:lnTo>
                      <a:pt x="88" y="140"/>
                    </a:lnTo>
                    <a:lnTo>
                      <a:pt x="83" y="133"/>
                    </a:lnTo>
                    <a:lnTo>
                      <a:pt x="74" y="127"/>
                    </a:lnTo>
                    <a:lnTo>
                      <a:pt x="73" y="120"/>
                    </a:lnTo>
                    <a:lnTo>
                      <a:pt x="68" y="114"/>
                    </a:lnTo>
                    <a:lnTo>
                      <a:pt x="66" y="114"/>
                    </a:lnTo>
                    <a:lnTo>
                      <a:pt x="68" y="114"/>
                    </a:lnTo>
                    <a:lnTo>
                      <a:pt x="73" y="114"/>
                    </a:lnTo>
                    <a:lnTo>
                      <a:pt x="79" y="114"/>
                    </a:lnTo>
                    <a:lnTo>
                      <a:pt x="83" y="117"/>
                    </a:lnTo>
                    <a:lnTo>
                      <a:pt x="95" y="120"/>
                    </a:lnTo>
                    <a:lnTo>
                      <a:pt x="98" y="127"/>
                    </a:lnTo>
                    <a:lnTo>
                      <a:pt x="102" y="127"/>
                    </a:lnTo>
                    <a:lnTo>
                      <a:pt x="98" y="127"/>
                    </a:lnTo>
                    <a:lnTo>
                      <a:pt x="98" y="123"/>
                    </a:lnTo>
                    <a:lnTo>
                      <a:pt x="95" y="117"/>
                    </a:lnTo>
                    <a:lnTo>
                      <a:pt x="92" y="110"/>
                    </a:lnTo>
                    <a:lnTo>
                      <a:pt x="92" y="99"/>
                    </a:lnTo>
                    <a:lnTo>
                      <a:pt x="92" y="94"/>
                    </a:lnTo>
                    <a:lnTo>
                      <a:pt x="88" y="88"/>
                    </a:lnTo>
                    <a:lnTo>
                      <a:pt x="88" y="84"/>
                    </a:lnTo>
                    <a:lnTo>
                      <a:pt x="88" y="83"/>
                    </a:lnTo>
                    <a:lnTo>
                      <a:pt x="92" y="83"/>
                    </a:lnTo>
                    <a:lnTo>
                      <a:pt x="95" y="83"/>
                    </a:lnTo>
                    <a:lnTo>
                      <a:pt x="98" y="83"/>
                    </a:lnTo>
                    <a:lnTo>
                      <a:pt x="102" y="83"/>
                    </a:lnTo>
                    <a:lnTo>
                      <a:pt x="98" y="83"/>
                    </a:lnTo>
                    <a:lnTo>
                      <a:pt x="95" y="78"/>
                    </a:lnTo>
                    <a:lnTo>
                      <a:pt x="92" y="72"/>
                    </a:lnTo>
                    <a:lnTo>
                      <a:pt x="88" y="66"/>
                    </a:lnTo>
                    <a:lnTo>
                      <a:pt x="83" y="62"/>
                    </a:lnTo>
                    <a:lnTo>
                      <a:pt x="79" y="56"/>
                    </a:lnTo>
                    <a:lnTo>
                      <a:pt x="74" y="52"/>
                    </a:lnTo>
                    <a:lnTo>
                      <a:pt x="73" y="49"/>
                    </a:lnTo>
                    <a:lnTo>
                      <a:pt x="73" y="42"/>
                    </a:lnTo>
                    <a:lnTo>
                      <a:pt x="68" y="39"/>
                    </a:lnTo>
                    <a:lnTo>
                      <a:pt x="68" y="36"/>
                    </a:lnTo>
                    <a:lnTo>
                      <a:pt x="66" y="29"/>
                    </a:lnTo>
                    <a:lnTo>
                      <a:pt x="68" y="29"/>
                    </a:lnTo>
                    <a:lnTo>
                      <a:pt x="73" y="29"/>
                    </a:lnTo>
                    <a:lnTo>
                      <a:pt x="74" y="29"/>
                    </a:lnTo>
                    <a:lnTo>
                      <a:pt x="73" y="29"/>
                    </a:lnTo>
                    <a:lnTo>
                      <a:pt x="73" y="26"/>
                    </a:lnTo>
                    <a:lnTo>
                      <a:pt x="68" y="23"/>
                    </a:lnTo>
                    <a:lnTo>
                      <a:pt x="68" y="16"/>
                    </a:lnTo>
                    <a:lnTo>
                      <a:pt x="66" y="14"/>
                    </a:lnTo>
                    <a:lnTo>
                      <a:pt x="66" y="10"/>
                    </a:lnTo>
                    <a:lnTo>
                      <a:pt x="66" y="8"/>
                    </a:lnTo>
                    <a:lnTo>
                      <a:pt x="62" y="4"/>
                    </a:lnTo>
                    <a:lnTo>
                      <a:pt x="62" y="0"/>
                    </a:lnTo>
                    <a:lnTo>
                      <a:pt x="62" y="4"/>
                    </a:lnTo>
                    <a:lnTo>
                      <a:pt x="61" y="8"/>
                    </a:lnTo>
                    <a:lnTo>
                      <a:pt x="57" y="14"/>
                    </a:lnTo>
                    <a:lnTo>
                      <a:pt x="57" y="20"/>
                    </a:lnTo>
                    <a:lnTo>
                      <a:pt x="50" y="29"/>
                    </a:lnTo>
                    <a:lnTo>
                      <a:pt x="46" y="33"/>
                    </a:lnTo>
                    <a:lnTo>
                      <a:pt x="46" y="36"/>
                    </a:lnTo>
                    <a:lnTo>
                      <a:pt x="46" y="39"/>
                    </a:lnTo>
                    <a:lnTo>
                      <a:pt x="44" y="42"/>
                    </a:lnTo>
                    <a:lnTo>
                      <a:pt x="46" y="42"/>
                    </a:lnTo>
                    <a:lnTo>
                      <a:pt x="50" y="42"/>
                    </a:lnTo>
                    <a:lnTo>
                      <a:pt x="54" y="42"/>
                    </a:lnTo>
                    <a:lnTo>
                      <a:pt x="54" y="56"/>
                    </a:lnTo>
                    <a:lnTo>
                      <a:pt x="50" y="62"/>
                    </a:lnTo>
                    <a:lnTo>
                      <a:pt x="55" y="41"/>
                    </a:lnTo>
                    <a:close/>
                  </a:path>
                </a:pathLst>
              </a:custGeom>
              <a:solidFill>
                <a:srgbClr val="007F00"/>
              </a:solidFill>
              <a:ln w="1588">
                <a:solidFill>
                  <a:srgbClr val="000000"/>
                </a:solidFill>
                <a:round/>
                <a:headEnd/>
                <a:tailEnd/>
              </a:ln>
            </p:spPr>
            <p:txBody>
              <a:bodyPr/>
              <a:lstStyle/>
              <a:p>
                <a:endParaRPr lang="en-US" dirty="0"/>
              </a:p>
            </p:txBody>
          </p:sp>
          <p:sp>
            <p:nvSpPr>
              <p:cNvPr id="174165" name="Line 63"/>
              <p:cNvSpPr>
                <a:spLocks noChangeShapeType="1"/>
              </p:cNvSpPr>
              <p:nvPr/>
            </p:nvSpPr>
            <p:spPr bwMode="auto">
              <a:xfrm rot="393647">
                <a:off x="1754" y="3475"/>
                <a:ext cx="2" cy="56"/>
              </a:xfrm>
              <a:prstGeom prst="line">
                <a:avLst/>
              </a:prstGeom>
              <a:noFill/>
              <a:ln w="31750">
                <a:solidFill>
                  <a:srgbClr val="000000"/>
                </a:solidFill>
                <a:round/>
                <a:headEnd/>
                <a:tailEnd/>
              </a:ln>
            </p:spPr>
            <p:txBody>
              <a:bodyPr/>
              <a:lstStyle/>
              <a:p>
                <a:endParaRPr lang="en-US" dirty="0"/>
              </a:p>
            </p:txBody>
          </p:sp>
          <p:sp>
            <p:nvSpPr>
              <p:cNvPr id="174166" name="Freeform 64"/>
              <p:cNvSpPr>
                <a:spLocks/>
              </p:cNvSpPr>
              <p:nvPr/>
            </p:nvSpPr>
            <p:spPr bwMode="auto">
              <a:xfrm rot="393647">
                <a:off x="1703" y="3409"/>
                <a:ext cx="125" cy="105"/>
              </a:xfrm>
              <a:custGeom>
                <a:avLst/>
                <a:gdLst>
                  <a:gd name="T0" fmla="*/ 41 w 130"/>
                  <a:gd name="T1" fmla="*/ 24 h 171"/>
                  <a:gd name="T2" fmla="*/ 30 w 130"/>
                  <a:gd name="T3" fmla="*/ 31 h 171"/>
                  <a:gd name="T4" fmla="*/ 24 w 130"/>
                  <a:gd name="T5" fmla="*/ 33 h 171"/>
                  <a:gd name="T6" fmla="*/ 37 w 130"/>
                  <a:gd name="T7" fmla="*/ 33 h 171"/>
                  <a:gd name="T8" fmla="*/ 48 w 130"/>
                  <a:gd name="T9" fmla="*/ 31 h 171"/>
                  <a:gd name="T10" fmla="*/ 44 w 130"/>
                  <a:gd name="T11" fmla="*/ 33 h 171"/>
                  <a:gd name="T12" fmla="*/ 34 w 130"/>
                  <a:gd name="T13" fmla="*/ 37 h 171"/>
                  <a:gd name="T14" fmla="*/ 19 w 130"/>
                  <a:gd name="T15" fmla="*/ 41 h 171"/>
                  <a:gd name="T16" fmla="*/ 6 w 130"/>
                  <a:gd name="T17" fmla="*/ 44 h 171"/>
                  <a:gd name="T18" fmla="*/ 12 w 130"/>
                  <a:gd name="T19" fmla="*/ 44 h 171"/>
                  <a:gd name="T20" fmla="*/ 30 w 130"/>
                  <a:gd name="T21" fmla="*/ 43 h 171"/>
                  <a:gd name="T22" fmla="*/ 34 w 130"/>
                  <a:gd name="T23" fmla="*/ 45 h 171"/>
                  <a:gd name="T24" fmla="*/ 41 w 130"/>
                  <a:gd name="T25" fmla="*/ 45 h 171"/>
                  <a:gd name="T26" fmla="*/ 34 w 130"/>
                  <a:gd name="T27" fmla="*/ 50 h 171"/>
                  <a:gd name="T28" fmla="*/ 17 w 130"/>
                  <a:gd name="T29" fmla="*/ 56 h 171"/>
                  <a:gd name="T30" fmla="*/ 3 w 130"/>
                  <a:gd name="T31" fmla="*/ 60 h 171"/>
                  <a:gd name="T32" fmla="*/ 6 w 130"/>
                  <a:gd name="T33" fmla="*/ 60 h 171"/>
                  <a:gd name="T34" fmla="*/ 19 w 130"/>
                  <a:gd name="T35" fmla="*/ 59 h 171"/>
                  <a:gd name="T36" fmla="*/ 34 w 130"/>
                  <a:gd name="T37" fmla="*/ 58 h 171"/>
                  <a:gd name="T38" fmla="*/ 41 w 130"/>
                  <a:gd name="T39" fmla="*/ 58 h 171"/>
                  <a:gd name="T40" fmla="*/ 51 w 130"/>
                  <a:gd name="T41" fmla="*/ 58 h 171"/>
                  <a:gd name="T42" fmla="*/ 58 w 130"/>
                  <a:gd name="T43" fmla="*/ 60 h 171"/>
                  <a:gd name="T44" fmla="*/ 62 w 130"/>
                  <a:gd name="T45" fmla="*/ 63 h 171"/>
                  <a:gd name="T46" fmla="*/ 81 w 130"/>
                  <a:gd name="T47" fmla="*/ 63 h 171"/>
                  <a:gd name="T48" fmla="*/ 95 w 130"/>
                  <a:gd name="T49" fmla="*/ 64 h 171"/>
                  <a:gd name="T50" fmla="*/ 120 w 130"/>
                  <a:gd name="T51" fmla="*/ 64 h 171"/>
                  <a:gd name="T52" fmla="*/ 110 w 130"/>
                  <a:gd name="T53" fmla="*/ 61 h 171"/>
                  <a:gd name="T54" fmla="*/ 92 w 130"/>
                  <a:gd name="T55" fmla="*/ 55 h 171"/>
                  <a:gd name="T56" fmla="*/ 72 w 130"/>
                  <a:gd name="T57" fmla="*/ 49 h 171"/>
                  <a:gd name="T58" fmla="*/ 62 w 130"/>
                  <a:gd name="T59" fmla="*/ 43 h 171"/>
                  <a:gd name="T60" fmla="*/ 73 w 130"/>
                  <a:gd name="T61" fmla="*/ 43 h 171"/>
                  <a:gd name="T62" fmla="*/ 92 w 130"/>
                  <a:gd name="T63" fmla="*/ 49 h 171"/>
                  <a:gd name="T64" fmla="*/ 92 w 130"/>
                  <a:gd name="T65" fmla="*/ 47 h 171"/>
                  <a:gd name="T66" fmla="*/ 86 w 130"/>
                  <a:gd name="T67" fmla="*/ 38 h 171"/>
                  <a:gd name="T68" fmla="*/ 84 w 130"/>
                  <a:gd name="T69" fmla="*/ 33 h 171"/>
                  <a:gd name="T70" fmla="*/ 89 w 130"/>
                  <a:gd name="T71" fmla="*/ 31 h 171"/>
                  <a:gd name="T72" fmla="*/ 92 w 130"/>
                  <a:gd name="T73" fmla="*/ 31 h 171"/>
                  <a:gd name="T74" fmla="*/ 84 w 130"/>
                  <a:gd name="T75" fmla="*/ 25 h 171"/>
                  <a:gd name="T76" fmla="*/ 72 w 130"/>
                  <a:gd name="T77" fmla="*/ 20 h 171"/>
                  <a:gd name="T78" fmla="*/ 65 w 130"/>
                  <a:gd name="T79" fmla="*/ 15 h 171"/>
                  <a:gd name="T80" fmla="*/ 65 w 130"/>
                  <a:gd name="T81" fmla="*/ 12 h 171"/>
                  <a:gd name="T82" fmla="*/ 67 w 130"/>
                  <a:gd name="T83" fmla="*/ 12 h 171"/>
                  <a:gd name="T84" fmla="*/ 65 w 130"/>
                  <a:gd name="T85" fmla="*/ 7 h 171"/>
                  <a:gd name="T86" fmla="*/ 62 w 130"/>
                  <a:gd name="T87" fmla="*/ 2 h 171"/>
                  <a:gd name="T88" fmla="*/ 60 w 130"/>
                  <a:gd name="T89" fmla="*/ 2 h 171"/>
                  <a:gd name="T90" fmla="*/ 56 w 130"/>
                  <a:gd name="T91" fmla="*/ 8 h 171"/>
                  <a:gd name="T92" fmla="*/ 44 w 130"/>
                  <a:gd name="T93" fmla="*/ 14 h 171"/>
                  <a:gd name="T94" fmla="*/ 44 w 130"/>
                  <a:gd name="T95" fmla="*/ 16 h 171"/>
                  <a:gd name="T96" fmla="*/ 51 w 130"/>
                  <a:gd name="T97" fmla="*/ 21 h 1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71"/>
                  <a:gd name="T149" fmla="*/ 130 w 130"/>
                  <a:gd name="T150" fmla="*/ 171 h 1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71">
                    <a:moveTo>
                      <a:pt x="55" y="41"/>
                    </a:moveTo>
                    <a:lnTo>
                      <a:pt x="48" y="57"/>
                    </a:lnTo>
                    <a:lnTo>
                      <a:pt x="45" y="64"/>
                    </a:lnTo>
                    <a:lnTo>
                      <a:pt x="41" y="70"/>
                    </a:lnTo>
                    <a:lnTo>
                      <a:pt x="39" y="77"/>
                    </a:lnTo>
                    <a:lnTo>
                      <a:pt x="32" y="83"/>
                    </a:lnTo>
                    <a:lnTo>
                      <a:pt x="29" y="87"/>
                    </a:lnTo>
                    <a:lnTo>
                      <a:pt x="21" y="88"/>
                    </a:lnTo>
                    <a:lnTo>
                      <a:pt x="26" y="88"/>
                    </a:lnTo>
                    <a:lnTo>
                      <a:pt x="32" y="88"/>
                    </a:lnTo>
                    <a:lnTo>
                      <a:pt x="36" y="88"/>
                    </a:lnTo>
                    <a:lnTo>
                      <a:pt x="41" y="87"/>
                    </a:lnTo>
                    <a:lnTo>
                      <a:pt x="45" y="83"/>
                    </a:lnTo>
                    <a:lnTo>
                      <a:pt x="48" y="83"/>
                    </a:lnTo>
                    <a:lnTo>
                      <a:pt x="52" y="83"/>
                    </a:lnTo>
                    <a:lnTo>
                      <a:pt x="52" y="80"/>
                    </a:lnTo>
                    <a:lnTo>
                      <a:pt x="52" y="83"/>
                    </a:lnTo>
                    <a:lnTo>
                      <a:pt x="48" y="88"/>
                    </a:lnTo>
                    <a:lnTo>
                      <a:pt x="45" y="93"/>
                    </a:lnTo>
                    <a:lnTo>
                      <a:pt x="41" y="96"/>
                    </a:lnTo>
                    <a:lnTo>
                      <a:pt x="36" y="99"/>
                    </a:lnTo>
                    <a:lnTo>
                      <a:pt x="32" y="101"/>
                    </a:lnTo>
                    <a:lnTo>
                      <a:pt x="26" y="104"/>
                    </a:lnTo>
                    <a:lnTo>
                      <a:pt x="21" y="108"/>
                    </a:lnTo>
                    <a:lnTo>
                      <a:pt x="15" y="111"/>
                    </a:lnTo>
                    <a:lnTo>
                      <a:pt x="13" y="114"/>
                    </a:lnTo>
                    <a:lnTo>
                      <a:pt x="6" y="118"/>
                    </a:lnTo>
                    <a:lnTo>
                      <a:pt x="3" y="118"/>
                    </a:lnTo>
                    <a:lnTo>
                      <a:pt x="6" y="118"/>
                    </a:lnTo>
                    <a:lnTo>
                      <a:pt x="13" y="118"/>
                    </a:lnTo>
                    <a:lnTo>
                      <a:pt x="21" y="114"/>
                    </a:lnTo>
                    <a:lnTo>
                      <a:pt x="29" y="114"/>
                    </a:lnTo>
                    <a:lnTo>
                      <a:pt x="32" y="114"/>
                    </a:lnTo>
                    <a:lnTo>
                      <a:pt x="36" y="114"/>
                    </a:lnTo>
                    <a:lnTo>
                      <a:pt x="36" y="118"/>
                    </a:lnTo>
                    <a:lnTo>
                      <a:pt x="36" y="120"/>
                    </a:lnTo>
                    <a:lnTo>
                      <a:pt x="41" y="120"/>
                    </a:lnTo>
                    <a:lnTo>
                      <a:pt x="45" y="118"/>
                    </a:lnTo>
                    <a:lnTo>
                      <a:pt x="45" y="120"/>
                    </a:lnTo>
                    <a:lnTo>
                      <a:pt x="41" y="128"/>
                    </a:lnTo>
                    <a:lnTo>
                      <a:pt x="36" y="130"/>
                    </a:lnTo>
                    <a:lnTo>
                      <a:pt x="36" y="133"/>
                    </a:lnTo>
                    <a:lnTo>
                      <a:pt x="32" y="140"/>
                    </a:lnTo>
                    <a:lnTo>
                      <a:pt x="26" y="143"/>
                    </a:lnTo>
                    <a:lnTo>
                      <a:pt x="19" y="150"/>
                    </a:lnTo>
                    <a:lnTo>
                      <a:pt x="13" y="153"/>
                    </a:lnTo>
                    <a:lnTo>
                      <a:pt x="10" y="156"/>
                    </a:lnTo>
                    <a:lnTo>
                      <a:pt x="3" y="160"/>
                    </a:lnTo>
                    <a:lnTo>
                      <a:pt x="0" y="163"/>
                    </a:lnTo>
                    <a:lnTo>
                      <a:pt x="3" y="163"/>
                    </a:lnTo>
                    <a:lnTo>
                      <a:pt x="6" y="160"/>
                    </a:lnTo>
                    <a:lnTo>
                      <a:pt x="13" y="160"/>
                    </a:lnTo>
                    <a:lnTo>
                      <a:pt x="19" y="160"/>
                    </a:lnTo>
                    <a:lnTo>
                      <a:pt x="21" y="156"/>
                    </a:lnTo>
                    <a:lnTo>
                      <a:pt x="29" y="156"/>
                    </a:lnTo>
                    <a:lnTo>
                      <a:pt x="32" y="153"/>
                    </a:lnTo>
                    <a:lnTo>
                      <a:pt x="36" y="153"/>
                    </a:lnTo>
                    <a:lnTo>
                      <a:pt x="39" y="153"/>
                    </a:lnTo>
                    <a:lnTo>
                      <a:pt x="41" y="153"/>
                    </a:lnTo>
                    <a:lnTo>
                      <a:pt x="45" y="153"/>
                    </a:lnTo>
                    <a:lnTo>
                      <a:pt x="48" y="150"/>
                    </a:lnTo>
                    <a:lnTo>
                      <a:pt x="52" y="153"/>
                    </a:lnTo>
                    <a:lnTo>
                      <a:pt x="55" y="153"/>
                    </a:lnTo>
                    <a:lnTo>
                      <a:pt x="60" y="156"/>
                    </a:lnTo>
                    <a:lnTo>
                      <a:pt x="60" y="160"/>
                    </a:lnTo>
                    <a:lnTo>
                      <a:pt x="62" y="160"/>
                    </a:lnTo>
                    <a:lnTo>
                      <a:pt x="64" y="163"/>
                    </a:lnTo>
                    <a:lnTo>
                      <a:pt x="64" y="166"/>
                    </a:lnTo>
                    <a:lnTo>
                      <a:pt x="67" y="166"/>
                    </a:lnTo>
                    <a:lnTo>
                      <a:pt x="71" y="166"/>
                    </a:lnTo>
                    <a:lnTo>
                      <a:pt x="78" y="166"/>
                    </a:lnTo>
                    <a:lnTo>
                      <a:pt x="87" y="166"/>
                    </a:lnTo>
                    <a:lnTo>
                      <a:pt x="90" y="166"/>
                    </a:lnTo>
                    <a:lnTo>
                      <a:pt x="97" y="166"/>
                    </a:lnTo>
                    <a:lnTo>
                      <a:pt x="103" y="171"/>
                    </a:lnTo>
                    <a:lnTo>
                      <a:pt x="111" y="171"/>
                    </a:lnTo>
                    <a:lnTo>
                      <a:pt x="122" y="171"/>
                    </a:lnTo>
                    <a:lnTo>
                      <a:pt x="130" y="171"/>
                    </a:lnTo>
                    <a:lnTo>
                      <a:pt x="125" y="171"/>
                    </a:lnTo>
                    <a:lnTo>
                      <a:pt x="122" y="166"/>
                    </a:lnTo>
                    <a:lnTo>
                      <a:pt x="119" y="163"/>
                    </a:lnTo>
                    <a:lnTo>
                      <a:pt x="110" y="156"/>
                    </a:lnTo>
                    <a:lnTo>
                      <a:pt x="106" y="153"/>
                    </a:lnTo>
                    <a:lnTo>
                      <a:pt x="100" y="146"/>
                    </a:lnTo>
                    <a:lnTo>
                      <a:pt x="90" y="140"/>
                    </a:lnTo>
                    <a:lnTo>
                      <a:pt x="84" y="133"/>
                    </a:lnTo>
                    <a:lnTo>
                      <a:pt x="78" y="128"/>
                    </a:lnTo>
                    <a:lnTo>
                      <a:pt x="73" y="120"/>
                    </a:lnTo>
                    <a:lnTo>
                      <a:pt x="71" y="114"/>
                    </a:lnTo>
                    <a:lnTo>
                      <a:pt x="67" y="114"/>
                    </a:lnTo>
                    <a:lnTo>
                      <a:pt x="71" y="114"/>
                    </a:lnTo>
                    <a:lnTo>
                      <a:pt x="73" y="114"/>
                    </a:lnTo>
                    <a:lnTo>
                      <a:pt x="79" y="114"/>
                    </a:lnTo>
                    <a:lnTo>
                      <a:pt x="84" y="118"/>
                    </a:lnTo>
                    <a:lnTo>
                      <a:pt x="97" y="120"/>
                    </a:lnTo>
                    <a:lnTo>
                      <a:pt x="100" y="128"/>
                    </a:lnTo>
                    <a:lnTo>
                      <a:pt x="103" y="128"/>
                    </a:lnTo>
                    <a:lnTo>
                      <a:pt x="100" y="128"/>
                    </a:lnTo>
                    <a:lnTo>
                      <a:pt x="100" y="124"/>
                    </a:lnTo>
                    <a:lnTo>
                      <a:pt x="97" y="118"/>
                    </a:lnTo>
                    <a:lnTo>
                      <a:pt x="93" y="111"/>
                    </a:lnTo>
                    <a:lnTo>
                      <a:pt x="93" y="101"/>
                    </a:lnTo>
                    <a:lnTo>
                      <a:pt x="93" y="96"/>
                    </a:lnTo>
                    <a:lnTo>
                      <a:pt x="90" y="88"/>
                    </a:lnTo>
                    <a:lnTo>
                      <a:pt x="90" y="87"/>
                    </a:lnTo>
                    <a:lnTo>
                      <a:pt x="90" y="83"/>
                    </a:lnTo>
                    <a:lnTo>
                      <a:pt x="93" y="83"/>
                    </a:lnTo>
                    <a:lnTo>
                      <a:pt x="97" y="83"/>
                    </a:lnTo>
                    <a:lnTo>
                      <a:pt x="100" y="83"/>
                    </a:lnTo>
                    <a:lnTo>
                      <a:pt x="103" y="83"/>
                    </a:lnTo>
                    <a:lnTo>
                      <a:pt x="100" y="83"/>
                    </a:lnTo>
                    <a:lnTo>
                      <a:pt x="97" y="80"/>
                    </a:lnTo>
                    <a:lnTo>
                      <a:pt x="93" y="73"/>
                    </a:lnTo>
                    <a:lnTo>
                      <a:pt x="90" y="66"/>
                    </a:lnTo>
                    <a:lnTo>
                      <a:pt x="84" y="64"/>
                    </a:lnTo>
                    <a:lnTo>
                      <a:pt x="79" y="57"/>
                    </a:lnTo>
                    <a:lnTo>
                      <a:pt x="78" y="54"/>
                    </a:lnTo>
                    <a:lnTo>
                      <a:pt x="73" y="51"/>
                    </a:lnTo>
                    <a:lnTo>
                      <a:pt x="73" y="43"/>
                    </a:lnTo>
                    <a:lnTo>
                      <a:pt x="71" y="41"/>
                    </a:lnTo>
                    <a:lnTo>
                      <a:pt x="71" y="38"/>
                    </a:lnTo>
                    <a:lnTo>
                      <a:pt x="67" y="31"/>
                    </a:lnTo>
                    <a:lnTo>
                      <a:pt x="71" y="31"/>
                    </a:lnTo>
                    <a:lnTo>
                      <a:pt x="73" y="31"/>
                    </a:lnTo>
                    <a:lnTo>
                      <a:pt x="78" y="31"/>
                    </a:lnTo>
                    <a:lnTo>
                      <a:pt x="73" y="31"/>
                    </a:lnTo>
                    <a:lnTo>
                      <a:pt x="73" y="26"/>
                    </a:lnTo>
                    <a:lnTo>
                      <a:pt x="71" y="24"/>
                    </a:lnTo>
                    <a:lnTo>
                      <a:pt x="71" y="18"/>
                    </a:lnTo>
                    <a:lnTo>
                      <a:pt x="67" y="14"/>
                    </a:lnTo>
                    <a:lnTo>
                      <a:pt x="67" y="12"/>
                    </a:lnTo>
                    <a:lnTo>
                      <a:pt x="67" y="7"/>
                    </a:lnTo>
                    <a:lnTo>
                      <a:pt x="64" y="5"/>
                    </a:lnTo>
                    <a:lnTo>
                      <a:pt x="64" y="0"/>
                    </a:lnTo>
                    <a:lnTo>
                      <a:pt x="64" y="5"/>
                    </a:lnTo>
                    <a:lnTo>
                      <a:pt x="62" y="7"/>
                    </a:lnTo>
                    <a:lnTo>
                      <a:pt x="60" y="14"/>
                    </a:lnTo>
                    <a:lnTo>
                      <a:pt x="60" y="21"/>
                    </a:lnTo>
                    <a:lnTo>
                      <a:pt x="52" y="31"/>
                    </a:lnTo>
                    <a:lnTo>
                      <a:pt x="48" y="33"/>
                    </a:lnTo>
                    <a:lnTo>
                      <a:pt x="48" y="38"/>
                    </a:lnTo>
                    <a:lnTo>
                      <a:pt x="48" y="41"/>
                    </a:lnTo>
                    <a:lnTo>
                      <a:pt x="45" y="43"/>
                    </a:lnTo>
                    <a:lnTo>
                      <a:pt x="48" y="43"/>
                    </a:lnTo>
                    <a:lnTo>
                      <a:pt x="52" y="43"/>
                    </a:lnTo>
                    <a:lnTo>
                      <a:pt x="55" y="43"/>
                    </a:lnTo>
                    <a:lnTo>
                      <a:pt x="55" y="57"/>
                    </a:lnTo>
                    <a:lnTo>
                      <a:pt x="52" y="64"/>
                    </a:lnTo>
                    <a:lnTo>
                      <a:pt x="55" y="41"/>
                    </a:lnTo>
                    <a:close/>
                  </a:path>
                </a:pathLst>
              </a:custGeom>
              <a:solidFill>
                <a:srgbClr val="007F00"/>
              </a:solidFill>
              <a:ln w="1588">
                <a:solidFill>
                  <a:srgbClr val="000000"/>
                </a:solidFill>
                <a:round/>
                <a:headEnd/>
                <a:tailEnd/>
              </a:ln>
            </p:spPr>
            <p:txBody>
              <a:bodyPr/>
              <a:lstStyle/>
              <a:p>
                <a:endParaRPr lang="en-US" dirty="0"/>
              </a:p>
            </p:txBody>
          </p:sp>
          <p:sp>
            <p:nvSpPr>
              <p:cNvPr id="174167" name="Line 65"/>
              <p:cNvSpPr>
                <a:spLocks noChangeShapeType="1"/>
              </p:cNvSpPr>
              <p:nvPr/>
            </p:nvSpPr>
            <p:spPr bwMode="auto">
              <a:xfrm rot="393647">
                <a:off x="1666" y="3462"/>
                <a:ext cx="2" cy="56"/>
              </a:xfrm>
              <a:prstGeom prst="line">
                <a:avLst/>
              </a:prstGeom>
              <a:noFill/>
              <a:ln w="31750">
                <a:solidFill>
                  <a:srgbClr val="000000"/>
                </a:solidFill>
                <a:round/>
                <a:headEnd/>
                <a:tailEnd/>
              </a:ln>
            </p:spPr>
            <p:txBody>
              <a:bodyPr/>
              <a:lstStyle/>
              <a:p>
                <a:endParaRPr lang="en-US" dirty="0"/>
              </a:p>
            </p:txBody>
          </p:sp>
          <p:sp>
            <p:nvSpPr>
              <p:cNvPr id="174168" name="Freeform 66"/>
              <p:cNvSpPr>
                <a:spLocks/>
              </p:cNvSpPr>
              <p:nvPr/>
            </p:nvSpPr>
            <p:spPr bwMode="auto">
              <a:xfrm rot="393647">
                <a:off x="1617" y="3394"/>
                <a:ext cx="123" cy="107"/>
              </a:xfrm>
              <a:custGeom>
                <a:avLst/>
                <a:gdLst>
                  <a:gd name="T0" fmla="*/ 41 w 128"/>
                  <a:gd name="T1" fmla="*/ 25 h 170"/>
                  <a:gd name="T2" fmla="*/ 30 w 128"/>
                  <a:gd name="T3" fmla="*/ 33 h 170"/>
                  <a:gd name="T4" fmla="*/ 22 w 128"/>
                  <a:gd name="T5" fmla="*/ 35 h 170"/>
                  <a:gd name="T6" fmla="*/ 37 w 128"/>
                  <a:gd name="T7" fmla="*/ 34 h 170"/>
                  <a:gd name="T8" fmla="*/ 47 w 128"/>
                  <a:gd name="T9" fmla="*/ 33 h 170"/>
                  <a:gd name="T10" fmla="*/ 44 w 128"/>
                  <a:gd name="T11" fmla="*/ 35 h 170"/>
                  <a:gd name="T12" fmla="*/ 32 w 128"/>
                  <a:gd name="T13" fmla="*/ 39 h 170"/>
                  <a:gd name="T14" fmla="*/ 20 w 128"/>
                  <a:gd name="T15" fmla="*/ 43 h 170"/>
                  <a:gd name="T16" fmla="*/ 6 w 128"/>
                  <a:gd name="T17" fmla="*/ 47 h 170"/>
                  <a:gd name="T18" fmla="*/ 12 w 128"/>
                  <a:gd name="T19" fmla="*/ 47 h 170"/>
                  <a:gd name="T20" fmla="*/ 30 w 128"/>
                  <a:gd name="T21" fmla="*/ 45 h 170"/>
                  <a:gd name="T22" fmla="*/ 32 w 128"/>
                  <a:gd name="T23" fmla="*/ 48 h 170"/>
                  <a:gd name="T24" fmla="*/ 41 w 128"/>
                  <a:gd name="T25" fmla="*/ 48 h 170"/>
                  <a:gd name="T26" fmla="*/ 32 w 128"/>
                  <a:gd name="T27" fmla="*/ 53 h 170"/>
                  <a:gd name="T28" fmla="*/ 15 w 128"/>
                  <a:gd name="T29" fmla="*/ 59 h 170"/>
                  <a:gd name="T30" fmla="*/ 2 w 128"/>
                  <a:gd name="T31" fmla="*/ 64 h 170"/>
                  <a:gd name="T32" fmla="*/ 6 w 128"/>
                  <a:gd name="T33" fmla="*/ 64 h 170"/>
                  <a:gd name="T34" fmla="*/ 20 w 128"/>
                  <a:gd name="T35" fmla="*/ 62 h 170"/>
                  <a:gd name="T36" fmla="*/ 32 w 128"/>
                  <a:gd name="T37" fmla="*/ 60 h 170"/>
                  <a:gd name="T38" fmla="*/ 41 w 128"/>
                  <a:gd name="T39" fmla="*/ 60 h 170"/>
                  <a:gd name="T40" fmla="*/ 50 w 128"/>
                  <a:gd name="T41" fmla="*/ 60 h 170"/>
                  <a:gd name="T42" fmla="*/ 57 w 128"/>
                  <a:gd name="T43" fmla="*/ 64 h 170"/>
                  <a:gd name="T44" fmla="*/ 61 w 128"/>
                  <a:gd name="T45" fmla="*/ 65 h 170"/>
                  <a:gd name="T46" fmla="*/ 80 w 128"/>
                  <a:gd name="T47" fmla="*/ 65 h 170"/>
                  <a:gd name="T48" fmla="*/ 94 w 128"/>
                  <a:gd name="T49" fmla="*/ 67 h 170"/>
                  <a:gd name="T50" fmla="*/ 118 w 128"/>
                  <a:gd name="T51" fmla="*/ 67 h 170"/>
                  <a:gd name="T52" fmla="*/ 110 w 128"/>
                  <a:gd name="T53" fmla="*/ 65 h 170"/>
                  <a:gd name="T54" fmla="*/ 90 w 128"/>
                  <a:gd name="T55" fmla="*/ 59 h 170"/>
                  <a:gd name="T56" fmla="*/ 69 w 128"/>
                  <a:gd name="T57" fmla="*/ 51 h 170"/>
                  <a:gd name="T58" fmla="*/ 61 w 128"/>
                  <a:gd name="T59" fmla="*/ 45 h 170"/>
                  <a:gd name="T60" fmla="*/ 74 w 128"/>
                  <a:gd name="T61" fmla="*/ 45 h 170"/>
                  <a:gd name="T62" fmla="*/ 90 w 128"/>
                  <a:gd name="T63" fmla="*/ 51 h 170"/>
                  <a:gd name="T64" fmla="*/ 90 w 128"/>
                  <a:gd name="T65" fmla="*/ 49 h 170"/>
                  <a:gd name="T66" fmla="*/ 85 w 128"/>
                  <a:gd name="T67" fmla="*/ 40 h 170"/>
                  <a:gd name="T68" fmla="*/ 83 w 128"/>
                  <a:gd name="T69" fmla="*/ 34 h 170"/>
                  <a:gd name="T70" fmla="*/ 88 w 128"/>
                  <a:gd name="T71" fmla="*/ 33 h 170"/>
                  <a:gd name="T72" fmla="*/ 90 w 128"/>
                  <a:gd name="T73" fmla="*/ 33 h 170"/>
                  <a:gd name="T74" fmla="*/ 83 w 128"/>
                  <a:gd name="T75" fmla="*/ 26 h 170"/>
                  <a:gd name="T76" fmla="*/ 69 w 128"/>
                  <a:gd name="T77" fmla="*/ 21 h 170"/>
                  <a:gd name="T78" fmla="*/ 63 w 128"/>
                  <a:gd name="T79" fmla="*/ 16 h 170"/>
                  <a:gd name="T80" fmla="*/ 63 w 128"/>
                  <a:gd name="T81" fmla="*/ 12 h 170"/>
                  <a:gd name="T82" fmla="*/ 66 w 128"/>
                  <a:gd name="T83" fmla="*/ 12 h 170"/>
                  <a:gd name="T84" fmla="*/ 63 w 128"/>
                  <a:gd name="T85" fmla="*/ 6 h 170"/>
                  <a:gd name="T86" fmla="*/ 61 w 128"/>
                  <a:gd name="T87" fmla="*/ 3 h 170"/>
                  <a:gd name="T88" fmla="*/ 60 w 128"/>
                  <a:gd name="T89" fmla="*/ 2 h 170"/>
                  <a:gd name="T90" fmla="*/ 53 w 128"/>
                  <a:gd name="T91" fmla="*/ 9 h 170"/>
                  <a:gd name="T92" fmla="*/ 44 w 128"/>
                  <a:gd name="T93" fmla="*/ 14 h 170"/>
                  <a:gd name="T94" fmla="*/ 44 w 128"/>
                  <a:gd name="T95" fmla="*/ 16 h 170"/>
                  <a:gd name="T96" fmla="*/ 50 w 128"/>
                  <a:gd name="T97" fmla="*/ 22 h 1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170"/>
                  <a:gd name="T149" fmla="*/ 128 w 128"/>
                  <a:gd name="T150" fmla="*/ 170 h 1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170">
                    <a:moveTo>
                      <a:pt x="54" y="42"/>
                    </a:moveTo>
                    <a:lnTo>
                      <a:pt x="48" y="56"/>
                    </a:lnTo>
                    <a:lnTo>
                      <a:pt x="45" y="63"/>
                    </a:lnTo>
                    <a:lnTo>
                      <a:pt x="40" y="69"/>
                    </a:lnTo>
                    <a:lnTo>
                      <a:pt x="38" y="76"/>
                    </a:lnTo>
                    <a:lnTo>
                      <a:pt x="32" y="82"/>
                    </a:lnTo>
                    <a:lnTo>
                      <a:pt x="27" y="86"/>
                    </a:lnTo>
                    <a:lnTo>
                      <a:pt x="22" y="89"/>
                    </a:lnTo>
                    <a:lnTo>
                      <a:pt x="24" y="89"/>
                    </a:lnTo>
                    <a:lnTo>
                      <a:pt x="32" y="89"/>
                    </a:lnTo>
                    <a:lnTo>
                      <a:pt x="34" y="89"/>
                    </a:lnTo>
                    <a:lnTo>
                      <a:pt x="40" y="86"/>
                    </a:lnTo>
                    <a:lnTo>
                      <a:pt x="45" y="82"/>
                    </a:lnTo>
                    <a:lnTo>
                      <a:pt x="48" y="82"/>
                    </a:lnTo>
                    <a:lnTo>
                      <a:pt x="51" y="82"/>
                    </a:lnTo>
                    <a:lnTo>
                      <a:pt x="51" y="80"/>
                    </a:lnTo>
                    <a:lnTo>
                      <a:pt x="51" y="82"/>
                    </a:lnTo>
                    <a:lnTo>
                      <a:pt x="48" y="89"/>
                    </a:lnTo>
                    <a:lnTo>
                      <a:pt x="45" y="92"/>
                    </a:lnTo>
                    <a:lnTo>
                      <a:pt x="40" y="95"/>
                    </a:lnTo>
                    <a:lnTo>
                      <a:pt x="34" y="98"/>
                    </a:lnTo>
                    <a:lnTo>
                      <a:pt x="32" y="101"/>
                    </a:lnTo>
                    <a:lnTo>
                      <a:pt x="24" y="105"/>
                    </a:lnTo>
                    <a:lnTo>
                      <a:pt x="22" y="108"/>
                    </a:lnTo>
                    <a:lnTo>
                      <a:pt x="16" y="111"/>
                    </a:lnTo>
                    <a:lnTo>
                      <a:pt x="12" y="113"/>
                    </a:lnTo>
                    <a:lnTo>
                      <a:pt x="6" y="117"/>
                    </a:lnTo>
                    <a:lnTo>
                      <a:pt x="2" y="117"/>
                    </a:lnTo>
                    <a:lnTo>
                      <a:pt x="6" y="117"/>
                    </a:lnTo>
                    <a:lnTo>
                      <a:pt x="12" y="117"/>
                    </a:lnTo>
                    <a:lnTo>
                      <a:pt x="22" y="113"/>
                    </a:lnTo>
                    <a:lnTo>
                      <a:pt x="27" y="113"/>
                    </a:lnTo>
                    <a:lnTo>
                      <a:pt x="32" y="113"/>
                    </a:lnTo>
                    <a:lnTo>
                      <a:pt x="34" y="113"/>
                    </a:lnTo>
                    <a:lnTo>
                      <a:pt x="34" y="117"/>
                    </a:lnTo>
                    <a:lnTo>
                      <a:pt x="34" y="120"/>
                    </a:lnTo>
                    <a:lnTo>
                      <a:pt x="40" y="120"/>
                    </a:lnTo>
                    <a:lnTo>
                      <a:pt x="45" y="117"/>
                    </a:lnTo>
                    <a:lnTo>
                      <a:pt x="45" y="120"/>
                    </a:lnTo>
                    <a:lnTo>
                      <a:pt x="40" y="128"/>
                    </a:lnTo>
                    <a:lnTo>
                      <a:pt x="34" y="129"/>
                    </a:lnTo>
                    <a:lnTo>
                      <a:pt x="34" y="133"/>
                    </a:lnTo>
                    <a:lnTo>
                      <a:pt x="32" y="139"/>
                    </a:lnTo>
                    <a:lnTo>
                      <a:pt x="24" y="143"/>
                    </a:lnTo>
                    <a:lnTo>
                      <a:pt x="17" y="150"/>
                    </a:lnTo>
                    <a:lnTo>
                      <a:pt x="12" y="153"/>
                    </a:lnTo>
                    <a:lnTo>
                      <a:pt x="8" y="157"/>
                    </a:lnTo>
                    <a:lnTo>
                      <a:pt x="2" y="160"/>
                    </a:lnTo>
                    <a:lnTo>
                      <a:pt x="0" y="163"/>
                    </a:lnTo>
                    <a:lnTo>
                      <a:pt x="2" y="163"/>
                    </a:lnTo>
                    <a:lnTo>
                      <a:pt x="6" y="160"/>
                    </a:lnTo>
                    <a:lnTo>
                      <a:pt x="12" y="160"/>
                    </a:lnTo>
                    <a:lnTo>
                      <a:pt x="17" y="160"/>
                    </a:lnTo>
                    <a:lnTo>
                      <a:pt x="22" y="157"/>
                    </a:lnTo>
                    <a:lnTo>
                      <a:pt x="27" y="157"/>
                    </a:lnTo>
                    <a:lnTo>
                      <a:pt x="32" y="153"/>
                    </a:lnTo>
                    <a:lnTo>
                      <a:pt x="34" y="153"/>
                    </a:lnTo>
                    <a:lnTo>
                      <a:pt x="38" y="153"/>
                    </a:lnTo>
                    <a:lnTo>
                      <a:pt x="40" y="153"/>
                    </a:lnTo>
                    <a:lnTo>
                      <a:pt x="45" y="153"/>
                    </a:lnTo>
                    <a:lnTo>
                      <a:pt x="48" y="150"/>
                    </a:lnTo>
                    <a:lnTo>
                      <a:pt x="51" y="153"/>
                    </a:lnTo>
                    <a:lnTo>
                      <a:pt x="54" y="153"/>
                    </a:lnTo>
                    <a:lnTo>
                      <a:pt x="57" y="157"/>
                    </a:lnTo>
                    <a:lnTo>
                      <a:pt x="57" y="160"/>
                    </a:lnTo>
                    <a:lnTo>
                      <a:pt x="61" y="160"/>
                    </a:lnTo>
                    <a:lnTo>
                      <a:pt x="64" y="163"/>
                    </a:lnTo>
                    <a:lnTo>
                      <a:pt x="64" y="165"/>
                    </a:lnTo>
                    <a:lnTo>
                      <a:pt x="66" y="165"/>
                    </a:lnTo>
                    <a:lnTo>
                      <a:pt x="69" y="165"/>
                    </a:lnTo>
                    <a:lnTo>
                      <a:pt x="75" y="165"/>
                    </a:lnTo>
                    <a:lnTo>
                      <a:pt x="86" y="165"/>
                    </a:lnTo>
                    <a:lnTo>
                      <a:pt x="90" y="165"/>
                    </a:lnTo>
                    <a:lnTo>
                      <a:pt x="96" y="165"/>
                    </a:lnTo>
                    <a:lnTo>
                      <a:pt x="102" y="170"/>
                    </a:lnTo>
                    <a:lnTo>
                      <a:pt x="111" y="170"/>
                    </a:lnTo>
                    <a:lnTo>
                      <a:pt x="122" y="170"/>
                    </a:lnTo>
                    <a:lnTo>
                      <a:pt x="128" y="170"/>
                    </a:lnTo>
                    <a:lnTo>
                      <a:pt x="124" y="170"/>
                    </a:lnTo>
                    <a:lnTo>
                      <a:pt x="122" y="165"/>
                    </a:lnTo>
                    <a:lnTo>
                      <a:pt x="119" y="163"/>
                    </a:lnTo>
                    <a:lnTo>
                      <a:pt x="109" y="157"/>
                    </a:lnTo>
                    <a:lnTo>
                      <a:pt x="106" y="153"/>
                    </a:lnTo>
                    <a:lnTo>
                      <a:pt x="98" y="147"/>
                    </a:lnTo>
                    <a:lnTo>
                      <a:pt x="90" y="139"/>
                    </a:lnTo>
                    <a:lnTo>
                      <a:pt x="83" y="133"/>
                    </a:lnTo>
                    <a:lnTo>
                      <a:pt x="75" y="128"/>
                    </a:lnTo>
                    <a:lnTo>
                      <a:pt x="72" y="120"/>
                    </a:lnTo>
                    <a:lnTo>
                      <a:pt x="69" y="113"/>
                    </a:lnTo>
                    <a:lnTo>
                      <a:pt x="66" y="113"/>
                    </a:lnTo>
                    <a:lnTo>
                      <a:pt x="69" y="113"/>
                    </a:lnTo>
                    <a:lnTo>
                      <a:pt x="72" y="113"/>
                    </a:lnTo>
                    <a:lnTo>
                      <a:pt x="80" y="113"/>
                    </a:lnTo>
                    <a:lnTo>
                      <a:pt x="83" y="117"/>
                    </a:lnTo>
                    <a:lnTo>
                      <a:pt x="96" y="120"/>
                    </a:lnTo>
                    <a:lnTo>
                      <a:pt x="98" y="128"/>
                    </a:lnTo>
                    <a:lnTo>
                      <a:pt x="102" y="128"/>
                    </a:lnTo>
                    <a:lnTo>
                      <a:pt x="98" y="128"/>
                    </a:lnTo>
                    <a:lnTo>
                      <a:pt x="98" y="124"/>
                    </a:lnTo>
                    <a:lnTo>
                      <a:pt x="96" y="117"/>
                    </a:lnTo>
                    <a:lnTo>
                      <a:pt x="92" y="111"/>
                    </a:lnTo>
                    <a:lnTo>
                      <a:pt x="92" y="101"/>
                    </a:lnTo>
                    <a:lnTo>
                      <a:pt x="92" y="95"/>
                    </a:lnTo>
                    <a:lnTo>
                      <a:pt x="90" y="89"/>
                    </a:lnTo>
                    <a:lnTo>
                      <a:pt x="90" y="86"/>
                    </a:lnTo>
                    <a:lnTo>
                      <a:pt x="90" y="82"/>
                    </a:lnTo>
                    <a:lnTo>
                      <a:pt x="92" y="82"/>
                    </a:lnTo>
                    <a:lnTo>
                      <a:pt x="96" y="82"/>
                    </a:lnTo>
                    <a:lnTo>
                      <a:pt x="98" y="82"/>
                    </a:lnTo>
                    <a:lnTo>
                      <a:pt x="102" y="82"/>
                    </a:lnTo>
                    <a:lnTo>
                      <a:pt x="98" y="82"/>
                    </a:lnTo>
                    <a:lnTo>
                      <a:pt x="96" y="80"/>
                    </a:lnTo>
                    <a:lnTo>
                      <a:pt x="92" y="73"/>
                    </a:lnTo>
                    <a:lnTo>
                      <a:pt x="90" y="66"/>
                    </a:lnTo>
                    <a:lnTo>
                      <a:pt x="83" y="63"/>
                    </a:lnTo>
                    <a:lnTo>
                      <a:pt x="80" y="56"/>
                    </a:lnTo>
                    <a:lnTo>
                      <a:pt x="75" y="53"/>
                    </a:lnTo>
                    <a:lnTo>
                      <a:pt x="72" y="50"/>
                    </a:lnTo>
                    <a:lnTo>
                      <a:pt x="72" y="42"/>
                    </a:lnTo>
                    <a:lnTo>
                      <a:pt x="69" y="39"/>
                    </a:lnTo>
                    <a:lnTo>
                      <a:pt x="69" y="35"/>
                    </a:lnTo>
                    <a:lnTo>
                      <a:pt x="66" y="30"/>
                    </a:lnTo>
                    <a:lnTo>
                      <a:pt x="69" y="30"/>
                    </a:lnTo>
                    <a:lnTo>
                      <a:pt x="72" y="30"/>
                    </a:lnTo>
                    <a:lnTo>
                      <a:pt x="75" y="30"/>
                    </a:lnTo>
                    <a:lnTo>
                      <a:pt x="72" y="30"/>
                    </a:lnTo>
                    <a:lnTo>
                      <a:pt x="72" y="27"/>
                    </a:lnTo>
                    <a:lnTo>
                      <a:pt x="69" y="23"/>
                    </a:lnTo>
                    <a:lnTo>
                      <a:pt x="69" y="16"/>
                    </a:lnTo>
                    <a:lnTo>
                      <a:pt x="66" y="14"/>
                    </a:lnTo>
                    <a:lnTo>
                      <a:pt x="66" y="11"/>
                    </a:lnTo>
                    <a:lnTo>
                      <a:pt x="66" y="7"/>
                    </a:lnTo>
                    <a:lnTo>
                      <a:pt x="64" y="4"/>
                    </a:lnTo>
                    <a:lnTo>
                      <a:pt x="64" y="0"/>
                    </a:lnTo>
                    <a:lnTo>
                      <a:pt x="64" y="4"/>
                    </a:lnTo>
                    <a:lnTo>
                      <a:pt x="61" y="7"/>
                    </a:lnTo>
                    <a:lnTo>
                      <a:pt x="57" y="14"/>
                    </a:lnTo>
                    <a:lnTo>
                      <a:pt x="57" y="22"/>
                    </a:lnTo>
                    <a:lnTo>
                      <a:pt x="51" y="30"/>
                    </a:lnTo>
                    <a:lnTo>
                      <a:pt x="48" y="34"/>
                    </a:lnTo>
                    <a:lnTo>
                      <a:pt x="48" y="35"/>
                    </a:lnTo>
                    <a:lnTo>
                      <a:pt x="48" y="39"/>
                    </a:lnTo>
                    <a:lnTo>
                      <a:pt x="45" y="42"/>
                    </a:lnTo>
                    <a:lnTo>
                      <a:pt x="48" y="42"/>
                    </a:lnTo>
                    <a:lnTo>
                      <a:pt x="51" y="42"/>
                    </a:lnTo>
                    <a:lnTo>
                      <a:pt x="54" y="42"/>
                    </a:lnTo>
                    <a:lnTo>
                      <a:pt x="54" y="56"/>
                    </a:lnTo>
                    <a:lnTo>
                      <a:pt x="51" y="63"/>
                    </a:lnTo>
                    <a:lnTo>
                      <a:pt x="54" y="42"/>
                    </a:lnTo>
                    <a:close/>
                  </a:path>
                </a:pathLst>
              </a:custGeom>
              <a:solidFill>
                <a:srgbClr val="007F00"/>
              </a:solidFill>
              <a:ln w="1588">
                <a:solidFill>
                  <a:srgbClr val="000000"/>
                </a:solidFill>
                <a:round/>
                <a:headEnd/>
                <a:tailEnd/>
              </a:ln>
            </p:spPr>
            <p:txBody>
              <a:bodyPr/>
              <a:lstStyle/>
              <a:p>
                <a:endParaRPr lang="en-US" dirty="0"/>
              </a:p>
            </p:txBody>
          </p:sp>
          <p:sp>
            <p:nvSpPr>
              <p:cNvPr id="174169" name="Line 67"/>
              <p:cNvSpPr>
                <a:spLocks noChangeShapeType="1"/>
              </p:cNvSpPr>
              <p:nvPr/>
            </p:nvSpPr>
            <p:spPr bwMode="auto">
              <a:xfrm rot="393647">
                <a:off x="1713" y="3486"/>
                <a:ext cx="2" cy="56"/>
              </a:xfrm>
              <a:prstGeom prst="line">
                <a:avLst/>
              </a:prstGeom>
              <a:noFill/>
              <a:ln w="31750">
                <a:solidFill>
                  <a:srgbClr val="000000"/>
                </a:solidFill>
                <a:round/>
                <a:headEnd/>
                <a:tailEnd/>
              </a:ln>
            </p:spPr>
            <p:txBody>
              <a:bodyPr/>
              <a:lstStyle/>
              <a:p>
                <a:endParaRPr lang="en-US" dirty="0"/>
              </a:p>
            </p:txBody>
          </p:sp>
          <p:sp>
            <p:nvSpPr>
              <p:cNvPr id="174170" name="Freeform 68"/>
              <p:cNvSpPr>
                <a:spLocks/>
              </p:cNvSpPr>
              <p:nvPr/>
            </p:nvSpPr>
            <p:spPr bwMode="auto">
              <a:xfrm rot="393647">
                <a:off x="1660" y="3420"/>
                <a:ext cx="127" cy="106"/>
              </a:xfrm>
              <a:custGeom>
                <a:avLst/>
                <a:gdLst>
                  <a:gd name="T0" fmla="*/ 42 w 129"/>
                  <a:gd name="T1" fmla="*/ 24 h 169"/>
                  <a:gd name="T2" fmla="*/ 32 w 129"/>
                  <a:gd name="T3" fmla="*/ 32 h 169"/>
                  <a:gd name="T4" fmla="*/ 26 w 129"/>
                  <a:gd name="T5" fmla="*/ 34 h 169"/>
                  <a:gd name="T6" fmla="*/ 40 w 129"/>
                  <a:gd name="T7" fmla="*/ 33 h 169"/>
                  <a:gd name="T8" fmla="*/ 51 w 129"/>
                  <a:gd name="T9" fmla="*/ 32 h 169"/>
                  <a:gd name="T10" fmla="*/ 46 w 129"/>
                  <a:gd name="T11" fmla="*/ 34 h 169"/>
                  <a:gd name="T12" fmla="*/ 33 w 129"/>
                  <a:gd name="T13" fmla="*/ 38 h 169"/>
                  <a:gd name="T14" fmla="*/ 23 w 129"/>
                  <a:gd name="T15" fmla="*/ 41 h 169"/>
                  <a:gd name="T16" fmla="*/ 6 w 129"/>
                  <a:gd name="T17" fmla="*/ 46 h 169"/>
                  <a:gd name="T18" fmla="*/ 12 w 129"/>
                  <a:gd name="T19" fmla="*/ 46 h 169"/>
                  <a:gd name="T20" fmla="*/ 32 w 129"/>
                  <a:gd name="T21" fmla="*/ 44 h 169"/>
                  <a:gd name="T22" fmla="*/ 33 w 129"/>
                  <a:gd name="T23" fmla="*/ 46 h 169"/>
                  <a:gd name="T24" fmla="*/ 42 w 129"/>
                  <a:gd name="T25" fmla="*/ 46 h 169"/>
                  <a:gd name="T26" fmla="*/ 33 w 129"/>
                  <a:gd name="T27" fmla="*/ 52 h 169"/>
                  <a:gd name="T28" fmla="*/ 19 w 129"/>
                  <a:gd name="T29" fmla="*/ 58 h 169"/>
                  <a:gd name="T30" fmla="*/ 3 w 129"/>
                  <a:gd name="T31" fmla="*/ 63 h 169"/>
                  <a:gd name="T32" fmla="*/ 6 w 129"/>
                  <a:gd name="T33" fmla="*/ 63 h 169"/>
                  <a:gd name="T34" fmla="*/ 23 w 129"/>
                  <a:gd name="T35" fmla="*/ 61 h 169"/>
                  <a:gd name="T36" fmla="*/ 33 w 129"/>
                  <a:gd name="T37" fmla="*/ 60 h 169"/>
                  <a:gd name="T38" fmla="*/ 42 w 129"/>
                  <a:gd name="T39" fmla="*/ 60 h 169"/>
                  <a:gd name="T40" fmla="*/ 53 w 129"/>
                  <a:gd name="T41" fmla="*/ 60 h 169"/>
                  <a:gd name="T42" fmla="*/ 59 w 129"/>
                  <a:gd name="T43" fmla="*/ 63 h 169"/>
                  <a:gd name="T44" fmla="*/ 65 w 129"/>
                  <a:gd name="T45" fmla="*/ 65 h 169"/>
                  <a:gd name="T46" fmla="*/ 84 w 129"/>
                  <a:gd name="T47" fmla="*/ 65 h 169"/>
                  <a:gd name="T48" fmla="*/ 98 w 129"/>
                  <a:gd name="T49" fmla="*/ 66 h 169"/>
                  <a:gd name="T50" fmla="*/ 125 w 129"/>
                  <a:gd name="T51" fmla="*/ 66 h 169"/>
                  <a:gd name="T52" fmla="*/ 114 w 129"/>
                  <a:gd name="T53" fmla="*/ 64 h 169"/>
                  <a:gd name="T54" fmla="*/ 96 w 129"/>
                  <a:gd name="T55" fmla="*/ 58 h 169"/>
                  <a:gd name="T56" fmla="*/ 74 w 129"/>
                  <a:gd name="T57" fmla="*/ 50 h 169"/>
                  <a:gd name="T58" fmla="*/ 65 w 129"/>
                  <a:gd name="T59" fmla="*/ 44 h 169"/>
                  <a:gd name="T60" fmla="*/ 78 w 129"/>
                  <a:gd name="T61" fmla="*/ 44 h 169"/>
                  <a:gd name="T62" fmla="*/ 96 w 129"/>
                  <a:gd name="T63" fmla="*/ 50 h 169"/>
                  <a:gd name="T64" fmla="*/ 96 w 129"/>
                  <a:gd name="T65" fmla="*/ 48 h 169"/>
                  <a:gd name="T66" fmla="*/ 91 w 129"/>
                  <a:gd name="T67" fmla="*/ 40 h 169"/>
                  <a:gd name="T68" fmla="*/ 88 w 129"/>
                  <a:gd name="T69" fmla="*/ 33 h 169"/>
                  <a:gd name="T70" fmla="*/ 94 w 129"/>
                  <a:gd name="T71" fmla="*/ 32 h 169"/>
                  <a:gd name="T72" fmla="*/ 96 w 129"/>
                  <a:gd name="T73" fmla="*/ 32 h 169"/>
                  <a:gd name="T74" fmla="*/ 88 w 129"/>
                  <a:gd name="T75" fmla="*/ 26 h 169"/>
                  <a:gd name="T76" fmla="*/ 74 w 129"/>
                  <a:gd name="T77" fmla="*/ 21 h 169"/>
                  <a:gd name="T78" fmla="*/ 69 w 129"/>
                  <a:gd name="T79" fmla="*/ 15 h 169"/>
                  <a:gd name="T80" fmla="*/ 69 w 129"/>
                  <a:gd name="T81" fmla="*/ 11 h 169"/>
                  <a:gd name="T82" fmla="*/ 72 w 129"/>
                  <a:gd name="T83" fmla="*/ 11 h 169"/>
                  <a:gd name="T84" fmla="*/ 69 w 129"/>
                  <a:gd name="T85" fmla="*/ 6 h 169"/>
                  <a:gd name="T86" fmla="*/ 65 w 129"/>
                  <a:gd name="T87" fmla="*/ 3 h 169"/>
                  <a:gd name="T88" fmla="*/ 62 w 129"/>
                  <a:gd name="T89" fmla="*/ 1 h 169"/>
                  <a:gd name="T90" fmla="*/ 56 w 129"/>
                  <a:gd name="T91" fmla="*/ 8 h 169"/>
                  <a:gd name="T92" fmla="*/ 46 w 129"/>
                  <a:gd name="T93" fmla="*/ 14 h 169"/>
                  <a:gd name="T94" fmla="*/ 46 w 129"/>
                  <a:gd name="T95" fmla="*/ 16 h 169"/>
                  <a:gd name="T96" fmla="*/ 53 w 129"/>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9"/>
                  <a:gd name="T148" fmla="*/ 0 h 169"/>
                  <a:gd name="T149" fmla="*/ 129 w 129"/>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9" h="169">
                    <a:moveTo>
                      <a:pt x="55" y="41"/>
                    </a:moveTo>
                    <a:lnTo>
                      <a:pt x="48" y="55"/>
                    </a:lnTo>
                    <a:lnTo>
                      <a:pt x="44" y="62"/>
                    </a:lnTo>
                    <a:lnTo>
                      <a:pt x="42" y="68"/>
                    </a:lnTo>
                    <a:lnTo>
                      <a:pt x="38" y="75"/>
                    </a:lnTo>
                    <a:lnTo>
                      <a:pt x="32" y="81"/>
                    </a:lnTo>
                    <a:lnTo>
                      <a:pt x="29" y="85"/>
                    </a:lnTo>
                    <a:lnTo>
                      <a:pt x="23" y="88"/>
                    </a:lnTo>
                    <a:lnTo>
                      <a:pt x="26" y="88"/>
                    </a:lnTo>
                    <a:lnTo>
                      <a:pt x="32" y="88"/>
                    </a:lnTo>
                    <a:lnTo>
                      <a:pt x="35" y="88"/>
                    </a:lnTo>
                    <a:lnTo>
                      <a:pt x="42" y="85"/>
                    </a:lnTo>
                    <a:lnTo>
                      <a:pt x="44" y="81"/>
                    </a:lnTo>
                    <a:lnTo>
                      <a:pt x="48" y="81"/>
                    </a:lnTo>
                    <a:lnTo>
                      <a:pt x="53" y="81"/>
                    </a:lnTo>
                    <a:lnTo>
                      <a:pt x="53" y="78"/>
                    </a:lnTo>
                    <a:lnTo>
                      <a:pt x="53" y="81"/>
                    </a:lnTo>
                    <a:lnTo>
                      <a:pt x="48" y="88"/>
                    </a:lnTo>
                    <a:lnTo>
                      <a:pt x="44" y="91"/>
                    </a:lnTo>
                    <a:lnTo>
                      <a:pt x="42" y="94"/>
                    </a:lnTo>
                    <a:lnTo>
                      <a:pt x="35" y="97"/>
                    </a:lnTo>
                    <a:lnTo>
                      <a:pt x="32" y="100"/>
                    </a:lnTo>
                    <a:lnTo>
                      <a:pt x="26" y="102"/>
                    </a:lnTo>
                    <a:lnTo>
                      <a:pt x="23" y="106"/>
                    </a:lnTo>
                    <a:lnTo>
                      <a:pt x="16" y="109"/>
                    </a:lnTo>
                    <a:lnTo>
                      <a:pt x="12" y="112"/>
                    </a:lnTo>
                    <a:lnTo>
                      <a:pt x="6" y="117"/>
                    </a:lnTo>
                    <a:lnTo>
                      <a:pt x="3" y="117"/>
                    </a:lnTo>
                    <a:lnTo>
                      <a:pt x="6" y="117"/>
                    </a:lnTo>
                    <a:lnTo>
                      <a:pt x="12" y="117"/>
                    </a:lnTo>
                    <a:lnTo>
                      <a:pt x="23" y="112"/>
                    </a:lnTo>
                    <a:lnTo>
                      <a:pt x="29" y="112"/>
                    </a:lnTo>
                    <a:lnTo>
                      <a:pt x="32" y="112"/>
                    </a:lnTo>
                    <a:lnTo>
                      <a:pt x="35" y="112"/>
                    </a:lnTo>
                    <a:lnTo>
                      <a:pt x="35" y="117"/>
                    </a:lnTo>
                    <a:lnTo>
                      <a:pt x="35" y="118"/>
                    </a:lnTo>
                    <a:lnTo>
                      <a:pt x="42" y="118"/>
                    </a:lnTo>
                    <a:lnTo>
                      <a:pt x="44" y="117"/>
                    </a:lnTo>
                    <a:lnTo>
                      <a:pt x="44" y="118"/>
                    </a:lnTo>
                    <a:lnTo>
                      <a:pt x="42" y="126"/>
                    </a:lnTo>
                    <a:lnTo>
                      <a:pt x="35" y="128"/>
                    </a:lnTo>
                    <a:lnTo>
                      <a:pt x="35" y="132"/>
                    </a:lnTo>
                    <a:lnTo>
                      <a:pt x="32" y="138"/>
                    </a:lnTo>
                    <a:lnTo>
                      <a:pt x="26" y="143"/>
                    </a:lnTo>
                    <a:lnTo>
                      <a:pt x="19" y="149"/>
                    </a:lnTo>
                    <a:lnTo>
                      <a:pt x="12" y="152"/>
                    </a:lnTo>
                    <a:lnTo>
                      <a:pt x="9" y="154"/>
                    </a:lnTo>
                    <a:lnTo>
                      <a:pt x="3" y="159"/>
                    </a:lnTo>
                    <a:lnTo>
                      <a:pt x="0" y="162"/>
                    </a:lnTo>
                    <a:lnTo>
                      <a:pt x="3" y="162"/>
                    </a:lnTo>
                    <a:lnTo>
                      <a:pt x="6" y="159"/>
                    </a:lnTo>
                    <a:lnTo>
                      <a:pt x="12" y="159"/>
                    </a:lnTo>
                    <a:lnTo>
                      <a:pt x="19" y="159"/>
                    </a:lnTo>
                    <a:lnTo>
                      <a:pt x="23" y="154"/>
                    </a:lnTo>
                    <a:lnTo>
                      <a:pt x="29" y="154"/>
                    </a:lnTo>
                    <a:lnTo>
                      <a:pt x="32" y="152"/>
                    </a:lnTo>
                    <a:lnTo>
                      <a:pt x="35" y="152"/>
                    </a:lnTo>
                    <a:lnTo>
                      <a:pt x="38" y="152"/>
                    </a:lnTo>
                    <a:lnTo>
                      <a:pt x="42" y="152"/>
                    </a:lnTo>
                    <a:lnTo>
                      <a:pt x="44" y="152"/>
                    </a:lnTo>
                    <a:lnTo>
                      <a:pt x="48" y="149"/>
                    </a:lnTo>
                    <a:lnTo>
                      <a:pt x="53" y="152"/>
                    </a:lnTo>
                    <a:lnTo>
                      <a:pt x="55" y="152"/>
                    </a:lnTo>
                    <a:lnTo>
                      <a:pt x="58" y="154"/>
                    </a:lnTo>
                    <a:lnTo>
                      <a:pt x="58" y="159"/>
                    </a:lnTo>
                    <a:lnTo>
                      <a:pt x="61" y="159"/>
                    </a:lnTo>
                    <a:lnTo>
                      <a:pt x="64" y="162"/>
                    </a:lnTo>
                    <a:lnTo>
                      <a:pt x="64" y="164"/>
                    </a:lnTo>
                    <a:lnTo>
                      <a:pt x="67" y="164"/>
                    </a:lnTo>
                    <a:lnTo>
                      <a:pt x="71" y="164"/>
                    </a:lnTo>
                    <a:lnTo>
                      <a:pt x="76" y="164"/>
                    </a:lnTo>
                    <a:lnTo>
                      <a:pt x="86" y="164"/>
                    </a:lnTo>
                    <a:lnTo>
                      <a:pt x="90" y="164"/>
                    </a:lnTo>
                    <a:lnTo>
                      <a:pt x="96" y="164"/>
                    </a:lnTo>
                    <a:lnTo>
                      <a:pt x="102" y="169"/>
                    </a:lnTo>
                    <a:lnTo>
                      <a:pt x="113" y="169"/>
                    </a:lnTo>
                    <a:lnTo>
                      <a:pt x="123" y="169"/>
                    </a:lnTo>
                    <a:lnTo>
                      <a:pt x="129" y="169"/>
                    </a:lnTo>
                    <a:lnTo>
                      <a:pt x="125" y="169"/>
                    </a:lnTo>
                    <a:lnTo>
                      <a:pt x="123" y="164"/>
                    </a:lnTo>
                    <a:lnTo>
                      <a:pt x="118" y="162"/>
                    </a:lnTo>
                    <a:lnTo>
                      <a:pt x="109" y="154"/>
                    </a:lnTo>
                    <a:lnTo>
                      <a:pt x="106" y="152"/>
                    </a:lnTo>
                    <a:lnTo>
                      <a:pt x="100" y="146"/>
                    </a:lnTo>
                    <a:lnTo>
                      <a:pt x="90" y="138"/>
                    </a:lnTo>
                    <a:lnTo>
                      <a:pt x="83" y="132"/>
                    </a:lnTo>
                    <a:lnTo>
                      <a:pt x="76" y="126"/>
                    </a:lnTo>
                    <a:lnTo>
                      <a:pt x="74" y="118"/>
                    </a:lnTo>
                    <a:lnTo>
                      <a:pt x="71" y="112"/>
                    </a:lnTo>
                    <a:lnTo>
                      <a:pt x="67" y="112"/>
                    </a:lnTo>
                    <a:lnTo>
                      <a:pt x="71" y="112"/>
                    </a:lnTo>
                    <a:lnTo>
                      <a:pt x="74" y="112"/>
                    </a:lnTo>
                    <a:lnTo>
                      <a:pt x="80" y="112"/>
                    </a:lnTo>
                    <a:lnTo>
                      <a:pt x="83" y="117"/>
                    </a:lnTo>
                    <a:lnTo>
                      <a:pt x="96" y="118"/>
                    </a:lnTo>
                    <a:lnTo>
                      <a:pt x="100" y="126"/>
                    </a:lnTo>
                    <a:lnTo>
                      <a:pt x="102" y="126"/>
                    </a:lnTo>
                    <a:lnTo>
                      <a:pt x="100" y="126"/>
                    </a:lnTo>
                    <a:lnTo>
                      <a:pt x="100" y="123"/>
                    </a:lnTo>
                    <a:lnTo>
                      <a:pt x="96" y="117"/>
                    </a:lnTo>
                    <a:lnTo>
                      <a:pt x="93" y="109"/>
                    </a:lnTo>
                    <a:lnTo>
                      <a:pt x="93" y="100"/>
                    </a:lnTo>
                    <a:lnTo>
                      <a:pt x="93" y="94"/>
                    </a:lnTo>
                    <a:lnTo>
                      <a:pt x="90" y="88"/>
                    </a:lnTo>
                    <a:lnTo>
                      <a:pt x="90" y="85"/>
                    </a:lnTo>
                    <a:lnTo>
                      <a:pt x="90" y="81"/>
                    </a:lnTo>
                    <a:lnTo>
                      <a:pt x="93" y="81"/>
                    </a:lnTo>
                    <a:lnTo>
                      <a:pt x="96" y="81"/>
                    </a:lnTo>
                    <a:lnTo>
                      <a:pt x="100" y="81"/>
                    </a:lnTo>
                    <a:lnTo>
                      <a:pt x="102" y="81"/>
                    </a:lnTo>
                    <a:lnTo>
                      <a:pt x="100" y="81"/>
                    </a:lnTo>
                    <a:lnTo>
                      <a:pt x="96" y="78"/>
                    </a:lnTo>
                    <a:lnTo>
                      <a:pt x="93" y="71"/>
                    </a:lnTo>
                    <a:lnTo>
                      <a:pt x="90" y="65"/>
                    </a:lnTo>
                    <a:lnTo>
                      <a:pt x="83" y="62"/>
                    </a:lnTo>
                    <a:lnTo>
                      <a:pt x="80" y="55"/>
                    </a:lnTo>
                    <a:lnTo>
                      <a:pt x="76" y="53"/>
                    </a:lnTo>
                    <a:lnTo>
                      <a:pt x="74" y="49"/>
                    </a:lnTo>
                    <a:lnTo>
                      <a:pt x="74" y="42"/>
                    </a:lnTo>
                    <a:lnTo>
                      <a:pt x="71" y="39"/>
                    </a:lnTo>
                    <a:lnTo>
                      <a:pt x="71" y="36"/>
                    </a:lnTo>
                    <a:lnTo>
                      <a:pt x="67" y="29"/>
                    </a:lnTo>
                    <a:lnTo>
                      <a:pt x="71" y="29"/>
                    </a:lnTo>
                    <a:lnTo>
                      <a:pt x="74" y="29"/>
                    </a:lnTo>
                    <a:lnTo>
                      <a:pt x="76" y="29"/>
                    </a:lnTo>
                    <a:lnTo>
                      <a:pt x="74" y="29"/>
                    </a:lnTo>
                    <a:lnTo>
                      <a:pt x="74" y="26"/>
                    </a:lnTo>
                    <a:lnTo>
                      <a:pt x="71" y="23"/>
                    </a:lnTo>
                    <a:lnTo>
                      <a:pt x="71" y="16"/>
                    </a:lnTo>
                    <a:lnTo>
                      <a:pt x="67" y="13"/>
                    </a:lnTo>
                    <a:lnTo>
                      <a:pt x="67" y="10"/>
                    </a:lnTo>
                    <a:lnTo>
                      <a:pt x="67" y="7"/>
                    </a:lnTo>
                    <a:lnTo>
                      <a:pt x="64" y="3"/>
                    </a:lnTo>
                    <a:lnTo>
                      <a:pt x="64" y="0"/>
                    </a:lnTo>
                    <a:lnTo>
                      <a:pt x="64" y="3"/>
                    </a:lnTo>
                    <a:lnTo>
                      <a:pt x="61" y="7"/>
                    </a:lnTo>
                    <a:lnTo>
                      <a:pt x="58" y="13"/>
                    </a:lnTo>
                    <a:lnTo>
                      <a:pt x="58" y="19"/>
                    </a:lnTo>
                    <a:lnTo>
                      <a:pt x="53" y="29"/>
                    </a:lnTo>
                    <a:lnTo>
                      <a:pt x="48" y="33"/>
                    </a:lnTo>
                    <a:lnTo>
                      <a:pt x="48" y="36"/>
                    </a:lnTo>
                    <a:lnTo>
                      <a:pt x="48" y="39"/>
                    </a:lnTo>
                    <a:lnTo>
                      <a:pt x="44" y="42"/>
                    </a:lnTo>
                    <a:lnTo>
                      <a:pt x="48" y="42"/>
                    </a:lnTo>
                    <a:lnTo>
                      <a:pt x="53" y="42"/>
                    </a:lnTo>
                    <a:lnTo>
                      <a:pt x="55" y="42"/>
                    </a:lnTo>
                    <a:lnTo>
                      <a:pt x="55" y="55"/>
                    </a:lnTo>
                    <a:lnTo>
                      <a:pt x="53" y="62"/>
                    </a:lnTo>
                    <a:lnTo>
                      <a:pt x="55" y="41"/>
                    </a:lnTo>
                    <a:close/>
                  </a:path>
                </a:pathLst>
              </a:custGeom>
              <a:solidFill>
                <a:srgbClr val="007F00"/>
              </a:solidFill>
              <a:ln w="1588">
                <a:solidFill>
                  <a:srgbClr val="000000"/>
                </a:solidFill>
                <a:round/>
                <a:headEnd/>
                <a:tailEnd/>
              </a:ln>
            </p:spPr>
            <p:txBody>
              <a:bodyPr/>
              <a:lstStyle/>
              <a:p>
                <a:endParaRPr lang="en-US" dirty="0"/>
              </a:p>
            </p:txBody>
          </p:sp>
          <p:sp>
            <p:nvSpPr>
              <p:cNvPr id="174171" name="Line 69"/>
              <p:cNvSpPr>
                <a:spLocks noChangeShapeType="1"/>
              </p:cNvSpPr>
              <p:nvPr/>
            </p:nvSpPr>
            <p:spPr bwMode="auto">
              <a:xfrm rot="393647">
                <a:off x="1886" y="3487"/>
                <a:ext cx="2" cy="56"/>
              </a:xfrm>
              <a:prstGeom prst="line">
                <a:avLst/>
              </a:prstGeom>
              <a:noFill/>
              <a:ln w="31750">
                <a:solidFill>
                  <a:srgbClr val="000000"/>
                </a:solidFill>
                <a:round/>
                <a:headEnd/>
                <a:tailEnd/>
              </a:ln>
            </p:spPr>
            <p:txBody>
              <a:bodyPr/>
              <a:lstStyle/>
              <a:p>
                <a:endParaRPr lang="en-US" dirty="0"/>
              </a:p>
            </p:txBody>
          </p:sp>
          <p:sp>
            <p:nvSpPr>
              <p:cNvPr id="174172" name="Freeform 70"/>
              <p:cNvSpPr>
                <a:spLocks/>
              </p:cNvSpPr>
              <p:nvPr/>
            </p:nvSpPr>
            <p:spPr bwMode="auto">
              <a:xfrm rot="393647">
                <a:off x="1835" y="3419"/>
                <a:ext cx="125" cy="107"/>
              </a:xfrm>
              <a:custGeom>
                <a:avLst/>
                <a:gdLst>
                  <a:gd name="T0" fmla="*/ 43 w 127"/>
                  <a:gd name="T1" fmla="*/ 25 h 170"/>
                  <a:gd name="T2" fmla="*/ 31 w 127"/>
                  <a:gd name="T3" fmla="*/ 33 h 170"/>
                  <a:gd name="T4" fmla="*/ 26 w 127"/>
                  <a:gd name="T5" fmla="*/ 35 h 170"/>
                  <a:gd name="T6" fmla="*/ 40 w 127"/>
                  <a:gd name="T7" fmla="*/ 34 h 170"/>
                  <a:gd name="T8" fmla="*/ 50 w 127"/>
                  <a:gd name="T9" fmla="*/ 33 h 170"/>
                  <a:gd name="T10" fmla="*/ 48 w 127"/>
                  <a:gd name="T11" fmla="*/ 35 h 170"/>
                  <a:gd name="T12" fmla="*/ 34 w 127"/>
                  <a:gd name="T13" fmla="*/ 39 h 170"/>
                  <a:gd name="T14" fmla="*/ 24 w 127"/>
                  <a:gd name="T15" fmla="*/ 43 h 170"/>
                  <a:gd name="T16" fmla="*/ 8 w 127"/>
                  <a:gd name="T17" fmla="*/ 47 h 170"/>
                  <a:gd name="T18" fmla="*/ 13 w 127"/>
                  <a:gd name="T19" fmla="*/ 47 h 170"/>
                  <a:gd name="T20" fmla="*/ 31 w 127"/>
                  <a:gd name="T21" fmla="*/ 45 h 170"/>
                  <a:gd name="T22" fmla="*/ 34 w 127"/>
                  <a:gd name="T23" fmla="*/ 48 h 170"/>
                  <a:gd name="T24" fmla="*/ 43 w 127"/>
                  <a:gd name="T25" fmla="*/ 48 h 170"/>
                  <a:gd name="T26" fmla="*/ 34 w 127"/>
                  <a:gd name="T27" fmla="*/ 53 h 170"/>
                  <a:gd name="T28" fmla="*/ 19 w 127"/>
                  <a:gd name="T29" fmla="*/ 59 h 170"/>
                  <a:gd name="T30" fmla="*/ 4 w 127"/>
                  <a:gd name="T31" fmla="*/ 64 h 170"/>
                  <a:gd name="T32" fmla="*/ 8 w 127"/>
                  <a:gd name="T33" fmla="*/ 64 h 170"/>
                  <a:gd name="T34" fmla="*/ 24 w 127"/>
                  <a:gd name="T35" fmla="*/ 62 h 170"/>
                  <a:gd name="T36" fmla="*/ 34 w 127"/>
                  <a:gd name="T37" fmla="*/ 60 h 170"/>
                  <a:gd name="T38" fmla="*/ 43 w 127"/>
                  <a:gd name="T39" fmla="*/ 60 h 170"/>
                  <a:gd name="T40" fmla="*/ 54 w 127"/>
                  <a:gd name="T41" fmla="*/ 60 h 170"/>
                  <a:gd name="T42" fmla="*/ 60 w 127"/>
                  <a:gd name="T43" fmla="*/ 64 h 170"/>
                  <a:gd name="T44" fmla="*/ 65 w 127"/>
                  <a:gd name="T45" fmla="*/ 65 h 170"/>
                  <a:gd name="T46" fmla="*/ 86 w 127"/>
                  <a:gd name="T47" fmla="*/ 65 h 170"/>
                  <a:gd name="T48" fmla="*/ 99 w 127"/>
                  <a:gd name="T49" fmla="*/ 67 h 170"/>
                  <a:gd name="T50" fmla="*/ 123 w 127"/>
                  <a:gd name="T51" fmla="*/ 67 h 170"/>
                  <a:gd name="T52" fmla="*/ 114 w 127"/>
                  <a:gd name="T53" fmla="*/ 65 h 170"/>
                  <a:gd name="T54" fmla="*/ 96 w 127"/>
                  <a:gd name="T55" fmla="*/ 59 h 170"/>
                  <a:gd name="T56" fmla="*/ 76 w 127"/>
                  <a:gd name="T57" fmla="*/ 51 h 170"/>
                  <a:gd name="T58" fmla="*/ 65 w 127"/>
                  <a:gd name="T59" fmla="*/ 45 h 170"/>
                  <a:gd name="T60" fmla="*/ 79 w 127"/>
                  <a:gd name="T61" fmla="*/ 45 h 170"/>
                  <a:gd name="T62" fmla="*/ 96 w 127"/>
                  <a:gd name="T63" fmla="*/ 51 h 170"/>
                  <a:gd name="T64" fmla="*/ 96 w 127"/>
                  <a:gd name="T65" fmla="*/ 49 h 170"/>
                  <a:gd name="T66" fmla="*/ 92 w 127"/>
                  <a:gd name="T67" fmla="*/ 40 h 170"/>
                  <a:gd name="T68" fmla="*/ 88 w 127"/>
                  <a:gd name="T69" fmla="*/ 34 h 170"/>
                  <a:gd name="T70" fmla="*/ 94 w 127"/>
                  <a:gd name="T71" fmla="*/ 33 h 170"/>
                  <a:gd name="T72" fmla="*/ 96 w 127"/>
                  <a:gd name="T73" fmla="*/ 33 h 170"/>
                  <a:gd name="T74" fmla="*/ 88 w 127"/>
                  <a:gd name="T75" fmla="*/ 26 h 170"/>
                  <a:gd name="T76" fmla="*/ 76 w 127"/>
                  <a:gd name="T77" fmla="*/ 21 h 170"/>
                  <a:gd name="T78" fmla="*/ 69 w 127"/>
                  <a:gd name="T79" fmla="*/ 16 h 170"/>
                  <a:gd name="T80" fmla="*/ 69 w 127"/>
                  <a:gd name="T81" fmla="*/ 12 h 170"/>
                  <a:gd name="T82" fmla="*/ 72 w 127"/>
                  <a:gd name="T83" fmla="*/ 12 h 170"/>
                  <a:gd name="T84" fmla="*/ 69 w 127"/>
                  <a:gd name="T85" fmla="*/ 6 h 170"/>
                  <a:gd name="T86" fmla="*/ 65 w 127"/>
                  <a:gd name="T87" fmla="*/ 3 h 170"/>
                  <a:gd name="T88" fmla="*/ 64 w 127"/>
                  <a:gd name="T89" fmla="*/ 2 h 170"/>
                  <a:gd name="T90" fmla="*/ 58 w 127"/>
                  <a:gd name="T91" fmla="*/ 9 h 170"/>
                  <a:gd name="T92" fmla="*/ 48 w 127"/>
                  <a:gd name="T93" fmla="*/ 14 h 170"/>
                  <a:gd name="T94" fmla="*/ 48 w 127"/>
                  <a:gd name="T95" fmla="*/ 16 h 170"/>
                  <a:gd name="T96" fmla="*/ 54 w 127"/>
                  <a:gd name="T97" fmla="*/ 22 h 1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7"/>
                  <a:gd name="T148" fmla="*/ 0 h 170"/>
                  <a:gd name="T149" fmla="*/ 127 w 127"/>
                  <a:gd name="T150" fmla="*/ 170 h 1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7" h="170">
                    <a:moveTo>
                      <a:pt x="56" y="42"/>
                    </a:moveTo>
                    <a:lnTo>
                      <a:pt x="50" y="56"/>
                    </a:lnTo>
                    <a:lnTo>
                      <a:pt x="45" y="63"/>
                    </a:lnTo>
                    <a:lnTo>
                      <a:pt x="42" y="69"/>
                    </a:lnTo>
                    <a:lnTo>
                      <a:pt x="39" y="76"/>
                    </a:lnTo>
                    <a:lnTo>
                      <a:pt x="33" y="82"/>
                    </a:lnTo>
                    <a:lnTo>
                      <a:pt x="30" y="86"/>
                    </a:lnTo>
                    <a:lnTo>
                      <a:pt x="24" y="89"/>
                    </a:lnTo>
                    <a:lnTo>
                      <a:pt x="26" y="89"/>
                    </a:lnTo>
                    <a:lnTo>
                      <a:pt x="33" y="89"/>
                    </a:lnTo>
                    <a:lnTo>
                      <a:pt x="36" y="89"/>
                    </a:lnTo>
                    <a:lnTo>
                      <a:pt x="42" y="86"/>
                    </a:lnTo>
                    <a:lnTo>
                      <a:pt x="45" y="82"/>
                    </a:lnTo>
                    <a:lnTo>
                      <a:pt x="50" y="82"/>
                    </a:lnTo>
                    <a:lnTo>
                      <a:pt x="52" y="82"/>
                    </a:lnTo>
                    <a:lnTo>
                      <a:pt x="52" y="80"/>
                    </a:lnTo>
                    <a:lnTo>
                      <a:pt x="52" y="82"/>
                    </a:lnTo>
                    <a:lnTo>
                      <a:pt x="50" y="89"/>
                    </a:lnTo>
                    <a:lnTo>
                      <a:pt x="45" y="92"/>
                    </a:lnTo>
                    <a:lnTo>
                      <a:pt x="42" y="95"/>
                    </a:lnTo>
                    <a:lnTo>
                      <a:pt x="36" y="98"/>
                    </a:lnTo>
                    <a:lnTo>
                      <a:pt x="33" y="101"/>
                    </a:lnTo>
                    <a:lnTo>
                      <a:pt x="26" y="105"/>
                    </a:lnTo>
                    <a:lnTo>
                      <a:pt x="24" y="108"/>
                    </a:lnTo>
                    <a:lnTo>
                      <a:pt x="15" y="111"/>
                    </a:lnTo>
                    <a:lnTo>
                      <a:pt x="13" y="113"/>
                    </a:lnTo>
                    <a:lnTo>
                      <a:pt x="8" y="117"/>
                    </a:lnTo>
                    <a:lnTo>
                      <a:pt x="4" y="117"/>
                    </a:lnTo>
                    <a:lnTo>
                      <a:pt x="8" y="117"/>
                    </a:lnTo>
                    <a:lnTo>
                      <a:pt x="13" y="117"/>
                    </a:lnTo>
                    <a:lnTo>
                      <a:pt x="24" y="113"/>
                    </a:lnTo>
                    <a:lnTo>
                      <a:pt x="30" y="113"/>
                    </a:lnTo>
                    <a:lnTo>
                      <a:pt x="33" y="113"/>
                    </a:lnTo>
                    <a:lnTo>
                      <a:pt x="36" y="113"/>
                    </a:lnTo>
                    <a:lnTo>
                      <a:pt x="36" y="117"/>
                    </a:lnTo>
                    <a:lnTo>
                      <a:pt x="36" y="120"/>
                    </a:lnTo>
                    <a:lnTo>
                      <a:pt x="42" y="120"/>
                    </a:lnTo>
                    <a:lnTo>
                      <a:pt x="45" y="117"/>
                    </a:lnTo>
                    <a:lnTo>
                      <a:pt x="45" y="120"/>
                    </a:lnTo>
                    <a:lnTo>
                      <a:pt x="42" y="128"/>
                    </a:lnTo>
                    <a:lnTo>
                      <a:pt x="36" y="129"/>
                    </a:lnTo>
                    <a:lnTo>
                      <a:pt x="36" y="133"/>
                    </a:lnTo>
                    <a:lnTo>
                      <a:pt x="33" y="139"/>
                    </a:lnTo>
                    <a:lnTo>
                      <a:pt x="26" y="143"/>
                    </a:lnTo>
                    <a:lnTo>
                      <a:pt x="19" y="150"/>
                    </a:lnTo>
                    <a:lnTo>
                      <a:pt x="13" y="153"/>
                    </a:lnTo>
                    <a:lnTo>
                      <a:pt x="10" y="157"/>
                    </a:lnTo>
                    <a:lnTo>
                      <a:pt x="4" y="160"/>
                    </a:lnTo>
                    <a:lnTo>
                      <a:pt x="0" y="163"/>
                    </a:lnTo>
                    <a:lnTo>
                      <a:pt x="4" y="163"/>
                    </a:lnTo>
                    <a:lnTo>
                      <a:pt x="8" y="160"/>
                    </a:lnTo>
                    <a:lnTo>
                      <a:pt x="13" y="160"/>
                    </a:lnTo>
                    <a:lnTo>
                      <a:pt x="19" y="160"/>
                    </a:lnTo>
                    <a:lnTo>
                      <a:pt x="24" y="157"/>
                    </a:lnTo>
                    <a:lnTo>
                      <a:pt x="30" y="157"/>
                    </a:lnTo>
                    <a:lnTo>
                      <a:pt x="33" y="153"/>
                    </a:lnTo>
                    <a:lnTo>
                      <a:pt x="36" y="153"/>
                    </a:lnTo>
                    <a:lnTo>
                      <a:pt x="39" y="153"/>
                    </a:lnTo>
                    <a:lnTo>
                      <a:pt x="42" y="153"/>
                    </a:lnTo>
                    <a:lnTo>
                      <a:pt x="45" y="153"/>
                    </a:lnTo>
                    <a:lnTo>
                      <a:pt x="50" y="150"/>
                    </a:lnTo>
                    <a:lnTo>
                      <a:pt x="52" y="153"/>
                    </a:lnTo>
                    <a:lnTo>
                      <a:pt x="56" y="153"/>
                    </a:lnTo>
                    <a:lnTo>
                      <a:pt x="60" y="157"/>
                    </a:lnTo>
                    <a:lnTo>
                      <a:pt x="60" y="160"/>
                    </a:lnTo>
                    <a:lnTo>
                      <a:pt x="62" y="160"/>
                    </a:lnTo>
                    <a:lnTo>
                      <a:pt x="66" y="163"/>
                    </a:lnTo>
                    <a:lnTo>
                      <a:pt x="66" y="165"/>
                    </a:lnTo>
                    <a:lnTo>
                      <a:pt x="67" y="165"/>
                    </a:lnTo>
                    <a:lnTo>
                      <a:pt x="71" y="165"/>
                    </a:lnTo>
                    <a:lnTo>
                      <a:pt x="78" y="165"/>
                    </a:lnTo>
                    <a:lnTo>
                      <a:pt x="88" y="165"/>
                    </a:lnTo>
                    <a:lnTo>
                      <a:pt x="90" y="165"/>
                    </a:lnTo>
                    <a:lnTo>
                      <a:pt x="97" y="165"/>
                    </a:lnTo>
                    <a:lnTo>
                      <a:pt x="103" y="170"/>
                    </a:lnTo>
                    <a:lnTo>
                      <a:pt x="113" y="170"/>
                    </a:lnTo>
                    <a:lnTo>
                      <a:pt x="121" y="170"/>
                    </a:lnTo>
                    <a:lnTo>
                      <a:pt x="127" y="170"/>
                    </a:lnTo>
                    <a:lnTo>
                      <a:pt x="125" y="170"/>
                    </a:lnTo>
                    <a:lnTo>
                      <a:pt x="121" y="165"/>
                    </a:lnTo>
                    <a:lnTo>
                      <a:pt x="118" y="163"/>
                    </a:lnTo>
                    <a:lnTo>
                      <a:pt x="111" y="157"/>
                    </a:lnTo>
                    <a:lnTo>
                      <a:pt x="108" y="153"/>
                    </a:lnTo>
                    <a:lnTo>
                      <a:pt x="100" y="147"/>
                    </a:lnTo>
                    <a:lnTo>
                      <a:pt x="90" y="139"/>
                    </a:lnTo>
                    <a:lnTo>
                      <a:pt x="84" y="133"/>
                    </a:lnTo>
                    <a:lnTo>
                      <a:pt x="78" y="128"/>
                    </a:lnTo>
                    <a:lnTo>
                      <a:pt x="74" y="120"/>
                    </a:lnTo>
                    <a:lnTo>
                      <a:pt x="71" y="113"/>
                    </a:lnTo>
                    <a:lnTo>
                      <a:pt x="67" y="113"/>
                    </a:lnTo>
                    <a:lnTo>
                      <a:pt x="71" y="113"/>
                    </a:lnTo>
                    <a:lnTo>
                      <a:pt x="74" y="113"/>
                    </a:lnTo>
                    <a:lnTo>
                      <a:pt x="81" y="113"/>
                    </a:lnTo>
                    <a:lnTo>
                      <a:pt x="84" y="117"/>
                    </a:lnTo>
                    <a:lnTo>
                      <a:pt x="97" y="120"/>
                    </a:lnTo>
                    <a:lnTo>
                      <a:pt x="100" y="128"/>
                    </a:lnTo>
                    <a:lnTo>
                      <a:pt x="103" y="128"/>
                    </a:lnTo>
                    <a:lnTo>
                      <a:pt x="100" y="128"/>
                    </a:lnTo>
                    <a:lnTo>
                      <a:pt x="100" y="124"/>
                    </a:lnTo>
                    <a:lnTo>
                      <a:pt x="97" y="117"/>
                    </a:lnTo>
                    <a:lnTo>
                      <a:pt x="94" y="111"/>
                    </a:lnTo>
                    <a:lnTo>
                      <a:pt x="94" y="101"/>
                    </a:lnTo>
                    <a:lnTo>
                      <a:pt x="94" y="95"/>
                    </a:lnTo>
                    <a:lnTo>
                      <a:pt x="90" y="89"/>
                    </a:lnTo>
                    <a:lnTo>
                      <a:pt x="90" y="86"/>
                    </a:lnTo>
                    <a:lnTo>
                      <a:pt x="90" y="82"/>
                    </a:lnTo>
                    <a:lnTo>
                      <a:pt x="94" y="82"/>
                    </a:lnTo>
                    <a:lnTo>
                      <a:pt x="97" y="82"/>
                    </a:lnTo>
                    <a:lnTo>
                      <a:pt x="100" y="82"/>
                    </a:lnTo>
                    <a:lnTo>
                      <a:pt x="103" y="82"/>
                    </a:lnTo>
                    <a:lnTo>
                      <a:pt x="100" y="82"/>
                    </a:lnTo>
                    <a:lnTo>
                      <a:pt x="97" y="80"/>
                    </a:lnTo>
                    <a:lnTo>
                      <a:pt x="94" y="73"/>
                    </a:lnTo>
                    <a:lnTo>
                      <a:pt x="90" y="66"/>
                    </a:lnTo>
                    <a:lnTo>
                      <a:pt x="84" y="63"/>
                    </a:lnTo>
                    <a:lnTo>
                      <a:pt x="81" y="56"/>
                    </a:lnTo>
                    <a:lnTo>
                      <a:pt x="78" y="53"/>
                    </a:lnTo>
                    <a:lnTo>
                      <a:pt x="74" y="50"/>
                    </a:lnTo>
                    <a:lnTo>
                      <a:pt x="74" y="42"/>
                    </a:lnTo>
                    <a:lnTo>
                      <a:pt x="71" y="39"/>
                    </a:lnTo>
                    <a:lnTo>
                      <a:pt x="71" y="35"/>
                    </a:lnTo>
                    <a:lnTo>
                      <a:pt x="67" y="30"/>
                    </a:lnTo>
                    <a:lnTo>
                      <a:pt x="71" y="30"/>
                    </a:lnTo>
                    <a:lnTo>
                      <a:pt x="74" y="30"/>
                    </a:lnTo>
                    <a:lnTo>
                      <a:pt x="78" y="30"/>
                    </a:lnTo>
                    <a:lnTo>
                      <a:pt x="74" y="30"/>
                    </a:lnTo>
                    <a:lnTo>
                      <a:pt x="74" y="27"/>
                    </a:lnTo>
                    <a:lnTo>
                      <a:pt x="71" y="23"/>
                    </a:lnTo>
                    <a:lnTo>
                      <a:pt x="71" y="16"/>
                    </a:lnTo>
                    <a:lnTo>
                      <a:pt x="67" y="14"/>
                    </a:lnTo>
                    <a:lnTo>
                      <a:pt x="67" y="11"/>
                    </a:lnTo>
                    <a:lnTo>
                      <a:pt x="67" y="7"/>
                    </a:lnTo>
                    <a:lnTo>
                      <a:pt x="66" y="4"/>
                    </a:lnTo>
                    <a:lnTo>
                      <a:pt x="66" y="0"/>
                    </a:lnTo>
                    <a:lnTo>
                      <a:pt x="66" y="4"/>
                    </a:lnTo>
                    <a:lnTo>
                      <a:pt x="62" y="7"/>
                    </a:lnTo>
                    <a:lnTo>
                      <a:pt x="60" y="14"/>
                    </a:lnTo>
                    <a:lnTo>
                      <a:pt x="60" y="22"/>
                    </a:lnTo>
                    <a:lnTo>
                      <a:pt x="52" y="30"/>
                    </a:lnTo>
                    <a:lnTo>
                      <a:pt x="50" y="34"/>
                    </a:lnTo>
                    <a:lnTo>
                      <a:pt x="50" y="35"/>
                    </a:lnTo>
                    <a:lnTo>
                      <a:pt x="50" y="39"/>
                    </a:lnTo>
                    <a:lnTo>
                      <a:pt x="45" y="42"/>
                    </a:lnTo>
                    <a:lnTo>
                      <a:pt x="50" y="42"/>
                    </a:lnTo>
                    <a:lnTo>
                      <a:pt x="52" y="42"/>
                    </a:lnTo>
                    <a:lnTo>
                      <a:pt x="56" y="42"/>
                    </a:lnTo>
                    <a:lnTo>
                      <a:pt x="56" y="56"/>
                    </a:lnTo>
                    <a:lnTo>
                      <a:pt x="52" y="63"/>
                    </a:lnTo>
                    <a:lnTo>
                      <a:pt x="56" y="42"/>
                    </a:lnTo>
                    <a:close/>
                  </a:path>
                </a:pathLst>
              </a:custGeom>
              <a:solidFill>
                <a:srgbClr val="007F00"/>
              </a:solidFill>
              <a:ln w="1588">
                <a:solidFill>
                  <a:srgbClr val="000000"/>
                </a:solidFill>
                <a:round/>
                <a:headEnd/>
                <a:tailEnd/>
              </a:ln>
            </p:spPr>
            <p:txBody>
              <a:bodyPr/>
              <a:lstStyle/>
              <a:p>
                <a:endParaRPr lang="en-US" dirty="0"/>
              </a:p>
            </p:txBody>
          </p:sp>
          <p:sp>
            <p:nvSpPr>
              <p:cNvPr id="174173" name="Line 71"/>
              <p:cNvSpPr>
                <a:spLocks noChangeShapeType="1"/>
              </p:cNvSpPr>
              <p:nvPr/>
            </p:nvSpPr>
            <p:spPr bwMode="auto">
              <a:xfrm rot="393647">
                <a:off x="1924" y="3519"/>
                <a:ext cx="2" cy="54"/>
              </a:xfrm>
              <a:prstGeom prst="line">
                <a:avLst/>
              </a:prstGeom>
              <a:noFill/>
              <a:ln w="31750">
                <a:solidFill>
                  <a:srgbClr val="000000"/>
                </a:solidFill>
                <a:round/>
                <a:headEnd/>
                <a:tailEnd/>
              </a:ln>
            </p:spPr>
            <p:txBody>
              <a:bodyPr/>
              <a:lstStyle/>
              <a:p>
                <a:endParaRPr lang="en-US" dirty="0"/>
              </a:p>
            </p:txBody>
          </p:sp>
          <p:sp>
            <p:nvSpPr>
              <p:cNvPr id="174174" name="Freeform 72"/>
              <p:cNvSpPr>
                <a:spLocks/>
              </p:cNvSpPr>
              <p:nvPr/>
            </p:nvSpPr>
            <p:spPr bwMode="auto">
              <a:xfrm rot="393647">
                <a:off x="1873" y="3450"/>
                <a:ext cx="123" cy="104"/>
              </a:xfrm>
              <a:custGeom>
                <a:avLst/>
                <a:gdLst>
                  <a:gd name="T0" fmla="*/ 43 w 127"/>
                  <a:gd name="T1" fmla="*/ 24 h 167"/>
                  <a:gd name="T2" fmla="*/ 30 w 127"/>
                  <a:gd name="T3" fmla="*/ 31 h 167"/>
                  <a:gd name="T4" fmla="*/ 24 w 127"/>
                  <a:gd name="T5" fmla="*/ 34 h 167"/>
                  <a:gd name="T6" fmla="*/ 40 w 127"/>
                  <a:gd name="T7" fmla="*/ 32 h 167"/>
                  <a:gd name="T8" fmla="*/ 49 w 127"/>
                  <a:gd name="T9" fmla="*/ 31 h 167"/>
                  <a:gd name="T10" fmla="*/ 46 w 127"/>
                  <a:gd name="T11" fmla="*/ 34 h 167"/>
                  <a:gd name="T12" fmla="*/ 34 w 127"/>
                  <a:gd name="T13" fmla="*/ 37 h 167"/>
                  <a:gd name="T14" fmla="*/ 22 w 127"/>
                  <a:gd name="T15" fmla="*/ 40 h 167"/>
                  <a:gd name="T16" fmla="*/ 6 w 127"/>
                  <a:gd name="T17" fmla="*/ 45 h 167"/>
                  <a:gd name="T18" fmla="*/ 14 w 127"/>
                  <a:gd name="T19" fmla="*/ 45 h 167"/>
                  <a:gd name="T20" fmla="*/ 30 w 127"/>
                  <a:gd name="T21" fmla="*/ 44 h 167"/>
                  <a:gd name="T22" fmla="*/ 34 w 127"/>
                  <a:gd name="T23" fmla="*/ 45 h 167"/>
                  <a:gd name="T24" fmla="*/ 43 w 127"/>
                  <a:gd name="T25" fmla="*/ 45 h 167"/>
                  <a:gd name="T26" fmla="*/ 34 w 127"/>
                  <a:gd name="T27" fmla="*/ 51 h 167"/>
                  <a:gd name="T28" fmla="*/ 18 w 127"/>
                  <a:gd name="T29" fmla="*/ 57 h 167"/>
                  <a:gd name="T30" fmla="*/ 3 w 127"/>
                  <a:gd name="T31" fmla="*/ 62 h 167"/>
                  <a:gd name="T32" fmla="*/ 6 w 127"/>
                  <a:gd name="T33" fmla="*/ 62 h 167"/>
                  <a:gd name="T34" fmla="*/ 22 w 127"/>
                  <a:gd name="T35" fmla="*/ 60 h 167"/>
                  <a:gd name="T36" fmla="*/ 34 w 127"/>
                  <a:gd name="T37" fmla="*/ 59 h 167"/>
                  <a:gd name="T38" fmla="*/ 43 w 127"/>
                  <a:gd name="T39" fmla="*/ 59 h 167"/>
                  <a:gd name="T40" fmla="*/ 52 w 127"/>
                  <a:gd name="T41" fmla="*/ 59 h 167"/>
                  <a:gd name="T42" fmla="*/ 58 w 127"/>
                  <a:gd name="T43" fmla="*/ 62 h 167"/>
                  <a:gd name="T44" fmla="*/ 63 w 127"/>
                  <a:gd name="T45" fmla="*/ 64 h 167"/>
                  <a:gd name="T46" fmla="*/ 79 w 127"/>
                  <a:gd name="T47" fmla="*/ 64 h 167"/>
                  <a:gd name="T48" fmla="*/ 95 w 127"/>
                  <a:gd name="T49" fmla="*/ 65 h 167"/>
                  <a:gd name="T50" fmla="*/ 119 w 127"/>
                  <a:gd name="T51" fmla="*/ 65 h 167"/>
                  <a:gd name="T52" fmla="*/ 109 w 127"/>
                  <a:gd name="T53" fmla="*/ 62 h 167"/>
                  <a:gd name="T54" fmla="*/ 92 w 127"/>
                  <a:gd name="T55" fmla="*/ 56 h 167"/>
                  <a:gd name="T56" fmla="*/ 71 w 127"/>
                  <a:gd name="T57" fmla="*/ 49 h 167"/>
                  <a:gd name="T58" fmla="*/ 63 w 127"/>
                  <a:gd name="T59" fmla="*/ 44 h 167"/>
                  <a:gd name="T60" fmla="*/ 75 w 127"/>
                  <a:gd name="T61" fmla="*/ 44 h 167"/>
                  <a:gd name="T62" fmla="*/ 92 w 127"/>
                  <a:gd name="T63" fmla="*/ 49 h 167"/>
                  <a:gd name="T64" fmla="*/ 92 w 127"/>
                  <a:gd name="T65" fmla="*/ 47 h 167"/>
                  <a:gd name="T66" fmla="*/ 85 w 127"/>
                  <a:gd name="T67" fmla="*/ 39 h 167"/>
                  <a:gd name="T68" fmla="*/ 83 w 127"/>
                  <a:gd name="T69" fmla="*/ 32 h 167"/>
                  <a:gd name="T70" fmla="*/ 89 w 127"/>
                  <a:gd name="T71" fmla="*/ 31 h 167"/>
                  <a:gd name="T72" fmla="*/ 92 w 127"/>
                  <a:gd name="T73" fmla="*/ 31 h 167"/>
                  <a:gd name="T74" fmla="*/ 83 w 127"/>
                  <a:gd name="T75" fmla="*/ 25 h 167"/>
                  <a:gd name="T76" fmla="*/ 71 w 127"/>
                  <a:gd name="T77" fmla="*/ 19 h 167"/>
                  <a:gd name="T78" fmla="*/ 68 w 127"/>
                  <a:gd name="T79" fmla="*/ 15 h 167"/>
                  <a:gd name="T80" fmla="*/ 68 w 127"/>
                  <a:gd name="T81" fmla="*/ 11 h 167"/>
                  <a:gd name="T82" fmla="*/ 70 w 127"/>
                  <a:gd name="T83" fmla="*/ 11 h 167"/>
                  <a:gd name="T84" fmla="*/ 68 w 127"/>
                  <a:gd name="T85" fmla="*/ 6 h 167"/>
                  <a:gd name="T86" fmla="*/ 63 w 127"/>
                  <a:gd name="T87" fmla="*/ 2 h 167"/>
                  <a:gd name="T88" fmla="*/ 62 w 127"/>
                  <a:gd name="T89" fmla="*/ 1 h 167"/>
                  <a:gd name="T90" fmla="*/ 54 w 127"/>
                  <a:gd name="T91" fmla="*/ 7 h 167"/>
                  <a:gd name="T92" fmla="*/ 46 w 127"/>
                  <a:gd name="T93" fmla="*/ 14 h 167"/>
                  <a:gd name="T94" fmla="*/ 46 w 127"/>
                  <a:gd name="T95" fmla="*/ 16 h 167"/>
                  <a:gd name="T96" fmla="*/ 52 w 127"/>
                  <a:gd name="T97" fmla="*/ 21 h 1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7"/>
                  <a:gd name="T148" fmla="*/ 0 h 167"/>
                  <a:gd name="T149" fmla="*/ 127 w 127"/>
                  <a:gd name="T150" fmla="*/ 167 h 1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7" h="167">
                    <a:moveTo>
                      <a:pt x="56" y="39"/>
                    </a:moveTo>
                    <a:lnTo>
                      <a:pt x="49" y="55"/>
                    </a:lnTo>
                    <a:lnTo>
                      <a:pt x="45" y="61"/>
                    </a:lnTo>
                    <a:lnTo>
                      <a:pt x="42" y="68"/>
                    </a:lnTo>
                    <a:lnTo>
                      <a:pt x="38" y="74"/>
                    </a:lnTo>
                    <a:lnTo>
                      <a:pt x="32" y="80"/>
                    </a:lnTo>
                    <a:lnTo>
                      <a:pt x="29" y="84"/>
                    </a:lnTo>
                    <a:lnTo>
                      <a:pt x="24" y="86"/>
                    </a:lnTo>
                    <a:lnTo>
                      <a:pt x="26" y="86"/>
                    </a:lnTo>
                    <a:lnTo>
                      <a:pt x="32" y="86"/>
                    </a:lnTo>
                    <a:lnTo>
                      <a:pt x="36" y="86"/>
                    </a:lnTo>
                    <a:lnTo>
                      <a:pt x="42" y="84"/>
                    </a:lnTo>
                    <a:lnTo>
                      <a:pt x="45" y="80"/>
                    </a:lnTo>
                    <a:lnTo>
                      <a:pt x="49" y="80"/>
                    </a:lnTo>
                    <a:lnTo>
                      <a:pt x="53" y="80"/>
                    </a:lnTo>
                    <a:lnTo>
                      <a:pt x="53" y="76"/>
                    </a:lnTo>
                    <a:lnTo>
                      <a:pt x="53" y="80"/>
                    </a:lnTo>
                    <a:lnTo>
                      <a:pt x="49" y="86"/>
                    </a:lnTo>
                    <a:lnTo>
                      <a:pt x="45" y="90"/>
                    </a:lnTo>
                    <a:lnTo>
                      <a:pt x="42" y="92"/>
                    </a:lnTo>
                    <a:lnTo>
                      <a:pt x="36" y="97"/>
                    </a:lnTo>
                    <a:lnTo>
                      <a:pt x="32" y="99"/>
                    </a:lnTo>
                    <a:lnTo>
                      <a:pt x="26" y="102"/>
                    </a:lnTo>
                    <a:lnTo>
                      <a:pt x="24" y="105"/>
                    </a:lnTo>
                    <a:lnTo>
                      <a:pt x="15" y="108"/>
                    </a:lnTo>
                    <a:lnTo>
                      <a:pt x="14" y="112"/>
                    </a:lnTo>
                    <a:lnTo>
                      <a:pt x="6" y="115"/>
                    </a:lnTo>
                    <a:lnTo>
                      <a:pt x="3" y="115"/>
                    </a:lnTo>
                    <a:lnTo>
                      <a:pt x="6" y="115"/>
                    </a:lnTo>
                    <a:lnTo>
                      <a:pt x="14" y="115"/>
                    </a:lnTo>
                    <a:lnTo>
                      <a:pt x="24" y="112"/>
                    </a:lnTo>
                    <a:lnTo>
                      <a:pt x="29" y="112"/>
                    </a:lnTo>
                    <a:lnTo>
                      <a:pt x="32" y="112"/>
                    </a:lnTo>
                    <a:lnTo>
                      <a:pt x="36" y="112"/>
                    </a:lnTo>
                    <a:lnTo>
                      <a:pt x="36" y="115"/>
                    </a:lnTo>
                    <a:lnTo>
                      <a:pt x="36" y="118"/>
                    </a:lnTo>
                    <a:lnTo>
                      <a:pt x="42" y="118"/>
                    </a:lnTo>
                    <a:lnTo>
                      <a:pt x="45" y="115"/>
                    </a:lnTo>
                    <a:lnTo>
                      <a:pt x="45" y="118"/>
                    </a:lnTo>
                    <a:lnTo>
                      <a:pt x="42" y="125"/>
                    </a:lnTo>
                    <a:lnTo>
                      <a:pt x="36" y="128"/>
                    </a:lnTo>
                    <a:lnTo>
                      <a:pt x="36" y="131"/>
                    </a:lnTo>
                    <a:lnTo>
                      <a:pt x="32" y="138"/>
                    </a:lnTo>
                    <a:lnTo>
                      <a:pt x="26" y="141"/>
                    </a:lnTo>
                    <a:lnTo>
                      <a:pt x="20" y="148"/>
                    </a:lnTo>
                    <a:lnTo>
                      <a:pt x="14" y="152"/>
                    </a:lnTo>
                    <a:lnTo>
                      <a:pt x="9" y="154"/>
                    </a:lnTo>
                    <a:lnTo>
                      <a:pt x="3" y="159"/>
                    </a:lnTo>
                    <a:lnTo>
                      <a:pt x="0" y="160"/>
                    </a:lnTo>
                    <a:lnTo>
                      <a:pt x="3" y="160"/>
                    </a:lnTo>
                    <a:lnTo>
                      <a:pt x="6" y="159"/>
                    </a:lnTo>
                    <a:lnTo>
                      <a:pt x="14" y="159"/>
                    </a:lnTo>
                    <a:lnTo>
                      <a:pt x="20" y="159"/>
                    </a:lnTo>
                    <a:lnTo>
                      <a:pt x="24" y="154"/>
                    </a:lnTo>
                    <a:lnTo>
                      <a:pt x="29" y="154"/>
                    </a:lnTo>
                    <a:lnTo>
                      <a:pt x="32" y="152"/>
                    </a:lnTo>
                    <a:lnTo>
                      <a:pt x="36" y="152"/>
                    </a:lnTo>
                    <a:lnTo>
                      <a:pt x="38" y="152"/>
                    </a:lnTo>
                    <a:lnTo>
                      <a:pt x="42" y="152"/>
                    </a:lnTo>
                    <a:lnTo>
                      <a:pt x="45" y="152"/>
                    </a:lnTo>
                    <a:lnTo>
                      <a:pt x="49" y="148"/>
                    </a:lnTo>
                    <a:lnTo>
                      <a:pt x="53" y="152"/>
                    </a:lnTo>
                    <a:lnTo>
                      <a:pt x="56" y="152"/>
                    </a:lnTo>
                    <a:lnTo>
                      <a:pt x="58" y="154"/>
                    </a:lnTo>
                    <a:lnTo>
                      <a:pt x="58" y="159"/>
                    </a:lnTo>
                    <a:lnTo>
                      <a:pt x="62" y="159"/>
                    </a:lnTo>
                    <a:lnTo>
                      <a:pt x="66" y="160"/>
                    </a:lnTo>
                    <a:lnTo>
                      <a:pt x="66" y="164"/>
                    </a:lnTo>
                    <a:lnTo>
                      <a:pt x="67" y="164"/>
                    </a:lnTo>
                    <a:lnTo>
                      <a:pt x="72" y="164"/>
                    </a:lnTo>
                    <a:lnTo>
                      <a:pt x="75" y="164"/>
                    </a:lnTo>
                    <a:lnTo>
                      <a:pt x="85" y="164"/>
                    </a:lnTo>
                    <a:lnTo>
                      <a:pt x="89" y="164"/>
                    </a:lnTo>
                    <a:lnTo>
                      <a:pt x="95" y="164"/>
                    </a:lnTo>
                    <a:lnTo>
                      <a:pt x="101" y="167"/>
                    </a:lnTo>
                    <a:lnTo>
                      <a:pt x="111" y="167"/>
                    </a:lnTo>
                    <a:lnTo>
                      <a:pt x="122" y="167"/>
                    </a:lnTo>
                    <a:lnTo>
                      <a:pt x="127" y="167"/>
                    </a:lnTo>
                    <a:lnTo>
                      <a:pt x="123" y="167"/>
                    </a:lnTo>
                    <a:lnTo>
                      <a:pt x="122" y="164"/>
                    </a:lnTo>
                    <a:lnTo>
                      <a:pt x="117" y="160"/>
                    </a:lnTo>
                    <a:lnTo>
                      <a:pt x="109" y="154"/>
                    </a:lnTo>
                    <a:lnTo>
                      <a:pt x="104" y="152"/>
                    </a:lnTo>
                    <a:lnTo>
                      <a:pt x="98" y="144"/>
                    </a:lnTo>
                    <a:lnTo>
                      <a:pt x="89" y="138"/>
                    </a:lnTo>
                    <a:lnTo>
                      <a:pt x="82" y="131"/>
                    </a:lnTo>
                    <a:lnTo>
                      <a:pt x="75" y="125"/>
                    </a:lnTo>
                    <a:lnTo>
                      <a:pt x="74" y="118"/>
                    </a:lnTo>
                    <a:lnTo>
                      <a:pt x="72" y="112"/>
                    </a:lnTo>
                    <a:lnTo>
                      <a:pt x="67" y="112"/>
                    </a:lnTo>
                    <a:lnTo>
                      <a:pt x="72" y="112"/>
                    </a:lnTo>
                    <a:lnTo>
                      <a:pt x="74" y="112"/>
                    </a:lnTo>
                    <a:lnTo>
                      <a:pt x="79" y="112"/>
                    </a:lnTo>
                    <a:lnTo>
                      <a:pt x="82" y="115"/>
                    </a:lnTo>
                    <a:lnTo>
                      <a:pt x="95" y="118"/>
                    </a:lnTo>
                    <a:lnTo>
                      <a:pt x="98" y="125"/>
                    </a:lnTo>
                    <a:lnTo>
                      <a:pt x="101" y="125"/>
                    </a:lnTo>
                    <a:lnTo>
                      <a:pt x="98" y="125"/>
                    </a:lnTo>
                    <a:lnTo>
                      <a:pt x="98" y="122"/>
                    </a:lnTo>
                    <a:lnTo>
                      <a:pt x="95" y="115"/>
                    </a:lnTo>
                    <a:lnTo>
                      <a:pt x="91" y="108"/>
                    </a:lnTo>
                    <a:lnTo>
                      <a:pt x="91" y="99"/>
                    </a:lnTo>
                    <a:lnTo>
                      <a:pt x="91" y="92"/>
                    </a:lnTo>
                    <a:lnTo>
                      <a:pt x="89" y="86"/>
                    </a:lnTo>
                    <a:lnTo>
                      <a:pt x="89" y="84"/>
                    </a:lnTo>
                    <a:lnTo>
                      <a:pt x="89" y="80"/>
                    </a:lnTo>
                    <a:lnTo>
                      <a:pt x="91" y="80"/>
                    </a:lnTo>
                    <a:lnTo>
                      <a:pt x="95" y="80"/>
                    </a:lnTo>
                    <a:lnTo>
                      <a:pt x="98" y="80"/>
                    </a:lnTo>
                    <a:lnTo>
                      <a:pt x="101" y="80"/>
                    </a:lnTo>
                    <a:lnTo>
                      <a:pt x="98" y="80"/>
                    </a:lnTo>
                    <a:lnTo>
                      <a:pt x="95" y="76"/>
                    </a:lnTo>
                    <a:lnTo>
                      <a:pt x="91" y="70"/>
                    </a:lnTo>
                    <a:lnTo>
                      <a:pt x="89" y="64"/>
                    </a:lnTo>
                    <a:lnTo>
                      <a:pt x="82" y="61"/>
                    </a:lnTo>
                    <a:lnTo>
                      <a:pt x="79" y="55"/>
                    </a:lnTo>
                    <a:lnTo>
                      <a:pt x="75" y="50"/>
                    </a:lnTo>
                    <a:lnTo>
                      <a:pt x="74" y="47"/>
                    </a:lnTo>
                    <a:lnTo>
                      <a:pt x="74" y="40"/>
                    </a:lnTo>
                    <a:lnTo>
                      <a:pt x="72" y="38"/>
                    </a:lnTo>
                    <a:lnTo>
                      <a:pt x="72" y="35"/>
                    </a:lnTo>
                    <a:lnTo>
                      <a:pt x="67" y="28"/>
                    </a:lnTo>
                    <a:lnTo>
                      <a:pt x="72" y="28"/>
                    </a:lnTo>
                    <a:lnTo>
                      <a:pt x="74" y="28"/>
                    </a:lnTo>
                    <a:lnTo>
                      <a:pt x="75" y="28"/>
                    </a:lnTo>
                    <a:lnTo>
                      <a:pt x="74" y="28"/>
                    </a:lnTo>
                    <a:lnTo>
                      <a:pt x="74" y="24"/>
                    </a:lnTo>
                    <a:lnTo>
                      <a:pt x="72" y="22"/>
                    </a:lnTo>
                    <a:lnTo>
                      <a:pt x="72" y="14"/>
                    </a:lnTo>
                    <a:lnTo>
                      <a:pt x="67" y="12"/>
                    </a:lnTo>
                    <a:lnTo>
                      <a:pt x="67" y="9"/>
                    </a:lnTo>
                    <a:lnTo>
                      <a:pt x="67" y="5"/>
                    </a:lnTo>
                    <a:lnTo>
                      <a:pt x="66" y="3"/>
                    </a:lnTo>
                    <a:lnTo>
                      <a:pt x="66" y="0"/>
                    </a:lnTo>
                    <a:lnTo>
                      <a:pt x="66" y="3"/>
                    </a:lnTo>
                    <a:lnTo>
                      <a:pt x="62" y="5"/>
                    </a:lnTo>
                    <a:lnTo>
                      <a:pt x="58" y="12"/>
                    </a:lnTo>
                    <a:lnTo>
                      <a:pt x="58" y="18"/>
                    </a:lnTo>
                    <a:lnTo>
                      <a:pt x="53" y="28"/>
                    </a:lnTo>
                    <a:lnTo>
                      <a:pt x="49" y="32"/>
                    </a:lnTo>
                    <a:lnTo>
                      <a:pt x="49" y="35"/>
                    </a:lnTo>
                    <a:lnTo>
                      <a:pt x="49" y="38"/>
                    </a:lnTo>
                    <a:lnTo>
                      <a:pt x="45" y="40"/>
                    </a:lnTo>
                    <a:lnTo>
                      <a:pt x="49" y="40"/>
                    </a:lnTo>
                    <a:lnTo>
                      <a:pt x="53" y="40"/>
                    </a:lnTo>
                    <a:lnTo>
                      <a:pt x="56" y="40"/>
                    </a:lnTo>
                    <a:lnTo>
                      <a:pt x="56" y="55"/>
                    </a:lnTo>
                    <a:lnTo>
                      <a:pt x="53" y="61"/>
                    </a:lnTo>
                    <a:lnTo>
                      <a:pt x="56" y="39"/>
                    </a:lnTo>
                    <a:close/>
                  </a:path>
                </a:pathLst>
              </a:custGeom>
              <a:solidFill>
                <a:srgbClr val="007F00"/>
              </a:solidFill>
              <a:ln w="1588">
                <a:solidFill>
                  <a:srgbClr val="000000"/>
                </a:solidFill>
                <a:round/>
                <a:headEnd/>
                <a:tailEnd/>
              </a:ln>
            </p:spPr>
            <p:txBody>
              <a:bodyPr/>
              <a:lstStyle/>
              <a:p>
                <a:endParaRPr lang="en-US" dirty="0"/>
              </a:p>
            </p:txBody>
          </p:sp>
          <p:sp>
            <p:nvSpPr>
              <p:cNvPr id="174175" name="Line 73"/>
              <p:cNvSpPr>
                <a:spLocks noChangeShapeType="1"/>
              </p:cNvSpPr>
              <p:nvPr/>
            </p:nvSpPr>
            <p:spPr bwMode="auto">
              <a:xfrm rot="393647">
                <a:off x="2049" y="3546"/>
                <a:ext cx="3" cy="54"/>
              </a:xfrm>
              <a:prstGeom prst="line">
                <a:avLst/>
              </a:prstGeom>
              <a:noFill/>
              <a:ln w="31750">
                <a:solidFill>
                  <a:srgbClr val="000000"/>
                </a:solidFill>
                <a:round/>
                <a:headEnd/>
                <a:tailEnd/>
              </a:ln>
            </p:spPr>
            <p:txBody>
              <a:bodyPr/>
              <a:lstStyle/>
              <a:p>
                <a:endParaRPr lang="en-US" dirty="0"/>
              </a:p>
            </p:txBody>
          </p:sp>
          <p:sp>
            <p:nvSpPr>
              <p:cNvPr id="174176" name="Freeform 74"/>
              <p:cNvSpPr>
                <a:spLocks/>
              </p:cNvSpPr>
              <p:nvPr/>
            </p:nvSpPr>
            <p:spPr bwMode="auto">
              <a:xfrm rot="393647">
                <a:off x="1998" y="3478"/>
                <a:ext cx="125" cy="106"/>
              </a:xfrm>
              <a:custGeom>
                <a:avLst/>
                <a:gdLst>
                  <a:gd name="T0" fmla="*/ 42 w 130"/>
                  <a:gd name="T1" fmla="*/ 24 h 169"/>
                  <a:gd name="T2" fmla="*/ 30 w 130"/>
                  <a:gd name="T3" fmla="*/ 31 h 169"/>
                  <a:gd name="T4" fmla="*/ 24 w 130"/>
                  <a:gd name="T5" fmla="*/ 34 h 169"/>
                  <a:gd name="T6" fmla="*/ 38 w 130"/>
                  <a:gd name="T7" fmla="*/ 33 h 169"/>
                  <a:gd name="T8" fmla="*/ 48 w 130"/>
                  <a:gd name="T9" fmla="*/ 31 h 169"/>
                  <a:gd name="T10" fmla="*/ 44 w 130"/>
                  <a:gd name="T11" fmla="*/ 34 h 169"/>
                  <a:gd name="T12" fmla="*/ 34 w 130"/>
                  <a:gd name="T13" fmla="*/ 38 h 169"/>
                  <a:gd name="T14" fmla="*/ 22 w 130"/>
                  <a:gd name="T15" fmla="*/ 41 h 169"/>
                  <a:gd name="T16" fmla="*/ 8 w 130"/>
                  <a:gd name="T17" fmla="*/ 46 h 169"/>
                  <a:gd name="T18" fmla="*/ 12 w 130"/>
                  <a:gd name="T19" fmla="*/ 46 h 169"/>
                  <a:gd name="T20" fmla="*/ 30 w 130"/>
                  <a:gd name="T21" fmla="*/ 44 h 169"/>
                  <a:gd name="T22" fmla="*/ 34 w 130"/>
                  <a:gd name="T23" fmla="*/ 47 h 169"/>
                  <a:gd name="T24" fmla="*/ 42 w 130"/>
                  <a:gd name="T25" fmla="*/ 47 h 169"/>
                  <a:gd name="T26" fmla="*/ 34 w 130"/>
                  <a:gd name="T27" fmla="*/ 52 h 169"/>
                  <a:gd name="T28" fmla="*/ 18 w 130"/>
                  <a:gd name="T29" fmla="*/ 58 h 169"/>
                  <a:gd name="T30" fmla="*/ 4 w 130"/>
                  <a:gd name="T31" fmla="*/ 63 h 169"/>
                  <a:gd name="T32" fmla="*/ 8 w 130"/>
                  <a:gd name="T33" fmla="*/ 63 h 169"/>
                  <a:gd name="T34" fmla="*/ 22 w 130"/>
                  <a:gd name="T35" fmla="*/ 61 h 169"/>
                  <a:gd name="T36" fmla="*/ 34 w 130"/>
                  <a:gd name="T37" fmla="*/ 60 h 169"/>
                  <a:gd name="T38" fmla="*/ 42 w 130"/>
                  <a:gd name="T39" fmla="*/ 60 h 169"/>
                  <a:gd name="T40" fmla="*/ 52 w 130"/>
                  <a:gd name="T41" fmla="*/ 60 h 169"/>
                  <a:gd name="T42" fmla="*/ 58 w 130"/>
                  <a:gd name="T43" fmla="*/ 63 h 169"/>
                  <a:gd name="T44" fmla="*/ 62 w 130"/>
                  <a:gd name="T45" fmla="*/ 65 h 169"/>
                  <a:gd name="T46" fmla="*/ 82 w 130"/>
                  <a:gd name="T47" fmla="*/ 65 h 169"/>
                  <a:gd name="T48" fmla="*/ 96 w 130"/>
                  <a:gd name="T49" fmla="*/ 66 h 169"/>
                  <a:gd name="T50" fmla="*/ 120 w 130"/>
                  <a:gd name="T51" fmla="*/ 66 h 169"/>
                  <a:gd name="T52" fmla="*/ 111 w 130"/>
                  <a:gd name="T53" fmla="*/ 64 h 169"/>
                  <a:gd name="T54" fmla="*/ 92 w 130"/>
                  <a:gd name="T55" fmla="*/ 58 h 169"/>
                  <a:gd name="T56" fmla="*/ 72 w 130"/>
                  <a:gd name="T57" fmla="*/ 50 h 169"/>
                  <a:gd name="T58" fmla="*/ 62 w 130"/>
                  <a:gd name="T59" fmla="*/ 44 h 169"/>
                  <a:gd name="T60" fmla="*/ 74 w 130"/>
                  <a:gd name="T61" fmla="*/ 44 h 169"/>
                  <a:gd name="T62" fmla="*/ 92 w 130"/>
                  <a:gd name="T63" fmla="*/ 50 h 169"/>
                  <a:gd name="T64" fmla="*/ 92 w 130"/>
                  <a:gd name="T65" fmla="*/ 48 h 169"/>
                  <a:gd name="T66" fmla="*/ 87 w 130"/>
                  <a:gd name="T67" fmla="*/ 40 h 169"/>
                  <a:gd name="T68" fmla="*/ 84 w 130"/>
                  <a:gd name="T69" fmla="*/ 33 h 169"/>
                  <a:gd name="T70" fmla="*/ 88 w 130"/>
                  <a:gd name="T71" fmla="*/ 31 h 169"/>
                  <a:gd name="T72" fmla="*/ 92 w 130"/>
                  <a:gd name="T73" fmla="*/ 31 h 169"/>
                  <a:gd name="T74" fmla="*/ 84 w 130"/>
                  <a:gd name="T75" fmla="*/ 25 h 169"/>
                  <a:gd name="T76" fmla="*/ 72 w 130"/>
                  <a:gd name="T77" fmla="*/ 21 h 169"/>
                  <a:gd name="T78" fmla="*/ 64 w 130"/>
                  <a:gd name="T79" fmla="*/ 15 h 169"/>
                  <a:gd name="T80" fmla="*/ 64 w 130"/>
                  <a:gd name="T81" fmla="*/ 11 h 169"/>
                  <a:gd name="T82" fmla="*/ 68 w 130"/>
                  <a:gd name="T83" fmla="*/ 11 h 169"/>
                  <a:gd name="T84" fmla="*/ 64 w 130"/>
                  <a:gd name="T85" fmla="*/ 6 h 169"/>
                  <a:gd name="T86" fmla="*/ 62 w 130"/>
                  <a:gd name="T87" fmla="*/ 3 h 169"/>
                  <a:gd name="T88" fmla="*/ 60 w 130"/>
                  <a:gd name="T89" fmla="*/ 2 h 169"/>
                  <a:gd name="T90" fmla="*/ 55 w 130"/>
                  <a:gd name="T91" fmla="*/ 7 h 169"/>
                  <a:gd name="T92" fmla="*/ 44 w 130"/>
                  <a:gd name="T93" fmla="*/ 14 h 169"/>
                  <a:gd name="T94" fmla="*/ 44 w 130"/>
                  <a:gd name="T95" fmla="*/ 16 h 169"/>
                  <a:gd name="T96" fmla="*/ 52 w 130"/>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69"/>
                  <a:gd name="T149" fmla="*/ 130 w 130"/>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69">
                    <a:moveTo>
                      <a:pt x="56" y="41"/>
                    </a:moveTo>
                    <a:lnTo>
                      <a:pt x="48" y="54"/>
                    </a:lnTo>
                    <a:lnTo>
                      <a:pt x="46" y="62"/>
                    </a:lnTo>
                    <a:lnTo>
                      <a:pt x="42" y="68"/>
                    </a:lnTo>
                    <a:lnTo>
                      <a:pt x="38" y="75"/>
                    </a:lnTo>
                    <a:lnTo>
                      <a:pt x="32" y="80"/>
                    </a:lnTo>
                    <a:lnTo>
                      <a:pt x="30" y="85"/>
                    </a:lnTo>
                    <a:lnTo>
                      <a:pt x="24" y="88"/>
                    </a:lnTo>
                    <a:lnTo>
                      <a:pt x="26" y="88"/>
                    </a:lnTo>
                    <a:lnTo>
                      <a:pt x="32" y="88"/>
                    </a:lnTo>
                    <a:lnTo>
                      <a:pt x="36" y="88"/>
                    </a:lnTo>
                    <a:lnTo>
                      <a:pt x="42" y="85"/>
                    </a:lnTo>
                    <a:lnTo>
                      <a:pt x="46" y="80"/>
                    </a:lnTo>
                    <a:lnTo>
                      <a:pt x="48" y="80"/>
                    </a:lnTo>
                    <a:lnTo>
                      <a:pt x="52" y="80"/>
                    </a:lnTo>
                    <a:lnTo>
                      <a:pt x="52" y="79"/>
                    </a:lnTo>
                    <a:lnTo>
                      <a:pt x="52" y="80"/>
                    </a:lnTo>
                    <a:lnTo>
                      <a:pt x="48" y="88"/>
                    </a:lnTo>
                    <a:lnTo>
                      <a:pt x="46" y="91"/>
                    </a:lnTo>
                    <a:lnTo>
                      <a:pt x="42" y="94"/>
                    </a:lnTo>
                    <a:lnTo>
                      <a:pt x="36" y="98"/>
                    </a:lnTo>
                    <a:lnTo>
                      <a:pt x="32" y="100"/>
                    </a:lnTo>
                    <a:lnTo>
                      <a:pt x="26" y="103"/>
                    </a:lnTo>
                    <a:lnTo>
                      <a:pt x="24" y="106"/>
                    </a:lnTo>
                    <a:lnTo>
                      <a:pt x="17" y="109"/>
                    </a:lnTo>
                    <a:lnTo>
                      <a:pt x="14" y="112"/>
                    </a:lnTo>
                    <a:lnTo>
                      <a:pt x="8" y="116"/>
                    </a:lnTo>
                    <a:lnTo>
                      <a:pt x="4" y="116"/>
                    </a:lnTo>
                    <a:lnTo>
                      <a:pt x="8" y="116"/>
                    </a:lnTo>
                    <a:lnTo>
                      <a:pt x="14" y="116"/>
                    </a:lnTo>
                    <a:lnTo>
                      <a:pt x="24" y="112"/>
                    </a:lnTo>
                    <a:lnTo>
                      <a:pt x="30" y="112"/>
                    </a:lnTo>
                    <a:lnTo>
                      <a:pt x="32" y="112"/>
                    </a:lnTo>
                    <a:lnTo>
                      <a:pt x="36" y="112"/>
                    </a:lnTo>
                    <a:lnTo>
                      <a:pt x="36" y="116"/>
                    </a:lnTo>
                    <a:lnTo>
                      <a:pt x="36" y="119"/>
                    </a:lnTo>
                    <a:lnTo>
                      <a:pt x="42" y="119"/>
                    </a:lnTo>
                    <a:lnTo>
                      <a:pt x="46" y="116"/>
                    </a:lnTo>
                    <a:lnTo>
                      <a:pt x="46" y="119"/>
                    </a:lnTo>
                    <a:lnTo>
                      <a:pt x="42" y="126"/>
                    </a:lnTo>
                    <a:lnTo>
                      <a:pt x="36" y="130"/>
                    </a:lnTo>
                    <a:lnTo>
                      <a:pt x="36" y="132"/>
                    </a:lnTo>
                    <a:lnTo>
                      <a:pt x="32" y="138"/>
                    </a:lnTo>
                    <a:lnTo>
                      <a:pt x="26" y="142"/>
                    </a:lnTo>
                    <a:lnTo>
                      <a:pt x="20" y="148"/>
                    </a:lnTo>
                    <a:lnTo>
                      <a:pt x="14" y="153"/>
                    </a:lnTo>
                    <a:lnTo>
                      <a:pt x="10" y="154"/>
                    </a:lnTo>
                    <a:lnTo>
                      <a:pt x="4" y="159"/>
                    </a:lnTo>
                    <a:lnTo>
                      <a:pt x="0" y="163"/>
                    </a:lnTo>
                    <a:lnTo>
                      <a:pt x="4" y="163"/>
                    </a:lnTo>
                    <a:lnTo>
                      <a:pt x="8" y="159"/>
                    </a:lnTo>
                    <a:lnTo>
                      <a:pt x="14" y="159"/>
                    </a:lnTo>
                    <a:lnTo>
                      <a:pt x="20" y="159"/>
                    </a:lnTo>
                    <a:lnTo>
                      <a:pt x="24" y="154"/>
                    </a:lnTo>
                    <a:lnTo>
                      <a:pt x="30" y="154"/>
                    </a:lnTo>
                    <a:lnTo>
                      <a:pt x="32" y="153"/>
                    </a:lnTo>
                    <a:lnTo>
                      <a:pt x="36" y="153"/>
                    </a:lnTo>
                    <a:lnTo>
                      <a:pt x="38" y="153"/>
                    </a:lnTo>
                    <a:lnTo>
                      <a:pt x="42" y="153"/>
                    </a:lnTo>
                    <a:lnTo>
                      <a:pt x="46" y="153"/>
                    </a:lnTo>
                    <a:lnTo>
                      <a:pt x="48" y="148"/>
                    </a:lnTo>
                    <a:lnTo>
                      <a:pt x="52" y="153"/>
                    </a:lnTo>
                    <a:lnTo>
                      <a:pt x="56" y="153"/>
                    </a:lnTo>
                    <a:lnTo>
                      <a:pt x="59" y="154"/>
                    </a:lnTo>
                    <a:lnTo>
                      <a:pt x="59" y="159"/>
                    </a:lnTo>
                    <a:lnTo>
                      <a:pt x="62" y="159"/>
                    </a:lnTo>
                    <a:lnTo>
                      <a:pt x="64" y="163"/>
                    </a:lnTo>
                    <a:lnTo>
                      <a:pt x="64" y="166"/>
                    </a:lnTo>
                    <a:lnTo>
                      <a:pt x="67" y="166"/>
                    </a:lnTo>
                    <a:lnTo>
                      <a:pt x="70" y="166"/>
                    </a:lnTo>
                    <a:lnTo>
                      <a:pt x="78" y="166"/>
                    </a:lnTo>
                    <a:lnTo>
                      <a:pt x="88" y="166"/>
                    </a:lnTo>
                    <a:lnTo>
                      <a:pt x="90" y="166"/>
                    </a:lnTo>
                    <a:lnTo>
                      <a:pt x="96" y="166"/>
                    </a:lnTo>
                    <a:lnTo>
                      <a:pt x="104" y="169"/>
                    </a:lnTo>
                    <a:lnTo>
                      <a:pt x="112" y="169"/>
                    </a:lnTo>
                    <a:lnTo>
                      <a:pt x="123" y="169"/>
                    </a:lnTo>
                    <a:lnTo>
                      <a:pt x="130" y="169"/>
                    </a:lnTo>
                    <a:lnTo>
                      <a:pt x="126" y="169"/>
                    </a:lnTo>
                    <a:lnTo>
                      <a:pt x="123" y="166"/>
                    </a:lnTo>
                    <a:lnTo>
                      <a:pt x="120" y="163"/>
                    </a:lnTo>
                    <a:lnTo>
                      <a:pt x="111" y="154"/>
                    </a:lnTo>
                    <a:lnTo>
                      <a:pt x="106" y="153"/>
                    </a:lnTo>
                    <a:lnTo>
                      <a:pt x="100" y="146"/>
                    </a:lnTo>
                    <a:lnTo>
                      <a:pt x="90" y="138"/>
                    </a:lnTo>
                    <a:lnTo>
                      <a:pt x="84" y="132"/>
                    </a:lnTo>
                    <a:lnTo>
                      <a:pt x="78" y="126"/>
                    </a:lnTo>
                    <a:lnTo>
                      <a:pt x="74" y="119"/>
                    </a:lnTo>
                    <a:lnTo>
                      <a:pt x="70" y="112"/>
                    </a:lnTo>
                    <a:lnTo>
                      <a:pt x="67" y="112"/>
                    </a:lnTo>
                    <a:lnTo>
                      <a:pt x="70" y="112"/>
                    </a:lnTo>
                    <a:lnTo>
                      <a:pt x="74" y="112"/>
                    </a:lnTo>
                    <a:lnTo>
                      <a:pt x="80" y="112"/>
                    </a:lnTo>
                    <a:lnTo>
                      <a:pt x="84" y="116"/>
                    </a:lnTo>
                    <a:lnTo>
                      <a:pt x="96" y="119"/>
                    </a:lnTo>
                    <a:lnTo>
                      <a:pt x="100" y="126"/>
                    </a:lnTo>
                    <a:lnTo>
                      <a:pt x="104" y="126"/>
                    </a:lnTo>
                    <a:lnTo>
                      <a:pt x="100" y="126"/>
                    </a:lnTo>
                    <a:lnTo>
                      <a:pt x="100" y="122"/>
                    </a:lnTo>
                    <a:lnTo>
                      <a:pt x="96" y="116"/>
                    </a:lnTo>
                    <a:lnTo>
                      <a:pt x="94" y="109"/>
                    </a:lnTo>
                    <a:lnTo>
                      <a:pt x="94" y="100"/>
                    </a:lnTo>
                    <a:lnTo>
                      <a:pt x="94" y="94"/>
                    </a:lnTo>
                    <a:lnTo>
                      <a:pt x="90" y="88"/>
                    </a:lnTo>
                    <a:lnTo>
                      <a:pt x="90" y="85"/>
                    </a:lnTo>
                    <a:lnTo>
                      <a:pt x="90" y="80"/>
                    </a:lnTo>
                    <a:lnTo>
                      <a:pt x="94" y="80"/>
                    </a:lnTo>
                    <a:lnTo>
                      <a:pt x="96" y="80"/>
                    </a:lnTo>
                    <a:lnTo>
                      <a:pt x="100" y="80"/>
                    </a:lnTo>
                    <a:lnTo>
                      <a:pt x="104" y="80"/>
                    </a:lnTo>
                    <a:lnTo>
                      <a:pt x="100" y="80"/>
                    </a:lnTo>
                    <a:lnTo>
                      <a:pt x="96" y="79"/>
                    </a:lnTo>
                    <a:lnTo>
                      <a:pt x="94" y="70"/>
                    </a:lnTo>
                    <a:lnTo>
                      <a:pt x="90" y="64"/>
                    </a:lnTo>
                    <a:lnTo>
                      <a:pt x="84" y="62"/>
                    </a:lnTo>
                    <a:lnTo>
                      <a:pt x="80" y="54"/>
                    </a:lnTo>
                    <a:lnTo>
                      <a:pt x="78" y="53"/>
                    </a:lnTo>
                    <a:lnTo>
                      <a:pt x="74" y="48"/>
                    </a:lnTo>
                    <a:lnTo>
                      <a:pt x="74" y="42"/>
                    </a:lnTo>
                    <a:lnTo>
                      <a:pt x="70" y="39"/>
                    </a:lnTo>
                    <a:lnTo>
                      <a:pt x="70" y="36"/>
                    </a:lnTo>
                    <a:lnTo>
                      <a:pt x="67" y="28"/>
                    </a:lnTo>
                    <a:lnTo>
                      <a:pt x="70" y="28"/>
                    </a:lnTo>
                    <a:lnTo>
                      <a:pt x="74" y="28"/>
                    </a:lnTo>
                    <a:lnTo>
                      <a:pt x="78" y="28"/>
                    </a:lnTo>
                    <a:lnTo>
                      <a:pt x="74" y="28"/>
                    </a:lnTo>
                    <a:lnTo>
                      <a:pt x="74" y="25"/>
                    </a:lnTo>
                    <a:lnTo>
                      <a:pt x="70" y="23"/>
                    </a:lnTo>
                    <a:lnTo>
                      <a:pt x="70" y="16"/>
                    </a:lnTo>
                    <a:lnTo>
                      <a:pt x="67" y="13"/>
                    </a:lnTo>
                    <a:lnTo>
                      <a:pt x="67" y="10"/>
                    </a:lnTo>
                    <a:lnTo>
                      <a:pt x="67" y="6"/>
                    </a:lnTo>
                    <a:lnTo>
                      <a:pt x="64" y="4"/>
                    </a:lnTo>
                    <a:lnTo>
                      <a:pt x="64" y="0"/>
                    </a:lnTo>
                    <a:lnTo>
                      <a:pt x="64" y="4"/>
                    </a:lnTo>
                    <a:lnTo>
                      <a:pt x="62" y="6"/>
                    </a:lnTo>
                    <a:lnTo>
                      <a:pt x="59" y="13"/>
                    </a:lnTo>
                    <a:lnTo>
                      <a:pt x="59" y="18"/>
                    </a:lnTo>
                    <a:lnTo>
                      <a:pt x="52" y="28"/>
                    </a:lnTo>
                    <a:lnTo>
                      <a:pt x="48" y="33"/>
                    </a:lnTo>
                    <a:lnTo>
                      <a:pt x="48" y="36"/>
                    </a:lnTo>
                    <a:lnTo>
                      <a:pt x="48" y="39"/>
                    </a:lnTo>
                    <a:lnTo>
                      <a:pt x="46" y="42"/>
                    </a:lnTo>
                    <a:lnTo>
                      <a:pt x="48" y="42"/>
                    </a:lnTo>
                    <a:lnTo>
                      <a:pt x="52" y="42"/>
                    </a:lnTo>
                    <a:lnTo>
                      <a:pt x="56" y="42"/>
                    </a:lnTo>
                    <a:lnTo>
                      <a:pt x="56" y="54"/>
                    </a:lnTo>
                    <a:lnTo>
                      <a:pt x="52" y="62"/>
                    </a:lnTo>
                    <a:lnTo>
                      <a:pt x="56" y="41"/>
                    </a:lnTo>
                    <a:close/>
                  </a:path>
                </a:pathLst>
              </a:custGeom>
              <a:solidFill>
                <a:srgbClr val="007F00"/>
              </a:solidFill>
              <a:ln w="1588">
                <a:solidFill>
                  <a:srgbClr val="000000"/>
                </a:solidFill>
                <a:round/>
                <a:headEnd/>
                <a:tailEnd/>
              </a:ln>
            </p:spPr>
            <p:txBody>
              <a:bodyPr/>
              <a:lstStyle/>
              <a:p>
                <a:endParaRPr lang="en-US" dirty="0"/>
              </a:p>
            </p:txBody>
          </p:sp>
          <p:sp>
            <p:nvSpPr>
              <p:cNvPr id="174177" name="Line 75"/>
              <p:cNvSpPr>
                <a:spLocks noChangeShapeType="1"/>
              </p:cNvSpPr>
              <p:nvPr/>
            </p:nvSpPr>
            <p:spPr bwMode="auto">
              <a:xfrm rot="393647">
                <a:off x="1808" y="3515"/>
                <a:ext cx="2" cy="56"/>
              </a:xfrm>
              <a:prstGeom prst="line">
                <a:avLst/>
              </a:prstGeom>
              <a:noFill/>
              <a:ln w="31750">
                <a:solidFill>
                  <a:srgbClr val="000000"/>
                </a:solidFill>
                <a:round/>
                <a:headEnd/>
                <a:tailEnd/>
              </a:ln>
            </p:spPr>
            <p:txBody>
              <a:bodyPr/>
              <a:lstStyle/>
              <a:p>
                <a:endParaRPr lang="en-US" dirty="0"/>
              </a:p>
            </p:txBody>
          </p:sp>
          <p:sp>
            <p:nvSpPr>
              <p:cNvPr id="174178" name="Freeform 76"/>
              <p:cNvSpPr>
                <a:spLocks/>
              </p:cNvSpPr>
              <p:nvPr/>
            </p:nvSpPr>
            <p:spPr bwMode="auto">
              <a:xfrm rot="393647">
                <a:off x="1756" y="3449"/>
                <a:ext cx="127" cy="104"/>
              </a:xfrm>
              <a:custGeom>
                <a:avLst/>
                <a:gdLst>
                  <a:gd name="T0" fmla="*/ 44 w 131"/>
                  <a:gd name="T1" fmla="*/ 24 h 167"/>
                  <a:gd name="T2" fmla="*/ 31 w 131"/>
                  <a:gd name="T3" fmla="*/ 31 h 167"/>
                  <a:gd name="T4" fmla="*/ 24 w 131"/>
                  <a:gd name="T5" fmla="*/ 34 h 167"/>
                  <a:gd name="T6" fmla="*/ 40 w 131"/>
                  <a:gd name="T7" fmla="*/ 32 h 167"/>
                  <a:gd name="T8" fmla="*/ 48 w 131"/>
                  <a:gd name="T9" fmla="*/ 31 h 167"/>
                  <a:gd name="T10" fmla="*/ 46 w 131"/>
                  <a:gd name="T11" fmla="*/ 34 h 167"/>
                  <a:gd name="T12" fmla="*/ 35 w 131"/>
                  <a:gd name="T13" fmla="*/ 37 h 167"/>
                  <a:gd name="T14" fmla="*/ 21 w 131"/>
                  <a:gd name="T15" fmla="*/ 40 h 167"/>
                  <a:gd name="T16" fmla="*/ 6 w 131"/>
                  <a:gd name="T17" fmla="*/ 45 h 167"/>
                  <a:gd name="T18" fmla="*/ 14 w 131"/>
                  <a:gd name="T19" fmla="*/ 45 h 167"/>
                  <a:gd name="T20" fmla="*/ 31 w 131"/>
                  <a:gd name="T21" fmla="*/ 43 h 167"/>
                  <a:gd name="T22" fmla="*/ 35 w 131"/>
                  <a:gd name="T23" fmla="*/ 45 h 167"/>
                  <a:gd name="T24" fmla="*/ 44 w 131"/>
                  <a:gd name="T25" fmla="*/ 45 h 167"/>
                  <a:gd name="T26" fmla="*/ 35 w 131"/>
                  <a:gd name="T27" fmla="*/ 51 h 167"/>
                  <a:gd name="T28" fmla="*/ 18 w 131"/>
                  <a:gd name="T29" fmla="*/ 57 h 167"/>
                  <a:gd name="T30" fmla="*/ 4 w 131"/>
                  <a:gd name="T31" fmla="*/ 61 h 167"/>
                  <a:gd name="T32" fmla="*/ 6 w 131"/>
                  <a:gd name="T33" fmla="*/ 61 h 167"/>
                  <a:gd name="T34" fmla="*/ 21 w 131"/>
                  <a:gd name="T35" fmla="*/ 60 h 167"/>
                  <a:gd name="T36" fmla="*/ 35 w 131"/>
                  <a:gd name="T37" fmla="*/ 59 h 167"/>
                  <a:gd name="T38" fmla="*/ 44 w 131"/>
                  <a:gd name="T39" fmla="*/ 59 h 167"/>
                  <a:gd name="T40" fmla="*/ 50 w 131"/>
                  <a:gd name="T41" fmla="*/ 59 h 167"/>
                  <a:gd name="T42" fmla="*/ 59 w 131"/>
                  <a:gd name="T43" fmla="*/ 61 h 167"/>
                  <a:gd name="T44" fmla="*/ 64 w 131"/>
                  <a:gd name="T45" fmla="*/ 64 h 167"/>
                  <a:gd name="T46" fmla="*/ 80 w 131"/>
                  <a:gd name="T47" fmla="*/ 64 h 167"/>
                  <a:gd name="T48" fmla="*/ 98 w 131"/>
                  <a:gd name="T49" fmla="*/ 65 h 167"/>
                  <a:gd name="T50" fmla="*/ 123 w 131"/>
                  <a:gd name="T51" fmla="*/ 65 h 167"/>
                  <a:gd name="T52" fmla="*/ 112 w 131"/>
                  <a:gd name="T53" fmla="*/ 63 h 167"/>
                  <a:gd name="T54" fmla="*/ 94 w 131"/>
                  <a:gd name="T55" fmla="*/ 57 h 167"/>
                  <a:gd name="T56" fmla="*/ 72 w 131"/>
                  <a:gd name="T57" fmla="*/ 49 h 167"/>
                  <a:gd name="T58" fmla="*/ 64 w 131"/>
                  <a:gd name="T59" fmla="*/ 43 h 167"/>
                  <a:gd name="T60" fmla="*/ 76 w 131"/>
                  <a:gd name="T61" fmla="*/ 43 h 167"/>
                  <a:gd name="T62" fmla="*/ 94 w 131"/>
                  <a:gd name="T63" fmla="*/ 49 h 167"/>
                  <a:gd name="T64" fmla="*/ 94 w 131"/>
                  <a:gd name="T65" fmla="*/ 48 h 167"/>
                  <a:gd name="T66" fmla="*/ 88 w 131"/>
                  <a:gd name="T67" fmla="*/ 39 h 167"/>
                  <a:gd name="T68" fmla="*/ 84 w 131"/>
                  <a:gd name="T69" fmla="*/ 32 h 167"/>
                  <a:gd name="T70" fmla="*/ 90 w 131"/>
                  <a:gd name="T71" fmla="*/ 31 h 167"/>
                  <a:gd name="T72" fmla="*/ 94 w 131"/>
                  <a:gd name="T73" fmla="*/ 31 h 167"/>
                  <a:gd name="T74" fmla="*/ 84 w 131"/>
                  <a:gd name="T75" fmla="*/ 25 h 167"/>
                  <a:gd name="T76" fmla="*/ 72 w 131"/>
                  <a:gd name="T77" fmla="*/ 20 h 167"/>
                  <a:gd name="T78" fmla="*/ 66 w 131"/>
                  <a:gd name="T79" fmla="*/ 15 h 167"/>
                  <a:gd name="T80" fmla="*/ 66 w 131"/>
                  <a:gd name="T81" fmla="*/ 11 h 167"/>
                  <a:gd name="T82" fmla="*/ 70 w 131"/>
                  <a:gd name="T83" fmla="*/ 11 h 167"/>
                  <a:gd name="T84" fmla="*/ 66 w 131"/>
                  <a:gd name="T85" fmla="*/ 6 h 167"/>
                  <a:gd name="T86" fmla="*/ 64 w 131"/>
                  <a:gd name="T87" fmla="*/ 2 h 167"/>
                  <a:gd name="T88" fmla="*/ 59 w 131"/>
                  <a:gd name="T89" fmla="*/ 1 h 167"/>
                  <a:gd name="T90" fmla="*/ 54 w 131"/>
                  <a:gd name="T91" fmla="*/ 7 h 167"/>
                  <a:gd name="T92" fmla="*/ 46 w 131"/>
                  <a:gd name="T93" fmla="*/ 14 h 167"/>
                  <a:gd name="T94" fmla="*/ 46 w 131"/>
                  <a:gd name="T95" fmla="*/ 16 h 167"/>
                  <a:gd name="T96" fmla="*/ 50 w 131"/>
                  <a:gd name="T97" fmla="*/ 21 h 1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
                  <a:gd name="T148" fmla="*/ 0 h 167"/>
                  <a:gd name="T149" fmla="*/ 131 w 131"/>
                  <a:gd name="T150" fmla="*/ 167 h 1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 h="167">
                    <a:moveTo>
                      <a:pt x="55" y="40"/>
                    </a:moveTo>
                    <a:lnTo>
                      <a:pt x="48" y="53"/>
                    </a:lnTo>
                    <a:lnTo>
                      <a:pt x="46" y="61"/>
                    </a:lnTo>
                    <a:lnTo>
                      <a:pt x="42" y="68"/>
                    </a:lnTo>
                    <a:lnTo>
                      <a:pt x="39" y="74"/>
                    </a:lnTo>
                    <a:lnTo>
                      <a:pt x="33" y="81"/>
                    </a:lnTo>
                    <a:lnTo>
                      <a:pt x="30" y="84"/>
                    </a:lnTo>
                    <a:lnTo>
                      <a:pt x="23" y="87"/>
                    </a:lnTo>
                    <a:lnTo>
                      <a:pt x="26" y="87"/>
                    </a:lnTo>
                    <a:lnTo>
                      <a:pt x="33" y="87"/>
                    </a:lnTo>
                    <a:lnTo>
                      <a:pt x="37" y="87"/>
                    </a:lnTo>
                    <a:lnTo>
                      <a:pt x="42" y="84"/>
                    </a:lnTo>
                    <a:lnTo>
                      <a:pt x="46" y="81"/>
                    </a:lnTo>
                    <a:lnTo>
                      <a:pt x="48" y="81"/>
                    </a:lnTo>
                    <a:lnTo>
                      <a:pt x="52" y="81"/>
                    </a:lnTo>
                    <a:lnTo>
                      <a:pt x="52" y="77"/>
                    </a:lnTo>
                    <a:lnTo>
                      <a:pt x="52" y="81"/>
                    </a:lnTo>
                    <a:lnTo>
                      <a:pt x="48" y="87"/>
                    </a:lnTo>
                    <a:lnTo>
                      <a:pt x="46" y="90"/>
                    </a:lnTo>
                    <a:lnTo>
                      <a:pt x="42" y="94"/>
                    </a:lnTo>
                    <a:lnTo>
                      <a:pt x="37" y="97"/>
                    </a:lnTo>
                    <a:lnTo>
                      <a:pt x="33" y="100"/>
                    </a:lnTo>
                    <a:lnTo>
                      <a:pt x="26" y="103"/>
                    </a:lnTo>
                    <a:lnTo>
                      <a:pt x="23" y="105"/>
                    </a:lnTo>
                    <a:lnTo>
                      <a:pt x="16" y="109"/>
                    </a:lnTo>
                    <a:lnTo>
                      <a:pt x="14" y="111"/>
                    </a:lnTo>
                    <a:lnTo>
                      <a:pt x="6" y="116"/>
                    </a:lnTo>
                    <a:lnTo>
                      <a:pt x="4" y="116"/>
                    </a:lnTo>
                    <a:lnTo>
                      <a:pt x="6" y="116"/>
                    </a:lnTo>
                    <a:lnTo>
                      <a:pt x="14" y="116"/>
                    </a:lnTo>
                    <a:lnTo>
                      <a:pt x="23" y="111"/>
                    </a:lnTo>
                    <a:lnTo>
                      <a:pt x="30" y="111"/>
                    </a:lnTo>
                    <a:lnTo>
                      <a:pt x="33" y="111"/>
                    </a:lnTo>
                    <a:lnTo>
                      <a:pt x="37" y="111"/>
                    </a:lnTo>
                    <a:lnTo>
                      <a:pt x="37" y="116"/>
                    </a:lnTo>
                    <a:lnTo>
                      <a:pt x="37" y="118"/>
                    </a:lnTo>
                    <a:lnTo>
                      <a:pt x="42" y="118"/>
                    </a:lnTo>
                    <a:lnTo>
                      <a:pt x="46" y="116"/>
                    </a:lnTo>
                    <a:lnTo>
                      <a:pt x="46" y="118"/>
                    </a:lnTo>
                    <a:lnTo>
                      <a:pt x="42" y="126"/>
                    </a:lnTo>
                    <a:lnTo>
                      <a:pt x="37" y="129"/>
                    </a:lnTo>
                    <a:lnTo>
                      <a:pt x="37" y="131"/>
                    </a:lnTo>
                    <a:lnTo>
                      <a:pt x="33" y="139"/>
                    </a:lnTo>
                    <a:lnTo>
                      <a:pt x="26" y="141"/>
                    </a:lnTo>
                    <a:lnTo>
                      <a:pt x="20" y="147"/>
                    </a:lnTo>
                    <a:lnTo>
                      <a:pt x="14" y="152"/>
                    </a:lnTo>
                    <a:lnTo>
                      <a:pt x="11" y="155"/>
                    </a:lnTo>
                    <a:lnTo>
                      <a:pt x="4" y="157"/>
                    </a:lnTo>
                    <a:lnTo>
                      <a:pt x="0" y="162"/>
                    </a:lnTo>
                    <a:lnTo>
                      <a:pt x="4" y="162"/>
                    </a:lnTo>
                    <a:lnTo>
                      <a:pt x="6" y="157"/>
                    </a:lnTo>
                    <a:lnTo>
                      <a:pt x="14" y="157"/>
                    </a:lnTo>
                    <a:lnTo>
                      <a:pt x="20" y="157"/>
                    </a:lnTo>
                    <a:lnTo>
                      <a:pt x="23" y="155"/>
                    </a:lnTo>
                    <a:lnTo>
                      <a:pt x="30" y="155"/>
                    </a:lnTo>
                    <a:lnTo>
                      <a:pt x="33" y="152"/>
                    </a:lnTo>
                    <a:lnTo>
                      <a:pt x="37" y="152"/>
                    </a:lnTo>
                    <a:lnTo>
                      <a:pt x="39" y="152"/>
                    </a:lnTo>
                    <a:lnTo>
                      <a:pt x="42" y="152"/>
                    </a:lnTo>
                    <a:lnTo>
                      <a:pt x="46" y="152"/>
                    </a:lnTo>
                    <a:lnTo>
                      <a:pt x="48" y="147"/>
                    </a:lnTo>
                    <a:lnTo>
                      <a:pt x="52" y="152"/>
                    </a:lnTo>
                    <a:lnTo>
                      <a:pt x="54" y="152"/>
                    </a:lnTo>
                    <a:lnTo>
                      <a:pt x="58" y="155"/>
                    </a:lnTo>
                    <a:lnTo>
                      <a:pt x="58" y="157"/>
                    </a:lnTo>
                    <a:lnTo>
                      <a:pt x="63" y="157"/>
                    </a:lnTo>
                    <a:lnTo>
                      <a:pt x="63" y="162"/>
                    </a:lnTo>
                    <a:lnTo>
                      <a:pt x="63" y="165"/>
                    </a:lnTo>
                    <a:lnTo>
                      <a:pt x="68" y="165"/>
                    </a:lnTo>
                    <a:lnTo>
                      <a:pt x="70" y="165"/>
                    </a:lnTo>
                    <a:lnTo>
                      <a:pt x="76" y="165"/>
                    </a:lnTo>
                    <a:lnTo>
                      <a:pt x="86" y="165"/>
                    </a:lnTo>
                    <a:lnTo>
                      <a:pt x="90" y="165"/>
                    </a:lnTo>
                    <a:lnTo>
                      <a:pt x="96" y="165"/>
                    </a:lnTo>
                    <a:lnTo>
                      <a:pt x="104" y="167"/>
                    </a:lnTo>
                    <a:lnTo>
                      <a:pt x="112" y="167"/>
                    </a:lnTo>
                    <a:lnTo>
                      <a:pt x="123" y="167"/>
                    </a:lnTo>
                    <a:lnTo>
                      <a:pt x="131" y="167"/>
                    </a:lnTo>
                    <a:lnTo>
                      <a:pt x="126" y="167"/>
                    </a:lnTo>
                    <a:lnTo>
                      <a:pt x="123" y="165"/>
                    </a:lnTo>
                    <a:lnTo>
                      <a:pt x="120" y="162"/>
                    </a:lnTo>
                    <a:lnTo>
                      <a:pt x="110" y="155"/>
                    </a:lnTo>
                    <a:lnTo>
                      <a:pt x="106" y="152"/>
                    </a:lnTo>
                    <a:lnTo>
                      <a:pt x="100" y="146"/>
                    </a:lnTo>
                    <a:lnTo>
                      <a:pt x="90" y="139"/>
                    </a:lnTo>
                    <a:lnTo>
                      <a:pt x="84" y="131"/>
                    </a:lnTo>
                    <a:lnTo>
                      <a:pt x="76" y="126"/>
                    </a:lnTo>
                    <a:lnTo>
                      <a:pt x="74" y="118"/>
                    </a:lnTo>
                    <a:lnTo>
                      <a:pt x="70" y="111"/>
                    </a:lnTo>
                    <a:lnTo>
                      <a:pt x="68" y="111"/>
                    </a:lnTo>
                    <a:lnTo>
                      <a:pt x="70" y="111"/>
                    </a:lnTo>
                    <a:lnTo>
                      <a:pt x="74" y="111"/>
                    </a:lnTo>
                    <a:lnTo>
                      <a:pt x="80" y="111"/>
                    </a:lnTo>
                    <a:lnTo>
                      <a:pt x="84" y="116"/>
                    </a:lnTo>
                    <a:lnTo>
                      <a:pt x="96" y="118"/>
                    </a:lnTo>
                    <a:lnTo>
                      <a:pt x="100" y="126"/>
                    </a:lnTo>
                    <a:lnTo>
                      <a:pt x="104" y="126"/>
                    </a:lnTo>
                    <a:lnTo>
                      <a:pt x="100" y="126"/>
                    </a:lnTo>
                    <a:lnTo>
                      <a:pt x="100" y="123"/>
                    </a:lnTo>
                    <a:lnTo>
                      <a:pt x="96" y="116"/>
                    </a:lnTo>
                    <a:lnTo>
                      <a:pt x="94" y="109"/>
                    </a:lnTo>
                    <a:lnTo>
                      <a:pt x="94" y="100"/>
                    </a:lnTo>
                    <a:lnTo>
                      <a:pt x="94" y="94"/>
                    </a:lnTo>
                    <a:lnTo>
                      <a:pt x="90" y="87"/>
                    </a:lnTo>
                    <a:lnTo>
                      <a:pt x="90" y="84"/>
                    </a:lnTo>
                    <a:lnTo>
                      <a:pt x="90" y="81"/>
                    </a:lnTo>
                    <a:lnTo>
                      <a:pt x="94" y="81"/>
                    </a:lnTo>
                    <a:lnTo>
                      <a:pt x="96" y="81"/>
                    </a:lnTo>
                    <a:lnTo>
                      <a:pt x="100" y="81"/>
                    </a:lnTo>
                    <a:lnTo>
                      <a:pt x="104" y="81"/>
                    </a:lnTo>
                    <a:lnTo>
                      <a:pt x="100" y="81"/>
                    </a:lnTo>
                    <a:lnTo>
                      <a:pt x="96" y="77"/>
                    </a:lnTo>
                    <a:lnTo>
                      <a:pt x="94" y="71"/>
                    </a:lnTo>
                    <a:lnTo>
                      <a:pt x="90" y="64"/>
                    </a:lnTo>
                    <a:lnTo>
                      <a:pt x="84" y="61"/>
                    </a:lnTo>
                    <a:lnTo>
                      <a:pt x="80" y="53"/>
                    </a:lnTo>
                    <a:lnTo>
                      <a:pt x="76" y="52"/>
                    </a:lnTo>
                    <a:lnTo>
                      <a:pt x="74" y="48"/>
                    </a:lnTo>
                    <a:lnTo>
                      <a:pt x="74" y="42"/>
                    </a:lnTo>
                    <a:lnTo>
                      <a:pt x="70" y="38"/>
                    </a:lnTo>
                    <a:lnTo>
                      <a:pt x="70" y="35"/>
                    </a:lnTo>
                    <a:lnTo>
                      <a:pt x="68" y="29"/>
                    </a:lnTo>
                    <a:lnTo>
                      <a:pt x="70" y="29"/>
                    </a:lnTo>
                    <a:lnTo>
                      <a:pt x="74" y="29"/>
                    </a:lnTo>
                    <a:lnTo>
                      <a:pt x="76" y="29"/>
                    </a:lnTo>
                    <a:lnTo>
                      <a:pt x="74" y="29"/>
                    </a:lnTo>
                    <a:lnTo>
                      <a:pt x="74" y="26"/>
                    </a:lnTo>
                    <a:lnTo>
                      <a:pt x="70" y="22"/>
                    </a:lnTo>
                    <a:lnTo>
                      <a:pt x="70" y="15"/>
                    </a:lnTo>
                    <a:lnTo>
                      <a:pt x="68" y="13"/>
                    </a:lnTo>
                    <a:lnTo>
                      <a:pt x="68" y="9"/>
                    </a:lnTo>
                    <a:lnTo>
                      <a:pt x="68" y="6"/>
                    </a:lnTo>
                    <a:lnTo>
                      <a:pt x="63" y="3"/>
                    </a:lnTo>
                    <a:lnTo>
                      <a:pt x="63" y="0"/>
                    </a:lnTo>
                    <a:lnTo>
                      <a:pt x="63" y="3"/>
                    </a:lnTo>
                    <a:lnTo>
                      <a:pt x="63" y="6"/>
                    </a:lnTo>
                    <a:lnTo>
                      <a:pt x="58" y="13"/>
                    </a:lnTo>
                    <a:lnTo>
                      <a:pt x="58" y="19"/>
                    </a:lnTo>
                    <a:lnTo>
                      <a:pt x="52" y="29"/>
                    </a:lnTo>
                    <a:lnTo>
                      <a:pt x="48" y="32"/>
                    </a:lnTo>
                    <a:lnTo>
                      <a:pt x="48" y="35"/>
                    </a:lnTo>
                    <a:lnTo>
                      <a:pt x="48" y="38"/>
                    </a:lnTo>
                    <a:lnTo>
                      <a:pt x="46" y="42"/>
                    </a:lnTo>
                    <a:lnTo>
                      <a:pt x="48" y="42"/>
                    </a:lnTo>
                    <a:lnTo>
                      <a:pt x="52" y="42"/>
                    </a:lnTo>
                    <a:lnTo>
                      <a:pt x="54" y="42"/>
                    </a:lnTo>
                    <a:lnTo>
                      <a:pt x="54" y="53"/>
                    </a:lnTo>
                    <a:lnTo>
                      <a:pt x="52" y="61"/>
                    </a:lnTo>
                    <a:lnTo>
                      <a:pt x="55" y="40"/>
                    </a:lnTo>
                    <a:close/>
                  </a:path>
                </a:pathLst>
              </a:custGeom>
              <a:solidFill>
                <a:srgbClr val="007F00"/>
              </a:solidFill>
              <a:ln w="1588">
                <a:solidFill>
                  <a:srgbClr val="000000"/>
                </a:solidFill>
                <a:round/>
                <a:headEnd/>
                <a:tailEnd/>
              </a:ln>
            </p:spPr>
            <p:txBody>
              <a:bodyPr/>
              <a:lstStyle/>
              <a:p>
                <a:endParaRPr lang="en-US" dirty="0"/>
              </a:p>
            </p:txBody>
          </p:sp>
          <p:sp>
            <p:nvSpPr>
              <p:cNvPr id="174179" name="Line 77"/>
              <p:cNvSpPr>
                <a:spLocks noChangeShapeType="1"/>
              </p:cNvSpPr>
              <p:nvPr/>
            </p:nvSpPr>
            <p:spPr bwMode="auto">
              <a:xfrm rot="393647">
                <a:off x="1600" y="3435"/>
                <a:ext cx="2" cy="49"/>
              </a:xfrm>
              <a:prstGeom prst="line">
                <a:avLst/>
              </a:prstGeom>
              <a:noFill/>
              <a:ln w="31750">
                <a:solidFill>
                  <a:srgbClr val="000000"/>
                </a:solidFill>
                <a:round/>
                <a:headEnd/>
                <a:tailEnd/>
              </a:ln>
            </p:spPr>
            <p:txBody>
              <a:bodyPr/>
              <a:lstStyle/>
              <a:p>
                <a:endParaRPr lang="en-US" dirty="0"/>
              </a:p>
            </p:txBody>
          </p:sp>
          <p:sp>
            <p:nvSpPr>
              <p:cNvPr id="174180" name="Freeform 78"/>
              <p:cNvSpPr>
                <a:spLocks/>
              </p:cNvSpPr>
              <p:nvPr/>
            </p:nvSpPr>
            <p:spPr bwMode="auto">
              <a:xfrm rot="393647">
                <a:off x="1555" y="3375"/>
                <a:ext cx="112" cy="94"/>
              </a:xfrm>
              <a:custGeom>
                <a:avLst/>
                <a:gdLst>
                  <a:gd name="T0" fmla="*/ 39 w 116"/>
                  <a:gd name="T1" fmla="*/ 21 h 152"/>
                  <a:gd name="T2" fmla="*/ 26 w 116"/>
                  <a:gd name="T3" fmla="*/ 28 h 152"/>
                  <a:gd name="T4" fmla="*/ 20 w 116"/>
                  <a:gd name="T5" fmla="*/ 30 h 152"/>
                  <a:gd name="T6" fmla="*/ 35 w 116"/>
                  <a:gd name="T7" fmla="*/ 29 h 152"/>
                  <a:gd name="T8" fmla="*/ 43 w 116"/>
                  <a:gd name="T9" fmla="*/ 28 h 152"/>
                  <a:gd name="T10" fmla="*/ 40 w 116"/>
                  <a:gd name="T11" fmla="*/ 30 h 152"/>
                  <a:gd name="T12" fmla="*/ 30 w 116"/>
                  <a:gd name="T13" fmla="*/ 34 h 152"/>
                  <a:gd name="T14" fmla="*/ 19 w 116"/>
                  <a:gd name="T15" fmla="*/ 36 h 152"/>
                  <a:gd name="T16" fmla="*/ 5 w 116"/>
                  <a:gd name="T17" fmla="*/ 40 h 152"/>
                  <a:gd name="T18" fmla="*/ 11 w 116"/>
                  <a:gd name="T19" fmla="*/ 40 h 152"/>
                  <a:gd name="T20" fmla="*/ 26 w 116"/>
                  <a:gd name="T21" fmla="*/ 38 h 152"/>
                  <a:gd name="T22" fmla="*/ 30 w 116"/>
                  <a:gd name="T23" fmla="*/ 41 h 152"/>
                  <a:gd name="T24" fmla="*/ 39 w 116"/>
                  <a:gd name="T25" fmla="*/ 41 h 152"/>
                  <a:gd name="T26" fmla="*/ 30 w 116"/>
                  <a:gd name="T27" fmla="*/ 45 h 152"/>
                  <a:gd name="T28" fmla="*/ 14 w 116"/>
                  <a:gd name="T29" fmla="*/ 51 h 152"/>
                  <a:gd name="T30" fmla="*/ 2 w 116"/>
                  <a:gd name="T31" fmla="*/ 54 h 152"/>
                  <a:gd name="T32" fmla="*/ 5 w 116"/>
                  <a:gd name="T33" fmla="*/ 54 h 152"/>
                  <a:gd name="T34" fmla="*/ 19 w 116"/>
                  <a:gd name="T35" fmla="*/ 54 h 152"/>
                  <a:gd name="T36" fmla="*/ 30 w 116"/>
                  <a:gd name="T37" fmla="*/ 53 h 152"/>
                  <a:gd name="T38" fmla="*/ 39 w 116"/>
                  <a:gd name="T39" fmla="*/ 53 h 152"/>
                  <a:gd name="T40" fmla="*/ 44 w 116"/>
                  <a:gd name="T41" fmla="*/ 53 h 152"/>
                  <a:gd name="T42" fmla="*/ 51 w 116"/>
                  <a:gd name="T43" fmla="*/ 54 h 152"/>
                  <a:gd name="T44" fmla="*/ 56 w 116"/>
                  <a:gd name="T45" fmla="*/ 57 h 152"/>
                  <a:gd name="T46" fmla="*/ 72 w 116"/>
                  <a:gd name="T47" fmla="*/ 57 h 152"/>
                  <a:gd name="T48" fmla="*/ 85 w 116"/>
                  <a:gd name="T49" fmla="*/ 58 h 152"/>
                  <a:gd name="T50" fmla="*/ 108 w 116"/>
                  <a:gd name="T51" fmla="*/ 58 h 152"/>
                  <a:gd name="T52" fmla="*/ 98 w 116"/>
                  <a:gd name="T53" fmla="*/ 56 h 152"/>
                  <a:gd name="T54" fmla="*/ 83 w 116"/>
                  <a:gd name="T55" fmla="*/ 51 h 152"/>
                  <a:gd name="T56" fmla="*/ 65 w 116"/>
                  <a:gd name="T57" fmla="*/ 43 h 152"/>
                  <a:gd name="T58" fmla="*/ 56 w 116"/>
                  <a:gd name="T59" fmla="*/ 38 h 152"/>
                  <a:gd name="T60" fmla="*/ 67 w 116"/>
                  <a:gd name="T61" fmla="*/ 38 h 152"/>
                  <a:gd name="T62" fmla="*/ 83 w 116"/>
                  <a:gd name="T63" fmla="*/ 43 h 152"/>
                  <a:gd name="T64" fmla="*/ 83 w 116"/>
                  <a:gd name="T65" fmla="*/ 43 h 152"/>
                  <a:gd name="T66" fmla="*/ 78 w 116"/>
                  <a:gd name="T67" fmla="*/ 35 h 152"/>
                  <a:gd name="T68" fmla="*/ 74 w 116"/>
                  <a:gd name="T69" fmla="*/ 29 h 152"/>
                  <a:gd name="T70" fmla="*/ 80 w 116"/>
                  <a:gd name="T71" fmla="*/ 28 h 152"/>
                  <a:gd name="T72" fmla="*/ 83 w 116"/>
                  <a:gd name="T73" fmla="*/ 28 h 152"/>
                  <a:gd name="T74" fmla="*/ 74 w 116"/>
                  <a:gd name="T75" fmla="*/ 22 h 152"/>
                  <a:gd name="T76" fmla="*/ 65 w 116"/>
                  <a:gd name="T77" fmla="*/ 19 h 152"/>
                  <a:gd name="T78" fmla="*/ 59 w 116"/>
                  <a:gd name="T79" fmla="*/ 14 h 152"/>
                  <a:gd name="T80" fmla="*/ 59 w 116"/>
                  <a:gd name="T81" fmla="*/ 10 h 152"/>
                  <a:gd name="T82" fmla="*/ 61 w 116"/>
                  <a:gd name="T83" fmla="*/ 10 h 152"/>
                  <a:gd name="T84" fmla="*/ 59 w 116"/>
                  <a:gd name="T85" fmla="*/ 6 h 152"/>
                  <a:gd name="T86" fmla="*/ 56 w 116"/>
                  <a:gd name="T87" fmla="*/ 2 h 152"/>
                  <a:gd name="T88" fmla="*/ 54 w 116"/>
                  <a:gd name="T89" fmla="*/ 2 h 152"/>
                  <a:gd name="T90" fmla="*/ 49 w 116"/>
                  <a:gd name="T91" fmla="*/ 7 h 152"/>
                  <a:gd name="T92" fmla="*/ 40 w 116"/>
                  <a:gd name="T93" fmla="*/ 12 h 152"/>
                  <a:gd name="T94" fmla="*/ 40 w 116"/>
                  <a:gd name="T95" fmla="*/ 15 h 152"/>
                  <a:gd name="T96" fmla="*/ 44 w 116"/>
                  <a:gd name="T97" fmla="*/ 19 h 1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6"/>
                  <a:gd name="T148" fmla="*/ 0 h 152"/>
                  <a:gd name="T149" fmla="*/ 116 w 116"/>
                  <a:gd name="T150" fmla="*/ 152 h 1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6" h="152">
                    <a:moveTo>
                      <a:pt x="49" y="36"/>
                    </a:moveTo>
                    <a:lnTo>
                      <a:pt x="42" y="50"/>
                    </a:lnTo>
                    <a:lnTo>
                      <a:pt x="41" y="55"/>
                    </a:lnTo>
                    <a:lnTo>
                      <a:pt x="37" y="62"/>
                    </a:lnTo>
                    <a:lnTo>
                      <a:pt x="34" y="68"/>
                    </a:lnTo>
                    <a:lnTo>
                      <a:pt x="28" y="74"/>
                    </a:lnTo>
                    <a:lnTo>
                      <a:pt x="26" y="76"/>
                    </a:lnTo>
                    <a:lnTo>
                      <a:pt x="21" y="80"/>
                    </a:lnTo>
                    <a:lnTo>
                      <a:pt x="22" y="80"/>
                    </a:lnTo>
                    <a:lnTo>
                      <a:pt x="28" y="80"/>
                    </a:lnTo>
                    <a:lnTo>
                      <a:pt x="32" y="80"/>
                    </a:lnTo>
                    <a:lnTo>
                      <a:pt x="37" y="76"/>
                    </a:lnTo>
                    <a:lnTo>
                      <a:pt x="41" y="74"/>
                    </a:lnTo>
                    <a:lnTo>
                      <a:pt x="42" y="74"/>
                    </a:lnTo>
                    <a:lnTo>
                      <a:pt x="47" y="74"/>
                    </a:lnTo>
                    <a:lnTo>
                      <a:pt x="47" y="71"/>
                    </a:lnTo>
                    <a:lnTo>
                      <a:pt x="47" y="74"/>
                    </a:lnTo>
                    <a:lnTo>
                      <a:pt x="42" y="80"/>
                    </a:lnTo>
                    <a:lnTo>
                      <a:pt x="41" y="83"/>
                    </a:lnTo>
                    <a:lnTo>
                      <a:pt x="37" y="85"/>
                    </a:lnTo>
                    <a:lnTo>
                      <a:pt x="32" y="89"/>
                    </a:lnTo>
                    <a:lnTo>
                      <a:pt x="28" y="90"/>
                    </a:lnTo>
                    <a:lnTo>
                      <a:pt x="22" y="94"/>
                    </a:lnTo>
                    <a:lnTo>
                      <a:pt x="21" y="96"/>
                    </a:lnTo>
                    <a:lnTo>
                      <a:pt x="14" y="99"/>
                    </a:lnTo>
                    <a:lnTo>
                      <a:pt x="11" y="101"/>
                    </a:lnTo>
                    <a:lnTo>
                      <a:pt x="5" y="105"/>
                    </a:lnTo>
                    <a:lnTo>
                      <a:pt x="2" y="105"/>
                    </a:lnTo>
                    <a:lnTo>
                      <a:pt x="5" y="105"/>
                    </a:lnTo>
                    <a:lnTo>
                      <a:pt x="11" y="105"/>
                    </a:lnTo>
                    <a:lnTo>
                      <a:pt x="21" y="101"/>
                    </a:lnTo>
                    <a:lnTo>
                      <a:pt x="26" y="101"/>
                    </a:lnTo>
                    <a:lnTo>
                      <a:pt x="28" y="101"/>
                    </a:lnTo>
                    <a:lnTo>
                      <a:pt x="32" y="101"/>
                    </a:lnTo>
                    <a:lnTo>
                      <a:pt x="32" y="105"/>
                    </a:lnTo>
                    <a:lnTo>
                      <a:pt x="32" y="107"/>
                    </a:lnTo>
                    <a:lnTo>
                      <a:pt x="37" y="107"/>
                    </a:lnTo>
                    <a:lnTo>
                      <a:pt x="41" y="105"/>
                    </a:lnTo>
                    <a:lnTo>
                      <a:pt x="41" y="107"/>
                    </a:lnTo>
                    <a:lnTo>
                      <a:pt x="37" y="114"/>
                    </a:lnTo>
                    <a:lnTo>
                      <a:pt x="32" y="117"/>
                    </a:lnTo>
                    <a:lnTo>
                      <a:pt x="32" y="118"/>
                    </a:lnTo>
                    <a:lnTo>
                      <a:pt x="28" y="125"/>
                    </a:lnTo>
                    <a:lnTo>
                      <a:pt x="22" y="128"/>
                    </a:lnTo>
                    <a:lnTo>
                      <a:pt x="16" y="133"/>
                    </a:lnTo>
                    <a:lnTo>
                      <a:pt x="11" y="137"/>
                    </a:lnTo>
                    <a:lnTo>
                      <a:pt x="7" y="140"/>
                    </a:lnTo>
                    <a:lnTo>
                      <a:pt x="2" y="143"/>
                    </a:lnTo>
                    <a:lnTo>
                      <a:pt x="0" y="146"/>
                    </a:lnTo>
                    <a:lnTo>
                      <a:pt x="2" y="146"/>
                    </a:lnTo>
                    <a:lnTo>
                      <a:pt x="5" y="143"/>
                    </a:lnTo>
                    <a:lnTo>
                      <a:pt x="11" y="143"/>
                    </a:lnTo>
                    <a:lnTo>
                      <a:pt x="16" y="143"/>
                    </a:lnTo>
                    <a:lnTo>
                      <a:pt x="21" y="140"/>
                    </a:lnTo>
                    <a:lnTo>
                      <a:pt x="26" y="140"/>
                    </a:lnTo>
                    <a:lnTo>
                      <a:pt x="28" y="137"/>
                    </a:lnTo>
                    <a:lnTo>
                      <a:pt x="32" y="137"/>
                    </a:lnTo>
                    <a:lnTo>
                      <a:pt x="34" y="137"/>
                    </a:lnTo>
                    <a:lnTo>
                      <a:pt x="37" y="137"/>
                    </a:lnTo>
                    <a:lnTo>
                      <a:pt x="41" y="137"/>
                    </a:lnTo>
                    <a:lnTo>
                      <a:pt x="42" y="133"/>
                    </a:lnTo>
                    <a:lnTo>
                      <a:pt x="47" y="137"/>
                    </a:lnTo>
                    <a:lnTo>
                      <a:pt x="48" y="137"/>
                    </a:lnTo>
                    <a:lnTo>
                      <a:pt x="53" y="140"/>
                    </a:lnTo>
                    <a:lnTo>
                      <a:pt x="53" y="143"/>
                    </a:lnTo>
                    <a:lnTo>
                      <a:pt x="55" y="143"/>
                    </a:lnTo>
                    <a:lnTo>
                      <a:pt x="58" y="146"/>
                    </a:lnTo>
                    <a:lnTo>
                      <a:pt x="58" y="148"/>
                    </a:lnTo>
                    <a:lnTo>
                      <a:pt x="60" y="148"/>
                    </a:lnTo>
                    <a:lnTo>
                      <a:pt x="63" y="148"/>
                    </a:lnTo>
                    <a:lnTo>
                      <a:pt x="69" y="148"/>
                    </a:lnTo>
                    <a:lnTo>
                      <a:pt x="78" y="148"/>
                    </a:lnTo>
                    <a:lnTo>
                      <a:pt x="80" y="148"/>
                    </a:lnTo>
                    <a:lnTo>
                      <a:pt x="86" y="148"/>
                    </a:lnTo>
                    <a:lnTo>
                      <a:pt x="91" y="152"/>
                    </a:lnTo>
                    <a:lnTo>
                      <a:pt x="100" y="152"/>
                    </a:lnTo>
                    <a:lnTo>
                      <a:pt x="110" y="152"/>
                    </a:lnTo>
                    <a:lnTo>
                      <a:pt x="116" y="152"/>
                    </a:lnTo>
                    <a:lnTo>
                      <a:pt x="112" y="152"/>
                    </a:lnTo>
                    <a:lnTo>
                      <a:pt x="110" y="148"/>
                    </a:lnTo>
                    <a:lnTo>
                      <a:pt x="106" y="146"/>
                    </a:lnTo>
                    <a:lnTo>
                      <a:pt x="99" y="140"/>
                    </a:lnTo>
                    <a:lnTo>
                      <a:pt x="94" y="137"/>
                    </a:lnTo>
                    <a:lnTo>
                      <a:pt x="89" y="132"/>
                    </a:lnTo>
                    <a:lnTo>
                      <a:pt x="80" y="125"/>
                    </a:lnTo>
                    <a:lnTo>
                      <a:pt x="74" y="118"/>
                    </a:lnTo>
                    <a:lnTo>
                      <a:pt x="69" y="114"/>
                    </a:lnTo>
                    <a:lnTo>
                      <a:pt x="65" y="107"/>
                    </a:lnTo>
                    <a:lnTo>
                      <a:pt x="63" y="101"/>
                    </a:lnTo>
                    <a:lnTo>
                      <a:pt x="60" y="101"/>
                    </a:lnTo>
                    <a:lnTo>
                      <a:pt x="63" y="101"/>
                    </a:lnTo>
                    <a:lnTo>
                      <a:pt x="65" y="101"/>
                    </a:lnTo>
                    <a:lnTo>
                      <a:pt x="71" y="101"/>
                    </a:lnTo>
                    <a:lnTo>
                      <a:pt x="74" y="105"/>
                    </a:lnTo>
                    <a:lnTo>
                      <a:pt x="86" y="107"/>
                    </a:lnTo>
                    <a:lnTo>
                      <a:pt x="89" y="114"/>
                    </a:lnTo>
                    <a:lnTo>
                      <a:pt x="91" y="114"/>
                    </a:lnTo>
                    <a:lnTo>
                      <a:pt x="89" y="114"/>
                    </a:lnTo>
                    <a:lnTo>
                      <a:pt x="89" y="111"/>
                    </a:lnTo>
                    <a:lnTo>
                      <a:pt x="86" y="105"/>
                    </a:lnTo>
                    <a:lnTo>
                      <a:pt x="84" y="99"/>
                    </a:lnTo>
                    <a:lnTo>
                      <a:pt x="84" y="90"/>
                    </a:lnTo>
                    <a:lnTo>
                      <a:pt x="84" y="85"/>
                    </a:lnTo>
                    <a:lnTo>
                      <a:pt x="80" y="80"/>
                    </a:lnTo>
                    <a:lnTo>
                      <a:pt x="80" y="76"/>
                    </a:lnTo>
                    <a:lnTo>
                      <a:pt x="80" y="74"/>
                    </a:lnTo>
                    <a:lnTo>
                      <a:pt x="84" y="74"/>
                    </a:lnTo>
                    <a:lnTo>
                      <a:pt x="86" y="74"/>
                    </a:lnTo>
                    <a:lnTo>
                      <a:pt x="89" y="74"/>
                    </a:lnTo>
                    <a:lnTo>
                      <a:pt x="91" y="74"/>
                    </a:lnTo>
                    <a:lnTo>
                      <a:pt x="89" y="74"/>
                    </a:lnTo>
                    <a:lnTo>
                      <a:pt x="86" y="71"/>
                    </a:lnTo>
                    <a:lnTo>
                      <a:pt x="84" y="65"/>
                    </a:lnTo>
                    <a:lnTo>
                      <a:pt x="80" y="59"/>
                    </a:lnTo>
                    <a:lnTo>
                      <a:pt x="74" y="55"/>
                    </a:lnTo>
                    <a:lnTo>
                      <a:pt x="71" y="50"/>
                    </a:lnTo>
                    <a:lnTo>
                      <a:pt x="69" y="48"/>
                    </a:lnTo>
                    <a:lnTo>
                      <a:pt x="65" y="44"/>
                    </a:lnTo>
                    <a:lnTo>
                      <a:pt x="65" y="38"/>
                    </a:lnTo>
                    <a:lnTo>
                      <a:pt x="63" y="36"/>
                    </a:lnTo>
                    <a:lnTo>
                      <a:pt x="63" y="32"/>
                    </a:lnTo>
                    <a:lnTo>
                      <a:pt x="60" y="26"/>
                    </a:lnTo>
                    <a:lnTo>
                      <a:pt x="63" y="26"/>
                    </a:lnTo>
                    <a:lnTo>
                      <a:pt x="65" y="26"/>
                    </a:lnTo>
                    <a:lnTo>
                      <a:pt x="69" y="26"/>
                    </a:lnTo>
                    <a:lnTo>
                      <a:pt x="65" y="26"/>
                    </a:lnTo>
                    <a:lnTo>
                      <a:pt x="65" y="23"/>
                    </a:lnTo>
                    <a:lnTo>
                      <a:pt x="63" y="20"/>
                    </a:lnTo>
                    <a:lnTo>
                      <a:pt x="63" y="15"/>
                    </a:lnTo>
                    <a:lnTo>
                      <a:pt x="60" y="11"/>
                    </a:lnTo>
                    <a:lnTo>
                      <a:pt x="60" y="10"/>
                    </a:lnTo>
                    <a:lnTo>
                      <a:pt x="60" y="5"/>
                    </a:lnTo>
                    <a:lnTo>
                      <a:pt x="58" y="5"/>
                    </a:lnTo>
                    <a:lnTo>
                      <a:pt x="58" y="0"/>
                    </a:lnTo>
                    <a:lnTo>
                      <a:pt x="58" y="5"/>
                    </a:lnTo>
                    <a:lnTo>
                      <a:pt x="55" y="5"/>
                    </a:lnTo>
                    <a:lnTo>
                      <a:pt x="53" y="11"/>
                    </a:lnTo>
                    <a:lnTo>
                      <a:pt x="53" y="18"/>
                    </a:lnTo>
                    <a:lnTo>
                      <a:pt x="47" y="26"/>
                    </a:lnTo>
                    <a:lnTo>
                      <a:pt x="42" y="29"/>
                    </a:lnTo>
                    <a:lnTo>
                      <a:pt x="42" y="32"/>
                    </a:lnTo>
                    <a:lnTo>
                      <a:pt x="42" y="36"/>
                    </a:lnTo>
                    <a:lnTo>
                      <a:pt x="41" y="38"/>
                    </a:lnTo>
                    <a:lnTo>
                      <a:pt x="42" y="38"/>
                    </a:lnTo>
                    <a:lnTo>
                      <a:pt x="47" y="38"/>
                    </a:lnTo>
                    <a:lnTo>
                      <a:pt x="48" y="38"/>
                    </a:lnTo>
                    <a:lnTo>
                      <a:pt x="48" y="50"/>
                    </a:lnTo>
                    <a:lnTo>
                      <a:pt x="47" y="55"/>
                    </a:lnTo>
                    <a:lnTo>
                      <a:pt x="49" y="36"/>
                    </a:lnTo>
                    <a:close/>
                  </a:path>
                </a:pathLst>
              </a:custGeom>
              <a:solidFill>
                <a:srgbClr val="007F00"/>
              </a:solidFill>
              <a:ln w="1588">
                <a:solidFill>
                  <a:srgbClr val="000000"/>
                </a:solidFill>
                <a:round/>
                <a:headEnd/>
                <a:tailEnd/>
              </a:ln>
            </p:spPr>
            <p:txBody>
              <a:bodyPr/>
              <a:lstStyle/>
              <a:p>
                <a:endParaRPr lang="en-US" dirty="0"/>
              </a:p>
            </p:txBody>
          </p:sp>
          <p:sp>
            <p:nvSpPr>
              <p:cNvPr id="174181" name="Line 79"/>
              <p:cNvSpPr>
                <a:spLocks noChangeShapeType="1"/>
              </p:cNvSpPr>
              <p:nvPr/>
            </p:nvSpPr>
            <p:spPr bwMode="auto">
              <a:xfrm rot="393647">
                <a:off x="1523" y="3451"/>
                <a:ext cx="2" cy="38"/>
              </a:xfrm>
              <a:prstGeom prst="line">
                <a:avLst/>
              </a:prstGeom>
              <a:noFill/>
              <a:ln w="31750">
                <a:solidFill>
                  <a:srgbClr val="000000"/>
                </a:solidFill>
                <a:round/>
                <a:headEnd/>
                <a:tailEnd/>
              </a:ln>
            </p:spPr>
            <p:txBody>
              <a:bodyPr/>
              <a:lstStyle/>
              <a:p>
                <a:endParaRPr lang="en-US" dirty="0"/>
              </a:p>
            </p:txBody>
          </p:sp>
          <p:sp>
            <p:nvSpPr>
              <p:cNvPr id="174182" name="Freeform 80"/>
              <p:cNvSpPr>
                <a:spLocks/>
              </p:cNvSpPr>
              <p:nvPr/>
            </p:nvSpPr>
            <p:spPr bwMode="auto">
              <a:xfrm rot="393647">
                <a:off x="1487" y="3407"/>
                <a:ext cx="88" cy="72"/>
              </a:xfrm>
              <a:custGeom>
                <a:avLst/>
                <a:gdLst>
                  <a:gd name="T0" fmla="*/ 29 w 90"/>
                  <a:gd name="T1" fmla="*/ 16 h 117"/>
                  <a:gd name="T2" fmla="*/ 22 w 90"/>
                  <a:gd name="T3" fmla="*/ 21 h 117"/>
                  <a:gd name="T4" fmla="*/ 18 w 90"/>
                  <a:gd name="T5" fmla="*/ 23 h 117"/>
                  <a:gd name="T6" fmla="*/ 29 w 90"/>
                  <a:gd name="T7" fmla="*/ 22 h 117"/>
                  <a:gd name="T8" fmla="*/ 34 w 90"/>
                  <a:gd name="T9" fmla="*/ 21 h 117"/>
                  <a:gd name="T10" fmla="*/ 32 w 90"/>
                  <a:gd name="T11" fmla="*/ 23 h 117"/>
                  <a:gd name="T12" fmla="*/ 23 w 90"/>
                  <a:gd name="T13" fmla="*/ 25 h 117"/>
                  <a:gd name="T14" fmla="*/ 16 w 90"/>
                  <a:gd name="T15" fmla="*/ 28 h 117"/>
                  <a:gd name="T16" fmla="*/ 5 w 90"/>
                  <a:gd name="T17" fmla="*/ 30 h 117"/>
                  <a:gd name="T18" fmla="*/ 10 w 90"/>
                  <a:gd name="T19" fmla="*/ 30 h 117"/>
                  <a:gd name="T20" fmla="*/ 22 w 90"/>
                  <a:gd name="T21" fmla="*/ 30 h 117"/>
                  <a:gd name="T22" fmla="*/ 23 w 90"/>
                  <a:gd name="T23" fmla="*/ 31 h 117"/>
                  <a:gd name="T24" fmla="*/ 29 w 90"/>
                  <a:gd name="T25" fmla="*/ 31 h 117"/>
                  <a:gd name="T26" fmla="*/ 23 w 90"/>
                  <a:gd name="T27" fmla="*/ 35 h 117"/>
                  <a:gd name="T28" fmla="*/ 14 w 90"/>
                  <a:gd name="T29" fmla="*/ 39 h 117"/>
                  <a:gd name="T30" fmla="*/ 2 w 90"/>
                  <a:gd name="T31" fmla="*/ 42 h 117"/>
                  <a:gd name="T32" fmla="*/ 5 w 90"/>
                  <a:gd name="T33" fmla="*/ 42 h 117"/>
                  <a:gd name="T34" fmla="*/ 16 w 90"/>
                  <a:gd name="T35" fmla="*/ 41 h 117"/>
                  <a:gd name="T36" fmla="*/ 23 w 90"/>
                  <a:gd name="T37" fmla="*/ 40 h 117"/>
                  <a:gd name="T38" fmla="*/ 29 w 90"/>
                  <a:gd name="T39" fmla="*/ 40 h 117"/>
                  <a:gd name="T40" fmla="*/ 37 w 90"/>
                  <a:gd name="T41" fmla="*/ 40 h 117"/>
                  <a:gd name="T42" fmla="*/ 42 w 90"/>
                  <a:gd name="T43" fmla="*/ 42 h 117"/>
                  <a:gd name="T44" fmla="*/ 45 w 90"/>
                  <a:gd name="T45" fmla="*/ 44 h 117"/>
                  <a:gd name="T46" fmla="*/ 59 w 90"/>
                  <a:gd name="T47" fmla="*/ 44 h 117"/>
                  <a:gd name="T48" fmla="*/ 68 w 90"/>
                  <a:gd name="T49" fmla="*/ 44 h 117"/>
                  <a:gd name="T50" fmla="*/ 86 w 90"/>
                  <a:gd name="T51" fmla="*/ 44 h 117"/>
                  <a:gd name="T52" fmla="*/ 79 w 90"/>
                  <a:gd name="T53" fmla="*/ 42 h 117"/>
                  <a:gd name="T54" fmla="*/ 66 w 90"/>
                  <a:gd name="T55" fmla="*/ 38 h 117"/>
                  <a:gd name="T56" fmla="*/ 51 w 90"/>
                  <a:gd name="T57" fmla="*/ 33 h 117"/>
                  <a:gd name="T58" fmla="*/ 45 w 90"/>
                  <a:gd name="T59" fmla="*/ 30 h 117"/>
                  <a:gd name="T60" fmla="*/ 54 w 90"/>
                  <a:gd name="T61" fmla="*/ 30 h 117"/>
                  <a:gd name="T62" fmla="*/ 66 w 90"/>
                  <a:gd name="T63" fmla="*/ 33 h 117"/>
                  <a:gd name="T64" fmla="*/ 66 w 90"/>
                  <a:gd name="T65" fmla="*/ 32 h 117"/>
                  <a:gd name="T66" fmla="*/ 62 w 90"/>
                  <a:gd name="T67" fmla="*/ 26 h 117"/>
                  <a:gd name="T68" fmla="*/ 60 w 90"/>
                  <a:gd name="T69" fmla="*/ 22 h 117"/>
                  <a:gd name="T70" fmla="*/ 65 w 90"/>
                  <a:gd name="T71" fmla="*/ 21 h 117"/>
                  <a:gd name="T72" fmla="*/ 66 w 90"/>
                  <a:gd name="T73" fmla="*/ 21 h 117"/>
                  <a:gd name="T74" fmla="*/ 60 w 90"/>
                  <a:gd name="T75" fmla="*/ 17 h 117"/>
                  <a:gd name="T76" fmla="*/ 51 w 90"/>
                  <a:gd name="T77" fmla="*/ 14 h 117"/>
                  <a:gd name="T78" fmla="*/ 46 w 90"/>
                  <a:gd name="T79" fmla="*/ 10 h 117"/>
                  <a:gd name="T80" fmla="*/ 46 w 90"/>
                  <a:gd name="T81" fmla="*/ 7 h 117"/>
                  <a:gd name="T82" fmla="*/ 50 w 90"/>
                  <a:gd name="T83" fmla="*/ 7 h 117"/>
                  <a:gd name="T84" fmla="*/ 46 w 90"/>
                  <a:gd name="T85" fmla="*/ 4 h 117"/>
                  <a:gd name="T86" fmla="*/ 45 w 90"/>
                  <a:gd name="T87" fmla="*/ 1 h 117"/>
                  <a:gd name="T88" fmla="*/ 44 w 90"/>
                  <a:gd name="T89" fmla="*/ 1 h 117"/>
                  <a:gd name="T90" fmla="*/ 39 w 90"/>
                  <a:gd name="T91" fmla="*/ 5 h 117"/>
                  <a:gd name="T92" fmla="*/ 32 w 90"/>
                  <a:gd name="T93" fmla="*/ 9 h 117"/>
                  <a:gd name="T94" fmla="*/ 32 w 90"/>
                  <a:gd name="T95" fmla="*/ 11 h 117"/>
                  <a:gd name="T96" fmla="*/ 37 w 90"/>
                  <a:gd name="T97" fmla="*/ 14 h 1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0"/>
                  <a:gd name="T148" fmla="*/ 0 h 117"/>
                  <a:gd name="T149" fmla="*/ 90 w 90"/>
                  <a:gd name="T150" fmla="*/ 117 h 1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0" h="117">
                    <a:moveTo>
                      <a:pt x="39" y="28"/>
                    </a:moveTo>
                    <a:lnTo>
                      <a:pt x="34" y="37"/>
                    </a:lnTo>
                    <a:lnTo>
                      <a:pt x="31" y="42"/>
                    </a:lnTo>
                    <a:lnTo>
                      <a:pt x="31" y="47"/>
                    </a:lnTo>
                    <a:lnTo>
                      <a:pt x="26" y="52"/>
                    </a:lnTo>
                    <a:lnTo>
                      <a:pt x="23" y="56"/>
                    </a:lnTo>
                    <a:lnTo>
                      <a:pt x="20" y="58"/>
                    </a:lnTo>
                    <a:lnTo>
                      <a:pt x="16" y="60"/>
                    </a:lnTo>
                    <a:lnTo>
                      <a:pt x="18" y="60"/>
                    </a:lnTo>
                    <a:lnTo>
                      <a:pt x="23" y="60"/>
                    </a:lnTo>
                    <a:lnTo>
                      <a:pt x="25" y="60"/>
                    </a:lnTo>
                    <a:lnTo>
                      <a:pt x="31" y="58"/>
                    </a:lnTo>
                    <a:lnTo>
                      <a:pt x="31" y="56"/>
                    </a:lnTo>
                    <a:lnTo>
                      <a:pt x="34" y="56"/>
                    </a:lnTo>
                    <a:lnTo>
                      <a:pt x="36" y="56"/>
                    </a:lnTo>
                    <a:lnTo>
                      <a:pt x="36" y="53"/>
                    </a:lnTo>
                    <a:lnTo>
                      <a:pt x="36" y="56"/>
                    </a:lnTo>
                    <a:lnTo>
                      <a:pt x="34" y="60"/>
                    </a:lnTo>
                    <a:lnTo>
                      <a:pt x="31" y="63"/>
                    </a:lnTo>
                    <a:lnTo>
                      <a:pt x="31" y="65"/>
                    </a:lnTo>
                    <a:lnTo>
                      <a:pt x="25" y="67"/>
                    </a:lnTo>
                    <a:lnTo>
                      <a:pt x="23" y="68"/>
                    </a:lnTo>
                    <a:lnTo>
                      <a:pt x="18" y="71"/>
                    </a:lnTo>
                    <a:lnTo>
                      <a:pt x="16" y="73"/>
                    </a:lnTo>
                    <a:lnTo>
                      <a:pt x="11" y="75"/>
                    </a:lnTo>
                    <a:lnTo>
                      <a:pt x="10" y="78"/>
                    </a:lnTo>
                    <a:lnTo>
                      <a:pt x="5" y="79"/>
                    </a:lnTo>
                    <a:lnTo>
                      <a:pt x="2" y="79"/>
                    </a:lnTo>
                    <a:lnTo>
                      <a:pt x="5" y="79"/>
                    </a:lnTo>
                    <a:lnTo>
                      <a:pt x="10" y="79"/>
                    </a:lnTo>
                    <a:lnTo>
                      <a:pt x="16" y="78"/>
                    </a:lnTo>
                    <a:lnTo>
                      <a:pt x="20" y="78"/>
                    </a:lnTo>
                    <a:lnTo>
                      <a:pt x="23" y="78"/>
                    </a:lnTo>
                    <a:lnTo>
                      <a:pt x="25" y="78"/>
                    </a:lnTo>
                    <a:lnTo>
                      <a:pt x="25" y="79"/>
                    </a:lnTo>
                    <a:lnTo>
                      <a:pt x="25" y="83"/>
                    </a:lnTo>
                    <a:lnTo>
                      <a:pt x="31" y="83"/>
                    </a:lnTo>
                    <a:lnTo>
                      <a:pt x="31" y="79"/>
                    </a:lnTo>
                    <a:lnTo>
                      <a:pt x="31" y="83"/>
                    </a:lnTo>
                    <a:lnTo>
                      <a:pt x="31" y="87"/>
                    </a:lnTo>
                    <a:lnTo>
                      <a:pt x="25" y="89"/>
                    </a:lnTo>
                    <a:lnTo>
                      <a:pt x="25" y="92"/>
                    </a:lnTo>
                    <a:lnTo>
                      <a:pt x="23" y="96"/>
                    </a:lnTo>
                    <a:lnTo>
                      <a:pt x="18" y="98"/>
                    </a:lnTo>
                    <a:lnTo>
                      <a:pt x="14" y="104"/>
                    </a:lnTo>
                    <a:lnTo>
                      <a:pt x="10" y="105"/>
                    </a:lnTo>
                    <a:lnTo>
                      <a:pt x="8" y="107"/>
                    </a:lnTo>
                    <a:lnTo>
                      <a:pt x="2" y="110"/>
                    </a:lnTo>
                    <a:lnTo>
                      <a:pt x="0" y="112"/>
                    </a:lnTo>
                    <a:lnTo>
                      <a:pt x="2" y="112"/>
                    </a:lnTo>
                    <a:lnTo>
                      <a:pt x="5" y="110"/>
                    </a:lnTo>
                    <a:lnTo>
                      <a:pt x="10" y="110"/>
                    </a:lnTo>
                    <a:lnTo>
                      <a:pt x="14" y="110"/>
                    </a:lnTo>
                    <a:lnTo>
                      <a:pt x="16" y="107"/>
                    </a:lnTo>
                    <a:lnTo>
                      <a:pt x="20" y="107"/>
                    </a:lnTo>
                    <a:lnTo>
                      <a:pt x="23" y="105"/>
                    </a:lnTo>
                    <a:lnTo>
                      <a:pt x="25" y="105"/>
                    </a:lnTo>
                    <a:lnTo>
                      <a:pt x="26" y="105"/>
                    </a:lnTo>
                    <a:lnTo>
                      <a:pt x="31" y="105"/>
                    </a:lnTo>
                    <a:lnTo>
                      <a:pt x="34" y="104"/>
                    </a:lnTo>
                    <a:lnTo>
                      <a:pt x="36" y="105"/>
                    </a:lnTo>
                    <a:lnTo>
                      <a:pt x="39" y="105"/>
                    </a:lnTo>
                    <a:lnTo>
                      <a:pt x="41" y="107"/>
                    </a:lnTo>
                    <a:lnTo>
                      <a:pt x="41" y="110"/>
                    </a:lnTo>
                    <a:lnTo>
                      <a:pt x="44" y="110"/>
                    </a:lnTo>
                    <a:lnTo>
                      <a:pt x="46" y="112"/>
                    </a:lnTo>
                    <a:lnTo>
                      <a:pt x="46" y="115"/>
                    </a:lnTo>
                    <a:lnTo>
                      <a:pt x="47" y="115"/>
                    </a:lnTo>
                    <a:lnTo>
                      <a:pt x="48" y="115"/>
                    </a:lnTo>
                    <a:lnTo>
                      <a:pt x="53" y="115"/>
                    </a:lnTo>
                    <a:lnTo>
                      <a:pt x="61" y="115"/>
                    </a:lnTo>
                    <a:lnTo>
                      <a:pt x="62" y="115"/>
                    </a:lnTo>
                    <a:lnTo>
                      <a:pt x="67" y="115"/>
                    </a:lnTo>
                    <a:lnTo>
                      <a:pt x="72" y="117"/>
                    </a:lnTo>
                    <a:lnTo>
                      <a:pt x="78" y="117"/>
                    </a:lnTo>
                    <a:lnTo>
                      <a:pt x="85" y="117"/>
                    </a:lnTo>
                    <a:lnTo>
                      <a:pt x="90" y="117"/>
                    </a:lnTo>
                    <a:lnTo>
                      <a:pt x="88" y="117"/>
                    </a:lnTo>
                    <a:lnTo>
                      <a:pt x="85" y="115"/>
                    </a:lnTo>
                    <a:lnTo>
                      <a:pt x="83" y="112"/>
                    </a:lnTo>
                    <a:lnTo>
                      <a:pt x="77" y="107"/>
                    </a:lnTo>
                    <a:lnTo>
                      <a:pt x="74" y="105"/>
                    </a:lnTo>
                    <a:lnTo>
                      <a:pt x="69" y="100"/>
                    </a:lnTo>
                    <a:lnTo>
                      <a:pt x="62" y="96"/>
                    </a:lnTo>
                    <a:lnTo>
                      <a:pt x="58" y="92"/>
                    </a:lnTo>
                    <a:lnTo>
                      <a:pt x="53" y="87"/>
                    </a:lnTo>
                    <a:lnTo>
                      <a:pt x="52" y="83"/>
                    </a:lnTo>
                    <a:lnTo>
                      <a:pt x="48" y="78"/>
                    </a:lnTo>
                    <a:lnTo>
                      <a:pt x="47" y="78"/>
                    </a:lnTo>
                    <a:lnTo>
                      <a:pt x="48" y="78"/>
                    </a:lnTo>
                    <a:lnTo>
                      <a:pt x="52" y="78"/>
                    </a:lnTo>
                    <a:lnTo>
                      <a:pt x="56" y="78"/>
                    </a:lnTo>
                    <a:lnTo>
                      <a:pt x="58" y="79"/>
                    </a:lnTo>
                    <a:lnTo>
                      <a:pt x="67" y="83"/>
                    </a:lnTo>
                    <a:lnTo>
                      <a:pt x="69" y="87"/>
                    </a:lnTo>
                    <a:lnTo>
                      <a:pt x="72" y="87"/>
                    </a:lnTo>
                    <a:lnTo>
                      <a:pt x="69" y="87"/>
                    </a:lnTo>
                    <a:lnTo>
                      <a:pt x="69" y="84"/>
                    </a:lnTo>
                    <a:lnTo>
                      <a:pt x="67" y="79"/>
                    </a:lnTo>
                    <a:lnTo>
                      <a:pt x="64" y="75"/>
                    </a:lnTo>
                    <a:lnTo>
                      <a:pt x="64" y="68"/>
                    </a:lnTo>
                    <a:lnTo>
                      <a:pt x="64" y="65"/>
                    </a:lnTo>
                    <a:lnTo>
                      <a:pt x="62" y="60"/>
                    </a:lnTo>
                    <a:lnTo>
                      <a:pt x="62" y="58"/>
                    </a:lnTo>
                    <a:lnTo>
                      <a:pt x="62" y="56"/>
                    </a:lnTo>
                    <a:lnTo>
                      <a:pt x="64" y="56"/>
                    </a:lnTo>
                    <a:lnTo>
                      <a:pt x="67" y="56"/>
                    </a:lnTo>
                    <a:lnTo>
                      <a:pt x="69" y="56"/>
                    </a:lnTo>
                    <a:lnTo>
                      <a:pt x="72" y="56"/>
                    </a:lnTo>
                    <a:lnTo>
                      <a:pt x="69" y="56"/>
                    </a:lnTo>
                    <a:lnTo>
                      <a:pt x="67" y="53"/>
                    </a:lnTo>
                    <a:lnTo>
                      <a:pt x="64" y="49"/>
                    </a:lnTo>
                    <a:lnTo>
                      <a:pt x="62" y="44"/>
                    </a:lnTo>
                    <a:lnTo>
                      <a:pt x="58" y="42"/>
                    </a:lnTo>
                    <a:lnTo>
                      <a:pt x="56" y="37"/>
                    </a:lnTo>
                    <a:lnTo>
                      <a:pt x="53" y="36"/>
                    </a:lnTo>
                    <a:lnTo>
                      <a:pt x="52" y="32"/>
                    </a:lnTo>
                    <a:lnTo>
                      <a:pt x="52" y="29"/>
                    </a:lnTo>
                    <a:lnTo>
                      <a:pt x="48" y="26"/>
                    </a:lnTo>
                    <a:lnTo>
                      <a:pt x="48" y="24"/>
                    </a:lnTo>
                    <a:lnTo>
                      <a:pt x="47" y="20"/>
                    </a:lnTo>
                    <a:lnTo>
                      <a:pt x="48" y="20"/>
                    </a:lnTo>
                    <a:lnTo>
                      <a:pt x="52" y="20"/>
                    </a:lnTo>
                    <a:lnTo>
                      <a:pt x="53" y="20"/>
                    </a:lnTo>
                    <a:lnTo>
                      <a:pt x="52" y="20"/>
                    </a:lnTo>
                    <a:lnTo>
                      <a:pt x="52" y="18"/>
                    </a:lnTo>
                    <a:lnTo>
                      <a:pt x="48" y="15"/>
                    </a:lnTo>
                    <a:lnTo>
                      <a:pt x="48" y="10"/>
                    </a:lnTo>
                    <a:lnTo>
                      <a:pt x="47" y="8"/>
                    </a:lnTo>
                    <a:lnTo>
                      <a:pt x="47" y="6"/>
                    </a:lnTo>
                    <a:lnTo>
                      <a:pt x="47" y="3"/>
                    </a:lnTo>
                    <a:lnTo>
                      <a:pt x="46" y="2"/>
                    </a:lnTo>
                    <a:lnTo>
                      <a:pt x="46" y="0"/>
                    </a:lnTo>
                    <a:lnTo>
                      <a:pt x="46" y="2"/>
                    </a:lnTo>
                    <a:lnTo>
                      <a:pt x="44" y="3"/>
                    </a:lnTo>
                    <a:lnTo>
                      <a:pt x="41" y="8"/>
                    </a:lnTo>
                    <a:lnTo>
                      <a:pt x="41" y="13"/>
                    </a:lnTo>
                    <a:lnTo>
                      <a:pt x="36" y="20"/>
                    </a:lnTo>
                    <a:lnTo>
                      <a:pt x="34" y="21"/>
                    </a:lnTo>
                    <a:lnTo>
                      <a:pt x="34" y="24"/>
                    </a:lnTo>
                    <a:lnTo>
                      <a:pt x="34" y="26"/>
                    </a:lnTo>
                    <a:lnTo>
                      <a:pt x="31" y="29"/>
                    </a:lnTo>
                    <a:lnTo>
                      <a:pt x="34" y="29"/>
                    </a:lnTo>
                    <a:lnTo>
                      <a:pt x="36" y="29"/>
                    </a:lnTo>
                    <a:lnTo>
                      <a:pt x="39" y="29"/>
                    </a:lnTo>
                    <a:lnTo>
                      <a:pt x="39" y="37"/>
                    </a:lnTo>
                    <a:lnTo>
                      <a:pt x="36" y="42"/>
                    </a:lnTo>
                    <a:lnTo>
                      <a:pt x="39" y="28"/>
                    </a:lnTo>
                    <a:close/>
                  </a:path>
                </a:pathLst>
              </a:custGeom>
              <a:solidFill>
                <a:srgbClr val="007F00"/>
              </a:solidFill>
              <a:ln w="1588">
                <a:solidFill>
                  <a:srgbClr val="000000"/>
                </a:solidFill>
                <a:round/>
                <a:headEnd/>
                <a:tailEnd/>
              </a:ln>
            </p:spPr>
            <p:txBody>
              <a:bodyPr/>
              <a:lstStyle/>
              <a:p>
                <a:endParaRPr lang="en-US" dirty="0"/>
              </a:p>
            </p:txBody>
          </p:sp>
          <p:sp>
            <p:nvSpPr>
              <p:cNvPr id="174183" name="Line 81"/>
              <p:cNvSpPr>
                <a:spLocks noChangeShapeType="1"/>
              </p:cNvSpPr>
              <p:nvPr/>
            </p:nvSpPr>
            <p:spPr bwMode="auto">
              <a:xfrm rot="393647">
                <a:off x="1467" y="3413"/>
                <a:ext cx="2" cy="27"/>
              </a:xfrm>
              <a:prstGeom prst="line">
                <a:avLst/>
              </a:prstGeom>
              <a:noFill/>
              <a:ln w="31750">
                <a:solidFill>
                  <a:srgbClr val="000000"/>
                </a:solidFill>
                <a:round/>
                <a:headEnd/>
                <a:tailEnd/>
              </a:ln>
            </p:spPr>
            <p:txBody>
              <a:bodyPr/>
              <a:lstStyle/>
              <a:p>
                <a:endParaRPr lang="en-US" dirty="0"/>
              </a:p>
            </p:txBody>
          </p:sp>
          <p:sp>
            <p:nvSpPr>
              <p:cNvPr id="174184" name="Freeform 82"/>
              <p:cNvSpPr>
                <a:spLocks/>
              </p:cNvSpPr>
              <p:nvPr/>
            </p:nvSpPr>
            <p:spPr bwMode="auto">
              <a:xfrm rot="393647">
                <a:off x="1439" y="3381"/>
                <a:ext cx="63" cy="53"/>
              </a:xfrm>
              <a:custGeom>
                <a:avLst/>
                <a:gdLst>
                  <a:gd name="T0" fmla="*/ 23 w 64"/>
                  <a:gd name="T1" fmla="*/ 13 h 84"/>
                  <a:gd name="T2" fmla="*/ 16 w 64"/>
                  <a:gd name="T3" fmla="*/ 17 h 84"/>
                  <a:gd name="T4" fmla="*/ 12 w 64"/>
                  <a:gd name="T5" fmla="*/ 18 h 84"/>
                  <a:gd name="T6" fmla="*/ 20 w 64"/>
                  <a:gd name="T7" fmla="*/ 17 h 84"/>
                  <a:gd name="T8" fmla="*/ 26 w 64"/>
                  <a:gd name="T9" fmla="*/ 17 h 84"/>
                  <a:gd name="T10" fmla="*/ 24 w 64"/>
                  <a:gd name="T11" fmla="*/ 18 h 84"/>
                  <a:gd name="T12" fmla="*/ 17 w 64"/>
                  <a:gd name="T13" fmla="*/ 20 h 84"/>
                  <a:gd name="T14" fmla="*/ 11 w 64"/>
                  <a:gd name="T15" fmla="*/ 21 h 84"/>
                  <a:gd name="T16" fmla="*/ 2 w 64"/>
                  <a:gd name="T17" fmla="*/ 24 h 84"/>
                  <a:gd name="T18" fmla="*/ 6 w 64"/>
                  <a:gd name="T19" fmla="*/ 24 h 84"/>
                  <a:gd name="T20" fmla="*/ 16 w 64"/>
                  <a:gd name="T21" fmla="*/ 23 h 84"/>
                  <a:gd name="T22" fmla="*/ 17 w 64"/>
                  <a:gd name="T23" fmla="*/ 24 h 84"/>
                  <a:gd name="T24" fmla="*/ 23 w 64"/>
                  <a:gd name="T25" fmla="*/ 24 h 84"/>
                  <a:gd name="T26" fmla="*/ 17 w 64"/>
                  <a:gd name="T27" fmla="*/ 27 h 84"/>
                  <a:gd name="T28" fmla="*/ 8 w 64"/>
                  <a:gd name="T29" fmla="*/ 30 h 84"/>
                  <a:gd name="T30" fmla="*/ 0 w 64"/>
                  <a:gd name="T31" fmla="*/ 32 h 84"/>
                  <a:gd name="T32" fmla="*/ 2 w 64"/>
                  <a:gd name="T33" fmla="*/ 32 h 84"/>
                  <a:gd name="T34" fmla="*/ 11 w 64"/>
                  <a:gd name="T35" fmla="*/ 31 h 84"/>
                  <a:gd name="T36" fmla="*/ 17 w 64"/>
                  <a:gd name="T37" fmla="*/ 31 h 84"/>
                  <a:gd name="T38" fmla="*/ 23 w 64"/>
                  <a:gd name="T39" fmla="*/ 31 h 84"/>
                  <a:gd name="T40" fmla="*/ 26 w 64"/>
                  <a:gd name="T41" fmla="*/ 31 h 84"/>
                  <a:gd name="T42" fmla="*/ 31 w 64"/>
                  <a:gd name="T43" fmla="*/ 32 h 84"/>
                  <a:gd name="T44" fmla="*/ 32 w 64"/>
                  <a:gd name="T45" fmla="*/ 33 h 84"/>
                  <a:gd name="T46" fmla="*/ 41 w 64"/>
                  <a:gd name="T47" fmla="*/ 33 h 84"/>
                  <a:gd name="T48" fmla="*/ 48 w 64"/>
                  <a:gd name="T49" fmla="*/ 33 h 84"/>
                  <a:gd name="T50" fmla="*/ 62 w 64"/>
                  <a:gd name="T51" fmla="*/ 33 h 84"/>
                  <a:gd name="T52" fmla="*/ 57 w 64"/>
                  <a:gd name="T53" fmla="*/ 32 h 84"/>
                  <a:gd name="T54" fmla="*/ 47 w 64"/>
                  <a:gd name="T55" fmla="*/ 29 h 84"/>
                  <a:gd name="T56" fmla="*/ 36 w 64"/>
                  <a:gd name="T57" fmla="*/ 25 h 84"/>
                  <a:gd name="T58" fmla="*/ 32 w 64"/>
                  <a:gd name="T59" fmla="*/ 23 h 84"/>
                  <a:gd name="T60" fmla="*/ 37 w 64"/>
                  <a:gd name="T61" fmla="*/ 23 h 84"/>
                  <a:gd name="T62" fmla="*/ 47 w 64"/>
                  <a:gd name="T63" fmla="*/ 25 h 84"/>
                  <a:gd name="T64" fmla="*/ 47 w 64"/>
                  <a:gd name="T65" fmla="*/ 25 h 84"/>
                  <a:gd name="T66" fmla="*/ 43 w 64"/>
                  <a:gd name="T67" fmla="*/ 20 h 84"/>
                  <a:gd name="T68" fmla="*/ 42 w 64"/>
                  <a:gd name="T69" fmla="*/ 17 h 84"/>
                  <a:gd name="T70" fmla="*/ 45 w 64"/>
                  <a:gd name="T71" fmla="*/ 17 h 84"/>
                  <a:gd name="T72" fmla="*/ 47 w 64"/>
                  <a:gd name="T73" fmla="*/ 17 h 84"/>
                  <a:gd name="T74" fmla="*/ 42 w 64"/>
                  <a:gd name="T75" fmla="*/ 13 h 84"/>
                  <a:gd name="T76" fmla="*/ 36 w 64"/>
                  <a:gd name="T77" fmla="*/ 11 h 84"/>
                  <a:gd name="T78" fmla="*/ 32 w 64"/>
                  <a:gd name="T79" fmla="*/ 8 h 84"/>
                  <a:gd name="T80" fmla="*/ 32 w 64"/>
                  <a:gd name="T81" fmla="*/ 6 h 84"/>
                  <a:gd name="T82" fmla="*/ 35 w 64"/>
                  <a:gd name="T83" fmla="*/ 6 h 84"/>
                  <a:gd name="T84" fmla="*/ 32 w 64"/>
                  <a:gd name="T85" fmla="*/ 4 h 84"/>
                  <a:gd name="T86" fmla="*/ 32 w 64"/>
                  <a:gd name="T87" fmla="*/ 2 h 84"/>
                  <a:gd name="T88" fmla="*/ 31 w 64"/>
                  <a:gd name="T89" fmla="*/ 1 h 84"/>
                  <a:gd name="T90" fmla="*/ 28 w 64"/>
                  <a:gd name="T91" fmla="*/ 4 h 84"/>
                  <a:gd name="T92" fmla="*/ 24 w 64"/>
                  <a:gd name="T93" fmla="*/ 8 h 84"/>
                  <a:gd name="T94" fmla="*/ 24 w 64"/>
                  <a:gd name="T95" fmla="*/ 8 h 84"/>
                  <a:gd name="T96" fmla="*/ 26 w 64"/>
                  <a:gd name="T97" fmla="*/ 11 h 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4"/>
                  <a:gd name="T148" fmla="*/ 0 h 84"/>
                  <a:gd name="T149" fmla="*/ 64 w 64"/>
                  <a:gd name="T150" fmla="*/ 84 h 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4" h="84">
                    <a:moveTo>
                      <a:pt x="28" y="21"/>
                    </a:moveTo>
                    <a:lnTo>
                      <a:pt x="24" y="28"/>
                    </a:lnTo>
                    <a:lnTo>
                      <a:pt x="23" y="31"/>
                    </a:lnTo>
                    <a:lnTo>
                      <a:pt x="20" y="34"/>
                    </a:lnTo>
                    <a:lnTo>
                      <a:pt x="18" y="37"/>
                    </a:lnTo>
                    <a:lnTo>
                      <a:pt x="16" y="42"/>
                    </a:lnTo>
                    <a:lnTo>
                      <a:pt x="13" y="42"/>
                    </a:lnTo>
                    <a:lnTo>
                      <a:pt x="11" y="44"/>
                    </a:lnTo>
                    <a:lnTo>
                      <a:pt x="12" y="44"/>
                    </a:lnTo>
                    <a:lnTo>
                      <a:pt x="16" y="44"/>
                    </a:lnTo>
                    <a:lnTo>
                      <a:pt x="17" y="44"/>
                    </a:lnTo>
                    <a:lnTo>
                      <a:pt x="20" y="42"/>
                    </a:lnTo>
                    <a:lnTo>
                      <a:pt x="23" y="42"/>
                    </a:lnTo>
                    <a:lnTo>
                      <a:pt x="24" y="42"/>
                    </a:lnTo>
                    <a:lnTo>
                      <a:pt x="26" y="42"/>
                    </a:lnTo>
                    <a:lnTo>
                      <a:pt x="26" y="40"/>
                    </a:lnTo>
                    <a:lnTo>
                      <a:pt x="26" y="42"/>
                    </a:lnTo>
                    <a:lnTo>
                      <a:pt x="24" y="44"/>
                    </a:lnTo>
                    <a:lnTo>
                      <a:pt x="23" y="46"/>
                    </a:lnTo>
                    <a:lnTo>
                      <a:pt x="20" y="49"/>
                    </a:lnTo>
                    <a:lnTo>
                      <a:pt x="17" y="50"/>
                    </a:lnTo>
                    <a:lnTo>
                      <a:pt x="16" y="51"/>
                    </a:lnTo>
                    <a:lnTo>
                      <a:pt x="12" y="52"/>
                    </a:lnTo>
                    <a:lnTo>
                      <a:pt x="11" y="54"/>
                    </a:lnTo>
                    <a:lnTo>
                      <a:pt x="7" y="55"/>
                    </a:lnTo>
                    <a:lnTo>
                      <a:pt x="6" y="57"/>
                    </a:lnTo>
                    <a:lnTo>
                      <a:pt x="2" y="60"/>
                    </a:lnTo>
                    <a:lnTo>
                      <a:pt x="0" y="60"/>
                    </a:lnTo>
                    <a:lnTo>
                      <a:pt x="2" y="60"/>
                    </a:lnTo>
                    <a:lnTo>
                      <a:pt x="6" y="60"/>
                    </a:lnTo>
                    <a:lnTo>
                      <a:pt x="11" y="57"/>
                    </a:lnTo>
                    <a:lnTo>
                      <a:pt x="13" y="57"/>
                    </a:lnTo>
                    <a:lnTo>
                      <a:pt x="16" y="57"/>
                    </a:lnTo>
                    <a:lnTo>
                      <a:pt x="17" y="57"/>
                    </a:lnTo>
                    <a:lnTo>
                      <a:pt x="17" y="60"/>
                    </a:lnTo>
                    <a:lnTo>
                      <a:pt x="20" y="60"/>
                    </a:lnTo>
                    <a:lnTo>
                      <a:pt x="23" y="60"/>
                    </a:lnTo>
                    <a:lnTo>
                      <a:pt x="20" y="63"/>
                    </a:lnTo>
                    <a:lnTo>
                      <a:pt x="17" y="66"/>
                    </a:lnTo>
                    <a:lnTo>
                      <a:pt x="17" y="67"/>
                    </a:lnTo>
                    <a:lnTo>
                      <a:pt x="16" y="71"/>
                    </a:lnTo>
                    <a:lnTo>
                      <a:pt x="12" y="72"/>
                    </a:lnTo>
                    <a:lnTo>
                      <a:pt x="8" y="75"/>
                    </a:lnTo>
                    <a:lnTo>
                      <a:pt x="6" y="77"/>
                    </a:lnTo>
                    <a:lnTo>
                      <a:pt x="5" y="78"/>
                    </a:lnTo>
                    <a:lnTo>
                      <a:pt x="0" y="80"/>
                    </a:lnTo>
                    <a:lnTo>
                      <a:pt x="0" y="81"/>
                    </a:lnTo>
                    <a:lnTo>
                      <a:pt x="2" y="80"/>
                    </a:lnTo>
                    <a:lnTo>
                      <a:pt x="6" y="80"/>
                    </a:lnTo>
                    <a:lnTo>
                      <a:pt x="8" y="80"/>
                    </a:lnTo>
                    <a:lnTo>
                      <a:pt x="11" y="78"/>
                    </a:lnTo>
                    <a:lnTo>
                      <a:pt x="13" y="78"/>
                    </a:lnTo>
                    <a:lnTo>
                      <a:pt x="16" y="77"/>
                    </a:lnTo>
                    <a:lnTo>
                      <a:pt x="17" y="77"/>
                    </a:lnTo>
                    <a:lnTo>
                      <a:pt x="18" y="77"/>
                    </a:lnTo>
                    <a:lnTo>
                      <a:pt x="20" y="77"/>
                    </a:lnTo>
                    <a:lnTo>
                      <a:pt x="23" y="77"/>
                    </a:lnTo>
                    <a:lnTo>
                      <a:pt x="24" y="75"/>
                    </a:lnTo>
                    <a:lnTo>
                      <a:pt x="26" y="77"/>
                    </a:lnTo>
                    <a:lnTo>
                      <a:pt x="28" y="78"/>
                    </a:lnTo>
                    <a:lnTo>
                      <a:pt x="28" y="80"/>
                    </a:lnTo>
                    <a:lnTo>
                      <a:pt x="31" y="80"/>
                    </a:lnTo>
                    <a:lnTo>
                      <a:pt x="31" y="81"/>
                    </a:lnTo>
                    <a:lnTo>
                      <a:pt x="31" y="83"/>
                    </a:lnTo>
                    <a:lnTo>
                      <a:pt x="33" y="83"/>
                    </a:lnTo>
                    <a:lnTo>
                      <a:pt x="34" y="83"/>
                    </a:lnTo>
                    <a:lnTo>
                      <a:pt x="38" y="83"/>
                    </a:lnTo>
                    <a:lnTo>
                      <a:pt x="43" y="83"/>
                    </a:lnTo>
                    <a:lnTo>
                      <a:pt x="44" y="83"/>
                    </a:lnTo>
                    <a:lnTo>
                      <a:pt x="47" y="83"/>
                    </a:lnTo>
                    <a:lnTo>
                      <a:pt x="50" y="84"/>
                    </a:lnTo>
                    <a:lnTo>
                      <a:pt x="55" y="84"/>
                    </a:lnTo>
                    <a:lnTo>
                      <a:pt x="60" y="84"/>
                    </a:lnTo>
                    <a:lnTo>
                      <a:pt x="64" y="84"/>
                    </a:lnTo>
                    <a:lnTo>
                      <a:pt x="63" y="84"/>
                    </a:lnTo>
                    <a:lnTo>
                      <a:pt x="60" y="83"/>
                    </a:lnTo>
                    <a:lnTo>
                      <a:pt x="59" y="81"/>
                    </a:lnTo>
                    <a:lnTo>
                      <a:pt x="54" y="78"/>
                    </a:lnTo>
                    <a:lnTo>
                      <a:pt x="52" y="77"/>
                    </a:lnTo>
                    <a:lnTo>
                      <a:pt x="49" y="73"/>
                    </a:lnTo>
                    <a:lnTo>
                      <a:pt x="44" y="71"/>
                    </a:lnTo>
                    <a:lnTo>
                      <a:pt x="42" y="67"/>
                    </a:lnTo>
                    <a:lnTo>
                      <a:pt x="38" y="63"/>
                    </a:lnTo>
                    <a:lnTo>
                      <a:pt x="37" y="60"/>
                    </a:lnTo>
                    <a:lnTo>
                      <a:pt x="34" y="57"/>
                    </a:lnTo>
                    <a:lnTo>
                      <a:pt x="33" y="57"/>
                    </a:lnTo>
                    <a:lnTo>
                      <a:pt x="34" y="57"/>
                    </a:lnTo>
                    <a:lnTo>
                      <a:pt x="37" y="57"/>
                    </a:lnTo>
                    <a:lnTo>
                      <a:pt x="39" y="57"/>
                    </a:lnTo>
                    <a:lnTo>
                      <a:pt x="42" y="60"/>
                    </a:lnTo>
                    <a:lnTo>
                      <a:pt x="47" y="60"/>
                    </a:lnTo>
                    <a:lnTo>
                      <a:pt x="49" y="63"/>
                    </a:lnTo>
                    <a:lnTo>
                      <a:pt x="50" y="63"/>
                    </a:lnTo>
                    <a:lnTo>
                      <a:pt x="49" y="63"/>
                    </a:lnTo>
                    <a:lnTo>
                      <a:pt x="49" y="62"/>
                    </a:lnTo>
                    <a:lnTo>
                      <a:pt x="47" y="60"/>
                    </a:lnTo>
                    <a:lnTo>
                      <a:pt x="45" y="55"/>
                    </a:lnTo>
                    <a:lnTo>
                      <a:pt x="45" y="51"/>
                    </a:lnTo>
                    <a:lnTo>
                      <a:pt x="45" y="49"/>
                    </a:lnTo>
                    <a:lnTo>
                      <a:pt x="44" y="44"/>
                    </a:lnTo>
                    <a:lnTo>
                      <a:pt x="44" y="42"/>
                    </a:lnTo>
                    <a:lnTo>
                      <a:pt x="45" y="42"/>
                    </a:lnTo>
                    <a:lnTo>
                      <a:pt x="47" y="42"/>
                    </a:lnTo>
                    <a:lnTo>
                      <a:pt x="49" y="42"/>
                    </a:lnTo>
                    <a:lnTo>
                      <a:pt x="50" y="42"/>
                    </a:lnTo>
                    <a:lnTo>
                      <a:pt x="49" y="42"/>
                    </a:lnTo>
                    <a:lnTo>
                      <a:pt x="47" y="40"/>
                    </a:lnTo>
                    <a:lnTo>
                      <a:pt x="45" y="37"/>
                    </a:lnTo>
                    <a:lnTo>
                      <a:pt x="44" y="33"/>
                    </a:lnTo>
                    <a:lnTo>
                      <a:pt x="42" y="31"/>
                    </a:lnTo>
                    <a:lnTo>
                      <a:pt x="39" y="28"/>
                    </a:lnTo>
                    <a:lnTo>
                      <a:pt x="38" y="28"/>
                    </a:lnTo>
                    <a:lnTo>
                      <a:pt x="37" y="25"/>
                    </a:lnTo>
                    <a:lnTo>
                      <a:pt x="37" y="21"/>
                    </a:lnTo>
                    <a:lnTo>
                      <a:pt x="34" y="20"/>
                    </a:lnTo>
                    <a:lnTo>
                      <a:pt x="34" y="19"/>
                    </a:lnTo>
                    <a:lnTo>
                      <a:pt x="33" y="15"/>
                    </a:lnTo>
                    <a:lnTo>
                      <a:pt x="34" y="15"/>
                    </a:lnTo>
                    <a:lnTo>
                      <a:pt x="37" y="15"/>
                    </a:lnTo>
                    <a:lnTo>
                      <a:pt x="38" y="15"/>
                    </a:lnTo>
                    <a:lnTo>
                      <a:pt x="37" y="15"/>
                    </a:lnTo>
                    <a:lnTo>
                      <a:pt x="37" y="14"/>
                    </a:lnTo>
                    <a:lnTo>
                      <a:pt x="34" y="11"/>
                    </a:lnTo>
                    <a:lnTo>
                      <a:pt x="34" y="9"/>
                    </a:lnTo>
                    <a:lnTo>
                      <a:pt x="33" y="8"/>
                    </a:lnTo>
                    <a:lnTo>
                      <a:pt x="33" y="5"/>
                    </a:lnTo>
                    <a:lnTo>
                      <a:pt x="33" y="4"/>
                    </a:lnTo>
                    <a:lnTo>
                      <a:pt x="31" y="2"/>
                    </a:lnTo>
                    <a:lnTo>
                      <a:pt x="31" y="0"/>
                    </a:lnTo>
                    <a:lnTo>
                      <a:pt x="31" y="2"/>
                    </a:lnTo>
                    <a:lnTo>
                      <a:pt x="31" y="4"/>
                    </a:lnTo>
                    <a:lnTo>
                      <a:pt x="28" y="8"/>
                    </a:lnTo>
                    <a:lnTo>
                      <a:pt x="28" y="10"/>
                    </a:lnTo>
                    <a:lnTo>
                      <a:pt x="26" y="15"/>
                    </a:lnTo>
                    <a:lnTo>
                      <a:pt x="24" y="16"/>
                    </a:lnTo>
                    <a:lnTo>
                      <a:pt x="24" y="19"/>
                    </a:lnTo>
                    <a:lnTo>
                      <a:pt x="24" y="20"/>
                    </a:lnTo>
                    <a:lnTo>
                      <a:pt x="23" y="21"/>
                    </a:lnTo>
                    <a:lnTo>
                      <a:pt x="24" y="21"/>
                    </a:lnTo>
                    <a:lnTo>
                      <a:pt x="26" y="21"/>
                    </a:lnTo>
                    <a:lnTo>
                      <a:pt x="26" y="28"/>
                    </a:lnTo>
                    <a:lnTo>
                      <a:pt x="26" y="31"/>
                    </a:lnTo>
                    <a:lnTo>
                      <a:pt x="28" y="21"/>
                    </a:lnTo>
                    <a:close/>
                  </a:path>
                </a:pathLst>
              </a:custGeom>
              <a:solidFill>
                <a:srgbClr val="007F00"/>
              </a:solidFill>
              <a:ln w="1588">
                <a:solidFill>
                  <a:srgbClr val="000000"/>
                </a:solidFill>
                <a:round/>
                <a:headEnd/>
                <a:tailEnd/>
              </a:ln>
            </p:spPr>
            <p:txBody>
              <a:bodyPr/>
              <a:lstStyle/>
              <a:p>
                <a:endParaRPr lang="en-US" dirty="0"/>
              </a:p>
            </p:txBody>
          </p:sp>
          <p:sp>
            <p:nvSpPr>
              <p:cNvPr id="174185" name="Line 83"/>
              <p:cNvSpPr>
                <a:spLocks noChangeShapeType="1"/>
              </p:cNvSpPr>
              <p:nvPr/>
            </p:nvSpPr>
            <p:spPr bwMode="auto">
              <a:xfrm rot="393647">
                <a:off x="1419" y="3435"/>
                <a:ext cx="2" cy="28"/>
              </a:xfrm>
              <a:prstGeom prst="line">
                <a:avLst/>
              </a:prstGeom>
              <a:noFill/>
              <a:ln w="31750">
                <a:solidFill>
                  <a:srgbClr val="000000"/>
                </a:solidFill>
                <a:round/>
                <a:headEnd/>
                <a:tailEnd/>
              </a:ln>
            </p:spPr>
            <p:txBody>
              <a:bodyPr/>
              <a:lstStyle/>
              <a:p>
                <a:endParaRPr lang="en-US" dirty="0"/>
              </a:p>
            </p:txBody>
          </p:sp>
          <p:sp>
            <p:nvSpPr>
              <p:cNvPr id="174186" name="Freeform 84"/>
              <p:cNvSpPr>
                <a:spLocks/>
              </p:cNvSpPr>
              <p:nvPr/>
            </p:nvSpPr>
            <p:spPr bwMode="auto">
              <a:xfrm rot="393647">
                <a:off x="1395" y="3402"/>
                <a:ext cx="63" cy="53"/>
              </a:xfrm>
              <a:custGeom>
                <a:avLst/>
                <a:gdLst>
                  <a:gd name="T0" fmla="*/ 21 w 65"/>
                  <a:gd name="T1" fmla="*/ 12 h 85"/>
                  <a:gd name="T2" fmla="*/ 16 w 65"/>
                  <a:gd name="T3" fmla="*/ 16 h 85"/>
                  <a:gd name="T4" fmla="*/ 14 w 65"/>
                  <a:gd name="T5" fmla="*/ 17 h 85"/>
                  <a:gd name="T6" fmla="*/ 19 w 65"/>
                  <a:gd name="T7" fmla="*/ 17 h 85"/>
                  <a:gd name="T8" fmla="*/ 24 w 65"/>
                  <a:gd name="T9" fmla="*/ 16 h 85"/>
                  <a:gd name="T10" fmla="*/ 23 w 65"/>
                  <a:gd name="T11" fmla="*/ 17 h 85"/>
                  <a:gd name="T12" fmla="*/ 17 w 65"/>
                  <a:gd name="T13" fmla="*/ 19 h 85"/>
                  <a:gd name="T14" fmla="*/ 13 w 65"/>
                  <a:gd name="T15" fmla="*/ 21 h 85"/>
                  <a:gd name="T16" fmla="*/ 4 w 65"/>
                  <a:gd name="T17" fmla="*/ 23 h 85"/>
                  <a:gd name="T18" fmla="*/ 7 w 65"/>
                  <a:gd name="T19" fmla="*/ 23 h 85"/>
                  <a:gd name="T20" fmla="*/ 16 w 65"/>
                  <a:gd name="T21" fmla="*/ 22 h 85"/>
                  <a:gd name="T22" fmla="*/ 17 w 65"/>
                  <a:gd name="T23" fmla="*/ 23 h 85"/>
                  <a:gd name="T24" fmla="*/ 21 w 65"/>
                  <a:gd name="T25" fmla="*/ 23 h 85"/>
                  <a:gd name="T26" fmla="*/ 17 w 65"/>
                  <a:gd name="T27" fmla="*/ 26 h 85"/>
                  <a:gd name="T28" fmla="*/ 10 w 65"/>
                  <a:gd name="T29" fmla="*/ 29 h 85"/>
                  <a:gd name="T30" fmla="*/ 2 w 65"/>
                  <a:gd name="T31" fmla="*/ 31 h 85"/>
                  <a:gd name="T32" fmla="*/ 4 w 65"/>
                  <a:gd name="T33" fmla="*/ 31 h 85"/>
                  <a:gd name="T34" fmla="*/ 13 w 65"/>
                  <a:gd name="T35" fmla="*/ 31 h 85"/>
                  <a:gd name="T36" fmla="*/ 17 w 65"/>
                  <a:gd name="T37" fmla="*/ 29 h 85"/>
                  <a:gd name="T38" fmla="*/ 21 w 65"/>
                  <a:gd name="T39" fmla="*/ 29 h 85"/>
                  <a:gd name="T40" fmla="*/ 26 w 65"/>
                  <a:gd name="T41" fmla="*/ 29 h 85"/>
                  <a:gd name="T42" fmla="*/ 29 w 65"/>
                  <a:gd name="T43" fmla="*/ 31 h 85"/>
                  <a:gd name="T44" fmla="*/ 32 w 65"/>
                  <a:gd name="T45" fmla="*/ 32 h 85"/>
                  <a:gd name="T46" fmla="*/ 42 w 65"/>
                  <a:gd name="T47" fmla="*/ 32 h 85"/>
                  <a:gd name="T48" fmla="*/ 48 w 65"/>
                  <a:gd name="T49" fmla="*/ 33 h 85"/>
                  <a:gd name="T50" fmla="*/ 61 w 65"/>
                  <a:gd name="T51" fmla="*/ 33 h 85"/>
                  <a:gd name="T52" fmla="*/ 57 w 65"/>
                  <a:gd name="T53" fmla="*/ 32 h 85"/>
                  <a:gd name="T54" fmla="*/ 47 w 65"/>
                  <a:gd name="T55" fmla="*/ 29 h 85"/>
                  <a:gd name="T56" fmla="*/ 37 w 65"/>
                  <a:gd name="T57" fmla="*/ 25 h 85"/>
                  <a:gd name="T58" fmla="*/ 32 w 65"/>
                  <a:gd name="T59" fmla="*/ 22 h 85"/>
                  <a:gd name="T60" fmla="*/ 38 w 65"/>
                  <a:gd name="T61" fmla="*/ 22 h 85"/>
                  <a:gd name="T62" fmla="*/ 47 w 65"/>
                  <a:gd name="T63" fmla="*/ 25 h 85"/>
                  <a:gd name="T64" fmla="*/ 47 w 65"/>
                  <a:gd name="T65" fmla="*/ 24 h 85"/>
                  <a:gd name="T66" fmla="*/ 45 w 65"/>
                  <a:gd name="T67" fmla="*/ 19 h 85"/>
                  <a:gd name="T68" fmla="*/ 43 w 65"/>
                  <a:gd name="T69" fmla="*/ 17 h 85"/>
                  <a:gd name="T70" fmla="*/ 46 w 65"/>
                  <a:gd name="T71" fmla="*/ 16 h 85"/>
                  <a:gd name="T72" fmla="*/ 47 w 65"/>
                  <a:gd name="T73" fmla="*/ 16 h 85"/>
                  <a:gd name="T74" fmla="*/ 43 w 65"/>
                  <a:gd name="T75" fmla="*/ 13 h 85"/>
                  <a:gd name="T76" fmla="*/ 37 w 65"/>
                  <a:gd name="T77" fmla="*/ 11 h 85"/>
                  <a:gd name="T78" fmla="*/ 35 w 65"/>
                  <a:gd name="T79" fmla="*/ 7 h 85"/>
                  <a:gd name="T80" fmla="*/ 35 w 65"/>
                  <a:gd name="T81" fmla="*/ 6 h 85"/>
                  <a:gd name="T82" fmla="*/ 35 w 65"/>
                  <a:gd name="T83" fmla="*/ 6 h 85"/>
                  <a:gd name="T84" fmla="*/ 35 w 65"/>
                  <a:gd name="T85" fmla="*/ 3 h 85"/>
                  <a:gd name="T86" fmla="*/ 32 w 65"/>
                  <a:gd name="T87" fmla="*/ 2 h 85"/>
                  <a:gd name="T88" fmla="*/ 30 w 65"/>
                  <a:gd name="T89" fmla="*/ 1 h 85"/>
                  <a:gd name="T90" fmla="*/ 27 w 65"/>
                  <a:gd name="T91" fmla="*/ 4 h 85"/>
                  <a:gd name="T92" fmla="*/ 23 w 65"/>
                  <a:gd name="T93" fmla="*/ 7 h 85"/>
                  <a:gd name="T94" fmla="*/ 23 w 65"/>
                  <a:gd name="T95" fmla="*/ 9 h 85"/>
                  <a:gd name="T96" fmla="*/ 26 w 65"/>
                  <a:gd name="T97" fmla="*/ 11 h 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
                  <a:gd name="T148" fmla="*/ 0 h 85"/>
                  <a:gd name="T149" fmla="*/ 65 w 65"/>
                  <a:gd name="T150" fmla="*/ 85 h 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 h="85">
                    <a:moveTo>
                      <a:pt x="28" y="21"/>
                    </a:moveTo>
                    <a:lnTo>
                      <a:pt x="25" y="28"/>
                    </a:lnTo>
                    <a:lnTo>
                      <a:pt x="23" y="31"/>
                    </a:lnTo>
                    <a:lnTo>
                      <a:pt x="21" y="34"/>
                    </a:lnTo>
                    <a:lnTo>
                      <a:pt x="19" y="39"/>
                    </a:lnTo>
                    <a:lnTo>
                      <a:pt x="18" y="42"/>
                    </a:lnTo>
                    <a:lnTo>
                      <a:pt x="14" y="43"/>
                    </a:lnTo>
                    <a:lnTo>
                      <a:pt x="13" y="45"/>
                    </a:lnTo>
                    <a:lnTo>
                      <a:pt x="14" y="45"/>
                    </a:lnTo>
                    <a:lnTo>
                      <a:pt x="18" y="45"/>
                    </a:lnTo>
                    <a:lnTo>
                      <a:pt x="19" y="45"/>
                    </a:lnTo>
                    <a:lnTo>
                      <a:pt x="21" y="43"/>
                    </a:lnTo>
                    <a:lnTo>
                      <a:pt x="23" y="42"/>
                    </a:lnTo>
                    <a:lnTo>
                      <a:pt x="25" y="42"/>
                    </a:lnTo>
                    <a:lnTo>
                      <a:pt x="26" y="42"/>
                    </a:lnTo>
                    <a:lnTo>
                      <a:pt x="26" y="40"/>
                    </a:lnTo>
                    <a:lnTo>
                      <a:pt x="26" y="42"/>
                    </a:lnTo>
                    <a:lnTo>
                      <a:pt x="25" y="45"/>
                    </a:lnTo>
                    <a:lnTo>
                      <a:pt x="23" y="47"/>
                    </a:lnTo>
                    <a:lnTo>
                      <a:pt x="21" y="48"/>
                    </a:lnTo>
                    <a:lnTo>
                      <a:pt x="19" y="50"/>
                    </a:lnTo>
                    <a:lnTo>
                      <a:pt x="18" y="50"/>
                    </a:lnTo>
                    <a:lnTo>
                      <a:pt x="14" y="52"/>
                    </a:lnTo>
                    <a:lnTo>
                      <a:pt x="13" y="54"/>
                    </a:lnTo>
                    <a:lnTo>
                      <a:pt x="8" y="55"/>
                    </a:lnTo>
                    <a:lnTo>
                      <a:pt x="7" y="57"/>
                    </a:lnTo>
                    <a:lnTo>
                      <a:pt x="4" y="59"/>
                    </a:lnTo>
                    <a:lnTo>
                      <a:pt x="2" y="59"/>
                    </a:lnTo>
                    <a:lnTo>
                      <a:pt x="4" y="59"/>
                    </a:lnTo>
                    <a:lnTo>
                      <a:pt x="7" y="59"/>
                    </a:lnTo>
                    <a:lnTo>
                      <a:pt x="13" y="57"/>
                    </a:lnTo>
                    <a:lnTo>
                      <a:pt x="14" y="57"/>
                    </a:lnTo>
                    <a:lnTo>
                      <a:pt x="18" y="57"/>
                    </a:lnTo>
                    <a:lnTo>
                      <a:pt x="19" y="57"/>
                    </a:lnTo>
                    <a:lnTo>
                      <a:pt x="19" y="59"/>
                    </a:lnTo>
                    <a:lnTo>
                      <a:pt x="19" y="60"/>
                    </a:lnTo>
                    <a:lnTo>
                      <a:pt x="21" y="60"/>
                    </a:lnTo>
                    <a:lnTo>
                      <a:pt x="23" y="59"/>
                    </a:lnTo>
                    <a:lnTo>
                      <a:pt x="23" y="60"/>
                    </a:lnTo>
                    <a:lnTo>
                      <a:pt x="21" y="64"/>
                    </a:lnTo>
                    <a:lnTo>
                      <a:pt x="19" y="65"/>
                    </a:lnTo>
                    <a:lnTo>
                      <a:pt x="19" y="66"/>
                    </a:lnTo>
                    <a:lnTo>
                      <a:pt x="18" y="70"/>
                    </a:lnTo>
                    <a:lnTo>
                      <a:pt x="14" y="71"/>
                    </a:lnTo>
                    <a:lnTo>
                      <a:pt x="10" y="75"/>
                    </a:lnTo>
                    <a:lnTo>
                      <a:pt x="7" y="76"/>
                    </a:lnTo>
                    <a:lnTo>
                      <a:pt x="5" y="79"/>
                    </a:lnTo>
                    <a:lnTo>
                      <a:pt x="2" y="79"/>
                    </a:lnTo>
                    <a:lnTo>
                      <a:pt x="0" y="81"/>
                    </a:lnTo>
                    <a:lnTo>
                      <a:pt x="2" y="81"/>
                    </a:lnTo>
                    <a:lnTo>
                      <a:pt x="4" y="79"/>
                    </a:lnTo>
                    <a:lnTo>
                      <a:pt x="7" y="79"/>
                    </a:lnTo>
                    <a:lnTo>
                      <a:pt x="10" y="79"/>
                    </a:lnTo>
                    <a:lnTo>
                      <a:pt x="13" y="79"/>
                    </a:lnTo>
                    <a:lnTo>
                      <a:pt x="14" y="79"/>
                    </a:lnTo>
                    <a:lnTo>
                      <a:pt x="18" y="76"/>
                    </a:lnTo>
                    <a:lnTo>
                      <a:pt x="19" y="76"/>
                    </a:lnTo>
                    <a:lnTo>
                      <a:pt x="21" y="76"/>
                    </a:lnTo>
                    <a:lnTo>
                      <a:pt x="23" y="76"/>
                    </a:lnTo>
                    <a:lnTo>
                      <a:pt x="25" y="75"/>
                    </a:lnTo>
                    <a:lnTo>
                      <a:pt x="26" y="76"/>
                    </a:lnTo>
                    <a:lnTo>
                      <a:pt x="28" y="76"/>
                    </a:lnTo>
                    <a:lnTo>
                      <a:pt x="29" y="79"/>
                    </a:lnTo>
                    <a:lnTo>
                      <a:pt x="31" y="79"/>
                    </a:lnTo>
                    <a:lnTo>
                      <a:pt x="32" y="81"/>
                    </a:lnTo>
                    <a:lnTo>
                      <a:pt x="32" y="83"/>
                    </a:lnTo>
                    <a:lnTo>
                      <a:pt x="34" y="83"/>
                    </a:lnTo>
                    <a:lnTo>
                      <a:pt x="37" y="83"/>
                    </a:lnTo>
                    <a:lnTo>
                      <a:pt x="39" y="83"/>
                    </a:lnTo>
                    <a:lnTo>
                      <a:pt x="44" y="83"/>
                    </a:lnTo>
                    <a:lnTo>
                      <a:pt x="45" y="83"/>
                    </a:lnTo>
                    <a:lnTo>
                      <a:pt x="48" y="83"/>
                    </a:lnTo>
                    <a:lnTo>
                      <a:pt x="52" y="85"/>
                    </a:lnTo>
                    <a:lnTo>
                      <a:pt x="57" y="85"/>
                    </a:lnTo>
                    <a:lnTo>
                      <a:pt x="62" y="85"/>
                    </a:lnTo>
                    <a:lnTo>
                      <a:pt x="65" y="85"/>
                    </a:lnTo>
                    <a:lnTo>
                      <a:pt x="63" y="85"/>
                    </a:lnTo>
                    <a:lnTo>
                      <a:pt x="62" y="83"/>
                    </a:lnTo>
                    <a:lnTo>
                      <a:pt x="61" y="81"/>
                    </a:lnTo>
                    <a:lnTo>
                      <a:pt x="55" y="79"/>
                    </a:lnTo>
                    <a:lnTo>
                      <a:pt x="53" y="76"/>
                    </a:lnTo>
                    <a:lnTo>
                      <a:pt x="51" y="73"/>
                    </a:lnTo>
                    <a:lnTo>
                      <a:pt x="45" y="70"/>
                    </a:lnTo>
                    <a:lnTo>
                      <a:pt x="42" y="66"/>
                    </a:lnTo>
                    <a:lnTo>
                      <a:pt x="39" y="64"/>
                    </a:lnTo>
                    <a:lnTo>
                      <a:pt x="37" y="60"/>
                    </a:lnTo>
                    <a:lnTo>
                      <a:pt x="37" y="57"/>
                    </a:lnTo>
                    <a:lnTo>
                      <a:pt x="34" y="57"/>
                    </a:lnTo>
                    <a:lnTo>
                      <a:pt x="37" y="57"/>
                    </a:lnTo>
                    <a:lnTo>
                      <a:pt x="40" y="57"/>
                    </a:lnTo>
                    <a:lnTo>
                      <a:pt x="42" y="59"/>
                    </a:lnTo>
                    <a:lnTo>
                      <a:pt x="48" y="60"/>
                    </a:lnTo>
                    <a:lnTo>
                      <a:pt x="51" y="64"/>
                    </a:lnTo>
                    <a:lnTo>
                      <a:pt x="52" y="64"/>
                    </a:lnTo>
                    <a:lnTo>
                      <a:pt x="51" y="64"/>
                    </a:lnTo>
                    <a:lnTo>
                      <a:pt x="51" y="62"/>
                    </a:lnTo>
                    <a:lnTo>
                      <a:pt x="48" y="59"/>
                    </a:lnTo>
                    <a:lnTo>
                      <a:pt x="47" y="55"/>
                    </a:lnTo>
                    <a:lnTo>
                      <a:pt x="47" y="50"/>
                    </a:lnTo>
                    <a:lnTo>
                      <a:pt x="47" y="48"/>
                    </a:lnTo>
                    <a:lnTo>
                      <a:pt x="45" y="45"/>
                    </a:lnTo>
                    <a:lnTo>
                      <a:pt x="45" y="43"/>
                    </a:lnTo>
                    <a:lnTo>
                      <a:pt x="45" y="42"/>
                    </a:lnTo>
                    <a:lnTo>
                      <a:pt x="47" y="42"/>
                    </a:lnTo>
                    <a:lnTo>
                      <a:pt x="48" y="42"/>
                    </a:lnTo>
                    <a:lnTo>
                      <a:pt x="51" y="42"/>
                    </a:lnTo>
                    <a:lnTo>
                      <a:pt x="52" y="42"/>
                    </a:lnTo>
                    <a:lnTo>
                      <a:pt x="51" y="42"/>
                    </a:lnTo>
                    <a:lnTo>
                      <a:pt x="48" y="40"/>
                    </a:lnTo>
                    <a:lnTo>
                      <a:pt x="47" y="36"/>
                    </a:lnTo>
                    <a:lnTo>
                      <a:pt x="45" y="34"/>
                    </a:lnTo>
                    <a:lnTo>
                      <a:pt x="42" y="31"/>
                    </a:lnTo>
                    <a:lnTo>
                      <a:pt x="40" y="28"/>
                    </a:lnTo>
                    <a:lnTo>
                      <a:pt x="39" y="28"/>
                    </a:lnTo>
                    <a:lnTo>
                      <a:pt x="37" y="24"/>
                    </a:lnTo>
                    <a:lnTo>
                      <a:pt x="37" y="22"/>
                    </a:lnTo>
                    <a:lnTo>
                      <a:pt x="37" y="19"/>
                    </a:lnTo>
                    <a:lnTo>
                      <a:pt x="34" y="16"/>
                    </a:lnTo>
                    <a:lnTo>
                      <a:pt x="37" y="16"/>
                    </a:lnTo>
                    <a:lnTo>
                      <a:pt x="39" y="16"/>
                    </a:lnTo>
                    <a:lnTo>
                      <a:pt x="37" y="16"/>
                    </a:lnTo>
                    <a:lnTo>
                      <a:pt x="37" y="15"/>
                    </a:lnTo>
                    <a:lnTo>
                      <a:pt x="37" y="12"/>
                    </a:lnTo>
                    <a:lnTo>
                      <a:pt x="37" y="8"/>
                    </a:lnTo>
                    <a:lnTo>
                      <a:pt x="34" y="7"/>
                    </a:lnTo>
                    <a:lnTo>
                      <a:pt x="34" y="6"/>
                    </a:lnTo>
                    <a:lnTo>
                      <a:pt x="34" y="5"/>
                    </a:lnTo>
                    <a:lnTo>
                      <a:pt x="32" y="3"/>
                    </a:lnTo>
                    <a:lnTo>
                      <a:pt x="32" y="0"/>
                    </a:lnTo>
                    <a:lnTo>
                      <a:pt x="32" y="3"/>
                    </a:lnTo>
                    <a:lnTo>
                      <a:pt x="31" y="5"/>
                    </a:lnTo>
                    <a:lnTo>
                      <a:pt x="29" y="7"/>
                    </a:lnTo>
                    <a:lnTo>
                      <a:pt x="29" y="11"/>
                    </a:lnTo>
                    <a:lnTo>
                      <a:pt x="26" y="16"/>
                    </a:lnTo>
                    <a:lnTo>
                      <a:pt x="25" y="17"/>
                    </a:lnTo>
                    <a:lnTo>
                      <a:pt x="25" y="19"/>
                    </a:lnTo>
                    <a:lnTo>
                      <a:pt x="23" y="22"/>
                    </a:lnTo>
                    <a:lnTo>
                      <a:pt x="25" y="22"/>
                    </a:lnTo>
                    <a:lnTo>
                      <a:pt x="26" y="22"/>
                    </a:lnTo>
                    <a:lnTo>
                      <a:pt x="28" y="22"/>
                    </a:lnTo>
                    <a:lnTo>
                      <a:pt x="28" y="28"/>
                    </a:lnTo>
                    <a:lnTo>
                      <a:pt x="26" y="31"/>
                    </a:lnTo>
                    <a:lnTo>
                      <a:pt x="28" y="21"/>
                    </a:lnTo>
                    <a:close/>
                  </a:path>
                </a:pathLst>
              </a:custGeom>
              <a:solidFill>
                <a:srgbClr val="007F00"/>
              </a:solidFill>
              <a:ln w="1588">
                <a:solidFill>
                  <a:srgbClr val="000000"/>
                </a:solidFill>
                <a:round/>
                <a:headEnd/>
                <a:tailEnd/>
              </a:ln>
            </p:spPr>
            <p:txBody>
              <a:bodyPr/>
              <a:lstStyle/>
              <a:p>
                <a:endParaRPr lang="en-US" dirty="0"/>
              </a:p>
            </p:txBody>
          </p:sp>
          <p:sp>
            <p:nvSpPr>
              <p:cNvPr id="174187" name="Line 85"/>
              <p:cNvSpPr>
                <a:spLocks noChangeShapeType="1"/>
              </p:cNvSpPr>
              <p:nvPr/>
            </p:nvSpPr>
            <p:spPr bwMode="auto">
              <a:xfrm rot="393647">
                <a:off x="2255" y="3491"/>
                <a:ext cx="0" cy="27"/>
              </a:xfrm>
              <a:prstGeom prst="line">
                <a:avLst/>
              </a:prstGeom>
              <a:noFill/>
              <a:ln w="31750">
                <a:solidFill>
                  <a:srgbClr val="000000"/>
                </a:solidFill>
                <a:round/>
                <a:headEnd/>
                <a:tailEnd/>
              </a:ln>
            </p:spPr>
            <p:txBody>
              <a:bodyPr/>
              <a:lstStyle/>
              <a:p>
                <a:endParaRPr lang="en-US" dirty="0"/>
              </a:p>
            </p:txBody>
          </p:sp>
          <p:sp>
            <p:nvSpPr>
              <p:cNvPr id="174188" name="Freeform 86"/>
              <p:cNvSpPr>
                <a:spLocks/>
              </p:cNvSpPr>
              <p:nvPr/>
            </p:nvSpPr>
            <p:spPr bwMode="auto">
              <a:xfrm rot="393647">
                <a:off x="2229" y="3455"/>
                <a:ext cx="60" cy="55"/>
              </a:xfrm>
              <a:custGeom>
                <a:avLst/>
                <a:gdLst>
                  <a:gd name="T0" fmla="*/ 18 w 65"/>
                  <a:gd name="T1" fmla="*/ 14 h 85"/>
                  <a:gd name="T2" fmla="*/ 14 w 65"/>
                  <a:gd name="T3" fmla="*/ 17 h 85"/>
                  <a:gd name="T4" fmla="*/ 11 w 65"/>
                  <a:gd name="T5" fmla="*/ 18 h 85"/>
                  <a:gd name="T6" fmla="*/ 17 w 65"/>
                  <a:gd name="T7" fmla="*/ 18 h 85"/>
                  <a:gd name="T8" fmla="*/ 21 w 65"/>
                  <a:gd name="T9" fmla="*/ 17 h 85"/>
                  <a:gd name="T10" fmla="*/ 20 w 65"/>
                  <a:gd name="T11" fmla="*/ 18 h 85"/>
                  <a:gd name="T12" fmla="*/ 16 w 65"/>
                  <a:gd name="T13" fmla="*/ 21 h 85"/>
                  <a:gd name="T14" fmla="*/ 9 w 65"/>
                  <a:gd name="T15" fmla="*/ 23 h 85"/>
                  <a:gd name="T16" fmla="*/ 3 w 65"/>
                  <a:gd name="T17" fmla="*/ 25 h 85"/>
                  <a:gd name="T18" fmla="*/ 6 w 65"/>
                  <a:gd name="T19" fmla="*/ 25 h 85"/>
                  <a:gd name="T20" fmla="*/ 14 w 65"/>
                  <a:gd name="T21" fmla="*/ 24 h 85"/>
                  <a:gd name="T22" fmla="*/ 16 w 65"/>
                  <a:gd name="T23" fmla="*/ 25 h 85"/>
                  <a:gd name="T24" fmla="*/ 18 w 65"/>
                  <a:gd name="T25" fmla="*/ 25 h 85"/>
                  <a:gd name="T26" fmla="*/ 16 w 65"/>
                  <a:gd name="T27" fmla="*/ 28 h 85"/>
                  <a:gd name="T28" fmla="*/ 7 w 65"/>
                  <a:gd name="T29" fmla="*/ 32 h 85"/>
                  <a:gd name="T30" fmla="*/ 2 w 65"/>
                  <a:gd name="T31" fmla="*/ 34 h 85"/>
                  <a:gd name="T32" fmla="*/ 3 w 65"/>
                  <a:gd name="T33" fmla="*/ 34 h 85"/>
                  <a:gd name="T34" fmla="*/ 9 w 65"/>
                  <a:gd name="T35" fmla="*/ 33 h 85"/>
                  <a:gd name="T36" fmla="*/ 16 w 65"/>
                  <a:gd name="T37" fmla="*/ 32 h 85"/>
                  <a:gd name="T38" fmla="*/ 18 w 65"/>
                  <a:gd name="T39" fmla="*/ 32 h 85"/>
                  <a:gd name="T40" fmla="*/ 23 w 65"/>
                  <a:gd name="T41" fmla="*/ 32 h 85"/>
                  <a:gd name="T42" fmla="*/ 26 w 65"/>
                  <a:gd name="T43" fmla="*/ 34 h 85"/>
                  <a:gd name="T44" fmla="*/ 28 w 65"/>
                  <a:gd name="T45" fmla="*/ 35 h 85"/>
                  <a:gd name="T46" fmla="*/ 37 w 65"/>
                  <a:gd name="T47" fmla="*/ 35 h 85"/>
                  <a:gd name="T48" fmla="*/ 42 w 65"/>
                  <a:gd name="T49" fmla="*/ 36 h 85"/>
                  <a:gd name="T50" fmla="*/ 55 w 65"/>
                  <a:gd name="T51" fmla="*/ 36 h 85"/>
                  <a:gd name="T52" fmla="*/ 51 w 65"/>
                  <a:gd name="T53" fmla="*/ 35 h 85"/>
                  <a:gd name="T54" fmla="*/ 42 w 65"/>
                  <a:gd name="T55" fmla="*/ 31 h 85"/>
                  <a:gd name="T56" fmla="*/ 32 w 65"/>
                  <a:gd name="T57" fmla="*/ 27 h 85"/>
                  <a:gd name="T58" fmla="*/ 28 w 65"/>
                  <a:gd name="T59" fmla="*/ 24 h 85"/>
                  <a:gd name="T60" fmla="*/ 32 w 65"/>
                  <a:gd name="T61" fmla="*/ 24 h 85"/>
                  <a:gd name="T62" fmla="*/ 42 w 65"/>
                  <a:gd name="T63" fmla="*/ 27 h 85"/>
                  <a:gd name="T64" fmla="*/ 42 w 65"/>
                  <a:gd name="T65" fmla="*/ 26 h 85"/>
                  <a:gd name="T66" fmla="*/ 39 w 65"/>
                  <a:gd name="T67" fmla="*/ 21 h 85"/>
                  <a:gd name="T68" fmla="*/ 38 w 65"/>
                  <a:gd name="T69" fmla="*/ 18 h 85"/>
                  <a:gd name="T70" fmla="*/ 42 w 65"/>
                  <a:gd name="T71" fmla="*/ 17 h 85"/>
                  <a:gd name="T72" fmla="*/ 42 w 65"/>
                  <a:gd name="T73" fmla="*/ 17 h 85"/>
                  <a:gd name="T74" fmla="*/ 38 w 65"/>
                  <a:gd name="T75" fmla="*/ 14 h 85"/>
                  <a:gd name="T76" fmla="*/ 32 w 65"/>
                  <a:gd name="T77" fmla="*/ 11 h 85"/>
                  <a:gd name="T78" fmla="*/ 30 w 65"/>
                  <a:gd name="T79" fmla="*/ 8 h 85"/>
                  <a:gd name="T80" fmla="*/ 30 w 65"/>
                  <a:gd name="T81" fmla="*/ 6 h 85"/>
                  <a:gd name="T82" fmla="*/ 30 w 65"/>
                  <a:gd name="T83" fmla="*/ 6 h 85"/>
                  <a:gd name="T84" fmla="*/ 30 w 65"/>
                  <a:gd name="T85" fmla="*/ 4 h 85"/>
                  <a:gd name="T86" fmla="*/ 28 w 65"/>
                  <a:gd name="T87" fmla="*/ 2 h 85"/>
                  <a:gd name="T88" fmla="*/ 28 w 65"/>
                  <a:gd name="T89" fmla="*/ 1 h 85"/>
                  <a:gd name="T90" fmla="*/ 24 w 65"/>
                  <a:gd name="T91" fmla="*/ 5 h 85"/>
                  <a:gd name="T92" fmla="*/ 20 w 65"/>
                  <a:gd name="T93" fmla="*/ 8 h 85"/>
                  <a:gd name="T94" fmla="*/ 20 w 65"/>
                  <a:gd name="T95" fmla="*/ 9 h 85"/>
                  <a:gd name="T96" fmla="*/ 23 w 65"/>
                  <a:gd name="T97" fmla="*/ 12 h 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
                  <a:gd name="T148" fmla="*/ 0 h 85"/>
                  <a:gd name="T149" fmla="*/ 65 w 65"/>
                  <a:gd name="T150" fmla="*/ 85 h 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 h="85">
                    <a:moveTo>
                      <a:pt x="27" y="21"/>
                    </a:moveTo>
                    <a:lnTo>
                      <a:pt x="24" y="28"/>
                    </a:lnTo>
                    <a:lnTo>
                      <a:pt x="22" y="32"/>
                    </a:lnTo>
                    <a:lnTo>
                      <a:pt x="20" y="34"/>
                    </a:lnTo>
                    <a:lnTo>
                      <a:pt x="19" y="38"/>
                    </a:lnTo>
                    <a:lnTo>
                      <a:pt x="16" y="42"/>
                    </a:lnTo>
                    <a:lnTo>
                      <a:pt x="14" y="44"/>
                    </a:lnTo>
                    <a:lnTo>
                      <a:pt x="11" y="44"/>
                    </a:lnTo>
                    <a:lnTo>
                      <a:pt x="13" y="44"/>
                    </a:lnTo>
                    <a:lnTo>
                      <a:pt x="16" y="44"/>
                    </a:lnTo>
                    <a:lnTo>
                      <a:pt x="18" y="44"/>
                    </a:lnTo>
                    <a:lnTo>
                      <a:pt x="20" y="44"/>
                    </a:lnTo>
                    <a:lnTo>
                      <a:pt x="22" y="42"/>
                    </a:lnTo>
                    <a:lnTo>
                      <a:pt x="24" y="42"/>
                    </a:lnTo>
                    <a:lnTo>
                      <a:pt x="25" y="42"/>
                    </a:lnTo>
                    <a:lnTo>
                      <a:pt x="25" y="39"/>
                    </a:lnTo>
                    <a:lnTo>
                      <a:pt x="25" y="42"/>
                    </a:lnTo>
                    <a:lnTo>
                      <a:pt x="24" y="44"/>
                    </a:lnTo>
                    <a:lnTo>
                      <a:pt x="22" y="46"/>
                    </a:lnTo>
                    <a:lnTo>
                      <a:pt x="20" y="48"/>
                    </a:lnTo>
                    <a:lnTo>
                      <a:pt x="18" y="51"/>
                    </a:lnTo>
                    <a:lnTo>
                      <a:pt x="16" y="51"/>
                    </a:lnTo>
                    <a:lnTo>
                      <a:pt x="13" y="52"/>
                    </a:lnTo>
                    <a:lnTo>
                      <a:pt x="11" y="54"/>
                    </a:lnTo>
                    <a:lnTo>
                      <a:pt x="8" y="56"/>
                    </a:lnTo>
                    <a:lnTo>
                      <a:pt x="7" y="57"/>
                    </a:lnTo>
                    <a:lnTo>
                      <a:pt x="3" y="59"/>
                    </a:lnTo>
                    <a:lnTo>
                      <a:pt x="2" y="59"/>
                    </a:lnTo>
                    <a:lnTo>
                      <a:pt x="3" y="59"/>
                    </a:lnTo>
                    <a:lnTo>
                      <a:pt x="7" y="59"/>
                    </a:lnTo>
                    <a:lnTo>
                      <a:pt x="11" y="57"/>
                    </a:lnTo>
                    <a:lnTo>
                      <a:pt x="14" y="57"/>
                    </a:lnTo>
                    <a:lnTo>
                      <a:pt x="16" y="57"/>
                    </a:lnTo>
                    <a:lnTo>
                      <a:pt x="18" y="57"/>
                    </a:lnTo>
                    <a:lnTo>
                      <a:pt x="18" y="59"/>
                    </a:lnTo>
                    <a:lnTo>
                      <a:pt x="18" y="60"/>
                    </a:lnTo>
                    <a:lnTo>
                      <a:pt x="20" y="60"/>
                    </a:lnTo>
                    <a:lnTo>
                      <a:pt x="22" y="59"/>
                    </a:lnTo>
                    <a:lnTo>
                      <a:pt x="22" y="60"/>
                    </a:lnTo>
                    <a:lnTo>
                      <a:pt x="20" y="64"/>
                    </a:lnTo>
                    <a:lnTo>
                      <a:pt x="18" y="65"/>
                    </a:lnTo>
                    <a:lnTo>
                      <a:pt x="18" y="67"/>
                    </a:lnTo>
                    <a:lnTo>
                      <a:pt x="16" y="70"/>
                    </a:lnTo>
                    <a:lnTo>
                      <a:pt x="13" y="72"/>
                    </a:lnTo>
                    <a:lnTo>
                      <a:pt x="9" y="75"/>
                    </a:lnTo>
                    <a:lnTo>
                      <a:pt x="7" y="77"/>
                    </a:lnTo>
                    <a:lnTo>
                      <a:pt x="3" y="79"/>
                    </a:lnTo>
                    <a:lnTo>
                      <a:pt x="2" y="80"/>
                    </a:lnTo>
                    <a:lnTo>
                      <a:pt x="0" y="83"/>
                    </a:lnTo>
                    <a:lnTo>
                      <a:pt x="2" y="83"/>
                    </a:lnTo>
                    <a:lnTo>
                      <a:pt x="3" y="80"/>
                    </a:lnTo>
                    <a:lnTo>
                      <a:pt x="7" y="80"/>
                    </a:lnTo>
                    <a:lnTo>
                      <a:pt x="9" y="80"/>
                    </a:lnTo>
                    <a:lnTo>
                      <a:pt x="11" y="79"/>
                    </a:lnTo>
                    <a:lnTo>
                      <a:pt x="14" y="79"/>
                    </a:lnTo>
                    <a:lnTo>
                      <a:pt x="16" y="77"/>
                    </a:lnTo>
                    <a:lnTo>
                      <a:pt x="18" y="77"/>
                    </a:lnTo>
                    <a:lnTo>
                      <a:pt x="19" y="77"/>
                    </a:lnTo>
                    <a:lnTo>
                      <a:pt x="20" y="77"/>
                    </a:lnTo>
                    <a:lnTo>
                      <a:pt x="22" y="77"/>
                    </a:lnTo>
                    <a:lnTo>
                      <a:pt x="24" y="75"/>
                    </a:lnTo>
                    <a:lnTo>
                      <a:pt x="25" y="77"/>
                    </a:lnTo>
                    <a:lnTo>
                      <a:pt x="27" y="77"/>
                    </a:lnTo>
                    <a:lnTo>
                      <a:pt x="28" y="79"/>
                    </a:lnTo>
                    <a:lnTo>
                      <a:pt x="28" y="80"/>
                    </a:lnTo>
                    <a:lnTo>
                      <a:pt x="30" y="80"/>
                    </a:lnTo>
                    <a:lnTo>
                      <a:pt x="32" y="83"/>
                    </a:lnTo>
                    <a:lnTo>
                      <a:pt x="33" y="83"/>
                    </a:lnTo>
                    <a:lnTo>
                      <a:pt x="35" y="83"/>
                    </a:lnTo>
                    <a:lnTo>
                      <a:pt x="38" y="83"/>
                    </a:lnTo>
                    <a:lnTo>
                      <a:pt x="43" y="83"/>
                    </a:lnTo>
                    <a:lnTo>
                      <a:pt x="44" y="83"/>
                    </a:lnTo>
                    <a:lnTo>
                      <a:pt x="49" y="83"/>
                    </a:lnTo>
                    <a:lnTo>
                      <a:pt x="50" y="85"/>
                    </a:lnTo>
                    <a:lnTo>
                      <a:pt x="55" y="85"/>
                    </a:lnTo>
                    <a:lnTo>
                      <a:pt x="61" y="85"/>
                    </a:lnTo>
                    <a:lnTo>
                      <a:pt x="65" y="85"/>
                    </a:lnTo>
                    <a:lnTo>
                      <a:pt x="61" y="85"/>
                    </a:lnTo>
                    <a:lnTo>
                      <a:pt x="61" y="83"/>
                    </a:lnTo>
                    <a:lnTo>
                      <a:pt x="60" y="83"/>
                    </a:lnTo>
                    <a:lnTo>
                      <a:pt x="55" y="79"/>
                    </a:lnTo>
                    <a:lnTo>
                      <a:pt x="54" y="77"/>
                    </a:lnTo>
                    <a:lnTo>
                      <a:pt x="50" y="74"/>
                    </a:lnTo>
                    <a:lnTo>
                      <a:pt x="44" y="70"/>
                    </a:lnTo>
                    <a:lnTo>
                      <a:pt x="41" y="67"/>
                    </a:lnTo>
                    <a:lnTo>
                      <a:pt x="38" y="64"/>
                    </a:lnTo>
                    <a:lnTo>
                      <a:pt x="36" y="60"/>
                    </a:lnTo>
                    <a:lnTo>
                      <a:pt x="35" y="57"/>
                    </a:lnTo>
                    <a:lnTo>
                      <a:pt x="33" y="57"/>
                    </a:lnTo>
                    <a:lnTo>
                      <a:pt x="35" y="57"/>
                    </a:lnTo>
                    <a:lnTo>
                      <a:pt x="36" y="57"/>
                    </a:lnTo>
                    <a:lnTo>
                      <a:pt x="38" y="57"/>
                    </a:lnTo>
                    <a:lnTo>
                      <a:pt x="41" y="59"/>
                    </a:lnTo>
                    <a:lnTo>
                      <a:pt x="49" y="60"/>
                    </a:lnTo>
                    <a:lnTo>
                      <a:pt x="50" y="64"/>
                    </a:lnTo>
                    <a:lnTo>
                      <a:pt x="50" y="62"/>
                    </a:lnTo>
                    <a:lnTo>
                      <a:pt x="49" y="59"/>
                    </a:lnTo>
                    <a:lnTo>
                      <a:pt x="46" y="56"/>
                    </a:lnTo>
                    <a:lnTo>
                      <a:pt x="46" y="51"/>
                    </a:lnTo>
                    <a:lnTo>
                      <a:pt x="46" y="48"/>
                    </a:lnTo>
                    <a:lnTo>
                      <a:pt x="44" y="44"/>
                    </a:lnTo>
                    <a:lnTo>
                      <a:pt x="44" y="42"/>
                    </a:lnTo>
                    <a:lnTo>
                      <a:pt x="46" y="42"/>
                    </a:lnTo>
                    <a:lnTo>
                      <a:pt x="49" y="42"/>
                    </a:lnTo>
                    <a:lnTo>
                      <a:pt x="50" y="42"/>
                    </a:lnTo>
                    <a:lnTo>
                      <a:pt x="49" y="39"/>
                    </a:lnTo>
                    <a:lnTo>
                      <a:pt x="46" y="37"/>
                    </a:lnTo>
                    <a:lnTo>
                      <a:pt x="44" y="33"/>
                    </a:lnTo>
                    <a:lnTo>
                      <a:pt x="41" y="32"/>
                    </a:lnTo>
                    <a:lnTo>
                      <a:pt x="38" y="28"/>
                    </a:lnTo>
                    <a:lnTo>
                      <a:pt x="38" y="27"/>
                    </a:lnTo>
                    <a:lnTo>
                      <a:pt x="36" y="25"/>
                    </a:lnTo>
                    <a:lnTo>
                      <a:pt x="36" y="22"/>
                    </a:lnTo>
                    <a:lnTo>
                      <a:pt x="35" y="20"/>
                    </a:lnTo>
                    <a:lnTo>
                      <a:pt x="35" y="18"/>
                    </a:lnTo>
                    <a:lnTo>
                      <a:pt x="33" y="15"/>
                    </a:lnTo>
                    <a:lnTo>
                      <a:pt x="35" y="15"/>
                    </a:lnTo>
                    <a:lnTo>
                      <a:pt x="36" y="15"/>
                    </a:lnTo>
                    <a:lnTo>
                      <a:pt x="38" y="15"/>
                    </a:lnTo>
                    <a:lnTo>
                      <a:pt x="36" y="15"/>
                    </a:lnTo>
                    <a:lnTo>
                      <a:pt x="36" y="13"/>
                    </a:lnTo>
                    <a:lnTo>
                      <a:pt x="35" y="12"/>
                    </a:lnTo>
                    <a:lnTo>
                      <a:pt x="35" y="9"/>
                    </a:lnTo>
                    <a:lnTo>
                      <a:pt x="33" y="9"/>
                    </a:lnTo>
                    <a:lnTo>
                      <a:pt x="33" y="5"/>
                    </a:lnTo>
                    <a:lnTo>
                      <a:pt x="33" y="4"/>
                    </a:lnTo>
                    <a:lnTo>
                      <a:pt x="32" y="2"/>
                    </a:lnTo>
                    <a:lnTo>
                      <a:pt x="32" y="0"/>
                    </a:lnTo>
                    <a:lnTo>
                      <a:pt x="32" y="2"/>
                    </a:lnTo>
                    <a:lnTo>
                      <a:pt x="30" y="4"/>
                    </a:lnTo>
                    <a:lnTo>
                      <a:pt x="28" y="9"/>
                    </a:lnTo>
                    <a:lnTo>
                      <a:pt x="28" y="11"/>
                    </a:lnTo>
                    <a:lnTo>
                      <a:pt x="25" y="15"/>
                    </a:lnTo>
                    <a:lnTo>
                      <a:pt x="24" y="17"/>
                    </a:lnTo>
                    <a:lnTo>
                      <a:pt x="24" y="18"/>
                    </a:lnTo>
                    <a:lnTo>
                      <a:pt x="24" y="20"/>
                    </a:lnTo>
                    <a:lnTo>
                      <a:pt x="22" y="22"/>
                    </a:lnTo>
                    <a:lnTo>
                      <a:pt x="24" y="22"/>
                    </a:lnTo>
                    <a:lnTo>
                      <a:pt x="25" y="22"/>
                    </a:lnTo>
                    <a:lnTo>
                      <a:pt x="27" y="22"/>
                    </a:lnTo>
                    <a:lnTo>
                      <a:pt x="27" y="28"/>
                    </a:lnTo>
                    <a:lnTo>
                      <a:pt x="25" y="32"/>
                    </a:lnTo>
                    <a:lnTo>
                      <a:pt x="27" y="21"/>
                    </a:lnTo>
                    <a:close/>
                  </a:path>
                </a:pathLst>
              </a:custGeom>
              <a:solidFill>
                <a:srgbClr val="007F00"/>
              </a:solidFill>
              <a:ln w="1588">
                <a:solidFill>
                  <a:srgbClr val="000000"/>
                </a:solidFill>
                <a:round/>
                <a:headEnd/>
                <a:tailEnd/>
              </a:ln>
            </p:spPr>
            <p:txBody>
              <a:bodyPr/>
              <a:lstStyle/>
              <a:p>
                <a:endParaRPr lang="en-US" dirty="0"/>
              </a:p>
            </p:txBody>
          </p:sp>
          <p:sp>
            <p:nvSpPr>
              <p:cNvPr id="174189" name="Line 87"/>
              <p:cNvSpPr>
                <a:spLocks noChangeShapeType="1"/>
              </p:cNvSpPr>
              <p:nvPr/>
            </p:nvSpPr>
            <p:spPr bwMode="auto">
              <a:xfrm rot="393647">
                <a:off x="2195" y="3519"/>
                <a:ext cx="2" cy="39"/>
              </a:xfrm>
              <a:prstGeom prst="line">
                <a:avLst/>
              </a:prstGeom>
              <a:noFill/>
              <a:ln w="31750">
                <a:solidFill>
                  <a:srgbClr val="000000"/>
                </a:solidFill>
                <a:round/>
                <a:headEnd/>
                <a:tailEnd/>
              </a:ln>
            </p:spPr>
            <p:txBody>
              <a:bodyPr/>
              <a:lstStyle/>
              <a:p>
                <a:endParaRPr lang="en-US" dirty="0"/>
              </a:p>
            </p:txBody>
          </p:sp>
          <p:sp>
            <p:nvSpPr>
              <p:cNvPr id="174190" name="Freeform 88"/>
              <p:cNvSpPr>
                <a:spLocks/>
              </p:cNvSpPr>
              <p:nvPr/>
            </p:nvSpPr>
            <p:spPr bwMode="auto">
              <a:xfrm rot="393647">
                <a:off x="2161" y="3471"/>
                <a:ext cx="86" cy="74"/>
              </a:xfrm>
              <a:custGeom>
                <a:avLst/>
                <a:gdLst>
                  <a:gd name="T0" fmla="*/ 29 w 89"/>
                  <a:gd name="T1" fmla="*/ 17 h 119"/>
                  <a:gd name="T2" fmla="*/ 20 w 89"/>
                  <a:gd name="T3" fmla="*/ 22 h 119"/>
                  <a:gd name="T4" fmla="*/ 15 w 89"/>
                  <a:gd name="T5" fmla="*/ 24 h 119"/>
                  <a:gd name="T6" fmla="*/ 27 w 89"/>
                  <a:gd name="T7" fmla="*/ 24 h 119"/>
                  <a:gd name="T8" fmla="*/ 34 w 89"/>
                  <a:gd name="T9" fmla="*/ 22 h 119"/>
                  <a:gd name="T10" fmla="*/ 31 w 89"/>
                  <a:gd name="T11" fmla="*/ 24 h 119"/>
                  <a:gd name="T12" fmla="*/ 22 w 89"/>
                  <a:gd name="T13" fmla="*/ 27 h 119"/>
                  <a:gd name="T14" fmla="*/ 14 w 89"/>
                  <a:gd name="T15" fmla="*/ 29 h 119"/>
                  <a:gd name="T16" fmla="*/ 4 w 89"/>
                  <a:gd name="T17" fmla="*/ 32 h 119"/>
                  <a:gd name="T18" fmla="*/ 9 w 89"/>
                  <a:gd name="T19" fmla="*/ 32 h 119"/>
                  <a:gd name="T20" fmla="*/ 20 w 89"/>
                  <a:gd name="T21" fmla="*/ 31 h 119"/>
                  <a:gd name="T22" fmla="*/ 22 w 89"/>
                  <a:gd name="T23" fmla="*/ 33 h 119"/>
                  <a:gd name="T24" fmla="*/ 29 w 89"/>
                  <a:gd name="T25" fmla="*/ 33 h 119"/>
                  <a:gd name="T26" fmla="*/ 22 w 89"/>
                  <a:gd name="T27" fmla="*/ 36 h 119"/>
                  <a:gd name="T28" fmla="*/ 12 w 89"/>
                  <a:gd name="T29" fmla="*/ 40 h 119"/>
                  <a:gd name="T30" fmla="*/ 0 w 89"/>
                  <a:gd name="T31" fmla="*/ 44 h 119"/>
                  <a:gd name="T32" fmla="*/ 4 w 89"/>
                  <a:gd name="T33" fmla="*/ 44 h 119"/>
                  <a:gd name="T34" fmla="*/ 14 w 89"/>
                  <a:gd name="T35" fmla="*/ 42 h 119"/>
                  <a:gd name="T36" fmla="*/ 22 w 89"/>
                  <a:gd name="T37" fmla="*/ 42 h 119"/>
                  <a:gd name="T38" fmla="*/ 29 w 89"/>
                  <a:gd name="T39" fmla="*/ 42 h 119"/>
                  <a:gd name="T40" fmla="*/ 36 w 89"/>
                  <a:gd name="T41" fmla="*/ 42 h 119"/>
                  <a:gd name="T42" fmla="*/ 40 w 89"/>
                  <a:gd name="T43" fmla="*/ 44 h 119"/>
                  <a:gd name="T44" fmla="*/ 43 w 89"/>
                  <a:gd name="T45" fmla="*/ 45 h 119"/>
                  <a:gd name="T46" fmla="*/ 55 w 89"/>
                  <a:gd name="T47" fmla="*/ 45 h 119"/>
                  <a:gd name="T48" fmla="*/ 66 w 89"/>
                  <a:gd name="T49" fmla="*/ 46 h 119"/>
                  <a:gd name="T50" fmla="*/ 83 w 89"/>
                  <a:gd name="T51" fmla="*/ 46 h 119"/>
                  <a:gd name="T52" fmla="*/ 76 w 89"/>
                  <a:gd name="T53" fmla="*/ 44 h 119"/>
                  <a:gd name="T54" fmla="*/ 65 w 89"/>
                  <a:gd name="T55" fmla="*/ 40 h 119"/>
                  <a:gd name="T56" fmla="*/ 48 w 89"/>
                  <a:gd name="T57" fmla="*/ 34 h 119"/>
                  <a:gd name="T58" fmla="*/ 43 w 89"/>
                  <a:gd name="T59" fmla="*/ 31 h 119"/>
                  <a:gd name="T60" fmla="*/ 52 w 89"/>
                  <a:gd name="T61" fmla="*/ 31 h 119"/>
                  <a:gd name="T62" fmla="*/ 65 w 89"/>
                  <a:gd name="T63" fmla="*/ 34 h 119"/>
                  <a:gd name="T64" fmla="*/ 65 w 89"/>
                  <a:gd name="T65" fmla="*/ 34 h 119"/>
                  <a:gd name="T66" fmla="*/ 60 w 89"/>
                  <a:gd name="T67" fmla="*/ 28 h 119"/>
                  <a:gd name="T68" fmla="*/ 58 w 89"/>
                  <a:gd name="T69" fmla="*/ 24 h 119"/>
                  <a:gd name="T70" fmla="*/ 63 w 89"/>
                  <a:gd name="T71" fmla="*/ 22 h 119"/>
                  <a:gd name="T72" fmla="*/ 65 w 89"/>
                  <a:gd name="T73" fmla="*/ 22 h 119"/>
                  <a:gd name="T74" fmla="*/ 58 w 89"/>
                  <a:gd name="T75" fmla="*/ 19 h 119"/>
                  <a:gd name="T76" fmla="*/ 48 w 89"/>
                  <a:gd name="T77" fmla="*/ 15 h 119"/>
                  <a:gd name="T78" fmla="*/ 44 w 89"/>
                  <a:gd name="T79" fmla="*/ 11 h 119"/>
                  <a:gd name="T80" fmla="*/ 44 w 89"/>
                  <a:gd name="T81" fmla="*/ 9 h 119"/>
                  <a:gd name="T82" fmla="*/ 47 w 89"/>
                  <a:gd name="T83" fmla="*/ 9 h 119"/>
                  <a:gd name="T84" fmla="*/ 44 w 89"/>
                  <a:gd name="T85" fmla="*/ 4 h 119"/>
                  <a:gd name="T86" fmla="*/ 43 w 89"/>
                  <a:gd name="T87" fmla="*/ 2 h 119"/>
                  <a:gd name="T88" fmla="*/ 42 w 89"/>
                  <a:gd name="T89" fmla="*/ 1 h 119"/>
                  <a:gd name="T90" fmla="*/ 38 w 89"/>
                  <a:gd name="T91" fmla="*/ 6 h 119"/>
                  <a:gd name="T92" fmla="*/ 31 w 89"/>
                  <a:gd name="T93" fmla="*/ 10 h 119"/>
                  <a:gd name="T94" fmla="*/ 31 w 89"/>
                  <a:gd name="T95" fmla="*/ 12 h 119"/>
                  <a:gd name="T96" fmla="*/ 36 w 89"/>
                  <a:gd name="T97" fmla="*/ 16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
                  <a:gd name="T148" fmla="*/ 0 h 119"/>
                  <a:gd name="T149" fmla="*/ 89 w 89"/>
                  <a:gd name="T150" fmla="*/ 119 h 1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 h="119">
                    <a:moveTo>
                      <a:pt x="38" y="29"/>
                    </a:moveTo>
                    <a:lnTo>
                      <a:pt x="33" y="40"/>
                    </a:lnTo>
                    <a:lnTo>
                      <a:pt x="31" y="44"/>
                    </a:lnTo>
                    <a:lnTo>
                      <a:pt x="29" y="49"/>
                    </a:lnTo>
                    <a:lnTo>
                      <a:pt x="26" y="52"/>
                    </a:lnTo>
                    <a:lnTo>
                      <a:pt x="22" y="57"/>
                    </a:lnTo>
                    <a:lnTo>
                      <a:pt x="19" y="61"/>
                    </a:lnTo>
                    <a:lnTo>
                      <a:pt x="15" y="62"/>
                    </a:lnTo>
                    <a:lnTo>
                      <a:pt x="17" y="62"/>
                    </a:lnTo>
                    <a:lnTo>
                      <a:pt x="22" y="62"/>
                    </a:lnTo>
                    <a:lnTo>
                      <a:pt x="24" y="62"/>
                    </a:lnTo>
                    <a:lnTo>
                      <a:pt x="29" y="61"/>
                    </a:lnTo>
                    <a:lnTo>
                      <a:pt x="31" y="57"/>
                    </a:lnTo>
                    <a:lnTo>
                      <a:pt x="33" y="57"/>
                    </a:lnTo>
                    <a:lnTo>
                      <a:pt x="36" y="57"/>
                    </a:lnTo>
                    <a:lnTo>
                      <a:pt x="36" y="56"/>
                    </a:lnTo>
                    <a:lnTo>
                      <a:pt x="36" y="57"/>
                    </a:lnTo>
                    <a:lnTo>
                      <a:pt x="33" y="62"/>
                    </a:lnTo>
                    <a:lnTo>
                      <a:pt x="31" y="64"/>
                    </a:lnTo>
                    <a:lnTo>
                      <a:pt x="29" y="67"/>
                    </a:lnTo>
                    <a:lnTo>
                      <a:pt x="24" y="69"/>
                    </a:lnTo>
                    <a:lnTo>
                      <a:pt x="22" y="72"/>
                    </a:lnTo>
                    <a:lnTo>
                      <a:pt x="17" y="73"/>
                    </a:lnTo>
                    <a:lnTo>
                      <a:pt x="15" y="75"/>
                    </a:lnTo>
                    <a:lnTo>
                      <a:pt x="10" y="77"/>
                    </a:lnTo>
                    <a:lnTo>
                      <a:pt x="9" y="80"/>
                    </a:lnTo>
                    <a:lnTo>
                      <a:pt x="4" y="82"/>
                    </a:lnTo>
                    <a:lnTo>
                      <a:pt x="0" y="82"/>
                    </a:lnTo>
                    <a:lnTo>
                      <a:pt x="4" y="82"/>
                    </a:lnTo>
                    <a:lnTo>
                      <a:pt x="9" y="82"/>
                    </a:lnTo>
                    <a:lnTo>
                      <a:pt x="15" y="80"/>
                    </a:lnTo>
                    <a:lnTo>
                      <a:pt x="19" y="80"/>
                    </a:lnTo>
                    <a:lnTo>
                      <a:pt x="22" y="80"/>
                    </a:lnTo>
                    <a:lnTo>
                      <a:pt x="24" y="80"/>
                    </a:lnTo>
                    <a:lnTo>
                      <a:pt x="24" y="82"/>
                    </a:lnTo>
                    <a:lnTo>
                      <a:pt x="24" y="85"/>
                    </a:lnTo>
                    <a:lnTo>
                      <a:pt x="29" y="85"/>
                    </a:lnTo>
                    <a:lnTo>
                      <a:pt x="31" y="82"/>
                    </a:lnTo>
                    <a:lnTo>
                      <a:pt x="31" y="85"/>
                    </a:lnTo>
                    <a:lnTo>
                      <a:pt x="29" y="88"/>
                    </a:lnTo>
                    <a:lnTo>
                      <a:pt x="24" y="91"/>
                    </a:lnTo>
                    <a:lnTo>
                      <a:pt x="24" y="93"/>
                    </a:lnTo>
                    <a:lnTo>
                      <a:pt x="22" y="98"/>
                    </a:lnTo>
                    <a:lnTo>
                      <a:pt x="17" y="99"/>
                    </a:lnTo>
                    <a:lnTo>
                      <a:pt x="12" y="104"/>
                    </a:lnTo>
                    <a:lnTo>
                      <a:pt x="9" y="107"/>
                    </a:lnTo>
                    <a:lnTo>
                      <a:pt x="6" y="109"/>
                    </a:lnTo>
                    <a:lnTo>
                      <a:pt x="0" y="112"/>
                    </a:lnTo>
                    <a:lnTo>
                      <a:pt x="0" y="114"/>
                    </a:lnTo>
                    <a:lnTo>
                      <a:pt x="4" y="112"/>
                    </a:lnTo>
                    <a:lnTo>
                      <a:pt x="9" y="112"/>
                    </a:lnTo>
                    <a:lnTo>
                      <a:pt x="12" y="112"/>
                    </a:lnTo>
                    <a:lnTo>
                      <a:pt x="15" y="109"/>
                    </a:lnTo>
                    <a:lnTo>
                      <a:pt x="19" y="109"/>
                    </a:lnTo>
                    <a:lnTo>
                      <a:pt x="22" y="107"/>
                    </a:lnTo>
                    <a:lnTo>
                      <a:pt x="24" y="107"/>
                    </a:lnTo>
                    <a:lnTo>
                      <a:pt x="26" y="107"/>
                    </a:lnTo>
                    <a:lnTo>
                      <a:pt x="29" y="107"/>
                    </a:lnTo>
                    <a:lnTo>
                      <a:pt x="31" y="107"/>
                    </a:lnTo>
                    <a:lnTo>
                      <a:pt x="33" y="104"/>
                    </a:lnTo>
                    <a:lnTo>
                      <a:pt x="36" y="107"/>
                    </a:lnTo>
                    <a:lnTo>
                      <a:pt x="38" y="107"/>
                    </a:lnTo>
                    <a:lnTo>
                      <a:pt x="40" y="109"/>
                    </a:lnTo>
                    <a:lnTo>
                      <a:pt x="40" y="112"/>
                    </a:lnTo>
                    <a:lnTo>
                      <a:pt x="42" y="112"/>
                    </a:lnTo>
                    <a:lnTo>
                      <a:pt x="45" y="114"/>
                    </a:lnTo>
                    <a:lnTo>
                      <a:pt x="45" y="116"/>
                    </a:lnTo>
                    <a:lnTo>
                      <a:pt x="46" y="116"/>
                    </a:lnTo>
                    <a:lnTo>
                      <a:pt x="48" y="116"/>
                    </a:lnTo>
                    <a:lnTo>
                      <a:pt x="52" y="116"/>
                    </a:lnTo>
                    <a:lnTo>
                      <a:pt x="59" y="116"/>
                    </a:lnTo>
                    <a:lnTo>
                      <a:pt x="62" y="116"/>
                    </a:lnTo>
                    <a:lnTo>
                      <a:pt x="67" y="116"/>
                    </a:lnTo>
                    <a:lnTo>
                      <a:pt x="70" y="119"/>
                    </a:lnTo>
                    <a:lnTo>
                      <a:pt x="78" y="119"/>
                    </a:lnTo>
                    <a:lnTo>
                      <a:pt x="85" y="119"/>
                    </a:lnTo>
                    <a:lnTo>
                      <a:pt x="89" y="119"/>
                    </a:lnTo>
                    <a:lnTo>
                      <a:pt x="86" y="119"/>
                    </a:lnTo>
                    <a:lnTo>
                      <a:pt x="85" y="116"/>
                    </a:lnTo>
                    <a:lnTo>
                      <a:pt x="82" y="114"/>
                    </a:lnTo>
                    <a:lnTo>
                      <a:pt x="75" y="109"/>
                    </a:lnTo>
                    <a:lnTo>
                      <a:pt x="74" y="107"/>
                    </a:lnTo>
                    <a:lnTo>
                      <a:pt x="69" y="103"/>
                    </a:lnTo>
                    <a:lnTo>
                      <a:pt x="62" y="98"/>
                    </a:lnTo>
                    <a:lnTo>
                      <a:pt x="57" y="93"/>
                    </a:lnTo>
                    <a:lnTo>
                      <a:pt x="52" y="88"/>
                    </a:lnTo>
                    <a:lnTo>
                      <a:pt x="51" y="85"/>
                    </a:lnTo>
                    <a:lnTo>
                      <a:pt x="48" y="80"/>
                    </a:lnTo>
                    <a:lnTo>
                      <a:pt x="46" y="80"/>
                    </a:lnTo>
                    <a:lnTo>
                      <a:pt x="48" y="80"/>
                    </a:lnTo>
                    <a:lnTo>
                      <a:pt x="51" y="80"/>
                    </a:lnTo>
                    <a:lnTo>
                      <a:pt x="56" y="80"/>
                    </a:lnTo>
                    <a:lnTo>
                      <a:pt x="57" y="82"/>
                    </a:lnTo>
                    <a:lnTo>
                      <a:pt x="67" y="85"/>
                    </a:lnTo>
                    <a:lnTo>
                      <a:pt x="69" y="88"/>
                    </a:lnTo>
                    <a:lnTo>
                      <a:pt x="70" y="88"/>
                    </a:lnTo>
                    <a:lnTo>
                      <a:pt x="69" y="88"/>
                    </a:lnTo>
                    <a:lnTo>
                      <a:pt x="69" y="87"/>
                    </a:lnTo>
                    <a:lnTo>
                      <a:pt x="67" y="82"/>
                    </a:lnTo>
                    <a:lnTo>
                      <a:pt x="64" y="77"/>
                    </a:lnTo>
                    <a:lnTo>
                      <a:pt x="64" y="72"/>
                    </a:lnTo>
                    <a:lnTo>
                      <a:pt x="64" y="67"/>
                    </a:lnTo>
                    <a:lnTo>
                      <a:pt x="62" y="62"/>
                    </a:lnTo>
                    <a:lnTo>
                      <a:pt x="62" y="61"/>
                    </a:lnTo>
                    <a:lnTo>
                      <a:pt x="62" y="57"/>
                    </a:lnTo>
                    <a:lnTo>
                      <a:pt x="64" y="57"/>
                    </a:lnTo>
                    <a:lnTo>
                      <a:pt x="67" y="57"/>
                    </a:lnTo>
                    <a:lnTo>
                      <a:pt x="69" y="57"/>
                    </a:lnTo>
                    <a:lnTo>
                      <a:pt x="70" y="57"/>
                    </a:lnTo>
                    <a:lnTo>
                      <a:pt x="69" y="57"/>
                    </a:lnTo>
                    <a:lnTo>
                      <a:pt x="67" y="56"/>
                    </a:lnTo>
                    <a:lnTo>
                      <a:pt x="64" y="51"/>
                    </a:lnTo>
                    <a:lnTo>
                      <a:pt x="62" y="48"/>
                    </a:lnTo>
                    <a:lnTo>
                      <a:pt x="57" y="44"/>
                    </a:lnTo>
                    <a:lnTo>
                      <a:pt x="56" y="40"/>
                    </a:lnTo>
                    <a:lnTo>
                      <a:pt x="52" y="38"/>
                    </a:lnTo>
                    <a:lnTo>
                      <a:pt x="51" y="35"/>
                    </a:lnTo>
                    <a:lnTo>
                      <a:pt x="51" y="30"/>
                    </a:lnTo>
                    <a:lnTo>
                      <a:pt x="48" y="28"/>
                    </a:lnTo>
                    <a:lnTo>
                      <a:pt x="48" y="26"/>
                    </a:lnTo>
                    <a:lnTo>
                      <a:pt x="46" y="22"/>
                    </a:lnTo>
                    <a:lnTo>
                      <a:pt x="48" y="22"/>
                    </a:lnTo>
                    <a:lnTo>
                      <a:pt x="51" y="22"/>
                    </a:lnTo>
                    <a:lnTo>
                      <a:pt x="52" y="22"/>
                    </a:lnTo>
                    <a:lnTo>
                      <a:pt x="51" y="22"/>
                    </a:lnTo>
                    <a:lnTo>
                      <a:pt x="51" y="20"/>
                    </a:lnTo>
                    <a:lnTo>
                      <a:pt x="48" y="17"/>
                    </a:lnTo>
                    <a:lnTo>
                      <a:pt x="48" y="12"/>
                    </a:lnTo>
                    <a:lnTo>
                      <a:pt x="46" y="10"/>
                    </a:lnTo>
                    <a:lnTo>
                      <a:pt x="46" y="8"/>
                    </a:lnTo>
                    <a:lnTo>
                      <a:pt x="46" y="5"/>
                    </a:lnTo>
                    <a:lnTo>
                      <a:pt x="45" y="3"/>
                    </a:lnTo>
                    <a:lnTo>
                      <a:pt x="45" y="0"/>
                    </a:lnTo>
                    <a:lnTo>
                      <a:pt x="45" y="3"/>
                    </a:lnTo>
                    <a:lnTo>
                      <a:pt x="42" y="5"/>
                    </a:lnTo>
                    <a:lnTo>
                      <a:pt x="40" y="10"/>
                    </a:lnTo>
                    <a:lnTo>
                      <a:pt x="40" y="14"/>
                    </a:lnTo>
                    <a:lnTo>
                      <a:pt x="36" y="22"/>
                    </a:lnTo>
                    <a:lnTo>
                      <a:pt x="33" y="23"/>
                    </a:lnTo>
                    <a:lnTo>
                      <a:pt x="33" y="26"/>
                    </a:lnTo>
                    <a:lnTo>
                      <a:pt x="33" y="28"/>
                    </a:lnTo>
                    <a:lnTo>
                      <a:pt x="31" y="30"/>
                    </a:lnTo>
                    <a:lnTo>
                      <a:pt x="33" y="30"/>
                    </a:lnTo>
                    <a:lnTo>
                      <a:pt x="36" y="30"/>
                    </a:lnTo>
                    <a:lnTo>
                      <a:pt x="38" y="30"/>
                    </a:lnTo>
                    <a:lnTo>
                      <a:pt x="38" y="40"/>
                    </a:lnTo>
                    <a:lnTo>
                      <a:pt x="36" y="44"/>
                    </a:lnTo>
                    <a:lnTo>
                      <a:pt x="38" y="29"/>
                    </a:lnTo>
                    <a:close/>
                  </a:path>
                </a:pathLst>
              </a:custGeom>
              <a:solidFill>
                <a:srgbClr val="007F00"/>
              </a:solidFill>
              <a:ln w="1588">
                <a:solidFill>
                  <a:srgbClr val="000000"/>
                </a:solidFill>
                <a:round/>
                <a:headEnd/>
                <a:tailEnd/>
              </a:ln>
            </p:spPr>
            <p:txBody>
              <a:bodyPr/>
              <a:lstStyle/>
              <a:p>
                <a:endParaRPr lang="en-US" dirty="0"/>
              </a:p>
            </p:txBody>
          </p:sp>
          <p:sp>
            <p:nvSpPr>
              <p:cNvPr id="174191" name="Line 89"/>
              <p:cNvSpPr>
                <a:spLocks noChangeShapeType="1"/>
              </p:cNvSpPr>
              <p:nvPr/>
            </p:nvSpPr>
            <p:spPr bwMode="auto">
              <a:xfrm rot="393647">
                <a:off x="2119" y="3492"/>
                <a:ext cx="2" cy="37"/>
              </a:xfrm>
              <a:prstGeom prst="line">
                <a:avLst/>
              </a:prstGeom>
              <a:noFill/>
              <a:ln w="31750">
                <a:solidFill>
                  <a:srgbClr val="000000"/>
                </a:solidFill>
                <a:round/>
                <a:headEnd/>
                <a:tailEnd/>
              </a:ln>
            </p:spPr>
            <p:txBody>
              <a:bodyPr/>
              <a:lstStyle/>
              <a:p>
                <a:endParaRPr lang="en-US" dirty="0"/>
              </a:p>
            </p:txBody>
          </p:sp>
          <p:sp>
            <p:nvSpPr>
              <p:cNvPr id="174192" name="Freeform 90"/>
              <p:cNvSpPr>
                <a:spLocks/>
              </p:cNvSpPr>
              <p:nvPr/>
            </p:nvSpPr>
            <p:spPr bwMode="auto">
              <a:xfrm rot="393647">
                <a:off x="2084" y="3443"/>
                <a:ext cx="89" cy="73"/>
              </a:xfrm>
              <a:custGeom>
                <a:avLst/>
                <a:gdLst>
                  <a:gd name="T0" fmla="*/ 31 w 90"/>
                  <a:gd name="T1" fmla="*/ 17 h 118"/>
                  <a:gd name="T2" fmla="*/ 23 w 90"/>
                  <a:gd name="T3" fmla="*/ 22 h 118"/>
                  <a:gd name="T4" fmla="*/ 18 w 90"/>
                  <a:gd name="T5" fmla="*/ 24 h 118"/>
                  <a:gd name="T6" fmla="*/ 29 w 90"/>
                  <a:gd name="T7" fmla="*/ 23 h 118"/>
                  <a:gd name="T8" fmla="*/ 37 w 90"/>
                  <a:gd name="T9" fmla="*/ 22 h 118"/>
                  <a:gd name="T10" fmla="*/ 33 w 90"/>
                  <a:gd name="T11" fmla="*/ 24 h 118"/>
                  <a:gd name="T12" fmla="*/ 24 w 90"/>
                  <a:gd name="T13" fmla="*/ 27 h 118"/>
                  <a:gd name="T14" fmla="*/ 16 w 90"/>
                  <a:gd name="T15" fmla="*/ 28 h 118"/>
                  <a:gd name="T16" fmla="*/ 5 w 90"/>
                  <a:gd name="T17" fmla="*/ 31 h 118"/>
                  <a:gd name="T18" fmla="*/ 7 w 90"/>
                  <a:gd name="T19" fmla="*/ 31 h 118"/>
                  <a:gd name="T20" fmla="*/ 23 w 90"/>
                  <a:gd name="T21" fmla="*/ 30 h 118"/>
                  <a:gd name="T22" fmla="*/ 24 w 90"/>
                  <a:gd name="T23" fmla="*/ 32 h 118"/>
                  <a:gd name="T24" fmla="*/ 31 w 90"/>
                  <a:gd name="T25" fmla="*/ 32 h 118"/>
                  <a:gd name="T26" fmla="*/ 24 w 90"/>
                  <a:gd name="T27" fmla="*/ 35 h 118"/>
                  <a:gd name="T28" fmla="*/ 13 w 90"/>
                  <a:gd name="T29" fmla="*/ 40 h 118"/>
                  <a:gd name="T30" fmla="*/ 1 w 90"/>
                  <a:gd name="T31" fmla="*/ 43 h 118"/>
                  <a:gd name="T32" fmla="*/ 5 w 90"/>
                  <a:gd name="T33" fmla="*/ 43 h 118"/>
                  <a:gd name="T34" fmla="*/ 16 w 90"/>
                  <a:gd name="T35" fmla="*/ 41 h 118"/>
                  <a:gd name="T36" fmla="*/ 24 w 90"/>
                  <a:gd name="T37" fmla="*/ 41 h 118"/>
                  <a:gd name="T38" fmla="*/ 31 w 90"/>
                  <a:gd name="T39" fmla="*/ 41 h 118"/>
                  <a:gd name="T40" fmla="*/ 38 w 90"/>
                  <a:gd name="T41" fmla="*/ 41 h 118"/>
                  <a:gd name="T42" fmla="*/ 43 w 90"/>
                  <a:gd name="T43" fmla="*/ 43 h 118"/>
                  <a:gd name="T44" fmla="*/ 45 w 90"/>
                  <a:gd name="T45" fmla="*/ 45 h 118"/>
                  <a:gd name="T46" fmla="*/ 58 w 90"/>
                  <a:gd name="T47" fmla="*/ 45 h 118"/>
                  <a:gd name="T48" fmla="*/ 69 w 90"/>
                  <a:gd name="T49" fmla="*/ 45 h 118"/>
                  <a:gd name="T50" fmla="*/ 88 w 90"/>
                  <a:gd name="T51" fmla="*/ 45 h 118"/>
                  <a:gd name="T52" fmla="*/ 80 w 90"/>
                  <a:gd name="T53" fmla="*/ 43 h 118"/>
                  <a:gd name="T54" fmla="*/ 67 w 90"/>
                  <a:gd name="T55" fmla="*/ 39 h 118"/>
                  <a:gd name="T56" fmla="*/ 51 w 90"/>
                  <a:gd name="T57" fmla="*/ 33 h 118"/>
                  <a:gd name="T58" fmla="*/ 45 w 90"/>
                  <a:gd name="T59" fmla="*/ 30 h 118"/>
                  <a:gd name="T60" fmla="*/ 53 w 90"/>
                  <a:gd name="T61" fmla="*/ 30 h 118"/>
                  <a:gd name="T62" fmla="*/ 67 w 90"/>
                  <a:gd name="T63" fmla="*/ 33 h 118"/>
                  <a:gd name="T64" fmla="*/ 67 w 90"/>
                  <a:gd name="T65" fmla="*/ 33 h 118"/>
                  <a:gd name="T66" fmla="*/ 63 w 90"/>
                  <a:gd name="T67" fmla="*/ 27 h 118"/>
                  <a:gd name="T68" fmla="*/ 61 w 90"/>
                  <a:gd name="T69" fmla="*/ 23 h 118"/>
                  <a:gd name="T70" fmla="*/ 66 w 90"/>
                  <a:gd name="T71" fmla="*/ 22 h 118"/>
                  <a:gd name="T72" fmla="*/ 67 w 90"/>
                  <a:gd name="T73" fmla="*/ 22 h 118"/>
                  <a:gd name="T74" fmla="*/ 61 w 90"/>
                  <a:gd name="T75" fmla="*/ 18 h 118"/>
                  <a:gd name="T76" fmla="*/ 51 w 90"/>
                  <a:gd name="T77" fmla="*/ 14 h 118"/>
                  <a:gd name="T78" fmla="*/ 46 w 90"/>
                  <a:gd name="T79" fmla="*/ 11 h 118"/>
                  <a:gd name="T80" fmla="*/ 46 w 90"/>
                  <a:gd name="T81" fmla="*/ 8 h 118"/>
                  <a:gd name="T82" fmla="*/ 50 w 90"/>
                  <a:gd name="T83" fmla="*/ 8 h 118"/>
                  <a:gd name="T84" fmla="*/ 46 w 90"/>
                  <a:gd name="T85" fmla="*/ 4 h 118"/>
                  <a:gd name="T86" fmla="*/ 45 w 90"/>
                  <a:gd name="T87" fmla="*/ 2 h 118"/>
                  <a:gd name="T88" fmla="*/ 44 w 90"/>
                  <a:gd name="T89" fmla="*/ 1 h 118"/>
                  <a:gd name="T90" fmla="*/ 40 w 90"/>
                  <a:gd name="T91" fmla="*/ 6 h 118"/>
                  <a:gd name="T92" fmla="*/ 33 w 90"/>
                  <a:gd name="T93" fmla="*/ 9 h 118"/>
                  <a:gd name="T94" fmla="*/ 33 w 90"/>
                  <a:gd name="T95" fmla="*/ 11 h 118"/>
                  <a:gd name="T96" fmla="*/ 38 w 90"/>
                  <a:gd name="T97" fmla="*/ 15 h 1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0"/>
                  <a:gd name="T148" fmla="*/ 0 h 118"/>
                  <a:gd name="T149" fmla="*/ 90 w 90"/>
                  <a:gd name="T150" fmla="*/ 118 h 11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0" h="118">
                    <a:moveTo>
                      <a:pt x="38" y="28"/>
                    </a:moveTo>
                    <a:lnTo>
                      <a:pt x="33" y="39"/>
                    </a:lnTo>
                    <a:lnTo>
                      <a:pt x="31" y="44"/>
                    </a:lnTo>
                    <a:lnTo>
                      <a:pt x="29" y="47"/>
                    </a:lnTo>
                    <a:lnTo>
                      <a:pt x="27" y="52"/>
                    </a:lnTo>
                    <a:lnTo>
                      <a:pt x="23" y="56"/>
                    </a:lnTo>
                    <a:lnTo>
                      <a:pt x="19" y="60"/>
                    </a:lnTo>
                    <a:lnTo>
                      <a:pt x="16" y="61"/>
                    </a:lnTo>
                    <a:lnTo>
                      <a:pt x="18" y="61"/>
                    </a:lnTo>
                    <a:lnTo>
                      <a:pt x="23" y="61"/>
                    </a:lnTo>
                    <a:lnTo>
                      <a:pt x="24" y="61"/>
                    </a:lnTo>
                    <a:lnTo>
                      <a:pt x="29" y="60"/>
                    </a:lnTo>
                    <a:lnTo>
                      <a:pt x="31" y="56"/>
                    </a:lnTo>
                    <a:lnTo>
                      <a:pt x="33" y="56"/>
                    </a:lnTo>
                    <a:lnTo>
                      <a:pt x="37" y="56"/>
                    </a:lnTo>
                    <a:lnTo>
                      <a:pt x="37" y="55"/>
                    </a:lnTo>
                    <a:lnTo>
                      <a:pt x="37" y="56"/>
                    </a:lnTo>
                    <a:lnTo>
                      <a:pt x="33" y="61"/>
                    </a:lnTo>
                    <a:lnTo>
                      <a:pt x="31" y="63"/>
                    </a:lnTo>
                    <a:lnTo>
                      <a:pt x="29" y="66"/>
                    </a:lnTo>
                    <a:lnTo>
                      <a:pt x="24" y="69"/>
                    </a:lnTo>
                    <a:lnTo>
                      <a:pt x="23" y="70"/>
                    </a:lnTo>
                    <a:lnTo>
                      <a:pt x="18" y="73"/>
                    </a:lnTo>
                    <a:lnTo>
                      <a:pt x="16" y="75"/>
                    </a:lnTo>
                    <a:lnTo>
                      <a:pt x="11" y="78"/>
                    </a:lnTo>
                    <a:lnTo>
                      <a:pt x="7" y="79"/>
                    </a:lnTo>
                    <a:lnTo>
                      <a:pt x="5" y="81"/>
                    </a:lnTo>
                    <a:lnTo>
                      <a:pt x="1" y="81"/>
                    </a:lnTo>
                    <a:lnTo>
                      <a:pt x="5" y="81"/>
                    </a:lnTo>
                    <a:lnTo>
                      <a:pt x="7" y="81"/>
                    </a:lnTo>
                    <a:lnTo>
                      <a:pt x="16" y="79"/>
                    </a:lnTo>
                    <a:lnTo>
                      <a:pt x="19" y="79"/>
                    </a:lnTo>
                    <a:lnTo>
                      <a:pt x="23" y="79"/>
                    </a:lnTo>
                    <a:lnTo>
                      <a:pt x="24" y="79"/>
                    </a:lnTo>
                    <a:lnTo>
                      <a:pt x="24" y="81"/>
                    </a:lnTo>
                    <a:lnTo>
                      <a:pt x="24" y="84"/>
                    </a:lnTo>
                    <a:lnTo>
                      <a:pt x="29" y="84"/>
                    </a:lnTo>
                    <a:lnTo>
                      <a:pt x="31" y="81"/>
                    </a:lnTo>
                    <a:lnTo>
                      <a:pt x="31" y="84"/>
                    </a:lnTo>
                    <a:lnTo>
                      <a:pt x="29" y="87"/>
                    </a:lnTo>
                    <a:lnTo>
                      <a:pt x="24" y="91"/>
                    </a:lnTo>
                    <a:lnTo>
                      <a:pt x="24" y="92"/>
                    </a:lnTo>
                    <a:lnTo>
                      <a:pt x="23" y="97"/>
                    </a:lnTo>
                    <a:lnTo>
                      <a:pt x="18" y="99"/>
                    </a:lnTo>
                    <a:lnTo>
                      <a:pt x="13" y="103"/>
                    </a:lnTo>
                    <a:lnTo>
                      <a:pt x="7" y="107"/>
                    </a:lnTo>
                    <a:lnTo>
                      <a:pt x="6" y="108"/>
                    </a:lnTo>
                    <a:lnTo>
                      <a:pt x="1" y="111"/>
                    </a:lnTo>
                    <a:lnTo>
                      <a:pt x="0" y="113"/>
                    </a:lnTo>
                    <a:lnTo>
                      <a:pt x="1" y="113"/>
                    </a:lnTo>
                    <a:lnTo>
                      <a:pt x="5" y="111"/>
                    </a:lnTo>
                    <a:lnTo>
                      <a:pt x="7" y="111"/>
                    </a:lnTo>
                    <a:lnTo>
                      <a:pt x="13" y="111"/>
                    </a:lnTo>
                    <a:lnTo>
                      <a:pt x="16" y="108"/>
                    </a:lnTo>
                    <a:lnTo>
                      <a:pt x="19" y="108"/>
                    </a:lnTo>
                    <a:lnTo>
                      <a:pt x="23" y="107"/>
                    </a:lnTo>
                    <a:lnTo>
                      <a:pt x="24" y="107"/>
                    </a:lnTo>
                    <a:lnTo>
                      <a:pt x="27" y="107"/>
                    </a:lnTo>
                    <a:lnTo>
                      <a:pt x="29" y="107"/>
                    </a:lnTo>
                    <a:lnTo>
                      <a:pt x="31" y="107"/>
                    </a:lnTo>
                    <a:lnTo>
                      <a:pt x="33" y="103"/>
                    </a:lnTo>
                    <a:lnTo>
                      <a:pt x="37" y="107"/>
                    </a:lnTo>
                    <a:lnTo>
                      <a:pt x="38" y="107"/>
                    </a:lnTo>
                    <a:lnTo>
                      <a:pt x="40" y="108"/>
                    </a:lnTo>
                    <a:lnTo>
                      <a:pt x="40" y="111"/>
                    </a:lnTo>
                    <a:lnTo>
                      <a:pt x="43" y="111"/>
                    </a:lnTo>
                    <a:lnTo>
                      <a:pt x="44" y="113"/>
                    </a:lnTo>
                    <a:lnTo>
                      <a:pt x="44" y="116"/>
                    </a:lnTo>
                    <a:lnTo>
                      <a:pt x="47" y="116"/>
                    </a:lnTo>
                    <a:lnTo>
                      <a:pt x="48" y="116"/>
                    </a:lnTo>
                    <a:lnTo>
                      <a:pt x="53" y="116"/>
                    </a:lnTo>
                    <a:lnTo>
                      <a:pt x="60" y="116"/>
                    </a:lnTo>
                    <a:lnTo>
                      <a:pt x="63" y="116"/>
                    </a:lnTo>
                    <a:lnTo>
                      <a:pt x="68" y="116"/>
                    </a:lnTo>
                    <a:lnTo>
                      <a:pt x="71" y="118"/>
                    </a:lnTo>
                    <a:lnTo>
                      <a:pt x="77" y="118"/>
                    </a:lnTo>
                    <a:lnTo>
                      <a:pt x="86" y="118"/>
                    </a:lnTo>
                    <a:lnTo>
                      <a:pt x="90" y="118"/>
                    </a:lnTo>
                    <a:lnTo>
                      <a:pt x="87" y="118"/>
                    </a:lnTo>
                    <a:lnTo>
                      <a:pt x="86" y="116"/>
                    </a:lnTo>
                    <a:lnTo>
                      <a:pt x="82" y="113"/>
                    </a:lnTo>
                    <a:lnTo>
                      <a:pt x="76" y="108"/>
                    </a:lnTo>
                    <a:lnTo>
                      <a:pt x="74" y="107"/>
                    </a:lnTo>
                    <a:lnTo>
                      <a:pt x="69" y="102"/>
                    </a:lnTo>
                    <a:lnTo>
                      <a:pt x="63" y="97"/>
                    </a:lnTo>
                    <a:lnTo>
                      <a:pt x="58" y="92"/>
                    </a:lnTo>
                    <a:lnTo>
                      <a:pt x="53" y="87"/>
                    </a:lnTo>
                    <a:lnTo>
                      <a:pt x="52" y="84"/>
                    </a:lnTo>
                    <a:lnTo>
                      <a:pt x="48" y="79"/>
                    </a:lnTo>
                    <a:lnTo>
                      <a:pt x="47" y="79"/>
                    </a:lnTo>
                    <a:lnTo>
                      <a:pt x="48" y="79"/>
                    </a:lnTo>
                    <a:lnTo>
                      <a:pt x="52" y="79"/>
                    </a:lnTo>
                    <a:lnTo>
                      <a:pt x="55" y="79"/>
                    </a:lnTo>
                    <a:lnTo>
                      <a:pt x="58" y="81"/>
                    </a:lnTo>
                    <a:lnTo>
                      <a:pt x="68" y="84"/>
                    </a:lnTo>
                    <a:lnTo>
                      <a:pt x="69" y="87"/>
                    </a:lnTo>
                    <a:lnTo>
                      <a:pt x="71" y="87"/>
                    </a:lnTo>
                    <a:lnTo>
                      <a:pt x="69" y="87"/>
                    </a:lnTo>
                    <a:lnTo>
                      <a:pt x="69" y="86"/>
                    </a:lnTo>
                    <a:lnTo>
                      <a:pt x="68" y="81"/>
                    </a:lnTo>
                    <a:lnTo>
                      <a:pt x="65" y="78"/>
                    </a:lnTo>
                    <a:lnTo>
                      <a:pt x="65" y="70"/>
                    </a:lnTo>
                    <a:lnTo>
                      <a:pt x="65" y="66"/>
                    </a:lnTo>
                    <a:lnTo>
                      <a:pt x="63" y="61"/>
                    </a:lnTo>
                    <a:lnTo>
                      <a:pt x="63" y="60"/>
                    </a:lnTo>
                    <a:lnTo>
                      <a:pt x="63" y="56"/>
                    </a:lnTo>
                    <a:lnTo>
                      <a:pt x="65" y="56"/>
                    </a:lnTo>
                    <a:lnTo>
                      <a:pt x="68" y="56"/>
                    </a:lnTo>
                    <a:lnTo>
                      <a:pt x="69" y="56"/>
                    </a:lnTo>
                    <a:lnTo>
                      <a:pt x="71" y="56"/>
                    </a:lnTo>
                    <a:lnTo>
                      <a:pt x="69" y="56"/>
                    </a:lnTo>
                    <a:lnTo>
                      <a:pt x="68" y="55"/>
                    </a:lnTo>
                    <a:lnTo>
                      <a:pt x="65" y="50"/>
                    </a:lnTo>
                    <a:lnTo>
                      <a:pt x="63" y="47"/>
                    </a:lnTo>
                    <a:lnTo>
                      <a:pt x="58" y="44"/>
                    </a:lnTo>
                    <a:lnTo>
                      <a:pt x="55" y="39"/>
                    </a:lnTo>
                    <a:lnTo>
                      <a:pt x="53" y="37"/>
                    </a:lnTo>
                    <a:lnTo>
                      <a:pt x="52" y="34"/>
                    </a:lnTo>
                    <a:lnTo>
                      <a:pt x="52" y="29"/>
                    </a:lnTo>
                    <a:lnTo>
                      <a:pt x="48" y="28"/>
                    </a:lnTo>
                    <a:lnTo>
                      <a:pt x="48" y="24"/>
                    </a:lnTo>
                    <a:lnTo>
                      <a:pt x="47" y="21"/>
                    </a:lnTo>
                    <a:lnTo>
                      <a:pt x="48" y="21"/>
                    </a:lnTo>
                    <a:lnTo>
                      <a:pt x="52" y="21"/>
                    </a:lnTo>
                    <a:lnTo>
                      <a:pt x="53" y="21"/>
                    </a:lnTo>
                    <a:lnTo>
                      <a:pt x="52" y="21"/>
                    </a:lnTo>
                    <a:lnTo>
                      <a:pt x="52" y="18"/>
                    </a:lnTo>
                    <a:lnTo>
                      <a:pt x="48" y="16"/>
                    </a:lnTo>
                    <a:lnTo>
                      <a:pt x="48" y="11"/>
                    </a:lnTo>
                    <a:lnTo>
                      <a:pt x="47" y="9"/>
                    </a:lnTo>
                    <a:lnTo>
                      <a:pt x="47" y="7"/>
                    </a:lnTo>
                    <a:lnTo>
                      <a:pt x="47" y="5"/>
                    </a:lnTo>
                    <a:lnTo>
                      <a:pt x="44" y="3"/>
                    </a:lnTo>
                    <a:lnTo>
                      <a:pt x="44" y="0"/>
                    </a:lnTo>
                    <a:lnTo>
                      <a:pt x="44" y="3"/>
                    </a:lnTo>
                    <a:lnTo>
                      <a:pt x="43" y="5"/>
                    </a:lnTo>
                    <a:lnTo>
                      <a:pt x="40" y="9"/>
                    </a:lnTo>
                    <a:lnTo>
                      <a:pt x="40" y="14"/>
                    </a:lnTo>
                    <a:lnTo>
                      <a:pt x="37" y="21"/>
                    </a:lnTo>
                    <a:lnTo>
                      <a:pt x="33" y="23"/>
                    </a:lnTo>
                    <a:lnTo>
                      <a:pt x="33" y="24"/>
                    </a:lnTo>
                    <a:lnTo>
                      <a:pt x="33" y="28"/>
                    </a:lnTo>
                    <a:lnTo>
                      <a:pt x="31" y="29"/>
                    </a:lnTo>
                    <a:lnTo>
                      <a:pt x="33" y="29"/>
                    </a:lnTo>
                    <a:lnTo>
                      <a:pt x="37" y="29"/>
                    </a:lnTo>
                    <a:lnTo>
                      <a:pt x="38" y="29"/>
                    </a:lnTo>
                    <a:lnTo>
                      <a:pt x="38" y="39"/>
                    </a:lnTo>
                    <a:lnTo>
                      <a:pt x="37" y="44"/>
                    </a:lnTo>
                    <a:lnTo>
                      <a:pt x="38" y="28"/>
                    </a:lnTo>
                    <a:close/>
                  </a:path>
                </a:pathLst>
              </a:custGeom>
              <a:solidFill>
                <a:srgbClr val="007F00"/>
              </a:solidFill>
              <a:ln w="1588">
                <a:solidFill>
                  <a:srgbClr val="000000"/>
                </a:solidFill>
                <a:round/>
                <a:headEnd/>
                <a:tailEnd/>
              </a:ln>
            </p:spPr>
            <p:txBody>
              <a:bodyPr/>
              <a:lstStyle/>
              <a:p>
                <a:endParaRPr lang="en-US" dirty="0"/>
              </a:p>
            </p:txBody>
          </p:sp>
          <p:sp>
            <p:nvSpPr>
              <p:cNvPr id="174193" name="Line 91"/>
              <p:cNvSpPr>
                <a:spLocks noChangeShapeType="1"/>
              </p:cNvSpPr>
              <p:nvPr/>
            </p:nvSpPr>
            <p:spPr bwMode="auto">
              <a:xfrm rot="393647">
                <a:off x="1382" y="3403"/>
                <a:ext cx="2" cy="16"/>
              </a:xfrm>
              <a:prstGeom prst="line">
                <a:avLst/>
              </a:prstGeom>
              <a:noFill/>
              <a:ln w="31750">
                <a:solidFill>
                  <a:srgbClr val="000000"/>
                </a:solidFill>
                <a:round/>
                <a:headEnd/>
                <a:tailEnd/>
              </a:ln>
            </p:spPr>
            <p:txBody>
              <a:bodyPr/>
              <a:lstStyle/>
              <a:p>
                <a:endParaRPr lang="en-US" dirty="0"/>
              </a:p>
            </p:txBody>
          </p:sp>
          <p:sp>
            <p:nvSpPr>
              <p:cNvPr id="174194" name="Freeform 92"/>
              <p:cNvSpPr>
                <a:spLocks/>
              </p:cNvSpPr>
              <p:nvPr/>
            </p:nvSpPr>
            <p:spPr bwMode="auto">
              <a:xfrm rot="393647">
                <a:off x="1366" y="3382"/>
                <a:ext cx="39" cy="31"/>
              </a:xfrm>
              <a:custGeom>
                <a:avLst/>
                <a:gdLst>
                  <a:gd name="T0" fmla="*/ 14 w 39"/>
                  <a:gd name="T1" fmla="*/ 6 h 51"/>
                  <a:gd name="T2" fmla="*/ 10 w 39"/>
                  <a:gd name="T3" fmla="*/ 9 h 51"/>
                  <a:gd name="T4" fmla="*/ 8 w 39"/>
                  <a:gd name="T5" fmla="*/ 10 h 51"/>
                  <a:gd name="T6" fmla="*/ 14 w 39"/>
                  <a:gd name="T7" fmla="*/ 10 h 51"/>
                  <a:gd name="T8" fmla="*/ 16 w 39"/>
                  <a:gd name="T9" fmla="*/ 9 h 51"/>
                  <a:gd name="T10" fmla="*/ 15 w 39"/>
                  <a:gd name="T11" fmla="*/ 10 h 51"/>
                  <a:gd name="T12" fmla="*/ 13 w 39"/>
                  <a:gd name="T13" fmla="*/ 11 h 51"/>
                  <a:gd name="T14" fmla="*/ 8 w 39"/>
                  <a:gd name="T15" fmla="*/ 12 h 51"/>
                  <a:gd name="T16" fmla="*/ 3 w 39"/>
                  <a:gd name="T17" fmla="*/ 13 h 51"/>
                  <a:gd name="T18" fmla="*/ 4 w 39"/>
                  <a:gd name="T19" fmla="*/ 13 h 51"/>
                  <a:gd name="T20" fmla="*/ 10 w 39"/>
                  <a:gd name="T21" fmla="*/ 13 h 51"/>
                  <a:gd name="T22" fmla="*/ 13 w 39"/>
                  <a:gd name="T23" fmla="*/ 13 h 51"/>
                  <a:gd name="T24" fmla="*/ 14 w 39"/>
                  <a:gd name="T25" fmla="*/ 13 h 51"/>
                  <a:gd name="T26" fmla="*/ 13 w 39"/>
                  <a:gd name="T27" fmla="*/ 15 h 51"/>
                  <a:gd name="T28" fmla="*/ 6 w 39"/>
                  <a:gd name="T29" fmla="*/ 16 h 51"/>
                  <a:gd name="T30" fmla="*/ 2 w 39"/>
                  <a:gd name="T31" fmla="*/ 18 h 51"/>
                  <a:gd name="T32" fmla="*/ 3 w 39"/>
                  <a:gd name="T33" fmla="*/ 18 h 51"/>
                  <a:gd name="T34" fmla="*/ 8 w 39"/>
                  <a:gd name="T35" fmla="*/ 17 h 51"/>
                  <a:gd name="T36" fmla="*/ 13 w 39"/>
                  <a:gd name="T37" fmla="*/ 17 h 51"/>
                  <a:gd name="T38" fmla="*/ 14 w 39"/>
                  <a:gd name="T39" fmla="*/ 17 h 51"/>
                  <a:gd name="T40" fmla="*/ 19 w 39"/>
                  <a:gd name="T41" fmla="*/ 17 h 51"/>
                  <a:gd name="T42" fmla="*/ 19 w 39"/>
                  <a:gd name="T43" fmla="*/ 18 h 51"/>
                  <a:gd name="T44" fmla="*/ 20 w 39"/>
                  <a:gd name="T45" fmla="*/ 18 h 51"/>
                  <a:gd name="T46" fmla="*/ 27 w 39"/>
                  <a:gd name="T47" fmla="*/ 18 h 51"/>
                  <a:gd name="T48" fmla="*/ 32 w 39"/>
                  <a:gd name="T49" fmla="*/ 19 h 51"/>
                  <a:gd name="T50" fmla="*/ 39 w 39"/>
                  <a:gd name="T51" fmla="*/ 19 h 51"/>
                  <a:gd name="T52" fmla="*/ 36 w 39"/>
                  <a:gd name="T53" fmla="*/ 18 h 51"/>
                  <a:gd name="T54" fmla="*/ 30 w 39"/>
                  <a:gd name="T55" fmla="*/ 16 h 51"/>
                  <a:gd name="T56" fmla="*/ 24 w 39"/>
                  <a:gd name="T57" fmla="*/ 15 h 51"/>
                  <a:gd name="T58" fmla="*/ 20 w 39"/>
                  <a:gd name="T59" fmla="*/ 13 h 51"/>
                  <a:gd name="T60" fmla="*/ 24 w 39"/>
                  <a:gd name="T61" fmla="*/ 13 h 51"/>
                  <a:gd name="T62" fmla="*/ 30 w 39"/>
                  <a:gd name="T63" fmla="*/ 15 h 51"/>
                  <a:gd name="T64" fmla="*/ 30 w 39"/>
                  <a:gd name="T65" fmla="*/ 13 h 51"/>
                  <a:gd name="T66" fmla="*/ 29 w 39"/>
                  <a:gd name="T67" fmla="*/ 11 h 51"/>
                  <a:gd name="T68" fmla="*/ 27 w 39"/>
                  <a:gd name="T69" fmla="*/ 10 h 51"/>
                  <a:gd name="T70" fmla="*/ 30 w 39"/>
                  <a:gd name="T71" fmla="*/ 9 h 51"/>
                  <a:gd name="T72" fmla="*/ 30 w 39"/>
                  <a:gd name="T73" fmla="*/ 9 h 51"/>
                  <a:gd name="T74" fmla="*/ 27 w 39"/>
                  <a:gd name="T75" fmla="*/ 7 h 51"/>
                  <a:gd name="T76" fmla="*/ 24 w 39"/>
                  <a:gd name="T77" fmla="*/ 5 h 51"/>
                  <a:gd name="T78" fmla="*/ 23 w 39"/>
                  <a:gd name="T79" fmla="*/ 4 h 51"/>
                  <a:gd name="T80" fmla="*/ 23 w 39"/>
                  <a:gd name="T81" fmla="*/ 3 h 51"/>
                  <a:gd name="T82" fmla="*/ 23 w 39"/>
                  <a:gd name="T83" fmla="*/ 3 h 51"/>
                  <a:gd name="T84" fmla="*/ 23 w 39"/>
                  <a:gd name="T85" fmla="*/ 2 h 51"/>
                  <a:gd name="T86" fmla="*/ 20 w 39"/>
                  <a:gd name="T87" fmla="*/ 1 h 51"/>
                  <a:gd name="T88" fmla="*/ 20 w 39"/>
                  <a:gd name="T89" fmla="*/ 1 h 51"/>
                  <a:gd name="T90" fmla="*/ 19 w 39"/>
                  <a:gd name="T91" fmla="*/ 2 h 51"/>
                  <a:gd name="T92" fmla="*/ 15 w 39"/>
                  <a:gd name="T93" fmla="*/ 4 h 51"/>
                  <a:gd name="T94" fmla="*/ 15 w 39"/>
                  <a:gd name="T95" fmla="*/ 5 h 51"/>
                  <a:gd name="T96" fmla="*/ 19 w 39"/>
                  <a:gd name="T97" fmla="*/ 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51"/>
                  <a:gd name="T149" fmla="*/ 39 w 39"/>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51">
                    <a:moveTo>
                      <a:pt x="19" y="13"/>
                    </a:moveTo>
                    <a:lnTo>
                      <a:pt x="15" y="17"/>
                    </a:lnTo>
                    <a:lnTo>
                      <a:pt x="14" y="17"/>
                    </a:lnTo>
                    <a:lnTo>
                      <a:pt x="14" y="21"/>
                    </a:lnTo>
                    <a:lnTo>
                      <a:pt x="13" y="22"/>
                    </a:lnTo>
                    <a:lnTo>
                      <a:pt x="10" y="24"/>
                    </a:lnTo>
                    <a:lnTo>
                      <a:pt x="9" y="26"/>
                    </a:lnTo>
                    <a:lnTo>
                      <a:pt x="8" y="26"/>
                    </a:lnTo>
                    <a:lnTo>
                      <a:pt x="10" y="26"/>
                    </a:lnTo>
                    <a:lnTo>
                      <a:pt x="13" y="26"/>
                    </a:lnTo>
                    <a:lnTo>
                      <a:pt x="14" y="26"/>
                    </a:lnTo>
                    <a:lnTo>
                      <a:pt x="14" y="24"/>
                    </a:lnTo>
                    <a:lnTo>
                      <a:pt x="15" y="24"/>
                    </a:lnTo>
                    <a:lnTo>
                      <a:pt x="16" y="24"/>
                    </a:lnTo>
                    <a:lnTo>
                      <a:pt x="15" y="26"/>
                    </a:lnTo>
                    <a:lnTo>
                      <a:pt x="14" y="27"/>
                    </a:lnTo>
                    <a:lnTo>
                      <a:pt x="14" y="29"/>
                    </a:lnTo>
                    <a:lnTo>
                      <a:pt x="13" y="29"/>
                    </a:lnTo>
                    <a:lnTo>
                      <a:pt x="10" y="29"/>
                    </a:lnTo>
                    <a:lnTo>
                      <a:pt x="8" y="31"/>
                    </a:lnTo>
                    <a:lnTo>
                      <a:pt x="5" y="32"/>
                    </a:lnTo>
                    <a:lnTo>
                      <a:pt x="4" y="34"/>
                    </a:lnTo>
                    <a:lnTo>
                      <a:pt x="3" y="35"/>
                    </a:lnTo>
                    <a:lnTo>
                      <a:pt x="2" y="35"/>
                    </a:lnTo>
                    <a:lnTo>
                      <a:pt x="3" y="35"/>
                    </a:lnTo>
                    <a:lnTo>
                      <a:pt x="4" y="35"/>
                    </a:lnTo>
                    <a:lnTo>
                      <a:pt x="8" y="34"/>
                    </a:lnTo>
                    <a:lnTo>
                      <a:pt x="9" y="34"/>
                    </a:lnTo>
                    <a:lnTo>
                      <a:pt x="10" y="34"/>
                    </a:lnTo>
                    <a:lnTo>
                      <a:pt x="13" y="34"/>
                    </a:lnTo>
                    <a:lnTo>
                      <a:pt x="13" y="35"/>
                    </a:lnTo>
                    <a:lnTo>
                      <a:pt x="14" y="35"/>
                    </a:lnTo>
                    <a:lnTo>
                      <a:pt x="14" y="39"/>
                    </a:lnTo>
                    <a:lnTo>
                      <a:pt x="13" y="39"/>
                    </a:lnTo>
                    <a:lnTo>
                      <a:pt x="13" y="40"/>
                    </a:lnTo>
                    <a:lnTo>
                      <a:pt x="10" y="41"/>
                    </a:lnTo>
                    <a:lnTo>
                      <a:pt x="8" y="42"/>
                    </a:lnTo>
                    <a:lnTo>
                      <a:pt x="6" y="43"/>
                    </a:lnTo>
                    <a:lnTo>
                      <a:pt x="4" y="46"/>
                    </a:lnTo>
                    <a:lnTo>
                      <a:pt x="2" y="47"/>
                    </a:lnTo>
                    <a:lnTo>
                      <a:pt x="0" y="47"/>
                    </a:lnTo>
                    <a:lnTo>
                      <a:pt x="2" y="47"/>
                    </a:lnTo>
                    <a:lnTo>
                      <a:pt x="3" y="47"/>
                    </a:lnTo>
                    <a:lnTo>
                      <a:pt x="4" y="47"/>
                    </a:lnTo>
                    <a:lnTo>
                      <a:pt x="6" y="47"/>
                    </a:lnTo>
                    <a:lnTo>
                      <a:pt x="8" y="46"/>
                    </a:lnTo>
                    <a:lnTo>
                      <a:pt x="9" y="46"/>
                    </a:lnTo>
                    <a:lnTo>
                      <a:pt x="10" y="46"/>
                    </a:lnTo>
                    <a:lnTo>
                      <a:pt x="13" y="46"/>
                    </a:lnTo>
                    <a:lnTo>
                      <a:pt x="14" y="46"/>
                    </a:lnTo>
                    <a:lnTo>
                      <a:pt x="15" y="43"/>
                    </a:lnTo>
                    <a:lnTo>
                      <a:pt x="16" y="46"/>
                    </a:lnTo>
                    <a:lnTo>
                      <a:pt x="19" y="46"/>
                    </a:lnTo>
                    <a:lnTo>
                      <a:pt x="19" y="47"/>
                    </a:lnTo>
                    <a:lnTo>
                      <a:pt x="20" y="47"/>
                    </a:lnTo>
                    <a:lnTo>
                      <a:pt x="20" y="48"/>
                    </a:lnTo>
                    <a:lnTo>
                      <a:pt x="23" y="48"/>
                    </a:lnTo>
                    <a:lnTo>
                      <a:pt x="24" y="48"/>
                    </a:lnTo>
                    <a:lnTo>
                      <a:pt x="27" y="48"/>
                    </a:lnTo>
                    <a:lnTo>
                      <a:pt x="30" y="48"/>
                    </a:lnTo>
                    <a:lnTo>
                      <a:pt x="32" y="51"/>
                    </a:lnTo>
                    <a:lnTo>
                      <a:pt x="34" y="51"/>
                    </a:lnTo>
                    <a:lnTo>
                      <a:pt x="37" y="51"/>
                    </a:lnTo>
                    <a:lnTo>
                      <a:pt x="39" y="51"/>
                    </a:lnTo>
                    <a:lnTo>
                      <a:pt x="37" y="48"/>
                    </a:lnTo>
                    <a:lnTo>
                      <a:pt x="36" y="47"/>
                    </a:lnTo>
                    <a:lnTo>
                      <a:pt x="34" y="46"/>
                    </a:lnTo>
                    <a:lnTo>
                      <a:pt x="32" y="46"/>
                    </a:lnTo>
                    <a:lnTo>
                      <a:pt x="30" y="43"/>
                    </a:lnTo>
                    <a:lnTo>
                      <a:pt x="27" y="41"/>
                    </a:lnTo>
                    <a:lnTo>
                      <a:pt x="25" y="40"/>
                    </a:lnTo>
                    <a:lnTo>
                      <a:pt x="24" y="39"/>
                    </a:lnTo>
                    <a:lnTo>
                      <a:pt x="23" y="35"/>
                    </a:lnTo>
                    <a:lnTo>
                      <a:pt x="23" y="34"/>
                    </a:lnTo>
                    <a:lnTo>
                      <a:pt x="20" y="34"/>
                    </a:lnTo>
                    <a:lnTo>
                      <a:pt x="23" y="34"/>
                    </a:lnTo>
                    <a:lnTo>
                      <a:pt x="24" y="34"/>
                    </a:lnTo>
                    <a:lnTo>
                      <a:pt x="25" y="35"/>
                    </a:lnTo>
                    <a:lnTo>
                      <a:pt x="30" y="35"/>
                    </a:lnTo>
                    <a:lnTo>
                      <a:pt x="30" y="39"/>
                    </a:lnTo>
                    <a:lnTo>
                      <a:pt x="32" y="39"/>
                    </a:lnTo>
                    <a:lnTo>
                      <a:pt x="30" y="39"/>
                    </a:lnTo>
                    <a:lnTo>
                      <a:pt x="30" y="36"/>
                    </a:lnTo>
                    <a:lnTo>
                      <a:pt x="30" y="35"/>
                    </a:lnTo>
                    <a:lnTo>
                      <a:pt x="29" y="32"/>
                    </a:lnTo>
                    <a:lnTo>
                      <a:pt x="29" y="29"/>
                    </a:lnTo>
                    <a:lnTo>
                      <a:pt x="27" y="26"/>
                    </a:lnTo>
                    <a:lnTo>
                      <a:pt x="27" y="24"/>
                    </a:lnTo>
                    <a:lnTo>
                      <a:pt x="29" y="24"/>
                    </a:lnTo>
                    <a:lnTo>
                      <a:pt x="30" y="24"/>
                    </a:lnTo>
                    <a:lnTo>
                      <a:pt x="32" y="24"/>
                    </a:lnTo>
                    <a:lnTo>
                      <a:pt x="30" y="24"/>
                    </a:lnTo>
                    <a:lnTo>
                      <a:pt x="29" y="21"/>
                    </a:lnTo>
                    <a:lnTo>
                      <a:pt x="27" y="19"/>
                    </a:lnTo>
                    <a:lnTo>
                      <a:pt x="25" y="17"/>
                    </a:lnTo>
                    <a:lnTo>
                      <a:pt x="24" y="17"/>
                    </a:lnTo>
                    <a:lnTo>
                      <a:pt x="24" y="15"/>
                    </a:lnTo>
                    <a:lnTo>
                      <a:pt x="23" y="14"/>
                    </a:lnTo>
                    <a:lnTo>
                      <a:pt x="23" y="13"/>
                    </a:lnTo>
                    <a:lnTo>
                      <a:pt x="23" y="11"/>
                    </a:lnTo>
                    <a:lnTo>
                      <a:pt x="20" y="8"/>
                    </a:lnTo>
                    <a:lnTo>
                      <a:pt x="23" y="8"/>
                    </a:lnTo>
                    <a:lnTo>
                      <a:pt x="24" y="8"/>
                    </a:lnTo>
                    <a:lnTo>
                      <a:pt x="23" y="8"/>
                    </a:lnTo>
                    <a:lnTo>
                      <a:pt x="23" y="5"/>
                    </a:lnTo>
                    <a:lnTo>
                      <a:pt x="20" y="3"/>
                    </a:lnTo>
                    <a:lnTo>
                      <a:pt x="20" y="1"/>
                    </a:lnTo>
                    <a:lnTo>
                      <a:pt x="20" y="0"/>
                    </a:lnTo>
                    <a:lnTo>
                      <a:pt x="20" y="1"/>
                    </a:lnTo>
                    <a:lnTo>
                      <a:pt x="19" y="1"/>
                    </a:lnTo>
                    <a:lnTo>
                      <a:pt x="19" y="3"/>
                    </a:lnTo>
                    <a:lnTo>
                      <a:pt x="19" y="5"/>
                    </a:lnTo>
                    <a:lnTo>
                      <a:pt x="16" y="8"/>
                    </a:lnTo>
                    <a:lnTo>
                      <a:pt x="15" y="9"/>
                    </a:lnTo>
                    <a:lnTo>
                      <a:pt x="15" y="11"/>
                    </a:lnTo>
                    <a:lnTo>
                      <a:pt x="14" y="13"/>
                    </a:lnTo>
                    <a:lnTo>
                      <a:pt x="15" y="13"/>
                    </a:lnTo>
                    <a:lnTo>
                      <a:pt x="16" y="13"/>
                    </a:lnTo>
                    <a:lnTo>
                      <a:pt x="19" y="13"/>
                    </a:lnTo>
                    <a:lnTo>
                      <a:pt x="19" y="17"/>
                    </a:lnTo>
                    <a:lnTo>
                      <a:pt x="16" y="17"/>
                    </a:lnTo>
                    <a:lnTo>
                      <a:pt x="19" y="13"/>
                    </a:lnTo>
                    <a:close/>
                  </a:path>
                </a:pathLst>
              </a:custGeom>
              <a:solidFill>
                <a:srgbClr val="007F00"/>
              </a:solidFill>
              <a:ln w="1588">
                <a:solidFill>
                  <a:srgbClr val="000000"/>
                </a:solidFill>
                <a:round/>
                <a:headEnd/>
                <a:tailEnd/>
              </a:ln>
            </p:spPr>
            <p:txBody>
              <a:bodyPr/>
              <a:lstStyle/>
              <a:p>
                <a:endParaRPr lang="en-US" dirty="0"/>
              </a:p>
            </p:txBody>
          </p:sp>
          <p:sp>
            <p:nvSpPr>
              <p:cNvPr id="174195" name="Line 93"/>
              <p:cNvSpPr>
                <a:spLocks noChangeShapeType="1"/>
              </p:cNvSpPr>
              <p:nvPr/>
            </p:nvSpPr>
            <p:spPr bwMode="auto">
              <a:xfrm rot="393647">
                <a:off x="1344" y="3431"/>
                <a:ext cx="2" cy="18"/>
              </a:xfrm>
              <a:prstGeom prst="line">
                <a:avLst/>
              </a:prstGeom>
              <a:noFill/>
              <a:ln w="31750">
                <a:solidFill>
                  <a:srgbClr val="000000"/>
                </a:solidFill>
                <a:round/>
                <a:headEnd/>
                <a:tailEnd/>
              </a:ln>
            </p:spPr>
            <p:txBody>
              <a:bodyPr/>
              <a:lstStyle/>
              <a:p>
                <a:endParaRPr lang="en-US" dirty="0"/>
              </a:p>
            </p:txBody>
          </p:sp>
          <p:sp>
            <p:nvSpPr>
              <p:cNvPr id="174196" name="Freeform 94"/>
              <p:cNvSpPr>
                <a:spLocks/>
              </p:cNvSpPr>
              <p:nvPr/>
            </p:nvSpPr>
            <p:spPr bwMode="auto">
              <a:xfrm rot="393647">
                <a:off x="1330" y="3411"/>
                <a:ext cx="37" cy="32"/>
              </a:xfrm>
              <a:custGeom>
                <a:avLst/>
                <a:gdLst>
                  <a:gd name="T0" fmla="*/ 12 w 38"/>
                  <a:gd name="T1" fmla="*/ 8 h 50"/>
                  <a:gd name="T2" fmla="*/ 8 w 38"/>
                  <a:gd name="T3" fmla="*/ 10 h 50"/>
                  <a:gd name="T4" fmla="*/ 6 w 38"/>
                  <a:gd name="T5" fmla="*/ 11 h 50"/>
                  <a:gd name="T6" fmla="*/ 11 w 38"/>
                  <a:gd name="T7" fmla="*/ 11 h 50"/>
                  <a:gd name="T8" fmla="*/ 15 w 38"/>
                  <a:gd name="T9" fmla="*/ 10 h 50"/>
                  <a:gd name="T10" fmla="*/ 15 w 38"/>
                  <a:gd name="T11" fmla="*/ 11 h 50"/>
                  <a:gd name="T12" fmla="*/ 10 w 38"/>
                  <a:gd name="T13" fmla="*/ 12 h 50"/>
                  <a:gd name="T14" fmla="*/ 6 w 38"/>
                  <a:gd name="T15" fmla="*/ 13 h 50"/>
                  <a:gd name="T16" fmla="*/ 1 w 38"/>
                  <a:gd name="T17" fmla="*/ 14 h 50"/>
                  <a:gd name="T18" fmla="*/ 2 w 38"/>
                  <a:gd name="T19" fmla="*/ 14 h 50"/>
                  <a:gd name="T20" fmla="*/ 8 w 38"/>
                  <a:gd name="T21" fmla="*/ 14 h 50"/>
                  <a:gd name="T22" fmla="*/ 10 w 38"/>
                  <a:gd name="T23" fmla="*/ 15 h 50"/>
                  <a:gd name="T24" fmla="*/ 12 w 38"/>
                  <a:gd name="T25" fmla="*/ 15 h 50"/>
                  <a:gd name="T26" fmla="*/ 10 w 38"/>
                  <a:gd name="T27" fmla="*/ 17 h 50"/>
                  <a:gd name="T28" fmla="*/ 6 w 38"/>
                  <a:gd name="T29" fmla="*/ 19 h 50"/>
                  <a:gd name="T30" fmla="*/ 1 w 38"/>
                  <a:gd name="T31" fmla="*/ 19 h 50"/>
                  <a:gd name="T32" fmla="*/ 1 w 38"/>
                  <a:gd name="T33" fmla="*/ 19 h 50"/>
                  <a:gd name="T34" fmla="*/ 6 w 38"/>
                  <a:gd name="T35" fmla="*/ 19 h 50"/>
                  <a:gd name="T36" fmla="*/ 10 w 38"/>
                  <a:gd name="T37" fmla="*/ 19 h 50"/>
                  <a:gd name="T38" fmla="*/ 12 w 38"/>
                  <a:gd name="T39" fmla="*/ 19 h 50"/>
                  <a:gd name="T40" fmla="*/ 16 w 38"/>
                  <a:gd name="T41" fmla="*/ 19 h 50"/>
                  <a:gd name="T42" fmla="*/ 17 w 38"/>
                  <a:gd name="T43" fmla="*/ 19 h 50"/>
                  <a:gd name="T44" fmla="*/ 19 w 38"/>
                  <a:gd name="T45" fmla="*/ 20 h 50"/>
                  <a:gd name="T46" fmla="*/ 22 w 38"/>
                  <a:gd name="T47" fmla="*/ 20 h 50"/>
                  <a:gd name="T48" fmla="*/ 27 w 38"/>
                  <a:gd name="T49" fmla="*/ 20 h 50"/>
                  <a:gd name="T50" fmla="*/ 36 w 38"/>
                  <a:gd name="T51" fmla="*/ 20 h 50"/>
                  <a:gd name="T52" fmla="*/ 32 w 38"/>
                  <a:gd name="T53" fmla="*/ 20 h 50"/>
                  <a:gd name="T54" fmla="*/ 26 w 38"/>
                  <a:gd name="T55" fmla="*/ 18 h 50"/>
                  <a:gd name="T56" fmla="*/ 20 w 38"/>
                  <a:gd name="T57" fmla="*/ 15 h 50"/>
                  <a:gd name="T58" fmla="*/ 19 w 38"/>
                  <a:gd name="T59" fmla="*/ 14 h 50"/>
                  <a:gd name="T60" fmla="*/ 20 w 38"/>
                  <a:gd name="T61" fmla="*/ 14 h 50"/>
                  <a:gd name="T62" fmla="*/ 26 w 38"/>
                  <a:gd name="T63" fmla="*/ 15 h 50"/>
                  <a:gd name="T64" fmla="*/ 26 w 38"/>
                  <a:gd name="T65" fmla="*/ 15 h 50"/>
                  <a:gd name="T66" fmla="*/ 25 w 38"/>
                  <a:gd name="T67" fmla="*/ 12 h 50"/>
                  <a:gd name="T68" fmla="*/ 25 w 38"/>
                  <a:gd name="T69" fmla="*/ 11 h 50"/>
                  <a:gd name="T70" fmla="*/ 25 w 38"/>
                  <a:gd name="T71" fmla="*/ 10 h 50"/>
                  <a:gd name="T72" fmla="*/ 26 w 38"/>
                  <a:gd name="T73" fmla="*/ 10 h 50"/>
                  <a:gd name="T74" fmla="*/ 25 w 38"/>
                  <a:gd name="T75" fmla="*/ 8 h 50"/>
                  <a:gd name="T76" fmla="*/ 20 w 38"/>
                  <a:gd name="T77" fmla="*/ 6 h 50"/>
                  <a:gd name="T78" fmla="*/ 19 w 38"/>
                  <a:gd name="T79" fmla="*/ 4 h 50"/>
                  <a:gd name="T80" fmla="*/ 19 w 38"/>
                  <a:gd name="T81" fmla="*/ 4 h 50"/>
                  <a:gd name="T82" fmla="*/ 19 w 38"/>
                  <a:gd name="T83" fmla="*/ 4 h 50"/>
                  <a:gd name="T84" fmla="*/ 19 w 38"/>
                  <a:gd name="T85" fmla="*/ 2 h 50"/>
                  <a:gd name="T86" fmla="*/ 19 w 38"/>
                  <a:gd name="T87" fmla="*/ 1 h 50"/>
                  <a:gd name="T88" fmla="*/ 18 w 38"/>
                  <a:gd name="T89" fmla="*/ 0 h 50"/>
                  <a:gd name="T90" fmla="*/ 16 w 38"/>
                  <a:gd name="T91" fmla="*/ 2 h 50"/>
                  <a:gd name="T92" fmla="*/ 15 w 38"/>
                  <a:gd name="T93" fmla="*/ 4 h 50"/>
                  <a:gd name="T94" fmla="*/ 15 w 38"/>
                  <a:gd name="T95" fmla="*/ 5 h 50"/>
                  <a:gd name="T96" fmla="*/ 16 w 38"/>
                  <a:gd name="T97" fmla="*/ 8 h 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50"/>
                  <a:gd name="T149" fmla="*/ 38 w 38"/>
                  <a:gd name="T150" fmla="*/ 50 h 5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50">
                    <a:moveTo>
                      <a:pt x="16" y="13"/>
                    </a:moveTo>
                    <a:lnTo>
                      <a:pt x="15" y="18"/>
                    </a:lnTo>
                    <a:lnTo>
                      <a:pt x="12" y="19"/>
                    </a:lnTo>
                    <a:lnTo>
                      <a:pt x="11" y="21"/>
                    </a:lnTo>
                    <a:lnTo>
                      <a:pt x="11" y="23"/>
                    </a:lnTo>
                    <a:lnTo>
                      <a:pt x="8" y="25"/>
                    </a:lnTo>
                    <a:lnTo>
                      <a:pt x="7" y="26"/>
                    </a:lnTo>
                    <a:lnTo>
                      <a:pt x="6" y="26"/>
                    </a:lnTo>
                    <a:lnTo>
                      <a:pt x="8" y="26"/>
                    </a:lnTo>
                    <a:lnTo>
                      <a:pt x="10" y="26"/>
                    </a:lnTo>
                    <a:lnTo>
                      <a:pt x="11" y="26"/>
                    </a:lnTo>
                    <a:lnTo>
                      <a:pt x="12" y="25"/>
                    </a:lnTo>
                    <a:lnTo>
                      <a:pt x="15" y="25"/>
                    </a:lnTo>
                    <a:lnTo>
                      <a:pt x="15" y="26"/>
                    </a:lnTo>
                    <a:lnTo>
                      <a:pt x="12" y="28"/>
                    </a:lnTo>
                    <a:lnTo>
                      <a:pt x="11" y="29"/>
                    </a:lnTo>
                    <a:lnTo>
                      <a:pt x="10" y="30"/>
                    </a:lnTo>
                    <a:lnTo>
                      <a:pt x="8" y="30"/>
                    </a:lnTo>
                    <a:lnTo>
                      <a:pt x="6" y="31"/>
                    </a:lnTo>
                    <a:lnTo>
                      <a:pt x="3" y="33"/>
                    </a:lnTo>
                    <a:lnTo>
                      <a:pt x="2" y="34"/>
                    </a:lnTo>
                    <a:lnTo>
                      <a:pt x="1" y="35"/>
                    </a:lnTo>
                    <a:lnTo>
                      <a:pt x="2" y="35"/>
                    </a:lnTo>
                    <a:lnTo>
                      <a:pt x="6" y="34"/>
                    </a:lnTo>
                    <a:lnTo>
                      <a:pt x="7" y="34"/>
                    </a:lnTo>
                    <a:lnTo>
                      <a:pt x="8" y="34"/>
                    </a:lnTo>
                    <a:lnTo>
                      <a:pt x="10" y="34"/>
                    </a:lnTo>
                    <a:lnTo>
                      <a:pt x="10" y="35"/>
                    </a:lnTo>
                    <a:lnTo>
                      <a:pt x="10" y="36"/>
                    </a:lnTo>
                    <a:lnTo>
                      <a:pt x="11" y="36"/>
                    </a:lnTo>
                    <a:lnTo>
                      <a:pt x="12" y="35"/>
                    </a:lnTo>
                    <a:lnTo>
                      <a:pt x="12" y="36"/>
                    </a:lnTo>
                    <a:lnTo>
                      <a:pt x="11" y="37"/>
                    </a:lnTo>
                    <a:lnTo>
                      <a:pt x="10" y="39"/>
                    </a:lnTo>
                    <a:lnTo>
                      <a:pt x="10" y="40"/>
                    </a:lnTo>
                    <a:lnTo>
                      <a:pt x="8" y="41"/>
                    </a:lnTo>
                    <a:lnTo>
                      <a:pt x="6" y="42"/>
                    </a:lnTo>
                    <a:lnTo>
                      <a:pt x="6" y="45"/>
                    </a:lnTo>
                    <a:lnTo>
                      <a:pt x="2" y="46"/>
                    </a:lnTo>
                    <a:lnTo>
                      <a:pt x="2" y="47"/>
                    </a:lnTo>
                    <a:lnTo>
                      <a:pt x="1" y="47"/>
                    </a:lnTo>
                    <a:lnTo>
                      <a:pt x="0" y="49"/>
                    </a:lnTo>
                    <a:lnTo>
                      <a:pt x="1" y="49"/>
                    </a:lnTo>
                    <a:lnTo>
                      <a:pt x="1" y="47"/>
                    </a:lnTo>
                    <a:lnTo>
                      <a:pt x="2" y="47"/>
                    </a:lnTo>
                    <a:lnTo>
                      <a:pt x="6" y="47"/>
                    </a:lnTo>
                    <a:lnTo>
                      <a:pt x="7" y="47"/>
                    </a:lnTo>
                    <a:lnTo>
                      <a:pt x="8" y="46"/>
                    </a:lnTo>
                    <a:lnTo>
                      <a:pt x="10" y="46"/>
                    </a:lnTo>
                    <a:lnTo>
                      <a:pt x="11" y="46"/>
                    </a:lnTo>
                    <a:lnTo>
                      <a:pt x="12" y="46"/>
                    </a:lnTo>
                    <a:lnTo>
                      <a:pt x="15" y="45"/>
                    </a:lnTo>
                    <a:lnTo>
                      <a:pt x="15" y="46"/>
                    </a:lnTo>
                    <a:lnTo>
                      <a:pt x="16" y="46"/>
                    </a:lnTo>
                    <a:lnTo>
                      <a:pt x="16" y="47"/>
                    </a:lnTo>
                    <a:lnTo>
                      <a:pt x="17" y="47"/>
                    </a:lnTo>
                    <a:lnTo>
                      <a:pt x="18" y="49"/>
                    </a:lnTo>
                    <a:lnTo>
                      <a:pt x="18" y="50"/>
                    </a:lnTo>
                    <a:lnTo>
                      <a:pt x="20" y="50"/>
                    </a:lnTo>
                    <a:lnTo>
                      <a:pt x="21" y="50"/>
                    </a:lnTo>
                    <a:lnTo>
                      <a:pt x="22" y="50"/>
                    </a:lnTo>
                    <a:lnTo>
                      <a:pt x="24" y="50"/>
                    </a:lnTo>
                    <a:lnTo>
                      <a:pt x="27" y="50"/>
                    </a:lnTo>
                    <a:lnTo>
                      <a:pt x="29" y="50"/>
                    </a:lnTo>
                    <a:lnTo>
                      <a:pt x="32" y="50"/>
                    </a:lnTo>
                    <a:lnTo>
                      <a:pt x="36" y="50"/>
                    </a:lnTo>
                    <a:lnTo>
                      <a:pt x="38" y="50"/>
                    </a:lnTo>
                    <a:lnTo>
                      <a:pt x="37" y="50"/>
                    </a:lnTo>
                    <a:lnTo>
                      <a:pt x="36" y="50"/>
                    </a:lnTo>
                    <a:lnTo>
                      <a:pt x="34" y="49"/>
                    </a:lnTo>
                    <a:lnTo>
                      <a:pt x="32" y="47"/>
                    </a:lnTo>
                    <a:lnTo>
                      <a:pt x="31" y="46"/>
                    </a:lnTo>
                    <a:lnTo>
                      <a:pt x="28" y="44"/>
                    </a:lnTo>
                    <a:lnTo>
                      <a:pt x="27" y="41"/>
                    </a:lnTo>
                    <a:lnTo>
                      <a:pt x="24" y="40"/>
                    </a:lnTo>
                    <a:lnTo>
                      <a:pt x="22" y="37"/>
                    </a:lnTo>
                    <a:lnTo>
                      <a:pt x="21" y="36"/>
                    </a:lnTo>
                    <a:lnTo>
                      <a:pt x="21" y="34"/>
                    </a:lnTo>
                    <a:lnTo>
                      <a:pt x="20" y="34"/>
                    </a:lnTo>
                    <a:lnTo>
                      <a:pt x="21" y="34"/>
                    </a:lnTo>
                    <a:lnTo>
                      <a:pt x="22" y="34"/>
                    </a:lnTo>
                    <a:lnTo>
                      <a:pt x="24" y="35"/>
                    </a:lnTo>
                    <a:lnTo>
                      <a:pt x="27" y="36"/>
                    </a:lnTo>
                    <a:lnTo>
                      <a:pt x="28" y="37"/>
                    </a:lnTo>
                    <a:lnTo>
                      <a:pt x="29" y="37"/>
                    </a:lnTo>
                    <a:lnTo>
                      <a:pt x="28" y="37"/>
                    </a:lnTo>
                    <a:lnTo>
                      <a:pt x="27" y="35"/>
                    </a:lnTo>
                    <a:lnTo>
                      <a:pt x="27" y="33"/>
                    </a:lnTo>
                    <a:lnTo>
                      <a:pt x="27" y="30"/>
                    </a:lnTo>
                    <a:lnTo>
                      <a:pt x="27" y="29"/>
                    </a:lnTo>
                    <a:lnTo>
                      <a:pt x="27" y="26"/>
                    </a:lnTo>
                    <a:lnTo>
                      <a:pt x="27" y="25"/>
                    </a:lnTo>
                    <a:lnTo>
                      <a:pt x="28" y="25"/>
                    </a:lnTo>
                    <a:lnTo>
                      <a:pt x="29" y="25"/>
                    </a:lnTo>
                    <a:lnTo>
                      <a:pt x="28" y="25"/>
                    </a:lnTo>
                    <a:lnTo>
                      <a:pt x="27" y="25"/>
                    </a:lnTo>
                    <a:lnTo>
                      <a:pt x="27" y="21"/>
                    </a:lnTo>
                    <a:lnTo>
                      <a:pt x="27" y="20"/>
                    </a:lnTo>
                    <a:lnTo>
                      <a:pt x="24" y="19"/>
                    </a:lnTo>
                    <a:lnTo>
                      <a:pt x="22" y="18"/>
                    </a:lnTo>
                    <a:lnTo>
                      <a:pt x="22" y="16"/>
                    </a:lnTo>
                    <a:lnTo>
                      <a:pt x="21" y="15"/>
                    </a:lnTo>
                    <a:lnTo>
                      <a:pt x="21" y="13"/>
                    </a:lnTo>
                    <a:lnTo>
                      <a:pt x="21" y="11"/>
                    </a:lnTo>
                    <a:lnTo>
                      <a:pt x="20" y="10"/>
                    </a:lnTo>
                    <a:lnTo>
                      <a:pt x="21" y="10"/>
                    </a:lnTo>
                    <a:lnTo>
                      <a:pt x="22" y="10"/>
                    </a:lnTo>
                    <a:lnTo>
                      <a:pt x="21" y="10"/>
                    </a:lnTo>
                    <a:lnTo>
                      <a:pt x="21" y="8"/>
                    </a:lnTo>
                    <a:lnTo>
                      <a:pt x="21" y="7"/>
                    </a:lnTo>
                    <a:lnTo>
                      <a:pt x="21" y="5"/>
                    </a:lnTo>
                    <a:lnTo>
                      <a:pt x="20" y="5"/>
                    </a:lnTo>
                    <a:lnTo>
                      <a:pt x="20" y="4"/>
                    </a:lnTo>
                    <a:lnTo>
                      <a:pt x="20" y="2"/>
                    </a:lnTo>
                    <a:lnTo>
                      <a:pt x="18" y="0"/>
                    </a:lnTo>
                    <a:lnTo>
                      <a:pt x="17" y="2"/>
                    </a:lnTo>
                    <a:lnTo>
                      <a:pt x="16" y="5"/>
                    </a:lnTo>
                    <a:lnTo>
                      <a:pt x="15" y="10"/>
                    </a:lnTo>
                    <a:lnTo>
                      <a:pt x="15" y="11"/>
                    </a:lnTo>
                    <a:lnTo>
                      <a:pt x="12" y="13"/>
                    </a:lnTo>
                    <a:lnTo>
                      <a:pt x="15" y="13"/>
                    </a:lnTo>
                    <a:lnTo>
                      <a:pt x="16" y="13"/>
                    </a:lnTo>
                    <a:lnTo>
                      <a:pt x="16" y="18"/>
                    </a:lnTo>
                    <a:lnTo>
                      <a:pt x="15" y="19"/>
                    </a:lnTo>
                    <a:lnTo>
                      <a:pt x="16" y="13"/>
                    </a:lnTo>
                    <a:close/>
                  </a:path>
                </a:pathLst>
              </a:custGeom>
              <a:solidFill>
                <a:srgbClr val="007F00"/>
              </a:solidFill>
              <a:ln w="1588">
                <a:solidFill>
                  <a:srgbClr val="000000"/>
                </a:solidFill>
                <a:round/>
                <a:headEnd/>
                <a:tailEnd/>
              </a:ln>
            </p:spPr>
            <p:txBody>
              <a:bodyPr/>
              <a:lstStyle/>
              <a:p>
                <a:endParaRPr lang="en-US" dirty="0"/>
              </a:p>
            </p:txBody>
          </p:sp>
          <p:sp>
            <p:nvSpPr>
              <p:cNvPr id="174197" name="Freeform 95"/>
              <p:cNvSpPr>
                <a:spLocks/>
              </p:cNvSpPr>
              <p:nvPr/>
            </p:nvSpPr>
            <p:spPr bwMode="auto">
              <a:xfrm rot="393647">
                <a:off x="2187" y="3574"/>
                <a:ext cx="158" cy="26"/>
              </a:xfrm>
              <a:custGeom>
                <a:avLst/>
                <a:gdLst>
                  <a:gd name="T0" fmla="*/ 0 w 161"/>
                  <a:gd name="T1" fmla="*/ 15 h 44"/>
                  <a:gd name="T2" fmla="*/ 44 w 161"/>
                  <a:gd name="T3" fmla="*/ 15 h 44"/>
                  <a:gd name="T4" fmla="*/ 52 w 161"/>
                  <a:gd name="T5" fmla="*/ 12 h 44"/>
                  <a:gd name="T6" fmla="*/ 61 w 161"/>
                  <a:gd name="T7" fmla="*/ 12 h 44"/>
                  <a:gd name="T8" fmla="*/ 69 w 161"/>
                  <a:gd name="T9" fmla="*/ 12 h 44"/>
                  <a:gd name="T10" fmla="*/ 86 w 161"/>
                  <a:gd name="T11" fmla="*/ 9 h 44"/>
                  <a:gd name="T12" fmla="*/ 95 w 161"/>
                  <a:gd name="T13" fmla="*/ 7 h 44"/>
                  <a:gd name="T14" fmla="*/ 104 w 161"/>
                  <a:gd name="T15" fmla="*/ 7 h 44"/>
                  <a:gd name="T16" fmla="*/ 113 w 161"/>
                  <a:gd name="T17" fmla="*/ 3 h 44"/>
                  <a:gd name="T18" fmla="*/ 122 w 161"/>
                  <a:gd name="T19" fmla="*/ 3 h 44"/>
                  <a:gd name="T20" fmla="*/ 130 w 161"/>
                  <a:gd name="T21" fmla="*/ 0 h 44"/>
                  <a:gd name="T22" fmla="*/ 137 w 161"/>
                  <a:gd name="T23" fmla="*/ 0 h 44"/>
                  <a:gd name="T24" fmla="*/ 147 w 161"/>
                  <a:gd name="T25" fmla="*/ 0 h 44"/>
                  <a:gd name="T26" fmla="*/ 155 w 161"/>
                  <a:gd name="T27" fmla="*/ 0 h 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1"/>
                  <a:gd name="T43" fmla="*/ 0 h 44"/>
                  <a:gd name="T44" fmla="*/ 161 w 161"/>
                  <a:gd name="T45" fmla="*/ 44 h 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1" h="44">
                    <a:moveTo>
                      <a:pt x="0" y="44"/>
                    </a:moveTo>
                    <a:lnTo>
                      <a:pt x="46" y="44"/>
                    </a:lnTo>
                    <a:lnTo>
                      <a:pt x="54" y="35"/>
                    </a:lnTo>
                    <a:lnTo>
                      <a:pt x="63" y="35"/>
                    </a:lnTo>
                    <a:lnTo>
                      <a:pt x="71" y="35"/>
                    </a:lnTo>
                    <a:lnTo>
                      <a:pt x="90" y="25"/>
                    </a:lnTo>
                    <a:lnTo>
                      <a:pt x="99" y="18"/>
                    </a:lnTo>
                    <a:lnTo>
                      <a:pt x="108" y="18"/>
                    </a:lnTo>
                    <a:lnTo>
                      <a:pt x="117" y="8"/>
                    </a:lnTo>
                    <a:lnTo>
                      <a:pt x="126" y="8"/>
                    </a:lnTo>
                    <a:lnTo>
                      <a:pt x="134" y="0"/>
                    </a:lnTo>
                    <a:lnTo>
                      <a:pt x="143" y="0"/>
                    </a:lnTo>
                    <a:lnTo>
                      <a:pt x="153" y="0"/>
                    </a:lnTo>
                    <a:lnTo>
                      <a:pt x="161" y="0"/>
                    </a:lnTo>
                  </a:path>
                </a:pathLst>
              </a:custGeom>
              <a:noFill/>
              <a:ln w="1588">
                <a:solidFill>
                  <a:srgbClr val="000000"/>
                </a:solidFill>
                <a:round/>
                <a:headEnd/>
                <a:tailEnd/>
              </a:ln>
            </p:spPr>
            <p:txBody>
              <a:bodyPr/>
              <a:lstStyle/>
              <a:p>
                <a:endParaRPr lang="en-US" dirty="0"/>
              </a:p>
            </p:txBody>
          </p:sp>
          <p:sp>
            <p:nvSpPr>
              <p:cNvPr id="174198" name="Line 96"/>
              <p:cNvSpPr>
                <a:spLocks noChangeShapeType="1"/>
              </p:cNvSpPr>
              <p:nvPr/>
            </p:nvSpPr>
            <p:spPr bwMode="auto">
              <a:xfrm rot="393647">
                <a:off x="3250" y="3704"/>
                <a:ext cx="3" cy="58"/>
              </a:xfrm>
              <a:prstGeom prst="line">
                <a:avLst/>
              </a:prstGeom>
              <a:noFill/>
              <a:ln w="31750">
                <a:solidFill>
                  <a:srgbClr val="000000"/>
                </a:solidFill>
                <a:round/>
                <a:headEnd/>
                <a:tailEnd/>
              </a:ln>
            </p:spPr>
            <p:txBody>
              <a:bodyPr/>
              <a:lstStyle/>
              <a:p>
                <a:endParaRPr lang="en-US" dirty="0"/>
              </a:p>
            </p:txBody>
          </p:sp>
          <p:sp>
            <p:nvSpPr>
              <p:cNvPr id="174199" name="Freeform 97"/>
              <p:cNvSpPr>
                <a:spLocks/>
              </p:cNvSpPr>
              <p:nvPr/>
            </p:nvSpPr>
            <p:spPr bwMode="auto">
              <a:xfrm rot="393647">
                <a:off x="3197" y="3640"/>
                <a:ext cx="130" cy="104"/>
              </a:xfrm>
              <a:custGeom>
                <a:avLst/>
                <a:gdLst>
                  <a:gd name="T0" fmla="*/ 46 w 128"/>
                  <a:gd name="T1" fmla="*/ 23 h 169"/>
                  <a:gd name="T2" fmla="*/ 34 w 128"/>
                  <a:gd name="T3" fmla="*/ 31 h 169"/>
                  <a:gd name="T4" fmla="*/ 25 w 128"/>
                  <a:gd name="T5" fmla="*/ 33 h 169"/>
                  <a:gd name="T6" fmla="*/ 44 w 128"/>
                  <a:gd name="T7" fmla="*/ 32 h 169"/>
                  <a:gd name="T8" fmla="*/ 54 w 128"/>
                  <a:gd name="T9" fmla="*/ 31 h 169"/>
                  <a:gd name="T10" fmla="*/ 50 w 128"/>
                  <a:gd name="T11" fmla="*/ 33 h 169"/>
                  <a:gd name="T12" fmla="*/ 36 w 128"/>
                  <a:gd name="T13" fmla="*/ 37 h 169"/>
                  <a:gd name="T14" fmla="*/ 23 w 128"/>
                  <a:gd name="T15" fmla="*/ 41 h 169"/>
                  <a:gd name="T16" fmla="*/ 6 w 128"/>
                  <a:gd name="T17" fmla="*/ 44 h 169"/>
                  <a:gd name="T18" fmla="*/ 14 w 128"/>
                  <a:gd name="T19" fmla="*/ 44 h 169"/>
                  <a:gd name="T20" fmla="*/ 34 w 128"/>
                  <a:gd name="T21" fmla="*/ 43 h 169"/>
                  <a:gd name="T22" fmla="*/ 36 w 128"/>
                  <a:gd name="T23" fmla="*/ 45 h 169"/>
                  <a:gd name="T24" fmla="*/ 46 w 128"/>
                  <a:gd name="T25" fmla="*/ 45 h 169"/>
                  <a:gd name="T26" fmla="*/ 36 w 128"/>
                  <a:gd name="T27" fmla="*/ 50 h 169"/>
                  <a:gd name="T28" fmla="*/ 18 w 128"/>
                  <a:gd name="T29" fmla="*/ 57 h 169"/>
                  <a:gd name="T30" fmla="*/ 2 w 128"/>
                  <a:gd name="T31" fmla="*/ 60 h 169"/>
                  <a:gd name="T32" fmla="*/ 6 w 128"/>
                  <a:gd name="T33" fmla="*/ 60 h 169"/>
                  <a:gd name="T34" fmla="*/ 23 w 128"/>
                  <a:gd name="T35" fmla="*/ 58 h 169"/>
                  <a:gd name="T36" fmla="*/ 36 w 128"/>
                  <a:gd name="T37" fmla="*/ 57 h 169"/>
                  <a:gd name="T38" fmla="*/ 46 w 128"/>
                  <a:gd name="T39" fmla="*/ 57 h 169"/>
                  <a:gd name="T40" fmla="*/ 56 w 128"/>
                  <a:gd name="T41" fmla="*/ 57 h 169"/>
                  <a:gd name="T42" fmla="*/ 64 w 128"/>
                  <a:gd name="T43" fmla="*/ 60 h 169"/>
                  <a:gd name="T44" fmla="*/ 67 w 128"/>
                  <a:gd name="T45" fmla="*/ 63 h 169"/>
                  <a:gd name="T46" fmla="*/ 87 w 128"/>
                  <a:gd name="T47" fmla="*/ 63 h 169"/>
                  <a:gd name="T48" fmla="*/ 106 w 128"/>
                  <a:gd name="T49" fmla="*/ 64 h 169"/>
                  <a:gd name="T50" fmla="*/ 132 w 128"/>
                  <a:gd name="T51" fmla="*/ 64 h 169"/>
                  <a:gd name="T52" fmla="*/ 121 w 128"/>
                  <a:gd name="T53" fmla="*/ 61 h 169"/>
                  <a:gd name="T54" fmla="*/ 103 w 128"/>
                  <a:gd name="T55" fmla="*/ 55 h 169"/>
                  <a:gd name="T56" fmla="*/ 78 w 128"/>
                  <a:gd name="T57" fmla="*/ 48 h 169"/>
                  <a:gd name="T58" fmla="*/ 67 w 128"/>
                  <a:gd name="T59" fmla="*/ 43 h 169"/>
                  <a:gd name="T60" fmla="*/ 81 w 128"/>
                  <a:gd name="T61" fmla="*/ 43 h 169"/>
                  <a:gd name="T62" fmla="*/ 103 w 128"/>
                  <a:gd name="T63" fmla="*/ 48 h 169"/>
                  <a:gd name="T64" fmla="*/ 103 w 128"/>
                  <a:gd name="T65" fmla="*/ 47 h 169"/>
                  <a:gd name="T66" fmla="*/ 94 w 128"/>
                  <a:gd name="T67" fmla="*/ 38 h 169"/>
                  <a:gd name="T68" fmla="*/ 91 w 128"/>
                  <a:gd name="T69" fmla="*/ 32 h 169"/>
                  <a:gd name="T70" fmla="*/ 97 w 128"/>
                  <a:gd name="T71" fmla="*/ 31 h 169"/>
                  <a:gd name="T72" fmla="*/ 103 w 128"/>
                  <a:gd name="T73" fmla="*/ 31 h 169"/>
                  <a:gd name="T74" fmla="*/ 91 w 128"/>
                  <a:gd name="T75" fmla="*/ 25 h 169"/>
                  <a:gd name="T76" fmla="*/ 78 w 128"/>
                  <a:gd name="T77" fmla="*/ 20 h 169"/>
                  <a:gd name="T78" fmla="*/ 72 w 128"/>
                  <a:gd name="T79" fmla="*/ 15 h 169"/>
                  <a:gd name="T80" fmla="*/ 72 w 128"/>
                  <a:gd name="T81" fmla="*/ 11 h 169"/>
                  <a:gd name="T82" fmla="*/ 75 w 128"/>
                  <a:gd name="T83" fmla="*/ 11 h 169"/>
                  <a:gd name="T84" fmla="*/ 72 w 128"/>
                  <a:gd name="T85" fmla="*/ 6 h 169"/>
                  <a:gd name="T86" fmla="*/ 67 w 128"/>
                  <a:gd name="T87" fmla="*/ 2 h 169"/>
                  <a:gd name="T88" fmla="*/ 66 w 128"/>
                  <a:gd name="T89" fmla="*/ 1 h 169"/>
                  <a:gd name="T90" fmla="*/ 60 w 128"/>
                  <a:gd name="T91" fmla="*/ 7 h 169"/>
                  <a:gd name="T92" fmla="*/ 50 w 128"/>
                  <a:gd name="T93" fmla="*/ 14 h 169"/>
                  <a:gd name="T94" fmla="*/ 50 w 128"/>
                  <a:gd name="T95" fmla="*/ 15 h 169"/>
                  <a:gd name="T96" fmla="*/ 56 w 128"/>
                  <a:gd name="T97" fmla="*/ 21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8"/>
                  <a:gd name="T148" fmla="*/ 0 h 169"/>
                  <a:gd name="T149" fmla="*/ 128 w 128"/>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8" h="169">
                    <a:moveTo>
                      <a:pt x="55" y="40"/>
                    </a:moveTo>
                    <a:lnTo>
                      <a:pt x="48" y="56"/>
                    </a:lnTo>
                    <a:lnTo>
                      <a:pt x="44" y="62"/>
                    </a:lnTo>
                    <a:lnTo>
                      <a:pt x="42" y="67"/>
                    </a:lnTo>
                    <a:lnTo>
                      <a:pt x="38" y="75"/>
                    </a:lnTo>
                    <a:lnTo>
                      <a:pt x="32" y="82"/>
                    </a:lnTo>
                    <a:lnTo>
                      <a:pt x="28" y="85"/>
                    </a:lnTo>
                    <a:lnTo>
                      <a:pt x="23" y="88"/>
                    </a:lnTo>
                    <a:lnTo>
                      <a:pt x="25" y="88"/>
                    </a:lnTo>
                    <a:lnTo>
                      <a:pt x="32" y="88"/>
                    </a:lnTo>
                    <a:lnTo>
                      <a:pt x="34" y="88"/>
                    </a:lnTo>
                    <a:lnTo>
                      <a:pt x="42" y="85"/>
                    </a:lnTo>
                    <a:lnTo>
                      <a:pt x="44" y="82"/>
                    </a:lnTo>
                    <a:lnTo>
                      <a:pt x="48" y="82"/>
                    </a:lnTo>
                    <a:lnTo>
                      <a:pt x="52" y="82"/>
                    </a:lnTo>
                    <a:lnTo>
                      <a:pt x="52" y="78"/>
                    </a:lnTo>
                    <a:lnTo>
                      <a:pt x="52" y="82"/>
                    </a:lnTo>
                    <a:lnTo>
                      <a:pt x="48" y="88"/>
                    </a:lnTo>
                    <a:lnTo>
                      <a:pt x="44" y="91"/>
                    </a:lnTo>
                    <a:lnTo>
                      <a:pt x="42" y="95"/>
                    </a:lnTo>
                    <a:lnTo>
                      <a:pt x="34" y="98"/>
                    </a:lnTo>
                    <a:lnTo>
                      <a:pt x="32" y="101"/>
                    </a:lnTo>
                    <a:lnTo>
                      <a:pt x="25" y="103"/>
                    </a:lnTo>
                    <a:lnTo>
                      <a:pt x="23" y="107"/>
                    </a:lnTo>
                    <a:lnTo>
                      <a:pt x="15" y="109"/>
                    </a:lnTo>
                    <a:lnTo>
                      <a:pt x="14" y="114"/>
                    </a:lnTo>
                    <a:lnTo>
                      <a:pt x="6" y="117"/>
                    </a:lnTo>
                    <a:lnTo>
                      <a:pt x="2" y="117"/>
                    </a:lnTo>
                    <a:lnTo>
                      <a:pt x="6" y="117"/>
                    </a:lnTo>
                    <a:lnTo>
                      <a:pt x="14" y="117"/>
                    </a:lnTo>
                    <a:lnTo>
                      <a:pt x="23" y="114"/>
                    </a:lnTo>
                    <a:lnTo>
                      <a:pt x="28" y="114"/>
                    </a:lnTo>
                    <a:lnTo>
                      <a:pt x="32" y="114"/>
                    </a:lnTo>
                    <a:lnTo>
                      <a:pt x="34" y="114"/>
                    </a:lnTo>
                    <a:lnTo>
                      <a:pt x="34" y="117"/>
                    </a:lnTo>
                    <a:lnTo>
                      <a:pt x="34" y="119"/>
                    </a:lnTo>
                    <a:lnTo>
                      <a:pt x="42" y="119"/>
                    </a:lnTo>
                    <a:lnTo>
                      <a:pt x="44" y="117"/>
                    </a:lnTo>
                    <a:lnTo>
                      <a:pt x="44" y="119"/>
                    </a:lnTo>
                    <a:lnTo>
                      <a:pt x="42" y="127"/>
                    </a:lnTo>
                    <a:lnTo>
                      <a:pt x="34" y="129"/>
                    </a:lnTo>
                    <a:lnTo>
                      <a:pt x="34" y="133"/>
                    </a:lnTo>
                    <a:lnTo>
                      <a:pt x="32" y="140"/>
                    </a:lnTo>
                    <a:lnTo>
                      <a:pt x="25" y="143"/>
                    </a:lnTo>
                    <a:lnTo>
                      <a:pt x="18" y="149"/>
                    </a:lnTo>
                    <a:lnTo>
                      <a:pt x="14" y="151"/>
                    </a:lnTo>
                    <a:lnTo>
                      <a:pt x="9" y="155"/>
                    </a:lnTo>
                    <a:lnTo>
                      <a:pt x="2" y="159"/>
                    </a:lnTo>
                    <a:lnTo>
                      <a:pt x="0" y="161"/>
                    </a:lnTo>
                    <a:lnTo>
                      <a:pt x="2" y="161"/>
                    </a:lnTo>
                    <a:lnTo>
                      <a:pt x="6" y="159"/>
                    </a:lnTo>
                    <a:lnTo>
                      <a:pt x="14" y="159"/>
                    </a:lnTo>
                    <a:lnTo>
                      <a:pt x="18" y="159"/>
                    </a:lnTo>
                    <a:lnTo>
                      <a:pt x="23" y="155"/>
                    </a:lnTo>
                    <a:lnTo>
                      <a:pt x="28" y="155"/>
                    </a:lnTo>
                    <a:lnTo>
                      <a:pt x="32" y="151"/>
                    </a:lnTo>
                    <a:lnTo>
                      <a:pt x="34" y="151"/>
                    </a:lnTo>
                    <a:lnTo>
                      <a:pt x="38" y="151"/>
                    </a:lnTo>
                    <a:lnTo>
                      <a:pt x="42" y="151"/>
                    </a:lnTo>
                    <a:lnTo>
                      <a:pt x="44" y="151"/>
                    </a:lnTo>
                    <a:lnTo>
                      <a:pt x="48" y="149"/>
                    </a:lnTo>
                    <a:lnTo>
                      <a:pt x="52" y="151"/>
                    </a:lnTo>
                    <a:lnTo>
                      <a:pt x="54" y="151"/>
                    </a:lnTo>
                    <a:lnTo>
                      <a:pt x="58" y="155"/>
                    </a:lnTo>
                    <a:lnTo>
                      <a:pt x="58" y="159"/>
                    </a:lnTo>
                    <a:lnTo>
                      <a:pt x="62" y="159"/>
                    </a:lnTo>
                    <a:lnTo>
                      <a:pt x="64" y="161"/>
                    </a:lnTo>
                    <a:lnTo>
                      <a:pt x="64" y="166"/>
                    </a:lnTo>
                    <a:lnTo>
                      <a:pt x="65" y="166"/>
                    </a:lnTo>
                    <a:lnTo>
                      <a:pt x="70" y="166"/>
                    </a:lnTo>
                    <a:lnTo>
                      <a:pt x="76" y="166"/>
                    </a:lnTo>
                    <a:lnTo>
                      <a:pt x="85" y="166"/>
                    </a:lnTo>
                    <a:lnTo>
                      <a:pt x="89" y="166"/>
                    </a:lnTo>
                    <a:lnTo>
                      <a:pt x="95" y="166"/>
                    </a:lnTo>
                    <a:lnTo>
                      <a:pt x="102" y="169"/>
                    </a:lnTo>
                    <a:lnTo>
                      <a:pt x="111" y="169"/>
                    </a:lnTo>
                    <a:lnTo>
                      <a:pt x="121" y="169"/>
                    </a:lnTo>
                    <a:lnTo>
                      <a:pt x="128" y="169"/>
                    </a:lnTo>
                    <a:lnTo>
                      <a:pt x="123" y="169"/>
                    </a:lnTo>
                    <a:lnTo>
                      <a:pt x="121" y="166"/>
                    </a:lnTo>
                    <a:lnTo>
                      <a:pt x="117" y="161"/>
                    </a:lnTo>
                    <a:lnTo>
                      <a:pt x="108" y="155"/>
                    </a:lnTo>
                    <a:lnTo>
                      <a:pt x="105" y="151"/>
                    </a:lnTo>
                    <a:lnTo>
                      <a:pt x="99" y="145"/>
                    </a:lnTo>
                    <a:lnTo>
                      <a:pt x="89" y="140"/>
                    </a:lnTo>
                    <a:lnTo>
                      <a:pt x="84" y="133"/>
                    </a:lnTo>
                    <a:lnTo>
                      <a:pt x="76" y="127"/>
                    </a:lnTo>
                    <a:lnTo>
                      <a:pt x="73" y="119"/>
                    </a:lnTo>
                    <a:lnTo>
                      <a:pt x="70" y="114"/>
                    </a:lnTo>
                    <a:lnTo>
                      <a:pt x="65" y="114"/>
                    </a:lnTo>
                    <a:lnTo>
                      <a:pt x="70" y="114"/>
                    </a:lnTo>
                    <a:lnTo>
                      <a:pt x="73" y="114"/>
                    </a:lnTo>
                    <a:lnTo>
                      <a:pt x="79" y="114"/>
                    </a:lnTo>
                    <a:lnTo>
                      <a:pt x="84" y="117"/>
                    </a:lnTo>
                    <a:lnTo>
                      <a:pt x="95" y="119"/>
                    </a:lnTo>
                    <a:lnTo>
                      <a:pt x="99" y="127"/>
                    </a:lnTo>
                    <a:lnTo>
                      <a:pt x="102" y="127"/>
                    </a:lnTo>
                    <a:lnTo>
                      <a:pt x="99" y="127"/>
                    </a:lnTo>
                    <a:lnTo>
                      <a:pt x="99" y="123"/>
                    </a:lnTo>
                    <a:lnTo>
                      <a:pt x="95" y="117"/>
                    </a:lnTo>
                    <a:lnTo>
                      <a:pt x="92" y="109"/>
                    </a:lnTo>
                    <a:lnTo>
                      <a:pt x="92" y="101"/>
                    </a:lnTo>
                    <a:lnTo>
                      <a:pt x="92" y="95"/>
                    </a:lnTo>
                    <a:lnTo>
                      <a:pt x="89" y="88"/>
                    </a:lnTo>
                    <a:lnTo>
                      <a:pt x="89" y="85"/>
                    </a:lnTo>
                    <a:lnTo>
                      <a:pt x="89" y="82"/>
                    </a:lnTo>
                    <a:lnTo>
                      <a:pt x="92" y="82"/>
                    </a:lnTo>
                    <a:lnTo>
                      <a:pt x="95" y="82"/>
                    </a:lnTo>
                    <a:lnTo>
                      <a:pt x="99" y="82"/>
                    </a:lnTo>
                    <a:lnTo>
                      <a:pt x="102" y="82"/>
                    </a:lnTo>
                    <a:lnTo>
                      <a:pt x="99" y="82"/>
                    </a:lnTo>
                    <a:lnTo>
                      <a:pt x="95" y="78"/>
                    </a:lnTo>
                    <a:lnTo>
                      <a:pt x="92" y="72"/>
                    </a:lnTo>
                    <a:lnTo>
                      <a:pt x="89" y="65"/>
                    </a:lnTo>
                    <a:lnTo>
                      <a:pt x="84" y="62"/>
                    </a:lnTo>
                    <a:lnTo>
                      <a:pt x="79" y="56"/>
                    </a:lnTo>
                    <a:lnTo>
                      <a:pt x="76" y="52"/>
                    </a:lnTo>
                    <a:lnTo>
                      <a:pt x="73" y="49"/>
                    </a:lnTo>
                    <a:lnTo>
                      <a:pt x="73" y="41"/>
                    </a:lnTo>
                    <a:lnTo>
                      <a:pt x="70" y="39"/>
                    </a:lnTo>
                    <a:lnTo>
                      <a:pt x="70" y="36"/>
                    </a:lnTo>
                    <a:lnTo>
                      <a:pt x="65" y="30"/>
                    </a:lnTo>
                    <a:lnTo>
                      <a:pt x="70" y="30"/>
                    </a:lnTo>
                    <a:lnTo>
                      <a:pt x="73" y="30"/>
                    </a:lnTo>
                    <a:lnTo>
                      <a:pt x="76" y="30"/>
                    </a:lnTo>
                    <a:lnTo>
                      <a:pt x="73" y="30"/>
                    </a:lnTo>
                    <a:lnTo>
                      <a:pt x="73" y="26"/>
                    </a:lnTo>
                    <a:lnTo>
                      <a:pt x="70" y="23"/>
                    </a:lnTo>
                    <a:lnTo>
                      <a:pt x="70" y="15"/>
                    </a:lnTo>
                    <a:lnTo>
                      <a:pt x="65" y="14"/>
                    </a:lnTo>
                    <a:lnTo>
                      <a:pt x="65" y="10"/>
                    </a:lnTo>
                    <a:lnTo>
                      <a:pt x="65" y="7"/>
                    </a:lnTo>
                    <a:lnTo>
                      <a:pt x="64" y="4"/>
                    </a:lnTo>
                    <a:lnTo>
                      <a:pt x="64" y="0"/>
                    </a:lnTo>
                    <a:lnTo>
                      <a:pt x="64" y="4"/>
                    </a:lnTo>
                    <a:lnTo>
                      <a:pt x="62" y="7"/>
                    </a:lnTo>
                    <a:lnTo>
                      <a:pt x="58" y="14"/>
                    </a:lnTo>
                    <a:lnTo>
                      <a:pt x="58" y="20"/>
                    </a:lnTo>
                    <a:lnTo>
                      <a:pt x="52" y="30"/>
                    </a:lnTo>
                    <a:lnTo>
                      <a:pt x="48" y="33"/>
                    </a:lnTo>
                    <a:lnTo>
                      <a:pt x="48" y="36"/>
                    </a:lnTo>
                    <a:lnTo>
                      <a:pt x="48" y="39"/>
                    </a:lnTo>
                    <a:lnTo>
                      <a:pt x="44" y="41"/>
                    </a:lnTo>
                    <a:lnTo>
                      <a:pt x="48" y="41"/>
                    </a:lnTo>
                    <a:lnTo>
                      <a:pt x="52" y="41"/>
                    </a:lnTo>
                    <a:lnTo>
                      <a:pt x="54" y="41"/>
                    </a:lnTo>
                    <a:lnTo>
                      <a:pt x="54" y="56"/>
                    </a:lnTo>
                    <a:lnTo>
                      <a:pt x="52" y="62"/>
                    </a:lnTo>
                    <a:lnTo>
                      <a:pt x="55" y="40"/>
                    </a:lnTo>
                    <a:close/>
                  </a:path>
                </a:pathLst>
              </a:custGeom>
              <a:solidFill>
                <a:srgbClr val="007F00"/>
              </a:solidFill>
              <a:ln w="1588">
                <a:solidFill>
                  <a:srgbClr val="000000"/>
                </a:solidFill>
                <a:round/>
                <a:headEnd/>
                <a:tailEnd/>
              </a:ln>
            </p:spPr>
            <p:txBody>
              <a:bodyPr/>
              <a:lstStyle/>
              <a:p>
                <a:endParaRPr lang="en-US" dirty="0"/>
              </a:p>
            </p:txBody>
          </p:sp>
          <p:sp>
            <p:nvSpPr>
              <p:cNvPr id="174200" name="Line 98"/>
              <p:cNvSpPr>
                <a:spLocks noChangeShapeType="1"/>
              </p:cNvSpPr>
              <p:nvPr/>
            </p:nvSpPr>
            <p:spPr bwMode="auto">
              <a:xfrm rot="393647">
                <a:off x="3361" y="3653"/>
                <a:ext cx="2" cy="54"/>
              </a:xfrm>
              <a:prstGeom prst="line">
                <a:avLst/>
              </a:prstGeom>
              <a:noFill/>
              <a:ln w="31750">
                <a:solidFill>
                  <a:srgbClr val="000000"/>
                </a:solidFill>
                <a:round/>
                <a:headEnd/>
                <a:tailEnd/>
              </a:ln>
            </p:spPr>
            <p:txBody>
              <a:bodyPr/>
              <a:lstStyle/>
              <a:p>
                <a:endParaRPr lang="en-US" dirty="0"/>
              </a:p>
            </p:txBody>
          </p:sp>
          <p:sp>
            <p:nvSpPr>
              <p:cNvPr id="174201" name="Freeform 99"/>
              <p:cNvSpPr>
                <a:spLocks/>
              </p:cNvSpPr>
              <p:nvPr/>
            </p:nvSpPr>
            <p:spPr bwMode="auto">
              <a:xfrm rot="393647">
                <a:off x="3310" y="3584"/>
                <a:ext cx="127" cy="107"/>
              </a:xfrm>
              <a:custGeom>
                <a:avLst/>
                <a:gdLst>
                  <a:gd name="T0" fmla="*/ 44 w 130"/>
                  <a:gd name="T1" fmla="*/ 25 h 169"/>
                  <a:gd name="T2" fmla="*/ 32 w 130"/>
                  <a:gd name="T3" fmla="*/ 34 h 169"/>
                  <a:gd name="T4" fmla="*/ 24 w 130"/>
                  <a:gd name="T5" fmla="*/ 35 h 169"/>
                  <a:gd name="T6" fmla="*/ 40 w 130"/>
                  <a:gd name="T7" fmla="*/ 34 h 169"/>
                  <a:gd name="T8" fmla="*/ 50 w 130"/>
                  <a:gd name="T9" fmla="*/ 34 h 169"/>
                  <a:gd name="T10" fmla="*/ 48 w 130"/>
                  <a:gd name="T11" fmla="*/ 35 h 169"/>
                  <a:gd name="T12" fmla="*/ 34 w 130"/>
                  <a:gd name="T13" fmla="*/ 40 h 169"/>
                  <a:gd name="T14" fmla="*/ 22 w 130"/>
                  <a:gd name="T15" fmla="*/ 43 h 169"/>
                  <a:gd name="T16" fmla="*/ 6 w 130"/>
                  <a:gd name="T17" fmla="*/ 47 h 169"/>
                  <a:gd name="T18" fmla="*/ 14 w 130"/>
                  <a:gd name="T19" fmla="*/ 47 h 169"/>
                  <a:gd name="T20" fmla="*/ 32 w 130"/>
                  <a:gd name="T21" fmla="*/ 46 h 169"/>
                  <a:gd name="T22" fmla="*/ 34 w 130"/>
                  <a:gd name="T23" fmla="*/ 49 h 169"/>
                  <a:gd name="T24" fmla="*/ 44 w 130"/>
                  <a:gd name="T25" fmla="*/ 49 h 169"/>
                  <a:gd name="T26" fmla="*/ 34 w 130"/>
                  <a:gd name="T27" fmla="*/ 53 h 169"/>
                  <a:gd name="T28" fmla="*/ 20 w 130"/>
                  <a:gd name="T29" fmla="*/ 60 h 169"/>
                  <a:gd name="T30" fmla="*/ 3 w 130"/>
                  <a:gd name="T31" fmla="*/ 64 h 169"/>
                  <a:gd name="T32" fmla="*/ 6 w 130"/>
                  <a:gd name="T33" fmla="*/ 64 h 169"/>
                  <a:gd name="T34" fmla="*/ 22 w 130"/>
                  <a:gd name="T35" fmla="*/ 63 h 169"/>
                  <a:gd name="T36" fmla="*/ 34 w 130"/>
                  <a:gd name="T37" fmla="*/ 61 h 169"/>
                  <a:gd name="T38" fmla="*/ 44 w 130"/>
                  <a:gd name="T39" fmla="*/ 61 h 169"/>
                  <a:gd name="T40" fmla="*/ 54 w 130"/>
                  <a:gd name="T41" fmla="*/ 61 h 169"/>
                  <a:gd name="T42" fmla="*/ 60 w 130"/>
                  <a:gd name="T43" fmla="*/ 64 h 169"/>
                  <a:gd name="T44" fmla="*/ 64 w 130"/>
                  <a:gd name="T45" fmla="*/ 66 h 169"/>
                  <a:gd name="T46" fmla="*/ 83 w 130"/>
                  <a:gd name="T47" fmla="*/ 66 h 169"/>
                  <a:gd name="T48" fmla="*/ 99 w 130"/>
                  <a:gd name="T49" fmla="*/ 68 h 169"/>
                  <a:gd name="T50" fmla="*/ 124 w 130"/>
                  <a:gd name="T51" fmla="*/ 68 h 169"/>
                  <a:gd name="T52" fmla="*/ 113 w 130"/>
                  <a:gd name="T53" fmla="*/ 65 h 169"/>
                  <a:gd name="T54" fmla="*/ 96 w 130"/>
                  <a:gd name="T55" fmla="*/ 58 h 169"/>
                  <a:gd name="T56" fmla="*/ 73 w 130"/>
                  <a:gd name="T57" fmla="*/ 51 h 169"/>
                  <a:gd name="T58" fmla="*/ 64 w 130"/>
                  <a:gd name="T59" fmla="*/ 46 h 169"/>
                  <a:gd name="T60" fmla="*/ 76 w 130"/>
                  <a:gd name="T61" fmla="*/ 46 h 169"/>
                  <a:gd name="T62" fmla="*/ 96 w 130"/>
                  <a:gd name="T63" fmla="*/ 51 h 169"/>
                  <a:gd name="T64" fmla="*/ 96 w 130"/>
                  <a:gd name="T65" fmla="*/ 49 h 169"/>
                  <a:gd name="T66" fmla="*/ 89 w 130"/>
                  <a:gd name="T67" fmla="*/ 41 h 169"/>
                  <a:gd name="T68" fmla="*/ 86 w 130"/>
                  <a:gd name="T69" fmla="*/ 34 h 169"/>
                  <a:gd name="T70" fmla="*/ 94 w 130"/>
                  <a:gd name="T71" fmla="*/ 34 h 169"/>
                  <a:gd name="T72" fmla="*/ 96 w 130"/>
                  <a:gd name="T73" fmla="*/ 34 h 169"/>
                  <a:gd name="T74" fmla="*/ 86 w 130"/>
                  <a:gd name="T75" fmla="*/ 26 h 169"/>
                  <a:gd name="T76" fmla="*/ 73 w 130"/>
                  <a:gd name="T77" fmla="*/ 22 h 169"/>
                  <a:gd name="T78" fmla="*/ 67 w 130"/>
                  <a:gd name="T79" fmla="*/ 16 h 169"/>
                  <a:gd name="T80" fmla="*/ 67 w 130"/>
                  <a:gd name="T81" fmla="*/ 13 h 169"/>
                  <a:gd name="T82" fmla="*/ 70 w 130"/>
                  <a:gd name="T83" fmla="*/ 13 h 169"/>
                  <a:gd name="T84" fmla="*/ 67 w 130"/>
                  <a:gd name="T85" fmla="*/ 7 h 169"/>
                  <a:gd name="T86" fmla="*/ 64 w 130"/>
                  <a:gd name="T87" fmla="*/ 3 h 169"/>
                  <a:gd name="T88" fmla="*/ 62 w 130"/>
                  <a:gd name="T89" fmla="*/ 2 h 169"/>
                  <a:gd name="T90" fmla="*/ 56 w 130"/>
                  <a:gd name="T91" fmla="*/ 8 h 169"/>
                  <a:gd name="T92" fmla="*/ 48 w 130"/>
                  <a:gd name="T93" fmla="*/ 15 h 169"/>
                  <a:gd name="T94" fmla="*/ 48 w 130"/>
                  <a:gd name="T95" fmla="*/ 17 h 169"/>
                  <a:gd name="T96" fmla="*/ 54 w 130"/>
                  <a:gd name="T97" fmla="*/ 22 h 1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0"/>
                  <a:gd name="T148" fmla="*/ 0 h 169"/>
                  <a:gd name="T149" fmla="*/ 130 w 130"/>
                  <a:gd name="T150" fmla="*/ 169 h 16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0" h="169">
                    <a:moveTo>
                      <a:pt x="56" y="41"/>
                    </a:moveTo>
                    <a:lnTo>
                      <a:pt x="50" y="56"/>
                    </a:lnTo>
                    <a:lnTo>
                      <a:pt x="46" y="63"/>
                    </a:lnTo>
                    <a:lnTo>
                      <a:pt x="42" y="69"/>
                    </a:lnTo>
                    <a:lnTo>
                      <a:pt x="40" y="77"/>
                    </a:lnTo>
                    <a:lnTo>
                      <a:pt x="34" y="83"/>
                    </a:lnTo>
                    <a:lnTo>
                      <a:pt x="29" y="86"/>
                    </a:lnTo>
                    <a:lnTo>
                      <a:pt x="24" y="89"/>
                    </a:lnTo>
                    <a:lnTo>
                      <a:pt x="26" y="89"/>
                    </a:lnTo>
                    <a:lnTo>
                      <a:pt x="34" y="89"/>
                    </a:lnTo>
                    <a:lnTo>
                      <a:pt x="36" y="89"/>
                    </a:lnTo>
                    <a:lnTo>
                      <a:pt x="42" y="86"/>
                    </a:lnTo>
                    <a:lnTo>
                      <a:pt x="46" y="83"/>
                    </a:lnTo>
                    <a:lnTo>
                      <a:pt x="50" y="83"/>
                    </a:lnTo>
                    <a:lnTo>
                      <a:pt x="52" y="83"/>
                    </a:lnTo>
                    <a:lnTo>
                      <a:pt x="52" y="79"/>
                    </a:lnTo>
                    <a:lnTo>
                      <a:pt x="52" y="83"/>
                    </a:lnTo>
                    <a:lnTo>
                      <a:pt x="50" y="89"/>
                    </a:lnTo>
                    <a:lnTo>
                      <a:pt x="46" y="91"/>
                    </a:lnTo>
                    <a:lnTo>
                      <a:pt x="42" y="95"/>
                    </a:lnTo>
                    <a:lnTo>
                      <a:pt x="36" y="100"/>
                    </a:lnTo>
                    <a:lnTo>
                      <a:pt x="34" y="101"/>
                    </a:lnTo>
                    <a:lnTo>
                      <a:pt x="26" y="103"/>
                    </a:lnTo>
                    <a:lnTo>
                      <a:pt x="24" y="107"/>
                    </a:lnTo>
                    <a:lnTo>
                      <a:pt x="16" y="110"/>
                    </a:lnTo>
                    <a:lnTo>
                      <a:pt x="14" y="114"/>
                    </a:lnTo>
                    <a:lnTo>
                      <a:pt x="6" y="117"/>
                    </a:lnTo>
                    <a:lnTo>
                      <a:pt x="3" y="117"/>
                    </a:lnTo>
                    <a:lnTo>
                      <a:pt x="6" y="117"/>
                    </a:lnTo>
                    <a:lnTo>
                      <a:pt x="14" y="117"/>
                    </a:lnTo>
                    <a:lnTo>
                      <a:pt x="24" y="114"/>
                    </a:lnTo>
                    <a:lnTo>
                      <a:pt x="29" y="114"/>
                    </a:lnTo>
                    <a:lnTo>
                      <a:pt x="34" y="114"/>
                    </a:lnTo>
                    <a:lnTo>
                      <a:pt x="36" y="114"/>
                    </a:lnTo>
                    <a:lnTo>
                      <a:pt x="36" y="117"/>
                    </a:lnTo>
                    <a:lnTo>
                      <a:pt x="36" y="121"/>
                    </a:lnTo>
                    <a:lnTo>
                      <a:pt x="42" y="121"/>
                    </a:lnTo>
                    <a:lnTo>
                      <a:pt x="46" y="117"/>
                    </a:lnTo>
                    <a:lnTo>
                      <a:pt x="46" y="121"/>
                    </a:lnTo>
                    <a:lnTo>
                      <a:pt x="42" y="127"/>
                    </a:lnTo>
                    <a:lnTo>
                      <a:pt x="36" y="130"/>
                    </a:lnTo>
                    <a:lnTo>
                      <a:pt x="36" y="133"/>
                    </a:lnTo>
                    <a:lnTo>
                      <a:pt x="34" y="140"/>
                    </a:lnTo>
                    <a:lnTo>
                      <a:pt x="26" y="143"/>
                    </a:lnTo>
                    <a:lnTo>
                      <a:pt x="20" y="150"/>
                    </a:lnTo>
                    <a:lnTo>
                      <a:pt x="14" y="153"/>
                    </a:lnTo>
                    <a:lnTo>
                      <a:pt x="10" y="156"/>
                    </a:lnTo>
                    <a:lnTo>
                      <a:pt x="3" y="159"/>
                    </a:lnTo>
                    <a:lnTo>
                      <a:pt x="0" y="163"/>
                    </a:lnTo>
                    <a:lnTo>
                      <a:pt x="3" y="163"/>
                    </a:lnTo>
                    <a:lnTo>
                      <a:pt x="6" y="159"/>
                    </a:lnTo>
                    <a:lnTo>
                      <a:pt x="14" y="159"/>
                    </a:lnTo>
                    <a:lnTo>
                      <a:pt x="20" y="159"/>
                    </a:lnTo>
                    <a:lnTo>
                      <a:pt x="24" y="156"/>
                    </a:lnTo>
                    <a:lnTo>
                      <a:pt x="29" y="156"/>
                    </a:lnTo>
                    <a:lnTo>
                      <a:pt x="34" y="153"/>
                    </a:lnTo>
                    <a:lnTo>
                      <a:pt x="36" y="153"/>
                    </a:lnTo>
                    <a:lnTo>
                      <a:pt x="40" y="153"/>
                    </a:lnTo>
                    <a:lnTo>
                      <a:pt x="42" y="153"/>
                    </a:lnTo>
                    <a:lnTo>
                      <a:pt x="46" y="153"/>
                    </a:lnTo>
                    <a:lnTo>
                      <a:pt x="50" y="150"/>
                    </a:lnTo>
                    <a:lnTo>
                      <a:pt x="52" y="153"/>
                    </a:lnTo>
                    <a:lnTo>
                      <a:pt x="56" y="153"/>
                    </a:lnTo>
                    <a:lnTo>
                      <a:pt x="58" y="156"/>
                    </a:lnTo>
                    <a:lnTo>
                      <a:pt x="58" y="159"/>
                    </a:lnTo>
                    <a:lnTo>
                      <a:pt x="62" y="159"/>
                    </a:lnTo>
                    <a:lnTo>
                      <a:pt x="64" y="163"/>
                    </a:lnTo>
                    <a:lnTo>
                      <a:pt x="64" y="166"/>
                    </a:lnTo>
                    <a:lnTo>
                      <a:pt x="67" y="166"/>
                    </a:lnTo>
                    <a:lnTo>
                      <a:pt x="71" y="166"/>
                    </a:lnTo>
                    <a:lnTo>
                      <a:pt x="77" y="166"/>
                    </a:lnTo>
                    <a:lnTo>
                      <a:pt x="87" y="166"/>
                    </a:lnTo>
                    <a:lnTo>
                      <a:pt x="90" y="166"/>
                    </a:lnTo>
                    <a:lnTo>
                      <a:pt x="98" y="166"/>
                    </a:lnTo>
                    <a:lnTo>
                      <a:pt x="103" y="169"/>
                    </a:lnTo>
                    <a:lnTo>
                      <a:pt x="112" y="169"/>
                    </a:lnTo>
                    <a:lnTo>
                      <a:pt x="124" y="169"/>
                    </a:lnTo>
                    <a:lnTo>
                      <a:pt x="130" y="169"/>
                    </a:lnTo>
                    <a:lnTo>
                      <a:pt x="126" y="169"/>
                    </a:lnTo>
                    <a:lnTo>
                      <a:pt x="124" y="166"/>
                    </a:lnTo>
                    <a:lnTo>
                      <a:pt x="119" y="163"/>
                    </a:lnTo>
                    <a:lnTo>
                      <a:pt x="109" y="156"/>
                    </a:lnTo>
                    <a:lnTo>
                      <a:pt x="108" y="153"/>
                    </a:lnTo>
                    <a:lnTo>
                      <a:pt x="100" y="146"/>
                    </a:lnTo>
                    <a:lnTo>
                      <a:pt x="90" y="140"/>
                    </a:lnTo>
                    <a:lnTo>
                      <a:pt x="84" y="133"/>
                    </a:lnTo>
                    <a:lnTo>
                      <a:pt x="77" y="127"/>
                    </a:lnTo>
                    <a:lnTo>
                      <a:pt x="74" y="121"/>
                    </a:lnTo>
                    <a:lnTo>
                      <a:pt x="71" y="114"/>
                    </a:lnTo>
                    <a:lnTo>
                      <a:pt x="67" y="114"/>
                    </a:lnTo>
                    <a:lnTo>
                      <a:pt x="71" y="114"/>
                    </a:lnTo>
                    <a:lnTo>
                      <a:pt x="74" y="114"/>
                    </a:lnTo>
                    <a:lnTo>
                      <a:pt x="80" y="114"/>
                    </a:lnTo>
                    <a:lnTo>
                      <a:pt x="84" y="117"/>
                    </a:lnTo>
                    <a:lnTo>
                      <a:pt x="98" y="121"/>
                    </a:lnTo>
                    <a:lnTo>
                      <a:pt x="100" y="127"/>
                    </a:lnTo>
                    <a:lnTo>
                      <a:pt x="103" y="127"/>
                    </a:lnTo>
                    <a:lnTo>
                      <a:pt x="100" y="127"/>
                    </a:lnTo>
                    <a:lnTo>
                      <a:pt x="100" y="122"/>
                    </a:lnTo>
                    <a:lnTo>
                      <a:pt x="98" y="117"/>
                    </a:lnTo>
                    <a:lnTo>
                      <a:pt x="93" y="110"/>
                    </a:lnTo>
                    <a:lnTo>
                      <a:pt x="93" y="101"/>
                    </a:lnTo>
                    <a:lnTo>
                      <a:pt x="93" y="95"/>
                    </a:lnTo>
                    <a:lnTo>
                      <a:pt x="90" y="89"/>
                    </a:lnTo>
                    <a:lnTo>
                      <a:pt x="90" y="86"/>
                    </a:lnTo>
                    <a:lnTo>
                      <a:pt x="90" y="83"/>
                    </a:lnTo>
                    <a:lnTo>
                      <a:pt x="93" y="83"/>
                    </a:lnTo>
                    <a:lnTo>
                      <a:pt x="98" y="83"/>
                    </a:lnTo>
                    <a:lnTo>
                      <a:pt x="100" y="83"/>
                    </a:lnTo>
                    <a:lnTo>
                      <a:pt x="103" y="83"/>
                    </a:lnTo>
                    <a:lnTo>
                      <a:pt x="100" y="83"/>
                    </a:lnTo>
                    <a:lnTo>
                      <a:pt x="98" y="79"/>
                    </a:lnTo>
                    <a:lnTo>
                      <a:pt x="93" y="72"/>
                    </a:lnTo>
                    <a:lnTo>
                      <a:pt x="90" y="65"/>
                    </a:lnTo>
                    <a:lnTo>
                      <a:pt x="84" y="63"/>
                    </a:lnTo>
                    <a:lnTo>
                      <a:pt x="80" y="56"/>
                    </a:lnTo>
                    <a:lnTo>
                      <a:pt x="77" y="54"/>
                    </a:lnTo>
                    <a:lnTo>
                      <a:pt x="74" y="51"/>
                    </a:lnTo>
                    <a:lnTo>
                      <a:pt x="74" y="43"/>
                    </a:lnTo>
                    <a:lnTo>
                      <a:pt x="71" y="39"/>
                    </a:lnTo>
                    <a:lnTo>
                      <a:pt x="71" y="37"/>
                    </a:lnTo>
                    <a:lnTo>
                      <a:pt x="67" y="31"/>
                    </a:lnTo>
                    <a:lnTo>
                      <a:pt x="71" y="31"/>
                    </a:lnTo>
                    <a:lnTo>
                      <a:pt x="74" y="31"/>
                    </a:lnTo>
                    <a:lnTo>
                      <a:pt x="77" y="31"/>
                    </a:lnTo>
                    <a:lnTo>
                      <a:pt x="74" y="31"/>
                    </a:lnTo>
                    <a:lnTo>
                      <a:pt x="74" y="27"/>
                    </a:lnTo>
                    <a:lnTo>
                      <a:pt x="71" y="23"/>
                    </a:lnTo>
                    <a:lnTo>
                      <a:pt x="71" y="17"/>
                    </a:lnTo>
                    <a:lnTo>
                      <a:pt x="67" y="13"/>
                    </a:lnTo>
                    <a:lnTo>
                      <a:pt x="67" y="11"/>
                    </a:lnTo>
                    <a:lnTo>
                      <a:pt x="67" y="7"/>
                    </a:lnTo>
                    <a:lnTo>
                      <a:pt x="64" y="4"/>
                    </a:lnTo>
                    <a:lnTo>
                      <a:pt x="64" y="0"/>
                    </a:lnTo>
                    <a:lnTo>
                      <a:pt x="64" y="4"/>
                    </a:lnTo>
                    <a:lnTo>
                      <a:pt x="62" y="7"/>
                    </a:lnTo>
                    <a:lnTo>
                      <a:pt x="58" y="13"/>
                    </a:lnTo>
                    <a:lnTo>
                      <a:pt x="58" y="20"/>
                    </a:lnTo>
                    <a:lnTo>
                      <a:pt x="52" y="31"/>
                    </a:lnTo>
                    <a:lnTo>
                      <a:pt x="50" y="33"/>
                    </a:lnTo>
                    <a:lnTo>
                      <a:pt x="50" y="37"/>
                    </a:lnTo>
                    <a:lnTo>
                      <a:pt x="50" y="39"/>
                    </a:lnTo>
                    <a:lnTo>
                      <a:pt x="46" y="43"/>
                    </a:lnTo>
                    <a:lnTo>
                      <a:pt x="50" y="43"/>
                    </a:lnTo>
                    <a:lnTo>
                      <a:pt x="52" y="43"/>
                    </a:lnTo>
                    <a:lnTo>
                      <a:pt x="56" y="43"/>
                    </a:lnTo>
                    <a:lnTo>
                      <a:pt x="56" y="56"/>
                    </a:lnTo>
                    <a:lnTo>
                      <a:pt x="52" y="63"/>
                    </a:lnTo>
                    <a:lnTo>
                      <a:pt x="56" y="41"/>
                    </a:lnTo>
                    <a:close/>
                  </a:path>
                </a:pathLst>
              </a:custGeom>
              <a:solidFill>
                <a:srgbClr val="007F00"/>
              </a:solidFill>
              <a:ln w="1588">
                <a:solidFill>
                  <a:srgbClr val="000000"/>
                </a:solidFill>
                <a:round/>
                <a:headEnd/>
                <a:tailEnd/>
              </a:ln>
            </p:spPr>
            <p:txBody>
              <a:bodyPr/>
              <a:lstStyle/>
              <a:p>
                <a:endParaRPr lang="en-US" dirty="0"/>
              </a:p>
            </p:txBody>
          </p:sp>
          <p:sp>
            <p:nvSpPr>
              <p:cNvPr id="174202" name="Line 100"/>
              <p:cNvSpPr>
                <a:spLocks noChangeShapeType="1"/>
              </p:cNvSpPr>
              <p:nvPr/>
            </p:nvSpPr>
            <p:spPr bwMode="auto">
              <a:xfrm rot="393647">
                <a:off x="3153" y="3685"/>
                <a:ext cx="2" cy="54"/>
              </a:xfrm>
              <a:prstGeom prst="line">
                <a:avLst/>
              </a:prstGeom>
              <a:noFill/>
              <a:ln w="31750">
                <a:solidFill>
                  <a:srgbClr val="000000"/>
                </a:solidFill>
                <a:round/>
                <a:headEnd/>
                <a:tailEnd/>
              </a:ln>
            </p:spPr>
            <p:txBody>
              <a:bodyPr/>
              <a:lstStyle/>
              <a:p>
                <a:endParaRPr lang="en-US" dirty="0"/>
              </a:p>
            </p:txBody>
          </p:sp>
          <p:sp>
            <p:nvSpPr>
              <p:cNvPr id="174203" name="Freeform 101"/>
              <p:cNvSpPr>
                <a:spLocks/>
              </p:cNvSpPr>
              <p:nvPr/>
            </p:nvSpPr>
            <p:spPr bwMode="auto">
              <a:xfrm rot="393647">
                <a:off x="3081" y="3617"/>
                <a:ext cx="174" cy="105"/>
              </a:xfrm>
              <a:custGeom>
                <a:avLst/>
                <a:gdLst>
                  <a:gd name="T0" fmla="*/ 60 w 181"/>
                  <a:gd name="T1" fmla="*/ 24 h 168"/>
                  <a:gd name="T2" fmla="*/ 42 w 181"/>
                  <a:gd name="T3" fmla="*/ 32 h 168"/>
                  <a:gd name="T4" fmla="*/ 35 w 181"/>
                  <a:gd name="T5" fmla="*/ 34 h 168"/>
                  <a:gd name="T6" fmla="*/ 57 w 181"/>
                  <a:gd name="T7" fmla="*/ 33 h 168"/>
                  <a:gd name="T8" fmla="*/ 68 w 181"/>
                  <a:gd name="T9" fmla="*/ 32 h 168"/>
                  <a:gd name="T10" fmla="*/ 63 w 181"/>
                  <a:gd name="T11" fmla="*/ 34 h 168"/>
                  <a:gd name="T12" fmla="*/ 47 w 181"/>
                  <a:gd name="T13" fmla="*/ 39 h 168"/>
                  <a:gd name="T14" fmla="*/ 30 w 181"/>
                  <a:gd name="T15" fmla="*/ 42 h 168"/>
                  <a:gd name="T16" fmla="*/ 10 w 181"/>
                  <a:gd name="T17" fmla="*/ 45 h 168"/>
                  <a:gd name="T18" fmla="*/ 17 w 181"/>
                  <a:gd name="T19" fmla="*/ 45 h 168"/>
                  <a:gd name="T20" fmla="*/ 42 w 181"/>
                  <a:gd name="T21" fmla="*/ 44 h 168"/>
                  <a:gd name="T22" fmla="*/ 47 w 181"/>
                  <a:gd name="T23" fmla="*/ 47 h 168"/>
                  <a:gd name="T24" fmla="*/ 60 w 181"/>
                  <a:gd name="T25" fmla="*/ 47 h 168"/>
                  <a:gd name="T26" fmla="*/ 47 w 181"/>
                  <a:gd name="T27" fmla="*/ 51 h 168"/>
                  <a:gd name="T28" fmla="*/ 25 w 181"/>
                  <a:gd name="T29" fmla="*/ 58 h 168"/>
                  <a:gd name="T30" fmla="*/ 5 w 181"/>
                  <a:gd name="T31" fmla="*/ 62 h 168"/>
                  <a:gd name="T32" fmla="*/ 10 w 181"/>
                  <a:gd name="T33" fmla="*/ 62 h 168"/>
                  <a:gd name="T34" fmla="*/ 30 w 181"/>
                  <a:gd name="T35" fmla="*/ 61 h 168"/>
                  <a:gd name="T36" fmla="*/ 47 w 181"/>
                  <a:gd name="T37" fmla="*/ 59 h 168"/>
                  <a:gd name="T38" fmla="*/ 60 w 181"/>
                  <a:gd name="T39" fmla="*/ 59 h 168"/>
                  <a:gd name="T40" fmla="*/ 72 w 181"/>
                  <a:gd name="T41" fmla="*/ 59 h 168"/>
                  <a:gd name="T42" fmla="*/ 82 w 181"/>
                  <a:gd name="T43" fmla="*/ 62 h 168"/>
                  <a:gd name="T44" fmla="*/ 87 w 181"/>
                  <a:gd name="T45" fmla="*/ 65 h 168"/>
                  <a:gd name="T46" fmla="*/ 112 w 181"/>
                  <a:gd name="T47" fmla="*/ 65 h 168"/>
                  <a:gd name="T48" fmla="*/ 133 w 181"/>
                  <a:gd name="T49" fmla="*/ 66 h 168"/>
                  <a:gd name="T50" fmla="*/ 167 w 181"/>
                  <a:gd name="T51" fmla="*/ 66 h 168"/>
                  <a:gd name="T52" fmla="*/ 156 w 181"/>
                  <a:gd name="T53" fmla="*/ 63 h 168"/>
                  <a:gd name="T54" fmla="*/ 131 w 181"/>
                  <a:gd name="T55" fmla="*/ 57 h 168"/>
                  <a:gd name="T56" fmla="*/ 101 w 181"/>
                  <a:gd name="T57" fmla="*/ 49 h 168"/>
                  <a:gd name="T58" fmla="*/ 87 w 181"/>
                  <a:gd name="T59" fmla="*/ 44 h 168"/>
                  <a:gd name="T60" fmla="*/ 104 w 181"/>
                  <a:gd name="T61" fmla="*/ 44 h 168"/>
                  <a:gd name="T62" fmla="*/ 131 w 181"/>
                  <a:gd name="T63" fmla="*/ 49 h 168"/>
                  <a:gd name="T64" fmla="*/ 131 w 181"/>
                  <a:gd name="T65" fmla="*/ 48 h 168"/>
                  <a:gd name="T66" fmla="*/ 121 w 181"/>
                  <a:gd name="T67" fmla="*/ 39 h 168"/>
                  <a:gd name="T68" fmla="*/ 116 w 181"/>
                  <a:gd name="T69" fmla="*/ 33 h 168"/>
                  <a:gd name="T70" fmla="*/ 125 w 181"/>
                  <a:gd name="T71" fmla="*/ 32 h 168"/>
                  <a:gd name="T72" fmla="*/ 131 w 181"/>
                  <a:gd name="T73" fmla="*/ 32 h 168"/>
                  <a:gd name="T74" fmla="*/ 116 w 181"/>
                  <a:gd name="T75" fmla="*/ 25 h 168"/>
                  <a:gd name="T76" fmla="*/ 101 w 181"/>
                  <a:gd name="T77" fmla="*/ 20 h 168"/>
                  <a:gd name="T78" fmla="*/ 91 w 181"/>
                  <a:gd name="T79" fmla="*/ 15 h 168"/>
                  <a:gd name="T80" fmla="*/ 91 w 181"/>
                  <a:gd name="T81" fmla="*/ 11 h 168"/>
                  <a:gd name="T82" fmla="*/ 96 w 181"/>
                  <a:gd name="T83" fmla="*/ 11 h 168"/>
                  <a:gd name="T84" fmla="*/ 91 w 181"/>
                  <a:gd name="T85" fmla="*/ 6 h 168"/>
                  <a:gd name="T86" fmla="*/ 87 w 181"/>
                  <a:gd name="T87" fmla="*/ 3 h 168"/>
                  <a:gd name="T88" fmla="*/ 84 w 181"/>
                  <a:gd name="T89" fmla="*/ 2 h 168"/>
                  <a:gd name="T90" fmla="*/ 77 w 181"/>
                  <a:gd name="T91" fmla="*/ 7 h 168"/>
                  <a:gd name="T92" fmla="*/ 63 w 181"/>
                  <a:gd name="T93" fmla="*/ 14 h 168"/>
                  <a:gd name="T94" fmla="*/ 63 w 181"/>
                  <a:gd name="T95" fmla="*/ 16 h 168"/>
                  <a:gd name="T96" fmla="*/ 72 w 181"/>
                  <a:gd name="T97" fmla="*/ 22 h 1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1"/>
                  <a:gd name="T148" fmla="*/ 0 h 168"/>
                  <a:gd name="T149" fmla="*/ 181 w 181"/>
                  <a:gd name="T150" fmla="*/ 168 h 1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1" h="168">
                    <a:moveTo>
                      <a:pt x="79" y="40"/>
                    </a:moveTo>
                    <a:lnTo>
                      <a:pt x="69" y="56"/>
                    </a:lnTo>
                    <a:lnTo>
                      <a:pt x="64" y="62"/>
                    </a:lnTo>
                    <a:lnTo>
                      <a:pt x="61" y="68"/>
                    </a:lnTo>
                    <a:lnTo>
                      <a:pt x="56" y="76"/>
                    </a:lnTo>
                    <a:lnTo>
                      <a:pt x="46" y="82"/>
                    </a:lnTo>
                    <a:lnTo>
                      <a:pt x="41" y="84"/>
                    </a:lnTo>
                    <a:lnTo>
                      <a:pt x="32" y="88"/>
                    </a:lnTo>
                    <a:lnTo>
                      <a:pt x="37" y="88"/>
                    </a:lnTo>
                    <a:lnTo>
                      <a:pt x="46" y="88"/>
                    </a:lnTo>
                    <a:lnTo>
                      <a:pt x="51" y="88"/>
                    </a:lnTo>
                    <a:lnTo>
                      <a:pt x="61" y="84"/>
                    </a:lnTo>
                    <a:lnTo>
                      <a:pt x="64" y="82"/>
                    </a:lnTo>
                    <a:lnTo>
                      <a:pt x="69" y="82"/>
                    </a:lnTo>
                    <a:lnTo>
                      <a:pt x="74" y="82"/>
                    </a:lnTo>
                    <a:lnTo>
                      <a:pt x="74" y="79"/>
                    </a:lnTo>
                    <a:lnTo>
                      <a:pt x="74" y="82"/>
                    </a:lnTo>
                    <a:lnTo>
                      <a:pt x="69" y="88"/>
                    </a:lnTo>
                    <a:lnTo>
                      <a:pt x="64" y="90"/>
                    </a:lnTo>
                    <a:lnTo>
                      <a:pt x="61" y="95"/>
                    </a:lnTo>
                    <a:lnTo>
                      <a:pt x="51" y="99"/>
                    </a:lnTo>
                    <a:lnTo>
                      <a:pt x="46" y="100"/>
                    </a:lnTo>
                    <a:lnTo>
                      <a:pt x="37" y="103"/>
                    </a:lnTo>
                    <a:lnTo>
                      <a:pt x="32" y="107"/>
                    </a:lnTo>
                    <a:lnTo>
                      <a:pt x="24" y="109"/>
                    </a:lnTo>
                    <a:lnTo>
                      <a:pt x="19" y="113"/>
                    </a:lnTo>
                    <a:lnTo>
                      <a:pt x="10" y="115"/>
                    </a:lnTo>
                    <a:lnTo>
                      <a:pt x="5" y="115"/>
                    </a:lnTo>
                    <a:lnTo>
                      <a:pt x="10" y="115"/>
                    </a:lnTo>
                    <a:lnTo>
                      <a:pt x="19" y="115"/>
                    </a:lnTo>
                    <a:lnTo>
                      <a:pt x="32" y="113"/>
                    </a:lnTo>
                    <a:lnTo>
                      <a:pt x="41" y="113"/>
                    </a:lnTo>
                    <a:lnTo>
                      <a:pt x="46" y="113"/>
                    </a:lnTo>
                    <a:lnTo>
                      <a:pt x="51" y="113"/>
                    </a:lnTo>
                    <a:lnTo>
                      <a:pt x="51" y="115"/>
                    </a:lnTo>
                    <a:lnTo>
                      <a:pt x="51" y="120"/>
                    </a:lnTo>
                    <a:lnTo>
                      <a:pt x="61" y="120"/>
                    </a:lnTo>
                    <a:lnTo>
                      <a:pt x="64" y="115"/>
                    </a:lnTo>
                    <a:lnTo>
                      <a:pt x="64" y="120"/>
                    </a:lnTo>
                    <a:lnTo>
                      <a:pt x="61" y="126"/>
                    </a:lnTo>
                    <a:lnTo>
                      <a:pt x="51" y="129"/>
                    </a:lnTo>
                    <a:lnTo>
                      <a:pt x="51" y="131"/>
                    </a:lnTo>
                    <a:lnTo>
                      <a:pt x="46" y="139"/>
                    </a:lnTo>
                    <a:lnTo>
                      <a:pt x="37" y="142"/>
                    </a:lnTo>
                    <a:lnTo>
                      <a:pt x="27" y="149"/>
                    </a:lnTo>
                    <a:lnTo>
                      <a:pt x="19" y="152"/>
                    </a:lnTo>
                    <a:lnTo>
                      <a:pt x="15" y="155"/>
                    </a:lnTo>
                    <a:lnTo>
                      <a:pt x="5" y="159"/>
                    </a:lnTo>
                    <a:lnTo>
                      <a:pt x="0" y="162"/>
                    </a:lnTo>
                    <a:lnTo>
                      <a:pt x="5" y="162"/>
                    </a:lnTo>
                    <a:lnTo>
                      <a:pt x="10" y="159"/>
                    </a:lnTo>
                    <a:lnTo>
                      <a:pt x="19" y="159"/>
                    </a:lnTo>
                    <a:lnTo>
                      <a:pt x="27" y="159"/>
                    </a:lnTo>
                    <a:lnTo>
                      <a:pt x="32" y="155"/>
                    </a:lnTo>
                    <a:lnTo>
                      <a:pt x="41" y="155"/>
                    </a:lnTo>
                    <a:lnTo>
                      <a:pt x="46" y="152"/>
                    </a:lnTo>
                    <a:lnTo>
                      <a:pt x="51" y="152"/>
                    </a:lnTo>
                    <a:lnTo>
                      <a:pt x="56" y="152"/>
                    </a:lnTo>
                    <a:lnTo>
                      <a:pt x="61" y="152"/>
                    </a:lnTo>
                    <a:lnTo>
                      <a:pt x="64" y="152"/>
                    </a:lnTo>
                    <a:lnTo>
                      <a:pt x="69" y="149"/>
                    </a:lnTo>
                    <a:lnTo>
                      <a:pt x="74" y="152"/>
                    </a:lnTo>
                    <a:lnTo>
                      <a:pt x="78" y="152"/>
                    </a:lnTo>
                    <a:lnTo>
                      <a:pt x="83" y="155"/>
                    </a:lnTo>
                    <a:lnTo>
                      <a:pt x="83" y="159"/>
                    </a:lnTo>
                    <a:lnTo>
                      <a:pt x="88" y="159"/>
                    </a:lnTo>
                    <a:lnTo>
                      <a:pt x="90" y="162"/>
                    </a:lnTo>
                    <a:lnTo>
                      <a:pt x="90" y="166"/>
                    </a:lnTo>
                    <a:lnTo>
                      <a:pt x="94" y="166"/>
                    </a:lnTo>
                    <a:lnTo>
                      <a:pt x="99" y="166"/>
                    </a:lnTo>
                    <a:lnTo>
                      <a:pt x="109" y="166"/>
                    </a:lnTo>
                    <a:lnTo>
                      <a:pt x="122" y="166"/>
                    </a:lnTo>
                    <a:lnTo>
                      <a:pt x="126" y="166"/>
                    </a:lnTo>
                    <a:lnTo>
                      <a:pt x="135" y="166"/>
                    </a:lnTo>
                    <a:lnTo>
                      <a:pt x="144" y="168"/>
                    </a:lnTo>
                    <a:lnTo>
                      <a:pt x="158" y="168"/>
                    </a:lnTo>
                    <a:lnTo>
                      <a:pt x="173" y="168"/>
                    </a:lnTo>
                    <a:lnTo>
                      <a:pt x="181" y="168"/>
                    </a:lnTo>
                    <a:lnTo>
                      <a:pt x="177" y="168"/>
                    </a:lnTo>
                    <a:lnTo>
                      <a:pt x="173" y="166"/>
                    </a:lnTo>
                    <a:lnTo>
                      <a:pt x="168" y="162"/>
                    </a:lnTo>
                    <a:lnTo>
                      <a:pt x="154" y="155"/>
                    </a:lnTo>
                    <a:lnTo>
                      <a:pt x="149" y="152"/>
                    </a:lnTo>
                    <a:lnTo>
                      <a:pt x="141" y="146"/>
                    </a:lnTo>
                    <a:lnTo>
                      <a:pt x="126" y="139"/>
                    </a:lnTo>
                    <a:lnTo>
                      <a:pt x="117" y="131"/>
                    </a:lnTo>
                    <a:lnTo>
                      <a:pt x="109" y="126"/>
                    </a:lnTo>
                    <a:lnTo>
                      <a:pt x="104" y="120"/>
                    </a:lnTo>
                    <a:lnTo>
                      <a:pt x="99" y="113"/>
                    </a:lnTo>
                    <a:lnTo>
                      <a:pt x="94" y="113"/>
                    </a:lnTo>
                    <a:lnTo>
                      <a:pt x="99" y="113"/>
                    </a:lnTo>
                    <a:lnTo>
                      <a:pt x="104" y="113"/>
                    </a:lnTo>
                    <a:lnTo>
                      <a:pt x="112" y="113"/>
                    </a:lnTo>
                    <a:lnTo>
                      <a:pt x="117" y="115"/>
                    </a:lnTo>
                    <a:lnTo>
                      <a:pt x="135" y="120"/>
                    </a:lnTo>
                    <a:lnTo>
                      <a:pt x="141" y="126"/>
                    </a:lnTo>
                    <a:lnTo>
                      <a:pt x="144" y="126"/>
                    </a:lnTo>
                    <a:lnTo>
                      <a:pt x="141" y="126"/>
                    </a:lnTo>
                    <a:lnTo>
                      <a:pt x="141" y="121"/>
                    </a:lnTo>
                    <a:lnTo>
                      <a:pt x="135" y="115"/>
                    </a:lnTo>
                    <a:lnTo>
                      <a:pt x="131" y="109"/>
                    </a:lnTo>
                    <a:lnTo>
                      <a:pt x="131" y="100"/>
                    </a:lnTo>
                    <a:lnTo>
                      <a:pt x="131" y="95"/>
                    </a:lnTo>
                    <a:lnTo>
                      <a:pt x="126" y="88"/>
                    </a:lnTo>
                    <a:lnTo>
                      <a:pt x="126" y="84"/>
                    </a:lnTo>
                    <a:lnTo>
                      <a:pt x="126" y="82"/>
                    </a:lnTo>
                    <a:lnTo>
                      <a:pt x="131" y="82"/>
                    </a:lnTo>
                    <a:lnTo>
                      <a:pt x="135" y="82"/>
                    </a:lnTo>
                    <a:lnTo>
                      <a:pt x="141" y="82"/>
                    </a:lnTo>
                    <a:lnTo>
                      <a:pt x="144" y="82"/>
                    </a:lnTo>
                    <a:lnTo>
                      <a:pt x="141" y="82"/>
                    </a:lnTo>
                    <a:lnTo>
                      <a:pt x="135" y="79"/>
                    </a:lnTo>
                    <a:lnTo>
                      <a:pt x="131" y="71"/>
                    </a:lnTo>
                    <a:lnTo>
                      <a:pt x="126" y="64"/>
                    </a:lnTo>
                    <a:lnTo>
                      <a:pt x="117" y="62"/>
                    </a:lnTo>
                    <a:lnTo>
                      <a:pt x="112" y="56"/>
                    </a:lnTo>
                    <a:lnTo>
                      <a:pt x="109" y="52"/>
                    </a:lnTo>
                    <a:lnTo>
                      <a:pt x="104" y="48"/>
                    </a:lnTo>
                    <a:lnTo>
                      <a:pt x="104" y="42"/>
                    </a:lnTo>
                    <a:lnTo>
                      <a:pt x="99" y="39"/>
                    </a:lnTo>
                    <a:lnTo>
                      <a:pt x="99" y="36"/>
                    </a:lnTo>
                    <a:lnTo>
                      <a:pt x="94" y="29"/>
                    </a:lnTo>
                    <a:lnTo>
                      <a:pt x="99" y="29"/>
                    </a:lnTo>
                    <a:lnTo>
                      <a:pt x="104" y="29"/>
                    </a:lnTo>
                    <a:lnTo>
                      <a:pt x="109" y="29"/>
                    </a:lnTo>
                    <a:lnTo>
                      <a:pt x="104" y="29"/>
                    </a:lnTo>
                    <a:lnTo>
                      <a:pt x="104" y="26"/>
                    </a:lnTo>
                    <a:lnTo>
                      <a:pt x="99" y="22"/>
                    </a:lnTo>
                    <a:lnTo>
                      <a:pt x="99" y="16"/>
                    </a:lnTo>
                    <a:lnTo>
                      <a:pt x="94" y="13"/>
                    </a:lnTo>
                    <a:lnTo>
                      <a:pt x="94" y="10"/>
                    </a:lnTo>
                    <a:lnTo>
                      <a:pt x="94" y="6"/>
                    </a:lnTo>
                    <a:lnTo>
                      <a:pt x="90" y="4"/>
                    </a:lnTo>
                    <a:lnTo>
                      <a:pt x="90" y="0"/>
                    </a:lnTo>
                    <a:lnTo>
                      <a:pt x="90" y="4"/>
                    </a:lnTo>
                    <a:lnTo>
                      <a:pt x="88" y="6"/>
                    </a:lnTo>
                    <a:lnTo>
                      <a:pt x="83" y="13"/>
                    </a:lnTo>
                    <a:lnTo>
                      <a:pt x="83" y="19"/>
                    </a:lnTo>
                    <a:lnTo>
                      <a:pt x="74" y="29"/>
                    </a:lnTo>
                    <a:lnTo>
                      <a:pt x="69" y="32"/>
                    </a:lnTo>
                    <a:lnTo>
                      <a:pt x="69" y="36"/>
                    </a:lnTo>
                    <a:lnTo>
                      <a:pt x="69" y="39"/>
                    </a:lnTo>
                    <a:lnTo>
                      <a:pt x="64" y="42"/>
                    </a:lnTo>
                    <a:lnTo>
                      <a:pt x="69" y="42"/>
                    </a:lnTo>
                    <a:lnTo>
                      <a:pt x="74" y="42"/>
                    </a:lnTo>
                    <a:lnTo>
                      <a:pt x="78" y="42"/>
                    </a:lnTo>
                    <a:lnTo>
                      <a:pt x="78" y="56"/>
                    </a:lnTo>
                    <a:lnTo>
                      <a:pt x="74" y="62"/>
                    </a:lnTo>
                    <a:lnTo>
                      <a:pt x="79" y="40"/>
                    </a:lnTo>
                    <a:close/>
                  </a:path>
                </a:pathLst>
              </a:custGeom>
              <a:solidFill>
                <a:srgbClr val="007F00"/>
              </a:solidFill>
              <a:ln w="1588">
                <a:solidFill>
                  <a:srgbClr val="000000"/>
                </a:solidFill>
                <a:round/>
                <a:headEnd/>
                <a:tailEnd/>
              </a:ln>
            </p:spPr>
            <p:txBody>
              <a:bodyPr/>
              <a:lstStyle/>
              <a:p>
                <a:endParaRPr lang="en-US" dirty="0"/>
              </a:p>
            </p:txBody>
          </p:sp>
          <p:sp>
            <p:nvSpPr>
              <p:cNvPr id="174204" name="Line 102"/>
              <p:cNvSpPr>
                <a:spLocks noChangeShapeType="1"/>
              </p:cNvSpPr>
              <p:nvPr/>
            </p:nvSpPr>
            <p:spPr bwMode="auto">
              <a:xfrm rot="393647">
                <a:off x="3061" y="3720"/>
                <a:ext cx="2" cy="78"/>
              </a:xfrm>
              <a:prstGeom prst="line">
                <a:avLst/>
              </a:prstGeom>
              <a:noFill/>
              <a:ln w="31750">
                <a:solidFill>
                  <a:srgbClr val="000000"/>
                </a:solidFill>
                <a:round/>
                <a:headEnd/>
                <a:tailEnd/>
              </a:ln>
            </p:spPr>
            <p:txBody>
              <a:bodyPr/>
              <a:lstStyle/>
              <a:p>
                <a:endParaRPr lang="en-US" dirty="0"/>
              </a:p>
            </p:txBody>
          </p:sp>
          <p:sp>
            <p:nvSpPr>
              <p:cNvPr id="174205" name="Freeform 103"/>
              <p:cNvSpPr>
                <a:spLocks/>
              </p:cNvSpPr>
              <p:nvPr/>
            </p:nvSpPr>
            <p:spPr bwMode="auto">
              <a:xfrm rot="393647">
                <a:off x="2990" y="3626"/>
                <a:ext cx="177" cy="148"/>
              </a:xfrm>
              <a:custGeom>
                <a:avLst/>
                <a:gdLst>
                  <a:gd name="T0" fmla="*/ 60 w 180"/>
                  <a:gd name="T1" fmla="*/ 35 h 236"/>
                  <a:gd name="T2" fmla="*/ 43 w 180"/>
                  <a:gd name="T3" fmla="*/ 45 h 236"/>
                  <a:gd name="T4" fmla="*/ 33 w 180"/>
                  <a:gd name="T5" fmla="*/ 49 h 236"/>
                  <a:gd name="T6" fmla="*/ 57 w 180"/>
                  <a:gd name="T7" fmla="*/ 47 h 236"/>
                  <a:gd name="T8" fmla="*/ 70 w 180"/>
                  <a:gd name="T9" fmla="*/ 45 h 236"/>
                  <a:gd name="T10" fmla="*/ 65 w 180"/>
                  <a:gd name="T11" fmla="*/ 49 h 236"/>
                  <a:gd name="T12" fmla="*/ 47 w 180"/>
                  <a:gd name="T13" fmla="*/ 54 h 236"/>
                  <a:gd name="T14" fmla="*/ 31 w 180"/>
                  <a:gd name="T15" fmla="*/ 59 h 236"/>
                  <a:gd name="T16" fmla="*/ 9 w 180"/>
                  <a:gd name="T17" fmla="*/ 64 h 236"/>
                  <a:gd name="T18" fmla="*/ 18 w 180"/>
                  <a:gd name="T19" fmla="*/ 64 h 236"/>
                  <a:gd name="T20" fmla="*/ 43 w 180"/>
                  <a:gd name="T21" fmla="*/ 62 h 236"/>
                  <a:gd name="T22" fmla="*/ 47 w 180"/>
                  <a:gd name="T23" fmla="*/ 66 h 236"/>
                  <a:gd name="T24" fmla="*/ 60 w 180"/>
                  <a:gd name="T25" fmla="*/ 66 h 236"/>
                  <a:gd name="T26" fmla="*/ 47 w 180"/>
                  <a:gd name="T27" fmla="*/ 73 h 236"/>
                  <a:gd name="T28" fmla="*/ 27 w 180"/>
                  <a:gd name="T29" fmla="*/ 83 h 236"/>
                  <a:gd name="T30" fmla="*/ 3 w 180"/>
                  <a:gd name="T31" fmla="*/ 88 h 236"/>
                  <a:gd name="T32" fmla="*/ 9 w 180"/>
                  <a:gd name="T33" fmla="*/ 88 h 236"/>
                  <a:gd name="T34" fmla="*/ 31 w 180"/>
                  <a:gd name="T35" fmla="*/ 86 h 236"/>
                  <a:gd name="T36" fmla="*/ 47 w 180"/>
                  <a:gd name="T37" fmla="*/ 84 h 236"/>
                  <a:gd name="T38" fmla="*/ 60 w 180"/>
                  <a:gd name="T39" fmla="*/ 84 h 236"/>
                  <a:gd name="T40" fmla="*/ 75 w 180"/>
                  <a:gd name="T41" fmla="*/ 84 h 236"/>
                  <a:gd name="T42" fmla="*/ 85 w 180"/>
                  <a:gd name="T43" fmla="*/ 88 h 236"/>
                  <a:gd name="T44" fmla="*/ 89 w 180"/>
                  <a:gd name="T45" fmla="*/ 91 h 236"/>
                  <a:gd name="T46" fmla="*/ 116 w 180"/>
                  <a:gd name="T47" fmla="*/ 91 h 236"/>
                  <a:gd name="T48" fmla="*/ 140 w 180"/>
                  <a:gd name="T49" fmla="*/ 93 h 236"/>
                  <a:gd name="T50" fmla="*/ 174 w 180"/>
                  <a:gd name="T51" fmla="*/ 93 h 236"/>
                  <a:gd name="T52" fmla="*/ 160 w 180"/>
                  <a:gd name="T53" fmla="*/ 89 h 236"/>
                  <a:gd name="T54" fmla="*/ 135 w 180"/>
                  <a:gd name="T55" fmla="*/ 81 h 236"/>
                  <a:gd name="T56" fmla="*/ 103 w 180"/>
                  <a:gd name="T57" fmla="*/ 70 h 236"/>
                  <a:gd name="T58" fmla="*/ 89 w 180"/>
                  <a:gd name="T59" fmla="*/ 62 h 236"/>
                  <a:gd name="T60" fmla="*/ 108 w 180"/>
                  <a:gd name="T61" fmla="*/ 62 h 236"/>
                  <a:gd name="T62" fmla="*/ 135 w 180"/>
                  <a:gd name="T63" fmla="*/ 70 h 236"/>
                  <a:gd name="T64" fmla="*/ 135 w 180"/>
                  <a:gd name="T65" fmla="*/ 68 h 236"/>
                  <a:gd name="T66" fmla="*/ 126 w 180"/>
                  <a:gd name="T67" fmla="*/ 55 h 236"/>
                  <a:gd name="T68" fmla="*/ 121 w 180"/>
                  <a:gd name="T69" fmla="*/ 47 h 236"/>
                  <a:gd name="T70" fmla="*/ 130 w 180"/>
                  <a:gd name="T71" fmla="*/ 45 h 236"/>
                  <a:gd name="T72" fmla="*/ 135 w 180"/>
                  <a:gd name="T73" fmla="*/ 45 h 236"/>
                  <a:gd name="T74" fmla="*/ 121 w 180"/>
                  <a:gd name="T75" fmla="*/ 36 h 236"/>
                  <a:gd name="T76" fmla="*/ 103 w 180"/>
                  <a:gd name="T77" fmla="*/ 29 h 236"/>
                  <a:gd name="T78" fmla="*/ 94 w 180"/>
                  <a:gd name="T79" fmla="*/ 21 h 236"/>
                  <a:gd name="T80" fmla="*/ 94 w 180"/>
                  <a:gd name="T81" fmla="*/ 16 h 236"/>
                  <a:gd name="T82" fmla="*/ 98 w 180"/>
                  <a:gd name="T83" fmla="*/ 16 h 236"/>
                  <a:gd name="T84" fmla="*/ 94 w 180"/>
                  <a:gd name="T85" fmla="*/ 9 h 236"/>
                  <a:gd name="T86" fmla="*/ 89 w 180"/>
                  <a:gd name="T87" fmla="*/ 4 h 236"/>
                  <a:gd name="T88" fmla="*/ 86 w 180"/>
                  <a:gd name="T89" fmla="*/ 3 h 236"/>
                  <a:gd name="T90" fmla="*/ 79 w 180"/>
                  <a:gd name="T91" fmla="*/ 11 h 236"/>
                  <a:gd name="T92" fmla="*/ 65 w 180"/>
                  <a:gd name="T93" fmla="*/ 20 h 236"/>
                  <a:gd name="T94" fmla="*/ 65 w 180"/>
                  <a:gd name="T95" fmla="*/ 23 h 236"/>
                  <a:gd name="T96" fmla="*/ 75 w 180"/>
                  <a:gd name="T97" fmla="*/ 31 h 2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0"/>
                  <a:gd name="T148" fmla="*/ 0 h 236"/>
                  <a:gd name="T149" fmla="*/ 180 w 180"/>
                  <a:gd name="T150" fmla="*/ 236 h 2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0" h="236">
                    <a:moveTo>
                      <a:pt x="77" y="57"/>
                    </a:moveTo>
                    <a:lnTo>
                      <a:pt x="67" y="78"/>
                    </a:lnTo>
                    <a:lnTo>
                      <a:pt x="62" y="89"/>
                    </a:lnTo>
                    <a:lnTo>
                      <a:pt x="59" y="95"/>
                    </a:lnTo>
                    <a:lnTo>
                      <a:pt x="54" y="105"/>
                    </a:lnTo>
                    <a:lnTo>
                      <a:pt x="45" y="115"/>
                    </a:lnTo>
                    <a:lnTo>
                      <a:pt x="40" y="119"/>
                    </a:lnTo>
                    <a:lnTo>
                      <a:pt x="33" y="124"/>
                    </a:lnTo>
                    <a:lnTo>
                      <a:pt x="35" y="124"/>
                    </a:lnTo>
                    <a:lnTo>
                      <a:pt x="45" y="124"/>
                    </a:lnTo>
                    <a:lnTo>
                      <a:pt x="49" y="124"/>
                    </a:lnTo>
                    <a:lnTo>
                      <a:pt x="59" y="119"/>
                    </a:lnTo>
                    <a:lnTo>
                      <a:pt x="62" y="115"/>
                    </a:lnTo>
                    <a:lnTo>
                      <a:pt x="67" y="115"/>
                    </a:lnTo>
                    <a:lnTo>
                      <a:pt x="72" y="115"/>
                    </a:lnTo>
                    <a:lnTo>
                      <a:pt x="72" y="110"/>
                    </a:lnTo>
                    <a:lnTo>
                      <a:pt x="72" y="115"/>
                    </a:lnTo>
                    <a:lnTo>
                      <a:pt x="67" y="124"/>
                    </a:lnTo>
                    <a:lnTo>
                      <a:pt x="62" y="129"/>
                    </a:lnTo>
                    <a:lnTo>
                      <a:pt x="59" y="132"/>
                    </a:lnTo>
                    <a:lnTo>
                      <a:pt x="49" y="137"/>
                    </a:lnTo>
                    <a:lnTo>
                      <a:pt x="45" y="141"/>
                    </a:lnTo>
                    <a:lnTo>
                      <a:pt x="35" y="145"/>
                    </a:lnTo>
                    <a:lnTo>
                      <a:pt x="33" y="150"/>
                    </a:lnTo>
                    <a:lnTo>
                      <a:pt x="23" y="153"/>
                    </a:lnTo>
                    <a:lnTo>
                      <a:pt x="18" y="158"/>
                    </a:lnTo>
                    <a:lnTo>
                      <a:pt x="9" y="163"/>
                    </a:lnTo>
                    <a:lnTo>
                      <a:pt x="3" y="163"/>
                    </a:lnTo>
                    <a:lnTo>
                      <a:pt x="9" y="163"/>
                    </a:lnTo>
                    <a:lnTo>
                      <a:pt x="18" y="163"/>
                    </a:lnTo>
                    <a:lnTo>
                      <a:pt x="33" y="158"/>
                    </a:lnTo>
                    <a:lnTo>
                      <a:pt x="40" y="158"/>
                    </a:lnTo>
                    <a:lnTo>
                      <a:pt x="45" y="158"/>
                    </a:lnTo>
                    <a:lnTo>
                      <a:pt x="49" y="158"/>
                    </a:lnTo>
                    <a:lnTo>
                      <a:pt x="49" y="163"/>
                    </a:lnTo>
                    <a:lnTo>
                      <a:pt x="49" y="167"/>
                    </a:lnTo>
                    <a:lnTo>
                      <a:pt x="59" y="167"/>
                    </a:lnTo>
                    <a:lnTo>
                      <a:pt x="62" y="163"/>
                    </a:lnTo>
                    <a:lnTo>
                      <a:pt x="62" y="167"/>
                    </a:lnTo>
                    <a:lnTo>
                      <a:pt x="59" y="178"/>
                    </a:lnTo>
                    <a:lnTo>
                      <a:pt x="49" y="182"/>
                    </a:lnTo>
                    <a:lnTo>
                      <a:pt x="49" y="186"/>
                    </a:lnTo>
                    <a:lnTo>
                      <a:pt x="45" y="194"/>
                    </a:lnTo>
                    <a:lnTo>
                      <a:pt x="35" y="198"/>
                    </a:lnTo>
                    <a:lnTo>
                      <a:pt x="27" y="210"/>
                    </a:lnTo>
                    <a:lnTo>
                      <a:pt x="18" y="213"/>
                    </a:lnTo>
                    <a:lnTo>
                      <a:pt x="14" y="218"/>
                    </a:lnTo>
                    <a:lnTo>
                      <a:pt x="3" y="223"/>
                    </a:lnTo>
                    <a:lnTo>
                      <a:pt x="0" y="226"/>
                    </a:lnTo>
                    <a:lnTo>
                      <a:pt x="3" y="226"/>
                    </a:lnTo>
                    <a:lnTo>
                      <a:pt x="9" y="223"/>
                    </a:lnTo>
                    <a:lnTo>
                      <a:pt x="18" y="223"/>
                    </a:lnTo>
                    <a:lnTo>
                      <a:pt x="27" y="223"/>
                    </a:lnTo>
                    <a:lnTo>
                      <a:pt x="33" y="218"/>
                    </a:lnTo>
                    <a:lnTo>
                      <a:pt x="40" y="218"/>
                    </a:lnTo>
                    <a:lnTo>
                      <a:pt x="45" y="213"/>
                    </a:lnTo>
                    <a:lnTo>
                      <a:pt x="49" y="213"/>
                    </a:lnTo>
                    <a:lnTo>
                      <a:pt x="54" y="213"/>
                    </a:lnTo>
                    <a:lnTo>
                      <a:pt x="59" y="213"/>
                    </a:lnTo>
                    <a:lnTo>
                      <a:pt x="62" y="213"/>
                    </a:lnTo>
                    <a:lnTo>
                      <a:pt x="67" y="210"/>
                    </a:lnTo>
                    <a:lnTo>
                      <a:pt x="72" y="213"/>
                    </a:lnTo>
                    <a:lnTo>
                      <a:pt x="77" y="213"/>
                    </a:lnTo>
                    <a:lnTo>
                      <a:pt x="81" y="218"/>
                    </a:lnTo>
                    <a:lnTo>
                      <a:pt x="81" y="223"/>
                    </a:lnTo>
                    <a:lnTo>
                      <a:pt x="87" y="223"/>
                    </a:lnTo>
                    <a:lnTo>
                      <a:pt x="88" y="226"/>
                    </a:lnTo>
                    <a:lnTo>
                      <a:pt x="88" y="231"/>
                    </a:lnTo>
                    <a:lnTo>
                      <a:pt x="93" y="231"/>
                    </a:lnTo>
                    <a:lnTo>
                      <a:pt x="98" y="231"/>
                    </a:lnTo>
                    <a:lnTo>
                      <a:pt x="107" y="231"/>
                    </a:lnTo>
                    <a:lnTo>
                      <a:pt x="120" y="231"/>
                    </a:lnTo>
                    <a:lnTo>
                      <a:pt x="125" y="231"/>
                    </a:lnTo>
                    <a:lnTo>
                      <a:pt x="134" y="231"/>
                    </a:lnTo>
                    <a:lnTo>
                      <a:pt x="144" y="236"/>
                    </a:lnTo>
                    <a:lnTo>
                      <a:pt x="157" y="236"/>
                    </a:lnTo>
                    <a:lnTo>
                      <a:pt x="171" y="236"/>
                    </a:lnTo>
                    <a:lnTo>
                      <a:pt x="180" y="236"/>
                    </a:lnTo>
                    <a:lnTo>
                      <a:pt x="176" y="236"/>
                    </a:lnTo>
                    <a:lnTo>
                      <a:pt x="171" y="231"/>
                    </a:lnTo>
                    <a:lnTo>
                      <a:pt x="166" y="226"/>
                    </a:lnTo>
                    <a:lnTo>
                      <a:pt x="153" y="218"/>
                    </a:lnTo>
                    <a:lnTo>
                      <a:pt x="148" y="213"/>
                    </a:lnTo>
                    <a:lnTo>
                      <a:pt x="139" y="205"/>
                    </a:lnTo>
                    <a:lnTo>
                      <a:pt x="125" y="194"/>
                    </a:lnTo>
                    <a:lnTo>
                      <a:pt x="117" y="186"/>
                    </a:lnTo>
                    <a:lnTo>
                      <a:pt x="107" y="178"/>
                    </a:lnTo>
                    <a:lnTo>
                      <a:pt x="102" y="167"/>
                    </a:lnTo>
                    <a:lnTo>
                      <a:pt x="98" y="158"/>
                    </a:lnTo>
                    <a:lnTo>
                      <a:pt x="93" y="158"/>
                    </a:lnTo>
                    <a:lnTo>
                      <a:pt x="98" y="158"/>
                    </a:lnTo>
                    <a:lnTo>
                      <a:pt x="102" y="158"/>
                    </a:lnTo>
                    <a:lnTo>
                      <a:pt x="112" y="158"/>
                    </a:lnTo>
                    <a:lnTo>
                      <a:pt x="117" y="163"/>
                    </a:lnTo>
                    <a:lnTo>
                      <a:pt x="134" y="167"/>
                    </a:lnTo>
                    <a:lnTo>
                      <a:pt x="139" y="178"/>
                    </a:lnTo>
                    <a:lnTo>
                      <a:pt x="144" y="178"/>
                    </a:lnTo>
                    <a:lnTo>
                      <a:pt x="139" y="178"/>
                    </a:lnTo>
                    <a:lnTo>
                      <a:pt x="139" y="173"/>
                    </a:lnTo>
                    <a:lnTo>
                      <a:pt x="134" y="163"/>
                    </a:lnTo>
                    <a:lnTo>
                      <a:pt x="130" y="153"/>
                    </a:lnTo>
                    <a:lnTo>
                      <a:pt x="130" y="141"/>
                    </a:lnTo>
                    <a:lnTo>
                      <a:pt x="130" y="132"/>
                    </a:lnTo>
                    <a:lnTo>
                      <a:pt x="125" y="124"/>
                    </a:lnTo>
                    <a:lnTo>
                      <a:pt x="125" y="119"/>
                    </a:lnTo>
                    <a:lnTo>
                      <a:pt x="125" y="115"/>
                    </a:lnTo>
                    <a:lnTo>
                      <a:pt x="130" y="115"/>
                    </a:lnTo>
                    <a:lnTo>
                      <a:pt x="134" y="115"/>
                    </a:lnTo>
                    <a:lnTo>
                      <a:pt x="139" y="115"/>
                    </a:lnTo>
                    <a:lnTo>
                      <a:pt x="144" y="115"/>
                    </a:lnTo>
                    <a:lnTo>
                      <a:pt x="139" y="115"/>
                    </a:lnTo>
                    <a:lnTo>
                      <a:pt x="134" y="110"/>
                    </a:lnTo>
                    <a:lnTo>
                      <a:pt x="130" y="100"/>
                    </a:lnTo>
                    <a:lnTo>
                      <a:pt x="125" y="92"/>
                    </a:lnTo>
                    <a:lnTo>
                      <a:pt x="117" y="89"/>
                    </a:lnTo>
                    <a:lnTo>
                      <a:pt x="112" y="78"/>
                    </a:lnTo>
                    <a:lnTo>
                      <a:pt x="107" y="74"/>
                    </a:lnTo>
                    <a:lnTo>
                      <a:pt x="102" y="69"/>
                    </a:lnTo>
                    <a:lnTo>
                      <a:pt x="102" y="59"/>
                    </a:lnTo>
                    <a:lnTo>
                      <a:pt x="98" y="55"/>
                    </a:lnTo>
                    <a:lnTo>
                      <a:pt x="98" y="51"/>
                    </a:lnTo>
                    <a:lnTo>
                      <a:pt x="93" y="42"/>
                    </a:lnTo>
                    <a:lnTo>
                      <a:pt x="98" y="42"/>
                    </a:lnTo>
                    <a:lnTo>
                      <a:pt x="102" y="42"/>
                    </a:lnTo>
                    <a:lnTo>
                      <a:pt x="107" y="42"/>
                    </a:lnTo>
                    <a:lnTo>
                      <a:pt x="102" y="42"/>
                    </a:lnTo>
                    <a:lnTo>
                      <a:pt x="102" y="37"/>
                    </a:lnTo>
                    <a:lnTo>
                      <a:pt x="98" y="32"/>
                    </a:lnTo>
                    <a:lnTo>
                      <a:pt x="98" y="22"/>
                    </a:lnTo>
                    <a:lnTo>
                      <a:pt x="93" y="19"/>
                    </a:lnTo>
                    <a:lnTo>
                      <a:pt x="93" y="15"/>
                    </a:lnTo>
                    <a:lnTo>
                      <a:pt x="93" y="10"/>
                    </a:lnTo>
                    <a:lnTo>
                      <a:pt x="88" y="6"/>
                    </a:lnTo>
                    <a:lnTo>
                      <a:pt x="88" y="0"/>
                    </a:lnTo>
                    <a:lnTo>
                      <a:pt x="88" y="6"/>
                    </a:lnTo>
                    <a:lnTo>
                      <a:pt x="87" y="10"/>
                    </a:lnTo>
                    <a:lnTo>
                      <a:pt x="81" y="19"/>
                    </a:lnTo>
                    <a:lnTo>
                      <a:pt x="81" y="27"/>
                    </a:lnTo>
                    <a:lnTo>
                      <a:pt x="72" y="42"/>
                    </a:lnTo>
                    <a:lnTo>
                      <a:pt x="67" y="46"/>
                    </a:lnTo>
                    <a:lnTo>
                      <a:pt x="67" y="51"/>
                    </a:lnTo>
                    <a:lnTo>
                      <a:pt x="67" y="55"/>
                    </a:lnTo>
                    <a:lnTo>
                      <a:pt x="62" y="59"/>
                    </a:lnTo>
                    <a:lnTo>
                      <a:pt x="67" y="59"/>
                    </a:lnTo>
                    <a:lnTo>
                      <a:pt x="72" y="59"/>
                    </a:lnTo>
                    <a:lnTo>
                      <a:pt x="77" y="59"/>
                    </a:lnTo>
                    <a:lnTo>
                      <a:pt x="77" y="78"/>
                    </a:lnTo>
                    <a:lnTo>
                      <a:pt x="72" y="89"/>
                    </a:lnTo>
                    <a:lnTo>
                      <a:pt x="77" y="57"/>
                    </a:lnTo>
                    <a:close/>
                  </a:path>
                </a:pathLst>
              </a:custGeom>
              <a:solidFill>
                <a:srgbClr val="007F00"/>
              </a:solidFill>
              <a:ln w="1588">
                <a:solidFill>
                  <a:srgbClr val="000000"/>
                </a:solidFill>
                <a:round/>
                <a:headEnd/>
                <a:tailEnd/>
              </a:ln>
            </p:spPr>
            <p:txBody>
              <a:bodyPr/>
              <a:lstStyle/>
              <a:p>
                <a:endParaRPr lang="en-US" dirty="0"/>
              </a:p>
            </p:txBody>
          </p:sp>
          <p:sp>
            <p:nvSpPr>
              <p:cNvPr id="174206" name="Freeform 104"/>
              <p:cNvSpPr>
                <a:spLocks/>
              </p:cNvSpPr>
              <p:nvPr/>
            </p:nvSpPr>
            <p:spPr bwMode="auto">
              <a:xfrm rot="393647">
                <a:off x="1532" y="3228"/>
                <a:ext cx="411" cy="85"/>
              </a:xfrm>
              <a:custGeom>
                <a:avLst/>
                <a:gdLst>
                  <a:gd name="T0" fmla="*/ 59 w 422"/>
                  <a:gd name="T1" fmla="*/ 29 h 136"/>
                  <a:gd name="T2" fmla="*/ 78 w 422"/>
                  <a:gd name="T3" fmla="*/ 21 h 136"/>
                  <a:gd name="T4" fmla="*/ 85 w 422"/>
                  <a:gd name="T5" fmla="*/ 18 h 136"/>
                  <a:gd name="T6" fmla="*/ 103 w 422"/>
                  <a:gd name="T7" fmla="*/ 11 h 136"/>
                  <a:gd name="T8" fmla="*/ 112 w 422"/>
                  <a:gd name="T9" fmla="*/ 7 h 136"/>
                  <a:gd name="T10" fmla="*/ 136 w 422"/>
                  <a:gd name="T11" fmla="*/ 4 h 136"/>
                  <a:gd name="T12" fmla="*/ 154 w 422"/>
                  <a:gd name="T13" fmla="*/ 0 h 136"/>
                  <a:gd name="T14" fmla="*/ 169 w 422"/>
                  <a:gd name="T15" fmla="*/ 0 h 136"/>
                  <a:gd name="T16" fmla="*/ 188 w 422"/>
                  <a:gd name="T17" fmla="*/ 0 h 136"/>
                  <a:gd name="T18" fmla="*/ 205 w 422"/>
                  <a:gd name="T19" fmla="*/ 4 h 136"/>
                  <a:gd name="T20" fmla="*/ 222 w 422"/>
                  <a:gd name="T21" fmla="*/ 4 h 136"/>
                  <a:gd name="T22" fmla="*/ 239 w 422"/>
                  <a:gd name="T23" fmla="*/ 4 h 136"/>
                  <a:gd name="T24" fmla="*/ 245 w 422"/>
                  <a:gd name="T25" fmla="*/ 11 h 136"/>
                  <a:gd name="T26" fmla="*/ 254 w 422"/>
                  <a:gd name="T27" fmla="*/ 14 h 136"/>
                  <a:gd name="T28" fmla="*/ 264 w 422"/>
                  <a:gd name="T29" fmla="*/ 18 h 136"/>
                  <a:gd name="T30" fmla="*/ 273 w 422"/>
                  <a:gd name="T31" fmla="*/ 21 h 136"/>
                  <a:gd name="T32" fmla="*/ 289 w 422"/>
                  <a:gd name="T33" fmla="*/ 24 h 136"/>
                  <a:gd name="T34" fmla="*/ 308 w 422"/>
                  <a:gd name="T35" fmla="*/ 29 h 136"/>
                  <a:gd name="T36" fmla="*/ 323 w 422"/>
                  <a:gd name="T37" fmla="*/ 32 h 136"/>
                  <a:gd name="T38" fmla="*/ 341 w 422"/>
                  <a:gd name="T39" fmla="*/ 35 h 136"/>
                  <a:gd name="T40" fmla="*/ 348 w 422"/>
                  <a:gd name="T41" fmla="*/ 39 h 136"/>
                  <a:gd name="T42" fmla="*/ 357 w 422"/>
                  <a:gd name="T43" fmla="*/ 42 h 136"/>
                  <a:gd name="T44" fmla="*/ 375 w 422"/>
                  <a:gd name="T45" fmla="*/ 45 h 136"/>
                  <a:gd name="T46" fmla="*/ 391 w 422"/>
                  <a:gd name="T47" fmla="*/ 49 h 136"/>
                  <a:gd name="T48" fmla="*/ 400 w 422"/>
                  <a:gd name="T49" fmla="*/ 53 h 136"/>
                  <a:gd name="T50" fmla="*/ 383 w 422"/>
                  <a:gd name="T51" fmla="*/ 53 h 136"/>
                  <a:gd name="T52" fmla="*/ 365 w 422"/>
                  <a:gd name="T53" fmla="*/ 53 h 136"/>
                  <a:gd name="T54" fmla="*/ 348 w 422"/>
                  <a:gd name="T55" fmla="*/ 49 h 136"/>
                  <a:gd name="T56" fmla="*/ 331 w 422"/>
                  <a:gd name="T57" fmla="*/ 45 h 136"/>
                  <a:gd name="T58" fmla="*/ 308 w 422"/>
                  <a:gd name="T59" fmla="*/ 39 h 136"/>
                  <a:gd name="T60" fmla="*/ 289 w 422"/>
                  <a:gd name="T61" fmla="*/ 39 h 136"/>
                  <a:gd name="T62" fmla="*/ 264 w 422"/>
                  <a:gd name="T63" fmla="*/ 35 h 136"/>
                  <a:gd name="T64" fmla="*/ 245 w 422"/>
                  <a:gd name="T65" fmla="*/ 32 h 136"/>
                  <a:gd name="T66" fmla="*/ 239 w 422"/>
                  <a:gd name="T67" fmla="*/ 35 h 136"/>
                  <a:gd name="T68" fmla="*/ 245 w 422"/>
                  <a:gd name="T69" fmla="*/ 39 h 136"/>
                  <a:gd name="T70" fmla="*/ 245 w 422"/>
                  <a:gd name="T71" fmla="*/ 42 h 136"/>
                  <a:gd name="T72" fmla="*/ 239 w 422"/>
                  <a:gd name="T73" fmla="*/ 39 h 136"/>
                  <a:gd name="T74" fmla="*/ 213 w 422"/>
                  <a:gd name="T75" fmla="*/ 39 h 136"/>
                  <a:gd name="T76" fmla="*/ 188 w 422"/>
                  <a:gd name="T77" fmla="*/ 32 h 136"/>
                  <a:gd name="T78" fmla="*/ 169 w 422"/>
                  <a:gd name="T79" fmla="*/ 29 h 136"/>
                  <a:gd name="T80" fmla="*/ 154 w 422"/>
                  <a:gd name="T81" fmla="*/ 29 h 136"/>
                  <a:gd name="T82" fmla="*/ 144 w 422"/>
                  <a:gd name="T83" fmla="*/ 32 h 136"/>
                  <a:gd name="T84" fmla="*/ 128 w 422"/>
                  <a:gd name="T85" fmla="*/ 35 h 136"/>
                  <a:gd name="T86" fmla="*/ 120 w 422"/>
                  <a:gd name="T87" fmla="*/ 32 h 136"/>
                  <a:gd name="T88" fmla="*/ 103 w 422"/>
                  <a:gd name="T89" fmla="*/ 32 h 136"/>
                  <a:gd name="T90" fmla="*/ 85 w 422"/>
                  <a:gd name="T91" fmla="*/ 35 h 136"/>
                  <a:gd name="T92" fmla="*/ 78 w 422"/>
                  <a:gd name="T93" fmla="*/ 39 h 136"/>
                  <a:gd name="T94" fmla="*/ 59 w 422"/>
                  <a:gd name="T95" fmla="*/ 39 h 136"/>
                  <a:gd name="T96" fmla="*/ 43 w 422"/>
                  <a:gd name="T97" fmla="*/ 42 h 136"/>
                  <a:gd name="T98" fmla="*/ 26 w 422"/>
                  <a:gd name="T99" fmla="*/ 45 h 136"/>
                  <a:gd name="T100" fmla="*/ 9 w 422"/>
                  <a:gd name="T101" fmla="*/ 45 h 136"/>
                  <a:gd name="T102" fmla="*/ 9 w 422"/>
                  <a:gd name="T103" fmla="*/ 45 h 136"/>
                  <a:gd name="T104" fmla="*/ 19 w 422"/>
                  <a:gd name="T105" fmla="*/ 39 h 136"/>
                  <a:gd name="T106" fmla="*/ 26 w 422"/>
                  <a:gd name="T107" fmla="*/ 35 h 136"/>
                  <a:gd name="T108" fmla="*/ 34 w 422"/>
                  <a:gd name="T109" fmla="*/ 32 h 136"/>
                  <a:gd name="T110" fmla="*/ 43 w 422"/>
                  <a:gd name="T111" fmla="*/ 29 h 1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2"/>
                  <a:gd name="T169" fmla="*/ 0 h 136"/>
                  <a:gd name="T170" fmla="*/ 422 w 422"/>
                  <a:gd name="T171" fmla="*/ 136 h 1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2" h="136">
                    <a:moveTo>
                      <a:pt x="45" y="99"/>
                    </a:moveTo>
                    <a:lnTo>
                      <a:pt x="63" y="73"/>
                    </a:lnTo>
                    <a:lnTo>
                      <a:pt x="72" y="63"/>
                    </a:lnTo>
                    <a:lnTo>
                      <a:pt x="82" y="54"/>
                    </a:lnTo>
                    <a:lnTo>
                      <a:pt x="82" y="46"/>
                    </a:lnTo>
                    <a:lnTo>
                      <a:pt x="89" y="46"/>
                    </a:lnTo>
                    <a:lnTo>
                      <a:pt x="99" y="36"/>
                    </a:lnTo>
                    <a:lnTo>
                      <a:pt x="109" y="27"/>
                    </a:lnTo>
                    <a:lnTo>
                      <a:pt x="118" y="27"/>
                    </a:lnTo>
                    <a:lnTo>
                      <a:pt x="118" y="18"/>
                    </a:lnTo>
                    <a:lnTo>
                      <a:pt x="135" y="9"/>
                    </a:lnTo>
                    <a:lnTo>
                      <a:pt x="144" y="9"/>
                    </a:lnTo>
                    <a:lnTo>
                      <a:pt x="152" y="9"/>
                    </a:lnTo>
                    <a:lnTo>
                      <a:pt x="162" y="0"/>
                    </a:lnTo>
                    <a:lnTo>
                      <a:pt x="171" y="0"/>
                    </a:lnTo>
                    <a:lnTo>
                      <a:pt x="179" y="0"/>
                    </a:lnTo>
                    <a:lnTo>
                      <a:pt x="189" y="0"/>
                    </a:lnTo>
                    <a:lnTo>
                      <a:pt x="198" y="0"/>
                    </a:lnTo>
                    <a:lnTo>
                      <a:pt x="206" y="0"/>
                    </a:lnTo>
                    <a:lnTo>
                      <a:pt x="216" y="9"/>
                    </a:lnTo>
                    <a:lnTo>
                      <a:pt x="225" y="9"/>
                    </a:lnTo>
                    <a:lnTo>
                      <a:pt x="234" y="9"/>
                    </a:lnTo>
                    <a:lnTo>
                      <a:pt x="242" y="9"/>
                    </a:lnTo>
                    <a:lnTo>
                      <a:pt x="252" y="9"/>
                    </a:lnTo>
                    <a:lnTo>
                      <a:pt x="252" y="18"/>
                    </a:lnTo>
                    <a:lnTo>
                      <a:pt x="259" y="27"/>
                    </a:lnTo>
                    <a:lnTo>
                      <a:pt x="259" y="36"/>
                    </a:lnTo>
                    <a:lnTo>
                      <a:pt x="268" y="36"/>
                    </a:lnTo>
                    <a:lnTo>
                      <a:pt x="268" y="46"/>
                    </a:lnTo>
                    <a:lnTo>
                      <a:pt x="278" y="46"/>
                    </a:lnTo>
                    <a:lnTo>
                      <a:pt x="278" y="54"/>
                    </a:lnTo>
                    <a:lnTo>
                      <a:pt x="287" y="54"/>
                    </a:lnTo>
                    <a:lnTo>
                      <a:pt x="296" y="63"/>
                    </a:lnTo>
                    <a:lnTo>
                      <a:pt x="305" y="63"/>
                    </a:lnTo>
                    <a:lnTo>
                      <a:pt x="314" y="73"/>
                    </a:lnTo>
                    <a:lnTo>
                      <a:pt x="324" y="73"/>
                    </a:lnTo>
                    <a:lnTo>
                      <a:pt x="331" y="82"/>
                    </a:lnTo>
                    <a:lnTo>
                      <a:pt x="341" y="82"/>
                    </a:lnTo>
                    <a:lnTo>
                      <a:pt x="349" y="82"/>
                    </a:lnTo>
                    <a:lnTo>
                      <a:pt x="359" y="90"/>
                    </a:lnTo>
                    <a:lnTo>
                      <a:pt x="367" y="90"/>
                    </a:lnTo>
                    <a:lnTo>
                      <a:pt x="367" y="99"/>
                    </a:lnTo>
                    <a:lnTo>
                      <a:pt x="377" y="99"/>
                    </a:lnTo>
                    <a:lnTo>
                      <a:pt x="377" y="108"/>
                    </a:lnTo>
                    <a:lnTo>
                      <a:pt x="385" y="116"/>
                    </a:lnTo>
                    <a:lnTo>
                      <a:pt x="395" y="116"/>
                    </a:lnTo>
                    <a:lnTo>
                      <a:pt x="404" y="126"/>
                    </a:lnTo>
                    <a:lnTo>
                      <a:pt x="412" y="126"/>
                    </a:lnTo>
                    <a:lnTo>
                      <a:pt x="412" y="136"/>
                    </a:lnTo>
                    <a:lnTo>
                      <a:pt x="422" y="136"/>
                    </a:lnTo>
                    <a:lnTo>
                      <a:pt x="412" y="136"/>
                    </a:lnTo>
                    <a:lnTo>
                      <a:pt x="404" y="136"/>
                    </a:lnTo>
                    <a:lnTo>
                      <a:pt x="395" y="136"/>
                    </a:lnTo>
                    <a:lnTo>
                      <a:pt x="385" y="136"/>
                    </a:lnTo>
                    <a:lnTo>
                      <a:pt x="377" y="126"/>
                    </a:lnTo>
                    <a:lnTo>
                      <a:pt x="367" y="126"/>
                    </a:lnTo>
                    <a:lnTo>
                      <a:pt x="359" y="126"/>
                    </a:lnTo>
                    <a:lnTo>
                      <a:pt x="349" y="116"/>
                    </a:lnTo>
                    <a:lnTo>
                      <a:pt x="341" y="116"/>
                    </a:lnTo>
                    <a:lnTo>
                      <a:pt x="324" y="99"/>
                    </a:lnTo>
                    <a:lnTo>
                      <a:pt x="314" y="99"/>
                    </a:lnTo>
                    <a:lnTo>
                      <a:pt x="305" y="99"/>
                    </a:lnTo>
                    <a:lnTo>
                      <a:pt x="287" y="90"/>
                    </a:lnTo>
                    <a:lnTo>
                      <a:pt x="278" y="90"/>
                    </a:lnTo>
                    <a:lnTo>
                      <a:pt x="268" y="90"/>
                    </a:lnTo>
                    <a:lnTo>
                      <a:pt x="259" y="82"/>
                    </a:lnTo>
                    <a:lnTo>
                      <a:pt x="252" y="82"/>
                    </a:lnTo>
                    <a:lnTo>
                      <a:pt x="252" y="90"/>
                    </a:lnTo>
                    <a:lnTo>
                      <a:pt x="259" y="90"/>
                    </a:lnTo>
                    <a:lnTo>
                      <a:pt x="259" y="99"/>
                    </a:lnTo>
                    <a:lnTo>
                      <a:pt x="268" y="99"/>
                    </a:lnTo>
                    <a:lnTo>
                      <a:pt x="259" y="108"/>
                    </a:lnTo>
                    <a:lnTo>
                      <a:pt x="259" y="99"/>
                    </a:lnTo>
                    <a:lnTo>
                      <a:pt x="252" y="99"/>
                    </a:lnTo>
                    <a:lnTo>
                      <a:pt x="242" y="99"/>
                    </a:lnTo>
                    <a:lnTo>
                      <a:pt x="225" y="99"/>
                    </a:lnTo>
                    <a:lnTo>
                      <a:pt x="206" y="90"/>
                    </a:lnTo>
                    <a:lnTo>
                      <a:pt x="198" y="82"/>
                    </a:lnTo>
                    <a:lnTo>
                      <a:pt x="189" y="82"/>
                    </a:lnTo>
                    <a:lnTo>
                      <a:pt x="179" y="73"/>
                    </a:lnTo>
                    <a:lnTo>
                      <a:pt x="171" y="63"/>
                    </a:lnTo>
                    <a:lnTo>
                      <a:pt x="162" y="73"/>
                    </a:lnTo>
                    <a:lnTo>
                      <a:pt x="162" y="82"/>
                    </a:lnTo>
                    <a:lnTo>
                      <a:pt x="152" y="82"/>
                    </a:lnTo>
                    <a:lnTo>
                      <a:pt x="144" y="90"/>
                    </a:lnTo>
                    <a:lnTo>
                      <a:pt x="135" y="90"/>
                    </a:lnTo>
                    <a:lnTo>
                      <a:pt x="135" y="82"/>
                    </a:lnTo>
                    <a:lnTo>
                      <a:pt x="126" y="82"/>
                    </a:lnTo>
                    <a:lnTo>
                      <a:pt x="118" y="82"/>
                    </a:lnTo>
                    <a:lnTo>
                      <a:pt x="109" y="82"/>
                    </a:lnTo>
                    <a:lnTo>
                      <a:pt x="99" y="82"/>
                    </a:lnTo>
                    <a:lnTo>
                      <a:pt x="89" y="90"/>
                    </a:lnTo>
                    <a:lnTo>
                      <a:pt x="82" y="90"/>
                    </a:lnTo>
                    <a:lnTo>
                      <a:pt x="82" y="99"/>
                    </a:lnTo>
                    <a:lnTo>
                      <a:pt x="72" y="99"/>
                    </a:lnTo>
                    <a:lnTo>
                      <a:pt x="63" y="99"/>
                    </a:lnTo>
                    <a:lnTo>
                      <a:pt x="56" y="99"/>
                    </a:lnTo>
                    <a:lnTo>
                      <a:pt x="45" y="108"/>
                    </a:lnTo>
                    <a:lnTo>
                      <a:pt x="36" y="116"/>
                    </a:lnTo>
                    <a:lnTo>
                      <a:pt x="28" y="116"/>
                    </a:lnTo>
                    <a:lnTo>
                      <a:pt x="19" y="116"/>
                    </a:lnTo>
                    <a:lnTo>
                      <a:pt x="9" y="116"/>
                    </a:lnTo>
                    <a:lnTo>
                      <a:pt x="0" y="116"/>
                    </a:lnTo>
                    <a:lnTo>
                      <a:pt x="9" y="116"/>
                    </a:lnTo>
                    <a:lnTo>
                      <a:pt x="9" y="108"/>
                    </a:lnTo>
                    <a:lnTo>
                      <a:pt x="19" y="99"/>
                    </a:lnTo>
                    <a:lnTo>
                      <a:pt x="28" y="99"/>
                    </a:lnTo>
                    <a:lnTo>
                      <a:pt x="28" y="90"/>
                    </a:lnTo>
                    <a:lnTo>
                      <a:pt x="36" y="90"/>
                    </a:lnTo>
                    <a:lnTo>
                      <a:pt x="36" y="82"/>
                    </a:lnTo>
                    <a:lnTo>
                      <a:pt x="45" y="82"/>
                    </a:lnTo>
                    <a:lnTo>
                      <a:pt x="45" y="73"/>
                    </a:lnTo>
                    <a:lnTo>
                      <a:pt x="45" y="99"/>
                    </a:lnTo>
                    <a:close/>
                  </a:path>
                </a:pathLst>
              </a:custGeom>
              <a:solidFill>
                <a:srgbClr val="FFFFFF"/>
              </a:solidFill>
              <a:ln w="1588">
                <a:solidFill>
                  <a:srgbClr val="000000"/>
                </a:solidFill>
                <a:round/>
                <a:headEnd/>
                <a:tailEnd/>
              </a:ln>
            </p:spPr>
            <p:txBody>
              <a:bodyPr/>
              <a:lstStyle/>
              <a:p>
                <a:endParaRPr lang="en-US" dirty="0"/>
              </a:p>
            </p:txBody>
          </p:sp>
          <p:sp>
            <p:nvSpPr>
              <p:cNvPr id="174207" name="Rectangle 105"/>
              <p:cNvSpPr>
                <a:spLocks noChangeArrowheads="1"/>
              </p:cNvSpPr>
              <p:nvPr/>
            </p:nvSpPr>
            <p:spPr bwMode="auto">
              <a:xfrm rot="393647">
                <a:off x="334" y="3954"/>
                <a:ext cx="1859" cy="100"/>
              </a:xfrm>
              <a:prstGeom prst="rect">
                <a:avLst/>
              </a:prstGeom>
              <a:solidFill>
                <a:srgbClr val="5F4A2E"/>
              </a:solidFill>
              <a:ln w="1588">
                <a:solidFill>
                  <a:srgbClr val="000000"/>
                </a:solidFill>
                <a:miter lim="800000"/>
                <a:headEnd/>
                <a:tailEnd/>
              </a:ln>
            </p:spPr>
            <p:txBody>
              <a:bodyPr/>
              <a:lstStyle/>
              <a:p>
                <a:endParaRPr lang="en-US" dirty="0"/>
              </a:p>
            </p:txBody>
          </p:sp>
          <p:sp>
            <p:nvSpPr>
              <p:cNvPr id="174208" name="Freeform 106"/>
              <p:cNvSpPr>
                <a:spLocks/>
              </p:cNvSpPr>
              <p:nvPr/>
            </p:nvSpPr>
            <p:spPr bwMode="auto">
              <a:xfrm rot="393647">
                <a:off x="2212" y="3635"/>
                <a:ext cx="1242" cy="598"/>
              </a:xfrm>
              <a:custGeom>
                <a:avLst/>
                <a:gdLst>
                  <a:gd name="T0" fmla="*/ 0 w 1275"/>
                  <a:gd name="T1" fmla="*/ 320 h 960"/>
                  <a:gd name="T2" fmla="*/ 1210 w 1275"/>
                  <a:gd name="T3" fmla="*/ 0 h 960"/>
                  <a:gd name="T4" fmla="*/ 1210 w 1275"/>
                  <a:gd name="T5" fmla="*/ 53 h 960"/>
                  <a:gd name="T6" fmla="*/ 0 w 1275"/>
                  <a:gd name="T7" fmla="*/ 373 h 960"/>
                  <a:gd name="T8" fmla="*/ 0 w 1275"/>
                  <a:gd name="T9" fmla="*/ 320 h 960"/>
                  <a:gd name="T10" fmla="*/ 0 60000 65536"/>
                  <a:gd name="T11" fmla="*/ 0 60000 65536"/>
                  <a:gd name="T12" fmla="*/ 0 60000 65536"/>
                  <a:gd name="T13" fmla="*/ 0 60000 65536"/>
                  <a:gd name="T14" fmla="*/ 0 60000 65536"/>
                  <a:gd name="T15" fmla="*/ 0 w 1275"/>
                  <a:gd name="T16" fmla="*/ 0 h 960"/>
                  <a:gd name="T17" fmla="*/ 1275 w 1275"/>
                  <a:gd name="T18" fmla="*/ 960 h 960"/>
                </a:gdLst>
                <a:ahLst/>
                <a:cxnLst>
                  <a:cxn ang="T10">
                    <a:pos x="T0" y="T1"/>
                  </a:cxn>
                  <a:cxn ang="T11">
                    <a:pos x="T2" y="T3"/>
                  </a:cxn>
                  <a:cxn ang="T12">
                    <a:pos x="T4" y="T5"/>
                  </a:cxn>
                  <a:cxn ang="T13">
                    <a:pos x="T6" y="T7"/>
                  </a:cxn>
                  <a:cxn ang="T14">
                    <a:pos x="T8" y="T9"/>
                  </a:cxn>
                </a:cxnLst>
                <a:rect l="T15" t="T16" r="T17" b="T18"/>
                <a:pathLst>
                  <a:path w="1275" h="960">
                    <a:moveTo>
                      <a:pt x="0" y="823"/>
                    </a:moveTo>
                    <a:lnTo>
                      <a:pt x="1275" y="0"/>
                    </a:lnTo>
                    <a:lnTo>
                      <a:pt x="1275" y="137"/>
                    </a:lnTo>
                    <a:lnTo>
                      <a:pt x="0" y="960"/>
                    </a:lnTo>
                    <a:lnTo>
                      <a:pt x="0" y="823"/>
                    </a:lnTo>
                    <a:close/>
                  </a:path>
                </a:pathLst>
              </a:custGeom>
              <a:solidFill>
                <a:srgbClr val="5F4A2E"/>
              </a:solidFill>
              <a:ln w="1588">
                <a:solidFill>
                  <a:srgbClr val="000000"/>
                </a:solidFill>
                <a:round/>
                <a:headEnd/>
                <a:tailEnd/>
              </a:ln>
            </p:spPr>
            <p:txBody>
              <a:bodyPr/>
              <a:lstStyle/>
              <a:p>
                <a:endParaRPr lang="en-US" dirty="0"/>
              </a:p>
            </p:txBody>
          </p:sp>
          <p:sp>
            <p:nvSpPr>
              <p:cNvPr id="174209" name="Freeform 107"/>
              <p:cNvSpPr>
                <a:spLocks/>
              </p:cNvSpPr>
              <p:nvPr/>
            </p:nvSpPr>
            <p:spPr bwMode="auto">
              <a:xfrm rot="393647">
                <a:off x="1008" y="3588"/>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dirty="0"/>
              </a:p>
            </p:txBody>
          </p:sp>
          <p:sp>
            <p:nvSpPr>
              <p:cNvPr id="174210" name="Freeform 108"/>
              <p:cNvSpPr>
                <a:spLocks/>
              </p:cNvSpPr>
              <p:nvPr/>
            </p:nvSpPr>
            <p:spPr bwMode="auto">
              <a:xfrm rot="393647">
                <a:off x="878" y="3487"/>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dirty="0"/>
              </a:p>
            </p:txBody>
          </p:sp>
          <p:sp>
            <p:nvSpPr>
              <p:cNvPr id="174211" name="Freeform 109"/>
              <p:cNvSpPr>
                <a:spLocks/>
              </p:cNvSpPr>
              <p:nvPr/>
            </p:nvSpPr>
            <p:spPr bwMode="auto">
              <a:xfrm rot="393647">
                <a:off x="763" y="3595"/>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dirty="0"/>
              </a:p>
            </p:txBody>
          </p:sp>
          <p:sp>
            <p:nvSpPr>
              <p:cNvPr id="174212" name="Freeform 110"/>
              <p:cNvSpPr>
                <a:spLocks/>
              </p:cNvSpPr>
              <p:nvPr/>
            </p:nvSpPr>
            <p:spPr bwMode="auto">
              <a:xfrm rot="393647">
                <a:off x="893" y="3667"/>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dirty="0"/>
              </a:p>
            </p:txBody>
          </p:sp>
          <p:sp>
            <p:nvSpPr>
              <p:cNvPr id="174213" name="Freeform 111"/>
              <p:cNvSpPr>
                <a:spLocks/>
              </p:cNvSpPr>
              <p:nvPr/>
            </p:nvSpPr>
            <p:spPr bwMode="auto">
              <a:xfrm rot="393647">
                <a:off x="1123" y="3516"/>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dirty="0"/>
              </a:p>
            </p:txBody>
          </p:sp>
          <p:sp>
            <p:nvSpPr>
              <p:cNvPr id="174214" name="Freeform 112"/>
              <p:cNvSpPr>
                <a:spLocks/>
              </p:cNvSpPr>
              <p:nvPr/>
            </p:nvSpPr>
            <p:spPr bwMode="auto">
              <a:xfrm rot="393647">
                <a:off x="1066" y="3682"/>
                <a:ext cx="255" cy="214"/>
              </a:xfrm>
              <a:custGeom>
                <a:avLst/>
                <a:gdLst>
                  <a:gd name="T0" fmla="*/ 89 w 259"/>
                  <a:gd name="T1" fmla="*/ 50 h 339"/>
                  <a:gd name="T2" fmla="*/ 64 w 259"/>
                  <a:gd name="T3" fmla="*/ 65 h 339"/>
                  <a:gd name="T4" fmla="*/ 51 w 259"/>
                  <a:gd name="T5" fmla="*/ 71 h 339"/>
                  <a:gd name="T6" fmla="*/ 84 w 259"/>
                  <a:gd name="T7" fmla="*/ 68 h 339"/>
                  <a:gd name="T8" fmla="*/ 101 w 259"/>
                  <a:gd name="T9" fmla="*/ 65 h 339"/>
                  <a:gd name="T10" fmla="*/ 95 w 259"/>
                  <a:gd name="T11" fmla="*/ 71 h 339"/>
                  <a:gd name="T12" fmla="*/ 71 w 259"/>
                  <a:gd name="T13" fmla="*/ 78 h 339"/>
                  <a:gd name="T14" fmla="*/ 45 w 259"/>
                  <a:gd name="T15" fmla="*/ 85 h 339"/>
                  <a:gd name="T16" fmla="*/ 13 w 259"/>
                  <a:gd name="T17" fmla="*/ 92 h 339"/>
                  <a:gd name="T18" fmla="*/ 26 w 259"/>
                  <a:gd name="T19" fmla="*/ 92 h 339"/>
                  <a:gd name="T20" fmla="*/ 64 w 259"/>
                  <a:gd name="T21" fmla="*/ 90 h 339"/>
                  <a:gd name="T22" fmla="*/ 71 w 259"/>
                  <a:gd name="T23" fmla="*/ 96 h 339"/>
                  <a:gd name="T24" fmla="*/ 89 w 259"/>
                  <a:gd name="T25" fmla="*/ 96 h 339"/>
                  <a:gd name="T26" fmla="*/ 71 w 259"/>
                  <a:gd name="T27" fmla="*/ 105 h 339"/>
                  <a:gd name="T28" fmla="*/ 37 w 259"/>
                  <a:gd name="T29" fmla="*/ 119 h 339"/>
                  <a:gd name="T30" fmla="*/ 7 w 259"/>
                  <a:gd name="T31" fmla="*/ 127 h 339"/>
                  <a:gd name="T32" fmla="*/ 13 w 259"/>
                  <a:gd name="T33" fmla="*/ 127 h 339"/>
                  <a:gd name="T34" fmla="*/ 45 w 259"/>
                  <a:gd name="T35" fmla="*/ 124 h 339"/>
                  <a:gd name="T36" fmla="*/ 71 w 259"/>
                  <a:gd name="T37" fmla="*/ 122 h 339"/>
                  <a:gd name="T38" fmla="*/ 89 w 259"/>
                  <a:gd name="T39" fmla="*/ 122 h 339"/>
                  <a:gd name="T40" fmla="*/ 108 w 259"/>
                  <a:gd name="T41" fmla="*/ 122 h 339"/>
                  <a:gd name="T42" fmla="*/ 120 w 259"/>
                  <a:gd name="T43" fmla="*/ 127 h 339"/>
                  <a:gd name="T44" fmla="*/ 130 w 259"/>
                  <a:gd name="T45" fmla="*/ 132 h 339"/>
                  <a:gd name="T46" fmla="*/ 169 w 259"/>
                  <a:gd name="T47" fmla="*/ 132 h 339"/>
                  <a:gd name="T48" fmla="*/ 201 w 259"/>
                  <a:gd name="T49" fmla="*/ 135 h 339"/>
                  <a:gd name="T50" fmla="*/ 251 w 259"/>
                  <a:gd name="T51" fmla="*/ 135 h 339"/>
                  <a:gd name="T52" fmla="*/ 232 w 259"/>
                  <a:gd name="T53" fmla="*/ 129 h 339"/>
                  <a:gd name="T54" fmla="*/ 195 w 259"/>
                  <a:gd name="T55" fmla="*/ 117 h 339"/>
                  <a:gd name="T56" fmla="*/ 150 w 259"/>
                  <a:gd name="T57" fmla="*/ 101 h 339"/>
                  <a:gd name="T58" fmla="*/ 130 w 259"/>
                  <a:gd name="T59" fmla="*/ 90 h 339"/>
                  <a:gd name="T60" fmla="*/ 157 w 259"/>
                  <a:gd name="T61" fmla="*/ 90 h 339"/>
                  <a:gd name="T62" fmla="*/ 195 w 259"/>
                  <a:gd name="T63" fmla="*/ 101 h 339"/>
                  <a:gd name="T64" fmla="*/ 195 w 259"/>
                  <a:gd name="T65" fmla="*/ 98 h 339"/>
                  <a:gd name="T66" fmla="*/ 183 w 259"/>
                  <a:gd name="T67" fmla="*/ 80 h 339"/>
                  <a:gd name="T68" fmla="*/ 174 w 259"/>
                  <a:gd name="T69" fmla="*/ 68 h 339"/>
                  <a:gd name="T70" fmla="*/ 187 w 259"/>
                  <a:gd name="T71" fmla="*/ 65 h 339"/>
                  <a:gd name="T72" fmla="*/ 195 w 259"/>
                  <a:gd name="T73" fmla="*/ 65 h 339"/>
                  <a:gd name="T74" fmla="*/ 174 w 259"/>
                  <a:gd name="T75" fmla="*/ 52 h 339"/>
                  <a:gd name="T76" fmla="*/ 150 w 259"/>
                  <a:gd name="T77" fmla="*/ 42 h 339"/>
                  <a:gd name="T78" fmla="*/ 138 w 259"/>
                  <a:gd name="T79" fmla="*/ 32 h 339"/>
                  <a:gd name="T80" fmla="*/ 138 w 259"/>
                  <a:gd name="T81" fmla="*/ 23 h 339"/>
                  <a:gd name="T82" fmla="*/ 145 w 259"/>
                  <a:gd name="T83" fmla="*/ 23 h 339"/>
                  <a:gd name="T84" fmla="*/ 138 w 259"/>
                  <a:gd name="T85" fmla="*/ 13 h 339"/>
                  <a:gd name="T86" fmla="*/ 130 w 259"/>
                  <a:gd name="T87" fmla="*/ 5 h 339"/>
                  <a:gd name="T88" fmla="*/ 124 w 259"/>
                  <a:gd name="T89" fmla="*/ 3 h 339"/>
                  <a:gd name="T90" fmla="*/ 114 w 259"/>
                  <a:gd name="T91" fmla="*/ 16 h 339"/>
                  <a:gd name="T92" fmla="*/ 95 w 259"/>
                  <a:gd name="T93" fmla="*/ 28 h 339"/>
                  <a:gd name="T94" fmla="*/ 95 w 259"/>
                  <a:gd name="T95" fmla="*/ 33 h 339"/>
                  <a:gd name="T96" fmla="*/ 108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2" y="80"/>
                    </a:moveTo>
                    <a:lnTo>
                      <a:pt x="97" y="111"/>
                    </a:lnTo>
                    <a:lnTo>
                      <a:pt x="91" y="125"/>
                    </a:lnTo>
                    <a:lnTo>
                      <a:pt x="86" y="137"/>
                    </a:lnTo>
                    <a:lnTo>
                      <a:pt x="79" y="151"/>
                    </a:lnTo>
                    <a:lnTo>
                      <a:pt x="66" y="163"/>
                    </a:lnTo>
                    <a:lnTo>
                      <a:pt x="59" y="169"/>
                    </a:lnTo>
                    <a:lnTo>
                      <a:pt x="47" y="177"/>
                    </a:lnTo>
                    <a:lnTo>
                      <a:pt x="53" y="177"/>
                    </a:lnTo>
                    <a:lnTo>
                      <a:pt x="66" y="177"/>
                    </a:lnTo>
                    <a:lnTo>
                      <a:pt x="73" y="177"/>
                    </a:lnTo>
                    <a:lnTo>
                      <a:pt x="86" y="169"/>
                    </a:lnTo>
                    <a:lnTo>
                      <a:pt x="91" y="163"/>
                    </a:lnTo>
                    <a:lnTo>
                      <a:pt x="97" y="163"/>
                    </a:lnTo>
                    <a:lnTo>
                      <a:pt x="105" y="163"/>
                    </a:lnTo>
                    <a:lnTo>
                      <a:pt x="105" y="157"/>
                    </a:lnTo>
                    <a:lnTo>
                      <a:pt x="105" y="163"/>
                    </a:lnTo>
                    <a:lnTo>
                      <a:pt x="97" y="177"/>
                    </a:lnTo>
                    <a:lnTo>
                      <a:pt x="91" y="183"/>
                    </a:lnTo>
                    <a:lnTo>
                      <a:pt x="86" y="189"/>
                    </a:lnTo>
                    <a:lnTo>
                      <a:pt x="73" y="196"/>
                    </a:lnTo>
                    <a:lnTo>
                      <a:pt x="66" y="201"/>
                    </a:lnTo>
                    <a:lnTo>
                      <a:pt x="53" y="206"/>
                    </a:lnTo>
                    <a:lnTo>
                      <a:pt x="47" y="214"/>
                    </a:lnTo>
                    <a:lnTo>
                      <a:pt x="33" y="220"/>
                    </a:lnTo>
                    <a:lnTo>
                      <a:pt x="26" y="226"/>
                    </a:lnTo>
                    <a:lnTo>
                      <a:pt x="13" y="232"/>
                    </a:lnTo>
                    <a:lnTo>
                      <a:pt x="7" y="232"/>
                    </a:lnTo>
                    <a:lnTo>
                      <a:pt x="13" y="232"/>
                    </a:lnTo>
                    <a:lnTo>
                      <a:pt x="26" y="232"/>
                    </a:lnTo>
                    <a:lnTo>
                      <a:pt x="47" y="226"/>
                    </a:lnTo>
                    <a:lnTo>
                      <a:pt x="59" y="226"/>
                    </a:lnTo>
                    <a:lnTo>
                      <a:pt x="66" y="226"/>
                    </a:lnTo>
                    <a:lnTo>
                      <a:pt x="73" y="226"/>
                    </a:lnTo>
                    <a:lnTo>
                      <a:pt x="73" y="232"/>
                    </a:lnTo>
                    <a:lnTo>
                      <a:pt x="73" y="240"/>
                    </a:lnTo>
                    <a:lnTo>
                      <a:pt x="86" y="240"/>
                    </a:lnTo>
                    <a:lnTo>
                      <a:pt x="91" y="232"/>
                    </a:lnTo>
                    <a:lnTo>
                      <a:pt x="91" y="240"/>
                    </a:lnTo>
                    <a:lnTo>
                      <a:pt x="86" y="253"/>
                    </a:lnTo>
                    <a:lnTo>
                      <a:pt x="73" y="258"/>
                    </a:lnTo>
                    <a:lnTo>
                      <a:pt x="73" y="265"/>
                    </a:lnTo>
                    <a:lnTo>
                      <a:pt x="66" y="279"/>
                    </a:lnTo>
                    <a:lnTo>
                      <a:pt x="53" y="284"/>
                    </a:lnTo>
                    <a:lnTo>
                      <a:pt x="39" y="299"/>
                    </a:lnTo>
                    <a:lnTo>
                      <a:pt x="26" y="305"/>
                    </a:lnTo>
                    <a:lnTo>
                      <a:pt x="21" y="310"/>
                    </a:lnTo>
                    <a:lnTo>
                      <a:pt x="7" y="319"/>
                    </a:lnTo>
                    <a:lnTo>
                      <a:pt x="0" y="325"/>
                    </a:lnTo>
                    <a:lnTo>
                      <a:pt x="7" y="325"/>
                    </a:lnTo>
                    <a:lnTo>
                      <a:pt x="13" y="319"/>
                    </a:lnTo>
                    <a:lnTo>
                      <a:pt x="26" y="319"/>
                    </a:lnTo>
                    <a:lnTo>
                      <a:pt x="39" y="319"/>
                    </a:lnTo>
                    <a:lnTo>
                      <a:pt x="47" y="310"/>
                    </a:lnTo>
                    <a:lnTo>
                      <a:pt x="59" y="310"/>
                    </a:lnTo>
                    <a:lnTo>
                      <a:pt x="66" y="305"/>
                    </a:lnTo>
                    <a:lnTo>
                      <a:pt x="73" y="305"/>
                    </a:lnTo>
                    <a:lnTo>
                      <a:pt x="79" y="305"/>
                    </a:lnTo>
                    <a:lnTo>
                      <a:pt x="86" y="305"/>
                    </a:lnTo>
                    <a:lnTo>
                      <a:pt x="91" y="305"/>
                    </a:lnTo>
                    <a:lnTo>
                      <a:pt x="97" y="299"/>
                    </a:lnTo>
                    <a:lnTo>
                      <a:pt x="105" y="305"/>
                    </a:lnTo>
                    <a:lnTo>
                      <a:pt x="112" y="305"/>
                    </a:lnTo>
                    <a:lnTo>
                      <a:pt x="118" y="310"/>
                    </a:lnTo>
                    <a:lnTo>
                      <a:pt x="118" y="319"/>
                    </a:lnTo>
                    <a:lnTo>
                      <a:pt x="124" y="319"/>
                    </a:lnTo>
                    <a:lnTo>
                      <a:pt x="128" y="325"/>
                    </a:lnTo>
                    <a:lnTo>
                      <a:pt x="128" y="331"/>
                    </a:lnTo>
                    <a:lnTo>
                      <a:pt x="134" y="331"/>
                    </a:lnTo>
                    <a:lnTo>
                      <a:pt x="142" y="331"/>
                    </a:lnTo>
                    <a:lnTo>
                      <a:pt x="154" y="331"/>
                    </a:lnTo>
                    <a:lnTo>
                      <a:pt x="175" y="331"/>
                    </a:lnTo>
                    <a:lnTo>
                      <a:pt x="180" y="331"/>
                    </a:lnTo>
                    <a:lnTo>
                      <a:pt x="193" y="331"/>
                    </a:lnTo>
                    <a:lnTo>
                      <a:pt x="207" y="339"/>
                    </a:lnTo>
                    <a:lnTo>
                      <a:pt x="227" y="339"/>
                    </a:lnTo>
                    <a:lnTo>
                      <a:pt x="248" y="339"/>
                    </a:lnTo>
                    <a:lnTo>
                      <a:pt x="259" y="339"/>
                    </a:lnTo>
                    <a:lnTo>
                      <a:pt x="253" y="339"/>
                    </a:lnTo>
                    <a:lnTo>
                      <a:pt x="248" y="331"/>
                    </a:lnTo>
                    <a:lnTo>
                      <a:pt x="240" y="325"/>
                    </a:lnTo>
                    <a:lnTo>
                      <a:pt x="222" y="310"/>
                    </a:lnTo>
                    <a:lnTo>
                      <a:pt x="213" y="305"/>
                    </a:lnTo>
                    <a:lnTo>
                      <a:pt x="201" y="293"/>
                    </a:lnTo>
                    <a:lnTo>
                      <a:pt x="180" y="279"/>
                    </a:lnTo>
                    <a:lnTo>
                      <a:pt x="170" y="265"/>
                    </a:lnTo>
                    <a:lnTo>
                      <a:pt x="154" y="253"/>
                    </a:lnTo>
                    <a:lnTo>
                      <a:pt x="149" y="240"/>
                    </a:lnTo>
                    <a:lnTo>
                      <a:pt x="142" y="226"/>
                    </a:lnTo>
                    <a:lnTo>
                      <a:pt x="134" y="226"/>
                    </a:lnTo>
                    <a:lnTo>
                      <a:pt x="142" y="226"/>
                    </a:lnTo>
                    <a:lnTo>
                      <a:pt x="149" y="226"/>
                    </a:lnTo>
                    <a:lnTo>
                      <a:pt x="161" y="226"/>
                    </a:lnTo>
                    <a:lnTo>
                      <a:pt x="170" y="232"/>
                    </a:lnTo>
                    <a:lnTo>
                      <a:pt x="193" y="240"/>
                    </a:lnTo>
                    <a:lnTo>
                      <a:pt x="201" y="253"/>
                    </a:lnTo>
                    <a:lnTo>
                      <a:pt x="207" y="253"/>
                    </a:lnTo>
                    <a:lnTo>
                      <a:pt x="201" y="253"/>
                    </a:lnTo>
                    <a:lnTo>
                      <a:pt x="201" y="246"/>
                    </a:lnTo>
                    <a:lnTo>
                      <a:pt x="193" y="232"/>
                    </a:lnTo>
                    <a:lnTo>
                      <a:pt x="189" y="220"/>
                    </a:lnTo>
                    <a:lnTo>
                      <a:pt x="189" y="201"/>
                    </a:lnTo>
                    <a:lnTo>
                      <a:pt x="189" y="189"/>
                    </a:lnTo>
                    <a:lnTo>
                      <a:pt x="180" y="177"/>
                    </a:lnTo>
                    <a:lnTo>
                      <a:pt x="180" y="169"/>
                    </a:lnTo>
                    <a:lnTo>
                      <a:pt x="180" y="163"/>
                    </a:lnTo>
                    <a:lnTo>
                      <a:pt x="189" y="163"/>
                    </a:lnTo>
                    <a:lnTo>
                      <a:pt x="193" y="163"/>
                    </a:lnTo>
                    <a:lnTo>
                      <a:pt x="201" y="163"/>
                    </a:lnTo>
                    <a:lnTo>
                      <a:pt x="207" y="163"/>
                    </a:lnTo>
                    <a:lnTo>
                      <a:pt x="201" y="163"/>
                    </a:lnTo>
                    <a:lnTo>
                      <a:pt x="193" y="157"/>
                    </a:lnTo>
                    <a:lnTo>
                      <a:pt x="189" y="143"/>
                    </a:lnTo>
                    <a:lnTo>
                      <a:pt x="180" y="131"/>
                    </a:lnTo>
                    <a:lnTo>
                      <a:pt x="170" y="125"/>
                    </a:lnTo>
                    <a:lnTo>
                      <a:pt x="161" y="111"/>
                    </a:lnTo>
                    <a:lnTo>
                      <a:pt x="154" y="105"/>
                    </a:lnTo>
                    <a:lnTo>
                      <a:pt x="149" y="98"/>
                    </a:lnTo>
                    <a:lnTo>
                      <a:pt x="149" y="84"/>
                    </a:lnTo>
                    <a:lnTo>
                      <a:pt x="142" y="79"/>
                    </a:lnTo>
                    <a:lnTo>
                      <a:pt x="142" y="72"/>
                    </a:lnTo>
                    <a:lnTo>
                      <a:pt x="134" y="59"/>
                    </a:lnTo>
                    <a:lnTo>
                      <a:pt x="142" y="59"/>
                    </a:lnTo>
                    <a:lnTo>
                      <a:pt x="149" y="59"/>
                    </a:lnTo>
                    <a:lnTo>
                      <a:pt x="154" y="59"/>
                    </a:lnTo>
                    <a:lnTo>
                      <a:pt x="149" y="59"/>
                    </a:lnTo>
                    <a:lnTo>
                      <a:pt x="149" y="52"/>
                    </a:lnTo>
                    <a:lnTo>
                      <a:pt x="142" y="46"/>
                    </a:lnTo>
                    <a:lnTo>
                      <a:pt x="142" y="33"/>
                    </a:lnTo>
                    <a:lnTo>
                      <a:pt x="134" y="27"/>
                    </a:lnTo>
                    <a:lnTo>
                      <a:pt x="134" y="20"/>
                    </a:lnTo>
                    <a:lnTo>
                      <a:pt x="134" y="13"/>
                    </a:lnTo>
                    <a:lnTo>
                      <a:pt x="128" y="7"/>
                    </a:lnTo>
                    <a:lnTo>
                      <a:pt x="128" y="0"/>
                    </a:lnTo>
                    <a:lnTo>
                      <a:pt x="128" y="7"/>
                    </a:lnTo>
                    <a:lnTo>
                      <a:pt x="124" y="13"/>
                    </a:lnTo>
                    <a:lnTo>
                      <a:pt x="118" y="27"/>
                    </a:lnTo>
                    <a:lnTo>
                      <a:pt x="118" y="39"/>
                    </a:lnTo>
                    <a:lnTo>
                      <a:pt x="105" y="59"/>
                    </a:lnTo>
                    <a:lnTo>
                      <a:pt x="97" y="65"/>
                    </a:lnTo>
                    <a:lnTo>
                      <a:pt x="97" y="72"/>
                    </a:lnTo>
                    <a:lnTo>
                      <a:pt x="97" y="79"/>
                    </a:lnTo>
                    <a:lnTo>
                      <a:pt x="91" y="84"/>
                    </a:lnTo>
                    <a:lnTo>
                      <a:pt x="97" y="84"/>
                    </a:lnTo>
                    <a:lnTo>
                      <a:pt x="105" y="84"/>
                    </a:lnTo>
                    <a:lnTo>
                      <a:pt x="112" y="84"/>
                    </a:lnTo>
                    <a:lnTo>
                      <a:pt x="112" y="111"/>
                    </a:lnTo>
                    <a:lnTo>
                      <a:pt x="105" y="125"/>
                    </a:lnTo>
                    <a:lnTo>
                      <a:pt x="112" y="80"/>
                    </a:lnTo>
                    <a:close/>
                  </a:path>
                </a:pathLst>
              </a:custGeom>
              <a:solidFill>
                <a:srgbClr val="007F00"/>
              </a:solidFill>
              <a:ln w="1588">
                <a:solidFill>
                  <a:srgbClr val="000000"/>
                </a:solidFill>
                <a:round/>
                <a:headEnd/>
                <a:tailEnd/>
              </a:ln>
            </p:spPr>
            <p:txBody>
              <a:bodyPr/>
              <a:lstStyle/>
              <a:p>
                <a:endParaRPr lang="en-US" dirty="0"/>
              </a:p>
            </p:txBody>
          </p:sp>
          <p:sp>
            <p:nvSpPr>
              <p:cNvPr id="174215" name="Freeform 113"/>
              <p:cNvSpPr>
                <a:spLocks/>
              </p:cNvSpPr>
              <p:nvPr/>
            </p:nvSpPr>
            <p:spPr bwMode="auto">
              <a:xfrm rot="393647">
                <a:off x="706" y="3658"/>
                <a:ext cx="250" cy="212"/>
              </a:xfrm>
              <a:custGeom>
                <a:avLst/>
                <a:gdLst>
                  <a:gd name="T0" fmla="*/ 85 w 259"/>
                  <a:gd name="T1" fmla="*/ 49 h 339"/>
                  <a:gd name="T2" fmla="*/ 61 w 259"/>
                  <a:gd name="T3" fmla="*/ 64 h 339"/>
                  <a:gd name="T4" fmla="*/ 48 w 259"/>
                  <a:gd name="T5" fmla="*/ 69 h 339"/>
                  <a:gd name="T6" fmla="*/ 78 w 259"/>
                  <a:gd name="T7" fmla="*/ 66 h 339"/>
                  <a:gd name="T8" fmla="*/ 96 w 259"/>
                  <a:gd name="T9" fmla="*/ 64 h 339"/>
                  <a:gd name="T10" fmla="*/ 91 w 259"/>
                  <a:gd name="T11" fmla="*/ 69 h 339"/>
                  <a:gd name="T12" fmla="*/ 67 w 259"/>
                  <a:gd name="T13" fmla="*/ 78 h 339"/>
                  <a:gd name="T14" fmla="*/ 42 w 259"/>
                  <a:gd name="T15" fmla="*/ 84 h 339"/>
                  <a:gd name="T16" fmla="*/ 13 w 259"/>
                  <a:gd name="T17" fmla="*/ 91 h 339"/>
                  <a:gd name="T18" fmla="*/ 24 w 259"/>
                  <a:gd name="T19" fmla="*/ 91 h 339"/>
                  <a:gd name="T20" fmla="*/ 61 w 259"/>
                  <a:gd name="T21" fmla="*/ 89 h 339"/>
                  <a:gd name="T22" fmla="*/ 67 w 259"/>
                  <a:gd name="T23" fmla="*/ 94 h 339"/>
                  <a:gd name="T24" fmla="*/ 85 w 259"/>
                  <a:gd name="T25" fmla="*/ 94 h 339"/>
                  <a:gd name="T26" fmla="*/ 67 w 259"/>
                  <a:gd name="T27" fmla="*/ 104 h 339"/>
                  <a:gd name="T28" fmla="*/ 36 w 259"/>
                  <a:gd name="T29" fmla="*/ 117 h 339"/>
                  <a:gd name="T30" fmla="*/ 6 w 259"/>
                  <a:gd name="T31" fmla="*/ 124 h 339"/>
                  <a:gd name="T32" fmla="*/ 13 w 259"/>
                  <a:gd name="T33" fmla="*/ 124 h 339"/>
                  <a:gd name="T34" fmla="*/ 42 w 259"/>
                  <a:gd name="T35" fmla="*/ 123 h 339"/>
                  <a:gd name="T36" fmla="*/ 67 w 259"/>
                  <a:gd name="T37" fmla="*/ 119 h 339"/>
                  <a:gd name="T38" fmla="*/ 85 w 259"/>
                  <a:gd name="T39" fmla="*/ 119 h 339"/>
                  <a:gd name="T40" fmla="*/ 103 w 259"/>
                  <a:gd name="T41" fmla="*/ 119 h 339"/>
                  <a:gd name="T42" fmla="*/ 116 w 259"/>
                  <a:gd name="T43" fmla="*/ 124 h 339"/>
                  <a:gd name="T44" fmla="*/ 125 w 259"/>
                  <a:gd name="T45" fmla="*/ 129 h 339"/>
                  <a:gd name="T46" fmla="*/ 162 w 259"/>
                  <a:gd name="T47" fmla="*/ 129 h 339"/>
                  <a:gd name="T48" fmla="*/ 192 w 259"/>
                  <a:gd name="T49" fmla="*/ 133 h 339"/>
                  <a:gd name="T50" fmla="*/ 241 w 259"/>
                  <a:gd name="T51" fmla="*/ 133 h 339"/>
                  <a:gd name="T52" fmla="*/ 223 w 259"/>
                  <a:gd name="T53" fmla="*/ 127 h 339"/>
                  <a:gd name="T54" fmla="*/ 186 w 259"/>
                  <a:gd name="T55" fmla="*/ 114 h 339"/>
                  <a:gd name="T56" fmla="*/ 143 w 259"/>
                  <a:gd name="T57" fmla="*/ 99 h 339"/>
                  <a:gd name="T58" fmla="*/ 125 w 259"/>
                  <a:gd name="T59" fmla="*/ 89 h 339"/>
                  <a:gd name="T60" fmla="*/ 150 w 259"/>
                  <a:gd name="T61" fmla="*/ 89 h 339"/>
                  <a:gd name="T62" fmla="*/ 186 w 259"/>
                  <a:gd name="T63" fmla="*/ 99 h 339"/>
                  <a:gd name="T64" fmla="*/ 186 w 259"/>
                  <a:gd name="T65" fmla="*/ 96 h 339"/>
                  <a:gd name="T66" fmla="*/ 175 w 259"/>
                  <a:gd name="T67" fmla="*/ 79 h 339"/>
                  <a:gd name="T68" fmla="*/ 168 w 259"/>
                  <a:gd name="T69" fmla="*/ 66 h 339"/>
                  <a:gd name="T70" fmla="*/ 179 w 259"/>
                  <a:gd name="T71" fmla="*/ 64 h 339"/>
                  <a:gd name="T72" fmla="*/ 186 w 259"/>
                  <a:gd name="T73" fmla="*/ 64 h 339"/>
                  <a:gd name="T74" fmla="*/ 168 w 259"/>
                  <a:gd name="T75" fmla="*/ 52 h 339"/>
                  <a:gd name="T76" fmla="*/ 143 w 259"/>
                  <a:gd name="T77" fmla="*/ 41 h 339"/>
                  <a:gd name="T78" fmla="*/ 132 w 259"/>
                  <a:gd name="T79" fmla="*/ 31 h 339"/>
                  <a:gd name="T80" fmla="*/ 132 w 259"/>
                  <a:gd name="T81" fmla="*/ 24 h 339"/>
                  <a:gd name="T82" fmla="*/ 138 w 259"/>
                  <a:gd name="T83" fmla="*/ 24 h 339"/>
                  <a:gd name="T84" fmla="*/ 132 w 259"/>
                  <a:gd name="T85" fmla="*/ 13 h 339"/>
                  <a:gd name="T86" fmla="*/ 125 w 259"/>
                  <a:gd name="T87" fmla="*/ 5 h 339"/>
                  <a:gd name="T88" fmla="*/ 121 w 259"/>
                  <a:gd name="T89" fmla="*/ 3 h 339"/>
                  <a:gd name="T90" fmla="*/ 108 w 259"/>
                  <a:gd name="T91" fmla="*/ 15 h 339"/>
                  <a:gd name="T92" fmla="*/ 91 w 259"/>
                  <a:gd name="T93" fmla="*/ 28 h 339"/>
                  <a:gd name="T94" fmla="*/ 91 w 259"/>
                  <a:gd name="T95" fmla="*/ 34 h 339"/>
                  <a:gd name="T96" fmla="*/ 103 w 259"/>
                  <a:gd name="T97" fmla="*/ 44 h 3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59"/>
                  <a:gd name="T148" fmla="*/ 0 h 339"/>
                  <a:gd name="T149" fmla="*/ 259 w 259"/>
                  <a:gd name="T150" fmla="*/ 339 h 3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59" h="339">
                    <a:moveTo>
                      <a:pt x="111" y="81"/>
                    </a:moveTo>
                    <a:lnTo>
                      <a:pt x="97" y="112"/>
                    </a:lnTo>
                    <a:lnTo>
                      <a:pt x="91" y="125"/>
                    </a:lnTo>
                    <a:lnTo>
                      <a:pt x="84" y="138"/>
                    </a:lnTo>
                    <a:lnTo>
                      <a:pt x="78" y="151"/>
                    </a:lnTo>
                    <a:lnTo>
                      <a:pt x="65" y="164"/>
                    </a:lnTo>
                    <a:lnTo>
                      <a:pt x="59" y="170"/>
                    </a:lnTo>
                    <a:lnTo>
                      <a:pt x="45" y="178"/>
                    </a:lnTo>
                    <a:lnTo>
                      <a:pt x="52" y="178"/>
                    </a:lnTo>
                    <a:lnTo>
                      <a:pt x="65" y="178"/>
                    </a:lnTo>
                    <a:lnTo>
                      <a:pt x="71" y="178"/>
                    </a:lnTo>
                    <a:lnTo>
                      <a:pt x="84" y="170"/>
                    </a:lnTo>
                    <a:lnTo>
                      <a:pt x="91" y="164"/>
                    </a:lnTo>
                    <a:lnTo>
                      <a:pt x="97" y="164"/>
                    </a:lnTo>
                    <a:lnTo>
                      <a:pt x="103" y="164"/>
                    </a:lnTo>
                    <a:lnTo>
                      <a:pt x="103" y="158"/>
                    </a:lnTo>
                    <a:lnTo>
                      <a:pt x="103" y="164"/>
                    </a:lnTo>
                    <a:lnTo>
                      <a:pt x="97" y="178"/>
                    </a:lnTo>
                    <a:lnTo>
                      <a:pt x="91" y="184"/>
                    </a:lnTo>
                    <a:lnTo>
                      <a:pt x="84" y="189"/>
                    </a:lnTo>
                    <a:lnTo>
                      <a:pt x="71" y="198"/>
                    </a:lnTo>
                    <a:lnTo>
                      <a:pt x="65" y="201"/>
                    </a:lnTo>
                    <a:lnTo>
                      <a:pt x="52" y="207"/>
                    </a:lnTo>
                    <a:lnTo>
                      <a:pt x="45" y="215"/>
                    </a:lnTo>
                    <a:lnTo>
                      <a:pt x="32" y="220"/>
                    </a:lnTo>
                    <a:lnTo>
                      <a:pt x="26" y="227"/>
                    </a:lnTo>
                    <a:lnTo>
                      <a:pt x="13" y="233"/>
                    </a:lnTo>
                    <a:lnTo>
                      <a:pt x="6" y="233"/>
                    </a:lnTo>
                    <a:lnTo>
                      <a:pt x="13" y="233"/>
                    </a:lnTo>
                    <a:lnTo>
                      <a:pt x="26" y="233"/>
                    </a:lnTo>
                    <a:lnTo>
                      <a:pt x="45" y="227"/>
                    </a:lnTo>
                    <a:lnTo>
                      <a:pt x="59" y="227"/>
                    </a:lnTo>
                    <a:lnTo>
                      <a:pt x="65" y="227"/>
                    </a:lnTo>
                    <a:lnTo>
                      <a:pt x="71" y="227"/>
                    </a:lnTo>
                    <a:lnTo>
                      <a:pt x="71" y="233"/>
                    </a:lnTo>
                    <a:lnTo>
                      <a:pt x="71" y="240"/>
                    </a:lnTo>
                    <a:lnTo>
                      <a:pt x="84" y="240"/>
                    </a:lnTo>
                    <a:lnTo>
                      <a:pt x="91" y="233"/>
                    </a:lnTo>
                    <a:lnTo>
                      <a:pt x="91" y="240"/>
                    </a:lnTo>
                    <a:lnTo>
                      <a:pt x="84" y="255"/>
                    </a:lnTo>
                    <a:lnTo>
                      <a:pt x="71" y="259"/>
                    </a:lnTo>
                    <a:lnTo>
                      <a:pt x="71" y="266"/>
                    </a:lnTo>
                    <a:lnTo>
                      <a:pt x="65" y="280"/>
                    </a:lnTo>
                    <a:lnTo>
                      <a:pt x="52" y="285"/>
                    </a:lnTo>
                    <a:lnTo>
                      <a:pt x="38" y="299"/>
                    </a:lnTo>
                    <a:lnTo>
                      <a:pt x="26" y="305"/>
                    </a:lnTo>
                    <a:lnTo>
                      <a:pt x="21" y="313"/>
                    </a:lnTo>
                    <a:lnTo>
                      <a:pt x="6" y="319"/>
                    </a:lnTo>
                    <a:lnTo>
                      <a:pt x="0" y="325"/>
                    </a:lnTo>
                    <a:lnTo>
                      <a:pt x="6" y="325"/>
                    </a:lnTo>
                    <a:lnTo>
                      <a:pt x="13" y="319"/>
                    </a:lnTo>
                    <a:lnTo>
                      <a:pt x="26" y="319"/>
                    </a:lnTo>
                    <a:lnTo>
                      <a:pt x="38" y="319"/>
                    </a:lnTo>
                    <a:lnTo>
                      <a:pt x="45" y="313"/>
                    </a:lnTo>
                    <a:lnTo>
                      <a:pt x="59" y="313"/>
                    </a:lnTo>
                    <a:lnTo>
                      <a:pt x="65" y="305"/>
                    </a:lnTo>
                    <a:lnTo>
                      <a:pt x="71" y="305"/>
                    </a:lnTo>
                    <a:lnTo>
                      <a:pt x="78" y="305"/>
                    </a:lnTo>
                    <a:lnTo>
                      <a:pt x="84" y="305"/>
                    </a:lnTo>
                    <a:lnTo>
                      <a:pt x="91" y="305"/>
                    </a:lnTo>
                    <a:lnTo>
                      <a:pt x="97" y="299"/>
                    </a:lnTo>
                    <a:lnTo>
                      <a:pt x="103" y="305"/>
                    </a:lnTo>
                    <a:lnTo>
                      <a:pt x="111" y="305"/>
                    </a:lnTo>
                    <a:lnTo>
                      <a:pt x="116" y="313"/>
                    </a:lnTo>
                    <a:lnTo>
                      <a:pt x="116" y="319"/>
                    </a:lnTo>
                    <a:lnTo>
                      <a:pt x="124" y="319"/>
                    </a:lnTo>
                    <a:lnTo>
                      <a:pt x="129" y="325"/>
                    </a:lnTo>
                    <a:lnTo>
                      <a:pt x="129" y="331"/>
                    </a:lnTo>
                    <a:lnTo>
                      <a:pt x="134" y="331"/>
                    </a:lnTo>
                    <a:lnTo>
                      <a:pt x="142" y="331"/>
                    </a:lnTo>
                    <a:lnTo>
                      <a:pt x="153" y="331"/>
                    </a:lnTo>
                    <a:lnTo>
                      <a:pt x="174" y="331"/>
                    </a:lnTo>
                    <a:lnTo>
                      <a:pt x="180" y="331"/>
                    </a:lnTo>
                    <a:lnTo>
                      <a:pt x="192" y="331"/>
                    </a:lnTo>
                    <a:lnTo>
                      <a:pt x="206" y="339"/>
                    </a:lnTo>
                    <a:lnTo>
                      <a:pt x="224" y="339"/>
                    </a:lnTo>
                    <a:lnTo>
                      <a:pt x="245" y="339"/>
                    </a:lnTo>
                    <a:lnTo>
                      <a:pt x="259" y="339"/>
                    </a:lnTo>
                    <a:lnTo>
                      <a:pt x="250" y="339"/>
                    </a:lnTo>
                    <a:lnTo>
                      <a:pt x="245" y="331"/>
                    </a:lnTo>
                    <a:lnTo>
                      <a:pt x="239" y="325"/>
                    </a:lnTo>
                    <a:lnTo>
                      <a:pt x="219" y="313"/>
                    </a:lnTo>
                    <a:lnTo>
                      <a:pt x="213" y="305"/>
                    </a:lnTo>
                    <a:lnTo>
                      <a:pt x="200" y="293"/>
                    </a:lnTo>
                    <a:lnTo>
                      <a:pt x="180" y="280"/>
                    </a:lnTo>
                    <a:lnTo>
                      <a:pt x="168" y="266"/>
                    </a:lnTo>
                    <a:lnTo>
                      <a:pt x="153" y="255"/>
                    </a:lnTo>
                    <a:lnTo>
                      <a:pt x="148" y="240"/>
                    </a:lnTo>
                    <a:lnTo>
                      <a:pt x="142" y="227"/>
                    </a:lnTo>
                    <a:lnTo>
                      <a:pt x="134" y="227"/>
                    </a:lnTo>
                    <a:lnTo>
                      <a:pt x="142" y="227"/>
                    </a:lnTo>
                    <a:lnTo>
                      <a:pt x="148" y="227"/>
                    </a:lnTo>
                    <a:lnTo>
                      <a:pt x="161" y="227"/>
                    </a:lnTo>
                    <a:lnTo>
                      <a:pt x="168" y="233"/>
                    </a:lnTo>
                    <a:lnTo>
                      <a:pt x="192" y="240"/>
                    </a:lnTo>
                    <a:lnTo>
                      <a:pt x="200" y="255"/>
                    </a:lnTo>
                    <a:lnTo>
                      <a:pt x="206" y="255"/>
                    </a:lnTo>
                    <a:lnTo>
                      <a:pt x="200" y="255"/>
                    </a:lnTo>
                    <a:lnTo>
                      <a:pt x="200" y="247"/>
                    </a:lnTo>
                    <a:lnTo>
                      <a:pt x="192" y="233"/>
                    </a:lnTo>
                    <a:lnTo>
                      <a:pt x="187" y="220"/>
                    </a:lnTo>
                    <a:lnTo>
                      <a:pt x="187" y="201"/>
                    </a:lnTo>
                    <a:lnTo>
                      <a:pt x="187" y="189"/>
                    </a:lnTo>
                    <a:lnTo>
                      <a:pt x="180" y="178"/>
                    </a:lnTo>
                    <a:lnTo>
                      <a:pt x="180" y="170"/>
                    </a:lnTo>
                    <a:lnTo>
                      <a:pt x="180" y="164"/>
                    </a:lnTo>
                    <a:lnTo>
                      <a:pt x="187" y="164"/>
                    </a:lnTo>
                    <a:lnTo>
                      <a:pt x="192" y="164"/>
                    </a:lnTo>
                    <a:lnTo>
                      <a:pt x="200" y="164"/>
                    </a:lnTo>
                    <a:lnTo>
                      <a:pt x="206" y="164"/>
                    </a:lnTo>
                    <a:lnTo>
                      <a:pt x="200" y="164"/>
                    </a:lnTo>
                    <a:lnTo>
                      <a:pt x="192" y="158"/>
                    </a:lnTo>
                    <a:lnTo>
                      <a:pt x="187" y="144"/>
                    </a:lnTo>
                    <a:lnTo>
                      <a:pt x="180" y="132"/>
                    </a:lnTo>
                    <a:lnTo>
                      <a:pt x="168" y="125"/>
                    </a:lnTo>
                    <a:lnTo>
                      <a:pt x="161" y="112"/>
                    </a:lnTo>
                    <a:lnTo>
                      <a:pt x="153" y="106"/>
                    </a:lnTo>
                    <a:lnTo>
                      <a:pt x="148" y="99"/>
                    </a:lnTo>
                    <a:lnTo>
                      <a:pt x="148" y="86"/>
                    </a:lnTo>
                    <a:lnTo>
                      <a:pt x="142" y="79"/>
                    </a:lnTo>
                    <a:lnTo>
                      <a:pt x="142" y="71"/>
                    </a:lnTo>
                    <a:lnTo>
                      <a:pt x="134" y="60"/>
                    </a:lnTo>
                    <a:lnTo>
                      <a:pt x="142" y="60"/>
                    </a:lnTo>
                    <a:lnTo>
                      <a:pt x="148" y="60"/>
                    </a:lnTo>
                    <a:lnTo>
                      <a:pt x="153" y="60"/>
                    </a:lnTo>
                    <a:lnTo>
                      <a:pt x="148" y="60"/>
                    </a:lnTo>
                    <a:lnTo>
                      <a:pt x="148" y="53"/>
                    </a:lnTo>
                    <a:lnTo>
                      <a:pt x="142" y="47"/>
                    </a:lnTo>
                    <a:lnTo>
                      <a:pt x="142" y="33"/>
                    </a:lnTo>
                    <a:lnTo>
                      <a:pt x="134" y="27"/>
                    </a:lnTo>
                    <a:lnTo>
                      <a:pt x="134" y="21"/>
                    </a:lnTo>
                    <a:lnTo>
                      <a:pt x="134" y="13"/>
                    </a:lnTo>
                    <a:lnTo>
                      <a:pt x="129" y="8"/>
                    </a:lnTo>
                    <a:lnTo>
                      <a:pt x="129" y="0"/>
                    </a:lnTo>
                    <a:lnTo>
                      <a:pt x="129" y="8"/>
                    </a:lnTo>
                    <a:lnTo>
                      <a:pt x="124" y="13"/>
                    </a:lnTo>
                    <a:lnTo>
                      <a:pt x="116" y="27"/>
                    </a:lnTo>
                    <a:lnTo>
                      <a:pt x="116" y="39"/>
                    </a:lnTo>
                    <a:lnTo>
                      <a:pt x="103" y="60"/>
                    </a:lnTo>
                    <a:lnTo>
                      <a:pt x="97" y="65"/>
                    </a:lnTo>
                    <a:lnTo>
                      <a:pt x="97" y="71"/>
                    </a:lnTo>
                    <a:lnTo>
                      <a:pt x="97" y="79"/>
                    </a:lnTo>
                    <a:lnTo>
                      <a:pt x="91" y="86"/>
                    </a:lnTo>
                    <a:lnTo>
                      <a:pt x="97" y="86"/>
                    </a:lnTo>
                    <a:lnTo>
                      <a:pt x="103" y="86"/>
                    </a:lnTo>
                    <a:lnTo>
                      <a:pt x="111" y="86"/>
                    </a:lnTo>
                    <a:lnTo>
                      <a:pt x="111" y="112"/>
                    </a:lnTo>
                    <a:lnTo>
                      <a:pt x="103" y="125"/>
                    </a:lnTo>
                    <a:lnTo>
                      <a:pt x="111" y="81"/>
                    </a:lnTo>
                    <a:close/>
                  </a:path>
                </a:pathLst>
              </a:custGeom>
              <a:solidFill>
                <a:srgbClr val="007F00"/>
              </a:solidFill>
              <a:ln w="1588">
                <a:solidFill>
                  <a:srgbClr val="000000"/>
                </a:solidFill>
                <a:round/>
                <a:headEnd/>
                <a:tailEnd/>
              </a:ln>
            </p:spPr>
            <p:txBody>
              <a:bodyPr/>
              <a:lstStyle/>
              <a:p>
                <a:endParaRPr lang="en-US" dirty="0"/>
              </a:p>
            </p:txBody>
          </p:sp>
        </p:grpSp>
        <p:grpSp>
          <p:nvGrpSpPr>
            <p:cNvPr id="468082" name="Group 114"/>
            <p:cNvGrpSpPr>
              <a:grpSpLocks/>
            </p:cNvGrpSpPr>
            <p:nvPr/>
          </p:nvGrpSpPr>
          <p:grpSpPr bwMode="auto">
            <a:xfrm>
              <a:off x="388695" y="1989017"/>
              <a:ext cx="3944900" cy="3444966"/>
              <a:chOff x="504" y="898"/>
              <a:chExt cx="2703" cy="2637"/>
            </a:xfrm>
          </p:grpSpPr>
          <p:sp>
            <p:nvSpPr>
              <p:cNvPr id="468083" name="Freeform 115"/>
              <p:cNvSpPr>
                <a:spLocks/>
              </p:cNvSpPr>
              <p:nvPr/>
            </p:nvSpPr>
            <p:spPr bwMode="auto">
              <a:xfrm>
                <a:off x="504" y="1742"/>
                <a:ext cx="1886" cy="1793"/>
              </a:xfrm>
              <a:custGeom>
                <a:avLst/>
                <a:gdLst/>
                <a:ahLst/>
                <a:cxnLst>
                  <a:cxn ang="0">
                    <a:pos x="0" y="0"/>
                  </a:cxn>
                  <a:cxn ang="0">
                    <a:pos x="857" y="1793"/>
                  </a:cxn>
                  <a:cxn ang="0">
                    <a:pos x="1886" y="151"/>
                  </a:cxn>
                </a:cxnLst>
                <a:rect l="0" t="0" r="r" b="b"/>
                <a:pathLst>
                  <a:path w="1886" h="1793">
                    <a:moveTo>
                      <a:pt x="0" y="0"/>
                    </a:moveTo>
                    <a:lnTo>
                      <a:pt x="857" y="1793"/>
                    </a:lnTo>
                    <a:lnTo>
                      <a:pt x="1886" y="151"/>
                    </a:lnTo>
                  </a:path>
                </a:pathLst>
              </a:custGeom>
              <a:noFill/>
              <a:ln w="38100" cap="flat" cmpd="sng">
                <a:solidFill>
                  <a:srgbClr val="33CC33"/>
                </a:solidFill>
                <a:prstDash val="solid"/>
                <a:round/>
                <a:headEnd type="none" w="med" len="med"/>
                <a:tailEnd type="triangle" w="med" len="med"/>
              </a:ln>
              <a:effectLst>
                <a:outerShdw dist="35921" dir="2700000" algn="ctr" rotWithShape="0">
                  <a:schemeClr val="bg2"/>
                </a:outerShdw>
              </a:effectLst>
            </p:spPr>
            <p:txBody>
              <a:bodyPr wrap="none">
                <a:spAutoFit/>
              </a:bodyPr>
              <a:lstStyle/>
              <a:p>
                <a:pPr>
                  <a:defRPr/>
                </a:pPr>
                <a:endParaRPr lang="en-US" dirty="0"/>
              </a:p>
            </p:txBody>
          </p:sp>
          <p:grpSp>
            <p:nvGrpSpPr>
              <p:cNvPr id="174102" name="Group 116"/>
              <p:cNvGrpSpPr>
                <a:grpSpLocks/>
              </p:cNvGrpSpPr>
              <p:nvPr/>
            </p:nvGrpSpPr>
            <p:grpSpPr bwMode="auto">
              <a:xfrm>
                <a:off x="1668" y="898"/>
                <a:ext cx="1539" cy="905"/>
                <a:chOff x="1956" y="848"/>
                <a:chExt cx="1539" cy="905"/>
              </a:xfrm>
            </p:grpSpPr>
            <p:grpSp>
              <p:nvGrpSpPr>
                <p:cNvPr id="174103" name="Group 117"/>
                <p:cNvGrpSpPr>
                  <a:grpSpLocks/>
                </p:cNvGrpSpPr>
                <p:nvPr/>
              </p:nvGrpSpPr>
              <p:grpSpPr bwMode="auto">
                <a:xfrm>
                  <a:off x="1956" y="848"/>
                  <a:ext cx="1539" cy="905"/>
                  <a:chOff x="2316" y="596"/>
                  <a:chExt cx="2591" cy="1481"/>
                </a:xfrm>
              </p:grpSpPr>
              <p:pic>
                <p:nvPicPr>
                  <p:cNvPr id="468086" name="Picture 118" descr="em"/>
                  <p:cNvPicPr>
                    <a:picLocks noChangeAspect="1" noChangeArrowheads="1"/>
                  </p:cNvPicPr>
                  <p:nvPr/>
                </p:nvPicPr>
                <p:blipFill>
                  <a:blip r:embed="rId3" cstate="print">
                    <a:lum bright="18000"/>
                  </a:blip>
                  <a:srcRect/>
                  <a:stretch>
                    <a:fillRect/>
                  </a:stretch>
                </p:blipFill>
                <p:spPr bwMode="auto">
                  <a:xfrm>
                    <a:off x="2316" y="596"/>
                    <a:ext cx="2591" cy="1481"/>
                  </a:xfrm>
                  <a:prstGeom prst="rect">
                    <a:avLst/>
                  </a:prstGeom>
                  <a:noFill/>
                  <a:effectLst>
                    <a:outerShdw dist="107763" dir="2700000" algn="ctr" rotWithShape="0">
                      <a:schemeClr val="bg2"/>
                    </a:outerShdw>
                  </a:effectLst>
                  <a:scene3d>
                    <a:camera prst="orthographicFront"/>
                    <a:lightRig rig="threePt" dir="t"/>
                  </a:scene3d>
                  <a:sp3d extrusionH="12700" contourW="25400"/>
                </p:spPr>
              </p:pic>
              <p:sp>
                <p:nvSpPr>
                  <p:cNvPr id="468087" name="Freeform 119"/>
                  <p:cNvSpPr>
                    <a:spLocks/>
                  </p:cNvSpPr>
                  <p:nvPr/>
                </p:nvSpPr>
                <p:spPr bwMode="auto">
                  <a:xfrm>
                    <a:off x="2346" y="1157"/>
                    <a:ext cx="2492" cy="772"/>
                  </a:xfrm>
                  <a:custGeom>
                    <a:avLst/>
                    <a:gdLst/>
                    <a:ahLst/>
                    <a:cxnLst>
                      <a:cxn ang="0">
                        <a:pos x="0" y="758"/>
                      </a:cxn>
                      <a:cxn ang="0">
                        <a:pos x="1210" y="2"/>
                      </a:cxn>
                      <a:cxn ang="0">
                        <a:pos x="2491" y="773"/>
                      </a:cxn>
                    </a:cxnLst>
                    <a:rect l="0" t="0" r="r" b="b"/>
                    <a:pathLst>
                      <a:path w="2491" h="773">
                        <a:moveTo>
                          <a:pt x="0" y="758"/>
                        </a:moveTo>
                        <a:cubicBezTo>
                          <a:pt x="202" y="632"/>
                          <a:pt x="795" y="0"/>
                          <a:pt x="1210" y="2"/>
                        </a:cubicBezTo>
                        <a:cubicBezTo>
                          <a:pt x="1625" y="4"/>
                          <a:pt x="2224" y="613"/>
                          <a:pt x="2491" y="773"/>
                        </a:cubicBezTo>
                      </a:path>
                    </a:pathLst>
                  </a:custGeom>
                  <a:noFill/>
                  <a:ln w="57150" cap="flat" cmpd="sng">
                    <a:solidFill>
                      <a:srgbClr val="008000"/>
                    </a:solidFill>
                    <a:prstDash val="solid"/>
                    <a:round/>
                    <a:headEnd/>
                    <a:tailEnd/>
                  </a:ln>
                  <a:effectLst>
                    <a:outerShdw dist="35921" dir="2700000" algn="ctr" rotWithShape="0">
                      <a:schemeClr val="bg2"/>
                    </a:outerShdw>
                  </a:effectLst>
                </p:spPr>
                <p:txBody>
                  <a:bodyPr wrap="none">
                    <a:spAutoFit/>
                  </a:bodyPr>
                  <a:lstStyle/>
                  <a:p>
                    <a:pPr>
                      <a:defRPr/>
                    </a:pPr>
                    <a:endParaRPr lang="en-US" dirty="0"/>
                  </a:p>
                </p:txBody>
              </p:sp>
            </p:grpSp>
            <p:sp>
              <p:nvSpPr>
                <p:cNvPr id="468088" name="Text Box 120"/>
                <p:cNvSpPr txBox="1">
                  <a:spLocks noChangeArrowheads="1"/>
                </p:cNvSpPr>
                <p:nvPr/>
              </p:nvSpPr>
              <p:spPr bwMode="auto">
                <a:xfrm>
                  <a:off x="2188" y="893"/>
                  <a:ext cx="965" cy="250"/>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spcBef>
                      <a:spcPct val="50000"/>
                    </a:spcBef>
                    <a:defRPr/>
                  </a:pPr>
                  <a:r>
                    <a:rPr lang="en-US" sz="2000" b="1" dirty="0">
                      <a:solidFill>
                        <a:srgbClr val="008000"/>
                      </a:solidFill>
                    </a:rPr>
                    <a:t>Conifer</a:t>
                  </a:r>
                </a:p>
              </p:txBody>
            </p:sp>
          </p:grpSp>
        </p:grpSp>
        <p:grpSp>
          <p:nvGrpSpPr>
            <p:cNvPr id="468089" name="Group 121"/>
            <p:cNvGrpSpPr>
              <a:grpSpLocks/>
            </p:cNvGrpSpPr>
            <p:nvPr/>
          </p:nvGrpSpPr>
          <p:grpSpPr bwMode="auto">
            <a:xfrm>
              <a:off x="1078303" y="3116846"/>
              <a:ext cx="4470303" cy="2803525"/>
              <a:chOff x="986" y="1619"/>
              <a:chExt cx="3063" cy="2146"/>
            </a:xfrm>
          </p:grpSpPr>
          <p:sp>
            <p:nvSpPr>
              <p:cNvPr id="468090" name="Freeform 122"/>
              <p:cNvSpPr>
                <a:spLocks/>
              </p:cNvSpPr>
              <p:nvPr/>
            </p:nvSpPr>
            <p:spPr bwMode="auto">
              <a:xfrm>
                <a:off x="986" y="1756"/>
                <a:ext cx="1764" cy="2009"/>
              </a:xfrm>
              <a:custGeom>
                <a:avLst/>
                <a:gdLst/>
                <a:ahLst/>
                <a:cxnLst>
                  <a:cxn ang="0">
                    <a:pos x="0" y="0"/>
                  </a:cxn>
                  <a:cxn ang="0">
                    <a:pos x="1044" y="2009"/>
                  </a:cxn>
                  <a:cxn ang="0">
                    <a:pos x="1764" y="843"/>
                  </a:cxn>
                </a:cxnLst>
                <a:rect l="0" t="0" r="r" b="b"/>
                <a:pathLst>
                  <a:path w="1764" h="2009">
                    <a:moveTo>
                      <a:pt x="0" y="0"/>
                    </a:moveTo>
                    <a:lnTo>
                      <a:pt x="1044" y="2009"/>
                    </a:lnTo>
                    <a:lnTo>
                      <a:pt x="1764" y="843"/>
                    </a:lnTo>
                  </a:path>
                </a:pathLst>
              </a:custGeom>
              <a:noFill/>
              <a:ln w="38100" cap="flat" cmpd="sng">
                <a:solidFill>
                  <a:schemeClr val="accent2"/>
                </a:solidFill>
                <a:prstDash val="solid"/>
                <a:round/>
                <a:headEnd type="none" w="med" len="med"/>
                <a:tailEnd type="triangle" w="med" len="med"/>
              </a:ln>
              <a:effectLst>
                <a:outerShdw dist="35921" dir="2700000" algn="ctr" rotWithShape="0">
                  <a:schemeClr val="bg2"/>
                </a:outerShdw>
              </a:effectLst>
            </p:spPr>
            <p:txBody>
              <a:bodyPr>
                <a:spAutoFit/>
              </a:bodyPr>
              <a:lstStyle/>
              <a:p>
                <a:pPr>
                  <a:defRPr/>
                </a:pPr>
                <a:endParaRPr lang="en-US" dirty="0"/>
              </a:p>
            </p:txBody>
          </p:sp>
          <p:grpSp>
            <p:nvGrpSpPr>
              <p:cNvPr id="174096" name="Group 123"/>
              <p:cNvGrpSpPr>
                <a:grpSpLocks/>
              </p:cNvGrpSpPr>
              <p:nvPr/>
            </p:nvGrpSpPr>
            <p:grpSpPr bwMode="auto">
              <a:xfrm>
                <a:off x="2517" y="1619"/>
                <a:ext cx="1532" cy="913"/>
                <a:chOff x="2927" y="1548"/>
                <a:chExt cx="1532" cy="913"/>
              </a:xfrm>
            </p:grpSpPr>
            <p:grpSp>
              <p:nvGrpSpPr>
                <p:cNvPr id="174097" name="Group 124"/>
                <p:cNvGrpSpPr>
                  <a:grpSpLocks/>
                </p:cNvGrpSpPr>
                <p:nvPr/>
              </p:nvGrpSpPr>
              <p:grpSpPr bwMode="auto">
                <a:xfrm>
                  <a:off x="2927" y="1548"/>
                  <a:ext cx="1532" cy="913"/>
                  <a:chOff x="3001" y="841"/>
                  <a:chExt cx="2591" cy="1481"/>
                </a:xfrm>
              </p:grpSpPr>
              <p:pic>
                <p:nvPicPr>
                  <p:cNvPr id="468093" name="Picture 125" descr="em"/>
                  <p:cNvPicPr>
                    <a:picLocks noChangeAspect="1" noChangeArrowheads="1"/>
                  </p:cNvPicPr>
                  <p:nvPr/>
                </p:nvPicPr>
                <p:blipFill>
                  <a:blip r:embed="rId3" cstate="print">
                    <a:lum bright="18000"/>
                  </a:blip>
                  <a:srcRect/>
                  <a:stretch>
                    <a:fillRect/>
                  </a:stretch>
                </p:blipFill>
                <p:spPr bwMode="auto">
                  <a:xfrm>
                    <a:off x="3001" y="841"/>
                    <a:ext cx="2591" cy="1481"/>
                  </a:xfrm>
                  <a:prstGeom prst="rect">
                    <a:avLst/>
                  </a:prstGeom>
                  <a:noFill/>
                  <a:effectLst>
                    <a:outerShdw dist="107763" dir="2700000" algn="ctr" rotWithShape="0">
                      <a:schemeClr val="bg2"/>
                    </a:outerShdw>
                  </a:effectLst>
                </p:spPr>
              </p:pic>
              <p:sp>
                <p:nvSpPr>
                  <p:cNvPr id="468094" name="Freeform 126"/>
                  <p:cNvSpPr>
                    <a:spLocks/>
                  </p:cNvSpPr>
                  <p:nvPr/>
                </p:nvSpPr>
                <p:spPr bwMode="auto">
                  <a:xfrm>
                    <a:off x="3096" y="2160"/>
                    <a:ext cx="2398" cy="44"/>
                  </a:xfrm>
                  <a:custGeom>
                    <a:avLst/>
                    <a:gdLst/>
                    <a:ahLst/>
                    <a:cxnLst>
                      <a:cxn ang="0">
                        <a:pos x="0" y="43"/>
                      </a:cxn>
                      <a:cxn ang="0">
                        <a:pos x="598" y="36"/>
                      </a:cxn>
                      <a:cxn ang="0">
                        <a:pos x="1195" y="14"/>
                      </a:cxn>
                      <a:cxn ang="0">
                        <a:pos x="1757" y="29"/>
                      </a:cxn>
                      <a:cxn ang="0">
                        <a:pos x="2398" y="0"/>
                      </a:cxn>
                    </a:cxnLst>
                    <a:rect l="0" t="0" r="r" b="b"/>
                    <a:pathLst>
                      <a:path w="2398" h="43">
                        <a:moveTo>
                          <a:pt x="0" y="43"/>
                        </a:moveTo>
                        <a:cubicBezTo>
                          <a:pt x="199" y="42"/>
                          <a:pt x="399" y="41"/>
                          <a:pt x="598" y="36"/>
                        </a:cubicBezTo>
                        <a:cubicBezTo>
                          <a:pt x="797" y="31"/>
                          <a:pt x="1002" y="15"/>
                          <a:pt x="1195" y="14"/>
                        </a:cubicBezTo>
                        <a:cubicBezTo>
                          <a:pt x="1388" y="13"/>
                          <a:pt x="1557" y="31"/>
                          <a:pt x="1757" y="29"/>
                        </a:cubicBezTo>
                        <a:cubicBezTo>
                          <a:pt x="1957" y="27"/>
                          <a:pt x="2177" y="13"/>
                          <a:pt x="2398" y="0"/>
                        </a:cubicBezTo>
                      </a:path>
                    </a:pathLst>
                  </a:custGeom>
                  <a:noFill/>
                  <a:ln w="57150" cap="flat" cmpd="sng">
                    <a:solidFill>
                      <a:srgbClr val="5F5F5F"/>
                    </a:solidFill>
                    <a:prstDash val="solid"/>
                    <a:round/>
                    <a:headEnd/>
                    <a:tailEnd/>
                  </a:ln>
                  <a:effectLst>
                    <a:outerShdw dist="35921" dir="2700000" algn="ctr" rotWithShape="0">
                      <a:schemeClr val="bg2"/>
                    </a:outerShdw>
                  </a:effectLst>
                </p:spPr>
                <p:txBody>
                  <a:bodyPr wrap="none">
                    <a:spAutoFit/>
                  </a:bodyPr>
                  <a:lstStyle/>
                  <a:p>
                    <a:pPr>
                      <a:defRPr/>
                    </a:pPr>
                    <a:endParaRPr lang="en-US" dirty="0"/>
                  </a:p>
                </p:txBody>
              </p:sp>
            </p:grpSp>
            <p:sp>
              <p:nvSpPr>
                <p:cNvPr id="468095" name="Text Box 127"/>
                <p:cNvSpPr txBox="1">
                  <a:spLocks noChangeArrowheads="1"/>
                </p:cNvSpPr>
                <p:nvPr/>
              </p:nvSpPr>
              <p:spPr bwMode="auto">
                <a:xfrm>
                  <a:off x="3182" y="1642"/>
                  <a:ext cx="965" cy="250"/>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spcBef>
                      <a:spcPct val="50000"/>
                    </a:spcBef>
                    <a:defRPr/>
                  </a:pPr>
                  <a:r>
                    <a:rPr lang="en-US" sz="2000" b="1" dirty="0">
                      <a:solidFill>
                        <a:srgbClr val="5F5F5F"/>
                      </a:solidFill>
                    </a:rPr>
                    <a:t>Asphalt</a:t>
                  </a:r>
                </a:p>
              </p:txBody>
            </p:sp>
          </p:grpSp>
        </p:grpSp>
        <p:grpSp>
          <p:nvGrpSpPr>
            <p:cNvPr id="468096" name="Group 128"/>
            <p:cNvGrpSpPr>
              <a:grpSpLocks/>
            </p:cNvGrpSpPr>
            <p:nvPr/>
          </p:nvGrpSpPr>
          <p:grpSpPr bwMode="auto">
            <a:xfrm>
              <a:off x="1942579" y="3246593"/>
              <a:ext cx="4776787" cy="2803525"/>
              <a:chOff x="1455" y="1684"/>
              <a:chExt cx="3273" cy="2146"/>
            </a:xfrm>
          </p:grpSpPr>
          <p:sp>
            <p:nvSpPr>
              <p:cNvPr id="468097" name="Freeform 129"/>
              <p:cNvSpPr>
                <a:spLocks/>
              </p:cNvSpPr>
              <p:nvPr/>
            </p:nvSpPr>
            <p:spPr bwMode="auto">
              <a:xfrm>
                <a:off x="1455" y="1684"/>
                <a:ext cx="1713" cy="2146"/>
              </a:xfrm>
              <a:custGeom>
                <a:avLst/>
                <a:gdLst/>
                <a:ahLst/>
                <a:cxnLst>
                  <a:cxn ang="0">
                    <a:pos x="0" y="0"/>
                  </a:cxn>
                  <a:cxn ang="0">
                    <a:pos x="1108" y="2146"/>
                  </a:cxn>
                  <a:cxn ang="0">
                    <a:pos x="1713" y="1311"/>
                  </a:cxn>
                </a:cxnLst>
                <a:rect l="0" t="0" r="r" b="b"/>
                <a:pathLst>
                  <a:path w="1713" h="2146">
                    <a:moveTo>
                      <a:pt x="0" y="0"/>
                    </a:moveTo>
                    <a:lnTo>
                      <a:pt x="1108" y="2146"/>
                    </a:lnTo>
                    <a:lnTo>
                      <a:pt x="1713" y="1311"/>
                    </a:lnTo>
                  </a:path>
                </a:pathLst>
              </a:custGeom>
              <a:noFill/>
              <a:ln w="38100" cap="flat" cmpd="sng">
                <a:solidFill>
                  <a:srgbClr val="66CCFF"/>
                </a:solidFill>
                <a:prstDash val="solid"/>
                <a:round/>
                <a:headEnd type="none" w="med" len="med"/>
                <a:tailEnd type="triangle" w="med" len="med"/>
              </a:ln>
              <a:effectLst>
                <a:outerShdw dist="35921" dir="2700000" algn="ctr" rotWithShape="0">
                  <a:schemeClr val="bg2"/>
                </a:outerShdw>
              </a:effectLst>
            </p:spPr>
            <p:txBody>
              <a:bodyPr>
                <a:spAutoFit/>
              </a:bodyPr>
              <a:lstStyle/>
              <a:p>
                <a:pPr>
                  <a:defRPr/>
                </a:pPr>
                <a:endParaRPr lang="en-US" dirty="0"/>
              </a:p>
            </p:txBody>
          </p:sp>
          <p:grpSp>
            <p:nvGrpSpPr>
              <p:cNvPr id="174090" name="Group 130"/>
              <p:cNvGrpSpPr>
                <a:grpSpLocks/>
              </p:cNvGrpSpPr>
              <p:nvPr/>
            </p:nvGrpSpPr>
            <p:grpSpPr bwMode="auto">
              <a:xfrm>
                <a:off x="3195" y="2554"/>
                <a:ext cx="1533" cy="898"/>
                <a:chOff x="3483" y="2504"/>
                <a:chExt cx="1533" cy="898"/>
              </a:xfrm>
            </p:grpSpPr>
            <p:grpSp>
              <p:nvGrpSpPr>
                <p:cNvPr id="174091" name="Group 131"/>
                <p:cNvGrpSpPr>
                  <a:grpSpLocks/>
                </p:cNvGrpSpPr>
                <p:nvPr/>
              </p:nvGrpSpPr>
              <p:grpSpPr bwMode="auto">
                <a:xfrm>
                  <a:off x="3483" y="2504"/>
                  <a:ext cx="1533" cy="898"/>
                  <a:chOff x="322" y="2541"/>
                  <a:chExt cx="2591" cy="1481"/>
                </a:xfrm>
              </p:grpSpPr>
              <p:pic>
                <p:nvPicPr>
                  <p:cNvPr id="468100" name="Picture 132" descr="em"/>
                  <p:cNvPicPr>
                    <a:picLocks noChangeAspect="1" noChangeArrowheads="1"/>
                  </p:cNvPicPr>
                  <p:nvPr/>
                </p:nvPicPr>
                <p:blipFill>
                  <a:blip r:embed="rId3" cstate="print">
                    <a:lum bright="18000"/>
                  </a:blip>
                  <a:srcRect/>
                  <a:stretch>
                    <a:fillRect/>
                  </a:stretch>
                </p:blipFill>
                <p:spPr bwMode="auto">
                  <a:xfrm>
                    <a:off x="322" y="2541"/>
                    <a:ext cx="2591" cy="1481"/>
                  </a:xfrm>
                  <a:prstGeom prst="rect">
                    <a:avLst/>
                  </a:prstGeom>
                  <a:noFill/>
                  <a:effectLst>
                    <a:outerShdw dist="107763" dir="2700000" algn="ctr" rotWithShape="0">
                      <a:schemeClr val="bg2"/>
                    </a:outerShdw>
                  </a:effectLst>
                </p:spPr>
              </p:pic>
              <p:sp>
                <p:nvSpPr>
                  <p:cNvPr id="468101" name="Freeform 133"/>
                  <p:cNvSpPr>
                    <a:spLocks/>
                  </p:cNvSpPr>
                  <p:nvPr/>
                </p:nvSpPr>
                <p:spPr bwMode="auto">
                  <a:xfrm>
                    <a:off x="445" y="3420"/>
                    <a:ext cx="2341" cy="518"/>
                  </a:xfrm>
                  <a:custGeom>
                    <a:avLst/>
                    <a:gdLst/>
                    <a:ahLst/>
                    <a:cxnLst>
                      <a:cxn ang="0">
                        <a:pos x="0" y="0"/>
                      </a:cxn>
                      <a:cxn ang="0">
                        <a:pos x="879" y="432"/>
                      </a:cxn>
                      <a:cxn ang="0">
                        <a:pos x="2340" y="518"/>
                      </a:cxn>
                    </a:cxnLst>
                    <a:rect l="0" t="0" r="r" b="b"/>
                    <a:pathLst>
                      <a:path w="2340" h="518">
                        <a:moveTo>
                          <a:pt x="0" y="0"/>
                        </a:moveTo>
                        <a:cubicBezTo>
                          <a:pt x="244" y="173"/>
                          <a:pt x="489" y="346"/>
                          <a:pt x="879" y="432"/>
                        </a:cubicBezTo>
                        <a:cubicBezTo>
                          <a:pt x="1269" y="518"/>
                          <a:pt x="1804" y="518"/>
                          <a:pt x="2340" y="518"/>
                        </a:cubicBezTo>
                      </a:path>
                    </a:pathLst>
                  </a:custGeom>
                  <a:noFill/>
                  <a:ln w="57150" cap="flat" cmpd="sng">
                    <a:solidFill>
                      <a:srgbClr val="2F73CD"/>
                    </a:solidFill>
                    <a:prstDash val="solid"/>
                    <a:round/>
                    <a:headEnd/>
                    <a:tailEnd/>
                  </a:ln>
                  <a:effectLst>
                    <a:outerShdw dist="35921" dir="2700000" algn="ctr" rotWithShape="0">
                      <a:schemeClr val="bg2"/>
                    </a:outerShdw>
                  </a:effectLst>
                </p:spPr>
                <p:txBody>
                  <a:bodyPr wrap="none">
                    <a:spAutoFit/>
                  </a:bodyPr>
                  <a:lstStyle/>
                  <a:p>
                    <a:pPr>
                      <a:defRPr/>
                    </a:pPr>
                    <a:endParaRPr lang="en-US" dirty="0"/>
                  </a:p>
                </p:txBody>
              </p:sp>
            </p:grpSp>
            <p:sp>
              <p:nvSpPr>
                <p:cNvPr id="468102" name="Text Box 134"/>
                <p:cNvSpPr txBox="1">
                  <a:spLocks noChangeArrowheads="1"/>
                </p:cNvSpPr>
                <p:nvPr/>
              </p:nvSpPr>
              <p:spPr bwMode="auto">
                <a:xfrm>
                  <a:off x="3736" y="2535"/>
                  <a:ext cx="965" cy="250"/>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spcBef>
                      <a:spcPct val="50000"/>
                    </a:spcBef>
                    <a:defRPr/>
                  </a:pPr>
                  <a:r>
                    <a:rPr lang="en-US" sz="2000" b="1" dirty="0">
                      <a:solidFill>
                        <a:srgbClr val="2F73CD"/>
                      </a:solidFill>
                    </a:rPr>
                    <a:t>Water</a:t>
                  </a:r>
                </a:p>
              </p:txBody>
            </p:sp>
          </p:grpSp>
        </p:grpSp>
        <p:sp>
          <p:nvSpPr>
            <p:cNvPr id="137" name="Oval 156"/>
            <p:cNvSpPr>
              <a:spLocks noChangeArrowheads="1"/>
            </p:cNvSpPr>
            <p:nvPr/>
          </p:nvSpPr>
          <p:spPr bwMode="auto">
            <a:xfrm>
              <a:off x="381000" y="1905000"/>
              <a:ext cx="914400" cy="822960"/>
            </a:xfrm>
            <a:prstGeom prst="ellipse">
              <a:avLst/>
            </a:prstGeom>
            <a:gradFill rotWithShape="1">
              <a:gsLst>
                <a:gs pos="0">
                  <a:schemeClr val="bg1"/>
                </a:gs>
                <a:gs pos="100000">
                  <a:srgbClr val="FFFF00"/>
                </a:gs>
              </a:gsLst>
              <a:path path="shape">
                <a:fillToRect l="50000" t="50000" r="50000" b="50000"/>
              </a:path>
            </a:gradFill>
            <a:ln w="15875">
              <a:solidFill>
                <a:schemeClr val="bg2"/>
              </a:solidFill>
              <a:round/>
              <a:headEnd/>
              <a:tailEnd/>
            </a:ln>
          </p:spPr>
          <p:txBody>
            <a:bodyPr wrap="square" anchor="ctr">
              <a:spAutoFit/>
            </a:bodyPr>
            <a:lstStyle/>
            <a:p>
              <a:endParaRPr lang="en-US" sz="3200" dirty="0"/>
            </a:p>
          </p:txBody>
        </p:sp>
      </p:grpSp>
    </p:spTree>
    <p:extLst>
      <p:ext uri="{BB962C8B-B14F-4D97-AF65-F5344CB8AC3E}">
        <p14:creationId xmlns:p14="http://schemas.microsoft.com/office/powerpoint/2010/main" val="3037918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68104"/>
                                        </p:tgtEl>
                                        <p:attrNameLst>
                                          <p:attrName>style.visibility</p:attrName>
                                        </p:attrNameLst>
                                      </p:cBhvr>
                                      <p:to>
                                        <p:strVal val="visible"/>
                                      </p:to>
                                    </p:set>
                                    <p:animEffect transition="in" filter="wipe(up)">
                                      <p:cBhvr>
                                        <p:cTn id="7" dur="500"/>
                                        <p:tgtEl>
                                          <p:spTgt spid="468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10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2BF0-32D2-4031-811C-9744D7C99C7D}"/>
              </a:ext>
            </a:extLst>
          </p:cNvPr>
          <p:cNvSpPr>
            <a:spLocks noGrp="1"/>
          </p:cNvSpPr>
          <p:nvPr>
            <p:ph type="title"/>
          </p:nvPr>
        </p:nvSpPr>
        <p:spPr/>
        <p:txBody>
          <a:bodyPr/>
          <a:lstStyle/>
          <a:p>
            <a:r>
              <a:rPr lang="en-US" dirty="0"/>
              <a:t>Housekeeping</a:t>
            </a:r>
          </a:p>
        </p:txBody>
      </p:sp>
      <p:sp>
        <p:nvSpPr>
          <p:cNvPr id="3" name="Content Placeholder 2">
            <a:extLst>
              <a:ext uri="{FF2B5EF4-FFF2-40B4-BE49-F238E27FC236}">
                <a16:creationId xmlns:a16="http://schemas.microsoft.com/office/drawing/2014/main" id="{562C3610-6D3A-4802-AC7C-F7E06F3C3D8D}"/>
              </a:ext>
            </a:extLst>
          </p:cNvPr>
          <p:cNvSpPr>
            <a:spLocks noGrp="1"/>
          </p:cNvSpPr>
          <p:nvPr>
            <p:ph idx="1"/>
          </p:nvPr>
        </p:nvSpPr>
        <p:spPr/>
        <p:txBody>
          <a:bodyPr>
            <a:normAutofit/>
          </a:bodyPr>
          <a:lstStyle/>
          <a:p>
            <a:r>
              <a:rPr lang="en-US" dirty="0"/>
              <a:t>Keep video off and stay on mute</a:t>
            </a:r>
          </a:p>
          <a:p>
            <a:r>
              <a:rPr lang="en-US" dirty="0"/>
              <a:t>If you have questions: </a:t>
            </a:r>
          </a:p>
          <a:p>
            <a:pPr lvl="1"/>
            <a:r>
              <a:rPr lang="en-US" dirty="0"/>
              <a:t>Raise hand in Teams</a:t>
            </a:r>
          </a:p>
          <a:p>
            <a:pPr lvl="1"/>
            <a:r>
              <a:rPr lang="en-US" dirty="0"/>
              <a:t>Respond in chat box</a:t>
            </a:r>
          </a:p>
          <a:p>
            <a:pPr lvl="1"/>
            <a:r>
              <a:rPr lang="en-US" dirty="0"/>
              <a:t>Q + A at the end</a:t>
            </a:r>
          </a:p>
          <a:p>
            <a:r>
              <a:rPr lang="en-US" dirty="0"/>
              <a:t>Closed captions are available </a:t>
            </a:r>
          </a:p>
          <a:p>
            <a:r>
              <a:rPr lang="en-US" dirty="0"/>
              <a:t>Take care of your body!</a:t>
            </a:r>
          </a:p>
          <a:p>
            <a:endParaRPr lang="en-US" dirty="0"/>
          </a:p>
          <a:p>
            <a:pPr marL="0" indent="0">
              <a:buNone/>
            </a:pPr>
            <a:r>
              <a:rPr lang="en-US" sz="1800" dirty="0"/>
              <a:t>* this webinar will be recorded*</a:t>
            </a:r>
          </a:p>
        </p:txBody>
      </p:sp>
    </p:spTree>
    <p:extLst>
      <p:ext uri="{BB962C8B-B14F-4D97-AF65-F5344CB8AC3E}">
        <p14:creationId xmlns:p14="http://schemas.microsoft.com/office/powerpoint/2010/main" val="3218066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none" dirty="0"/>
              <a:t>How do we detect change from imagery? </a:t>
            </a:r>
          </a:p>
        </p:txBody>
      </p:sp>
      <p:sp>
        <p:nvSpPr>
          <p:cNvPr id="3" name="Content Placeholder 2"/>
          <p:cNvSpPr>
            <a:spLocks noGrp="1"/>
          </p:cNvSpPr>
          <p:nvPr>
            <p:ph idx="1"/>
          </p:nvPr>
        </p:nvSpPr>
        <p:spPr/>
        <p:txBody>
          <a:bodyPr/>
          <a:lstStyle/>
          <a:p>
            <a:r>
              <a:rPr lang="en-US" dirty="0"/>
              <a:t>Changes on the landscape can be detected as changes in the ‘</a:t>
            </a:r>
            <a:r>
              <a:rPr lang="en-US" i="1" dirty="0"/>
              <a:t>spectral</a:t>
            </a:r>
            <a:r>
              <a:rPr lang="en-US" dirty="0"/>
              <a:t> </a:t>
            </a:r>
            <a:r>
              <a:rPr lang="en-US" i="1" dirty="0"/>
              <a:t>space</a:t>
            </a:r>
            <a:r>
              <a:rPr lang="en-US" dirty="0"/>
              <a:t>’ occupied by an image pixel</a:t>
            </a:r>
          </a:p>
        </p:txBody>
      </p:sp>
      <p:grpSp>
        <p:nvGrpSpPr>
          <p:cNvPr id="4" name="Group 3" descr="diagram of the spectral signature of healthy vegetation">
            <a:extLst>
              <a:ext uri="{FF2B5EF4-FFF2-40B4-BE49-F238E27FC236}">
                <a16:creationId xmlns:a16="http://schemas.microsoft.com/office/drawing/2014/main" id="{B0E37024-3388-404A-8285-F545AA4C3A6D}"/>
              </a:ext>
            </a:extLst>
          </p:cNvPr>
          <p:cNvGrpSpPr/>
          <p:nvPr/>
        </p:nvGrpSpPr>
        <p:grpSpPr>
          <a:xfrm>
            <a:off x="1433857" y="3433577"/>
            <a:ext cx="7358030" cy="2835454"/>
            <a:chOff x="1433857" y="3433577"/>
            <a:chExt cx="7358030" cy="2835454"/>
          </a:xfrm>
        </p:grpSpPr>
        <p:sp>
          <p:nvSpPr>
            <p:cNvPr id="5" name="Freeform 7"/>
            <p:cNvSpPr>
              <a:spLocks/>
            </p:cNvSpPr>
            <p:nvPr/>
          </p:nvSpPr>
          <p:spPr bwMode="auto">
            <a:xfrm>
              <a:off x="2246646" y="3730898"/>
              <a:ext cx="5735414" cy="1415431"/>
            </a:xfrm>
            <a:custGeom>
              <a:avLst/>
              <a:gdLst/>
              <a:ahLst/>
              <a:cxnLst>
                <a:cxn ang="0">
                  <a:pos x="0" y="1233"/>
                </a:cxn>
                <a:cxn ang="0">
                  <a:pos x="308" y="924"/>
                </a:cxn>
                <a:cxn ang="0">
                  <a:pos x="589" y="1191"/>
                </a:cxn>
                <a:cxn ang="0">
                  <a:pos x="754" y="979"/>
                </a:cxn>
                <a:cxn ang="0">
                  <a:pos x="946" y="225"/>
                </a:cxn>
                <a:cxn ang="0">
                  <a:pos x="1056" y="26"/>
                </a:cxn>
                <a:cxn ang="0">
                  <a:pos x="1426" y="67"/>
                </a:cxn>
                <a:cxn ang="0">
                  <a:pos x="1933" y="60"/>
                </a:cxn>
                <a:cxn ang="0">
                  <a:pos x="2112" y="211"/>
                </a:cxn>
                <a:cxn ang="0">
                  <a:pos x="2249" y="636"/>
                </a:cxn>
                <a:cxn ang="0">
                  <a:pos x="2393" y="1054"/>
                </a:cxn>
                <a:cxn ang="0">
                  <a:pos x="2530" y="938"/>
                </a:cxn>
                <a:cxn ang="0">
                  <a:pos x="2633" y="705"/>
                </a:cxn>
                <a:cxn ang="0">
                  <a:pos x="2749" y="643"/>
                </a:cxn>
                <a:cxn ang="0">
                  <a:pos x="2852" y="698"/>
                </a:cxn>
                <a:cxn ang="0">
                  <a:pos x="2962" y="691"/>
                </a:cxn>
                <a:cxn ang="0">
                  <a:pos x="3270" y="1191"/>
                </a:cxn>
                <a:cxn ang="0">
                  <a:pos x="3476" y="938"/>
                </a:cxn>
                <a:cxn ang="0">
                  <a:pos x="3874" y="1185"/>
                </a:cxn>
              </a:cxnLst>
              <a:rect l="0" t="0" r="r" b="b"/>
              <a:pathLst>
                <a:path w="3874" h="1233">
                  <a:moveTo>
                    <a:pt x="0" y="1233"/>
                  </a:moveTo>
                  <a:cubicBezTo>
                    <a:pt x="105" y="1082"/>
                    <a:pt x="210" y="931"/>
                    <a:pt x="308" y="924"/>
                  </a:cubicBezTo>
                  <a:cubicBezTo>
                    <a:pt x="406" y="917"/>
                    <a:pt x="515" y="1182"/>
                    <a:pt x="589" y="1191"/>
                  </a:cubicBezTo>
                  <a:cubicBezTo>
                    <a:pt x="663" y="1200"/>
                    <a:pt x="695" y="1140"/>
                    <a:pt x="754" y="979"/>
                  </a:cubicBezTo>
                  <a:cubicBezTo>
                    <a:pt x="813" y="818"/>
                    <a:pt x="896" y="384"/>
                    <a:pt x="946" y="225"/>
                  </a:cubicBezTo>
                  <a:cubicBezTo>
                    <a:pt x="996" y="66"/>
                    <a:pt x="976" y="52"/>
                    <a:pt x="1056" y="26"/>
                  </a:cubicBezTo>
                  <a:cubicBezTo>
                    <a:pt x="1136" y="0"/>
                    <a:pt x="1280" y="61"/>
                    <a:pt x="1426" y="67"/>
                  </a:cubicBezTo>
                  <a:cubicBezTo>
                    <a:pt x="1572" y="73"/>
                    <a:pt x="1819" y="36"/>
                    <a:pt x="1933" y="60"/>
                  </a:cubicBezTo>
                  <a:cubicBezTo>
                    <a:pt x="2047" y="84"/>
                    <a:pt x="2059" y="115"/>
                    <a:pt x="2112" y="211"/>
                  </a:cubicBezTo>
                  <a:cubicBezTo>
                    <a:pt x="2165" y="307"/>
                    <a:pt x="2202" y="496"/>
                    <a:pt x="2249" y="636"/>
                  </a:cubicBezTo>
                  <a:cubicBezTo>
                    <a:pt x="2296" y="776"/>
                    <a:pt x="2346" y="1004"/>
                    <a:pt x="2393" y="1054"/>
                  </a:cubicBezTo>
                  <a:cubicBezTo>
                    <a:pt x="2440" y="1104"/>
                    <a:pt x="2490" y="996"/>
                    <a:pt x="2530" y="938"/>
                  </a:cubicBezTo>
                  <a:cubicBezTo>
                    <a:pt x="2570" y="880"/>
                    <a:pt x="2597" y="754"/>
                    <a:pt x="2633" y="705"/>
                  </a:cubicBezTo>
                  <a:cubicBezTo>
                    <a:pt x="2669" y="656"/>
                    <a:pt x="2713" y="644"/>
                    <a:pt x="2749" y="643"/>
                  </a:cubicBezTo>
                  <a:cubicBezTo>
                    <a:pt x="2785" y="642"/>
                    <a:pt x="2817" y="690"/>
                    <a:pt x="2852" y="698"/>
                  </a:cubicBezTo>
                  <a:cubicBezTo>
                    <a:pt x="2887" y="706"/>
                    <a:pt x="2893" y="609"/>
                    <a:pt x="2962" y="691"/>
                  </a:cubicBezTo>
                  <a:cubicBezTo>
                    <a:pt x="3031" y="773"/>
                    <a:pt x="3184" y="1150"/>
                    <a:pt x="3270" y="1191"/>
                  </a:cubicBezTo>
                  <a:cubicBezTo>
                    <a:pt x="3356" y="1232"/>
                    <a:pt x="3375" y="939"/>
                    <a:pt x="3476" y="938"/>
                  </a:cubicBezTo>
                  <a:cubicBezTo>
                    <a:pt x="3577" y="937"/>
                    <a:pt x="3725" y="1061"/>
                    <a:pt x="3874" y="1185"/>
                  </a:cubicBezTo>
                </a:path>
              </a:pathLst>
            </a:custGeom>
            <a:noFill/>
            <a:ln w="38100" cap="flat" cmpd="sng">
              <a:solidFill>
                <a:srgbClr val="00FF00"/>
              </a:solidFill>
              <a:prstDash val="solid"/>
              <a:round/>
              <a:headEnd/>
              <a:tailEnd/>
            </a:ln>
            <a:effectLst/>
          </p:spPr>
          <p:txBody>
            <a:bodyPr wrap="none">
              <a:spAutoFit/>
            </a:bodyPr>
            <a:lstStyle/>
            <a:p>
              <a:pPr>
                <a:defRPr/>
              </a:pPr>
              <a:endParaRPr lang="en-US" dirty="0"/>
            </a:p>
          </p:txBody>
        </p:sp>
        <p:grpSp>
          <p:nvGrpSpPr>
            <p:cNvPr id="6" name="Group 8"/>
            <p:cNvGrpSpPr>
              <a:grpSpLocks/>
            </p:cNvGrpSpPr>
            <p:nvPr/>
          </p:nvGrpSpPr>
          <p:grpSpPr bwMode="auto">
            <a:xfrm>
              <a:off x="1433857" y="4700922"/>
              <a:ext cx="7358030" cy="1568109"/>
              <a:chOff x="576" y="2307"/>
              <a:chExt cx="4970" cy="1366"/>
            </a:xfrm>
          </p:grpSpPr>
          <p:sp>
            <p:nvSpPr>
              <p:cNvPr id="10" name="Line 9"/>
              <p:cNvSpPr>
                <a:spLocks noChangeShapeType="1"/>
              </p:cNvSpPr>
              <p:nvPr/>
            </p:nvSpPr>
            <p:spPr bwMode="auto">
              <a:xfrm>
                <a:off x="5109" y="2931"/>
                <a:ext cx="1" cy="453"/>
              </a:xfrm>
              <a:prstGeom prst="line">
                <a:avLst/>
              </a:prstGeom>
              <a:noFill/>
              <a:ln w="0">
                <a:solidFill>
                  <a:schemeClr val="tx1"/>
                </a:solidFill>
                <a:round/>
                <a:headEnd/>
                <a:tailEnd/>
              </a:ln>
            </p:spPr>
            <p:txBody>
              <a:bodyPr/>
              <a:lstStyle/>
              <a:p>
                <a:endParaRPr lang="en-US" dirty="0"/>
              </a:p>
            </p:txBody>
          </p:sp>
          <p:sp>
            <p:nvSpPr>
              <p:cNvPr id="11" name="Line 10"/>
              <p:cNvSpPr>
                <a:spLocks noChangeShapeType="1"/>
              </p:cNvSpPr>
              <p:nvPr/>
            </p:nvSpPr>
            <p:spPr bwMode="auto">
              <a:xfrm>
                <a:off x="1106" y="2915"/>
                <a:ext cx="1" cy="453"/>
              </a:xfrm>
              <a:prstGeom prst="line">
                <a:avLst/>
              </a:prstGeom>
              <a:noFill/>
              <a:ln w="0">
                <a:solidFill>
                  <a:schemeClr val="tx1"/>
                </a:solidFill>
                <a:round/>
                <a:headEnd/>
                <a:tailEnd/>
              </a:ln>
            </p:spPr>
            <p:txBody>
              <a:bodyPr/>
              <a:lstStyle/>
              <a:p>
                <a:endParaRPr lang="en-US" dirty="0"/>
              </a:p>
            </p:txBody>
          </p:sp>
          <p:sp>
            <p:nvSpPr>
              <p:cNvPr id="12" name="Rectangle 11"/>
              <p:cNvSpPr>
                <a:spLocks noChangeArrowheads="1"/>
              </p:cNvSpPr>
              <p:nvPr/>
            </p:nvSpPr>
            <p:spPr bwMode="auto">
              <a:xfrm>
                <a:off x="1056" y="2787"/>
                <a:ext cx="168" cy="188"/>
              </a:xfrm>
              <a:prstGeom prst="rect">
                <a:avLst/>
              </a:prstGeom>
              <a:noFill/>
              <a:ln w="9525">
                <a:noFill/>
                <a:miter lim="800000"/>
                <a:headEnd/>
                <a:tailEnd/>
              </a:ln>
            </p:spPr>
            <p:txBody>
              <a:bodyPr wrap="none" lIns="0" tIns="0" rIns="0" bIns="0">
                <a:spAutoFit/>
              </a:bodyPr>
              <a:lstStyle/>
              <a:p>
                <a:r>
                  <a:rPr lang="en-US" sz="1400" b="1" dirty="0">
                    <a:solidFill>
                      <a:schemeClr val="bg1"/>
                    </a:solidFill>
                  </a:rPr>
                  <a:t>0.4</a:t>
                </a:r>
                <a:endParaRPr lang="en-US" sz="1400" dirty="0">
                  <a:solidFill>
                    <a:schemeClr val="bg1"/>
                  </a:solidFill>
                </a:endParaRPr>
              </a:p>
            </p:txBody>
          </p:sp>
          <p:sp>
            <p:nvSpPr>
              <p:cNvPr id="13" name="Rectangle 12"/>
              <p:cNvSpPr>
                <a:spLocks noChangeArrowheads="1"/>
              </p:cNvSpPr>
              <p:nvPr/>
            </p:nvSpPr>
            <p:spPr bwMode="auto">
              <a:xfrm>
                <a:off x="2629" y="3481"/>
                <a:ext cx="1300" cy="192"/>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mn-lt"/>
                  </a:rPr>
                  <a:t>Wavelength (µm)</a:t>
                </a:r>
                <a:endParaRPr lang="en-US" sz="2000" dirty="0">
                  <a:solidFill>
                    <a:schemeClr val="bg1"/>
                  </a:solidFill>
                  <a:latin typeface="+mn-lt"/>
                </a:endParaRPr>
              </a:p>
            </p:txBody>
          </p:sp>
          <p:sp>
            <p:nvSpPr>
              <p:cNvPr id="14" name="Rectangle 13"/>
              <p:cNvSpPr>
                <a:spLocks noChangeArrowheads="1"/>
              </p:cNvSpPr>
              <p:nvPr/>
            </p:nvSpPr>
            <p:spPr bwMode="auto">
              <a:xfrm>
                <a:off x="5029" y="2797"/>
                <a:ext cx="168" cy="188"/>
              </a:xfrm>
              <a:prstGeom prst="rect">
                <a:avLst/>
              </a:prstGeom>
              <a:noFill/>
              <a:ln w="9525">
                <a:noFill/>
                <a:miter lim="800000"/>
                <a:headEnd/>
                <a:tailEnd/>
              </a:ln>
            </p:spPr>
            <p:txBody>
              <a:bodyPr wrap="none" lIns="0" tIns="0" rIns="0" bIns="0">
                <a:spAutoFit/>
              </a:bodyPr>
              <a:lstStyle/>
              <a:p>
                <a:r>
                  <a:rPr lang="en-US" sz="1400" b="1" dirty="0">
                    <a:solidFill>
                      <a:schemeClr val="bg1"/>
                    </a:solidFill>
                  </a:rPr>
                  <a:t>2.6</a:t>
                </a:r>
                <a:endParaRPr lang="en-US" sz="1400" dirty="0">
                  <a:solidFill>
                    <a:schemeClr val="bg1"/>
                  </a:solidFill>
                </a:endParaRPr>
              </a:p>
            </p:txBody>
          </p:sp>
          <p:grpSp>
            <p:nvGrpSpPr>
              <p:cNvPr id="15" name="Group 14"/>
              <p:cNvGrpSpPr>
                <a:grpSpLocks/>
              </p:cNvGrpSpPr>
              <p:nvPr/>
            </p:nvGrpSpPr>
            <p:grpSpPr bwMode="auto">
              <a:xfrm>
                <a:off x="864" y="2976"/>
                <a:ext cx="4682" cy="480"/>
                <a:chOff x="864" y="2976"/>
                <a:chExt cx="4682" cy="480"/>
              </a:xfrm>
            </p:grpSpPr>
            <p:sp>
              <p:nvSpPr>
                <p:cNvPr id="17" name="Rectangle 15"/>
                <p:cNvSpPr>
                  <a:spLocks noChangeArrowheads="1"/>
                </p:cNvSpPr>
                <p:nvPr/>
              </p:nvSpPr>
              <p:spPr bwMode="auto">
                <a:xfrm>
                  <a:off x="864" y="2976"/>
                  <a:ext cx="4682" cy="480"/>
                </a:xfrm>
                <a:prstGeom prst="rect">
                  <a:avLst/>
                </a:prstGeom>
                <a:gradFill rotWithShape="0">
                  <a:gsLst>
                    <a:gs pos="0">
                      <a:srgbClr val="A3A3C1"/>
                    </a:gs>
                    <a:gs pos="100000">
                      <a:srgbClr val="EAEC9C"/>
                    </a:gs>
                  </a:gsLst>
                  <a:lin ang="0" scaled="1"/>
                </a:gradFill>
                <a:ln w="9525">
                  <a:solidFill>
                    <a:schemeClr val="bg2"/>
                  </a:solidFill>
                  <a:miter lim="800000"/>
                  <a:headEnd/>
                  <a:tailEnd/>
                </a:ln>
                <a:effectLst>
                  <a:outerShdw dist="53882" dir="2700000" algn="ctr" rotWithShape="0">
                    <a:schemeClr val="bg2">
                      <a:alpha val="50000"/>
                    </a:schemeClr>
                  </a:outerShdw>
                </a:effectLst>
              </p:spPr>
              <p:txBody>
                <a:bodyPr anchor="ctr">
                  <a:spAutoFit/>
                </a:bodyPr>
                <a:lstStyle/>
                <a:p>
                  <a:pPr>
                    <a:defRPr/>
                  </a:pPr>
                  <a:endParaRPr lang="en-US" dirty="0"/>
                </a:p>
              </p:txBody>
            </p:sp>
            <p:pic>
              <p:nvPicPr>
                <p:cNvPr id="18" name="Picture 16" descr="em"/>
                <p:cNvPicPr>
                  <a:picLocks noChangeAspect="1" noChangeArrowheads="1"/>
                </p:cNvPicPr>
                <p:nvPr/>
              </p:nvPicPr>
              <p:blipFill>
                <a:blip r:embed="rId2" cstate="print"/>
                <a:srcRect/>
                <a:stretch>
                  <a:fillRect/>
                </a:stretch>
              </p:blipFill>
              <p:spPr bwMode="auto">
                <a:xfrm>
                  <a:off x="1104" y="2979"/>
                  <a:ext cx="672" cy="477"/>
                </a:xfrm>
                <a:prstGeom prst="rect">
                  <a:avLst/>
                </a:prstGeom>
                <a:noFill/>
                <a:ln w="9525">
                  <a:noFill/>
                  <a:miter lim="800000"/>
                  <a:headEnd/>
                  <a:tailEnd/>
                </a:ln>
              </p:spPr>
            </p:pic>
          </p:grpSp>
          <p:sp>
            <p:nvSpPr>
              <p:cNvPr id="16" name="Rectangle 17"/>
              <p:cNvSpPr>
                <a:spLocks noChangeArrowheads="1"/>
              </p:cNvSpPr>
              <p:nvPr/>
            </p:nvSpPr>
            <p:spPr bwMode="auto">
              <a:xfrm rot="-5400000">
                <a:off x="219" y="2664"/>
                <a:ext cx="906" cy="192"/>
              </a:xfrm>
              <a:prstGeom prst="rect">
                <a:avLst/>
              </a:prstGeom>
              <a:noFill/>
              <a:ln w="9525">
                <a:noFill/>
                <a:miter lim="800000"/>
                <a:headEnd/>
                <a:tailEnd/>
              </a:ln>
            </p:spPr>
            <p:txBody>
              <a:bodyPr wrap="none" lIns="0" tIns="0" rIns="0" bIns="0">
                <a:spAutoFit/>
              </a:bodyPr>
              <a:lstStyle/>
              <a:p>
                <a:r>
                  <a:rPr lang="en-US" sz="2000" b="1" dirty="0">
                    <a:solidFill>
                      <a:schemeClr val="bg1"/>
                    </a:solidFill>
                    <a:latin typeface="+mn-lt"/>
                  </a:rPr>
                  <a:t>Reflectance</a:t>
                </a:r>
                <a:endParaRPr lang="en-US" sz="2000" dirty="0">
                  <a:solidFill>
                    <a:schemeClr val="bg1"/>
                  </a:solidFill>
                  <a:latin typeface="+mn-lt"/>
                </a:endParaRPr>
              </a:p>
            </p:txBody>
          </p:sp>
        </p:grpSp>
        <p:sp>
          <p:nvSpPr>
            <p:cNvPr id="7" name="Rectangle 6"/>
            <p:cNvSpPr/>
            <p:nvPr/>
          </p:nvSpPr>
          <p:spPr>
            <a:xfrm>
              <a:off x="3636825" y="3433577"/>
              <a:ext cx="1682114" cy="222560"/>
            </a:xfrm>
            <a:prstGeom prst="rect">
              <a:avLst/>
            </a:prstGeom>
          </p:spPr>
          <p:txBody>
            <a:bodyPr wrap="none">
              <a:spAutoFit/>
            </a:bodyPr>
            <a:lstStyle/>
            <a:p>
              <a:r>
                <a:rPr lang="en-US" dirty="0">
                  <a:solidFill>
                    <a:srgbClr val="00FF00"/>
                  </a:solidFill>
                  <a:latin typeface="Comic Sans MS" pitchFamily="66" charset="0"/>
                </a:rPr>
                <a:t>Healthy Vegetation</a:t>
              </a:r>
              <a:endParaRPr lang="en-US" sz="1100" b="1" dirty="0">
                <a:solidFill>
                  <a:schemeClr val="tx1"/>
                </a:solidFill>
              </a:endParaRPr>
            </a:p>
          </p:txBody>
        </p:sp>
        <p:grpSp>
          <p:nvGrpSpPr>
            <p:cNvPr id="19" name="Group 18"/>
            <p:cNvGrpSpPr/>
            <p:nvPr/>
          </p:nvGrpSpPr>
          <p:grpSpPr>
            <a:xfrm>
              <a:off x="2144380" y="4039724"/>
              <a:ext cx="5750252" cy="1267319"/>
              <a:chOff x="2144380" y="4039724"/>
              <a:chExt cx="5750252" cy="1267319"/>
            </a:xfrm>
          </p:grpSpPr>
          <p:sp>
            <p:nvSpPr>
              <p:cNvPr id="8" name="Freeform 7"/>
              <p:cNvSpPr>
                <a:spLocks/>
              </p:cNvSpPr>
              <p:nvPr/>
            </p:nvSpPr>
            <p:spPr bwMode="auto">
              <a:xfrm>
                <a:off x="2144380" y="4039724"/>
                <a:ext cx="5750252" cy="1212225"/>
              </a:xfrm>
              <a:custGeom>
                <a:avLst/>
                <a:gdLst>
                  <a:gd name="connsiteX0" fmla="*/ 0 w 10000"/>
                  <a:gd name="connsiteY0" fmla="*/ 10000 h 10000"/>
                  <a:gd name="connsiteX1" fmla="*/ 743 w 10000"/>
                  <a:gd name="connsiteY1" fmla="*/ 8443 h 10000"/>
                  <a:gd name="connsiteX2" fmla="*/ 1520 w 10000"/>
                  <a:gd name="connsiteY2" fmla="*/ 9659 h 10000"/>
                  <a:gd name="connsiteX3" fmla="*/ 1946 w 10000"/>
                  <a:gd name="connsiteY3" fmla="*/ 794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10000 h 10000"/>
                  <a:gd name="connsiteX1" fmla="*/ 743 w 10000"/>
                  <a:gd name="connsiteY1" fmla="*/ 8443 h 10000"/>
                  <a:gd name="connsiteX2" fmla="*/ 1487 w 10000"/>
                  <a:gd name="connsiteY2" fmla="*/ 8443 h 10000"/>
                  <a:gd name="connsiteX3" fmla="*/ 1946 w 10000"/>
                  <a:gd name="connsiteY3" fmla="*/ 794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10000 h 10000"/>
                  <a:gd name="connsiteX1" fmla="*/ 743 w 10000"/>
                  <a:gd name="connsiteY1" fmla="*/ 8443 h 10000"/>
                  <a:gd name="connsiteX2" fmla="*/ 1487 w 10000"/>
                  <a:gd name="connsiteY2" fmla="*/ 8443 h 10000"/>
                  <a:gd name="connsiteX3" fmla="*/ 1859 w 10000"/>
                  <a:gd name="connsiteY3" fmla="*/ 4550 h 10000"/>
                  <a:gd name="connsiteX4" fmla="*/ 2442 w 10000"/>
                  <a:gd name="connsiteY4" fmla="*/ 1825 h 10000"/>
                  <a:gd name="connsiteX5" fmla="*/ 2726 w 10000"/>
                  <a:gd name="connsiteY5" fmla="*/ 211 h 10000"/>
                  <a:gd name="connsiteX6" fmla="*/ 3681 w 10000"/>
                  <a:gd name="connsiteY6" fmla="*/ 543 h 10000"/>
                  <a:gd name="connsiteX7" fmla="*/ 4990 w 10000"/>
                  <a:gd name="connsiteY7" fmla="*/ 487 h 10000"/>
                  <a:gd name="connsiteX8" fmla="*/ 5452 w 10000"/>
                  <a:gd name="connsiteY8" fmla="*/ 1711 h 10000"/>
                  <a:gd name="connsiteX9" fmla="*/ 5805 w 10000"/>
                  <a:gd name="connsiteY9" fmla="*/ 5158 h 10000"/>
                  <a:gd name="connsiteX10" fmla="*/ 6177 w 10000"/>
                  <a:gd name="connsiteY10" fmla="*/ 8548 h 10000"/>
                  <a:gd name="connsiteX11" fmla="*/ 6531 w 10000"/>
                  <a:gd name="connsiteY11" fmla="*/ 7607 h 10000"/>
                  <a:gd name="connsiteX12" fmla="*/ 6797 w 10000"/>
                  <a:gd name="connsiteY12" fmla="*/ 5718 h 10000"/>
                  <a:gd name="connsiteX13" fmla="*/ 7096 w 10000"/>
                  <a:gd name="connsiteY13" fmla="*/ 5215 h 10000"/>
                  <a:gd name="connsiteX14" fmla="*/ 7362 w 10000"/>
                  <a:gd name="connsiteY14" fmla="*/ 5661 h 10000"/>
                  <a:gd name="connsiteX15" fmla="*/ 7646 w 10000"/>
                  <a:gd name="connsiteY15" fmla="*/ 5604 h 10000"/>
                  <a:gd name="connsiteX16" fmla="*/ 8441 w 10000"/>
                  <a:gd name="connsiteY16" fmla="*/ 9659 h 10000"/>
                  <a:gd name="connsiteX17" fmla="*/ 8973 w 10000"/>
                  <a:gd name="connsiteY17" fmla="*/ 7607 h 10000"/>
                  <a:gd name="connsiteX18" fmla="*/ 10000 w 10000"/>
                  <a:gd name="connsiteY18" fmla="*/ 9611 h 10000"/>
                  <a:gd name="connsiteX0" fmla="*/ 0 w 10000"/>
                  <a:gd name="connsiteY0" fmla="*/ 9708 h 9708"/>
                  <a:gd name="connsiteX1" fmla="*/ 743 w 10000"/>
                  <a:gd name="connsiteY1" fmla="*/ 8151 h 9708"/>
                  <a:gd name="connsiteX2" fmla="*/ 1487 w 10000"/>
                  <a:gd name="connsiteY2" fmla="*/ 8151 h 9708"/>
                  <a:gd name="connsiteX3" fmla="*/ 1859 w 10000"/>
                  <a:gd name="connsiteY3" fmla="*/ 4258 h 9708"/>
                  <a:gd name="connsiteX4" fmla="*/ 2442 w 10000"/>
                  <a:gd name="connsiteY4" fmla="*/ 1533 h 9708"/>
                  <a:gd name="connsiteX5" fmla="*/ 3221 w 10000"/>
                  <a:gd name="connsiteY5" fmla="*/ 1144 h 9708"/>
                  <a:gd name="connsiteX6" fmla="*/ 3681 w 10000"/>
                  <a:gd name="connsiteY6" fmla="*/ 251 h 9708"/>
                  <a:gd name="connsiteX7" fmla="*/ 4990 w 10000"/>
                  <a:gd name="connsiteY7" fmla="*/ 195 h 9708"/>
                  <a:gd name="connsiteX8" fmla="*/ 5452 w 10000"/>
                  <a:gd name="connsiteY8" fmla="*/ 1419 h 9708"/>
                  <a:gd name="connsiteX9" fmla="*/ 5805 w 10000"/>
                  <a:gd name="connsiteY9" fmla="*/ 4866 h 9708"/>
                  <a:gd name="connsiteX10" fmla="*/ 6177 w 10000"/>
                  <a:gd name="connsiteY10" fmla="*/ 8256 h 9708"/>
                  <a:gd name="connsiteX11" fmla="*/ 6531 w 10000"/>
                  <a:gd name="connsiteY11" fmla="*/ 7315 h 9708"/>
                  <a:gd name="connsiteX12" fmla="*/ 6797 w 10000"/>
                  <a:gd name="connsiteY12" fmla="*/ 5426 h 9708"/>
                  <a:gd name="connsiteX13" fmla="*/ 7096 w 10000"/>
                  <a:gd name="connsiteY13" fmla="*/ 4923 h 9708"/>
                  <a:gd name="connsiteX14" fmla="*/ 7362 w 10000"/>
                  <a:gd name="connsiteY14" fmla="*/ 5369 h 9708"/>
                  <a:gd name="connsiteX15" fmla="*/ 7646 w 10000"/>
                  <a:gd name="connsiteY15" fmla="*/ 5312 h 9708"/>
                  <a:gd name="connsiteX16" fmla="*/ 8441 w 10000"/>
                  <a:gd name="connsiteY16" fmla="*/ 9367 h 9708"/>
                  <a:gd name="connsiteX17" fmla="*/ 8973 w 10000"/>
                  <a:gd name="connsiteY17" fmla="*/ 7315 h 9708"/>
                  <a:gd name="connsiteX18" fmla="*/ 10000 w 10000"/>
                  <a:gd name="connsiteY18" fmla="*/ 9319 h 9708"/>
                  <a:gd name="connsiteX0" fmla="*/ 0 w 10000"/>
                  <a:gd name="connsiteY0" fmla="*/ 9846 h 9846"/>
                  <a:gd name="connsiteX1" fmla="*/ 743 w 10000"/>
                  <a:gd name="connsiteY1" fmla="*/ 8242 h 9846"/>
                  <a:gd name="connsiteX2" fmla="*/ 1487 w 10000"/>
                  <a:gd name="connsiteY2" fmla="*/ 8242 h 9846"/>
                  <a:gd name="connsiteX3" fmla="*/ 1859 w 10000"/>
                  <a:gd name="connsiteY3" fmla="*/ 4232 h 9846"/>
                  <a:gd name="connsiteX4" fmla="*/ 2442 w 10000"/>
                  <a:gd name="connsiteY4" fmla="*/ 1425 h 9846"/>
                  <a:gd name="connsiteX5" fmla="*/ 3221 w 10000"/>
                  <a:gd name="connsiteY5" fmla="*/ 1024 h 9846"/>
                  <a:gd name="connsiteX6" fmla="*/ 4461 w 10000"/>
                  <a:gd name="connsiteY6" fmla="*/ 1024 h 9846"/>
                  <a:gd name="connsiteX7" fmla="*/ 4990 w 10000"/>
                  <a:gd name="connsiteY7" fmla="*/ 47 h 9846"/>
                  <a:gd name="connsiteX8" fmla="*/ 5452 w 10000"/>
                  <a:gd name="connsiteY8" fmla="*/ 1308 h 9846"/>
                  <a:gd name="connsiteX9" fmla="*/ 5805 w 10000"/>
                  <a:gd name="connsiteY9" fmla="*/ 4858 h 9846"/>
                  <a:gd name="connsiteX10" fmla="*/ 6177 w 10000"/>
                  <a:gd name="connsiteY10" fmla="*/ 8350 h 9846"/>
                  <a:gd name="connsiteX11" fmla="*/ 6531 w 10000"/>
                  <a:gd name="connsiteY11" fmla="*/ 7381 h 9846"/>
                  <a:gd name="connsiteX12" fmla="*/ 6797 w 10000"/>
                  <a:gd name="connsiteY12" fmla="*/ 5435 h 9846"/>
                  <a:gd name="connsiteX13" fmla="*/ 7096 w 10000"/>
                  <a:gd name="connsiteY13" fmla="*/ 4917 h 9846"/>
                  <a:gd name="connsiteX14" fmla="*/ 7362 w 10000"/>
                  <a:gd name="connsiteY14" fmla="*/ 5376 h 9846"/>
                  <a:gd name="connsiteX15" fmla="*/ 7646 w 10000"/>
                  <a:gd name="connsiteY15" fmla="*/ 5318 h 9846"/>
                  <a:gd name="connsiteX16" fmla="*/ 8441 w 10000"/>
                  <a:gd name="connsiteY16" fmla="*/ 9495 h 9846"/>
                  <a:gd name="connsiteX17" fmla="*/ 8973 w 10000"/>
                  <a:gd name="connsiteY17" fmla="*/ 7381 h 9846"/>
                  <a:gd name="connsiteX18" fmla="*/ 10000 w 10000"/>
                  <a:gd name="connsiteY18" fmla="*/ 9445 h 9846"/>
                  <a:gd name="connsiteX0" fmla="*/ 0 w 10000"/>
                  <a:gd name="connsiteY0" fmla="*/ 9299 h 9299"/>
                  <a:gd name="connsiteX1" fmla="*/ 743 w 10000"/>
                  <a:gd name="connsiteY1" fmla="*/ 7670 h 9299"/>
                  <a:gd name="connsiteX2" fmla="*/ 1487 w 10000"/>
                  <a:gd name="connsiteY2" fmla="*/ 7670 h 9299"/>
                  <a:gd name="connsiteX3" fmla="*/ 1859 w 10000"/>
                  <a:gd name="connsiteY3" fmla="*/ 3597 h 9299"/>
                  <a:gd name="connsiteX4" fmla="*/ 2442 w 10000"/>
                  <a:gd name="connsiteY4" fmla="*/ 746 h 9299"/>
                  <a:gd name="connsiteX5" fmla="*/ 3221 w 10000"/>
                  <a:gd name="connsiteY5" fmla="*/ 339 h 9299"/>
                  <a:gd name="connsiteX6" fmla="*/ 4461 w 10000"/>
                  <a:gd name="connsiteY6" fmla="*/ 339 h 9299"/>
                  <a:gd name="connsiteX7" fmla="*/ 5328 w 10000"/>
                  <a:gd name="connsiteY7" fmla="*/ 2375 h 9299"/>
                  <a:gd name="connsiteX8" fmla="*/ 5452 w 10000"/>
                  <a:gd name="connsiteY8" fmla="*/ 627 h 9299"/>
                  <a:gd name="connsiteX9" fmla="*/ 5805 w 10000"/>
                  <a:gd name="connsiteY9" fmla="*/ 4233 h 9299"/>
                  <a:gd name="connsiteX10" fmla="*/ 6177 w 10000"/>
                  <a:gd name="connsiteY10" fmla="*/ 7780 h 9299"/>
                  <a:gd name="connsiteX11" fmla="*/ 6531 w 10000"/>
                  <a:gd name="connsiteY11" fmla="*/ 6795 h 9299"/>
                  <a:gd name="connsiteX12" fmla="*/ 6797 w 10000"/>
                  <a:gd name="connsiteY12" fmla="*/ 4819 h 9299"/>
                  <a:gd name="connsiteX13" fmla="*/ 7096 w 10000"/>
                  <a:gd name="connsiteY13" fmla="*/ 4293 h 9299"/>
                  <a:gd name="connsiteX14" fmla="*/ 7362 w 10000"/>
                  <a:gd name="connsiteY14" fmla="*/ 4759 h 9299"/>
                  <a:gd name="connsiteX15" fmla="*/ 7646 w 10000"/>
                  <a:gd name="connsiteY15" fmla="*/ 4700 h 9299"/>
                  <a:gd name="connsiteX16" fmla="*/ 8441 w 10000"/>
                  <a:gd name="connsiteY16" fmla="*/ 8943 h 9299"/>
                  <a:gd name="connsiteX17" fmla="*/ 8973 w 10000"/>
                  <a:gd name="connsiteY17" fmla="*/ 6795 h 9299"/>
                  <a:gd name="connsiteX18" fmla="*/ 10000 w 10000"/>
                  <a:gd name="connsiteY18" fmla="*/ 8892 h 9299"/>
                  <a:gd name="connsiteX0" fmla="*/ 0 w 10000"/>
                  <a:gd name="connsiteY0" fmla="*/ 10000 h 10000"/>
                  <a:gd name="connsiteX1" fmla="*/ 743 w 10000"/>
                  <a:gd name="connsiteY1" fmla="*/ 8248 h 10000"/>
                  <a:gd name="connsiteX2" fmla="*/ 1487 w 10000"/>
                  <a:gd name="connsiteY2" fmla="*/ 8248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8248 h 10000"/>
                  <a:gd name="connsiteX2" fmla="*/ 1611 w 10000"/>
                  <a:gd name="connsiteY2" fmla="*/ 8686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859 w 10000"/>
                  <a:gd name="connsiteY3" fmla="*/ 3868 h 10000"/>
                  <a:gd name="connsiteX4" fmla="*/ 2478 w 10000"/>
                  <a:gd name="connsiteY4" fmla="*/ 2116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859 w 10000"/>
                  <a:gd name="connsiteY3" fmla="*/ 3868 h 10000"/>
                  <a:gd name="connsiteX4" fmla="*/ 2230 w 10000"/>
                  <a:gd name="connsiteY4" fmla="*/ 1240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10000 h 10000"/>
                  <a:gd name="connsiteX1" fmla="*/ 743 w 10000"/>
                  <a:gd name="connsiteY1" fmla="*/ 7810 h 10000"/>
                  <a:gd name="connsiteX2" fmla="*/ 1611 w 10000"/>
                  <a:gd name="connsiteY2" fmla="*/ 8686 h 10000"/>
                  <a:gd name="connsiteX3" fmla="*/ 1982 w 10000"/>
                  <a:gd name="connsiteY3" fmla="*/ 3868 h 10000"/>
                  <a:gd name="connsiteX4" fmla="*/ 2230 w 10000"/>
                  <a:gd name="connsiteY4" fmla="*/ 1240 h 10000"/>
                  <a:gd name="connsiteX5" fmla="*/ 3221 w 10000"/>
                  <a:gd name="connsiteY5" fmla="*/ 365 h 10000"/>
                  <a:gd name="connsiteX6" fmla="*/ 4461 w 10000"/>
                  <a:gd name="connsiteY6" fmla="*/ 365 h 10000"/>
                  <a:gd name="connsiteX7" fmla="*/ 5328 w 10000"/>
                  <a:gd name="connsiteY7" fmla="*/ 2554 h 10000"/>
                  <a:gd name="connsiteX8" fmla="*/ 5452 w 10000"/>
                  <a:gd name="connsiteY8" fmla="*/ 674 h 10000"/>
                  <a:gd name="connsiteX9" fmla="*/ 5805 w 10000"/>
                  <a:gd name="connsiteY9" fmla="*/ 4552 h 10000"/>
                  <a:gd name="connsiteX10" fmla="*/ 6177 w 10000"/>
                  <a:gd name="connsiteY10" fmla="*/ 8366 h 10000"/>
                  <a:gd name="connsiteX11" fmla="*/ 6531 w 10000"/>
                  <a:gd name="connsiteY11" fmla="*/ 7307 h 10000"/>
                  <a:gd name="connsiteX12" fmla="*/ 6797 w 10000"/>
                  <a:gd name="connsiteY12" fmla="*/ 5182 h 10000"/>
                  <a:gd name="connsiteX13" fmla="*/ 7096 w 10000"/>
                  <a:gd name="connsiteY13" fmla="*/ 4617 h 10000"/>
                  <a:gd name="connsiteX14" fmla="*/ 7362 w 10000"/>
                  <a:gd name="connsiteY14" fmla="*/ 5118 h 10000"/>
                  <a:gd name="connsiteX15" fmla="*/ 7646 w 10000"/>
                  <a:gd name="connsiteY15" fmla="*/ 5054 h 10000"/>
                  <a:gd name="connsiteX16" fmla="*/ 8441 w 10000"/>
                  <a:gd name="connsiteY16" fmla="*/ 9617 h 10000"/>
                  <a:gd name="connsiteX17" fmla="*/ 8973 w 10000"/>
                  <a:gd name="connsiteY17" fmla="*/ 7307 h 10000"/>
                  <a:gd name="connsiteX18" fmla="*/ 10000 w 10000"/>
                  <a:gd name="connsiteY18" fmla="*/ 9562 h 10000"/>
                  <a:gd name="connsiteX0" fmla="*/ 0 w 10000"/>
                  <a:gd name="connsiteY0" fmla="*/ 9854 h 9854"/>
                  <a:gd name="connsiteX1" fmla="*/ 743 w 10000"/>
                  <a:gd name="connsiteY1" fmla="*/ 7664 h 9854"/>
                  <a:gd name="connsiteX2" fmla="*/ 1611 w 10000"/>
                  <a:gd name="connsiteY2" fmla="*/ 8540 h 9854"/>
                  <a:gd name="connsiteX3" fmla="*/ 1982 w 10000"/>
                  <a:gd name="connsiteY3" fmla="*/ 3722 h 9854"/>
                  <a:gd name="connsiteX4" fmla="*/ 2230 w 10000"/>
                  <a:gd name="connsiteY4" fmla="*/ 1094 h 9854"/>
                  <a:gd name="connsiteX5" fmla="*/ 3345 w 10000"/>
                  <a:gd name="connsiteY5" fmla="*/ 1094 h 9854"/>
                  <a:gd name="connsiteX6" fmla="*/ 4461 w 10000"/>
                  <a:gd name="connsiteY6" fmla="*/ 219 h 9854"/>
                  <a:gd name="connsiteX7" fmla="*/ 5328 w 10000"/>
                  <a:gd name="connsiteY7" fmla="*/ 2408 h 9854"/>
                  <a:gd name="connsiteX8" fmla="*/ 5452 w 10000"/>
                  <a:gd name="connsiteY8" fmla="*/ 528 h 9854"/>
                  <a:gd name="connsiteX9" fmla="*/ 5805 w 10000"/>
                  <a:gd name="connsiteY9" fmla="*/ 4406 h 9854"/>
                  <a:gd name="connsiteX10" fmla="*/ 6177 w 10000"/>
                  <a:gd name="connsiteY10" fmla="*/ 8220 h 9854"/>
                  <a:gd name="connsiteX11" fmla="*/ 6531 w 10000"/>
                  <a:gd name="connsiteY11" fmla="*/ 7161 h 9854"/>
                  <a:gd name="connsiteX12" fmla="*/ 6797 w 10000"/>
                  <a:gd name="connsiteY12" fmla="*/ 5036 h 9854"/>
                  <a:gd name="connsiteX13" fmla="*/ 7096 w 10000"/>
                  <a:gd name="connsiteY13" fmla="*/ 4471 h 9854"/>
                  <a:gd name="connsiteX14" fmla="*/ 7362 w 10000"/>
                  <a:gd name="connsiteY14" fmla="*/ 4972 h 9854"/>
                  <a:gd name="connsiteX15" fmla="*/ 7646 w 10000"/>
                  <a:gd name="connsiteY15" fmla="*/ 4908 h 9854"/>
                  <a:gd name="connsiteX16" fmla="*/ 8441 w 10000"/>
                  <a:gd name="connsiteY16" fmla="*/ 9471 h 9854"/>
                  <a:gd name="connsiteX17" fmla="*/ 8973 w 10000"/>
                  <a:gd name="connsiteY17" fmla="*/ 7161 h 9854"/>
                  <a:gd name="connsiteX18" fmla="*/ 10000 w 10000"/>
                  <a:gd name="connsiteY18" fmla="*/ 9416 h 9854"/>
                  <a:gd name="connsiteX0" fmla="*/ 0 w 10000"/>
                  <a:gd name="connsiteY0" fmla="*/ 9802 h 9802"/>
                  <a:gd name="connsiteX1" fmla="*/ 743 w 10000"/>
                  <a:gd name="connsiteY1" fmla="*/ 7580 h 9802"/>
                  <a:gd name="connsiteX2" fmla="*/ 1611 w 10000"/>
                  <a:gd name="connsiteY2" fmla="*/ 8469 h 9802"/>
                  <a:gd name="connsiteX3" fmla="*/ 1982 w 10000"/>
                  <a:gd name="connsiteY3" fmla="*/ 3579 h 9802"/>
                  <a:gd name="connsiteX4" fmla="*/ 2230 w 10000"/>
                  <a:gd name="connsiteY4" fmla="*/ 912 h 9802"/>
                  <a:gd name="connsiteX5" fmla="*/ 3345 w 10000"/>
                  <a:gd name="connsiteY5" fmla="*/ 912 h 9802"/>
                  <a:gd name="connsiteX6" fmla="*/ 4584 w 10000"/>
                  <a:gd name="connsiteY6" fmla="*/ 913 h 9802"/>
                  <a:gd name="connsiteX7" fmla="*/ 5328 w 10000"/>
                  <a:gd name="connsiteY7" fmla="*/ 2246 h 9802"/>
                  <a:gd name="connsiteX8" fmla="*/ 5452 w 10000"/>
                  <a:gd name="connsiteY8" fmla="*/ 338 h 9802"/>
                  <a:gd name="connsiteX9" fmla="*/ 5805 w 10000"/>
                  <a:gd name="connsiteY9" fmla="*/ 4273 h 9802"/>
                  <a:gd name="connsiteX10" fmla="*/ 6177 w 10000"/>
                  <a:gd name="connsiteY10" fmla="*/ 8144 h 9802"/>
                  <a:gd name="connsiteX11" fmla="*/ 6531 w 10000"/>
                  <a:gd name="connsiteY11" fmla="*/ 7069 h 9802"/>
                  <a:gd name="connsiteX12" fmla="*/ 6797 w 10000"/>
                  <a:gd name="connsiteY12" fmla="*/ 4913 h 9802"/>
                  <a:gd name="connsiteX13" fmla="*/ 7096 w 10000"/>
                  <a:gd name="connsiteY13" fmla="*/ 4339 h 9802"/>
                  <a:gd name="connsiteX14" fmla="*/ 7362 w 10000"/>
                  <a:gd name="connsiteY14" fmla="*/ 4848 h 9802"/>
                  <a:gd name="connsiteX15" fmla="*/ 7646 w 10000"/>
                  <a:gd name="connsiteY15" fmla="*/ 4783 h 9802"/>
                  <a:gd name="connsiteX16" fmla="*/ 8441 w 10000"/>
                  <a:gd name="connsiteY16" fmla="*/ 9413 h 9802"/>
                  <a:gd name="connsiteX17" fmla="*/ 8973 w 10000"/>
                  <a:gd name="connsiteY17" fmla="*/ 7069 h 9802"/>
                  <a:gd name="connsiteX18" fmla="*/ 10000 w 10000"/>
                  <a:gd name="connsiteY18" fmla="*/ 9358 h 9802"/>
                  <a:gd name="connsiteX0" fmla="*/ 0 w 10000"/>
                  <a:gd name="connsiteY0" fmla="*/ 9523 h 9523"/>
                  <a:gd name="connsiteX1" fmla="*/ 743 w 10000"/>
                  <a:gd name="connsiteY1" fmla="*/ 7256 h 9523"/>
                  <a:gd name="connsiteX2" fmla="*/ 1611 w 10000"/>
                  <a:gd name="connsiteY2" fmla="*/ 8163 h 9523"/>
                  <a:gd name="connsiteX3" fmla="*/ 1982 w 10000"/>
                  <a:gd name="connsiteY3" fmla="*/ 3174 h 9523"/>
                  <a:gd name="connsiteX4" fmla="*/ 2230 w 10000"/>
                  <a:gd name="connsiteY4" fmla="*/ 453 h 9523"/>
                  <a:gd name="connsiteX5" fmla="*/ 3345 w 10000"/>
                  <a:gd name="connsiteY5" fmla="*/ 453 h 9523"/>
                  <a:gd name="connsiteX6" fmla="*/ 4584 w 10000"/>
                  <a:gd name="connsiteY6" fmla="*/ 454 h 9523"/>
                  <a:gd name="connsiteX7" fmla="*/ 5328 w 10000"/>
                  <a:gd name="connsiteY7" fmla="*/ 1814 h 9523"/>
                  <a:gd name="connsiteX8" fmla="*/ 5576 w 10000"/>
                  <a:gd name="connsiteY8" fmla="*/ 2721 h 9523"/>
                  <a:gd name="connsiteX9" fmla="*/ 5805 w 10000"/>
                  <a:gd name="connsiteY9" fmla="*/ 3882 h 9523"/>
                  <a:gd name="connsiteX10" fmla="*/ 6177 w 10000"/>
                  <a:gd name="connsiteY10" fmla="*/ 7832 h 9523"/>
                  <a:gd name="connsiteX11" fmla="*/ 6531 w 10000"/>
                  <a:gd name="connsiteY11" fmla="*/ 6735 h 9523"/>
                  <a:gd name="connsiteX12" fmla="*/ 6797 w 10000"/>
                  <a:gd name="connsiteY12" fmla="*/ 4535 h 9523"/>
                  <a:gd name="connsiteX13" fmla="*/ 7096 w 10000"/>
                  <a:gd name="connsiteY13" fmla="*/ 3950 h 9523"/>
                  <a:gd name="connsiteX14" fmla="*/ 7362 w 10000"/>
                  <a:gd name="connsiteY14" fmla="*/ 4469 h 9523"/>
                  <a:gd name="connsiteX15" fmla="*/ 7646 w 10000"/>
                  <a:gd name="connsiteY15" fmla="*/ 4403 h 9523"/>
                  <a:gd name="connsiteX16" fmla="*/ 8441 w 10000"/>
                  <a:gd name="connsiteY16" fmla="*/ 9126 h 9523"/>
                  <a:gd name="connsiteX17" fmla="*/ 8973 w 10000"/>
                  <a:gd name="connsiteY17" fmla="*/ 6735 h 9523"/>
                  <a:gd name="connsiteX18" fmla="*/ 10000 w 10000"/>
                  <a:gd name="connsiteY18" fmla="*/ 9070 h 9523"/>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96 w 10000"/>
                  <a:gd name="connsiteY13" fmla="*/ 4148 h 10000"/>
                  <a:gd name="connsiteX14" fmla="*/ 7362 w 10000"/>
                  <a:gd name="connsiteY14" fmla="*/ 4693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4762 h 10000"/>
                  <a:gd name="connsiteX14" fmla="*/ 7362 w 10000"/>
                  <a:gd name="connsiteY14" fmla="*/ 4693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4762 h 10000"/>
                  <a:gd name="connsiteX14" fmla="*/ 7434 w 10000"/>
                  <a:gd name="connsiteY14" fmla="*/ 6191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434 w 10000"/>
                  <a:gd name="connsiteY14" fmla="*/ 6191 h 10000"/>
                  <a:gd name="connsiteX15" fmla="*/ 7646 w 10000"/>
                  <a:gd name="connsiteY15" fmla="*/ 4624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434 w 10000"/>
                  <a:gd name="connsiteY14" fmla="*/ 6191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5715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186 w 10000"/>
                  <a:gd name="connsiteY14" fmla="*/ 6667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6667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310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434 w 10000"/>
                  <a:gd name="connsiteY14" fmla="*/ 7143 h 10000"/>
                  <a:gd name="connsiteX15" fmla="*/ 7682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434 w 10000"/>
                  <a:gd name="connsiteY14" fmla="*/ 7143 h 10000"/>
                  <a:gd name="connsiteX15" fmla="*/ 7930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10000 h 10000"/>
                  <a:gd name="connsiteX1" fmla="*/ 743 w 10000"/>
                  <a:gd name="connsiteY1" fmla="*/ 7619 h 10000"/>
                  <a:gd name="connsiteX2" fmla="*/ 1611 w 10000"/>
                  <a:gd name="connsiteY2" fmla="*/ 8572 h 10000"/>
                  <a:gd name="connsiteX3" fmla="*/ 1982 w 10000"/>
                  <a:gd name="connsiteY3" fmla="*/ 3333 h 10000"/>
                  <a:gd name="connsiteX4" fmla="*/ 2230 w 10000"/>
                  <a:gd name="connsiteY4" fmla="*/ 476 h 10000"/>
                  <a:gd name="connsiteX5" fmla="*/ 3345 w 10000"/>
                  <a:gd name="connsiteY5" fmla="*/ 476 h 10000"/>
                  <a:gd name="connsiteX6" fmla="*/ 4584 w 10000"/>
                  <a:gd name="connsiteY6" fmla="*/ 477 h 10000"/>
                  <a:gd name="connsiteX7" fmla="*/ 5328 w 10000"/>
                  <a:gd name="connsiteY7" fmla="*/ 1905 h 10000"/>
                  <a:gd name="connsiteX8" fmla="*/ 5576 w 10000"/>
                  <a:gd name="connsiteY8" fmla="*/ 2857 h 10000"/>
                  <a:gd name="connsiteX9" fmla="*/ 5805 w 10000"/>
                  <a:gd name="connsiteY9" fmla="*/ 4076 h 10000"/>
                  <a:gd name="connsiteX10" fmla="*/ 6177 w 10000"/>
                  <a:gd name="connsiteY10" fmla="*/ 8224 h 10000"/>
                  <a:gd name="connsiteX11" fmla="*/ 6531 w 10000"/>
                  <a:gd name="connsiteY11" fmla="*/ 7072 h 10000"/>
                  <a:gd name="connsiteX12" fmla="*/ 6815 w 10000"/>
                  <a:gd name="connsiteY12" fmla="*/ 5715 h 10000"/>
                  <a:gd name="connsiteX13" fmla="*/ 7062 w 10000"/>
                  <a:gd name="connsiteY13" fmla="*/ 7143 h 10000"/>
                  <a:gd name="connsiteX14" fmla="*/ 7558 w 10000"/>
                  <a:gd name="connsiteY14" fmla="*/ 7143 h 10000"/>
                  <a:gd name="connsiteX15" fmla="*/ 7930 w 10000"/>
                  <a:gd name="connsiteY15" fmla="*/ 6191 h 10000"/>
                  <a:gd name="connsiteX16" fmla="*/ 8441 w 10000"/>
                  <a:gd name="connsiteY16" fmla="*/ 9583 h 10000"/>
                  <a:gd name="connsiteX17" fmla="*/ 8973 w 10000"/>
                  <a:gd name="connsiteY17" fmla="*/ 7072 h 10000"/>
                  <a:gd name="connsiteX18" fmla="*/ 10000 w 10000"/>
                  <a:gd name="connsiteY18" fmla="*/ 9524 h 10000"/>
                  <a:gd name="connsiteX0" fmla="*/ 0 w 10000"/>
                  <a:gd name="connsiteY0" fmla="*/ 9683 h 9683"/>
                  <a:gd name="connsiteX1" fmla="*/ 743 w 10000"/>
                  <a:gd name="connsiteY1" fmla="*/ 7302 h 9683"/>
                  <a:gd name="connsiteX2" fmla="*/ 1611 w 10000"/>
                  <a:gd name="connsiteY2" fmla="*/ 8255 h 9683"/>
                  <a:gd name="connsiteX3" fmla="*/ 1982 w 10000"/>
                  <a:gd name="connsiteY3" fmla="*/ 3016 h 9683"/>
                  <a:gd name="connsiteX4" fmla="*/ 2230 w 10000"/>
                  <a:gd name="connsiteY4" fmla="*/ 159 h 9683"/>
                  <a:gd name="connsiteX5" fmla="*/ 3841 w 10000"/>
                  <a:gd name="connsiteY5" fmla="*/ 2064 h 9683"/>
                  <a:gd name="connsiteX6" fmla="*/ 4584 w 10000"/>
                  <a:gd name="connsiteY6" fmla="*/ 160 h 9683"/>
                  <a:gd name="connsiteX7" fmla="*/ 5328 w 10000"/>
                  <a:gd name="connsiteY7" fmla="*/ 1588 h 9683"/>
                  <a:gd name="connsiteX8" fmla="*/ 5576 w 10000"/>
                  <a:gd name="connsiteY8" fmla="*/ 2540 h 9683"/>
                  <a:gd name="connsiteX9" fmla="*/ 5805 w 10000"/>
                  <a:gd name="connsiteY9" fmla="*/ 3759 h 9683"/>
                  <a:gd name="connsiteX10" fmla="*/ 6177 w 10000"/>
                  <a:gd name="connsiteY10" fmla="*/ 7907 h 9683"/>
                  <a:gd name="connsiteX11" fmla="*/ 6531 w 10000"/>
                  <a:gd name="connsiteY11" fmla="*/ 6755 h 9683"/>
                  <a:gd name="connsiteX12" fmla="*/ 6815 w 10000"/>
                  <a:gd name="connsiteY12" fmla="*/ 5398 h 9683"/>
                  <a:gd name="connsiteX13" fmla="*/ 7062 w 10000"/>
                  <a:gd name="connsiteY13" fmla="*/ 6826 h 9683"/>
                  <a:gd name="connsiteX14" fmla="*/ 7558 w 10000"/>
                  <a:gd name="connsiteY14" fmla="*/ 6826 h 9683"/>
                  <a:gd name="connsiteX15" fmla="*/ 7930 w 10000"/>
                  <a:gd name="connsiteY15" fmla="*/ 5874 h 9683"/>
                  <a:gd name="connsiteX16" fmla="*/ 8441 w 10000"/>
                  <a:gd name="connsiteY16" fmla="*/ 9266 h 9683"/>
                  <a:gd name="connsiteX17" fmla="*/ 8973 w 10000"/>
                  <a:gd name="connsiteY17" fmla="*/ 6755 h 9683"/>
                  <a:gd name="connsiteX18" fmla="*/ 10000 w 10000"/>
                  <a:gd name="connsiteY18" fmla="*/ 9207 h 9683"/>
                  <a:gd name="connsiteX0" fmla="*/ 0 w 10000"/>
                  <a:gd name="connsiteY0" fmla="*/ 10000 h 10000"/>
                  <a:gd name="connsiteX1" fmla="*/ 743 w 10000"/>
                  <a:gd name="connsiteY1" fmla="*/ 7541 h 10000"/>
                  <a:gd name="connsiteX2" fmla="*/ 1611 w 10000"/>
                  <a:gd name="connsiteY2" fmla="*/ 8525 h 10000"/>
                  <a:gd name="connsiteX3" fmla="*/ 1982 w 10000"/>
                  <a:gd name="connsiteY3" fmla="*/ 3115 h 10000"/>
                  <a:gd name="connsiteX4" fmla="*/ 2230 w 10000"/>
                  <a:gd name="connsiteY4" fmla="*/ 164 h 10000"/>
                  <a:gd name="connsiteX5" fmla="*/ 3841 w 10000"/>
                  <a:gd name="connsiteY5" fmla="*/ 2132 h 10000"/>
                  <a:gd name="connsiteX6" fmla="*/ 4832 w 10000"/>
                  <a:gd name="connsiteY6" fmla="*/ 1149 h 10000"/>
                  <a:gd name="connsiteX7" fmla="*/ 5328 w 10000"/>
                  <a:gd name="connsiteY7" fmla="*/ 1640 h 10000"/>
                  <a:gd name="connsiteX8" fmla="*/ 5576 w 10000"/>
                  <a:gd name="connsiteY8" fmla="*/ 2623 h 10000"/>
                  <a:gd name="connsiteX9" fmla="*/ 5805 w 10000"/>
                  <a:gd name="connsiteY9" fmla="*/ 3882 h 10000"/>
                  <a:gd name="connsiteX10" fmla="*/ 6177 w 10000"/>
                  <a:gd name="connsiteY10" fmla="*/ 8166 h 10000"/>
                  <a:gd name="connsiteX11" fmla="*/ 6531 w 10000"/>
                  <a:gd name="connsiteY11" fmla="*/ 6976 h 10000"/>
                  <a:gd name="connsiteX12" fmla="*/ 6815 w 10000"/>
                  <a:gd name="connsiteY12" fmla="*/ 5575 h 10000"/>
                  <a:gd name="connsiteX13" fmla="*/ 7062 w 10000"/>
                  <a:gd name="connsiteY13" fmla="*/ 7049 h 10000"/>
                  <a:gd name="connsiteX14" fmla="*/ 7558 w 10000"/>
                  <a:gd name="connsiteY14" fmla="*/ 7049 h 10000"/>
                  <a:gd name="connsiteX15" fmla="*/ 7930 w 10000"/>
                  <a:gd name="connsiteY15" fmla="*/ 6066 h 10000"/>
                  <a:gd name="connsiteX16" fmla="*/ 8441 w 10000"/>
                  <a:gd name="connsiteY16" fmla="*/ 9569 h 10000"/>
                  <a:gd name="connsiteX17" fmla="*/ 8973 w 10000"/>
                  <a:gd name="connsiteY17" fmla="*/ 6976 h 10000"/>
                  <a:gd name="connsiteX18" fmla="*/ 10000 w 10000"/>
                  <a:gd name="connsiteY18" fmla="*/ 9508 h 10000"/>
                  <a:gd name="connsiteX0" fmla="*/ 0 w 10000"/>
                  <a:gd name="connsiteY0" fmla="*/ 9015 h 9015"/>
                  <a:gd name="connsiteX1" fmla="*/ 743 w 10000"/>
                  <a:gd name="connsiteY1" fmla="*/ 6556 h 9015"/>
                  <a:gd name="connsiteX2" fmla="*/ 1611 w 10000"/>
                  <a:gd name="connsiteY2" fmla="*/ 7540 h 9015"/>
                  <a:gd name="connsiteX3" fmla="*/ 1982 w 10000"/>
                  <a:gd name="connsiteY3" fmla="*/ 2130 h 9015"/>
                  <a:gd name="connsiteX4" fmla="*/ 2478 w 10000"/>
                  <a:gd name="connsiteY4" fmla="*/ 164 h 9015"/>
                  <a:gd name="connsiteX5" fmla="*/ 3841 w 10000"/>
                  <a:gd name="connsiteY5" fmla="*/ 1147 h 9015"/>
                  <a:gd name="connsiteX6" fmla="*/ 4832 w 10000"/>
                  <a:gd name="connsiteY6" fmla="*/ 164 h 9015"/>
                  <a:gd name="connsiteX7" fmla="*/ 5328 w 10000"/>
                  <a:gd name="connsiteY7" fmla="*/ 655 h 9015"/>
                  <a:gd name="connsiteX8" fmla="*/ 5576 w 10000"/>
                  <a:gd name="connsiteY8" fmla="*/ 1638 h 9015"/>
                  <a:gd name="connsiteX9" fmla="*/ 5805 w 10000"/>
                  <a:gd name="connsiteY9" fmla="*/ 2897 h 9015"/>
                  <a:gd name="connsiteX10" fmla="*/ 6177 w 10000"/>
                  <a:gd name="connsiteY10" fmla="*/ 7181 h 9015"/>
                  <a:gd name="connsiteX11" fmla="*/ 6531 w 10000"/>
                  <a:gd name="connsiteY11" fmla="*/ 5991 h 9015"/>
                  <a:gd name="connsiteX12" fmla="*/ 6815 w 10000"/>
                  <a:gd name="connsiteY12" fmla="*/ 4590 h 9015"/>
                  <a:gd name="connsiteX13" fmla="*/ 7062 w 10000"/>
                  <a:gd name="connsiteY13" fmla="*/ 6064 h 9015"/>
                  <a:gd name="connsiteX14" fmla="*/ 7558 w 10000"/>
                  <a:gd name="connsiteY14" fmla="*/ 6064 h 9015"/>
                  <a:gd name="connsiteX15" fmla="*/ 7930 w 10000"/>
                  <a:gd name="connsiteY15" fmla="*/ 5081 h 9015"/>
                  <a:gd name="connsiteX16" fmla="*/ 8441 w 10000"/>
                  <a:gd name="connsiteY16" fmla="*/ 8584 h 9015"/>
                  <a:gd name="connsiteX17" fmla="*/ 8973 w 10000"/>
                  <a:gd name="connsiteY17" fmla="*/ 5991 h 9015"/>
                  <a:gd name="connsiteX18" fmla="*/ 10000 w 10000"/>
                  <a:gd name="connsiteY18" fmla="*/ 8523 h 9015"/>
                  <a:gd name="connsiteX0" fmla="*/ 0 w 10000"/>
                  <a:gd name="connsiteY0" fmla="*/ 10000 h 10000"/>
                  <a:gd name="connsiteX1" fmla="*/ 743 w 10000"/>
                  <a:gd name="connsiteY1" fmla="*/ 7272 h 10000"/>
                  <a:gd name="connsiteX2" fmla="*/ 1611 w 10000"/>
                  <a:gd name="connsiteY2" fmla="*/ 8364 h 10000"/>
                  <a:gd name="connsiteX3" fmla="*/ 1982 w 10000"/>
                  <a:gd name="connsiteY3" fmla="*/ 2363 h 10000"/>
                  <a:gd name="connsiteX4" fmla="*/ 2478 w 10000"/>
                  <a:gd name="connsiteY4" fmla="*/ 182 h 10000"/>
                  <a:gd name="connsiteX5" fmla="*/ 3841 w 10000"/>
                  <a:gd name="connsiteY5" fmla="*/ 1272 h 10000"/>
                  <a:gd name="connsiteX6" fmla="*/ 4832 w 10000"/>
                  <a:gd name="connsiteY6" fmla="*/ 182 h 10000"/>
                  <a:gd name="connsiteX7" fmla="*/ 5328 w 10000"/>
                  <a:gd name="connsiteY7" fmla="*/ 727 h 10000"/>
                  <a:gd name="connsiteX8" fmla="*/ 5576 w 10000"/>
                  <a:gd name="connsiteY8" fmla="*/ 1817 h 10000"/>
                  <a:gd name="connsiteX9" fmla="*/ 5805 w 10000"/>
                  <a:gd name="connsiteY9" fmla="*/ 3214 h 10000"/>
                  <a:gd name="connsiteX10" fmla="*/ 6177 w 10000"/>
                  <a:gd name="connsiteY10" fmla="*/ 7966 h 10000"/>
                  <a:gd name="connsiteX11" fmla="*/ 6531 w 10000"/>
                  <a:gd name="connsiteY11" fmla="*/ 6646 h 10000"/>
                  <a:gd name="connsiteX12" fmla="*/ 6815 w 10000"/>
                  <a:gd name="connsiteY12" fmla="*/ 5092 h 10000"/>
                  <a:gd name="connsiteX13" fmla="*/ 7062 w 10000"/>
                  <a:gd name="connsiteY13" fmla="*/ 6727 h 10000"/>
                  <a:gd name="connsiteX14" fmla="*/ 7558 w 10000"/>
                  <a:gd name="connsiteY14" fmla="*/ 6727 h 10000"/>
                  <a:gd name="connsiteX15" fmla="*/ 7930 w 10000"/>
                  <a:gd name="connsiteY15" fmla="*/ 5636 h 10000"/>
                  <a:gd name="connsiteX16" fmla="*/ 8441 w 10000"/>
                  <a:gd name="connsiteY16" fmla="*/ 9522 h 10000"/>
                  <a:gd name="connsiteX17" fmla="*/ 8973 w 10000"/>
                  <a:gd name="connsiteY17" fmla="*/ 6646 h 10000"/>
                  <a:gd name="connsiteX18" fmla="*/ 10000 w 10000"/>
                  <a:gd name="connsiteY18" fmla="*/ 9454 h 10000"/>
                  <a:gd name="connsiteX0" fmla="*/ 0 w 10124"/>
                  <a:gd name="connsiteY0" fmla="*/ 10545 h 10545"/>
                  <a:gd name="connsiteX1" fmla="*/ 867 w 10124"/>
                  <a:gd name="connsiteY1" fmla="*/ 7272 h 10545"/>
                  <a:gd name="connsiteX2" fmla="*/ 1735 w 10124"/>
                  <a:gd name="connsiteY2" fmla="*/ 8364 h 10545"/>
                  <a:gd name="connsiteX3" fmla="*/ 2106 w 10124"/>
                  <a:gd name="connsiteY3" fmla="*/ 2363 h 10545"/>
                  <a:gd name="connsiteX4" fmla="*/ 2602 w 10124"/>
                  <a:gd name="connsiteY4" fmla="*/ 182 h 10545"/>
                  <a:gd name="connsiteX5" fmla="*/ 3965 w 10124"/>
                  <a:gd name="connsiteY5" fmla="*/ 1272 h 10545"/>
                  <a:gd name="connsiteX6" fmla="*/ 4956 w 10124"/>
                  <a:gd name="connsiteY6" fmla="*/ 182 h 10545"/>
                  <a:gd name="connsiteX7" fmla="*/ 5452 w 10124"/>
                  <a:gd name="connsiteY7" fmla="*/ 727 h 10545"/>
                  <a:gd name="connsiteX8" fmla="*/ 5700 w 10124"/>
                  <a:gd name="connsiteY8" fmla="*/ 1817 h 10545"/>
                  <a:gd name="connsiteX9" fmla="*/ 5929 w 10124"/>
                  <a:gd name="connsiteY9" fmla="*/ 3214 h 10545"/>
                  <a:gd name="connsiteX10" fmla="*/ 6301 w 10124"/>
                  <a:gd name="connsiteY10" fmla="*/ 7966 h 10545"/>
                  <a:gd name="connsiteX11" fmla="*/ 6655 w 10124"/>
                  <a:gd name="connsiteY11" fmla="*/ 6646 h 10545"/>
                  <a:gd name="connsiteX12" fmla="*/ 6939 w 10124"/>
                  <a:gd name="connsiteY12" fmla="*/ 5092 h 10545"/>
                  <a:gd name="connsiteX13" fmla="*/ 7186 w 10124"/>
                  <a:gd name="connsiteY13" fmla="*/ 6727 h 10545"/>
                  <a:gd name="connsiteX14" fmla="*/ 7682 w 10124"/>
                  <a:gd name="connsiteY14" fmla="*/ 6727 h 10545"/>
                  <a:gd name="connsiteX15" fmla="*/ 8054 w 10124"/>
                  <a:gd name="connsiteY15" fmla="*/ 5636 h 10545"/>
                  <a:gd name="connsiteX16" fmla="*/ 8565 w 10124"/>
                  <a:gd name="connsiteY16" fmla="*/ 9522 h 10545"/>
                  <a:gd name="connsiteX17" fmla="*/ 9097 w 10124"/>
                  <a:gd name="connsiteY17" fmla="*/ 6646 h 10545"/>
                  <a:gd name="connsiteX18" fmla="*/ 10124 w 10124"/>
                  <a:gd name="connsiteY18" fmla="*/ 9454 h 10545"/>
                  <a:gd name="connsiteX0" fmla="*/ 0 w 10124"/>
                  <a:gd name="connsiteY0" fmla="*/ 10545 h 10908"/>
                  <a:gd name="connsiteX1" fmla="*/ 867 w 10124"/>
                  <a:gd name="connsiteY1" fmla="*/ 10545 h 10908"/>
                  <a:gd name="connsiteX2" fmla="*/ 1735 w 10124"/>
                  <a:gd name="connsiteY2" fmla="*/ 8364 h 10908"/>
                  <a:gd name="connsiteX3" fmla="*/ 2106 w 10124"/>
                  <a:gd name="connsiteY3" fmla="*/ 2363 h 10908"/>
                  <a:gd name="connsiteX4" fmla="*/ 2602 w 10124"/>
                  <a:gd name="connsiteY4" fmla="*/ 182 h 10908"/>
                  <a:gd name="connsiteX5" fmla="*/ 3965 w 10124"/>
                  <a:gd name="connsiteY5" fmla="*/ 1272 h 10908"/>
                  <a:gd name="connsiteX6" fmla="*/ 4956 w 10124"/>
                  <a:gd name="connsiteY6" fmla="*/ 182 h 10908"/>
                  <a:gd name="connsiteX7" fmla="*/ 5452 w 10124"/>
                  <a:gd name="connsiteY7" fmla="*/ 727 h 10908"/>
                  <a:gd name="connsiteX8" fmla="*/ 5700 w 10124"/>
                  <a:gd name="connsiteY8" fmla="*/ 1817 h 10908"/>
                  <a:gd name="connsiteX9" fmla="*/ 5929 w 10124"/>
                  <a:gd name="connsiteY9" fmla="*/ 3214 h 10908"/>
                  <a:gd name="connsiteX10" fmla="*/ 6301 w 10124"/>
                  <a:gd name="connsiteY10" fmla="*/ 7966 h 10908"/>
                  <a:gd name="connsiteX11" fmla="*/ 6655 w 10124"/>
                  <a:gd name="connsiteY11" fmla="*/ 6646 h 10908"/>
                  <a:gd name="connsiteX12" fmla="*/ 6939 w 10124"/>
                  <a:gd name="connsiteY12" fmla="*/ 5092 h 10908"/>
                  <a:gd name="connsiteX13" fmla="*/ 7186 w 10124"/>
                  <a:gd name="connsiteY13" fmla="*/ 6727 h 10908"/>
                  <a:gd name="connsiteX14" fmla="*/ 7682 w 10124"/>
                  <a:gd name="connsiteY14" fmla="*/ 6727 h 10908"/>
                  <a:gd name="connsiteX15" fmla="*/ 8054 w 10124"/>
                  <a:gd name="connsiteY15" fmla="*/ 5636 h 10908"/>
                  <a:gd name="connsiteX16" fmla="*/ 8565 w 10124"/>
                  <a:gd name="connsiteY16" fmla="*/ 9522 h 10908"/>
                  <a:gd name="connsiteX17" fmla="*/ 9097 w 10124"/>
                  <a:gd name="connsiteY17" fmla="*/ 6646 h 10908"/>
                  <a:gd name="connsiteX18" fmla="*/ 10124 w 10124"/>
                  <a:gd name="connsiteY18" fmla="*/ 9454 h 10908"/>
                  <a:gd name="connsiteX0" fmla="*/ 0 w 10248"/>
                  <a:gd name="connsiteY0" fmla="*/ 11091 h 11091"/>
                  <a:gd name="connsiteX1" fmla="*/ 991 w 10248"/>
                  <a:gd name="connsiteY1" fmla="*/ 10545 h 11091"/>
                  <a:gd name="connsiteX2" fmla="*/ 1859 w 10248"/>
                  <a:gd name="connsiteY2" fmla="*/ 8364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1091 h 11091"/>
                  <a:gd name="connsiteX1" fmla="*/ 991 w 10248"/>
                  <a:gd name="connsiteY1" fmla="*/ 10545 h 11091"/>
                  <a:gd name="connsiteX2" fmla="*/ 1859 w 10248"/>
                  <a:gd name="connsiteY2" fmla="*/ 8364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1091 h 11091"/>
                  <a:gd name="connsiteX1" fmla="*/ 991 w 10248"/>
                  <a:gd name="connsiteY1" fmla="*/ 10545 h 11091"/>
                  <a:gd name="connsiteX2" fmla="*/ 1859 w 10248"/>
                  <a:gd name="connsiteY2" fmla="*/ 8364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1091 h 11364"/>
                  <a:gd name="connsiteX1" fmla="*/ 991 w 10248"/>
                  <a:gd name="connsiteY1" fmla="*/ 10545 h 11364"/>
                  <a:gd name="connsiteX2" fmla="*/ 1735 w 10248"/>
                  <a:gd name="connsiteY2" fmla="*/ 10000 h 11364"/>
                  <a:gd name="connsiteX3" fmla="*/ 2230 w 10248"/>
                  <a:gd name="connsiteY3" fmla="*/ 2363 h 11364"/>
                  <a:gd name="connsiteX4" fmla="*/ 2726 w 10248"/>
                  <a:gd name="connsiteY4" fmla="*/ 182 h 11364"/>
                  <a:gd name="connsiteX5" fmla="*/ 4089 w 10248"/>
                  <a:gd name="connsiteY5" fmla="*/ 1272 h 11364"/>
                  <a:gd name="connsiteX6" fmla="*/ 5080 w 10248"/>
                  <a:gd name="connsiteY6" fmla="*/ 182 h 11364"/>
                  <a:gd name="connsiteX7" fmla="*/ 5576 w 10248"/>
                  <a:gd name="connsiteY7" fmla="*/ 727 h 11364"/>
                  <a:gd name="connsiteX8" fmla="*/ 5824 w 10248"/>
                  <a:gd name="connsiteY8" fmla="*/ 1817 h 11364"/>
                  <a:gd name="connsiteX9" fmla="*/ 6053 w 10248"/>
                  <a:gd name="connsiteY9" fmla="*/ 3214 h 11364"/>
                  <a:gd name="connsiteX10" fmla="*/ 6425 w 10248"/>
                  <a:gd name="connsiteY10" fmla="*/ 7966 h 11364"/>
                  <a:gd name="connsiteX11" fmla="*/ 6779 w 10248"/>
                  <a:gd name="connsiteY11" fmla="*/ 6646 h 11364"/>
                  <a:gd name="connsiteX12" fmla="*/ 7063 w 10248"/>
                  <a:gd name="connsiteY12" fmla="*/ 5092 h 11364"/>
                  <a:gd name="connsiteX13" fmla="*/ 7310 w 10248"/>
                  <a:gd name="connsiteY13" fmla="*/ 6727 h 11364"/>
                  <a:gd name="connsiteX14" fmla="*/ 7806 w 10248"/>
                  <a:gd name="connsiteY14" fmla="*/ 6727 h 11364"/>
                  <a:gd name="connsiteX15" fmla="*/ 8178 w 10248"/>
                  <a:gd name="connsiteY15" fmla="*/ 5636 h 11364"/>
                  <a:gd name="connsiteX16" fmla="*/ 8689 w 10248"/>
                  <a:gd name="connsiteY16" fmla="*/ 9522 h 11364"/>
                  <a:gd name="connsiteX17" fmla="*/ 9221 w 10248"/>
                  <a:gd name="connsiteY17" fmla="*/ 6646 h 11364"/>
                  <a:gd name="connsiteX18" fmla="*/ 10248 w 10248"/>
                  <a:gd name="connsiteY18" fmla="*/ 9454 h 11364"/>
                  <a:gd name="connsiteX0" fmla="*/ 0 w 10248"/>
                  <a:gd name="connsiteY0" fmla="*/ 11091 h 11091"/>
                  <a:gd name="connsiteX1" fmla="*/ 991 w 10248"/>
                  <a:gd name="connsiteY1" fmla="*/ 10545 h 11091"/>
                  <a:gd name="connsiteX2" fmla="*/ 1735 w 10248"/>
                  <a:gd name="connsiteY2" fmla="*/ 10000 h 11091"/>
                  <a:gd name="connsiteX3" fmla="*/ 2230 w 10248"/>
                  <a:gd name="connsiteY3" fmla="*/ 2363 h 11091"/>
                  <a:gd name="connsiteX4" fmla="*/ 2726 w 10248"/>
                  <a:gd name="connsiteY4" fmla="*/ 182 h 11091"/>
                  <a:gd name="connsiteX5" fmla="*/ 4089 w 10248"/>
                  <a:gd name="connsiteY5" fmla="*/ 1272 h 11091"/>
                  <a:gd name="connsiteX6" fmla="*/ 5080 w 10248"/>
                  <a:gd name="connsiteY6" fmla="*/ 182 h 11091"/>
                  <a:gd name="connsiteX7" fmla="*/ 5576 w 10248"/>
                  <a:gd name="connsiteY7" fmla="*/ 727 h 11091"/>
                  <a:gd name="connsiteX8" fmla="*/ 5824 w 10248"/>
                  <a:gd name="connsiteY8" fmla="*/ 1817 h 11091"/>
                  <a:gd name="connsiteX9" fmla="*/ 6053 w 10248"/>
                  <a:gd name="connsiteY9" fmla="*/ 3214 h 11091"/>
                  <a:gd name="connsiteX10" fmla="*/ 6425 w 10248"/>
                  <a:gd name="connsiteY10" fmla="*/ 7966 h 11091"/>
                  <a:gd name="connsiteX11" fmla="*/ 6779 w 10248"/>
                  <a:gd name="connsiteY11" fmla="*/ 6646 h 11091"/>
                  <a:gd name="connsiteX12" fmla="*/ 7063 w 10248"/>
                  <a:gd name="connsiteY12" fmla="*/ 5092 h 11091"/>
                  <a:gd name="connsiteX13" fmla="*/ 7310 w 10248"/>
                  <a:gd name="connsiteY13" fmla="*/ 6727 h 11091"/>
                  <a:gd name="connsiteX14" fmla="*/ 7806 w 10248"/>
                  <a:gd name="connsiteY14" fmla="*/ 6727 h 11091"/>
                  <a:gd name="connsiteX15" fmla="*/ 8178 w 10248"/>
                  <a:gd name="connsiteY15" fmla="*/ 5636 h 11091"/>
                  <a:gd name="connsiteX16" fmla="*/ 8689 w 10248"/>
                  <a:gd name="connsiteY16" fmla="*/ 9522 h 11091"/>
                  <a:gd name="connsiteX17" fmla="*/ 9221 w 10248"/>
                  <a:gd name="connsiteY17" fmla="*/ 6646 h 11091"/>
                  <a:gd name="connsiteX18" fmla="*/ 10248 w 10248"/>
                  <a:gd name="connsiteY18" fmla="*/ 9454 h 11091"/>
                  <a:gd name="connsiteX0" fmla="*/ 0 w 10248"/>
                  <a:gd name="connsiteY0" fmla="*/ 10999 h 10999"/>
                  <a:gd name="connsiteX1" fmla="*/ 991 w 10248"/>
                  <a:gd name="connsiteY1" fmla="*/ 10453 h 10999"/>
                  <a:gd name="connsiteX2" fmla="*/ 1735 w 10248"/>
                  <a:gd name="connsiteY2" fmla="*/ 9908 h 10999"/>
                  <a:gd name="connsiteX3" fmla="*/ 2230 w 10248"/>
                  <a:gd name="connsiteY3" fmla="*/ 2271 h 10999"/>
                  <a:gd name="connsiteX4" fmla="*/ 4089 w 10248"/>
                  <a:gd name="connsiteY4" fmla="*/ 1180 h 10999"/>
                  <a:gd name="connsiteX5" fmla="*/ 5080 w 10248"/>
                  <a:gd name="connsiteY5" fmla="*/ 90 h 10999"/>
                  <a:gd name="connsiteX6" fmla="*/ 5576 w 10248"/>
                  <a:gd name="connsiteY6" fmla="*/ 635 h 10999"/>
                  <a:gd name="connsiteX7" fmla="*/ 5824 w 10248"/>
                  <a:gd name="connsiteY7" fmla="*/ 1725 h 10999"/>
                  <a:gd name="connsiteX8" fmla="*/ 6053 w 10248"/>
                  <a:gd name="connsiteY8" fmla="*/ 3122 h 10999"/>
                  <a:gd name="connsiteX9" fmla="*/ 6425 w 10248"/>
                  <a:gd name="connsiteY9" fmla="*/ 7874 h 10999"/>
                  <a:gd name="connsiteX10" fmla="*/ 6779 w 10248"/>
                  <a:gd name="connsiteY10" fmla="*/ 6554 h 10999"/>
                  <a:gd name="connsiteX11" fmla="*/ 7063 w 10248"/>
                  <a:gd name="connsiteY11" fmla="*/ 5000 h 10999"/>
                  <a:gd name="connsiteX12" fmla="*/ 7310 w 10248"/>
                  <a:gd name="connsiteY12" fmla="*/ 6635 h 10999"/>
                  <a:gd name="connsiteX13" fmla="*/ 7806 w 10248"/>
                  <a:gd name="connsiteY13" fmla="*/ 6635 h 10999"/>
                  <a:gd name="connsiteX14" fmla="*/ 8178 w 10248"/>
                  <a:gd name="connsiteY14" fmla="*/ 5544 h 10999"/>
                  <a:gd name="connsiteX15" fmla="*/ 8689 w 10248"/>
                  <a:gd name="connsiteY15" fmla="*/ 9430 h 10999"/>
                  <a:gd name="connsiteX16" fmla="*/ 9221 w 10248"/>
                  <a:gd name="connsiteY16" fmla="*/ 6554 h 10999"/>
                  <a:gd name="connsiteX17" fmla="*/ 10248 w 10248"/>
                  <a:gd name="connsiteY17" fmla="*/ 9362 h 10999"/>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425 w 10248"/>
                  <a:gd name="connsiteY8" fmla="*/ 8057 h 11182"/>
                  <a:gd name="connsiteX9" fmla="*/ 6779 w 10248"/>
                  <a:gd name="connsiteY9" fmla="*/ 6737 h 11182"/>
                  <a:gd name="connsiteX10" fmla="*/ 7063 w 10248"/>
                  <a:gd name="connsiteY10" fmla="*/ 5183 h 11182"/>
                  <a:gd name="connsiteX11" fmla="*/ 7310 w 10248"/>
                  <a:gd name="connsiteY11" fmla="*/ 6818 h 11182"/>
                  <a:gd name="connsiteX12" fmla="*/ 7806 w 10248"/>
                  <a:gd name="connsiteY12" fmla="*/ 6818 h 11182"/>
                  <a:gd name="connsiteX13" fmla="*/ 8178 w 10248"/>
                  <a:gd name="connsiteY13" fmla="*/ 5727 h 11182"/>
                  <a:gd name="connsiteX14" fmla="*/ 8689 w 10248"/>
                  <a:gd name="connsiteY14" fmla="*/ 9613 h 11182"/>
                  <a:gd name="connsiteX15" fmla="*/ 9221 w 10248"/>
                  <a:gd name="connsiteY15" fmla="*/ 6737 h 11182"/>
                  <a:gd name="connsiteX16" fmla="*/ 10248 w 10248"/>
                  <a:gd name="connsiteY16"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063 w 10248"/>
                  <a:gd name="connsiteY9" fmla="*/ 5183 h 11182"/>
                  <a:gd name="connsiteX10" fmla="*/ 7310 w 10248"/>
                  <a:gd name="connsiteY10" fmla="*/ 6818 h 11182"/>
                  <a:gd name="connsiteX11" fmla="*/ 7806 w 10248"/>
                  <a:gd name="connsiteY11" fmla="*/ 6818 h 11182"/>
                  <a:gd name="connsiteX12" fmla="*/ 8178 w 10248"/>
                  <a:gd name="connsiteY12" fmla="*/ 5727 h 11182"/>
                  <a:gd name="connsiteX13" fmla="*/ 8689 w 10248"/>
                  <a:gd name="connsiteY13" fmla="*/ 9613 h 11182"/>
                  <a:gd name="connsiteX14" fmla="*/ 9221 w 10248"/>
                  <a:gd name="connsiteY14" fmla="*/ 6737 h 11182"/>
                  <a:gd name="connsiteX15" fmla="*/ 10248 w 10248"/>
                  <a:gd name="connsiteY15"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310 w 10248"/>
                  <a:gd name="connsiteY9" fmla="*/ 6818 h 11182"/>
                  <a:gd name="connsiteX10" fmla="*/ 7806 w 10248"/>
                  <a:gd name="connsiteY10" fmla="*/ 6818 h 11182"/>
                  <a:gd name="connsiteX11" fmla="*/ 8178 w 10248"/>
                  <a:gd name="connsiteY11" fmla="*/ 5727 h 11182"/>
                  <a:gd name="connsiteX12" fmla="*/ 8689 w 10248"/>
                  <a:gd name="connsiteY12" fmla="*/ 9613 h 11182"/>
                  <a:gd name="connsiteX13" fmla="*/ 9221 w 10248"/>
                  <a:gd name="connsiteY13" fmla="*/ 6737 h 11182"/>
                  <a:gd name="connsiteX14" fmla="*/ 10248 w 10248"/>
                  <a:gd name="connsiteY14"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806 w 10248"/>
                  <a:gd name="connsiteY9" fmla="*/ 6818 h 11182"/>
                  <a:gd name="connsiteX10" fmla="*/ 8178 w 10248"/>
                  <a:gd name="connsiteY10" fmla="*/ 5727 h 11182"/>
                  <a:gd name="connsiteX11" fmla="*/ 8689 w 10248"/>
                  <a:gd name="connsiteY11" fmla="*/ 9613 h 11182"/>
                  <a:gd name="connsiteX12" fmla="*/ 9221 w 10248"/>
                  <a:gd name="connsiteY12" fmla="*/ 6737 h 11182"/>
                  <a:gd name="connsiteX13" fmla="*/ 10248 w 10248"/>
                  <a:gd name="connsiteY13" fmla="*/ 9545 h 11182"/>
                  <a:gd name="connsiteX0" fmla="*/ 0 w 10248"/>
                  <a:gd name="connsiteY0" fmla="*/ 11182 h 11182"/>
                  <a:gd name="connsiteX1" fmla="*/ 991 w 10248"/>
                  <a:gd name="connsiteY1" fmla="*/ 10636 h 11182"/>
                  <a:gd name="connsiteX2" fmla="*/ 1735 w 10248"/>
                  <a:gd name="connsiteY2" fmla="*/ 10091 h 11182"/>
                  <a:gd name="connsiteX3" fmla="*/ 2230 w 10248"/>
                  <a:gd name="connsiteY3" fmla="*/ 2454 h 11182"/>
                  <a:gd name="connsiteX4" fmla="*/ 5080 w 10248"/>
                  <a:gd name="connsiteY4" fmla="*/ 273 h 11182"/>
                  <a:gd name="connsiteX5" fmla="*/ 5576 w 10248"/>
                  <a:gd name="connsiteY5" fmla="*/ 818 h 11182"/>
                  <a:gd name="connsiteX6" fmla="*/ 5824 w 10248"/>
                  <a:gd name="connsiteY6" fmla="*/ 1908 h 11182"/>
                  <a:gd name="connsiteX7" fmla="*/ 6053 w 10248"/>
                  <a:gd name="connsiteY7" fmla="*/ 3305 h 11182"/>
                  <a:gd name="connsiteX8" fmla="*/ 6779 w 10248"/>
                  <a:gd name="connsiteY8" fmla="*/ 6737 h 11182"/>
                  <a:gd name="connsiteX9" fmla="*/ 7806 w 10248"/>
                  <a:gd name="connsiteY9" fmla="*/ 6818 h 11182"/>
                  <a:gd name="connsiteX10" fmla="*/ 8689 w 10248"/>
                  <a:gd name="connsiteY10" fmla="*/ 9613 h 11182"/>
                  <a:gd name="connsiteX11" fmla="*/ 9221 w 10248"/>
                  <a:gd name="connsiteY11" fmla="*/ 6737 h 11182"/>
                  <a:gd name="connsiteX12" fmla="*/ 10248 w 10248"/>
                  <a:gd name="connsiteY12" fmla="*/ 9545 h 11182"/>
                  <a:gd name="connsiteX0" fmla="*/ 0 w 9789"/>
                  <a:gd name="connsiteY0" fmla="*/ 13408 h 13408"/>
                  <a:gd name="connsiteX1" fmla="*/ 991 w 9789"/>
                  <a:gd name="connsiteY1" fmla="*/ 12862 h 13408"/>
                  <a:gd name="connsiteX2" fmla="*/ 1735 w 9789"/>
                  <a:gd name="connsiteY2" fmla="*/ 12317 h 13408"/>
                  <a:gd name="connsiteX3" fmla="*/ 2230 w 9789"/>
                  <a:gd name="connsiteY3" fmla="*/ 4680 h 13408"/>
                  <a:gd name="connsiteX4" fmla="*/ 5080 w 9789"/>
                  <a:gd name="connsiteY4" fmla="*/ 2499 h 13408"/>
                  <a:gd name="connsiteX5" fmla="*/ 5576 w 9789"/>
                  <a:gd name="connsiteY5" fmla="*/ 3044 h 13408"/>
                  <a:gd name="connsiteX6" fmla="*/ 5824 w 9789"/>
                  <a:gd name="connsiteY6" fmla="*/ 4134 h 13408"/>
                  <a:gd name="connsiteX7" fmla="*/ 6053 w 9789"/>
                  <a:gd name="connsiteY7" fmla="*/ 5531 h 13408"/>
                  <a:gd name="connsiteX8" fmla="*/ 6779 w 9789"/>
                  <a:gd name="connsiteY8" fmla="*/ 8963 h 13408"/>
                  <a:gd name="connsiteX9" fmla="*/ 7806 w 9789"/>
                  <a:gd name="connsiteY9" fmla="*/ 9044 h 13408"/>
                  <a:gd name="connsiteX10" fmla="*/ 8689 w 9789"/>
                  <a:gd name="connsiteY10" fmla="*/ 11839 h 13408"/>
                  <a:gd name="connsiteX11" fmla="*/ 9221 w 9789"/>
                  <a:gd name="connsiteY11" fmla="*/ 8963 h 13408"/>
                  <a:gd name="connsiteX12" fmla="*/ 9789 w 9789"/>
                  <a:gd name="connsiteY12" fmla="*/ 1407 h 13408"/>
                  <a:gd name="connsiteX0" fmla="*/ 0 w 10000"/>
                  <a:gd name="connsiteY0" fmla="*/ 8951 h 8951"/>
                  <a:gd name="connsiteX1" fmla="*/ 1012 w 10000"/>
                  <a:gd name="connsiteY1" fmla="*/ 8544 h 8951"/>
                  <a:gd name="connsiteX2" fmla="*/ 1772 w 10000"/>
                  <a:gd name="connsiteY2" fmla="*/ 8137 h 8951"/>
                  <a:gd name="connsiteX3" fmla="*/ 2278 w 10000"/>
                  <a:gd name="connsiteY3" fmla="*/ 2441 h 8951"/>
                  <a:gd name="connsiteX4" fmla="*/ 5189 w 10000"/>
                  <a:gd name="connsiteY4" fmla="*/ 815 h 8951"/>
                  <a:gd name="connsiteX5" fmla="*/ 5696 w 10000"/>
                  <a:gd name="connsiteY5" fmla="*/ 1221 h 8951"/>
                  <a:gd name="connsiteX6" fmla="*/ 5950 w 10000"/>
                  <a:gd name="connsiteY6" fmla="*/ 2034 h 8951"/>
                  <a:gd name="connsiteX7" fmla="*/ 6183 w 10000"/>
                  <a:gd name="connsiteY7" fmla="*/ 3076 h 8951"/>
                  <a:gd name="connsiteX8" fmla="*/ 6925 w 10000"/>
                  <a:gd name="connsiteY8" fmla="*/ 5636 h 8951"/>
                  <a:gd name="connsiteX9" fmla="*/ 7974 w 10000"/>
                  <a:gd name="connsiteY9" fmla="*/ 5696 h 8951"/>
                  <a:gd name="connsiteX10" fmla="*/ 8876 w 10000"/>
                  <a:gd name="connsiteY10" fmla="*/ 7781 h 8951"/>
                  <a:gd name="connsiteX11" fmla="*/ 10000 w 10000"/>
                  <a:gd name="connsiteY11" fmla="*/ 0 h 8951"/>
                  <a:gd name="connsiteX0" fmla="*/ 0 w 10000"/>
                  <a:gd name="connsiteY0" fmla="*/ 10000 h 10000"/>
                  <a:gd name="connsiteX1" fmla="*/ 1012 w 10000"/>
                  <a:gd name="connsiteY1" fmla="*/ 9545 h 10000"/>
                  <a:gd name="connsiteX2" fmla="*/ 1772 w 10000"/>
                  <a:gd name="connsiteY2" fmla="*/ 9091 h 10000"/>
                  <a:gd name="connsiteX3" fmla="*/ 2278 w 10000"/>
                  <a:gd name="connsiteY3" fmla="*/ 2727 h 10000"/>
                  <a:gd name="connsiteX4" fmla="*/ 5189 w 10000"/>
                  <a:gd name="connsiteY4" fmla="*/ 911 h 10000"/>
                  <a:gd name="connsiteX5" fmla="*/ 5696 w 10000"/>
                  <a:gd name="connsiteY5" fmla="*/ 1364 h 10000"/>
                  <a:gd name="connsiteX6" fmla="*/ 5950 w 10000"/>
                  <a:gd name="connsiteY6" fmla="*/ 2272 h 10000"/>
                  <a:gd name="connsiteX7" fmla="*/ 6183 w 10000"/>
                  <a:gd name="connsiteY7" fmla="*/ 3436 h 10000"/>
                  <a:gd name="connsiteX8" fmla="*/ 6925 w 10000"/>
                  <a:gd name="connsiteY8" fmla="*/ 6297 h 10000"/>
                  <a:gd name="connsiteX9" fmla="*/ 7974 w 10000"/>
                  <a:gd name="connsiteY9" fmla="*/ 6364 h 10000"/>
                  <a:gd name="connsiteX10" fmla="*/ 10000 w 10000"/>
                  <a:gd name="connsiteY10" fmla="*/ 0 h 10000"/>
                  <a:gd name="connsiteX0" fmla="*/ 0 w 10000"/>
                  <a:gd name="connsiteY0" fmla="*/ 11048 h 11048"/>
                  <a:gd name="connsiteX1" fmla="*/ 1012 w 10000"/>
                  <a:gd name="connsiteY1" fmla="*/ 10593 h 11048"/>
                  <a:gd name="connsiteX2" fmla="*/ 1772 w 10000"/>
                  <a:gd name="connsiteY2" fmla="*/ 10139 h 11048"/>
                  <a:gd name="connsiteX3" fmla="*/ 2278 w 10000"/>
                  <a:gd name="connsiteY3" fmla="*/ 3775 h 11048"/>
                  <a:gd name="connsiteX4" fmla="*/ 5189 w 10000"/>
                  <a:gd name="connsiteY4" fmla="*/ 1959 h 11048"/>
                  <a:gd name="connsiteX5" fmla="*/ 5696 w 10000"/>
                  <a:gd name="connsiteY5" fmla="*/ 2412 h 11048"/>
                  <a:gd name="connsiteX6" fmla="*/ 5950 w 10000"/>
                  <a:gd name="connsiteY6" fmla="*/ 3320 h 11048"/>
                  <a:gd name="connsiteX7" fmla="*/ 6183 w 10000"/>
                  <a:gd name="connsiteY7" fmla="*/ 4484 h 11048"/>
                  <a:gd name="connsiteX8" fmla="*/ 6925 w 10000"/>
                  <a:gd name="connsiteY8" fmla="*/ 7345 h 11048"/>
                  <a:gd name="connsiteX9" fmla="*/ 8734 w 10000"/>
                  <a:gd name="connsiteY9" fmla="*/ 1049 h 11048"/>
                  <a:gd name="connsiteX10" fmla="*/ 10000 w 10000"/>
                  <a:gd name="connsiteY10" fmla="*/ 1048 h 11048"/>
                  <a:gd name="connsiteX0" fmla="*/ 0 w 10000"/>
                  <a:gd name="connsiteY0" fmla="*/ 11010 h 11010"/>
                  <a:gd name="connsiteX1" fmla="*/ 1012 w 10000"/>
                  <a:gd name="connsiteY1" fmla="*/ 10555 h 11010"/>
                  <a:gd name="connsiteX2" fmla="*/ 1772 w 10000"/>
                  <a:gd name="connsiteY2" fmla="*/ 10101 h 11010"/>
                  <a:gd name="connsiteX3" fmla="*/ 2278 w 10000"/>
                  <a:gd name="connsiteY3" fmla="*/ 3737 h 11010"/>
                  <a:gd name="connsiteX4" fmla="*/ 5189 w 10000"/>
                  <a:gd name="connsiteY4" fmla="*/ 1921 h 11010"/>
                  <a:gd name="connsiteX5" fmla="*/ 5696 w 10000"/>
                  <a:gd name="connsiteY5" fmla="*/ 2374 h 11010"/>
                  <a:gd name="connsiteX6" fmla="*/ 5950 w 10000"/>
                  <a:gd name="connsiteY6" fmla="*/ 3282 h 11010"/>
                  <a:gd name="connsiteX7" fmla="*/ 6183 w 10000"/>
                  <a:gd name="connsiteY7" fmla="*/ 4446 h 11010"/>
                  <a:gd name="connsiteX8" fmla="*/ 6925 w 10000"/>
                  <a:gd name="connsiteY8" fmla="*/ 7307 h 11010"/>
                  <a:gd name="connsiteX9" fmla="*/ 8734 w 10000"/>
                  <a:gd name="connsiteY9" fmla="*/ 1011 h 11010"/>
                  <a:gd name="connsiteX10" fmla="*/ 10000 w 10000"/>
                  <a:gd name="connsiteY10" fmla="*/ 1010 h 11010"/>
                  <a:gd name="connsiteX0" fmla="*/ 0 w 10243"/>
                  <a:gd name="connsiteY0" fmla="*/ 11010 h 11010"/>
                  <a:gd name="connsiteX1" fmla="*/ 1012 w 10243"/>
                  <a:gd name="connsiteY1" fmla="*/ 10555 h 11010"/>
                  <a:gd name="connsiteX2" fmla="*/ 1772 w 10243"/>
                  <a:gd name="connsiteY2" fmla="*/ 10101 h 11010"/>
                  <a:gd name="connsiteX3" fmla="*/ 2278 w 10243"/>
                  <a:gd name="connsiteY3" fmla="*/ 3737 h 11010"/>
                  <a:gd name="connsiteX4" fmla="*/ 5189 w 10243"/>
                  <a:gd name="connsiteY4" fmla="*/ 1921 h 11010"/>
                  <a:gd name="connsiteX5" fmla="*/ 5696 w 10243"/>
                  <a:gd name="connsiteY5" fmla="*/ 2374 h 11010"/>
                  <a:gd name="connsiteX6" fmla="*/ 5950 w 10243"/>
                  <a:gd name="connsiteY6" fmla="*/ 3282 h 11010"/>
                  <a:gd name="connsiteX7" fmla="*/ 6183 w 10243"/>
                  <a:gd name="connsiteY7" fmla="*/ 4446 h 11010"/>
                  <a:gd name="connsiteX8" fmla="*/ 6925 w 10243"/>
                  <a:gd name="connsiteY8" fmla="*/ 7307 h 11010"/>
                  <a:gd name="connsiteX9" fmla="*/ 8734 w 10243"/>
                  <a:gd name="connsiteY9" fmla="*/ 1011 h 11010"/>
                  <a:gd name="connsiteX10" fmla="*/ 10000 w 10243"/>
                  <a:gd name="connsiteY10" fmla="*/ 1010 h 11010"/>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6925 w 10243"/>
                  <a:gd name="connsiteY8" fmla="*/ 6853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556 h 10556"/>
                  <a:gd name="connsiteX1" fmla="*/ 1012 w 10243"/>
                  <a:gd name="connsiteY1" fmla="*/ 10101 h 10556"/>
                  <a:gd name="connsiteX2" fmla="*/ 1772 w 10243"/>
                  <a:gd name="connsiteY2" fmla="*/ 9647 h 10556"/>
                  <a:gd name="connsiteX3" fmla="*/ 2278 w 10243"/>
                  <a:gd name="connsiteY3" fmla="*/ 3283 h 10556"/>
                  <a:gd name="connsiteX4" fmla="*/ 5189 w 10243"/>
                  <a:gd name="connsiteY4" fmla="*/ 1467 h 10556"/>
                  <a:gd name="connsiteX5" fmla="*/ 5696 w 10243"/>
                  <a:gd name="connsiteY5" fmla="*/ 1920 h 10556"/>
                  <a:gd name="connsiteX6" fmla="*/ 5950 w 10243"/>
                  <a:gd name="connsiteY6" fmla="*/ 2828 h 10556"/>
                  <a:gd name="connsiteX7" fmla="*/ 6183 w 10243"/>
                  <a:gd name="connsiteY7" fmla="*/ 3992 h 10556"/>
                  <a:gd name="connsiteX8" fmla="*/ 7341 w 10243"/>
                  <a:gd name="connsiteY8" fmla="*/ 1466 h 10556"/>
                  <a:gd name="connsiteX9" fmla="*/ 8734 w 10243"/>
                  <a:gd name="connsiteY9" fmla="*/ 1011 h 10556"/>
                  <a:gd name="connsiteX10" fmla="*/ 10000 w 10243"/>
                  <a:gd name="connsiteY10" fmla="*/ 556 h 10556"/>
                  <a:gd name="connsiteX0" fmla="*/ 0 w 10243"/>
                  <a:gd name="connsiteY0" fmla="*/ 10026 h 10026"/>
                  <a:gd name="connsiteX1" fmla="*/ 1012 w 10243"/>
                  <a:gd name="connsiteY1" fmla="*/ 9571 h 10026"/>
                  <a:gd name="connsiteX2" fmla="*/ 1772 w 10243"/>
                  <a:gd name="connsiteY2" fmla="*/ 9117 h 10026"/>
                  <a:gd name="connsiteX3" fmla="*/ 2278 w 10243"/>
                  <a:gd name="connsiteY3" fmla="*/ 2753 h 10026"/>
                  <a:gd name="connsiteX4" fmla="*/ 5189 w 10243"/>
                  <a:gd name="connsiteY4" fmla="*/ 937 h 10026"/>
                  <a:gd name="connsiteX5" fmla="*/ 5696 w 10243"/>
                  <a:gd name="connsiteY5" fmla="*/ 1390 h 10026"/>
                  <a:gd name="connsiteX6" fmla="*/ 5950 w 10243"/>
                  <a:gd name="connsiteY6" fmla="*/ 2298 h 10026"/>
                  <a:gd name="connsiteX7" fmla="*/ 6183 w 10243"/>
                  <a:gd name="connsiteY7" fmla="*/ 3462 h 10026"/>
                  <a:gd name="connsiteX8" fmla="*/ 7341 w 10243"/>
                  <a:gd name="connsiteY8" fmla="*/ 936 h 10026"/>
                  <a:gd name="connsiteX9" fmla="*/ 8734 w 10243"/>
                  <a:gd name="connsiteY9" fmla="*/ 481 h 10026"/>
                  <a:gd name="connsiteX10" fmla="*/ 10000 w 10243"/>
                  <a:gd name="connsiteY10" fmla="*/ 26 h 10026"/>
                  <a:gd name="connsiteX0" fmla="*/ 0 w 10243"/>
                  <a:gd name="connsiteY0" fmla="*/ 10480 h 10480"/>
                  <a:gd name="connsiteX1" fmla="*/ 1012 w 10243"/>
                  <a:gd name="connsiteY1" fmla="*/ 10025 h 10480"/>
                  <a:gd name="connsiteX2" fmla="*/ 1772 w 10243"/>
                  <a:gd name="connsiteY2" fmla="*/ 9571 h 10480"/>
                  <a:gd name="connsiteX3" fmla="*/ 2278 w 10243"/>
                  <a:gd name="connsiteY3" fmla="*/ 3207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772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189 w 10243"/>
                  <a:gd name="connsiteY4" fmla="*/ 1391 h 10480"/>
                  <a:gd name="connsiteX5" fmla="*/ 5696 w 10243"/>
                  <a:gd name="connsiteY5" fmla="*/ 1844 h 10480"/>
                  <a:gd name="connsiteX6" fmla="*/ 5950 w 10243"/>
                  <a:gd name="connsiteY6" fmla="*/ 2752 h 10480"/>
                  <a:gd name="connsiteX7" fmla="*/ 6183 w 10243"/>
                  <a:gd name="connsiteY7" fmla="*/ 3916 h 10480"/>
                  <a:gd name="connsiteX8" fmla="*/ 7341 w 10243"/>
                  <a:gd name="connsiteY8" fmla="*/ 1390 h 10480"/>
                  <a:gd name="connsiteX9" fmla="*/ 8734 w 10243"/>
                  <a:gd name="connsiteY9" fmla="*/ 481 h 10480"/>
                  <a:gd name="connsiteX10" fmla="*/ 10000 w 10243"/>
                  <a:gd name="connsiteY10"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696 w 10243"/>
                  <a:gd name="connsiteY4" fmla="*/ 1844 h 10480"/>
                  <a:gd name="connsiteX5" fmla="*/ 5950 w 10243"/>
                  <a:gd name="connsiteY5" fmla="*/ 2752 h 10480"/>
                  <a:gd name="connsiteX6" fmla="*/ 6183 w 10243"/>
                  <a:gd name="connsiteY6" fmla="*/ 3916 h 10480"/>
                  <a:gd name="connsiteX7" fmla="*/ 7341 w 10243"/>
                  <a:gd name="connsiteY7" fmla="*/ 1390 h 10480"/>
                  <a:gd name="connsiteX8" fmla="*/ 8734 w 10243"/>
                  <a:gd name="connsiteY8" fmla="*/ 481 h 10480"/>
                  <a:gd name="connsiteX9" fmla="*/ 10000 w 10243"/>
                  <a:gd name="connsiteY9"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696 w 10243"/>
                  <a:gd name="connsiteY4" fmla="*/ 1844 h 10480"/>
                  <a:gd name="connsiteX5" fmla="*/ 6183 w 10243"/>
                  <a:gd name="connsiteY5" fmla="*/ 3916 h 10480"/>
                  <a:gd name="connsiteX6" fmla="*/ 7341 w 10243"/>
                  <a:gd name="connsiteY6" fmla="*/ 1390 h 10480"/>
                  <a:gd name="connsiteX7" fmla="*/ 8734 w 10243"/>
                  <a:gd name="connsiteY7" fmla="*/ 481 h 10480"/>
                  <a:gd name="connsiteX8" fmla="*/ 10000 w 10243"/>
                  <a:gd name="connsiteY8"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696 w 10243"/>
                  <a:gd name="connsiteY4" fmla="*/ 1844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298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5026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797 w 10243"/>
                  <a:gd name="connsiteY3" fmla="*/ 7753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443 w 10243"/>
                  <a:gd name="connsiteY4" fmla="*/ 4571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341 w 10243"/>
                  <a:gd name="connsiteY5" fmla="*/ 1390 h 10480"/>
                  <a:gd name="connsiteX6" fmla="*/ 8734 w 10243"/>
                  <a:gd name="connsiteY6" fmla="*/ 481 h 10480"/>
                  <a:gd name="connsiteX7" fmla="*/ 10000 w 10243"/>
                  <a:gd name="connsiteY7" fmla="*/ 480 h 10480"/>
                  <a:gd name="connsiteX0" fmla="*/ 0 w 10243"/>
                  <a:gd name="connsiteY0" fmla="*/ 10480 h 10480"/>
                  <a:gd name="connsiteX1" fmla="*/ 1012 w 10243"/>
                  <a:gd name="connsiteY1" fmla="*/ 10025 h 10480"/>
                  <a:gd name="connsiteX2" fmla="*/ 1899 w 10243"/>
                  <a:gd name="connsiteY2" fmla="*/ 9571 h 10480"/>
                  <a:gd name="connsiteX3" fmla="*/ 3671 w 10243"/>
                  <a:gd name="connsiteY3" fmla="*/ 7298 h 10480"/>
                  <a:gd name="connsiteX4" fmla="*/ 5316 w 10243"/>
                  <a:gd name="connsiteY4" fmla="*/ 4117 h 10480"/>
                  <a:gd name="connsiteX5" fmla="*/ 7215 w 10243"/>
                  <a:gd name="connsiteY5" fmla="*/ 1390 h 10480"/>
                  <a:gd name="connsiteX6" fmla="*/ 8734 w 10243"/>
                  <a:gd name="connsiteY6" fmla="*/ 481 h 10480"/>
                  <a:gd name="connsiteX7" fmla="*/ 10000 w 10243"/>
                  <a:gd name="connsiteY7" fmla="*/ 480 h 10480"/>
                  <a:gd name="connsiteX0" fmla="*/ 0 w 10243"/>
                  <a:gd name="connsiteY0" fmla="*/ 10000 h 10000"/>
                  <a:gd name="connsiteX1" fmla="*/ 1012 w 10243"/>
                  <a:gd name="connsiteY1" fmla="*/ 9545 h 10000"/>
                  <a:gd name="connsiteX2" fmla="*/ 1899 w 10243"/>
                  <a:gd name="connsiteY2" fmla="*/ 9091 h 10000"/>
                  <a:gd name="connsiteX3" fmla="*/ 3671 w 10243"/>
                  <a:gd name="connsiteY3" fmla="*/ 6818 h 10000"/>
                  <a:gd name="connsiteX4" fmla="*/ 5316 w 10243"/>
                  <a:gd name="connsiteY4" fmla="*/ 3637 h 10000"/>
                  <a:gd name="connsiteX5" fmla="*/ 7215 w 10243"/>
                  <a:gd name="connsiteY5" fmla="*/ 910 h 10000"/>
                  <a:gd name="connsiteX6" fmla="*/ 8734 w 10243"/>
                  <a:gd name="connsiteY6" fmla="*/ 1 h 10000"/>
                  <a:gd name="connsiteX7" fmla="*/ 10000 w 10243"/>
                  <a:gd name="connsiteY7" fmla="*/ 0 h 10000"/>
                  <a:gd name="connsiteX0" fmla="*/ 0 w 10243"/>
                  <a:gd name="connsiteY0" fmla="*/ 9999 h 9999"/>
                  <a:gd name="connsiteX1" fmla="*/ 1012 w 10243"/>
                  <a:gd name="connsiteY1" fmla="*/ 9544 h 9999"/>
                  <a:gd name="connsiteX2" fmla="*/ 1899 w 10243"/>
                  <a:gd name="connsiteY2" fmla="*/ 9090 h 9999"/>
                  <a:gd name="connsiteX3" fmla="*/ 3671 w 10243"/>
                  <a:gd name="connsiteY3" fmla="*/ 6817 h 9999"/>
                  <a:gd name="connsiteX4" fmla="*/ 5316 w 10243"/>
                  <a:gd name="connsiteY4" fmla="*/ 3636 h 9999"/>
                  <a:gd name="connsiteX5" fmla="*/ 7215 w 10243"/>
                  <a:gd name="connsiteY5" fmla="*/ 909 h 9999"/>
                  <a:gd name="connsiteX6" fmla="*/ 8734 w 10243"/>
                  <a:gd name="connsiteY6" fmla="*/ 0 h 9999"/>
                  <a:gd name="connsiteX7" fmla="*/ 10000 w 10243"/>
                  <a:gd name="connsiteY7" fmla="*/ 0 h 9999"/>
                  <a:gd name="connsiteX0" fmla="*/ 0 w 9999"/>
                  <a:gd name="connsiteY0" fmla="*/ 10000 h 10000"/>
                  <a:gd name="connsiteX1" fmla="*/ 988 w 9999"/>
                  <a:gd name="connsiteY1" fmla="*/ 9545 h 10000"/>
                  <a:gd name="connsiteX2" fmla="*/ 1854 w 9999"/>
                  <a:gd name="connsiteY2" fmla="*/ 9091 h 10000"/>
                  <a:gd name="connsiteX3" fmla="*/ 3584 w 9999"/>
                  <a:gd name="connsiteY3" fmla="*/ 6818 h 10000"/>
                  <a:gd name="connsiteX4" fmla="*/ 5190 w 9999"/>
                  <a:gd name="connsiteY4" fmla="*/ 3636 h 10000"/>
                  <a:gd name="connsiteX5" fmla="*/ 7044 w 9999"/>
                  <a:gd name="connsiteY5" fmla="*/ 909 h 10000"/>
                  <a:gd name="connsiteX6" fmla="*/ 8527 w 9999"/>
                  <a:gd name="connsiteY6" fmla="*/ 0 h 10000"/>
                  <a:gd name="connsiteX7" fmla="*/ 9762 w 9999"/>
                  <a:gd name="connsiteY7" fmla="*/ 45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9" h="10000">
                    <a:moveTo>
                      <a:pt x="0" y="10000"/>
                    </a:moveTo>
                    <a:cubicBezTo>
                      <a:pt x="536" y="9451"/>
                      <a:pt x="679" y="9696"/>
                      <a:pt x="988" y="9545"/>
                    </a:cubicBezTo>
                    <a:cubicBezTo>
                      <a:pt x="1296" y="9394"/>
                      <a:pt x="1495" y="9395"/>
                      <a:pt x="1854" y="9091"/>
                    </a:cubicBezTo>
                    <a:cubicBezTo>
                      <a:pt x="2214" y="8599"/>
                      <a:pt x="3072" y="8078"/>
                      <a:pt x="3584" y="6818"/>
                    </a:cubicBezTo>
                    <a:cubicBezTo>
                      <a:pt x="4253" y="5416"/>
                      <a:pt x="4839" y="4394"/>
                      <a:pt x="5190" y="3636"/>
                    </a:cubicBezTo>
                    <a:cubicBezTo>
                      <a:pt x="5767" y="2651"/>
                      <a:pt x="6570" y="1401"/>
                      <a:pt x="7044" y="909"/>
                    </a:cubicBezTo>
                    <a:cubicBezTo>
                      <a:pt x="7489" y="449"/>
                      <a:pt x="7821" y="65"/>
                      <a:pt x="8527" y="0"/>
                    </a:cubicBezTo>
                    <a:cubicBezTo>
                      <a:pt x="9192" y="11"/>
                      <a:pt x="9999" y="606"/>
                      <a:pt x="9762" y="454"/>
                    </a:cubicBezTo>
                  </a:path>
                </a:pathLst>
              </a:custGeom>
              <a:noFill/>
              <a:ln w="38100" cap="flat" cmpd="sng">
                <a:solidFill>
                  <a:srgbClr val="FF0000"/>
                </a:solidFill>
                <a:prstDash val="solid"/>
                <a:round/>
                <a:headEnd/>
                <a:tailEnd/>
              </a:ln>
              <a:effectLst/>
            </p:spPr>
            <p:txBody>
              <a:bodyPr wrap="none">
                <a:spAutoFit/>
              </a:bodyPr>
              <a:lstStyle/>
              <a:p>
                <a:pPr>
                  <a:defRPr/>
                </a:pPr>
                <a:endParaRPr lang="en-US" dirty="0"/>
              </a:p>
            </p:txBody>
          </p:sp>
          <p:sp>
            <p:nvSpPr>
              <p:cNvPr id="9" name="Rectangle 8"/>
              <p:cNvSpPr/>
              <p:nvPr/>
            </p:nvSpPr>
            <p:spPr>
              <a:xfrm>
                <a:off x="3967232" y="5039971"/>
                <a:ext cx="2085750" cy="267072"/>
              </a:xfrm>
              <a:prstGeom prst="rect">
                <a:avLst/>
              </a:prstGeom>
            </p:spPr>
            <p:txBody>
              <a:bodyPr wrap="none">
                <a:spAutoFit/>
              </a:bodyPr>
              <a:lstStyle/>
              <a:p>
                <a:r>
                  <a:rPr lang="en-US" dirty="0">
                    <a:solidFill>
                      <a:srgbClr val="FF0000"/>
                    </a:solidFill>
                    <a:latin typeface="Comic Sans MS" pitchFamily="66" charset="0"/>
                  </a:rPr>
                  <a:t>Burned Vegetation</a:t>
                </a:r>
                <a:endParaRPr lang="en-US" sz="1100" b="1" dirty="0">
                  <a:solidFill>
                    <a:srgbClr val="FF0000"/>
                  </a:solidFill>
                </a:endParaRPr>
              </a:p>
            </p:txBody>
          </p:sp>
        </p:grpSp>
      </p:grpSp>
    </p:spTree>
    <p:extLst>
      <p:ext uri="{BB962C8B-B14F-4D97-AF65-F5344CB8AC3E}">
        <p14:creationId xmlns:p14="http://schemas.microsoft.com/office/powerpoint/2010/main" val="2227397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u="none" dirty="0"/>
              <a:t>Change Agents</a:t>
            </a:r>
          </a:p>
        </p:txBody>
      </p:sp>
      <p:sp>
        <p:nvSpPr>
          <p:cNvPr id="3" name="Content Placeholder 2"/>
          <p:cNvSpPr>
            <a:spLocks noGrp="1"/>
          </p:cNvSpPr>
          <p:nvPr>
            <p:ph idx="1"/>
          </p:nvPr>
        </p:nvSpPr>
        <p:spPr>
          <a:xfrm>
            <a:off x="457200" y="914400"/>
            <a:ext cx="8229600" cy="2220698"/>
          </a:xfrm>
        </p:spPr>
        <p:txBody>
          <a:bodyPr/>
          <a:lstStyle/>
          <a:p>
            <a:r>
              <a:rPr lang="en-US" sz="2800" dirty="0"/>
              <a:t>Natural or anthropogenic</a:t>
            </a:r>
          </a:p>
          <a:p>
            <a:pPr lvl="2"/>
            <a:r>
              <a:rPr lang="en-US" sz="2000" dirty="0"/>
              <a:t>Change agents affecting forests: </a:t>
            </a:r>
          </a:p>
          <a:p>
            <a:pPr lvl="3"/>
            <a:r>
              <a:rPr lang="en-US" sz="1800" dirty="0"/>
              <a:t>Wildfire, insect outbreaks, succession, drought or climate change, regeneration, storms, etc. </a:t>
            </a:r>
          </a:p>
          <a:p>
            <a:pPr lvl="3"/>
            <a:r>
              <a:rPr lang="en-US" sz="1800" dirty="0"/>
              <a:t>Harvest, management, agriculture, development, invasive species, etc.</a:t>
            </a:r>
          </a:p>
          <a:p>
            <a:pPr lvl="3"/>
            <a:endParaRPr lang="en-US" dirty="0"/>
          </a:p>
          <a:p>
            <a:pPr marL="0" indent="0">
              <a:lnSpc>
                <a:spcPct val="105000"/>
              </a:lnSpc>
              <a:buClr>
                <a:srgbClr val="FF0000"/>
              </a:buClr>
              <a:buSzPct val="130000"/>
              <a:buNone/>
            </a:pPr>
            <a:endParaRPr lang="en-US" dirty="0"/>
          </a:p>
        </p:txBody>
      </p:sp>
      <p:grpSp>
        <p:nvGrpSpPr>
          <p:cNvPr id="4" name="Group 3" descr="collection of images showing landscapes affected by natural and/or anthropogenic changes">
            <a:extLst>
              <a:ext uri="{FF2B5EF4-FFF2-40B4-BE49-F238E27FC236}">
                <a16:creationId xmlns:a16="http://schemas.microsoft.com/office/drawing/2014/main" id="{2DF470CD-D23B-46F3-9F40-C21C914DE48B}"/>
              </a:ext>
            </a:extLst>
          </p:cNvPr>
          <p:cNvGrpSpPr/>
          <p:nvPr/>
        </p:nvGrpSpPr>
        <p:grpSpPr>
          <a:xfrm>
            <a:off x="152399" y="2941725"/>
            <a:ext cx="8925761" cy="3535276"/>
            <a:chOff x="152399" y="2941725"/>
            <a:chExt cx="8925761" cy="3535276"/>
          </a:xfrm>
        </p:grpSpPr>
        <p:pic>
          <p:nvPicPr>
            <p:cNvPr id="6" name="Picture 5" descr="6L_6P"/>
            <p:cNvPicPr>
              <a:picLocks noChangeArrowheads="1"/>
            </p:cNvPicPr>
            <p:nvPr/>
          </p:nvPicPr>
          <p:blipFill>
            <a:blip r:embed="rId3" cstate="print"/>
            <a:srcRect/>
            <a:stretch>
              <a:fillRect/>
            </a:stretch>
          </p:blipFill>
          <p:spPr bwMode="auto">
            <a:xfrm>
              <a:off x="152399" y="3090954"/>
              <a:ext cx="4218167" cy="2667157"/>
            </a:xfrm>
            <a:prstGeom prst="rect">
              <a:avLst/>
            </a:prstGeom>
            <a:noFill/>
            <a:ln w="9525">
              <a:solidFill>
                <a:schemeClr val="tx1"/>
              </a:solidFill>
              <a:miter lim="800000"/>
              <a:headEnd/>
              <a:tailEnd/>
            </a:ln>
          </p:spPr>
        </p:pic>
        <p:pic>
          <p:nvPicPr>
            <p:cNvPr id="7" name="Picture 6" descr="oregon_2007.png"/>
            <p:cNvPicPr>
              <a:picLocks noChangeAspect="1"/>
            </p:cNvPicPr>
            <p:nvPr/>
          </p:nvPicPr>
          <p:blipFill rotWithShape="1">
            <a:blip r:embed="rId4" cstate="print"/>
            <a:srcRect l="59826" t="15163" r="8722" b="2950"/>
            <a:stretch/>
          </p:blipFill>
          <p:spPr>
            <a:xfrm rot="16200000">
              <a:off x="4540898" y="2249518"/>
              <a:ext cx="1199406" cy="2673681"/>
            </a:xfrm>
            <a:prstGeom prst="rect">
              <a:avLst/>
            </a:prstGeom>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0915" y="2941725"/>
              <a:ext cx="2656885" cy="206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Wftops98"/>
            <p:cNvPicPr>
              <a:picLocks noChangeAspect="1" noChangeArrowheads="1"/>
            </p:cNvPicPr>
            <p:nvPr/>
          </p:nvPicPr>
          <p:blipFill>
            <a:blip r:embed="rId6"/>
            <a:srcRect/>
            <a:stretch>
              <a:fillRect/>
            </a:stretch>
          </p:blipFill>
          <p:spPr bwMode="auto">
            <a:xfrm>
              <a:off x="819732" y="4698938"/>
              <a:ext cx="2540396" cy="1691994"/>
            </a:xfrm>
            <a:prstGeom prst="rect">
              <a:avLst/>
            </a:prstGeom>
            <a:noFill/>
            <a:effectLst>
              <a:outerShdw dist="35921" dir="2700000" algn="ctr" rotWithShape="0">
                <a:srgbClr val="808080"/>
              </a:outerShdw>
            </a:effec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6918" y="4127607"/>
              <a:ext cx="3193456" cy="234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4924" y="4094968"/>
              <a:ext cx="3073236" cy="2305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8169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u="none" dirty="0"/>
              <a:t>Dimensions of Change</a:t>
            </a:r>
          </a:p>
        </p:txBody>
      </p:sp>
      <p:sp>
        <p:nvSpPr>
          <p:cNvPr id="5126" name="Text Box 7" descr="figure showing the relationship between persistence of change and speed of change"/>
          <p:cNvSpPr txBox="1">
            <a:spLocks noChangeArrowheads="1"/>
          </p:cNvSpPr>
          <p:nvPr/>
        </p:nvSpPr>
        <p:spPr bwMode="auto">
          <a:xfrm>
            <a:off x="2270125" y="4837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dirty="0"/>
          </a:p>
        </p:txBody>
      </p:sp>
      <p:pic>
        <p:nvPicPr>
          <p:cNvPr id="10" name="Picture 9" descr="A close up of text on a white background&#10;&#10;Description automatically generated">
            <a:extLst>
              <a:ext uri="{FF2B5EF4-FFF2-40B4-BE49-F238E27FC236}">
                <a16:creationId xmlns:a16="http://schemas.microsoft.com/office/drawing/2014/main" id="{E988DA9D-5DF2-4779-9A25-DF2317A62A0E}"/>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1577050" y="1295400"/>
            <a:ext cx="5989899" cy="5257800"/>
          </a:xfrm>
          <a:prstGeom prst="rect">
            <a:avLst/>
          </a:prstGeom>
        </p:spPr>
      </p:pic>
    </p:spTree>
    <p:extLst>
      <p:ext uri="{BB962C8B-B14F-4D97-AF65-F5344CB8AC3E}">
        <p14:creationId xmlns:p14="http://schemas.microsoft.com/office/powerpoint/2010/main" val="3294972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u="none" dirty="0"/>
              <a:t>Dimensions of Change</a:t>
            </a:r>
          </a:p>
        </p:txBody>
      </p:sp>
      <p:sp>
        <p:nvSpPr>
          <p:cNvPr id="5126" name="Text Box 7" descr="figure showing the relationship between magnitude of change and size of change "/>
          <p:cNvSpPr txBox="1">
            <a:spLocks noChangeArrowheads="1"/>
          </p:cNvSpPr>
          <p:nvPr/>
        </p:nvSpPr>
        <p:spPr bwMode="auto">
          <a:xfrm>
            <a:off x="2270125" y="4837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dirty="0"/>
          </a:p>
        </p:txBody>
      </p:sp>
      <p:pic>
        <p:nvPicPr>
          <p:cNvPr id="10" name="Picture 9" descr="A close up of a logo&#10;&#10;Description automatically generated">
            <a:extLst>
              <a:ext uri="{FF2B5EF4-FFF2-40B4-BE49-F238E27FC236}">
                <a16:creationId xmlns:a16="http://schemas.microsoft.com/office/drawing/2014/main" id="{E6BE29A3-8FC6-4A06-9E19-A3C794ED6C69}"/>
              </a:ext>
            </a:extLst>
          </p:cNvPr>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1696640" y="1295400"/>
            <a:ext cx="5750719" cy="5111750"/>
          </a:xfrm>
          <a:prstGeom prst="rect">
            <a:avLst/>
          </a:prstGeom>
        </p:spPr>
      </p:pic>
    </p:spTree>
    <p:extLst>
      <p:ext uri="{BB962C8B-B14F-4D97-AF65-F5344CB8AC3E}">
        <p14:creationId xmlns:p14="http://schemas.microsoft.com/office/powerpoint/2010/main" val="4053830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2"/>
          <p:cNvSpPr>
            <a:spLocks noGrp="1" noChangeArrowheads="1"/>
          </p:cNvSpPr>
          <p:nvPr>
            <p:ph type="title"/>
          </p:nvPr>
        </p:nvSpPr>
        <p:spPr/>
        <p:txBody>
          <a:bodyPr/>
          <a:lstStyle/>
          <a:p>
            <a:r>
              <a:rPr lang="en-US" dirty="0"/>
              <a:t>Sensor Characteristics</a:t>
            </a:r>
          </a:p>
        </p:txBody>
      </p:sp>
      <p:graphicFrame>
        <p:nvGraphicFramePr>
          <p:cNvPr id="4" name="Group 190" descr="Table outlining characteristics of various satellite-based sensors.">
            <a:extLst>
              <a:ext uri="{FF2B5EF4-FFF2-40B4-BE49-F238E27FC236}">
                <a16:creationId xmlns:a16="http://schemas.microsoft.com/office/drawing/2014/main" id="{95807580-5D9B-4A1F-8CC8-C88155DD0D19}"/>
              </a:ext>
            </a:extLst>
          </p:cNvPr>
          <p:cNvGraphicFramePr>
            <a:graphicFrameLocks noGrp="1"/>
          </p:cNvGraphicFramePr>
          <p:nvPr>
            <p:extLst>
              <p:ext uri="{D42A27DB-BD31-4B8C-83A1-F6EECF244321}">
                <p14:modId xmlns:p14="http://schemas.microsoft.com/office/powerpoint/2010/main" val="1509695785"/>
              </p:ext>
            </p:extLst>
          </p:nvPr>
        </p:nvGraphicFramePr>
        <p:xfrm>
          <a:off x="304800" y="1708150"/>
          <a:ext cx="8458200" cy="4464050"/>
        </p:xfrm>
        <a:graphic>
          <a:graphicData uri="http://schemas.openxmlformats.org/drawingml/2006/table">
            <a:tbl>
              <a:tblPr firstRow="1">
                <a:tableStyleId>{6E25E649-3F16-4E02-A733-19D2CDBF48F0}</a:tableStyleId>
              </a:tblPr>
              <a:tblGrid>
                <a:gridCol w="1571625">
                  <a:extLst>
                    <a:ext uri="{9D8B030D-6E8A-4147-A177-3AD203B41FA5}">
                      <a16:colId xmlns:a16="http://schemas.microsoft.com/office/drawing/2014/main" val="20000"/>
                    </a:ext>
                  </a:extLst>
                </a:gridCol>
                <a:gridCol w="1254125">
                  <a:extLst>
                    <a:ext uri="{9D8B030D-6E8A-4147-A177-3AD203B41FA5}">
                      <a16:colId xmlns:a16="http://schemas.microsoft.com/office/drawing/2014/main" val="20001"/>
                    </a:ext>
                  </a:extLst>
                </a:gridCol>
                <a:gridCol w="1577975">
                  <a:extLst>
                    <a:ext uri="{9D8B030D-6E8A-4147-A177-3AD203B41FA5}">
                      <a16:colId xmlns:a16="http://schemas.microsoft.com/office/drawing/2014/main" val="20002"/>
                    </a:ext>
                  </a:extLst>
                </a:gridCol>
                <a:gridCol w="1158875">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685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bg1"/>
                          </a:solidFill>
                          <a:effectLst/>
                          <a:latin typeface="+mj-lt"/>
                          <a:cs typeface="Calibri" panose="020F0502020204030204" pitchFamily="34" charset="0"/>
                        </a:rPr>
                        <a:t>Sensor</a:t>
                      </a:r>
                      <a:endParaRPr kumimoji="0" lang="en-US" sz="1400" b="1" i="0" u="none" strike="noStrike" cap="none" normalizeH="0" baseline="0" dirty="0">
                        <a:ln>
                          <a:noFill/>
                        </a:ln>
                        <a:solidFill>
                          <a:schemeClr val="bg1"/>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bg1"/>
                          </a:solidFill>
                          <a:effectLst/>
                          <a:latin typeface="+mj-lt"/>
                          <a:cs typeface="Calibri" panose="020F0502020204030204" pitchFamily="34" charset="0"/>
                        </a:rPr>
                        <a:t>Number of Bands</a:t>
                      </a:r>
                      <a:endParaRPr kumimoji="0" lang="en-US" sz="1400" b="1" i="0" u="none" strike="noStrike" cap="none" normalizeH="0" baseline="0" dirty="0">
                        <a:ln>
                          <a:noFill/>
                        </a:ln>
                        <a:solidFill>
                          <a:schemeClr val="bg1"/>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bg1"/>
                          </a:solidFill>
                          <a:effectLst/>
                          <a:latin typeface="+mj-lt"/>
                          <a:cs typeface="Calibri" panose="020F0502020204030204" pitchFamily="34" charset="0"/>
                        </a:rPr>
                        <a:t>Spatial Resolution</a:t>
                      </a:r>
                      <a:endParaRPr kumimoji="0" lang="en-US" sz="1400" b="1" i="0" u="none" strike="noStrike" cap="none" normalizeH="0" baseline="0" dirty="0">
                        <a:ln>
                          <a:noFill/>
                        </a:ln>
                        <a:solidFill>
                          <a:schemeClr val="bg1"/>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bg1"/>
                          </a:solidFill>
                          <a:effectLst/>
                          <a:latin typeface="+mj-lt"/>
                          <a:cs typeface="Calibri" panose="020F0502020204030204" pitchFamily="34" charset="0"/>
                        </a:rPr>
                        <a:t>Temporal Resolution</a:t>
                      </a:r>
                      <a:endParaRPr kumimoji="0" lang="en-US" sz="1400" b="1" i="0" u="none" strike="noStrike" cap="none" normalizeH="0" baseline="0" dirty="0">
                        <a:ln>
                          <a:noFill/>
                        </a:ln>
                        <a:solidFill>
                          <a:schemeClr val="bg1"/>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bg1"/>
                          </a:solidFill>
                          <a:effectLst/>
                          <a:latin typeface="+mj-lt"/>
                          <a:cs typeface="Calibri" panose="020F0502020204030204" pitchFamily="34" charset="0"/>
                        </a:rPr>
                        <a:t>Radiometric Resolution</a:t>
                      </a:r>
                      <a:endParaRPr kumimoji="0" lang="en-US" sz="1400" b="1" i="0" u="none" strike="noStrike" cap="none" normalizeH="0" baseline="0" dirty="0">
                        <a:ln>
                          <a:noFill/>
                        </a:ln>
                        <a:solidFill>
                          <a:schemeClr val="bg1"/>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u="none" strike="noStrike" cap="none" normalizeH="0" baseline="0" dirty="0">
                          <a:ln>
                            <a:noFill/>
                          </a:ln>
                          <a:solidFill>
                            <a:schemeClr val="bg1"/>
                          </a:solidFill>
                          <a:effectLst/>
                          <a:latin typeface="+mj-lt"/>
                          <a:cs typeface="Calibri" panose="020F0502020204030204" pitchFamily="34" charset="0"/>
                        </a:rPr>
                        <a:t>Swath width/Footprint</a:t>
                      </a:r>
                      <a:endParaRPr kumimoji="0" lang="en-US" sz="1400" b="1" i="0" u="none" strike="noStrike" cap="none" normalizeH="0" baseline="0" dirty="0">
                        <a:ln>
                          <a:noFill/>
                        </a:ln>
                        <a:solidFill>
                          <a:schemeClr val="bg1"/>
                        </a:solidFill>
                        <a:effectLst/>
                        <a:latin typeface="+mj-lt"/>
                        <a:cs typeface="Calibri" panose="020F0502020204030204" pitchFamily="34" charset="0"/>
                      </a:endParaRPr>
                    </a:p>
                  </a:txBody>
                  <a:tcPr anchor="ctr" horzOverflow="overflow">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10000"/>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MODIS</a:t>
                      </a:r>
                      <a:endParaRPr kumimoji="0" lang="en-US" sz="14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250 m, 500 m, 1000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 day</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4096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2330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1"/>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Sentinel-2</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13/1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10 m, 20 m, 60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*5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4096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290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2"/>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Landsat 5 &amp; 7/Pan </a:t>
                      </a:r>
                      <a:endParaRPr kumimoji="0" lang="en-US" sz="14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7/1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30 m/15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*8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256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34,225 km</a:t>
                      </a:r>
                      <a:r>
                        <a:rPr kumimoji="0" lang="en-US" sz="1200" u="none" strike="noStrike" cap="none" normalizeH="0" baseline="30000" dirty="0">
                          <a:ln>
                            <a:noFill/>
                          </a:ln>
                          <a:effectLst/>
                          <a:latin typeface="+mj-lt"/>
                          <a:cs typeface="Calibri" panose="020F0502020204030204" pitchFamily="34" charset="0"/>
                        </a:rPr>
                        <a:t>2</a:t>
                      </a:r>
                      <a:r>
                        <a:rPr kumimoji="0" lang="en-US" sz="1200" u="none" strike="noStrike" cap="none" normalizeH="0" baseline="0" dirty="0">
                          <a:ln>
                            <a:noFill/>
                          </a:ln>
                          <a:effectLst/>
                          <a:latin typeface="+mj-lt"/>
                          <a:cs typeface="Calibri" panose="020F0502020204030204" pitchFamily="34" charset="0"/>
                        </a:rPr>
                        <a:t> footprint</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3"/>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Landsat 8/Pan</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10/1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30 m/15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16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4096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34,225 km</a:t>
                      </a:r>
                      <a:r>
                        <a:rPr kumimoji="0" lang="en-US" sz="1200" u="none" strike="noStrike" cap="none" normalizeH="0" baseline="30000" dirty="0">
                          <a:ln>
                            <a:noFill/>
                          </a:ln>
                          <a:effectLst/>
                          <a:latin typeface="+mj-lt"/>
                          <a:cs typeface="Calibri" panose="020F0502020204030204" pitchFamily="34" charset="0"/>
                        </a:rPr>
                        <a:t>2</a:t>
                      </a:r>
                      <a:r>
                        <a:rPr kumimoji="0" lang="en-US" sz="1200" u="none" strike="noStrike" cap="none" normalizeH="0" baseline="0" dirty="0">
                          <a:ln>
                            <a:noFill/>
                          </a:ln>
                          <a:effectLst/>
                          <a:latin typeface="+mj-lt"/>
                          <a:cs typeface="Calibri" panose="020F0502020204030204" pitchFamily="34" charset="0"/>
                        </a:rPr>
                        <a:t> footprint</a:t>
                      </a:r>
                      <a:endParaRPr kumimoji="0" lang="en-US" sz="1200" b="0" i="0" u="none" strike="noStrike" cap="none" normalizeH="0" baseline="3000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4"/>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SPOT 5/Pan</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20 m/10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*2-3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256/256</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3600 km</a:t>
                      </a:r>
                      <a:r>
                        <a:rPr kumimoji="0" lang="en-US" sz="1200" u="none" strike="noStrike" cap="none" normalizeH="0" baseline="30000" dirty="0">
                          <a:ln>
                            <a:noFill/>
                          </a:ln>
                          <a:effectLst/>
                          <a:latin typeface="+mj-lt"/>
                          <a:cs typeface="Calibri" panose="020F0502020204030204" pitchFamily="34" charset="0"/>
                        </a:rPr>
                        <a:t>2</a:t>
                      </a:r>
                      <a:r>
                        <a:rPr kumimoji="0" lang="en-US" sz="1200" u="none" strike="noStrike" cap="none" normalizeH="0" baseline="0" dirty="0">
                          <a:ln>
                            <a:noFill/>
                          </a:ln>
                          <a:effectLst/>
                          <a:latin typeface="+mj-lt"/>
                          <a:cs typeface="Calibri" panose="020F0502020204030204" pitchFamily="34" charset="0"/>
                        </a:rPr>
                        <a:t> footprint</a:t>
                      </a:r>
                      <a:endParaRPr kumimoji="0" lang="en-US" sz="1200" b="0" i="0" u="none" strike="noStrike" cap="none" normalizeH="0" baseline="3000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5"/>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IKONOS/Pan </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 m/1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~3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2048/2048</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11.3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tc>
                <a:extLst>
                  <a:ext uri="{0D108BD9-81ED-4DB2-BD59-A6C34878D82A}">
                    <a16:rowId xmlns:a16="http://schemas.microsoft.com/office/drawing/2014/main" val="10006"/>
                  </a:ext>
                </a:extLst>
              </a:tr>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u="none" strike="noStrike" cap="none" normalizeH="0" baseline="0" dirty="0">
                          <a:ln>
                            <a:noFill/>
                          </a:ln>
                          <a:effectLst/>
                          <a:latin typeface="+mj-lt"/>
                          <a:cs typeface="Calibri" panose="020F0502020204030204" pitchFamily="34" charset="0"/>
                        </a:rPr>
                        <a:t>QuickBird/Pan</a:t>
                      </a:r>
                      <a:endParaRPr kumimoji="0" lang="en-US" sz="1400" b="1"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4/1</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2.4 m/0.6 m</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2-11 days</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2048/2048</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u="none" strike="noStrike" cap="none" normalizeH="0" baseline="0" dirty="0">
                          <a:ln>
                            <a:noFill/>
                          </a:ln>
                          <a:effectLst/>
                          <a:latin typeface="+mj-lt"/>
                          <a:cs typeface="Calibri" panose="020F0502020204030204" pitchFamily="34" charset="0"/>
                        </a:rPr>
                        <a:t>16.4 km swath width</a:t>
                      </a:r>
                      <a:endParaRPr kumimoji="0" lang="en-US" sz="1200" b="0" i="0" u="none" strike="noStrike" cap="none" normalizeH="0" baseline="0" dirty="0">
                        <a:ln>
                          <a:noFill/>
                        </a:ln>
                        <a:solidFill>
                          <a:schemeClr val="tx1"/>
                        </a:solidFill>
                        <a:effectLst/>
                        <a:latin typeface="+mj-lt"/>
                        <a:cs typeface="Calibri" panose="020F0502020204030204" pitchFamily="34" charset="0"/>
                      </a:endParaRPr>
                    </a:p>
                  </a:txBody>
                  <a:tcPr anchor="ctr"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3692462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Analysis Prerequisites</a:t>
            </a:r>
          </a:p>
        </p:txBody>
      </p:sp>
      <p:sp>
        <p:nvSpPr>
          <p:cNvPr id="3" name="Content Placeholder 2"/>
          <p:cNvSpPr>
            <a:spLocks noGrp="1"/>
          </p:cNvSpPr>
          <p:nvPr>
            <p:ph idx="1"/>
          </p:nvPr>
        </p:nvSpPr>
        <p:spPr/>
        <p:txBody>
          <a:bodyPr/>
          <a:lstStyle/>
          <a:p>
            <a:r>
              <a:rPr lang="en-US" dirty="0"/>
              <a:t>Clearly define objectives</a:t>
            </a:r>
          </a:p>
          <a:p>
            <a:pPr lvl="1"/>
            <a:r>
              <a:rPr lang="en-US" dirty="0"/>
              <a:t>Identify the problem:</a:t>
            </a:r>
          </a:p>
          <a:p>
            <a:pPr lvl="2"/>
            <a:r>
              <a:rPr lang="en-US" dirty="0"/>
              <a:t>Change phenomena of interest </a:t>
            </a:r>
            <a:r>
              <a:rPr lang="en-US" i="1" dirty="0"/>
              <a:t>(e.g., fire effects, forest mortality, stream channel changes, etc.)</a:t>
            </a:r>
          </a:p>
          <a:p>
            <a:pPr lvl="2"/>
            <a:r>
              <a:rPr lang="en-US" dirty="0"/>
              <a:t>Define study area</a:t>
            </a:r>
          </a:p>
          <a:p>
            <a:pPr lvl="2"/>
            <a:r>
              <a:rPr lang="en-US" dirty="0"/>
              <a:t>Determine frequency for change analysis </a:t>
            </a:r>
            <a:r>
              <a:rPr lang="en-US" i="1" dirty="0"/>
              <a:t>(e.g., seasonal, annual, biennial, etc.)  </a:t>
            </a:r>
          </a:p>
          <a:p>
            <a:pPr lvl="2"/>
            <a:r>
              <a:rPr lang="en-US" dirty="0"/>
              <a:t>Consider limitations</a:t>
            </a:r>
          </a:p>
          <a:p>
            <a:pPr marL="0" indent="0">
              <a:buNone/>
            </a:pPr>
            <a:endParaRPr lang="en-US" sz="2800" i="1" dirty="0"/>
          </a:p>
          <a:p>
            <a:pPr marL="0" indent="0">
              <a:buNone/>
            </a:pPr>
            <a:r>
              <a:rPr lang="en-US" sz="2400" i="1" dirty="0">
                <a:solidFill>
                  <a:schemeClr val="tx2"/>
                </a:solidFill>
              </a:rPr>
              <a:t>These considerations determine appropriate methods and whether change can even be detected </a:t>
            </a:r>
          </a:p>
        </p:txBody>
      </p:sp>
    </p:spTree>
    <p:extLst>
      <p:ext uri="{BB962C8B-B14F-4D97-AF65-F5344CB8AC3E}">
        <p14:creationId xmlns:p14="http://schemas.microsoft.com/office/powerpoint/2010/main" val="5261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Approaches</a:t>
            </a:r>
          </a:p>
        </p:txBody>
      </p:sp>
      <p:sp>
        <p:nvSpPr>
          <p:cNvPr id="3" name="Content Placeholder 2"/>
          <p:cNvSpPr>
            <a:spLocks noGrp="1"/>
          </p:cNvSpPr>
          <p:nvPr>
            <p:ph idx="1"/>
          </p:nvPr>
        </p:nvSpPr>
        <p:spPr>
          <a:xfrm>
            <a:off x="457200" y="1447800"/>
            <a:ext cx="4535878" cy="3025720"/>
          </a:xfrm>
        </p:spPr>
        <p:txBody>
          <a:bodyPr/>
          <a:lstStyle/>
          <a:p>
            <a:r>
              <a:rPr lang="en-US" sz="2800" dirty="0"/>
              <a:t>Manual </a:t>
            </a:r>
          </a:p>
          <a:p>
            <a:pPr lvl="2"/>
            <a:r>
              <a:rPr lang="en-US" sz="2000" dirty="0"/>
              <a:t>Image interpretation</a:t>
            </a:r>
            <a:endParaRPr lang="en-US" dirty="0"/>
          </a:p>
          <a:p>
            <a:r>
              <a:rPr lang="en-US" sz="2800" dirty="0"/>
              <a:t>Automated </a:t>
            </a:r>
          </a:p>
          <a:p>
            <a:pPr lvl="2"/>
            <a:r>
              <a:rPr lang="en-US" sz="2000" dirty="0"/>
              <a:t>Two-date change detection</a:t>
            </a:r>
            <a:r>
              <a:rPr lang="en-US" dirty="0"/>
              <a:t>  </a:t>
            </a:r>
          </a:p>
          <a:p>
            <a:pPr lvl="3"/>
            <a:r>
              <a:rPr lang="en-US" dirty="0"/>
              <a:t>pre- and post-imagery</a:t>
            </a:r>
          </a:p>
          <a:p>
            <a:pPr lvl="2"/>
            <a:r>
              <a:rPr lang="en-US" sz="2000" dirty="0"/>
              <a:t>Trend analysis</a:t>
            </a:r>
            <a:r>
              <a:rPr lang="en-US" dirty="0"/>
              <a:t> </a:t>
            </a:r>
          </a:p>
          <a:p>
            <a:pPr lvl="3"/>
            <a:r>
              <a:rPr lang="en-US" dirty="0"/>
              <a:t>Multi-temporal image stacks</a:t>
            </a:r>
          </a:p>
          <a:p>
            <a:pPr lvl="3"/>
            <a:endParaRPr lang="en-US" dirty="0"/>
          </a:p>
          <a:p>
            <a:endParaRPr lang="en-US" dirty="0"/>
          </a:p>
          <a:p>
            <a:endParaRPr lang="en-US" dirty="0"/>
          </a:p>
        </p:txBody>
      </p:sp>
      <p:grpSp>
        <p:nvGrpSpPr>
          <p:cNvPr id="4" name="Group 3" descr="figure of a series of satellite images of showing the progression of change">
            <a:extLst>
              <a:ext uri="{FF2B5EF4-FFF2-40B4-BE49-F238E27FC236}">
                <a16:creationId xmlns:a16="http://schemas.microsoft.com/office/drawing/2014/main" id="{AFCDFA00-D0FF-4EE4-ABA1-C4A2E71CC151}"/>
              </a:ext>
            </a:extLst>
          </p:cNvPr>
          <p:cNvGrpSpPr/>
          <p:nvPr/>
        </p:nvGrpSpPr>
        <p:grpSpPr>
          <a:xfrm>
            <a:off x="1465213" y="4876800"/>
            <a:ext cx="4409876" cy="1342211"/>
            <a:chOff x="1676400" y="4876800"/>
            <a:chExt cx="4409876" cy="1342211"/>
          </a:xfrm>
        </p:grpSpPr>
        <p:grpSp>
          <p:nvGrpSpPr>
            <p:cNvPr id="5" name="Group 4"/>
            <p:cNvGrpSpPr>
              <a:grpSpLocks noChangeAspect="1"/>
            </p:cNvGrpSpPr>
            <p:nvPr/>
          </p:nvGrpSpPr>
          <p:grpSpPr>
            <a:xfrm>
              <a:off x="1676400" y="4876800"/>
              <a:ext cx="4409876" cy="985656"/>
              <a:chOff x="511283" y="4648200"/>
              <a:chExt cx="6383474" cy="1600200"/>
            </a:xfrm>
          </p:grpSpPr>
          <p:pic>
            <p:nvPicPr>
              <p:cNvPr id="22" name="Picture 6" descr="Y:\NAFD\SceneSelections\2526\VCT_final\Tiffss\T1984.tif"/>
              <p:cNvPicPr>
                <a:picLocks noChangeAspect="1" noChangeArrowheads="1"/>
              </p:cNvPicPr>
              <p:nvPr/>
            </p:nvPicPr>
            <p:blipFill>
              <a:blip r:embed="rId3" cstate="print"/>
              <a:srcRect l="41849" t="18301" r="12736" b="18954"/>
              <a:stretch>
                <a:fillRect/>
              </a:stretch>
            </p:blipFill>
            <p:spPr bwMode="auto">
              <a:xfrm>
                <a:off x="511283" y="4648200"/>
                <a:ext cx="1507093" cy="1600199"/>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20" name="Picture 2" descr="Y:\NAFD\SceneSelections\2526\VCT_final\Tiffss\T1987.tif"/>
              <p:cNvPicPr>
                <a:picLocks noChangeAspect="1" noChangeArrowheads="1"/>
              </p:cNvPicPr>
              <p:nvPr/>
            </p:nvPicPr>
            <p:blipFill>
              <a:blip r:embed="rId4" cstate="print"/>
              <a:srcRect l="37263" t="18844" r="17322" b="21024"/>
              <a:stretch>
                <a:fillRect/>
              </a:stretch>
            </p:blipFill>
            <p:spPr bwMode="auto">
              <a:xfrm>
                <a:off x="1349483" y="4648200"/>
                <a:ext cx="1507093" cy="1600199"/>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8" name="Picture 2" descr="Y:\NAFD\SceneSelections\2526\VCT_final\Tiffss\T1989.tif"/>
              <p:cNvPicPr>
                <a:picLocks noChangeAspect="1" noChangeArrowheads="1"/>
              </p:cNvPicPr>
              <p:nvPr/>
            </p:nvPicPr>
            <p:blipFill>
              <a:blip r:embed="rId5" cstate="print"/>
              <a:srcRect l="44830" t="22531" r="14631" b="18220"/>
              <a:stretch>
                <a:fillRect/>
              </a:stretch>
            </p:blipFill>
            <p:spPr bwMode="auto">
              <a:xfrm>
                <a:off x="2340083" y="4648200"/>
                <a:ext cx="1429806" cy="1600199"/>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6" name="Picture 2" descr="Y:\NAFD\SceneSelections\2526\VCT_final\Tiffss\T1995.tif"/>
              <p:cNvPicPr>
                <a:picLocks noChangeAspect="1" noChangeArrowheads="1"/>
              </p:cNvPicPr>
              <p:nvPr/>
            </p:nvPicPr>
            <p:blipFill>
              <a:blip r:embed="rId6" cstate="print"/>
              <a:srcRect l="39927" t="21017" r="14691" b="18663"/>
              <a:stretch>
                <a:fillRect/>
              </a:stretch>
            </p:blipFill>
            <p:spPr bwMode="auto">
              <a:xfrm>
                <a:off x="3406882" y="4648200"/>
                <a:ext cx="1507093" cy="1600200"/>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4" name="Picture 2" descr="Y:\NAFD\SceneSelections\2526\VCT_final\Tiffss\T2006.tif"/>
              <p:cNvPicPr>
                <a:picLocks noChangeAspect="1" noChangeArrowheads="1"/>
              </p:cNvPicPr>
              <p:nvPr/>
            </p:nvPicPr>
            <p:blipFill>
              <a:blip r:embed="rId7" cstate="print"/>
              <a:srcRect l="38394" t="21032" r="18413" b="20516"/>
              <a:stretch>
                <a:fillRect/>
              </a:stretch>
            </p:blipFill>
            <p:spPr bwMode="auto">
              <a:xfrm>
                <a:off x="4321283" y="4648200"/>
                <a:ext cx="1507093" cy="1600199"/>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2" name="Picture 2" descr="Y:\NAFD\SceneSelections\2526\VCT_final\Tiffss\T2009.tif"/>
              <p:cNvPicPr>
                <a:picLocks noChangeAspect="1" noChangeArrowheads="1"/>
              </p:cNvPicPr>
              <p:nvPr/>
            </p:nvPicPr>
            <p:blipFill>
              <a:blip r:embed="rId8" cstate="print"/>
              <a:srcRect l="39006" t="20975" r="17530" b="20433"/>
              <a:stretch>
                <a:fillRect/>
              </a:stretch>
            </p:blipFill>
            <p:spPr bwMode="auto">
              <a:xfrm>
                <a:off x="5312309" y="4648200"/>
                <a:ext cx="1582448" cy="1600199"/>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grpSp>
        <p:cxnSp>
          <p:nvCxnSpPr>
            <p:cNvPr id="49" name="Straight Arrow Connector 48"/>
            <p:cNvCxnSpPr/>
            <p:nvPr/>
          </p:nvCxnSpPr>
          <p:spPr bwMode="auto">
            <a:xfrm flipV="1">
              <a:off x="1936394" y="5943677"/>
              <a:ext cx="3603284" cy="27715"/>
            </a:xfrm>
            <a:prstGeom prst="straightConnector1">
              <a:avLst/>
            </a:prstGeom>
            <a:ln w="15875">
              <a:headEnd type="none" w="med" len="med"/>
              <a:tailEnd type="arrow"/>
            </a:ln>
          </p:spPr>
          <p:style>
            <a:lnRef idx="1">
              <a:schemeClr val="accent3"/>
            </a:lnRef>
            <a:fillRef idx="0">
              <a:schemeClr val="accent3"/>
            </a:fillRef>
            <a:effectRef idx="0">
              <a:schemeClr val="accent3"/>
            </a:effectRef>
            <a:fontRef idx="minor">
              <a:schemeClr val="tx1"/>
            </a:fontRef>
          </p:style>
        </p:cxnSp>
        <p:sp>
          <p:nvSpPr>
            <p:cNvPr id="51" name="TextBox 50"/>
            <p:cNvSpPr txBox="1"/>
            <p:nvPr/>
          </p:nvSpPr>
          <p:spPr>
            <a:xfrm>
              <a:off x="3473944" y="5921097"/>
              <a:ext cx="736017" cy="297914"/>
            </a:xfrm>
            <a:prstGeom prst="rect">
              <a:avLst/>
            </a:prstGeom>
            <a:noFill/>
          </p:spPr>
          <p:txBody>
            <a:bodyPr wrap="square" rtlCol="0">
              <a:spAutoFit/>
            </a:bodyPr>
            <a:lstStyle/>
            <a:p>
              <a:r>
                <a:rPr lang="en-US" dirty="0">
                  <a:solidFill>
                    <a:schemeClr val="bg1"/>
                  </a:solidFill>
                </a:rPr>
                <a:t>Time</a:t>
              </a:r>
            </a:p>
          </p:txBody>
        </p:sp>
      </p:grpSp>
      <p:grpSp>
        <p:nvGrpSpPr>
          <p:cNvPr id="62" name="Group 61" descr="image highlighting an area of interst"/>
          <p:cNvGrpSpPr/>
          <p:nvPr/>
        </p:nvGrpSpPr>
        <p:grpSpPr>
          <a:xfrm>
            <a:off x="4684219" y="1345037"/>
            <a:ext cx="2607155" cy="1169563"/>
            <a:chOff x="3775692" y="735655"/>
            <a:chExt cx="5063388" cy="2451101"/>
          </a:xfrm>
        </p:grpSpPr>
        <p:pic>
          <p:nvPicPr>
            <p:cNvPr id="56" name="Picture 55" descr="oregon_2007.png"/>
            <p:cNvPicPr>
              <a:picLocks noChangeAspect="1"/>
            </p:cNvPicPr>
            <p:nvPr/>
          </p:nvPicPr>
          <p:blipFill rotWithShape="1">
            <a:blip r:embed="rId9" cstate="print"/>
            <a:srcRect l="59826" t="15163" r="8722" b="2950"/>
            <a:stretch/>
          </p:blipFill>
          <p:spPr>
            <a:xfrm rot="16200000">
              <a:off x="5081835" y="-570488"/>
              <a:ext cx="2451101" cy="5063388"/>
            </a:xfrm>
            <a:prstGeom prst="rect">
              <a:avLst/>
            </a:prstGeom>
          </p:spPr>
        </p:pic>
        <p:sp>
          <p:nvSpPr>
            <p:cNvPr id="60" name="Freeform 59"/>
            <p:cNvSpPr/>
            <p:nvPr/>
          </p:nvSpPr>
          <p:spPr bwMode="auto">
            <a:xfrm>
              <a:off x="5691673" y="1390261"/>
              <a:ext cx="811764" cy="1102829"/>
            </a:xfrm>
            <a:custGeom>
              <a:avLst/>
              <a:gdLst>
                <a:gd name="connsiteX0" fmla="*/ 102637 w 811764"/>
                <a:gd name="connsiteY0" fmla="*/ 839755 h 1102829"/>
                <a:gd name="connsiteX1" fmla="*/ 27992 w 811764"/>
                <a:gd name="connsiteY1" fmla="*/ 802433 h 1102829"/>
                <a:gd name="connsiteX2" fmla="*/ 9331 w 811764"/>
                <a:gd name="connsiteY2" fmla="*/ 774441 h 1102829"/>
                <a:gd name="connsiteX3" fmla="*/ 37323 w 811764"/>
                <a:gd name="connsiteY3" fmla="*/ 718457 h 1102829"/>
                <a:gd name="connsiteX4" fmla="*/ 65315 w 811764"/>
                <a:gd name="connsiteY4" fmla="*/ 699796 h 1102829"/>
                <a:gd name="connsiteX5" fmla="*/ 74645 w 811764"/>
                <a:gd name="connsiteY5" fmla="*/ 671804 h 1102829"/>
                <a:gd name="connsiteX6" fmla="*/ 102637 w 811764"/>
                <a:gd name="connsiteY6" fmla="*/ 662474 h 1102829"/>
                <a:gd name="connsiteX7" fmla="*/ 74645 w 811764"/>
                <a:gd name="connsiteY7" fmla="*/ 587829 h 1102829"/>
                <a:gd name="connsiteX8" fmla="*/ 65315 w 811764"/>
                <a:gd name="connsiteY8" fmla="*/ 559837 h 1102829"/>
                <a:gd name="connsiteX9" fmla="*/ 83976 w 811764"/>
                <a:gd name="connsiteY9" fmla="*/ 503853 h 1102829"/>
                <a:gd name="connsiteX10" fmla="*/ 111968 w 811764"/>
                <a:gd name="connsiteY10" fmla="*/ 447870 h 1102829"/>
                <a:gd name="connsiteX11" fmla="*/ 121298 w 811764"/>
                <a:gd name="connsiteY11" fmla="*/ 419878 h 1102829"/>
                <a:gd name="connsiteX12" fmla="*/ 130629 w 811764"/>
                <a:gd name="connsiteY12" fmla="*/ 307910 h 1102829"/>
                <a:gd name="connsiteX13" fmla="*/ 158621 w 811764"/>
                <a:gd name="connsiteY13" fmla="*/ 298580 h 1102829"/>
                <a:gd name="connsiteX14" fmla="*/ 186613 w 811764"/>
                <a:gd name="connsiteY14" fmla="*/ 233266 h 1102829"/>
                <a:gd name="connsiteX15" fmla="*/ 195943 w 811764"/>
                <a:gd name="connsiteY15" fmla="*/ 205274 h 1102829"/>
                <a:gd name="connsiteX16" fmla="*/ 242596 w 811764"/>
                <a:gd name="connsiteY16" fmla="*/ 167951 h 1102829"/>
                <a:gd name="connsiteX17" fmla="*/ 251927 w 811764"/>
                <a:gd name="connsiteY17" fmla="*/ 139959 h 1102829"/>
                <a:gd name="connsiteX18" fmla="*/ 289249 w 811764"/>
                <a:gd name="connsiteY18" fmla="*/ 93306 h 1102829"/>
                <a:gd name="connsiteX19" fmla="*/ 326572 w 811764"/>
                <a:gd name="connsiteY19" fmla="*/ 55984 h 1102829"/>
                <a:gd name="connsiteX20" fmla="*/ 335903 w 811764"/>
                <a:gd name="connsiteY20" fmla="*/ 27992 h 1102829"/>
                <a:gd name="connsiteX21" fmla="*/ 354564 w 811764"/>
                <a:gd name="connsiteY21" fmla="*/ 0 h 1102829"/>
                <a:gd name="connsiteX22" fmla="*/ 373225 w 811764"/>
                <a:gd name="connsiteY22" fmla="*/ 27992 h 1102829"/>
                <a:gd name="connsiteX23" fmla="*/ 401217 w 811764"/>
                <a:gd name="connsiteY23" fmla="*/ 46653 h 1102829"/>
                <a:gd name="connsiteX24" fmla="*/ 419878 w 811764"/>
                <a:gd name="connsiteY24" fmla="*/ 65315 h 1102829"/>
                <a:gd name="connsiteX25" fmla="*/ 429209 w 811764"/>
                <a:gd name="connsiteY25" fmla="*/ 93306 h 1102829"/>
                <a:gd name="connsiteX26" fmla="*/ 438539 w 811764"/>
                <a:gd name="connsiteY26" fmla="*/ 149290 h 1102829"/>
                <a:gd name="connsiteX27" fmla="*/ 475862 w 811764"/>
                <a:gd name="connsiteY27" fmla="*/ 158621 h 1102829"/>
                <a:gd name="connsiteX28" fmla="*/ 485192 w 811764"/>
                <a:gd name="connsiteY28" fmla="*/ 233266 h 1102829"/>
                <a:gd name="connsiteX29" fmla="*/ 513184 w 811764"/>
                <a:gd name="connsiteY29" fmla="*/ 242596 h 1102829"/>
                <a:gd name="connsiteX30" fmla="*/ 541176 w 811764"/>
                <a:gd name="connsiteY30" fmla="*/ 298580 h 1102829"/>
                <a:gd name="connsiteX31" fmla="*/ 597160 w 811764"/>
                <a:gd name="connsiteY31" fmla="*/ 335902 h 1102829"/>
                <a:gd name="connsiteX32" fmla="*/ 615821 w 811764"/>
                <a:gd name="connsiteY32" fmla="*/ 363894 h 1102829"/>
                <a:gd name="connsiteX33" fmla="*/ 671805 w 811764"/>
                <a:gd name="connsiteY33" fmla="*/ 382555 h 1102829"/>
                <a:gd name="connsiteX34" fmla="*/ 681135 w 811764"/>
                <a:gd name="connsiteY34" fmla="*/ 429208 h 1102829"/>
                <a:gd name="connsiteX35" fmla="*/ 709127 w 811764"/>
                <a:gd name="connsiteY35" fmla="*/ 438539 h 1102829"/>
                <a:gd name="connsiteX36" fmla="*/ 737119 w 811764"/>
                <a:gd name="connsiteY36" fmla="*/ 457200 h 1102829"/>
                <a:gd name="connsiteX37" fmla="*/ 811764 w 811764"/>
                <a:gd name="connsiteY37" fmla="*/ 475861 h 1102829"/>
                <a:gd name="connsiteX38" fmla="*/ 802433 w 811764"/>
                <a:gd name="connsiteY38" fmla="*/ 503853 h 1102829"/>
                <a:gd name="connsiteX39" fmla="*/ 793103 w 811764"/>
                <a:gd name="connsiteY39" fmla="*/ 597159 h 1102829"/>
                <a:gd name="connsiteX40" fmla="*/ 774441 w 811764"/>
                <a:gd name="connsiteY40" fmla="*/ 615821 h 1102829"/>
                <a:gd name="connsiteX41" fmla="*/ 802433 w 811764"/>
                <a:gd name="connsiteY41" fmla="*/ 718457 h 1102829"/>
                <a:gd name="connsiteX42" fmla="*/ 811764 w 811764"/>
                <a:gd name="connsiteY42" fmla="*/ 746449 h 1102829"/>
                <a:gd name="connsiteX43" fmla="*/ 802433 w 811764"/>
                <a:gd name="connsiteY43" fmla="*/ 821094 h 1102829"/>
                <a:gd name="connsiteX44" fmla="*/ 709127 w 811764"/>
                <a:gd name="connsiteY44" fmla="*/ 849086 h 1102829"/>
                <a:gd name="connsiteX45" fmla="*/ 699796 w 811764"/>
                <a:gd name="connsiteY45" fmla="*/ 877078 h 1102829"/>
                <a:gd name="connsiteX46" fmla="*/ 671805 w 811764"/>
                <a:gd name="connsiteY46" fmla="*/ 886408 h 1102829"/>
                <a:gd name="connsiteX47" fmla="*/ 615821 w 811764"/>
                <a:gd name="connsiteY47" fmla="*/ 895739 h 1102829"/>
                <a:gd name="connsiteX48" fmla="*/ 578498 w 811764"/>
                <a:gd name="connsiteY48" fmla="*/ 1063690 h 1102829"/>
                <a:gd name="connsiteX49" fmla="*/ 550507 w 811764"/>
                <a:gd name="connsiteY49" fmla="*/ 1073021 h 1102829"/>
                <a:gd name="connsiteX50" fmla="*/ 531845 w 811764"/>
                <a:gd name="connsiteY50" fmla="*/ 1091682 h 1102829"/>
                <a:gd name="connsiteX51" fmla="*/ 382556 w 811764"/>
                <a:gd name="connsiteY51" fmla="*/ 1091682 h 1102829"/>
                <a:gd name="connsiteX52" fmla="*/ 354564 w 811764"/>
                <a:gd name="connsiteY52" fmla="*/ 1082351 h 1102829"/>
                <a:gd name="connsiteX53" fmla="*/ 298580 w 811764"/>
                <a:gd name="connsiteY53" fmla="*/ 1045029 h 1102829"/>
                <a:gd name="connsiteX54" fmla="*/ 233266 w 811764"/>
                <a:gd name="connsiteY54" fmla="*/ 1054359 h 1102829"/>
                <a:gd name="connsiteX55" fmla="*/ 214605 w 811764"/>
                <a:gd name="connsiteY55" fmla="*/ 1073021 h 1102829"/>
                <a:gd name="connsiteX56" fmla="*/ 130629 w 811764"/>
                <a:gd name="connsiteY56" fmla="*/ 1082351 h 1102829"/>
                <a:gd name="connsiteX57" fmla="*/ 102637 w 811764"/>
                <a:gd name="connsiteY57" fmla="*/ 1091682 h 1102829"/>
                <a:gd name="connsiteX58" fmla="*/ 93307 w 811764"/>
                <a:gd name="connsiteY58" fmla="*/ 1063690 h 1102829"/>
                <a:gd name="connsiteX59" fmla="*/ 83976 w 811764"/>
                <a:gd name="connsiteY59" fmla="*/ 961053 h 1102829"/>
                <a:gd name="connsiteX60" fmla="*/ 93307 w 811764"/>
                <a:gd name="connsiteY60" fmla="*/ 858417 h 1102829"/>
                <a:gd name="connsiteX61" fmla="*/ 74645 w 811764"/>
                <a:gd name="connsiteY61" fmla="*/ 839755 h 1102829"/>
                <a:gd name="connsiteX62" fmla="*/ 55984 w 811764"/>
                <a:gd name="connsiteY62" fmla="*/ 811763 h 1102829"/>
                <a:gd name="connsiteX63" fmla="*/ 0 w 811764"/>
                <a:gd name="connsiteY63" fmla="*/ 774441 h 110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11764" h="1102829">
                  <a:moveTo>
                    <a:pt x="102637" y="839755"/>
                  </a:moveTo>
                  <a:cubicBezTo>
                    <a:pt x="80363" y="830846"/>
                    <a:pt x="46626" y="821067"/>
                    <a:pt x="27992" y="802433"/>
                  </a:cubicBezTo>
                  <a:cubicBezTo>
                    <a:pt x="20063" y="794504"/>
                    <a:pt x="15551" y="783772"/>
                    <a:pt x="9331" y="774441"/>
                  </a:cubicBezTo>
                  <a:cubicBezTo>
                    <a:pt x="16920" y="751676"/>
                    <a:pt x="19236" y="736544"/>
                    <a:pt x="37323" y="718457"/>
                  </a:cubicBezTo>
                  <a:cubicBezTo>
                    <a:pt x="45252" y="710528"/>
                    <a:pt x="55984" y="706016"/>
                    <a:pt x="65315" y="699796"/>
                  </a:cubicBezTo>
                  <a:cubicBezTo>
                    <a:pt x="68425" y="690465"/>
                    <a:pt x="67690" y="678759"/>
                    <a:pt x="74645" y="671804"/>
                  </a:cubicBezTo>
                  <a:cubicBezTo>
                    <a:pt x="81600" y="664849"/>
                    <a:pt x="99935" y="671931"/>
                    <a:pt x="102637" y="662474"/>
                  </a:cubicBezTo>
                  <a:cubicBezTo>
                    <a:pt x="114612" y="620563"/>
                    <a:pt x="96106" y="609288"/>
                    <a:pt x="74645" y="587829"/>
                  </a:cubicBezTo>
                  <a:cubicBezTo>
                    <a:pt x="71535" y="578498"/>
                    <a:pt x="64229" y="569612"/>
                    <a:pt x="65315" y="559837"/>
                  </a:cubicBezTo>
                  <a:cubicBezTo>
                    <a:pt x="67487" y="540287"/>
                    <a:pt x="77756" y="522514"/>
                    <a:pt x="83976" y="503853"/>
                  </a:cubicBezTo>
                  <a:cubicBezTo>
                    <a:pt x="96852" y="465224"/>
                    <a:pt x="87852" y="484043"/>
                    <a:pt x="111968" y="447870"/>
                  </a:cubicBezTo>
                  <a:cubicBezTo>
                    <a:pt x="115078" y="438539"/>
                    <a:pt x="119998" y="429627"/>
                    <a:pt x="121298" y="419878"/>
                  </a:cubicBezTo>
                  <a:cubicBezTo>
                    <a:pt x="126248" y="382754"/>
                    <a:pt x="119615" y="343706"/>
                    <a:pt x="130629" y="307910"/>
                  </a:cubicBezTo>
                  <a:cubicBezTo>
                    <a:pt x="133521" y="298510"/>
                    <a:pt x="149290" y="301690"/>
                    <a:pt x="158621" y="298580"/>
                  </a:cubicBezTo>
                  <a:cubicBezTo>
                    <a:pt x="180448" y="189440"/>
                    <a:pt x="150762" y="293018"/>
                    <a:pt x="186613" y="233266"/>
                  </a:cubicBezTo>
                  <a:cubicBezTo>
                    <a:pt x="191673" y="224832"/>
                    <a:pt x="190883" y="213708"/>
                    <a:pt x="195943" y="205274"/>
                  </a:cubicBezTo>
                  <a:cubicBezTo>
                    <a:pt x="204806" y="190502"/>
                    <a:pt x="229883" y="176427"/>
                    <a:pt x="242596" y="167951"/>
                  </a:cubicBezTo>
                  <a:cubicBezTo>
                    <a:pt x="245706" y="158620"/>
                    <a:pt x="247528" y="148756"/>
                    <a:pt x="251927" y="139959"/>
                  </a:cubicBezTo>
                  <a:cubicBezTo>
                    <a:pt x="263697" y="116420"/>
                    <a:pt x="271893" y="110663"/>
                    <a:pt x="289249" y="93306"/>
                  </a:cubicBezTo>
                  <a:cubicBezTo>
                    <a:pt x="314132" y="18663"/>
                    <a:pt x="276808" y="105748"/>
                    <a:pt x="326572" y="55984"/>
                  </a:cubicBezTo>
                  <a:cubicBezTo>
                    <a:pt x="333527" y="49029"/>
                    <a:pt x="331504" y="36789"/>
                    <a:pt x="335903" y="27992"/>
                  </a:cubicBezTo>
                  <a:cubicBezTo>
                    <a:pt x="340918" y="17962"/>
                    <a:pt x="348344" y="9331"/>
                    <a:pt x="354564" y="0"/>
                  </a:cubicBezTo>
                  <a:cubicBezTo>
                    <a:pt x="360784" y="9331"/>
                    <a:pt x="365296" y="20063"/>
                    <a:pt x="373225" y="27992"/>
                  </a:cubicBezTo>
                  <a:cubicBezTo>
                    <a:pt x="381154" y="35921"/>
                    <a:pt x="392460" y="39648"/>
                    <a:pt x="401217" y="46653"/>
                  </a:cubicBezTo>
                  <a:cubicBezTo>
                    <a:pt x="408086" y="52149"/>
                    <a:pt x="413658" y="59094"/>
                    <a:pt x="419878" y="65315"/>
                  </a:cubicBezTo>
                  <a:cubicBezTo>
                    <a:pt x="422988" y="74645"/>
                    <a:pt x="427075" y="83705"/>
                    <a:pt x="429209" y="93306"/>
                  </a:cubicBezTo>
                  <a:cubicBezTo>
                    <a:pt x="433313" y="111774"/>
                    <a:pt x="427543" y="133895"/>
                    <a:pt x="438539" y="149290"/>
                  </a:cubicBezTo>
                  <a:cubicBezTo>
                    <a:pt x="445993" y="159725"/>
                    <a:pt x="463421" y="155511"/>
                    <a:pt x="475862" y="158621"/>
                  </a:cubicBezTo>
                  <a:cubicBezTo>
                    <a:pt x="478972" y="183503"/>
                    <a:pt x="475008" y="210352"/>
                    <a:pt x="485192" y="233266"/>
                  </a:cubicBezTo>
                  <a:cubicBezTo>
                    <a:pt x="489186" y="242254"/>
                    <a:pt x="505504" y="236452"/>
                    <a:pt x="513184" y="242596"/>
                  </a:cubicBezTo>
                  <a:cubicBezTo>
                    <a:pt x="599706" y="311813"/>
                    <a:pt x="473565" y="230970"/>
                    <a:pt x="541176" y="298580"/>
                  </a:cubicBezTo>
                  <a:cubicBezTo>
                    <a:pt x="557035" y="314439"/>
                    <a:pt x="597160" y="335902"/>
                    <a:pt x="597160" y="335902"/>
                  </a:cubicBezTo>
                  <a:cubicBezTo>
                    <a:pt x="603380" y="345233"/>
                    <a:pt x="606312" y="357951"/>
                    <a:pt x="615821" y="363894"/>
                  </a:cubicBezTo>
                  <a:cubicBezTo>
                    <a:pt x="632502" y="374319"/>
                    <a:pt x="671805" y="382555"/>
                    <a:pt x="671805" y="382555"/>
                  </a:cubicBezTo>
                  <a:cubicBezTo>
                    <a:pt x="674915" y="398106"/>
                    <a:pt x="672338" y="416012"/>
                    <a:pt x="681135" y="429208"/>
                  </a:cubicBezTo>
                  <a:cubicBezTo>
                    <a:pt x="686591" y="437392"/>
                    <a:pt x="700330" y="434140"/>
                    <a:pt x="709127" y="438539"/>
                  </a:cubicBezTo>
                  <a:cubicBezTo>
                    <a:pt x="719157" y="443554"/>
                    <a:pt x="727089" y="452185"/>
                    <a:pt x="737119" y="457200"/>
                  </a:cubicBezTo>
                  <a:cubicBezTo>
                    <a:pt x="756249" y="466765"/>
                    <a:pt x="794015" y="472311"/>
                    <a:pt x="811764" y="475861"/>
                  </a:cubicBezTo>
                  <a:cubicBezTo>
                    <a:pt x="808654" y="485192"/>
                    <a:pt x="803929" y="494132"/>
                    <a:pt x="802433" y="503853"/>
                  </a:cubicBezTo>
                  <a:cubicBezTo>
                    <a:pt x="797680" y="534747"/>
                    <a:pt x="800684" y="566835"/>
                    <a:pt x="793103" y="597159"/>
                  </a:cubicBezTo>
                  <a:cubicBezTo>
                    <a:pt x="790969" y="605694"/>
                    <a:pt x="780662" y="609600"/>
                    <a:pt x="774441" y="615821"/>
                  </a:cubicBezTo>
                  <a:cubicBezTo>
                    <a:pt x="787630" y="681761"/>
                    <a:pt x="778757" y="647431"/>
                    <a:pt x="802433" y="718457"/>
                  </a:cubicBezTo>
                  <a:lnTo>
                    <a:pt x="811764" y="746449"/>
                  </a:lnTo>
                  <a:cubicBezTo>
                    <a:pt x="808654" y="771331"/>
                    <a:pt x="811746" y="797812"/>
                    <a:pt x="802433" y="821094"/>
                  </a:cubicBezTo>
                  <a:cubicBezTo>
                    <a:pt x="792146" y="846810"/>
                    <a:pt x="714933" y="848257"/>
                    <a:pt x="709127" y="849086"/>
                  </a:cubicBezTo>
                  <a:cubicBezTo>
                    <a:pt x="706017" y="858417"/>
                    <a:pt x="706751" y="870123"/>
                    <a:pt x="699796" y="877078"/>
                  </a:cubicBezTo>
                  <a:cubicBezTo>
                    <a:pt x="692842" y="884032"/>
                    <a:pt x="681406" y="884275"/>
                    <a:pt x="671805" y="886408"/>
                  </a:cubicBezTo>
                  <a:cubicBezTo>
                    <a:pt x="653337" y="890512"/>
                    <a:pt x="634482" y="892629"/>
                    <a:pt x="615821" y="895739"/>
                  </a:cubicBezTo>
                  <a:cubicBezTo>
                    <a:pt x="609112" y="1003080"/>
                    <a:pt x="647230" y="1029324"/>
                    <a:pt x="578498" y="1063690"/>
                  </a:cubicBezTo>
                  <a:cubicBezTo>
                    <a:pt x="569701" y="1068088"/>
                    <a:pt x="559837" y="1069911"/>
                    <a:pt x="550507" y="1073021"/>
                  </a:cubicBezTo>
                  <a:cubicBezTo>
                    <a:pt x="544286" y="1079241"/>
                    <a:pt x="539389" y="1087156"/>
                    <a:pt x="531845" y="1091682"/>
                  </a:cubicBezTo>
                  <a:cubicBezTo>
                    <a:pt x="491565" y="1115849"/>
                    <a:pt x="405703" y="1093462"/>
                    <a:pt x="382556" y="1091682"/>
                  </a:cubicBezTo>
                  <a:cubicBezTo>
                    <a:pt x="373225" y="1088572"/>
                    <a:pt x="363162" y="1087127"/>
                    <a:pt x="354564" y="1082351"/>
                  </a:cubicBezTo>
                  <a:cubicBezTo>
                    <a:pt x="334958" y="1071459"/>
                    <a:pt x="298580" y="1045029"/>
                    <a:pt x="298580" y="1045029"/>
                  </a:cubicBezTo>
                  <a:cubicBezTo>
                    <a:pt x="276809" y="1048139"/>
                    <a:pt x="254130" y="1047404"/>
                    <a:pt x="233266" y="1054359"/>
                  </a:cubicBezTo>
                  <a:cubicBezTo>
                    <a:pt x="224920" y="1057141"/>
                    <a:pt x="223092" y="1070706"/>
                    <a:pt x="214605" y="1073021"/>
                  </a:cubicBezTo>
                  <a:cubicBezTo>
                    <a:pt x="187433" y="1080432"/>
                    <a:pt x="158621" y="1079241"/>
                    <a:pt x="130629" y="1082351"/>
                  </a:cubicBezTo>
                  <a:cubicBezTo>
                    <a:pt x="121298" y="1085461"/>
                    <a:pt x="111434" y="1096081"/>
                    <a:pt x="102637" y="1091682"/>
                  </a:cubicBezTo>
                  <a:cubicBezTo>
                    <a:pt x="93840" y="1087284"/>
                    <a:pt x="94698" y="1073426"/>
                    <a:pt x="93307" y="1063690"/>
                  </a:cubicBezTo>
                  <a:cubicBezTo>
                    <a:pt x="88449" y="1029682"/>
                    <a:pt x="87086" y="995265"/>
                    <a:pt x="83976" y="961053"/>
                  </a:cubicBezTo>
                  <a:cubicBezTo>
                    <a:pt x="99473" y="914563"/>
                    <a:pt x="113089" y="904575"/>
                    <a:pt x="93307" y="858417"/>
                  </a:cubicBezTo>
                  <a:cubicBezTo>
                    <a:pt x="89842" y="850331"/>
                    <a:pt x="80141" y="846625"/>
                    <a:pt x="74645" y="839755"/>
                  </a:cubicBezTo>
                  <a:cubicBezTo>
                    <a:pt x="67640" y="830998"/>
                    <a:pt x="64423" y="819147"/>
                    <a:pt x="55984" y="811763"/>
                  </a:cubicBezTo>
                  <a:cubicBezTo>
                    <a:pt x="39105" y="796994"/>
                    <a:pt x="0" y="774441"/>
                    <a:pt x="0" y="774441"/>
                  </a:cubicBezTo>
                </a:path>
              </a:pathLst>
            </a:custGeom>
            <a:noFill/>
            <a:ln w="158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pSp>
      <p:grpSp>
        <p:nvGrpSpPr>
          <p:cNvPr id="39" name="Group 38" descr="figure showing satellite images of an area prefire, postfire, and the map of change"/>
          <p:cNvGrpSpPr>
            <a:grpSpLocks noChangeAspect="1"/>
          </p:cNvGrpSpPr>
          <p:nvPr/>
        </p:nvGrpSpPr>
        <p:grpSpPr>
          <a:xfrm>
            <a:off x="5987797" y="2080541"/>
            <a:ext cx="2497466" cy="4042437"/>
            <a:chOff x="6036222" y="1251169"/>
            <a:chExt cx="2559707" cy="4143182"/>
          </a:xfrm>
        </p:grpSpPr>
        <p:grpSp>
          <p:nvGrpSpPr>
            <p:cNvPr id="36" name="Group 35"/>
            <p:cNvGrpSpPr/>
            <p:nvPr/>
          </p:nvGrpSpPr>
          <p:grpSpPr>
            <a:xfrm>
              <a:off x="6036222" y="1895734"/>
              <a:ext cx="1155371" cy="1808051"/>
              <a:chOff x="6126814" y="2222586"/>
              <a:chExt cx="1155371" cy="1808051"/>
            </a:xfrm>
          </p:grpSpPr>
          <p:pic>
            <p:nvPicPr>
              <p:cNvPr id="34" name="Picture 3" descr="blackpine_prerefl"/>
              <p:cNvPicPr preferRelativeResize="0">
                <a:picLocks noChangeAspect="1" noChangeArrowheads="1"/>
              </p:cNvPicPr>
              <p:nvPr/>
            </p:nvPicPr>
            <p:blipFill>
              <a:blip r:embed="rId10" cstate="print"/>
              <a:srcRect/>
              <a:stretch>
                <a:fillRect/>
              </a:stretch>
            </p:blipFill>
            <p:spPr bwMode="auto">
              <a:xfrm>
                <a:off x="6126814" y="2468807"/>
                <a:ext cx="1155371" cy="1561830"/>
              </a:xfrm>
              <a:prstGeom prst="rect">
                <a:avLst/>
              </a:prstGeom>
              <a:noFill/>
              <a:ln>
                <a:solidFill>
                  <a:srgbClr val="C00000"/>
                </a:solidFill>
              </a:ln>
            </p:spPr>
          </p:pic>
          <p:sp>
            <p:nvSpPr>
              <p:cNvPr id="35" name="Text Box 4"/>
              <p:cNvSpPr txBox="1">
                <a:spLocks noChangeAspect="1" noChangeArrowheads="1"/>
              </p:cNvSpPr>
              <p:nvPr/>
            </p:nvSpPr>
            <p:spPr bwMode="auto">
              <a:xfrm>
                <a:off x="6127252" y="2222586"/>
                <a:ext cx="575363" cy="252357"/>
              </a:xfrm>
              <a:prstGeom prst="rect">
                <a:avLst/>
              </a:prstGeom>
              <a:solidFill>
                <a:schemeClr val="accent1"/>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b="0" dirty="0">
                    <a:solidFill>
                      <a:schemeClr val="bg1"/>
                    </a:solidFill>
                    <a:effectLst>
                      <a:outerShdw blurRad="38100" dist="38100" dir="2700000" algn="tl">
                        <a:srgbClr val="000000"/>
                      </a:outerShdw>
                    </a:effectLst>
                  </a:rPr>
                  <a:t>Prefire</a:t>
                </a:r>
              </a:p>
            </p:txBody>
          </p:sp>
        </p:grpSp>
        <p:grpSp>
          <p:nvGrpSpPr>
            <p:cNvPr id="37" name="Group 36"/>
            <p:cNvGrpSpPr/>
            <p:nvPr/>
          </p:nvGrpSpPr>
          <p:grpSpPr>
            <a:xfrm>
              <a:off x="7436179" y="1251169"/>
              <a:ext cx="1159750" cy="1822780"/>
              <a:chOff x="7436179" y="1503453"/>
              <a:chExt cx="1159750" cy="1822780"/>
            </a:xfrm>
          </p:grpSpPr>
          <p:pic>
            <p:nvPicPr>
              <p:cNvPr id="32" name="Picture 11" descr="blackpine_postrefl"/>
              <p:cNvPicPr preferRelativeResize="0">
                <a:picLocks noChangeAspect="1" noChangeArrowheads="1"/>
              </p:cNvPicPr>
              <p:nvPr/>
            </p:nvPicPr>
            <p:blipFill>
              <a:blip r:embed="rId11" cstate="print"/>
              <a:srcRect/>
              <a:stretch>
                <a:fillRect/>
              </a:stretch>
            </p:blipFill>
            <p:spPr bwMode="auto">
              <a:xfrm>
                <a:off x="7436179" y="1758062"/>
                <a:ext cx="1159750" cy="1568171"/>
              </a:xfrm>
              <a:prstGeom prst="rect">
                <a:avLst/>
              </a:prstGeom>
              <a:noFill/>
              <a:ln>
                <a:solidFill>
                  <a:srgbClr val="C00000"/>
                </a:solidFill>
              </a:ln>
            </p:spPr>
          </p:pic>
          <p:sp>
            <p:nvSpPr>
              <p:cNvPr id="33" name="Text Box 12"/>
              <p:cNvSpPr txBox="1">
                <a:spLocks noChangeAspect="1" noChangeArrowheads="1"/>
              </p:cNvSpPr>
              <p:nvPr/>
            </p:nvSpPr>
            <p:spPr bwMode="auto">
              <a:xfrm>
                <a:off x="7436179" y="1503453"/>
                <a:ext cx="617477" cy="246221"/>
              </a:xfrm>
              <a:prstGeom prst="rect">
                <a:avLst/>
              </a:prstGeom>
              <a:solidFill>
                <a:schemeClr val="accent1"/>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b="0" dirty="0">
                    <a:solidFill>
                      <a:schemeClr val="bg1"/>
                    </a:solidFill>
                    <a:effectLst>
                      <a:outerShdw blurRad="38100" dist="38100" dir="2700000" algn="tl">
                        <a:srgbClr val="000000"/>
                      </a:outerShdw>
                    </a:effectLst>
                  </a:rPr>
                  <a:t>Postfire</a:t>
                </a:r>
              </a:p>
            </p:txBody>
          </p:sp>
        </p:grpSp>
        <p:grpSp>
          <p:nvGrpSpPr>
            <p:cNvPr id="38" name="Group 37"/>
            <p:cNvGrpSpPr/>
            <p:nvPr/>
          </p:nvGrpSpPr>
          <p:grpSpPr>
            <a:xfrm>
              <a:off x="7436179" y="3580675"/>
              <a:ext cx="1159750" cy="1813676"/>
              <a:chOff x="7436179" y="3580675"/>
              <a:chExt cx="1159750" cy="1813676"/>
            </a:xfrm>
          </p:grpSpPr>
          <p:pic>
            <p:nvPicPr>
              <p:cNvPr id="30" name="Picture 17" descr="blackpine_BARC"/>
              <p:cNvPicPr preferRelativeResize="0">
                <a:picLocks noChangeAspect="1" noChangeArrowheads="1"/>
              </p:cNvPicPr>
              <p:nvPr/>
            </p:nvPicPr>
            <p:blipFill>
              <a:blip r:embed="rId12" cstate="print"/>
              <a:srcRect/>
              <a:stretch>
                <a:fillRect/>
              </a:stretch>
            </p:blipFill>
            <p:spPr bwMode="auto">
              <a:xfrm>
                <a:off x="7436179" y="3826179"/>
                <a:ext cx="1159750" cy="1568172"/>
              </a:xfrm>
              <a:prstGeom prst="rect">
                <a:avLst/>
              </a:prstGeom>
              <a:noFill/>
              <a:ln>
                <a:solidFill>
                  <a:srgbClr val="C00000"/>
                </a:solidFill>
              </a:ln>
            </p:spPr>
          </p:pic>
          <p:sp>
            <p:nvSpPr>
              <p:cNvPr id="31" name="Text Box 18"/>
              <p:cNvSpPr txBox="1">
                <a:spLocks noChangeAspect="1" noChangeArrowheads="1"/>
              </p:cNvSpPr>
              <p:nvPr/>
            </p:nvSpPr>
            <p:spPr bwMode="auto">
              <a:xfrm>
                <a:off x="7436179" y="3580675"/>
                <a:ext cx="646009" cy="252357"/>
              </a:xfrm>
              <a:prstGeom prst="rect">
                <a:avLst/>
              </a:prstGeom>
              <a:solidFill>
                <a:schemeClr val="accent1"/>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dirty="0">
                    <a:solidFill>
                      <a:schemeClr val="bg1"/>
                    </a:solidFill>
                    <a:effectLst>
                      <a:outerShdw blurRad="38100" dist="38100" dir="2700000" algn="tl">
                        <a:srgbClr val="000000"/>
                      </a:outerShdw>
                    </a:effectLst>
                  </a:rPr>
                  <a:t>Change</a:t>
                </a:r>
                <a:endParaRPr lang="en-US" sz="1000" b="0" dirty="0">
                  <a:solidFill>
                    <a:schemeClr val="bg1"/>
                  </a:solidFill>
                  <a:effectLst>
                    <a:outerShdw blurRad="38100" dist="38100" dir="2700000" algn="tl">
                      <a:srgbClr val="000000"/>
                    </a:outerShdw>
                  </a:effectLst>
                </a:endParaRPr>
              </a:p>
            </p:txBody>
          </p:sp>
        </p:grpSp>
      </p:grpSp>
    </p:spTree>
    <p:extLst>
      <p:ext uri="{BB962C8B-B14F-4D97-AF65-F5344CB8AC3E}">
        <p14:creationId xmlns:p14="http://schemas.microsoft.com/office/powerpoint/2010/main" val="2533310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latin typeface="Arial" pitchFamily="34" charset="0"/>
                <a:cs typeface="Times New Roman" pitchFamily="18" charset="0"/>
              </a:rPr>
              <a:t>Two-date Change Detection</a:t>
            </a:r>
            <a:endParaRPr lang="en-US" u="none" dirty="0"/>
          </a:p>
        </p:txBody>
      </p:sp>
      <p:sp>
        <p:nvSpPr>
          <p:cNvPr id="3" name="Content Placeholder 2"/>
          <p:cNvSpPr>
            <a:spLocks noGrp="1"/>
          </p:cNvSpPr>
          <p:nvPr>
            <p:ph idx="1"/>
          </p:nvPr>
        </p:nvSpPr>
        <p:spPr>
          <a:xfrm>
            <a:off x="457200" y="1447800"/>
            <a:ext cx="5512203" cy="5029200"/>
          </a:xfrm>
        </p:spPr>
        <p:txBody>
          <a:bodyPr/>
          <a:lstStyle/>
          <a:p>
            <a:pPr marL="0" indent="0">
              <a:buNone/>
            </a:pPr>
            <a:r>
              <a:rPr lang="en-US" sz="2400" dirty="0">
                <a:latin typeface="Arial" pitchFamily="34" charset="0"/>
                <a:cs typeface="Times New Roman" pitchFamily="18" charset="0"/>
              </a:rPr>
              <a:t>Multiple approaches with common core concepts:</a:t>
            </a:r>
          </a:p>
          <a:p>
            <a:pPr lvl="1"/>
            <a:r>
              <a:rPr lang="en-US" sz="2000" dirty="0">
                <a:latin typeface="Arial" pitchFamily="34" charset="0"/>
                <a:cs typeface="Times New Roman" pitchFamily="18" charset="0"/>
              </a:rPr>
              <a:t>Identify spectral characteristics of significant change and separate it from </a:t>
            </a:r>
            <a:r>
              <a:rPr lang="en-US" sz="2000" i="1" dirty="0">
                <a:latin typeface="Arial" pitchFamily="34" charset="0"/>
                <a:cs typeface="Times New Roman" pitchFamily="18" charset="0"/>
              </a:rPr>
              <a:t>noise</a:t>
            </a:r>
            <a:endParaRPr lang="en-US" sz="2000" dirty="0">
              <a:latin typeface="Arial" pitchFamily="34" charset="0"/>
              <a:cs typeface="Times New Roman" pitchFamily="18" charset="0"/>
            </a:endParaRPr>
          </a:p>
          <a:p>
            <a:pPr lvl="2"/>
            <a:endParaRPr lang="en-US" dirty="0">
              <a:latin typeface="Arial" pitchFamily="34" charset="0"/>
              <a:cs typeface="Times New Roman" pitchFamily="18" charset="0"/>
            </a:endParaRPr>
          </a:p>
          <a:p>
            <a:pPr marL="0" indent="0">
              <a:buNone/>
            </a:pPr>
            <a:r>
              <a:rPr lang="en-US" sz="2400" dirty="0">
                <a:latin typeface="Arial" pitchFamily="34" charset="0"/>
                <a:cs typeface="Times New Roman" pitchFamily="18" charset="0"/>
              </a:rPr>
              <a:t>Focus of this course:</a:t>
            </a:r>
          </a:p>
          <a:p>
            <a:pPr lvl="1"/>
            <a:r>
              <a:rPr lang="en-US" sz="2000" dirty="0">
                <a:latin typeface="Arial" pitchFamily="34" charset="0"/>
                <a:cs typeface="Times New Roman" pitchFamily="18" charset="0"/>
              </a:rPr>
              <a:t>Two-date image differencing </a:t>
            </a:r>
          </a:p>
          <a:p>
            <a:pPr lvl="1"/>
            <a:r>
              <a:rPr lang="en-US" sz="2000" dirty="0">
                <a:latin typeface="Arial" pitchFamily="34" charset="0"/>
                <a:cs typeface="Times New Roman" pitchFamily="18" charset="0"/>
              </a:rPr>
              <a:t>Moderate resolution satellite imagery </a:t>
            </a:r>
          </a:p>
          <a:p>
            <a:pPr lvl="1"/>
            <a:r>
              <a:rPr lang="en-US" sz="2000" dirty="0">
                <a:latin typeface="Arial" pitchFamily="34" charset="0"/>
                <a:cs typeface="Times New Roman" pitchFamily="18" charset="0"/>
              </a:rPr>
              <a:t>Provides a foundation for other methods</a:t>
            </a:r>
          </a:p>
          <a:p>
            <a:pPr lvl="1"/>
            <a:r>
              <a:rPr lang="en-US" sz="2000" dirty="0">
                <a:latin typeface="Arial" pitchFamily="34" charset="0"/>
                <a:cs typeface="Times New Roman" pitchFamily="18" charset="0"/>
              </a:rPr>
              <a:t>Can be accomplished using readily available tools</a:t>
            </a:r>
          </a:p>
          <a:p>
            <a:pPr marL="457200" lvl="1" indent="0">
              <a:buNone/>
            </a:pPr>
            <a:endParaRPr lang="en-US" sz="2000" dirty="0">
              <a:latin typeface="Arial" pitchFamily="34" charset="0"/>
              <a:cs typeface="Times New Roman" pitchFamily="18" charset="0"/>
            </a:endParaRPr>
          </a:p>
          <a:p>
            <a:pPr marL="914400" lvl="2" indent="0">
              <a:buNone/>
            </a:pPr>
            <a:endParaRPr lang="en-US" dirty="0">
              <a:latin typeface="Arial" pitchFamily="34" charset="0"/>
              <a:cs typeface="Times New Roman" pitchFamily="18" charset="0"/>
            </a:endParaRPr>
          </a:p>
        </p:txBody>
      </p:sp>
      <p:grpSp>
        <p:nvGrpSpPr>
          <p:cNvPr id="4" name="Group 3" descr="3 satellite image maps showing an area prefire, postfile, and the cumulative change "/>
          <p:cNvGrpSpPr>
            <a:grpSpLocks noChangeAspect="1"/>
          </p:cNvGrpSpPr>
          <p:nvPr/>
        </p:nvGrpSpPr>
        <p:grpSpPr>
          <a:xfrm>
            <a:off x="5969403" y="1295400"/>
            <a:ext cx="3129695" cy="5065773"/>
            <a:chOff x="6036222" y="1251169"/>
            <a:chExt cx="2559707" cy="4143182"/>
          </a:xfrm>
        </p:grpSpPr>
        <p:grpSp>
          <p:nvGrpSpPr>
            <p:cNvPr id="5" name="Group 4"/>
            <p:cNvGrpSpPr/>
            <p:nvPr/>
          </p:nvGrpSpPr>
          <p:grpSpPr>
            <a:xfrm>
              <a:off x="6036222" y="1895734"/>
              <a:ext cx="1155371" cy="1808051"/>
              <a:chOff x="6126814" y="2222586"/>
              <a:chExt cx="1155371" cy="1808051"/>
            </a:xfrm>
          </p:grpSpPr>
          <p:pic>
            <p:nvPicPr>
              <p:cNvPr id="12" name="Picture 3" descr="blackpine_prerefl"/>
              <p:cNvPicPr preferRelativeResize="0">
                <a:picLocks noChangeAspect="1" noChangeArrowheads="1"/>
              </p:cNvPicPr>
              <p:nvPr/>
            </p:nvPicPr>
            <p:blipFill>
              <a:blip r:embed="rId3" cstate="print"/>
              <a:srcRect/>
              <a:stretch>
                <a:fillRect/>
              </a:stretch>
            </p:blipFill>
            <p:spPr bwMode="auto">
              <a:xfrm>
                <a:off x="6126814" y="2468807"/>
                <a:ext cx="1155371" cy="1561830"/>
              </a:xfrm>
              <a:prstGeom prst="rect">
                <a:avLst/>
              </a:prstGeom>
              <a:noFill/>
              <a:ln>
                <a:solidFill>
                  <a:srgbClr val="C00000"/>
                </a:solidFill>
              </a:ln>
            </p:spPr>
          </p:pic>
          <p:sp>
            <p:nvSpPr>
              <p:cNvPr id="13" name="Text Box 4"/>
              <p:cNvSpPr txBox="1">
                <a:spLocks noChangeAspect="1" noChangeArrowheads="1"/>
              </p:cNvSpPr>
              <p:nvPr/>
            </p:nvSpPr>
            <p:spPr bwMode="auto">
              <a:xfrm>
                <a:off x="6127252" y="2222586"/>
                <a:ext cx="459133" cy="201379"/>
              </a:xfrm>
              <a:prstGeom prst="rect">
                <a:avLst/>
              </a:prstGeom>
              <a:solidFill>
                <a:schemeClr val="accent1"/>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b="0" dirty="0">
                    <a:solidFill>
                      <a:schemeClr val="bg1"/>
                    </a:solidFill>
                    <a:effectLst>
                      <a:outerShdw blurRad="38100" dist="38100" dir="2700000" algn="tl">
                        <a:srgbClr val="000000"/>
                      </a:outerShdw>
                    </a:effectLst>
                  </a:rPr>
                  <a:t>Prefire</a:t>
                </a:r>
              </a:p>
            </p:txBody>
          </p:sp>
        </p:grpSp>
        <p:grpSp>
          <p:nvGrpSpPr>
            <p:cNvPr id="6" name="Group 5"/>
            <p:cNvGrpSpPr/>
            <p:nvPr/>
          </p:nvGrpSpPr>
          <p:grpSpPr>
            <a:xfrm>
              <a:off x="7436179" y="1251169"/>
              <a:ext cx="1159750" cy="1822780"/>
              <a:chOff x="7436179" y="1503453"/>
              <a:chExt cx="1159750" cy="1822780"/>
            </a:xfrm>
          </p:grpSpPr>
          <p:pic>
            <p:nvPicPr>
              <p:cNvPr id="10" name="Picture 11" descr="blackpine_postrefl"/>
              <p:cNvPicPr preferRelativeResize="0">
                <a:picLocks noChangeAspect="1" noChangeArrowheads="1"/>
              </p:cNvPicPr>
              <p:nvPr/>
            </p:nvPicPr>
            <p:blipFill>
              <a:blip r:embed="rId4" cstate="print"/>
              <a:srcRect/>
              <a:stretch>
                <a:fillRect/>
              </a:stretch>
            </p:blipFill>
            <p:spPr bwMode="auto">
              <a:xfrm>
                <a:off x="7436179" y="1758062"/>
                <a:ext cx="1159750" cy="1568171"/>
              </a:xfrm>
              <a:prstGeom prst="rect">
                <a:avLst/>
              </a:prstGeom>
              <a:noFill/>
              <a:ln>
                <a:solidFill>
                  <a:srgbClr val="C00000"/>
                </a:solidFill>
              </a:ln>
            </p:spPr>
          </p:pic>
          <p:sp>
            <p:nvSpPr>
              <p:cNvPr id="11" name="Text Box 12"/>
              <p:cNvSpPr txBox="1">
                <a:spLocks noChangeAspect="1" noChangeArrowheads="1"/>
              </p:cNvSpPr>
              <p:nvPr/>
            </p:nvSpPr>
            <p:spPr bwMode="auto">
              <a:xfrm>
                <a:off x="7436179" y="1503453"/>
                <a:ext cx="505020" cy="201379"/>
              </a:xfrm>
              <a:prstGeom prst="rect">
                <a:avLst/>
              </a:prstGeom>
              <a:solidFill>
                <a:schemeClr val="accent1"/>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b="0" dirty="0">
                    <a:solidFill>
                      <a:schemeClr val="bg1"/>
                    </a:solidFill>
                    <a:effectLst>
                      <a:outerShdw blurRad="38100" dist="38100" dir="2700000" algn="tl">
                        <a:srgbClr val="000000"/>
                      </a:outerShdw>
                    </a:effectLst>
                  </a:rPr>
                  <a:t>Postfire</a:t>
                </a:r>
              </a:p>
            </p:txBody>
          </p:sp>
        </p:grpSp>
        <p:grpSp>
          <p:nvGrpSpPr>
            <p:cNvPr id="7" name="Group 6"/>
            <p:cNvGrpSpPr/>
            <p:nvPr/>
          </p:nvGrpSpPr>
          <p:grpSpPr>
            <a:xfrm>
              <a:off x="7436179" y="3580675"/>
              <a:ext cx="1159750" cy="1813676"/>
              <a:chOff x="7436179" y="3580675"/>
              <a:chExt cx="1159750" cy="1813676"/>
            </a:xfrm>
          </p:grpSpPr>
          <p:pic>
            <p:nvPicPr>
              <p:cNvPr id="8" name="Picture 17" descr="blackpine_BARC"/>
              <p:cNvPicPr preferRelativeResize="0">
                <a:picLocks noChangeAspect="1" noChangeArrowheads="1"/>
              </p:cNvPicPr>
              <p:nvPr/>
            </p:nvPicPr>
            <p:blipFill>
              <a:blip r:embed="rId5" cstate="print"/>
              <a:srcRect/>
              <a:stretch>
                <a:fillRect/>
              </a:stretch>
            </p:blipFill>
            <p:spPr bwMode="auto">
              <a:xfrm>
                <a:off x="7436179" y="3826179"/>
                <a:ext cx="1159750" cy="1568172"/>
              </a:xfrm>
              <a:prstGeom prst="rect">
                <a:avLst/>
              </a:prstGeom>
              <a:noFill/>
              <a:ln>
                <a:solidFill>
                  <a:srgbClr val="C00000"/>
                </a:solidFill>
              </a:ln>
            </p:spPr>
          </p:pic>
          <p:sp>
            <p:nvSpPr>
              <p:cNvPr id="9" name="Text Box 18"/>
              <p:cNvSpPr txBox="1">
                <a:spLocks noChangeAspect="1" noChangeArrowheads="1"/>
              </p:cNvSpPr>
              <p:nvPr/>
            </p:nvSpPr>
            <p:spPr bwMode="auto">
              <a:xfrm>
                <a:off x="7436179" y="3580675"/>
                <a:ext cx="515509" cy="201379"/>
              </a:xfrm>
              <a:prstGeom prst="rect">
                <a:avLst/>
              </a:prstGeom>
              <a:solidFill>
                <a:schemeClr val="accent1"/>
              </a:solidFill>
              <a:ln w="9525">
                <a:solidFill>
                  <a:srgbClr val="C00000"/>
                </a:solidFill>
                <a:miter lim="800000"/>
                <a:headEnd/>
                <a:tailEnd/>
              </a:ln>
              <a:effectLst/>
            </p:spPr>
            <p:txBody>
              <a:bodyPr wrap="none">
                <a:spAutoFit/>
              </a:bodyPr>
              <a:lstStyle/>
              <a:p>
                <a:pPr algn="l">
                  <a:lnSpc>
                    <a:spcPct val="100000"/>
                  </a:lnSpc>
                  <a:spcBef>
                    <a:spcPct val="0"/>
                  </a:spcBef>
                  <a:buClrTx/>
                  <a:buSzTx/>
                  <a:buFontTx/>
                  <a:buNone/>
                </a:pPr>
                <a:r>
                  <a:rPr lang="en-US" sz="1000" dirty="0">
                    <a:solidFill>
                      <a:schemeClr val="bg1"/>
                    </a:solidFill>
                    <a:effectLst>
                      <a:outerShdw blurRad="38100" dist="38100" dir="2700000" algn="tl">
                        <a:srgbClr val="000000"/>
                      </a:outerShdw>
                    </a:effectLst>
                  </a:rPr>
                  <a:t>Change</a:t>
                </a:r>
                <a:endParaRPr lang="en-US" sz="1000" b="0" dirty="0">
                  <a:solidFill>
                    <a:schemeClr val="bg1"/>
                  </a:solidFill>
                  <a:effectLst>
                    <a:outerShdw blurRad="38100" dist="38100" dir="2700000" algn="tl">
                      <a:srgbClr val="000000"/>
                    </a:outerShdw>
                  </a:effectLst>
                </a:endParaRPr>
              </a:p>
            </p:txBody>
          </p:sp>
        </p:grpSp>
      </p:grpSp>
    </p:spTree>
    <p:extLst>
      <p:ext uri="{BB962C8B-B14F-4D97-AF65-F5344CB8AC3E}">
        <p14:creationId xmlns:p14="http://schemas.microsoft.com/office/powerpoint/2010/main" val="264582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Challenge</a:t>
            </a:r>
          </a:p>
        </p:txBody>
      </p:sp>
      <p:sp>
        <p:nvSpPr>
          <p:cNvPr id="3" name="Content Placeholder 2"/>
          <p:cNvSpPr>
            <a:spLocks noGrp="1"/>
          </p:cNvSpPr>
          <p:nvPr>
            <p:ph idx="1"/>
          </p:nvPr>
        </p:nvSpPr>
        <p:spPr/>
        <p:txBody>
          <a:bodyPr/>
          <a:lstStyle/>
          <a:p>
            <a:r>
              <a:rPr lang="en-US" dirty="0">
                <a:latin typeface="Arial" pitchFamily="34" charset="0"/>
                <a:cs typeface="Times New Roman" pitchFamily="18" charset="0"/>
              </a:rPr>
              <a:t>Separate </a:t>
            </a:r>
            <a:r>
              <a:rPr lang="en-US" b="1" i="1" dirty="0">
                <a:latin typeface="Arial" pitchFamily="34" charset="0"/>
                <a:cs typeface="Times New Roman" pitchFamily="18" charset="0"/>
              </a:rPr>
              <a:t>real </a:t>
            </a:r>
            <a:r>
              <a:rPr lang="en-US" dirty="0">
                <a:latin typeface="Arial" pitchFamily="34" charset="0"/>
                <a:cs typeface="Times New Roman" pitchFamily="18" charset="0"/>
              </a:rPr>
              <a:t>change from spectral change caused by:</a:t>
            </a:r>
          </a:p>
          <a:p>
            <a:pPr lvl="1"/>
            <a:r>
              <a:rPr lang="en-US" dirty="0">
                <a:latin typeface="Arial" pitchFamily="34" charset="0"/>
                <a:cs typeface="Times New Roman" pitchFamily="18" charset="0"/>
              </a:rPr>
              <a:t>Seasonal variation and phenology</a:t>
            </a:r>
          </a:p>
          <a:p>
            <a:pPr lvl="1"/>
            <a:r>
              <a:rPr lang="en-US" dirty="0">
                <a:latin typeface="Arial" pitchFamily="34" charset="0"/>
                <a:cs typeface="Times New Roman" pitchFamily="18" charset="0"/>
              </a:rPr>
              <a:t>Image misregistration</a:t>
            </a:r>
          </a:p>
          <a:p>
            <a:pPr lvl="1"/>
            <a:r>
              <a:rPr lang="en-US" dirty="0">
                <a:latin typeface="Arial" pitchFamily="34" charset="0"/>
                <a:cs typeface="Times New Roman" pitchFamily="18" charset="0"/>
              </a:rPr>
              <a:t>Clouds and shadows</a:t>
            </a:r>
          </a:p>
          <a:p>
            <a:pPr lvl="1"/>
            <a:r>
              <a:rPr lang="en-US" dirty="0">
                <a:latin typeface="Arial" pitchFamily="34" charset="0"/>
                <a:cs typeface="Times New Roman" pitchFamily="18" charset="0"/>
              </a:rPr>
              <a:t>Radiometric inconsistencies</a:t>
            </a:r>
          </a:p>
          <a:p>
            <a:pPr lvl="3"/>
            <a:r>
              <a:rPr lang="en-US" dirty="0">
                <a:latin typeface="Arial" pitchFamily="34" charset="0"/>
                <a:cs typeface="Times New Roman" pitchFamily="18" charset="0"/>
              </a:rPr>
              <a:t>Sensor</a:t>
            </a:r>
          </a:p>
          <a:p>
            <a:pPr lvl="3"/>
            <a:r>
              <a:rPr lang="en-US" dirty="0">
                <a:latin typeface="Arial" pitchFamily="34" charset="0"/>
                <a:cs typeface="Times New Roman" pitchFamily="18" charset="0"/>
              </a:rPr>
              <a:t>Variability in illumination (sun-angle, sensor position)</a:t>
            </a:r>
          </a:p>
          <a:p>
            <a:pPr lvl="3"/>
            <a:r>
              <a:rPr lang="en-US" dirty="0">
                <a:latin typeface="Arial" pitchFamily="34" charset="0"/>
                <a:cs typeface="Times New Roman" pitchFamily="18" charset="0"/>
              </a:rPr>
              <a:t>Atmospheric effects</a:t>
            </a:r>
          </a:p>
        </p:txBody>
      </p:sp>
    </p:spTree>
    <p:extLst>
      <p:ext uri="{BB962C8B-B14F-4D97-AF65-F5344CB8AC3E}">
        <p14:creationId xmlns:p14="http://schemas.microsoft.com/office/powerpoint/2010/main" val="39117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none" dirty="0"/>
              <a:t>Two-Date Methods Overview</a:t>
            </a:r>
          </a:p>
        </p:txBody>
      </p:sp>
      <p:sp>
        <p:nvSpPr>
          <p:cNvPr id="6" name="Content Placeholder 5"/>
          <p:cNvSpPr>
            <a:spLocks noGrp="1"/>
          </p:cNvSpPr>
          <p:nvPr>
            <p:ph idx="1"/>
          </p:nvPr>
        </p:nvSpPr>
        <p:spPr/>
        <p:txBody>
          <a:bodyPr>
            <a:normAutofit lnSpcReduction="10000"/>
          </a:bodyPr>
          <a:lstStyle/>
          <a:p>
            <a:pPr>
              <a:buAutoNum type="arabicPeriod"/>
            </a:pPr>
            <a:r>
              <a:rPr lang="en-US" dirty="0"/>
              <a:t> Image selection and acquisition</a:t>
            </a:r>
          </a:p>
          <a:p>
            <a:pPr lvl="2"/>
            <a:r>
              <a:rPr lang="en-US" dirty="0"/>
              <a:t>Imagery and reference data</a:t>
            </a:r>
          </a:p>
          <a:p>
            <a:pPr>
              <a:buAutoNum type="arabicPeriod"/>
            </a:pPr>
            <a:r>
              <a:rPr lang="en-US" dirty="0"/>
              <a:t> Image processing</a:t>
            </a:r>
          </a:p>
          <a:p>
            <a:pPr lvl="2"/>
            <a:r>
              <a:rPr lang="en-US" dirty="0"/>
              <a:t>Correction</a:t>
            </a:r>
          </a:p>
          <a:p>
            <a:pPr>
              <a:buAutoNum type="arabicPeriod"/>
            </a:pPr>
            <a:r>
              <a:rPr lang="en-US" dirty="0"/>
              <a:t> Image enhancement</a:t>
            </a:r>
          </a:p>
          <a:p>
            <a:pPr lvl="2"/>
            <a:r>
              <a:rPr lang="en-US" dirty="0"/>
              <a:t>Normalization and transformation</a:t>
            </a:r>
          </a:p>
          <a:p>
            <a:pPr>
              <a:buAutoNum type="arabicPeriod"/>
            </a:pPr>
            <a:r>
              <a:rPr lang="en-US" dirty="0"/>
              <a:t>  Analysis</a:t>
            </a:r>
          </a:p>
          <a:p>
            <a:pPr lvl="2"/>
            <a:r>
              <a:rPr lang="en-US" dirty="0"/>
              <a:t> Quantify differences and create a change map </a:t>
            </a:r>
          </a:p>
          <a:p>
            <a:pPr>
              <a:buAutoNum type="arabicPeriod"/>
            </a:pPr>
            <a:r>
              <a:rPr lang="en-US" dirty="0"/>
              <a:t> Evaluation </a:t>
            </a:r>
          </a:p>
          <a:p>
            <a:pPr lvl="2"/>
            <a:r>
              <a:rPr lang="en-US" dirty="0"/>
              <a:t> Accuracy assessment </a:t>
            </a:r>
          </a:p>
          <a:p>
            <a:pPr marL="0" indent="0">
              <a:buNone/>
            </a:pPr>
            <a:endParaRPr lang="en-US" dirty="0"/>
          </a:p>
        </p:txBody>
      </p:sp>
    </p:spTree>
    <p:extLst>
      <p:ext uri="{BB962C8B-B14F-4D97-AF65-F5344CB8AC3E}">
        <p14:creationId xmlns:p14="http://schemas.microsoft.com/office/powerpoint/2010/main" val="8024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36D066-95EB-4804-BA4C-ECD085AC20F8}"/>
              </a:ext>
            </a:extLst>
          </p:cNvPr>
          <p:cNvSpPr>
            <a:spLocks noGrp="1"/>
          </p:cNvSpPr>
          <p:nvPr>
            <p:ph type="title"/>
          </p:nvPr>
        </p:nvSpPr>
        <p:spPr/>
        <p:txBody>
          <a:bodyPr/>
          <a:lstStyle/>
          <a:p>
            <a:r>
              <a:rPr lang="en-US" dirty="0">
                <a:solidFill>
                  <a:schemeClr val="accent2"/>
                </a:solidFill>
              </a:rPr>
              <a:t>Personal intro</a:t>
            </a:r>
          </a:p>
        </p:txBody>
      </p:sp>
      <p:sp>
        <p:nvSpPr>
          <p:cNvPr id="4" name="Content Placeholder 3">
            <a:extLst>
              <a:ext uri="{FF2B5EF4-FFF2-40B4-BE49-F238E27FC236}">
                <a16:creationId xmlns:a16="http://schemas.microsoft.com/office/drawing/2014/main" id="{C3A172E4-33CE-4FCD-A0E3-10EB1A3FFD68}"/>
              </a:ext>
            </a:extLst>
          </p:cNvPr>
          <p:cNvSpPr>
            <a:spLocks noGrp="1"/>
          </p:cNvSpPr>
          <p:nvPr>
            <p:ph sz="half" idx="2"/>
          </p:nvPr>
        </p:nvSpPr>
        <p:spPr>
          <a:xfrm>
            <a:off x="152400" y="1219200"/>
            <a:ext cx="4953000" cy="3513124"/>
          </a:xfrm>
        </p:spPr>
        <p:txBody>
          <a:bodyPr>
            <a:normAutofit lnSpcReduction="10000"/>
          </a:bodyPr>
          <a:lstStyle/>
          <a:p>
            <a:r>
              <a:rPr lang="en-US" sz="2400" dirty="0">
                <a:solidFill>
                  <a:schemeClr val="tx1"/>
                </a:solidFill>
              </a:rPr>
              <a:t>Lila Leatherman (they/them)</a:t>
            </a:r>
          </a:p>
          <a:p>
            <a:r>
              <a:rPr lang="en-US" sz="2400" dirty="0">
                <a:solidFill>
                  <a:schemeClr val="tx1"/>
                </a:solidFill>
              </a:rPr>
              <a:t>Remote Sensing Specialist</a:t>
            </a:r>
          </a:p>
          <a:p>
            <a:r>
              <a:rPr lang="en-US" sz="2400" dirty="0">
                <a:solidFill>
                  <a:schemeClr val="tx1"/>
                </a:solidFill>
              </a:rPr>
              <a:t>Oberlin College, Oregon State University</a:t>
            </a:r>
          </a:p>
          <a:p>
            <a:r>
              <a:rPr lang="en-US" sz="2400" dirty="0">
                <a:solidFill>
                  <a:schemeClr val="tx1"/>
                </a:solidFill>
              </a:rPr>
              <a:t>Spatiotemporal stats, ecophysiology, biogeography, Google Earth Engine</a:t>
            </a:r>
          </a:p>
          <a:p>
            <a:r>
              <a:rPr lang="en-US" sz="2400" dirty="0">
                <a:solidFill>
                  <a:schemeClr val="tx1"/>
                </a:solidFill>
              </a:rPr>
              <a:t>Trail runner, rock climber, newbie mountain biker</a:t>
            </a:r>
          </a:p>
        </p:txBody>
      </p:sp>
      <p:pic>
        <p:nvPicPr>
          <p:cNvPr id="6" name="Content Placeholder 5" descr="Photo of instructor">
            <a:extLst>
              <a:ext uri="{FF2B5EF4-FFF2-40B4-BE49-F238E27FC236}">
                <a16:creationId xmlns:a16="http://schemas.microsoft.com/office/drawing/2014/main" id="{1D95AA40-F474-4E19-B87D-0B7E9852A9B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2331" b="16602"/>
          <a:stretch/>
        </p:blipFill>
        <p:spPr>
          <a:xfrm>
            <a:off x="5562600" y="1445422"/>
            <a:ext cx="3250406" cy="3079906"/>
          </a:xfrm>
        </p:spPr>
      </p:pic>
      <p:pic>
        <p:nvPicPr>
          <p:cNvPr id="2" name="Picture 1" descr="map of the US with a pin identifying SLC, UT">
            <a:extLst>
              <a:ext uri="{FF2B5EF4-FFF2-40B4-BE49-F238E27FC236}">
                <a16:creationId xmlns:a16="http://schemas.microsoft.com/office/drawing/2014/main" id="{C66E1E35-CC04-4060-B8A9-9EEC8D57C40F}"/>
              </a:ext>
            </a:extLst>
          </p:cNvPr>
          <p:cNvPicPr>
            <a:picLocks noChangeAspect="1"/>
          </p:cNvPicPr>
          <p:nvPr/>
        </p:nvPicPr>
        <p:blipFill rotWithShape="1">
          <a:blip r:embed="rId4"/>
          <a:srcRect r="22918" b="14975"/>
          <a:stretch/>
        </p:blipFill>
        <p:spPr>
          <a:xfrm>
            <a:off x="4572000" y="4343400"/>
            <a:ext cx="3250406" cy="2108203"/>
          </a:xfrm>
          <a:prstGeom prst="rect">
            <a:avLst/>
          </a:prstGeom>
        </p:spPr>
      </p:pic>
    </p:spTree>
    <p:extLst>
      <p:ext uri="{BB962C8B-B14F-4D97-AF65-F5344CB8AC3E}">
        <p14:creationId xmlns:p14="http://schemas.microsoft.com/office/powerpoint/2010/main" val="201551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p:cNvSpPr/>
          <p:nvPr/>
        </p:nvSpPr>
        <p:spPr bwMode="auto">
          <a:xfrm>
            <a:off x="669217" y="308255"/>
            <a:ext cx="3513454" cy="632522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r>
              <a:rPr lang="en-US" sz="2400" dirty="0">
                <a:latin typeface="Arial" charset="0"/>
              </a:rPr>
              <a:t>Select imagery</a:t>
            </a: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endParaRPr lang="en-US" sz="2400" dirty="0">
              <a:latin typeface="Arial" charset="0"/>
            </a:endParaRP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r>
              <a:rPr lang="en-US" sz="2400" dirty="0">
                <a:latin typeface="Arial" charset="0"/>
              </a:rPr>
              <a:t>Correct and normalize Images</a:t>
            </a:r>
          </a:p>
          <a:p>
            <a:pPr marL="342900" marR="0" indent="-342900" defTabSz="914400" rtl="0" eaLnBrk="1" fontAlgn="base" latinLnBrk="0" hangingPunct="1">
              <a:lnSpc>
                <a:spcPct val="100000"/>
              </a:lnSpc>
              <a:spcBef>
                <a:spcPct val="0"/>
              </a:spcBef>
              <a:spcAft>
                <a:spcPct val="0"/>
              </a:spcAft>
              <a:buClrTx/>
              <a:buSzTx/>
              <a:buFont typeface="Arial" pitchFamily="34" charset="0"/>
              <a:buChar char="•"/>
              <a:tabLst/>
            </a:pPr>
            <a:endParaRPr lang="en-US" sz="2400" dirty="0">
              <a:latin typeface="Arial" charset="0"/>
            </a:endParaRPr>
          </a:p>
          <a:p>
            <a:pPr marL="457200" indent="-457200" fontAlgn="base">
              <a:spcBef>
                <a:spcPct val="0"/>
              </a:spcBef>
              <a:spcAft>
                <a:spcPct val="0"/>
              </a:spcAft>
              <a:buFont typeface="Arial" pitchFamily="34" charset="0"/>
              <a:buChar char="•"/>
            </a:pPr>
            <a:r>
              <a:rPr lang="en-US" sz="2400" dirty="0">
                <a:latin typeface="Arial" charset="0"/>
              </a:rPr>
              <a:t>Co-register images</a:t>
            </a:r>
          </a:p>
          <a:p>
            <a:pPr marL="342900" indent="-342900" fontAlgn="base">
              <a:spcBef>
                <a:spcPct val="0"/>
              </a:spcBef>
              <a:spcAft>
                <a:spcPct val="0"/>
              </a:spcAft>
              <a:buFont typeface="Arial" pitchFamily="34" charset="0"/>
              <a:buChar char="•"/>
            </a:pPr>
            <a:endParaRPr lang="en-US" sz="2400" dirty="0">
              <a:latin typeface="Arial" charset="0"/>
            </a:endParaRPr>
          </a:p>
          <a:p>
            <a:pPr marL="457200" indent="-457200" fontAlgn="base">
              <a:spcBef>
                <a:spcPct val="0"/>
              </a:spcBef>
              <a:spcAft>
                <a:spcPct val="0"/>
              </a:spcAft>
              <a:buFont typeface="Arial" pitchFamily="34" charset="0"/>
              <a:buChar char="•"/>
            </a:pPr>
            <a:r>
              <a:rPr lang="en-US" sz="2400" dirty="0">
                <a:latin typeface="Arial" charset="0"/>
              </a:rPr>
              <a:t>Transform images</a:t>
            </a: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endParaRPr lang="en-US" sz="2400" dirty="0">
              <a:latin typeface="Arial" charset="0"/>
            </a:endParaRP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r>
              <a:rPr lang="en-US" sz="2400" dirty="0">
                <a:latin typeface="Arial" charset="0"/>
              </a:rPr>
              <a:t>Compute Difference Image</a:t>
            </a: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endParaRPr lang="en-US" sz="2400" dirty="0">
              <a:latin typeface="Arial" charset="0"/>
            </a:endParaRP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r>
              <a:rPr lang="en-US" sz="2400" dirty="0">
                <a:latin typeface="Arial" charset="0"/>
              </a:rPr>
              <a:t>Threshold change and Filter results</a:t>
            </a: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endParaRPr lang="en-US" sz="2400" dirty="0">
              <a:latin typeface="Arial" charset="0"/>
            </a:endParaRPr>
          </a:p>
          <a:p>
            <a:pPr marL="457200" marR="0" indent="-457200" defTabSz="914400" rtl="0" eaLnBrk="1" fontAlgn="base" latinLnBrk="0" hangingPunct="1">
              <a:lnSpc>
                <a:spcPct val="100000"/>
              </a:lnSpc>
              <a:spcBef>
                <a:spcPct val="0"/>
              </a:spcBef>
              <a:spcAft>
                <a:spcPct val="0"/>
              </a:spcAft>
              <a:buClrTx/>
              <a:buSzTx/>
              <a:buFont typeface="Arial" pitchFamily="34" charset="0"/>
              <a:buChar char="•"/>
              <a:tabLst/>
            </a:pPr>
            <a:r>
              <a:rPr lang="en-US" sz="2400" dirty="0">
                <a:latin typeface="Arial" charset="0"/>
              </a:rPr>
              <a:t>Evaluate results</a:t>
            </a:r>
          </a:p>
          <a:p>
            <a:pPr marL="457200" marR="0" indent="-457200" defTabSz="914400" rtl="0" eaLnBrk="1" fontAlgn="base" latinLnBrk="0" hangingPunct="1">
              <a:lnSpc>
                <a:spcPct val="100000"/>
              </a:lnSpc>
              <a:spcBef>
                <a:spcPct val="0"/>
              </a:spcBef>
              <a:spcAft>
                <a:spcPct val="0"/>
              </a:spcAft>
              <a:buClrTx/>
              <a:buSzTx/>
              <a:buFont typeface="+mj-lt"/>
              <a:buAutoNum type="arabicPeriod"/>
              <a:tabLst/>
            </a:pPr>
            <a:endParaRPr lang="en-US" sz="2400" dirty="0">
              <a:latin typeface="Arial" charset="0"/>
            </a:endParaRPr>
          </a:p>
        </p:txBody>
      </p:sp>
      <p:sp>
        <p:nvSpPr>
          <p:cNvPr id="26" name="Arc 25"/>
          <p:cNvSpPr/>
          <p:nvPr/>
        </p:nvSpPr>
        <p:spPr bwMode="auto">
          <a:xfrm rot="2608434">
            <a:off x="5186947" y="1334767"/>
            <a:ext cx="1437258" cy="1514336"/>
          </a:xfrm>
          <a:prstGeom prst="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1" name="TextBox 20"/>
          <p:cNvSpPr txBox="1"/>
          <p:nvPr/>
        </p:nvSpPr>
        <p:spPr>
          <a:xfrm>
            <a:off x="5048817" y="308256"/>
            <a:ext cx="1206067" cy="276999"/>
          </a:xfrm>
          <a:prstGeom prst="rect">
            <a:avLst/>
          </a:prstGeom>
          <a:noFill/>
        </p:spPr>
        <p:txBody>
          <a:bodyPr wrap="square" rtlCol="0">
            <a:spAutoFit/>
          </a:bodyPr>
          <a:lstStyle/>
          <a:p>
            <a:r>
              <a:rPr lang="en-US" sz="1200" dirty="0">
                <a:solidFill>
                  <a:schemeClr val="bg1"/>
                </a:solidFill>
              </a:rPr>
              <a:t>Time 1 - Image</a:t>
            </a:r>
          </a:p>
        </p:txBody>
      </p:sp>
      <p:sp>
        <p:nvSpPr>
          <p:cNvPr id="46" name="TextBox 45"/>
          <p:cNvSpPr txBox="1"/>
          <p:nvPr/>
        </p:nvSpPr>
        <p:spPr>
          <a:xfrm>
            <a:off x="7526515" y="6601947"/>
            <a:ext cx="1588852" cy="276999"/>
          </a:xfrm>
          <a:prstGeom prst="rect">
            <a:avLst/>
          </a:prstGeom>
          <a:noFill/>
        </p:spPr>
        <p:txBody>
          <a:bodyPr wrap="square" rtlCol="0">
            <a:spAutoFit/>
          </a:bodyPr>
          <a:lstStyle/>
          <a:p>
            <a:r>
              <a:rPr lang="en-US" sz="1200" dirty="0">
                <a:solidFill>
                  <a:schemeClr val="bg1"/>
                </a:solidFill>
              </a:rPr>
              <a:t>Final Change Image</a:t>
            </a:r>
          </a:p>
        </p:txBody>
      </p:sp>
      <p:pic>
        <p:nvPicPr>
          <p:cNvPr id="35"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370477" y="585255"/>
            <a:ext cx="1259436" cy="1371600"/>
          </a:xfrm>
          <a:prstGeom prst="rect">
            <a:avLst/>
          </a:prstGeom>
          <a:noFill/>
          <a:ln>
            <a:noFill/>
          </a:ln>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4085" y="2126286"/>
            <a:ext cx="1259436" cy="1371600"/>
          </a:xfrm>
          <a:prstGeom prst="rect">
            <a:avLst/>
          </a:prstGeom>
          <a:noFill/>
          <a:ln>
            <a:noFill/>
          </a:ln>
          <a:effectLst>
            <a:outerShdw dist="35921" dir="2700000" algn="ctr" rotWithShape="0">
              <a:schemeClr val="bg2"/>
            </a:outerShdw>
          </a:effectLst>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368" y="2054852"/>
            <a:ext cx="1264751" cy="1371600"/>
          </a:xfrm>
          <a:prstGeom prst="rect">
            <a:avLst/>
          </a:prstGeom>
          <a:noFill/>
          <a:ln>
            <a:noFill/>
          </a:ln>
          <a:effectLst>
            <a:outerShdw dist="35921" dir="2700000" algn="ctr" rotWithShape="0">
              <a:schemeClr val="bg2"/>
            </a:outerShdw>
          </a:effectLst>
          <a:scene3d>
            <a:camera prst="isometricOffAxis1To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78998" y="585255"/>
            <a:ext cx="1264753" cy="1371600"/>
          </a:xfrm>
          <a:prstGeom prst="rect">
            <a:avLst/>
          </a:prstGeom>
          <a:noFill/>
          <a:ln>
            <a:noFill/>
          </a:ln>
          <a:effectLst/>
          <a:scene3d>
            <a:camera prst="isometricOffAxis1Righ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7163" y="588012"/>
            <a:ext cx="125943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35684" y="574558"/>
            <a:ext cx="126475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8481" y="5261879"/>
            <a:ext cx="1336575" cy="1371600"/>
          </a:xfrm>
          <a:prstGeom prst="rect">
            <a:avLst/>
          </a:prstGeom>
          <a:noFill/>
          <a:ln w="9525">
            <a:solidFill>
              <a:schemeClr val="bg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5659328" y="3591810"/>
            <a:ext cx="3510297" cy="1639614"/>
            <a:chOff x="5659328" y="3591810"/>
            <a:chExt cx="3510297" cy="1639614"/>
          </a:xfrm>
        </p:grpSpPr>
        <p:pic>
          <p:nvPicPr>
            <p:cNvPr id="3076"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71837" y="3591810"/>
              <a:ext cx="126168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Equal 23"/>
            <p:cNvSpPr/>
            <p:nvPr/>
          </p:nvSpPr>
          <p:spPr bwMode="auto">
            <a:xfrm>
              <a:off x="7327163" y="4199340"/>
              <a:ext cx="241045" cy="183899"/>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22" name="Minus 21"/>
            <p:cNvSpPr/>
            <p:nvPr/>
          </p:nvSpPr>
          <p:spPr bwMode="auto">
            <a:xfrm>
              <a:off x="5659328" y="4197895"/>
              <a:ext cx="234265" cy="219237"/>
            </a:xfrm>
            <a:prstGeom prst="mathMin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45" name="TextBox 44"/>
            <p:cNvSpPr txBox="1"/>
            <p:nvPr/>
          </p:nvSpPr>
          <p:spPr>
            <a:xfrm>
              <a:off x="7624927" y="4954425"/>
              <a:ext cx="1544698" cy="276999"/>
            </a:xfrm>
            <a:prstGeom prst="rect">
              <a:avLst/>
            </a:prstGeom>
            <a:noFill/>
          </p:spPr>
          <p:txBody>
            <a:bodyPr wrap="square" rtlCol="0">
              <a:spAutoFit/>
            </a:bodyPr>
            <a:lstStyle/>
            <a:p>
              <a:r>
                <a:rPr lang="en-US" sz="1200" dirty="0">
                  <a:solidFill>
                    <a:schemeClr val="bg1"/>
                  </a:solidFill>
                </a:rPr>
                <a:t>Difference Image</a:t>
              </a:r>
            </a:p>
          </p:txBody>
        </p:sp>
      </p:grpSp>
      <p:grpSp>
        <p:nvGrpSpPr>
          <p:cNvPr id="14" name="Group 13"/>
          <p:cNvGrpSpPr/>
          <p:nvPr/>
        </p:nvGrpSpPr>
        <p:grpSpPr>
          <a:xfrm>
            <a:off x="4182671" y="3603535"/>
            <a:ext cx="3226845" cy="1812555"/>
            <a:chOff x="4182671" y="3603535"/>
            <a:chExt cx="3226845" cy="1812555"/>
          </a:xfrm>
        </p:grpSpPr>
        <p:pic>
          <p:nvPicPr>
            <p:cNvPr id="56" name="Picture 2"/>
            <p:cNvPicPr>
              <a:picLocks noChangeAspect="1" noChangeArrowheads="1"/>
            </p:cNvPicPr>
            <p:nvPr/>
          </p:nvPicPr>
          <p:blipFill>
            <a:blip r:embed="rId13"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29373" y="3621857"/>
              <a:ext cx="126475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3"/>
            <p:cNvPicPr>
              <a:picLocks noChangeAspect="1" noChangeArrowheads="1"/>
            </p:cNvPicPr>
            <p:nvPr/>
          </p:nvPicPr>
          <p:blipFill>
            <a:blip r:embed="rId14"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00721" y="3603535"/>
              <a:ext cx="125943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57"/>
            <p:cNvSpPr txBox="1"/>
            <p:nvPr/>
          </p:nvSpPr>
          <p:spPr>
            <a:xfrm>
              <a:off x="4182671" y="4954425"/>
              <a:ext cx="1558155" cy="461665"/>
            </a:xfrm>
            <a:prstGeom prst="rect">
              <a:avLst/>
            </a:prstGeom>
            <a:noFill/>
          </p:spPr>
          <p:txBody>
            <a:bodyPr wrap="square" rtlCol="0">
              <a:spAutoFit/>
            </a:bodyPr>
            <a:lstStyle/>
            <a:p>
              <a:pPr algn="ctr"/>
              <a:r>
                <a:rPr lang="en-US" sz="1200" dirty="0">
                  <a:solidFill>
                    <a:schemeClr val="bg1"/>
                  </a:solidFill>
                </a:rPr>
                <a:t>Transformation Time 1</a:t>
              </a:r>
            </a:p>
          </p:txBody>
        </p:sp>
        <p:sp>
          <p:nvSpPr>
            <p:cNvPr id="59" name="TextBox 58"/>
            <p:cNvSpPr txBox="1"/>
            <p:nvPr/>
          </p:nvSpPr>
          <p:spPr>
            <a:xfrm>
              <a:off x="5851361" y="4933022"/>
              <a:ext cx="1558155" cy="461665"/>
            </a:xfrm>
            <a:prstGeom prst="rect">
              <a:avLst/>
            </a:prstGeom>
            <a:noFill/>
          </p:spPr>
          <p:txBody>
            <a:bodyPr wrap="square" rtlCol="0">
              <a:spAutoFit/>
            </a:bodyPr>
            <a:lstStyle/>
            <a:p>
              <a:pPr algn="ctr"/>
              <a:r>
                <a:rPr lang="en-US" sz="1200" dirty="0">
                  <a:solidFill>
                    <a:schemeClr val="bg1"/>
                  </a:solidFill>
                </a:rPr>
                <a:t>Transformation Time 2</a:t>
              </a:r>
            </a:p>
          </p:txBody>
        </p:sp>
      </p:grpSp>
      <p:sp>
        <p:nvSpPr>
          <p:cNvPr id="60" name="TextBox 59"/>
          <p:cNvSpPr txBox="1"/>
          <p:nvPr/>
        </p:nvSpPr>
        <p:spPr>
          <a:xfrm>
            <a:off x="7366451" y="302880"/>
            <a:ext cx="1206067" cy="276999"/>
          </a:xfrm>
          <a:prstGeom prst="rect">
            <a:avLst/>
          </a:prstGeom>
          <a:noFill/>
        </p:spPr>
        <p:txBody>
          <a:bodyPr wrap="square" rtlCol="0">
            <a:spAutoFit/>
          </a:bodyPr>
          <a:lstStyle/>
          <a:p>
            <a:r>
              <a:rPr lang="en-US" sz="1200" dirty="0">
                <a:solidFill>
                  <a:schemeClr val="bg1"/>
                </a:solidFill>
              </a:rPr>
              <a:t>Time 2 - Image</a:t>
            </a:r>
          </a:p>
        </p:txBody>
      </p:sp>
      <p:sp>
        <p:nvSpPr>
          <p:cNvPr id="25" name="Arc 24"/>
          <p:cNvSpPr/>
          <p:nvPr/>
        </p:nvSpPr>
        <p:spPr bwMode="auto">
          <a:xfrm rot="2608434">
            <a:off x="7487721" y="1332249"/>
            <a:ext cx="1437258" cy="1514336"/>
          </a:xfrm>
          <a:prstGeom prst="arc">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912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nodeType="withEffect">
                                  <p:stCondLst>
                                    <p:cond delay="0"/>
                                  </p:stCondLst>
                                  <p:childTnLst>
                                    <p:animClr clrSpc="hsl" dir="cw">
                                      <p:cBhvr override="childStyle">
                                        <p:cTn id="6" dur="500" fill="hold"/>
                                        <p:tgtEl>
                                          <p:spTgt spid="18">
                                            <p:txEl>
                                              <p:pRg st="0" end="0"/>
                                            </p:txEl>
                                          </p:spTgt>
                                        </p:tgtEl>
                                        <p:attrNameLst>
                                          <p:attrName>style.color</p:attrName>
                                        </p:attrNameLst>
                                      </p:cBhvr>
                                      <p:by>
                                        <p:hsl h="0" s="12549" l="25098"/>
                                      </p:by>
                                    </p:animClr>
                                    <p:animClr clrSpc="hsl" dir="cw">
                                      <p:cBhvr>
                                        <p:cTn id="7" dur="500" fill="hold"/>
                                        <p:tgtEl>
                                          <p:spTgt spid="18">
                                            <p:txEl>
                                              <p:pRg st="0" end="0"/>
                                            </p:txEl>
                                          </p:spTgt>
                                        </p:tgtEl>
                                        <p:attrNameLst>
                                          <p:attrName>fillcolor</p:attrName>
                                        </p:attrNameLst>
                                      </p:cBhvr>
                                      <p:by>
                                        <p:hsl h="0" s="12549" l="25098"/>
                                      </p:by>
                                    </p:animClr>
                                    <p:animClr clrSpc="hsl" dir="cw">
                                      <p:cBhvr>
                                        <p:cTn id="8" dur="500" fill="hold"/>
                                        <p:tgtEl>
                                          <p:spTgt spid="18">
                                            <p:txEl>
                                              <p:pRg st="0" end="0"/>
                                            </p:txEl>
                                          </p:spTgt>
                                        </p:tgtEl>
                                        <p:attrNameLst>
                                          <p:attrName>stroke.color</p:attrName>
                                        </p:attrNameLst>
                                      </p:cBhvr>
                                      <p:by>
                                        <p:hsl h="0" s="12549" l="25098"/>
                                      </p:by>
                                    </p:animClr>
                                    <p:set>
                                      <p:cBhvr>
                                        <p:cTn id="9" dur="500" fill="hold"/>
                                        <p:tgtEl>
                                          <p:spTgt spid="18">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18">
                                            <p:txEl>
                                              <p:pRg st="0" end="0"/>
                                            </p:txEl>
                                          </p:spTgt>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nodeType="clickEffect">
                                  <p:stCondLst>
                                    <p:cond delay="0"/>
                                  </p:stCondLst>
                                  <p:childTnLst>
                                    <p:animClr clrSpc="hsl" dir="cw">
                                      <p:cBhvr override="childStyle">
                                        <p:cTn id="21" dur="500" fill="hold"/>
                                        <p:tgtEl>
                                          <p:spTgt spid="18">
                                            <p:txEl>
                                              <p:pRg st="2" end="2"/>
                                            </p:txEl>
                                          </p:spTgt>
                                        </p:tgtEl>
                                        <p:attrNameLst>
                                          <p:attrName>style.color</p:attrName>
                                        </p:attrNameLst>
                                      </p:cBhvr>
                                      <p:by>
                                        <p:hsl h="0" s="12549" l="25098"/>
                                      </p:by>
                                    </p:animClr>
                                    <p:animClr clrSpc="hsl" dir="cw">
                                      <p:cBhvr>
                                        <p:cTn id="22" dur="500" fill="hold"/>
                                        <p:tgtEl>
                                          <p:spTgt spid="18">
                                            <p:txEl>
                                              <p:pRg st="2" end="2"/>
                                            </p:txEl>
                                          </p:spTgt>
                                        </p:tgtEl>
                                        <p:attrNameLst>
                                          <p:attrName>fillcolor</p:attrName>
                                        </p:attrNameLst>
                                      </p:cBhvr>
                                      <p:by>
                                        <p:hsl h="0" s="12549" l="25098"/>
                                      </p:by>
                                    </p:animClr>
                                    <p:animClr clrSpc="hsl" dir="cw">
                                      <p:cBhvr>
                                        <p:cTn id="23" dur="500" fill="hold"/>
                                        <p:tgtEl>
                                          <p:spTgt spid="18">
                                            <p:txEl>
                                              <p:pRg st="2" end="2"/>
                                            </p:txEl>
                                          </p:spTgt>
                                        </p:tgtEl>
                                        <p:attrNameLst>
                                          <p:attrName>stroke.color</p:attrName>
                                        </p:attrNameLst>
                                      </p:cBhvr>
                                      <p:by>
                                        <p:hsl h="0" s="12549" l="25098"/>
                                      </p:by>
                                    </p:animClr>
                                    <p:set>
                                      <p:cBhvr>
                                        <p:cTn id="24" dur="500" fill="hold"/>
                                        <p:tgtEl>
                                          <p:spTgt spid="18">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8">
                                            <p:txEl>
                                              <p:pRg st="2" end="2"/>
                                            </p:txEl>
                                          </p:spTgt>
                                        </p:tgtEl>
                                        <p:attrNameLst>
                                          <p:attrName>ppt_c</p:attrName>
                                        </p:attrNameLst>
                                      </p:cBhvr>
                                      <p:to>
                                        <a:schemeClr val="bg2"/>
                                      </p:to>
                                    </p:animClr>
                                  </p:subTnLst>
                                </p:cTn>
                              </p:par>
                              <p:par>
                                <p:cTn id="25" presetID="10"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0" presetClass="emph" presetSubtype="0" fill="hold" nodeType="clickEffect">
                                  <p:stCondLst>
                                    <p:cond delay="0"/>
                                  </p:stCondLst>
                                  <p:childTnLst>
                                    <p:animClr clrSpc="hsl" dir="cw">
                                      <p:cBhvr override="childStyle">
                                        <p:cTn id="40" dur="500" fill="hold"/>
                                        <p:tgtEl>
                                          <p:spTgt spid="18">
                                            <p:txEl>
                                              <p:pRg st="4" end="4"/>
                                            </p:txEl>
                                          </p:spTgt>
                                        </p:tgtEl>
                                        <p:attrNameLst>
                                          <p:attrName>style.color</p:attrName>
                                        </p:attrNameLst>
                                      </p:cBhvr>
                                      <p:by>
                                        <p:hsl h="0" s="12549" l="25098"/>
                                      </p:by>
                                    </p:animClr>
                                    <p:animClr clrSpc="hsl" dir="cw">
                                      <p:cBhvr>
                                        <p:cTn id="41" dur="500" fill="hold"/>
                                        <p:tgtEl>
                                          <p:spTgt spid="18">
                                            <p:txEl>
                                              <p:pRg st="4" end="4"/>
                                            </p:txEl>
                                          </p:spTgt>
                                        </p:tgtEl>
                                        <p:attrNameLst>
                                          <p:attrName>fillcolor</p:attrName>
                                        </p:attrNameLst>
                                      </p:cBhvr>
                                      <p:by>
                                        <p:hsl h="0" s="12549" l="25098"/>
                                      </p:by>
                                    </p:animClr>
                                    <p:animClr clrSpc="hsl" dir="cw">
                                      <p:cBhvr>
                                        <p:cTn id="42" dur="500" fill="hold"/>
                                        <p:tgtEl>
                                          <p:spTgt spid="18">
                                            <p:txEl>
                                              <p:pRg st="4" end="4"/>
                                            </p:txEl>
                                          </p:spTgt>
                                        </p:tgtEl>
                                        <p:attrNameLst>
                                          <p:attrName>stroke.color</p:attrName>
                                        </p:attrNameLst>
                                      </p:cBhvr>
                                      <p:by>
                                        <p:hsl h="0" s="12549" l="25098"/>
                                      </p:by>
                                    </p:animClr>
                                    <p:set>
                                      <p:cBhvr>
                                        <p:cTn id="43" dur="500" fill="hold"/>
                                        <p:tgtEl>
                                          <p:spTgt spid="18">
                                            <p:txEl>
                                              <p:pRg st="4" end="4"/>
                                            </p:txEl>
                                          </p:spTgt>
                                        </p:tgtEl>
                                        <p:attrNameLst>
                                          <p:attrName>fill.type</p:attrName>
                                        </p:attrNameLst>
                                      </p:cBhvr>
                                      <p:to>
                                        <p:strVal val="solid"/>
                                      </p:to>
                                    </p:set>
                                  </p:childTnLst>
                                  <p:subTnLst>
                                    <p:animClr clrSpc="rgb" dir="cw">
                                      <p:cBhvr override="childStyle">
                                        <p:cTn dur="1" fill="hold" display="0" masterRel="nextClick" afterEffect="1"/>
                                        <p:tgtEl>
                                          <p:spTgt spid="18">
                                            <p:txEl>
                                              <p:pRg st="4" end="4"/>
                                            </p:txEl>
                                          </p:spTgt>
                                        </p:tgtEl>
                                        <p:attrNameLst>
                                          <p:attrName>ppt_c</p:attrName>
                                        </p:attrNameLst>
                                      </p:cBhvr>
                                      <p:to>
                                        <a:schemeClr val="bg2"/>
                                      </p:to>
                                    </p:animClr>
                                  </p:subTnLst>
                                </p:cTn>
                              </p:par>
                              <p:par>
                                <p:cTn id="44" presetID="63" presetClass="path" presetSubtype="0" accel="50000" decel="50000" fill="hold" nodeType="withEffect">
                                  <p:stCondLst>
                                    <p:cond delay="0"/>
                                  </p:stCondLst>
                                  <p:childTnLst>
                                    <p:animMotion origin="layout" path="M 0 0 L 0.25 0 E" pathEditMode="relative" ptsTypes="">
                                      <p:cBhvr>
                                        <p:cTn id="45" dur="2000" fill="hold"/>
                                        <p:tgtEl>
                                          <p:spTgt spid="47"/>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30" presetClass="emph" presetSubtype="0" fill="hold" nodeType="clickEffect">
                                  <p:stCondLst>
                                    <p:cond delay="0"/>
                                  </p:stCondLst>
                                  <p:childTnLst>
                                    <p:animClr clrSpc="hsl" dir="cw">
                                      <p:cBhvr override="childStyle">
                                        <p:cTn id="49" dur="500" fill="hold"/>
                                        <p:tgtEl>
                                          <p:spTgt spid="18">
                                            <p:txEl>
                                              <p:pRg st="6" end="6"/>
                                            </p:txEl>
                                          </p:spTgt>
                                        </p:tgtEl>
                                        <p:attrNameLst>
                                          <p:attrName>style.color</p:attrName>
                                        </p:attrNameLst>
                                      </p:cBhvr>
                                      <p:by>
                                        <p:hsl h="0" s="12549" l="25098"/>
                                      </p:by>
                                    </p:animClr>
                                    <p:animClr clrSpc="hsl" dir="cw">
                                      <p:cBhvr>
                                        <p:cTn id="50" dur="500" fill="hold"/>
                                        <p:tgtEl>
                                          <p:spTgt spid="18">
                                            <p:txEl>
                                              <p:pRg st="6" end="6"/>
                                            </p:txEl>
                                          </p:spTgt>
                                        </p:tgtEl>
                                        <p:attrNameLst>
                                          <p:attrName>fillcolor</p:attrName>
                                        </p:attrNameLst>
                                      </p:cBhvr>
                                      <p:by>
                                        <p:hsl h="0" s="12549" l="25098"/>
                                      </p:by>
                                    </p:animClr>
                                    <p:animClr clrSpc="hsl" dir="cw">
                                      <p:cBhvr>
                                        <p:cTn id="51" dur="500" fill="hold"/>
                                        <p:tgtEl>
                                          <p:spTgt spid="18">
                                            <p:txEl>
                                              <p:pRg st="6" end="6"/>
                                            </p:txEl>
                                          </p:spTgt>
                                        </p:tgtEl>
                                        <p:attrNameLst>
                                          <p:attrName>stroke.color</p:attrName>
                                        </p:attrNameLst>
                                      </p:cBhvr>
                                      <p:by>
                                        <p:hsl h="0" s="12549" l="25098"/>
                                      </p:by>
                                    </p:animClr>
                                    <p:set>
                                      <p:cBhvr>
                                        <p:cTn id="52" dur="500" fill="hold"/>
                                        <p:tgtEl>
                                          <p:spTgt spid="18">
                                            <p:txEl>
                                              <p:pRg st="6" end="6"/>
                                            </p:txEl>
                                          </p:spTgt>
                                        </p:tgtEl>
                                        <p:attrNameLst>
                                          <p:attrName>fill.type</p:attrName>
                                        </p:attrNameLst>
                                      </p:cBhvr>
                                      <p:to>
                                        <p:strVal val="solid"/>
                                      </p:to>
                                    </p:set>
                                  </p:childTnLst>
                                  <p:subTnLst>
                                    <p:animClr clrSpc="rgb" dir="cw">
                                      <p:cBhvr override="childStyle">
                                        <p:cTn dur="1" fill="hold" display="0" masterRel="nextClick" afterEffect="1"/>
                                        <p:tgtEl>
                                          <p:spTgt spid="18">
                                            <p:txEl>
                                              <p:pRg st="6" end="6"/>
                                            </p:txEl>
                                          </p:spTgt>
                                        </p:tgtEl>
                                        <p:attrNameLst>
                                          <p:attrName>ppt_c</p:attrName>
                                        </p:attrNameLst>
                                      </p:cBhvr>
                                      <p:to>
                                        <a:schemeClr val="bg2"/>
                                      </p:to>
                                    </p:animClr>
                                  </p:sub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0" presetClass="emph" presetSubtype="0" fill="hold" nodeType="clickEffect">
                                  <p:stCondLst>
                                    <p:cond delay="0"/>
                                  </p:stCondLst>
                                  <p:childTnLst>
                                    <p:animClr clrSpc="hsl" dir="cw">
                                      <p:cBhvr override="childStyle">
                                        <p:cTn id="58" dur="500" fill="hold"/>
                                        <p:tgtEl>
                                          <p:spTgt spid="18">
                                            <p:txEl>
                                              <p:pRg st="8" end="8"/>
                                            </p:txEl>
                                          </p:spTgt>
                                        </p:tgtEl>
                                        <p:attrNameLst>
                                          <p:attrName>style.color</p:attrName>
                                        </p:attrNameLst>
                                      </p:cBhvr>
                                      <p:by>
                                        <p:hsl h="0" s="12549" l="25098"/>
                                      </p:by>
                                    </p:animClr>
                                    <p:animClr clrSpc="hsl" dir="cw">
                                      <p:cBhvr>
                                        <p:cTn id="59" dur="500" fill="hold"/>
                                        <p:tgtEl>
                                          <p:spTgt spid="18">
                                            <p:txEl>
                                              <p:pRg st="8" end="8"/>
                                            </p:txEl>
                                          </p:spTgt>
                                        </p:tgtEl>
                                        <p:attrNameLst>
                                          <p:attrName>fillcolor</p:attrName>
                                        </p:attrNameLst>
                                      </p:cBhvr>
                                      <p:by>
                                        <p:hsl h="0" s="12549" l="25098"/>
                                      </p:by>
                                    </p:animClr>
                                    <p:animClr clrSpc="hsl" dir="cw">
                                      <p:cBhvr>
                                        <p:cTn id="60" dur="500" fill="hold"/>
                                        <p:tgtEl>
                                          <p:spTgt spid="18">
                                            <p:txEl>
                                              <p:pRg st="8" end="8"/>
                                            </p:txEl>
                                          </p:spTgt>
                                        </p:tgtEl>
                                        <p:attrNameLst>
                                          <p:attrName>stroke.color</p:attrName>
                                        </p:attrNameLst>
                                      </p:cBhvr>
                                      <p:by>
                                        <p:hsl h="0" s="12549" l="25098"/>
                                      </p:by>
                                    </p:animClr>
                                    <p:set>
                                      <p:cBhvr>
                                        <p:cTn id="61" dur="500" fill="hold"/>
                                        <p:tgtEl>
                                          <p:spTgt spid="18">
                                            <p:txEl>
                                              <p:pRg st="8" end="8"/>
                                            </p:txEl>
                                          </p:spTgt>
                                        </p:tgtEl>
                                        <p:attrNameLst>
                                          <p:attrName>fill.type</p:attrName>
                                        </p:attrNameLst>
                                      </p:cBhvr>
                                      <p:to>
                                        <p:strVal val="solid"/>
                                      </p:to>
                                    </p:set>
                                  </p:childTnLst>
                                  <p:subTnLst>
                                    <p:animClr clrSpc="rgb" dir="cw">
                                      <p:cBhvr override="childStyle">
                                        <p:cTn dur="1" fill="hold" display="0" masterRel="nextClick" afterEffect="1"/>
                                        <p:tgtEl>
                                          <p:spTgt spid="18">
                                            <p:txEl>
                                              <p:pRg st="8" end="8"/>
                                            </p:txEl>
                                          </p:spTgt>
                                        </p:tgtEl>
                                        <p:attrNameLst>
                                          <p:attrName>ppt_c</p:attrName>
                                        </p:attrNameLst>
                                      </p:cBhvr>
                                      <p:to>
                                        <a:schemeClr val="bg2"/>
                                      </p:to>
                                    </p:animClr>
                                  </p:subTnLst>
                                </p:cTn>
                              </p:par>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subTnLst>
                                    <p:animClr clrSpc="rgb" dir="cw">
                                      <p:cBhvr override="childStyle">
                                        <p:cTn dur="1" fill="hold" display="0" masterRel="nextClick" afterEffect="1"/>
                                        <p:tgtEl>
                                          <p:spTgt spid="19"/>
                                        </p:tgtEl>
                                        <p:attrNameLst>
                                          <p:attrName>ppt_c</p:attrName>
                                        </p:attrNameLst>
                                      </p:cBhvr>
                                      <p:to>
                                        <a:srgbClr val="003399"/>
                                      </p:to>
                                    </p:animClr>
                                  </p:subTnLst>
                                </p:cTn>
                              </p:par>
                            </p:childTnLst>
                          </p:cTn>
                        </p:par>
                      </p:childTnLst>
                    </p:cTn>
                  </p:par>
                  <p:par>
                    <p:cTn id="65" fill="hold">
                      <p:stCondLst>
                        <p:cond delay="indefinite"/>
                      </p:stCondLst>
                      <p:childTnLst>
                        <p:par>
                          <p:cTn id="66" fill="hold">
                            <p:stCondLst>
                              <p:cond delay="0"/>
                            </p:stCondLst>
                            <p:childTnLst>
                              <p:par>
                                <p:cTn id="67" presetID="30" presetClass="emph" presetSubtype="0" fill="hold" nodeType="clickEffect">
                                  <p:stCondLst>
                                    <p:cond delay="0"/>
                                  </p:stCondLst>
                                  <p:childTnLst>
                                    <p:animClr clrSpc="hsl" dir="cw">
                                      <p:cBhvr override="childStyle">
                                        <p:cTn id="68" dur="500" fill="hold"/>
                                        <p:tgtEl>
                                          <p:spTgt spid="18">
                                            <p:txEl>
                                              <p:pRg st="10" end="10"/>
                                            </p:txEl>
                                          </p:spTgt>
                                        </p:tgtEl>
                                        <p:attrNameLst>
                                          <p:attrName>style.color</p:attrName>
                                        </p:attrNameLst>
                                      </p:cBhvr>
                                      <p:by>
                                        <p:hsl h="0" s="12549" l="25098"/>
                                      </p:by>
                                    </p:animClr>
                                    <p:animClr clrSpc="hsl" dir="cw">
                                      <p:cBhvr>
                                        <p:cTn id="69" dur="500" fill="hold"/>
                                        <p:tgtEl>
                                          <p:spTgt spid="18">
                                            <p:txEl>
                                              <p:pRg st="10" end="10"/>
                                            </p:txEl>
                                          </p:spTgt>
                                        </p:tgtEl>
                                        <p:attrNameLst>
                                          <p:attrName>fillcolor</p:attrName>
                                        </p:attrNameLst>
                                      </p:cBhvr>
                                      <p:by>
                                        <p:hsl h="0" s="12549" l="25098"/>
                                      </p:by>
                                    </p:animClr>
                                    <p:animClr clrSpc="hsl" dir="cw">
                                      <p:cBhvr>
                                        <p:cTn id="70" dur="500" fill="hold"/>
                                        <p:tgtEl>
                                          <p:spTgt spid="18">
                                            <p:txEl>
                                              <p:pRg st="10" end="10"/>
                                            </p:txEl>
                                          </p:spTgt>
                                        </p:tgtEl>
                                        <p:attrNameLst>
                                          <p:attrName>stroke.color</p:attrName>
                                        </p:attrNameLst>
                                      </p:cBhvr>
                                      <p:by>
                                        <p:hsl h="0" s="12549" l="25098"/>
                                      </p:by>
                                    </p:animClr>
                                    <p:set>
                                      <p:cBhvr>
                                        <p:cTn id="71" dur="500" fill="hold"/>
                                        <p:tgtEl>
                                          <p:spTgt spid="18">
                                            <p:txEl>
                                              <p:pRg st="10" end="10"/>
                                            </p:txEl>
                                          </p:spTgt>
                                        </p:tgtEl>
                                        <p:attrNameLst>
                                          <p:attrName>fill.type</p:attrName>
                                        </p:attrNameLst>
                                      </p:cBhvr>
                                      <p:to>
                                        <p:strVal val="solid"/>
                                      </p:to>
                                    </p:set>
                                  </p:childTnLst>
                                  <p:subTnLst>
                                    <p:animClr clrSpc="rgb" dir="cw">
                                      <p:cBhvr override="childStyle">
                                        <p:cTn dur="1" fill="hold" display="0" masterRel="nextClick" afterEffect="1"/>
                                        <p:tgtEl>
                                          <p:spTgt spid="18">
                                            <p:txEl>
                                              <p:pRg st="10" end="10"/>
                                            </p:txEl>
                                          </p:spTgt>
                                        </p:tgtEl>
                                        <p:attrNameLst>
                                          <p:attrName>ppt_c</p:attrName>
                                        </p:attrNameLst>
                                      </p:cBhvr>
                                      <p:to>
                                        <a:schemeClr val="bg2"/>
                                      </p:to>
                                    </p:animClr>
                                  </p:subTnLst>
                                </p:cTn>
                              </p:par>
                              <p:par>
                                <p:cTn id="72" presetID="1" presetClass="entr" presetSubtype="0" fill="hold" nodeType="withEffect">
                                  <p:stCondLst>
                                    <p:cond delay="0"/>
                                  </p:stCondLst>
                                  <p:childTnLst>
                                    <p:set>
                                      <p:cBhvr>
                                        <p:cTn id="73" dur="1" fill="hold">
                                          <p:stCondLst>
                                            <p:cond delay="0"/>
                                          </p:stCondLst>
                                        </p:cTn>
                                        <p:tgtEl>
                                          <p:spTgt spid="307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077"/>
                                        </p:tgtEl>
                                      </p:cBhvr>
                                    </p:animEffect>
                                    <p:animScale>
                                      <p:cBhvr>
                                        <p:cTn id="80" dur="250" autoRev="1" fill="hold"/>
                                        <p:tgtEl>
                                          <p:spTgt spid="3077"/>
                                        </p:tgtEl>
                                      </p:cBhvr>
                                      <p:by x="105000" y="105000"/>
                                    </p:animScale>
                                  </p:childTnLst>
                                </p:cTn>
                              </p:par>
                              <p:par>
                                <p:cTn id="81" presetID="30" presetClass="emph" presetSubtype="0" fill="hold" nodeType="withEffect">
                                  <p:stCondLst>
                                    <p:cond delay="0"/>
                                  </p:stCondLst>
                                  <p:childTnLst>
                                    <p:animClr clrSpc="hsl" dir="cw">
                                      <p:cBhvr override="childStyle">
                                        <p:cTn id="82" dur="500" fill="hold"/>
                                        <p:tgtEl>
                                          <p:spTgt spid="18">
                                            <p:txEl>
                                              <p:pRg st="12" end="12"/>
                                            </p:txEl>
                                          </p:spTgt>
                                        </p:tgtEl>
                                        <p:attrNameLst>
                                          <p:attrName>style.color</p:attrName>
                                        </p:attrNameLst>
                                      </p:cBhvr>
                                      <p:by>
                                        <p:hsl h="0" s="12549" l="25098"/>
                                      </p:by>
                                    </p:animClr>
                                    <p:animClr clrSpc="hsl" dir="cw">
                                      <p:cBhvr>
                                        <p:cTn id="83" dur="500" fill="hold"/>
                                        <p:tgtEl>
                                          <p:spTgt spid="18">
                                            <p:txEl>
                                              <p:pRg st="12" end="12"/>
                                            </p:txEl>
                                          </p:spTgt>
                                        </p:tgtEl>
                                        <p:attrNameLst>
                                          <p:attrName>fillcolor</p:attrName>
                                        </p:attrNameLst>
                                      </p:cBhvr>
                                      <p:by>
                                        <p:hsl h="0" s="12549" l="25098"/>
                                      </p:by>
                                    </p:animClr>
                                    <p:animClr clrSpc="hsl" dir="cw">
                                      <p:cBhvr>
                                        <p:cTn id="84" dur="500" fill="hold"/>
                                        <p:tgtEl>
                                          <p:spTgt spid="18">
                                            <p:txEl>
                                              <p:pRg st="12" end="12"/>
                                            </p:txEl>
                                          </p:spTgt>
                                        </p:tgtEl>
                                        <p:attrNameLst>
                                          <p:attrName>stroke.color</p:attrName>
                                        </p:attrNameLst>
                                      </p:cBhvr>
                                      <p:by>
                                        <p:hsl h="0" s="12549" l="25098"/>
                                      </p:by>
                                    </p:animClr>
                                    <p:set>
                                      <p:cBhvr>
                                        <p:cTn id="85" dur="500" fill="hold"/>
                                        <p:tgtEl>
                                          <p:spTgt spid="18">
                                            <p:txEl>
                                              <p:pRg st="12" end="1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Image Selection - Overview</a:t>
            </a:r>
          </a:p>
        </p:txBody>
      </p:sp>
      <p:sp>
        <p:nvSpPr>
          <p:cNvPr id="3" name="Content Placeholder 2"/>
          <p:cNvSpPr>
            <a:spLocks noGrp="1"/>
          </p:cNvSpPr>
          <p:nvPr>
            <p:ph idx="1"/>
          </p:nvPr>
        </p:nvSpPr>
        <p:spPr/>
        <p:txBody>
          <a:bodyPr/>
          <a:lstStyle/>
          <a:p>
            <a:r>
              <a:rPr lang="en-US" dirty="0"/>
              <a:t>Four primary considerations</a:t>
            </a:r>
            <a:endParaRPr lang="en-US" dirty="0">
              <a:solidFill>
                <a:schemeClr val="bg1">
                  <a:lumMod val="65000"/>
                </a:schemeClr>
              </a:solidFill>
            </a:endParaRPr>
          </a:p>
          <a:p>
            <a:pPr lvl="1"/>
            <a:r>
              <a:rPr lang="en-US" dirty="0"/>
              <a:t>Type, timing, quality, cost/availability</a:t>
            </a:r>
          </a:p>
          <a:p>
            <a:pPr lvl="1"/>
            <a:endParaRPr lang="en-US" dirty="0"/>
          </a:p>
        </p:txBody>
      </p:sp>
    </p:spTree>
    <p:extLst>
      <p:ext uri="{BB962C8B-B14F-4D97-AF65-F5344CB8AC3E}">
        <p14:creationId xmlns:p14="http://schemas.microsoft.com/office/powerpoint/2010/main" val="2051868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Image Selection - Overview</a:t>
            </a:r>
          </a:p>
        </p:txBody>
      </p:sp>
      <p:sp>
        <p:nvSpPr>
          <p:cNvPr id="3" name="Content Placeholder 2"/>
          <p:cNvSpPr>
            <a:spLocks noGrp="1"/>
          </p:cNvSpPr>
          <p:nvPr>
            <p:ph idx="1"/>
          </p:nvPr>
        </p:nvSpPr>
        <p:spPr/>
        <p:txBody>
          <a:bodyPr/>
          <a:lstStyle/>
          <a:p>
            <a:r>
              <a:rPr lang="en-US" dirty="0"/>
              <a:t>Four primary considerations</a:t>
            </a:r>
            <a:endParaRPr lang="en-US" dirty="0">
              <a:solidFill>
                <a:schemeClr val="bg1">
                  <a:lumMod val="65000"/>
                </a:schemeClr>
              </a:solidFill>
            </a:endParaRPr>
          </a:p>
          <a:p>
            <a:pPr lvl="1"/>
            <a:r>
              <a:rPr lang="en-US" dirty="0"/>
              <a:t>Type, timing, quality, cost/availability</a:t>
            </a:r>
          </a:p>
          <a:p>
            <a:pPr marL="0" indent="0">
              <a:buNone/>
            </a:pPr>
            <a:r>
              <a:rPr lang="en-US" i="1" dirty="0">
                <a:solidFill>
                  <a:schemeClr val="tx2"/>
                </a:solidFill>
              </a:rPr>
              <a:t>Goals:</a:t>
            </a:r>
            <a:endParaRPr lang="en-US" dirty="0">
              <a:solidFill>
                <a:schemeClr val="tx2"/>
              </a:solidFill>
            </a:endParaRPr>
          </a:p>
          <a:p>
            <a:pPr lvl="1"/>
            <a:r>
              <a:rPr lang="en-US" dirty="0"/>
              <a:t>Capture the change of interest</a:t>
            </a:r>
          </a:p>
          <a:p>
            <a:pPr lvl="2"/>
            <a:r>
              <a:rPr lang="en-US" dirty="0"/>
              <a:t>Consider image and change phenomenon resolution (spatial, temporal and spectral)</a:t>
            </a:r>
          </a:p>
          <a:p>
            <a:pPr lvl="1"/>
            <a:r>
              <a:rPr lang="en-US" dirty="0"/>
              <a:t>Minimize non-target change or ‘noise’</a:t>
            </a:r>
          </a:p>
          <a:p>
            <a:pPr lvl="2"/>
            <a:r>
              <a:rPr lang="en-US" dirty="0"/>
              <a:t>Select near anniversary dates to minimize illumination and seasonal differences</a:t>
            </a:r>
          </a:p>
          <a:p>
            <a:pPr marL="0" indent="0">
              <a:buNone/>
            </a:pPr>
            <a:endParaRPr lang="en-US" dirty="0"/>
          </a:p>
          <a:p>
            <a:pPr lvl="1"/>
            <a:endParaRPr lang="en-US" dirty="0"/>
          </a:p>
        </p:txBody>
      </p:sp>
    </p:spTree>
    <p:extLst>
      <p:ext uri="{BB962C8B-B14F-4D97-AF65-F5344CB8AC3E}">
        <p14:creationId xmlns:p14="http://schemas.microsoft.com/office/powerpoint/2010/main" val="3382530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none" dirty="0"/>
              <a:t>Image Selection - Spatial Considerations </a:t>
            </a:r>
          </a:p>
        </p:txBody>
      </p:sp>
      <p:sp>
        <p:nvSpPr>
          <p:cNvPr id="16" name="Text Placeholder 15"/>
          <p:cNvSpPr>
            <a:spLocks noGrp="1"/>
          </p:cNvSpPr>
          <p:nvPr>
            <p:ph idx="1"/>
          </p:nvPr>
        </p:nvSpPr>
        <p:spPr>
          <a:xfrm>
            <a:off x="457201" y="1447800"/>
            <a:ext cx="4038600" cy="5029200"/>
          </a:xfrm>
        </p:spPr>
        <p:txBody>
          <a:bodyPr/>
          <a:lstStyle/>
          <a:p>
            <a:pPr marL="342900" indent="-342900">
              <a:buFont typeface="Arial" pitchFamily="34" charset="0"/>
              <a:buChar char="•"/>
            </a:pPr>
            <a:r>
              <a:rPr lang="en-US" sz="2400" dirty="0"/>
              <a:t>Spatial resolution </a:t>
            </a:r>
          </a:p>
          <a:p>
            <a:pPr marL="617220" lvl="1" indent="-342900"/>
            <a:r>
              <a:rPr lang="en-US" sz="2000" dirty="0"/>
              <a:t>(pixel size)</a:t>
            </a:r>
          </a:p>
          <a:p>
            <a:pPr marL="342900" indent="-342900">
              <a:buFont typeface="Arial" pitchFamily="34" charset="0"/>
              <a:buChar char="•"/>
            </a:pPr>
            <a:r>
              <a:rPr lang="en-US" sz="2400" dirty="0"/>
              <a:t>Extent</a:t>
            </a:r>
          </a:p>
          <a:p>
            <a:r>
              <a:rPr lang="en-US" sz="1700" i="1" dirty="0">
                <a:solidFill>
                  <a:schemeClr val="bg1">
                    <a:lumMod val="75000"/>
                  </a:schemeClr>
                </a:solidFill>
              </a:rPr>
              <a:t>Trade-off between resolution and extent</a:t>
            </a:r>
          </a:p>
          <a:p>
            <a:endParaRPr lang="en-US" dirty="0"/>
          </a:p>
        </p:txBody>
      </p:sp>
      <p:grpSp>
        <p:nvGrpSpPr>
          <p:cNvPr id="3" name="Group 2" descr="figure showing an area of interest and images from 4 different satellite">
            <a:extLst>
              <a:ext uri="{FF2B5EF4-FFF2-40B4-BE49-F238E27FC236}">
                <a16:creationId xmlns:a16="http://schemas.microsoft.com/office/drawing/2014/main" id="{45C170A7-5ECE-42EB-BD1A-E1E0041EAE29}"/>
              </a:ext>
            </a:extLst>
          </p:cNvPr>
          <p:cNvGrpSpPr/>
          <p:nvPr/>
        </p:nvGrpSpPr>
        <p:grpSpPr>
          <a:xfrm>
            <a:off x="613865" y="1283840"/>
            <a:ext cx="8543578" cy="5046393"/>
            <a:chOff x="613865" y="1283840"/>
            <a:chExt cx="8543578" cy="5046393"/>
          </a:xfrm>
        </p:grpSpPr>
        <p:grpSp>
          <p:nvGrpSpPr>
            <p:cNvPr id="17" name="Group 16"/>
            <p:cNvGrpSpPr/>
            <p:nvPr/>
          </p:nvGrpSpPr>
          <p:grpSpPr>
            <a:xfrm>
              <a:off x="4572000" y="1283840"/>
              <a:ext cx="4585443" cy="5004409"/>
              <a:chOff x="4056593" y="1019625"/>
              <a:chExt cx="5189108" cy="5528769"/>
            </a:xfrm>
          </p:grpSpPr>
          <p:sp>
            <p:nvSpPr>
              <p:cNvPr id="5" name="Rectangle 4"/>
              <p:cNvSpPr/>
              <p:nvPr/>
            </p:nvSpPr>
            <p:spPr>
              <a:xfrm>
                <a:off x="4056593" y="1019625"/>
                <a:ext cx="5189108" cy="442033"/>
              </a:xfrm>
              <a:prstGeom prst="rect">
                <a:avLst/>
              </a:prstGeom>
            </p:spPr>
            <p:txBody>
              <a:bodyPr wrap="square">
                <a:spAutoFit/>
              </a:bodyPr>
              <a:lstStyle/>
              <a:p>
                <a:pPr algn="ctr"/>
                <a:r>
                  <a:rPr lang="en-US" sz="2000" dirty="0">
                    <a:latin typeface="+mn-lt"/>
                  </a:rPr>
                  <a:t>Simulated imagery data</a:t>
                </a:r>
              </a:p>
            </p:txBody>
          </p:sp>
          <p:grpSp>
            <p:nvGrpSpPr>
              <p:cNvPr id="6" name="Group 5"/>
              <p:cNvGrpSpPr/>
              <p:nvPr/>
            </p:nvGrpSpPr>
            <p:grpSpPr>
              <a:xfrm>
                <a:off x="4121380" y="2148839"/>
                <a:ext cx="4769588" cy="4399555"/>
                <a:chOff x="1829870" y="1219200"/>
                <a:chExt cx="5203890" cy="5156202"/>
              </a:xfrm>
            </p:grpSpPr>
            <p:grpSp>
              <p:nvGrpSpPr>
                <p:cNvPr id="7" name="Group 4"/>
                <p:cNvGrpSpPr>
                  <a:grpSpLocks/>
                </p:cNvGrpSpPr>
                <p:nvPr/>
              </p:nvGrpSpPr>
              <p:grpSpPr bwMode="auto">
                <a:xfrm>
                  <a:off x="1830387" y="3470276"/>
                  <a:ext cx="4470402" cy="2905126"/>
                  <a:chOff x="1225" y="2178"/>
                  <a:chExt cx="2816" cy="1830"/>
                </a:xfrm>
              </p:grpSpPr>
              <p:sp>
                <p:nvSpPr>
                  <p:cNvPr id="12" name="Rectangle 6"/>
                  <p:cNvSpPr>
                    <a:spLocks noChangeArrowheads="1"/>
                  </p:cNvSpPr>
                  <p:nvPr/>
                </p:nvSpPr>
                <p:spPr bwMode="auto">
                  <a:xfrm>
                    <a:off x="3141" y="3865"/>
                    <a:ext cx="900" cy="136"/>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solidFill>
                          <a:schemeClr val="bg1"/>
                        </a:solidFill>
                        <a:latin typeface="+mn-lt"/>
                      </a:rPr>
                      <a:t>WorldView-2  2m</a:t>
                    </a:r>
                  </a:p>
                </p:txBody>
              </p:sp>
              <p:sp>
                <p:nvSpPr>
                  <p:cNvPr id="13" name="Rectangle 10"/>
                  <p:cNvSpPr>
                    <a:spLocks noChangeArrowheads="1"/>
                  </p:cNvSpPr>
                  <p:nvPr/>
                </p:nvSpPr>
                <p:spPr bwMode="auto">
                  <a:xfrm>
                    <a:off x="1239" y="3872"/>
                    <a:ext cx="691" cy="136"/>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solidFill>
                          <a:schemeClr val="bg1"/>
                        </a:solidFill>
                        <a:latin typeface="+mn-lt"/>
                      </a:rPr>
                      <a:t>SPOT 5  10m</a:t>
                    </a:r>
                  </a:p>
                </p:txBody>
              </p:sp>
              <p:sp>
                <p:nvSpPr>
                  <p:cNvPr id="14" name="Rectangle 12"/>
                  <p:cNvSpPr>
                    <a:spLocks noChangeArrowheads="1"/>
                  </p:cNvSpPr>
                  <p:nvPr/>
                </p:nvSpPr>
                <p:spPr bwMode="auto">
                  <a:xfrm>
                    <a:off x="3140" y="2180"/>
                    <a:ext cx="845" cy="136"/>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solidFill>
                          <a:schemeClr val="bg1"/>
                        </a:solidFill>
                        <a:latin typeface="+mn-lt"/>
                      </a:rPr>
                      <a:t>Landsat 7   30m</a:t>
                    </a:r>
                  </a:p>
                </p:txBody>
              </p:sp>
              <p:sp>
                <p:nvSpPr>
                  <p:cNvPr id="15" name="Rectangle 14"/>
                  <p:cNvSpPr>
                    <a:spLocks noChangeAspect="1" noChangeArrowheads="1"/>
                  </p:cNvSpPr>
                  <p:nvPr/>
                </p:nvSpPr>
                <p:spPr bwMode="auto">
                  <a:xfrm>
                    <a:off x="1225" y="2178"/>
                    <a:ext cx="691" cy="136"/>
                  </a:xfrm>
                  <a:prstGeom prst="rect">
                    <a:avLst/>
                  </a:prstGeom>
                  <a:noFill/>
                  <a:ln w="9525">
                    <a:noFill/>
                    <a:miter lim="800000"/>
                    <a:headEnd/>
                    <a:tailEnd/>
                  </a:ln>
                  <a:scene3d>
                    <a:camera prst="orthographicFront"/>
                    <a:lightRig rig="threePt" dir="t"/>
                  </a:scene3d>
                  <a:sp3d>
                    <a:bevelT w="152400" h="50800" prst="softRound"/>
                  </a:sp3d>
                </p:spPr>
                <p:txBody>
                  <a:bodyPr wrap="none" lIns="0" tIns="0" rIns="0" bIns="0">
                    <a:spAutoFit/>
                  </a:bodyPr>
                  <a:lstStyle/>
                  <a:p>
                    <a:r>
                      <a:rPr lang="en-US" b="1" dirty="0">
                        <a:solidFill>
                          <a:schemeClr val="bg1"/>
                        </a:solidFill>
                        <a:latin typeface="+mn-lt"/>
                      </a:rPr>
                      <a:t>MODIS 250m</a:t>
                    </a:r>
                  </a:p>
                </p:txBody>
              </p:sp>
            </p:grpSp>
            <p:pic>
              <p:nvPicPr>
                <p:cNvPr id="8" name="Picture 6" descr="C:\Documents and Settings\jmonty\Desktop\ScreenHunter_28 Jan. 18 14.14.jpg"/>
                <p:cNvPicPr>
                  <a:picLocks noChangeAspect="1" noChangeArrowheads="1"/>
                </p:cNvPicPr>
                <p:nvPr/>
              </p:nvPicPr>
              <p:blipFill>
                <a:blip r:embed="rId4" cstate="print"/>
                <a:srcRect/>
                <a:stretch>
                  <a:fillRect/>
                </a:stretch>
              </p:blipFill>
              <p:spPr bwMode="auto">
                <a:xfrm>
                  <a:off x="4895452" y="4116462"/>
                  <a:ext cx="2138308" cy="2114549"/>
                </a:xfrm>
                <a:prstGeom prst="rect">
                  <a:avLst/>
                </a:prstGeom>
                <a:noFill/>
              </p:spPr>
            </p:pic>
            <p:pic>
              <p:nvPicPr>
                <p:cNvPr id="9" name="Picture 7" descr="C:\Documents and Settings\jmonty\Desktop\ScreenHunter_29 Jan. 18 14.15.jpg"/>
                <p:cNvPicPr>
                  <a:picLocks noChangeAspect="1" noChangeArrowheads="1"/>
                </p:cNvPicPr>
                <p:nvPr/>
              </p:nvPicPr>
              <p:blipFill>
                <a:blip r:embed="rId5" cstate="print"/>
                <a:srcRect/>
                <a:stretch>
                  <a:fillRect/>
                </a:stretch>
              </p:blipFill>
              <p:spPr bwMode="auto">
                <a:xfrm>
                  <a:off x="1829870" y="4129906"/>
                  <a:ext cx="2161621" cy="2133600"/>
                </a:xfrm>
                <a:prstGeom prst="rect">
                  <a:avLst/>
                </a:prstGeom>
                <a:noFill/>
              </p:spPr>
            </p:pic>
            <p:pic>
              <p:nvPicPr>
                <p:cNvPr id="10" name="Picture 8" descr="C:\Documents and Settings\jmonty\Desktop\ScreenHunter_30 Jan. 18 14.16.jpg"/>
                <p:cNvPicPr>
                  <a:picLocks noChangeAspect="1" noChangeArrowheads="1"/>
                </p:cNvPicPr>
                <p:nvPr/>
              </p:nvPicPr>
              <p:blipFill>
                <a:blip r:embed="rId6" cstate="print"/>
                <a:srcRect/>
                <a:stretch>
                  <a:fillRect/>
                </a:stretch>
              </p:blipFill>
              <p:spPr bwMode="auto">
                <a:xfrm>
                  <a:off x="4870368" y="1219200"/>
                  <a:ext cx="2139604" cy="2139604"/>
                </a:xfrm>
                <a:prstGeom prst="rect">
                  <a:avLst/>
                </a:prstGeom>
                <a:noFill/>
              </p:spPr>
            </p:pic>
            <p:pic>
              <p:nvPicPr>
                <p:cNvPr id="11" name="Picture 9" descr="C:\Documents and Settings\jmonty\Desktop\ScreenHunter_31 Jan. 18 14.16.jpg"/>
                <p:cNvPicPr>
                  <a:picLocks noChangeAspect="1" noChangeArrowheads="1"/>
                </p:cNvPicPr>
                <p:nvPr/>
              </p:nvPicPr>
              <p:blipFill>
                <a:blip r:embed="rId7" cstate="print"/>
                <a:srcRect/>
                <a:stretch>
                  <a:fillRect/>
                </a:stretch>
              </p:blipFill>
              <p:spPr bwMode="auto">
                <a:xfrm>
                  <a:off x="1851887" y="1219200"/>
                  <a:ext cx="2139604" cy="2139604"/>
                </a:xfrm>
                <a:prstGeom prst="rect">
                  <a:avLst/>
                </a:prstGeom>
                <a:noFill/>
              </p:spPr>
            </p:pic>
          </p:grpSp>
        </p:grpSp>
        <p:pic>
          <p:nvPicPr>
            <p:cNvPr id="18" name="Picture 3"/>
            <p:cNvPicPr>
              <a:picLocks noChangeAspect="1" noChangeArrowheads="1"/>
            </p:cNvPicPr>
            <p:nvPr>
              <p:custDataLst>
                <p:tags r:id="rId1"/>
              </p:custDataLst>
            </p:nvPr>
          </p:nvPicPr>
          <p:blipFill>
            <a:blip r:embed="rId8" cstate="print"/>
            <a:srcRect/>
            <a:stretch>
              <a:fillRect/>
            </a:stretch>
          </p:blipFill>
          <p:spPr bwMode="auto">
            <a:xfrm>
              <a:off x="613865" y="3640481"/>
              <a:ext cx="3676291" cy="2689752"/>
            </a:xfrm>
            <a:prstGeom prst="rect">
              <a:avLst/>
            </a:prstGeom>
            <a:noFill/>
            <a:ln w="9525">
              <a:solidFill>
                <a:srgbClr val="C00000"/>
              </a:solidFill>
              <a:miter lim="800000"/>
              <a:headEnd/>
              <a:tailEnd/>
            </a:ln>
          </p:spPr>
        </p:pic>
        <p:grpSp>
          <p:nvGrpSpPr>
            <p:cNvPr id="29" name="Group 28"/>
            <p:cNvGrpSpPr/>
            <p:nvPr/>
          </p:nvGrpSpPr>
          <p:grpSpPr>
            <a:xfrm>
              <a:off x="2034855" y="2305957"/>
              <a:ext cx="4326485" cy="1883725"/>
              <a:chOff x="2034855" y="1963835"/>
              <a:chExt cx="4326485" cy="1883725"/>
            </a:xfrm>
          </p:grpSpPr>
          <p:sp>
            <p:nvSpPr>
              <p:cNvPr id="20" name="Rectangle 19"/>
              <p:cNvSpPr/>
              <p:nvPr/>
            </p:nvSpPr>
            <p:spPr bwMode="auto">
              <a:xfrm>
                <a:off x="4628435" y="1963835"/>
                <a:ext cx="1732905" cy="1652481"/>
              </a:xfrm>
              <a:prstGeom prst="rect">
                <a:avLst/>
              </a:prstGeom>
              <a:noFill/>
              <a:ln w="158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22" name="Straight Arrow Connector 21"/>
              <p:cNvCxnSpPr>
                <a:cxnSpLocks/>
              </p:cNvCxnSpPr>
              <p:nvPr/>
            </p:nvCxnSpPr>
            <p:spPr bwMode="auto">
              <a:xfrm flipV="1">
                <a:off x="2034855" y="2547257"/>
                <a:ext cx="2611735" cy="1300303"/>
              </a:xfrm>
              <a:prstGeom prst="straightConnector1">
                <a:avLst/>
              </a:prstGeom>
              <a:solidFill>
                <a:schemeClr val="accent1"/>
              </a:solidFill>
              <a:ln w="9525" cap="flat" cmpd="sng" algn="ctr">
                <a:solidFill>
                  <a:srgbClr val="C00000"/>
                </a:solidFill>
                <a:prstDash val="solid"/>
                <a:round/>
                <a:headEnd type="none" w="med" len="med"/>
                <a:tailEnd type="arrow"/>
              </a:ln>
              <a:effectLst/>
            </p:spPr>
          </p:cxnSp>
        </p:grpSp>
      </p:grpSp>
      <p:sp>
        <p:nvSpPr>
          <p:cNvPr id="23" name="Rectangle 22">
            <a:extLst>
              <a:ext uri="{FF2B5EF4-FFF2-40B4-BE49-F238E27FC236}">
                <a16:creationId xmlns:a16="http://schemas.microsoft.com/office/drawing/2014/main" id="{DBC4797C-5620-45E4-98D1-9372CCB8CE3E}"/>
              </a:ext>
            </a:extLst>
          </p:cNvPr>
          <p:cNvSpPr/>
          <p:nvPr/>
        </p:nvSpPr>
        <p:spPr>
          <a:xfrm>
            <a:off x="4646590" y="1908676"/>
            <a:ext cx="1733398" cy="338554"/>
          </a:xfrm>
          <a:prstGeom prst="rect">
            <a:avLst/>
          </a:prstGeom>
        </p:spPr>
        <p:txBody>
          <a:bodyPr wrap="square">
            <a:spAutoFit/>
          </a:bodyPr>
          <a:lstStyle/>
          <a:p>
            <a:pPr algn="ctr"/>
            <a:r>
              <a:rPr lang="en-US" sz="1600" dirty="0">
                <a:latin typeface="+mn-lt"/>
              </a:rPr>
              <a:t>MODIS (250m)</a:t>
            </a:r>
          </a:p>
        </p:txBody>
      </p:sp>
      <p:sp>
        <p:nvSpPr>
          <p:cNvPr id="30" name="Rectangle 29">
            <a:extLst>
              <a:ext uri="{FF2B5EF4-FFF2-40B4-BE49-F238E27FC236}">
                <a16:creationId xmlns:a16="http://schemas.microsoft.com/office/drawing/2014/main" id="{4238D4FC-B41D-42AA-B71C-06D803BB87A7}"/>
              </a:ext>
            </a:extLst>
          </p:cNvPr>
          <p:cNvSpPr/>
          <p:nvPr/>
        </p:nvSpPr>
        <p:spPr>
          <a:xfrm>
            <a:off x="7091312" y="1894738"/>
            <a:ext cx="1733398" cy="338554"/>
          </a:xfrm>
          <a:prstGeom prst="rect">
            <a:avLst/>
          </a:prstGeom>
        </p:spPr>
        <p:txBody>
          <a:bodyPr wrap="square">
            <a:spAutoFit/>
          </a:bodyPr>
          <a:lstStyle/>
          <a:p>
            <a:pPr algn="ctr"/>
            <a:r>
              <a:rPr lang="en-US" sz="1600" dirty="0">
                <a:latin typeface="+mn-lt"/>
              </a:rPr>
              <a:t>Landsat (30m)</a:t>
            </a:r>
          </a:p>
        </p:txBody>
      </p:sp>
      <p:sp>
        <p:nvSpPr>
          <p:cNvPr id="31" name="Rectangle 30">
            <a:extLst>
              <a:ext uri="{FF2B5EF4-FFF2-40B4-BE49-F238E27FC236}">
                <a16:creationId xmlns:a16="http://schemas.microsoft.com/office/drawing/2014/main" id="{13B0B247-72BF-422A-83F7-D533B284FCD6}"/>
              </a:ext>
            </a:extLst>
          </p:cNvPr>
          <p:cNvSpPr/>
          <p:nvPr/>
        </p:nvSpPr>
        <p:spPr>
          <a:xfrm>
            <a:off x="4607105" y="4125756"/>
            <a:ext cx="1750737" cy="338554"/>
          </a:xfrm>
          <a:prstGeom prst="rect">
            <a:avLst/>
          </a:prstGeom>
        </p:spPr>
        <p:txBody>
          <a:bodyPr wrap="square">
            <a:spAutoFit/>
          </a:bodyPr>
          <a:lstStyle/>
          <a:p>
            <a:pPr algn="ctr"/>
            <a:r>
              <a:rPr lang="en-US" sz="1600" dirty="0">
                <a:latin typeface="+mn-lt"/>
              </a:rPr>
              <a:t>Sentinel-2 (10m)</a:t>
            </a:r>
          </a:p>
        </p:txBody>
      </p:sp>
      <p:sp>
        <p:nvSpPr>
          <p:cNvPr id="32" name="Rectangle 31">
            <a:extLst>
              <a:ext uri="{FF2B5EF4-FFF2-40B4-BE49-F238E27FC236}">
                <a16:creationId xmlns:a16="http://schemas.microsoft.com/office/drawing/2014/main" id="{1F27C699-8E10-4DF2-B1A7-CACE61760BB3}"/>
              </a:ext>
            </a:extLst>
          </p:cNvPr>
          <p:cNvSpPr/>
          <p:nvPr/>
        </p:nvSpPr>
        <p:spPr>
          <a:xfrm>
            <a:off x="7104134" y="4169226"/>
            <a:ext cx="1720576" cy="338554"/>
          </a:xfrm>
          <a:prstGeom prst="rect">
            <a:avLst/>
          </a:prstGeom>
        </p:spPr>
        <p:txBody>
          <a:bodyPr wrap="square">
            <a:spAutoFit/>
          </a:bodyPr>
          <a:lstStyle/>
          <a:p>
            <a:pPr algn="ctr"/>
            <a:r>
              <a:rPr lang="en-US" sz="1600" dirty="0">
                <a:latin typeface="+mn-lt"/>
              </a:rPr>
              <a:t>WorldView (2m)</a:t>
            </a:r>
          </a:p>
        </p:txBody>
      </p:sp>
    </p:spTree>
    <p:extLst>
      <p:ext uri="{BB962C8B-B14F-4D97-AF65-F5344CB8AC3E}">
        <p14:creationId xmlns:p14="http://schemas.microsoft.com/office/powerpoint/2010/main" val="1250385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none" dirty="0"/>
              <a:t>Image Selection - Temporal Considerations</a:t>
            </a:r>
          </a:p>
        </p:txBody>
      </p:sp>
      <p:sp>
        <p:nvSpPr>
          <p:cNvPr id="16" name="Text Placeholder 15"/>
          <p:cNvSpPr>
            <a:spLocks noGrp="1"/>
          </p:cNvSpPr>
          <p:nvPr>
            <p:ph idx="1"/>
          </p:nvPr>
        </p:nvSpPr>
        <p:spPr>
          <a:xfrm>
            <a:off x="457200" y="4226278"/>
            <a:ext cx="8229600" cy="2250721"/>
          </a:xfrm>
        </p:spPr>
        <p:txBody>
          <a:bodyPr/>
          <a:lstStyle/>
          <a:p>
            <a:pPr marL="342900" indent="-342900">
              <a:buFont typeface="Arial" pitchFamily="34" charset="0"/>
              <a:buChar char="•"/>
            </a:pPr>
            <a:r>
              <a:rPr lang="en-US" sz="2400" dirty="0"/>
              <a:t>Seasonal and environmental effects </a:t>
            </a:r>
            <a:r>
              <a:rPr lang="en-US" sz="2000" dirty="0"/>
              <a:t>(e.g., soil moisture, phenology)</a:t>
            </a:r>
          </a:p>
          <a:p>
            <a:pPr lvl="1"/>
            <a:endParaRPr lang="en-US" sz="2000" dirty="0"/>
          </a:p>
          <a:p>
            <a:pPr marL="342900" indent="-342900">
              <a:buFont typeface="Arial" pitchFamily="34" charset="0"/>
              <a:buChar char="•"/>
            </a:pPr>
            <a:r>
              <a:rPr lang="en-US" sz="2400" dirty="0"/>
              <a:t>Persistence of change phenomena </a:t>
            </a:r>
          </a:p>
          <a:p>
            <a:pPr lvl="1"/>
            <a:r>
              <a:rPr lang="en-US" sz="2000" dirty="0"/>
              <a:t>(i.e., consider recovery and succession)</a:t>
            </a:r>
          </a:p>
          <a:p>
            <a:pPr lvl="1"/>
            <a:endParaRPr lang="en-US" sz="2200" dirty="0"/>
          </a:p>
          <a:p>
            <a:pPr marL="1257300" lvl="2" indent="-342900">
              <a:buFont typeface="Arial" pitchFamily="34" charset="0"/>
              <a:buChar char="•"/>
            </a:pPr>
            <a:endParaRPr lang="en-US" sz="2000" dirty="0"/>
          </a:p>
          <a:p>
            <a:endParaRPr lang="en-US" dirty="0"/>
          </a:p>
          <a:p>
            <a:endParaRPr lang="en-US" dirty="0"/>
          </a:p>
        </p:txBody>
      </p:sp>
      <p:sp>
        <p:nvSpPr>
          <p:cNvPr id="41" name="TextBox 40"/>
          <p:cNvSpPr txBox="1"/>
          <p:nvPr/>
        </p:nvSpPr>
        <p:spPr>
          <a:xfrm>
            <a:off x="6601273" y="6599100"/>
            <a:ext cx="2536223" cy="230832"/>
          </a:xfrm>
          <a:prstGeom prst="rect">
            <a:avLst/>
          </a:prstGeom>
          <a:noFill/>
        </p:spPr>
        <p:txBody>
          <a:bodyPr wrap="square" rtlCol="0">
            <a:spAutoFit/>
          </a:bodyPr>
          <a:lstStyle/>
          <a:p>
            <a:r>
              <a:rPr lang="en-US" sz="900" dirty="0">
                <a:solidFill>
                  <a:schemeClr val="bg1">
                    <a:lumMod val="65000"/>
                  </a:schemeClr>
                </a:solidFill>
              </a:rPr>
              <a:t>Figure adapted from Kennedy et al 2007</a:t>
            </a:r>
          </a:p>
        </p:txBody>
      </p:sp>
      <p:grpSp>
        <p:nvGrpSpPr>
          <p:cNvPr id="45" name="Group 44" descr="image showing a seasonal mismatch of images from March and September 2011, respectively."/>
          <p:cNvGrpSpPr/>
          <p:nvPr/>
        </p:nvGrpSpPr>
        <p:grpSpPr>
          <a:xfrm>
            <a:off x="2286000" y="1170307"/>
            <a:ext cx="4761573" cy="2933870"/>
            <a:chOff x="4457708" y="855854"/>
            <a:chExt cx="4761573" cy="2933870"/>
          </a:xfrm>
        </p:grpSpPr>
        <p:sp>
          <p:nvSpPr>
            <p:cNvPr id="42" name="TextBox 41"/>
            <p:cNvSpPr txBox="1"/>
            <p:nvPr/>
          </p:nvSpPr>
          <p:spPr>
            <a:xfrm>
              <a:off x="5068992" y="855854"/>
              <a:ext cx="3974186" cy="338554"/>
            </a:xfrm>
            <a:prstGeom prst="rect">
              <a:avLst/>
            </a:prstGeom>
            <a:noFill/>
          </p:spPr>
          <p:txBody>
            <a:bodyPr wrap="square" rtlCol="0">
              <a:spAutoFit/>
            </a:bodyPr>
            <a:lstStyle/>
            <a:p>
              <a:r>
                <a:rPr lang="en-US" sz="1600" dirty="0">
                  <a:solidFill>
                    <a:schemeClr val="bg1">
                      <a:lumMod val="65000"/>
                    </a:schemeClr>
                  </a:solidFill>
                </a:rPr>
                <a:t>Seasonal mismatch - World View2 </a:t>
              </a:r>
            </a:p>
          </p:txBody>
        </p:sp>
        <p:grpSp>
          <p:nvGrpSpPr>
            <p:cNvPr id="44" name="Group 43"/>
            <p:cNvGrpSpPr/>
            <p:nvPr/>
          </p:nvGrpSpPr>
          <p:grpSpPr>
            <a:xfrm>
              <a:off x="6886719" y="1206524"/>
              <a:ext cx="2332562" cy="2583200"/>
              <a:chOff x="4385810" y="1186220"/>
              <a:chExt cx="2332562" cy="258320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5810" y="1186220"/>
                <a:ext cx="2192276" cy="233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4700789" y="3461643"/>
                <a:ext cx="2017583" cy="307777"/>
              </a:xfrm>
              <a:prstGeom prst="rect">
                <a:avLst/>
              </a:prstGeom>
              <a:noFill/>
            </p:spPr>
            <p:txBody>
              <a:bodyPr wrap="square" rtlCol="0">
                <a:spAutoFit/>
              </a:bodyPr>
              <a:lstStyle/>
              <a:p>
                <a:r>
                  <a:rPr lang="en-US" sz="1400" dirty="0">
                    <a:solidFill>
                      <a:schemeClr val="bg1">
                        <a:lumMod val="65000"/>
                      </a:schemeClr>
                    </a:solidFill>
                  </a:rPr>
                  <a:t>September 2011</a:t>
                </a:r>
              </a:p>
            </p:txBody>
          </p:sp>
        </p:grpSp>
        <p:grpSp>
          <p:nvGrpSpPr>
            <p:cNvPr id="52" name="Group 51"/>
            <p:cNvGrpSpPr/>
            <p:nvPr/>
          </p:nvGrpSpPr>
          <p:grpSpPr>
            <a:xfrm>
              <a:off x="4457708" y="1181095"/>
              <a:ext cx="2257830" cy="2582025"/>
              <a:chOff x="6756705" y="1186220"/>
              <a:chExt cx="2257830" cy="2582025"/>
            </a:xfrm>
          </p:grpSpPr>
          <p:pic>
            <p:nvPicPr>
              <p:cNvPr id="5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302"/>
              <a:stretch/>
            </p:blipFill>
            <p:spPr bwMode="auto">
              <a:xfrm>
                <a:off x="6756705" y="1186220"/>
                <a:ext cx="2257830" cy="233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7330018" y="3460468"/>
                <a:ext cx="1664695" cy="307777"/>
              </a:xfrm>
              <a:prstGeom prst="rect">
                <a:avLst/>
              </a:prstGeom>
              <a:noFill/>
            </p:spPr>
            <p:txBody>
              <a:bodyPr wrap="square" rtlCol="0">
                <a:spAutoFit/>
              </a:bodyPr>
              <a:lstStyle/>
              <a:p>
                <a:r>
                  <a:rPr lang="en-US" sz="1400" dirty="0">
                    <a:solidFill>
                      <a:schemeClr val="bg1">
                        <a:lumMod val="65000"/>
                      </a:schemeClr>
                    </a:solidFill>
                  </a:rPr>
                  <a:t>March 2011</a:t>
                </a:r>
              </a:p>
            </p:txBody>
          </p:sp>
        </p:grpSp>
      </p:grpSp>
    </p:spTree>
    <p:extLst>
      <p:ext uri="{BB962C8B-B14F-4D97-AF65-F5344CB8AC3E}">
        <p14:creationId xmlns:p14="http://schemas.microsoft.com/office/powerpoint/2010/main" val="163662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Image </a:t>
            </a:r>
            <a:r>
              <a:rPr lang="en-US" dirty="0"/>
              <a:t>P</a:t>
            </a:r>
            <a:r>
              <a:rPr lang="en-US" u="none" dirty="0"/>
              <a:t>rocessing - Overview</a:t>
            </a:r>
          </a:p>
        </p:txBody>
      </p:sp>
      <p:sp>
        <p:nvSpPr>
          <p:cNvPr id="3" name="Content Placeholder 2"/>
          <p:cNvSpPr>
            <a:spLocks noGrp="1"/>
          </p:cNvSpPr>
          <p:nvPr>
            <p:ph idx="1"/>
          </p:nvPr>
        </p:nvSpPr>
        <p:spPr/>
        <p:txBody>
          <a:bodyPr/>
          <a:lstStyle/>
          <a:p>
            <a:pPr marL="274320" lvl="1" indent="0">
              <a:buNone/>
            </a:pPr>
            <a:r>
              <a:rPr lang="en-US" sz="2400" dirty="0">
                <a:solidFill>
                  <a:schemeClr val="tx2"/>
                </a:solidFill>
              </a:rPr>
              <a:t>This is now automated in Google Earth Engine!</a:t>
            </a:r>
          </a:p>
          <a:p>
            <a:pPr lvl="1"/>
            <a:r>
              <a:rPr lang="en-US" b="1" dirty="0">
                <a:solidFill>
                  <a:schemeClr val="tx2"/>
                </a:solidFill>
              </a:rPr>
              <a:t>Geometric</a:t>
            </a:r>
            <a:r>
              <a:rPr lang="en-US" b="1" dirty="0">
                <a:solidFill>
                  <a:srgbClr val="FFFF99"/>
                </a:solidFill>
              </a:rPr>
              <a:t> </a:t>
            </a:r>
            <a:r>
              <a:rPr lang="en-US" dirty="0"/>
              <a:t> </a:t>
            </a:r>
          </a:p>
          <a:p>
            <a:pPr lvl="2"/>
            <a:r>
              <a:rPr lang="en-US" dirty="0"/>
              <a:t>Co-registration</a:t>
            </a:r>
          </a:p>
          <a:p>
            <a:pPr lvl="3"/>
            <a:r>
              <a:rPr lang="en-US" i="1" dirty="0"/>
              <a:t>Pixel-to-pixel alignment is especially important for image differencing</a:t>
            </a:r>
          </a:p>
          <a:p>
            <a:pPr lvl="1"/>
            <a:r>
              <a:rPr lang="en-US" b="1" dirty="0">
                <a:solidFill>
                  <a:schemeClr val="tx2"/>
                </a:solidFill>
              </a:rPr>
              <a:t>Image Correction </a:t>
            </a:r>
          </a:p>
          <a:p>
            <a:pPr lvl="2"/>
            <a:r>
              <a:rPr lang="en-US" dirty="0"/>
              <a:t>Correct or normalize the spectral values in the image pair</a:t>
            </a:r>
          </a:p>
          <a:p>
            <a:pPr marL="0" indent="0">
              <a:buNone/>
            </a:pPr>
            <a:endParaRPr lang="en-US" dirty="0"/>
          </a:p>
          <a:p>
            <a:endParaRPr lang="en-US" dirty="0"/>
          </a:p>
          <a:p>
            <a:pPr lvl="1"/>
            <a:endParaRPr lang="en-US" dirty="0"/>
          </a:p>
          <a:p>
            <a:pPr lvl="1"/>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4029137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none" dirty="0"/>
              <a:t>Image Processing - Registration Errors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95" y="2257443"/>
            <a:ext cx="4554420" cy="303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1310" y="1952842"/>
            <a:ext cx="1811222" cy="338554"/>
          </a:xfrm>
          <a:prstGeom prst="rect">
            <a:avLst/>
          </a:prstGeom>
          <a:noFill/>
        </p:spPr>
        <p:txBody>
          <a:bodyPr wrap="square" rtlCol="0">
            <a:spAutoFit/>
          </a:bodyPr>
          <a:lstStyle/>
          <a:p>
            <a:r>
              <a:rPr lang="en-US" sz="1600" dirty="0">
                <a:solidFill>
                  <a:schemeClr val="bg1"/>
                </a:solidFill>
              </a:rPr>
              <a:t>Co-registered</a:t>
            </a:r>
          </a:p>
        </p:txBody>
      </p:sp>
      <p:sp>
        <p:nvSpPr>
          <p:cNvPr id="17" name="TextBox 16"/>
          <p:cNvSpPr txBox="1"/>
          <p:nvPr/>
        </p:nvSpPr>
        <p:spPr>
          <a:xfrm>
            <a:off x="3351717" y="1940663"/>
            <a:ext cx="1811222" cy="338554"/>
          </a:xfrm>
          <a:prstGeom prst="rect">
            <a:avLst/>
          </a:prstGeom>
          <a:noFill/>
        </p:spPr>
        <p:txBody>
          <a:bodyPr wrap="square" rtlCol="0">
            <a:spAutoFit/>
          </a:bodyPr>
          <a:lstStyle/>
          <a:p>
            <a:r>
              <a:rPr lang="en-US" sz="1600" dirty="0">
                <a:solidFill>
                  <a:schemeClr val="bg1"/>
                </a:solidFill>
              </a:rPr>
              <a:t>Not co-registered</a:t>
            </a:r>
          </a:p>
        </p:txBody>
      </p:sp>
      <p:pic>
        <p:nvPicPr>
          <p:cNvPr id="1027" name="Pictur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2099" y="2485099"/>
            <a:ext cx="2379306" cy="1919854"/>
          </a:xfrm>
          <a:prstGeom prst="rect">
            <a:avLst/>
          </a:prstGeom>
          <a:noFill/>
          <a:ln w="158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2659224" y="1940663"/>
            <a:ext cx="2771191" cy="335306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cxnSp>
        <p:nvCxnSpPr>
          <p:cNvPr id="19" name="Straight Arrow Connector 18"/>
          <p:cNvCxnSpPr>
            <a:stCxn id="6" idx="3"/>
          </p:cNvCxnSpPr>
          <p:nvPr/>
        </p:nvCxnSpPr>
        <p:spPr bwMode="auto">
          <a:xfrm>
            <a:off x="5430415" y="3617193"/>
            <a:ext cx="1091684" cy="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668179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Image Processing - Image Correction</a:t>
            </a:r>
          </a:p>
        </p:txBody>
      </p:sp>
      <p:sp>
        <p:nvSpPr>
          <p:cNvPr id="3" name="Content Placeholder 2"/>
          <p:cNvSpPr>
            <a:spLocks noGrp="1"/>
          </p:cNvSpPr>
          <p:nvPr>
            <p:ph idx="1"/>
          </p:nvPr>
        </p:nvSpPr>
        <p:spPr>
          <a:xfrm>
            <a:off x="457200" y="1447800"/>
            <a:ext cx="5330536" cy="5029200"/>
          </a:xfrm>
        </p:spPr>
        <p:txBody>
          <a:bodyPr/>
          <a:lstStyle/>
          <a:p>
            <a:r>
              <a:rPr lang="en-US" dirty="0"/>
              <a:t>Radiometric </a:t>
            </a:r>
          </a:p>
          <a:p>
            <a:pPr lvl="2"/>
            <a:r>
              <a:rPr lang="en-US" dirty="0"/>
              <a:t>Sensor calibration, illumination and view angle</a:t>
            </a:r>
          </a:p>
          <a:p>
            <a:pPr marL="914400" lvl="2" indent="0">
              <a:buNone/>
            </a:pPr>
            <a:endParaRPr lang="en-US" dirty="0"/>
          </a:p>
          <a:p>
            <a:pPr marL="914400" lvl="2" indent="0">
              <a:buNone/>
            </a:pPr>
            <a:endParaRPr lang="en-US" dirty="0"/>
          </a:p>
          <a:p>
            <a:pPr marL="914400" lvl="2" indent="0">
              <a:buNone/>
            </a:pPr>
            <a:endParaRPr lang="en-US" dirty="0"/>
          </a:p>
          <a:p>
            <a:r>
              <a:rPr lang="en-US" dirty="0"/>
              <a:t>Atmospheric </a:t>
            </a:r>
          </a:p>
          <a:p>
            <a:pPr lvl="2"/>
            <a:r>
              <a:rPr lang="en-US" dirty="0"/>
              <a:t>Selective scattering and absorption of light alters reflectance</a:t>
            </a:r>
          </a:p>
          <a:p>
            <a:pPr marL="0" indent="0">
              <a:buNone/>
            </a:pPr>
            <a:r>
              <a:rPr lang="en-US" sz="2000" i="1" dirty="0"/>
              <a:t>	</a:t>
            </a:r>
          </a:p>
        </p:txBody>
      </p:sp>
      <p:pic>
        <p:nvPicPr>
          <p:cNvPr id="4" name="Picture 3" descr="Description: 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736" y="3992591"/>
            <a:ext cx="3259342" cy="218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igure showing a satellite's relationship to earth seasonal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736" y="1110652"/>
            <a:ext cx="2743199" cy="2146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074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none" dirty="0"/>
              <a:t>Image Enhancement or Transformation</a:t>
            </a:r>
          </a:p>
        </p:txBody>
      </p:sp>
      <p:sp>
        <p:nvSpPr>
          <p:cNvPr id="5" name="Content Placeholder 4"/>
          <p:cNvSpPr>
            <a:spLocks noGrp="1"/>
          </p:cNvSpPr>
          <p:nvPr>
            <p:ph idx="1"/>
          </p:nvPr>
        </p:nvSpPr>
        <p:spPr/>
        <p:txBody>
          <a:bodyPr/>
          <a:lstStyle/>
          <a:p>
            <a:r>
              <a:rPr lang="en-US" dirty="0"/>
              <a:t>Derive and compare attributes highlighting scene features of interest</a:t>
            </a:r>
          </a:p>
          <a:p>
            <a:pPr lvl="1"/>
            <a:r>
              <a:rPr lang="en-US" dirty="0"/>
              <a:t>E.g., NDVI, NDMI, Tasseled Cap Greenness layers</a:t>
            </a:r>
          </a:p>
          <a:p>
            <a:r>
              <a:rPr lang="en-US" dirty="0"/>
              <a:t>Advantages: </a:t>
            </a:r>
          </a:p>
          <a:p>
            <a:pPr lvl="1"/>
            <a:r>
              <a:rPr lang="en-US" dirty="0"/>
              <a:t>Reduce data and noise</a:t>
            </a:r>
          </a:p>
          <a:p>
            <a:pPr lvl="1"/>
            <a:r>
              <a:rPr lang="en-US" dirty="0"/>
              <a:t>Simplify comparisons</a:t>
            </a:r>
          </a:p>
        </p:txBody>
      </p:sp>
    </p:spTree>
    <p:extLst>
      <p:ext uri="{BB962C8B-B14F-4D97-AF65-F5344CB8AC3E}">
        <p14:creationId xmlns:p14="http://schemas.microsoft.com/office/powerpoint/2010/main" val="1373510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1A7A2DC-4A4D-4E3F-B3D2-321EA9064F60}"/>
              </a:ext>
            </a:extLst>
          </p:cNvPr>
          <p:cNvSpPr txBox="1">
            <a:spLocks/>
          </p:cNvSpPr>
          <p:nvPr/>
        </p:nvSpPr>
        <p:spPr>
          <a:xfrm>
            <a:off x="457200" y="304800"/>
            <a:ext cx="8229600" cy="762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000" kern="1200" spc="-100" baseline="0">
                <a:solidFill>
                  <a:schemeClr val="accent2">
                    <a:lumMod val="75000"/>
                  </a:schemeClr>
                </a:solidFill>
                <a:latin typeface="+mj-lt"/>
                <a:ea typeface="+mj-ea"/>
                <a:cs typeface="+mj-cs"/>
              </a:defRPr>
            </a:lvl1pPr>
          </a:lstStyle>
          <a:p>
            <a:r>
              <a:rPr lang="en-US" dirty="0"/>
              <a:t>Image Enhancement or Transformation</a:t>
            </a:r>
          </a:p>
        </p:txBody>
      </p:sp>
      <p:sp>
        <p:nvSpPr>
          <p:cNvPr id="3" name="Content Placeholder 2"/>
          <p:cNvSpPr>
            <a:spLocks noGrp="1"/>
          </p:cNvSpPr>
          <p:nvPr>
            <p:ph idx="1"/>
          </p:nvPr>
        </p:nvSpPr>
        <p:spPr>
          <a:xfrm>
            <a:off x="457200" y="1219200"/>
            <a:ext cx="3505200" cy="5029200"/>
          </a:xfrm>
        </p:spPr>
        <p:txBody>
          <a:bodyPr/>
          <a:lstStyle/>
          <a:p>
            <a:pPr marL="0" indent="0">
              <a:buNone/>
            </a:pPr>
            <a:r>
              <a:rPr lang="en-US" dirty="0"/>
              <a:t>4- band image NAIP image</a:t>
            </a:r>
            <a:endParaRPr lang="en-US" dirty="0">
              <a:sym typeface="Wingdings" pitchFamily="2" charset="2"/>
            </a:endParaRPr>
          </a:p>
          <a:p>
            <a:pPr marL="0" indent="0">
              <a:buNone/>
            </a:pPr>
            <a:endParaRPr lang="en-US" dirty="0">
              <a:sym typeface="Wingdings" pitchFamily="2" charset="2"/>
            </a:endParaRPr>
          </a:p>
          <a:p>
            <a:pPr marL="0" indent="0">
              <a:buNone/>
            </a:pPr>
            <a:r>
              <a:rPr lang="en-US" dirty="0">
                <a:sym typeface="Wingdings" pitchFamily="2" charset="2"/>
              </a:rPr>
              <a:t>Single band   NDVI image</a:t>
            </a:r>
            <a:endParaRPr lang="en-US" dirty="0"/>
          </a:p>
          <a:p>
            <a:pPr marL="0" indent="0">
              <a:buNone/>
            </a:pPr>
            <a:r>
              <a:rPr lang="en-US" sz="1600" dirty="0"/>
              <a:t>NDVI = (NIR – Red) / (NIR + Red)</a:t>
            </a:r>
          </a:p>
          <a:p>
            <a:pPr marL="0" indent="0">
              <a:buNone/>
            </a:pPr>
            <a:endParaRPr lang="en-US" sz="2000" dirty="0"/>
          </a:p>
        </p:txBody>
      </p:sp>
      <p:cxnSp>
        <p:nvCxnSpPr>
          <p:cNvPr id="14" name="Straight Arrow Connector 13"/>
          <p:cNvCxnSpPr/>
          <p:nvPr/>
        </p:nvCxnSpPr>
        <p:spPr bwMode="auto">
          <a:xfrm>
            <a:off x="2122659" y="2497668"/>
            <a:ext cx="0" cy="489965"/>
          </a:xfrm>
          <a:prstGeom prst="straightConnector1">
            <a:avLst/>
          </a:prstGeom>
          <a:ln w="28575">
            <a:headEnd type="none" w="med" len="med"/>
            <a:tailEnd type="arrow"/>
          </a:ln>
        </p:spPr>
        <p:style>
          <a:lnRef idx="1">
            <a:schemeClr val="accent5"/>
          </a:lnRef>
          <a:fillRef idx="0">
            <a:schemeClr val="accent5"/>
          </a:fillRef>
          <a:effectRef idx="0">
            <a:schemeClr val="accent5"/>
          </a:effectRef>
          <a:fontRef idx="minor">
            <a:schemeClr val="tx1"/>
          </a:fontRef>
        </p:style>
      </p:cxnSp>
      <p:grpSp>
        <p:nvGrpSpPr>
          <p:cNvPr id="13" name="Group 12" descr="NAIP imagery displayed in 4 bands (blue, green, red, NIR)"/>
          <p:cNvGrpSpPr/>
          <p:nvPr/>
        </p:nvGrpSpPr>
        <p:grpSpPr>
          <a:xfrm>
            <a:off x="4519037" y="1032246"/>
            <a:ext cx="4472563" cy="2701554"/>
            <a:chOff x="4519037" y="989112"/>
            <a:chExt cx="4610797" cy="2852307"/>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037" y="1296525"/>
              <a:ext cx="4610797" cy="254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19037" y="989112"/>
              <a:ext cx="4572103" cy="310360"/>
            </a:xfrm>
            <a:prstGeom prst="rect">
              <a:avLst/>
            </a:prstGeom>
            <a:noFill/>
          </p:spPr>
          <p:txBody>
            <a:bodyPr wrap="square" rtlCol="0">
              <a:spAutoFit/>
            </a:bodyPr>
            <a:lstStyle/>
            <a:p>
              <a:r>
                <a:rPr lang="en-US" sz="1400" dirty="0"/>
                <a:t>1m NAIP imagery – 4band </a:t>
              </a:r>
              <a:r>
                <a:rPr lang="en-US" sz="1400" dirty="0">
                  <a:sym typeface="Wingdings" pitchFamily="2" charset="2"/>
                </a:rPr>
                <a:t>(blue, green, red, NIR)</a:t>
              </a:r>
              <a:endParaRPr lang="en-US" sz="1400" dirty="0"/>
            </a:p>
          </p:txBody>
        </p:sp>
      </p:grpSp>
      <p:grpSp>
        <p:nvGrpSpPr>
          <p:cNvPr id="15" name="Group 14" descr="NAIP imageracy displayed in 1 NDVI band"/>
          <p:cNvGrpSpPr/>
          <p:nvPr/>
        </p:nvGrpSpPr>
        <p:grpSpPr>
          <a:xfrm>
            <a:off x="4519038" y="3694996"/>
            <a:ext cx="4486304" cy="2782004"/>
            <a:chOff x="4519037" y="3636545"/>
            <a:chExt cx="4624963" cy="2937246"/>
          </a:xfrm>
        </p:grpSpPr>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9037" y="4023378"/>
              <a:ext cx="4624963" cy="255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19037" y="3684803"/>
              <a:ext cx="4519243" cy="310360"/>
            </a:xfrm>
            <a:prstGeom prst="rect">
              <a:avLst/>
            </a:prstGeom>
            <a:noFill/>
          </p:spPr>
          <p:txBody>
            <a:bodyPr wrap="square" rtlCol="0">
              <a:spAutoFit/>
            </a:bodyPr>
            <a:lstStyle/>
            <a:p>
              <a:r>
                <a:rPr lang="en-US" sz="1400" dirty="0"/>
                <a:t>1m NAIP NDVI – 1</a:t>
              </a:r>
              <a:r>
                <a:rPr lang="en-US" sz="1400" dirty="0">
                  <a:sym typeface="Wingdings" pitchFamily="2" charset="2"/>
                </a:rPr>
                <a:t>band (NDVI)</a:t>
              </a:r>
              <a:endParaRPr lang="en-US" sz="1400" dirty="0"/>
            </a:p>
          </p:txBody>
        </p:sp>
        <p:cxnSp>
          <p:nvCxnSpPr>
            <p:cNvPr id="8" name="Straight Arrow Connector 7"/>
            <p:cNvCxnSpPr/>
            <p:nvPr/>
          </p:nvCxnSpPr>
          <p:spPr bwMode="auto">
            <a:xfrm flipH="1">
              <a:off x="7365546" y="3636545"/>
              <a:ext cx="1" cy="358619"/>
            </a:xfrm>
            <a:prstGeom prst="straightConnector1">
              <a:avLst/>
            </a:prstGeom>
            <a:ln w="28575">
              <a:headEnd type="none" w="med" len="med"/>
              <a:tailEnd type="arrow"/>
            </a:ln>
          </p:spPr>
          <p:style>
            <a:lnRef idx="1">
              <a:schemeClr val="accent5"/>
            </a:lnRef>
            <a:fillRef idx="0">
              <a:schemeClr val="accent5"/>
            </a:fillRef>
            <a:effectRef idx="0">
              <a:schemeClr val="accent5"/>
            </a:effectRef>
            <a:fontRef idx="minor">
              <a:schemeClr val="tx1"/>
            </a:fontRef>
          </p:style>
        </p:cxnSp>
      </p:grpSp>
      <p:sp>
        <p:nvSpPr>
          <p:cNvPr id="2" name="Title 1"/>
          <p:cNvSpPr>
            <a:spLocks noGrp="1"/>
          </p:cNvSpPr>
          <p:nvPr>
            <p:ph type="title"/>
          </p:nvPr>
        </p:nvSpPr>
        <p:spPr>
          <a:xfrm>
            <a:off x="1295400" y="5486400"/>
            <a:ext cx="3584449" cy="990600"/>
          </a:xfrm>
        </p:spPr>
        <p:txBody>
          <a:bodyPr>
            <a:normAutofit/>
          </a:bodyPr>
          <a:lstStyle/>
          <a:p>
            <a:r>
              <a:rPr lang="en-US" sz="1800" u="none" dirty="0">
                <a:solidFill>
                  <a:schemeClr val="bg2">
                    <a:lumMod val="10000"/>
                  </a:schemeClr>
                </a:solidFill>
                <a:latin typeface="+mn-lt"/>
              </a:rPr>
              <a:t>Normalized Difference </a:t>
            </a:r>
            <a:br>
              <a:rPr lang="en-US" sz="1800" u="none" dirty="0">
                <a:solidFill>
                  <a:schemeClr val="bg2">
                    <a:lumMod val="10000"/>
                  </a:schemeClr>
                </a:solidFill>
                <a:latin typeface="+mn-lt"/>
              </a:rPr>
            </a:br>
            <a:r>
              <a:rPr lang="en-US" sz="1800" u="none" dirty="0">
                <a:solidFill>
                  <a:schemeClr val="bg2">
                    <a:lumMod val="10000"/>
                  </a:schemeClr>
                </a:solidFill>
                <a:latin typeface="+mn-lt"/>
              </a:rPr>
              <a:t>Vegetation Index (NDVI)</a:t>
            </a:r>
          </a:p>
        </p:txBody>
      </p:sp>
    </p:spTree>
    <p:extLst>
      <p:ext uri="{BB962C8B-B14F-4D97-AF65-F5344CB8AC3E}">
        <p14:creationId xmlns:p14="http://schemas.microsoft.com/office/powerpoint/2010/main" val="2897689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93D9-656A-4580-BC63-7787E50228A4}"/>
              </a:ext>
            </a:extLst>
          </p:cNvPr>
          <p:cNvSpPr>
            <a:spLocks noGrp="1"/>
          </p:cNvSpPr>
          <p:nvPr>
            <p:ph type="title"/>
          </p:nvPr>
        </p:nvSpPr>
        <p:spPr/>
        <p:txBody>
          <a:bodyPr/>
          <a:lstStyle/>
          <a:p>
            <a:r>
              <a:rPr lang="en-US" dirty="0"/>
              <a:t>DeltaViewer Overview</a:t>
            </a:r>
          </a:p>
        </p:txBody>
      </p:sp>
      <p:sp>
        <p:nvSpPr>
          <p:cNvPr id="3" name="Content Placeholder 2">
            <a:extLst>
              <a:ext uri="{FF2B5EF4-FFF2-40B4-BE49-F238E27FC236}">
                <a16:creationId xmlns:a16="http://schemas.microsoft.com/office/drawing/2014/main" id="{70FD313E-E517-4610-9CAF-5D1D4185A373}"/>
              </a:ext>
            </a:extLst>
          </p:cNvPr>
          <p:cNvSpPr>
            <a:spLocks noGrp="1"/>
          </p:cNvSpPr>
          <p:nvPr>
            <p:ph idx="1"/>
          </p:nvPr>
        </p:nvSpPr>
        <p:spPr>
          <a:xfrm>
            <a:off x="533400" y="1371600"/>
            <a:ext cx="8455152" cy="1219200"/>
          </a:xfrm>
        </p:spPr>
        <p:txBody>
          <a:bodyPr>
            <a:normAutofit fontScale="85000" lnSpcReduction="20000"/>
          </a:bodyPr>
          <a:lstStyle/>
          <a:p>
            <a:r>
              <a:rPr lang="en-US" sz="2100" dirty="0"/>
              <a:t>Basic two-date change detection</a:t>
            </a:r>
          </a:p>
          <a:p>
            <a:r>
              <a:rPr lang="en-US" sz="2100" dirty="0"/>
              <a:t>Implemented in Google Earth Engine (GEE)</a:t>
            </a:r>
          </a:p>
          <a:p>
            <a:r>
              <a:rPr lang="en-US" sz="2100" dirty="0"/>
              <a:t>Used in FHP to supplement aerial surveys grounded by COVID</a:t>
            </a:r>
          </a:p>
          <a:p>
            <a:r>
              <a:rPr lang="en-US" sz="2400" dirty="0">
                <a:hlinkClick r:id="rId2"/>
              </a:rPr>
              <a:t>Delta Viewer Hub Site</a:t>
            </a:r>
            <a:r>
              <a:rPr lang="en-US" sz="2100" dirty="0"/>
              <a:t> on AGOL</a:t>
            </a:r>
            <a:endParaRPr lang="en-US" sz="2400" dirty="0"/>
          </a:p>
        </p:txBody>
      </p:sp>
      <p:pic>
        <p:nvPicPr>
          <p:cNvPr id="5" name="Picture 4" descr="screenshot of GEE code example ">
            <a:extLst>
              <a:ext uri="{FF2B5EF4-FFF2-40B4-BE49-F238E27FC236}">
                <a16:creationId xmlns:a16="http://schemas.microsoft.com/office/drawing/2014/main" id="{6B0608C5-2DC3-4105-98DB-13D3233415A2}"/>
              </a:ext>
            </a:extLst>
          </p:cNvPr>
          <p:cNvPicPr>
            <a:picLocks noChangeAspect="1"/>
          </p:cNvPicPr>
          <p:nvPr/>
        </p:nvPicPr>
        <p:blipFill>
          <a:blip r:embed="rId3"/>
          <a:stretch>
            <a:fillRect/>
          </a:stretch>
        </p:blipFill>
        <p:spPr>
          <a:xfrm>
            <a:off x="837642" y="2739024"/>
            <a:ext cx="7468716" cy="3332197"/>
          </a:xfrm>
          <a:prstGeom prst="rect">
            <a:avLst/>
          </a:prstGeom>
        </p:spPr>
      </p:pic>
    </p:spTree>
    <p:extLst>
      <p:ext uri="{BB962C8B-B14F-4D97-AF65-F5344CB8AC3E}">
        <p14:creationId xmlns:p14="http://schemas.microsoft.com/office/powerpoint/2010/main" val="3987484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1A7A2DC-4A4D-4E3F-B3D2-321EA9064F60}"/>
              </a:ext>
            </a:extLst>
          </p:cNvPr>
          <p:cNvSpPr txBox="1">
            <a:spLocks/>
          </p:cNvSpPr>
          <p:nvPr/>
        </p:nvSpPr>
        <p:spPr>
          <a:xfrm>
            <a:off x="457200" y="304800"/>
            <a:ext cx="8229600" cy="762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000" kern="1200" spc="-100" baseline="0">
                <a:solidFill>
                  <a:schemeClr val="accent2">
                    <a:lumMod val="75000"/>
                  </a:schemeClr>
                </a:solidFill>
                <a:latin typeface="+mj-lt"/>
                <a:ea typeface="+mj-ea"/>
                <a:cs typeface="+mj-cs"/>
              </a:defRPr>
            </a:lvl1pPr>
          </a:lstStyle>
          <a:p>
            <a:r>
              <a:rPr lang="en-US" dirty="0"/>
              <a:t>Image Enhancement or Transformation</a:t>
            </a:r>
          </a:p>
        </p:txBody>
      </p:sp>
      <p:sp>
        <p:nvSpPr>
          <p:cNvPr id="3" name="Content Placeholder 2"/>
          <p:cNvSpPr>
            <a:spLocks noGrp="1"/>
          </p:cNvSpPr>
          <p:nvPr>
            <p:ph idx="1"/>
          </p:nvPr>
        </p:nvSpPr>
        <p:spPr>
          <a:xfrm>
            <a:off x="457200" y="1219200"/>
            <a:ext cx="3505200" cy="5029200"/>
          </a:xfrm>
        </p:spPr>
        <p:txBody>
          <a:bodyPr/>
          <a:lstStyle/>
          <a:p>
            <a:pPr marL="0" indent="0">
              <a:buNone/>
            </a:pPr>
            <a:r>
              <a:rPr lang="en-US" dirty="0"/>
              <a:t>4- band image NAIP image</a:t>
            </a:r>
            <a:endParaRPr lang="en-US" dirty="0">
              <a:sym typeface="Wingdings" pitchFamily="2" charset="2"/>
            </a:endParaRPr>
          </a:p>
          <a:p>
            <a:pPr marL="0" indent="0">
              <a:buNone/>
            </a:pPr>
            <a:endParaRPr lang="en-US" dirty="0">
              <a:sym typeface="Wingdings" pitchFamily="2" charset="2"/>
            </a:endParaRPr>
          </a:p>
          <a:p>
            <a:pPr marL="0" indent="0">
              <a:buNone/>
            </a:pPr>
            <a:r>
              <a:rPr lang="en-US" dirty="0">
                <a:sym typeface="Wingdings" pitchFamily="2" charset="2"/>
              </a:rPr>
              <a:t>Single band   NDVI image</a:t>
            </a:r>
            <a:endParaRPr lang="en-US" dirty="0"/>
          </a:p>
          <a:p>
            <a:pPr marL="0" indent="0">
              <a:buNone/>
            </a:pPr>
            <a:r>
              <a:rPr lang="en-US" sz="1600" dirty="0"/>
              <a:t>NDVI = (NIR – Red) / (NIR + Red)</a:t>
            </a:r>
          </a:p>
          <a:p>
            <a:pPr marL="0" indent="0">
              <a:buNone/>
            </a:pPr>
            <a:endParaRPr lang="en-US" sz="2000" dirty="0"/>
          </a:p>
          <a:p>
            <a:pPr marL="0" indent="0">
              <a:buNone/>
            </a:pPr>
            <a:r>
              <a:rPr lang="en-US" sz="2000" i="1" dirty="0">
                <a:solidFill>
                  <a:schemeClr val="accent1"/>
                </a:solidFill>
              </a:rPr>
              <a:t>Vegetation appears bright (high values)</a:t>
            </a:r>
          </a:p>
          <a:p>
            <a:pPr marL="0" indent="0">
              <a:buNone/>
            </a:pPr>
            <a:r>
              <a:rPr lang="en-US" sz="2000" i="1" dirty="0">
                <a:solidFill>
                  <a:schemeClr val="accent1"/>
                </a:solidFill>
              </a:rPr>
              <a:t>Non-vegetation appears dark (low values)</a:t>
            </a:r>
          </a:p>
          <a:p>
            <a:pPr marL="0" indent="0">
              <a:buNone/>
            </a:pPr>
            <a:endParaRPr lang="en-US" sz="2000" dirty="0"/>
          </a:p>
        </p:txBody>
      </p:sp>
      <p:cxnSp>
        <p:nvCxnSpPr>
          <p:cNvPr id="14" name="Straight Arrow Connector 13"/>
          <p:cNvCxnSpPr/>
          <p:nvPr/>
        </p:nvCxnSpPr>
        <p:spPr bwMode="auto">
          <a:xfrm>
            <a:off x="2122659" y="2497668"/>
            <a:ext cx="0" cy="489965"/>
          </a:xfrm>
          <a:prstGeom prst="straightConnector1">
            <a:avLst/>
          </a:prstGeom>
          <a:ln w="28575">
            <a:headEnd type="none" w="med" len="med"/>
            <a:tailEnd type="arrow"/>
          </a:ln>
        </p:spPr>
        <p:style>
          <a:lnRef idx="1">
            <a:schemeClr val="accent5"/>
          </a:lnRef>
          <a:fillRef idx="0">
            <a:schemeClr val="accent5"/>
          </a:fillRef>
          <a:effectRef idx="0">
            <a:schemeClr val="accent5"/>
          </a:effectRef>
          <a:fontRef idx="minor">
            <a:schemeClr val="tx1"/>
          </a:fontRef>
        </p:style>
      </p:cxnSp>
      <p:grpSp>
        <p:nvGrpSpPr>
          <p:cNvPr id="13" name="Group 12" descr="NAIP imagery displayed in 4 bands (blue, green, red, NIR)"/>
          <p:cNvGrpSpPr/>
          <p:nvPr/>
        </p:nvGrpSpPr>
        <p:grpSpPr>
          <a:xfrm>
            <a:off x="4519037" y="1032246"/>
            <a:ext cx="4472563" cy="2701554"/>
            <a:chOff x="4519037" y="989112"/>
            <a:chExt cx="4610797" cy="2852307"/>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037" y="1296525"/>
              <a:ext cx="4610797" cy="254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19037" y="989112"/>
              <a:ext cx="4572103" cy="310360"/>
            </a:xfrm>
            <a:prstGeom prst="rect">
              <a:avLst/>
            </a:prstGeom>
            <a:noFill/>
          </p:spPr>
          <p:txBody>
            <a:bodyPr wrap="square" rtlCol="0">
              <a:spAutoFit/>
            </a:bodyPr>
            <a:lstStyle/>
            <a:p>
              <a:r>
                <a:rPr lang="en-US" sz="1400" dirty="0"/>
                <a:t>1m NAIP imagery – 4band </a:t>
              </a:r>
              <a:r>
                <a:rPr lang="en-US" sz="1400" dirty="0">
                  <a:sym typeface="Wingdings" pitchFamily="2" charset="2"/>
                </a:rPr>
                <a:t>(blue, green, red, NIR)</a:t>
              </a:r>
              <a:endParaRPr lang="en-US" sz="1400" dirty="0"/>
            </a:p>
          </p:txBody>
        </p:sp>
      </p:grpSp>
      <p:grpSp>
        <p:nvGrpSpPr>
          <p:cNvPr id="15" name="Group 14" descr="NAIP imageracy displayed in 1 NDVI band"/>
          <p:cNvGrpSpPr/>
          <p:nvPr/>
        </p:nvGrpSpPr>
        <p:grpSpPr>
          <a:xfrm>
            <a:off x="4519038" y="3694996"/>
            <a:ext cx="4486304" cy="2782004"/>
            <a:chOff x="4519037" y="3636545"/>
            <a:chExt cx="4624963" cy="2937246"/>
          </a:xfrm>
        </p:grpSpPr>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9037" y="4023378"/>
              <a:ext cx="4624963" cy="255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19037" y="3684803"/>
              <a:ext cx="4519243" cy="310360"/>
            </a:xfrm>
            <a:prstGeom prst="rect">
              <a:avLst/>
            </a:prstGeom>
            <a:noFill/>
          </p:spPr>
          <p:txBody>
            <a:bodyPr wrap="square" rtlCol="0">
              <a:spAutoFit/>
            </a:bodyPr>
            <a:lstStyle/>
            <a:p>
              <a:r>
                <a:rPr lang="en-US" sz="1400" dirty="0"/>
                <a:t>1m NAIP NDVI – 1</a:t>
              </a:r>
              <a:r>
                <a:rPr lang="en-US" sz="1400" dirty="0">
                  <a:sym typeface="Wingdings" pitchFamily="2" charset="2"/>
                </a:rPr>
                <a:t>band (NDVI)</a:t>
              </a:r>
              <a:endParaRPr lang="en-US" sz="1400" dirty="0"/>
            </a:p>
          </p:txBody>
        </p:sp>
        <p:cxnSp>
          <p:nvCxnSpPr>
            <p:cNvPr id="8" name="Straight Arrow Connector 7"/>
            <p:cNvCxnSpPr/>
            <p:nvPr/>
          </p:nvCxnSpPr>
          <p:spPr bwMode="auto">
            <a:xfrm flipH="1">
              <a:off x="7365546" y="3636545"/>
              <a:ext cx="1" cy="358619"/>
            </a:xfrm>
            <a:prstGeom prst="straightConnector1">
              <a:avLst/>
            </a:prstGeom>
            <a:ln w="28575">
              <a:headEnd type="none" w="med" len="med"/>
              <a:tailEnd type="arrow"/>
            </a:ln>
          </p:spPr>
          <p:style>
            <a:lnRef idx="1">
              <a:schemeClr val="accent5"/>
            </a:lnRef>
            <a:fillRef idx="0">
              <a:schemeClr val="accent5"/>
            </a:fillRef>
            <a:effectRef idx="0">
              <a:schemeClr val="accent5"/>
            </a:effectRef>
            <a:fontRef idx="minor">
              <a:schemeClr val="tx1"/>
            </a:fontRef>
          </p:style>
        </p:cxnSp>
      </p:grpSp>
      <p:sp>
        <p:nvSpPr>
          <p:cNvPr id="2" name="Title 1"/>
          <p:cNvSpPr>
            <a:spLocks noGrp="1"/>
          </p:cNvSpPr>
          <p:nvPr>
            <p:ph type="title"/>
          </p:nvPr>
        </p:nvSpPr>
        <p:spPr>
          <a:xfrm>
            <a:off x="1295400" y="5486400"/>
            <a:ext cx="3584449" cy="990600"/>
          </a:xfrm>
        </p:spPr>
        <p:txBody>
          <a:bodyPr>
            <a:normAutofit/>
          </a:bodyPr>
          <a:lstStyle/>
          <a:p>
            <a:r>
              <a:rPr lang="en-US" sz="1800" u="none" dirty="0">
                <a:solidFill>
                  <a:schemeClr val="bg2">
                    <a:lumMod val="10000"/>
                  </a:schemeClr>
                </a:solidFill>
                <a:latin typeface="+mn-lt"/>
              </a:rPr>
              <a:t>Normalized Difference </a:t>
            </a:r>
            <a:br>
              <a:rPr lang="en-US" sz="1800" u="none" dirty="0">
                <a:solidFill>
                  <a:schemeClr val="bg2">
                    <a:lumMod val="10000"/>
                  </a:schemeClr>
                </a:solidFill>
                <a:latin typeface="+mn-lt"/>
              </a:rPr>
            </a:br>
            <a:r>
              <a:rPr lang="en-US" sz="1800" u="none" dirty="0">
                <a:solidFill>
                  <a:schemeClr val="bg2">
                    <a:lumMod val="10000"/>
                  </a:schemeClr>
                </a:solidFill>
                <a:latin typeface="+mn-lt"/>
              </a:rPr>
              <a:t>Vegetation Index (NDVI)</a:t>
            </a:r>
          </a:p>
        </p:txBody>
      </p:sp>
    </p:spTree>
    <p:extLst>
      <p:ext uri="{BB962C8B-B14F-4D97-AF65-F5344CB8AC3E}">
        <p14:creationId xmlns:p14="http://schemas.microsoft.com/office/powerpoint/2010/main" val="1660841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F9F3A0-2E23-4044-ABDB-DC161ED7BA1A}"/>
              </a:ext>
            </a:extLst>
          </p:cNvPr>
          <p:cNvPicPr/>
          <p:nvPr/>
        </p:nvPicPr>
        <p:blipFill rotWithShape="1">
          <a:blip r:embed="rId3"/>
          <a:srcRect l="20354"/>
          <a:stretch/>
        </p:blipFill>
        <p:spPr bwMode="auto">
          <a:xfrm>
            <a:off x="581606" y="1219200"/>
            <a:ext cx="7800394" cy="5181600"/>
          </a:xfrm>
          <a:prstGeom prst="rect">
            <a:avLst/>
          </a:prstGeom>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83F47A02-26C5-4223-B75C-9091CD7ECD3B}"/>
              </a:ext>
            </a:extLst>
          </p:cNvPr>
          <p:cNvSpPr txBox="1">
            <a:spLocks noGrp="1"/>
          </p:cNvSpPr>
          <p:nvPr>
            <p:ph type="title" idx="4294967295"/>
          </p:nvPr>
        </p:nvSpPr>
        <p:spPr>
          <a:xfrm>
            <a:off x="304800" y="409074"/>
            <a:ext cx="8229600" cy="990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spcBef>
                <a:spcPct val="0"/>
              </a:spcBef>
              <a:buNone/>
              <a:defRPr sz="4000" kern="1200" spc="-100" baseline="0">
                <a:solidFill>
                  <a:schemeClr val="accent2">
                    <a:lumMod val="7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dirty="0">
                <a:ln>
                  <a:noFill/>
                </a:ln>
                <a:solidFill>
                  <a:schemeClr val="accent2">
                    <a:lumMod val="75000"/>
                  </a:schemeClr>
                </a:solidFill>
                <a:effectLst/>
                <a:uLnTx/>
                <a:uFillTx/>
                <a:latin typeface="+mj-lt"/>
                <a:ea typeface="+mj-ea"/>
                <a:cs typeface="+mj-cs"/>
              </a:rPr>
              <a:t>Image Enhancement or Transformation</a:t>
            </a:r>
          </a:p>
        </p:txBody>
      </p:sp>
      <p:sp>
        <p:nvSpPr>
          <p:cNvPr id="2" name="Rectangle 1">
            <a:extLst>
              <a:ext uri="{FF2B5EF4-FFF2-40B4-BE49-F238E27FC236}">
                <a16:creationId xmlns:a16="http://schemas.microsoft.com/office/drawing/2014/main" id="{89DA1BF3-403C-456B-9031-B3BE471A543C}"/>
              </a:ext>
            </a:extLst>
          </p:cNvPr>
          <p:cNvSpPr/>
          <p:nvPr/>
        </p:nvSpPr>
        <p:spPr>
          <a:xfrm>
            <a:off x="643729" y="1447800"/>
            <a:ext cx="2839239" cy="369332"/>
          </a:xfrm>
          <a:prstGeom prst="rect">
            <a:avLst/>
          </a:prstGeom>
          <a:solidFill>
            <a:schemeClr val="bg1"/>
          </a:solidFill>
          <a:ln>
            <a:solidFill>
              <a:schemeClr val="tx1"/>
            </a:solidFill>
          </a:ln>
        </p:spPr>
        <p:txBody>
          <a:bodyPr wrap="none">
            <a:spAutoFit/>
          </a:bodyPr>
          <a:lstStyle/>
          <a:p>
            <a:r>
              <a:rPr lang="en-US" dirty="0">
                <a:sym typeface="Wingdings" pitchFamily="2" charset="2"/>
              </a:rPr>
              <a:t>Single band  NDVI image</a:t>
            </a:r>
            <a:endParaRPr lang="en-US" dirty="0"/>
          </a:p>
        </p:txBody>
      </p:sp>
    </p:spTree>
    <p:extLst>
      <p:ext uri="{BB962C8B-B14F-4D97-AF65-F5344CB8AC3E}">
        <p14:creationId xmlns:p14="http://schemas.microsoft.com/office/powerpoint/2010/main" val="3557116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Analysis- Image Differencing</a:t>
            </a:r>
          </a:p>
        </p:txBody>
      </p:sp>
      <p:sp>
        <p:nvSpPr>
          <p:cNvPr id="3" name="Content Placeholder 2"/>
          <p:cNvSpPr>
            <a:spLocks noGrp="1"/>
          </p:cNvSpPr>
          <p:nvPr>
            <p:ph idx="1"/>
          </p:nvPr>
        </p:nvSpPr>
        <p:spPr/>
        <p:txBody>
          <a:bodyPr/>
          <a:lstStyle/>
          <a:p>
            <a:r>
              <a:rPr lang="en-US" dirty="0"/>
              <a:t>Use raster math to calculate a difference image</a:t>
            </a:r>
          </a:p>
          <a:p>
            <a:pPr lvl="2"/>
            <a:r>
              <a:rPr lang="en-US" dirty="0"/>
              <a:t>Pixel values in change image represent spectral change (positive/negative)</a:t>
            </a:r>
          </a:p>
          <a:p>
            <a:endParaRPr lang="en-US" dirty="0"/>
          </a:p>
        </p:txBody>
      </p:sp>
      <p:pic>
        <p:nvPicPr>
          <p:cNvPr id="19" name="Picture 18" descr="remote sensing pre-image">
            <a:extLst>
              <a:ext uri="{FF2B5EF4-FFF2-40B4-BE49-F238E27FC236}">
                <a16:creationId xmlns:a16="http://schemas.microsoft.com/office/drawing/2014/main" id="{38624213-6B1B-4F88-928B-098FF75ABB37}"/>
              </a:ext>
            </a:extLst>
          </p:cNvPr>
          <p:cNvPicPr>
            <a:picLocks noChangeAspect="1"/>
          </p:cNvPicPr>
          <p:nvPr/>
        </p:nvPicPr>
        <p:blipFill rotWithShape="1">
          <a:blip r:embed="rId3"/>
          <a:srcRect l="8737" t="29296" r="50000" b="13824"/>
          <a:stretch/>
        </p:blipFill>
        <p:spPr>
          <a:xfrm>
            <a:off x="637983" y="3651221"/>
            <a:ext cx="2229155" cy="2087809"/>
          </a:xfrm>
          <a:prstGeom prst="rect">
            <a:avLst/>
          </a:prstGeom>
        </p:spPr>
      </p:pic>
      <p:sp>
        <p:nvSpPr>
          <p:cNvPr id="20" name="Rectangle 19">
            <a:extLst>
              <a:ext uri="{FF2B5EF4-FFF2-40B4-BE49-F238E27FC236}">
                <a16:creationId xmlns:a16="http://schemas.microsoft.com/office/drawing/2014/main" id="{1A521427-BF22-47AE-A57C-39323BBD5053}"/>
              </a:ext>
            </a:extLst>
          </p:cNvPr>
          <p:cNvSpPr/>
          <p:nvPr/>
        </p:nvSpPr>
        <p:spPr>
          <a:xfrm>
            <a:off x="2943261" y="4505325"/>
            <a:ext cx="438037" cy="171450"/>
          </a:xfrm>
          <a:prstGeom prst="rect">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remote sensing post-image">
            <a:extLst>
              <a:ext uri="{FF2B5EF4-FFF2-40B4-BE49-F238E27FC236}">
                <a16:creationId xmlns:a16="http://schemas.microsoft.com/office/drawing/2014/main" id="{3CA0B25E-CBDA-43BE-81F0-F4F02D040EBD}"/>
              </a:ext>
            </a:extLst>
          </p:cNvPr>
          <p:cNvPicPr>
            <a:picLocks noChangeAspect="1"/>
          </p:cNvPicPr>
          <p:nvPr/>
        </p:nvPicPr>
        <p:blipFill rotWithShape="1">
          <a:blip r:embed="rId4"/>
          <a:srcRect l="8357" t="28507" r="50924" b="15198"/>
          <a:stretch/>
        </p:blipFill>
        <p:spPr>
          <a:xfrm>
            <a:off x="3457422" y="3646319"/>
            <a:ext cx="2229156" cy="2087810"/>
          </a:xfrm>
          <a:prstGeom prst="rect">
            <a:avLst/>
          </a:prstGeom>
        </p:spPr>
      </p:pic>
      <p:sp>
        <p:nvSpPr>
          <p:cNvPr id="22" name="Rectangle 21">
            <a:extLst>
              <a:ext uri="{FF2B5EF4-FFF2-40B4-BE49-F238E27FC236}">
                <a16:creationId xmlns:a16="http://schemas.microsoft.com/office/drawing/2014/main" id="{E568992D-D935-488D-AB40-66398DCDADF0}"/>
              </a:ext>
            </a:extLst>
          </p:cNvPr>
          <p:cNvSpPr/>
          <p:nvPr/>
        </p:nvSpPr>
        <p:spPr>
          <a:xfrm>
            <a:off x="5981547" y="4673600"/>
            <a:ext cx="476403" cy="146047"/>
          </a:xfrm>
          <a:prstGeom prst="rect">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FF8162C-779A-43DF-8903-48BA8A5FAA71}"/>
              </a:ext>
            </a:extLst>
          </p:cNvPr>
          <p:cNvSpPr/>
          <p:nvPr/>
        </p:nvSpPr>
        <p:spPr>
          <a:xfrm>
            <a:off x="5981547" y="4451353"/>
            <a:ext cx="476403" cy="146047"/>
          </a:xfrm>
          <a:prstGeom prst="rect">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remote sensing differenced image, with thresholds applied to denote areas identified as change">
            <a:extLst>
              <a:ext uri="{FF2B5EF4-FFF2-40B4-BE49-F238E27FC236}">
                <a16:creationId xmlns:a16="http://schemas.microsoft.com/office/drawing/2014/main" id="{47B2BD4C-4B64-48DD-9430-AA97190A1B41}"/>
              </a:ext>
            </a:extLst>
          </p:cNvPr>
          <p:cNvPicPr>
            <a:picLocks noChangeAspect="1"/>
          </p:cNvPicPr>
          <p:nvPr/>
        </p:nvPicPr>
        <p:blipFill rotWithShape="1">
          <a:blip r:embed="rId5"/>
          <a:srcRect l="8357" t="28576" r="50923" b="15184"/>
          <a:stretch/>
        </p:blipFill>
        <p:spPr>
          <a:xfrm>
            <a:off x="6714553" y="3646319"/>
            <a:ext cx="2229156" cy="2087812"/>
          </a:xfrm>
          <a:prstGeom prst="rect">
            <a:avLst/>
          </a:prstGeom>
        </p:spPr>
      </p:pic>
    </p:spTree>
    <p:extLst>
      <p:ext uri="{BB962C8B-B14F-4D97-AF65-F5344CB8AC3E}">
        <p14:creationId xmlns:p14="http://schemas.microsoft.com/office/powerpoint/2010/main" val="712012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Analysis- Image Differencing</a:t>
            </a:r>
          </a:p>
        </p:txBody>
      </p:sp>
      <p:sp>
        <p:nvSpPr>
          <p:cNvPr id="3" name="Content Placeholder 2"/>
          <p:cNvSpPr>
            <a:spLocks noGrp="1"/>
          </p:cNvSpPr>
          <p:nvPr>
            <p:ph idx="1"/>
          </p:nvPr>
        </p:nvSpPr>
        <p:spPr/>
        <p:txBody>
          <a:bodyPr/>
          <a:lstStyle/>
          <a:p>
            <a:r>
              <a:rPr lang="en-US" dirty="0"/>
              <a:t>Use raster math to calculate a difference image</a:t>
            </a:r>
          </a:p>
          <a:p>
            <a:pPr lvl="2"/>
            <a:r>
              <a:rPr lang="en-US" dirty="0"/>
              <a:t>Pixel values in change image represent spectral change (positive/negative)</a:t>
            </a:r>
          </a:p>
          <a:p>
            <a:endParaRPr lang="en-US" dirty="0"/>
          </a:p>
        </p:txBody>
      </p:sp>
      <p:pic>
        <p:nvPicPr>
          <p:cNvPr id="19" name="Picture 18" descr="remote sensing pre-image">
            <a:extLst>
              <a:ext uri="{FF2B5EF4-FFF2-40B4-BE49-F238E27FC236}">
                <a16:creationId xmlns:a16="http://schemas.microsoft.com/office/drawing/2014/main" id="{38624213-6B1B-4F88-928B-098FF75ABB37}"/>
              </a:ext>
            </a:extLst>
          </p:cNvPr>
          <p:cNvPicPr>
            <a:picLocks noChangeAspect="1"/>
          </p:cNvPicPr>
          <p:nvPr/>
        </p:nvPicPr>
        <p:blipFill rotWithShape="1">
          <a:blip r:embed="rId3"/>
          <a:srcRect l="8737" t="29296" r="50000" b="13824"/>
          <a:stretch/>
        </p:blipFill>
        <p:spPr>
          <a:xfrm>
            <a:off x="637983" y="3651221"/>
            <a:ext cx="2229155" cy="2087809"/>
          </a:xfrm>
          <a:prstGeom prst="rect">
            <a:avLst/>
          </a:prstGeom>
        </p:spPr>
      </p:pic>
      <p:sp>
        <p:nvSpPr>
          <p:cNvPr id="20" name="Rectangle 19">
            <a:extLst>
              <a:ext uri="{FF2B5EF4-FFF2-40B4-BE49-F238E27FC236}">
                <a16:creationId xmlns:a16="http://schemas.microsoft.com/office/drawing/2014/main" id="{1A521427-BF22-47AE-A57C-39323BBD5053}"/>
              </a:ext>
            </a:extLst>
          </p:cNvPr>
          <p:cNvSpPr/>
          <p:nvPr/>
        </p:nvSpPr>
        <p:spPr>
          <a:xfrm>
            <a:off x="2943261" y="4505325"/>
            <a:ext cx="438037" cy="171450"/>
          </a:xfrm>
          <a:prstGeom prst="rect">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remote sensing post-image">
            <a:extLst>
              <a:ext uri="{FF2B5EF4-FFF2-40B4-BE49-F238E27FC236}">
                <a16:creationId xmlns:a16="http://schemas.microsoft.com/office/drawing/2014/main" id="{3CA0B25E-CBDA-43BE-81F0-F4F02D040EBD}"/>
              </a:ext>
            </a:extLst>
          </p:cNvPr>
          <p:cNvPicPr>
            <a:picLocks noChangeAspect="1"/>
          </p:cNvPicPr>
          <p:nvPr/>
        </p:nvPicPr>
        <p:blipFill rotWithShape="1">
          <a:blip r:embed="rId4"/>
          <a:srcRect l="8357" t="28507" r="50924" b="15198"/>
          <a:stretch/>
        </p:blipFill>
        <p:spPr>
          <a:xfrm>
            <a:off x="3457422" y="3646319"/>
            <a:ext cx="2229156" cy="2087810"/>
          </a:xfrm>
          <a:prstGeom prst="rect">
            <a:avLst/>
          </a:prstGeom>
        </p:spPr>
      </p:pic>
      <p:sp>
        <p:nvSpPr>
          <p:cNvPr id="22" name="Rectangle 21">
            <a:extLst>
              <a:ext uri="{FF2B5EF4-FFF2-40B4-BE49-F238E27FC236}">
                <a16:creationId xmlns:a16="http://schemas.microsoft.com/office/drawing/2014/main" id="{E568992D-D935-488D-AB40-66398DCDADF0}"/>
              </a:ext>
            </a:extLst>
          </p:cNvPr>
          <p:cNvSpPr/>
          <p:nvPr/>
        </p:nvSpPr>
        <p:spPr>
          <a:xfrm>
            <a:off x="5981547" y="4673600"/>
            <a:ext cx="476403" cy="146047"/>
          </a:xfrm>
          <a:prstGeom prst="rect">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FF8162C-779A-43DF-8903-48BA8A5FAA71}"/>
              </a:ext>
            </a:extLst>
          </p:cNvPr>
          <p:cNvSpPr/>
          <p:nvPr/>
        </p:nvSpPr>
        <p:spPr>
          <a:xfrm>
            <a:off x="5981547" y="4451353"/>
            <a:ext cx="476403" cy="146047"/>
          </a:xfrm>
          <a:prstGeom prst="rect">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remote sensing differenced image, with thresholds applied to denote areas identified as change">
            <a:extLst>
              <a:ext uri="{FF2B5EF4-FFF2-40B4-BE49-F238E27FC236}">
                <a16:creationId xmlns:a16="http://schemas.microsoft.com/office/drawing/2014/main" id="{47B2BD4C-4B64-48DD-9430-AA97190A1B41}"/>
              </a:ext>
            </a:extLst>
          </p:cNvPr>
          <p:cNvPicPr>
            <a:picLocks noChangeAspect="1"/>
          </p:cNvPicPr>
          <p:nvPr/>
        </p:nvPicPr>
        <p:blipFill rotWithShape="1">
          <a:blip r:embed="rId5"/>
          <a:srcRect l="8357" t="28576" r="50923" b="15184"/>
          <a:stretch/>
        </p:blipFill>
        <p:spPr>
          <a:xfrm>
            <a:off x="6714553" y="3646319"/>
            <a:ext cx="2229156" cy="2087812"/>
          </a:xfrm>
          <a:prstGeom prst="rect">
            <a:avLst/>
          </a:prstGeom>
        </p:spPr>
      </p:pic>
      <p:sp>
        <p:nvSpPr>
          <p:cNvPr id="10" name="TextBox 9">
            <a:extLst>
              <a:ext uri="{FF2B5EF4-FFF2-40B4-BE49-F238E27FC236}">
                <a16:creationId xmlns:a16="http://schemas.microsoft.com/office/drawing/2014/main" id="{B55ECCD0-AC62-40E7-BF0C-9005350F702B}"/>
              </a:ext>
            </a:extLst>
          </p:cNvPr>
          <p:cNvSpPr txBox="1"/>
          <p:nvPr/>
        </p:nvSpPr>
        <p:spPr>
          <a:xfrm>
            <a:off x="699671" y="5892225"/>
            <a:ext cx="2167467" cy="584775"/>
          </a:xfrm>
          <a:prstGeom prst="rect">
            <a:avLst/>
          </a:prstGeom>
          <a:noFill/>
          <a:ln>
            <a:solidFill>
              <a:schemeClr val="accent1"/>
            </a:solidFill>
          </a:ln>
        </p:spPr>
        <p:txBody>
          <a:bodyPr wrap="square" rtlCol="0">
            <a:spAutoFit/>
          </a:bodyPr>
          <a:lstStyle/>
          <a:p>
            <a:r>
              <a:rPr lang="en-US" sz="1600" dirty="0"/>
              <a:t>Pre-change image composite</a:t>
            </a:r>
          </a:p>
        </p:txBody>
      </p:sp>
      <p:sp>
        <p:nvSpPr>
          <p:cNvPr id="11" name="TextBox 10">
            <a:extLst>
              <a:ext uri="{FF2B5EF4-FFF2-40B4-BE49-F238E27FC236}">
                <a16:creationId xmlns:a16="http://schemas.microsoft.com/office/drawing/2014/main" id="{7AC5C7D9-26A9-447F-A85D-B0DA06D22281}"/>
              </a:ext>
            </a:extLst>
          </p:cNvPr>
          <p:cNvSpPr txBox="1"/>
          <p:nvPr/>
        </p:nvSpPr>
        <p:spPr>
          <a:xfrm>
            <a:off x="3488266" y="5886529"/>
            <a:ext cx="2167467" cy="584775"/>
          </a:xfrm>
          <a:prstGeom prst="rect">
            <a:avLst/>
          </a:prstGeom>
          <a:noFill/>
          <a:ln>
            <a:solidFill>
              <a:schemeClr val="accent1"/>
            </a:solidFill>
          </a:ln>
        </p:spPr>
        <p:txBody>
          <a:bodyPr wrap="square" rtlCol="0">
            <a:spAutoFit/>
          </a:bodyPr>
          <a:lstStyle/>
          <a:p>
            <a:r>
              <a:rPr lang="en-US" sz="1600" dirty="0"/>
              <a:t>Post-change image composite</a:t>
            </a:r>
          </a:p>
        </p:txBody>
      </p:sp>
      <p:sp>
        <p:nvSpPr>
          <p:cNvPr id="12" name="TextBox 11">
            <a:extLst>
              <a:ext uri="{FF2B5EF4-FFF2-40B4-BE49-F238E27FC236}">
                <a16:creationId xmlns:a16="http://schemas.microsoft.com/office/drawing/2014/main" id="{6A29AC35-F578-4FAB-BC2F-9247758B25B4}"/>
              </a:ext>
            </a:extLst>
          </p:cNvPr>
          <p:cNvSpPr txBox="1"/>
          <p:nvPr/>
        </p:nvSpPr>
        <p:spPr>
          <a:xfrm>
            <a:off x="6530157" y="5734129"/>
            <a:ext cx="2467207" cy="830997"/>
          </a:xfrm>
          <a:prstGeom prst="rect">
            <a:avLst/>
          </a:prstGeom>
          <a:noFill/>
          <a:ln>
            <a:solidFill>
              <a:schemeClr val="accent1"/>
            </a:solidFill>
          </a:ln>
        </p:spPr>
        <p:txBody>
          <a:bodyPr wrap="square" rtlCol="0">
            <a:spAutoFit/>
          </a:bodyPr>
          <a:lstStyle/>
          <a:p>
            <a:r>
              <a:rPr lang="en-US" sz="1600" dirty="0"/>
              <a:t>Difference image, </a:t>
            </a:r>
            <a:r>
              <a:rPr lang="en-US" sz="1600" dirty="0" err="1"/>
              <a:t>thresholded</a:t>
            </a:r>
            <a:r>
              <a:rPr lang="en-US" sz="1600" dirty="0"/>
              <a:t> to represent change</a:t>
            </a:r>
          </a:p>
        </p:txBody>
      </p:sp>
    </p:spTree>
    <p:extLst>
      <p:ext uri="{BB962C8B-B14F-4D97-AF65-F5344CB8AC3E}">
        <p14:creationId xmlns:p14="http://schemas.microsoft.com/office/powerpoint/2010/main" val="4016085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Analysis- Image Differencing</a:t>
            </a:r>
          </a:p>
        </p:txBody>
      </p:sp>
      <p:sp>
        <p:nvSpPr>
          <p:cNvPr id="3" name="Content Placeholder 2"/>
          <p:cNvSpPr>
            <a:spLocks noGrp="1"/>
          </p:cNvSpPr>
          <p:nvPr>
            <p:ph idx="1"/>
          </p:nvPr>
        </p:nvSpPr>
        <p:spPr/>
        <p:txBody>
          <a:bodyPr/>
          <a:lstStyle/>
          <a:p>
            <a:r>
              <a:rPr lang="en-US" dirty="0"/>
              <a:t>Use raster math to calculate a difference image</a:t>
            </a:r>
          </a:p>
          <a:p>
            <a:pPr lvl="2"/>
            <a:r>
              <a:rPr lang="en-US" dirty="0"/>
              <a:t>Pixel values in change image represent spectral change (positive/negative)</a:t>
            </a:r>
          </a:p>
          <a:p>
            <a:endParaRPr lang="en-US" dirty="0"/>
          </a:p>
        </p:txBody>
      </p:sp>
      <p:pic>
        <p:nvPicPr>
          <p:cNvPr id="19" name="Picture 18">
            <a:extLst>
              <a:ext uri="{FF2B5EF4-FFF2-40B4-BE49-F238E27FC236}">
                <a16:creationId xmlns:a16="http://schemas.microsoft.com/office/drawing/2014/main" id="{38624213-6B1B-4F88-928B-098FF75ABB37}"/>
              </a:ext>
            </a:extLst>
          </p:cNvPr>
          <p:cNvPicPr>
            <a:picLocks noChangeAspect="1"/>
          </p:cNvPicPr>
          <p:nvPr/>
        </p:nvPicPr>
        <p:blipFill rotWithShape="1">
          <a:blip r:embed="rId3"/>
          <a:srcRect l="8737" t="29296" r="50000" b="13824"/>
          <a:stretch/>
        </p:blipFill>
        <p:spPr>
          <a:xfrm>
            <a:off x="637983" y="3651221"/>
            <a:ext cx="2229155" cy="2087809"/>
          </a:xfrm>
          <a:prstGeom prst="rect">
            <a:avLst/>
          </a:prstGeom>
        </p:spPr>
      </p:pic>
      <p:sp>
        <p:nvSpPr>
          <p:cNvPr id="20" name="Rectangle 19">
            <a:extLst>
              <a:ext uri="{FF2B5EF4-FFF2-40B4-BE49-F238E27FC236}">
                <a16:creationId xmlns:a16="http://schemas.microsoft.com/office/drawing/2014/main" id="{1A521427-BF22-47AE-A57C-39323BBD5053}"/>
              </a:ext>
            </a:extLst>
          </p:cNvPr>
          <p:cNvSpPr/>
          <p:nvPr/>
        </p:nvSpPr>
        <p:spPr>
          <a:xfrm>
            <a:off x="2943261" y="4505325"/>
            <a:ext cx="438037" cy="171450"/>
          </a:xfrm>
          <a:prstGeom prst="rect">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CA0B25E-CBDA-43BE-81F0-F4F02D040EBD}"/>
              </a:ext>
            </a:extLst>
          </p:cNvPr>
          <p:cNvPicPr>
            <a:picLocks noChangeAspect="1"/>
          </p:cNvPicPr>
          <p:nvPr/>
        </p:nvPicPr>
        <p:blipFill rotWithShape="1">
          <a:blip r:embed="rId4"/>
          <a:srcRect l="8357" t="28507" r="50924" b="15198"/>
          <a:stretch/>
        </p:blipFill>
        <p:spPr>
          <a:xfrm>
            <a:off x="3457422" y="3646319"/>
            <a:ext cx="2229156" cy="2087810"/>
          </a:xfrm>
          <a:prstGeom prst="rect">
            <a:avLst/>
          </a:prstGeom>
        </p:spPr>
      </p:pic>
      <p:sp>
        <p:nvSpPr>
          <p:cNvPr id="22" name="Rectangle 21">
            <a:extLst>
              <a:ext uri="{FF2B5EF4-FFF2-40B4-BE49-F238E27FC236}">
                <a16:creationId xmlns:a16="http://schemas.microsoft.com/office/drawing/2014/main" id="{E568992D-D935-488D-AB40-66398DCDADF0}"/>
              </a:ext>
            </a:extLst>
          </p:cNvPr>
          <p:cNvSpPr/>
          <p:nvPr/>
        </p:nvSpPr>
        <p:spPr>
          <a:xfrm>
            <a:off x="5981547" y="4673600"/>
            <a:ext cx="476403" cy="146047"/>
          </a:xfrm>
          <a:prstGeom prst="rect">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FF8162C-779A-43DF-8903-48BA8A5FAA71}"/>
              </a:ext>
            </a:extLst>
          </p:cNvPr>
          <p:cNvSpPr/>
          <p:nvPr/>
        </p:nvSpPr>
        <p:spPr>
          <a:xfrm>
            <a:off x="5981547" y="4451353"/>
            <a:ext cx="476403" cy="146047"/>
          </a:xfrm>
          <a:prstGeom prst="rect">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7B2BD4C-4B64-48DD-9430-AA97190A1B41}"/>
              </a:ext>
            </a:extLst>
          </p:cNvPr>
          <p:cNvPicPr>
            <a:picLocks noChangeAspect="1"/>
          </p:cNvPicPr>
          <p:nvPr/>
        </p:nvPicPr>
        <p:blipFill rotWithShape="1">
          <a:blip r:embed="rId5"/>
          <a:srcRect l="8357" t="28576" r="50923" b="15184"/>
          <a:stretch/>
        </p:blipFill>
        <p:spPr>
          <a:xfrm>
            <a:off x="6714553" y="3646319"/>
            <a:ext cx="2229156" cy="2087812"/>
          </a:xfrm>
          <a:prstGeom prst="rect">
            <a:avLst/>
          </a:prstGeom>
        </p:spPr>
      </p:pic>
      <p:sp>
        <p:nvSpPr>
          <p:cNvPr id="10" name="TextBox 9">
            <a:extLst>
              <a:ext uri="{FF2B5EF4-FFF2-40B4-BE49-F238E27FC236}">
                <a16:creationId xmlns:a16="http://schemas.microsoft.com/office/drawing/2014/main" id="{B55ECCD0-AC62-40E7-BF0C-9005350F702B}"/>
              </a:ext>
            </a:extLst>
          </p:cNvPr>
          <p:cNvSpPr txBox="1"/>
          <p:nvPr/>
        </p:nvSpPr>
        <p:spPr>
          <a:xfrm>
            <a:off x="699671" y="5892225"/>
            <a:ext cx="2167467" cy="584775"/>
          </a:xfrm>
          <a:prstGeom prst="rect">
            <a:avLst/>
          </a:prstGeom>
          <a:noFill/>
          <a:ln>
            <a:solidFill>
              <a:schemeClr val="accent1"/>
            </a:solidFill>
          </a:ln>
        </p:spPr>
        <p:txBody>
          <a:bodyPr wrap="square" rtlCol="0">
            <a:spAutoFit/>
          </a:bodyPr>
          <a:lstStyle/>
          <a:p>
            <a:r>
              <a:rPr lang="en-US" sz="1600" dirty="0"/>
              <a:t>Pre-change image composite</a:t>
            </a:r>
          </a:p>
        </p:txBody>
      </p:sp>
      <p:sp>
        <p:nvSpPr>
          <p:cNvPr id="11" name="TextBox 10">
            <a:extLst>
              <a:ext uri="{FF2B5EF4-FFF2-40B4-BE49-F238E27FC236}">
                <a16:creationId xmlns:a16="http://schemas.microsoft.com/office/drawing/2014/main" id="{7AC5C7D9-26A9-447F-A85D-B0DA06D22281}"/>
              </a:ext>
            </a:extLst>
          </p:cNvPr>
          <p:cNvSpPr txBox="1"/>
          <p:nvPr/>
        </p:nvSpPr>
        <p:spPr>
          <a:xfrm>
            <a:off x="3488266" y="5886529"/>
            <a:ext cx="2167467" cy="584775"/>
          </a:xfrm>
          <a:prstGeom prst="rect">
            <a:avLst/>
          </a:prstGeom>
          <a:noFill/>
          <a:ln>
            <a:solidFill>
              <a:schemeClr val="accent1"/>
            </a:solidFill>
          </a:ln>
        </p:spPr>
        <p:txBody>
          <a:bodyPr wrap="square" rtlCol="0">
            <a:spAutoFit/>
          </a:bodyPr>
          <a:lstStyle/>
          <a:p>
            <a:r>
              <a:rPr lang="en-US" sz="1600" dirty="0"/>
              <a:t>Post-change image composite</a:t>
            </a:r>
          </a:p>
        </p:txBody>
      </p:sp>
      <p:sp>
        <p:nvSpPr>
          <p:cNvPr id="12" name="TextBox 11">
            <a:extLst>
              <a:ext uri="{FF2B5EF4-FFF2-40B4-BE49-F238E27FC236}">
                <a16:creationId xmlns:a16="http://schemas.microsoft.com/office/drawing/2014/main" id="{6A29AC35-F578-4FAB-BC2F-9247758B25B4}"/>
              </a:ext>
            </a:extLst>
          </p:cNvPr>
          <p:cNvSpPr txBox="1"/>
          <p:nvPr/>
        </p:nvSpPr>
        <p:spPr>
          <a:xfrm>
            <a:off x="6530157" y="5734129"/>
            <a:ext cx="2467207" cy="830997"/>
          </a:xfrm>
          <a:prstGeom prst="rect">
            <a:avLst/>
          </a:prstGeom>
          <a:noFill/>
          <a:ln>
            <a:solidFill>
              <a:schemeClr val="accent1"/>
            </a:solidFill>
          </a:ln>
        </p:spPr>
        <p:txBody>
          <a:bodyPr wrap="square" rtlCol="0">
            <a:spAutoFit/>
          </a:bodyPr>
          <a:lstStyle/>
          <a:p>
            <a:r>
              <a:rPr lang="en-US" sz="1600" dirty="0"/>
              <a:t>Difference image, </a:t>
            </a:r>
            <a:r>
              <a:rPr lang="en-US" sz="1600" dirty="0" err="1"/>
              <a:t>thresholded</a:t>
            </a:r>
            <a:r>
              <a:rPr lang="en-US" sz="1600" dirty="0"/>
              <a:t> to represent change</a:t>
            </a:r>
          </a:p>
        </p:txBody>
      </p:sp>
      <p:pic>
        <p:nvPicPr>
          <p:cNvPr id="5" name="Picture 4" descr="grid cells representing a raster with majority dark green pixels">
            <a:extLst>
              <a:ext uri="{FF2B5EF4-FFF2-40B4-BE49-F238E27FC236}">
                <a16:creationId xmlns:a16="http://schemas.microsoft.com/office/drawing/2014/main" id="{9B393D11-05E0-4745-B9E4-6A1CA3F3423D}"/>
              </a:ext>
            </a:extLst>
          </p:cNvPr>
          <p:cNvPicPr>
            <a:picLocks noChangeAspect="1"/>
          </p:cNvPicPr>
          <p:nvPr/>
        </p:nvPicPr>
        <p:blipFill>
          <a:blip r:embed="rId6"/>
          <a:stretch>
            <a:fillRect/>
          </a:stretch>
        </p:blipFill>
        <p:spPr>
          <a:xfrm>
            <a:off x="952390" y="4157526"/>
            <a:ext cx="1600339" cy="1486029"/>
          </a:xfrm>
          <a:prstGeom prst="rect">
            <a:avLst/>
          </a:prstGeom>
        </p:spPr>
      </p:pic>
      <p:pic>
        <p:nvPicPr>
          <p:cNvPr id="7" name="Picture 6" descr="grid cells representing a raster with some dark green pixels and some lighter green pixels">
            <a:extLst>
              <a:ext uri="{FF2B5EF4-FFF2-40B4-BE49-F238E27FC236}">
                <a16:creationId xmlns:a16="http://schemas.microsoft.com/office/drawing/2014/main" id="{90122BF9-AA8A-48FC-B745-ED1881228CA9}"/>
              </a:ext>
            </a:extLst>
          </p:cNvPr>
          <p:cNvPicPr>
            <a:picLocks noChangeAspect="1"/>
          </p:cNvPicPr>
          <p:nvPr/>
        </p:nvPicPr>
        <p:blipFill>
          <a:blip r:embed="rId7"/>
          <a:stretch>
            <a:fillRect/>
          </a:stretch>
        </p:blipFill>
        <p:spPr>
          <a:xfrm>
            <a:off x="3768019" y="4183773"/>
            <a:ext cx="1607959" cy="1493649"/>
          </a:xfrm>
          <a:prstGeom prst="rect">
            <a:avLst/>
          </a:prstGeom>
        </p:spPr>
      </p:pic>
      <p:pic>
        <p:nvPicPr>
          <p:cNvPr id="9" name="Picture 8" descr="grid cells representing a raster with some dark green pixels, pixels that were light green in previous image have been turned yellow">
            <a:extLst>
              <a:ext uri="{FF2B5EF4-FFF2-40B4-BE49-F238E27FC236}">
                <a16:creationId xmlns:a16="http://schemas.microsoft.com/office/drawing/2014/main" id="{001D1E22-EA27-43C5-B9FB-0278C0F23E15}"/>
              </a:ext>
            </a:extLst>
          </p:cNvPr>
          <p:cNvPicPr>
            <a:picLocks noChangeAspect="1"/>
          </p:cNvPicPr>
          <p:nvPr/>
        </p:nvPicPr>
        <p:blipFill>
          <a:blip r:embed="rId8"/>
          <a:stretch>
            <a:fillRect/>
          </a:stretch>
        </p:blipFill>
        <p:spPr>
          <a:xfrm>
            <a:off x="7094082" y="4171900"/>
            <a:ext cx="1592718" cy="1486029"/>
          </a:xfrm>
          <a:prstGeom prst="rect">
            <a:avLst/>
          </a:prstGeom>
        </p:spPr>
      </p:pic>
    </p:spTree>
    <p:extLst>
      <p:ext uri="{BB962C8B-B14F-4D97-AF65-F5344CB8AC3E}">
        <p14:creationId xmlns:p14="http://schemas.microsoft.com/office/powerpoint/2010/main" val="3301439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4898" name="Rectangle 2"/>
          <p:cNvSpPr>
            <a:spLocks noGrp="1" noChangeArrowheads="1"/>
          </p:cNvSpPr>
          <p:nvPr>
            <p:ph type="title"/>
          </p:nvPr>
        </p:nvSpPr>
        <p:spPr/>
        <p:txBody>
          <a:bodyPr>
            <a:normAutofit/>
          </a:bodyPr>
          <a:lstStyle/>
          <a:p>
            <a:r>
              <a:rPr lang="en-US" u="none" dirty="0"/>
              <a:t>Analysis - Image Differencing </a:t>
            </a:r>
          </a:p>
        </p:txBody>
      </p:sp>
      <p:sp>
        <p:nvSpPr>
          <p:cNvPr id="1744926" name="Rectangle 30"/>
          <p:cNvSpPr>
            <a:spLocks noGrp="1" noChangeArrowheads="1"/>
          </p:cNvSpPr>
          <p:nvPr>
            <p:ph idx="1"/>
          </p:nvPr>
        </p:nvSpPr>
        <p:spPr>
          <a:xfrm>
            <a:off x="457200" y="1143000"/>
            <a:ext cx="8229600" cy="5029200"/>
          </a:xfrm>
          <a:noFill/>
          <a:ln/>
          <a:effectLst/>
        </p:spPr>
        <p:txBody>
          <a:bodyPr/>
          <a:lstStyle/>
          <a:p>
            <a:pPr>
              <a:buNone/>
            </a:pPr>
            <a:r>
              <a:rPr lang="en-US" sz="2000" dirty="0">
                <a:latin typeface="Tahoma" pitchFamily="34" charset="0"/>
              </a:rPr>
              <a:t>Example: </a:t>
            </a:r>
            <a:endParaRPr lang="en-US" sz="1600" dirty="0">
              <a:latin typeface="Tahoma" pitchFamily="34" charset="0"/>
            </a:endParaRPr>
          </a:p>
          <a:p>
            <a:pPr lvl="1"/>
            <a:r>
              <a:rPr lang="en-US" sz="1600" dirty="0">
                <a:latin typeface="Tahoma" pitchFamily="34" charset="0"/>
              </a:rPr>
              <a:t>Normalized Burn Ratio (NBR) = </a:t>
            </a:r>
            <a:r>
              <a:rPr lang="en-US" sz="1600" dirty="0">
                <a:solidFill>
                  <a:srgbClr val="FF0000"/>
                </a:solidFill>
              </a:rPr>
              <a:t>NBR = (NIR – SWIR) / (NIR + SWIR)</a:t>
            </a:r>
          </a:p>
          <a:p>
            <a:pPr lvl="1"/>
            <a:r>
              <a:rPr lang="en-US" sz="1600" dirty="0"/>
              <a:t>Difference NBR = </a:t>
            </a:r>
            <a:r>
              <a:rPr lang="en-US" sz="1600" dirty="0">
                <a:solidFill>
                  <a:srgbClr val="FF0000"/>
                </a:solidFill>
              </a:rPr>
              <a:t>dNBR = Pre NBR – Post NBR</a:t>
            </a:r>
          </a:p>
          <a:p>
            <a:pPr lvl="1"/>
            <a:r>
              <a:rPr lang="en-US" sz="1600" dirty="0"/>
              <a:t>Burn Severity = </a:t>
            </a:r>
            <a:r>
              <a:rPr lang="en-US" sz="1600" dirty="0">
                <a:solidFill>
                  <a:srgbClr val="FF0000"/>
                </a:solidFill>
              </a:rPr>
              <a:t>Thresholds applied to dNBR</a:t>
            </a:r>
          </a:p>
          <a:p>
            <a:pPr marL="457200" lvl="1" indent="0">
              <a:buNone/>
            </a:pPr>
            <a:endParaRPr lang="en-US" sz="1600" dirty="0">
              <a:solidFill>
                <a:srgbClr val="FF0000"/>
              </a:solidFill>
              <a:effectLst>
                <a:outerShdw blurRad="38100" dist="38100" dir="2700000" algn="tl">
                  <a:srgbClr val="000000"/>
                </a:outerShdw>
              </a:effectLst>
            </a:endParaRPr>
          </a:p>
        </p:txBody>
      </p:sp>
      <p:pic>
        <p:nvPicPr>
          <p:cNvPr id="1744900" name="Picture 4" descr="post-refl_resize"/>
          <p:cNvPicPr>
            <a:picLocks noChangeAspect="1" noChangeArrowheads="1"/>
          </p:cNvPicPr>
          <p:nvPr/>
        </p:nvPicPr>
        <p:blipFill>
          <a:blip r:embed="rId3" cstate="print"/>
          <a:srcRect/>
          <a:stretch>
            <a:fillRect/>
          </a:stretch>
        </p:blipFill>
        <p:spPr bwMode="auto">
          <a:xfrm>
            <a:off x="609600" y="4648200"/>
            <a:ext cx="1981200" cy="1602769"/>
          </a:xfrm>
          <a:prstGeom prst="rect">
            <a:avLst/>
          </a:prstGeom>
          <a:noFill/>
          <a:ln w="9525">
            <a:noFill/>
            <a:miter lim="800000"/>
            <a:headEnd/>
            <a:tailEnd/>
          </a:ln>
        </p:spPr>
      </p:pic>
      <p:pic>
        <p:nvPicPr>
          <p:cNvPr id="1744901" name="Picture 5" descr="pre-refl_resize"/>
          <p:cNvPicPr>
            <a:picLocks noChangeAspect="1" noChangeArrowheads="1"/>
          </p:cNvPicPr>
          <p:nvPr/>
        </p:nvPicPr>
        <p:blipFill>
          <a:blip r:embed="rId4" cstate="print"/>
          <a:srcRect/>
          <a:stretch>
            <a:fillRect/>
          </a:stretch>
        </p:blipFill>
        <p:spPr bwMode="auto">
          <a:xfrm>
            <a:off x="609600" y="2743200"/>
            <a:ext cx="1934855" cy="1565276"/>
          </a:xfrm>
          <a:prstGeom prst="rect">
            <a:avLst/>
          </a:prstGeom>
          <a:noFill/>
          <a:ln w="9525">
            <a:noFill/>
            <a:miter lim="800000"/>
            <a:headEnd/>
            <a:tailEnd/>
          </a:ln>
        </p:spPr>
      </p:pic>
      <p:sp>
        <p:nvSpPr>
          <p:cNvPr id="1744902" name="Text Box 6"/>
          <p:cNvSpPr txBox="1">
            <a:spLocks noChangeArrowheads="1"/>
          </p:cNvSpPr>
          <p:nvPr/>
        </p:nvSpPr>
        <p:spPr bwMode="auto">
          <a:xfrm rot="16200000">
            <a:off x="-8731" y="3467894"/>
            <a:ext cx="989012" cy="304800"/>
          </a:xfrm>
          <a:prstGeom prst="rect">
            <a:avLst/>
          </a:prstGeom>
          <a:noFill/>
          <a:ln w="9525">
            <a:noFill/>
            <a:miter lim="800000"/>
            <a:headEnd/>
            <a:tailEnd/>
          </a:ln>
          <a:effectLst/>
        </p:spPr>
        <p:txBody>
          <a:bodyPr>
            <a:spAutoFit/>
          </a:bodyPr>
          <a:lstStyle/>
          <a:p>
            <a:pPr>
              <a:lnSpc>
                <a:spcPct val="100000"/>
              </a:lnSpc>
              <a:buClrTx/>
              <a:buSzTx/>
              <a:buFontTx/>
              <a:buNone/>
            </a:pPr>
            <a:r>
              <a:rPr lang="en-US" sz="1400" dirty="0"/>
              <a:t>Pre-fire   </a:t>
            </a:r>
          </a:p>
        </p:txBody>
      </p:sp>
      <p:sp>
        <p:nvSpPr>
          <p:cNvPr id="1744903" name="Text Box 7"/>
          <p:cNvSpPr txBox="1">
            <a:spLocks noChangeArrowheads="1"/>
          </p:cNvSpPr>
          <p:nvPr/>
        </p:nvSpPr>
        <p:spPr bwMode="auto">
          <a:xfrm rot="16200000">
            <a:off x="-8731" y="5068094"/>
            <a:ext cx="989012" cy="304800"/>
          </a:xfrm>
          <a:prstGeom prst="rect">
            <a:avLst/>
          </a:prstGeom>
          <a:noFill/>
          <a:ln w="9525">
            <a:noFill/>
            <a:miter lim="800000"/>
            <a:headEnd/>
            <a:tailEnd/>
          </a:ln>
          <a:effectLst/>
        </p:spPr>
        <p:txBody>
          <a:bodyPr>
            <a:spAutoFit/>
          </a:bodyPr>
          <a:lstStyle/>
          <a:p>
            <a:pPr algn="l">
              <a:lnSpc>
                <a:spcPct val="100000"/>
              </a:lnSpc>
              <a:buClrTx/>
              <a:buSzTx/>
              <a:buFontTx/>
              <a:buNone/>
            </a:pPr>
            <a:r>
              <a:rPr lang="en-US" sz="1400" dirty="0"/>
              <a:t>Post-fire   </a:t>
            </a:r>
          </a:p>
        </p:txBody>
      </p:sp>
      <p:sp>
        <p:nvSpPr>
          <p:cNvPr id="1744906" name="Text Box 10"/>
          <p:cNvSpPr txBox="1">
            <a:spLocks noChangeArrowheads="1"/>
          </p:cNvSpPr>
          <p:nvPr/>
        </p:nvSpPr>
        <p:spPr bwMode="auto">
          <a:xfrm>
            <a:off x="1143000" y="2438400"/>
            <a:ext cx="820738" cy="307975"/>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a:t>Landsat</a:t>
            </a:r>
          </a:p>
        </p:txBody>
      </p:sp>
      <p:sp>
        <p:nvSpPr>
          <p:cNvPr id="1744907" name="Text Box 11"/>
          <p:cNvSpPr txBox="1">
            <a:spLocks noChangeArrowheads="1"/>
          </p:cNvSpPr>
          <p:nvPr/>
        </p:nvSpPr>
        <p:spPr bwMode="auto">
          <a:xfrm>
            <a:off x="3413125" y="2438400"/>
            <a:ext cx="571500" cy="304800"/>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a:t>NBR</a:t>
            </a:r>
          </a:p>
        </p:txBody>
      </p:sp>
      <p:sp>
        <p:nvSpPr>
          <p:cNvPr id="1744908" name="Line 12"/>
          <p:cNvSpPr>
            <a:spLocks noChangeShapeType="1"/>
          </p:cNvSpPr>
          <p:nvPr/>
        </p:nvSpPr>
        <p:spPr bwMode="auto">
          <a:xfrm>
            <a:off x="2386013" y="3430587"/>
            <a:ext cx="411163" cy="0"/>
          </a:xfrm>
          <a:prstGeom prst="line">
            <a:avLst/>
          </a:prstGeom>
          <a:noFill/>
          <a:ln w="28575">
            <a:solidFill>
              <a:srgbClr val="FFC000"/>
            </a:solidFill>
            <a:round/>
            <a:headEnd/>
            <a:tailEnd type="triangle" w="med" len="med"/>
          </a:ln>
          <a:effectLst/>
        </p:spPr>
        <p:txBody>
          <a:bodyPr>
            <a:spAutoFit/>
          </a:bodyPr>
          <a:lstStyle/>
          <a:p>
            <a:endParaRPr lang="en-US" dirty="0"/>
          </a:p>
        </p:txBody>
      </p:sp>
      <p:sp>
        <p:nvSpPr>
          <p:cNvPr id="1744909" name="Line 13"/>
          <p:cNvSpPr>
            <a:spLocks noChangeShapeType="1"/>
          </p:cNvSpPr>
          <p:nvPr/>
        </p:nvSpPr>
        <p:spPr bwMode="auto">
          <a:xfrm>
            <a:off x="2386013" y="5156200"/>
            <a:ext cx="411163" cy="0"/>
          </a:xfrm>
          <a:prstGeom prst="line">
            <a:avLst/>
          </a:prstGeom>
          <a:noFill/>
          <a:ln w="28575">
            <a:solidFill>
              <a:srgbClr val="FFC000"/>
            </a:solidFill>
            <a:round/>
            <a:headEnd/>
            <a:tailEnd type="triangle" w="med" len="med"/>
          </a:ln>
          <a:effectLst/>
        </p:spPr>
        <p:txBody>
          <a:bodyPr>
            <a:spAutoFit/>
          </a:bodyPr>
          <a:lstStyle/>
          <a:p>
            <a:endParaRPr lang="en-US" dirty="0"/>
          </a:p>
        </p:txBody>
      </p:sp>
      <p:pic>
        <p:nvPicPr>
          <p:cNvPr id="1744914" name="Picture 18" descr="post-nbr_resize"/>
          <p:cNvPicPr>
            <a:picLocks noChangeAspect="1" noChangeArrowheads="1"/>
          </p:cNvPicPr>
          <p:nvPr/>
        </p:nvPicPr>
        <p:blipFill>
          <a:blip r:embed="rId5" cstate="print"/>
          <a:srcRect/>
          <a:stretch>
            <a:fillRect/>
          </a:stretch>
        </p:blipFill>
        <p:spPr bwMode="auto">
          <a:xfrm>
            <a:off x="2819400" y="4648200"/>
            <a:ext cx="1990990" cy="1600200"/>
          </a:xfrm>
          <a:prstGeom prst="rect">
            <a:avLst/>
          </a:prstGeom>
          <a:noFill/>
          <a:ln w="9525">
            <a:noFill/>
            <a:miter lim="800000"/>
            <a:headEnd/>
            <a:tailEnd/>
          </a:ln>
        </p:spPr>
      </p:pic>
      <p:pic>
        <p:nvPicPr>
          <p:cNvPr id="1744915" name="Picture 19" descr="pre-nbr_resize"/>
          <p:cNvPicPr>
            <a:picLocks noChangeAspect="1" noChangeArrowheads="1"/>
          </p:cNvPicPr>
          <p:nvPr/>
        </p:nvPicPr>
        <p:blipFill>
          <a:blip r:embed="rId6" cstate="print"/>
          <a:srcRect/>
          <a:stretch>
            <a:fillRect/>
          </a:stretch>
        </p:blipFill>
        <p:spPr bwMode="auto">
          <a:xfrm>
            <a:off x="2819401" y="2751068"/>
            <a:ext cx="1981200" cy="1592332"/>
          </a:xfrm>
          <a:prstGeom prst="rect">
            <a:avLst/>
          </a:prstGeom>
          <a:noFill/>
        </p:spPr>
      </p:pic>
      <p:grpSp>
        <p:nvGrpSpPr>
          <p:cNvPr id="4" name="Group 3"/>
          <p:cNvGrpSpPr/>
          <p:nvPr/>
        </p:nvGrpSpPr>
        <p:grpSpPr>
          <a:xfrm>
            <a:off x="4343400" y="3352800"/>
            <a:ext cx="2645833" cy="1905000"/>
            <a:chOff x="4343400" y="3352800"/>
            <a:chExt cx="2645833" cy="1905000"/>
          </a:xfrm>
        </p:grpSpPr>
        <p:sp>
          <p:nvSpPr>
            <p:cNvPr id="1744904" name="Text Box 8"/>
            <p:cNvSpPr txBox="1">
              <a:spLocks noChangeArrowheads="1"/>
            </p:cNvSpPr>
            <p:nvPr/>
          </p:nvSpPr>
          <p:spPr bwMode="auto">
            <a:xfrm>
              <a:off x="5718175" y="3352800"/>
              <a:ext cx="682625" cy="304800"/>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a:t>dNBR</a:t>
              </a:r>
            </a:p>
          </p:txBody>
        </p:sp>
        <p:sp>
          <p:nvSpPr>
            <p:cNvPr id="1744910" name="Text Box 14"/>
            <p:cNvSpPr txBox="1">
              <a:spLocks noChangeArrowheads="1"/>
            </p:cNvSpPr>
            <p:nvPr/>
          </p:nvSpPr>
          <p:spPr bwMode="auto">
            <a:xfrm>
              <a:off x="4343400" y="4343400"/>
              <a:ext cx="766763" cy="246062"/>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000" dirty="0"/>
                <a:t>Difference</a:t>
              </a:r>
            </a:p>
          </p:txBody>
        </p:sp>
        <p:pic>
          <p:nvPicPr>
            <p:cNvPr id="1744916" name="Picture 20" descr="dnbr_w_perim_resize"/>
            <p:cNvPicPr>
              <a:picLocks noChangeAspect="1" noChangeArrowheads="1"/>
            </p:cNvPicPr>
            <p:nvPr/>
          </p:nvPicPr>
          <p:blipFill>
            <a:blip r:embed="rId7" cstate="print"/>
            <a:srcRect/>
            <a:stretch>
              <a:fillRect/>
            </a:stretch>
          </p:blipFill>
          <p:spPr bwMode="auto">
            <a:xfrm>
              <a:off x="5105400" y="3733800"/>
              <a:ext cx="1883833" cy="1524000"/>
            </a:xfrm>
            <a:prstGeom prst="rect">
              <a:avLst/>
            </a:prstGeom>
            <a:noFill/>
            <a:ln w="9525">
              <a:noFill/>
              <a:miter lim="800000"/>
              <a:headEnd/>
              <a:tailEnd/>
            </a:ln>
          </p:spPr>
        </p:pic>
        <p:sp>
          <p:nvSpPr>
            <p:cNvPr id="1744918" name="Line 22"/>
            <p:cNvSpPr>
              <a:spLocks noChangeShapeType="1"/>
            </p:cNvSpPr>
            <p:nvPr/>
          </p:nvSpPr>
          <p:spPr bwMode="auto">
            <a:xfrm>
              <a:off x="4656138" y="3976687"/>
              <a:ext cx="411163" cy="0"/>
            </a:xfrm>
            <a:prstGeom prst="line">
              <a:avLst/>
            </a:prstGeom>
            <a:noFill/>
            <a:ln w="28575">
              <a:solidFill>
                <a:srgbClr val="FFC000"/>
              </a:solidFill>
              <a:round/>
              <a:headEnd/>
              <a:tailEnd type="triangle" w="med" len="med"/>
            </a:ln>
            <a:effectLst/>
          </p:spPr>
          <p:txBody>
            <a:bodyPr>
              <a:spAutoFit/>
            </a:bodyPr>
            <a:lstStyle/>
            <a:p>
              <a:endParaRPr lang="en-US" dirty="0"/>
            </a:p>
          </p:txBody>
        </p:sp>
        <p:sp>
          <p:nvSpPr>
            <p:cNvPr id="1744919" name="Line 23"/>
            <p:cNvSpPr>
              <a:spLocks noChangeShapeType="1"/>
            </p:cNvSpPr>
            <p:nvPr/>
          </p:nvSpPr>
          <p:spPr bwMode="auto">
            <a:xfrm>
              <a:off x="4656138" y="4895850"/>
              <a:ext cx="411163" cy="0"/>
            </a:xfrm>
            <a:prstGeom prst="line">
              <a:avLst/>
            </a:prstGeom>
            <a:noFill/>
            <a:ln w="28575">
              <a:solidFill>
                <a:srgbClr val="FFC000"/>
              </a:solidFill>
              <a:round/>
              <a:headEnd/>
              <a:tailEnd type="triangle" w="med" len="med"/>
            </a:ln>
            <a:effectLst/>
          </p:spPr>
          <p:txBody>
            <a:bodyPr>
              <a:spAutoFit/>
            </a:bodyPr>
            <a:lstStyle/>
            <a:p>
              <a:endParaRPr lang="en-US" dirty="0"/>
            </a:p>
          </p:txBody>
        </p:sp>
      </p:grpSp>
      <p:grpSp>
        <p:nvGrpSpPr>
          <p:cNvPr id="2" name="Group 1"/>
          <p:cNvGrpSpPr/>
          <p:nvPr/>
        </p:nvGrpSpPr>
        <p:grpSpPr>
          <a:xfrm>
            <a:off x="6762750" y="3209410"/>
            <a:ext cx="2281767" cy="2046678"/>
            <a:chOff x="6762750" y="3209410"/>
            <a:chExt cx="2281767" cy="2046678"/>
          </a:xfrm>
        </p:grpSpPr>
        <p:sp>
          <p:nvSpPr>
            <p:cNvPr id="1744905" name="Text Box 9"/>
            <p:cNvSpPr txBox="1">
              <a:spLocks noChangeArrowheads="1"/>
            </p:cNvSpPr>
            <p:nvPr/>
          </p:nvSpPr>
          <p:spPr bwMode="auto">
            <a:xfrm>
              <a:off x="7162800" y="3209410"/>
              <a:ext cx="1715534" cy="523220"/>
            </a:xfrm>
            <a:prstGeom prst="rect">
              <a:avLst/>
            </a:prstGeom>
            <a:noFill/>
            <a:ln w="9525">
              <a:noFill/>
              <a:miter lim="800000"/>
              <a:headEnd/>
              <a:tailEnd/>
            </a:ln>
            <a:effectLst/>
          </p:spPr>
          <p:txBody>
            <a:bodyPr wrap="none">
              <a:spAutoFit/>
            </a:bodyPr>
            <a:lstStyle/>
            <a:p>
              <a:pPr algn="l">
                <a:lnSpc>
                  <a:spcPct val="100000"/>
                </a:lnSpc>
                <a:buClrTx/>
                <a:buSzTx/>
                <a:buFontTx/>
                <a:buNone/>
              </a:pPr>
              <a:r>
                <a:rPr lang="en-US" sz="1400" dirty="0"/>
                <a:t>Threshold applied -</a:t>
              </a:r>
            </a:p>
            <a:p>
              <a:pPr algn="l">
                <a:lnSpc>
                  <a:spcPct val="100000"/>
                </a:lnSpc>
                <a:buClrTx/>
                <a:buSzTx/>
                <a:buFontTx/>
                <a:buNone/>
              </a:pPr>
              <a:r>
                <a:rPr lang="en-US" sz="1400" dirty="0"/>
                <a:t>Burn Severity</a:t>
              </a:r>
            </a:p>
          </p:txBody>
        </p:sp>
        <p:pic>
          <p:nvPicPr>
            <p:cNvPr id="1744917" name="Picture 21" descr="dt_w_perim_resize"/>
            <p:cNvPicPr>
              <a:picLocks noChangeAspect="1" noChangeArrowheads="1"/>
            </p:cNvPicPr>
            <p:nvPr/>
          </p:nvPicPr>
          <p:blipFill>
            <a:blip r:embed="rId8" cstate="print"/>
            <a:srcRect/>
            <a:stretch>
              <a:fillRect/>
            </a:stretch>
          </p:blipFill>
          <p:spPr bwMode="auto">
            <a:xfrm>
              <a:off x="7162800" y="3733800"/>
              <a:ext cx="1881717" cy="1522288"/>
            </a:xfrm>
            <a:prstGeom prst="rect">
              <a:avLst/>
            </a:prstGeom>
            <a:noFill/>
            <a:ln w="9525">
              <a:noFill/>
              <a:miter lim="800000"/>
              <a:headEnd/>
              <a:tailEnd/>
            </a:ln>
          </p:spPr>
        </p:pic>
        <p:sp>
          <p:nvSpPr>
            <p:cNvPr id="1744920" name="Line 24"/>
            <p:cNvSpPr>
              <a:spLocks noChangeShapeType="1"/>
            </p:cNvSpPr>
            <p:nvPr/>
          </p:nvSpPr>
          <p:spPr bwMode="auto">
            <a:xfrm>
              <a:off x="6762750" y="4414837"/>
              <a:ext cx="411163" cy="0"/>
            </a:xfrm>
            <a:prstGeom prst="line">
              <a:avLst/>
            </a:prstGeom>
            <a:noFill/>
            <a:ln w="28575">
              <a:solidFill>
                <a:srgbClr val="FFC000"/>
              </a:solidFill>
              <a:round/>
              <a:headEnd/>
              <a:tailEnd type="triangle" w="med" len="med"/>
            </a:ln>
            <a:effectLst/>
          </p:spPr>
          <p:txBody>
            <a:bodyPr>
              <a:spAutoFit/>
            </a:bodyPr>
            <a:lstStyle/>
            <a:p>
              <a:endParaRPr lang="en-US" dirty="0"/>
            </a:p>
          </p:txBody>
        </p:sp>
      </p:grpSp>
      <p:sp>
        <p:nvSpPr>
          <p:cNvPr id="1744922" name="Rectangle 26"/>
          <p:cNvSpPr>
            <a:spLocks noChangeArrowheads="1"/>
          </p:cNvSpPr>
          <p:nvPr/>
        </p:nvSpPr>
        <p:spPr bwMode="auto">
          <a:xfrm>
            <a:off x="1752600" y="4267200"/>
            <a:ext cx="701675" cy="244475"/>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en-US" sz="1000" b="0" dirty="0"/>
              <a:t>6/8/2005</a:t>
            </a:r>
          </a:p>
        </p:txBody>
      </p:sp>
      <p:sp>
        <p:nvSpPr>
          <p:cNvPr id="1744923" name="Rectangle 27"/>
          <p:cNvSpPr>
            <a:spLocks noChangeArrowheads="1"/>
          </p:cNvSpPr>
          <p:nvPr/>
        </p:nvSpPr>
        <p:spPr bwMode="auto">
          <a:xfrm>
            <a:off x="1752600" y="6248400"/>
            <a:ext cx="771525" cy="244475"/>
          </a:xfrm>
          <a:prstGeom prst="rect">
            <a:avLst/>
          </a:prstGeom>
          <a:noFill/>
          <a:ln w="9525">
            <a:noFill/>
            <a:miter lim="800000"/>
            <a:headEnd/>
            <a:tailEnd/>
          </a:ln>
          <a:effectLst/>
        </p:spPr>
        <p:txBody>
          <a:bodyPr wrap="none">
            <a:spAutoFit/>
          </a:bodyPr>
          <a:lstStyle/>
          <a:p>
            <a:pPr algn="l">
              <a:lnSpc>
                <a:spcPct val="100000"/>
              </a:lnSpc>
              <a:spcBef>
                <a:spcPct val="0"/>
              </a:spcBef>
              <a:buClrTx/>
              <a:buSzTx/>
              <a:buFontTx/>
              <a:buNone/>
            </a:pPr>
            <a:r>
              <a:rPr lang="en-US" sz="1000" b="0" dirty="0"/>
              <a:t>6/14/2007</a:t>
            </a:r>
          </a:p>
        </p:txBody>
      </p:sp>
    </p:spTree>
    <p:extLst>
      <p:ext uri="{BB962C8B-B14F-4D97-AF65-F5344CB8AC3E}">
        <p14:creationId xmlns:p14="http://schemas.microsoft.com/office/powerpoint/2010/main" val="3634861795"/>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926" grpId="0">
        <p:tmplLst>
          <p:tmpl>
            <p:tnLst>
              <p:par>
                <p:cTn presetID="22" presetClass="entr" presetSubtype="1" fill="hold" nodeType="afterEffect">
                  <p:stCondLst>
                    <p:cond delay="0"/>
                  </p:stCondLst>
                  <p:childTnLst>
                    <p:set>
                      <p:cBhvr>
                        <p:cTn dur="1" fill="hold">
                          <p:stCondLst>
                            <p:cond delay="0"/>
                          </p:stCondLst>
                        </p:cTn>
                        <p:tgtEl>
                          <p:spTgt spid="1744926"/>
                        </p:tgtEl>
                        <p:attrNameLst>
                          <p:attrName>style.visibility</p:attrName>
                        </p:attrNameLst>
                      </p:cBhvr>
                      <p:to>
                        <p:strVal val="visible"/>
                      </p:to>
                    </p:set>
                    <p:animEffect transition="in" filter="wipe(up)">
                      <p:cBhvr>
                        <p:cTn dur="1000"/>
                        <p:tgtEl>
                          <p:spTgt spid="1744926"/>
                        </p:tgtEl>
                      </p:cBhvr>
                    </p:animEffect>
                  </p:childTnLst>
                </p:cTn>
              </p:par>
            </p:tnLst>
          </p:tmpl>
        </p:tmplLst>
      </p:b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990600"/>
          </a:xfrm>
        </p:spPr>
        <p:txBody>
          <a:bodyPr/>
          <a:lstStyle/>
          <a:p>
            <a:r>
              <a:rPr lang="en-US" u="none" dirty="0"/>
              <a:t>Analysis – Thresholding</a:t>
            </a:r>
          </a:p>
        </p:txBody>
      </p:sp>
      <p:sp>
        <p:nvSpPr>
          <p:cNvPr id="5" name="Content Placeholder 4"/>
          <p:cNvSpPr>
            <a:spLocks noGrp="1"/>
          </p:cNvSpPr>
          <p:nvPr>
            <p:ph idx="1"/>
          </p:nvPr>
        </p:nvSpPr>
        <p:spPr>
          <a:xfrm>
            <a:off x="457200" y="1066800"/>
            <a:ext cx="8229600" cy="1528241"/>
          </a:xfrm>
        </p:spPr>
        <p:txBody>
          <a:bodyPr/>
          <a:lstStyle/>
          <a:p>
            <a:r>
              <a:rPr lang="en-US" sz="2800" dirty="0"/>
              <a:t>Partition change image (change/no change)</a:t>
            </a:r>
          </a:p>
          <a:p>
            <a:r>
              <a:rPr lang="en-US" sz="2800" dirty="0"/>
              <a:t>Example – </a:t>
            </a:r>
            <a:r>
              <a:rPr lang="en-US" sz="2400" i="1" dirty="0">
                <a:solidFill>
                  <a:schemeClr val="tx2"/>
                </a:solidFill>
              </a:rPr>
              <a:t>Landsat NDVI difference image and a threshold of 2 standard deviations (+/-)</a:t>
            </a:r>
          </a:p>
        </p:txBody>
      </p:sp>
      <p:grpSp>
        <p:nvGrpSpPr>
          <p:cNvPr id="2" name="Group 1"/>
          <p:cNvGrpSpPr/>
          <p:nvPr/>
        </p:nvGrpSpPr>
        <p:grpSpPr>
          <a:xfrm>
            <a:off x="1600200" y="2514600"/>
            <a:ext cx="6435012" cy="3886200"/>
            <a:chOff x="2211355" y="2844087"/>
            <a:chExt cx="7144676" cy="4321823"/>
          </a:xfrm>
        </p:grpSpPr>
        <p:sp>
          <p:nvSpPr>
            <p:cNvPr id="7" name="TextBox 6"/>
            <p:cNvSpPr txBox="1"/>
            <p:nvPr/>
          </p:nvSpPr>
          <p:spPr>
            <a:xfrm>
              <a:off x="2211355" y="3461628"/>
              <a:ext cx="1651518" cy="599249"/>
            </a:xfrm>
            <a:prstGeom prst="rect">
              <a:avLst/>
            </a:prstGeom>
            <a:noFill/>
          </p:spPr>
          <p:txBody>
            <a:bodyPr wrap="square" rtlCol="0">
              <a:spAutoFit/>
            </a:bodyPr>
            <a:lstStyle/>
            <a:p>
              <a:r>
                <a:rPr lang="en-US" sz="1600" i="1" dirty="0"/>
                <a:t>Vegetation Decrease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873" y="2844087"/>
              <a:ext cx="5493158" cy="432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2211355" y="5599922"/>
              <a:ext cx="1651518" cy="599249"/>
            </a:xfrm>
            <a:prstGeom prst="rect">
              <a:avLst/>
            </a:prstGeom>
            <a:noFill/>
          </p:spPr>
          <p:txBody>
            <a:bodyPr wrap="square" rtlCol="0">
              <a:spAutoFit/>
            </a:bodyPr>
            <a:lstStyle/>
            <a:p>
              <a:r>
                <a:rPr lang="en-US" sz="1600" i="1" dirty="0"/>
                <a:t>Vegetation Increase</a:t>
              </a:r>
            </a:p>
          </p:txBody>
        </p:sp>
        <p:cxnSp>
          <p:nvCxnSpPr>
            <p:cNvPr id="9" name="Straight Arrow Connector 8"/>
            <p:cNvCxnSpPr/>
            <p:nvPr/>
          </p:nvCxnSpPr>
          <p:spPr bwMode="auto">
            <a:xfrm>
              <a:off x="3312367" y="5971592"/>
              <a:ext cx="3816221" cy="821094"/>
            </a:xfrm>
            <a:prstGeom prst="straightConnector1">
              <a:avLst/>
            </a:prstGeom>
            <a:solidFill>
              <a:schemeClr val="accent1"/>
            </a:solidFill>
            <a:ln w="15875" cap="flat" cmpd="sng" algn="ctr">
              <a:solidFill>
                <a:srgbClr val="FFFF00"/>
              </a:solidFill>
              <a:prstDash val="solid"/>
              <a:round/>
              <a:headEnd type="none" w="med" len="med"/>
              <a:tailEnd type="arrow"/>
            </a:ln>
            <a:effectLst/>
          </p:spPr>
        </p:cxnSp>
        <p:cxnSp>
          <p:nvCxnSpPr>
            <p:cNvPr id="29" name="Straight Arrow Connector 28"/>
            <p:cNvCxnSpPr/>
            <p:nvPr/>
          </p:nvCxnSpPr>
          <p:spPr bwMode="auto">
            <a:xfrm flipV="1">
              <a:off x="3237722" y="3232182"/>
              <a:ext cx="1707502" cy="521834"/>
            </a:xfrm>
            <a:prstGeom prst="straightConnector1">
              <a:avLst/>
            </a:prstGeom>
            <a:solidFill>
              <a:schemeClr val="accent1"/>
            </a:solidFill>
            <a:ln w="28575" cap="flat" cmpd="sng" algn="ctr">
              <a:solidFill>
                <a:srgbClr val="0070C0"/>
              </a:solidFill>
              <a:prstDash val="solid"/>
              <a:round/>
              <a:headEnd type="none" w="med" len="med"/>
              <a:tailEnd type="arrow"/>
            </a:ln>
            <a:effectLst/>
          </p:spPr>
        </p:cxnSp>
      </p:grpSp>
    </p:spTree>
    <p:extLst>
      <p:ext uri="{BB962C8B-B14F-4D97-AF65-F5344CB8AC3E}">
        <p14:creationId xmlns:p14="http://schemas.microsoft.com/office/powerpoint/2010/main" val="193588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A3B6C42-D47B-4D36-A6A3-17C0FDB9EB68}"/>
              </a:ext>
            </a:extLst>
          </p:cNvPr>
          <p:cNvSpPr>
            <a:spLocks noGrp="1"/>
          </p:cNvSpPr>
          <p:nvPr>
            <p:ph type="title"/>
          </p:nvPr>
        </p:nvSpPr>
        <p:spPr/>
        <p:txBody>
          <a:bodyPr/>
          <a:lstStyle/>
          <a:p>
            <a:r>
              <a:rPr lang="en-US" u="none" dirty="0"/>
              <a:t>Analysis – Thresholding</a:t>
            </a:r>
          </a:p>
        </p:txBody>
      </p:sp>
      <p:pic>
        <p:nvPicPr>
          <p:cNvPr id="6" name="Picture 5" descr="A mountain with a city in the background&#10;&#10;Description automatically generated">
            <a:extLst>
              <a:ext uri="{FF2B5EF4-FFF2-40B4-BE49-F238E27FC236}">
                <a16:creationId xmlns:a16="http://schemas.microsoft.com/office/drawing/2014/main" id="{C20906A1-63B3-4364-B75E-17F1BA7978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05"/>
          <a:stretch/>
        </p:blipFill>
        <p:spPr>
          <a:xfrm>
            <a:off x="22189" y="1295400"/>
            <a:ext cx="4489202" cy="3124200"/>
          </a:xfrm>
          <a:prstGeom prst="rect">
            <a:avLst/>
          </a:prstGeom>
        </p:spPr>
      </p:pic>
      <p:pic>
        <p:nvPicPr>
          <p:cNvPr id="7" name="Picture 6">
            <a:extLst>
              <a:ext uri="{FF2B5EF4-FFF2-40B4-BE49-F238E27FC236}">
                <a16:creationId xmlns:a16="http://schemas.microsoft.com/office/drawing/2014/main" id="{CA1B88DC-6972-48E2-B858-E1833B1117C1}"/>
              </a:ext>
            </a:extLst>
          </p:cNvPr>
          <p:cNvPicPr>
            <a:picLocks noChangeAspect="1"/>
          </p:cNvPicPr>
          <p:nvPr/>
        </p:nvPicPr>
        <p:blipFill rotWithShape="1">
          <a:blip r:embed="rId3"/>
          <a:srcRect r="13629"/>
          <a:stretch/>
        </p:blipFill>
        <p:spPr>
          <a:xfrm>
            <a:off x="3578071" y="2819400"/>
            <a:ext cx="5565929" cy="3905813"/>
          </a:xfrm>
          <a:prstGeom prst="rect">
            <a:avLst/>
          </a:prstGeom>
        </p:spPr>
      </p:pic>
      <p:sp>
        <p:nvSpPr>
          <p:cNvPr id="8" name="TextBox 7">
            <a:extLst>
              <a:ext uri="{FF2B5EF4-FFF2-40B4-BE49-F238E27FC236}">
                <a16:creationId xmlns:a16="http://schemas.microsoft.com/office/drawing/2014/main" id="{5001BF67-E4D4-444C-B60E-85D78C833301}"/>
              </a:ext>
            </a:extLst>
          </p:cNvPr>
          <p:cNvSpPr txBox="1"/>
          <p:nvPr/>
        </p:nvSpPr>
        <p:spPr>
          <a:xfrm>
            <a:off x="8238" y="1295371"/>
            <a:ext cx="3115962" cy="369332"/>
          </a:xfrm>
          <a:prstGeom prst="rect">
            <a:avLst/>
          </a:prstGeom>
          <a:solidFill>
            <a:schemeClr val="bg1"/>
          </a:solidFill>
          <a:ln>
            <a:solidFill>
              <a:schemeClr val="accent1"/>
            </a:solidFill>
          </a:ln>
        </p:spPr>
        <p:txBody>
          <a:bodyPr wrap="square" rtlCol="0">
            <a:spAutoFit/>
          </a:bodyPr>
          <a:lstStyle/>
          <a:p>
            <a:r>
              <a:rPr lang="en-US" b="1" dirty="0"/>
              <a:t>Aerial photos Aug. 2020</a:t>
            </a:r>
          </a:p>
        </p:txBody>
      </p:sp>
      <p:sp>
        <p:nvSpPr>
          <p:cNvPr id="9" name="TextBox 8">
            <a:extLst>
              <a:ext uri="{FF2B5EF4-FFF2-40B4-BE49-F238E27FC236}">
                <a16:creationId xmlns:a16="http://schemas.microsoft.com/office/drawing/2014/main" id="{F8B01EE1-CAC6-47F1-B068-211636125225}"/>
              </a:ext>
            </a:extLst>
          </p:cNvPr>
          <p:cNvSpPr txBox="1"/>
          <p:nvPr/>
        </p:nvSpPr>
        <p:spPr>
          <a:xfrm>
            <a:off x="3559536" y="2782330"/>
            <a:ext cx="4489202" cy="369332"/>
          </a:xfrm>
          <a:prstGeom prst="rect">
            <a:avLst/>
          </a:prstGeom>
          <a:solidFill>
            <a:schemeClr val="bg1"/>
          </a:solidFill>
          <a:ln>
            <a:solidFill>
              <a:schemeClr val="accent1"/>
            </a:solidFill>
          </a:ln>
        </p:spPr>
        <p:txBody>
          <a:bodyPr wrap="square" rtlCol="0">
            <a:spAutoFit/>
          </a:bodyPr>
          <a:lstStyle/>
          <a:p>
            <a:r>
              <a:rPr lang="en-US" b="1" dirty="0"/>
              <a:t>DeltaViewer output Aug 2019-Aug 2020</a:t>
            </a:r>
          </a:p>
        </p:txBody>
      </p:sp>
      <p:sp>
        <p:nvSpPr>
          <p:cNvPr id="10" name="TextBox 9">
            <a:extLst>
              <a:ext uri="{FF2B5EF4-FFF2-40B4-BE49-F238E27FC236}">
                <a16:creationId xmlns:a16="http://schemas.microsoft.com/office/drawing/2014/main" id="{8612DCA6-0B0D-4982-8BA8-F47BEF31AD42}"/>
              </a:ext>
            </a:extLst>
          </p:cNvPr>
          <p:cNvSpPr txBox="1"/>
          <p:nvPr/>
        </p:nvSpPr>
        <p:spPr>
          <a:xfrm>
            <a:off x="4608548" y="2111936"/>
            <a:ext cx="2847767" cy="646331"/>
          </a:xfrm>
          <a:prstGeom prst="rect">
            <a:avLst/>
          </a:prstGeom>
          <a:noFill/>
        </p:spPr>
        <p:txBody>
          <a:bodyPr wrap="none" rtlCol="0">
            <a:spAutoFit/>
          </a:bodyPr>
          <a:lstStyle/>
          <a:p>
            <a:r>
              <a:rPr lang="en-US" i="1" dirty="0">
                <a:solidFill>
                  <a:schemeClr val="bg1">
                    <a:lumMod val="65000"/>
                  </a:schemeClr>
                </a:solidFill>
              </a:rPr>
              <a:t>Missoula, MT</a:t>
            </a:r>
          </a:p>
          <a:p>
            <a:r>
              <a:rPr lang="en-US" i="1" dirty="0">
                <a:solidFill>
                  <a:schemeClr val="bg1">
                    <a:lumMod val="65000"/>
                  </a:schemeClr>
                </a:solidFill>
              </a:rPr>
              <a:t>Douglas Fir Tussock Moth</a:t>
            </a:r>
          </a:p>
        </p:txBody>
      </p:sp>
      <p:sp>
        <p:nvSpPr>
          <p:cNvPr id="11" name="TextBox 10">
            <a:extLst>
              <a:ext uri="{FF2B5EF4-FFF2-40B4-BE49-F238E27FC236}">
                <a16:creationId xmlns:a16="http://schemas.microsoft.com/office/drawing/2014/main" id="{88552CA7-5693-4C49-B290-A5DC5CCB2AAB}"/>
              </a:ext>
            </a:extLst>
          </p:cNvPr>
          <p:cNvSpPr txBox="1"/>
          <p:nvPr/>
        </p:nvSpPr>
        <p:spPr>
          <a:xfrm>
            <a:off x="228600" y="4772306"/>
            <a:ext cx="3200400" cy="1754326"/>
          </a:xfrm>
          <a:prstGeom prst="rect">
            <a:avLst/>
          </a:prstGeom>
          <a:noFill/>
        </p:spPr>
        <p:txBody>
          <a:bodyPr wrap="square" rtlCol="0">
            <a:spAutoFit/>
          </a:bodyPr>
          <a:lstStyle/>
          <a:p>
            <a:r>
              <a:rPr lang="en-US" dirty="0"/>
              <a:t>Sentinel-2 Imagery, false color visualization</a:t>
            </a:r>
          </a:p>
          <a:p>
            <a:endParaRPr lang="en-US" dirty="0"/>
          </a:p>
          <a:p>
            <a:r>
              <a:rPr lang="en-US" dirty="0"/>
              <a:t>Yellow-orange-red: thresholds representing severity of change </a:t>
            </a:r>
          </a:p>
        </p:txBody>
      </p:sp>
    </p:spTree>
    <p:extLst>
      <p:ext uri="{BB962C8B-B14F-4D97-AF65-F5344CB8AC3E}">
        <p14:creationId xmlns:p14="http://schemas.microsoft.com/office/powerpoint/2010/main" val="1348353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u="none" dirty="0"/>
              <a:t>Evaluation– Accuracy Assessment </a:t>
            </a:r>
          </a:p>
        </p:txBody>
      </p:sp>
      <p:sp>
        <p:nvSpPr>
          <p:cNvPr id="3" name="Content Placeholder 2"/>
          <p:cNvSpPr>
            <a:spLocks noGrp="1"/>
          </p:cNvSpPr>
          <p:nvPr>
            <p:ph idx="1"/>
          </p:nvPr>
        </p:nvSpPr>
        <p:spPr>
          <a:xfrm>
            <a:off x="482242" y="949373"/>
            <a:ext cx="8229600" cy="1190988"/>
          </a:xfrm>
        </p:spPr>
        <p:txBody>
          <a:bodyPr/>
          <a:lstStyle/>
          <a:p>
            <a:r>
              <a:rPr lang="en-US" dirty="0"/>
              <a:t>Evaluate change maps using reference data  </a:t>
            </a:r>
          </a:p>
          <a:p>
            <a:pPr lvl="2"/>
            <a:endParaRPr lang="en-US" dirty="0"/>
          </a:p>
          <a:p>
            <a:pPr lvl="2"/>
            <a:endParaRPr lang="en-US" dirty="0"/>
          </a:p>
        </p:txBody>
      </p:sp>
      <p:grpSp>
        <p:nvGrpSpPr>
          <p:cNvPr id="27" name="Group 26"/>
          <p:cNvGrpSpPr/>
          <p:nvPr/>
        </p:nvGrpSpPr>
        <p:grpSpPr>
          <a:xfrm>
            <a:off x="2224108" y="1752600"/>
            <a:ext cx="4857498" cy="2329452"/>
            <a:chOff x="2224108" y="2140361"/>
            <a:chExt cx="4857498" cy="2329452"/>
          </a:xfrm>
        </p:grpSpPr>
        <p:grpSp>
          <p:nvGrpSpPr>
            <p:cNvPr id="25" name="Group 24"/>
            <p:cNvGrpSpPr/>
            <p:nvPr/>
          </p:nvGrpSpPr>
          <p:grpSpPr>
            <a:xfrm>
              <a:off x="3111033" y="2458133"/>
              <a:ext cx="2972018" cy="2011680"/>
              <a:chOff x="2975950" y="2268074"/>
              <a:chExt cx="2972018" cy="2011680"/>
            </a:xfrm>
          </p:grpSpPr>
          <p:pic>
            <p:nvPicPr>
              <p:cNvPr id="308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5950" y="2268074"/>
                <a:ext cx="2972018"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950" y="4098779"/>
                <a:ext cx="67627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7" name="TextBox 36"/>
            <p:cNvSpPr txBox="1"/>
            <p:nvPr/>
          </p:nvSpPr>
          <p:spPr>
            <a:xfrm>
              <a:off x="2224108" y="2140361"/>
              <a:ext cx="4857498" cy="338554"/>
            </a:xfrm>
            <a:prstGeom prst="rect">
              <a:avLst/>
            </a:prstGeom>
            <a:noFill/>
          </p:spPr>
          <p:txBody>
            <a:bodyPr wrap="square" rtlCol="0">
              <a:spAutoFit/>
            </a:bodyPr>
            <a:lstStyle/>
            <a:p>
              <a:pPr algn="ctr"/>
              <a:r>
                <a:rPr lang="en-US" sz="1600" dirty="0">
                  <a:solidFill>
                    <a:schemeClr val="tx2"/>
                  </a:solidFill>
                </a:rPr>
                <a:t>Landsat Derived Change Map</a:t>
              </a:r>
            </a:p>
          </p:txBody>
        </p:sp>
      </p:grpSp>
      <p:grpSp>
        <p:nvGrpSpPr>
          <p:cNvPr id="42" name="Group 41"/>
          <p:cNvGrpSpPr/>
          <p:nvPr/>
        </p:nvGrpSpPr>
        <p:grpSpPr>
          <a:xfrm>
            <a:off x="1451886" y="2823030"/>
            <a:ext cx="6401941" cy="3613961"/>
            <a:chOff x="1451886" y="3210791"/>
            <a:chExt cx="6401941" cy="3613961"/>
          </a:xfrm>
        </p:grpSpPr>
        <p:grpSp>
          <p:nvGrpSpPr>
            <p:cNvPr id="29" name="Group 28"/>
            <p:cNvGrpSpPr/>
            <p:nvPr/>
          </p:nvGrpSpPr>
          <p:grpSpPr>
            <a:xfrm>
              <a:off x="1451886" y="4497022"/>
              <a:ext cx="6401941" cy="2327730"/>
              <a:chOff x="1451886" y="4497022"/>
              <a:chExt cx="6401941" cy="2327730"/>
            </a:xfrm>
          </p:grpSpPr>
          <p:grpSp>
            <p:nvGrpSpPr>
              <p:cNvPr id="26" name="Group 25"/>
              <p:cNvGrpSpPr/>
              <p:nvPr/>
            </p:nvGrpSpPr>
            <p:grpSpPr>
              <a:xfrm>
                <a:off x="1451886" y="4813072"/>
                <a:ext cx="6401941" cy="2011680"/>
                <a:chOff x="1407606" y="4723536"/>
                <a:chExt cx="6401941" cy="2011680"/>
              </a:xfrm>
            </p:grpSpPr>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7606" y="4723536"/>
                  <a:ext cx="2965969"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7150" y="4723536"/>
                  <a:ext cx="2912397"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Oval 21"/>
                <p:cNvSpPr/>
                <p:nvPr/>
              </p:nvSpPr>
              <p:spPr bwMode="auto">
                <a:xfrm rot="19238106">
                  <a:off x="5627024" y="5392885"/>
                  <a:ext cx="467591" cy="85205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3" name="Oval 32"/>
                <p:cNvSpPr/>
                <p:nvPr/>
              </p:nvSpPr>
              <p:spPr bwMode="auto">
                <a:xfrm rot="17159636">
                  <a:off x="5849256" y="4961217"/>
                  <a:ext cx="467591" cy="852054"/>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34" name="Oval 33"/>
                <p:cNvSpPr/>
                <p:nvPr/>
              </p:nvSpPr>
              <p:spPr bwMode="auto">
                <a:xfrm rot="15057581">
                  <a:off x="6875798" y="5280216"/>
                  <a:ext cx="411617" cy="52805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FF0000"/>
                    </a:solidFill>
                    <a:effectLst/>
                    <a:latin typeface="Arial" charset="0"/>
                  </a:endParaRPr>
                </a:p>
              </p:txBody>
            </p:sp>
          </p:grpSp>
          <p:sp>
            <p:nvSpPr>
              <p:cNvPr id="23" name="TextBox 22"/>
              <p:cNvSpPr txBox="1"/>
              <p:nvPr/>
            </p:nvSpPr>
            <p:spPr>
              <a:xfrm>
                <a:off x="2197928" y="4497022"/>
                <a:ext cx="4857498" cy="338554"/>
              </a:xfrm>
              <a:prstGeom prst="rect">
                <a:avLst/>
              </a:prstGeom>
              <a:noFill/>
            </p:spPr>
            <p:txBody>
              <a:bodyPr wrap="square" rtlCol="0">
                <a:spAutoFit/>
              </a:bodyPr>
              <a:lstStyle/>
              <a:p>
                <a:pPr algn="ctr"/>
                <a:r>
                  <a:rPr lang="en-US" sz="1600" dirty="0">
                    <a:solidFill>
                      <a:schemeClr val="tx2"/>
                    </a:solidFill>
                  </a:rPr>
                  <a:t>High Resolution Reference Imagery (Pre and Post) </a:t>
                </a:r>
              </a:p>
            </p:txBody>
          </p:sp>
        </p:grpSp>
        <p:cxnSp>
          <p:nvCxnSpPr>
            <p:cNvPr id="31" name="Straight Arrow Connector 30"/>
            <p:cNvCxnSpPr/>
            <p:nvPr/>
          </p:nvCxnSpPr>
          <p:spPr bwMode="auto">
            <a:xfrm>
              <a:off x="4177145" y="3709555"/>
              <a:ext cx="1727954" cy="2204905"/>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44" name="Straight Arrow Connector 43"/>
            <p:cNvCxnSpPr/>
            <p:nvPr/>
          </p:nvCxnSpPr>
          <p:spPr bwMode="auto">
            <a:xfrm>
              <a:off x="4333009" y="3210791"/>
              <a:ext cx="1794322" cy="226598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51" name="Straight Arrow Connector 50"/>
            <p:cNvCxnSpPr/>
            <p:nvPr/>
          </p:nvCxnSpPr>
          <p:spPr bwMode="auto">
            <a:xfrm>
              <a:off x="5327472" y="3276872"/>
              <a:ext cx="1798414" cy="2356905"/>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353356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Change Detection - Summary </a:t>
            </a:r>
          </a:p>
        </p:txBody>
      </p:sp>
      <p:sp>
        <p:nvSpPr>
          <p:cNvPr id="3" name="Content Placeholder 2"/>
          <p:cNvSpPr>
            <a:spLocks noGrp="1"/>
          </p:cNvSpPr>
          <p:nvPr>
            <p:ph idx="1"/>
          </p:nvPr>
        </p:nvSpPr>
        <p:spPr/>
        <p:txBody>
          <a:bodyPr/>
          <a:lstStyle/>
          <a:p>
            <a:r>
              <a:rPr lang="en-US" dirty="0"/>
              <a:t>Many considerations and approaches</a:t>
            </a:r>
          </a:p>
          <a:p>
            <a:pPr lvl="2"/>
            <a:r>
              <a:rPr lang="en-US" dirty="0"/>
              <a:t>Manual and automated methods</a:t>
            </a:r>
          </a:p>
          <a:p>
            <a:pPr lvl="2"/>
            <a:r>
              <a:rPr lang="en-US" dirty="0"/>
              <a:t>Two-date and trend analysis methods</a:t>
            </a:r>
          </a:p>
          <a:p>
            <a:pPr marL="914400" lvl="2" indent="0">
              <a:buNone/>
            </a:pPr>
            <a:endParaRPr lang="en-US" dirty="0"/>
          </a:p>
          <a:p>
            <a:r>
              <a:rPr lang="en-US" dirty="0"/>
              <a:t>A multistep process</a:t>
            </a:r>
          </a:p>
          <a:p>
            <a:pPr lvl="2"/>
            <a:r>
              <a:rPr lang="en-US" dirty="0"/>
              <a:t>Image selection/acquisition</a:t>
            </a:r>
          </a:p>
          <a:p>
            <a:pPr lvl="2"/>
            <a:r>
              <a:rPr lang="en-US" dirty="0"/>
              <a:t>Preprocessing</a:t>
            </a:r>
          </a:p>
          <a:p>
            <a:pPr lvl="2"/>
            <a:r>
              <a:rPr lang="en-US" dirty="0"/>
              <a:t>Enhancement/transformation</a:t>
            </a:r>
          </a:p>
          <a:p>
            <a:pPr lvl="2"/>
            <a:r>
              <a:rPr lang="en-US" dirty="0"/>
              <a:t>Analysis - mapping change</a:t>
            </a:r>
          </a:p>
          <a:p>
            <a:pPr lvl="2"/>
            <a:r>
              <a:rPr lang="en-US" dirty="0"/>
              <a:t>Evaluation</a:t>
            </a:r>
          </a:p>
          <a:p>
            <a:pPr marL="0" indent="0">
              <a:buNone/>
            </a:pPr>
            <a:endParaRPr lang="en-US" dirty="0"/>
          </a:p>
          <a:p>
            <a:pPr lvl="1"/>
            <a:endParaRPr lang="en-US" dirty="0"/>
          </a:p>
        </p:txBody>
      </p:sp>
    </p:spTree>
    <p:extLst>
      <p:ext uri="{BB962C8B-B14F-4D97-AF65-F5344CB8AC3E}">
        <p14:creationId xmlns:p14="http://schemas.microsoft.com/office/powerpoint/2010/main" val="381881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Software and course data</a:t>
            </a:r>
          </a:p>
        </p:txBody>
      </p:sp>
      <p:sp>
        <p:nvSpPr>
          <p:cNvPr id="3" name="Content Placeholder 2"/>
          <p:cNvSpPr>
            <a:spLocks noGrp="1"/>
          </p:cNvSpPr>
          <p:nvPr>
            <p:ph idx="1"/>
          </p:nvPr>
        </p:nvSpPr>
        <p:spPr/>
        <p:txBody>
          <a:bodyPr/>
          <a:lstStyle/>
          <a:p>
            <a:r>
              <a:rPr lang="en-US" dirty="0"/>
              <a:t>Required Software:</a:t>
            </a:r>
          </a:p>
          <a:p>
            <a:pPr lvl="2"/>
            <a:r>
              <a:rPr lang="en-US" dirty="0"/>
              <a:t>ArcGIS 10.x  </a:t>
            </a:r>
          </a:p>
          <a:p>
            <a:r>
              <a:rPr lang="en-US" dirty="0"/>
              <a:t>Suggested Software</a:t>
            </a:r>
          </a:p>
          <a:p>
            <a:pPr lvl="2"/>
            <a:r>
              <a:rPr lang="en-US" dirty="0"/>
              <a:t>Google Earth Engine account</a:t>
            </a:r>
          </a:p>
          <a:p>
            <a:r>
              <a:rPr lang="en-US" dirty="0"/>
              <a:t>Course data </a:t>
            </a:r>
          </a:p>
          <a:p>
            <a:pPr lvl="2"/>
            <a:r>
              <a:rPr lang="en-US" dirty="0"/>
              <a:t>Available via the tutorial or agenda (unnecessary with GEE account)</a:t>
            </a:r>
          </a:p>
          <a:p>
            <a:pPr lvl="3"/>
            <a:r>
              <a:rPr lang="en-US" dirty="0"/>
              <a:t>Data.zip (542 MB)</a:t>
            </a:r>
          </a:p>
          <a:p>
            <a:pPr lvl="2"/>
            <a:r>
              <a:rPr lang="en-US" dirty="0"/>
              <a:t>Contents:</a:t>
            </a:r>
          </a:p>
          <a:p>
            <a:pPr lvl="3"/>
            <a:r>
              <a:rPr lang="en-US" dirty="0"/>
              <a:t>Landsat imagery</a:t>
            </a:r>
          </a:p>
        </p:txBody>
      </p:sp>
    </p:spTree>
    <p:extLst>
      <p:ext uri="{BB962C8B-B14F-4D97-AF65-F5344CB8AC3E}">
        <p14:creationId xmlns:p14="http://schemas.microsoft.com/office/powerpoint/2010/main" val="2379551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u="none" dirty="0"/>
              <a:t>Overall Goal</a:t>
            </a:r>
          </a:p>
        </p:txBody>
      </p:sp>
      <p:sp>
        <p:nvSpPr>
          <p:cNvPr id="4" name="Rectangle 3"/>
          <p:cNvSpPr/>
          <p:nvPr/>
        </p:nvSpPr>
        <p:spPr>
          <a:xfrm>
            <a:off x="152400" y="1066800"/>
            <a:ext cx="7239000" cy="830997"/>
          </a:xfrm>
          <a:prstGeom prst="rect">
            <a:avLst/>
          </a:prstGeom>
        </p:spPr>
        <p:txBody>
          <a:bodyPr wrap="square">
            <a:spAutoFit/>
          </a:bodyPr>
          <a:lstStyle/>
          <a:p>
            <a:pPr algn="ctr"/>
            <a:r>
              <a:rPr lang="en-US" sz="2400" b="1" dirty="0">
                <a:solidFill>
                  <a:schemeClr val="tx2"/>
                </a:solidFill>
                <a:effectLst>
                  <a:outerShdw blurRad="38100" dist="38100" dir="2700000" algn="tl">
                    <a:srgbClr val="000000">
                      <a:alpha val="43137"/>
                    </a:srgbClr>
                  </a:outerShdw>
                </a:effectLst>
              </a:rPr>
              <a:t>Minimize noise and map spectral change that represents significant landscape change</a:t>
            </a:r>
          </a:p>
        </p:txBody>
      </p:sp>
      <p:pic>
        <p:nvPicPr>
          <p:cNvPr id="6" name="Picture 5" descr="Sentil-2 imagery">
            <a:extLst>
              <a:ext uri="{FF2B5EF4-FFF2-40B4-BE49-F238E27FC236}">
                <a16:creationId xmlns:a16="http://schemas.microsoft.com/office/drawing/2014/main" id="{3C81799B-5BD6-4B99-B070-080437D736FE}"/>
              </a:ext>
            </a:extLst>
          </p:cNvPr>
          <p:cNvPicPr>
            <a:picLocks noChangeAspect="1"/>
          </p:cNvPicPr>
          <p:nvPr/>
        </p:nvPicPr>
        <p:blipFill>
          <a:blip r:embed="rId2"/>
          <a:stretch>
            <a:fillRect/>
          </a:stretch>
        </p:blipFill>
        <p:spPr>
          <a:xfrm>
            <a:off x="2667000" y="1981200"/>
            <a:ext cx="6400800" cy="4340483"/>
          </a:xfrm>
          <a:prstGeom prst="rect">
            <a:avLst/>
          </a:prstGeom>
        </p:spPr>
      </p:pic>
      <p:sp>
        <p:nvSpPr>
          <p:cNvPr id="7" name="Rectangle 6">
            <a:extLst>
              <a:ext uri="{FF2B5EF4-FFF2-40B4-BE49-F238E27FC236}">
                <a16:creationId xmlns:a16="http://schemas.microsoft.com/office/drawing/2014/main" id="{2196B034-1AD9-449F-8165-90912DDE9A2D}"/>
              </a:ext>
            </a:extLst>
          </p:cNvPr>
          <p:cNvSpPr/>
          <p:nvPr/>
        </p:nvSpPr>
        <p:spPr>
          <a:xfrm>
            <a:off x="4419600" y="5675352"/>
            <a:ext cx="4648200" cy="646331"/>
          </a:xfrm>
          <a:prstGeom prst="rect">
            <a:avLst/>
          </a:prstGeom>
          <a:solidFill>
            <a:schemeClr val="bg1"/>
          </a:solidFill>
        </p:spPr>
        <p:txBody>
          <a:bodyPr wrap="square">
            <a:spAutoFit/>
          </a:bodyPr>
          <a:lstStyle/>
          <a:p>
            <a:r>
              <a:rPr lang="en-US" b="1" dirty="0"/>
              <a:t>Post-event Sentinel-2 Imagery</a:t>
            </a:r>
          </a:p>
          <a:p>
            <a:r>
              <a:rPr lang="en-US" b="1" dirty="0"/>
              <a:t>False color + change product 2020-08-01</a:t>
            </a:r>
          </a:p>
        </p:txBody>
      </p:sp>
      <p:sp>
        <p:nvSpPr>
          <p:cNvPr id="8" name="Title 1">
            <a:extLst>
              <a:ext uri="{FF2B5EF4-FFF2-40B4-BE49-F238E27FC236}">
                <a16:creationId xmlns:a16="http://schemas.microsoft.com/office/drawing/2014/main" id="{CC7EAF40-B7F5-4203-8637-B646FCABDE84}"/>
              </a:ext>
            </a:extLst>
          </p:cNvPr>
          <p:cNvSpPr txBox="1">
            <a:spLocks/>
          </p:cNvSpPr>
          <p:nvPr/>
        </p:nvSpPr>
        <p:spPr>
          <a:xfrm>
            <a:off x="92242" y="4418071"/>
            <a:ext cx="2463801" cy="1580446"/>
          </a:xfrm>
          <a:prstGeom prst="rect">
            <a:avLst/>
          </a:prstGeom>
        </p:spPr>
        <p:txBody>
          <a:bodyPr/>
          <a:lstStyle>
            <a:lvl1pPr algn="ctr" defTabSz="914400" rtl="0" eaLnBrk="1" latinLnBrk="0" hangingPunct="1">
              <a:spcBef>
                <a:spcPct val="0"/>
              </a:spcBef>
              <a:buNone/>
              <a:defRPr sz="4000" b="1" kern="1200" spc="-100" baseline="0">
                <a:solidFill>
                  <a:schemeClr val="accent4">
                    <a:lumMod val="75000"/>
                  </a:schemeClr>
                </a:solidFill>
                <a:latin typeface="+mj-lt"/>
                <a:ea typeface="+mj-ea"/>
                <a:cs typeface="+mj-cs"/>
              </a:defRPr>
            </a:lvl1pPr>
          </a:lstStyle>
          <a:p>
            <a:r>
              <a:rPr lang="en-US" sz="1600" i="1" dirty="0">
                <a:solidFill>
                  <a:schemeClr val="bg1">
                    <a:lumMod val="65000"/>
                  </a:schemeClr>
                </a:solidFill>
                <a:latin typeface="+mn-lt"/>
              </a:rPr>
              <a:t>Ruby Mountains, NV</a:t>
            </a:r>
            <a:br>
              <a:rPr lang="en-US" sz="1600" b="0" i="1" dirty="0">
                <a:solidFill>
                  <a:schemeClr val="bg1">
                    <a:lumMod val="65000"/>
                  </a:schemeClr>
                </a:solidFill>
                <a:latin typeface="+mn-lt"/>
              </a:rPr>
            </a:br>
            <a:r>
              <a:rPr lang="en-US" sz="1600" b="0" i="1" dirty="0">
                <a:solidFill>
                  <a:schemeClr val="bg1">
                    <a:lumMod val="65000"/>
                  </a:schemeClr>
                </a:solidFill>
                <a:latin typeface="+mn-lt"/>
              </a:rPr>
              <a:t>Mtn Pine Beetle, Fir Engraver, Aspen mortality</a:t>
            </a:r>
          </a:p>
        </p:txBody>
      </p:sp>
    </p:spTree>
    <p:extLst>
      <p:ext uri="{BB962C8B-B14F-4D97-AF65-F5344CB8AC3E}">
        <p14:creationId xmlns:p14="http://schemas.microsoft.com/office/powerpoint/2010/main" val="37247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Demonstration</a:t>
            </a:r>
          </a:p>
        </p:txBody>
      </p:sp>
      <p:sp>
        <p:nvSpPr>
          <p:cNvPr id="3" name="Subtitle 2"/>
          <p:cNvSpPr>
            <a:spLocks noGrp="1"/>
          </p:cNvSpPr>
          <p:nvPr>
            <p:ph type="subTitle" idx="1"/>
          </p:nvPr>
        </p:nvSpPr>
        <p:spPr/>
        <p:txBody>
          <a:bodyPr>
            <a:normAutofit/>
          </a:bodyPr>
          <a:lstStyle/>
          <a:p>
            <a:r>
              <a:rPr lang="en-US" sz="2000" dirty="0"/>
              <a:t>Exercise 1: Overview of GEE</a:t>
            </a:r>
          </a:p>
        </p:txBody>
      </p:sp>
    </p:spTree>
    <p:extLst>
      <p:ext uri="{BB962C8B-B14F-4D97-AF65-F5344CB8AC3E}">
        <p14:creationId xmlns:p14="http://schemas.microsoft.com/office/powerpoint/2010/main" val="758958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Introduction to Change Detection</a:t>
            </a:r>
          </a:p>
        </p:txBody>
      </p:sp>
      <p:sp>
        <p:nvSpPr>
          <p:cNvPr id="3" name="Content Placeholder 2"/>
          <p:cNvSpPr>
            <a:spLocks noGrp="1"/>
          </p:cNvSpPr>
          <p:nvPr>
            <p:ph idx="1"/>
          </p:nvPr>
        </p:nvSpPr>
        <p:spPr/>
        <p:txBody>
          <a:bodyPr/>
          <a:lstStyle/>
          <a:p>
            <a:r>
              <a:rPr lang="en-US" dirty="0"/>
              <a:t>Course objectives</a:t>
            </a:r>
          </a:p>
          <a:p>
            <a:pPr lvl="1"/>
            <a:r>
              <a:rPr lang="en-US" dirty="0"/>
              <a:t>Establish a </a:t>
            </a:r>
            <a:r>
              <a:rPr lang="en-US" dirty="0">
                <a:solidFill>
                  <a:schemeClr val="tx2"/>
                </a:solidFill>
              </a:rPr>
              <a:t>conceptual foundation for change detection</a:t>
            </a:r>
          </a:p>
          <a:p>
            <a:pPr lvl="1"/>
            <a:r>
              <a:rPr lang="en-US" dirty="0"/>
              <a:t>Increase </a:t>
            </a:r>
            <a:r>
              <a:rPr lang="en-US" dirty="0">
                <a:solidFill>
                  <a:schemeClr val="tx2"/>
                </a:solidFill>
              </a:rPr>
              <a:t>awareness of applications </a:t>
            </a:r>
            <a:r>
              <a:rPr lang="en-US" dirty="0"/>
              <a:t>and capabilities</a:t>
            </a:r>
          </a:p>
          <a:p>
            <a:pPr lvl="1"/>
            <a:r>
              <a:rPr lang="en-US" dirty="0"/>
              <a:t>Acquire a conceptual and technical toolset </a:t>
            </a:r>
            <a:r>
              <a:rPr lang="en-US" dirty="0">
                <a:solidFill>
                  <a:schemeClr val="tx2"/>
                </a:solidFill>
              </a:rPr>
              <a:t>enabling you to conduct/evaluate </a:t>
            </a:r>
            <a:r>
              <a:rPr lang="en-US" dirty="0"/>
              <a:t>change analyses</a:t>
            </a:r>
          </a:p>
        </p:txBody>
      </p:sp>
    </p:spTree>
    <p:extLst>
      <p:ext uri="{BB962C8B-B14F-4D97-AF65-F5344CB8AC3E}">
        <p14:creationId xmlns:p14="http://schemas.microsoft.com/office/powerpoint/2010/main" val="9771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0"/>
                                  </p:iterate>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24" presetClass="emph" presetSubtype="0" fill="hold" nodeType="withEffect">
                                  <p:stCondLst>
                                    <p:cond delay="0"/>
                                  </p:stCondLst>
                                  <p:childTnLst>
                                    <p:animClr clrSpc="hsl" dir="cw">
                                      <p:cBhvr override="childStyle">
                                        <p:cTn id="16" dur="500" fill="hold"/>
                                        <p:tgtEl>
                                          <p:spTgt spid="3">
                                            <p:txEl>
                                              <p:pRg st="3" end="3"/>
                                            </p:txEl>
                                          </p:spTgt>
                                        </p:tgtEl>
                                        <p:attrNameLst>
                                          <p:attrName>style.color</p:attrName>
                                        </p:attrNameLst>
                                      </p:cBhvr>
                                      <p:by>
                                        <p:hsl h="0" s="-12549" l="-25098"/>
                                      </p:by>
                                    </p:animClr>
                                    <p:animClr clrSpc="hsl" dir="cw">
                                      <p:cBhvr>
                                        <p:cTn id="17" dur="500" fill="hold"/>
                                        <p:tgtEl>
                                          <p:spTgt spid="3">
                                            <p:txEl>
                                              <p:pRg st="3" end="3"/>
                                            </p:txEl>
                                          </p:spTgt>
                                        </p:tgtEl>
                                        <p:attrNameLst>
                                          <p:attrName>fillcolor</p:attrName>
                                        </p:attrNameLst>
                                      </p:cBhvr>
                                      <p:by>
                                        <p:hsl h="0" s="-12549" l="-25098"/>
                                      </p:by>
                                    </p:animClr>
                                    <p:animClr clrSpc="hsl" dir="cw">
                                      <p:cBhvr>
                                        <p:cTn id="18" dur="500" fill="hold"/>
                                        <p:tgtEl>
                                          <p:spTgt spid="3">
                                            <p:txEl>
                                              <p:pRg st="3" end="3"/>
                                            </p:txEl>
                                          </p:spTgt>
                                        </p:tgtEl>
                                        <p:attrNameLst>
                                          <p:attrName>stroke.color</p:attrName>
                                        </p:attrNameLst>
                                      </p:cBhvr>
                                      <p:by>
                                        <p:hsl h="0" s="-12549" l="-25098"/>
                                      </p:by>
                                    </p:animClr>
                                    <p:set>
                                      <p:cBhvr>
                                        <p:cTn id="19" dur="500" fill="hold"/>
                                        <p:tgtEl>
                                          <p:spTgt spid="3">
                                            <p:txEl>
                                              <p:pRg st="3" end="3"/>
                                            </p:txEl>
                                          </p:spTgt>
                                        </p:tgtEl>
                                        <p:attrNameLst>
                                          <p:attrName>fill.type</p:attrName>
                                        </p:attrNameLst>
                                      </p:cBhvr>
                                      <p:to>
                                        <p:strVal val="solid"/>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20" presetID="18" presetClass="emph" presetSubtype="0" fill="hold" nodeType="withEffect">
                                  <p:stCondLst>
                                    <p:cond delay="0"/>
                                  </p:stCondLst>
                                  <p:iterate type="lt">
                                    <p:tmPct val="4000"/>
                                  </p:iterate>
                                  <p:childTnLst>
                                    <p:set>
                                      <p:cBhvr override="childStyle">
                                        <p:cTn id="21" dur="500" fill="hold"/>
                                        <p:tgtEl>
                                          <p:spTgt spid="3">
                                            <p:txEl>
                                              <p:pRg st="1" end="1"/>
                                            </p:txEl>
                                          </p:spTgt>
                                        </p:tgtEl>
                                        <p:attrNameLst>
                                          <p:attrName>style.textDecorationUnderline</p:attrName>
                                        </p:attrNameLst>
                                      </p:cBhvr>
                                      <p:to>
                                        <p:strVal val="true"/>
                                      </p:to>
                                    </p:set>
                                  </p:childTnLst>
                                </p:cTn>
                              </p:par>
                              <p:par>
                                <p:cTn id="22" presetID="18" presetClass="emph" presetSubtype="0" fill="hold" nodeType="withEffect">
                                  <p:stCondLst>
                                    <p:cond delay="0"/>
                                  </p:stCondLst>
                                  <p:iterate type="lt">
                                    <p:tmPct val="4000"/>
                                  </p:iterate>
                                  <p:childTnLst>
                                    <p:set>
                                      <p:cBhvr override="childStyle">
                                        <p:cTn id="23"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a:t>Outline and Course Agenda</a:t>
            </a:r>
          </a:p>
        </p:txBody>
      </p:sp>
      <p:sp>
        <p:nvSpPr>
          <p:cNvPr id="3" name="Content Placeholder 2"/>
          <p:cNvSpPr>
            <a:spLocks noGrp="1"/>
          </p:cNvSpPr>
          <p:nvPr>
            <p:ph idx="1"/>
          </p:nvPr>
        </p:nvSpPr>
        <p:spPr/>
        <p:txBody>
          <a:bodyPr/>
          <a:lstStyle/>
          <a:p>
            <a:r>
              <a:rPr lang="en-US" dirty="0"/>
              <a:t>Day 1:</a:t>
            </a:r>
          </a:p>
          <a:p>
            <a:pPr lvl="1"/>
            <a:r>
              <a:rPr lang="en-US" sz="2400" dirty="0"/>
              <a:t>Concepts and overview </a:t>
            </a:r>
            <a:endParaRPr lang="en-US" sz="2000" dirty="0"/>
          </a:p>
          <a:p>
            <a:pPr lvl="1"/>
            <a:r>
              <a:rPr lang="en-US" sz="2400" dirty="0"/>
              <a:t>Scene selection and image pre-processing</a:t>
            </a:r>
          </a:p>
          <a:p>
            <a:pPr lvl="1"/>
            <a:r>
              <a:rPr lang="en-US" sz="2400" dirty="0"/>
              <a:t>Identifying change:  Spectral characteristics of change </a:t>
            </a:r>
            <a:endParaRPr lang="en-US" sz="2400" i="1" dirty="0"/>
          </a:p>
          <a:p>
            <a:r>
              <a:rPr lang="en-US" dirty="0"/>
              <a:t>Day 2:</a:t>
            </a:r>
          </a:p>
          <a:p>
            <a:pPr lvl="1"/>
            <a:r>
              <a:rPr lang="en-US" sz="2400" dirty="0"/>
              <a:t>Measuring and mapping spectral change </a:t>
            </a:r>
          </a:p>
          <a:p>
            <a:pPr lvl="1"/>
            <a:r>
              <a:rPr lang="en-US" sz="2400" dirty="0"/>
              <a:t>Classifying and validating change </a:t>
            </a:r>
          </a:p>
          <a:p>
            <a:pPr marL="0" indent="0">
              <a:buNone/>
            </a:pPr>
            <a:endParaRPr lang="en-US" dirty="0"/>
          </a:p>
        </p:txBody>
      </p:sp>
    </p:spTree>
    <p:extLst>
      <p:ext uri="{BB962C8B-B14F-4D97-AF65-F5344CB8AC3E}">
        <p14:creationId xmlns:p14="http://schemas.microsoft.com/office/powerpoint/2010/main" val="4078526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864F-C9F0-48ED-8D52-0005D73EE7EA}"/>
              </a:ext>
            </a:extLst>
          </p:cNvPr>
          <p:cNvSpPr>
            <a:spLocks noGrp="1"/>
          </p:cNvSpPr>
          <p:nvPr>
            <p:ph type="title"/>
          </p:nvPr>
        </p:nvSpPr>
        <p:spPr/>
        <p:txBody>
          <a:bodyPr/>
          <a:lstStyle/>
          <a:p>
            <a:r>
              <a:rPr lang="en-US" dirty="0"/>
              <a:t>Course Agenda</a:t>
            </a:r>
          </a:p>
        </p:txBody>
      </p:sp>
      <p:sp>
        <p:nvSpPr>
          <p:cNvPr id="3" name="Content Placeholder 2">
            <a:extLst>
              <a:ext uri="{FF2B5EF4-FFF2-40B4-BE49-F238E27FC236}">
                <a16:creationId xmlns:a16="http://schemas.microsoft.com/office/drawing/2014/main" id="{AD05E15C-B905-4F93-B3A0-3B19A0B18FE9}"/>
              </a:ext>
            </a:extLst>
          </p:cNvPr>
          <p:cNvSpPr>
            <a:spLocks noGrp="1"/>
          </p:cNvSpPr>
          <p:nvPr>
            <p:ph idx="1"/>
          </p:nvPr>
        </p:nvSpPr>
        <p:spPr/>
        <p:txBody>
          <a:bodyPr>
            <a:normAutofit fontScale="70000" lnSpcReduction="20000"/>
          </a:bodyPr>
          <a:lstStyle/>
          <a:p>
            <a:r>
              <a:rPr lang="en-US" dirty="0"/>
              <a:t>Day 1 – Morning</a:t>
            </a:r>
          </a:p>
          <a:p>
            <a:pPr lvl="1"/>
            <a:r>
              <a:rPr lang="en-US" dirty="0"/>
              <a:t>10:00-10:45 – Presentation: Course overview and image selection and preparation</a:t>
            </a:r>
          </a:p>
          <a:p>
            <a:pPr lvl="1"/>
            <a:r>
              <a:rPr lang="en-US" dirty="0"/>
              <a:t>10:30-10:45 – Demonstration: Overview of GEE</a:t>
            </a:r>
          </a:p>
          <a:p>
            <a:pPr lvl="1"/>
            <a:r>
              <a:rPr lang="en-US" dirty="0"/>
              <a:t>11:00-11:10 – Break</a:t>
            </a:r>
          </a:p>
          <a:p>
            <a:pPr lvl="1"/>
            <a:r>
              <a:rPr lang="en-US" dirty="0"/>
              <a:t>11:10-11:30 – Presentation: Image correction</a:t>
            </a:r>
          </a:p>
          <a:p>
            <a:pPr lvl="1"/>
            <a:r>
              <a:rPr lang="en-US" dirty="0"/>
              <a:t>11:30-12:00 – Demonstration: Creating cloud-free composites in EE</a:t>
            </a:r>
          </a:p>
          <a:p>
            <a:pPr marL="0" indent="0">
              <a:buNone/>
            </a:pPr>
            <a:r>
              <a:rPr lang="en-US" dirty="0"/>
              <a:t>Tasks to complete before the next session: Exercise 1 + 2</a:t>
            </a:r>
          </a:p>
          <a:p>
            <a:r>
              <a:rPr lang="en-US" dirty="0"/>
              <a:t>Day 1 – Afternoon</a:t>
            </a:r>
          </a:p>
          <a:p>
            <a:pPr lvl="1"/>
            <a:r>
              <a:rPr lang="en-US" dirty="0"/>
              <a:t>2:00-2:30 – Presentation: Band ratios and image transformations</a:t>
            </a:r>
          </a:p>
          <a:p>
            <a:pPr lvl="1"/>
            <a:r>
              <a:rPr lang="en-US" dirty="0"/>
              <a:t>2:30-3:00 – Demonstration: Identifying significant landscape change</a:t>
            </a:r>
          </a:p>
          <a:p>
            <a:pPr lvl="1"/>
            <a:r>
              <a:rPr lang="en-US" dirty="0"/>
              <a:t>3:00-4:00 – Q&amp;A and Exercise Help</a:t>
            </a:r>
          </a:p>
          <a:p>
            <a:pPr marL="0" indent="0">
              <a:buNone/>
            </a:pPr>
            <a:r>
              <a:rPr lang="en-US" dirty="0"/>
              <a:t>Tasks to complete before next session: Exercise 3</a:t>
            </a:r>
          </a:p>
        </p:txBody>
      </p:sp>
    </p:spTree>
    <p:extLst>
      <p:ext uri="{BB962C8B-B14F-4D97-AF65-F5344CB8AC3E}">
        <p14:creationId xmlns:p14="http://schemas.microsoft.com/office/powerpoint/2010/main" val="4055191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864F-C9F0-48ED-8D52-0005D73EE7EA}"/>
              </a:ext>
            </a:extLst>
          </p:cNvPr>
          <p:cNvSpPr>
            <a:spLocks noGrp="1"/>
          </p:cNvSpPr>
          <p:nvPr>
            <p:ph type="title"/>
          </p:nvPr>
        </p:nvSpPr>
        <p:spPr/>
        <p:txBody>
          <a:bodyPr/>
          <a:lstStyle/>
          <a:p>
            <a:r>
              <a:rPr lang="en-US" dirty="0"/>
              <a:t>Course Agenda</a:t>
            </a:r>
          </a:p>
        </p:txBody>
      </p:sp>
      <p:sp>
        <p:nvSpPr>
          <p:cNvPr id="3" name="Content Placeholder 2">
            <a:extLst>
              <a:ext uri="{FF2B5EF4-FFF2-40B4-BE49-F238E27FC236}">
                <a16:creationId xmlns:a16="http://schemas.microsoft.com/office/drawing/2014/main" id="{AD05E15C-B905-4F93-B3A0-3B19A0B18FE9}"/>
              </a:ext>
            </a:extLst>
          </p:cNvPr>
          <p:cNvSpPr>
            <a:spLocks noGrp="1"/>
          </p:cNvSpPr>
          <p:nvPr>
            <p:ph idx="1"/>
          </p:nvPr>
        </p:nvSpPr>
        <p:spPr/>
        <p:txBody>
          <a:bodyPr>
            <a:normAutofit fontScale="70000" lnSpcReduction="20000"/>
          </a:bodyPr>
          <a:lstStyle/>
          <a:p>
            <a:r>
              <a:rPr lang="en-US" dirty="0"/>
              <a:t>Day 1 – Morning</a:t>
            </a:r>
          </a:p>
          <a:p>
            <a:pPr lvl="1"/>
            <a:r>
              <a:rPr lang="en-US" dirty="0"/>
              <a:t>10:00-10:45 – Presentation: Course overview and image selection and preparation</a:t>
            </a:r>
          </a:p>
          <a:p>
            <a:pPr lvl="1"/>
            <a:r>
              <a:rPr lang="en-US" dirty="0"/>
              <a:t>10:30-10:45 – Demonstration: Overview of GEE</a:t>
            </a:r>
          </a:p>
          <a:p>
            <a:pPr lvl="1"/>
            <a:r>
              <a:rPr lang="en-US" dirty="0"/>
              <a:t>11:00-11:10 – Break</a:t>
            </a:r>
          </a:p>
          <a:p>
            <a:pPr lvl="1"/>
            <a:r>
              <a:rPr lang="en-US" dirty="0"/>
              <a:t>11:10-11:30 – Presentation: Image correction</a:t>
            </a:r>
          </a:p>
          <a:p>
            <a:pPr lvl="1"/>
            <a:r>
              <a:rPr lang="en-US" dirty="0"/>
              <a:t>11:30-12:00 – Demonstration: Creating cloud-free composites in EE</a:t>
            </a:r>
          </a:p>
          <a:p>
            <a:pPr marL="0" indent="0">
              <a:buNone/>
            </a:pPr>
            <a:r>
              <a:rPr lang="en-US" dirty="0"/>
              <a:t>Tasks to complete before the next session: Exercise 1 + 2</a:t>
            </a:r>
          </a:p>
          <a:p>
            <a:r>
              <a:rPr lang="en-US" dirty="0"/>
              <a:t>Day 1 – Afternoon</a:t>
            </a:r>
          </a:p>
          <a:p>
            <a:pPr lvl="1"/>
            <a:r>
              <a:rPr lang="en-US" dirty="0"/>
              <a:t>2:00-2:30 – Presentation: Band ratios and image transformations</a:t>
            </a:r>
          </a:p>
          <a:p>
            <a:pPr lvl="1"/>
            <a:r>
              <a:rPr lang="en-US" dirty="0"/>
              <a:t>2:30-3:00 – Demonstration: Identifying significant landscape change</a:t>
            </a:r>
          </a:p>
          <a:p>
            <a:pPr lvl="1"/>
            <a:r>
              <a:rPr lang="en-US" dirty="0"/>
              <a:t>3:00-4:00 – Q&amp;A and Exercise Help</a:t>
            </a:r>
          </a:p>
          <a:p>
            <a:pPr marL="0" indent="0">
              <a:buNone/>
            </a:pPr>
            <a:r>
              <a:rPr lang="en-US" dirty="0"/>
              <a:t>Tasks to complete before next session: Exercise 3</a:t>
            </a:r>
          </a:p>
        </p:txBody>
      </p:sp>
      <p:sp>
        <p:nvSpPr>
          <p:cNvPr id="4" name="Rectangle 3" descr="rectangle around current agenda portion">
            <a:extLst>
              <a:ext uri="{FF2B5EF4-FFF2-40B4-BE49-F238E27FC236}">
                <a16:creationId xmlns:a16="http://schemas.microsoft.com/office/drawing/2014/main" id="{50EE3CBF-6FF0-4D21-9813-AC227FBBA1C6}"/>
              </a:ext>
            </a:extLst>
          </p:cNvPr>
          <p:cNvSpPr/>
          <p:nvPr/>
        </p:nvSpPr>
        <p:spPr>
          <a:xfrm>
            <a:off x="762000" y="1752600"/>
            <a:ext cx="7924800" cy="1143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25905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jmonty\LOCALS~1\Temp\articulate\presenter\imgtemp\kqyIQCzC_files\slide0001_image001.pn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3">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0070C0"/>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GTAC_Training_USDA_Green_v2_2021</Template>
  <TotalTime>14323</TotalTime>
  <Words>3534</Words>
  <Application>Microsoft Office PowerPoint</Application>
  <PresentationFormat>On-screen Show (4:3)</PresentationFormat>
  <Paragraphs>594</Paragraphs>
  <Slides>51</Slides>
  <Notes>39</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Comic Sans MS</vt:lpstr>
      <vt:lpstr>Tahoma</vt:lpstr>
      <vt:lpstr>Clarity</vt:lpstr>
      <vt:lpstr>Introduction to Change Detection Lecture 1: Overview and Image Selection</vt:lpstr>
      <vt:lpstr>Housekeeping</vt:lpstr>
      <vt:lpstr>Personal intro</vt:lpstr>
      <vt:lpstr>DeltaViewer Overview</vt:lpstr>
      <vt:lpstr>Software and course data</vt:lpstr>
      <vt:lpstr>Introduction to Change Detection</vt:lpstr>
      <vt:lpstr>Outline and Course Agenda</vt:lpstr>
      <vt:lpstr>Course Agenda</vt:lpstr>
      <vt:lpstr>Course Agenda</vt:lpstr>
      <vt:lpstr>Course Agenda</vt:lpstr>
      <vt:lpstr>Lecture outline: </vt:lpstr>
      <vt:lpstr>What is Change Detection? </vt:lpstr>
      <vt:lpstr>What is Change Detection?</vt:lpstr>
      <vt:lpstr>What is Change Detection?</vt:lpstr>
      <vt:lpstr>What is Change Detection?</vt:lpstr>
      <vt:lpstr>What is Change Detection?</vt:lpstr>
      <vt:lpstr>What is Change Detection?</vt:lpstr>
      <vt:lpstr>Monitoring Change with Remote Sensing</vt:lpstr>
      <vt:lpstr>Review - Optical Remote Sensing Basics</vt:lpstr>
      <vt:lpstr>How do we detect change from imagery? </vt:lpstr>
      <vt:lpstr>Change Agents</vt:lpstr>
      <vt:lpstr>Dimensions of Change</vt:lpstr>
      <vt:lpstr>Dimensions of Change</vt:lpstr>
      <vt:lpstr>Sensor Characteristics</vt:lpstr>
      <vt:lpstr>Analysis Prerequisites</vt:lpstr>
      <vt:lpstr>Approaches</vt:lpstr>
      <vt:lpstr>Two-date Change Detection</vt:lpstr>
      <vt:lpstr>Challenge</vt:lpstr>
      <vt:lpstr>Two-Date Methods Overview</vt:lpstr>
      <vt:lpstr>PowerPoint Presentation</vt:lpstr>
      <vt:lpstr>Image Selection - Overview</vt:lpstr>
      <vt:lpstr>Image Selection - Overview</vt:lpstr>
      <vt:lpstr>Image Selection - Spatial Considerations </vt:lpstr>
      <vt:lpstr>Image Selection - Temporal Considerations</vt:lpstr>
      <vt:lpstr>Image Processing - Overview</vt:lpstr>
      <vt:lpstr>Image Processing - Registration Errors</vt:lpstr>
      <vt:lpstr>Image Processing - Image Correction</vt:lpstr>
      <vt:lpstr>Image Enhancement or Transformation</vt:lpstr>
      <vt:lpstr>Normalized Difference  Vegetation Index (NDVI)</vt:lpstr>
      <vt:lpstr>Normalized Difference  Vegetation Index (NDVI)</vt:lpstr>
      <vt:lpstr>Image Enhancement or Transformation</vt:lpstr>
      <vt:lpstr>Analysis- Image Differencing</vt:lpstr>
      <vt:lpstr>Analysis- Image Differencing</vt:lpstr>
      <vt:lpstr>Analysis- Image Differencing</vt:lpstr>
      <vt:lpstr>Analysis - Image Differencing </vt:lpstr>
      <vt:lpstr>Analysis – Thresholding</vt:lpstr>
      <vt:lpstr>Analysis – Thresholding</vt:lpstr>
      <vt:lpstr>Evaluation– Accuracy Assessment </vt:lpstr>
      <vt:lpstr>Change Detection - Summary </vt:lpstr>
      <vt:lpstr>Overall Goal</vt:lpstr>
      <vt:lpstr>Demonstration</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Leatherman, Lila - FS, Salt Lake City, UT</cp:lastModifiedBy>
  <cp:revision>160</cp:revision>
  <dcterms:created xsi:type="dcterms:W3CDTF">2015-04-03T20:09:37Z</dcterms:created>
  <dcterms:modified xsi:type="dcterms:W3CDTF">2021-11-17T16:39:14Z</dcterms:modified>
</cp:coreProperties>
</file>