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0" r:id="rId1"/>
  </p:sldMasterIdLst>
  <p:notesMasterIdLst>
    <p:notesMasterId r:id="rId35"/>
  </p:notesMasterIdLst>
  <p:sldIdLst>
    <p:sldId id="256" r:id="rId2"/>
    <p:sldId id="1177" r:id="rId3"/>
    <p:sldId id="1190" r:id="rId4"/>
    <p:sldId id="426" r:id="rId5"/>
    <p:sldId id="1178" r:id="rId6"/>
    <p:sldId id="430" r:id="rId7"/>
    <p:sldId id="429" r:id="rId8"/>
    <p:sldId id="373" r:id="rId9"/>
    <p:sldId id="374" r:id="rId10"/>
    <p:sldId id="375" r:id="rId11"/>
    <p:sldId id="376" r:id="rId12"/>
    <p:sldId id="380" r:id="rId13"/>
    <p:sldId id="384" r:id="rId14"/>
    <p:sldId id="383" r:id="rId15"/>
    <p:sldId id="386" r:id="rId16"/>
    <p:sldId id="261" r:id="rId17"/>
    <p:sldId id="323" r:id="rId18"/>
    <p:sldId id="324" r:id="rId19"/>
    <p:sldId id="325" r:id="rId20"/>
    <p:sldId id="329" r:id="rId21"/>
    <p:sldId id="330" r:id="rId22"/>
    <p:sldId id="331" r:id="rId23"/>
    <p:sldId id="327" r:id="rId24"/>
    <p:sldId id="328" r:id="rId25"/>
    <p:sldId id="332" r:id="rId26"/>
    <p:sldId id="333" r:id="rId27"/>
    <p:sldId id="334" r:id="rId28"/>
    <p:sldId id="335" r:id="rId29"/>
    <p:sldId id="336" r:id="rId30"/>
    <p:sldId id="338" r:id="rId31"/>
    <p:sldId id="404" r:id="rId32"/>
    <p:sldId id="1191" r:id="rId33"/>
    <p:sldId id="37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69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449" autoAdjust="0"/>
  </p:normalViewPr>
  <p:slideViewPr>
    <p:cSldViewPr>
      <p:cViewPr varScale="1">
        <p:scale>
          <a:sx n="73" d="100"/>
          <a:sy n="73" d="100"/>
        </p:scale>
        <p:origin x="77" y="82"/>
      </p:cViewPr>
      <p:guideLst>
        <p:guide orient="horz" pos="2160"/>
        <p:guide pos="2880"/>
      </p:guideLst>
    </p:cSldViewPr>
  </p:slideViewPr>
  <p:outlineViewPr>
    <p:cViewPr>
      <p:scale>
        <a:sx n="33" d="100"/>
        <a:sy n="33" d="100"/>
      </p:scale>
      <p:origin x="0" y="-365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493E82-41A1-4534-AEA2-AFEEA0BC7C6A}" type="datetimeFigureOut">
              <a:rPr lang="en-US" smtClean="0"/>
              <a:t>11/17/2021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594ADE-05F9-4BBD-8A5B-D87EACD0C437}" type="slidenum">
              <a:rPr lang="en-US" smtClean="0"/>
              <a:t>‹#›</a:t>
            </a:fld>
            <a:endParaRPr lang="en-US"/>
          </a:p>
        </p:txBody>
      </p:sp>
    </p:spTree>
    <p:extLst>
      <p:ext uri="{BB962C8B-B14F-4D97-AF65-F5344CB8AC3E}">
        <p14:creationId xmlns:p14="http://schemas.microsoft.com/office/powerpoint/2010/main" val="25757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 federal sponsor for an account</a:t>
            </a:r>
          </a:p>
        </p:txBody>
      </p:sp>
      <p:sp>
        <p:nvSpPr>
          <p:cNvPr id="4" name="Slide Number Placeholder 3"/>
          <p:cNvSpPr>
            <a:spLocks noGrp="1"/>
          </p:cNvSpPr>
          <p:nvPr>
            <p:ph type="sldNum" sz="quarter" idx="5"/>
          </p:nvPr>
        </p:nvSpPr>
        <p:spPr/>
        <p:txBody>
          <a:bodyPr/>
          <a:lstStyle/>
          <a:p>
            <a:fld id="{E6594ADE-05F9-4BBD-8A5B-D87EACD0C437}" type="slidenum">
              <a:rPr lang="en-US" smtClean="0"/>
              <a:t>4</a:t>
            </a:fld>
            <a:endParaRPr lang="en-US"/>
          </a:p>
        </p:txBody>
      </p:sp>
    </p:spTree>
    <p:extLst>
      <p:ext uri="{BB962C8B-B14F-4D97-AF65-F5344CB8AC3E}">
        <p14:creationId xmlns:p14="http://schemas.microsoft.com/office/powerpoint/2010/main" val="299705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to make an account!</a:t>
            </a:r>
          </a:p>
        </p:txBody>
      </p:sp>
      <p:sp>
        <p:nvSpPr>
          <p:cNvPr id="4" name="Slide Number Placeholder 3"/>
          <p:cNvSpPr>
            <a:spLocks noGrp="1"/>
          </p:cNvSpPr>
          <p:nvPr>
            <p:ph type="sldNum" sz="quarter" idx="5"/>
          </p:nvPr>
        </p:nvSpPr>
        <p:spPr/>
        <p:txBody>
          <a:bodyPr/>
          <a:lstStyle/>
          <a:p>
            <a:fld id="{E6594ADE-05F9-4BBD-8A5B-D87EACD0C437}" type="slidenum">
              <a:rPr lang="en-US" smtClean="0"/>
              <a:t>5</a:t>
            </a:fld>
            <a:endParaRPr lang="en-US"/>
          </a:p>
        </p:txBody>
      </p:sp>
    </p:spTree>
    <p:extLst>
      <p:ext uri="{BB962C8B-B14F-4D97-AF65-F5344CB8AC3E}">
        <p14:creationId xmlns:p14="http://schemas.microsoft.com/office/powerpoint/2010/main" val="708982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Delivered</a:t>
            </a:r>
            <a:r>
              <a:rPr lang="en-US" baseline="0" dirty="0"/>
              <a:t> to BAER teams upon request.  First approximation of burn severity which can be used to identify hazards from flooding, landslides, etc.  BARC is classified </a:t>
            </a:r>
            <a:r>
              <a:rPr lang="en-US" baseline="0" dirty="0" err="1"/>
              <a:t>dNBR</a:t>
            </a:r>
            <a:r>
              <a:rPr lang="en-US" baseline="0" dirty="0"/>
              <a:t> difference image.</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9</a:t>
            </a:fld>
            <a:endParaRPr lang="en-US"/>
          </a:p>
        </p:txBody>
      </p:sp>
    </p:spTree>
    <p:extLst>
      <p:ext uri="{BB962C8B-B14F-4D97-AF65-F5344CB8AC3E}">
        <p14:creationId xmlns:p14="http://schemas.microsoft.com/office/powerpoint/2010/main" val="318134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audience</a:t>
            </a:r>
            <a:r>
              <a:rPr lang="en-US" baseline="0" dirty="0"/>
              <a:t> for RAVG data are regional </a:t>
            </a:r>
            <a:r>
              <a:rPr lang="en-US" baseline="0" dirty="0" err="1"/>
              <a:t>silviculturists</a:t>
            </a:r>
            <a:r>
              <a:rPr lang="en-US" baseline="0" dirty="0"/>
              <a:t> who need to communicate yearly reforestation and restoration needs.</a:t>
            </a:r>
          </a:p>
          <a:p>
            <a:r>
              <a:rPr lang="en-US" baseline="0" dirty="0"/>
              <a:t>Uses established regression models that relate calibrated NBR difference layers to field plot data in order to estimate changes in forest inventory parameters such as canopy cover and basal area.  </a:t>
            </a:r>
          </a:p>
          <a:p>
            <a:r>
              <a:rPr lang="en-US" baseline="0" dirty="0"/>
              <a:t>Data is available via the RAVG website which you can get to via RSAC websites.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10</a:t>
            </a:fld>
            <a:endParaRPr lang="en-US"/>
          </a:p>
        </p:txBody>
      </p:sp>
    </p:spTree>
    <p:extLst>
      <p:ext uri="{BB962C8B-B14F-4D97-AF65-F5344CB8AC3E}">
        <p14:creationId xmlns:p14="http://schemas.microsoft.com/office/powerpoint/2010/main" val="596957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a:t>
            </a:r>
            <a:r>
              <a:rPr lang="en-US" baseline="0" dirty="0"/>
              <a:t> monitoring of fire severity effects. Thresholds applied to the calibrated NBR difference image to create fire severity maps with low, medium and high severity burns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11</a:t>
            </a:fld>
            <a:endParaRPr lang="en-US"/>
          </a:p>
        </p:txBody>
      </p:sp>
    </p:spTree>
    <p:extLst>
      <p:ext uri="{BB962C8B-B14F-4D97-AF65-F5344CB8AC3E}">
        <p14:creationId xmlns:p14="http://schemas.microsoft.com/office/powerpoint/2010/main" val="48943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NAFD project uses the Vegetation Change Tracker (VCT), an automated forest change analysis algorithm, on temporally dense (annual or biennial) Landsat Time Series Stack (LTSS) of images and produces forest disturbance data products (Huang et al. 2010). The VCT algorithm was designed specifically for mapping forest change using LTSS. The algorithm consists of two major steps: 1) individual image analysis and 2) time series analysis. VCT produces a disturbance product where each pixel is labeled as either a static land class (persistent non-forest, persistent forest, or persistent water) or with the year of change for disturbed forest pixels.</a:t>
            </a:r>
            <a:endParaRPr lang="en-US" dirty="0"/>
          </a:p>
        </p:txBody>
      </p:sp>
      <p:sp>
        <p:nvSpPr>
          <p:cNvPr id="4" name="Slide Number Placeholder 3"/>
          <p:cNvSpPr>
            <a:spLocks noGrp="1"/>
          </p:cNvSpPr>
          <p:nvPr>
            <p:ph type="sldNum" sz="quarter" idx="5"/>
          </p:nvPr>
        </p:nvSpPr>
        <p:spPr/>
        <p:txBody>
          <a:bodyPr/>
          <a:lstStyle/>
          <a:p>
            <a:fld id="{E6594ADE-05F9-4BBD-8A5B-D87EACD0C437}" type="slidenum">
              <a:rPr lang="en-US" smtClean="0"/>
              <a:t>12</a:t>
            </a:fld>
            <a:endParaRPr lang="en-US"/>
          </a:p>
        </p:txBody>
      </p:sp>
    </p:spTree>
    <p:extLst>
      <p:ext uri="{BB962C8B-B14F-4D97-AF65-F5344CB8AC3E}">
        <p14:creationId xmlns:p14="http://schemas.microsoft.com/office/powerpoint/2010/main" val="266051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31</a:t>
            </a:fld>
            <a:endParaRPr lang="en-US"/>
          </a:p>
        </p:txBody>
      </p:sp>
    </p:spTree>
    <p:extLst>
      <p:ext uri="{BB962C8B-B14F-4D97-AF65-F5344CB8AC3E}">
        <p14:creationId xmlns:p14="http://schemas.microsoft.com/office/powerpoint/2010/main" val="134747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32</a:t>
            </a:fld>
            <a:endParaRPr lang="en-US"/>
          </a:p>
        </p:txBody>
      </p:sp>
    </p:spTree>
    <p:extLst>
      <p:ext uri="{BB962C8B-B14F-4D97-AF65-F5344CB8AC3E}">
        <p14:creationId xmlns:p14="http://schemas.microsoft.com/office/powerpoint/2010/main" val="3472784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914400"/>
          </a:xfrm>
          <a:prstGeom prst="rect">
            <a:avLst/>
          </a:prstGeom>
          <a:solidFill>
            <a:srgbClr val="005838"/>
          </a:solidFill>
          <a:ln>
            <a:solidFill>
              <a:srgbClr val="005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rgbClr val="005838"/>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77A2CC8-9221-453D-B8D3-E7B14E0649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9144000" cy="742604"/>
          </a:xfrm>
          <a:prstGeom prst="rect">
            <a:avLst/>
          </a:prstGeom>
        </p:spPr>
      </p:pic>
    </p:spTree>
    <p:extLst>
      <p:ext uri="{BB962C8B-B14F-4D97-AF65-F5344CB8AC3E}">
        <p14:creationId xmlns:p14="http://schemas.microsoft.com/office/powerpoint/2010/main" val="380441529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Text&#10;&#10;Description automatically generated">
            <a:extLst>
              <a:ext uri="{FF2B5EF4-FFF2-40B4-BE49-F238E27FC236}">
                <a16:creationId xmlns:a16="http://schemas.microsoft.com/office/drawing/2014/main" id="{A7746722-D6A4-4E21-AF0B-14E246151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6577633"/>
            <a:ext cx="2146333" cy="292204"/>
          </a:xfrm>
          <a:prstGeom prst="rect">
            <a:avLst/>
          </a:prstGeom>
        </p:spPr>
      </p:pic>
      <p:sp>
        <p:nvSpPr>
          <p:cNvPr id="5" name="Rectangle 4">
            <a:extLst>
              <a:ext uri="{FF2B5EF4-FFF2-40B4-BE49-F238E27FC236}">
                <a16:creationId xmlns:a16="http://schemas.microsoft.com/office/drawing/2014/main" id="{49BDB5D1-F954-4B1B-9E58-F4D660C4507B}"/>
              </a:ext>
            </a:extLst>
          </p:cNvPr>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BDA0B9-689A-434F-8492-A4D6C3BD6C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sp>
        <p:nvSpPr>
          <p:cNvPr id="9" name="TextBox 8">
            <a:extLst>
              <a:ext uri="{FF2B5EF4-FFF2-40B4-BE49-F238E27FC236}">
                <a16:creationId xmlns:a16="http://schemas.microsoft.com/office/drawing/2014/main" id="{03710BA1-71C3-4210-B444-331670933B31}"/>
              </a:ext>
            </a:extLst>
          </p:cNvPr>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spTree>
    <p:extLst>
      <p:ext uri="{BB962C8B-B14F-4D97-AF65-F5344CB8AC3E}">
        <p14:creationId xmlns:p14="http://schemas.microsoft.com/office/powerpoint/2010/main" val="1742019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Text&#10;&#10;Description automatically generated">
            <a:extLst>
              <a:ext uri="{FF2B5EF4-FFF2-40B4-BE49-F238E27FC236}">
                <a16:creationId xmlns:a16="http://schemas.microsoft.com/office/drawing/2014/main" id="{A27E71A5-210E-4FC4-ADA3-E35651ECB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6577633"/>
            <a:ext cx="2146333" cy="292204"/>
          </a:xfrm>
          <a:prstGeom prst="rect">
            <a:avLst/>
          </a:prstGeom>
        </p:spPr>
      </p:pic>
      <p:grpSp>
        <p:nvGrpSpPr>
          <p:cNvPr id="6" name="Group 5">
            <a:extLst>
              <a:ext uri="{FF2B5EF4-FFF2-40B4-BE49-F238E27FC236}">
                <a16:creationId xmlns:a16="http://schemas.microsoft.com/office/drawing/2014/main" id="{694B277E-1D5C-42B1-889B-70F5B0DA5591}"/>
              </a:ext>
            </a:extLst>
          </p:cNvPr>
          <p:cNvGrpSpPr/>
          <p:nvPr userDrawn="1"/>
        </p:nvGrpSpPr>
        <p:grpSpPr>
          <a:xfrm>
            <a:off x="0" y="0"/>
            <a:ext cx="9144000" cy="403860"/>
            <a:chOff x="0" y="0"/>
            <a:chExt cx="9144000" cy="403860"/>
          </a:xfrm>
        </p:grpSpPr>
        <p:sp>
          <p:nvSpPr>
            <p:cNvPr id="7" name="Rectangle 6">
              <a:extLst>
                <a:ext uri="{FF2B5EF4-FFF2-40B4-BE49-F238E27FC236}">
                  <a16:creationId xmlns:a16="http://schemas.microsoft.com/office/drawing/2014/main" id="{220DB032-71A9-4177-96EA-1F8B09516611}"/>
                </a:ext>
              </a:extLst>
            </p:cNvPr>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8C797F-7A11-4016-9738-C93B52003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sp>
          <p:nvSpPr>
            <p:cNvPr id="10" name="TextBox 9">
              <a:extLst>
                <a:ext uri="{FF2B5EF4-FFF2-40B4-BE49-F238E27FC236}">
                  <a16:creationId xmlns:a16="http://schemas.microsoft.com/office/drawing/2014/main" id="{B1E95856-8B32-4F0C-9B8C-244B48C8E3E4}"/>
                </a:ext>
              </a:extLst>
            </p:cNvPr>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grpSp>
    </p:spTree>
    <p:extLst>
      <p:ext uri="{BB962C8B-B14F-4D97-AF65-F5344CB8AC3E}">
        <p14:creationId xmlns:p14="http://schemas.microsoft.com/office/powerpoint/2010/main" val="149156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a:t>Click to edit Master title style</a:t>
            </a:r>
          </a:p>
        </p:txBody>
      </p:sp>
      <p:pic>
        <p:nvPicPr>
          <p:cNvPr id="3" name="Picture 2" descr="Text&#10;&#10;Description automatically generated">
            <a:extLst>
              <a:ext uri="{FF2B5EF4-FFF2-40B4-BE49-F238E27FC236}">
                <a16:creationId xmlns:a16="http://schemas.microsoft.com/office/drawing/2014/main" id="{1D68B647-9D43-429D-B1C1-756FCA4D2E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6577633"/>
            <a:ext cx="2146333" cy="292204"/>
          </a:xfrm>
          <a:prstGeom prst="rect">
            <a:avLst/>
          </a:prstGeom>
        </p:spPr>
      </p:pic>
      <p:sp>
        <p:nvSpPr>
          <p:cNvPr id="4" name="Rectangle 3">
            <a:extLst>
              <a:ext uri="{FF2B5EF4-FFF2-40B4-BE49-F238E27FC236}">
                <a16:creationId xmlns:a16="http://schemas.microsoft.com/office/drawing/2014/main" id="{A84647F4-ED41-419C-BD80-B420837C10AC}"/>
              </a:ext>
            </a:extLst>
          </p:cNvPr>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1BDBFB-9EAF-4DE2-9E3E-2898DBF2EF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sp>
        <p:nvSpPr>
          <p:cNvPr id="7" name="TextBox 6">
            <a:extLst>
              <a:ext uri="{FF2B5EF4-FFF2-40B4-BE49-F238E27FC236}">
                <a16:creationId xmlns:a16="http://schemas.microsoft.com/office/drawing/2014/main" id="{31CB7709-EB28-40BD-B983-2E78E85A881D}"/>
              </a:ext>
            </a:extLst>
          </p:cNvPr>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spTree>
    <p:extLst>
      <p:ext uri="{BB962C8B-B14F-4D97-AF65-F5344CB8AC3E}">
        <p14:creationId xmlns:p14="http://schemas.microsoft.com/office/powerpoint/2010/main" val="1218932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6553200"/>
            <a:ext cx="9144000" cy="365760"/>
          </a:xfrm>
          <a:prstGeom prst="rect">
            <a:avLst/>
          </a:prstGeom>
          <a:solidFill>
            <a:srgbClr val="005838"/>
          </a:solidFill>
          <a:ln>
            <a:solidFill>
              <a:srgbClr val="005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400589954"/>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Lst>
  <p:hf sldNum="0" hdr="0" ftr="0" dt="0"/>
  <p:txStyles>
    <p:titleStyle>
      <a:lvl1pPr algn="ctr" defTabSz="914400" rtl="0" eaLnBrk="1" latinLnBrk="0" hangingPunct="1">
        <a:spcBef>
          <a:spcPct val="0"/>
        </a:spcBef>
        <a:buNone/>
        <a:defRPr sz="4000" kern="1200" spc="-100" baseline="0">
          <a:solidFill>
            <a:srgbClr val="005838"/>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sapps.nwcg.gov/rav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mtbs.go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s://daac.ornl.gov/NACP/guides/NAFD_Disturbance_guide.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earthenginepartners.appspot.com/science-2013-global-forest"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timesync.forestry.oregonstate.edu/" TargetMode="Externa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eltaviewer-data-usfs.hub.arcgis.com/"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hiform.org/"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hiform.org/mapping-workflow"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ode.earthengine.google.com/" TargetMode="External"/><Relationship Id="rId7" Type="http://schemas.openxmlformats.org/officeDocument/2006/relationships/hyperlink" Target="https://usfs.box.com/s/lm6hll8lwf2qqq01sr2jqdr0vc5ea7mj" TargetMode="External"/><Relationship Id="rId2" Type="http://schemas.openxmlformats.org/officeDocument/2006/relationships/hyperlink" Target="https://usdagcc.sharepoint.com/sites/fs-enf-ems/SitePages/Home.aspx" TargetMode="External"/><Relationship Id="rId1" Type="http://schemas.openxmlformats.org/officeDocument/2006/relationships/slideLayout" Target="../slideLayouts/slideLayout2.xml"/><Relationship Id="rId6" Type="http://schemas.openxmlformats.org/officeDocument/2006/relationships/hyperlink" Target="https://cidr.cr.usgs.gov/" TargetMode="External"/><Relationship Id="rId5" Type="http://schemas.openxmlformats.org/officeDocument/2006/relationships/hyperlink" Target="https://www.planet.com/" TargetMode="External"/><Relationship Id="rId4" Type="http://schemas.openxmlformats.org/officeDocument/2006/relationships/hyperlink" Target="https://earthexplorer.usgs.go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forwarn.forestthreats.org/"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mdpi.com/2072-4292/10/8/1184"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rcr-usfs.github.io/LAMDA/Delivery/lamda-download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sciencedirect.com/science/article/pii/S0034425710002245"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s.usda.gov/rmrs/tools/landscape-change-monitoring-system-lcms"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usfs.app.box.com/file/785497050609" TargetMode="External"/><Relationship Id="rId3" Type="http://schemas.openxmlformats.org/officeDocument/2006/relationships/hyperlink" Target="https://www.usgs.gov/centers/eros/science/usgs-eros-archive-landsat-archives-landsat-4-5-tm-level-2-data-products-surface?qt-science_center_objects=0#qt-science_center_objects" TargetMode="External"/><Relationship Id="rId7" Type="http://schemas.openxmlformats.org/officeDocument/2006/relationships/hyperlink" Target="https://code.earthengine.google.com/?accept_repo=users/USFS_GTAC/GTAC-Training" TargetMode="External"/><Relationship Id="rId2" Type="http://schemas.openxmlformats.org/officeDocument/2006/relationships/hyperlink" Target="https://www.usgs.gov/centers/eros/science/usgs-eros-archive-landsat-archives-us-landsat-analysis-ready-data-ard-level-2?qt-science_center_objects=0#qt-science_center_objects" TargetMode="External"/><Relationship Id="rId1" Type="http://schemas.openxmlformats.org/officeDocument/2006/relationships/slideLayout" Target="../slideLayouts/slideLayout2.xml"/><Relationship Id="rId6" Type="http://schemas.openxmlformats.org/officeDocument/2006/relationships/hyperlink" Target="https://developers.google.com/earth-engine/tutorials/community/beginners-cookbook" TargetMode="External"/><Relationship Id="rId5" Type="http://schemas.openxmlformats.org/officeDocument/2006/relationships/hyperlink" Target="https://apps.sentinel-hub.com/eo-browser/" TargetMode="External"/><Relationship Id="rId4" Type="http://schemas.openxmlformats.org/officeDocument/2006/relationships/hyperlink" Target="https://scihub.copernicus.eu/dhus/#/hom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mailto:mark.hammond@usda.gov" TargetMode="External"/><Relationship Id="rId3" Type="http://schemas.openxmlformats.org/officeDocument/2006/relationships/hyperlink" Target="https://usdagcc.sharepoint.com/sites/fs-gtac-tus/SitePages/Home%20Page.aspx" TargetMode="External"/><Relationship Id="rId7" Type="http://schemas.openxmlformats.org/officeDocument/2006/relationships/hyperlink" Target="mailto:jeremy.webb@usda.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Lila.Leatherman@usda.gov" TargetMode="External"/><Relationship Id="rId5" Type="http://schemas.openxmlformats.org/officeDocument/2006/relationships/hyperlink" Target="mailto:kain.kutz@usda.gov" TargetMode="External"/><Relationship Id="rId4" Type="http://schemas.openxmlformats.org/officeDocument/2006/relationships/hyperlink" Target="mailto:indigo.catton@usda.gov" TargetMode="External"/><Relationship Id="rId9" Type="http://schemas.openxmlformats.org/officeDocument/2006/relationships/hyperlink" Target="mailto:Shiona.Howard@usda.gov"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usdagcc.sharepoint.com/sites/fs-gtac-tus/SitePages/Home%20Page.asp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discover.digitalglobe.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cidr.cr.usgs.gov/" TargetMode="External"/><Relationship Id="rId4" Type="http://schemas.openxmlformats.org/officeDocument/2006/relationships/hyperlink" Target="https://evwhs.digitalglobe.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cihub.copernicus.eu/dhus/#/hom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usdagcc.sharepoint.com/sites/fs-gtac-tus/Lists/Course/Item/displayifs.aspx?ID=238" TargetMode="External"/><Relationship Id="rId2" Type="http://schemas.openxmlformats.org/officeDocument/2006/relationships/hyperlink" Target="https://developers.google.com/earth-engine/tutorials/community/beginners-cookbook"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fsweb.gtac.fs.fed.us/training-site/tutorials/Obtaining%20Remotely%20Sensed%20Imagery/story_html5.html" TargetMode="External"/><Relationship Id="rId2" Type="http://schemas.openxmlformats.org/officeDocument/2006/relationships/hyperlink" Target="https://usdagcc.sharepoint.com/sites/fs-gtac-tus/Lists/Course/Item/displayifs.aspx?ID=250"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fsapps.nwcg.gov/ba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D68EA6-03DA-427B-98C7-3543A198E551}"/>
              </a:ext>
            </a:extLst>
          </p:cNvPr>
          <p:cNvSpPr txBox="1">
            <a:spLocks noGrp="1"/>
          </p:cNvSpPr>
          <p:nvPr>
            <p:ph type="title" idx="4294967295"/>
          </p:nvPr>
        </p:nvSpPr>
        <p:spPr>
          <a:xfrm>
            <a:off x="838200" y="1931987"/>
            <a:ext cx="7848600" cy="1927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r" defTabSz="914400" rtl="0" eaLnBrk="1" latinLnBrk="0" hangingPunct="1">
              <a:spcBef>
                <a:spcPct val="0"/>
              </a:spcBef>
              <a:buNone/>
              <a:defRPr sz="5400" kern="1200" cap="none" spc="-100" baseline="0">
                <a:solidFill>
                  <a:schemeClr val="accent2">
                    <a:lumMod val="75000"/>
                  </a:schemeClr>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100" normalizeH="0" baseline="0" noProof="0" dirty="0">
                <a:ln>
                  <a:noFill/>
                </a:ln>
                <a:solidFill>
                  <a:schemeClr val="accent2">
                    <a:lumMod val="75000"/>
                  </a:schemeClr>
                </a:solidFill>
                <a:effectLst/>
                <a:uLnTx/>
                <a:uFillTx/>
                <a:latin typeface="+mj-lt"/>
                <a:ea typeface="+mj-ea"/>
                <a:cs typeface="+mj-cs"/>
              </a:rPr>
              <a:t>Introduction to Change Detection</a:t>
            </a:r>
            <a:br>
              <a:rPr kumimoji="0" lang="en-US" sz="4000" b="0" i="0" u="none" strike="noStrike" kern="1200" cap="none" spc="-100" normalizeH="0" baseline="0" noProof="0" dirty="0">
                <a:ln>
                  <a:noFill/>
                </a:ln>
                <a:solidFill>
                  <a:schemeClr val="accent2">
                    <a:lumMod val="75000"/>
                  </a:schemeClr>
                </a:solidFill>
                <a:effectLst/>
                <a:uLnTx/>
                <a:uFillTx/>
                <a:latin typeface="+mj-lt"/>
                <a:ea typeface="+mj-ea"/>
                <a:cs typeface="+mj-cs"/>
              </a:rPr>
            </a:br>
            <a:r>
              <a:rPr kumimoji="0" lang="en-US" sz="2800" b="0" i="0" u="none" strike="noStrike" kern="1200" cap="none" spc="-100" normalizeH="0" baseline="0" noProof="0" dirty="0">
                <a:ln>
                  <a:noFill/>
                </a:ln>
                <a:solidFill>
                  <a:schemeClr val="accent2">
                    <a:lumMod val="75000"/>
                  </a:schemeClr>
                </a:solidFill>
                <a:effectLst/>
                <a:uLnTx/>
                <a:uFillTx/>
                <a:latin typeface="+mj-lt"/>
                <a:ea typeface="+mj-ea"/>
                <a:cs typeface="+mj-cs"/>
              </a:rPr>
              <a:t>Lecture 5: Data access + applications</a:t>
            </a:r>
          </a:p>
        </p:txBody>
      </p:sp>
      <p:sp>
        <p:nvSpPr>
          <p:cNvPr id="3" name="Subtitle 2"/>
          <p:cNvSpPr>
            <a:spLocks noGrp="1"/>
          </p:cNvSpPr>
          <p:nvPr>
            <p:ph type="subTitle" idx="1"/>
          </p:nvPr>
        </p:nvSpPr>
        <p:spPr/>
        <p:txBody>
          <a:bodyPr>
            <a:normAutofit/>
          </a:bodyPr>
          <a:lstStyle/>
          <a:p>
            <a:r>
              <a:rPr lang="en-US" sz="2000" dirty="0"/>
              <a:t>Instructor: Lila Leatherman (they/them)</a:t>
            </a:r>
          </a:p>
          <a:p>
            <a:endParaRPr lang="en-US" sz="2000" dirty="0"/>
          </a:p>
          <a:p>
            <a:r>
              <a:rPr lang="en-US" sz="2000" dirty="0"/>
              <a:t>November 17-18, 2021</a:t>
            </a:r>
          </a:p>
        </p:txBody>
      </p:sp>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Effects Data Products - RAVG</a:t>
            </a:r>
          </a:p>
        </p:txBody>
      </p:sp>
      <p:sp>
        <p:nvSpPr>
          <p:cNvPr id="3" name="Content Placeholder 2"/>
          <p:cNvSpPr>
            <a:spLocks noGrp="1"/>
          </p:cNvSpPr>
          <p:nvPr>
            <p:ph idx="1"/>
          </p:nvPr>
        </p:nvSpPr>
        <p:spPr>
          <a:xfrm>
            <a:off x="457200" y="1143000"/>
            <a:ext cx="8229600" cy="1524000"/>
          </a:xfrm>
        </p:spPr>
        <p:txBody>
          <a:bodyPr/>
          <a:lstStyle/>
          <a:p>
            <a:r>
              <a:rPr lang="en-US" dirty="0">
                <a:hlinkClick r:id="rId3"/>
              </a:rPr>
              <a:t>RAVG Severity layers and tables</a:t>
            </a:r>
            <a:endParaRPr lang="en-US" dirty="0"/>
          </a:p>
          <a:p>
            <a:pPr lvl="2"/>
            <a:r>
              <a:rPr lang="en-US" dirty="0"/>
              <a:t>30-45 days post containment</a:t>
            </a:r>
          </a:p>
          <a:p>
            <a:pPr lvl="2"/>
            <a:r>
              <a:rPr lang="en-US" dirty="0"/>
              <a:t>All fires &gt;1000 acres on USFS land</a:t>
            </a:r>
          </a:p>
          <a:p>
            <a:endParaRPr lang="en-US" dirty="0"/>
          </a:p>
        </p:txBody>
      </p:sp>
      <p:pic>
        <p:nvPicPr>
          <p:cNvPr id="2051" name="Picture 3" descr="workflow for the ravg program. two landsat images, one pre-fire and one post-fire, are used to creat normalized burn ratio images and are then differenced to identify burned area and burn seve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819400"/>
            <a:ext cx="6655118" cy="345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1771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Effects Data Products - MTBS</a:t>
            </a:r>
          </a:p>
        </p:txBody>
      </p:sp>
      <p:sp>
        <p:nvSpPr>
          <p:cNvPr id="3" name="Content Placeholder 2"/>
          <p:cNvSpPr>
            <a:spLocks noGrp="1"/>
          </p:cNvSpPr>
          <p:nvPr>
            <p:ph idx="1"/>
          </p:nvPr>
        </p:nvSpPr>
        <p:spPr>
          <a:xfrm>
            <a:off x="457200" y="1219200"/>
            <a:ext cx="8229600" cy="1524000"/>
          </a:xfrm>
        </p:spPr>
        <p:txBody>
          <a:bodyPr>
            <a:normAutofit/>
          </a:bodyPr>
          <a:lstStyle/>
          <a:p>
            <a:r>
              <a:rPr lang="en-US" dirty="0">
                <a:hlinkClick r:id="rId3"/>
              </a:rPr>
              <a:t>Burn Severity layers from MTBS</a:t>
            </a:r>
            <a:endParaRPr lang="en-US" dirty="0"/>
          </a:p>
          <a:p>
            <a:pPr lvl="2"/>
            <a:r>
              <a:rPr lang="en-US" dirty="0"/>
              <a:t>Assessed 12-18 months post containment</a:t>
            </a:r>
          </a:p>
          <a:p>
            <a:pPr lvl="2"/>
            <a:r>
              <a:rPr lang="en-US" dirty="0"/>
              <a:t>All fires &gt;1000 acres on USFS land</a:t>
            </a:r>
          </a:p>
          <a:p>
            <a:endParaRPr lang="en-US" dirty="0"/>
          </a:p>
        </p:txBody>
      </p:sp>
      <p:pic>
        <p:nvPicPr>
          <p:cNvPr id="3074" name="Picture 2" descr="workflow for the ravg program. two landsat images, one pre-fire and one post-fire, are used to creat normalized burn ratio images and are then differenced to identify burned area and burn seve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763527"/>
            <a:ext cx="6858000" cy="356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362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North American Forest Dynamics (NAFD)</a:t>
            </a:r>
          </a:p>
        </p:txBody>
      </p:sp>
      <p:sp>
        <p:nvSpPr>
          <p:cNvPr id="3" name="Content Placeholder 2"/>
          <p:cNvSpPr>
            <a:spLocks noGrp="1"/>
          </p:cNvSpPr>
          <p:nvPr>
            <p:ph sz="half" idx="1"/>
          </p:nvPr>
        </p:nvSpPr>
        <p:spPr/>
        <p:txBody>
          <a:bodyPr/>
          <a:lstStyle/>
          <a:p>
            <a:r>
              <a:rPr lang="en-US" dirty="0"/>
              <a:t>Forest Disturbance and Regrowth Data</a:t>
            </a:r>
          </a:p>
          <a:p>
            <a:pPr lvl="1"/>
            <a:r>
              <a:rPr lang="en-US" dirty="0"/>
              <a:t>Products from analyses of Landsat time series</a:t>
            </a:r>
          </a:p>
          <a:p>
            <a:pPr lvl="2"/>
            <a:r>
              <a:rPr lang="en-US" dirty="0"/>
              <a:t>Vegetation Change Tracker (VCT) Algorithm</a:t>
            </a:r>
          </a:p>
          <a:p>
            <a:pPr lvl="2"/>
            <a:r>
              <a:rPr lang="en-US" dirty="0"/>
              <a:t>Data available for 55 areas in the US</a:t>
            </a:r>
          </a:p>
          <a:p>
            <a:pPr lvl="1"/>
            <a:r>
              <a:rPr lang="en-US" dirty="0">
                <a:hlinkClick r:id="rId3"/>
              </a:rPr>
              <a:t>NAFD project summary and data access</a:t>
            </a:r>
            <a:endParaRPr lang="en-US" dirty="0"/>
          </a:p>
        </p:txBody>
      </p:sp>
      <p:pic>
        <p:nvPicPr>
          <p:cNvPr id="1026" name="Picture 2" descr="forest disturbance map"/>
          <p:cNvPicPr>
            <a:picLocks noChangeAspect="1" noChangeArrowheads="1"/>
          </p:cNvPicPr>
          <p:nvPr/>
        </p:nvPicPr>
        <p:blipFill rotWithShape="1">
          <a:blip r:embed="rId4">
            <a:extLst>
              <a:ext uri="{28A0092B-C50C-407E-A947-70E740481C1C}">
                <a14:useLocalDpi xmlns:a14="http://schemas.microsoft.com/office/drawing/2010/main" val="0"/>
              </a:ext>
            </a:extLst>
          </a:blip>
          <a:srcRect l="37101" t="5310" r="1449"/>
          <a:stretch/>
        </p:blipFill>
        <p:spPr bwMode="auto">
          <a:xfrm>
            <a:off x="4876800" y="1317611"/>
            <a:ext cx="4038600" cy="4076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egend showing the year of first disturbance and the map color associated with it. the legend included areas that persist as non-forest, areas that persist as forest, and disturbance years ranging from pre-194 up to 2005 in 2-3 year intervals."/>
          <p:cNvPicPr>
            <a:picLocks noChangeAspect="1" noChangeArrowheads="1"/>
          </p:cNvPicPr>
          <p:nvPr/>
        </p:nvPicPr>
        <p:blipFill rotWithShape="1">
          <a:blip r:embed="rId4">
            <a:extLst>
              <a:ext uri="{28A0092B-C50C-407E-A947-70E740481C1C}">
                <a14:useLocalDpi xmlns:a14="http://schemas.microsoft.com/office/drawing/2010/main" val="0"/>
              </a:ext>
            </a:extLst>
          </a:blip>
          <a:srcRect l="2319" t="10620" r="65217" b="23894"/>
          <a:stretch/>
        </p:blipFill>
        <p:spPr bwMode="auto">
          <a:xfrm>
            <a:off x="5271644" y="4170539"/>
            <a:ext cx="1630100" cy="215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871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rPr>
              <a:t>Hansen’s Map of </a:t>
            </a:r>
            <a:r>
              <a:rPr lang="en-US" b="1" dirty="0">
                <a:hlinkClick r:id="rId2"/>
              </a:rPr>
              <a:t>Global</a:t>
            </a:r>
            <a:r>
              <a:rPr lang="en-US" dirty="0">
                <a:hlinkClick r:id="rId2"/>
              </a:rPr>
              <a:t> Forest Change</a:t>
            </a:r>
            <a:endParaRPr lang="en-US" dirty="0"/>
          </a:p>
        </p:txBody>
      </p:sp>
      <p:sp>
        <p:nvSpPr>
          <p:cNvPr id="3" name="Content Placeholder 2"/>
          <p:cNvSpPr>
            <a:spLocks noGrp="1"/>
          </p:cNvSpPr>
          <p:nvPr>
            <p:ph idx="1"/>
          </p:nvPr>
        </p:nvSpPr>
        <p:spPr/>
        <p:txBody>
          <a:bodyPr/>
          <a:lstStyle/>
          <a:p>
            <a:endParaRPr lang="en-US"/>
          </a:p>
        </p:txBody>
      </p:sp>
      <p:pic>
        <p:nvPicPr>
          <p:cNvPr id="3074" name="Picture 2" descr="Hansons map of global forest change, where green represents forest extent, red represents forest loss from 2000-2012, blue represents forest gain from 2000-2012, and pink represents both losses and gains between 2000-2012."/>
          <p:cNvPicPr>
            <a:picLocks noChangeAspect="1" noChangeArrowheads="1"/>
          </p:cNvPicPr>
          <p:nvPr/>
        </p:nvPicPr>
        <p:blipFill rotWithShape="1">
          <a:blip r:embed="rId3">
            <a:extLst>
              <a:ext uri="{28A0092B-C50C-407E-A947-70E740481C1C}">
                <a14:useLocalDpi xmlns:a14="http://schemas.microsoft.com/office/drawing/2010/main" val="0"/>
              </a:ext>
            </a:extLst>
          </a:blip>
          <a:srcRect r="23195" b="4556"/>
          <a:stretch/>
        </p:blipFill>
        <p:spPr bwMode="auto">
          <a:xfrm>
            <a:off x="423333" y="1281612"/>
            <a:ext cx="8382000" cy="4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3813" y="5154068"/>
            <a:ext cx="1671607" cy="92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455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validation – </a:t>
            </a:r>
            <a:r>
              <a:rPr lang="en-US" dirty="0" err="1"/>
              <a:t>TimeSync</a:t>
            </a:r>
            <a:endParaRPr lang="en-US" dirty="0"/>
          </a:p>
        </p:txBody>
      </p:sp>
      <p:sp>
        <p:nvSpPr>
          <p:cNvPr id="3" name="Content Placeholder 2"/>
          <p:cNvSpPr>
            <a:spLocks noGrp="1"/>
          </p:cNvSpPr>
          <p:nvPr>
            <p:ph sz="half" idx="1"/>
          </p:nvPr>
        </p:nvSpPr>
        <p:spPr>
          <a:xfrm>
            <a:off x="445477" y="1143000"/>
            <a:ext cx="4038600" cy="4943856"/>
          </a:xfrm>
        </p:spPr>
        <p:txBody>
          <a:bodyPr>
            <a:normAutofit/>
          </a:bodyPr>
          <a:lstStyle/>
          <a:p>
            <a:r>
              <a:rPr lang="en-US" sz="2000" dirty="0">
                <a:hlinkClick r:id="rId2"/>
              </a:rPr>
              <a:t>Online tool facilitating human interpretation of Landsat time series</a:t>
            </a:r>
            <a:endParaRPr lang="en-US" sz="2000" dirty="0"/>
          </a:p>
          <a:p>
            <a:pPr lvl="1"/>
            <a:r>
              <a:rPr lang="en-US" sz="1800" dirty="0"/>
              <a:t>Useful for:</a:t>
            </a:r>
          </a:p>
          <a:p>
            <a:pPr lvl="2"/>
            <a:r>
              <a:rPr lang="en-US" sz="1600" dirty="0"/>
              <a:t>Validating change detection output</a:t>
            </a:r>
          </a:p>
          <a:p>
            <a:pPr lvl="2"/>
            <a:r>
              <a:rPr lang="en-US" sz="1600" dirty="0"/>
              <a:t>Estimating change from samples</a:t>
            </a:r>
          </a:p>
          <a:p>
            <a:r>
              <a:rPr lang="en-US" sz="2000" dirty="0"/>
              <a:t>Users get to interpret both images and plots</a:t>
            </a:r>
          </a:p>
        </p:txBody>
      </p:sp>
      <p:pic>
        <p:nvPicPr>
          <p:cNvPr id="5" name="Picture 4" descr="image chips show the status of a landscape from 1984 to 1994. images are shown in a tasseled cap composite, which allows the user to visualize subtle changes in brightness, greenness, and wetness more easi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066800"/>
            <a:ext cx="3219963" cy="3261673"/>
          </a:xfrm>
          <a:prstGeom prst="rect">
            <a:avLst/>
          </a:prstGeom>
        </p:spPr>
      </p:pic>
      <p:pic>
        <p:nvPicPr>
          <p:cNvPr id="7" name="Picture 6" descr="an image chip trajectory plot showing plotted values for the tasseled cap wetness band through time."/>
          <p:cNvPicPr>
            <a:picLocks noChangeAspect="1"/>
          </p:cNvPicPr>
          <p:nvPr/>
        </p:nvPicPr>
        <p:blipFill rotWithShape="1">
          <a:blip r:embed="rId4"/>
          <a:srcRect r="18353"/>
          <a:stretch/>
        </p:blipFill>
        <p:spPr>
          <a:xfrm>
            <a:off x="350056" y="4419600"/>
            <a:ext cx="8336744" cy="1926503"/>
          </a:xfrm>
          <a:prstGeom prst="rect">
            <a:avLst/>
          </a:prstGeom>
          <a:ln>
            <a:solidFill>
              <a:schemeClr val="tx1"/>
            </a:solidFill>
          </a:ln>
        </p:spPr>
      </p:pic>
    </p:spTree>
    <p:extLst>
      <p:ext uri="{BB962C8B-B14F-4D97-AF65-F5344CB8AC3E}">
        <p14:creationId xmlns:p14="http://schemas.microsoft.com/office/powerpoint/2010/main" val="884451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Image-Based Change Estimation (ICE)</a:t>
            </a:r>
          </a:p>
        </p:txBody>
      </p:sp>
      <p:sp>
        <p:nvSpPr>
          <p:cNvPr id="5" name="Content Placeholder 2"/>
          <p:cNvSpPr txBox="1">
            <a:spLocks/>
          </p:cNvSpPr>
          <p:nvPr/>
        </p:nvSpPr>
        <p:spPr>
          <a:xfrm>
            <a:off x="228600" y="1474169"/>
            <a:ext cx="3505200" cy="4536141"/>
          </a:xfrm>
          <a:prstGeom prst="rect">
            <a:avLst/>
          </a:prstGeom>
        </p:spPr>
        <p:txBody>
          <a:bodyPr vert="horz" lIns="91440" tIns="45720" rIns="91440" bIns="45720" rtlCol="0">
            <a:normAutofit fontScale="70000" lnSpcReduction="20000"/>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What is it?</a:t>
            </a:r>
          </a:p>
          <a:p>
            <a:pPr lvl="1"/>
            <a:r>
              <a:rPr lang="en-US" dirty="0"/>
              <a:t>Sampling approach using image-based interpretations to quickly estimate land cover and land use change</a:t>
            </a:r>
          </a:p>
          <a:p>
            <a:pPr lvl="2"/>
            <a:r>
              <a:rPr lang="en-US" dirty="0"/>
              <a:t>When </a:t>
            </a:r>
            <a:r>
              <a:rPr lang="en-US" dirty="0">
                <a:solidFill>
                  <a:schemeClr val="accent6">
                    <a:lumMod val="75000"/>
                  </a:schemeClr>
                </a:solidFill>
              </a:rPr>
              <a:t>no change </a:t>
            </a:r>
            <a:r>
              <a:rPr lang="en-US" dirty="0"/>
              <a:t>present, 5 points</a:t>
            </a:r>
          </a:p>
          <a:p>
            <a:pPr lvl="2"/>
            <a:r>
              <a:rPr lang="en-US" dirty="0"/>
              <a:t>When </a:t>
            </a:r>
            <a:r>
              <a:rPr lang="en-US" dirty="0">
                <a:solidFill>
                  <a:srgbClr val="7030A0"/>
                </a:solidFill>
              </a:rPr>
              <a:t>change</a:t>
            </a:r>
            <a:r>
              <a:rPr lang="en-US" dirty="0"/>
              <a:t> present, 45 points</a:t>
            </a:r>
          </a:p>
          <a:p>
            <a:pPr lvl="3"/>
            <a:r>
              <a:rPr lang="en-US" dirty="0"/>
              <a:t>All points attributed with LULC</a:t>
            </a:r>
          </a:p>
          <a:p>
            <a:pPr lvl="1"/>
            <a:r>
              <a:rPr lang="en-US" dirty="0"/>
              <a:t>Completed for all lower 48 states</a:t>
            </a:r>
          </a:p>
          <a:p>
            <a:pPr lvl="1"/>
            <a:r>
              <a:rPr lang="en-US" dirty="0"/>
              <a:t>Interpretation cycle follows NAIP’s schedule</a:t>
            </a:r>
          </a:p>
        </p:txBody>
      </p:sp>
      <p:sp>
        <p:nvSpPr>
          <p:cNvPr id="8" name="Rectangle 7"/>
          <p:cNvSpPr/>
          <p:nvPr/>
        </p:nvSpPr>
        <p:spPr>
          <a:xfrm>
            <a:off x="4038600" y="1289503"/>
            <a:ext cx="1235916" cy="369332"/>
          </a:xfrm>
          <a:prstGeom prst="rect">
            <a:avLst/>
          </a:prstGeom>
        </p:spPr>
        <p:txBody>
          <a:bodyPr wrap="none">
            <a:spAutoFit/>
          </a:bodyPr>
          <a:lstStyle/>
          <a:p>
            <a:r>
              <a:rPr lang="en-US" b="1" dirty="0">
                <a:solidFill>
                  <a:schemeClr val="accent6">
                    <a:lumMod val="75000"/>
                  </a:schemeClr>
                </a:solidFill>
              </a:rPr>
              <a:t>No change </a:t>
            </a:r>
            <a:endParaRPr lang="en-US" b="1" dirty="0"/>
          </a:p>
        </p:txBody>
      </p:sp>
      <p:pic>
        <p:nvPicPr>
          <p:cNvPr id="7" name="Picture 6"/>
          <p:cNvPicPr>
            <a:picLocks noChangeAspect="1"/>
          </p:cNvPicPr>
          <p:nvPr/>
        </p:nvPicPr>
        <p:blipFill>
          <a:blip r:embed="rId2"/>
          <a:stretch>
            <a:fillRect/>
          </a:stretch>
        </p:blipFill>
        <p:spPr>
          <a:xfrm>
            <a:off x="4119596" y="1658835"/>
            <a:ext cx="4828259" cy="1947005"/>
          </a:xfrm>
          <a:prstGeom prst="rect">
            <a:avLst/>
          </a:prstGeom>
        </p:spPr>
      </p:pic>
      <p:sp>
        <p:nvSpPr>
          <p:cNvPr id="9" name="Rectangle 8"/>
          <p:cNvSpPr/>
          <p:nvPr/>
        </p:nvSpPr>
        <p:spPr>
          <a:xfrm>
            <a:off x="4038600" y="4096870"/>
            <a:ext cx="884858" cy="369332"/>
          </a:xfrm>
          <a:prstGeom prst="rect">
            <a:avLst/>
          </a:prstGeom>
        </p:spPr>
        <p:txBody>
          <a:bodyPr wrap="none">
            <a:spAutoFit/>
          </a:bodyPr>
          <a:lstStyle/>
          <a:p>
            <a:r>
              <a:rPr lang="en-US" b="1" dirty="0">
                <a:solidFill>
                  <a:srgbClr val="7030A0"/>
                </a:solidFill>
              </a:rPr>
              <a:t>Change</a:t>
            </a:r>
            <a:endParaRPr lang="en-US" b="1" dirty="0"/>
          </a:p>
        </p:txBody>
      </p:sp>
      <p:pic>
        <p:nvPicPr>
          <p:cNvPr id="6" name="Picture 5"/>
          <p:cNvPicPr>
            <a:picLocks noChangeAspect="1"/>
          </p:cNvPicPr>
          <p:nvPr/>
        </p:nvPicPr>
        <p:blipFill>
          <a:blip r:embed="rId3"/>
          <a:stretch>
            <a:fillRect/>
          </a:stretch>
        </p:blipFill>
        <p:spPr>
          <a:xfrm>
            <a:off x="4119596" y="4417542"/>
            <a:ext cx="4845702" cy="1947399"/>
          </a:xfrm>
          <a:prstGeom prst="rect">
            <a:avLst/>
          </a:prstGeom>
        </p:spPr>
      </p:pic>
    </p:spTree>
    <p:extLst>
      <p:ext uri="{BB962C8B-B14F-4D97-AF65-F5344CB8AC3E}">
        <p14:creationId xmlns:p14="http://schemas.microsoft.com/office/powerpoint/2010/main" val="2689991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6D7B-AB87-4FA9-849B-500F1D95C001}"/>
              </a:ext>
            </a:extLst>
          </p:cNvPr>
          <p:cNvSpPr>
            <a:spLocks noGrp="1"/>
          </p:cNvSpPr>
          <p:nvPr>
            <p:ph type="title"/>
          </p:nvPr>
        </p:nvSpPr>
        <p:spPr/>
        <p:txBody>
          <a:bodyPr/>
          <a:lstStyle/>
          <a:p>
            <a:r>
              <a:rPr lang="en-US" dirty="0"/>
              <a:t>Change Detection Products Guide </a:t>
            </a:r>
          </a:p>
        </p:txBody>
      </p:sp>
      <p:sp>
        <p:nvSpPr>
          <p:cNvPr id="3" name="Content Placeholder 2">
            <a:extLst>
              <a:ext uri="{FF2B5EF4-FFF2-40B4-BE49-F238E27FC236}">
                <a16:creationId xmlns:a16="http://schemas.microsoft.com/office/drawing/2014/main" id="{3157D2AF-2E50-4C61-904E-8D4D8A689BE7}"/>
              </a:ext>
            </a:extLst>
          </p:cNvPr>
          <p:cNvSpPr>
            <a:spLocks noGrp="1"/>
          </p:cNvSpPr>
          <p:nvPr>
            <p:ph idx="1"/>
          </p:nvPr>
        </p:nvSpPr>
        <p:spPr/>
        <p:txBody>
          <a:bodyPr/>
          <a:lstStyle/>
          <a:p>
            <a:r>
              <a:rPr lang="en-US" dirty="0"/>
              <a:t>Overview of operationally ready change detection methods for rapid, accurate, and repeatable estimates of tree mortality and defoliation events across large spatial extents</a:t>
            </a:r>
            <a:endParaRPr lang="en-US" dirty="0">
              <a:hlinkClick r:id="" action="ppaction://noaction"/>
            </a:endParaRPr>
          </a:p>
          <a:p>
            <a:r>
              <a:rPr lang="en-US" dirty="0">
                <a:hlinkClick r:id="" action="ppaction://noaction"/>
              </a:rPr>
              <a:t>Link</a:t>
            </a:r>
            <a:r>
              <a:rPr lang="en-US" dirty="0"/>
              <a:t> to the Change Detection Products Guide </a:t>
            </a:r>
          </a:p>
        </p:txBody>
      </p:sp>
    </p:spTree>
    <p:extLst>
      <p:ext uri="{BB962C8B-B14F-4D97-AF65-F5344CB8AC3E}">
        <p14:creationId xmlns:p14="http://schemas.microsoft.com/office/powerpoint/2010/main" val="1345042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4E96-C57F-4A21-8B45-B325AD2FB562}"/>
              </a:ext>
            </a:extLst>
          </p:cNvPr>
          <p:cNvSpPr>
            <a:spLocks noGrp="1"/>
          </p:cNvSpPr>
          <p:nvPr>
            <p:ph type="title"/>
          </p:nvPr>
        </p:nvSpPr>
        <p:spPr/>
        <p:txBody>
          <a:bodyPr/>
          <a:lstStyle/>
          <a:p>
            <a:r>
              <a:rPr lang="en-US" dirty="0"/>
              <a:t>Products and Links </a:t>
            </a:r>
          </a:p>
        </p:txBody>
      </p:sp>
      <p:sp>
        <p:nvSpPr>
          <p:cNvPr id="3" name="Content Placeholder 2">
            <a:extLst>
              <a:ext uri="{FF2B5EF4-FFF2-40B4-BE49-F238E27FC236}">
                <a16:creationId xmlns:a16="http://schemas.microsoft.com/office/drawing/2014/main" id="{4D9D32E5-375B-4B56-8E71-453787225039}"/>
              </a:ext>
            </a:extLst>
          </p:cNvPr>
          <p:cNvSpPr>
            <a:spLocks noGrp="1"/>
          </p:cNvSpPr>
          <p:nvPr>
            <p:ph idx="1"/>
          </p:nvPr>
        </p:nvSpPr>
        <p:spPr/>
        <p:txBody>
          <a:bodyPr>
            <a:normAutofit/>
          </a:bodyPr>
          <a:lstStyle/>
          <a:p>
            <a:r>
              <a:rPr lang="en-US" dirty="0"/>
              <a:t>Delta Viewer</a:t>
            </a:r>
          </a:p>
          <a:p>
            <a:r>
              <a:rPr lang="en-US" b="0" i="0" dirty="0">
                <a:effectLst/>
                <a:latin typeface="Arial" panose="020B0604020202020204" pitchFamily="34" charset="0"/>
              </a:rPr>
              <a:t>High-Resolution Forest Mapping System (</a:t>
            </a:r>
            <a:r>
              <a:rPr lang="en-US" b="0" i="0" dirty="0" err="1">
                <a:effectLst/>
                <a:latin typeface="Arial" panose="020B0604020202020204" pitchFamily="34" charset="0"/>
              </a:rPr>
              <a:t>HiForm</a:t>
            </a:r>
            <a:r>
              <a:rPr lang="en-US" b="0" i="0" dirty="0">
                <a:effectLst/>
                <a:latin typeface="Arial" panose="020B0604020202020204" pitchFamily="34" charset="0"/>
              </a:rPr>
              <a:t>)</a:t>
            </a:r>
          </a:p>
          <a:p>
            <a:r>
              <a:rPr lang="en-US" dirty="0" err="1"/>
              <a:t>ForWarn</a:t>
            </a:r>
            <a:r>
              <a:rPr lang="en-US" dirty="0"/>
              <a:t> II</a:t>
            </a:r>
          </a:p>
          <a:p>
            <a:r>
              <a:rPr lang="en-US" dirty="0"/>
              <a:t>Landscape Automated Monitoring and Detection Algorithm (LAMDA)</a:t>
            </a:r>
          </a:p>
          <a:p>
            <a:r>
              <a:rPr lang="en-US" dirty="0" err="1"/>
              <a:t>LandTrendr</a:t>
            </a:r>
            <a:r>
              <a:rPr lang="en-US" dirty="0"/>
              <a:t> </a:t>
            </a:r>
          </a:p>
          <a:p>
            <a:r>
              <a:rPr lang="en-US" dirty="0"/>
              <a:t>LCMS</a:t>
            </a:r>
          </a:p>
        </p:txBody>
      </p:sp>
    </p:spTree>
    <p:extLst>
      <p:ext uri="{BB962C8B-B14F-4D97-AF65-F5344CB8AC3E}">
        <p14:creationId xmlns:p14="http://schemas.microsoft.com/office/powerpoint/2010/main" val="849222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1320EA-A380-4D5E-B4B8-0AF88BA962A6}"/>
              </a:ext>
            </a:extLst>
          </p:cNvPr>
          <p:cNvPicPr>
            <a:picLocks noChangeAspect="1"/>
          </p:cNvPicPr>
          <p:nvPr/>
        </p:nvPicPr>
        <p:blipFill rotWithShape="1">
          <a:blip r:embed="rId2"/>
          <a:srcRect l="2825"/>
          <a:stretch/>
        </p:blipFill>
        <p:spPr>
          <a:xfrm>
            <a:off x="4171950" y="1935826"/>
            <a:ext cx="4972050" cy="3328988"/>
          </a:xfrm>
          <a:prstGeom prst="rect">
            <a:avLst/>
          </a:prstGeom>
        </p:spPr>
      </p:pic>
      <p:sp>
        <p:nvSpPr>
          <p:cNvPr id="2" name="Title 1">
            <a:extLst>
              <a:ext uri="{FF2B5EF4-FFF2-40B4-BE49-F238E27FC236}">
                <a16:creationId xmlns:a16="http://schemas.microsoft.com/office/drawing/2014/main" id="{4177F46A-4DCE-423A-8085-2EA1B31F5DAA}"/>
              </a:ext>
            </a:extLst>
          </p:cNvPr>
          <p:cNvSpPr>
            <a:spLocks noGrp="1"/>
          </p:cNvSpPr>
          <p:nvPr>
            <p:ph type="title"/>
          </p:nvPr>
        </p:nvSpPr>
        <p:spPr/>
        <p:txBody>
          <a:bodyPr/>
          <a:lstStyle/>
          <a:p>
            <a:r>
              <a:rPr lang="en-US" dirty="0"/>
              <a:t>Delta Viewer </a:t>
            </a:r>
          </a:p>
        </p:txBody>
      </p:sp>
      <p:sp>
        <p:nvSpPr>
          <p:cNvPr id="3" name="Content Placeholder 2">
            <a:extLst>
              <a:ext uri="{FF2B5EF4-FFF2-40B4-BE49-F238E27FC236}">
                <a16:creationId xmlns:a16="http://schemas.microsoft.com/office/drawing/2014/main" id="{B35E5B8E-403C-4A68-932B-D0FD75D8A4C8}"/>
              </a:ext>
            </a:extLst>
          </p:cNvPr>
          <p:cNvSpPr>
            <a:spLocks noGrp="1"/>
          </p:cNvSpPr>
          <p:nvPr>
            <p:ph idx="1"/>
          </p:nvPr>
        </p:nvSpPr>
        <p:spPr>
          <a:xfrm>
            <a:off x="74906" y="1935827"/>
            <a:ext cx="4114800" cy="3771900"/>
          </a:xfrm>
        </p:spPr>
        <p:txBody>
          <a:bodyPr>
            <a:normAutofit fontScale="77500" lnSpcReduction="20000"/>
          </a:bodyPr>
          <a:lstStyle/>
          <a:p>
            <a:r>
              <a:rPr lang="en-US" dirty="0">
                <a:hlinkClick r:id="rId3"/>
              </a:rPr>
              <a:t>Delta Viewer Hub Site</a:t>
            </a:r>
            <a:endParaRPr lang="en-US" dirty="0"/>
          </a:p>
          <a:p>
            <a:r>
              <a:rPr lang="en-US" dirty="0"/>
              <a:t>Near real-time, every 5 days</a:t>
            </a:r>
          </a:p>
          <a:p>
            <a:r>
              <a:rPr lang="en-US" dirty="0"/>
              <a:t>Spatial Resolution: 20m</a:t>
            </a:r>
          </a:p>
          <a:p>
            <a:r>
              <a:rPr lang="en-US" dirty="0"/>
              <a:t>Imagery: Sentinel 2</a:t>
            </a:r>
          </a:p>
          <a:p>
            <a:r>
              <a:rPr lang="en-US" dirty="0"/>
              <a:t>Method: Two-date change</a:t>
            </a:r>
          </a:p>
          <a:p>
            <a:pPr marL="0" indent="0">
              <a:buNone/>
            </a:pPr>
            <a:r>
              <a:rPr lang="en-US" dirty="0"/>
              <a:t>Detection, uses multiple spectral </a:t>
            </a:r>
          </a:p>
          <a:p>
            <a:pPr marL="0" indent="0">
              <a:buNone/>
            </a:pPr>
            <a:r>
              <a:rPr lang="en-US" dirty="0"/>
              <a:t>Indices </a:t>
            </a:r>
          </a:p>
          <a:p>
            <a:endParaRPr lang="en-US" dirty="0"/>
          </a:p>
        </p:txBody>
      </p:sp>
    </p:spTree>
    <p:extLst>
      <p:ext uri="{BB962C8B-B14F-4D97-AF65-F5344CB8AC3E}">
        <p14:creationId xmlns:p14="http://schemas.microsoft.com/office/powerpoint/2010/main" val="107341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B5E195-4236-4173-9739-62213D6A7099}"/>
              </a:ext>
            </a:extLst>
          </p:cNvPr>
          <p:cNvPicPr>
            <a:picLocks noChangeAspect="1"/>
          </p:cNvPicPr>
          <p:nvPr/>
        </p:nvPicPr>
        <p:blipFill rotWithShape="1">
          <a:blip r:embed="rId2"/>
          <a:srcRect r="3731" b="2803"/>
          <a:stretch/>
        </p:blipFill>
        <p:spPr>
          <a:xfrm>
            <a:off x="2000251" y="1657351"/>
            <a:ext cx="6297836" cy="4021583"/>
          </a:xfrm>
          <a:prstGeom prst="rect">
            <a:avLst/>
          </a:prstGeom>
        </p:spPr>
      </p:pic>
      <p:sp>
        <p:nvSpPr>
          <p:cNvPr id="2" name="Title 1">
            <a:extLst>
              <a:ext uri="{FF2B5EF4-FFF2-40B4-BE49-F238E27FC236}">
                <a16:creationId xmlns:a16="http://schemas.microsoft.com/office/drawing/2014/main" id="{4177F46A-4DCE-423A-8085-2EA1B31F5DAA}"/>
              </a:ext>
            </a:extLst>
          </p:cNvPr>
          <p:cNvSpPr>
            <a:spLocks noGrp="1"/>
          </p:cNvSpPr>
          <p:nvPr>
            <p:ph type="title"/>
          </p:nvPr>
        </p:nvSpPr>
        <p:spPr/>
        <p:txBody>
          <a:bodyPr>
            <a:normAutofit fontScale="90000"/>
          </a:bodyPr>
          <a:lstStyle/>
          <a:p>
            <a:r>
              <a:rPr lang="en-US" dirty="0"/>
              <a:t>High Resolution Forest Mapping System (</a:t>
            </a:r>
            <a:r>
              <a:rPr lang="en-US" dirty="0" err="1"/>
              <a:t>HiForm</a:t>
            </a:r>
            <a:r>
              <a:rPr lang="en-US" dirty="0"/>
              <a:t>)</a:t>
            </a:r>
          </a:p>
        </p:txBody>
      </p:sp>
      <p:sp>
        <p:nvSpPr>
          <p:cNvPr id="3" name="Content Placeholder 2">
            <a:extLst>
              <a:ext uri="{FF2B5EF4-FFF2-40B4-BE49-F238E27FC236}">
                <a16:creationId xmlns:a16="http://schemas.microsoft.com/office/drawing/2014/main" id="{B35E5B8E-403C-4A68-932B-D0FD75D8A4C8}"/>
              </a:ext>
            </a:extLst>
          </p:cNvPr>
          <p:cNvSpPr>
            <a:spLocks noGrp="1"/>
          </p:cNvSpPr>
          <p:nvPr>
            <p:ph idx="1"/>
          </p:nvPr>
        </p:nvSpPr>
        <p:spPr>
          <a:xfrm>
            <a:off x="228600" y="1935826"/>
            <a:ext cx="5086350" cy="2750474"/>
          </a:xfrm>
          <a:solidFill>
            <a:schemeClr val="bg1"/>
          </a:solidFill>
        </p:spPr>
        <p:txBody>
          <a:bodyPr>
            <a:normAutofit fontScale="77500" lnSpcReduction="20000"/>
          </a:bodyPr>
          <a:lstStyle/>
          <a:p>
            <a:r>
              <a:rPr lang="en-US" dirty="0" err="1">
                <a:hlinkClick r:id="rId3"/>
              </a:rPr>
              <a:t>HiForm</a:t>
            </a:r>
            <a:endParaRPr lang="en-US" dirty="0"/>
          </a:p>
          <a:p>
            <a:r>
              <a:rPr lang="en-US" dirty="0"/>
              <a:t>Near real-time, every 5 days</a:t>
            </a:r>
          </a:p>
          <a:p>
            <a:r>
              <a:rPr lang="en-US" dirty="0"/>
              <a:t>Spatial Resolution: 20m</a:t>
            </a:r>
          </a:p>
          <a:p>
            <a:r>
              <a:rPr lang="en-US" dirty="0"/>
              <a:t>Imagery: Sentinel 2 and Landsat</a:t>
            </a:r>
          </a:p>
          <a:p>
            <a:r>
              <a:rPr lang="en-US" dirty="0"/>
              <a:t>Method: Two-date change</a:t>
            </a:r>
          </a:p>
          <a:p>
            <a:pPr marL="0" indent="0">
              <a:buNone/>
            </a:pPr>
            <a:r>
              <a:rPr lang="en-US" dirty="0"/>
              <a:t>Detection of NDVI </a:t>
            </a:r>
          </a:p>
          <a:p>
            <a:r>
              <a:rPr lang="en-US" dirty="0">
                <a:hlinkClick r:id="rId4"/>
              </a:rPr>
              <a:t>Easy-to use GEE script </a:t>
            </a:r>
            <a:endParaRPr lang="en-US" dirty="0"/>
          </a:p>
          <a:p>
            <a:endParaRPr lang="en-US" dirty="0"/>
          </a:p>
        </p:txBody>
      </p:sp>
    </p:spTree>
    <p:extLst>
      <p:ext uri="{BB962C8B-B14F-4D97-AF65-F5344CB8AC3E}">
        <p14:creationId xmlns:p14="http://schemas.microsoft.com/office/powerpoint/2010/main" val="5274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DD4B-B7FF-4677-9594-1F5BBE185131}"/>
              </a:ext>
            </a:extLst>
          </p:cNvPr>
          <p:cNvSpPr>
            <a:spLocks noGrp="1"/>
          </p:cNvSpPr>
          <p:nvPr>
            <p:ph type="title"/>
          </p:nvPr>
        </p:nvSpPr>
        <p:spPr/>
        <p:txBody>
          <a:bodyPr>
            <a:normAutofit/>
          </a:bodyPr>
          <a:lstStyle/>
          <a:p>
            <a:r>
              <a:rPr lang="en-US" dirty="0"/>
              <a:t>High Resolution Data Resources</a:t>
            </a:r>
          </a:p>
        </p:txBody>
      </p:sp>
      <p:sp>
        <p:nvSpPr>
          <p:cNvPr id="3" name="Content Placeholder 2">
            <a:extLst>
              <a:ext uri="{FF2B5EF4-FFF2-40B4-BE49-F238E27FC236}">
                <a16:creationId xmlns:a16="http://schemas.microsoft.com/office/drawing/2014/main" id="{21449AF3-F106-4307-B929-57DBB1F6D7DE}"/>
              </a:ext>
            </a:extLst>
          </p:cNvPr>
          <p:cNvSpPr>
            <a:spLocks noGrp="1"/>
          </p:cNvSpPr>
          <p:nvPr>
            <p:ph idx="1"/>
          </p:nvPr>
        </p:nvSpPr>
        <p:spPr/>
        <p:txBody>
          <a:bodyPr>
            <a:normAutofit fontScale="62500" lnSpcReduction="20000"/>
          </a:bodyPr>
          <a:lstStyle/>
          <a:p>
            <a:pPr>
              <a:buClrTx/>
            </a:pPr>
            <a:r>
              <a:rPr lang="en-US" dirty="0">
                <a:hlinkClick r:id="rId2"/>
              </a:rPr>
              <a:t>FS EDW and Image Services</a:t>
            </a:r>
            <a:r>
              <a:rPr lang="en-US" dirty="0"/>
              <a:t>	</a:t>
            </a:r>
          </a:p>
          <a:p>
            <a:pPr lvl="1">
              <a:buClrTx/>
            </a:pPr>
            <a:r>
              <a:rPr lang="en-US" dirty="0"/>
              <a:t>NAIP Imagery</a:t>
            </a:r>
          </a:p>
          <a:p>
            <a:pPr>
              <a:buClrTx/>
            </a:pPr>
            <a:r>
              <a:rPr lang="en-US" dirty="0">
                <a:hlinkClick r:id="rId3"/>
              </a:rPr>
              <a:t>Google Earth Engine</a:t>
            </a:r>
            <a:endParaRPr lang="en-US" dirty="0"/>
          </a:p>
          <a:p>
            <a:pPr lvl="1">
              <a:buClrTx/>
            </a:pPr>
            <a:r>
              <a:rPr lang="en-US" dirty="0"/>
              <a:t>NAIP Imagery (and others)</a:t>
            </a:r>
            <a:endParaRPr lang="en-US" dirty="0">
              <a:hlinkClick r:id="" action="ppaction://hlinkfile"/>
            </a:endParaRPr>
          </a:p>
          <a:p>
            <a:pPr>
              <a:buClrTx/>
            </a:pPr>
            <a:r>
              <a:rPr lang="en-US" dirty="0">
                <a:hlinkClick r:id="" action="ppaction://hlinkfile"/>
              </a:rPr>
              <a:t>Digital Globe</a:t>
            </a:r>
            <a:endParaRPr lang="en-US" dirty="0"/>
          </a:p>
          <a:p>
            <a:pPr lvl="1">
              <a:buClrTx/>
            </a:pPr>
            <a:r>
              <a:rPr lang="en-US" dirty="0"/>
              <a:t>WorldView-2 and WorldView-3 image search </a:t>
            </a:r>
            <a:r>
              <a:rPr lang="en-US"/>
              <a:t>+ view capabilities</a:t>
            </a:r>
            <a:endParaRPr lang="en-US" dirty="0"/>
          </a:p>
          <a:p>
            <a:pPr>
              <a:buClrTx/>
            </a:pPr>
            <a:r>
              <a:rPr lang="en-US" dirty="0">
                <a:hlinkClick r:id="rId4"/>
              </a:rPr>
              <a:t>USGS Earth Explorer</a:t>
            </a:r>
            <a:endParaRPr lang="en-US" dirty="0"/>
          </a:p>
          <a:p>
            <a:pPr lvl="1">
              <a:buClrTx/>
            </a:pPr>
            <a:r>
              <a:rPr lang="en-US" dirty="0"/>
              <a:t>Limited WorldView-2 and WorldView-3 imagery</a:t>
            </a:r>
          </a:p>
          <a:p>
            <a:pPr>
              <a:buClrTx/>
            </a:pPr>
            <a:r>
              <a:rPr lang="en-US" dirty="0">
                <a:hlinkClick r:id="rId5"/>
              </a:rPr>
              <a:t>Planet </a:t>
            </a:r>
            <a:endParaRPr lang="en-US" dirty="0"/>
          </a:p>
          <a:p>
            <a:pPr lvl="1">
              <a:buClrTx/>
            </a:pPr>
            <a:r>
              <a:rPr lang="en-US" dirty="0" err="1"/>
              <a:t>Basemaps</a:t>
            </a:r>
            <a:r>
              <a:rPr lang="en-US" dirty="0"/>
              <a:t> available for select states, imagery starting April 2021</a:t>
            </a:r>
          </a:p>
          <a:p>
            <a:pPr>
              <a:buClrTx/>
            </a:pPr>
            <a:r>
              <a:rPr lang="en-US" dirty="0">
                <a:hlinkClick r:id="rId6"/>
              </a:rPr>
              <a:t>USGS CIDR request portal</a:t>
            </a:r>
            <a:r>
              <a:rPr lang="en-US" dirty="0"/>
              <a:t> </a:t>
            </a:r>
            <a:r>
              <a:rPr lang="en-US" sz="1800" dirty="0"/>
              <a:t>(use in moderation)</a:t>
            </a:r>
          </a:p>
          <a:p>
            <a:pPr lvl="1">
              <a:buClrTx/>
            </a:pPr>
            <a:r>
              <a:rPr lang="en-US" dirty="0"/>
              <a:t>Request archived high-resolution imagery</a:t>
            </a:r>
          </a:p>
          <a:p>
            <a:pPr lvl="1">
              <a:buClrTx/>
            </a:pPr>
            <a:r>
              <a:rPr lang="en-US" dirty="0"/>
              <a:t>Request future acquisitions of high-resolution imagery</a:t>
            </a:r>
          </a:p>
          <a:p>
            <a:pPr>
              <a:buClrTx/>
            </a:pPr>
            <a:r>
              <a:rPr lang="en-US" dirty="0">
                <a:hlinkClick r:id="rId7"/>
              </a:rPr>
              <a:t>GTAC High Resolution Imagery access tutorial</a:t>
            </a:r>
            <a:endParaRPr lang="en-US" dirty="0"/>
          </a:p>
          <a:p>
            <a:pPr lvl="1">
              <a:buClrTx/>
            </a:pPr>
            <a:r>
              <a:rPr lang="en-US" dirty="0"/>
              <a:t>For identifying </a:t>
            </a:r>
            <a:r>
              <a:rPr lang="en-US" dirty="0" err="1"/>
              <a:t>WorldView</a:t>
            </a:r>
            <a:r>
              <a:rPr lang="en-US" dirty="0"/>
              <a:t> Imagery and requesting through Earth Explorer + CIDR</a:t>
            </a:r>
          </a:p>
          <a:p>
            <a:pPr marL="0" indent="0">
              <a:buNone/>
            </a:pPr>
            <a:endParaRPr lang="en-US" dirty="0"/>
          </a:p>
          <a:p>
            <a:pPr lvl="1"/>
            <a:endParaRPr lang="en-US" dirty="0"/>
          </a:p>
        </p:txBody>
      </p:sp>
    </p:spTree>
    <p:extLst>
      <p:ext uri="{BB962C8B-B14F-4D97-AF65-F5344CB8AC3E}">
        <p14:creationId xmlns:p14="http://schemas.microsoft.com/office/powerpoint/2010/main" val="1046899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B5E195-4236-4173-9739-62213D6A7099}"/>
              </a:ext>
            </a:extLst>
          </p:cNvPr>
          <p:cNvPicPr>
            <a:picLocks noChangeAspect="1"/>
          </p:cNvPicPr>
          <p:nvPr/>
        </p:nvPicPr>
        <p:blipFill rotWithShape="1">
          <a:blip r:embed="rId2"/>
          <a:srcRect r="3731" b="2803"/>
          <a:stretch/>
        </p:blipFill>
        <p:spPr>
          <a:xfrm>
            <a:off x="2000251" y="1657351"/>
            <a:ext cx="6297836" cy="4021583"/>
          </a:xfrm>
          <a:prstGeom prst="rect">
            <a:avLst/>
          </a:prstGeom>
        </p:spPr>
      </p:pic>
      <p:sp>
        <p:nvSpPr>
          <p:cNvPr id="2" name="Title 1">
            <a:extLst>
              <a:ext uri="{FF2B5EF4-FFF2-40B4-BE49-F238E27FC236}">
                <a16:creationId xmlns:a16="http://schemas.microsoft.com/office/drawing/2014/main" id="{4177F46A-4DCE-423A-8085-2EA1B31F5DAA}"/>
              </a:ext>
            </a:extLst>
          </p:cNvPr>
          <p:cNvSpPr>
            <a:spLocks noGrp="1"/>
          </p:cNvSpPr>
          <p:nvPr>
            <p:ph type="title"/>
          </p:nvPr>
        </p:nvSpPr>
        <p:spPr/>
        <p:txBody>
          <a:bodyPr>
            <a:normAutofit fontScale="90000"/>
          </a:bodyPr>
          <a:lstStyle/>
          <a:p>
            <a:r>
              <a:rPr lang="en-US" dirty="0"/>
              <a:t>High Resolution Forest Mapping System (</a:t>
            </a:r>
            <a:r>
              <a:rPr lang="en-US" dirty="0" err="1"/>
              <a:t>HiForm</a:t>
            </a:r>
            <a:r>
              <a:rPr lang="en-US" dirty="0"/>
              <a:t>)</a:t>
            </a:r>
          </a:p>
        </p:txBody>
      </p:sp>
      <p:sp>
        <p:nvSpPr>
          <p:cNvPr id="6" name="Rectangle 5">
            <a:extLst>
              <a:ext uri="{FF2B5EF4-FFF2-40B4-BE49-F238E27FC236}">
                <a16:creationId xmlns:a16="http://schemas.microsoft.com/office/drawing/2014/main" id="{6A337C6C-B618-42D5-9B3A-20DB51B78BA5}"/>
              </a:ext>
            </a:extLst>
          </p:cNvPr>
          <p:cNvSpPr/>
          <p:nvPr/>
        </p:nvSpPr>
        <p:spPr>
          <a:xfrm>
            <a:off x="2171700" y="3543300"/>
            <a:ext cx="685800" cy="21717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3744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663A32-CDC6-45F4-A55C-33D35F811EE8}"/>
              </a:ext>
            </a:extLst>
          </p:cNvPr>
          <p:cNvPicPr>
            <a:picLocks noChangeAspect="1"/>
          </p:cNvPicPr>
          <p:nvPr/>
        </p:nvPicPr>
        <p:blipFill>
          <a:blip r:embed="rId2"/>
          <a:stretch>
            <a:fillRect/>
          </a:stretch>
        </p:blipFill>
        <p:spPr>
          <a:xfrm>
            <a:off x="2857500" y="1343025"/>
            <a:ext cx="5645678" cy="4171950"/>
          </a:xfrm>
          <a:prstGeom prst="rect">
            <a:avLst/>
          </a:prstGeom>
        </p:spPr>
      </p:pic>
      <p:sp>
        <p:nvSpPr>
          <p:cNvPr id="2" name="Title 1">
            <a:extLst>
              <a:ext uri="{FF2B5EF4-FFF2-40B4-BE49-F238E27FC236}">
                <a16:creationId xmlns:a16="http://schemas.microsoft.com/office/drawing/2014/main" id="{4177F46A-4DCE-423A-8085-2EA1B31F5DAA}"/>
              </a:ext>
            </a:extLst>
          </p:cNvPr>
          <p:cNvSpPr>
            <a:spLocks noGrp="1"/>
          </p:cNvSpPr>
          <p:nvPr>
            <p:ph type="title"/>
          </p:nvPr>
        </p:nvSpPr>
        <p:spPr/>
        <p:txBody>
          <a:bodyPr/>
          <a:lstStyle/>
          <a:p>
            <a:r>
              <a:rPr lang="en-US" dirty="0" err="1"/>
              <a:t>ForWarn</a:t>
            </a:r>
            <a:r>
              <a:rPr lang="en-US" dirty="0"/>
              <a:t> II</a:t>
            </a:r>
          </a:p>
        </p:txBody>
      </p:sp>
      <p:sp>
        <p:nvSpPr>
          <p:cNvPr id="3" name="Content Placeholder 2">
            <a:extLst>
              <a:ext uri="{FF2B5EF4-FFF2-40B4-BE49-F238E27FC236}">
                <a16:creationId xmlns:a16="http://schemas.microsoft.com/office/drawing/2014/main" id="{B35E5B8E-403C-4A68-932B-D0FD75D8A4C8}"/>
              </a:ext>
            </a:extLst>
          </p:cNvPr>
          <p:cNvSpPr>
            <a:spLocks noGrp="1"/>
          </p:cNvSpPr>
          <p:nvPr>
            <p:ph idx="1"/>
          </p:nvPr>
        </p:nvSpPr>
        <p:spPr>
          <a:xfrm>
            <a:off x="228600" y="1935826"/>
            <a:ext cx="5086350" cy="2750474"/>
          </a:xfrm>
          <a:solidFill>
            <a:schemeClr val="bg1"/>
          </a:solidFill>
        </p:spPr>
        <p:txBody>
          <a:bodyPr>
            <a:normAutofit fontScale="77500" lnSpcReduction="20000"/>
          </a:bodyPr>
          <a:lstStyle/>
          <a:p>
            <a:r>
              <a:rPr lang="en-US" dirty="0" err="1">
                <a:hlinkClick r:id="rId3"/>
              </a:rPr>
              <a:t>ForWarn</a:t>
            </a:r>
            <a:r>
              <a:rPr lang="en-US" dirty="0">
                <a:hlinkClick r:id="rId3"/>
              </a:rPr>
              <a:t> II</a:t>
            </a:r>
            <a:endParaRPr lang="en-US" dirty="0"/>
          </a:p>
          <a:p>
            <a:r>
              <a:rPr lang="en-US" dirty="0"/>
              <a:t>Near real time – every 8 days </a:t>
            </a:r>
          </a:p>
          <a:p>
            <a:r>
              <a:rPr lang="en-US" dirty="0"/>
              <a:t>Spatial Resolution: 250m</a:t>
            </a:r>
          </a:p>
          <a:p>
            <a:r>
              <a:rPr lang="en-US" dirty="0"/>
              <a:t>Imagery: MODIS </a:t>
            </a:r>
          </a:p>
          <a:p>
            <a:r>
              <a:rPr lang="en-US" dirty="0"/>
              <a:t>Method: multi-date differencing of NDVI </a:t>
            </a:r>
          </a:p>
          <a:p>
            <a:r>
              <a:rPr lang="en-US" dirty="0"/>
              <a:t>Can filter by landcover type </a:t>
            </a:r>
          </a:p>
          <a:p>
            <a:pPr marL="0" indent="0">
              <a:buNone/>
            </a:pPr>
            <a:endParaRPr lang="en-US" dirty="0"/>
          </a:p>
        </p:txBody>
      </p:sp>
    </p:spTree>
    <p:extLst>
      <p:ext uri="{BB962C8B-B14F-4D97-AF65-F5344CB8AC3E}">
        <p14:creationId xmlns:p14="http://schemas.microsoft.com/office/powerpoint/2010/main" val="3913780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663A32-CDC6-45F4-A55C-33D35F811EE8}"/>
              </a:ext>
            </a:extLst>
          </p:cNvPr>
          <p:cNvPicPr>
            <a:picLocks noChangeAspect="1"/>
          </p:cNvPicPr>
          <p:nvPr/>
        </p:nvPicPr>
        <p:blipFill>
          <a:blip r:embed="rId2"/>
          <a:stretch>
            <a:fillRect/>
          </a:stretch>
        </p:blipFill>
        <p:spPr>
          <a:xfrm>
            <a:off x="2857500" y="1343025"/>
            <a:ext cx="5645678" cy="4171950"/>
          </a:xfrm>
          <a:prstGeom prst="rect">
            <a:avLst/>
          </a:prstGeom>
        </p:spPr>
      </p:pic>
      <p:sp>
        <p:nvSpPr>
          <p:cNvPr id="2" name="Title 1">
            <a:extLst>
              <a:ext uri="{FF2B5EF4-FFF2-40B4-BE49-F238E27FC236}">
                <a16:creationId xmlns:a16="http://schemas.microsoft.com/office/drawing/2014/main" id="{4177F46A-4DCE-423A-8085-2EA1B31F5DAA}"/>
              </a:ext>
            </a:extLst>
          </p:cNvPr>
          <p:cNvSpPr>
            <a:spLocks noGrp="1"/>
          </p:cNvSpPr>
          <p:nvPr>
            <p:ph type="title"/>
          </p:nvPr>
        </p:nvSpPr>
        <p:spPr/>
        <p:txBody>
          <a:bodyPr/>
          <a:lstStyle/>
          <a:p>
            <a:r>
              <a:rPr lang="en-US" dirty="0" err="1"/>
              <a:t>ForWarn</a:t>
            </a:r>
            <a:r>
              <a:rPr lang="en-US" dirty="0"/>
              <a:t> II</a:t>
            </a:r>
          </a:p>
        </p:txBody>
      </p:sp>
    </p:spTree>
    <p:extLst>
      <p:ext uri="{BB962C8B-B14F-4D97-AF65-F5344CB8AC3E}">
        <p14:creationId xmlns:p14="http://schemas.microsoft.com/office/powerpoint/2010/main" val="3457217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C4F773-9692-4554-BAC4-21F86C9AD7EC}"/>
              </a:ext>
            </a:extLst>
          </p:cNvPr>
          <p:cNvPicPr>
            <a:picLocks noChangeAspect="1"/>
          </p:cNvPicPr>
          <p:nvPr/>
        </p:nvPicPr>
        <p:blipFill>
          <a:blip r:embed="rId2"/>
          <a:stretch>
            <a:fillRect/>
          </a:stretch>
        </p:blipFill>
        <p:spPr>
          <a:xfrm>
            <a:off x="2854246" y="1903118"/>
            <a:ext cx="6061154" cy="3711869"/>
          </a:xfrm>
          <a:prstGeom prst="rect">
            <a:avLst/>
          </a:prstGeom>
        </p:spPr>
      </p:pic>
      <p:sp>
        <p:nvSpPr>
          <p:cNvPr id="2" name="Title 1">
            <a:extLst>
              <a:ext uri="{FF2B5EF4-FFF2-40B4-BE49-F238E27FC236}">
                <a16:creationId xmlns:a16="http://schemas.microsoft.com/office/drawing/2014/main" id="{23BEC0B3-89CA-4F84-B5E4-164501F38498}"/>
              </a:ext>
            </a:extLst>
          </p:cNvPr>
          <p:cNvSpPr>
            <a:spLocks noGrp="1"/>
          </p:cNvSpPr>
          <p:nvPr>
            <p:ph type="title"/>
          </p:nvPr>
        </p:nvSpPr>
        <p:spPr/>
        <p:txBody>
          <a:bodyPr>
            <a:normAutofit fontScale="90000"/>
          </a:bodyPr>
          <a:lstStyle/>
          <a:p>
            <a:r>
              <a:rPr lang="en-US" b="0" i="0" dirty="0">
                <a:effectLst/>
                <a:latin typeface="Arial" panose="020B0604020202020204" pitchFamily="34" charset="0"/>
              </a:rPr>
              <a:t>Landscape Automated Monitoring and Detection Algorithm (LAMDA)</a:t>
            </a:r>
            <a:endParaRPr lang="en-US" dirty="0"/>
          </a:p>
        </p:txBody>
      </p:sp>
      <p:sp>
        <p:nvSpPr>
          <p:cNvPr id="3" name="Content Placeholder 2">
            <a:extLst>
              <a:ext uri="{FF2B5EF4-FFF2-40B4-BE49-F238E27FC236}">
                <a16:creationId xmlns:a16="http://schemas.microsoft.com/office/drawing/2014/main" id="{3BD55EBF-5FCF-4DD2-AAEB-13A6F4F2F485}"/>
              </a:ext>
            </a:extLst>
          </p:cNvPr>
          <p:cNvSpPr>
            <a:spLocks noGrp="1"/>
          </p:cNvSpPr>
          <p:nvPr>
            <p:ph idx="1"/>
          </p:nvPr>
        </p:nvSpPr>
        <p:spPr>
          <a:xfrm>
            <a:off x="457200" y="1943100"/>
            <a:ext cx="4000500" cy="2857500"/>
          </a:xfrm>
          <a:solidFill>
            <a:schemeClr val="bg1"/>
          </a:solidFill>
        </p:spPr>
        <p:txBody>
          <a:bodyPr>
            <a:normAutofit fontScale="85000" lnSpcReduction="20000"/>
          </a:bodyPr>
          <a:lstStyle/>
          <a:p>
            <a:r>
              <a:rPr lang="en-US" dirty="0">
                <a:hlinkClick r:id="rId3"/>
              </a:rPr>
              <a:t>LAMDA</a:t>
            </a:r>
            <a:endParaRPr lang="en-US" dirty="0"/>
          </a:p>
          <a:p>
            <a:r>
              <a:rPr lang="en-US" dirty="0"/>
              <a:t>Near real time </a:t>
            </a:r>
          </a:p>
          <a:p>
            <a:r>
              <a:rPr lang="en-US" dirty="0"/>
              <a:t>Spatial Resolution: 250m</a:t>
            </a:r>
          </a:p>
          <a:p>
            <a:r>
              <a:rPr lang="en-US" dirty="0"/>
              <a:t>Imagery: MODIS</a:t>
            </a:r>
          </a:p>
          <a:p>
            <a:r>
              <a:rPr lang="en-US" dirty="0"/>
              <a:t>Method: Trend analysis </a:t>
            </a:r>
          </a:p>
          <a:p>
            <a:r>
              <a:rPr lang="en-US" dirty="0">
                <a:hlinkClick r:id="rId4"/>
              </a:rPr>
              <a:t>Download </a:t>
            </a:r>
            <a:r>
              <a:rPr lang="en-US" dirty="0" err="1">
                <a:hlinkClick r:id="rId4"/>
              </a:rPr>
              <a:t>Rasters</a:t>
            </a:r>
            <a:endParaRPr lang="en-US" dirty="0"/>
          </a:p>
        </p:txBody>
      </p:sp>
    </p:spTree>
    <p:extLst>
      <p:ext uri="{BB962C8B-B14F-4D97-AF65-F5344CB8AC3E}">
        <p14:creationId xmlns:p14="http://schemas.microsoft.com/office/powerpoint/2010/main" val="953113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C4F773-9692-4554-BAC4-21F86C9AD7EC}"/>
              </a:ext>
            </a:extLst>
          </p:cNvPr>
          <p:cNvPicPr>
            <a:picLocks noChangeAspect="1"/>
          </p:cNvPicPr>
          <p:nvPr/>
        </p:nvPicPr>
        <p:blipFill>
          <a:blip r:embed="rId2"/>
          <a:stretch>
            <a:fillRect/>
          </a:stretch>
        </p:blipFill>
        <p:spPr>
          <a:xfrm>
            <a:off x="1657351" y="1800226"/>
            <a:ext cx="6387776" cy="3911894"/>
          </a:xfrm>
          <a:prstGeom prst="rect">
            <a:avLst/>
          </a:prstGeom>
        </p:spPr>
      </p:pic>
      <p:sp>
        <p:nvSpPr>
          <p:cNvPr id="2" name="Title 1">
            <a:extLst>
              <a:ext uri="{FF2B5EF4-FFF2-40B4-BE49-F238E27FC236}">
                <a16:creationId xmlns:a16="http://schemas.microsoft.com/office/drawing/2014/main" id="{23BEC0B3-89CA-4F84-B5E4-164501F38498}"/>
              </a:ext>
            </a:extLst>
          </p:cNvPr>
          <p:cNvSpPr>
            <a:spLocks noGrp="1"/>
          </p:cNvSpPr>
          <p:nvPr>
            <p:ph type="title"/>
          </p:nvPr>
        </p:nvSpPr>
        <p:spPr/>
        <p:txBody>
          <a:bodyPr>
            <a:normAutofit fontScale="90000"/>
          </a:bodyPr>
          <a:lstStyle/>
          <a:p>
            <a:r>
              <a:rPr lang="en-US" b="0" i="0" dirty="0">
                <a:effectLst/>
                <a:latin typeface="Arial" panose="020B0604020202020204" pitchFamily="34" charset="0"/>
              </a:rPr>
              <a:t>Landscape Automated Monitoring and Detection Algorithm (LAMDA)</a:t>
            </a:r>
            <a:endParaRPr lang="en-US" dirty="0"/>
          </a:p>
        </p:txBody>
      </p:sp>
    </p:spTree>
    <p:extLst>
      <p:ext uri="{BB962C8B-B14F-4D97-AF65-F5344CB8AC3E}">
        <p14:creationId xmlns:p14="http://schemas.microsoft.com/office/powerpoint/2010/main" val="4269587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8B7F3-BF3E-4048-9931-21B201858A3C}"/>
              </a:ext>
            </a:extLst>
          </p:cNvPr>
          <p:cNvPicPr>
            <a:picLocks noChangeAspect="1"/>
          </p:cNvPicPr>
          <p:nvPr/>
        </p:nvPicPr>
        <p:blipFill>
          <a:blip r:embed="rId2"/>
          <a:stretch>
            <a:fillRect/>
          </a:stretch>
        </p:blipFill>
        <p:spPr>
          <a:xfrm>
            <a:off x="2400300" y="1657351"/>
            <a:ext cx="6099043" cy="3918347"/>
          </a:xfrm>
          <a:prstGeom prst="rect">
            <a:avLst/>
          </a:prstGeom>
        </p:spPr>
      </p:pic>
      <p:sp>
        <p:nvSpPr>
          <p:cNvPr id="2" name="Title 1">
            <a:extLst>
              <a:ext uri="{FF2B5EF4-FFF2-40B4-BE49-F238E27FC236}">
                <a16:creationId xmlns:a16="http://schemas.microsoft.com/office/drawing/2014/main" id="{23BEC0B3-89CA-4F84-B5E4-164501F38498}"/>
              </a:ext>
            </a:extLst>
          </p:cNvPr>
          <p:cNvSpPr>
            <a:spLocks noGrp="1"/>
          </p:cNvSpPr>
          <p:nvPr>
            <p:ph type="title"/>
          </p:nvPr>
        </p:nvSpPr>
        <p:spPr/>
        <p:txBody>
          <a:bodyPr>
            <a:normAutofit/>
          </a:bodyPr>
          <a:lstStyle/>
          <a:p>
            <a:r>
              <a:rPr lang="en-US" b="0" i="0" dirty="0" err="1">
                <a:effectLst/>
                <a:latin typeface="Arial" panose="020B0604020202020204" pitchFamily="34" charset="0"/>
              </a:rPr>
              <a:t>LandTrendr</a:t>
            </a:r>
            <a:endParaRPr lang="en-US" dirty="0"/>
          </a:p>
        </p:txBody>
      </p:sp>
      <p:sp>
        <p:nvSpPr>
          <p:cNvPr id="3" name="Content Placeholder 2">
            <a:extLst>
              <a:ext uri="{FF2B5EF4-FFF2-40B4-BE49-F238E27FC236}">
                <a16:creationId xmlns:a16="http://schemas.microsoft.com/office/drawing/2014/main" id="{3BD55EBF-5FCF-4DD2-AAEB-13A6F4F2F485}"/>
              </a:ext>
            </a:extLst>
          </p:cNvPr>
          <p:cNvSpPr>
            <a:spLocks noGrp="1"/>
          </p:cNvSpPr>
          <p:nvPr>
            <p:ph idx="1"/>
          </p:nvPr>
        </p:nvSpPr>
        <p:spPr>
          <a:xfrm>
            <a:off x="457200" y="1943100"/>
            <a:ext cx="4000500" cy="2857500"/>
          </a:xfrm>
          <a:solidFill>
            <a:schemeClr val="bg1"/>
          </a:solidFill>
        </p:spPr>
        <p:txBody>
          <a:bodyPr>
            <a:normAutofit fontScale="70000" lnSpcReduction="20000"/>
          </a:bodyPr>
          <a:lstStyle/>
          <a:p>
            <a:r>
              <a:rPr lang="en-US" dirty="0" err="1">
                <a:hlinkClick r:id="rId3"/>
              </a:rPr>
              <a:t>LandTrendr</a:t>
            </a:r>
            <a:endParaRPr lang="en-US" dirty="0"/>
          </a:p>
          <a:p>
            <a:r>
              <a:rPr lang="en-US" dirty="0"/>
              <a:t>Annual</a:t>
            </a:r>
          </a:p>
          <a:p>
            <a:r>
              <a:rPr lang="en-US" dirty="0"/>
              <a:t>Spatial Resolution: 30m</a:t>
            </a:r>
          </a:p>
          <a:p>
            <a:r>
              <a:rPr lang="en-US" dirty="0"/>
              <a:t>Imagery: Landsat </a:t>
            </a:r>
          </a:p>
          <a:p>
            <a:r>
              <a:rPr lang="en-US" dirty="0"/>
              <a:t>Method: Trend analysis</a:t>
            </a:r>
          </a:p>
          <a:p>
            <a:r>
              <a:rPr lang="en-US" dirty="0"/>
              <a:t>Extensive documentation</a:t>
            </a:r>
          </a:p>
          <a:p>
            <a:r>
              <a:rPr lang="en-US" dirty="0"/>
              <a:t>Requires at least 5 years of data input   </a:t>
            </a:r>
          </a:p>
        </p:txBody>
      </p:sp>
    </p:spTree>
    <p:extLst>
      <p:ext uri="{BB962C8B-B14F-4D97-AF65-F5344CB8AC3E}">
        <p14:creationId xmlns:p14="http://schemas.microsoft.com/office/powerpoint/2010/main" val="240546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38B7F3-BF3E-4048-9931-21B201858A3C}"/>
              </a:ext>
            </a:extLst>
          </p:cNvPr>
          <p:cNvPicPr>
            <a:picLocks noChangeAspect="1"/>
          </p:cNvPicPr>
          <p:nvPr/>
        </p:nvPicPr>
        <p:blipFill>
          <a:blip r:embed="rId2"/>
          <a:stretch>
            <a:fillRect/>
          </a:stretch>
        </p:blipFill>
        <p:spPr>
          <a:xfrm>
            <a:off x="2400300" y="1657351"/>
            <a:ext cx="6099043" cy="3918347"/>
          </a:xfrm>
          <a:prstGeom prst="rect">
            <a:avLst/>
          </a:prstGeom>
        </p:spPr>
      </p:pic>
      <p:sp>
        <p:nvSpPr>
          <p:cNvPr id="2" name="Title 1">
            <a:extLst>
              <a:ext uri="{FF2B5EF4-FFF2-40B4-BE49-F238E27FC236}">
                <a16:creationId xmlns:a16="http://schemas.microsoft.com/office/drawing/2014/main" id="{23BEC0B3-89CA-4F84-B5E4-164501F38498}"/>
              </a:ext>
            </a:extLst>
          </p:cNvPr>
          <p:cNvSpPr>
            <a:spLocks noGrp="1"/>
          </p:cNvSpPr>
          <p:nvPr>
            <p:ph type="title"/>
          </p:nvPr>
        </p:nvSpPr>
        <p:spPr/>
        <p:txBody>
          <a:bodyPr>
            <a:normAutofit/>
          </a:bodyPr>
          <a:lstStyle/>
          <a:p>
            <a:r>
              <a:rPr lang="en-US" b="0" i="0" dirty="0" err="1">
                <a:effectLst/>
                <a:latin typeface="Arial" panose="020B0604020202020204" pitchFamily="34" charset="0"/>
              </a:rPr>
              <a:t>LandTrendr</a:t>
            </a:r>
            <a:endParaRPr lang="en-US" dirty="0"/>
          </a:p>
        </p:txBody>
      </p:sp>
    </p:spTree>
    <p:extLst>
      <p:ext uri="{BB962C8B-B14F-4D97-AF65-F5344CB8AC3E}">
        <p14:creationId xmlns:p14="http://schemas.microsoft.com/office/powerpoint/2010/main" val="3572886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54A01A-0415-4B01-972F-5545E1A6976A}"/>
              </a:ext>
            </a:extLst>
          </p:cNvPr>
          <p:cNvPicPr>
            <a:picLocks noChangeAspect="1"/>
          </p:cNvPicPr>
          <p:nvPr/>
        </p:nvPicPr>
        <p:blipFill>
          <a:blip r:embed="rId2"/>
          <a:stretch>
            <a:fillRect/>
          </a:stretch>
        </p:blipFill>
        <p:spPr>
          <a:xfrm>
            <a:off x="2686050" y="1673221"/>
            <a:ext cx="5715000" cy="3933629"/>
          </a:xfrm>
          <a:prstGeom prst="rect">
            <a:avLst/>
          </a:prstGeom>
        </p:spPr>
      </p:pic>
      <p:sp>
        <p:nvSpPr>
          <p:cNvPr id="2" name="Title 1">
            <a:extLst>
              <a:ext uri="{FF2B5EF4-FFF2-40B4-BE49-F238E27FC236}">
                <a16:creationId xmlns:a16="http://schemas.microsoft.com/office/drawing/2014/main" id="{23BEC0B3-89CA-4F84-B5E4-164501F38498}"/>
              </a:ext>
            </a:extLst>
          </p:cNvPr>
          <p:cNvSpPr>
            <a:spLocks noGrp="1"/>
          </p:cNvSpPr>
          <p:nvPr>
            <p:ph type="title"/>
          </p:nvPr>
        </p:nvSpPr>
        <p:spPr/>
        <p:txBody>
          <a:bodyPr>
            <a:normAutofit fontScale="90000"/>
          </a:bodyPr>
          <a:lstStyle/>
          <a:p>
            <a:r>
              <a:rPr lang="en-US" b="0" i="0" dirty="0">
                <a:effectLst/>
                <a:latin typeface="Arial" panose="020B0604020202020204" pitchFamily="34" charset="0"/>
              </a:rPr>
              <a:t>Landscape Change Monitoring System (LCMS)</a:t>
            </a:r>
            <a:endParaRPr lang="en-US" dirty="0"/>
          </a:p>
        </p:txBody>
      </p:sp>
      <p:sp>
        <p:nvSpPr>
          <p:cNvPr id="3" name="Content Placeholder 2">
            <a:extLst>
              <a:ext uri="{FF2B5EF4-FFF2-40B4-BE49-F238E27FC236}">
                <a16:creationId xmlns:a16="http://schemas.microsoft.com/office/drawing/2014/main" id="{3BD55EBF-5FCF-4DD2-AAEB-13A6F4F2F485}"/>
              </a:ext>
            </a:extLst>
          </p:cNvPr>
          <p:cNvSpPr>
            <a:spLocks noGrp="1"/>
          </p:cNvSpPr>
          <p:nvPr>
            <p:ph idx="1"/>
          </p:nvPr>
        </p:nvSpPr>
        <p:spPr>
          <a:xfrm>
            <a:off x="457200" y="1943100"/>
            <a:ext cx="4000500" cy="2857500"/>
          </a:xfrm>
          <a:solidFill>
            <a:schemeClr val="bg1"/>
          </a:solidFill>
        </p:spPr>
        <p:txBody>
          <a:bodyPr>
            <a:normAutofit fontScale="77500" lnSpcReduction="20000"/>
          </a:bodyPr>
          <a:lstStyle/>
          <a:p>
            <a:r>
              <a:rPr lang="en-US" dirty="0">
                <a:hlinkClick r:id="rId3"/>
              </a:rPr>
              <a:t>LCMS</a:t>
            </a:r>
            <a:endParaRPr lang="en-US" dirty="0"/>
          </a:p>
          <a:p>
            <a:r>
              <a:rPr lang="en-US" dirty="0"/>
              <a:t>Annual</a:t>
            </a:r>
          </a:p>
          <a:p>
            <a:r>
              <a:rPr lang="en-US" dirty="0"/>
              <a:t>Spatial Resolution: 30m</a:t>
            </a:r>
          </a:p>
          <a:p>
            <a:r>
              <a:rPr lang="en-US" dirty="0"/>
              <a:t>Imagery: Landsat and Sentinel 2</a:t>
            </a:r>
          </a:p>
          <a:p>
            <a:r>
              <a:rPr lang="en-US" dirty="0"/>
              <a:t>Method: Trend analysis</a:t>
            </a:r>
          </a:p>
          <a:p>
            <a:r>
              <a:rPr lang="en-US" dirty="0"/>
              <a:t>Dates from 1985-Present </a:t>
            </a:r>
          </a:p>
          <a:p>
            <a:endParaRPr lang="en-US" dirty="0"/>
          </a:p>
        </p:txBody>
      </p:sp>
    </p:spTree>
    <p:extLst>
      <p:ext uri="{BB962C8B-B14F-4D97-AF65-F5344CB8AC3E}">
        <p14:creationId xmlns:p14="http://schemas.microsoft.com/office/powerpoint/2010/main" val="1131423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54A01A-0415-4B01-972F-5545E1A6976A}"/>
              </a:ext>
            </a:extLst>
          </p:cNvPr>
          <p:cNvPicPr>
            <a:picLocks noChangeAspect="1"/>
          </p:cNvPicPr>
          <p:nvPr/>
        </p:nvPicPr>
        <p:blipFill>
          <a:blip r:embed="rId2"/>
          <a:stretch>
            <a:fillRect/>
          </a:stretch>
        </p:blipFill>
        <p:spPr>
          <a:xfrm>
            <a:off x="2686050" y="1673221"/>
            <a:ext cx="5715000" cy="3933629"/>
          </a:xfrm>
          <a:prstGeom prst="rect">
            <a:avLst/>
          </a:prstGeom>
        </p:spPr>
      </p:pic>
      <p:sp>
        <p:nvSpPr>
          <p:cNvPr id="2" name="Title 1">
            <a:extLst>
              <a:ext uri="{FF2B5EF4-FFF2-40B4-BE49-F238E27FC236}">
                <a16:creationId xmlns:a16="http://schemas.microsoft.com/office/drawing/2014/main" id="{23BEC0B3-89CA-4F84-B5E4-164501F38498}"/>
              </a:ext>
            </a:extLst>
          </p:cNvPr>
          <p:cNvSpPr>
            <a:spLocks noGrp="1"/>
          </p:cNvSpPr>
          <p:nvPr>
            <p:ph type="title"/>
          </p:nvPr>
        </p:nvSpPr>
        <p:spPr/>
        <p:txBody>
          <a:bodyPr>
            <a:normAutofit fontScale="90000"/>
          </a:bodyPr>
          <a:lstStyle/>
          <a:p>
            <a:r>
              <a:rPr lang="en-US" b="0" i="0" dirty="0">
                <a:effectLst/>
                <a:latin typeface="Arial" panose="020B0604020202020204" pitchFamily="34" charset="0"/>
              </a:rPr>
              <a:t>Landscape Change Monitoring System (LCMS)</a:t>
            </a:r>
            <a:endParaRPr lang="en-US" dirty="0"/>
          </a:p>
        </p:txBody>
      </p:sp>
    </p:spTree>
    <p:extLst>
      <p:ext uri="{BB962C8B-B14F-4D97-AF65-F5344CB8AC3E}">
        <p14:creationId xmlns:p14="http://schemas.microsoft.com/office/powerpoint/2010/main" val="2996705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06EF0-959F-4975-BE60-35BE9DFAB9E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44CF021-DD07-4F27-82D6-F14DF6065B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135172C-1485-4C2C-ABE0-94FE2CD61B50}"/>
              </a:ext>
            </a:extLst>
          </p:cNvPr>
          <p:cNvPicPr>
            <a:picLocks noChangeAspect="1"/>
          </p:cNvPicPr>
          <p:nvPr/>
        </p:nvPicPr>
        <p:blipFill>
          <a:blip r:embed="rId2"/>
          <a:stretch>
            <a:fillRect/>
          </a:stretch>
        </p:blipFill>
        <p:spPr>
          <a:xfrm>
            <a:off x="780454" y="837304"/>
            <a:ext cx="8020646" cy="4877696"/>
          </a:xfrm>
          <a:prstGeom prst="rect">
            <a:avLst/>
          </a:prstGeom>
        </p:spPr>
      </p:pic>
    </p:spTree>
    <p:extLst>
      <p:ext uri="{BB962C8B-B14F-4D97-AF65-F5344CB8AC3E}">
        <p14:creationId xmlns:p14="http://schemas.microsoft.com/office/powerpoint/2010/main" val="861930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DD4B-B7FF-4677-9594-1F5BBE185131}"/>
              </a:ext>
            </a:extLst>
          </p:cNvPr>
          <p:cNvSpPr>
            <a:spLocks noGrp="1"/>
          </p:cNvSpPr>
          <p:nvPr>
            <p:ph type="title"/>
          </p:nvPr>
        </p:nvSpPr>
        <p:spPr/>
        <p:txBody>
          <a:bodyPr>
            <a:normAutofit fontScale="90000"/>
          </a:bodyPr>
          <a:lstStyle/>
          <a:p>
            <a:r>
              <a:rPr lang="en-US" dirty="0"/>
              <a:t>Moderate Resolution Imagery Resources</a:t>
            </a:r>
            <a:br>
              <a:rPr lang="en-US" dirty="0"/>
            </a:br>
            <a:r>
              <a:rPr lang="en-US" sz="2400" dirty="0"/>
              <a:t>(10-30m resolution)</a:t>
            </a:r>
          </a:p>
        </p:txBody>
      </p:sp>
      <p:sp>
        <p:nvSpPr>
          <p:cNvPr id="3" name="Content Placeholder 2">
            <a:extLst>
              <a:ext uri="{FF2B5EF4-FFF2-40B4-BE49-F238E27FC236}">
                <a16:creationId xmlns:a16="http://schemas.microsoft.com/office/drawing/2014/main" id="{21449AF3-F106-4307-B929-57DBB1F6D7DE}"/>
              </a:ext>
            </a:extLst>
          </p:cNvPr>
          <p:cNvSpPr>
            <a:spLocks noGrp="1"/>
          </p:cNvSpPr>
          <p:nvPr>
            <p:ph idx="1"/>
          </p:nvPr>
        </p:nvSpPr>
        <p:spPr/>
        <p:txBody>
          <a:bodyPr>
            <a:normAutofit fontScale="85000" lnSpcReduction="20000"/>
          </a:bodyPr>
          <a:lstStyle/>
          <a:p>
            <a:pPr>
              <a:buClrTx/>
            </a:pPr>
            <a:r>
              <a:rPr lang="en-US" dirty="0"/>
              <a:t>USGS Earth Explorer</a:t>
            </a:r>
          </a:p>
          <a:p>
            <a:pPr lvl="1">
              <a:buClrTx/>
            </a:pPr>
            <a:r>
              <a:rPr lang="en-US" dirty="0">
                <a:hlinkClick r:id="rId2"/>
              </a:rPr>
              <a:t>Landsat - Analysis Ready Data (ARD)</a:t>
            </a:r>
            <a:endParaRPr lang="en-US" dirty="0"/>
          </a:p>
          <a:p>
            <a:pPr lvl="1">
              <a:buClrTx/>
            </a:pPr>
            <a:r>
              <a:rPr lang="en-US" dirty="0">
                <a:hlinkClick r:id="rId3"/>
              </a:rPr>
              <a:t>Level-2 Data Products</a:t>
            </a:r>
            <a:endParaRPr lang="en-US" dirty="0"/>
          </a:p>
          <a:p>
            <a:pPr>
              <a:buClrTx/>
            </a:pPr>
            <a:r>
              <a:rPr lang="en-US" dirty="0">
                <a:hlinkClick r:id="rId4"/>
              </a:rPr>
              <a:t>Copernicus </a:t>
            </a:r>
            <a:endParaRPr lang="en-US" dirty="0"/>
          </a:p>
          <a:p>
            <a:pPr lvl="1">
              <a:buClrTx/>
            </a:pPr>
            <a:r>
              <a:rPr lang="en-US" dirty="0"/>
              <a:t>Sentinel-2 data</a:t>
            </a:r>
          </a:p>
          <a:p>
            <a:pPr>
              <a:buClrTx/>
            </a:pPr>
            <a:r>
              <a:rPr lang="en-US" dirty="0">
                <a:hlinkClick r:id="rId5"/>
              </a:rPr>
              <a:t>Sentinel Hub EO Browser</a:t>
            </a:r>
            <a:endParaRPr lang="en-US" dirty="0"/>
          </a:p>
          <a:p>
            <a:pPr>
              <a:buClrTx/>
            </a:pPr>
            <a:r>
              <a:rPr lang="en-US" dirty="0"/>
              <a:t>Google Earth Engine (GEE)</a:t>
            </a:r>
          </a:p>
          <a:p>
            <a:pPr lvl="1">
              <a:buClrTx/>
            </a:pPr>
            <a:r>
              <a:rPr lang="en-US" dirty="0"/>
              <a:t>Sentinel-2, Landsat, and many more</a:t>
            </a:r>
          </a:p>
          <a:p>
            <a:pPr lvl="1">
              <a:buClrTx/>
            </a:pPr>
            <a:r>
              <a:rPr lang="en-US" dirty="0">
                <a:hlinkClick r:id="rId6"/>
              </a:rPr>
              <a:t>Tutorial to get started, from GEE</a:t>
            </a:r>
            <a:endParaRPr lang="en-US" dirty="0"/>
          </a:p>
          <a:p>
            <a:pPr lvl="1">
              <a:buClrTx/>
            </a:pPr>
            <a:r>
              <a:rPr lang="en-US" dirty="0">
                <a:hlinkClick r:id="rId7"/>
              </a:rPr>
              <a:t>GTAC GEE Training Repository with example code</a:t>
            </a:r>
            <a:endParaRPr lang="en-US" dirty="0"/>
          </a:p>
          <a:p>
            <a:pPr>
              <a:buClrTx/>
            </a:pPr>
            <a:r>
              <a:rPr lang="en-US" dirty="0">
                <a:hlinkClick r:id="rId8"/>
              </a:rPr>
              <a:t>GTAC Sentinel-2 Imagery Acquisition tutorial</a:t>
            </a:r>
            <a:endParaRPr lang="en-US" dirty="0"/>
          </a:p>
          <a:p>
            <a:pPr lvl="1">
              <a:buClrTx/>
            </a:pPr>
            <a:r>
              <a:rPr lang="en-US" dirty="0"/>
              <a:t>For downloading via the Copernicus portal</a:t>
            </a:r>
          </a:p>
          <a:p>
            <a:pPr lvl="1">
              <a:buClrTx/>
            </a:pPr>
            <a:endParaRPr lang="en-US" dirty="0"/>
          </a:p>
          <a:p>
            <a:pPr marL="0" indent="0">
              <a:buNone/>
            </a:pPr>
            <a:endParaRPr lang="en-US" dirty="0"/>
          </a:p>
          <a:p>
            <a:pPr lvl="1"/>
            <a:endParaRPr lang="en-US" dirty="0"/>
          </a:p>
        </p:txBody>
      </p:sp>
    </p:spTree>
    <p:extLst>
      <p:ext uri="{BB962C8B-B14F-4D97-AF65-F5344CB8AC3E}">
        <p14:creationId xmlns:p14="http://schemas.microsoft.com/office/powerpoint/2010/main" val="1574184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06EF0-959F-4975-BE60-35BE9DFAB9E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44CF021-DD07-4F27-82D6-F14DF6065B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135172C-1485-4C2C-ABE0-94FE2CD61B50}"/>
              </a:ext>
            </a:extLst>
          </p:cNvPr>
          <p:cNvPicPr>
            <a:picLocks noChangeAspect="1"/>
          </p:cNvPicPr>
          <p:nvPr/>
        </p:nvPicPr>
        <p:blipFill>
          <a:blip r:embed="rId2"/>
          <a:stretch>
            <a:fillRect/>
          </a:stretch>
        </p:blipFill>
        <p:spPr>
          <a:xfrm>
            <a:off x="780454" y="837304"/>
            <a:ext cx="8020646" cy="4877696"/>
          </a:xfrm>
          <a:prstGeom prst="rect">
            <a:avLst/>
          </a:prstGeom>
        </p:spPr>
      </p:pic>
      <p:pic>
        <p:nvPicPr>
          <p:cNvPr id="7" name="Picture 6">
            <a:extLst>
              <a:ext uri="{FF2B5EF4-FFF2-40B4-BE49-F238E27FC236}">
                <a16:creationId xmlns:a16="http://schemas.microsoft.com/office/drawing/2014/main" id="{8B811661-7151-454E-80A9-9C0D3B6D9AA4}"/>
              </a:ext>
            </a:extLst>
          </p:cNvPr>
          <p:cNvPicPr>
            <a:picLocks noChangeAspect="1"/>
          </p:cNvPicPr>
          <p:nvPr/>
        </p:nvPicPr>
        <p:blipFill>
          <a:blip r:embed="rId3"/>
          <a:stretch>
            <a:fillRect/>
          </a:stretch>
        </p:blipFill>
        <p:spPr>
          <a:xfrm>
            <a:off x="850141" y="765683"/>
            <a:ext cx="8020646" cy="5020938"/>
          </a:xfrm>
          <a:prstGeom prst="rect">
            <a:avLst/>
          </a:prstGeom>
        </p:spPr>
      </p:pic>
    </p:spTree>
    <p:extLst>
      <p:ext uri="{BB962C8B-B14F-4D97-AF65-F5344CB8AC3E}">
        <p14:creationId xmlns:p14="http://schemas.microsoft.com/office/powerpoint/2010/main" val="249100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GTAC Remote Sensing Contacts</a:t>
            </a:r>
          </a:p>
        </p:txBody>
      </p:sp>
      <p:sp>
        <p:nvSpPr>
          <p:cNvPr id="5" name="TextBox 4"/>
          <p:cNvSpPr txBox="1"/>
          <p:nvPr/>
        </p:nvSpPr>
        <p:spPr>
          <a:xfrm>
            <a:off x="762000" y="6215390"/>
            <a:ext cx="7848600" cy="261610"/>
          </a:xfrm>
          <a:prstGeom prst="rect">
            <a:avLst/>
          </a:prstGeom>
          <a:noFill/>
        </p:spPr>
        <p:txBody>
          <a:bodyPr wrap="square" rtlCol="0">
            <a:spAutoFit/>
          </a:bodyPr>
          <a:lstStyle/>
          <a:p>
            <a:pPr algn="ctr"/>
            <a:r>
              <a:rPr lang="en-US" sz="1100" b="1" dirty="0">
                <a:latin typeface="+mj-lt"/>
                <a:hlinkClick r:id="rId3"/>
              </a:rPr>
              <a:t>Geospatial Training and Awareness page</a:t>
            </a:r>
            <a:endParaRPr lang="en-US" sz="1100" b="1" dirty="0">
              <a:latin typeface="+mj-lt"/>
            </a:endParaRPr>
          </a:p>
        </p:txBody>
      </p:sp>
      <p:graphicFrame>
        <p:nvGraphicFramePr>
          <p:cNvPr id="3" name="Table 5">
            <a:extLst>
              <a:ext uri="{FF2B5EF4-FFF2-40B4-BE49-F238E27FC236}">
                <a16:creationId xmlns:a16="http://schemas.microsoft.com/office/drawing/2014/main" id="{A18958A0-7288-49F6-AF70-E9630AEA0C12}"/>
              </a:ext>
            </a:extLst>
          </p:cNvPr>
          <p:cNvGraphicFramePr>
            <a:graphicFrameLocks noGrp="1"/>
          </p:cNvGraphicFramePr>
          <p:nvPr>
            <p:extLst>
              <p:ext uri="{D42A27DB-BD31-4B8C-83A1-F6EECF244321}">
                <p14:modId xmlns:p14="http://schemas.microsoft.com/office/powerpoint/2010/main" val="3879402732"/>
              </p:ext>
            </p:extLst>
          </p:nvPr>
        </p:nvGraphicFramePr>
        <p:xfrm>
          <a:off x="228600" y="1397000"/>
          <a:ext cx="8534400" cy="4333240"/>
        </p:xfrm>
        <a:graphic>
          <a:graphicData uri="http://schemas.openxmlformats.org/drawingml/2006/table">
            <a:tbl>
              <a:tblPr firstRow="1" bandRow="1">
                <a:tableStyleId>{5C22544A-7EE6-4342-B048-85BDC9FD1C3A}</a:tableStyleId>
              </a:tblPr>
              <a:tblGrid>
                <a:gridCol w="2844800">
                  <a:extLst>
                    <a:ext uri="{9D8B030D-6E8A-4147-A177-3AD203B41FA5}">
                      <a16:colId xmlns:a16="http://schemas.microsoft.com/office/drawing/2014/main" val="2080837681"/>
                    </a:ext>
                  </a:extLst>
                </a:gridCol>
                <a:gridCol w="2844800">
                  <a:extLst>
                    <a:ext uri="{9D8B030D-6E8A-4147-A177-3AD203B41FA5}">
                      <a16:colId xmlns:a16="http://schemas.microsoft.com/office/drawing/2014/main" val="2425019839"/>
                    </a:ext>
                  </a:extLst>
                </a:gridCol>
                <a:gridCol w="2844800">
                  <a:extLst>
                    <a:ext uri="{9D8B030D-6E8A-4147-A177-3AD203B41FA5}">
                      <a16:colId xmlns:a16="http://schemas.microsoft.com/office/drawing/2014/main" val="3558699095"/>
                    </a:ext>
                  </a:extLst>
                </a:gridCol>
              </a:tblGrid>
              <a:tr h="370840">
                <a:tc>
                  <a:txBody>
                    <a:bodyPr/>
                    <a:lstStyle/>
                    <a:p>
                      <a:r>
                        <a:rPr lang="en-US" dirty="0">
                          <a:latin typeface="Calibri" panose="020F0502020204030204" pitchFamily="34" charset="0"/>
                          <a:cs typeface="Calibri" panose="020F0502020204030204" pitchFamily="34" charset="0"/>
                        </a:rPr>
                        <a:t>Point of Contact</a:t>
                      </a:r>
                    </a:p>
                  </a:txBody>
                  <a:tcPr marL="87394" marR="87394"/>
                </a:tc>
                <a:tc>
                  <a:txBody>
                    <a:bodyPr/>
                    <a:lstStyle/>
                    <a:p>
                      <a:r>
                        <a:rPr lang="en-US" dirty="0">
                          <a:latin typeface="Calibri" panose="020F0502020204030204" pitchFamily="34" charset="0"/>
                          <a:cs typeface="Calibri" panose="020F0502020204030204" pitchFamily="34" charset="0"/>
                        </a:rPr>
                        <a:t>Specialization</a:t>
                      </a:r>
                    </a:p>
                  </a:txBody>
                  <a:tcPr marL="87394" marR="87394"/>
                </a:tc>
                <a:tc>
                  <a:txBody>
                    <a:bodyPr/>
                    <a:lstStyle/>
                    <a:p>
                      <a:r>
                        <a:rPr lang="en-US" dirty="0">
                          <a:latin typeface="Calibri" panose="020F0502020204030204" pitchFamily="34" charset="0"/>
                          <a:cs typeface="Calibri" panose="020F0502020204030204" pitchFamily="34" charset="0"/>
                        </a:rPr>
                        <a:t>Email</a:t>
                      </a:r>
                    </a:p>
                  </a:txBody>
                  <a:tcPr marL="87394" marR="87394"/>
                </a:tc>
                <a:extLst>
                  <a:ext uri="{0D108BD9-81ED-4DB2-BD59-A6C34878D82A}">
                    <a16:rowId xmlns:a16="http://schemas.microsoft.com/office/drawing/2014/main" val="3755599545"/>
                  </a:ext>
                </a:extLst>
              </a:tr>
              <a:tr h="370840">
                <a:tc>
                  <a:txBody>
                    <a:bodyPr/>
                    <a:lstStyle/>
                    <a:p>
                      <a:r>
                        <a:rPr lang="en-US" sz="1600" dirty="0">
                          <a:latin typeface="Calibri" panose="020F0502020204030204" pitchFamily="34" charset="0"/>
                          <a:cs typeface="Calibri" panose="020F0502020204030204" pitchFamily="34" charset="0"/>
                        </a:rPr>
                        <a:t>Indigo Catton</a:t>
                      </a:r>
                      <a:endParaRPr lang="en-US" sz="1600" baseline="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rPr>
                        <a:t>Image interpretation, data portals, ArcGIS Pro, segmentation</a:t>
                      </a:r>
                    </a:p>
                  </a:txBody>
                  <a:tcPr marL="87394" marR="87394"/>
                </a:tc>
                <a:tc>
                  <a:txBody>
                    <a:bodyPr/>
                    <a:lstStyle/>
                    <a:p>
                      <a:r>
                        <a:rPr lang="en-US" sz="1600" dirty="0">
                          <a:latin typeface="Calibri" panose="020F0502020204030204" pitchFamily="34" charset="0"/>
                          <a:cs typeface="Calibri" panose="020F0502020204030204" pitchFamily="34" charset="0"/>
                          <a:hlinkClick r:id="rId4"/>
                        </a:rPr>
                        <a:t>indigo.catton@usda.gov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1233837572"/>
                  </a:ext>
                </a:extLst>
              </a:tr>
              <a:tr h="370840">
                <a:tc>
                  <a:txBody>
                    <a:bodyPr/>
                    <a:lstStyle/>
                    <a:p>
                      <a:r>
                        <a:rPr lang="en-US" sz="1600" dirty="0">
                          <a:latin typeface="Calibri" panose="020F0502020204030204" pitchFamily="34" charset="0"/>
                          <a:cs typeface="Calibri" panose="020F0502020204030204" pitchFamily="34" charset="0"/>
                        </a:rPr>
                        <a:t>Kain </a:t>
                      </a:r>
                      <a:r>
                        <a:rPr lang="en-US" sz="1600" dirty="0" err="1">
                          <a:latin typeface="Calibri" panose="020F0502020204030204" pitchFamily="34" charset="0"/>
                          <a:cs typeface="Calibri" panose="020F0502020204030204" pitchFamily="34" charset="0"/>
                        </a:rPr>
                        <a:t>Kutz</a:t>
                      </a:r>
                      <a:endParaRPr lang="en-US" sz="160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rPr>
                        <a:t>Object-based Image Analysis, Raster Geoprocessing, UAS</a:t>
                      </a:r>
                    </a:p>
                  </a:txBody>
                  <a:tcPr marL="87394" marR="87394"/>
                </a:tc>
                <a:tc>
                  <a:txBody>
                    <a:bodyPr/>
                    <a:lstStyle/>
                    <a:p>
                      <a:r>
                        <a:rPr lang="en-US" sz="1600" dirty="0">
                          <a:latin typeface="Calibri" panose="020F0502020204030204" pitchFamily="34" charset="0"/>
                          <a:cs typeface="Calibri" panose="020F0502020204030204" pitchFamily="34" charset="0"/>
                          <a:hlinkClick r:id="rId5"/>
                        </a:rPr>
                        <a:t>kain.kutz@usda.gov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1193088203"/>
                  </a:ext>
                </a:extLst>
              </a:tr>
              <a:tr h="370840">
                <a:tc>
                  <a:txBody>
                    <a:bodyPr/>
                    <a:lstStyle/>
                    <a:p>
                      <a:pPr marL="0" algn="l" defTabSz="914400" rtl="0" eaLnBrk="1" latinLnBrk="0" hangingPunct="1"/>
                      <a:r>
                        <a:rPr lang="en-US" sz="1600" kern="1200" dirty="0">
                          <a:solidFill>
                            <a:schemeClr val="dk1"/>
                          </a:solidFill>
                          <a:latin typeface="Calibri" panose="020F0502020204030204" pitchFamily="34" charset="0"/>
                          <a:ea typeface="+mn-ea"/>
                          <a:cs typeface="Calibri" panose="020F0502020204030204" pitchFamily="34" charset="0"/>
                        </a:rPr>
                        <a:t>Lila Leatherman</a:t>
                      </a:r>
                    </a:p>
                  </a:txBody>
                  <a:tcPr marL="87394" marR="87394"/>
                </a:tc>
                <a:tc>
                  <a:txBody>
                    <a:bodyPr/>
                    <a:lstStyle/>
                    <a:p>
                      <a:r>
                        <a:rPr lang="en-US" sz="1600" dirty="0">
                          <a:latin typeface="Calibri" panose="020F0502020204030204" pitchFamily="34" charset="0"/>
                          <a:cs typeface="Calibri" panose="020F0502020204030204" pitchFamily="34" charset="0"/>
                        </a:rPr>
                        <a:t>Change detection, Image classification,</a:t>
                      </a:r>
                      <a:r>
                        <a:rPr lang="en-US" sz="1600" baseline="0" dirty="0">
                          <a:latin typeface="Calibri" panose="020F0502020204030204" pitchFamily="34" charset="0"/>
                          <a:cs typeface="Calibri" panose="020F0502020204030204" pitchFamily="34" charset="0"/>
                        </a:rPr>
                        <a:t> R &amp; Earth Engine scripting, modeling</a:t>
                      </a:r>
                      <a:endParaRPr lang="en-US" sz="160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hlinkClick r:id="rId6"/>
                        </a:rPr>
                        <a:t>Lila.Leatherman@usda.gov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1706721162"/>
                  </a:ext>
                </a:extLst>
              </a:tr>
              <a:tr h="370840">
                <a:tc>
                  <a:txBody>
                    <a:bodyPr/>
                    <a:lstStyle/>
                    <a:p>
                      <a:r>
                        <a:rPr lang="en-US" sz="1600" dirty="0">
                          <a:latin typeface="Calibri" panose="020F0502020204030204" pitchFamily="34" charset="0"/>
                          <a:cs typeface="Calibri" panose="020F0502020204030204" pitchFamily="34" charset="0"/>
                        </a:rPr>
                        <a:t>Jeremy Webb</a:t>
                      </a:r>
                    </a:p>
                  </a:txBody>
                  <a:tcPr marL="87394" marR="87394"/>
                </a:tc>
                <a:tc>
                  <a:txBody>
                    <a:bodyPr/>
                    <a:lstStyle/>
                    <a:p>
                      <a:r>
                        <a:rPr lang="en-US" sz="1600" dirty="0">
                          <a:latin typeface="Calibri" panose="020F0502020204030204" pitchFamily="34" charset="0"/>
                          <a:cs typeface="Calibri" panose="020F0502020204030204" pitchFamily="34" charset="0"/>
                        </a:rPr>
                        <a:t>Aerial Photography, Photogrammetry,</a:t>
                      </a:r>
                      <a:r>
                        <a:rPr lang="en-US" sz="1600" baseline="0" dirty="0">
                          <a:latin typeface="Calibri" panose="020F0502020204030204" pitchFamily="34" charset="0"/>
                          <a:cs typeface="Calibri" panose="020F0502020204030204" pitchFamily="34" charset="0"/>
                        </a:rPr>
                        <a:t> UAS</a:t>
                      </a:r>
                      <a:endParaRPr lang="en-US" sz="160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hlinkClick r:id="rId7"/>
                        </a:rPr>
                        <a:t>jeremy.webb@usda.gov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405964816"/>
                  </a:ext>
                </a:extLst>
              </a:tr>
              <a:tr h="370840">
                <a:tc>
                  <a:txBody>
                    <a:bodyPr/>
                    <a:lstStyle/>
                    <a:p>
                      <a:r>
                        <a:rPr lang="en-US" sz="1600" dirty="0">
                          <a:latin typeface="Calibri" panose="020F0502020204030204" pitchFamily="34" charset="0"/>
                          <a:cs typeface="Calibri" panose="020F0502020204030204" pitchFamily="34" charset="0"/>
                        </a:rPr>
                        <a:t>Mark Hammond</a:t>
                      </a:r>
                    </a:p>
                  </a:txBody>
                  <a:tcPr marL="87394" marR="87394"/>
                </a:tc>
                <a:tc>
                  <a:txBody>
                    <a:bodyPr/>
                    <a:lstStyle/>
                    <a:p>
                      <a:r>
                        <a:rPr lang="en-US" sz="1600" dirty="0">
                          <a:latin typeface="Calibri" panose="020F0502020204030204" pitchFamily="34" charset="0"/>
                          <a:cs typeface="Calibri" panose="020F0502020204030204" pitchFamily="34" charset="0"/>
                        </a:rPr>
                        <a:t>ERDAS and Data Services, Photogrammetry</a:t>
                      </a:r>
                    </a:p>
                  </a:txBody>
                  <a:tcPr marL="87394" marR="87394"/>
                </a:tc>
                <a:tc>
                  <a:txBody>
                    <a:bodyPr/>
                    <a:lstStyle/>
                    <a:p>
                      <a:r>
                        <a:rPr lang="en-US" sz="1600" dirty="0">
                          <a:latin typeface="Calibri" panose="020F0502020204030204" pitchFamily="34" charset="0"/>
                          <a:cs typeface="Calibri" panose="020F0502020204030204" pitchFamily="34" charset="0"/>
                          <a:hlinkClick r:id="rId8"/>
                        </a:rPr>
                        <a:t>mark.hammond@usda.gov</a:t>
                      </a:r>
                      <a:r>
                        <a:rPr lang="en-US" sz="1600" baseline="0"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txBody>
                  <a:tcPr marL="87394" marR="87394"/>
                </a:tc>
                <a:extLst>
                  <a:ext uri="{0D108BD9-81ED-4DB2-BD59-A6C34878D82A}">
                    <a16:rowId xmlns:a16="http://schemas.microsoft.com/office/drawing/2014/main" val="276908370"/>
                  </a:ext>
                </a:extLst>
              </a:tr>
              <a:tr h="370840">
                <a:tc>
                  <a:txBody>
                    <a:bodyPr/>
                    <a:lstStyle/>
                    <a:p>
                      <a:r>
                        <a:rPr lang="en-US" sz="1600" dirty="0" err="1">
                          <a:latin typeface="Calibri" panose="020F0502020204030204" pitchFamily="34" charset="0"/>
                          <a:cs typeface="Calibri" panose="020F0502020204030204" pitchFamily="34" charset="0"/>
                        </a:rPr>
                        <a:t>Shiona</a:t>
                      </a:r>
                      <a:r>
                        <a:rPr lang="en-US" sz="1600" dirty="0">
                          <a:latin typeface="Calibri" panose="020F0502020204030204" pitchFamily="34" charset="0"/>
                          <a:cs typeface="Calibri" panose="020F0502020204030204" pitchFamily="34" charset="0"/>
                        </a:rPr>
                        <a:t> Howard</a:t>
                      </a:r>
                    </a:p>
                  </a:txBody>
                  <a:tcPr marL="87394" marR="87394"/>
                </a:tc>
                <a:tc>
                  <a:txBody>
                    <a:bodyPr/>
                    <a:lstStyle/>
                    <a:p>
                      <a:r>
                        <a:rPr lang="en-US" sz="1600" dirty="0">
                          <a:latin typeface="Calibri" panose="020F0502020204030204" pitchFamily="34" charset="0"/>
                          <a:cs typeface="Calibri" panose="020F0502020204030204" pitchFamily="34" charset="0"/>
                        </a:rPr>
                        <a:t>Lidar Acquisition, Analysis, and Support, Python scripting</a:t>
                      </a:r>
                    </a:p>
                  </a:txBody>
                  <a:tcPr marL="87394" marR="87394"/>
                </a:tc>
                <a:tc>
                  <a:txBody>
                    <a:bodyPr/>
                    <a:lstStyle/>
                    <a:p>
                      <a:r>
                        <a:rPr lang="en-US" sz="1600" dirty="0">
                          <a:latin typeface="Calibri" panose="020F0502020204030204" pitchFamily="34" charset="0"/>
                          <a:cs typeface="Calibri" panose="020F0502020204030204" pitchFamily="34" charset="0"/>
                          <a:hlinkClick r:id="rId9"/>
                        </a:rPr>
                        <a:t>Shiona.Howard@usda.gov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4143737346"/>
                  </a:ext>
                </a:extLst>
              </a:tr>
            </a:tbl>
          </a:graphicData>
        </a:graphic>
      </p:graphicFrame>
    </p:spTree>
    <p:extLst>
      <p:ext uri="{BB962C8B-B14F-4D97-AF65-F5344CB8AC3E}">
        <p14:creationId xmlns:p14="http://schemas.microsoft.com/office/powerpoint/2010/main" val="381336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GTAC Remote Sensing Contacts</a:t>
            </a:r>
          </a:p>
        </p:txBody>
      </p:sp>
      <p:sp>
        <p:nvSpPr>
          <p:cNvPr id="5" name="TextBox 4"/>
          <p:cNvSpPr txBox="1"/>
          <p:nvPr/>
        </p:nvSpPr>
        <p:spPr>
          <a:xfrm>
            <a:off x="762000" y="6215390"/>
            <a:ext cx="7848600" cy="261610"/>
          </a:xfrm>
          <a:prstGeom prst="rect">
            <a:avLst/>
          </a:prstGeom>
          <a:noFill/>
        </p:spPr>
        <p:txBody>
          <a:bodyPr wrap="square" rtlCol="0">
            <a:spAutoFit/>
          </a:bodyPr>
          <a:lstStyle/>
          <a:p>
            <a:pPr algn="ctr"/>
            <a:r>
              <a:rPr lang="en-US" sz="1100" b="1" dirty="0">
                <a:latin typeface="+mj-lt"/>
                <a:hlinkClick r:id="rId3"/>
              </a:rPr>
              <a:t>Geospatial Training and Awareness page</a:t>
            </a:r>
            <a:endParaRPr lang="en-US" sz="1100" b="1" dirty="0">
              <a:latin typeface="+mj-lt"/>
            </a:endParaRPr>
          </a:p>
        </p:txBody>
      </p:sp>
      <p:graphicFrame>
        <p:nvGraphicFramePr>
          <p:cNvPr id="4" name="Table 3">
            <a:extLst>
              <a:ext uri="{FF2B5EF4-FFF2-40B4-BE49-F238E27FC236}">
                <a16:creationId xmlns:a16="http://schemas.microsoft.com/office/drawing/2014/main" id="{5DFAEFD7-975D-4A16-9AE3-25EED8BAE00E}"/>
              </a:ext>
            </a:extLst>
          </p:cNvPr>
          <p:cNvGraphicFramePr>
            <a:graphicFrameLocks noGrp="1"/>
          </p:cNvGraphicFramePr>
          <p:nvPr>
            <p:extLst>
              <p:ext uri="{D42A27DB-BD31-4B8C-83A1-F6EECF244321}">
                <p14:modId xmlns:p14="http://schemas.microsoft.com/office/powerpoint/2010/main" val="3635345127"/>
              </p:ext>
            </p:extLst>
          </p:nvPr>
        </p:nvGraphicFramePr>
        <p:xfrm>
          <a:off x="591378" y="1321551"/>
          <a:ext cx="8189843" cy="5024644"/>
        </p:xfrm>
        <a:graphic>
          <a:graphicData uri="http://schemas.openxmlformats.org/drawingml/2006/table">
            <a:tbl>
              <a:tblPr>
                <a:tableStyleId>{21E4AEA4-8DFA-4A89-87EB-49C32662AFE0}</a:tableStyleId>
              </a:tblPr>
              <a:tblGrid>
                <a:gridCol w="4379844">
                  <a:extLst>
                    <a:ext uri="{9D8B030D-6E8A-4147-A177-3AD203B41FA5}">
                      <a16:colId xmlns:a16="http://schemas.microsoft.com/office/drawing/2014/main" val="2858620194"/>
                    </a:ext>
                  </a:extLst>
                </a:gridCol>
                <a:gridCol w="1143000">
                  <a:extLst>
                    <a:ext uri="{9D8B030D-6E8A-4147-A177-3AD203B41FA5}">
                      <a16:colId xmlns:a16="http://schemas.microsoft.com/office/drawing/2014/main" val="1347058948"/>
                    </a:ext>
                  </a:extLst>
                </a:gridCol>
                <a:gridCol w="2666999">
                  <a:extLst>
                    <a:ext uri="{9D8B030D-6E8A-4147-A177-3AD203B41FA5}">
                      <a16:colId xmlns:a16="http://schemas.microsoft.com/office/drawing/2014/main" val="756572528"/>
                    </a:ext>
                  </a:extLst>
                </a:gridCol>
              </a:tblGrid>
              <a:tr h="377439">
                <a:tc>
                  <a:txBody>
                    <a:bodyPr/>
                    <a:lstStyle/>
                    <a:p>
                      <a:pPr marL="0" marR="0" fontAlgn="t">
                        <a:spcBef>
                          <a:spcPts val="0"/>
                        </a:spcBef>
                        <a:spcAft>
                          <a:spcPts val="0"/>
                        </a:spcAft>
                      </a:pPr>
                      <a:r>
                        <a:rPr lang="en-US" sz="1800" b="1" dirty="0">
                          <a:solidFill>
                            <a:schemeClr val="bg1"/>
                          </a:solidFill>
                          <a:effectLst/>
                        </a:rPr>
                        <a:t>Areas of expertise</a:t>
                      </a:r>
                      <a:endParaRPr lang="en-US" sz="1800" b="1" dirty="0">
                        <a:solidFill>
                          <a:schemeClr val="bg1"/>
                        </a:solidFill>
                        <a:effectLst/>
                        <a:latin typeface="Calibri" panose="020F0502020204030204" pitchFamily="34" charset="0"/>
                      </a:endParaRPr>
                    </a:p>
                  </a:txBody>
                  <a:tcPr marL="50800" marR="50800" marT="50800" marB="50800">
                    <a:solidFill>
                      <a:schemeClr val="accent1"/>
                    </a:solidFill>
                  </a:tcPr>
                </a:tc>
                <a:tc>
                  <a:txBody>
                    <a:bodyPr/>
                    <a:lstStyle/>
                    <a:p>
                      <a:pPr marL="0" marR="0" fontAlgn="t">
                        <a:spcBef>
                          <a:spcPts val="0"/>
                        </a:spcBef>
                        <a:spcAft>
                          <a:spcPts val="0"/>
                        </a:spcAft>
                      </a:pPr>
                      <a:r>
                        <a:rPr lang="en-US" sz="1800" b="1">
                          <a:solidFill>
                            <a:schemeClr val="bg1"/>
                          </a:solidFill>
                          <a:effectLst/>
                        </a:rPr>
                        <a:t>Name</a:t>
                      </a:r>
                      <a:endParaRPr lang="en-US" sz="1800" b="1">
                        <a:solidFill>
                          <a:schemeClr val="bg1"/>
                        </a:solidFill>
                        <a:effectLst/>
                        <a:latin typeface="Calibri" panose="020F0502020204030204" pitchFamily="34" charset="0"/>
                      </a:endParaRPr>
                    </a:p>
                  </a:txBody>
                  <a:tcPr marL="50800" marR="50800" marT="50800" marB="50800">
                    <a:solidFill>
                      <a:schemeClr val="accent1"/>
                    </a:solidFill>
                  </a:tcPr>
                </a:tc>
                <a:tc>
                  <a:txBody>
                    <a:bodyPr/>
                    <a:lstStyle/>
                    <a:p>
                      <a:pPr marL="0" marR="0" fontAlgn="t">
                        <a:spcBef>
                          <a:spcPts val="0"/>
                        </a:spcBef>
                        <a:spcAft>
                          <a:spcPts val="0"/>
                        </a:spcAft>
                      </a:pPr>
                      <a:r>
                        <a:rPr lang="en-US" sz="1800" b="1" dirty="0">
                          <a:solidFill>
                            <a:schemeClr val="bg1"/>
                          </a:solidFill>
                          <a:effectLst/>
                        </a:rPr>
                        <a:t>Contact</a:t>
                      </a:r>
                      <a:endParaRPr lang="en-US" sz="1800" b="1" dirty="0">
                        <a:solidFill>
                          <a:schemeClr val="bg1"/>
                        </a:solidFill>
                        <a:effectLst/>
                        <a:latin typeface="Calibri" panose="020F0502020204030204" pitchFamily="34" charset="0"/>
                      </a:endParaRPr>
                    </a:p>
                  </a:txBody>
                  <a:tcPr marL="50800" marR="50800" marT="50800" marB="50800">
                    <a:solidFill>
                      <a:schemeClr val="accent1"/>
                    </a:solidFill>
                  </a:tcPr>
                </a:tc>
                <a:extLst>
                  <a:ext uri="{0D108BD9-81ED-4DB2-BD59-A6C34878D82A}">
                    <a16:rowId xmlns:a16="http://schemas.microsoft.com/office/drawing/2014/main" val="218200317"/>
                  </a:ext>
                </a:extLst>
              </a:tr>
              <a:tr h="612449">
                <a:tc>
                  <a:txBody>
                    <a:bodyPr/>
                    <a:lstStyle/>
                    <a:p>
                      <a:pPr marL="0" marR="0" fontAlgn="t">
                        <a:spcBef>
                          <a:spcPts val="0"/>
                        </a:spcBef>
                        <a:spcAft>
                          <a:spcPts val="0"/>
                        </a:spcAft>
                      </a:pPr>
                      <a:r>
                        <a:rPr lang="en-US" sz="1400" dirty="0">
                          <a:effectLst/>
                        </a:rPr>
                        <a:t>Land cover classification, geospatial scripting in R and Google Earth Engine</a:t>
                      </a:r>
                      <a:endParaRPr lang="en-US" sz="1400" dirty="0">
                        <a:effectLst/>
                        <a:latin typeface="Calibri" panose="020F0502020204030204" pitchFamily="34" charset="0"/>
                      </a:endParaRPr>
                    </a:p>
                  </a:txBody>
                  <a:tcPr marL="50800" marR="50800" marT="50800" marB="50800"/>
                </a:tc>
                <a:tc>
                  <a:txBody>
                    <a:bodyPr/>
                    <a:lstStyle/>
                    <a:p>
                      <a:pPr marL="0" marR="0" fontAlgn="t">
                        <a:spcBef>
                          <a:spcPts val="0"/>
                        </a:spcBef>
                        <a:spcAft>
                          <a:spcPts val="0"/>
                        </a:spcAft>
                      </a:pPr>
                      <a:r>
                        <a:rPr lang="en-US" sz="1400">
                          <a:effectLst/>
                        </a:rPr>
                        <a:t>Juliette Bateman</a:t>
                      </a:r>
                      <a:endParaRPr lang="en-US" sz="1400">
                        <a:effectLst/>
                        <a:latin typeface="Calibri" panose="020F0502020204030204" pitchFamily="34" charset="0"/>
                      </a:endParaRPr>
                    </a:p>
                  </a:txBody>
                  <a:tcPr marL="50800" marR="50800" marT="50800" marB="50800"/>
                </a:tc>
                <a:tc>
                  <a:txBody>
                    <a:bodyPr/>
                    <a:lstStyle/>
                    <a:p>
                      <a:pPr marL="0" marR="0" fontAlgn="t">
                        <a:spcBef>
                          <a:spcPts val="0"/>
                        </a:spcBef>
                        <a:spcAft>
                          <a:spcPts val="0"/>
                        </a:spcAft>
                      </a:pPr>
                      <a:r>
                        <a:rPr lang="en-US" sz="1400">
                          <a:effectLst/>
                        </a:rPr>
                        <a:t>Juliette.bateman@usda.gov</a:t>
                      </a:r>
                      <a:endParaRPr lang="en-US" sz="1400">
                        <a:effectLst/>
                        <a:latin typeface="Calibri" panose="020F0502020204030204" pitchFamily="34" charset="0"/>
                      </a:endParaRPr>
                    </a:p>
                  </a:txBody>
                  <a:tcPr marL="50800" marR="50800" marT="50800" marB="50800"/>
                </a:tc>
                <a:extLst>
                  <a:ext uri="{0D108BD9-81ED-4DB2-BD59-A6C34878D82A}">
                    <a16:rowId xmlns:a16="http://schemas.microsoft.com/office/drawing/2014/main" val="2245784479"/>
                  </a:ext>
                </a:extLst>
              </a:tr>
              <a:tr h="377439">
                <a:tc>
                  <a:txBody>
                    <a:bodyPr/>
                    <a:lstStyle/>
                    <a:p>
                      <a:pPr marL="0" marR="0" fontAlgn="t">
                        <a:spcBef>
                          <a:spcPts val="0"/>
                        </a:spcBef>
                        <a:spcAft>
                          <a:spcPts val="0"/>
                        </a:spcAft>
                      </a:pPr>
                      <a:r>
                        <a:rPr lang="en-US" sz="1400" dirty="0">
                          <a:effectLst/>
                        </a:rPr>
                        <a:t>Image interpretation, data portals, ArcGIS Pro, segmentation</a:t>
                      </a:r>
                      <a:endParaRPr lang="en-US" sz="1400" dirty="0">
                        <a:effectLst/>
                        <a:latin typeface="Calibri" panose="020F0502020204030204" pitchFamily="34" charset="0"/>
                      </a:endParaRPr>
                    </a:p>
                  </a:txBody>
                  <a:tcPr marL="50800" marR="50800" marT="50800" marB="50800">
                    <a:solidFill>
                      <a:schemeClr val="accent1">
                        <a:lumMod val="40000"/>
                        <a:lumOff val="60000"/>
                      </a:schemeClr>
                    </a:solidFill>
                  </a:tcPr>
                </a:tc>
                <a:tc>
                  <a:txBody>
                    <a:bodyPr/>
                    <a:lstStyle/>
                    <a:p>
                      <a:pPr marL="0" marR="0" fontAlgn="t">
                        <a:spcBef>
                          <a:spcPts val="0"/>
                        </a:spcBef>
                        <a:spcAft>
                          <a:spcPts val="0"/>
                        </a:spcAft>
                      </a:pPr>
                      <a:r>
                        <a:rPr lang="en-US" sz="1400" dirty="0">
                          <a:effectLst/>
                        </a:rPr>
                        <a:t>Indigo Catton</a:t>
                      </a:r>
                      <a:endParaRPr lang="en-US" sz="1400" dirty="0">
                        <a:effectLst/>
                        <a:latin typeface="Calibri" panose="020F0502020204030204" pitchFamily="34" charset="0"/>
                      </a:endParaRPr>
                    </a:p>
                  </a:txBody>
                  <a:tcPr marL="50800" marR="50800" marT="50800" marB="50800">
                    <a:solidFill>
                      <a:schemeClr val="accent1">
                        <a:lumMod val="40000"/>
                        <a:lumOff val="60000"/>
                      </a:schemeClr>
                    </a:solidFill>
                  </a:tcPr>
                </a:tc>
                <a:tc>
                  <a:txBody>
                    <a:bodyPr/>
                    <a:lstStyle/>
                    <a:p>
                      <a:pPr marL="0" marR="0" fontAlgn="t">
                        <a:spcBef>
                          <a:spcPts val="0"/>
                        </a:spcBef>
                        <a:spcAft>
                          <a:spcPts val="0"/>
                        </a:spcAft>
                      </a:pPr>
                      <a:r>
                        <a:rPr lang="en-US" sz="1400" dirty="0">
                          <a:effectLst/>
                        </a:rPr>
                        <a:t>Indigo.catton@usda.gov</a:t>
                      </a:r>
                      <a:endParaRPr lang="en-US" sz="1400" dirty="0">
                        <a:effectLst/>
                        <a:latin typeface="Calibri" panose="020F0502020204030204" pitchFamily="34" charset="0"/>
                      </a:endParaRPr>
                    </a:p>
                  </a:txBody>
                  <a:tcPr marL="50800" marR="50800" marT="50800" marB="50800">
                    <a:solidFill>
                      <a:schemeClr val="accent1">
                        <a:lumMod val="40000"/>
                        <a:lumOff val="60000"/>
                      </a:schemeClr>
                    </a:solidFill>
                  </a:tcPr>
                </a:tc>
                <a:extLst>
                  <a:ext uri="{0D108BD9-81ED-4DB2-BD59-A6C34878D82A}">
                    <a16:rowId xmlns:a16="http://schemas.microsoft.com/office/drawing/2014/main" val="750995953"/>
                  </a:ext>
                </a:extLst>
              </a:tr>
              <a:tr h="612449">
                <a:tc>
                  <a:txBody>
                    <a:bodyPr/>
                    <a:lstStyle/>
                    <a:p>
                      <a:pPr marL="0" marR="0" fontAlgn="t">
                        <a:spcBef>
                          <a:spcPts val="0"/>
                        </a:spcBef>
                        <a:spcAft>
                          <a:spcPts val="0"/>
                        </a:spcAft>
                      </a:pPr>
                      <a:r>
                        <a:rPr lang="en-US" sz="1400">
                          <a:effectLst/>
                        </a:rPr>
                        <a:t>Change detection, scripting in R and Google Earth Engine, machine learning, forest health</a:t>
                      </a:r>
                      <a:endParaRPr lang="en-US" sz="1400">
                        <a:effectLst/>
                        <a:latin typeface="Calibri" panose="020F0502020204030204" pitchFamily="34" charset="0"/>
                      </a:endParaRPr>
                    </a:p>
                  </a:txBody>
                  <a:tcPr marL="50800" marR="50800" marT="50800" marB="50800"/>
                </a:tc>
                <a:tc>
                  <a:txBody>
                    <a:bodyPr/>
                    <a:lstStyle/>
                    <a:p>
                      <a:pPr marL="0" marR="0" fontAlgn="t">
                        <a:spcBef>
                          <a:spcPts val="0"/>
                        </a:spcBef>
                        <a:spcAft>
                          <a:spcPts val="0"/>
                        </a:spcAft>
                      </a:pPr>
                      <a:r>
                        <a:rPr lang="en-US" sz="1400">
                          <a:effectLst/>
                        </a:rPr>
                        <a:t>Jamie Chaitman</a:t>
                      </a:r>
                      <a:endParaRPr lang="en-US" sz="1400">
                        <a:effectLst/>
                        <a:latin typeface="Calibri" panose="020F0502020204030204" pitchFamily="34" charset="0"/>
                      </a:endParaRPr>
                    </a:p>
                  </a:txBody>
                  <a:tcPr marL="50800" marR="50800" marT="50800" marB="50800"/>
                </a:tc>
                <a:tc>
                  <a:txBody>
                    <a:bodyPr/>
                    <a:lstStyle/>
                    <a:p>
                      <a:pPr marL="0" marR="0" fontAlgn="t">
                        <a:spcBef>
                          <a:spcPts val="0"/>
                        </a:spcBef>
                        <a:spcAft>
                          <a:spcPts val="0"/>
                        </a:spcAft>
                      </a:pPr>
                      <a:r>
                        <a:rPr lang="en-US" sz="1400">
                          <a:effectLst/>
                        </a:rPr>
                        <a:t>Jamieson.chaitman@usda.gov</a:t>
                      </a:r>
                      <a:endParaRPr lang="en-US" sz="1400">
                        <a:effectLst/>
                        <a:latin typeface="Calibri" panose="020F0502020204030204" pitchFamily="34" charset="0"/>
                      </a:endParaRPr>
                    </a:p>
                  </a:txBody>
                  <a:tcPr marL="50800" marR="50800" marT="50800" marB="50800"/>
                </a:tc>
                <a:extLst>
                  <a:ext uri="{0D108BD9-81ED-4DB2-BD59-A6C34878D82A}">
                    <a16:rowId xmlns:a16="http://schemas.microsoft.com/office/drawing/2014/main" val="1047561943"/>
                  </a:ext>
                </a:extLst>
              </a:tr>
              <a:tr h="377439">
                <a:tc>
                  <a:txBody>
                    <a:bodyPr/>
                    <a:lstStyle/>
                    <a:p>
                      <a:pPr marL="0" marR="0" fontAlgn="t">
                        <a:spcBef>
                          <a:spcPts val="0"/>
                        </a:spcBef>
                        <a:spcAft>
                          <a:spcPts val="0"/>
                        </a:spcAft>
                      </a:pPr>
                      <a:r>
                        <a:rPr lang="en-US" sz="1400" dirty="0">
                          <a:effectLst/>
                        </a:rPr>
                        <a:t>Lidar data acquisition and analysis, python scripting</a:t>
                      </a:r>
                      <a:endParaRPr lang="en-US" sz="1400" dirty="0">
                        <a:effectLst/>
                        <a:latin typeface="Calibri" panose="020F0502020204030204" pitchFamily="34" charset="0"/>
                      </a:endParaRPr>
                    </a:p>
                  </a:txBody>
                  <a:tcPr marL="50800" marR="50800" marT="50800" marB="50800">
                    <a:solidFill>
                      <a:schemeClr val="accent1">
                        <a:lumMod val="40000"/>
                        <a:lumOff val="60000"/>
                      </a:schemeClr>
                    </a:solidFill>
                  </a:tcPr>
                </a:tc>
                <a:tc>
                  <a:txBody>
                    <a:bodyPr/>
                    <a:lstStyle/>
                    <a:p>
                      <a:pPr marL="0" marR="0" fontAlgn="t">
                        <a:spcBef>
                          <a:spcPts val="0"/>
                        </a:spcBef>
                        <a:spcAft>
                          <a:spcPts val="0"/>
                        </a:spcAft>
                      </a:pPr>
                      <a:r>
                        <a:rPr lang="en-US" sz="1400">
                          <a:effectLst/>
                        </a:rPr>
                        <a:t>Shiona Howard</a:t>
                      </a:r>
                      <a:endParaRPr lang="en-US" sz="1400">
                        <a:effectLst/>
                        <a:latin typeface="Calibri" panose="020F0502020204030204" pitchFamily="34" charset="0"/>
                      </a:endParaRPr>
                    </a:p>
                  </a:txBody>
                  <a:tcPr marL="50800" marR="50800" marT="50800" marB="50800">
                    <a:solidFill>
                      <a:schemeClr val="accent1">
                        <a:lumMod val="40000"/>
                        <a:lumOff val="60000"/>
                      </a:schemeClr>
                    </a:solidFill>
                  </a:tcPr>
                </a:tc>
                <a:tc>
                  <a:txBody>
                    <a:bodyPr/>
                    <a:lstStyle/>
                    <a:p>
                      <a:pPr marL="0" marR="0" fontAlgn="t">
                        <a:spcBef>
                          <a:spcPts val="0"/>
                        </a:spcBef>
                        <a:spcAft>
                          <a:spcPts val="0"/>
                        </a:spcAft>
                      </a:pPr>
                      <a:r>
                        <a:rPr lang="en-US" sz="1400" dirty="0">
                          <a:effectLst/>
                        </a:rPr>
                        <a:t>Shiona.howard@usda.gov</a:t>
                      </a:r>
                      <a:endParaRPr lang="en-US" sz="1400" dirty="0">
                        <a:effectLst/>
                        <a:latin typeface="Calibri" panose="020F0502020204030204" pitchFamily="34" charset="0"/>
                      </a:endParaRPr>
                    </a:p>
                  </a:txBody>
                  <a:tcPr marL="50800" marR="50800" marT="50800" marB="50800">
                    <a:solidFill>
                      <a:schemeClr val="accent1">
                        <a:lumMod val="40000"/>
                        <a:lumOff val="60000"/>
                      </a:schemeClr>
                    </a:solidFill>
                  </a:tcPr>
                </a:tc>
                <a:extLst>
                  <a:ext uri="{0D108BD9-81ED-4DB2-BD59-A6C34878D82A}">
                    <a16:rowId xmlns:a16="http://schemas.microsoft.com/office/drawing/2014/main" val="4226238371"/>
                  </a:ext>
                </a:extLst>
              </a:tr>
              <a:tr h="612449">
                <a:tc>
                  <a:txBody>
                    <a:bodyPr/>
                    <a:lstStyle/>
                    <a:p>
                      <a:pPr marL="0" marR="0" fontAlgn="t">
                        <a:spcBef>
                          <a:spcPts val="0"/>
                        </a:spcBef>
                        <a:spcAft>
                          <a:spcPts val="0"/>
                        </a:spcAft>
                      </a:pPr>
                      <a:r>
                        <a:rPr lang="en-US" sz="1400">
                          <a:effectLst/>
                        </a:rPr>
                        <a:t>Change detection, scripting in R and Google Earth Engine, machine learning, forest health</a:t>
                      </a:r>
                      <a:endParaRPr lang="en-US" sz="1400">
                        <a:effectLst/>
                        <a:latin typeface="Calibri" panose="020F0502020204030204" pitchFamily="34" charset="0"/>
                      </a:endParaRPr>
                    </a:p>
                  </a:txBody>
                  <a:tcPr marL="50800" marR="50800" marT="50800" marB="50800"/>
                </a:tc>
                <a:tc>
                  <a:txBody>
                    <a:bodyPr/>
                    <a:lstStyle/>
                    <a:p>
                      <a:pPr marL="0" marR="0" fontAlgn="t">
                        <a:spcBef>
                          <a:spcPts val="0"/>
                        </a:spcBef>
                        <a:spcAft>
                          <a:spcPts val="0"/>
                        </a:spcAft>
                      </a:pPr>
                      <a:r>
                        <a:rPr lang="en-US" sz="1400">
                          <a:effectLst/>
                        </a:rPr>
                        <a:t>Lila Leatherman</a:t>
                      </a:r>
                      <a:endParaRPr lang="en-US" sz="1400">
                        <a:effectLst/>
                        <a:latin typeface="Calibri" panose="020F0502020204030204" pitchFamily="34" charset="0"/>
                      </a:endParaRPr>
                    </a:p>
                  </a:txBody>
                  <a:tcPr marL="50800" marR="50800" marT="50800" marB="50800"/>
                </a:tc>
                <a:tc>
                  <a:txBody>
                    <a:bodyPr/>
                    <a:lstStyle/>
                    <a:p>
                      <a:pPr marL="0" marR="0" fontAlgn="t">
                        <a:spcBef>
                          <a:spcPts val="0"/>
                        </a:spcBef>
                        <a:spcAft>
                          <a:spcPts val="0"/>
                        </a:spcAft>
                      </a:pPr>
                      <a:r>
                        <a:rPr lang="en-US" sz="1400">
                          <a:effectLst/>
                        </a:rPr>
                        <a:t>Lila.leatherman@usda.gov</a:t>
                      </a:r>
                      <a:endParaRPr lang="en-US" sz="1400">
                        <a:effectLst/>
                        <a:latin typeface="Calibri" panose="020F0502020204030204" pitchFamily="34" charset="0"/>
                      </a:endParaRPr>
                    </a:p>
                  </a:txBody>
                  <a:tcPr marL="50800" marR="50800" marT="50800" marB="50800"/>
                </a:tc>
                <a:extLst>
                  <a:ext uri="{0D108BD9-81ED-4DB2-BD59-A6C34878D82A}">
                    <a16:rowId xmlns:a16="http://schemas.microsoft.com/office/drawing/2014/main" val="91966554"/>
                  </a:ext>
                </a:extLst>
              </a:tr>
              <a:tr h="612449">
                <a:tc>
                  <a:txBody>
                    <a:bodyPr/>
                    <a:lstStyle/>
                    <a:p>
                      <a:pPr marL="0" marR="0" fontAlgn="t">
                        <a:spcBef>
                          <a:spcPts val="0"/>
                        </a:spcBef>
                        <a:spcAft>
                          <a:spcPts val="0"/>
                        </a:spcAft>
                      </a:pPr>
                      <a:r>
                        <a:rPr lang="en-US" sz="1400">
                          <a:effectLst/>
                        </a:rPr>
                        <a:t>eCognition, image segmentation, image classification</a:t>
                      </a:r>
                      <a:endParaRPr lang="en-US" sz="1400">
                        <a:effectLst/>
                        <a:latin typeface="Segoe UI" panose="020B0502040204020203" pitchFamily="34" charset="0"/>
                      </a:endParaRPr>
                    </a:p>
                  </a:txBody>
                  <a:tcPr marL="50800" marR="50800" marT="50800" marB="50800">
                    <a:solidFill>
                      <a:schemeClr val="accent1">
                        <a:lumMod val="40000"/>
                        <a:lumOff val="60000"/>
                      </a:schemeClr>
                    </a:solidFill>
                  </a:tcPr>
                </a:tc>
                <a:tc>
                  <a:txBody>
                    <a:bodyPr/>
                    <a:lstStyle/>
                    <a:p>
                      <a:pPr marL="0" marR="0" fontAlgn="t">
                        <a:spcBef>
                          <a:spcPts val="0"/>
                        </a:spcBef>
                        <a:spcAft>
                          <a:spcPts val="0"/>
                        </a:spcAft>
                      </a:pPr>
                      <a:r>
                        <a:rPr lang="en-US" sz="1400">
                          <a:effectLst/>
                        </a:rPr>
                        <a:t>Wyatt McCurdy</a:t>
                      </a:r>
                      <a:endParaRPr lang="en-US" sz="1400">
                        <a:effectLst/>
                        <a:latin typeface="Calibri" panose="020F0502020204030204" pitchFamily="34" charset="0"/>
                      </a:endParaRPr>
                    </a:p>
                  </a:txBody>
                  <a:tcPr marL="50800" marR="50800" marT="50800" marB="50800">
                    <a:solidFill>
                      <a:schemeClr val="accent1">
                        <a:lumMod val="40000"/>
                        <a:lumOff val="60000"/>
                      </a:schemeClr>
                    </a:solidFill>
                  </a:tcPr>
                </a:tc>
                <a:tc>
                  <a:txBody>
                    <a:bodyPr/>
                    <a:lstStyle/>
                    <a:p>
                      <a:pPr marL="0" marR="0" fontAlgn="t">
                        <a:spcBef>
                          <a:spcPts val="0"/>
                        </a:spcBef>
                        <a:spcAft>
                          <a:spcPts val="0"/>
                        </a:spcAft>
                      </a:pPr>
                      <a:r>
                        <a:rPr lang="en-US" sz="1400" dirty="0">
                          <a:effectLst/>
                        </a:rPr>
                        <a:t>Wyatt.mccurdy@usda.gov</a:t>
                      </a:r>
                      <a:endParaRPr lang="en-US" sz="1400" dirty="0">
                        <a:effectLst/>
                        <a:latin typeface="Calibri" panose="020F0502020204030204" pitchFamily="34" charset="0"/>
                      </a:endParaRPr>
                    </a:p>
                  </a:txBody>
                  <a:tcPr marL="50800" marR="50800" marT="50800" marB="50800">
                    <a:solidFill>
                      <a:schemeClr val="accent1">
                        <a:lumMod val="40000"/>
                        <a:lumOff val="60000"/>
                      </a:schemeClr>
                    </a:solidFill>
                  </a:tcPr>
                </a:tc>
                <a:extLst>
                  <a:ext uri="{0D108BD9-81ED-4DB2-BD59-A6C34878D82A}">
                    <a16:rowId xmlns:a16="http://schemas.microsoft.com/office/drawing/2014/main" val="2607168098"/>
                  </a:ext>
                </a:extLst>
              </a:tr>
              <a:tr h="612449">
                <a:tc>
                  <a:txBody>
                    <a:bodyPr/>
                    <a:lstStyle/>
                    <a:p>
                      <a:pPr marL="0" marR="0" fontAlgn="t">
                        <a:spcBef>
                          <a:spcPts val="0"/>
                        </a:spcBef>
                        <a:spcAft>
                          <a:spcPts val="0"/>
                        </a:spcAft>
                      </a:pPr>
                      <a:r>
                        <a:rPr lang="en-US" sz="1400">
                          <a:effectLst/>
                        </a:rPr>
                        <a:t>Habitat suitability modeling, scripting in R and python, ArcGIS desktop</a:t>
                      </a:r>
                      <a:endParaRPr lang="en-US" sz="1400">
                        <a:effectLst/>
                        <a:latin typeface="Calibri" panose="020F0502020204030204" pitchFamily="34" charset="0"/>
                      </a:endParaRPr>
                    </a:p>
                  </a:txBody>
                  <a:tcPr marL="50800" marR="50800" marT="50800" marB="50800"/>
                </a:tc>
                <a:tc>
                  <a:txBody>
                    <a:bodyPr/>
                    <a:lstStyle/>
                    <a:p>
                      <a:pPr marL="0" marR="0" fontAlgn="t">
                        <a:spcBef>
                          <a:spcPts val="0"/>
                        </a:spcBef>
                        <a:spcAft>
                          <a:spcPts val="0"/>
                        </a:spcAft>
                      </a:pPr>
                      <a:r>
                        <a:rPr lang="en-US" sz="1400">
                          <a:effectLst/>
                        </a:rPr>
                        <a:t>Marie Schleicher</a:t>
                      </a:r>
                      <a:endParaRPr lang="en-US" sz="1400">
                        <a:effectLst/>
                        <a:latin typeface="Calibri" panose="020F0502020204030204" pitchFamily="34" charset="0"/>
                      </a:endParaRPr>
                    </a:p>
                  </a:txBody>
                  <a:tcPr marL="50800" marR="50800" marT="50800" marB="50800"/>
                </a:tc>
                <a:tc>
                  <a:txBody>
                    <a:bodyPr/>
                    <a:lstStyle/>
                    <a:p>
                      <a:pPr marL="0" marR="0" fontAlgn="t">
                        <a:spcBef>
                          <a:spcPts val="0"/>
                        </a:spcBef>
                        <a:spcAft>
                          <a:spcPts val="0"/>
                        </a:spcAft>
                      </a:pPr>
                      <a:r>
                        <a:rPr lang="en-US" sz="1400">
                          <a:effectLst/>
                        </a:rPr>
                        <a:t>Marie.schleicher@usda.gov</a:t>
                      </a:r>
                      <a:endParaRPr lang="en-US" sz="1400">
                        <a:effectLst/>
                        <a:latin typeface="Calibri" panose="020F0502020204030204" pitchFamily="34" charset="0"/>
                      </a:endParaRPr>
                    </a:p>
                  </a:txBody>
                  <a:tcPr marL="50800" marR="50800" marT="50800" marB="50800"/>
                </a:tc>
                <a:extLst>
                  <a:ext uri="{0D108BD9-81ED-4DB2-BD59-A6C34878D82A}">
                    <a16:rowId xmlns:a16="http://schemas.microsoft.com/office/drawing/2014/main" val="256311233"/>
                  </a:ext>
                </a:extLst>
              </a:tr>
              <a:tr h="377439">
                <a:tc>
                  <a:txBody>
                    <a:bodyPr/>
                    <a:lstStyle/>
                    <a:p>
                      <a:pPr marL="0" marR="0" fontAlgn="t">
                        <a:spcBef>
                          <a:spcPts val="0"/>
                        </a:spcBef>
                        <a:spcAft>
                          <a:spcPts val="0"/>
                        </a:spcAft>
                      </a:pPr>
                      <a:r>
                        <a:rPr lang="en-US" sz="1400">
                          <a:effectLst/>
                        </a:rPr>
                        <a:t>Aerial photography, photogrammetry, UAS</a:t>
                      </a:r>
                      <a:endParaRPr lang="en-US" sz="1400">
                        <a:effectLst/>
                        <a:latin typeface="Calibri" panose="020F0502020204030204" pitchFamily="34" charset="0"/>
                      </a:endParaRPr>
                    </a:p>
                  </a:txBody>
                  <a:tcPr marL="50800" marR="50800" marT="50800" marB="50800">
                    <a:solidFill>
                      <a:schemeClr val="accent1">
                        <a:lumMod val="40000"/>
                        <a:lumOff val="60000"/>
                      </a:schemeClr>
                    </a:solidFill>
                  </a:tcPr>
                </a:tc>
                <a:tc>
                  <a:txBody>
                    <a:bodyPr/>
                    <a:lstStyle/>
                    <a:p>
                      <a:pPr marL="0" marR="0" fontAlgn="t">
                        <a:spcBef>
                          <a:spcPts val="0"/>
                        </a:spcBef>
                        <a:spcAft>
                          <a:spcPts val="0"/>
                        </a:spcAft>
                      </a:pPr>
                      <a:r>
                        <a:rPr lang="en-US" sz="1400">
                          <a:effectLst/>
                        </a:rPr>
                        <a:t>Jeremy Webb</a:t>
                      </a:r>
                      <a:endParaRPr lang="en-US" sz="1400">
                        <a:effectLst/>
                        <a:latin typeface="Calibri" panose="020F0502020204030204" pitchFamily="34" charset="0"/>
                      </a:endParaRPr>
                    </a:p>
                  </a:txBody>
                  <a:tcPr marL="50800" marR="50800" marT="50800" marB="50800">
                    <a:solidFill>
                      <a:schemeClr val="accent1">
                        <a:lumMod val="40000"/>
                        <a:lumOff val="60000"/>
                      </a:schemeClr>
                    </a:solidFill>
                  </a:tcPr>
                </a:tc>
                <a:tc>
                  <a:txBody>
                    <a:bodyPr/>
                    <a:lstStyle/>
                    <a:p>
                      <a:pPr marL="0" marR="0" fontAlgn="t">
                        <a:spcBef>
                          <a:spcPts val="0"/>
                        </a:spcBef>
                        <a:spcAft>
                          <a:spcPts val="0"/>
                        </a:spcAft>
                      </a:pPr>
                      <a:r>
                        <a:rPr lang="en-US" sz="1400" dirty="0">
                          <a:effectLst/>
                        </a:rPr>
                        <a:t>Jeremy.webb@usda.gov</a:t>
                      </a:r>
                      <a:endParaRPr lang="en-US" sz="1400" dirty="0">
                        <a:effectLst/>
                        <a:latin typeface="Calibri" panose="020F0502020204030204" pitchFamily="34" charset="0"/>
                      </a:endParaRPr>
                    </a:p>
                  </a:txBody>
                  <a:tcPr marL="50800" marR="50800" marT="50800" marB="50800">
                    <a:solidFill>
                      <a:schemeClr val="accent1">
                        <a:lumMod val="40000"/>
                        <a:lumOff val="60000"/>
                      </a:schemeClr>
                    </a:solidFill>
                  </a:tcPr>
                </a:tc>
                <a:extLst>
                  <a:ext uri="{0D108BD9-81ED-4DB2-BD59-A6C34878D82A}">
                    <a16:rowId xmlns:a16="http://schemas.microsoft.com/office/drawing/2014/main" val="2999733693"/>
                  </a:ext>
                </a:extLst>
              </a:tr>
            </a:tbl>
          </a:graphicData>
        </a:graphic>
      </p:graphicFrame>
    </p:spTree>
    <p:extLst>
      <p:ext uri="{BB962C8B-B14F-4D97-AF65-F5344CB8AC3E}">
        <p14:creationId xmlns:p14="http://schemas.microsoft.com/office/powerpoint/2010/main" val="2532008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a:t>
            </a:r>
          </a:p>
        </p:txBody>
      </p:sp>
      <p:sp>
        <p:nvSpPr>
          <p:cNvPr id="3" name="Subtitle 2"/>
          <p:cNvSpPr>
            <a:spLocks noGrp="1"/>
          </p:cNvSpPr>
          <p:nvPr>
            <p:ph type="subTitle" idx="1"/>
          </p:nvPr>
        </p:nvSpPr>
        <p:spPr/>
        <p:txBody>
          <a:bodyPr>
            <a:normAutofit/>
          </a:bodyPr>
          <a:lstStyle/>
          <a:p>
            <a:r>
              <a:rPr lang="en-US" sz="2000" dirty="0"/>
              <a:t>Lila.Leatherman@usda.gov</a:t>
            </a:r>
          </a:p>
        </p:txBody>
      </p:sp>
    </p:spTree>
    <p:extLst>
      <p:ext uri="{BB962C8B-B14F-4D97-AF65-F5344CB8AC3E}">
        <p14:creationId xmlns:p14="http://schemas.microsoft.com/office/powerpoint/2010/main" val="758958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B337-9B27-4A96-9CB8-C383EF064F72}"/>
              </a:ext>
            </a:extLst>
          </p:cNvPr>
          <p:cNvSpPr>
            <a:spLocks noGrp="1"/>
          </p:cNvSpPr>
          <p:nvPr>
            <p:ph type="title"/>
          </p:nvPr>
        </p:nvSpPr>
        <p:spPr>
          <a:xfrm>
            <a:off x="457200" y="292608"/>
            <a:ext cx="8229600" cy="990600"/>
          </a:xfrm>
        </p:spPr>
        <p:txBody>
          <a:bodyPr/>
          <a:lstStyle/>
          <a:p>
            <a:r>
              <a:rPr lang="en-US" dirty="0"/>
              <a:t>More data resources</a:t>
            </a:r>
          </a:p>
        </p:txBody>
      </p:sp>
      <p:sp>
        <p:nvSpPr>
          <p:cNvPr id="3" name="Content Placeholder 2">
            <a:extLst>
              <a:ext uri="{FF2B5EF4-FFF2-40B4-BE49-F238E27FC236}">
                <a16:creationId xmlns:a16="http://schemas.microsoft.com/office/drawing/2014/main" id="{50D7D50F-027D-475E-BE2D-FA4D19860CC8}"/>
              </a:ext>
            </a:extLst>
          </p:cNvPr>
          <p:cNvSpPr>
            <a:spLocks noGrp="1"/>
          </p:cNvSpPr>
          <p:nvPr>
            <p:ph idx="1"/>
          </p:nvPr>
        </p:nvSpPr>
        <p:spPr>
          <a:xfrm>
            <a:off x="457200" y="1143000"/>
            <a:ext cx="8534400" cy="5029200"/>
          </a:xfrm>
        </p:spPr>
        <p:txBody>
          <a:bodyPr>
            <a:normAutofit/>
          </a:bodyPr>
          <a:lstStyle/>
          <a:p>
            <a:r>
              <a:rPr lang="en-US" dirty="0" err="1"/>
              <a:t>WorldView</a:t>
            </a:r>
            <a:r>
              <a:rPr lang="en-US" dirty="0"/>
              <a:t> data</a:t>
            </a:r>
          </a:p>
          <a:p>
            <a:pPr lvl="1"/>
            <a:r>
              <a:rPr lang="en-US" sz="2400" dirty="0"/>
              <a:t>Digital Globe – </a:t>
            </a:r>
            <a:r>
              <a:rPr lang="en-US" sz="2400" dirty="0">
                <a:hlinkClick r:id="rId3"/>
              </a:rPr>
              <a:t>Discover to browse </a:t>
            </a:r>
            <a:r>
              <a:rPr lang="en-US" sz="2400" dirty="0"/>
              <a:t>, </a:t>
            </a:r>
            <a:r>
              <a:rPr lang="en-US" sz="2400" dirty="0">
                <a:hlinkClick r:id="rId4"/>
              </a:rPr>
              <a:t>G-EGD to download</a:t>
            </a:r>
            <a:endParaRPr lang="en-US" sz="2400" dirty="0"/>
          </a:p>
          <a:p>
            <a:pPr lvl="2"/>
            <a:r>
              <a:rPr lang="en-US" sz="2000" dirty="0"/>
              <a:t>Requires authorization to create an account</a:t>
            </a:r>
          </a:p>
          <a:p>
            <a:pPr lvl="1"/>
            <a:r>
              <a:rPr lang="en-US" sz="2400" dirty="0"/>
              <a:t>Submit </a:t>
            </a:r>
            <a:r>
              <a:rPr lang="en-US" sz="2400" dirty="0">
                <a:hlinkClick r:id="rId5"/>
              </a:rPr>
              <a:t>CIDR request</a:t>
            </a:r>
            <a:r>
              <a:rPr lang="en-US" sz="2400" dirty="0"/>
              <a:t> for specific new imagery acquisitions</a:t>
            </a:r>
          </a:p>
        </p:txBody>
      </p:sp>
      <p:pic>
        <p:nvPicPr>
          <p:cNvPr id="4" name="Picture 3" descr="the G-EGD interface with high-resolution satellite images over Salt Lake City">
            <a:extLst>
              <a:ext uri="{FF2B5EF4-FFF2-40B4-BE49-F238E27FC236}">
                <a16:creationId xmlns:a16="http://schemas.microsoft.com/office/drawing/2014/main" id="{52897D6B-EF53-4FC2-8B6E-C2B48C0AAD3A}"/>
              </a:ext>
            </a:extLst>
          </p:cNvPr>
          <p:cNvPicPr>
            <a:picLocks noChangeAspect="1"/>
          </p:cNvPicPr>
          <p:nvPr/>
        </p:nvPicPr>
        <p:blipFill>
          <a:blip r:embed="rId6"/>
          <a:stretch>
            <a:fillRect/>
          </a:stretch>
        </p:blipFill>
        <p:spPr>
          <a:xfrm>
            <a:off x="2743200" y="3124200"/>
            <a:ext cx="6248400" cy="3181005"/>
          </a:xfrm>
          <a:prstGeom prst="rect">
            <a:avLst/>
          </a:prstGeom>
        </p:spPr>
      </p:pic>
    </p:spTree>
    <p:extLst>
      <p:ext uri="{BB962C8B-B14F-4D97-AF65-F5344CB8AC3E}">
        <p14:creationId xmlns:p14="http://schemas.microsoft.com/office/powerpoint/2010/main" val="1645196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B337-9B27-4A96-9CB8-C383EF064F72}"/>
              </a:ext>
            </a:extLst>
          </p:cNvPr>
          <p:cNvSpPr>
            <a:spLocks noGrp="1"/>
          </p:cNvSpPr>
          <p:nvPr>
            <p:ph type="title"/>
          </p:nvPr>
        </p:nvSpPr>
        <p:spPr/>
        <p:txBody>
          <a:bodyPr/>
          <a:lstStyle/>
          <a:p>
            <a:r>
              <a:rPr lang="en-US" dirty="0"/>
              <a:t>More data resources</a:t>
            </a:r>
          </a:p>
        </p:txBody>
      </p:sp>
      <p:sp>
        <p:nvSpPr>
          <p:cNvPr id="3" name="Content Placeholder 2">
            <a:extLst>
              <a:ext uri="{FF2B5EF4-FFF2-40B4-BE49-F238E27FC236}">
                <a16:creationId xmlns:a16="http://schemas.microsoft.com/office/drawing/2014/main" id="{50D7D50F-027D-475E-BE2D-FA4D19860CC8}"/>
              </a:ext>
            </a:extLst>
          </p:cNvPr>
          <p:cNvSpPr>
            <a:spLocks noGrp="1"/>
          </p:cNvSpPr>
          <p:nvPr>
            <p:ph idx="1"/>
          </p:nvPr>
        </p:nvSpPr>
        <p:spPr/>
        <p:txBody>
          <a:bodyPr>
            <a:normAutofit/>
          </a:bodyPr>
          <a:lstStyle/>
          <a:p>
            <a:r>
              <a:rPr lang="en-US" dirty="0"/>
              <a:t>Sentinel-2 Data</a:t>
            </a:r>
          </a:p>
          <a:p>
            <a:pPr lvl="1"/>
            <a:r>
              <a:rPr lang="en-US" dirty="0">
                <a:hlinkClick r:id="rId3"/>
              </a:rPr>
              <a:t>Copernicus via the European Space Agency</a:t>
            </a:r>
            <a:endParaRPr lang="en-US" dirty="0"/>
          </a:p>
        </p:txBody>
      </p:sp>
      <p:pic>
        <p:nvPicPr>
          <p:cNvPr id="5" name="Picture 4" descr="Highlighted area of interest on the Copernicus Open Access Hub website. ">
            <a:extLst>
              <a:ext uri="{FF2B5EF4-FFF2-40B4-BE49-F238E27FC236}">
                <a16:creationId xmlns:a16="http://schemas.microsoft.com/office/drawing/2014/main" id="{06C8A9DD-528D-46ED-BB34-AB26F5FCDFB7}"/>
              </a:ext>
            </a:extLst>
          </p:cNvPr>
          <p:cNvPicPr>
            <a:picLocks noChangeAspect="1"/>
          </p:cNvPicPr>
          <p:nvPr/>
        </p:nvPicPr>
        <p:blipFill>
          <a:blip r:embed="rId4"/>
          <a:stretch>
            <a:fillRect/>
          </a:stretch>
        </p:blipFill>
        <p:spPr>
          <a:xfrm>
            <a:off x="2108835" y="3000375"/>
            <a:ext cx="5253174" cy="2771775"/>
          </a:xfrm>
          <a:prstGeom prst="rect">
            <a:avLst/>
          </a:prstGeom>
        </p:spPr>
      </p:pic>
    </p:spTree>
    <p:extLst>
      <p:ext uri="{BB962C8B-B14F-4D97-AF65-F5344CB8AC3E}">
        <p14:creationId xmlns:p14="http://schemas.microsoft.com/office/powerpoint/2010/main" val="284915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69BDA-3F78-46B8-9DEE-151800DCD9FC}"/>
              </a:ext>
            </a:extLst>
          </p:cNvPr>
          <p:cNvSpPr>
            <a:spLocks noGrp="1"/>
          </p:cNvSpPr>
          <p:nvPr>
            <p:ph type="title"/>
          </p:nvPr>
        </p:nvSpPr>
        <p:spPr/>
        <p:txBody>
          <a:bodyPr/>
          <a:lstStyle/>
          <a:p>
            <a:r>
              <a:rPr lang="en-US" dirty="0"/>
              <a:t>More data resources</a:t>
            </a:r>
          </a:p>
        </p:txBody>
      </p:sp>
      <p:sp>
        <p:nvSpPr>
          <p:cNvPr id="3" name="Content Placeholder 2">
            <a:extLst>
              <a:ext uri="{FF2B5EF4-FFF2-40B4-BE49-F238E27FC236}">
                <a16:creationId xmlns:a16="http://schemas.microsoft.com/office/drawing/2014/main" id="{8C20FDE9-ACD3-4B3A-BA86-62E0C4FEB933}"/>
              </a:ext>
            </a:extLst>
          </p:cNvPr>
          <p:cNvSpPr>
            <a:spLocks noGrp="1"/>
          </p:cNvSpPr>
          <p:nvPr>
            <p:ph idx="1"/>
          </p:nvPr>
        </p:nvSpPr>
        <p:spPr>
          <a:xfrm>
            <a:off x="457200" y="1123010"/>
            <a:ext cx="8229600" cy="5029200"/>
          </a:xfrm>
        </p:spPr>
        <p:txBody>
          <a:bodyPr/>
          <a:lstStyle/>
          <a:p>
            <a:r>
              <a:rPr lang="en-US" dirty="0"/>
              <a:t>Google Earth Engine tutorials</a:t>
            </a:r>
          </a:p>
          <a:p>
            <a:pPr lvl="1"/>
            <a:r>
              <a:rPr lang="en-US" dirty="0">
                <a:hlinkClick r:id="rId2"/>
              </a:rPr>
              <a:t>From GEE</a:t>
            </a:r>
            <a:endParaRPr lang="en-US" dirty="0"/>
          </a:p>
          <a:p>
            <a:pPr lvl="1"/>
            <a:r>
              <a:rPr lang="en-US" dirty="0">
                <a:hlinkClick r:id="rId3"/>
              </a:rPr>
              <a:t>From GTAC</a:t>
            </a:r>
            <a:endParaRPr lang="en-US" dirty="0"/>
          </a:p>
          <a:p>
            <a:endParaRPr lang="en-US" dirty="0"/>
          </a:p>
        </p:txBody>
      </p:sp>
      <p:pic>
        <p:nvPicPr>
          <p:cNvPr id="4" name="Picture 3" descr="&quot;Beginner's Cookbook&quot; tutorial via Google Earth Engine">
            <a:extLst>
              <a:ext uri="{FF2B5EF4-FFF2-40B4-BE49-F238E27FC236}">
                <a16:creationId xmlns:a16="http://schemas.microsoft.com/office/drawing/2014/main" id="{588B7F09-13A6-4C7C-8896-B13C067D7108}"/>
              </a:ext>
            </a:extLst>
          </p:cNvPr>
          <p:cNvPicPr>
            <a:picLocks noChangeAspect="1"/>
          </p:cNvPicPr>
          <p:nvPr/>
        </p:nvPicPr>
        <p:blipFill>
          <a:blip r:embed="rId4"/>
          <a:stretch>
            <a:fillRect/>
          </a:stretch>
        </p:blipFill>
        <p:spPr>
          <a:xfrm>
            <a:off x="1143000" y="2696308"/>
            <a:ext cx="6705600" cy="3485210"/>
          </a:xfrm>
          <a:prstGeom prst="rect">
            <a:avLst/>
          </a:prstGeom>
        </p:spPr>
      </p:pic>
    </p:spTree>
    <p:extLst>
      <p:ext uri="{BB962C8B-B14F-4D97-AF65-F5344CB8AC3E}">
        <p14:creationId xmlns:p14="http://schemas.microsoft.com/office/powerpoint/2010/main" val="103609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B337-9B27-4A96-9CB8-C383EF064F72}"/>
              </a:ext>
            </a:extLst>
          </p:cNvPr>
          <p:cNvSpPr>
            <a:spLocks noGrp="1"/>
          </p:cNvSpPr>
          <p:nvPr>
            <p:ph type="title"/>
          </p:nvPr>
        </p:nvSpPr>
        <p:spPr/>
        <p:txBody>
          <a:bodyPr/>
          <a:lstStyle/>
          <a:p>
            <a:r>
              <a:rPr lang="en-US" dirty="0"/>
              <a:t>More data resources</a:t>
            </a:r>
          </a:p>
        </p:txBody>
      </p:sp>
      <p:sp>
        <p:nvSpPr>
          <p:cNvPr id="3" name="Content Placeholder 2">
            <a:extLst>
              <a:ext uri="{FF2B5EF4-FFF2-40B4-BE49-F238E27FC236}">
                <a16:creationId xmlns:a16="http://schemas.microsoft.com/office/drawing/2014/main" id="{50D7D50F-027D-475E-BE2D-FA4D19860CC8}"/>
              </a:ext>
            </a:extLst>
          </p:cNvPr>
          <p:cNvSpPr>
            <a:spLocks noGrp="1"/>
          </p:cNvSpPr>
          <p:nvPr>
            <p:ph idx="1"/>
          </p:nvPr>
        </p:nvSpPr>
        <p:spPr>
          <a:xfrm>
            <a:off x="457200" y="1143000"/>
            <a:ext cx="8229600" cy="5029200"/>
          </a:xfrm>
        </p:spPr>
        <p:txBody>
          <a:bodyPr>
            <a:normAutofit/>
          </a:bodyPr>
          <a:lstStyle/>
          <a:p>
            <a:r>
              <a:rPr lang="en-US" sz="2800" dirty="0"/>
              <a:t>Tutorials on image access developed for FHP</a:t>
            </a:r>
          </a:p>
          <a:p>
            <a:r>
              <a:rPr lang="en-US" sz="2800" dirty="0"/>
              <a:t>Obtaining Remotely Sensed Imagery </a:t>
            </a:r>
            <a:r>
              <a:rPr lang="en-US" sz="2800" dirty="0">
                <a:hlinkClick r:id="rId2"/>
              </a:rPr>
              <a:t>webinar</a:t>
            </a:r>
            <a:r>
              <a:rPr lang="en-US" sz="2800" dirty="0"/>
              <a:t> + </a:t>
            </a:r>
            <a:r>
              <a:rPr lang="en-US" sz="2800" dirty="0">
                <a:hlinkClick r:id="rId3"/>
              </a:rPr>
              <a:t>self-paced tutorial</a:t>
            </a:r>
            <a:endParaRPr lang="en-US" sz="2800" dirty="0"/>
          </a:p>
        </p:txBody>
      </p:sp>
      <p:pic>
        <p:nvPicPr>
          <p:cNvPr id="8" name="Picture 7" descr="a collection of interfaces for different image access platforms">
            <a:extLst>
              <a:ext uri="{FF2B5EF4-FFF2-40B4-BE49-F238E27FC236}">
                <a16:creationId xmlns:a16="http://schemas.microsoft.com/office/drawing/2014/main" id="{443130D1-46F8-4C9B-A269-E485A31DC1DB}"/>
              </a:ext>
            </a:extLst>
          </p:cNvPr>
          <p:cNvPicPr>
            <a:picLocks noChangeAspect="1"/>
          </p:cNvPicPr>
          <p:nvPr/>
        </p:nvPicPr>
        <p:blipFill>
          <a:blip r:embed="rId4"/>
          <a:stretch>
            <a:fillRect/>
          </a:stretch>
        </p:blipFill>
        <p:spPr>
          <a:xfrm>
            <a:off x="685800" y="2743199"/>
            <a:ext cx="7848600" cy="3524821"/>
          </a:xfrm>
          <a:prstGeom prst="rect">
            <a:avLst/>
          </a:prstGeom>
        </p:spPr>
      </p:pic>
    </p:spTree>
    <p:extLst>
      <p:ext uri="{BB962C8B-B14F-4D97-AF65-F5344CB8AC3E}">
        <p14:creationId xmlns:p14="http://schemas.microsoft.com/office/powerpoint/2010/main" val="3508437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763000" cy="990600"/>
          </a:xfrm>
        </p:spPr>
        <p:txBody>
          <a:bodyPr>
            <a:normAutofit fontScale="90000"/>
          </a:bodyPr>
          <a:lstStyle/>
          <a:p>
            <a:r>
              <a:rPr lang="en-US" dirty="0"/>
              <a:t>Data Resources - Disturbance Mapping Projects</a:t>
            </a:r>
          </a:p>
        </p:txBody>
      </p:sp>
      <p:sp>
        <p:nvSpPr>
          <p:cNvPr id="3" name="Content Placeholder 2"/>
          <p:cNvSpPr>
            <a:spLocks noGrp="1"/>
          </p:cNvSpPr>
          <p:nvPr>
            <p:ph idx="1"/>
          </p:nvPr>
        </p:nvSpPr>
        <p:spPr/>
        <p:txBody>
          <a:bodyPr/>
          <a:lstStyle/>
          <a:p>
            <a:r>
              <a:rPr lang="en-US" dirty="0"/>
              <a:t>USFS/partner programs</a:t>
            </a:r>
          </a:p>
          <a:p>
            <a:pPr lvl="2"/>
            <a:r>
              <a:rPr lang="en-US" dirty="0"/>
              <a:t>Fire Mapping</a:t>
            </a:r>
          </a:p>
          <a:p>
            <a:pPr lvl="3"/>
            <a:r>
              <a:rPr lang="en-US" b="1" dirty="0"/>
              <a:t>BAER </a:t>
            </a:r>
            <a:r>
              <a:rPr lang="en-US" dirty="0"/>
              <a:t>(Burned Area Emergency Response), </a:t>
            </a:r>
            <a:r>
              <a:rPr lang="en-US" b="1" dirty="0"/>
              <a:t>RAVG </a:t>
            </a:r>
            <a:r>
              <a:rPr lang="en-US" dirty="0"/>
              <a:t>(Rapid Assessment of Vegetation after wildfire), </a:t>
            </a:r>
            <a:r>
              <a:rPr lang="en-US" b="1" dirty="0"/>
              <a:t>MTBS </a:t>
            </a:r>
            <a:r>
              <a:rPr lang="en-US" dirty="0"/>
              <a:t>(Monitoring Trends in Burn Severity) and more…</a:t>
            </a:r>
          </a:p>
          <a:p>
            <a:pPr lvl="2"/>
            <a:r>
              <a:rPr lang="en-US" dirty="0"/>
              <a:t>Forest Health and Disturbance Monitoring</a:t>
            </a:r>
          </a:p>
          <a:p>
            <a:pPr lvl="3"/>
            <a:r>
              <a:rPr lang="en-US" b="1" dirty="0"/>
              <a:t>FHAAST </a:t>
            </a:r>
            <a:r>
              <a:rPr lang="en-US" dirty="0"/>
              <a:t>(Forest Health Assessment and Applied Sciences Team)</a:t>
            </a:r>
          </a:p>
          <a:p>
            <a:r>
              <a:rPr lang="en-US" dirty="0"/>
              <a:t>More programs and partnerships</a:t>
            </a:r>
          </a:p>
          <a:p>
            <a:pPr lvl="2"/>
            <a:r>
              <a:rPr lang="en-US" dirty="0"/>
              <a:t>USGS/NASA, research institutions, Google Earth Engine, etc. </a:t>
            </a:r>
          </a:p>
          <a:p>
            <a:endParaRPr lang="en-US" dirty="0"/>
          </a:p>
          <a:p>
            <a:pPr lvl="2"/>
            <a:endParaRPr lang="en-US" b="1" dirty="0"/>
          </a:p>
        </p:txBody>
      </p:sp>
    </p:spTree>
    <p:extLst>
      <p:ext uri="{BB962C8B-B14F-4D97-AF65-F5344CB8AC3E}">
        <p14:creationId xmlns:p14="http://schemas.microsoft.com/office/powerpoint/2010/main" val="92732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Effects Data Products - BAER</a:t>
            </a:r>
          </a:p>
        </p:txBody>
      </p:sp>
      <p:sp>
        <p:nvSpPr>
          <p:cNvPr id="3" name="Content Placeholder 2"/>
          <p:cNvSpPr>
            <a:spLocks noGrp="1"/>
          </p:cNvSpPr>
          <p:nvPr>
            <p:ph idx="1"/>
          </p:nvPr>
        </p:nvSpPr>
        <p:spPr>
          <a:xfrm>
            <a:off x="457200" y="1143000"/>
            <a:ext cx="8229600" cy="1524000"/>
          </a:xfrm>
        </p:spPr>
        <p:txBody>
          <a:bodyPr>
            <a:normAutofit/>
          </a:bodyPr>
          <a:lstStyle/>
          <a:p>
            <a:r>
              <a:rPr lang="en-US" dirty="0">
                <a:hlinkClick r:id="rId3"/>
              </a:rPr>
              <a:t>Burned Area Reflectance Classification (BARC) </a:t>
            </a:r>
            <a:endParaRPr lang="en-US" dirty="0"/>
          </a:p>
          <a:p>
            <a:pPr lvl="2"/>
            <a:r>
              <a:rPr lang="en-US" dirty="0"/>
              <a:t>1-7 days post containment</a:t>
            </a:r>
          </a:p>
          <a:p>
            <a:pPr lvl="1"/>
            <a:endParaRPr lang="en-US" dirty="0"/>
          </a:p>
        </p:txBody>
      </p:sp>
      <p:pic>
        <p:nvPicPr>
          <p:cNvPr id="1027" name="Picture 3" descr="workflow for the baer program. two landsat images, one pre-fire and one post-fire, are used to creat normalized burn ratio images and are then differenced to identify burned area and burn seve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743200"/>
            <a:ext cx="7010400" cy="364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4189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3">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0070C0"/>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GTAC_Training_USDA_Green_v2_2021</Template>
  <TotalTime>11294</TotalTime>
  <Words>1347</Words>
  <Application>Microsoft Office PowerPoint</Application>
  <PresentationFormat>On-screen Show (4:3)</PresentationFormat>
  <Paragraphs>221</Paragraphs>
  <Slides>33</Slides>
  <Notes>8</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Segoe UI</vt:lpstr>
      <vt:lpstr>Clarity</vt:lpstr>
      <vt:lpstr>Introduction to Change Detection Lecture 5: Data access + applications</vt:lpstr>
      <vt:lpstr>High Resolution Data Resources</vt:lpstr>
      <vt:lpstr>Moderate Resolution Imagery Resources (10-30m resolution)</vt:lpstr>
      <vt:lpstr>More data resources</vt:lpstr>
      <vt:lpstr>More data resources</vt:lpstr>
      <vt:lpstr>More data resources</vt:lpstr>
      <vt:lpstr>More data resources</vt:lpstr>
      <vt:lpstr>Data Resources - Disturbance Mapping Projects</vt:lpstr>
      <vt:lpstr>Fire Effects Data Products - BAER</vt:lpstr>
      <vt:lpstr>Fire Effects Data Products - RAVG</vt:lpstr>
      <vt:lpstr>Fire Effects Data Products - MTBS</vt:lpstr>
      <vt:lpstr>North American Forest Dynamics (NAFD)</vt:lpstr>
      <vt:lpstr>Hansen’s Map of Global Forest Change</vt:lpstr>
      <vt:lpstr>Tools for validation – TimeSync</vt:lpstr>
      <vt:lpstr>Image-Based Change Estimation (ICE)</vt:lpstr>
      <vt:lpstr>Change Detection Products Guide </vt:lpstr>
      <vt:lpstr>Products and Links </vt:lpstr>
      <vt:lpstr>Delta Viewer </vt:lpstr>
      <vt:lpstr>High Resolution Forest Mapping System (HiForm)</vt:lpstr>
      <vt:lpstr>High Resolution Forest Mapping System (HiForm)</vt:lpstr>
      <vt:lpstr>ForWarn II</vt:lpstr>
      <vt:lpstr>ForWarn II</vt:lpstr>
      <vt:lpstr>Landscape Automated Monitoring and Detection Algorithm (LAMDA)</vt:lpstr>
      <vt:lpstr>Landscape Automated Monitoring and Detection Algorithm (LAMDA)</vt:lpstr>
      <vt:lpstr>LandTrendr</vt:lpstr>
      <vt:lpstr>LandTrendr</vt:lpstr>
      <vt:lpstr>Landscape Change Monitoring System (LCMS)</vt:lpstr>
      <vt:lpstr>Landscape Change Monitoring System (LCMS)</vt:lpstr>
      <vt:lpstr>PowerPoint Presentation</vt:lpstr>
      <vt:lpstr>PowerPoint Presentation</vt:lpstr>
      <vt:lpstr>GTAC Remote Sensing Contacts</vt:lpstr>
      <vt:lpstr>GTAC Remote Sensing Contacts</vt:lpstr>
      <vt:lpstr>Questions?</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Leatherman, Lila - FS, Salt Lake City, UT</cp:lastModifiedBy>
  <cp:revision>142</cp:revision>
  <dcterms:created xsi:type="dcterms:W3CDTF">2015-04-03T20:09:37Z</dcterms:created>
  <dcterms:modified xsi:type="dcterms:W3CDTF">2021-11-17T16:55:49Z</dcterms:modified>
</cp:coreProperties>
</file>