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notesMasterIdLst>
    <p:notesMasterId r:id="rId13"/>
  </p:notesMasterIdLst>
  <p:sldIdLst>
    <p:sldId id="256" r:id="rId2"/>
    <p:sldId id="301" r:id="rId3"/>
    <p:sldId id="304" r:id="rId4"/>
    <p:sldId id="305" r:id="rId5"/>
    <p:sldId id="302" r:id="rId6"/>
    <p:sldId id="306" r:id="rId7"/>
    <p:sldId id="310" r:id="rId8"/>
    <p:sldId id="311" r:id="rId9"/>
    <p:sldId id="307" r:id="rId10"/>
    <p:sldId id="308" r:id="rId11"/>
    <p:sldId id="294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DA Forest Service" initials="UFS" lastIdx="4" clrIdx="0">
    <p:extLst>
      <p:ext uri="{19B8F6BF-5375-455C-9EA6-DF929625EA0E}">
        <p15:presenceInfo xmlns:p15="http://schemas.microsoft.com/office/powerpoint/2012/main" userId="USDA Forest Service" providerId="None"/>
      </p:ext>
    </p:extLst>
  </p:cmAuthor>
  <p:cmAuthor id="2" name="Mccallum, Kimberly - FS, SALT LAKE CITY, UT" initials="MK-FSLCU" lastIdx="18" clrIdx="1">
    <p:extLst>
      <p:ext uri="{19B8F6BF-5375-455C-9EA6-DF929625EA0E}">
        <p15:presenceInfo xmlns:p15="http://schemas.microsoft.com/office/powerpoint/2012/main" userId="S-1-5-21-2443529608-3098792306-3041422421-289890" providerId="AD"/>
      </p:ext>
    </p:extLst>
  </p:cmAuthor>
  <p:cmAuthor id="3" name="Schwert, Brenna M -FS" initials="SBM-" lastIdx="1" clrIdx="2">
    <p:extLst>
      <p:ext uri="{19B8F6BF-5375-455C-9EA6-DF929625EA0E}">
        <p15:presenceInfo xmlns:p15="http://schemas.microsoft.com/office/powerpoint/2012/main" userId="S::brenna.schwert@usda.gov::beaa3ffa-0174-449d-89c6-d9a1364311a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F73F"/>
    <a:srgbClr val="0167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1" autoAdjust="0"/>
    <p:restoredTop sz="88166" autoAdjust="0"/>
  </p:normalViewPr>
  <p:slideViewPr>
    <p:cSldViewPr>
      <p:cViewPr varScale="1">
        <p:scale>
          <a:sx n="104" d="100"/>
          <a:sy n="104" d="100"/>
        </p:scale>
        <p:origin x="312" y="11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20-02-14T15:32:11.966" idx="1">
    <p:pos x="3160" y="1244"/>
    <p:text>You don't need to repeat the housekeeping slide, but you can certainly leave if you feel like the reminder is helpful</p:text>
    <p:extLst>
      <p:ext uri="{C676402C-5697-4E1C-873F-D02D1690AC5C}">
        <p15:threadingInfo xmlns:p15="http://schemas.microsoft.com/office/powerpoint/2012/main" timeZoneBias="42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FEC1F7-30EC-48D9-BB2F-73C6359E65DB}" type="datetimeFigureOut">
              <a:rPr lang="en-US" smtClean="0"/>
              <a:t>2/26/2020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78ED96-A139-447A-89E0-DAB3A24471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2843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78ED96-A139-447A-89E0-DAB3A244714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3606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78ED96-A139-447A-89E0-DAB3A244714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9720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78ED96-A139-447A-89E0-DAB3A244714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0641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3AE5A-0881-4638-9978-83CCB2C7BE6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7229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3AE5A-0881-4638-9978-83CCB2C7BE6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9520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1208827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28800"/>
            <a:ext cx="7848600" cy="1927225"/>
          </a:xfrm>
        </p:spPr>
        <p:txBody>
          <a:bodyPr anchor="b">
            <a:noAutofit/>
          </a:bodyPr>
          <a:lstStyle>
            <a:lvl1pPr algn="r">
              <a:defRPr sz="5400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962400"/>
            <a:ext cx="7848600" cy="1752600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808412"/>
            <a:ext cx="78486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533400"/>
            <a:ext cx="3838575" cy="555146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9906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029200"/>
          </a:xfrm>
        </p:spPr>
        <p:txBody>
          <a:bodyPr>
            <a:normAutofit/>
          </a:bodyPr>
          <a:lstStyle>
            <a:lvl1pPr>
              <a:buClr>
                <a:schemeClr val="tx2">
                  <a:lumMod val="75000"/>
                </a:schemeClr>
              </a:buClr>
              <a:defRPr sz="3200"/>
            </a:lvl1pPr>
            <a:lvl2pPr>
              <a:buClr>
                <a:schemeClr val="accent4">
                  <a:lumMod val="75000"/>
                </a:schemeClr>
              </a:buClr>
              <a:defRPr sz="2800"/>
            </a:lvl2pPr>
            <a:lvl3pPr>
              <a:buClr>
                <a:schemeClr val="bg2">
                  <a:lumMod val="50000"/>
                </a:schemeClr>
              </a:buClr>
              <a:defRPr sz="2400"/>
            </a:lvl3pPr>
            <a:lvl4pPr>
              <a:buClr>
                <a:schemeClr val="accent6">
                  <a:lumMod val="75000"/>
                </a:schemeClr>
              </a:buClr>
              <a:defRPr sz="20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90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38600" cy="49438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038600" cy="49438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990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emf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24000"/>
            <a:ext cx="82296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6553200"/>
            <a:ext cx="9144000" cy="327882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496225" y="6681151"/>
            <a:ext cx="18659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800" b="1" i="1" dirty="0">
                <a:solidFill>
                  <a:schemeClr val="bg1"/>
                </a:solidFill>
              </a:rPr>
              <a:t>Forest Service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584950"/>
            <a:ext cx="265249" cy="29442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4" r:id="rId3"/>
    <p:sldLayoutId id="2147483966" r:id="rId4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Using Lidar Data in ArcGIS Pro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1800" dirty="0">
                <a:solidFill>
                  <a:schemeClr val="tx1"/>
                </a:solidFill>
              </a:rPr>
              <a:t>Indigo Catton</a:t>
            </a:r>
          </a:p>
          <a:p>
            <a:r>
              <a:rPr lang="en-US" sz="1800" dirty="0">
                <a:solidFill>
                  <a:schemeClr val="tx1"/>
                </a:solidFill>
              </a:rPr>
              <a:t>Remote Sensing Analyst</a:t>
            </a:r>
          </a:p>
          <a:p>
            <a:r>
              <a:rPr lang="en-US" sz="1800" dirty="0">
                <a:solidFill>
                  <a:schemeClr val="tx1"/>
                </a:solidFill>
              </a:rPr>
              <a:t>indigo.catton@usda.gov</a:t>
            </a:r>
          </a:p>
          <a:p>
            <a:pPr lvl="0"/>
            <a:r>
              <a:rPr lang="en-US" sz="1800" dirty="0">
                <a:solidFill>
                  <a:schemeClr val="tx1"/>
                </a:solidFill>
              </a:rPr>
              <a:t>(801) 975-3452</a:t>
            </a:r>
          </a:p>
        </p:txBody>
      </p:sp>
    </p:spTree>
    <p:extLst>
      <p:ext uri="{BB962C8B-B14F-4D97-AF65-F5344CB8AC3E}">
        <p14:creationId xmlns:p14="http://schemas.microsoft.com/office/powerpoint/2010/main" val="19094835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Canopy Surface Model</a:t>
            </a:r>
            <a:endParaRPr lang="en-US" dirty="0">
              <a:solidFill>
                <a:srgbClr val="92D05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64" t="6897" r="9483" b="34483"/>
          <a:stretch>
            <a:fillRect/>
          </a:stretch>
        </p:blipFill>
        <p:spPr bwMode="auto">
          <a:xfrm>
            <a:off x="1447800" y="2971800"/>
            <a:ext cx="6340475" cy="3124200"/>
          </a:xfrm>
          <a:prstGeom prst="rect">
            <a:avLst/>
          </a:prstGeom>
          <a:noFill/>
          <a:ln w="15875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Profile view of point cloud normalized for topography so the lowest points are flat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29" t="6882" r="7527" b="43227"/>
          <a:stretch>
            <a:fillRect/>
          </a:stretch>
        </p:blipFill>
        <p:spPr bwMode="auto">
          <a:xfrm>
            <a:off x="1447800" y="2971800"/>
            <a:ext cx="6343650" cy="3124200"/>
          </a:xfrm>
          <a:prstGeom prst="rect">
            <a:avLst/>
          </a:prstGeom>
          <a:noFill/>
          <a:ln w="15875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Content Placeholder 2"/>
          <p:cNvSpPr>
            <a:spLocks noGrp="1"/>
          </p:cNvSpPr>
          <p:nvPr>
            <p:ph idx="1"/>
          </p:nvPr>
        </p:nvSpPr>
        <p:spPr>
          <a:xfrm>
            <a:off x="723900" y="1262743"/>
            <a:ext cx="7696200" cy="1752600"/>
          </a:xfrm>
        </p:spPr>
        <p:txBody>
          <a:bodyPr>
            <a:normAutofit/>
          </a:bodyPr>
          <a:lstStyle/>
          <a:p>
            <a:r>
              <a:rPr lang="en-US" altLang="en-US" sz="2400" dirty="0"/>
              <a:t>The ground surface can be used to normalize the topography, removing it from the data.</a:t>
            </a:r>
          </a:p>
          <a:p>
            <a:r>
              <a:rPr lang="en-US" sz="2400" kern="0" dirty="0"/>
              <a:t>Vegetation structure can be measured relative to itself </a:t>
            </a:r>
          </a:p>
          <a:p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1374350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1580604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029200"/>
          </a:xfrm>
        </p:spPr>
        <p:txBody>
          <a:bodyPr>
            <a:normAutofit/>
          </a:bodyPr>
          <a:lstStyle/>
          <a:p>
            <a:r>
              <a:rPr lang="en-US" dirty="0"/>
              <a:t>Instructor: Indigo Catton</a:t>
            </a:r>
          </a:p>
          <a:p>
            <a:pPr lvl="1"/>
            <a:r>
              <a:rPr lang="en-US" dirty="0"/>
              <a:t>Contractor, USDA Forest Service, Geospatial Technology and Applications Center (GTAC)</a:t>
            </a:r>
          </a:p>
          <a:p>
            <a:r>
              <a:rPr lang="en-US" dirty="0"/>
              <a:t>If dialed into teleconference:</a:t>
            </a:r>
          </a:p>
          <a:p>
            <a:pPr lvl="1"/>
            <a:r>
              <a:rPr lang="en-US" dirty="0"/>
              <a:t>Please mute your phone</a:t>
            </a:r>
          </a:p>
          <a:p>
            <a:pPr lvl="1"/>
            <a:r>
              <a:rPr lang="en-US" dirty="0"/>
              <a:t>Do not put the call on hold</a:t>
            </a:r>
          </a:p>
          <a:p>
            <a:r>
              <a:rPr lang="en-US" dirty="0"/>
              <a:t>Questions or comments?</a:t>
            </a:r>
          </a:p>
          <a:p>
            <a:pPr lvl="2"/>
            <a:r>
              <a:rPr lang="en-US" dirty="0"/>
              <a:t>Unmute by dialing *6</a:t>
            </a:r>
          </a:p>
          <a:p>
            <a:pPr lvl="2"/>
            <a:r>
              <a:rPr lang="en-US" dirty="0"/>
              <a:t>Send a chat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60443" y="152400"/>
            <a:ext cx="8229600" cy="990600"/>
          </a:xfrm>
        </p:spPr>
        <p:txBody>
          <a:bodyPr/>
          <a:lstStyle/>
          <a:p>
            <a:r>
              <a:rPr lang="en-US" dirty="0"/>
              <a:t>Housekeeping </a:t>
            </a:r>
          </a:p>
        </p:txBody>
      </p:sp>
    </p:spTree>
    <p:extLst>
      <p:ext uri="{BB962C8B-B14F-4D97-AF65-F5344CB8AC3E}">
        <p14:creationId xmlns:p14="http://schemas.microsoft.com/office/powerpoint/2010/main" val="18889807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0443" y="152400"/>
            <a:ext cx="8229600" cy="990600"/>
          </a:xfrm>
        </p:spPr>
        <p:txBody>
          <a:bodyPr/>
          <a:lstStyle/>
          <a:p>
            <a:r>
              <a:rPr lang="en-US" dirty="0"/>
              <a:t>Schedule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219200"/>
            <a:ext cx="9372600" cy="5029200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r>
              <a:rPr lang="en-US" sz="2800" strike="sngStrike" dirty="0"/>
              <a:t>Presentation and Demonstration: </a:t>
            </a:r>
            <a:r>
              <a:rPr lang="en-US" sz="2800" b="1" strike="sngStrike" dirty="0"/>
              <a:t>10:00 am - 11:00 am</a:t>
            </a:r>
          </a:p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r>
              <a:rPr lang="en-US" sz="2800" strike="sngStrike" dirty="0"/>
              <a:t>Exercises 1&amp;2: </a:t>
            </a:r>
            <a:r>
              <a:rPr lang="en-US" sz="2800" b="1" strike="sngStrike" dirty="0"/>
              <a:t>11:00 am - 12:00 pm</a:t>
            </a:r>
          </a:p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r>
              <a:rPr lang="en-US" sz="2800" dirty="0"/>
              <a:t>Presentation and Demonstration: </a:t>
            </a:r>
            <a:r>
              <a:rPr lang="en-US" sz="2800" b="1" dirty="0"/>
              <a:t>12:00 pm - 1:00 pm</a:t>
            </a:r>
          </a:p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r>
              <a:rPr lang="en-US" sz="2800" dirty="0"/>
              <a:t>Exercises 3, 4 &amp; 5: </a:t>
            </a:r>
            <a:r>
              <a:rPr lang="en-US" sz="2800" b="1" dirty="0"/>
              <a:t>1:00 am - 4:00 pm</a:t>
            </a:r>
          </a:p>
          <a:p>
            <a:pPr>
              <a:spcBef>
                <a:spcPts val="2400"/>
              </a:spcBef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268903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5400" dirty="0"/>
              <a:t>Questions from the morning?</a:t>
            </a:r>
          </a:p>
        </p:txBody>
      </p:sp>
    </p:spTree>
    <p:extLst>
      <p:ext uri="{BB962C8B-B14F-4D97-AF65-F5344CB8AC3E}">
        <p14:creationId xmlns:p14="http://schemas.microsoft.com/office/powerpoint/2010/main" val="14505479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0443" y="152400"/>
            <a:ext cx="4634419" cy="990600"/>
          </a:xfrm>
        </p:spPr>
        <p:txBody>
          <a:bodyPr/>
          <a:lstStyle/>
          <a:p>
            <a:r>
              <a:rPr lang="en-US" dirty="0"/>
              <a:t>ArcGIS Pro lidar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0443" y="1219200"/>
            <a:ext cx="4634419" cy="5029200"/>
          </a:xfrm>
        </p:spPr>
        <p:txBody>
          <a:bodyPr>
            <a:normAutofit/>
          </a:bodyPr>
          <a:lstStyle/>
          <a:p>
            <a:r>
              <a:rPr lang="en-US" dirty="0"/>
              <a:t>Searching the Geoprocessing panel for “las” will bring up lidar tools</a:t>
            </a:r>
          </a:p>
        </p:txBody>
      </p:sp>
      <p:pic>
        <p:nvPicPr>
          <p:cNvPr id="4" name="Picture 3" descr="Clip of search results for &quot;las&quot; in ArcGIS Pro Geoprocessing search bar.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4862" y="0"/>
            <a:ext cx="4049138" cy="693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699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152400"/>
            <a:ext cx="9144000" cy="990600"/>
          </a:xfrm>
        </p:spPr>
        <p:txBody>
          <a:bodyPr/>
          <a:lstStyle/>
          <a:p>
            <a:r>
              <a:rPr lang="en-US" dirty="0"/>
              <a:t>ArcGIS Pro lidar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0443" y="1143000"/>
            <a:ext cx="4340157" cy="51054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LAS Dataset layer tabs</a:t>
            </a:r>
          </a:p>
          <a:p>
            <a:pPr lvl="1"/>
            <a:r>
              <a:rPr lang="en-US" dirty="0"/>
              <a:t>Appearance</a:t>
            </a:r>
          </a:p>
          <a:p>
            <a:pPr lvl="2"/>
            <a:r>
              <a:rPr lang="en-US" dirty="0"/>
              <a:t>Symbology</a:t>
            </a:r>
          </a:p>
          <a:p>
            <a:pPr lvl="2"/>
            <a:r>
              <a:rPr lang="en-US" dirty="0"/>
              <a:t>Filters </a:t>
            </a:r>
          </a:p>
          <a:p>
            <a:pPr lvl="2"/>
            <a:endParaRPr lang="en-US" dirty="0"/>
          </a:p>
          <a:p>
            <a:pPr lvl="1"/>
            <a:r>
              <a:rPr lang="en-US" dirty="0"/>
              <a:t>Data</a:t>
            </a:r>
          </a:p>
          <a:p>
            <a:pPr lvl="2"/>
            <a:endParaRPr lang="en-US" dirty="0"/>
          </a:p>
          <a:p>
            <a:pPr lvl="1"/>
            <a:r>
              <a:rPr lang="en-US" dirty="0"/>
              <a:t>Classification</a:t>
            </a:r>
          </a:p>
          <a:p>
            <a:pPr lvl="2"/>
            <a:r>
              <a:rPr lang="en-US" dirty="0"/>
              <a:t>Changing las class codes</a:t>
            </a:r>
          </a:p>
        </p:txBody>
      </p:sp>
      <p:pic>
        <p:nvPicPr>
          <p:cNvPr id="5" name="Picture 4" descr="Clip of LAS Dataset Layer toolbar in ArcGIS Pro"/>
          <p:cNvPicPr>
            <a:picLocks noChangeAspect="1"/>
          </p:cNvPicPr>
          <p:nvPr/>
        </p:nvPicPr>
        <p:blipFill rotWithShape="1">
          <a:blip r:embed="rId3"/>
          <a:srcRect l="5735" r="3411"/>
          <a:stretch/>
        </p:blipFill>
        <p:spPr>
          <a:xfrm>
            <a:off x="4460600" y="1372255"/>
            <a:ext cx="4419601" cy="109543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Content Placeholder 3" descr="Clip of LAS analysis tools in the ArcGIS Pro Data tab.">
            <a:extLst>
              <a:ext uri="{FF2B5EF4-FFF2-40B4-BE49-F238E27FC236}">
                <a16:creationId xmlns:a16="http://schemas.microsoft.com/office/drawing/2014/main" id="{304513AA-0FA8-48C7-BBC5-BD34C6CDAE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6090" y="3130368"/>
            <a:ext cx="3472775" cy="109543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3" descr="Clip of the classification toolbar in LAS dataset toolbar">
            <a:extLst>
              <a:ext uri="{FF2B5EF4-FFF2-40B4-BE49-F238E27FC236}">
                <a16:creationId xmlns:a16="http://schemas.microsoft.com/office/drawing/2014/main" id="{0E0871CE-778C-43B0-82F0-A3E2F26A3F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2678" y="4887827"/>
            <a:ext cx="3917385" cy="109543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446090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1073EF-F254-4A13-B450-87D05EC037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Lidar analysis tools in Pro</a:t>
            </a:r>
          </a:p>
        </p:txBody>
      </p:sp>
      <p:pic>
        <p:nvPicPr>
          <p:cNvPr id="4" name="Content Placeholder 3" descr="Clip of LAS analysis tools in the ArcGIS Pro Data tab.">
            <a:extLst>
              <a:ext uri="{FF2B5EF4-FFF2-40B4-BE49-F238E27FC236}">
                <a16:creationId xmlns:a16="http://schemas.microsoft.com/office/drawing/2014/main" id="{1040F168-E93A-4EB0-BE4E-82CF6C94409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295400"/>
            <a:ext cx="5072975" cy="16002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71F2197-10D8-40D9-B63E-29940092235E}"/>
              </a:ext>
            </a:extLst>
          </p:cNvPr>
          <p:cNvSpPr txBox="1"/>
          <p:nvPr/>
        </p:nvSpPr>
        <p:spPr>
          <a:xfrm>
            <a:off x="457200" y="3048000"/>
            <a:ext cx="83058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Area and Volume- </a:t>
            </a:r>
            <a:r>
              <a:rPr lang="en-US" dirty="0"/>
              <a:t>calculate the volume of area between a level polygon and a surface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LAS Height Metrics- </a:t>
            </a:r>
            <a:r>
              <a:rPr lang="en-US" dirty="0"/>
              <a:t>calculates statistics on elevation distribution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Locate Outliers- </a:t>
            </a:r>
            <a:r>
              <a:rPr lang="en-US" dirty="0"/>
              <a:t>identify outliers based on elevation or slope of surrounding surface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Surface Derivatives- </a:t>
            </a:r>
            <a:r>
              <a:rPr lang="en-US" dirty="0"/>
              <a:t>Create aspect, slope and contour layers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Visibility-</a:t>
            </a:r>
            <a:r>
              <a:rPr lang="en-US" dirty="0"/>
              <a:t> Conduct Line of site and sightline </a:t>
            </a:r>
          </a:p>
        </p:txBody>
      </p:sp>
    </p:spTree>
    <p:extLst>
      <p:ext uri="{BB962C8B-B14F-4D97-AF65-F5344CB8AC3E}">
        <p14:creationId xmlns:p14="http://schemas.microsoft.com/office/powerpoint/2010/main" val="26510929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DAD243-5090-47F2-938E-B74668C445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Highest Hit </a:t>
            </a:r>
          </a:p>
        </p:txBody>
      </p:sp>
      <p:pic>
        <p:nvPicPr>
          <p:cNvPr id="5" name="Content Placeholder 4" descr="Gif of vegetation displayed point cloud then a highest hit surface over the point cloud.">
            <a:extLst>
              <a:ext uri="{FF2B5EF4-FFF2-40B4-BE49-F238E27FC236}">
                <a16:creationId xmlns:a16="http://schemas.microsoft.com/office/drawing/2014/main" id="{7E796C21-6482-4CA5-A67F-4140C49B4E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295400"/>
            <a:ext cx="7162800" cy="4849024"/>
          </a:xfrm>
        </p:spPr>
      </p:pic>
    </p:spTree>
    <p:extLst>
      <p:ext uri="{BB962C8B-B14F-4D97-AF65-F5344CB8AC3E}">
        <p14:creationId xmlns:p14="http://schemas.microsoft.com/office/powerpoint/2010/main" val="15204643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Canopy Surface Model</a:t>
            </a:r>
            <a:endParaRPr lang="en-US" dirty="0">
              <a:solidFill>
                <a:srgbClr val="92D050"/>
              </a:solidFill>
            </a:endParaRPr>
          </a:p>
        </p:txBody>
      </p:sp>
      <p:pic>
        <p:nvPicPr>
          <p:cNvPr id="9" name="Picture 2" descr="Profile view of a point cloud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64" t="6897" r="9483" b="34483"/>
          <a:stretch>
            <a:fillRect/>
          </a:stretch>
        </p:blipFill>
        <p:spPr bwMode="auto">
          <a:xfrm>
            <a:off x="1447800" y="2971800"/>
            <a:ext cx="6340475" cy="3124200"/>
          </a:xfrm>
          <a:prstGeom prst="rect">
            <a:avLst/>
          </a:prstGeom>
          <a:noFill/>
          <a:ln w="15875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Content Placeholder 2"/>
          <p:cNvSpPr>
            <a:spLocks noGrp="1"/>
          </p:cNvSpPr>
          <p:nvPr>
            <p:ph idx="1"/>
          </p:nvPr>
        </p:nvSpPr>
        <p:spPr>
          <a:xfrm>
            <a:off x="723900" y="1262743"/>
            <a:ext cx="7696200" cy="1752600"/>
          </a:xfrm>
        </p:spPr>
        <p:txBody>
          <a:bodyPr>
            <a:normAutofit/>
          </a:bodyPr>
          <a:lstStyle/>
          <a:p>
            <a:r>
              <a:rPr lang="en-US" altLang="en-US" sz="2400" dirty="0"/>
              <a:t>The ground surface can be used to normalize the topography, removing it from the data.</a:t>
            </a:r>
          </a:p>
          <a:p>
            <a:r>
              <a:rPr lang="en-US" sz="2400" kern="0" dirty="0"/>
              <a:t>Vegetation structure can be measured relative to itself </a:t>
            </a:r>
          </a:p>
          <a:p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08960048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39912</TotalTime>
  <Words>266</Words>
  <Application>Microsoft Office PowerPoint</Application>
  <PresentationFormat>On-screen Show (4:3)</PresentationFormat>
  <Paragraphs>55</Paragraphs>
  <Slides>11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Clarity</vt:lpstr>
      <vt:lpstr>Using Lidar Data in ArcGIS Pro</vt:lpstr>
      <vt:lpstr>Housekeeping </vt:lpstr>
      <vt:lpstr>Schedule</vt:lpstr>
      <vt:lpstr>Questions from the morning?</vt:lpstr>
      <vt:lpstr>ArcGIS Pro lidar</vt:lpstr>
      <vt:lpstr>ArcGIS Pro lidar</vt:lpstr>
      <vt:lpstr>Lidar analysis tools in Pro</vt:lpstr>
      <vt:lpstr>Highest Hit </vt:lpstr>
      <vt:lpstr>Canopy Surface Model</vt:lpstr>
      <vt:lpstr>Canopy Surface Model</vt:lpstr>
      <vt:lpstr>Questions?</vt:lpstr>
    </vt:vector>
  </TitlesOfParts>
  <Company>Forest Service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USDA Forest Service</dc:creator>
  <cp:lastModifiedBy>Catton, Indigo - FS, Salt Lake City, UT</cp:lastModifiedBy>
  <cp:revision>237</cp:revision>
  <dcterms:created xsi:type="dcterms:W3CDTF">2015-04-03T20:09:37Z</dcterms:created>
  <dcterms:modified xsi:type="dcterms:W3CDTF">2020-02-26T18:13:19Z</dcterms:modified>
</cp:coreProperties>
</file>