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2"/>
  </p:notesMasterIdLst>
  <p:sldIdLst>
    <p:sldId id="256" r:id="rId2"/>
    <p:sldId id="301" r:id="rId3"/>
    <p:sldId id="390" r:id="rId4"/>
    <p:sldId id="279" r:id="rId5"/>
    <p:sldId id="385" r:id="rId6"/>
    <p:sldId id="302" r:id="rId7"/>
    <p:sldId id="300" r:id="rId8"/>
    <p:sldId id="388" r:id="rId9"/>
    <p:sldId id="299" r:id="rId10"/>
    <p:sldId id="314" r:id="rId11"/>
    <p:sldId id="387" r:id="rId12"/>
    <p:sldId id="379" r:id="rId13"/>
    <p:sldId id="380" r:id="rId14"/>
    <p:sldId id="381" r:id="rId15"/>
    <p:sldId id="382" r:id="rId16"/>
    <p:sldId id="383" r:id="rId17"/>
    <p:sldId id="389" r:id="rId18"/>
    <p:sldId id="297" r:id="rId19"/>
    <p:sldId id="309" r:id="rId20"/>
    <p:sldId id="311" r:id="rId21"/>
    <p:sldId id="295" r:id="rId22"/>
    <p:sldId id="296" r:id="rId23"/>
    <p:sldId id="306" r:id="rId24"/>
    <p:sldId id="308" r:id="rId25"/>
    <p:sldId id="304" r:id="rId26"/>
    <p:sldId id="305" r:id="rId27"/>
    <p:sldId id="384" r:id="rId28"/>
    <p:sldId id="310" r:id="rId29"/>
    <p:sldId id="312" r:id="rId30"/>
    <p:sldId id="29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DA Forest Service" initials="UFS" lastIdx="4" clrIdx="0">
    <p:extLst>
      <p:ext uri="{19B8F6BF-5375-455C-9EA6-DF929625EA0E}">
        <p15:presenceInfo xmlns:p15="http://schemas.microsoft.com/office/powerpoint/2012/main" userId="USDA Forest Service" providerId="None"/>
      </p:ext>
    </p:extLst>
  </p:cmAuthor>
  <p:cmAuthor id="2" name="Mccallum, Kimberly - FS, SALT LAKE CITY, UT" initials="MK-FSLCU" lastIdx="18" clrIdx="1">
    <p:extLst>
      <p:ext uri="{19B8F6BF-5375-455C-9EA6-DF929625EA0E}">
        <p15:presenceInfo xmlns:p15="http://schemas.microsoft.com/office/powerpoint/2012/main" userId="S-1-5-21-2443529608-3098792306-3041422421-289890" providerId="AD"/>
      </p:ext>
    </p:extLst>
  </p:cmAuthor>
  <p:cmAuthor id="3" name="Schwert, Brenna M -FS" initials="SBM-" lastIdx="4" clrIdx="2">
    <p:extLst>
      <p:ext uri="{19B8F6BF-5375-455C-9EA6-DF929625EA0E}">
        <p15:presenceInfo xmlns:p15="http://schemas.microsoft.com/office/powerpoint/2012/main" userId="S::brenna.schwert@usda.gov::beaa3ffa-0174-449d-89c6-d9a1364311a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804"/>
    <a:srgbClr val="EAF73F"/>
    <a:srgbClr val="0167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1" autoAdjust="0"/>
    <p:restoredTop sz="88166" autoAdjust="0"/>
  </p:normalViewPr>
  <p:slideViewPr>
    <p:cSldViewPr>
      <p:cViewPr varScale="1">
        <p:scale>
          <a:sx n="104" d="100"/>
          <a:sy n="104" d="100"/>
        </p:scale>
        <p:origin x="312" y="11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EC1F7-30EC-48D9-BB2F-73C6359E65DB}" type="datetimeFigureOut">
              <a:rPr lang="en-US" smtClean="0"/>
              <a:t>2/26/2020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78ED96-A139-447A-89E0-DAB3A244714E}" type="slidenum">
              <a:rPr lang="en-US" smtClean="0"/>
              <a:t>‹#›</a:t>
            </a:fld>
            <a:endParaRPr lang="en-US"/>
          </a:p>
        </p:txBody>
      </p:sp>
    </p:spTree>
    <p:extLst>
      <p:ext uri="{BB962C8B-B14F-4D97-AF65-F5344CB8AC3E}">
        <p14:creationId xmlns:p14="http://schemas.microsoft.com/office/powerpoint/2010/main" val="587284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78ED96-A139-447A-89E0-DAB3A244714E}" type="slidenum">
              <a:rPr lang="en-US" smtClean="0"/>
              <a:t>4</a:t>
            </a:fld>
            <a:endParaRPr lang="en-US"/>
          </a:p>
        </p:txBody>
      </p:sp>
    </p:spTree>
    <p:extLst>
      <p:ext uri="{BB962C8B-B14F-4D97-AF65-F5344CB8AC3E}">
        <p14:creationId xmlns:p14="http://schemas.microsoft.com/office/powerpoint/2010/main" val="3778620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What is lidar?</a:t>
            </a:r>
          </a:p>
          <a:p>
            <a:r>
              <a:rPr lang="en-US" sz="1100" dirty="0"/>
              <a:t>Using lidar</a:t>
            </a:r>
          </a:p>
          <a:p>
            <a:r>
              <a:rPr lang="en-US" sz="1100" dirty="0"/>
              <a:t>File Formats</a:t>
            </a:r>
          </a:p>
          <a:p>
            <a:r>
              <a:rPr lang="en-US" sz="1100" dirty="0"/>
              <a:t>Lidar in ArcGIS Pro Pros and Cons</a:t>
            </a:r>
          </a:p>
          <a:p>
            <a:endParaRPr lang="en-US" dirty="0"/>
          </a:p>
        </p:txBody>
      </p:sp>
      <p:sp>
        <p:nvSpPr>
          <p:cNvPr id="4" name="Slide Number Placeholder 3"/>
          <p:cNvSpPr>
            <a:spLocks noGrp="1"/>
          </p:cNvSpPr>
          <p:nvPr>
            <p:ph type="sldNum" sz="quarter" idx="5"/>
          </p:nvPr>
        </p:nvSpPr>
        <p:spPr/>
        <p:txBody>
          <a:bodyPr/>
          <a:lstStyle/>
          <a:p>
            <a:fld id="{C878ED96-A139-447A-89E0-DAB3A244714E}" type="slidenum">
              <a:rPr lang="en-US" smtClean="0"/>
              <a:t>6</a:t>
            </a:fld>
            <a:endParaRPr lang="en-US"/>
          </a:p>
        </p:txBody>
      </p:sp>
    </p:spTree>
    <p:extLst>
      <p:ext uri="{BB962C8B-B14F-4D97-AF65-F5344CB8AC3E}">
        <p14:creationId xmlns:p14="http://schemas.microsoft.com/office/powerpoint/2010/main" val="3562042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78ED96-A139-447A-89E0-DAB3A244714E}" type="slidenum">
              <a:rPr lang="en-US" smtClean="0"/>
              <a:t>7</a:t>
            </a:fld>
            <a:endParaRPr lang="en-US"/>
          </a:p>
        </p:txBody>
      </p:sp>
    </p:spTree>
    <p:extLst>
      <p:ext uri="{BB962C8B-B14F-4D97-AF65-F5344CB8AC3E}">
        <p14:creationId xmlns:p14="http://schemas.microsoft.com/office/powerpoint/2010/main" val="122411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78ED96-A139-447A-89E0-DAB3A244714E}" type="slidenum">
              <a:rPr lang="en-US" smtClean="0"/>
              <a:t>9</a:t>
            </a:fld>
            <a:endParaRPr lang="en-US"/>
          </a:p>
        </p:txBody>
      </p:sp>
    </p:spTree>
    <p:extLst>
      <p:ext uri="{BB962C8B-B14F-4D97-AF65-F5344CB8AC3E}">
        <p14:creationId xmlns:p14="http://schemas.microsoft.com/office/powerpoint/2010/main" val="3418614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78ED96-A139-447A-89E0-DAB3A244714E}" type="slidenum">
              <a:rPr lang="en-US" smtClean="0"/>
              <a:t>27</a:t>
            </a:fld>
            <a:endParaRPr lang="en-US"/>
          </a:p>
        </p:txBody>
      </p:sp>
    </p:spTree>
    <p:extLst>
      <p:ext uri="{BB962C8B-B14F-4D97-AF65-F5344CB8AC3E}">
        <p14:creationId xmlns:p14="http://schemas.microsoft.com/office/powerpoint/2010/main" val="2210583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78ED96-A139-447A-89E0-DAB3A244714E}" type="slidenum">
              <a:rPr lang="en-US" smtClean="0"/>
              <a:t>29</a:t>
            </a:fld>
            <a:endParaRPr lang="en-US"/>
          </a:p>
        </p:txBody>
      </p:sp>
    </p:spTree>
    <p:extLst>
      <p:ext uri="{BB962C8B-B14F-4D97-AF65-F5344CB8AC3E}">
        <p14:creationId xmlns:p14="http://schemas.microsoft.com/office/powerpoint/2010/main" val="40517659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0" y="0"/>
            <a:ext cx="9144000" cy="1208827"/>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1828800"/>
            <a:ext cx="7848600" cy="1927225"/>
          </a:xfrm>
        </p:spPr>
        <p:txBody>
          <a:bodyPr anchor="b">
            <a:noAutofit/>
          </a:bodyPr>
          <a:lstStyle>
            <a:lvl1pPr algn="r">
              <a:defRPr sz="5400" cap="none"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685800" y="3962400"/>
            <a:ext cx="7848600" cy="1752600"/>
          </a:xfrm>
        </p:spPr>
        <p:txBody>
          <a:bodyPr/>
          <a:lstStyle>
            <a:lvl1pPr marL="0" indent="0" algn="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cxnSp>
        <p:nvCxnSpPr>
          <p:cNvPr id="8" name="Straight Connector 7"/>
          <p:cNvCxnSpPr/>
          <p:nvPr/>
        </p:nvCxnSpPr>
        <p:spPr>
          <a:xfrm>
            <a:off x="685800" y="3808412"/>
            <a:ext cx="7848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533400"/>
            <a:ext cx="3838575" cy="555146"/>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lvl1pPr algn="ctr">
              <a:defRPr/>
            </a:lvl1pPr>
          </a:lstStyle>
          <a:p>
            <a:r>
              <a:rPr lang="en-US" dirty="0"/>
              <a:t>Click to edit Master title style</a:t>
            </a:r>
          </a:p>
        </p:txBody>
      </p:sp>
      <p:sp>
        <p:nvSpPr>
          <p:cNvPr id="3" name="Content Placeholder 2"/>
          <p:cNvSpPr>
            <a:spLocks noGrp="1"/>
          </p:cNvSpPr>
          <p:nvPr>
            <p:ph idx="1"/>
          </p:nvPr>
        </p:nvSpPr>
        <p:spPr>
          <a:xfrm>
            <a:off x="457200" y="1447800"/>
            <a:ext cx="8229600" cy="5029200"/>
          </a:xfrm>
        </p:spPr>
        <p:txBody>
          <a:bodyPr>
            <a:normAutofit/>
          </a:bodyPr>
          <a:lstStyle>
            <a:lvl1pPr>
              <a:buClr>
                <a:schemeClr val="tx2">
                  <a:lumMod val="75000"/>
                </a:schemeClr>
              </a:buClr>
              <a:defRPr sz="3200"/>
            </a:lvl1pPr>
            <a:lvl2pPr>
              <a:buClr>
                <a:schemeClr val="accent4">
                  <a:lumMod val="75000"/>
                </a:schemeClr>
              </a:buClr>
              <a:defRPr sz="2800"/>
            </a:lvl2pPr>
            <a:lvl3pPr>
              <a:buClr>
                <a:schemeClr val="bg2">
                  <a:lumMod val="50000"/>
                </a:schemeClr>
              </a:buClr>
              <a:defRPr sz="2400"/>
            </a:lvl3pPr>
            <a:lvl4pPr>
              <a:buClr>
                <a:schemeClr val="accent6">
                  <a:lumMod val="75000"/>
                </a:schemeClr>
              </a:buClr>
              <a:defRPr sz="20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a:t>Click to edit Master title style</a:t>
            </a:r>
          </a:p>
        </p:txBody>
      </p:sp>
      <p:sp>
        <p:nvSpPr>
          <p:cNvPr id="3" name="Content Placeholder 2"/>
          <p:cNvSpPr>
            <a:spLocks noGrp="1"/>
          </p:cNvSpPr>
          <p:nvPr>
            <p:ph sz="half" idx="1"/>
          </p:nvPr>
        </p:nvSpPr>
        <p:spPr>
          <a:xfrm>
            <a:off x="457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524000"/>
            <a:ext cx="8229600" cy="4953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6553200"/>
            <a:ext cx="9144000" cy="32788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 name="TextBox 4"/>
          <p:cNvSpPr txBox="1"/>
          <p:nvPr userDrawn="1"/>
        </p:nvSpPr>
        <p:spPr>
          <a:xfrm>
            <a:off x="496225" y="6681151"/>
            <a:ext cx="1865975" cy="215444"/>
          </a:xfrm>
          <a:prstGeom prst="rect">
            <a:avLst/>
          </a:prstGeom>
          <a:noFill/>
        </p:spPr>
        <p:txBody>
          <a:bodyPr wrap="square" rtlCol="0">
            <a:spAutoFit/>
          </a:bodyPr>
          <a:lstStyle/>
          <a:p>
            <a:pPr algn="l"/>
            <a:r>
              <a:rPr lang="en-US" sz="800" b="1" i="1" dirty="0">
                <a:solidFill>
                  <a:schemeClr val="bg1"/>
                </a:solidFill>
              </a:rPr>
              <a:t>Forest Service</a:t>
            </a:r>
          </a:p>
        </p:txBody>
      </p:sp>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8600" y="6584950"/>
            <a:ext cx="265249" cy="294427"/>
          </a:xfrm>
          <a:prstGeom prst="rect">
            <a:avLst/>
          </a:prstGeom>
        </p:spPr>
      </p:pic>
    </p:spTree>
  </p:cSld>
  <p:clrMap bg1="lt1" tx1="dk1" bg2="lt2" tx2="dk2" accent1="accent1" accent2="accent2" accent3="accent3" accent4="accent4" accent5="accent5" accent6="accent6" hlink="hlink" folHlink="folHlink"/>
  <p:sldLayoutIdLst>
    <p:sldLayoutId id="2147483961" r:id="rId1"/>
    <p:sldLayoutId id="2147483962" r:id="rId2"/>
    <p:sldLayoutId id="2147483964" r:id="rId3"/>
    <p:sldLayoutId id="2147483966" r:id="rId4"/>
  </p:sldLayoutIdLst>
  <p:hf sldNum="0" hdr="0" ftr="0" dt="0"/>
  <p:txStyles>
    <p:titleStyle>
      <a:lvl1pPr algn="ctr" defTabSz="914400" rtl="0" eaLnBrk="1" latinLnBrk="0" hangingPunct="1">
        <a:spcBef>
          <a:spcPct val="0"/>
        </a:spcBef>
        <a:buNone/>
        <a:defRPr sz="4000" kern="1200" spc="-100" baseline="0">
          <a:solidFill>
            <a:schemeClr val="accent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hyperlink" Target="https://www.asprs.org/wp-content/uploads/2010/12/LAS_1-4_R6.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tmp"/><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usfs.adobeconnect.com/p93bl180pa76/"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3118" y="1828800"/>
            <a:ext cx="7848600" cy="1927225"/>
          </a:xfrm>
        </p:spPr>
        <p:txBody>
          <a:bodyPr/>
          <a:lstStyle/>
          <a:p>
            <a:r>
              <a:rPr lang="en-US" dirty="0"/>
              <a:t>Using Lidar Data in ArcGIS Pro</a:t>
            </a:r>
          </a:p>
        </p:txBody>
      </p:sp>
      <p:sp>
        <p:nvSpPr>
          <p:cNvPr id="3" name="Subtitle 2"/>
          <p:cNvSpPr>
            <a:spLocks noGrp="1"/>
          </p:cNvSpPr>
          <p:nvPr>
            <p:ph type="subTitle" idx="1"/>
          </p:nvPr>
        </p:nvSpPr>
        <p:spPr/>
        <p:txBody>
          <a:bodyPr>
            <a:normAutofit/>
          </a:bodyPr>
          <a:lstStyle/>
          <a:p>
            <a:pPr lvl="0"/>
            <a:r>
              <a:rPr lang="en-US" sz="1800" dirty="0">
                <a:solidFill>
                  <a:schemeClr val="tx1"/>
                </a:solidFill>
              </a:rPr>
              <a:t>Indigo Catton</a:t>
            </a:r>
          </a:p>
          <a:p>
            <a:r>
              <a:rPr lang="en-US" sz="1800" dirty="0">
                <a:solidFill>
                  <a:schemeClr val="tx1"/>
                </a:solidFill>
              </a:rPr>
              <a:t>Remote Sensing Analyst</a:t>
            </a:r>
          </a:p>
          <a:p>
            <a:r>
              <a:rPr lang="en-US" sz="1800" dirty="0">
                <a:solidFill>
                  <a:schemeClr val="tx1"/>
                </a:solidFill>
              </a:rPr>
              <a:t>indigo.catton@usda.gov</a:t>
            </a:r>
          </a:p>
          <a:p>
            <a:pPr lvl="0"/>
            <a:r>
              <a:rPr lang="en-US" sz="1800" dirty="0">
                <a:solidFill>
                  <a:schemeClr val="tx1"/>
                </a:solidFill>
              </a:rPr>
              <a:t>(801) 975-3452</a:t>
            </a:r>
          </a:p>
        </p:txBody>
      </p:sp>
    </p:spTree>
    <p:extLst>
      <p:ext uri="{BB962C8B-B14F-4D97-AF65-F5344CB8AC3E}">
        <p14:creationId xmlns:p14="http://schemas.microsoft.com/office/powerpoint/2010/main" val="1909483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DA33E-C602-4241-80C5-6272D4BFE0B7}"/>
              </a:ext>
            </a:extLst>
          </p:cNvPr>
          <p:cNvSpPr>
            <a:spLocks noGrp="1"/>
          </p:cNvSpPr>
          <p:nvPr>
            <p:ph type="title"/>
          </p:nvPr>
        </p:nvSpPr>
        <p:spPr/>
        <p:txBody>
          <a:bodyPr/>
          <a:lstStyle/>
          <a:p>
            <a:r>
              <a:rPr lang="en-US" dirty="0"/>
              <a:t>Lidar Data Characteristics</a:t>
            </a:r>
          </a:p>
        </p:txBody>
      </p:sp>
      <p:sp>
        <p:nvSpPr>
          <p:cNvPr id="3" name="Content Placeholder 2">
            <a:extLst>
              <a:ext uri="{FF2B5EF4-FFF2-40B4-BE49-F238E27FC236}">
                <a16:creationId xmlns:a16="http://schemas.microsoft.com/office/drawing/2014/main" id="{DFDDB2CF-5E04-452B-A0D6-8DF2414DC26E}"/>
              </a:ext>
            </a:extLst>
          </p:cNvPr>
          <p:cNvSpPr>
            <a:spLocks noGrp="1"/>
          </p:cNvSpPr>
          <p:nvPr>
            <p:ph idx="1"/>
          </p:nvPr>
        </p:nvSpPr>
        <p:spPr>
          <a:xfrm>
            <a:off x="457201" y="1447800"/>
            <a:ext cx="5189308" cy="2743200"/>
          </a:xfrm>
        </p:spPr>
        <p:txBody>
          <a:bodyPr/>
          <a:lstStyle/>
          <a:p>
            <a:r>
              <a:rPr lang="en-US" sz="2400" dirty="0"/>
              <a:t>Raw Lidar Data Resolution</a:t>
            </a:r>
          </a:p>
          <a:p>
            <a:pPr lvl="1"/>
            <a:r>
              <a:rPr lang="en-US" sz="2400" dirty="0"/>
              <a:t>We use pulse density (pulses/m</a:t>
            </a:r>
            <a:r>
              <a:rPr lang="en-US" sz="2400" baseline="30000" dirty="0"/>
              <a:t>2</a:t>
            </a:r>
            <a:r>
              <a:rPr lang="en-US" sz="2400" dirty="0"/>
              <a:t>). </a:t>
            </a:r>
          </a:p>
          <a:p>
            <a:pPr marL="274320" lvl="1" indent="0">
              <a:buNone/>
            </a:pPr>
            <a:endParaRPr lang="en-US" sz="2400" dirty="0"/>
          </a:p>
          <a:p>
            <a:pPr marL="274320" lvl="1" indent="0">
              <a:buNone/>
            </a:pPr>
            <a:r>
              <a:rPr lang="en-US" sz="2400" dirty="0"/>
              <a:t>Quality Level, QL1</a:t>
            </a:r>
          </a:p>
          <a:p>
            <a:pPr lvl="1"/>
            <a:r>
              <a:rPr lang="en-US" sz="2400" dirty="0"/>
              <a:t>≥ 8 pulses/m</a:t>
            </a:r>
            <a:r>
              <a:rPr lang="en-US" sz="2400" baseline="30000" dirty="0"/>
              <a:t>2</a:t>
            </a:r>
            <a:endParaRPr lang="en-US" sz="2400" dirty="0"/>
          </a:p>
          <a:p>
            <a:pPr lvl="1"/>
            <a:endParaRPr lang="en-US" dirty="0"/>
          </a:p>
        </p:txBody>
      </p:sp>
      <p:sp>
        <p:nvSpPr>
          <p:cNvPr id="27" name="Content Placeholder 2">
            <a:extLst>
              <a:ext uri="{FF2B5EF4-FFF2-40B4-BE49-F238E27FC236}">
                <a16:creationId xmlns:a16="http://schemas.microsoft.com/office/drawing/2014/main" id="{3C0FCD98-11F7-411D-B170-783F9BF844E4}"/>
              </a:ext>
            </a:extLst>
          </p:cNvPr>
          <p:cNvSpPr txBox="1">
            <a:spLocks/>
          </p:cNvSpPr>
          <p:nvPr/>
        </p:nvSpPr>
        <p:spPr bwMode="auto">
          <a:xfrm>
            <a:off x="1443907" y="4389996"/>
            <a:ext cx="1958938" cy="81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bg1"/>
                </a:solidFill>
                <a:latin typeface="Arial" pitchFamily="34" charset="0"/>
              </a:defRPr>
            </a:lvl1pPr>
            <a:lvl2pPr marL="742950" indent="-285750" eaLnBrk="0" hangingPunct="0">
              <a:spcBef>
                <a:spcPct val="20000"/>
              </a:spcBef>
              <a:buChar char="–"/>
              <a:defRPr sz="2800">
                <a:solidFill>
                  <a:schemeClr val="bg1"/>
                </a:solidFill>
                <a:latin typeface="Arial" pitchFamily="34" charset="0"/>
              </a:defRPr>
            </a:lvl2pPr>
            <a:lvl3pPr marL="1143000" indent="-228600" eaLnBrk="0" hangingPunct="0">
              <a:spcBef>
                <a:spcPct val="20000"/>
              </a:spcBef>
              <a:buChar char="•"/>
              <a:defRPr sz="2400">
                <a:solidFill>
                  <a:schemeClr val="bg1"/>
                </a:solidFill>
                <a:latin typeface="Arial" pitchFamily="34" charset="0"/>
              </a:defRPr>
            </a:lvl3pPr>
            <a:lvl4pPr marL="1600200" indent="-228600" eaLnBrk="0" hangingPunct="0">
              <a:spcBef>
                <a:spcPct val="20000"/>
              </a:spcBef>
              <a:buChar char="–"/>
              <a:defRPr sz="2000">
                <a:solidFill>
                  <a:schemeClr val="bg1"/>
                </a:solidFill>
                <a:latin typeface="Arial" pitchFamily="34" charset="0"/>
              </a:defRPr>
            </a:lvl4pPr>
            <a:lvl5pPr marL="2057400" indent="-228600" eaLnBrk="0" hangingPunct="0">
              <a:spcBef>
                <a:spcPct val="20000"/>
              </a:spcBef>
              <a:buChar char="»"/>
              <a:defRPr sz="2000">
                <a:solidFill>
                  <a:schemeClr val="bg1"/>
                </a:solidFill>
                <a:latin typeface="Arial" pitchFamily="34" charset="0"/>
              </a:defRPr>
            </a:lvl5pPr>
            <a:lvl6pPr marL="2514600" indent="-228600" eaLnBrk="0" fontAlgn="base" hangingPunct="0">
              <a:spcBef>
                <a:spcPct val="20000"/>
              </a:spcBef>
              <a:spcAft>
                <a:spcPct val="0"/>
              </a:spcAft>
              <a:buChar char="»"/>
              <a:defRPr sz="2000">
                <a:solidFill>
                  <a:schemeClr val="bg1"/>
                </a:solidFill>
                <a:latin typeface="Arial" pitchFamily="34" charset="0"/>
              </a:defRPr>
            </a:lvl6pPr>
            <a:lvl7pPr marL="2971800" indent="-228600" eaLnBrk="0" fontAlgn="base" hangingPunct="0">
              <a:spcBef>
                <a:spcPct val="20000"/>
              </a:spcBef>
              <a:spcAft>
                <a:spcPct val="0"/>
              </a:spcAft>
              <a:buChar char="»"/>
              <a:defRPr sz="2000">
                <a:solidFill>
                  <a:schemeClr val="bg1"/>
                </a:solidFill>
                <a:latin typeface="Arial" pitchFamily="34" charset="0"/>
              </a:defRPr>
            </a:lvl7pPr>
            <a:lvl8pPr marL="3429000" indent="-228600" eaLnBrk="0" fontAlgn="base" hangingPunct="0">
              <a:spcBef>
                <a:spcPct val="20000"/>
              </a:spcBef>
              <a:spcAft>
                <a:spcPct val="0"/>
              </a:spcAft>
              <a:buChar char="»"/>
              <a:defRPr sz="2000">
                <a:solidFill>
                  <a:schemeClr val="bg1"/>
                </a:solidFill>
                <a:latin typeface="Arial" pitchFamily="34" charset="0"/>
              </a:defRPr>
            </a:lvl8pPr>
            <a:lvl9pPr marL="3886200" indent="-228600" eaLnBrk="0" fontAlgn="base" hangingPunct="0">
              <a:spcBef>
                <a:spcPct val="20000"/>
              </a:spcBef>
              <a:spcAft>
                <a:spcPct val="0"/>
              </a:spcAft>
              <a:buChar char="»"/>
              <a:defRPr sz="2000">
                <a:solidFill>
                  <a:schemeClr val="bg1"/>
                </a:solidFill>
                <a:latin typeface="Arial" pitchFamily="34" charset="0"/>
              </a:defRPr>
            </a:lvl9pPr>
          </a:lstStyle>
          <a:p>
            <a:pPr algn="ctr" eaLnBrk="1" hangingPunct="1">
              <a:spcBef>
                <a:spcPct val="0"/>
              </a:spcBef>
              <a:buFontTx/>
              <a:buNone/>
            </a:pPr>
            <a:r>
              <a:rPr lang="en-US" altLang="en-US" sz="2000" u="none" dirty="0">
                <a:solidFill>
                  <a:schemeClr val="tx1"/>
                </a:solidFill>
              </a:rPr>
              <a:t>1 pulse/meter</a:t>
            </a:r>
          </a:p>
        </p:txBody>
      </p:sp>
      <p:pic>
        <p:nvPicPr>
          <p:cNvPr id="28" name="Picture 6" descr="Image of and 8 pulse/meter point cloud">
            <a:extLst>
              <a:ext uri="{FF2B5EF4-FFF2-40B4-BE49-F238E27FC236}">
                <a16:creationId xmlns:a16="http://schemas.microsoft.com/office/drawing/2014/main" id="{157A9C7C-D244-4761-9FC0-CB1F477A850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9689" t="22801" r="1399" b="28012"/>
          <a:stretch>
            <a:fillRect/>
          </a:stretch>
        </p:blipFill>
        <p:spPr bwMode="auto">
          <a:xfrm>
            <a:off x="4876800" y="4872355"/>
            <a:ext cx="3657600" cy="136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7" descr="Image of a 1 pulse/ meter point cloud">
            <a:extLst>
              <a:ext uri="{FF2B5EF4-FFF2-40B4-BE49-F238E27FC236}">
                <a16:creationId xmlns:a16="http://schemas.microsoft.com/office/drawing/2014/main" id="{F4BCA867-F9C1-448B-B218-25ECDD22324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689" t="23483" r="1399" b="27328"/>
          <a:stretch>
            <a:fillRect/>
          </a:stretch>
        </p:blipFill>
        <p:spPr bwMode="auto">
          <a:xfrm>
            <a:off x="401368" y="4872356"/>
            <a:ext cx="4044017" cy="136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Content Placeholder 2">
            <a:extLst>
              <a:ext uri="{FF2B5EF4-FFF2-40B4-BE49-F238E27FC236}">
                <a16:creationId xmlns:a16="http://schemas.microsoft.com/office/drawing/2014/main" id="{F4FE5FB6-BB86-43E3-A62E-38707138C67A}"/>
              </a:ext>
            </a:extLst>
          </p:cNvPr>
          <p:cNvSpPr txBox="1">
            <a:spLocks/>
          </p:cNvSpPr>
          <p:nvPr/>
        </p:nvSpPr>
        <p:spPr bwMode="auto">
          <a:xfrm>
            <a:off x="5649973" y="4365751"/>
            <a:ext cx="1958938" cy="81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bg1"/>
                </a:solidFill>
                <a:latin typeface="Arial" pitchFamily="34" charset="0"/>
              </a:defRPr>
            </a:lvl1pPr>
            <a:lvl2pPr marL="742950" indent="-285750" eaLnBrk="0" hangingPunct="0">
              <a:spcBef>
                <a:spcPct val="20000"/>
              </a:spcBef>
              <a:buChar char="–"/>
              <a:defRPr sz="2800">
                <a:solidFill>
                  <a:schemeClr val="bg1"/>
                </a:solidFill>
                <a:latin typeface="Arial" pitchFamily="34" charset="0"/>
              </a:defRPr>
            </a:lvl2pPr>
            <a:lvl3pPr marL="1143000" indent="-228600" eaLnBrk="0" hangingPunct="0">
              <a:spcBef>
                <a:spcPct val="20000"/>
              </a:spcBef>
              <a:buChar char="•"/>
              <a:defRPr sz="2400">
                <a:solidFill>
                  <a:schemeClr val="bg1"/>
                </a:solidFill>
                <a:latin typeface="Arial" pitchFamily="34" charset="0"/>
              </a:defRPr>
            </a:lvl3pPr>
            <a:lvl4pPr marL="1600200" indent="-228600" eaLnBrk="0" hangingPunct="0">
              <a:spcBef>
                <a:spcPct val="20000"/>
              </a:spcBef>
              <a:buChar char="–"/>
              <a:defRPr sz="2000">
                <a:solidFill>
                  <a:schemeClr val="bg1"/>
                </a:solidFill>
                <a:latin typeface="Arial" pitchFamily="34" charset="0"/>
              </a:defRPr>
            </a:lvl4pPr>
            <a:lvl5pPr marL="2057400" indent="-228600" eaLnBrk="0" hangingPunct="0">
              <a:spcBef>
                <a:spcPct val="20000"/>
              </a:spcBef>
              <a:buChar char="»"/>
              <a:defRPr sz="2000">
                <a:solidFill>
                  <a:schemeClr val="bg1"/>
                </a:solidFill>
                <a:latin typeface="Arial" pitchFamily="34" charset="0"/>
              </a:defRPr>
            </a:lvl5pPr>
            <a:lvl6pPr marL="2514600" indent="-228600" eaLnBrk="0" fontAlgn="base" hangingPunct="0">
              <a:spcBef>
                <a:spcPct val="20000"/>
              </a:spcBef>
              <a:spcAft>
                <a:spcPct val="0"/>
              </a:spcAft>
              <a:buChar char="»"/>
              <a:defRPr sz="2000">
                <a:solidFill>
                  <a:schemeClr val="bg1"/>
                </a:solidFill>
                <a:latin typeface="Arial" pitchFamily="34" charset="0"/>
              </a:defRPr>
            </a:lvl6pPr>
            <a:lvl7pPr marL="2971800" indent="-228600" eaLnBrk="0" fontAlgn="base" hangingPunct="0">
              <a:spcBef>
                <a:spcPct val="20000"/>
              </a:spcBef>
              <a:spcAft>
                <a:spcPct val="0"/>
              </a:spcAft>
              <a:buChar char="»"/>
              <a:defRPr sz="2000">
                <a:solidFill>
                  <a:schemeClr val="bg1"/>
                </a:solidFill>
                <a:latin typeface="Arial" pitchFamily="34" charset="0"/>
              </a:defRPr>
            </a:lvl7pPr>
            <a:lvl8pPr marL="3429000" indent="-228600" eaLnBrk="0" fontAlgn="base" hangingPunct="0">
              <a:spcBef>
                <a:spcPct val="20000"/>
              </a:spcBef>
              <a:spcAft>
                <a:spcPct val="0"/>
              </a:spcAft>
              <a:buChar char="»"/>
              <a:defRPr sz="2000">
                <a:solidFill>
                  <a:schemeClr val="bg1"/>
                </a:solidFill>
                <a:latin typeface="Arial" pitchFamily="34" charset="0"/>
              </a:defRPr>
            </a:lvl8pPr>
            <a:lvl9pPr marL="3886200" indent="-228600" eaLnBrk="0" fontAlgn="base" hangingPunct="0">
              <a:spcBef>
                <a:spcPct val="20000"/>
              </a:spcBef>
              <a:spcAft>
                <a:spcPct val="0"/>
              </a:spcAft>
              <a:buChar char="»"/>
              <a:defRPr sz="2000">
                <a:solidFill>
                  <a:schemeClr val="bg1"/>
                </a:solidFill>
                <a:latin typeface="Arial" pitchFamily="34" charset="0"/>
              </a:defRPr>
            </a:lvl9pPr>
          </a:lstStyle>
          <a:p>
            <a:pPr algn="ctr" eaLnBrk="1" hangingPunct="1">
              <a:spcBef>
                <a:spcPct val="0"/>
              </a:spcBef>
              <a:buFontTx/>
              <a:buNone/>
            </a:pPr>
            <a:r>
              <a:rPr lang="en-US" altLang="en-US" sz="2000" dirty="0">
                <a:solidFill>
                  <a:schemeClr val="tx1"/>
                </a:solidFill>
              </a:rPr>
              <a:t>8</a:t>
            </a:r>
            <a:r>
              <a:rPr lang="en-US" altLang="en-US" sz="2000" u="none" dirty="0">
                <a:solidFill>
                  <a:schemeClr val="tx1"/>
                </a:solidFill>
              </a:rPr>
              <a:t> pulses/meter</a:t>
            </a:r>
          </a:p>
        </p:txBody>
      </p:sp>
    </p:spTree>
    <p:extLst>
      <p:ext uri="{BB962C8B-B14F-4D97-AF65-F5344CB8AC3E}">
        <p14:creationId xmlns:p14="http://schemas.microsoft.com/office/powerpoint/2010/main" val="227406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1C776-89A0-403C-8550-0B45C4937053}"/>
              </a:ext>
            </a:extLst>
          </p:cNvPr>
          <p:cNvSpPr>
            <a:spLocks noGrp="1"/>
          </p:cNvSpPr>
          <p:nvPr>
            <p:ph type="title"/>
          </p:nvPr>
        </p:nvSpPr>
        <p:spPr/>
        <p:txBody>
          <a:bodyPr/>
          <a:lstStyle/>
          <a:p>
            <a:r>
              <a:rPr lang="en-US" dirty="0"/>
              <a:t>Lidar Data Characteristics</a:t>
            </a:r>
          </a:p>
        </p:txBody>
      </p:sp>
      <p:sp>
        <p:nvSpPr>
          <p:cNvPr id="3" name="Content Placeholder 2">
            <a:extLst>
              <a:ext uri="{FF2B5EF4-FFF2-40B4-BE49-F238E27FC236}">
                <a16:creationId xmlns:a16="http://schemas.microsoft.com/office/drawing/2014/main" id="{4A54BB36-F19D-4EEB-B6CE-9E4E51E4D5DF}"/>
              </a:ext>
            </a:extLst>
          </p:cNvPr>
          <p:cNvSpPr>
            <a:spLocks noGrp="1"/>
          </p:cNvSpPr>
          <p:nvPr>
            <p:ph idx="1"/>
          </p:nvPr>
        </p:nvSpPr>
        <p:spPr>
          <a:xfrm>
            <a:off x="457200" y="1371600"/>
            <a:ext cx="8229600" cy="5029200"/>
          </a:xfrm>
        </p:spPr>
        <p:txBody>
          <a:bodyPr/>
          <a:lstStyle/>
          <a:p>
            <a:r>
              <a:rPr lang="en-US" dirty="0"/>
              <a:t>Pulse Density and Point Density</a:t>
            </a:r>
          </a:p>
        </p:txBody>
      </p:sp>
      <p:pic>
        <p:nvPicPr>
          <p:cNvPr id="7" name="Picture 6" descr="GIF of a plane sending a pulse over a tree. The pulse hits the tree several times then then ground. The returned pulse energy peaks at the first return (top of tree), then again on the second, third and last return.">
            <a:extLst>
              <a:ext uri="{FF2B5EF4-FFF2-40B4-BE49-F238E27FC236}">
                <a16:creationId xmlns:a16="http://schemas.microsoft.com/office/drawing/2014/main" id="{C5CA1644-2B48-4C8A-8102-0C59D6DF6E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004" y="2282996"/>
            <a:ext cx="3831398" cy="4194004"/>
          </a:xfrm>
          <a:prstGeom prst="rect">
            <a:avLst/>
          </a:prstGeom>
        </p:spPr>
      </p:pic>
      <p:pic>
        <p:nvPicPr>
          <p:cNvPr id="9" name="Picture 8" descr="GIF of plane sending a pulse to the ground. The pulse hits the ground and returns to the plane. A diagram shows how the pulse return energy peaks at the ground (first) return.">
            <a:extLst>
              <a:ext uri="{FF2B5EF4-FFF2-40B4-BE49-F238E27FC236}">
                <a16:creationId xmlns:a16="http://schemas.microsoft.com/office/drawing/2014/main" id="{2C1174B9-EFB9-4665-AFF7-9F9B3F2B13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321581"/>
            <a:ext cx="3831398" cy="4096940"/>
          </a:xfrm>
          <a:prstGeom prst="rect">
            <a:avLst/>
          </a:prstGeom>
        </p:spPr>
      </p:pic>
    </p:spTree>
    <p:extLst>
      <p:ext uri="{BB962C8B-B14F-4D97-AF65-F5344CB8AC3E}">
        <p14:creationId xmlns:p14="http://schemas.microsoft.com/office/powerpoint/2010/main" val="180665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92D050"/>
                </a:solidFill>
              </a:rPr>
              <a:t>Lidar Data Characteristics</a:t>
            </a:r>
            <a:endParaRPr lang="en-US" dirty="0">
              <a:solidFill>
                <a:srgbClr val="92D050"/>
              </a:solidFill>
            </a:endParaRPr>
          </a:p>
        </p:txBody>
      </p:sp>
      <p:sp>
        <p:nvSpPr>
          <p:cNvPr id="5" name="Rectangle 3"/>
          <p:cNvSpPr txBox="1">
            <a:spLocks noChangeArrowheads="1"/>
          </p:cNvSpPr>
          <p:nvPr/>
        </p:nvSpPr>
        <p:spPr>
          <a:xfrm>
            <a:off x="5181600" y="1600200"/>
            <a:ext cx="4441825"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latin typeface="+mn-lt"/>
                <a:cs typeface="+mn-cs"/>
              </a:rPr>
              <a:t>All returns (100%)</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pic>
        <p:nvPicPr>
          <p:cNvPr id="6" name="Picture 4" descr="profile_10m_all_returns"/>
          <p:cNvPicPr>
            <a:picLocks noChangeAspect="1" noChangeArrowheads="1"/>
          </p:cNvPicPr>
          <p:nvPr/>
        </p:nvPicPr>
        <p:blipFill>
          <a:blip r:embed="rId2">
            <a:extLst>
              <a:ext uri="{28A0092B-C50C-407E-A947-70E740481C1C}">
                <a14:useLocalDpi xmlns:a14="http://schemas.microsoft.com/office/drawing/2010/main" val="0"/>
              </a:ext>
            </a:extLst>
          </a:blip>
          <a:srcRect t="10172" b="10172"/>
          <a:stretch>
            <a:fillRect/>
          </a:stretch>
        </p:blipFill>
        <p:spPr>
          <a:xfrm>
            <a:off x="533400" y="1495425"/>
            <a:ext cx="4549775" cy="714375"/>
          </a:xfrm>
          <a:prstGeom prst="rect">
            <a:avLst/>
          </a:prstGeom>
        </p:spPr>
      </p:pic>
    </p:spTree>
    <p:extLst>
      <p:ext uri="{BB962C8B-B14F-4D97-AF65-F5344CB8AC3E}">
        <p14:creationId xmlns:p14="http://schemas.microsoft.com/office/powerpoint/2010/main" val="2426668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92D050"/>
                </a:solidFill>
              </a:rPr>
              <a:t>Lidar Data Characteristics</a:t>
            </a:r>
            <a:endParaRPr lang="en-US" dirty="0">
              <a:solidFill>
                <a:srgbClr val="92D050"/>
              </a:solidFill>
            </a:endParaRPr>
          </a:p>
        </p:txBody>
      </p:sp>
      <p:sp>
        <p:nvSpPr>
          <p:cNvPr id="5" name="Rectangle 3"/>
          <p:cNvSpPr txBox="1">
            <a:spLocks noChangeArrowheads="1"/>
          </p:cNvSpPr>
          <p:nvPr/>
        </p:nvSpPr>
        <p:spPr>
          <a:xfrm>
            <a:off x="5181600" y="1600200"/>
            <a:ext cx="4441825"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latin typeface="+mn-lt"/>
                <a:cs typeface="+mn-cs"/>
              </a:rPr>
              <a:t>All returns (100%)</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pic>
        <p:nvPicPr>
          <p:cNvPr id="6" name="Picture 4" descr="profile_10m_all_returns"/>
          <p:cNvPicPr>
            <a:picLocks noChangeAspect="1" noChangeArrowheads="1"/>
          </p:cNvPicPr>
          <p:nvPr/>
        </p:nvPicPr>
        <p:blipFill>
          <a:blip r:embed="rId2">
            <a:extLst>
              <a:ext uri="{28A0092B-C50C-407E-A947-70E740481C1C}">
                <a14:useLocalDpi xmlns:a14="http://schemas.microsoft.com/office/drawing/2010/main" val="0"/>
              </a:ext>
            </a:extLst>
          </a:blip>
          <a:srcRect t="10172" b="10172"/>
          <a:stretch>
            <a:fillRect/>
          </a:stretch>
        </p:blipFill>
        <p:spPr>
          <a:xfrm>
            <a:off x="533400" y="1495425"/>
            <a:ext cx="4549775" cy="714375"/>
          </a:xfrm>
          <a:prstGeom prst="rect">
            <a:avLst/>
          </a:prstGeom>
        </p:spPr>
      </p:pic>
      <p:grpSp>
        <p:nvGrpSpPr>
          <p:cNvPr id="7" name="Group 6"/>
          <p:cNvGrpSpPr>
            <a:grpSpLocks/>
          </p:cNvGrpSpPr>
          <p:nvPr/>
        </p:nvGrpSpPr>
        <p:grpSpPr bwMode="auto">
          <a:xfrm>
            <a:off x="533400" y="2362200"/>
            <a:ext cx="8610600" cy="762000"/>
            <a:chOff x="533400" y="2362200"/>
            <a:chExt cx="8610601" cy="762000"/>
          </a:xfrm>
        </p:grpSpPr>
        <p:pic>
          <p:nvPicPr>
            <p:cNvPr id="8" name="Picture 5" descr="profile_10m_first_returns"/>
            <p:cNvPicPr>
              <a:picLocks noChangeAspect="1" noChangeArrowheads="1"/>
            </p:cNvPicPr>
            <p:nvPr/>
          </p:nvPicPr>
          <p:blipFill>
            <a:blip r:embed="rId3" cstate="print">
              <a:extLst>
                <a:ext uri="{28A0092B-C50C-407E-A947-70E740481C1C}">
                  <a14:useLocalDpi xmlns:a14="http://schemas.microsoft.com/office/drawing/2010/main" val="0"/>
                </a:ext>
              </a:extLst>
            </a:blip>
            <a:srcRect t="10172" b="10172"/>
            <a:stretch>
              <a:fillRect/>
            </a:stretch>
          </p:blipFill>
          <p:spPr bwMode="auto">
            <a:xfrm>
              <a:off x="533400" y="2362200"/>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5181601" y="2590800"/>
              <a:ext cx="39624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0000"/>
                  </a:solidFill>
                  <a:latin typeface="+mn-lt"/>
                  <a:cs typeface="+mn-cs"/>
                </a:rPr>
                <a:t>1</a:t>
              </a:r>
              <a:r>
                <a:rPr lang="en-US" sz="2100" u="none" kern="0" baseline="30000" dirty="0">
                  <a:solidFill>
                    <a:srgbClr val="FF0000"/>
                  </a:solidFill>
                  <a:latin typeface="+mn-lt"/>
                  <a:cs typeface="+mn-cs"/>
                </a:rPr>
                <a:t>st</a:t>
              </a:r>
              <a:r>
                <a:rPr lang="en-US" sz="2100" u="none" kern="0" dirty="0">
                  <a:solidFill>
                    <a:srgbClr val="FF0000"/>
                  </a:solidFill>
                  <a:latin typeface="+mn-lt"/>
                  <a:cs typeface="+mn-cs"/>
                </a:rPr>
                <a:t> returns (69%)</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spTree>
    <p:extLst>
      <p:ext uri="{BB962C8B-B14F-4D97-AF65-F5344CB8AC3E}">
        <p14:creationId xmlns:p14="http://schemas.microsoft.com/office/powerpoint/2010/main" val="133238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92D050"/>
                </a:solidFill>
              </a:rPr>
              <a:t>Lidar Data Characteristics</a:t>
            </a:r>
            <a:endParaRPr lang="en-US" dirty="0"/>
          </a:p>
        </p:txBody>
      </p:sp>
      <p:sp>
        <p:nvSpPr>
          <p:cNvPr id="5" name="Rectangle 3"/>
          <p:cNvSpPr txBox="1">
            <a:spLocks noChangeArrowheads="1"/>
          </p:cNvSpPr>
          <p:nvPr/>
        </p:nvSpPr>
        <p:spPr>
          <a:xfrm>
            <a:off x="5181600" y="1600200"/>
            <a:ext cx="4441825"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latin typeface="+mn-lt"/>
                <a:cs typeface="+mn-cs"/>
              </a:rPr>
              <a:t>All returns (100%)</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pic>
        <p:nvPicPr>
          <p:cNvPr id="6" name="Picture 4" descr="profile_10m_all_returns"/>
          <p:cNvPicPr>
            <a:picLocks noChangeAspect="1" noChangeArrowheads="1"/>
          </p:cNvPicPr>
          <p:nvPr/>
        </p:nvPicPr>
        <p:blipFill>
          <a:blip r:embed="rId2">
            <a:extLst>
              <a:ext uri="{28A0092B-C50C-407E-A947-70E740481C1C}">
                <a14:useLocalDpi xmlns:a14="http://schemas.microsoft.com/office/drawing/2010/main" val="0"/>
              </a:ext>
            </a:extLst>
          </a:blip>
          <a:srcRect t="10172" b="10172"/>
          <a:stretch>
            <a:fillRect/>
          </a:stretch>
        </p:blipFill>
        <p:spPr>
          <a:xfrm>
            <a:off x="533400" y="1495425"/>
            <a:ext cx="4549775" cy="714375"/>
          </a:xfrm>
          <a:prstGeom prst="rect">
            <a:avLst/>
          </a:prstGeom>
        </p:spPr>
      </p:pic>
      <p:grpSp>
        <p:nvGrpSpPr>
          <p:cNvPr id="7" name="Group 6"/>
          <p:cNvGrpSpPr>
            <a:grpSpLocks/>
          </p:cNvGrpSpPr>
          <p:nvPr/>
        </p:nvGrpSpPr>
        <p:grpSpPr bwMode="auto">
          <a:xfrm>
            <a:off x="533400" y="2362200"/>
            <a:ext cx="8610600" cy="762000"/>
            <a:chOff x="533400" y="2362200"/>
            <a:chExt cx="8610601" cy="762000"/>
          </a:xfrm>
        </p:grpSpPr>
        <p:pic>
          <p:nvPicPr>
            <p:cNvPr id="8" name="Picture 5" descr="profile_10m_first_returns"/>
            <p:cNvPicPr>
              <a:picLocks noChangeAspect="1" noChangeArrowheads="1"/>
            </p:cNvPicPr>
            <p:nvPr/>
          </p:nvPicPr>
          <p:blipFill>
            <a:blip r:embed="rId3" cstate="print">
              <a:extLst>
                <a:ext uri="{28A0092B-C50C-407E-A947-70E740481C1C}">
                  <a14:useLocalDpi xmlns:a14="http://schemas.microsoft.com/office/drawing/2010/main" val="0"/>
                </a:ext>
              </a:extLst>
            </a:blip>
            <a:srcRect t="10172" b="10172"/>
            <a:stretch>
              <a:fillRect/>
            </a:stretch>
          </p:blipFill>
          <p:spPr bwMode="auto">
            <a:xfrm>
              <a:off x="533400" y="2362200"/>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5181601" y="2590800"/>
              <a:ext cx="39624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0000"/>
                  </a:solidFill>
                  <a:latin typeface="+mn-lt"/>
                  <a:cs typeface="+mn-cs"/>
                </a:rPr>
                <a:t>1</a:t>
              </a:r>
              <a:r>
                <a:rPr lang="en-US" sz="2100" u="none" kern="0" baseline="30000" dirty="0">
                  <a:solidFill>
                    <a:srgbClr val="FF0000"/>
                  </a:solidFill>
                  <a:latin typeface="+mn-lt"/>
                  <a:cs typeface="+mn-cs"/>
                </a:rPr>
                <a:t>st</a:t>
              </a:r>
              <a:r>
                <a:rPr lang="en-US" sz="2100" u="none" kern="0" dirty="0">
                  <a:solidFill>
                    <a:srgbClr val="FF0000"/>
                  </a:solidFill>
                  <a:latin typeface="+mn-lt"/>
                  <a:cs typeface="+mn-cs"/>
                </a:rPr>
                <a:t> returns (69%)</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0" name="Group 9"/>
          <p:cNvGrpSpPr>
            <a:grpSpLocks/>
          </p:cNvGrpSpPr>
          <p:nvPr/>
        </p:nvGrpSpPr>
        <p:grpSpPr bwMode="auto">
          <a:xfrm>
            <a:off x="533400" y="3224212"/>
            <a:ext cx="8610600" cy="738188"/>
            <a:chOff x="533400" y="3224212"/>
            <a:chExt cx="8610601" cy="738188"/>
          </a:xfrm>
        </p:grpSpPr>
        <p:pic>
          <p:nvPicPr>
            <p:cNvPr id="11" name="Picture 6" descr="profile_10m_second_returns"/>
            <p:cNvPicPr>
              <a:picLocks noChangeAspect="1" noChangeArrowheads="1"/>
            </p:cNvPicPr>
            <p:nvPr/>
          </p:nvPicPr>
          <p:blipFill>
            <a:blip r:embed="rId4" cstate="print">
              <a:extLst>
                <a:ext uri="{28A0092B-C50C-407E-A947-70E740481C1C}">
                  <a14:useLocalDpi xmlns:a14="http://schemas.microsoft.com/office/drawing/2010/main" val="0"/>
                </a:ext>
              </a:extLst>
            </a:blip>
            <a:srcRect t="10172" b="10172"/>
            <a:stretch>
              <a:fillRect/>
            </a:stretch>
          </p:blipFill>
          <p:spPr bwMode="auto">
            <a:xfrm>
              <a:off x="533400" y="3224212"/>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a:xfrm>
              <a:off x="5257801" y="3429000"/>
              <a:ext cx="38862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C000"/>
                  </a:solidFill>
                  <a:latin typeface="+mn-lt"/>
                  <a:cs typeface="+mn-cs"/>
                </a:rPr>
                <a:t>2</a:t>
              </a:r>
              <a:r>
                <a:rPr lang="en-US" sz="2100" u="none" kern="0" baseline="30000" dirty="0">
                  <a:solidFill>
                    <a:srgbClr val="FFC000"/>
                  </a:solidFill>
                  <a:latin typeface="+mn-lt"/>
                  <a:cs typeface="+mn-cs"/>
                </a:rPr>
                <a:t>nd</a:t>
              </a:r>
              <a:r>
                <a:rPr lang="en-US" sz="2100" u="none" kern="0" dirty="0">
                  <a:solidFill>
                    <a:srgbClr val="FFC000"/>
                  </a:solidFill>
                  <a:latin typeface="+mn-lt"/>
                  <a:cs typeface="+mn-cs"/>
                </a:rPr>
                <a:t> returns (26%)</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spTree>
    <p:extLst>
      <p:ext uri="{BB962C8B-B14F-4D97-AF65-F5344CB8AC3E}">
        <p14:creationId xmlns:p14="http://schemas.microsoft.com/office/powerpoint/2010/main" val="2467545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92D050"/>
                </a:solidFill>
              </a:rPr>
              <a:t>Lidar Data Characteristics</a:t>
            </a:r>
            <a:endParaRPr lang="en-US" dirty="0"/>
          </a:p>
        </p:txBody>
      </p:sp>
      <p:sp>
        <p:nvSpPr>
          <p:cNvPr id="5" name="Rectangle 3"/>
          <p:cNvSpPr txBox="1">
            <a:spLocks noChangeArrowheads="1"/>
          </p:cNvSpPr>
          <p:nvPr/>
        </p:nvSpPr>
        <p:spPr>
          <a:xfrm>
            <a:off x="5181600" y="1600200"/>
            <a:ext cx="4441825"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latin typeface="+mn-lt"/>
                <a:cs typeface="+mn-cs"/>
              </a:rPr>
              <a:t>All returns (100%)</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pic>
        <p:nvPicPr>
          <p:cNvPr id="6" name="Picture 4" descr="profile_10m_all_returns"/>
          <p:cNvPicPr>
            <a:picLocks noChangeAspect="1" noChangeArrowheads="1"/>
          </p:cNvPicPr>
          <p:nvPr/>
        </p:nvPicPr>
        <p:blipFill>
          <a:blip r:embed="rId2">
            <a:extLst>
              <a:ext uri="{28A0092B-C50C-407E-A947-70E740481C1C}">
                <a14:useLocalDpi xmlns:a14="http://schemas.microsoft.com/office/drawing/2010/main" val="0"/>
              </a:ext>
            </a:extLst>
          </a:blip>
          <a:srcRect t="10172" b="10172"/>
          <a:stretch>
            <a:fillRect/>
          </a:stretch>
        </p:blipFill>
        <p:spPr>
          <a:xfrm>
            <a:off x="533400" y="1495425"/>
            <a:ext cx="4549775" cy="714375"/>
          </a:xfrm>
          <a:prstGeom prst="rect">
            <a:avLst/>
          </a:prstGeom>
        </p:spPr>
      </p:pic>
      <p:grpSp>
        <p:nvGrpSpPr>
          <p:cNvPr id="7" name="Group 6"/>
          <p:cNvGrpSpPr>
            <a:grpSpLocks/>
          </p:cNvGrpSpPr>
          <p:nvPr/>
        </p:nvGrpSpPr>
        <p:grpSpPr bwMode="auto">
          <a:xfrm>
            <a:off x="533400" y="2362200"/>
            <a:ext cx="8610600" cy="762000"/>
            <a:chOff x="533400" y="2362200"/>
            <a:chExt cx="8610601" cy="762000"/>
          </a:xfrm>
        </p:grpSpPr>
        <p:pic>
          <p:nvPicPr>
            <p:cNvPr id="8" name="Picture 5" descr="profile_10m_first_returns"/>
            <p:cNvPicPr>
              <a:picLocks noChangeAspect="1" noChangeArrowheads="1"/>
            </p:cNvPicPr>
            <p:nvPr/>
          </p:nvPicPr>
          <p:blipFill>
            <a:blip r:embed="rId3" cstate="print">
              <a:extLst>
                <a:ext uri="{28A0092B-C50C-407E-A947-70E740481C1C}">
                  <a14:useLocalDpi xmlns:a14="http://schemas.microsoft.com/office/drawing/2010/main" val="0"/>
                </a:ext>
              </a:extLst>
            </a:blip>
            <a:srcRect t="10172" b="10172"/>
            <a:stretch>
              <a:fillRect/>
            </a:stretch>
          </p:blipFill>
          <p:spPr bwMode="auto">
            <a:xfrm>
              <a:off x="533400" y="2362200"/>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5181601" y="2590800"/>
              <a:ext cx="39624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0000"/>
                  </a:solidFill>
                  <a:latin typeface="+mn-lt"/>
                  <a:cs typeface="+mn-cs"/>
                </a:rPr>
                <a:t>1</a:t>
              </a:r>
              <a:r>
                <a:rPr lang="en-US" sz="2100" u="none" kern="0" baseline="30000" dirty="0">
                  <a:solidFill>
                    <a:srgbClr val="FF0000"/>
                  </a:solidFill>
                  <a:latin typeface="+mn-lt"/>
                  <a:cs typeface="+mn-cs"/>
                </a:rPr>
                <a:t>st</a:t>
              </a:r>
              <a:r>
                <a:rPr lang="en-US" sz="2100" u="none" kern="0" dirty="0">
                  <a:solidFill>
                    <a:srgbClr val="FF0000"/>
                  </a:solidFill>
                  <a:latin typeface="+mn-lt"/>
                  <a:cs typeface="+mn-cs"/>
                </a:rPr>
                <a:t> returns (69%)</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0" name="Group 9"/>
          <p:cNvGrpSpPr>
            <a:grpSpLocks/>
          </p:cNvGrpSpPr>
          <p:nvPr/>
        </p:nvGrpSpPr>
        <p:grpSpPr bwMode="auto">
          <a:xfrm>
            <a:off x="533400" y="3224212"/>
            <a:ext cx="8610600" cy="738188"/>
            <a:chOff x="533400" y="3224212"/>
            <a:chExt cx="8610601" cy="738188"/>
          </a:xfrm>
        </p:grpSpPr>
        <p:pic>
          <p:nvPicPr>
            <p:cNvPr id="11" name="Picture 6" descr="profile_10m_second_returns"/>
            <p:cNvPicPr>
              <a:picLocks noChangeAspect="1" noChangeArrowheads="1"/>
            </p:cNvPicPr>
            <p:nvPr/>
          </p:nvPicPr>
          <p:blipFill>
            <a:blip r:embed="rId4" cstate="print">
              <a:extLst>
                <a:ext uri="{28A0092B-C50C-407E-A947-70E740481C1C}">
                  <a14:useLocalDpi xmlns:a14="http://schemas.microsoft.com/office/drawing/2010/main" val="0"/>
                </a:ext>
              </a:extLst>
            </a:blip>
            <a:srcRect t="10172" b="10172"/>
            <a:stretch>
              <a:fillRect/>
            </a:stretch>
          </p:blipFill>
          <p:spPr bwMode="auto">
            <a:xfrm>
              <a:off x="533400" y="3224212"/>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a:xfrm>
              <a:off x="5257801" y="3429000"/>
              <a:ext cx="38862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C000"/>
                  </a:solidFill>
                  <a:latin typeface="+mn-lt"/>
                  <a:cs typeface="+mn-cs"/>
                </a:rPr>
                <a:t>2</a:t>
              </a:r>
              <a:r>
                <a:rPr lang="en-US" sz="2100" u="none" kern="0" baseline="30000" dirty="0">
                  <a:solidFill>
                    <a:srgbClr val="FFC000"/>
                  </a:solidFill>
                  <a:latin typeface="+mn-lt"/>
                  <a:cs typeface="+mn-cs"/>
                </a:rPr>
                <a:t>nd</a:t>
              </a:r>
              <a:r>
                <a:rPr lang="en-US" sz="2100" u="none" kern="0" dirty="0">
                  <a:solidFill>
                    <a:srgbClr val="FFC000"/>
                  </a:solidFill>
                  <a:latin typeface="+mn-lt"/>
                  <a:cs typeface="+mn-cs"/>
                </a:rPr>
                <a:t> returns (26%)</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3" name="Group 12"/>
          <p:cNvGrpSpPr>
            <a:grpSpLocks/>
          </p:cNvGrpSpPr>
          <p:nvPr/>
        </p:nvGrpSpPr>
        <p:grpSpPr bwMode="auto">
          <a:xfrm>
            <a:off x="533399" y="4086224"/>
            <a:ext cx="8458201" cy="714375"/>
            <a:chOff x="533399" y="4086224"/>
            <a:chExt cx="8458201" cy="714375"/>
          </a:xfrm>
        </p:grpSpPr>
        <p:pic>
          <p:nvPicPr>
            <p:cNvPr id="14" name="Picture 7" descr="profile_10m_third_returns"/>
            <p:cNvPicPr>
              <a:picLocks noChangeAspect="1" noChangeArrowheads="1"/>
            </p:cNvPicPr>
            <p:nvPr/>
          </p:nvPicPr>
          <p:blipFill>
            <a:blip r:embed="rId5" cstate="print">
              <a:extLst>
                <a:ext uri="{28A0092B-C50C-407E-A947-70E740481C1C}">
                  <a14:useLocalDpi xmlns:a14="http://schemas.microsoft.com/office/drawing/2010/main" val="0"/>
                </a:ext>
              </a:extLst>
            </a:blip>
            <a:srcRect t="10172" b="10172"/>
            <a:stretch>
              <a:fillRect/>
            </a:stretch>
          </p:blipFill>
          <p:spPr bwMode="auto">
            <a:xfrm>
              <a:off x="533399" y="4086224"/>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txBox="1">
              <a:spLocks noChangeArrowheads="1"/>
            </p:cNvSpPr>
            <p:nvPr/>
          </p:nvSpPr>
          <p:spPr>
            <a:xfrm>
              <a:off x="5257800" y="4267200"/>
              <a:ext cx="3733800"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00FF00"/>
                  </a:solidFill>
                  <a:latin typeface="+mn-lt"/>
                  <a:cs typeface="+mn-cs"/>
                </a:rPr>
                <a:t>3</a:t>
              </a:r>
              <a:r>
                <a:rPr lang="en-US" sz="2100" u="none" kern="0" baseline="30000" dirty="0">
                  <a:solidFill>
                    <a:srgbClr val="00FF00"/>
                  </a:solidFill>
                  <a:latin typeface="+mn-lt"/>
                  <a:cs typeface="+mn-cs"/>
                </a:rPr>
                <a:t>rd</a:t>
              </a:r>
              <a:r>
                <a:rPr lang="en-US" sz="2100" u="none" kern="0" dirty="0">
                  <a:solidFill>
                    <a:srgbClr val="00FF00"/>
                  </a:solidFill>
                  <a:latin typeface="+mn-lt"/>
                  <a:cs typeface="+mn-cs"/>
                </a:rPr>
                <a:t> returns (4%)</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spTree>
    <p:extLst>
      <p:ext uri="{BB962C8B-B14F-4D97-AF65-F5344CB8AC3E}">
        <p14:creationId xmlns:p14="http://schemas.microsoft.com/office/powerpoint/2010/main" val="3374716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92D050"/>
                </a:solidFill>
              </a:rPr>
              <a:t>Lidar Data Characteristics</a:t>
            </a:r>
            <a:endParaRPr lang="en-US" dirty="0"/>
          </a:p>
        </p:txBody>
      </p:sp>
      <p:sp>
        <p:nvSpPr>
          <p:cNvPr id="5" name="Rectangle 3"/>
          <p:cNvSpPr txBox="1">
            <a:spLocks noChangeArrowheads="1"/>
          </p:cNvSpPr>
          <p:nvPr/>
        </p:nvSpPr>
        <p:spPr>
          <a:xfrm>
            <a:off x="5181600" y="1600200"/>
            <a:ext cx="4441825"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latin typeface="+mn-lt"/>
                <a:cs typeface="+mn-cs"/>
              </a:rPr>
              <a:t>All returns (100%)</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pic>
        <p:nvPicPr>
          <p:cNvPr id="6" name="Picture 4" descr="profile_10m_all_returns"/>
          <p:cNvPicPr>
            <a:picLocks noChangeAspect="1" noChangeArrowheads="1"/>
          </p:cNvPicPr>
          <p:nvPr/>
        </p:nvPicPr>
        <p:blipFill>
          <a:blip r:embed="rId2">
            <a:extLst>
              <a:ext uri="{28A0092B-C50C-407E-A947-70E740481C1C}">
                <a14:useLocalDpi xmlns:a14="http://schemas.microsoft.com/office/drawing/2010/main" val="0"/>
              </a:ext>
            </a:extLst>
          </a:blip>
          <a:srcRect t="10172" b="10172"/>
          <a:stretch>
            <a:fillRect/>
          </a:stretch>
        </p:blipFill>
        <p:spPr>
          <a:xfrm>
            <a:off x="533400" y="1495425"/>
            <a:ext cx="4549775" cy="714375"/>
          </a:xfrm>
          <a:prstGeom prst="rect">
            <a:avLst/>
          </a:prstGeom>
        </p:spPr>
      </p:pic>
      <p:grpSp>
        <p:nvGrpSpPr>
          <p:cNvPr id="7" name="Group 6"/>
          <p:cNvGrpSpPr>
            <a:grpSpLocks/>
          </p:cNvGrpSpPr>
          <p:nvPr/>
        </p:nvGrpSpPr>
        <p:grpSpPr bwMode="auto">
          <a:xfrm>
            <a:off x="533400" y="2362200"/>
            <a:ext cx="8610600" cy="762000"/>
            <a:chOff x="533400" y="2362200"/>
            <a:chExt cx="8610601" cy="762000"/>
          </a:xfrm>
        </p:grpSpPr>
        <p:pic>
          <p:nvPicPr>
            <p:cNvPr id="8" name="Picture 5" descr="profile_10m_first_returns"/>
            <p:cNvPicPr>
              <a:picLocks noChangeAspect="1" noChangeArrowheads="1"/>
            </p:cNvPicPr>
            <p:nvPr/>
          </p:nvPicPr>
          <p:blipFill>
            <a:blip r:embed="rId3" cstate="print">
              <a:extLst>
                <a:ext uri="{28A0092B-C50C-407E-A947-70E740481C1C}">
                  <a14:useLocalDpi xmlns:a14="http://schemas.microsoft.com/office/drawing/2010/main" val="0"/>
                </a:ext>
              </a:extLst>
            </a:blip>
            <a:srcRect t="10172" b="10172"/>
            <a:stretch>
              <a:fillRect/>
            </a:stretch>
          </p:blipFill>
          <p:spPr bwMode="auto">
            <a:xfrm>
              <a:off x="533400" y="2362200"/>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5181601" y="2590800"/>
              <a:ext cx="39624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0000"/>
                  </a:solidFill>
                  <a:latin typeface="+mn-lt"/>
                  <a:cs typeface="+mn-cs"/>
                </a:rPr>
                <a:t>1</a:t>
              </a:r>
              <a:r>
                <a:rPr lang="en-US" sz="2100" u="none" kern="0" baseline="30000" dirty="0">
                  <a:solidFill>
                    <a:srgbClr val="FF0000"/>
                  </a:solidFill>
                  <a:latin typeface="+mn-lt"/>
                  <a:cs typeface="+mn-cs"/>
                </a:rPr>
                <a:t>st</a:t>
              </a:r>
              <a:r>
                <a:rPr lang="en-US" sz="2100" u="none" kern="0" dirty="0">
                  <a:solidFill>
                    <a:srgbClr val="FF0000"/>
                  </a:solidFill>
                  <a:latin typeface="+mn-lt"/>
                  <a:cs typeface="+mn-cs"/>
                </a:rPr>
                <a:t> returns (69%)</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0" name="Group 9"/>
          <p:cNvGrpSpPr>
            <a:grpSpLocks/>
          </p:cNvGrpSpPr>
          <p:nvPr/>
        </p:nvGrpSpPr>
        <p:grpSpPr bwMode="auto">
          <a:xfrm>
            <a:off x="533400" y="3224212"/>
            <a:ext cx="8610600" cy="738188"/>
            <a:chOff x="533400" y="3224212"/>
            <a:chExt cx="8610601" cy="738188"/>
          </a:xfrm>
        </p:grpSpPr>
        <p:pic>
          <p:nvPicPr>
            <p:cNvPr id="11" name="Picture 6" descr="profile_10m_second_returns"/>
            <p:cNvPicPr>
              <a:picLocks noChangeAspect="1" noChangeArrowheads="1"/>
            </p:cNvPicPr>
            <p:nvPr/>
          </p:nvPicPr>
          <p:blipFill>
            <a:blip r:embed="rId4" cstate="print">
              <a:extLst>
                <a:ext uri="{28A0092B-C50C-407E-A947-70E740481C1C}">
                  <a14:useLocalDpi xmlns:a14="http://schemas.microsoft.com/office/drawing/2010/main" val="0"/>
                </a:ext>
              </a:extLst>
            </a:blip>
            <a:srcRect t="10172" b="10172"/>
            <a:stretch>
              <a:fillRect/>
            </a:stretch>
          </p:blipFill>
          <p:spPr bwMode="auto">
            <a:xfrm>
              <a:off x="533400" y="3224212"/>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txBox="1">
              <a:spLocks noChangeArrowheads="1"/>
            </p:cNvSpPr>
            <p:nvPr/>
          </p:nvSpPr>
          <p:spPr>
            <a:xfrm>
              <a:off x="5257801" y="3429000"/>
              <a:ext cx="38862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FFC000"/>
                  </a:solidFill>
                  <a:latin typeface="+mn-lt"/>
                  <a:cs typeface="+mn-cs"/>
                </a:rPr>
                <a:t>2</a:t>
              </a:r>
              <a:r>
                <a:rPr lang="en-US" sz="2100" u="none" kern="0" baseline="30000" dirty="0">
                  <a:solidFill>
                    <a:srgbClr val="FFC000"/>
                  </a:solidFill>
                  <a:latin typeface="+mn-lt"/>
                  <a:cs typeface="+mn-cs"/>
                </a:rPr>
                <a:t>nd</a:t>
              </a:r>
              <a:r>
                <a:rPr lang="en-US" sz="2100" u="none" kern="0" dirty="0">
                  <a:solidFill>
                    <a:srgbClr val="FFC000"/>
                  </a:solidFill>
                  <a:latin typeface="+mn-lt"/>
                  <a:cs typeface="+mn-cs"/>
                </a:rPr>
                <a:t> returns (26%)</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3" name="Group 12"/>
          <p:cNvGrpSpPr>
            <a:grpSpLocks/>
          </p:cNvGrpSpPr>
          <p:nvPr/>
        </p:nvGrpSpPr>
        <p:grpSpPr bwMode="auto">
          <a:xfrm>
            <a:off x="533399" y="4086224"/>
            <a:ext cx="8458201" cy="714375"/>
            <a:chOff x="533399" y="4086224"/>
            <a:chExt cx="8458201" cy="714375"/>
          </a:xfrm>
        </p:grpSpPr>
        <p:pic>
          <p:nvPicPr>
            <p:cNvPr id="14" name="Picture 7" descr="profile_10m_third_returns"/>
            <p:cNvPicPr>
              <a:picLocks noChangeAspect="1" noChangeArrowheads="1"/>
            </p:cNvPicPr>
            <p:nvPr/>
          </p:nvPicPr>
          <p:blipFill>
            <a:blip r:embed="rId5" cstate="print">
              <a:extLst>
                <a:ext uri="{28A0092B-C50C-407E-A947-70E740481C1C}">
                  <a14:useLocalDpi xmlns:a14="http://schemas.microsoft.com/office/drawing/2010/main" val="0"/>
                </a:ext>
              </a:extLst>
            </a:blip>
            <a:srcRect t="10172" b="10172"/>
            <a:stretch>
              <a:fillRect/>
            </a:stretch>
          </p:blipFill>
          <p:spPr bwMode="auto">
            <a:xfrm>
              <a:off x="533399" y="4086224"/>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txBox="1">
              <a:spLocks noChangeArrowheads="1"/>
            </p:cNvSpPr>
            <p:nvPr/>
          </p:nvSpPr>
          <p:spPr>
            <a:xfrm>
              <a:off x="5257800" y="4267200"/>
              <a:ext cx="3733800" cy="4572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00FF00"/>
                  </a:solidFill>
                  <a:latin typeface="+mn-lt"/>
                  <a:cs typeface="+mn-cs"/>
                </a:rPr>
                <a:t>3</a:t>
              </a:r>
              <a:r>
                <a:rPr lang="en-US" sz="2100" u="none" kern="0" baseline="30000" dirty="0">
                  <a:solidFill>
                    <a:srgbClr val="00FF00"/>
                  </a:solidFill>
                  <a:latin typeface="+mn-lt"/>
                  <a:cs typeface="+mn-cs"/>
                </a:rPr>
                <a:t>rd</a:t>
              </a:r>
              <a:r>
                <a:rPr lang="en-US" sz="2100" u="none" kern="0" dirty="0">
                  <a:solidFill>
                    <a:srgbClr val="00FF00"/>
                  </a:solidFill>
                  <a:latin typeface="+mn-lt"/>
                  <a:cs typeface="+mn-cs"/>
                </a:rPr>
                <a:t> returns (4%)</a:t>
              </a:r>
            </a:p>
            <a:p>
              <a:pPr marL="342900" indent="-342900" eaLnBrk="1" hangingPunct="1">
                <a:spcBef>
                  <a:spcPct val="20000"/>
                </a:spcBef>
                <a:buFont typeface="Wingdings" pitchFamily="2" charset="2"/>
                <a:buNone/>
                <a:defRPr/>
              </a:pPr>
              <a:endParaRPr lang="en-US" sz="2100" u="none" kern="0" dirty="0">
                <a:solidFill>
                  <a:schemeClr val="bg1"/>
                </a:solidFill>
                <a:latin typeface="+mn-lt"/>
                <a:cs typeface="+mn-cs"/>
              </a:endParaRPr>
            </a:p>
          </p:txBody>
        </p:sp>
      </p:grpSp>
      <p:grpSp>
        <p:nvGrpSpPr>
          <p:cNvPr id="16" name="Group 15"/>
          <p:cNvGrpSpPr>
            <a:grpSpLocks/>
          </p:cNvGrpSpPr>
          <p:nvPr/>
        </p:nvGrpSpPr>
        <p:grpSpPr bwMode="auto">
          <a:xfrm>
            <a:off x="533398" y="4948236"/>
            <a:ext cx="8458202" cy="766764"/>
            <a:chOff x="533398" y="4948236"/>
            <a:chExt cx="8458202" cy="766764"/>
          </a:xfrm>
        </p:grpSpPr>
        <p:pic>
          <p:nvPicPr>
            <p:cNvPr id="17" name="Picture 8" descr="profile_10m_fourth_returns"/>
            <p:cNvPicPr>
              <a:picLocks noChangeAspect="1" noChangeArrowheads="1"/>
            </p:cNvPicPr>
            <p:nvPr/>
          </p:nvPicPr>
          <p:blipFill>
            <a:blip r:embed="rId6" cstate="print">
              <a:extLst>
                <a:ext uri="{28A0092B-C50C-407E-A947-70E740481C1C}">
                  <a14:useLocalDpi xmlns:a14="http://schemas.microsoft.com/office/drawing/2010/main" val="0"/>
                </a:ext>
              </a:extLst>
            </a:blip>
            <a:srcRect t="10172" b="10172"/>
            <a:stretch>
              <a:fillRect/>
            </a:stretch>
          </p:blipFill>
          <p:spPr bwMode="auto">
            <a:xfrm>
              <a:off x="533398" y="4948236"/>
              <a:ext cx="45497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3"/>
            <p:cNvSpPr txBox="1">
              <a:spLocks noChangeArrowheads="1"/>
            </p:cNvSpPr>
            <p:nvPr/>
          </p:nvSpPr>
          <p:spPr>
            <a:xfrm>
              <a:off x="5334000" y="5181600"/>
              <a:ext cx="3657600" cy="533400"/>
            </a:xfrm>
            <a:prstGeom prst="rect">
              <a:avLst/>
            </a:prstGeom>
          </p:spPr>
          <p:txBody>
            <a:bodyPr/>
            <a:lstStyle/>
            <a:p>
              <a:pPr marL="342900" indent="-342900" eaLnBrk="1" hangingPunct="1">
                <a:spcBef>
                  <a:spcPct val="20000"/>
                </a:spcBef>
                <a:buFont typeface="Wingdings" pitchFamily="2" charset="2"/>
                <a:buNone/>
                <a:defRPr/>
              </a:pPr>
              <a:r>
                <a:rPr lang="en-US" sz="2100" u="none" kern="0" dirty="0">
                  <a:solidFill>
                    <a:srgbClr val="00CCFF"/>
                  </a:solidFill>
                  <a:latin typeface="+mn-lt"/>
                  <a:cs typeface="+mn-cs"/>
                </a:rPr>
                <a:t>4</a:t>
              </a:r>
              <a:r>
                <a:rPr lang="en-US" sz="2100" u="none" kern="0" baseline="30000" dirty="0">
                  <a:solidFill>
                    <a:srgbClr val="00CCFF"/>
                  </a:solidFill>
                  <a:latin typeface="+mn-lt"/>
                  <a:cs typeface="+mn-cs"/>
                </a:rPr>
                <a:t>th</a:t>
              </a:r>
              <a:r>
                <a:rPr lang="en-US" sz="2100" u="none" kern="0" dirty="0">
                  <a:solidFill>
                    <a:srgbClr val="00CCFF"/>
                  </a:solidFill>
                  <a:latin typeface="+mn-lt"/>
                  <a:cs typeface="+mn-cs"/>
                </a:rPr>
                <a:t> returns (&lt;0.1%)</a:t>
              </a:r>
            </a:p>
          </p:txBody>
        </p:sp>
      </p:grpSp>
    </p:spTree>
    <p:extLst>
      <p:ext uri="{BB962C8B-B14F-4D97-AF65-F5344CB8AC3E}">
        <p14:creationId xmlns:p14="http://schemas.microsoft.com/office/powerpoint/2010/main" val="2246868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FCC16-879F-4142-A56D-F411093640FA}"/>
              </a:ext>
            </a:extLst>
          </p:cNvPr>
          <p:cNvSpPr>
            <a:spLocks noGrp="1"/>
          </p:cNvSpPr>
          <p:nvPr>
            <p:ph type="title"/>
          </p:nvPr>
        </p:nvSpPr>
        <p:spPr>
          <a:xfrm>
            <a:off x="152400" y="304800"/>
            <a:ext cx="4724400" cy="4572000"/>
          </a:xfrm>
        </p:spPr>
        <p:txBody>
          <a:bodyPr>
            <a:normAutofit/>
          </a:bodyPr>
          <a:lstStyle/>
          <a:p>
            <a:pPr algn="l"/>
            <a:r>
              <a:rPr lang="en-US" sz="3100" dirty="0"/>
              <a:t>American Society for Photogrammetry and Remote Sensing (ASPRS)</a:t>
            </a:r>
            <a:br>
              <a:rPr lang="en-US" sz="3100" dirty="0"/>
            </a:br>
            <a:r>
              <a:rPr lang="en-US" sz="3100" dirty="0"/>
              <a:t> </a:t>
            </a:r>
            <a:br>
              <a:rPr lang="en-US" dirty="0"/>
            </a:br>
            <a:r>
              <a:rPr lang="en-US" sz="2800" dirty="0">
                <a:solidFill>
                  <a:schemeClr val="tx1"/>
                </a:solidFill>
              </a:rPr>
              <a:t>Classification codes LAS format 1.1-1.4</a:t>
            </a:r>
            <a:br>
              <a:rPr lang="en-US" sz="2800" dirty="0">
                <a:solidFill>
                  <a:schemeClr val="tx1"/>
                </a:solidFill>
              </a:rPr>
            </a:br>
            <a:br>
              <a:rPr lang="en-US" sz="2800" dirty="0">
                <a:solidFill>
                  <a:schemeClr val="tx1"/>
                </a:solidFill>
              </a:rPr>
            </a:br>
            <a:r>
              <a:rPr lang="en-US" sz="2800" dirty="0">
                <a:solidFill>
                  <a:schemeClr val="tx1"/>
                </a:solidFill>
                <a:hlinkClick r:id="rId2">
                  <a:extLst>
                    <a:ext uri="{A12FA001-AC4F-418D-AE19-62706E023703}">
                      <ahyp:hlinkClr xmlns:ahyp="http://schemas.microsoft.com/office/drawing/2018/hyperlinkcolor" val="tx"/>
                    </a:ext>
                  </a:extLst>
                </a:hlinkClick>
              </a:rPr>
              <a:t>https://www.asprs.org/wp-content/uploads/2010/12/LAS_1-4_R6.pdf</a:t>
            </a:r>
            <a:endParaRPr lang="en-US" sz="2800" dirty="0">
              <a:solidFill>
                <a:schemeClr val="tx1"/>
              </a:solidFill>
            </a:endParaRPr>
          </a:p>
        </p:txBody>
      </p:sp>
      <p:graphicFrame>
        <p:nvGraphicFramePr>
          <p:cNvPr id="4" name="Table 4">
            <a:extLst>
              <a:ext uri="{FF2B5EF4-FFF2-40B4-BE49-F238E27FC236}">
                <a16:creationId xmlns:a16="http://schemas.microsoft.com/office/drawing/2014/main" id="{758D5E8F-9A46-4B79-889E-C69762B81D97}"/>
              </a:ext>
            </a:extLst>
          </p:cNvPr>
          <p:cNvGraphicFramePr>
            <a:graphicFrameLocks noGrp="1"/>
          </p:cNvGraphicFramePr>
          <p:nvPr>
            <p:ph idx="1"/>
            <p:extLst>
              <p:ext uri="{D42A27DB-BD31-4B8C-83A1-F6EECF244321}">
                <p14:modId xmlns:p14="http://schemas.microsoft.com/office/powerpoint/2010/main" val="1128393488"/>
              </p:ext>
            </p:extLst>
          </p:nvPr>
        </p:nvGraphicFramePr>
        <p:xfrm>
          <a:off x="5105400" y="152400"/>
          <a:ext cx="3733800" cy="6324593"/>
        </p:xfrm>
        <a:graphic>
          <a:graphicData uri="http://schemas.openxmlformats.org/drawingml/2006/table">
            <a:tbl>
              <a:tblPr firstRow="1" bandRow="1">
                <a:tableStyleId>{5C22544A-7EE6-4342-B048-85BDC9FD1C3A}</a:tableStyleId>
              </a:tblPr>
              <a:tblGrid>
                <a:gridCol w="1866900">
                  <a:extLst>
                    <a:ext uri="{9D8B030D-6E8A-4147-A177-3AD203B41FA5}">
                      <a16:colId xmlns:a16="http://schemas.microsoft.com/office/drawing/2014/main" val="93126161"/>
                    </a:ext>
                  </a:extLst>
                </a:gridCol>
                <a:gridCol w="1866900">
                  <a:extLst>
                    <a:ext uri="{9D8B030D-6E8A-4147-A177-3AD203B41FA5}">
                      <a16:colId xmlns:a16="http://schemas.microsoft.com/office/drawing/2014/main" val="3236742969"/>
                    </a:ext>
                  </a:extLst>
                </a:gridCol>
              </a:tblGrid>
              <a:tr h="476808">
                <a:tc>
                  <a:txBody>
                    <a:bodyPr/>
                    <a:lstStyle/>
                    <a:p>
                      <a:r>
                        <a:rPr lang="en-US" sz="1100" dirty="0"/>
                        <a:t>Classification Value</a:t>
                      </a:r>
                    </a:p>
                  </a:txBody>
                  <a:tcPr/>
                </a:tc>
                <a:tc>
                  <a:txBody>
                    <a:bodyPr/>
                    <a:lstStyle/>
                    <a:p>
                      <a:r>
                        <a:rPr lang="en-US" sz="1100" dirty="0"/>
                        <a:t>Meaning</a:t>
                      </a:r>
                    </a:p>
                  </a:txBody>
                  <a:tcPr/>
                </a:tc>
                <a:extLst>
                  <a:ext uri="{0D108BD9-81ED-4DB2-BD59-A6C34878D82A}">
                    <a16:rowId xmlns:a16="http://schemas.microsoft.com/office/drawing/2014/main" val="1038084540"/>
                  </a:ext>
                </a:extLst>
              </a:tr>
              <a:tr h="284062">
                <a:tc>
                  <a:txBody>
                    <a:bodyPr/>
                    <a:lstStyle/>
                    <a:p>
                      <a:r>
                        <a:rPr lang="en-US" sz="1100" dirty="0"/>
                        <a:t>0</a:t>
                      </a:r>
                    </a:p>
                  </a:txBody>
                  <a:tcPr/>
                </a:tc>
                <a:tc>
                  <a:txBody>
                    <a:bodyPr/>
                    <a:lstStyle/>
                    <a:p>
                      <a:r>
                        <a:rPr lang="en-US" sz="1100" dirty="0"/>
                        <a:t>Never Classified</a:t>
                      </a:r>
                    </a:p>
                  </a:txBody>
                  <a:tcPr/>
                </a:tc>
                <a:extLst>
                  <a:ext uri="{0D108BD9-81ED-4DB2-BD59-A6C34878D82A}">
                    <a16:rowId xmlns:a16="http://schemas.microsoft.com/office/drawing/2014/main" val="1674853113"/>
                  </a:ext>
                </a:extLst>
              </a:tr>
              <a:tr h="284062">
                <a:tc>
                  <a:txBody>
                    <a:bodyPr/>
                    <a:lstStyle/>
                    <a:p>
                      <a:r>
                        <a:rPr lang="en-US" sz="1100" dirty="0"/>
                        <a:t>1</a:t>
                      </a:r>
                    </a:p>
                  </a:txBody>
                  <a:tcPr/>
                </a:tc>
                <a:tc>
                  <a:txBody>
                    <a:bodyPr/>
                    <a:lstStyle/>
                    <a:p>
                      <a:r>
                        <a:rPr lang="en-US" sz="1100" dirty="0"/>
                        <a:t>Unclassified</a:t>
                      </a:r>
                    </a:p>
                  </a:txBody>
                  <a:tcPr/>
                </a:tc>
                <a:extLst>
                  <a:ext uri="{0D108BD9-81ED-4DB2-BD59-A6C34878D82A}">
                    <a16:rowId xmlns:a16="http://schemas.microsoft.com/office/drawing/2014/main" val="4085892384"/>
                  </a:ext>
                </a:extLst>
              </a:tr>
              <a:tr h="284062">
                <a:tc>
                  <a:txBody>
                    <a:bodyPr/>
                    <a:lstStyle/>
                    <a:p>
                      <a:r>
                        <a:rPr lang="en-US" sz="1100" dirty="0"/>
                        <a:t>2</a:t>
                      </a:r>
                    </a:p>
                  </a:txBody>
                  <a:tcPr/>
                </a:tc>
                <a:tc>
                  <a:txBody>
                    <a:bodyPr/>
                    <a:lstStyle/>
                    <a:p>
                      <a:r>
                        <a:rPr lang="en-US" sz="1100" dirty="0"/>
                        <a:t>Ground</a:t>
                      </a:r>
                    </a:p>
                  </a:txBody>
                  <a:tcPr/>
                </a:tc>
                <a:extLst>
                  <a:ext uri="{0D108BD9-81ED-4DB2-BD59-A6C34878D82A}">
                    <a16:rowId xmlns:a16="http://schemas.microsoft.com/office/drawing/2014/main" val="4277172011"/>
                  </a:ext>
                </a:extLst>
              </a:tr>
              <a:tr h="284062">
                <a:tc>
                  <a:txBody>
                    <a:bodyPr/>
                    <a:lstStyle/>
                    <a:p>
                      <a:r>
                        <a:rPr lang="en-US" sz="1100" dirty="0"/>
                        <a:t>3</a:t>
                      </a:r>
                    </a:p>
                  </a:txBody>
                  <a:tcPr/>
                </a:tc>
                <a:tc>
                  <a:txBody>
                    <a:bodyPr/>
                    <a:lstStyle/>
                    <a:p>
                      <a:r>
                        <a:rPr lang="en-US" sz="1100" dirty="0"/>
                        <a:t>Low Vegetation</a:t>
                      </a:r>
                    </a:p>
                  </a:txBody>
                  <a:tcPr/>
                </a:tc>
                <a:extLst>
                  <a:ext uri="{0D108BD9-81ED-4DB2-BD59-A6C34878D82A}">
                    <a16:rowId xmlns:a16="http://schemas.microsoft.com/office/drawing/2014/main" val="124426193"/>
                  </a:ext>
                </a:extLst>
              </a:tr>
              <a:tr h="284062">
                <a:tc>
                  <a:txBody>
                    <a:bodyPr/>
                    <a:lstStyle/>
                    <a:p>
                      <a:r>
                        <a:rPr lang="en-US" sz="1100" dirty="0"/>
                        <a:t>4</a:t>
                      </a:r>
                    </a:p>
                  </a:txBody>
                  <a:tcPr/>
                </a:tc>
                <a:tc>
                  <a:txBody>
                    <a:bodyPr/>
                    <a:lstStyle/>
                    <a:p>
                      <a:r>
                        <a:rPr lang="en-US" sz="1100" dirty="0"/>
                        <a:t>Medium Vegetation</a:t>
                      </a:r>
                    </a:p>
                  </a:txBody>
                  <a:tcPr/>
                </a:tc>
                <a:extLst>
                  <a:ext uri="{0D108BD9-81ED-4DB2-BD59-A6C34878D82A}">
                    <a16:rowId xmlns:a16="http://schemas.microsoft.com/office/drawing/2014/main" val="2745531660"/>
                  </a:ext>
                </a:extLst>
              </a:tr>
              <a:tr h="284062">
                <a:tc>
                  <a:txBody>
                    <a:bodyPr/>
                    <a:lstStyle/>
                    <a:p>
                      <a:r>
                        <a:rPr lang="en-US" sz="1100" dirty="0"/>
                        <a:t>5</a:t>
                      </a:r>
                    </a:p>
                  </a:txBody>
                  <a:tcPr/>
                </a:tc>
                <a:tc>
                  <a:txBody>
                    <a:bodyPr/>
                    <a:lstStyle/>
                    <a:p>
                      <a:r>
                        <a:rPr lang="en-US" sz="1100" dirty="0"/>
                        <a:t>High Vegetation</a:t>
                      </a:r>
                    </a:p>
                  </a:txBody>
                  <a:tcPr/>
                </a:tc>
                <a:extLst>
                  <a:ext uri="{0D108BD9-81ED-4DB2-BD59-A6C34878D82A}">
                    <a16:rowId xmlns:a16="http://schemas.microsoft.com/office/drawing/2014/main" val="1188805353"/>
                  </a:ext>
                </a:extLst>
              </a:tr>
              <a:tr h="284062">
                <a:tc>
                  <a:txBody>
                    <a:bodyPr/>
                    <a:lstStyle/>
                    <a:p>
                      <a:r>
                        <a:rPr lang="en-US" sz="1100" dirty="0"/>
                        <a:t>6</a:t>
                      </a:r>
                    </a:p>
                  </a:txBody>
                  <a:tcPr/>
                </a:tc>
                <a:tc>
                  <a:txBody>
                    <a:bodyPr/>
                    <a:lstStyle/>
                    <a:p>
                      <a:r>
                        <a:rPr lang="en-US" sz="1100" dirty="0"/>
                        <a:t>Building</a:t>
                      </a:r>
                    </a:p>
                  </a:txBody>
                  <a:tcPr/>
                </a:tc>
                <a:extLst>
                  <a:ext uri="{0D108BD9-81ED-4DB2-BD59-A6C34878D82A}">
                    <a16:rowId xmlns:a16="http://schemas.microsoft.com/office/drawing/2014/main" val="3523332780"/>
                  </a:ext>
                </a:extLst>
              </a:tr>
              <a:tr h="284062">
                <a:tc>
                  <a:txBody>
                    <a:bodyPr/>
                    <a:lstStyle/>
                    <a:p>
                      <a:r>
                        <a:rPr lang="en-US" sz="1100" dirty="0"/>
                        <a:t>7</a:t>
                      </a:r>
                    </a:p>
                  </a:txBody>
                  <a:tcPr/>
                </a:tc>
                <a:tc>
                  <a:txBody>
                    <a:bodyPr/>
                    <a:lstStyle/>
                    <a:p>
                      <a:r>
                        <a:rPr lang="en-US" sz="1100" dirty="0"/>
                        <a:t>Low Point</a:t>
                      </a:r>
                    </a:p>
                  </a:txBody>
                  <a:tcPr/>
                </a:tc>
                <a:extLst>
                  <a:ext uri="{0D108BD9-81ED-4DB2-BD59-A6C34878D82A}">
                    <a16:rowId xmlns:a16="http://schemas.microsoft.com/office/drawing/2014/main" val="3799011443"/>
                  </a:ext>
                </a:extLst>
              </a:tr>
              <a:tr h="284062">
                <a:tc>
                  <a:txBody>
                    <a:bodyPr/>
                    <a:lstStyle/>
                    <a:p>
                      <a:r>
                        <a:rPr lang="en-US" sz="1100" dirty="0"/>
                        <a:t>8</a:t>
                      </a:r>
                    </a:p>
                  </a:txBody>
                  <a:tcPr/>
                </a:tc>
                <a:tc>
                  <a:txBody>
                    <a:bodyPr/>
                    <a:lstStyle/>
                    <a:p>
                      <a:r>
                        <a:rPr lang="en-US" sz="1100" dirty="0"/>
                        <a:t>Reserved</a:t>
                      </a:r>
                    </a:p>
                  </a:txBody>
                  <a:tcPr/>
                </a:tc>
                <a:extLst>
                  <a:ext uri="{0D108BD9-81ED-4DB2-BD59-A6C34878D82A}">
                    <a16:rowId xmlns:a16="http://schemas.microsoft.com/office/drawing/2014/main" val="2288786866"/>
                  </a:ext>
                </a:extLst>
              </a:tr>
              <a:tr h="284062">
                <a:tc>
                  <a:txBody>
                    <a:bodyPr/>
                    <a:lstStyle/>
                    <a:p>
                      <a:r>
                        <a:rPr lang="en-US" sz="1100" dirty="0"/>
                        <a:t>9</a:t>
                      </a:r>
                    </a:p>
                  </a:txBody>
                  <a:tcPr/>
                </a:tc>
                <a:tc>
                  <a:txBody>
                    <a:bodyPr/>
                    <a:lstStyle/>
                    <a:p>
                      <a:r>
                        <a:rPr lang="en-US" sz="1100" dirty="0"/>
                        <a:t>Water</a:t>
                      </a:r>
                    </a:p>
                  </a:txBody>
                  <a:tcPr/>
                </a:tc>
                <a:extLst>
                  <a:ext uri="{0D108BD9-81ED-4DB2-BD59-A6C34878D82A}">
                    <a16:rowId xmlns:a16="http://schemas.microsoft.com/office/drawing/2014/main" val="2790222636"/>
                  </a:ext>
                </a:extLst>
              </a:tr>
              <a:tr h="284062">
                <a:tc>
                  <a:txBody>
                    <a:bodyPr/>
                    <a:lstStyle/>
                    <a:p>
                      <a:r>
                        <a:rPr lang="en-US" sz="1100" dirty="0"/>
                        <a:t>10</a:t>
                      </a:r>
                    </a:p>
                  </a:txBody>
                  <a:tcPr/>
                </a:tc>
                <a:tc>
                  <a:txBody>
                    <a:bodyPr/>
                    <a:lstStyle/>
                    <a:p>
                      <a:r>
                        <a:rPr lang="en-US" sz="1100" dirty="0"/>
                        <a:t>Rail</a:t>
                      </a:r>
                    </a:p>
                  </a:txBody>
                  <a:tcPr/>
                </a:tc>
                <a:extLst>
                  <a:ext uri="{0D108BD9-81ED-4DB2-BD59-A6C34878D82A}">
                    <a16:rowId xmlns:a16="http://schemas.microsoft.com/office/drawing/2014/main" val="609431439"/>
                  </a:ext>
                </a:extLst>
              </a:tr>
              <a:tr h="284062">
                <a:tc>
                  <a:txBody>
                    <a:bodyPr/>
                    <a:lstStyle/>
                    <a:p>
                      <a:r>
                        <a:rPr lang="en-US" sz="1100" dirty="0"/>
                        <a:t>11</a:t>
                      </a:r>
                    </a:p>
                  </a:txBody>
                  <a:tcPr/>
                </a:tc>
                <a:tc>
                  <a:txBody>
                    <a:bodyPr/>
                    <a:lstStyle/>
                    <a:p>
                      <a:r>
                        <a:rPr lang="en-US" sz="1100" dirty="0"/>
                        <a:t>Road Surface</a:t>
                      </a:r>
                    </a:p>
                  </a:txBody>
                  <a:tcPr/>
                </a:tc>
                <a:extLst>
                  <a:ext uri="{0D108BD9-81ED-4DB2-BD59-A6C34878D82A}">
                    <a16:rowId xmlns:a16="http://schemas.microsoft.com/office/drawing/2014/main" val="1035583278"/>
                  </a:ext>
                </a:extLst>
              </a:tr>
              <a:tr h="284062">
                <a:tc>
                  <a:txBody>
                    <a:bodyPr/>
                    <a:lstStyle/>
                    <a:p>
                      <a:r>
                        <a:rPr lang="en-US" sz="1100" dirty="0"/>
                        <a:t>12</a:t>
                      </a:r>
                    </a:p>
                  </a:txBody>
                  <a:tcPr/>
                </a:tc>
                <a:tc>
                  <a:txBody>
                    <a:bodyPr/>
                    <a:lstStyle/>
                    <a:p>
                      <a:r>
                        <a:rPr lang="en-US" sz="1100" dirty="0"/>
                        <a:t>Bridge Deck</a:t>
                      </a:r>
                    </a:p>
                  </a:txBody>
                  <a:tcPr/>
                </a:tc>
                <a:extLst>
                  <a:ext uri="{0D108BD9-81ED-4DB2-BD59-A6C34878D82A}">
                    <a16:rowId xmlns:a16="http://schemas.microsoft.com/office/drawing/2014/main" val="663988729"/>
                  </a:ext>
                </a:extLst>
              </a:tr>
              <a:tr h="284062">
                <a:tc>
                  <a:txBody>
                    <a:bodyPr/>
                    <a:lstStyle/>
                    <a:p>
                      <a:r>
                        <a:rPr lang="en-US" sz="1100" dirty="0"/>
                        <a:t>13</a:t>
                      </a:r>
                    </a:p>
                  </a:txBody>
                  <a:tcPr/>
                </a:tc>
                <a:tc>
                  <a:txBody>
                    <a:bodyPr/>
                    <a:lstStyle/>
                    <a:p>
                      <a:r>
                        <a:rPr lang="en-US" sz="1100" dirty="0"/>
                        <a:t>Wire- Guard</a:t>
                      </a:r>
                    </a:p>
                  </a:txBody>
                  <a:tcPr/>
                </a:tc>
                <a:extLst>
                  <a:ext uri="{0D108BD9-81ED-4DB2-BD59-A6C34878D82A}">
                    <a16:rowId xmlns:a16="http://schemas.microsoft.com/office/drawing/2014/main" val="172683032"/>
                  </a:ext>
                </a:extLst>
              </a:tr>
              <a:tr h="284062">
                <a:tc>
                  <a:txBody>
                    <a:bodyPr/>
                    <a:lstStyle/>
                    <a:p>
                      <a:r>
                        <a:rPr lang="en-US" sz="1100" dirty="0"/>
                        <a:t>14</a:t>
                      </a:r>
                    </a:p>
                  </a:txBody>
                  <a:tcPr/>
                </a:tc>
                <a:tc>
                  <a:txBody>
                    <a:bodyPr/>
                    <a:lstStyle/>
                    <a:p>
                      <a:r>
                        <a:rPr lang="en-US" sz="1100" dirty="0"/>
                        <a:t>Wire-  Conductor </a:t>
                      </a:r>
                    </a:p>
                  </a:txBody>
                  <a:tcPr/>
                </a:tc>
                <a:extLst>
                  <a:ext uri="{0D108BD9-81ED-4DB2-BD59-A6C34878D82A}">
                    <a16:rowId xmlns:a16="http://schemas.microsoft.com/office/drawing/2014/main" val="3499585392"/>
                  </a:ext>
                </a:extLst>
              </a:tr>
              <a:tr h="284062">
                <a:tc>
                  <a:txBody>
                    <a:bodyPr/>
                    <a:lstStyle/>
                    <a:p>
                      <a:r>
                        <a:rPr lang="en-US" sz="1100" dirty="0"/>
                        <a:t>15</a:t>
                      </a:r>
                    </a:p>
                  </a:txBody>
                  <a:tcPr/>
                </a:tc>
                <a:tc>
                  <a:txBody>
                    <a:bodyPr/>
                    <a:lstStyle/>
                    <a:p>
                      <a:r>
                        <a:rPr lang="en-US" sz="1100" dirty="0"/>
                        <a:t>Transmission Tower</a:t>
                      </a:r>
                    </a:p>
                  </a:txBody>
                  <a:tcPr/>
                </a:tc>
                <a:extLst>
                  <a:ext uri="{0D108BD9-81ED-4DB2-BD59-A6C34878D82A}">
                    <a16:rowId xmlns:a16="http://schemas.microsoft.com/office/drawing/2014/main" val="1960152389"/>
                  </a:ext>
                </a:extLst>
              </a:tr>
              <a:tr h="450607">
                <a:tc>
                  <a:txBody>
                    <a:bodyPr/>
                    <a:lstStyle/>
                    <a:p>
                      <a:r>
                        <a:rPr lang="en-US" sz="1100" dirty="0"/>
                        <a:t>16</a:t>
                      </a:r>
                    </a:p>
                  </a:txBody>
                  <a:tcPr/>
                </a:tc>
                <a:tc>
                  <a:txBody>
                    <a:bodyPr/>
                    <a:lstStyle/>
                    <a:p>
                      <a:r>
                        <a:rPr lang="en-US" sz="1100" dirty="0"/>
                        <a:t>Wire-structure Connector</a:t>
                      </a:r>
                    </a:p>
                  </a:txBody>
                  <a:tcPr/>
                </a:tc>
                <a:extLst>
                  <a:ext uri="{0D108BD9-81ED-4DB2-BD59-A6C34878D82A}">
                    <a16:rowId xmlns:a16="http://schemas.microsoft.com/office/drawing/2014/main" val="1708325466"/>
                  </a:ext>
                </a:extLst>
              </a:tr>
              <a:tr h="284062">
                <a:tc>
                  <a:txBody>
                    <a:bodyPr/>
                    <a:lstStyle/>
                    <a:p>
                      <a:r>
                        <a:rPr lang="en-US" sz="1100" dirty="0"/>
                        <a:t>17</a:t>
                      </a:r>
                    </a:p>
                  </a:txBody>
                  <a:tcPr/>
                </a:tc>
                <a:tc>
                  <a:txBody>
                    <a:bodyPr/>
                    <a:lstStyle/>
                    <a:p>
                      <a:r>
                        <a:rPr lang="en-US" sz="1100" dirty="0"/>
                        <a:t>Reserved</a:t>
                      </a:r>
                    </a:p>
                  </a:txBody>
                  <a:tcPr/>
                </a:tc>
                <a:extLst>
                  <a:ext uri="{0D108BD9-81ED-4DB2-BD59-A6C34878D82A}">
                    <a16:rowId xmlns:a16="http://schemas.microsoft.com/office/drawing/2014/main" val="1826315824"/>
                  </a:ext>
                </a:extLst>
              </a:tr>
              <a:tr h="284062">
                <a:tc>
                  <a:txBody>
                    <a:bodyPr/>
                    <a:lstStyle/>
                    <a:p>
                      <a:r>
                        <a:rPr lang="en-US" sz="1100" dirty="0"/>
                        <a:t>18-63</a:t>
                      </a:r>
                    </a:p>
                  </a:txBody>
                  <a:tcPr/>
                </a:tc>
                <a:tc>
                  <a:txBody>
                    <a:bodyPr/>
                    <a:lstStyle/>
                    <a:p>
                      <a:r>
                        <a:rPr lang="en-US" sz="1100" dirty="0"/>
                        <a:t>Reserved</a:t>
                      </a:r>
                    </a:p>
                  </a:txBody>
                  <a:tcPr/>
                </a:tc>
                <a:extLst>
                  <a:ext uri="{0D108BD9-81ED-4DB2-BD59-A6C34878D82A}">
                    <a16:rowId xmlns:a16="http://schemas.microsoft.com/office/drawing/2014/main" val="1850321212"/>
                  </a:ext>
                </a:extLst>
              </a:tr>
              <a:tr h="284062">
                <a:tc>
                  <a:txBody>
                    <a:bodyPr/>
                    <a:lstStyle/>
                    <a:p>
                      <a:r>
                        <a:rPr lang="en-US" sz="1100" dirty="0"/>
                        <a:t>64-255</a:t>
                      </a:r>
                    </a:p>
                  </a:txBody>
                  <a:tcPr/>
                </a:tc>
                <a:tc>
                  <a:txBody>
                    <a:bodyPr/>
                    <a:lstStyle/>
                    <a:p>
                      <a:r>
                        <a:rPr lang="en-US" sz="1100" dirty="0"/>
                        <a:t>User definable</a:t>
                      </a:r>
                    </a:p>
                  </a:txBody>
                  <a:tcPr/>
                </a:tc>
                <a:extLst>
                  <a:ext uri="{0D108BD9-81ED-4DB2-BD59-A6C34878D82A}">
                    <a16:rowId xmlns:a16="http://schemas.microsoft.com/office/drawing/2014/main" val="463636723"/>
                  </a:ext>
                </a:extLst>
              </a:tr>
            </a:tbl>
          </a:graphicData>
        </a:graphic>
      </p:graphicFrame>
    </p:spTree>
    <p:extLst>
      <p:ext uri="{BB962C8B-B14F-4D97-AF65-F5344CB8AC3E}">
        <p14:creationId xmlns:p14="http://schemas.microsoft.com/office/powerpoint/2010/main" val="630608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a:t>
            </a:r>
          </a:p>
        </p:txBody>
      </p:sp>
      <p:sp>
        <p:nvSpPr>
          <p:cNvPr id="3" name="Content Placeholder 2"/>
          <p:cNvSpPr>
            <a:spLocks noGrp="1"/>
          </p:cNvSpPr>
          <p:nvPr>
            <p:ph idx="1"/>
          </p:nvPr>
        </p:nvSpPr>
        <p:spPr>
          <a:xfrm>
            <a:off x="460443" y="1219200"/>
            <a:ext cx="8229600" cy="5029200"/>
          </a:xfrm>
        </p:spPr>
        <p:txBody>
          <a:bodyPr>
            <a:normAutofit/>
          </a:bodyPr>
          <a:lstStyle/>
          <a:p>
            <a:r>
              <a:rPr lang="en-US" dirty="0"/>
              <a:t>Many forestry lidar projects will follow a similar workflow:</a:t>
            </a:r>
          </a:p>
          <a:p>
            <a:pPr lvl="1"/>
            <a:r>
              <a:rPr lang="en-US" dirty="0"/>
              <a:t>Project planning – choosing study area</a:t>
            </a:r>
          </a:p>
          <a:p>
            <a:pPr lvl="1"/>
            <a:r>
              <a:rPr lang="en-US" dirty="0"/>
              <a:t>Flying lidar (vendors typically preprocess data)</a:t>
            </a:r>
          </a:p>
          <a:p>
            <a:pPr lvl="1"/>
            <a:r>
              <a:rPr lang="en-US" dirty="0"/>
              <a:t>Explore your data</a:t>
            </a:r>
          </a:p>
          <a:p>
            <a:pPr lvl="1"/>
            <a:r>
              <a:rPr lang="en-US" dirty="0"/>
              <a:t>Run a quality check on your data</a:t>
            </a:r>
          </a:p>
          <a:p>
            <a:pPr lvl="1"/>
            <a:r>
              <a:rPr lang="en-US" dirty="0"/>
              <a:t>Create first order metrics</a:t>
            </a:r>
          </a:p>
          <a:p>
            <a:pPr lvl="1"/>
            <a:r>
              <a:rPr lang="en-US" dirty="0"/>
              <a:t>Create second order metrics, if necessary</a:t>
            </a:r>
          </a:p>
          <a:p>
            <a:pPr lvl="1"/>
            <a:r>
              <a:rPr lang="en-US" dirty="0"/>
              <a:t>Final analysis</a:t>
            </a:r>
          </a:p>
          <a:p>
            <a:pPr lvl="1"/>
            <a:endParaRPr lang="en-US" dirty="0"/>
          </a:p>
        </p:txBody>
      </p:sp>
    </p:spTree>
    <p:extLst>
      <p:ext uri="{BB962C8B-B14F-4D97-AF65-F5344CB8AC3E}">
        <p14:creationId xmlns:p14="http://schemas.microsoft.com/office/powerpoint/2010/main" val="21579647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a:t>
            </a:r>
          </a:p>
        </p:txBody>
      </p:sp>
      <p:sp>
        <p:nvSpPr>
          <p:cNvPr id="3" name="Content Placeholder 2"/>
          <p:cNvSpPr>
            <a:spLocks noGrp="1"/>
          </p:cNvSpPr>
          <p:nvPr>
            <p:ph idx="1"/>
          </p:nvPr>
        </p:nvSpPr>
        <p:spPr>
          <a:xfrm>
            <a:off x="460443" y="1219200"/>
            <a:ext cx="8229600" cy="5029200"/>
          </a:xfrm>
        </p:spPr>
        <p:txBody>
          <a:bodyPr/>
          <a:lstStyle/>
          <a:p>
            <a:r>
              <a:rPr lang="en-US" dirty="0"/>
              <a:t>Many forestry lidar projects will follow a similar workflow:</a:t>
            </a:r>
          </a:p>
          <a:p>
            <a:pPr lvl="1"/>
            <a:r>
              <a:rPr lang="en-US" dirty="0"/>
              <a:t>Project planning – choosing study area</a:t>
            </a:r>
          </a:p>
          <a:p>
            <a:pPr lvl="1"/>
            <a:r>
              <a:rPr lang="en-US" dirty="0"/>
              <a:t>Flying lidar (vendors typically preprocess data)</a:t>
            </a:r>
          </a:p>
          <a:p>
            <a:pPr lvl="1"/>
            <a:r>
              <a:rPr lang="en-US" dirty="0"/>
              <a:t>Explore your data</a:t>
            </a:r>
          </a:p>
          <a:p>
            <a:pPr lvl="1"/>
            <a:r>
              <a:rPr lang="en-US" dirty="0"/>
              <a:t>Run a quality check on your data</a:t>
            </a:r>
          </a:p>
          <a:p>
            <a:pPr lvl="1"/>
            <a:r>
              <a:rPr lang="en-US" dirty="0"/>
              <a:t>Create first order metrics</a:t>
            </a:r>
          </a:p>
          <a:p>
            <a:pPr lvl="1"/>
            <a:r>
              <a:rPr lang="en-US" dirty="0"/>
              <a:t>Create second order metrics, if necessary</a:t>
            </a:r>
          </a:p>
          <a:p>
            <a:pPr lvl="1"/>
            <a:r>
              <a:rPr lang="en-US" dirty="0"/>
              <a:t>Final analysis</a:t>
            </a:r>
          </a:p>
          <a:p>
            <a:pPr lvl="1"/>
            <a:endParaRPr lang="en-US" dirty="0"/>
          </a:p>
        </p:txBody>
      </p:sp>
      <p:sp>
        <p:nvSpPr>
          <p:cNvPr id="4" name="Rectangle 3">
            <a:extLst>
              <a:ext uri="{C183D7F6-B498-43B3-948B-1728B52AA6E4}">
                <adec:decorative xmlns:adec="http://schemas.microsoft.com/office/drawing/2017/decorative" val="1"/>
              </a:ext>
            </a:extLst>
          </p:cNvPr>
          <p:cNvSpPr/>
          <p:nvPr/>
        </p:nvSpPr>
        <p:spPr>
          <a:xfrm>
            <a:off x="533400" y="3352800"/>
            <a:ext cx="5791200" cy="1524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9303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5029200"/>
          </a:xfrm>
        </p:spPr>
        <p:txBody>
          <a:bodyPr>
            <a:normAutofit/>
          </a:bodyPr>
          <a:lstStyle/>
          <a:p>
            <a:r>
              <a:rPr lang="en-US" sz="2400" dirty="0"/>
              <a:t>USDA Forest Service- Geospatial Technology and Applications Center (GTAC)</a:t>
            </a:r>
          </a:p>
          <a:p>
            <a:pPr lvl="1"/>
            <a:r>
              <a:rPr lang="en-US" sz="2000" dirty="0"/>
              <a:t>Instructor: Indigo Catton, contractor</a:t>
            </a:r>
          </a:p>
          <a:p>
            <a:pPr lvl="1"/>
            <a:r>
              <a:rPr lang="en-US" sz="2000" dirty="0"/>
              <a:t>Introductory course</a:t>
            </a:r>
          </a:p>
          <a:p>
            <a:pPr lvl="2"/>
            <a:r>
              <a:rPr lang="en-US" sz="1600" dirty="0"/>
              <a:t>Experience with Pro will be helpful</a:t>
            </a:r>
          </a:p>
          <a:p>
            <a:pPr lvl="2"/>
            <a:r>
              <a:rPr lang="en-US" sz="1600" dirty="0"/>
              <a:t>A basic understanding of Lidar is helpful but not necessary</a:t>
            </a:r>
          </a:p>
        </p:txBody>
      </p:sp>
      <p:sp>
        <p:nvSpPr>
          <p:cNvPr id="5" name="Title 1"/>
          <p:cNvSpPr>
            <a:spLocks noGrp="1"/>
          </p:cNvSpPr>
          <p:nvPr>
            <p:ph type="title"/>
          </p:nvPr>
        </p:nvSpPr>
        <p:spPr>
          <a:xfrm>
            <a:off x="460443" y="152400"/>
            <a:ext cx="8229600" cy="990600"/>
          </a:xfrm>
        </p:spPr>
        <p:txBody>
          <a:bodyPr/>
          <a:lstStyle/>
          <a:p>
            <a:r>
              <a:rPr lang="en-US" dirty="0"/>
              <a:t>Housekeeping </a:t>
            </a:r>
          </a:p>
        </p:txBody>
      </p:sp>
      <p:pic>
        <p:nvPicPr>
          <p:cNvPr id="4" name="Picture 3" descr="Screen Clipping">
            <a:extLst>
              <a:ext uri="{FF2B5EF4-FFF2-40B4-BE49-F238E27FC236}">
                <a16:creationId xmlns:a16="http://schemas.microsoft.com/office/drawing/2014/main" id="{C6130C80-1558-4174-90DC-7B964D04C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687" y="3823408"/>
            <a:ext cx="7286625" cy="2540762"/>
          </a:xfrm>
          <a:prstGeom prst="rect">
            <a:avLst/>
          </a:prstGeom>
        </p:spPr>
      </p:pic>
      <p:sp>
        <p:nvSpPr>
          <p:cNvPr id="6" name="TextBox 5">
            <a:extLst>
              <a:ext uri="{FF2B5EF4-FFF2-40B4-BE49-F238E27FC236}">
                <a16:creationId xmlns:a16="http://schemas.microsoft.com/office/drawing/2014/main" id="{63130DF0-7D57-4898-9DFB-7E826C16B5A4}"/>
              </a:ext>
            </a:extLst>
          </p:cNvPr>
          <p:cNvSpPr txBox="1"/>
          <p:nvPr/>
        </p:nvSpPr>
        <p:spPr>
          <a:xfrm>
            <a:off x="5144317" y="5246189"/>
            <a:ext cx="1314450" cy="276999"/>
          </a:xfrm>
          <a:prstGeom prst="rect">
            <a:avLst/>
          </a:prstGeom>
          <a:noFill/>
        </p:spPr>
        <p:txBody>
          <a:bodyPr wrap="square" rtlCol="0">
            <a:spAutoFit/>
          </a:bodyPr>
          <a:lstStyle/>
          <a:p>
            <a:pPr algn="ctr"/>
            <a:r>
              <a:rPr lang="en-US" sz="1200" b="1" dirty="0">
                <a:solidFill>
                  <a:schemeClr val="bg1"/>
                </a:solidFill>
                <a:effectLst>
                  <a:outerShdw blurRad="38100" dist="38100" dir="2700000" algn="tl">
                    <a:srgbClr val="000000">
                      <a:alpha val="43137"/>
                    </a:srgbClr>
                  </a:outerShdw>
                </a:effectLst>
              </a:rPr>
              <a:t>Salt Lake City</a:t>
            </a:r>
          </a:p>
        </p:txBody>
      </p:sp>
      <p:pic>
        <p:nvPicPr>
          <p:cNvPr id="7" name="Picture 6" descr="GTAC_Sym-n-p-arrow_bk.pdf">
            <a:extLst>
              <a:ext uri="{FF2B5EF4-FFF2-40B4-BE49-F238E27FC236}">
                <a16:creationId xmlns:a16="http://schemas.microsoft.com/office/drawing/2014/main" id="{2B46E966-FB4C-43B4-AC9F-5C506C13A2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4785203"/>
            <a:ext cx="308586" cy="308586"/>
          </a:xfrm>
          <a:prstGeom prst="rect">
            <a:avLst/>
          </a:prstGeom>
        </p:spPr>
      </p:pic>
      <p:pic>
        <p:nvPicPr>
          <p:cNvPr id="8" name="Picture 7" descr="Screen Clipping">
            <a:extLst>
              <a:ext uri="{FF2B5EF4-FFF2-40B4-BE49-F238E27FC236}">
                <a16:creationId xmlns:a16="http://schemas.microsoft.com/office/drawing/2014/main" id="{55CDB2D7-CE44-40D7-9678-1A28942693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8843" y="4418737"/>
            <a:ext cx="778899" cy="290266"/>
          </a:xfrm>
          <a:prstGeom prst="rect">
            <a:avLst/>
          </a:prstGeom>
        </p:spPr>
      </p:pic>
    </p:spTree>
    <p:extLst>
      <p:ext uri="{BB962C8B-B14F-4D97-AF65-F5344CB8AC3E}">
        <p14:creationId xmlns:p14="http://schemas.microsoft.com/office/powerpoint/2010/main" val="1888980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a:t>
            </a:r>
          </a:p>
        </p:txBody>
      </p:sp>
      <p:sp>
        <p:nvSpPr>
          <p:cNvPr id="3" name="Content Placeholder 2"/>
          <p:cNvSpPr>
            <a:spLocks noGrp="1"/>
          </p:cNvSpPr>
          <p:nvPr>
            <p:ph idx="1"/>
          </p:nvPr>
        </p:nvSpPr>
        <p:spPr>
          <a:xfrm>
            <a:off x="460443" y="1219200"/>
            <a:ext cx="8229600" cy="5029200"/>
          </a:xfrm>
        </p:spPr>
        <p:txBody>
          <a:bodyPr/>
          <a:lstStyle/>
          <a:p>
            <a:r>
              <a:rPr lang="en-US" dirty="0"/>
              <a:t>Many forestry lidar projects will follow a similar workflow:</a:t>
            </a:r>
          </a:p>
          <a:p>
            <a:pPr lvl="1"/>
            <a:r>
              <a:rPr lang="en-US" dirty="0"/>
              <a:t>Project planning – choosing study area</a:t>
            </a:r>
          </a:p>
          <a:p>
            <a:pPr lvl="1"/>
            <a:r>
              <a:rPr lang="en-US" dirty="0"/>
              <a:t>Flying lidar (vendors typically preprocess data)</a:t>
            </a:r>
          </a:p>
          <a:p>
            <a:pPr lvl="1"/>
            <a:r>
              <a:rPr lang="en-US" dirty="0"/>
              <a:t>Explore your data</a:t>
            </a:r>
          </a:p>
          <a:p>
            <a:pPr lvl="1"/>
            <a:r>
              <a:rPr lang="en-US" dirty="0"/>
              <a:t>Run a quality check on your data</a:t>
            </a:r>
          </a:p>
          <a:p>
            <a:pPr lvl="1"/>
            <a:r>
              <a:rPr lang="en-US" dirty="0"/>
              <a:t>Create first order metrics</a:t>
            </a:r>
          </a:p>
        </p:txBody>
      </p:sp>
      <p:sp>
        <p:nvSpPr>
          <p:cNvPr id="4" name="Rectangle 3">
            <a:extLst>
              <a:ext uri="{C183D7F6-B498-43B3-948B-1728B52AA6E4}">
                <adec:decorative xmlns:adec="http://schemas.microsoft.com/office/drawing/2017/decorative" val="1"/>
              </a:ext>
            </a:extLst>
          </p:cNvPr>
          <p:cNvSpPr/>
          <p:nvPr/>
        </p:nvSpPr>
        <p:spPr>
          <a:xfrm>
            <a:off x="533400" y="3352800"/>
            <a:ext cx="5867400" cy="1524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txBox="1">
            <a:spLocks/>
          </p:cNvSpPr>
          <p:nvPr/>
        </p:nvSpPr>
        <p:spPr>
          <a:xfrm>
            <a:off x="381000" y="1219200"/>
            <a:ext cx="8229600" cy="2057400"/>
          </a:xfrm>
          <a:prstGeom prst="rect">
            <a:avLst/>
          </a:prstGeom>
          <a:solidFill>
            <a:schemeClr val="bg1"/>
          </a:solidFill>
        </p:spPr>
        <p:txBody>
          <a:bodyPr vert="horz" lIns="91440" tIns="45720" rIns="91440" bIns="45720" rtlCol="0">
            <a:normAutofit/>
          </a:bodyPr>
          <a:lstStyle>
            <a:lvl1pPr marL="182880" indent="-182880" algn="l" defTabSz="914400" rtl="0" eaLnBrk="1" latinLnBrk="0" hangingPunct="1">
              <a:spcBef>
                <a:spcPct val="20000"/>
              </a:spcBef>
              <a:buClr>
                <a:schemeClr val="tx2">
                  <a:lumMod val="75000"/>
                </a:schemeClr>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4">
                  <a:lumMod val="75000"/>
                </a:schemeClr>
              </a:buClr>
              <a:buSzPct val="85000"/>
              <a:buFont typeface="Arial" pitchFamily="34" charset="0"/>
              <a:buChar char="•"/>
              <a:defRPr sz="2800" kern="1200">
                <a:solidFill>
                  <a:schemeClr val="tx1"/>
                </a:solidFill>
                <a:latin typeface="+mn-lt"/>
                <a:ea typeface="+mn-ea"/>
                <a:cs typeface="+mn-cs"/>
              </a:defRPr>
            </a:lvl2pPr>
            <a:lvl3pPr marL="731520" indent="-182880" algn="l" defTabSz="914400" rtl="0" eaLnBrk="1" latinLnBrk="0" hangingPunct="1">
              <a:spcBef>
                <a:spcPct val="20000"/>
              </a:spcBef>
              <a:buClr>
                <a:schemeClr val="bg2">
                  <a:lumMod val="50000"/>
                </a:schemeClr>
              </a:buClr>
              <a:buSzPct val="90000"/>
              <a:buFont typeface="Arial" pitchFamily="34" charset="0"/>
              <a:buChar char="•"/>
              <a:defRPr sz="2400" kern="1200">
                <a:solidFill>
                  <a:schemeClr val="tx1"/>
                </a:solidFill>
                <a:latin typeface="+mn-lt"/>
                <a:ea typeface="+mn-ea"/>
                <a:cs typeface="+mn-cs"/>
              </a:defRPr>
            </a:lvl3pPr>
            <a:lvl4pPr marL="1005840" indent="-182880" algn="l" defTabSz="914400" rtl="0" eaLnBrk="1" latinLnBrk="0" hangingPunct="1">
              <a:spcBef>
                <a:spcPct val="20000"/>
              </a:spcBef>
              <a:buClr>
                <a:schemeClr val="accent6">
                  <a:lumMod val="75000"/>
                </a:schemeClr>
              </a:buClr>
              <a:buFont typeface="Arial" pitchFamily="34" charset="0"/>
              <a:buChar char="•"/>
              <a:defRPr sz="20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8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This course focuses on how to use ArcGIS Pro to accomplish these tasks</a:t>
            </a:r>
          </a:p>
        </p:txBody>
      </p:sp>
    </p:spTree>
    <p:extLst>
      <p:ext uri="{BB962C8B-B14F-4D97-AF65-F5344CB8AC3E}">
        <p14:creationId xmlns:p14="http://schemas.microsoft.com/office/powerpoint/2010/main" val="1077656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What is .las?</a:t>
            </a:r>
          </a:p>
        </p:txBody>
      </p:sp>
      <p:sp>
        <p:nvSpPr>
          <p:cNvPr id="3" name="Content Placeholder 2"/>
          <p:cNvSpPr>
            <a:spLocks noGrp="1"/>
          </p:cNvSpPr>
          <p:nvPr>
            <p:ph idx="1"/>
          </p:nvPr>
        </p:nvSpPr>
        <p:spPr>
          <a:xfrm>
            <a:off x="460443" y="1219200"/>
            <a:ext cx="8229600" cy="5029200"/>
          </a:xfrm>
        </p:spPr>
        <p:txBody>
          <a:bodyPr>
            <a:normAutofit/>
          </a:bodyPr>
          <a:lstStyle/>
          <a:p>
            <a:r>
              <a:rPr lang="en-US" sz="2400" dirty="0" err="1"/>
              <a:t>LASer</a:t>
            </a:r>
            <a:r>
              <a:rPr lang="en-US" sz="2400" dirty="0"/>
              <a:t> file format (.las)</a:t>
            </a:r>
          </a:p>
          <a:p>
            <a:r>
              <a:rPr lang="en-US" sz="2400" dirty="0"/>
              <a:t>Specified by American Society for Photogrammetry and Remote Sensing (ASPRS)</a:t>
            </a:r>
          </a:p>
          <a:p>
            <a:r>
              <a:rPr lang="en-US" sz="2400" i="1" dirty="0"/>
              <a:t>Public</a:t>
            </a:r>
            <a:r>
              <a:rPr lang="en-US" sz="2400" dirty="0"/>
              <a:t> binary file for storing point cloud data</a:t>
            </a:r>
          </a:p>
          <a:p>
            <a:r>
              <a:rPr lang="en-US" sz="2400" dirty="0"/>
              <a:t>Current version is 1.4</a:t>
            </a:r>
          </a:p>
          <a:p>
            <a:endParaRPr lang="en-US" dirty="0"/>
          </a:p>
        </p:txBody>
      </p:sp>
      <p:pic>
        <p:nvPicPr>
          <p:cNvPr id="4" name="Picture 3" descr="Clip of a point cloud">
            <a:extLst>
              <a:ext uri="{FF2B5EF4-FFF2-40B4-BE49-F238E27FC236}">
                <a16:creationId xmlns:a16="http://schemas.microsoft.com/office/drawing/2014/main" id="{4F5032A4-6935-4965-8E4A-5430C24113EA}"/>
              </a:ext>
            </a:extLst>
          </p:cNvPr>
          <p:cNvPicPr>
            <a:picLocks noChangeAspect="1" noChangeArrowheads="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414550" y="3276600"/>
            <a:ext cx="527549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5383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What is a LAS Dataset?</a:t>
            </a:r>
          </a:p>
        </p:txBody>
      </p:sp>
      <p:sp>
        <p:nvSpPr>
          <p:cNvPr id="3" name="Content Placeholder 2"/>
          <p:cNvSpPr>
            <a:spLocks noGrp="1"/>
          </p:cNvSpPr>
          <p:nvPr>
            <p:ph idx="1"/>
          </p:nvPr>
        </p:nvSpPr>
        <p:spPr>
          <a:xfrm>
            <a:off x="460443" y="1219200"/>
            <a:ext cx="8229600" cy="5029200"/>
          </a:xfrm>
        </p:spPr>
        <p:txBody>
          <a:bodyPr/>
          <a:lstStyle/>
          <a:p>
            <a:r>
              <a:rPr lang="en-US" dirty="0"/>
              <a:t>A LAS Dataset (.</a:t>
            </a:r>
            <a:r>
              <a:rPr lang="en-US" dirty="0" err="1"/>
              <a:t>lasd</a:t>
            </a:r>
            <a:r>
              <a:rPr lang="en-US" dirty="0"/>
              <a:t>) is NOT a .las file</a:t>
            </a:r>
          </a:p>
          <a:p>
            <a:r>
              <a:rPr lang="en-US" dirty="0"/>
              <a:t>For the most part .</a:t>
            </a:r>
            <a:r>
              <a:rPr lang="en-US" dirty="0" err="1"/>
              <a:t>lasd</a:t>
            </a:r>
            <a:r>
              <a:rPr lang="en-US" dirty="0"/>
              <a:t> files cannot manipulate the raw lidar data</a:t>
            </a:r>
          </a:p>
          <a:p>
            <a:r>
              <a:rPr lang="en-US" dirty="0"/>
              <a:t>A LAS Dataset is a reference to the .las files, and allows points to be displayed in ArcGIS</a:t>
            </a:r>
          </a:p>
        </p:txBody>
      </p:sp>
    </p:spTree>
    <p:extLst>
      <p:ext uri="{BB962C8B-B14F-4D97-AF65-F5344CB8AC3E}">
        <p14:creationId xmlns:p14="http://schemas.microsoft.com/office/powerpoint/2010/main" val="165932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What is a LAS Dataset?</a:t>
            </a:r>
          </a:p>
        </p:txBody>
      </p:sp>
      <p:pic>
        <p:nvPicPr>
          <p:cNvPr id="3" name="Picture 2" descr="Image of a point cloud displayed in 3D in an ArcGIS Pro scene">
            <a:extLst>
              <a:ext uri="{FF2B5EF4-FFF2-40B4-BE49-F238E27FC236}">
                <a16:creationId xmlns:a16="http://schemas.microsoft.com/office/drawing/2014/main" id="{01D28B24-6488-403A-805E-792967A02DC4}"/>
              </a:ext>
            </a:extLst>
          </p:cNvPr>
          <p:cNvPicPr>
            <a:picLocks noChangeAspect="1"/>
          </p:cNvPicPr>
          <p:nvPr/>
        </p:nvPicPr>
        <p:blipFill>
          <a:blip r:embed="rId2"/>
          <a:stretch>
            <a:fillRect/>
          </a:stretch>
        </p:blipFill>
        <p:spPr>
          <a:xfrm>
            <a:off x="1676400" y="914400"/>
            <a:ext cx="5867966" cy="5500367"/>
          </a:xfrm>
          <a:prstGeom prst="rect">
            <a:avLst/>
          </a:prstGeom>
        </p:spPr>
      </p:pic>
    </p:spTree>
    <p:extLst>
      <p:ext uri="{BB962C8B-B14F-4D97-AF65-F5344CB8AC3E}">
        <p14:creationId xmlns:p14="http://schemas.microsoft.com/office/powerpoint/2010/main" val="3726986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 with ArcGIS Pro</a:t>
            </a:r>
          </a:p>
        </p:txBody>
      </p:sp>
      <p:sp>
        <p:nvSpPr>
          <p:cNvPr id="3" name="Content Placeholder 2"/>
          <p:cNvSpPr>
            <a:spLocks noGrp="1"/>
          </p:cNvSpPr>
          <p:nvPr>
            <p:ph idx="1"/>
          </p:nvPr>
        </p:nvSpPr>
        <p:spPr>
          <a:xfrm>
            <a:off x="460443" y="1219200"/>
            <a:ext cx="8229600" cy="5029200"/>
          </a:xfrm>
        </p:spPr>
        <p:txBody>
          <a:bodyPr/>
          <a:lstStyle/>
          <a:p>
            <a:r>
              <a:rPr lang="en-US" dirty="0"/>
              <a:t>ArcGIS Pro needs to have a LAS Dataset to use lidar data</a:t>
            </a:r>
          </a:p>
          <a:p>
            <a:pPr lvl="1"/>
            <a:r>
              <a:rPr lang="en-US" dirty="0"/>
              <a:t>With the exception of several tools, some of which you’ll use in the exercises.</a:t>
            </a:r>
          </a:p>
          <a:p>
            <a:r>
              <a:rPr lang="en-US" dirty="0"/>
              <a:t>ArcGIS Pro allows some lidar products to be created from a LAS Dataset</a:t>
            </a:r>
          </a:p>
          <a:p>
            <a:pPr lvl="1"/>
            <a:r>
              <a:rPr lang="en-US" dirty="0"/>
              <a:t>DEM, CHM, height metrics, and canopy density</a:t>
            </a:r>
          </a:p>
          <a:p>
            <a:r>
              <a:rPr lang="en-US" dirty="0"/>
              <a:t>Dedicated lidar software still has greater functionality</a:t>
            </a:r>
          </a:p>
          <a:p>
            <a:endParaRPr lang="en-US" dirty="0"/>
          </a:p>
        </p:txBody>
      </p:sp>
    </p:spTree>
    <p:extLst>
      <p:ext uri="{BB962C8B-B14F-4D97-AF65-F5344CB8AC3E}">
        <p14:creationId xmlns:p14="http://schemas.microsoft.com/office/powerpoint/2010/main" val="1309228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 with ArcGIS Pro</a:t>
            </a:r>
          </a:p>
        </p:txBody>
      </p:sp>
      <p:sp>
        <p:nvSpPr>
          <p:cNvPr id="3" name="Content Placeholder 2"/>
          <p:cNvSpPr>
            <a:spLocks noGrp="1"/>
          </p:cNvSpPr>
          <p:nvPr>
            <p:ph idx="1"/>
          </p:nvPr>
        </p:nvSpPr>
        <p:spPr>
          <a:xfrm>
            <a:off x="460443" y="1219200"/>
            <a:ext cx="8229600" cy="5029200"/>
          </a:xfrm>
        </p:spPr>
        <p:txBody>
          <a:bodyPr/>
          <a:lstStyle/>
          <a:p>
            <a:r>
              <a:rPr lang="en-US" dirty="0"/>
              <a:t>Advantages of working with lidar data in ArcGIS Pro</a:t>
            </a:r>
          </a:p>
          <a:p>
            <a:pPr lvl="1"/>
            <a:r>
              <a:rPr lang="en-US" dirty="0"/>
              <a:t>Simple, built in functions for filtering points</a:t>
            </a:r>
          </a:p>
          <a:p>
            <a:pPr lvl="1"/>
            <a:r>
              <a:rPr lang="en-US" dirty="0"/>
              <a:t>Tools are available for assessing the quality of the lidar data</a:t>
            </a:r>
          </a:p>
          <a:p>
            <a:pPr lvl="1"/>
            <a:r>
              <a:rPr lang="en-US" dirty="0"/>
              <a:t>Tools are available for creating some rasters (first order metrics) from filtered LAS Dataset</a:t>
            </a:r>
          </a:p>
        </p:txBody>
      </p:sp>
      <p:pic>
        <p:nvPicPr>
          <p:cNvPr id="4" name="Picture 3" descr="Clip of LAS Dataset Layer toolbar in ArcGIS Pro">
            <a:extLst>
              <a:ext uri="{FF2B5EF4-FFF2-40B4-BE49-F238E27FC236}">
                <a16:creationId xmlns:a16="http://schemas.microsoft.com/office/drawing/2014/main" id="{6B67916C-A606-404A-A1E0-36A44A800B37}"/>
              </a:ext>
            </a:extLst>
          </p:cNvPr>
          <p:cNvPicPr>
            <a:picLocks noChangeAspect="1"/>
          </p:cNvPicPr>
          <p:nvPr/>
        </p:nvPicPr>
        <p:blipFill>
          <a:blip r:embed="rId2"/>
          <a:stretch>
            <a:fillRect/>
          </a:stretch>
        </p:blipFill>
        <p:spPr>
          <a:xfrm>
            <a:off x="952500" y="4920881"/>
            <a:ext cx="7239000" cy="1400175"/>
          </a:xfrm>
          <a:prstGeom prst="rect">
            <a:avLst/>
          </a:prstGeom>
        </p:spPr>
      </p:pic>
    </p:spTree>
    <p:extLst>
      <p:ext uri="{BB962C8B-B14F-4D97-AF65-F5344CB8AC3E}">
        <p14:creationId xmlns:p14="http://schemas.microsoft.com/office/powerpoint/2010/main" val="859167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Using lidar with ArcGIS Pro</a:t>
            </a:r>
          </a:p>
        </p:txBody>
      </p:sp>
      <p:sp>
        <p:nvSpPr>
          <p:cNvPr id="3" name="Content Placeholder 2"/>
          <p:cNvSpPr>
            <a:spLocks noGrp="1"/>
          </p:cNvSpPr>
          <p:nvPr>
            <p:ph idx="1"/>
          </p:nvPr>
        </p:nvSpPr>
        <p:spPr>
          <a:xfrm>
            <a:off x="460443" y="1219200"/>
            <a:ext cx="4644957" cy="5257800"/>
          </a:xfrm>
        </p:spPr>
        <p:txBody>
          <a:bodyPr>
            <a:normAutofit lnSpcReduction="10000"/>
          </a:bodyPr>
          <a:lstStyle/>
          <a:p>
            <a:r>
              <a:rPr lang="en-US" dirty="0"/>
              <a:t>Disadvantages of working with lidar data in ArcGIS Pro</a:t>
            </a:r>
          </a:p>
          <a:p>
            <a:pPr lvl="1"/>
            <a:r>
              <a:rPr lang="en-US" dirty="0"/>
              <a:t>Cannot manipulate the raw .las file</a:t>
            </a:r>
          </a:p>
          <a:p>
            <a:pPr lvl="1"/>
            <a:r>
              <a:rPr lang="en-US" dirty="0"/>
              <a:t>Some advanced metrics cannot be easily created</a:t>
            </a:r>
          </a:p>
          <a:p>
            <a:pPr lvl="2"/>
            <a:r>
              <a:rPr lang="en-US" dirty="0"/>
              <a:t>Lidar is useful for measuring vegetation </a:t>
            </a:r>
            <a:r>
              <a:rPr lang="en-US" i="1" dirty="0"/>
              <a:t>height</a:t>
            </a:r>
            <a:r>
              <a:rPr lang="en-US" dirty="0"/>
              <a:t> and </a:t>
            </a:r>
            <a:r>
              <a:rPr lang="en-US" i="1" dirty="0"/>
              <a:t>density</a:t>
            </a:r>
            <a:r>
              <a:rPr lang="en-US" dirty="0"/>
              <a:t>. ArcGIS Pro’s tools more easily focus on </a:t>
            </a:r>
            <a:r>
              <a:rPr lang="en-US" i="1" dirty="0"/>
              <a:t>height</a:t>
            </a:r>
            <a:endParaRPr lang="en-US" dirty="0"/>
          </a:p>
          <a:p>
            <a:pPr lvl="1"/>
            <a:endParaRPr lang="en-US" dirty="0"/>
          </a:p>
        </p:txBody>
      </p:sp>
      <p:grpSp>
        <p:nvGrpSpPr>
          <p:cNvPr id="5" name="Group 25" descr="Image of modeled biomass">
            <a:extLst>
              <a:ext uri="{FF2B5EF4-FFF2-40B4-BE49-F238E27FC236}">
                <a16:creationId xmlns:a16="http://schemas.microsoft.com/office/drawing/2014/main" id="{C73E63D5-C006-4C37-ADC1-8D799852FCF9}"/>
              </a:ext>
            </a:extLst>
          </p:cNvPr>
          <p:cNvGrpSpPr>
            <a:grpSpLocks/>
          </p:cNvGrpSpPr>
          <p:nvPr/>
        </p:nvGrpSpPr>
        <p:grpSpPr bwMode="auto">
          <a:xfrm>
            <a:off x="5867400" y="1065551"/>
            <a:ext cx="2844413" cy="2529956"/>
            <a:chOff x="228600" y="666690"/>
            <a:chExt cx="3657600" cy="2914710"/>
          </a:xfrm>
        </p:grpSpPr>
        <p:pic>
          <p:nvPicPr>
            <p:cNvPr id="6" name="Picture 3">
              <a:extLst>
                <a:ext uri="{FF2B5EF4-FFF2-40B4-BE49-F238E27FC236}">
                  <a16:creationId xmlns:a16="http://schemas.microsoft.com/office/drawing/2014/main" id="{0C41CFEC-6EA9-473D-AB58-D12A10F619C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34343" t="28239" r="17172" b="15282"/>
            <a:stretch>
              <a:fillRect/>
            </a:stretch>
          </p:blipFill>
          <p:spPr bwMode="auto">
            <a:xfrm>
              <a:off x="228600" y="990600"/>
              <a:ext cx="3657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DE329C23-1779-4A47-B51A-CC80AE661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93" t="67969" r="89413" b="22656"/>
            <a:stretch>
              <a:fillRect/>
            </a:stretch>
          </p:blipFill>
          <p:spPr bwMode="auto">
            <a:xfrm>
              <a:off x="304800" y="2684586"/>
              <a:ext cx="762000" cy="820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1809316-7D3E-4DC0-9EFC-5413FEB3FE58}"/>
                </a:ext>
              </a:extLst>
            </p:cNvPr>
            <p:cNvSpPr txBox="1">
              <a:spLocks noChangeArrowheads="1"/>
            </p:cNvSpPr>
            <p:nvPr/>
          </p:nvSpPr>
          <p:spPr bwMode="auto">
            <a:xfrm>
              <a:off x="1529438" y="666690"/>
              <a:ext cx="7793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2000" dirty="0">
                  <a:solidFill>
                    <a:schemeClr val="tx1"/>
                  </a:solidFill>
                  <a:latin typeface="Biondi"/>
                </a:rPr>
                <a:t>Biomass</a:t>
              </a:r>
            </a:p>
          </p:txBody>
        </p:sp>
        <p:sp>
          <p:nvSpPr>
            <p:cNvPr id="9" name="TextBox 20">
              <a:extLst>
                <a:ext uri="{FF2B5EF4-FFF2-40B4-BE49-F238E27FC236}">
                  <a16:creationId xmlns:a16="http://schemas.microsoft.com/office/drawing/2014/main" id="{BC3BDBF1-413B-4FFD-8CEA-42F1FA0493FA}"/>
                </a:ext>
              </a:extLst>
            </p:cNvPr>
            <p:cNvSpPr txBox="1">
              <a:spLocks noChangeArrowheads="1"/>
            </p:cNvSpPr>
            <p:nvPr/>
          </p:nvSpPr>
          <p:spPr bwMode="auto">
            <a:xfrm>
              <a:off x="1371600" y="3200400"/>
              <a:ext cx="101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800" u="none">
                  <a:solidFill>
                    <a:srgbClr val="FFFF00"/>
                  </a:solidFill>
                  <a:latin typeface="Biondi"/>
                </a:rPr>
                <a:t>R</a:t>
              </a:r>
              <a:r>
                <a:rPr lang="en-US" altLang="en-US" sz="1800" u="none">
                  <a:solidFill>
                    <a:srgbClr val="FFFF00"/>
                  </a:solidFill>
                  <a:latin typeface="Tahoma" panose="020B0604030504040204" pitchFamily="34" charset="0"/>
                  <a:cs typeface="Tahoma" panose="020B0604030504040204" pitchFamily="34" charset="0"/>
                </a:rPr>
                <a:t>²</a:t>
              </a:r>
              <a:r>
                <a:rPr lang="en-US" altLang="en-US" sz="1800" u="none">
                  <a:solidFill>
                    <a:srgbClr val="FFFF00"/>
                  </a:solidFill>
                  <a:latin typeface="Biondi"/>
                </a:rPr>
                <a:t>=.88</a:t>
              </a:r>
            </a:p>
          </p:txBody>
        </p:sp>
      </p:grpSp>
      <p:grpSp>
        <p:nvGrpSpPr>
          <p:cNvPr id="10" name="Group 28" descr="image of modeled total basal area">
            <a:extLst>
              <a:ext uri="{FF2B5EF4-FFF2-40B4-BE49-F238E27FC236}">
                <a16:creationId xmlns:a16="http://schemas.microsoft.com/office/drawing/2014/main" id="{3451F568-C668-44CD-ABCE-AAF78D01C8FD}"/>
              </a:ext>
            </a:extLst>
          </p:cNvPr>
          <p:cNvGrpSpPr>
            <a:grpSpLocks/>
          </p:cNvGrpSpPr>
          <p:nvPr/>
        </p:nvGrpSpPr>
        <p:grpSpPr bwMode="auto">
          <a:xfrm>
            <a:off x="5867399" y="3757994"/>
            <a:ext cx="2844414" cy="2465867"/>
            <a:chOff x="457200" y="609600"/>
            <a:chExt cx="3657600" cy="2971800"/>
          </a:xfrm>
        </p:grpSpPr>
        <p:pic>
          <p:nvPicPr>
            <p:cNvPr id="11" name="Picture 2">
              <a:extLst>
                <a:ext uri="{FF2B5EF4-FFF2-40B4-BE49-F238E27FC236}">
                  <a16:creationId xmlns:a16="http://schemas.microsoft.com/office/drawing/2014/main" id="{36D6D7A4-D0D4-48FA-9B71-7EE2C17562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34940" t="27739" r="16867" b="16122"/>
            <a:stretch>
              <a:fillRect/>
            </a:stretch>
          </p:blipFill>
          <p:spPr bwMode="auto">
            <a:xfrm>
              <a:off x="457200" y="990600"/>
              <a:ext cx="3657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a:extLst>
                <a:ext uri="{FF2B5EF4-FFF2-40B4-BE49-F238E27FC236}">
                  <a16:creationId xmlns:a16="http://schemas.microsoft.com/office/drawing/2014/main" id="{B8A9743A-4C39-4BAF-9422-6E0BA58FF8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498" t="27789" r="87173" b="63281"/>
            <a:stretch>
              <a:fillRect/>
            </a:stretch>
          </p:blipFill>
          <p:spPr bwMode="auto">
            <a:xfrm>
              <a:off x="533400" y="2630312"/>
              <a:ext cx="1066800" cy="790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31">
              <a:extLst>
                <a:ext uri="{FF2B5EF4-FFF2-40B4-BE49-F238E27FC236}">
                  <a16:creationId xmlns:a16="http://schemas.microsoft.com/office/drawing/2014/main" id="{25D49D6C-0A31-4A1F-A74A-6CC87FEB13BB}"/>
                </a:ext>
              </a:extLst>
            </p:cNvPr>
            <p:cNvSpPr txBox="1">
              <a:spLocks noChangeArrowheads="1"/>
            </p:cNvSpPr>
            <p:nvPr/>
          </p:nvSpPr>
          <p:spPr bwMode="auto">
            <a:xfrm>
              <a:off x="1722493" y="609600"/>
              <a:ext cx="12811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800" dirty="0">
                  <a:solidFill>
                    <a:schemeClr val="tx1"/>
                  </a:solidFill>
                  <a:latin typeface="Biondi"/>
                </a:rPr>
                <a:t>Total Basal Area</a:t>
              </a:r>
            </a:p>
          </p:txBody>
        </p:sp>
        <p:sp>
          <p:nvSpPr>
            <p:cNvPr id="14" name="TextBox 32">
              <a:extLst>
                <a:ext uri="{FF2B5EF4-FFF2-40B4-BE49-F238E27FC236}">
                  <a16:creationId xmlns:a16="http://schemas.microsoft.com/office/drawing/2014/main" id="{DBE33411-C3D4-49EF-B9FD-488C11560255}"/>
                </a:ext>
              </a:extLst>
            </p:cNvPr>
            <p:cNvSpPr txBox="1">
              <a:spLocks noChangeArrowheads="1"/>
            </p:cNvSpPr>
            <p:nvPr/>
          </p:nvSpPr>
          <p:spPr bwMode="auto">
            <a:xfrm>
              <a:off x="1752600" y="3200400"/>
              <a:ext cx="101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algn="ctr" eaLnBrk="1" hangingPunct="1">
                <a:spcBef>
                  <a:spcPct val="0"/>
                </a:spcBef>
                <a:buFontTx/>
                <a:buNone/>
              </a:pPr>
              <a:r>
                <a:rPr lang="en-US" altLang="en-US" sz="1800" u="none" dirty="0">
                  <a:solidFill>
                    <a:srgbClr val="FFFF00"/>
                  </a:solidFill>
                  <a:latin typeface="Biondi"/>
                </a:rPr>
                <a:t>R</a:t>
              </a:r>
              <a:r>
                <a:rPr lang="en-US" altLang="en-US" sz="1800" u="none" dirty="0">
                  <a:solidFill>
                    <a:srgbClr val="FFFF00"/>
                  </a:solidFill>
                  <a:latin typeface="Tahoma" panose="020B0604030504040204" pitchFamily="34" charset="0"/>
                  <a:cs typeface="Tahoma" panose="020B0604030504040204" pitchFamily="34" charset="0"/>
                </a:rPr>
                <a:t>²</a:t>
              </a:r>
              <a:r>
                <a:rPr lang="en-US" altLang="en-US" sz="1800" u="none" dirty="0">
                  <a:solidFill>
                    <a:srgbClr val="FFFF00"/>
                  </a:solidFill>
                  <a:latin typeface="Biondi"/>
                </a:rPr>
                <a:t>=.78</a:t>
              </a:r>
            </a:p>
          </p:txBody>
        </p:sp>
      </p:grpSp>
    </p:spTree>
    <p:extLst>
      <p:ext uri="{BB962C8B-B14F-4D97-AF65-F5344CB8AC3E}">
        <p14:creationId xmlns:p14="http://schemas.microsoft.com/office/powerpoint/2010/main" val="11979365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924ED-8504-44E4-8B58-12421917993D}"/>
              </a:ext>
            </a:extLst>
          </p:cNvPr>
          <p:cNvSpPr>
            <a:spLocks noGrp="1"/>
          </p:cNvSpPr>
          <p:nvPr>
            <p:ph type="title"/>
          </p:nvPr>
        </p:nvSpPr>
        <p:spPr/>
        <p:txBody>
          <a:bodyPr/>
          <a:lstStyle/>
          <a:p>
            <a:r>
              <a:rPr lang="en-US" dirty="0"/>
              <a:t>ArcGIS Pro Capabilities</a:t>
            </a:r>
          </a:p>
        </p:txBody>
      </p:sp>
      <p:graphicFrame>
        <p:nvGraphicFramePr>
          <p:cNvPr id="4" name="Table 4">
            <a:extLst>
              <a:ext uri="{FF2B5EF4-FFF2-40B4-BE49-F238E27FC236}">
                <a16:creationId xmlns:a16="http://schemas.microsoft.com/office/drawing/2014/main" id="{E05A620D-F90B-4293-882A-1BE3587A0D18}"/>
              </a:ext>
            </a:extLst>
          </p:cNvPr>
          <p:cNvGraphicFramePr>
            <a:graphicFrameLocks noGrp="1"/>
          </p:cNvGraphicFramePr>
          <p:nvPr>
            <p:ph idx="1"/>
            <p:extLst>
              <p:ext uri="{D42A27DB-BD31-4B8C-83A1-F6EECF244321}">
                <p14:modId xmlns:p14="http://schemas.microsoft.com/office/powerpoint/2010/main" val="1318240396"/>
              </p:ext>
            </p:extLst>
          </p:nvPr>
        </p:nvGraphicFramePr>
        <p:xfrm>
          <a:off x="1066800" y="1447800"/>
          <a:ext cx="6553200" cy="4427220"/>
        </p:xfrm>
        <a:graphic>
          <a:graphicData uri="http://schemas.openxmlformats.org/drawingml/2006/table">
            <a:tbl>
              <a:tblPr firstRow="1" bandRow="1">
                <a:tableStyleId>{5C22544A-7EE6-4342-B048-85BDC9FD1C3A}</a:tableStyleId>
              </a:tblPr>
              <a:tblGrid>
                <a:gridCol w="2184400">
                  <a:extLst>
                    <a:ext uri="{9D8B030D-6E8A-4147-A177-3AD203B41FA5}">
                      <a16:colId xmlns:a16="http://schemas.microsoft.com/office/drawing/2014/main" val="3968583337"/>
                    </a:ext>
                  </a:extLst>
                </a:gridCol>
                <a:gridCol w="2184400">
                  <a:extLst>
                    <a:ext uri="{9D8B030D-6E8A-4147-A177-3AD203B41FA5}">
                      <a16:colId xmlns:a16="http://schemas.microsoft.com/office/drawing/2014/main" val="2665621207"/>
                    </a:ext>
                  </a:extLst>
                </a:gridCol>
                <a:gridCol w="2184400">
                  <a:extLst>
                    <a:ext uri="{9D8B030D-6E8A-4147-A177-3AD203B41FA5}">
                      <a16:colId xmlns:a16="http://schemas.microsoft.com/office/drawing/2014/main" val="1751974339"/>
                    </a:ext>
                  </a:extLst>
                </a:gridCol>
              </a:tblGrid>
              <a:tr h="647700">
                <a:tc>
                  <a:txBody>
                    <a:bodyPr/>
                    <a:lstStyle/>
                    <a:p>
                      <a:r>
                        <a:rPr lang="en-US" dirty="0"/>
                        <a:t>Use</a:t>
                      </a:r>
                    </a:p>
                  </a:txBody>
                  <a:tcPr/>
                </a:tc>
                <a:tc>
                  <a:txBody>
                    <a:bodyPr/>
                    <a:lstStyle/>
                    <a:p>
                      <a:r>
                        <a:rPr lang="en-US" dirty="0"/>
                        <a:t>ArcGIS Pro</a:t>
                      </a:r>
                    </a:p>
                  </a:txBody>
                  <a:tcPr/>
                </a:tc>
                <a:tc>
                  <a:txBody>
                    <a:bodyPr/>
                    <a:lstStyle/>
                    <a:p>
                      <a:r>
                        <a:rPr lang="en-US" dirty="0"/>
                        <a:t>Other</a:t>
                      </a:r>
                    </a:p>
                  </a:txBody>
                  <a:tcPr/>
                </a:tc>
                <a:extLst>
                  <a:ext uri="{0D108BD9-81ED-4DB2-BD59-A6C34878D82A}">
                    <a16:rowId xmlns:a16="http://schemas.microsoft.com/office/drawing/2014/main" val="1971485756"/>
                  </a:ext>
                </a:extLst>
              </a:tr>
              <a:tr h="6477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Lidar Visualization</a:t>
                      </a:r>
                    </a:p>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846706903"/>
                  </a:ext>
                </a:extLst>
              </a:tr>
              <a:tr h="647700">
                <a:tc>
                  <a:txBody>
                    <a:bodyPr/>
                    <a:lstStyle/>
                    <a:p>
                      <a:r>
                        <a:rPr lang="en-US" dirty="0"/>
                        <a:t>GIS ready </a:t>
                      </a:r>
                      <a:r>
                        <a:rPr lang="en-US" dirty="0" err="1"/>
                        <a:t>rasters</a:t>
                      </a:r>
                      <a:r>
                        <a:rPr lang="en-US" dirty="0"/>
                        <a:t> (DEM)</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603205557"/>
                  </a:ext>
                </a:extLst>
              </a:tr>
              <a:tr h="647700">
                <a:tc>
                  <a:txBody>
                    <a:bodyPr/>
                    <a:lstStyle/>
                    <a:p>
                      <a:r>
                        <a:rPr lang="en-US" dirty="0"/>
                        <a:t>Editing .las files</a:t>
                      </a:r>
                    </a:p>
                  </a:txBody>
                  <a:tcPr/>
                </a:tc>
                <a:tc>
                  <a:txBody>
                    <a:bodyPr/>
                    <a:lstStyle/>
                    <a:p>
                      <a:endParaRPr lang="en-US" dirty="0"/>
                    </a:p>
                    <a:p>
                      <a:r>
                        <a:rPr lang="en-US" dirty="0"/>
                        <a:t>                  (Some)</a:t>
                      </a:r>
                    </a:p>
                  </a:txBody>
                  <a:tcPr/>
                </a:tc>
                <a:tc>
                  <a:txBody>
                    <a:bodyPr/>
                    <a:lstStyle/>
                    <a:p>
                      <a:endParaRPr lang="en-US" dirty="0"/>
                    </a:p>
                  </a:txBody>
                  <a:tcPr/>
                </a:tc>
                <a:extLst>
                  <a:ext uri="{0D108BD9-81ED-4DB2-BD59-A6C34878D82A}">
                    <a16:rowId xmlns:a16="http://schemas.microsoft.com/office/drawing/2014/main" val="3907159372"/>
                  </a:ext>
                </a:extLst>
              </a:tr>
              <a:tr h="647700">
                <a:tc>
                  <a:txBody>
                    <a:bodyPr/>
                    <a:lstStyle/>
                    <a:p>
                      <a:r>
                        <a:rPr lang="en-US" dirty="0"/>
                        <a:t>First Order Metrics</a:t>
                      </a:r>
                    </a:p>
                  </a:txBody>
                  <a:tcPr/>
                </a:tc>
                <a:tc>
                  <a:txBody>
                    <a:bodyPr/>
                    <a:lstStyle/>
                    <a:p>
                      <a:endParaRPr lang="en-US" dirty="0"/>
                    </a:p>
                    <a:p>
                      <a:r>
                        <a:rPr lang="en-US" dirty="0"/>
                        <a:t>                  (some)</a:t>
                      </a:r>
                    </a:p>
                  </a:txBody>
                  <a:tcPr/>
                </a:tc>
                <a:tc>
                  <a:txBody>
                    <a:bodyPr/>
                    <a:lstStyle/>
                    <a:p>
                      <a:endParaRPr lang="en-US" dirty="0"/>
                    </a:p>
                  </a:txBody>
                  <a:tcPr/>
                </a:tc>
                <a:extLst>
                  <a:ext uri="{0D108BD9-81ED-4DB2-BD59-A6C34878D82A}">
                    <a16:rowId xmlns:a16="http://schemas.microsoft.com/office/drawing/2014/main" val="2970421632"/>
                  </a:ext>
                </a:extLst>
              </a:tr>
              <a:tr h="647700">
                <a:tc>
                  <a:txBody>
                    <a:bodyPr/>
                    <a:lstStyle/>
                    <a:p>
                      <a:r>
                        <a:rPr lang="en-US" dirty="0"/>
                        <a:t>Modeled Second Order Metrics (biomass, basal area etc.)</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810403813"/>
                  </a:ext>
                </a:extLst>
              </a:tr>
            </a:tbl>
          </a:graphicData>
        </a:graphic>
      </p:graphicFrame>
      <p:sp>
        <p:nvSpPr>
          <p:cNvPr id="14" name="L-Shape 13" descr="check mark">
            <a:extLst>
              <a:ext uri="{FF2B5EF4-FFF2-40B4-BE49-F238E27FC236}">
                <a16:creationId xmlns:a16="http://schemas.microsoft.com/office/drawing/2014/main" id="{29C19E9D-FAE3-4ED2-84CB-655F4D154719}"/>
              </a:ext>
            </a:extLst>
          </p:cNvPr>
          <p:cNvSpPr/>
          <p:nvPr/>
        </p:nvSpPr>
        <p:spPr>
          <a:xfrm rot="19041512">
            <a:off x="3916612" y="2321678"/>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Shape 14" descr="check mark">
            <a:extLst>
              <a:ext uri="{FF2B5EF4-FFF2-40B4-BE49-F238E27FC236}">
                <a16:creationId xmlns:a16="http://schemas.microsoft.com/office/drawing/2014/main" id="{51CE4985-DE7A-4412-85A1-829A0EDCA568}"/>
              </a:ext>
            </a:extLst>
          </p:cNvPr>
          <p:cNvSpPr/>
          <p:nvPr/>
        </p:nvSpPr>
        <p:spPr>
          <a:xfrm rot="19041512">
            <a:off x="3894445" y="2922123"/>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ultiplication Sign 19" descr="X mark ">
            <a:extLst>
              <a:ext uri="{FF2B5EF4-FFF2-40B4-BE49-F238E27FC236}">
                <a16:creationId xmlns:a16="http://schemas.microsoft.com/office/drawing/2014/main" id="{F4939B5F-2A16-4AFF-B135-F74386EA0098}"/>
              </a:ext>
            </a:extLst>
          </p:cNvPr>
          <p:cNvSpPr/>
          <p:nvPr/>
        </p:nvSpPr>
        <p:spPr>
          <a:xfrm>
            <a:off x="3809999" y="4983159"/>
            <a:ext cx="648285" cy="609600"/>
          </a:xfrm>
          <a:prstGeom prst="mathMultiply">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1" name="L-Shape 20" descr="check mark">
            <a:extLst>
              <a:ext uri="{FF2B5EF4-FFF2-40B4-BE49-F238E27FC236}">
                <a16:creationId xmlns:a16="http://schemas.microsoft.com/office/drawing/2014/main" id="{E22C6FCE-B862-4D89-9E74-F62B38403925}"/>
              </a:ext>
            </a:extLst>
          </p:cNvPr>
          <p:cNvSpPr/>
          <p:nvPr/>
        </p:nvSpPr>
        <p:spPr>
          <a:xfrm rot="19041512">
            <a:off x="6089072" y="2321677"/>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Shape 21" descr="check mark">
            <a:extLst>
              <a:ext uri="{FF2B5EF4-FFF2-40B4-BE49-F238E27FC236}">
                <a16:creationId xmlns:a16="http://schemas.microsoft.com/office/drawing/2014/main" id="{9533BDB1-F009-4ABA-8CF0-7E14E4720B86}"/>
              </a:ext>
            </a:extLst>
          </p:cNvPr>
          <p:cNvSpPr/>
          <p:nvPr/>
        </p:nvSpPr>
        <p:spPr>
          <a:xfrm rot="19041512">
            <a:off x="6089071" y="2940964"/>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L-Shape 22" descr="check mark">
            <a:extLst>
              <a:ext uri="{FF2B5EF4-FFF2-40B4-BE49-F238E27FC236}">
                <a16:creationId xmlns:a16="http://schemas.microsoft.com/office/drawing/2014/main" id="{99CA0CA7-87F1-4477-9130-3034B7342F55}"/>
              </a:ext>
            </a:extLst>
          </p:cNvPr>
          <p:cNvSpPr/>
          <p:nvPr/>
        </p:nvSpPr>
        <p:spPr>
          <a:xfrm rot="19041512">
            <a:off x="6089070" y="3560251"/>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L-Shape 23" descr="check mark">
            <a:extLst>
              <a:ext uri="{FF2B5EF4-FFF2-40B4-BE49-F238E27FC236}">
                <a16:creationId xmlns:a16="http://schemas.microsoft.com/office/drawing/2014/main" id="{88BFCFCE-DA39-42E8-8E43-9E36D5D14986}"/>
              </a:ext>
            </a:extLst>
          </p:cNvPr>
          <p:cNvSpPr/>
          <p:nvPr/>
        </p:nvSpPr>
        <p:spPr>
          <a:xfrm rot="19041512">
            <a:off x="6089070" y="4236369"/>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Shape 24" descr="check mark">
            <a:extLst>
              <a:ext uri="{FF2B5EF4-FFF2-40B4-BE49-F238E27FC236}">
                <a16:creationId xmlns:a16="http://schemas.microsoft.com/office/drawing/2014/main" id="{AB7EC332-ADC7-461B-9D8B-592ECB107F83}"/>
              </a:ext>
            </a:extLst>
          </p:cNvPr>
          <p:cNvSpPr/>
          <p:nvPr/>
        </p:nvSpPr>
        <p:spPr>
          <a:xfrm rot="19041512">
            <a:off x="6089070" y="5133071"/>
            <a:ext cx="570767" cy="202319"/>
          </a:xfrm>
          <a:prstGeom prst="corner">
            <a:avLst>
              <a:gd name="adj1" fmla="val 41650"/>
              <a:gd name="adj2" fmla="val 48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L-Shape 25" descr="yellow check mark">
            <a:extLst>
              <a:ext uri="{FF2B5EF4-FFF2-40B4-BE49-F238E27FC236}">
                <a16:creationId xmlns:a16="http://schemas.microsoft.com/office/drawing/2014/main" id="{CCF9B8E6-C50E-4DF9-941D-747CBA883599}"/>
              </a:ext>
            </a:extLst>
          </p:cNvPr>
          <p:cNvSpPr/>
          <p:nvPr/>
        </p:nvSpPr>
        <p:spPr>
          <a:xfrm rot="19041512">
            <a:off x="3868846" y="3541481"/>
            <a:ext cx="570767" cy="202319"/>
          </a:xfrm>
          <a:prstGeom prst="corner">
            <a:avLst>
              <a:gd name="adj1" fmla="val 41650"/>
              <a:gd name="adj2" fmla="val 48326"/>
            </a:avLst>
          </a:prstGeom>
          <a:solidFill>
            <a:srgbClr val="FFC000"/>
          </a:solidFill>
          <a:ln>
            <a:solidFill>
              <a:srgbClr val="CC9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L-Shape 26" descr="yellow check mark">
            <a:extLst>
              <a:ext uri="{FF2B5EF4-FFF2-40B4-BE49-F238E27FC236}">
                <a16:creationId xmlns:a16="http://schemas.microsoft.com/office/drawing/2014/main" id="{F4EC62B9-6739-42C7-8A19-4C0C9638E0C4}"/>
              </a:ext>
            </a:extLst>
          </p:cNvPr>
          <p:cNvSpPr/>
          <p:nvPr/>
        </p:nvSpPr>
        <p:spPr>
          <a:xfrm rot="19041512">
            <a:off x="3868845" y="4160839"/>
            <a:ext cx="570767" cy="202319"/>
          </a:xfrm>
          <a:prstGeom prst="corner">
            <a:avLst>
              <a:gd name="adj1" fmla="val 41650"/>
              <a:gd name="adj2" fmla="val 48326"/>
            </a:avLst>
          </a:prstGeom>
          <a:solidFill>
            <a:srgbClr val="FFC000"/>
          </a:solidFill>
          <a:ln>
            <a:solidFill>
              <a:srgbClr val="CC9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6964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Today’s Exercises</a:t>
            </a:r>
          </a:p>
        </p:txBody>
      </p:sp>
      <p:sp>
        <p:nvSpPr>
          <p:cNvPr id="3" name="Content Placeholder 2"/>
          <p:cNvSpPr>
            <a:spLocks noGrp="1"/>
          </p:cNvSpPr>
          <p:nvPr>
            <p:ph idx="1"/>
          </p:nvPr>
        </p:nvSpPr>
        <p:spPr>
          <a:xfrm>
            <a:off x="460443" y="1219200"/>
            <a:ext cx="8229600" cy="5257800"/>
          </a:xfrm>
        </p:spPr>
        <p:txBody>
          <a:bodyPr/>
          <a:lstStyle/>
          <a:p>
            <a:r>
              <a:rPr lang="en-US" dirty="0"/>
              <a:t>Morning</a:t>
            </a:r>
          </a:p>
          <a:p>
            <a:pPr lvl="1"/>
            <a:r>
              <a:rPr lang="en-US" dirty="0"/>
              <a:t>Exploring and visualizing lidar data</a:t>
            </a:r>
          </a:p>
          <a:p>
            <a:pPr lvl="1"/>
            <a:r>
              <a:rPr lang="en-US" dirty="0"/>
              <a:t>Data Quality checks</a:t>
            </a:r>
          </a:p>
          <a:p>
            <a:r>
              <a:rPr lang="en-US" dirty="0"/>
              <a:t>Afternoon</a:t>
            </a:r>
          </a:p>
          <a:p>
            <a:pPr lvl="1"/>
            <a:r>
              <a:rPr lang="en-US" dirty="0"/>
              <a:t>Creating basic hydrology products</a:t>
            </a:r>
          </a:p>
          <a:p>
            <a:pPr lvl="1"/>
            <a:r>
              <a:rPr lang="en-US" dirty="0"/>
              <a:t>Creating vegetation metrics</a:t>
            </a:r>
          </a:p>
          <a:p>
            <a:pPr lvl="1"/>
            <a:r>
              <a:rPr lang="en-US" dirty="0"/>
              <a:t>Create canopy density products</a:t>
            </a:r>
          </a:p>
          <a:p>
            <a:pPr lvl="1"/>
            <a:endParaRPr lang="en-US" dirty="0"/>
          </a:p>
        </p:txBody>
      </p:sp>
    </p:spTree>
    <p:extLst>
      <p:ext uri="{BB962C8B-B14F-4D97-AF65-F5344CB8AC3E}">
        <p14:creationId xmlns:p14="http://schemas.microsoft.com/office/powerpoint/2010/main" val="3087246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Schedule</a:t>
            </a:r>
          </a:p>
        </p:txBody>
      </p:sp>
      <p:sp>
        <p:nvSpPr>
          <p:cNvPr id="3" name="Content Placeholder 2"/>
          <p:cNvSpPr>
            <a:spLocks noGrp="1"/>
          </p:cNvSpPr>
          <p:nvPr>
            <p:ph idx="1"/>
          </p:nvPr>
        </p:nvSpPr>
        <p:spPr>
          <a:xfrm>
            <a:off x="76200" y="1219200"/>
            <a:ext cx="9372600" cy="5029200"/>
          </a:xfrm>
        </p:spPr>
        <p:txBody>
          <a:bodyPr>
            <a:normAutofit/>
          </a:bodyPr>
          <a:lstStyle/>
          <a:p>
            <a:pPr marL="0" indent="0">
              <a:lnSpc>
                <a:spcPct val="200000"/>
              </a:lnSpc>
              <a:spcBef>
                <a:spcPts val="1200"/>
              </a:spcBef>
              <a:buNone/>
            </a:pPr>
            <a:r>
              <a:rPr lang="en-US" sz="2800" strike="sngStrike" dirty="0"/>
              <a:t>Presentation and Demonstration: </a:t>
            </a:r>
            <a:r>
              <a:rPr lang="en-US" sz="2800" b="1" strike="sngStrike" dirty="0"/>
              <a:t>10:00 am - 11:00 am</a:t>
            </a:r>
          </a:p>
          <a:p>
            <a:pPr marL="0" indent="0">
              <a:lnSpc>
                <a:spcPct val="200000"/>
              </a:lnSpc>
              <a:spcBef>
                <a:spcPts val="1200"/>
              </a:spcBef>
              <a:buNone/>
            </a:pPr>
            <a:r>
              <a:rPr lang="en-US" sz="2800" dirty="0"/>
              <a:t>Exercises 1&amp;2: </a:t>
            </a:r>
            <a:r>
              <a:rPr lang="en-US" sz="2800" b="1" dirty="0"/>
              <a:t>11:00 am - 12:00 pm</a:t>
            </a:r>
          </a:p>
          <a:p>
            <a:pPr marL="0" indent="0">
              <a:lnSpc>
                <a:spcPct val="200000"/>
              </a:lnSpc>
              <a:spcBef>
                <a:spcPts val="1200"/>
              </a:spcBef>
              <a:buNone/>
            </a:pPr>
            <a:r>
              <a:rPr lang="en-US" sz="2800" dirty="0"/>
              <a:t>Presentation and Demonstration: </a:t>
            </a:r>
            <a:r>
              <a:rPr lang="en-US" sz="2800" b="1" dirty="0"/>
              <a:t>12:00 pm - 1:00 pm</a:t>
            </a:r>
          </a:p>
          <a:p>
            <a:pPr marL="0" indent="0">
              <a:lnSpc>
                <a:spcPct val="200000"/>
              </a:lnSpc>
              <a:spcBef>
                <a:spcPts val="1200"/>
              </a:spcBef>
              <a:buNone/>
            </a:pPr>
            <a:r>
              <a:rPr lang="en-US" sz="2800" dirty="0"/>
              <a:t>Exercises 3, 4 &amp; 5: </a:t>
            </a:r>
            <a:r>
              <a:rPr lang="en-US" sz="2800" b="1" dirty="0"/>
              <a:t>1:00 am - 4:00 pm</a:t>
            </a:r>
          </a:p>
          <a:p>
            <a:pPr>
              <a:spcBef>
                <a:spcPts val="2400"/>
              </a:spcBef>
            </a:pPr>
            <a:endParaRPr lang="en-US" sz="2800" dirty="0"/>
          </a:p>
        </p:txBody>
      </p:sp>
    </p:spTree>
    <p:extLst>
      <p:ext uri="{BB962C8B-B14F-4D97-AF65-F5344CB8AC3E}">
        <p14:creationId xmlns:p14="http://schemas.microsoft.com/office/powerpoint/2010/main" val="715638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2EFE-4AA6-4E16-87E5-2B1102243FD5}"/>
              </a:ext>
            </a:extLst>
          </p:cNvPr>
          <p:cNvSpPr>
            <a:spLocks noGrp="1"/>
          </p:cNvSpPr>
          <p:nvPr>
            <p:ph type="title"/>
          </p:nvPr>
        </p:nvSpPr>
        <p:spPr/>
        <p:txBody>
          <a:bodyPr/>
          <a:lstStyle/>
          <a:p>
            <a:endParaRPr lang="en-US" dirty="0"/>
          </a:p>
        </p:txBody>
      </p:sp>
      <p:pic>
        <p:nvPicPr>
          <p:cNvPr id="4" name="Content Placeholder 3" descr="Aerial image of Salt lake city directly over the Wasatch fault.">
            <a:extLst>
              <a:ext uri="{FF2B5EF4-FFF2-40B4-BE49-F238E27FC236}">
                <a16:creationId xmlns:a16="http://schemas.microsoft.com/office/drawing/2014/main" id="{BCBC0E34-533C-4C3D-B523-C2CF67D2951F}"/>
              </a:ext>
            </a:extLst>
          </p:cNvPr>
          <p:cNvPicPr>
            <a:picLocks noGrp="1" noChangeAspect="1"/>
          </p:cNvPicPr>
          <p:nvPr>
            <p:ph idx="1"/>
          </p:nvPr>
        </p:nvPicPr>
        <p:blipFill>
          <a:blip r:embed="rId2"/>
          <a:stretch>
            <a:fillRect/>
          </a:stretch>
        </p:blipFill>
        <p:spPr>
          <a:xfrm>
            <a:off x="3657600" y="2438400"/>
            <a:ext cx="5318383" cy="3828871"/>
          </a:xfrm>
          <a:prstGeom prst="rect">
            <a:avLst/>
          </a:prstGeom>
        </p:spPr>
      </p:pic>
      <p:sp>
        <p:nvSpPr>
          <p:cNvPr id="5" name="TextBox 4">
            <a:extLst>
              <a:ext uri="{FF2B5EF4-FFF2-40B4-BE49-F238E27FC236}">
                <a16:creationId xmlns:a16="http://schemas.microsoft.com/office/drawing/2014/main" id="{7C53D572-F81A-4660-AA50-745B0DC3E160}"/>
              </a:ext>
            </a:extLst>
          </p:cNvPr>
          <p:cNvSpPr txBox="1"/>
          <p:nvPr/>
        </p:nvSpPr>
        <p:spPr>
          <a:xfrm>
            <a:off x="609600" y="1524000"/>
            <a:ext cx="4495800" cy="1200329"/>
          </a:xfrm>
          <a:prstGeom prst="rect">
            <a:avLst/>
          </a:prstGeom>
          <a:noFill/>
        </p:spPr>
        <p:txBody>
          <a:bodyPr wrap="square" rtlCol="0">
            <a:spAutoFit/>
          </a:bodyPr>
          <a:lstStyle/>
          <a:p>
            <a:endParaRPr lang="en-US" sz="3600" dirty="0"/>
          </a:p>
          <a:p>
            <a:r>
              <a:rPr lang="en-US" sz="3600" dirty="0"/>
              <a:t>Take a break!</a:t>
            </a:r>
          </a:p>
        </p:txBody>
      </p:sp>
    </p:spTree>
    <p:extLst>
      <p:ext uri="{BB962C8B-B14F-4D97-AF65-F5344CB8AC3E}">
        <p14:creationId xmlns:p14="http://schemas.microsoft.com/office/powerpoint/2010/main" val="36780501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990600"/>
          </a:xfrm>
        </p:spPr>
        <p:txBody>
          <a:bodyPr>
            <a:normAutofit/>
          </a:bodyPr>
          <a:lstStyle/>
          <a:p>
            <a:r>
              <a:rPr lang="en-US" sz="5400" dirty="0"/>
              <a:t>Questions?</a:t>
            </a:r>
          </a:p>
        </p:txBody>
      </p:sp>
    </p:spTree>
    <p:extLst>
      <p:ext uri="{BB962C8B-B14F-4D97-AF65-F5344CB8AC3E}">
        <p14:creationId xmlns:p14="http://schemas.microsoft.com/office/powerpoint/2010/main" val="3158060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Schedule</a:t>
            </a:r>
          </a:p>
        </p:txBody>
      </p:sp>
      <p:sp>
        <p:nvSpPr>
          <p:cNvPr id="3" name="Content Placeholder 2"/>
          <p:cNvSpPr>
            <a:spLocks noGrp="1"/>
          </p:cNvSpPr>
          <p:nvPr>
            <p:ph idx="1"/>
          </p:nvPr>
        </p:nvSpPr>
        <p:spPr>
          <a:xfrm>
            <a:off x="228600" y="1295400"/>
            <a:ext cx="8534400" cy="4114800"/>
          </a:xfrm>
          <a:solidFill>
            <a:schemeClr val="bg1">
              <a:lumMod val="85000"/>
            </a:schemeClr>
          </a:solidFill>
          <a:ln>
            <a:solidFill>
              <a:schemeClr val="tx1">
                <a:lumMod val="65000"/>
                <a:lumOff val="35000"/>
              </a:schemeClr>
            </a:solidFill>
          </a:ln>
        </p:spPr>
        <p:txBody>
          <a:bodyPr>
            <a:normAutofit fontScale="92500"/>
          </a:bodyPr>
          <a:lstStyle/>
          <a:p>
            <a:pPr marL="0" indent="0">
              <a:lnSpc>
                <a:spcPct val="200000"/>
              </a:lnSpc>
              <a:spcBef>
                <a:spcPts val="1200"/>
              </a:spcBef>
              <a:buNone/>
            </a:pPr>
            <a:r>
              <a:rPr lang="en-US" sz="2800" dirty="0"/>
              <a:t>Presentation and Demonstration: </a:t>
            </a:r>
            <a:r>
              <a:rPr lang="en-US" sz="2800" b="1" dirty="0"/>
              <a:t>10:00 am - 11:00 am</a:t>
            </a:r>
          </a:p>
          <a:p>
            <a:pPr marL="0" indent="0">
              <a:lnSpc>
                <a:spcPct val="200000"/>
              </a:lnSpc>
              <a:spcBef>
                <a:spcPts val="1200"/>
              </a:spcBef>
              <a:buNone/>
            </a:pPr>
            <a:r>
              <a:rPr lang="en-US" sz="2800" dirty="0"/>
              <a:t>Exercises 1&amp;2: </a:t>
            </a:r>
            <a:r>
              <a:rPr lang="en-US" sz="2800" b="1" dirty="0"/>
              <a:t>11:00 am - 12:00 pm</a:t>
            </a:r>
          </a:p>
          <a:p>
            <a:pPr marL="0" indent="0">
              <a:lnSpc>
                <a:spcPct val="200000"/>
              </a:lnSpc>
              <a:spcBef>
                <a:spcPts val="1200"/>
              </a:spcBef>
              <a:buNone/>
            </a:pPr>
            <a:r>
              <a:rPr lang="en-US" sz="2800" dirty="0"/>
              <a:t>Presentation and Demonstration: </a:t>
            </a:r>
            <a:r>
              <a:rPr lang="en-US" sz="2800" b="1" dirty="0"/>
              <a:t>12:00 pm - 1:00 pm</a:t>
            </a:r>
          </a:p>
          <a:p>
            <a:pPr marL="0" indent="0">
              <a:lnSpc>
                <a:spcPct val="200000"/>
              </a:lnSpc>
              <a:spcBef>
                <a:spcPts val="1200"/>
              </a:spcBef>
              <a:buNone/>
            </a:pPr>
            <a:r>
              <a:rPr lang="en-US" sz="2800" dirty="0"/>
              <a:t>Exercises 3, 4 &amp; 5: </a:t>
            </a:r>
            <a:r>
              <a:rPr lang="en-US" sz="2800" b="1" dirty="0"/>
              <a:t>1:00 pm - 4:00 pm</a:t>
            </a:r>
          </a:p>
          <a:p>
            <a:pPr>
              <a:spcBef>
                <a:spcPts val="2400"/>
              </a:spcBef>
            </a:pPr>
            <a:endParaRPr lang="en-US" sz="2800" dirty="0"/>
          </a:p>
        </p:txBody>
      </p:sp>
    </p:spTree>
    <p:extLst>
      <p:ext uri="{BB962C8B-B14F-4D97-AF65-F5344CB8AC3E}">
        <p14:creationId xmlns:p14="http://schemas.microsoft.com/office/powerpoint/2010/main" val="2420095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F7588-62AE-4347-B4D8-E0899E8B8D01}"/>
              </a:ext>
            </a:extLst>
          </p:cNvPr>
          <p:cNvSpPr>
            <a:spLocks noGrp="1"/>
          </p:cNvSpPr>
          <p:nvPr>
            <p:ph type="title"/>
          </p:nvPr>
        </p:nvSpPr>
        <p:spPr/>
        <p:txBody>
          <a:bodyPr/>
          <a:lstStyle/>
          <a:p>
            <a:r>
              <a:rPr lang="en-US" dirty="0"/>
              <a:t>Please Interact!</a:t>
            </a:r>
          </a:p>
        </p:txBody>
      </p:sp>
      <p:sp>
        <p:nvSpPr>
          <p:cNvPr id="3" name="Content Placeholder 2">
            <a:extLst>
              <a:ext uri="{FF2B5EF4-FFF2-40B4-BE49-F238E27FC236}">
                <a16:creationId xmlns:a16="http://schemas.microsoft.com/office/drawing/2014/main" id="{44612C86-328D-485C-AC61-3A00233C5FAE}"/>
              </a:ext>
            </a:extLst>
          </p:cNvPr>
          <p:cNvSpPr>
            <a:spLocks noGrp="1"/>
          </p:cNvSpPr>
          <p:nvPr>
            <p:ph idx="1"/>
          </p:nvPr>
        </p:nvSpPr>
        <p:spPr>
          <a:xfrm>
            <a:off x="457200" y="1295400"/>
            <a:ext cx="5105400" cy="4876800"/>
          </a:xfrm>
        </p:spPr>
        <p:txBody>
          <a:bodyPr>
            <a:normAutofit fontScale="85000" lnSpcReduction="10000"/>
          </a:bodyPr>
          <a:lstStyle/>
          <a:p>
            <a:r>
              <a:rPr lang="en-US" dirty="0"/>
              <a:t>If dialed into teleconference:</a:t>
            </a:r>
          </a:p>
          <a:p>
            <a:pPr lvl="1"/>
            <a:r>
              <a:rPr lang="en-US" dirty="0"/>
              <a:t>Please mute your phone</a:t>
            </a:r>
          </a:p>
          <a:p>
            <a:pPr lvl="1"/>
            <a:r>
              <a:rPr lang="en-US" dirty="0"/>
              <a:t>Do not put the call on hold</a:t>
            </a:r>
          </a:p>
          <a:p>
            <a:endParaRPr lang="en-US" dirty="0"/>
          </a:p>
          <a:p>
            <a:r>
              <a:rPr lang="en-US" dirty="0"/>
              <a:t>Question or comments?</a:t>
            </a:r>
          </a:p>
          <a:p>
            <a:pPr lvl="2"/>
            <a:r>
              <a:rPr lang="en-US" dirty="0"/>
              <a:t>Unmute by dialing *6</a:t>
            </a:r>
          </a:p>
          <a:p>
            <a:pPr lvl="2"/>
            <a:r>
              <a:rPr lang="en-US" dirty="0"/>
              <a:t>Send a chat</a:t>
            </a:r>
          </a:p>
          <a:p>
            <a:pPr lvl="2"/>
            <a:r>
              <a:rPr lang="en-US" dirty="0"/>
              <a:t>Send a personal chat</a:t>
            </a:r>
          </a:p>
          <a:p>
            <a:pPr lvl="2"/>
            <a:endParaRPr lang="en-US" dirty="0"/>
          </a:p>
          <a:p>
            <a:pPr marL="548640" lvl="2" indent="0">
              <a:buNone/>
            </a:pPr>
            <a:r>
              <a:rPr lang="en-US" sz="3200" dirty="0"/>
              <a:t>Brenna Schwert will help answer questions on chat.</a:t>
            </a:r>
          </a:p>
        </p:txBody>
      </p:sp>
      <p:pic>
        <p:nvPicPr>
          <p:cNvPr id="4" name="Picture 3" descr="Screen clipping of interaction options in Adobe connect">
            <a:extLst>
              <a:ext uri="{FF2B5EF4-FFF2-40B4-BE49-F238E27FC236}">
                <a16:creationId xmlns:a16="http://schemas.microsoft.com/office/drawing/2014/main" id="{D721D631-0BFE-4079-A272-45DA6587AF48}"/>
              </a:ext>
            </a:extLst>
          </p:cNvPr>
          <p:cNvPicPr>
            <a:picLocks noChangeAspect="1"/>
          </p:cNvPicPr>
          <p:nvPr/>
        </p:nvPicPr>
        <p:blipFill>
          <a:blip r:embed="rId2"/>
          <a:stretch>
            <a:fillRect/>
          </a:stretch>
        </p:blipFill>
        <p:spPr>
          <a:xfrm>
            <a:off x="5562600" y="1447800"/>
            <a:ext cx="3531592" cy="3695700"/>
          </a:xfrm>
          <a:prstGeom prst="rect">
            <a:avLst/>
          </a:prstGeom>
        </p:spPr>
      </p:pic>
    </p:spTree>
    <p:extLst>
      <p:ext uri="{BB962C8B-B14F-4D97-AF65-F5344CB8AC3E}">
        <p14:creationId xmlns:p14="http://schemas.microsoft.com/office/powerpoint/2010/main" val="3913410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534400" cy="5181600"/>
          </a:xfrm>
        </p:spPr>
        <p:txBody>
          <a:bodyPr>
            <a:normAutofit/>
          </a:bodyPr>
          <a:lstStyle/>
          <a:p>
            <a:r>
              <a:rPr lang="en-US" dirty="0"/>
              <a:t>The goals of this training</a:t>
            </a:r>
          </a:p>
          <a:p>
            <a:pPr lvl="1"/>
            <a:r>
              <a:rPr lang="en-US" sz="2400" dirty="0"/>
              <a:t>Brief introduction to lidar</a:t>
            </a:r>
          </a:p>
          <a:p>
            <a:pPr lvl="1"/>
            <a:r>
              <a:rPr lang="en-US" sz="2400" dirty="0"/>
              <a:t>Learn the capabilities of lidar data in Pro</a:t>
            </a:r>
          </a:p>
          <a:p>
            <a:pPr lvl="1"/>
            <a:r>
              <a:rPr lang="en-US" sz="2400" dirty="0"/>
              <a:t>Learn basic LAS Dataset processing functions in ArcGIS Pro</a:t>
            </a:r>
          </a:p>
          <a:p>
            <a:r>
              <a:rPr lang="en-US" dirty="0"/>
              <a:t>If you’re unfamiliar with lidar, you should explore GTAC’s lidar courses:</a:t>
            </a:r>
          </a:p>
          <a:p>
            <a:pPr lvl="1"/>
            <a:r>
              <a:rPr lang="en-US" sz="2000" dirty="0">
                <a:hlinkClick r:id="rId3"/>
              </a:rPr>
              <a:t>https://usfs.adobeconnect.com/p93bl180pa76/</a:t>
            </a:r>
            <a:endParaRPr lang="en-US" sz="2000" dirty="0"/>
          </a:p>
        </p:txBody>
      </p:sp>
      <p:sp>
        <p:nvSpPr>
          <p:cNvPr id="5" name="Title 1"/>
          <p:cNvSpPr txBox="1">
            <a:spLocks/>
          </p:cNvSpPr>
          <p:nvPr/>
        </p:nvSpPr>
        <p:spPr>
          <a:xfrm>
            <a:off x="460443" y="152400"/>
            <a:ext cx="8229600" cy="990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000" kern="1200" spc="-100" baseline="0">
                <a:solidFill>
                  <a:schemeClr val="accent2"/>
                </a:solidFill>
                <a:latin typeface="+mj-lt"/>
                <a:ea typeface="+mj-ea"/>
                <a:cs typeface="+mj-cs"/>
              </a:defRPr>
            </a:lvl1pPr>
          </a:lstStyle>
          <a:p>
            <a:r>
              <a:rPr lang="en-US" dirty="0"/>
              <a:t>Before We Start</a:t>
            </a:r>
          </a:p>
        </p:txBody>
      </p:sp>
    </p:spTree>
    <p:extLst>
      <p:ext uri="{BB962C8B-B14F-4D97-AF65-F5344CB8AC3E}">
        <p14:creationId xmlns:p14="http://schemas.microsoft.com/office/powerpoint/2010/main" val="3548225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What is lidar?</a:t>
            </a:r>
          </a:p>
        </p:txBody>
      </p:sp>
      <p:sp>
        <p:nvSpPr>
          <p:cNvPr id="3" name="Content Placeholder 2"/>
          <p:cNvSpPr>
            <a:spLocks noGrp="1"/>
          </p:cNvSpPr>
          <p:nvPr>
            <p:ph idx="1"/>
          </p:nvPr>
        </p:nvSpPr>
        <p:spPr>
          <a:xfrm>
            <a:off x="460443" y="1219200"/>
            <a:ext cx="8229600" cy="5029200"/>
          </a:xfrm>
        </p:spPr>
        <p:txBody>
          <a:bodyPr>
            <a:normAutofit/>
          </a:bodyPr>
          <a:lstStyle/>
          <a:p>
            <a:r>
              <a:rPr lang="en-US" sz="2800" dirty="0"/>
              <a:t>Light Detection and Ranging (LiDAR)</a:t>
            </a:r>
          </a:p>
          <a:p>
            <a:pPr lvl="1"/>
            <a:r>
              <a:rPr lang="en-US" sz="2400" dirty="0"/>
              <a:t>Uses laser pulse to measure distance from lidar sensor to an object</a:t>
            </a:r>
          </a:p>
          <a:p>
            <a:pPr lvl="1"/>
            <a:r>
              <a:rPr lang="en-US" sz="2400" dirty="0"/>
              <a:t>Scanning angle and distance to create georeferenced data points</a:t>
            </a:r>
          </a:p>
          <a:p>
            <a:r>
              <a:rPr lang="en-US" sz="2800" dirty="0"/>
              <a:t>Collects hundreds of thousands or millions of points per second.</a:t>
            </a:r>
          </a:p>
        </p:txBody>
      </p:sp>
      <p:pic>
        <p:nvPicPr>
          <p:cNvPr id="4" name="Picture 3" descr="graphic of plane flying over a city and scanning the landscape."/>
          <p:cNvPicPr>
            <a:picLocks noChangeAspect="1"/>
          </p:cNvPicPr>
          <p:nvPr/>
        </p:nvPicPr>
        <p:blipFill>
          <a:blip r:embed="rId3"/>
          <a:stretch>
            <a:fillRect/>
          </a:stretch>
        </p:blipFill>
        <p:spPr>
          <a:xfrm>
            <a:off x="3962400" y="3733800"/>
            <a:ext cx="4191000" cy="2791271"/>
          </a:xfrm>
          <a:prstGeom prst="rect">
            <a:avLst/>
          </a:prstGeom>
        </p:spPr>
      </p:pic>
    </p:spTree>
    <p:extLst>
      <p:ext uri="{BB962C8B-B14F-4D97-AF65-F5344CB8AC3E}">
        <p14:creationId xmlns:p14="http://schemas.microsoft.com/office/powerpoint/2010/main" val="1224046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92884-F24A-4B14-A2C3-17AE7679F6A4}"/>
              </a:ext>
            </a:extLst>
          </p:cNvPr>
          <p:cNvSpPr>
            <a:spLocks noGrp="1"/>
          </p:cNvSpPr>
          <p:nvPr>
            <p:ph type="title"/>
          </p:nvPr>
        </p:nvSpPr>
        <p:spPr/>
        <p:txBody>
          <a:bodyPr/>
          <a:lstStyle/>
          <a:p>
            <a:r>
              <a:rPr lang="en-US" dirty="0"/>
              <a:t>What is lidar?</a:t>
            </a:r>
          </a:p>
        </p:txBody>
      </p:sp>
      <p:sp>
        <p:nvSpPr>
          <p:cNvPr id="3" name="Content Placeholder 2">
            <a:extLst>
              <a:ext uri="{FF2B5EF4-FFF2-40B4-BE49-F238E27FC236}">
                <a16:creationId xmlns:a16="http://schemas.microsoft.com/office/drawing/2014/main" id="{F2C015F7-6968-4CA1-AE51-39A8F1C5C9FD}"/>
              </a:ext>
            </a:extLst>
          </p:cNvPr>
          <p:cNvSpPr>
            <a:spLocks noGrp="1"/>
          </p:cNvSpPr>
          <p:nvPr>
            <p:ph idx="1"/>
          </p:nvPr>
        </p:nvSpPr>
        <p:spPr>
          <a:xfrm>
            <a:off x="0" y="1284767"/>
            <a:ext cx="5638800" cy="5029200"/>
          </a:xfrm>
        </p:spPr>
        <p:txBody>
          <a:bodyPr/>
          <a:lstStyle/>
          <a:p>
            <a:endParaRPr lang="en-US" sz="2000" dirty="0">
              <a:solidFill>
                <a:prstClr val="black"/>
              </a:solidFill>
            </a:endParaRPr>
          </a:p>
          <a:p>
            <a:endParaRPr lang="en-US" sz="2000" dirty="0">
              <a:solidFill>
                <a:prstClr val="black"/>
              </a:solidFill>
            </a:endParaRPr>
          </a:p>
          <a:p>
            <a:endParaRPr lang="en-US" sz="2000" dirty="0">
              <a:solidFill>
                <a:prstClr val="black"/>
              </a:solidFill>
            </a:endParaRPr>
          </a:p>
          <a:p>
            <a:endParaRPr lang="en-US" sz="2000" dirty="0">
              <a:solidFill>
                <a:prstClr val="black"/>
              </a:solidFill>
            </a:endParaRPr>
          </a:p>
          <a:p>
            <a:pPr marL="0" indent="0">
              <a:buNone/>
            </a:pPr>
            <a:endParaRPr lang="en-US" dirty="0"/>
          </a:p>
        </p:txBody>
      </p:sp>
      <p:pic>
        <p:nvPicPr>
          <p:cNvPr id="7" name="Picture 6" descr="Gif of a plane sending a pulse to the ground. The pulse hits a tree and bounces back to the plane. A timer times how long the pulse took to get back to the plane.">
            <a:extLst>
              <a:ext uri="{FF2B5EF4-FFF2-40B4-BE49-F238E27FC236}">
                <a16:creationId xmlns:a16="http://schemas.microsoft.com/office/drawing/2014/main" id="{648C4FE6-1EE7-48E3-AC3C-3F95DEFF3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395" y="1371600"/>
            <a:ext cx="3417993" cy="5029200"/>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66FE4E2A-AB77-4346-8DFC-1D0E4B6DA51F}"/>
                  </a:ext>
                </a:extLst>
              </p:cNvPr>
              <p:cNvSpPr/>
              <p:nvPr/>
            </p:nvSpPr>
            <p:spPr>
              <a:xfrm>
                <a:off x="78347" y="3143419"/>
                <a:ext cx="5562600" cy="67544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𝐷𝑖𝑠𝑡𝑎𝑛𝑐𝑒</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𝑠𝑝𝑒𝑒𝑑</m:t>
                          </m:r>
                          <m:r>
                            <a:rPr lang="en-US" sz="2000" i="1">
                              <a:latin typeface="Cambria Math" panose="02040503050406030204" pitchFamily="18" charset="0"/>
                            </a:rPr>
                            <m:t> </m:t>
                          </m:r>
                          <m:r>
                            <a:rPr lang="en-US" sz="2000" i="1">
                              <a:latin typeface="Cambria Math" panose="02040503050406030204" pitchFamily="18" charset="0"/>
                            </a:rPr>
                            <m:t>𝑜𝑓</m:t>
                          </m:r>
                          <m:r>
                            <a:rPr lang="en-US" sz="2000" i="1">
                              <a:latin typeface="Cambria Math" panose="02040503050406030204" pitchFamily="18" charset="0"/>
                            </a:rPr>
                            <m:t> </m:t>
                          </m:r>
                          <m:r>
                            <a:rPr lang="en-US" sz="2000" i="1">
                              <a:latin typeface="Cambria Math" panose="02040503050406030204" pitchFamily="18" charset="0"/>
                            </a:rPr>
                            <m:t>𝑙𝑖𝑔h𝑡</m:t>
                          </m:r>
                          <m:r>
                            <a:rPr lang="en-US" sz="2000" i="1">
                              <a:latin typeface="Cambria Math" panose="02040503050406030204" pitchFamily="18" charset="0"/>
                            </a:rPr>
                            <m:t> × </m:t>
                          </m:r>
                          <m:r>
                            <a:rPr lang="en-US" sz="2000" i="1">
                              <a:latin typeface="Cambria Math" panose="02040503050406030204" pitchFamily="18" charset="0"/>
                              <a:ea typeface="Cambria Math" panose="02040503050406030204" pitchFamily="18" charset="0"/>
                            </a:rPr>
                            <m:t>𝑟𝑜𝑢𝑛𝑑</m:t>
                          </m:r>
                          <m:r>
                            <a:rPr lang="en-US" sz="2000" i="1">
                              <a:latin typeface="Cambria Math" panose="02040503050406030204" pitchFamily="18" charset="0"/>
                              <a:ea typeface="Cambria Math" panose="02040503050406030204" pitchFamily="18" charset="0"/>
                            </a:rPr>
                            <m:t> </m:t>
                          </m:r>
                          <m:r>
                            <a:rPr lang="en-US" sz="2000" i="1">
                              <a:latin typeface="Cambria Math" panose="02040503050406030204" pitchFamily="18" charset="0"/>
                              <a:ea typeface="Cambria Math" panose="02040503050406030204" pitchFamily="18" charset="0"/>
                            </a:rPr>
                            <m:t>𝑡𝑟𝑖𝑝</m:t>
                          </m:r>
                          <m:r>
                            <a:rPr lang="en-US" sz="2000" i="1">
                              <a:latin typeface="Cambria Math" panose="02040503050406030204" pitchFamily="18" charset="0"/>
                              <a:ea typeface="Cambria Math" panose="02040503050406030204" pitchFamily="18" charset="0"/>
                            </a:rPr>
                            <m:t> </m:t>
                          </m:r>
                          <m:r>
                            <a:rPr lang="en-US" sz="2000" i="1">
                              <a:latin typeface="Cambria Math" panose="02040503050406030204" pitchFamily="18" charset="0"/>
                              <a:ea typeface="Cambria Math" panose="02040503050406030204" pitchFamily="18" charset="0"/>
                            </a:rPr>
                            <m:t>𝑡𝑖𝑚𝑒</m:t>
                          </m:r>
                        </m:num>
                        <m:den>
                          <m:r>
                            <a:rPr lang="en-US" sz="2000" i="1">
                              <a:latin typeface="Cambria Math" panose="02040503050406030204" pitchFamily="18" charset="0"/>
                            </a:rPr>
                            <m:t>2</m:t>
                          </m:r>
                        </m:den>
                      </m:f>
                    </m:oMath>
                  </m:oMathPara>
                </a14:m>
                <a:endParaRPr lang="en-US" dirty="0"/>
              </a:p>
            </p:txBody>
          </p:sp>
        </mc:Choice>
        <mc:Fallback xmlns="">
          <p:sp>
            <p:nvSpPr>
              <p:cNvPr id="8" name="Rectangle 7">
                <a:extLst>
                  <a:ext uri="{FF2B5EF4-FFF2-40B4-BE49-F238E27FC236}">
                    <a16:creationId xmlns:a16="http://schemas.microsoft.com/office/drawing/2014/main" id="{66FE4E2A-AB77-4346-8DFC-1D0E4B6DA51F}"/>
                  </a:ext>
                </a:extLst>
              </p:cNvPr>
              <p:cNvSpPr>
                <a:spLocks noRot="1" noChangeAspect="1" noMove="1" noResize="1" noEditPoints="1" noAdjustHandles="1" noChangeArrowheads="1" noChangeShapeType="1" noTextEdit="1"/>
              </p:cNvSpPr>
              <p:nvPr/>
            </p:nvSpPr>
            <p:spPr>
              <a:xfrm>
                <a:off x="78347" y="3143419"/>
                <a:ext cx="5562600" cy="67544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28950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43" y="152400"/>
            <a:ext cx="8229600" cy="990600"/>
          </a:xfrm>
        </p:spPr>
        <p:txBody>
          <a:bodyPr/>
          <a:lstStyle/>
          <a:p>
            <a:r>
              <a:rPr lang="en-US" dirty="0"/>
              <a:t>What is lidar?</a:t>
            </a:r>
          </a:p>
        </p:txBody>
      </p:sp>
      <p:pic>
        <p:nvPicPr>
          <p:cNvPr id="5" name="Picture 4" descr="GIF of bare earth surface and point cloud over the surfa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200"/>
            <a:ext cx="9144000" cy="5330952"/>
          </a:xfrm>
          <a:prstGeom prst="rect">
            <a:avLst/>
          </a:prstGeom>
        </p:spPr>
      </p:pic>
    </p:spTree>
    <p:extLst>
      <p:ext uri="{BB962C8B-B14F-4D97-AF65-F5344CB8AC3E}">
        <p14:creationId xmlns:p14="http://schemas.microsoft.com/office/powerpoint/2010/main" val="1555864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Clarity</Template>
  <TotalTime>48547</TotalTime>
  <Words>987</Words>
  <Application>Microsoft Office PowerPoint</Application>
  <PresentationFormat>On-screen Show (4:3)</PresentationFormat>
  <Paragraphs>214</Paragraphs>
  <Slides>30</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Biondi</vt:lpstr>
      <vt:lpstr>Calibri</vt:lpstr>
      <vt:lpstr>Cambria Math</vt:lpstr>
      <vt:lpstr>Tahoma</vt:lpstr>
      <vt:lpstr>Wingdings</vt:lpstr>
      <vt:lpstr>Clarity</vt:lpstr>
      <vt:lpstr>Using Lidar Data in ArcGIS Pro</vt:lpstr>
      <vt:lpstr>Housekeeping </vt:lpstr>
      <vt:lpstr>PowerPoint Presentation</vt:lpstr>
      <vt:lpstr>Schedule</vt:lpstr>
      <vt:lpstr>Please Interact!</vt:lpstr>
      <vt:lpstr>PowerPoint Presentation</vt:lpstr>
      <vt:lpstr>What is lidar?</vt:lpstr>
      <vt:lpstr>What is lidar?</vt:lpstr>
      <vt:lpstr>What is lidar?</vt:lpstr>
      <vt:lpstr>Lidar Data Characteristics</vt:lpstr>
      <vt:lpstr>Lidar Data Characteristics</vt:lpstr>
      <vt:lpstr>Lidar Data Characteristics</vt:lpstr>
      <vt:lpstr>Lidar Data Characteristics</vt:lpstr>
      <vt:lpstr>Lidar Data Characteristics</vt:lpstr>
      <vt:lpstr>Lidar Data Characteristics</vt:lpstr>
      <vt:lpstr>Lidar Data Characteristics</vt:lpstr>
      <vt:lpstr>American Society for Photogrammetry and Remote Sensing (ASPRS)   Classification codes LAS format 1.1-1.4  https://www.asprs.org/wp-content/uploads/2010/12/LAS_1-4_R6.pdf</vt:lpstr>
      <vt:lpstr>Using Lidar</vt:lpstr>
      <vt:lpstr>Using Lidar</vt:lpstr>
      <vt:lpstr>Using Lidar</vt:lpstr>
      <vt:lpstr>What is .las?</vt:lpstr>
      <vt:lpstr>What is a LAS Dataset?</vt:lpstr>
      <vt:lpstr>What is a LAS Dataset?</vt:lpstr>
      <vt:lpstr>Using lidar with ArcGIS Pro</vt:lpstr>
      <vt:lpstr>Using lidar with ArcGIS Pro</vt:lpstr>
      <vt:lpstr>Using lidar with ArcGIS Pro</vt:lpstr>
      <vt:lpstr>ArcGIS Pro Capabilities</vt:lpstr>
      <vt:lpstr>Today’s Exercises</vt:lpstr>
      <vt:lpstr>Schedule</vt:lpstr>
      <vt:lpstr>Questions?</vt:lpstr>
    </vt:vector>
  </TitlesOfParts>
  <Company>Forest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USDA Forest Service</dc:creator>
  <cp:lastModifiedBy>Catton, Indigo - FS, Salt Lake City, UT</cp:lastModifiedBy>
  <cp:revision>264</cp:revision>
  <dcterms:created xsi:type="dcterms:W3CDTF">2015-04-03T20:09:37Z</dcterms:created>
  <dcterms:modified xsi:type="dcterms:W3CDTF">2020-02-26T18:15:31Z</dcterms:modified>
</cp:coreProperties>
</file>