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58"/>
  </p:notesMasterIdLst>
  <p:sldIdLst>
    <p:sldId id="256" r:id="rId2"/>
    <p:sldId id="259" r:id="rId3"/>
    <p:sldId id="313" r:id="rId4"/>
    <p:sldId id="265" r:id="rId5"/>
    <p:sldId id="290" r:id="rId6"/>
    <p:sldId id="325" r:id="rId7"/>
    <p:sldId id="331" r:id="rId8"/>
    <p:sldId id="336" r:id="rId9"/>
    <p:sldId id="341" r:id="rId10"/>
    <p:sldId id="326" r:id="rId11"/>
    <p:sldId id="332" r:id="rId12"/>
    <p:sldId id="327" r:id="rId13"/>
    <p:sldId id="328" r:id="rId14"/>
    <p:sldId id="342" r:id="rId15"/>
    <p:sldId id="330" r:id="rId16"/>
    <p:sldId id="272" r:id="rId17"/>
    <p:sldId id="318" r:id="rId18"/>
    <p:sldId id="334" r:id="rId19"/>
    <p:sldId id="343" r:id="rId20"/>
    <p:sldId id="344" r:id="rId21"/>
    <p:sldId id="345" r:id="rId22"/>
    <p:sldId id="346" r:id="rId23"/>
    <p:sldId id="281" r:id="rId24"/>
    <p:sldId id="282" r:id="rId25"/>
    <p:sldId id="283" r:id="rId26"/>
    <p:sldId id="284" r:id="rId27"/>
    <p:sldId id="285" r:id="rId28"/>
    <p:sldId id="287" r:id="rId29"/>
    <p:sldId id="288" r:id="rId30"/>
    <p:sldId id="289" r:id="rId31"/>
    <p:sldId id="314" r:id="rId32"/>
    <p:sldId id="297" r:id="rId33"/>
    <p:sldId id="292" r:id="rId34"/>
    <p:sldId id="324" r:id="rId35"/>
    <p:sldId id="335" r:id="rId36"/>
    <p:sldId id="291" r:id="rId37"/>
    <p:sldId id="293" r:id="rId38"/>
    <p:sldId id="294" r:id="rId39"/>
    <p:sldId id="320" r:id="rId40"/>
    <p:sldId id="319" r:id="rId41"/>
    <p:sldId id="321" r:id="rId42"/>
    <p:sldId id="322" r:id="rId43"/>
    <p:sldId id="295" r:id="rId44"/>
    <p:sldId id="296" r:id="rId45"/>
    <p:sldId id="315" r:id="rId46"/>
    <p:sldId id="299" r:id="rId47"/>
    <p:sldId id="316" r:id="rId48"/>
    <p:sldId id="298" r:id="rId49"/>
    <p:sldId id="317" r:id="rId50"/>
    <p:sldId id="300" r:id="rId51"/>
    <p:sldId id="323" r:id="rId52"/>
    <p:sldId id="301" r:id="rId53"/>
    <p:sldId id="302" r:id="rId54"/>
    <p:sldId id="338" r:id="rId55"/>
    <p:sldId id="339" r:id="rId56"/>
    <p:sldId id="311" r:id="rId5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unds, Eric - FS, Salt Lake City, UT" initials="RE-FSLCU" lastIdx="1" clrIdx="0">
    <p:extLst>
      <p:ext uri="{19B8F6BF-5375-455C-9EA6-DF929625EA0E}">
        <p15:presenceInfo xmlns:p15="http://schemas.microsoft.com/office/powerpoint/2012/main" userId="S-1-5-21-2443529608-3098792306-3041422421-80099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AB833"/>
    <a:srgbClr val="66FF33"/>
    <a:srgbClr val="00CC00"/>
    <a:srgbClr val="DAA600"/>
    <a:srgbClr val="0167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6" autoAdjust="0"/>
    <p:restoredTop sz="85301" autoAdjust="0"/>
  </p:normalViewPr>
  <p:slideViewPr>
    <p:cSldViewPr>
      <p:cViewPr varScale="1">
        <p:scale>
          <a:sx n="99" d="100"/>
          <a:sy n="99" d="100"/>
        </p:scale>
        <p:origin x="192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9FFE76-A6E3-4AC0-A6E4-4E1FC512BA27}" type="datetimeFigureOut">
              <a:rPr lang="en-US" smtClean="0"/>
              <a:t>10/18/2019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A6004A-3A13-42D9-832D-CDAC4C3C6D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566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36ED1-63FF-4D65-9D99-9DFA34C707F8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73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</a:t>
            </a:r>
            <a:r>
              <a:rPr lang="en-US" baseline="0" dirty="0" smtClean="0"/>
              <a:t> have other courses that introduce modeled applications. Today is only focusing on the 1</a:t>
            </a:r>
            <a:r>
              <a:rPr lang="en-US" baseline="30000" dirty="0" smtClean="0"/>
              <a:t>st</a:t>
            </a:r>
            <a:r>
              <a:rPr lang="en-US" baseline="0" dirty="0" smtClean="0"/>
              <a:t> order, measured </a:t>
            </a:r>
            <a:r>
              <a:rPr lang="en-US" baseline="0" dirty="0" err="1" smtClean="0"/>
              <a:t>derivatievs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6004A-3A13-42D9-832D-CDAC4C3C6D5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208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3AE5A-0881-4638-9978-83CCB2C7BE6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731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3AE5A-0881-4638-9978-83CCB2C7BE6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980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3AE5A-0881-4638-9978-83CCB2C7BE6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847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53AE5A-0881-4638-9978-83CCB2C7BE6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4207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36ED1-63FF-4D65-9D99-9DFA34C707F8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0576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36ED1-63FF-4D65-9D99-9DFA34C707F8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2484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36ED1-63FF-4D65-9D99-9DFA34C707F8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955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Height cutoff excludes points that would skew our metrics such</a:t>
            </a:r>
            <a:r>
              <a:rPr lang="en-US" baseline="0" dirty="0" smtClean="0"/>
              <a:t> as mean canopy height.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36ED1-63FF-4D65-9D99-9DFA34C707F8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946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36ED1-63FF-4D65-9D99-9DFA34C707F8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5825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Ways of processing lidar data: processing point cloud vs processing derivatives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6004A-3A13-42D9-832D-CDAC4C3C6D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2422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FE336DA-517F-4D3F-ACE2-59C6E7917018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98259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36ED1-63FF-4D65-9D99-9DFA34C707F8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15595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64812D0-E926-44D5-8578-DC8334C8519F}" type="slidenum">
              <a:rPr lang="en-US"/>
              <a:pPr/>
              <a:t>37</a:t>
            </a:fld>
            <a:endParaRPr lang="en-US"/>
          </a:p>
        </p:txBody>
      </p:sp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3394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EFA0C0-2679-4FD7-977C-356B07D52DDF}" type="slidenum">
              <a:rPr lang="en-US"/>
              <a:pPr/>
              <a:t>38</a:t>
            </a:fld>
            <a:endParaRPr lang="en-US"/>
          </a:p>
        </p:txBody>
      </p:sp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 instance, do I use </a:t>
            </a:r>
            <a:r>
              <a:rPr lang="en-US" dirty="0" err="1" smtClean="0"/>
              <a:t>PolyClipData</a:t>
            </a:r>
            <a:r>
              <a:rPr lang="en-US" baseline="0" dirty="0" smtClean="0"/>
              <a:t> or </a:t>
            </a:r>
            <a:r>
              <a:rPr lang="en-US" baseline="0" dirty="0" err="1" smtClean="0"/>
              <a:t>ClipData</a:t>
            </a:r>
            <a:r>
              <a:rPr lang="en-US" baseline="0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4573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we’ll use a comparison with ArcMap tools to understand how our interaction with FUSION may be different, but the underlying theory remains the same.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6004A-3A13-42D9-832D-CDAC4C3C6D59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6127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9A3928-68C3-432D-A7D1-D392B55EE8EE}" type="slidenum">
              <a:rPr lang="en-US"/>
              <a:pPr/>
              <a:t>43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These parameters/switches are particularly important to understand</a:t>
            </a:r>
            <a:r>
              <a:rPr lang="en-US" baseline="0" dirty="0" smtClean="0"/>
              <a:t> when you are working with your own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6325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5FFDB4-9C75-44A9-8B05-0E66D62C9B85}" type="slidenum">
              <a:rPr lang="en-US"/>
              <a:pPr/>
              <a:t>44</a:t>
            </a:fld>
            <a:endParaRPr lang="en-US"/>
          </a:p>
        </p:txBody>
      </p:sp>
      <p:sp>
        <p:nvSpPr>
          <p:cNvPr id="28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75302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36ED1-63FF-4D65-9D99-9DFA34C707F8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3241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36ED1-63FF-4D65-9D99-9DFA34C707F8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708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36ED1-63FF-4D65-9D99-9DFA34C707F8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8344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36ED1-63FF-4D65-9D99-9DFA34C707F8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44012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baseline="0" dirty="0" smtClean="0"/>
              <a:t> image is CH, 2</a:t>
            </a:r>
            <a:r>
              <a:rPr lang="en-US" baseline="30000" dirty="0" smtClean="0"/>
              <a:t>nd</a:t>
            </a:r>
            <a:r>
              <a:rPr lang="en-US" baseline="0" dirty="0" smtClean="0"/>
              <a:t> CC, 3</a:t>
            </a:r>
            <a:r>
              <a:rPr lang="en-US" baseline="30000" dirty="0" smtClean="0"/>
              <a:t>rd</a:t>
            </a:r>
            <a:r>
              <a:rPr lang="en-US" baseline="0" dirty="0" smtClean="0"/>
              <a:t> 8 to 16m density slice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36ED1-63FF-4D65-9D99-9DFA34C707F8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88829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DB6076-15A4-45E5-B4DF-89741A76E393}" type="slidenum">
              <a:rPr lang="en-US"/>
              <a:pPr/>
              <a:t>53</a:t>
            </a:fld>
            <a:endParaRPr lang="en-US" dirty="0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en-US" dirty="0" smtClean="0"/>
              <a:t>The figure depicts a</a:t>
            </a:r>
            <a:r>
              <a:rPr lang="en-US" baseline="0" dirty="0" smtClean="0"/>
              <a:t> canopy height model and % canopy cover model over a relatively large area.  You can start to pick out stand boundaries for plantations versus more complex natural stands.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3819852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836ED1-63FF-4D65-9D99-9DFA34C707F8}" type="slidenum">
              <a:rPr lang="en-US" smtClean="0"/>
              <a:pPr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8379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7F2FCD0-4CF8-447F-A4DD-BDF44AFCD000}" type="slidenum">
              <a:rPr lang="en-US" altLang="en-US" smtClean="0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39922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D882F5A-8ADA-4FFD-A5B5-7BD824013C4F}" type="slidenum">
              <a:rPr lang="en-US" altLang="en-US" smtClean="0"/>
              <a:pPr>
                <a:spcBef>
                  <a:spcPct val="0"/>
                </a:spcBef>
              </a:pPr>
              <a:t>10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1627585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Here </a:t>
            </a:r>
            <a:r>
              <a:rPr lang="en-US" altLang="en-US" baseline="0" dirty="0">
                <a:latin typeface="Arial" panose="020B0604020202020204" pitchFamily="34" charset="0"/>
              </a:rPr>
              <a:t>is what the raw data product looks like. This example simply shows you the benefit of having 3-dimensional data over the standard 2-dimensional aerial imagery. </a:t>
            </a:r>
          </a:p>
          <a:p>
            <a:endParaRPr lang="en-US" altLang="en-US" baseline="0" dirty="0">
              <a:latin typeface="Arial" panose="020B0604020202020204" pitchFamily="34" charset="0"/>
            </a:endParaRPr>
          </a:p>
          <a:p>
            <a:r>
              <a:rPr lang="en-US" altLang="en-US" baseline="0" dirty="0">
                <a:latin typeface="Arial" panose="020B0604020202020204" pitchFamily="34" charset="0"/>
              </a:rPr>
              <a:t> so lets look at how we capture this </a:t>
            </a:r>
            <a:r>
              <a:rPr lang="en-US" altLang="en-US" baseline="0" dirty="0" err="1">
                <a:latin typeface="Arial" panose="020B0604020202020204" pitchFamily="34" charset="0"/>
              </a:rPr>
              <a:t>information..Then</a:t>
            </a:r>
            <a:r>
              <a:rPr lang="en-US" altLang="en-US" baseline="0" dirty="0">
                <a:latin typeface="Arial" panose="020B0604020202020204" pitchFamily="34" charset="0"/>
              </a:rPr>
              <a:t> we will start building towards a discussion of interpreting this info.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A04F9C-2CF1-475C-8C7B-FE95E64CF027}" type="slidenum">
              <a:rPr lang="en-US" altLang="en-US" smtClean="0"/>
              <a:pPr>
                <a:spcBef>
                  <a:spcPct val="0"/>
                </a:spcBef>
              </a:pPr>
              <a:t>11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40362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kern="0" dirty="0" smtClean="0">
                <a:solidFill>
                  <a:schemeClr val="bg1"/>
                </a:solidFill>
              </a:rPr>
              <a:t>For example, if we hold the specifications of a </a:t>
            </a:r>
            <a:r>
              <a:rPr lang="en-US" kern="0" dirty="0" err="1" smtClean="0">
                <a:solidFill>
                  <a:schemeClr val="bg1"/>
                </a:solidFill>
              </a:rPr>
              <a:t>lidar</a:t>
            </a:r>
            <a:r>
              <a:rPr lang="en-US" kern="0" dirty="0" smtClean="0">
                <a:solidFill>
                  <a:schemeClr val="bg1"/>
                </a:solidFill>
              </a:rPr>
              <a:t> system constant, the return density generated by the system over a forest stand will be much higher than the density generated over a nearby pasture.  This is due to the fact that virtually all of the energy returned to the sensor in the case of the “pasture target” falls within a single distance class.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2867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85D9648-8E16-488B-AAEF-ACE8D8F5C0C4}" type="slidenum">
              <a:rPr lang="en-US" altLang="en-US" smtClean="0"/>
              <a:pPr>
                <a:spcBef>
                  <a:spcPct val="0"/>
                </a:spcBef>
              </a:pPr>
              <a:t>12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2701392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>
                <a:latin typeface="Arial" panose="020B0604020202020204" pitchFamily="34" charset="0"/>
              </a:rPr>
              <a:t>You can see in</a:t>
            </a:r>
            <a:r>
              <a:rPr lang="en-US" altLang="en-US" baseline="0" dirty="0">
                <a:latin typeface="Arial" panose="020B0604020202020204" pitchFamily="34" charset="0"/>
              </a:rPr>
              <a:t> the 4</a:t>
            </a:r>
            <a:r>
              <a:rPr lang="en-US" altLang="en-US" baseline="30000" dirty="0">
                <a:latin typeface="Arial" panose="020B0604020202020204" pitchFamily="34" charset="0"/>
              </a:rPr>
              <a:t>th</a:t>
            </a:r>
            <a:r>
              <a:rPr lang="en-US" altLang="en-US" baseline="0" dirty="0">
                <a:latin typeface="Arial" panose="020B0604020202020204" pitchFamily="34" charset="0"/>
              </a:rPr>
              <a:t> returns that some points are above ground. This exemplifies something we have already talked about: that the last return is not always reflecting off of the ground. In denser canopies, a pulse may not reach the ground and will, instead, reflect off of parts of the understory/</a:t>
            </a:r>
            <a:r>
              <a:rPr lang="en-US" altLang="en-US" baseline="0" dirty="0" err="1">
                <a:latin typeface="Arial" panose="020B0604020202020204" pitchFamily="34" charset="0"/>
              </a:rPr>
              <a:t>midcanopy</a:t>
            </a:r>
            <a:r>
              <a:rPr lang="en-US" altLang="en-US" baseline="0" dirty="0">
                <a:latin typeface="Arial" panose="020B0604020202020204" pitchFamily="34" charset="0"/>
              </a:rPr>
              <a:t>.  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BC12C09-3AAF-416A-942D-810BDE2FDE2B}" type="slidenum">
              <a:rPr lang="en-US" altLang="en-US" smtClean="0"/>
              <a:pPr>
                <a:spcBef>
                  <a:spcPct val="0"/>
                </a:spcBef>
              </a:pPr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2639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A6004A-3A13-42D9-832D-CDAC4C3C6D5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1142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9144000" cy="1208827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848600" cy="1927225"/>
          </a:xfrm>
        </p:spPr>
        <p:txBody>
          <a:bodyPr anchor="b">
            <a:noAutofit/>
          </a:bodyPr>
          <a:lstStyle>
            <a:lvl1pPr algn="r">
              <a:defRPr sz="5400" cap="none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962400"/>
            <a:ext cx="7848600" cy="1752600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808412"/>
            <a:ext cx="78486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533400"/>
            <a:ext cx="3838575" cy="555146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5029200"/>
          </a:xfrm>
        </p:spPr>
        <p:txBody>
          <a:bodyPr>
            <a:normAutofit/>
          </a:bodyPr>
          <a:lstStyle>
            <a:lvl1pPr>
              <a:buClr>
                <a:schemeClr val="tx2">
                  <a:lumMod val="75000"/>
                </a:schemeClr>
              </a:buClr>
              <a:defRPr sz="3200"/>
            </a:lvl1pPr>
            <a:lvl2pPr>
              <a:buClr>
                <a:schemeClr val="accent4">
                  <a:lumMod val="75000"/>
                </a:schemeClr>
              </a:buClr>
              <a:defRPr sz="2800"/>
            </a:lvl2pPr>
            <a:lvl3pPr>
              <a:buClr>
                <a:schemeClr val="bg2">
                  <a:lumMod val="50000"/>
                </a:schemeClr>
              </a:buClr>
              <a:defRPr sz="2400"/>
            </a:lvl3pPr>
            <a:lvl4pPr>
              <a:buClr>
                <a:schemeClr val="accent6">
                  <a:lumMod val="75000"/>
                </a:schemeClr>
              </a:buClr>
              <a:defRPr sz="2000"/>
            </a:lvl4pPr>
            <a:lvl5pPr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9438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9438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emf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24000"/>
            <a:ext cx="8229600" cy="4953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6553200"/>
            <a:ext cx="9144000" cy="32788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2"/>
              </a:solidFill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496225" y="6681151"/>
            <a:ext cx="18659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800" b="1" i="1" dirty="0" smtClean="0">
                <a:solidFill>
                  <a:schemeClr val="bg1"/>
                </a:solidFill>
              </a:rPr>
              <a:t>Forest Service</a:t>
            </a:r>
            <a:endParaRPr lang="en-US" sz="800" b="1" i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6584950"/>
            <a:ext cx="265249" cy="29442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4" r:id="rId3"/>
    <p:sldLayoutId id="2147483966" r:id="rId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t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6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wmf"/><Relationship Id="rId4" Type="http://schemas.openxmlformats.org/officeDocument/2006/relationships/oleObject" Target="../embeddings/oleObject1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Lidar Point Cloud Processing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Eric Rounds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Remote Sensing Specialist &amp; Trainer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Geospatial Technology and Applications Center</a:t>
            </a:r>
            <a:endParaRPr lang="en-US" sz="1800" dirty="0">
              <a:solidFill>
                <a:schemeClr val="tx1"/>
              </a:solidFill>
            </a:endParaRPr>
          </a:p>
          <a:p>
            <a:r>
              <a:rPr lang="en-US" sz="1800" dirty="0" smtClean="0">
                <a:solidFill>
                  <a:schemeClr val="tx1"/>
                </a:solidFill>
              </a:rPr>
              <a:t>October 17, </a:t>
            </a:r>
            <a:r>
              <a:rPr lang="en-US" sz="1800" dirty="0" smtClean="0">
                <a:solidFill>
                  <a:schemeClr val="tx1"/>
                </a:solidFill>
              </a:rPr>
              <a:t>2018</a:t>
            </a:r>
            <a:endParaRPr lang="en-US" sz="1800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5702968"/>
            <a:ext cx="3706997" cy="76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483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Content Placeholder 2"/>
          <p:cNvSpPr>
            <a:spLocks noGrp="1"/>
          </p:cNvSpPr>
          <p:nvPr>
            <p:ph idx="1"/>
          </p:nvPr>
        </p:nvSpPr>
        <p:spPr>
          <a:xfrm>
            <a:off x="304800" y="1143000"/>
            <a:ext cx="5207000" cy="4983163"/>
          </a:xfrm>
        </p:spPr>
        <p:txBody>
          <a:bodyPr/>
          <a:lstStyle/>
          <a:p>
            <a:r>
              <a:rPr lang="en-US" altLang="en-US" sz="2000" dirty="0" smtClean="0"/>
              <a:t>A lidar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“</a:t>
            </a:r>
            <a:r>
              <a:rPr lang="en-US" altLang="en-US" sz="2000" b="1" dirty="0">
                <a:solidFill>
                  <a:srgbClr val="FF0000"/>
                </a:solidFill>
              </a:rPr>
              <a:t>p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ulse”</a:t>
            </a:r>
            <a:r>
              <a:rPr lang="en-US" altLang="en-US" sz="2000" b="1" dirty="0" smtClean="0"/>
              <a:t> </a:t>
            </a:r>
            <a:r>
              <a:rPr lang="en-US" altLang="en-US" sz="2000" dirty="0" smtClean="0"/>
              <a:t>is a laser beam emitted from the Lidar sensor (</a:t>
            </a:r>
            <a:r>
              <a:rPr lang="en-US" altLang="en-US" sz="2000" dirty="0" smtClean="0">
                <a:solidFill>
                  <a:srgbClr val="FF0000"/>
                </a:solidFill>
              </a:rPr>
              <a:t>NIR --1064nm</a:t>
            </a:r>
            <a:r>
              <a:rPr lang="en-US" altLang="en-US" sz="2000" dirty="0" smtClean="0"/>
              <a:t>).</a:t>
            </a:r>
          </a:p>
          <a:p>
            <a:pPr lvl="1"/>
            <a:r>
              <a:rPr lang="en-US" altLang="en-US" sz="1600" dirty="0" smtClean="0"/>
              <a:t>Scan rate ~ up to 500 </a:t>
            </a:r>
            <a:r>
              <a:rPr lang="en-US" altLang="en-US" sz="1600" dirty="0" err="1" smtClean="0"/>
              <a:t>kHZ</a:t>
            </a:r>
            <a:r>
              <a:rPr lang="en-US" altLang="en-US" sz="1600" dirty="0" smtClean="0"/>
              <a:t>  (</a:t>
            </a:r>
            <a:r>
              <a:rPr lang="en-US" altLang="en-US" sz="1600" dirty="0" smtClean="0">
                <a:solidFill>
                  <a:srgbClr val="FF0000"/>
                </a:solidFill>
              </a:rPr>
              <a:t>500,000 pulses per second</a:t>
            </a:r>
            <a:r>
              <a:rPr lang="en-US" altLang="en-US" sz="1600" dirty="0" smtClean="0"/>
              <a:t>)</a:t>
            </a:r>
          </a:p>
          <a:p>
            <a:pPr lvl="1"/>
            <a:endParaRPr lang="en-US" altLang="en-US" sz="1600" dirty="0" smtClean="0"/>
          </a:p>
          <a:p>
            <a:r>
              <a:rPr lang="en-US" altLang="en-US" sz="2000" dirty="0" smtClean="0"/>
              <a:t>A single pulse may strike several features</a:t>
            </a:r>
          </a:p>
          <a:p>
            <a:endParaRPr lang="en-US" altLang="en-US" sz="2000" dirty="0" smtClean="0"/>
          </a:p>
          <a:p>
            <a:r>
              <a:rPr lang="en-US" altLang="en-US" sz="2000" dirty="0" smtClean="0"/>
              <a:t>Portions of the pulse are reflected back to the sensor, these portions are called </a:t>
            </a:r>
            <a:r>
              <a:rPr lang="en-US" altLang="en-US" sz="2000" b="1" dirty="0" smtClean="0">
                <a:solidFill>
                  <a:srgbClr val="FF0000"/>
                </a:solidFill>
              </a:rPr>
              <a:t>“returns” </a:t>
            </a:r>
          </a:p>
          <a:p>
            <a:endParaRPr lang="en-US" altLang="en-US" sz="2000" dirty="0" smtClean="0">
              <a:solidFill>
                <a:srgbClr val="FF0000"/>
              </a:solidFill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en-US" sz="2000" dirty="0" smtClean="0"/>
              <a:t>Up to 5 returns per pulse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en-US" sz="1800" dirty="0" smtClean="0">
                <a:solidFill>
                  <a:srgbClr val="FF0000"/>
                </a:solidFill>
              </a:rPr>
              <a:t>*Typically only 2-3 returns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000" dirty="0" smtClean="0"/>
          </a:p>
          <a:p>
            <a:endParaRPr lang="en-US" altLang="en-US" dirty="0" smtClean="0"/>
          </a:p>
        </p:txBody>
      </p:sp>
      <p:pic>
        <p:nvPicPr>
          <p:cNvPr id="23557" name="Picture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61" t="16794" r="56242" b="11026"/>
          <a:stretch>
            <a:fillRect/>
          </a:stretch>
        </p:blipFill>
        <p:spPr bwMode="auto">
          <a:xfrm>
            <a:off x="5867400" y="1143000"/>
            <a:ext cx="2449513" cy="515620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89" t="16284" r="55986" b="11195"/>
          <a:stretch>
            <a:fillRect/>
          </a:stretch>
        </p:blipFill>
        <p:spPr bwMode="auto">
          <a:xfrm>
            <a:off x="5867400" y="1143000"/>
            <a:ext cx="2446338" cy="515620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3048000" y="5486400"/>
            <a:ext cx="3200400" cy="990600"/>
            <a:chOff x="3886200" y="5613400"/>
            <a:chExt cx="3200400" cy="990600"/>
          </a:xfrm>
        </p:grpSpPr>
        <p:sp>
          <p:nvSpPr>
            <p:cNvPr id="23560" name="Rectangle 12"/>
            <p:cNvSpPr>
              <a:spLocks noChangeArrowheads="1"/>
            </p:cNvSpPr>
            <p:nvPr/>
          </p:nvSpPr>
          <p:spPr bwMode="auto">
            <a:xfrm>
              <a:off x="3886200" y="5613400"/>
              <a:ext cx="3200400" cy="9906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905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Biondi"/>
              </a:endParaRPr>
            </a:p>
          </p:txBody>
        </p:sp>
        <p:sp>
          <p:nvSpPr>
            <p:cNvPr id="23561" name="Line 6"/>
            <p:cNvSpPr>
              <a:spLocks noChangeShapeType="1"/>
            </p:cNvSpPr>
            <p:nvPr/>
          </p:nvSpPr>
          <p:spPr bwMode="auto">
            <a:xfrm>
              <a:off x="3962400" y="5765800"/>
              <a:ext cx="503238" cy="0"/>
            </a:xfrm>
            <a:prstGeom prst="line">
              <a:avLst/>
            </a:prstGeom>
            <a:noFill/>
            <a:ln w="25400">
              <a:solidFill>
                <a:srgbClr val="FF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562" name="Line 9"/>
            <p:cNvSpPr>
              <a:spLocks noChangeShapeType="1"/>
            </p:cNvSpPr>
            <p:nvPr/>
          </p:nvSpPr>
          <p:spPr bwMode="auto">
            <a:xfrm>
              <a:off x="3962400" y="5994400"/>
              <a:ext cx="503238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563" name="Line 10"/>
            <p:cNvSpPr>
              <a:spLocks noChangeShapeType="1"/>
            </p:cNvSpPr>
            <p:nvPr/>
          </p:nvSpPr>
          <p:spPr bwMode="auto">
            <a:xfrm>
              <a:off x="3962400" y="6223000"/>
              <a:ext cx="503238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564" name="Line 11"/>
            <p:cNvSpPr>
              <a:spLocks noChangeShapeType="1"/>
            </p:cNvSpPr>
            <p:nvPr/>
          </p:nvSpPr>
          <p:spPr bwMode="auto">
            <a:xfrm>
              <a:off x="3962400" y="6451600"/>
              <a:ext cx="50323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3565" name="Text Box 13"/>
            <p:cNvSpPr txBox="1">
              <a:spLocks noChangeArrowheads="1"/>
            </p:cNvSpPr>
            <p:nvPr/>
          </p:nvSpPr>
          <p:spPr bwMode="auto">
            <a:xfrm>
              <a:off x="4648200" y="5613400"/>
              <a:ext cx="20828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dirty="0">
                  <a:solidFill>
                    <a:schemeClr val="tx1"/>
                  </a:solidFill>
                  <a:latin typeface="Biondi"/>
                </a:rPr>
                <a:t>1</a:t>
              </a:r>
              <a:r>
                <a:rPr lang="en-US" altLang="en-US" sz="1200" baseline="30000" dirty="0">
                  <a:solidFill>
                    <a:schemeClr val="tx1"/>
                  </a:solidFill>
                  <a:latin typeface="Biondi"/>
                </a:rPr>
                <a:t>st</a:t>
              </a:r>
              <a:r>
                <a:rPr lang="en-US" altLang="en-US" sz="1200" dirty="0">
                  <a:solidFill>
                    <a:schemeClr val="tx1"/>
                  </a:solidFill>
                  <a:latin typeface="Biondi"/>
                </a:rPr>
                <a:t> Return (Canopy </a:t>
              </a:r>
              <a:r>
                <a:rPr lang="en-US" altLang="en-US" sz="1200" dirty="0" smtClean="0">
                  <a:solidFill>
                    <a:schemeClr val="tx1"/>
                  </a:solidFill>
                  <a:latin typeface="Biondi"/>
                </a:rPr>
                <a:t>Height</a:t>
              </a:r>
              <a:r>
                <a:rPr lang="en-US" altLang="en-US" sz="1200" dirty="0">
                  <a:solidFill>
                    <a:schemeClr val="tx1"/>
                  </a:solidFill>
                  <a:latin typeface="Biondi"/>
                </a:rPr>
                <a:t>)</a:t>
              </a:r>
            </a:p>
          </p:txBody>
        </p:sp>
        <p:sp>
          <p:nvSpPr>
            <p:cNvPr id="23566" name="Text Box 14"/>
            <p:cNvSpPr txBox="1">
              <a:spLocks noChangeArrowheads="1"/>
            </p:cNvSpPr>
            <p:nvPr/>
          </p:nvSpPr>
          <p:spPr bwMode="auto">
            <a:xfrm>
              <a:off x="4406900" y="5854700"/>
              <a:ext cx="25273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dirty="0">
                  <a:solidFill>
                    <a:schemeClr val="tx1"/>
                  </a:solidFill>
                  <a:latin typeface="Biondi"/>
                </a:rPr>
                <a:t>Intermediate Return  </a:t>
              </a:r>
            </a:p>
          </p:txBody>
        </p:sp>
        <p:sp>
          <p:nvSpPr>
            <p:cNvPr id="23567" name="Text Box 15"/>
            <p:cNvSpPr txBox="1">
              <a:spLocks noChangeArrowheads="1"/>
            </p:cNvSpPr>
            <p:nvPr/>
          </p:nvSpPr>
          <p:spPr bwMode="auto">
            <a:xfrm>
              <a:off x="4406900" y="6096000"/>
              <a:ext cx="26035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dirty="0">
                  <a:solidFill>
                    <a:schemeClr val="tx1"/>
                  </a:solidFill>
                  <a:latin typeface="Biondi"/>
                </a:rPr>
                <a:t>Intermediate Return </a:t>
              </a:r>
            </a:p>
          </p:txBody>
        </p:sp>
        <p:sp>
          <p:nvSpPr>
            <p:cNvPr id="23568" name="Text Box 16"/>
            <p:cNvSpPr txBox="1">
              <a:spLocks noChangeArrowheads="1"/>
            </p:cNvSpPr>
            <p:nvPr/>
          </p:nvSpPr>
          <p:spPr bwMode="auto">
            <a:xfrm>
              <a:off x="4394200" y="6324600"/>
              <a:ext cx="26162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dirty="0">
                  <a:solidFill>
                    <a:schemeClr val="tx1"/>
                  </a:solidFill>
                  <a:latin typeface="Biondi"/>
                </a:rPr>
                <a:t>Last Return (Ground)</a:t>
              </a: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0" y="0"/>
            <a:ext cx="91440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Lidar Data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1902362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8" t="27937" r="21838" b="10666"/>
          <a:stretch>
            <a:fillRect/>
          </a:stretch>
        </p:blipFill>
        <p:spPr bwMode="auto">
          <a:xfrm>
            <a:off x="4038600" y="1143000"/>
            <a:ext cx="48768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63600"/>
          </a:xfrm>
        </p:spPr>
        <p:txBody>
          <a:bodyPr>
            <a:normAutofit/>
          </a:bodyPr>
          <a:lstStyle/>
          <a:p>
            <a:r>
              <a:rPr lang="en-US" altLang="en-US" dirty="0"/>
              <a:t>Lidar Data Characteristics</a:t>
            </a:r>
          </a:p>
        </p:txBody>
      </p:sp>
      <p:sp>
        <p:nvSpPr>
          <p:cNvPr id="19460" name="Content Placeholder 2"/>
          <p:cNvSpPr>
            <a:spLocks noGrp="1"/>
          </p:cNvSpPr>
          <p:nvPr>
            <p:ph idx="1"/>
          </p:nvPr>
        </p:nvSpPr>
        <p:spPr>
          <a:xfrm>
            <a:off x="304800" y="990600"/>
            <a:ext cx="3429000" cy="49831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en-US" sz="2000" b="1" u="sng" dirty="0"/>
              <a:t>What does the raw data look like?</a:t>
            </a:r>
          </a:p>
          <a:p>
            <a:pPr marL="0" indent="0">
              <a:buNone/>
            </a:pPr>
            <a:endParaRPr lang="en-US" altLang="en-US" sz="2000" u="sng" dirty="0"/>
          </a:p>
          <a:p>
            <a:r>
              <a:rPr lang="en-US" altLang="en-US" sz="2000" dirty="0"/>
              <a:t>Discrete-return Lidar data consists of  </a:t>
            </a:r>
            <a:r>
              <a:rPr lang="en-US" altLang="en-US" sz="2000" u="sng" dirty="0">
                <a:solidFill>
                  <a:srgbClr val="FF0000"/>
                </a:solidFill>
              </a:rPr>
              <a:t>precisely referenced points in time and space</a:t>
            </a:r>
            <a:r>
              <a:rPr lang="en-US" altLang="en-US" sz="2000" dirty="0"/>
              <a:t>.</a:t>
            </a:r>
          </a:p>
          <a:p>
            <a:pPr eaLnBrk="1" hangingPunct="1"/>
            <a:r>
              <a:rPr lang="en-US" altLang="en-US" sz="2000" dirty="0"/>
              <a:t>A collection of these points are referred to as a </a:t>
            </a:r>
            <a:r>
              <a:rPr lang="en-US" altLang="en-US" sz="2000" dirty="0">
                <a:solidFill>
                  <a:srgbClr val="FF0000"/>
                </a:solidFill>
              </a:rPr>
              <a:t>“point cloud”. </a:t>
            </a:r>
            <a:r>
              <a:rPr lang="en-US" altLang="en-US" sz="2000" dirty="0"/>
              <a:t>From point clouds we can extract information about: </a:t>
            </a:r>
          </a:p>
          <a:p>
            <a:pPr lvl="1" eaLnBrk="1" hangingPunct="1"/>
            <a:r>
              <a:rPr lang="en-US" altLang="en-US" sz="1600" dirty="0"/>
              <a:t>Ground</a:t>
            </a:r>
          </a:p>
          <a:p>
            <a:pPr lvl="1" eaLnBrk="1" hangingPunct="1"/>
            <a:r>
              <a:rPr lang="en-US" altLang="en-US" sz="1600" dirty="0"/>
              <a:t>Roads and other surface features</a:t>
            </a:r>
          </a:p>
          <a:p>
            <a:pPr lvl="1" eaLnBrk="1" hangingPunct="1"/>
            <a:r>
              <a:rPr lang="en-US" altLang="en-US" sz="1600" dirty="0"/>
              <a:t>Vegetation</a:t>
            </a:r>
          </a:p>
          <a:p>
            <a:pPr lvl="1" eaLnBrk="1" hangingPunct="1"/>
            <a:r>
              <a:rPr lang="en-US" altLang="en-US" sz="1600" dirty="0"/>
              <a:t>Structures</a:t>
            </a:r>
          </a:p>
          <a:p>
            <a:endParaRPr lang="en-US" altLang="en-US" sz="2400" dirty="0"/>
          </a:p>
        </p:txBody>
      </p:sp>
      <p:pic>
        <p:nvPicPr>
          <p:cNvPr id="276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75" t="9792" r="23308" b="11185"/>
          <a:stretch>
            <a:fillRect/>
          </a:stretch>
        </p:blipFill>
        <p:spPr bwMode="auto">
          <a:xfrm>
            <a:off x="4038600" y="1143000"/>
            <a:ext cx="48768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8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7" t="9639" r="20688" b="8434"/>
          <a:stretch>
            <a:fillRect/>
          </a:stretch>
        </p:blipFill>
        <p:spPr bwMode="auto">
          <a:xfrm>
            <a:off x="3819525" y="1143000"/>
            <a:ext cx="5324475" cy="510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9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3" t="9639" r="19954" b="8434"/>
          <a:stretch>
            <a:fillRect/>
          </a:stretch>
        </p:blipFill>
        <p:spPr bwMode="auto">
          <a:xfrm>
            <a:off x="3810000" y="1143000"/>
            <a:ext cx="5334000" cy="490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3431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7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7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Documents and Settings\brentmitchell\Local Settings\Temporary Internet Files\Content.IE5\C7GLCTUR\MCj04417930000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648200"/>
            <a:ext cx="1524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2" name="Content Placeholder 2"/>
          <p:cNvSpPr>
            <a:spLocks noGrp="1"/>
          </p:cNvSpPr>
          <p:nvPr>
            <p:ph idx="1"/>
          </p:nvPr>
        </p:nvSpPr>
        <p:spPr>
          <a:xfrm>
            <a:off x="609600" y="762000"/>
            <a:ext cx="8229600" cy="1676400"/>
          </a:xfrm>
        </p:spPr>
        <p:txBody>
          <a:bodyPr/>
          <a:lstStyle/>
          <a:p>
            <a:r>
              <a:rPr lang="en-US" altLang="en-US" sz="2800" dirty="0" smtClean="0"/>
              <a:t>Raw Lidar Data Resolution (Full Point Cloud)</a:t>
            </a:r>
          </a:p>
          <a:p>
            <a:pPr lvl="1"/>
            <a:r>
              <a:rPr lang="en-US" altLang="en-US" sz="2000" dirty="0" smtClean="0"/>
              <a:t>The only consistent measure of lidar data resolution (when considering the full point cloud) is </a:t>
            </a:r>
            <a:r>
              <a:rPr lang="en-US" altLang="en-US" sz="2000" u="sng" dirty="0" smtClean="0">
                <a:solidFill>
                  <a:srgbClr val="FF0000"/>
                </a:solidFill>
              </a:rPr>
              <a:t>Pulse Density</a:t>
            </a:r>
            <a:r>
              <a:rPr lang="en-US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en-US" sz="2000" dirty="0" smtClean="0"/>
              <a:t>(pulses/m</a:t>
            </a:r>
            <a:r>
              <a:rPr lang="en-US" altLang="en-US" sz="2000" baseline="30000" dirty="0" smtClean="0"/>
              <a:t>2</a:t>
            </a:r>
            <a:r>
              <a:rPr lang="en-US" altLang="en-US" sz="2000" dirty="0" smtClean="0"/>
              <a:t>). </a:t>
            </a:r>
          </a:p>
          <a:p>
            <a:pPr lvl="1"/>
            <a:r>
              <a:rPr lang="en-US" altLang="en-US" sz="2000" u="sng" dirty="0" smtClean="0">
                <a:solidFill>
                  <a:srgbClr val="FF0000"/>
                </a:solidFill>
              </a:rPr>
              <a:t>Return density</a:t>
            </a:r>
            <a:r>
              <a:rPr lang="en-US" altLang="en-US" sz="2000" dirty="0" smtClean="0">
                <a:solidFill>
                  <a:srgbClr val="FF0000"/>
                </a:solidFill>
              </a:rPr>
              <a:t> </a:t>
            </a:r>
            <a:r>
              <a:rPr lang="en-US" altLang="en-US" sz="2000" dirty="0" smtClean="0"/>
              <a:t>can vary depending on the target being scanned.  </a:t>
            </a:r>
          </a:p>
          <a:p>
            <a:pPr lvl="1">
              <a:buFontTx/>
              <a:buNone/>
            </a:pPr>
            <a:endParaRPr lang="en-US" altLang="en-US" dirty="0" smtClean="0"/>
          </a:p>
        </p:txBody>
      </p:sp>
      <p:pic>
        <p:nvPicPr>
          <p:cNvPr id="2765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667000"/>
            <a:ext cx="1035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655" name="Straight Connector 5"/>
          <p:cNvCxnSpPr>
            <a:cxnSpLocks noChangeShapeType="1"/>
          </p:cNvCxnSpPr>
          <p:nvPr/>
        </p:nvCxnSpPr>
        <p:spPr bwMode="auto">
          <a:xfrm rot="5400000">
            <a:off x="952500" y="4381500"/>
            <a:ext cx="3200400" cy="381000"/>
          </a:xfrm>
          <a:prstGeom prst="line">
            <a:avLst/>
          </a:prstGeom>
          <a:noFill/>
          <a:ln w="15875" algn="ctr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6" name="Straight Connector 6"/>
          <p:cNvCxnSpPr>
            <a:cxnSpLocks noChangeShapeType="1"/>
          </p:cNvCxnSpPr>
          <p:nvPr/>
        </p:nvCxnSpPr>
        <p:spPr bwMode="auto">
          <a:xfrm rot="16200000" flipH="1">
            <a:off x="1447800" y="4267200"/>
            <a:ext cx="3200400" cy="609600"/>
          </a:xfrm>
          <a:prstGeom prst="line">
            <a:avLst/>
          </a:prstGeom>
          <a:noFill/>
          <a:ln w="15875" algn="ctr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7" name="Straight Connector 7"/>
          <p:cNvCxnSpPr>
            <a:cxnSpLocks noChangeShapeType="1"/>
          </p:cNvCxnSpPr>
          <p:nvPr/>
        </p:nvCxnSpPr>
        <p:spPr bwMode="auto">
          <a:xfrm rot="5400000">
            <a:off x="1790700" y="3848100"/>
            <a:ext cx="1752600" cy="152400"/>
          </a:xfrm>
          <a:prstGeom prst="line">
            <a:avLst/>
          </a:prstGeom>
          <a:noFill/>
          <a:ln w="22225" algn="ctr">
            <a:solidFill>
              <a:srgbClr val="FFC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8" name="Straight Connector 8"/>
          <p:cNvCxnSpPr>
            <a:cxnSpLocks noChangeShapeType="1"/>
          </p:cNvCxnSpPr>
          <p:nvPr/>
        </p:nvCxnSpPr>
        <p:spPr bwMode="auto">
          <a:xfrm rot="5400000">
            <a:off x="1638300" y="4152900"/>
            <a:ext cx="2209800" cy="0"/>
          </a:xfrm>
          <a:prstGeom prst="line">
            <a:avLst/>
          </a:prstGeom>
          <a:noFill/>
          <a:ln w="22225" algn="ctr">
            <a:solidFill>
              <a:srgbClr val="004FEE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59" name="Straight Connector 9"/>
          <p:cNvCxnSpPr>
            <a:cxnSpLocks noChangeShapeType="1"/>
            <a:stCxn id="27654" idx="2"/>
          </p:cNvCxnSpPr>
          <p:nvPr/>
        </p:nvCxnSpPr>
        <p:spPr bwMode="auto">
          <a:xfrm rot="16200000" flipH="1">
            <a:off x="1630363" y="4297362"/>
            <a:ext cx="2438400" cy="244475"/>
          </a:xfrm>
          <a:prstGeom prst="line">
            <a:avLst/>
          </a:prstGeom>
          <a:noFill/>
          <a:ln w="22225" algn="ctr">
            <a:solidFill>
              <a:srgbClr val="00FF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60" name="Straight Connector 10"/>
          <p:cNvCxnSpPr>
            <a:cxnSpLocks noChangeShapeType="1"/>
          </p:cNvCxnSpPr>
          <p:nvPr/>
        </p:nvCxnSpPr>
        <p:spPr bwMode="auto">
          <a:xfrm rot="16200000" flipH="1">
            <a:off x="1409700" y="4381500"/>
            <a:ext cx="3124200" cy="457200"/>
          </a:xfrm>
          <a:prstGeom prst="line">
            <a:avLst/>
          </a:prstGeom>
          <a:noFill/>
          <a:ln w="22225" algn="ctr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766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2743200"/>
            <a:ext cx="10350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7662" name="Straight Connector 12"/>
          <p:cNvCxnSpPr>
            <a:cxnSpLocks noChangeShapeType="1"/>
          </p:cNvCxnSpPr>
          <p:nvPr/>
        </p:nvCxnSpPr>
        <p:spPr bwMode="auto">
          <a:xfrm rot="5400000">
            <a:off x="2933700" y="4457700"/>
            <a:ext cx="3048000" cy="381000"/>
          </a:xfrm>
          <a:prstGeom prst="line">
            <a:avLst/>
          </a:prstGeom>
          <a:noFill/>
          <a:ln w="15875" algn="ctr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63" name="Straight Connector 13"/>
          <p:cNvCxnSpPr>
            <a:cxnSpLocks noChangeShapeType="1"/>
          </p:cNvCxnSpPr>
          <p:nvPr/>
        </p:nvCxnSpPr>
        <p:spPr bwMode="auto">
          <a:xfrm rot="16200000" flipH="1">
            <a:off x="3429000" y="4343400"/>
            <a:ext cx="3048000" cy="609600"/>
          </a:xfrm>
          <a:prstGeom prst="line">
            <a:avLst/>
          </a:prstGeom>
          <a:noFill/>
          <a:ln w="15875" algn="ctr">
            <a:solidFill>
              <a:srgbClr val="00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64" name="Straight Connector 14"/>
          <p:cNvCxnSpPr>
            <a:cxnSpLocks noChangeShapeType="1"/>
          </p:cNvCxnSpPr>
          <p:nvPr/>
        </p:nvCxnSpPr>
        <p:spPr bwMode="auto">
          <a:xfrm rot="16200000" flipH="1">
            <a:off x="3200400" y="4648200"/>
            <a:ext cx="2971800" cy="76200"/>
          </a:xfrm>
          <a:prstGeom prst="line">
            <a:avLst/>
          </a:prstGeom>
          <a:noFill/>
          <a:ln w="22225" algn="ctr">
            <a:solidFill>
              <a:srgbClr val="FFC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665" name="Straight Connector 18"/>
          <p:cNvCxnSpPr>
            <a:cxnSpLocks noChangeShapeType="1"/>
          </p:cNvCxnSpPr>
          <p:nvPr/>
        </p:nvCxnSpPr>
        <p:spPr bwMode="auto">
          <a:xfrm>
            <a:off x="533400" y="6172200"/>
            <a:ext cx="8458200" cy="0"/>
          </a:xfrm>
          <a:prstGeom prst="line">
            <a:avLst/>
          </a:prstGeom>
          <a:noFill/>
          <a:ln w="25400" algn="ctr">
            <a:solidFill>
              <a:srgbClr val="996633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7666" name="Group 21"/>
          <p:cNvGrpSpPr>
            <a:grpSpLocks/>
          </p:cNvGrpSpPr>
          <p:nvPr/>
        </p:nvGrpSpPr>
        <p:grpSpPr bwMode="auto">
          <a:xfrm>
            <a:off x="5715000" y="4191000"/>
            <a:ext cx="3200400" cy="990600"/>
            <a:chOff x="3886200" y="5613400"/>
            <a:chExt cx="3200400" cy="990600"/>
          </a:xfrm>
        </p:grpSpPr>
        <p:sp>
          <p:nvSpPr>
            <p:cNvPr id="27667" name="Rectangle 12"/>
            <p:cNvSpPr>
              <a:spLocks noChangeArrowheads="1"/>
            </p:cNvSpPr>
            <p:nvPr/>
          </p:nvSpPr>
          <p:spPr bwMode="auto">
            <a:xfrm>
              <a:off x="3886200" y="5613400"/>
              <a:ext cx="3200400" cy="990600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 w="19050">
              <a:solidFill>
                <a:srgbClr val="008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solidFill>
                  <a:schemeClr val="tx1"/>
                </a:solidFill>
                <a:latin typeface="Biondi"/>
              </a:endParaRPr>
            </a:p>
          </p:txBody>
        </p:sp>
        <p:sp>
          <p:nvSpPr>
            <p:cNvPr id="27668" name="Line 6"/>
            <p:cNvSpPr>
              <a:spLocks noChangeShapeType="1"/>
            </p:cNvSpPr>
            <p:nvPr/>
          </p:nvSpPr>
          <p:spPr bwMode="auto">
            <a:xfrm>
              <a:off x="3962400" y="5765800"/>
              <a:ext cx="503238" cy="0"/>
            </a:xfrm>
            <a:prstGeom prst="line">
              <a:avLst/>
            </a:prstGeom>
            <a:noFill/>
            <a:ln w="25400">
              <a:solidFill>
                <a:srgbClr val="FFC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69" name="Line 9"/>
            <p:cNvSpPr>
              <a:spLocks noChangeShapeType="1"/>
            </p:cNvSpPr>
            <p:nvPr/>
          </p:nvSpPr>
          <p:spPr bwMode="auto">
            <a:xfrm>
              <a:off x="3962400" y="5994400"/>
              <a:ext cx="503238" cy="0"/>
            </a:xfrm>
            <a:prstGeom prst="line">
              <a:avLst/>
            </a:prstGeom>
            <a:noFill/>
            <a:ln w="25400">
              <a:solidFill>
                <a:srgbClr val="0000FF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70" name="Line 10"/>
            <p:cNvSpPr>
              <a:spLocks noChangeShapeType="1"/>
            </p:cNvSpPr>
            <p:nvPr/>
          </p:nvSpPr>
          <p:spPr bwMode="auto">
            <a:xfrm>
              <a:off x="3962400" y="6223000"/>
              <a:ext cx="503238" cy="0"/>
            </a:xfrm>
            <a:prstGeom prst="line">
              <a:avLst/>
            </a:prstGeom>
            <a:noFill/>
            <a:ln w="25400">
              <a:solidFill>
                <a:srgbClr val="00FF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71" name="Line 11"/>
            <p:cNvSpPr>
              <a:spLocks noChangeShapeType="1"/>
            </p:cNvSpPr>
            <p:nvPr/>
          </p:nvSpPr>
          <p:spPr bwMode="auto">
            <a:xfrm>
              <a:off x="3962400" y="6451600"/>
              <a:ext cx="503238" cy="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en-US"/>
            </a:p>
          </p:txBody>
        </p:sp>
        <p:sp>
          <p:nvSpPr>
            <p:cNvPr id="27672" name="Text Box 13"/>
            <p:cNvSpPr txBox="1">
              <a:spLocks noChangeArrowheads="1"/>
            </p:cNvSpPr>
            <p:nvPr/>
          </p:nvSpPr>
          <p:spPr bwMode="auto">
            <a:xfrm>
              <a:off x="4648200" y="5613400"/>
              <a:ext cx="20828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dirty="0">
                  <a:solidFill>
                    <a:schemeClr val="tx1"/>
                  </a:solidFill>
                  <a:latin typeface="Biondi"/>
                </a:rPr>
                <a:t>1</a:t>
              </a:r>
              <a:r>
                <a:rPr lang="en-US" altLang="en-US" sz="1200" baseline="30000" dirty="0">
                  <a:solidFill>
                    <a:schemeClr val="tx1"/>
                  </a:solidFill>
                  <a:latin typeface="Biondi"/>
                </a:rPr>
                <a:t>st</a:t>
              </a:r>
              <a:r>
                <a:rPr lang="en-US" altLang="en-US" sz="1200" dirty="0">
                  <a:solidFill>
                    <a:schemeClr val="tx1"/>
                  </a:solidFill>
                  <a:latin typeface="Biondi"/>
                </a:rPr>
                <a:t> Return (Canopy </a:t>
              </a:r>
              <a:r>
                <a:rPr lang="en-US" altLang="en-US" sz="1200" dirty="0" smtClean="0">
                  <a:solidFill>
                    <a:schemeClr val="tx1"/>
                  </a:solidFill>
                  <a:latin typeface="Biondi"/>
                </a:rPr>
                <a:t>Height</a:t>
              </a:r>
              <a:r>
                <a:rPr lang="en-US" altLang="en-US" sz="1200" dirty="0">
                  <a:solidFill>
                    <a:schemeClr val="tx1"/>
                  </a:solidFill>
                  <a:latin typeface="Biondi"/>
                </a:rPr>
                <a:t>)</a:t>
              </a:r>
            </a:p>
          </p:txBody>
        </p:sp>
        <p:sp>
          <p:nvSpPr>
            <p:cNvPr id="27673" name="Text Box 14"/>
            <p:cNvSpPr txBox="1">
              <a:spLocks noChangeArrowheads="1"/>
            </p:cNvSpPr>
            <p:nvPr/>
          </p:nvSpPr>
          <p:spPr bwMode="auto">
            <a:xfrm>
              <a:off x="4406900" y="5854700"/>
              <a:ext cx="25273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dirty="0">
                  <a:solidFill>
                    <a:schemeClr val="tx1"/>
                  </a:solidFill>
                  <a:latin typeface="Biondi"/>
                </a:rPr>
                <a:t>Intermediate Return  </a:t>
              </a:r>
            </a:p>
          </p:txBody>
        </p:sp>
        <p:sp>
          <p:nvSpPr>
            <p:cNvPr id="27674" name="Text Box 15"/>
            <p:cNvSpPr txBox="1">
              <a:spLocks noChangeArrowheads="1"/>
            </p:cNvSpPr>
            <p:nvPr/>
          </p:nvSpPr>
          <p:spPr bwMode="auto">
            <a:xfrm>
              <a:off x="4406900" y="6096000"/>
              <a:ext cx="26035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 dirty="0">
                  <a:solidFill>
                    <a:schemeClr val="tx1"/>
                  </a:solidFill>
                  <a:latin typeface="Biondi"/>
                </a:rPr>
                <a:t>Intermediate Return </a:t>
              </a:r>
            </a:p>
          </p:txBody>
        </p:sp>
        <p:sp>
          <p:nvSpPr>
            <p:cNvPr id="27675" name="Text Box 16"/>
            <p:cNvSpPr txBox="1">
              <a:spLocks noChangeArrowheads="1"/>
            </p:cNvSpPr>
            <p:nvPr/>
          </p:nvSpPr>
          <p:spPr bwMode="auto">
            <a:xfrm>
              <a:off x="4394200" y="6324600"/>
              <a:ext cx="261620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200">
                  <a:solidFill>
                    <a:schemeClr val="tx1"/>
                  </a:solidFill>
                  <a:latin typeface="Biondi"/>
                </a:rPr>
                <a:t>Last Return (Ground)</a:t>
              </a:r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0" y="0"/>
            <a:ext cx="91440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Lidar Data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2678053076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181601" y="1600200"/>
            <a:ext cx="3581400" cy="457200"/>
          </a:xfrm>
          <a:prstGeom prst="rect">
            <a:avLst/>
          </a:prstGeom>
        </p:spPr>
        <p:txBody>
          <a:bodyPr/>
          <a:lstStyle/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r>
              <a:rPr lang="en-US" sz="2100" u="none" kern="0" dirty="0">
                <a:latin typeface="+mn-lt"/>
                <a:cs typeface="+mn-cs"/>
              </a:rPr>
              <a:t>All returns (100%)</a:t>
            </a:r>
          </a:p>
          <a:p>
            <a:pPr marL="342900" indent="-342900" eaLnBrk="1" hangingPunct="1">
              <a:spcBef>
                <a:spcPct val="20000"/>
              </a:spcBef>
              <a:buFont typeface="Wingdings" pitchFamily="2" charset="2"/>
              <a:buNone/>
              <a:defRPr/>
            </a:pPr>
            <a:endParaRPr lang="en-US" sz="2100" u="none" kern="0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6" name="Picture 4" descr="profile_10m_all_returns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72" b="10172"/>
          <a:stretch>
            <a:fillRect/>
          </a:stretch>
        </p:blipFill>
        <p:spPr>
          <a:xfrm>
            <a:off x="533400" y="1495425"/>
            <a:ext cx="4549775" cy="714375"/>
          </a:xfrm>
        </p:spPr>
      </p:pic>
      <p:grpSp>
        <p:nvGrpSpPr>
          <p:cNvPr id="16" name="Group 15"/>
          <p:cNvGrpSpPr>
            <a:grpSpLocks/>
          </p:cNvGrpSpPr>
          <p:nvPr/>
        </p:nvGrpSpPr>
        <p:grpSpPr bwMode="auto">
          <a:xfrm>
            <a:off x="533400" y="2362200"/>
            <a:ext cx="8382000" cy="762000"/>
            <a:chOff x="533400" y="2362200"/>
            <a:chExt cx="8382001" cy="762000"/>
          </a:xfrm>
        </p:grpSpPr>
        <p:pic>
          <p:nvPicPr>
            <p:cNvPr id="25616" name="Picture 5" descr="profile_10m_first_returns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72" b="10172"/>
            <a:stretch>
              <a:fillRect/>
            </a:stretch>
          </p:blipFill>
          <p:spPr bwMode="auto">
            <a:xfrm>
              <a:off x="533400" y="2362200"/>
              <a:ext cx="4549775" cy="71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3"/>
            <p:cNvSpPr txBox="1">
              <a:spLocks noChangeArrowheads="1"/>
            </p:cNvSpPr>
            <p:nvPr/>
          </p:nvSpPr>
          <p:spPr>
            <a:xfrm>
              <a:off x="5181601" y="2590800"/>
              <a:ext cx="3733800" cy="533400"/>
            </a:xfrm>
            <a:prstGeom prst="rect">
              <a:avLst/>
            </a:prstGeom>
          </p:spPr>
          <p:txBody>
            <a:bodyPr/>
            <a:lstStyle/>
            <a:p>
              <a:pPr marL="342900" indent="-342900" eaLnBrk="1" hangingPunct="1">
                <a:spcBef>
                  <a:spcPct val="20000"/>
                </a:spcBef>
                <a:buFont typeface="Wingdings" pitchFamily="2" charset="2"/>
                <a:buNone/>
                <a:defRPr/>
              </a:pPr>
              <a:r>
                <a:rPr lang="en-US" sz="2100" u="none" kern="0" dirty="0">
                  <a:solidFill>
                    <a:srgbClr val="FF0000"/>
                  </a:solidFill>
                  <a:latin typeface="+mn-lt"/>
                  <a:cs typeface="+mn-cs"/>
                </a:rPr>
                <a:t>1</a:t>
              </a:r>
              <a:r>
                <a:rPr lang="en-US" sz="2100" u="none" kern="0" baseline="30000" dirty="0">
                  <a:solidFill>
                    <a:srgbClr val="FF0000"/>
                  </a:solidFill>
                  <a:latin typeface="+mn-lt"/>
                  <a:cs typeface="+mn-cs"/>
                </a:rPr>
                <a:t>st</a:t>
              </a:r>
              <a:r>
                <a:rPr lang="en-US" sz="2100" u="none" kern="0" dirty="0">
                  <a:solidFill>
                    <a:srgbClr val="FF0000"/>
                  </a:solidFill>
                  <a:latin typeface="+mn-lt"/>
                  <a:cs typeface="+mn-cs"/>
                </a:rPr>
                <a:t> returns (69%)</a:t>
              </a:r>
            </a:p>
            <a:p>
              <a:pPr marL="342900" indent="-342900" eaLnBrk="1" hangingPunct="1">
                <a:spcBef>
                  <a:spcPct val="20000"/>
                </a:spcBef>
                <a:buFont typeface="Wingdings" pitchFamily="2" charset="2"/>
                <a:buNone/>
                <a:defRPr/>
              </a:pPr>
              <a:endParaRPr lang="en-US" sz="2100" u="none" kern="0" dirty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17" name="Group 16"/>
          <p:cNvGrpSpPr>
            <a:grpSpLocks/>
          </p:cNvGrpSpPr>
          <p:nvPr/>
        </p:nvGrpSpPr>
        <p:grpSpPr bwMode="auto">
          <a:xfrm>
            <a:off x="533400" y="3200400"/>
            <a:ext cx="7924800" cy="762000"/>
            <a:chOff x="533400" y="3200400"/>
            <a:chExt cx="7924801" cy="762000"/>
          </a:xfrm>
        </p:grpSpPr>
        <p:pic>
          <p:nvPicPr>
            <p:cNvPr id="25614" name="Picture 6" descr="profile_10m_second_returns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72" b="10172"/>
            <a:stretch>
              <a:fillRect/>
            </a:stretch>
          </p:blipFill>
          <p:spPr bwMode="auto">
            <a:xfrm>
              <a:off x="533400" y="3200400"/>
              <a:ext cx="4549775" cy="71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3"/>
            <p:cNvSpPr txBox="1">
              <a:spLocks noChangeArrowheads="1"/>
            </p:cNvSpPr>
            <p:nvPr/>
          </p:nvSpPr>
          <p:spPr>
            <a:xfrm>
              <a:off x="5257801" y="3429000"/>
              <a:ext cx="3200400" cy="533400"/>
            </a:xfrm>
            <a:prstGeom prst="rect">
              <a:avLst/>
            </a:prstGeom>
          </p:spPr>
          <p:txBody>
            <a:bodyPr/>
            <a:lstStyle/>
            <a:p>
              <a:pPr marL="342900" indent="-342900" eaLnBrk="1" hangingPunct="1">
                <a:spcBef>
                  <a:spcPct val="20000"/>
                </a:spcBef>
                <a:buFont typeface="Wingdings" pitchFamily="2" charset="2"/>
                <a:buNone/>
                <a:defRPr/>
              </a:pPr>
              <a:r>
                <a:rPr lang="en-US" sz="2100" u="none" kern="0" dirty="0">
                  <a:solidFill>
                    <a:srgbClr val="FFC000"/>
                  </a:solidFill>
                  <a:latin typeface="+mn-lt"/>
                  <a:cs typeface="+mn-cs"/>
                </a:rPr>
                <a:t>2</a:t>
              </a:r>
              <a:r>
                <a:rPr lang="en-US" sz="2100" u="none" kern="0" baseline="30000" dirty="0">
                  <a:solidFill>
                    <a:srgbClr val="FFC000"/>
                  </a:solidFill>
                  <a:latin typeface="+mn-lt"/>
                  <a:cs typeface="+mn-cs"/>
                </a:rPr>
                <a:t>nd</a:t>
              </a:r>
              <a:r>
                <a:rPr lang="en-US" sz="2100" u="none" kern="0" dirty="0">
                  <a:solidFill>
                    <a:srgbClr val="FFC000"/>
                  </a:solidFill>
                  <a:latin typeface="+mn-lt"/>
                  <a:cs typeface="+mn-cs"/>
                </a:rPr>
                <a:t> returns (26%)</a:t>
              </a:r>
            </a:p>
            <a:p>
              <a:pPr marL="342900" indent="-342900" eaLnBrk="1" hangingPunct="1">
                <a:spcBef>
                  <a:spcPct val="20000"/>
                </a:spcBef>
                <a:buFont typeface="Wingdings" pitchFamily="2" charset="2"/>
                <a:buNone/>
                <a:defRPr/>
              </a:pPr>
              <a:endParaRPr lang="en-US" sz="2100" u="none" kern="0" dirty="0">
                <a:solidFill>
                  <a:schemeClr val="bg1"/>
                </a:solidFill>
                <a:latin typeface="+mn-lt"/>
                <a:cs typeface="+mn-cs"/>
              </a:endParaRPr>
            </a:p>
            <a:p>
              <a:pPr marL="342900" indent="-342900" eaLnBrk="1" hangingPunct="1">
                <a:spcBef>
                  <a:spcPct val="20000"/>
                </a:spcBef>
                <a:buFont typeface="Wingdings" pitchFamily="2" charset="2"/>
                <a:buNone/>
                <a:defRPr/>
              </a:pPr>
              <a:endParaRPr lang="en-US" sz="2100" u="none" kern="0" dirty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533399" y="4038600"/>
            <a:ext cx="8382001" cy="714375"/>
            <a:chOff x="533399" y="4038600"/>
            <a:chExt cx="8382001" cy="714375"/>
          </a:xfrm>
        </p:grpSpPr>
        <p:pic>
          <p:nvPicPr>
            <p:cNvPr id="25612" name="Picture 7" descr="profile_10m_third_returns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72" b="10172"/>
            <a:stretch>
              <a:fillRect/>
            </a:stretch>
          </p:blipFill>
          <p:spPr bwMode="auto">
            <a:xfrm>
              <a:off x="533399" y="4038600"/>
              <a:ext cx="4549775" cy="71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Rectangle 3"/>
            <p:cNvSpPr txBox="1">
              <a:spLocks noChangeArrowheads="1"/>
            </p:cNvSpPr>
            <p:nvPr/>
          </p:nvSpPr>
          <p:spPr>
            <a:xfrm>
              <a:off x="5257800" y="4267200"/>
              <a:ext cx="3657600" cy="457200"/>
            </a:xfrm>
            <a:prstGeom prst="rect">
              <a:avLst/>
            </a:prstGeom>
          </p:spPr>
          <p:txBody>
            <a:bodyPr/>
            <a:lstStyle/>
            <a:p>
              <a:pPr marL="342900" indent="-342900" eaLnBrk="1" hangingPunct="1">
                <a:spcBef>
                  <a:spcPct val="20000"/>
                </a:spcBef>
                <a:buFont typeface="Wingdings" pitchFamily="2" charset="2"/>
                <a:buNone/>
                <a:defRPr/>
              </a:pPr>
              <a:r>
                <a:rPr lang="en-US" sz="2100" u="none" kern="0" dirty="0">
                  <a:solidFill>
                    <a:srgbClr val="00FF00"/>
                  </a:solidFill>
                  <a:latin typeface="+mn-lt"/>
                  <a:cs typeface="+mn-cs"/>
                </a:rPr>
                <a:t>3</a:t>
              </a:r>
              <a:r>
                <a:rPr lang="en-US" sz="2100" u="none" kern="0" baseline="30000" dirty="0">
                  <a:solidFill>
                    <a:srgbClr val="00FF00"/>
                  </a:solidFill>
                  <a:latin typeface="+mn-lt"/>
                  <a:cs typeface="+mn-cs"/>
                </a:rPr>
                <a:t>rd</a:t>
              </a:r>
              <a:r>
                <a:rPr lang="en-US" sz="2100" u="none" kern="0" dirty="0">
                  <a:solidFill>
                    <a:srgbClr val="00FF00"/>
                  </a:solidFill>
                  <a:latin typeface="+mn-lt"/>
                  <a:cs typeface="+mn-cs"/>
                </a:rPr>
                <a:t> returns (4%)</a:t>
              </a:r>
            </a:p>
            <a:p>
              <a:pPr marL="342900" indent="-342900" eaLnBrk="1" hangingPunct="1">
                <a:spcBef>
                  <a:spcPct val="20000"/>
                </a:spcBef>
                <a:buFont typeface="Wingdings" pitchFamily="2" charset="2"/>
                <a:buNone/>
                <a:defRPr/>
              </a:pPr>
              <a:endParaRPr lang="en-US" sz="2100" u="none" kern="0" dirty="0">
                <a:solidFill>
                  <a:schemeClr val="bg1"/>
                </a:solidFill>
                <a:latin typeface="+mn-lt"/>
                <a:cs typeface="+mn-cs"/>
              </a:endParaRPr>
            </a:p>
          </p:txBody>
        </p:sp>
      </p:grpSp>
      <p:grpSp>
        <p:nvGrpSpPr>
          <p:cNvPr id="19" name="Group 18"/>
          <p:cNvGrpSpPr>
            <a:grpSpLocks/>
          </p:cNvGrpSpPr>
          <p:nvPr/>
        </p:nvGrpSpPr>
        <p:grpSpPr bwMode="auto">
          <a:xfrm>
            <a:off x="533398" y="4876800"/>
            <a:ext cx="8382002" cy="714375"/>
            <a:chOff x="533398" y="4876800"/>
            <a:chExt cx="8382002" cy="714375"/>
          </a:xfrm>
        </p:grpSpPr>
        <p:pic>
          <p:nvPicPr>
            <p:cNvPr id="25610" name="Picture 8" descr="profile_10m_fourth_returns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172" b="10172"/>
            <a:stretch>
              <a:fillRect/>
            </a:stretch>
          </p:blipFill>
          <p:spPr bwMode="auto">
            <a:xfrm>
              <a:off x="533398" y="4876800"/>
              <a:ext cx="4549775" cy="7143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3"/>
            <p:cNvSpPr txBox="1">
              <a:spLocks noChangeArrowheads="1"/>
            </p:cNvSpPr>
            <p:nvPr/>
          </p:nvSpPr>
          <p:spPr>
            <a:xfrm>
              <a:off x="5257800" y="5038723"/>
              <a:ext cx="3657600" cy="533400"/>
            </a:xfrm>
            <a:prstGeom prst="rect">
              <a:avLst/>
            </a:prstGeom>
          </p:spPr>
          <p:txBody>
            <a:bodyPr/>
            <a:lstStyle/>
            <a:p>
              <a:pPr marL="342900" indent="-342900" eaLnBrk="1" hangingPunct="1">
                <a:spcBef>
                  <a:spcPct val="20000"/>
                </a:spcBef>
                <a:buFont typeface="Wingdings" pitchFamily="2" charset="2"/>
                <a:buNone/>
                <a:defRPr/>
              </a:pPr>
              <a:r>
                <a:rPr lang="en-US" sz="2100" u="none" kern="0" dirty="0">
                  <a:solidFill>
                    <a:srgbClr val="00CCFF"/>
                  </a:solidFill>
                  <a:latin typeface="+mn-lt"/>
                  <a:cs typeface="+mn-cs"/>
                </a:rPr>
                <a:t>4</a:t>
              </a:r>
              <a:r>
                <a:rPr lang="en-US" sz="2100" u="none" kern="0" baseline="30000" dirty="0">
                  <a:solidFill>
                    <a:srgbClr val="00CCFF"/>
                  </a:solidFill>
                  <a:latin typeface="+mn-lt"/>
                  <a:cs typeface="+mn-cs"/>
                </a:rPr>
                <a:t>th</a:t>
              </a:r>
              <a:r>
                <a:rPr lang="en-US" sz="2100" u="none" kern="0" dirty="0">
                  <a:solidFill>
                    <a:srgbClr val="00CCFF"/>
                  </a:solidFill>
                  <a:latin typeface="+mn-lt"/>
                  <a:cs typeface="+mn-cs"/>
                </a:rPr>
                <a:t> returns (&lt;0.1%)</a:t>
              </a: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0" y="0"/>
            <a:ext cx="9144000" cy="863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dirty="0" smtClean="0"/>
              <a:t>Lidar Data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385562782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solidFill>
                  <a:srgbClr val="8AB833"/>
                </a:solidFill>
              </a:rPr>
              <a:t>Lidar Data Characteristics</a:t>
            </a:r>
            <a:endParaRPr lang="en-US" dirty="0">
              <a:solidFill>
                <a:srgbClr val="8AB833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4405" y="5344914"/>
            <a:ext cx="84285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Reference: “National </a:t>
            </a:r>
            <a:r>
              <a:rPr lang="en-US" dirty="0"/>
              <a:t>Geospatial Program Lidar Base </a:t>
            </a:r>
            <a:r>
              <a:rPr lang="en-US" dirty="0" smtClean="0"/>
              <a:t>Specification—V 1.3” -USGS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48000" y="1524000"/>
            <a:ext cx="3352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Lidar Data Quality Levels</a:t>
            </a:r>
          </a:p>
        </p:txBody>
      </p:sp>
      <p:graphicFrame>
        <p:nvGraphicFramePr>
          <p:cNvPr id="21" name="Table 20"/>
          <p:cNvGraphicFramePr>
            <a:graphicFrameLocks noGrp="1"/>
          </p:cNvGraphicFramePr>
          <p:nvPr>
            <p:extLst/>
          </p:nvPr>
        </p:nvGraphicFramePr>
        <p:xfrm>
          <a:off x="334405" y="2169430"/>
          <a:ext cx="8458200" cy="2926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2600"/>
                <a:gridCol w="3429000"/>
                <a:gridCol w="3276600"/>
              </a:tblGrid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smtClean="0"/>
                        <a:t>Quality Level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smtClean="0"/>
                        <a:t>Aggregate Nominal Pulse</a:t>
                      </a:r>
                      <a:r>
                        <a:rPr lang="en-US" baseline="0" dirty="0" smtClean="0"/>
                        <a:t> Density (pulses/m</a:t>
                      </a:r>
                      <a:r>
                        <a:rPr lang="en-US" baseline="30000" dirty="0" smtClean="0"/>
                        <a:t>2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smtClean="0"/>
                        <a:t>Non-vegetated vertical accuracy</a:t>
                      </a:r>
                      <a:r>
                        <a:rPr lang="en-US" baseline="0" dirty="0" smtClean="0"/>
                        <a:t> in cm (</a:t>
                      </a:r>
                      <a:r>
                        <a:rPr lang="en-US" baseline="0" dirty="0" err="1" smtClean="0"/>
                        <a:t>RMSE</a:t>
                      </a:r>
                      <a:r>
                        <a:rPr lang="en-US" baseline="-25000" dirty="0" err="1" smtClean="0"/>
                        <a:t>z</a:t>
                      </a:r>
                      <a:r>
                        <a:rPr lang="en-US" baseline="0" dirty="0" smtClean="0"/>
                        <a:t>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smtClean="0"/>
                        <a:t>QL0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smtClean="0"/>
                        <a:t>≥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smtClean="0"/>
                        <a:t>5.0 cm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smtClean="0"/>
                        <a:t>QL1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smtClean="0"/>
                        <a:t>≥ 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smtClean="0"/>
                        <a:t>10.0 cm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smtClean="0"/>
                        <a:t>QL2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smtClean="0"/>
                        <a:t>≥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smtClean="0"/>
                        <a:t>10.0 cm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smtClean="0"/>
                        <a:t>QL3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smtClean="0"/>
                        <a:t>≥ 0.5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dirty="0" smtClean="0"/>
                        <a:t>20.0 cm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2" name="Rectangle 21"/>
          <p:cNvSpPr/>
          <p:nvPr/>
        </p:nvSpPr>
        <p:spPr>
          <a:xfrm>
            <a:off x="332228" y="3575566"/>
            <a:ext cx="8428593" cy="5167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0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-2381"/>
            <a:ext cx="9144000" cy="990600"/>
          </a:xfrm>
        </p:spPr>
        <p:txBody>
          <a:bodyPr>
            <a:normAutofit/>
          </a:bodyPr>
          <a:lstStyle/>
          <a:p>
            <a:r>
              <a:rPr lang="en-US" altLang="en-US" dirty="0" smtClean="0"/>
              <a:t>Lidar Pulse Density </a:t>
            </a:r>
          </a:p>
        </p:txBody>
      </p:sp>
      <p:sp>
        <p:nvSpPr>
          <p:cNvPr id="19460" name="Content Placeholder 2"/>
          <p:cNvSpPr txBox="1">
            <a:spLocks/>
          </p:cNvSpPr>
          <p:nvPr/>
        </p:nvSpPr>
        <p:spPr bwMode="auto">
          <a:xfrm>
            <a:off x="6956425" y="2081213"/>
            <a:ext cx="1849438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u="none" dirty="0">
                <a:solidFill>
                  <a:schemeClr val="tx1"/>
                </a:solidFill>
              </a:rPr>
              <a:t>1 pulse/meter</a:t>
            </a:r>
          </a:p>
        </p:txBody>
      </p:sp>
      <p:pic>
        <p:nvPicPr>
          <p:cNvPr id="19461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9" t="22801" r="1399" b="28012"/>
          <a:stretch>
            <a:fillRect/>
          </a:stretch>
        </p:blipFill>
        <p:spPr bwMode="auto">
          <a:xfrm>
            <a:off x="503238" y="3702050"/>
            <a:ext cx="6453187" cy="241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89" t="23483" r="1399" b="27328"/>
          <a:stretch>
            <a:fillRect/>
          </a:stretch>
        </p:blipFill>
        <p:spPr bwMode="auto">
          <a:xfrm>
            <a:off x="503238" y="1241425"/>
            <a:ext cx="6453187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Content Placeholder 2"/>
          <p:cNvSpPr txBox="1">
            <a:spLocks/>
          </p:cNvSpPr>
          <p:nvPr/>
        </p:nvSpPr>
        <p:spPr bwMode="auto">
          <a:xfrm>
            <a:off x="7161213" y="4694238"/>
            <a:ext cx="1982787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457200"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itchFamily="34" charset="0"/>
              </a:defRPr>
            </a:lvl1pPr>
            <a:lvl2pPr marL="742950" indent="-173038" defTabSz="45720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itchFamily="34" charset="0"/>
              </a:defRPr>
            </a:lvl2pPr>
            <a:lvl3pPr marL="795338" indent="-173038" defTabSz="4572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216025" indent="-173038" defTabSz="4572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itchFamily="34" charset="0"/>
              </a:defRPr>
            </a:lvl4pPr>
            <a:lvl5pPr marL="1546225" indent="-176213" defTabSz="4572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5pPr>
            <a:lvl6pPr marL="2003425" indent="-176213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6pPr>
            <a:lvl7pPr marL="2460625" indent="-176213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7pPr>
            <a:lvl8pPr marL="2917825" indent="-176213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8pPr>
            <a:lvl9pPr marL="3375025" indent="-176213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ts val="300"/>
              </a:spcBef>
              <a:spcAft>
                <a:spcPts val="600"/>
              </a:spcAft>
              <a:buClr>
                <a:srgbClr val="666666"/>
              </a:buClr>
              <a:buSzPct val="80000"/>
              <a:buFontTx/>
              <a:buNone/>
            </a:pPr>
            <a:r>
              <a:rPr lang="en-US" altLang="en-US" sz="2000" b="1" dirty="0">
                <a:solidFill>
                  <a:schemeClr val="tx1"/>
                </a:solidFill>
              </a:rPr>
              <a:t>8 </a:t>
            </a:r>
            <a:r>
              <a:rPr lang="en-US" altLang="en-US" sz="2000" b="1" dirty="0" smtClean="0">
                <a:solidFill>
                  <a:schemeClr val="tx1"/>
                </a:solidFill>
              </a:rPr>
              <a:t>pulses/meter</a:t>
            </a:r>
          </a:p>
          <a:p>
            <a:pPr eaLnBrk="1" hangingPunct="1">
              <a:spcBef>
                <a:spcPts val="300"/>
              </a:spcBef>
              <a:spcAft>
                <a:spcPts val="600"/>
              </a:spcAft>
              <a:buClr>
                <a:srgbClr val="666666"/>
              </a:buClr>
              <a:buSzPct val="80000"/>
              <a:buFontTx/>
              <a:buNone/>
            </a:pPr>
            <a:r>
              <a:rPr lang="en-US" altLang="en-US" sz="2000" u="sng" dirty="0" smtClean="0">
                <a:solidFill>
                  <a:schemeClr val="tx1"/>
                </a:solidFill>
              </a:rPr>
              <a:t>Forestry spec</a:t>
            </a:r>
            <a:endParaRPr lang="en-US" altLang="en-US" sz="2000" u="sng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007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144"/>
            <a:ext cx="9144000" cy="990600"/>
          </a:xfrm>
        </p:spPr>
        <p:txBody>
          <a:bodyPr>
            <a:normAutofit/>
          </a:bodyPr>
          <a:lstStyle/>
          <a:p>
            <a:r>
              <a:rPr lang="en-US" dirty="0"/>
              <a:t>Why process the point cloud…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81456"/>
            <a:ext cx="8229600" cy="5495544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Vegetation </a:t>
            </a:r>
            <a:r>
              <a:rPr lang="en-US" dirty="0" smtClean="0">
                <a:solidFill>
                  <a:srgbClr val="FF0000"/>
                </a:solidFill>
              </a:rPr>
              <a:t>Cover</a:t>
            </a:r>
            <a:r>
              <a:rPr lang="en-US" dirty="0" smtClean="0"/>
              <a:t> and </a:t>
            </a:r>
            <a:r>
              <a:rPr lang="en-US" dirty="0" smtClean="0">
                <a:solidFill>
                  <a:srgbClr val="FF0000"/>
                </a:solidFill>
              </a:rPr>
              <a:t>Density</a:t>
            </a:r>
          </a:p>
          <a:p>
            <a:endParaRPr lang="en-US" dirty="0" smtClean="0"/>
          </a:p>
          <a:p>
            <a:r>
              <a:rPr lang="en-US" dirty="0" smtClean="0"/>
              <a:t>Canopy </a:t>
            </a:r>
            <a:r>
              <a:rPr lang="en-US" dirty="0" smtClean="0">
                <a:solidFill>
                  <a:srgbClr val="FF0000"/>
                </a:solidFill>
              </a:rPr>
              <a:t>Height</a:t>
            </a:r>
            <a:r>
              <a:rPr lang="en-US" dirty="0" smtClean="0"/>
              <a:t> Statistics</a:t>
            </a:r>
          </a:p>
          <a:p>
            <a:pPr lvl="1"/>
            <a:r>
              <a:rPr lang="en-US" dirty="0" smtClean="0"/>
              <a:t>Max, mean, mode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Height Strata (</a:t>
            </a:r>
            <a:r>
              <a:rPr lang="en-US" dirty="0" smtClean="0">
                <a:solidFill>
                  <a:srgbClr val="FF0000"/>
                </a:solidFill>
              </a:rPr>
              <a:t>Density Slices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r>
              <a:rPr lang="en-US" dirty="0" smtClean="0"/>
              <a:t>Flexibility </a:t>
            </a:r>
          </a:p>
          <a:p>
            <a:pPr lvl="1"/>
            <a:r>
              <a:rPr lang="en-US" dirty="0" smtClean="0"/>
              <a:t>Scale (pixel size)</a:t>
            </a:r>
          </a:p>
          <a:p>
            <a:pPr lvl="1"/>
            <a:r>
              <a:rPr lang="en-US" dirty="0" smtClean="0"/>
              <a:t>Cover and density thresholds can be customized based on forest 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5573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Lidar Derived – 1</a:t>
            </a:r>
            <a:r>
              <a:rPr lang="en-US" baseline="30000" dirty="0" smtClean="0"/>
              <a:t>st</a:t>
            </a:r>
            <a:r>
              <a:rPr lang="en-US" dirty="0" smtClean="0"/>
              <a:t> order vs. 2</a:t>
            </a:r>
            <a:r>
              <a:rPr lang="en-US" baseline="30000" dirty="0" smtClean="0"/>
              <a:t>nd</a:t>
            </a:r>
            <a:r>
              <a:rPr lang="en-US" dirty="0" smtClean="0"/>
              <a:t> order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50434" y="1447800"/>
            <a:ext cx="0" cy="4876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4169434" cy="5029200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Order (Measured)</a:t>
            </a:r>
          </a:p>
          <a:p>
            <a:pPr lvl="1"/>
            <a:r>
              <a:rPr lang="en-US" dirty="0" smtClean="0"/>
              <a:t>Metrics that can be measured directly from raw lidar data</a:t>
            </a:r>
          </a:p>
          <a:p>
            <a:pPr lvl="1"/>
            <a:r>
              <a:rPr lang="en-US" dirty="0" smtClean="0"/>
              <a:t>2 dimensional products with values created from point clouds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24400" y="1447800"/>
            <a:ext cx="41910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85000"/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85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9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Order (Modeled)</a:t>
            </a:r>
          </a:p>
          <a:p>
            <a:pPr lvl="1"/>
            <a:r>
              <a:rPr lang="en-US" dirty="0" smtClean="0"/>
              <a:t>Not directly measured from raw data</a:t>
            </a:r>
          </a:p>
          <a:p>
            <a:pPr lvl="1"/>
            <a:r>
              <a:rPr lang="en-US" dirty="0" smtClean="0"/>
              <a:t>Uses lidar in conjunction with field plots</a:t>
            </a:r>
          </a:p>
          <a:p>
            <a:pPr lvl="1"/>
            <a:r>
              <a:rPr lang="en-US" dirty="0" smtClean="0"/>
              <a:t>Models outputs based on relationships between data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81001" y="1295400"/>
            <a:ext cx="4114800" cy="4648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510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Lidar Derived – 1</a:t>
            </a:r>
            <a:r>
              <a:rPr lang="en-US" baseline="30000" dirty="0" smtClean="0"/>
              <a:t>st</a:t>
            </a:r>
            <a:r>
              <a:rPr lang="en-US" dirty="0" smtClean="0"/>
              <a:t> order vs. 2</a:t>
            </a:r>
            <a:r>
              <a:rPr lang="en-US" baseline="30000" dirty="0" smtClean="0"/>
              <a:t>nd</a:t>
            </a:r>
            <a:r>
              <a:rPr lang="en-US" dirty="0" smtClean="0"/>
              <a:t> Order</a:t>
            </a:r>
            <a:endParaRPr lang="en-US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4550434" y="1066800"/>
            <a:ext cx="0" cy="52578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997789"/>
            <a:ext cx="4169434" cy="5029200"/>
          </a:xfrm>
        </p:spPr>
        <p:txBody>
          <a:bodyPr/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Order (Measured)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724400" y="997789"/>
            <a:ext cx="41910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spcBef>
                <a:spcPct val="20000"/>
              </a:spcBef>
              <a:buClr>
                <a:schemeClr val="tx2">
                  <a:lumMod val="75000"/>
                </a:schemeClr>
              </a:buClr>
              <a:buSzPct val="85000"/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85000"/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spcBef>
                <a:spcPct val="20000"/>
              </a:spcBef>
              <a:buClr>
                <a:schemeClr val="bg2">
                  <a:lumMod val="50000"/>
                </a:schemeClr>
              </a:buClr>
              <a:buSzPct val="9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88720" indent="-13716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55448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92024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Order (Modeled)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13165" t="20300"/>
          <a:stretch/>
        </p:blipFill>
        <p:spPr>
          <a:xfrm>
            <a:off x="762000" y="1676400"/>
            <a:ext cx="3185057" cy="22751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4107822"/>
            <a:ext cx="3185056" cy="2346743"/>
          </a:xfrm>
          <a:prstGeom prst="rect">
            <a:avLst/>
          </a:prstGeom>
        </p:spPr>
      </p:pic>
      <p:sp>
        <p:nvSpPr>
          <p:cNvPr id="4" name="Down Arrow 3"/>
          <p:cNvSpPr/>
          <p:nvPr/>
        </p:nvSpPr>
        <p:spPr>
          <a:xfrm>
            <a:off x="228600" y="2732318"/>
            <a:ext cx="304800" cy="2438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7690" y="4533091"/>
            <a:ext cx="2454703" cy="19056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724399" y="1828800"/>
            <a:ext cx="715043" cy="646331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Field Data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1" y="4107822"/>
            <a:ext cx="3185055" cy="233092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37019" y="1626100"/>
            <a:ext cx="1665716" cy="1219025"/>
          </a:xfrm>
          <a:prstGeom prst="rect">
            <a:avLst/>
          </a:prstGeom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86435" y="1524000"/>
            <a:ext cx="1131269" cy="1504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chemeClr val="tx1"/>
            </a:solidFill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6896323" y="1688409"/>
            <a:ext cx="1119761" cy="646331"/>
          </a:xfrm>
          <a:prstGeom prst="rect">
            <a:avLst/>
          </a:prstGeom>
          <a:solidFill>
            <a:srgbClr val="FFFFFF">
              <a:alpha val="56863"/>
            </a:srgbClr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Order Metrics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695396" y="5021648"/>
            <a:ext cx="1194758" cy="923330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Build Inventory Models</a:t>
            </a:r>
            <a:endParaRPr lang="en-US" dirty="0"/>
          </a:p>
        </p:txBody>
      </p:sp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l="25556" t="29333" r="4444" b="23556"/>
          <a:stretch>
            <a:fillRect/>
          </a:stretch>
        </p:blipFill>
        <p:spPr bwMode="auto">
          <a:xfrm>
            <a:off x="7141596" y="4971537"/>
            <a:ext cx="1872774" cy="1415640"/>
          </a:xfrm>
          <a:prstGeom prst="rect">
            <a:avLst/>
          </a:prstGeom>
          <a:ln w="57150">
            <a:solidFill>
              <a:srgbClr val="FF0000"/>
            </a:solidFill>
          </a:ln>
          <a:effectLst>
            <a:outerShdw blurRad="50800" dist="190500" dir="2700000" algn="tl" rotWithShape="0">
              <a:prstClr val="black">
                <a:alpha val="74000"/>
              </a:prstClr>
            </a:outerShdw>
          </a:effectLst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8" cstate="print"/>
          <a:srcRect l="34952" t="62880" r="33044" b="8444"/>
          <a:stretch>
            <a:fillRect/>
          </a:stretch>
        </p:blipFill>
        <p:spPr bwMode="auto">
          <a:xfrm>
            <a:off x="6582921" y="3200400"/>
            <a:ext cx="2103879" cy="1178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5" name="TextBox 14"/>
          <p:cNvSpPr txBox="1"/>
          <p:nvPr/>
        </p:nvSpPr>
        <p:spPr>
          <a:xfrm>
            <a:off x="4953000" y="3309564"/>
            <a:ext cx="1600201" cy="9233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Build Statistical Relationships</a:t>
            </a:r>
            <a:endParaRPr lang="en-US" dirty="0"/>
          </a:p>
        </p:txBody>
      </p:sp>
      <p:cxnSp>
        <p:nvCxnSpPr>
          <p:cNvPr id="21" name="Straight Connector 20"/>
          <p:cNvCxnSpPr/>
          <p:nvPr/>
        </p:nvCxnSpPr>
        <p:spPr>
          <a:xfrm flipH="1">
            <a:off x="4953000" y="3124200"/>
            <a:ext cx="3733800" cy="10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5007634" y="4444003"/>
            <a:ext cx="3679166" cy="972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422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30034"/>
            <a:ext cx="9144000" cy="5044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Bare Earth Surface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863"/>
          <a:stretch/>
        </p:blipFill>
        <p:spPr>
          <a:xfrm>
            <a:off x="0" y="1524000"/>
            <a:ext cx="9144000" cy="4950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468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8AB833"/>
                </a:solidFill>
              </a:rPr>
              <a:t>Housekeeping </a:t>
            </a:r>
            <a:endParaRPr lang="en-US" dirty="0">
              <a:solidFill>
                <a:srgbClr val="8AB8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2400" dirty="0" smtClean="0">
                <a:latin typeface="Verdana" pitchFamily="34" charset="0"/>
              </a:rPr>
              <a:t>Workflow and Software developed by Pacific Northwest Research Station (</a:t>
            </a:r>
            <a:r>
              <a:rPr lang="en-US" sz="2400" dirty="0" smtClean="0">
                <a:solidFill>
                  <a:srgbClr val="FF0000"/>
                </a:solidFill>
                <a:latin typeface="Verdana" pitchFamily="34" charset="0"/>
              </a:rPr>
              <a:t>PNW</a:t>
            </a:r>
            <a:r>
              <a:rPr lang="en-US" sz="2400" dirty="0" smtClean="0">
                <a:latin typeface="Verdana" pitchFamily="34" charset="0"/>
              </a:rPr>
              <a:t>) </a:t>
            </a:r>
          </a:p>
          <a:p>
            <a:pPr lvl="2" eaLnBrk="1" hangingPunct="1">
              <a:defRPr/>
            </a:pPr>
            <a:r>
              <a:rPr lang="en-US" sz="2000" dirty="0" smtClean="0">
                <a:latin typeface="Verdana" pitchFamily="34" charset="0"/>
              </a:rPr>
              <a:t>Research Forester: Bob McGaughey</a:t>
            </a:r>
          </a:p>
          <a:p>
            <a:pPr lvl="2" eaLnBrk="1" hangingPunct="1">
              <a:defRPr/>
            </a:pPr>
            <a:endParaRPr lang="en-US" sz="2000" dirty="0">
              <a:latin typeface="Verdana" pitchFamily="34" charset="0"/>
            </a:endParaRPr>
          </a:p>
          <a:p>
            <a:pPr>
              <a:defRPr/>
            </a:pPr>
            <a:r>
              <a:rPr lang="en-US" sz="2400" dirty="0" smtClean="0">
                <a:latin typeface="Verdana" pitchFamily="34" charset="0"/>
              </a:rPr>
              <a:t>Technical webinar </a:t>
            </a:r>
          </a:p>
          <a:p>
            <a:pPr>
              <a:defRPr/>
            </a:pPr>
            <a:endParaRPr lang="en-US" sz="2400" dirty="0" smtClean="0">
              <a:latin typeface="Verdana" pitchFamily="34" charset="0"/>
            </a:endParaRPr>
          </a:p>
          <a:p>
            <a:pPr>
              <a:defRPr/>
            </a:pPr>
            <a:r>
              <a:rPr lang="en-US" sz="2400" dirty="0" smtClean="0">
                <a:latin typeface="Verdana" pitchFamily="34" charset="0"/>
              </a:rPr>
              <a:t>Experience with </a:t>
            </a:r>
            <a:r>
              <a:rPr lang="en-US" sz="2400" dirty="0" smtClean="0">
                <a:solidFill>
                  <a:srgbClr val="FF0000"/>
                </a:solidFill>
                <a:latin typeface="Verdana" pitchFamily="34" charset="0"/>
              </a:rPr>
              <a:t>FUSION</a:t>
            </a:r>
            <a:r>
              <a:rPr lang="en-US" sz="2400" dirty="0" smtClean="0">
                <a:latin typeface="Verdana" pitchFamily="34" charset="0"/>
              </a:rPr>
              <a:t> and</a:t>
            </a:r>
            <a:r>
              <a:rPr lang="en-US" sz="2400" dirty="0" smtClean="0">
                <a:solidFill>
                  <a:srgbClr val="FF0000"/>
                </a:solidFill>
                <a:latin typeface="Verdana" pitchFamily="34" charset="0"/>
              </a:rPr>
              <a:t> DOS </a:t>
            </a:r>
            <a:r>
              <a:rPr lang="en-US" sz="2400" dirty="0" smtClean="0">
                <a:latin typeface="Verdana" pitchFamily="34" charset="0"/>
              </a:rPr>
              <a:t>recommended, but not required</a:t>
            </a:r>
          </a:p>
          <a:p>
            <a:pPr>
              <a:defRPr/>
            </a:pPr>
            <a:endParaRPr lang="en-US" sz="2400" dirty="0">
              <a:latin typeface="Verdana" pitchFamily="34" charset="0"/>
            </a:endParaRPr>
          </a:p>
          <a:p>
            <a:pPr>
              <a:defRPr/>
            </a:pPr>
            <a:r>
              <a:rPr lang="en-US" sz="2400" dirty="0">
                <a:latin typeface="Verdana" pitchFamily="34" charset="0"/>
              </a:rPr>
              <a:t>Experience with ArcGIS will be </a:t>
            </a:r>
            <a:r>
              <a:rPr lang="en-US" sz="2400" dirty="0" smtClean="0">
                <a:latin typeface="Verdana" pitchFamily="34" charset="0"/>
              </a:rPr>
              <a:t>helpful, </a:t>
            </a:r>
            <a:r>
              <a:rPr lang="en-US" sz="2400" dirty="0">
                <a:latin typeface="Verdana" pitchFamily="34" charset="0"/>
              </a:rPr>
              <a:t>but not required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407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30034"/>
            <a:ext cx="9144000" cy="5044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Bare Earth Surface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2914" b="12595"/>
          <a:stretch/>
        </p:blipFill>
        <p:spPr>
          <a:xfrm>
            <a:off x="0" y="2057400"/>
            <a:ext cx="9144000" cy="441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30034"/>
            <a:ext cx="9144000" cy="5044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Bare Earth Surface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4" y="1976853"/>
            <a:ext cx="9144000" cy="4497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0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30034"/>
            <a:ext cx="9144000" cy="50447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Bare Earth Surface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66291"/>
            <a:ext cx="9144000" cy="440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10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31045" y="471687"/>
            <a:ext cx="5198355" cy="5526517"/>
            <a:chOff x="1431045" y="471687"/>
            <a:chExt cx="5198355" cy="5526517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28" t="6628" r="29985" b="8712"/>
            <a:stretch/>
          </p:blipFill>
          <p:spPr bwMode="auto">
            <a:xfrm>
              <a:off x="2895600" y="471687"/>
              <a:ext cx="3733800" cy="5526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 bwMode="auto">
            <a:xfrm>
              <a:off x="2895600" y="5029200"/>
              <a:ext cx="3429000" cy="9525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1431045" y="4907920"/>
              <a:ext cx="16337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u="none" dirty="0" err="1" smtClean="0">
                  <a:latin typeface="Arial" pitchFamily="34" charset="0"/>
                  <a:cs typeface="Arial" pitchFamily="34" charset="0"/>
                </a:rPr>
                <a:t>CoverCUTOFF</a:t>
              </a:r>
              <a:r>
                <a:rPr lang="en-US" sz="1100" u="none" dirty="0" smtClean="0">
                  <a:latin typeface="Arial" pitchFamily="34" charset="0"/>
                  <a:cs typeface="Arial" pitchFamily="34" charset="0"/>
                </a:rPr>
                <a:t> (3m)</a:t>
              </a:r>
              <a:endParaRPr lang="en-US" sz="1100" u="none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888913" y="0"/>
            <a:ext cx="7924800" cy="471687"/>
          </a:xfrm>
        </p:spPr>
        <p:txBody>
          <a:bodyPr>
            <a:noAutofit/>
          </a:bodyPr>
          <a:lstStyle/>
          <a:p>
            <a:r>
              <a:rPr lang="en-US" sz="3600" dirty="0" smtClean="0"/>
              <a:t>Lidar Cover Metrics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0770" r="91507" b="16503"/>
          <a:stretch/>
        </p:blipFill>
        <p:spPr bwMode="auto">
          <a:xfrm>
            <a:off x="947728" y="923925"/>
            <a:ext cx="652472" cy="37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Brace 5"/>
          <p:cNvSpPr/>
          <p:nvPr/>
        </p:nvSpPr>
        <p:spPr bwMode="auto">
          <a:xfrm>
            <a:off x="6400800" y="923925"/>
            <a:ext cx="762000" cy="4114800"/>
          </a:xfrm>
          <a:prstGeom prst="rightBrace">
            <a:avLst/>
          </a:prstGeom>
          <a:noFill/>
          <a:ln w="158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iondi" pitchFamily="2" charset="0"/>
            </a:endParaRPr>
          </a:p>
        </p:txBody>
      </p:sp>
      <p:sp>
        <p:nvSpPr>
          <p:cNvPr id="17" name="Right Brace 16"/>
          <p:cNvSpPr/>
          <p:nvPr/>
        </p:nvSpPr>
        <p:spPr bwMode="auto">
          <a:xfrm>
            <a:off x="6248400" y="923926"/>
            <a:ext cx="914400" cy="4791074"/>
          </a:xfrm>
          <a:prstGeom prst="rightBrac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iondi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19173" y="3188657"/>
            <a:ext cx="16337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100" u="none" baseline="300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sz="1100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Returns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943024" y="5775639"/>
            <a:ext cx="3638952" cy="838200"/>
            <a:chOff x="2990448" y="5791200"/>
            <a:chExt cx="3638952" cy="83820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2990448" y="5791200"/>
              <a:ext cx="3638952" cy="838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iondi" pitchFamily="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25366" y="5920115"/>
              <a:ext cx="13289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u="none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sz="1100" b="1" u="none" baseline="30000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st</a:t>
              </a:r>
              <a:r>
                <a:rPr lang="en-US" sz="1100" b="1" u="none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 Returns &gt; 3m</a:t>
              </a:r>
              <a:endParaRPr lang="en-US" sz="1100" b="1" u="none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3849166" y="6181725"/>
              <a:ext cx="148131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3935198" y="6229158"/>
              <a:ext cx="1676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u="none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1</a:t>
              </a:r>
              <a:r>
                <a:rPr lang="en-US" sz="1100" b="1" u="none" baseline="30000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st</a:t>
              </a:r>
              <a:r>
                <a:rPr lang="en-US" sz="1100" b="1" u="none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 Returns &gt; 0m </a:t>
              </a:r>
              <a:endParaRPr lang="en-US" sz="1100" b="1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330476" y="6050919"/>
              <a:ext cx="914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u="none" dirty="0" smtClean="0">
                  <a:latin typeface="Arial" pitchFamily="34" charset="0"/>
                  <a:cs typeface="Arial" pitchFamily="34" charset="0"/>
                </a:rPr>
                <a:t>X 100</a:t>
              </a:r>
              <a:endParaRPr lang="en-US" sz="1100" b="1" u="none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146045" y="2850520"/>
            <a:ext cx="16337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none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1100" u="none" baseline="30000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st</a:t>
            </a:r>
            <a:r>
              <a:rPr lang="en-US" sz="1100" u="none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 Returns</a:t>
            </a:r>
          </a:p>
        </p:txBody>
      </p:sp>
    </p:spTree>
    <p:extLst>
      <p:ext uri="{BB962C8B-B14F-4D97-AF65-F5344CB8AC3E}">
        <p14:creationId xmlns:p14="http://schemas.microsoft.com/office/powerpoint/2010/main" val="394796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31045" y="471687"/>
            <a:ext cx="5198355" cy="5526517"/>
            <a:chOff x="1431045" y="471687"/>
            <a:chExt cx="5198355" cy="5526517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28" t="6628" r="29985" b="8712"/>
            <a:stretch/>
          </p:blipFill>
          <p:spPr bwMode="auto">
            <a:xfrm>
              <a:off x="2895600" y="471687"/>
              <a:ext cx="3733800" cy="5526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 bwMode="auto">
            <a:xfrm>
              <a:off x="2895600" y="5038725"/>
              <a:ext cx="3429000" cy="0"/>
            </a:xfrm>
            <a:prstGeom prst="line">
              <a:avLst/>
            </a:prstGeom>
            <a:solidFill>
              <a:schemeClr val="accent1"/>
            </a:solidFill>
            <a:ln w="15875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6" name="TextBox 15"/>
            <p:cNvSpPr txBox="1"/>
            <p:nvPr/>
          </p:nvSpPr>
          <p:spPr>
            <a:xfrm>
              <a:off x="1431045" y="4911616"/>
              <a:ext cx="16337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u="none" dirty="0" err="1" smtClean="0">
                  <a:latin typeface="Arial" pitchFamily="34" charset="0"/>
                  <a:cs typeface="Arial" pitchFamily="34" charset="0"/>
                </a:rPr>
                <a:t>CoverCUTOFF</a:t>
              </a:r>
              <a:r>
                <a:rPr lang="en-US" sz="1100" u="none" dirty="0" smtClean="0">
                  <a:latin typeface="Arial" pitchFamily="34" charset="0"/>
                  <a:cs typeface="Arial" pitchFamily="34" charset="0"/>
                </a:rPr>
                <a:t> (3m)</a:t>
              </a:r>
              <a:endParaRPr lang="en-US" sz="1100" u="none" dirty="0"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57435" y="-1"/>
            <a:ext cx="7924800" cy="471687"/>
          </a:xfrm>
        </p:spPr>
        <p:txBody>
          <a:bodyPr>
            <a:noAutofit/>
          </a:bodyPr>
          <a:lstStyle/>
          <a:p>
            <a:r>
              <a:rPr lang="en-US" sz="3600" dirty="0" smtClean="0"/>
              <a:t>Lidar Density Metrics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0770" r="91507" b="16503"/>
          <a:stretch/>
        </p:blipFill>
        <p:spPr bwMode="auto">
          <a:xfrm>
            <a:off x="947728" y="923925"/>
            <a:ext cx="652472" cy="37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ight Brace 5"/>
          <p:cNvSpPr/>
          <p:nvPr/>
        </p:nvSpPr>
        <p:spPr bwMode="auto">
          <a:xfrm>
            <a:off x="6400800" y="923925"/>
            <a:ext cx="762000" cy="4114800"/>
          </a:xfrm>
          <a:prstGeom prst="rightBrace">
            <a:avLst/>
          </a:prstGeom>
          <a:noFill/>
          <a:ln w="158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iondi" pitchFamily="2" charset="0"/>
            </a:endParaRPr>
          </a:p>
        </p:txBody>
      </p:sp>
      <p:sp>
        <p:nvSpPr>
          <p:cNvPr id="17" name="Right Brace 16"/>
          <p:cNvSpPr/>
          <p:nvPr/>
        </p:nvSpPr>
        <p:spPr bwMode="auto">
          <a:xfrm>
            <a:off x="6248400" y="923926"/>
            <a:ext cx="914400" cy="4791074"/>
          </a:xfrm>
          <a:prstGeom prst="rightBrace">
            <a:avLst/>
          </a:prstGeom>
          <a:noFill/>
          <a:ln w="1905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Biondi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133853" y="3188657"/>
            <a:ext cx="16337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none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All </a:t>
            </a:r>
            <a:r>
              <a:rPr lang="en-US" sz="1100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Returns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162800" y="2850520"/>
            <a:ext cx="163371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u="none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All </a:t>
            </a:r>
            <a:r>
              <a:rPr lang="en-US" sz="1100" u="none" dirty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Returns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943024" y="5775639"/>
            <a:ext cx="3638952" cy="838200"/>
            <a:chOff x="2990448" y="5791200"/>
            <a:chExt cx="3638952" cy="838200"/>
          </a:xfrm>
        </p:grpSpPr>
        <p:sp>
          <p:nvSpPr>
            <p:cNvPr id="21" name="Rectangle 20"/>
            <p:cNvSpPr/>
            <p:nvPr/>
          </p:nvSpPr>
          <p:spPr bwMode="auto">
            <a:xfrm>
              <a:off x="2990448" y="5791200"/>
              <a:ext cx="3638952" cy="838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iondi" pitchFamily="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981048" y="5948690"/>
              <a:ext cx="13289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u="none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All Returns &gt; 3m</a:t>
              </a:r>
              <a:endParaRPr lang="en-US" sz="1100" b="1" u="none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3904848" y="6210300"/>
              <a:ext cx="148131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3924300" y="6243636"/>
              <a:ext cx="1676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u="none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All Returns &gt; 0m </a:t>
              </a:r>
              <a:endParaRPr lang="en-US" sz="1100" b="1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295756" y="6074731"/>
              <a:ext cx="13289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u="none" dirty="0" smtClean="0">
                  <a:latin typeface="Arial" pitchFamily="34" charset="0"/>
                  <a:cs typeface="Arial" pitchFamily="34" charset="0"/>
                </a:rPr>
                <a:t>X 100</a:t>
              </a:r>
              <a:endParaRPr lang="en-US" sz="1100" b="1" u="none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572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28" t="6628" r="29985" b="8712"/>
          <a:stretch/>
        </p:blipFill>
        <p:spPr bwMode="auto">
          <a:xfrm>
            <a:off x="2895600" y="471687"/>
            <a:ext cx="3733800" cy="5526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957045" y="0"/>
            <a:ext cx="7924800" cy="471688"/>
          </a:xfrm>
        </p:spPr>
        <p:txBody>
          <a:bodyPr>
            <a:noAutofit/>
          </a:bodyPr>
          <a:lstStyle/>
          <a:p>
            <a:r>
              <a:rPr lang="en-US" sz="3600" dirty="0" smtClean="0"/>
              <a:t>Lidar Mid-story Density Metrics</a:t>
            </a:r>
            <a:endParaRPr lang="en-US" sz="3600" dirty="0"/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0770" r="91507" b="16503"/>
          <a:stretch/>
        </p:blipFill>
        <p:spPr bwMode="auto">
          <a:xfrm>
            <a:off x="933048" y="1062237"/>
            <a:ext cx="684992" cy="39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2438400" y="4181475"/>
            <a:ext cx="5145088" cy="609600"/>
          </a:xfrm>
          <a:prstGeom prst="rect">
            <a:avLst/>
          </a:prstGeom>
          <a:solidFill>
            <a:schemeClr val="accent1">
              <a:alpha val="47058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Biond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583488" y="4356100"/>
            <a:ext cx="1560512" cy="260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100" u="none" dirty="0">
                <a:latin typeface="Arial" pitchFamily="34" charset="0"/>
              </a:rPr>
              <a:t>Strata: 3 – 6 meters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804690" y="5791200"/>
            <a:ext cx="3767310" cy="838200"/>
            <a:chOff x="804690" y="5791200"/>
            <a:chExt cx="3767310" cy="838200"/>
          </a:xfrm>
        </p:grpSpPr>
        <p:sp>
          <p:nvSpPr>
            <p:cNvPr id="8" name="Rectangle 7"/>
            <p:cNvSpPr/>
            <p:nvPr/>
          </p:nvSpPr>
          <p:spPr bwMode="auto">
            <a:xfrm>
              <a:off x="804690" y="5791200"/>
              <a:ext cx="3767310" cy="838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iondi" pitchFamily="2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481090" y="5986790"/>
              <a:ext cx="20147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u="none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All Returns &gt; 3m and &lt; 6m </a:t>
              </a:r>
              <a:endParaRPr lang="en-US" sz="1100" b="1" u="none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0" name="Straight Connector 19"/>
            <p:cNvCxnSpPr/>
            <p:nvPr/>
          </p:nvCxnSpPr>
          <p:spPr bwMode="auto">
            <a:xfrm>
              <a:off x="2404890" y="6248400"/>
              <a:ext cx="209091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TextBox 20"/>
            <p:cNvSpPr txBox="1"/>
            <p:nvPr/>
          </p:nvSpPr>
          <p:spPr>
            <a:xfrm>
              <a:off x="2612145" y="6276975"/>
              <a:ext cx="1676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u="none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All Returns &gt; 0 </a:t>
              </a:r>
              <a:endParaRPr lang="en-US" sz="1100" b="1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804690" y="6117595"/>
              <a:ext cx="1676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u="none" dirty="0" smtClean="0">
                  <a:latin typeface="Arial" pitchFamily="34" charset="0"/>
                  <a:cs typeface="Arial" pitchFamily="34" charset="0"/>
                </a:rPr>
                <a:t>Strata Proportion =</a:t>
              </a:r>
              <a:endParaRPr lang="en-US" sz="1100" b="1" u="none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24400" y="5791200"/>
            <a:ext cx="4334220" cy="838200"/>
            <a:chOff x="4724400" y="5791200"/>
            <a:chExt cx="4334220" cy="838200"/>
          </a:xfrm>
        </p:grpSpPr>
        <p:sp>
          <p:nvSpPr>
            <p:cNvPr id="29" name="Rectangle 28"/>
            <p:cNvSpPr/>
            <p:nvPr/>
          </p:nvSpPr>
          <p:spPr bwMode="auto">
            <a:xfrm>
              <a:off x="4762500" y="5791200"/>
              <a:ext cx="4296120" cy="83820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sng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Biondi" pitchFamily="2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7043910" y="6001405"/>
              <a:ext cx="201471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u="none" dirty="0" smtClean="0">
                  <a:solidFill>
                    <a:srgbClr val="FFFF00"/>
                  </a:solidFill>
                  <a:latin typeface="Arial" pitchFamily="34" charset="0"/>
                  <a:cs typeface="Arial" pitchFamily="34" charset="0"/>
                </a:rPr>
                <a:t>All Returns &gt; 3m and &lt; 6m </a:t>
              </a:r>
              <a:endParaRPr lang="en-US" sz="1100" b="1" u="none" dirty="0">
                <a:solidFill>
                  <a:srgbClr val="FFFF00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26" name="Straight Connector 25"/>
            <p:cNvCxnSpPr/>
            <p:nvPr/>
          </p:nvCxnSpPr>
          <p:spPr bwMode="auto">
            <a:xfrm>
              <a:off x="6934200" y="6244620"/>
              <a:ext cx="209091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7" name="TextBox 26"/>
            <p:cNvSpPr txBox="1"/>
            <p:nvPr/>
          </p:nvSpPr>
          <p:spPr>
            <a:xfrm>
              <a:off x="7174965" y="6291590"/>
              <a:ext cx="16764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u="none" dirty="0" smtClean="0">
                  <a:solidFill>
                    <a:srgbClr val="0070C0"/>
                  </a:solidFill>
                  <a:latin typeface="Arial" pitchFamily="34" charset="0"/>
                  <a:cs typeface="Arial" pitchFamily="34" charset="0"/>
                </a:rPr>
                <a:t>All Returns &lt; 6 </a:t>
              </a:r>
              <a:endParaRPr lang="en-US" sz="1100" b="1" u="none" dirty="0">
                <a:solidFill>
                  <a:srgbClr val="0070C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724400" y="6119130"/>
              <a:ext cx="22143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b="1" u="none" dirty="0" smtClean="0">
                  <a:latin typeface="Arial" pitchFamily="34" charset="0"/>
                  <a:cs typeface="Arial" pitchFamily="34" charset="0"/>
                </a:rPr>
                <a:t> “Relative” Strata Proportion = </a:t>
              </a:r>
              <a:endParaRPr lang="en-US" sz="1100" b="1" u="none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24952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743200" y="471687"/>
            <a:ext cx="5709307" cy="5526517"/>
            <a:chOff x="2895600" y="471687"/>
            <a:chExt cx="5709307" cy="5526517"/>
          </a:xfrm>
        </p:grpSpPr>
        <p:sp>
          <p:nvSpPr>
            <p:cNvPr id="16" name="TextBox 15"/>
            <p:cNvSpPr txBox="1"/>
            <p:nvPr/>
          </p:nvSpPr>
          <p:spPr>
            <a:xfrm>
              <a:off x="7010400" y="5203195"/>
              <a:ext cx="133402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u="none" dirty="0" smtClean="0">
                  <a:latin typeface="Arial" pitchFamily="34" charset="0"/>
                  <a:cs typeface="Arial" pitchFamily="34" charset="0"/>
                </a:rPr>
                <a:t>Height Cutoff (2m)</a:t>
              </a:r>
              <a:endParaRPr lang="en-US" sz="1100" u="none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628" t="6628" r="29985" b="8712"/>
            <a:stretch/>
          </p:blipFill>
          <p:spPr bwMode="auto">
            <a:xfrm>
              <a:off x="2895600" y="471687"/>
              <a:ext cx="3733800" cy="55265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4" name="Straight Connector 13"/>
            <p:cNvCxnSpPr/>
            <p:nvPr/>
          </p:nvCxnSpPr>
          <p:spPr bwMode="auto">
            <a:xfrm>
              <a:off x="2895600" y="5334000"/>
              <a:ext cx="3733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bg1">
                  <a:lumMod val="8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" name="Straight Connector 7"/>
            <p:cNvCxnSpPr/>
            <p:nvPr/>
          </p:nvCxnSpPr>
          <p:spPr bwMode="auto">
            <a:xfrm>
              <a:off x="2895600" y="1295400"/>
              <a:ext cx="3733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0070C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TextBox 9"/>
            <p:cNvSpPr txBox="1"/>
            <p:nvPr/>
          </p:nvSpPr>
          <p:spPr>
            <a:xfrm>
              <a:off x="6749912" y="1085850"/>
              <a:ext cx="185499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u="none" dirty="0" smtClean="0">
                  <a:solidFill>
                    <a:srgbClr val="004FEE"/>
                  </a:solidFill>
                  <a:latin typeface="Arial" pitchFamily="34" charset="0"/>
                  <a:cs typeface="Arial" pitchFamily="34" charset="0"/>
                </a:rPr>
                <a:t>95</a:t>
              </a:r>
              <a:r>
                <a:rPr lang="en-US" sz="1100" u="none" baseline="30000" dirty="0" smtClean="0">
                  <a:solidFill>
                    <a:srgbClr val="004FEE"/>
                  </a:solidFill>
                  <a:latin typeface="Arial" pitchFamily="34" charset="0"/>
                  <a:cs typeface="Arial" pitchFamily="34" charset="0"/>
                </a:rPr>
                <a:t>th</a:t>
              </a:r>
              <a:r>
                <a:rPr lang="en-US" sz="1100" u="none" dirty="0" smtClean="0">
                  <a:solidFill>
                    <a:srgbClr val="004FEE"/>
                  </a:solidFill>
                  <a:latin typeface="Arial" pitchFamily="34" charset="0"/>
                  <a:cs typeface="Arial" pitchFamily="34" charset="0"/>
                </a:rPr>
                <a:t>  percentile </a:t>
              </a:r>
            </a:p>
            <a:p>
              <a:r>
                <a:rPr lang="en-US" sz="1100" u="none" dirty="0" smtClean="0">
                  <a:solidFill>
                    <a:srgbClr val="004FEE"/>
                  </a:solidFill>
                  <a:latin typeface="Arial" pitchFamily="34" charset="0"/>
                  <a:cs typeface="Arial" pitchFamily="34" charset="0"/>
                </a:rPr>
                <a:t>(Dominant Canopy Height)</a:t>
              </a:r>
              <a:endParaRPr lang="en-US" sz="1100" u="none" dirty="0">
                <a:solidFill>
                  <a:srgbClr val="004FEE"/>
                </a:solidFill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 bwMode="auto">
            <a:xfrm>
              <a:off x="2895600" y="935995"/>
              <a:ext cx="373380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TextBox 11"/>
            <p:cNvSpPr txBox="1"/>
            <p:nvPr/>
          </p:nvSpPr>
          <p:spPr>
            <a:xfrm>
              <a:off x="6793193" y="800627"/>
              <a:ext cx="176843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u="none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Maximum Canopy Height</a:t>
              </a:r>
              <a:endParaRPr lang="en-US" sz="1100" u="none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762000" y="-97795"/>
            <a:ext cx="7924800" cy="609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Lidar Height Metrics</a:t>
            </a:r>
            <a:endParaRPr lang="en-US" sz="32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2" t="10770" r="91507" b="16503"/>
          <a:stretch/>
        </p:blipFill>
        <p:spPr bwMode="auto">
          <a:xfrm>
            <a:off x="933048" y="1062237"/>
            <a:ext cx="684992" cy="39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Straight Connector 16"/>
          <p:cNvCxnSpPr/>
          <p:nvPr/>
        </p:nvCxnSpPr>
        <p:spPr bwMode="auto">
          <a:xfrm>
            <a:off x="2743200" y="2895600"/>
            <a:ext cx="37338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750599" y="2764795"/>
            <a:ext cx="15488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u="none" dirty="0" smtClean="0">
                <a:solidFill>
                  <a:schemeClr val="accent1"/>
                </a:solidFill>
                <a:latin typeface="Arial" pitchFamily="34" charset="0"/>
                <a:cs typeface="Arial" pitchFamily="34" charset="0"/>
              </a:rPr>
              <a:t>Mean Canopy Height </a:t>
            </a:r>
          </a:p>
        </p:txBody>
      </p:sp>
    </p:spTree>
    <p:extLst>
      <p:ext uri="{BB962C8B-B14F-4D97-AF65-F5344CB8AC3E}">
        <p14:creationId xmlns:p14="http://schemas.microsoft.com/office/powerpoint/2010/main" val="259654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Changing </a:t>
            </a:r>
            <a:r>
              <a:rPr lang="en-US" dirty="0" smtClean="0"/>
              <a:t>Cutoff Parameters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8" t="11364" r="7736" b="13287"/>
          <a:stretch/>
        </p:blipFill>
        <p:spPr bwMode="auto">
          <a:xfrm>
            <a:off x="1676400" y="1600200"/>
            <a:ext cx="6096000" cy="41998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1947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15"/>
          <p:cNvSpPr>
            <a:spLocks noChangeArrowheads="1"/>
          </p:cNvSpPr>
          <p:nvPr/>
        </p:nvSpPr>
        <p:spPr bwMode="auto">
          <a:xfrm>
            <a:off x="2362200" y="381000"/>
            <a:ext cx="4495800" cy="61722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Biondi"/>
            </a:endParaRPr>
          </a:p>
        </p:txBody>
      </p:sp>
      <p:sp>
        <p:nvSpPr>
          <p:cNvPr id="12" name="Content Placeholder 2"/>
          <p:cNvSpPr txBox="1">
            <a:spLocks/>
          </p:cNvSpPr>
          <p:nvPr/>
        </p:nvSpPr>
        <p:spPr bwMode="auto">
          <a:xfrm>
            <a:off x="3494088" y="533400"/>
            <a:ext cx="2200275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57150" indent="0" algn="ctr">
              <a:buFontTx/>
              <a:buNone/>
              <a:defRPr/>
            </a:pPr>
            <a:r>
              <a:rPr lang="en-US" sz="1200" b="1" u="none" kern="0" dirty="0" smtClean="0">
                <a:solidFill>
                  <a:schemeClr val="tx1"/>
                </a:solidFill>
              </a:rPr>
              <a:t>95% Percentile Height</a:t>
            </a:r>
          </a:p>
        </p:txBody>
      </p:sp>
      <p:pic>
        <p:nvPicPr>
          <p:cNvPr id="20486" name="Content Placeholder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14600" y="914400"/>
            <a:ext cx="4238625" cy="5486400"/>
          </a:xfrm>
          <a:ln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4279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15"/>
          <p:cNvSpPr>
            <a:spLocks noChangeArrowheads="1"/>
          </p:cNvSpPr>
          <p:nvPr/>
        </p:nvSpPr>
        <p:spPr bwMode="auto">
          <a:xfrm>
            <a:off x="2362200" y="381000"/>
            <a:ext cx="4495800" cy="61087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Biondi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 bwMode="auto">
          <a:xfrm>
            <a:off x="3494088" y="533400"/>
            <a:ext cx="2200275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57150" indent="0" algn="ctr">
              <a:buFontTx/>
              <a:buNone/>
              <a:defRPr/>
            </a:pPr>
            <a:r>
              <a:rPr lang="en-US" sz="1200" b="1" u="none" kern="0" dirty="0" smtClean="0">
                <a:solidFill>
                  <a:schemeClr val="tx1"/>
                </a:solidFill>
              </a:rPr>
              <a:t>Vegetation Density Landscape Metric</a:t>
            </a:r>
          </a:p>
        </p:txBody>
      </p:sp>
      <p:pic>
        <p:nvPicPr>
          <p:cNvPr id="21510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947738"/>
            <a:ext cx="4159250" cy="53752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689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/>
              <a:t>GTAC </a:t>
            </a:r>
            <a:r>
              <a:rPr lang="en-US" dirty="0" smtClean="0"/>
              <a:t>Lidar Courses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6705600" cy="5029200"/>
          </a:xfrm>
        </p:spPr>
        <p:txBody>
          <a:bodyPr>
            <a:normAutofit lnSpcReduction="10000"/>
          </a:bodyPr>
          <a:lstStyle/>
          <a:p>
            <a:r>
              <a:rPr lang="en-US" sz="2600" dirty="0"/>
              <a:t>Overview of Lidar and FUSION Software</a:t>
            </a:r>
          </a:p>
          <a:p>
            <a:endParaRPr lang="en-US" sz="2600" dirty="0"/>
          </a:p>
          <a:p>
            <a:r>
              <a:rPr lang="en-US" sz="2600" dirty="0"/>
              <a:t>FUSION—Software for Lidar Data Analysis and Visualization</a:t>
            </a:r>
          </a:p>
          <a:p>
            <a:endParaRPr lang="en-US" sz="2600" dirty="0"/>
          </a:p>
          <a:p>
            <a:r>
              <a:rPr lang="en-US" sz="2600" dirty="0"/>
              <a:t>Lidar Derivatives: Raster Geoprocessing and Analysis </a:t>
            </a:r>
          </a:p>
          <a:p>
            <a:endParaRPr lang="en-US" sz="2600" dirty="0"/>
          </a:p>
          <a:p>
            <a:r>
              <a:rPr lang="en-US" sz="2600" dirty="0" smtClean="0"/>
              <a:t>Lidar Point Cloud Processing</a:t>
            </a:r>
            <a:endParaRPr lang="en-US" sz="2600" dirty="0"/>
          </a:p>
          <a:p>
            <a:endParaRPr lang="en-US" sz="2600" dirty="0"/>
          </a:p>
          <a:p>
            <a:r>
              <a:rPr lang="en-US" sz="2600" dirty="0"/>
              <a:t>Lidar Forest Inventory Modeling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457200" y="2286000"/>
            <a:ext cx="8386354" cy="3886200"/>
            <a:chOff x="457200" y="2286000"/>
            <a:chExt cx="8386354" cy="3886200"/>
          </a:xfrm>
        </p:grpSpPr>
        <p:sp>
          <p:nvSpPr>
            <p:cNvPr id="4" name="Rectangle 3"/>
            <p:cNvSpPr/>
            <p:nvPr/>
          </p:nvSpPr>
          <p:spPr>
            <a:xfrm>
              <a:off x="457200" y="2286000"/>
              <a:ext cx="6705600" cy="3886200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167154" y="3690491"/>
              <a:ext cx="1676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srgbClr val="FF0000"/>
                  </a:solidFill>
                </a:rPr>
                <a:t>Technical Webinars with Exercises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09206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Rectangle 15"/>
          <p:cNvSpPr>
            <a:spLocks noChangeArrowheads="1"/>
          </p:cNvSpPr>
          <p:nvPr/>
        </p:nvSpPr>
        <p:spPr bwMode="auto">
          <a:xfrm>
            <a:off x="2362200" y="304800"/>
            <a:ext cx="4495800" cy="6108700"/>
          </a:xfrm>
          <a:prstGeom prst="rect">
            <a:avLst/>
          </a:prstGeom>
          <a:solidFill>
            <a:schemeClr val="bg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Biondi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3494088" y="457200"/>
            <a:ext cx="2200275" cy="28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bg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bg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bg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+mn-lt"/>
              </a:defRPr>
            </a:lvl9pPr>
          </a:lstStyle>
          <a:p>
            <a:pPr marL="57150" indent="0" algn="ctr">
              <a:buFontTx/>
              <a:buNone/>
              <a:defRPr/>
            </a:pPr>
            <a:r>
              <a:rPr lang="en-US" sz="1200" b="1" u="none" kern="0" dirty="0" smtClean="0">
                <a:solidFill>
                  <a:schemeClr val="tx1"/>
                </a:solidFill>
              </a:rPr>
              <a:t>4-7 m St Density Landscape Metric</a:t>
            </a:r>
          </a:p>
        </p:txBody>
      </p:sp>
      <p:pic>
        <p:nvPicPr>
          <p:cNvPr id="2253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3" y="838200"/>
            <a:ext cx="4195762" cy="543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69912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Exercises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1-Prepare workspace</a:t>
            </a:r>
          </a:p>
          <a:p>
            <a:endParaRPr lang="en-US" dirty="0"/>
          </a:p>
          <a:p>
            <a:r>
              <a:rPr lang="en-US" dirty="0" smtClean="0"/>
              <a:t>2-Convert BE grid file to .</a:t>
            </a:r>
            <a:r>
              <a:rPr lang="en-US" dirty="0" err="1" smtClean="0"/>
              <a:t>dtm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3-Use Catalog.exe for QA of lidar data</a:t>
            </a:r>
          </a:p>
          <a:p>
            <a:endParaRPr lang="en-US" dirty="0"/>
          </a:p>
          <a:p>
            <a:r>
              <a:rPr lang="en-US" dirty="0" smtClean="0"/>
              <a:t>4-Setup and run the AreaProcessor.exe</a:t>
            </a:r>
          </a:p>
          <a:p>
            <a:endParaRPr lang="en-US" dirty="0"/>
          </a:p>
          <a:p>
            <a:r>
              <a:rPr lang="en-US" dirty="0" smtClean="0"/>
              <a:t>5-Tree Segmentation 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1219200"/>
            <a:ext cx="76200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116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2954"/>
            <a:ext cx="9144000" cy="858194"/>
          </a:xfrm>
        </p:spPr>
        <p:txBody>
          <a:bodyPr>
            <a:normAutofit/>
          </a:bodyPr>
          <a:lstStyle/>
          <a:p>
            <a:r>
              <a:rPr lang="en-US" dirty="0" smtClean="0"/>
              <a:t>Processing Setup</a:t>
            </a:r>
            <a:endParaRPr lang="en-US" dirty="0"/>
          </a:p>
        </p:txBody>
      </p:sp>
      <p:pic>
        <p:nvPicPr>
          <p:cNvPr id="21505" name="Picture 1"/>
          <p:cNvPicPr>
            <a:picLocks noChangeAspect="1" noChangeArrowheads="1"/>
          </p:cNvPicPr>
          <p:nvPr/>
        </p:nvPicPr>
        <p:blipFill>
          <a:blip r:embed="rId3" cstate="print"/>
          <a:srcRect l="728" t="32875" r="81818" b="53857"/>
          <a:stretch>
            <a:fillRect/>
          </a:stretch>
        </p:blipFill>
        <p:spPr bwMode="auto">
          <a:xfrm>
            <a:off x="5334000" y="762000"/>
            <a:ext cx="2667000" cy="1516529"/>
          </a:xfrm>
          <a:prstGeom prst="rect">
            <a:avLst/>
          </a:prstGeom>
          <a:noFill/>
          <a:ln w="9525" algn="ctr">
            <a:solidFill>
              <a:srgbClr val="000000"/>
            </a:solidFill>
            <a:miter lim="800000"/>
            <a:headEnd/>
            <a:tailEnd/>
          </a:ln>
          <a:effectLst/>
        </p:spPr>
      </p:pic>
      <p:grpSp>
        <p:nvGrpSpPr>
          <p:cNvPr id="21507" name="Group 3"/>
          <p:cNvGrpSpPr>
            <a:grpSpLocks/>
          </p:cNvGrpSpPr>
          <p:nvPr/>
        </p:nvGrpSpPr>
        <p:grpSpPr bwMode="auto">
          <a:xfrm>
            <a:off x="5486400" y="2438400"/>
            <a:ext cx="1828800" cy="1752600"/>
            <a:chOff x="105975150" y="109099350"/>
            <a:chExt cx="2713616" cy="2857500"/>
          </a:xfrm>
        </p:grpSpPr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413300" y="109099350"/>
              <a:ext cx="2275466" cy="25717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1509" name="Rectangle 5"/>
            <p:cNvSpPr>
              <a:spLocks noChangeArrowheads="1"/>
            </p:cNvSpPr>
            <p:nvPr/>
          </p:nvSpPr>
          <p:spPr bwMode="auto">
            <a:xfrm>
              <a:off x="105975150" y="110756700"/>
              <a:ext cx="2686050" cy="1200150"/>
            </a:xfrm>
            <a:prstGeom prst="rect">
              <a:avLst/>
            </a:prstGeom>
            <a:solidFill>
              <a:srgbClr val="FF3300"/>
            </a:solidFill>
            <a:ln w="1270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pic>
          <p:nvPicPr>
            <p:cNvPr id="21510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6070400" y="110813850"/>
              <a:ext cx="2514600" cy="10942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/>
          </p:spPr>
        </p:pic>
        <p:sp>
          <p:nvSpPr>
            <p:cNvPr id="21511" name="Rectangle 7"/>
            <p:cNvSpPr>
              <a:spLocks noChangeArrowheads="1"/>
            </p:cNvSpPr>
            <p:nvPr/>
          </p:nvSpPr>
          <p:spPr bwMode="auto">
            <a:xfrm>
              <a:off x="107613450" y="110128050"/>
              <a:ext cx="457200" cy="171450"/>
            </a:xfrm>
            <a:prstGeom prst="rect">
              <a:avLst/>
            </a:prstGeom>
            <a:noFill/>
            <a:ln w="19050" algn="ctr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2" name="Line 8"/>
            <p:cNvSpPr>
              <a:spLocks noChangeShapeType="1"/>
            </p:cNvSpPr>
            <p:nvPr/>
          </p:nvSpPr>
          <p:spPr bwMode="auto">
            <a:xfrm flipH="1">
              <a:off x="105984675" y="110299500"/>
              <a:ext cx="1628775" cy="45720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513" name="Line 9"/>
            <p:cNvSpPr>
              <a:spLocks noChangeShapeType="1"/>
            </p:cNvSpPr>
            <p:nvPr/>
          </p:nvSpPr>
          <p:spPr bwMode="auto">
            <a:xfrm>
              <a:off x="108070650" y="110299500"/>
              <a:ext cx="571500" cy="457200"/>
            </a:xfrm>
            <a:prstGeom prst="line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ffectLst/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7" name="Content Placeholder 8"/>
          <p:cNvSpPr txBox="1">
            <a:spLocks/>
          </p:cNvSpPr>
          <p:nvPr/>
        </p:nvSpPr>
        <p:spPr bwMode="auto">
          <a:xfrm>
            <a:off x="627888" y="4419600"/>
            <a:ext cx="38862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Install GDAL and Connect it with FUSION</a:t>
            </a: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8" name="Content Placeholder 8"/>
          <p:cNvSpPr txBox="1">
            <a:spLocks/>
          </p:cNvSpPr>
          <p:nvPr/>
        </p:nvSpPr>
        <p:spPr bwMode="auto">
          <a:xfrm>
            <a:off x="609600" y="2667000"/>
            <a:ext cx="38862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Add the FUSION directory to the environment variables</a:t>
            </a:r>
          </a:p>
          <a:p>
            <a:pPr marL="800100" lvl="1" indent="-342900" algn="l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9" name="Content Placeholder 8"/>
          <p:cNvSpPr txBox="1">
            <a:spLocks/>
          </p:cNvSpPr>
          <p:nvPr/>
        </p:nvSpPr>
        <p:spPr bwMode="auto">
          <a:xfrm>
            <a:off x="685800" y="990600"/>
            <a:ext cx="3886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Create the 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appropriate directory structure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for processing</a:t>
            </a:r>
          </a:p>
          <a:p>
            <a:pPr marL="800100" lvl="1" indent="-342900" algn="l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" name="Picture 3" descr="gdal configuation window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5036" y="4302252"/>
            <a:ext cx="4145418" cy="1793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2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1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0"/>
            <a:ext cx="8229600" cy="685800"/>
          </a:xfrm>
        </p:spPr>
        <p:txBody>
          <a:bodyPr>
            <a:noAutofit/>
          </a:bodyPr>
          <a:lstStyle/>
          <a:p>
            <a:r>
              <a:rPr lang="en-US" dirty="0"/>
              <a:t>FUSION Software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3124200"/>
            <a:ext cx="7696200" cy="3352800"/>
          </a:xfrm>
        </p:spPr>
        <p:txBody>
          <a:bodyPr/>
          <a:lstStyle/>
          <a:p>
            <a:r>
              <a:rPr lang="en-US" sz="2000" dirty="0" smtClean="0"/>
              <a:t>Supports a variety of data types</a:t>
            </a:r>
          </a:p>
          <a:p>
            <a:pPr lvl="3"/>
            <a:r>
              <a:rPr lang="en-US" sz="1600" dirty="0" smtClean="0"/>
              <a:t>Shapefiles, images, digital terrain models (dtm), canopy surface models, and Lidar Return data (.las) </a:t>
            </a:r>
          </a:p>
          <a:p>
            <a:r>
              <a:rPr lang="en-US" sz="2000" dirty="0" smtClean="0"/>
              <a:t>Provides a </a:t>
            </a:r>
            <a:r>
              <a:rPr lang="en-US" sz="2000" dirty="0" smtClean="0">
                <a:solidFill>
                  <a:srgbClr val="FF0000"/>
                </a:solidFill>
              </a:rPr>
              <a:t>3D visualization </a:t>
            </a:r>
            <a:r>
              <a:rPr lang="en-US" sz="2000" dirty="0" smtClean="0"/>
              <a:t>environment for examination and visualization</a:t>
            </a:r>
          </a:p>
          <a:p>
            <a:r>
              <a:rPr lang="en-US" sz="2000" dirty="0" smtClean="0"/>
              <a:t>Provide specific analysis and data processing capabilities designed to make FUSION suitable for </a:t>
            </a:r>
            <a:r>
              <a:rPr lang="en-US" sz="2000" dirty="0" smtClean="0">
                <a:solidFill>
                  <a:srgbClr val="FF0000"/>
                </a:solidFill>
              </a:rPr>
              <a:t>processing large LIDAR acquisitions</a:t>
            </a:r>
            <a:r>
              <a:rPr lang="en-US" sz="2400" dirty="0" smtClean="0"/>
              <a:t>.</a:t>
            </a:r>
          </a:p>
          <a:p>
            <a:pPr lvl="3"/>
            <a:r>
              <a:rPr lang="en-US" sz="1600" dirty="0" smtClean="0"/>
              <a:t>Provides independent </a:t>
            </a:r>
            <a:r>
              <a:rPr lang="en-US" sz="1600" dirty="0" smtClean="0">
                <a:solidFill>
                  <a:srgbClr val="FF0000"/>
                </a:solidFill>
              </a:rPr>
              <a:t>Quality Assurance</a:t>
            </a:r>
          </a:p>
          <a:p>
            <a:pPr lvl="3"/>
            <a:r>
              <a:rPr lang="en-US" sz="1600" dirty="0" smtClean="0"/>
              <a:t>Creates detailed </a:t>
            </a:r>
            <a:r>
              <a:rPr lang="en-US" sz="1600" dirty="0" smtClean="0">
                <a:solidFill>
                  <a:srgbClr val="FF0000"/>
                </a:solidFill>
              </a:rPr>
              <a:t>Canopy Structure Metrics </a:t>
            </a:r>
            <a:r>
              <a:rPr lang="en-US" sz="1600" dirty="0" smtClean="0"/>
              <a:t>across large areas</a:t>
            </a:r>
            <a:endParaRPr lang="en-US" sz="1600" dirty="0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3" cstate="print"/>
          <a:srcRect l="33729" t="16406" r="35392" b="52344"/>
          <a:stretch>
            <a:fillRect/>
          </a:stretch>
        </p:blipFill>
        <p:spPr bwMode="auto">
          <a:xfrm>
            <a:off x="2743200" y="685800"/>
            <a:ext cx="3810000" cy="2344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6937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accent2"/>
                </a:solidFill>
              </a:rPr>
              <a:t>Questions/Comments?</a:t>
            </a:r>
            <a:endParaRPr lang="en-US" sz="4000" dirty="0">
              <a:solidFill>
                <a:schemeClr val="accent2"/>
              </a:solidFill>
            </a:endParaRPr>
          </a:p>
        </p:txBody>
      </p:sp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685800" y="4571999"/>
            <a:ext cx="7848600" cy="60960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r" defTabSz="914400" rtl="0" eaLnBrk="1" latinLnBrk="0" hangingPunct="1">
              <a:spcBef>
                <a:spcPct val="0"/>
              </a:spcBef>
              <a:buNone/>
              <a:defRPr sz="5400" kern="1200" cap="none" spc="-1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4000" dirty="0" smtClean="0">
                <a:solidFill>
                  <a:schemeClr val="accent2"/>
                </a:solidFill>
              </a:rPr>
              <a:t>Time for a Demo!</a:t>
            </a:r>
            <a:endParaRPr lang="en-US" sz="4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642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How do we get there?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153400" cy="50292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P</a:t>
            </a:r>
            <a:r>
              <a:rPr lang="en-US" dirty="0" smtClean="0"/>
              <a:t>oint cloud </a:t>
            </a:r>
            <a:r>
              <a:rPr lang="en-US" dirty="0" smtClean="0">
                <a:sym typeface="Wingdings" panose="05000000000000000000" pitchFamily="2" charset="2"/>
              </a:rPr>
              <a:t></a:t>
            </a:r>
            <a:r>
              <a:rPr lang="en-US" dirty="0">
                <a:sym typeface="Wingdings" panose="05000000000000000000" pitchFamily="2" charset="2"/>
              </a:rPr>
              <a:t>P</a:t>
            </a:r>
            <a:r>
              <a:rPr lang="en-US" dirty="0" smtClean="0"/>
              <a:t>ixels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3165" t="20300"/>
          <a:stretch/>
        </p:blipFill>
        <p:spPr>
          <a:xfrm>
            <a:off x="1676400" y="2209800"/>
            <a:ext cx="576052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227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414"/>
            <a:ext cx="9144000" cy="892556"/>
          </a:xfrm>
        </p:spPr>
        <p:txBody>
          <a:bodyPr>
            <a:normAutofit/>
          </a:bodyPr>
          <a:lstStyle/>
          <a:p>
            <a:r>
              <a:rPr lang="en-US" dirty="0" smtClean="0"/>
              <a:t>Lidar Processing Road Map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1447800" y="944815"/>
            <a:ext cx="6046126" cy="5562600"/>
            <a:chOff x="2303282" y="1143000"/>
            <a:chExt cx="5093011" cy="4979994"/>
          </a:xfrm>
        </p:grpSpPr>
        <p:sp>
          <p:nvSpPr>
            <p:cNvPr id="7" name="Freeform 6"/>
            <p:cNvSpPr/>
            <p:nvPr/>
          </p:nvSpPr>
          <p:spPr>
            <a:xfrm>
              <a:off x="2341071" y="1143000"/>
              <a:ext cx="2202135" cy="1321281"/>
            </a:xfrm>
            <a:custGeom>
              <a:avLst/>
              <a:gdLst>
                <a:gd name="connsiteX0" fmla="*/ 0 w 2202135"/>
                <a:gd name="connsiteY0" fmla="*/ 0 h 1321281"/>
                <a:gd name="connsiteX1" fmla="*/ 2202135 w 2202135"/>
                <a:gd name="connsiteY1" fmla="*/ 0 h 1321281"/>
                <a:gd name="connsiteX2" fmla="*/ 2202135 w 2202135"/>
                <a:gd name="connsiteY2" fmla="*/ 1321281 h 1321281"/>
                <a:gd name="connsiteX3" fmla="*/ 0 w 2202135"/>
                <a:gd name="connsiteY3" fmla="*/ 1321281 h 1321281"/>
                <a:gd name="connsiteX4" fmla="*/ 0 w 2202135"/>
                <a:gd name="connsiteY4" fmla="*/ 0 h 132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2135" h="1321281">
                  <a:moveTo>
                    <a:pt x="0" y="0"/>
                  </a:moveTo>
                  <a:lnTo>
                    <a:pt x="2202135" y="0"/>
                  </a:lnTo>
                  <a:lnTo>
                    <a:pt x="2202135" y="1321281"/>
                  </a:lnTo>
                  <a:lnTo>
                    <a:pt x="0" y="1321281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u="sng" kern="1200" dirty="0" smtClean="0"/>
                <a:t>What product do I want from my lidar</a:t>
              </a:r>
              <a:r>
                <a:rPr lang="en-US" sz="1600" kern="1200" dirty="0" smtClean="0"/>
                <a:t>?</a:t>
              </a:r>
              <a:endParaRPr lang="en-US" sz="1600" kern="1200" dirty="0"/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100" kern="1200" dirty="0" smtClean="0"/>
                <a:t>Cell size</a:t>
              </a:r>
              <a:endParaRPr lang="en-US" sz="1100" kern="1200" dirty="0"/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100" kern="1200" dirty="0" smtClean="0"/>
                <a:t>Structural component</a:t>
              </a:r>
              <a:endParaRPr lang="en-US" sz="1100" kern="1200" dirty="0"/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100" kern="1200" dirty="0" smtClean="0"/>
                <a:t>Height thresholds</a:t>
              </a:r>
              <a:endParaRPr lang="en-US" sz="1100" kern="1200" dirty="0"/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100" kern="1200" dirty="0" smtClean="0"/>
                <a:t>Is the lidar Quality level appropriate</a:t>
              </a:r>
              <a:endParaRPr lang="en-US" sz="1100" kern="1200" dirty="0"/>
            </a:p>
          </p:txBody>
        </p:sp>
        <p:sp>
          <p:nvSpPr>
            <p:cNvPr id="8" name="Freeform 7"/>
            <p:cNvSpPr/>
            <p:nvPr/>
          </p:nvSpPr>
          <p:spPr>
            <a:xfrm>
              <a:off x="3484386" y="2465649"/>
              <a:ext cx="2628589" cy="475891"/>
            </a:xfrm>
            <a:custGeom>
              <a:avLst/>
              <a:gdLst>
                <a:gd name="connsiteX0" fmla="*/ 2628589 w 2628589"/>
                <a:gd name="connsiteY0" fmla="*/ 0 h 475891"/>
                <a:gd name="connsiteX1" fmla="*/ 2628589 w 2628589"/>
                <a:gd name="connsiteY1" fmla="*/ 255045 h 475891"/>
                <a:gd name="connsiteX2" fmla="*/ 0 w 2628589"/>
                <a:gd name="connsiteY2" fmla="*/ 255045 h 475891"/>
                <a:gd name="connsiteX3" fmla="*/ 0 w 2628589"/>
                <a:gd name="connsiteY3" fmla="*/ 475891 h 47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28589" h="475891">
                  <a:moveTo>
                    <a:pt x="2628589" y="0"/>
                  </a:moveTo>
                  <a:lnTo>
                    <a:pt x="2628589" y="255045"/>
                  </a:lnTo>
                  <a:lnTo>
                    <a:pt x="0" y="255045"/>
                  </a:lnTo>
                  <a:lnTo>
                    <a:pt x="0" y="475891"/>
                  </a:lnTo>
                </a:path>
              </a:pathLst>
            </a:custGeom>
            <a:noFill/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2">
                <a:hueOff val="-3600000"/>
                <a:satOff val="-12501"/>
                <a:lumOff val="15000"/>
                <a:alphaOff val="0"/>
              </a:schemeClr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60072" tIns="235413" rIns="1260070" bIns="235414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700" kern="1200"/>
            </a:p>
          </p:txBody>
        </p:sp>
        <p:sp>
          <p:nvSpPr>
            <p:cNvPr id="9" name="Freeform 8"/>
            <p:cNvSpPr/>
            <p:nvPr/>
          </p:nvSpPr>
          <p:spPr>
            <a:xfrm>
              <a:off x="5053151" y="2973040"/>
              <a:ext cx="2343142" cy="1320382"/>
            </a:xfrm>
            <a:custGeom>
              <a:avLst/>
              <a:gdLst>
                <a:gd name="connsiteX0" fmla="*/ 0 w 2202135"/>
                <a:gd name="connsiteY0" fmla="*/ 0 h 1321281"/>
                <a:gd name="connsiteX1" fmla="*/ 2202135 w 2202135"/>
                <a:gd name="connsiteY1" fmla="*/ 0 h 1321281"/>
                <a:gd name="connsiteX2" fmla="*/ 2202135 w 2202135"/>
                <a:gd name="connsiteY2" fmla="*/ 1321281 h 1321281"/>
                <a:gd name="connsiteX3" fmla="*/ 0 w 2202135"/>
                <a:gd name="connsiteY3" fmla="*/ 1321281 h 1321281"/>
                <a:gd name="connsiteX4" fmla="*/ 0 w 2202135"/>
                <a:gd name="connsiteY4" fmla="*/ 0 h 132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2135" h="1321281">
                  <a:moveTo>
                    <a:pt x="0" y="0"/>
                  </a:moveTo>
                  <a:lnTo>
                    <a:pt x="2202135" y="0"/>
                  </a:lnTo>
                  <a:lnTo>
                    <a:pt x="2202135" y="1321281"/>
                  </a:lnTo>
                  <a:lnTo>
                    <a:pt x="0" y="1321281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2880000"/>
                <a:satOff val="-10001"/>
                <a:lumOff val="12000"/>
                <a:alphaOff val="0"/>
              </a:schemeClr>
            </a:fillRef>
            <a:effectRef idx="0">
              <a:schemeClr val="accent2">
                <a:hueOff val="-2880000"/>
                <a:satOff val="-10001"/>
                <a:lumOff val="1200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u="sng" kern="1200" dirty="0" smtClean="0"/>
                <a:t>Perform </a:t>
              </a:r>
              <a:r>
                <a:rPr lang="en-US" sz="1600" b="1" u="sng" dirty="0"/>
                <a:t>l</a:t>
              </a:r>
              <a:r>
                <a:rPr lang="en-US" sz="1600" b="1" u="sng" kern="1200" dirty="0" smtClean="0"/>
                <a:t>idar Quality Assessment</a:t>
              </a:r>
              <a:endParaRPr lang="en-US" sz="1600" b="1" u="sng" kern="1200" dirty="0"/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100" b="0" u="none" kern="1200" dirty="0" smtClean="0"/>
                <a:t>Validate or Assess quality level</a:t>
              </a:r>
              <a:endParaRPr lang="en-US" sz="1100" b="0" u="none" kern="1200" dirty="0"/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100" b="0" u="none" kern="1200" dirty="0" smtClean="0"/>
                <a:t>Create point density raster for FUSION to use in processing</a:t>
              </a:r>
            </a:p>
            <a:p>
              <a:pPr marL="514350" lvl="2" indent="-57150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100" dirty="0" smtClean="0"/>
                <a:t>Used to run AreaProcessor</a:t>
              </a:r>
              <a:endParaRPr lang="en-US" sz="1100" b="0" u="none" kern="1200" dirty="0"/>
            </a:p>
          </p:txBody>
        </p:sp>
        <p:sp>
          <p:nvSpPr>
            <p:cNvPr id="10" name="Freeform 9"/>
            <p:cNvSpPr/>
            <p:nvPr/>
          </p:nvSpPr>
          <p:spPr>
            <a:xfrm>
              <a:off x="4564330" y="3588861"/>
              <a:ext cx="447578" cy="89640"/>
            </a:xfrm>
            <a:custGeom>
              <a:avLst/>
              <a:gdLst>
                <a:gd name="connsiteX0" fmla="*/ 0 w 475891"/>
                <a:gd name="connsiteY0" fmla="*/ 45720 h 91440"/>
                <a:gd name="connsiteX1" fmla="*/ 475891 w 475891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5891" h="91440">
                  <a:moveTo>
                    <a:pt x="0" y="45720"/>
                  </a:moveTo>
                  <a:lnTo>
                    <a:pt x="475891" y="4572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2">
                <a:hueOff val="-7200000"/>
                <a:satOff val="-25001"/>
                <a:lumOff val="30001"/>
                <a:alphaOff val="0"/>
              </a:schemeClr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983" tIns="43188" rIns="237984" bIns="43188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700" kern="1200"/>
            </a:p>
          </p:txBody>
        </p:sp>
        <p:sp>
          <p:nvSpPr>
            <p:cNvPr id="11" name="Freeform 10"/>
            <p:cNvSpPr/>
            <p:nvPr/>
          </p:nvSpPr>
          <p:spPr>
            <a:xfrm>
              <a:off x="5034085" y="1173016"/>
              <a:ext cx="2362208" cy="1321281"/>
            </a:xfrm>
            <a:custGeom>
              <a:avLst/>
              <a:gdLst>
                <a:gd name="connsiteX0" fmla="*/ 0 w 2362208"/>
                <a:gd name="connsiteY0" fmla="*/ 0 h 1321281"/>
                <a:gd name="connsiteX1" fmla="*/ 2362208 w 2362208"/>
                <a:gd name="connsiteY1" fmla="*/ 0 h 1321281"/>
                <a:gd name="connsiteX2" fmla="*/ 2362208 w 2362208"/>
                <a:gd name="connsiteY2" fmla="*/ 1321281 h 1321281"/>
                <a:gd name="connsiteX3" fmla="*/ 0 w 2362208"/>
                <a:gd name="connsiteY3" fmla="*/ 1321281 h 1321281"/>
                <a:gd name="connsiteX4" fmla="*/ 0 w 2362208"/>
                <a:gd name="connsiteY4" fmla="*/ 0 h 132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62208" h="1321281">
                  <a:moveTo>
                    <a:pt x="0" y="0"/>
                  </a:moveTo>
                  <a:lnTo>
                    <a:pt x="2362208" y="0"/>
                  </a:lnTo>
                  <a:lnTo>
                    <a:pt x="2362208" y="1321281"/>
                  </a:lnTo>
                  <a:lnTo>
                    <a:pt x="0" y="1321281"/>
                  </a:lnTo>
                  <a:lnTo>
                    <a:pt x="0" y="0"/>
                  </a:lnTo>
                  <a:close/>
                </a:path>
              </a:pathLst>
            </a:custGeom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5760000"/>
                <a:satOff val="-20001"/>
                <a:lumOff val="24000"/>
                <a:alphaOff val="0"/>
              </a:schemeClr>
            </a:fillRef>
            <a:effectRef idx="0">
              <a:schemeClr val="accent2">
                <a:hueOff val="-5760000"/>
                <a:satOff val="-20001"/>
                <a:lumOff val="2400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u="sng" kern="1200" dirty="0" smtClean="0"/>
                <a:t>Processing Set Up</a:t>
              </a:r>
              <a:endParaRPr lang="en-US" sz="1600" b="1" u="sng" kern="1200" dirty="0"/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100" kern="1200" dirty="0" smtClean="0"/>
                <a:t>Computer settings</a:t>
              </a:r>
              <a:endParaRPr lang="en-US" sz="1100" kern="1200" dirty="0"/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100" kern="1200" dirty="0" smtClean="0"/>
                <a:t>Directory Structure</a:t>
              </a:r>
              <a:endParaRPr lang="en-US" sz="1100" kern="1200" dirty="0"/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100" kern="1200" dirty="0" smtClean="0"/>
                <a:t>Necessary Skills</a:t>
              </a:r>
              <a:endParaRPr lang="en-US" sz="1100" kern="1200" dirty="0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3404350" y="4293422"/>
              <a:ext cx="2868699" cy="475891"/>
            </a:xfrm>
            <a:custGeom>
              <a:avLst/>
              <a:gdLst>
                <a:gd name="connsiteX0" fmla="*/ 2868699 w 2868699"/>
                <a:gd name="connsiteY0" fmla="*/ 0 h 475891"/>
                <a:gd name="connsiteX1" fmla="*/ 2868699 w 2868699"/>
                <a:gd name="connsiteY1" fmla="*/ 255045 h 475891"/>
                <a:gd name="connsiteX2" fmla="*/ 0 w 2868699"/>
                <a:gd name="connsiteY2" fmla="*/ 255045 h 475891"/>
                <a:gd name="connsiteX3" fmla="*/ 0 w 2868699"/>
                <a:gd name="connsiteY3" fmla="*/ 475891 h 4758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68699" h="475891">
                  <a:moveTo>
                    <a:pt x="2868699" y="0"/>
                  </a:moveTo>
                  <a:lnTo>
                    <a:pt x="2868699" y="255045"/>
                  </a:lnTo>
                  <a:lnTo>
                    <a:pt x="0" y="255045"/>
                  </a:lnTo>
                  <a:lnTo>
                    <a:pt x="0" y="475891"/>
                  </a:lnTo>
                </a:path>
              </a:pathLst>
            </a:custGeom>
            <a:noFill/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2">
                <a:hueOff val="-10800000"/>
                <a:satOff val="-37502"/>
                <a:lumOff val="45001"/>
                <a:alphaOff val="0"/>
              </a:schemeClr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374223" tIns="235413" rIns="1374223" bIns="235414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700" kern="1200"/>
            </a:p>
          </p:txBody>
        </p:sp>
        <p:sp>
          <p:nvSpPr>
            <p:cNvPr id="13" name="Freeform 12"/>
            <p:cNvSpPr/>
            <p:nvPr/>
          </p:nvSpPr>
          <p:spPr>
            <a:xfrm>
              <a:off x="2341071" y="2973040"/>
              <a:ext cx="2202135" cy="1321281"/>
            </a:xfrm>
            <a:custGeom>
              <a:avLst/>
              <a:gdLst>
                <a:gd name="connsiteX0" fmla="*/ 0 w 2202135"/>
                <a:gd name="connsiteY0" fmla="*/ 0 h 1321281"/>
                <a:gd name="connsiteX1" fmla="*/ 2202135 w 2202135"/>
                <a:gd name="connsiteY1" fmla="*/ 0 h 1321281"/>
                <a:gd name="connsiteX2" fmla="*/ 2202135 w 2202135"/>
                <a:gd name="connsiteY2" fmla="*/ 1321281 h 1321281"/>
                <a:gd name="connsiteX3" fmla="*/ 0 w 2202135"/>
                <a:gd name="connsiteY3" fmla="*/ 1321281 h 1321281"/>
                <a:gd name="connsiteX4" fmla="*/ 0 w 2202135"/>
                <a:gd name="connsiteY4" fmla="*/ 0 h 132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2135" h="1321281">
                  <a:moveTo>
                    <a:pt x="0" y="0"/>
                  </a:moveTo>
                  <a:lnTo>
                    <a:pt x="2202135" y="0"/>
                  </a:lnTo>
                  <a:lnTo>
                    <a:pt x="2202135" y="1321281"/>
                  </a:lnTo>
                  <a:lnTo>
                    <a:pt x="0" y="1321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8640000"/>
                <a:satOff val="-30002"/>
                <a:lumOff val="36001"/>
                <a:alphaOff val="0"/>
              </a:schemeClr>
            </a:fillRef>
            <a:effectRef idx="0">
              <a:schemeClr val="accent2">
                <a:hueOff val="-8640000"/>
                <a:satOff val="-30002"/>
                <a:lumOff val="3600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u="sng" kern="1200" dirty="0" smtClean="0"/>
                <a:t>Incorporate the Bare Earth Surface</a:t>
              </a:r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100" kern="1200" dirty="0" smtClean="0"/>
                <a:t>Convert to DTM format</a:t>
              </a:r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100" kern="1200" dirty="0" smtClean="0"/>
            </a:p>
          </p:txBody>
        </p:sp>
        <p:sp>
          <p:nvSpPr>
            <p:cNvPr id="14" name="Freeform 13"/>
            <p:cNvSpPr/>
            <p:nvPr/>
          </p:nvSpPr>
          <p:spPr>
            <a:xfrm>
              <a:off x="4503617" y="5416633"/>
              <a:ext cx="475891" cy="91440"/>
            </a:xfrm>
            <a:custGeom>
              <a:avLst/>
              <a:gdLst>
                <a:gd name="connsiteX0" fmla="*/ 0 w 475891"/>
                <a:gd name="connsiteY0" fmla="*/ 45720 h 91440"/>
                <a:gd name="connsiteX1" fmla="*/ 475891 w 475891"/>
                <a:gd name="connsiteY1" fmla="*/ 45720 h 914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75891" h="91440">
                  <a:moveTo>
                    <a:pt x="0" y="45720"/>
                  </a:moveTo>
                  <a:lnTo>
                    <a:pt x="475891" y="45720"/>
                  </a:lnTo>
                </a:path>
              </a:pathLst>
            </a:custGeom>
            <a:noFill/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2">
                <a:hueOff val="-14400000"/>
                <a:satOff val="-50003"/>
                <a:lumOff val="60001"/>
                <a:alphaOff val="0"/>
              </a:schemeClr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37984" tIns="43188" rIns="237983" bIns="43188" numCol="1" spcCol="1270" anchor="ctr" anchorCtr="0">
              <a:noAutofit/>
            </a:bodyPr>
            <a:lstStyle/>
            <a:p>
              <a:pPr lvl="0" algn="ctr" defTabSz="2222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700" kern="1200"/>
            </a:p>
          </p:txBody>
        </p:sp>
        <p:sp>
          <p:nvSpPr>
            <p:cNvPr id="15" name="Freeform 14"/>
            <p:cNvSpPr/>
            <p:nvPr/>
          </p:nvSpPr>
          <p:spPr>
            <a:xfrm>
              <a:off x="2303282" y="4801713"/>
              <a:ext cx="2202135" cy="1321281"/>
            </a:xfrm>
            <a:custGeom>
              <a:avLst/>
              <a:gdLst>
                <a:gd name="connsiteX0" fmla="*/ 0 w 2202135"/>
                <a:gd name="connsiteY0" fmla="*/ 0 h 1321281"/>
                <a:gd name="connsiteX1" fmla="*/ 2202135 w 2202135"/>
                <a:gd name="connsiteY1" fmla="*/ 0 h 1321281"/>
                <a:gd name="connsiteX2" fmla="*/ 2202135 w 2202135"/>
                <a:gd name="connsiteY2" fmla="*/ 1321281 h 1321281"/>
                <a:gd name="connsiteX3" fmla="*/ 0 w 2202135"/>
                <a:gd name="connsiteY3" fmla="*/ 1321281 h 1321281"/>
                <a:gd name="connsiteX4" fmla="*/ 0 w 2202135"/>
                <a:gd name="connsiteY4" fmla="*/ 0 h 132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2135" h="1321281">
                  <a:moveTo>
                    <a:pt x="0" y="0"/>
                  </a:moveTo>
                  <a:lnTo>
                    <a:pt x="2202135" y="0"/>
                  </a:lnTo>
                  <a:lnTo>
                    <a:pt x="2202135" y="1321281"/>
                  </a:lnTo>
                  <a:lnTo>
                    <a:pt x="0" y="1321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AA600"/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-11520000"/>
                <a:satOff val="-40002"/>
                <a:lumOff val="4800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t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u="sng" kern="1200" dirty="0" smtClean="0"/>
                <a:t>Setup and Run the AreaProcessor</a:t>
              </a:r>
              <a:endParaRPr lang="en-US" sz="1600" b="1" u="sng" kern="1200" dirty="0"/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100" kern="1200" dirty="0" smtClean="0"/>
                <a:t>Basic_Setup.bat(master batch file)</a:t>
              </a:r>
              <a:endParaRPr lang="en-US" sz="1100" kern="1200" dirty="0"/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n-US" sz="1100" kern="1200" dirty="0" smtClean="0"/>
                <a:t>AreaProcessor Interface</a:t>
              </a:r>
              <a:endParaRPr lang="en-US" sz="1100" kern="1200" dirty="0"/>
            </a:p>
            <a:p>
              <a:pPr marL="57150" lvl="1" indent="-57150" algn="l" defTabSz="44450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n-US" sz="1100" kern="1200" dirty="0"/>
            </a:p>
          </p:txBody>
        </p:sp>
        <p:sp>
          <p:nvSpPr>
            <p:cNvPr id="16" name="Freeform 15"/>
            <p:cNvSpPr/>
            <p:nvPr/>
          </p:nvSpPr>
          <p:spPr>
            <a:xfrm>
              <a:off x="5034085" y="4801713"/>
              <a:ext cx="2362208" cy="1321281"/>
            </a:xfrm>
            <a:custGeom>
              <a:avLst/>
              <a:gdLst>
                <a:gd name="connsiteX0" fmla="*/ 0 w 2202135"/>
                <a:gd name="connsiteY0" fmla="*/ 0 h 1321281"/>
                <a:gd name="connsiteX1" fmla="*/ 2202135 w 2202135"/>
                <a:gd name="connsiteY1" fmla="*/ 0 h 1321281"/>
                <a:gd name="connsiteX2" fmla="*/ 2202135 w 2202135"/>
                <a:gd name="connsiteY2" fmla="*/ 1321281 h 1321281"/>
                <a:gd name="connsiteX3" fmla="*/ 0 w 2202135"/>
                <a:gd name="connsiteY3" fmla="*/ 1321281 h 1321281"/>
                <a:gd name="connsiteX4" fmla="*/ 0 w 2202135"/>
                <a:gd name="connsiteY4" fmla="*/ 0 h 13212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02135" h="1321281">
                  <a:moveTo>
                    <a:pt x="0" y="0"/>
                  </a:moveTo>
                  <a:lnTo>
                    <a:pt x="2202135" y="0"/>
                  </a:lnTo>
                  <a:lnTo>
                    <a:pt x="2202135" y="1321281"/>
                  </a:lnTo>
                  <a:lnTo>
                    <a:pt x="0" y="132128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2">
                <a:hueOff val="-14400000"/>
                <a:satOff val="-50003"/>
                <a:lumOff val="60001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2456" tIns="92456" rIns="92456" bIns="92456" numCol="1" spcCol="1270" anchor="ctr" anchorCtr="0">
              <a:noAutofit/>
            </a:bodyPr>
            <a:lstStyle/>
            <a:p>
              <a:pPr lvl="0" algn="ctr" defTabSz="5778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600" b="1" u="sng" kern="1200" dirty="0" smtClean="0"/>
                <a:t>Integrate lidar 1</a:t>
              </a:r>
              <a:r>
                <a:rPr lang="en-US" sz="1600" b="1" u="sng" kern="1200" baseline="30000" dirty="0" smtClean="0"/>
                <a:t>st</a:t>
              </a:r>
              <a:r>
                <a:rPr lang="en-US" sz="1600" b="1" u="sng" kern="1200" dirty="0" smtClean="0"/>
                <a:t> Order structural derivatives into your GIS</a:t>
              </a:r>
              <a:endParaRPr lang="en-US" sz="1600" b="1" u="sng" kern="1200" dirty="0"/>
            </a:p>
          </p:txBody>
        </p:sp>
      </p:grpSp>
      <p:sp>
        <p:nvSpPr>
          <p:cNvPr id="19" name="Freeform 18"/>
          <p:cNvSpPr/>
          <p:nvPr/>
        </p:nvSpPr>
        <p:spPr>
          <a:xfrm rot="10800000">
            <a:off x="4106907" y="1545632"/>
            <a:ext cx="556416" cy="120802"/>
          </a:xfrm>
          <a:custGeom>
            <a:avLst/>
            <a:gdLst>
              <a:gd name="connsiteX0" fmla="*/ 0 w 475891"/>
              <a:gd name="connsiteY0" fmla="*/ 45720 h 91440"/>
              <a:gd name="connsiteX1" fmla="*/ 475891 w 475891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891" h="91440">
                <a:moveTo>
                  <a:pt x="0" y="45720"/>
                </a:moveTo>
                <a:lnTo>
                  <a:pt x="475891" y="45720"/>
                </a:lnTo>
              </a:path>
            </a:pathLst>
          </a:custGeom>
          <a:noFill/>
          <a:ln w="12700">
            <a:solidFill>
              <a:schemeClr val="tx1"/>
            </a:solidFill>
            <a:tailEnd type="arrow"/>
          </a:ln>
        </p:spPr>
        <p:style>
          <a:lnRef idx="1">
            <a:schemeClr val="accent2">
              <a:hueOff val="-7200000"/>
              <a:satOff val="-25001"/>
              <a:lumOff val="30001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7983" tIns="43188" rIns="237984" bIns="43188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700" kern="1200"/>
          </a:p>
        </p:txBody>
      </p:sp>
      <p:sp>
        <p:nvSpPr>
          <p:cNvPr id="17" name="Freeform 16"/>
          <p:cNvSpPr/>
          <p:nvPr/>
        </p:nvSpPr>
        <p:spPr>
          <a:xfrm>
            <a:off x="4131984" y="1735652"/>
            <a:ext cx="531339" cy="120802"/>
          </a:xfrm>
          <a:custGeom>
            <a:avLst/>
            <a:gdLst>
              <a:gd name="connsiteX0" fmla="*/ 0 w 475891"/>
              <a:gd name="connsiteY0" fmla="*/ 45720 h 91440"/>
              <a:gd name="connsiteX1" fmla="*/ 475891 w 475891"/>
              <a:gd name="connsiteY1" fmla="*/ 45720 h 91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5891" h="91440">
                <a:moveTo>
                  <a:pt x="0" y="45720"/>
                </a:moveTo>
                <a:lnTo>
                  <a:pt x="475891" y="45720"/>
                </a:lnTo>
              </a:path>
            </a:pathLst>
          </a:custGeom>
          <a:noFill/>
          <a:ln w="12700">
            <a:solidFill>
              <a:schemeClr val="tx1"/>
            </a:solidFill>
            <a:tailEnd type="arrow"/>
          </a:ln>
        </p:spPr>
        <p:style>
          <a:lnRef idx="1">
            <a:schemeClr val="accent2">
              <a:hueOff val="-7200000"/>
              <a:satOff val="-25001"/>
              <a:lumOff val="30001"/>
              <a:alphaOff val="0"/>
            </a:schemeClr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37983" tIns="43188" rIns="237984" bIns="43188" numCol="1" spcCol="1270" anchor="ctr" anchorCtr="0">
            <a:noAutofit/>
          </a:bodyPr>
          <a:lstStyle/>
          <a:p>
            <a:pPr lvl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700" kern="1200"/>
          </a:p>
        </p:txBody>
      </p:sp>
    </p:spTree>
    <p:extLst>
      <p:ext uri="{BB962C8B-B14F-4D97-AF65-F5344CB8AC3E}">
        <p14:creationId xmlns:p14="http://schemas.microsoft.com/office/powerpoint/2010/main" val="1528778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762000"/>
          </a:xfrm>
        </p:spPr>
        <p:txBody>
          <a:bodyPr>
            <a:normAutofit/>
          </a:bodyPr>
          <a:lstStyle/>
          <a:p>
            <a:r>
              <a:rPr lang="en-US" dirty="0" smtClean="0"/>
              <a:t>Fusion-Lidar Tool Kit (LTK) </a:t>
            </a:r>
            <a:r>
              <a:rPr lang="en-US" dirty="0"/>
              <a:t>Programs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990600" y="914400"/>
            <a:ext cx="7696200" cy="55626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The </a:t>
            </a:r>
            <a:r>
              <a:rPr lang="en-US" sz="2800" dirty="0" smtClean="0"/>
              <a:t>FUSION-LTK </a:t>
            </a:r>
            <a:r>
              <a:rPr lang="en-US" sz="2800" dirty="0"/>
              <a:t>programs </a:t>
            </a:r>
            <a:r>
              <a:rPr lang="en-US" sz="2800" dirty="0" smtClean="0"/>
              <a:t>(or information extraction tools) are </a:t>
            </a:r>
            <a:r>
              <a:rPr lang="en-US" sz="2800" dirty="0"/>
              <a:t>designed to run from a command </a:t>
            </a:r>
            <a:r>
              <a:rPr lang="en-US" sz="2800" dirty="0" smtClean="0"/>
              <a:t>prompt using Batch(.bat) files</a:t>
            </a:r>
          </a:p>
          <a:p>
            <a:pPr>
              <a:lnSpc>
                <a:spcPct val="90000"/>
              </a:lnSpc>
            </a:pPr>
            <a:endParaRPr lang="en-US" sz="2800" b="1" dirty="0">
              <a:solidFill>
                <a:srgbClr val="FFFF00"/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</a:pPr>
            <a:endParaRPr lang="en-US" sz="2800" b="1" dirty="0">
              <a:solidFill>
                <a:srgbClr val="FFFF00"/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</a:pPr>
            <a:endParaRPr lang="en-US" sz="2800" b="1" dirty="0">
              <a:solidFill>
                <a:srgbClr val="FFFF00"/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</a:pPr>
            <a:endParaRPr lang="en-US" sz="2800" b="1" dirty="0" smtClean="0">
              <a:solidFill>
                <a:srgbClr val="FFFF00"/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</a:pPr>
            <a:endParaRPr lang="en-US" sz="1800" b="1" dirty="0" smtClean="0">
              <a:solidFill>
                <a:srgbClr val="00FF00"/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</a:pPr>
            <a:endParaRPr lang="en-US" sz="1800" b="1" dirty="0" smtClean="0">
              <a:solidFill>
                <a:srgbClr val="00FF00"/>
              </a:solidFill>
              <a:latin typeface="Verdana" pitchFamily="34" charset="0"/>
            </a:endParaRPr>
          </a:p>
          <a:p>
            <a:pPr>
              <a:lnSpc>
                <a:spcPct val="90000"/>
              </a:lnSpc>
            </a:pPr>
            <a:r>
              <a:rPr lang="en-US" sz="2400" dirty="0">
                <a:latin typeface="Verdana" pitchFamily="34" charset="0"/>
              </a:rPr>
              <a:t>N</a:t>
            </a:r>
            <a:r>
              <a:rPr lang="en-US" sz="2400" dirty="0" smtClean="0">
                <a:latin typeface="Verdana" pitchFamily="34" charset="0"/>
              </a:rPr>
              <a:t>o graphical user interface (GUI) available</a:t>
            </a:r>
            <a:endParaRPr lang="en-US" sz="3600" dirty="0">
              <a:latin typeface="Verdana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32000" r="30921" b="31554"/>
          <a:stretch/>
        </p:blipFill>
        <p:spPr bwMode="auto">
          <a:xfrm>
            <a:off x="1828800" y="2286001"/>
            <a:ext cx="6350558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84508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Using Tools in FUSION</a:t>
            </a:r>
            <a:endParaRPr lang="en-US" dirty="0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800" dirty="0" smtClean="0"/>
              <a:t>What information do I want to extract from the lidar?</a:t>
            </a:r>
          </a:p>
          <a:p>
            <a:endParaRPr lang="en-US" sz="2800" dirty="0" smtClean="0"/>
          </a:p>
          <a:p>
            <a:r>
              <a:rPr lang="en-US" sz="2800" dirty="0" smtClean="0"/>
              <a:t>What tool do I use, which command line function?</a:t>
            </a:r>
          </a:p>
          <a:p>
            <a:pPr lvl="2"/>
            <a:r>
              <a:rPr lang="en-US" dirty="0" smtClean="0"/>
              <a:t>Browse </a:t>
            </a:r>
            <a:r>
              <a:rPr lang="en-US" b="1" u="sng" dirty="0" smtClean="0"/>
              <a:t>manual</a:t>
            </a:r>
            <a:r>
              <a:rPr lang="en-US" dirty="0" smtClean="0"/>
              <a:t> and </a:t>
            </a:r>
            <a:r>
              <a:rPr lang="en-US" b="1" u="sng" dirty="0" smtClean="0"/>
              <a:t>tutorial</a:t>
            </a:r>
          </a:p>
          <a:p>
            <a:pPr lvl="2"/>
            <a:endParaRPr lang="en-US" dirty="0"/>
          </a:p>
          <a:p>
            <a:r>
              <a:rPr lang="en-US" sz="2800" dirty="0" smtClean="0"/>
              <a:t>How do I run the command line function?</a:t>
            </a:r>
          </a:p>
          <a:p>
            <a:pPr lvl="2"/>
            <a:r>
              <a:rPr lang="en-US" dirty="0" smtClean="0"/>
              <a:t>Create a batch file and call it from the command prompt</a:t>
            </a:r>
            <a:endParaRPr lang="en-US" dirty="0"/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18570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ArcMap vs. FUSION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1085" y="1500750"/>
            <a:ext cx="5298615" cy="421516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8500" y="807493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Toolbars</a:t>
            </a:r>
            <a:endParaRPr lang="en-US" dirty="0"/>
          </a:p>
        </p:txBody>
      </p:sp>
      <p:pic>
        <p:nvPicPr>
          <p:cNvPr id="1026" name="Picture 2" descr="Image result for arctoolbox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7"/>
          <a:stretch/>
        </p:blipFill>
        <p:spPr bwMode="auto">
          <a:xfrm>
            <a:off x="152400" y="1500750"/>
            <a:ext cx="3371850" cy="436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9104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Lidar Geospatial Workflows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458200" cy="5135563"/>
          </a:xfrm>
        </p:spPr>
        <p:txBody>
          <a:bodyPr/>
          <a:lstStyle/>
          <a:p>
            <a:r>
              <a:rPr lang="en-US" u="sng" dirty="0" smtClean="0"/>
              <a:t>Point cloud</a:t>
            </a:r>
            <a:r>
              <a:rPr lang="en-US" dirty="0" smtClean="0"/>
              <a:t> processing workflows </a:t>
            </a:r>
            <a:r>
              <a:rPr lang="en-US" sz="2000" dirty="0" smtClean="0">
                <a:solidFill>
                  <a:srgbClr val="FF0000"/>
                </a:solidFill>
              </a:rPr>
              <a:t>(</a:t>
            </a:r>
            <a:r>
              <a:rPr lang="en-US" sz="2000" b="1" dirty="0" smtClean="0">
                <a:solidFill>
                  <a:srgbClr val="FF0000"/>
                </a:solidFill>
              </a:rPr>
              <a:t>this class</a:t>
            </a:r>
            <a:r>
              <a:rPr lang="en-US" sz="2000" dirty="0" smtClean="0">
                <a:solidFill>
                  <a:srgbClr val="FF0000"/>
                </a:solidFill>
              </a:rPr>
              <a:t>)</a:t>
            </a:r>
          </a:p>
          <a:p>
            <a:pPr lvl="1"/>
            <a:r>
              <a:rPr lang="en-US" dirty="0" smtClean="0"/>
              <a:t>extract canopy structure information at specific scales and vertical thresholds</a:t>
            </a:r>
          </a:p>
          <a:p>
            <a:pPr lvl="1"/>
            <a:endParaRPr lang="en-US" dirty="0"/>
          </a:p>
          <a:p>
            <a:r>
              <a:rPr lang="en-US" dirty="0" smtClean="0"/>
              <a:t>GIS workflows with the </a:t>
            </a:r>
            <a:r>
              <a:rPr lang="en-US" u="sng" dirty="0" smtClean="0"/>
              <a:t>lidar derivatives </a:t>
            </a:r>
          </a:p>
          <a:p>
            <a:pPr lvl="1"/>
            <a:r>
              <a:rPr lang="en-US" dirty="0" err="1" smtClean="0"/>
              <a:t>BareEarth</a:t>
            </a:r>
            <a:r>
              <a:rPr lang="en-US" dirty="0" smtClean="0"/>
              <a:t> Surface (DEM, </a:t>
            </a:r>
            <a:r>
              <a:rPr lang="en-US" dirty="0" err="1" smtClean="0"/>
              <a:t>hillshade</a:t>
            </a:r>
            <a:r>
              <a:rPr lang="en-US" dirty="0" smtClean="0"/>
              <a:t> etc…)</a:t>
            </a:r>
          </a:p>
          <a:p>
            <a:pPr lvl="1"/>
            <a:r>
              <a:rPr lang="en-US" dirty="0" smtClean="0"/>
              <a:t>Canopy Height Layer (CSM – BE)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1</a:t>
            </a:r>
            <a:r>
              <a:rPr lang="en-US" baseline="30000" dirty="0" smtClean="0">
                <a:solidFill>
                  <a:srgbClr val="FF0000"/>
                </a:solidFill>
              </a:rPr>
              <a:t>st</a:t>
            </a:r>
            <a:r>
              <a:rPr lang="en-US" dirty="0" smtClean="0">
                <a:solidFill>
                  <a:srgbClr val="FF0000"/>
                </a:solidFill>
              </a:rPr>
              <a:t> order derivatives</a:t>
            </a:r>
            <a:r>
              <a:rPr lang="en-US" dirty="0" smtClean="0"/>
              <a:t> created during point cloud processing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891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210" y="2209800"/>
            <a:ext cx="4572210" cy="2514600"/>
            <a:chOff x="-76200" y="1295400"/>
            <a:chExt cx="4845987" cy="2676525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76200" y="1295400"/>
              <a:ext cx="4845987" cy="2676525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429000" y="1485399"/>
              <a:ext cx="1143000" cy="2172201"/>
            </a:xfrm>
            <a:prstGeom prst="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38200"/>
          </a:xfrm>
        </p:spPr>
        <p:txBody>
          <a:bodyPr/>
          <a:lstStyle/>
          <a:p>
            <a:r>
              <a:rPr lang="en-US" dirty="0" smtClean="0"/>
              <a:t>ArcMap vs. FUSION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38500" y="807493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Help Information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298518"/>
            <a:ext cx="4572010" cy="4873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923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ArcMap vs. FUSION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238500" y="807493"/>
            <a:ext cx="2667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Setting Parameters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52600"/>
            <a:ext cx="4326447" cy="3352800"/>
          </a:xfrm>
          <a:prstGeom prst="rect">
            <a:avLst/>
          </a:prstGeom>
        </p:spPr>
      </p:pic>
      <p:grpSp>
        <p:nvGrpSpPr>
          <p:cNvPr id="22" name="Group 21"/>
          <p:cNvGrpSpPr/>
          <p:nvPr/>
        </p:nvGrpSpPr>
        <p:grpSpPr>
          <a:xfrm>
            <a:off x="5043616" y="1645693"/>
            <a:ext cx="3352800" cy="628650"/>
            <a:chOff x="5181600" y="1295400"/>
            <a:chExt cx="3352800" cy="6286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310" t="660" r="54944" b="89519"/>
            <a:stretch/>
          </p:blipFill>
          <p:spPr>
            <a:xfrm>
              <a:off x="5181600" y="1295400"/>
              <a:ext cx="3352800" cy="628650"/>
            </a:xfrm>
            <a:prstGeom prst="rect">
              <a:avLst/>
            </a:prstGeom>
            <a:ln w="25400">
              <a:solidFill>
                <a:schemeClr val="tx1"/>
              </a:solidFill>
            </a:ln>
          </p:spPr>
        </p:pic>
        <p:cxnSp>
          <p:nvCxnSpPr>
            <p:cNvPr id="9" name="Straight Connector 8"/>
            <p:cNvCxnSpPr/>
            <p:nvPr/>
          </p:nvCxnSpPr>
          <p:spPr>
            <a:xfrm>
              <a:off x="6019800" y="1752600"/>
              <a:ext cx="8001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73" y="2412220"/>
            <a:ext cx="4463085" cy="271024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390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 spc="-10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ArcMap vs. FUSION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76500" y="7620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Running Tools/Commands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" r="23702" b="63084"/>
          <a:stretch/>
        </p:blipFill>
        <p:spPr>
          <a:xfrm>
            <a:off x="1464982" y="4876800"/>
            <a:ext cx="6214036" cy="1524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25" y="3652576"/>
            <a:ext cx="9144000" cy="1071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6" r="-84" b="57100"/>
          <a:stretch/>
        </p:blipFill>
        <p:spPr>
          <a:xfrm>
            <a:off x="945676" y="1966575"/>
            <a:ext cx="7238999" cy="153862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9" t="38889" r="42893" b="55556"/>
          <a:stretch/>
        </p:blipFill>
        <p:spPr>
          <a:xfrm>
            <a:off x="2590800" y="1292443"/>
            <a:ext cx="3965165" cy="52173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106544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9144"/>
            <a:ext cx="9144000" cy="990600"/>
          </a:xfrm>
        </p:spPr>
        <p:txBody>
          <a:bodyPr>
            <a:normAutofit/>
          </a:bodyPr>
          <a:lstStyle/>
          <a:p>
            <a:r>
              <a:rPr lang="en-US" dirty="0"/>
              <a:t>FUSION Command Line Utilities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FUSION-LTK programs generally have required and optional </a:t>
            </a:r>
            <a:r>
              <a:rPr lang="en-US" dirty="0">
                <a:solidFill>
                  <a:srgbClr val="FF0000"/>
                </a:solidFill>
              </a:rPr>
              <a:t>parameters </a:t>
            </a:r>
            <a:r>
              <a:rPr lang="en-US" dirty="0"/>
              <a:t>as well as </a:t>
            </a:r>
            <a:r>
              <a:rPr lang="en-US" dirty="0">
                <a:solidFill>
                  <a:srgbClr val="FF0000"/>
                </a:solidFill>
              </a:rPr>
              <a:t>switches </a:t>
            </a:r>
            <a:r>
              <a:rPr lang="en-US" dirty="0"/>
              <a:t>to control program options.</a:t>
            </a:r>
          </a:p>
          <a:p>
            <a:pPr lvl="1">
              <a:buFontTx/>
              <a:buNone/>
            </a:pPr>
            <a:endParaRPr lang="en-US" dirty="0" smtClean="0"/>
          </a:p>
          <a:p>
            <a:pPr lvl="1">
              <a:buFontTx/>
              <a:buNone/>
            </a:pPr>
            <a:r>
              <a:rPr lang="en-US" dirty="0" smtClean="0"/>
              <a:t>***</a:t>
            </a:r>
            <a:r>
              <a:rPr lang="en-US" u="sng" dirty="0"/>
              <a:t>You </a:t>
            </a:r>
            <a:r>
              <a:rPr lang="en-US" u="sng" dirty="0" smtClean="0"/>
              <a:t>need </a:t>
            </a:r>
            <a:r>
              <a:rPr lang="en-US" u="sng" dirty="0"/>
              <a:t>to understand each command line utility enough to customize it for your </a:t>
            </a:r>
            <a:r>
              <a:rPr lang="en-US" u="sng" dirty="0" smtClean="0"/>
              <a:t>data!!</a:t>
            </a:r>
            <a:endParaRPr lang="en-US" u="sng" dirty="0"/>
          </a:p>
        </p:txBody>
      </p:sp>
    </p:spTree>
    <p:extLst>
      <p:ext uri="{BB962C8B-B14F-4D97-AF65-F5344CB8AC3E}">
        <p14:creationId xmlns:p14="http://schemas.microsoft.com/office/powerpoint/2010/main" val="1052126285"/>
      </p:ext>
    </p:extLst>
  </p:cSld>
  <p:clrMapOvr>
    <a:masterClrMapping/>
  </p:clrMapOvr>
  <p:timing>
    <p:tnLst>
      <p:par>
        <p:cTn id="1" dur="indefinite" restart="never" nodeType="tmRoot"/>
      </p:par>
    </p:tnLst>
    <p:bldLst>
      <p:bldP spid="12291" grpId="0" build="p">
        <p:tmplLst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229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229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229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229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229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229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100152"/>
            <a:ext cx="8153400" cy="707886"/>
          </a:xfrm>
          <a:noFill/>
          <a:ln/>
        </p:spPr>
        <p:txBody>
          <a:bodyPr anchor="b">
            <a:spAutoFit/>
          </a:bodyPr>
          <a:lstStyle/>
          <a:p>
            <a:r>
              <a:rPr lang="en-US" dirty="0"/>
              <a:t>Catalog.exe</a:t>
            </a:r>
          </a:p>
        </p:txBody>
      </p:sp>
      <p:sp>
        <p:nvSpPr>
          <p:cNvPr id="1434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09600" y="1084263"/>
            <a:ext cx="8205788" cy="4090987"/>
          </a:xfrm>
          <a:noFill/>
          <a:ln/>
        </p:spPr>
        <p:txBody>
          <a:bodyPr/>
          <a:lstStyle/>
          <a:p>
            <a:r>
              <a:rPr lang="en-US" sz="2800" dirty="0"/>
              <a:t>The </a:t>
            </a:r>
            <a:r>
              <a:rPr lang="en-US" sz="2800" i="1" dirty="0"/>
              <a:t>Catalog</a:t>
            </a:r>
            <a:r>
              <a:rPr lang="en-US" sz="2800" dirty="0"/>
              <a:t> command line utility produces a set of descriptive reports describing several important characteristics of LIDAR </a:t>
            </a:r>
            <a:r>
              <a:rPr lang="en-US" sz="2800" dirty="0" smtClean="0"/>
              <a:t>datasets</a:t>
            </a:r>
            <a:r>
              <a:rPr lang="en-US" sz="2800" dirty="0"/>
              <a:t>.</a:t>
            </a:r>
          </a:p>
          <a:p>
            <a:r>
              <a:rPr lang="en-US" sz="2800" dirty="0"/>
              <a:t>Syntax</a:t>
            </a:r>
          </a:p>
          <a:p>
            <a:pPr lvl="1"/>
            <a:r>
              <a:rPr lang="en-US" sz="2400" dirty="0"/>
              <a:t>Catalog </a:t>
            </a:r>
            <a:r>
              <a:rPr lang="en-US" sz="2400" i="1" dirty="0"/>
              <a:t>[switches]</a:t>
            </a:r>
            <a:r>
              <a:rPr lang="en-US" sz="2400" dirty="0"/>
              <a:t> </a:t>
            </a:r>
            <a:r>
              <a:rPr lang="en-US" sz="2400" dirty="0" err="1"/>
              <a:t>datafile</a:t>
            </a:r>
            <a:r>
              <a:rPr lang="en-US" sz="2400" dirty="0"/>
              <a:t> </a:t>
            </a:r>
            <a:r>
              <a:rPr lang="en-US" sz="2400" i="1" dirty="0"/>
              <a:t>[</a:t>
            </a:r>
            <a:r>
              <a:rPr lang="en-US" sz="2400" i="1" dirty="0" err="1"/>
              <a:t>catalogfile</a:t>
            </a:r>
            <a:r>
              <a:rPr lang="en-US" sz="2400" i="1" dirty="0"/>
              <a:t>]</a:t>
            </a:r>
          </a:p>
          <a:p>
            <a:r>
              <a:rPr lang="en-US" sz="2800" i="1" dirty="0"/>
              <a:t>Example</a:t>
            </a:r>
          </a:p>
          <a:p>
            <a:pPr lvl="1"/>
            <a:r>
              <a:rPr lang="en-US" sz="2400" b="1" i="1" dirty="0"/>
              <a:t>catalog /image /index /coverage /density:2,1,3 /intensity:2,0,255 /outlier c:\lidar_data\lub_tiles.txt c:\lidar_data\lub_cat</a:t>
            </a:r>
            <a:r>
              <a:rPr lang="en-US" sz="2400" i="1" dirty="0"/>
              <a:t> </a:t>
            </a:r>
          </a:p>
        </p:txBody>
      </p:sp>
      <p:grpSp>
        <p:nvGrpSpPr>
          <p:cNvPr id="14342" name="Group 6"/>
          <p:cNvGrpSpPr>
            <a:grpSpLocks/>
          </p:cNvGrpSpPr>
          <p:nvPr/>
        </p:nvGrpSpPr>
        <p:grpSpPr bwMode="auto">
          <a:xfrm>
            <a:off x="1143000" y="3967163"/>
            <a:ext cx="4232274" cy="1939925"/>
            <a:chOff x="720" y="2499"/>
            <a:chExt cx="2666" cy="1222"/>
          </a:xfrm>
        </p:grpSpPr>
        <p:sp>
          <p:nvSpPr>
            <p:cNvPr id="14343" name="Rectangle 7"/>
            <p:cNvSpPr>
              <a:spLocks noChangeArrowheads="1"/>
            </p:cNvSpPr>
            <p:nvPr/>
          </p:nvSpPr>
          <p:spPr bwMode="auto">
            <a:xfrm>
              <a:off x="720" y="2499"/>
              <a:ext cx="720" cy="218"/>
            </a:xfrm>
            <a:prstGeom prst="rect">
              <a:avLst/>
            </a:prstGeom>
            <a:noFill/>
            <a:ln w="1905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4344" name="Text Box 8"/>
            <p:cNvSpPr txBox="1">
              <a:spLocks noChangeArrowheads="1"/>
            </p:cNvSpPr>
            <p:nvPr/>
          </p:nvSpPr>
          <p:spPr bwMode="auto">
            <a:xfrm>
              <a:off x="918" y="3490"/>
              <a:ext cx="246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b="1">
                  <a:solidFill>
                    <a:srgbClr val="FF0000"/>
                  </a:solidFill>
                  <a:latin typeface="Arial" charset="0"/>
                </a:rPr>
                <a:t>Fusion Command Line Executable</a:t>
              </a:r>
            </a:p>
          </p:txBody>
        </p:sp>
      </p:grpSp>
      <p:grpSp>
        <p:nvGrpSpPr>
          <p:cNvPr id="14345" name="Group 9"/>
          <p:cNvGrpSpPr>
            <a:grpSpLocks/>
          </p:cNvGrpSpPr>
          <p:nvPr/>
        </p:nvGrpSpPr>
        <p:grpSpPr bwMode="auto">
          <a:xfrm>
            <a:off x="1143000" y="3967163"/>
            <a:ext cx="6705600" cy="1939925"/>
            <a:chOff x="720" y="2502"/>
            <a:chExt cx="4224" cy="1219"/>
          </a:xfrm>
        </p:grpSpPr>
        <p:sp>
          <p:nvSpPr>
            <p:cNvPr id="14346" name="Rectangle 10"/>
            <p:cNvSpPr>
              <a:spLocks noChangeArrowheads="1"/>
            </p:cNvSpPr>
            <p:nvPr/>
          </p:nvSpPr>
          <p:spPr bwMode="auto">
            <a:xfrm>
              <a:off x="1440" y="2502"/>
              <a:ext cx="3504" cy="218"/>
            </a:xfrm>
            <a:prstGeom prst="rect">
              <a:avLst/>
            </a:prstGeom>
            <a:noFill/>
            <a:ln w="1905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4347" name="Text Box 11"/>
            <p:cNvSpPr txBox="1">
              <a:spLocks noChangeArrowheads="1"/>
            </p:cNvSpPr>
            <p:nvPr/>
          </p:nvSpPr>
          <p:spPr bwMode="auto">
            <a:xfrm>
              <a:off x="936" y="3490"/>
              <a:ext cx="322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b="1" dirty="0">
                  <a:solidFill>
                    <a:srgbClr val="FF0000"/>
                  </a:solidFill>
                  <a:latin typeface="Arial" charset="0"/>
                </a:rPr>
                <a:t>Optional Switches, all </a:t>
              </a:r>
              <a:r>
                <a:rPr lang="en-US" b="1" dirty="0" smtClean="0">
                  <a:solidFill>
                    <a:srgbClr val="FF0000"/>
                  </a:solidFill>
                  <a:latin typeface="Arial" charset="0"/>
                </a:rPr>
                <a:t>preceded </a:t>
              </a:r>
              <a:r>
                <a:rPr lang="en-US" b="1" dirty="0">
                  <a:solidFill>
                    <a:srgbClr val="FF0000"/>
                  </a:solidFill>
                  <a:latin typeface="Arial" charset="0"/>
                </a:rPr>
                <a:t>by a / slash.</a:t>
              </a:r>
            </a:p>
          </p:txBody>
        </p:sp>
        <p:sp>
          <p:nvSpPr>
            <p:cNvPr id="14348" name="Rectangle 12"/>
            <p:cNvSpPr>
              <a:spLocks noChangeArrowheads="1"/>
            </p:cNvSpPr>
            <p:nvPr/>
          </p:nvSpPr>
          <p:spPr bwMode="auto">
            <a:xfrm>
              <a:off x="720" y="2738"/>
              <a:ext cx="2304" cy="218"/>
            </a:xfrm>
            <a:prstGeom prst="rect">
              <a:avLst/>
            </a:prstGeom>
            <a:noFill/>
            <a:ln w="1905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</p:grpSp>
      <p:grpSp>
        <p:nvGrpSpPr>
          <p:cNvPr id="14349" name="Group 13"/>
          <p:cNvGrpSpPr>
            <a:grpSpLocks/>
          </p:cNvGrpSpPr>
          <p:nvPr/>
        </p:nvGrpSpPr>
        <p:grpSpPr bwMode="auto">
          <a:xfrm>
            <a:off x="1479550" y="4343399"/>
            <a:ext cx="6978650" cy="1571625"/>
            <a:chOff x="961" y="2737"/>
            <a:chExt cx="4396" cy="990"/>
          </a:xfrm>
        </p:grpSpPr>
        <p:sp>
          <p:nvSpPr>
            <p:cNvPr id="14350" name="Rectangle 14"/>
            <p:cNvSpPr>
              <a:spLocks noChangeArrowheads="1"/>
            </p:cNvSpPr>
            <p:nvPr/>
          </p:nvSpPr>
          <p:spPr bwMode="auto">
            <a:xfrm>
              <a:off x="3053" y="2737"/>
              <a:ext cx="2304" cy="218"/>
            </a:xfrm>
            <a:prstGeom prst="rect">
              <a:avLst/>
            </a:prstGeom>
            <a:noFill/>
            <a:ln w="1905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4351" name="Text Box 15"/>
            <p:cNvSpPr txBox="1">
              <a:spLocks noChangeArrowheads="1"/>
            </p:cNvSpPr>
            <p:nvPr/>
          </p:nvSpPr>
          <p:spPr bwMode="auto">
            <a:xfrm>
              <a:off x="961" y="3496"/>
              <a:ext cx="43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b="1" dirty="0">
                  <a:solidFill>
                    <a:srgbClr val="FF0000"/>
                  </a:solidFill>
                  <a:latin typeface="Arial" charset="0"/>
                </a:rPr>
                <a:t>Input </a:t>
              </a:r>
              <a:r>
                <a:rPr lang="en-US" b="1" dirty="0" err="1">
                  <a:solidFill>
                    <a:srgbClr val="FF0000"/>
                  </a:solidFill>
                  <a:latin typeface="Arial" charset="0"/>
                </a:rPr>
                <a:t>datafile</a:t>
              </a:r>
              <a:r>
                <a:rPr lang="en-US" b="1" dirty="0">
                  <a:solidFill>
                    <a:srgbClr val="FF0000"/>
                  </a:solidFill>
                  <a:latin typeface="Arial" charset="0"/>
                </a:rPr>
                <a:t>, in this case multiple files are listed in a text file</a:t>
              </a:r>
            </a:p>
          </p:txBody>
        </p:sp>
      </p:grpSp>
      <p:grpSp>
        <p:nvGrpSpPr>
          <p:cNvPr id="14352" name="Group 16"/>
          <p:cNvGrpSpPr>
            <a:grpSpLocks/>
          </p:cNvGrpSpPr>
          <p:nvPr/>
        </p:nvGrpSpPr>
        <p:grpSpPr bwMode="auto">
          <a:xfrm>
            <a:off x="1143000" y="4725992"/>
            <a:ext cx="5505450" cy="1181101"/>
            <a:chOff x="720" y="2977"/>
            <a:chExt cx="3468" cy="744"/>
          </a:xfrm>
        </p:grpSpPr>
        <p:sp>
          <p:nvSpPr>
            <p:cNvPr id="14353" name="Rectangle 17"/>
            <p:cNvSpPr>
              <a:spLocks noChangeArrowheads="1"/>
            </p:cNvSpPr>
            <p:nvPr/>
          </p:nvSpPr>
          <p:spPr bwMode="auto">
            <a:xfrm>
              <a:off x="720" y="2977"/>
              <a:ext cx="2099" cy="218"/>
            </a:xfrm>
            <a:prstGeom prst="rect">
              <a:avLst/>
            </a:prstGeom>
            <a:noFill/>
            <a:ln w="19050">
              <a:solidFill>
                <a:srgbClr val="FF3300"/>
              </a:solidFill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endParaRPr lang="en-US"/>
            </a:p>
          </p:txBody>
        </p:sp>
        <p:sp>
          <p:nvSpPr>
            <p:cNvPr id="14354" name="Text Box 18"/>
            <p:cNvSpPr txBox="1">
              <a:spLocks noChangeArrowheads="1"/>
            </p:cNvSpPr>
            <p:nvPr/>
          </p:nvSpPr>
          <p:spPr bwMode="auto">
            <a:xfrm>
              <a:off x="936" y="3490"/>
              <a:ext cx="325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b="1" dirty="0">
                  <a:solidFill>
                    <a:srgbClr val="FF0000"/>
                  </a:solidFill>
                  <a:latin typeface="Arial" charset="0"/>
                </a:rPr>
                <a:t>Output </a:t>
              </a:r>
              <a:r>
                <a:rPr lang="en-US" b="1" dirty="0" err="1">
                  <a:solidFill>
                    <a:srgbClr val="FF0000"/>
                  </a:solidFill>
                  <a:latin typeface="Arial" charset="0"/>
                </a:rPr>
                <a:t>datafile</a:t>
              </a:r>
              <a:r>
                <a:rPr lang="en-US" b="1" dirty="0">
                  <a:solidFill>
                    <a:srgbClr val="FF0000"/>
                  </a:solidFill>
                  <a:latin typeface="Arial" charset="0"/>
                </a:rPr>
                <a:t>, in this case a html catalog file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6274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4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43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41" grpId="0" build="p">
        <p:tmplLst>
          <p:tmpl lvl="1"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341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341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341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341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1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34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500"/>
                        <p:tgtEl>
                          <p:spTgt spid="1434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Exercises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1-Prepare workspace</a:t>
            </a:r>
          </a:p>
          <a:p>
            <a:endParaRPr lang="en-US" dirty="0"/>
          </a:p>
          <a:p>
            <a:r>
              <a:rPr lang="en-US" dirty="0" smtClean="0"/>
              <a:t>2-Convert Bare Earth grid file to .</a:t>
            </a:r>
            <a:r>
              <a:rPr lang="en-US" dirty="0" err="1" smtClean="0"/>
              <a:t>dtm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3-Use Catalog.exe for QA of lidar data</a:t>
            </a:r>
          </a:p>
          <a:p>
            <a:endParaRPr lang="en-US" dirty="0"/>
          </a:p>
          <a:p>
            <a:r>
              <a:rPr lang="en-US" dirty="0" smtClean="0"/>
              <a:t>4-Setup and run the AreaProcessor.exe</a:t>
            </a:r>
          </a:p>
          <a:p>
            <a:endParaRPr lang="en-US" dirty="0"/>
          </a:p>
          <a:p>
            <a:r>
              <a:rPr lang="en-US" dirty="0" smtClean="0"/>
              <a:t>5-Tree Segmentation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2362200"/>
            <a:ext cx="76200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905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0"/>
            <a:ext cx="8229600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Bare Earth Conversion</a:t>
            </a:r>
            <a:endParaRPr lang="en-US" dirty="0"/>
          </a:p>
        </p:txBody>
      </p:sp>
      <p:sp>
        <p:nvSpPr>
          <p:cNvPr id="19" name="Content Placeholder 8"/>
          <p:cNvSpPr txBox="1">
            <a:spLocks/>
          </p:cNvSpPr>
          <p:nvPr/>
        </p:nvSpPr>
        <p:spPr bwMode="auto">
          <a:xfrm>
            <a:off x="762000" y="838200"/>
            <a:ext cx="739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sz="2000" u="none" kern="0" dirty="0" smtClean="0">
                <a:latin typeface="+mn-lt"/>
              </a:rPr>
              <a:t>Converting </a:t>
            </a:r>
            <a:r>
              <a:rPr lang="en-US" sz="2000" u="none" kern="0" dirty="0" err="1" smtClean="0">
                <a:latin typeface="+mn-lt"/>
              </a:rPr>
              <a:t>BareEarth</a:t>
            </a:r>
            <a:r>
              <a:rPr lang="en-US" sz="2000" u="none" kern="0" dirty="0" smtClean="0">
                <a:latin typeface="+mn-lt"/>
              </a:rPr>
              <a:t> vendor deliverables into a format FUSION can utilize</a:t>
            </a:r>
          </a:p>
          <a:p>
            <a:pPr marL="800100" lvl="1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Convert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 Grid to ASCII (</a:t>
            </a:r>
            <a:r>
              <a:rPr kumimoji="0" lang="en-US" sz="2000" b="0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ArcMap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)</a:t>
            </a:r>
          </a:p>
          <a:p>
            <a:pPr marL="800100" lvl="1" indent="-342900" algn="l">
              <a:lnSpc>
                <a:spcPct val="9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u="none" kern="0" baseline="0" dirty="0" smtClean="0">
                <a:latin typeface="+mn-lt"/>
              </a:rPr>
              <a:t>Convert</a:t>
            </a:r>
            <a:r>
              <a:rPr lang="en-US" sz="2000" u="none" kern="0" dirty="0" smtClean="0">
                <a:latin typeface="+mn-lt"/>
              </a:rPr>
              <a:t> ASCII to DTM (</a:t>
            </a:r>
            <a:r>
              <a:rPr lang="en-US" sz="2000" u="none" kern="0" dirty="0" smtClean="0">
                <a:solidFill>
                  <a:srgbClr val="FF0000"/>
                </a:solidFill>
                <a:latin typeface="+mn-lt"/>
              </a:rPr>
              <a:t>ascii2dtm</a:t>
            </a:r>
            <a:r>
              <a:rPr lang="en-US" sz="2000" u="none" kern="0" dirty="0" smtClean="0">
                <a:latin typeface="+mn-lt"/>
              </a:rPr>
              <a:t> FUSION command)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800100" lvl="1" indent="-342900" algn="l">
              <a:lnSpc>
                <a:spcPct val="90000"/>
              </a:lnSpc>
              <a:spcBef>
                <a:spcPct val="20000"/>
              </a:spcBef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2000" u="none" kern="0" dirty="0" smtClean="0">
                <a:latin typeface="+mn-lt"/>
              </a:rPr>
              <a:t>Enables us to </a:t>
            </a:r>
            <a:r>
              <a:rPr lang="en-US" sz="2000" u="none" kern="0" dirty="0" smtClean="0">
                <a:solidFill>
                  <a:srgbClr val="FF0000"/>
                </a:solidFill>
                <a:latin typeface="+mn-lt"/>
              </a:rPr>
              <a:t>normalize the topography </a:t>
            </a:r>
            <a:r>
              <a:rPr lang="en-US" sz="2000" u="none" kern="0" dirty="0" smtClean="0">
                <a:latin typeface="+mn-lt"/>
              </a:rPr>
              <a:t>“remove it from the data”, so we can make measurements that pertain to  </a:t>
            </a:r>
            <a:r>
              <a:rPr lang="en-US" sz="2000" u="none" kern="0" dirty="0" smtClean="0">
                <a:solidFill>
                  <a:srgbClr val="FF0000"/>
                </a:solidFill>
                <a:latin typeface="+mn-lt"/>
              </a:rPr>
              <a:t>canopy structure based on height above ground</a:t>
            </a: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l="16164" t="6897" r="9483" b="34483"/>
          <a:stretch>
            <a:fillRect/>
          </a:stretch>
        </p:blipFill>
        <p:spPr bwMode="auto">
          <a:xfrm>
            <a:off x="1752599" y="3581400"/>
            <a:ext cx="5788730" cy="2852418"/>
          </a:xfrm>
          <a:prstGeom prst="rect">
            <a:avLst/>
          </a:prstGeom>
          <a:noFill/>
          <a:ln w="15875">
            <a:solidFill>
              <a:srgbClr val="FFFF00"/>
            </a:solidFill>
            <a:miter lim="800000"/>
            <a:headEnd/>
            <a:tailEnd/>
          </a:ln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4" cstate="print"/>
          <a:srcRect l="16129" t="6882" r="7527" b="43226"/>
          <a:stretch>
            <a:fillRect/>
          </a:stretch>
        </p:blipFill>
        <p:spPr bwMode="auto">
          <a:xfrm>
            <a:off x="1752600" y="3581400"/>
            <a:ext cx="5791200" cy="2852418"/>
          </a:xfrm>
          <a:prstGeom prst="rect">
            <a:avLst/>
          </a:prstGeom>
          <a:noFill/>
          <a:ln w="15875">
            <a:solidFill>
              <a:srgbClr val="FFFF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19352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Exercises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1-Prepare workspace</a:t>
            </a:r>
          </a:p>
          <a:p>
            <a:endParaRPr lang="en-US" dirty="0"/>
          </a:p>
          <a:p>
            <a:r>
              <a:rPr lang="en-US" dirty="0" smtClean="0"/>
              <a:t>2-Convert BE grid file to .</a:t>
            </a:r>
            <a:r>
              <a:rPr lang="en-US" dirty="0" err="1" smtClean="0"/>
              <a:t>dtm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3-Use Catalog.exe for QA of lidar data</a:t>
            </a:r>
          </a:p>
          <a:p>
            <a:endParaRPr lang="en-US" dirty="0"/>
          </a:p>
          <a:p>
            <a:r>
              <a:rPr lang="en-US" dirty="0" smtClean="0"/>
              <a:t>4-Setup and run the AreaProcessor.exe</a:t>
            </a:r>
          </a:p>
          <a:p>
            <a:endParaRPr lang="en-US" dirty="0"/>
          </a:p>
          <a:p>
            <a:r>
              <a:rPr lang="en-US" dirty="0" smtClean="0"/>
              <a:t>5-Tree Segmentation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57200" y="3429000"/>
            <a:ext cx="7620000" cy="9144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824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2700"/>
            <a:ext cx="8229600" cy="774700"/>
          </a:xfrm>
        </p:spPr>
        <p:txBody>
          <a:bodyPr>
            <a:normAutofit/>
          </a:bodyPr>
          <a:lstStyle/>
          <a:p>
            <a:r>
              <a:rPr lang="en-US" dirty="0" smtClean="0"/>
              <a:t>Quality Assessment</a:t>
            </a:r>
            <a:endParaRPr lang="en-US" dirty="0"/>
          </a:p>
        </p:txBody>
      </p:sp>
      <p:sp>
        <p:nvSpPr>
          <p:cNvPr id="19" name="Content Placeholder 8"/>
          <p:cNvSpPr txBox="1">
            <a:spLocks/>
          </p:cNvSpPr>
          <p:nvPr/>
        </p:nvSpPr>
        <p:spPr bwMode="auto">
          <a:xfrm>
            <a:off x="762000" y="685800"/>
            <a:ext cx="73914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000" u="none" dirty="0" smtClean="0">
                <a:latin typeface="+mj-lt"/>
              </a:rPr>
              <a:t>FUSION’s </a:t>
            </a:r>
            <a:r>
              <a:rPr lang="en-US" sz="2000" i="1" u="none" dirty="0" smtClean="0">
                <a:solidFill>
                  <a:srgbClr val="FF0000"/>
                </a:solidFill>
                <a:latin typeface="+mj-lt"/>
              </a:rPr>
              <a:t>Catalog</a:t>
            </a:r>
            <a:r>
              <a:rPr lang="en-US" sz="2000" u="none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u="none" dirty="0" smtClean="0">
                <a:latin typeface="+mj-lt"/>
              </a:rPr>
              <a:t>command line utility produces a set of descriptive reports describing several important characteristics of LIDAR data sets.</a:t>
            </a:r>
          </a:p>
          <a:p>
            <a:pPr algn="l">
              <a:buFont typeface="Arial" pitchFamily="34" charset="0"/>
              <a:buChar char="•"/>
            </a:pPr>
            <a:r>
              <a:rPr lang="en-US" sz="2000" u="none" dirty="0" smtClean="0">
                <a:latin typeface="+mj-lt"/>
              </a:rPr>
              <a:t>  </a:t>
            </a:r>
            <a:r>
              <a:rPr lang="en-US" u="none" dirty="0" smtClean="0">
                <a:latin typeface="+mj-lt"/>
              </a:rPr>
              <a:t>First Return (</a:t>
            </a:r>
            <a:r>
              <a:rPr lang="en-US" dirty="0" smtClean="0">
                <a:latin typeface="+mj-lt"/>
              </a:rPr>
              <a:t>Pulse) </a:t>
            </a:r>
            <a:r>
              <a:rPr lang="en-US" u="none" dirty="0" smtClean="0">
                <a:latin typeface="+mj-lt"/>
              </a:rPr>
              <a:t>and Point Densities</a:t>
            </a:r>
          </a:p>
          <a:p>
            <a:pPr algn="l">
              <a:buFont typeface="Arial" pitchFamily="34" charset="0"/>
              <a:buChar char="•"/>
            </a:pPr>
            <a:r>
              <a:rPr lang="en-US" u="none" dirty="0" smtClean="0">
                <a:latin typeface="+mj-lt"/>
              </a:rPr>
              <a:t>  Creates image files</a:t>
            </a:r>
          </a:p>
          <a:p>
            <a:pPr algn="l">
              <a:buFont typeface="Arial" pitchFamily="34" charset="0"/>
              <a:buChar char="•"/>
            </a:pPr>
            <a:r>
              <a:rPr lang="en-US" u="none" dirty="0" smtClean="0">
                <a:latin typeface="+mj-lt"/>
              </a:rPr>
              <a:t>  Produce Index files (.</a:t>
            </a:r>
            <a:r>
              <a:rPr lang="en-US" u="none" dirty="0" err="1" smtClean="0">
                <a:latin typeface="+mj-lt"/>
              </a:rPr>
              <a:t>ldi</a:t>
            </a:r>
            <a:r>
              <a:rPr lang="en-US" u="none" dirty="0" smtClean="0">
                <a:latin typeface="+mj-lt"/>
              </a:rPr>
              <a:t> and .</a:t>
            </a:r>
            <a:r>
              <a:rPr lang="en-US" u="none" dirty="0" err="1" smtClean="0">
                <a:latin typeface="+mj-lt"/>
              </a:rPr>
              <a:t>ldx</a:t>
            </a:r>
            <a:r>
              <a:rPr lang="en-US" u="none" dirty="0" smtClean="0">
                <a:latin typeface="+mj-lt"/>
              </a:rPr>
              <a:t> files for each tile)</a:t>
            </a:r>
          </a:p>
          <a:p>
            <a:pPr algn="l">
              <a:buFont typeface="Arial" pitchFamily="34" charset="0"/>
              <a:buChar char="•"/>
            </a:pPr>
            <a:r>
              <a:rPr lang="en-US" u="none" dirty="0" smtClean="0">
                <a:latin typeface="+mj-lt"/>
              </a:rPr>
              <a:t>  Point cloud (.las) classifications</a:t>
            </a:r>
          </a:p>
          <a:p>
            <a:pPr algn="l">
              <a:buFont typeface="Arial" pitchFamily="34" charset="0"/>
              <a:buChar char="•"/>
            </a:pPr>
            <a:r>
              <a:rPr lang="en-US" u="none" dirty="0" smtClean="0">
                <a:latin typeface="+mj-lt"/>
              </a:rPr>
              <a:t>  Tile Layout</a:t>
            </a:r>
          </a:p>
          <a:p>
            <a:pPr algn="l"/>
            <a:endParaRPr lang="en-US" u="none" dirty="0" smtClean="0">
              <a:latin typeface="+mj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6" name="Picture 2" descr="qaqc_first_return_density.jpg (451Ã146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390" y="3124200"/>
            <a:ext cx="5884619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1666"/>
          <a:stretch/>
        </p:blipFill>
        <p:spPr>
          <a:xfrm>
            <a:off x="76200" y="5093677"/>
            <a:ext cx="8991600" cy="10902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597566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Exercises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1-Prepare workspace</a:t>
            </a:r>
          </a:p>
          <a:p>
            <a:endParaRPr lang="en-US" dirty="0"/>
          </a:p>
          <a:p>
            <a:r>
              <a:rPr lang="en-US" dirty="0" smtClean="0"/>
              <a:t>2-Convert BE grid file to .</a:t>
            </a:r>
            <a:r>
              <a:rPr lang="en-US" dirty="0" err="1" smtClean="0"/>
              <a:t>dtm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3-Use Catalog.exe for QA of lidar data</a:t>
            </a:r>
          </a:p>
          <a:p>
            <a:endParaRPr lang="en-US" dirty="0"/>
          </a:p>
          <a:p>
            <a:r>
              <a:rPr lang="en-US" dirty="0" smtClean="0"/>
              <a:t>4-Setup and run the AreaProcessor.exe</a:t>
            </a:r>
          </a:p>
          <a:p>
            <a:endParaRPr lang="en-US" dirty="0"/>
          </a:p>
          <a:p>
            <a:r>
              <a:rPr lang="en-US" dirty="0" smtClean="0"/>
              <a:t>5- Tree Segmentation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4495800"/>
            <a:ext cx="7620000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021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192"/>
            <a:ext cx="8229600" cy="990600"/>
          </a:xfrm>
        </p:spPr>
        <p:txBody>
          <a:bodyPr>
            <a:normAutofit/>
          </a:bodyPr>
          <a:lstStyle/>
          <a:p>
            <a:r>
              <a:rPr lang="en-US" dirty="0" smtClean="0"/>
              <a:t>Course Objective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029200"/>
          </a:xfrm>
        </p:spPr>
        <p:txBody>
          <a:bodyPr>
            <a:normAutofit/>
          </a:bodyPr>
          <a:lstStyle/>
          <a:p>
            <a:pPr eaLnBrk="1" hangingPunct="1">
              <a:buNone/>
              <a:defRPr/>
            </a:pPr>
            <a:r>
              <a:rPr lang="en-US" dirty="0" smtClean="0"/>
              <a:t> Gain the knowledge to </a:t>
            </a:r>
            <a:r>
              <a:rPr lang="en-US" u="sng" dirty="0" smtClean="0"/>
              <a:t>implement the processing workflow </a:t>
            </a:r>
            <a:r>
              <a:rPr lang="en-US" dirty="0" smtClean="0"/>
              <a:t>and obtain the </a:t>
            </a:r>
            <a:r>
              <a:rPr lang="en-US" u="sng" dirty="0" smtClean="0"/>
              <a:t>necessary tools </a:t>
            </a:r>
            <a:r>
              <a:rPr lang="en-US" dirty="0" smtClean="0"/>
              <a:t>for implementation</a:t>
            </a:r>
            <a:endParaRPr lang="en-US" dirty="0"/>
          </a:p>
          <a:p>
            <a:pPr eaLnBrk="1" hangingPunct="1">
              <a:defRPr/>
            </a:pPr>
            <a:r>
              <a:rPr lang="en-US" sz="2400" dirty="0" smtClean="0"/>
              <a:t>Computer Setup</a:t>
            </a:r>
          </a:p>
          <a:p>
            <a:pPr eaLnBrk="1" hangingPunct="1">
              <a:defRPr/>
            </a:pPr>
            <a:r>
              <a:rPr lang="en-US" sz="2400" dirty="0" smtClean="0"/>
              <a:t>Directory Structure</a:t>
            </a:r>
            <a:endParaRPr lang="en-US" sz="2400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en-US" sz="2400" dirty="0" smtClean="0"/>
              <a:t>FUSION’s information extraction capabilities</a:t>
            </a:r>
          </a:p>
          <a:p>
            <a:pPr lvl="1">
              <a:defRPr/>
            </a:pPr>
            <a:r>
              <a:rPr lang="en-US" sz="2000" dirty="0" smtClean="0"/>
              <a:t>Become familiar with running executable tools from command prompt</a:t>
            </a:r>
          </a:p>
          <a:p>
            <a:pPr eaLnBrk="1" hangingPunct="1">
              <a:defRPr/>
            </a:pPr>
            <a:r>
              <a:rPr lang="en-US" sz="2400" dirty="0" smtClean="0"/>
              <a:t>Using the AreaProcessor Interface</a:t>
            </a:r>
          </a:p>
          <a:p>
            <a:pPr eaLnBrk="1" hangingPunct="1">
              <a:defRPr/>
            </a:pPr>
            <a:r>
              <a:rPr lang="en-US" sz="2400" dirty="0" smtClean="0"/>
              <a:t>Understanding and Integrating the outputs into your GIS workflow</a:t>
            </a:r>
            <a:endParaRPr lang="en-US" sz="2400" dirty="0"/>
          </a:p>
          <a:p>
            <a:pPr eaLnBrk="1" hangingPunct="1">
              <a:buNone/>
              <a:defRPr/>
            </a:pP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091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6944"/>
          </a:xfrm>
        </p:spPr>
        <p:txBody>
          <a:bodyPr>
            <a:noAutofit/>
          </a:bodyPr>
          <a:lstStyle/>
          <a:p>
            <a:r>
              <a:rPr lang="en-US" dirty="0" smtClean="0"/>
              <a:t>Review Basic_Setup.bat</a:t>
            </a:r>
            <a:endParaRPr lang="en-US" dirty="0"/>
          </a:p>
        </p:txBody>
      </p:sp>
      <p:sp>
        <p:nvSpPr>
          <p:cNvPr id="21" name="Content Placeholder 8"/>
          <p:cNvSpPr txBox="1">
            <a:spLocks/>
          </p:cNvSpPr>
          <p:nvPr/>
        </p:nvSpPr>
        <p:spPr bwMode="auto">
          <a:xfrm>
            <a:off x="5181600" y="685800"/>
            <a:ext cx="3744686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u="none" dirty="0" smtClean="0">
                <a:latin typeface="Monotype Corsiva" pitchFamily="66" charset="0"/>
              </a:rPr>
              <a:t>Three Rings for the </a:t>
            </a:r>
            <a:r>
              <a:rPr lang="en-US" sz="1600" u="none" dirty="0" err="1" smtClean="0">
                <a:latin typeface="Monotype Corsiva" pitchFamily="66" charset="0"/>
              </a:rPr>
              <a:t>Elven</a:t>
            </a:r>
            <a:r>
              <a:rPr lang="en-US" sz="1600" u="none" dirty="0" smtClean="0">
                <a:latin typeface="Monotype Corsiva" pitchFamily="66" charset="0"/>
              </a:rPr>
              <a:t>-kings under the sky,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u="none" dirty="0" smtClean="0">
                <a:latin typeface="Monotype Corsiva" pitchFamily="66" charset="0"/>
              </a:rPr>
              <a:t>Seven for the Dwarf-lords in their halls of stone,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u="none" dirty="0" smtClean="0">
                <a:latin typeface="Monotype Corsiva" pitchFamily="66" charset="0"/>
              </a:rPr>
              <a:t>Nine for Mortal Men doomed to die,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u="none" dirty="0" smtClean="0">
                <a:latin typeface="Monotype Corsiva" pitchFamily="66" charset="0"/>
              </a:rPr>
              <a:t>One for the Dark Lord on his dark throne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u="none" dirty="0" smtClean="0">
                <a:latin typeface="Monotype Corsiva" pitchFamily="66" charset="0"/>
              </a:rPr>
              <a:t>In the Land of </a:t>
            </a:r>
            <a:r>
              <a:rPr lang="en-US" sz="1600" u="none" dirty="0" err="1" smtClean="0">
                <a:latin typeface="Monotype Corsiva" pitchFamily="66" charset="0"/>
              </a:rPr>
              <a:t>Mordor</a:t>
            </a:r>
            <a:r>
              <a:rPr lang="en-US" sz="1600" u="none" dirty="0" smtClean="0">
                <a:latin typeface="Monotype Corsiva" pitchFamily="66" charset="0"/>
              </a:rPr>
              <a:t> where the Shadows lie.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u="none" dirty="0" smtClean="0">
                <a:latin typeface="Monotype Corsiva" pitchFamily="66" charset="0"/>
              </a:rPr>
              <a:t>One Ring to rule them all, One Ring to find them,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u="none" dirty="0" smtClean="0">
                <a:latin typeface="Monotype Corsiva" pitchFamily="66" charset="0"/>
              </a:rPr>
              <a:t>One Ring to bring them all and 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u="none" dirty="0" smtClean="0">
                <a:latin typeface="Monotype Corsiva" pitchFamily="66" charset="0"/>
              </a:rPr>
              <a:t>		in the darkness bind them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u="none" dirty="0" smtClean="0">
                <a:latin typeface="Monotype Corsiva" pitchFamily="66" charset="0"/>
              </a:rPr>
              <a:t>In the Land of </a:t>
            </a:r>
            <a:r>
              <a:rPr lang="en-US" sz="1600" u="none" dirty="0" err="1" smtClean="0">
                <a:latin typeface="Monotype Corsiva" pitchFamily="66" charset="0"/>
              </a:rPr>
              <a:t>Mordor</a:t>
            </a:r>
            <a:r>
              <a:rPr lang="en-US" sz="1600" u="none" dirty="0" smtClean="0">
                <a:latin typeface="Monotype Corsiva" pitchFamily="66" charset="0"/>
              </a:rPr>
              <a:t> where the Shadows lie.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u="none" dirty="0" smtClean="0">
                <a:latin typeface="Monotype Corsiva" pitchFamily="66" charset="0"/>
              </a:rPr>
              <a:t>He paused, and then said in a deep voice,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u="none" dirty="0" smtClean="0">
                <a:latin typeface="Monotype Corsiva" pitchFamily="66" charset="0"/>
              </a:rPr>
              <a:t>"This is the Master-Ring, the One Ring to rule them all”.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i="1" u="none" kern="0" dirty="0" smtClean="0">
                <a:latin typeface="Monotype Corsiva" pitchFamily="66" charset="0"/>
              </a:rPr>
              <a:t>(Gandalf, the Grey - Third Age of Middle Earth)</a:t>
            </a:r>
          </a:p>
          <a:p>
            <a:pPr marL="342900" indent="-342900" algn="l">
              <a:lnSpc>
                <a:spcPct val="90000"/>
              </a:lnSpc>
              <a:spcBef>
                <a:spcPct val="20000"/>
              </a:spcBef>
              <a:defRPr/>
            </a:pPr>
            <a:endParaRPr lang="en-US" sz="1400" u="none" kern="0" dirty="0" smtClean="0">
              <a:latin typeface="+mj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200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9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00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22" name="Content Placeholder 8"/>
          <p:cNvSpPr txBox="1">
            <a:spLocks/>
          </p:cNvSpPr>
          <p:nvPr/>
        </p:nvSpPr>
        <p:spPr bwMode="auto">
          <a:xfrm>
            <a:off x="0" y="5867400"/>
            <a:ext cx="6259183" cy="70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1600" u="none" dirty="0" smtClean="0"/>
              <a:t>"This is the Master-Batch File, the One Batch file to rule them all”.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183" y="4724400"/>
            <a:ext cx="2857500" cy="16859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667"/>
          <a:stretch/>
        </p:blipFill>
        <p:spPr>
          <a:xfrm>
            <a:off x="152400" y="685800"/>
            <a:ext cx="4876800" cy="47361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20697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8200"/>
          </a:xfrm>
        </p:spPr>
        <p:txBody>
          <a:bodyPr/>
          <a:lstStyle/>
          <a:p>
            <a:r>
              <a:rPr lang="en-US" dirty="0" smtClean="0"/>
              <a:t>AreaProcessor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295400"/>
            <a:ext cx="5562600" cy="41740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1450" y="1752600"/>
            <a:ext cx="31813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Draws on .bat files in </a:t>
            </a:r>
            <a:r>
              <a:rPr lang="en-US" b="1" dirty="0" smtClean="0"/>
              <a:t>APScripts folder</a:t>
            </a:r>
            <a:r>
              <a:rPr lang="en-US" dirty="0" smtClean="0"/>
              <a:t>, including basic_setup.bat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Allows you to break up processing of point cloud into multiple “streams”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Creates a complex batch file that will generate canopy metrics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3429000" y="1524000"/>
            <a:ext cx="5410200" cy="12954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924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0197" y="3048629"/>
            <a:ext cx="4435602" cy="243714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287" y="3046336"/>
            <a:ext cx="4441099" cy="24391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12700"/>
            <a:ext cx="8229600" cy="749301"/>
          </a:xfrm>
        </p:spPr>
        <p:txBody>
          <a:bodyPr>
            <a:normAutofit/>
          </a:bodyPr>
          <a:lstStyle/>
          <a:p>
            <a:r>
              <a:rPr lang="en-US" dirty="0" smtClean="0"/>
              <a:t>Generate Canopy Metrics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609600" y="762001"/>
            <a:ext cx="8089900" cy="3505200"/>
          </a:xfrm>
        </p:spPr>
        <p:txBody>
          <a:bodyPr/>
          <a:lstStyle/>
          <a:p>
            <a:pPr eaLnBrk="1" hangingPunct="1">
              <a:buNone/>
              <a:defRPr/>
            </a:pPr>
            <a:r>
              <a:rPr lang="en-US" sz="2000" dirty="0" smtClean="0"/>
              <a:t>   Extract seamless canopy related statistical information (canopy metrics) from the lidar point cloud </a:t>
            </a:r>
            <a:endParaRPr lang="en-US" sz="2000" dirty="0">
              <a:solidFill>
                <a:srgbClr val="FFFF00"/>
              </a:solidFill>
            </a:endParaRPr>
          </a:p>
          <a:p>
            <a:pPr eaLnBrk="1" hangingPunct="1">
              <a:defRPr/>
            </a:pPr>
            <a:r>
              <a:rPr lang="en-US" sz="1800" dirty="0" smtClean="0"/>
              <a:t>Workflow appropriate for </a:t>
            </a:r>
            <a:r>
              <a:rPr lang="en-US" sz="1800" u="sng" dirty="0" smtClean="0"/>
              <a:t>large acquisition area</a:t>
            </a:r>
          </a:p>
          <a:p>
            <a:pPr eaLnBrk="1" hangingPunct="1">
              <a:defRPr/>
            </a:pPr>
            <a:r>
              <a:rPr lang="en-US" sz="1800" dirty="0" smtClean="0"/>
              <a:t>Utilize </a:t>
            </a:r>
            <a:r>
              <a:rPr lang="en-US" sz="1800" u="sng" dirty="0" smtClean="0"/>
              <a:t>Gridmetrics</a:t>
            </a:r>
            <a:r>
              <a:rPr lang="en-US" sz="1800" dirty="0" smtClean="0"/>
              <a:t> FUSION Command line utility to characterize canopy </a:t>
            </a:r>
          </a:p>
          <a:p>
            <a:pPr eaLnBrk="1" hangingPunct="1">
              <a:defRPr/>
            </a:pPr>
            <a:r>
              <a:rPr lang="en-US" sz="1800" dirty="0" smtClean="0"/>
              <a:t>Utilize AreaProcessor to </a:t>
            </a:r>
            <a:r>
              <a:rPr lang="en-US" sz="1800" u="sng" dirty="0" smtClean="0"/>
              <a:t>mitigate tile edge artifacts</a:t>
            </a:r>
          </a:p>
          <a:p>
            <a:pPr eaLnBrk="1" hangingPunct="1">
              <a:defRPr/>
            </a:pPr>
            <a:endParaRPr lang="en-US" sz="2400" dirty="0" smtClean="0"/>
          </a:p>
          <a:p>
            <a:pPr eaLnBrk="1" hangingPunct="1">
              <a:defRPr/>
            </a:pPr>
            <a:endParaRPr lang="en-US" sz="2400" dirty="0" smtClean="0"/>
          </a:p>
          <a:p>
            <a:pPr eaLnBrk="1" hangingPunct="1">
              <a:buNone/>
              <a:defRPr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13" name="Picture 12"/>
          <p:cNvPicPr/>
          <p:nvPr/>
        </p:nvPicPr>
        <p:blipFill>
          <a:blip r:embed="rId5"/>
          <a:stretch>
            <a:fillRect/>
          </a:stretch>
        </p:blipFill>
        <p:spPr>
          <a:xfrm>
            <a:off x="206802" y="2743200"/>
            <a:ext cx="4344912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2287" y="3046336"/>
            <a:ext cx="4433512" cy="243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16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571500"/>
            <a:ext cx="8448675" cy="828675"/>
          </a:xfrm>
        </p:spPr>
        <p:txBody>
          <a:bodyPr/>
          <a:lstStyle/>
          <a:p>
            <a:pPr lvl="1">
              <a:buFont typeface="Wingdings" pitchFamily="2" charset="2"/>
              <a:buChar char="v"/>
            </a:pPr>
            <a:r>
              <a:rPr lang="en-US" sz="1600" dirty="0" smtClean="0"/>
              <a:t>Stand Level Vegetation Metrics</a:t>
            </a:r>
            <a:endParaRPr lang="en-US" dirty="0" smtClean="0"/>
          </a:p>
          <a:p>
            <a:pPr eaLnBrk="1" hangingPunct="1">
              <a:buNone/>
            </a:pPr>
            <a:endParaRPr lang="en-US" dirty="0" smtClean="0"/>
          </a:p>
        </p:txBody>
      </p:sp>
      <p:sp>
        <p:nvSpPr>
          <p:cNvPr id="8" name="Rectangle 7"/>
          <p:cNvSpPr/>
          <p:nvPr/>
        </p:nvSpPr>
        <p:spPr bwMode="auto">
          <a:xfrm>
            <a:off x="6332238" y="1252798"/>
            <a:ext cx="2611737" cy="1666875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dirty="0" smtClean="0">
              <a:ln>
                <a:noFill/>
              </a:ln>
              <a:effectLst/>
              <a:latin typeface="Biondi" pitchFamily="2" charset="0"/>
            </a:endParaRPr>
          </a:p>
        </p:txBody>
      </p:sp>
      <p:grpSp>
        <p:nvGrpSpPr>
          <p:cNvPr id="2" name="Group 16"/>
          <p:cNvGrpSpPr/>
          <p:nvPr/>
        </p:nvGrpSpPr>
        <p:grpSpPr>
          <a:xfrm>
            <a:off x="10372724" y="4787826"/>
            <a:ext cx="2124076" cy="908124"/>
            <a:chOff x="7019924" y="2435151"/>
            <a:chExt cx="2169502" cy="953134"/>
          </a:xfrm>
        </p:grpSpPr>
        <p:pic>
          <p:nvPicPr>
            <p:cNvPr id="6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l="28911" t="41096" r="60283" b="5322"/>
            <a:stretch>
              <a:fillRect/>
            </a:stretch>
          </p:blipFill>
          <p:spPr bwMode="auto">
            <a:xfrm>
              <a:off x="7019924" y="2486025"/>
              <a:ext cx="276225" cy="7784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2" name="Rectangle 3"/>
            <p:cNvSpPr txBox="1">
              <a:spLocks noChangeArrowheads="1"/>
            </p:cNvSpPr>
            <p:nvPr/>
          </p:nvSpPr>
          <p:spPr bwMode="auto">
            <a:xfrm>
              <a:off x="7236625" y="2435151"/>
              <a:ext cx="1030879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lang="en-US" sz="1200" kern="0" dirty="0" smtClean="0">
                  <a:latin typeface="+mn-lt"/>
                </a:rPr>
                <a:t>High: 73 m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3" name="Rectangle 3"/>
            <p:cNvSpPr txBox="1">
              <a:spLocks noChangeArrowheads="1"/>
            </p:cNvSpPr>
            <p:nvPr/>
          </p:nvSpPr>
          <p:spPr bwMode="auto">
            <a:xfrm>
              <a:off x="7242210" y="3045385"/>
              <a:ext cx="1947216" cy="342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lang="en-US" sz="1200" kern="0" dirty="0" smtClean="0">
                  <a:latin typeface="+mn-lt"/>
                </a:rPr>
                <a:t>Low: 0 m</a:t>
              </a:r>
              <a:endParaRPr kumimoji="0" lang="en-US" sz="1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endParaRP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15" name="Rectangle 3"/>
          <p:cNvSpPr txBox="1">
            <a:spLocks noChangeArrowheads="1"/>
          </p:cNvSpPr>
          <p:nvPr/>
        </p:nvSpPr>
        <p:spPr bwMode="auto">
          <a:xfrm>
            <a:off x="7075766" y="914400"/>
            <a:ext cx="905848" cy="3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Legend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0" name="Rectangle 3"/>
          <p:cNvSpPr txBox="1">
            <a:spLocks noChangeArrowheads="1"/>
          </p:cNvSpPr>
          <p:nvPr/>
        </p:nvSpPr>
        <p:spPr bwMode="auto">
          <a:xfrm>
            <a:off x="6276974" y="4422949"/>
            <a:ext cx="2295525" cy="11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algn="l">
              <a:spcBef>
                <a:spcPct val="20000"/>
              </a:spcBef>
              <a:buFont typeface="Wingdings" pitchFamily="2" charset="2"/>
              <a:buChar char="v"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Canopy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height model created from the Sabine NF lidar data.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3" name="Group 1276"/>
          <p:cNvGrpSpPr/>
          <p:nvPr/>
        </p:nvGrpSpPr>
        <p:grpSpPr>
          <a:xfrm>
            <a:off x="6400801" y="1371600"/>
            <a:ext cx="2743199" cy="660473"/>
            <a:chOff x="6400801" y="1415977"/>
            <a:chExt cx="2743199" cy="660473"/>
          </a:xfrm>
        </p:grpSpPr>
        <p:sp>
          <p:nvSpPr>
            <p:cNvPr id="18" name="Rectangle 3"/>
            <p:cNvSpPr txBox="1">
              <a:spLocks noChangeArrowheads="1"/>
            </p:cNvSpPr>
            <p:nvPr/>
          </p:nvSpPr>
          <p:spPr bwMode="auto">
            <a:xfrm>
              <a:off x="6879663" y="1415977"/>
              <a:ext cx="1997637" cy="241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lang="en-US" sz="1050" b="1" kern="0" noProof="0" dirty="0" smtClean="0">
                  <a:latin typeface="+mn-lt"/>
                </a:rPr>
                <a:t>Mature Loblolly Stand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2540" name="Rectangle 12"/>
            <p:cNvSpPr>
              <a:spLocks noChangeArrowheads="1"/>
            </p:cNvSpPr>
            <p:nvPr/>
          </p:nvSpPr>
          <p:spPr bwMode="auto">
            <a:xfrm>
              <a:off x="6437312" y="1423988"/>
              <a:ext cx="373063" cy="176212"/>
            </a:xfrm>
            <a:prstGeom prst="rect">
              <a:avLst/>
            </a:prstGeom>
            <a:noFill/>
            <a:ln w="15">
              <a:solidFill>
                <a:srgbClr val="FF00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74" name="Rectangle 3"/>
            <p:cNvSpPr txBox="1">
              <a:spLocks noChangeArrowheads="1"/>
            </p:cNvSpPr>
            <p:nvPr/>
          </p:nvSpPr>
          <p:spPr bwMode="auto">
            <a:xfrm>
              <a:off x="6400801" y="1616002"/>
              <a:ext cx="2743199" cy="460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182880" marR="0" lvl="0" indent="-9144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050" b="1" i="0" u="none" strike="noStrike" kern="0" cap="none" spc="0" normalizeH="0" baseline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85 years old</a:t>
              </a:r>
            </a:p>
            <a:p>
              <a:pPr marL="182880" marR="0" lvl="0" indent="-9144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en-US" sz="1050" b="1" kern="0" dirty="0" smtClean="0">
                  <a:latin typeface="+mn-lt"/>
                </a:rPr>
                <a:t>Area = </a:t>
              </a:r>
              <a:r>
                <a:rPr kumimoji="0" lang="en-US" sz="1050" b="1" i="0" u="none" strike="noStrike" kern="0" cap="none" spc="0" normalizeH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65 acres</a:t>
              </a:r>
              <a:endParaRPr kumimoji="0" lang="en-US" sz="105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18288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grpSp>
        <p:nvGrpSpPr>
          <p:cNvPr id="4" name="Group 1277"/>
          <p:cNvGrpSpPr/>
          <p:nvPr/>
        </p:nvGrpSpPr>
        <p:grpSpPr>
          <a:xfrm>
            <a:off x="6400801" y="2085975"/>
            <a:ext cx="2743199" cy="717623"/>
            <a:chOff x="6400801" y="2187502"/>
            <a:chExt cx="2743199" cy="717623"/>
          </a:xfrm>
        </p:grpSpPr>
        <p:sp>
          <p:nvSpPr>
            <p:cNvPr id="22542" name="Rectangle 14"/>
            <p:cNvSpPr>
              <a:spLocks noChangeArrowheads="1"/>
            </p:cNvSpPr>
            <p:nvPr/>
          </p:nvSpPr>
          <p:spPr bwMode="auto">
            <a:xfrm>
              <a:off x="6446837" y="2214563"/>
              <a:ext cx="392113" cy="196850"/>
            </a:xfrm>
            <a:prstGeom prst="rect">
              <a:avLst/>
            </a:prstGeom>
            <a:noFill/>
            <a:ln w="15">
              <a:solidFill>
                <a:srgbClr val="55FF00"/>
              </a:solidFill>
              <a:prstDash val="solid"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75" name="Rectangle 3"/>
            <p:cNvSpPr txBox="1">
              <a:spLocks noChangeArrowheads="1"/>
            </p:cNvSpPr>
            <p:nvPr/>
          </p:nvSpPr>
          <p:spPr bwMode="auto">
            <a:xfrm>
              <a:off x="6965388" y="2187502"/>
              <a:ext cx="1997637" cy="2413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tabLst/>
                <a:defRPr/>
              </a:pPr>
              <a:r>
                <a:rPr lang="en-US" sz="1050" b="1" kern="0" noProof="0" dirty="0" smtClean="0">
                  <a:latin typeface="+mn-lt"/>
                </a:rPr>
                <a:t>Young Loblolly Stand</a:t>
              </a:r>
            </a:p>
            <a:p>
              <a:pPr marL="34290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1276" name="Rectangle 3"/>
            <p:cNvSpPr txBox="1">
              <a:spLocks noChangeArrowheads="1"/>
            </p:cNvSpPr>
            <p:nvPr/>
          </p:nvSpPr>
          <p:spPr bwMode="auto">
            <a:xfrm>
              <a:off x="6400801" y="2444677"/>
              <a:ext cx="2743199" cy="4604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182880" marR="0" lvl="0" indent="-9144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050" b="1" i="0" u="none" strike="noStrike" kern="0" cap="none" spc="0" normalizeH="0" baseline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19 years old</a:t>
              </a:r>
            </a:p>
            <a:p>
              <a:pPr marL="182880" marR="0" lvl="0" indent="-9144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lang="en-US" sz="1050" b="1" kern="0" dirty="0" smtClean="0">
                  <a:latin typeface="+mn-lt"/>
                </a:rPr>
                <a:t>Area = </a:t>
              </a:r>
              <a:r>
                <a:rPr kumimoji="0" lang="en-US" sz="1050" b="1" i="0" u="none" strike="noStrike" kern="0" cap="none" spc="0" normalizeH="0" dirty="0" smtClean="0">
                  <a:ln>
                    <a:noFill/>
                  </a:ln>
                  <a:effectLst/>
                  <a:uLnTx/>
                  <a:uFillTx/>
                  <a:latin typeface="+mn-lt"/>
                  <a:ea typeface="+mn-ea"/>
                  <a:cs typeface="+mn-cs"/>
                </a:rPr>
                <a:t>62 acres</a:t>
              </a:r>
              <a:endParaRPr kumimoji="0" lang="en-US" sz="105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endParaRPr>
            </a:p>
            <a:p>
              <a:pPr marL="182880" marR="0" lvl="0" indent="-34290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pic>
        <p:nvPicPr>
          <p:cNvPr id="23785" name="Picture 1257"/>
          <p:cNvPicPr>
            <a:picLocks noChangeAspect="1" noChangeArrowheads="1"/>
          </p:cNvPicPr>
          <p:nvPr/>
        </p:nvPicPr>
        <p:blipFill>
          <a:blip r:embed="rId4" cstate="print"/>
          <a:srcRect l="35070" t="23529" r="21462" b="8567"/>
          <a:stretch>
            <a:fillRect/>
          </a:stretch>
        </p:blipFill>
        <p:spPr bwMode="auto">
          <a:xfrm>
            <a:off x="628650" y="995623"/>
            <a:ext cx="5324475" cy="50577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pic>
        <p:nvPicPr>
          <p:cNvPr id="23787" name="Picture 1259"/>
          <p:cNvPicPr>
            <a:picLocks noChangeAspect="1" noChangeArrowheads="1"/>
          </p:cNvPicPr>
          <p:nvPr/>
        </p:nvPicPr>
        <p:blipFill>
          <a:blip r:embed="rId5" cstate="print"/>
          <a:srcRect l="35003" t="23589" r="21495" b="8334"/>
          <a:stretch>
            <a:fillRect/>
          </a:stretch>
        </p:blipFill>
        <p:spPr bwMode="auto">
          <a:xfrm>
            <a:off x="628650" y="1005148"/>
            <a:ext cx="5314950" cy="5057775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sp>
        <p:nvSpPr>
          <p:cNvPr id="1279" name="Rectangle 1278"/>
          <p:cNvSpPr/>
          <p:nvPr/>
        </p:nvSpPr>
        <p:spPr bwMode="auto">
          <a:xfrm>
            <a:off x="6332238" y="1252799"/>
            <a:ext cx="2611737" cy="2952750"/>
          </a:xfrm>
          <a:prstGeom prst="rect">
            <a:avLst/>
          </a:prstGeom>
          <a:noFill/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sng" strike="noStrike" cap="none" normalizeH="0" baseline="0" dirty="0" smtClean="0">
              <a:ln>
                <a:noFill/>
              </a:ln>
              <a:effectLst/>
              <a:latin typeface="Biondi" pitchFamily="2" charset="0"/>
            </a:endParaRPr>
          </a:p>
        </p:txBody>
      </p:sp>
      <p:grpSp>
        <p:nvGrpSpPr>
          <p:cNvPr id="5" name="Group 1279"/>
          <p:cNvGrpSpPr/>
          <p:nvPr/>
        </p:nvGrpSpPr>
        <p:grpSpPr>
          <a:xfrm>
            <a:off x="6486525" y="2971800"/>
            <a:ext cx="1524000" cy="914400"/>
            <a:chOff x="2895600" y="1404677"/>
            <a:chExt cx="1524000" cy="914400"/>
          </a:xfrm>
        </p:grpSpPr>
        <p:grpSp>
          <p:nvGrpSpPr>
            <p:cNvPr id="7" name="Group 26"/>
            <p:cNvGrpSpPr/>
            <p:nvPr/>
          </p:nvGrpSpPr>
          <p:grpSpPr>
            <a:xfrm>
              <a:off x="2971800" y="1676400"/>
              <a:ext cx="1447800" cy="627221"/>
              <a:chOff x="2971800" y="1676400"/>
              <a:chExt cx="1447800" cy="627221"/>
            </a:xfrm>
          </p:grpSpPr>
          <p:pic>
            <p:nvPicPr>
              <p:cNvPr id="1284" name="Picture 1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48889" t="56380" r="48773" b="36328"/>
              <a:stretch>
                <a:fillRect/>
              </a:stretch>
            </p:blipFill>
            <p:spPr bwMode="auto">
              <a:xfrm>
                <a:off x="2971800" y="1752600"/>
                <a:ext cx="281285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85" name="TextBox 1284"/>
              <p:cNvSpPr txBox="1"/>
              <p:nvPr/>
            </p:nvSpPr>
            <p:spPr>
              <a:xfrm>
                <a:off x="3200400" y="1676400"/>
                <a:ext cx="11430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000" b="1" dirty="0" smtClean="0"/>
                  <a:t>High:40m</a:t>
                </a:r>
                <a:endParaRPr lang="en-US" sz="1000" b="1" dirty="0"/>
              </a:p>
            </p:txBody>
          </p:sp>
          <p:sp>
            <p:nvSpPr>
              <p:cNvPr id="1286" name="TextBox 1285"/>
              <p:cNvSpPr txBox="1"/>
              <p:nvPr/>
            </p:nvSpPr>
            <p:spPr>
              <a:xfrm>
                <a:off x="3276600" y="2057400"/>
                <a:ext cx="11430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000" b="1" dirty="0" smtClean="0"/>
                  <a:t>Low: 0m </a:t>
                </a:r>
                <a:endParaRPr lang="en-US" sz="1000" b="1" dirty="0"/>
              </a:p>
            </p:txBody>
          </p:sp>
        </p:grpSp>
        <p:sp>
          <p:nvSpPr>
            <p:cNvPr id="1282" name="TextBox 1281"/>
            <p:cNvSpPr txBox="1"/>
            <p:nvPr/>
          </p:nvSpPr>
          <p:spPr>
            <a:xfrm>
              <a:off x="2895600" y="1447800"/>
              <a:ext cx="14478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 b="1" dirty="0" smtClean="0"/>
                <a:t>Canopy Height (m)</a:t>
              </a:r>
              <a:endParaRPr lang="en-US" sz="1000" b="1" dirty="0"/>
            </a:p>
          </p:txBody>
        </p:sp>
        <p:sp>
          <p:nvSpPr>
            <p:cNvPr id="1283" name="Rectangle 1282"/>
            <p:cNvSpPr/>
            <p:nvPr/>
          </p:nvSpPr>
          <p:spPr bwMode="auto">
            <a:xfrm>
              <a:off x="2962275" y="1404677"/>
              <a:ext cx="1219200" cy="914400"/>
            </a:xfrm>
            <a:prstGeom prst="rect">
              <a:avLst/>
            </a:prstGeom>
            <a:noFill/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sng" strike="noStrike" cap="none" normalizeH="0" baseline="0" dirty="0" smtClean="0">
                <a:ln>
                  <a:noFill/>
                </a:ln>
                <a:effectLst/>
                <a:latin typeface="Biondi" pitchFamily="2" charset="0"/>
              </a:endParaRPr>
            </a:p>
          </p:txBody>
        </p:sp>
      </p:grpSp>
      <p:pic>
        <p:nvPicPr>
          <p:cNvPr id="23786" name="Picture 1258"/>
          <p:cNvPicPr>
            <a:picLocks noChangeAspect="1" noChangeArrowheads="1"/>
          </p:cNvPicPr>
          <p:nvPr/>
        </p:nvPicPr>
        <p:blipFill>
          <a:blip r:embed="rId7" cstate="print"/>
          <a:srcRect l="34940" t="23944" r="21537" b="8451"/>
          <a:stretch>
            <a:fillRect/>
          </a:stretch>
        </p:blipFill>
        <p:spPr bwMode="auto">
          <a:xfrm>
            <a:off x="619125" y="1014673"/>
            <a:ext cx="5324475" cy="5029200"/>
          </a:xfrm>
          <a:prstGeom prst="rect">
            <a:avLst/>
          </a:prstGeom>
          <a:noFill/>
          <a:ln w="9525">
            <a:solidFill>
              <a:schemeClr val="bg2"/>
            </a:solidFill>
            <a:miter lim="800000"/>
            <a:headEnd/>
            <a:tailEnd/>
          </a:ln>
        </p:spPr>
      </p:pic>
      <p:grpSp>
        <p:nvGrpSpPr>
          <p:cNvPr id="9" name="Group 1286"/>
          <p:cNvGrpSpPr/>
          <p:nvPr/>
        </p:nvGrpSpPr>
        <p:grpSpPr>
          <a:xfrm>
            <a:off x="6496050" y="2971800"/>
            <a:ext cx="1524000" cy="914400"/>
            <a:chOff x="2895600" y="1404677"/>
            <a:chExt cx="1524000" cy="914400"/>
          </a:xfrm>
        </p:grpSpPr>
        <p:grpSp>
          <p:nvGrpSpPr>
            <p:cNvPr id="10" name="Group 26"/>
            <p:cNvGrpSpPr/>
            <p:nvPr/>
          </p:nvGrpSpPr>
          <p:grpSpPr>
            <a:xfrm>
              <a:off x="2971800" y="1676400"/>
              <a:ext cx="1447800" cy="627221"/>
              <a:chOff x="2971800" y="1676400"/>
              <a:chExt cx="1447800" cy="627221"/>
            </a:xfrm>
          </p:grpSpPr>
          <p:pic>
            <p:nvPicPr>
              <p:cNvPr id="1291" name="Picture 12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 l="48889" t="56380" r="48773" b="36328"/>
              <a:stretch>
                <a:fillRect/>
              </a:stretch>
            </p:blipFill>
            <p:spPr bwMode="auto">
              <a:xfrm>
                <a:off x="2971800" y="1752600"/>
                <a:ext cx="281285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92" name="TextBox 1291"/>
              <p:cNvSpPr txBox="1"/>
              <p:nvPr/>
            </p:nvSpPr>
            <p:spPr>
              <a:xfrm>
                <a:off x="3200400" y="1676400"/>
                <a:ext cx="11430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000" b="1" dirty="0" smtClean="0"/>
                  <a:t>High:100%</a:t>
                </a:r>
                <a:endParaRPr lang="en-US" sz="1000" b="1" dirty="0"/>
              </a:p>
            </p:txBody>
          </p:sp>
          <p:sp>
            <p:nvSpPr>
              <p:cNvPr id="1293" name="TextBox 1292"/>
              <p:cNvSpPr txBox="1"/>
              <p:nvPr/>
            </p:nvSpPr>
            <p:spPr>
              <a:xfrm>
                <a:off x="3276600" y="2057400"/>
                <a:ext cx="114300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en-US" sz="1000" b="1" dirty="0" smtClean="0"/>
                  <a:t>Low:0%</a:t>
                </a:r>
                <a:endParaRPr lang="en-US" sz="1000" b="1" dirty="0"/>
              </a:p>
            </p:txBody>
          </p:sp>
        </p:grpSp>
        <p:sp>
          <p:nvSpPr>
            <p:cNvPr id="1289" name="TextBox 1288"/>
            <p:cNvSpPr txBox="1"/>
            <p:nvPr/>
          </p:nvSpPr>
          <p:spPr>
            <a:xfrm>
              <a:off x="2895600" y="1447800"/>
              <a:ext cx="1219200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1000" b="1" dirty="0" smtClean="0"/>
                <a:t>% Canopy Cover</a:t>
              </a:r>
              <a:endParaRPr lang="en-US" sz="1000" b="1" dirty="0"/>
            </a:p>
          </p:txBody>
        </p:sp>
        <p:sp>
          <p:nvSpPr>
            <p:cNvPr id="1290" name="Rectangle 1289"/>
            <p:cNvSpPr/>
            <p:nvPr/>
          </p:nvSpPr>
          <p:spPr bwMode="auto">
            <a:xfrm>
              <a:off x="2952750" y="1404677"/>
              <a:ext cx="1219200" cy="914400"/>
            </a:xfrm>
            <a:prstGeom prst="rect">
              <a:avLst/>
            </a:prstGeom>
            <a:noFill/>
            <a:ln w="9525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sng" strike="noStrike" cap="none" normalizeH="0" baseline="0" dirty="0" smtClean="0">
                <a:ln>
                  <a:noFill/>
                </a:ln>
                <a:effectLst/>
                <a:latin typeface="Biondi" pitchFamily="2" charset="0"/>
              </a:endParaRPr>
            </a:p>
          </p:txBody>
        </p:sp>
      </p:grpSp>
      <p:sp>
        <p:nvSpPr>
          <p:cNvPr id="1294" name="Rectangle 3"/>
          <p:cNvSpPr txBox="1">
            <a:spLocks noChangeArrowheads="1"/>
          </p:cNvSpPr>
          <p:nvPr/>
        </p:nvSpPr>
        <p:spPr bwMode="auto">
          <a:xfrm>
            <a:off x="914400" y="6057900"/>
            <a:ext cx="5029200" cy="445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algn="l">
              <a:spcBef>
                <a:spcPct val="20000"/>
              </a:spcBef>
            </a:pPr>
            <a:r>
              <a:rPr lang="en-US" sz="1000" kern="0" dirty="0" smtClean="0">
                <a:latin typeface="+mn-lt"/>
              </a:rPr>
              <a:t>Background image represents a subset (1150 acres) of </a:t>
            </a:r>
            <a:r>
              <a:rPr kumimoji="0" lang="en-US" sz="1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the</a:t>
            </a:r>
            <a:r>
              <a:rPr kumimoji="0" lang="en-US" sz="10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Sabine  National Forest, TX.   (NAIP 08, 1 meter resolution)</a:t>
            </a:r>
            <a:endParaRPr kumimoji="0" lang="en-US" sz="10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295" name="Rectangle 3"/>
          <p:cNvSpPr txBox="1">
            <a:spLocks noChangeArrowheads="1"/>
          </p:cNvSpPr>
          <p:nvPr/>
        </p:nvSpPr>
        <p:spPr bwMode="auto">
          <a:xfrm>
            <a:off x="6286500" y="4457700"/>
            <a:ext cx="2524126" cy="11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285750" indent="-285750" algn="l">
              <a:spcBef>
                <a:spcPct val="20000"/>
              </a:spcBef>
              <a:buFont typeface="Wingdings" pitchFamily="2" charset="2"/>
              <a:buChar char="v"/>
            </a:pP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% Canopy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+mn-lt"/>
              </a:rPr>
              <a:t> cover  model created from the Sabine NF lidar data. </a:t>
            </a: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0" name="Rectangle 2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r>
              <a:rPr lang="en-US" sz="3600" dirty="0" smtClean="0">
                <a:solidFill>
                  <a:schemeClr val="accent2"/>
                </a:solidFill>
                <a:latin typeface="+mj-lt"/>
              </a:rPr>
              <a:t>Integrate Outputs into your GIS</a:t>
            </a:r>
            <a:endParaRPr kumimoji="0" lang="en-US" sz="3600" b="0" i="0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140925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7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3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0" grpId="0"/>
      <p:bldP spid="20" grpId="1"/>
      <p:bldP spid="1279" grpId="0" animBg="1"/>
      <p:bldP spid="129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Exercises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1-Prepare workspace</a:t>
            </a:r>
          </a:p>
          <a:p>
            <a:endParaRPr lang="en-US" dirty="0"/>
          </a:p>
          <a:p>
            <a:r>
              <a:rPr lang="en-US" dirty="0" smtClean="0"/>
              <a:t>2-Convert BE grid file to .</a:t>
            </a:r>
            <a:r>
              <a:rPr lang="en-US" dirty="0" err="1" smtClean="0"/>
              <a:t>dtm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3-Use Catalog.exe for QA of lidar data</a:t>
            </a:r>
          </a:p>
          <a:p>
            <a:endParaRPr lang="en-US" dirty="0"/>
          </a:p>
          <a:p>
            <a:r>
              <a:rPr lang="en-US" dirty="0" smtClean="0"/>
              <a:t>4-Setup and run the AreaProcessor.exe</a:t>
            </a:r>
          </a:p>
          <a:p>
            <a:endParaRPr lang="en-US" dirty="0"/>
          </a:p>
          <a:p>
            <a:r>
              <a:rPr lang="en-US" dirty="0" smtClean="0"/>
              <a:t>5- Tree Segmentation</a:t>
            </a:r>
          </a:p>
        </p:txBody>
      </p:sp>
      <p:sp>
        <p:nvSpPr>
          <p:cNvPr id="4" name="Rectangle 3"/>
          <p:cNvSpPr/>
          <p:nvPr/>
        </p:nvSpPr>
        <p:spPr>
          <a:xfrm>
            <a:off x="457200" y="5486400"/>
            <a:ext cx="7620000" cy="9906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962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7500" t="17693" r="2500" b="3846"/>
          <a:stretch/>
        </p:blipFill>
        <p:spPr>
          <a:xfrm>
            <a:off x="412375" y="1302693"/>
            <a:ext cx="8319247" cy="441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4838" y="0"/>
            <a:ext cx="8229600" cy="990600"/>
          </a:xfrm>
        </p:spPr>
        <p:txBody>
          <a:bodyPr/>
          <a:lstStyle/>
          <a:p>
            <a:r>
              <a:rPr lang="en-US" dirty="0" smtClean="0"/>
              <a:t>Tree Segmentation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7500" t="17693" r="2500" b="3846"/>
          <a:stretch/>
        </p:blipFill>
        <p:spPr>
          <a:xfrm>
            <a:off x="412376" y="1302693"/>
            <a:ext cx="8319247" cy="4419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3568"/>
          <a:stretch/>
        </p:blipFill>
        <p:spPr>
          <a:xfrm>
            <a:off x="404838" y="1295400"/>
            <a:ext cx="8319248" cy="44268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1759893"/>
            <a:ext cx="5715000" cy="374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71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sz="4000" dirty="0" smtClean="0">
                <a:solidFill>
                  <a:schemeClr val="accent2"/>
                </a:solidFill>
              </a:rPr>
              <a:t>Questions/Comments?</a:t>
            </a:r>
            <a:endParaRPr lang="en-US" sz="40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655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Course 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486400"/>
          </a:xfrm>
        </p:spPr>
        <p:txBody>
          <a:bodyPr>
            <a:normAutofit/>
          </a:bodyPr>
          <a:lstStyle/>
          <a:p>
            <a:r>
              <a:rPr lang="en-US" dirty="0" smtClean="0"/>
              <a:t>Morning</a:t>
            </a:r>
          </a:p>
          <a:p>
            <a:pPr lvl="1"/>
            <a:r>
              <a:rPr lang="en-US" dirty="0" smtClean="0"/>
              <a:t>Brief overview of Lidar</a:t>
            </a:r>
          </a:p>
          <a:p>
            <a:pPr lvl="1"/>
            <a:r>
              <a:rPr lang="en-US" dirty="0" smtClean="0"/>
              <a:t>Exercises</a:t>
            </a:r>
          </a:p>
          <a:p>
            <a:pPr lvl="2"/>
            <a:r>
              <a:rPr lang="en-US" dirty="0" smtClean="0"/>
              <a:t>Install FUSION, prepare work environment</a:t>
            </a:r>
          </a:p>
          <a:p>
            <a:pPr lvl="2"/>
            <a:endParaRPr lang="en-US" dirty="0" smtClean="0"/>
          </a:p>
          <a:p>
            <a:r>
              <a:rPr lang="en-US" dirty="0" smtClean="0"/>
              <a:t>Afternoon</a:t>
            </a:r>
          </a:p>
          <a:p>
            <a:pPr lvl="1"/>
            <a:r>
              <a:rPr lang="en-US" dirty="0" smtClean="0"/>
              <a:t>Canopy Metrics Overview</a:t>
            </a:r>
          </a:p>
          <a:p>
            <a:pPr lvl="1"/>
            <a:r>
              <a:rPr lang="en-US" dirty="0" smtClean="0"/>
              <a:t>Getting Acquainted with Command Line</a:t>
            </a:r>
          </a:p>
          <a:p>
            <a:pPr lvl="1"/>
            <a:r>
              <a:rPr lang="en-US" dirty="0" smtClean="0"/>
              <a:t>Exercises</a:t>
            </a:r>
          </a:p>
          <a:p>
            <a:pPr lvl="2"/>
            <a:r>
              <a:rPr lang="en-US" dirty="0" smtClean="0"/>
              <a:t>QA/QC</a:t>
            </a:r>
          </a:p>
          <a:p>
            <a:pPr lvl="2"/>
            <a:r>
              <a:rPr lang="en-US" dirty="0" smtClean="0"/>
              <a:t>Area Processor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93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62000"/>
          </a:xfrm>
        </p:spPr>
        <p:txBody>
          <a:bodyPr>
            <a:normAutofit/>
          </a:bodyPr>
          <a:lstStyle/>
          <a:p>
            <a:r>
              <a:rPr lang="en-US" altLang="en-US" dirty="0"/>
              <a:t>Lidar System 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762000"/>
            <a:ext cx="6629400" cy="5638799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800" b="1" dirty="0" smtClean="0"/>
              <a:t>LiDAR – </a:t>
            </a:r>
            <a:r>
              <a:rPr lang="en-US" sz="2400" b="1" dirty="0"/>
              <a:t>Li</a:t>
            </a:r>
            <a:r>
              <a:rPr lang="en-US" sz="2400" dirty="0"/>
              <a:t>ght </a:t>
            </a:r>
            <a:r>
              <a:rPr lang="en-US" sz="2400" b="1" dirty="0"/>
              <a:t>D</a:t>
            </a:r>
            <a:r>
              <a:rPr lang="en-US" sz="2400" dirty="0"/>
              <a:t>etection </a:t>
            </a:r>
            <a:r>
              <a:rPr lang="en-US" sz="2400" b="1" dirty="0"/>
              <a:t>a</a:t>
            </a:r>
            <a:r>
              <a:rPr lang="en-US" sz="2400" dirty="0"/>
              <a:t>nd </a:t>
            </a:r>
            <a:r>
              <a:rPr lang="en-US" sz="2400" b="1" dirty="0"/>
              <a:t>R</a:t>
            </a:r>
            <a:r>
              <a:rPr lang="en-US" sz="2400" dirty="0"/>
              <a:t>anging</a:t>
            </a:r>
          </a:p>
          <a:p>
            <a:pPr>
              <a:buFont typeface="Wingdings" pitchFamily="2" charset="2"/>
              <a:buChar char="Ø"/>
              <a:defRPr/>
            </a:pPr>
            <a:endParaRPr lang="en-US" sz="2400" dirty="0" smtClean="0"/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 smtClean="0"/>
              <a:t>Active Sensor</a:t>
            </a:r>
          </a:p>
          <a:p>
            <a:pPr>
              <a:buFont typeface="Wingdings" pitchFamily="2" charset="2"/>
              <a:buChar char="Ø"/>
              <a:defRPr/>
            </a:pPr>
            <a:endParaRPr lang="en-US" sz="2400" dirty="0"/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/>
              <a:t>Measures distances through laser pulses that strike and reflect off of features on the surface of the earth</a:t>
            </a:r>
            <a:r>
              <a:rPr lang="en-US" sz="2400" dirty="0" smtClean="0"/>
              <a:t>.</a:t>
            </a:r>
          </a:p>
          <a:p>
            <a:pPr lvl="1">
              <a:buSzPct val="130000"/>
              <a:buFont typeface="Arial" pitchFamily="34" charset="0"/>
              <a:buChar char="•"/>
              <a:defRPr/>
            </a:pPr>
            <a:r>
              <a:rPr lang="en-US" sz="2000" dirty="0" smtClean="0"/>
              <a:t>Distance </a:t>
            </a:r>
            <a:r>
              <a:rPr lang="en-US" sz="2000" dirty="0"/>
              <a:t>= (speed of light * round-trip time)* </a:t>
            </a:r>
            <a:r>
              <a:rPr lang="en-US" sz="2000" dirty="0" smtClean="0"/>
              <a:t>½</a:t>
            </a:r>
          </a:p>
          <a:p>
            <a:pPr lvl="1">
              <a:buSzPct val="130000"/>
              <a:buFont typeface="Arial" pitchFamily="34" charset="0"/>
              <a:buChar char="•"/>
              <a:defRPr/>
            </a:pPr>
            <a:endParaRPr lang="en-US" sz="2000" dirty="0"/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/>
              <a:t>Converts scanning angle and distance-from-sensor information into georeferenced data </a:t>
            </a:r>
            <a:r>
              <a:rPr lang="en-US" sz="2400" dirty="0" smtClean="0"/>
              <a:t>points</a:t>
            </a:r>
          </a:p>
          <a:p>
            <a:pPr>
              <a:buFont typeface="Wingdings" pitchFamily="2" charset="2"/>
              <a:buChar char="Ø"/>
              <a:defRPr/>
            </a:pPr>
            <a:endParaRPr lang="en-US" sz="2400" dirty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Ø"/>
              <a:defRPr/>
            </a:pPr>
            <a:r>
              <a:rPr lang="en-US" sz="2400" dirty="0"/>
              <a:t>Collects </a:t>
            </a:r>
            <a:r>
              <a:rPr lang="en-US" sz="2400" dirty="0" smtClean="0"/>
              <a:t>100 thousand – 1 million </a:t>
            </a:r>
            <a:r>
              <a:rPr lang="en-US" sz="2400" dirty="0"/>
              <a:t>positions/second </a:t>
            </a:r>
            <a:r>
              <a:rPr lang="en-US" sz="2400" dirty="0" smtClean="0"/>
              <a:t>(creates a point clouds)</a:t>
            </a:r>
            <a:endParaRPr lang="en-US" sz="2400" dirty="0"/>
          </a:p>
        </p:txBody>
      </p:sp>
      <p:pic>
        <p:nvPicPr>
          <p:cNvPr id="15365" name="Picture 77" descr="laser_animation_just_lig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1333500" cy="512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1136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Collection Mechanisms</a:t>
            </a:r>
            <a:endParaRPr lang="en-US" dirty="0"/>
          </a:p>
        </p:txBody>
      </p:sp>
      <p:pic>
        <p:nvPicPr>
          <p:cNvPr id="2050" name="Picture 2" descr="Image result for terrestrial lidar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22" r="-7575" b="561"/>
          <a:stretch/>
        </p:blipFill>
        <p:spPr bwMode="auto">
          <a:xfrm>
            <a:off x="381000" y="3733800"/>
            <a:ext cx="2498599" cy="2661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 descr="Shows an airplane collecting a swadth of lidar data over mountainous terrain." title="Picture of lidar acquision"/>
          <p:cNvGrpSpPr/>
          <p:nvPr/>
        </p:nvGrpSpPr>
        <p:grpSpPr>
          <a:xfrm>
            <a:off x="532522" y="1295400"/>
            <a:ext cx="3665928" cy="2590800"/>
            <a:chOff x="1524001" y="3476061"/>
            <a:chExt cx="4635078" cy="3372415"/>
          </a:xfrm>
        </p:grpSpPr>
        <p:grpSp>
          <p:nvGrpSpPr>
            <p:cNvPr id="7" name="Group 6"/>
            <p:cNvGrpSpPr/>
            <p:nvPr/>
          </p:nvGrpSpPr>
          <p:grpSpPr>
            <a:xfrm>
              <a:off x="1524001" y="3593755"/>
              <a:ext cx="4635078" cy="3254721"/>
              <a:chOff x="36514" y="2860894"/>
              <a:chExt cx="6341132" cy="3997105"/>
            </a:xfrm>
          </p:grpSpPr>
          <p:pic>
            <p:nvPicPr>
              <p:cNvPr id="10" name="Picture 9" descr="landscape"/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F0000"/>
                  </a:clrFrom>
                  <a:clrTo>
                    <a:srgbClr val="FF0000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514" y="2860894"/>
                <a:ext cx="6341132" cy="39971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1" name="Freeform 10"/>
              <p:cNvSpPr>
                <a:spLocks/>
              </p:cNvSpPr>
              <p:nvPr/>
            </p:nvSpPr>
            <p:spPr bwMode="auto">
              <a:xfrm>
                <a:off x="769533" y="3793401"/>
                <a:ext cx="4207279" cy="1564411"/>
              </a:xfrm>
              <a:custGeom>
                <a:avLst/>
                <a:gdLst>
                  <a:gd name="T0" fmla="*/ 293 w 2688"/>
                  <a:gd name="T1" fmla="*/ 50 h 1000"/>
                  <a:gd name="T2" fmla="*/ 445 w 2688"/>
                  <a:gd name="T3" fmla="*/ 30 h 1000"/>
                  <a:gd name="T4" fmla="*/ 617 w 2688"/>
                  <a:gd name="T5" fmla="*/ 20 h 1000"/>
                  <a:gd name="T6" fmla="*/ 849 w 2688"/>
                  <a:gd name="T7" fmla="*/ 10 h 1000"/>
                  <a:gd name="T8" fmla="*/ 1102 w 2688"/>
                  <a:gd name="T9" fmla="*/ 0 h 1000"/>
                  <a:gd name="T10" fmla="*/ 1405 w 2688"/>
                  <a:gd name="T11" fmla="*/ 20 h 1000"/>
                  <a:gd name="T12" fmla="*/ 1728 w 2688"/>
                  <a:gd name="T13" fmla="*/ 91 h 1000"/>
                  <a:gd name="T14" fmla="*/ 2001 w 2688"/>
                  <a:gd name="T15" fmla="*/ 172 h 1000"/>
                  <a:gd name="T16" fmla="*/ 2304 w 2688"/>
                  <a:gd name="T17" fmla="*/ 202 h 1000"/>
                  <a:gd name="T18" fmla="*/ 2688 w 2688"/>
                  <a:gd name="T19" fmla="*/ 303 h 1000"/>
                  <a:gd name="T20" fmla="*/ 2304 w 2688"/>
                  <a:gd name="T21" fmla="*/ 1000 h 1000"/>
                  <a:gd name="T22" fmla="*/ 2082 w 2688"/>
                  <a:gd name="T23" fmla="*/ 879 h 1000"/>
                  <a:gd name="T24" fmla="*/ 1860 w 2688"/>
                  <a:gd name="T25" fmla="*/ 828 h 1000"/>
                  <a:gd name="T26" fmla="*/ 1637 w 2688"/>
                  <a:gd name="T27" fmla="*/ 808 h 1000"/>
                  <a:gd name="T28" fmla="*/ 1344 w 2688"/>
                  <a:gd name="T29" fmla="*/ 768 h 1000"/>
                  <a:gd name="T30" fmla="*/ 1051 w 2688"/>
                  <a:gd name="T31" fmla="*/ 778 h 1000"/>
                  <a:gd name="T32" fmla="*/ 708 w 2688"/>
                  <a:gd name="T33" fmla="*/ 808 h 1000"/>
                  <a:gd name="T34" fmla="*/ 425 w 2688"/>
                  <a:gd name="T35" fmla="*/ 788 h 1000"/>
                  <a:gd name="T36" fmla="*/ 212 w 2688"/>
                  <a:gd name="T37" fmla="*/ 788 h 1000"/>
                  <a:gd name="T38" fmla="*/ 0 w 2688"/>
                  <a:gd name="T39" fmla="*/ 768 h 1000"/>
                  <a:gd name="T40" fmla="*/ 132 w 2688"/>
                  <a:gd name="T41" fmla="*/ 515 h 1000"/>
                  <a:gd name="T42" fmla="*/ 233 w 2688"/>
                  <a:gd name="T43" fmla="*/ 242 h 1000"/>
                  <a:gd name="T44" fmla="*/ 293 w 2688"/>
                  <a:gd name="T45" fmla="*/ 50 h 1000"/>
                  <a:gd name="connsiteX0" fmla="*/ 1090 w 10000"/>
                  <a:gd name="connsiteY0" fmla="*/ 500 h 10000"/>
                  <a:gd name="connsiteX1" fmla="*/ 1656 w 10000"/>
                  <a:gd name="connsiteY1" fmla="*/ 300 h 10000"/>
                  <a:gd name="connsiteX2" fmla="*/ 2295 w 10000"/>
                  <a:gd name="connsiteY2" fmla="*/ 200 h 10000"/>
                  <a:gd name="connsiteX3" fmla="*/ 3158 w 10000"/>
                  <a:gd name="connsiteY3" fmla="*/ 100 h 10000"/>
                  <a:gd name="connsiteX4" fmla="*/ 4100 w 10000"/>
                  <a:gd name="connsiteY4" fmla="*/ 0 h 10000"/>
                  <a:gd name="connsiteX5" fmla="*/ 5227 w 10000"/>
                  <a:gd name="connsiteY5" fmla="*/ 200 h 10000"/>
                  <a:gd name="connsiteX6" fmla="*/ 6429 w 10000"/>
                  <a:gd name="connsiteY6" fmla="*/ 910 h 10000"/>
                  <a:gd name="connsiteX7" fmla="*/ 7444 w 10000"/>
                  <a:gd name="connsiteY7" fmla="*/ 1720 h 10000"/>
                  <a:gd name="connsiteX8" fmla="*/ 8571 w 10000"/>
                  <a:gd name="connsiteY8" fmla="*/ 2020 h 10000"/>
                  <a:gd name="connsiteX9" fmla="*/ 10000 w 10000"/>
                  <a:gd name="connsiteY9" fmla="*/ 3030 h 10000"/>
                  <a:gd name="connsiteX10" fmla="*/ 8571 w 10000"/>
                  <a:gd name="connsiteY10" fmla="*/ 10000 h 10000"/>
                  <a:gd name="connsiteX11" fmla="*/ 7746 w 10000"/>
                  <a:gd name="connsiteY11" fmla="*/ 8790 h 10000"/>
                  <a:gd name="connsiteX12" fmla="*/ 6920 w 10000"/>
                  <a:gd name="connsiteY12" fmla="*/ 8280 h 10000"/>
                  <a:gd name="connsiteX13" fmla="*/ 6090 w 10000"/>
                  <a:gd name="connsiteY13" fmla="*/ 8080 h 10000"/>
                  <a:gd name="connsiteX14" fmla="*/ 5000 w 10000"/>
                  <a:gd name="connsiteY14" fmla="*/ 7680 h 10000"/>
                  <a:gd name="connsiteX15" fmla="*/ 3910 w 10000"/>
                  <a:gd name="connsiteY15" fmla="*/ 7780 h 10000"/>
                  <a:gd name="connsiteX16" fmla="*/ 2634 w 10000"/>
                  <a:gd name="connsiteY16" fmla="*/ 8080 h 10000"/>
                  <a:gd name="connsiteX17" fmla="*/ 1581 w 10000"/>
                  <a:gd name="connsiteY17" fmla="*/ 7880 h 10000"/>
                  <a:gd name="connsiteX18" fmla="*/ 789 w 10000"/>
                  <a:gd name="connsiteY18" fmla="*/ 7880 h 10000"/>
                  <a:gd name="connsiteX19" fmla="*/ 0 w 10000"/>
                  <a:gd name="connsiteY19" fmla="*/ 7680 h 10000"/>
                  <a:gd name="connsiteX20" fmla="*/ 491 w 10000"/>
                  <a:gd name="connsiteY20" fmla="*/ 5150 h 10000"/>
                  <a:gd name="connsiteX21" fmla="*/ 802 w 10000"/>
                  <a:gd name="connsiteY21" fmla="*/ 2536 h 10000"/>
                  <a:gd name="connsiteX22" fmla="*/ 1090 w 10000"/>
                  <a:gd name="connsiteY22" fmla="*/ 500 h 10000"/>
                  <a:gd name="connsiteX0" fmla="*/ 1090 w 10000"/>
                  <a:gd name="connsiteY0" fmla="*/ 500 h 10000"/>
                  <a:gd name="connsiteX1" fmla="*/ 1656 w 10000"/>
                  <a:gd name="connsiteY1" fmla="*/ 300 h 10000"/>
                  <a:gd name="connsiteX2" fmla="*/ 2295 w 10000"/>
                  <a:gd name="connsiteY2" fmla="*/ 200 h 10000"/>
                  <a:gd name="connsiteX3" fmla="*/ 3158 w 10000"/>
                  <a:gd name="connsiteY3" fmla="*/ 100 h 10000"/>
                  <a:gd name="connsiteX4" fmla="*/ 4100 w 10000"/>
                  <a:gd name="connsiteY4" fmla="*/ 0 h 10000"/>
                  <a:gd name="connsiteX5" fmla="*/ 5227 w 10000"/>
                  <a:gd name="connsiteY5" fmla="*/ 200 h 10000"/>
                  <a:gd name="connsiteX6" fmla="*/ 6429 w 10000"/>
                  <a:gd name="connsiteY6" fmla="*/ 910 h 10000"/>
                  <a:gd name="connsiteX7" fmla="*/ 7444 w 10000"/>
                  <a:gd name="connsiteY7" fmla="*/ 1720 h 10000"/>
                  <a:gd name="connsiteX8" fmla="*/ 8571 w 10000"/>
                  <a:gd name="connsiteY8" fmla="*/ 2020 h 10000"/>
                  <a:gd name="connsiteX9" fmla="*/ 10000 w 10000"/>
                  <a:gd name="connsiteY9" fmla="*/ 3030 h 10000"/>
                  <a:gd name="connsiteX10" fmla="*/ 8571 w 10000"/>
                  <a:gd name="connsiteY10" fmla="*/ 10000 h 10000"/>
                  <a:gd name="connsiteX11" fmla="*/ 7746 w 10000"/>
                  <a:gd name="connsiteY11" fmla="*/ 8790 h 10000"/>
                  <a:gd name="connsiteX12" fmla="*/ 6920 w 10000"/>
                  <a:gd name="connsiteY12" fmla="*/ 8280 h 10000"/>
                  <a:gd name="connsiteX13" fmla="*/ 6090 w 10000"/>
                  <a:gd name="connsiteY13" fmla="*/ 8080 h 10000"/>
                  <a:gd name="connsiteX14" fmla="*/ 5000 w 10000"/>
                  <a:gd name="connsiteY14" fmla="*/ 7680 h 10000"/>
                  <a:gd name="connsiteX15" fmla="*/ 3910 w 10000"/>
                  <a:gd name="connsiteY15" fmla="*/ 7780 h 10000"/>
                  <a:gd name="connsiteX16" fmla="*/ 2634 w 10000"/>
                  <a:gd name="connsiteY16" fmla="*/ 8080 h 10000"/>
                  <a:gd name="connsiteX17" fmla="*/ 1581 w 10000"/>
                  <a:gd name="connsiteY17" fmla="*/ 7880 h 10000"/>
                  <a:gd name="connsiteX18" fmla="*/ 789 w 10000"/>
                  <a:gd name="connsiteY18" fmla="*/ 7880 h 10000"/>
                  <a:gd name="connsiteX19" fmla="*/ 0 w 10000"/>
                  <a:gd name="connsiteY19" fmla="*/ 7680 h 10000"/>
                  <a:gd name="connsiteX20" fmla="*/ 318 w 10000"/>
                  <a:gd name="connsiteY20" fmla="*/ 4629 h 10000"/>
                  <a:gd name="connsiteX21" fmla="*/ 802 w 10000"/>
                  <a:gd name="connsiteY21" fmla="*/ 2536 h 10000"/>
                  <a:gd name="connsiteX22" fmla="*/ 1090 w 10000"/>
                  <a:gd name="connsiteY22" fmla="*/ 500 h 10000"/>
                  <a:gd name="connsiteX0" fmla="*/ 1155 w 10065"/>
                  <a:gd name="connsiteY0" fmla="*/ 500 h 10000"/>
                  <a:gd name="connsiteX1" fmla="*/ 1721 w 10065"/>
                  <a:gd name="connsiteY1" fmla="*/ 300 h 10000"/>
                  <a:gd name="connsiteX2" fmla="*/ 2360 w 10065"/>
                  <a:gd name="connsiteY2" fmla="*/ 200 h 10000"/>
                  <a:gd name="connsiteX3" fmla="*/ 3223 w 10065"/>
                  <a:gd name="connsiteY3" fmla="*/ 100 h 10000"/>
                  <a:gd name="connsiteX4" fmla="*/ 4165 w 10065"/>
                  <a:gd name="connsiteY4" fmla="*/ 0 h 10000"/>
                  <a:gd name="connsiteX5" fmla="*/ 5292 w 10065"/>
                  <a:gd name="connsiteY5" fmla="*/ 200 h 10000"/>
                  <a:gd name="connsiteX6" fmla="*/ 6494 w 10065"/>
                  <a:gd name="connsiteY6" fmla="*/ 910 h 10000"/>
                  <a:gd name="connsiteX7" fmla="*/ 7509 w 10065"/>
                  <a:gd name="connsiteY7" fmla="*/ 1720 h 10000"/>
                  <a:gd name="connsiteX8" fmla="*/ 8636 w 10065"/>
                  <a:gd name="connsiteY8" fmla="*/ 2020 h 10000"/>
                  <a:gd name="connsiteX9" fmla="*/ 10065 w 10065"/>
                  <a:gd name="connsiteY9" fmla="*/ 3030 h 10000"/>
                  <a:gd name="connsiteX10" fmla="*/ 8636 w 10065"/>
                  <a:gd name="connsiteY10" fmla="*/ 10000 h 10000"/>
                  <a:gd name="connsiteX11" fmla="*/ 7811 w 10065"/>
                  <a:gd name="connsiteY11" fmla="*/ 8790 h 10000"/>
                  <a:gd name="connsiteX12" fmla="*/ 6985 w 10065"/>
                  <a:gd name="connsiteY12" fmla="*/ 8280 h 10000"/>
                  <a:gd name="connsiteX13" fmla="*/ 6155 w 10065"/>
                  <a:gd name="connsiteY13" fmla="*/ 8080 h 10000"/>
                  <a:gd name="connsiteX14" fmla="*/ 5065 w 10065"/>
                  <a:gd name="connsiteY14" fmla="*/ 7680 h 10000"/>
                  <a:gd name="connsiteX15" fmla="*/ 3975 w 10065"/>
                  <a:gd name="connsiteY15" fmla="*/ 7780 h 10000"/>
                  <a:gd name="connsiteX16" fmla="*/ 2699 w 10065"/>
                  <a:gd name="connsiteY16" fmla="*/ 8080 h 10000"/>
                  <a:gd name="connsiteX17" fmla="*/ 1646 w 10065"/>
                  <a:gd name="connsiteY17" fmla="*/ 7880 h 10000"/>
                  <a:gd name="connsiteX18" fmla="*/ 854 w 10065"/>
                  <a:gd name="connsiteY18" fmla="*/ 7880 h 10000"/>
                  <a:gd name="connsiteX19" fmla="*/ 0 w 10065"/>
                  <a:gd name="connsiteY19" fmla="*/ 7680 h 10000"/>
                  <a:gd name="connsiteX20" fmla="*/ 383 w 10065"/>
                  <a:gd name="connsiteY20" fmla="*/ 4629 h 10000"/>
                  <a:gd name="connsiteX21" fmla="*/ 867 w 10065"/>
                  <a:gd name="connsiteY21" fmla="*/ 2536 h 10000"/>
                  <a:gd name="connsiteX22" fmla="*/ 1155 w 10065"/>
                  <a:gd name="connsiteY22" fmla="*/ 500 h 10000"/>
                  <a:gd name="connsiteX0" fmla="*/ 1263 w 10065"/>
                  <a:gd name="connsiteY0" fmla="*/ 558 h 10000"/>
                  <a:gd name="connsiteX1" fmla="*/ 1721 w 10065"/>
                  <a:gd name="connsiteY1" fmla="*/ 300 h 10000"/>
                  <a:gd name="connsiteX2" fmla="*/ 2360 w 10065"/>
                  <a:gd name="connsiteY2" fmla="*/ 200 h 10000"/>
                  <a:gd name="connsiteX3" fmla="*/ 3223 w 10065"/>
                  <a:gd name="connsiteY3" fmla="*/ 100 h 10000"/>
                  <a:gd name="connsiteX4" fmla="*/ 4165 w 10065"/>
                  <a:gd name="connsiteY4" fmla="*/ 0 h 10000"/>
                  <a:gd name="connsiteX5" fmla="*/ 5292 w 10065"/>
                  <a:gd name="connsiteY5" fmla="*/ 200 h 10000"/>
                  <a:gd name="connsiteX6" fmla="*/ 6494 w 10065"/>
                  <a:gd name="connsiteY6" fmla="*/ 910 h 10000"/>
                  <a:gd name="connsiteX7" fmla="*/ 7509 w 10065"/>
                  <a:gd name="connsiteY7" fmla="*/ 1720 h 10000"/>
                  <a:gd name="connsiteX8" fmla="*/ 8636 w 10065"/>
                  <a:gd name="connsiteY8" fmla="*/ 2020 h 10000"/>
                  <a:gd name="connsiteX9" fmla="*/ 10065 w 10065"/>
                  <a:gd name="connsiteY9" fmla="*/ 3030 h 10000"/>
                  <a:gd name="connsiteX10" fmla="*/ 8636 w 10065"/>
                  <a:gd name="connsiteY10" fmla="*/ 10000 h 10000"/>
                  <a:gd name="connsiteX11" fmla="*/ 7811 w 10065"/>
                  <a:gd name="connsiteY11" fmla="*/ 8790 h 10000"/>
                  <a:gd name="connsiteX12" fmla="*/ 6985 w 10065"/>
                  <a:gd name="connsiteY12" fmla="*/ 8280 h 10000"/>
                  <a:gd name="connsiteX13" fmla="*/ 6155 w 10065"/>
                  <a:gd name="connsiteY13" fmla="*/ 8080 h 10000"/>
                  <a:gd name="connsiteX14" fmla="*/ 5065 w 10065"/>
                  <a:gd name="connsiteY14" fmla="*/ 7680 h 10000"/>
                  <a:gd name="connsiteX15" fmla="*/ 3975 w 10065"/>
                  <a:gd name="connsiteY15" fmla="*/ 7780 h 10000"/>
                  <a:gd name="connsiteX16" fmla="*/ 2699 w 10065"/>
                  <a:gd name="connsiteY16" fmla="*/ 8080 h 10000"/>
                  <a:gd name="connsiteX17" fmla="*/ 1646 w 10065"/>
                  <a:gd name="connsiteY17" fmla="*/ 7880 h 10000"/>
                  <a:gd name="connsiteX18" fmla="*/ 854 w 10065"/>
                  <a:gd name="connsiteY18" fmla="*/ 7880 h 10000"/>
                  <a:gd name="connsiteX19" fmla="*/ 0 w 10065"/>
                  <a:gd name="connsiteY19" fmla="*/ 7680 h 10000"/>
                  <a:gd name="connsiteX20" fmla="*/ 383 w 10065"/>
                  <a:gd name="connsiteY20" fmla="*/ 4629 h 10000"/>
                  <a:gd name="connsiteX21" fmla="*/ 867 w 10065"/>
                  <a:gd name="connsiteY21" fmla="*/ 2536 h 10000"/>
                  <a:gd name="connsiteX22" fmla="*/ 1263 w 10065"/>
                  <a:gd name="connsiteY22" fmla="*/ 558 h 10000"/>
                  <a:gd name="connsiteX0" fmla="*/ 1306 w 10065"/>
                  <a:gd name="connsiteY0" fmla="*/ 500 h 10000"/>
                  <a:gd name="connsiteX1" fmla="*/ 1721 w 10065"/>
                  <a:gd name="connsiteY1" fmla="*/ 300 h 10000"/>
                  <a:gd name="connsiteX2" fmla="*/ 2360 w 10065"/>
                  <a:gd name="connsiteY2" fmla="*/ 200 h 10000"/>
                  <a:gd name="connsiteX3" fmla="*/ 3223 w 10065"/>
                  <a:gd name="connsiteY3" fmla="*/ 100 h 10000"/>
                  <a:gd name="connsiteX4" fmla="*/ 4165 w 10065"/>
                  <a:gd name="connsiteY4" fmla="*/ 0 h 10000"/>
                  <a:gd name="connsiteX5" fmla="*/ 5292 w 10065"/>
                  <a:gd name="connsiteY5" fmla="*/ 200 h 10000"/>
                  <a:gd name="connsiteX6" fmla="*/ 6494 w 10065"/>
                  <a:gd name="connsiteY6" fmla="*/ 910 h 10000"/>
                  <a:gd name="connsiteX7" fmla="*/ 7509 w 10065"/>
                  <a:gd name="connsiteY7" fmla="*/ 1720 h 10000"/>
                  <a:gd name="connsiteX8" fmla="*/ 8636 w 10065"/>
                  <a:gd name="connsiteY8" fmla="*/ 2020 h 10000"/>
                  <a:gd name="connsiteX9" fmla="*/ 10065 w 10065"/>
                  <a:gd name="connsiteY9" fmla="*/ 3030 h 10000"/>
                  <a:gd name="connsiteX10" fmla="*/ 8636 w 10065"/>
                  <a:gd name="connsiteY10" fmla="*/ 10000 h 10000"/>
                  <a:gd name="connsiteX11" fmla="*/ 7811 w 10065"/>
                  <a:gd name="connsiteY11" fmla="*/ 8790 h 10000"/>
                  <a:gd name="connsiteX12" fmla="*/ 6985 w 10065"/>
                  <a:gd name="connsiteY12" fmla="*/ 8280 h 10000"/>
                  <a:gd name="connsiteX13" fmla="*/ 6155 w 10065"/>
                  <a:gd name="connsiteY13" fmla="*/ 8080 h 10000"/>
                  <a:gd name="connsiteX14" fmla="*/ 5065 w 10065"/>
                  <a:gd name="connsiteY14" fmla="*/ 7680 h 10000"/>
                  <a:gd name="connsiteX15" fmla="*/ 3975 w 10065"/>
                  <a:gd name="connsiteY15" fmla="*/ 7780 h 10000"/>
                  <a:gd name="connsiteX16" fmla="*/ 2699 w 10065"/>
                  <a:gd name="connsiteY16" fmla="*/ 8080 h 10000"/>
                  <a:gd name="connsiteX17" fmla="*/ 1646 w 10065"/>
                  <a:gd name="connsiteY17" fmla="*/ 7880 h 10000"/>
                  <a:gd name="connsiteX18" fmla="*/ 854 w 10065"/>
                  <a:gd name="connsiteY18" fmla="*/ 7880 h 10000"/>
                  <a:gd name="connsiteX19" fmla="*/ 0 w 10065"/>
                  <a:gd name="connsiteY19" fmla="*/ 7680 h 10000"/>
                  <a:gd name="connsiteX20" fmla="*/ 383 w 10065"/>
                  <a:gd name="connsiteY20" fmla="*/ 4629 h 10000"/>
                  <a:gd name="connsiteX21" fmla="*/ 867 w 10065"/>
                  <a:gd name="connsiteY21" fmla="*/ 2536 h 10000"/>
                  <a:gd name="connsiteX22" fmla="*/ 1306 w 10065"/>
                  <a:gd name="connsiteY22" fmla="*/ 50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0065" h="10000">
                    <a:moveTo>
                      <a:pt x="1306" y="500"/>
                    </a:moveTo>
                    <a:lnTo>
                      <a:pt x="1721" y="300"/>
                    </a:lnTo>
                    <a:lnTo>
                      <a:pt x="2360" y="200"/>
                    </a:lnTo>
                    <a:lnTo>
                      <a:pt x="3223" y="100"/>
                    </a:lnTo>
                    <a:lnTo>
                      <a:pt x="4165" y="0"/>
                    </a:lnTo>
                    <a:lnTo>
                      <a:pt x="5292" y="200"/>
                    </a:lnTo>
                    <a:lnTo>
                      <a:pt x="6494" y="910"/>
                    </a:lnTo>
                    <a:lnTo>
                      <a:pt x="7509" y="1720"/>
                    </a:lnTo>
                    <a:lnTo>
                      <a:pt x="8636" y="2020"/>
                    </a:lnTo>
                    <a:lnTo>
                      <a:pt x="10065" y="3030"/>
                    </a:lnTo>
                    <a:lnTo>
                      <a:pt x="8636" y="10000"/>
                    </a:lnTo>
                    <a:lnTo>
                      <a:pt x="7811" y="8790"/>
                    </a:lnTo>
                    <a:lnTo>
                      <a:pt x="6985" y="8280"/>
                    </a:lnTo>
                    <a:lnTo>
                      <a:pt x="6155" y="8080"/>
                    </a:lnTo>
                    <a:lnTo>
                      <a:pt x="5065" y="7680"/>
                    </a:lnTo>
                    <a:lnTo>
                      <a:pt x="3975" y="7780"/>
                    </a:lnTo>
                    <a:lnTo>
                      <a:pt x="2699" y="8080"/>
                    </a:lnTo>
                    <a:lnTo>
                      <a:pt x="1646" y="7880"/>
                    </a:lnTo>
                    <a:lnTo>
                      <a:pt x="854" y="7880"/>
                    </a:lnTo>
                    <a:lnTo>
                      <a:pt x="0" y="7680"/>
                    </a:lnTo>
                    <a:cubicBezTo>
                      <a:pt x="164" y="6837"/>
                      <a:pt x="219" y="5472"/>
                      <a:pt x="383" y="4629"/>
                    </a:cubicBezTo>
                    <a:cubicBezTo>
                      <a:pt x="487" y="3758"/>
                      <a:pt x="763" y="3407"/>
                      <a:pt x="867" y="2536"/>
                    </a:cubicBezTo>
                    <a:cubicBezTo>
                      <a:pt x="1013" y="1857"/>
                      <a:pt x="1160" y="1179"/>
                      <a:pt x="1306" y="500"/>
                    </a:cubicBezTo>
                    <a:close/>
                  </a:path>
                </a:pathLst>
              </a:custGeom>
              <a:pattFill prst="wdUpDiag">
                <a:fgClr>
                  <a:srgbClr val="FFFF00">
                    <a:alpha val="37000"/>
                  </a:srgbClr>
                </a:fgClr>
                <a:bgClr>
                  <a:srgbClr val="92D050">
                    <a:alpha val="37000"/>
                  </a:srgbClr>
                </a:bgClr>
              </a:patt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  <p:pic>
          <p:nvPicPr>
            <p:cNvPr id="8" name="Picture 7" descr="plane01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4475" y="3476061"/>
              <a:ext cx="1143267" cy="4595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reeform 8"/>
            <p:cNvSpPr/>
            <p:nvPr/>
          </p:nvSpPr>
          <p:spPr bwMode="auto">
            <a:xfrm>
              <a:off x="4681369" y="3854018"/>
              <a:ext cx="442128" cy="1768510"/>
            </a:xfrm>
            <a:custGeom>
              <a:avLst/>
              <a:gdLst>
                <a:gd name="connsiteX0" fmla="*/ 205992 w 442128"/>
                <a:gd name="connsiteY0" fmla="*/ 0 h 1768510"/>
                <a:gd name="connsiteX1" fmla="*/ 0 w 442128"/>
                <a:gd name="connsiteY1" fmla="*/ 1768510 h 1768510"/>
                <a:gd name="connsiteX2" fmla="*/ 442128 w 442128"/>
                <a:gd name="connsiteY2" fmla="*/ 884255 h 1768510"/>
                <a:gd name="connsiteX3" fmla="*/ 205992 w 442128"/>
                <a:gd name="connsiteY3" fmla="*/ 0 h 17685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2128" h="1768510">
                  <a:moveTo>
                    <a:pt x="205992" y="0"/>
                  </a:moveTo>
                  <a:lnTo>
                    <a:pt x="0" y="1768510"/>
                  </a:lnTo>
                  <a:lnTo>
                    <a:pt x="442128" y="884255"/>
                  </a:lnTo>
                  <a:lnTo>
                    <a:pt x="205992" y="0"/>
                  </a:lnTo>
                  <a:close/>
                </a:path>
              </a:pathLst>
            </a:custGeom>
            <a:solidFill>
              <a:srgbClr val="FFFF00">
                <a:alpha val="44000"/>
              </a:srgb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1" i="0" u="none" strike="noStrike" cap="none" normalizeH="0" baseline="0" smtClean="0">
                <a:ln>
                  <a:noFill/>
                </a:ln>
                <a:solidFill>
                  <a:srgbClr val="FF0000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2056" name="Picture 8" descr="Image result for uav lid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539" y="1686209"/>
            <a:ext cx="3646061" cy="189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mage result for self driving car lid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9900" y="3933937"/>
            <a:ext cx="3124200" cy="2343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https://earthobservatory.nasa.gov/ContentFeature/ICESat/Images/icesat_whit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191000"/>
            <a:ext cx="2438091" cy="1832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8788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-11321"/>
            <a:ext cx="9120051" cy="990600"/>
          </a:xfrm>
        </p:spPr>
        <p:txBody>
          <a:bodyPr/>
          <a:lstStyle/>
          <a:p>
            <a:r>
              <a:rPr lang="en-US" altLang="en-US" dirty="0">
                <a:solidFill>
                  <a:srgbClr val="8AB833"/>
                </a:solidFill>
              </a:rPr>
              <a:t>Airborne Lidar System Components</a:t>
            </a:r>
            <a:endParaRPr lang="en-US" dirty="0">
              <a:solidFill>
                <a:srgbClr val="8AB833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4298814" cy="502920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en-US" sz="2400" dirty="0"/>
              <a:t>Scanning laser emitter-receiver unit (the sensor)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en-US" sz="2400" dirty="0"/>
              <a:t>Differentially-corrected GPS on the ground and in the plane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en-US" sz="2400" dirty="0"/>
              <a:t>Inertial measurement unit (IMU)</a:t>
            </a:r>
          </a:p>
          <a:p>
            <a:pPr>
              <a:spcBef>
                <a:spcPts val="1200"/>
              </a:spcBef>
              <a:spcAft>
                <a:spcPts val="1200"/>
              </a:spcAft>
            </a:pPr>
            <a:r>
              <a:rPr lang="en-US" altLang="en-US" sz="2400" dirty="0"/>
              <a:t>Computer to control the system and store </a:t>
            </a:r>
            <a:r>
              <a:rPr lang="en-US" altLang="en-US" sz="2400" dirty="0" smtClean="0"/>
              <a:t>data</a:t>
            </a:r>
            <a:endParaRPr lang="en-US" altLang="en-US" sz="2400" dirty="0"/>
          </a:p>
        </p:txBody>
      </p:sp>
      <p:sp>
        <p:nvSpPr>
          <p:cNvPr id="4" name="Text Box 128"/>
          <p:cNvSpPr txBox="1">
            <a:spLocks noChangeArrowheads="1"/>
          </p:cNvSpPr>
          <p:nvPr/>
        </p:nvSpPr>
        <p:spPr bwMode="auto">
          <a:xfrm>
            <a:off x="6910251" y="1293223"/>
            <a:ext cx="1998663" cy="3698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FF00"/>
                </a:solidFill>
                <a:latin typeface="Tahoma" panose="020B0604030504040204" pitchFamily="34" charset="0"/>
              </a:rPr>
              <a:t>IMU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52" t="24219" r="10953" b="15625"/>
          <a:stretch>
            <a:fillRect/>
          </a:stretch>
        </p:blipFill>
        <p:spPr bwMode="auto">
          <a:xfrm>
            <a:off x="4967151" y="3825991"/>
            <a:ext cx="3886200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2"/>
          <p:cNvGraphicFramePr>
            <a:graphicFrameLocks noChangeAspect="1"/>
          </p:cNvGraphicFramePr>
          <p:nvPr>
            <p:extLst/>
          </p:nvPr>
        </p:nvGraphicFramePr>
        <p:xfrm>
          <a:off x="5386251" y="2588623"/>
          <a:ext cx="230505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Drawing" r:id="rId4" imgW="2290713" imgH="923827" progId="">
                  <p:embed/>
                </p:oleObj>
              </mc:Choice>
              <mc:Fallback>
                <p:oleObj name="Drawing" r:id="rId4" imgW="2290713" imgH="923827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86251" y="2588623"/>
                        <a:ext cx="2305050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>
                        <a:outerShdw dist="35921" dir="2700000" algn="ctr" rotWithShape="0">
                          <a:schemeClr val="bg2"/>
                        </a:outerShdw>
                      </a:effectLst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121"/>
          <p:cNvGrpSpPr>
            <a:grpSpLocks/>
          </p:cNvGrpSpPr>
          <p:nvPr/>
        </p:nvGrpSpPr>
        <p:grpSpPr bwMode="auto">
          <a:xfrm>
            <a:off x="6834051" y="1750423"/>
            <a:ext cx="2057400" cy="838200"/>
            <a:chOff x="3024" y="960"/>
            <a:chExt cx="1296" cy="672"/>
          </a:xfrm>
        </p:grpSpPr>
        <p:sp>
          <p:nvSpPr>
            <p:cNvPr id="8" name="Line 122"/>
            <p:cNvSpPr>
              <a:spLocks noChangeShapeType="1"/>
            </p:cNvSpPr>
            <p:nvPr/>
          </p:nvSpPr>
          <p:spPr bwMode="auto">
            <a:xfrm rot="10800000" flipV="1">
              <a:off x="3888" y="1104"/>
              <a:ext cx="0" cy="528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23"/>
            <p:cNvSpPr>
              <a:spLocks noChangeShapeType="1"/>
            </p:cNvSpPr>
            <p:nvPr/>
          </p:nvSpPr>
          <p:spPr bwMode="auto">
            <a:xfrm rot="10800000">
              <a:off x="3456" y="1056"/>
              <a:ext cx="432" cy="48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 Box 124"/>
            <p:cNvSpPr txBox="1">
              <a:spLocks noChangeArrowheads="1"/>
            </p:cNvSpPr>
            <p:nvPr/>
          </p:nvSpPr>
          <p:spPr bwMode="auto">
            <a:xfrm>
              <a:off x="3024" y="960"/>
              <a:ext cx="432" cy="147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solidFill>
                    <a:srgbClr val="00FF00"/>
                  </a:solidFill>
                  <a:latin typeface="Tahoma" panose="020B0604030504040204" pitchFamily="34" charset="0"/>
                </a:rPr>
                <a:t>pitch</a:t>
              </a:r>
            </a:p>
          </p:txBody>
        </p:sp>
        <p:sp>
          <p:nvSpPr>
            <p:cNvPr id="11" name="Text Box 125"/>
            <p:cNvSpPr txBox="1">
              <a:spLocks noChangeArrowheads="1"/>
            </p:cNvSpPr>
            <p:nvPr/>
          </p:nvSpPr>
          <p:spPr bwMode="auto">
            <a:xfrm>
              <a:off x="3168" y="1344"/>
              <a:ext cx="432" cy="14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solidFill>
                    <a:srgbClr val="00FF00"/>
                  </a:solidFill>
                  <a:latin typeface="Tahoma" panose="020B0604030504040204" pitchFamily="34" charset="0"/>
                </a:rPr>
                <a:t>roll</a:t>
              </a:r>
            </a:p>
          </p:txBody>
        </p:sp>
        <p:sp>
          <p:nvSpPr>
            <p:cNvPr id="12" name="Text Box 126"/>
            <p:cNvSpPr txBox="1">
              <a:spLocks noChangeArrowheads="1"/>
            </p:cNvSpPr>
            <p:nvPr/>
          </p:nvSpPr>
          <p:spPr bwMode="auto">
            <a:xfrm>
              <a:off x="3888" y="1440"/>
              <a:ext cx="432" cy="148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solidFill>
                    <a:srgbClr val="00FF00"/>
                  </a:solidFill>
                  <a:latin typeface="Tahoma" panose="020B0604030504040204" pitchFamily="34" charset="0"/>
                </a:rPr>
                <a:t>yaw</a:t>
              </a:r>
            </a:p>
          </p:txBody>
        </p:sp>
        <p:sp>
          <p:nvSpPr>
            <p:cNvPr id="13" name="Line 127"/>
            <p:cNvSpPr>
              <a:spLocks noChangeShapeType="1"/>
            </p:cNvSpPr>
            <p:nvPr/>
          </p:nvSpPr>
          <p:spPr bwMode="auto">
            <a:xfrm rot="10800000" flipV="1">
              <a:off x="3600" y="1104"/>
              <a:ext cx="288" cy="288"/>
            </a:xfrm>
            <a:prstGeom prst="line">
              <a:avLst/>
            </a:prstGeom>
            <a:noFill/>
            <a:ln w="28575">
              <a:solidFill>
                <a:srgbClr val="00FF00"/>
              </a:solidFill>
              <a:round/>
              <a:headEnd/>
              <a:tailEnd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14"/>
          <p:cNvGrpSpPr>
            <a:grpSpLocks/>
          </p:cNvGrpSpPr>
          <p:nvPr/>
        </p:nvGrpSpPr>
        <p:grpSpPr bwMode="auto">
          <a:xfrm>
            <a:off x="5233851" y="1598023"/>
            <a:ext cx="1143000" cy="762000"/>
            <a:chOff x="0" y="576"/>
            <a:chExt cx="864" cy="678"/>
          </a:xfrm>
        </p:grpSpPr>
        <p:sp>
          <p:nvSpPr>
            <p:cNvPr id="15" name="Line 115"/>
            <p:cNvSpPr>
              <a:spLocks noChangeShapeType="1"/>
            </p:cNvSpPr>
            <p:nvPr/>
          </p:nvSpPr>
          <p:spPr bwMode="auto">
            <a:xfrm flipV="1">
              <a:off x="192" y="624"/>
              <a:ext cx="0" cy="5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Line 116"/>
            <p:cNvSpPr>
              <a:spLocks noChangeShapeType="1"/>
            </p:cNvSpPr>
            <p:nvPr/>
          </p:nvSpPr>
          <p:spPr bwMode="auto">
            <a:xfrm flipV="1">
              <a:off x="192" y="864"/>
              <a:ext cx="288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117"/>
            <p:cNvSpPr>
              <a:spLocks noChangeShapeType="1"/>
            </p:cNvSpPr>
            <p:nvPr/>
          </p:nvSpPr>
          <p:spPr bwMode="auto">
            <a:xfrm>
              <a:off x="192" y="1152"/>
              <a:ext cx="432" cy="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 Box 118"/>
            <p:cNvSpPr txBox="1">
              <a:spLocks noChangeArrowheads="1"/>
            </p:cNvSpPr>
            <p:nvPr/>
          </p:nvSpPr>
          <p:spPr bwMode="auto">
            <a:xfrm>
              <a:off x="624" y="1104"/>
              <a:ext cx="240" cy="15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Tahoma" panose="020B0604030504040204" pitchFamily="34" charset="0"/>
                </a:rPr>
                <a:t>X</a:t>
              </a:r>
            </a:p>
          </p:txBody>
        </p:sp>
        <p:sp>
          <p:nvSpPr>
            <p:cNvPr id="19" name="Text Box 119"/>
            <p:cNvSpPr txBox="1">
              <a:spLocks noChangeArrowheads="1"/>
            </p:cNvSpPr>
            <p:nvPr/>
          </p:nvSpPr>
          <p:spPr bwMode="auto">
            <a:xfrm>
              <a:off x="432" y="768"/>
              <a:ext cx="240" cy="1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Tahoma" panose="020B0604030504040204" pitchFamily="34" charset="0"/>
                </a:rPr>
                <a:t>y</a:t>
              </a:r>
            </a:p>
          </p:txBody>
        </p:sp>
        <p:sp>
          <p:nvSpPr>
            <p:cNvPr id="20" name="Text Box 120"/>
            <p:cNvSpPr txBox="1">
              <a:spLocks noChangeArrowheads="1"/>
            </p:cNvSpPr>
            <p:nvPr/>
          </p:nvSpPr>
          <p:spPr bwMode="auto">
            <a:xfrm>
              <a:off x="0" y="576"/>
              <a:ext cx="240" cy="15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Tahoma" panose="020B0604030504040204" pitchFamily="34" charset="0"/>
                </a:rPr>
                <a:t>z</a:t>
              </a:r>
            </a:p>
          </p:txBody>
        </p:sp>
      </p:grpSp>
      <p:sp>
        <p:nvSpPr>
          <p:cNvPr id="21" name="Text Box 131"/>
          <p:cNvSpPr txBox="1">
            <a:spLocks noChangeArrowheads="1"/>
          </p:cNvSpPr>
          <p:nvPr/>
        </p:nvSpPr>
        <p:spPr bwMode="auto">
          <a:xfrm>
            <a:off x="5538651" y="1293223"/>
            <a:ext cx="609600" cy="3698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FF0000"/>
                </a:solidFill>
                <a:latin typeface="Tahoma" panose="020B0604030504040204" pitchFamily="34" charset="0"/>
              </a:rPr>
              <a:t>GPS</a:t>
            </a:r>
          </a:p>
        </p:txBody>
      </p:sp>
      <p:sp>
        <p:nvSpPr>
          <p:cNvPr id="22" name="AutoShape 132"/>
          <p:cNvSpPr>
            <a:spLocks noChangeArrowheads="1"/>
          </p:cNvSpPr>
          <p:nvPr/>
        </p:nvSpPr>
        <p:spPr bwMode="auto">
          <a:xfrm>
            <a:off x="6300651" y="3426823"/>
            <a:ext cx="609600" cy="1295400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Biondi"/>
            </a:endParaRPr>
          </a:p>
        </p:txBody>
      </p:sp>
      <p:grpSp>
        <p:nvGrpSpPr>
          <p:cNvPr id="23" name="Group 114"/>
          <p:cNvGrpSpPr>
            <a:grpSpLocks/>
          </p:cNvGrpSpPr>
          <p:nvPr/>
        </p:nvGrpSpPr>
        <p:grpSpPr bwMode="auto">
          <a:xfrm>
            <a:off x="5075101" y="4804798"/>
            <a:ext cx="1143000" cy="762000"/>
            <a:chOff x="0" y="576"/>
            <a:chExt cx="864" cy="678"/>
          </a:xfrm>
        </p:grpSpPr>
        <p:sp>
          <p:nvSpPr>
            <p:cNvPr id="24" name="Line 115"/>
            <p:cNvSpPr>
              <a:spLocks noChangeShapeType="1"/>
            </p:cNvSpPr>
            <p:nvPr/>
          </p:nvSpPr>
          <p:spPr bwMode="auto">
            <a:xfrm flipV="1">
              <a:off x="192" y="624"/>
              <a:ext cx="0" cy="52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16"/>
            <p:cNvSpPr>
              <a:spLocks noChangeShapeType="1"/>
            </p:cNvSpPr>
            <p:nvPr/>
          </p:nvSpPr>
          <p:spPr bwMode="auto">
            <a:xfrm flipV="1">
              <a:off x="192" y="864"/>
              <a:ext cx="288" cy="28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17"/>
            <p:cNvSpPr>
              <a:spLocks noChangeShapeType="1"/>
            </p:cNvSpPr>
            <p:nvPr/>
          </p:nvSpPr>
          <p:spPr bwMode="auto">
            <a:xfrm>
              <a:off x="192" y="1152"/>
              <a:ext cx="432" cy="48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 Box 118"/>
            <p:cNvSpPr txBox="1">
              <a:spLocks noChangeArrowheads="1"/>
            </p:cNvSpPr>
            <p:nvPr/>
          </p:nvSpPr>
          <p:spPr bwMode="auto">
            <a:xfrm>
              <a:off x="624" y="1104"/>
              <a:ext cx="240" cy="15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Tahoma" panose="020B0604030504040204" pitchFamily="34" charset="0"/>
                </a:rPr>
                <a:t>X</a:t>
              </a:r>
            </a:p>
          </p:txBody>
        </p:sp>
        <p:sp>
          <p:nvSpPr>
            <p:cNvPr id="28" name="Text Box 119"/>
            <p:cNvSpPr txBox="1">
              <a:spLocks noChangeArrowheads="1"/>
            </p:cNvSpPr>
            <p:nvPr/>
          </p:nvSpPr>
          <p:spPr bwMode="auto">
            <a:xfrm>
              <a:off x="432" y="768"/>
              <a:ext cx="240" cy="149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Tahoma" panose="020B0604030504040204" pitchFamily="34" charset="0"/>
                </a:rPr>
                <a:t>y</a:t>
              </a:r>
            </a:p>
          </p:txBody>
        </p:sp>
        <p:sp>
          <p:nvSpPr>
            <p:cNvPr id="29" name="Text Box 120"/>
            <p:cNvSpPr txBox="1">
              <a:spLocks noChangeArrowheads="1"/>
            </p:cNvSpPr>
            <p:nvPr/>
          </p:nvSpPr>
          <p:spPr bwMode="auto">
            <a:xfrm>
              <a:off x="0" y="576"/>
              <a:ext cx="240" cy="150"/>
            </a:xfrm>
            <a:prstGeom prst="rect">
              <a:avLst/>
            </a:prstGeom>
            <a:noFill/>
            <a:ln>
              <a:noFill/>
            </a:ln>
            <a:effectLst>
              <a:outerShdw dist="35921" dir="2700000" algn="ctr" rotWithShape="0">
                <a:schemeClr val="bg2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bg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bg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bg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bg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1800">
                  <a:solidFill>
                    <a:srgbClr val="FF0000"/>
                  </a:solidFill>
                  <a:latin typeface="Tahoma" panose="020B0604030504040204" pitchFamily="34" charset="0"/>
                </a:rPr>
                <a:t>z</a:t>
              </a:r>
            </a:p>
          </p:txBody>
        </p:sp>
      </p:grpSp>
      <p:sp>
        <p:nvSpPr>
          <p:cNvPr id="30" name="Text Box 131"/>
          <p:cNvSpPr txBox="1">
            <a:spLocks noChangeArrowheads="1"/>
          </p:cNvSpPr>
          <p:nvPr/>
        </p:nvSpPr>
        <p:spPr bwMode="auto">
          <a:xfrm>
            <a:off x="5459004" y="4708992"/>
            <a:ext cx="609600" cy="3698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1800" dirty="0">
                <a:solidFill>
                  <a:srgbClr val="FF0000"/>
                </a:solidFill>
                <a:latin typeface="Tahoma" panose="020B0604030504040204" pitchFamily="34" charset="0"/>
              </a:rPr>
              <a:t>GPS</a:t>
            </a:r>
          </a:p>
        </p:txBody>
      </p:sp>
      <p:sp>
        <p:nvSpPr>
          <p:cNvPr id="31" name="Rectangle 34"/>
          <p:cNvSpPr>
            <a:spLocks noChangeArrowheads="1"/>
          </p:cNvSpPr>
          <p:nvPr/>
        </p:nvSpPr>
        <p:spPr bwMode="auto">
          <a:xfrm>
            <a:off x="4700451" y="1217023"/>
            <a:ext cx="4419600" cy="4876800"/>
          </a:xfrm>
          <a:prstGeom prst="rect">
            <a:avLst/>
          </a:prstGeom>
          <a:noFill/>
          <a:ln w="9525" algn="ctr">
            <a:solidFill>
              <a:srgbClr val="92D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>
              <a:solidFill>
                <a:schemeClr val="tx1"/>
              </a:solidFill>
              <a:latin typeface="Biondi"/>
            </a:endParaRPr>
          </a:p>
        </p:txBody>
      </p:sp>
    </p:spTree>
    <p:extLst>
      <p:ext uri="{BB962C8B-B14F-4D97-AF65-F5344CB8AC3E}">
        <p14:creationId xmlns:p14="http://schemas.microsoft.com/office/powerpoint/2010/main" val="370750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Green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4004</TotalTime>
  <Words>2192</Words>
  <Application>Microsoft Office PowerPoint</Application>
  <PresentationFormat>On-screen Show (4:3)</PresentationFormat>
  <Paragraphs>442</Paragraphs>
  <Slides>56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5" baseType="lpstr">
      <vt:lpstr>Arial</vt:lpstr>
      <vt:lpstr>Biondi</vt:lpstr>
      <vt:lpstr>Calibri</vt:lpstr>
      <vt:lpstr>Monotype Corsiva</vt:lpstr>
      <vt:lpstr>Tahoma</vt:lpstr>
      <vt:lpstr>Verdana</vt:lpstr>
      <vt:lpstr>Wingdings</vt:lpstr>
      <vt:lpstr>Clarity</vt:lpstr>
      <vt:lpstr>Drawing</vt:lpstr>
      <vt:lpstr>Lidar Point Cloud Processing</vt:lpstr>
      <vt:lpstr>Housekeeping </vt:lpstr>
      <vt:lpstr>GTAC Lidar Courses</vt:lpstr>
      <vt:lpstr>Lidar Geospatial Workflows</vt:lpstr>
      <vt:lpstr>Course Objective</vt:lpstr>
      <vt:lpstr>Course Outline</vt:lpstr>
      <vt:lpstr>Lidar System Overview</vt:lpstr>
      <vt:lpstr>Collection Mechanisms</vt:lpstr>
      <vt:lpstr>Airborne Lidar System Components</vt:lpstr>
      <vt:lpstr>PowerPoint Presentation</vt:lpstr>
      <vt:lpstr>Lidar Data Characteristics</vt:lpstr>
      <vt:lpstr>PowerPoint Presentation</vt:lpstr>
      <vt:lpstr>PowerPoint Presentation</vt:lpstr>
      <vt:lpstr>Lidar Data Characteristics</vt:lpstr>
      <vt:lpstr>Lidar Pulse Density </vt:lpstr>
      <vt:lpstr>Why process the point cloud…</vt:lpstr>
      <vt:lpstr>Lidar Derived – 1st order vs. 2nd order</vt:lpstr>
      <vt:lpstr>Lidar Derived – 1st order vs. 2nd Order</vt:lpstr>
      <vt:lpstr>Bare Earth Surface</vt:lpstr>
      <vt:lpstr>Bare Earth Surface</vt:lpstr>
      <vt:lpstr>Bare Earth Surface</vt:lpstr>
      <vt:lpstr>Bare Earth Surface</vt:lpstr>
      <vt:lpstr>Lidar Cover Metrics</vt:lpstr>
      <vt:lpstr>Lidar Density Metrics</vt:lpstr>
      <vt:lpstr>Lidar Mid-story Density Metrics</vt:lpstr>
      <vt:lpstr>Lidar Height Metrics</vt:lpstr>
      <vt:lpstr>Changing Cutoff Parameters</vt:lpstr>
      <vt:lpstr>PowerPoint Presentation</vt:lpstr>
      <vt:lpstr>PowerPoint Presentation</vt:lpstr>
      <vt:lpstr>PowerPoint Presentation</vt:lpstr>
      <vt:lpstr>Exercises</vt:lpstr>
      <vt:lpstr>Processing Setup</vt:lpstr>
      <vt:lpstr>FUSION Software </vt:lpstr>
      <vt:lpstr>Questions/Comments?</vt:lpstr>
      <vt:lpstr>How do we get there?</vt:lpstr>
      <vt:lpstr>Lidar Processing Road Map</vt:lpstr>
      <vt:lpstr>Fusion-Lidar Tool Kit (LTK) Programs</vt:lpstr>
      <vt:lpstr>Using Tools in FUSION</vt:lpstr>
      <vt:lpstr>ArcMap vs. FUSION</vt:lpstr>
      <vt:lpstr>ArcMap vs. FUSION</vt:lpstr>
      <vt:lpstr>PowerPoint Presentation</vt:lpstr>
      <vt:lpstr>PowerPoint Presentation</vt:lpstr>
      <vt:lpstr>FUSION Command Line Utilities</vt:lpstr>
      <vt:lpstr>Catalog.exe</vt:lpstr>
      <vt:lpstr>Exercises</vt:lpstr>
      <vt:lpstr>Bare Earth Conversion</vt:lpstr>
      <vt:lpstr>Exercises</vt:lpstr>
      <vt:lpstr>Quality Assessment</vt:lpstr>
      <vt:lpstr>Exercises</vt:lpstr>
      <vt:lpstr>Review Basic_Setup.bat</vt:lpstr>
      <vt:lpstr>AreaProcessor</vt:lpstr>
      <vt:lpstr>Generate Canopy Metrics</vt:lpstr>
      <vt:lpstr>PowerPoint Presentation</vt:lpstr>
      <vt:lpstr>Exercises</vt:lpstr>
      <vt:lpstr>Tree Segmentation</vt:lpstr>
      <vt:lpstr>Questions/Comments?</vt:lpstr>
    </vt:vector>
  </TitlesOfParts>
  <Company>Forest Service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USDA Forest Service</dc:creator>
  <cp:lastModifiedBy>Rounds, Eric - FS, Salt Lake City, UT</cp:lastModifiedBy>
  <cp:revision>114</cp:revision>
  <dcterms:created xsi:type="dcterms:W3CDTF">2015-04-03T20:09:37Z</dcterms:created>
  <dcterms:modified xsi:type="dcterms:W3CDTF">2019-10-18T18:46:27Z</dcterms:modified>
</cp:coreProperties>
</file>