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4"/>
  </p:notesMasterIdLst>
  <p:sldIdLst>
    <p:sldId id="256" r:id="rId2"/>
    <p:sldId id="372" r:id="rId3"/>
    <p:sldId id="373" r:id="rId4"/>
    <p:sldId id="374" r:id="rId5"/>
    <p:sldId id="375" r:id="rId6"/>
    <p:sldId id="376" r:id="rId7"/>
    <p:sldId id="377" r:id="rId8"/>
    <p:sldId id="378" r:id="rId9"/>
    <p:sldId id="379" r:id="rId10"/>
    <p:sldId id="380" r:id="rId11"/>
    <p:sldId id="381" r:id="rId12"/>
    <p:sldId id="3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69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683" autoAdjust="0"/>
  </p:normalViewPr>
  <p:slideViewPr>
    <p:cSldViewPr>
      <p:cViewPr varScale="1">
        <p:scale>
          <a:sx n="97" d="100"/>
          <a:sy n="97" d="100"/>
        </p:scale>
        <p:origin x="192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93E82-41A1-4534-AEA2-AFEEA0BC7C6A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94ADE-05F9-4BBD-8A5B-D87EACD0C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74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43B4E-A09C-4310-8BE7-4852B7FF6DE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998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43B4E-A09C-4310-8BE7-4852B7FF6DE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393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2" defTabSz="923761">
              <a:defRPr/>
            </a:pPr>
            <a:r>
              <a:rPr lang="en-US" dirty="0" smtClean="0"/>
              <a:t>TOA – take</a:t>
            </a:r>
            <a:r>
              <a:rPr lang="en-US" baseline="0" dirty="0" smtClean="0"/>
              <a:t>s into account the previously mentioned factors and normalizes them to the same scale – reflectance…</a:t>
            </a:r>
          </a:p>
          <a:p>
            <a:pPr marL="0" lvl="2" defTabSz="923761">
              <a:defRPr/>
            </a:pPr>
            <a:r>
              <a:rPr lang="en-US" dirty="0" smtClean="0"/>
              <a:t>Sensor calibration</a:t>
            </a:r>
            <a:r>
              <a:rPr lang="en-US" baseline="0" dirty="0" smtClean="0"/>
              <a:t> coefficients:</a:t>
            </a:r>
            <a:r>
              <a:rPr lang="en-US" dirty="0" smtClean="0"/>
              <a:t> gain, bias</a:t>
            </a:r>
          </a:p>
          <a:p>
            <a:pPr marL="0" lvl="2" defTabSz="923761">
              <a:defRPr/>
            </a:pPr>
            <a:r>
              <a:rPr lang="en-US" baseline="0" dirty="0" smtClean="0"/>
              <a:t>sensor specific, differences between how hardware records intensity of radiation…  ask your local engineer </a:t>
            </a:r>
            <a:endParaRPr lang="en-US" dirty="0" smtClean="0"/>
          </a:p>
          <a:p>
            <a:pPr marL="0" lvl="2" defTabSz="923761">
              <a:defRPr/>
            </a:pPr>
            <a:r>
              <a:rPr lang="en-US" baseline="0" dirty="0" smtClean="0"/>
              <a:t>Gain = is a multiplier</a:t>
            </a:r>
          </a:p>
          <a:p>
            <a:pPr marL="0" lvl="2" defTabSz="923761">
              <a:defRPr/>
            </a:pPr>
            <a:r>
              <a:rPr lang="en-US" baseline="0" dirty="0" smtClean="0"/>
              <a:t>Bias =  is a shift (plus or minus)</a:t>
            </a:r>
          </a:p>
          <a:p>
            <a:pPr marL="0" lvl="2" defTabSz="923761">
              <a:defRPr/>
            </a:pPr>
            <a:endParaRPr lang="en-US" baseline="0" dirty="0" smtClean="0"/>
          </a:p>
          <a:p>
            <a:pPr marL="0" lvl="2" defTabSz="923761">
              <a:defRPr/>
            </a:pPr>
            <a:r>
              <a:rPr lang="en-US" baseline="0" dirty="0" smtClean="0"/>
              <a:t>Mean solar </a:t>
            </a:r>
            <a:r>
              <a:rPr lang="en-US" baseline="0" dirty="0" err="1" smtClean="0"/>
              <a:t>exo</a:t>
            </a:r>
            <a:r>
              <a:rPr lang="en-US" baseline="0" dirty="0" smtClean="0"/>
              <a:t>-atmospheric irradiance – The irradiance from the sun at the top of the earth’s atmosphere… sun puts out a certain amount of power and… </a:t>
            </a:r>
          </a:p>
          <a:p>
            <a:pPr marL="0" lvl="2" defTabSz="923761">
              <a:defRPr/>
            </a:pPr>
            <a:r>
              <a:rPr lang="en-US" baseline="0" dirty="0" smtClean="0"/>
              <a:t>There are different </a:t>
            </a:r>
            <a:r>
              <a:rPr lang="en-US" baseline="0" dirty="0" err="1" smtClean="0"/>
              <a:t>ccalculations</a:t>
            </a:r>
            <a:r>
              <a:rPr lang="en-US" baseline="0" dirty="0" smtClean="0"/>
              <a:t> for that but we use one from </a:t>
            </a:r>
            <a:r>
              <a:rPr lang="en-US" baseline="0" dirty="0" err="1" smtClean="0"/>
              <a:t>Thuillier</a:t>
            </a:r>
            <a:r>
              <a:rPr lang="en-US" baseline="0" dirty="0" smtClean="0"/>
              <a:t> et al 2003</a:t>
            </a:r>
          </a:p>
          <a:p>
            <a:pPr marL="0" lvl="2" defTabSz="923761">
              <a:defRPr/>
            </a:pPr>
            <a:r>
              <a:rPr lang="en-US" baseline="0" dirty="0" smtClean="0"/>
              <a:t>All the metadata reports include solar elevation but what you need is solar zenith… which is 90-solar elevation (watch your units- radians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degrees)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43B4E-A09C-4310-8BE7-4852B7FF6DE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60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2" defTabSz="923761">
              <a:defRPr/>
            </a:pPr>
            <a:r>
              <a:rPr lang="en-US" dirty="0" smtClean="0"/>
              <a:t>Scattered</a:t>
            </a:r>
            <a:r>
              <a:rPr lang="en-US" baseline="0" dirty="0" smtClean="0"/>
              <a:t>, absorbed or transmitted d</a:t>
            </a:r>
            <a:r>
              <a:rPr lang="en-US" dirty="0" smtClean="0"/>
              <a:t>epending on EM wavelength, atmospheric path length and atmospheric conditions</a:t>
            </a:r>
          </a:p>
          <a:p>
            <a:pPr marL="0" lvl="2" defTabSz="923761">
              <a:defRPr/>
            </a:pPr>
            <a:endParaRPr lang="en-US" dirty="0" smtClean="0"/>
          </a:p>
          <a:p>
            <a:pPr marL="0" lvl="2" defTabSz="923761">
              <a:defRPr/>
            </a:pPr>
            <a:r>
              <a:rPr lang="en-US" dirty="0" smtClean="0"/>
              <a:t>Atmospheric scatter adds brightness to a scene and to compensate,</a:t>
            </a:r>
            <a:r>
              <a:rPr lang="en-US" baseline="0" dirty="0" smtClean="0"/>
              <a:t> we will subtract brightness from the scene.  </a:t>
            </a:r>
          </a:p>
          <a:p>
            <a:pPr marL="0" lvl="2" defTabSz="923761">
              <a:defRPr/>
            </a:pPr>
            <a:r>
              <a:rPr lang="en-US" i="1" dirty="0">
                <a:solidFill>
                  <a:srgbClr val="FFFF99"/>
                </a:solidFill>
              </a:rPr>
              <a:t>For change detection, it may be most robust to correct imagery to surface reflectance by compensating for atmospheric effects.  </a:t>
            </a:r>
            <a:endParaRPr lang="en-US" dirty="0"/>
          </a:p>
          <a:p>
            <a:pPr marL="0" lvl="2" defTabSz="923761"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43B4E-A09C-4310-8BE7-4852B7FF6DE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340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Two approaches for change detection:  </a:t>
            </a:r>
          </a:p>
          <a:p>
            <a:r>
              <a:rPr lang="en-US" dirty="0" smtClean="0"/>
              <a:t>Atmospheric correction:</a:t>
            </a:r>
            <a:r>
              <a:rPr lang="en-US" baseline="0" dirty="0" smtClean="0"/>
              <a:t>  histogram minimum involves calculating stats for </a:t>
            </a:r>
            <a:r>
              <a:rPr lang="en-US" baseline="0" dirty="0" err="1" smtClean="0"/>
              <a:t>eac</a:t>
            </a:r>
            <a:r>
              <a:rPr lang="en-US" dirty="0" err="1" smtClean="0"/>
              <a:t>Try</a:t>
            </a:r>
            <a:r>
              <a:rPr lang="en-US" baseline="0" dirty="0" smtClean="0"/>
              <a:t> to remove the effects of the atmosphere or simply normalize one image to the other (slave image and reference image) </a:t>
            </a:r>
          </a:p>
          <a:p>
            <a:r>
              <a:rPr lang="en-US" baseline="0" dirty="0" smtClean="0"/>
              <a:t>These are just a few examples…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43B4E-A09C-4310-8BE7-4852B7FF6DE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028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defTabSz="923761">
              <a:defRPr/>
            </a:pPr>
            <a:r>
              <a:rPr lang="en-US" sz="1600" dirty="0"/>
              <a:t>Theoretically should have zero reflectance </a:t>
            </a:r>
          </a:p>
          <a:p>
            <a:endParaRPr lang="en-US" dirty="0" smtClean="0"/>
          </a:p>
          <a:p>
            <a:r>
              <a:rPr lang="en-US" dirty="0" smtClean="0"/>
              <a:t>Done for</a:t>
            </a:r>
            <a:r>
              <a:rPr lang="en-US" baseline="0" dirty="0" smtClean="0"/>
              <a:t> each band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43B4E-A09C-4310-8BE7-4852B7FF6DE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143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848600" cy="1927225"/>
          </a:xfrm>
        </p:spPr>
        <p:txBody>
          <a:bodyPr anchor="b">
            <a:noAutofit/>
          </a:bodyPr>
          <a:lstStyle>
            <a:lvl1pPr algn="r">
              <a:defRPr sz="5400" cap="none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962400"/>
            <a:ext cx="78486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80841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/>
          </a:bodyPr>
          <a:lstStyle>
            <a:lvl1pPr>
              <a:buClr>
                <a:schemeClr val="tx2">
                  <a:lumMod val="75000"/>
                </a:schemeClr>
              </a:buClr>
              <a:defRPr sz="3200"/>
            </a:lvl1pPr>
            <a:lvl2pPr>
              <a:buClr>
                <a:schemeClr val="accent4">
                  <a:lumMod val="75000"/>
                </a:schemeClr>
              </a:buClr>
              <a:defRPr sz="2800"/>
            </a:lvl2pPr>
            <a:lvl3pPr>
              <a:buClr>
                <a:schemeClr val="bg2">
                  <a:lumMod val="50000"/>
                </a:schemeClr>
              </a:buClr>
              <a:defRPr sz="2400"/>
            </a:lvl3pPr>
            <a:lvl4pPr>
              <a:buClr>
                <a:schemeClr val="accent6">
                  <a:lumMod val="75000"/>
                </a:schemeClr>
              </a:buClr>
              <a:defRPr sz="20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57150"/>
            <a:ext cx="495300" cy="346710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80000" y1="15584" x2="85333" y2="20779"/>
                        <a14:foregroundMark x1="14667" y1="15584" x2="21333" y2="90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6534466"/>
            <a:ext cx="285750" cy="2933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/>
          <p:cNvSpPr txBox="1"/>
          <p:nvPr userDrawn="1"/>
        </p:nvSpPr>
        <p:spPr>
          <a:xfrm>
            <a:off x="343825" y="6681151"/>
            <a:ext cx="18659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800" b="1" i="1" dirty="0" smtClean="0">
                <a:solidFill>
                  <a:schemeClr val="bg1"/>
                </a:solidFill>
              </a:rPr>
              <a:t>Forest Service</a:t>
            </a:r>
            <a:endParaRPr lang="en-US" sz="800" b="1" i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533400" y="44678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800" b="1" i="1" dirty="0" smtClean="0">
                <a:solidFill>
                  <a:schemeClr val="bg1"/>
                </a:solidFill>
              </a:rPr>
              <a:t>United States Department of Agriculture</a:t>
            </a:r>
            <a:endParaRPr lang="en-US" sz="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9438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9438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0" y="0"/>
            <a:ext cx="9144000" cy="6896595"/>
            <a:chOff x="0" y="0"/>
            <a:chExt cx="9144000" cy="6896595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9144000" cy="3048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" y="57150"/>
              <a:ext cx="495300" cy="346710"/>
            </a:xfrm>
            <a:prstGeom prst="rect">
              <a:avLst/>
            </a:prstGeom>
            <a:ln>
              <a:solidFill>
                <a:schemeClr val="tx1"/>
              </a:solidFill>
            </a:ln>
            <a:effectLst/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80000" y1="15584" x2="85333" y2="20779"/>
                          <a14:foregroundMark x1="14667" y1="15584" x2="21333" y2="909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" y="6534466"/>
              <a:ext cx="285750" cy="29337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TextBox 10"/>
            <p:cNvSpPr txBox="1"/>
            <p:nvPr userDrawn="1"/>
          </p:nvSpPr>
          <p:spPr>
            <a:xfrm>
              <a:off x="533400" y="44678"/>
              <a:ext cx="2133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800" b="1" i="1" dirty="0" smtClean="0">
                  <a:solidFill>
                    <a:schemeClr val="bg1"/>
                  </a:solidFill>
                </a:rPr>
                <a:t>United States Department of Agriculture</a:t>
              </a:r>
              <a:endParaRPr lang="en-US" sz="8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 userDrawn="1"/>
          </p:nvSpPr>
          <p:spPr>
            <a:xfrm>
              <a:off x="343825" y="6681151"/>
              <a:ext cx="186597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800" b="1" i="1" dirty="0" smtClean="0">
                  <a:solidFill>
                    <a:schemeClr val="bg1"/>
                  </a:solidFill>
                </a:rPr>
                <a:t>Forest Service</a:t>
              </a:r>
              <a:endParaRPr lang="en-US" sz="800" b="1" i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57150"/>
            <a:ext cx="495300" cy="346710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80000" y1="15584" x2="85333" y2="20779"/>
                        <a14:foregroundMark x1="14667" y1="15584" x2="21333" y2="90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6534466"/>
            <a:ext cx="285750" cy="2933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 userDrawn="1"/>
        </p:nvSpPr>
        <p:spPr>
          <a:xfrm>
            <a:off x="533400" y="44678"/>
            <a:ext cx="2133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800" b="1" i="1" dirty="0" smtClean="0">
                <a:solidFill>
                  <a:schemeClr val="bg1"/>
                </a:solidFill>
              </a:rPr>
              <a:t>United States Department of Agriculture</a:t>
            </a:r>
            <a:endParaRPr lang="en-US" sz="800" b="1" i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343825" y="6681151"/>
            <a:ext cx="18659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800" b="1" i="1" dirty="0" smtClean="0">
                <a:solidFill>
                  <a:schemeClr val="bg1"/>
                </a:solidFill>
              </a:rPr>
              <a:t>Forest Service</a:t>
            </a:r>
            <a:endParaRPr lang="en-US" sz="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066800" y="6613525"/>
            <a:ext cx="72390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794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2296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6698202"/>
            <a:ext cx="9144000" cy="1828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4" r:id="rId3"/>
    <p:sldLayoutId id="2147483966" r:id="rId4"/>
    <p:sldLayoutId id="2147483967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Change Detection Tools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Instructor: Brenna Schwert</a:t>
            </a:r>
          </a:p>
          <a:p>
            <a:endParaRPr lang="en-US" sz="2000" dirty="0" smtClean="0"/>
          </a:p>
          <a:p>
            <a:r>
              <a:rPr lang="en-US" sz="2000" dirty="0" smtClean="0"/>
              <a:t>November 6-7, 2019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0948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Image preprocessing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 </a:t>
            </a:r>
            <a:r>
              <a:rPr lang="en-US" dirty="0" smtClean="0"/>
              <a:t>Mask (</a:t>
            </a:r>
            <a:r>
              <a:rPr lang="en-US" dirty="0" err="1" smtClean="0"/>
              <a:t>fmask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Identify clouds, shadows and water- </a:t>
            </a:r>
            <a:r>
              <a:rPr lang="en-US" i="1" dirty="0" smtClean="0"/>
              <a:t>Memory intensive process</a:t>
            </a:r>
            <a:endParaRPr lang="en-US" dirty="0"/>
          </a:p>
          <a:p>
            <a:r>
              <a:rPr lang="en-US" dirty="0" smtClean="0"/>
              <a:t>Exercises 1 + 2 – creating cloud-free composites in GEE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99600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Image preprocessing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Earth Engine can do all of the heavy lifting for us!</a:t>
            </a:r>
          </a:p>
          <a:p>
            <a:r>
              <a:rPr lang="en-US" dirty="0" smtClean="0"/>
              <a:t>Eliminates the manual processing steps</a:t>
            </a:r>
            <a:endParaRPr lang="en-US" dirty="0"/>
          </a:p>
          <a:p>
            <a:r>
              <a:rPr lang="en-US" dirty="0" smtClean="0"/>
              <a:t>Exercises 1 + 2 – creating cloud-free composites in GEE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98176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Demonstration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Cloud-free composites in GEE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5895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 smtClean="0"/>
              <a:t>Image Pre-processing</a:t>
            </a:r>
            <a:endParaRPr lang="en-US" u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latin typeface="Arial" pitchFamily="34" charset="0"/>
                <a:cs typeface="Times New Roman" pitchFamily="18" charset="0"/>
              </a:rPr>
              <a:t>Goal:  </a:t>
            </a:r>
            <a:r>
              <a:rPr lang="en-US" sz="2800" dirty="0" smtClean="0">
                <a:latin typeface="Arial" pitchFamily="34" charset="0"/>
                <a:cs typeface="Times New Roman" pitchFamily="18" charset="0"/>
              </a:rPr>
              <a:t>Ensure that each pixel records the same </a:t>
            </a:r>
            <a:r>
              <a:rPr lang="en-US" sz="2800" dirty="0">
                <a:latin typeface="Arial" pitchFamily="34" charset="0"/>
                <a:cs typeface="Times New Roman" pitchFamily="18" charset="0"/>
              </a:rPr>
              <a:t>t</a:t>
            </a:r>
            <a:r>
              <a:rPr lang="en-US" sz="2800" dirty="0" smtClean="0">
                <a:latin typeface="Arial" pitchFamily="34" charset="0"/>
                <a:cs typeface="Times New Roman" pitchFamily="18" charset="0"/>
              </a:rPr>
              <a:t>ype of measurement at the same geographic location through time</a:t>
            </a:r>
            <a:endParaRPr lang="en-US" dirty="0" smtClean="0">
              <a:latin typeface="Arial" pitchFamily="34" charset="0"/>
              <a:cs typeface="Times New Roman" pitchFamily="18" charset="0"/>
            </a:endParaRPr>
          </a:p>
          <a:p>
            <a:pPr lvl="1"/>
            <a:r>
              <a:rPr lang="en-US" dirty="0">
                <a:latin typeface="Arial" pitchFamily="34" charset="0"/>
                <a:cs typeface="Times New Roman" pitchFamily="18" charset="0"/>
              </a:rPr>
              <a:t>Assumption:  </a:t>
            </a:r>
          </a:p>
          <a:p>
            <a:pPr lvl="2"/>
            <a:r>
              <a:rPr lang="en-US" dirty="0">
                <a:latin typeface="Arial" pitchFamily="34" charset="0"/>
                <a:cs typeface="Times New Roman" pitchFamily="18" charset="0"/>
              </a:rPr>
              <a:t>Spectral properties of non-changed areas are </a:t>
            </a:r>
            <a:r>
              <a:rPr lang="en-US" dirty="0" smtClean="0">
                <a:latin typeface="Arial" pitchFamily="34" charset="0"/>
                <a:cs typeface="Times New Roman" pitchFamily="18" charset="0"/>
              </a:rPr>
              <a:t>stable</a:t>
            </a:r>
          </a:p>
          <a:p>
            <a:pPr lvl="1"/>
            <a:r>
              <a:rPr lang="en-US" dirty="0" smtClean="0">
                <a:latin typeface="Arial" pitchFamily="34" charset="0"/>
                <a:cs typeface="Times New Roman" pitchFamily="18" charset="0"/>
              </a:rPr>
              <a:t>Motivation:  </a:t>
            </a:r>
          </a:p>
          <a:p>
            <a:pPr lvl="2"/>
            <a:r>
              <a:rPr lang="en-US" dirty="0" smtClean="0">
                <a:latin typeface="Arial" pitchFamily="34" charset="0"/>
                <a:cs typeface="Times New Roman" pitchFamily="18" charset="0"/>
              </a:rPr>
              <a:t>Inadequate pre-processing results in false positives </a:t>
            </a:r>
          </a:p>
          <a:p>
            <a:pPr marL="457200" lvl="1" indent="0">
              <a:buNone/>
            </a:pPr>
            <a:endParaRPr lang="en-US" dirty="0" smtClean="0">
              <a:latin typeface="Arial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055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u="none" dirty="0" smtClean="0"/>
              <a:t>Earth-Sun-sensor relationships</a:t>
            </a:r>
            <a:endParaRPr lang="en-US" u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Variable through time </a:t>
            </a:r>
          </a:p>
          <a:p>
            <a:r>
              <a:rPr lang="en-US" dirty="0" smtClean="0"/>
              <a:t>Influence incident EMR</a:t>
            </a:r>
          </a:p>
          <a:p>
            <a:pPr lvl="1"/>
            <a:r>
              <a:rPr lang="en-US" dirty="0" smtClean="0"/>
              <a:t>Earth-sun distance</a:t>
            </a:r>
          </a:p>
          <a:p>
            <a:pPr lvl="1"/>
            <a:r>
              <a:rPr lang="en-US" dirty="0" smtClean="0"/>
              <a:t>Solar incident angles</a:t>
            </a:r>
          </a:p>
          <a:p>
            <a:pPr lvl="1"/>
            <a:r>
              <a:rPr lang="en-US" dirty="0" smtClean="0"/>
              <a:t>Sensor position</a:t>
            </a:r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004" y="1153268"/>
            <a:ext cx="3442996" cy="3771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323" y="4054535"/>
            <a:ext cx="4352616" cy="2649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4745680"/>
      </p:ext>
    </p:extLst>
  </p:cSld>
  <p:clrMapOvr>
    <a:masterClrMapping/>
  </p:clrMapOvr>
  <p:timing>
    <p:tnLst>
      <p:par>
        <p:cTn id="1" dur="indefinite" restart="never" nodeType="tmRoot"/>
      </p:par>
    </p:tnLst>
    <p:bldLst>
      <p:bldP spid="3" grpId="0">
        <p:tmplLst>
          <p:tmpl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 smtClean="0"/>
              <a:t>Reflectance at Top-of-atmosphere</a:t>
            </a:r>
            <a:endParaRPr lang="en-US" u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First correction: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C00000"/>
                </a:solidFill>
              </a:rPr>
              <a:t>     Digital Numbers </a:t>
            </a:r>
            <a:r>
              <a:rPr lang="en-US" sz="2400" dirty="0" smtClean="0">
                <a:solidFill>
                  <a:srgbClr val="C00000"/>
                </a:solidFill>
                <a:sym typeface="Wingdings" pitchFamily="2" charset="2"/>
              </a:rPr>
              <a:t> Radiance  Reflectance (TOA)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dirty="0" smtClean="0"/>
              <a:t>Calculated using: </a:t>
            </a:r>
          </a:p>
          <a:p>
            <a:pPr lvl="1"/>
            <a:r>
              <a:rPr lang="en-US" sz="2400" dirty="0" smtClean="0"/>
              <a:t>Sensor calibration coefficients </a:t>
            </a:r>
          </a:p>
          <a:p>
            <a:pPr lvl="1"/>
            <a:r>
              <a:rPr lang="en-US" sz="2400" dirty="0" smtClean="0"/>
              <a:t>Earth-sun distance</a:t>
            </a:r>
          </a:p>
          <a:p>
            <a:pPr lvl="1"/>
            <a:r>
              <a:rPr lang="en-US" sz="2400" dirty="0" smtClean="0"/>
              <a:t>Mean solar </a:t>
            </a:r>
            <a:r>
              <a:rPr lang="en-US" sz="2400" dirty="0" err="1" smtClean="0"/>
              <a:t>exo</a:t>
            </a:r>
            <a:r>
              <a:rPr lang="en-US" sz="2400" dirty="0" smtClean="0"/>
              <a:t>-atmospheric irradiance</a:t>
            </a:r>
          </a:p>
          <a:p>
            <a:pPr lvl="1"/>
            <a:r>
              <a:rPr lang="en-US" sz="2400" dirty="0" smtClean="0"/>
              <a:t>Solar zenith angle</a:t>
            </a:r>
            <a:endParaRPr lang="en-US" dirty="0" smtClean="0"/>
          </a:p>
          <a:p>
            <a:pPr marL="0" indent="0">
              <a:buNone/>
            </a:pPr>
            <a:endParaRPr lang="en-US" sz="2400" b="1" i="1" dirty="0" smtClean="0">
              <a:solidFill>
                <a:srgbClr val="FFFF99"/>
              </a:solidFill>
            </a:endParaRPr>
          </a:p>
          <a:p>
            <a:pPr marL="0" indent="0">
              <a:buNone/>
            </a:pPr>
            <a:r>
              <a:rPr lang="en-US" sz="2400" b="1" i="1" dirty="0" smtClean="0">
                <a:solidFill>
                  <a:schemeClr val="tx2"/>
                </a:solidFill>
              </a:rPr>
              <a:t>Top of atmosphere reflectance differs from surface reflectance…</a:t>
            </a:r>
            <a:endParaRPr lang="en-US" sz="2400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57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>
        <p:tmplLst>
          <p:tmpl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 smtClean="0"/>
              <a:t>Atmospheric Effects</a:t>
            </a:r>
            <a:endParaRPr lang="en-US" u="none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Another source of ‘noise’ </a:t>
            </a:r>
          </a:p>
          <a:p>
            <a:pPr lvl="1"/>
            <a:r>
              <a:rPr lang="en-US" dirty="0" smtClean="0"/>
              <a:t>Atmosphere selectively scatters, absorbs and </a:t>
            </a:r>
            <a:r>
              <a:rPr lang="en-US" smtClean="0"/>
              <a:t>transmits light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Description: 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759" y="3488108"/>
            <a:ext cx="5030419" cy="3369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0294568"/>
      </p:ext>
    </p:extLst>
  </p:cSld>
  <p:clrMapOvr>
    <a:masterClrMapping/>
  </p:clrMapOvr>
  <p:timing>
    <p:tnLst>
      <p:par>
        <p:cTn id="1" dur="indefinite" restart="never" nodeType="tmRoot"/>
      </p:par>
    </p:tnLst>
    <p:bldLst>
      <p:bldP spid="6" grpId="0">
        <p:tmplLst>
          <p:tmpl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none" dirty="0" smtClean="0"/>
              <a:t>Surface Reflectance Correction Methods</a:t>
            </a:r>
            <a:endParaRPr lang="en-US" u="none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few approaches: </a:t>
            </a:r>
          </a:p>
          <a:p>
            <a:pPr lvl="1"/>
            <a:r>
              <a:rPr lang="en-US" dirty="0" smtClean="0"/>
              <a:t>Dark object subtraction (DOS)</a:t>
            </a:r>
            <a:endParaRPr lang="en-US" dirty="0"/>
          </a:p>
          <a:p>
            <a:pPr lvl="1"/>
            <a:r>
              <a:rPr lang="en-US" dirty="0" smtClean="0"/>
              <a:t>Atmospheric modeling</a:t>
            </a:r>
          </a:p>
          <a:p>
            <a:pPr lvl="3"/>
            <a:r>
              <a:rPr lang="en-US" dirty="0" err="1" smtClean="0"/>
              <a:t>Radiative</a:t>
            </a:r>
            <a:r>
              <a:rPr lang="en-US" dirty="0" smtClean="0"/>
              <a:t> transfer models</a:t>
            </a:r>
          </a:p>
          <a:p>
            <a:pPr lvl="1"/>
            <a:r>
              <a:rPr lang="en-US" dirty="0" smtClean="0"/>
              <a:t>Image-to-image normalization</a:t>
            </a:r>
          </a:p>
          <a:p>
            <a:pPr lvl="3"/>
            <a:r>
              <a:rPr lang="en-US" dirty="0" smtClean="0"/>
              <a:t>Histogram matching</a:t>
            </a:r>
          </a:p>
          <a:p>
            <a:pPr lvl="3"/>
            <a:r>
              <a:rPr lang="en-US" dirty="0" smtClean="0"/>
              <a:t>Regression using pseudo-invariant features</a:t>
            </a:r>
          </a:p>
        </p:txBody>
      </p:sp>
    </p:spTree>
    <p:extLst>
      <p:ext uri="{BB962C8B-B14F-4D97-AF65-F5344CB8AC3E}">
        <p14:creationId xmlns:p14="http://schemas.microsoft.com/office/powerpoint/2010/main" val="2684156160"/>
      </p:ext>
    </p:extLst>
  </p:cSld>
  <p:clrMapOvr>
    <a:masterClrMapping/>
  </p:clrMapOvr>
  <p:timing>
    <p:tnLst>
      <p:par>
        <p:cTn id="1" dur="indefinite" restart="never" nodeType="tmRoot"/>
      </p:par>
    </p:tnLst>
    <p:bldLst>
      <p:bldP spid="6" grpId="0">
        <p:tmplLst>
          <p:tmpl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object subtraction (DOS))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47800"/>
            <a:ext cx="5318370" cy="5029200"/>
          </a:xfrm>
        </p:spPr>
        <p:txBody>
          <a:bodyPr/>
          <a:lstStyle/>
          <a:p>
            <a:r>
              <a:rPr lang="en-US" sz="2000" dirty="0" smtClean="0"/>
              <a:t>Dark objects can be deep lakes or very dark shadows</a:t>
            </a:r>
          </a:p>
          <a:p>
            <a:pPr marL="457200" lvl="1" indent="0">
              <a:buNone/>
            </a:pPr>
            <a:r>
              <a:rPr lang="en-US" sz="1600" i="1" dirty="0" smtClean="0">
                <a:solidFill>
                  <a:schemeClr val="accent3">
                    <a:lumMod val="85000"/>
                  </a:schemeClr>
                </a:solidFill>
              </a:rPr>
              <a:t>DOS involves identifying the value associated with these areas and subtracting it from all pixels in the image.  </a:t>
            </a:r>
            <a:endParaRPr lang="en-US" sz="800" i="1" dirty="0">
              <a:solidFill>
                <a:schemeClr val="accent3">
                  <a:lumMod val="85000"/>
                </a:schemeClr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029" y="2969289"/>
            <a:ext cx="3610946" cy="3888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4674238" y="6453567"/>
            <a:ext cx="3376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chemeClr val="tx2"/>
                </a:solidFill>
              </a:rPr>
              <a:t>Automated using RSAC tools… </a:t>
            </a:r>
            <a:endParaRPr lang="en-US" sz="1600" i="1" dirty="0">
              <a:solidFill>
                <a:schemeClr val="tx2"/>
              </a:solidFill>
            </a:endParaRPr>
          </a:p>
        </p:txBody>
      </p:sp>
      <p:grpSp>
        <p:nvGrpSpPr>
          <p:cNvPr id="7173" name="Group 7172"/>
          <p:cNvGrpSpPr/>
          <p:nvPr/>
        </p:nvGrpSpPr>
        <p:grpSpPr>
          <a:xfrm>
            <a:off x="4791223" y="930533"/>
            <a:ext cx="4352777" cy="5034378"/>
            <a:chOff x="4791223" y="930533"/>
            <a:chExt cx="4352777" cy="5034378"/>
          </a:xfrm>
        </p:grpSpPr>
        <p:grpSp>
          <p:nvGrpSpPr>
            <p:cNvPr id="16" name="Group 15"/>
            <p:cNvGrpSpPr/>
            <p:nvPr/>
          </p:nvGrpSpPr>
          <p:grpSpPr>
            <a:xfrm>
              <a:off x="5775571" y="930533"/>
              <a:ext cx="3368429" cy="5034378"/>
              <a:chOff x="5775571" y="930533"/>
              <a:chExt cx="3368429" cy="5034378"/>
            </a:xfrm>
          </p:grpSpPr>
          <p:pic>
            <p:nvPicPr>
              <p:cNvPr id="7171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61057" y="930533"/>
                <a:ext cx="3082943" cy="47518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7299290" y="5626357"/>
                <a:ext cx="150222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bg1"/>
                    </a:solidFill>
                  </a:rPr>
                  <a:t>Pixel Value</a:t>
                </a:r>
                <a:endParaRPr lang="en-US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 rot="16200000">
                <a:off x="5193733" y="3546249"/>
                <a:ext cx="150222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bg1"/>
                    </a:solidFill>
                  </a:rPr>
                  <a:t>Frequency</a:t>
                </a:r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169" name="Down Arrow 7168"/>
            <p:cNvSpPr/>
            <p:nvPr/>
          </p:nvSpPr>
          <p:spPr bwMode="auto">
            <a:xfrm rot="16200000">
              <a:off x="5078122" y="2677512"/>
              <a:ext cx="307911" cy="881709"/>
            </a:xfrm>
            <a:prstGeom prst="downArrow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487727" y="4929981"/>
            <a:ext cx="1652123" cy="1388873"/>
            <a:chOff x="5487727" y="4929981"/>
            <a:chExt cx="1652123" cy="1388873"/>
          </a:xfrm>
        </p:grpSpPr>
        <p:cxnSp>
          <p:nvCxnSpPr>
            <p:cNvPr id="5" name="Straight Arrow Connector 4"/>
            <p:cNvCxnSpPr/>
            <p:nvPr/>
          </p:nvCxnSpPr>
          <p:spPr bwMode="auto">
            <a:xfrm>
              <a:off x="6061057" y="5113176"/>
              <a:ext cx="654892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4" name="Isosceles Triangle 13"/>
            <p:cNvSpPr/>
            <p:nvPr/>
          </p:nvSpPr>
          <p:spPr bwMode="auto">
            <a:xfrm>
              <a:off x="6781267" y="5626357"/>
              <a:ext cx="80356" cy="169277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487727" y="4929981"/>
              <a:ext cx="6263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C00000"/>
                  </a:solidFill>
                </a:rPr>
                <a:t>Jump</a:t>
              </a:r>
              <a:endParaRPr lang="en-US" sz="1400" dirty="0">
                <a:solidFill>
                  <a:srgbClr val="C0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503039" y="5795634"/>
              <a:ext cx="6368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C00000"/>
                  </a:solidFill>
                </a:rPr>
                <a:t>DOS value</a:t>
              </a:r>
              <a:endParaRPr lang="en-US" sz="1400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3364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>
        <p:tmplLst>
          <p:tmpl>
            <p:tnLst>
              <p:par>
                <p:cTn presetID="2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Clouds and their shadows </a:t>
            </a:r>
          </a:p>
          <a:p>
            <a:pPr lvl="1"/>
            <a:r>
              <a:rPr lang="en-US" dirty="0" smtClean="0"/>
              <a:t>Lead to false positives in change detection.</a:t>
            </a:r>
          </a:p>
          <a:p>
            <a:r>
              <a:rPr lang="en-US" dirty="0" smtClean="0"/>
              <a:t>Snow and water</a:t>
            </a:r>
          </a:p>
          <a:p>
            <a:pPr lvl="1"/>
            <a:r>
              <a:rPr lang="en-US" dirty="0" smtClean="0"/>
              <a:t>Seasonal variation </a:t>
            </a:r>
          </a:p>
          <a:p>
            <a:pPr lvl="1"/>
            <a:r>
              <a:rPr lang="en-US" dirty="0" smtClean="0"/>
              <a:t>Result in false positives (If not part of your research question)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11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Masking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620" y="2131244"/>
            <a:ext cx="7325526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957" y="2131244"/>
            <a:ext cx="7307189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62526" y="1622396"/>
            <a:ext cx="295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Cloudy Landsat image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7406640" y="1253064"/>
            <a:ext cx="1737360" cy="759832"/>
            <a:chOff x="7406640" y="1253064"/>
            <a:chExt cx="1737360" cy="759832"/>
          </a:xfrm>
        </p:grpSpPr>
        <p:sp>
          <p:nvSpPr>
            <p:cNvPr id="7" name="TextBox 6"/>
            <p:cNvSpPr txBox="1"/>
            <p:nvPr/>
          </p:nvSpPr>
          <p:spPr>
            <a:xfrm>
              <a:off x="7830766" y="1253064"/>
              <a:ext cx="13132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Clouds</a:t>
              </a:r>
              <a:endParaRPr lang="en-US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830766" y="1643564"/>
              <a:ext cx="13132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Shadows</a:t>
              </a:r>
              <a:endParaRPr lang="en-US" b="1" dirty="0"/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7406640" y="1345397"/>
              <a:ext cx="365760" cy="18466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7406640" y="1735897"/>
              <a:ext cx="365760" cy="18466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797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9323</TotalTime>
  <Words>536</Words>
  <Application>Microsoft Office PowerPoint</Application>
  <PresentationFormat>On-screen Show (4:3)</PresentationFormat>
  <Paragraphs>99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Clarity</vt:lpstr>
      <vt:lpstr>Introduction to Change Detection Tools</vt:lpstr>
      <vt:lpstr>Image Pre-processing</vt:lpstr>
      <vt:lpstr>Earth-Sun-sensor relationships</vt:lpstr>
      <vt:lpstr>Reflectance at Top-of-atmosphere</vt:lpstr>
      <vt:lpstr>Atmospheric Effects</vt:lpstr>
      <vt:lpstr>Surface Reflectance Correction Methods</vt:lpstr>
      <vt:lpstr>Dark object subtraction (DOS)) </vt:lpstr>
      <vt:lpstr>Masking</vt:lpstr>
      <vt:lpstr>Masking</vt:lpstr>
      <vt:lpstr>Image preprocessing</vt:lpstr>
      <vt:lpstr>Image preprocessing</vt:lpstr>
      <vt:lpstr>Demonstration</vt:lpstr>
    </vt:vector>
  </TitlesOfParts>
  <Company>Forest Service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USDA Forest Service</dc:creator>
  <cp:lastModifiedBy>Schwert, Brenna M -FS</cp:lastModifiedBy>
  <cp:revision>103</cp:revision>
  <dcterms:created xsi:type="dcterms:W3CDTF">2015-04-03T20:09:37Z</dcterms:created>
  <dcterms:modified xsi:type="dcterms:W3CDTF">2019-11-06T15:07:57Z</dcterms:modified>
</cp:coreProperties>
</file>