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0" r:id="rId1"/>
  </p:sldMasterIdLst>
  <p:notesMasterIdLst>
    <p:notesMasterId r:id="rId25"/>
  </p:notesMasterIdLst>
  <p:sldIdLst>
    <p:sldId id="256" r:id="rId2"/>
    <p:sldId id="372" r:id="rId3"/>
    <p:sldId id="374" r:id="rId4"/>
    <p:sldId id="375" r:id="rId5"/>
    <p:sldId id="376" r:id="rId6"/>
    <p:sldId id="377" r:id="rId7"/>
    <p:sldId id="378" r:id="rId8"/>
    <p:sldId id="400" r:id="rId9"/>
    <p:sldId id="380" r:id="rId10"/>
    <p:sldId id="381" r:id="rId11"/>
    <p:sldId id="382" r:id="rId12"/>
    <p:sldId id="383" r:id="rId13"/>
    <p:sldId id="384" r:id="rId14"/>
    <p:sldId id="385" r:id="rId15"/>
    <p:sldId id="386" r:id="rId16"/>
    <p:sldId id="387" r:id="rId17"/>
    <p:sldId id="389" r:id="rId18"/>
    <p:sldId id="390" r:id="rId19"/>
    <p:sldId id="391" r:id="rId20"/>
    <p:sldId id="396" r:id="rId21"/>
    <p:sldId id="397" r:id="rId22"/>
    <p:sldId id="398" r:id="rId23"/>
    <p:sldId id="371"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C697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651" autoAdjust="0"/>
    <p:restoredTop sz="76310" autoAdjust="0"/>
  </p:normalViewPr>
  <p:slideViewPr>
    <p:cSldViewPr>
      <p:cViewPr varScale="1">
        <p:scale>
          <a:sx n="85" d="100"/>
          <a:sy n="85" d="100"/>
        </p:scale>
        <p:origin x="2514" y="8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493E82-41A1-4534-AEA2-AFEEA0BC7C6A}" type="datetimeFigureOut">
              <a:rPr lang="en-US" smtClean="0"/>
              <a:t>11/7/2019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6594ADE-05F9-4BBD-8A5B-D87EACD0C437}" type="slidenum">
              <a:rPr lang="en-US" smtClean="0"/>
              <a:t>‹#›</a:t>
            </a:fld>
            <a:endParaRPr lang="en-US"/>
          </a:p>
        </p:txBody>
      </p:sp>
    </p:spTree>
    <p:extLst>
      <p:ext uri="{BB962C8B-B14F-4D97-AF65-F5344CB8AC3E}">
        <p14:creationId xmlns:p14="http://schemas.microsoft.com/office/powerpoint/2010/main" val="2575744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difference</a:t>
            </a:r>
            <a:r>
              <a:rPr lang="en-US" baseline="0" dirty="0" smtClean="0"/>
              <a:t> image, positive and negative values represent increases or decreases in brightness… </a:t>
            </a:r>
            <a:endParaRPr lang="en-US" dirty="0"/>
          </a:p>
        </p:txBody>
      </p:sp>
      <p:sp>
        <p:nvSpPr>
          <p:cNvPr id="4" name="Slide Number Placeholder 3"/>
          <p:cNvSpPr>
            <a:spLocks noGrp="1"/>
          </p:cNvSpPr>
          <p:nvPr>
            <p:ph type="sldNum" sz="quarter" idx="10"/>
          </p:nvPr>
        </p:nvSpPr>
        <p:spPr/>
        <p:txBody>
          <a:bodyPr/>
          <a:lstStyle/>
          <a:p>
            <a:fld id="{D5843B4E-A09C-4310-8BE7-4852B7FF6DE8}" type="slidenum">
              <a:rPr lang="en-US" smtClean="0"/>
              <a:t>4</a:t>
            </a:fld>
            <a:endParaRPr lang="en-US"/>
          </a:p>
        </p:txBody>
      </p:sp>
    </p:spTree>
    <p:extLst>
      <p:ext uri="{BB962C8B-B14F-4D97-AF65-F5344CB8AC3E}">
        <p14:creationId xmlns:p14="http://schemas.microsoft.com/office/powerpoint/2010/main" val="22350618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p:spPr>
        <p:txBody>
          <a:bodyPr/>
          <a:lstStyle/>
          <a:p>
            <a:pPr lvl="1"/>
            <a:r>
              <a:rPr lang="en-US" dirty="0" smtClean="0"/>
              <a:t>Quantify errors in an error matrix</a:t>
            </a:r>
          </a:p>
          <a:p>
            <a:pPr lvl="2"/>
            <a:r>
              <a:rPr lang="en-US" dirty="0" smtClean="0"/>
              <a:t>Error matrix:</a:t>
            </a:r>
          </a:p>
          <a:p>
            <a:pPr lvl="3"/>
            <a:r>
              <a:rPr lang="en-US" dirty="0" smtClean="0"/>
              <a:t>Overall accuracy, co-mission and omission</a:t>
            </a:r>
          </a:p>
        </p:txBody>
      </p:sp>
      <p:sp>
        <p:nvSpPr>
          <p:cNvPr id="33796" name="Slide Number Placeholder 3"/>
          <p:cNvSpPr>
            <a:spLocks noGrp="1"/>
          </p:cNvSpPr>
          <p:nvPr>
            <p:ph type="sldNum" sz="quarter" idx="5"/>
          </p:nvPr>
        </p:nvSpPr>
        <p:spPr>
          <a:noFill/>
        </p:spPr>
        <p:txBody>
          <a:bodyPr/>
          <a:lstStyle/>
          <a:p>
            <a:fld id="{3ADE57BB-671D-42CC-9ECF-B9FBFB2C2A72}" type="slidenum">
              <a:rPr lang="en-US" smtClean="0"/>
              <a:pPr/>
              <a:t>19</a:t>
            </a:fld>
            <a:endParaRPr lang="en-US" smtClean="0"/>
          </a:p>
        </p:txBody>
      </p:sp>
    </p:spTree>
    <p:extLst>
      <p:ext uri="{BB962C8B-B14F-4D97-AF65-F5344CB8AC3E}">
        <p14:creationId xmlns:p14="http://schemas.microsoft.com/office/powerpoint/2010/main" val="28511594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p:spPr>
        <p:txBody>
          <a:bodyPr/>
          <a:lstStyle/>
          <a:p>
            <a:r>
              <a:rPr lang="en-US" baseline="0" dirty="0" smtClean="0"/>
              <a:t>It’s a little wrong to call a tomato a vegetable, it’s a lot wrong to call a tomato a hammer… </a:t>
            </a:r>
            <a:r>
              <a:rPr lang="en-US" i="1" baseline="0" dirty="0" smtClean="0"/>
              <a:t>(James cannot take complete credit for this quote, as much as he would like to.)</a:t>
            </a:r>
            <a:endParaRPr lang="en-US" i="1" dirty="0" smtClean="0"/>
          </a:p>
        </p:txBody>
      </p:sp>
      <p:sp>
        <p:nvSpPr>
          <p:cNvPr id="46084" name="Slide Number Placeholder 3"/>
          <p:cNvSpPr>
            <a:spLocks noGrp="1"/>
          </p:cNvSpPr>
          <p:nvPr>
            <p:ph type="sldNum" sz="quarter" idx="5"/>
          </p:nvPr>
        </p:nvSpPr>
        <p:spPr>
          <a:noFill/>
        </p:spPr>
        <p:txBody>
          <a:bodyPr/>
          <a:lstStyle/>
          <a:p>
            <a:fld id="{CE65101A-A8E7-40A1-AFFA-525B7DBABBF4}" type="slidenum">
              <a:rPr lang="en-US" smtClean="0"/>
              <a:pPr/>
              <a:t>21</a:t>
            </a:fld>
            <a:endParaRPr lang="en-US" smtClean="0"/>
          </a:p>
        </p:txBody>
      </p:sp>
    </p:spTree>
    <p:extLst>
      <p:ext uri="{BB962C8B-B14F-4D97-AF65-F5344CB8AC3E}">
        <p14:creationId xmlns:p14="http://schemas.microsoft.com/office/powerpoint/2010/main" val="1828233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CD2BF974-FCFD-47F8-A7C6-9A360AB735C8}" type="slidenum">
              <a:rPr lang="en-US" smtClean="0"/>
              <a:pPr>
                <a:defRPr/>
              </a:pPr>
              <a:t>22</a:t>
            </a:fld>
            <a:endParaRPr lang="en-US"/>
          </a:p>
        </p:txBody>
      </p:sp>
    </p:spTree>
    <p:extLst>
      <p:ext uri="{BB962C8B-B14F-4D97-AF65-F5344CB8AC3E}">
        <p14:creationId xmlns:p14="http://schemas.microsoft.com/office/powerpoint/2010/main" val="40814929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Kim – get figure for “drilling through” a pixel through a time series</a:t>
            </a:r>
            <a:endParaRPr lang="en-US" dirty="0"/>
          </a:p>
        </p:txBody>
      </p:sp>
      <p:sp>
        <p:nvSpPr>
          <p:cNvPr id="4" name="Slide Number Placeholder 3"/>
          <p:cNvSpPr>
            <a:spLocks noGrp="1"/>
          </p:cNvSpPr>
          <p:nvPr>
            <p:ph type="sldNum" sz="quarter" idx="10"/>
          </p:nvPr>
        </p:nvSpPr>
        <p:spPr/>
        <p:txBody>
          <a:bodyPr/>
          <a:lstStyle/>
          <a:p>
            <a:fld id="{D5843B4E-A09C-4310-8BE7-4852B7FF6DE8}" type="slidenum">
              <a:rPr lang="en-US" smtClean="0"/>
              <a:t>5</a:t>
            </a:fld>
            <a:endParaRPr lang="en-US"/>
          </a:p>
        </p:txBody>
      </p:sp>
    </p:spTree>
    <p:extLst>
      <p:ext uri="{BB962C8B-B14F-4D97-AF65-F5344CB8AC3E}">
        <p14:creationId xmlns:p14="http://schemas.microsoft.com/office/powerpoint/2010/main" val="22211348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Even</a:t>
            </a:r>
            <a:r>
              <a:rPr lang="en-US" baseline="0" dirty="0" smtClean="0"/>
              <a:t> if images are well corrected and well matched, rarely would we expect a pixel to have the same value in time 1 and time 2 images.  The distribution of change pixel values will most likely follow normal distribution, with the mean pixel value centered on zero and ‘true change’ depicted by pixels some distance from this mean.  </a:t>
            </a:r>
            <a:endParaRPr lang="en-US" dirty="0"/>
          </a:p>
        </p:txBody>
      </p:sp>
      <p:sp>
        <p:nvSpPr>
          <p:cNvPr id="4" name="Slide Number Placeholder 3"/>
          <p:cNvSpPr>
            <a:spLocks noGrp="1"/>
          </p:cNvSpPr>
          <p:nvPr>
            <p:ph type="sldNum" sz="quarter" idx="10"/>
          </p:nvPr>
        </p:nvSpPr>
        <p:spPr/>
        <p:txBody>
          <a:bodyPr/>
          <a:lstStyle/>
          <a:p>
            <a:fld id="{D5843B4E-A09C-4310-8BE7-4852B7FF6DE8}" type="slidenum">
              <a:rPr lang="en-US" smtClean="0"/>
              <a:t>11</a:t>
            </a:fld>
            <a:endParaRPr lang="en-US"/>
          </a:p>
        </p:txBody>
      </p:sp>
    </p:spTree>
    <p:extLst>
      <p:ext uri="{BB962C8B-B14F-4D97-AF65-F5344CB8AC3E}">
        <p14:creationId xmlns:p14="http://schemas.microsoft.com/office/powerpoint/2010/main" val="15879051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Careful analysis and post-processing can improve accuracy.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Change maps will still likely contain errors and these should be addressed in an accuracy assessment.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smtClean="0"/>
          </a:p>
          <a:p>
            <a:endParaRPr lang="en-US" dirty="0" smtClean="0"/>
          </a:p>
          <a:p>
            <a:endParaRPr lang="en-US" dirty="0" smtClean="0"/>
          </a:p>
          <a:p>
            <a:r>
              <a:rPr lang="en-US" dirty="0" smtClean="0"/>
              <a:t>Does my map agree</a:t>
            </a:r>
            <a:r>
              <a:rPr lang="en-US" baseline="0" dirty="0" smtClean="0"/>
              <a:t> with reference data… It’s not really an accuracy assessment, it’s an agreement assessment… Reference data can have problems </a:t>
            </a:r>
            <a:endParaRPr lang="en-US" dirty="0"/>
          </a:p>
        </p:txBody>
      </p:sp>
      <p:sp>
        <p:nvSpPr>
          <p:cNvPr id="4" name="Slide Number Placeholder 3"/>
          <p:cNvSpPr>
            <a:spLocks noGrp="1"/>
          </p:cNvSpPr>
          <p:nvPr>
            <p:ph type="sldNum" sz="quarter" idx="10"/>
          </p:nvPr>
        </p:nvSpPr>
        <p:spPr/>
        <p:txBody>
          <a:bodyPr/>
          <a:lstStyle/>
          <a:p>
            <a:fld id="{D5843B4E-A09C-4310-8BE7-4852B7FF6DE8}" type="slidenum">
              <a:rPr lang="en-US" smtClean="0"/>
              <a:t>13</a:t>
            </a:fld>
            <a:endParaRPr lang="en-US"/>
          </a:p>
        </p:txBody>
      </p:sp>
    </p:spTree>
    <p:extLst>
      <p:ext uri="{BB962C8B-B14F-4D97-AF65-F5344CB8AC3E}">
        <p14:creationId xmlns:p14="http://schemas.microsoft.com/office/powerpoint/2010/main" val="40526914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p:spPr>
        <p:txBody>
          <a:bodyPr/>
          <a:lstStyle/>
          <a:p>
            <a:endParaRPr lang="en-US" smtClean="0"/>
          </a:p>
        </p:txBody>
      </p:sp>
      <p:sp>
        <p:nvSpPr>
          <p:cNvPr id="30724" name="Slide Number Placeholder 3"/>
          <p:cNvSpPr>
            <a:spLocks noGrp="1"/>
          </p:cNvSpPr>
          <p:nvPr>
            <p:ph type="sldNum" sz="quarter" idx="5"/>
          </p:nvPr>
        </p:nvSpPr>
        <p:spPr>
          <a:noFill/>
        </p:spPr>
        <p:txBody>
          <a:bodyPr/>
          <a:lstStyle/>
          <a:p>
            <a:fld id="{0F8D8B4D-C4A0-4903-9193-C3FDCDE427DC}" type="slidenum">
              <a:rPr lang="en-US" smtClean="0"/>
              <a:pPr/>
              <a:t>14</a:t>
            </a:fld>
            <a:endParaRPr lang="en-US" smtClean="0"/>
          </a:p>
        </p:txBody>
      </p:sp>
    </p:spTree>
    <p:extLst>
      <p:ext uri="{BB962C8B-B14F-4D97-AF65-F5344CB8AC3E}">
        <p14:creationId xmlns:p14="http://schemas.microsoft.com/office/powerpoint/2010/main" val="42635020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a:ln/>
        </p:spPr>
        <p:txBody>
          <a:bodyPr/>
          <a:lstStyle/>
          <a:p>
            <a:endParaRPr lang="en-US" smtClean="0"/>
          </a:p>
        </p:txBody>
      </p:sp>
      <p:sp>
        <p:nvSpPr>
          <p:cNvPr id="31748" name="Slide Number Placeholder 3"/>
          <p:cNvSpPr>
            <a:spLocks noGrp="1"/>
          </p:cNvSpPr>
          <p:nvPr>
            <p:ph type="sldNum" sz="quarter" idx="5"/>
          </p:nvPr>
        </p:nvSpPr>
        <p:spPr>
          <a:noFill/>
        </p:spPr>
        <p:txBody>
          <a:bodyPr/>
          <a:lstStyle/>
          <a:p>
            <a:fld id="{5CD74775-59C3-410B-AF8B-BC997C1F5AF1}" type="slidenum">
              <a:rPr lang="en-US" smtClean="0"/>
              <a:pPr/>
              <a:t>15</a:t>
            </a:fld>
            <a:endParaRPr lang="en-US" smtClean="0"/>
          </a:p>
        </p:txBody>
      </p:sp>
    </p:spTree>
    <p:extLst>
      <p:ext uri="{BB962C8B-B14F-4D97-AF65-F5344CB8AC3E}">
        <p14:creationId xmlns:p14="http://schemas.microsoft.com/office/powerpoint/2010/main" val="21116629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p:spPr>
        <p:txBody>
          <a:bodyPr/>
          <a:lstStyle/>
          <a:p>
            <a:endParaRPr lang="en-US" smtClean="0"/>
          </a:p>
        </p:txBody>
      </p:sp>
      <p:sp>
        <p:nvSpPr>
          <p:cNvPr id="32772" name="Slide Number Placeholder 3"/>
          <p:cNvSpPr>
            <a:spLocks noGrp="1"/>
          </p:cNvSpPr>
          <p:nvPr>
            <p:ph type="sldNum" sz="quarter" idx="5"/>
          </p:nvPr>
        </p:nvSpPr>
        <p:spPr>
          <a:noFill/>
        </p:spPr>
        <p:txBody>
          <a:bodyPr/>
          <a:lstStyle/>
          <a:p>
            <a:fld id="{A090A93B-74A7-40FB-B814-74A3A181101D}" type="slidenum">
              <a:rPr lang="en-US" smtClean="0"/>
              <a:pPr/>
              <a:t>16</a:t>
            </a:fld>
            <a:endParaRPr lang="en-US" smtClean="0"/>
          </a:p>
        </p:txBody>
      </p:sp>
    </p:spTree>
    <p:extLst>
      <p:ext uri="{BB962C8B-B14F-4D97-AF65-F5344CB8AC3E}">
        <p14:creationId xmlns:p14="http://schemas.microsoft.com/office/powerpoint/2010/main" val="3315223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p:spPr>
        <p:txBody>
          <a:bodyPr/>
          <a:lstStyle/>
          <a:p>
            <a:pPr lvl="1"/>
            <a:r>
              <a:rPr lang="en-US" dirty="0" smtClean="0"/>
              <a:t>Quantify errors in an error matrix</a:t>
            </a:r>
          </a:p>
          <a:p>
            <a:pPr lvl="2"/>
            <a:r>
              <a:rPr lang="en-US" dirty="0" smtClean="0"/>
              <a:t>Error matrix:</a:t>
            </a:r>
          </a:p>
          <a:p>
            <a:pPr lvl="3"/>
            <a:r>
              <a:rPr lang="en-US" dirty="0" smtClean="0"/>
              <a:t>Overall accuracy, co-mission and omission</a:t>
            </a:r>
          </a:p>
        </p:txBody>
      </p:sp>
      <p:sp>
        <p:nvSpPr>
          <p:cNvPr id="33796" name="Slide Number Placeholder 3"/>
          <p:cNvSpPr>
            <a:spLocks noGrp="1"/>
          </p:cNvSpPr>
          <p:nvPr>
            <p:ph type="sldNum" sz="quarter" idx="5"/>
          </p:nvPr>
        </p:nvSpPr>
        <p:spPr>
          <a:noFill/>
        </p:spPr>
        <p:txBody>
          <a:bodyPr/>
          <a:lstStyle/>
          <a:p>
            <a:fld id="{3ADE57BB-671D-42CC-9ECF-B9FBFB2C2A72}" type="slidenum">
              <a:rPr lang="en-US" smtClean="0"/>
              <a:pPr/>
              <a:t>17</a:t>
            </a:fld>
            <a:endParaRPr lang="en-US" smtClean="0"/>
          </a:p>
        </p:txBody>
      </p:sp>
    </p:spTree>
    <p:extLst>
      <p:ext uri="{BB962C8B-B14F-4D97-AF65-F5344CB8AC3E}">
        <p14:creationId xmlns:p14="http://schemas.microsoft.com/office/powerpoint/2010/main" val="2936307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p:spPr>
        <p:txBody>
          <a:bodyPr/>
          <a:lstStyle/>
          <a:p>
            <a:pPr lvl="1"/>
            <a:r>
              <a:rPr lang="en-US" dirty="0" smtClean="0"/>
              <a:t>Quantify errors in an error matrix</a:t>
            </a:r>
          </a:p>
          <a:p>
            <a:pPr lvl="2"/>
            <a:r>
              <a:rPr lang="en-US" dirty="0" smtClean="0"/>
              <a:t>Error matrix:</a:t>
            </a:r>
          </a:p>
          <a:p>
            <a:pPr lvl="3"/>
            <a:r>
              <a:rPr lang="en-US" dirty="0" smtClean="0"/>
              <a:t>Overall accuracy, co-mission and omission</a:t>
            </a:r>
          </a:p>
        </p:txBody>
      </p:sp>
      <p:sp>
        <p:nvSpPr>
          <p:cNvPr id="33796" name="Slide Number Placeholder 3"/>
          <p:cNvSpPr>
            <a:spLocks noGrp="1"/>
          </p:cNvSpPr>
          <p:nvPr>
            <p:ph type="sldNum" sz="quarter" idx="5"/>
          </p:nvPr>
        </p:nvSpPr>
        <p:spPr>
          <a:noFill/>
        </p:spPr>
        <p:txBody>
          <a:bodyPr/>
          <a:lstStyle/>
          <a:p>
            <a:fld id="{3ADE57BB-671D-42CC-9ECF-B9FBFB2C2A72}" type="slidenum">
              <a:rPr lang="en-US" smtClean="0"/>
              <a:pPr/>
              <a:t>18</a:t>
            </a:fld>
            <a:endParaRPr lang="en-US" smtClean="0"/>
          </a:p>
        </p:txBody>
      </p:sp>
    </p:spTree>
    <p:extLst>
      <p:ext uri="{BB962C8B-B14F-4D97-AF65-F5344CB8AC3E}">
        <p14:creationId xmlns:p14="http://schemas.microsoft.com/office/powerpoint/2010/main" val="140016423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gif"/><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gif"/><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gif"/><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r="-4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28800"/>
            <a:ext cx="7848600" cy="1927225"/>
          </a:xfrm>
        </p:spPr>
        <p:txBody>
          <a:bodyPr anchor="b">
            <a:noAutofit/>
          </a:bodyPr>
          <a:lstStyle>
            <a:lvl1pPr algn="r">
              <a:defRPr sz="5400" cap="none" baseline="0">
                <a:solidFill>
                  <a:schemeClr val="accent2">
                    <a:lumMod val="75000"/>
                  </a:schemeClr>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3962400"/>
            <a:ext cx="7848600" cy="1752600"/>
          </a:xfrm>
        </p:spPr>
        <p:txBody>
          <a:bodyPr/>
          <a:lstStyle>
            <a:lvl1pPr marL="0" indent="0" algn="r">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cxnSp>
        <p:nvCxnSpPr>
          <p:cNvPr id="8" name="Straight Connector 7"/>
          <p:cNvCxnSpPr/>
          <p:nvPr/>
        </p:nvCxnSpPr>
        <p:spPr>
          <a:xfrm>
            <a:off x="685800" y="380841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90600"/>
          </a:xfrm>
        </p:spPr>
        <p:txBody>
          <a:bodyPr/>
          <a:lstStyle>
            <a:lvl1pPr algn="ctr">
              <a:defRPr/>
            </a:lvl1pPr>
          </a:lstStyle>
          <a:p>
            <a:r>
              <a:rPr lang="en-US" smtClean="0"/>
              <a:t>Click to edit Master title style</a:t>
            </a:r>
            <a:endParaRPr lang="en-US"/>
          </a:p>
        </p:txBody>
      </p:sp>
      <p:sp>
        <p:nvSpPr>
          <p:cNvPr id="3" name="Content Placeholder 2"/>
          <p:cNvSpPr>
            <a:spLocks noGrp="1"/>
          </p:cNvSpPr>
          <p:nvPr>
            <p:ph idx="1"/>
          </p:nvPr>
        </p:nvSpPr>
        <p:spPr>
          <a:xfrm>
            <a:off x="457200" y="1447800"/>
            <a:ext cx="8229600" cy="5029200"/>
          </a:xfrm>
        </p:spPr>
        <p:txBody>
          <a:bodyPr>
            <a:normAutofit/>
          </a:bodyPr>
          <a:lstStyle>
            <a:lvl1pPr>
              <a:buClr>
                <a:schemeClr val="tx2">
                  <a:lumMod val="75000"/>
                </a:schemeClr>
              </a:buClr>
              <a:defRPr sz="3200"/>
            </a:lvl1pPr>
            <a:lvl2pPr>
              <a:buClr>
                <a:schemeClr val="accent4">
                  <a:lumMod val="75000"/>
                </a:schemeClr>
              </a:buClr>
              <a:defRPr sz="2800"/>
            </a:lvl2pPr>
            <a:lvl3pPr>
              <a:buClr>
                <a:schemeClr val="bg2">
                  <a:lumMod val="50000"/>
                </a:schemeClr>
              </a:buClr>
              <a:defRPr sz="2400"/>
            </a:lvl3pPr>
            <a:lvl4pPr>
              <a:buClr>
                <a:schemeClr val="accent6">
                  <a:lumMod val="75000"/>
                </a:schemeClr>
              </a:buClr>
              <a:defRPr sz="20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Rectangle 7"/>
          <p:cNvSpPr/>
          <p:nvPr userDrawn="1"/>
        </p:nvSpPr>
        <p:spPr>
          <a:xfrm>
            <a:off x="0" y="0"/>
            <a:ext cx="9144000" cy="304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 y="57150"/>
            <a:ext cx="495300" cy="346710"/>
          </a:xfrm>
          <a:prstGeom prst="rect">
            <a:avLst/>
          </a:prstGeom>
          <a:ln>
            <a:solidFill>
              <a:schemeClr val="tx1"/>
            </a:solidFill>
          </a:ln>
          <a:effectLst/>
        </p:spPr>
      </p:pic>
      <p:pic>
        <p:nvPicPr>
          <p:cNvPr id="11" name="Picture 10"/>
          <p:cNvPicPr>
            <a:picLocks noChangeAspect="1"/>
          </p:cNvPicPr>
          <p:nvPr userDrawn="1"/>
        </p:nvPicPr>
        <p:blipFill>
          <a:blip r:embed="rId3" cstate="print">
            <a:extLst>
              <a:ext uri="{BEBA8EAE-BF5A-486C-A8C5-ECC9F3942E4B}">
                <a14:imgProps xmlns:a14="http://schemas.microsoft.com/office/drawing/2010/main">
                  <a14:imgLayer r:embed="rId4">
                    <a14:imgEffect>
                      <a14:backgroundRemoval t="10000" b="90000" l="10000" r="90000">
                        <a14:foregroundMark x1="80000" y1="15584" x2="85333" y2="20779"/>
                        <a14:foregroundMark x1="14667" y1="15584" x2="21333" y2="9091"/>
                      </a14:backgroundRemoval>
                    </a14:imgEffect>
                  </a14:imgLayer>
                </a14:imgProps>
              </a:ext>
              <a:ext uri="{28A0092B-C50C-407E-A947-70E740481C1C}">
                <a14:useLocalDpi xmlns:a14="http://schemas.microsoft.com/office/drawing/2010/main" val="0"/>
              </a:ext>
            </a:extLst>
          </a:blip>
          <a:stretch>
            <a:fillRect/>
          </a:stretch>
        </p:blipFill>
        <p:spPr>
          <a:xfrm>
            <a:off x="38100" y="6534466"/>
            <a:ext cx="285750" cy="293370"/>
          </a:xfrm>
          <a:prstGeom prst="rect">
            <a:avLst/>
          </a:prstGeom>
          <a:effectLst>
            <a:outerShdw blurRad="50800" dist="38100" dir="2700000" algn="tl" rotWithShape="0">
              <a:prstClr val="black">
                <a:alpha val="40000"/>
              </a:prstClr>
            </a:outerShdw>
          </a:effectLst>
        </p:spPr>
      </p:pic>
      <p:sp>
        <p:nvSpPr>
          <p:cNvPr id="12" name="TextBox 11"/>
          <p:cNvSpPr txBox="1"/>
          <p:nvPr userDrawn="1"/>
        </p:nvSpPr>
        <p:spPr>
          <a:xfrm>
            <a:off x="343825" y="6681151"/>
            <a:ext cx="1865975" cy="215444"/>
          </a:xfrm>
          <a:prstGeom prst="rect">
            <a:avLst/>
          </a:prstGeom>
          <a:noFill/>
        </p:spPr>
        <p:txBody>
          <a:bodyPr wrap="square" rtlCol="0">
            <a:spAutoFit/>
          </a:bodyPr>
          <a:lstStyle/>
          <a:p>
            <a:pPr algn="l"/>
            <a:r>
              <a:rPr lang="en-US" sz="800" b="1" i="1" dirty="0" smtClean="0">
                <a:solidFill>
                  <a:schemeClr val="bg1"/>
                </a:solidFill>
              </a:rPr>
              <a:t>Forest Service</a:t>
            </a:r>
            <a:endParaRPr lang="en-US" sz="800" b="1" i="1" dirty="0">
              <a:solidFill>
                <a:schemeClr val="bg1"/>
              </a:solidFill>
            </a:endParaRPr>
          </a:p>
        </p:txBody>
      </p:sp>
      <p:sp>
        <p:nvSpPr>
          <p:cNvPr id="13" name="TextBox 12"/>
          <p:cNvSpPr txBox="1"/>
          <p:nvPr userDrawn="1"/>
        </p:nvSpPr>
        <p:spPr>
          <a:xfrm>
            <a:off x="533400" y="44678"/>
            <a:ext cx="2133600" cy="215444"/>
          </a:xfrm>
          <a:prstGeom prst="rect">
            <a:avLst/>
          </a:prstGeom>
          <a:noFill/>
        </p:spPr>
        <p:txBody>
          <a:bodyPr wrap="square" rtlCol="0">
            <a:spAutoFit/>
          </a:bodyPr>
          <a:lstStyle/>
          <a:p>
            <a:pPr algn="l"/>
            <a:r>
              <a:rPr lang="en-US" sz="800" b="1" i="1" dirty="0" smtClean="0">
                <a:solidFill>
                  <a:schemeClr val="bg1"/>
                </a:solidFill>
              </a:rPr>
              <a:t>United States Department of Agriculture</a:t>
            </a:r>
            <a:endParaRPr lang="en-US" sz="800" b="1" i="1" dirty="0">
              <a:solidFill>
                <a:schemeClr val="bg1"/>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906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447800"/>
            <a:ext cx="4038600" cy="49438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47800"/>
            <a:ext cx="4038600" cy="49438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3" name="Group 12"/>
          <p:cNvGrpSpPr/>
          <p:nvPr userDrawn="1"/>
        </p:nvGrpSpPr>
        <p:grpSpPr>
          <a:xfrm>
            <a:off x="0" y="0"/>
            <a:ext cx="9144000" cy="6896595"/>
            <a:chOff x="0" y="0"/>
            <a:chExt cx="9144000" cy="6896595"/>
          </a:xfrm>
        </p:grpSpPr>
        <p:sp>
          <p:nvSpPr>
            <p:cNvPr id="8" name="Rectangle 7"/>
            <p:cNvSpPr/>
            <p:nvPr userDrawn="1"/>
          </p:nvSpPr>
          <p:spPr>
            <a:xfrm>
              <a:off x="0" y="0"/>
              <a:ext cx="9144000" cy="304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 y="57150"/>
              <a:ext cx="495300" cy="346710"/>
            </a:xfrm>
            <a:prstGeom prst="rect">
              <a:avLst/>
            </a:prstGeom>
            <a:ln>
              <a:solidFill>
                <a:schemeClr val="tx1"/>
              </a:solidFill>
            </a:ln>
            <a:effectLst/>
          </p:spPr>
        </p:pic>
        <p:pic>
          <p:nvPicPr>
            <p:cNvPr id="10" name="Picture 9"/>
            <p:cNvPicPr>
              <a:picLocks noChangeAspect="1"/>
            </p:cNvPicPr>
            <p:nvPr userDrawn="1"/>
          </p:nvPicPr>
          <p:blipFill>
            <a:blip r:embed="rId3" cstate="print">
              <a:extLst>
                <a:ext uri="{BEBA8EAE-BF5A-486C-A8C5-ECC9F3942E4B}">
                  <a14:imgProps xmlns:a14="http://schemas.microsoft.com/office/drawing/2010/main">
                    <a14:imgLayer r:embed="rId4">
                      <a14:imgEffect>
                        <a14:backgroundRemoval t="10000" b="90000" l="10000" r="90000">
                          <a14:foregroundMark x1="80000" y1="15584" x2="85333" y2="20779"/>
                          <a14:foregroundMark x1="14667" y1="15584" x2="21333" y2="9091"/>
                        </a14:backgroundRemoval>
                      </a14:imgEffect>
                    </a14:imgLayer>
                  </a14:imgProps>
                </a:ext>
                <a:ext uri="{28A0092B-C50C-407E-A947-70E740481C1C}">
                  <a14:useLocalDpi xmlns:a14="http://schemas.microsoft.com/office/drawing/2010/main" val="0"/>
                </a:ext>
              </a:extLst>
            </a:blip>
            <a:stretch>
              <a:fillRect/>
            </a:stretch>
          </p:blipFill>
          <p:spPr>
            <a:xfrm>
              <a:off x="38100" y="6534466"/>
              <a:ext cx="285750" cy="293370"/>
            </a:xfrm>
            <a:prstGeom prst="rect">
              <a:avLst/>
            </a:prstGeom>
            <a:effectLst>
              <a:outerShdw blurRad="50800" dist="38100" dir="2700000" algn="tl" rotWithShape="0">
                <a:prstClr val="black">
                  <a:alpha val="40000"/>
                </a:prstClr>
              </a:outerShdw>
            </a:effectLst>
          </p:spPr>
        </p:pic>
        <p:sp>
          <p:nvSpPr>
            <p:cNvPr id="11" name="TextBox 10"/>
            <p:cNvSpPr txBox="1"/>
            <p:nvPr userDrawn="1"/>
          </p:nvSpPr>
          <p:spPr>
            <a:xfrm>
              <a:off x="533400" y="44678"/>
              <a:ext cx="2133600" cy="215444"/>
            </a:xfrm>
            <a:prstGeom prst="rect">
              <a:avLst/>
            </a:prstGeom>
            <a:noFill/>
          </p:spPr>
          <p:txBody>
            <a:bodyPr wrap="square" rtlCol="0">
              <a:spAutoFit/>
            </a:bodyPr>
            <a:lstStyle/>
            <a:p>
              <a:pPr algn="l"/>
              <a:r>
                <a:rPr lang="en-US" sz="800" b="1" i="1" dirty="0" smtClean="0">
                  <a:solidFill>
                    <a:schemeClr val="bg1"/>
                  </a:solidFill>
                </a:rPr>
                <a:t>United States Department of Agriculture</a:t>
              </a:r>
              <a:endParaRPr lang="en-US" sz="800" b="1" i="1" dirty="0">
                <a:solidFill>
                  <a:schemeClr val="bg1"/>
                </a:solidFill>
              </a:endParaRPr>
            </a:p>
          </p:txBody>
        </p:sp>
        <p:sp>
          <p:nvSpPr>
            <p:cNvPr id="12" name="TextBox 11"/>
            <p:cNvSpPr txBox="1"/>
            <p:nvPr userDrawn="1"/>
          </p:nvSpPr>
          <p:spPr>
            <a:xfrm>
              <a:off x="343825" y="6681151"/>
              <a:ext cx="1865975" cy="215444"/>
            </a:xfrm>
            <a:prstGeom prst="rect">
              <a:avLst/>
            </a:prstGeom>
            <a:noFill/>
          </p:spPr>
          <p:txBody>
            <a:bodyPr wrap="square" rtlCol="0">
              <a:spAutoFit/>
            </a:bodyPr>
            <a:lstStyle/>
            <a:p>
              <a:pPr algn="l"/>
              <a:r>
                <a:rPr lang="en-US" sz="800" b="1" i="1" dirty="0" smtClean="0">
                  <a:solidFill>
                    <a:schemeClr val="bg1"/>
                  </a:solidFill>
                </a:rPr>
                <a:t>Forest Service</a:t>
              </a:r>
              <a:endParaRPr lang="en-US" sz="800" b="1" i="1" dirty="0">
                <a:solidFill>
                  <a:schemeClr val="bg1"/>
                </a:solidFill>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90600"/>
          </a:xfrm>
        </p:spPr>
        <p:txBody>
          <a:bodyPr/>
          <a:lstStyle/>
          <a:p>
            <a:r>
              <a:rPr lang="en-US" smtClean="0"/>
              <a:t>Click to edit Master title style</a:t>
            </a:r>
            <a:endParaRPr lang="en-US"/>
          </a:p>
        </p:txBody>
      </p:sp>
      <p:sp>
        <p:nvSpPr>
          <p:cNvPr id="6" name="Rectangle 5"/>
          <p:cNvSpPr/>
          <p:nvPr userDrawn="1"/>
        </p:nvSpPr>
        <p:spPr>
          <a:xfrm>
            <a:off x="0" y="0"/>
            <a:ext cx="9144000" cy="304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 y="57150"/>
            <a:ext cx="495300" cy="346710"/>
          </a:xfrm>
          <a:prstGeom prst="rect">
            <a:avLst/>
          </a:prstGeom>
          <a:ln>
            <a:solidFill>
              <a:schemeClr val="tx1"/>
            </a:solidFill>
          </a:ln>
          <a:effectLst/>
        </p:spPr>
      </p:pic>
      <p:pic>
        <p:nvPicPr>
          <p:cNvPr id="8" name="Picture 7"/>
          <p:cNvPicPr>
            <a:picLocks noChangeAspect="1"/>
          </p:cNvPicPr>
          <p:nvPr userDrawn="1"/>
        </p:nvPicPr>
        <p:blipFill>
          <a:blip r:embed="rId3" cstate="print">
            <a:extLst>
              <a:ext uri="{BEBA8EAE-BF5A-486C-A8C5-ECC9F3942E4B}">
                <a14:imgProps xmlns:a14="http://schemas.microsoft.com/office/drawing/2010/main">
                  <a14:imgLayer r:embed="rId4">
                    <a14:imgEffect>
                      <a14:backgroundRemoval t="10000" b="90000" l="10000" r="90000">
                        <a14:foregroundMark x1="80000" y1="15584" x2="85333" y2="20779"/>
                        <a14:foregroundMark x1="14667" y1="15584" x2="21333" y2="9091"/>
                      </a14:backgroundRemoval>
                    </a14:imgEffect>
                  </a14:imgLayer>
                </a14:imgProps>
              </a:ext>
              <a:ext uri="{28A0092B-C50C-407E-A947-70E740481C1C}">
                <a14:useLocalDpi xmlns:a14="http://schemas.microsoft.com/office/drawing/2010/main" val="0"/>
              </a:ext>
            </a:extLst>
          </a:blip>
          <a:stretch>
            <a:fillRect/>
          </a:stretch>
        </p:blipFill>
        <p:spPr>
          <a:xfrm>
            <a:off x="38100" y="6534466"/>
            <a:ext cx="285750" cy="293370"/>
          </a:xfrm>
          <a:prstGeom prst="rect">
            <a:avLst/>
          </a:prstGeom>
          <a:effectLst>
            <a:outerShdw blurRad="50800" dist="38100" dir="2700000" algn="tl" rotWithShape="0">
              <a:prstClr val="black">
                <a:alpha val="40000"/>
              </a:prstClr>
            </a:outerShdw>
          </a:effectLst>
        </p:spPr>
      </p:pic>
      <p:sp>
        <p:nvSpPr>
          <p:cNvPr id="9" name="TextBox 8"/>
          <p:cNvSpPr txBox="1"/>
          <p:nvPr userDrawn="1"/>
        </p:nvSpPr>
        <p:spPr>
          <a:xfrm>
            <a:off x="533400" y="44678"/>
            <a:ext cx="2133600" cy="215444"/>
          </a:xfrm>
          <a:prstGeom prst="rect">
            <a:avLst/>
          </a:prstGeom>
          <a:noFill/>
        </p:spPr>
        <p:txBody>
          <a:bodyPr wrap="square" rtlCol="0">
            <a:spAutoFit/>
          </a:bodyPr>
          <a:lstStyle/>
          <a:p>
            <a:pPr algn="l"/>
            <a:r>
              <a:rPr lang="en-US" sz="800" b="1" i="1" dirty="0" smtClean="0">
                <a:solidFill>
                  <a:schemeClr val="bg1"/>
                </a:solidFill>
              </a:rPr>
              <a:t>United States Department of Agriculture</a:t>
            </a:r>
            <a:endParaRPr lang="en-US" sz="800" b="1" i="1" dirty="0">
              <a:solidFill>
                <a:schemeClr val="bg1"/>
              </a:solidFill>
            </a:endParaRPr>
          </a:p>
        </p:txBody>
      </p:sp>
      <p:sp>
        <p:nvSpPr>
          <p:cNvPr id="10" name="TextBox 9"/>
          <p:cNvSpPr txBox="1"/>
          <p:nvPr userDrawn="1"/>
        </p:nvSpPr>
        <p:spPr>
          <a:xfrm>
            <a:off x="343825" y="6681151"/>
            <a:ext cx="1865975" cy="215444"/>
          </a:xfrm>
          <a:prstGeom prst="rect">
            <a:avLst/>
          </a:prstGeom>
          <a:noFill/>
        </p:spPr>
        <p:txBody>
          <a:bodyPr wrap="square" rtlCol="0">
            <a:spAutoFit/>
          </a:bodyPr>
          <a:lstStyle/>
          <a:p>
            <a:pPr algn="l"/>
            <a:r>
              <a:rPr lang="en-US" sz="800" b="1" i="1" dirty="0" smtClean="0">
                <a:solidFill>
                  <a:schemeClr val="bg1"/>
                </a:solidFill>
              </a:rPr>
              <a:t>Forest Service</a:t>
            </a:r>
            <a:endParaRPr lang="en-US" sz="800" b="1" i="1" dirty="0">
              <a:solidFill>
                <a:schemeClr val="bg1"/>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a:xfrm>
            <a:off x="1066800" y="6613525"/>
            <a:ext cx="7239000" cy="244475"/>
          </a:xfrm>
          <a:prstGeom prst="rect">
            <a:avLst/>
          </a:prstGeom>
        </p:spPr>
        <p:txBody>
          <a:bodyPr/>
          <a:lstStyle>
            <a:lvl1pPr>
              <a:defRPr/>
            </a:lvl1pPr>
          </a:lstStyle>
          <a:p>
            <a:endParaRPr lang="en-US"/>
          </a:p>
        </p:txBody>
      </p:sp>
    </p:spTree>
    <p:extLst>
      <p:ext uri="{BB962C8B-B14F-4D97-AF65-F5344CB8AC3E}">
        <p14:creationId xmlns:p14="http://schemas.microsoft.com/office/powerpoint/2010/main" val="28487946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a:xfrm>
            <a:off x="1066800" y="6613525"/>
            <a:ext cx="7239000" cy="244475"/>
          </a:xfrm>
          <a:prstGeom prst="rect">
            <a:avLst/>
          </a:prstGeom>
        </p:spPr>
        <p:txBody>
          <a:bodyPr/>
          <a:lstStyle>
            <a:lvl1pPr>
              <a:defRPr/>
            </a:lvl1pPr>
          </a:lstStyle>
          <a:p>
            <a:r>
              <a:rPr lang="en-US"/>
              <a:t>USDA Forest Service, Remote Sensing Applications Center, http://fsweb.rsac.fs.fed.us</a:t>
            </a:r>
          </a:p>
        </p:txBody>
      </p:sp>
    </p:spTree>
    <p:extLst>
      <p:ext uri="{BB962C8B-B14F-4D97-AF65-F5344CB8AC3E}">
        <p14:creationId xmlns:p14="http://schemas.microsoft.com/office/powerpoint/2010/main" val="7632521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0" y="288925"/>
            <a:ext cx="8153400" cy="519113"/>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990600" y="1600200"/>
            <a:ext cx="3875088" cy="480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18088" y="1600200"/>
            <a:ext cx="3876675" cy="480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36832957"/>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810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524000"/>
            <a:ext cx="8229600" cy="49530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p:nvSpPr>
        <p:spPr>
          <a:xfrm>
            <a:off x="0" y="6698202"/>
            <a:ext cx="9144000" cy="1828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961" r:id="rId1"/>
    <p:sldLayoutId id="2147483962" r:id="rId2"/>
    <p:sldLayoutId id="2147483964" r:id="rId3"/>
    <p:sldLayoutId id="2147483966" r:id="rId4"/>
    <p:sldLayoutId id="2147483967" r:id="rId5"/>
    <p:sldLayoutId id="2147483968" r:id="rId6"/>
    <p:sldLayoutId id="2147483969" r:id="rId7"/>
  </p:sldLayoutIdLst>
  <p:hf sldNum="0" hdr="0" ftr="0" dt="0"/>
  <p:txStyles>
    <p:titleStyle>
      <a:lvl1pPr algn="ctr" defTabSz="914400" rtl="0" eaLnBrk="1" latinLnBrk="0" hangingPunct="1">
        <a:spcBef>
          <a:spcPct val="0"/>
        </a:spcBef>
        <a:buNone/>
        <a:defRPr sz="4000" kern="1200" spc="-100" baseline="0">
          <a:solidFill>
            <a:schemeClr val="accent2">
              <a:lumMod val="75000"/>
            </a:schemeClr>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9.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Introduction to Change Detection Tools</a:t>
            </a:r>
            <a:endParaRPr lang="en-US" dirty="0"/>
          </a:p>
        </p:txBody>
      </p:sp>
      <p:sp>
        <p:nvSpPr>
          <p:cNvPr id="3" name="Subtitle 2"/>
          <p:cNvSpPr>
            <a:spLocks noGrp="1"/>
          </p:cNvSpPr>
          <p:nvPr>
            <p:ph type="subTitle" idx="1"/>
          </p:nvPr>
        </p:nvSpPr>
        <p:spPr/>
        <p:txBody>
          <a:bodyPr>
            <a:normAutofit/>
          </a:bodyPr>
          <a:lstStyle/>
          <a:p>
            <a:r>
              <a:rPr lang="en-US" sz="2000" dirty="0" smtClean="0"/>
              <a:t>Instructor: Brenna Schwert</a:t>
            </a:r>
          </a:p>
          <a:p>
            <a:endParaRPr lang="en-US" sz="2000" dirty="0" smtClean="0"/>
          </a:p>
          <a:p>
            <a:r>
              <a:rPr lang="en-US" sz="2000" dirty="0" smtClean="0"/>
              <a:t>November 6-7, 2019</a:t>
            </a:r>
            <a:endParaRPr lang="en-US" sz="2000" dirty="0"/>
          </a:p>
        </p:txBody>
      </p:sp>
    </p:spTree>
    <p:extLst>
      <p:ext uri="{BB962C8B-B14F-4D97-AF65-F5344CB8AC3E}">
        <p14:creationId xmlns:p14="http://schemas.microsoft.com/office/powerpoint/2010/main" val="19094835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none" dirty="0"/>
              <a:t>Image Differencing</a:t>
            </a:r>
            <a:endParaRPr lang="en-US" dirty="0"/>
          </a:p>
        </p:txBody>
      </p:sp>
      <p:grpSp>
        <p:nvGrpSpPr>
          <p:cNvPr id="7" name="Group 6" descr="graphic depicting the image differencing process. The pixel value from time 2 is subtracted from the same pixel's value in time 1. If the difference is 0, there is no change. A non-zero value indicates that some change has occurred on the landscape."/>
          <p:cNvGrpSpPr/>
          <p:nvPr/>
        </p:nvGrpSpPr>
        <p:grpSpPr>
          <a:xfrm>
            <a:off x="1494971" y="1228458"/>
            <a:ext cx="6670434" cy="3909599"/>
            <a:chOff x="1494971" y="1228458"/>
            <a:chExt cx="6670434" cy="3909599"/>
          </a:xfrm>
        </p:grpSpPr>
        <p:sp>
          <p:nvSpPr>
            <p:cNvPr id="5" name="Rectangle 4"/>
            <p:cNvSpPr/>
            <p:nvPr/>
          </p:nvSpPr>
          <p:spPr bwMode="auto">
            <a:xfrm>
              <a:off x="1494971" y="1228458"/>
              <a:ext cx="6560458" cy="3909599"/>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49448" y="1346578"/>
              <a:ext cx="6315957" cy="3791479"/>
            </a:xfrm>
            <a:prstGeom prst="rect">
              <a:avLst/>
            </a:prstGeom>
          </p:spPr>
        </p:pic>
      </p:grpSp>
    </p:spTree>
    <p:extLst>
      <p:ext uri="{BB962C8B-B14F-4D97-AF65-F5344CB8AC3E}">
        <p14:creationId xmlns:p14="http://schemas.microsoft.com/office/powerpoint/2010/main" val="24322935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none" dirty="0" smtClean="0"/>
              <a:t>Change Histograms</a:t>
            </a:r>
            <a:endParaRPr lang="en-US" u="none" dirty="0"/>
          </a:p>
        </p:txBody>
      </p:sp>
      <p:sp>
        <p:nvSpPr>
          <p:cNvPr id="3" name="Content Placeholder 2"/>
          <p:cNvSpPr>
            <a:spLocks noGrp="1"/>
          </p:cNvSpPr>
          <p:nvPr>
            <p:ph idx="1"/>
          </p:nvPr>
        </p:nvSpPr>
        <p:spPr>
          <a:xfrm>
            <a:off x="522514" y="905070"/>
            <a:ext cx="3467873" cy="5243804"/>
          </a:xfrm>
        </p:spPr>
        <p:txBody>
          <a:bodyPr/>
          <a:lstStyle/>
          <a:p>
            <a:r>
              <a:rPr lang="en-US" sz="2400" dirty="0" smtClean="0"/>
              <a:t>Distribution </a:t>
            </a:r>
            <a:r>
              <a:rPr lang="en-US" sz="2400" dirty="0"/>
              <a:t>of pixel values in change image </a:t>
            </a:r>
            <a:r>
              <a:rPr lang="en-US" sz="2400" dirty="0" smtClean="0"/>
              <a:t>(</a:t>
            </a:r>
            <a:r>
              <a:rPr lang="en-US" sz="2400" i="1" dirty="0" smtClean="0"/>
              <a:t>Time1-Time2)</a:t>
            </a:r>
          </a:p>
          <a:p>
            <a:pPr lvl="2"/>
            <a:r>
              <a:rPr lang="en-US" sz="1600" i="1" dirty="0"/>
              <a:t>Rarely will a pixel have </a:t>
            </a:r>
            <a:r>
              <a:rPr lang="en-US" sz="1600" i="1" dirty="0" smtClean="0"/>
              <a:t>exactly the </a:t>
            </a:r>
            <a:r>
              <a:rPr lang="en-US" sz="1600" i="1" dirty="0"/>
              <a:t>same value in both </a:t>
            </a:r>
            <a:r>
              <a:rPr lang="en-US" sz="1600" i="1" dirty="0" smtClean="0"/>
              <a:t>images</a:t>
            </a:r>
          </a:p>
          <a:p>
            <a:pPr lvl="2"/>
            <a:r>
              <a:rPr lang="en-US" sz="1600" i="1" dirty="0" smtClean="0"/>
              <a:t>Changed pixels deviate most from the central tendency </a:t>
            </a:r>
          </a:p>
          <a:p>
            <a:pPr marL="914400" lvl="2" indent="0">
              <a:buNone/>
            </a:pPr>
            <a:endParaRPr lang="en-US" dirty="0" smtClean="0"/>
          </a:p>
          <a:p>
            <a:r>
              <a:rPr lang="en-US" sz="2400" dirty="0" smtClean="0"/>
              <a:t>Classify change in pixels to separate “real change” from noise. </a:t>
            </a:r>
          </a:p>
          <a:p>
            <a:pPr lvl="2"/>
            <a:r>
              <a:rPr lang="en-US" sz="1600" dirty="0" smtClean="0"/>
              <a:t>E.g., apply thresholds</a:t>
            </a:r>
          </a:p>
        </p:txBody>
      </p:sp>
      <p:pic>
        <p:nvPicPr>
          <p:cNvPr id="13"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31419" y="1544283"/>
            <a:ext cx="4776158" cy="5007726"/>
          </a:xfrm>
          <a:prstGeom prst="rect">
            <a:avLst/>
          </a:prstGeom>
          <a:solidFill>
            <a:schemeClr val="bg1"/>
          </a:solidFill>
          <a:ln>
            <a:noFill/>
          </a:ln>
          <a:effectLst/>
        </p:spPr>
      </p:pic>
      <p:pic>
        <p:nvPicPr>
          <p:cNvPr id="14" name="Picture 14" descr="A histogram showing the range of values in a difference image. Values at or close to the line of central tendency indicate non-change, while the tails hold the change. The user can create a change map by placing a threshold between change and non-change within the histogram."/>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93801" y="1324779"/>
            <a:ext cx="5027520" cy="52712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6645210" y="5818568"/>
            <a:ext cx="1624147" cy="369332"/>
          </a:xfrm>
          <a:prstGeom prst="rect">
            <a:avLst/>
          </a:prstGeom>
          <a:noFill/>
        </p:spPr>
        <p:txBody>
          <a:bodyPr wrap="square" rtlCol="0">
            <a:spAutoFit/>
          </a:bodyPr>
          <a:lstStyle/>
          <a:p>
            <a:r>
              <a:rPr lang="en-US" dirty="0" smtClean="0"/>
              <a:t>0 (no change)</a:t>
            </a:r>
            <a:endParaRPr lang="en-US" dirty="0"/>
          </a:p>
        </p:txBody>
      </p:sp>
    </p:spTree>
    <p:extLst>
      <p:ext uri="{BB962C8B-B14F-4D97-AF65-F5344CB8AC3E}">
        <p14:creationId xmlns:p14="http://schemas.microsoft.com/office/powerpoint/2010/main" val="3937717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Change </a:t>
            </a:r>
            <a:r>
              <a:rPr lang="en-US" dirty="0" err="1" smtClean="0"/>
              <a:t>Thresholding</a:t>
            </a:r>
            <a:endParaRPr lang="en-US" dirty="0"/>
          </a:p>
        </p:txBody>
      </p:sp>
      <p:sp>
        <p:nvSpPr>
          <p:cNvPr id="3" name="Content Placeholder 2"/>
          <p:cNvSpPr>
            <a:spLocks noGrp="1"/>
          </p:cNvSpPr>
          <p:nvPr>
            <p:ph idx="1"/>
          </p:nvPr>
        </p:nvSpPr>
        <p:spPr/>
        <p:txBody>
          <a:bodyPr/>
          <a:lstStyle/>
          <a:p>
            <a:r>
              <a:rPr lang="en-US" dirty="0" smtClean="0"/>
              <a:t>Manual</a:t>
            </a:r>
          </a:p>
          <a:p>
            <a:pPr lvl="2"/>
            <a:r>
              <a:rPr lang="en-US" dirty="0" smtClean="0"/>
              <a:t>Hand digitizing</a:t>
            </a:r>
          </a:p>
          <a:p>
            <a:pPr lvl="2"/>
            <a:r>
              <a:rPr lang="en-US" dirty="0" smtClean="0"/>
              <a:t>Manual threshold placement</a:t>
            </a:r>
          </a:p>
          <a:p>
            <a:r>
              <a:rPr lang="en-US" dirty="0" smtClean="0"/>
              <a:t>Automated</a:t>
            </a:r>
          </a:p>
          <a:p>
            <a:pPr lvl="2"/>
            <a:r>
              <a:rPr lang="en-US" dirty="0" smtClean="0"/>
              <a:t>Algorithm placement</a:t>
            </a:r>
          </a:p>
          <a:p>
            <a:pPr lvl="2"/>
            <a:r>
              <a:rPr lang="en-US" dirty="0" smtClean="0"/>
              <a:t>Defined thresholds based on empirical research</a:t>
            </a:r>
          </a:p>
          <a:p>
            <a:r>
              <a:rPr lang="en-US" dirty="0" smtClean="0"/>
              <a:t>Semi-automated</a:t>
            </a:r>
          </a:p>
          <a:p>
            <a:pPr lvl="2"/>
            <a:r>
              <a:rPr lang="en-US" dirty="0" smtClean="0"/>
              <a:t>Classifying change</a:t>
            </a:r>
            <a:endParaRPr lang="en-US" dirty="0"/>
          </a:p>
        </p:txBody>
      </p:sp>
    </p:spTree>
    <p:extLst>
      <p:ext uri="{BB962C8B-B14F-4D97-AF65-F5344CB8AC3E}">
        <p14:creationId xmlns:p14="http://schemas.microsoft.com/office/powerpoint/2010/main" val="41716803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 of Change Maps</a:t>
            </a:r>
            <a:endParaRPr lang="en-US" dirty="0"/>
          </a:p>
        </p:txBody>
      </p:sp>
      <p:sp>
        <p:nvSpPr>
          <p:cNvPr id="3" name="Content Placeholder 2"/>
          <p:cNvSpPr>
            <a:spLocks noGrp="1"/>
          </p:cNvSpPr>
          <p:nvPr>
            <p:ph idx="1"/>
          </p:nvPr>
        </p:nvSpPr>
        <p:spPr/>
        <p:txBody>
          <a:bodyPr/>
          <a:lstStyle/>
          <a:p>
            <a:r>
              <a:rPr lang="en-US" i="1" dirty="0" smtClean="0">
                <a:solidFill>
                  <a:schemeClr val="accent3">
                    <a:lumMod val="85000"/>
                  </a:schemeClr>
                </a:solidFill>
              </a:rPr>
              <a:t>In spite of our efforts, change maps likely contain errors…</a:t>
            </a:r>
          </a:p>
          <a:p>
            <a:r>
              <a:rPr lang="en-US" b="1" dirty="0" smtClean="0"/>
              <a:t>Accuracy assessment </a:t>
            </a:r>
            <a:r>
              <a:rPr lang="en-US" dirty="0" smtClean="0"/>
              <a:t>– Evaluate the correctness of the change map produced</a:t>
            </a:r>
          </a:p>
          <a:p>
            <a:pPr lvl="1"/>
            <a:r>
              <a:rPr lang="en-US" dirty="0" smtClean="0"/>
              <a:t>Compare the change map to reference data  </a:t>
            </a:r>
          </a:p>
          <a:p>
            <a:pPr lvl="2"/>
            <a:r>
              <a:rPr lang="en-US" dirty="0" smtClean="0"/>
              <a:t>Independent training and reference data</a:t>
            </a:r>
          </a:p>
          <a:p>
            <a:pPr lvl="1"/>
            <a:r>
              <a:rPr lang="en-US" dirty="0" smtClean="0"/>
              <a:t>Many assessment options depending on goals and resources</a:t>
            </a:r>
          </a:p>
          <a:p>
            <a:pPr lvl="2"/>
            <a:endParaRPr lang="en-US" dirty="0" smtClean="0"/>
          </a:p>
          <a:p>
            <a:pPr lvl="2"/>
            <a:endParaRPr lang="en-US" dirty="0" smtClean="0"/>
          </a:p>
        </p:txBody>
      </p:sp>
    </p:spTree>
    <p:extLst>
      <p:ext uri="{BB962C8B-B14F-4D97-AF65-F5344CB8AC3E}">
        <p14:creationId xmlns:p14="http://schemas.microsoft.com/office/powerpoint/2010/main" val="22295542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762000" y="258763"/>
            <a:ext cx="8153400" cy="549275"/>
          </a:xfrm>
        </p:spPr>
        <p:txBody>
          <a:bodyPr/>
          <a:lstStyle/>
          <a:p>
            <a:pPr eaLnBrk="1" hangingPunct="1"/>
            <a:r>
              <a:rPr lang="en-US" sz="3000" dirty="0" smtClean="0">
                <a:latin typeface="+mn-lt"/>
              </a:rPr>
              <a:t>Importance of Accuracy Assessments </a:t>
            </a:r>
          </a:p>
        </p:txBody>
      </p:sp>
      <p:sp>
        <p:nvSpPr>
          <p:cNvPr id="1072131" name="Rectangle 3"/>
          <p:cNvSpPr>
            <a:spLocks noGrp="1" noChangeArrowheads="1"/>
          </p:cNvSpPr>
          <p:nvPr>
            <p:ph idx="1"/>
          </p:nvPr>
        </p:nvSpPr>
        <p:spPr>
          <a:xfrm>
            <a:off x="920750" y="892175"/>
            <a:ext cx="7446963" cy="4891088"/>
          </a:xfrm>
        </p:spPr>
        <p:txBody>
          <a:bodyPr/>
          <a:lstStyle/>
          <a:p>
            <a:pPr eaLnBrk="1" hangingPunct="1">
              <a:buFont typeface="Wingdings" pitchFamily="2" charset="2"/>
              <a:buNone/>
              <a:defRPr/>
            </a:pPr>
            <a:r>
              <a:rPr lang="en-US" sz="2800" dirty="0" smtClean="0"/>
              <a:t>Accuracy assessments are essential parts of all modeling exercises, remote sensing or otherwise.</a:t>
            </a:r>
          </a:p>
          <a:p>
            <a:pPr eaLnBrk="1" hangingPunct="1">
              <a:defRPr/>
            </a:pPr>
            <a:r>
              <a:rPr lang="en-US" sz="2800" dirty="0" smtClean="0"/>
              <a:t>They allow users to compare different change detection approaches. </a:t>
            </a:r>
          </a:p>
          <a:p>
            <a:pPr eaLnBrk="1" hangingPunct="1">
              <a:defRPr/>
            </a:pPr>
            <a:r>
              <a:rPr lang="en-US" sz="2800" dirty="0" smtClean="0"/>
              <a:t>They provide information on the reliability and usefulness of change detection techniques</a:t>
            </a:r>
          </a:p>
          <a:p>
            <a:pPr eaLnBrk="1" hangingPunct="1">
              <a:defRPr/>
            </a:pPr>
            <a:r>
              <a:rPr lang="en-US" sz="2800" dirty="0" smtClean="0"/>
              <a:t>They support the use of change map for decision-making. </a:t>
            </a:r>
          </a:p>
        </p:txBody>
      </p:sp>
    </p:spTree>
    <p:extLst>
      <p:ext uri="{BB962C8B-B14F-4D97-AF65-F5344CB8AC3E}">
        <p14:creationId xmlns:p14="http://schemas.microsoft.com/office/powerpoint/2010/main" val="247237261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72131">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72131">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7213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ChangeArrowheads="1"/>
          </p:cNvSpPr>
          <p:nvPr/>
        </p:nvSpPr>
        <p:spPr bwMode="auto">
          <a:xfrm>
            <a:off x="619125" y="1590675"/>
            <a:ext cx="7904163" cy="4160838"/>
          </a:xfrm>
          <a:prstGeom prst="rect">
            <a:avLst/>
          </a:prstGeom>
          <a:noFill/>
          <a:ln w="9525">
            <a:noFill/>
            <a:miter lim="800000"/>
            <a:headEnd/>
            <a:tailEnd/>
          </a:ln>
        </p:spPr>
        <p:txBody>
          <a:bodyPr/>
          <a:lstStyle/>
          <a:p>
            <a:pPr marL="342900" indent="-342900">
              <a:spcBef>
                <a:spcPct val="20000"/>
              </a:spcBef>
              <a:buClr>
                <a:schemeClr val="tx2"/>
              </a:buClr>
              <a:buSzPct val="70000"/>
              <a:buFont typeface="Wingdings" pitchFamily="2" charset="2"/>
              <a:buChar char="l"/>
            </a:pPr>
            <a:endParaRPr lang="en-US" sz="2600" b="0">
              <a:solidFill>
                <a:schemeClr val="tx1"/>
              </a:solidFill>
              <a:latin typeface="Bell MT" pitchFamily="18" charset="0"/>
            </a:endParaRPr>
          </a:p>
        </p:txBody>
      </p:sp>
      <p:sp>
        <p:nvSpPr>
          <p:cNvPr id="9219" name="Rectangle 3"/>
          <p:cNvSpPr>
            <a:spLocks noGrp="1" noChangeArrowheads="1"/>
          </p:cNvSpPr>
          <p:nvPr>
            <p:ph type="title"/>
          </p:nvPr>
        </p:nvSpPr>
        <p:spPr>
          <a:xfrm>
            <a:off x="533400" y="274638"/>
            <a:ext cx="8458200" cy="549275"/>
          </a:xfrm>
        </p:spPr>
        <p:txBody>
          <a:bodyPr/>
          <a:lstStyle/>
          <a:p>
            <a:pPr eaLnBrk="1" hangingPunct="1"/>
            <a:r>
              <a:rPr lang="en-US" sz="3000" dirty="0" smtClean="0">
                <a:latin typeface="+mn-lt"/>
              </a:rPr>
              <a:t>Site vs. Non-Site Specific Accuracy</a:t>
            </a:r>
          </a:p>
        </p:txBody>
      </p:sp>
      <p:sp>
        <p:nvSpPr>
          <p:cNvPr id="931035" name="Text Box 219"/>
          <p:cNvSpPr txBox="1">
            <a:spLocks noChangeArrowheads="1"/>
          </p:cNvSpPr>
          <p:nvPr/>
        </p:nvSpPr>
        <p:spPr bwMode="auto">
          <a:xfrm>
            <a:off x="4891088" y="1547813"/>
            <a:ext cx="184150" cy="641350"/>
          </a:xfrm>
          <a:prstGeom prst="rect">
            <a:avLst/>
          </a:prstGeom>
          <a:noFill/>
          <a:ln w="9525">
            <a:noFill/>
            <a:miter lim="800000"/>
            <a:headEnd/>
            <a:tailEnd/>
          </a:ln>
          <a:effectLst/>
        </p:spPr>
        <p:txBody>
          <a:bodyPr wrap="none">
            <a:spAutoFit/>
          </a:bodyPr>
          <a:lstStyle/>
          <a:p>
            <a:pPr>
              <a:defRPr/>
            </a:pPr>
            <a:endParaRPr lang="en-US" sz="1800">
              <a:solidFill>
                <a:srgbClr val="CCFFFF"/>
              </a:solidFill>
              <a:effectLst>
                <a:outerShdw blurRad="38100" dist="38100" dir="2700000" algn="tl">
                  <a:srgbClr val="000000"/>
                </a:outerShdw>
              </a:effectLst>
              <a:latin typeface="Bell MT" pitchFamily="18" charset="0"/>
            </a:endParaRPr>
          </a:p>
          <a:p>
            <a:pPr>
              <a:defRPr/>
            </a:pPr>
            <a:endParaRPr lang="en-US" sz="1800">
              <a:solidFill>
                <a:schemeClr val="tx1"/>
              </a:solidFill>
              <a:latin typeface="Bell MT" pitchFamily="18" charset="0"/>
            </a:endParaRPr>
          </a:p>
        </p:txBody>
      </p:sp>
      <p:sp>
        <p:nvSpPr>
          <p:cNvPr id="9221" name="Text Box 220"/>
          <p:cNvSpPr txBox="1">
            <a:spLocks noChangeArrowheads="1"/>
          </p:cNvSpPr>
          <p:nvPr/>
        </p:nvSpPr>
        <p:spPr bwMode="auto">
          <a:xfrm>
            <a:off x="719138" y="1047750"/>
            <a:ext cx="7515225" cy="4278094"/>
          </a:xfrm>
          <a:prstGeom prst="rect">
            <a:avLst/>
          </a:prstGeom>
          <a:noFill/>
          <a:ln w="9525">
            <a:noFill/>
            <a:miter lim="800000"/>
            <a:headEnd/>
            <a:tailEnd/>
          </a:ln>
        </p:spPr>
        <p:txBody>
          <a:bodyPr>
            <a:spAutoFit/>
          </a:bodyPr>
          <a:lstStyle/>
          <a:p>
            <a:r>
              <a:rPr lang="en-US" sz="2800" dirty="0"/>
              <a:t>Non-Site</a:t>
            </a:r>
          </a:p>
          <a:p>
            <a:pPr lvl="1">
              <a:buFontTx/>
              <a:buChar char="•"/>
            </a:pPr>
            <a:r>
              <a:rPr lang="en-US" sz="2400" dirty="0"/>
              <a:t> No locational component</a:t>
            </a:r>
          </a:p>
          <a:p>
            <a:pPr lvl="1">
              <a:buFontTx/>
              <a:buChar char="•"/>
            </a:pPr>
            <a:r>
              <a:rPr lang="en-US" sz="2400" dirty="0"/>
              <a:t> Total acreage by category comparison between </a:t>
            </a:r>
            <a:r>
              <a:rPr lang="en-US" sz="2400" dirty="0" smtClean="0"/>
              <a:t>a change </a:t>
            </a:r>
            <a:r>
              <a:rPr lang="en-US" sz="2400" dirty="0"/>
              <a:t>map and some reference data (e.g. FIA data)</a:t>
            </a:r>
          </a:p>
          <a:p>
            <a:pPr lvl="1">
              <a:buFontTx/>
              <a:buChar char="•"/>
            </a:pPr>
            <a:endParaRPr lang="en-US" sz="2400" dirty="0"/>
          </a:p>
          <a:p>
            <a:r>
              <a:rPr lang="en-US" sz="2800" dirty="0"/>
              <a:t>Site</a:t>
            </a:r>
          </a:p>
          <a:p>
            <a:pPr lvl="1">
              <a:buFontTx/>
              <a:buChar char="•"/>
            </a:pPr>
            <a:r>
              <a:rPr lang="en-US" sz="2400" dirty="0"/>
              <a:t> Locational/Spatial component</a:t>
            </a:r>
          </a:p>
          <a:p>
            <a:pPr lvl="1">
              <a:buFontTx/>
              <a:buChar char="•"/>
            </a:pPr>
            <a:r>
              <a:rPr lang="en-US" sz="2400" dirty="0"/>
              <a:t> Use of error matrix to represent errors of omission and commission </a:t>
            </a:r>
            <a:r>
              <a:rPr lang="en-US" sz="2400" dirty="0" smtClean="0"/>
              <a:t> of change (spatial </a:t>
            </a:r>
            <a:r>
              <a:rPr lang="en-US" sz="2400" dirty="0"/>
              <a:t>error)</a:t>
            </a:r>
          </a:p>
        </p:txBody>
      </p:sp>
    </p:spTree>
    <p:extLst>
      <p:ext uri="{BB962C8B-B14F-4D97-AF65-F5344CB8AC3E}">
        <p14:creationId xmlns:p14="http://schemas.microsoft.com/office/powerpoint/2010/main" val="994733048"/>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762000" y="258763"/>
            <a:ext cx="8153400" cy="549275"/>
          </a:xfrm>
        </p:spPr>
        <p:txBody>
          <a:bodyPr/>
          <a:lstStyle/>
          <a:p>
            <a:pPr eaLnBrk="1" hangingPunct="1"/>
            <a:r>
              <a:rPr lang="en-US" sz="3000" dirty="0" smtClean="0">
                <a:latin typeface="+mn-lt"/>
              </a:rPr>
              <a:t>Non-Site Specific Accuracy</a:t>
            </a:r>
          </a:p>
        </p:txBody>
      </p:sp>
      <p:sp>
        <p:nvSpPr>
          <p:cNvPr id="10243" name="Text Box 31"/>
          <p:cNvSpPr txBox="1">
            <a:spLocks noChangeArrowheads="1"/>
          </p:cNvSpPr>
          <p:nvPr/>
        </p:nvSpPr>
        <p:spPr bwMode="auto">
          <a:xfrm>
            <a:off x="1539875" y="2178050"/>
            <a:ext cx="1681163" cy="336550"/>
          </a:xfrm>
          <a:prstGeom prst="rect">
            <a:avLst/>
          </a:prstGeom>
          <a:noFill/>
          <a:ln w="9525">
            <a:noFill/>
            <a:miter lim="800000"/>
            <a:headEnd/>
            <a:tailEnd/>
          </a:ln>
        </p:spPr>
        <p:txBody>
          <a:bodyPr>
            <a:spAutoFit/>
          </a:bodyPr>
          <a:lstStyle/>
          <a:p>
            <a:pPr>
              <a:spcBef>
                <a:spcPct val="50000"/>
              </a:spcBef>
            </a:pPr>
            <a:r>
              <a:rPr lang="en-US" sz="1600" dirty="0"/>
              <a:t>Reference Data</a:t>
            </a:r>
          </a:p>
        </p:txBody>
      </p:sp>
      <p:sp>
        <p:nvSpPr>
          <p:cNvPr id="10244" name="Text Box 33"/>
          <p:cNvSpPr txBox="1">
            <a:spLocks noChangeArrowheads="1"/>
          </p:cNvSpPr>
          <p:nvPr/>
        </p:nvSpPr>
        <p:spPr bwMode="auto">
          <a:xfrm>
            <a:off x="5360988" y="987425"/>
            <a:ext cx="2092325" cy="336550"/>
          </a:xfrm>
          <a:prstGeom prst="rect">
            <a:avLst/>
          </a:prstGeom>
          <a:noFill/>
          <a:ln w="9525">
            <a:noFill/>
            <a:miter lim="800000"/>
            <a:headEnd/>
            <a:tailEnd/>
          </a:ln>
        </p:spPr>
        <p:txBody>
          <a:bodyPr>
            <a:spAutoFit/>
          </a:bodyPr>
          <a:lstStyle/>
          <a:p>
            <a:pPr>
              <a:spcBef>
                <a:spcPct val="50000"/>
              </a:spcBef>
            </a:pPr>
            <a:r>
              <a:rPr lang="en-US" sz="1600" dirty="0"/>
              <a:t>Classified Image #1</a:t>
            </a:r>
          </a:p>
        </p:txBody>
      </p:sp>
      <p:sp>
        <p:nvSpPr>
          <p:cNvPr id="10245" name="Text Box 34"/>
          <p:cNvSpPr txBox="1">
            <a:spLocks noChangeArrowheads="1"/>
          </p:cNvSpPr>
          <p:nvPr/>
        </p:nvSpPr>
        <p:spPr bwMode="auto">
          <a:xfrm>
            <a:off x="5346700" y="4121150"/>
            <a:ext cx="2211388" cy="336550"/>
          </a:xfrm>
          <a:prstGeom prst="rect">
            <a:avLst/>
          </a:prstGeom>
          <a:noFill/>
          <a:ln w="9525">
            <a:noFill/>
            <a:miter lim="800000"/>
            <a:headEnd/>
            <a:tailEnd/>
          </a:ln>
        </p:spPr>
        <p:txBody>
          <a:bodyPr>
            <a:spAutoFit/>
          </a:bodyPr>
          <a:lstStyle/>
          <a:p>
            <a:pPr>
              <a:spcBef>
                <a:spcPct val="50000"/>
              </a:spcBef>
            </a:pPr>
            <a:r>
              <a:rPr lang="en-US" sz="1600" dirty="0"/>
              <a:t>Classified Image #2</a:t>
            </a:r>
          </a:p>
        </p:txBody>
      </p:sp>
      <p:sp>
        <p:nvSpPr>
          <p:cNvPr id="10246" name="Text Box 45"/>
          <p:cNvSpPr txBox="1">
            <a:spLocks noChangeArrowheads="1"/>
          </p:cNvSpPr>
          <p:nvPr/>
        </p:nvSpPr>
        <p:spPr bwMode="auto">
          <a:xfrm>
            <a:off x="1314450" y="4478338"/>
            <a:ext cx="2209259" cy="338554"/>
          </a:xfrm>
          <a:prstGeom prst="rect">
            <a:avLst/>
          </a:prstGeom>
          <a:noFill/>
          <a:ln w="9525">
            <a:noFill/>
            <a:miter lim="800000"/>
            <a:headEnd/>
            <a:tailEnd/>
          </a:ln>
        </p:spPr>
        <p:txBody>
          <a:bodyPr wrap="none">
            <a:spAutoFit/>
          </a:bodyPr>
          <a:lstStyle/>
          <a:p>
            <a:r>
              <a:rPr lang="en-US" sz="1600" dirty="0" smtClean="0"/>
              <a:t>Change </a:t>
            </a:r>
            <a:r>
              <a:rPr lang="en-US" sz="1600" dirty="0"/>
              <a:t>= 1,000 acres</a:t>
            </a:r>
          </a:p>
        </p:txBody>
      </p:sp>
      <p:grpSp>
        <p:nvGrpSpPr>
          <p:cNvPr id="10247" name="Group 89" descr="Graphic depicting classified map #1. There are five polygons that total 1000 acres. The polygons align very well with the reference data."/>
          <p:cNvGrpSpPr>
            <a:grpSpLocks/>
          </p:cNvGrpSpPr>
          <p:nvPr/>
        </p:nvGrpSpPr>
        <p:grpSpPr bwMode="auto">
          <a:xfrm>
            <a:off x="5124450" y="1349375"/>
            <a:ext cx="2557463" cy="1971675"/>
            <a:chOff x="3228" y="850"/>
            <a:chExt cx="1611" cy="1242"/>
          </a:xfrm>
        </p:grpSpPr>
        <p:sp>
          <p:nvSpPr>
            <p:cNvPr id="10264" name="Rectangle 58"/>
            <p:cNvSpPr>
              <a:spLocks noChangeArrowheads="1"/>
            </p:cNvSpPr>
            <p:nvPr/>
          </p:nvSpPr>
          <p:spPr bwMode="auto">
            <a:xfrm>
              <a:off x="3228" y="850"/>
              <a:ext cx="1611" cy="1242"/>
            </a:xfrm>
            <a:prstGeom prst="rect">
              <a:avLst/>
            </a:prstGeom>
            <a:solidFill>
              <a:srgbClr val="FFFFFF"/>
            </a:solidFill>
            <a:ln w="9525">
              <a:solidFill>
                <a:schemeClr val="tx1"/>
              </a:solidFill>
              <a:miter lim="800000"/>
              <a:headEnd/>
              <a:tailEnd/>
            </a:ln>
          </p:spPr>
          <p:txBody>
            <a:bodyPr wrap="none" anchor="ctr"/>
            <a:lstStyle/>
            <a:p>
              <a:endParaRPr lang="en-US">
                <a:solidFill>
                  <a:schemeClr val="bg1"/>
                </a:solidFill>
              </a:endParaRPr>
            </a:p>
          </p:txBody>
        </p:sp>
        <p:sp>
          <p:nvSpPr>
            <p:cNvPr id="10265" name="Freeform 65"/>
            <p:cNvSpPr>
              <a:spLocks/>
            </p:cNvSpPr>
            <p:nvPr/>
          </p:nvSpPr>
          <p:spPr bwMode="auto">
            <a:xfrm>
              <a:off x="3313" y="931"/>
              <a:ext cx="498" cy="369"/>
            </a:xfrm>
            <a:custGeom>
              <a:avLst/>
              <a:gdLst>
                <a:gd name="T0" fmla="*/ 56 w 498"/>
                <a:gd name="T1" fmla="*/ 235 h 369"/>
                <a:gd name="T2" fmla="*/ 30 w 498"/>
                <a:gd name="T3" fmla="*/ 201 h 369"/>
                <a:gd name="T4" fmla="*/ 16 w 498"/>
                <a:gd name="T5" fmla="*/ 161 h 369"/>
                <a:gd name="T6" fmla="*/ 50 w 498"/>
                <a:gd name="T7" fmla="*/ 34 h 369"/>
                <a:gd name="T8" fmla="*/ 83 w 498"/>
                <a:gd name="T9" fmla="*/ 14 h 369"/>
                <a:gd name="T10" fmla="*/ 123 w 498"/>
                <a:gd name="T11" fmla="*/ 0 h 369"/>
                <a:gd name="T12" fmla="*/ 418 w 498"/>
                <a:gd name="T13" fmla="*/ 20 h 369"/>
                <a:gd name="T14" fmla="*/ 498 w 498"/>
                <a:gd name="T15" fmla="*/ 94 h 369"/>
                <a:gd name="T16" fmla="*/ 472 w 498"/>
                <a:gd name="T17" fmla="*/ 215 h 369"/>
                <a:gd name="T18" fmla="*/ 458 w 498"/>
                <a:gd name="T19" fmla="*/ 228 h 369"/>
                <a:gd name="T20" fmla="*/ 445 w 498"/>
                <a:gd name="T21" fmla="*/ 248 h 369"/>
                <a:gd name="T22" fmla="*/ 425 w 498"/>
                <a:gd name="T23" fmla="*/ 282 h 369"/>
                <a:gd name="T24" fmla="*/ 378 w 498"/>
                <a:gd name="T25" fmla="*/ 355 h 369"/>
                <a:gd name="T26" fmla="*/ 338 w 498"/>
                <a:gd name="T27" fmla="*/ 369 h 369"/>
                <a:gd name="T28" fmla="*/ 164 w 498"/>
                <a:gd name="T29" fmla="*/ 348 h 369"/>
                <a:gd name="T30" fmla="*/ 130 w 498"/>
                <a:gd name="T31" fmla="*/ 322 h 369"/>
                <a:gd name="T32" fmla="*/ 123 w 498"/>
                <a:gd name="T33" fmla="*/ 302 h 369"/>
                <a:gd name="T34" fmla="*/ 110 w 498"/>
                <a:gd name="T35" fmla="*/ 288 h 369"/>
                <a:gd name="T36" fmla="*/ 56 w 498"/>
                <a:gd name="T37" fmla="*/ 235 h 36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98"/>
                <a:gd name="T58" fmla="*/ 0 h 369"/>
                <a:gd name="T59" fmla="*/ 498 w 498"/>
                <a:gd name="T60" fmla="*/ 369 h 36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98" h="369">
                  <a:moveTo>
                    <a:pt x="56" y="235"/>
                  </a:moveTo>
                  <a:cubicBezTo>
                    <a:pt x="45" y="224"/>
                    <a:pt x="37" y="216"/>
                    <a:pt x="30" y="201"/>
                  </a:cubicBezTo>
                  <a:cubicBezTo>
                    <a:pt x="24" y="188"/>
                    <a:pt x="16" y="161"/>
                    <a:pt x="16" y="161"/>
                  </a:cubicBezTo>
                  <a:cubicBezTo>
                    <a:pt x="10" y="120"/>
                    <a:pt x="0" y="49"/>
                    <a:pt x="50" y="34"/>
                  </a:cubicBezTo>
                  <a:cubicBezTo>
                    <a:pt x="69" y="14"/>
                    <a:pt x="56" y="23"/>
                    <a:pt x="83" y="14"/>
                  </a:cubicBezTo>
                  <a:cubicBezTo>
                    <a:pt x="96" y="10"/>
                    <a:pt x="123" y="0"/>
                    <a:pt x="123" y="0"/>
                  </a:cubicBezTo>
                  <a:cubicBezTo>
                    <a:pt x="225" y="9"/>
                    <a:pt x="312" y="16"/>
                    <a:pt x="418" y="20"/>
                  </a:cubicBezTo>
                  <a:cubicBezTo>
                    <a:pt x="449" y="42"/>
                    <a:pt x="477" y="62"/>
                    <a:pt x="498" y="94"/>
                  </a:cubicBezTo>
                  <a:cubicBezTo>
                    <a:pt x="494" y="130"/>
                    <a:pt x="492" y="181"/>
                    <a:pt x="472" y="215"/>
                  </a:cubicBezTo>
                  <a:cubicBezTo>
                    <a:pt x="469" y="220"/>
                    <a:pt x="462" y="223"/>
                    <a:pt x="458" y="228"/>
                  </a:cubicBezTo>
                  <a:cubicBezTo>
                    <a:pt x="453" y="234"/>
                    <a:pt x="449" y="241"/>
                    <a:pt x="445" y="248"/>
                  </a:cubicBezTo>
                  <a:cubicBezTo>
                    <a:pt x="427" y="283"/>
                    <a:pt x="450" y="255"/>
                    <a:pt x="425" y="282"/>
                  </a:cubicBezTo>
                  <a:cubicBezTo>
                    <a:pt x="414" y="312"/>
                    <a:pt x="410" y="341"/>
                    <a:pt x="378" y="355"/>
                  </a:cubicBezTo>
                  <a:cubicBezTo>
                    <a:pt x="365" y="361"/>
                    <a:pt x="338" y="369"/>
                    <a:pt x="338" y="369"/>
                  </a:cubicBezTo>
                  <a:cubicBezTo>
                    <a:pt x="272" y="365"/>
                    <a:pt x="223" y="369"/>
                    <a:pt x="164" y="348"/>
                  </a:cubicBezTo>
                  <a:cubicBezTo>
                    <a:pt x="154" y="338"/>
                    <a:pt x="139" y="333"/>
                    <a:pt x="130" y="322"/>
                  </a:cubicBezTo>
                  <a:cubicBezTo>
                    <a:pt x="126" y="317"/>
                    <a:pt x="127" y="308"/>
                    <a:pt x="123" y="302"/>
                  </a:cubicBezTo>
                  <a:cubicBezTo>
                    <a:pt x="120" y="297"/>
                    <a:pt x="114" y="293"/>
                    <a:pt x="110" y="288"/>
                  </a:cubicBezTo>
                  <a:cubicBezTo>
                    <a:pt x="96" y="248"/>
                    <a:pt x="72" y="264"/>
                    <a:pt x="56" y="235"/>
                  </a:cubicBezTo>
                  <a:close/>
                </a:path>
              </a:pathLst>
            </a:custGeom>
            <a:solidFill>
              <a:srgbClr val="00CC00"/>
            </a:solidFill>
            <a:ln w="9525" cap="flat" cmpd="sng">
              <a:solidFill>
                <a:schemeClr val="tx1"/>
              </a:solidFill>
              <a:prstDash val="solid"/>
              <a:round/>
              <a:headEnd/>
              <a:tailEnd/>
            </a:ln>
          </p:spPr>
          <p:txBody>
            <a:bodyPr/>
            <a:lstStyle/>
            <a:p>
              <a:endParaRPr lang="en-US"/>
            </a:p>
          </p:txBody>
        </p:sp>
        <p:sp>
          <p:nvSpPr>
            <p:cNvPr id="10266" name="Freeform 66"/>
            <p:cNvSpPr>
              <a:spLocks/>
            </p:cNvSpPr>
            <p:nvPr/>
          </p:nvSpPr>
          <p:spPr bwMode="auto">
            <a:xfrm>
              <a:off x="4015" y="1086"/>
              <a:ext cx="159" cy="221"/>
            </a:xfrm>
            <a:custGeom>
              <a:avLst/>
              <a:gdLst>
                <a:gd name="T0" fmla="*/ 5 w 159"/>
                <a:gd name="T1" fmla="*/ 122 h 181"/>
                <a:gd name="T2" fmla="*/ 11 w 159"/>
                <a:gd name="T3" fmla="*/ 85 h 181"/>
                <a:gd name="T4" fmla="*/ 51 w 159"/>
                <a:gd name="T5" fmla="*/ 60 h 181"/>
                <a:gd name="T6" fmla="*/ 98 w 159"/>
                <a:gd name="T7" fmla="*/ 0 h 181"/>
                <a:gd name="T8" fmla="*/ 145 w 159"/>
                <a:gd name="T9" fmla="*/ 73 h 181"/>
                <a:gd name="T10" fmla="*/ 159 w 159"/>
                <a:gd name="T11" fmla="*/ 147 h 181"/>
                <a:gd name="T12" fmla="*/ 78 w 159"/>
                <a:gd name="T13" fmla="*/ 330 h 181"/>
                <a:gd name="T14" fmla="*/ 11 w 159"/>
                <a:gd name="T15" fmla="*/ 244 h 181"/>
                <a:gd name="T16" fmla="*/ 11 w 159"/>
                <a:gd name="T17" fmla="*/ 158 h 181"/>
                <a:gd name="T18" fmla="*/ 25 w 159"/>
                <a:gd name="T19" fmla="*/ 133 h 181"/>
                <a:gd name="T20" fmla="*/ 5 w 159"/>
                <a:gd name="T21" fmla="*/ 122 h 18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9"/>
                <a:gd name="T34" fmla="*/ 0 h 181"/>
                <a:gd name="T35" fmla="*/ 159 w 159"/>
                <a:gd name="T36" fmla="*/ 181 h 18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9" h="181">
                  <a:moveTo>
                    <a:pt x="5" y="67"/>
                  </a:moveTo>
                  <a:cubicBezTo>
                    <a:pt x="7" y="60"/>
                    <a:pt x="5" y="51"/>
                    <a:pt x="11" y="47"/>
                  </a:cubicBezTo>
                  <a:cubicBezTo>
                    <a:pt x="22" y="39"/>
                    <a:pt x="51" y="33"/>
                    <a:pt x="51" y="33"/>
                  </a:cubicBezTo>
                  <a:cubicBezTo>
                    <a:pt x="68" y="17"/>
                    <a:pt x="75" y="7"/>
                    <a:pt x="98" y="0"/>
                  </a:cubicBezTo>
                  <a:cubicBezTo>
                    <a:pt x="130" y="7"/>
                    <a:pt x="135" y="10"/>
                    <a:pt x="145" y="40"/>
                  </a:cubicBezTo>
                  <a:cubicBezTo>
                    <a:pt x="149" y="53"/>
                    <a:pt x="159" y="80"/>
                    <a:pt x="159" y="80"/>
                  </a:cubicBezTo>
                  <a:cubicBezTo>
                    <a:pt x="150" y="156"/>
                    <a:pt x="148" y="163"/>
                    <a:pt x="78" y="181"/>
                  </a:cubicBezTo>
                  <a:cubicBezTo>
                    <a:pt x="49" y="171"/>
                    <a:pt x="33" y="155"/>
                    <a:pt x="11" y="134"/>
                  </a:cubicBezTo>
                  <a:cubicBezTo>
                    <a:pt x="5" y="114"/>
                    <a:pt x="0" y="109"/>
                    <a:pt x="11" y="87"/>
                  </a:cubicBezTo>
                  <a:cubicBezTo>
                    <a:pt x="14" y="81"/>
                    <a:pt x="27" y="79"/>
                    <a:pt x="25" y="73"/>
                  </a:cubicBezTo>
                  <a:cubicBezTo>
                    <a:pt x="23" y="66"/>
                    <a:pt x="12" y="69"/>
                    <a:pt x="5" y="67"/>
                  </a:cubicBezTo>
                  <a:close/>
                </a:path>
              </a:pathLst>
            </a:custGeom>
            <a:solidFill>
              <a:srgbClr val="00CC00"/>
            </a:solidFill>
            <a:ln w="9525" cap="flat" cmpd="sng">
              <a:solidFill>
                <a:schemeClr val="tx1"/>
              </a:solidFill>
              <a:prstDash val="solid"/>
              <a:round/>
              <a:headEnd/>
              <a:tailEnd/>
            </a:ln>
          </p:spPr>
          <p:txBody>
            <a:bodyPr/>
            <a:lstStyle/>
            <a:p>
              <a:endParaRPr lang="en-US"/>
            </a:p>
          </p:txBody>
        </p:sp>
        <p:sp>
          <p:nvSpPr>
            <p:cNvPr id="10267" name="Freeform 67"/>
            <p:cNvSpPr>
              <a:spLocks/>
            </p:cNvSpPr>
            <p:nvPr/>
          </p:nvSpPr>
          <p:spPr bwMode="auto">
            <a:xfrm>
              <a:off x="4392" y="952"/>
              <a:ext cx="328" cy="456"/>
            </a:xfrm>
            <a:custGeom>
              <a:avLst/>
              <a:gdLst>
                <a:gd name="T0" fmla="*/ 43 w 328"/>
                <a:gd name="T1" fmla="*/ 248 h 456"/>
                <a:gd name="T2" fmla="*/ 76 w 328"/>
                <a:gd name="T3" fmla="*/ 0 h 456"/>
                <a:gd name="T4" fmla="*/ 291 w 328"/>
                <a:gd name="T5" fmla="*/ 7 h 456"/>
                <a:gd name="T6" fmla="*/ 318 w 328"/>
                <a:gd name="T7" fmla="*/ 67 h 456"/>
                <a:gd name="T8" fmla="*/ 264 w 328"/>
                <a:gd name="T9" fmla="*/ 148 h 456"/>
                <a:gd name="T10" fmla="*/ 277 w 328"/>
                <a:gd name="T11" fmla="*/ 322 h 456"/>
                <a:gd name="T12" fmla="*/ 264 w 328"/>
                <a:gd name="T13" fmla="*/ 415 h 456"/>
                <a:gd name="T14" fmla="*/ 237 w 328"/>
                <a:gd name="T15" fmla="*/ 442 h 456"/>
                <a:gd name="T16" fmla="*/ 197 w 328"/>
                <a:gd name="T17" fmla="*/ 456 h 456"/>
                <a:gd name="T18" fmla="*/ 123 w 328"/>
                <a:gd name="T19" fmla="*/ 429 h 456"/>
                <a:gd name="T20" fmla="*/ 83 w 328"/>
                <a:gd name="T21" fmla="*/ 382 h 456"/>
                <a:gd name="T22" fmla="*/ 63 w 328"/>
                <a:gd name="T23" fmla="*/ 322 h 456"/>
                <a:gd name="T24" fmla="*/ 43 w 328"/>
                <a:gd name="T25" fmla="*/ 248 h 45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28"/>
                <a:gd name="T40" fmla="*/ 0 h 456"/>
                <a:gd name="T41" fmla="*/ 328 w 328"/>
                <a:gd name="T42" fmla="*/ 456 h 45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28" h="456">
                  <a:moveTo>
                    <a:pt x="43" y="248"/>
                  </a:moveTo>
                  <a:cubicBezTo>
                    <a:pt x="40" y="196"/>
                    <a:pt x="0" y="27"/>
                    <a:pt x="76" y="0"/>
                  </a:cubicBezTo>
                  <a:cubicBezTo>
                    <a:pt x="260" y="15"/>
                    <a:pt x="188" y="22"/>
                    <a:pt x="291" y="7"/>
                  </a:cubicBezTo>
                  <a:cubicBezTo>
                    <a:pt x="324" y="19"/>
                    <a:pt x="328" y="32"/>
                    <a:pt x="318" y="67"/>
                  </a:cubicBezTo>
                  <a:cubicBezTo>
                    <a:pt x="306" y="109"/>
                    <a:pt x="292" y="118"/>
                    <a:pt x="264" y="148"/>
                  </a:cubicBezTo>
                  <a:cubicBezTo>
                    <a:pt x="244" y="205"/>
                    <a:pt x="264" y="265"/>
                    <a:pt x="277" y="322"/>
                  </a:cubicBezTo>
                  <a:cubicBezTo>
                    <a:pt x="276" y="332"/>
                    <a:pt x="277" y="392"/>
                    <a:pt x="264" y="415"/>
                  </a:cubicBezTo>
                  <a:cubicBezTo>
                    <a:pt x="262" y="418"/>
                    <a:pt x="240" y="440"/>
                    <a:pt x="237" y="442"/>
                  </a:cubicBezTo>
                  <a:cubicBezTo>
                    <a:pt x="224" y="448"/>
                    <a:pt x="197" y="456"/>
                    <a:pt x="197" y="456"/>
                  </a:cubicBezTo>
                  <a:cubicBezTo>
                    <a:pt x="170" y="450"/>
                    <a:pt x="145" y="447"/>
                    <a:pt x="123" y="429"/>
                  </a:cubicBezTo>
                  <a:cubicBezTo>
                    <a:pt x="107" y="416"/>
                    <a:pt x="98" y="396"/>
                    <a:pt x="83" y="382"/>
                  </a:cubicBezTo>
                  <a:cubicBezTo>
                    <a:pt x="76" y="362"/>
                    <a:pt x="70" y="342"/>
                    <a:pt x="63" y="322"/>
                  </a:cubicBezTo>
                  <a:cubicBezTo>
                    <a:pt x="55" y="255"/>
                    <a:pt x="70" y="275"/>
                    <a:pt x="43" y="248"/>
                  </a:cubicBezTo>
                  <a:close/>
                </a:path>
              </a:pathLst>
            </a:custGeom>
            <a:solidFill>
              <a:srgbClr val="00CC00"/>
            </a:solidFill>
            <a:ln w="9525" cap="flat" cmpd="sng">
              <a:solidFill>
                <a:schemeClr val="tx1"/>
              </a:solidFill>
              <a:prstDash val="solid"/>
              <a:round/>
              <a:headEnd/>
              <a:tailEnd/>
            </a:ln>
          </p:spPr>
          <p:txBody>
            <a:bodyPr/>
            <a:lstStyle/>
            <a:p>
              <a:endParaRPr lang="en-US"/>
            </a:p>
          </p:txBody>
        </p:sp>
        <p:sp>
          <p:nvSpPr>
            <p:cNvPr id="10268" name="Freeform 68"/>
            <p:cNvSpPr>
              <a:spLocks/>
            </p:cNvSpPr>
            <p:nvPr/>
          </p:nvSpPr>
          <p:spPr bwMode="auto">
            <a:xfrm>
              <a:off x="3470" y="1455"/>
              <a:ext cx="336" cy="550"/>
            </a:xfrm>
            <a:custGeom>
              <a:avLst/>
              <a:gdLst>
                <a:gd name="T0" fmla="*/ 7 w 336"/>
                <a:gd name="T1" fmla="*/ 147 h 550"/>
                <a:gd name="T2" fmla="*/ 47 w 336"/>
                <a:gd name="T3" fmla="*/ 20 h 550"/>
                <a:gd name="T4" fmla="*/ 107 w 336"/>
                <a:gd name="T5" fmla="*/ 0 h 550"/>
                <a:gd name="T6" fmla="*/ 187 w 336"/>
                <a:gd name="T7" fmla="*/ 6 h 550"/>
                <a:gd name="T8" fmla="*/ 221 w 336"/>
                <a:gd name="T9" fmla="*/ 60 h 550"/>
                <a:gd name="T10" fmla="*/ 261 w 336"/>
                <a:gd name="T11" fmla="*/ 107 h 550"/>
                <a:gd name="T12" fmla="*/ 295 w 336"/>
                <a:gd name="T13" fmla="*/ 214 h 550"/>
                <a:gd name="T14" fmla="*/ 315 w 336"/>
                <a:gd name="T15" fmla="*/ 375 h 550"/>
                <a:gd name="T16" fmla="*/ 275 w 336"/>
                <a:gd name="T17" fmla="*/ 509 h 550"/>
                <a:gd name="T18" fmla="*/ 261 w 336"/>
                <a:gd name="T19" fmla="*/ 522 h 550"/>
                <a:gd name="T20" fmla="*/ 254 w 336"/>
                <a:gd name="T21" fmla="*/ 542 h 550"/>
                <a:gd name="T22" fmla="*/ 120 w 336"/>
                <a:gd name="T23" fmla="*/ 509 h 550"/>
                <a:gd name="T24" fmla="*/ 53 w 336"/>
                <a:gd name="T25" fmla="*/ 435 h 550"/>
                <a:gd name="T26" fmla="*/ 0 w 336"/>
                <a:gd name="T27" fmla="*/ 234 h 550"/>
                <a:gd name="T28" fmla="*/ 7 w 336"/>
                <a:gd name="T29" fmla="*/ 147 h 55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36"/>
                <a:gd name="T46" fmla="*/ 0 h 550"/>
                <a:gd name="T47" fmla="*/ 336 w 336"/>
                <a:gd name="T48" fmla="*/ 550 h 55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36" h="550">
                  <a:moveTo>
                    <a:pt x="7" y="147"/>
                  </a:moveTo>
                  <a:cubicBezTo>
                    <a:pt x="10" y="123"/>
                    <a:pt x="19" y="34"/>
                    <a:pt x="47" y="20"/>
                  </a:cubicBezTo>
                  <a:cubicBezTo>
                    <a:pt x="59" y="14"/>
                    <a:pt x="91" y="5"/>
                    <a:pt x="107" y="0"/>
                  </a:cubicBezTo>
                  <a:cubicBezTo>
                    <a:pt x="134" y="2"/>
                    <a:pt x="161" y="0"/>
                    <a:pt x="187" y="6"/>
                  </a:cubicBezTo>
                  <a:cubicBezTo>
                    <a:pt x="206" y="10"/>
                    <a:pt x="214" y="46"/>
                    <a:pt x="221" y="60"/>
                  </a:cubicBezTo>
                  <a:cubicBezTo>
                    <a:pt x="231" y="79"/>
                    <a:pt x="247" y="92"/>
                    <a:pt x="261" y="107"/>
                  </a:cubicBezTo>
                  <a:cubicBezTo>
                    <a:pt x="273" y="142"/>
                    <a:pt x="286" y="178"/>
                    <a:pt x="295" y="214"/>
                  </a:cubicBezTo>
                  <a:cubicBezTo>
                    <a:pt x="299" y="272"/>
                    <a:pt x="305" y="319"/>
                    <a:pt x="315" y="375"/>
                  </a:cubicBezTo>
                  <a:cubicBezTo>
                    <a:pt x="310" y="453"/>
                    <a:pt x="336" y="488"/>
                    <a:pt x="275" y="509"/>
                  </a:cubicBezTo>
                  <a:cubicBezTo>
                    <a:pt x="270" y="513"/>
                    <a:pt x="264" y="517"/>
                    <a:pt x="261" y="522"/>
                  </a:cubicBezTo>
                  <a:cubicBezTo>
                    <a:pt x="257" y="528"/>
                    <a:pt x="261" y="540"/>
                    <a:pt x="254" y="542"/>
                  </a:cubicBezTo>
                  <a:cubicBezTo>
                    <a:pt x="222" y="550"/>
                    <a:pt x="154" y="519"/>
                    <a:pt x="120" y="509"/>
                  </a:cubicBezTo>
                  <a:cubicBezTo>
                    <a:pt x="97" y="484"/>
                    <a:pt x="78" y="458"/>
                    <a:pt x="53" y="435"/>
                  </a:cubicBezTo>
                  <a:cubicBezTo>
                    <a:pt x="33" y="368"/>
                    <a:pt x="14" y="302"/>
                    <a:pt x="0" y="234"/>
                  </a:cubicBezTo>
                  <a:cubicBezTo>
                    <a:pt x="7" y="156"/>
                    <a:pt x="7" y="185"/>
                    <a:pt x="7" y="147"/>
                  </a:cubicBezTo>
                  <a:close/>
                </a:path>
              </a:pathLst>
            </a:custGeom>
            <a:solidFill>
              <a:srgbClr val="00CC00"/>
            </a:solidFill>
            <a:ln w="9525" cap="flat" cmpd="sng">
              <a:solidFill>
                <a:schemeClr val="tx1"/>
              </a:solidFill>
              <a:prstDash val="solid"/>
              <a:round/>
              <a:headEnd/>
              <a:tailEnd/>
            </a:ln>
          </p:spPr>
          <p:txBody>
            <a:bodyPr/>
            <a:lstStyle/>
            <a:p>
              <a:endParaRPr lang="en-US"/>
            </a:p>
          </p:txBody>
        </p:sp>
        <p:sp>
          <p:nvSpPr>
            <p:cNvPr id="10269" name="Freeform 69"/>
            <p:cNvSpPr>
              <a:spLocks/>
            </p:cNvSpPr>
            <p:nvPr/>
          </p:nvSpPr>
          <p:spPr bwMode="auto">
            <a:xfrm>
              <a:off x="4077" y="1494"/>
              <a:ext cx="692" cy="475"/>
            </a:xfrm>
            <a:custGeom>
              <a:avLst/>
              <a:gdLst>
                <a:gd name="T0" fmla="*/ 9 w 692"/>
                <a:gd name="T1" fmla="*/ 0 h 475"/>
                <a:gd name="T2" fmla="*/ 29 w 692"/>
                <a:gd name="T3" fmla="*/ 93 h 475"/>
                <a:gd name="T4" fmla="*/ 9 w 692"/>
                <a:gd name="T5" fmla="*/ 261 h 475"/>
                <a:gd name="T6" fmla="*/ 42 w 692"/>
                <a:gd name="T7" fmla="*/ 341 h 475"/>
                <a:gd name="T8" fmla="*/ 96 w 692"/>
                <a:gd name="T9" fmla="*/ 368 h 475"/>
                <a:gd name="T10" fmla="*/ 377 w 692"/>
                <a:gd name="T11" fmla="*/ 442 h 475"/>
                <a:gd name="T12" fmla="*/ 505 w 692"/>
                <a:gd name="T13" fmla="*/ 475 h 475"/>
                <a:gd name="T14" fmla="*/ 652 w 692"/>
                <a:gd name="T15" fmla="*/ 435 h 475"/>
                <a:gd name="T16" fmla="*/ 692 w 692"/>
                <a:gd name="T17" fmla="*/ 368 h 475"/>
                <a:gd name="T18" fmla="*/ 659 w 692"/>
                <a:gd name="T19" fmla="*/ 267 h 475"/>
                <a:gd name="T20" fmla="*/ 538 w 692"/>
                <a:gd name="T21" fmla="*/ 207 h 475"/>
                <a:gd name="T22" fmla="*/ 511 w 692"/>
                <a:gd name="T23" fmla="*/ 200 h 475"/>
                <a:gd name="T24" fmla="*/ 444 w 692"/>
                <a:gd name="T25" fmla="*/ 194 h 475"/>
                <a:gd name="T26" fmla="*/ 324 w 692"/>
                <a:gd name="T27" fmla="*/ 154 h 475"/>
                <a:gd name="T28" fmla="*/ 277 w 692"/>
                <a:gd name="T29" fmla="*/ 113 h 475"/>
                <a:gd name="T30" fmla="*/ 223 w 692"/>
                <a:gd name="T31" fmla="*/ 87 h 475"/>
                <a:gd name="T32" fmla="*/ 136 w 692"/>
                <a:gd name="T33" fmla="*/ 40 h 475"/>
                <a:gd name="T34" fmla="*/ 69 w 692"/>
                <a:gd name="T35" fmla="*/ 0 h 475"/>
                <a:gd name="T36" fmla="*/ 29 w 692"/>
                <a:gd name="T37" fmla="*/ 13 h 475"/>
                <a:gd name="T38" fmla="*/ 9 w 692"/>
                <a:gd name="T39" fmla="*/ 26 h 475"/>
                <a:gd name="T40" fmla="*/ 9 w 692"/>
                <a:gd name="T41" fmla="*/ 0 h 47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692"/>
                <a:gd name="T64" fmla="*/ 0 h 475"/>
                <a:gd name="T65" fmla="*/ 692 w 692"/>
                <a:gd name="T66" fmla="*/ 475 h 47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692" h="475">
                  <a:moveTo>
                    <a:pt x="9" y="0"/>
                  </a:moveTo>
                  <a:cubicBezTo>
                    <a:pt x="19" y="30"/>
                    <a:pt x="29" y="93"/>
                    <a:pt x="29" y="93"/>
                  </a:cubicBezTo>
                  <a:cubicBezTo>
                    <a:pt x="19" y="149"/>
                    <a:pt x="14" y="204"/>
                    <a:pt x="9" y="261"/>
                  </a:cubicBezTo>
                  <a:cubicBezTo>
                    <a:pt x="14" y="299"/>
                    <a:pt x="6" y="328"/>
                    <a:pt x="42" y="341"/>
                  </a:cubicBezTo>
                  <a:cubicBezTo>
                    <a:pt x="89" y="384"/>
                    <a:pt x="0" y="306"/>
                    <a:pt x="96" y="368"/>
                  </a:cubicBezTo>
                  <a:cubicBezTo>
                    <a:pt x="175" y="419"/>
                    <a:pt x="287" y="429"/>
                    <a:pt x="377" y="442"/>
                  </a:cubicBezTo>
                  <a:cubicBezTo>
                    <a:pt x="419" y="455"/>
                    <a:pt x="462" y="466"/>
                    <a:pt x="505" y="475"/>
                  </a:cubicBezTo>
                  <a:cubicBezTo>
                    <a:pt x="579" y="466"/>
                    <a:pt x="589" y="457"/>
                    <a:pt x="652" y="435"/>
                  </a:cubicBezTo>
                  <a:cubicBezTo>
                    <a:pt x="676" y="409"/>
                    <a:pt x="680" y="402"/>
                    <a:pt x="692" y="368"/>
                  </a:cubicBezTo>
                  <a:cubicBezTo>
                    <a:pt x="687" y="331"/>
                    <a:pt x="685" y="295"/>
                    <a:pt x="659" y="267"/>
                  </a:cubicBezTo>
                  <a:cubicBezTo>
                    <a:pt x="638" y="207"/>
                    <a:pt x="597" y="214"/>
                    <a:pt x="538" y="207"/>
                  </a:cubicBezTo>
                  <a:cubicBezTo>
                    <a:pt x="529" y="205"/>
                    <a:pt x="520" y="201"/>
                    <a:pt x="511" y="200"/>
                  </a:cubicBezTo>
                  <a:cubicBezTo>
                    <a:pt x="489" y="197"/>
                    <a:pt x="466" y="198"/>
                    <a:pt x="444" y="194"/>
                  </a:cubicBezTo>
                  <a:cubicBezTo>
                    <a:pt x="404" y="186"/>
                    <a:pt x="363" y="166"/>
                    <a:pt x="324" y="154"/>
                  </a:cubicBezTo>
                  <a:cubicBezTo>
                    <a:pt x="306" y="136"/>
                    <a:pt x="302" y="122"/>
                    <a:pt x="277" y="113"/>
                  </a:cubicBezTo>
                  <a:cubicBezTo>
                    <a:pt x="260" y="97"/>
                    <a:pt x="245" y="94"/>
                    <a:pt x="223" y="87"/>
                  </a:cubicBezTo>
                  <a:cubicBezTo>
                    <a:pt x="201" y="63"/>
                    <a:pt x="168" y="49"/>
                    <a:pt x="136" y="40"/>
                  </a:cubicBezTo>
                  <a:cubicBezTo>
                    <a:pt x="122" y="25"/>
                    <a:pt x="89" y="6"/>
                    <a:pt x="69" y="0"/>
                  </a:cubicBezTo>
                  <a:cubicBezTo>
                    <a:pt x="62" y="2"/>
                    <a:pt x="36" y="10"/>
                    <a:pt x="29" y="13"/>
                  </a:cubicBezTo>
                  <a:cubicBezTo>
                    <a:pt x="22" y="17"/>
                    <a:pt x="16" y="30"/>
                    <a:pt x="9" y="26"/>
                  </a:cubicBezTo>
                  <a:cubicBezTo>
                    <a:pt x="2" y="21"/>
                    <a:pt x="9" y="9"/>
                    <a:pt x="9" y="0"/>
                  </a:cubicBezTo>
                  <a:close/>
                </a:path>
              </a:pathLst>
            </a:custGeom>
            <a:solidFill>
              <a:srgbClr val="00CC00"/>
            </a:solidFill>
            <a:ln w="9525" cap="flat" cmpd="sng">
              <a:solidFill>
                <a:schemeClr val="tx1"/>
              </a:solidFill>
              <a:prstDash val="solid"/>
              <a:round/>
              <a:headEnd/>
              <a:tailEnd/>
            </a:ln>
          </p:spPr>
          <p:txBody>
            <a:bodyPr/>
            <a:lstStyle/>
            <a:p>
              <a:endParaRPr lang="en-US"/>
            </a:p>
          </p:txBody>
        </p:sp>
      </p:grpSp>
      <p:sp>
        <p:nvSpPr>
          <p:cNvPr id="10248" name="Rectangle 9" descr="Graphic depicting reference data. There are five polygons that total 1000 acres."/>
          <p:cNvSpPr>
            <a:spLocks noChangeArrowheads="1"/>
          </p:cNvSpPr>
          <p:nvPr/>
        </p:nvSpPr>
        <p:spPr bwMode="auto">
          <a:xfrm>
            <a:off x="5173663" y="4449040"/>
            <a:ext cx="2557462" cy="1971675"/>
          </a:xfrm>
          <a:prstGeom prst="rect">
            <a:avLst/>
          </a:prstGeom>
          <a:solidFill>
            <a:srgbClr val="FFFFFF"/>
          </a:solidFill>
          <a:ln w="9525">
            <a:solidFill>
              <a:schemeClr val="tx1"/>
            </a:solidFill>
            <a:miter lim="800000"/>
            <a:headEnd/>
            <a:tailEnd/>
          </a:ln>
        </p:spPr>
        <p:txBody>
          <a:bodyPr wrap="none" anchor="ctr"/>
          <a:lstStyle/>
          <a:p>
            <a:endParaRPr lang="en-US">
              <a:solidFill>
                <a:schemeClr val="bg1"/>
              </a:solidFill>
            </a:endParaRPr>
          </a:p>
        </p:txBody>
      </p:sp>
      <p:grpSp>
        <p:nvGrpSpPr>
          <p:cNvPr id="10249" name="Group 88" descr="Graphic depicting classified map #2. There are five polygons that total 1000 acres. The polygons do not align very well with the reference data. However, using a non-site specific accuracy assessment, both classified map #1 and #2 would have the same level of accuracy."/>
          <p:cNvGrpSpPr>
            <a:grpSpLocks/>
          </p:cNvGrpSpPr>
          <p:nvPr/>
        </p:nvGrpSpPr>
        <p:grpSpPr bwMode="auto">
          <a:xfrm>
            <a:off x="5281613" y="4627563"/>
            <a:ext cx="2217737" cy="1698625"/>
            <a:chOff x="3327" y="2915"/>
            <a:chExt cx="1397" cy="1070"/>
          </a:xfrm>
        </p:grpSpPr>
        <p:sp>
          <p:nvSpPr>
            <p:cNvPr id="10259" name="Freeform 70"/>
            <p:cNvSpPr>
              <a:spLocks/>
            </p:cNvSpPr>
            <p:nvPr/>
          </p:nvSpPr>
          <p:spPr bwMode="auto">
            <a:xfrm>
              <a:off x="3556" y="3616"/>
              <a:ext cx="498" cy="369"/>
            </a:xfrm>
            <a:custGeom>
              <a:avLst/>
              <a:gdLst>
                <a:gd name="T0" fmla="*/ 56 w 498"/>
                <a:gd name="T1" fmla="*/ 235 h 369"/>
                <a:gd name="T2" fmla="*/ 30 w 498"/>
                <a:gd name="T3" fmla="*/ 201 h 369"/>
                <a:gd name="T4" fmla="*/ 16 w 498"/>
                <a:gd name="T5" fmla="*/ 161 h 369"/>
                <a:gd name="T6" fmla="*/ 50 w 498"/>
                <a:gd name="T7" fmla="*/ 34 h 369"/>
                <a:gd name="T8" fmla="*/ 83 w 498"/>
                <a:gd name="T9" fmla="*/ 14 h 369"/>
                <a:gd name="T10" fmla="*/ 123 w 498"/>
                <a:gd name="T11" fmla="*/ 0 h 369"/>
                <a:gd name="T12" fmla="*/ 418 w 498"/>
                <a:gd name="T13" fmla="*/ 20 h 369"/>
                <a:gd name="T14" fmla="*/ 498 w 498"/>
                <a:gd name="T15" fmla="*/ 94 h 369"/>
                <a:gd name="T16" fmla="*/ 472 w 498"/>
                <a:gd name="T17" fmla="*/ 215 h 369"/>
                <a:gd name="T18" fmla="*/ 458 w 498"/>
                <a:gd name="T19" fmla="*/ 228 h 369"/>
                <a:gd name="T20" fmla="*/ 445 w 498"/>
                <a:gd name="T21" fmla="*/ 248 h 369"/>
                <a:gd name="T22" fmla="*/ 425 w 498"/>
                <a:gd name="T23" fmla="*/ 282 h 369"/>
                <a:gd name="T24" fmla="*/ 378 w 498"/>
                <a:gd name="T25" fmla="*/ 355 h 369"/>
                <a:gd name="T26" fmla="*/ 338 w 498"/>
                <a:gd name="T27" fmla="*/ 369 h 369"/>
                <a:gd name="T28" fmla="*/ 164 w 498"/>
                <a:gd name="T29" fmla="*/ 348 h 369"/>
                <a:gd name="T30" fmla="*/ 130 w 498"/>
                <a:gd name="T31" fmla="*/ 322 h 369"/>
                <a:gd name="T32" fmla="*/ 123 w 498"/>
                <a:gd name="T33" fmla="*/ 302 h 369"/>
                <a:gd name="T34" fmla="*/ 110 w 498"/>
                <a:gd name="T35" fmla="*/ 288 h 369"/>
                <a:gd name="T36" fmla="*/ 56 w 498"/>
                <a:gd name="T37" fmla="*/ 235 h 36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98"/>
                <a:gd name="T58" fmla="*/ 0 h 369"/>
                <a:gd name="T59" fmla="*/ 498 w 498"/>
                <a:gd name="T60" fmla="*/ 369 h 36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98" h="369">
                  <a:moveTo>
                    <a:pt x="56" y="235"/>
                  </a:moveTo>
                  <a:cubicBezTo>
                    <a:pt x="45" y="224"/>
                    <a:pt x="37" y="216"/>
                    <a:pt x="30" y="201"/>
                  </a:cubicBezTo>
                  <a:cubicBezTo>
                    <a:pt x="24" y="188"/>
                    <a:pt x="16" y="161"/>
                    <a:pt x="16" y="161"/>
                  </a:cubicBezTo>
                  <a:cubicBezTo>
                    <a:pt x="10" y="120"/>
                    <a:pt x="0" y="49"/>
                    <a:pt x="50" y="34"/>
                  </a:cubicBezTo>
                  <a:cubicBezTo>
                    <a:pt x="69" y="14"/>
                    <a:pt x="56" y="23"/>
                    <a:pt x="83" y="14"/>
                  </a:cubicBezTo>
                  <a:cubicBezTo>
                    <a:pt x="96" y="10"/>
                    <a:pt x="123" y="0"/>
                    <a:pt x="123" y="0"/>
                  </a:cubicBezTo>
                  <a:cubicBezTo>
                    <a:pt x="225" y="9"/>
                    <a:pt x="312" y="16"/>
                    <a:pt x="418" y="20"/>
                  </a:cubicBezTo>
                  <a:cubicBezTo>
                    <a:pt x="449" y="42"/>
                    <a:pt x="477" y="62"/>
                    <a:pt x="498" y="94"/>
                  </a:cubicBezTo>
                  <a:cubicBezTo>
                    <a:pt x="494" y="130"/>
                    <a:pt x="492" y="181"/>
                    <a:pt x="472" y="215"/>
                  </a:cubicBezTo>
                  <a:cubicBezTo>
                    <a:pt x="469" y="220"/>
                    <a:pt x="462" y="223"/>
                    <a:pt x="458" y="228"/>
                  </a:cubicBezTo>
                  <a:cubicBezTo>
                    <a:pt x="453" y="234"/>
                    <a:pt x="449" y="241"/>
                    <a:pt x="445" y="248"/>
                  </a:cubicBezTo>
                  <a:cubicBezTo>
                    <a:pt x="427" y="283"/>
                    <a:pt x="450" y="255"/>
                    <a:pt x="425" y="282"/>
                  </a:cubicBezTo>
                  <a:cubicBezTo>
                    <a:pt x="414" y="312"/>
                    <a:pt x="410" y="341"/>
                    <a:pt x="378" y="355"/>
                  </a:cubicBezTo>
                  <a:cubicBezTo>
                    <a:pt x="365" y="361"/>
                    <a:pt x="338" y="369"/>
                    <a:pt x="338" y="369"/>
                  </a:cubicBezTo>
                  <a:cubicBezTo>
                    <a:pt x="272" y="365"/>
                    <a:pt x="223" y="369"/>
                    <a:pt x="164" y="348"/>
                  </a:cubicBezTo>
                  <a:cubicBezTo>
                    <a:pt x="154" y="338"/>
                    <a:pt x="139" y="333"/>
                    <a:pt x="130" y="322"/>
                  </a:cubicBezTo>
                  <a:cubicBezTo>
                    <a:pt x="126" y="317"/>
                    <a:pt x="127" y="308"/>
                    <a:pt x="123" y="302"/>
                  </a:cubicBezTo>
                  <a:cubicBezTo>
                    <a:pt x="120" y="297"/>
                    <a:pt x="114" y="293"/>
                    <a:pt x="110" y="288"/>
                  </a:cubicBezTo>
                  <a:cubicBezTo>
                    <a:pt x="96" y="248"/>
                    <a:pt x="72" y="264"/>
                    <a:pt x="56" y="235"/>
                  </a:cubicBezTo>
                  <a:close/>
                </a:path>
              </a:pathLst>
            </a:custGeom>
            <a:solidFill>
              <a:srgbClr val="00CC00"/>
            </a:solidFill>
            <a:ln w="9525" cap="flat" cmpd="sng">
              <a:solidFill>
                <a:schemeClr val="tx1"/>
              </a:solidFill>
              <a:prstDash val="solid"/>
              <a:round/>
              <a:headEnd/>
              <a:tailEnd/>
            </a:ln>
          </p:spPr>
          <p:txBody>
            <a:bodyPr/>
            <a:lstStyle/>
            <a:p>
              <a:endParaRPr lang="en-US"/>
            </a:p>
          </p:txBody>
        </p:sp>
        <p:sp>
          <p:nvSpPr>
            <p:cNvPr id="10260" name="Freeform 71"/>
            <p:cNvSpPr>
              <a:spLocks/>
            </p:cNvSpPr>
            <p:nvPr/>
          </p:nvSpPr>
          <p:spPr bwMode="auto">
            <a:xfrm>
              <a:off x="3327" y="2946"/>
              <a:ext cx="159" cy="221"/>
            </a:xfrm>
            <a:custGeom>
              <a:avLst/>
              <a:gdLst>
                <a:gd name="T0" fmla="*/ 5 w 159"/>
                <a:gd name="T1" fmla="*/ 122 h 181"/>
                <a:gd name="T2" fmla="*/ 11 w 159"/>
                <a:gd name="T3" fmla="*/ 85 h 181"/>
                <a:gd name="T4" fmla="*/ 51 w 159"/>
                <a:gd name="T5" fmla="*/ 60 h 181"/>
                <a:gd name="T6" fmla="*/ 98 w 159"/>
                <a:gd name="T7" fmla="*/ 0 h 181"/>
                <a:gd name="T8" fmla="*/ 145 w 159"/>
                <a:gd name="T9" fmla="*/ 73 h 181"/>
                <a:gd name="T10" fmla="*/ 159 w 159"/>
                <a:gd name="T11" fmla="*/ 147 h 181"/>
                <a:gd name="T12" fmla="*/ 78 w 159"/>
                <a:gd name="T13" fmla="*/ 330 h 181"/>
                <a:gd name="T14" fmla="*/ 11 w 159"/>
                <a:gd name="T15" fmla="*/ 244 h 181"/>
                <a:gd name="T16" fmla="*/ 11 w 159"/>
                <a:gd name="T17" fmla="*/ 158 h 181"/>
                <a:gd name="T18" fmla="*/ 25 w 159"/>
                <a:gd name="T19" fmla="*/ 133 h 181"/>
                <a:gd name="T20" fmla="*/ 5 w 159"/>
                <a:gd name="T21" fmla="*/ 122 h 18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9"/>
                <a:gd name="T34" fmla="*/ 0 h 181"/>
                <a:gd name="T35" fmla="*/ 159 w 159"/>
                <a:gd name="T36" fmla="*/ 181 h 18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9" h="181">
                  <a:moveTo>
                    <a:pt x="5" y="67"/>
                  </a:moveTo>
                  <a:cubicBezTo>
                    <a:pt x="7" y="60"/>
                    <a:pt x="5" y="51"/>
                    <a:pt x="11" y="47"/>
                  </a:cubicBezTo>
                  <a:cubicBezTo>
                    <a:pt x="22" y="39"/>
                    <a:pt x="51" y="33"/>
                    <a:pt x="51" y="33"/>
                  </a:cubicBezTo>
                  <a:cubicBezTo>
                    <a:pt x="68" y="17"/>
                    <a:pt x="75" y="7"/>
                    <a:pt x="98" y="0"/>
                  </a:cubicBezTo>
                  <a:cubicBezTo>
                    <a:pt x="130" y="7"/>
                    <a:pt x="135" y="10"/>
                    <a:pt x="145" y="40"/>
                  </a:cubicBezTo>
                  <a:cubicBezTo>
                    <a:pt x="149" y="53"/>
                    <a:pt x="159" y="80"/>
                    <a:pt x="159" y="80"/>
                  </a:cubicBezTo>
                  <a:cubicBezTo>
                    <a:pt x="150" y="156"/>
                    <a:pt x="148" y="163"/>
                    <a:pt x="78" y="181"/>
                  </a:cubicBezTo>
                  <a:cubicBezTo>
                    <a:pt x="49" y="171"/>
                    <a:pt x="33" y="155"/>
                    <a:pt x="11" y="134"/>
                  </a:cubicBezTo>
                  <a:cubicBezTo>
                    <a:pt x="5" y="114"/>
                    <a:pt x="0" y="109"/>
                    <a:pt x="11" y="87"/>
                  </a:cubicBezTo>
                  <a:cubicBezTo>
                    <a:pt x="14" y="81"/>
                    <a:pt x="27" y="79"/>
                    <a:pt x="25" y="73"/>
                  </a:cubicBezTo>
                  <a:cubicBezTo>
                    <a:pt x="23" y="66"/>
                    <a:pt x="12" y="69"/>
                    <a:pt x="5" y="67"/>
                  </a:cubicBezTo>
                  <a:close/>
                </a:path>
              </a:pathLst>
            </a:custGeom>
            <a:solidFill>
              <a:srgbClr val="00CC00"/>
            </a:solidFill>
            <a:ln w="9525" cap="flat" cmpd="sng">
              <a:solidFill>
                <a:schemeClr val="tx1"/>
              </a:solidFill>
              <a:prstDash val="solid"/>
              <a:round/>
              <a:headEnd/>
              <a:tailEnd/>
            </a:ln>
          </p:spPr>
          <p:txBody>
            <a:bodyPr/>
            <a:lstStyle/>
            <a:p>
              <a:endParaRPr lang="en-US"/>
            </a:p>
          </p:txBody>
        </p:sp>
        <p:sp>
          <p:nvSpPr>
            <p:cNvPr id="10261" name="Freeform 72"/>
            <p:cNvSpPr>
              <a:spLocks/>
            </p:cNvSpPr>
            <p:nvPr/>
          </p:nvSpPr>
          <p:spPr bwMode="auto">
            <a:xfrm>
              <a:off x="4267" y="3502"/>
              <a:ext cx="328" cy="456"/>
            </a:xfrm>
            <a:custGeom>
              <a:avLst/>
              <a:gdLst>
                <a:gd name="T0" fmla="*/ 43 w 328"/>
                <a:gd name="T1" fmla="*/ 248 h 456"/>
                <a:gd name="T2" fmla="*/ 76 w 328"/>
                <a:gd name="T3" fmla="*/ 0 h 456"/>
                <a:gd name="T4" fmla="*/ 291 w 328"/>
                <a:gd name="T5" fmla="*/ 7 h 456"/>
                <a:gd name="T6" fmla="*/ 318 w 328"/>
                <a:gd name="T7" fmla="*/ 67 h 456"/>
                <a:gd name="T8" fmla="*/ 264 w 328"/>
                <a:gd name="T9" fmla="*/ 148 h 456"/>
                <a:gd name="T10" fmla="*/ 277 w 328"/>
                <a:gd name="T11" fmla="*/ 322 h 456"/>
                <a:gd name="T12" fmla="*/ 264 w 328"/>
                <a:gd name="T13" fmla="*/ 415 h 456"/>
                <a:gd name="T14" fmla="*/ 237 w 328"/>
                <a:gd name="T15" fmla="*/ 442 h 456"/>
                <a:gd name="T16" fmla="*/ 197 w 328"/>
                <a:gd name="T17" fmla="*/ 456 h 456"/>
                <a:gd name="T18" fmla="*/ 123 w 328"/>
                <a:gd name="T19" fmla="*/ 429 h 456"/>
                <a:gd name="T20" fmla="*/ 83 w 328"/>
                <a:gd name="T21" fmla="*/ 382 h 456"/>
                <a:gd name="T22" fmla="*/ 63 w 328"/>
                <a:gd name="T23" fmla="*/ 322 h 456"/>
                <a:gd name="T24" fmla="*/ 43 w 328"/>
                <a:gd name="T25" fmla="*/ 248 h 45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28"/>
                <a:gd name="T40" fmla="*/ 0 h 456"/>
                <a:gd name="T41" fmla="*/ 328 w 328"/>
                <a:gd name="T42" fmla="*/ 456 h 45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28" h="456">
                  <a:moveTo>
                    <a:pt x="43" y="248"/>
                  </a:moveTo>
                  <a:cubicBezTo>
                    <a:pt x="40" y="196"/>
                    <a:pt x="0" y="27"/>
                    <a:pt x="76" y="0"/>
                  </a:cubicBezTo>
                  <a:cubicBezTo>
                    <a:pt x="260" y="15"/>
                    <a:pt x="188" y="22"/>
                    <a:pt x="291" y="7"/>
                  </a:cubicBezTo>
                  <a:cubicBezTo>
                    <a:pt x="324" y="19"/>
                    <a:pt x="328" y="32"/>
                    <a:pt x="318" y="67"/>
                  </a:cubicBezTo>
                  <a:cubicBezTo>
                    <a:pt x="306" y="109"/>
                    <a:pt x="292" y="118"/>
                    <a:pt x="264" y="148"/>
                  </a:cubicBezTo>
                  <a:cubicBezTo>
                    <a:pt x="244" y="205"/>
                    <a:pt x="264" y="265"/>
                    <a:pt x="277" y="322"/>
                  </a:cubicBezTo>
                  <a:cubicBezTo>
                    <a:pt x="276" y="332"/>
                    <a:pt x="277" y="392"/>
                    <a:pt x="264" y="415"/>
                  </a:cubicBezTo>
                  <a:cubicBezTo>
                    <a:pt x="262" y="418"/>
                    <a:pt x="240" y="440"/>
                    <a:pt x="237" y="442"/>
                  </a:cubicBezTo>
                  <a:cubicBezTo>
                    <a:pt x="224" y="448"/>
                    <a:pt x="197" y="456"/>
                    <a:pt x="197" y="456"/>
                  </a:cubicBezTo>
                  <a:cubicBezTo>
                    <a:pt x="170" y="450"/>
                    <a:pt x="145" y="447"/>
                    <a:pt x="123" y="429"/>
                  </a:cubicBezTo>
                  <a:cubicBezTo>
                    <a:pt x="107" y="416"/>
                    <a:pt x="98" y="396"/>
                    <a:pt x="83" y="382"/>
                  </a:cubicBezTo>
                  <a:cubicBezTo>
                    <a:pt x="76" y="362"/>
                    <a:pt x="70" y="342"/>
                    <a:pt x="63" y="322"/>
                  </a:cubicBezTo>
                  <a:cubicBezTo>
                    <a:pt x="55" y="255"/>
                    <a:pt x="70" y="275"/>
                    <a:pt x="43" y="248"/>
                  </a:cubicBezTo>
                  <a:close/>
                </a:path>
              </a:pathLst>
            </a:custGeom>
            <a:solidFill>
              <a:srgbClr val="00CC00"/>
            </a:solidFill>
            <a:ln w="9525" cap="flat" cmpd="sng">
              <a:solidFill>
                <a:schemeClr val="tx1"/>
              </a:solidFill>
              <a:prstDash val="solid"/>
              <a:round/>
              <a:headEnd/>
              <a:tailEnd/>
            </a:ln>
          </p:spPr>
          <p:txBody>
            <a:bodyPr/>
            <a:lstStyle/>
            <a:p>
              <a:endParaRPr lang="en-US"/>
            </a:p>
          </p:txBody>
        </p:sp>
        <p:sp>
          <p:nvSpPr>
            <p:cNvPr id="10262" name="Freeform 73"/>
            <p:cNvSpPr>
              <a:spLocks/>
            </p:cNvSpPr>
            <p:nvPr/>
          </p:nvSpPr>
          <p:spPr bwMode="auto">
            <a:xfrm>
              <a:off x="3607" y="2943"/>
              <a:ext cx="336" cy="550"/>
            </a:xfrm>
            <a:custGeom>
              <a:avLst/>
              <a:gdLst>
                <a:gd name="T0" fmla="*/ 7 w 336"/>
                <a:gd name="T1" fmla="*/ 147 h 550"/>
                <a:gd name="T2" fmla="*/ 47 w 336"/>
                <a:gd name="T3" fmla="*/ 20 h 550"/>
                <a:gd name="T4" fmla="*/ 107 w 336"/>
                <a:gd name="T5" fmla="*/ 0 h 550"/>
                <a:gd name="T6" fmla="*/ 187 w 336"/>
                <a:gd name="T7" fmla="*/ 6 h 550"/>
                <a:gd name="T8" fmla="*/ 221 w 336"/>
                <a:gd name="T9" fmla="*/ 60 h 550"/>
                <a:gd name="T10" fmla="*/ 261 w 336"/>
                <a:gd name="T11" fmla="*/ 107 h 550"/>
                <a:gd name="T12" fmla="*/ 295 w 336"/>
                <a:gd name="T13" fmla="*/ 214 h 550"/>
                <a:gd name="T14" fmla="*/ 315 w 336"/>
                <a:gd name="T15" fmla="*/ 375 h 550"/>
                <a:gd name="T16" fmla="*/ 275 w 336"/>
                <a:gd name="T17" fmla="*/ 509 h 550"/>
                <a:gd name="T18" fmla="*/ 261 w 336"/>
                <a:gd name="T19" fmla="*/ 522 h 550"/>
                <a:gd name="T20" fmla="*/ 254 w 336"/>
                <a:gd name="T21" fmla="*/ 542 h 550"/>
                <a:gd name="T22" fmla="*/ 120 w 336"/>
                <a:gd name="T23" fmla="*/ 509 h 550"/>
                <a:gd name="T24" fmla="*/ 53 w 336"/>
                <a:gd name="T25" fmla="*/ 435 h 550"/>
                <a:gd name="T26" fmla="*/ 0 w 336"/>
                <a:gd name="T27" fmla="*/ 234 h 550"/>
                <a:gd name="T28" fmla="*/ 7 w 336"/>
                <a:gd name="T29" fmla="*/ 147 h 55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36"/>
                <a:gd name="T46" fmla="*/ 0 h 550"/>
                <a:gd name="T47" fmla="*/ 336 w 336"/>
                <a:gd name="T48" fmla="*/ 550 h 55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36" h="550">
                  <a:moveTo>
                    <a:pt x="7" y="147"/>
                  </a:moveTo>
                  <a:cubicBezTo>
                    <a:pt x="10" y="123"/>
                    <a:pt x="19" y="34"/>
                    <a:pt x="47" y="20"/>
                  </a:cubicBezTo>
                  <a:cubicBezTo>
                    <a:pt x="59" y="14"/>
                    <a:pt x="91" y="5"/>
                    <a:pt x="107" y="0"/>
                  </a:cubicBezTo>
                  <a:cubicBezTo>
                    <a:pt x="134" y="2"/>
                    <a:pt x="161" y="0"/>
                    <a:pt x="187" y="6"/>
                  </a:cubicBezTo>
                  <a:cubicBezTo>
                    <a:pt x="206" y="10"/>
                    <a:pt x="214" y="46"/>
                    <a:pt x="221" y="60"/>
                  </a:cubicBezTo>
                  <a:cubicBezTo>
                    <a:pt x="231" y="79"/>
                    <a:pt x="247" y="92"/>
                    <a:pt x="261" y="107"/>
                  </a:cubicBezTo>
                  <a:cubicBezTo>
                    <a:pt x="273" y="142"/>
                    <a:pt x="286" y="178"/>
                    <a:pt x="295" y="214"/>
                  </a:cubicBezTo>
                  <a:cubicBezTo>
                    <a:pt x="299" y="272"/>
                    <a:pt x="305" y="319"/>
                    <a:pt x="315" y="375"/>
                  </a:cubicBezTo>
                  <a:cubicBezTo>
                    <a:pt x="310" y="453"/>
                    <a:pt x="336" y="488"/>
                    <a:pt x="275" y="509"/>
                  </a:cubicBezTo>
                  <a:cubicBezTo>
                    <a:pt x="270" y="513"/>
                    <a:pt x="264" y="517"/>
                    <a:pt x="261" y="522"/>
                  </a:cubicBezTo>
                  <a:cubicBezTo>
                    <a:pt x="257" y="528"/>
                    <a:pt x="261" y="540"/>
                    <a:pt x="254" y="542"/>
                  </a:cubicBezTo>
                  <a:cubicBezTo>
                    <a:pt x="222" y="550"/>
                    <a:pt x="154" y="519"/>
                    <a:pt x="120" y="509"/>
                  </a:cubicBezTo>
                  <a:cubicBezTo>
                    <a:pt x="97" y="484"/>
                    <a:pt x="78" y="458"/>
                    <a:pt x="53" y="435"/>
                  </a:cubicBezTo>
                  <a:cubicBezTo>
                    <a:pt x="33" y="368"/>
                    <a:pt x="14" y="302"/>
                    <a:pt x="0" y="234"/>
                  </a:cubicBezTo>
                  <a:cubicBezTo>
                    <a:pt x="7" y="156"/>
                    <a:pt x="7" y="185"/>
                    <a:pt x="7" y="147"/>
                  </a:cubicBezTo>
                  <a:close/>
                </a:path>
              </a:pathLst>
            </a:custGeom>
            <a:solidFill>
              <a:srgbClr val="00CC00"/>
            </a:solidFill>
            <a:ln w="9525" cap="flat" cmpd="sng">
              <a:solidFill>
                <a:schemeClr val="tx1"/>
              </a:solidFill>
              <a:prstDash val="solid"/>
              <a:round/>
              <a:headEnd/>
              <a:tailEnd/>
            </a:ln>
          </p:spPr>
          <p:txBody>
            <a:bodyPr/>
            <a:lstStyle/>
            <a:p>
              <a:endParaRPr lang="en-US"/>
            </a:p>
          </p:txBody>
        </p:sp>
        <p:sp>
          <p:nvSpPr>
            <p:cNvPr id="10263" name="Freeform 74"/>
            <p:cNvSpPr>
              <a:spLocks/>
            </p:cNvSpPr>
            <p:nvPr/>
          </p:nvSpPr>
          <p:spPr bwMode="auto">
            <a:xfrm>
              <a:off x="4032" y="2915"/>
              <a:ext cx="692" cy="475"/>
            </a:xfrm>
            <a:custGeom>
              <a:avLst/>
              <a:gdLst>
                <a:gd name="T0" fmla="*/ 9 w 692"/>
                <a:gd name="T1" fmla="*/ 0 h 475"/>
                <a:gd name="T2" fmla="*/ 29 w 692"/>
                <a:gd name="T3" fmla="*/ 93 h 475"/>
                <a:gd name="T4" fmla="*/ 9 w 692"/>
                <a:gd name="T5" fmla="*/ 261 h 475"/>
                <a:gd name="T6" fmla="*/ 42 w 692"/>
                <a:gd name="T7" fmla="*/ 341 h 475"/>
                <a:gd name="T8" fmla="*/ 96 w 692"/>
                <a:gd name="T9" fmla="*/ 368 h 475"/>
                <a:gd name="T10" fmla="*/ 377 w 692"/>
                <a:gd name="T11" fmla="*/ 442 h 475"/>
                <a:gd name="T12" fmla="*/ 505 w 692"/>
                <a:gd name="T13" fmla="*/ 475 h 475"/>
                <a:gd name="T14" fmla="*/ 652 w 692"/>
                <a:gd name="T15" fmla="*/ 435 h 475"/>
                <a:gd name="T16" fmla="*/ 692 w 692"/>
                <a:gd name="T17" fmla="*/ 368 h 475"/>
                <a:gd name="T18" fmla="*/ 659 w 692"/>
                <a:gd name="T19" fmla="*/ 267 h 475"/>
                <a:gd name="T20" fmla="*/ 538 w 692"/>
                <a:gd name="T21" fmla="*/ 207 h 475"/>
                <a:gd name="T22" fmla="*/ 511 w 692"/>
                <a:gd name="T23" fmla="*/ 200 h 475"/>
                <a:gd name="T24" fmla="*/ 444 w 692"/>
                <a:gd name="T25" fmla="*/ 194 h 475"/>
                <a:gd name="T26" fmla="*/ 324 w 692"/>
                <a:gd name="T27" fmla="*/ 154 h 475"/>
                <a:gd name="T28" fmla="*/ 277 w 692"/>
                <a:gd name="T29" fmla="*/ 113 h 475"/>
                <a:gd name="T30" fmla="*/ 223 w 692"/>
                <a:gd name="T31" fmla="*/ 87 h 475"/>
                <a:gd name="T32" fmla="*/ 136 w 692"/>
                <a:gd name="T33" fmla="*/ 40 h 475"/>
                <a:gd name="T34" fmla="*/ 69 w 692"/>
                <a:gd name="T35" fmla="*/ 0 h 475"/>
                <a:gd name="T36" fmla="*/ 29 w 692"/>
                <a:gd name="T37" fmla="*/ 13 h 475"/>
                <a:gd name="T38" fmla="*/ 9 w 692"/>
                <a:gd name="T39" fmla="*/ 26 h 475"/>
                <a:gd name="T40" fmla="*/ 9 w 692"/>
                <a:gd name="T41" fmla="*/ 0 h 47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692"/>
                <a:gd name="T64" fmla="*/ 0 h 475"/>
                <a:gd name="T65" fmla="*/ 692 w 692"/>
                <a:gd name="T66" fmla="*/ 475 h 47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692" h="475">
                  <a:moveTo>
                    <a:pt x="9" y="0"/>
                  </a:moveTo>
                  <a:cubicBezTo>
                    <a:pt x="19" y="30"/>
                    <a:pt x="29" y="93"/>
                    <a:pt x="29" y="93"/>
                  </a:cubicBezTo>
                  <a:cubicBezTo>
                    <a:pt x="19" y="149"/>
                    <a:pt x="14" y="204"/>
                    <a:pt x="9" y="261"/>
                  </a:cubicBezTo>
                  <a:cubicBezTo>
                    <a:pt x="14" y="299"/>
                    <a:pt x="6" y="328"/>
                    <a:pt x="42" y="341"/>
                  </a:cubicBezTo>
                  <a:cubicBezTo>
                    <a:pt x="89" y="384"/>
                    <a:pt x="0" y="306"/>
                    <a:pt x="96" y="368"/>
                  </a:cubicBezTo>
                  <a:cubicBezTo>
                    <a:pt x="175" y="419"/>
                    <a:pt x="287" y="429"/>
                    <a:pt x="377" y="442"/>
                  </a:cubicBezTo>
                  <a:cubicBezTo>
                    <a:pt x="419" y="455"/>
                    <a:pt x="462" y="466"/>
                    <a:pt x="505" y="475"/>
                  </a:cubicBezTo>
                  <a:cubicBezTo>
                    <a:pt x="579" y="466"/>
                    <a:pt x="589" y="457"/>
                    <a:pt x="652" y="435"/>
                  </a:cubicBezTo>
                  <a:cubicBezTo>
                    <a:pt x="676" y="409"/>
                    <a:pt x="680" y="402"/>
                    <a:pt x="692" y="368"/>
                  </a:cubicBezTo>
                  <a:cubicBezTo>
                    <a:pt x="687" y="331"/>
                    <a:pt x="685" y="295"/>
                    <a:pt x="659" y="267"/>
                  </a:cubicBezTo>
                  <a:cubicBezTo>
                    <a:pt x="638" y="207"/>
                    <a:pt x="597" y="214"/>
                    <a:pt x="538" y="207"/>
                  </a:cubicBezTo>
                  <a:cubicBezTo>
                    <a:pt x="529" y="205"/>
                    <a:pt x="520" y="201"/>
                    <a:pt x="511" y="200"/>
                  </a:cubicBezTo>
                  <a:cubicBezTo>
                    <a:pt x="489" y="197"/>
                    <a:pt x="466" y="198"/>
                    <a:pt x="444" y="194"/>
                  </a:cubicBezTo>
                  <a:cubicBezTo>
                    <a:pt x="404" y="186"/>
                    <a:pt x="363" y="166"/>
                    <a:pt x="324" y="154"/>
                  </a:cubicBezTo>
                  <a:cubicBezTo>
                    <a:pt x="306" y="136"/>
                    <a:pt x="302" y="122"/>
                    <a:pt x="277" y="113"/>
                  </a:cubicBezTo>
                  <a:cubicBezTo>
                    <a:pt x="260" y="97"/>
                    <a:pt x="245" y="94"/>
                    <a:pt x="223" y="87"/>
                  </a:cubicBezTo>
                  <a:cubicBezTo>
                    <a:pt x="201" y="63"/>
                    <a:pt x="168" y="49"/>
                    <a:pt x="136" y="40"/>
                  </a:cubicBezTo>
                  <a:cubicBezTo>
                    <a:pt x="122" y="25"/>
                    <a:pt x="89" y="6"/>
                    <a:pt x="69" y="0"/>
                  </a:cubicBezTo>
                  <a:cubicBezTo>
                    <a:pt x="62" y="2"/>
                    <a:pt x="36" y="10"/>
                    <a:pt x="29" y="13"/>
                  </a:cubicBezTo>
                  <a:cubicBezTo>
                    <a:pt x="22" y="17"/>
                    <a:pt x="16" y="30"/>
                    <a:pt x="9" y="26"/>
                  </a:cubicBezTo>
                  <a:cubicBezTo>
                    <a:pt x="2" y="21"/>
                    <a:pt x="9" y="9"/>
                    <a:pt x="9" y="0"/>
                  </a:cubicBezTo>
                  <a:close/>
                </a:path>
              </a:pathLst>
            </a:custGeom>
            <a:solidFill>
              <a:srgbClr val="00CC00"/>
            </a:solidFill>
            <a:ln w="9525" cap="flat" cmpd="sng">
              <a:solidFill>
                <a:schemeClr val="tx1"/>
              </a:solidFill>
              <a:prstDash val="solid"/>
              <a:round/>
              <a:headEnd/>
              <a:tailEnd/>
            </a:ln>
          </p:spPr>
          <p:txBody>
            <a:bodyPr/>
            <a:lstStyle/>
            <a:p>
              <a:endParaRPr lang="en-US"/>
            </a:p>
          </p:txBody>
        </p:sp>
      </p:grpSp>
      <p:sp>
        <p:nvSpPr>
          <p:cNvPr id="10250" name="Text Box 80"/>
          <p:cNvSpPr txBox="1">
            <a:spLocks noChangeArrowheads="1"/>
          </p:cNvSpPr>
          <p:nvPr/>
        </p:nvSpPr>
        <p:spPr bwMode="auto">
          <a:xfrm>
            <a:off x="5391150" y="3344863"/>
            <a:ext cx="2209259" cy="338554"/>
          </a:xfrm>
          <a:prstGeom prst="rect">
            <a:avLst/>
          </a:prstGeom>
          <a:noFill/>
          <a:ln w="9525">
            <a:noFill/>
            <a:miter lim="800000"/>
            <a:headEnd/>
            <a:tailEnd/>
          </a:ln>
        </p:spPr>
        <p:txBody>
          <a:bodyPr wrap="none">
            <a:spAutoFit/>
          </a:bodyPr>
          <a:lstStyle/>
          <a:p>
            <a:r>
              <a:rPr lang="en-US" sz="1600" dirty="0" smtClean="0"/>
              <a:t>Change </a:t>
            </a:r>
            <a:r>
              <a:rPr lang="en-US" sz="1600" dirty="0"/>
              <a:t>= 1,200 acres</a:t>
            </a:r>
          </a:p>
        </p:txBody>
      </p:sp>
      <p:sp>
        <p:nvSpPr>
          <p:cNvPr id="10251" name="Text Box 81"/>
          <p:cNvSpPr txBox="1">
            <a:spLocks noChangeArrowheads="1"/>
          </p:cNvSpPr>
          <p:nvPr/>
        </p:nvSpPr>
        <p:spPr bwMode="auto">
          <a:xfrm>
            <a:off x="5422900" y="6427065"/>
            <a:ext cx="2209259" cy="338554"/>
          </a:xfrm>
          <a:prstGeom prst="rect">
            <a:avLst/>
          </a:prstGeom>
          <a:noFill/>
          <a:ln w="9525">
            <a:noFill/>
            <a:miter lim="800000"/>
            <a:headEnd/>
            <a:tailEnd/>
          </a:ln>
        </p:spPr>
        <p:txBody>
          <a:bodyPr wrap="none">
            <a:spAutoFit/>
          </a:bodyPr>
          <a:lstStyle/>
          <a:p>
            <a:r>
              <a:rPr lang="en-US" sz="1600" dirty="0" smtClean="0"/>
              <a:t>Change </a:t>
            </a:r>
            <a:r>
              <a:rPr lang="en-US" sz="1600" dirty="0"/>
              <a:t>= 1,200 acres</a:t>
            </a:r>
          </a:p>
        </p:txBody>
      </p:sp>
      <p:sp>
        <p:nvSpPr>
          <p:cNvPr id="10252" name="Rectangle 4" descr="Graphic depicting reference data. There are five polygons that total 1000 acres."/>
          <p:cNvSpPr>
            <a:spLocks noChangeArrowheads="1"/>
          </p:cNvSpPr>
          <p:nvPr/>
        </p:nvSpPr>
        <p:spPr bwMode="auto">
          <a:xfrm>
            <a:off x="1101725" y="2535238"/>
            <a:ext cx="2557463" cy="1985962"/>
          </a:xfrm>
          <a:prstGeom prst="rect">
            <a:avLst/>
          </a:prstGeom>
          <a:solidFill>
            <a:srgbClr val="FFFFFF"/>
          </a:solidFill>
          <a:ln w="9525">
            <a:solidFill>
              <a:schemeClr val="tx1"/>
            </a:solidFill>
            <a:miter lim="800000"/>
            <a:headEnd/>
            <a:tailEnd/>
          </a:ln>
        </p:spPr>
        <p:txBody>
          <a:bodyPr wrap="none" anchor="ctr"/>
          <a:lstStyle/>
          <a:p>
            <a:endParaRPr lang="en-US">
              <a:solidFill>
                <a:schemeClr val="bg1"/>
              </a:solidFill>
            </a:endParaRPr>
          </a:p>
        </p:txBody>
      </p:sp>
      <p:grpSp>
        <p:nvGrpSpPr>
          <p:cNvPr id="10253" name="Group 87"/>
          <p:cNvGrpSpPr>
            <a:grpSpLocks/>
          </p:cNvGrpSpPr>
          <p:nvPr/>
        </p:nvGrpSpPr>
        <p:grpSpPr bwMode="auto">
          <a:xfrm>
            <a:off x="1158875" y="2638425"/>
            <a:ext cx="2368550" cy="1773238"/>
            <a:chOff x="730" y="1662"/>
            <a:chExt cx="1492" cy="1117"/>
          </a:xfrm>
        </p:grpSpPr>
        <p:sp>
          <p:nvSpPr>
            <p:cNvPr id="10254" name="Freeform 10"/>
            <p:cNvSpPr>
              <a:spLocks/>
            </p:cNvSpPr>
            <p:nvPr/>
          </p:nvSpPr>
          <p:spPr bwMode="auto">
            <a:xfrm>
              <a:off x="730" y="1662"/>
              <a:ext cx="571" cy="371"/>
            </a:xfrm>
            <a:custGeom>
              <a:avLst/>
              <a:gdLst>
                <a:gd name="T0" fmla="*/ 52 w 687"/>
                <a:gd name="T1" fmla="*/ 12 h 450"/>
                <a:gd name="T2" fmla="*/ 339 w 687"/>
                <a:gd name="T3" fmla="*/ 12 h 450"/>
                <a:gd name="T4" fmla="*/ 382 w 687"/>
                <a:gd name="T5" fmla="*/ 82 h 450"/>
                <a:gd name="T6" fmla="*/ 315 w 687"/>
                <a:gd name="T7" fmla="*/ 134 h 450"/>
                <a:gd name="T8" fmla="*/ 311 w 687"/>
                <a:gd name="T9" fmla="*/ 227 h 450"/>
                <a:gd name="T10" fmla="*/ 244 w 687"/>
                <a:gd name="T11" fmla="*/ 246 h 450"/>
                <a:gd name="T12" fmla="*/ 200 w 687"/>
                <a:gd name="T13" fmla="*/ 213 h 450"/>
                <a:gd name="T14" fmla="*/ 129 w 687"/>
                <a:gd name="T15" fmla="*/ 251 h 450"/>
                <a:gd name="T16" fmla="*/ 57 w 687"/>
                <a:gd name="T17" fmla="*/ 222 h 450"/>
                <a:gd name="T18" fmla="*/ 32 w 687"/>
                <a:gd name="T19" fmla="*/ 148 h 450"/>
                <a:gd name="T20" fmla="*/ 28 w 687"/>
                <a:gd name="T21" fmla="*/ 68 h 450"/>
                <a:gd name="T22" fmla="*/ 52 w 687"/>
                <a:gd name="T23" fmla="*/ 12 h 45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87"/>
                <a:gd name="T37" fmla="*/ 0 h 450"/>
                <a:gd name="T38" fmla="*/ 687 w 687"/>
                <a:gd name="T39" fmla="*/ 450 h 45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87" h="450">
                  <a:moveTo>
                    <a:pt x="90" y="21"/>
                  </a:moveTo>
                  <a:cubicBezTo>
                    <a:pt x="180" y="4"/>
                    <a:pt x="495" y="0"/>
                    <a:pt x="591" y="21"/>
                  </a:cubicBezTo>
                  <a:cubicBezTo>
                    <a:pt x="687" y="42"/>
                    <a:pt x="673" y="110"/>
                    <a:pt x="666" y="146"/>
                  </a:cubicBezTo>
                  <a:cubicBezTo>
                    <a:pt x="659" y="182"/>
                    <a:pt x="570" y="195"/>
                    <a:pt x="549" y="238"/>
                  </a:cubicBezTo>
                  <a:cubicBezTo>
                    <a:pt x="528" y="281"/>
                    <a:pt x="562" y="372"/>
                    <a:pt x="541" y="405"/>
                  </a:cubicBezTo>
                  <a:cubicBezTo>
                    <a:pt x="520" y="438"/>
                    <a:pt x="456" y="442"/>
                    <a:pt x="424" y="438"/>
                  </a:cubicBezTo>
                  <a:cubicBezTo>
                    <a:pt x="392" y="434"/>
                    <a:pt x="382" y="379"/>
                    <a:pt x="349" y="380"/>
                  </a:cubicBezTo>
                  <a:cubicBezTo>
                    <a:pt x="316" y="381"/>
                    <a:pt x="266" y="444"/>
                    <a:pt x="224" y="447"/>
                  </a:cubicBezTo>
                  <a:cubicBezTo>
                    <a:pt x="182" y="450"/>
                    <a:pt x="127" y="427"/>
                    <a:pt x="99" y="396"/>
                  </a:cubicBezTo>
                  <a:cubicBezTo>
                    <a:pt x="71" y="365"/>
                    <a:pt x="65" y="309"/>
                    <a:pt x="57" y="263"/>
                  </a:cubicBezTo>
                  <a:cubicBezTo>
                    <a:pt x="49" y="217"/>
                    <a:pt x="48" y="161"/>
                    <a:pt x="49" y="121"/>
                  </a:cubicBezTo>
                  <a:cubicBezTo>
                    <a:pt x="50" y="81"/>
                    <a:pt x="0" y="38"/>
                    <a:pt x="90" y="21"/>
                  </a:cubicBezTo>
                  <a:close/>
                </a:path>
              </a:pathLst>
            </a:custGeom>
            <a:solidFill>
              <a:srgbClr val="00CC00"/>
            </a:solidFill>
            <a:ln w="9525" cap="flat" cmpd="sng">
              <a:solidFill>
                <a:schemeClr val="tx1"/>
              </a:solidFill>
              <a:prstDash val="solid"/>
              <a:round/>
              <a:headEnd/>
              <a:tailEnd/>
            </a:ln>
          </p:spPr>
          <p:txBody>
            <a:bodyPr/>
            <a:lstStyle/>
            <a:p>
              <a:endParaRPr lang="en-US"/>
            </a:p>
          </p:txBody>
        </p:sp>
        <p:sp>
          <p:nvSpPr>
            <p:cNvPr id="10255" name="Freeform 11"/>
            <p:cNvSpPr>
              <a:spLocks/>
            </p:cNvSpPr>
            <p:nvPr/>
          </p:nvSpPr>
          <p:spPr bwMode="auto">
            <a:xfrm>
              <a:off x="846" y="2186"/>
              <a:ext cx="480" cy="593"/>
            </a:xfrm>
            <a:custGeom>
              <a:avLst/>
              <a:gdLst>
                <a:gd name="T0" fmla="*/ 10 w 576"/>
                <a:gd name="T1" fmla="*/ 39 h 719"/>
                <a:gd name="T2" fmla="*/ 0 w 576"/>
                <a:gd name="T3" fmla="*/ 268 h 719"/>
                <a:gd name="T4" fmla="*/ 29 w 576"/>
                <a:gd name="T5" fmla="*/ 329 h 719"/>
                <a:gd name="T6" fmla="*/ 126 w 576"/>
                <a:gd name="T7" fmla="*/ 362 h 719"/>
                <a:gd name="T8" fmla="*/ 261 w 576"/>
                <a:gd name="T9" fmla="*/ 395 h 719"/>
                <a:gd name="T10" fmla="*/ 333 w 576"/>
                <a:gd name="T11" fmla="*/ 381 h 719"/>
                <a:gd name="T12" fmla="*/ 328 w 576"/>
                <a:gd name="T13" fmla="*/ 367 h 719"/>
                <a:gd name="T14" fmla="*/ 271 w 576"/>
                <a:gd name="T15" fmla="*/ 347 h 719"/>
                <a:gd name="T16" fmla="*/ 261 w 576"/>
                <a:gd name="T17" fmla="*/ 334 h 719"/>
                <a:gd name="T18" fmla="*/ 256 w 576"/>
                <a:gd name="T19" fmla="*/ 320 h 719"/>
                <a:gd name="T20" fmla="*/ 198 w 576"/>
                <a:gd name="T21" fmla="*/ 296 h 719"/>
                <a:gd name="T22" fmla="*/ 207 w 576"/>
                <a:gd name="T23" fmla="*/ 250 h 719"/>
                <a:gd name="T24" fmla="*/ 174 w 576"/>
                <a:gd name="T25" fmla="*/ 198 h 719"/>
                <a:gd name="T26" fmla="*/ 184 w 576"/>
                <a:gd name="T27" fmla="*/ 100 h 719"/>
                <a:gd name="T28" fmla="*/ 174 w 576"/>
                <a:gd name="T29" fmla="*/ 67 h 719"/>
                <a:gd name="T30" fmla="*/ 155 w 576"/>
                <a:gd name="T31" fmla="*/ 2 h 719"/>
                <a:gd name="T32" fmla="*/ 140 w 576"/>
                <a:gd name="T33" fmla="*/ 11 h 719"/>
                <a:gd name="T34" fmla="*/ 131 w 576"/>
                <a:gd name="T35" fmla="*/ 39 h 719"/>
                <a:gd name="T36" fmla="*/ 72 w 576"/>
                <a:gd name="T37" fmla="*/ 34 h 719"/>
                <a:gd name="T38" fmla="*/ 58 w 576"/>
                <a:gd name="T39" fmla="*/ 30 h 719"/>
                <a:gd name="T40" fmla="*/ 10 w 576"/>
                <a:gd name="T41" fmla="*/ 39 h 71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576"/>
                <a:gd name="T64" fmla="*/ 0 h 719"/>
                <a:gd name="T65" fmla="*/ 576 w 576"/>
                <a:gd name="T66" fmla="*/ 719 h 71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576" h="719">
                  <a:moveTo>
                    <a:pt x="17" y="69"/>
                  </a:moveTo>
                  <a:cubicBezTo>
                    <a:pt x="12" y="205"/>
                    <a:pt x="0" y="342"/>
                    <a:pt x="0" y="478"/>
                  </a:cubicBezTo>
                  <a:cubicBezTo>
                    <a:pt x="0" y="523"/>
                    <a:pt x="6" y="573"/>
                    <a:pt x="51" y="587"/>
                  </a:cubicBezTo>
                  <a:cubicBezTo>
                    <a:pt x="101" y="621"/>
                    <a:pt x="160" y="627"/>
                    <a:pt x="217" y="645"/>
                  </a:cubicBezTo>
                  <a:cubicBezTo>
                    <a:pt x="298" y="699"/>
                    <a:pt x="346" y="696"/>
                    <a:pt x="451" y="704"/>
                  </a:cubicBezTo>
                  <a:cubicBezTo>
                    <a:pt x="497" y="719"/>
                    <a:pt x="537" y="704"/>
                    <a:pt x="576" y="679"/>
                  </a:cubicBezTo>
                  <a:cubicBezTo>
                    <a:pt x="573" y="671"/>
                    <a:pt x="574" y="660"/>
                    <a:pt x="568" y="654"/>
                  </a:cubicBezTo>
                  <a:cubicBezTo>
                    <a:pt x="554" y="640"/>
                    <a:pt x="494" y="629"/>
                    <a:pt x="468" y="620"/>
                  </a:cubicBezTo>
                  <a:cubicBezTo>
                    <a:pt x="462" y="612"/>
                    <a:pt x="456" y="604"/>
                    <a:pt x="451" y="595"/>
                  </a:cubicBezTo>
                  <a:cubicBezTo>
                    <a:pt x="447" y="587"/>
                    <a:pt x="449" y="576"/>
                    <a:pt x="443" y="570"/>
                  </a:cubicBezTo>
                  <a:cubicBezTo>
                    <a:pt x="405" y="532"/>
                    <a:pt x="390" y="536"/>
                    <a:pt x="343" y="528"/>
                  </a:cubicBezTo>
                  <a:cubicBezTo>
                    <a:pt x="330" y="493"/>
                    <a:pt x="339" y="476"/>
                    <a:pt x="359" y="445"/>
                  </a:cubicBezTo>
                  <a:cubicBezTo>
                    <a:pt x="348" y="409"/>
                    <a:pt x="332" y="374"/>
                    <a:pt x="301" y="353"/>
                  </a:cubicBezTo>
                  <a:cubicBezTo>
                    <a:pt x="281" y="291"/>
                    <a:pt x="280" y="234"/>
                    <a:pt x="318" y="178"/>
                  </a:cubicBezTo>
                  <a:cubicBezTo>
                    <a:pt x="313" y="158"/>
                    <a:pt x="303" y="139"/>
                    <a:pt x="301" y="119"/>
                  </a:cubicBezTo>
                  <a:cubicBezTo>
                    <a:pt x="287" y="0"/>
                    <a:pt x="329" y="22"/>
                    <a:pt x="268" y="3"/>
                  </a:cubicBezTo>
                  <a:cubicBezTo>
                    <a:pt x="260" y="8"/>
                    <a:pt x="246" y="10"/>
                    <a:pt x="243" y="19"/>
                  </a:cubicBezTo>
                  <a:cubicBezTo>
                    <a:pt x="226" y="78"/>
                    <a:pt x="281" y="51"/>
                    <a:pt x="226" y="69"/>
                  </a:cubicBezTo>
                  <a:cubicBezTo>
                    <a:pt x="193" y="66"/>
                    <a:pt x="159" y="65"/>
                    <a:pt x="126" y="61"/>
                  </a:cubicBezTo>
                  <a:cubicBezTo>
                    <a:pt x="117" y="60"/>
                    <a:pt x="110" y="53"/>
                    <a:pt x="101" y="53"/>
                  </a:cubicBezTo>
                  <a:cubicBezTo>
                    <a:pt x="72" y="53"/>
                    <a:pt x="47" y="69"/>
                    <a:pt x="17" y="69"/>
                  </a:cubicBezTo>
                  <a:close/>
                </a:path>
              </a:pathLst>
            </a:custGeom>
            <a:solidFill>
              <a:srgbClr val="00CC00"/>
            </a:solidFill>
            <a:ln w="9525" cap="flat" cmpd="sng">
              <a:solidFill>
                <a:schemeClr val="tx1"/>
              </a:solidFill>
              <a:prstDash val="solid"/>
              <a:round/>
              <a:headEnd/>
              <a:tailEnd/>
            </a:ln>
          </p:spPr>
          <p:txBody>
            <a:bodyPr/>
            <a:lstStyle/>
            <a:p>
              <a:endParaRPr lang="en-US"/>
            </a:p>
          </p:txBody>
        </p:sp>
        <p:sp>
          <p:nvSpPr>
            <p:cNvPr id="10256" name="Freeform 76"/>
            <p:cNvSpPr>
              <a:spLocks/>
            </p:cNvSpPr>
            <p:nvPr/>
          </p:nvSpPr>
          <p:spPr bwMode="auto">
            <a:xfrm>
              <a:off x="1457" y="1822"/>
              <a:ext cx="147" cy="187"/>
            </a:xfrm>
            <a:custGeom>
              <a:avLst/>
              <a:gdLst>
                <a:gd name="T0" fmla="*/ 16 w 147"/>
                <a:gd name="T1" fmla="*/ 73 h 187"/>
                <a:gd name="T2" fmla="*/ 16 w 147"/>
                <a:gd name="T3" fmla="*/ 13 h 187"/>
                <a:gd name="T4" fmla="*/ 57 w 147"/>
                <a:gd name="T5" fmla="*/ 0 h 187"/>
                <a:gd name="T6" fmla="*/ 137 w 147"/>
                <a:gd name="T7" fmla="*/ 87 h 187"/>
                <a:gd name="T8" fmla="*/ 110 w 147"/>
                <a:gd name="T9" fmla="*/ 114 h 187"/>
                <a:gd name="T10" fmla="*/ 77 w 147"/>
                <a:gd name="T11" fmla="*/ 181 h 187"/>
                <a:gd name="T12" fmla="*/ 10 w 147"/>
                <a:gd name="T13" fmla="*/ 187 h 187"/>
                <a:gd name="T14" fmla="*/ 30 w 147"/>
                <a:gd name="T15" fmla="*/ 140 h 187"/>
                <a:gd name="T16" fmla="*/ 16 w 147"/>
                <a:gd name="T17" fmla="*/ 73 h 1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7"/>
                <a:gd name="T28" fmla="*/ 0 h 187"/>
                <a:gd name="T29" fmla="*/ 147 w 147"/>
                <a:gd name="T30" fmla="*/ 187 h 18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7" h="187">
                  <a:moveTo>
                    <a:pt x="16" y="73"/>
                  </a:moveTo>
                  <a:cubicBezTo>
                    <a:pt x="16" y="72"/>
                    <a:pt x="3" y="22"/>
                    <a:pt x="16" y="13"/>
                  </a:cubicBezTo>
                  <a:cubicBezTo>
                    <a:pt x="28" y="5"/>
                    <a:pt x="57" y="0"/>
                    <a:pt x="57" y="0"/>
                  </a:cubicBezTo>
                  <a:cubicBezTo>
                    <a:pt x="95" y="11"/>
                    <a:pt x="124" y="50"/>
                    <a:pt x="137" y="87"/>
                  </a:cubicBezTo>
                  <a:cubicBezTo>
                    <a:pt x="118" y="143"/>
                    <a:pt x="147" y="76"/>
                    <a:pt x="110" y="114"/>
                  </a:cubicBezTo>
                  <a:cubicBezTo>
                    <a:pt x="88" y="137"/>
                    <a:pt x="124" y="165"/>
                    <a:pt x="77" y="181"/>
                  </a:cubicBezTo>
                  <a:cubicBezTo>
                    <a:pt x="47" y="173"/>
                    <a:pt x="39" y="178"/>
                    <a:pt x="10" y="187"/>
                  </a:cubicBezTo>
                  <a:cubicBezTo>
                    <a:pt x="0" y="159"/>
                    <a:pt x="2" y="150"/>
                    <a:pt x="30" y="140"/>
                  </a:cubicBezTo>
                  <a:cubicBezTo>
                    <a:pt x="13" y="92"/>
                    <a:pt x="16" y="114"/>
                    <a:pt x="16" y="73"/>
                  </a:cubicBezTo>
                  <a:close/>
                </a:path>
              </a:pathLst>
            </a:custGeom>
            <a:solidFill>
              <a:srgbClr val="00CC00"/>
            </a:solidFill>
            <a:ln w="9525" cap="flat" cmpd="sng">
              <a:solidFill>
                <a:schemeClr val="tx1"/>
              </a:solidFill>
              <a:prstDash val="solid"/>
              <a:round/>
              <a:headEnd/>
              <a:tailEnd/>
            </a:ln>
          </p:spPr>
          <p:txBody>
            <a:bodyPr/>
            <a:lstStyle/>
            <a:p>
              <a:endParaRPr lang="en-US"/>
            </a:p>
          </p:txBody>
        </p:sp>
        <p:sp>
          <p:nvSpPr>
            <p:cNvPr id="10257" name="Freeform 82"/>
            <p:cNvSpPr>
              <a:spLocks/>
            </p:cNvSpPr>
            <p:nvPr/>
          </p:nvSpPr>
          <p:spPr bwMode="auto">
            <a:xfrm>
              <a:off x="1442" y="2272"/>
              <a:ext cx="780" cy="504"/>
            </a:xfrm>
            <a:custGeom>
              <a:avLst/>
              <a:gdLst>
                <a:gd name="T0" fmla="*/ 128 w 948"/>
                <a:gd name="T1" fmla="*/ 259 h 632"/>
                <a:gd name="T2" fmla="*/ 101 w 948"/>
                <a:gd name="T3" fmla="*/ 268 h 632"/>
                <a:gd name="T4" fmla="*/ 88 w 948"/>
                <a:gd name="T5" fmla="*/ 272 h 632"/>
                <a:gd name="T6" fmla="*/ 26 w 948"/>
                <a:gd name="T7" fmla="*/ 179 h 632"/>
                <a:gd name="T8" fmla="*/ 3 w 948"/>
                <a:gd name="T9" fmla="*/ 142 h 632"/>
                <a:gd name="T10" fmla="*/ 26 w 948"/>
                <a:gd name="T11" fmla="*/ 109 h 632"/>
                <a:gd name="T12" fmla="*/ 21 w 948"/>
                <a:gd name="T13" fmla="*/ 57 h 632"/>
                <a:gd name="T14" fmla="*/ 79 w 948"/>
                <a:gd name="T15" fmla="*/ 41 h 632"/>
                <a:gd name="T16" fmla="*/ 75 w 948"/>
                <a:gd name="T17" fmla="*/ 24 h 632"/>
                <a:gd name="T18" fmla="*/ 71 w 948"/>
                <a:gd name="T19" fmla="*/ 12 h 632"/>
                <a:gd name="T20" fmla="*/ 97 w 948"/>
                <a:gd name="T21" fmla="*/ 0 h 632"/>
                <a:gd name="T22" fmla="*/ 119 w 948"/>
                <a:gd name="T23" fmla="*/ 29 h 632"/>
                <a:gd name="T24" fmla="*/ 173 w 948"/>
                <a:gd name="T25" fmla="*/ 57 h 632"/>
                <a:gd name="T26" fmla="*/ 221 w 948"/>
                <a:gd name="T27" fmla="*/ 33 h 632"/>
                <a:gd name="T28" fmla="*/ 302 w 948"/>
                <a:gd name="T29" fmla="*/ 61 h 632"/>
                <a:gd name="T30" fmla="*/ 315 w 948"/>
                <a:gd name="T31" fmla="*/ 97 h 632"/>
                <a:gd name="T32" fmla="*/ 342 w 948"/>
                <a:gd name="T33" fmla="*/ 121 h 632"/>
                <a:gd name="T34" fmla="*/ 360 w 948"/>
                <a:gd name="T35" fmla="*/ 146 h 632"/>
                <a:gd name="T36" fmla="*/ 373 w 948"/>
                <a:gd name="T37" fmla="*/ 183 h 632"/>
                <a:gd name="T38" fmla="*/ 445 w 948"/>
                <a:gd name="T39" fmla="*/ 171 h 632"/>
                <a:gd name="T40" fmla="*/ 471 w 948"/>
                <a:gd name="T41" fmla="*/ 159 h 632"/>
                <a:gd name="T42" fmla="*/ 511 w 948"/>
                <a:gd name="T43" fmla="*/ 179 h 632"/>
                <a:gd name="T44" fmla="*/ 520 w 948"/>
                <a:gd name="T45" fmla="*/ 203 h 632"/>
                <a:gd name="T46" fmla="*/ 525 w 948"/>
                <a:gd name="T47" fmla="*/ 215 h 632"/>
                <a:gd name="T48" fmla="*/ 503 w 948"/>
                <a:gd name="T49" fmla="*/ 276 h 632"/>
                <a:gd name="T50" fmla="*/ 485 w 948"/>
                <a:gd name="T51" fmla="*/ 300 h 632"/>
                <a:gd name="T52" fmla="*/ 409 w 948"/>
                <a:gd name="T53" fmla="*/ 317 h 632"/>
                <a:gd name="T54" fmla="*/ 280 w 948"/>
                <a:gd name="T55" fmla="*/ 321 h 632"/>
                <a:gd name="T56" fmla="*/ 248 w 948"/>
                <a:gd name="T57" fmla="*/ 317 h 632"/>
                <a:gd name="T58" fmla="*/ 221 w 948"/>
                <a:gd name="T59" fmla="*/ 268 h 632"/>
                <a:gd name="T60" fmla="*/ 195 w 948"/>
                <a:gd name="T61" fmla="*/ 259 h 632"/>
                <a:gd name="T62" fmla="*/ 128 w 948"/>
                <a:gd name="T63" fmla="*/ 259 h 63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48"/>
                <a:gd name="T97" fmla="*/ 0 h 632"/>
                <a:gd name="T98" fmla="*/ 948 w 948"/>
                <a:gd name="T99" fmla="*/ 632 h 63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48" h="632">
                  <a:moveTo>
                    <a:pt x="230" y="512"/>
                  </a:moveTo>
                  <a:cubicBezTo>
                    <a:pt x="214" y="517"/>
                    <a:pt x="198" y="523"/>
                    <a:pt x="182" y="528"/>
                  </a:cubicBezTo>
                  <a:cubicBezTo>
                    <a:pt x="174" y="531"/>
                    <a:pt x="158" y="536"/>
                    <a:pt x="158" y="536"/>
                  </a:cubicBezTo>
                  <a:cubicBezTo>
                    <a:pt x="46" y="499"/>
                    <a:pt x="87" y="425"/>
                    <a:pt x="46" y="352"/>
                  </a:cubicBezTo>
                  <a:cubicBezTo>
                    <a:pt x="0" y="269"/>
                    <a:pt x="24" y="334"/>
                    <a:pt x="6" y="280"/>
                  </a:cubicBezTo>
                  <a:cubicBezTo>
                    <a:pt x="25" y="223"/>
                    <a:pt x="8" y="241"/>
                    <a:pt x="46" y="216"/>
                  </a:cubicBezTo>
                  <a:cubicBezTo>
                    <a:pt x="58" y="180"/>
                    <a:pt x="50" y="148"/>
                    <a:pt x="38" y="112"/>
                  </a:cubicBezTo>
                  <a:cubicBezTo>
                    <a:pt x="71" y="90"/>
                    <a:pt x="105" y="92"/>
                    <a:pt x="142" y="80"/>
                  </a:cubicBezTo>
                  <a:cubicBezTo>
                    <a:pt x="139" y="69"/>
                    <a:pt x="137" y="59"/>
                    <a:pt x="134" y="48"/>
                  </a:cubicBezTo>
                  <a:cubicBezTo>
                    <a:pt x="132" y="40"/>
                    <a:pt x="123" y="32"/>
                    <a:pt x="126" y="24"/>
                  </a:cubicBezTo>
                  <a:cubicBezTo>
                    <a:pt x="131" y="12"/>
                    <a:pt x="164" y="3"/>
                    <a:pt x="174" y="0"/>
                  </a:cubicBezTo>
                  <a:cubicBezTo>
                    <a:pt x="214" y="13"/>
                    <a:pt x="195" y="0"/>
                    <a:pt x="214" y="56"/>
                  </a:cubicBezTo>
                  <a:cubicBezTo>
                    <a:pt x="221" y="76"/>
                    <a:pt x="290" y="105"/>
                    <a:pt x="310" y="112"/>
                  </a:cubicBezTo>
                  <a:cubicBezTo>
                    <a:pt x="380" y="100"/>
                    <a:pt x="348" y="97"/>
                    <a:pt x="398" y="64"/>
                  </a:cubicBezTo>
                  <a:cubicBezTo>
                    <a:pt x="447" y="80"/>
                    <a:pt x="499" y="91"/>
                    <a:pt x="542" y="120"/>
                  </a:cubicBezTo>
                  <a:cubicBezTo>
                    <a:pt x="551" y="148"/>
                    <a:pt x="561" y="176"/>
                    <a:pt x="566" y="192"/>
                  </a:cubicBezTo>
                  <a:cubicBezTo>
                    <a:pt x="573" y="213"/>
                    <a:pt x="601" y="221"/>
                    <a:pt x="614" y="240"/>
                  </a:cubicBezTo>
                  <a:cubicBezTo>
                    <a:pt x="625" y="256"/>
                    <a:pt x="646" y="288"/>
                    <a:pt x="646" y="288"/>
                  </a:cubicBezTo>
                  <a:cubicBezTo>
                    <a:pt x="636" y="328"/>
                    <a:pt x="635" y="337"/>
                    <a:pt x="670" y="360"/>
                  </a:cubicBezTo>
                  <a:cubicBezTo>
                    <a:pt x="767" y="350"/>
                    <a:pt x="725" y="360"/>
                    <a:pt x="798" y="336"/>
                  </a:cubicBezTo>
                  <a:cubicBezTo>
                    <a:pt x="815" y="330"/>
                    <a:pt x="829" y="318"/>
                    <a:pt x="846" y="312"/>
                  </a:cubicBezTo>
                  <a:cubicBezTo>
                    <a:pt x="877" y="320"/>
                    <a:pt x="903" y="319"/>
                    <a:pt x="918" y="352"/>
                  </a:cubicBezTo>
                  <a:cubicBezTo>
                    <a:pt x="925" y="367"/>
                    <a:pt x="929" y="384"/>
                    <a:pt x="934" y="400"/>
                  </a:cubicBezTo>
                  <a:cubicBezTo>
                    <a:pt x="937" y="408"/>
                    <a:pt x="942" y="424"/>
                    <a:pt x="942" y="424"/>
                  </a:cubicBezTo>
                  <a:cubicBezTo>
                    <a:pt x="936" y="483"/>
                    <a:pt x="948" y="514"/>
                    <a:pt x="902" y="544"/>
                  </a:cubicBezTo>
                  <a:cubicBezTo>
                    <a:pt x="891" y="560"/>
                    <a:pt x="888" y="586"/>
                    <a:pt x="870" y="592"/>
                  </a:cubicBezTo>
                  <a:cubicBezTo>
                    <a:pt x="816" y="610"/>
                    <a:pt x="791" y="617"/>
                    <a:pt x="734" y="624"/>
                  </a:cubicBezTo>
                  <a:cubicBezTo>
                    <a:pt x="632" y="619"/>
                    <a:pt x="585" y="604"/>
                    <a:pt x="502" y="632"/>
                  </a:cubicBezTo>
                  <a:cubicBezTo>
                    <a:pt x="483" y="629"/>
                    <a:pt x="463" y="632"/>
                    <a:pt x="446" y="624"/>
                  </a:cubicBezTo>
                  <a:cubicBezTo>
                    <a:pt x="432" y="618"/>
                    <a:pt x="407" y="535"/>
                    <a:pt x="398" y="528"/>
                  </a:cubicBezTo>
                  <a:cubicBezTo>
                    <a:pt x="384" y="518"/>
                    <a:pt x="350" y="512"/>
                    <a:pt x="350" y="512"/>
                  </a:cubicBezTo>
                  <a:cubicBezTo>
                    <a:pt x="227" y="520"/>
                    <a:pt x="230" y="560"/>
                    <a:pt x="230" y="512"/>
                  </a:cubicBezTo>
                  <a:close/>
                </a:path>
              </a:pathLst>
            </a:custGeom>
            <a:solidFill>
              <a:srgbClr val="00CC00"/>
            </a:solidFill>
            <a:ln w="9525" cap="flat" cmpd="sng">
              <a:solidFill>
                <a:schemeClr val="tx1"/>
              </a:solidFill>
              <a:prstDash val="solid"/>
              <a:round/>
              <a:headEnd/>
              <a:tailEnd/>
            </a:ln>
          </p:spPr>
          <p:txBody>
            <a:bodyPr/>
            <a:lstStyle/>
            <a:p>
              <a:endParaRPr lang="en-US"/>
            </a:p>
          </p:txBody>
        </p:sp>
        <p:sp>
          <p:nvSpPr>
            <p:cNvPr id="10258" name="Freeform 84"/>
            <p:cNvSpPr>
              <a:spLocks/>
            </p:cNvSpPr>
            <p:nvPr/>
          </p:nvSpPr>
          <p:spPr bwMode="auto">
            <a:xfrm>
              <a:off x="1862" y="1705"/>
              <a:ext cx="322" cy="599"/>
            </a:xfrm>
            <a:custGeom>
              <a:avLst/>
              <a:gdLst>
                <a:gd name="T0" fmla="*/ 66 w 322"/>
                <a:gd name="T1" fmla="*/ 15 h 599"/>
                <a:gd name="T2" fmla="*/ 290 w 322"/>
                <a:gd name="T3" fmla="*/ 47 h 599"/>
                <a:gd name="T4" fmla="*/ 314 w 322"/>
                <a:gd name="T5" fmla="*/ 119 h 599"/>
                <a:gd name="T6" fmla="*/ 322 w 322"/>
                <a:gd name="T7" fmla="*/ 143 h 599"/>
                <a:gd name="T8" fmla="*/ 314 w 322"/>
                <a:gd name="T9" fmla="*/ 167 h 599"/>
                <a:gd name="T10" fmla="*/ 202 w 322"/>
                <a:gd name="T11" fmla="*/ 199 h 599"/>
                <a:gd name="T12" fmla="*/ 178 w 322"/>
                <a:gd name="T13" fmla="*/ 319 h 599"/>
                <a:gd name="T14" fmla="*/ 218 w 322"/>
                <a:gd name="T15" fmla="*/ 431 h 599"/>
                <a:gd name="T16" fmla="*/ 282 w 322"/>
                <a:gd name="T17" fmla="*/ 503 h 599"/>
                <a:gd name="T18" fmla="*/ 242 w 322"/>
                <a:gd name="T19" fmla="*/ 575 h 599"/>
                <a:gd name="T20" fmla="*/ 194 w 322"/>
                <a:gd name="T21" fmla="*/ 591 h 599"/>
                <a:gd name="T22" fmla="*/ 170 w 322"/>
                <a:gd name="T23" fmla="*/ 599 h 599"/>
                <a:gd name="T24" fmla="*/ 90 w 322"/>
                <a:gd name="T25" fmla="*/ 479 h 599"/>
                <a:gd name="T26" fmla="*/ 58 w 322"/>
                <a:gd name="T27" fmla="*/ 367 h 599"/>
                <a:gd name="T28" fmla="*/ 82 w 322"/>
                <a:gd name="T29" fmla="*/ 295 h 599"/>
                <a:gd name="T30" fmla="*/ 90 w 322"/>
                <a:gd name="T31" fmla="*/ 271 h 599"/>
                <a:gd name="T32" fmla="*/ 34 w 322"/>
                <a:gd name="T33" fmla="*/ 159 h 599"/>
                <a:gd name="T34" fmla="*/ 18 w 322"/>
                <a:gd name="T35" fmla="*/ 135 h 599"/>
                <a:gd name="T36" fmla="*/ 2 w 322"/>
                <a:gd name="T37" fmla="*/ 87 h 599"/>
                <a:gd name="T38" fmla="*/ 10 w 322"/>
                <a:gd name="T39" fmla="*/ 47 h 599"/>
                <a:gd name="T40" fmla="*/ 66 w 322"/>
                <a:gd name="T41" fmla="*/ 15 h 59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22"/>
                <a:gd name="T64" fmla="*/ 0 h 599"/>
                <a:gd name="T65" fmla="*/ 322 w 322"/>
                <a:gd name="T66" fmla="*/ 599 h 59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22" h="599">
                  <a:moveTo>
                    <a:pt x="66" y="15"/>
                  </a:moveTo>
                  <a:cubicBezTo>
                    <a:pt x="143" y="0"/>
                    <a:pt x="224" y="3"/>
                    <a:pt x="290" y="47"/>
                  </a:cubicBezTo>
                  <a:cubicBezTo>
                    <a:pt x="299" y="75"/>
                    <a:pt x="309" y="103"/>
                    <a:pt x="314" y="119"/>
                  </a:cubicBezTo>
                  <a:cubicBezTo>
                    <a:pt x="317" y="127"/>
                    <a:pt x="322" y="143"/>
                    <a:pt x="322" y="143"/>
                  </a:cubicBezTo>
                  <a:cubicBezTo>
                    <a:pt x="319" y="151"/>
                    <a:pt x="321" y="162"/>
                    <a:pt x="314" y="167"/>
                  </a:cubicBezTo>
                  <a:cubicBezTo>
                    <a:pt x="290" y="184"/>
                    <a:pt x="233" y="193"/>
                    <a:pt x="202" y="199"/>
                  </a:cubicBezTo>
                  <a:cubicBezTo>
                    <a:pt x="178" y="270"/>
                    <a:pt x="188" y="230"/>
                    <a:pt x="178" y="319"/>
                  </a:cubicBezTo>
                  <a:cubicBezTo>
                    <a:pt x="187" y="362"/>
                    <a:pt x="201" y="393"/>
                    <a:pt x="218" y="431"/>
                  </a:cubicBezTo>
                  <a:cubicBezTo>
                    <a:pt x="243" y="488"/>
                    <a:pt x="219" y="482"/>
                    <a:pt x="282" y="503"/>
                  </a:cubicBezTo>
                  <a:cubicBezTo>
                    <a:pt x="275" y="524"/>
                    <a:pt x="263" y="568"/>
                    <a:pt x="242" y="575"/>
                  </a:cubicBezTo>
                  <a:cubicBezTo>
                    <a:pt x="226" y="580"/>
                    <a:pt x="210" y="586"/>
                    <a:pt x="194" y="591"/>
                  </a:cubicBezTo>
                  <a:cubicBezTo>
                    <a:pt x="186" y="594"/>
                    <a:pt x="170" y="599"/>
                    <a:pt x="170" y="599"/>
                  </a:cubicBezTo>
                  <a:cubicBezTo>
                    <a:pt x="94" y="574"/>
                    <a:pt x="156" y="501"/>
                    <a:pt x="90" y="479"/>
                  </a:cubicBezTo>
                  <a:cubicBezTo>
                    <a:pt x="49" y="418"/>
                    <a:pt x="37" y="470"/>
                    <a:pt x="58" y="367"/>
                  </a:cubicBezTo>
                  <a:cubicBezTo>
                    <a:pt x="58" y="367"/>
                    <a:pt x="78" y="307"/>
                    <a:pt x="82" y="295"/>
                  </a:cubicBezTo>
                  <a:cubicBezTo>
                    <a:pt x="85" y="287"/>
                    <a:pt x="90" y="271"/>
                    <a:pt x="90" y="271"/>
                  </a:cubicBezTo>
                  <a:cubicBezTo>
                    <a:pt x="83" y="223"/>
                    <a:pt x="85" y="176"/>
                    <a:pt x="34" y="159"/>
                  </a:cubicBezTo>
                  <a:cubicBezTo>
                    <a:pt x="29" y="151"/>
                    <a:pt x="22" y="144"/>
                    <a:pt x="18" y="135"/>
                  </a:cubicBezTo>
                  <a:cubicBezTo>
                    <a:pt x="11" y="120"/>
                    <a:pt x="2" y="87"/>
                    <a:pt x="2" y="87"/>
                  </a:cubicBezTo>
                  <a:cubicBezTo>
                    <a:pt x="5" y="74"/>
                    <a:pt x="0" y="57"/>
                    <a:pt x="10" y="47"/>
                  </a:cubicBezTo>
                  <a:cubicBezTo>
                    <a:pt x="29" y="28"/>
                    <a:pt x="112" y="38"/>
                    <a:pt x="66" y="15"/>
                  </a:cubicBezTo>
                  <a:close/>
                </a:path>
              </a:pathLst>
            </a:custGeom>
            <a:solidFill>
              <a:srgbClr val="00CC00"/>
            </a:solidFill>
            <a:ln w="9525" cap="flat" cmpd="sng">
              <a:solidFill>
                <a:schemeClr val="tx1"/>
              </a:solidFill>
              <a:prstDash val="solid"/>
              <a:round/>
              <a:headEnd/>
              <a:tailEnd/>
            </a:ln>
          </p:spPr>
          <p:txBody>
            <a:bodyPr/>
            <a:lstStyle/>
            <a:p>
              <a:endParaRPr lang="en-US"/>
            </a:p>
          </p:txBody>
        </p:sp>
      </p:grpSp>
    </p:spTree>
    <p:extLst>
      <p:ext uri="{BB962C8B-B14F-4D97-AF65-F5344CB8AC3E}">
        <p14:creationId xmlns:p14="http://schemas.microsoft.com/office/powerpoint/2010/main" val="585810545"/>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762000" y="258763"/>
            <a:ext cx="8153400" cy="549275"/>
          </a:xfrm>
        </p:spPr>
        <p:txBody>
          <a:bodyPr/>
          <a:lstStyle/>
          <a:p>
            <a:pPr eaLnBrk="1" hangingPunct="1"/>
            <a:r>
              <a:rPr lang="en-US" sz="3000" dirty="0" smtClean="0">
                <a:latin typeface="+mn-lt"/>
              </a:rPr>
              <a:t>Change Map- Error Matrix</a:t>
            </a:r>
          </a:p>
        </p:txBody>
      </p:sp>
      <p:sp>
        <p:nvSpPr>
          <p:cNvPr id="11302" name="Text Box 47"/>
          <p:cNvSpPr txBox="1">
            <a:spLocks noChangeArrowheads="1"/>
          </p:cNvSpPr>
          <p:nvPr/>
        </p:nvSpPr>
        <p:spPr bwMode="auto">
          <a:xfrm>
            <a:off x="5976938" y="2816225"/>
            <a:ext cx="2989779" cy="1015663"/>
          </a:xfrm>
          <a:prstGeom prst="rect">
            <a:avLst/>
          </a:prstGeom>
          <a:noFill/>
          <a:ln w="9525">
            <a:noFill/>
            <a:miter lim="800000"/>
            <a:headEnd/>
            <a:tailEnd/>
          </a:ln>
        </p:spPr>
        <p:txBody>
          <a:bodyPr wrap="square">
            <a:spAutoFit/>
          </a:bodyPr>
          <a:lstStyle/>
          <a:p>
            <a:pPr>
              <a:spcBef>
                <a:spcPct val="50000"/>
              </a:spcBef>
            </a:pPr>
            <a:r>
              <a:rPr lang="en-US" sz="2400" dirty="0" smtClean="0"/>
              <a:t>CH </a:t>
            </a:r>
            <a:r>
              <a:rPr lang="en-US" sz="2400" dirty="0"/>
              <a:t>= </a:t>
            </a:r>
            <a:r>
              <a:rPr lang="en-US" sz="2400" dirty="0" smtClean="0"/>
              <a:t>Changed</a:t>
            </a:r>
            <a:endParaRPr lang="en-US" sz="2400" dirty="0"/>
          </a:p>
          <a:p>
            <a:pPr>
              <a:spcBef>
                <a:spcPct val="50000"/>
              </a:spcBef>
            </a:pPr>
            <a:r>
              <a:rPr lang="en-US" sz="2400" dirty="0" smtClean="0"/>
              <a:t>NCH </a:t>
            </a:r>
            <a:r>
              <a:rPr lang="en-US" sz="2400" dirty="0"/>
              <a:t>= </a:t>
            </a:r>
            <a:r>
              <a:rPr lang="en-US" sz="2400" dirty="0" smtClean="0"/>
              <a:t>Not Changed</a:t>
            </a:r>
            <a:endParaRPr lang="en-US" sz="2400" dirty="0"/>
          </a:p>
        </p:txBody>
      </p:sp>
      <p:sp>
        <p:nvSpPr>
          <p:cNvPr id="11306" name="Text Box 52"/>
          <p:cNvSpPr txBox="1">
            <a:spLocks noChangeArrowheads="1"/>
          </p:cNvSpPr>
          <p:nvPr/>
        </p:nvSpPr>
        <p:spPr bwMode="auto">
          <a:xfrm>
            <a:off x="5976938" y="3205163"/>
            <a:ext cx="184150" cy="396875"/>
          </a:xfrm>
          <a:prstGeom prst="rect">
            <a:avLst/>
          </a:prstGeom>
          <a:noFill/>
          <a:ln w="9525">
            <a:noFill/>
            <a:miter lim="800000"/>
            <a:headEnd/>
            <a:tailEnd/>
          </a:ln>
        </p:spPr>
        <p:txBody>
          <a:bodyPr wrap="none">
            <a:spAutoFit/>
          </a:bodyPr>
          <a:lstStyle/>
          <a:p>
            <a:endParaRPr lang="en-US">
              <a:solidFill>
                <a:schemeClr val="bg1"/>
              </a:solidFill>
            </a:endParaRPr>
          </a:p>
        </p:txBody>
      </p:sp>
      <p:pic>
        <p:nvPicPr>
          <p:cNvPr id="2" name="Picture 1" descr="error matrix for change and non-change. the red box contains pixels that are within the map. the right column includes row totals. the bottom row includes column totals. The lower right cell contains the total number of pixels in the imag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4262" y="1406466"/>
            <a:ext cx="4650864" cy="4364375"/>
          </a:xfrm>
          <a:prstGeom prst="rect">
            <a:avLst/>
          </a:prstGeom>
          <a:solidFill>
            <a:schemeClr val="tx1"/>
          </a:solidFill>
        </p:spPr>
      </p:pic>
    </p:spTree>
    <p:extLst>
      <p:ext uri="{BB962C8B-B14F-4D97-AF65-F5344CB8AC3E}">
        <p14:creationId xmlns:p14="http://schemas.microsoft.com/office/powerpoint/2010/main" val="986700263"/>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762000" y="258763"/>
            <a:ext cx="8153400" cy="549275"/>
          </a:xfrm>
        </p:spPr>
        <p:txBody>
          <a:bodyPr/>
          <a:lstStyle/>
          <a:p>
            <a:pPr eaLnBrk="1" hangingPunct="1"/>
            <a:r>
              <a:rPr lang="en-US" sz="3000" dirty="0" smtClean="0">
                <a:latin typeface="+mn-lt"/>
              </a:rPr>
              <a:t>Change Map- Error Matrix</a:t>
            </a:r>
          </a:p>
        </p:txBody>
      </p:sp>
      <p:pic>
        <p:nvPicPr>
          <p:cNvPr id="2" name="Picture 1" descr="error matrix for change and non-change. the cells along the diagonal represent sites that were correctly classified."/>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5250" y="1076138"/>
            <a:ext cx="8393499" cy="4705723"/>
          </a:xfrm>
          <a:prstGeom prst="rect">
            <a:avLst/>
          </a:prstGeom>
          <a:solidFill>
            <a:schemeClr val="tx1"/>
          </a:solidFill>
        </p:spPr>
      </p:pic>
      <p:sp>
        <p:nvSpPr>
          <p:cNvPr id="11302" name="Text Box 47"/>
          <p:cNvSpPr txBox="1">
            <a:spLocks noChangeArrowheads="1"/>
          </p:cNvSpPr>
          <p:nvPr/>
        </p:nvSpPr>
        <p:spPr bwMode="auto">
          <a:xfrm>
            <a:off x="5699847" y="2816225"/>
            <a:ext cx="2989779" cy="1015663"/>
          </a:xfrm>
          <a:prstGeom prst="rect">
            <a:avLst/>
          </a:prstGeom>
          <a:noFill/>
          <a:ln w="9525">
            <a:noFill/>
            <a:miter lim="800000"/>
            <a:headEnd/>
            <a:tailEnd/>
          </a:ln>
        </p:spPr>
        <p:txBody>
          <a:bodyPr wrap="square">
            <a:spAutoFit/>
          </a:bodyPr>
          <a:lstStyle/>
          <a:p>
            <a:pPr>
              <a:spcBef>
                <a:spcPct val="50000"/>
              </a:spcBef>
            </a:pPr>
            <a:r>
              <a:rPr lang="en-US" sz="2400" dirty="0" smtClean="0">
                <a:solidFill>
                  <a:schemeClr val="bg1"/>
                </a:solidFill>
              </a:rPr>
              <a:t>CH </a:t>
            </a:r>
            <a:r>
              <a:rPr lang="en-US" sz="2400" dirty="0">
                <a:solidFill>
                  <a:schemeClr val="bg1"/>
                </a:solidFill>
              </a:rPr>
              <a:t>= </a:t>
            </a:r>
            <a:r>
              <a:rPr lang="en-US" sz="2400" dirty="0" smtClean="0">
                <a:solidFill>
                  <a:schemeClr val="bg1"/>
                </a:solidFill>
              </a:rPr>
              <a:t>Changed</a:t>
            </a:r>
            <a:endParaRPr lang="en-US" sz="2400" dirty="0">
              <a:solidFill>
                <a:schemeClr val="bg1"/>
              </a:solidFill>
            </a:endParaRPr>
          </a:p>
          <a:p>
            <a:pPr>
              <a:spcBef>
                <a:spcPct val="50000"/>
              </a:spcBef>
            </a:pPr>
            <a:r>
              <a:rPr lang="en-US" sz="2400" dirty="0" smtClean="0">
                <a:solidFill>
                  <a:schemeClr val="bg1"/>
                </a:solidFill>
              </a:rPr>
              <a:t>NCH </a:t>
            </a:r>
            <a:r>
              <a:rPr lang="en-US" sz="2400" dirty="0">
                <a:solidFill>
                  <a:schemeClr val="bg1"/>
                </a:solidFill>
              </a:rPr>
              <a:t>= </a:t>
            </a:r>
            <a:r>
              <a:rPr lang="en-US" sz="2400" dirty="0" smtClean="0">
                <a:solidFill>
                  <a:schemeClr val="bg1"/>
                </a:solidFill>
              </a:rPr>
              <a:t>Not Changed</a:t>
            </a:r>
            <a:endParaRPr lang="en-US" sz="2400" dirty="0">
              <a:solidFill>
                <a:schemeClr val="bg1"/>
              </a:solidFill>
            </a:endParaRPr>
          </a:p>
        </p:txBody>
      </p:sp>
      <p:sp>
        <p:nvSpPr>
          <p:cNvPr id="19" name="Text Box 43"/>
          <p:cNvSpPr txBox="1">
            <a:spLocks noChangeArrowheads="1"/>
          </p:cNvSpPr>
          <p:nvPr/>
        </p:nvSpPr>
        <p:spPr bwMode="auto">
          <a:xfrm>
            <a:off x="5486400" y="4167503"/>
            <a:ext cx="3151909" cy="1569660"/>
          </a:xfrm>
          <a:prstGeom prst="rect">
            <a:avLst/>
          </a:prstGeom>
          <a:noFill/>
          <a:ln w="9525">
            <a:noFill/>
            <a:miter lim="800000"/>
            <a:headEnd/>
            <a:tailEnd/>
          </a:ln>
        </p:spPr>
        <p:txBody>
          <a:bodyPr wrap="square">
            <a:spAutoFit/>
          </a:bodyPr>
          <a:lstStyle/>
          <a:p>
            <a:r>
              <a:rPr lang="en-US" sz="2400" dirty="0">
                <a:solidFill>
                  <a:schemeClr val="bg1"/>
                </a:solidFill>
              </a:rPr>
              <a:t>Overall Accuracy = </a:t>
            </a:r>
          </a:p>
          <a:p>
            <a:r>
              <a:rPr lang="en-US" sz="2400" dirty="0" smtClean="0">
                <a:solidFill>
                  <a:schemeClr val="bg1"/>
                </a:solidFill>
              </a:rPr>
              <a:t>27 + 63 </a:t>
            </a:r>
            <a:r>
              <a:rPr lang="en-US" sz="2400" dirty="0">
                <a:solidFill>
                  <a:schemeClr val="bg1"/>
                </a:solidFill>
              </a:rPr>
              <a:t>= </a:t>
            </a:r>
            <a:r>
              <a:rPr lang="en-US" sz="2400" dirty="0" smtClean="0">
                <a:solidFill>
                  <a:schemeClr val="bg1"/>
                </a:solidFill>
              </a:rPr>
              <a:t>90</a:t>
            </a:r>
            <a:endParaRPr lang="en-US" sz="2400" dirty="0">
              <a:solidFill>
                <a:schemeClr val="bg1"/>
              </a:solidFill>
            </a:endParaRPr>
          </a:p>
          <a:p>
            <a:endParaRPr lang="en-US" sz="2400" dirty="0">
              <a:solidFill>
                <a:schemeClr val="bg1"/>
              </a:solidFill>
            </a:endParaRPr>
          </a:p>
          <a:p>
            <a:r>
              <a:rPr lang="en-US" sz="2400" dirty="0" smtClean="0">
                <a:solidFill>
                  <a:schemeClr val="bg1"/>
                </a:solidFill>
              </a:rPr>
              <a:t>90/100 * 100 </a:t>
            </a:r>
            <a:r>
              <a:rPr lang="en-US" sz="2400" dirty="0">
                <a:solidFill>
                  <a:schemeClr val="bg1"/>
                </a:solidFill>
              </a:rPr>
              <a:t>= </a:t>
            </a:r>
            <a:r>
              <a:rPr lang="en-US" sz="2400" dirty="0" smtClean="0">
                <a:solidFill>
                  <a:schemeClr val="bg1"/>
                </a:solidFill>
              </a:rPr>
              <a:t>90%</a:t>
            </a:r>
            <a:endParaRPr lang="en-US" sz="2400" dirty="0">
              <a:solidFill>
                <a:schemeClr val="bg1"/>
              </a:solidFill>
            </a:endParaRPr>
          </a:p>
        </p:txBody>
      </p:sp>
    </p:spTree>
    <p:extLst>
      <p:ext uri="{BB962C8B-B14F-4D97-AF65-F5344CB8AC3E}">
        <p14:creationId xmlns:p14="http://schemas.microsoft.com/office/powerpoint/2010/main" val="309066499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762000" y="258763"/>
            <a:ext cx="8153400" cy="549275"/>
          </a:xfrm>
        </p:spPr>
        <p:txBody>
          <a:bodyPr/>
          <a:lstStyle/>
          <a:p>
            <a:pPr eaLnBrk="1" hangingPunct="1"/>
            <a:r>
              <a:rPr lang="en-US" sz="3000" dirty="0" smtClean="0">
                <a:latin typeface="+mn-lt"/>
              </a:rPr>
              <a:t>Change Map- Error Matrix</a:t>
            </a:r>
          </a:p>
        </p:txBody>
      </p:sp>
      <p:pic>
        <p:nvPicPr>
          <p:cNvPr id="2" name="Picture 1" descr="error matrix for change and non-change. the off-diagonals cells represent sites that were not correctly classified."/>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3818" y="877012"/>
            <a:ext cx="8521504" cy="4900779"/>
          </a:xfrm>
          <a:prstGeom prst="rect">
            <a:avLst/>
          </a:prstGeom>
          <a:solidFill>
            <a:schemeClr val="tx1"/>
          </a:solidFill>
        </p:spPr>
      </p:pic>
    </p:spTree>
    <p:extLst>
      <p:ext uri="{BB962C8B-B14F-4D97-AF65-F5344CB8AC3E}">
        <p14:creationId xmlns:p14="http://schemas.microsoft.com/office/powerpoint/2010/main" val="695944569"/>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none" dirty="0" smtClean="0"/>
              <a:t>Software and Data for Exercises 4 &amp; 5</a:t>
            </a:r>
            <a:endParaRPr lang="en-US" u="none" dirty="0"/>
          </a:p>
        </p:txBody>
      </p:sp>
      <p:sp>
        <p:nvSpPr>
          <p:cNvPr id="3" name="Content Placeholder 2"/>
          <p:cNvSpPr>
            <a:spLocks noGrp="1"/>
          </p:cNvSpPr>
          <p:nvPr>
            <p:ph idx="1"/>
          </p:nvPr>
        </p:nvSpPr>
        <p:spPr/>
        <p:txBody>
          <a:bodyPr/>
          <a:lstStyle/>
          <a:p>
            <a:r>
              <a:rPr lang="en-US" dirty="0"/>
              <a:t>Required Software:</a:t>
            </a:r>
          </a:p>
          <a:p>
            <a:pPr lvl="2"/>
            <a:r>
              <a:rPr lang="en-US" dirty="0" smtClean="0"/>
              <a:t>ArcGIS 10.x</a:t>
            </a:r>
            <a:endParaRPr lang="en-US" dirty="0"/>
          </a:p>
          <a:p>
            <a:r>
              <a:rPr lang="en-US" dirty="0" smtClean="0"/>
              <a:t>Required Data for Exercises 4:</a:t>
            </a:r>
          </a:p>
          <a:p>
            <a:pPr lvl="2"/>
            <a:r>
              <a:rPr lang="en-US" dirty="0" smtClean="0"/>
              <a:t>Outputs from exercise 3</a:t>
            </a:r>
          </a:p>
          <a:p>
            <a:r>
              <a:rPr lang="en-US" dirty="0" smtClean="0"/>
              <a:t>Required Data for Exercise 5:</a:t>
            </a:r>
          </a:p>
          <a:p>
            <a:pPr lvl="2"/>
            <a:r>
              <a:rPr lang="en-US" dirty="0" smtClean="0"/>
              <a:t>Outputs from exercise 4</a:t>
            </a:r>
            <a:endParaRPr lang="en-US" dirty="0"/>
          </a:p>
        </p:txBody>
      </p:sp>
    </p:spTree>
    <p:extLst>
      <p:ext uri="{BB962C8B-B14F-4D97-AF65-F5344CB8AC3E}">
        <p14:creationId xmlns:p14="http://schemas.microsoft.com/office/powerpoint/2010/main" val="345847753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Site Specific Accuracy - Summary</a:t>
            </a:r>
            <a:endParaRPr lang="en-US" dirty="0"/>
          </a:p>
        </p:txBody>
      </p:sp>
      <p:sp>
        <p:nvSpPr>
          <p:cNvPr id="3" name="Content Placeholder 2"/>
          <p:cNvSpPr>
            <a:spLocks noGrp="1"/>
          </p:cNvSpPr>
          <p:nvPr>
            <p:ph idx="1"/>
          </p:nvPr>
        </p:nvSpPr>
        <p:spPr/>
        <p:txBody>
          <a:bodyPr/>
          <a:lstStyle/>
          <a:p>
            <a:r>
              <a:rPr lang="en-US" dirty="0" smtClean="0"/>
              <a:t>It’s more complicated than simply reporting overall accuracy… </a:t>
            </a:r>
          </a:p>
          <a:p>
            <a:pPr lvl="1"/>
            <a:r>
              <a:rPr lang="en-US" dirty="0" smtClean="0"/>
              <a:t>Consider the relative costs of omission </a:t>
            </a:r>
            <a:r>
              <a:rPr lang="en-US" dirty="0" err="1" smtClean="0"/>
              <a:t>vs</a:t>
            </a:r>
            <a:r>
              <a:rPr lang="en-US" dirty="0" smtClean="0"/>
              <a:t> commission errors</a:t>
            </a:r>
          </a:p>
          <a:p>
            <a:pPr lvl="1"/>
            <a:r>
              <a:rPr lang="en-US" dirty="0" smtClean="0"/>
              <a:t>These considerations should influence your choice of analysis methods, thresholds, post processing steps, etc. </a:t>
            </a:r>
            <a:endParaRPr lang="en-US" dirty="0"/>
          </a:p>
        </p:txBody>
      </p:sp>
    </p:spTree>
    <p:extLst>
      <p:ext uri="{BB962C8B-B14F-4D97-AF65-F5344CB8AC3E}">
        <p14:creationId xmlns:p14="http://schemas.microsoft.com/office/powerpoint/2010/main" val="3659882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762000" y="258763"/>
            <a:ext cx="8153400" cy="549275"/>
          </a:xfrm>
        </p:spPr>
        <p:txBody>
          <a:bodyPr/>
          <a:lstStyle/>
          <a:p>
            <a:pPr eaLnBrk="1" hangingPunct="1"/>
            <a:r>
              <a:rPr lang="en-US" sz="3000" dirty="0" smtClean="0">
                <a:latin typeface="+mn-lt"/>
              </a:rPr>
              <a:t>Limitations </a:t>
            </a:r>
          </a:p>
        </p:txBody>
      </p:sp>
      <p:sp>
        <p:nvSpPr>
          <p:cNvPr id="23555" name="Rectangle 3"/>
          <p:cNvSpPr>
            <a:spLocks noGrp="1" noChangeArrowheads="1"/>
          </p:cNvSpPr>
          <p:nvPr>
            <p:ph idx="1"/>
          </p:nvPr>
        </p:nvSpPr>
        <p:spPr>
          <a:xfrm>
            <a:off x="746125" y="1219200"/>
            <a:ext cx="7904163" cy="4800600"/>
          </a:xfrm>
        </p:spPr>
        <p:txBody>
          <a:bodyPr/>
          <a:lstStyle/>
          <a:p>
            <a:pPr eaLnBrk="1" hangingPunct="1"/>
            <a:r>
              <a:rPr lang="en-US" dirty="0" smtClean="0"/>
              <a:t>Doesn’t consider the accuracy of the change blob boundaries</a:t>
            </a:r>
          </a:p>
          <a:p>
            <a:pPr eaLnBrk="1" hangingPunct="1"/>
            <a:r>
              <a:rPr lang="en-US" dirty="0" smtClean="0"/>
              <a:t>With multiple change classes:</a:t>
            </a:r>
          </a:p>
          <a:p>
            <a:pPr lvl="1"/>
            <a:r>
              <a:rPr lang="en-US" dirty="0" smtClean="0"/>
              <a:t>Makes no distinction for the magnitude of error</a:t>
            </a:r>
          </a:p>
          <a:p>
            <a:pPr lvl="1"/>
            <a:r>
              <a:rPr lang="en-US" dirty="0" smtClean="0"/>
              <a:t>Assumes each site can only be assigned to one map category</a:t>
            </a:r>
          </a:p>
        </p:txBody>
      </p:sp>
    </p:spTree>
    <p:extLst>
      <p:ext uri="{BB962C8B-B14F-4D97-AF65-F5344CB8AC3E}">
        <p14:creationId xmlns:p14="http://schemas.microsoft.com/office/powerpoint/2010/main" val="249052789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555">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555">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355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pPr eaLnBrk="1" hangingPunct="1"/>
            <a:r>
              <a:rPr lang="en-US" dirty="0" smtClean="0">
                <a:latin typeface="+mn-lt"/>
              </a:rPr>
              <a:t>Assessment Options</a:t>
            </a:r>
          </a:p>
        </p:txBody>
      </p:sp>
      <p:sp>
        <p:nvSpPr>
          <p:cNvPr id="24579" name="Content Placeholder 2"/>
          <p:cNvSpPr>
            <a:spLocks noGrp="1"/>
          </p:cNvSpPr>
          <p:nvPr>
            <p:ph idx="1"/>
          </p:nvPr>
        </p:nvSpPr>
        <p:spPr>
          <a:xfrm>
            <a:off x="1066800" y="1074737"/>
            <a:ext cx="7696200" cy="5554663"/>
          </a:xfrm>
        </p:spPr>
        <p:txBody>
          <a:bodyPr/>
          <a:lstStyle/>
          <a:p>
            <a:r>
              <a:rPr lang="en-US" sz="2500" dirty="0" smtClean="0"/>
              <a:t>Best Option – </a:t>
            </a:r>
          </a:p>
          <a:p>
            <a:pPr marL="914400" lvl="1" indent="-514350"/>
            <a:r>
              <a:rPr lang="en-US" sz="2100" dirty="0" smtClean="0"/>
              <a:t>Quantitative evaluation with field-collected reference data – many points from a designed sample (i.e., stratified vs. random). </a:t>
            </a:r>
          </a:p>
          <a:p>
            <a:pPr marL="1314450" lvl="2" indent="-514350"/>
            <a:r>
              <a:rPr lang="en-US" sz="1700" i="1" dirty="0" smtClean="0"/>
              <a:t>Requires time, money and resources.</a:t>
            </a:r>
          </a:p>
          <a:p>
            <a:r>
              <a:rPr lang="en-US" sz="2500" dirty="0" smtClean="0"/>
              <a:t>Mid-level Option –</a:t>
            </a:r>
          </a:p>
          <a:p>
            <a:pPr marL="914400" lvl="1" indent="-514350"/>
            <a:r>
              <a:rPr lang="en-US" sz="2100" dirty="0"/>
              <a:t>Computer validation of the map, using ancillary GIS </a:t>
            </a:r>
            <a:r>
              <a:rPr lang="en-US" sz="2100" dirty="0" smtClean="0"/>
              <a:t>layers and photo interpretation.</a:t>
            </a:r>
          </a:p>
          <a:p>
            <a:pPr marL="914400" lvl="1" indent="-514350"/>
            <a:r>
              <a:rPr lang="en-US" sz="2100" dirty="0" smtClean="0"/>
              <a:t>Qualitative assessment of map product in the field. </a:t>
            </a:r>
          </a:p>
          <a:p>
            <a:r>
              <a:rPr lang="en-US" sz="2500" dirty="0" smtClean="0"/>
              <a:t>Low-level option </a:t>
            </a:r>
          </a:p>
          <a:p>
            <a:pPr marL="914400" lvl="1" indent="-514350"/>
            <a:r>
              <a:rPr lang="en-US" sz="2100" dirty="0" smtClean="0"/>
              <a:t>No quantitative/qualitative accuracy assessment is done of the map product… Rather, quality of the product is inferred by the quality of the process.</a:t>
            </a:r>
          </a:p>
          <a:p>
            <a:pPr marL="1314450" lvl="2" indent="-514350"/>
            <a:r>
              <a:rPr lang="en-US" sz="1700" i="1" dirty="0" smtClean="0"/>
              <a:t>Assumption:  If the logic and data are sound, the output are reasonable</a:t>
            </a:r>
          </a:p>
        </p:txBody>
      </p:sp>
    </p:spTree>
    <p:extLst>
      <p:ext uri="{BB962C8B-B14F-4D97-AF65-F5344CB8AC3E}">
        <p14:creationId xmlns:p14="http://schemas.microsoft.com/office/powerpoint/2010/main" val="2006763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579">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457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579">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4579">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4579">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4579">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4579">
                                            <p:txEl>
                                              <p:pRg st="7" end="7"/>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4579">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Demonstration</a:t>
            </a:r>
            <a:endParaRPr lang="en-US" dirty="0"/>
          </a:p>
        </p:txBody>
      </p:sp>
      <p:sp>
        <p:nvSpPr>
          <p:cNvPr id="3" name="Subtitle 2"/>
          <p:cNvSpPr>
            <a:spLocks noGrp="1"/>
          </p:cNvSpPr>
          <p:nvPr>
            <p:ph type="subTitle" idx="1"/>
          </p:nvPr>
        </p:nvSpPr>
        <p:spPr/>
        <p:txBody>
          <a:bodyPr>
            <a:normAutofit/>
          </a:bodyPr>
          <a:lstStyle/>
          <a:p>
            <a:r>
              <a:rPr lang="en-US" sz="2000" dirty="0" smtClean="0"/>
              <a:t>Exploring Histograms </a:t>
            </a:r>
            <a:r>
              <a:rPr lang="en-US" sz="2000" smtClean="0"/>
              <a:t>and Creating Change Maps</a:t>
            </a:r>
            <a:endParaRPr lang="en-US" sz="2000" dirty="0"/>
          </a:p>
        </p:txBody>
      </p:sp>
    </p:spTree>
    <p:extLst>
      <p:ext uri="{BB962C8B-B14F-4D97-AF65-F5344CB8AC3E}">
        <p14:creationId xmlns:p14="http://schemas.microsoft.com/office/powerpoint/2010/main" val="7589586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 change map</a:t>
            </a:r>
            <a:endParaRPr lang="en-US" dirty="0"/>
          </a:p>
        </p:txBody>
      </p:sp>
      <p:sp>
        <p:nvSpPr>
          <p:cNvPr id="3" name="Content Placeholder 2"/>
          <p:cNvSpPr>
            <a:spLocks noGrp="1"/>
          </p:cNvSpPr>
          <p:nvPr>
            <p:ph idx="1"/>
          </p:nvPr>
        </p:nvSpPr>
        <p:spPr/>
        <p:txBody>
          <a:bodyPr/>
          <a:lstStyle/>
          <a:p>
            <a:r>
              <a:rPr lang="en-US" dirty="0" smtClean="0"/>
              <a:t>Review:</a:t>
            </a:r>
          </a:p>
          <a:p>
            <a:pPr lvl="1"/>
            <a:r>
              <a:rPr lang="en-US" dirty="0" smtClean="0"/>
              <a:t>You have learned how to select and prepare your data and analyze spectral changes…</a:t>
            </a:r>
          </a:p>
          <a:p>
            <a:pPr marL="457200" lvl="1" indent="0">
              <a:buNone/>
            </a:pPr>
            <a:endParaRPr lang="en-US" dirty="0" smtClean="0"/>
          </a:p>
          <a:p>
            <a:r>
              <a:rPr lang="en-US" dirty="0" smtClean="0"/>
              <a:t>Next steps:</a:t>
            </a:r>
          </a:p>
          <a:p>
            <a:pPr lvl="1"/>
            <a:r>
              <a:rPr lang="en-US" dirty="0" smtClean="0"/>
              <a:t>Create difference image</a:t>
            </a:r>
          </a:p>
          <a:p>
            <a:pPr lvl="1"/>
            <a:r>
              <a:rPr lang="en-US" dirty="0" smtClean="0"/>
              <a:t>Standardize difference image</a:t>
            </a:r>
          </a:p>
          <a:p>
            <a:pPr lvl="1"/>
            <a:r>
              <a:rPr lang="en-US" dirty="0" smtClean="0"/>
              <a:t>Threshold standardized difference image</a:t>
            </a:r>
          </a:p>
          <a:p>
            <a:pPr lvl="1"/>
            <a:r>
              <a:rPr lang="en-US" dirty="0" smtClean="0"/>
              <a:t>Evaluate change output</a:t>
            </a:r>
          </a:p>
        </p:txBody>
      </p:sp>
    </p:spTree>
    <p:extLst>
      <p:ext uri="{BB962C8B-B14F-4D97-AF65-F5344CB8AC3E}">
        <p14:creationId xmlns:p14="http://schemas.microsoft.com/office/powerpoint/2010/main" val="2827774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none" dirty="0" smtClean="0"/>
              <a:t>Image Differencing</a:t>
            </a:r>
            <a:endParaRPr lang="en-US" u="none" dirty="0"/>
          </a:p>
        </p:txBody>
      </p:sp>
      <p:sp>
        <p:nvSpPr>
          <p:cNvPr id="3" name="Content Placeholder 2"/>
          <p:cNvSpPr>
            <a:spLocks noGrp="1"/>
          </p:cNvSpPr>
          <p:nvPr>
            <p:ph idx="1"/>
          </p:nvPr>
        </p:nvSpPr>
        <p:spPr/>
        <p:txBody>
          <a:bodyPr/>
          <a:lstStyle/>
          <a:p>
            <a:r>
              <a:rPr lang="en-US" dirty="0" smtClean="0"/>
              <a:t>Use raster math to calculate a difference image</a:t>
            </a:r>
          </a:p>
          <a:p>
            <a:pPr lvl="2"/>
            <a:r>
              <a:rPr lang="en-US" dirty="0" smtClean="0"/>
              <a:t>Pixel </a:t>
            </a:r>
            <a:r>
              <a:rPr lang="en-US" dirty="0"/>
              <a:t>values in change image represent </a:t>
            </a:r>
            <a:r>
              <a:rPr lang="en-US" dirty="0" smtClean="0"/>
              <a:t>spectral change (positive/negative)</a:t>
            </a:r>
            <a:endParaRPr lang="en-US" dirty="0"/>
          </a:p>
          <a:p>
            <a:endParaRPr lang="en-US" dirty="0"/>
          </a:p>
        </p:txBody>
      </p:sp>
      <p:grpSp>
        <p:nvGrpSpPr>
          <p:cNvPr id="18" name="Group 17" descr="graphic depicting the image differencing process"/>
          <p:cNvGrpSpPr/>
          <p:nvPr/>
        </p:nvGrpSpPr>
        <p:grpSpPr>
          <a:xfrm>
            <a:off x="1139311" y="3290364"/>
            <a:ext cx="7606004" cy="3444650"/>
            <a:chOff x="838200" y="1676400"/>
            <a:chExt cx="7848600" cy="4705350"/>
          </a:xfrm>
        </p:grpSpPr>
        <p:sp>
          <p:nvSpPr>
            <p:cNvPr id="4" name="Text Box 9"/>
            <p:cNvSpPr txBox="1">
              <a:spLocks noChangeArrowheads="1"/>
            </p:cNvSpPr>
            <p:nvPr/>
          </p:nvSpPr>
          <p:spPr bwMode="auto">
            <a:xfrm>
              <a:off x="3048000" y="3276600"/>
              <a:ext cx="457200" cy="1422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6000" b="0" dirty="0"/>
                <a:t>-</a:t>
              </a:r>
            </a:p>
          </p:txBody>
        </p:sp>
        <p:sp>
          <p:nvSpPr>
            <p:cNvPr id="5" name="Text Box 10"/>
            <p:cNvSpPr txBox="1">
              <a:spLocks noChangeArrowheads="1"/>
            </p:cNvSpPr>
            <p:nvPr/>
          </p:nvSpPr>
          <p:spPr bwMode="auto">
            <a:xfrm>
              <a:off x="5867400" y="3276600"/>
              <a:ext cx="457200" cy="1422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6000" b="0" dirty="0"/>
                <a:t>=</a:t>
              </a:r>
            </a:p>
          </p:txBody>
        </p:sp>
        <p:grpSp>
          <p:nvGrpSpPr>
            <p:cNvPr id="6" name="Group 16"/>
            <p:cNvGrpSpPr>
              <a:grpSpLocks/>
            </p:cNvGrpSpPr>
            <p:nvPr/>
          </p:nvGrpSpPr>
          <p:grpSpPr bwMode="auto">
            <a:xfrm>
              <a:off x="6553200" y="1676400"/>
              <a:ext cx="2133600" cy="4705350"/>
              <a:chOff x="4128" y="1056"/>
              <a:chExt cx="1344" cy="2964"/>
            </a:xfrm>
          </p:grpSpPr>
          <p:sp>
            <p:nvSpPr>
              <p:cNvPr id="7" name="Rectangle 5" descr="Large grid"/>
              <p:cNvSpPr>
                <a:spLocks noChangeArrowheads="1"/>
              </p:cNvSpPr>
              <p:nvPr/>
            </p:nvSpPr>
            <p:spPr bwMode="auto">
              <a:xfrm>
                <a:off x="4128" y="1296"/>
                <a:ext cx="1296" cy="2112"/>
              </a:xfrm>
              <a:prstGeom prst="rect">
                <a:avLst/>
              </a:prstGeom>
              <a:pattFill prst="lgGrid">
                <a:fgClr>
                  <a:schemeClr val="bg1"/>
                </a:fgClr>
                <a:bgClr>
                  <a:srgbClr val="CC3300"/>
                </a:bgClr>
              </a:pattFill>
              <a:ln w="9525">
                <a:solidFill>
                  <a:schemeClr val="bg2"/>
                </a:solidFill>
                <a:miter lim="800000"/>
                <a:headEnd/>
                <a:tailEnd/>
              </a:ln>
              <a:effectLst>
                <a:outerShdw dist="107763" dir="2700000" algn="ctr" rotWithShape="0">
                  <a:schemeClr val="bg2"/>
                </a:outerShdw>
              </a:effectLst>
            </p:spPr>
            <p:txBody>
              <a:bodyPr wrap="none" anchor="ctr"/>
              <a:lstStyle/>
              <a:p>
                <a:endParaRPr lang="en-US">
                  <a:solidFill>
                    <a:schemeClr val="bg1"/>
                  </a:solidFill>
                </a:endParaRPr>
              </a:p>
            </p:txBody>
          </p:sp>
          <p:sp>
            <p:nvSpPr>
              <p:cNvPr id="8" name="Text Box 8"/>
              <p:cNvSpPr txBox="1">
                <a:spLocks noChangeArrowheads="1"/>
              </p:cNvSpPr>
              <p:nvPr/>
            </p:nvSpPr>
            <p:spPr bwMode="auto">
              <a:xfrm>
                <a:off x="4128" y="1056"/>
                <a:ext cx="1248" cy="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600" b="0" dirty="0">
                    <a:solidFill>
                      <a:schemeClr val="bg1"/>
                    </a:solidFill>
                    <a:latin typeface="Comic Sans MS" pitchFamily="66" charset="0"/>
                  </a:rPr>
                  <a:t>Time 1 - Time 2</a:t>
                </a:r>
              </a:p>
            </p:txBody>
          </p:sp>
          <p:sp>
            <p:nvSpPr>
              <p:cNvPr id="9" name="Text Box 11"/>
              <p:cNvSpPr txBox="1">
                <a:spLocks noChangeArrowheads="1"/>
              </p:cNvSpPr>
              <p:nvPr/>
            </p:nvSpPr>
            <p:spPr bwMode="auto">
              <a:xfrm>
                <a:off x="4224" y="3504"/>
                <a:ext cx="1248" cy="5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600" b="0">
                    <a:solidFill>
                      <a:schemeClr val="bg1"/>
                    </a:solidFill>
                    <a:latin typeface="Comic Sans MS" pitchFamily="66" charset="0"/>
                  </a:rPr>
                  <a:t>Difference Image</a:t>
                </a:r>
              </a:p>
            </p:txBody>
          </p:sp>
        </p:grpSp>
        <p:grpSp>
          <p:nvGrpSpPr>
            <p:cNvPr id="10" name="Group 14"/>
            <p:cNvGrpSpPr>
              <a:grpSpLocks/>
            </p:cNvGrpSpPr>
            <p:nvPr/>
          </p:nvGrpSpPr>
          <p:grpSpPr bwMode="auto">
            <a:xfrm>
              <a:off x="838200" y="1676400"/>
              <a:ext cx="2057400" cy="4705350"/>
              <a:chOff x="528" y="1056"/>
              <a:chExt cx="1296" cy="2964"/>
            </a:xfrm>
          </p:grpSpPr>
          <p:sp>
            <p:nvSpPr>
              <p:cNvPr id="11" name="Rectangle 3" descr="Large grid"/>
              <p:cNvSpPr>
                <a:spLocks noChangeArrowheads="1"/>
              </p:cNvSpPr>
              <p:nvPr/>
            </p:nvSpPr>
            <p:spPr bwMode="auto">
              <a:xfrm>
                <a:off x="528" y="1296"/>
                <a:ext cx="1296" cy="2112"/>
              </a:xfrm>
              <a:prstGeom prst="rect">
                <a:avLst/>
              </a:prstGeom>
              <a:pattFill prst="lgGrid">
                <a:fgClr>
                  <a:schemeClr val="bg2"/>
                </a:fgClr>
                <a:bgClr>
                  <a:srgbClr val="0CFA23"/>
                </a:bgClr>
              </a:pattFill>
              <a:ln w="9525">
                <a:solidFill>
                  <a:schemeClr val="bg2"/>
                </a:solidFill>
                <a:miter lim="800000"/>
                <a:headEnd/>
                <a:tailEnd/>
              </a:ln>
              <a:effectLst>
                <a:outerShdw dist="107763" dir="2700000" algn="ctr" rotWithShape="0">
                  <a:schemeClr val="bg2"/>
                </a:outerShdw>
              </a:effectLst>
            </p:spPr>
            <p:txBody>
              <a:bodyPr wrap="none" anchor="ctr"/>
              <a:lstStyle/>
              <a:p>
                <a:endParaRPr lang="en-US">
                  <a:solidFill>
                    <a:schemeClr val="bg1"/>
                  </a:solidFill>
                </a:endParaRPr>
              </a:p>
            </p:txBody>
          </p:sp>
          <p:sp>
            <p:nvSpPr>
              <p:cNvPr id="12" name="Text Box 7"/>
              <p:cNvSpPr txBox="1">
                <a:spLocks noChangeArrowheads="1"/>
              </p:cNvSpPr>
              <p:nvPr/>
            </p:nvSpPr>
            <p:spPr bwMode="auto">
              <a:xfrm>
                <a:off x="672" y="1056"/>
                <a:ext cx="1056" cy="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600" b="0">
                    <a:solidFill>
                      <a:schemeClr val="bg1"/>
                    </a:solidFill>
                    <a:latin typeface="Comic Sans MS" pitchFamily="66" charset="0"/>
                  </a:rPr>
                  <a:t>Time 1</a:t>
                </a:r>
              </a:p>
            </p:txBody>
          </p:sp>
          <p:sp>
            <p:nvSpPr>
              <p:cNvPr id="13" name="Text Box 12"/>
              <p:cNvSpPr txBox="1">
                <a:spLocks noChangeArrowheads="1"/>
              </p:cNvSpPr>
              <p:nvPr/>
            </p:nvSpPr>
            <p:spPr bwMode="auto">
              <a:xfrm>
                <a:off x="576" y="3504"/>
                <a:ext cx="1248" cy="5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600" b="0">
                    <a:solidFill>
                      <a:schemeClr val="bg1"/>
                    </a:solidFill>
                    <a:latin typeface="Comic Sans MS" pitchFamily="66" charset="0"/>
                  </a:rPr>
                  <a:t> Band n, Image A</a:t>
                </a:r>
              </a:p>
            </p:txBody>
          </p:sp>
        </p:grpSp>
        <p:grpSp>
          <p:nvGrpSpPr>
            <p:cNvPr id="14" name="Group 15"/>
            <p:cNvGrpSpPr>
              <a:grpSpLocks/>
            </p:cNvGrpSpPr>
            <p:nvPr/>
          </p:nvGrpSpPr>
          <p:grpSpPr bwMode="auto">
            <a:xfrm>
              <a:off x="3581400" y="1676400"/>
              <a:ext cx="2057400" cy="4360863"/>
              <a:chOff x="2256" y="1056"/>
              <a:chExt cx="1296" cy="2747"/>
            </a:xfrm>
          </p:grpSpPr>
          <p:sp>
            <p:nvSpPr>
              <p:cNvPr id="15" name="Rectangle 4" descr="Large grid"/>
              <p:cNvSpPr>
                <a:spLocks noChangeArrowheads="1"/>
              </p:cNvSpPr>
              <p:nvPr/>
            </p:nvSpPr>
            <p:spPr bwMode="auto">
              <a:xfrm>
                <a:off x="2256" y="1296"/>
                <a:ext cx="1296" cy="2112"/>
              </a:xfrm>
              <a:prstGeom prst="rect">
                <a:avLst/>
              </a:prstGeom>
              <a:pattFill prst="lgGrid">
                <a:fgClr>
                  <a:schemeClr val="bg2"/>
                </a:fgClr>
                <a:bgClr>
                  <a:srgbClr val="CCFF99"/>
                </a:bgClr>
              </a:pattFill>
              <a:ln w="9525">
                <a:solidFill>
                  <a:schemeClr val="bg2"/>
                </a:solidFill>
                <a:miter lim="800000"/>
                <a:headEnd/>
                <a:tailEnd/>
              </a:ln>
              <a:effectLst>
                <a:outerShdw dist="107763" dir="2700000" algn="ctr" rotWithShape="0">
                  <a:schemeClr val="bg2"/>
                </a:outerShdw>
              </a:effectLst>
            </p:spPr>
            <p:txBody>
              <a:bodyPr wrap="none" anchor="ctr"/>
              <a:lstStyle/>
              <a:p>
                <a:endParaRPr lang="en-US">
                  <a:solidFill>
                    <a:schemeClr val="bg1"/>
                  </a:solidFill>
                </a:endParaRPr>
              </a:p>
            </p:txBody>
          </p:sp>
          <p:sp>
            <p:nvSpPr>
              <p:cNvPr id="16" name="Text Box 6"/>
              <p:cNvSpPr txBox="1">
                <a:spLocks noChangeArrowheads="1"/>
              </p:cNvSpPr>
              <p:nvPr/>
            </p:nvSpPr>
            <p:spPr bwMode="auto">
              <a:xfrm>
                <a:off x="2352" y="1056"/>
                <a:ext cx="1056" cy="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600" b="0">
                    <a:solidFill>
                      <a:schemeClr val="bg1"/>
                    </a:solidFill>
                    <a:latin typeface="Comic Sans MS" pitchFamily="66" charset="0"/>
                  </a:rPr>
                  <a:t>Time 2</a:t>
                </a:r>
              </a:p>
            </p:txBody>
          </p:sp>
          <p:sp>
            <p:nvSpPr>
              <p:cNvPr id="17" name="Text Box 13"/>
              <p:cNvSpPr txBox="1">
                <a:spLocks noChangeArrowheads="1"/>
              </p:cNvSpPr>
              <p:nvPr/>
            </p:nvSpPr>
            <p:spPr bwMode="auto">
              <a:xfrm>
                <a:off x="2304" y="3504"/>
                <a:ext cx="1248" cy="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1600" b="0">
                    <a:solidFill>
                      <a:schemeClr val="bg1"/>
                    </a:solidFill>
                    <a:latin typeface="Comic Sans MS" pitchFamily="66" charset="0"/>
                  </a:rPr>
                  <a:t>Band n, Image B</a:t>
                </a:r>
              </a:p>
            </p:txBody>
          </p:sp>
        </p:grpSp>
      </p:grpSp>
    </p:spTree>
    <p:extLst>
      <p:ext uri="{BB962C8B-B14F-4D97-AF65-F5344CB8AC3E}">
        <p14:creationId xmlns:p14="http://schemas.microsoft.com/office/powerpoint/2010/main" val="39689945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Means of conducting change detection</a:t>
            </a:r>
            <a:endParaRPr lang="en-US" dirty="0"/>
          </a:p>
        </p:txBody>
      </p:sp>
      <p:pic>
        <p:nvPicPr>
          <p:cNvPr id="4" name="Picture 3" descr="Figure from Kennedy et al 2009 depicting the two avenues of conducting a change detection analysi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09799" y="1318508"/>
            <a:ext cx="5267325" cy="4706053"/>
          </a:xfrm>
          <a:prstGeom prst="rect">
            <a:avLst/>
          </a:prstGeom>
        </p:spPr>
      </p:pic>
      <p:sp>
        <p:nvSpPr>
          <p:cNvPr id="6" name="TextBox 5"/>
          <p:cNvSpPr txBox="1"/>
          <p:nvPr/>
        </p:nvSpPr>
        <p:spPr>
          <a:xfrm>
            <a:off x="3178624" y="6052459"/>
            <a:ext cx="3802743" cy="369332"/>
          </a:xfrm>
          <a:prstGeom prst="rect">
            <a:avLst/>
          </a:prstGeom>
          <a:noFill/>
        </p:spPr>
        <p:txBody>
          <a:bodyPr wrap="square" rtlCol="0">
            <a:spAutoFit/>
          </a:bodyPr>
          <a:lstStyle/>
          <a:p>
            <a:r>
              <a:rPr lang="en-US" dirty="0" smtClean="0">
                <a:solidFill>
                  <a:schemeClr val="bg1"/>
                </a:solidFill>
              </a:rPr>
              <a:t>Kennedy et al. 2009</a:t>
            </a:r>
            <a:endParaRPr lang="en-US" dirty="0">
              <a:solidFill>
                <a:schemeClr val="bg1"/>
              </a:solidFill>
            </a:endParaRPr>
          </a:p>
        </p:txBody>
      </p:sp>
    </p:spTree>
    <p:extLst>
      <p:ext uri="{BB962C8B-B14F-4D97-AF65-F5344CB8AC3E}">
        <p14:creationId xmlns:p14="http://schemas.microsoft.com/office/powerpoint/2010/main" val="17440882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Image Standardization</a:t>
            </a:r>
            <a:endParaRPr lang="en-US" dirty="0"/>
          </a:p>
        </p:txBody>
      </p:sp>
      <p:sp>
        <p:nvSpPr>
          <p:cNvPr id="3" name="Content Placeholder 2"/>
          <p:cNvSpPr>
            <a:spLocks noGrp="1"/>
          </p:cNvSpPr>
          <p:nvPr>
            <p:ph idx="1"/>
          </p:nvPr>
        </p:nvSpPr>
        <p:spPr/>
        <p:txBody>
          <a:bodyPr>
            <a:normAutofit lnSpcReduction="10000"/>
          </a:bodyPr>
          <a:lstStyle/>
          <a:p>
            <a:r>
              <a:rPr lang="en-US" dirty="0" smtClean="0"/>
              <a:t>How do we standardize our data?</a:t>
            </a:r>
          </a:p>
          <a:p>
            <a:pPr lvl="2"/>
            <a:r>
              <a:rPr lang="en-US" dirty="0"/>
              <a:t>Radiometric and atmospheric corrections</a:t>
            </a:r>
          </a:p>
          <a:p>
            <a:pPr lvl="2"/>
            <a:r>
              <a:rPr lang="en-US" dirty="0"/>
              <a:t>Image enhancements, such as NBR and NDVI</a:t>
            </a:r>
          </a:p>
          <a:p>
            <a:pPr lvl="2"/>
            <a:r>
              <a:rPr lang="en-US" dirty="0"/>
              <a:t>Calculating Z-scores</a:t>
            </a:r>
          </a:p>
          <a:p>
            <a:endParaRPr lang="en-US" dirty="0" smtClean="0"/>
          </a:p>
          <a:p>
            <a:r>
              <a:rPr lang="en-US" dirty="0" smtClean="0"/>
              <a:t>Why is this important?</a:t>
            </a:r>
          </a:p>
          <a:p>
            <a:pPr lvl="2"/>
            <a:r>
              <a:rPr lang="en-US" dirty="0" smtClean="0"/>
              <a:t>Accounts for differences between images</a:t>
            </a:r>
          </a:p>
          <a:p>
            <a:pPr lvl="3"/>
            <a:r>
              <a:rPr lang="en-US" dirty="0" smtClean="0"/>
              <a:t>Illumination, time, space</a:t>
            </a:r>
          </a:p>
          <a:p>
            <a:pPr lvl="2"/>
            <a:r>
              <a:rPr lang="en-US" dirty="0" smtClean="0"/>
              <a:t>Allows for the direct comparison of images</a:t>
            </a:r>
          </a:p>
          <a:p>
            <a:pPr lvl="2"/>
            <a:r>
              <a:rPr lang="en-US" dirty="0" smtClean="0"/>
              <a:t>Creates direct measurements that are transferable across studies</a:t>
            </a:r>
          </a:p>
        </p:txBody>
      </p:sp>
    </p:spTree>
    <p:extLst>
      <p:ext uri="{BB962C8B-B14F-4D97-AF65-F5344CB8AC3E}">
        <p14:creationId xmlns:p14="http://schemas.microsoft.com/office/powerpoint/2010/main" val="15190075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a:t>
            </a:r>
            <a:r>
              <a:rPr lang="en-US" dirty="0" smtClean="0"/>
              <a:t>Standard Score </a:t>
            </a:r>
            <a:r>
              <a:rPr lang="en-US" dirty="0"/>
              <a:t>(z-score)</a:t>
            </a:r>
          </a:p>
        </p:txBody>
      </p:sp>
      <p:sp>
        <p:nvSpPr>
          <p:cNvPr id="3" name="Content Placeholder 2"/>
          <p:cNvSpPr>
            <a:spLocks noGrp="1"/>
          </p:cNvSpPr>
          <p:nvPr>
            <p:ph idx="1"/>
          </p:nvPr>
        </p:nvSpPr>
        <p:spPr/>
        <p:txBody>
          <a:bodyPr/>
          <a:lstStyle/>
          <a:p>
            <a:r>
              <a:rPr lang="en-US" sz="2400" dirty="0" smtClean="0"/>
              <a:t>can </a:t>
            </a:r>
            <a:r>
              <a:rPr lang="en-US" sz="2400" dirty="0"/>
              <a:t>be calculated from the raw difference values using the equation below,  where x represents the difference value for each pixel, and the Greek letters mu and sigma represent the estimated (observed)  mean and standard deviation of the difference in land pixels</a:t>
            </a:r>
            <a:r>
              <a:rPr lang="en-US" sz="2400" dirty="0" smtClean="0"/>
              <a:t>.</a:t>
            </a:r>
            <a:endParaRPr lang="en-US" sz="2400" dirty="0"/>
          </a:p>
        </p:txBody>
      </p:sp>
      <p:pic>
        <p:nvPicPr>
          <p:cNvPr id="4" name="Picture 5" descr="equation for calculating a standard score (also known as a z sco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36260" y="4180114"/>
            <a:ext cx="2219827" cy="9442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pic>
    </p:spTree>
    <p:extLst>
      <p:ext uri="{BB962C8B-B14F-4D97-AF65-F5344CB8AC3E}">
        <p14:creationId xmlns:p14="http://schemas.microsoft.com/office/powerpoint/2010/main" val="32459858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Demonstration</a:t>
            </a:r>
            <a:endParaRPr lang="en-US" dirty="0"/>
          </a:p>
        </p:txBody>
      </p:sp>
      <p:sp>
        <p:nvSpPr>
          <p:cNvPr id="3" name="Subtitle 2"/>
          <p:cNvSpPr>
            <a:spLocks noGrp="1"/>
          </p:cNvSpPr>
          <p:nvPr>
            <p:ph type="subTitle" idx="1"/>
          </p:nvPr>
        </p:nvSpPr>
        <p:spPr/>
        <p:txBody>
          <a:bodyPr>
            <a:normAutofit/>
          </a:bodyPr>
          <a:lstStyle/>
          <a:p>
            <a:r>
              <a:rPr lang="en-US" sz="2000" dirty="0" smtClean="0"/>
              <a:t>Image Differencing and Calculating z-scores</a:t>
            </a:r>
            <a:endParaRPr lang="en-US" sz="2000" dirty="0"/>
          </a:p>
        </p:txBody>
      </p:sp>
    </p:spTree>
    <p:extLst>
      <p:ext uri="{BB962C8B-B14F-4D97-AF65-F5344CB8AC3E}">
        <p14:creationId xmlns:p14="http://schemas.microsoft.com/office/powerpoint/2010/main" val="10997815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lstStyle/>
          <a:p>
            <a:r>
              <a:rPr lang="en-US" dirty="0" smtClean="0">
                <a:solidFill>
                  <a:schemeClr val="bg1">
                    <a:lumMod val="50000"/>
                  </a:schemeClr>
                </a:solidFill>
              </a:rPr>
              <a:t>Gain awareness of image differencing techniques</a:t>
            </a:r>
          </a:p>
          <a:p>
            <a:r>
              <a:rPr lang="en-US" dirty="0" smtClean="0">
                <a:solidFill>
                  <a:schemeClr val="bg1">
                    <a:lumMod val="50000"/>
                  </a:schemeClr>
                </a:solidFill>
              </a:rPr>
              <a:t>Understand the need to standardize data</a:t>
            </a:r>
          </a:p>
          <a:p>
            <a:r>
              <a:rPr lang="en-US" dirty="0"/>
              <a:t>Explore </a:t>
            </a:r>
            <a:r>
              <a:rPr lang="en-US" dirty="0" smtClean="0"/>
              <a:t>histograms of difference images</a:t>
            </a:r>
          </a:p>
          <a:p>
            <a:r>
              <a:rPr lang="en-US" dirty="0" smtClean="0"/>
              <a:t>Gain awareness about different </a:t>
            </a:r>
            <a:r>
              <a:rPr lang="en-US" dirty="0" err="1" smtClean="0"/>
              <a:t>thresholding</a:t>
            </a:r>
            <a:r>
              <a:rPr lang="en-US" dirty="0" smtClean="0"/>
              <a:t> options</a:t>
            </a:r>
          </a:p>
          <a:p>
            <a:r>
              <a:rPr lang="en-US" dirty="0" smtClean="0"/>
              <a:t>Review accuracy assessment options</a:t>
            </a:r>
          </a:p>
          <a:p>
            <a:pPr lvl="2"/>
            <a:endParaRPr lang="en-US" dirty="0" smtClean="0"/>
          </a:p>
        </p:txBody>
      </p:sp>
    </p:spTree>
    <p:extLst>
      <p:ext uri="{BB962C8B-B14F-4D97-AF65-F5344CB8AC3E}">
        <p14:creationId xmlns:p14="http://schemas.microsoft.com/office/powerpoint/2010/main" val="3685482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9343</TotalTime>
  <Words>995</Words>
  <Application>Microsoft Office PowerPoint</Application>
  <PresentationFormat>On-screen Show (4:3)</PresentationFormat>
  <Paragraphs>162</Paragraphs>
  <Slides>23</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Arial</vt:lpstr>
      <vt:lpstr>Bell MT</vt:lpstr>
      <vt:lpstr>Calibri</vt:lpstr>
      <vt:lpstr>Comic Sans MS</vt:lpstr>
      <vt:lpstr>Wingdings</vt:lpstr>
      <vt:lpstr>Clarity</vt:lpstr>
      <vt:lpstr>Introduction to Change Detection Tools</vt:lpstr>
      <vt:lpstr>Software and Data for Exercises 4 &amp; 5</vt:lpstr>
      <vt:lpstr>Creating a change map</vt:lpstr>
      <vt:lpstr>Image Differencing</vt:lpstr>
      <vt:lpstr>Means of conducting change detection</vt:lpstr>
      <vt:lpstr>Image Standardization</vt:lpstr>
      <vt:lpstr>The Standard Score (z-score)</vt:lpstr>
      <vt:lpstr>Demonstration</vt:lpstr>
      <vt:lpstr>Objectives</vt:lpstr>
      <vt:lpstr>Image Differencing</vt:lpstr>
      <vt:lpstr>Change Histograms</vt:lpstr>
      <vt:lpstr>Change Thresholding</vt:lpstr>
      <vt:lpstr>Evaluation of Change Maps</vt:lpstr>
      <vt:lpstr>Importance of Accuracy Assessments </vt:lpstr>
      <vt:lpstr>Site vs. Non-Site Specific Accuracy</vt:lpstr>
      <vt:lpstr>Non-Site Specific Accuracy</vt:lpstr>
      <vt:lpstr>Change Map- Error Matrix</vt:lpstr>
      <vt:lpstr>Change Map- Error Matrix</vt:lpstr>
      <vt:lpstr>Change Map- Error Matrix</vt:lpstr>
      <vt:lpstr>Site Specific Accuracy - Summary</vt:lpstr>
      <vt:lpstr>Limitations </vt:lpstr>
      <vt:lpstr>Assessment Options</vt:lpstr>
      <vt:lpstr>Demonstration</vt:lpstr>
    </vt:vector>
  </TitlesOfParts>
  <Company>Forest Service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USDA Forest Service</dc:creator>
  <cp:lastModifiedBy>Schwert, Brenna M -FS</cp:lastModifiedBy>
  <cp:revision>110</cp:revision>
  <dcterms:created xsi:type="dcterms:W3CDTF">2015-04-03T20:09:37Z</dcterms:created>
  <dcterms:modified xsi:type="dcterms:W3CDTF">2019-11-07T15:38:16Z</dcterms:modified>
</cp:coreProperties>
</file>