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5"/>
  </p:notesMasterIdLst>
  <p:sldIdLst>
    <p:sldId id="256" r:id="rId2"/>
    <p:sldId id="372" r:id="rId3"/>
    <p:sldId id="373" r:id="rId4"/>
    <p:sldId id="374" r:id="rId5"/>
    <p:sldId id="375" r:id="rId6"/>
    <p:sldId id="376" r:id="rId7"/>
    <p:sldId id="377" r:id="rId8"/>
    <p:sldId id="380" r:id="rId9"/>
    <p:sldId id="384" r:id="rId10"/>
    <p:sldId id="383" r:id="rId11"/>
    <p:sldId id="385" r:id="rId12"/>
    <p:sldId id="386" r:id="rId13"/>
    <p:sldId id="3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76310" autoAdjust="0"/>
  </p:normalViewPr>
  <p:slideViewPr>
    <p:cSldViewPr>
      <p:cViewPr varScale="1">
        <p:scale>
          <a:sx n="85" d="100"/>
          <a:sy n="85" d="100"/>
        </p:scale>
        <p:origin x="193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93E82-41A1-4534-AEA2-AFEEA0BC7C6A}" type="datetimeFigureOut">
              <a:rPr lang="en-US" smtClean="0"/>
              <a:t>11/7/2019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94ADE-05F9-4BBD-8A5B-D87EACD0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Delivered</a:t>
            </a:r>
            <a:r>
              <a:rPr lang="en-US" baseline="0" dirty="0" smtClean="0"/>
              <a:t> to BAER teams upon request.  First approximation of burn severity which can be used to identify hazards from flooding, landslides, etc.  BARC is classified </a:t>
            </a:r>
            <a:r>
              <a:rPr lang="en-US" baseline="0" dirty="0" err="1" smtClean="0"/>
              <a:t>dNBR</a:t>
            </a:r>
            <a:r>
              <a:rPr lang="en-US" baseline="0" dirty="0" smtClean="0"/>
              <a:t> difference image.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41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audience</a:t>
            </a:r>
            <a:r>
              <a:rPr lang="en-US" baseline="0" dirty="0" smtClean="0"/>
              <a:t> for RAVG data are regional </a:t>
            </a:r>
            <a:r>
              <a:rPr lang="en-US" baseline="0" dirty="0" err="1" smtClean="0"/>
              <a:t>silviculturists</a:t>
            </a:r>
            <a:r>
              <a:rPr lang="en-US" baseline="0" dirty="0" smtClean="0"/>
              <a:t> who need to communicate yearly reforestation and restoration needs.</a:t>
            </a:r>
          </a:p>
          <a:p>
            <a:r>
              <a:rPr lang="en-US" baseline="0" dirty="0" smtClean="0"/>
              <a:t>Uses established regression models that relate calibrated NBR difference layers to field plot data in order to estimate changes in forest inventory parameters such as canopy cover and basal area.  </a:t>
            </a:r>
          </a:p>
          <a:p>
            <a:r>
              <a:rPr lang="en-US" baseline="0" dirty="0" smtClean="0"/>
              <a:t>Data is available via the RAVG website which you can get to via RSAC websites.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57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Long term</a:t>
            </a:r>
            <a:r>
              <a:rPr lang="en-US" baseline="0" dirty="0" smtClean="0"/>
              <a:t> monitoring of fire severity effects. Thresholds applied to the calibrated NBR difference image to create fire severity maps with low, medium and high severity burns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3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426D3D-C4EF-44E3-A0FF-24701B42043D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3781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848600" cy="1927225"/>
          </a:xfrm>
        </p:spPr>
        <p:txBody>
          <a:bodyPr anchor="b">
            <a:noAutofit/>
          </a:bodyPr>
          <a:lstStyle>
            <a:lvl1pPr algn="r">
              <a:defRPr sz="5400" cap="none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8486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80841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>
            <a:lvl1pPr>
              <a:buClr>
                <a:schemeClr val="tx2">
                  <a:lumMod val="75000"/>
                </a:schemeClr>
              </a:buClr>
              <a:defRPr sz="3200"/>
            </a:lvl1pPr>
            <a:lvl2pPr>
              <a:buClr>
                <a:schemeClr val="accent4">
                  <a:lumMod val="75000"/>
                </a:schemeClr>
              </a:buClr>
              <a:defRPr sz="2800"/>
            </a:lvl2pPr>
            <a:lvl3pPr>
              <a:buClr>
                <a:schemeClr val="bg2">
                  <a:lumMod val="50000"/>
                </a:schemeClr>
              </a:buClr>
              <a:defRPr sz="2400"/>
            </a:lvl3pPr>
            <a:lvl4pPr>
              <a:buClr>
                <a:schemeClr val="accent6">
                  <a:lumMod val="75000"/>
                </a:schemeClr>
              </a:buCl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7150"/>
            <a:ext cx="495300" cy="3467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0000" y1="15584" x2="85333" y2="20779"/>
                        <a14:foregroundMark x1="14667" y1="15584" x2="21333" y2="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534466"/>
            <a:ext cx="285750" cy="2933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 userDrawn="1"/>
        </p:nvSpPr>
        <p:spPr>
          <a:xfrm>
            <a:off x="343825" y="6681151"/>
            <a:ext cx="1865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Forest Service</a:t>
            </a:r>
            <a:endParaRPr lang="en-US" sz="8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33400" y="44678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United States Department of Agriculture</a:t>
            </a:r>
            <a:endParaRPr lang="en-US" sz="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38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38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144000" cy="6896595"/>
            <a:chOff x="0" y="0"/>
            <a:chExt cx="9144000" cy="6896595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304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" y="57150"/>
              <a:ext cx="495300" cy="346710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80000" y1="15584" x2="85333" y2="20779"/>
                          <a14:foregroundMark x1="14667" y1="15584" x2="21333" y2="909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" y="6534466"/>
              <a:ext cx="285750" cy="29337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533400" y="44678"/>
              <a:ext cx="213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b="1" i="1" dirty="0" smtClean="0">
                  <a:solidFill>
                    <a:schemeClr val="bg1"/>
                  </a:solidFill>
                </a:rPr>
                <a:t>United States Department of Agriculture</a:t>
              </a:r>
              <a:endParaRPr lang="en-US" sz="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343825" y="6681151"/>
              <a:ext cx="18659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b="1" i="1" dirty="0" smtClean="0">
                  <a:solidFill>
                    <a:schemeClr val="bg1"/>
                  </a:solidFill>
                </a:rPr>
                <a:t>Forest Service</a:t>
              </a:r>
              <a:endParaRPr lang="en-US" sz="800" b="1" i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7150"/>
            <a:ext cx="495300" cy="3467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0000" y1="15584" x2="85333" y2="20779"/>
                        <a14:foregroundMark x1="14667" y1="15584" x2="21333" y2="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534466"/>
            <a:ext cx="285750" cy="2933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 userDrawn="1"/>
        </p:nvSpPr>
        <p:spPr>
          <a:xfrm>
            <a:off x="533400" y="44678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United States Department of Agriculture</a:t>
            </a:r>
            <a:endParaRPr lang="en-US" sz="8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43825" y="6681151"/>
            <a:ext cx="1865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Forest Service</a:t>
            </a:r>
            <a:endParaRPr lang="en-US" sz="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66800" y="6613525"/>
            <a:ext cx="72390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9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066800" y="6613525"/>
            <a:ext cx="72390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USDA Forest Service, Remote Sensing Applications Center, http://fsweb.rsac.fs.fed.us</a:t>
            </a:r>
          </a:p>
        </p:txBody>
      </p:sp>
    </p:spTree>
    <p:extLst>
      <p:ext uri="{BB962C8B-B14F-4D97-AF65-F5344CB8AC3E}">
        <p14:creationId xmlns:p14="http://schemas.microsoft.com/office/powerpoint/2010/main" val="76325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066800" y="6613525"/>
            <a:ext cx="72390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1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698202"/>
            <a:ext cx="91440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4" r:id="rId3"/>
    <p:sldLayoutId id="2147483966" r:id="rId4"/>
    <p:sldLayoutId id="2147483967" r:id="rId5"/>
    <p:sldLayoutId id="2147483968" r:id="rId6"/>
    <p:sldLayoutId id="2147483969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timesync.forestry.oregonstate.edu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brenna.schwert@usda.gov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sgs.gov/centers/eros/science/usgs-eros-archive-landsat-archives-landsat-4-5-tm-level-2-data-products-surface?qt-science_center_objects=0#qt-science_center_objects" TargetMode="External"/><Relationship Id="rId2" Type="http://schemas.openxmlformats.org/officeDocument/2006/relationships/hyperlink" Target="https://www.usgs.gov/centers/eros/science/usgs-eros-archive-landsat-archives-us-landsat-analysis-ready-data-ard-level-2?qt-science_center_objects=0#qt-science_center_objects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sapps.nwcg.gov/bae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sapps.nwcg.gov/rav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tbs.gov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daac.ornl.gov/NACP/guides/NAFD_Disturbance_guide.html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earthenginepartners.appspot.com/science-2013-global-fores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Change Detection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Instructor: Brenna Schwert</a:t>
            </a:r>
          </a:p>
          <a:p>
            <a:endParaRPr lang="en-US" sz="2000" dirty="0" smtClean="0"/>
          </a:p>
          <a:p>
            <a:r>
              <a:rPr lang="en-US" sz="2000" dirty="0" smtClean="0"/>
              <a:t>November 6-7, 2019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94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validation – </a:t>
            </a:r>
            <a:r>
              <a:rPr lang="en-US" dirty="0" err="1" smtClean="0"/>
              <a:t>TimeSync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hlinkClick r:id="rId2"/>
              </a:rPr>
              <a:t>Online tool facilitating human interpretation of Landsat time series</a:t>
            </a:r>
            <a:endParaRPr lang="en-US" sz="2000" dirty="0" smtClean="0"/>
          </a:p>
          <a:p>
            <a:pPr lvl="1"/>
            <a:r>
              <a:rPr lang="en-US" sz="1800" dirty="0" smtClean="0"/>
              <a:t>Useful for:</a:t>
            </a:r>
          </a:p>
          <a:p>
            <a:pPr lvl="2"/>
            <a:r>
              <a:rPr lang="en-US" sz="1600" dirty="0" smtClean="0"/>
              <a:t>Validating change detection output</a:t>
            </a:r>
          </a:p>
          <a:p>
            <a:pPr lvl="2"/>
            <a:r>
              <a:rPr lang="en-US" sz="1600" dirty="0" smtClean="0"/>
              <a:t>Estimating change from </a:t>
            </a:r>
            <a:r>
              <a:rPr lang="en-US" sz="1600" dirty="0" smtClean="0"/>
              <a:t>samples</a:t>
            </a:r>
          </a:p>
          <a:p>
            <a:r>
              <a:rPr lang="en-US" sz="2000" dirty="0" smtClean="0"/>
              <a:t>Users get to interpret both images and plots</a:t>
            </a:r>
            <a:endParaRPr lang="en-US" sz="2000" dirty="0" smtClean="0"/>
          </a:p>
        </p:txBody>
      </p:sp>
      <p:pic>
        <p:nvPicPr>
          <p:cNvPr id="5" name="Picture 4" descr="image chips show the status of a landscape from 1984 to 1994. images are shown in a tasseled cap composite, which allows the user to visualize subtle changes in brightness, greenness, and wetness more easily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219200"/>
            <a:ext cx="3219963" cy="3261673"/>
          </a:xfrm>
          <a:prstGeom prst="rect">
            <a:avLst/>
          </a:prstGeom>
        </p:spPr>
      </p:pic>
      <p:pic>
        <p:nvPicPr>
          <p:cNvPr id="7" name="Picture 6" descr="an image chip trajectory plot showing plotted values for the tasseled cap wetness band through time."/>
          <p:cNvPicPr>
            <a:picLocks noChangeAspect="1"/>
          </p:cNvPicPr>
          <p:nvPr/>
        </p:nvPicPr>
        <p:blipFill rotWithShape="1">
          <a:blip r:embed="rId4"/>
          <a:srcRect r="18353"/>
          <a:stretch/>
        </p:blipFill>
        <p:spPr>
          <a:xfrm>
            <a:off x="350056" y="4693753"/>
            <a:ext cx="8336744" cy="192650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844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Land Change Monitoring System (LCMS)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71450" indent="-171450"/>
            <a:r>
              <a:rPr lang="en-US" sz="2000" dirty="0"/>
              <a:t>The LCMS approach takes advantage of the differences between change detection methods by combining them using an ensemble </a:t>
            </a:r>
            <a:r>
              <a:rPr lang="en-US" sz="2000" dirty="0" smtClean="0"/>
              <a:t>classifier</a:t>
            </a:r>
            <a:endParaRPr lang="en-US" sz="2000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10" y="3124200"/>
            <a:ext cx="8338379" cy="297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08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Image-Based Change Estimation (ICE)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474169"/>
            <a:ext cx="3505200" cy="453614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tx2">
                  <a:lumMod val="75000"/>
                </a:schemeClr>
              </a:buClr>
              <a:buSzPct val="85000"/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4">
                  <a:lumMod val="75000"/>
                </a:schemeClr>
              </a:buClr>
              <a:buSzPct val="85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9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Sampling approach using image-based interpretations to quickly estimate land cover and land use change</a:t>
            </a:r>
          </a:p>
          <a:p>
            <a:pPr lvl="2"/>
            <a:r>
              <a:rPr lang="en-US" dirty="0" smtClean="0"/>
              <a:t>When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 change </a:t>
            </a:r>
            <a:r>
              <a:rPr lang="en-US" dirty="0" smtClean="0"/>
              <a:t>present, 5 points</a:t>
            </a:r>
          </a:p>
          <a:p>
            <a:pPr lvl="2"/>
            <a:r>
              <a:rPr lang="en-US" dirty="0" smtClean="0"/>
              <a:t>When </a:t>
            </a:r>
            <a:r>
              <a:rPr lang="en-US" dirty="0" smtClean="0">
                <a:solidFill>
                  <a:srgbClr val="7030A0"/>
                </a:solidFill>
              </a:rPr>
              <a:t>change</a:t>
            </a:r>
            <a:r>
              <a:rPr lang="en-US" dirty="0" smtClean="0"/>
              <a:t> present, 45 points</a:t>
            </a:r>
          </a:p>
          <a:p>
            <a:pPr lvl="3"/>
            <a:r>
              <a:rPr lang="en-US" dirty="0" smtClean="0"/>
              <a:t>All points attributed with LULC</a:t>
            </a:r>
          </a:p>
          <a:p>
            <a:pPr lvl="1"/>
            <a:r>
              <a:rPr lang="en-US" dirty="0" smtClean="0"/>
              <a:t>Completed for all lower 48 states</a:t>
            </a:r>
          </a:p>
          <a:p>
            <a:pPr lvl="1"/>
            <a:r>
              <a:rPr lang="en-US" dirty="0" smtClean="0"/>
              <a:t>Interpretation cycle follows NAIP’s schedule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596" y="4417542"/>
            <a:ext cx="4845702" cy="19473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596" y="1658835"/>
            <a:ext cx="4828259" cy="19470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38600" y="1289503"/>
            <a:ext cx="123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No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change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4038600" y="4096870"/>
            <a:ext cx="88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Change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8999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smtClean="0">
                <a:hlinkClick r:id="rId2"/>
              </a:rPr>
              <a:t>brenna.schwert@usda.gov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89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Resources – For your own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preprocessed Landsat data all over the place!</a:t>
            </a:r>
          </a:p>
          <a:p>
            <a:pPr lvl="1"/>
            <a:r>
              <a:rPr lang="en-US" dirty="0" smtClean="0">
                <a:hlinkClick r:id="rId2"/>
              </a:rPr>
              <a:t>Analysis Ready Data (ARD)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Level-2 Data Products</a:t>
            </a:r>
            <a:endParaRPr lang="en-US" dirty="0" smtClean="0"/>
          </a:p>
          <a:p>
            <a:pPr lvl="1"/>
            <a:r>
              <a:rPr lang="en-US" dirty="0" smtClean="0"/>
              <a:t>Google Earth Engine</a:t>
            </a:r>
            <a:endParaRPr lang="en-US" dirty="0" smtClean="0"/>
          </a:p>
          <a:p>
            <a:r>
              <a:rPr lang="en-US" dirty="0" smtClean="0"/>
              <a:t>Ancillary Data: </a:t>
            </a:r>
          </a:p>
          <a:p>
            <a:pPr lvl="2"/>
            <a:r>
              <a:rPr lang="en-US" dirty="0" err="1" smtClean="0"/>
              <a:t>Landcover</a:t>
            </a:r>
            <a:r>
              <a:rPr lang="en-US" dirty="0" smtClean="0"/>
              <a:t> data (Landsat derived)</a:t>
            </a:r>
          </a:p>
          <a:p>
            <a:pPr lvl="3"/>
            <a:r>
              <a:rPr lang="en-US" dirty="0" smtClean="0"/>
              <a:t>NLCD </a:t>
            </a:r>
          </a:p>
          <a:p>
            <a:pPr lvl="3"/>
            <a:r>
              <a:rPr lang="en-US" dirty="0" err="1" smtClean="0"/>
              <a:t>Landfire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many more…</a:t>
            </a:r>
            <a:endParaRPr lang="en-US" dirty="0"/>
          </a:p>
        </p:txBody>
      </p:sp>
      <p:pic>
        <p:nvPicPr>
          <p:cNvPr id="4" name="Picture 3" descr="usgs earth explorer portal with the &quot;Analysis ready data&quot; option selected for landsat data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1085878"/>
            <a:ext cx="2580033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2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Resources - Disturbance Mapping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USFS/partner programs</a:t>
            </a:r>
          </a:p>
          <a:p>
            <a:pPr lvl="2"/>
            <a:r>
              <a:rPr lang="en-US" dirty="0" smtClean="0"/>
              <a:t>Fire Mapping</a:t>
            </a:r>
          </a:p>
          <a:p>
            <a:pPr lvl="3"/>
            <a:r>
              <a:rPr lang="en-US" b="1" dirty="0" smtClean="0"/>
              <a:t>BAER </a:t>
            </a:r>
            <a:r>
              <a:rPr lang="en-US" dirty="0" smtClean="0"/>
              <a:t>(Burned Area Emergency Response), </a:t>
            </a:r>
            <a:r>
              <a:rPr lang="en-US" b="1" dirty="0" smtClean="0"/>
              <a:t>RAVG </a:t>
            </a:r>
            <a:r>
              <a:rPr lang="en-US" dirty="0" smtClean="0"/>
              <a:t>(Rapid Assessment of Vegetation after wildfire), </a:t>
            </a:r>
            <a:r>
              <a:rPr lang="en-US" b="1" dirty="0" smtClean="0"/>
              <a:t>MTBS </a:t>
            </a:r>
            <a:r>
              <a:rPr lang="en-US" dirty="0" smtClean="0"/>
              <a:t>(Monitoring Trends in Burn Severity) and more…</a:t>
            </a:r>
          </a:p>
          <a:p>
            <a:pPr lvl="2"/>
            <a:r>
              <a:rPr lang="en-US" dirty="0" smtClean="0"/>
              <a:t>Forest Health and Disturbance Monitoring</a:t>
            </a:r>
          </a:p>
          <a:p>
            <a:pPr lvl="3"/>
            <a:r>
              <a:rPr lang="en-US" b="1" dirty="0" smtClean="0"/>
              <a:t>FHTET </a:t>
            </a:r>
            <a:r>
              <a:rPr lang="en-US" dirty="0" smtClean="0"/>
              <a:t>(Forest Health Technology Enterprise Team)</a:t>
            </a:r>
          </a:p>
          <a:p>
            <a:r>
              <a:rPr lang="en-US" dirty="0" smtClean="0"/>
              <a:t>More programs and partnerships</a:t>
            </a:r>
          </a:p>
          <a:p>
            <a:pPr lvl="2"/>
            <a:r>
              <a:rPr lang="en-US" dirty="0" smtClean="0"/>
              <a:t>USGS/NASA, research institutions, Google Earth Engine, etc. </a:t>
            </a:r>
          </a:p>
          <a:p>
            <a:endParaRPr lang="en-US" dirty="0"/>
          </a:p>
          <a:p>
            <a:pPr lvl="2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73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Effects Data Products - BAER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Burned Area Reflectance Classification (BARC) </a:t>
            </a:r>
            <a:endParaRPr lang="en-US" dirty="0" smtClean="0"/>
          </a:p>
          <a:p>
            <a:pPr lvl="2"/>
            <a:r>
              <a:rPr lang="en-US" dirty="0" smtClean="0"/>
              <a:t>1-7 days post containment</a:t>
            </a:r>
          </a:p>
          <a:p>
            <a:pPr lvl="1"/>
            <a:endParaRPr lang="en-US" dirty="0" smtClean="0"/>
          </a:p>
        </p:txBody>
      </p:sp>
      <p:pic>
        <p:nvPicPr>
          <p:cNvPr id="1027" name="Picture 3" descr="workflow for the baer program. two landsat images, one pre-fire and one post-fire, are used to creat normalized burn ratio images and are then differenced to identify burned area and burn severit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71800"/>
            <a:ext cx="7010400" cy="364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41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Effects Data Products - </a:t>
            </a:r>
            <a:r>
              <a:rPr lang="en-US" dirty="0" smtClean="0"/>
              <a:t>RAVG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524000"/>
          </a:xfrm>
        </p:spPr>
        <p:txBody>
          <a:bodyPr/>
          <a:lstStyle/>
          <a:p>
            <a:r>
              <a:rPr lang="en-US" dirty="0">
                <a:hlinkClick r:id="rId3"/>
              </a:rPr>
              <a:t>RAVG Severity </a:t>
            </a:r>
            <a:r>
              <a:rPr lang="en-US" dirty="0" smtClean="0">
                <a:hlinkClick r:id="rId3"/>
              </a:rPr>
              <a:t>layers and tables</a:t>
            </a:r>
            <a:endParaRPr lang="en-US" dirty="0" smtClean="0"/>
          </a:p>
          <a:p>
            <a:pPr lvl="2"/>
            <a:r>
              <a:rPr lang="en-US" dirty="0" smtClean="0"/>
              <a:t>30-45 days post containment</a:t>
            </a:r>
          </a:p>
          <a:p>
            <a:pPr lvl="2"/>
            <a:r>
              <a:rPr lang="en-US" dirty="0" smtClean="0"/>
              <a:t>All fires &gt;1000 acres on USFS land</a:t>
            </a:r>
            <a:endParaRPr lang="en-US" dirty="0"/>
          </a:p>
          <a:p>
            <a:endParaRPr lang="en-US" dirty="0"/>
          </a:p>
        </p:txBody>
      </p:sp>
      <p:pic>
        <p:nvPicPr>
          <p:cNvPr id="2051" name="Picture 3" descr="workflow for the ravg program. two landsat images, one pre-fire and one post-fire, are used to creat normalized burn ratio images and are then differenced to identify burned area and burn severit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124200"/>
            <a:ext cx="6655118" cy="345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7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Effects Data Products - </a:t>
            </a:r>
            <a:r>
              <a:rPr lang="en-US" dirty="0" smtClean="0"/>
              <a:t>MTBS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Burn Severity layers from </a:t>
            </a:r>
            <a:r>
              <a:rPr lang="en-US" dirty="0" smtClean="0">
                <a:hlinkClick r:id="rId3"/>
              </a:rPr>
              <a:t>MTBS</a:t>
            </a:r>
            <a:endParaRPr lang="en-US" dirty="0" smtClean="0"/>
          </a:p>
          <a:p>
            <a:pPr lvl="2"/>
            <a:r>
              <a:rPr lang="en-US" dirty="0" smtClean="0"/>
              <a:t>Assessed 12-18 months post containment</a:t>
            </a:r>
          </a:p>
          <a:p>
            <a:pPr lvl="2"/>
            <a:r>
              <a:rPr lang="en-US" dirty="0"/>
              <a:t>All fires &gt;1000 acres on USFS </a:t>
            </a:r>
            <a:r>
              <a:rPr lang="en-US" dirty="0" smtClean="0"/>
              <a:t>land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workflow for the ravg program. two landsat images, one pre-fire and one post-fire, are used to creat normalized burn ratio images and are then differenced to identify burned area and burn severity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71800"/>
            <a:ext cx="6858000" cy="356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36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03200" y="304800"/>
            <a:ext cx="89408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Near Real-Time Forest Disturbance Program</a:t>
            </a:r>
            <a:br>
              <a:rPr lang="en-US" dirty="0" smtClean="0"/>
            </a:br>
            <a:r>
              <a:rPr lang="en-US" sz="2200" dirty="0" smtClean="0"/>
              <a:t>MODIS-Scale Application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1985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1600" dirty="0" smtClean="0"/>
              <a:t>USFS RTFD program provides the state and local forestry aerial sketch-mapping community with timely information to assist in flight mission planning.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50" dirty="0" smtClean="0"/>
              <a:t>Delivers near-weekly results (every 8 days) of change detection analysis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50" dirty="0" smtClean="0"/>
              <a:t>MODIS-based, 500m resolution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50" dirty="0" smtClean="0"/>
              <a:t>All </a:t>
            </a:r>
            <a:r>
              <a:rPr lang="en-US" sz="1450" dirty="0" smtClean="0"/>
              <a:t>land ownerships</a:t>
            </a:r>
            <a:r>
              <a:rPr lang="en-US" sz="1450" dirty="0" smtClean="0"/>
              <a:t>, but limited to forested area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450" dirty="0" smtClean="0"/>
              <a:t>Will improve Aerial Detection Survey program efficiency</a:t>
            </a:r>
          </a:p>
        </p:txBody>
      </p:sp>
      <p:pic>
        <p:nvPicPr>
          <p:cNvPr id="16387" name="Picture 2" descr="Q:\chastain\us_modis_map.jpg"/>
          <p:cNvPicPr>
            <a:picLocks noChangeAspect="1" noChangeArrowheads="1"/>
          </p:cNvPicPr>
          <p:nvPr/>
        </p:nvPicPr>
        <p:blipFill>
          <a:blip r:embed="rId3"/>
          <a:srcRect l="465" r="580"/>
          <a:stretch>
            <a:fillRect/>
          </a:stretch>
        </p:blipFill>
        <p:spPr bwMode="auto">
          <a:xfrm>
            <a:off x="2579688" y="2636838"/>
            <a:ext cx="3392487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Q:\chastain\ca_fir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1863" y="2709863"/>
            <a:ext cx="14700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Q:\chastain\mo_stor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43175" y="5368925"/>
            <a:ext cx="16764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0" descr="Q:\chastain\co_beetl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93800" y="4016375"/>
            <a:ext cx="99060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1" descr="Q:\chastain\la_ftc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76738" y="5375275"/>
            <a:ext cx="16287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2" descr="Q:\chastain\mich_ft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8238" y="2786063"/>
            <a:ext cx="22098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3" descr="Q:\chastain\pa_ftc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8238" y="4767263"/>
            <a:ext cx="228600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Box 15"/>
          <p:cNvSpPr txBox="1">
            <a:spLocks noChangeArrowheads="1"/>
          </p:cNvSpPr>
          <p:nvPr/>
        </p:nvSpPr>
        <p:spPr bwMode="auto">
          <a:xfrm>
            <a:off x="2598738" y="6448425"/>
            <a:ext cx="15478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Missouri 2009 Storm Damage</a:t>
            </a:r>
          </a:p>
        </p:txBody>
      </p:sp>
      <p:sp>
        <p:nvSpPr>
          <p:cNvPr id="16395" name="TextBox 16"/>
          <p:cNvSpPr txBox="1">
            <a:spLocks noChangeArrowheads="1"/>
          </p:cNvSpPr>
          <p:nvPr/>
        </p:nvSpPr>
        <p:spPr bwMode="auto">
          <a:xfrm>
            <a:off x="4267200" y="6448425"/>
            <a:ext cx="19399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Louisiana 2010 Forest Tent Caterpillar</a:t>
            </a:r>
          </a:p>
        </p:txBody>
      </p:sp>
      <p:sp>
        <p:nvSpPr>
          <p:cNvPr id="16396" name="TextBox 17"/>
          <p:cNvSpPr txBox="1">
            <a:spLocks noChangeArrowheads="1"/>
          </p:cNvSpPr>
          <p:nvPr/>
        </p:nvSpPr>
        <p:spPr bwMode="auto">
          <a:xfrm>
            <a:off x="6294438" y="5986463"/>
            <a:ext cx="2111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Pennsylvania 2010 Forest Tent Caterpillar</a:t>
            </a:r>
          </a:p>
        </p:txBody>
      </p:sp>
      <p:sp>
        <p:nvSpPr>
          <p:cNvPr id="16397" name="TextBox 18"/>
          <p:cNvSpPr txBox="1">
            <a:spLocks noChangeArrowheads="1"/>
          </p:cNvSpPr>
          <p:nvPr/>
        </p:nvSpPr>
        <p:spPr bwMode="auto">
          <a:xfrm>
            <a:off x="6124575" y="4411663"/>
            <a:ext cx="23717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Michigan 2009 and 2010 Forest Tent Caterpillar</a:t>
            </a:r>
          </a:p>
        </p:txBody>
      </p:sp>
      <p:sp>
        <p:nvSpPr>
          <p:cNvPr id="16398" name="TextBox 19"/>
          <p:cNvSpPr txBox="1">
            <a:spLocks noChangeArrowheads="1"/>
          </p:cNvSpPr>
          <p:nvPr/>
        </p:nvSpPr>
        <p:spPr bwMode="auto">
          <a:xfrm>
            <a:off x="2986088" y="4991100"/>
            <a:ext cx="2562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</a:rPr>
              <a:t>MODIS Disturbance Detection:</a:t>
            </a:r>
          </a:p>
          <a:p>
            <a:pPr algn="ctr"/>
            <a:r>
              <a:rPr lang="en-US" sz="900" b="1">
                <a:solidFill>
                  <a:schemeClr val="bg1"/>
                </a:solidFill>
              </a:rPr>
              <a:t>Aug 29 – Sept 13, 2010  compositing period</a:t>
            </a:r>
          </a:p>
        </p:txBody>
      </p:sp>
      <p:sp>
        <p:nvSpPr>
          <p:cNvPr id="16399" name="TextBox 20"/>
          <p:cNvSpPr txBox="1">
            <a:spLocks noChangeArrowheads="1"/>
          </p:cNvSpPr>
          <p:nvPr/>
        </p:nvSpPr>
        <p:spPr bwMode="auto">
          <a:xfrm>
            <a:off x="914400" y="3802063"/>
            <a:ext cx="14938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Northern California fire scars</a:t>
            </a:r>
          </a:p>
        </p:txBody>
      </p:sp>
      <p:sp>
        <p:nvSpPr>
          <p:cNvPr id="16400" name="TextBox 21"/>
          <p:cNvSpPr txBox="1">
            <a:spLocks noChangeArrowheads="1"/>
          </p:cNvSpPr>
          <p:nvPr/>
        </p:nvSpPr>
        <p:spPr bwMode="auto">
          <a:xfrm>
            <a:off x="1025525" y="5656263"/>
            <a:ext cx="13287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CO Mountain pine beetle</a:t>
            </a:r>
          </a:p>
        </p:txBody>
      </p:sp>
    </p:spTree>
    <p:extLst>
      <p:ext uri="{BB962C8B-B14F-4D97-AF65-F5344CB8AC3E}">
        <p14:creationId xmlns:p14="http://schemas.microsoft.com/office/powerpoint/2010/main" val="3302165614"/>
      </p:ext>
    </p:extLst>
  </p:cSld>
  <p:clrMapOvr>
    <a:masterClrMapping/>
  </p:clrMapOvr>
  <p:transition/>
  <p:timing>
    <p:tnLst>
      <p:par>
        <p:cTn id="1" dur="indefinite" restart="never" nodeType="tmRoot"/>
      </p:par>
    </p:tnLst>
    <p:bldLst>
      <p:bldP spid="3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North American Forest Dynamics (NAFD)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Forest Disturbance and Regrowth Data</a:t>
            </a:r>
          </a:p>
          <a:p>
            <a:pPr lvl="1"/>
            <a:r>
              <a:rPr lang="en-US" dirty="0" smtClean="0"/>
              <a:t>Products from analyses of Landsat time series</a:t>
            </a:r>
          </a:p>
          <a:p>
            <a:pPr lvl="2"/>
            <a:r>
              <a:rPr lang="en-US" dirty="0" smtClean="0"/>
              <a:t>Vegetation Change Tracker (VCT) Algorithm</a:t>
            </a:r>
          </a:p>
          <a:p>
            <a:pPr lvl="2"/>
            <a:r>
              <a:rPr lang="en-US" dirty="0" smtClean="0"/>
              <a:t>Data available for 55 areas in the US</a:t>
            </a:r>
          </a:p>
          <a:p>
            <a:pPr lvl="1"/>
            <a:r>
              <a:rPr lang="en-US" dirty="0" smtClean="0">
                <a:hlinkClick r:id="rId2"/>
              </a:rPr>
              <a:t>NAFD project summary and data </a:t>
            </a:r>
            <a:r>
              <a:rPr lang="en-US" dirty="0" smtClean="0">
                <a:hlinkClick r:id="rId2"/>
              </a:rPr>
              <a:t>access</a:t>
            </a:r>
            <a:endParaRPr lang="en-US" dirty="0" smtClean="0"/>
          </a:p>
        </p:txBody>
      </p:sp>
      <p:pic>
        <p:nvPicPr>
          <p:cNvPr id="1026" name="Picture 2" descr="forest disturbance ma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1" t="5310" r="1449"/>
          <a:stretch/>
        </p:blipFill>
        <p:spPr bwMode="auto">
          <a:xfrm>
            <a:off x="4876800" y="1066800"/>
            <a:ext cx="40386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egend showing the year of first disturbance and the map color associated with it. the legend included areas that persist as non-forest, areas that persist as forest, and disturbance years ranging from pre-194 up to 2005 in 2-3 year intervals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" t="10620" r="65217" b="23894"/>
          <a:stretch/>
        </p:blipFill>
        <p:spPr bwMode="auto">
          <a:xfrm>
            <a:off x="5271644" y="3919728"/>
            <a:ext cx="1630100" cy="215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87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Hanson’s Map of </a:t>
            </a:r>
            <a:r>
              <a:rPr lang="en-US" b="1" dirty="0" smtClean="0">
                <a:hlinkClick r:id="rId2"/>
              </a:rPr>
              <a:t>Global</a:t>
            </a:r>
            <a:r>
              <a:rPr lang="en-US" dirty="0" smtClean="0">
                <a:hlinkClick r:id="rId2"/>
              </a:rPr>
              <a:t> Forest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ansons map of global forest change, where green represents forest extent, red represents forest loss from 2000-2012, blue represents forest gain from 2000-2012, and pink represents both losses and gains between 2000-2012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95" b="4556"/>
          <a:stretch/>
        </p:blipFill>
        <p:spPr bwMode="auto">
          <a:xfrm>
            <a:off x="423333" y="1109546"/>
            <a:ext cx="8382000" cy="4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813" y="5154068"/>
            <a:ext cx="1671607" cy="922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4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9421</TotalTime>
  <Words>583</Words>
  <Application>Microsoft Office PowerPoint</Application>
  <PresentationFormat>On-screen Show (4:3)</PresentationFormat>
  <Paragraphs>83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Introduction to Change Detection Tools</vt:lpstr>
      <vt:lpstr>Data Resources – For your own projects</vt:lpstr>
      <vt:lpstr>Data Resources - Disturbance Mapping Projects</vt:lpstr>
      <vt:lpstr>Fire Effects Data Products - BAER</vt:lpstr>
      <vt:lpstr>Fire Effects Data Products - RAVG</vt:lpstr>
      <vt:lpstr>Fire Effects Data Products - MTBS</vt:lpstr>
      <vt:lpstr> Near Real-Time Forest Disturbance Program MODIS-Scale Application</vt:lpstr>
      <vt:lpstr>North American Forest Dynamics (NAFD)</vt:lpstr>
      <vt:lpstr>Hanson’s Map of Global Forest Change</vt:lpstr>
      <vt:lpstr>Tools for validation – TimeSync</vt:lpstr>
      <vt:lpstr>Land Change Monitoring System (LCMS)</vt:lpstr>
      <vt:lpstr>Image-Based Change Estimation (ICE)</vt:lpstr>
      <vt:lpstr>Questions?</vt:lpstr>
    </vt:vector>
  </TitlesOfParts>
  <Company>Forest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USDA Forest Service</dc:creator>
  <cp:lastModifiedBy>Schwert, Brenna M -FS</cp:lastModifiedBy>
  <cp:revision>120</cp:revision>
  <dcterms:created xsi:type="dcterms:W3CDTF">2015-04-03T20:09:37Z</dcterms:created>
  <dcterms:modified xsi:type="dcterms:W3CDTF">2019-11-07T19:38:51Z</dcterms:modified>
</cp:coreProperties>
</file>