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3"/>
  </p:sldMasterIdLst>
  <p:notesMasterIdLst>
    <p:notesMasterId r:id="rId51"/>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7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2" autoAdjust="0"/>
    <p:restoredTop sz="77958" autoAdjust="0"/>
  </p:normalViewPr>
  <p:slideViewPr>
    <p:cSldViewPr>
      <p:cViewPr varScale="1">
        <p:scale>
          <a:sx n="39" d="100"/>
          <a:sy n="39" d="100"/>
        </p:scale>
        <p:origin x="1256" y="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customXml" Target="../customXml/item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viewProps" Target="viewProps.xml"/><Relationship Id="rId5" Type="http://schemas.openxmlformats.org/officeDocument/2006/relationships/customXml" Target="../customXml/item5.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customXml" Target="../customXml/item8.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19347-2FC6-4E09-8ED8-1356F5CB827B}" type="datetimeFigureOut">
              <a:rPr lang="en-US" smtClean="0"/>
              <a:t>2/10/2020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677DFD-5BCC-4242-A676-A458A6A44556}" type="slidenum">
              <a:rPr lang="en-US" smtClean="0"/>
              <a:t>‹#›</a:t>
            </a:fld>
            <a:endParaRPr lang="en-US"/>
          </a:p>
        </p:txBody>
      </p:sp>
    </p:spTree>
    <p:extLst>
      <p:ext uri="{BB962C8B-B14F-4D97-AF65-F5344CB8AC3E}">
        <p14:creationId xmlns:p14="http://schemas.microsoft.com/office/powerpoint/2010/main" val="1935882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basic function for those of us who work with remotely sensed data is extracting useful information that can be used in products. </a:t>
            </a:r>
            <a:endParaRPr lang="en-US" dirty="0"/>
          </a:p>
        </p:txBody>
      </p:sp>
      <p:sp>
        <p:nvSpPr>
          <p:cNvPr id="4" name="Slide Number Placeholder 3"/>
          <p:cNvSpPr>
            <a:spLocks noGrp="1"/>
          </p:cNvSpPr>
          <p:nvPr>
            <p:ph type="sldNum" sz="quarter" idx="10"/>
          </p:nvPr>
        </p:nvSpPr>
        <p:spPr/>
        <p:txBody>
          <a:bodyPr/>
          <a:lstStyle/>
          <a:p>
            <a:fld id="{F4B838BC-F5A2-4A1E-A95C-3D4586BD39EB}" type="slidenum">
              <a:rPr lang="en-US" smtClean="0"/>
              <a:t>2</a:t>
            </a:fld>
            <a:endParaRPr lang="en-US"/>
          </a:p>
        </p:txBody>
      </p:sp>
    </p:spTree>
    <p:extLst>
      <p:ext uri="{BB962C8B-B14F-4D97-AF65-F5344CB8AC3E}">
        <p14:creationId xmlns:p14="http://schemas.microsoft.com/office/powerpoint/2010/main" val="902890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B838BC-F5A2-4A1E-A95C-3D4586BD39EB}" type="slidenum">
              <a:rPr lang="en-US" smtClean="0"/>
              <a:t>12</a:t>
            </a:fld>
            <a:endParaRPr lang="en-US"/>
          </a:p>
        </p:txBody>
      </p:sp>
    </p:spTree>
    <p:extLst>
      <p:ext uri="{BB962C8B-B14F-4D97-AF65-F5344CB8AC3E}">
        <p14:creationId xmlns:p14="http://schemas.microsoft.com/office/powerpoint/2010/main" val="2882846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B838BC-F5A2-4A1E-A95C-3D4586BD39EB}" type="slidenum">
              <a:rPr lang="en-US" smtClean="0"/>
              <a:t>13</a:t>
            </a:fld>
            <a:endParaRPr lang="en-US"/>
          </a:p>
        </p:txBody>
      </p:sp>
    </p:spTree>
    <p:extLst>
      <p:ext uri="{BB962C8B-B14F-4D97-AF65-F5344CB8AC3E}">
        <p14:creationId xmlns:p14="http://schemas.microsoft.com/office/powerpoint/2010/main" val="1997230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B838BC-F5A2-4A1E-A95C-3D4586BD39EB}" type="slidenum">
              <a:rPr lang="en-US" smtClean="0"/>
              <a:t>14</a:t>
            </a:fld>
            <a:endParaRPr lang="en-US"/>
          </a:p>
        </p:txBody>
      </p:sp>
    </p:spTree>
    <p:extLst>
      <p:ext uri="{BB962C8B-B14F-4D97-AF65-F5344CB8AC3E}">
        <p14:creationId xmlns:p14="http://schemas.microsoft.com/office/powerpoint/2010/main" val="1253895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point here is that if we set up a solid</a:t>
            </a:r>
            <a:r>
              <a:rPr lang="en-US" baseline="0" dirty="0"/>
              <a:t> classification scheme first, we can use this to develop our classes for our feature classes, or the attribute table if we decide to set up a single layer.</a:t>
            </a:r>
            <a:endParaRPr lang="en-US" dirty="0"/>
          </a:p>
        </p:txBody>
      </p:sp>
      <p:sp>
        <p:nvSpPr>
          <p:cNvPr id="4" name="Slide Number Placeholder 3"/>
          <p:cNvSpPr>
            <a:spLocks noGrp="1"/>
          </p:cNvSpPr>
          <p:nvPr>
            <p:ph type="sldNum" sz="quarter" idx="10"/>
          </p:nvPr>
        </p:nvSpPr>
        <p:spPr/>
        <p:txBody>
          <a:bodyPr/>
          <a:lstStyle/>
          <a:p>
            <a:fld id="{F4B838BC-F5A2-4A1E-A95C-3D4586BD39EB}" type="slidenum">
              <a:rPr lang="en-US" smtClean="0"/>
              <a:t>15</a:t>
            </a:fld>
            <a:endParaRPr lang="en-US"/>
          </a:p>
        </p:txBody>
      </p:sp>
    </p:spTree>
    <p:extLst>
      <p:ext uri="{BB962C8B-B14F-4D97-AF65-F5344CB8AC3E}">
        <p14:creationId xmlns:p14="http://schemas.microsoft.com/office/powerpoint/2010/main" val="1245429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B838BC-F5A2-4A1E-A95C-3D4586BD39EB}" type="slidenum">
              <a:rPr lang="en-US" smtClean="0"/>
              <a:t>16</a:t>
            </a:fld>
            <a:endParaRPr lang="en-US"/>
          </a:p>
        </p:txBody>
      </p:sp>
    </p:spTree>
    <p:extLst>
      <p:ext uri="{BB962C8B-B14F-4D97-AF65-F5344CB8AC3E}">
        <p14:creationId xmlns:p14="http://schemas.microsoft.com/office/powerpoint/2010/main" val="219069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B838BC-F5A2-4A1E-A95C-3D4586BD39EB}" type="slidenum">
              <a:rPr lang="en-US" smtClean="0"/>
              <a:t>17</a:t>
            </a:fld>
            <a:endParaRPr lang="en-US"/>
          </a:p>
        </p:txBody>
      </p:sp>
    </p:spTree>
    <p:extLst>
      <p:ext uri="{BB962C8B-B14F-4D97-AF65-F5344CB8AC3E}">
        <p14:creationId xmlns:p14="http://schemas.microsoft.com/office/powerpoint/2010/main" val="399040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B838BC-F5A2-4A1E-A95C-3D4586BD39EB}" type="slidenum">
              <a:rPr lang="en-US" smtClean="0"/>
              <a:t>18</a:t>
            </a:fld>
            <a:endParaRPr lang="en-US"/>
          </a:p>
        </p:txBody>
      </p:sp>
    </p:spTree>
    <p:extLst>
      <p:ext uri="{BB962C8B-B14F-4D97-AF65-F5344CB8AC3E}">
        <p14:creationId xmlns:p14="http://schemas.microsoft.com/office/powerpoint/2010/main" val="48131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B838BC-F5A2-4A1E-A95C-3D4586BD39EB}" type="slidenum">
              <a:rPr lang="en-US" smtClean="0"/>
              <a:t>19</a:t>
            </a:fld>
            <a:endParaRPr lang="en-US"/>
          </a:p>
        </p:txBody>
      </p:sp>
    </p:spTree>
    <p:extLst>
      <p:ext uri="{BB962C8B-B14F-4D97-AF65-F5344CB8AC3E}">
        <p14:creationId xmlns:p14="http://schemas.microsoft.com/office/powerpoint/2010/main" val="785598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B838BC-F5A2-4A1E-A95C-3D4586BD39EB}" type="slidenum">
              <a:rPr lang="en-US" smtClean="0"/>
              <a:t>20</a:t>
            </a:fld>
            <a:endParaRPr lang="en-US"/>
          </a:p>
        </p:txBody>
      </p:sp>
    </p:spTree>
    <p:extLst>
      <p:ext uri="{BB962C8B-B14F-4D97-AF65-F5344CB8AC3E}">
        <p14:creationId xmlns:p14="http://schemas.microsoft.com/office/powerpoint/2010/main" val="3730074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B838BC-F5A2-4A1E-A95C-3D4586BD39EB}" type="slidenum">
              <a:rPr lang="en-US" smtClean="0"/>
              <a:t>21</a:t>
            </a:fld>
            <a:endParaRPr lang="en-US"/>
          </a:p>
        </p:txBody>
      </p:sp>
    </p:spTree>
    <p:extLst>
      <p:ext uri="{BB962C8B-B14F-4D97-AF65-F5344CB8AC3E}">
        <p14:creationId xmlns:p14="http://schemas.microsoft.com/office/powerpoint/2010/main" val="3275448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strictly for uncorrected hardcopy aerial photography, since this is our source of stereo imagery. Each of the images shown here are prints from negatives, and are not </a:t>
            </a:r>
            <a:r>
              <a:rPr lang="en-US" baseline="0" dirty="0" err="1"/>
              <a:t>geocorrected</a:t>
            </a:r>
            <a:r>
              <a:rPr lang="en-US" baseline="0" dirty="0"/>
              <a:t>. </a:t>
            </a:r>
          </a:p>
          <a:p>
            <a:endParaRPr lang="en-US" baseline="0" dirty="0"/>
          </a:p>
          <a:p>
            <a:r>
              <a:rPr lang="en-US" baseline="0" dirty="0"/>
              <a:t>We can transfer some information directly from these; for example (next slide)</a:t>
            </a:r>
            <a:endParaRPr lang="en-US" dirty="0"/>
          </a:p>
        </p:txBody>
      </p:sp>
      <p:sp>
        <p:nvSpPr>
          <p:cNvPr id="4" name="Slide Number Placeholder 3"/>
          <p:cNvSpPr>
            <a:spLocks noGrp="1"/>
          </p:cNvSpPr>
          <p:nvPr>
            <p:ph type="sldNum" sz="quarter" idx="10"/>
          </p:nvPr>
        </p:nvSpPr>
        <p:spPr/>
        <p:txBody>
          <a:bodyPr/>
          <a:lstStyle/>
          <a:p>
            <a:fld id="{F4B838BC-F5A2-4A1E-A95C-3D4586BD39EB}" type="slidenum">
              <a:rPr lang="en-US" smtClean="0"/>
              <a:t>3</a:t>
            </a:fld>
            <a:endParaRPr lang="en-US"/>
          </a:p>
        </p:txBody>
      </p:sp>
    </p:spTree>
    <p:extLst>
      <p:ext uri="{BB962C8B-B14F-4D97-AF65-F5344CB8AC3E}">
        <p14:creationId xmlns:p14="http://schemas.microsoft.com/office/powerpoint/2010/main" val="487283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B838BC-F5A2-4A1E-A95C-3D4586BD39EB}" type="slidenum">
              <a:rPr lang="en-US" smtClean="0"/>
              <a:t>22</a:t>
            </a:fld>
            <a:endParaRPr lang="en-US"/>
          </a:p>
        </p:txBody>
      </p:sp>
    </p:spTree>
    <p:extLst>
      <p:ext uri="{BB962C8B-B14F-4D97-AF65-F5344CB8AC3E}">
        <p14:creationId xmlns:p14="http://schemas.microsoft.com/office/powerpoint/2010/main" val="2374316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who are used to</a:t>
            </a:r>
            <a:r>
              <a:rPr lang="en-US" baseline="0" dirty="0"/>
              <a:t> using Stereo Analyst</a:t>
            </a:r>
            <a:endParaRPr lang="en-US" dirty="0"/>
          </a:p>
        </p:txBody>
      </p:sp>
      <p:sp>
        <p:nvSpPr>
          <p:cNvPr id="4" name="Footer Placeholder 3"/>
          <p:cNvSpPr>
            <a:spLocks noGrp="1"/>
          </p:cNvSpPr>
          <p:nvPr>
            <p:ph type="ftr" sz="quarter" idx="10"/>
          </p:nvPr>
        </p:nvSpPr>
        <p:spPr/>
        <p:txBody>
          <a:bodyPr/>
          <a:lstStyle/>
          <a:p>
            <a:r>
              <a:rPr lang="en-US"/>
              <a:t>Intro to Stereo Analyst</a:t>
            </a:r>
          </a:p>
        </p:txBody>
      </p:sp>
      <p:sp>
        <p:nvSpPr>
          <p:cNvPr id="5" name="Slide Number Placeholder 4"/>
          <p:cNvSpPr>
            <a:spLocks noGrp="1"/>
          </p:cNvSpPr>
          <p:nvPr>
            <p:ph type="sldNum" sz="quarter" idx="11"/>
          </p:nvPr>
        </p:nvSpPr>
        <p:spPr/>
        <p:txBody>
          <a:bodyPr/>
          <a:lstStyle/>
          <a:p>
            <a:fld id="{1BAC3CB8-AACC-48CF-91A0-D0D3EFB77EB1}" type="slidenum">
              <a:rPr lang="en-US" smtClean="0"/>
              <a:pPr/>
              <a:t>24</a:t>
            </a:fld>
            <a:endParaRPr lang="en-US"/>
          </a:p>
        </p:txBody>
      </p:sp>
    </p:spTree>
    <p:extLst>
      <p:ext uri="{BB962C8B-B14F-4D97-AF65-F5344CB8AC3E}">
        <p14:creationId xmlns:p14="http://schemas.microsoft.com/office/powerpoint/2010/main" val="179035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Last bullet: can be a bit of a nuisance,</a:t>
            </a:r>
            <a:r>
              <a:rPr lang="en-US" baseline="0" dirty="0"/>
              <a:t> but not bad once you are used to it; can always go into the Layer properties and re-orient north to the top.</a:t>
            </a:r>
          </a:p>
        </p:txBody>
      </p:sp>
      <p:sp>
        <p:nvSpPr>
          <p:cNvPr id="4" name="Slide Number Placeholder 3"/>
          <p:cNvSpPr>
            <a:spLocks noGrp="1"/>
          </p:cNvSpPr>
          <p:nvPr>
            <p:ph type="sldNum" sz="quarter" idx="10"/>
          </p:nvPr>
        </p:nvSpPr>
        <p:spPr/>
        <p:txBody>
          <a:bodyPr/>
          <a:lstStyle/>
          <a:p>
            <a:fld id="{F4B838BC-F5A2-4A1E-A95C-3D4586BD39EB}" type="slidenum">
              <a:rPr lang="en-US" smtClean="0"/>
              <a:t>25</a:t>
            </a:fld>
            <a:endParaRPr lang="en-US"/>
          </a:p>
        </p:txBody>
      </p:sp>
    </p:spTree>
    <p:extLst>
      <p:ext uri="{BB962C8B-B14F-4D97-AF65-F5344CB8AC3E}">
        <p14:creationId xmlns:p14="http://schemas.microsoft.com/office/powerpoint/2010/main" val="622393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we</a:t>
            </a:r>
            <a:r>
              <a:rPr lang="en-US" baseline="0" dirty="0"/>
              <a:t> found Summit Evolution attractive”</a:t>
            </a:r>
            <a:endParaRPr lang="en-US" dirty="0"/>
          </a:p>
          <a:p>
            <a:endParaRPr lang="en-US" dirty="0"/>
          </a:p>
          <a:p>
            <a:r>
              <a:rPr lang="en-US" dirty="0"/>
              <a:t>Discuss</a:t>
            </a:r>
            <a:r>
              <a:rPr lang="en-US" baseline="0" dirty="0"/>
              <a:t> the myriad of options, and that these are covered in both the demo and exercises</a:t>
            </a:r>
            <a:endParaRPr lang="en-US" dirty="0"/>
          </a:p>
        </p:txBody>
      </p:sp>
      <p:sp>
        <p:nvSpPr>
          <p:cNvPr id="4" name="Slide Number Placeholder 3"/>
          <p:cNvSpPr>
            <a:spLocks noGrp="1"/>
          </p:cNvSpPr>
          <p:nvPr>
            <p:ph type="sldNum" sz="quarter" idx="10"/>
          </p:nvPr>
        </p:nvSpPr>
        <p:spPr/>
        <p:txBody>
          <a:bodyPr/>
          <a:lstStyle/>
          <a:p>
            <a:fld id="{F4B838BC-F5A2-4A1E-A95C-3D4586BD39EB}" type="slidenum">
              <a:rPr lang="en-US" smtClean="0"/>
              <a:t>26</a:t>
            </a:fld>
            <a:endParaRPr lang="en-US"/>
          </a:p>
        </p:txBody>
      </p:sp>
    </p:spTree>
    <p:extLst>
      <p:ext uri="{BB962C8B-B14F-4D97-AF65-F5344CB8AC3E}">
        <p14:creationId xmlns:p14="http://schemas.microsoft.com/office/powerpoint/2010/main" val="94323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the myriad of options, and that these are covered in both the demo and exercises</a:t>
            </a:r>
            <a:endParaRPr lang="en-US" dirty="0"/>
          </a:p>
        </p:txBody>
      </p:sp>
      <p:sp>
        <p:nvSpPr>
          <p:cNvPr id="4" name="Slide Number Placeholder 3"/>
          <p:cNvSpPr>
            <a:spLocks noGrp="1"/>
          </p:cNvSpPr>
          <p:nvPr>
            <p:ph type="sldNum" sz="quarter" idx="10"/>
          </p:nvPr>
        </p:nvSpPr>
        <p:spPr/>
        <p:txBody>
          <a:bodyPr/>
          <a:lstStyle/>
          <a:p>
            <a:fld id="{F4B838BC-F5A2-4A1E-A95C-3D4586BD39EB}" type="slidenum">
              <a:rPr lang="en-US" smtClean="0"/>
              <a:t>27</a:t>
            </a:fld>
            <a:endParaRPr lang="en-US"/>
          </a:p>
        </p:txBody>
      </p:sp>
    </p:spTree>
    <p:extLst>
      <p:ext uri="{BB962C8B-B14F-4D97-AF65-F5344CB8AC3E}">
        <p14:creationId xmlns:p14="http://schemas.microsoft.com/office/powerpoint/2010/main" val="684247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am starting with the actual digitizing process; presuming at this point that we have already created a vector file in Arc that includes the ability to capture elevation information if we need it.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4B838BC-F5A2-4A1E-A95C-3D4586BD39EB}" type="slidenum">
              <a:rPr lang="en-US" smtClean="0"/>
              <a:t>28</a:t>
            </a:fld>
            <a:endParaRPr lang="en-US"/>
          </a:p>
        </p:txBody>
      </p:sp>
    </p:spTree>
    <p:extLst>
      <p:ext uri="{BB962C8B-B14F-4D97-AF65-F5344CB8AC3E}">
        <p14:creationId xmlns:p14="http://schemas.microsoft.com/office/powerpoint/2010/main" val="986172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edit</a:t>
            </a:r>
            <a:r>
              <a:rPr lang="en-US" baseline="0" dirty="0"/>
              <a:t> in the bottom half, e</a:t>
            </a:r>
            <a:r>
              <a:rPr lang="en-US" dirty="0"/>
              <a:t>mphasize</a:t>
            </a:r>
            <a:r>
              <a:rPr lang="en-US" baseline="0" dirty="0"/>
              <a:t> that while we are using many settings in ArcMap, all of  your editing should be done in the Stereo view in Evolution</a:t>
            </a:r>
            <a:endParaRPr lang="en-US" dirty="0"/>
          </a:p>
        </p:txBody>
      </p:sp>
      <p:sp>
        <p:nvSpPr>
          <p:cNvPr id="4" name="Slide Number Placeholder 3"/>
          <p:cNvSpPr>
            <a:spLocks noGrp="1"/>
          </p:cNvSpPr>
          <p:nvPr>
            <p:ph type="sldNum" sz="quarter" idx="10"/>
          </p:nvPr>
        </p:nvSpPr>
        <p:spPr/>
        <p:txBody>
          <a:bodyPr/>
          <a:lstStyle/>
          <a:p>
            <a:fld id="{F4B838BC-F5A2-4A1E-A95C-3D4586BD39EB}" type="slidenum">
              <a:rPr lang="en-US" smtClean="0"/>
              <a:t>29</a:t>
            </a:fld>
            <a:endParaRPr lang="en-US"/>
          </a:p>
        </p:txBody>
      </p:sp>
    </p:spTree>
    <p:extLst>
      <p:ext uri="{BB962C8B-B14F-4D97-AF65-F5344CB8AC3E}">
        <p14:creationId xmlns:p14="http://schemas.microsoft.com/office/powerpoint/2010/main" val="3606722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4668035-9878-4971-88A3-00313F652C86}" type="slidenum">
              <a:rPr lang="en-US" smtClean="0"/>
              <a:pPr>
                <a:defRPr/>
              </a:pPr>
              <a:t>35</a:t>
            </a:fld>
            <a:endParaRPr lang="en-US"/>
          </a:p>
        </p:txBody>
      </p:sp>
    </p:spTree>
    <p:extLst>
      <p:ext uri="{BB962C8B-B14F-4D97-AF65-F5344CB8AC3E}">
        <p14:creationId xmlns:p14="http://schemas.microsoft.com/office/powerpoint/2010/main" val="686840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7" name="Slide Image Placeholder 1"/>
          <p:cNvSpPr>
            <a:spLocks noGrp="1" noRot="1" noChangeAspect="1"/>
          </p:cNvSpPr>
          <p:nvPr>
            <p:ph type="sldImg"/>
          </p:nvPr>
        </p:nvSpPr>
        <p:spPr>
          <a:ln/>
        </p:spPr>
      </p:sp>
      <p:sp>
        <p:nvSpPr>
          <p:cNvPr id="628738" name="Notes Placeholder 2"/>
          <p:cNvSpPr>
            <a:spLocks noGrp="1"/>
          </p:cNvSpPr>
          <p:nvPr>
            <p:ph type="body" idx="1"/>
          </p:nvPr>
        </p:nvSpPr>
        <p:spPr>
          <a:noFill/>
          <a:ln/>
        </p:spPr>
        <p:txBody>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5E37A549-A60A-4752-ADFF-CE6803D581CF}" type="slidenum">
              <a:rPr lang="en-US"/>
              <a:pPr>
                <a:defRPr/>
              </a:pPr>
              <a:t>37</a:t>
            </a:fld>
            <a:endParaRPr lang="en-US"/>
          </a:p>
        </p:txBody>
      </p:sp>
    </p:spTree>
    <p:extLst>
      <p:ext uri="{BB962C8B-B14F-4D97-AF65-F5344CB8AC3E}">
        <p14:creationId xmlns:p14="http://schemas.microsoft.com/office/powerpoint/2010/main" val="1629509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analog days, we could use two consecutive images in a nice expensive machine like this, and transfer information directly to a map or other type of document. </a:t>
            </a:r>
          </a:p>
          <a:p>
            <a:endParaRPr lang="en-US" baseline="0" dirty="0"/>
          </a:p>
          <a:p>
            <a:r>
              <a:rPr lang="en-US" baseline="0" dirty="0"/>
              <a:t>If you have never had the chance to use one of these, don’t pass it up if you get a chance. </a:t>
            </a:r>
          </a:p>
          <a:p>
            <a:endParaRPr lang="en-US" baseline="0" dirty="0"/>
          </a:p>
          <a:p>
            <a:r>
              <a:rPr lang="en-US" baseline="0" dirty="0"/>
              <a:t>A little cheaper method; [next slide]</a:t>
            </a:r>
            <a:endParaRPr lang="en-US" dirty="0"/>
          </a:p>
        </p:txBody>
      </p:sp>
      <p:sp>
        <p:nvSpPr>
          <p:cNvPr id="4" name="Slide Number Placeholder 3"/>
          <p:cNvSpPr>
            <a:spLocks noGrp="1"/>
          </p:cNvSpPr>
          <p:nvPr>
            <p:ph type="sldNum" sz="quarter" idx="10"/>
          </p:nvPr>
        </p:nvSpPr>
        <p:spPr/>
        <p:txBody>
          <a:bodyPr/>
          <a:lstStyle/>
          <a:p>
            <a:fld id="{F4B838BC-F5A2-4A1E-A95C-3D4586BD39EB}" type="slidenum">
              <a:rPr lang="en-US" smtClean="0"/>
              <a:t>4</a:t>
            </a:fld>
            <a:endParaRPr lang="en-US"/>
          </a:p>
        </p:txBody>
      </p:sp>
    </p:spTree>
    <p:extLst>
      <p:ext uri="{BB962C8B-B14F-4D97-AF65-F5344CB8AC3E}">
        <p14:creationId xmlns:p14="http://schemas.microsoft.com/office/powerpoint/2010/main" val="974988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using a simple stereo</a:t>
            </a:r>
            <a:r>
              <a:rPr lang="en-US" baseline="0" dirty="0"/>
              <a:t> scope like the one shown here. However, it may not be as accurate since the images are the map are not used directly together.</a:t>
            </a:r>
          </a:p>
          <a:p>
            <a:endParaRPr lang="en-US" baseline="0" dirty="0"/>
          </a:p>
          <a:p>
            <a:r>
              <a:rPr lang="en-US" baseline="0" dirty="0"/>
              <a:t>But in a pinch, these steps can be used to get data from image pairs into vector form. </a:t>
            </a:r>
            <a:endParaRPr lang="en-US" dirty="0"/>
          </a:p>
        </p:txBody>
      </p:sp>
      <p:sp>
        <p:nvSpPr>
          <p:cNvPr id="4" name="Slide Number Placeholder 3"/>
          <p:cNvSpPr>
            <a:spLocks noGrp="1"/>
          </p:cNvSpPr>
          <p:nvPr>
            <p:ph type="sldNum" sz="quarter" idx="10"/>
          </p:nvPr>
        </p:nvSpPr>
        <p:spPr/>
        <p:txBody>
          <a:bodyPr/>
          <a:lstStyle/>
          <a:p>
            <a:fld id="{F4B838BC-F5A2-4A1E-A95C-3D4586BD39EB}" type="slidenum">
              <a:rPr lang="en-US" smtClean="0"/>
              <a:t>5</a:t>
            </a:fld>
            <a:endParaRPr lang="en-US"/>
          </a:p>
        </p:txBody>
      </p:sp>
    </p:spTree>
    <p:extLst>
      <p:ext uri="{BB962C8B-B14F-4D97-AF65-F5344CB8AC3E}">
        <p14:creationId xmlns:p14="http://schemas.microsoft.com/office/powerpoint/2010/main" val="2716190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a:t>
            </a:r>
            <a:r>
              <a:rPr lang="en-US" baseline="0" dirty="0"/>
              <a:t> alternative, if we have a softcopy orthomosaic and GIS software, is heads up digitizing. This is still the easiest method, and works for most projects.</a:t>
            </a:r>
          </a:p>
          <a:p>
            <a:endParaRPr lang="en-US" baseline="0" dirty="0"/>
          </a:p>
          <a:p>
            <a:r>
              <a:rPr lang="en-US" baseline="0" dirty="0"/>
              <a:t>A touchscreen tablet makes the process go even quicker, but can be costly</a:t>
            </a:r>
          </a:p>
          <a:p>
            <a:endParaRPr lang="en-US" baseline="0" dirty="0"/>
          </a:p>
          <a:p>
            <a:r>
              <a:rPr lang="en-US" baseline="0" dirty="0"/>
              <a:t>Stereo can offer improved interpretation, and allow us to get elevation.</a:t>
            </a:r>
            <a:endParaRPr lang="en-US" dirty="0"/>
          </a:p>
        </p:txBody>
      </p:sp>
      <p:sp>
        <p:nvSpPr>
          <p:cNvPr id="4" name="Slide Number Placeholder 3"/>
          <p:cNvSpPr>
            <a:spLocks noGrp="1"/>
          </p:cNvSpPr>
          <p:nvPr>
            <p:ph type="sldNum" sz="quarter" idx="10"/>
          </p:nvPr>
        </p:nvSpPr>
        <p:spPr/>
        <p:txBody>
          <a:bodyPr/>
          <a:lstStyle/>
          <a:p>
            <a:fld id="{F4B838BC-F5A2-4A1E-A95C-3D4586BD39EB}" type="slidenum">
              <a:rPr lang="en-US" smtClean="0"/>
              <a:t>6</a:t>
            </a:fld>
            <a:endParaRPr lang="en-US"/>
          </a:p>
        </p:txBody>
      </p:sp>
    </p:spTree>
    <p:extLst>
      <p:ext uri="{BB962C8B-B14F-4D97-AF65-F5344CB8AC3E}">
        <p14:creationId xmlns:p14="http://schemas.microsoft.com/office/powerpoint/2010/main" val="1805078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saw</a:t>
            </a:r>
            <a:r>
              <a:rPr lang="en-US" baseline="0" dirty="0"/>
              <a:t> this morning, there are two main types of stereo hardware beyond using red/blue or red/cyan glasses; </a:t>
            </a:r>
          </a:p>
          <a:p>
            <a:endParaRPr lang="en-US" baseline="0" dirty="0"/>
          </a:p>
          <a:p>
            <a:r>
              <a:rPr lang="en-US" baseline="0" dirty="0"/>
              <a:t>[recap the advantages and disadvantages of each, and mention the passive systems are becoming available again.]</a:t>
            </a:r>
          </a:p>
          <a:p>
            <a:endParaRPr lang="en-US" baseline="0" dirty="0"/>
          </a:p>
          <a:p>
            <a:r>
              <a:rPr lang="en-US" baseline="0" dirty="0"/>
              <a:t>While the two points on this slide are the same for heads up digitizing, we also have the stereo advantage now</a:t>
            </a:r>
            <a:endParaRPr lang="en-US" dirty="0"/>
          </a:p>
        </p:txBody>
      </p:sp>
      <p:sp>
        <p:nvSpPr>
          <p:cNvPr id="4" name="Slide Number Placeholder 3"/>
          <p:cNvSpPr>
            <a:spLocks noGrp="1"/>
          </p:cNvSpPr>
          <p:nvPr>
            <p:ph type="sldNum" sz="quarter" idx="10"/>
          </p:nvPr>
        </p:nvSpPr>
        <p:spPr/>
        <p:txBody>
          <a:bodyPr/>
          <a:lstStyle/>
          <a:p>
            <a:fld id="{F4B838BC-F5A2-4A1E-A95C-3D4586BD39EB}" type="slidenum">
              <a:rPr lang="en-US" smtClean="0"/>
              <a:t>7</a:t>
            </a:fld>
            <a:endParaRPr lang="en-US"/>
          </a:p>
        </p:txBody>
      </p:sp>
    </p:spTree>
    <p:extLst>
      <p:ext uri="{BB962C8B-B14F-4D97-AF65-F5344CB8AC3E}">
        <p14:creationId xmlns:p14="http://schemas.microsoft.com/office/powerpoint/2010/main" val="2937277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B838BC-F5A2-4A1E-A95C-3D4586BD39EB}" type="slidenum">
              <a:rPr lang="en-US" smtClean="0"/>
              <a:t>9</a:t>
            </a:fld>
            <a:endParaRPr lang="en-US"/>
          </a:p>
        </p:txBody>
      </p:sp>
    </p:spTree>
    <p:extLst>
      <p:ext uri="{BB962C8B-B14F-4D97-AF65-F5344CB8AC3E}">
        <p14:creationId xmlns:p14="http://schemas.microsoft.com/office/powerpoint/2010/main" val="210751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B838BC-F5A2-4A1E-A95C-3D4586BD39EB}" type="slidenum">
              <a:rPr lang="en-US" smtClean="0"/>
              <a:t>10</a:t>
            </a:fld>
            <a:endParaRPr lang="en-US"/>
          </a:p>
        </p:txBody>
      </p:sp>
    </p:spTree>
    <p:extLst>
      <p:ext uri="{BB962C8B-B14F-4D97-AF65-F5344CB8AC3E}">
        <p14:creationId xmlns:p14="http://schemas.microsoft.com/office/powerpoint/2010/main" val="819935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B838BC-F5A2-4A1E-A95C-3D4586BD39EB}" type="slidenum">
              <a:rPr lang="en-US" smtClean="0"/>
              <a:t>11</a:t>
            </a:fld>
            <a:endParaRPr lang="en-US"/>
          </a:p>
        </p:txBody>
      </p:sp>
    </p:spTree>
    <p:extLst>
      <p:ext uri="{BB962C8B-B14F-4D97-AF65-F5344CB8AC3E}">
        <p14:creationId xmlns:p14="http://schemas.microsoft.com/office/powerpoint/2010/main" val="4238192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120882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828800"/>
            <a:ext cx="7848600" cy="1927225"/>
          </a:xfrm>
        </p:spPr>
        <p:txBody>
          <a:bodyPr anchor="b">
            <a:noAutofit/>
          </a:bodyPr>
          <a:lstStyle>
            <a:lvl1pPr algn="r">
              <a:defRPr sz="5400"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85800" y="3962400"/>
            <a:ext cx="7848600" cy="1752600"/>
          </a:xfrm>
        </p:spPr>
        <p:txBody>
          <a:bodyPr/>
          <a:lstStyle>
            <a:lvl1pPr marL="0" indent="0" algn="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808412"/>
            <a:ext cx="7848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33400"/>
            <a:ext cx="3838575" cy="55514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57200" y="1447800"/>
            <a:ext cx="8229600" cy="5029200"/>
          </a:xfrm>
        </p:spPr>
        <p:txBody>
          <a:bodyPr>
            <a:normAutofit/>
          </a:bodyPr>
          <a:lstStyle>
            <a:lvl1pPr>
              <a:buClr>
                <a:schemeClr val="tx2">
                  <a:lumMod val="75000"/>
                </a:schemeClr>
              </a:buClr>
              <a:defRPr sz="3200"/>
            </a:lvl1pPr>
            <a:lvl2pPr>
              <a:buClr>
                <a:schemeClr val="accent4">
                  <a:lumMod val="75000"/>
                </a:schemeClr>
              </a:buClr>
              <a:defRPr sz="2800"/>
            </a:lvl2pPr>
            <a:lvl3pPr>
              <a:buClr>
                <a:schemeClr val="bg2">
                  <a:lumMod val="50000"/>
                </a:schemeClr>
              </a:buClr>
              <a:defRPr sz="2400"/>
            </a:lvl3pPr>
            <a:lvl4pPr>
              <a:buClr>
                <a:schemeClr val="accent6">
                  <a:lumMod val="75000"/>
                </a:schemeClr>
              </a:buCl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a:t>Click to edit Master title style</a:t>
            </a:r>
          </a:p>
        </p:txBody>
      </p:sp>
      <p:sp>
        <p:nvSpPr>
          <p:cNvPr id="3" name="Content Placeholder 2"/>
          <p:cNvSpPr>
            <a:spLocks noGrp="1"/>
          </p:cNvSpPr>
          <p:nvPr>
            <p:ph sz="half" idx="1"/>
          </p:nvPr>
        </p:nvSpPr>
        <p:spPr>
          <a:xfrm>
            <a:off x="457200" y="1447800"/>
            <a:ext cx="4038600" cy="49438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800"/>
            <a:ext cx="4038600" cy="49438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24000"/>
            <a:ext cx="82296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53200"/>
            <a:ext cx="9144000" cy="32788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TextBox 4"/>
          <p:cNvSpPr txBox="1"/>
          <p:nvPr userDrawn="1"/>
        </p:nvSpPr>
        <p:spPr>
          <a:xfrm>
            <a:off x="496225" y="6681151"/>
            <a:ext cx="1865975" cy="215444"/>
          </a:xfrm>
          <a:prstGeom prst="rect">
            <a:avLst/>
          </a:prstGeom>
          <a:noFill/>
        </p:spPr>
        <p:txBody>
          <a:bodyPr wrap="square" rtlCol="0">
            <a:spAutoFit/>
          </a:bodyPr>
          <a:lstStyle/>
          <a:p>
            <a:pPr algn="l"/>
            <a:r>
              <a:rPr lang="en-US" sz="800" b="1" i="1" dirty="0">
                <a:solidFill>
                  <a:schemeClr val="bg1"/>
                </a:solidFill>
              </a:rPr>
              <a:t>Forest Service</a:t>
            </a:r>
          </a:p>
        </p:txBody>
      </p:sp>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8600" y="6584950"/>
            <a:ext cx="265249" cy="294427"/>
          </a:xfrm>
          <a:prstGeom prst="rect">
            <a:avLst/>
          </a:prstGeom>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4" r:id="rId3"/>
    <p:sldLayoutId id="2147483966" r:id="rId4"/>
  </p:sldLayoutIdLst>
  <p:hf sldNum="0" hdr="0" ftr="0" dt="0"/>
  <p:txStyles>
    <p:titleStyle>
      <a:lvl1pPr algn="ctr" defTabSz="914400" rtl="0" eaLnBrk="1" latinLnBrk="0" hangingPunct="1">
        <a:spcBef>
          <a:spcPct val="0"/>
        </a:spcBef>
        <a:buNone/>
        <a:defRPr sz="4000" kern="1200" spc="-100" baseline="0">
          <a:solidFill>
            <a:schemeClr val="accent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webb02@fs.fed.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image" Target="../media/image9.jpeg"/><Relationship Id="rId12" Type="http://schemas.openxmlformats.org/officeDocument/2006/relationships/image" Target="../media/image4.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8.jpeg"/><Relationship Id="rId11" Type="http://schemas.openxmlformats.org/officeDocument/2006/relationships/oleObject" Target="../embeddings/oleObject1.bin"/><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5.wmf"/></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mailto:brenna.schwert@usda.gov"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usda-servicedesk.fed.onbmc.com/arsys/forms/onbmc-s.fed.onbmc.com/SRS:ServiceRequestConsole/Default+Administrator+View/?mode=submit&amp;F303900000=4&amp;F303900900=SRHA4R4ID9BUNAO23PKW33QDYT5OAS&amp;F303906700=0&amp;F303902000=0&amp;F303902100=0&amp;cacheid=aeff8f18"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mailto:eric.rounds@usda.gov" TargetMode="External"/><Relationship Id="rId3" Type="http://schemas.openxmlformats.org/officeDocument/2006/relationships/hyperlink" Target="mailto:nolan.cate@usda.gov" TargetMode="External"/><Relationship Id="rId7" Type="http://schemas.openxmlformats.org/officeDocument/2006/relationships/hyperlink" Target="mailto:mark.hammond@usda.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jeremy.webb@usda.gov" TargetMode="External"/><Relationship Id="rId5" Type="http://schemas.openxmlformats.org/officeDocument/2006/relationships/hyperlink" Target="mailto:brenna.Schwert@usda.gov" TargetMode="External"/><Relationship Id="rId4" Type="http://schemas.openxmlformats.org/officeDocument/2006/relationships/hyperlink" Target="mailto:kain.kutz@usda.gov" TargetMode="External"/><Relationship Id="rId9" Type="http://schemas.openxmlformats.org/officeDocument/2006/relationships/hyperlink" Target="https://usdagcc.sharepoint.com/sites/fs-gtac-tus/SitePages/Home%20Page.aspx"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usdagcc.sharepoint.com/sites/fs-gtac-tus/SitePages/Home%20Page.aspx" TargetMode="External"/><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mailto:brenna.Schwert@usda.gov"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hyperlink" Target="https://usdagcc.sharepoint.com/sites/fs-gtac-tus/Lists/Course/Item/displayifs.aspx?List=57ad9b47%2D523a%2D4857%2Dac3b%2Dff91fdf3b0d7&amp;ID=181&amp;Source=https%3A%2F%2Fusdagcc%2Esharepoint%2Ecom%2Fsites%2Ffs%2Dgtac%2Dtus%2FLists%2FCourse%2FAllItems%2Easpx&amp;ContentTypeId=0x010007DDBB3B2FC4FA4BBA55C251A4961026"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848600" cy="1927225"/>
          </a:xfrm>
        </p:spPr>
        <p:txBody>
          <a:bodyPr/>
          <a:lstStyle/>
          <a:p>
            <a:pPr algn="ctr"/>
            <a:r>
              <a:rPr lang="en-US" sz="4800" dirty="0"/>
              <a:t>Information Extraction from 3D Digital Imagery</a:t>
            </a:r>
          </a:p>
        </p:txBody>
      </p:sp>
      <p:sp>
        <p:nvSpPr>
          <p:cNvPr id="3" name="Subtitle 2"/>
          <p:cNvSpPr>
            <a:spLocks noGrp="1"/>
          </p:cNvSpPr>
          <p:nvPr>
            <p:ph type="subTitle" idx="1"/>
          </p:nvPr>
        </p:nvSpPr>
        <p:spPr/>
        <p:txBody>
          <a:bodyPr>
            <a:normAutofit fontScale="70000" lnSpcReduction="20000"/>
          </a:bodyPr>
          <a:lstStyle/>
          <a:p>
            <a:r>
              <a:rPr lang="en-US" sz="2800" b="1" dirty="0"/>
              <a:t>Mark Hammond</a:t>
            </a:r>
          </a:p>
          <a:p>
            <a:r>
              <a:rPr lang="en-US" dirty="0"/>
              <a:t>Remote Sensing Specialist / Trainer</a:t>
            </a:r>
          </a:p>
          <a:p>
            <a:r>
              <a:rPr lang="en-US" dirty="0" err="1"/>
              <a:t>RedCastle</a:t>
            </a:r>
            <a:r>
              <a:rPr lang="en-US" dirty="0"/>
              <a:t> Resources Inc., working onsite at</a:t>
            </a:r>
          </a:p>
          <a:p>
            <a:r>
              <a:rPr lang="en-US" dirty="0"/>
              <a:t>Geospatial Technology and Applications Center (GTAC)</a:t>
            </a:r>
          </a:p>
          <a:p>
            <a:r>
              <a:rPr lang="en-US" dirty="0"/>
              <a:t>(801) 975-3497</a:t>
            </a:r>
          </a:p>
          <a:p>
            <a:r>
              <a:rPr lang="en-US" dirty="0">
                <a:hlinkClick r:id="rId2"/>
              </a:rPr>
              <a:t>markhammond@fs.fed.us</a:t>
            </a:r>
            <a:endParaRPr lang="en-US" dirty="0"/>
          </a:p>
        </p:txBody>
      </p:sp>
    </p:spTree>
    <p:extLst>
      <p:ext uri="{BB962C8B-B14F-4D97-AF65-F5344CB8AC3E}">
        <p14:creationId xmlns:p14="http://schemas.microsoft.com/office/powerpoint/2010/main" val="190948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Ground Knowledge and Experience</a:t>
            </a:r>
          </a:p>
        </p:txBody>
      </p:sp>
      <p:sp>
        <p:nvSpPr>
          <p:cNvPr id="19459" name="Rectangle 3"/>
          <p:cNvSpPr>
            <a:spLocks noGrp="1" noChangeArrowheads="1"/>
          </p:cNvSpPr>
          <p:nvPr>
            <p:ph idx="1"/>
          </p:nvPr>
        </p:nvSpPr>
        <p:spPr>
          <a:xfrm>
            <a:off x="492125" y="1100138"/>
            <a:ext cx="5118100" cy="3668712"/>
          </a:xfrm>
        </p:spPr>
        <p:txBody>
          <a:bodyPr/>
          <a:lstStyle/>
          <a:p>
            <a:pPr marL="0" indent="0">
              <a:lnSpc>
                <a:spcPct val="90000"/>
              </a:lnSpc>
              <a:buNone/>
            </a:pPr>
            <a:r>
              <a:rPr lang="en-US" sz="2800" dirty="0"/>
              <a:t>The most important tool in photo interpretation</a:t>
            </a:r>
          </a:p>
          <a:p>
            <a:pPr lvl="1">
              <a:lnSpc>
                <a:spcPct val="90000"/>
              </a:lnSpc>
            </a:pPr>
            <a:r>
              <a:rPr lang="en-US" sz="2400" dirty="0"/>
              <a:t>Must be able to discriminate features and their attributes (e.g. species and size class) on the ground </a:t>
            </a:r>
          </a:p>
          <a:p>
            <a:pPr lvl="1">
              <a:lnSpc>
                <a:spcPct val="90000"/>
              </a:lnSpc>
            </a:pPr>
            <a:r>
              <a:rPr lang="en-US" sz="2400" dirty="0"/>
              <a:t>Then relate that ground knowledge to photos—lots of time on the ground with photos in hand!</a:t>
            </a:r>
          </a:p>
        </p:txBody>
      </p:sp>
      <p:pic>
        <p:nvPicPr>
          <p:cNvPr id="19460" name="Picture 4" descr="truck2"/>
          <p:cNvPicPr>
            <a:picLocks noChangeAspect="1" noChangeArrowheads="1"/>
          </p:cNvPicPr>
          <p:nvPr/>
        </p:nvPicPr>
        <p:blipFill>
          <a:blip r:embed="rId3" cstate="print"/>
          <a:srcRect l="21841" t="12735" r="10512"/>
          <a:stretch>
            <a:fillRect/>
          </a:stretch>
        </p:blipFill>
        <p:spPr bwMode="auto">
          <a:xfrm>
            <a:off x="5728121" y="1506538"/>
            <a:ext cx="3251200" cy="2795587"/>
          </a:xfrm>
          <a:prstGeom prst="rect">
            <a:avLst/>
          </a:prstGeom>
          <a:noFill/>
          <a:ln w="9525">
            <a:solidFill>
              <a:srgbClr val="FF0000"/>
            </a:solidFill>
            <a:miter lim="800000"/>
            <a:headEnd/>
            <a:tailEnd/>
          </a:ln>
          <a:effectLst>
            <a:outerShdw dist="53882" dir="2700000" algn="ctr" rotWithShape="0">
              <a:schemeClr val="bg2"/>
            </a:outerShdw>
          </a:effectLst>
        </p:spPr>
      </p:pic>
      <p:sp>
        <p:nvSpPr>
          <p:cNvPr id="19461" name="Text Box 5"/>
          <p:cNvSpPr txBox="1">
            <a:spLocks noChangeArrowheads="1"/>
          </p:cNvSpPr>
          <p:nvPr/>
        </p:nvSpPr>
        <p:spPr bwMode="auto">
          <a:xfrm>
            <a:off x="706438" y="4894507"/>
            <a:ext cx="8004175" cy="1477328"/>
          </a:xfrm>
          <a:prstGeom prst="rect">
            <a:avLst/>
          </a:prstGeom>
          <a:noFill/>
          <a:ln w="9525">
            <a:noFill/>
            <a:miter lim="800000"/>
            <a:headEnd/>
            <a:tailEnd/>
          </a:ln>
          <a:effectLst/>
        </p:spPr>
        <p:txBody>
          <a:bodyPr>
            <a:spAutoFit/>
          </a:bodyPr>
          <a:lstStyle/>
          <a:p>
            <a:pPr>
              <a:spcBef>
                <a:spcPct val="50000"/>
              </a:spcBef>
            </a:pPr>
            <a:r>
              <a:rPr lang="en-US" sz="1200" b="0" i="1" dirty="0">
                <a:solidFill>
                  <a:schemeClr val="bg1"/>
                </a:solidFill>
                <a:latin typeface="+mn-lt"/>
              </a:rPr>
              <a:t>“The best method of training is to conduct at least two field visits for photo interpreters--and even more if field site proximity permits. The first trip should be made in the initial training phase before </a:t>
            </a:r>
            <a:r>
              <a:rPr lang="en-US" sz="1200" b="0" i="1" dirty="0" err="1">
                <a:solidFill>
                  <a:schemeClr val="bg1"/>
                </a:solidFill>
                <a:latin typeface="+mn-lt"/>
              </a:rPr>
              <a:t>photointerpretation</a:t>
            </a:r>
            <a:r>
              <a:rPr lang="en-US" sz="1200" b="0" i="1" dirty="0">
                <a:solidFill>
                  <a:schemeClr val="bg1"/>
                </a:solidFill>
                <a:latin typeface="+mn-lt"/>
              </a:rPr>
              <a:t> is begun. The second should be made after </a:t>
            </a:r>
            <a:r>
              <a:rPr lang="en-US" sz="1200" b="0" i="1" dirty="0" err="1">
                <a:solidFill>
                  <a:schemeClr val="bg1"/>
                </a:solidFill>
                <a:latin typeface="+mn-lt"/>
              </a:rPr>
              <a:t>photointerpretation</a:t>
            </a:r>
            <a:r>
              <a:rPr lang="en-US" sz="1200" b="0" i="1" dirty="0">
                <a:solidFill>
                  <a:schemeClr val="bg1"/>
                </a:solidFill>
                <a:latin typeface="+mn-lt"/>
              </a:rPr>
              <a:t> is begun, but before a significant amount of PI data has been produced. After this field trip, each interpreter will have a substantial number of personally identified features he or she can discuss with co-workers to determine how easily and consistently a feature can be identified on an aerial photograph.”  </a:t>
            </a:r>
          </a:p>
          <a:p>
            <a:pPr>
              <a:spcBef>
                <a:spcPct val="50000"/>
              </a:spcBef>
            </a:pPr>
            <a:endParaRPr lang="en-US" sz="1200" b="0" i="1" dirty="0"/>
          </a:p>
        </p:txBody>
      </p:sp>
    </p:spTree>
    <p:extLst>
      <p:ext uri="{BB962C8B-B14F-4D97-AF65-F5344CB8AC3E}">
        <p14:creationId xmlns:p14="http://schemas.microsoft.com/office/powerpoint/2010/main" val="238443973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The Classification Scheme (Legend)</a:t>
            </a:r>
          </a:p>
        </p:txBody>
      </p:sp>
      <p:sp>
        <p:nvSpPr>
          <p:cNvPr id="20483" name="Rectangle 3"/>
          <p:cNvSpPr>
            <a:spLocks noGrp="1" noChangeArrowheads="1"/>
          </p:cNvSpPr>
          <p:nvPr>
            <p:ph idx="1"/>
          </p:nvPr>
        </p:nvSpPr>
        <p:spPr>
          <a:xfrm>
            <a:off x="990600" y="1190625"/>
            <a:ext cx="7904163" cy="5210175"/>
          </a:xfrm>
        </p:spPr>
        <p:txBody>
          <a:bodyPr/>
          <a:lstStyle/>
          <a:p>
            <a:pPr>
              <a:lnSpc>
                <a:spcPct val="90000"/>
              </a:lnSpc>
            </a:pPr>
            <a:r>
              <a:rPr lang="en-US" sz="2400" dirty="0"/>
              <a:t>Categorizes and labels the variation in land cover that you wish to capture:</a:t>
            </a:r>
          </a:p>
          <a:p>
            <a:pPr lvl="1">
              <a:lnSpc>
                <a:spcPct val="90000"/>
              </a:lnSpc>
            </a:pPr>
            <a:r>
              <a:rPr lang="en-US" sz="2000" dirty="0"/>
              <a:t>Based on measurable land cover (not land use) characteristics,</a:t>
            </a:r>
          </a:p>
          <a:p>
            <a:pPr lvl="1">
              <a:lnSpc>
                <a:spcPct val="90000"/>
              </a:lnSpc>
            </a:pPr>
            <a:r>
              <a:rPr lang="en-US" sz="2000" dirty="0"/>
              <a:t>Based on what the photography can detect </a:t>
            </a:r>
          </a:p>
          <a:p>
            <a:pPr lvl="1">
              <a:lnSpc>
                <a:spcPct val="90000"/>
              </a:lnSpc>
            </a:pPr>
            <a:r>
              <a:rPr lang="en-US" sz="2000" dirty="0"/>
              <a:t>Avoid interpretive classes such as “Old Growth” or “Suitable Habitat”; these should be derived by definitions based on measurable characteristics,</a:t>
            </a:r>
          </a:p>
          <a:p>
            <a:pPr>
              <a:lnSpc>
                <a:spcPct val="90000"/>
              </a:lnSpc>
            </a:pPr>
            <a:r>
              <a:rPr lang="en-US" sz="2400" dirty="0"/>
              <a:t>A well-designed classification scheme is critical to deriving acceptable and useful information,</a:t>
            </a:r>
          </a:p>
          <a:p>
            <a:pPr>
              <a:lnSpc>
                <a:spcPct val="90000"/>
              </a:lnSpc>
            </a:pPr>
            <a:r>
              <a:rPr lang="en-US" sz="2400" dirty="0"/>
              <a:t>The complexity of a classification scheme will affect project accuracy and cost,</a:t>
            </a:r>
          </a:p>
          <a:p>
            <a:pPr>
              <a:lnSpc>
                <a:spcPct val="90000"/>
              </a:lnSpc>
            </a:pPr>
            <a:r>
              <a:rPr lang="en-US" sz="2400" dirty="0"/>
              <a:t>Time spent designing a workable classification scheme is always well spent!</a:t>
            </a:r>
          </a:p>
        </p:txBody>
      </p:sp>
    </p:spTree>
    <p:extLst>
      <p:ext uri="{BB962C8B-B14F-4D97-AF65-F5344CB8AC3E}">
        <p14:creationId xmlns:p14="http://schemas.microsoft.com/office/powerpoint/2010/main" val="19104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Classification Themes</a:t>
            </a:r>
          </a:p>
        </p:txBody>
      </p:sp>
      <p:sp>
        <p:nvSpPr>
          <p:cNvPr id="21507" name="Rectangle 3"/>
          <p:cNvSpPr>
            <a:spLocks noGrp="1" noChangeArrowheads="1"/>
          </p:cNvSpPr>
          <p:nvPr>
            <p:ph idx="1"/>
          </p:nvPr>
        </p:nvSpPr>
        <p:spPr>
          <a:xfrm>
            <a:off x="964722" y="1003271"/>
            <a:ext cx="7904163" cy="5138737"/>
          </a:xfrm>
        </p:spPr>
        <p:txBody>
          <a:bodyPr/>
          <a:lstStyle/>
          <a:p>
            <a:r>
              <a:rPr lang="en-US" sz="2400" dirty="0"/>
              <a:t>Vegetation cover</a:t>
            </a:r>
          </a:p>
          <a:p>
            <a:pPr lvl="1"/>
            <a:r>
              <a:rPr lang="en-US" sz="2000" dirty="0"/>
              <a:t>Varying levels of species detail, Size class, Canopy closure, etc…</a:t>
            </a:r>
          </a:p>
          <a:p>
            <a:r>
              <a:rPr lang="en-US" sz="2400" dirty="0"/>
              <a:t>Forest Health</a:t>
            </a:r>
          </a:p>
          <a:p>
            <a:pPr lvl="1"/>
            <a:r>
              <a:rPr lang="en-US" sz="2000" dirty="0"/>
              <a:t>Mortality due to:</a:t>
            </a:r>
          </a:p>
          <a:p>
            <a:pPr lvl="2"/>
            <a:r>
              <a:rPr lang="en-US" sz="1800" dirty="0"/>
              <a:t>Insect damage (and type), weather, etc…</a:t>
            </a:r>
          </a:p>
          <a:p>
            <a:r>
              <a:rPr lang="en-US" sz="2400" dirty="0"/>
              <a:t>Transportation Features</a:t>
            </a:r>
          </a:p>
          <a:p>
            <a:pPr lvl="1"/>
            <a:r>
              <a:rPr lang="en-US" sz="2000" dirty="0"/>
              <a:t>Roads, trails etc…</a:t>
            </a:r>
          </a:p>
          <a:p>
            <a:r>
              <a:rPr lang="en-US" sz="2400" dirty="0"/>
              <a:t>Water Features</a:t>
            </a:r>
          </a:p>
          <a:p>
            <a:pPr lvl="1"/>
            <a:r>
              <a:rPr lang="en-US" sz="2000" dirty="0"/>
              <a:t>Stream networks, lakes, wetlands etc…</a:t>
            </a:r>
          </a:p>
          <a:p>
            <a:r>
              <a:rPr lang="en-US" sz="2400" dirty="0"/>
              <a:t>Cultural Surveys </a:t>
            </a:r>
          </a:p>
          <a:p>
            <a:pPr lvl="1"/>
            <a:r>
              <a:rPr lang="en-US" sz="2000" dirty="0"/>
              <a:t>Possibly including historic photos?</a:t>
            </a:r>
          </a:p>
          <a:p>
            <a:r>
              <a:rPr lang="en-US" sz="2400" dirty="0"/>
              <a:t>And many more…</a:t>
            </a:r>
          </a:p>
          <a:p>
            <a:pPr lvl="2"/>
            <a:endParaRPr lang="en-US" sz="1800" dirty="0"/>
          </a:p>
        </p:txBody>
      </p:sp>
    </p:spTree>
    <p:extLst>
      <p:ext uri="{BB962C8B-B14F-4D97-AF65-F5344CB8AC3E}">
        <p14:creationId xmlns:p14="http://schemas.microsoft.com/office/powerpoint/2010/main" val="346006462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The Classification Scheme</a:t>
            </a:r>
          </a:p>
        </p:txBody>
      </p:sp>
      <p:sp>
        <p:nvSpPr>
          <p:cNvPr id="22531" name="Rectangle 3"/>
          <p:cNvSpPr>
            <a:spLocks noGrp="1" noChangeArrowheads="1"/>
          </p:cNvSpPr>
          <p:nvPr>
            <p:ph idx="1"/>
          </p:nvPr>
        </p:nvSpPr>
        <p:spPr/>
        <p:txBody>
          <a:bodyPr/>
          <a:lstStyle/>
          <a:p>
            <a:pPr marL="0" indent="0">
              <a:buNone/>
            </a:pPr>
            <a:r>
              <a:rPr lang="en-US" sz="2800" dirty="0"/>
              <a:t>Must:</a:t>
            </a:r>
          </a:p>
          <a:p>
            <a:pPr lvl="1"/>
            <a:r>
              <a:rPr lang="en-US" sz="2400" dirty="0"/>
              <a:t>Be exhaustive:</a:t>
            </a:r>
          </a:p>
          <a:p>
            <a:pPr lvl="2"/>
            <a:r>
              <a:rPr lang="en-US" sz="2000" dirty="0"/>
              <a:t>All land cover must be accounted for in the legend,</a:t>
            </a:r>
          </a:p>
          <a:p>
            <a:pPr lvl="2"/>
            <a:r>
              <a:rPr lang="en-US" sz="2000" dirty="0"/>
              <a:t>An “Other” category ensures this condition,</a:t>
            </a:r>
          </a:p>
          <a:p>
            <a:pPr lvl="1"/>
            <a:r>
              <a:rPr lang="en-US" sz="2400" dirty="0"/>
              <a:t>Be mutually exclusive:</a:t>
            </a:r>
          </a:p>
          <a:p>
            <a:pPr lvl="2"/>
            <a:r>
              <a:rPr lang="en-US" sz="2000" dirty="0"/>
              <a:t>Each land cover can be assigned to exactly one class,</a:t>
            </a:r>
          </a:p>
          <a:p>
            <a:pPr lvl="1"/>
            <a:r>
              <a:rPr lang="en-US" sz="2400" dirty="0"/>
              <a:t>Be composed of Labels and Rules for labeling,</a:t>
            </a:r>
          </a:p>
          <a:p>
            <a:pPr lvl="1"/>
            <a:r>
              <a:rPr lang="en-US" sz="2400" dirty="0"/>
              <a:t>Meet the user’s needs,</a:t>
            </a:r>
          </a:p>
          <a:p>
            <a:pPr marL="0" indent="0">
              <a:buNone/>
            </a:pPr>
            <a:r>
              <a:rPr lang="en-US" sz="2800" dirty="0"/>
              <a:t>In addition the scheme should be:</a:t>
            </a:r>
          </a:p>
          <a:p>
            <a:pPr lvl="1"/>
            <a:r>
              <a:rPr lang="en-US" sz="2400" dirty="0"/>
              <a:t>Hierarchical:</a:t>
            </a:r>
          </a:p>
          <a:p>
            <a:pPr lvl="2"/>
            <a:r>
              <a:rPr lang="en-US" sz="2000" dirty="0"/>
              <a:t>To be more flexible and better support multiple users.</a:t>
            </a:r>
          </a:p>
        </p:txBody>
      </p:sp>
      <p:sp>
        <p:nvSpPr>
          <p:cNvPr id="22532" name="Rectangle 4"/>
          <p:cNvSpPr>
            <a:spLocks noChangeArrowheads="1"/>
          </p:cNvSpPr>
          <p:nvPr/>
        </p:nvSpPr>
        <p:spPr bwMode="auto">
          <a:xfrm>
            <a:off x="1036638" y="1066800"/>
            <a:ext cx="7650162" cy="457200"/>
          </a:xfrm>
          <a:prstGeom prst="rect">
            <a:avLst/>
          </a:prstGeom>
          <a:noFill/>
          <a:ln w="9525">
            <a:noFill/>
            <a:miter lim="800000"/>
            <a:headEnd/>
            <a:tailEnd/>
          </a:ln>
          <a:effectLst/>
        </p:spPr>
        <p:txBody>
          <a:bodyPr>
            <a:spAutoFit/>
          </a:bodyPr>
          <a:lstStyle/>
          <a:p>
            <a:r>
              <a:rPr lang="en-US" sz="2400" b="0" i="1" dirty="0">
                <a:solidFill>
                  <a:schemeClr val="bg1"/>
                </a:solidFill>
                <a:latin typeface="+mn-lt"/>
              </a:rPr>
              <a:t>Requirements (for continuous cover classifications)</a:t>
            </a:r>
          </a:p>
        </p:txBody>
      </p:sp>
    </p:spTree>
    <p:extLst>
      <p:ext uri="{BB962C8B-B14F-4D97-AF65-F5344CB8AC3E}">
        <p14:creationId xmlns:p14="http://schemas.microsoft.com/office/powerpoint/2010/main" val="290477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2531">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1">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2531">
                                            <p:txEl>
                                              <p:pRg st="8" end="8"/>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2531">
                                            <p:txEl>
                                              <p:pRg st="9" end="9"/>
                                            </p:txEl>
                                          </p:spTgt>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dirty="0"/>
              <a:t>Classification Scheme -- Bad Example</a:t>
            </a:r>
          </a:p>
        </p:txBody>
      </p:sp>
      <p:sp>
        <p:nvSpPr>
          <p:cNvPr id="23555" name="Rectangle 3"/>
          <p:cNvSpPr>
            <a:spLocks noChangeArrowheads="1"/>
          </p:cNvSpPr>
          <p:nvPr/>
        </p:nvSpPr>
        <p:spPr bwMode="auto">
          <a:xfrm>
            <a:off x="6587976" y="2403625"/>
            <a:ext cx="1476366" cy="276999"/>
          </a:xfrm>
          <a:prstGeom prst="rect">
            <a:avLst/>
          </a:prstGeom>
          <a:noFill/>
          <a:ln w="9525">
            <a:noFill/>
            <a:miter lim="800000"/>
            <a:headEnd/>
            <a:tailEnd/>
          </a:ln>
        </p:spPr>
        <p:txBody>
          <a:bodyPr wrap="none" lIns="0" tIns="0" rIns="0" bIns="0">
            <a:spAutoFit/>
          </a:bodyPr>
          <a:lstStyle/>
          <a:p>
            <a:r>
              <a:rPr lang="en-US" sz="1800" dirty="0">
                <a:solidFill>
                  <a:schemeClr val="bg1"/>
                </a:solidFill>
                <a:latin typeface="+mn-lt"/>
              </a:rPr>
              <a:t>Hierarchical?</a:t>
            </a:r>
            <a:endParaRPr lang="en-US" sz="1800" b="0" dirty="0">
              <a:solidFill>
                <a:schemeClr val="bg1"/>
              </a:solidFill>
              <a:latin typeface="+mn-lt"/>
            </a:endParaRPr>
          </a:p>
        </p:txBody>
      </p:sp>
      <p:sp>
        <p:nvSpPr>
          <p:cNvPr id="23556" name="Rectangle 4"/>
          <p:cNvSpPr>
            <a:spLocks noChangeArrowheads="1"/>
          </p:cNvSpPr>
          <p:nvPr/>
        </p:nvSpPr>
        <p:spPr bwMode="auto">
          <a:xfrm>
            <a:off x="6607175" y="3073400"/>
            <a:ext cx="1359346" cy="276999"/>
          </a:xfrm>
          <a:prstGeom prst="rect">
            <a:avLst/>
          </a:prstGeom>
          <a:noFill/>
          <a:ln w="9525">
            <a:noFill/>
            <a:miter lim="800000"/>
            <a:headEnd/>
            <a:tailEnd/>
          </a:ln>
        </p:spPr>
        <p:txBody>
          <a:bodyPr wrap="none" lIns="0" tIns="0" rIns="0" bIns="0">
            <a:spAutoFit/>
          </a:bodyPr>
          <a:lstStyle/>
          <a:p>
            <a:r>
              <a:rPr lang="en-US" sz="1800" dirty="0">
                <a:solidFill>
                  <a:schemeClr val="bg1"/>
                </a:solidFill>
                <a:latin typeface="+mn-lt"/>
              </a:rPr>
              <a:t>Exhaustive?</a:t>
            </a:r>
            <a:endParaRPr lang="en-US" sz="1800" b="0" dirty="0">
              <a:solidFill>
                <a:schemeClr val="bg1"/>
              </a:solidFill>
              <a:latin typeface="+mn-lt"/>
            </a:endParaRPr>
          </a:p>
        </p:txBody>
      </p:sp>
      <p:sp>
        <p:nvSpPr>
          <p:cNvPr id="23557" name="Rectangle 5"/>
          <p:cNvSpPr>
            <a:spLocks noChangeArrowheads="1"/>
          </p:cNvSpPr>
          <p:nvPr/>
        </p:nvSpPr>
        <p:spPr bwMode="auto">
          <a:xfrm>
            <a:off x="6568836" y="3766868"/>
            <a:ext cx="1782539" cy="276999"/>
          </a:xfrm>
          <a:prstGeom prst="rect">
            <a:avLst/>
          </a:prstGeom>
          <a:noFill/>
          <a:ln w="9525">
            <a:noFill/>
            <a:miter lim="800000"/>
            <a:headEnd/>
            <a:tailEnd/>
          </a:ln>
        </p:spPr>
        <p:txBody>
          <a:bodyPr wrap="none" lIns="0" tIns="0" rIns="0" bIns="0">
            <a:spAutoFit/>
          </a:bodyPr>
          <a:lstStyle/>
          <a:p>
            <a:r>
              <a:rPr lang="en-US" sz="1800" dirty="0">
                <a:solidFill>
                  <a:schemeClr val="bg1"/>
                </a:solidFill>
                <a:latin typeface="+mn-lt"/>
              </a:rPr>
              <a:t>Labeling Rules?</a:t>
            </a:r>
            <a:endParaRPr lang="en-US" sz="1800" b="0" dirty="0">
              <a:solidFill>
                <a:schemeClr val="bg1"/>
              </a:solidFill>
              <a:latin typeface="+mn-lt"/>
            </a:endParaRPr>
          </a:p>
        </p:txBody>
      </p:sp>
      <p:sp>
        <p:nvSpPr>
          <p:cNvPr id="23558" name="Rectangle 6"/>
          <p:cNvSpPr>
            <a:spLocks noChangeArrowheads="1"/>
          </p:cNvSpPr>
          <p:nvPr/>
        </p:nvSpPr>
        <p:spPr bwMode="auto">
          <a:xfrm>
            <a:off x="6544933" y="4552681"/>
            <a:ext cx="2205732" cy="276999"/>
          </a:xfrm>
          <a:prstGeom prst="rect">
            <a:avLst/>
          </a:prstGeom>
          <a:noFill/>
          <a:ln w="9525">
            <a:noFill/>
            <a:miter lim="800000"/>
            <a:headEnd/>
            <a:tailEnd/>
          </a:ln>
        </p:spPr>
        <p:txBody>
          <a:bodyPr wrap="none" lIns="0" tIns="0" rIns="0" bIns="0">
            <a:spAutoFit/>
          </a:bodyPr>
          <a:lstStyle/>
          <a:p>
            <a:r>
              <a:rPr lang="en-US" sz="1800" dirty="0">
                <a:solidFill>
                  <a:schemeClr val="bg1"/>
                </a:solidFill>
                <a:latin typeface="+mn-lt"/>
              </a:rPr>
              <a:t>Mutually Exclusive?</a:t>
            </a:r>
            <a:endParaRPr lang="en-US" sz="1800" b="0" dirty="0">
              <a:solidFill>
                <a:schemeClr val="bg1"/>
              </a:solidFill>
              <a:latin typeface="+mn-lt"/>
            </a:endParaRPr>
          </a:p>
        </p:txBody>
      </p:sp>
      <p:grpSp>
        <p:nvGrpSpPr>
          <p:cNvPr id="23559" name="Group 7"/>
          <p:cNvGrpSpPr>
            <a:grpSpLocks/>
          </p:cNvGrpSpPr>
          <p:nvPr/>
        </p:nvGrpSpPr>
        <p:grpSpPr bwMode="auto">
          <a:xfrm>
            <a:off x="5140325" y="1385889"/>
            <a:ext cx="1855788" cy="1052513"/>
            <a:chOff x="3238" y="873"/>
            <a:chExt cx="1169" cy="663"/>
          </a:xfrm>
        </p:grpSpPr>
        <p:sp>
          <p:nvSpPr>
            <p:cNvPr id="23560" name="Freeform 8"/>
            <p:cNvSpPr>
              <a:spLocks/>
            </p:cNvSpPr>
            <p:nvPr/>
          </p:nvSpPr>
          <p:spPr bwMode="auto">
            <a:xfrm>
              <a:off x="3700" y="1173"/>
              <a:ext cx="403" cy="321"/>
            </a:xfrm>
            <a:custGeom>
              <a:avLst/>
              <a:gdLst/>
              <a:ahLst/>
              <a:cxnLst>
                <a:cxn ang="0">
                  <a:pos x="11" y="0"/>
                </a:cxn>
                <a:cxn ang="0">
                  <a:pos x="334" y="356"/>
                </a:cxn>
                <a:cxn ang="0">
                  <a:pos x="323" y="367"/>
                </a:cxn>
                <a:cxn ang="0">
                  <a:pos x="0" y="11"/>
                </a:cxn>
                <a:cxn ang="0">
                  <a:pos x="11" y="0"/>
                </a:cxn>
              </a:cxnLst>
              <a:rect l="0" t="0" r="r" b="b"/>
              <a:pathLst>
                <a:path w="334" h="367">
                  <a:moveTo>
                    <a:pt x="11" y="0"/>
                  </a:moveTo>
                  <a:lnTo>
                    <a:pt x="334" y="356"/>
                  </a:lnTo>
                  <a:lnTo>
                    <a:pt x="323" y="367"/>
                  </a:lnTo>
                  <a:lnTo>
                    <a:pt x="0" y="11"/>
                  </a:lnTo>
                  <a:lnTo>
                    <a:pt x="11" y="0"/>
                  </a:lnTo>
                  <a:close/>
                </a:path>
              </a:pathLst>
            </a:custGeom>
            <a:solidFill>
              <a:schemeClr val="bg1"/>
            </a:solidFill>
            <a:ln w="9525">
              <a:solidFill>
                <a:schemeClr val="tx1"/>
              </a:solidFill>
              <a:round/>
              <a:headEnd/>
              <a:tailEnd/>
            </a:ln>
          </p:spPr>
          <p:txBody>
            <a:bodyPr/>
            <a:lstStyle/>
            <a:p>
              <a:endParaRPr lang="en-US"/>
            </a:p>
          </p:txBody>
        </p:sp>
        <p:sp>
          <p:nvSpPr>
            <p:cNvPr id="23561" name="Freeform 9"/>
            <p:cNvSpPr>
              <a:spLocks/>
            </p:cNvSpPr>
            <p:nvPr/>
          </p:nvSpPr>
          <p:spPr bwMode="auto">
            <a:xfrm>
              <a:off x="4038" y="1430"/>
              <a:ext cx="100" cy="106"/>
            </a:xfrm>
            <a:custGeom>
              <a:avLst/>
              <a:gdLst/>
              <a:ahLst/>
              <a:cxnLst>
                <a:cxn ang="0">
                  <a:pos x="100" y="106"/>
                </a:cxn>
                <a:cxn ang="0">
                  <a:pos x="0" y="61"/>
                </a:cxn>
                <a:cxn ang="0">
                  <a:pos x="50" y="50"/>
                </a:cxn>
                <a:cxn ang="0">
                  <a:pos x="67" y="0"/>
                </a:cxn>
                <a:cxn ang="0">
                  <a:pos x="100" y="106"/>
                </a:cxn>
              </a:cxnLst>
              <a:rect l="0" t="0" r="r" b="b"/>
              <a:pathLst>
                <a:path w="100" h="106">
                  <a:moveTo>
                    <a:pt x="100" y="106"/>
                  </a:moveTo>
                  <a:lnTo>
                    <a:pt x="0" y="61"/>
                  </a:lnTo>
                  <a:lnTo>
                    <a:pt x="50" y="50"/>
                  </a:lnTo>
                  <a:lnTo>
                    <a:pt x="67" y="0"/>
                  </a:lnTo>
                  <a:lnTo>
                    <a:pt x="100" y="106"/>
                  </a:lnTo>
                  <a:close/>
                </a:path>
              </a:pathLst>
            </a:custGeom>
            <a:solidFill>
              <a:schemeClr val="bg1"/>
            </a:solidFill>
            <a:ln w="9525">
              <a:solidFill>
                <a:schemeClr val="tx1"/>
              </a:solidFill>
              <a:round/>
              <a:headEnd/>
              <a:tailEnd/>
            </a:ln>
          </p:spPr>
          <p:txBody>
            <a:bodyPr/>
            <a:lstStyle/>
            <a:p>
              <a:endParaRPr lang="en-US"/>
            </a:p>
          </p:txBody>
        </p:sp>
        <p:sp>
          <p:nvSpPr>
            <p:cNvPr id="23562" name="Rectangle 10"/>
            <p:cNvSpPr>
              <a:spLocks noChangeArrowheads="1"/>
            </p:cNvSpPr>
            <p:nvPr/>
          </p:nvSpPr>
          <p:spPr bwMode="auto">
            <a:xfrm>
              <a:off x="3255" y="884"/>
              <a:ext cx="1152" cy="306"/>
            </a:xfrm>
            <a:prstGeom prst="rect">
              <a:avLst/>
            </a:prstGeom>
            <a:solidFill>
              <a:srgbClr val="000000"/>
            </a:solidFill>
            <a:ln w="9525">
              <a:noFill/>
              <a:miter lim="800000"/>
              <a:headEnd/>
              <a:tailEnd/>
            </a:ln>
          </p:spPr>
          <p:txBody>
            <a:bodyPr/>
            <a:lstStyle/>
            <a:p>
              <a:endParaRPr lang="en-US"/>
            </a:p>
          </p:txBody>
        </p:sp>
        <p:sp>
          <p:nvSpPr>
            <p:cNvPr id="23563" name="Rectangle 11"/>
            <p:cNvSpPr>
              <a:spLocks noChangeArrowheads="1"/>
            </p:cNvSpPr>
            <p:nvPr/>
          </p:nvSpPr>
          <p:spPr bwMode="auto">
            <a:xfrm>
              <a:off x="3238" y="873"/>
              <a:ext cx="1158" cy="306"/>
            </a:xfrm>
            <a:prstGeom prst="rect">
              <a:avLst/>
            </a:prstGeom>
            <a:solidFill>
              <a:srgbClr val="B3FFB3"/>
            </a:solidFill>
            <a:ln w="9525">
              <a:noFill/>
              <a:miter lim="800000"/>
              <a:headEnd/>
              <a:tailEnd/>
            </a:ln>
          </p:spPr>
          <p:txBody>
            <a:bodyPr/>
            <a:lstStyle/>
            <a:p>
              <a:endParaRPr lang="en-US"/>
            </a:p>
          </p:txBody>
        </p:sp>
        <p:sp>
          <p:nvSpPr>
            <p:cNvPr id="23564" name="Rectangle 12"/>
            <p:cNvSpPr>
              <a:spLocks noChangeArrowheads="1"/>
            </p:cNvSpPr>
            <p:nvPr/>
          </p:nvSpPr>
          <p:spPr bwMode="auto">
            <a:xfrm>
              <a:off x="3249" y="873"/>
              <a:ext cx="1124" cy="295"/>
            </a:xfrm>
            <a:prstGeom prst="rect">
              <a:avLst/>
            </a:prstGeom>
            <a:solidFill>
              <a:srgbClr val="B0FFB0"/>
            </a:solidFill>
            <a:ln w="9525">
              <a:noFill/>
              <a:miter lim="800000"/>
              <a:headEnd/>
              <a:tailEnd/>
            </a:ln>
          </p:spPr>
          <p:txBody>
            <a:bodyPr/>
            <a:lstStyle/>
            <a:p>
              <a:endParaRPr lang="en-US"/>
            </a:p>
          </p:txBody>
        </p:sp>
        <p:sp>
          <p:nvSpPr>
            <p:cNvPr id="23565" name="Rectangle 13"/>
            <p:cNvSpPr>
              <a:spLocks noChangeArrowheads="1"/>
            </p:cNvSpPr>
            <p:nvPr/>
          </p:nvSpPr>
          <p:spPr bwMode="auto">
            <a:xfrm>
              <a:off x="3255" y="879"/>
              <a:ext cx="1113" cy="283"/>
            </a:xfrm>
            <a:prstGeom prst="rect">
              <a:avLst/>
            </a:prstGeom>
            <a:solidFill>
              <a:srgbClr val="ADFEAD"/>
            </a:solidFill>
            <a:ln w="9525">
              <a:noFill/>
              <a:miter lim="800000"/>
              <a:headEnd/>
              <a:tailEnd/>
            </a:ln>
          </p:spPr>
          <p:txBody>
            <a:bodyPr/>
            <a:lstStyle/>
            <a:p>
              <a:endParaRPr lang="en-US"/>
            </a:p>
          </p:txBody>
        </p:sp>
        <p:sp>
          <p:nvSpPr>
            <p:cNvPr id="23566" name="Rectangle 14"/>
            <p:cNvSpPr>
              <a:spLocks noChangeArrowheads="1"/>
            </p:cNvSpPr>
            <p:nvPr/>
          </p:nvSpPr>
          <p:spPr bwMode="auto">
            <a:xfrm>
              <a:off x="3266" y="879"/>
              <a:ext cx="1091" cy="283"/>
            </a:xfrm>
            <a:prstGeom prst="rect">
              <a:avLst/>
            </a:prstGeom>
            <a:solidFill>
              <a:srgbClr val="AAFEAA"/>
            </a:solidFill>
            <a:ln w="9525">
              <a:noFill/>
              <a:miter lim="800000"/>
              <a:headEnd/>
              <a:tailEnd/>
            </a:ln>
          </p:spPr>
          <p:txBody>
            <a:bodyPr/>
            <a:lstStyle/>
            <a:p>
              <a:endParaRPr lang="en-US"/>
            </a:p>
          </p:txBody>
        </p:sp>
        <p:sp>
          <p:nvSpPr>
            <p:cNvPr id="23567" name="Rectangle 15"/>
            <p:cNvSpPr>
              <a:spLocks noChangeArrowheads="1"/>
            </p:cNvSpPr>
            <p:nvPr/>
          </p:nvSpPr>
          <p:spPr bwMode="auto">
            <a:xfrm>
              <a:off x="3272" y="884"/>
              <a:ext cx="1079" cy="273"/>
            </a:xfrm>
            <a:prstGeom prst="rect">
              <a:avLst/>
            </a:prstGeom>
            <a:solidFill>
              <a:srgbClr val="A8FDA8"/>
            </a:solidFill>
            <a:ln w="9525">
              <a:noFill/>
              <a:miter lim="800000"/>
              <a:headEnd/>
              <a:tailEnd/>
            </a:ln>
          </p:spPr>
          <p:txBody>
            <a:bodyPr/>
            <a:lstStyle/>
            <a:p>
              <a:endParaRPr lang="en-US"/>
            </a:p>
          </p:txBody>
        </p:sp>
        <p:sp>
          <p:nvSpPr>
            <p:cNvPr id="23568" name="Rectangle 16"/>
            <p:cNvSpPr>
              <a:spLocks noChangeArrowheads="1"/>
            </p:cNvSpPr>
            <p:nvPr/>
          </p:nvSpPr>
          <p:spPr bwMode="auto">
            <a:xfrm>
              <a:off x="3283" y="884"/>
              <a:ext cx="1057" cy="273"/>
            </a:xfrm>
            <a:prstGeom prst="rect">
              <a:avLst/>
            </a:prstGeom>
            <a:solidFill>
              <a:srgbClr val="A5FDA5"/>
            </a:solidFill>
            <a:ln w="9525">
              <a:noFill/>
              <a:miter lim="800000"/>
              <a:headEnd/>
              <a:tailEnd/>
            </a:ln>
          </p:spPr>
          <p:txBody>
            <a:bodyPr/>
            <a:lstStyle/>
            <a:p>
              <a:endParaRPr lang="en-US"/>
            </a:p>
          </p:txBody>
        </p:sp>
        <p:sp>
          <p:nvSpPr>
            <p:cNvPr id="23569" name="Rectangle 17"/>
            <p:cNvSpPr>
              <a:spLocks noChangeArrowheads="1"/>
            </p:cNvSpPr>
            <p:nvPr/>
          </p:nvSpPr>
          <p:spPr bwMode="auto">
            <a:xfrm>
              <a:off x="3294" y="884"/>
              <a:ext cx="1035" cy="267"/>
            </a:xfrm>
            <a:prstGeom prst="rect">
              <a:avLst/>
            </a:prstGeom>
            <a:solidFill>
              <a:srgbClr val="A2FDA2"/>
            </a:solidFill>
            <a:ln w="9525">
              <a:noFill/>
              <a:miter lim="800000"/>
              <a:headEnd/>
              <a:tailEnd/>
            </a:ln>
          </p:spPr>
          <p:txBody>
            <a:bodyPr/>
            <a:lstStyle/>
            <a:p>
              <a:endParaRPr lang="en-US"/>
            </a:p>
          </p:txBody>
        </p:sp>
        <p:sp>
          <p:nvSpPr>
            <p:cNvPr id="23570" name="Rectangle 18"/>
            <p:cNvSpPr>
              <a:spLocks noChangeArrowheads="1"/>
            </p:cNvSpPr>
            <p:nvPr/>
          </p:nvSpPr>
          <p:spPr bwMode="auto">
            <a:xfrm>
              <a:off x="3299" y="890"/>
              <a:ext cx="1024" cy="261"/>
            </a:xfrm>
            <a:prstGeom prst="rect">
              <a:avLst/>
            </a:prstGeom>
            <a:solidFill>
              <a:srgbClr val="9FFC9F"/>
            </a:solidFill>
            <a:ln w="9525">
              <a:noFill/>
              <a:miter lim="800000"/>
              <a:headEnd/>
              <a:tailEnd/>
            </a:ln>
          </p:spPr>
          <p:txBody>
            <a:bodyPr/>
            <a:lstStyle/>
            <a:p>
              <a:endParaRPr lang="en-US"/>
            </a:p>
          </p:txBody>
        </p:sp>
        <p:sp>
          <p:nvSpPr>
            <p:cNvPr id="23571" name="Rectangle 19"/>
            <p:cNvSpPr>
              <a:spLocks noChangeArrowheads="1"/>
            </p:cNvSpPr>
            <p:nvPr/>
          </p:nvSpPr>
          <p:spPr bwMode="auto">
            <a:xfrm>
              <a:off x="3311" y="890"/>
              <a:ext cx="1001" cy="261"/>
            </a:xfrm>
            <a:prstGeom prst="rect">
              <a:avLst/>
            </a:prstGeom>
            <a:solidFill>
              <a:srgbClr val="9CFC9C"/>
            </a:solidFill>
            <a:ln w="9525">
              <a:noFill/>
              <a:miter lim="800000"/>
              <a:headEnd/>
              <a:tailEnd/>
            </a:ln>
          </p:spPr>
          <p:txBody>
            <a:bodyPr/>
            <a:lstStyle/>
            <a:p>
              <a:endParaRPr lang="en-US"/>
            </a:p>
          </p:txBody>
        </p:sp>
        <p:sp>
          <p:nvSpPr>
            <p:cNvPr id="23572" name="Rectangle 20"/>
            <p:cNvSpPr>
              <a:spLocks noChangeArrowheads="1"/>
            </p:cNvSpPr>
            <p:nvPr/>
          </p:nvSpPr>
          <p:spPr bwMode="auto">
            <a:xfrm>
              <a:off x="3316" y="895"/>
              <a:ext cx="985" cy="251"/>
            </a:xfrm>
            <a:prstGeom prst="rect">
              <a:avLst/>
            </a:prstGeom>
            <a:solidFill>
              <a:srgbClr val="99FB99"/>
            </a:solidFill>
            <a:ln w="9525">
              <a:noFill/>
              <a:miter lim="800000"/>
              <a:headEnd/>
              <a:tailEnd/>
            </a:ln>
          </p:spPr>
          <p:txBody>
            <a:bodyPr/>
            <a:lstStyle/>
            <a:p>
              <a:endParaRPr lang="en-US"/>
            </a:p>
          </p:txBody>
        </p:sp>
        <p:sp>
          <p:nvSpPr>
            <p:cNvPr id="23573" name="Rectangle 21"/>
            <p:cNvSpPr>
              <a:spLocks noChangeArrowheads="1"/>
            </p:cNvSpPr>
            <p:nvPr/>
          </p:nvSpPr>
          <p:spPr bwMode="auto">
            <a:xfrm>
              <a:off x="3327" y="895"/>
              <a:ext cx="968" cy="251"/>
            </a:xfrm>
            <a:prstGeom prst="rect">
              <a:avLst/>
            </a:prstGeom>
            <a:solidFill>
              <a:srgbClr val="97FB97"/>
            </a:solidFill>
            <a:ln w="9525">
              <a:noFill/>
              <a:miter lim="800000"/>
              <a:headEnd/>
              <a:tailEnd/>
            </a:ln>
          </p:spPr>
          <p:txBody>
            <a:bodyPr/>
            <a:lstStyle/>
            <a:p>
              <a:endParaRPr lang="en-US"/>
            </a:p>
          </p:txBody>
        </p:sp>
        <p:sp>
          <p:nvSpPr>
            <p:cNvPr id="23574" name="Rectangle 22"/>
            <p:cNvSpPr>
              <a:spLocks noChangeArrowheads="1"/>
            </p:cNvSpPr>
            <p:nvPr/>
          </p:nvSpPr>
          <p:spPr bwMode="auto">
            <a:xfrm>
              <a:off x="3338" y="895"/>
              <a:ext cx="946" cy="245"/>
            </a:xfrm>
            <a:prstGeom prst="rect">
              <a:avLst/>
            </a:prstGeom>
            <a:solidFill>
              <a:srgbClr val="94FA94"/>
            </a:solidFill>
            <a:ln w="9525">
              <a:noFill/>
              <a:miter lim="800000"/>
              <a:headEnd/>
              <a:tailEnd/>
            </a:ln>
          </p:spPr>
          <p:txBody>
            <a:bodyPr/>
            <a:lstStyle/>
            <a:p>
              <a:endParaRPr lang="en-US"/>
            </a:p>
          </p:txBody>
        </p:sp>
        <p:sp>
          <p:nvSpPr>
            <p:cNvPr id="23575" name="Rectangle 23"/>
            <p:cNvSpPr>
              <a:spLocks noChangeArrowheads="1"/>
            </p:cNvSpPr>
            <p:nvPr/>
          </p:nvSpPr>
          <p:spPr bwMode="auto">
            <a:xfrm>
              <a:off x="3344" y="901"/>
              <a:ext cx="935" cy="239"/>
            </a:xfrm>
            <a:prstGeom prst="rect">
              <a:avLst/>
            </a:prstGeom>
            <a:solidFill>
              <a:srgbClr val="91FA91"/>
            </a:solidFill>
            <a:ln w="9525">
              <a:noFill/>
              <a:miter lim="800000"/>
              <a:headEnd/>
              <a:tailEnd/>
            </a:ln>
          </p:spPr>
          <p:txBody>
            <a:bodyPr/>
            <a:lstStyle/>
            <a:p>
              <a:endParaRPr lang="en-US"/>
            </a:p>
          </p:txBody>
        </p:sp>
        <p:sp>
          <p:nvSpPr>
            <p:cNvPr id="23576" name="Rectangle 24"/>
            <p:cNvSpPr>
              <a:spLocks noChangeArrowheads="1"/>
            </p:cNvSpPr>
            <p:nvPr/>
          </p:nvSpPr>
          <p:spPr bwMode="auto">
            <a:xfrm>
              <a:off x="3355" y="901"/>
              <a:ext cx="913" cy="239"/>
            </a:xfrm>
            <a:prstGeom prst="rect">
              <a:avLst/>
            </a:prstGeom>
            <a:solidFill>
              <a:srgbClr val="8EFA8E"/>
            </a:solidFill>
            <a:ln w="9525">
              <a:noFill/>
              <a:miter lim="800000"/>
              <a:headEnd/>
              <a:tailEnd/>
            </a:ln>
          </p:spPr>
          <p:txBody>
            <a:bodyPr/>
            <a:lstStyle/>
            <a:p>
              <a:endParaRPr lang="en-US"/>
            </a:p>
          </p:txBody>
        </p:sp>
        <p:sp>
          <p:nvSpPr>
            <p:cNvPr id="23577" name="Rectangle 25"/>
            <p:cNvSpPr>
              <a:spLocks noChangeArrowheads="1"/>
            </p:cNvSpPr>
            <p:nvPr/>
          </p:nvSpPr>
          <p:spPr bwMode="auto">
            <a:xfrm>
              <a:off x="3361" y="906"/>
              <a:ext cx="896" cy="228"/>
            </a:xfrm>
            <a:prstGeom prst="rect">
              <a:avLst/>
            </a:prstGeom>
            <a:solidFill>
              <a:srgbClr val="8BF98B"/>
            </a:solidFill>
            <a:ln w="9525">
              <a:noFill/>
              <a:miter lim="800000"/>
              <a:headEnd/>
              <a:tailEnd/>
            </a:ln>
          </p:spPr>
          <p:txBody>
            <a:bodyPr/>
            <a:lstStyle/>
            <a:p>
              <a:endParaRPr lang="en-US"/>
            </a:p>
          </p:txBody>
        </p:sp>
        <p:sp>
          <p:nvSpPr>
            <p:cNvPr id="23578" name="Rectangle 26"/>
            <p:cNvSpPr>
              <a:spLocks noChangeArrowheads="1"/>
            </p:cNvSpPr>
            <p:nvPr/>
          </p:nvSpPr>
          <p:spPr bwMode="auto">
            <a:xfrm>
              <a:off x="3372" y="906"/>
              <a:ext cx="879" cy="228"/>
            </a:xfrm>
            <a:prstGeom prst="rect">
              <a:avLst/>
            </a:prstGeom>
            <a:solidFill>
              <a:srgbClr val="88F988"/>
            </a:solidFill>
            <a:ln w="9525">
              <a:noFill/>
              <a:miter lim="800000"/>
              <a:headEnd/>
              <a:tailEnd/>
            </a:ln>
          </p:spPr>
          <p:txBody>
            <a:bodyPr/>
            <a:lstStyle/>
            <a:p>
              <a:endParaRPr lang="en-US"/>
            </a:p>
          </p:txBody>
        </p:sp>
        <p:sp>
          <p:nvSpPr>
            <p:cNvPr id="23579" name="Rectangle 27"/>
            <p:cNvSpPr>
              <a:spLocks noChangeArrowheads="1"/>
            </p:cNvSpPr>
            <p:nvPr/>
          </p:nvSpPr>
          <p:spPr bwMode="auto">
            <a:xfrm>
              <a:off x="3383" y="912"/>
              <a:ext cx="857" cy="217"/>
            </a:xfrm>
            <a:prstGeom prst="rect">
              <a:avLst/>
            </a:prstGeom>
            <a:solidFill>
              <a:srgbClr val="86F886"/>
            </a:solidFill>
            <a:ln w="9525">
              <a:noFill/>
              <a:miter lim="800000"/>
              <a:headEnd/>
              <a:tailEnd/>
            </a:ln>
          </p:spPr>
          <p:txBody>
            <a:bodyPr/>
            <a:lstStyle/>
            <a:p>
              <a:endParaRPr lang="en-US"/>
            </a:p>
          </p:txBody>
        </p:sp>
        <p:sp>
          <p:nvSpPr>
            <p:cNvPr id="23580" name="Rectangle 28"/>
            <p:cNvSpPr>
              <a:spLocks noChangeArrowheads="1"/>
            </p:cNvSpPr>
            <p:nvPr/>
          </p:nvSpPr>
          <p:spPr bwMode="auto">
            <a:xfrm>
              <a:off x="3388" y="912"/>
              <a:ext cx="841" cy="217"/>
            </a:xfrm>
            <a:prstGeom prst="rect">
              <a:avLst/>
            </a:prstGeom>
            <a:solidFill>
              <a:srgbClr val="83F883"/>
            </a:solidFill>
            <a:ln w="9525">
              <a:noFill/>
              <a:miter lim="800000"/>
              <a:headEnd/>
              <a:tailEnd/>
            </a:ln>
          </p:spPr>
          <p:txBody>
            <a:bodyPr/>
            <a:lstStyle/>
            <a:p>
              <a:endParaRPr lang="en-US"/>
            </a:p>
          </p:txBody>
        </p:sp>
        <p:sp>
          <p:nvSpPr>
            <p:cNvPr id="23581" name="Rectangle 29"/>
            <p:cNvSpPr>
              <a:spLocks noChangeArrowheads="1"/>
            </p:cNvSpPr>
            <p:nvPr/>
          </p:nvSpPr>
          <p:spPr bwMode="auto">
            <a:xfrm>
              <a:off x="3400" y="912"/>
              <a:ext cx="823" cy="211"/>
            </a:xfrm>
            <a:prstGeom prst="rect">
              <a:avLst/>
            </a:prstGeom>
            <a:solidFill>
              <a:srgbClr val="80F880"/>
            </a:solidFill>
            <a:ln w="9525">
              <a:noFill/>
              <a:miter lim="800000"/>
              <a:headEnd/>
              <a:tailEnd/>
            </a:ln>
          </p:spPr>
          <p:txBody>
            <a:bodyPr/>
            <a:lstStyle/>
            <a:p>
              <a:endParaRPr lang="en-US"/>
            </a:p>
          </p:txBody>
        </p:sp>
        <p:sp>
          <p:nvSpPr>
            <p:cNvPr id="23582" name="Rectangle 30"/>
            <p:cNvSpPr>
              <a:spLocks noChangeArrowheads="1"/>
            </p:cNvSpPr>
            <p:nvPr/>
          </p:nvSpPr>
          <p:spPr bwMode="auto">
            <a:xfrm>
              <a:off x="3405" y="917"/>
              <a:ext cx="807" cy="206"/>
            </a:xfrm>
            <a:prstGeom prst="rect">
              <a:avLst/>
            </a:prstGeom>
            <a:solidFill>
              <a:srgbClr val="7DF77D"/>
            </a:solidFill>
            <a:ln w="9525">
              <a:noFill/>
              <a:miter lim="800000"/>
              <a:headEnd/>
              <a:tailEnd/>
            </a:ln>
          </p:spPr>
          <p:txBody>
            <a:bodyPr/>
            <a:lstStyle/>
            <a:p>
              <a:endParaRPr lang="en-US"/>
            </a:p>
          </p:txBody>
        </p:sp>
        <p:sp>
          <p:nvSpPr>
            <p:cNvPr id="23583" name="Rectangle 31"/>
            <p:cNvSpPr>
              <a:spLocks noChangeArrowheads="1"/>
            </p:cNvSpPr>
            <p:nvPr/>
          </p:nvSpPr>
          <p:spPr bwMode="auto">
            <a:xfrm>
              <a:off x="3416" y="917"/>
              <a:ext cx="790" cy="206"/>
            </a:xfrm>
            <a:prstGeom prst="rect">
              <a:avLst/>
            </a:prstGeom>
            <a:solidFill>
              <a:srgbClr val="7AF77A"/>
            </a:solidFill>
            <a:ln w="9525">
              <a:noFill/>
              <a:miter lim="800000"/>
              <a:headEnd/>
              <a:tailEnd/>
            </a:ln>
          </p:spPr>
          <p:txBody>
            <a:bodyPr/>
            <a:lstStyle/>
            <a:p>
              <a:endParaRPr lang="en-US"/>
            </a:p>
          </p:txBody>
        </p:sp>
        <p:sp>
          <p:nvSpPr>
            <p:cNvPr id="23584" name="Rectangle 32"/>
            <p:cNvSpPr>
              <a:spLocks noChangeArrowheads="1"/>
            </p:cNvSpPr>
            <p:nvPr/>
          </p:nvSpPr>
          <p:spPr bwMode="auto">
            <a:xfrm>
              <a:off x="3422" y="923"/>
              <a:ext cx="773" cy="195"/>
            </a:xfrm>
            <a:prstGeom prst="rect">
              <a:avLst/>
            </a:prstGeom>
            <a:solidFill>
              <a:srgbClr val="77F677"/>
            </a:solidFill>
            <a:ln w="9525">
              <a:noFill/>
              <a:miter lim="800000"/>
              <a:headEnd/>
              <a:tailEnd/>
            </a:ln>
          </p:spPr>
          <p:txBody>
            <a:bodyPr/>
            <a:lstStyle/>
            <a:p>
              <a:endParaRPr lang="en-US"/>
            </a:p>
          </p:txBody>
        </p:sp>
        <p:sp>
          <p:nvSpPr>
            <p:cNvPr id="23585" name="Rectangle 33"/>
            <p:cNvSpPr>
              <a:spLocks noChangeArrowheads="1"/>
            </p:cNvSpPr>
            <p:nvPr/>
          </p:nvSpPr>
          <p:spPr bwMode="auto">
            <a:xfrm>
              <a:off x="3433" y="923"/>
              <a:ext cx="751" cy="195"/>
            </a:xfrm>
            <a:prstGeom prst="rect">
              <a:avLst/>
            </a:prstGeom>
            <a:solidFill>
              <a:srgbClr val="74F674"/>
            </a:solidFill>
            <a:ln w="9525">
              <a:noFill/>
              <a:miter lim="800000"/>
              <a:headEnd/>
              <a:tailEnd/>
            </a:ln>
          </p:spPr>
          <p:txBody>
            <a:bodyPr/>
            <a:lstStyle/>
            <a:p>
              <a:endParaRPr lang="en-US"/>
            </a:p>
          </p:txBody>
        </p:sp>
        <p:sp>
          <p:nvSpPr>
            <p:cNvPr id="23586" name="Rectangle 34"/>
            <p:cNvSpPr>
              <a:spLocks noChangeArrowheads="1"/>
            </p:cNvSpPr>
            <p:nvPr/>
          </p:nvSpPr>
          <p:spPr bwMode="auto">
            <a:xfrm>
              <a:off x="3444" y="923"/>
              <a:ext cx="735" cy="189"/>
            </a:xfrm>
            <a:prstGeom prst="rect">
              <a:avLst/>
            </a:prstGeom>
            <a:solidFill>
              <a:srgbClr val="72F672"/>
            </a:solidFill>
            <a:ln w="9525">
              <a:noFill/>
              <a:miter lim="800000"/>
              <a:headEnd/>
              <a:tailEnd/>
            </a:ln>
          </p:spPr>
          <p:txBody>
            <a:bodyPr/>
            <a:lstStyle/>
            <a:p>
              <a:endParaRPr lang="en-US"/>
            </a:p>
          </p:txBody>
        </p:sp>
        <p:sp>
          <p:nvSpPr>
            <p:cNvPr id="23587" name="Rectangle 35"/>
            <p:cNvSpPr>
              <a:spLocks noChangeArrowheads="1"/>
            </p:cNvSpPr>
            <p:nvPr/>
          </p:nvSpPr>
          <p:spPr bwMode="auto">
            <a:xfrm>
              <a:off x="3450" y="929"/>
              <a:ext cx="718" cy="183"/>
            </a:xfrm>
            <a:prstGeom prst="rect">
              <a:avLst/>
            </a:prstGeom>
            <a:solidFill>
              <a:srgbClr val="6FF56F"/>
            </a:solidFill>
            <a:ln w="9525">
              <a:noFill/>
              <a:miter lim="800000"/>
              <a:headEnd/>
              <a:tailEnd/>
            </a:ln>
          </p:spPr>
          <p:txBody>
            <a:bodyPr/>
            <a:lstStyle/>
            <a:p>
              <a:endParaRPr lang="en-US"/>
            </a:p>
          </p:txBody>
        </p:sp>
        <p:sp>
          <p:nvSpPr>
            <p:cNvPr id="23588" name="Rectangle 36"/>
            <p:cNvSpPr>
              <a:spLocks noChangeArrowheads="1"/>
            </p:cNvSpPr>
            <p:nvPr/>
          </p:nvSpPr>
          <p:spPr bwMode="auto">
            <a:xfrm>
              <a:off x="3461" y="929"/>
              <a:ext cx="695" cy="178"/>
            </a:xfrm>
            <a:prstGeom prst="rect">
              <a:avLst/>
            </a:prstGeom>
            <a:solidFill>
              <a:srgbClr val="6CF56C"/>
            </a:solidFill>
            <a:ln w="9525">
              <a:noFill/>
              <a:miter lim="800000"/>
              <a:headEnd/>
              <a:tailEnd/>
            </a:ln>
          </p:spPr>
          <p:txBody>
            <a:bodyPr/>
            <a:lstStyle/>
            <a:p>
              <a:endParaRPr lang="en-US"/>
            </a:p>
          </p:txBody>
        </p:sp>
        <p:sp>
          <p:nvSpPr>
            <p:cNvPr id="23589" name="Rectangle 37"/>
            <p:cNvSpPr>
              <a:spLocks noChangeArrowheads="1"/>
            </p:cNvSpPr>
            <p:nvPr/>
          </p:nvSpPr>
          <p:spPr bwMode="auto">
            <a:xfrm>
              <a:off x="3466" y="934"/>
              <a:ext cx="685" cy="173"/>
            </a:xfrm>
            <a:prstGeom prst="rect">
              <a:avLst/>
            </a:prstGeom>
            <a:solidFill>
              <a:srgbClr val="69F469"/>
            </a:solidFill>
            <a:ln w="9525">
              <a:noFill/>
              <a:miter lim="800000"/>
              <a:headEnd/>
              <a:tailEnd/>
            </a:ln>
          </p:spPr>
          <p:txBody>
            <a:bodyPr/>
            <a:lstStyle/>
            <a:p>
              <a:endParaRPr lang="en-US"/>
            </a:p>
          </p:txBody>
        </p:sp>
        <p:sp>
          <p:nvSpPr>
            <p:cNvPr id="23590" name="Rectangle 38"/>
            <p:cNvSpPr>
              <a:spLocks noChangeArrowheads="1"/>
            </p:cNvSpPr>
            <p:nvPr/>
          </p:nvSpPr>
          <p:spPr bwMode="auto">
            <a:xfrm>
              <a:off x="3478" y="934"/>
              <a:ext cx="662" cy="173"/>
            </a:xfrm>
            <a:prstGeom prst="rect">
              <a:avLst/>
            </a:prstGeom>
            <a:solidFill>
              <a:srgbClr val="66F466"/>
            </a:solidFill>
            <a:ln w="9525">
              <a:noFill/>
              <a:miter lim="800000"/>
              <a:headEnd/>
              <a:tailEnd/>
            </a:ln>
          </p:spPr>
          <p:txBody>
            <a:bodyPr/>
            <a:lstStyle/>
            <a:p>
              <a:endParaRPr lang="en-US"/>
            </a:p>
          </p:txBody>
        </p:sp>
        <p:sp>
          <p:nvSpPr>
            <p:cNvPr id="23591" name="Rectangle 39"/>
            <p:cNvSpPr>
              <a:spLocks noChangeArrowheads="1"/>
            </p:cNvSpPr>
            <p:nvPr/>
          </p:nvSpPr>
          <p:spPr bwMode="auto">
            <a:xfrm>
              <a:off x="3489" y="934"/>
              <a:ext cx="645" cy="167"/>
            </a:xfrm>
            <a:prstGeom prst="rect">
              <a:avLst/>
            </a:prstGeom>
            <a:solidFill>
              <a:srgbClr val="63F363"/>
            </a:solidFill>
            <a:ln w="9525">
              <a:noFill/>
              <a:miter lim="800000"/>
              <a:headEnd/>
              <a:tailEnd/>
            </a:ln>
          </p:spPr>
          <p:txBody>
            <a:bodyPr/>
            <a:lstStyle/>
            <a:p>
              <a:endParaRPr lang="en-US"/>
            </a:p>
          </p:txBody>
        </p:sp>
        <p:sp>
          <p:nvSpPr>
            <p:cNvPr id="23592" name="Rectangle 40"/>
            <p:cNvSpPr>
              <a:spLocks noChangeArrowheads="1"/>
            </p:cNvSpPr>
            <p:nvPr/>
          </p:nvSpPr>
          <p:spPr bwMode="auto">
            <a:xfrm>
              <a:off x="3494" y="940"/>
              <a:ext cx="629" cy="161"/>
            </a:xfrm>
            <a:prstGeom prst="rect">
              <a:avLst/>
            </a:prstGeom>
            <a:solidFill>
              <a:srgbClr val="61F361"/>
            </a:solidFill>
            <a:ln w="9525">
              <a:noFill/>
              <a:miter lim="800000"/>
              <a:headEnd/>
              <a:tailEnd/>
            </a:ln>
          </p:spPr>
          <p:txBody>
            <a:bodyPr/>
            <a:lstStyle/>
            <a:p>
              <a:endParaRPr lang="en-US"/>
            </a:p>
          </p:txBody>
        </p:sp>
        <p:sp>
          <p:nvSpPr>
            <p:cNvPr id="23593" name="Rectangle 41"/>
            <p:cNvSpPr>
              <a:spLocks noChangeArrowheads="1"/>
            </p:cNvSpPr>
            <p:nvPr/>
          </p:nvSpPr>
          <p:spPr bwMode="auto">
            <a:xfrm>
              <a:off x="3505" y="940"/>
              <a:ext cx="607" cy="155"/>
            </a:xfrm>
            <a:prstGeom prst="rect">
              <a:avLst/>
            </a:prstGeom>
            <a:solidFill>
              <a:srgbClr val="5EF35E"/>
            </a:solidFill>
            <a:ln w="9525">
              <a:noFill/>
              <a:miter lim="800000"/>
              <a:headEnd/>
              <a:tailEnd/>
            </a:ln>
          </p:spPr>
          <p:txBody>
            <a:bodyPr/>
            <a:lstStyle/>
            <a:p>
              <a:endParaRPr lang="en-US"/>
            </a:p>
          </p:txBody>
        </p:sp>
        <p:sp>
          <p:nvSpPr>
            <p:cNvPr id="23594" name="Rectangle 42"/>
            <p:cNvSpPr>
              <a:spLocks noChangeArrowheads="1"/>
            </p:cNvSpPr>
            <p:nvPr/>
          </p:nvSpPr>
          <p:spPr bwMode="auto">
            <a:xfrm>
              <a:off x="3511" y="945"/>
              <a:ext cx="595" cy="150"/>
            </a:xfrm>
            <a:prstGeom prst="rect">
              <a:avLst/>
            </a:prstGeom>
            <a:solidFill>
              <a:srgbClr val="5BF25B"/>
            </a:solidFill>
            <a:ln w="9525">
              <a:noFill/>
              <a:miter lim="800000"/>
              <a:headEnd/>
              <a:tailEnd/>
            </a:ln>
          </p:spPr>
          <p:txBody>
            <a:bodyPr/>
            <a:lstStyle/>
            <a:p>
              <a:endParaRPr lang="en-US"/>
            </a:p>
          </p:txBody>
        </p:sp>
        <p:sp>
          <p:nvSpPr>
            <p:cNvPr id="23595" name="Rectangle 43"/>
            <p:cNvSpPr>
              <a:spLocks noChangeArrowheads="1"/>
            </p:cNvSpPr>
            <p:nvPr/>
          </p:nvSpPr>
          <p:spPr bwMode="auto">
            <a:xfrm>
              <a:off x="3522" y="945"/>
              <a:ext cx="573" cy="150"/>
            </a:xfrm>
            <a:prstGeom prst="rect">
              <a:avLst/>
            </a:prstGeom>
            <a:solidFill>
              <a:srgbClr val="58F258"/>
            </a:solidFill>
            <a:ln w="9525">
              <a:noFill/>
              <a:miter lim="800000"/>
              <a:headEnd/>
              <a:tailEnd/>
            </a:ln>
          </p:spPr>
          <p:txBody>
            <a:bodyPr/>
            <a:lstStyle/>
            <a:p>
              <a:endParaRPr lang="en-US"/>
            </a:p>
          </p:txBody>
        </p:sp>
        <p:sp>
          <p:nvSpPr>
            <p:cNvPr id="23596" name="Rectangle 44"/>
            <p:cNvSpPr>
              <a:spLocks noChangeArrowheads="1"/>
            </p:cNvSpPr>
            <p:nvPr/>
          </p:nvSpPr>
          <p:spPr bwMode="auto">
            <a:xfrm>
              <a:off x="3533" y="945"/>
              <a:ext cx="551" cy="145"/>
            </a:xfrm>
            <a:prstGeom prst="rect">
              <a:avLst/>
            </a:prstGeom>
            <a:solidFill>
              <a:srgbClr val="55F155"/>
            </a:solidFill>
            <a:ln w="9525">
              <a:noFill/>
              <a:miter lim="800000"/>
              <a:headEnd/>
              <a:tailEnd/>
            </a:ln>
          </p:spPr>
          <p:txBody>
            <a:bodyPr/>
            <a:lstStyle/>
            <a:p>
              <a:endParaRPr lang="en-US"/>
            </a:p>
          </p:txBody>
        </p:sp>
        <p:sp>
          <p:nvSpPr>
            <p:cNvPr id="23597" name="Rectangle 45"/>
            <p:cNvSpPr>
              <a:spLocks noChangeArrowheads="1"/>
            </p:cNvSpPr>
            <p:nvPr/>
          </p:nvSpPr>
          <p:spPr bwMode="auto">
            <a:xfrm>
              <a:off x="3539" y="951"/>
              <a:ext cx="539" cy="139"/>
            </a:xfrm>
            <a:prstGeom prst="rect">
              <a:avLst/>
            </a:prstGeom>
            <a:solidFill>
              <a:srgbClr val="52F152"/>
            </a:solidFill>
            <a:ln w="9525">
              <a:noFill/>
              <a:miter lim="800000"/>
              <a:headEnd/>
              <a:tailEnd/>
            </a:ln>
          </p:spPr>
          <p:txBody>
            <a:bodyPr/>
            <a:lstStyle/>
            <a:p>
              <a:endParaRPr lang="en-US"/>
            </a:p>
          </p:txBody>
        </p:sp>
        <p:sp>
          <p:nvSpPr>
            <p:cNvPr id="23598" name="Rectangle 46"/>
            <p:cNvSpPr>
              <a:spLocks noChangeArrowheads="1"/>
            </p:cNvSpPr>
            <p:nvPr/>
          </p:nvSpPr>
          <p:spPr bwMode="auto">
            <a:xfrm>
              <a:off x="3550" y="951"/>
              <a:ext cx="517" cy="133"/>
            </a:xfrm>
            <a:prstGeom prst="rect">
              <a:avLst/>
            </a:prstGeom>
            <a:solidFill>
              <a:srgbClr val="50F150"/>
            </a:solidFill>
            <a:ln w="9525">
              <a:noFill/>
              <a:miter lim="800000"/>
              <a:headEnd/>
              <a:tailEnd/>
            </a:ln>
          </p:spPr>
          <p:txBody>
            <a:bodyPr/>
            <a:lstStyle/>
            <a:p>
              <a:endParaRPr lang="en-US"/>
            </a:p>
          </p:txBody>
        </p:sp>
        <p:sp>
          <p:nvSpPr>
            <p:cNvPr id="23599" name="Rectangle 47"/>
            <p:cNvSpPr>
              <a:spLocks noChangeArrowheads="1"/>
            </p:cNvSpPr>
            <p:nvPr/>
          </p:nvSpPr>
          <p:spPr bwMode="auto">
            <a:xfrm>
              <a:off x="3555" y="956"/>
              <a:ext cx="507" cy="128"/>
            </a:xfrm>
            <a:prstGeom prst="rect">
              <a:avLst/>
            </a:prstGeom>
            <a:solidFill>
              <a:srgbClr val="4DF04D"/>
            </a:solidFill>
            <a:ln w="9525">
              <a:noFill/>
              <a:miter lim="800000"/>
              <a:headEnd/>
              <a:tailEnd/>
            </a:ln>
          </p:spPr>
          <p:txBody>
            <a:bodyPr/>
            <a:lstStyle/>
            <a:p>
              <a:endParaRPr lang="en-US"/>
            </a:p>
          </p:txBody>
        </p:sp>
        <p:sp>
          <p:nvSpPr>
            <p:cNvPr id="23600" name="Rectangle 48"/>
            <p:cNvSpPr>
              <a:spLocks noChangeArrowheads="1"/>
            </p:cNvSpPr>
            <p:nvPr/>
          </p:nvSpPr>
          <p:spPr bwMode="auto">
            <a:xfrm>
              <a:off x="3567" y="956"/>
              <a:ext cx="484" cy="123"/>
            </a:xfrm>
            <a:prstGeom prst="rect">
              <a:avLst/>
            </a:prstGeom>
            <a:solidFill>
              <a:srgbClr val="4AF04A"/>
            </a:solidFill>
            <a:ln w="9525">
              <a:noFill/>
              <a:miter lim="800000"/>
              <a:headEnd/>
              <a:tailEnd/>
            </a:ln>
          </p:spPr>
          <p:txBody>
            <a:bodyPr/>
            <a:lstStyle/>
            <a:p>
              <a:endParaRPr lang="en-US"/>
            </a:p>
          </p:txBody>
        </p:sp>
        <p:sp>
          <p:nvSpPr>
            <p:cNvPr id="23601" name="Rectangle 49"/>
            <p:cNvSpPr>
              <a:spLocks noChangeArrowheads="1"/>
            </p:cNvSpPr>
            <p:nvPr/>
          </p:nvSpPr>
          <p:spPr bwMode="auto">
            <a:xfrm>
              <a:off x="3578" y="956"/>
              <a:ext cx="462" cy="123"/>
            </a:xfrm>
            <a:prstGeom prst="rect">
              <a:avLst/>
            </a:prstGeom>
            <a:solidFill>
              <a:srgbClr val="47EF47"/>
            </a:solidFill>
            <a:ln w="9525">
              <a:noFill/>
              <a:miter lim="800000"/>
              <a:headEnd/>
              <a:tailEnd/>
            </a:ln>
          </p:spPr>
          <p:txBody>
            <a:bodyPr/>
            <a:lstStyle/>
            <a:p>
              <a:endParaRPr lang="en-US"/>
            </a:p>
          </p:txBody>
        </p:sp>
        <p:sp>
          <p:nvSpPr>
            <p:cNvPr id="23602" name="Rectangle 50"/>
            <p:cNvSpPr>
              <a:spLocks noChangeArrowheads="1"/>
            </p:cNvSpPr>
            <p:nvPr/>
          </p:nvSpPr>
          <p:spPr bwMode="auto">
            <a:xfrm>
              <a:off x="3583" y="962"/>
              <a:ext cx="451" cy="117"/>
            </a:xfrm>
            <a:prstGeom prst="rect">
              <a:avLst/>
            </a:prstGeom>
            <a:solidFill>
              <a:srgbClr val="44EF44"/>
            </a:solidFill>
            <a:ln w="9525">
              <a:noFill/>
              <a:miter lim="800000"/>
              <a:headEnd/>
              <a:tailEnd/>
            </a:ln>
          </p:spPr>
          <p:txBody>
            <a:bodyPr/>
            <a:lstStyle/>
            <a:p>
              <a:endParaRPr lang="en-US"/>
            </a:p>
          </p:txBody>
        </p:sp>
        <p:sp>
          <p:nvSpPr>
            <p:cNvPr id="23603" name="Rectangle 51"/>
            <p:cNvSpPr>
              <a:spLocks noChangeArrowheads="1"/>
            </p:cNvSpPr>
            <p:nvPr/>
          </p:nvSpPr>
          <p:spPr bwMode="auto">
            <a:xfrm>
              <a:off x="3594" y="962"/>
              <a:ext cx="429" cy="111"/>
            </a:xfrm>
            <a:prstGeom prst="rect">
              <a:avLst/>
            </a:prstGeom>
            <a:solidFill>
              <a:srgbClr val="41EE41"/>
            </a:solidFill>
            <a:ln w="9525">
              <a:noFill/>
              <a:miter lim="800000"/>
              <a:headEnd/>
              <a:tailEnd/>
            </a:ln>
          </p:spPr>
          <p:txBody>
            <a:bodyPr/>
            <a:lstStyle/>
            <a:p>
              <a:endParaRPr lang="en-US"/>
            </a:p>
          </p:txBody>
        </p:sp>
        <p:sp>
          <p:nvSpPr>
            <p:cNvPr id="23604" name="Rectangle 52"/>
            <p:cNvSpPr>
              <a:spLocks noChangeArrowheads="1"/>
            </p:cNvSpPr>
            <p:nvPr/>
          </p:nvSpPr>
          <p:spPr bwMode="auto">
            <a:xfrm>
              <a:off x="3600" y="968"/>
              <a:ext cx="412" cy="105"/>
            </a:xfrm>
            <a:prstGeom prst="rect">
              <a:avLst/>
            </a:prstGeom>
            <a:solidFill>
              <a:srgbClr val="3FEE3F"/>
            </a:solidFill>
            <a:ln w="9525">
              <a:noFill/>
              <a:miter lim="800000"/>
              <a:headEnd/>
              <a:tailEnd/>
            </a:ln>
          </p:spPr>
          <p:txBody>
            <a:bodyPr/>
            <a:lstStyle/>
            <a:p>
              <a:endParaRPr lang="en-US"/>
            </a:p>
          </p:txBody>
        </p:sp>
        <p:sp>
          <p:nvSpPr>
            <p:cNvPr id="23605" name="Rectangle 53"/>
            <p:cNvSpPr>
              <a:spLocks noChangeArrowheads="1"/>
            </p:cNvSpPr>
            <p:nvPr/>
          </p:nvSpPr>
          <p:spPr bwMode="auto">
            <a:xfrm>
              <a:off x="3611" y="968"/>
              <a:ext cx="395" cy="100"/>
            </a:xfrm>
            <a:prstGeom prst="rect">
              <a:avLst/>
            </a:prstGeom>
            <a:solidFill>
              <a:srgbClr val="3CEE3C"/>
            </a:solidFill>
            <a:ln w="9525">
              <a:noFill/>
              <a:miter lim="800000"/>
              <a:headEnd/>
              <a:tailEnd/>
            </a:ln>
          </p:spPr>
          <p:txBody>
            <a:bodyPr/>
            <a:lstStyle/>
            <a:p>
              <a:endParaRPr lang="en-US"/>
            </a:p>
          </p:txBody>
        </p:sp>
        <p:sp>
          <p:nvSpPr>
            <p:cNvPr id="23606" name="Rectangle 54"/>
            <p:cNvSpPr>
              <a:spLocks noChangeArrowheads="1"/>
            </p:cNvSpPr>
            <p:nvPr/>
          </p:nvSpPr>
          <p:spPr bwMode="auto">
            <a:xfrm>
              <a:off x="3622" y="968"/>
              <a:ext cx="373" cy="100"/>
            </a:xfrm>
            <a:prstGeom prst="rect">
              <a:avLst/>
            </a:prstGeom>
            <a:solidFill>
              <a:srgbClr val="39ED39"/>
            </a:solidFill>
            <a:ln w="9525">
              <a:noFill/>
              <a:miter lim="800000"/>
              <a:headEnd/>
              <a:tailEnd/>
            </a:ln>
          </p:spPr>
          <p:txBody>
            <a:bodyPr/>
            <a:lstStyle/>
            <a:p>
              <a:endParaRPr lang="en-US"/>
            </a:p>
          </p:txBody>
        </p:sp>
        <p:sp>
          <p:nvSpPr>
            <p:cNvPr id="23607" name="Rectangle 55"/>
            <p:cNvSpPr>
              <a:spLocks noChangeArrowheads="1"/>
            </p:cNvSpPr>
            <p:nvPr/>
          </p:nvSpPr>
          <p:spPr bwMode="auto">
            <a:xfrm>
              <a:off x="3628" y="973"/>
              <a:ext cx="361" cy="89"/>
            </a:xfrm>
            <a:prstGeom prst="rect">
              <a:avLst/>
            </a:prstGeom>
            <a:solidFill>
              <a:srgbClr val="36ED36"/>
            </a:solidFill>
            <a:ln w="9525">
              <a:noFill/>
              <a:miter lim="800000"/>
              <a:headEnd/>
              <a:tailEnd/>
            </a:ln>
          </p:spPr>
          <p:txBody>
            <a:bodyPr/>
            <a:lstStyle/>
            <a:p>
              <a:endParaRPr lang="en-US"/>
            </a:p>
          </p:txBody>
        </p:sp>
        <p:sp>
          <p:nvSpPr>
            <p:cNvPr id="23608" name="Rectangle 56"/>
            <p:cNvSpPr>
              <a:spLocks noChangeArrowheads="1"/>
            </p:cNvSpPr>
            <p:nvPr/>
          </p:nvSpPr>
          <p:spPr bwMode="auto">
            <a:xfrm>
              <a:off x="3639" y="973"/>
              <a:ext cx="339" cy="89"/>
            </a:xfrm>
            <a:prstGeom prst="rect">
              <a:avLst/>
            </a:prstGeom>
            <a:solidFill>
              <a:srgbClr val="33EC33"/>
            </a:solidFill>
            <a:ln w="9525">
              <a:noFill/>
              <a:miter lim="800000"/>
              <a:headEnd/>
              <a:tailEnd/>
            </a:ln>
          </p:spPr>
          <p:txBody>
            <a:bodyPr/>
            <a:lstStyle/>
            <a:p>
              <a:endParaRPr lang="en-US"/>
            </a:p>
          </p:txBody>
        </p:sp>
        <p:sp>
          <p:nvSpPr>
            <p:cNvPr id="23609" name="Rectangle 57"/>
            <p:cNvSpPr>
              <a:spLocks noChangeArrowheads="1"/>
            </p:cNvSpPr>
            <p:nvPr/>
          </p:nvSpPr>
          <p:spPr bwMode="auto">
            <a:xfrm>
              <a:off x="3644" y="979"/>
              <a:ext cx="323" cy="83"/>
            </a:xfrm>
            <a:prstGeom prst="rect">
              <a:avLst/>
            </a:prstGeom>
            <a:solidFill>
              <a:srgbClr val="30EC30"/>
            </a:solidFill>
            <a:ln w="9525">
              <a:noFill/>
              <a:miter lim="800000"/>
              <a:headEnd/>
              <a:tailEnd/>
            </a:ln>
          </p:spPr>
          <p:txBody>
            <a:bodyPr/>
            <a:lstStyle/>
            <a:p>
              <a:endParaRPr lang="en-US"/>
            </a:p>
          </p:txBody>
        </p:sp>
        <p:sp>
          <p:nvSpPr>
            <p:cNvPr id="23610" name="Rectangle 58"/>
            <p:cNvSpPr>
              <a:spLocks noChangeArrowheads="1"/>
            </p:cNvSpPr>
            <p:nvPr/>
          </p:nvSpPr>
          <p:spPr bwMode="auto">
            <a:xfrm>
              <a:off x="3656" y="979"/>
              <a:ext cx="306" cy="78"/>
            </a:xfrm>
            <a:prstGeom prst="rect">
              <a:avLst/>
            </a:prstGeom>
            <a:solidFill>
              <a:srgbClr val="2DEC2D"/>
            </a:solidFill>
            <a:ln w="9525">
              <a:noFill/>
              <a:miter lim="800000"/>
              <a:headEnd/>
              <a:tailEnd/>
            </a:ln>
          </p:spPr>
          <p:txBody>
            <a:bodyPr/>
            <a:lstStyle/>
            <a:p>
              <a:endParaRPr lang="en-US"/>
            </a:p>
          </p:txBody>
        </p:sp>
        <p:sp>
          <p:nvSpPr>
            <p:cNvPr id="23611" name="Rectangle 59"/>
            <p:cNvSpPr>
              <a:spLocks noChangeArrowheads="1"/>
            </p:cNvSpPr>
            <p:nvPr/>
          </p:nvSpPr>
          <p:spPr bwMode="auto">
            <a:xfrm>
              <a:off x="3667" y="984"/>
              <a:ext cx="283" cy="73"/>
            </a:xfrm>
            <a:prstGeom prst="rect">
              <a:avLst/>
            </a:prstGeom>
            <a:solidFill>
              <a:srgbClr val="2BEB2B"/>
            </a:solidFill>
            <a:ln w="9525">
              <a:noFill/>
              <a:miter lim="800000"/>
              <a:headEnd/>
              <a:tailEnd/>
            </a:ln>
          </p:spPr>
          <p:txBody>
            <a:bodyPr/>
            <a:lstStyle/>
            <a:p>
              <a:endParaRPr lang="en-US"/>
            </a:p>
          </p:txBody>
        </p:sp>
        <p:sp>
          <p:nvSpPr>
            <p:cNvPr id="23612" name="Rectangle 60"/>
            <p:cNvSpPr>
              <a:spLocks noChangeArrowheads="1"/>
            </p:cNvSpPr>
            <p:nvPr/>
          </p:nvSpPr>
          <p:spPr bwMode="auto">
            <a:xfrm>
              <a:off x="3672" y="984"/>
              <a:ext cx="267" cy="67"/>
            </a:xfrm>
            <a:prstGeom prst="rect">
              <a:avLst/>
            </a:prstGeom>
            <a:solidFill>
              <a:srgbClr val="28EB28"/>
            </a:solidFill>
            <a:ln w="9525">
              <a:noFill/>
              <a:miter lim="800000"/>
              <a:headEnd/>
              <a:tailEnd/>
            </a:ln>
          </p:spPr>
          <p:txBody>
            <a:bodyPr/>
            <a:lstStyle/>
            <a:p>
              <a:endParaRPr lang="en-US"/>
            </a:p>
          </p:txBody>
        </p:sp>
        <p:sp>
          <p:nvSpPr>
            <p:cNvPr id="23613" name="Rectangle 61"/>
            <p:cNvSpPr>
              <a:spLocks noChangeArrowheads="1"/>
            </p:cNvSpPr>
            <p:nvPr/>
          </p:nvSpPr>
          <p:spPr bwMode="auto">
            <a:xfrm>
              <a:off x="3683" y="984"/>
              <a:ext cx="251" cy="67"/>
            </a:xfrm>
            <a:prstGeom prst="rect">
              <a:avLst/>
            </a:prstGeom>
            <a:solidFill>
              <a:srgbClr val="25EA25"/>
            </a:solidFill>
            <a:ln w="9525">
              <a:noFill/>
              <a:miter lim="800000"/>
              <a:headEnd/>
              <a:tailEnd/>
            </a:ln>
          </p:spPr>
          <p:txBody>
            <a:bodyPr/>
            <a:lstStyle/>
            <a:p>
              <a:endParaRPr lang="en-US"/>
            </a:p>
          </p:txBody>
        </p:sp>
        <p:sp>
          <p:nvSpPr>
            <p:cNvPr id="23614" name="Rectangle 62"/>
            <p:cNvSpPr>
              <a:spLocks noChangeArrowheads="1"/>
            </p:cNvSpPr>
            <p:nvPr/>
          </p:nvSpPr>
          <p:spPr bwMode="auto">
            <a:xfrm>
              <a:off x="3689" y="990"/>
              <a:ext cx="234" cy="55"/>
            </a:xfrm>
            <a:prstGeom prst="rect">
              <a:avLst/>
            </a:prstGeom>
            <a:solidFill>
              <a:srgbClr val="22EA22"/>
            </a:solidFill>
            <a:ln w="9525">
              <a:noFill/>
              <a:miter lim="800000"/>
              <a:headEnd/>
              <a:tailEnd/>
            </a:ln>
          </p:spPr>
          <p:txBody>
            <a:bodyPr/>
            <a:lstStyle/>
            <a:p>
              <a:endParaRPr lang="en-US"/>
            </a:p>
          </p:txBody>
        </p:sp>
        <p:sp>
          <p:nvSpPr>
            <p:cNvPr id="23615" name="Rectangle 63"/>
            <p:cNvSpPr>
              <a:spLocks noChangeArrowheads="1"/>
            </p:cNvSpPr>
            <p:nvPr/>
          </p:nvSpPr>
          <p:spPr bwMode="auto">
            <a:xfrm>
              <a:off x="3700" y="990"/>
              <a:ext cx="217" cy="55"/>
            </a:xfrm>
            <a:prstGeom prst="rect">
              <a:avLst/>
            </a:prstGeom>
            <a:solidFill>
              <a:srgbClr val="1FEA1F"/>
            </a:solidFill>
            <a:ln w="9525">
              <a:noFill/>
              <a:miter lim="800000"/>
              <a:headEnd/>
              <a:tailEnd/>
            </a:ln>
          </p:spPr>
          <p:txBody>
            <a:bodyPr/>
            <a:lstStyle/>
            <a:p>
              <a:endParaRPr lang="en-US"/>
            </a:p>
          </p:txBody>
        </p:sp>
        <p:sp>
          <p:nvSpPr>
            <p:cNvPr id="23616" name="Rectangle 64"/>
            <p:cNvSpPr>
              <a:spLocks noChangeArrowheads="1"/>
            </p:cNvSpPr>
            <p:nvPr/>
          </p:nvSpPr>
          <p:spPr bwMode="auto">
            <a:xfrm>
              <a:off x="3706" y="995"/>
              <a:ext cx="200" cy="50"/>
            </a:xfrm>
            <a:prstGeom prst="rect">
              <a:avLst/>
            </a:prstGeom>
            <a:solidFill>
              <a:srgbClr val="1CE91C"/>
            </a:solidFill>
            <a:ln w="9525">
              <a:noFill/>
              <a:miter lim="800000"/>
              <a:headEnd/>
              <a:tailEnd/>
            </a:ln>
          </p:spPr>
          <p:txBody>
            <a:bodyPr/>
            <a:lstStyle/>
            <a:p>
              <a:endParaRPr lang="en-US"/>
            </a:p>
          </p:txBody>
        </p:sp>
        <p:sp>
          <p:nvSpPr>
            <p:cNvPr id="23617" name="Rectangle 65"/>
            <p:cNvSpPr>
              <a:spLocks noChangeArrowheads="1"/>
            </p:cNvSpPr>
            <p:nvPr/>
          </p:nvSpPr>
          <p:spPr bwMode="auto">
            <a:xfrm>
              <a:off x="3717" y="995"/>
              <a:ext cx="178" cy="45"/>
            </a:xfrm>
            <a:prstGeom prst="rect">
              <a:avLst/>
            </a:prstGeom>
            <a:solidFill>
              <a:srgbClr val="1AE91A"/>
            </a:solidFill>
            <a:ln w="9525">
              <a:noFill/>
              <a:miter lim="800000"/>
              <a:headEnd/>
              <a:tailEnd/>
            </a:ln>
          </p:spPr>
          <p:txBody>
            <a:bodyPr/>
            <a:lstStyle/>
            <a:p>
              <a:endParaRPr lang="en-US"/>
            </a:p>
          </p:txBody>
        </p:sp>
        <p:sp>
          <p:nvSpPr>
            <p:cNvPr id="23618" name="Rectangle 66"/>
            <p:cNvSpPr>
              <a:spLocks noChangeArrowheads="1"/>
            </p:cNvSpPr>
            <p:nvPr/>
          </p:nvSpPr>
          <p:spPr bwMode="auto">
            <a:xfrm>
              <a:off x="3728" y="995"/>
              <a:ext cx="161" cy="45"/>
            </a:xfrm>
            <a:prstGeom prst="rect">
              <a:avLst/>
            </a:prstGeom>
            <a:solidFill>
              <a:srgbClr val="17E817"/>
            </a:solidFill>
            <a:ln w="9525">
              <a:noFill/>
              <a:miter lim="800000"/>
              <a:headEnd/>
              <a:tailEnd/>
            </a:ln>
          </p:spPr>
          <p:txBody>
            <a:bodyPr/>
            <a:lstStyle/>
            <a:p>
              <a:endParaRPr lang="en-US"/>
            </a:p>
          </p:txBody>
        </p:sp>
        <p:sp>
          <p:nvSpPr>
            <p:cNvPr id="23619" name="Rectangle 67"/>
            <p:cNvSpPr>
              <a:spLocks noChangeArrowheads="1"/>
            </p:cNvSpPr>
            <p:nvPr/>
          </p:nvSpPr>
          <p:spPr bwMode="auto">
            <a:xfrm>
              <a:off x="3733" y="1001"/>
              <a:ext cx="145" cy="33"/>
            </a:xfrm>
            <a:prstGeom prst="rect">
              <a:avLst/>
            </a:prstGeom>
            <a:solidFill>
              <a:srgbClr val="14E814"/>
            </a:solidFill>
            <a:ln w="9525">
              <a:noFill/>
              <a:miter lim="800000"/>
              <a:headEnd/>
              <a:tailEnd/>
            </a:ln>
          </p:spPr>
          <p:txBody>
            <a:bodyPr/>
            <a:lstStyle/>
            <a:p>
              <a:endParaRPr lang="en-US"/>
            </a:p>
          </p:txBody>
        </p:sp>
        <p:sp>
          <p:nvSpPr>
            <p:cNvPr id="23620" name="Rectangle 68"/>
            <p:cNvSpPr>
              <a:spLocks noChangeArrowheads="1"/>
            </p:cNvSpPr>
            <p:nvPr/>
          </p:nvSpPr>
          <p:spPr bwMode="auto">
            <a:xfrm>
              <a:off x="3745" y="1001"/>
              <a:ext cx="122" cy="33"/>
            </a:xfrm>
            <a:prstGeom prst="rect">
              <a:avLst/>
            </a:prstGeom>
            <a:solidFill>
              <a:srgbClr val="11E711"/>
            </a:solidFill>
            <a:ln w="9525">
              <a:noFill/>
              <a:miter lim="800000"/>
              <a:headEnd/>
              <a:tailEnd/>
            </a:ln>
          </p:spPr>
          <p:txBody>
            <a:bodyPr/>
            <a:lstStyle/>
            <a:p>
              <a:endParaRPr lang="en-US"/>
            </a:p>
          </p:txBody>
        </p:sp>
        <p:sp>
          <p:nvSpPr>
            <p:cNvPr id="23621" name="Rectangle 69"/>
            <p:cNvSpPr>
              <a:spLocks noChangeArrowheads="1"/>
            </p:cNvSpPr>
            <p:nvPr/>
          </p:nvSpPr>
          <p:spPr bwMode="auto">
            <a:xfrm>
              <a:off x="3750" y="1006"/>
              <a:ext cx="111" cy="28"/>
            </a:xfrm>
            <a:prstGeom prst="rect">
              <a:avLst/>
            </a:prstGeom>
            <a:solidFill>
              <a:srgbClr val="0EE70E"/>
            </a:solidFill>
            <a:ln w="9525">
              <a:noFill/>
              <a:miter lim="800000"/>
              <a:headEnd/>
              <a:tailEnd/>
            </a:ln>
          </p:spPr>
          <p:txBody>
            <a:bodyPr/>
            <a:lstStyle/>
            <a:p>
              <a:endParaRPr lang="en-US"/>
            </a:p>
          </p:txBody>
        </p:sp>
        <p:sp>
          <p:nvSpPr>
            <p:cNvPr id="23622" name="Rectangle 70"/>
            <p:cNvSpPr>
              <a:spLocks noChangeArrowheads="1"/>
            </p:cNvSpPr>
            <p:nvPr/>
          </p:nvSpPr>
          <p:spPr bwMode="auto">
            <a:xfrm>
              <a:off x="3761" y="1006"/>
              <a:ext cx="89" cy="23"/>
            </a:xfrm>
            <a:prstGeom prst="rect">
              <a:avLst/>
            </a:prstGeom>
            <a:solidFill>
              <a:srgbClr val="0BE70B"/>
            </a:solidFill>
            <a:ln w="9525">
              <a:noFill/>
              <a:miter lim="800000"/>
              <a:headEnd/>
              <a:tailEnd/>
            </a:ln>
          </p:spPr>
          <p:txBody>
            <a:bodyPr/>
            <a:lstStyle/>
            <a:p>
              <a:endParaRPr lang="en-US"/>
            </a:p>
          </p:txBody>
        </p:sp>
        <p:sp>
          <p:nvSpPr>
            <p:cNvPr id="23623" name="Rectangle 71"/>
            <p:cNvSpPr>
              <a:spLocks noChangeArrowheads="1"/>
            </p:cNvSpPr>
            <p:nvPr/>
          </p:nvSpPr>
          <p:spPr bwMode="auto">
            <a:xfrm>
              <a:off x="3772" y="1006"/>
              <a:ext cx="73" cy="23"/>
            </a:xfrm>
            <a:prstGeom prst="rect">
              <a:avLst/>
            </a:prstGeom>
            <a:solidFill>
              <a:srgbClr val="09E609"/>
            </a:solidFill>
            <a:ln w="9525">
              <a:noFill/>
              <a:miter lim="800000"/>
              <a:headEnd/>
              <a:tailEnd/>
            </a:ln>
          </p:spPr>
          <p:txBody>
            <a:bodyPr/>
            <a:lstStyle/>
            <a:p>
              <a:endParaRPr lang="en-US"/>
            </a:p>
          </p:txBody>
        </p:sp>
        <p:sp>
          <p:nvSpPr>
            <p:cNvPr id="23624" name="Rectangle 72"/>
            <p:cNvSpPr>
              <a:spLocks noChangeArrowheads="1"/>
            </p:cNvSpPr>
            <p:nvPr/>
          </p:nvSpPr>
          <p:spPr bwMode="auto">
            <a:xfrm>
              <a:off x="3778" y="1012"/>
              <a:ext cx="56" cy="11"/>
            </a:xfrm>
            <a:prstGeom prst="rect">
              <a:avLst/>
            </a:prstGeom>
            <a:solidFill>
              <a:srgbClr val="06E606"/>
            </a:solidFill>
            <a:ln w="9525">
              <a:noFill/>
              <a:miter lim="800000"/>
              <a:headEnd/>
              <a:tailEnd/>
            </a:ln>
          </p:spPr>
          <p:txBody>
            <a:bodyPr/>
            <a:lstStyle/>
            <a:p>
              <a:endParaRPr lang="en-US"/>
            </a:p>
          </p:txBody>
        </p:sp>
        <p:sp>
          <p:nvSpPr>
            <p:cNvPr id="23625" name="Rectangle 73"/>
            <p:cNvSpPr>
              <a:spLocks noChangeArrowheads="1"/>
            </p:cNvSpPr>
            <p:nvPr/>
          </p:nvSpPr>
          <p:spPr bwMode="auto">
            <a:xfrm>
              <a:off x="3789" y="1012"/>
              <a:ext cx="34" cy="11"/>
            </a:xfrm>
            <a:prstGeom prst="rect">
              <a:avLst/>
            </a:prstGeom>
            <a:solidFill>
              <a:srgbClr val="03E503"/>
            </a:solidFill>
            <a:ln w="9525">
              <a:noFill/>
              <a:miter lim="800000"/>
              <a:headEnd/>
              <a:tailEnd/>
            </a:ln>
          </p:spPr>
          <p:txBody>
            <a:bodyPr/>
            <a:lstStyle/>
            <a:p>
              <a:endParaRPr lang="en-US"/>
            </a:p>
          </p:txBody>
        </p:sp>
        <p:sp>
          <p:nvSpPr>
            <p:cNvPr id="23626" name="Rectangle 74"/>
            <p:cNvSpPr>
              <a:spLocks noChangeArrowheads="1"/>
            </p:cNvSpPr>
            <p:nvPr/>
          </p:nvSpPr>
          <p:spPr bwMode="auto">
            <a:xfrm>
              <a:off x="3238" y="873"/>
              <a:ext cx="1147" cy="295"/>
            </a:xfrm>
            <a:prstGeom prst="rect">
              <a:avLst/>
            </a:prstGeom>
            <a:noFill/>
            <a:ln w="0">
              <a:solidFill>
                <a:srgbClr val="000000"/>
              </a:solidFill>
              <a:miter lim="800000"/>
              <a:headEnd/>
              <a:tailEnd/>
            </a:ln>
          </p:spPr>
          <p:txBody>
            <a:bodyPr/>
            <a:lstStyle/>
            <a:p>
              <a:endParaRPr lang="en-US"/>
            </a:p>
          </p:txBody>
        </p:sp>
        <p:sp>
          <p:nvSpPr>
            <p:cNvPr id="23627" name="Rectangle 75"/>
            <p:cNvSpPr>
              <a:spLocks noChangeArrowheads="1"/>
            </p:cNvSpPr>
            <p:nvPr/>
          </p:nvSpPr>
          <p:spPr bwMode="auto">
            <a:xfrm>
              <a:off x="3283" y="896"/>
              <a:ext cx="1009" cy="115"/>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pitchFamily="34" charset="0"/>
                </a:rPr>
                <a:t>Yes!  The data can be </a:t>
              </a:r>
              <a:endParaRPr lang="en-US" sz="2000" b="0" dirty="0">
                <a:latin typeface="Times New Roman" pitchFamily="18" charset="0"/>
              </a:endParaRPr>
            </a:p>
          </p:txBody>
        </p:sp>
        <p:sp>
          <p:nvSpPr>
            <p:cNvPr id="23628" name="Rectangle 76"/>
            <p:cNvSpPr>
              <a:spLocks noChangeArrowheads="1"/>
            </p:cNvSpPr>
            <p:nvPr/>
          </p:nvSpPr>
          <p:spPr bwMode="auto">
            <a:xfrm>
              <a:off x="3283" y="1012"/>
              <a:ext cx="1041" cy="115"/>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pitchFamily="34" charset="0"/>
                </a:rPr>
                <a:t>collapsed or expanded</a:t>
              </a:r>
              <a:endParaRPr lang="en-US" sz="2000" b="0" dirty="0">
                <a:latin typeface="Times New Roman" pitchFamily="18" charset="0"/>
              </a:endParaRPr>
            </a:p>
          </p:txBody>
        </p:sp>
      </p:grpSp>
      <p:grpSp>
        <p:nvGrpSpPr>
          <p:cNvPr id="23629" name="Group 77"/>
          <p:cNvGrpSpPr>
            <a:grpSpLocks/>
          </p:cNvGrpSpPr>
          <p:nvPr/>
        </p:nvGrpSpPr>
        <p:grpSpPr bwMode="auto">
          <a:xfrm>
            <a:off x="3479801" y="2312988"/>
            <a:ext cx="3050396" cy="847725"/>
            <a:chOff x="2192" y="1457"/>
            <a:chExt cx="1959" cy="534"/>
          </a:xfrm>
        </p:grpSpPr>
        <p:sp>
          <p:nvSpPr>
            <p:cNvPr id="23630" name="Freeform 78"/>
            <p:cNvSpPr>
              <a:spLocks/>
            </p:cNvSpPr>
            <p:nvPr/>
          </p:nvSpPr>
          <p:spPr bwMode="auto">
            <a:xfrm>
              <a:off x="3322" y="1674"/>
              <a:ext cx="762" cy="300"/>
            </a:xfrm>
            <a:custGeom>
              <a:avLst/>
              <a:gdLst/>
              <a:ahLst/>
              <a:cxnLst>
                <a:cxn ang="0">
                  <a:pos x="0" y="0"/>
                </a:cxn>
                <a:cxn ang="0">
                  <a:pos x="762" y="283"/>
                </a:cxn>
                <a:cxn ang="0">
                  <a:pos x="762" y="300"/>
                </a:cxn>
                <a:cxn ang="0">
                  <a:pos x="0" y="17"/>
                </a:cxn>
                <a:cxn ang="0">
                  <a:pos x="0" y="0"/>
                </a:cxn>
              </a:cxnLst>
              <a:rect l="0" t="0" r="r" b="b"/>
              <a:pathLst>
                <a:path w="762" h="300">
                  <a:moveTo>
                    <a:pt x="0" y="0"/>
                  </a:moveTo>
                  <a:lnTo>
                    <a:pt x="762" y="283"/>
                  </a:lnTo>
                  <a:lnTo>
                    <a:pt x="762" y="300"/>
                  </a:lnTo>
                  <a:lnTo>
                    <a:pt x="0" y="17"/>
                  </a:lnTo>
                  <a:lnTo>
                    <a:pt x="0" y="0"/>
                  </a:lnTo>
                  <a:close/>
                </a:path>
              </a:pathLst>
            </a:custGeom>
            <a:solidFill>
              <a:schemeClr val="bg1"/>
            </a:solidFill>
            <a:ln w="9525">
              <a:solidFill>
                <a:schemeClr val="tx1"/>
              </a:solidFill>
              <a:round/>
              <a:headEnd/>
              <a:tailEnd/>
            </a:ln>
          </p:spPr>
          <p:txBody>
            <a:bodyPr/>
            <a:lstStyle/>
            <a:p>
              <a:endParaRPr lang="en-US"/>
            </a:p>
          </p:txBody>
        </p:sp>
        <p:sp>
          <p:nvSpPr>
            <p:cNvPr id="23631" name="Freeform 79"/>
            <p:cNvSpPr>
              <a:spLocks/>
            </p:cNvSpPr>
            <p:nvPr/>
          </p:nvSpPr>
          <p:spPr bwMode="auto">
            <a:xfrm>
              <a:off x="4040" y="1907"/>
              <a:ext cx="111" cy="84"/>
            </a:xfrm>
            <a:custGeom>
              <a:avLst/>
              <a:gdLst/>
              <a:ahLst/>
              <a:cxnLst>
                <a:cxn ang="0">
                  <a:pos x="111" y="78"/>
                </a:cxn>
                <a:cxn ang="0">
                  <a:pos x="0" y="84"/>
                </a:cxn>
                <a:cxn ang="0">
                  <a:pos x="38" y="50"/>
                </a:cxn>
                <a:cxn ang="0">
                  <a:pos x="33" y="0"/>
                </a:cxn>
                <a:cxn ang="0">
                  <a:pos x="111" y="78"/>
                </a:cxn>
              </a:cxnLst>
              <a:rect l="0" t="0" r="r" b="b"/>
              <a:pathLst>
                <a:path w="111" h="84">
                  <a:moveTo>
                    <a:pt x="111" y="78"/>
                  </a:moveTo>
                  <a:lnTo>
                    <a:pt x="0" y="84"/>
                  </a:lnTo>
                  <a:lnTo>
                    <a:pt x="38" y="50"/>
                  </a:lnTo>
                  <a:lnTo>
                    <a:pt x="33" y="0"/>
                  </a:lnTo>
                  <a:lnTo>
                    <a:pt x="111" y="78"/>
                  </a:lnTo>
                  <a:close/>
                </a:path>
              </a:pathLst>
            </a:custGeom>
            <a:solidFill>
              <a:schemeClr val="bg1"/>
            </a:solidFill>
            <a:ln w="9525">
              <a:solidFill>
                <a:schemeClr val="tx1"/>
              </a:solidFill>
              <a:round/>
              <a:headEnd/>
              <a:tailEnd/>
            </a:ln>
          </p:spPr>
          <p:txBody>
            <a:bodyPr/>
            <a:lstStyle/>
            <a:p>
              <a:endParaRPr lang="en-US"/>
            </a:p>
          </p:txBody>
        </p:sp>
        <p:sp>
          <p:nvSpPr>
            <p:cNvPr id="23632" name="Rectangle 80"/>
            <p:cNvSpPr>
              <a:spLocks noChangeArrowheads="1"/>
            </p:cNvSpPr>
            <p:nvPr/>
          </p:nvSpPr>
          <p:spPr bwMode="auto">
            <a:xfrm>
              <a:off x="2203" y="1468"/>
              <a:ext cx="1258" cy="406"/>
            </a:xfrm>
            <a:prstGeom prst="rect">
              <a:avLst/>
            </a:prstGeom>
            <a:solidFill>
              <a:srgbClr val="000000"/>
            </a:solidFill>
            <a:ln w="9525">
              <a:noFill/>
              <a:miter lim="800000"/>
              <a:headEnd/>
              <a:tailEnd/>
            </a:ln>
          </p:spPr>
          <p:txBody>
            <a:bodyPr/>
            <a:lstStyle/>
            <a:p>
              <a:endParaRPr lang="en-US"/>
            </a:p>
          </p:txBody>
        </p:sp>
        <p:sp>
          <p:nvSpPr>
            <p:cNvPr id="23633" name="Rectangle 81"/>
            <p:cNvSpPr>
              <a:spLocks noChangeArrowheads="1"/>
            </p:cNvSpPr>
            <p:nvPr/>
          </p:nvSpPr>
          <p:spPr bwMode="auto">
            <a:xfrm>
              <a:off x="2192" y="1457"/>
              <a:ext cx="1252" cy="406"/>
            </a:xfrm>
            <a:prstGeom prst="rect">
              <a:avLst/>
            </a:prstGeom>
            <a:solidFill>
              <a:srgbClr val="FFFFFF"/>
            </a:solidFill>
            <a:ln w="9525">
              <a:noFill/>
              <a:miter lim="800000"/>
              <a:headEnd/>
              <a:tailEnd/>
            </a:ln>
          </p:spPr>
          <p:txBody>
            <a:bodyPr/>
            <a:lstStyle/>
            <a:p>
              <a:endParaRPr lang="en-US"/>
            </a:p>
          </p:txBody>
        </p:sp>
        <p:sp>
          <p:nvSpPr>
            <p:cNvPr id="23634" name="Rectangle 82"/>
            <p:cNvSpPr>
              <a:spLocks noChangeArrowheads="1"/>
            </p:cNvSpPr>
            <p:nvPr/>
          </p:nvSpPr>
          <p:spPr bwMode="auto">
            <a:xfrm>
              <a:off x="2203" y="1463"/>
              <a:ext cx="1219" cy="383"/>
            </a:xfrm>
            <a:prstGeom prst="rect">
              <a:avLst/>
            </a:prstGeom>
            <a:solidFill>
              <a:srgbClr val="FFFEFE"/>
            </a:solidFill>
            <a:ln w="9525">
              <a:noFill/>
              <a:miter lim="800000"/>
              <a:headEnd/>
              <a:tailEnd/>
            </a:ln>
          </p:spPr>
          <p:txBody>
            <a:bodyPr/>
            <a:lstStyle/>
            <a:p>
              <a:endParaRPr lang="en-US"/>
            </a:p>
          </p:txBody>
        </p:sp>
        <p:sp>
          <p:nvSpPr>
            <p:cNvPr id="23635" name="Rectangle 83"/>
            <p:cNvSpPr>
              <a:spLocks noChangeArrowheads="1"/>
            </p:cNvSpPr>
            <p:nvPr/>
          </p:nvSpPr>
          <p:spPr bwMode="auto">
            <a:xfrm>
              <a:off x="2209" y="1463"/>
              <a:ext cx="1207" cy="383"/>
            </a:xfrm>
            <a:prstGeom prst="rect">
              <a:avLst/>
            </a:prstGeom>
            <a:solidFill>
              <a:srgbClr val="FFFDFD"/>
            </a:solidFill>
            <a:ln w="9525">
              <a:noFill/>
              <a:miter lim="800000"/>
              <a:headEnd/>
              <a:tailEnd/>
            </a:ln>
          </p:spPr>
          <p:txBody>
            <a:bodyPr/>
            <a:lstStyle/>
            <a:p>
              <a:endParaRPr lang="en-US"/>
            </a:p>
          </p:txBody>
        </p:sp>
        <p:sp>
          <p:nvSpPr>
            <p:cNvPr id="23636" name="Rectangle 84"/>
            <p:cNvSpPr>
              <a:spLocks noChangeArrowheads="1"/>
            </p:cNvSpPr>
            <p:nvPr/>
          </p:nvSpPr>
          <p:spPr bwMode="auto">
            <a:xfrm>
              <a:off x="2220" y="1468"/>
              <a:ext cx="1185" cy="373"/>
            </a:xfrm>
            <a:prstGeom prst="rect">
              <a:avLst/>
            </a:prstGeom>
            <a:solidFill>
              <a:srgbClr val="FFFBFB"/>
            </a:solidFill>
            <a:ln w="9525">
              <a:noFill/>
              <a:miter lim="800000"/>
              <a:headEnd/>
              <a:tailEnd/>
            </a:ln>
          </p:spPr>
          <p:txBody>
            <a:bodyPr/>
            <a:lstStyle/>
            <a:p>
              <a:endParaRPr lang="en-US"/>
            </a:p>
          </p:txBody>
        </p:sp>
        <p:sp>
          <p:nvSpPr>
            <p:cNvPr id="23637" name="Rectangle 85"/>
            <p:cNvSpPr>
              <a:spLocks noChangeArrowheads="1"/>
            </p:cNvSpPr>
            <p:nvPr/>
          </p:nvSpPr>
          <p:spPr bwMode="auto">
            <a:xfrm>
              <a:off x="2231" y="1468"/>
              <a:ext cx="1163" cy="373"/>
            </a:xfrm>
            <a:prstGeom prst="rect">
              <a:avLst/>
            </a:prstGeom>
            <a:solidFill>
              <a:srgbClr val="FFFAFA"/>
            </a:solidFill>
            <a:ln w="9525">
              <a:noFill/>
              <a:miter lim="800000"/>
              <a:headEnd/>
              <a:tailEnd/>
            </a:ln>
          </p:spPr>
          <p:txBody>
            <a:bodyPr/>
            <a:lstStyle/>
            <a:p>
              <a:endParaRPr lang="en-US"/>
            </a:p>
          </p:txBody>
        </p:sp>
        <p:sp>
          <p:nvSpPr>
            <p:cNvPr id="23638" name="Rectangle 86"/>
            <p:cNvSpPr>
              <a:spLocks noChangeArrowheads="1"/>
            </p:cNvSpPr>
            <p:nvPr/>
          </p:nvSpPr>
          <p:spPr bwMode="auto">
            <a:xfrm>
              <a:off x="2242" y="1474"/>
              <a:ext cx="1141" cy="361"/>
            </a:xfrm>
            <a:prstGeom prst="rect">
              <a:avLst/>
            </a:prstGeom>
            <a:solidFill>
              <a:srgbClr val="FFF9F9"/>
            </a:solidFill>
            <a:ln w="9525">
              <a:noFill/>
              <a:miter lim="800000"/>
              <a:headEnd/>
              <a:tailEnd/>
            </a:ln>
          </p:spPr>
          <p:txBody>
            <a:bodyPr/>
            <a:lstStyle/>
            <a:p>
              <a:endParaRPr lang="en-US"/>
            </a:p>
          </p:txBody>
        </p:sp>
        <p:sp>
          <p:nvSpPr>
            <p:cNvPr id="23639" name="Rectangle 87"/>
            <p:cNvSpPr>
              <a:spLocks noChangeArrowheads="1"/>
            </p:cNvSpPr>
            <p:nvPr/>
          </p:nvSpPr>
          <p:spPr bwMode="auto">
            <a:xfrm>
              <a:off x="2248" y="1474"/>
              <a:ext cx="1129" cy="361"/>
            </a:xfrm>
            <a:prstGeom prst="rect">
              <a:avLst/>
            </a:prstGeom>
            <a:solidFill>
              <a:srgbClr val="FFF8F8"/>
            </a:solidFill>
            <a:ln w="9525">
              <a:noFill/>
              <a:miter lim="800000"/>
              <a:headEnd/>
              <a:tailEnd/>
            </a:ln>
          </p:spPr>
          <p:txBody>
            <a:bodyPr/>
            <a:lstStyle/>
            <a:p>
              <a:endParaRPr lang="en-US"/>
            </a:p>
          </p:txBody>
        </p:sp>
        <p:sp>
          <p:nvSpPr>
            <p:cNvPr id="23640" name="Rectangle 88"/>
            <p:cNvSpPr>
              <a:spLocks noChangeArrowheads="1"/>
            </p:cNvSpPr>
            <p:nvPr/>
          </p:nvSpPr>
          <p:spPr bwMode="auto">
            <a:xfrm>
              <a:off x="2259" y="1479"/>
              <a:ext cx="1107" cy="351"/>
            </a:xfrm>
            <a:prstGeom prst="rect">
              <a:avLst/>
            </a:prstGeom>
            <a:solidFill>
              <a:srgbClr val="FFF7F7"/>
            </a:solidFill>
            <a:ln w="9525">
              <a:noFill/>
              <a:miter lim="800000"/>
              <a:headEnd/>
              <a:tailEnd/>
            </a:ln>
          </p:spPr>
          <p:txBody>
            <a:bodyPr/>
            <a:lstStyle/>
            <a:p>
              <a:endParaRPr lang="en-US"/>
            </a:p>
          </p:txBody>
        </p:sp>
        <p:sp>
          <p:nvSpPr>
            <p:cNvPr id="23641" name="Rectangle 89"/>
            <p:cNvSpPr>
              <a:spLocks noChangeArrowheads="1"/>
            </p:cNvSpPr>
            <p:nvPr/>
          </p:nvSpPr>
          <p:spPr bwMode="auto">
            <a:xfrm>
              <a:off x="2270" y="1479"/>
              <a:ext cx="1085" cy="351"/>
            </a:xfrm>
            <a:prstGeom prst="rect">
              <a:avLst/>
            </a:prstGeom>
            <a:solidFill>
              <a:srgbClr val="FFF5F5"/>
            </a:solidFill>
            <a:ln w="9525">
              <a:noFill/>
              <a:miter lim="800000"/>
              <a:headEnd/>
              <a:tailEnd/>
            </a:ln>
          </p:spPr>
          <p:txBody>
            <a:bodyPr/>
            <a:lstStyle/>
            <a:p>
              <a:endParaRPr lang="en-US"/>
            </a:p>
          </p:txBody>
        </p:sp>
        <p:sp>
          <p:nvSpPr>
            <p:cNvPr id="23642" name="Rectangle 90"/>
            <p:cNvSpPr>
              <a:spLocks noChangeArrowheads="1"/>
            </p:cNvSpPr>
            <p:nvPr/>
          </p:nvSpPr>
          <p:spPr bwMode="auto">
            <a:xfrm>
              <a:off x="2281" y="1485"/>
              <a:ext cx="1063" cy="339"/>
            </a:xfrm>
            <a:prstGeom prst="rect">
              <a:avLst/>
            </a:prstGeom>
            <a:solidFill>
              <a:srgbClr val="FFF4F4"/>
            </a:solidFill>
            <a:ln w="9525">
              <a:noFill/>
              <a:miter lim="800000"/>
              <a:headEnd/>
              <a:tailEnd/>
            </a:ln>
          </p:spPr>
          <p:txBody>
            <a:bodyPr/>
            <a:lstStyle/>
            <a:p>
              <a:endParaRPr lang="en-US"/>
            </a:p>
          </p:txBody>
        </p:sp>
        <p:sp>
          <p:nvSpPr>
            <p:cNvPr id="23643" name="Rectangle 91"/>
            <p:cNvSpPr>
              <a:spLocks noChangeArrowheads="1"/>
            </p:cNvSpPr>
            <p:nvPr/>
          </p:nvSpPr>
          <p:spPr bwMode="auto">
            <a:xfrm>
              <a:off x="2287" y="1485"/>
              <a:ext cx="1051" cy="333"/>
            </a:xfrm>
            <a:prstGeom prst="rect">
              <a:avLst/>
            </a:prstGeom>
            <a:solidFill>
              <a:srgbClr val="FFF3F3"/>
            </a:solidFill>
            <a:ln w="9525">
              <a:noFill/>
              <a:miter lim="800000"/>
              <a:headEnd/>
              <a:tailEnd/>
            </a:ln>
          </p:spPr>
          <p:txBody>
            <a:bodyPr/>
            <a:lstStyle/>
            <a:p>
              <a:endParaRPr lang="en-US"/>
            </a:p>
          </p:txBody>
        </p:sp>
        <p:sp>
          <p:nvSpPr>
            <p:cNvPr id="23644" name="Rectangle 92"/>
            <p:cNvSpPr>
              <a:spLocks noChangeArrowheads="1"/>
            </p:cNvSpPr>
            <p:nvPr/>
          </p:nvSpPr>
          <p:spPr bwMode="auto">
            <a:xfrm>
              <a:off x="2298" y="1490"/>
              <a:ext cx="1029" cy="328"/>
            </a:xfrm>
            <a:prstGeom prst="rect">
              <a:avLst/>
            </a:prstGeom>
            <a:solidFill>
              <a:srgbClr val="FFF2F2"/>
            </a:solidFill>
            <a:ln w="9525">
              <a:noFill/>
              <a:miter lim="800000"/>
              <a:headEnd/>
              <a:tailEnd/>
            </a:ln>
          </p:spPr>
          <p:txBody>
            <a:bodyPr/>
            <a:lstStyle/>
            <a:p>
              <a:endParaRPr lang="en-US"/>
            </a:p>
          </p:txBody>
        </p:sp>
        <p:sp>
          <p:nvSpPr>
            <p:cNvPr id="23645" name="Rectangle 93"/>
            <p:cNvSpPr>
              <a:spLocks noChangeArrowheads="1"/>
            </p:cNvSpPr>
            <p:nvPr/>
          </p:nvSpPr>
          <p:spPr bwMode="auto">
            <a:xfrm>
              <a:off x="2309" y="1496"/>
              <a:ext cx="1007" cy="317"/>
            </a:xfrm>
            <a:prstGeom prst="rect">
              <a:avLst/>
            </a:prstGeom>
            <a:solidFill>
              <a:srgbClr val="FFF1F1"/>
            </a:solidFill>
            <a:ln w="9525">
              <a:noFill/>
              <a:miter lim="800000"/>
              <a:headEnd/>
              <a:tailEnd/>
            </a:ln>
          </p:spPr>
          <p:txBody>
            <a:bodyPr/>
            <a:lstStyle/>
            <a:p>
              <a:endParaRPr lang="en-US"/>
            </a:p>
          </p:txBody>
        </p:sp>
        <p:sp>
          <p:nvSpPr>
            <p:cNvPr id="23646" name="Rectangle 94"/>
            <p:cNvSpPr>
              <a:spLocks noChangeArrowheads="1"/>
            </p:cNvSpPr>
            <p:nvPr/>
          </p:nvSpPr>
          <p:spPr bwMode="auto">
            <a:xfrm>
              <a:off x="2320" y="1496"/>
              <a:ext cx="985" cy="317"/>
            </a:xfrm>
            <a:prstGeom prst="rect">
              <a:avLst/>
            </a:prstGeom>
            <a:solidFill>
              <a:srgbClr val="FFEFEF"/>
            </a:solidFill>
            <a:ln w="9525">
              <a:noFill/>
              <a:miter lim="800000"/>
              <a:headEnd/>
              <a:tailEnd/>
            </a:ln>
          </p:spPr>
          <p:txBody>
            <a:bodyPr/>
            <a:lstStyle/>
            <a:p>
              <a:endParaRPr lang="en-US"/>
            </a:p>
          </p:txBody>
        </p:sp>
        <p:sp>
          <p:nvSpPr>
            <p:cNvPr id="23647" name="Rectangle 95"/>
            <p:cNvSpPr>
              <a:spLocks noChangeArrowheads="1"/>
            </p:cNvSpPr>
            <p:nvPr/>
          </p:nvSpPr>
          <p:spPr bwMode="auto">
            <a:xfrm>
              <a:off x="2326" y="1501"/>
              <a:ext cx="973" cy="306"/>
            </a:xfrm>
            <a:prstGeom prst="rect">
              <a:avLst/>
            </a:prstGeom>
            <a:solidFill>
              <a:srgbClr val="FFEEEE"/>
            </a:solidFill>
            <a:ln w="9525">
              <a:noFill/>
              <a:miter lim="800000"/>
              <a:headEnd/>
              <a:tailEnd/>
            </a:ln>
          </p:spPr>
          <p:txBody>
            <a:bodyPr/>
            <a:lstStyle/>
            <a:p>
              <a:endParaRPr lang="en-US"/>
            </a:p>
          </p:txBody>
        </p:sp>
        <p:sp>
          <p:nvSpPr>
            <p:cNvPr id="23648" name="Rectangle 96"/>
            <p:cNvSpPr>
              <a:spLocks noChangeArrowheads="1"/>
            </p:cNvSpPr>
            <p:nvPr/>
          </p:nvSpPr>
          <p:spPr bwMode="auto">
            <a:xfrm>
              <a:off x="2337" y="1501"/>
              <a:ext cx="951" cy="306"/>
            </a:xfrm>
            <a:prstGeom prst="rect">
              <a:avLst/>
            </a:prstGeom>
            <a:solidFill>
              <a:srgbClr val="FFEDED"/>
            </a:solidFill>
            <a:ln w="9525">
              <a:noFill/>
              <a:miter lim="800000"/>
              <a:headEnd/>
              <a:tailEnd/>
            </a:ln>
          </p:spPr>
          <p:txBody>
            <a:bodyPr/>
            <a:lstStyle/>
            <a:p>
              <a:endParaRPr lang="en-US"/>
            </a:p>
          </p:txBody>
        </p:sp>
        <p:sp>
          <p:nvSpPr>
            <p:cNvPr id="23649" name="Rectangle 97"/>
            <p:cNvSpPr>
              <a:spLocks noChangeArrowheads="1"/>
            </p:cNvSpPr>
            <p:nvPr/>
          </p:nvSpPr>
          <p:spPr bwMode="auto">
            <a:xfrm>
              <a:off x="2348" y="1507"/>
              <a:ext cx="929" cy="295"/>
            </a:xfrm>
            <a:prstGeom prst="rect">
              <a:avLst/>
            </a:prstGeom>
            <a:solidFill>
              <a:srgbClr val="FFECEC"/>
            </a:solidFill>
            <a:ln w="9525">
              <a:noFill/>
              <a:miter lim="800000"/>
              <a:headEnd/>
              <a:tailEnd/>
            </a:ln>
          </p:spPr>
          <p:txBody>
            <a:bodyPr/>
            <a:lstStyle/>
            <a:p>
              <a:endParaRPr lang="en-US"/>
            </a:p>
          </p:txBody>
        </p:sp>
        <p:sp>
          <p:nvSpPr>
            <p:cNvPr id="23650" name="Rectangle 98"/>
            <p:cNvSpPr>
              <a:spLocks noChangeArrowheads="1"/>
            </p:cNvSpPr>
            <p:nvPr/>
          </p:nvSpPr>
          <p:spPr bwMode="auto">
            <a:xfrm>
              <a:off x="2353" y="1507"/>
              <a:ext cx="913" cy="289"/>
            </a:xfrm>
            <a:prstGeom prst="rect">
              <a:avLst/>
            </a:prstGeom>
            <a:solidFill>
              <a:srgbClr val="FFEAEA"/>
            </a:solidFill>
            <a:ln w="9525">
              <a:noFill/>
              <a:miter lim="800000"/>
              <a:headEnd/>
              <a:tailEnd/>
            </a:ln>
          </p:spPr>
          <p:txBody>
            <a:bodyPr/>
            <a:lstStyle/>
            <a:p>
              <a:endParaRPr lang="en-US"/>
            </a:p>
          </p:txBody>
        </p:sp>
        <p:sp>
          <p:nvSpPr>
            <p:cNvPr id="23651" name="Rectangle 99"/>
            <p:cNvSpPr>
              <a:spLocks noChangeArrowheads="1"/>
            </p:cNvSpPr>
            <p:nvPr/>
          </p:nvSpPr>
          <p:spPr bwMode="auto">
            <a:xfrm>
              <a:off x="2365" y="1513"/>
              <a:ext cx="895" cy="283"/>
            </a:xfrm>
            <a:prstGeom prst="rect">
              <a:avLst/>
            </a:prstGeom>
            <a:solidFill>
              <a:srgbClr val="FFE9E9"/>
            </a:solidFill>
            <a:ln w="9525">
              <a:noFill/>
              <a:miter lim="800000"/>
              <a:headEnd/>
              <a:tailEnd/>
            </a:ln>
          </p:spPr>
          <p:txBody>
            <a:bodyPr/>
            <a:lstStyle/>
            <a:p>
              <a:endParaRPr lang="en-US"/>
            </a:p>
          </p:txBody>
        </p:sp>
        <p:sp>
          <p:nvSpPr>
            <p:cNvPr id="23652" name="Rectangle 100"/>
            <p:cNvSpPr>
              <a:spLocks noChangeArrowheads="1"/>
            </p:cNvSpPr>
            <p:nvPr/>
          </p:nvSpPr>
          <p:spPr bwMode="auto">
            <a:xfrm>
              <a:off x="2376" y="1513"/>
              <a:ext cx="873" cy="278"/>
            </a:xfrm>
            <a:prstGeom prst="rect">
              <a:avLst/>
            </a:prstGeom>
            <a:solidFill>
              <a:srgbClr val="FFE8E8"/>
            </a:solidFill>
            <a:ln w="9525">
              <a:noFill/>
              <a:miter lim="800000"/>
              <a:headEnd/>
              <a:tailEnd/>
            </a:ln>
          </p:spPr>
          <p:txBody>
            <a:bodyPr/>
            <a:lstStyle/>
            <a:p>
              <a:endParaRPr lang="en-US"/>
            </a:p>
          </p:txBody>
        </p:sp>
        <p:sp>
          <p:nvSpPr>
            <p:cNvPr id="23653" name="Rectangle 101"/>
            <p:cNvSpPr>
              <a:spLocks noChangeArrowheads="1"/>
            </p:cNvSpPr>
            <p:nvPr/>
          </p:nvSpPr>
          <p:spPr bwMode="auto">
            <a:xfrm>
              <a:off x="2387" y="1518"/>
              <a:ext cx="851" cy="273"/>
            </a:xfrm>
            <a:prstGeom prst="rect">
              <a:avLst/>
            </a:prstGeom>
            <a:solidFill>
              <a:srgbClr val="FFE7E7"/>
            </a:solidFill>
            <a:ln w="9525">
              <a:noFill/>
              <a:miter lim="800000"/>
              <a:headEnd/>
              <a:tailEnd/>
            </a:ln>
          </p:spPr>
          <p:txBody>
            <a:bodyPr/>
            <a:lstStyle/>
            <a:p>
              <a:endParaRPr lang="en-US"/>
            </a:p>
          </p:txBody>
        </p:sp>
        <p:sp>
          <p:nvSpPr>
            <p:cNvPr id="23654" name="Rectangle 102"/>
            <p:cNvSpPr>
              <a:spLocks noChangeArrowheads="1"/>
            </p:cNvSpPr>
            <p:nvPr/>
          </p:nvSpPr>
          <p:spPr bwMode="auto">
            <a:xfrm>
              <a:off x="2392" y="1518"/>
              <a:ext cx="835" cy="267"/>
            </a:xfrm>
            <a:prstGeom prst="rect">
              <a:avLst/>
            </a:prstGeom>
            <a:solidFill>
              <a:srgbClr val="FFE6E6"/>
            </a:solidFill>
            <a:ln w="9525">
              <a:noFill/>
              <a:miter lim="800000"/>
              <a:headEnd/>
              <a:tailEnd/>
            </a:ln>
          </p:spPr>
          <p:txBody>
            <a:bodyPr/>
            <a:lstStyle/>
            <a:p>
              <a:endParaRPr lang="en-US"/>
            </a:p>
          </p:txBody>
        </p:sp>
        <p:sp>
          <p:nvSpPr>
            <p:cNvPr id="23655" name="Rectangle 103"/>
            <p:cNvSpPr>
              <a:spLocks noChangeArrowheads="1"/>
            </p:cNvSpPr>
            <p:nvPr/>
          </p:nvSpPr>
          <p:spPr bwMode="auto">
            <a:xfrm>
              <a:off x="2404" y="1524"/>
              <a:ext cx="818" cy="261"/>
            </a:xfrm>
            <a:prstGeom prst="rect">
              <a:avLst/>
            </a:prstGeom>
            <a:solidFill>
              <a:srgbClr val="FFE4E4"/>
            </a:solidFill>
            <a:ln w="9525">
              <a:noFill/>
              <a:miter lim="800000"/>
              <a:headEnd/>
              <a:tailEnd/>
            </a:ln>
          </p:spPr>
          <p:txBody>
            <a:bodyPr/>
            <a:lstStyle/>
            <a:p>
              <a:endParaRPr lang="en-US"/>
            </a:p>
          </p:txBody>
        </p:sp>
        <p:sp>
          <p:nvSpPr>
            <p:cNvPr id="23656" name="Rectangle 104"/>
            <p:cNvSpPr>
              <a:spLocks noChangeArrowheads="1"/>
            </p:cNvSpPr>
            <p:nvPr/>
          </p:nvSpPr>
          <p:spPr bwMode="auto">
            <a:xfrm>
              <a:off x="2415" y="1529"/>
              <a:ext cx="795" cy="251"/>
            </a:xfrm>
            <a:prstGeom prst="rect">
              <a:avLst/>
            </a:prstGeom>
            <a:solidFill>
              <a:srgbClr val="FFE3E3"/>
            </a:solidFill>
            <a:ln w="9525">
              <a:noFill/>
              <a:miter lim="800000"/>
              <a:headEnd/>
              <a:tailEnd/>
            </a:ln>
          </p:spPr>
          <p:txBody>
            <a:bodyPr/>
            <a:lstStyle/>
            <a:p>
              <a:endParaRPr lang="en-US"/>
            </a:p>
          </p:txBody>
        </p:sp>
        <p:sp>
          <p:nvSpPr>
            <p:cNvPr id="23657" name="Rectangle 105"/>
            <p:cNvSpPr>
              <a:spLocks noChangeArrowheads="1"/>
            </p:cNvSpPr>
            <p:nvPr/>
          </p:nvSpPr>
          <p:spPr bwMode="auto">
            <a:xfrm>
              <a:off x="2426" y="1529"/>
              <a:ext cx="773" cy="251"/>
            </a:xfrm>
            <a:prstGeom prst="rect">
              <a:avLst/>
            </a:prstGeom>
            <a:solidFill>
              <a:srgbClr val="FFE2E2"/>
            </a:solidFill>
            <a:ln w="9525">
              <a:noFill/>
              <a:miter lim="800000"/>
              <a:headEnd/>
              <a:tailEnd/>
            </a:ln>
          </p:spPr>
          <p:txBody>
            <a:bodyPr/>
            <a:lstStyle/>
            <a:p>
              <a:endParaRPr lang="en-US"/>
            </a:p>
          </p:txBody>
        </p:sp>
        <p:sp>
          <p:nvSpPr>
            <p:cNvPr id="23658" name="Rectangle 106"/>
            <p:cNvSpPr>
              <a:spLocks noChangeArrowheads="1"/>
            </p:cNvSpPr>
            <p:nvPr/>
          </p:nvSpPr>
          <p:spPr bwMode="auto">
            <a:xfrm>
              <a:off x="2431" y="1535"/>
              <a:ext cx="757" cy="239"/>
            </a:xfrm>
            <a:prstGeom prst="rect">
              <a:avLst/>
            </a:prstGeom>
            <a:solidFill>
              <a:srgbClr val="FFE1E1"/>
            </a:solidFill>
            <a:ln w="9525">
              <a:noFill/>
              <a:miter lim="800000"/>
              <a:headEnd/>
              <a:tailEnd/>
            </a:ln>
          </p:spPr>
          <p:txBody>
            <a:bodyPr/>
            <a:lstStyle/>
            <a:p>
              <a:endParaRPr lang="en-US"/>
            </a:p>
          </p:txBody>
        </p:sp>
        <p:sp>
          <p:nvSpPr>
            <p:cNvPr id="23659" name="Rectangle 107"/>
            <p:cNvSpPr>
              <a:spLocks noChangeArrowheads="1"/>
            </p:cNvSpPr>
            <p:nvPr/>
          </p:nvSpPr>
          <p:spPr bwMode="auto">
            <a:xfrm>
              <a:off x="2443" y="1535"/>
              <a:ext cx="740" cy="233"/>
            </a:xfrm>
            <a:prstGeom prst="rect">
              <a:avLst/>
            </a:prstGeom>
            <a:solidFill>
              <a:srgbClr val="FFE0E0"/>
            </a:solidFill>
            <a:ln w="9525">
              <a:noFill/>
              <a:miter lim="800000"/>
              <a:headEnd/>
              <a:tailEnd/>
            </a:ln>
          </p:spPr>
          <p:txBody>
            <a:bodyPr/>
            <a:lstStyle/>
            <a:p>
              <a:endParaRPr lang="en-US"/>
            </a:p>
          </p:txBody>
        </p:sp>
        <p:sp>
          <p:nvSpPr>
            <p:cNvPr id="23660" name="Rectangle 108"/>
            <p:cNvSpPr>
              <a:spLocks noChangeArrowheads="1"/>
            </p:cNvSpPr>
            <p:nvPr/>
          </p:nvSpPr>
          <p:spPr bwMode="auto">
            <a:xfrm>
              <a:off x="2454" y="1540"/>
              <a:ext cx="717" cy="228"/>
            </a:xfrm>
            <a:prstGeom prst="rect">
              <a:avLst/>
            </a:prstGeom>
            <a:solidFill>
              <a:srgbClr val="FFDEDE"/>
            </a:solidFill>
            <a:ln w="9525">
              <a:noFill/>
              <a:miter lim="800000"/>
              <a:headEnd/>
              <a:tailEnd/>
            </a:ln>
          </p:spPr>
          <p:txBody>
            <a:bodyPr/>
            <a:lstStyle/>
            <a:p>
              <a:endParaRPr lang="en-US"/>
            </a:p>
          </p:txBody>
        </p:sp>
        <p:sp>
          <p:nvSpPr>
            <p:cNvPr id="23661" name="Rectangle 109"/>
            <p:cNvSpPr>
              <a:spLocks noChangeArrowheads="1"/>
            </p:cNvSpPr>
            <p:nvPr/>
          </p:nvSpPr>
          <p:spPr bwMode="auto">
            <a:xfrm>
              <a:off x="2465" y="1540"/>
              <a:ext cx="695" cy="223"/>
            </a:xfrm>
            <a:prstGeom prst="rect">
              <a:avLst/>
            </a:prstGeom>
            <a:solidFill>
              <a:srgbClr val="FFDDDD"/>
            </a:solidFill>
            <a:ln w="9525">
              <a:noFill/>
              <a:miter lim="800000"/>
              <a:headEnd/>
              <a:tailEnd/>
            </a:ln>
          </p:spPr>
          <p:txBody>
            <a:bodyPr/>
            <a:lstStyle/>
            <a:p>
              <a:endParaRPr lang="en-US"/>
            </a:p>
          </p:txBody>
        </p:sp>
        <p:sp>
          <p:nvSpPr>
            <p:cNvPr id="23662" name="Rectangle 110"/>
            <p:cNvSpPr>
              <a:spLocks noChangeArrowheads="1"/>
            </p:cNvSpPr>
            <p:nvPr/>
          </p:nvSpPr>
          <p:spPr bwMode="auto">
            <a:xfrm>
              <a:off x="2470" y="1546"/>
              <a:ext cx="679" cy="217"/>
            </a:xfrm>
            <a:prstGeom prst="rect">
              <a:avLst/>
            </a:prstGeom>
            <a:solidFill>
              <a:srgbClr val="FFDCDC"/>
            </a:solidFill>
            <a:ln w="9525">
              <a:noFill/>
              <a:miter lim="800000"/>
              <a:headEnd/>
              <a:tailEnd/>
            </a:ln>
          </p:spPr>
          <p:txBody>
            <a:bodyPr/>
            <a:lstStyle/>
            <a:p>
              <a:endParaRPr lang="en-US"/>
            </a:p>
          </p:txBody>
        </p:sp>
        <p:sp>
          <p:nvSpPr>
            <p:cNvPr id="23663" name="Rectangle 111"/>
            <p:cNvSpPr>
              <a:spLocks noChangeArrowheads="1"/>
            </p:cNvSpPr>
            <p:nvPr/>
          </p:nvSpPr>
          <p:spPr bwMode="auto">
            <a:xfrm>
              <a:off x="2481" y="1546"/>
              <a:ext cx="663" cy="211"/>
            </a:xfrm>
            <a:prstGeom prst="rect">
              <a:avLst/>
            </a:prstGeom>
            <a:solidFill>
              <a:srgbClr val="FFDBDB"/>
            </a:solidFill>
            <a:ln w="9525">
              <a:noFill/>
              <a:miter lim="800000"/>
              <a:headEnd/>
              <a:tailEnd/>
            </a:ln>
          </p:spPr>
          <p:txBody>
            <a:bodyPr/>
            <a:lstStyle/>
            <a:p>
              <a:endParaRPr lang="en-US"/>
            </a:p>
          </p:txBody>
        </p:sp>
        <p:sp>
          <p:nvSpPr>
            <p:cNvPr id="23664" name="Rectangle 112"/>
            <p:cNvSpPr>
              <a:spLocks noChangeArrowheads="1"/>
            </p:cNvSpPr>
            <p:nvPr/>
          </p:nvSpPr>
          <p:spPr bwMode="auto">
            <a:xfrm>
              <a:off x="2493" y="1551"/>
              <a:ext cx="640" cy="206"/>
            </a:xfrm>
            <a:prstGeom prst="rect">
              <a:avLst/>
            </a:prstGeom>
            <a:solidFill>
              <a:srgbClr val="FFDADA"/>
            </a:solidFill>
            <a:ln w="9525">
              <a:noFill/>
              <a:miter lim="800000"/>
              <a:headEnd/>
              <a:tailEnd/>
            </a:ln>
          </p:spPr>
          <p:txBody>
            <a:bodyPr/>
            <a:lstStyle/>
            <a:p>
              <a:endParaRPr lang="en-US"/>
            </a:p>
          </p:txBody>
        </p:sp>
        <p:sp>
          <p:nvSpPr>
            <p:cNvPr id="23665" name="Rectangle 113"/>
            <p:cNvSpPr>
              <a:spLocks noChangeArrowheads="1"/>
            </p:cNvSpPr>
            <p:nvPr/>
          </p:nvSpPr>
          <p:spPr bwMode="auto">
            <a:xfrm>
              <a:off x="2504" y="1557"/>
              <a:ext cx="617" cy="195"/>
            </a:xfrm>
            <a:prstGeom prst="rect">
              <a:avLst/>
            </a:prstGeom>
            <a:solidFill>
              <a:srgbClr val="FFD8D8"/>
            </a:solidFill>
            <a:ln w="9525">
              <a:noFill/>
              <a:miter lim="800000"/>
              <a:headEnd/>
              <a:tailEnd/>
            </a:ln>
          </p:spPr>
          <p:txBody>
            <a:bodyPr/>
            <a:lstStyle/>
            <a:p>
              <a:endParaRPr lang="en-US"/>
            </a:p>
          </p:txBody>
        </p:sp>
        <p:sp>
          <p:nvSpPr>
            <p:cNvPr id="23666" name="Rectangle 114"/>
            <p:cNvSpPr>
              <a:spLocks noChangeArrowheads="1"/>
            </p:cNvSpPr>
            <p:nvPr/>
          </p:nvSpPr>
          <p:spPr bwMode="auto">
            <a:xfrm>
              <a:off x="2509" y="1557"/>
              <a:ext cx="601" cy="189"/>
            </a:xfrm>
            <a:prstGeom prst="rect">
              <a:avLst/>
            </a:prstGeom>
            <a:solidFill>
              <a:srgbClr val="FFD7D7"/>
            </a:solidFill>
            <a:ln w="9525">
              <a:noFill/>
              <a:miter lim="800000"/>
              <a:headEnd/>
              <a:tailEnd/>
            </a:ln>
          </p:spPr>
          <p:txBody>
            <a:bodyPr/>
            <a:lstStyle/>
            <a:p>
              <a:endParaRPr lang="en-US"/>
            </a:p>
          </p:txBody>
        </p:sp>
        <p:sp>
          <p:nvSpPr>
            <p:cNvPr id="23667" name="Rectangle 115"/>
            <p:cNvSpPr>
              <a:spLocks noChangeArrowheads="1"/>
            </p:cNvSpPr>
            <p:nvPr/>
          </p:nvSpPr>
          <p:spPr bwMode="auto">
            <a:xfrm>
              <a:off x="2520" y="1563"/>
              <a:ext cx="585" cy="183"/>
            </a:xfrm>
            <a:prstGeom prst="rect">
              <a:avLst/>
            </a:prstGeom>
            <a:solidFill>
              <a:srgbClr val="FFD6D6"/>
            </a:solidFill>
            <a:ln w="9525">
              <a:noFill/>
              <a:miter lim="800000"/>
              <a:headEnd/>
              <a:tailEnd/>
            </a:ln>
          </p:spPr>
          <p:txBody>
            <a:bodyPr/>
            <a:lstStyle/>
            <a:p>
              <a:endParaRPr lang="en-US"/>
            </a:p>
          </p:txBody>
        </p:sp>
        <p:sp>
          <p:nvSpPr>
            <p:cNvPr id="23668" name="Rectangle 116"/>
            <p:cNvSpPr>
              <a:spLocks noChangeArrowheads="1"/>
            </p:cNvSpPr>
            <p:nvPr/>
          </p:nvSpPr>
          <p:spPr bwMode="auto">
            <a:xfrm>
              <a:off x="2532" y="1563"/>
              <a:ext cx="562" cy="178"/>
            </a:xfrm>
            <a:prstGeom prst="rect">
              <a:avLst/>
            </a:prstGeom>
            <a:solidFill>
              <a:srgbClr val="FFD5D5"/>
            </a:solidFill>
            <a:ln w="9525">
              <a:noFill/>
              <a:miter lim="800000"/>
              <a:headEnd/>
              <a:tailEnd/>
            </a:ln>
          </p:spPr>
          <p:txBody>
            <a:bodyPr/>
            <a:lstStyle/>
            <a:p>
              <a:endParaRPr lang="en-US"/>
            </a:p>
          </p:txBody>
        </p:sp>
        <p:sp>
          <p:nvSpPr>
            <p:cNvPr id="23669" name="Rectangle 117"/>
            <p:cNvSpPr>
              <a:spLocks noChangeArrowheads="1"/>
            </p:cNvSpPr>
            <p:nvPr/>
          </p:nvSpPr>
          <p:spPr bwMode="auto">
            <a:xfrm>
              <a:off x="2537" y="1568"/>
              <a:ext cx="545" cy="173"/>
            </a:xfrm>
            <a:prstGeom prst="rect">
              <a:avLst/>
            </a:prstGeom>
            <a:solidFill>
              <a:srgbClr val="FFD4D4"/>
            </a:solidFill>
            <a:ln w="9525">
              <a:noFill/>
              <a:miter lim="800000"/>
              <a:headEnd/>
              <a:tailEnd/>
            </a:ln>
          </p:spPr>
          <p:txBody>
            <a:bodyPr/>
            <a:lstStyle/>
            <a:p>
              <a:endParaRPr lang="en-US"/>
            </a:p>
          </p:txBody>
        </p:sp>
        <p:sp>
          <p:nvSpPr>
            <p:cNvPr id="23670" name="Rectangle 118"/>
            <p:cNvSpPr>
              <a:spLocks noChangeArrowheads="1"/>
            </p:cNvSpPr>
            <p:nvPr/>
          </p:nvSpPr>
          <p:spPr bwMode="auto">
            <a:xfrm>
              <a:off x="2548" y="1568"/>
              <a:ext cx="523" cy="167"/>
            </a:xfrm>
            <a:prstGeom prst="rect">
              <a:avLst/>
            </a:prstGeom>
            <a:solidFill>
              <a:srgbClr val="FFD2D2"/>
            </a:solidFill>
            <a:ln w="9525">
              <a:noFill/>
              <a:miter lim="800000"/>
              <a:headEnd/>
              <a:tailEnd/>
            </a:ln>
          </p:spPr>
          <p:txBody>
            <a:bodyPr/>
            <a:lstStyle/>
            <a:p>
              <a:endParaRPr lang="en-US"/>
            </a:p>
          </p:txBody>
        </p:sp>
        <p:sp>
          <p:nvSpPr>
            <p:cNvPr id="23671" name="Rectangle 119"/>
            <p:cNvSpPr>
              <a:spLocks noChangeArrowheads="1"/>
            </p:cNvSpPr>
            <p:nvPr/>
          </p:nvSpPr>
          <p:spPr bwMode="auto">
            <a:xfrm>
              <a:off x="2559" y="1574"/>
              <a:ext cx="507" cy="161"/>
            </a:xfrm>
            <a:prstGeom prst="rect">
              <a:avLst/>
            </a:prstGeom>
            <a:solidFill>
              <a:srgbClr val="FFD1D1"/>
            </a:solidFill>
            <a:ln w="9525">
              <a:noFill/>
              <a:miter lim="800000"/>
              <a:headEnd/>
              <a:tailEnd/>
            </a:ln>
          </p:spPr>
          <p:txBody>
            <a:bodyPr/>
            <a:lstStyle/>
            <a:p>
              <a:endParaRPr lang="en-US"/>
            </a:p>
          </p:txBody>
        </p:sp>
        <p:sp>
          <p:nvSpPr>
            <p:cNvPr id="23672" name="Rectangle 120"/>
            <p:cNvSpPr>
              <a:spLocks noChangeArrowheads="1"/>
            </p:cNvSpPr>
            <p:nvPr/>
          </p:nvSpPr>
          <p:spPr bwMode="auto">
            <a:xfrm>
              <a:off x="2570" y="1574"/>
              <a:ext cx="485" cy="155"/>
            </a:xfrm>
            <a:prstGeom prst="rect">
              <a:avLst/>
            </a:prstGeom>
            <a:solidFill>
              <a:srgbClr val="FFD0D0"/>
            </a:solidFill>
            <a:ln w="9525">
              <a:noFill/>
              <a:miter lim="800000"/>
              <a:headEnd/>
              <a:tailEnd/>
            </a:ln>
          </p:spPr>
          <p:txBody>
            <a:bodyPr/>
            <a:lstStyle/>
            <a:p>
              <a:endParaRPr lang="en-US"/>
            </a:p>
          </p:txBody>
        </p:sp>
        <p:sp>
          <p:nvSpPr>
            <p:cNvPr id="23673" name="Rectangle 121"/>
            <p:cNvSpPr>
              <a:spLocks noChangeArrowheads="1"/>
            </p:cNvSpPr>
            <p:nvPr/>
          </p:nvSpPr>
          <p:spPr bwMode="auto">
            <a:xfrm>
              <a:off x="2576" y="1579"/>
              <a:ext cx="467" cy="150"/>
            </a:xfrm>
            <a:prstGeom prst="rect">
              <a:avLst/>
            </a:prstGeom>
            <a:solidFill>
              <a:srgbClr val="FFCFCF"/>
            </a:solidFill>
            <a:ln w="9525">
              <a:noFill/>
              <a:miter lim="800000"/>
              <a:headEnd/>
              <a:tailEnd/>
            </a:ln>
          </p:spPr>
          <p:txBody>
            <a:bodyPr/>
            <a:lstStyle/>
            <a:p>
              <a:endParaRPr lang="en-US"/>
            </a:p>
          </p:txBody>
        </p:sp>
        <p:sp>
          <p:nvSpPr>
            <p:cNvPr id="23674" name="Rectangle 122"/>
            <p:cNvSpPr>
              <a:spLocks noChangeArrowheads="1"/>
            </p:cNvSpPr>
            <p:nvPr/>
          </p:nvSpPr>
          <p:spPr bwMode="auto">
            <a:xfrm>
              <a:off x="2587" y="1579"/>
              <a:ext cx="445" cy="145"/>
            </a:xfrm>
            <a:prstGeom prst="rect">
              <a:avLst/>
            </a:prstGeom>
            <a:solidFill>
              <a:srgbClr val="FFCECE"/>
            </a:solidFill>
            <a:ln w="9525">
              <a:noFill/>
              <a:miter lim="800000"/>
              <a:headEnd/>
              <a:tailEnd/>
            </a:ln>
          </p:spPr>
          <p:txBody>
            <a:bodyPr/>
            <a:lstStyle/>
            <a:p>
              <a:endParaRPr lang="en-US"/>
            </a:p>
          </p:txBody>
        </p:sp>
        <p:sp>
          <p:nvSpPr>
            <p:cNvPr id="23675" name="Rectangle 123"/>
            <p:cNvSpPr>
              <a:spLocks noChangeArrowheads="1"/>
            </p:cNvSpPr>
            <p:nvPr/>
          </p:nvSpPr>
          <p:spPr bwMode="auto">
            <a:xfrm>
              <a:off x="2598" y="1585"/>
              <a:ext cx="429" cy="133"/>
            </a:xfrm>
            <a:prstGeom prst="rect">
              <a:avLst/>
            </a:prstGeom>
            <a:solidFill>
              <a:srgbClr val="FFCCCC"/>
            </a:solidFill>
            <a:ln w="9525">
              <a:noFill/>
              <a:miter lim="800000"/>
              <a:headEnd/>
              <a:tailEnd/>
            </a:ln>
          </p:spPr>
          <p:txBody>
            <a:bodyPr/>
            <a:lstStyle/>
            <a:p>
              <a:endParaRPr lang="en-US"/>
            </a:p>
          </p:txBody>
        </p:sp>
        <p:sp>
          <p:nvSpPr>
            <p:cNvPr id="23676" name="Rectangle 124"/>
            <p:cNvSpPr>
              <a:spLocks noChangeArrowheads="1"/>
            </p:cNvSpPr>
            <p:nvPr/>
          </p:nvSpPr>
          <p:spPr bwMode="auto">
            <a:xfrm>
              <a:off x="2609" y="1590"/>
              <a:ext cx="407" cy="128"/>
            </a:xfrm>
            <a:prstGeom prst="rect">
              <a:avLst/>
            </a:prstGeom>
            <a:solidFill>
              <a:srgbClr val="FFCBCB"/>
            </a:solidFill>
            <a:ln w="9525">
              <a:noFill/>
              <a:miter lim="800000"/>
              <a:headEnd/>
              <a:tailEnd/>
            </a:ln>
          </p:spPr>
          <p:txBody>
            <a:bodyPr/>
            <a:lstStyle/>
            <a:p>
              <a:endParaRPr lang="en-US"/>
            </a:p>
          </p:txBody>
        </p:sp>
        <p:sp>
          <p:nvSpPr>
            <p:cNvPr id="23677" name="Rectangle 125"/>
            <p:cNvSpPr>
              <a:spLocks noChangeArrowheads="1"/>
            </p:cNvSpPr>
            <p:nvPr/>
          </p:nvSpPr>
          <p:spPr bwMode="auto">
            <a:xfrm>
              <a:off x="2615" y="1590"/>
              <a:ext cx="390" cy="123"/>
            </a:xfrm>
            <a:prstGeom prst="rect">
              <a:avLst/>
            </a:prstGeom>
            <a:solidFill>
              <a:srgbClr val="FFCACA"/>
            </a:solidFill>
            <a:ln w="9525">
              <a:noFill/>
              <a:miter lim="800000"/>
              <a:headEnd/>
              <a:tailEnd/>
            </a:ln>
          </p:spPr>
          <p:txBody>
            <a:bodyPr/>
            <a:lstStyle/>
            <a:p>
              <a:endParaRPr lang="en-US"/>
            </a:p>
          </p:txBody>
        </p:sp>
        <p:sp>
          <p:nvSpPr>
            <p:cNvPr id="23678" name="Rectangle 126"/>
            <p:cNvSpPr>
              <a:spLocks noChangeArrowheads="1"/>
            </p:cNvSpPr>
            <p:nvPr/>
          </p:nvSpPr>
          <p:spPr bwMode="auto">
            <a:xfrm>
              <a:off x="2626" y="1596"/>
              <a:ext cx="367" cy="117"/>
            </a:xfrm>
            <a:prstGeom prst="rect">
              <a:avLst/>
            </a:prstGeom>
            <a:solidFill>
              <a:srgbClr val="FFC9C9"/>
            </a:solidFill>
            <a:ln w="9525">
              <a:noFill/>
              <a:miter lim="800000"/>
              <a:headEnd/>
              <a:tailEnd/>
            </a:ln>
          </p:spPr>
          <p:txBody>
            <a:bodyPr/>
            <a:lstStyle/>
            <a:p>
              <a:endParaRPr lang="en-US"/>
            </a:p>
          </p:txBody>
        </p:sp>
        <p:sp>
          <p:nvSpPr>
            <p:cNvPr id="23679" name="Rectangle 127"/>
            <p:cNvSpPr>
              <a:spLocks noChangeArrowheads="1"/>
            </p:cNvSpPr>
            <p:nvPr/>
          </p:nvSpPr>
          <p:spPr bwMode="auto">
            <a:xfrm>
              <a:off x="2637" y="1596"/>
              <a:ext cx="351" cy="111"/>
            </a:xfrm>
            <a:prstGeom prst="rect">
              <a:avLst/>
            </a:prstGeom>
            <a:solidFill>
              <a:srgbClr val="FFC8C8"/>
            </a:solidFill>
            <a:ln w="9525">
              <a:noFill/>
              <a:miter lim="800000"/>
              <a:headEnd/>
              <a:tailEnd/>
            </a:ln>
          </p:spPr>
          <p:txBody>
            <a:bodyPr/>
            <a:lstStyle/>
            <a:p>
              <a:endParaRPr lang="en-US"/>
            </a:p>
          </p:txBody>
        </p:sp>
        <p:sp>
          <p:nvSpPr>
            <p:cNvPr id="23680" name="Rectangle 128"/>
            <p:cNvSpPr>
              <a:spLocks noChangeArrowheads="1"/>
            </p:cNvSpPr>
            <p:nvPr/>
          </p:nvSpPr>
          <p:spPr bwMode="auto">
            <a:xfrm>
              <a:off x="2648" y="1602"/>
              <a:ext cx="329" cy="105"/>
            </a:xfrm>
            <a:prstGeom prst="rect">
              <a:avLst/>
            </a:prstGeom>
            <a:solidFill>
              <a:srgbClr val="FFC6C6"/>
            </a:solidFill>
            <a:ln w="9525">
              <a:noFill/>
              <a:miter lim="800000"/>
              <a:headEnd/>
              <a:tailEnd/>
            </a:ln>
          </p:spPr>
          <p:txBody>
            <a:bodyPr/>
            <a:lstStyle/>
            <a:p>
              <a:endParaRPr lang="en-US"/>
            </a:p>
          </p:txBody>
        </p:sp>
        <p:sp>
          <p:nvSpPr>
            <p:cNvPr id="23681" name="Rectangle 129"/>
            <p:cNvSpPr>
              <a:spLocks noChangeArrowheads="1"/>
            </p:cNvSpPr>
            <p:nvPr/>
          </p:nvSpPr>
          <p:spPr bwMode="auto">
            <a:xfrm>
              <a:off x="2654" y="1602"/>
              <a:ext cx="312" cy="100"/>
            </a:xfrm>
            <a:prstGeom prst="rect">
              <a:avLst/>
            </a:prstGeom>
            <a:solidFill>
              <a:srgbClr val="FFC5C5"/>
            </a:solidFill>
            <a:ln w="9525">
              <a:noFill/>
              <a:miter lim="800000"/>
              <a:headEnd/>
              <a:tailEnd/>
            </a:ln>
          </p:spPr>
          <p:txBody>
            <a:bodyPr/>
            <a:lstStyle/>
            <a:p>
              <a:endParaRPr lang="en-US"/>
            </a:p>
          </p:txBody>
        </p:sp>
        <p:sp>
          <p:nvSpPr>
            <p:cNvPr id="23682" name="Rectangle 130"/>
            <p:cNvSpPr>
              <a:spLocks noChangeArrowheads="1"/>
            </p:cNvSpPr>
            <p:nvPr/>
          </p:nvSpPr>
          <p:spPr bwMode="auto">
            <a:xfrm>
              <a:off x="2665" y="1607"/>
              <a:ext cx="289" cy="89"/>
            </a:xfrm>
            <a:prstGeom prst="rect">
              <a:avLst/>
            </a:prstGeom>
            <a:solidFill>
              <a:srgbClr val="FFC4C4"/>
            </a:solidFill>
            <a:ln w="9525">
              <a:noFill/>
              <a:miter lim="800000"/>
              <a:headEnd/>
              <a:tailEnd/>
            </a:ln>
          </p:spPr>
          <p:txBody>
            <a:bodyPr/>
            <a:lstStyle/>
            <a:p>
              <a:endParaRPr lang="en-US"/>
            </a:p>
          </p:txBody>
        </p:sp>
        <p:sp>
          <p:nvSpPr>
            <p:cNvPr id="23683" name="Rectangle 131"/>
            <p:cNvSpPr>
              <a:spLocks noChangeArrowheads="1"/>
            </p:cNvSpPr>
            <p:nvPr/>
          </p:nvSpPr>
          <p:spPr bwMode="auto">
            <a:xfrm>
              <a:off x="2676" y="1607"/>
              <a:ext cx="273" cy="89"/>
            </a:xfrm>
            <a:prstGeom prst="rect">
              <a:avLst/>
            </a:prstGeom>
            <a:solidFill>
              <a:srgbClr val="FFC3C3"/>
            </a:solidFill>
            <a:ln w="9525">
              <a:noFill/>
              <a:miter lim="800000"/>
              <a:headEnd/>
              <a:tailEnd/>
            </a:ln>
          </p:spPr>
          <p:txBody>
            <a:bodyPr/>
            <a:lstStyle/>
            <a:p>
              <a:endParaRPr lang="en-US"/>
            </a:p>
          </p:txBody>
        </p:sp>
        <p:sp>
          <p:nvSpPr>
            <p:cNvPr id="23684" name="Rectangle 132"/>
            <p:cNvSpPr>
              <a:spLocks noChangeArrowheads="1"/>
            </p:cNvSpPr>
            <p:nvPr/>
          </p:nvSpPr>
          <p:spPr bwMode="auto">
            <a:xfrm>
              <a:off x="2682" y="1613"/>
              <a:ext cx="256" cy="78"/>
            </a:xfrm>
            <a:prstGeom prst="rect">
              <a:avLst/>
            </a:prstGeom>
            <a:solidFill>
              <a:srgbClr val="FFC1C1"/>
            </a:solidFill>
            <a:ln w="9525">
              <a:noFill/>
              <a:miter lim="800000"/>
              <a:headEnd/>
              <a:tailEnd/>
            </a:ln>
          </p:spPr>
          <p:txBody>
            <a:bodyPr/>
            <a:lstStyle/>
            <a:p>
              <a:endParaRPr lang="en-US"/>
            </a:p>
          </p:txBody>
        </p:sp>
        <p:sp>
          <p:nvSpPr>
            <p:cNvPr id="23685" name="Rectangle 133"/>
            <p:cNvSpPr>
              <a:spLocks noChangeArrowheads="1"/>
            </p:cNvSpPr>
            <p:nvPr/>
          </p:nvSpPr>
          <p:spPr bwMode="auto">
            <a:xfrm>
              <a:off x="2693" y="1613"/>
              <a:ext cx="234" cy="78"/>
            </a:xfrm>
            <a:prstGeom prst="rect">
              <a:avLst/>
            </a:prstGeom>
            <a:solidFill>
              <a:srgbClr val="FFC0C0"/>
            </a:solidFill>
            <a:ln w="9525">
              <a:noFill/>
              <a:miter lim="800000"/>
              <a:headEnd/>
              <a:tailEnd/>
            </a:ln>
          </p:spPr>
          <p:txBody>
            <a:bodyPr/>
            <a:lstStyle/>
            <a:p>
              <a:endParaRPr lang="en-US"/>
            </a:p>
          </p:txBody>
        </p:sp>
        <p:sp>
          <p:nvSpPr>
            <p:cNvPr id="23686" name="Rectangle 134"/>
            <p:cNvSpPr>
              <a:spLocks noChangeArrowheads="1"/>
            </p:cNvSpPr>
            <p:nvPr/>
          </p:nvSpPr>
          <p:spPr bwMode="auto">
            <a:xfrm>
              <a:off x="2704" y="1618"/>
              <a:ext cx="211" cy="67"/>
            </a:xfrm>
            <a:prstGeom prst="rect">
              <a:avLst/>
            </a:prstGeom>
            <a:solidFill>
              <a:srgbClr val="FFBFBF"/>
            </a:solidFill>
            <a:ln w="9525">
              <a:noFill/>
              <a:miter lim="800000"/>
              <a:headEnd/>
              <a:tailEnd/>
            </a:ln>
          </p:spPr>
          <p:txBody>
            <a:bodyPr/>
            <a:lstStyle/>
            <a:p>
              <a:endParaRPr lang="en-US"/>
            </a:p>
          </p:txBody>
        </p:sp>
        <p:sp>
          <p:nvSpPr>
            <p:cNvPr id="23687" name="Rectangle 135"/>
            <p:cNvSpPr>
              <a:spLocks noChangeArrowheads="1"/>
            </p:cNvSpPr>
            <p:nvPr/>
          </p:nvSpPr>
          <p:spPr bwMode="auto">
            <a:xfrm>
              <a:off x="2715" y="1624"/>
              <a:ext cx="195" cy="61"/>
            </a:xfrm>
            <a:prstGeom prst="rect">
              <a:avLst/>
            </a:prstGeom>
            <a:solidFill>
              <a:srgbClr val="FFBEBE"/>
            </a:solidFill>
            <a:ln w="9525">
              <a:noFill/>
              <a:miter lim="800000"/>
              <a:headEnd/>
              <a:tailEnd/>
            </a:ln>
          </p:spPr>
          <p:txBody>
            <a:bodyPr/>
            <a:lstStyle/>
            <a:p>
              <a:endParaRPr lang="en-US"/>
            </a:p>
          </p:txBody>
        </p:sp>
        <p:sp>
          <p:nvSpPr>
            <p:cNvPr id="23688" name="Rectangle 136"/>
            <p:cNvSpPr>
              <a:spLocks noChangeArrowheads="1"/>
            </p:cNvSpPr>
            <p:nvPr/>
          </p:nvSpPr>
          <p:spPr bwMode="auto">
            <a:xfrm>
              <a:off x="2721" y="1624"/>
              <a:ext cx="178" cy="55"/>
            </a:xfrm>
            <a:prstGeom prst="rect">
              <a:avLst/>
            </a:prstGeom>
            <a:solidFill>
              <a:srgbClr val="FFBDBD"/>
            </a:solidFill>
            <a:ln w="9525">
              <a:noFill/>
              <a:miter lim="800000"/>
              <a:headEnd/>
              <a:tailEnd/>
            </a:ln>
          </p:spPr>
          <p:txBody>
            <a:bodyPr/>
            <a:lstStyle/>
            <a:p>
              <a:endParaRPr lang="en-US"/>
            </a:p>
          </p:txBody>
        </p:sp>
        <p:sp>
          <p:nvSpPr>
            <p:cNvPr id="23689" name="Rectangle 137"/>
            <p:cNvSpPr>
              <a:spLocks noChangeArrowheads="1"/>
            </p:cNvSpPr>
            <p:nvPr/>
          </p:nvSpPr>
          <p:spPr bwMode="auto">
            <a:xfrm>
              <a:off x="2732" y="1629"/>
              <a:ext cx="156" cy="50"/>
            </a:xfrm>
            <a:prstGeom prst="rect">
              <a:avLst/>
            </a:prstGeom>
            <a:solidFill>
              <a:srgbClr val="FFBBBB"/>
            </a:solidFill>
            <a:ln w="9525">
              <a:noFill/>
              <a:miter lim="800000"/>
              <a:headEnd/>
              <a:tailEnd/>
            </a:ln>
          </p:spPr>
          <p:txBody>
            <a:bodyPr/>
            <a:lstStyle/>
            <a:p>
              <a:endParaRPr lang="en-US"/>
            </a:p>
          </p:txBody>
        </p:sp>
        <p:sp>
          <p:nvSpPr>
            <p:cNvPr id="23690" name="Rectangle 138"/>
            <p:cNvSpPr>
              <a:spLocks noChangeArrowheads="1"/>
            </p:cNvSpPr>
            <p:nvPr/>
          </p:nvSpPr>
          <p:spPr bwMode="auto">
            <a:xfrm>
              <a:off x="2743" y="1629"/>
              <a:ext cx="134" cy="45"/>
            </a:xfrm>
            <a:prstGeom prst="rect">
              <a:avLst/>
            </a:prstGeom>
            <a:solidFill>
              <a:srgbClr val="FFBABA"/>
            </a:solidFill>
            <a:ln w="9525">
              <a:noFill/>
              <a:miter lim="800000"/>
              <a:headEnd/>
              <a:tailEnd/>
            </a:ln>
          </p:spPr>
          <p:txBody>
            <a:bodyPr/>
            <a:lstStyle/>
            <a:p>
              <a:endParaRPr lang="en-US"/>
            </a:p>
          </p:txBody>
        </p:sp>
        <p:sp>
          <p:nvSpPr>
            <p:cNvPr id="23691" name="Rectangle 139"/>
            <p:cNvSpPr>
              <a:spLocks noChangeArrowheads="1"/>
            </p:cNvSpPr>
            <p:nvPr/>
          </p:nvSpPr>
          <p:spPr bwMode="auto">
            <a:xfrm>
              <a:off x="2754" y="1635"/>
              <a:ext cx="117" cy="33"/>
            </a:xfrm>
            <a:prstGeom prst="rect">
              <a:avLst/>
            </a:prstGeom>
            <a:solidFill>
              <a:srgbClr val="FFB9B9"/>
            </a:solidFill>
            <a:ln w="9525">
              <a:noFill/>
              <a:miter lim="800000"/>
              <a:headEnd/>
              <a:tailEnd/>
            </a:ln>
          </p:spPr>
          <p:txBody>
            <a:bodyPr/>
            <a:lstStyle/>
            <a:p>
              <a:endParaRPr lang="en-US"/>
            </a:p>
          </p:txBody>
        </p:sp>
        <p:sp>
          <p:nvSpPr>
            <p:cNvPr id="23692" name="Rectangle 140"/>
            <p:cNvSpPr>
              <a:spLocks noChangeArrowheads="1"/>
            </p:cNvSpPr>
            <p:nvPr/>
          </p:nvSpPr>
          <p:spPr bwMode="auto">
            <a:xfrm>
              <a:off x="2760" y="1635"/>
              <a:ext cx="100" cy="33"/>
            </a:xfrm>
            <a:prstGeom prst="rect">
              <a:avLst/>
            </a:prstGeom>
            <a:solidFill>
              <a:srgbClr val="FFB8B8"/>
            </a:solidFill>
            <a:ln w="9525">
              <a:noFill/>
              <a:miter lim="800000"/>
              <a:headEnd/>
              <a:tailEnd/>
            </a:ln>
          </p:spPr>
          <p:txBody>
            <a:bodyPr/>
            <a:lstStyle/>
            <a:p>
              <a:endParaRPr lang="en-US"/>
            </a:p>
          </p:txBody>
        </p:sp>
        <p:sp>
          <p:nvSpPr>
            <p:cNvPr id="23693" name="Rectangle 141"/>
            <p:cNvSpPr>
              <a:spLocks noChangeArrowheads="1"/>
            </p:cNvSpPr>
            <p:nvPr/>
          </p:nvSpPr>
          <p:spPr bwMode="auto">
            <a:xfrm>
              <a:off x="2771" y="1640"/>
              <a:ext cx="78" cy="23"/>
            </a:xfrm>
            <a:prstGeom prst="rect">
              <a:avLst/>
            </a:prstGeom>
            <a:solidFill>
              <a:srgbClr val="FFB7B7"/>
            </a:solidFill>
            <a:ln w="9525">
              <a:noFill/>
              <a:miter lim="800000"/>
              <a:headEnd/>
              <a:tailEnd/>
            </a:ln>
          </p:spPr>
          <p:txBody>
            <a:bodyPr/>
            <a:lstStyle/>
            <a:p>
              <a:endParaRPr lang="en-US"/>
            </a:p>
          </p:txBody>
        </p:sp>
        <p:sp>
          <p:nvSpPr>
            <p:cNvPr id="23694" name="Rectangle 142"/>
            <p:cNvSpPr>
              <a:spLocks noChangeArrowheads="1"/>
            </p:cNvSpPr>
            <p:nvPr/>
          </p:nvSpPr>
          <p:spPr bwMode="auto">
            <a:xfrm>
              <a:off x="2782" y="1640"/>
              <a:ext cx="56" cy="23"/>
            </a:xfrm>
            <a:prstGeom prst="rect">
              <a:avLst/>
            </a:prstGeom>
            <a:solidFill>
              <a:srgbClr val="FFB5B5"/>
            </a:solidFill>
            <a:ln w="9525">
              <a:noFill/>
              <a:miter lim="800000"/>
              <a:headEnd/>
              <a:tailEnd/>
            </a:ln>
          </p:spPr>
          <p:txBody>
            <a:bodyPr/>
            <a:lstStyle/>
            <a:p>
              <a:endParaRPr lang="en-US"/>
            </a:p>
          </p:txBody>
        </p:sp>
        <p:sp>
          <p:nvSpPr>
            <p:cNvPr id="23695" name="Rectangle 143"/>
            <p:cNvSpPr>
              <a:spLocks noChangeArrowheads="1"/>
            </p:cNvSpPr>
            <p:nvPr/>
          </p:nvSpPr>
          <p:spPr bwMode="auto">
            <a:xfrm>
              <a:off x="2793" y="1646"/>
              <a:ext cx="39" cy="11"/>
            </a:xfrm>
            <a:prstGeom prst="rect">
              <a:avLst/>
            </a:prstGeom>
            <a:solidFill>
              <a:srgbClr val="FFB4B4"/>
            </a:solidFill>
            <a:ln w="9525">
              <a:noFill/>
              <a:miter lim="800000"/>
              <a:headEnd/>
              <a:tailEnd/>
            </a:ln>
          </p:spPr>
          <p:txBody>
            <a:bodyPr/>
            <a:lstStyle/>
            <a:p>
              <a:endParaRPr lang="en-US"/>
            </a:p>
          </p:txBody>
        </p:sp>
        <p:sp>
          <p:nvSpPr>
            <p:cNvPr id="23696" name="Rectangle 144"/>
            <p:cNvSpPr>
              <a:spLocks noChangeArrowheads="1"/>
            </p:cNvSpPr>
            <p:nvPr/>
          </p:nvSpPr>
          <p:spPr bwMode="auto">
            <a:xfrm>
              <a:off x="2799" y="1646"/>
              <a:ext cx="22" cy="11"/>
            </a:xfrm>
            <a:prstGeom prst="rect">
              <a:avLst/>
            </a:prstGeom>
            <a:solidFill>
              <a:srgbClr val="FFB3B3"/>
            </a:solidFill>
            <a:ln w="9525">
              <a:noFill/>
              <a:miter lim="800000"/>
              <a:headEnd/>
              <a:tailEnd/>
            </a:ln>
          </p:spPr>
          <p:txBody>
            <a:bodyPr/>
            <a:lstStyle/>
            <a:p>
              <a:endParaRPr lang="en-US"/>
            </a:p>
          </p:txBody>
        </p:sp>
        <p:sp>
          <p:nvSpPr>
            <p:cNvPr id="23697" name="Rectangle 145"/>
            <p:cNvSpPr>
              <a:spLocks noChangeArrowheads="1"/>
            </p:cNvSpPr>
            <p:nvPr/>
          </p:nvSpPr>
          <p:spPr bwMode="auto">
            <a:xfrm>
              <a:off x="2192" y="1457"/>
              <a:ext cx="1241" cy="395"/>
            </a:xfrm>
            <a:prstGeom prst="rect">
              <a:avLst/>
            </a:prstGeom>
            <a:noFill/>
            <a:ln w="0">
              <a:solidFill>
                <a:srgbClr val="000000"/>
              </a:solidFill>
              <a:miter lim="800000"/>
              <a:headEnd/>
              <a:tailEnd/>
            </a:ln>
          </p:spPr>
          <p:txBody>
            <a:bodyPr/>
            <a:lstStyle/>
            <a:p>
              <a:endParaRPr lang="en-US"/>
            </a:p>
          </p:txBody>
        </p:sp>
        <p:sp>
          <p:nvSpPr>
            <p:cNvPr id="23698" name="Rectangle 146"/>
            <p:cNvSpPr>
              <a:spLocks noChangeArrowheads="1"/>
            </p:cNvSpPr>
            <p:nvPr/>
          </p:nvSpPr>
          <p:spPr bwMode="auto">
            <a:xfrm>
              <a:off x="2253" y="1491"/>
              <a:ext cx="1181"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rPr>
                <a:t>No!  There is no place for </a:t>
              </a:r>
              <a:endParaRPr lang="en-US" sz="2000" b="0">
                <a:latin typeface="Times New Roman" pitchFamily="18" charset="0"/>
              </a:endParaRPr>
            </a:p>
          </p:txBody>
        </p:sp>
        <p:sp>
          <p:nvSpPr>
            <p:cNvPr id="23699" name="Rectangle 147"/>
            <p:cNvSpPr>
              <a:spLocks noChangeArrowheads="1"/>
            </p:cNvSpPr>
            <p:nvPr/>
          </p:nvSpPr>
          <p:spPr bwMode="auto">
            <a:xfrm>
              <a:off x="2253" y="1608"/>
              <a:ext cx="1034" cy="115"/>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pitchFamily="34" charset="0"/>
                </a:rPr>
                <a:t>pavement, grasslands,</a:t>
              </a:r>
              <a:endParaRPr lang="en-US" sz="2000" b="0" dirty="0">
                <a:latin typeface="Times New Roman" pitchFamily="18" charset="0"/>
              </a:endParaRPr>
            </a:p>
          </p:txBody>
        </p:sp>
        <p:sp>
          <p:nvSpPr>
            <p:cNvPr id="23700" name="Rectangle 148"/>
            <p:cNvSpPr>
              <a:spLocks noChangeArrowheads="1"/>
            </p:cNvSpPr>
            <p:nvPr/>
          </p:nvSpPr>
          <p:spPr bwMode="auto">
            <a:xfrm>
              <a:off x="2253" y="1724"/>
              <a:ext cx="869" cy="115"/>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pitchFamily="34" charset="0"/>
                </a:rPr>
                <a:t>mixed forests etc...</a:t>
              </a:r>
              <a:endParaRPr lang="en-US" sz="2000" b="0" dirty="0">
                <a:latin typeface="Times New Roman" pitchFamily="18" charset="0"/>
              </a:endParaRPr>
            </a:p>
          </p:txBody>
        </p:sp>
      </p:grpSp>
      <p:grpSp>
        <p:nvGrpSpPr>
          <p:cNvPr id="23701" name="Group 149"/>
          <p:cNvGrpSpPr>
            <a:grpSpLocks/>
          </p:cNvGrpSpPr>
          <p:nvPr/>
        </p:nvGrpSpPr>
        <p:grpSpPr bwMode="auto">
          <a:xfrm>
            <a:off x="3842456" y="3498675"/>
            <a:ext cx="2709597" cy="1006475"/>
            <a:chOff x="2264" y="2147"/>
            <a:chExt cx="1690" cy="634"/>
          </a:xfrm>
        </p:grpSpPr>
        <p:sp>
          <p:nvSpPr>
            <p:cNvPr id="23702" name="Freeform 150"/>
            <p:cNvSpPr>
              <a:spLocks/>
            </p:cNvSpPr>
            <p:nvPr/>
          </p:nvSpPr>
          <p:spPr bwMode="auto">
            <a:xfrm>
              <a:off x="3508" y="2432"/>
              <a:ext cx="366" cy="82"/>
            </a:xfrm>
            <a:custGeom>
              <a:avLst/>
              <a:gdLst/>
              <a:ahLst/>
              <a:cxnLst>
                <a:cxn ang="0">
                  <a:pos x="0" y="28"/>
                </a:cxn>
                <a:cxn ang="0">
                  <a:pos x="334" y="0"/>
                </a:cxn>
                <a:cxn ang="0">
                  <a:pos x="334" y="17"/>
                </a:cxn>
                <a:cxn ang="0">
                  <a:pos x="0" y="45"/>
                </a:cxn>
                <a:cxn ang="0">
                  <a:pos x="0" y="28"/>
                </a:cxn>
              </a:cxnLst>
              <a:rect l="0" t="0" r="r" b="b"/>
              <a:pathLst>
                <a:path w="334" h="45">
                  <a:moveTo>
                    <a:pt x="0" y="28"/>
                  </a:moveTo>
                  <a:lnTo>
                    <a:pt x="334" y="0"/>
                  </a:lnTo>
                  <a:lnTo>
                    <a:pt x="334" y="17"/>
                  </a:lnTo>
                  <a:lnTo>
                    <a:pt x="0" y="45"/>
                  </a:lnTo>
                  <a:lnTo>
                    <a:pt x="0" y="28"/>
                  </a:lnTo>
                  <a:close/>
                </a:path>
              </a:pathLst>
            </a:custGeom>
            <a:solidFill>
              <a:schemeClr val="bg1"/>
            </a:solidFill>
            <a:ln w="9525">
              <a:solidFill>
                <a:schemeClr val="tx1"/>
              </a:solidFill>
              <a:round/>
              <a:headEnd/>
              <a:tailEnd/>
            </a:ln>
          </p:spPr>
          <p:txBody>
            <a:bodyPr/>
            <a:lstStyle/>
            <a:p>
              <a:endParaRPr lang="en-US"/>
            </a:p>
          </p:txBody>
        </p:sp>
        <p:sp>
          <p:nvSpPr>
            <p:cNvPr id="23703" name="Freeform 151"/>
            <p:cNvSpPr>
              <a:spLocks/>
            </p:cNvSpPr>
            <p:nvPr/>
          </p:nvSpPr>
          <p:spPr bwMode="auto">
            <a:xfrm>
              <a:off x="3849" y="2401"/>
              <a:ext cx="105" cy="83"/>
            </a:xfrm>
            <a:custGeom>
              <a:avLst/>
              <a:gdLst/>
              <a:ahLst/>
              <a:cxnLst>
                <a:cxn ang="0">
                  <a:pos x="105" y="33"/>
                </a:cxn>
                <a:cxn ang="0">
                  <a:pos x="11" y="83"/>
                </a:cxn>
                <a:cxn ang="0">
                  <a:pos x="28" y="39"/>
                </a:cxn>
                <a:cxn ang="0">
                  <a:pos x="0" y="0"/>
                </a:cxn>
                <a:cxn ang="0">
                  <a:pos x="105" y="33"/>
                </a:cxn>
              </a:cxnLst>
              <a:rect l="0" t="0" r="r" b="b"/>
              <a:pathLst>
                <a:path w="105" h="83">
                  <a:moveTo>
                    <a:pt x="105" y="33"/>
                  </a:moveTo>
                  <a:lnTo>
                    <a:pt x="11" y="83"/>
                  </a:lnTo>
                  <a:lnTo>
                    <a:pt x="28" y="39"/>
                  </a:lnTo>
                  <a:lnTo>
                    <a:pt x="0" y="0"/>
                  </a:lnTo>
                  <a:lnTo>
                    <a:pt x="105" y="33"/>
                  </a:lnTo>
                  <a:close/>
                </a:path>
              </a:pathLst>
            </a:custGeom>
            <a:solidFill>
              <a:schemeClr val="bg1"/>
            </a:solidFill>
            <a:ln w="9525">
              <a:solidFill>
                <a:schemeClr val="tx1"/>
              </a:solidFill>
              <a:round/>
              <a:headEnd/>
              <a:tailEnd/>
            </a:ln>
          </p:spPr>
          <p:txBody>
            <a:bodyPr/>
            <a:lstStyle/>
            <a:p>
              <a:endParaRPr lang="en-US"/>
            </a:p>
          </p:txBody>
        </p:sp>
        <p:sp>
          <p:nvSpPr>
            <p:cNvPr id="23704" name="Rectangle 152"/>
            <p:cNvSpPr>
              <a:spLocks noChangeArrowheads="1"/>
            </p:cNvSpPr>
            <p:nvPr/>
          </p:nvSpPr>
          <p:spPr bwMode="auto">
            <a:xfrm>
              <a:off x="2281" y="2158"/>
              <a:ext cx="1336" cy="623"/>
            </a:xfrm>
            <a:prstGeom prst="rect">
              <a:avLst/>
            </a:prstGeom>
            <a:solidFill>
              <a:srgbClr val="000000"/>
            </a:solidFill>
            <a:ln w="9525">
              <a:noFill/>
              <a:miter lim="800000"/>
              <a:headEnd/>
              <a:tailEnd/>
            </a:ln>
          </p:spPr>
          <p:txBody>
            <a:bodyPr/>
            <a:lstStyle/>
            <a:p>
              <a:endParaRPr lang="en-US"/>
            </a:p>
          </p:txBody>
        </p:sp>
        <p:sp>
          <p:nvSpPr>
            <p:cNvPr id="23705" name="Rectangle 153"/>
            <p:cNvSpPr>
              <a:spLocks noChangeArrowheads="1"/>
            </p:cNvSpPr>
            <p:nvPr/>
          </p:nvSpPr>
          <p:spPr bwMode="auto">
            <a:xfrm>
              <a:off x="2264" y="2147"/>
              <a:ext cx="1341" cy="622"/>
            </a:xfrm>
            <a:prstGeom prst="rect">
              <a:avLst/>
            </a:prstGeom>
            <a:solidFill>
              <a:srgbClr val="FFFFFF"/>
            </a:solidFill>
            <a:ln w="9525">
              <a:noFill/>
              <a:miter lim="800000"/>
              <a:headEnd/>
              <a:tailEnd/>
            </a:ln>
          </p:spPr>
          <p:txBody>
            <a:bodyPr/>
            <a:lstStyle/>
            <a:p>
              <a:endParaRPr lang="en-US"/>
            </a:p>
          </p:txBody>
        </p:sp>
        <p:sp>
          <p:nvSpPr>
            <p:cNvPr id="23706" name="Rectangle 154"/>
            <p:cNvSpPr>
              <a:spLocks noChangeArrowheads="1"/>
            </p:cNvSpPr>
            <p:nvPr/>
          </p:nvSpPr>
          <p:spPr bwMode="auto">
            <a:xfrm>
              <a:off x="2276" y="2152"/>
              <a:ext cx="1307" cy="601"/>
            </a:xfrm>
            <a:prstGeom prst="rect">
              <a:avLst/>
            </a:prstGeom>
            <a:solidFill>
              <a:srgbClr val="FFFEFE"/>
            </a:solidFill>
            <a:ln w="9525">
              <a:noFill/>
              <a:miter lim="800000"/>
              <a:headEnd/>
              <a:tailEnd/>
            </a:ln>
          </p:spPr>
          <p:txBody>
            <a:bodyPr/>
            <a:lstStyle/>
            <a:p>
              <a:endParaRPr lang="en-US"/>
            </a:p>
          </p:txBody>
        </p:sp>
        <p:sp>
          <p:nvSpPr>
            <p:cNvPr id="23707" name="Rectangle 155"/>
            <p:cNvSpPr>
              <a:spLocks noChangeArrowheads="1"/>
            </p:cNvSpPr>
            <p:nvPr/>
          </p:nvSpPr>
          <p:spPr bwMode="auto">
            <a:xfrm>
              <a:off x="2287" y="2158"/>
              <a:ext cx="1285" cy="589"/>
            </a:xfrm>
            <a:prstGeom prst="rect">
              <a:avLst/>
            </a:prstGeom>
            <a:solidFill>
              <a:srgbClr val="FFFDFD"/>
            </a:solidFill>
            <a:ln w="9525">
              <a:noFill/>
              <a:miter lim="800000"/>
              <a:headEnd/>
              <a:tailEnd/>
            </a:ln>
          </p:spPr>
          <p:txBody>
            <a:bodyPr/>
            <a:lstStyle/>
            <a:p>
              <a:endParaRPr lang="en-US"/>
            </a:p>
          </p:txBody>
        </p:sp>
        <p:sp>
          <p:nvSpPr>
            <p:cNvPr id="23708" name="Rectangle 156"/>
            <p:cNvSpPr>
              <a:spLocks noChangeArrowheads="1"/>
            </p:cNvSpPr>
            <p:nvPr/>
          </p:nvSpPr>
          <p:spPr bwMode="auto">
            <a:xfrm>
              <a:off x="2298" y="2163"/>
              <a:ext cx="1263" cy="579"/>
            </a:xfrm>
            <a:prstGeom prst="rect">
              <a:avLst/>
            </a:prstGeom>
            <a:solidFill>
              <a:srgbClr val="FFFBFB"/>
            </a:solidFill>
            <a:ln w="9525">
              <a:noFill/>
              <a:miter lim="800000"/>
              <a:headEnd/>
              <a:tailEnd/>
            </a:ln>
          </p:spPr>
          <p:txBody>
            <a:bodyPr/>
            <a:lstStyle/>
            <a:p>
              <a:endParaRPr lang="en-US"/>
            </a:p>
          </p:txBody>
        </p:sp>
        <p:sp>
          <p:nvSpPr>
            <p:cNvPr id="23709" name="Rectangle 157"/>
            <p:cNvSpPr>
              <a:spLocks noChangeArrowheads="1"/>
            </p:cNvSpPr>
            <p:nvPr/>
          </p:nvSpPr>
          <p:spPr bwMode="auto">
            <a:xfrm>
              <a:off x="2303" y="2163"/>
              <a:ext cx="1252" cy="579"/>
            </a:xfrm>
            <a:prstGeom prst="rect">
              <a:avLst/>
            </a:prstGeom>
            <a:solidFill>
              <a:srgbClr val="FFFAFA"/>
            </a:solidFill>
            <a:ln w="9525">
              <a:noFill/>
              <a:miter lim="800000"/>
              <a:headEnd/>
              <a:tailEnd/>
            </a:ln>
          </p:spPr>
          <p:txBody>
            <a:bodyPr/>
            <a:lstStyle/>
            <a:p>
              <a:endParaRPr lang="en-US"/>
            </a:p>
          </p:txBody>
        </p:sp>
        <p:sp>
          <p:nvSpPr>
            <p:cNvPr id="23710" name="Rectangle 158"/>
            <p:cNvSpPr>
              <a:spLocks noChangeArrowheads="1"/>
            </p:cNvSpPr>
            <p:nvPr/>
          </p:nvSpPr>
          <p:spPr bwMode="auto">
            <a:xfrm>
              <a:off x="2315" y="2169"/>
              <a:ext cx="1229" cy="567"/>
            </a:xfrm>
            <a:prstGeom prst="rect">
              <a:avLst/>
            </a:prstGeom>
            <a:solidFill>
              <a:srgbClr val="FFF9F9"/>
            </a:solidFill>
            <a:ln w="9525">
              <a:noFill/>
              <a:miter lim="800000"/>
              <a:headEnd/>
              <a:tailEnd/>
            </a:ln>
          </p:spPr>
          <p:txBody>
            <a:bodyPr/>
            <a:lstStyle/>
            <a:p>
              <a:endParaRPr lang="en-US"/>
            </a:p>
          </p:txBody>
        </p:sp>
        <p:sp>
          <p:nvSpPr>
            <p:cNvPr id="23711" name="Rectangle 159"/>
            <p:cNvSpPr>
              <a:spLocks noChangeArrowheads="1"/>
            </p:cNvSpPr>
            <p:nvPr/>
          </p:nvSpPr>
          <p:spPr bwMode="auto">
            <a:xfrm>
              <a:off x="2326" y="2174"/>
              <a:ext cx="1207" cy="557"/>
            </a:xfrm>
            <a:prstGeom prst="rect">
              <a:avLst/>
            </a:prstGeom>
            <a:solidFill>
              <a:srgbClr val="FFF8F8"/>
            </a:solidFill>
            <a:ln w="9525">
              <a:noFill/>
              <a:miter lim="800000"/>
              <a:headEnd/>
              <a:tailEnd/>
            </a:ln>
          </p:spPr>
          <p:txBody>
            <a:bodyPr/>
            <a:lstStyle/>
            <a:p>
              <a:endParaRPr lang="en-US"/>
            </a:p>
          </p:txBody>
        </p:sp>
        <p:sp>
          <p:nvSpPr>
            <p:cNvPr id="23712" name="Rectangle 160"/>
            <p:cNvSpPr>
              <a:spLocks noChangeArrowheads="1"/>
            </p:cNvSpPr>
            <p:nvPr/>
          </p:nvSpPr>
          <p:spPr bwMode="auto">
            <a:xfrm>
              <a:off x="2337" y="2180"/>
              <a:ext cx="1185" cy="545"/>
            </a:xfrm>
            <a:prstGeom prst="rect">
              <a:avLst/>
            </a:prstGeom>
            <a:solidFill>
              <a:srgbClr val="FFF7F7"/>
            </a:solidFill>
            <a:ln w="9525">
              <a:noFill/>
              <a:miter lim="800000"/>
              <a:headEnd/>
              <a:tailEnd/>
            </a:ln>
          </p:spPr>
          <p:txBody>
            <a:bodyPr/>
            <a:lstStyle/>
            <a:p>
              <a:endParaRPr lang="en-US"/>
            </a:p>
          </p:txBody>
        </p:sp>
        <p:sp>
          <p:nvSpPr>
            <p:cNvPr id="23713" name="Rectangle 161"/>
            <p:cNvSpPr>
              <a:spLocks noChangeArrowheads="1"/>
            </p:cNvSpPr>
            <p:nvPr/>
          </p:nvSpPr>
          <p:spPr bwMode="auto">
            <a:xfrm>
              <a:off x="2348" y="2186"/>
              <a:ext cx="1163" cy="533"/>
            </a:xfrm>
            <a:prstGeom prst="rect">
              <a:avLst/>
            </a:prstGeom>
            <a:solidFill>
              <a:srgbClr val="FFF5F5"/>
            </a:solidFill>
            <a:ln w="9525">
              <a:noFill/>
              <a:miter lim="800000"/>
              <a:headEnd/>
              <a:tailEnd/>
            </a:ln>
          </p:spPr>
          <p:txBody>
            <a:bodyPr/>
            <a:lstStyle/>
            <a:p>
              <a:endParaRPr lang="en-US"/>
            </a:p>
          </p:txBody>
        </p:sp>
        <p:sp>
          <p:nvSpPr>
            <p:cNvPr id="23714" name="Rectangle 162"/>
            <p:cNvSpPr>
              <a:spLocks noChangeArrowheads="1"/>
            </p:cNvSpPr>
            <p:nvPr/>
          </p:nvSpPr>
          <p:spPr bwMode="auto">
            <a:xfrm>
              <a:off x="2359" y="2191"/>
              <a:ext cx="1141" cy="523"/>
            </a:xfrm>
            <a:prstGeom prst="rect">
              <a:avLst/>
            </a:prstGeom>
            <a:solidFill>
              <a:srgbClr val="FFF4F4"/>
            </a:solidFill>
            <a:ln w="9525">
              <a:noFill/>
              <a:miter lim="800000"/>
              <a:headEnd/>
              <a:tailEnd/>
            </a:ln>
          </p:spPr>
          <p:txBody>
            <a:bodyPr/>
            <a:lstStyle/>
            <a:p>
              <a:endParaRPr lang="en-US"/>
            </a:p>
          </p:txBody>
        </p:sp>
        <p:sp>
          <p:nvSpPr>
            <p:cNvPr id="23715" name="Rectangle 163"/>
            <p:cNvSpPr>
              <a:spLocks noChangeArrowheads="1"/>
            </p:cNvSpPr>
            <p:nvPr/>
          </p:nvSpPr>
          <p:spPr bwMode="auto">
            <a:xfrm>
              <a:off x="2370" y="2191"/>
              <a:ext cx="1119" cy="517"/>
            </a:xfrm>
            <a:prstGeom prst="rect">
              <a:avLst/>
            </a:prstGeom>
            <a:solidFill>
              <a:srgbClr val="FFF3F3"/>
            </a:solidFill>
            <a:ln w="9525">
              <a:noFill/>
              <a:miter lim="800000"/>
              <a:headEnd/>
              <a:tailEnd/>
            </a:ln>
          </p:spPr>
          <p:txBody>
            <a:bodyPr/>
            <a:lstStyle/>
            <a:p>
              <a:endParaRPr lang="en-US"/>
            </a:p>
          </p:txBody>
        </p:sp>
        <p:sp>
          <p:nvSpPr>
            <p:cNvPr id="23716" name="Rectangle 164"/>
            <p:cNvSpPr>
              <a:spLocks noChangeArrowheads="1"/>
            </p:cNvSpPr>
            <p:nvPr/>
          </p:nvSpPr>
          <p:spPr bwMode="auto">
            <a:xfrm>
              <a:off x="2376" y="2197"/>
              <a:ext cx="1102" cy="506"/>
            </a:xfrm>
            <a:prstGeom prst="rect">
              <a:avLst/>
            </a:prstGeom>
            <a:solidFill>
              <a:srgbClr val="FFF2F2"/>
            </a:solidFill>
            <a:ln w="9525">
              <a:noFill/>
              <a:miter lim="800000"/>
              <a:headEnd/>
              <a:tailEnd/>
            </a:ln>
          </p:spPr>
          <p:txBody>
            <a:bodyPr/>
            <a:lstStyle/>
            <a:p>
              <a:endParaRPr lang="en-US"/>
            </a:p>
          </p:txBody>
        </p:sp>
        <p:sp>
          <p:nvSpPr>
            <p:cNvPr id="23717" name="Rectangle 165"/>
            <p:cNvSpPr>
              <a:spLocks noChangeArrowheads="1"/>
            </p:cNvSpPr>
            <p:nvPr/>
          </p:nvSpPr>
          <p:spPr bwMode="auto">
            <a:xfrm>
              <a:off x="2387" y="2202"/>
              <a:ext cx="1085" cy="501"/>
            </a:xfrm>
            <a:prstGeom prst="rect">
              <a:avLst/>
            </a:prstGeom>
            <a:solidFill>
              <a:srgbClr val="FFF1F1"/>
            </a:solidFill>
            <a:ln w="9525">
              <a:noFill/>
              <a:miter lim="800000"/>
              <a:headEnd/>
              <a:tailEnd/>
            </a:ln>
          </p:spPr>
          <p:txBody>
            <a:bodyPr/>
            <a:lstStyle/>
            <a:p>
              <a:endParaRPr lang="en-US"/>
            </a:p>
          </p:txBody>
        </p:sp>
        <p:sp>
          <p:nvSpPr>
            <p:cNvPr id="23718" name="Rectangle 166"/>
            <p:cNvSpPr>
              <a:spLocks noChangeArrowheads="1"/>
            </p:cNvSpPr>
            <p:nvPr/>
          </p:nvSpPr>
          <p:spPr bwMode="auto">
            <a:xfrm>
              <a:off x="2398" y="2208"/>
              <a:ext cx="1063" cy="489"/>
            </a:xfrm>
            <a:prstGeom prst="rect">
              <a:avLst/>
            </a:prstGeom>
            <a:solidFill>
              <a:srgbClr val="FFEFEF"/>
            </a:solidFill>
            <a:ln w="9525">
              <a:noFill/>
              <a:miter lim="800000"/>
              <a:headEnd/>
              <a:tailEnd/>
            </a:ln>
          </p:spPr>
          <p:txBody>
            <a:bodyPr/>
            <a:lstStyle/>
            <a:p>
              <a:endParaRPr lang="en-US"/>
            </a:p>
          </p:txBody>
        </p:sp>
        <p:sp>
          <p:nvSpPr>
            <p:cNvPr id="23719" name="Rectangle 167"/>
            <p:cNvSpPr>
              <a:spLocks noChangeArrowheads="1"/>
            </p:cNvSpPr>
            <p:nvPr/>
          </p:nvSpPr>
          <p:spPr bwMode="auto">
            <a:xfrm>
              <a:off x="2409" y="2213"/>
              <a:ext cx="1041" cy="479"/>
            </a:xfrm>
            <a:prstGeom prst="rect">
              <a:avLst/>
            </a:prstGeom>
            <a:solidFill>
              <a:srgbClr val="FFEEEE"/>
            </a:solidFill>
            <a:ln w="9525">
              <a:noFill/>
              <a:miter lim="800000"/>
              <a:headEnd/>
              <a:tailEnd/>
            </a:ln>
          </p:spPr>
          <p:txBody>
            <a:bodyPr/>
            <a:lstStyle/>
            <a:p>
              <a:endParaRPr lang="en-US"/>
            </a:p>
          </p:txBody>
        </p:sp>
        <p:sp>
          <p:nvSpPr>
            <p:cNvPr id="23720" name="Rectangle 168"/>
            <p:cNvSpPr>
              <a:spLocks noChangeArrowheads="1"/>
            </p:cNvSpPr>
            <p:nvPr/>
          </p:nvSpPr>
          <p:spPr bwMode="auto">
            <a:xfrm>
              <a:off x="2420" y="2219"/>
              <a:ext cx="1019" cy="467"/>
            </a:xfrm>
            <a:prstGeom prst="rect">
              <a:avLst/>
            </a:prstGeom>
            <a:solidFill>
              <a:srgbClr val="FFEDED"/>
            </a:solidFill>
            <a:ln w="9525">
              <a:noFill/>
              <a:miter lim="800000"/>
              <a:headEnd/>
              <a:tailEnd/>
            </a:ln>
          </p:spPr>
          <p:txBody>
            <a:bodyPr/>
            <a:lstStyle/>
            <a:p>
              <a:endParaRPr lang="en-US"/>
            </a:p>
          </p:txBody>
        </p:sp>
        <p:sp>
          <p:nvSpPr>
            <p:cNvPr id="23721" name="Rectangle 169"/>
            <p:cNvSpPr>
              <a:spLocks noChangeArrowheads="1"/>
            </p:cNvSpPr>
            <p:nvPr/>
          </p:nvSpPr>
          <p:spPr bwMode="auto">
            <a:xfrm>
              <a:off x="2431" y="2224"/>
              <a:ext cx="996" cy="456"/>
            </a:xfrm>
            <a:prstGeom prst="rect">
              <a:avLst/>
            </a:prstGeom>
            <a:solidFill>
              <a:srgbClr val="FFECEC"/>
            </a:solidFill>
            <a:ln w="9525">
              <a:noFill/>
              <a:miter lim="800000"/>
              <a:headEnd/>
              <a:tailEnd/>
            </a:ln>
          </p:spPr>
          <p:txBody>
            <a:bodyPr/>
            <a:lstStyle/>
            <a:p>
              <a:endParaRPr lang="en-US"/>
            </a:p>
          </p:txBody>
        </p:sp>
        <p:sp>
          <p:nvSpPr>
            <p:cNvPr id="23722" name="Rectangle 170"/>
            <p:cNvSpPr>
              <a:spLocks noChangeArrowheads="1"/>
            </p:cNvSpPr>
            <p:nvPr/>
          </p:nvSpPr>
          <p:spPr bwMode="auto">
            <a:xfrm>
              <a:off x="2443" y="2224"/>
              <a:ext cx="973" cy="451"/>
            </a:xfrm>
            <a:prstGeom prst="rect">
              <a:avLst/>
            </a:prstGeom>
            <a:solidFill>
              <a:srgbClr val="FFEAEA"/>
            </a:solidFill>
            <a:ln w="9525">
              <a:noFill/>
              <a:miter lim="800000"/>
              <a:headEnd/>
              <a:tailEnd/>
            </a:ln>
          </p:spPr>
          <p:txBody>
            <a:bodyPr/>
            <a:lstStyle/>
            <a:p>
              <a:endParaRPr lang="en-US"/>
            </a:p>
          </p:txBody>
        </p:sp>
        <p:sp>
          <p:nvSpPr>
            <p:cNvPr id="23723" name="Rectangle 171"/>
            <p:cNvSpPr>
              <a:spLocks noChangeArrowheads="1"/>
            </p:cNvSpPr>
            <p:nvPr/>
          </p:nvSpPr>
          <p:spPr bwMode="auto">
            <a:xfrm>
              <a:off x="2448" y="2230"/>
              <a:ext cx="957" cy="439"/>
            </a:xfrm>
            <a:prstGeom prst="rect">
              <a:avLst/>
            </a:prstGeom>
            <a:solidFill>
              <a:srgbClr val="FFE9E9"/>
            </a:solidFill>
            <a:ln w="9525">
              <a:noFill/>
              <a:miter lim="800000"/>
              <a:headEnd/>
              <a:tailEnd/>
            </a:ln>
          </p:spPr>
          <p:txBody>
            <a:bodyPr/>
            <a:lstStyle/>
            <a:p>
              <a:endParaRPr lang="en-US"/>
            </a:p>
          </p:txBody>
        </p:sp>
        <p:sp>
          <p:nvSpPr>
            <p:cNvPr id="23724" name="Rectangle 172"/>
            <p:cNvSpPr>
              <a:spLocks noChangeArrowheads="1"/>
            </p:cNvSpPr>
            <p:nvPr/>
          </p:nvSpPr>
          <p:spPr bwMode="auto">
            <a:xfrm>
              <a:off x="2459" y="2236"/>
              <a:ext cx="935" cy="428"/>
            </a:xfrm>
            <a:prstGeom prst="rect">
              <a:avLst/>
            </a:prstGeom>
            <a:solidFill>
              <a:srgbClr val="FFE8E8"/>
            </a:solidFill>
            <a:ln w="9525">
              <a:noFill/>
              <a:miter lim="800000"/>
              <a:headEnd/>
              <a:tailEnd/>
            </a:ln>
          </p:spPr>
          <p:txBody>
            <a:bodyPr/>
            <a:lstStyle/>
            <a:p>
              <a:endParaRPr lang="en-US"/>
            </a:p>
          </p:txBody>
        </p:sp>
        <p:sp>
          <p:nvSpPr>
            <p:cNvPr id="23725" name="Rectangle 173"/>
            <p:cNvSpPr>
              <a:spLocks noChangeArrowheads="1"/>
            </p:cNvSpPr>
            <p:nvPr/>
          </p:nvSpPr>
          <p:spPr bwMode="auto">
            <a:xfrm>
              <a:off x="2470" y="2241"/>
              <a:ext cx="918" cy="423"/>
            </a:xfrm>
            <a:prstGeom prst="rect">
              <a:avLst/>
            </a:prstGeom>
            <a:solidFill>
              <a:srgbClr val="FFE7E7"/>
            </a:solidFill>
            <a:ln w="9525">
              <a:noFill/>
              <a:miter lim="800000"/>
              <a:headEnd/>
              <a:tailEnd/>
            </a:ln>
          </p:spPr>
          <p:txBody>
            <a:bodyPr/>
            <a:lstStyle/>
            <a:p>
              <a:endParaRPr lang="en-US"/>
            </a:p>
          </p:txBody>
        </p:sp>
        <p:sp>
          <p:nvSpPr>
            <p:cNvPr id="23726" name="Rectangle 174"/>
            <p:cNvSpPr>
              <a:spLocks noChangeArrowheads="1"/>
            </p:cNvSpPr>
            <p:nvPr/>
          </p:nvSpPr>
          <p:spPr bwMode="auto">
            <a:xfrm>
              <a:off x="2481" y="2247"/>
              <a:ext cx="896" cy="411"/>
            </a:xfrm>
            <a:prstGeom prst="rect">
              <a:avLst/>
            </a:prstGeom>
            <a:solidFill>
              <a:srgbClr val="FFE6E6"/>
            </a:solidFill>
            <a:ln w="9525">
              <a:noFill/>
              <a:miter lim="800000"/>
              <a:headEnd/>
              <a:tailEnd/>
            </a:ln>
          </p:spPr>
          <p:txBody>
            <a:bodyPr/>
            <a:lstStyle/>
            <a:p>
              <a:endParaRPr lang="en-US"/>
            </a:p>
          </p:txBody>
        </p:sp>
        <p:sp>
          <p:nvSpPr>
            <p:cNvPr id="23727" name="Rectangle 175"/>
            <p:cNvSpPr>
              <a:spLocks noChangeArrowheads="1"/>
            </p:cNvSpPr>
            <p:nvPr/>
          </p:nvSpPr>
          <p:spPr bwMode="auto">
            <a:xfrm>
              <a:off x="2493" y="2252"/>
              <a:ext cx="873" cy="401"/>
            </a:xfrm>
            <a:prstGeom prst="rect">
              <a:avLst/>
            </a:prstGeom>
            <a:solidFill>
              <a:srgbClr val="FFE4E4"/>
            </a:solidFill>
            <a:ln w="9525">
              <a:noFill/>
              <a:miter lim="800000"/>
              <a:headEnd/>
              <a:tailEnd/>
            </a:ln>
          </p:spPr>
          <p:txBody>
            <a:bodyPr/>
            <a:lstStyle/>
            <a:p>
              <a:endParaRPr lang="en-US"/>
            </a:p>
          </p:txBody>
        </p:sp>
        <p:sp>
          <p:nvSpPr>
            <p:cNvPr id="23728" name="Rectangle 176"/>
            <p:cNvSpPr>
              <a:spLocks noChangeArrowheads="1"/>
            </p:cNvSpPr>
            <p:nvPr/>
          </p:nvSpPr>
          <p:spPr bwMode="auto">
            <a:xfrm>
              <a:off x="2504" y="2252"/>
              <a:ext cx="851" cy="395"/>
            </a:xfrm>
            <a:prstGeom prst="rect">
              <a:avLst/>
            </a:prstGeom>
            <a:solidFill>
              <a:srgbClr val="FFE3E3"/>
            </a:solidFill>
            <a:ln w="9525">
              <a:noFill/>
              <a:miter lim="800000"/>
              <a:headEnd/>
              <a:tailEnd/>
            </a:ln>
          </p:spPr>
          <p:txBody>
            <a:bodyPr/>
            <a:lstStyle/>
            <a:p>
              <a:endParaRPr lang="en-US"/>
            </a:p>
          </p:txBody>
        </p:sp>
        <p:sp>
          <p:nvSpPr>
            <p:cNvPr id="23729" name="Rectangle 177"/>
            <p:cNvSpPr>
              <a:spLocks noChangeArrowheads="1"/>
            </p:cNvSpPr>
            <p:nvPr/>
          </p:nvSpPr>
          <p:spPr bwMode="auto">
            <a:xfrm>
              <a:off x="2515" y="2258"/>
              <a:ext cx="829" cy="384"/>
            </a:xfrm>
            <a:prstGeom prst="rect">
              <a:avLst/>
            </a:prstGeom>
            <a:solidFill>
              <a:srgbClr val="FFE2E2"/>
            </a:solidFill>
            <a:ln w="9525">
              <a:noFill/>
              <a:miter lim="800000"/>
              <a:headEnd/>
              <a:tailEnd/>
            </a:ln>
          </p:spPr>
          <p:txBody>
            <a:bodyPr/>
            <a:lstStyle/>
            <a:p>
              <a:endParaRPr lang="en-US"/>
            </a:p>
          </p:txBody>
        </p:sp>
        <p:sp>
          <p:nvSpPr>
            <p:cNvPr id="23730" name="Rectangle 178"/>
            <p:cNvSpPr>
              <a:spLocks noChangeArrowheads="1"/>
            </p:cNvSpPr>
            <p:nvPr/>
          </p:nvSpPr>
          <p:spPr bwMode="auto">
            <a:xfrm>
              <a:off x="2520" y="2263"/>
              <a:ext cx="813" cy="373"/>
            </a:xfrm>
            <a:prstGeom prst="rect">
              <a:avLst/>
            </a:prstGeom>
            <a:solidFill>
              <a:srgbClr val="FFE1E1"/>
            </a:solidFill>
            <a:ln w="9525">
              <a:noFill/>
              <a:miter lim="800000"/>
              <a:headEnd/>
              <a:tailEnd/>
            </a:ln>
          </p:spPr>
          <p:txBody>
            <a:bodyPr/>
            <a:lstStyle/>
            <a:p>
              <a:endParaRPr lang="en-US"/>
            </a:p>
          </p:txBody>
        </p:sp>
        <p:sp>
          <p:nvSpPr>
            <p:cNvPr id="23731" name="Rectangle 179"/>
            <p:cNvSpPr>
              <a:spLocks noChangeArrowheads="1"/>
            </p:cNvSpPr>
            <p:nvPr/>
          </p:nvSpPr>
          <p:spPr bwMode="auto">
            <a:xfrm>
              <a:off x="2532" y="2269"/>
              <a:ext cx="790" cy="361"/>
            </a:xfrm>
            <a:prstGeom prst="rect">
              <a:avLst/>
            </a:prstGeom>
            <a:solidFill>
              <a:srgbClr val="FFE0E0"/>
            </a:solidFill>
            <a:ln w="9525">
              <a:noFill/>
              <a:miter lim="800000"/>
              <a:headEnd/>
              <a:tailEnd/>
            </a:ln>
          </p:spPr>
          <p:txBody>
            <a:bodyPr/>
            <a:lstStyle/>
            <a:p>
              <a:endParaRPr lang="en-US"/>
            </a:p>
          </p:txBody>
        </p:sp>
        <p:sp>
          <p:nvSpPr>
            <p:cNvPr id="23732" name="Rectangle 180"/>
            <p:cNvSpPr>
              <a:spLocks noChangeArrowheads="1"/>
            </p:cNvSpPr>
            <p:nvPr/>
          </p:nvSpPr>
          <p:spPr bwMode="auto">
            <a:xfrm>
              <a:off x="2543" y="2275"/>
              <a:ext cx="768" cy="350"/>
            </a:xfrm>
            <a:prstGeom prst="rect">
              <a:avLst/>
            </a:prstGeom>
            <a:solidFill>
              <a:srgbClr val="FFDEDE"/>
            </a:solidFill>
            <a:ln w="9525">
              <a:noFill/>
              <a:miter lim="800000"/>
              <a:headEnd/>
              <a:tailEnd/>
            </a:ln>
          </p:spPr>
          <p:txBody>
            <a:bodyPr/>
            <a:lstStyle/>
            <a:p>
              <a:endParaRPr lang="en-US"/>
            </a:p>
          </p:txBody>
        </p:sp>
        <p:sp>
          <p:nvSpPr>
            <p:cNvPr id="23733" name="Rectangle 181"/>
            <p:cNvSpPr>
              <a:spLocks noChangeArrowheads="1"/>
            </p:cNvSpPr>
            <p:nvPr/>
          </p:nvSpPr>
          <p:spPr bwMode="auto">
            <a:xfrm>
              <a:off x="2554" y="2280"/>
              <a:ext cx="751" cy="345"/>
            </a:xfrm>
            <a:prstGeom prst="rect">
              <a:avLst/>
            </a:prstGeom>
            <a:solidFill>
              <a:srgbClr val="FFDDDD"/>
            </a:solidFill>
            <a:ln w="9525">
              <a:noFill/>
              <a:miter lim="800000"/>
              <a:headEnd/>
              <a:tailEnd/>
            </a:ln>
          </p:spPr>
          <p:txBody>
            <a:bodyPr/>
            <a:lstStyle/>
            <a:p>
              <a:endParaRPr lang="en-US"/>
            </a:p>
          </p:txBody>
        </p:sp>
        <p:sp>
          <p:nvSpPr>
            <p:cNvPr id="23734" name="Rectangle 182"/>
            <p:cNvSpPr>
              <a:spLocks noChangeArrowheads="1"/>
            </p:cNvSpPr>
            <p:nvPr/>
          </p:nvSpPr>
          <p:spPr bwMode="auto">
            <a:xfrm>
              <a:off x="2565" y="2280"/>
              <a:ext cx="729" cy="339"/>
            </a:xfrm>
            <a:prstGeom prst="rect">
              <a:avLst/>
            </a:prstGeom>
            <a:solidFill>
              <a:srgbClr val="FFDCDC"/>
            </a:solidFill>
            <a:ln w="9525">
              <a:noFill/>
              <a:miter lim="800000"/>
              <a:headEnd/>
              <a:tailEnd/>
            </a:ln>
          </p:spPr>
          <p:txBody>
            <a:bodyPr/>
            <a:lstStyle/>
            <a:p>
              <a:endParaRPr lang="en-US"/>
            </a:p>
          </p:txBody>
        </p:sp>
        <p:sp>
          <p:nvSpPr>
            <p:cNvPr id="23735" name="Rectangle 183"/>
            <p:cNvSpPr>
              <a:spLocks noChangeArrowheads="1"/>
            </p:cNvSpPr>
            <p:nvPr/>
          </p:nvSpPr>
          <p:spPr bwMode="auto">
            <a:xfrm>
              <a:off x="2576" y="2286"/>
              <a:ext cx="707" cy="328"/>
            </a:xfrm>
            <a:prstGeom prst="rect">
              <a:avLst/>
            </a:prstGeom>
            <a:solidFill>
              <a:srgbClr val="FFDBDB"/>
            </a:solidFill>
            <a:ln w="9525">
              <a:noFill/>
              <a:miter lim="800000"/>
              <a:headEnd/>
              <a:tailEnd/>
            </a:ln>
          </p:spPr>
          <p:txBody>
            <a:bodyPr/>
            <a:lstStyle/>
            <a:p>
              <a:endParaRPr lang="en-US"/>
            </a:p>
          </p:txBody>
        </p:sp>
        <p:sp>
          <p:nvSpPr>
            <p:cNvPr id="23736" name="Rectangle 184"/>
            <p:cNvSpPr>
              <a:spLocks noChangeArrowheads="1"/>
            </p:cNvSpPr>
            <p:nvPr/>
          </p:nvSpPr>
          <p:spPr bwMode="auto">
            <a:xfrm>
              <a:off x="2587" y="2291"/>
              <a:ext cx="685" cy="317"/>
            </a:xfrm>
            <a:prstGeom prst="rect">
              <a:avLst/>
            </a:prstGeom>
            <a:solidFill>
              <a:srgbClr val="FFDADA"/>
            </a:solidFill>
            <a:ln w="9525">
              <a:noFill/>
              <a:miter lim="800000"/>
              <a:headEnd/>
              <a:tailEnd/>
            </a:ln>
          </p:spPr>
          <p:txBody>
            <a:bodyPr/>
            <a:lstStyle/>
            <a:p>
              <a:endParaRPr lang="en-US"/>
            </a:p>
          </p:txBody>
        </p:sp>
        <p:sp>
          <p:nvSpPr>
            <p:cNvPr id="23737" name="Rectangle 185"/>
            <p:cNvSpPr>
              <a:spLocks noChangeArrowheads="1"/>
            </p:cNvSpPr>
            <p:nvPr/>
          </p:nvSpPr>
          <p:spPr bwMode="auto">
            <a:xfrm>
              <a:off x="2598" y="2297"/>
              <a:ext cx="662" cy="306"/>
            </a:xfrm>
            <a:prstGeom prst="rect">
              <a:avLst/>
            </a:prstGeom>
            <a:solidFill>
              <a:srgbClr val="FFD8D8"/>
            </a:solidFill>
            <a:ln w="9525">
              <a:noFill/>
              <a:miter lim="800000"/>
              <a:headEnd/>
              <a:tailEnd/>
            </a:ln>
          </p:spPr>
          <p:txBody>
            <a:bodyPr/>
            <a:lstStyle/>
            <a:p>
              <a:endParaRPr lang="en-US"/>
            </a:p>
          </p:txBody>
        </p:sp>
        <p:sp>
          <p:nvSpPr>
            <p:cNvPr id="23738" name="Rectangle 186"/>
            <p:cNvSpPr>
              <a:spLocks noChangeArrowheads="1"/>
            </p:cNvSpPr>
            <p:nvPr/>
          </p:nvSpPr>
          <p:spPr bwMode="auto">
            <a:xfrm>
              <a:off x="2604" y="2302"/>
              <a:ext cx="645" cy="295"/>
            </a:xfrm>
            <a:prstGeom prst="rect">
              <a:avLst/>
            </a:prstGeom>
            <a:solidFill>
              <a:srgbClr val="FFD7D7"/>
            </a:solidFill>
            <a:ln w="9525">
              <a:noFill/>
              <a:miter lim="800000"/>
              <a:headEnd/>
              <a:tailEnd/>
            </a:ln>
          </p:spPr>
          <p:txBody>
            <a:bodyPr/>
            <a:lstStyle/>
            <a:p>
              <a:endParaRPr lang="en-US"/>
            </a:p>
          </p:txBody>
        </p:sp>
        <p:sp>
          <p:nvSpPr>
            <p:cNvPr id="23739" name="Rectangle 187"/>
            <p:cNvSpPr>
              <a:spLocks noChangeArrowheads="1"/>
            </p:cNvSpPr>
            <p:nvPr/>
          </p:nvSpPr>
          <p:spPr bwMode="auto">
            <a:xfrm>
              <a:off x="2615" y="2308"/>
              <a:ext cx="623" cy="284"/>
            </a:xfrm>
            <a:prstGeom prst="rect">
              <a:avLst/>
            </a:prstGeom>
            <a:solidFill>
              <a:srgbClr val="FFD6D6"/>
            </a:solidFill>
            <a:ln w="9525">
              <a:noFill/>
              <a:miter lim="800000"/>
              <a:headEnd/>
              <a:tailEnd/>
            </a:ln>
          </p:spPr>
          <p:txBody>
            <a:bodyPr/>
            <a:lstStyle/>
            <a:p>
              <a:endParaRPr lang="en-US"/>
            </a:p>
          </p:txBody>
        </p:sp>
        <p:sp>
          <p:nvSpPr>
            <p:cNvPr id="23740" name="Rectangle 188"/>
            <p:cNvSpPr>
              <a:spLocks noChangeArrowheads="1"/>
            </p:cNvSpPr>
            <p:nvPr/>
          </p:nvSpPr>
          <p:spPr bwMode="auto">
            <a:xfrm>
              <a:off x="2626" y="2313"/>
              <a:ext cx="601" cy="273"/>
            </a:xfrm>
            <a:prstGeom prst="rect">
              <a:avLst/>
            </a:prstGeom>
            <a:solidFill>
              <a:srgbClr val="FFD5D5"/>
            </a:solidFill>
            <a:ln w="9525">
              <a:noFill/>
              <a:miter lim="800000"/>
              <a:headEnd/>
              <a:tailEnd/>
            </a:ln>
          </p:spPr>
          <p:txBody>
            <a:bodyPr/>
            <a:lstStyle/>
            <a:p>
              <a:endParaRPr lang="en-US"/>
            </a:p>
          </p:txBody>
        </p:sp>
        <p:sp>
          <p:nvSpPr>
            <p:cNvPr id="23741" name="Rectangle 189"/>
            <p:cNvSpPr>
              <a:spLocks noChangeArrowheads="1"/>
            </p:cNvSpPr>
            <p:nvPr/>
          </p:nvSpPr>
          <p:spPr bwMode="auto">
            <a:xfrm>
              <a:off x="2637" y="2313"/>
              <a:ext cx="585" cy="273"/>
            </a:xfrm>
            <a:prstGeom prst="rect">
              <a:avLst/>
            </a:prstGeom>
            <a:solidFill>
              <a:srgbClr val="FFD4D4"/>
            </a:solidFill>
            <a:ln w="9525">
              <a:noFill/>
              <a:miter lim="800000"/>
              <a:headEnd/>
              <a:tailEnd/>
            </a:ln>
          </p:spPr>
          <p:txBody>
            <a:bodyPr/>
            <a:lstStyle/>
            <a:p>
              <a:endParaRPr lang="en-US"/>
            </a:p>
          </p:txBody>
        </p:sp>
        <p:sp>
          <p:nvSpPr>
            <p:cNvPr id="23742" name="Rectangle 190"/>
            <p:cNvSpPr>
              <a:spLocks noChangeArrowheads="1"/>
            </p:cNvSpPr>
            <p:nvPr/>
          </p:nvSpPr>
          <p:spPr bwMode="auto">
            <a:xfrm>
              <a:off x="2648" y="2319"/>
              <a:ext cx="562" cy="261"/>
            </a:xfrm>
            <a:prstGeom prst="rect">
              <a:avLst/>
            </a:prstGeom>
            <a:solidFill>
              <a:srgbClr val="FFD2D2"/>
            </a:solidFill>
            <a:ln w="9525">
              <a:noFill/>
              <a:miter lim="800000"/>
              <a:headEnd/>
              <a:tailEnd/>
            </a:ln>
          </p:spPr>
          <p:txBody>
            <a:bodyPr/>
            <a:lstStyle/>
            <a:p>
              <a:endParaRPr lang="en-US"/>
            </a:p>
          </p:txBody>
        </p:sp>
        <p:sp>
          <p:nvSpPr>
            <p:cNvPr id="23743" name="Rectangle 191"/>
            <p:cNvSpPr>
              <a:spLocks noChangeArrowheads="1"/>
            </p:cNvSpPr>
            <p:nvPr/>
          </p:nvSpPr>
          <p:spPr bwMode="auto">
            <a:xfrm>
              <a:off x="2660" y="2325"/>
              <a:ext cx="539" cy="250"/>
            </a:xfrm>
            <a:prstGeom prst="rect">
              <a:avLst/>
            </a:prstGeom>
            <a:solidFill>
              <a:srgbClr val="FFD1D1"/>
            </a:solidFill>
            <a:ln w="9525">
              <a:noFill/>
              <a:miter lim="800000"/>
              <a:headEnd/>
              <a:tailEnd/>
            </a:ln>
          </p:spPr>
          <p:txBody>
            <a:bodyPr/>
            <a:lstStyle/>
            <a:p>
              <a:endParaRPr lang="en-US"/>
            </a:p>
          </p:txBody>
        </p:sp>
        <p:sp>
          <p:nvSpPr>
            <p:cNvPr id="23744" name="Rectangle 192"/>
            <p:cNvSpPr>
              <a:spLocks noChangeArrowheads="1"/>
            </p:cNvSpPr>
            <p:nvPr/>
          </p:nvSpPr>
          <p:spPr bwMode="auto">
            <a:xfrm>
              <a:off x="2671" y="2330"/>
              <a:ext cx="517" cy="239"/>
            </a:xfrm>
            <a:prstGeom prst="rect">
              <a:avLst/>
            </a:prstGeom>
            <a:solidFill>
              <a:srgbClr val="FFD0D0"/>
            </a:solidFill>
            <a:ln w="9525">
              <a:noFill/>
              <a:miter lim="800000"/>
              <a:headEnd/>
              <a:tailEnd/>
            </a:ln>
          </p:spPr>
          <p:txBody>
            <a:bodyPr/>
            <a:lstStyle/>
            <a:p>
              <a:endParaRPr lang="en-US"/>
            </a:p>
          </p:txBody>
        </p:sp>
        <p:sp>
          <p:nvSpPr>
            <p:cNvPr id="23745" name="Rectangle 193"/>
            <p:cNvSpPr>
              <a:spLocks noChangeArrowheads="1"/>
            </p:cNvSpPr>
            <p:nvPr/>
          </p:nvSpPr>
          <p:spPr bwMode="auto">
            <a:xfrm>
              <a:off x="2676" y="2336"/>
              <a:ext cx="501" cy="228"/>
            </a:xfrm>
            <a:prstGeom prst="rect">
              <a:avLst/>
            </a:prstGeom>
            <a:solidFill>
              <a:srgbClr val="FFCFCF"/>
            </a:solidFill>
            <a:ln w="9525">
              <a:noFill/>
              <a:miter lim="800000"/>
              <a:headEnd/>
              <a:tailEnd/>
            </a:ln>
          </p:spPr>
          <p:txBody>
            <a:bodyPr/>
            <a:lstStyle/>
            <a:p>
              <a:endParaRPr lang="en-US"/>
            </a:p>
          </p:txBody>
        </p:sp>
        <p:sp>
          <p:nvSpPr>
            <p:cNvPr id="23746" name="Rectangle 194"/>
            <p:cNvSpPr>
              <a:spLocks noChangeArrowheads="1"/>
            </p:cNvSpPr>
            <p:nvPr/>
          </p:nvSpPr>
          <p:spPr bwMode="auto">
            <a:xfrm>
              <a:off x="2687" y="2341"/>
              <a:ext cx="479" cy="217"/>
            </a:xfrm>
            <a:prstGeom prst="rect">
              <a:avLst/>
            </a:prstGeom>
            <a:solidFill>
              <a:srgbClr val="FFCECE"/>
            </a:solidFill>
            <a:ln w="9525">
              <a:noFill/>
              <a:miter lim="800000"/>
              <a:headEnd/>
              <a:tailEnd/>
            </a:ln>
          </p:spPr>
          <p:txBody>
            <a:bodyPr/>
            <a:lstStyle/>
            <a:p>
              <a:endParaRPr lang="en-US"/>
            </a:p>
          </p:txBody>
        </p:sp>
        <p:sp>
          <p:nvSpPr>
            <p:cNvPr id="23747" name="Rectangle 195"/>
            <p:cNvSpPr>
              <a:spLocks noChangeArrowheads="1"/>
            </p:cNvSpPr>
            <p:nvPr/>
          </p:nvSpPr>
          <p:spPr bwMode="auto">
            <a:xfrm>
              <a:off x="2698" y="2341"/>
              <a:ext cx="457" cy="212"/>
            </a:xfrm>
            <a:prstGeom prst="rect">
              <a:avLst/>
            </a:prstGeom>
            <a:solidFill>
              <a:srgbClr val="FFCCCC"/>
            </a:solidFill>
            <a:ln w="9525">
              <a:noFill/>
              <a:miter lim="800000"/>
              <a:headEnd/>
              <a:tailEnd/>
            </a:ln>
          </p:spPr>
          <p:txBody>
            <a:bodyPr/>
            <a:lstStyle/>
            <a:p>
              <a:endParaRPr lang="en-US"/>
            </a:p>
          </p:txBody>
        </p:sp>
        <p:sp>
          <p:nvSpPr>
            <p:cNvPr id="23748" name="Rectangle 196"/>
            <p:cNvSpPr>
              <a:spLocks noChangeArrowheads="1"/>
            </p:cNvSpPr>
            <p:nvPr/>
          </p:nvSpPr>
          <p:spPr bwMode="auto">
            <a:xfrm>
              <a:off x="2710" y="2347"/>
              <a:ext cx="434" cy="200"/>
            </a:xfrm>
            <a:prstGeom prst="rect">
              <a:avLst/>
            </a:prstGeom>
            <a:solidFill>
              <a:srgbClr val="FFCBCB"/>
            </a:solidFill>
            <a:ln w="9525">
              <a:noFill/>
              <a:miter lim="800000"/>
              <a:headEnd/>
              <a:tailEnd/>
            </a:ln>
          </p:spPr>
          <p:txBody>
            <a:bodyPr/>
            <a:lstStyle/>
            <a:p>
              <a:endParaRPr lang="en-US"/>
            </a:p>
          </p:txBody>
        </p:sp>
        <p:sp>
          <p:nvSpPr>
            <p:cNvPr id="23749" name="Rectangle 197"/>
            <p:cNvSpPr>
              <a:spLocks noChangeArrowheads="1"/>
            </p:cNvSpPr>
            <p:nvPr/>
          </p:nvSpPr>
          <p:spPr bwMode="auto">
            <a:xfrm>
              <a:off x="2721" y="2352"/>
              <a:ext cx="417" cy="195"/>
            </a:xfrm>
            <a:prstGeom prst="rect">
              <a:avLst/>
            </a:prstGeom>
            <a:solidFill>
              <a:srgbClr val="FFCACA"/>
            </a:solidFill>
            <a:ln w="9525">
              <a:noFill/>
              <a:miter lim="800000"/>
              <a:headEnd/>
              <a:tailEnd/>
            </a:ln>
          </p:spPr>
          <p:txBody>
            <a:bodyPr/>
            <a:lstStyle/>
            <a:p>
              <a:endParaRPr lang="en-US"/>
            </a:p>
          </p:txBody>
        </p:sp>
        <p:sp>
          <p:nvSpPr>
            <p:cNvPr id="23750" name="Rectangle 198"/>
            <p:cNvSpPr>
              <a:spLocks noChangeArrowheads="1"/>
            </p:cNvSpPr>
            <p:nvPr/>
          </p:nvSpPr>
          <p:spPr bwMode="auto">
            <a:xfrm>
              <a:off x="2732" y="2358"/>
              <a:ext cx="395" cy="183"/>
            </a:xfrm>
            <a:prstGeom prst="rect">
              <a:avLst/>
            </a:prstGeom>
            <a:solidFill>
              <a:srgbClr val="FFC9C9"/>
            </a:solidFill>
            <a:ln w="9525">
              <a:noFill/>
              <a:miter lim="800000"/>
              <a:headEnd/>
              <a:tailEnd/>
            </a:ln>
          </p:spPr>
          <p:txBody>
            <a:bodyPr/>
            <a:lstStyle/>
            <a:p>
              <a:endParaRPr lang="en-US"/>
            </a:p>
          </p:txBody>
        </p:sp>
        <p:sp>
          <p:nvSpPr>
            <p:cNvPr id="23751" name="Rectangle 199"/>
            <p:cNvSpPr>
              <a:spLocks noChangeArrowheads="1"/>
            </p:cNvSpPr>
            <p:nvPr/>
          </p:nvSpPr>
          <p:spPr bwMode="auto">
            <a:xfrm>
              <a:off x="2743" y="2363"/>
              <a:ext cx="373" cy="173"/>
            </a:xfrm>
            <a:prstGeom prst="rect">
              <a:avLst/>
            </a:prstGeom>
            <a:solidFill>
              <a:srgbClr val="FFC8C8"/>
            </a:solidFill>
            <a:ln w="9525">
              <a:noFill/>
              <a:miter lim="800000"/>
              <a:headEnd/>
              <a:tailEnd/>
            </a:ln>
          </p:spPr>
          <p:txBody>
            <a:bodyPr/>
            <a:lstStyle/>
            <a:p>
              <a:endParaRPr lang="en-US"/>
            </a:p>
          </p:txBody>
        </p:sp>
        <p:sp>
          <p:nvSpPr>
            <p:cNvPr id="23752" name="Rectangle 200"/>
            <p:cNvSpPr>
              <a:spLocks noChangeArrowheads="1"/>
            </p:cNvSpPr>
            <p:nvPr/>
          </p:nvSpPr>
          <p:spPr bwMode="auto">
            <a:xfrm>
              <a:off x="2749" y="2369"/>
              <a:ext cx="356" cy="161"/>
            </a:xfrm>
            <a:prstGeom prst="rect">
              <a:avLst/>
            </a:prstGeom>
            <a:solidFill>
              <a:srgbClr val="FFC6C6"/>
            </a:solidFill>
            <a:ln w="9525">
              <a:noFill/>
              <a:miter lim="800000"/>
              <a:headEnd/>
              <a:tailEnd/>
            </a:ln>
          </p:spPr>
          <p:txBody>
            <a:bodyPr/>
            <a:lstStyle/>
            <a:p>
              <a:endParaRPr lang="en-US"/>
            </a:p>
          </p:txBody>
        </p:sp>
        <p:sp>
          <p:nvSpPr>
            <p:cNvPr id="23753" name="Rectangle 201"/>
            <p:cNvSpPr>
              <a:spLocks noChangeArrowheads="1"/>
            </p:cNvSpPr>
            <p:nvPr/>
          </p:nvSpPr>
          <p:spPr bwMode="auto">
            <a:xfrm>
              <a:off x="2760" y="2375"/>
              <a:ext cx="334" cy="150"/>
            </a:xfrm>
            <a:prstGeom prst="rect">
              <a:avLst/>
            </a:prstGeom>
            <a:solidFill>
              <a:srgbClr val="FFC5C5"/>
            </a:solidFill>
            <a:ln w="9525">
              <a:noFill/>
              <a:miter lim="800000"/>
              <a:headEnd/>
              <a:tailEnd/>
            </a:ln>
          </p:spPr>
          <p:txBody>
            <a:bodyPr/>
            <a:lstStyle/>
            <a:p>
              <a:endParaRPr lang="en-US"/>
            </a:p>
          </p:txBody>
        </p:sp>
        <p:sp>
          <p:nvSpPr>
            <p:cNvPr id="23754" name="Rectangle 202"/>
            <p:cNvSpPr>
              <a:spLocks noChangeArrowheads="1"/>
            </p:cNvSpPr>
            <p:nvPr/>
          </p:nvSpPr>
          <p:spPr bwMode="auto">
            <a:xfrm>
              <a:off x="2771" y="2375"/>
              <a:ext cx="311" cy="144"/>
            </a:xfrm>
            <a:prstGeom prst="rect">
              <a:avLst/>
            </a:prstGeom>
            <a:solidFill>
              <a:srgbClr val="FFC4C4"/>
            </a:solidFill>
            <a:ln w="9525">
              <a:noFill/>
              <a:miter lim="800000"/>
              <a:headEnd/>
              <a:tailEnd/>
            </a:ln>
          </p:spPr>
          <p:txBody>
            <a:bodyPr/>
            <a:lstStyle/>
            <a:p>
              <a:endParaRPr lang="en-US"/>
            </a:p>
          </p:txBody>
        </p:sp>
        <p:sp>
          <p:nvSpPr>
            <p:cNvPr id="23755" name="Rectangle 203"/>
            <p:cNvSpPr>
              <a:spLocks noChangeArrowheads="1"/>
            </p:cNvSpPr>
            <p:nvPr/>
          </p:nvSpPr>
          <p:spPr bwMode="auto">
            <a:xfrm>
              <a:off x="2782" y="2380"/>
              <a:ext cx="289" cy="134"/>
            </a:xfrm>
            <a:prstGeom prst="rect">
              <a:avLst/>
            </a:prstGeom>
            <a:solidFill>
              <a:srgbClr val="FFC3C3"/>
            </a:solidFill>
            <a:ln w="9525">
              <a:noFill/>
              <a:miter lim="800000"/>
              <a:headEnd/>
              <a:tailEnd/>
            </a:ln>
          </p:spPr>
          <p:txBody>
            <a:bodyPr/>
            <a:lstStyle/>
            <a:p>
              <a:endParaRPr lang="en-US"/>
            </a:p>
          </p:txBody>
        </p:sp>
        <p:sp>
          <p:nvSpPr>
            <p:cNvPr id="23756" name="Rectangle 204"/>
            <p:cNvSpPr>
              <a:spLocks noChangeArrowheads="1"/>
            </p:cNvSpPr>
            <p:nvPr/>
          </p:nvSpPr>
          <p:spPr bwMode="auto">
            <a:xfrm>
              <a:off x="2793" y="2386"/>
              <a:ext cx="267" cy="122"/>
            </a:xfrm>
            <a:prstGeom prst="rect">
              <a:avLst/>
            </a:prstGeom>
            <a:solidFill>
              <a:srgbClr val="FFC1C1"/>
            </a:solidFill>
            <a:ln w="9525">
              <a:noFill/>
              <a:miter lim="800000"/>
              <a:headEnd/>
              <a:tailEnd/>
            </a:ln>
          </p:spPr>
          <p:txBody>
            <a:bodyPr/>
            <a:lstStyle/>
            <a:p>
              <a:endParaRPr lang="en-US"/>
            </a:p>
          </p:txBody>
        </p:sp>
        <p:sp>
          <p:nvSpPr>
            <p:cNvPr id="23757" name="Rectangle 205"/>
            <p:cNvSpPr>
              <a:spLocks noChangeArrowheads="1"/>
            </p:cNvSpPr>
            <p:nvPr/>
          </p:nvSpPr>
          <p:spPr bwMode="auto">
            <a:xfrm>
              <a:off x="2804" y="2391"/>
              <a:ext cx="251" cy="117"/>
            </a:xfrm>
            <a:prstGeom prst="rect">
              <a:avLst/>
            </a:prstGeom>
            <a:solidFill>
              <a:srgbClr val="FFC0C0"/>
            </a:solidFill>
            <a:ln w="9525">
              <a:noFill/>
              <a:miter lim="800000"/>
              <a:headEnd/>
              <a:tailEnd/>
            </a:ln>
          </p:spPr>
          <p:txBody>
            <a:bodyPr/>
            <a:lstStyle/>
            <a:p>
              <a:endParaRPr lang="en-US"/>
            </a:p>
          </p:txBody>
        </p:sp>
        <p:sp>
          <p:nvSpPr>
            <p:cNvPr id="23758" name="Rectangle 206"/>
            <p:cNvSpPr>
              <a:spLocks noChangeArrowheads="1"/>
            </p:cNvSpPr>
            <p:nvPr/>
          </p:nvSpPr>
          <p:spPr bwMode="auto">
            <a:xfrm>
              <a:off x="2815" y="2397"/>
              <a:ext cx="228" cy="106"/>
            </a:xfrm>
            <a:prstGeom prst="rect">
              <a:avLst/>
            </a:prstGeom>
            <a:solidFill>
              <a:srgbClr val="FFBFBF"/>
            </a:solidFill>
            <a:ln w="9525">
              <a:noFill/>
              <a:miter lim="800000"/>
              <a:headEnd/>
              <a:tailEnd/>
            </a:ln>
          </p:spPr>
          <p:txBody>
            <a:bodyPr/>
            <a:lstStyle/>
            <a:p>
              <a:endParaRPr lang="en-US"/>
            </a:p>
          </p:txBody>
        </p:sp>
        <p:sp>
          <p:nvSpPr>
            <p:cNvPr id="23759" name="Rectangle 207"/>
            <p:cNvSpPr>
              <a:spLocks noChangeArrowheads="1"/>
            </p:cNvSpPr>
            <p:nvPr/>
          </p:nvSpPr>
          <p:spPr bwMode="auto">
            <a:xfrm>
              <a:off x="2821" y="2402"/>
              <a:ext cx="211" cy="95"/>
            </a:xfrm>
            <a:prstGeom prst="rect">
              <a:avLst/>
            </a:prstGeom>
            <a:solidFill>
              <a:srgbClr val="FFBEBE"/>
            </a:solidFill>
            <a:ln w="9525">
              <a:noFill/>
              <a:miter lim="800000"/>
              <a:headEnd/>
              <a:tailEnd/>
            </a:ln>
          </p:spPr>
          <p:txBody>
            <a:bodyPr/>
            <a:lstStyle/>
            <a:p>
              <a:endParaRPr lang="en-US"/>
            </a:p>
          </p:txBody>
        </p:sp>
        <p:sp>
          <p:nvSpPr>
            <p:cNvPr id="23760" name="Rectangle 208"/>
            <p:cNvSpPr>
              <a:spLocks noChangeArrowheads="1"/>
            </p:cNvSpPr>
            <p:nvPr/>
          </p:nvSpPr>
          <p:spPr bwMode="auto">
            <a:xfrm>
              <a:off x="2832" y="2402"/>
              <a:ext cx="189" cy="89"/>
            </a:xfrm>
            <a:prstGeom prst="rect">
              <a:avLst/>
            </a:prstGeom>
            <a:solidFill>
              <a:srgbClr val="FFBDBD"/>
            </a:solidFill>
            <a:ln w="9525">
              <a:noFill/>
              <a:miter lim="800000"/>
              <a:headEnd/>
              <a:tailEnd/>
            </a:ln>
          </p:spPr>
          <p:txBody>
            <a:bodyPr/>
            <a:lstStyle/>
            <a:p>
              <a:endParaRPr lang="en-US"/>
            </a:p>
          </p:txBody>
        </p:sp>
        <p:sp>
          <p:nvSpPr>
            <p:cNvPr id="23761" name="Rectangle 209"/>
            <p:cNvSpPr>
              <a:spLocks noChangeArrowheads="1"/>
            </p:cNvSpPr>
            <p:nvPr/>
          </p:nvSpPr>
          <p:spPr bwMode="auto">
            <a:xfrm>
              <a:off x="2843" y="2408"/>
              <a:ext cx="167" cy="78"/>
            </a:xfrm>
            <a:prstGeom prst="rect">
              <a:avLst/>
            </a:prstGeom>
            <a:solidFill>
              <a:srgbClr val="FFBBBB"/>
            </a:solidFill>
            <a:ln w="9525">
              <a:noFill/>
              <a:miter lim="800000"/>
              <a:headEnd/>
              <a:tailEnd/>
            </a:ln>
          </p:spPr>
          <p:txBody>
            <a:bodyPr/>
            <a:lstStyle/>
            <a:p>
              <a:endParaRPr lang="en-US"/>
            </a:p>
          </p:txBody>
        </p:sp>
        <p:sp>
          <p:nvSpPr>
            <p:cNvPr id="23762" name="Rectangle 210"/>
            <p:cNvSpPr>
              <a:spLocks noChangeArrowheads="1"/>
            </p:cNvSpPr>
            <p:nvPr/>
          </p:nvSpPr>
          <p:spPr bwMode="auto">
            <a:xfrm>
              <a:off x="2854" y="2414"/>
              <a:ext cx="145" cy="66"/>
            </a:xfrm>
            <a:prstGeom prst="rect">
              <a:avLst/>
            </a:prstGeom>
            <a:solidFill>
              <a:srgbClr val="FFBABA"/>
            </a:solidFill>
            <a:ln w="9525">
              <a:noFill/>
              <a:miter lim="800000"/>
              <a:headEnd/>
              <a:tailEnd/>
            </a:ln>
          </p:spPr>
          <p:txBody>
            <a:bodyPr/>
            <a:lstStyle/>
            <a:p>
              <a:endParaRPr lang="en-US"/>
            </a:p>
          </p:txBody>
        </p:sp>
        <p:sp>
          <p:nvSpPr>
            <p:cNvPr id="23763" name="Rectangle 211"/>
            <p:cNvSpPr>
              <a:spLocks noChangeArrowheads="1"/>
            </p:cNvSpPr>
            <p:nvPr/>
          </p:nvSpPr>
          <p:spPr bwMode="auto">
            <a:xfrm>
              <a:off x="2865" y="2419"/>
              <a:ext cx="123" cy="56"/>
            </a:xfrm>
            <a:prstGeom prst="rect">
              <a:avLst/>
            </a:prstGeom>
            <a:solidFill>
              <a:srgbClr val="FFB9B9"/>
            </a:solidFill>
            <a:ln w="9525">
              <a:noFill/>
              <a:miter lim="800000"/>
              <a:headEnd/>
              <a:tailEnd/>
            </a:ln>
          </p:spPr>
          <p:txBody>
            <a:bodyPr/>
            <a:lstStyle/>
            <a:p>
              <a:endParaRPr lang="en-US"/>
            </a:p>
          </p:txBody>
        </p:sp>
        <p:sp>
          <p:nvSpPr>
            <p:cNvPr id="23764" name="Rectangle 212"/>
            <p:cNvSpPr>
              <a:spLocks noChangeArrowheads="1"/>
            </p:cNvSpPr>
            <p:nvPr/>
          </p:nvSpPr>
          <p:spPr bwMode="auto">
            <a:xfrm>
              <a:off x="2877" y="2425"/>
              <a:ext cx="100" cy="44"/>
            </a:xfrm>
            <a:prstGeom prst="rect">
              <a:avLst/>
            </a:prstGeom>
            <a:solidFill>
              <a:srgbClr val="FFB8B8"/>
            </a:solidFill>
            <a:ln w="9525">
              <a:noFill/>
              <a:miter lim="800000"/>
              <a:headEnd/>
              <a:tailEnd/>
            </a:ln>
          </p:spPr>
          <p:txBody>
            <a:bodyPr/>
            <a:lstStyle/>
            <a:p>
              <a:endParaRPr lang="en-US"/>
            </a:p>
          </p:txBody>
        </p:sp>
        <p:sp>
          <p:nvSpPr>
            <p:cNvPr id="23765" name="Rectangle 213"/>
            <p:cNvSpPr>
              <a:spLocks noChangeArrowheads="1"/>
            </p:cNvSpPr>
            <p:nvPr/>
          </p:nvSpPr>
          <p:spPr bwMode="auto">
            <a:xfrm>
              <a:off x="2888" y="2430"/>
              <a:ext cx="83" cy="39"/>
            </a:xfrm>
            <a:prstGeom prst="rect">
              <a:avLst/>
            </a:prstGeom>
            <a:solidFill>
              <a:srgbClr val="FFB7B7"/>
            </a:solidFill>
            <a:ln w="9525">
              <a:noFill/>
              <a:miter lim="800000"/>
              <a:headEnd/>
              <a:tailEnd/>
            </a:ln>
          </p:spPr>
          <p:txBody>
            <a:bodyPr/>
            <a:lstStyle/>
            <a:p>
              <a:endParaRPr lang="en-US"/>
            </a:p>
          </p:txBody>
        </p:sp>
        <p:sp>
          <p:nvSpPr>
            <p:cNvPr id="23766" name="Rectangle 214"/>
            <p:cNvSpPr>
              <a:spLocks noChangeArrowheads="1"/>
            </p:cNvSpPr>
            <p:nvPr/>
          </p:nvSpPr>
          <p:spPr bwMode="auto">
            <a:xfrm>
              <a:off x="2893" y="2430"/>
              <a:ext cx="67" cy="34"/>
            </a:xfrm>
            <a:prstGeom prst="rect">
              <a:avLst/>
            </a:prstGeom>
            <a:solidFill>
              <a:srgbClr val="FFB5B5"/>
            </a:solidFill>
            <a:ln w="9525">
              <a:noFill/>
              <a:miter lim="800000"/>
              <a:headEnd/>
              <a:tailEnd/>
            </a:ln>
          </p:spPr>
          <p:txBody>
            <a:bodyPr/>
            <a:lstStyle/>
            <a:p>
              <a:endParaRPr lang="en-US"/>
            </a:p>
          </p:txBody>
        </p:sp>
        <p:sp>
          <p:nvSpPr>
            <p:cNvPr id="23767" name="Rectangle 215"/>
            <p:cNvSpPr>
              <a:spLocks noChangeArrowheads="1"/>
            </p:cNvSpPr>
            <p:nvPr/>
          </p:nvSpPr>
          <p:spPr bwMode="auto">
            <a:xfrm>
              <a:off x="2904" y="2436"/>
              <a:ext cx="45" cy="22"/>
            </a:xfrm>
            <a:prstGeom prst="rect">
              <a:avLst/>
            </a:prstGeom>
            <a:solidFill>
              <a:srgbClr val="FFB4B4"/>
            </a:solidFill>
            <a:ln w="9525">
              <a:noFill/>
              <a:miter lim="800000"/>
              <a:headEnd/>
              <a:tailEnd/>
            </a:ln>
          </p:spPr>
          <p:txBody>
            <a:bodyPr/>
            <a:lstStyle/>
            <a:p>
              <a:endParaRPr lang="en-US"/>
            </a:p>
          </p:txBody>
        </p:sp>
        <p:sp>
          <p:nvSpPr>
            <p:cNvPr id="23768" name="Rectangle 216"/>
            <p:cNvSpPr>
              <a:spLocks noChangeArrowheads="1"/>
            </p:cNvSpPr>
            <p:nvPr/>
          </p:nvSpPr>
          <p:spPr bwMode="auto">
            <a:xfrm>
              <a:off x="2915" y="2441"/>
              <a:ext cx="23" cy="11"/>
            </a:xfrm>
            <a:prstGeom prst="rect">
              <a:avLst/>
            </a:prstGeom>
            <a:solidFill>
              <a:srgbClr val="FFB3B3"/>
            </a:solidFill>
            <a:ln w="9525">
              <a:noFill/>
              <a:miter lim="800000"/>
              <a:headEnd/>
              <a:tailEnd/>
            </a:ln>
          </p:spPr>
          <p:txBody>
            <a:bodyPr/>
            <a:lstStyle/>
            <a:p>
              <a:endParaRPr lang="en-US"/>
            </a:p>
          </p:txBody>
        </p:sp>
        <p:sp>
          <p:nvSpPr>
            <p:cNvPr id="23769" name="Rectangle 217"/>
            <p:cNvSpPr>
              <a:spLocks noChangeArrowheads="1"/>
            </p:cNvSpPr>
            <p:nvPr/>
          </p:nvSpPr>
          <p:spPr bwMode="auto">
            <a:xfrm>
              <a:off x="2264" y="2147"/>
              <a:ext cx="1330" cy="611"/>
            </a:xfrm>
            <a:prstGeom prst="rect">
              <a:avLst/>
            </a:prstGeom>
            <a:noFill/>
            <a:ln w="0">
              <a:solidFill>
                <a:srgbClr val="000000"/>
              </a:solidFill>
              <a:miter lim="800000"/>
              <a:headEnd/>
              <a:tailEnd/>
            </a:ln>
          </p:spPr>
          <p:txBody>
            <a:bodyPr/>
            <a:lstStyle/>
            <a:p>
              <a:endParaRPr lang="en-US"/>
            </a:p>
          </p:txBody>
        </p:sp>
        <p:sp>
          <p:nvSpPr>
            <p:cNvPr id="23770" name="Rectangle 218"/>
            <p:cNvSpPr>
              <a:spLocks noChangeArrowheads="1"/>
            </p:cNvSpPr>
            <p:nvPr/>
          </p:nvSpPr>
          <p:spPr bwMode="auto">
            <a:xfrm>
              <a:off x="2303" y="2175"/>
              <a:ext cx="1296"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pitchFamily="34" charset="0"/>
                </a:rPr>
                <a:t>None!  How much tree cover</a:t>
              </a:r>
              <a:endParaRPr lang="en-US" sz="2400" b="0" dirty="0">
                <a:latin typeface="Times New Roman" pitchFamily="18" charset="0"/>
              </a:endParaRPr>
            </a:p>
          </p:txBody>
        </p:sp>
        <p:sp>
          <p:nvSpPr>
            <p:cNvPr id="23771" name="Rectangle 219"/>
            <p:cNvSpPr>
              <a:spLocks noChangeArrowheads="1"/>
            </p:cNvSpPr>
            <p:nvPr/>
          </p:nvSpPr>
          <p:spPr bwMode="auto">
            <a:xfrm>
              <a:off x="2303" y="2292"/>
              <a:ext cx="1066"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pitchFamily="34" charset="0"/>
                </a:rPr>
                <a:t>does it take to separate</a:t>
              </a:r>
              <a:endParaRPr lang="en-US" sz="2400" b="0" dirty="0">
                <a:latin typeface="Times New Roman" pitchFamily="18" charset="0"/>
              </a:endParaRPr>
            </a:p>
          </p:txBody>
        </p:sp>
        <p:sp>
          <p:nvSpPr>
            <p:cNvPr id="23772" name="Rectangle 220"/>
            <p:cNvSpPr>
              <a:spLocks noChangeArrowheads="1"/>
            </p:cNvSpPr>
            <p:nvPr/>
          </p:nvSpPr>
          <p:spPr bwMode="auto">
            <a:xfrm>
              <a:off x="2303" y="2408"/>
              <a:ext cx="999"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pitchFamily="34" charset="0"/>
                </a:rPr>
                <a:t>shrub and forest?  No</a:t>
              </a:r>
              <a:endParaRPr lang="en-US" sz="2400" b="0" dirty="0">
                <a:latin typeface="Times New Roman" pitchFamily="18" charset="0"/>
              </a:endParaRPr>
            </a:p>
          </p:txBody>
        </p:sp>
        <p:sp>
          <p:nvSpPr>
            <p:cNvPr id="23773" name="Rectangle 221"/>
            <p:cNvSpPr>
              <a:spLocks noChangeArrowheads="1"/>
            </p:cNvSpPr>
            <p:nvPr/>
          </p:nvSpPr>
          <p:spPr bwMode="auto">
            <a:xfrm>
              <a:off x="2303" y="2520"/>
              <a:ext cx="1251" cy="116"/>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pitchFamily="34" charset="0"/>
                </a:rPr>
                <a:t>definition for density labels</a:t>
              </a:r>
              <a:endParaRPr lang="en-US" sz="2400" b="0" dirty="0">
                <a:latin typeface="Times New Roman" pitchFamily="18" charset="0"/>
              </a:endParaRPr>
            </a:p>
          </p:txBody>
        </p:sp>
      </p:grpSp>
      <p:grpSp>
        <p:nvGrpSpPr>
          <p:cNvPr id="23774" name="Group 222"/>
          <p:cNvGrpSpPr>
            <a:grpSpLocks/>
          </p:cNvGrpSpPr>
          <p:nvPr/>
        </p:nvGrpSpPr>
        <p:grpSpPr bwMode="auto">
          <a:xfrm>
            <a:off x="4146801" y="4878730"/>
            <a:ext cx="3074987" cy="954088"/>
            <a:chOff x="2331" y="3092"/>
            <a:chExt cx="1937" cy="601"/>
          </a:xfrm>
        </p:grpSpPr>
        <p:sp>
          <p:nvSpPr>
            <p:cNvPr id="23775" name="Freeform 223"/>
            <p:cNvSpPr>
              <a:spLocks/>
            </p:cNvSpPr>
            <p:nvPr/>
          </p:nvSpPr>
          <p:spPr bwMode="auto">
            <a:xfrm>
              <a:off x="3455" y="3114"/>
              <a:ext cx="751" cy="395"/>
            </a:xfrm>
            <a:custGeom>
              <a:avLst/>
              <a:gdLst/>
              <a:ahLst/>
              <a:cxnLst>
                <a:cxn ang="0">
                  <a:pos x="0" y="378"/>
                </a:cxn>
                <a:cxn ang="0">
                  <a:pos x="751" y="0"/>
                </a:cxn>
                <a:cxn ang="0">
                  <a:pos x="751" y="17"/>
                </a:cxn>
                <a:cxn ang="0">
                  <a:pos x="0" y="395"/>
                </a:cxn>
                <a:cxn ang="0">
                  <a:pos x="0" y="378"/>
                </a:cxn>
              </a:cxnLst>
              <a:rect l="0" t="0" r="r" b="b"/>
              <a:pathLst>
                <a:path w="751" h="395">
                  <a:moveTo>
                    <a:pt x="0" y="378"/>
                  </a:moveTo>
                  <a:lnTo>
                    <a:pt x="751" y="0"/>
                  </a:lnTo>
                  <a:lnTo>
                    <a:pt x="751" y="17"/>
                  </a:lnTo>
                  <a:lnTo>
                    <a:pt x="0" y="395"/>
                  </a:lnTo>
                  <a:lnTo>
                    <a:pt x="0" y="378"/>
                  </a:lnTo>
                  <a:close/>
                </a:path>
              </a:pathLst>
            </a:custGeom>
            <a:solidFill>
              <a:schemeClr val="bg1"/>
            </a:solidFill>
            <a:ln w="9525">
              <a:solidFill>
                <a:schemeClr val="tx1"/>
              </a:solidFill>
              <a:round/>
              <a:headEnd/>
              <a:tailEnd/>
            </a:ln>
          </p:spPr>
          <p:txBody>
            <a:bodyPr/>
            <a:lstStyle/>
            <a:p>
              <a:endParaRPr lang="en-US"/>
            </a:p>
          </p:txBody>
        </p:sp>
        <p:sp>
          <p:nvSpPr>
            <p:cNvPr id="23776" name="Freeform 224"/>
            <p:cNvSpPr>
              <a:spLocks/>
            </p:cNvSpPr>
            <p:nvPr/>
          </p:nvSpPr>
          <p:spPr bwMode="auto">
            <a:xfrm>
              <a:off x="4156" y="3092"/>
              <a:ext cx="112" cy="83"/>
            </a:xfrm>
            <a:custGeom>
              <a:avLst/>
              <a:gdLst/>
              <a:ahLst/>
              <a:cxnLst>
                <a:cxn ang="0">
                  <a:pos x="112" y="0"/>
                </a:cxn>
                <a:cxn ang="0">
                  <a:pos x="39" y="83"/>
                </a:cxn>
                <a:cxn ang="0">
                  <a:pos x="39" y="33"/>
                </a:cxn>
                <a:cxn ang="0">
                  <a:pos x="0" y="6"/>
                </a:cxn>
                <a:cxn ang="0">
                  <a:pos x="112" y="0"/>
                </a:cxn>
              </a:cxnLst>
              <a:rect l="0" t="0" r="r" b="b"/>
              <a:pathLst>
                <a:path w="112" h="83">
                  <a:moveTo>
                    <a:pt x="112" y="0"/>
                  </a:moveTo>
                  <a:lnTo>
                    <a:pt x="39" y="83"/>
                  </a:lnTo>
                  <a:lnTo>
                    <a:pt x="39" y="33"/>
                  </a:lnTo>
                  <a:lnTo>
                    <a:pt x="0" y="6"/>
                  </a:lnTo>
                  <a:lnTo>
                    <a:pt x="112" y="0"/>
                  </a:lnTo>
                  <a:close/>
                </a:path>
              </a:pathLst>
            </a:custGeom>
            <a:solidFill>
              <a:schemeClr val="bg1"/>
            </a:solidFill>
            <a:ln w="9525">
              <a:solidFill>
                <a:schemeClr val="tx1"/>
              </a:solidFill>
              <a:round/>
              <a:headEnd/>
              <a:tailEnd/>
            </a:ln>
          </p:spPr>
          <p:txBody>
            <a:bodyPr/>
            <a:lstStyle/>
            <a:p>
              <a:endParaRPr lang="en-US"/>
            </a:p>
          </p:txBody>
        </p:sp>
        <p:sp>
          <p:nvSpPr>
            <p:cNvPr id="23777" name="Rectangle 225"/>
            <p:cNvSpPr>
              <a:spLocks noChangeArrowheads="1"/>
            </p:cNvSpPr>
            <p:nvPr/>
          </p:nvSpPr>
          <p:spPr bwMode="auto">
            <a:xfrm>
              <a:off x="2348" y="3270"/>
              <a:ext cx="1341" cy="423"/>
            </a:xfrm>
            <a:prstGeom prst="rect">
              <a:avLst/>
            </a:prstGeom>
            <a:solidFill>
              <a:srgbClr val="000000"/>
            </a:solidFill>
            <a:ln w="9525">
              <a:noFill/>
              <a:miter lim="800000"/>
              <a:headEnd/>
              <a:tailEnd/>
            </a:ln>
          </p:spPr>
          <p:txBody>
            <a:bodyPr/>
            <a:lstStyle/>
            <a:p>
              <a:endParaRPr lang="en-US"/>
            </a:p>
          </p:txBody>
        </p:sp>
        <p:sp>
          <p:nvSpPr>
            <p:cNvPr id="23778" name="Rectangle 226"/>
            <p:cNvSpPr>
              <a:spLocks noChangeArrowheads="1"/>
            </p:cNvSpPr>
            <p:nvPr/>
          </p:nvSpPr>
          <p:spPr bwMode="auto">
            <a:xfrm>
              <a:off x="2331" y="3253"/>
              <a:ext cx="1347" cy="429"/>
            </a:xfrm>
            <a:prstGeom prst="rect">
              <a:avLst/>
            </a:prstGeom>
            <a:solidFill>
              <a:srgbClr val="FFFFFF"/>
            </a:solidFill>
            <a:ln w="9525">
              <a:noFill/>
              <a:miter lim="800000"/>
              <a:headEnd/>
              <a:tailEnd/>
            </a:ln>
          </p:spPr>
          <p:txBody>
            <a:bodyPr/>
            <a:lstStyle/>
            <a:p>
              <a:endParaRPr lang="en-US"/>
            </a:p>
          </p:txBody>
        </p:sp>
        <p:sp>
          <p:nvSpPr>
            <p:cNvPr id="23779" name="Rectangle 227"/>
            <p:cNvSpPr>
              <a:spLocks noChangeArrowheads="1"/>
            </p:cNvSpPr>
            <p:nvPr/>
          </p:nvSpPr>
          <p:spPr bwMode="auto">
            <a:xfrm>
              <a:off x="2342" y="3259"/>
              <a:ext cx="1314" cy="406"/>
            </a:xfrm>
            <a:prstGeom prst="rect">
              <a:avLst/>
            </a:prstGeom>
            <a:solidFill>
              <a:srgbClr val="FFFEFE"/>
            </a:solidFill>
            <a:ln w="9525">
              <a:noFill/>
              <a:miter lim="800000"/>
              <a:headEnd/>
              <a:tailEnd/>
            </a:ln>
          </p:spPr>
          <p:txBody>
            <a:bodyPr/>
            <a:lstStyle/>
            <a:p>
              <a:endParaRPr lang="en-US"/>
            </a:p>
          </p:txBody>
        </p:sp>
        <p:sp>
          <p:nvSpPr>
            <p:cNvPr id="23780" name="Rectangle 228"/>
            <p:cNvSpPr>
              <a:spLocks noChangeArrowheads="1"/>
            </p:cNvSpPr>
            <p:nvPr/>
          </p:nvSpPr>
          <p:spPr bwMode="auto">
            <a:xfrm>
              <a:off x="2353" y="3259"/>
              <a:ext cx="1291" cy="406"/>
            </a:xfrm>
            <a:prstGeom prst="rect">
              <a:avLst/>
            </a:prstGeom>
            <a:solidFill>
              <a:srgbClr val="FFFDFD"/>
            </a:solidFill>
            <a:ln w="9525">
              <a:noFill/>
              <a:miter lim="800000"/>
              <a:headEnd/>
              <a:tailEnd/>
            </a:ln>
          </p:spPr>
          <p:txBody>
            <a:bodyPr/>
            <a:lstStyle/>
            <a:p>
              <a:endParaRPr lang="en-US"/>
            </a:p>
          </p:txBody>
        </p:sp>
        <p:sp>
          <p:nvSpPr>
            <p:cNvPr id="23781" name="Rectangle 229"/>
            <p:cNvSpPr>
              <a:spLocks noChangeArrowheads="1"/>
            </p:cNvSpPr>
            <p:nvPr/>
          </p:nvSpPr>
          <p:spPr bwMode="auto">
            <a:xfrm>
              <a:off x="2365" y="3264"/>
              <a:ext cx="1268" cy="395"/>
            </a:xfrm>
            <a:prstGeom prst="rect">
              <a:avLst/>
            </a:prstGeom>
            <a:solidFill>
              <a:srgbClr val="FFFBFB"/>
            </a:solidFill>
            <a:ln w="9525">
              <a:noFill/>
              <a:miter lim="800000"/>
              <a:headEnd/>
              <a:tailEnd/>
            </a:ln>
          </p:spPr>
          <p:txBody>
            <a:bodyPr/>
            <a:lstStyle/>
            <a:p>
              <a:endParaRPr lang="en-US"/>
            </a:p>
          </p:txBody>
        </p:sp>
        <p:sp>
          <p:nvSpPr>
            <p:cNvPr id="23782" name="Rectangle 230"/>
            <p:cNvSpPr>
              <a:spLocks noChangeArrowheads="1"/>
            </p:cNvSpPr>
            <p:nvPr/>
          </p:nvSpPr>
          <p:spPr bwMode="auto">
            <a:xfrm>
              <a:off x="2370" y="3264"/>
              <a:ext cx="1252" cy="395"/>
            </a:xfrm>
            <a:prstGeom prst="rect">
              <a:avLst/>
            </a:prstGeom>
            <a:solidFill>
              <a:srgbClr val="FFFAFA"/>
            </a:solidFill>
            <a:ln w="9525">
              <a:noFill/>
              <a:miter lim="800000"/>
              <a:headEnd/>
              <a:tailEnd/>
            </a:ln>
          </p:spPr>
          <p:txBody>
            <a:bodyPr/>
            <a:lstStyle/>
            <a:p>
              <a:endParaRPr lang="en-US"/>
            </a:p>
          </p:txBody>
        </p:sp>
        <p:sp>
          <p:nvSpPr>
            <p:cNvPr id="23783" name="Rectangle 231"/>
            <p:cNvSpPr>
              <a:spLocks noChangeArrowheads="1"/>
            </p:cNvSpPr>
            <p:nvPr/>
          </p:nvSpPr>
          <p:spPr bwMode="auto">
            <a:xfrm>
              <a:off x="2381" y="3270"/>
              <a:ext cx="1236" cy="384"/>
            </a:xfrm>
            <a:prstGeom prst="rect">
              <a:avLst/>
            </a:prstGeom>
            <a:solidFill>
              <a:srgbClr val="FFF9F9"/>
            </a:solidFill>
            <a:ln w="9525">
              <a:noFill/>
              <a:miter lim="800000"/>
              <a:headEnd/>
              <a:tailEnd/>
            </a:ln>
          </p:spPr>
          <p:txBody>
            <a:bodyPr/>
            <a:lstStyle/>
            <a:p>
              <a:endParaRPr lang="en-US"/>
            </a:p>
          </p:txBody>
        </p:sp>
        <p:sp>
          <p:nvSpPr>
            <p:cNvPr id="23784" name="Rectangle 232"/>
            <p:cNvSpPr>
              <a:spLocks noChangeArrowheads="1"/>
            </p:cNvSpPr>
            <p:nvPr/>
          </p:nvSpPr>
          <p:spPr bwMode="auto">
            <a:xfrm>
              <a:off x="2392" y="3270"/>
              <a:ext cx="1213" cy="378"/>
            </a:xfrm>
            <a:prstGeom prst="rect">
              <a:avLst/>
            </a:prstGeom>
            <a:solidFill>
              <a:srgbClr val="FFF8F8"/>
            </a:solidFill>
            <a:ln w="9525">
              <a:noFill/>
              <a:miter lim="800000"/>
              <a:headEnd/>
              <a:tailEnd/>
            </a:ln>
          </p:spPr>
          <p:txBody>
            <a:bodyPr/>
            <a:lstStyle/>
            <a:p>
              <a:endParaRPr lang="en-US"/>
            </a:p>
          </p:txBody>
        </p:sp>
        <p:sp>
          <p:nvSpPr>
            <p:cNvPr id="23785" name="Rectangle 233"/>
            <p:cNvSpPr>
              <a:spLocks noChangeArrowheads="1"/>
            </p:cNvSpPr>
            <p:nvPr/>
          </p:nvSpPr>
          <p:spPr bwMode="auto">
            <a:xfrm>
              <a:off x="2404" y="3276"/>
              <a:ext cx="1190" cy="372"/>
            </a:xfrm>
            <a:prstGeom prst="rect">
              <a:avLst/>
            </a:prstGeom>
            <a:solidFill>
              <a:srgbClr val="FFF7F7"/>
            </a:solidFill>
            <a:ln w="9525">
              <a:noFill/>
              <a:miter lim="800000"/>
              <a:headEnd/>
              <a:tailEnd/>
            </a:ln>
          </p:spPr>
          <p:txBody>
            <a:bodyPr/>
            <a:lstStyle/>
            <a:p>
              <a:endParaRPr lang="en-US"/>
            </a:p>
          </p:txBody>
        </p:sp>
        <p:sp>
          <p:nvSpPr>
            <p:cNvPr id="23786" name="Rectangle 234"/>
            <p:cNvSpPr>
              <a:spLocks noChangeArrowheads="1"/>
            </p:cNvSpPr>
            <p:nvPr/>
          </p:nvSpPr>
          <p:spPr bwMode="auto">
            <a:xfrm>
              <a:off x="2415" y="3281"/>
              <a:ext cx="1168" cy="362"/>
            </a:xfrm>
            <a:prstGeom prst="rect">
              <a:avLst/>
            </a:prstGeom>
            <a:solidFill>
              <a:srgbClr val="FFF5F5"/>
            </a:solidFill>
            <a:ln w="9525">
              <a:noFill/>
              <a:miter lim="800000"/>
              <a:headEnd/>
              <a:tailEnd/>
            </a:ln>
          </p:spPr>
          <p:txBody>
            <a:bodyPr/>
            <a:lstStyle/>
            <a:p>
              <a:endParaRPr lang="en-US"/>
            </a:p>
          </p:txBody>
        </p:sp>
        <p:sp>
          <p:nvSpPr>
            <p:cNvPr id="23787" name="Rectangle 235"/>
            <p:cNvSpPr>
              <a:spLocks noChangeArrowheads="1"/>
            </p:cNvSpPr>
            <p:nvPr/>
          </p:nvSpPr>
          <p:spPr bwMode="auto">
            <a:xfrm>
              <a:off x="2426" y="3281"/>
              <a:ext cx="1146" cy="362"/>
            </a:xfrm>
            <a:prstGeom prst="rect">
              <a:avLst/>
            </a:prstGeom>
            <a:solidFill>
              <a:srgbClr val="FFF4F4"/>
            </a:solidFill>
            <a:ln w="9525">
              <a:noFill/>
              <a:miter lim="800000"/>
              <a:headEnd/>
              <a:tailEnd/>
            </a:ln>
          </p:spPr>
          <p:txBody>
            <a:bodyPr/>
            <a:lstStyle/>
            <a:p>
              <a:endParaRPr lang="en-US"/>
            </a:p>
          </p:txBody>
        </p:sp>
        <p:sp>
          <p:nvSpPr>
            <p:cNvPr id="23788" name="Rectangle 236"/>
            <p:cNvSpPr>
              <a:spLocks noChangeArrowheads="1"/>
            </p:cNvSpPr>
            <p:nvPr/>
          </p:nvSpPr>
          <p:spPr bwMode="auto">
            <a:xfrm>
              <a:off x="2437" y="3287"/>
              <a:ext cx="1124" cy="350"/>
            </a:xfrm>
            <a:prstGeom prst="rect">
              <a:avLst/>
            </a:prstGeom>
            <a:solidFill>
              <a:srgbClr val="FFF3F3"/>
            </a:solidFill>
            <a:ln w="9525">
              <a:noFill/>
              <a:miter lim="800000"/>
              <a:headEnd/>
              <a:tailEnd/>
            </a:ln>
          </p:spPr>
          <p:txBody>
            <a:bodyPr/>
            <a:lstStyle/>
            <a:p>
              <a:endParaRPr lang="en-US"/>
            </a:p>
          </p:txBody>
        </p:sp>
        <p:sp>
          <p:nvSpPr>
            <p:cNvPr id="23789" name="Rectangle 237"/>
            <p:cNvSpPr>
              <a:spLocks noChangeArrowheads="1"/>
            </p:cNvSpPr>
            <p:nvPr/>
          </p:nvSpPr>
          <p:spPr bwMode="auto">
            <a:xfrm>
              <a:off x="2443" y="3287"/>
              <a:ext cx="1107" cy="345"/>
            </a:xfrm>
            <a:prstGeom prst="rect">
              <a:avLst/>
            </a:prstGeom>
            <a:solidFill>
              <a:srgbClr val="FFF2F2"/>
            </a:solidFill>
            <a:ln w="9525">
              <a:noFill/>
              <a:miter lim="800000"/>
              <a:headEnd/>
              <a:tailEnd/>
            </a:ln>
          </p:spPr>
          <p:txBody>
            <a:bodyPr/>
            <a:lstStyle/>
            <a:p>
              <a:endParaRPr lang="en-US"/>
            </a:p>
          </p:txBody>
        </p:sp>
        <p:sp>
          <p:nvSpPr>
            <p:cNvPr id="23790" name="Rectangle 238"/>
            <p:cNvSpPr>
              <a:spLocks noChangeArrowheads="1"/>
            </p:cNvSpPr>
            <p:nvPr/>
          </p:nvSpPr>
          <p:spPr bwMode="auto">
            <a:xfrm>
              <a:off x="2454" y="3292"/>
              <a:ext cx="1085" cy="340"/>
            </a:xfrm>
            <a:prstGeom prst="rect">
              <a:avLst/>
            </a:prstGeom>
            <a:solidFill>
              <a:srgbClr val="FFF1F1"/>
            </a:solidFill>
            <a:ln w="9525">
              <a:noFill/>
              <a:miter lim="800000"/>
              <a:headEnd/>
              <a:tailEnd/>
            </a:ln>
          </p:spPr>
          <p:txBody>
            <a:bodyPr/>
            <a:lstStyle/>
            <a:p>
              <a:endParaRPr lang="en-US"/>
            </a:p>
          </p:txBody>
        </p:sp>
        <p:sp>
          <p:nvSpPr>
            <p:cNvPr id="23791" name="Rectangle 239"/>
            <p:cNvSpPr>
              <a:spLocks noChangeArrowheads="1"/>
            </p:cNvSpPr>
            <p:nvPr/>
          </p:nvSpPr>
          <p:spPr bwMode="auto">
            <a:xfrm>
              <a:off x="2465" y="3298"/>
              <a:ext cx="1063" cy="328"/>
            </a:xfrm>
            <a:prstGeom prst="rect">
              <a:avLst/>
            </a:prstGeom>
            <a:solidFill>
              <a:srgbClr val="FFEFEF"/>
            </a:solidFill>
            <a:ln w="9525">
              <a:noFill/>
              <a:miter lim="800000"/>
              <a:headEnd/>
              <a:tailEnd/>
            </a:ln>
          </p:spPr>
          <p:txBody>
            <a:bodyPr/>
            <a:lstStyle/>
            <a:p>
              <a:endParaRPr lang="en-US"/>
            </a:p>
          </p:txBody>
        </p:sp>
        <p:sp>
          <p:nvSpPr>
            <p:cNvPr id="23792" name="Rectangle 240"/>
            <p:cNvSpPr>
              <a:spLocks noChangeArrowheads="1"/>
            </p:cNvSpPr>
            <p:nvPr/>
          </p:nvSpPr>
          <p:spPr bwMode="auto">
            <a:xfrm>
              <a:off x="2476" y="3298"/>
              <a:ext cx="1046" cy="328"/>
            </a:xfrm>
            <a:prstGeom prst="rect">
              <a:avLst/>
            </a:prstGeom>
            <a:solidFill>
              <a:srgbClr val="FFEEEE"/>
            </a:solidFill>
            <a:ln w="9525">
              <a:noFill/>
              <a:miter lim="800000"/>
              <a:headEnd/>
              <a:tailEnd/>
            </a:ln>
          </p:spPr>
          <p:txBody>
            <a:bodyPr/>
            <a:lstStyle/>
            <a:p>
              <a:endParaRPr lang="en-US"/>
            </a:p>
          </p:txBody>
        </p:sp>
        <p:sp>
          <p:nvSpPr>
            <p:cNvPr id="23793" name="Rectangle 241"/>
            <p:cNvSpPr>
              <a:spLocks noChangeArrowheads="1"/>
            </p:cNvSpPr>
            <p:nvPr/>
          </p:nvSpPr>
          <p:spPr bwMode="auto">
            <a:xfrm>
              <a:off x="2487" y="3303"/>
              <a:ext cx="1024" cy="317"/>
            </a:xfrm>
            <a:prstGeom prst="rect">
              <a:avLst/>
            </a:prstGeom>
            <a:solidFill>
              <a:srgbClr val="FFEDED"/>
            </a:solidFill>
            <a:ln w="9525">
              <a:noFill/>
              <a:miter lim="800000"/>
              <a:headEnd/>
              <a:tailEnd/>
            </a:ln>
          </p:spPr>
          <p:txBody>
            <a:bodyPr/>
            <a:lstStyle/>
            <a:p>
              <a:endParaRPr lang="en-US"/>
            </a:p>
          </p:txBody>
        </p:sp>
        <p:sp>
          <p:nvSpPr>
            <p:cNvPr id="23794" name="Rectangle 242"/>
            <p:cNvSpPr>
              <a:spLocks noChangeArrowheads="1"/>
            </p:cNvSpPr>
            <p:nvPr/>
          </p:nvSpPr>
          <p:spPr bwMode="auto">
            <a:xfrm>
              <a:off x="2498" y="3303"/>
              <a:ext cx="1002" cy="317"/>
            </a:xfrm>
            <a:prstGeom prst="rect">
              <a:avLst/>
            </a:prstGeom>
            <a:solidFill>
              <a:srgbClr val="FFECEC"/>
            </a:solidFill>
            <a:ln w="9525">
              <a:noFill/>
              <a:miter lim="800000"/>
              <a:headEnd/>
              <a:tailEnd/>
            </a:ln>
          </p:spPr>
          <p:txBody>
            <a:bodyPr/>
            <a:lstStyle/>
            <a:p>
              <a:endParaRPr lang="en-US"/>
            </a:p>
          </p:txBody>
        </p:sp>
        <p:sp>
          <p:nvSpPr>
            <p:cNvPr id="23795" name="Rectangle 243"/>
            <p:cNvSpPr>
              <a:spLocks noChangeArrowheads="1"/>
            </p:cNvSpPr>
            <p:nvPr/>
          </p:nvSpPr>
          <p:spPr bwMode="auto">
            <a:xfrm>
              <a:off x="2509" y="3309"/>
              <a:ext cx="980" cy="306"/>
            </a:xfrm>
            <a:prstGeom prst="rect">
              <a:avLst/>
            </a:prstGeom>
            <a:solidFill>
              <a:srgbClr val="FFEAEA"/>
            </a:solidFill>
            <a:ln w="9525">
              <a:noFill/>
              <a:miter lim="800000"/>
              <a:headEnd/>
              <a:tailEnd/>
            </a:ln>
          </p:spPr>
          <p:txBody>
            <a:bodyPr/>
            <a:lstStyle/>
            <a:p>
              <a:endParaRPr lang="en-US"/>
            </a:p>
          </p:txBody>
        </p:sp>
        <p:sp>
          <p:nvSpPr>
            <p:cNvPr id="23796" name="Rectangle 244"/>
            <p:cNvSpPr>
              <a:spLocks noChangeArrowheads="1"/>
            </p:cNvSpPr>
            <p:nvPr/>
          </p:nvSpPr>
          <p:spPr bwMode="auto">
            <a:xfrm>
              <a:off x="2515" y="3309"/>
              <a:ext cx="963" cy="300"/>
            </a:xfrm>
            <a:prstGeom prst="rect">
              <a:avLst/>
            </a:prstGeom>
            <a:solidFill>
              <a:srgbClr val="FFE9E9"/>
            </a:solidFill>
            <a:ln w="9525">
              <a:noFill/>
              <a:miter lim="800000"/>
              <a:headEnd/>
              <a:tailEnd/>
            </a:ln>
          </p:spPr>
          <p:txBody>
            <a:bodyPr/>
            <a:lstStyle/>
            <a:p>
              <a:endParaRPr lang="en-US"/>
            </a:p>
          </p:txBody>
        </p:sp>
        <p:sp>
          <p:nvSpPr>
            <p:cNvPr id="23797" name="Rectangle 245"/>
            <p:cNvSpPr>
              <a:spLocks noChangeArrowheads="1"/>
            </p:cNvSpPr>
            <p:nvPr/>
          </p:nvSpPr>
          <p:spPr bwMode="auto">
            <a:xfrm>
              <a:off x="2526" y="3315"/>
              <a:ext cx="940" cy="294"/>
            </a:xfrm>
            <a:prstGeom prst="rect">
              <a:avLst/>
            </a:prstGeom>
            <a:solidFill>
              <a:srgbClr val="FFE8E8"/>
            </a:solidFill>
            <a:ln w="9525">
              <a:noFill/>
              <a:miter lim="800000"/>
              <a:headEnd/>
              <a:tailEnd/>
            </a:ln>
          </p:spPr>
          <p:txBody>
            <a:bodyPr/>
            <a:lstStyle/>
            <a:p>
              <a:endParaRPr lang="en-US"/>
            </a:p>
          </p:txBody>
        </p:sp>
        <p:sp>
          <p:nvSpPr>
            <p:cNvPr id="23798" name="Rectangle 246"/>
            <p:cNvSpPr>
              <a:spLocks noChangeArrowheads="1"/>
            </p:cNvSpPr>
            <p:nvPr/>
          </p:nvSpPr>
          <p:spPr bwMode="auto">
            <a:xfrm>
              <a:off x="2537" y="3320"/>
              <a:ext cx="918" cy="284"/>
            </a:xfrm>
            <a:prstGeom prst="rect">
              <a:avLst/>
            </a:prstGeom>
            <a:solidFill>
              <a:srgbClr val="FFE7E7"/>
            </a:solidFill>
            <a:ln w="9525">
              <a:noFill/>
              <a:miter lim="800000"/>
              <a:headEnd/>
              <a:tailEnd/>
            </a:ln>
          </p:spPr>
          <p:txBody>
            <a:bodyPr/>
            <a:lstStyle/>
            <a:p>
              <a:endParaRPr lang="en-US"/>
            </a:p>
          </p:txBody>
        </p:sp>
        <p:sp>
          <p:nvSpPr>
            <p:cNvPr id="23799" name="Rectangle 247"/>
            <p:cNvSpPr>
              <a:spLocks noChangeArrowheads="1"/>
            </p:cNvSpPr>
            <p:nvPr/>
          </p:nvSpPr>
          <p:spPr bwMode="auto">
            <a:xfrm>
              <a:off x="2548" y="3320"/>
              <a:ext cx="896" cy="284"/>
            </a:xfrm>
            <a:prstGeom prst="rect">
              <a:avLst/>
            </a:prstGeom>
            <a:solidFill>
              <a:srgbClr val="FFE6E6"/>
            </a:solidFill>
            <a:ln w="9525">
              <a:noFill/>
              <a:miter lim="800000"/>
              <a:headEnd/>
              <a:tailEnd/>
            </a:ln>
          </p:spPr>
          <p:txBody>
            <a:bodyPr/>
            <a:lstStyle/>
            <a:p>
              <a:endParaRPr lang="en-US"/>
            </a:p>
          </p:txBody>
        </p:sp>
        <p:sp>
          <p:nvSpPr>
            <p:cNvPr id="23800" name="Rectangle 248"/>
            <p:cNvSpPr>
              <a:spLocks noChangeArrowheads="1"/>
            </p:cNvSpPr>
            <p:nvPr/>
          </p:nvSpPr>
          <p:spPr bwMode="auto">
            <a:xfrm>
              <a:off x="2559" y="3326"/>
              <a:ext cx="874" cy="272"/>
            </a:xfrm>
            <a:prstGeom prst="rect">
              <a:avLst/>
            </a:prstGeom>
            <a:solidFill>
              <a:srgbClr val="FFE4E4"/>
            </a:solidFill>
            <a:ln w="9525">
              <a:noFill/>
              <a:miter lim="800000"/>
              <a:headEnd/>
              <a:tailEnd/>
            </a:ln>
          </p:spPr>
          <p:txBody>
            <a:bodyPr/>
            <a:lstStyle/>
            <a:p>
              <a:endParaRPr lang="en-US"/>
            </a:p>
          </p:txBody>
        </p:sp>
        <p:sp>
          <p:nvSpPr>
            <p:cNvPr id="23801" name="Rectangle 249"/>
            <p:cNvSpPr>
              <a:spLocks noChangeArrowheads="1"/>
            </p:cNvSpPr>
            <p:nvPr/>
          </p:nvSpPr>
          <p:spPr bwMode="auto">
            <a:xfrm>
              <a:off x="2570" y="3326"/>
              <a:ext cx="857" cy="267"/>
            </a:xfrm>
            <a:prstGeom prst="rect">
              <a:avLst/>
            </a:prstGeom>
            <a:solidFill>
              <a:srgbClr val="FFE3E3"/>
            </a:solidFill>
            <a:ln w="9525">
              <a:noFill/>
              <a:miter lim="800000"/>
              <a:headEnd/>
              <a:tailEnd/>
            </a:ln>
          </p:spPr>
          <p:txBody>
            <a:bodyPr/>
            <a:lstStyle/>
            <a:p>
              <a:endParaRPr lang="en-US"/>
            </a:p>
          </p:txBody>
        </p:sp>
        <p:sp>
          <p:nvSpPr>
            <p:cNvPr id="23802" name="Rectangle 250"/>
            <p:cNvSpPr>
              <a:spLocks noChangeArrowheads="1"/>
            </p:cNvSpPr>
            <p:nvPr/>
          </p:nvSpPr>
          <p:spPr bwMode="auto">
            <a:xfrm>
              <a:off x="2582" y="3331"/>
              <a:ext cx="834" cy="262"/>
            </a:xfrm>
            <a:prstGeom prst="rect">
              <a:avLst/>
            </a:prstGeom>
            <a:solidFill>
              <a:srgbClr val="FFE2E2"/>
            </a:solidFill>
            <a:ln w="9525">
              <a:noFill/>
              <a:miter lim="800000"/>
              <a:headEnd/>
              <a:tailEnd/>
            </a:ln>
          </p:spPr>
          <p:txBody>
            <a:bodyPr/>
            <a:lstStyle/>
            <a:p>
              <a:endParaRPr lang="en-US"/>
            </a:p>
          </p:txBody>
        </p:sp>
        <p:sp>
          <p:nvSpPr>
            <p:cNvPr id="23803" name="Rectangle 251"/>
            <p:cNvSpPr>
              <a:spLocks noChangeArrowheads="1"/>
            </p:cNvSpPr>
            <p:nvPr/>
          </p:nvSpPr>
          <p:spPr bwMode="auto">
            <a:xfrm>
              <a:off x="2587" y="3331"/>
              <a:ext cx="818" cy="256"/>
            </a:xfrm>
            <a:prstGeom prst="rect">
              <a:avLst/>
            </a:prstGeom>
            <a:solidFill>
              <a:srgbClr val="FFE1E1"/>
            </a:solidFill>
            <a:ln w="9525">
              <a:noFill/>
              <a:miter lim="800000"/>
              <a:headEnd/>
              <a:tailEnd/>
            </a:ln>
          </p:spPr>
          <p:txBody>
            <a:bodyPr/>
            <a:lstStyle/>
            <a:p>
              <a:endParaRPr lang="en-US"/>
            </a:p>
          </p:txBody>
        </p:sp>
        <p:sp>
          <p:nvSpPr>
            <p:cNvPr id="23804" name="Rectangle 252"/>
            <p:cNvSpPr>
              <a:spLocks noChangeArrowheads="1"/>
            </p:cNvSpPr>
            <p:nvPr/>
          </p:nvSpPr>
          <p:spPr bwMode="auto">
            <a:xfrm>
              <a:off x="2598" y="3337"/>
              <a:ext cx="796" cy="250"/>
            </a:xfrm>
            <a:prstGeom prst="rect">
              <a:avLst/>
            </a:prstGeom>
            <a:solidFill>
              <a:srgbClr val="FFE0E0"/>
            </a:solidFill>
            <a:ln w="9525">
              <a:noFill/>
              <a:miter lim="800000"/>
              <a:headEnd/>
              <a:tailEnd/>
            </a:ln>
          </p:spPr>
          <p:txBody>
            <a:bodyPr/>
            <a:lstStyle/>
            <a:p>
              <a:endParaRPr lang="en-US"/>
            </a:p>
          </p:txBody>
        </p:sp>
        <p:sp>
          <p:nvSpPr>
            <p:cNvPr id="23805" name="Rectangle 253"/>
            <p:cNvSpPr>
              <a:spLocks noChangeArrowheads="1"/>
            </p:cNvSpPr>
            <p:nvPr/>
          </p:nvSpPr>
          <p:spPr bwMode="auto">
            <a:xfrm>
              <a:off x="2609" y="3342"/>
              <a:ext cx="774" cy="239"/>
            </a:xfrm>
            <a:prstGeom prst="rect">
              <a:avLst/>
            </a:prstGeom>
            <a:solidFill>
              <a:srgbClr val="FFDEDE"/>
            </a:solidFill>
            <a:ln w="9525">
              <a:noFill/>
              <a:miter lim="800000"/>
              <a:headEnd/>
              <a:tailEnd/>
            </a:ln>
          </p:spPr>
          <p:txBody>
            <a:bodyPr/>
            <a:lstStyle/>
            <a:p>
              <a:endParaRPr lang="en-US"/>
            </a:p>
          </p:txBody>
        </p:sp>
        <p:sp>
          <p:nvSpPr>
            <p:cNvPr id="23806" name="Rectangle 254"/>
            <p:cNvSpPr>
              <a:spLocks noChangeArrowheads="1"/>
            </p:cNvSpPr>
            <p:nvPr/>
          </p:nvSpPr>
          <p:spPr bwMode="auto">
            <a:xfrm>
              <a:off x="2621" y="3342"/>
              <a:ext cx="751" cy="234"/>
            </a:xfrm>
            <a:prstGeom prst="rect">
              <a:avLst/>
            </a:prstGeom>
            <a:solidFill>
              <a:srgbClr val="FFDDDD"/>
            </a:solidFill>
            <a:ln w="9525">
              <a:noFill/>
              <a:miter lim="800000"/>
              <a:headEnd/>
              <a:tailEnd/>
            </a:ln>
          </p:spPr>
          <p:txBody>
            <a:bodyPr/>
            <a:lstStyle/>
            <a:p>
              <a:endParaRPr lang="en-US"/>
            </a:p>
          </p:txBody>
        </p:sp>
        <p:sp>
          <p:nvSpPr>
            <p:cNvPr id="23807" name="Rectangle 255"/>
            <p:cNvSpPr>
              <a:spLocks noChangeArrowheads="1"/>
            </p:cNvSpPr>
            <p:nvPr/>
          </p:nvSpPr>
          <p:spPr bwMode="auto">
            <a:xfrm>
              <a:off x="2632" y="3348"/>
              <a:ext cx="729" cy="228"/>
            </a:xfrm>
            <a:prstGeom prst="rect">
              <a:avLst/>
            </a:prstGeom>
            <a:solidFill>
              <a:srgbClr val="FFDCDC"/>
            </a:solidFill>
            <a:ln w="9525">
              <a:noFill/>
              <a:miter lim="800000"/>
              <a:headEnd/>
              <a:tailEnd/>
            </a:ln>
          </p:spPr>
          <p:txBody>
            <a:bodyPr/>
            <a:lstStyle/>
            <a:p>
              <a:endParaRPr lang="en-US"/>
            </a:p>
          </p:txBody>
        </p:sp>
        <p:sp>
          <p:nvSpPr>
            <p:cNvPr id="23808" name="Rectangle 256"/>
            <p:cNvSpPr>
              <a:spLocks noChangeArrowheads="1"/>
            </p:cNvSpPr>
            <p:nvPr/>
          </p:nvSpPr>
          <p:spPr bwMode="auto">
            <a:xfrm>
              <a:off x="2643" y="3348"/>
              <a:ext cx="707" cy="222"/>
            </a:xfrm>
            <a:prstGeom prst="rect">
              <a:avLst/>
            </a:prstGeom>
            <a:solidFill>
              <a:srgbClr val="FFDBDB"/>
            </a:solidFill>
            <a:ln w="9525">
              <a:noFill/>
              <a:miter lim="800000"/>
              <a:headEnd/>
              <a:tailEnd/>
            </a:ln>
          </p:spPr>
          <p:txBody>
            <a:bodyPr/>
            <a:lstStyle/>
            <a:p>
              <a:endParaRPr lang="en-US"/>
            </a:p>
          </p:txBody>
        </p:sp>
        <p:sp>
          <p:nvSpPr>
            <p:cNvPr id="23809" name="Rectangle 257"/>
            <p:cNvSpPr>
              <a:spLocks noChangeArrowheads="1"/>
            </p:cNvSpPr>
            <p:nvPr/>
          </p:nvSpPr>
          <p:spPr bwMode="auto">
            <a:xfrm>
              <a:off x="2654" y="3353"/>
              <a:ext cx="684" cy="217"/>
            </a:xfrm>
            <a:prstGeom prst="rect">
              <a:avLst/>
            </a:prstGeom>
            <a:solidFill>
              <a:srgbClr val="FFDADA"/>
            </a:solidFill>
            <a:ln w="9525">
              <a:noFill/>
              <a:miter lim="800000"/>
              <a:headEnd/>
              <a:tailEnd/>
            </a:ln>
          </p:spPr>
          <p:txBody>
            <a:bodyPr/>
            <a:lstStyle/>
            <a:p>
              <a:endParaRPr lang="en-US"/>
            </a:p>
          </p:txBody>
        </p:sp>
        <p:sp>
          <p:nvSpPr>
            <p:cNvPr id="23810" name="Rectangle 258"/>
            <p:cNvSpPr>
              <a:spLocks noChangeArrowheads="1"/>
            </p:cNvSpPr>
            <p:nvPr/>
          </p:nvSpPr>
          <p:spPr bwMode="auto">
            <a:xfrm>
              <a:off x="2665" y="3359"/>
              <a:ext cx="668" cy="206"/>
            </a:xfrm>
            <a:prstGeom prst="rect">
              <a:avLst/>
            </a:prstGeom>
            <a:solidFill>
              <a:srgbClr val="FFD8D8"/>
            </a:solidFill>
            <a:ln w="9525">
              <a:noFill/>
              <a:miter lim="800000"/>
              <a:headEnd/>
              <a:tailEnd/>
            </a:ln>
          </p:spPr>
          <p:txBody>
            <a:bodyPr/>
            <a:lstStyle/>
            <a:p>
              <a:endParaRPr lang="en-US"/>
            </a:p>
          </p:txBody>
        </p:sp>
        <p:sp>
          <p:nvSpPr>
            <p:cNvPr id="23811" name="Rectangle 259"/>
            <p:cNvSpPr>
              <a:spLocks noChangeArrowheads="1"/>
            </p:cNvSpPr>
            <p:nvPr/>
          </p:nvSpPr>
          <p:spPr bwMode="auto">
            <a:xfrm>
              <a:off x="2671" y="3359"/>
              <a:ext cx="651" cy="200"/>
            </a:xfrm>
            <a:prstGeom prst="rect">
              <a:avLst/>
            </a:prstGeom>
            <a:solidFill>
              <a:srgbClr val="FFD7D7"/>
            </a:solidFill>
            <a:ln w="9525">
              <a:noFill/>
              <a:miter lim="800000"/>
              <a:headEnd/>
              <a:tailEnd/>
            </a:ln>
          </p:spPr>
          <p:txBody>
            <a:bodyPr/>
            <a:lstStyle/>
            <a:p>
              <a:endParaRPr lang="en-US"/>
            </a:p>
          </p:txBody>
        </p:sp>
        <p:sp>
          <p:nvSpPr>
            <p:cNvPr id="23812" name="Rectangle 260"/>
            <p:cNvSpPr>
              <a:spLocks noChangeArrowheads="1"/>
            </p:cNvSpPr>
            <p:nvPr/>
          </p:nvSpPr>
          <p:spPr bwMode="auto">
            <a:xfrm>
              <a:off x="2682" y="3365"/>
              <a:ext cx="629" cy="194"/>
            </a:xfrm>
            <a:prstGeom prst="rect">
              <a:avLst/>
            </a:prstGeom>
            <a:solidFill>
              <a:srgbClr val="FFD6D6"/>
            </a:solidFill>
            <a:ln w="9525">
              <a:noFill/>
              <a:miter lim="800000"/>
              <a:headEnd/>
              <a:tailEnd/>
            </a:ln>
          </p:spPr>
          <p:txBody>
            <a:bodyPr/>
            <a:lstStyle/>
            <a:p>
              <a:endParaRPr lang="en-US"/>
            </a:p>
          </p:txBody>
        </p:sp>
        <p:sp>
          <p:nvSpPr>
            <p:cNvPr id="23813" name="Rectangle 261"/>
            <p:cNvSpPr>
              <a:spLocks noChangeArrowheads="1"/>
            </p:cNvSpPr>
            <p:nvPr/>
          </p:nvSpPr>
          <p:spPr bwMode="auto">
            <a:xfrm>
              <a:off x="2693" y="3365"/>
              <a:ext cx="606" cy="189"/>
            </a:xfrm>
            <a:prstGeom prst="rect">
              <a:avLst/>
            </a:prstGeom>
            <a:solidFill>
              <a:srgbClr val="FFD5D5"/>
            </a:solidFill>
            <a:ln w="9525">
              <a:noFill/>
              <a:miter lim="800000"/>
              <a:headEnd/>
              <a:tailEnd/>
            </a:ln>
          </p:spPr>
          <p:txBody>
            <a:bodyPr/>
            <a:lstStyle/>
            <a:p>
              <a:endParaRPr lang="en-US"/>
            </a:p>
          </p:txBody>
        </p:sp>
        <p:sp>
          <p:nvSpPr>
            <p:cNvPr id="23814" name="Rectangle 262"/>
            <p:cNvSpPr>
              <a:spLocks noChangeArrowheads="1"/>
            </p:cNvSpPr>
            <p:nvPr/>
          </p:nvSpPr>
          <p:spPr bwMode="auto">
            <a:xfrm>
              <a:off x="2704" y="3370"/>
              <a:ext cx="584" cy="184"/>
            </a:xfrm>
            <a:prstGeom prst="rect">
              <a:avLst/>
            </a:prstGeom>
            <a:solidFill>
              <a:srgbClr val="FFD4D4"/>
            </a:solidFill>
            <a:ln w="9525">
              <a:noFill/>
              <a:miter lim="800000"/>
              <a:headEnd/>
              <a:tailEnd/>
            </a:ln>
          </p:spPr>
          <p:txBody>
            <a:bodyPr/>
            <a:lstStyle/>
            <a:p>
              <a:endParaRPr lang="en-US"/>
            </a:p>
          </p:txBody>
        </p:sp>
        <p:sp>
          <p:nvSpPr>
            <p:cNvPr id="23815" name="Rectangle 263"/>
            <p:cNvSpPr>
              <a:spLocks noChangeArrowheads="1"/>
            </p:cNvSpPr>
            <p:nvPr/>
          </p:nvSpPr>
          <p:spPr bwMode="auto">
            <a:xfrm>
              <a:off x="2715" y="3370"/>
              <a:ext cx="562" cy="178"/>
            </a:xfrm>
            <a:prstGeom prst="rect">
              <a:avLst/>
            </a:prstGeom>
            <a:solidFill>
              <a:srgbClr val="FFD2D2"/>
            </a:solidFill>
            <a:ln w="9525">
              <a:noFill/>
              <a:miter lim="800000"/>
              <a:headEnd/>
              <a:tailEnd/>
            </a:ln>
          </p:spPr>
          <p:txBody>
            <a:bodyPr/>
            <a:lstStyle/>
            <a:p>
              <a:endParaRPr lang="en-US"/>
            </a:p>
          </p:txBody>
        </p:sp>
        <p:sp>
          <p:nvSpPr>
            <p:cNvPr id="23816" name="Rectangle 264"/>
            <p:cNvSpPr>
              <a:spLocks noChangeArrowheads="1"/>
            </p:cNvSpPr>
            <p:nvPr/>
          </p:nvSpPr>
          <p:spPr bwMode="auto">
            <a:xfrm>
              <a:off x="2726" y="3376"/>
              <a:ext cx="540" cy="167"/>
            </a:xfrm>
            <a:prstGeom prst="rect">
              <a:avLst/>
            </a:prstGeom>
            <a:solidFill>
              <a:srgbClr val="FFD1D1"/>
            </a:solidFill>
            <a:ln w="9525">
              <a:noFill/>
              <a:miter lim="800000"/>
              <a:headEnd/>
              <a:tailEnd/>
            </a:ln>
          </p:spPr>
          <p:txBody>
            <a:bodyPr/>
            <a:lstStyle/>
            <a:p>
              <a:endParaRPr lang="en-US"/>
            </a:p>
          </p:txBody>
        </p:sp>
        <p:sp>
          <p:nvSpPr>
            <p:cNvPr id="23817" name="Rectangle 265"/>
            <p:cNvSpPr>
              <a:spLocks noChangeArrowheads="1"/>
            </p:cNvSpPr>
            <p:nvPr/>
          </p:nvSpPr>
          <p:spPr bwMode="auto">
            <a:xfrm>
              <a:off x="2737" y="3381"/>
              <a:ext cx="518" cy="162"/>
            </a:xfrm>
            <a:prstGeom prst="rect">
              <a:avLst/>
            </a:prstGeom>
            <a:solidFill>
              <a:srgbClr val="FFD0D0"/>
            </a:solidFill>
            <a:ln w="9525">
              <a:noFill/>
              <a:miter lim="800000"/>
              <a:headEnd/>
              <a:tailEnd/>
            </a:ln>
          </p:spPr>
          <p:txBody>
            <a:bodyPr/>
            <a:lstStyle/>
            <a:p>
              <a:endParaRPr lang="en-US"/>
            </a:p>
          </p:txBody>
        </p:sp>
        <p:sp>
          <p:nvSpPr>
            <p:cNvPr id="23818" name="Rectangle 266"/>
            <p:cNvSpPr>
              <a:spLocks noChangeArrowheads="1"/>
            </p:cNvSpPr>
            <p:nvPr/>
          </p:nvSpPr>
          <p:spPr bwMode="auto">
            <a:xfrm>
              <a:off x="2743" y="3381"/>
              <a:ext cx="501" cy="156"/>
            </a:xfrm>
            <a:prstGeom prst="rect">
              <a:avLst/>
            </a:prstGeom>
            <a:solidFill>
              <a:srgbClr val="FFCFCF"/>
            </a:solidFill>
            <a:ln w="9525">
              <a:noFill/>
              <a:miter lim="800000"/>
              <a:headEnd/>
              <a:tailEnd/>
            </a:ln>
          </p:spPr>
          <p:txBody>
            <a:bodyPr/>
            <a:lstStyle/>
            <a:p>
              <a:endParaRPr lang="en-US"/>
            </a:p>
          </p:txBody>
        </p:sp>
        <p:sp>
          <p:nvSpPr>
            <p:cNvPr id="23819" name="Rectangle 267"/>
            <p:cNvSpPr>
              <a:spLocks noChangeArrowheads="1"/>
            </p:cNvSpPr>
            <p:nvPr/>
          </p:nvSpPr>
          <p:spPr bwMode="auto">
            <a:xfrm>
              <a:off x="2754" y="3387"/>
              <a:ext cx="479" cy="150"/>
            </a:xfrm>
            <a:prstGeom prst="rect">
              <a:avLst/>
            </a:prstGeom>
            <a:solidFill>
              <a:srgbClr val="FFCECE"/>
            </a:solidFill>
            <a:ln w="9525">
              <a:noFill/>
              <a:miter lim="800000"/>
              <a:headEnd/>
              <a:tailEnd/>
            </a:ln>
          </p:spPr>
          <p:txBody>
            <a:bodyPr/>
            <a:lstStyle/>
            <a:p>
              <a:endParaRPr lang="en-US"/>
            </a:p>
          </p:txBody>
        </p:sp>
        <p:sp>
          <p:nvSpPr>
            <p:cNvPr id="23820" name="Rectangle 268"/>
            <p:cNvSpPr>
              <a:spLocks noChangeArrowheads="1"/>
            </p:cNvSpPr>
            <p:nvPr/>
          </p:nvSpPr>
          <p:spPr bwMode="auto">
            <a:xfrm>
              <a:off x="2765" y="3387"/>
              <a:ext cx="462" cy="144"/>
            </a:xfrm>
            <a:prstGeom prst="rect">
              <a:avLst/>
            </a:prstGeom>
            <a:solidFill>
              <a:srgbClr val="FFCCCC"/>
            </a:solidFill>
            <a:ln w="9525">
              <a:noFill/>
              <a:miter lim="800000"/>
              <a:headEnd/>
              <a:tailEnd/>
            </a:ln>
          </p:spPr>
          <p:txBody>
            <a:bodyPr/>
            <a:lstStyle/>
            <a:p>
              <a:endParaRPr lang="en-US"/>
            </a:p>
          </p:txBody>
        </p:sp>
        <p:sp>
          <p:nvSpPr>
            <p:cNvPr id="23821" name="Rectangle 269"/>
            <p:cNvSpPr>
              <a:spLocks noChangeArrowheads="1"/>
            </p:cNvSpPr>
            <p:nvPr/>
          </p:nvSpPr>
          <p:spPr bwMode="auto">
            <a:xfrm>
              <a:off x="2776" y="3392"/>
              <a:ext cx="440" cy="134"/>
            </a:xfrm>
            <a:prstGeom prst="rect">
              <a:avLst/>
            </a:prstGeom>
            <a:solidFill>
              <a:srgbClr val="FFCBCB"/>
            </a:solidFill>
            <a:ln w="9525">
              <a:noFill/>
              <a:miter lim="800000"/>
              <a:headEnd/>
              <a:tailEnd/>
            </a:ln>
          </p:spPr>
          <p:txBody>
            <a:bodyPr/>
            <a:lstStyle/>
            <a:p>
              <a:endParaRPr lang="en-US"/>
            </a:p>
          </p:txBody>
        </p:sp>
        <p:sp>
          <p:nvSpPr>
            <p:cNvPr id="23822" name="Rectangle 270"/>
            <p:cNvSpPr>
              <a:spLocks noChangeArrowheads="1"/>
            </p:cNvSpPr>
            <p:nvPr/>
          </p:nvSpPr>
          <p:spPr bwMode="auto">
            <a:xfrm>
              <a:off x="2788" y="3392"/>
              <a:ext cx="417" cy="134"/>
            </a:xfrm>
            <a:prstGeom prst="rect">
              <a:avLst/>
            </a:prstGeom>
            <a:solidFill>
              <a:srgbClr val="FFCACA"/>
            </a:solidFill>
            <a:ln w="9525">
              <a:noFill/>
              <a:miter lim="800000"/>
              <a:headEnd/>
              <a:tailEnd/>
            </a:ln>
          </p:spPr>
          <p:txBody>
            <a:bodyPr/>
            <a:lstStyle/>
            <a:p>
              <a:endParaRPr lang="en-US"/>
            </a:p>
          </p:txBody>
        </p:sp>
        <p:sp>
          <p:nvSpPr>
            <p:cNvPr id="23823" name="Rectangle 271"/>
            <p:cNvSpPr>
              <a:spLocks noChangeArrowheads="1"/>
            </p:cNvSpPr>
            <p:nvPr/>
          </p:nvSpPr>
          <p:spPr bwMode="auto">
            <a:xfrm>
              <a:off x="2799" y="3398"/>
              <a:ext cx="395" cy="122"/>
            </a:xfrm>
            <a:prstGeom prst="rect">
              <a:avLst/>
            </a:prstGeom>
            <a:solidFill>
              <a:srgbClr val="FFC9C9"/>
            </a:solidFill>
            <a:ln w="9525">
              <a:noFill/>
              <a:miter lim="800000"/>
              <a:headEnd/>
              <a:tailEnd/>
            </a:ln>
          </p:spPr>
          <p:txBody>
            <a:bodyPr/>
            <a:lstStyle/>
            <a:p>
              <a:endParaRPr lang="en-US"/>
            </a:p>
          </p:txBody>
        </p:sp>
        <p:sp>
          <p:nvSpPr>
            <p:cNvPr id="23824" name="Rectangle 272"/>
            <p:cNvSpPr>
              <a:spLocks noChangeArrowheads="1"/>
            </p:cNvSpPr>
            <p:nvPr/>
          </p:nvSpPr>
          <p:spPr bwMode="auto">
            <a:xfrm>
              <a:off x="2810" y="3403"/>
              <a:ext cx="373" cy="117"/>
            </a:xfrm>
            <a:prstGeom prst="rect">
              <a:avLst/>
            </a:prstGeom>
            <a:solidFill>
              <a:srgbClr val="FFC8C8"/>
            </a:solidFill>
            <a:ln w="9525">
              <a:noFill/>
              <a:miter lim="800000"/>
              <a:headEnd/>
              <a:tailEnd/>
            </a:ln>
          </p:spPr>
          <p:txBody>
            <a:bodyPr/>
            <a:lstStyle/>
            <a:p>
              <a:endParaRPr lang="en-US"/>
            </a:p>
          </p:txBody>
        </p:sp>
        <p:sp>
          <p:nvSpPr>
            <p:cNvPr id="23825" name="Rectangle 273"/>
            <p:cNvSpPr>
              <a:spLocks noChangeArrowheads="1"/>
            </p:cNvSpPr>
            <p:nvPr/>
          </p:nvSpPr>
          <p:spPr bwMode="auto">
            <a:xfrm>
              <a:off x="2815" y="3403"/>
              <a:ext cx="356" cy="112"/>
            </a:xfrm>
            <a:prstGeom prst="rect">
              <a:avLst/>
            </a:prstGeom>
            <a:solidFill>
              <a:srgbClr val="FFC6C6"/>
            </a:solidFill>
            <a:ln w="9525">
              <a:noFill/>
              <a:miter lim="800000"/>
              <a:headEnd/>
              <a:tailEnd/>
            </a:ln>
          </p:spPr>
          <p:txBody>
            <a:bodyPr/>
            <a:lstStyle/>
            <a:p>
              <a:endParaRPr lang="en-US"/>
            </a:p>
          </p:txBody>
        </p:sp>
        <p:sp>
          <p:nvSpPr>
            <p:cNvPr id="23826" name="Rectangle 274"/>
            <p:cNvSpPr>
              <a:spLocks noChangeArrowheads="1"/>
            </p:cNvSpPr>
            <p:nvPr/>
          </p:nvSpPr>
          <p:spPr bwMode="auto">
            <a:xfrm>
              <a:off x="2826" y="3409"/>
              <a:ext cx="334" cy="106"/>
            </a:xfrm>
            <a:prstGeom prst="rect">
              <a:avLst/>
            </a:prstGeom>
            <a:solidFill>
              <a:srgbClr val="FFC5C5"/>
            </a:solidFill>
            <a:ln w="9525">
              <a:noFill/>
              <a:miter lim="800000"/>
              <a:headEnd/>
              <a:tailEnd/>
            </a:ln>
          </p:spPr>
          <p:txBody>
            <a:bodyPr/>
            <a:lstStyle/>
            <a:p>
              <a:endParaRPr lang="en-US"/>
            </a:p>
          </p:txBody>
        </p:sp>
        <p:sp>
          <p:nvSpPr>
            <p:cNvPr id="23827" name="Rectangle 275"/>
            <p:cNvSpPr>
              <a:spLocks noChangeArrowheads="1"/>
            </p:cNvSpPr>
            <p:nvPr/>
          </p:nvSpPr>
          <p:spPr bwMode="auto">
            <a:xfrm>
              <a:off x="2838" y="3409"/>
              <a:ext cx="311" cy="100"/>
            </a:xfrm>
            <a:prstGeom prst="rect">
              <a:avLst/>
            </a:prstGeom>
            <a:solidFill>
              <a:srgbClr val="FFC4C4"/>
            </a:solidFill>
            <a:ln w="9525">
              <a:noFill/>
              <a:miter lim="800000"/>
              <a:headEnd/>
              <a:tailEnd/>
            </a:ln>
          </p:spPr>
          <p:txBody>
            <a:bodyPr/>
            <a:lstStyle/>
            <a:p>
              <a:endParaRPr lang="en-US"/>
            </a:p>
          </p:txBody>
        </p:sp>
        <p:sp>
          <p:nvSpPr>
            <p:cNvPr id="23828" name="Rectangle 276"/>
            <p:cNvSpPr>
              <a:spLocks noChangeArrowheads="1"/>
            </p:cNvSpPr>
            <p:nvPr/>
          </p:nvSpPr>
          <p:spPr bwMode="auto">
            <a:xfrm>
              <a:off x="2849" y="3415"/>
              <a:ext cx="289" cy="89"/>
            </a:xfrm>
            <a:prstGeom prst="rect">
              <a:avLst/>
            </a:prstGeom>
            <a:solidFill>
              <a:srgbClr val="FFC3C3"/>
            </a:solidFill>
            <a:ln w="9525">
              <a:noFill/>
              <a:miter lim="800000"/>
              <a:headEnd/>
              <a:tailEnd/>
            </a:ln>
          </p:spPr>
          <p:txBody>
            <a:bodyPr/>
            <a:lstStyle/>
            <a:p>
              <a:endParaRPr lang="en-US"/>
            </a:p>
          </p:txBody>
        </p:sp>
        <p:sp>
          <p:nvSpPr>
            <p:cNvPr id="23829" name="Rectangle 277"/>
            <p:cNvSpPr>
              <a:spLocks noChangeArrowheads="1"/>
            </p:cNvSpPr>
            <p:nvPr/>
          </p:nvSpPr>
          <p:spPr bwMode="auto">
            <a:xfrm>
              <a:off x="2860" y="3415"/>
              <a:ext cx="273" cy="89"/>
            </a:xfrm>
            <a:prstGeom prst="rect">
              <a:avLst/>
            </a:prstGeom>
            <a:solidFill>
              <a:srgbClr val="FFC1C1"/>
            </a:solidFill>
            <a:ln w="9525">
              <a:noFill/>
              <a:miter lim="800000"/>
              <a:headEnd/>
              <a:tailEnd/>
            </a:ln>
          </p:spPr>
          <p:txBody>
            <a:bodyPr/>
            <a:lstStyle/>
            <a:p>
              <a:endParaRPr lang="en-US"/>
            </a:p>
          </p:txBody>
        </p:sp>
        <p:sp>
          <p:nvSpPr>
            <p:cNvPr id="23830" name="Rectangle 278"/>
            <p:cNvSpPr>
              <a:spLocks noChangeArrowheads="1"/>
            </p:cNvSpPr>
            <p:nvPr/>
          </p:nvSpPr>
          <p:spPr bwMode="auto">
            <a:xfrm>
              <a:off x="2871" y="3420"/>
              <a:ext cx="250" cy="78"/>
            </a:xfrm>
            <a:prstGeom prst="rect">
              <a:avLst/>
            </a:prstGeom>
            <a:solidFill>
              <a:srgbClr val="FFC0C0"/>
            </a:solidFill>
            <a:ln w="9525">
              <a:noFill/>
              <a:miter lim="800000"/>
              <a:headEnd/>
              <a:tailEnd/>
            </a:ln>
          </p:spPr>
          <p:txBody>
            <a:bodyPr/>
            <a:lstStyle/>
            <a:p>
              <a:endParaRPr lang="en-US"/>
            </a:p>
          </p:txBody>
        </p:sp>
        <p:sp>
          <p:nvSpPr>
            <p:cNvPr id="23831" name="Rectangle 279"/>
            <p:cNvSpPr>
              <a:spLocks noChangeArrowheads="1"/>
            </p:cNvSpPr>
            <p:nvPr/>
          </p:nvSpPr>
          <p:spPr bwMode="auto">
            <a:xfrm>
              <a:off x="2882" y="3426"/>
              <a:ext cx="228" cy="72"/>
            </a:xfrm>
            <a:prstGeom prst="rect">
              <a:avLst/>
            </a:prstGeom>
            <a:solidFill>
              <a:srgbClr val="FFBFBF"/>
            </a:solidFill>
            <a:ln w="9525">
              <a:noFill/>
              <a:miter lim="800000"/>
              <a:headEnd/>
              <a:tailEnd/>
            </a:ln>
          </p:spPr>
          <p:txBody>
            <a:bodyPr/>
            <a:lstStyle/>
            <a:p>
              <a:endParaRPr lang="en-US"/>
            </a:p>
          </p:txBody>
        </p:sp>
        <p:sp>
          <p:nvSpPr>
            <p:cNvPr id="23832" name="Rectangle 280"/>
            <p:cNvSpPr>
              <a:spLocks noChangeArrowheads="1"/>
            </p:cNvSpPr>
            <p:nvPr/>
          </p:nvSpPr>
          <p:spPr bwMode="auto">
            <a:xfrm>
              <a:off x="2888" y="3426"/>
              <a:ext cx="211" cy="66"/>
            </a:xfrm>
            <a:prstGeom prst="rect">
              <a:avLst/>
            </a:prstGeom>
            <a:solidFill>
              <a:srgbClr val="FFBEBE"/>
            </a:solidFill>
            <a:ln w="9525">
              <a:noFill/>
              <a:miter lim="800000"/>
              <a:headEnd/>
              <a:tailEnd/>
            </a:ln>
          </p:spPr>
          <p:txBody>
            <a:bodyPr/>
            <a:lstStyle/>
            <a:p>
              <a:endParaRPr lang="en-US"/>
            </a:p>
          </p:txBody>
        </p:sp>
        <p:sp>
          <p:nvSpPr>
            <p:cNvPr id="23833" name="Rectangle 281"/>
            <p:cNvSpPr>
              <a:spLocks noChangeArrowheads="1"/>
            </p:cNvSpPr>
            <p:nvPr/>
          </p:nvSpPr>
          <p:spPr bwMode="auto">
            <a:xfrm>
              <a:off x="2899" y="3431"/>
              <a:ext cx="189" cy="56"/>
            </a:xfrm>
            <a:prstGeom prst="rect">
              <a:avLst/>
            </a:prstGeom>
            <a:solidFill>
              <a:srgbClr val="FFBDBD"/>
            </a:solidFill>
            <a:ln w="9525">
              <a:noFill/>
              <a:miter lim="800000"/>
              <a:headEnd/>
              <a:tailEnd/>
            </a:ln>
          </p:spPr>
          <p:txBody>
            <a:bodyPr/>
            <a:lstStyle/>
            <a:p>
              <a:endParaRPr lang="en-US"/>
            </a:p>
          </p:txBody>
        </p:sp>
        <p:sp>
          <p:nvSpPr>
            <p:cNvPr id="23834" name="Rectangle 282"/>
            <p:cNvSpPr>
              <a:spLocks noChangeArrowheads="1"/>
            </p:cNvSpPr>
            <p:nvPr/>
          </p:nvSpPr>
          <p:spPr bwMode="auto">
            <a:xfrm>
              <a:off x="2910" y="3431"/>
              <a:ext cx="167" cy="56"/>
            </a:xfrm>
            <a:prstGeom prst="rect">
              <a:avLst/>
            </a:prstGeom>
            <a:solidFill>
              <a:srgbClr val="FFBBBB"/>
            </a:solidFill>
            <a:ln w="9525">
              <a:noFill/>
              <a:miter lim="800000"/>
              <a:headEnd/>
              <a:tailEnd/>
            </a:ln>
          </p:spPr>
          <p:txBody>
            <a:bodyPr/>
            <a:lstStyle/>
            <a:p>
              <a:endParaRPr lang="en-US"/>
            </a:p>
          </p:txBody>
        </p:sp>
        <p:sp>
          <p:nvSpPr>
            <p:cNvPr id="23835" name="Rectangle 283"/>
            <p:cNvSpPr>
              <a:spLocks noChangeArrowheads="1"/>
            </p:cNvSpPr>
            <p:nvPr/>
          </p:nvSpPr>
          <p:spPr bwMode="auto">
            <a:xfrm>
              <a:off x="2921" y="3437"/>
              <a:ext cx="145" cy="44"/>
            </a:xfrm>
            <a:prstGeom prst="rect">
              <a:avLst/>
            </a:prstGeom>
            <a:solidFill>
              <a:srgbClr val="FFBABA"/>
            </a:solidFill>
            <a:ln w="9525">
              <a:noFill/>
              <a:miter lim="800000"/>
              <a:headEnd/>
              <a:tailEnd/>
            </a:ln>
          </p:spPr>
          <p:txBody>
            <a:bodyPr/>
            <a:lstStyle/>
            <a:p>
              <a:endParaRPr lang="en-US"/>
            </a:p>
          </p:txBody>
        </p:sp>
        <p:sp>
          <p:nvSpPr>
            <p:cNvPr id="23836" name="Rectangle 284"/>
            <p:cNvSpPr>
              <a:spLocks noChangeArrowheads="1"/>
            </p:cNvSpPr>
            <p:nvPr/>
          </p:nvSpPr>
          <p:spPr bwMode="auto">
            <a:xfrm>
              <a:off x="2932" y="3442"/>
              <a:ext cx="123" cy="39"/>
            </a:xfrm>
            <a:prstGeom prst="rect">
              <a:avLst/>
            </a:prstGeom>
            <a:solidFill>
              <a:srgbClr val="FFB9B9"/>
            </a:solidFill>
            <a:ln w="9525">
              <a:noFill/>
              <a:miter lim="800000"/>
              <a:headEnd/>
              <a:tailEnd/>
            </a:ln>
          </p:spPr>
          <p:txBody>
            <a:bodyPr/>
            <a:lstStyle/>
            <a:p>
              <a:endParaRPr lang="en-US"/>
            </a:p>
          </p:txBody>
        </p:sp>
        <p:sp>
          <p:nvSpPr>
            <p:cNvPr id="23837" name="Rectangle 285"/>
            <p:cNvSpPr>
              <a:spLocks noChangeArrowheads="1"/>
            </p:cNvSpPr>
            <p:nvPr/>
          </p:nvSpPr>
          <p:spPr bwMode="auto">
            <a:xfrm>
              <a:off x="2943" y="3442"/>
              <a:ext cx="100" cy="34"/>
            </a:xfrm>
            <a:prstGeom prst="rect">
              <a:avLst/>
            </a:prstGeom>
            <a:solidFill>
              <a:srgbClr val="FFB8B8"/>
            </a:solidFill>
            <a:ln w="9525">
              <a:noFill/>
              <a:miter lim="800000"/>
              <a:headEnd/>
              <a:tailEnd/>
            </a:ln>
          </p:spPr>
          <p:txBody>
            <a:bodyPr/>
            <a:lstStyle/>
            <a:p>
              <a:endParaRPr lang="en-US"/>
            </a:p>
          </p:txBody>
        </p:sp>
        <p:sp>
          <p:nvSpPr>
            <p:cNvPr id="23838" name="Rectangle 286"/>
            <p:cNvSpPr>
              <a:spLocks noChangeArrowheads="1"/>
            </p:cNvSpPr>
            <p:nvPr/>
          </p:nvSpPr>
          <p:spPr bwMode="auto">
            <a:xfrm>
              <a:off x="2954" y="3448"/>
              <a:ext cx="84" cy="22"/>
            </a:xfrm>
            <a:prstGeom prst="rect">
              <a:avLst/>
            </a:prstGeom>
            <a:solidFill>
              <a:srgbClr val="FFB7B7"/>
            </a:solidFill>
            <a:ln w="9525">
              <a:noFill/>
              <a:miter lim="800000"/>
              <a:headEnd/>
              <a:tailEnd/>
            </a:ln>
          </p:spPr>
          <p:txBody>
            <a:bodyPr/>
            <a:lstStyle/>
            <a:p>
              <a:endParaRPr lang="en-US"/>
            </a:p>
          </p:txBody>
        </p:sp>
        <p:sp>
          <p:nvSpPr>
            <p:cNvPr id="23839" name="Rectangle 287"/>
            <p:cNvSpPr>
              <a:spLocks noChangeArrowheads="1"/>
            </p:cNvSpPr>
            <p:nvPr/>
          </p:nvSpPr>
          <p:spPr bwMode="auto">
            <a:xfrm>
              <a:off x="2960" y="3448"/>
              <a:ext cx="67" cy="22"/>
            </a:xfrm>
            <a:prstGeom prst="rect">
              <a:avLst/>
            </a:prstGeom>
            <a:solidFill>
              <a:srgbClr val="FFB5B5"/>
            </a:solidFill>
            <a:ln w="9525">
              <a:noFill/>
              <a:miter lim="800000"/>
              <a:headEnd/>
              <a:tailEnd/>
            </a:ln>
          </p:spPr>
          <p:txBody>
            <a:bodyPr/>
            <a:lstStyle/>
            <a:p>
              <a:endParaRPr lang="en-US"/>
            </a:p>
          </p:txBody>
        </p:sp>
        <p:sp>
          <p:nvSpPr>
            <p:cNvPr id="23840" name="Rectangle 288"/>
            <p:cNvSpPr>
              <a:spLocks noChangeArrowheads="1"/>
            </p:cNvSpPr>
            <p:nvPr/>
          </p:nvSpPr>
          <p:spPr bwMode="auto">
            <a:xfrm>
              <a:off x="2971" y="3454"/>
              <a:ext cx="45" cy="11"/>
            </a:xfrm>
            <a:prstGeom prst="rect">
              <a:avLst/>
            </a:prstGeom>
            <a:solidFill>
              <a:srgbClr val="FFB4B4"/>
            </a:solidFill>
            <a:ln w="9525">
              <a:noFill/>
              <a:miter lim="800000"/>
              <a:headEnd/>
              <a:tailEnd/>
            </a:ln>
          </p:spPr>
          <p:txBody>
            <a:bodyPr/>
            <a:lstStyle/>
            <a:p>
              <a:endParaRPr lang="en-US"/>
            </a:p>
          </p:txBody>
        </p:sp>
        <p:sp>
          <p:nvSpPr>
            <p:cNvPr id="23841" name="Rectangle 289"/>
            <p:cNvSpPr>
              <a:spLocks noChangeArrowheads="1"/>
            </p:cNvSpPr>
            <p:nvPr/>
          </p:nvSpPr>
          <p:spPr bwMode="auto">
            <a:xfrm>
              <a:off x="2982" y="3454"/>
              <a:ext cx="23" cy="11"/>
            </a:xfrm>
            <a:prstGeom prst="rect">
              <a:avLst/>
            </a:prstGeom>
            <a:solidFill>
              <a:srgbClr val="FFB3B3"/>
            </a:solidFill>
            <a:ln w="9525">
              <a:noFill/>
              <a:miter lim="800000"/>
              <a:headEnd/>
              <a:tailEnd/>
            </a:ln>
          </p:spPr>
          <p:txBody>
            <a:bodyPr/>
            <a:lstStyle/>
            <a:p>
              <a:endParaRPr lang="en-US"/>
            </a:p>
          </p:txBody>
        </p:sp>
        <p:sp>
          <p:nvSpPr>
            <p:cNvPr id="23842" name="Rectangle 290"/>
            <p:cNvSpPr>
              <a:spLocks noChangeArrowheads="1"/>
            </p:cNvSpPr>
            <p:nvPr/>
          </p:nvSpPr>
          <p:spPr bwMode="auto">
            <a:xfrm>
              <a:off x="2331" y="3253"/>
              <a:ext cx="1336" cy="417"/>
            </a:xfrm>
            <a:prstGeom prst="rect">
              <a:avLst/>
            </a:prstGeom>
            <a:noFill/>
            <a:ln w="0">
              <a:solidFill>
                <a:srgbClr val="000000"/>
              </a:solidFill>
              <a:miter lim="800000"/>
              <a:headEnd/>
              <a:tailEnd/>
            </a:ln>
          </p:spPr>
          <p:txBody>
            <a:bodyPr/>
            <a:lstStyle/>
            <a:p>
              <a:endParaRPr lang="en-US"/>
            </a:p>
          </p:txBody>
        </p:sp>
        <p:sp>
          <p:nvSpPr>
            <p:cNvPr id="23843" name="Rectangle 291"/>
            <p:cNvSpPr>
              <a:spLocks noChangeArrowheads="1"/>
            </p:cNvSpPr>
            <p:nvPr/>
          </p:nvSpPr>
          <p:spPr bwMode="auto">
            <a:xfrm>
              <a:off x="2392" y="3309"/>
              <a:ext cx="1223" cy="115"/>
            </a:xfrm>
            <a:prstGeom prst="rect">
              <a:avLst/>
            </a:prstGeom>
            <a:noFill/>
            <a:ln w="9525">
              <a:noFill/>
              <a:miter lim="800000"/>
              <a:headEnd/>
              <a:tailEnd/>
            </a:ln>
          </p:spPr>
          <p:txBody>
            <a:bodyPr wrap="none" lIns="0" tIns="0" rIns="0" bIns="0">
              <a:spAutoFit/>
            </a:bodyPr>
            <a:lstStyle/>
            <a:p>
              <a:r>
                <a:rPr lang="en-US" sz="1200" dirty="0">
                  <a:solidFill>
                    <a:srgbClr val="000000"/>
                  </a:solidFill>
                  <a:latin typeface="Arial" pitchFamily="34" charset="0"/>
                </a:rPr>
                <a:t>No!  What is regeneration?</a:t>
              </a:r>
              <a:endParaRPr lang="en-US" sz="2000" b="0" dirty="0">
                <a:latin typeface="Times New Roman" pitchFamily="18" charset="0"/>
              </a:endParaRPr>
            </a:p>
          </p:txBody>
        </p:sp>
        <p:sp>
          <p:nvSpPr>
            <p:cNvPr id="23844" name="Rectangle 292"/>
            <p:cNvSpPr>
              <a:spLocks noChangeArrowheads="1"/>
            </p:cNvSpPr>
            <p:nvPr/>
          </p:nvSpPr>
          <p:spPr bwMode="auto">
            <a:xfrm>
              <a:off x="2387" y="3421"/>
              <a:ext cx="1192"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rPr>
                <a:t>It could be non-vegetated,</a:t>
              </a:r>
              <a:endParaRPr lang="en-US" sz="2000" b="0">
                <a:latin typeface="Times New Roman" pitchFamily="18" charset="0"/>
              </a:endParaRPr>
            </a:p>
          </p:txBody>
        </p:sp>
        <p:sp>
          <p:nvSpPr>
            <p:cNvPr id="23845" name="Rectangle 293"/>
            <p:cNvSpPr>
              <a:spLocks noChangeArrowheads="1"/>
            </p:cNvSpPr>
            <p:nvPr/>
          </p:nvSpPr>
          <p:spPr bwMode="auto">
            <a:xfrm>
              <a:off x="2387" y="3532"/>
              <a:ext cx="1232" cy="115"/>
            </a:xfrm>
            <a:prstGeom prst="rect">
              <a:avLst/>
            </a:prstGeom>
            <a:noFill/>
            <a:ln w="9525">
              <a:noFill/>
              <a:miter lim="800000"/>
              <a:headEnd/>
              <a:tailEnd/>
            </a:ln>
          </p:spPr>
          <p:txBody>
            <a:bodyPr wrap="none" lIns="0" tIns="0" rIns="0" bIns="0">
              <a:spAutoFit/>
            </a:bodyPr>
            <a:lstStyle/>
            <a:p>
              <a:r>
                <a:rPr lang="en-US" sz="1200">
                  <a:solidFill>
                    <a:srgbClr val="000000"/>
                  </a:solidFill>
                  <a:latin typeface="Arial" pitchFamily="34" charset="0"/>
                </a:rPr>
                <a:t>grasses, shrubs or forest...</a:t>
              </a:r>
              <a:endParaRPr lang="en-US" sz="2000" b="0">
                <a:latin typeface="Times New Roman" pitchFamily="18" charset="0"/>
              </a:endParaRPr>
            </a:p>
          </p:txBody>
        </p:sp>
      </p:grpSp>
      <p:sp>
        <p:nvSpPr>
          <p:cNvPr id="23846" name="Text Box 294"/>
          <p:cNvSpPr txBox="1">
            <a:spLocks noChangeArrowheads="1"/>
          </p:cNvSpPr>
          <p:nvPr/>
        </p:nvSpPr>
        <p:spPr bwMode="auto">
          <a:xfrm>
            <a:off x="1159415" y="1081028"/>
            <a:ext cx="3098800" cy="5319712"/>
          </a:xfrm>
          <a:prstGeom prst="rect">
            <a:avLst/>
          </a:prstGeom>
          <a:noFill/>
          <a:ln w="9525">
            <a:noFill/>
            <a:miter lim="800000"/>
            <a:headEnd/>
            <a:tailEnd/>
          </a:ln>
          <a:effectLst/>
        </p:spPr>
        <p:txBody>
          <a:bodyPr>
            <a:spAutoFit/>
          </a:bodyPr>
          <a:lstStyle/>
          <a:p>
            <a:pPr marL="285750" indent="-285750">
              <a:spcBef>
                <a:spcPct val="50000"/>
              </a:spcBef>
              <a:buFont typeface="Arial" pitchFamily="34" charset="0"/>
              <a:buChar char="–"/>
            </a:pPr>
            <a:r>
              <a:rPr lang="en-US" sz="1800" b="0" dirty="0">
                <a:solidFill>
                  <a:schemeClr val="bg1"/>
                </a:solidFill>
                <a:latin typeface="+mn-lt"/>
              </a:rPr>
              <a:t>Water</a:t>
            </a:r>
          </a:p>
          <a:p>
            <a:pPr marL="285750" indent="-285750">
              <a:spcBef>
                <a:spcPct val="50000"/>
              </a:spcBef>
              <a:buFont typeface="Arial" pitchFamily="34" charset="0"/>
              <a:buChar char="–"/>
            </a:pPr>
            <a:r>
              <a:rPr lang="en-US" sz="1800" b="0" dirty="0">
                <a:solidFill>
                  <a:schemeClr val="bg1"/>
                </a:solidFill>
                <a:latin typeface="+mn-lt"/>
              </a:rPr>
              <a:t>Rock and Soil</a:t>
            </a:r>
          </a:p>
          <a:p>
            <a:pPr marL="285750" indent="-285750">
              <a:spcBef>
                <a:spcPct val="50000"/>
              </a:spcBef>
              <a:buFont typeface="Arial" pitchFamily="34" charset="0"/>
              <a:buChar char="–"/>
            </a:pPr>
            <a:r>
              <a:rPr lang="en-US" sz="1800" b="0" dirty="0">
                <a:solidFill>
                  <a:schemeClr val="bg1"/>
                </a:solidFill>
                <a:latin typeface="+mn-lt"/>
              </a:rPr>
              <a:t>Shrub</a:t>
            </a:r>
          </a:p>
          <a:p>
            <a:pPr marL="285750" indent="-285750">
              <a:spcBef>
                <a:spcPct val="50000"/>
              </a:spcBef>
              <a:buFont typeface="Arial" pitchFamily="34" charset="0"/>
              <a:buChar char="–"/>
            </a:pPr>
            <a:r>
              <a:rPr lang="en-US" sz="1800" b="0" dirty="0">
                <a:solidFill>
                  <a:schemeClr val="bg1"/>
                </a:solidFill>
                <a:latin typeface="+mn-lt"/>
              </a:rPr>
              <a:t>Forest</a:t>
            </a:r>
          </a:p>
          <a:p>
            <a:pPr marL="742950" lvl="1" indent="-285750">
              <a:spcBef>
                <a:spcPct val="50000"/>
              </a:spcBef>
              <a:buFont typeface="Arial" pitchFamily="34" charset="0"/>
              <a:buChar char="–"/>
            </a:pPr>
            <a:r>
              <a:rPr lang="en-US" sz="1800" b="0" dirty="0">
                <a:solidFill>
                  <a:schemeClr val="bg1"/>
                </a:solidFill>
                <a:latin typeface="+mn-lt"/>
              </a:rPr>
              <a:t>Hardwood</a:t>
            </a:r>
          </a:p>
          <a:p>
            <a:pPr marL="1200150" lvl="2" indent="-285750">
              <a:spcBef>
                <a:spcPct val="50000"/>
              </a:spcBef>
              <a:buFont typeface="Arial" pitchFamily="34" charset="0"/>
              <a:buChar char="–"/>
            </a:pPr>
            <a:r>
              <a:rPr lang="en-US" sz="1800" b="0" dirty="0">
                <a:solidFill>
                  <a:schemeClr val="bg1"/>
                </a:solidFill>
                <a:latin typeface="+mn-lt"/>
              </a:rPr>
              <a:t>Sparse</a:t>
            </a:r>
          </a:p>
          <a:p>
            <a:pPr marL="1200150" lvl="2" indent="-285750">
              <a:spcBef>
                <a:spcPct val="50000"/>
              </a:spcBef>
              <a:buFont typeface="Arial" pitchFamily="34" charset="0"/>
              <a:buChar char="–"/>
            </a:pPr>
            <a:r>
              <a:rPr lang="en-US" sz="1800" b="0" dirty="0">
                <a:solidFill>
                  <a:schemeClr val="bg1"/>
                </a:solidFill>
                <a:latin typeface="+mn-lt"/>
              </a:rPr>
              <a:t>Medium density</a:t>
            </a:r>
          </a:p>
          <a:p>
            <a:pPr marL="1200150" lvl="2" indent="-285750">
              <a:spcBef>
                <a:spcPct val="50000"/>
              </a:spcBef>
              <a:buFont typeface="Arial" pitchFamily="34" charset="0"/>
              <a:buChar char="–"/>
            </a:pPr>
            <a:r>
              <a:rPr lang="en-US" sz="1800" b="0" dirty="0">
                <a:solidFill>
                  <a:schemeClr val="bg1"/>
                </a:solidFill>
                <a:latin typeface="+mn-lt"/>
              </a:rPr>
              <a:t>Dense</a:t>
            </a:r>
          </a:p>
          <a:p>
            <a:pPr marL="742950" lvl="1" indent="-285750">
              <a:spcBef>
                <a:spcPct val="50000"/>
              </a:spcBef>
              <a:buFont typeface="Arial" pitchFamily="34" charset="0"/>
              <a:buChar char="–"/>
            </a:pPr>
            <a:r>
              <a:rPr lang="en-US" sz="1800" b="0" dirty="0">
                <a:solidFill>
                  <a:schemeClr val="bg1"/>
                </a:solidFill>
                <a:latin typeface="+mn-lt"/>
              </a:rPr>
              <a:t>Softwood</a:t>
            </a:r>
          </a:p>
          <a:p>
            <a:pPr marL="1200150" lvl="2" indent="-285750">
              <a:spcBef>
                <a:spcPct val="50000"/>
              </a:spcBef>
              <a:buFont typeface="Arial" pitchFamily="34" charset="0"/>
              <a:buChar char="–"/>
            </a:pPr>
            <a:r>
              <a:rPr lang="en-US" sz="1800" b="0" dirty="0">
                <a:solidFill>
                  <a:schemeClr val="bg1"/>
                </a:solidFill>
                <a:latin typeface="+mn-lt"/>
              </a:rPr>
              <a:t>Sparse</a:t>
            </a:r>
          </a:p>
          <a:p>
            <a:pPr marL="1200150" lvl="2" indent="-285750">
              <a:spcBef>
                <a:spcPct val="50000"/>
              </a:spcBef>
              <a:buFont typeface="Arial" pitchFamily="34" charset="0"/>
              <a:buChar char="–"/>
            </a:pPr>
            <a:r>
              <a:rPr lang="en-US" sz="1800" b="0" dirty="0">
                <a:solidFill>
                  <a:schemeClr val="bg1"/>
                </a:solidFill>
                <a:latin typeface="+mn-lt"/>
              </a:rPr>
              <a:t>Medium density</a:t>
            </a:r>
          </a:p>
          <a:p>
            <a:pPr marL="1200150" lvl="2" indent="-285750">
              <a:spcBef>
                <a:spcPct val="50000"/>
              </a:spcBef>
              <a:buFont typeface="Arial" pitchFamily="34" charset="0"/>
              <a:buChar char="–"/>
            </a:pPr>
            <a:r>
              <a:rPr lang="en-US" sz="1800" b="0" dirty="0">
                <a:solidFill>
                  <a:schemeClr val="bg1"/>
                </a:solidFill>
                <a:latin typeface="+mn-lt"/>
              </a:rPr>
              <a:t>Dense</a:t>
            </a:r>
          </a:p>
          <a:p>
            <a:pPr marL="285750" indent="-285750">
              <a:spcBef>
                <a:spcPct val="50000"/>
              </a:spcBef>
              <a:buFont typeface="Arial" pitchFamily="34" charset="0"/>
              <a:buChar char="–"/>
            </a:pPr>
            <a:r>
              <a:rPr lang="en-US" sz="1800" b="0" dirty="0">
                <a:solidFill>
                  <a:schemeClr val="bg1"/>
                </a:solidFill>
                <a:latin typeface="+mn-lt"/>
              </a:rPr>
              <a:t>Regeneration</a:t>
            </a:r>
          </a:p>
        </p:txBody>
      </p:sp>
    </p:spTree>
    <p:extLst>
      <p:ext uri="{BB962C8B-B14F-4D97-AF65-F5344CB8AC3E}">
        <p14:creationId xmlns:p14="http://schemas.microsoft.com/office/powerpoint/2010/main" val="409915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846"/>
                                        </p:tgtEl>
                                        <p:attrNameLst>
                                          <p:attrName>style.visibility</p:attrName>
                                        </p:attrNameLst>
                                      </p:cBhvr>
                                      <p:to>
                                        <p:strVal val="visible"/>
                                      </p:to>
                                    </p:set>
                                    <p:animEffect transition="in" filter="wipe(up)">
                                      <p:cBhvr>
                                        <p:cTn id="7" dur="500"/>
                                        <p:tgtEl>
                                          <p:spTgt spid="2384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555"/>
                                        </p:tgtEl>
                                        <p:attrNameLst>
                                          <p:attrName>style.visibility</p:attrName>
                                        </p:attrNameLst>
                                      </p:cBhvr>
                                      <p:to>
                                        <p:strVal val="visible"/>
                                      </p:to>
                                    </p:set>
                                    <p:animEffect transition="in" filter="wipe(left)">
                                      <p:cBhvr>
                                        <p:cTn id="11" dur="500"/>
                                        <p:tgtEl>
                                          <p:spTgt spid="2355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556"/>
                                        </p:tgtEl>
                                        <p:attrNameLst>
                                          <p:attrName>style.visibility</p:attrName>
                                        </p:attrNameLst>
                                      </p:cBhvr>
                                      <p:to>
                                        <p:strVal val="visible"/>
                                      </p:to>
                                    </p:set>
                                    <p:animEffect transition="in" filter="wipe(left)">
                                      <p:cBhvr>
                                        <p:cTn id="15" dur="500"/>
                                        <p:tgtEl>
                                          <p:spTgt spid="2355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557"/>
                                        </p:tgtEl>
                                        <p:attrNameLst>
                                          <p:attrName>style.visibility</p:attrName>
                                        </p:attrNameLst>
                                      </p:cBhvr>
                                      <p:to>
                                        <p:strVal val="visible"/>
                                      </p:to>
                                    </p:set>
                                    <p:animEffect transition="in" filter="wipe(left)">
                                      <p:cBhvr>
                                        <p:cTn id="19" dur="500"/>
                                        <p:tgtEl>
                                          <p:spTgt spid="2355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3558"/>
                                        </p:tgtEl>
                                        <p:attrNameLst>
                                          <p:attrName>style.visibility</p:attrName>
                                        </p:attrNameLst>
                                      </p:cBhvr>
                                      <p:to>
                                        <p:strVal val="visible"/>
                                      </p:to>
                                    </p:set>
                                    <p:animEffect transition="in" filter="wipe(left)">
                                      <p:cBhvr>
                                        <p:cTn id="23" dur="500"/>
                                        <p:tgtEl>
                                          <p:spTgt spid="2355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3559"/>
                                        </p:tgtEl>
                                        <p:attrNameLst>
                                          <p:attrName>style.visibility</p:attrName>
                                        </p:attrNameLst>
                                      </p:cBhvr>
                                      <p:to>
                                        <p:strVal val="visible"/>
                                      </p:to>
                                    </p:set>
                                    <p:animEffect transition="in" filter="wipe(up)">
                                      <p:cBhvr>
                                        <p:cTn id="28" dur="500"/>
                                        <p:tgtEl>
                                          <p:spTgt spid="2355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3629"/>
                                        </p:tgtEl>
                                        <p:attrNameLst>
                                          <p:attrName>style.visibility</p:attrName>
                                        </p:attrNameLst>
                                      </p:cBhvr>
                                      <p:to>
                                        <p:strVal val="visible"/>
                                      </p:to>
                                    </p:set>
                                    <p:animEffect transition="in" filter="wipe(left)">
                                      <p:cBhvr>
                                        <p:cTn id="33" dur="500"/>
                                        <p:tgtEl>
                                          <p:spTgt spid="2362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3701"/>
                                        </p:tgtEl>
                                        <p:attrNameLst>
                                          <p:attrName>style.visibility</p:attrName>
                                        </p:attrNameLst>
                                      </p:cBhvr>
                                      <p:to>
                                        <p:strVal val="visible"/>
                                      </p:to>
                                    </p:set>
                                    <p:animEffect transition="in" filter="wipe(left)">
                                      <p:cBhvr>
                                        <p:cTn id="38" dur="500"/>
                                        <p:tgtEl>
                                          <p:spTgt spid="2370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3774"/>
                                        </p:tgtEl>
                                        <p:attrNameLst>
                                          <p:attrName>style.visibility</p:attrName>
                                        </p:attrNameLst>
                                      </p:cBhvr>
                                      <p:to>
                                        <p:strVal val="visible"/>
                                      </p:to>
                                    </p:set>
                                    <p:animEffect transition="in" filter="wipe(left)">
                                      <p:cBhvr>
                                        <p:cTn id="43" dur="500"/>
                                        <p:tgtEl>
                                          <p:spTgt spid="23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P spid="23556" grpId="0" autoUpdateAnimBg="0"/>
      <p:bldP spid="23557" grpId="0" autoUpdateAnimBg="0"/>
      <p:bldP spid="23558" grpId="0" autoUpdateAnimBg="0"/>
      <p:bldP spid="2384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Classification Scheme</a:t>
            </a:r>
          </a:p>
        </p:txBody>
      </p:sp>
      <p:sp>
        <p:nvSpPr>
          <p:cNvPr id="24580" name="Rectangle 4"/>
          <p:cNvSpPr>
            <a:spLocks noGrp="1" noChangeArrowheads="1"/>
          </p:cNvSpPr>
          <p:nvPr>
            <p:ph idx="1"/>
          </p:nvPr>
        </p:nvSpPr>
        <p:spPr>
          <a:xfrm>
            <a:off x="1239838" y="1565275"/>
            <a:ext cx="6872287" cy="4800600"/>
          </a:xfrm>
          <a:noFill/>
          <a:ln/>
        </p:spPr>
        <p:txBody>
          <a:bodyPr>
            <a:normAutofit lnSpcReduction="10000"/>
          </a:bodyPr>
          <a:lstStyle/>
          <a:p>
            <a:pPr>
              <a:lnSpc>
                <a:spcPct val="90000"/>
              </a:lnSpc>
              <a:buFont typeface="Arial" pitchFamily="34" charset="0"/>
              <a:buChar char="–"/>
            </a:pPr>
            <a:r>
              <a:rPr lang="en-US" sz="2400" dirty="0"/>
              <a:t>Water</a:t>
            </a:r>
          </a:p>
          <a:p>
            <a:pPr>
              <a:lnSpc>
                <a:spcPct val="90000"/>
              </a:lnSpc>
              <a:buFont typeface="Arial" pitchFamily="34" charset="0"/>
              <a:buChar char="–"/>
            </a:pPr>
            <a:r>
              <a:rPr lang="en-US" sz="2400" dirty="0"/>
              <a:t>Non-Vegetated (&lt; 20% vegetated)</a:t>
            </a:r>
          </a:p>
          <a:p>
            <a:pPr>
              <a:lnSpc>
                <a:spcPct val="90000"/>
              </a:lnSpc>
              <a:buFont typeface="Arial" pitchFamily="34" charset="0"/>
              <a:buChar char="–"/>
            </a:pPr>
            <a:r>
              <a:rPr lang="en-US" sz="2400" dirty="0"/>
              <a:t>Rangeland (&lt; 10% tree crown closure)</a:t>
            </a:r>
          </a:p>
          <a:p>
            <a:pPr>
              <a:lnSpc>
                <a:spcPct val="90000"/>
              </a:lnSpc>
              <a:buFont typeface="Arial" pitchFamily="34" charset="0"/>
              <a:buChar char="–"/>
            </a:pPr>
            <a:r>
              <a:rPr lang="en-US" sz="2400" dirty="0"/>
              <a:t>Forest (&gt; 10% tree crown closure)</a:t>
            </a:r>
          </a:p>
          <a:p>
            <a:pPr lvl="1">
              <a:lnSpc>
                <a:spcPct val="90000"/>
              </a:lnSpc>
              <a:buFont typeface="Arial" pitchFamily="34" charset="0"/>
              <a:buChar char="–"/>
            </a:pPr>
            <a:r>
              <a:rPr lang="en-US" sz="2000" dirty="0"/>
              <a:t>Hardwood (65% of trees are hardwood)</a:t>
            </a:r>
          </a:p>
          <a:p>
            <a:pPr lvl="2">
              <a:lnSpc>
                <a:spcPct val="90000"/>
              </a:lnSpc>
              <a:buFont typeface="Arial" pitchFamily="34" charset="0"/>
              <a:buChar char="–"/>
            </a:pPr>
            <a:r>
              <a:rPr lang="en-US" sz="1800" dirty="0"/>
              <a:t>sparse ( 10% and &lt; 30% CC)</a:t>
            </a:r>
          </a:p>
          <a:p>
            <a:pPr lvl="2">
              <a:lnSpc>
                <a:spcPct val="90000"/>
              </a:lnSpc>
              <a:buFont typeface="Arial" pitchFamily="34" charset="0"/>
              <a:buChar char="–"/>
            </a:pPr>
            <a:r>
              <a:rPr lang="en-US" sz="1800" dirty="0"/>
              <a:t>medium density (30% and &lt; 66% CC)</a:t>
            </a:r>
          </a:p>
          <a:p>
            <a:pPr lvl="2">
              <a:lnSpc>
                <a:spcPct val="90000"/>
              </a:lnSpc>
              <a:buFont typeface="Arial" pitchFamily="34" charset="0"/>
              <a:buChar char="–"/>
            </a:pPr>
            <a:r>
              <a:rPr lang="en-US" sz="1800" dirty="0"/>
              <a:t>dense (66% CC)</a:t>
            </a:r>
          </a:p>
          <a:p>
            <a:pPr lvl="1">
              <a:lnSpc>
                <a:spcPct val="90000"/>
              </a:lnSpc>
              <a:buFont typeface="Arial" pitchFamily="34" charset="0"/>
              <a:buChar char="–"/>
            </a:pPr>
            <a:r>
              <a:rPr lang="en-US" sz="2000" dirty="0"/>
              <a:t>Softwood (65% of trees are softwood)</a:t>
            </a:r>
          </a:p>
          <a:p>
            <a:pPr lvl="2">
              <a:lnSpc>
                <a:spcPct val="90000"/>
              </a:lnSpc>
              <a:buFont typeface="Arial" pitchFamily="34" charset="0"/>
              <a:buChar char="–"/>
            </a:pPr>
            <a:r>
              <a:rPr lang="en-US" sz="1800" dirty="0"/>
              <a:t>sparse (10% and &lt; 30% CC)</a:t>
            </a:r>
          </a:p>
          <a:p>
            <a:pPr lvl="2">
              <a:lnSpc>
                <a:spcPct val="90000"/>
              </a:lnSpc>
              <a:buFont typeface="Arial" pitchFamily="34" charset="0"/>
              <a:buChar char="–"/>
            </a:pPr>
            <a:r>
              <a:rPr lang="en-US" sz="1800" dirty="0"/>
              <a:t>medium density (30% and &lt; 66% CC)</a:t>
            </a:r>
          </a:p>
          <a:p>
            <a:pPr lvl="2">
              <a:lnSpc>
                <a:spcPct val="90000"/>
              </a:lnSpc>
              <a:buFont typeface="Arial" pitchFamily="34" charset="0"/>
              <a:buChar char="–"/>
            </a:pPr>
            <a:r>
              <a:rPr lang="en-US" sz="1800" dirty="0"/>
              <a:t>dense (66% CC)</a:t>
            </a:r>
          </a:p>
          <a:p>
            <a:pPr lvl="1">
              <a:lnSpc>
                <a:spcPct val="90000"/>
              </a:lnSpc>
              <a:buFont typeface="Arial" pitchFamily="34" charset="0"/>
              <a:buChar char="–"/>
            </a:pPr>
            <a:r>
              <a:rPr lang="en-US" sz="2000" dirty="0"/>
              <a:t>Other Forest (includes Mixed)</a:t>
            </a:r>
          </a:p>
          <a:p>
            <a:pPr>
              <a:lnSpc>
                <a:spcPct val="90000"/>
              </a:lnSpc>
              <a:buFont typeface="Arial" pitchFamily="34" charset="0"/>
              <a:buChar char="–"/>
            </a:pPr>
            <a:r>
              <a:rPr lang="en-US" sz="2400" dirty="0"/>
              <a:t>Other</a:t>
            </a:r>
          </a:p>
        </p:txBody>
      </p:sp>
      <p:sp>
        <p:nvSpPr>
          <p:cNvPr id="24579" name="Rectangle 3"/>
          <p:cNvSpPr>
            <a:spLocks noChangeArrowheads="1"/>
          </p:cNvSpPr>
          <p:nvPr/>
        </p:nvSpPr>
        <p:spPr bwMode="auto">
          <a:xfrm>
            <a:off x="903288" y="944563"/>
            <a:ext cx="2746265" cy="461665"/>
          </a:xfrm>
          <a:prstGeom prst="rect">
            <a:avLst/>
          </a:prstGeom>
          <a:noFill/>
          <a:ln w="9525">
            <a:noFill/>
            <a:miter lim="800000"/>
            <a:headEnd/>
            <a:tailEnd/>
          </a:ln>
          <a:effectLst/>
        </p:spPr>
        <p:txBody>
          <a:bodyPr wrap="none">
            <a:spAutoFit/>
          </a:bodyPr>
          <a:lstStyle/>
          <a:p>
            <a:r>
              <a:rPr lang="en-US" sz="2400" b="0" i="1" dirty="0">
                <a:solidFill>
                  <a:schemeClr val="bg1"/>
                </a:solidFill>
              </a:rPr>
              <a:t>A </a:t>
            </a:r>
            <a:r>
              <a:rPr lang="en-US" sz="2400" b="0" i="1">
                <a:solidFill>
                  <a:schemeClr val="bg1"/>
                </a:solidFill>
              </a:rPr>
              <a:t>Better Example</a:t>
            </a:r>
            <a:endParaRPr lang="en-US" sz="2400" b="0" i="1" dirty="0">
              <a:solidFill>
                <a:schemeClr val="bg1"/>
              </a:solidFill>
            </a:endParaRPr>
          </a:p>
        </p:txBody>
      </p:sp>
    </p:spTree>
    <p:extLst>
      <p:ext uri="{BB962C8B-B14F-4D97-AF65-F5344CB8AC3E}">
        <p14:creationId xmlns:p14="http://schemas.microsoft.com/office/powerpoint/2010/main" val="3761913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Image Interpretation</a:t>
            </a:r>
          </a:p>
        </p:txBody>
      </p:sp>
      <p:sp>
        <p:nvSpPr>
          <p:cNvPr id="25603" name="Rectangle 3"/>
          <p:cNvSpPr>
            <a:spLocks noGrp="1" noChangeArrowheads="1"/>
          </p:cNvSpPr>
          <p:nvPr>
            <p:ph idx="1"/>
          </p:nvPr>
        </p:nvSpPr>
        <p:spPr/>
        <p:txBody>
          <a:bodyPr/>
          <a:lstStyle/>
          <a:p>
            <a:pPr marL="533400" indent="-533400">
              <a:buFont typeface="Wingdings" pitchFamily="2" charset="2"/>
              <a:buNone/>
            </a:pPr>
            <a:r>
              <a:rPr lang="en-US" dirty="0"/>
              <a:t>Seven Characteristics for Interpretation:</a:t>
            </a:r>
          </a:p>
          <a:p>
            <a:pPr marL="533400" indent="-533400">
              <a:buFont typeface="Wingdings" pitchFamily="2" charset="2"/>
              <a:buAutoNum type="arabicPeriod"/>
            </a:pPr>
            <a:r>
              <a:rPr lang="en-US" dirty="0"/>
              <a:t>Size</a:t>
            </a:r>
          </a:p>
          <a:p>
            <a:pPr marL="533400" indent="-533400">
              <a:buFont typeface="Wingdings" pitchFamily="2" charset="2"/>
              <a:buAutoNum type="arabicPeriod"/>
            </a:pPr>
            <a:r>
              <a:rPr lang="en-US" dirty="0"/>
              <a:t>Shape</a:t>
            </a:r>
          </a:p>
          <a:p>
            <a:pPr marL="533400" indent="-533400">
              <a:buFont typeface="Wingdings" pitchFamily="2" charset="2"/>
              <a:buAutoNum type="arabicPeriod"/>
            </a:pPr>
            <a:r>
              <a:rPr lang="en-US" dirty="0"/>
              <a:t>Tone/Color</a:t>
            </a:r>
          </a:p>
          <a:p>
            <a:pPr marL="533400" indent="-533400">
              <a:buFont typeface="Wingdings" pitchFamily="2" charset="2"/>
              <a:buAutoNum type="arabicPeriod"/>
            </a:pPr>
            <a:r>
              <a:rPr lang="en-US" dirty="0"/>
              <a:t>Texture</a:t>
            </a:r>
          </a:p>
          <a:p>
            <a:pPr marL="533400" indent="-533400">
              <a:buFont typeface="Wingdings" pitchFamily="2" charset="2"/>
              <a:buAutoNum type="arabicPeriod"/>
            </a:pPr>
            <a:r>
              <a:rPr lang="en-US" dirty="0"/>
              <a:t>Shadow</a:t>
            </a:r>
          </a:p>
          <a:p>
            <a:pPr marL="533400" indent="-533400">
              <a:buFont typeface="Wingdings" pitchFamily="2" charset="2"/>
              <a:buAutoNum type="arabicPeriod"/>
            </a:pPr>
            <a:r>
              <a:rPr lang="en-US" dirty="0"/>
              <a:t>Association</a:t>
            </a:r>
          </a:p>
          <a:p>
            <a:pPr marL="533400" indent="-533400">
              <a:buFont typeface="Wingdings" pitchFamily="2" charset="2"/>
              <a:buAutoNum type="arabicPeriod"/>
            </a:pPr>
            <a:r>
              <a:rPr lang="en-US" dirty="0"/>
              <a:t>Pattern</a:t>
            </a:r>
          </a:p>
        </p:txBody>
      </p:sp>
      <p:sp>
        <p:nvSpPr>
          <p:cNvPr id="25604" name="Text Box 4"/>
          <p:cNvSpPr txBox="1">
            <a:spLocks noChangeArrowheads="1"/>
          </p:cNvSpPr>
          <p:nvPr/>
        </p:nvSpPr>
        <p:spPr bwMode="auto">
          <a:xfrm>
            <a:off x="4425949" y="1921115"/>
            <a:ext cx="4352925" cy="1311275"/>
          </a:xfrm>
          <a:prstGeom prst="rect">
            <a:avLst/>
          </a:prstGeom>
          <a:noFill/>
          <a:ln w="9525">
            <a:noFill/>
            <a:miter lim="800000"/>
            <a:headEnd/>
            <a:tailEnd/>
          </a:ln>
          <a:effectLst/>
        </p:spPr>
        <p:txBody>
          <a:bodyPr>
            <a:spAutoFit/>
          </a:bodyPr>
          <a:lstStyle/>
          <a:p>
            <a:pPr>
              <a:spcBef>
                <a:spcPct val="50000"/>
              </a:spcBef>
            </a:pPr>
            <a:r>
              <a:rPr lang="en-US" sz="2000" b="0" dirty="0">
                <a:solidFill>
                  <a:schemeClr val="bg1"/>
                </a:solidFill>
                <a:latin typeface="+mn-lt"/>
              </a:rPr>
              <a:t>We use each of these image attributes, often subconsciously, to derive information about features in an image.  </a:t>
            </a:r>
          </a:p>
        </p:txBody>
      </p:sp>
      <p:sp>
        <p:nvSpPr>
          <p:cNvPr id="5" name="Text Box 5"/>
          <p:cNvSpPr txBox="1">
            <a:spLocks noChangeArrowheads="1"/>
          </p:cNvSpPr>
          <p:nvPr/>
        </p:nvSpPr>
        <p:spPr bwMode="auto">
          <a:xfrm>
            <a:off x="4425948" y="3427241"/>
            <a:ext cx="4352925" cy="1323439"/>
          </a:xfrm>
          <a:prstGeom prst="rect">
            <a:avLst/>
          </a:prstGeom>
          <a:noFill/>
          <a:ln w="9525">
            <a:noFill/>
            <a:miter lim="800000"/>
            <a:headEnd/>
            <a:tailEnd/>
          </a:ln>
          <a:effectLst/>
        </p:spPr>
        <p:txBody>
          <a:bodyPr>
            <a:spAutoFit/>
          </a:bodyPr>
          <a:lstStyle/>
          <a:p>
            <a:pPr>
              <a:spcBef>
                <a:spcPct val="50000"/>
              </a:spcBef>
            </a:pPr>
            <a:r>
              <a:rPr lang="en-US" sz="2000" b="0" dirty="0">
                <a:solidFill>
                  <a:schemeClr val="bg1"/>
                </a:solidFill>
                <a:latin typeface="+mn-lt"/>
              </a:rPr>
              <a:t>More information on each of these characteristics can be found in the </a:t>
            </a:r>
            <a:r>
              <a:rPr lang="en-US" sz="2000" i="1" dirty="0">
                <a:solidFill>
                  <a:srgbClr val="FFC000"/>
                </a:solidFill>
                <a:latin typeface="+mn-lt"/>
              </a:rPr>
              <a:t>Image Interpretation</a:t>
            </a:r>
            <a:r>
              <a:rPr lang="en-US" sz="2000" i="1" dirty="0">
                <a:solidFill>
                  <a:schemeClr val="bg1"/>
                </a:solidFill>
                <a:latin typeface="+mn-lt"/>
              </a:rPr>
              <a:t> </a:t>
            </a:r>
            <a:r>
              <a:rPr lang="en-US" sz="2000" b="0" dirty="0">
                <a:solidFill>
                  <a:schemeClr val="bg1"/>
                </a:solidFill>
                <a:latin typeface="+mn-lt"/>
              </a:rPr>
              <a:t>tutorial on the Geotraining Website.</a:t>
            </a:r>
          </a:p>
        </p:txBody>
      </p:sp>
    </p:spTree>
    <p:extLst>
      <p:ext uri="{BB962C8B-B14F-4D97-AF65-F5344CB8AC3E}">
        <p14:creationId xmlns:p14="http://schemas.microsoft.com/office/powerpoint/2010/main" val="34687896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ox(out)">
                                      <p:cBhvr>
                                        <p:cTn id="7" dur="500"/>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utoUpdateAnimBg="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Convergence of Evidence</a:t>
            </a:r>
          </a:p>
        </p:txBody>
      </p:sp>
      <p:sp>
        <p:nvSpPr>
          <p:cNvPr id="34820" name="Text Box 4"/>
          <p:cNvSpPr txBox="1">
            <a:spLocks noChangeArrowheads="1"/>
          </p:cNvSpPr>
          <p:nvPr/>
        </p:nvSpPr>
        <p:spPr bwMode="auto">
          <a:xfrm>
            <a:off x="4396991" y="1897049"/>
            <a:ext cx="4352925" cy="1616075"/>
          </a:xfrm>
          <a:prstGeom prst="rect">
            <a:avLst/>
          </a:prstGeom>
          <a:noFill/>
          <a:ln w="9525">
            <a:noFill/>
            <a:miter lim="800000"/>
            <a:headEnd/>
            <a:tailEnd/>
          </a:ln>
          <a:effectLst/>
        </p:spPr>
        <p:txBody>
          <a:bodyPr>
            <a:spAutoFit/>
          </a:bodyPr>
          <a:lstStyle/>
          <a:p>
            <a:pPr>
              <a:spcBef>
                <a:spcPct val="50000"/>
              </a:spcBef>
            </a:pPr>
            <a:r>
              <a:rPr lang="en-US" sz="2000" b="0" dirty="0">
                <a:solidFill>
                  <a:schemeClr val="bg1"/>
                </a:solidFill>
                <a:latin typeface="+mn-lt"/>
              </a:rPr>
              <a:t>If we consider all of the image attributes that are present for a feature, and all attributes lead to the same interpretation, we have confidence in the interpretation.</a:t>
            </a:r>
          </a:p>
        </p:txBody>
      </p:sp>
      <p:sp>
        <p:nvSpPr>
          <p:cNvPr id="34821" name="Text Box 5"/>
          <p:cNvSpPr txBox="1">
            <a:spLocks noChangeArrowheads="1"/>
          </p:cNvSpPr>
          <p:nvPr/>
        </p:nvSpPr>
        <p:spPr bwMode="auto">
          <a:xfrm>
            <a:off x="4380952" y="3641565"/>
            <a:ext cx="4352925" cy="1311275"/>
          </a:xfrm>
          <a:prstGeom prst="rect">
            <a:avLst/>
          </a:prstGeom>
          <a:noFill/>
          <a:ln w="9525">
            <a:noFill/>
            <a:miter lim="800000"/>
            <a:headEnd/>
            <a:tailEnd/>
          </a:ln>
          <a:effectLst/>
        </p:spPr>
        <p:txBody>
          <a:bodyPr>
            <a:spAutoFit/>
          </a:bodyPr>
          <a:lstStyle/>
          <a:p>
            <a:pPr>
              <a:spcBef>
                <a:spcPct val="50000"/>
              </a:spcBef>
            </a:pPr>
            <a:r>
              <a:rPr lang="en-US" sz="2000" b="0" dirty="0">
                <a:solidFill>
                  <a:schemeClr val="bg1"/>
                </a:solidFill>
                <a:latin typeface="+mn-lt"/>
              </a:rPr>
              <a:t>Misinterpretation increases when we don’t consider all of the available image attributes or when the image attributes conflict.</a:t>
            </a:r>
          </a:p>
        </p:txBody>
      </p:sp>
      <p:sp>
        <p:nvSpPr>
          <p:cNvPr id="7" name="Rectangle 3"/>
          <p:cNvSpPr>
            <a:spLocks noGrp="1" noChangeArrowheads="1"/>
          </p:cNvSpPr>
          <p:nvPr>
            <p:ph idx="1"/>
          </p:nvPr>
        </p:nvSpPr>
        <p:spPr>
          <a:xfrm>
            <a:off x="990600" y="1143000"/>
            <a:ext cx="7696200" cy="4983163"/>
          </a:xfrm>
        </p:spPr>
        <p:txBody>
          <a:bodyPr/>
          <a:lstStyle/>
          <a:p>
            <a:pPr marL="533400" indent="-533400">
              <a:buFont typeface="Wingdings" pitchFamily="2" charset="2"/>
              <a:buNone/>
            </a:pPr>
            <a:r>
              <a:rPr lang="en-US" dirty="0"/>
              <a:t>Seven Characteristics for Interpretation:</a:t>
            </a:r>
          </a:p>
          <a:p>
            <a:pPr marL="533400" indent="-533400">
              <a:buFont typeface="Wingdings" pitchFamily="2" charset="2"/>
              <a:buAutoNum type="arabicPeriod"/>
            </a:pPr>
            <a:r>
              <a:rPr lang="en-US" dirty="0"/>
              <a:t>Size</a:t>
            </a:r>
          </a:p>
          <a:p>
            <a:pPr marL="533400" indent="-533400">
              <a:buFont typeface="Wingdings" pitchFamily="2" charset="2"/>
              <a:buAutoNum type="arabicPeriod"/>
            </a:pPr>
            <a:r>
              <a:rPr lang="en-US" dirty="0"/>
              <a:t>Shape</a:t>
            </a:r>
          </a:p>
          <a:p>
            <a:pPr marL="533400" indent="-533400">
              <a:buFont typeface="Wingdings" pitchFamily="2" charset="2"/>
              <a:buAutoNum type="arabicPeriod"/>
            </a:pPr>
            <a:r>
              <a:rPr lang="en-US" dirty="0"/>
              <a:t>Tone/Color</a:t>
            </a:r>
          </a:p>
          <a:p>
            <a:pPr marL="533400" indent="-533400">
              <a:buFont typeface="Wingdings" pitchFamily="2" charset="2"/>
              <a:buAutoNum type="arabicPeriod"/>
            </a:pPr>
            <a:r>
              <a:rPr lang="en-US" dirty="0"/>
              <a:t>Texture</a:t>
            </a:r>
          </a:p>
          <a:p>
            <a:pPr marL="533400" indent="-533400">
              <a:buFont typeface="Wingdings" pitchFamily="2" charset="2"/>
              <a:buAutoNum type="arabicPeriod"/>
            </a:pPr>
            <a:r>
              <a:rPr lang="en-US" dirty="0"/>
              <a:t>Shadow</a:t>
            </a:r>
          </a:p>
          <a:p>
            <a:pPr marL="533400" indent="-533400">
              <a:buFont typeface="Wingdings" pitchFamily="2" charset="2"/>
              <a:buAutoNum type="arabicPeriod"/>
            </a:pPr>
            <a:r>
              <a:rPr lang="en-US" dirty="0"/>
              <a:t>Association</a:t>
            </a:r>
          </a:p>
          <a:p>
            <a:pPr marL="533400" indent="-533400">
              <a:buFont typeface="Wingdings" pitchFamily="2" charset="2"/>
              <a:buAutoNum type="arabicPeriod"/>
            </a:pPr>
            <a:r>
              <a:rPr lang="en-US" dirty="0"/>
              <a:t>Pattern</a:t>
            </a:r>
          </a:p>
        </p:txBody>
      </p:sp>
    </p:spTree>
    <p:extLst>
      <p:ext uri="{BB962C8B-B14F-4D97-AF65-F5344CB8AC3E}">
        <p14:creationId xmlns:p14="http://schemas.microsoft.com/office/powerpoint/2010/main" val="2444674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wipe(left)">
                                      <p:cBhvr>
                                        <p:cTn id="7" dur="500"/>
                                        <p:tgtEl>
                                          <p:spTgt spid="348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wipe(left)">
                                      <p:cBhvr>
                                        <p:cTn id="12"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Photo Interpretation Keys</a:t>
            </a:r>
          </a:p>
        </p:txBody>
      </p:sp>
      <p:sp>
        <p:nvSpPr>
          <p:cNvPr id="35843" name="Rectangle 3"/>
          <p:cNvSpPr>
            <a:spLocks noGrp="1" noChangeArrowheads="1"/>
          </p:cNvSpPr>
          <p:nvPr>
            <p:ph idx="1"/>
          </p:nvPr>
        </p:nvSpPr>
        <p:spPr/>
        <p:txBody>
          <a:bodyPr/>
          <a:lstStyle/>
          <a:p>
            <a:r>
              <a:rPr lang="en-US" sz="2400" dirty="0"/>
              <a:t>PI keys – guidelines designed to:</a:t>
            </a:r>
          </a:p>
          <a:p>
            <a:pPr lvl="1"/>
            <a:r>
              <a:rPr lang="en-US" sz="2000" dirty="0"/>
              <a:t>aid the photo interpreter in applying the classification system correctly and </a:t>
            </a:r>
          </a:p>
          <a:p>
            <a:pPr lvl="1"/>
            <a:r>
              <a:rPr lang="en-US" sz="2000" dirty="0"/>
              <a:t>maintain consistency</a:t>
            </a:r>
          </a:p>
          <a:p>
            <a:r>
              <a:rPr lang="en-US" sz="2400" dirty="0"/>
              <a:t>PI keys have different formats</a:t>
            </a:r>
          </a:p>
          <a:p>
            <a:pPr lvl="1"/>
            <a:r>
              <a:rPr lang="en-US" sz="2000" dirty="0"/>
              <a:t>Example interpreted photos—carefully ground checked for accuracy</a:t>
            </a:r>
          </a:p>
          <a:p>
            <a:pPr lvl="2"/>
            <a:r>
              <a:rPr lang="en-US" sz="1800" dirty="0"/>
              <a:t>Simple, uses same photography and classification scheme</a:t>
            </a:r>
          </a:p>
          <a:p>
            <a:pPr lvl="1"/>
            <a:r>
              <a:rPr lang="en-US" sz="2000" dirty="0"/>
              <a:t>Written descriptions</a:t>
            </a:r>
          </a:p>
          <a:p>
            <a:pPr lvl="2"/>
            <a:r>
              <a:rPr lang="en-US" sz="1800" dirty="0"/>
              <a:t>Helpful but less intuitive</a:t>
            </a:r>
          </a:p>
          <a:p>
            <a:pPr lvl="1"/>
            <a:r>
              <a:rPr lang="en-US" sz="2000" dirty="0"/>
              <a:t>Drawings of tree crowns</a:t>
            </a:r>
          </a:p>
          <a:p>
            <a:pPr lvl="2"/>
            <a:r>
              <a:rPr lang="en-US" sz="1800" dirty="0"/>
              <a:t>Most useful for large scale (small area) photos</a:t>
            </a:r>
          </a:p>
        </p:txBody>
      </p:sp>
    </p:spTree>
    <p:extLst>
      <p:ext uri="{BB962C8B-B14F-4D97-AF65-F5344CB8AC3E}">
        <p14:creationId xmlns:p14="http://schemas.microsoft.com/office/powerpoint/2010/main" val="161636702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PI Keys…</a:t>
            </a:r>
          </a:p>
        </p:txBody>
      </p:sp>
      <p:pic>
        <p:nvPicPr>
          <p:cNvPr id="36867" name="Picture 3" descr="NEKey"/>
          <p:cNvPicPr>
            <a:picLocks noChangeAspect="1" noChangeArrowheads="1"/>
          </p:cNvPicPr>
          <p:nvPr/>
        </p:nvPicPr>
        <p:blipFill>
          <a:blip r:embed="rId3" cstate="print"/>
          <a:srcRect b="49249"/>
          <a:stretch>
            <a:fillRect/>
          </a:stretch>
        </p:blipFill>
        <p:spPr bwMode="auto">
          <a:xfrm>
            <a:off x="500063" y="1085850"/>
            <a:ext cx="4502150" cy="3382963"/>
          </a:xfrm>
          <a:prstGeom prst="rect">
            <a:avLst/>
          </a:prstGeom>
          <a:noFill/>
          <a:ln w="3175">
            <a:solidFill>
              <a:srgbClr val="000000"/>
            </a:solidFill>
            <a:miter lim="800000"/>
            <a:headEnd/>
            <a:tailEnd/>
          </a:ln>
          <a:effectLst>
            <a:outerShdw dist="35921" dir="2700000" algn="ctr" rotWithShape="0">
              <a:schemeClr val="bg2"/>
            </a:outerShdw>
          </a:effectLst>
        </p:spPr>
      </p:pic>
      <p:pic>
        <p:nvPicPr>
          <p:cNvPr id="36868" name="Picture 4" descr="NEKey"/>
          <p:cNvPicPr>
            <a:picLocks noChangeAspect="1" noChangeArrowheads="1"/>
          </p:cNvPicPr>
          <p:nvPr/>
        </p:nvPicPr>
        <p:blipFill>
          <a:blip r:embed="rId3" cstate="print"/>
          <a:srcRect t="50317"/>
          <a:stretch>
            <a:fillRect/>
          </a:stretch>
        </p:blipFill>
        <p:spPr bwMode="auto">
          <a:xfrm>
            <a:off x="4221163" y="3159125"/>
            <a:ext cx="4678362" cy="3441700"/>
          </a:xfrm>
          <a:prstGeom prst="rect">
            <a:avLst/>
          </a:prstGeom>
          <a:noFill/>
          <a:ln w="3175">
            <a:solidFill>
              <a:srgbClr val="000000"/>
            </a:solidFill>
            <a:miter lim="800000"/>
            <a:headEnd/>
            <a:tailEnd/>
          </a:ln>
          <a:effectLst>
            <a:outerShdw dist="35921" dir="2700000" algn="ctr" rotWithShape="0">
              <a:schemeClr val="bg2"/>
            </a:outerShdw>
          </a:effectLst>
        </p:spPr>
      </p:pic>
    </p:spTree>
    <p:extLst>
      <p:ext uri="{BB962C8B-B14F-4D97-AF65-F5344CB8AC3E}">
        <p14:creationId xmlns:p14="http://schemas.microsoft.com/office/powerpoint/2010/main" val="262344730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2226"/>
            <a:ext cx="8229600" cy="990600"/>
          </a:xfrm>
        </p:spPr>
        <p:txBody>
          <a:bodyPr/>
          <a:lstStyle/>
          <a:p>
            <a:r>
              <a:rPr lang="en-US" dirty="0"/>
              <a:t>Our Data is Geospatial</a:t>
            </a:r>
          </a:p>
        </p:txBody>
      </p:sp>
      <p:sp>
        <p:nvSpPr>
          <p:cNvPr id="10243" name="AutoShape 3" descr="DOQQ"/>
          <p:cNvSpPr>
            <a:spLocks noChangeArrowheads="1"/>
          </p:cNvSpPr>
          <p:nvPr/>
        </p:nvSpPr>
        <p:spPr bwMode="auto">
          <a:xfrm>
            <a:off x="762000" y="4862513"/>
            <a:ext cx="2376488" cy="927100"/>
          </a:xfrm>
          <a:prstGeom prst="diamond">
            <a:avLst/>
          </a:prstGeom>
          <a:blipFill dpi="0" rotWithShape="0">
            <a:blip r:embed="rId4" cstate="print"/>
            <a:srcRect/>
            <a:stretch>
              <a:fillRect/>
            </a:stretch>
          </a:blipFill>
          <a:ln w="15875">
            <a:solidFill>
              <a:schemeClr val="bg2"/>
            </a:solidFill>
            <a:miter lim="800000"/>
            <a:headEnd/>
            <a:tailEnd/>
          </a:ln>
          <a:effectLst/>
        </p:spPr>
        <p:txBody>
          <a:bodyPr wrap="none" anchor="ctr"/>
          <a:lstStyle/>
          <a:p>
            <a:endParaRPr lang="en-US"/>
          </a:p>
        </p:txBody>
      </p:sp>
      <p:sp>
        <p:nvSpPr>
          <p:cNvPr id="10244" name="AutoShape 4" descr="HILSHD"/>
          <p:cNvSpPr>
            <a:spLocks noChangeArrowheads="1"/>
          </p:cNvSpPr>
          <p:nvPr/>
        </p:nvSpPr>
        <p:spPr bwMode="auto">
          <a:xfrm>
            <a:off x="762000" y="4381500"/>
            <a:ext cx="2378075" cy="927100"/>
          </a:xfrm>
          <a:prstGeom prst="diamond">
            <a:avLst/>
          </a:prstGeom>
          <a:blipFill dpi="0" rotWithShape="0">
            <a:blip r:embed="rId5" cstate="print"/>
            <a:srcRect/>
            <a:stretch>
              <a:fillRect/>
            </a:stretch>
          </a:blipFill>
          <a:ln w="15875">
            <a:solidFill>
              <a:schemeClr val="bg2"/>
            </a:solidFill>
            <a:miter lim="800000"/>
            <a:headEnd/>
            <a:tailEnd/>
          </a:ln>
          <a:effectLst/>
        </p:spPr>
        <p:txBody>
          <a:bodyPr wrap="none" anchor="ctr"/>
          <a:lstStyle/>
          <a:p>
            <a:endParaRPr lang="en-US"/>
          </a:p>
        </p:txBody>
      </p:sp>
      <p:grpSp>
        <p:nvGrpSpPr>
          <p:cNvPr id="10245" name="Group 5"/>
          <p:cNvGrpSpPr>
            <a:grpSpLocks/>
          </p:cNvGrpSpPr>
          <p:nvPr/>
        </p:nvGrpSpPr>
        <p:grpSpPr bwMode="auto">
          <a:xfrm>
            <a:off x="822325" y="3917950"/>
            <a:ext cx="2320925" cy="1016000"/>
            <a:chOff x="960" y="2112"/>
            <a:chExt cx="2479" cy="912"/>
          </a:xfrm>
        </p:grpSpPr>
        <p:sp>
          <p:nvSpPr>
            <p:cNvPr id="10246" name="AutoShape 6"/>
            <p:cNvSpPr>
              <a:spLocks noChangeArrowheads="1"/>
            </p:cNvSpPr>
            <p:nvPr/>
          </p:nvSpPr>
          <p:spPr bwMode="auto">
            <a:xfrm>
              <a:off x="960" y="2112"/>
              <a:ext cx="2479" cy="912"/>
            </a:xfrm>
            <a:prstGeom prst="diamond">
              <a:avLst/>
            </a:prstGeom>
            <a:solidFill>
              <a:srgbClr val="FFFFCC"/>
            </a:solidFill>
            <a:ln w="15875">
              <a:solidFill>
                <a:schemeClr val="bg2"/>
              </a:solidFill>
              <a:miter lim="800000"/>
              <a:headEnd/>
              <a:tailEnd/>
            </a:ln>
            <a:effectLst/>
          </p:spPr>
          <p:txBody>
            <a:bodyPr wrap="none" anchor="ctr"/>
            <a:lstStyle/>
            <a:p>
              <a:endParaRPr lang="en-US"/>
            </a:p>
          </p:txBody>
        </p:sp>
        <p:sp>
          <p:nvSpPr>
            <p:cNvPr id="10247" name="AutoShape 7"/>
            <p:cNvSpPr>
              <a:spLocks noChangeArrowheads="1"/>
            </p:cNvSpPr>
            <p:nvPr/>
          </p:nvSpPr>
          <p:spPr bwMode="auto">
            <a:xfrm>
              <a:off x="1428" y="2480"/>
              <a:ext cx="203" cy="141"/>
            </a:xfrm>
            <a:prstGeom prst="triangle">
              <a:avLst>
                <a:gd name="adj" fmla="val 50000"/>
              </a:avLst>
            </a:prstGeom>
            <a:solidFill>
              <a:schemeClr val="bg2"/>
            </a:solidFill>
            <a:ln w="15875">
              <a:solidFill>
                <a:schemeClr val="bg2"/>
              </a:solidFill>
              <a:miter lim="800000"/>
              <a:headEnd/>
              <a:tailEnd/>
            </a:ln>
            <a:effectLst/>
          </p:spPr>
          <p:txBody>
            <a:bodyPr vert="eaVert" wrap="none" anchor="ctr"/>
            <a:lstStyle/>
            <a:p>
              <a:endParaRPr lang="en-US"/>
            </a:p>
          </p:txBody>
        </p:sp>
        <p:sp>
          <p:nvSpPr>
            <p:cNvPr id="10248" name="AutoShape 8"/>
            <p:cNvSpPr>
              <a:spLocks noChangeArrowheads="1"/>
            </p:cNvSpPr>
            <p:nvPr/>
          </p:nvSpPr>
          <p:spPr bwMode="auto">
            <a:xfrm>
              <a:off x="1991" y="2691"/>
              <a:ext cx="203" cy="140"/>
            </a:xfrm>
            <a:prstGeom prst="triangle">
              <a:avLst>
                <a:gd name="adj" fmla="val 50000"/>
              </a:avLst>
            </a:prstGeom>
            <a:solidFill>
              <a:schemeClr val="bg2"/>
            </a:solidFill>
            <a:ln w="15875">
              <a:solidFill>
                <a:schemeClr val="bg2"/>
              </a:solidFill>
              <a:miter lim="800000"/>
              <a:headEnd/>
              <a:tailEnd/>
            </a:ln>
            <a:effectLst/>
          </p:spPr>
          <p:txBody>
            <a:bodyPr vert="eaVert" wrap="none" anchor="ctr"/>
            <a:lstStyle/>
            <a:p>
              <a:endParaRPr lang="en-US"/>
            </a:p>
          </p:txBody>
        </p:sp>
        <p:sp>
          <p:nvSpPr>
            <p:cNvPr id="10249" name="AutoShape 9"/>
            <p:cNvSpPr>
              <a:spLocks noChangeArrowheads="1"/>
            </p:cNvSpPr>
            <p:nvPr/>
          </p:nvSpPr>
          <p:spPr bwMode="auto">
            <a:xfrm>
              <a:off x="2834" y="2480"/>
              <a:ext cx="202" cy="141"/>
            </a:xfrm>
            <a:prstGeom prst="triangle">
              <a:avLst>
                <a:gd name="adj" fmla="val 50000"/>
              </a:avLst>
            </a:prstGeom>
            <a:solidFill>
              <a:schemeClr val="bg2"/>
            </a:solidFill>
            <a:ln w="15875">
              <a:solidFill>
                <a:schemeClr val="bg2"/>
              </a:solidFill>
              <a:miter lim="800000"/>
              <a:headEnd/>
              <a:tailEnd/>
            </a:ln>
            <a:effectLst/>
          </p:spPr>
          <p:txBody>
            <a:bodyPr vert="eaVert" wrap="none" anchor="ctr"/>
            <a:lstStyle/>
            <a:p>
              <a:endParaRPr lang="en-US"/>
            </a:p>
          </p:txBody>
        </p:sp>
        <p:sp>
          <p:nvSpPr>
            <p:cNvPr id="10250" name="AutoShape 10"/>
            <p:cNvSpPr>
              <a:spLocks noChangeArrowheads="1"/>
            </p:cNvSpPr>
            <p:nvPr/>
          </p:nvSpPr>
          <p:spPr bwMode="auto">
            <a:xfrm>
              <a:off x="2365" y="2638"/>
              <a:ext cx="202" cy="140"/>
            </a:xfrm>
            <a:prstGeom prst="triangle">
              <a:avLst>
                <a:gd name="adj" fmla="val 50000"/>
              </a:avLst>
            </a:prstGeom>
            <a:solidFill>
              <a:schemeClr val="bg2"/>
            </a:solidFill>
            <a:ln w="15875">
              <a:solidFill>
                <a:schemeClr val="bg2"/>
              </a:solidFill>
              <a:miter lim="800000"/>
              <a:headEnd/>
              <a:tailEnd/>
            </a:ln>
            <a:effectLst/>
          </p:spPr>
          <p:txBody>
            <a:bodyPr vert="eaVert" wrap="none" anchor="ctr"/>
            <a:lstStyle/>
            <a:p>
              <a:endParaRPr lang="en-US"/>
            </a:p>
          </p:txBody>
        </p:sp>
      </p:grpSp>
      <p:sp>
        <p:nvSpPr>
          <p:cNvPr id="10251" name="AutoShape 11" descr="ADM"/>
          <p:cNvSpPr>
            <a:spLocks noChangeArrowheads="1"/>
          </p:cNvSpPr>
          <p:nvPr/>
        </p:nvSpPr>
        <p:spPr bwMode="auto">
          <a:xfrm>
            <a:off x="762000" y="3527425"/>
            <a:ext cx="2378075" cy="925513"/>
          </a:xfrm>
          <a:prstGeom prst="diamond">
            <a:avLst/>
          </a:prstGeom>
          <a:blipFill dpi="0" rotWithShape="0">
            <a:blip r:embed="rId6" cstate="print"/>
            <a:srcRect/>
            <a:stretch>
              <a:fillRect/>
            </a:stretch>
          </a:blipFill>
          <a:ln w="15875">
            <a:solidFill>
              <a:schemeClr val="bg2"/>
            </a:solidFill>
            <a:miter lim="800000"/>
            <a:headEnd/>
            <a:tailEnd/>
          </a:ln>
          <a:effectLst/>
        </p:spPr>
        <p:txBody>
          <a:bodyPr wrap="none" anchor="ctr"/>
          <a:lstStyle/>
          <a:p>
            <a:endParaRPr lang="en-US"/>
          </a:p>
        </p:txBody>
      </p:sp>
      <p:sp>
        <p:nvSpPr>
          <p:cNvPr id="10252" name="AutoShape 12" descr="STM"/>
          <p:cNvSpPr>
            <a:spLocks noChangeArrowheads="1"/>
          </p:cNvSpPr>
          <p:nvPr/>
        </p:nvSpPr>
        <p:spPr bwMode="auto">
          <a:xfrm>
            <a:off x="762000" y="3206750"/>
            <a:ext cx="2378075" cy="925513"/>
          </a:xfrm>
          <a:prstGeom prst="diamond">
            <a:avLst/>
          </a:prstGeom>
          <a:blipFill dpi="0" rotWithShape="0">
            <a:blip r:embed="rId7" cstate="print"/>
            <a:srcRect/>
            <a:stretch>
              <a:fillRect/>
            </a:stretch>
          </a:blipFill>
          <a:ln w="15875">
            <a:solidFill>
              <a:schemeClr val="bg2"/>
            </a:solidFill>
            <a:miter lim="800000"/>
            <a:headEnd/>
            <a:tailEnd/>
          </a:ln>
          <a:effectLst/>
        </p:spPr>
        <p:txBody>
          <a:bodyPr wrap="none" anchor="ctr"/>
          <a:lstStyle/>
          <a:p>
            <a:endParaRPr lang="en-US"/>
          </a:p>
        </p:txBody>
      </p:sp>
      <p:sp>
        <p:nvSpPr>
          <p:cNvPr id="10253" name="AutoShape 13" descr="STREETS"/>
          <p:cNvSpPr>
            <a:spLocks noChangeArrowheads="1"/>
          </p:cNvSpPr>
          <p:nvPr/>
        </p:nvSpPr>
        <p:spPr bwMode="auto">
          <a:xfrm>
            <a:off x="762000" y="2743200"/>
            <a:ext cx="2378075" cy="925513"/>
          </a:xfrm>
          <a:prstGeom prst="diamond">
            <a:avLst/>
          </a:prstGeom>
          <a:blipFill dpi="0" rotWithShape="0">
            <a:blip r:embed="rId8" cstate="print"/>
            <a:srcRect/>
            <a:stretch>
              <a:fillRect/>
            </a:stretch>
          </a:blipFill>
          <a:ln w="15875">
            <a:solidFill>
              <a:schemeClr val="bg2"/>
            </a:solidFill>
            <a:miter lim="800000"/>
            <a:headEnd/>
            <a:tailEnd/>
          </a:ln>
          <a:effectLst/>
        </p:spPr>
        <p:txBody>
          <a:bodyPr wrap="none" anchor="ctr"/>
          <a:lstStyle/>
          <a:p>
            <a:endParaRPr lang="en-US"/>
          </a:p>
        </p:txBody>
      </p:sp>
      <p:sp>
        <p:nvSpPr>
          <p:cNvPr id="10254" name="AutoShape 14" descr="cadastral"/>
          <p:cNvSpPr>
            <a:spLocks noChangeArrowheads="1"/>
          </p:cNvSpPr>
          <p:nvPr/>
        </p:nvSpPr>
        <p:spPr bwMode="auto">
          <a:xfrm>
            <a:off x="762000" y="2208213"/>
            <a:ext cx="2378075" cy="927100"/>
          </a:xfrm>
          <a:prstGeom prst="diamond">
            <a:avLst/>
          </a:prstGeom>
          <a:blipFill dpi="0" rotWithShape="0">
            <a:blip r:embed="rId9" cstate="print"/>
            <a:srcRect/>
            <a:stretch>
              <a:fillRect/>
            </a:stretch>
          </a:blipFill>
          <a:ln w="15875">
            <a:solidFill>
              <a:schemeClr val="bg2"/>
            </a:solidFill>
            <a:miter lim="800000"/>
            <a:headEnd/>
            <a:tailEnd/>
          </a:ln>
          <a:effectLst/>
        </p:spPr>
        <p:txBody>
          <a:bodyPr wrap="none" anchor="ctr"/>
          <a:lstStyle/>
          <a:p>
            <a:endParaRPr lang="en-US"/>
          </a:p>
        </p:txBody>
      </p:sp>
      <p:sp>
        <p:nvSpPr>
          <p:cNvPr id="10255" name="AutoShape 15" descr="landcover"/>
          <p:cNvSpPr>
            <a:spLocks noChangeArrowheads="1"/>
          </p:cNvSpPr>
          <p:nvPr/>
        </p:nvSpPr>
        <p:spPr bwMode="auto">
          <a:xfrm>
            <a:off x="838200" y="1903413"/>
            <a:ext cx="2328863" cy="733425"/>
          </a:xfrm>
          <a:prstGeom prst="diamond">
            <a:avLst/>
          </a:prstGeom>
          <a:blipFill dpi="0" rotWithShape="0">
            <a:blip r:embed="rId10" cstate="print"/>
            <a:srcRect/>
            <a:stretch>
              <a:fillRect/>
            </a:stretch>
          </a:blipFill>
          <a:ln w="15875">
            <a:solidFill>
              <a:schemeClr val="bg2"/>
            </a:solidFill>
            <a:miter lim="800000"/>
            <a:headEnd/>
            <a:tailEnd/>
          </a:ln>
          <a:effectLst/>
        </p:spPr>
        <p:txBody>
          <a:bodyPr wrap="none" anchor="ctr"/>
          <a:lstStyle/>
          <a:p>
            <a:endParaRPr lang="en-US"/>
          </a:p>
        </p:txBody>
      </p:sp>
      <p:graphicFrame>
        <p:nvGraphicFramePr>
          <p:cNvPr id="10256" name="Object 16"/>
          <p:cNvGraphicFramePr>
            <a:graphicFrameLocks noChangeAspect="1"/>
          </p:cNvGraphicFramePr>
          <p:nvPr/>
        </p:nvGraphicFramePr>
        <p:xfrm>
          <a:off x="3733800" y="2667000"/>
          <a:ext cx="2876550" cy="2676525"/>
        </p:xfrm>
        <a:graphic>
          <a:graphicData uri="http://schemas.openxmlformats.org/presentationml/2006/ole">
            <mc:AlternateContent xmlns:mc="http://schemas.openxmlformats.org/markup-compatibility/2006">
              <mc:Choice xmlns:v="urn:schemas-microsoft-com:vml" Requires="v">
                <p:oleObj spid="_x0000_s1048" name="Drawing" r:id="rId11" imgW="2876400" imgH="2676600" progId="">
                  <p:embed/>
                </p:oleObj>
              </mc:Choice>
              <mc:Fallback>
                <p:oleObj name="Drawing" r:id="rId11" imgW="2876400" imgH="26766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2667000"/>
                        <a:ext cx="2876550" cy="2676525"/>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257" name="Object 17"/>
          <p:cNvGraphicFramePr>
            <a:graphicFrameLocks noChangeAspect="1"/>
          </p:cNvGraphicFramePr>
          <p:nvPr/>
        </p:nvGraphicFramePr>
        <p:xfrm>
          <a:off x="7467600" y="2743200"/>
          <a:ext cx="1343025" cy="3028950"/>
        </p:xfrm>
        <a:graphic>
          <a:graphicData uri="http://schemas.openxmlformats.org/presentationml/2006/ole">
            <mc:AlternateContent xmlns:mc="http://schemas.openxmlformats.org/markup-compatibility/2006">
              <mc:Choice xmlns:v="urn:schemas-microsoft-com:vml" Requires="v">
                <p:oleObj spid="_x0000_s1049" name="Drawing" r:id="rId13" imgW="1343160" imgH="3029040" progId="">
                  <p:embed/>
                </p:oleObj>
              </mc:Choice>
              <mc:Fallback>
                <p:oleObj name="Drawing" r:id="rId13" imgW="1343160" imgH="302904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67600" y="2743200"/>
                        <a:ext cx="13430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8" name="AutoShape 18"/>
          <p:cNvSpPr>
            <a:spLocks noChangeArrowheads="1"/>
          </p:cNvSpPr>
          <p:nvPr/>
        </p:nvSpPr>
        <p:spPr bwMode="auto">
          <a:xfrm>
            <a:off x="3276600" y="3733800"/>
            <a:ext cx="609600" cy="533400"/>
          </a:xfrm>
          <a:prstGeom prst="rightArrow">
            <a:avLst>
              <a:gd name="adj1" fmla="val 50000"/>
              <a:gd name="adj2" fmla="val 28571"/>
            </a:avLst>
          </a:prstGeom>
          <a:gradFill rotWithShape="1">
            <a:gsLst>
              <a:gs pos="0">
                <a:schemeClr val="bg2"/>
              </a:gs>
              <a:gs pos="100000">
                <a:schemeClr val="tx2"/>
              </a:gs>
            </a:gsLst>
            <a:lin ang="0" scaled="1"/>
          </a:gradFill>
          <a:ln w="9525">
            <a:solidFill>
              <a:schemeClr val="bg2"/>
            </a:solidFill>
            <a:miter lim="800000"/>
            <a:headEnd/>
            <a:tailEnd/>
          </a:ln>
          <a:effectLst/>
        </p:spPr>
        <p:txBody>
          <a:bodyPr wrap="none" anchor="ctr"/>
          <a:lstStyle/>
          <a:p>
            <a:endParaRPr lang="en-US"/>
          </a:p>
        </p:txBody>
      </p:sp>
      <p:sp>
        <p:nvSpPr>
          <p:cNvPr id="10259" name="AutoShape 19"/>
          <p:cNvSpPr>
            <a:spLocks noChangeArrowheads="1"/>
          </p:cNvSpPr>
          <p:nvPr/>
        </p:nvSpPr>
        <p:spPr bwMode="auto">
          <a:xfrm>
            <a:off x="6400800" y="3733800"/>
            <a:ext cx="609600" cy="533400"/>
          </a:xfrm>
          <a:prstGeom prst="rightArrow">
            <a:avLst>
              <a:gd name="adj1" fmla="val 50000"/>
              <a:gd name="adj2" fmla="val 28571"/>
            </a:avLst>
          </a:prstGeom>
          <a:gradFill rotWithShape="1">
            <a:gsLst>
              <a:gs pos="0">
                <a:schemeClr val="bg2"/>
              </a:gs>
              <a:gs pos="100000">
                <a:schemeClr val="tx2"/>
              </a:gs>
            </a:gsLst>
            <a:lin ang="0" scaled="1"/>
          </a:gradFill>
          <a:ln w="9525">
            <a:solidFill>
              <a:schemeClr val="bg2"/>
            </a:solidFill>
            <a:miter lim="800000"/>
            <a:headEnd/>
            <a:tailEnd/>
          </a:ln>
          <a:effectLst/>
        </p:spPr>
        <p:txBody>
          <a:bodyPr wrap="none" anchor="ctr"/>
          <a:lstStyle/>
          <a:p>
            <a:endParaRPr lang="en-US"/>
          </a:p>
        </p:txBody>
      </p:sp>
      <p:sp>
        <p:nvSpPr>
          <p:cNvPr id="10260" name="Text Box 20"/>
          <p:cNvSpPr txBox="1">
            <a:spLocks noChangeArrowheads="1"/>
          </p:cNvSpPr>
          <p:nvPr/>
        </p:nvSpPr>
        <p:spPr bwMode="auto">
          <a:xfrm>
            <a:off x="2971800" y="1217613"/>
            <a:ext cx="6172200" cy="701675"/>
          </a:xfrm>
          <a:prstGeom prst="rect">
            <a:avLst/>
          </a:prstGeom>
          <a:noFill/>
          <a:ln w="9525">
            <a:noFill/>
            <a:miter lim="800000"/>
            <a:headEnd/>
            <a:tailEnd/>
          </a:ln>
          <a:effectLst/>
        </p:spPr>
        <p:txBody>
          <a:bodyPr>
            <a:spAutoFit/>
          </a:bodyPr>
          <a:lstStyle/>
          <a:p>
            <a:pPr>
              <a:spcBef>
                <a:spcPct val="50000"/>
              </a:spcBef>
            </a:pPr>
            <a:r>
              <a:rPr lang="en-US" sz="2000" dirty="0">
                <a:latin typeface="+mn-lt"/>
              </a:rPr>
              <a:t>The appropriate repository for storing and analyzing geospatial information is our GIS…</a:t>
            </a:r>
          </a:p>
        </p:txBody>
      </p:sp>
      <p:sp>
        <p:nvSpPr>
          <p:cNvPr id="21" name="TextBox 20"/>
          <p:cNvSpPr txBox="1"/>
          <p:nvPr/>
        </p:nvSpPr>
        <p:spPr>
          <a:xfrm>
            <a:off x="3984978" y="2641601"/>
            <a:ext cx="2359377" cy="584775"/>
          </a:xfrm>
          <a:prstGeom prst="rect">
            <a:avLst/>
          </a:prstGeom>
          <a:solidFill>
            <a:schemeClr val="tx1"/>
          </a:solidFill>
        </p:spPr>
        <p:txBody>
          <a:bodyPr wrap="square" rtlCol="0">
            <a:spAutoFit/>
          </a:bodyPr>
          <a:lstStyle/>
          <a:p>
            <a:r>
              <a:rPr lang="en-US" sz="1600" dirty="0">
                <a:solidFill>
                  <a:srgbClr val="FFFF00"/>
                </a:solidFill>
                <a:latin typeface="+mn-lt"/>
              </a:rPr>
              <a:t>Forest Service GIS and Image Analysis</a:t>
            </a:r>
          </a:p>
        </p:txBody>
      </p:sp>
    </p:spTree>
    <p:extLst>
      <p:ext uri="{BB962C8B-B14F-4D97-AF65-F5344CB8AC3E}">
        <p14:creationId xmlns:p14="http://schemas.microsoft.com/office/powerpoint/2010/main" val="238143595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84427" y="33338"/>
            <a:ext cx="8229600" cy="990600"/>
          </a:xfrm>
        </p:spPr>
        <p:txBody>
          <a:bodyPr/>
          <a:lstStyle/>
          <a:p>
            <a:r>
              <a:rPr lang="en-US" dirty="0"/>
              <a:t>PI Keys…</a:t>
            </a:r>
          </a:p>
        </p:txBody>
      </p:sp>
      <p:pic>
        <p:nvPicPr>
          <p:cNvPr id="37891" name="Picture 3" descr="keygray"/>
          <p:cNvPicPr>
            <a:picLocks noChangeAspect="1" noChangeArrowheads="1"/>
          </p:cNvPicPr>
          <p:nvPr/>
        </p:nvPicPr>
        <p:blipFill>
          <a:blip r:embed="rId3" cstate="print"/>
          <a:srcRect/>
          <a:stretch>
            <a:fillRect/>
          </a:stretch>
        </p:blipFill>
        <p:spPr bwMode="auto">
          <a:xfrm>
            <a:off x="595313" y="1023938"/>
            <a:ext cx="8339137" cy="5588000"/>
          </a:xfrm>
          <a:prstGeom prst="rect">
            <a:avLst/>
          </a:prstGeom>
          <a:noFill/>
          <a:ln w="9525">
            <a:solidFill>
              <a:srgbClr val="FF0000"/>
            </a:solidFill>
            <a:miter lim="800000"/>
            <a:headEnd/>
            <a:tailEnd/>
          </a:ln>
          <a:effectLst>
            <a:outerShdw dist="35921" dir="2700000" algn="ctr" rotWithShape="0">
              <a:schemeClr val="bg2"/>
            </a:outerShdw>
          </a:effectLst>
        </p:spPr>
      </p:pic>
    </p:spTree>
    <p:extLst>
      <p:ext uri="{BB962C8B-B14F-4D97-AF65-F5344CB8AC3E}">
        <p14:creationId xmlns:p14="http://schemas.microsoft.com/office/powerpoint/2010/main" val="298915697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Ancillary Information</a:t>
            </a:r>
          </a:p>
        </p:txBody>
      </p:sp>
      <p:sp>
        <p:nvSpPr>
          <p:cNvPr id="39939" name="Rectangle 3"/>
          <p:cNvSpPr>
            <a:spLocks noGrp="1" noChangeArrowheads="1"/>
          </p:cNvSpPr>
          <p:nvPr>
            <p:ph idx="1"/>
          </p:nvPr>
        </p:nvSpPr>
        <p:spPr/>
        <p:txBody>
          <a:bodyPr/>
          <a:lstStyle/>
          <a:p>
            <a:r>
              <a:rPr lang="en-US" dirty="0"/>
              <a:t>The more you know about the resource, the better your interpretation of resource photos:</a:t>
            </a:r>
          </a:p>
          <a:p>
            <a:pPr lvl="1"/>
            <a:r>
              <a:rPr lang="en-US" dirty="0"/>
              <a:t>Elevation, aspect range, etc…</a:t>
            </a:r>
          </a:p>
          <a:p>
            <a:pPr lvl="1"/>
            <a:r>
              <a:rPr lang="en-US" dirty="0"/>
              <a:t>Associated vegetation</a:t>
            </a:r>
          </a:p>
          <a:p>
            <a:pPr lvl="1"/>
            <a:r>
              <a:rPr lang="en-US" dirty="0"/>
              <a:t>Life and seasonal cycles</a:t>
            </a:r>
          </a:p>
          <a:p>
            <a:r>
              <a:rPr lang="en-US" dirty="0"/>
              <a:t>This ancillary information can be built into your photo keys…</a:t>
            </a:r>
          </a:p>
        </p:txBody>
      </p:sp>
    </p:spTree>
    <p:extLst>
      <p:ext uri="{BB962C8B-B14F-4D97-AF65-F5344CB8AC3E}">
        <p14:creationId xmlns:p14="http://schemas.microsoft.com/office/powerpoint/2010/main" val="368570941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Photo Key with Ancillary Information</a:t>
            </a:r>
          </a:p>
        </p:txBody>
      </p:sp>
      <p:pic>
        <p:nvPicPr>
          <p:cNvPr id="40963" name="Picture 3" descr="tree interp guide_p1"/>
          <p:cNvPicPr>
            <a:picLocks noChangeAspect="1" noChangeArrowheads="1"/>
          </p:cNvPicPr>
          <p:nvPr/>
        </p:nvPicPr>
        <p:blipFill>
          <a:blip r:embed="rId3" cstate="print"/>
          <a:srcRect/>
          <a:stretch>
            <a:fillRect/>
          </a:stretch>
        </p:blipFill>
        <p:spPr bwMode="auto">
          <a:xfrm>
            <a:off x="650875" y="1370013"/>
            <a:ext cx="3843338" cy="5119687"/>
          </a:xfrm>
          <a:prstGeom prst="rect">
            <a:avLst/>
          </a:prstGeom>
          <a:noFill/>
        </p:spPr>
      </p:pic>
      <p:sp>
        <p:nvSpPr>
          <p:cNvPr id="40964" name="Rectangle 4"/>
          <p:cNvSpPr>
            <a:spLocks noChangeArrowheads="1"/>
          </p:cNvSpPr>
          <p:nvPr/>
        </p:nvSpPr>
        <p:spPr bwMode="auto">
          <a:xfrm>
            <a:off x="3421063" y="2166938"/>
            <a:ext cx="1057275" cy="474662"/>
          </a:xfrm>
          <a:prstGeom prst="rect">
            <a:avLst/>
          </a:prstGeom>
          <a:noFill/>
          <a:ln w="38100">
            <a:solidFill>
              <a:srgbClr val="FF0000"/>
            </a:solidFill>
            <a:miter lim="800000"/>
            <a:headEnd/>
            <a:tailEnd/>
          </a:ln>
          <a:effectLst/>
        </p:spPr>
        <p:txBody>
          <a:bodyPr wrap="none" anchor="ctr"/>
          <a:lstStyle/>
          <a:p>
            <a:endParaRPr lang="en-US"/>
          </a:p>
        </p:txBody>
      </p:sp>
      <p:sp>
        <p:nvSpPr>
          <p:cNvPr id="40965" name="Rectangle 5"/>
          <p:cNvSpPr>
            <a:spLocks noChangeArrowheads="1"/>
          </p:cNvSpPr>
          <p:nvPr/>
        </p:nvSpPr>
        <p:spPr bwMode="auto">
          <a:xfrm>
            <a:off x="1981200" y="3114675"/>
            <a:ext cx="473075" cy="474663"/>
          </a:xfrm>
          <a:prstGeom prst="rect">
            <a:avLst/>
          </a:prstGeom>
          <a:noFill/>
          <a:ln w="38100">
            <a:solidFill>
              <a:srgbClr val="FF0000"/>
            </a:solidFill>
            <a:miter lim="800000"/>
            <a:headEnd/>
            <a:tailEnd/>
          </a:ln>
          <a:effectLst/>
        </p:spPr>
        <p:txBody>
          <a:bodyPr wrap="none" anchor="ctr"/>
          <a:lstStyle/>
          <a:p>
            <a:endParaRPr lang="en-US"/>
          </a:p>
        </p:txBody>
      </p:sp>
      <p:sp>
        <p:nvSpPr>
          <p:cNvPr id="40966" name="Rectangle 6"/>
          <p:cNvSpPr>
            <a:spLocks noChangeArrowheads="1"/>
          </p:cNvSpPr>
          <p:nvPr/>
        </p:nvSpPr>
        <p:spPr bwMode="auto">
          <a:xfrm>
            <a:off x="1490663" y="4079875"/>
            <a:ext cx="473075" cy="474663"/>
          </a:xfrm>
          <a:prstGeom prst="rect">
            <a:avLst/>
          </a:prstGeom>
          <a:noFill/>
          <a:ln w="38100">
            <a:solidFill>
              <a:srgbClr val="FF0000"/>
            </a:solidFill>
            <a:miter lim="800000"/>
            <a:headEnd/>
            <a:tailEnd/>
          </a:ln>
          <a:effectLst/>
        </p:spPr>
        <p:txBody>
          <a:bodyPr wrap="none" anchor="ctr"/>
          <a:lstStyle/>
          <a:p>
            <a:endParaRPr lang="en-US"/>
          </a:p>
        </p:txBody>
      </p:sp>
      <p:grpSp>
        <p:nvGrpSpPr>
          <p:cNvPr id="40967" name="Group 7"/>
          <p:cNvGrpSpPr>
            <a:grpSpLocks/>
          </p:cNvGrpSpPr>
          <p:nvPr/>
        </p:nvGrpSpPr>
        <p:grpSpPr bwMode="auto">
          <a:xfrm>
            <a:off x="1862138" y="4437064"/>
            <a:ext cx="6907212" cy="1990725"/>
            <a:chOff x="1173" y="2795"/>
            <a:chExt cx="4351" cy="1254"/>
          </a:xfrm>
        </p:grpSpPr>
        <p:pic>
          <p:nvPicPr>
            <p:cNvPr id="40968" name="Picture 8" descr="tree interp guide_p1"/>
            <p:cNvPicPr>
              <a:picLocks noChangeAspect="1" noChangeArrowheads="1"/>
            </p:cNvPicPr>
            <p:nvPr/>
          </p:nvPicPr>
          <p:blipFill>
            <a:blip r:embed="rId4" cstate="print"/>
            <a:srcRect l="22015" t="53085" r="66295" b="38016"/>
            <a:stretch>
              <a:fillRect/>
            </a:stretch>
          </p:blipFill>
          <p:spPr bwMode="auto">
            <a:xfrm>
              <a:off x="2954" y="2930"/>
              <a:ext cx="1103" cy="1119"/>
            </a:xfrm>
            <a:prstGeom prst="rect">
              <a:avLst/>
            </a:prstGeom>
            <a:noFill/>
            <a:ln w="9525">
              <a:solidFill>
                <a:schemeClr val="bg2"/>
              </a:solidFill>
              <a:miter lim="800000"/>
              <a:headEnd/>
              <a:tailEnd/>
            </a:ln>
          </p:spPr>
        </p:pic>
        <p:sp>
          <p:nvSpPr>
            <p:cNvPr id="40969" name="Line 9"/>
            <p:cNvSpPr>
              <a:spLocks noChangeShapeType="1"/>
            </p:cNvSpPr>
            <p:nvPr/>
          </p:nvSpPr>
          <p:spPr bwMode="auto">
            <a:xfrm>
              <a:off x="1173" y="2795"/>
              <a:ext cx="2075" cy="592"/>
            </a:xfrm>
            <a:prstGeom prst="line">
              <a:avLst/>
            </a:prstGeom>
            <a:noFill/>
            <a:ln w="9525">
              <a:solidFill>
                <a:srgbClr val="FF0000"/>
              </a:solidFill>
              <a:round/>
              <a:headEnd/>
              <a:tailEnd/>
            </a:ln>
            <a:effectLst/>
          </p:spPr>
          <p:txBody>
            <a:bodyPr wrap="none"/>
            <a:lstStyle/>
            <a:p>
              <a:endParaRPr lang="en-US"/>
            </a:p>
          </p:txBody>
        </p:sp>
        <p:sp>
          <p:nvSpPr>
            <p:cNvPr id="40970" name="Text Box 10"/>
            <p:cNvSpPr txBox="1">
              <a:spLocks noChangeArrowheads="1"/>
            </p:cNvSpPr>
            <p:nvPr/>
          </p:nvSpPr>
          <p:spPr bwMode="auto">
            <a:xfrm>
              <a:off x="4117" y="3519"/>
              <a:ext cx="1407" cy="407"/>
            </a:xfrm>
            <a:prstGeom prst="rect">
              <a:avLst/>
            </a:prstGeom>
            <a:noFill/>
            <a:ln w="9525">
              <a:noFill/>
              <a:miter lim="800000"/>
              <a:headEnd/>
              <a:tailEnd/>
            </a:ln>
            <a:effectLst/>
          </p:spPr>
          <p:txBody>
            <a:bodyPr wrap="square">
              <a:spAutoFit/>
            </a:bodyPr>
            <a:lstStyle/>
            <a:p>
              <a:pPr>
                <a:spcBef>
                  <a:spcPct val="50000"/>
                </a:spcBef>
              </a:pPr>
              <a:r>
                <a:rPr lang="en-US" b="0" dirty="0">
                  <a:solidFill>
                    <a:srgbClr val="FF0000"/>
                  </a:solidFill>
                  <a:latin typeface="+mn-lt"/>
                </a:rPr>
                <a:t>Tree profiles useful for shadow interp.</a:t>
              </a:r>
            </a:p>
          </p:txBody>
        </p:sp>
      </p:grpSp>
      <p:grpSp>
        <p:nvGrpSpPr>
          <p:cNvPr id="40971" name="Group 11"/>
          <p:cNvGrpSpPr>
            <a:grpSpLocks/>
          </p:cNvGrpSpPr>
          <p:nvPr/>
        </p:nvGrpSpPr>
        <p:grpSpPr bwMode="auto">
          <a:xfrm>
            <a:off x="2319338" y="2336800"/>
            <a:ext cx="6824662" cy="2982913"/>
            <a:chOff x="1461" y="1472"/>
            <a:chExt cx="4299" cy="1879"/>
          </a:xfrm>
        </p:grpSpPr>
        <p:pic>
          <p:nvPicPr>
            <p:cNvPr id="40972" name="Picture 12" descr="tree interp guide_p1"/>
            <p:cNvPicPr>
              <a:picLocks noChangeAspect="1" noChangeArrowheads="1"/>
            </p:cNvPicPr>
            <p:nvPr/>
          </p:nvPicPr>
          <p:blipFill>
            <a:blip r:embed="rId4" cstate="print"/>
            <a:srcRect l="34383" t="34258" r="53168" b="56459"/>
            <a:stretch>
              <a:fillRect/>
            </a:stretch>
          </p:blipFill>
          <p:spPr bwMode="auto">
            <a:xfrm>
              <a:off x="3840" y="1472"/>
              <a:ext cx="1507" cy="1497"/>
            </a:xfrm>
            <a:prstGeom prst="rect">
              <a:avLst/>
            </a:prstGeom>
            <a:noFill/>
            <a:ln w="9525">
              <a:solidFill>
                <a:schemeClr val="bg2"/>
              </a:solidFill>
              <a:miter lim="800000"/>
              <a:headEnd/>
              <a:tailEnd/>
            </a:ln>
          </p:spPr>
        </p:pic>
        <p:sp>
          <p:nvSpPr>
            <p:cNvPr id="40973" name="Line 13"/>
            <p:cNvSpPr>
              <a:spLocks noChangeShapeType="1"/>
            </p:cNvSpPr>
            <p:nvPr/>
          </p:nvSpPr>
          <p:spPr bwMode="auto">
            <a:xfrm>
              <a:off x="1461" y="2123"/>
              <a:ext cx="2656" cy="122"/>
            </a:xfrm>
            <a:prstGeom prst="line">
              <a:avLst/>
            </a:prstGeom>
            <a:noFill/>
            <a:ln w="9525">
              <a:solidFill>
                <a:srgbClr val="FF0000"/>
              </a:solidFill>
              <a:round/>
              <a:headEnd/>
              <a:tailEnd/>
            </a:ln>
            <a:effectLst/>
          </p:spPr>
          <p:txBody>
            <a:bodyPr wrap="none"/>
            <a:lstStyle/>
            <a:p>
              <a:endParaRPr lang="en-US"/>
            </a:p>
          </p:txBody>
        </p:sp>
        <p:sp>
          <p:nvSpPr>
            <p:cNvPr id="40974" name="Text Box 14"/>
            <p:cNvSpPr txBox="1">
              <a:spLocks noChangeArrowheads="1"/>
            </p:cNvSpPr>
            <p:nvPr/>
          </p:nvSpPr>
          <p:spPr bwMode="auto">
            <a:xfrm>
              <a:off x="4117" y="2944"/>
              <a:ext cx="1643" cy="407"/>
            </a:xfrm>
            <a:prstGeom prst="rect">
              <a:avLst/>
            </a:prstGeom>
            <a:noFill/>
            <a:ln w="9525">
              <a:noFill/>
              <a:miter lim="800000"/>
              <a:headEnd/>
              <a:tailEnd/>
            </a:ln>
            <a:effectLst/>
          </p:spPr>
          <p:txBody>
            <a:bodyPr wrap="square">
              <a:spAutoFit/>
            </a:bodyPr>
            <a:lstStyle/>
            <a:p>
              <a:pPr>
                <a:spcBef>
                  <a:spcPct val="50000"/>
                </a:spcBef>
              </a:pPr>
              <a:r>
                <a:rPr lang="en-US" b="0" dirty="0">
                  <a:solidFill>
                    <a:srgbClr val="FF0000"/>
                  </a:solidFill>
                  <a:latin typeface="+mn-lt"/>
                </a:rPr>
                <a:t>Example of Type on the project photography</a:t>
              </a:r>
            </a:p>
          </p:txBody>
        </p:sp>
      </p:grpSp>
      <p:grpSp>
        <p:nvGrpSpPr>
          <p:cNvPr id="40975" name="Group 15"/>
          <p:cNvGrpSpPr>
            <a:grpSpLocks/>
          </p:cNvGrpSpPr>
          <p:nvPr/>
        </p:nvGrpSpPr>
        <p:grpSpPr bwMode="auto">
          <a:xfrm>
            <a:off x="4208463" y="1192214"/>
            <a:ext cx="4935537" cy="1304926"/>
            <a:chOff x="2651" y="751"/>
            <a:chExt cx="3109" cy="822"/>
          </a:xfrm>
        </p:grpSpPr>
        <p:pic>
          <p:nvPicPr>
            <p:cNvPr id="40976" name="Picture 16" descr="tree interp guide_p1"/>
            <p:cNvPicPr>
              <a:picLocks noChangeAspect="1" noChangeArrowheads="1"/>
            </p:cNvPicPr>
            <p:nvPr/>
          </p:nvPicPr>
          <p:blipFill>
            <a:blip r:embed="rId4" cstate="print"/>
            <a:srcRect l="72037" t="15875" r="867" b="75598"/>
            <a:stretch>
              <a:fillRect/>
            </a:stretch>
          </p:blipFill>
          <p:spPr bwMode="auto">
            <a:xfrm>
              <a:off x="2935" y="768"/>
              <a:ext cx="1724" cy="723"/>
            </a:xfrm>
            <a:prstGeom prst="rect">
              <a:avLst/>
            </a:prstGeom>
            <a:noFill/>
            <a:ln w="9525">
              <a:solidFill>
                <a:schemeClr val="bg2"/>
              </a:solidFill>
              <a:miter lim="800000"/>
              <a:headEnd/>
              <a:tailEnd/>
            </a:ln>
          </p:spPr>
        </p:pic>
        <p:grpSp>
          <p:nvGrpSpPr>
            <p:cNvPr id="40977" name="Group 17"/>
            <p:cNvGrpSpPr>
              <a:grpSpLocks/>
            </p:cNvGrpSpPr>
            <p:nvPr/>
          </p:nvGrpSpPr>
          <p:grpSpPr bwMode="auto">
            <a:xfrm>
              <a:off x="2651" y="751"/>
              <a:ext cx="3109" cy="822"/>
              <a:chOff x="2651" y="751"/>
              <a:chExt cx="3109" cy="822"/>
            </a:xfrm>
          </p:grpSpPr>
          <p:sp>
            <p:nvSpPr>
              <p:cNvPr id="40978" name="Line 18"/>
              <p:cNvSpPr>
                <a:spLocks noChangeShapeType="1"/>
              </p:cNvSpPr>
              <p:nvPr/>
            </p:nvSpPr>
            <p:spPr bwMode="auto">
              <a:xfrm flipV="1">
                <a:off x="2651" y="1328"/>
                <a:ext cx="1008" cy="245"/>
              </a:xfrm>
              <a:prstGeom prst="line">
                <a:avLst/>
              </a:prstGeom>
              <a:noFill/>
              <a:ln w="9525">
                <a:solidFill>
                  <a:srgbClr val="FF0000"/>
                </a:solidFill>
                <a:round/>
                <a:headEnd/>
                <a:tailEnd/>
              </a:ln>
              <a:effectLst/>
            </p:spPr>
            <p:txBody>
              <a:bodyPr wrap="none"/>
              <a:lstStyle/>
              <a:p>
                <a:endParaRPr lang="en-US"/>
              </a:p>
            </p:txBody>
          </p:sp>
          <p:sp>
            <p:nvSpPr>
              <p:cNvPr id="40979" name="Text Box 19"/>
              <p:cNvSpPr txBox="1">
                <a:spLocks noChangeArrowheads="1"/>
              </p:cNvSpPr>
              <p:nvPr/>
            </p:nvSpPr>
            <p:spPr bwMode="auto">
              <a:xfrm>
                <a:off x="4659" y="751"/>
                <a:ext cx="1101" cy="756"/>
              </a:xfrm>
              <a:prstGeom prst="rect">
                <a:avLst/>
              </a:prstGeom>
              <a:noFill/>
              <a:ln w="9525">
                <a:noFill/>
                <a:miter lim="800000"/>
                <a:headEnd/>
                <a:tailEnd/>
              </a:ln>
              <a:effectLst/>
            </p:spPr>
            <p:txBody>
              <a:bodyPr wrap="square">
                <a:spAutoFit/>
              </a:bodyPr>
              <a:lstStyle/>
              <a:p>
                <a:pPr>
                  <a:spcBef>
                    <a:spcPct val="50000"/>
                  </a:spcBef>
                </a:pPr>
                <a:r>
                  <a:rPr lang="en-US" b="0" dirty="0">
                    <a:solidFill>
                      <a:srgbClr val="FF0000"/>
                    </a:solidFill>
                    <a:latin typeface="+mn-lt"/>
                  </a:rPr>
                  <a:t>Brief description of growth characteristics</a:t>
                </a:r>
              </a:p>
            </p:txBody>
          </p:sp>
        </p:grpSp>
      </p:grpSp>
    </p:spTree>
    <p:extLst>
      <p:ext uri="{BB962C8B-B14F-4D97-AF65-F5344CB8AC3E}">
        <p14:creationId xmlns:p14="http://schemas.microsoft.com/office/powerpoint/2010/main" val="1273171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box(out)">
                                      <p:cBhvr>
                                        <p:cTn id="7" dur="500"/>
                                        <p:tgtEl>
                                          <p:spTgt spid="4096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0964"/>
                                        </p:tgtEl>
                                        <p:attrNameLst>
                                          <p:attrName>style.visibility</p:attrName>
                                        </p:attrNameLst>
                                      </p:cBhvr>
                                      <p:to>
                                        <p:strVal val="visible"/>
                                      </p:to>
                                    </p:set>
                                    <p:animEffect transition="in" filter="barn(outVertical)">
                                      <p:cBhvr>
                                        <p:cTn id="11" dur="500"/>
                                        <p:tgtEl>
                                          <p:spTgt spid="4096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0975"/>
                                        </p:tgtEl>
                                        <p:attrNameLst>
                                          <p:attrName>style.visibility</p:attrName>
                                        </p:attrNameLst>
                                      </p:cBhvr>
                                      <p:to>
                                        <p:strVal val="visible"/>
                                      </p:to>
                                    </p:set>
                                    <p:animEffect transition="in" filter="wipe(left)">
                                      <p:cBhvr>
                                        <p:cTn id="15" dur="500"/>
                                        <p:tgtEl>
                                          <p:spTgt spid="40975"/>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40965"/>
                                        </p:tgtEl>
                                        <p:attrNameLst>
                                          <p:attrName>style.visibility</p:attrName>
                                        </p:attrNameLst>
                                      </p:cBhvr>
                                      <p:to>
                                        <p:strVal val="visible"/>
                                      </p:to>
                                    </p:set>
                                    <p:animEffect transition="in" filter="barn(outVertical)">
                                      <p:cBhvr>
                                        <p:cTn id="19" dur="500"/>
                                        <p:tgtEl>
                                          <p:spTgt spid="4096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0971"/>
                                        </p:tgtEl>
                                        <p:attrNameLst>
                                          <p:attrName>style.visibility</p:attrName>
                                        </p:attrNameLst>
                                      </p:cBhvr>
                                      <p:to>
                                        <p:strVal val="visible"/>
                                      </p:to>
                                    </p:set>
                                    <p:animEffect transition="in" filter="wipe(left)">
                                      <p:cBhvr>
                                        <p:cTn id="24" dur="500"/>
                                        <p:tgtEl>
                                          <p:spTgt spid="40971"/>
                                        </p:tgtEl>
                                      </p:cBhvr>
                                    </p:animEffect>
                                  </p:childTnLst>
                                </p:cTn>
                              </p:par>
                            </p:childTnLst>
                          </p:cTn>
                        </p:par>
                        <p:par>
                          <p:cTn id="25" fill="hold">
                            <p:stCondLst>
                              <p:cond delay="500"/>
                            </p:stCondLst>
                            <p:childTnLst>
                              <p:par>
                                <p:cTn id="26" presetID="16" presetClass="entr" presetSubtype="37" fill="hold" grpId="0" nodeType="afterEffect">
                                  <p:stCondLst>
                                    <p:cond delay="0"/>
                                  </p:stCondLst>
                                  <p:childTnLst>
                                    <p:set>
                                      <p:cBhvr>
                                        <p:cTn id="27" dur="1" fill="hold">
                                          <p:stCondLst>
                                            <p:cond delay="0"/>
                                          </p:stCondLst>
                                        </p:cTn>
                                        <p:tgtEl>
                                          <p:spTgt spid="40966"/>
                                        </p:tgtEl>
                                        <p:attrNameLst>
                                          <p:attrName>style.visibility</p:attrName>
                                        </p:attrNameLst>
                                      </p:cBhvr>
                                      <p:to>
                                        <p:strVal val="visible"/>
                                      </p:to>
                                    </p:set>
                                    <p:animEffect transition="in" filter="barn(outVertical)">
                                      <p:cBhvr>
                                        <p:cTn id="28" dur="500"/>
                                        <p:tgtEl>
                                          <p:spTgt spid="4096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0967"/>
                                        </p:tgtEl>
                                        <p:attrNameLst>
                                          <p:attrName>style.visibility</p:attrName>
                                        </p:attrNameLst>
                                      </p:cBhvr>
                                      <p:to>
                                        <p:strVal val="visible"/>
                                      </p:to>
                                    </p:set>
                                    <p:animEffect transition="in" filter="wipe(left)">
                                      <p:cBhvr>
                                        <p:cTn id="33"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P spid="40965" grpId="0" animBg="1"/>
      <p:bldP spid="409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a:t>The main event!</a:t>
            </a:r>
          </a:p>
        </p:txBody>
      </p:sp>
      <p:sp>
        <p:nvSpPr>
          <p:cNvPr id="3" name="Title 2"/>
          <p:cNvSpPr>
            <a:spLocks noGrp="1"/>
          </p:cNvSpPr>
          <p:nvPr>
            <p:ph type="ctrTitle"/>
          </p:nvPr>
        </p:nvSpPr>
        <p:spPr/>
        <p:txBody>
          <a:bodyPr/>
          <a:lstStyle/>
          <a:p>
            <a:r>
              <a:rPr lang="en-US" dirty="0"/>
              <a:t>Digitizing in Summit Evolution</a:t>
            </a:r>
          </a:p>
        </p:txBody>
      </p:sp>
    </p:spTree>
    <p:extLst>
      <p:ext uri="{BB962C8B-B14F-4D97-AF65-F5344CB8AC3E}">
        <p14:creationId xmlns:p14="http://schemas.microsoft.com/office/powerpoint/2010/main" val="3032802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a:t>Why the new software</a:t>
            </a:r>
          </a:p>
        </p:txBody>
      </p:sp>
      <p:sp>
        <p:nvSpPr>
          <p:cNvPr id="3" name="Content Placeholder 2"/>
          <p:cNvSpPr>
            <a:spLocks noGrp="1"/>
          </p:cNvSpPr>
          <p:nvPr>
            <p:ph idx="1"/>
          </p:nvPr>
        </p:nvSpPr>
        <p:spPr/>
        <p:txBody>
          <a:bodyPr/>
          <a:lstStyle/>
          <a:p>
            <a:r>
              <a:rPr lang="en-US" dirty="0"/>
              <a:t>Request for Proposals held in 2015</a:t>
            </a:r>
          </a:p>
          <a:p>
            <a:r>
              <a:rPr lang="en-US" dirty="0"/>
              <a:t>Thorough review process completed</a:t>
            </a:r>
          </a:p>
          <a:p>
            <a:r>
              <a:rPr lang="en-US" dirty="0"/>
              <a:t>Main advantages of Evolution:</a:t>
            </a:r>
          </a:p>
          <a:p>
            <a:pPr lvl="1"/>
            <a:r>
              <a:rPr lang="en-US" dirty="0"/>
              <a:t>Simpler install</a:t>
            </a:r>
          </a:p>
          <a:p>
            <a:pPr lvl="1"/>
            <a:r>
              <a:rPr lang="en-US" dirty="0"/>
              <a:t>ArcMap version agnostic</a:t>
            </a:r>
          </a:p>
          <a:p>
            <a:pPr lvl="1"/>
            <a:r>
              <a:rPr lang="en-US" dirty="0"/>
              <a:t>Loads imagery much quicker</a:t>
            </a:r>
          </a:p>
          <a:p>
            <a:pPr lvl="1"/>
            <a:r>
              <a:rPr lang="en-US" dirty="0"/>
              <a:t>Major improvements with large blocks of imagery</a:t>
            </a:r>
          </a:p>
        </p:txBody>
      </p:sp>
    </p:spTree>
    <p:extLst>
      <p:ext uri="{BB962C8B-B14F-4D97-AF65-F5344CB8AC3E}">
        <p14:creationId xmlns:p14="http://schemas.microsoft.com/office/powerpoint/2010/main" val="3661359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229600" cy="990600"/>
          </a:xfrm>
        </p:spPr>
        <p:txBody>
          <a:bodyPr>
            <a:normAutofit/>
          </a:bodyPr>
          <a:lstStyle/>
          <a:p>
            <a:r>
              <a:rPr lang="en-US" sz="3600" dirty="0"/>
              <a:t>Heads-Up Digitizing in Summit Evolution</a:t>
            </a:r>
          </a:p>
        </p:txBody>
      </p:sp>
      <p:sp>
        <p:nvSpPr>
          <p:cNvPr id="49155" name="Rectangle 3"/>
          <p:cNvSpPr>
            <a:spLocks noGrp="1" noChangeArrowheads="1"/>
          </p:cNvSpPr>
          <p:nvPr>
            <p:ph idx="1"/>
          </p:nvPr>
        </p:nvSpPr>
        <p:spPr/>
        <p:txBody>
          <a:bodyPr/>
          <a:lstStyle/>
          <a:p>
            <a:r>
              <a:rPr lang="en-US" sz="2800" dirty="0"/>
              <a:t>Uses the common ArcMap digitizing tools in conjunction with Evolution</a:t>
            </a:r>
            <a:endParaRPr lang="en-US" sz="2400" dirty="0"/>
          </a:p>
          <a:p>
            <a:r>
              <a:rPr lang="en-US" sz="2800" dirty="0"/>
              <a:t>The target file must be 3D (has to have the Z value included)</a:t>
            </a:r>
          </a:p>
          <a:p>
            <a:r>
              <a:rPr lang="en-US" sz="2800" dirty="0"/>
              <a:t>Can add a background image/map in ArcMap to assist in review</a:t>
            </a:r>
          </a:p>
          <a:p>
            <a:r>
              <a:rPr lang="en-US" sz="2800" dirty="0"/>
              <a:t>By default, the orientation of the ArcMap window will rotate to match Evolution</a:t>
            </a:r>
          </a:p>
        </p:txBody>
      </p:sp>
    </p:spTree>
    <p:extLst>
      <p:ext uri="{BB962C8B-B14F-4D97-AF65-F5344CB8AC3E}">
        <p14:creationId xmlns:p14="http://schemas.microsoft.com/office/powerpoint/2010/main" val="4397818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79" y="-90170"/>
            <a:ext cx="8229600" cy="990600"/>
          </a:xfrm>
        </p:spPr>
        <p:txBody>
          <a:bodyPr/>
          <a:lstStyle/>
          <a:p>
            <a:r>
              <a:rPr lang="en-US" dirty="0"/>
              <a:t>Summit Options for Digitizing</a:t>
            </a:r>
          </a:p>
        </p:txBody>
      </p:sp>
      <p:pic>
        <p:nvPicPr>
          <p:cNvPr id="2050" name="Picture 2" descr="C:\Users\jmonty\AppData\Local\Temp\1\SNAGHTMLb07ec5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79" y="789940"/>
            <a:ext cx="2931203" cy="38836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monty\AppData\Local\Temp\1\SNAGHTMLb085a9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8882" y="1835150"/>
            <a:ext cx="2847811" cy="37731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jmonty\AppData\Local\Temp\1\SNAGHTMLb08cf9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7852" y="2952750"/>
            <a:ext cx="2764418" cy="36626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jmonty\AppData\Local\Temp\1\SNAGHTMLb25a3f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015" y="2991348"/>
            <a:ext cx="2646025" cy="3505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351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a:t>Summit Digitizing Toolbars in ArcMap</a:t>
            </a:r>
          </a:p>
        </p:txBody>
      </p:sp>
      <p:pic>
        <p:nvPicPr>
          <p:cNvPr id="4" name="Picture 3" descr="summit toolbars "/>
          <p:cNvPicPr>
            <a:picLocks noChangeAspect="1"/>
          </p:cNvPicPr>
          <p:nvPr/>
        </p:nvPicPr>
        <p:blipFill>
          <a:blip r:embed="rId3"/>
          <a:stretch>
            <a:fillRect/>
          </a:stretch>
        </p:blipFill>
        <p:spPr>
          <a:xfrm>
            <a:off x="250959" y="1371600"/>
            <a:ext cx="8677275" cy="3838575"/>
          </a:xfrm>
          <a:prstGeom prst="rect">
            <a:avLst/>
          </a:prstGeom>
          <a:ln>
            <a:solidFill>
              <a:schemeClr val="accent1"/>
            </a:solidFill>
          </a:ln>
        </p:spPr>
      </p:pic>
      <p:sp>
        <p:nvSpPr>
          <p:cNvPr id="6" name="Rectangle 5"/>
          <p:cNvSpPr/>
          <p:nvPr/>
        </p:nvSpPr>
        <p:spPr>
          <a:xfrm>
            <a:off x="381000" y="1752600"/>
            <a:ext cx="85344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970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a:xfrm>
            <a:off x="528320" y="8753"/>
            <a:ext cx="8229600" cy="990600"/>
          </a:xfrm>
        </p:spPr>
        <p:txBody>
          <a:bodyPr/>
          <a:lstStyle/>
          <a:p>
            <a:r>
              <a:rPr lang="en-US" dirty="0"/>
              <a:t>Digitizing Basics</a:t>
            </a:r>
          </a:p>
        </p:txBody>
      </p:sp>
      <p:sp>
        <p:nvSpPr>
          <p:cNvPr id="52262" name="Text Box 38"/>
          <p:cNvSpPr txBox="1">
            <a:spLocks noChangeArrowheads="1"/>
          </p:cNvSpPr>
          <p:nvPr/>
        </p:nvSpPr>
        <p:spPr bwMode="auto">
          <a:xfrm>
            <a:off x="528320" y="1207336"/>
            <a:ext cx="5421705" cy="3991727"/>
          </a:xfrm>
          <a:prstGeom prst="rect">
            <a:avLst/>
          </a:prstGeom>
          <a:noFill/>
          <a:ln w="12700" algn="in">
            <a:noFill/>
            <a:miter lim="800000"/>
            <a:headEnd/>
            <a:tailEnd/>
          </a:ln>
          <a:effectLst/>
        </p:spPr>
        <p:txBody>
          <a:bodyPr lIns="36576" tIns="36576" rIns="36576" bIns="36576"/>
          <a:lstStyle/>
          <a:p>
            <a:r>
              <a:rPr lang="en-US" sz="1600" b="0" dirty="0">
                <a:latin typeface="+mn-lt"/>
              </a:rPr>
              <a:t>In ArcMap, start an editing session. </a:t>
            </a:r>
          </a:p>
          <a:p>
            <a:endParaRPr lang="en-US" sz="1600" b="0" dirty="0">
              <a:latin typeface="+mn-lt"/>
            </a:endParaRPr>
          </a:p>
          <a:p>
            <a:endParaRPr lang="en-US" sz="1600" b="0" dirty="0">
              <a:latin typeface="+mn-lt"/>
            </a:endParaRPr>
          </a:p>
          <a:p>
            <a:r>
              <a:rPr lang="en-US" sz="1600" b="0" dirty="0">
                <a:latin typeface="+mn-lt"/>
              </a:rPr>
              <a:t>Click on the </a:t>
            </a:r>
            <a:r>
              <a:rPr lang="en-US" sz="1600" dirty="0">
                <a:latin typeface="+mn-lt"/>
              </a:rPr>
              <a:t>Capture Coordinates </a:t>
            </a:r>
            <a:r>
              <a:rPr lang="en-US" sz="1600" b="0" dirty="0">
                <a:latin typeface="+mn-lt"/>
              </a:rPr>
              <a:t>button to get the two programs communicating</a:t>
            </a:r>
          </a:p>
          <a:p>
            <a:endParaRPr lang="en-US" sz="1600" b="0" dirty="0">
              <a:latin typeface="+mn-lt"/>
            </a:endParaRPr>
          </a:p>
          <a:p>
            <a:endParaRPr lang="en-US" sz="1600" b="0" dirty="0">
              <a:latin typeface="+mn-lt"/>
            </a:endParaRPr>
          </a:p>
          <a:p>
            <a:endParaRPr lang="en-US" sz="1600" b="0" dirty="0">
              <a:latin typeface="+mn-lt"/>
            </a:endParaRPr>
          </a:p>
          <a:p>
            <a:r>
              <a:rPr lang="en-US" sz="1600" b="0" dirty="0">
                <a:latin typeface="+mn-lt"/>
              </a:rPr>
              <a:t>Make sure the </a:t>
            </a:r>
            <a:r>
              <a:rPr lang="en-US" sz="1600" dirty="0">
                <a:latin typeface="+mn-lt"/>
              </a:rPr>
              <a:t>Create</a:t>
            </a:r>
            <a:r>
              <a:rPr lang="en-US" sz="1600" b="0" dirty="0">
                <a:latin typeface="+mn-lt"/>
              </a:rPr>
              <a:t> option is chosen in the DAT/EM Capture Drawing toolbar</a:t>
            </a:r>
          </a:p>
          <a:p>
            <a:endParaRPr lang="en-US" sz="1600" b="0" dirty="0">
              <a:latin typeface="+mn-lt"/>
            </a:endParaRPr>
          </a:p>
          <a:p>
            <a:endParaRPr lang="en-US" sz="1600" b="0" dirty="0">
              <a:latin typeface="+mn-lt"/>
            </a:endParaRPr>
          </a:p>
          <a:p>
            <a:endParaRPr lang="en-US" sz="1600" b="0" dirty="0">
              <a:latin typeface="+mn-lt"/>
            </a:endParaRPr>
          </a:p>
          <a:p>
            <a:r>
              <a:rPr lang="en-US" sz="1600" b="0" dirty="0">
                <a:latin typeface="+mn-lt"/>
              </a:rPr>
              <a:t>Open the Create Features pane, choose your feature, and then choose your Construction Tool</a:t>
            </a:r>
          </a:p>
        </p:txBody>
      </p:sp>
      <p:pic>
        <p:nvPicPr>
          <p:cNvPr id="2" name="Picture 1"/>
          <p:cNvPicPr>
            <a:picLocks noChangeAspect="1"/>
          </p:cNvPicPr>
          <p:nvPr/>
        </p:nvPicPr>
        <p:blipFill>
          <a:blip r:embed="rId3"/>
          <a:stretch>
            <a:fillRect/>
          </a:stretch>
        </p:blipFill>
        <p:spPr>
          <a:xfrm>
            <a:off x="6167120" y="4283214"/>
            <a:ext cx="2214399" cy="1248115"/>
          </a:xfrm>
          <a:prstGeom prst="rect">
            <a:avLst/>
          </a:prstGeom>
        </p:spPr>
      </p:pic>
      <p:pic>
        <p:nvPicPr>
          <p:cNvPr id="3076" name="Picture 4" descr="C:\Users\jmonty\AppData\Local\Temp\1\SNAGHTML10aeb8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120" y="1726883"/>
            <a:ext cx="2590800" cy="838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6167120" y="2998438"/>
            <a:ext cx="1942857" cy="409524"/>
          </a:xfrm>
          <a:prstGeom prst="rect">
            <a:avLst/>
          </a:prstGeom>
        </p:spPr>
      </p:pic>
      <p:pic>
        <p:nvPicPr>
          <p:cNvPr id="4" name="Picture 3"/>
          <p:cNvPicPr>
            <a:picLocks noChangeAspect="1"/>
          </p:cNvPicPr>
          <p:nvPr/>
        </p:nvPicPr>
        <p:blipFill>
          <a:blip r:embed="rId6"/>
          <a:stretch>
            <a:fillRect/>
          </a:stretch>
        </p:blipFill>
        <p:spPr>
          <a:xfrm>
            <a:off x="7032259" y="4911971"/>
            <a:ext cx="1725661" cy="1041788"/>
          </a:xfrm>
          <a:prstGeom prst="rect">
            <a:avLst/>
          </a:prstGeom>
        </p:spPr>
      </p:pic>
      <p:pic>
        <p:nvPicPr>
          <p:cNvPr id="5" name="Picture 4"/>
          <p:cNvPicPr>
            <a:picLocks noChangeAspect="1"/>
          </p:cNvPicPr>
          <p:nvPr/>
        </p:nvPicPr>
        <p:blipFill>
          <a:blip r:embed="rId7"/>
          <a:stretch>
            <a:fillRect/>
          </a:stretch>
        </p:blipFill>
        <p:spPr>
          <a:xfrm>
            <a:off x="6093415" y="1596142"/>
            <a:ext cx="333333" cy="371429"/>
          </a:xfrm>
          <a:prstGeom prst="rect">
            <a:avLst/>
          </a:prstGeom>
          <a:ln w="3175">
            <a:solidFill>
              <a:schemeClr val="tx1"/>
            </a:solidFill>
          </a:ln>
        </p:spPr>
      </p:pic>
    </p:spTree>
    <p:extLst>
      <p:ext uri="{BB962C8B-B14F-4D97-AF65-F5344CB8AC3E}">
        <p14:creationId xmlns:p14="http://schemas.microsoft.com/office/powerpoint/2010/main" val="161421112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bwMode="auto">
          <a:xfrm>
            <a:off x="2559170" y="1075426"/>
            <a:ext cx="3140015" cy="225149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2228" name="Rectangle 4"/>
          <p:cNvSpPr>
            <a:spLocks noGrp="1" noChangeArrowheads="1"/>
          </p:cNvSpPr>
          <p:nvPr>
            <p:ph type="title"/>
          </p:nvPr>
        </p:nvSpPr>
        <p:spPr>
          <a:xfrm>
            <a:off x="446881" y="0"/>
            <a:ext cx="8229600" cy="990600"/>
          </a:xfrm>
        </p:spPr>
        <p:txBody>
          <a:bodyPr/>
          <a:lstStyle/>
          <a:p>
            <a:r>
              <a:rPr lang="en-US" dirty="0"/>
              <a:t>Digitizing Basics</a:t>
            </a:r>
          </a:p>
        </p:txBody>
      </p:sp>
      <p:sp>
        <p:nvSpPr>
          <p:cNvPr id="52229" name="Text Box 5"/>
          <p:cNvSpPr txBox="1">
            <a:spLocks noChangeArrowheads="1"/>
          </p:cNvSpPr>
          <p:nvPr/>
        </p:nvSpPr>
        <p:spPr bwMode="auto">
          <a:xfrm>
            <a:off x="5701252" y="1116330"/>
            <a:ext cx="3270250" cy="1200329"/>
          </a:xfrm>
          <a:prstGeom prst="rect">
            <a:avLst/>
          </a:prstGeom>
          <a:noFill/>
          <a:ln w="9525">
            <a:noFill/>
            <a:miter lim="800000"/>
            <a:headEnd/>
            <a:tailEnd/>
          </a:ln>
          <a:effectLst/>
        </p:spPr>
        <p:txBody>
          <a:bodyPr>
            <a:spAutoFit/>
          </a:bodyPr>
          <a:lstStyle/>
          <a:p>
            <a:pPr>
              <a:spcBef>
                <a:spcPct val="50000"/>
              </a:spcBef>
            </a:pPr>
            <a:r>
              <a:rPr lang="en-US" sz="1600" b="0" dirty="0">
                <a:latin typeface="+mn-lt"/>
              </a:rPr>
              <a:t>A single left mouse click starts the polygon and adds vertices…</a:t>
            </a:r>
          </a:p>
          <a:p>
            <a:pPr>
              <a:spcBef>
                <a:spcPct val="50000"/>
              </a:spcBef>
            </a:pPr>
            <a:r>
              <a:rPr lang="en-US" sz="1600" b="0" dirty="0">
                <a:latin typeface="+mn-lt"/>
              </a:rPr>
              <a:t>…use </a:t>
            </a:r>
            <a:r>
              <a:rPr lang="en-US" sz="1600" b="0" dirty="0" err="1">
                <a:latin typeface="+mn-lt"/>
              </a:rPr>
              <a:t>Ctrl+Z</a:t>
            </a:r>
            <a:r>
              <a:rPr lang="en-US" sz="1600" b="0" dirty="0">
                <a:latin typeface="+mn-lt"/>
              </a:rPr>
              <a:t> to remove the last vertex…</a:t>
            </a:r>
          </a:p>
        </p:txBody>
      </p:sp>
      <p:sp>
        <p:nvSpPr>
          <p:cNvPr id="52230" name="Text Box 6"/>
          <p:cNvSpPr txBox="1">
            <a:spLocks noChangeArrowheads="1"/>
          </p:cNvSpPr>
          <p:nvPr/>
        </p:nvSpPr>
        <p:spPr bwMode="auto">
          <a:xfrm>
            <a:off x="5702300" y="2349183"/>
            <a:ext cx="3270250" cy="830997"/>
          </a:xfrm>
          <a:prstGeom prst="rect">
            <a:avLst/>
          </a:prstGeom>
          <a:noFill/>
          <a:ln w="9525">
            <a:noFill/>
            <a:miter lim="800000"/>
            <a:headEnd/>
            <a:tailEnd/>
          </a:ln>
          <a:effectLst/>
        </p:spPr>
        <p:txBody>
          <a:bodyPr>
            <a:spAutoFit/>
          </a:bodyPr>
          <a:lstStyle/>
          <a:p>
            <a:pPr>
              <a:spcBef>
                <a:spcPct val="50000"/>
              </a:spcBef>
            </a:pPr>
            <a:r>
              <a:rPr lang="en-US" sz="1600" b="0" dirty="0">
                <a:solidFill>
                  <a:schemeClr val="bg1"/>
                </a:solidFill>
                <a:latin typeface="+mn-lt"/>
              </a:rPr>
              <a:t>… After you place the last vertex, press F2 to end the line or to close the polygon.</a:t>
            </a:r>
          </a:p>
        </p:txBody>
      </p:sp>
      <p:sp>
        <p:nvSpPr>
          <p:cNvPr id="52237" name="Freeform 13"/>
          <p:cNvSpPr>
            <a:spLocks/>
          </p:cNvSpPr>
          <p:nvPr/>
        </p:nvSpPr>
        <p:spPr bwMode="auto">
          <a:xfrm>
            <a:off x="2933700" y="1160463"/>
            <a:ext cx="1946275" cy="1649412"/>
          </a:xfrm>
          <a:custGeom>
            <a:avLst/>
            <a:gdLst/>
            <a:ahLst/>
            <a:cxnLst>
              <a:cxn ang="0">
                <a:pos x="742950" y="0"/>
              </a:cxn>
              <a:cxn ang="0">
                <a:pos x="714375" y="0"/>
              </a:cxn>
              <a:cxn ang="0">
                <a:pos x="647700" y="28575"/>
              </a:cxn>
              <a:cxn ang="0">
                <a:pos x="600075" y="85725"/>
              </a:cxn>
              <a:cxn ang="0">
                <a:pos x="542925" y="142875"/>
              </a:cxn>
              <a:cxn ang="0">
                <a:pos x="428625" y="171450"/>
              </a:cxn>
              <a:cxn ang="0">
                <a:pos x="228600" y="228600"/>
              </a:cxn>
              <a:cxn ang="0">
                <a:pos x="171450" y="257175"/>
              </a:cxn>
              <a:cxn ang="0">
                <a:pos x="114300" y="342900"/>
              </a:cxn>
              <a:cxn ang="0">
                <a:pos x="85725" y="485775"/>
              </a:cxn>
              <a:cxn ang="0">
                <a:pos x="28575" y="628650"/>
              </a:cxn>
              <a:cxn ang="0">
                <a:pos x="0" y="800100"/>
              </a:cxn>
              <a:cxn ang="0">
                <a:pos x="28575" y="942975"/>
              </a:cxn>
              <a:cxn ang="0">
                <a:pos x="200025" y="1085850"/>
              </a:cxn>
              <a:cxn ang="0">
                <a:pos x="400050" y="1171575"/>
              </a:cxn>
              <a:cxn ang="0">
                <a:pos x="771525" y="1228725"/>
              </a:cxn>
              <a:cxn ang="0">
                <a:pos x="1200150" y="1285875"/>
              </a:cxn>
              <a:cxn ang="0">
                <a:pos x="1428750" y="1314450"/>
              </a:cxn>
              <a:cxn ang="0">
                <a:pos x="1571625" y="1257300"/>
              </a:cxn>
              <a:cxn ang="0">
                <a:pos x="1600200" y="1200150"/>
              </a:cxn>
              <a:cxn ang="0">
                <a:pos x="1571625" y="1114425"/>
              </a:cxn>
              <a:cxn ang="0">
                <a:pos x="1514475" y="1000125"/>
              </a:cxn>
              <a:cxn ang="0">
                <a:pos x="1352550" y="885825"/>
              </a:cxn>
              <a:cxn ang="0">
                <a:pos x="1285875" y="766763"/>
              </a:cxn>
              <a:cxn ang="0">
                <a:pos x="1343025" y="628650"/>
              </a:cxn>
              <a:cxn ang="0">
                <a:pos x="1428750" y="485775"/>
              </a:cxn>
              <a:cxn ang="0">
                <a:pos x="1457325" y="342900"/>
              </a:cxn>
              <a:cxn ang="0">
                <a:pos x="1371600" y="257175"/>
              </a:cxn>
              <a:cxn ang="0">
                <a:pos x="1143000" y="171450"/>
              </a:cxn>
              <a:cxn ang="0">
                <a:pos x="885825" y="28575"/>
              </a:cxn>
              <a:cxn ang="0">
                <a:pos x="742950" y="0"/>
              </a:cxn>
            </a:cxnLst>
            <a:rect l="0" t="0" r="r" b="b"/>
            <a:pathLst>
              <a:path w="1600200" h="1314450">
                <a:moveTo>
                  <a:pt x="742950" y="0"/>
                </a:moveTo>
                <a:lnTo>
                  <a:pt x="714375" y="0"/>
                </a:lnTo>
                <a:lnTo>
                  <a:pt x="647700" y="28575"/>
                </a:lnTo>
                <a:lnTo>
                  <a:pt x="600075" y="85725"/>
                </a:lnTo>
                <a:lnTo>
                  <a:pt x="542925" y="142875"/>
                </a:lnTo>
                <a:lnTo>
                  <a:pt x="428625" y="171450"/>
                </a:lnTo>
                <a:lnTo>
                  <a:pt x="228600" y="228600"/>
                </a:lnTo>
                <a:lnTo>
                  <a:pt x="171450" y="257175"/>
                </a:lnTo>
                <a:lnTo>
                  <a:pt x="114300" y="342900"/>
                </a:lnTo>
                <a:lnTo>
                  <a:pt x="85725" y="485775"/>
                </a:lnTo>
                <a:lnTo>
                  <a:pt x="28575" y="628650"/>
                </a:lnTo>
                <a:lnTo>
                  <a:pt x="0" y="800100"/>
                </a:lnTo>
                <a:lnTo>
                  <a:pt x="28575" y="942975"/>
                </a:lnTo>
                <a:lnTo>
                  <a:pt x="200025" y="1085850"/>
                </a:lnTo>
                <a:lnTo>
                  <a:pt x="400050" y="1171575"/>
                </a:lnTo>
                <a:lnTo>
                  <a:pt x="771525" y="1228725"/>
                </a:lnTo>
                <a:lnTo>
                  <a:pt x="1200150" y="1285875"/>
                </a:lnTo>
                <a:lnTo>
                  <a:pt x="1428750" y="1314450"/>
                </a:lnTo>
                <a:lnTo>
                  <a:pt x="1571625" y="1257300"/>
                </a:lnTo>
                <a:lnTo>
                  <a:pt x="1600200" y="1200150"/>
                </a:lnTo>
                <a:lnTo>
                  <a:pt x="1571625" y="1114425"/>
                </a:lnTo>
                <a:lnTo>
                  <a:pt x="1514475" y="1000125"/>
                </a:lnTo>
                <a:lnTo>
                  <a:pt x="1352550" y="885825"/>
                </a:lnTo>
                <a:lnTo>
                  <a:pt x="1285875" y="766763"/>
                </a:lnTo>
                <a:lnTo>
                  <a:pt x="1343025" y="628650"/>
                </a:lnTo>
                <a:lnTo>
                  <a:pt x="1428750" y="485775"/>
                </a:lnTo>
                <a:lnTo>
                  <a:pt x="1457325" y="342900"/>
                </a:lnTo>
                <a:lnTo>
                  <a:pt x="1371600" y="257175"/>
                </a:lnTo>
                <a:lnTo>
                  <a:pt x="1143000" y="171450"/>
                </a:lnTo>
                <a:lnTo>
                  <a:pt x="885825" y="28575"/>
                </a:lnTo>
                <a:lnTo>
                  <a:pt x="742950" y="0"/>
                </a:lnTo>
                <a:close/>
              </a:path>
            </a:pathLst>
          </a:custGeom>
          <a:solidFill>
            <a:srgbClr val="FFFF00"/>
          </a:solidFill>
          <a:ln w="9525" cap="flat" cmpd="sng">
            <a:solidFill>
              <a:srgbClr val="000000"/>
            </a:solidFill>
            <a:prstDash val="solid"/>
            <a:round/>
            <a:headEnd/>
            <a:tailEnd/>
          </a:ln>
          <a:effectLst/>
        </p:spPr>
        <p:txBody>
          <a:bodyPr lIns="36576" tIns="36576" rIns="36576" bIns="36576"/>
          <a:lstStyle/>
          <a:p>
            <a:endParaRPr lang="en-US"/>
          </a:p>
        </p:txBody>
      </p:sp>
      <p:sp>
        <p:nvSpPr>
          <p:cNvPr id="52238" name="Rectangle 14"/>
          <p:cNvSpPr>
            <a:spLocks noChangeArrowheads="1"/>
          </p:cNvSpPr>
          <p:nvPr/>
        </p:nvSpPr>
        <p:spPr bwMode="auto">
          <a:xfrm>
            <a:off x="3397250" y="2617788"/>
            <a:ext cx="42863"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52239" name="Rectangle 15"/>
          <p:cNvSpPr>
            <a:spLocks noChangeArrowheads="1"/>
          </p:cNvSpPr>
          <p:nvPr/>
        </p:nvSpPr>
        <p:spPr bwMode="auto">
          <a:xfrm>
            <a:off x="4630738" y="2774950"/>
            <a:ext cx="42862"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52240" name="Rectangle 16"/>
          <p:cNvSpPr>
            <a:spLocks noChangeArrowheads="1"/>
          </p:cNvSpPr>
          <p:nvPr/>
        </p:nvSpPr>
        <p:spPr bwMode="auto">
          <a:xfrm>
            <a:off x="4845050" y="2670175"/>
            <a:ext cx="42863"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52241" name="Rectangle 17"/>
          <p:cNvSpPr>
            <a:spLocks noChangeArrowheads="1"/>
          </p:cNvSpPr>
          <p:nvPr/>
        </p:nvSpPr>
        <p:spPr bwMode="auto">
          <a:xfrm>
            <a:off x="4759325" y="2417763"/>
            <a:ext cx="42863"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52242" name="Rectangle 18"/>
          <p:cNvSpPr>
            <a:spLocks noChangeArrowheads="1"/>
          </p:cNvSpPr>
          <p:nvPr/>
        </p:nvSpPr>
        <p:spPr bwMode="auto">
          <a:xfrm>
            <a:off x="4606925" y="2270125"/>
            <a:ext cx="42863"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52243" name="Rectangle 19"/>
          <p:cNvSpPr>
            <a:spLocks noChangeArrowheads="1"/>
          </p:cNvSpPr>
          <p:nvPr/>
        </p:nvSpPr>
        <p:spPr bwMode="auto">
          <a:xfrm>
            <a:off x="4478338" y="2122488"/>
            <a:ext cx="42862"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52244" name="Rectangle 20"/>
          <p:cNvSpPr>
            <a:spLocks noChangeArrowheads="1"/>
          </p:cNvSpPr>
          <p:nvPr/>
        </p:nvSpPr>
        <p:spPr bwMode="auto">
          <a:xfrm>
            <a:off x="4540250" y="1922463"/>
            <a:ext cx="42863"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52245" name="Rectangle 21"/>
          <p:cNvSpPr>
            <a:spLocks noChangeArrowheads="1"/>
          </p:cNvSpPr>
          <p:nvPr/>
        </p:nvSpPr>
        <p:spPr bwMode="auto">
          <a:xfrm>
            <a:off x="4645025" y="1722438"/>
            <a:ext cx="42863"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52246" name="Rectangle 22"/>
          <p:cNvSpPr>
            <a:spLocks noChangeArrowheads="1"/>
          </p:cNvSpPr>
          <p:nvPr/>
        </p:nvSpPr>
        <p:spPr bwMode="auto">
          <a:xfrm>
            <a:off x="4578350" y="1465263"/>
            <a:ext cx="42863"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52247" name="Rectangle 23"/>
          <p:cNvSpPr>
            <a:spLocks noChangeArrowheads="1"/>
          </p:cNvSpPr>
          <p:nvPr/>
        </p:nvSpPr>
        <p:spPr bwMode="auto">
          <a:xfrm>
            <a:off x="4302125" y="1341438"/>
            <a:ext cx="42863"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52248" name="Rectangle 24"/>
          <p:cNvSpPr>
            <a:spLocks noChangeArrowheads="1"/>
          </p:cNvSpPr>
          <p:nvPr/>
        </p:nvSpPr>
        <p:spPr bwMode="auto">
          <a:xfrm>
            <a:off x="4044950" y="1212850"/>
            <a:ext cx="42863"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52249" name="Rectangle 25"/>
          <p:cNvSpPr>
            <a:spLocks noChangeArrowheads="1"/>
          </p:cNvSpPr>
          <p:nvPr/>
        </p:nvSpPr>
        <p:spPr bwMode="auto">
          <a:xfrm>
            <a:off x="3802063" y="1141413"/>
            <a:ext cx="42862"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52250" name="Rectangle 26"/>
          <p:cNvSpPr>
            <a:spLocks noChangeArrowheads="1"/>
          </p:cNvSpPr>
          <p:nvPr/>
        </p:nvSpPr>
        <p:spPr bwMode="auto">
          <a:xfrm>
            <a:off x="3563938" y="1312863"/>
            <a:ext cx="42862"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52251" name="Rectangle 27"/>
          <p:cNvSpPr>
            <a:spLocks noChangeArrowheads="1"/>
          </p:cNvSpPr>
          <p:nvPr/>
        </p:nvSpPr>
        <p:spPr bwMode="auto">
          <a:xfrm>
            <a:off x="3121025" y="1455738"/>
            <a:ext cx="42863"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52252" name="Rectangle 28"/>
          <p:cNvSpPr>
            <a:spLocks noChangeArrowheads="1"/>
          </p:cNvSpPr>
          <p:nvPr/>
        </p:nvSpPr>
        <p:spPr bwMode="auto">
          <a:xfrm>
            <a:off x="2954338" y="1931988"/>
            <a:ext cx="42862"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52253" name="Rectangle 29"/>
          <p:cNvSpPr>
            <a:spLocks noChangeArrowheads="1"/>
          </p:cNvSpPr>
          <p:nvPr/>
        </p:nvSpPr>
        <p:spPr bwMode="auto">
          <a:xfrm>
            <a:off x="2954338" y="2322513"/>
            <a:ext cx="42862"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52254" name="Rectangle 30"/>
          <p:cNvSpPr>
            <a:spLocks noChangeArrowheads="1"/>
          </p:cNvSpPr>
          <p:nvPr/>
        </p:nvSpPr>
        <p:spPr bwMode="auto">
          <a:xfrm>
            <a:off x="3168650" y="2489200"/>
            <a:ext cx="42863"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52255" name="Rectangle 31"/>
          <p:cNvSpPr>
            <a:spLocks noChangeArrowheads="1"/>
          </p:cNvSpPr>
          <p:nvPr/>
        </p:nvSpPr>
        <p:spPr bwMode="auto">
          <a:xfrm>
            <a:off x="2916238" y="2141538"/>
            <a:ext cx="42862"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52256" name="Rectangle 32"/>
          <p:cNvSpPr>
            <a:spLocks noChangeArrowheads="1"/>
          </p:cNvSpPr>
          <p:nvPr/>
        </p:nvSpPr>
        <p:spPr bwMode="auto">
          <a:xfrm>
            <a:off x="3021013" y="1736725"/>
            <a:ext cx="42862"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52257" name="Rectangle 33"/>
          <p:cNvSpPr>
            <a:spLocks noChangeArrowheads="1"/>
          </p:cNvSpPr>
          <p:nvPr/>
        </p:nvSpPr>
        <p:spPr bwMode="auto">
          <a:xfrm>
            <a:off x="3049588" y="1570038"/>
            <a:ext cx="42862"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52258" name="Rectangle 34"/>
          <p:cNvSpPr>
            <a:spLocks noChangeArrowheads="1"/>
          </p:cNvSpPr>
          <p:nvPr/>
        </p:nvSpPr>
        <p:spPr bwMode="auto">
          <a:xfrm>
            <a:off x="3702050" y="1179513"/>
            <a:ext cx="42863"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52259" name="Rectangle 35"/>
          <p:cNvSpPr>
            <a:spLocks noChangeArrowheads="1"/>
          </p:cNvSpPr>
          <p:nvPr/>
        </p:nvSpPr>
        <p:spPr bwMode="auto">
          <a:xfrm>
            <a:off x="4678363" y="1579563"/>
            <a:ext cx="42862"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52260" name="Line 36"/>
          <p:cNvSpPr>
            <a:spLocks noChangeShapeType="1"/>
          </p:cNvSpPr>
          <p:nvPr/>
        </p:nvSpPr>
        <p:spPr bwMode="auto">
          <a:xfrm flipH="1">
            <a:off x="4894263" y="2574925"/>
            <a:ext cx="746125" cy="77788"/>
          </a:xfrm>
          <a:prstGeom prst="line">
            <a:avLst/>
          </a:prstGeom>
          <a:noFill/>
          <a:ln w="19050">
            <a:solidFill>
              <a:srgbClr val="00B050"/>
            </a:solidFill>
            <a:round/>
            <a:headEnd/>
            <a:tailEnd type="triangle" w="med" len="med"/>
          </a:ln>
          <a:effectLst/>
        </p:spPr>
        <p:txBody>
          <a:bodyPr wrap="none"/>
          <a:lstStyle/>
          <a:p>
            <a:endParaRPr lang="en-US"/>
          </a:p>
        </p:txBody>
      </p:sp>
      <p:sp>
        <p:nvSpPr>
          <p:cNvPr id="52261" name="Line 37"/>
          <p:cNvSpPr>
            <a:spLocks noChangeShapeType="1"/>
          </p:cNvSpPr>
          <p:nvPr/>
        </p:nvSpPr>
        <p:spPr bwMode="auto">
          <a:xfrm flipH="1">
            <a:off x="4818063" y="1608138"/>
            <a:ext cx="771525" cy="747712"/>
          </a:xfrm>
          <a:prstGeom prst="line">
            <a:avLst/>
          </a:prstGeom>
          <a:noFill/>
          <a:ln w="19050">
            <a:solidFill>
              <a:srgbClr val="00B050"/>
            </a:solidFill>
            <a:round/>
            <a:headEnd/>
            <a:tailEnd type="triangle" w="med" len="med"/>
          </a:ln>
          <a:effectLst/>
        </p:spPr>
        <p:txBody>
          <a:bodyPr wrap="none"/>
          <a:lstStyle/>
          <a:p>
            <a:endParaRPr lang="en-US"/>
          </a:p>
        </p:txBody>
      </p:sp>
      <p:sp>
        <p:nvSpPr>
          <p:cNvPr id="52262" name="Text Box 38"/>
          <p:cNvSpPr txBox="1">
            <a:spLocks noChangeArrowheads="1"/>
          </p:cNvSpPr>
          <p:nvPr/>
        </p:nvSpPr>
        <p:spPr bwMode="auto">
          <a:xfrm>
            <a:off x="552450" y="1181819"/>
            <a:ext cx="1923331" cy="1958195"/>
          </a:xfrm>
          <a:prstGeom prst="rect">
            <a:avLst/>
          </a:prstGeom>
          <a:noFill/>
          <a:ln w="12700" algn="in">
            <a:noFill/>
            <a:miter lim="800000"/>
            <a:headEnd/>
            <a:tailEnd/>
          </a:ln>
          <a:effectLst/>
        </p:spPr>
        <p:txBody>
          <a:bodyPr lIns="36576" tIns="36576" rIns="36576" bIns="36576"/>
          <a:lstStyle/>
          <a:p>
            <a:r>
              <a:rPr lang="en-US" sz="1600" b="0" dirty="0">
                <a:latin typeface="+mn-lt"/>
              </a:rPr>
              <a:t>Move to Summit Evolution, and activate the Stereo View window by  right clicking in it.</a:t>
            </a:r>
          </a:p>
          <a:p>
            <a:endParaRPr lang="en-US" sz="1600" b="0" dirty="0">
              <a:latin typeface="+mn-lt"/>
            </a:endParaRPr>
          </a:p>
          <a:p>
            <a:r>
              <a:rPr lang="en-US" sz="1600" b="0" dirty="0">
                <a:latin typeface="+mn-lt"/>
              </a:rPr>
              <a:t>Add an elevation file if desired</a:t>
            </a:r>
            <a:endParaRPr lang="en-US" sz="1600" dirty="0">
              <a:latin typeface="+mn-lt"/>
            </a:endParaRPr>
          </a:p>
        </p:txBody>
      </p:sp>
      <p:sp>
        <p:nvSpPr>
          <p:cNvPr id="52277" name="Text Box 53"/>
          <p:cNvSpPr txBox="1">
            <a:spLocks noChangeArrowheads="1"/>
          </p:cNvSpPr>
          <p:nvPr/>
        </p:nvSpPr>
        <p:spPr bwMode="auto">
          <a:xfrm>
            <a:off x="542925" y="4173538"/>
            <a:ext cx="2217738" cy="1365250"/>
          </a:xfrm>
          <a:prstGeom prst="rect">
            <a:avLst/>
          </a:prstGeom>
          <a:noFill/>
          <a:ln w="12700" algn="in">
            <a:noFill/>
            <a:miter lim="800000"/>
            <a:headEnd/>
            <a:tailEnd/>
          </a:ln>
          <a:effectLst/>
        </p:spPr>
        <p:txBody>
          <a:bodyPr lIns="36576" tIns="36576" rIns="36576" bIns="36576"/>
          <a:lstStyle/>
          <a:p>
            <a:r>
              <a:rPr lang="en-US" sz="1600" b="0" dirty="0">
                <a:latin typeface="+mn-lt"/>
              </a:rPr>
              <a:t>Change the setting in the DAT/EM Capture Drawing toolbar to Modify to edit a vertex in the Stereo View </a:t>
            </a:r>
            <a:endParaRPr lang="en-US" sz="1600" dirty="0">
              <a:latin typeface="+mn-lt"/>
            </a:endParaRPr>
          </a:p>
        </p:txBody>
      </p:sp>
      <p:sp>
        <p:nvSpPr>
          <p:cNvPr id="58" name="Rectangle 57"/>
          <p:cNvSpPr/>
          <p:nvPr/>
        </p:nvSpPr>
        <p:spPr bwMode="auto">
          <a:xfrm>
            <a:off x="2622035" y="3860112"/>
            <a:ext cx="3140015" cy="225149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9" name="Freeform 13"/>
          <p:cNvSpPr>
            <a:spLocks/>
          </p:cNvSpPr>
          <p:nvPr/>
        </p:nvSpPr>
        <p:spPr bwMode="auto">
          <a:xfrm>
            <a:off x="2996565" y="3945149"/>
            <a:ext cx="1946275" cy="1649412"/>
          </a:xfrm>
          <a:custGeom>
            <a:avLst/>
            <a:gdLst/>
            <a:ahLst/>
            <a:cxnLst>
              <a:cxn ang="0">
                <a:pos x="742950" y="0"/>
              </a:cxn>
              <a:cxn ang="0">
                <a:pos x="714375" y="0"/>
              </a:cxn>
              <a:cxn ang="0">
                <a:pos x="647700" y="28575"/>
              </a:cxn>
              <a:cxn ang="0">
                <a:pos x="600075" y="85725"/>
              </a:cxn>
              <a:cxn ang="0">
                <a:pos x="542925" y="142875"/>
              </a:cxn>
              <a:cxn ang="0">
                <a:pos x="428625" y="171450"/>
              </a:cxn>
              <a:cxn ang="0">
                <a:pos x="228600" y="228600"/>
              </a:cxn>
              <a:cxn ang="0">
                <a:pos x="171450" y="257175"/>
              </a:cxn>
              <a:cxn ang="0">
                <a:pos x="114300" y="342900"/>
              </a:cxn>
              <a:cxn ang="0">
                <a:pos x="85725" y="485775"/>
              </a:cxn>
              <a:cxn ang="0">
                <a:pos x="28575" y="628650"/>
              </a:cxn>
              <a:cxn ang="0">
                <a:pos x="0" y="800100"/>
              </a:cxn>
              <a:cxn ang="0">
                <a:pos x="28575" y="942975"/>
              </a:cxn>
              <a:cxn ang="0">
                <a:pos x="200025" y="1085850"/>
              </a:cxn>
              <a:cxn ang="0">
                <a:pos x="400050" y="1171575"/>
              </a:cxn>
              <a:cxn ang="0">
                <a:pos x="771525" y="1228725"/>
              </a:cxn>
              <a:cxn ang="0">
                <a:pos x="1200150" y="1285875"/>
              </a:cxn>
              <a:cxn ang="0">
                <a:pos x="1428750" y="1314450"/>
              </a:cxn>
              <a:cxn ang="0">
                <a:pos x="1571625" y="1257300"/>
              </a:cxn>
              <a:cxn ang="0">
                <a:pos x="1600200" y="1200150"/>
              </a:cxn>
              <a:cxn ang="0">
                <a:pos x="1571625" y="1114425"/>
              </a:cxn>
              <a:cxn ang="0">
                <a:pos x="1514475" y="1000125"/>
              </a:cxn>
              <a:cxn ang="0">
                <a:pos x="1352550" y="885825"/>
              </a:cxn>
              <a:cxn ang="0">
                <a:pos x="1285875" y="766763"/>
              </a:cxn>
              <a:cxn ang="0">
                <a:pos x="1343025" y="628650"/>
              </a:cxn>
              <a:cxn ang="0">
                <a:pos x="1428750" y="485775"/>
              </a:cxn>
              <a:cxn ang="0">
                <a:pos x="1457325" y="342900"/>
              </a:cxn>
              <a:cxn ang="0">
                <a:pos x="1371600" y="257175"/>
              </a:cxn>
              <a:cxn ang="0">
                <a:pos x="1143000" y="171450"/>
              </a:cxn>
              <a:cxn ang="0">
                <a:pos x="885825" y="28575"/>
              </a:cxn>
              <a:cxn ang="0">
                <a:pos x="742950" y="0"/>
              </a:cxn>
            </a:cxnLst>
            <a:rect l="0" t="0" r="r" b="b"/>
            <a:pathLst>
              <a:path w="1600200" h="1314450">
                <a:moveTo>
                  <a:pt x="742950" y="0"/>
                </a:moveTo>
                <a:lnTo>
                  <a:pt x="714375" y="0"/>
                </a:lnTo>
                <a:lnTo>
                  <a:pt x="647700" y="28575"/>
                </a:lnTo>
                <a:lnTo>
                  <a:pt x="600075" y="85725"/>
                </a:lnTo>
                <a:lnTo>
                  <a:pt x="542925" y="142875"/>
                </a:lnTo>
                <a:lnTo>
                  <a:pt x="428625" y="171450"/>
                </a:lnTo>
                <a:lnTo>
                  <a:pt x="228600" y="228600"/>
                </a:lnTo>
                <a:lnTo>
                  <a:pt x="171450" y="257175"/>
                </a:lnTo>
                <a:lnTo>
                  <a:pt x="114300" y="342900"/>
                </a:lnTo>
                <a:lnTo>
                  <a:pt x="85725" y="485775"/>
                </a:lnTo>
                <a:lnTo>
                  <a:pt x="28575" y="628650"/>
                </a:lnTo>
                <a:lnTo>
                  <a:pt x="0" y="800100"/>
                </a:lnTo>
                <a:lnTo>
                  <a:pt x="28575" y="942975"/>
                </a:lnTo>
                <a:lnTo>
                  <a:pt x="200025" y="1085850"/>
                </a:lnTo>
                <a:lnTo>
                  <a:pt x="400050" y="1171575"/>
                </a:lnTo>
                <a:lnTo>
                  <a:pt x="771525" y="1228725"/>
                </a:lnTo>
                <a:lnTo>
                  <a:pt x="1200150" y="1285875"/>
                </a:lnTo>
                <a:lnTo>
                  <a:pt x="1428750" y="1314450"/>
                </a:lnTo>
                <a:lnTo>
                  <a:pt x="1571625" y="1257300"/>
                </a:lnTo>
                <a:lnTo>
                  <a:pt x="1600200" y="1200150"/>
                </a:lnTo>
                <a:lnTo>
                  <a:pt x="1571625" y="1114425"/>
                </a:lnTo>
                <a:lnTo>
                  <a:pt x="1514475" y="1000125"/>
                </a:lnTo>
                <a:lnTo>
                  <a:pt x="1352550" y="885825"/>
                </a:lnTo>
                <a:lnTo>
                  <a:pt x="1285875" y="766763"/>
                </a:lnTo>
                <a:lnTo>
                  <a:pt x="1343025" y="628650"/>
                </a:lnTo>
                <a:lnTo>
                  <a:pt x="1428750" y="485775"/>
                </a:lnTo>
                <a:lnTo>
                  <a:pt x="1457325" y="342900"/>
                </a:lnTo>
                <a:lnTo>
                  <a:pt x="1371600" y="257175"/>
                </a:lnTo>
                <a:lnTo>
                  <a:pt x="1143000" y="171450"/>
                </a:lnTo>
                <a:lnTo>
                  <a:pt x="885825" y="28575"/>
                </a:lnTo>
                <a:lnTo>
                  <a:pt x="742950" y="0"/>
                </a:lnTo>
                <a:close/>
              </a:path>
            </a:pathLst>
          </a:custGeom>
          <a:solidFill>
            <a:schemeClr val="tx2">
              <a:lumMod val="85000"/>
              <a:lumOff val="15000"/>
            </a:schemeClr>
          </a:solidFill>
          <a:ln w="9525" cap="flat" cmpd="sng">
            <a:solidFill>
              <a:srgbClr val="000000"/>
            </a:solidFill>
            <a:prstDash val="solid"/>
            <a:round/>
            <a:headEnd/>
            <a:tailEnd/>
          </a:ln>
          <a:effectLst/>
        </p:spPr>
        <p:txBody>
          <a:bodyPr lIns="36576" tIns="36576" rIns="36576" bIns="36576"/>
          <a:lstStyle/>
          <a:p>
            <a:endParaRPr lang="en-US"/>
          </a:p>
        </p:txBody>
      </p:sp>
      <p:sp>
        <p:nvSpPr>
          <p:cNvPr id="61" name="Rectangle 15"/>
          <p:cNvSpPr>
            <a:spLocks noChangeArrowheads="1"/>
          </p:cNvSpPr>
          <p:nvPr/>
        </p:nvSpPr>
        <p:spPr bwMode="auto">
          <a:xfrm>
            <a:off x="4693603" y="5559636"/>
            <a:ext cx="42862"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62" name="Rectangle 16"/>
          <p:cNvSpPr>
            <a:spLocks noChangeArrowheads="1"/>
          </p:cNvSpPr>
          <p:nvPr/>
        </p:nvSpPr>
        <p:spPr bwMode="auto">
          <a:xfrm>
            <a:off x="4907915" y="5454861"/>
            <a:ext cx="42863"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63" name="Rectangle 17"/>
          <p:cNvSpPr>
            <a:spLocks noChangeArrowheads="1"/>
          </p:cNvSpPr>
          <p:nvPr/>
        </p:nvSpPr>
        <p:spPr bwMode="auto">
          <a:xfrm>
            <a:off x="4822190" y="5202449"/>
            <a:ext cx="42863"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64" name="Rectangle 18"/>
          <p:cNvSpPr>
            <a:spLocks noChangeArrowheads="1"/>
          </p:cNvSpPr>
          <p:nvPr/>
        </p:nvSpPr>
        <p:spPr bwMode="auto">
          <a:xfrm>
            <a:off x="4669790" y="5054811"/>
            <a:ext cx="42863"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65" name="Rectangle 19"/>
          <p:cNvSpPr>
            <a:spLocks noChangeArrowheads="1"/>
          </p:cNvSpPr>
          <p:nvPr/>
        </p:nvSpPr>
        <p:spPr bwMode="auto">
          <a:xfrm>
            <a:off x="4541203" y="4907174"/>
            <a:ext cx="42862"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66" name="Rectangle 20"/>
          <p:cNvSpPr>
            <a:spLocks noChangeArrowheads="1"/>
          </p:cNvSpPr>
          <p:nvPr/>
        </p:nvSpPr>
        <p:spPr bwMode="auto">
          <a:xfrm>
            <a:off x="4603115" y="4707149"/>
            <a:ext cx="42863"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67" name="Rectangle 21"/>
          <p:cNvSpPr>
            <a:spLocks noChangeArrowheads="1"/>
          </p:cNvSpPr>
          <p:nvPr/>
        </p:nvSpPr>
        <p:spPr bwMode="auto">
          <a:xfrm>
            <a:off x="4707890" y="4507124"/>
            <a:ext cx="42863"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68" name="Rectangle 22"/>
          <p:cNvSpPr>
            <a:spLocks noChangeArrowheads="1"/>
          </p:cNvSpPr>
          <p:nvPr/>
        </p:nvSpPr>
        <p:spPr bwMode="auto">
          <a:xfrm>
            <a:off x="4641215" y="4249949"/>
            <a:ext cx="42863"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69" name="Rectangle 23"/>
          <p:cNvSpPr>
            <a:spLocks noChangeArrowheads="1"/>
          </p:cNvSpPr>
          <p:nvPr/>
        </p:nvSpPr>
        <p:spPr bwMode="auto">
          <a:xfrm>
            <a:off x="4364990" y="4126124"/>
            <a:ext cx="42863"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70" name="Rectangle 24"/>
          <p:cNvSpPr>
            <a:spLocks noChangeArrowheads="1"/>
          </p:cNvSpPr>
          <p:nvPr/>
        </p:nvSpPr>
        <p:spPr bwMode="auto">
          <a:xfrm>
            <a:off x="4107815" y="3997536"/>
            <a:ext cx="42863"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71" name="Rectangle 25"/>
          <p:cNvSpPr>
            <a:spLocks noChangeArrowheads="1"/>
          </p:cNvSpPr>
          <p:nvPr/>
        </p:nvSpPr>
        <p:spPr bwMode="auto">
          <a:xfrm>
            <a:off x="3864928" y="3926099"/>
            <a:ext cx="42862"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72" name="Rectangle 26"/>
          <p:cNvSpPr>
            <a:spLocks noChangeArrowheads="1"/>
          </p:cNvSpPr>
          <p:nvPr/>
        </p:nvSpPr>
        <p:spPr bwMode="auto">
          <a:xfrm>
            <a:off x="3626803" y="4097549"/>
            <a:ext cx="42862"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73" name="Rectangle 27"/>
          <p:cNvSpPr>
            <a:spLocks noChangeArrowheads="1"/>
          </p:cNvSpPr>
          <p:nvPr/>
        </p:nvSpPr>
        <p:spPr bwMode="auto">
          <a:xfrm>
            <a:off x="3183890" y="4240424"/>
            <a:ext cx="42863"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74" name="Rectangle 28"/>
          <p:cNvSpPr>
            <a:spLocks noChangeArrowheads="1"/>
          </p:cNvSpPr>
          <p:nvPr/>
        </p:nvSpPr>
        <p:spPr bwMode="auto">
          <a:xfrm>
            <a:off x="3017203" y="4716674"/>
            <a:ext cx="42862"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75" name="Rectangle 29"/>
          <p:cNvSpPr>
            <a:spLocks noChangeArrowheads="1"/>
          </p:cNvSpPr>
          <p:nvPr/>
        </p:nvSpPr>
        <p:spPr bwMode="auto">
          <a:xfrm>
            <a:off x="3017203" y="5107199"/>
            <a:ext cx="42862"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76" name="Rectangle 30"/>
          <p:cNvSpPr>
            <a:spLocks noChangeArrowheads="1"/>
          </p:cNvSpPr>
          <p:nvPr/>
        </p:nvSpPr>
        <p:spPr bwMode="auto">
          <a:xfrm>
            <a:off x="3231515" y="5273886"/>
            <a:ext cx="42863"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77" name="Rectangle 31"/>
          <p:cNvSpPr>
            <a:spLocks noChangeArrowheads="1"/>
          </p:cNvSpPr>
          <p:nvPr/>
        </p:nvSpPr>
        <p:spPr bwMode="auto">
          <a:xfrm>
            <a:off x="2979103" y="4926224"/>
            <a:ext cx="42862"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78" name="Rectangle 32"/>
          <p:cNvSpPr>
            <a:spLocks noChangeArrowheads="1"/>
          </p:cNvSpPr>
          <p:nvPr/>
        </p:nvSpPr>
        <p:spPr bwMode="auto">
          <a:xfrm>
            <a:off x="3083878" y="4521411"/>
            <a:ext cx="42862"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sp>
        <p:nvSpPr>
          <p:cNvPr id="79" name="Rectangle 33"/>
          <p:cNvSpPr>
            <a:spLocks noChangeArrowheads="1"/>
          </p:cNvSpPr>
          <p:nvPr/>
        </p:nvSpPr>
        <p:spPr bwMode="auto">
          <a:xfrm>
            <a:off x="3112453" y="4354724"/>
            <a:ext cx="42862"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cxnSp>
        <p:nvCxnSpPr>
          <p:cNvPr id="6" name="Straight Connector 5"/>
          <p:cNvCxnSpPr>
            <a:stCxn id="61" idx="2"/>
            <a:endCxn id="60" idx="3"/>
          </p:cNvCxnSpPr>
          <p:nvPr/>
        </p:nvCxnSpPr>
        <p:spPr bwMode="auto">
          <a:xfrm flipH="1" flipV="1">
            <a:off x="3737452" y="5287856"/>
            <a:ext cx="977582" cy="316230"/>
          </a:xfrm>
          <a:prstGeom prst="line">
            <a:avLst/>
          </a:prstGeom>
          <a:solidFill>
            <a:schemeClr val="accent1"/>
          </a:solidFill>
          <a:ln w="9525" cap="flat" cmpd="sng" algn="ctr">
            <a:solidFill>
              <a:srgbClr val="66FFFF"/>
            </a:solidFill>
            <a:prstDash val="solid"/>
            <a:round/>
            <a:headEnd type="none" w="med" len="med"/>
            <a:tailEnd type="none" w="med" len="med"/>
          </a:ln>
          <a:effectLst/>
        </p:spPr>
      </p:cxnSp>
      <p:sp>
        <p:nvSpPr>
          <p:cNvPr id="80" name="Rectangle 34"/>
          <p:cNvSpPr>
            <a:spLocks noChangeArrowheads="1"/>
          </p:cNvSpPr>
          <p:nvPr/>
        </p:nvSpPr>
        <p:spPr bwMode="auto">
          <a:xfrm>
            <a:off x="3764915" y="3964199"/>
            <a:ext cx="42863"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cxnSp>
        <p:nvCxnSpPr>
          <p:cNvPr id="4" name="Straight Connector 3"/>
          <p:cNvCxnSpPr>
            <a:stCxn id="76" idx="1"/>
            <a:endCxn id="60" idx="3"/>
          </p:cNvCxnSpPr>
          <p:nvPr/>
        </p:nvCxnSpPr>
        <p:spPr bwMode="auto">
          <a:xfrm flipV="1">
            <a:off x="3231515" y="5287856"/>
            <a:ext cx="505937" cy="8255"/>
          </a:xfrm>
          <a:prstGeom prst="line">
            <a:avLst/>
          </a:prstGeom>
          <a:solidFill>
            <a:schemeClr val="accent1"/>
          </a:solidFill>
          <a:ln w="9525" cap="flat" cmpd="sng" algn="ctr">
            <a:solidFill>
              <a:srgbClr val="66FFFF"/>
            </a:solidFill>
            <a:prstDash val="solid"/>
            <a:round/>
            <a:headEnd type="none" w="med" len="med"/>
            <a:tailEnd type="none" w="med" len="med"/>
          </a:ln>
          <a:effectLst/>
        </p:spPr>
      </p:cxnSp>
      <p:sp>
        <p:nvSpPr>
          <p:cNvPr id="81" name="Rectangle 35"/>
          <p:cNvSpPr>
            <a:spLocks noChangeArrowheads="1"/>
          </p:cNvSpPr>
          <p:nvPr/>
        </p:nvSpPr>
        <p:spPr bwMode="auto">
          <a:xfrm>
            <a:off x="4741228" y="4364249"/>
            <a:ext cx="42862" cy="44450"/>
          </a:xfrm>
          <a:prstGeom prst="rect">
            <a:avLst/>
          </a:prstGeom>
          <a:solidFill>
            <a:srgbClr val="FF3300"/>
          </a:solidFill>
          <a:ln w="9525">
            <a:solidFill>
              <a:schemeClr val="bg2"/>
            </a:solidFill>
            <a:miter lim="800000"/>
            <a:headEnd/>
            <a:tailEnd/>
          </a:ln>
          <a:effectLst/>
        </p:spPr>
        <p:txBody>
          <a:bodyPr wrap="none" anchor="ctr"/>
          <a:lstStyle/>
          <a:p>
            <a:endParaRPr lang="en-US"/>
          </a:p>
        </p:txBody>
      </p:sp>
      <p:pic>
        <p:nvPicPr>
          <p:cNvPr id="2" name="Picture 1"/>
          <p:cNvPicPr>
            <a:picLocks noChangeAspect="1"/>
          </p:cNvPicPr>
          <p:nvPr/>
        </p:nvPicPr>
        <p:blipFill>
          <a:blip r:embed="rId3"/>
          <a:stretch>
            <a:fillRect/>
          </a:stretch>
        </p:blipFill>
        <p:spPr>
          <a:xfrm>
            <a:off x="6252528" y="4327591"/>
            <a:ext cx="1904762" cy="1057143"/>
          </a:xfrm>
          <a:prstGeom prst="rect">
            <a:avLst/>
          </a:prstGeom>
        </p:spPr>
      </p:pic>
      <p:sp>
        <p:nvSpPr>
          <p:cNvPr id="60" name="Rectangle 14"/>
          <p:cNvSpPr>
            <a:spLocks noChangeArrowheads="1"/>
          </p:cNvSpPr>
          <p:nvPr/>
        </p:nvSpPr>
        <p:spPr bwMode="auto">
          <a:xfrm>
            <a:off x="3694589" y="5265631"/>
            <a:ext cx="42863" cy="44450"/>
          </a:xfrm>
          <a:prstGeom prst="rect">
            <a:avLst/>
          </a:prstGeom>
          <a:solidFill>
            <a:srgbClr val="66FFFF"/>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31737382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2800" dirty="0"/>
              <a:t>Photography Contains a Wealth of Information</a:t>
            </a:r>
          </a:p>
        </p:txBody>
      </p:sp>
      <p:sp>
        <p:nvSpPr>
          <p:cNvPr id="11267" name="Rectangle 3"/>
          <p:cNvSpPr>
            <a:spLocks noGrp="1" noChangeArrowheads="1"/>
          </p:cNvSpPr>
          <p:nvPr>
            <p:ph idx="1"/>
          </p:nvPr>
        </p:nvSpPr>
        <p:spPr>
          <a:xfrm>
            <a:off x="650734" y="1478820"/>
            <a:ext cx="4114800" cy="4800600"/>
          </a:xfrm>
        </p:spPr>
        <p:txBody>
          <a:bodyPr/>
          <a:lstStyle/>
          <a:p>
            <a:pPr marL="0" indent="0">
              <a:buNone/>
            </a:pPr>
            <a:r>
              <a:rPr lang="en-US" sz="2800" dirty="0"/>
              <a:t>However, the geometry of photos makes </a:t>
            </a:r>
            <a:r>
              <a:rPr lang="en-US" sz="2800" u="sng" dirty="0"/>
              <a:t>direct</a:t>
            </a:r>
            <a:r>
              <a:rPr lang="en-US" sz="2800" dirty="0"/>
              <a:t> transfer of photo information to our GIS highly inaccurate…</a:t>
            </a:r>
          </a:p>
        </p:txBody>
      </p:sp>
      <p:pic>
        <p:nvPicPr>
          <p:cNvPr id="11268" name="Picture 4" descr="ClearCuts"/>
          <p:cNvPicPr>
            <a:picLocks noChangeAspect="1" noChangeArrowheads="1"/>
          </p:cNvPicPr>
          <p:nvPr/>
        </p:nvPicPr>
        <p:blipFill>
          <a:blip r:embed="rId3" cstate="print">
            <a:lum contrast="12000"/>
          </a:blip>
          <a:srcRect/>
          <a:stretch>
            <a:fillRect/>
          </a:stretch>
        </p:blipFill>
        <p:spPr bwMode="auto">
          <a:xfrm>
            <a:off x="4768906" y="1295399"/>
            <a:ext cx="2743200" cy="2695575"/>
          </a:xfrm>
          <a:prstGeom prst="rect">
            <a:avLst/>
          </a:prstGeom>
          <a:noFill/>
        </p:spPr>
      </p:pic>
      <p:pic>
        <p:nvPicPr>
          <p:cNvPr id="11269" name="Picture 5" descr="S_test_131"/>
          <p:cNvPicPr>
            <a:picLocks noChangeAspect="1" noChangeArrowheads="1"/>
          </p:cNvPicPr>
          <p:nvPr/>
        </p:nvPicPr>
        <p:blipFill>
          <a:blip r:embed="rId4" cstate="print">
            <a:lum bright="24000" contrast="6000"/>
          </a:blip>
          <a:srcRect r="1913"/>
          <a:stretch>
            <a:fillRect/>
          </a:stretch>
        </p:blipFill>
        <p:spPr bwMode="auto">
          <a:xfrm>
            <a:off x="5906680" y="3581400"/>
            <a:ext cx="2800350" cy="3009900"/>
          </a:xfrm>
          <a:prstGeom prst="rect">
            <a:avLst/>
          </a:prstGeom>
          <a:noFill/>
        </p:spPr>
      </p:pic>
    </p:spTree>
    <p:extLst>
      <p:ext uri="{BB962C8B-B14F-4D97-AF65-F5344CB8AC3E}">
        <p14:creationId xmlns:p14="http://schemas.microsoft.com/office/powerpoint/2010/main" val="303685248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subTitle" idx="1"/>
          </p:nvPr>
        </p:nvSpPr>
        <p:spPr/>
        <p:txBody>
          <a:bodyPr/>
          <a:lstStyle/>
          <a:p>
            <a:r>
              <a:rPr lang="en-US" dirty="0"/>
              <a:t> Demo - Exercise 4</a:t>
            </a:r>
          </a:p>
        </p:txBody>
      </p:sp>
      <p:sp>
        <p:nvSpPr>
          <p:cNvPr id="30722" name="Rectangle 2"/>
          <p:cNvSpPr>
            <a:spLocks noGrp="1" noChangeArrowheads="1"/>
          </p:cNvSpPr>
          <p:nvPr>
            <p:ph type="ctrTitle"/>
          </p:nvPr>
        </p:nvSpPr>
        <p:spPr/>
        <p:txBody>
          <a:bodyPr/>
          <a:lstStyle/>
          <a:p>
            <a:r>
              <a:rPr lang="en-US" dirty="0"/>
              <a:t>Digitizing in Summit Evolution</a:t>
            </a:r>
          </a:p>
        </p:txBody>
      </p:sp>
    </p:spTree>
    <p:extLst>
      <p:ext uri="{BB962C8B-B14F-4D97-AF65-F5344CB8AC3E}">
        <p14:creationId xmlns:p14="http://schemas.microsoft.com/office/powerpoint/2010/main" val="890023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Geospatial Help Desk Resources</a:t>
            </a:r>
          </a:p>
        </p:txBody>
      </p:sp>
      <p:sp>
        <p:nvSpPr>
          <p:cNvPr id="3" name="Subtitle 2"/>
          <p:cNvSpPr>
            <a:spLocks noGrp="1"/>
          </p:cNvSpPr>
          <p:nvPr>
            <p:ph type="subTitle" idx="1"/>
          </p:nvPr>
        </p:nvSpPr>
        <p:spPr/>
        <p:txBody>
          <a:bodyPr>
            <a:normAutofit/>
          </a:bodyPr>
          <a:lstStyle/>
          <a:p>
            <a:r>
              <a:rPr lang="en-US" dirty="0">
                <a:solidFill>
                  <a:schemeClr val="tx1"/>
                </a:solidFill>
                <a:latin typeface="Calibri" panose="020F0502020204030204" pitchFamily="34" charset="0"/>
                <a:cs typeface="Calibri" panose="020F0502020204030204" pitchFamily="34" charset="0"/>
              </a:rPr>
              <a:t>Brenna Schwert, </a:t>
            </a:r>
            <a:r>
              <a:rPr lang="en-US" dirty="0">
                <a:solidFill>
                  <a:schemeClr val="tx1"/>
                </a:solidFill>
                <a:latin typeface="Calibri" panose="020F0502020204030204" pitchFamily="34" charset="0"/>
                <a:cs typeface="Calibri" panose="020F0502020204030204" pitchFamily="34" charset="0"/>
                <a:hlinkClick r:id="rId2"/>
              </a:rPr>
              <a:t>brenna.schwert@usda.gov</a:t>
            </a:r>
            <a:endParaRPr lang="en-US" dirty="0">
              <a:solidFill>
                <a:schemeClr val="tx1"/>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November 21, 2019</a:t>
            </a:r>
          </a:p>
        </p:txBody>
      </p:sp>
    </p:spTree>
    <p:extLst>
      <p:ext uri="{BB962C8B-B14F-4D97-AF65-F5344CB8AC3E}">
        <p14:creationId xmlns:p14="http://schemas.microsoft.com/office/powerpoint/2010/main" val="589827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0B47B-E22F-4B21-B532-2DDB22249758}"/>
              </a:ext>
            </a:extLst>
          </p:cNvPr>
          <p:cNvSpPr>
            <a:spLocks noGrp="1"/>
          </p:cNvSpPr>
          <p:nvPr>
            <p:ph type="title"/>
          </p:nvPr>
        </p:nvSpPr>
        <p:spPr/>
        <p:txBody>
          <a:bodyPr>
            <a:normAutofit/>
          </a:bodyPr>
          <a:lstStyle/>
          <a:p>
            <a:r>
              <a:rPr lang="en-US" dirty="0"/>
              <a:t>Geospatial Help Desk</a:t>
            </a:r>
          </a:p>
        </p:txBody>
      </p:sp>
      <p:sp>
        <p:nvSpPr>
          <p:cNvPr id="3" name="Content Placeholder 2">
            <a:extLst>
              <a:ext uri="{FF2B5EF4-FFF2-40B4-BE49-F238E27FC236}">
                <a16:creationId xmlns:a16="http://schemas.microsoft.com/office/drawing/2014/main" id="{D7E6DB1C-1C6A-4FF9-8D4A-80062E686FD3}"/>
              </a:ext>
            </a:extLst>
          </p:cNvPr>
          <p:cNvSpPr>
            <a:spLocks noGrp="1"/>
          </p:cNvSpPr>
          <p:nvPr>
            <p:ph idx="1"/>
          </p:nvPr>
        </p:nvSpPr>
        <p:spPr/>
        <p:txBody>
          <a:bodyPr/>
          <a:lstStyle/>
          <a:p>
            <a:r>
              <a:rPr lang="en-US" dirty="0"/>
              <a:t>Did you know that GTAC offers geospatial support through the Customer Help Desk?</a:t>
            </a:r>
          </a:p>
          <a:p>
            <a:pPr lvl="1"/>
            <a:r>
              <a:rPr lang="en-US" dirty="0"/>
              <a:t>Tickets first go to a Tier 1 Help Desk Agent</a:t>
            </a:r>
          </a:p>
          <a:p>
            <a:pPr lvl="1"/>
            <a:r>
              <a:rPr lang="en-US" dirty="0"/>
              <a:t>Tickets are then routed to a Tier 2 Agent who specializes in the area of your issue</a:t>
            </a:r>
          </a:p>
          <a:p>
            <a:r>
              <a:rPr lang="en-US" dirty="0"/>
              <a:t>Geospatial Tier 2 Agents work directly at GTAC</a:t>
            </a:r>
          </a:p>
          <a:p>
            <a:pPr lvl="1"/>
            <a:r>
              <a:rPr lang="en-US" dirty="0"/>
              <a:t>Bypass long wait times and come directly to us!</a:t>
            </a:r>
          </a:p>
          <a:p>
            <a:pPr lvl="1"/>
            <a:endParaRPr lang="en-US" dirty="0"/>
          </a:p>
        </p:txBody>
      </p:sp>
    </p:spTree>
    <p:extLst>
      <p:ext uri="{BB962C8B-B14F-4D97-AF65-F5344CB8AC3E}">
        <p14:creationId xmlns:p14="http://schemas.microsoft.com/office/powerpoint/2010/main" val="2344295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8297A-A06D-4F16-BFD3-E980FA51AD3E}"/>
              </a:ext>
            </a:extLst>
          </p:cNvPr>
          <p:cNvSpPr>
            <a:spLocks noGrp="1"/>
          </p:cNvSpPr>
          <p:nvPr>
            <p:ph type="title"/>
          </p:nvPr>
        </p:nvSpPr>
        <p:spPr/>
        <p:txBody>
          <a:bodyPr/>
          <a:lstStyle/>
          <a:p>
            <a:r>
              <a:rPr lang="en-US" dirty="0"/>
              <a:t>GIS Help Desk</a:t>
            </a:r>
          </a:p>
        </p:txBody>
      </p:sp>
      <p:sp>
        <p:nvSpPr>
          <p:cNvPr id="3" name="Content Placeholder 2">
            <a:extLst>
              <a:ext uri="{FF2B5EF4-FFF2-40B4-BE49-F238E27FC236}">
                <a16:creationId xmlns:a16="http://schemas.microsoft.com/office/drawing/2014/main" id="{ADE8095B-E9B0-4867-B77C-344220356E09}"/>
              </a:ext>
            </a:extLst>
          </p:cNvPr>
          <p:cNvSpPr>
            <a:spLocks noGrp="1"/>
          </p:cNvSpPr>
          <p:nvPr>
            <p:ph idx="1"/>
          </p:nvPr>
        </p:nvSpPr>
        <p:spPr/>
        <p:txBody>
          <a:bodyPr>
            <a:normAutofit fontScale="85000" lnSpcReduction="10000"/>
          </a:bodyPr>
          <a:lstStyle/>
          <a:p>
            <a:r>
              <a:rPr lang="en-US" dirty="0"/>
              <a:t>3x </a:t>
            </a:r>
            <a:r>
              <a:rPr lang="en-US" b="1" dirty="0"/>
              <a:t>Tier 2 Agents</a:t>
            </a:r>
            <a:r>
              <a:rPr lang="en-US" dirty="0"/>
              <a:t> at GTAC</a:t>
            </a:r>
          </a:p>
          <a:p>
            <a:pPr lvl="1"/>
            <a:r>
              <a:rPr lang="en-US" dirty="0">
                <a:hlinkClick r:id="rId2"/>
              </a:rPr>
              <a:t>Submit a CHD request directly to the GIS Help Desk queue</a:t>
            </a:r>
            <a:endParaRPr lang="en-US" dirty="0"/>
          </a:p>
          <a:p>
            <a:pPr lvl="2"/>
            <a:r>
              <a:rPr lang="en-US" dirty="0"/>
              <a:t>Local GIS issues (desktop version of ArcMap, ArcGIS Pro, etc.)</a:t>
            </a:r>
          </a:p>
          <a:p>
            <a:pPr lvl="2"/>
            <a:r>
              <a:rPr lang="en-US" dirty="0"/>
              <a:t>Mobile GIS issues (GPS, Collector, Survey123, </a:t>
            </a:r>
            <a:r>
              <a:rPr lang="en-US" dirty="0" err="1"/>
              <a:t>Avenza</a:t>
            </a:r>
            <a:r>
              <a:rPr lang="en-US" dirty="0"/>
              <a:t>, etc.)</a:t>
            </a:r>
          </a:p>
          <a:p>
            <a:pPr lvl="2"/>
            <a:r>
              <a:rPr lang="en-US" dirty="0"/>
              <a:t>Data Center (Citrix users of ArcMap)</a:t>
            </a:r>
          </a:p>
          <a:p>
            <a:r>
              <a:rPr lang="en-US" dirty="0"/>
              <a:t>Topics: appropriate standards, recommended agency workflows, best practices, field data collection and management, standard and custom data dictionaries, data transfer, tile package creation and use, mobile GIS equipment recommendations based on use, etc.</a:t>
            </a:r>
          </a:p>
          <a:p>
            <a:r>
              <a:rPr lang="en-US" dirty="0"/>
              <a:t>Available 7 am to 6 pm Mountain Time</a:t>
            </a:r>
          </a:p>
        </p:txBody>
      </p:sp>
    </p:spTree>
    <p:extLst>
      <p:ext uri="{BB962C8B-B14F-4D97-AF65-F5344CB8AC3E}">
        <p14:creationId xmlns:p14="http://schemas.microsoft.com/office/powerpoint/2010/main" val="1620385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8297A-A06D-4F16-BFD3-E980FA51AD3E}"/>
              </a:ext>
            </a:extLst>
          </p:cNvPr>
          <p:cNvSpPr>
            <a:spLocks noGrp="1"/>
          </p:cNvSpPr>
          <p:nvPr>
            <p:ph type="title"/>
          </p:nvPr>
        </p:nvSpPr>
        <p:spPr/>
        <p:txBody>
          <a:bodyPr/>
          <a:lstStyle/>
          <a:p>
            <a:r>
              <a:rPr lang="en-US" dirty="0"/>
              <a:t>Remote Sensing Help Desk</a:t>
            </a:r>
          </a:p>
        </p:txBody>
      </p:sp>
      <p:sp>
        <p:nvSpPr>
          <p:cNvPr id="3" name="Content Placeholder 2">
            <a:extLst>
              <a:ext uri="{FF2B5EF4-FFF2-40B4-BE49-F238E27FC236}">
                <a16:creationId xmlns:a16="http://schemas.microsoft.com/office/drawing/2014/main" id="{ADE8095B-E9B0-4867-B77C-344220356E09}"/>
              </a:ext>
            </a:extLst>
          </p:cNvPr>
          <p:cNvSpPr>
            <a:spLocks noGrp="1"/>
          </p:cNvSpPr>
          <p:nvPr>
            <p:ph idx="1"/>
          </p:nvPr>
        </p:nvSpPr>
        <p:spPr/>
        <p:txBody>
          <a:bodyPr>
            <a:normAutofit fontScale="85000" lnSpcReduction="10000"/>
          </a:bodyPr>
          <a:lstStyle/>
          <a:p>
            <a:r>
              <a:rPr lang="en-US" dirty="0"/>
              <a:t>4x official </a:t>
            </a:r>
            <a:r>
              <a:rPr lang="en-US" b="1" dirty="0"/>
              <a:t>Tier 2 Agents </a:t>
            </a:r>
            <a:r>
              <a:rPr lang="en-US" dirty="0"/>
              <a:t>at GTAC, myriad Subject Matter Experts (SMEs)!</a:t>
            </a:r>
          </a:p>
          <a:p>
            <a:pPr lvl="1"/>
            <a:r>
              <a:rPr lang="en-US" dirty="0"/>
              <a:t>This is a funded service that we provide – you are not inconveniencing anyone by asking for help.</a:t>
            </a:r>
          </a:p>
          <a:p>
            <a:pPr lvl="1"/>
            <a:r>
              <a:rPr lang="en-US" dirty="0"/>
              <a:t>Contact SMEs directly, we’ll take care of the CHD ticket.</a:t>
            </a:r>
          </a:p>
          <a:p>
            <a:pPr lvl="1"/>
            <a:r>
              <a:rPr lang="en-US" dirty="0"/>
              <a:t>We have a whole office of SMEs at our disposal to help you resolve whatever issue you’re facing.</a:t>
            </a:r>
          </a:p>
          <a:p>
            <a:r>
              <a:rPr lang="en-US" dirty="0"/>
              <a:t>Topics: troubleshooting remote sensing software, lidar, radar, Google Earth Engine, modeling, geospatial scripting, photogrammetry, stereo viewing, change detection, segment generation / object-based image analysis (OBIA), raster geoprocessing, and more.</a:t>
            </a:r>
          </a:p>
        </p:txBody>
      </p:sp>
    </p:spTree>
    <p:extLst>
      <p:ext uri="{BB962C8B-B14F-4D97-AF65-F5344CB8AC3E}">
        <p14:creationId xmlns:p14="http://schemas.microsoft.com/office/powerpoint/2010/main" val="2140435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anose="020F0502020204030204" pitchFamily="34" charset="0"/>
                <a:cs typeface="Calibri" panose="020F0502020204030204" pitchFamily="34" charset="0"/>
              </a:rPr>
              <a:t>GTAC Remote </a:t>
            </a:r>
            <a:r>
              <a:rPr lang="en-US">
                <a:latin typeface="Calibri" panose="020F0502020204030204" pitchFamily="34" charset="0"/>
                <a:cs typeface="Calibri" panose="020F0502020204030204" pitchFamily="34" charset="0"/>
              </a:rPr>
              <a:t>Sensing SME Contacts</a:t>
            </a:r>
            <a:endParaRPr lang="en-US"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nvPr>
        </p:nvGraphicFramePr>
        <p:xfrm>
          <a:off x="152401" y="1143002"/>
          <a:ext cx="8915400" cy="4991009"/>
        </p:xfrm>
        <a:graphic>
          <a:graphicData uri="http://schemas.openxmlformats.org/drawingml/2006/table">
            <a:tbl>
              <a:tblPr firstRow="1" bandRow="1">
                <a:tableStyleId>{073A0DAA-6AF3-43AB-8588-CEC1D06C72B9}</a:tableStyleId>
              </a:tblPr>
              <a:tblGrid>
                <a:gridCol w="1863885">
                  <a:extLst>
                    <a:ext uri="{9D8B030D-6E8A-4147-A177-3AD203B41FA5}">
                      <a16:colId xmlns:a16="http://schemas.microsoft.com/office/drawing/2014/main" val="20000"/>
                    </a:ext>
                  </a:extLst>
                </a:gridCol>
                <a:gridCol w="2848995">
                  <a:extLst>
                    <a:ext uri="{9D8B030D-6E8A-4147-A177-3AD203B41FA5}">
                      <a16:colId xmlns:a16="http://schemas.microsoft.com/office/drawing/2014/main" val="20001"/>
                    </a:ext>
                  </a:extLst>
                </a:gridCol>
                <a:gridCol w="2462764">
                  <a:extLst>
                    <a:ext uri="{9D8B030D-6E8A-4147-A177-3AD203B41FA5}">
                      <a16:colId xmlns:a16="http://schemas.microsoft.com/office/drawing/2014/main" val="20002"/>
                    </a:ext>
                  </a:extLst>
                </a:gridCol>
                <a:gridCol w="1739756">
                  <a:extLst>
                    <a:ext uri="{9D8B030D-6E8A-4147-A177-3AD203B41FA5}">
                      <a16:colId xmlns:a16="http://schemas.microsoft.com/office/drawing/2014/main" val="20003"/>
                    </a:ext>
                  </a:extLst>
                </a:gridCol>
              </a:tblGrid>
              <a:tr h="572163">
                <a:tc>
                  <a:txBody>
                    <a:bodyPr/>
                    <a:lstStyle/>
                    <a:p>
                      <a:r>
                        <a:rPr lang="en-US" dirty="0">
                          <a:latin typeface="Calibri" panose="020F0502020204030204" pitchFamily="34" charset="0"/>
                          <a:cs typeface="Calibri" panose="020F0502020204030204" pitchFamily="34" charset="0"/>
                        </a:rPr>
                        <a:t>Point of Contact</a:t>
                      </a:r>
                    </a:p>
                  </a:txBody>
                  <a:tcPr marL="87394" marR="87394"/>
                </a:tc>
                <a:tc>
                  <a:txBody>
                    <a:bodyPr/>
                    <a:lstStyle/>
                    <a:p>
                      <a:r>
                        <a:rPr lang="en-US" dirty="0">
                          <a:latin typeface="Calibri" panose="020F0502020204030204" pitchFamily="34" charset="0"/>
                          <a:cs typeface="Calibri" panose="020F0502020204030204" pitchFamily="34" charset="0"/>
                        </a:rPr>
                        <a:t>Specialization</a:t>
                      </a:r>
                    </a:p>
                  </a:txBody>
                  <a:tcPr marL="87394" marR="87394"/>
                </a:tc>
                <a:tc>
                  <a:txBody>
                    <a:bodyPr/>
                    <a:lstStyle/>
                    <a:p>
                      <a:r>
                        <a:rPr lang="en-US" dirty="0">
                          <a:latin typeface="Calibri" panose="020F0502020204030204" pitchFamily="34" charset="0"/>
                          <a:cs typeface="Calibri" panose="020F0502020204030204" pitchFamily="34" charset="0"/>
                        </a:rPr>
                        <a:t>Email</a:t>
                      </a:r>
                    </a:p>
                  </a:txBody>
                  <a:tcPr marL="87394" marR="87394"/>
                </a:tc>
                <a:tc>
                  <a:txBody>
                    <a:bodyPr/>
                    <a:lstStyle/>
                    <a:p>
                      <a:r>
                        <a:rPr lang="en-US" dirty="0">
                          <a:latin typeface="Calibri" panose="020F0502020204030204" pitchFamily="34" charset="0"/>
                          <a:cs typeface="Calibri" panose="020F0502020204030204" pitchFamily="34" charset="0"/>
                        </a:rPr>
                        <a:t>Phone</a:t>
                      </a:r>
                    </a:p>
                  </a:txBody>
                  <a:tcPr marL="87394" marR="87394"/>
                </a:tc>
                <a:extLst>
                  <a:ext uri="{0D108BD9-81ED-4DB2-BD59-A6C34878D82A}">
                    <a16:rowId xmlns:a16="http://schemas.microsoft.com/office/drawing/2014/main" val="10000"/>
                  </a:ext>
                </a:extLst>
              </a:tr>
              <a:tr h="633556">
                <a:tc>
                  <a:txBody>
                    <a:bodyPr/>
                    <a:lstStyle/>
                    <a:p>
                      <a:r>
                        <a:rPr lang="en-US" sz="1600" dirty="0">
                          <a:latin typeface="Calibri" panose="020F0502020204030204" pitchFamily="34" charset="0"/>
                          <a:cs typeface="Calibri" panose="020F0502020204030204" pitchFamily="34" charset="0"/>
                        </a:rPr>
                        <a:t>Nolan Cate</a:t>
                      </a:r>
                      <a:endParaRPr lang="en-US" sz="1600" baseline="0" dirty="0">
                        <a:latin typeface="Calibri" panose="020F0502020204030204" pitchFamily="34" charset="0"/>
                        <a:cs typeface="Calibri" panose="020F0502020204030204" pitchFamily="34" charset="0"/>
                      </a:endParaRPr>
                    </a:p>
                  </a:txBody>
                  <a:tcPr marL="87394" marR="87394"/>
                </a:tc>
                <a:tc>
                  <a:txBody>
                    <a:bodyPr/>
                    <a:lstStyle/>
                    <a:p>
                      <a:r>
                        <a:rPr lang="en-US" sz="1600" dirty="0">
                          <a:latin typeface="Calibri" panose="020F0502020204030204" pitchFamily="34" charset="0"/>
                          <a:cs typeface="Calibri" panose="020F0502020204030204" pitchFamily="34" charset="0"/>
                        </a:rPr>
                        <a:t>Scripting, machine learning, spatial modeling</a:t>
                      </a:r>
                    </a:p>
                  </a:txBody>
                  <a:tcPr marL="87394" marR="87394"/>
                </a:tc>
                <a:tc>
                  <a:txBody>
                    <a:bodyPr/>
                    <a:lstStyle/>
                    <a:p>
                      <a:r>
                        <a:rPr lang="en-US" sz="1600" dirty="0">
                          <a:latin typeface="Calibri" panose="020F0502020204030204" pitchFamily="34" charset="0"/>
                          <a:cs typeface="Calibri" panose="020F0502020204030204" pitchFamily="34" charset="0"/>
                          <a:hlinkClick r:id="rId3"/>
                        </a:rPr>
                        <a:t>nolan.cate@usda.gov</a:t>
                      </a:r>
                      <a:r>
                        <a:rPr lang="en-US" sz="1600" dirty="0">
                          <a:latin typeface="Calibri" panose="020F0502020204030204" pitchFamily="34" charset="0"/>
                          <a:cs typeface="Calibri" panose="020F0502020204030204" pitchFamily="34" charset="0"/>
                        </a:rPr>
                        <a:t> </a:t>
                      </a:r>
                    </a:p>
                  </a:txBody>
                  <a:tcPr marL="87394" marR="8739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(801) 975-3426</a:t>
                      </a:r>
                    </a:p>
                  </a:txBody>
                  <a:tcPr marL="87394" marR="87394"/>
                </a:tc>
                <a:extLst>
                  <a:ext uri="{0D108BD9-81ED-4DB2-BD59-A6C34878D82A}">
                    <a16:rowId xmlns:a16="http://schemas.microsoft.com/office/drawing/2014/main" val="10001"/>
                  </a:ext>
                </a:extLst>
              </a:tr>
              <a:tr h="672120">
                <a:tc>
                  <a:txBody>
                    <a:bodyPr/>
                    <a:lstStyle/>
                    <a:p>
                      <a:r>
                        <a:rPr lang="en-US" sz="1600" dirty="0">
                          <a:latin typeface="Calibri" panose="020F0502020204030204" pitchFamily="34" charset="0"/>
                          <a:cs typeface="Calibri" panose="020F0502020204030204" pitchFamily="34" charset="0"/>
                        </a:rPr>
                        <a:t>Kain </a:t>
                      </a:r>
                      <a:r>
                        <a:rPr lang="en-US" sz="1600" dirty="0" err="1">
                          <a:latin typeface="Calibri" panose="020F0502020204030204" pitchFamily="34" charset="0"/>
                          <a:cs typeface="Calibri" panose="020F0502020204030204" pitchFamily="34" charset="0"/>
                        </a:rPr>
                        <a:t>Kutz</a:t>
                      </a:r>
                      <a:endParaRPr lang="en-US" sz="1600" dirty="0">
                        <a:latin typeface="Calibri" panose="020F0502020204030204" pitchFamily="34" charset="0"/>
                        <a:cs typeface="Calibri" panose="020F0502020204030204" pitchFamily="34" charset="0"/>
                      </a:endParaRPr>
                    </a:p>
                  </a:txBody>
                  <a:tcPr marL="87394" marR="87394"/>
                </a:tc>
                <a:tc>
                  <a:txBody>
                    <a:bodyPr/>
                    <a:lstStyle/>
                    <a:p>
                      <a:r>
                        <a:rPr lang="en-US" sz="1600" dirty="0">
                          <a:latin typeface="Calibri" panose="020F0502020204030204" pitchFamily="34" charset="0"/>
                          <a:cs typeface="Calibri" panose="020F0502020204030204" pitchFamily="34" charset="0"/>
                        </a:rPr>
                        <a:t>Object-based Image Analysis, Raster Geoprocessing, UAS</a:t>
                      </a:r>
                    </a:p>
                  </a:txBody>
                  <a:tcPr marL="87394" marR="87394"/>
                </a:tc>
                <a:tc>
                  <a:txBody>
                    <a:bodyPr/>
                    <a:lstStyle/>
                    <a:p>
                      <a:r>
                        <a:rPr lang="en-US" sz="1600" dirty="0">
                          <a:latin typeface="Calibri" panose="020F0502020204030204" pitchFamily="34" charset="0"/>
                          <a:cs typeface="Calibri" panose="020F0502020204030204" pitchFamily="34" charset="0"/>
                          <a:hlinkClick r:id="rId4"/>
                        </a:rPr>
                        <a:t>kain.kutz@usda.gov</a:t>
                      </a:r>
                      <a:r>
                        <a:rPr lang="en-US" sz="1600" dirty="0">
                          <a:latin typeface="Calibri" panose="020F0502020204030204" pitchFamily="34" charset="0"/>
                          <a:cs typeface="Calibri" panose="020F0502020204030204" pitchFamily="34" charset="0"/>
                        </a:rPr>
                        <a:t> </a:t>
                      </a:r>
                    </a:p>
                  </a:txBody>
                  <a:tcPr marL="87394" marR="87394"/>
                </a:tc>
                <a:tc>
                  <a:txBody>
                    <a:bodyPr/>
                    <a:lstStyle/>
                    <a:p>
                      <a:r>
                        <a:rPr lang="en-US" sz="1600" dirty="0">
                          <a:latin typeface="Calibri" panose="020F0502020204030204" pitchFamily="34" charset="0"/>
                          <a:cs typeface="Calibri" panose="020F0502020204030204" pitchFamily="34" charset="0"/>
                        </a:rPr>
                        <a:t>(801) 975-3371</a:t>
                      </a:r>
                    </a:p>
                  </a:txBody>
                  <a:tcPr marL="87394" marR="87394"/>
                </a:tc>
                <a:extLst>
                  <a:ext uri="{0D108BD9-81ED-4DB2-BD59-A6C34878D82A}">
                    <a16:rowId xmlns:a16="http://schemas.microsoft.com/office/drawing/2014/main" val="10002"/>
                  </a:ext>
                </a:extLst>
              </a:tr>
              <a:tr h="801145">
                <a:tc>
                  <a:txBody>
                    <a:bodyPr/>
                    <a:lstStyle/>
                    <a:p>
                      <a:pPr marL="0" algn="l" defTabSz="914400" rtl="0" eaLnBrk="1" latinLnBrk="0" hangingPunct="1"/>
                      <a:r>
                        <a:rPr lang="en-US" sz="1600" kern="1200" dirty="0">
                          <a:solidFill>
                            <a:schemeClr val="dk1"/>
                          </a:solidFill>
                          <a:latin typeface="Calibri" panose="020F0502020204030204" pitchFamily="34" charset="0"/>
                          <a:ea typeface="+mn-ea"/>
                          <a:cs typeface="Calibri" panose="020F0502020204030204" pitchFamily="34" charset="0"/>
                        </a:rPr>
                        <a:t>Brenna Schwert</a:t>
                      </a:r>
                    </a:p>
                    <a:p>
                      <a:endParaRPr lang="en-US" sz="1600" i="1" dirty="0">
                        <a:latin typeface="Calibri" panose="020F0502020204030204" pitchFamily="34" charset="0"/>
                        <a:cs typeface="Calibri" panose="020F0502020204030204" pitchFamily="34" charset="0"/>
                      </a:endParaRPr>
                    </a:p>
                  </a:txBody>
                  <a:tcPr marL="87394" marR="87394"/>
                </a:tc>
                <a:tc>
                  <a:txBody>
                    <a:bodyPr/>
                    <a:lstStyle/>
                    <a:p>
                      <a:r>
                        <a:rPr lang="en-US" sz="1600" dirty="0">
                          <a:latin typeface="Calibri" panose="020F0502020204030204" pitchFamily="34" charset="0"/>
                          <a:cs typeface="Calibri" panose="020F0502020204030204" pitchFamily="34" charset="0"/>
                        </a:rPr>
                        <a:t>Change Detection, Image Classification, Accuracy</a:t>
                      </a:r>
                      <a:r>
                        <a:rPr lang="en-US" sz="1600" baseline="0" dirty="0">
                          <a:latin typeface="Calibri" panose="020F0502020204030204" pitchFamily="34" charset="0"/>
                          <a:cs typeface="Calibri" panose="020F0502020204030204" pitchFamily="34" charset="0"/>
                        </a:rPr>
                        <a:t> Assessment</a:t>
                      </a:r>
                      <a:endParaRPr lang="en-US" sz="1600" dirty="0">
                        <a:latin typeface="Calibri" panose="020F0502020204030204" pitchFamily="34" charset="0"/>
                        <a:cs typeface="Calibri" panose="020F0502020204030204" pitchFamily="34" charset="0"/>
                      </a:endParaRPr>
                    </a:p>
                  </a:txBody>
                  <a:tcPr marL="87394" marR="87394"/>
                </a:tc>
                <a:tc>
                  <a:txBody>
                    <a:bodyPr/>
                    <a:lstStyle/>
                    <a:p>
                      <a:r>
                        <a:rPr lang="en-US" sz="1600" dirty="0">
                          <a:latin typeface="Calibri" panose="020F0502020204030204" pitchFamily="34" charset="0"/>
                          <a:cs typeface="Calibri" panose="020F0502020204030204" pitchFamily="34" charset="0"/>
                          <a:hlinkClick r:id="rId5"/>
                        </a:rPr>
                        <a:t>brenna.schwert@usda.gov</a:t>
                      </a:r>
                      <a:r>
                        <a:rPr lang="en-US" sz="1600" dirty="0">
                          <a:latin typeface="Calibri" panose="020F0502020204030204" pitchFamily="34" charset="0"/>
                          <a:cs typeface="Calibri" panose="020F0502020204030204" pitchFamily="34" charset="0"/>
                        </a:rPr>
                        <a:t> </a:t>
                      </a:r>
                    </a:p>
                  </a:txBody>
                  <a:tcPr marL="87394" marR="87394"/>
                </a:tc>
                <a:tc>
                  <a:txBody>
                    <a:bodyPr/>
                    <a:lstStyle/>
                    <a:p>
                      <a:r>
                        <a:rPr lang="en-US" sz="1600" dirty="0">
                          <a:latin typeface="Calibri" panose="020F0502020204030204" pitchFamily="34" charset="0"/>
                          <a:cs typeface="Calibri" panose="020F0502020204030204" pitchFamily="34" charset="0"/>
                        </a:rPr>
                        <a:t>(801) 975-3821</a:t>
                      </a:r>
                    </a:p>
                  </a:txBody>
                  <a:tcPr marL="87394" marR="87394"/>
                </a:tc>
                <a:extLst>
                  <a:ext uri="{0D108BD9-81ED-4DB2-BD59-A6C34878D82A}">
                    <a16:rowId xmlns:a16="http://schemas.microsoft.com/office/drawing/2014/main" val="10003"/>
                  </a:ext>
                </a:extLst>
              </a:tr>
              <a:tr h="672120">
                <a:tc>
                  <a:txBody>
                    <a:bodyPr/>
                    <a:lstStyle/>
                    <a:p>
                      <a:r>
                        <a:rPr lang="en-US" sz="1600" dirty="0">
                          <a:latin typeface="Calibri" panose="020F0502020204030204" pitchFamily="34" charset="0"/>
                          <a:cs typeface="Calibri" panose="020F0502020204030204" pitchFamily="34" charset="0"/>
                        </a:rPr>
                        <a:t>Jeremy Webb</a:t>
                      </a:r>
                    </a:p>
                  </a:txBody>
                  <a:tcPr marL="87394" marR="87394"/>
                </a:tc>
                <a:tc>
                  <a:txBody>
                    <a:bodyPr/>
                    <a:lstStyle/>
                    <a:p>
                      <a:r>
                        <a:rPr lang="en-US" sz="1600" dirty="0">
                          <a:latin typeface="Calibri" panose="020F0502020204030204" pitchFamily="34" charset="0"/>
                          <a:cs typeface="Calibri" panose="020F0502020204030204" pitchFamily="34" charset="0"/>
                        </a:rPr>
                        <a:t>Aerial Photography, Photogrammetry,</a:t>
                      </a:r>
                      <a:r>
                        <a:rPr lang="en-US" sz="1600" baseline="0" dirty="0">
                          <a:latin typeface="Calibri" panose="020F0502020204030204" pitchFamily="34" charset="0"/>
                          <a:cs typeface="Calibri" panose="020F0502020204030204" pitchFamily="34" charset="0"/>
                        </a:rPr>
                        <a:t> UAS</a:t>
                      </a:r>
                      <a:endParaRPr lang="en-US" sz="1600" dirty="0">
                        <a:latin typeface="Calibri" panose="020F0502020204030204" pitchFamily="34" charset="0"/>
                        <a:cs typeface="Calibri" panose="020F0502020204030204" pitchFamily="34" charset="0"/>
                      </a:endParaRPr>
                    </a:p>
                  </a:txBody>
                  <a:tcPr marL="87394" marR="87394"/>
                </a:tc>
                <a:tc>
                  <a:txBody>
                    <a:bodyPr/>
                    <a:lstStyle/>
                    <a:p>
                      <a:r>
                        <a:rPr lang="en-US" sz="1600" dirty="0">
                          <a:latin typeface="Calibri" panose="020F0502020204030204" pitchFamily="34" charset="0"/>
                          <a:cs typeface="Calibri" panose="020F0502020204030204" pitchFamily="34" charset="0"/>
                          <a:hlinkClick r:id="rId6"/>
                        </a:rPr>
                        <a:t>jeremy.webb@usda.gov</a:t>
                      </a:r>
                      <a:r>
                        <a:rPr lang="en-US" sz="1600" dirty="0">
                          <a:latin typeface="Calibri" panose="020F0502020204030204" pitchFamily="34" charset="0"/>
                          <a:cs typeface="Calibri" panose="020F0502020204030204" pitchFamily="34" charset="0"/>
                        </a:rPr>
                        <a:t> </a:t>
                      </a:r>
                    </a:p>
                  </a:txBody>
                  <a:tcPr marL="87394" marR="87394"/>
                </a:tc>
                <a:tc>
                  <a:txBody>
                    <a:bodyPr/>
                    <a:lstStyle/>
                    <a:p>
                      <a:r>
                        <a:rPr lang="en-US" sz="1600" dirty="0">
                          <a:latin typeface="Calibri" panose="020F0502020204030204" pitchFamily="34" charset="0"/>
                          <a:cs typeface="Calibri" panose="020F0502020204030204" pitchFamily="34" charset="0"/>
                        </a:rPr>
                        <a:t>(801) 975-3450</a:t>
                      </a:r>
                    </a:p>
                  </a:txBody>
                  <a:tcPr marL="87394" marR="87394"/>
                </a:tc>
                <a:extLst>
                  <a:ext uri="{0D108BD9-81ED-4DB2-BD59-A6C34878D82A}">
                    <a16:rowId xmlns:a16="http://schemas.microsoft.com/office/drawing/2014/main" val="10004"/>
                  </a:ext>
                </a:extLst>
              </a:tr>
              <a:tr h="809045">
                <a:tc>
                  <a:txBody>
                    <a:bodyPr/>
                    <a:lstStyle/>
                    <a:p>
                      <a:r>
                        <a:rPr lang="en-US" sz="1600" dirty="0">
                          <a:latin typeface="Calibri" panose="020F0502020204030204" pitchFamily="34" charset="0"/>
                          <a:cs typeface="Calibri" panose="020F0502020204030204" pitchFamily="34" charset="0"/>
                        </a:rPr>
                        <a:t>Mark Hammond</a:t>
                      </a:r>
                    </a:p>
                  </a:txBody>
                  <a:tcPr marL="87394" marR="87394"/>
                </a:tc>
                <a:tc>
                  <a:txBody>
                    <a:bodyPr/>
                    <a:lstStyle/>
                    <a:p>
                      <a:r>
                        <a:rPr lang="en-US" sz="1600" dirty="0">
                          <a:latin typeface="Calibri" panose="020F0502020204030204" pitchFamily="34" charset="0"/>
                          <a:cs typeface="Calibri" panose="020F0502020204030204" pitchFamily="34" charset="0"/>
                        </a:rPr>
                        <a:t>ERDAS and Data Services, Photogrammetry</a:t>
                      </a:r>
                    </a:p>
                  </a:txBody>
                  <a:tcPr marL="87394" marR="87394"/>
                </a:tc>
                <a:tc>
                  <a:txBody>
                    <a:bodyPr/>
                    <a:lstStyle/>
                    <a:p>
                      <a:r>
                        <a:rPr lang="en-US" sz="1600" dirty="0">
                          <a:latin typeface="Calibri" panose="020F0502020204030204" pitchFamily="34" charset="0"/>
                          <a:cs typeface="Calibri" panose="020F0502020204030204" pitchFamily="34" charset="0"/>
                          <a:hlinkClick r:id="rId7"/>
                        </a:rPr>
                        <a:t>mark.hammond@usda.gov</a:t>
                      </a:r>
                      <a:r>
                        <a:rPr lang="en-US" sz="1600" baseline="0"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txBody>
                  <a:tcPr marL="87394" marR="87394"/>
                </a:tc>
                <a:tc>
                  <a:txBody>
                    <a:bodyPr/>
                    <a:lstStyle/>
                    <a:p>
                      <a:r>
                        <a:rPr lang="en-US" sz="1600" dirty="0">
                          <a:latin typeface="Calibri" panose="020F0502020204030204" pitchFamily="34" charset="0"/>
                          <a:cs typeface="Calibri" panose="020F0502020204030204" pitchFamily="34" charset="0"/>
                        </a:rPr>
                        <a:t>(801) 975-3750</a:t>
                      </a:r>
                    </a:p>
                  </a:txBody>
                  <a:tcPr marL="87394" marR="87394"/>
                </a:tc>
                <a:extLst>
                  <a:ext uri="{0D108BD9-81ED-4DB2-BD59-A6C34878D82A}">
                    <a16:rowId xmlns:a16="http://schemas.microsoft.com/office/drawing/2014/main" val="10005"/>
                  </a:ext>
                </a:extLst>
              </a:tr>
              <a:tr h="809045">
                <a:tc>
                  <a:txBody>
                    <a:bodyPr/>
                    <a:lstStyle/>
                    <a:p>
                      <a:r>
                        <a:rPr lang="en-US" sz="1600" dirty="0">
                          <a:latin typeface="Calibri" panose="020F0502020204030204" pitchFamily="34" charset="0"/>
                          <a:cs typeface="Calibri" panose="020F0502020204030204" pitchFamily="34" charset="0"/>
                        </a:rPr>
                        <a:t>Eric Rounds</a:t>
                      </a:r>
                    </a:p>
                  </a:txBody>
                  <a:tcPr marL="87394" marR="87394"/>
                </a:tc>
                <a:tc>
                  <a:txBody>
                    <a:bodyPr/>
                    <a:lstStyle/>
                    <a:p>
                      <a:r>
                        <a:rPr lang="en-US" sz="1600" dirty="0">
                          <a:latin typeface="Calibri" panose="020F0502020204030204" pitchFamily="34" charset="0"/>
                          <a:cs typeface="Calibri" panose="020F0502020204030204" pitchFamily="34" charset="0"/>
                        </a:rPr>
                        <a:t>Lidar Acquisition, Analysis, and Support</a:t>
                      </a:r>
                    </a:p>
                  </a:txBody>
                  <a:tcPr marL="87394" marR="87394"/>
                </a:tc>
                <a:tc>
                  <a:txBody>
                    <a:bodyPr/>
                    <a:lstStyle/>
                    <a:p>
                      <a:r>
                        <a:rPr lang="en-US" sz="1600" dirty="0">
                          <a:latin typeface="Calibri" panose="020F0502020204030204" pitchFamily="34" charset="0"/>
                          <a:cs typeface="Calibri" panose="020F0502020204030204" pitchFamily="34" charset="0"/>
                          <a:hlinkClick r:id="rId8"/>
                        </a:rPr>
                        <a:t>eric.rounds@usda.gov</a:t>
                      </a:r>
                      <a:r>
                        <a:rPr lang="en-US" sz="1600" dirty="0">
                          <a:latin typeface="Calibri" panose="020F0502020204030204" pitchFamily="34" charset="0"/>
                          <a:cs typeface="Calibri" panose="020F0502020204030204" pitchFamily="34" charset="0"/>
                        </a:rPr>
                        <a:t> </a:t>
                      </a:r>
                    </a:p>
                  </a:txBody>
                  <a:tcPr marL="87394" marR="87394"/>
                </a:tc>
                <a:tc>
                  <a:txBody>
                    <a:bodyPr/>
                    <a:lstStyle/>
                    <a:p>
                      <a:r>
                        <a:rPr lang="en-US" sz="1600" dirty="0">
                          <a:latin typeface="Calibri" panose="020F0502020204030204" pitchFamily="34" charset="0"/>
                          <a:cs typeface="Calibri" panose="020F0502020204030204" pitchFamily="34" charset="0"/>
                        </a:rPr>
                        <a:t>(801) 975-3711</a:t>
                      </a:r>
                    </a:p>
                  </a:txBody>
                  <a:tcPr marL="87394" marR="87394"/>
                </a:tc>
                <a:extLst>
                  <a:ext uri="{0D108BD9-81ED-4DB2-BD59-A6C34878D82A}">
                    <a16:rowId xmlns:a16="http://schemas.microsoft.com/office/drawing/2014/main" val="10006"/>
                  </a:ext>
                </a:extLst>
              </a:tr>
            </a:tbl>
          </a:graphicData>
        </a:graphic>
      </p:graphicFrame>
      <p:sp>
        <p:nvSpPr>
          <p:cNvPr id="5" name="TextBox 4"/>
          <p:cNvSpPr txBox="1"/>
          <p:nvPr/>
        </p:nvSpPr>
        <p:spPr>
          <a:xfrm>
            <a:off x="762000" y="6215390"/>
            <a:ext cx="7848600" cy="261610"/>
          </a:xfrm>
          <a:prstGeom prst="rect">
            <a:avLst/>
          </a:prstGeom>
          <a:noFill/>
        </p:spPr>
        <p:txBody>
          <a:bodyPr wrap="square" rtlCol="0">
            <a:spAutoFit/>
          </a:bodyPr>
          <a:lstStyle/>
          <a:p>
            <a:pPr algn="ctr"/>
            <a:r>
              <a:rPr lang="en-US" sz="1100" b="1" dirty="0">
                <a:latin typeface="+mj-lt"/>
                <a:hlinkClick r:id="rId9"/>
              </a:rPr>
              <a:t>Geospatial Training and Awareness page</a:t>
            </a:r>
            <a:endParaRPr lang="en-US" sz="1100" b="1" dirty="0">
              <a:latin typeface="+mj-lt"/>
            </a:endParaRPr>
          </a:p>
        </p:txBody>
      </p:sp>
    </p:spTree>
    <p:extLst>
      <p:ext uri="{BB962C8B-B14F-4D97-AF65-F5344CB8AC3E}">
        <p14:creationId xmlns:p14="http://schemas.microsoft.com/office/powerpoint/2010/main" val="97834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EEC0BE-4692-4EFB-BD55-AE4BD1A297EC}"/>
              </a:ext>
            </a:extLst>
          </p:cNvPr>
          <p:cNvPicPr>
            <a:picLocks noChangeAspect="1"/>
          </p:cNvPicPr>
          <p:nvPr/>
        </p:nvPicPr>
        <p:blipFill>
          <a:blip r:embed="rId2"/>
          <a:stretch>
            <a:fillRect/>
          </a:stretch>
        </p:blipFill>
        <p:spPr>
          <a:xfrm>
            <a:off x="381000" y="1371600"/>
            <a:ext cx="5319889" cy="4953000"/>
          </a:xfrm>
          <a:prstGeom prst="rect">
            <a:avLst/>
          </a:prstGeom>
        </p:spPr>
      </p:pic>
      <p:sp>
        <p:nvSpPr>
          <p:cNvPr id="2" name="Title 1">
            <a:extLst>
              <a:ext uri="{FF2B5EF4-FFF2-40B4-BE49-F238E27FC236}">
                <a16:creationId xmlns:a16="http://schemas.microsoft.com/office/drawing/2014/main" id="{AE2B4872-99D3-4ECF-8FA0-4E73CAF26A75}"/>
              </a:ext>
            </a:extLst>
          </p:cNvPr>
          <p:cNvSpPr>
            <a:spLocks noGrp="1"/>
          </p:cNvSpPr>
          <p:nvPr>
            <p:ph type="title"/>
          </p:nvPr>
        </p:nvSpPr>
        <p:spPr/>
        <p:txBody>
          <a:bodyPr/>
          <a:lstStyle/>
          <a:p>
            <a:r>
              <a:rPr lang="en-US" dirty="0">
                <a:hlinkClick r:id="rId3"/>
              </a:rPr>
              <a:t>Geospatial Training and Awareness</a:t>
            </a:r>
            <a:endParaRPr lang="en-US" dirty="0"/>
          </a:p>
        </p:txBody>
      </p:sp>
      <p:sp>
        <p:nvSpPr>
          <p:cNvPr id="6" name="Content Placeholder 5">
            <a:extLst>
              <a:ext uri="{FF2B5EF4-FFF2-40B4-BE49-F238E27FC236}">
                <a16:creationId xmlns:a16="http://schemas.microsoft.com/office/drawing/2014/main" id="{4C7FBE1B-0DE9-45FE-9237-ED5E2115A272}"/>
              </a:ext>
            </a:extLst>
          </p:cNvPr>
          <p:cNvSpPr>
            <a:spLocks noGrp="1"/>
          </p:cNvSpPr>
          <p:nvPr>
            <p:ph sz="half" idx="2"/>
          </p:nvPr>
        </p:nvSpPr>
        <p:spPr>
          <a:xfrm>
            <a:off x="5867400" y="1447800"/>
            <a:ext cx="2819400" cy="4943856"/>
          </a:xfrm>
        </p:spPr>
        <p:txBody>
          <a:bodyPr>
            <a:normAutofit fontScale="92500" lnSpcReduction="10000"/>
          </a:bodyPr>
          <a:lstStyle/>
          <a:p>
            <a:r>
              <a:rPr lang="en-US" dirty="0"/>
              <a:t>Sign-up for live webinars</a:t>
            </a:r>
          </a:p>
          <a:p>
            <a:pPr lvl="1"/>
            <a:r>
              <a:rPr lang="en-US" dirty="0"/>
              <a:t>Desktop GIS</a:t>
            </a:r>
          </a:p>
          <a:p>
            <a:pPr lvl="1"/>
            <a:r>
              <a:rPr lang="en-US" dirty="0"/>
              <a:t>Web GIS</a:t>
            </a:r>
          </a:p>
          <a:p>
            <a:pPr lvl="1"/>
            <a:r>
              <a:rPr lang="en-US" dirty="0"/>
              <a:t>Mobile GIS</a:t>
            </a:r>
          </a:p>
          <a:p>
            <a:pPr lvl="1"/>
            <a:r>
              <a:rPr lang="en-US" dirty="0"/>
              <a:t>Remote Sensing</a:t>
            </a:r>
          </a:p>
          <a:p>
            <a:r>
              <a:rPr lang="en-US" dirty="0"/>
              <a:t>Find self-paced training materials</a:t>
            </a:r>
          </a:p>
          <a:p>
            <a:r>
              <a:rPr lang="en-US" dirty="0"/>
              <a:t>Access to recorded webinars</a:t>
            </a:r>
          </a:p>
        </p:txBody>
      </p:sp>
    </p:spTree>
    <p:extLst>
      <p:ext uri="{BB962C8B-B14F-4D97-AF65-F5344CB8AC3E}">
        <p14:creationId xmlns:p14="http://schemas.microsoft.com/office/powerpoint/2010/main" val="2283352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3" name="Rectangle 3"/>
          <p:cNvSpPr>
            <a:spLocks noGrp="1" noChangeArrowheads="1"/>
          </p:cNvSpPr>
          <p:nvPr>
            <p:ph type="subTitle" idx="1"/>
          </p:nvPr>
        </p:nvSpPr>
        <p:spPr>
          <a:xfrm>
            <a:off x="4038600" y="3886200"/>
            <a:ext cx="4953000" cy="1219200"/>
          </a:xfrm>
        </p:spPr>
        <p:txBody>
          <a:bodyPr/>
          <a:lstStyle/>
          <a:p>
            <a:pPr eaLnBrk="1" hangingPunct="1"/>
            <a:r>
              <a:rPr lang="en-US" sz="3600" dirty="0">
                <a:latin typeface="Calibri" pitchFamily="34" charset="0"/>
              </a:rPr>
              <a:t>Send them all to me - seriously!</a:t>
            </a:r>
          </a:p>
        </p:txBody>
      </p:sp>
      <p:sp>
        <p:nvSpPr>
          <p:cNvPr id="627714" name="Rectangle 2"/>
          <p:cNvSpPr>
            <a:spLocks noGrp="1" noChangeArrowheads="1"/>
          </p:cNvSpPr>
          <p:nvPr>
            <p:ph type="ctrTitle"/>
          </p:nvPr>
        </p:nvSpPr>
        <p:spPr>
          <a:xfrm>
            <a:off x="3581400" y="2514600"/>
            <a:ext cx="5334000" cy="1143000"/>
          </a:xfrm>
        </p:spPr>
        <p:txBody>
          <a:bodyPr/>
          <a:lstStyle/>
          <a:p>
            <a:pPr eaLnBrk="1" hangingPunct="1"/>
            <a:r>
              <a:rPr lang="en-US" sz="3600" dirty="0">
                <a:latin typeface="Calibri" pitchFamily="34" charset="0"/>
              </a:rPr>
              <a:t>Questions/Comments?</a:t>
            </a:r>
            <a:br>
              <a:rPr lang="en-US" sz="3600" dirty="0">
                <a:latin typeface="Calibri" pitchFamily="34" charset="0"/>
              </a:rPr>
            </a:br>
            <a:r>
              <a:rPr lang="en-US" sz="3600" dirty="0">
                <a:latin typeface="Calibri" pitchFamily="34" charset="0"/>
                <a:hlinkClick r:id="rId3"/>
              </a:rPr>
              <a:t>brenna.schwert@usda.gov</a:t>
            </a:r>
            <a:r>
              <a:rPr lang="en-US" sz="3600" dirty="0">
                <a:latin typeface="Calibri" pitchFamily="34" charset="0"/>
              </a:rPr>
              <a:t> </a:t>
            </a:r>
          </a:p>
        </p:txBody>
      </p:sp>
    </p:spTree>
    <p:extLst>
      <p:ext uri="{BB962C8B-B14F-4D97-AF65-F5344CB8AC3E}">
        <p14:creationId xmlns:p14="http://schemas.microsoft.com/office/powerpoint/2010/main" val="3303628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73180" y="0"/>
            <a:ext cx="8229600" cy="990600"/>
          </a:xfrm>
        </p:spPr>
        <p:txBody>
          <a:bodyPr/>
          <a:lstStyle/>
          <a:p>
            <a:r>
              <a:rPr lang="en-US" dirty="0"/>
              <a:t>Transfer Options</a:t>
            </a:r>
          </a:p>
        </p:txBody>
      </p:sp>
      <p:sp>
        <p:nvSpPr>
          <p:cNvPr id="12291" name="Rectangle 3"/>
          <p:cNvSpPr>
            <a:spLocks noGrp="1" noChangeArrowheads="1"/>
          </p:cNvSpPr>
          <p:nvPr>
            <p:ph idx="1"/>
          </p:nvPr>
        </p:nvSpPr>
        <p:spPr>
          <a:xfrm>
            <a:off x="685801" y="1021404"/>
            <a:ext cx="5549630" cy="3296117"/>
          </a:xfrm>
        </p:spPr>
        <p:txBody>
          <a:bodyPr/>
          <a:lstStyle/>
          <a:p>
            <a:pPr marL="0" indent="0">
              <a:buNone/>
            </a:pPr>
            <a:r>
              <a:rPr lang="en-US" sz="2800" dirty="0"/>
              <a:t>There are </a:t>
            </a:r>
            <a:r>
              <a:rPr lang="en-US" sz="2800" u="sng" dirty="0"/>
              <a:t>many</a:t>
            </a:r>
            <a:r>
              <a:rPr lang="en-US" sz="2800" dirty="0"/>
              <a:t> options that have been developed.</a:t>
            </a:r>
          </a:p>
          <a:p>
            <a:pPr marL="0" indent="0">
              <a:buNone/>
            </a:pPr>
            <a:r>
              <a:rPr lang="en-US" sz="2800" dirty="0"/>
              <a:t>Options vary in:</a:t>
            </a:r>
          </a:p>
          <a:p>
            <a:pPr lvl="1"/>
            <a:r>
              <a:rPr lang="en-US" sz="2400" dirty="0"/>
              <a:t>Accuracy</a:t>
            </a:r>
          </a:p>
          <a:p>
            <a:pPr lvl="1"/>
            <a:r>
              <a:rPr lang="en-US" sz="2400" dirty="0"/>
              <a:t>Ease</a:t>
            </a:r>
          </a:p>
          <a:p>
            <a:pPr lvl="1"/>
            <a:r>
              <a:rPr lang="en-US" sz="2400" dirty="0"/>
              <a:t>Cost</a:t>
            </a:r>
          </a:p>
        </p:txBody>
      </p:sp>
      <p:pic>
        <p:nvPicPr>
          <p:cNvPr id="2" name="Picture 1"/>
          <p:cNvPicPr>
            <a:picLocks noChangeAspect="1"/>
          </p:cNvPicPr>
          <p:nvPr/>
        </p:nvPicPr>
        <p:blipFill>
          <a:blip r:embed="rId3"/>
          <a:stretch>
            <a:fillRect/>
          </a:stretch>
        </p:blipFill>
        <p:spPr>
          <a:xfrm>
            <a:off x="4043465" y="1749670"/>
            <a:ext cx="4383932" cy="3289258"/>
          </a:xfrm>
          <a:prstGeom prst="rect">
            <a:avLst/>
          </a:prstGeom>
          <a:ln>
            <a:solidFill>
              <a:schemeClr val="accent1"/>
            </a:solidFill>
          </a:ln>
        </p:spPr>
      </p:pic>
      <p:sp>
        <p:nvSpPr>
          <p:cNvPr id="8" name="Rectangle 3"/>
          <p:cNvSpPr txBox="1">
            <a:spLocks noChangeArrowheads="1"/>
          </p:cNvSpPr>
          <p:nvPr/>
        </p:nvSpPr>
        <p:spPr bwMode="auto">
          <a:xfrm>
            <a:off x="838200" y="5038928"/>
            <a:ext cx="7897237" cy="11673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marL="0" indent="0">
              <a:buFontTx/>
              <a:buNone/>
            </a:pPr>
            <a:r>
              <a:rPr lang="en-US" sz="2800" b="0" kern="0" dirty="0"/>
              <a:t>Technology has, of course, greatly improved the access to information transfer.</a:t>
            </a:r>
          </a:p>
        </p:txBody>
      </p:sp>
    </p:spTree>
    <p:extLst>
      <p:ext uri="{BB962C8B-B14F-4D97-AF65-F5344CB8AC3E}">
        <p14:creationId xmlns:p14="http://schemas.microsoft.com/office/powerpoint/2010/main" val="13215169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6928" y="43774"/>
            <a:ext cx="8229600" cy="990600"/>
          </a:xfrm>
        </p:spPr>
        <p:txBody>
          <a:bodyPr/>
          <a:lstStyle/>
          <a:p>
            <a:r>
              <a:rPr lang="en-US" dirty="0"/>
              <a:t>Ocular Transfer to </a:t>
            </a:r>
            <a:r>
              <a:rPr lang="en-US" dirty="0" err="1"/>
              <a:t>OrthoPhoto</a:t>
            </a:r>
            <a:r>
              <a:rPr lang="en-US" dirty="0"/>
              <a:t> Quads</a:t>
            </a:r>
          </a:p>
        </p:txBody>
      </p:sp>
      <p:sp>
        <p:nvSpPr>
          <p:cNvPr id="14339" name="Rectangle 3"/>
          <p:cNvSpPr>
            <a:spLocks noGrp="1" noChangeArrowheads="1"/>
          </p:cNvSpPr>
          <p:nvPr>
            <p:ph idx="1"/>
          </p:nvPr>
        </p:nvSpPr>
        <p:spPr>
          <a:xfrm>
            <a:off x="619328" y="1034374"/>
            <a:ext cx="4800600" cy="4876800"/>
          </a:xfrm>
        </p:spPr>
        <p:txBody>
          <a:bodyPr/>
          <a:lstStyle/>
          <a:p>
            <a:pPr marL="533400" indent="-533400">
              <a:lnSpc>
                <a:spcPct val="110000"/>
              </a:lnSpc>
              <a:spcAft>
                <a:spcPct val="30000"/>
              </a:spcAft>
              <a:buFont typeface="Wingdings" pitchFamily="2" charset="2"/>
              <a:buAutoNum type="arabicPeriod"/>
            </a:pPr>
            <a:r>
              <a:rPr lang="en-US" sz="2000" dirty="0"/>
              <a:t>Delineations are completed on photos</a:t>
            </a:r>
          </a:p>
          <a:p>
            <a:pPr marL="533400" indent="-533400">
              <a:lnSpc>
                <a:spcPct val="110000"/>
              </a:lnSpc>
              <a:spcAft>
                <a:spcPct val="30000"/>
              </a:spcAft>
              <a:buFont typeface="Wingdings" pitchFamily="2" charset="2"/>
              <a:buAutoNum type="arabicPeriod"/>
            </a:pPr>
            <a:r>
              <a:rPr lang="en-US" sz="2000" dirty="0"/>
              <a:t>Transferred by eye to the orthos</a:t>
            </a:r>
          </a:p>
          <a:p>
            <a:pPr marL="533400" indent="-533400">
              <a:lnSpc>
                <a:spcPct val="110000"/>
              </a:lnSpc>
              <a:spcAft>
                <a:spcPct val="30000"/>
              </a:spcAft>
              <a:buFont typeface="Wingdings" pitchFamily="2" charset="2"/>
              <a:buAutoNum type="arabicPeriod"/>
            </a:pPr>
            <a:r>
              <a:rPr lang="en-US" sz="2000" dirty="0"/>
              <a:t>Hardcopy orthos can be scanned into GIS </a:t>
            </a:r>
          </a:p>
          <a:p>
            <a:pPr marL="914400" lvl="1" indent="-457200">
              <a:lnSpc>
                <a:spcPct val="110000"/>
              </a:lnSpc>
              <a:spcAft>
                <a:spcPct val="30000"/>
              </a:spcAft>
            </a:pPr>
            <a:r>
              <a:rPr lang="en-US" sz="1800" dirty="0"/>
              <a:t>and then polygons digitized on-screen</a:t>
            </a:r>
          </a:p>
          <a:p>
            <a:pPr marL="533400" indent="-533400">
              <a:lnSpc>
                <a:spcPct val="110000"/>
              </a:lnSpc>
              <a:spcAft>
                <a:spcPct val="30000"/>
              </a:spcAft>
              <a:buFont typeface="Wingdings" pitchFamily="2" charset="2"/>
              <a:buAutoNum type="arabicPeriod"/>
            </a:pPr>
            <a:r>
              <a:rPr lang="en-US" sz="2000" dirty="0"/>
              <a:t>Or lines can be digitized from hardcopy orthos using a digitizing tablet.</a:t>
            </a:r>
          </a:p>
        </p:txBody>
      </p:sp>
      <p:pic>
        <p:nvPicPr>
          <p:cNvPr id="14340" name="Picture 4" descr="PICT0001"/>
          <p:cNvPicPr>
            <a:picLocks noChangeAspect="1" noChangeArrowheads="1"/>
          </p:cNvPicPr>
          <p:nvPr/>
        </p:nvPicPr>
        <p:blipFill>
          <a:blip r:embed="rId3" cstate="print"/>
          <a:srcRect l="6779" r="15254" b="14124"/>
          <a:stretch>
            <a:fillRect/>
          </a:stretch>
        </p:blipFill>
        <p:spPr bwMode="auto">
          <a:xfrm>
            <a:off x="5572328" y="1034374"/>
            <a:ext cx="3124200" cy="2581275"/>
          </a:xfrm>
          <a:prstGeom prst="rect">
            <a:avLst/>
          </a:prstGeom>
          <a:noFill/>
          <a:ln w="9525">
            <a:solidFill>
              <a:schemeClr val="tx2"/>
            </a:solidFill>
            <a:miter lim="800000"/>
            <a:headEnd/>
            <a:tailEnd/>
          </a:ln>
        </p:spPr>
      </p:pic>
    </p:spTree>
    <p:extLst>
      <p:ext uri="{BB962C8B-B14F-4D97-AF65-F5344CB8AC3E}">
        <p14:creationId xmlns:p14="http://schemas.microsoft.com/office/powerpoint/2010/main" val="61766333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07567" y="0"/>
            <a:ext cx="8229600" cy="990600"/>
          </a:xfrm>
        </p:spPr>
        <p:txBody>
          <a:bodyPr/>
          <a:lstStyle/>
          <a:p>
            <a:r>
              <a:rPr lang="en-US" dirty="0"/>
              <a:t>Digitizing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8199" y="3886200"/>
            <a:ext cx="3918899" cy="2584159"/>
          </a:xfrm>
          <a:prstGeom prst="rect">
            <a:avLst/>
          </a:prstGeom>
        </p:spPr>
      </p:pic>
      <p:sp>
        <p:nvSpPr>
          <p:cNvPr id="6" name="Rectangle 3"/>
          <p:cNvSpPr txBox="1">
            <a:spLocks noChangeArrowheads="1"/>
          </p:cNvSpPr>
          <p:nvPr/>
        </p:nvSpPr>
        <p:spPr bwMode="auto">
          <a:xfrm>
            <a:off x="812367" y="1173804"/>
            <a:ext cx="7620001" cy="35927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a:lnSpc>
                <a:spcPct val="110000"/>
              </a:lnSpc>
              <a:spcAft>
                <a:spcPct val="30000"/>
              </a:spcAft>
              <a:buFont typeface="Arial" panose="020B0604020202020204" pitchFamily="34" charset="0"/>
              <a:buChar char="→"/>
            </a:pPr>
            <a:r>
              <a:rPr lang="en-US" sz="2000" b="0" kern="0" dirty="0">
                <a:solidFill>
                  <a:schemeClr val="tx1"/>
                </a:solidFill>
              </a:rPr>
              <a:t>Use orthocorrected photos</a:t>
            </a:r>
          </a:p>
          <a:p>
            <a:pPr>
              <a:lnSpc>
                <a:spcPct val="110000"/>
              </a:lnSpc>
              <a:spcAft>
                <a:spcPct val="30000"/>
              </a:spcAft>
              <a:buFont typeface="Arial" panose="020B0604020202020204" pitchFamily="34" charset="0"/>
              <a:buChar char="→"/>
            </a:pPr>
            <a:r>
              <a:rPr lang="en-US" sz="2000" b="0" kern="0" dirty="0">
                <a:solidFill>
                  <a:schemeClr val="tx1"/>
                </a:solidFill>
              </a:rPr>
              <a:t>Reduces time needed to go from image to vector</a:t>
            </a:r>
          </a:p>
          <a:p>
            <a:pPr>
              <a:lnSpc>
                <a:spcPct val="110000"/>
              </a:lnSpc>
              <a:spcAft>
                <a:spcPct val="30000"/>
              </a:spcAft>
              <a:buFont typeface="Arial" panose="020B0604020202020204" pitchFamily="34" charset="0"/>
              <a:buChar char="→"/>
            </a:pPr>
            <a:r>
              <a:rPr lang="en-US" sz="2000" b="0" kern="0" dirty="0">
                <a:solidFill>
                  <a:schemeClr val="tx1"/>
                </a:solidFill>
              </a:rPr>
              <a:t>Heads-up digitizing remains </a:t>
            </a:r>
            <a:endParaRPr lang="en-US" sz="1800" b="0" kern="0" dirty="0">
              <a:solidFill>
                <a:schemeClr val="tx1"/>
              </a:solidFill>
            </a:endParaRPr>
          </a:p>
          <a:p>
            <a:pPr>
              <a:lnSpc>
                <a:spcPct val="110000"/>
              </a:lnSpc>
              <a:spcAft>
                <a:spcPct val="30000"/>
              </a:spcAft>
              <a:buFont typeface="Arial" panose="020B0604020202020204" pitchFamily="34" charset="0"/>
              <a:buChar char="→"/>
            </a:pPr>
            <a:r>
              <a:rPr lang="en-US" sz="2000" b="0" kern="0" dirty="0">
                <a:solidFill>
                  <a:schemeClr val="tx1"/>
                </a:solidFill>
              </a:rPr>
              <a:t>Can use a Wacom or similar monitor (if you have the budget) to reduce the time needed even more</a:t>
            </a:r>
          </a:p>
          <a:p>
            <a:pPr>
              <a:lnSpc>
                <a:spcPct val="110000"/>
              </a:lnSpc>
              <a:spcAft>
                <a:spcPct val="30000"/>
              </a:spcAft>
              <a:buFont typeface="Arial" panose="020B0604020202020204" pitchFamily="34" charset="0"/>
              <a:buChar char="→"/>
            </a:pPr>
            <a:r>
              <a:rPr lang="en-US" sz="2000" b="0" kern="0" dirty="0">
                <a:solidFill>
                  <a:schemeClr val="tx1"/>
                </a:solidFill>
              </a:rPr>
              <a:t>Still working in a 2-D world</a:t>
            </a:r>
          </a:p>
        </p:txBody>
      </p:sp>
    </p:spTree>
    <p:extLst>
      <p:ext uri="{BB962C8B-B14F-4D97-AF65-F5344CB8AC3E}">
        <p14:creationId xmlns:p14="http://schemas.microsoft.com/office/powerpoint/2010/main" val="26235091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0886"/>
            <a:ext cx="8229600" cy="990600"/>
          </a:xfrm>
        </p:spPr>
        <p:txBody>
          <a:bodyPr/>
          <a:lstStyle/>
          <a:p>
            <a:r>
              <a:rPr lang="en-US" dirty="0"/>
              <a:t>Computer Stereo Systems</a:t>
            </a:r>
          </a:p>
        </p:txBody>
      </p:sp>
      <p:sp>
        <p:nvSpPr>
          <p:cNvPr id="17411" name="Rectangle 3"/>
          <p:cNvSpPr>
            <a:spLocks noGrp="1" noChangeArrowheads="1"/>
          </p:cNvSpPr>
          <p:nvPr>
            <p:ph idx="1"/>
          </p:nvPr>
        </p:nvSpPr>
        <p:spPr>
          <a:xfrm>
            <a:off x="857849" y="847336"/>
            <a:ext cx="7980363" cy="2133600"/>
          </a:xfrm>
        </p:spPr>
        <p:txBody>
          <a:bodyPr/>
          <a:lstStyle/>
          <a:p>
            <a:pPr marL="0" indent="0">
              <a:buNone/>
            </a:pPr>
            <a:r>
              <a:rPr lang="en-US" sz="2400" dirty="0"/>
              <a:t>Greatly reduces the barriers between photos and GIS.</a:t>
            </a:r>
          </a:p>
          <a:p>
            <a:pPr marL="0" indent="0">
              <a:buNone/>
            </a:pPr>
            <a:endParaRPr lang="en-US" sz="2400" dirty="0"/>
          </a:p>
          <a:p>
            <a:pPr marL="0" indent="0">
              <a:buNone/>
            </a:pPr>
            <a:r>
              <a:rPr lang="en-US" sz="2400" dirty="0"/>
              <a:t>Allows stereo viewing and digital GIS data collection via a single interface.</a:t>
            </a:r>
          </a:p>
        </p:txBody>
      </p:sp>
      <p:pic>
        <p:nvPicPr>
          <p:cNvPr id="39938" name="Picture 2" descr="C:\jmonty\CourseDevelopment\StereoAnalyst\Instructed\PPTs\NewMonitorPhotosForPPTs\IMG_5713.JPG"/>
          <p:cNvPicPr>
            <a:picLocks noChangeAspect="1" noChangeArrowheads="1"/>
          </p:cNvPicPr>
          <p:nvPr/>
        </p:nvPicPr>
        <p:blipFill>
          <a:blip r:embed="rId3" cstate="print"/>
          <a:srcRect/>
          <a:stretch>
            <a:fillRect/>
          </a:stretch>
        </p:blipFill>
        <p:spPr bwMode="auto">
          <a:xfrm>
            <a:off x="707365" y="2786331"/>
            <a:ext cx="3554084" cy="2369389"/>
          </a:xfrm>
          <a:prstGeom prst="rect">
            <a:avLst/>
          </a:prstGeom>
          <a:noFill/>
        </p:spPr>
      </p:pic>
      <p:sp>
        <p:nvSpPr>
          <p:cNvPr id="15" name="TextBox 14"/>
          <p:cNvSpPr txBox="1"/>
          <p:nvPr/>
        </p:nvSpPr>
        <p:spPr>
          <a:xfrm>
            <a:off x="1000664" y="5193102"/>
            <a:ext cx="2769079" cy="584775"/>
          </a:xfrm>
          <a:prstGeom prst="rect">
            <a:avLst/>
          </a:prstGeom>
          <a:noFill/>
        </p:spPr>
        <p:txBody>
          <a:bodyPr wrap="square" rtlCol="0">
            <a:spAutoFit/>
          </a:bodyPr>
          <a:lstStyle/>
          <a:p>
            <a:pPr algn="ctr"/>
            <a:r>
              <a:rPr lang="en-US" sz="1600" b="0" dirty="0">
                <a:latin typeface="+mn-lt"/>
              </a:rPr>
              <a:t>Passive Glasses with </a:t>
            </a:r>
            <a:r>
              <a:rPr lang="en-US" sz="1600" b="0" dirty="0">
                <a:solidFill>
                  <a:schemeClr val="bg1"/>
                </a:solidFill>
                <a:latin typeface="+mn-lt"/>
              </a:rPr>
              <a:t>a </a:t>
            </a:r>
            <a:r>
              <a:rPr lang="en-US" sz="1600" b="0" dirty="0" err="1">
                <a:latin typeface="+mn-lt"/>
              </a:rPr>
              <a:t>StereoMirror</a:t>
            </a:r>
            <a:endParaRPr lang="en-US" sz="1600" b="0" dirty="0">
              <a:latin typeface="+mn-lt"/>
            </a:endParaRPr>
          </a:p>
        </p:txBody>
      </p:sp>
      <p:sp>
        <p:nvSpPr>
          <p:cNvPr id="16" name="TextBox 15"/>
          <p:cNvSpPr txBox="1"/>
          <p:nvPr/>
        </p:nvSpPr>
        <p:spPr>
          <a:xfrm>
            <a:off x="5337060" y="5193102"/>
            <a:ext cx="2558785" cy="584775"/>
          </a:xfrm>
          <a:prstGeom prst="rect">
            <a:avLst/>
          </a:prstGeom>
          <a:noFill/>
        </p:spPr>
        <p:txBody>
          <a:bodyPr wrap="square" rtlCol="0">
            <a:spAutoFit/>
          </a:bodyPr>
          <a:lstStyle/>
          <a:p>
            <a:pPr algn="ctr"/>
            <a:r>
              <a:rPr lang="en-US" sz="1600" dirty="0">
                <a:latin typeface="+mn-lt"/>
              </a:rPr>
              <a:t>Shutter Glasses with 120Hz Monitor</a:t>
            </a:r>
          </a:p>
        </p:txBody>
      </p:sp>
      <p:pic>
        <p:nvPicPr>
          <p:cNvPr id="35841" name="Picture 1" descr="X:\TTA__RAID1_top\1Courses\StereoAnalyst\Instructed\PPTs\NewMonitorPhotosForPPTs\IMG_5761.JPG"/>
          <p:cNvPicPr>
            <a:picLocks noChangeAspect="1" noChangeArrowheads="1"/>
          </p:cNvPicPr>
          <p:nvPr/>
        </p:nvPicPr>
        <p:blipFill>
          <a:blip r:embed="rId4" cstate="print"/>
          <a:srcRect l="4516" t="6022" r="11180" b="9298"/>
          <a:stretch>
            <a:fillRect/>
          </a:stretch>
        </p:blipFill>
        <p:spPr bwMode="auto">
          <a:xfrm>
            <a:off x="4848031" y="2789252"/>
            <a:ext cx="3536844" cy="2368421"/>
          </a:xfrm>
          <a:prstGeom prst="rect">
            <a:avLst/>
          </a:prstGeom>
          <a:noFill/>
        </p:spPr>
      </p:pic>
    </p:spTree>
    <p:extLst>
      <p:ext uri="{BB962C8B-B14F-4D97-AF65-F5344CB8AC3E}">
        <p14:creationId xmlns:p14="http://schemas.microsoft.com/office/powerpoint/2010/main" val="174262895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90600"/>
          </a:xfrm>
        </p:spPr>
        <p:txBody>
          <a:bodyPr/>
          <a:lstStyle/>
          <a:p>
            <a:r>
              <a:rPr lang="en-US" dirty="0"/>
              <a:t>Photo Interpretation</a:t>
            </a:r>
          </a:p>
        </p:txBody>
      </p:sp>
      <p:sp>
        <p:nvSpPr>
          <p:cNvPr id="3" name="Content Placeholder 2"/>
          <p:cNvSpPr>
            <a:spLocks noGrp="1"/>
          </p:cNvSpPr>
          <p:nvPr>
            <p:ph idx="1"/>
          </p:nvPr>
        </p:nvSpPr>
        <p:spPr>
          <a:xfrm>
            <a:off x="990600" y="1143001"/>
            <a:ext cx="4608922" cy="3622039"/>
          </a:xfrm>
        </p:spPr>
        <p:txBody>
          <a:bodyPr/>
          <a:lstStyle/>
          <a:p>
            <a:pPr marL="0" indent="0">
              <a:buNone/>
            </a:pPr>
            <a:r>
              <a:rPr lang="en-US" sz="1800" dirty="0"/>
              <a:t>An often overlooked element of digitizing is interpretation. Stereo viewing can be a great aid in (understanding? Interpreting?) what is occurring on the ground. </a:t>
            </a:r>
          </a:p>
          <a:p>
            <a:pPr marL="0" indent="0">
              <a:buNone/>
            </a:pPr>
            <a:endParaRPr lang="en-US" sz="1800" dirty="0"/>
          </a:p>
          <a:p>
            <a:pPr marL="0" indent="0">
              <a:buNone/>
            </a:pPr>
            <a:r>
              <a:rPr lang="en-US" sz="1800" dirty="0"/>
              <a:t>Image interpretation skills you might use for a single photo are still important for digitizing in stereo:</a:t>
            </a:r>
          </a:p>
          <a:p>
            <a:r>
              <a:rPr lang="en-US" sz="1800" dirty="0"/>
              <a:t>Ground knowledge of the area</a:t>
            </a:r>
          </a:p>
          <a:p>
            <a:r>
              <a:rPr lang="en-US" sz="1800" dirty="0"/>
              <a:t>Interpretation skills</a:t>
            </a:r>
          </a:p>
          <a:p>
            <a:r>
              <a:rPr lang="en-US" sz="1800" dirty="0"/>
              <a:t>A sound scheme for your vector data</a:t>
            </a:r>
          </a:p>
        </p:txBody>
      </p:sp>
      <p:pic>
        <p:nvPicPr>
          <p:cNvPr id="4" name="Picture 4" descr="truck2"/>
          <p:cNvPicPr>
            <a:picLocks noChangeAspect="1" noChangeArrowheads="1"/>
          </p:cNvPicPr>
          <p:nvPr/>
        </p:nvPicPr>
        <p:blipFill>
          <a:blip r:embed="rId2" cstate="print"/>
          <a:srcRect l="21841" t="12735" r="10512"/>
          <a:stretch>
            <a:fillRect/>
          </a:stretch>
        </p:blipFill>
        <p:spPr bwMode="auto">
          <a:xfrm>
            <a:off x="5728121" y="1506538"/>
            <a:ext cx="3251200" cy="2795587"/>
          </a:xfrm>
          <a:prstGeom prst="rect">
            <a:avLst/>
          </a:prstGeom>
          <a:noFill/>
          <a:ln w="9525">
            <a:solidFill>
              <a:srgbClr val="FF0000"/>
            </a:solidFill>
            <a:miter lim="800000"/>
            <a:headEnd/>
            <a:tailEnd/>
          </a:ln>
          <a:effectLst>
            <a:outerShdw dist="53882" dir="2700000" algn="ctr" rotWithShape="0">
              <a:schemeClr val="bg2"/>
            </a:outerShdw>
          </a:effectLst>
        </p:spPr>
      </p:pic>
      <p:sp>
        <p:nvSpPr>
          <p:cNvPr id="6" name="Content Placeholder 2"/>
          <p:cNvSpPr txBox="1">
            <a:spLocks/>
          </p:cNvSpPr>
          <p:nvPr/>
        </p:nvSpPr>
        <p:spPr bwMode="auto">
          <a:xfrm>
            <a:off x="990600" y="4765040"/>
            <a:ext cx="7848600" cy="1348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marL="0" indent="0">
              <a:buFontTx/>
              <a:buNone/>
            </a:pPr>
            <a:r>
              <a:rPr lang="en-US" sz="1800" b="0" kern="0" dirty="0">
                <a:solidFill>
                  <a:schemeClr val="tx1"/>
                </a:solidFill>
              </a:rPr>
              <a:t>The GTAC </a:t>
            </a:r>
            <a:r>
              <a:rPr lang="en-US" sz="1800" b="0" kern="0" dirty="0">
                <a:solidFill>
                  <a:schemeClr val="tx1"/>
                </a:solidFill>
                <a:hlinkClick r:id="rId3"/>
              </a:rPr>
              <a:t>Fundamentals of Image Interpretation </a:t>
            </a:r>
            <a:r>
              <a:rPr lang="en-US" sz="1800" b="0" kern="0" dirty="0">
                <a:solidFill>
                  <a:schemeClr val="tx1"/>
                </a:solidFill>
              </a:rPr>
              <a:t>tutorial can be a good refresher for those who need it.</a:t>
            </a:r>
          </a:p>
        </p:txBody>
      </p:sp>
    </p:spTree>
    <p:extLst>
      <p:ext uri="{BB962C8B-B14F-4D97-AF65-F5344CB8AC3E}">
        <p14:creationId xmlns:p14="http://schemas.microsoft.com/office/powerpoint/2010/main" val="368137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Photo Interpretation Topics</a:t>
            </a:r>
          </a:p>
        </p:txBody>
      </p:sp>
      <p:sp>
        <p:nvSpPr>
          <p:cNvPr id="18435" name="Rectangle 3"/>
          <p:cNvSpPr>
            <a:spLocks noGrp="1" noChangeArrowheads="1"/>
          </p:cNvSpPr>
          <p:nvPr>
            <p:ph idx="1"/>
          </p:nvPr>
        </p:nvSpPr>
        <p:spPr>
          <a:xfrm>
            <a:off x="1221897" y="1447800"/>
            <a:ext cx="7371844" cy="4953000"/>
          </a:xfrm>
        </p:spPr>
        <p:txBody>
          <a:bodyPr/>
          <a:lstStyle/>
          <a:p>
            <a:pPr marL="0" indent="0">
              <a:buNone/>
            </a:pPr>
            <a:r>
              <a:rPr lang="en-US" dirty="0">
                <a:solidFill>
                  <a:schemeClr val="accent6">
                    <a:lumMod val="40000"/>
                    <a:lumOff val="60000"/>
                  </a:schemeClr>
                </a:solidFill>
              </a:rPr>
              <a:t>Your Ground Knowledge </a:t>
            </a:r>
            <a:r>
              <a:rPr lang="en-US" dirty="0"/>
              <a:t>— the most important tool!</a:t>
            </a:r>
          </a:p>
          <a:p>
            <a:pPr marL="0" indent="0">
              <a:buNone/>
            </a:pPr>
            <a:r>
              <a:rPr lang="en-US" dirty="0"/>
              <a:t>Classification Scheme</a:t>
            </a:r>
          </a:p>
          <a:p>
            <a:pPr marL="0" indent="0">
              <a:buNone/>
            </a:pPr>
            <a:r>
              <a:rPr lang="en-US" dirty="0"/>
              <a:t>Seven Image Characteristics for Interpretation</a:t>
            </a:r>
          </a:p>
          <a:p>
            <a:pPr marL="0" indent="0">
              <a:buNone/>
            </a:pPr>
            <a:r>
              <a:rPr lang="en-US" dirty="0"/>
              <a:t>Convergence of Evidence</a:t>
            </a:r>
          </a:p>
          <a:p>
            <a:pPr marL="0" indent="0">
              <a:buNone/>
            </a:pPr>
            <a:r>
              <a:rPr lang="en-US" dirty="0"/>
              <a:t>Photo Keys and Ancillary information</a:t>
            </a:r>
          </a:p>
        </p:txBody>
      </p:sp>
      <p:pic>
        <p:nvPicPr>
          <p:cNvPr id="28674" name="Picture 2" descr="X:\TTA__RAID1_top\4eLearning\Graphics\chalkboard\arrow-3.png"/>
          <p:cNvPicPr>
            <a:picLocks noChangeAspect="1" noChangeArrowheads="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71073" y="1535034"/>
            <a:ext cx="773365" cy="456988"/>
          </a:xfrm>
          <a:prstGeom prst="rect">
            <a:avLst/>
          </a:prstGeom>
          <a:noFill/>
          <a:extLst>
            <a:ext uri="{909E8E84-426E-40DD-AFC4-6F175D3DCCD1}">
              <a14:hiddenFill xmlns:a14="http://schemas.microsoft.com/office/drawing/2010/main">
                <a:solidFill>
                  <a:srgbClr val="FFFFFF"/>
                </a:solidFill>
              </a14:hiddenFill>
            </a:ext>
          </a:extLst>
        </p:spPr>
      </p:pic>
      <p:pic>
        <p:nvPicPr>
          <p:cNvPr id="28675" name="Picture 3" descr="X:\TTA__RAID1_top\4eLearning\Graphics\chalkboard\arrow-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359" y="2613727"/>
            <a:ext cx="692079" cy="4089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X:\TTA__RAID1_top\4eLearning\Graphics\chalkboard\arrow-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19" y="3175083"/>
            <a:ext cx="692079" cy="4089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X:\TTA__RAID1_top\4eLearning\Graphics\chalkboard\arrow-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219" y="4237528"/>
            <a:ext cx="692079" cy="4089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X:\TTA__RAID1_top\4eLearning\Graphics\chalkboard\arrow-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358" y="4891635"/>
            <a:ext cx="692079" cy="40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913166"/>
      </p:ext>
    </p:extLst>
  </p:cSld>
  <p:clrMapOvr>
    <a:masterClrMapping/>
  </p:clrMapOvr>
  <p:transition>
    <p:zoom/>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52C052E-EE28-4A0C-B43C-30C876411E7B}">
  <ds:schemaRefs>
    <ds:schemaRef ds:uri="ESRI.ArcGIS.Mapping.OfficeIntegration.PowerPointInfo"/>
  </ds:schemaRefs>
</ds:datastoreItem>
</file>

<file path=customXml/itemProps10.xml><?xml version="1.0" encoding="utf-8"?>
<ds:datastoreItem xmlns:ds="http://schemas.openxmlformats.org/officeDocument/2006/customXml" ds:itemID="{AD704CCD-C5CA-4958-A4AA-86F861BA12CD}">
  <ds:schemaRefs>
    <ds:schemaRef ds:uri="ESRI.ArcGIS.Mapping.OfficeIntegration.PowerPointInfo"/>
  </ds:schemaRefs>
</ds:datastoreItem>
</file>

<file path=customXml/itemProps11.xml><?xml version="1.0" encoding="utf-8"?>
<ds:datastoreItem xmlns:ds="http://schemas.openxmlformats.org/officeDocument/2006/customXml" ds:itemID="{475C6C5E-9434-4CEA-BD1B-CA57ADE25448}">
  <ds:schemaRefs>
    <ds:schemaRef ds:uri="ESRI.ArcGIS.Mapping.OfficeIntegration.PowerPointInfo"/>
  </ds:schemaRefs>
</ds:datastoreItem>
</file>

<file path=customXml/itemProps12.xml><?xml version="1.0" encoding="utf-8"?>
<ds:datastoreItem xmlns:ds="http://schemas.openxmlformats.org/officeDocument/2006/customXml" ds:itemID="{B5828DB7-A16C-4CA8-9A6B-BC3AFF9F6516}">
  <ds:schemaRefs>
    <ds:schemaRef ds:uri="ESRI.ArcGIS.Mapping.OfficeIntegration.PowerPointInfo"/>
  </ds:schemaRefs>
</ds:datastoreItem>
</file>

<file path=customXml/itemProps2.xml><?xml version="1.0" encoding="utf-8"?>
<ds:datastoreItem xmlns:ds="http://schemas.openxmlformats.org/officeDocument/2006/customXml" ds:itemID="{B4A9C166-BD48-4217-A5FD-CF00E0A1AA7D}">
  <ds:schemaRefs>
    <ds:schemaRef ds:uri="ESRI.ArcGIS.Mapping.OfficeIntegration.PowerPointInfo"/>
  </ds:schemaRefs>
</ds:datastoreItem>
</file>

<file path=customXml/itemProps3.xml><?xml version="1.0" encoding="utf-8"?>
<ds:datastoreItem xmlns:ds="http://schemas.openxmlformats.org/officeDocument/2006/customXml" ds:itemID="{F2ED15C2-F718-46C6-BD10-B8E51B7B3832}">
  <ds:schemaRefs>
    <ds:schemaRef ds:uri="ESRI.ArcGIS.Mapping.OfficeIntegration.PowerPointInfo"/>
  </ds:schemaRefs>
</ds:datastoreItem>
</file>

<file path=customXml/itemProps4.xml><?xml version="1.0" encoding="utf-8"?>
<ds:datastoreItem xmlns:ds="http://schemas.openxmlformats.org/officeDocument/2006/customXml" ds:itemID="{9C45D465-3C55-4B05-B5B0-B72FFBFECE89}">
  <ds:schemaRefs>
    <ds:schemaRef ds:uri="ESRI.ArcGIS.Mapping.OfficeIntegration.PowerPointInfo"/>
  </ds:schemaRefs>
</ds:datastoreItem>
</file>

<file path=customXml/itemProps5.xml><?xml version="1.0" encoding="utf-8"?>
<ds:datastoreItem xmlns:ds="http://schemas.openxmlformats.org/officeDocument/2006/customXml" ds:itemID="{FC477136-C34A-49F3-87F1-965A3D268D67}">
  <ds:schemaRefs>
    <ds:schemaRef ds:uri="ESRI.ArcGIS.Mapping.OfficeIntegration.PowerPointInfo"/>
  </ds:schemaRefs>
</ds:datastoreItem>
</file>

<file path=customXml/itemProps6.xml><?xml version="1.0" encoding="utf-8"?>
<ds:datastoreItem xmlns:ds="http://schemas.openxmlformats.org/officeDocument/2006/customXml" ds:itemID="{0ADC328D-39F3-4C3F-91ED-09D6760A1147}">
  <ds:schemaRefs>
    <ds:schemaRef ds:uri="ESRI.ArcGIS.Mapping.OfficeIntegration.PowerPointInfo"/>
  </ds:schemaRefs>
</ds:datastoreItem>
</file>

<file path=customXml/itemProps7.xml><?xml version="1.0" encoding="utf-8"?>
<ds:datastoreItem xmlns:ds="http://schemas.openxmlformats.org/officeDocument/2006/customXml" ds:itemID="{42DA8CCC-8FB1-40FD-A10C-35C218F9B1DE}">
  <ds:schemaRefs>
    <ds:schemaRef ds:uri="ESRI.ArcGIS.Mapping.OfficeIntegration.PowerPointInfo"/>
  </ds:schemaRefs>
</ds:datastoreItem>
</file>

<file path=customXml/itemProps8.xml><?xml version="1.0" encoding="utf-8"?>
<ds:datastoreItem xmlns:ds="http://schemas.openxmlformats.org/officeDocument/2006/customXml" ds:itemID="{763A7077-5622-4421-84C8-3E22205B149E}">
  <ds:schemaRefs>
    <ds:schemaRef ds:uri="ESRI.ArcGIS.Mapping.OfficeIntegration.PowerPointInfo"/>
  </ds:schemaRefs>
</ds:datastoreItem>
</file>

<file path=customXml/itemProps9.xml><?xml version="1.0" encoding="utf-8"?>
<ds:datastoreItem xmlns:ds="http://schemas.openxmlformats.org/officeDocument/2006/customXml" ds:itemID="{E1CDF8B1-9229-4493-BFFD-81163C71315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Clarity</Template>
  <TotalTime>29424</TotalTime>
  <Words>2481</Words>
  <Application>Microsoft Office PowerPoint</Application>
  <PresentationFormat>On-screen Show (4:3)</PresentationFormat>
  <Paragraphs>346</Paragraphs>
  <Slides>37</Slides>
  <Notes>28</Notes>
  <HiddenSlides>14</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Arial</vt:lpstr>
      <vt:lpstr>Calibri</vt:lpstr>
      <vt:lpstr>Times New Roman</vt:lpstr>
      <vt:lpstr>Wingdings</vt:lpstr>
      <vt:lpstr>Clarity</vt:lpstr>
      <vt:lpstr>Drawing</vt:lpstr>
      <vt:lpstr>Information Extraction from 3D Digital Imagery</vt:lpstr>
      <vt:lpstr>Our Data is Geospatial</vt:lpstr>
      <vt:lpstr>Photography Contains a Wealth of Information</vt:lpstr>
      <vt:lpstr>Transfer Options</vt:lpstr>
      <vt:lpstr>Ocular Transfer to OrthoPhoto Quads</vt:lpstr>
      <vt:lpstr>Digitizing</vt:lpstr>
      <vt:lpstr>Computer Stereo Systems</vt:lpstr>
      <vt:lpstr>Photo Interpretation</vt:lpstr>
      <vt:lpstr>Photo Interpretation Topics</vt:lpstr>
      <vt:lpstr>Ground Knowledge and Experience</vt:lpstr>
      <vt:lpstr>The Classification Scheme (Legend)</vt:lpstr>
      <vt:lpstr>Classification Themes</vt:lpstr>
      <vt:lpstr>The Classification Scheme</vt:lpstr>
      <vt:lpstr>Classification Scheme -- Bad Example</vt:lpstr>
      <vt:lpstr>Classification Scheme</vt:lpstr>
      <vt:lpstr>Image Interpretation</vt:lpstr>
      <vt:lpstr>Convergence of Evidence</vt:lpstr>
      <vt:lpstr>Photo Interpretation Keys</vt:lpstr>
      <vt:lpstr>PI Keys…</vt:lpstr>
      <vt:lpstr>PI Keys…</vt:lpstr>
      <vt:lpstr>Ancillary Information</vt:lpstr>
      <vt:lpstr>Photo Key with Ancillary Information</vt:lpstr>
      <vt:lpstr>Digitizing in Summit Evolution</vt:lpstr>
      <vt:lpstr>Why the new software</vt:lpstr>
      <vt:lpstr>Heads-Up Digitizing in Summit Evolution</vt:lpstr>
      <vt:lpstr>Summit Options for Digitizing</vt:lpstr>
      <vt:lpstr>Summit Digitizing Toolbars in ArcMap</vt:lpstr>
      <vt:lpstr>Digitizing Basics</vt:lpstr>
      <vt:lpstr>Digitizing Basics</vt:lpstr>
      <vt:lpstr>Digitizing in Summit Evolution</vt:lpstr>
      <vt:lpstr>Geospatial Help Desk Resources</vt:lpstr>
      <vt:lpstr>Geospatial Help Desk</vt:lpstr>
      <vt:lpstr>GIS Help Desk</vt:lpstr>
      <vt:lpstr>Remote Sensing Help Desk</vt:lpstr>
      <vt:lpstr>GTAC Remote Sensing SME Contacts</vt:lpstr>
      <vt:lpstr>Geospatial Training and Awareness</vt:lpstr>
      <vt:lpstr>Questions/Comments? brenna.schwert@usda.gov </vt:lpstr>
    </vt:vector>
  </TitlesOfParts>
  <Company>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USDA Forest Service</dc:creator>
  <cp:lastModifiedBy>Hammond, Mark - FS, SALT LAKE CITY, UT</cp:lastModifiedBy>
  <cp:revision>426</cp:revision>
  <dcterms:created xsi:type="dcterms:W3CDTF">2015-04-03T20:09:37Z</dcterms:created>
  <dcterms:modified xsi:type="dcterms:W3CDTF">2020-02-10T21:55:09Z</dcterms:modified>
</cp:coreProperties>
</file>