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3"/>
  </p:sldMasterIdLst>
  <p:notesMasterIdLst>
    <p:notesMasterId r:id="rId55"/>
  </p:notesMasterIdLst>
  <p:sldIdLst>
    <p:sldId id="256" r:id="rId14"/>
    <p:sldId id="356" r:id="rId15"/>
    <p:sldId id="318" r:id="rId16"/>
    <p:sldId id="357"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8" r:id="rId53"/>
    <p:sldId id="35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03" autoAdjust="0"/>
    <p:restoredTop sz="77958" autoAdjust="0"/>
  </p:normalViewPr>
  <p:slideViewPr>
    <p:cSldViewPr>
      <p:cViewPr varScale="1">
        <p:scale>
          <a:sx n="42" d="100"/>
          <a:sy n="42" d="100"/>
        </p:scale>
        <p:origin x="1296"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19347-2FC6-4E09-8ED8-1356F5CB827B}" type="datetimeFigureOut">
              <a:rPr lang="en-US" smtClean="0"/>
              <a:t>2/10/2020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77DFD-5BCC-4242-A676-A458A6A44556}" type="slidenum">
              <a:rPr lang="en-US" smtClean="0"/>
              <a:t>‹#›</a:t>
            </a:fld>
            <a:endParaRPr lang="en-US"/>
          </a:p>
        </p:txBody>
      </p:sp>
    </p:spTree>
    <p:extLst>
      <p:ext uri="{BB962C8B-B14F-4D97-AF65-F5344CB8AC3E}">
        <p14:creationId xmlns:p14="http://schemas.microsoft.com/office/powerpoint/2010/main" val="193588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560601-2F01-49F5-8809-A86FCF24BE7E}" type="slidenum">
              <a:rPr lang="en-US" smtClean="0"/>
              <a:t>2</a:t>
            </a:fld>
            <a:endParaRPr lang="en-US"/>
          </a:p>
        </p:txBody>
      </p:sp>
    </p:spTree>
    <p:extLst>
      <p:ext uri="{BB962C8B-B14F-4D97-AF65-F5344CB8AC3E}">
        <p14:creationId xmlns:p14="http://schemas.microsoft.com/office/powerpoint/2010/main" val="3727162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displacement,</a:t>
            </a:r>
            <a:r>
              <a:rPr lang="en-US" baseline="0" dirty="0"/>
              <a:t> then??  </a:t>
            </a:r>
            <a:r>
              <a:rPr lang="en-US" dirty="0"/>
              <a:t>Mention how the trees at</a:t>
            </a:r>
            <a:r>
              <a:rPr lang="en-US" baseline="0" dirty="0"/>
              <a:t> the center are properly placed and looking upright, but as you move away from the center (also called the principle point), the trees ‘lean’ away, and they are also DISPLACED.  Higher elevations are also displaced more as you move away from the center.</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12</a:t>
            </a:fld>
            <a:endParaRPr lang="en-US"/>
          </a:p>
        </p:txBody>
      </p:sp>
    </p:spTree>
    <p:extLst>
      <p:ext uri="{BB962C8B-B14F-4D97-AF65-F5344CB8AC3E}">
        <p14:creationId xmlns:p14="http://schemas.microsoft.com/office/powerpoint/2010/main" val="61152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Displacement: comes</a:t>
            </a:r>
            <a:r>
              <a:rPr lang="en-US" baseline="0" dirty="0"/>
              <a:t> from taking items on the surface of the earth and placing them on a flat surface WITHOUT the typical process we use to make a map.  The displacement in imagery is replicated on the computer screen, and mimics our natural depth perception to allow us to see in stereo.</a:t>
            </a:r>
            <a:endParaRPr lang="en-US"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13</a:t>
            </a:fld>
            <a:endParaRPr lang="en-US"/>
          </a:p>
        </p:txBody>
      </p:sp>
    </p:spTree>
    <p:extLst>
      <p:ext uri="{BB962C8B-B14F-4D97-AF65-F5344CB8AC3E}">
        <p14:creationId xmlns:p14="http://schemas.microsoft.com/office/powerpoint/2010/main" val="285393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Parallax</a:t>
            </a:r>
            <a:r>
              <a:rPr lang="en-US" baseline="0" dirty="0"/>
              <a:t> is the apparent shift of something we are viewing when we move position, and it is this property, along with displacement, that makes it appear as if we can see the objects in three dimensions.</a:t>
            </a:r>
          </a:p>
          <a:p>
            <a:endParaRPr lang="en-US" baseline="0" dirty="0"/>
          </a:p>
          <a:p>
            <a:r>
              <a:rPr lang="en-US" baseline="0" dirty="0"/>
              <a:t>To put it all together, when we take two consecutively capture images and view them simultaneously, we are looking at one capture with our left eye, and the other with our right, simulating how we can see depth perception in our everyday world.</a:t>
            </a:r>
          </a:p>
          <a:p>
            <a:endParaRPr lang="en-US" baseline="0" dirty="0"/>
          </a:p>
          <a:p>
            <a:r>
              <a:rPr lang="en-US" baseline="0" dirty="0"/>
              <a:t>We will put together parallax, displacement, and how we make use of these, here in a few minutes.</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14</a:t>
            </a:fld>
            <a:endParaRPr lang="en-US"/>
          </a:p>
        </p:txBody>
      </p:sp>
    </p:spTree>
    <p:extLst>
      <p:ext uri="{BB962C8B-B14F-4D97-AF65-F5344CB8AC3E}">
        <p14:creationId xmlns:p14="http://schemas.microsoft.com/office/powerpoint/2010/main" val="2234334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Photo Characteristics</a:t>
            </a:r>
          </a:p>
        </p:txBody>
      </p:sp>
      <p:sp>
        <p:nvSpPr>
          <p:cNvPr id="5" name="Rectangle 7"/>
          <p:cNvSpPr>
            <a:spLocks noGrp="1" noChangeArrowheads="1"/>
          </p:cNvSpPr>
          <p:nvPr>
            <p:ph type="sldNum" sz="quarter" idx="5"/>
          </p:nvPr>
        </p:nvSpPr>
        <p:spPr>
          <a:ln/>
        </p:spPr>
        <p:txBody>
          <a:bodyPr/>
          <a:lstStyle/>
          <a:p>
            <a:fld id="{75590378-C0B3-4AAC-B785-36617AD41AED}" type="slidenum">
              <a:rPr lang="en-US"/>
              <a:pPr/>
              <a:t>15</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9024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16</a:t>
            </a:fld>
            <a:endParaRPr lang="en-US"/>
          </a:p>
        </p:txBody>
      </p:sp>
    </p:spTree>
    <p:extLst>
      <p:ext uri="{BB962C8B-B14F-4D97-AF65-F5344CB8AC3E}">
        <p14:creationId xmlns:p14="http://schemas.microsoft.com/office/powerpoint/2010/main" val="182637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last two topics will be covered in the demo rather than in slides.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17</a:t>
            </a:fld>
            <a:endParaRPr lang="en-US"/>
          </a:p>
        </p:txBody>
      </p:sp>
    </p:spTree>
    <p:extLst>
      <p:ext uri="{BB962C8B-B14F-4D97-AF65-F5344CB8AC3E}">
        <p14:creationId xmlns:p14="http://schemas.microsoft.com/office/powerpoint/2010/main" val="3949605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baseline="0" dirty="0"/>
              <a:t> through the points]</a:t>
            </a:r>
          </a:p>
          <a:p>
            <a:endParaRPr lang="en-US" baseline="0" dirty="0"/>
          </a:p>
          <a:p>
            <a:r>
              <a:rPr lang="en-US" baseline="0" dirty="0"/>
              <a:t>For the last point: in order to record an elevation in the shapefile or feature class, you must set up them up to include Z values.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18</a:t>
            </a:fld>
            <a:endParaRPr lang="en-US"/>
          </a:p>
        </p:txBody>
      </p:sp>
    </p:spTree>
    <p:extLst>
      <p:ext uri="{BB962C8B-B14F-4D97-AF65-F5344CB8AC3E}">
        <p14:creationId xmlns:p14="http://schemas.microsoft.com/office/powerpoint/2010/main" val="380993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a:t>
            </a:r>
            <a:r>
              <a:rPr lang="en-US" baseline="0" dirty="0"/>
              <a:t> system is a moving target is the continued improvement in 3D technology and software</a:t>
            </a:r>
          </a:p>
          <a:p>
            <a:endParaRPr lang="en-US" dirty="0"/>
          </a:p>
          <a:p>
            <a:r>
              <a:rPr lang="en-US" dirty="0"/>
              <a:t>Unlike</a:t>
            </a:r>
            <a:r>
              <a:rPr lang="en-US" baseline="0" dirty="0"/>
              <a:t> our experience with Stereo Analyst, Evolution has a more stable set of requirements, and is not as dependent on your version of ArcMap.</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19</a:t>
            </a:fld>
            <a:endParaRPr lang="en-US"/>
          </a:p>
        </p:txBody>
      </p:sp>
    </p:spTree>
    <p:extLst>
      <p:ext uri="{BB962C8B-B14F-4D97-AF65-F5344CB8AC3E}">
        <p14:creationId xmlns:p14="http://schemas.microsoft.com/office/powerpoint/2010/main" val="64161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need to</a:t>
            </a:r>
            <a:r>
              <a:rPr lang="en-US" baseline="0" dirty="0"/>
              <a:t> know LPS to use Summit Evolution, but it helps if the block file experiences any errors, or if you need to create smaller (subset) blocks from the full dataset.</a:t>
            </a:r>
          </a:p>
          <a:p>
            <a:endParaRPr lang="en-US" baseline="0" dirty="0"/>
          </a:p>
          <a:p>
            <a:r>
              <a:rPr lang="en-US" baseline="0" dirty="0"/>
              <a:t>Once you have the data, you need something to view it with…</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20</a:t>
            </a:fld>
            <a:endParaRPr lang="en-US"/>
          </a:p>
        </p:txBody>
      </p:sp>
    </p:spTree>
    <p:extLst>
      <p:ext uri="{BB962C8B-B14F-4D97-AF65-F5344CB8AC3E}">
        <p14:creationId xmlns:p14="http://schemas.microsoft.com/office/powerpoint/2010/main" val="19567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a:t>
            </a:r>
            <a:r>
              <a:rPr lang="en-US" baseline="0" dirty="0"/>
              <a:t> hardware, let’s start with the simplest. Can be used with any computer monitor system; the glasses cost less than a dollar or using plastic glasses for a few bucks</a:t>
            </a:r>
          </a:p>
          <a:p>
            <a:endParaRPr lang="en-US" dirty="0"/>
          </a:p>
          <a:p>
            <a:r>
              <a:rPr lang="en-US" dirty="0"/>
              <a:t>Not always</a:t>
            </a:r>
            <a:r>
              <a:rPr lang="en-US" baseline="0" dirty="0"/>
              <a:t> easy to see (depending on the imagery); darkens the colors;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21</a:t>
            </a:fld>
            <a:endParaRPr lang="en-US"/>
          </a:p>
        </p:txBody>
      </p:sp>
    </p:spTree>
    <p:extLst>
      <p:ext uri="{BB962C8B-B14F-4D97-AF65-F5344CB8AC3E}">
        <p14:creationId xmlns:p14="http://schemas.microsoft.com/office/powerpoint/2010/main" val="253149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a:t>
            </a:fld>
            <a:endParaRPr lang="en-US"/>
          </a:p>
        </p:txBody>
      </p:sp>
    </p:spTree>
    <p:extLst>
      <p:ext uri="{BB962C8B-B14F-4D97-AF65-F5344CB8AC3E}">
        <p14:creationId xmlns:p14="http://schemas.microsoft.com/office/powerpoint/2010/main" val="567865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active stereo system is the most commonly</a:t>
            </a:r>
            <a:r>
              <a:rPr lang="en-US" baseline="0" dirty="0"/>
              <a:t> used due to its affordability. The monitor, emitter, and glasses can be had for around $500. For those who have not used one before, [describe how it works]</a:t>
            </a:r>
          </a:p>
          <a:p>
            <a:endParaRPr lang="en-US" baseline="0" dirty="0"/>
          </a:p>
          <a:p>
            <a:r>
              <a:rPr lang="en-US" dirty="0"/>
              <a:t>The only downside</a:t>
            </a:r>
            <a:r>
              <a:rPr lang="en-US" baseline="0" dirty="0"/>
              <a:t> is that, due to the flicker in the glasses, it can cause eye fatigue for many users.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22</a:t>
            </a:fld>
            <a:endParaRPr lang="en-US"/>
          </a:p>
        </p:txBody>
      </p:sp>
    </p:spTree>
    <p:extLst>
      <p:ext uri="{BB962C8B-B14F-4D97-AF65-F5344CB8AC3E}">
        <p14:creationId xmlns:p14="http://schemas.microsoft.com/office/powerpoint/2010/main" val="111373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‘passive’ system,</a:t>
            </a:r>
            <a:r>
              <a:rPr lang="en-US" baseline="0" dirty="0"/>
              <a:t> such as shown here, works by using different polarizations for each eye; e.g. horizontal for the left eye, and vertical for the right. [explain how the mirror then works]</a:t>
            </a:r>
          </a:p>
          <a:p>
            <a:endParaRPr lang="en-US" baseline="0" dirty="0"/>
          </a:p>
          <a:p>
            <a:r>
              <a:rPr lang="en-US" baseline="0" dirty="0"/>
              <a:t>The main benefit is that there is less eye fatigue, so this system is good for production work. On the negative side: cost; more difficult to use as a day to day monitor, and now becoming harder to find, although the company that makes the stereo software is not importing them from a company in Germany.</a:t>
            </a:r>
            <a:endParaRPr lang="en-US" dirty="0"/>
          </a:p>
          <a:p>
            <a:endParaRPr lang="en-US" dirty="0"/>
          </a:p>
          <a:p>
            <a:r>
              <a:rPr lang="en-US" dirty="0"/>
              <a:t>However, while</a:t>
            </a:r>
            <a:r>
              <a:rPr lang="en-US" baseline="0" dirty="0"/>
              <a:t> either of these systems are nice to have, can use the system sitting on your desktop right now. Anaglyph isn’t the best, but it works.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23</a:t>
            </a:fld>
            <a:endParaRPr lang="en-US"/>
          </a:p>
        </p:txBody>
      </p:sp>
    </p:spTree>
    <p:extLst>
      <p:ext uri="{BB962C8B-B14F-4D97-AF65-F5344CB8AC3E}">
        <p14:creationId xmlns:p14="http://schemas.microsoft.com/office/powerpoint/2010/main" val="2092453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a:t>
            </a:r>
            <a:r>
              <a:rPr lang="en-US" baseline="0" dirty="0"/>
              <a:t> stereo system: Should work with current class 3 desktops; class 2 may need a different graphics card; check the computer graphics card against the manufacture system requirements. </a:t>
            </a:r>
            <a:endParaRPr lang="en-US" dirty="0"/>
          </a:p>
          <a:p>
            <a:endParaRPr lang="en-US" dirty="0"/>
          </a:p>
          <a:p>
            <a:r>
              <a:rPr lang="en-US" dirty="0"/>
              <a:t>Planar</a:t>
            </a:r>
            <a:r>
              <a:rPr lang="en-US" baseline="0" dirty="0"/>
              <a:t> stereo mirror: Have been out of production for a little while and might be found in secondary market. A German company recently began manufacturing these, and we are in contact with their reseller for the US to get price information.</a:t>
            </a:r>
          </a:p>
          <a:p>
            <a:endParaRPr lang="en-US" baseline="0" dirty="0"/>
          </a:p>
          <a:p>
            <a:r>
              <a:rPr lang="en-US" baseline="0" dirty="0"/>
              <a:t>BIG RECAP: the software and hardware work together to give us digital 3D viewing; need to do a little homework in selecting a monitor system, and ensuring that you have a graphics card that will work.</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24</a:t>
            </a:fld>
            <a:endParaRPr lang="en-US"/>
          </a:p>
        </p:txBody>
      </p:sp>
    </p:spTree>
    <p:extLst>
      <p:ext uri="{BB962C8B-B14F-4D97-AF65-F5344CB8AC3E}">
        <p14:creationId xmlns:p14="http://schemas.microsoft.com/office/powerpoint/2010/main" val="2673657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25</a:t>
            </a:fld>
            <a:endParaRPr lang="en-US"/>
          </a:p>
        </p:txBody>
      </p:sp>
    </p:spTree>
    <p:extLst>
      <p:ext uri="{BB962C8B-B14F-4D97-AF65-F5344CB8AC3E}">
        <p14:creationId xmlns:p14="http://schemas.microsoft.com/office/powerpoint/2010/main" val="3666746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a:t>
            </a:r>
            <a:r>
              <a:rPr lang="en-US" baseline="0" dirty="0"/>
              <a:t> parallax using the near and distant tree or items on the desk example</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26</a:t>
            </a:fld>
            <a:endParaRPr lang="en-US"/>
          </a:p>
        </p:txBody>
      </p:sp>
    </p:spTree>
    <p:extLst>
      <p:ext uri="{BB962C8B-B14F-4D97-AF65-F5344CB8AC3E}">
        <p14:creationId xmlns:p14="http://schemas.microsoft.com/office/powerpoint/2010/main" val="299610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stereo viewing, we have two</a:t>
            </a:r>
            <a:r>
              <a:rPr lang="en-US" baseline="0" dirty="0"/>
              <a:t> successive images captured along a flight line. The tree of course has not moved, but due to the shift in position of the observer, the camera in this case, the tree now appears to lean in different directions.  We will refer to them as the left and right images based on how they are displayed.  </a:t>
            </a:r>
          </a:p>
          <a:p>
            <a:endParaRPr lang="en-US" baseline="0" dirty="0"/>
          </a:p>
          <a:p>
            <a:r>
              <a:rPr lang="en-US" baseline="0" dirty="0"/>
              <a:t>This is a type of displacement, and since we know the details of how these images were capture (such as the altitude of the plane, information about the camera, etc.) we can use this to estimate the height of an object.</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27</a:t>
            </a:fld>
            <a:endParaRPr lang="en-US"/>
          </a:p>
        </p:txBody>
      </p:sp>
    </p:spTree>
    <p:extLst>
      <p:ext uri="{BB962C8B-B14F-4D97-AF65-F5344CB8AC3E}">
        <p14:creationId xmlns:p14="http://schemas.microsoft.com/office/powerpoint/2010/main" val="334886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stereo viewer,</a:t>
            </a:r>
            <a:r>
              <a:rPr lang="en-US" baseline="0" dirty="0"/>
              <a:t> we move the objects along the X axis of the screen, so this is usually referred to as the X Parallax [FIND THE PROPER TERM!]</a:t>
            </a:r>
          </a:p>
          <a:p>
            <a:endParaRPr lang="en-US" baseline="0" dirty="0"/>
          </a:p>
          <a:p>
            <a:r>
              <a:rPr lang="en-US" baseline="0" dirty="0"/>
              <a:t>This is a basic generalization, but it holds true whether we are measuring heights, or looking to get ground elevations to either measure slopes or include them in our shapefiles.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28</a:t>
            </a:fld>
            <a:endParaRPr lang="en-US"/>
          </a:p>
        </p:txBody>
      </p:sp>
    </p:spTree>
    <p:extLst>
      <p:ext uri="{BB962C8B-B14F-4D97-AF65-F5344CB8AC3E}">
        <p14:creationId xmlns:p14="http://schemas.microsoft.com/office/powerpoint/2010/main" val="359630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we</a:t>
            </a:r>
            <a:r>
              <a:rPr lang="en-US" baseline="0" dirty="0"/>
              <a:t> can use the scroll wheel to adjust the parallax and move the stereo cursor up and down to ‘place it on the ground’. </a:t>
            </a:r>
          </a:p>
          <a:p>
            <a:endParaRPr lang="en-US" baseline="0" dirty="0"/>
          </a:p>
          <a:p>
            <a:r>
              <a:rPr lang="en-US" baseline="0" dirty="0"/>
              <a:t>If we look a little closer to where the cursor is at… [advance to next slide]</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29</a:t>
            </a:fld>
            <a:endParaRPr lang="en-US"/>
          </a:p>
        </p:txBody>
      </p:sp>
    </p:spTree>
    <p:extLst>
      <p:ext uri="{BB962C8B-B14F-4D97-AF65-F5344CB8AC3E}">
        <p14:creationId xmlns:p14="http://schemas.microsoft.com/office/powerpoint/2010/main" val="3522747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new to stereo, it does take a while to get used to seeing the height of the cursor.</a:t>
            </a:r>
          </a:p>
          <a:p>
            <a:endParaRPr lang="en-US" baseline="0" dirty="0"/>
          </a:p>
          <a:p>
            <a:r>
              <a:rPr lang="en-US" baseline="0" dirty="0"/>
              <a:t>If you have anaglyph glasses, you should notice a red cursor and a yellow cursor in the image. The challenge for new users is to be able to note when the cursor is ‘on the ground”, or when the two cursors are lined up.</a:t>
            </a:r>
          </a:p>
          <a:p>
            <a:br>
              <a:rPr lang="en-US" baseline="0" dirty="0"/>
            </a:br>
            <a:r>
              <a:rPr lang="en-US" baseline="0" dirty="0"/>
              <a:t>One key is to relax your eyes, and let them focus on the ground. A similar situation that might help is when you are looking out of your car windshield when it could be cleaned. Your eyes can focus alternately on your windshield, or on the road in front of you like they should be!! This is similar; let your eyes focus on the terrain, and then as the two cursors approach each other, you will be able to see them more easily.</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30</a:t>
            </a:fld>
            <a:endParaRPr lang="en-US"/>
          </a:p>
        </p:txBody>
      </p:sp>
    </p:spTree>
    <p:extLst>
      <p:ext uri="{BB962C8B-B14F-4D97-AF65-F5344CB8AC3E}">
        <p14:creationId xmlns:p14="http://schemas.microsoft.com/office/powerpoint/2010/main" val="45369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check</a:t>
            </a:r>
            <a:r>
              <a:rPr lang="en-US" baseline="0" dirty="0"/>
              <a:t> how close  you are, you can use the view modes in the Image View toolbar. This allows you to view only the left or right image at a time, and is a good check to see how well you have done getting the cursor on your object.</a:t>
            </a:r>
          </a:p>
          <a:p>
            <a:endParaRPr lang="en-US" baseline="0" dirty="0"/>
          </a:p>
          <a:p>
            <a:r>
              <a:rPr lang="en-US" baseline="0" dirty="0"/>
              <a:t>For those transitioning from Stereo Analyst, there is no mode where all three windows are displayed simultaneously, but this is a useful compromise.</a:t>
            </a:r>
          </a:p>
          <a:p>
            <a:endParaRPr lang="en-US" baseline="0" dirty="0"/>
          </a:p>
          <a:p>
            <a:r>
              <a:rPr lang="en-US" baseline="0" dirty="0"/>
              <a:t>There are two different ways we can adjust the parallax; manually with the scroll wheel on the mouse, or we can let the software do it, either on its own or by using an elevation file</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31</a:t>
            </a:fld>
            <a:endParaRPr lang="en-US"/>
          </a:p>
        </p:txBody>
      </p:sp>
    </p:spTree>
    <p:extLst>
      <p:ext uri="{BB962C8B-B14F-4D97-AF65-F5344CB8AC3E}">
        <p14:creationId xmlns:p14="http://schemas.microsoft.com/office/powerpoint/2010/main" val="151378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r>
              <a:rPr lang="en-US" baseline="0" dirty="0"/>
              <a:t> discuss some of the properties that will aid in understanding how we can view two ‘flat’ photographs in stereo </a:t>
            </a:r>
          </a:p>
          <a:p>
            <a:endParaRPr lang="en-US" baseline="0" dirty="0"/>
          </a:p>
          <a:p>
            <a:r>
              <a:rPr lang="en-US" b="1" baseline="0" dirty="0"/>
              <a:t>[click to bring up single point image]</a:t>
            </a:r>
            <a:endParaRPr lang="en-US" b="1"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5</a:t>
            </a:fld>
            <a:endParaRPr lang="en-US"/>
          </a:p>
        </p:txBody>
      </p:sp>
    </p:spTree>
    <p:extLst>
      <p:ext uri="{BB962C8B-B14F-4D97-AF65-F5344CB8AC3E}">
        <p14:creationId xmlns:p14="http://schemas.microsoft.com/office/powerpoint/2010/main" val="3252881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explain autocorrelation</a:t>
            </a:r>
          </a:p>
          <a:p>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32</a:t>
            </a:fld>
            <a:endParaRPr lang="en-US"/>
          </a:p>
        </p:txBody>
      </p:sp>
    </p:spTree>
    <p:extLst>
      <p:ext uri="{BB962C8B-B14F-4D97-AF65-F5344CB8AC3E}">
        <p14:creationId xmlns:p14="http://schemas.microsoft.com/office/powerpoint/2010/main" val="1859670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only works if you have bare ground near the</a:t>
            </a:r>
            <a:r>
              <a:rPr lang="en-US" baseline="0" dirty="0"/>
              <a:t> tree. If you want the height of a tree in an area with closed canopy, it can be a bit trickier</a:t>
            </a:r>
          </a:p>
          <a:p>
            <a:endParaRPr lang="en-US" baseline="0" dirty="0"/>
          </a:p>
          <a:p>
            <a:r>
              <a:rPr lang="en-US" baseline="0" dirty="0"/>
              <a:t>Using manual adjustment is not best when digitizing, particularly when you are capturing Z values.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33</a:t>
            </a:fld>
            <a:endParaRPr lang="en-US"/>
          </a:p>
        </p:txBody>
      </p:sp>
    </p:spTree>
    <p:extLst>
      <p:ext uri="{BB962C8B-B14F-4D97-AF65-F5344CB8AC3E}">
        <p14:creationId xmlns:p14="http://schemas.microsoft.com/office/powerpoint/2010/main" val="291082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the icon in the upper right; we will use this button to add a DEM in Evolution</a:t>
            </a:r>
          </a:p>
          <a:p>
            <a:endParaRPr lang="en-US" baseline="0" dirty="0"/>
          </a:p>
          <a:p>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34</a:t>
            </a:fld>
            <a:endParaRPr lang="en-US"/>
          </a:p>
        </p:txBody>
      </p:sp>
    </p:spTree>
    <p:extLst>
      <p:ext uri="{BB962C8B-B14F-4D97-AF65-F5344CB8AC3E}">
        <p14:creationId xmlns:p14="http://schemas.microsoft.com/office/powerpoint/2010/main" val="687500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Correlation is an option when digitizing where a DEM is not an option.  It is called ‘Snap Toggle’ in evolution, and should not be confused with snapping when digitizing in ArcMap. This mode compares the two scenes, and uses a correlation routine between the two to compare locations and try to match the locations in the pair. </a:t>
            </a:r>
          </a:p>
          <a:p>
            <a:endParaRPr lang="en-US" baseline="0" dirty="0"/>
          </a:p>
          <a:p>
            <a:r>
              <a:rPr lang="en-US" baseline="0" dirty="0"/>
              <a:t>Typically this works well, but if you have any area such as around this two-track where there is little contrast, it can have a difficult time with the correlation, as can sort of be seen here; you will be able to see it better in the demonstration. </a:t>
            </a:r>
          </a:p>
          <a:p>
            <a:endParaRPr lang="en-US" baseline="0" dirty="0"/>
          </a:p>
          <a:p>
            <a:r>
              <a:rPr lang="en-US" dirty="0"/>
              <a:t>Now that we have an idea of how</a:t>
            </a:r>
            <a:r>
              <a:rPr lang="en-US" baseline="0" dirty="0"/>
              <a:t> stereo works, let’s look more at the interface</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35</a:t>
            </a:fld>
            <a:endParaRPr lang="en-US"/>
          </a:p>
        </p:txBody>
      </p:sp>
    </p:spTree>
    <p:extLst>
      <p:ext uri="{BB962C8B-B14F-4D97-AF65-F5344CB8AC3E}">
        <p14:creationId xmlns:p14="http://schemas.microsoft.com/office/powerpoint/2010/main" val="1108990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you first open</a:t>
            </a:r>
            <a:r>
              <a:rPr lang="en-US" baseline="0" dirty="0"/>
              <a:t> Evolution, the tool bar can be rather intimidating at first glance. However, there are only a few of the toolbars that you will regularly use, and we can easily customize the toolbar to remove the one’s we do not need.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36</a:t>
            </a:fld>
            <a:endParaRPr lang="en-US"/>
          </a:p>
        </p:txBody>
      </p:sp>
    </p:spTree>
    <p:extLst>
      <p:ext uri="{BB962C8B-B14F-4D97-AF65-F5344CB8AC3E}">
        <p14:creationId xmlns:p14="http://schemas.microsoft.com/office/powerpoint/2010/main" val="2830087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now,</a:t>
            </a:r>
            <a:r>
              <a:rPr lang="en-US" baseline="0" dirty="0"/>
              <a:t> we will look only at Summit Evolution; there are </a:t>
            </a:r>
            <a:r>
              <a:rPr lang="en-US" dirty="0"/>
              <a:t>toolbars</a:t>
            </a:r>
            <a:r>
              <a:rPr lang="en-US" baseline="0" dirty="0"/>
              <a:t> that are available in ArcMap as well, and we will look at these in the second session.</a:t>
            </a:r>
          </a:p>
          <a:p>
            <a:endParaRPr lang="en-US" baseline="0" dirty="0"/>
          </a:p>
          <a:p>
            <a:r>
              <a:rPr lang="en-US" dirty="0"/>
              <a:t>When</a:t>
            </a:r>
            <a:r>
              <a:rPr lang="en-US" baseline="0" dirty="0"/>
              <a:t> I opened </a:t>
            </a:r>
            <a:r>
              <a:rPr lang="en-US" baseline="0" dirty="0" err="1"/>
              <a:t>Evo</a:t>
            </a:r>
            <a:r>
              <a:rPr lang="en-US" baseline="0" dirty="0"/>
              <a:t> initially, the first thought was that this had a lot of options, but it could be intimidating for a first time user. Found that we can easily remove and add toolbars to simplify the interface; also found that I really used a few tools regularly. </a:t>
            </a:r>
          </a:p>
          <a:p>
            <a:endParaRPr lang="en-US" baseline="0" dirty="0"/>
          </a:p>
          <a:p>
            <a:r>
              <a:rPr lang="en-US" baseline="0" dirty="0"/>
              <a:t>Options button (also in menu option);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37</a:t>
            </a:fld>
            <a:endParaRPr lang="en-US"/>
          </a:p>
        </p:txBody>
      </p:sp>
    </p:spTree>
    <p:extLst>
      <p:ext uri="{BB962C8B-B14F-4D97-AF65-F5344CB8AC3E}">
        <p14:creationId xmlns:p14="http://schemas.microsoft.com/office/powerpoint/2010/main" val="146995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 mentioned, you can customize which toolbars appear, and the first exercise will take you through reducing the number that appear. </a:t>
            </a:r>
          </a:p>
          <a:p>
            <a:endParaRPr lang="en-US" baseline="0" dirty="0"/>
          </a:p>
          <a:p>
            <a:r>
              <a:rPr lang="en-US" baseline="0" dirty="0"/>
              <a:t>Another advantage of Evolution is the number of input devices you can use, and the ease in customizing the buttons. Good if you have something other than a system mouse; but even the system mouse buttons can be reconfigured. Notice a </a:t>
            </a:r>
            <a:r>
              <a:rPr lang="en-US" baseline="0" dirty="0" err="1"/>
              <a:t>coupel</a:t>
            </a:r>
            <a:r>
              <a:rPr lang="en-US" baseline="0" dirty="0"/>
              <a:t> of things; you can use two mice at once with this; X-box controller too!!</a:t>
            </a:r>
          </a:p>
          <a:p>
            <a:endParaRPr lang="en-US" baseline="0" dirty="0"/>
          </a:p>
          <a:p>
            <a:r>
              <a:rPr lang="en-US" baseline="0" dirty="0"/>
              <a:t>[Point out that you can Export and Import settings in case you need to move to a different computer, or you have multiple users.]</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38</a:t>
            </a:fld>
            <a:endParaRPr lang="en-US"/>
          </a:p>
        </p:txBody>
      </p:sp>
    </p:spTree>
    <p:extLst>
      <p:ext uri="{BB962C8B-B14F-4D97-AF65-F5344CB8AC3E}">
        <p14:creationId xmlns:p14="http://schemas.microsoft.com/office/powerpoint/2010/main" val="2740533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last, here</a:t>
            </a:r>
            <a:r>
              <a:rPr lang="en-US" baseline="0" dirty="0"/>
              <a:t> are the basics for using the stereo window. By the time you complete the exercises, these will hopefully become second nature to you.</a:t>
            </a:r>
          </a:p>
          <a:p>
            <a:endParaRPr lang="en-US" baseline="0" dirty="0"/>
          </a:p>
          <a:p>
            <a:r>
              <a:rPr lang="en-US" baseline="0" dirty="0"/>
              <a:t>[go thru the first two main bullets, and the zoom function keys]</a:t>
            </a:r>
          </a:p>
          <a:p>
            <a:endParaRPr lang="en-US" baseline="0" dirty="0"/>
          </a:p>
          <a:p>
            <a:r>
              <a:rPr lang="en-US" baseline="0" dirty="0"/>
              <a:t>One set of keys we do not stress in the exercises, but are good to keep in mind, are the final pair. The page up/page down buttons allow finer control of the zoom level in Summit</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39</a:t>
            </a:fld>
            <a:endParaRPr lang="en-US"/>
          </a:p>
        </p:txBody>
      </p:sp>
    </p:spTree>
    <p:extLst>
      <p:ext uri="{BB962C8B-B14F-4D97-AF65-F5344CB8AC3E}">
        <p14:creationId xmlns:p14="http://schemas.microsoft.com/office/powerpoint/2010/main" val="815829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states where we’ll be getting NAIP stereo. </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40</a:t>
            </a:fld>
            <a:endParaRPr lang="en-US"/>
          </a:p>
        </p:txBody>
      </p:sp>
    </p:spTree>
    <p:extLst>
      <p:ext uri="{BB962C8B-B14F-4D97-AF65-F5344CB8AC3E}">
        <p14:creationId xmlns:p14="http://schemas.microsoft.com/office/powerpoint/2010/main" val="1970455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41</a:t>
            </a:fld>
            <a:endParaRPr lang="en-US"/>
          </a:p>
        </p:txBody>
      </p:sp>
    </p:spTree>
    <p:extLst>
      <p:ext uri="{BB962C8B-B14F-4D97-AF65-F5344CB8AC3E}">
        <p14:creationId xmlns:p14="http://schemas.microsoft.com/office/powerpoint/2010/main" val="336984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cover</a:t>
            </a:r>
            <a:r>
              <a:rPr lang="en-US" baseline="0" dirty="0"/>
              <a:t> a minimum amount of technical detail so that you can understand what Summit Evolution is doing, without needing the full technical knowledge.</a:t>
            </a:r>
            <a:endParaRPr lang="en-US"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6</a:t>
            </a:fld>
            <a:endParaRPr lang="en-US"/>
          </a:p>
        </p:txBody>
      </p:sp>
    </p:spTree>
    <p:extLst>
      <p:ext uri="{BB962C8B-B14F-4D97-AF65-F5344CB8AC3E}">
        <p14:creationId xmlns:p14="http://schemas.microsoft.com/office/powerpoint/2010/main" val="252062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take the</a:t>
            </a:r>
            <a:r>
              <a:rPr lang="en-US" baseline="0" dirty="0"/>
              <a:t> information we are seeing in stereo into actionable data</a:t>
            </a:r>
          </a:p>
          <a:p>
            <a:endParaRPr lang="en-US" baseline="0" dirty="0"/>
          </a:p>
          <a:p>
            <a:r>
              <a:rPr lang="en-US" baseline="0" dirty="0"/>
              <a:t>[graphics appear automatically]</a:t>
            </a:r>
            <a:endParaRPr lang="en-US"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7</a:t>
            </a:fld>
            <a:endParaRPr lang="en-US"/>
          </a:p>
        </p:txBody>
      </p:sp>
    </p:spTree>
    <p:extLst>
      <p:ext uri="{BB962C8B-B14F-4D97-AF65-F5344CB8AC3E}">
        <p14:creationId xmlns:p14="http://schemas.microsoft.com/office/powerpoint/2010/main" val="397689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importantly,</a:t>
            </a:r>
            <a:r>
              <a:rPr lang="en-US" baseline="0" dirty="0"/>
              <a:t> we will make use of demonstrations and exercises to learn how to use Summit Evolution with ArcMap</a:t>
            </a:r>
          </a:p>
          <a:p>
            <a:endParaRPr lang="en-US" baseline="0" dirty="0"/>
          </a:p>
        </p:txBody>
      </p:sp>
      <p:sp>
        <p:nvSpPr>
          <p:cNvPr id="4" name="Footer Placeholder 3"/>
          <p:cNvSpPr>
            <a:spLocks noGrp="1"/>
          </p:cNvSpPr>
          <p:nvPr>
            <p:ph type="ftr" sz="quarter" idx="10"/>
          </p:nvPr>
        </p:nvSpPr>
        <p:spPr/>
        <p:txBody>
          <a:bodyPr/>
          <a:lstStyle/>
          <a:p>
            <a:r>
              <a:rPr lang="en-US"/>
              <a:t>Photo Characteristics</a:t>
            </a:r>
          </a:p>
        </p:txBody>
      </p:sp>
      <p:sp>
        <p:nvSpPr>
          <p:cNvPr id="5" name="Slide Number Placeholder 4"/>
          <p:cNvSpPr>
            <a:spLocks noGrp="1"/>
          </p:cNvSpPr>
          <p:nvPr>
            <p:ph type="sldNum" sz="quarter" idx="11"/>
          </p:nvPr>
        </p:nvSpPr>
        <p:spPr/>
        <p:txBody>
          <a:bodyPr/>
          <a:lstStyle/>
          <a:p>
            <a:fld id="{6CBC4C27-C50B-4523-BD2A-FB64A86172DF}" type="slidenum">
              <a:rPr lang="en-US" smtClean="0"/>
              <a:pPr/>
              <a:t>8</a:t>
            </a:fld>
            <a:endParaRPr lang="en-US"/>
          </a:p>
        </p:txBody>
      </p:sp>
    </p:spTree>
    <p:extLst>
      <p:ext uri="{BB962C8B-B14F-4D97-AF65-F5344CB8AC3E}">
        <p14:creationId xmlns:p14="http://schemas.microsoft.com/office/powerpoint/2010/main" val="1236906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Photo Characteristics</a:t>
            </a:r>
          </a:p>
        </p:txBody>
      </p:sp>
      <p:sp>
        <p:nvSpPr>
          <p:cNvPr id="5" name="Rectangle 7"/>
          <p:cNvSpPr>
            <a:spLocks noGrp="1" noChangeArrowheads="1"/>
          </p:cNvSpPr>
          <p:nvPr>
            <p:ph type="sldNum" sz="quarter" idx="5"/>
          </p:nvPr>
        </p:nvSpPr>
        <p:spPr>
          <a:ln/>
        </p:spPr>
        <p:txBody>
          <a:bodyPr/>
          <a:lstStyle/>
          <a:p>
            <a:fld id="{75590378-C0B3-4AAC-B785-36617AD41AED}" type="slidenum">
              <a:rPr lang="en-US"/>
              <a:pPr/>
              <a:t>9</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969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a:t>
            </a:r>
            <a:r>
              <a:rPr lang="en-US" baseline="0" dirty="0"/>
              <a:t> use the terms aerial photos and aerial images interchangeably for this class.  While there are some important differences, once they get to the point of using them in stereo, the properties that are important are the same whether they are collected using film or a digital frame camera.</a:t>
            </a:r>
            <a:endParaRPr lang="en-US" dirty="0"/>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10</a:t>
            </a:fld>
            <a:endParaRPr lang="en-US"/>
          </a:p>
        </p:txBody>
      </p:sp>
    </p:spTree>
    <p:extLst>
      <p:ext uri="{BB962C8B-B14F-4D97-AF65-F5344CB8AC3E}">
        <p14:creationId xmlns:p14="http://schemas.microsoft.com/office/powerpoint/2010/main" val="1146304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couple of basic requirements of imagery that allow us to see in stereo.</a:t>
            </a:r>
          </a:p>
          <a:p>
            <a:endParaRPr lang="en-US" baseline="0" dirty="0"/>
          </a:p>
          <a:p>
            <a:r>
              <a:rPr lang="en-US" baseline="0" dirty="0"/>
              <a:t>First, the imagery must have a minimum amount of overlap.  The minimum is 50%, but typically it is collected with 60% or more.  The reason we need this much overlap is so there is enough common area of successive images for viewing.  Also, if only the edges of an image pair, say 10%, were overlapping, an object would be very difficult to see due to its displacement.</a:t>
            </a:r>
          </a:p>
          <a:p>
            <a:endParaRPr lang="en-US" baseline="0" dirty="0"/>
          </a:p>
          <a:p>
            <a:r>
              <a:rPr lang="en-US" baseline="0" dirty="0"/>
              <a:t>Newer sensors (pushbroom) attempt to replicate this with forward and backward viewing sensors, but some have difficulty seeing in stereo with data from these sensors.</a:t>
            </a:r>
          </a:p>
        </p:txBody>
      </p:sp>
      <p:sp>
        <p:nvSpPr>
          <p:cNvPr id="4" name="Footer Placeholder 3"/>
          <p:cNvSpPr>
            <a:spLocks noGrp="1"/>
          </p:cNvSpPr>
          <p:nvPr>
            <p:ph type="ftr" sz="quarter" idx="10"/>
          </p:nvPr>
        </p:nvSpPr>
        <p:spPr/>
        <p:txBody>
          <a:bodyPr/>
          <a:lstStyle/>
          <a:p>
            <a:r>
              <a:rPr lang="en-US"/>
              <a:t>Intro to Stereo Analyst</a:t>
            </a:r>
          </a:p>
        </p:txBody>
      </p:sp>
      <p:sp>
        <p:nvSpPr>
          <p:cNvPr id="5" name="Slide Number Placeholder 4"/>
          <p:cNvSpPr>
            <a:spLocks noGrp="1"/>
          </p:cNvSpPr>
          <p:nvPr>
            <p:ph type="sldNum" sz="quarter" idx="11"/>
          </p:nvPr>
        </p:nvSpPr>
        <p:spPr/>
        <p:txBody>
          <a:bodyPr/>
          <a:lstStyle/>
          <a:p>
            <a:fld id="{1BAC3CB8-AACC-48CF-91A0-D0D3EFB77EB1}" type="slidenum">
              <a:rPr lang="en-US" smtClean="0"/>
              <a:pPr/>
              <a:t>11</a:t>
            </a:fld>
            <a:endParaRPr lang="en-US"/>
          </a:p>
        </p:txBody>
      </p:sp>
    </p:spTree>
    <p:extLst>
      <p:ext uri="{BB962C8B-B14F-4D97-AF65-F5344CB8AC3E}">
        <p14:creationId xmlns:p14="http://schemas.microsoft.com/office/powerpoint/2010/main" val="3574626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33400"/>
            <a:ext cx="3838575"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88925"/>
            <a:ext cx="8153400" cy="519113"/>
          </a:xfrm>
        </p:spPr>
        <p:txBody>
          <a:bodyPr/>
          <a:lstStyle/>
          <a:p>
            <a:r>
              <a:rPr lang="en-US"/>
              <a:t>Click to edit Master title style</a:t>
            </a:r>
          </a:p>
        </p:txBody>
      </p:sp>
      <p:sp>
        <p:nvSpPr>
          <p:cNvPr id="3" name="Text Placeholder 2"/>
          <p:cNvSpPr>
            <a:spLocks noGrp="1"/>
          </p:cNvSpPr>
          <p:nvPr>
            <p:ph type="body" sz="half" idx="1"/>
          </p:nvPr>
        </p:nvSpPr>
        <p:spPr>
          <a:xfrm>
            <a:off x="990600" y="1600200"/>
            <a:ext cx="3875088"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8088" y="1600200"/>
            <a:ext cx="38766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96871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 y="6584950"/>
            <a:ext cx="265249"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webb02@fs.fed.u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0"/>
            <a:ext cx="8229600" cy="1927225"/>
          </a:xfrm>
        </p:spPr>
        <p:txBody>
          <a:bodyPr/>
          <a:lstStyle/>
          <a:p>
            <a:pPr algn="ctr"/>
            <a:r>
              <a:rPr lang="en-US" sz="4800" dirty="0"/>
              <a:t>Integrating Digital 3D Imagery in Geospatial Workflows</a:t>
            </a:r>
          </a:p>
        </p:txBody>
      </p:sp>
      <p:sp>
        <p:nvSpPr>
          <p:cNvPr id="3" name="Subtitle 2"/>
          <p:cNvSpPr>
            <a:spLocks noGrp="1"/>
          </p:cNvSpPr>
          <p:nvPr>
            <p:ph type="subTitle" idx="1"/>
          </p:nvPr>
        </p:nvSpPr>
        <p:spPr/>
        <p:txBody>
          <a:bodyPr>
            <a:normAutofit fontScale="70000" lnSpcReduction="20000"/>
          </a:bodyPr>
          <a:lstStyle/>
          <a:p>
            <a:r>
              <a:rPr lang="en-US" sz="2800" b="1" dirty="0"/>
              <a:t>Mark Hammond</a:t>
            </a:r>
          </a:p>
          <a:p>
            <a:r>
              <a:rPr lang="en-US" dirty="0"/>
              <a:t>Remote Sensing Specialist / Trainer</a:t>
            </a:r>
          </a:p>
          <a:p>
            <a:r>
              <a:rPr lang="en-US" dirty="0" err="1"/>
              <a:t>RedCastle</a:t>
            </a:r>
            <a:r>
              <a:rPr lang="en-US" dirty="0"/>
              <a:t> Resources Inc., working onsite at</a:t>
            </a:r>
          </a:p>
          <a:p>
            <a:r>
              <a:rPr lang="en-US" dirty="0"/>
              <a:t>Geospatial Technology and Applications Center (GTAC)</a:t>
            </a:r>
          </a:p>
          <a:p>
            <a:r>
              <a:rPr lang="en-US" dirty="0"/>
              <a:t>(801) 975-3497</a:t>
            </a:r>
          </a:p>
          <a:p>
            <a:r>
              <a:rPr lang="en-US" dirty="0">
                <a:hlinkClick r:id="rId2"/>
              </a:rPr>
              <a:t>markhammond@fs.fed.us</a:t>
            </a:r>
            <a:endParaRPr lang="en-US" dirty="0"/>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705" y="41402"/>
            <a:ext cx="8229600" cy="990600"/>
          </a:xfrm>
        </p:spPr>
        <p:txBody>
          <a:bodyPr/>
          <a:lstStyle/>
          <a:p>
            <a:r>
              <a:rPr lang="en-US" dirty="0"/>
              <a:t>Aerial “photos”</a:t>
            </a:r>
          </a:p>
        </p:txBody>
      </p:sp>
      <p:pic>
        <p:nvPicPr>
          <p:cNvPr id="5" name="Picture 2" descr="Rsphoto"/>
          <p:cNvPicPr>
            <a:picLocks noChangeAspect="1" noChangeArrowheads="1"/>
          </p:cNvPicPr>
          <p:nvPr/>
        </p:nvPicPr>
        <p:blipFill>
          <a:blip r:embed="rId3" cstate="print"/>
          <a:srcRect/>
          <a:stretch>
            <a:fillRect/>
          </a:stretch>
        </p:blipFill>
        <p:spPr bwMode="auto">
          <a:xfrm>
            <a:off x="1079205" y="1893236"/>
            <a:ext cx="3543300" cy="355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80000"/>
                    </a14:imgEffect>
                  </a14:imgLayer>
                </a14:imgProps>
              </a:ext>
              <a:ext uri="{28A0092B-C50C-407E-A947-70E740481C1C}">
                <a14:useLocalDpi xmlns:a14="http://schemas.microsoft.com/office/drawing/2010/main" val="0"/>
              </a:ext>
            </a:extLst>
          </a:blip>
          <a:stretch>
            <a:fillRect/>
          </a:stretch>
        </p:blipFill>
        <p:spPr>
          <a:xfrm rot="16200000">
            <a:off x="4627888" y="2135283"/>
            <a:ext cx="4709366" cy="3074306"/>
          </a:xfrm>
          <a:prstGeom prst="rect">
            <a:avLst/>
          </a:prstGeom>
        </p:spPr>
      </p:pic>
    </p:spTree>
    <p:extLst>
      <p:ext uri="{BB962C8B-B14F-4D97-AF65-F5344CB8AC3E}">
        <p14:creationId xmlns:p14="http://schemas.microsoft.com/office/powerpoint/2010/main" val="41877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56" y="21074"/>
            <a:ext cx="8229600" cy="990600"/>
          </a:xfrm>
        </p:spPr>
        <p:txBody>
          <a:bodyPr/>
          <a:lstStyle/>
          <a:p>
            <a:r>
              <a:rPr lang="en-US" dirty="0"/>
              <a:t>Requirements for Stereo</a:t>
            </a:r>
          </a:p>
        </p:txBody>
      </p:sp>
      <p:grpSp>
        <p:nvGrpSpPr>
          <p:cNvPr id="5" name="Group 2"/>
          <p:cNvGrpSpPr>
            <a:grpSpLocks/>
          </p:cNvGrpSpPr>
          <p:nvPr/>
        </p:nvGrpSpPr>
        <p:grpSpPr bwMode="auto">
          <a:xfrm>
            <a:off x="1765831" y="4386444"/>
            <a:ext cx="2667000" cy="2362200"/>
            <a:chOff x="2160" y="2783"/>
            <a:chExt cx="1680" cy="1441"/>
          </a:xfrm>
        </p:grpSpPr>
        <p:sp>
          <p:nvSpPr>
            <p:cNvPr id="6" name="Rectangle 3"/>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7" name="Text Box 4"/>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8" name="AutoShape 5"/>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9" name="AutoShape 6"/>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0" name="AutoShape 7"/>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1" name="AutoShape 8"/>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12" name="Group 9"/>
          <p:cNvGrpSpPr>
            <a:grpSpLocks/>
          </p:cNvGrpSpPr>
          <p:nvPr/>
        </p:nvGrpSpPr>
        <p:grpSpPr bwMode="auto">
          <a:xfrm>
            <a:off x="2789769" y="4294369"/>
            <a:ext cx="2667000" cy="2362200"/>
            <a:chOff x="2160" y="2783"/>
            <a:chExt cx="1680" cy="1441"/>
          </a:xfrm>
        </p:grpSpPr>
        <p:sp>
          <p:nvSpPr>
            <p:cNvPr id="13" name="Rectangle 10"/>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14" name="Text Box 11"/>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15" name="AutoShape 12"/>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6" name="AutoShape 13"/>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7" name="AutoShape 14"/>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8" name="AutoShape 15"/>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19" name="Group 16"/>
          <p:cNvGrpSpPr>
            <a:grpSpLocks/>
          </p:cNvGrpSpPr>
          <p:nvPr/>
        </p:nvGrpSpPr>
        <p:grpSpPr bwMode="auto">
          <a:xfrm>
            <a:off x="3769256" y="4456294"/>
            <a:ext cx="2667000" cy="2362200"/>
            <a:chOff x="2160" y="2783"/>
            <a:chExt cx="1680" cy="1441"/>
          </a:xfrm>
        </p:grpSpPr>
        <p:sp>
          <p:nvSpPr>
            <p:cNvPr id="20" name="Rectangle 17"/>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21" name="Text Box 18"/>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22" name="AutoShape 19"/>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23" name="AutoShape 20"/>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24" name="AutoShape 21"/>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25" name="AutoShape 22"/>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26" name="Group 23"/>
          <p:cNvGrpSpPr>
            <a:grpSpLocks/>
          </p:cNvGrpSpPr>
          <p:nvPr/>
        </p:nvGrpSpPr>
        <p:grpSpPr bwMode="auto">
          <a:xfrm>
            <a:off x="4772556" y="4410257"/>
            <a:ext cx="2667000" cy="2362200"/>
            <a:chOff x="2160" y="2783"/>
            <a:chExt cx="1680" cy="1441"/>
          </a:xfrm>
        </p:grpSpPr>
        <p:sp>
          <p:nvSpPr>
            <p:cNvPr id="27" name="Rectangle 24"/>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28" name="Text Box 25"/>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29" name="AutoShape 26"/>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30" name="AutoShape 27"/>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31" name="AutoShape 28"/>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32" name="AutoShape 29"/>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33" name="Group 30"/>
          <p:cNvGrpSpPr>
            <a:grpSpLocks/>
          </p:cNvGrpSpPr>
          <p:nvPr/>
        </p:nvGrpSpPr>
        <p:grpSpPr bwMode="auto">
          <a:xfrm>
            <a:off x="4759856" y="935219"/>
            <a:ext cx="2667000" cy="3333750"/>
            <a:chOff x="2256" y="1392"/>
            <a:chExt cx="1680" cy="2352"/>
          </a:xfrm>
          <a:solidFill>
            <a:srgbClr val="FFFF00"/>
          </a:solidFill>
        </p:grpSpPr>
        <p:pic>
          <p:nvPicPr>
            <p:cNvPr id="34" name="Picture 31"/>
            <p:cNvPicPr>
              <a:picLocks noChangeAspect="1" noChangeArrowheads="1"/>
            </p:cNvPicPr>
            <p:nvPr/>
          </p:nvPicPr>
          <p:blipFill>
            <a:blip r:embed="rId3" cstate="print"/>
            <a:srcRect/>
            <a:stretch>
              <a:fillRect/>
            </a:stretch>
          </p:blipFill>
          <p:spPr bwMode="auto">
            <a:xfrm>
              <a:off x="2736" y="1392"/>
              <a:ext cx="679" cy="417"/>
            </a:xfrm>
            <a:prstGeom prst="rect">
              <a:avLst/>
            </a:prstGeom>
            <a:noFill/>
            <a:ln w="9525">
              <a:noFill/>
              <a:miter lim="800000"/>
              <a:headEnd/>
              <a:tailEnd/>
            </a:ln>
            <a:effectLst/>
          </p:spPr>
        </p:pic>
        <p:sp>
          <p:nvSpPr>
            <p:cNvPr id="35" name="AutoShape 32"/>
            <p:cNvSpPr>
              <a:spLocks noChangeArrowheads="1"/>
            </p:cNvSpPr>
            <p:nvPr/>
          </p:nvSpPr>
          <p:spPr bwMode="auto">
            <a:xfrm>
              <a:off x="2256" y="1632"/>
              <a:ext cx="1680" cy="2112"/>
            </a:xfrm>
            <a:prstGeom prst="triangle">
              <a:avLst>
                <a:gd name="adj" fmla="val 50000"/>
              </a:avLst>
            </a:prstGeom>
            <a:grpFill/>
            <a:ln w="9525">
              <a:solidFill>
                <a:schemeClr val="tx2"/>
              </a:solidFill>
              <a:miter lim="800000"/>
              <a:headEnd/>
              <a:tailEnd/>
            </a:ln>
            <a:effectLst/>
          </p:spPr>
          <p:txBody>
            <a:bodyPr wrap="none" anchor="ctr"/>
            <a:lstStyle/>
            <a:p>
              <a:endParaRPr lang="en-US"/>
            </a:p>
          </p:txBody>
        </p:sp>
      </p:grpSp>
      <p:pic>
        <p:nvPicPr>
          <p:cNvPr id="36" name="Picture 33"/>
          <p:cNvPicPr>
            <a:picLocks noChangeAspect="1" noChangeArrowheads="1"/>
          </p:cNvPicPr>
          <p:nvPr/>
        </p:nvPicPr>
        <p:blipFill>
          <a:blip r:embed="rId3" cstate="print"/>
          <a:srcRect/>
          <a:stretch>
            <a:fillRect/>
          </a:stretch>
        </p:blipFill>
        <p:spPr bwMode="auto">
          <a:xfrm>
            <a:off x="2550056" y="935219"/>
            <a:ext cx="1077913" cy="590550"/>
          </a:xfrm>
          <a:prstGeom prst="rect">
            <a:avLst/>
          </a:prstGeom>
          <a:noFill/>
          <a:ln w="9525">
            <a:noFill/>
            <a:miter lim="800000"/>
            <a:headEnd/>
            <a:tailEnd/>
          </a:ln>
          <a:effectLst/>
        </p:spPr>
      </p:pic>
      <p:sp>
        <p:nvSpPr>
          <p:cNvPr id="37" name="AutoShape 34"/>
          <p:cNvSpPr>
            <a:spLocks noChangeArrowheads="1"/>
          </p:cNvSpPr>
          <p:nvPr/>
        </p:nvSpPr>
        <p:spPr bwMode="auto">
          <a:xfrm>
            <a:off x="1788056" y="1274944"/>
            <a:ext cx="2667000" cy="2994025"/>
          </a:xfrm>
          <a:prstGeom prst="triangle">
            <a:avLst>
              <a:gd name="adj" fmla="val 50000"/>
            </a:avLst>
          </a:prstGeom>
          <a:solidFill>
            <a:srgbClr val="FFFF00"/>
          </a:solidFill>
          <a:ln w="9525">
            <a:solidFill>
              <a:schemeClr val="tx2"/>
            </a:solidFill>
            <a:miter lim="800000"/>
            <a:headEnd/>
            <a:tailEnd/>
          </a:ln>
          <a:effectLst/>
        </p:spPr>
        <p:txBody>
          <a:bodyPr wrap="none" anchor="ctr"/>
          <a:lstStyle/>
          <a:p>
            <a:endParaRPr lang="en-US"/>
          </a:p>
        </p:txBody>
      </p:sp>
      <p:grpSp>
        <p:nvGrpSpPr>
          <p:cNvPr id="38" name="Group 36"/>
          <p:cNvGrpSpPr>
            <a:grpSpLocks/>
          </p:cNvGrpSpPr>
          <p:nvPr/>
        </p:nvGrpSpPr>
        <p:grpSpPr bwMode="auto">
          <a:xfrm>
            <a:off x="2778656" y="935219"/>
            <a:ext cx="2667000" cy="3333750"/>
            <a:chOff x="864" y="1056"/>
            <a:chExt cx="1680" cy="2352"/>
          </a:xfrm>
        </p:grpSpPr>
        <p:pic>
          <p:nvPicPr>
            <p:cNvPr id="39" name="Picture 37"/>
            <p:cNvPicPr>
              <a:picLocks noChangeAspect="1" noChangeArrowheads="1"/>
            </p:cNvPicPr>
            <p:nvPr/>
          </p:nvPicPr>
          <p:blipFill>
            <a:blip r:embed="rId3" cstate="print"/>
            <a:srcRect/>
            <a:stretch>
              <a:fillRect/>
            </a:stretch>
          </p:blipFill>
          <p:spPr bwMode="auto">
            <a:xfrm>
              <a:off x="1344" y="1056"/>
              <a:ext cx="679" cy="417"/>
            </a:xfrm>
            <a:prstGeom prst="rect">
              <a:avLst/>
            </a:prstGeom>
            <a:noFill/>
            <a:ln w="9525">
              <a:noFill/>
              <a:miter lim="800000"/>
              <a:headEnd/>
              <a:tailEnd/>
            </a:ln>
            <a:effectLst/>
          </p:spPr>
        </p:pic>
        <p:sp>
          <p:nvSpPr>
            <p:cNvPr id="40" name="AutoShape 38"/>
            <p:cNvSpPr>
              <a:spLocks noChangeArrowheads="1"/>
            </p:cNvSpPr>
            <p:nvPr/>
          </p:nvSpPr>
          <p:spPr bwMode="auto">
            <a:xfrm>
              <a:off x="864" y="1296"/>
              <a:ext cx="1680" cy="2112"/>
            </a:xfrm>
            <a:prstGeom prst="triangle">
              <a:avLst>
                <a:gd name="adj" fmla="val 50000"/>
              </a:avLst>
            </a:prstGeom>
            <a:solidFill>
              <a:srgbClr val="66FF33">
                <a:alpha val="50000"/>
              </a:srgbClr>
            </a:solidFill>
            <a:ln w="9525">
              <a:solidFill>
                <a:schemeClr val="tx2"/>
              </a:solidFill>
              <a:miter lim="800000"/>
              <a:headEnd/>
              <a:tailEnd/>
            </a:ln>
            <a:effectLst/>
          </p:spPr>
          <p:txBody>
            <a:bodyPr wrap="none" anchor="ctr"/>
            <a:lstStyle/>
            <a:p>
              <a:endParaRPr lang="en-US"/>
            </a:p>
          </p:txBody>
        </p:sp>
      </p:grpSp>
      <p:grpSp>
        <p:nvGrpSpPr>
          <p:cNvPr id="41" name="Group 39"/>
          <p:cNvGrpSpPr>
            <a:grpSpLocks/>
          </p:cNvGrpSpPr>
          <p:nvPr/>
        </p:nvGrpSpPr>
        <p:grpSpPr bwMode="auto">
          <a:xfrm>
            <a:off x="3769256" y="935219"/>
            <a:ext cx="2667000" cy="3333750"/>
            <a:chOff x="1488" y="1056"/>
            <a:chExt cx="1680" cy="2352"/>
          </a:xfrm>
        </p:grpSpPr>
        <p:pic>
          <p:nvPicPr>
            <p:cNvPr id="42" name="Picture 40"/>
            <p:cNvPicPr>
              <a:picLocks noChangeAspect="1" noChangeArrowheads="1"/>
            </p:cNvPicPr>
            <p:nvPr/>
          </p:nvPicPr>
          <p:blipFill>
            <a:blip r:embed="rId3" cstate="print"/>
            <a:srcRect/>
            <a:stretch>
              <a:fillRect/>
            </a:stretch>
          </p:blipFill>
          <p:spPr bwMode="auto">
            <a:xfrm>
              <a:off x="1968" y="1056"/>
              <a:ext cx="679" cy="417"/>
            </a:xfrm>
            <a:prstGeom prst="rect">
              <a:avLst/>
            </a:prstGeom>
            <a:noFill/>
            <a:ln w="9525">
              <a:noFill/>
              <a:miter lim="800000"/>
              <a:headEnd/>
              <a:tailEnd/>
            </a:ln>
            <a:effectLst/>
          </p:spPr>
        </p:pic>
        <p:sp>
          <p:nvSpPr>
            <p:cNvPr id="43" name="AutoShape 41"/>
            <p:cNvSpPr>
              <a:spLocks noChangeArrowheads="1"/>
            </p:cNvSpPr>
            <p:nvPr/>
          </p:nvSpPr>
          <p:spPr bwMode="auto">
            <a:xfrm>
              <a:off x="1488" y="1296"/>
              <a:ext cx="1680" cy="2112"/>
            </a:xfrm>
            <a:prstGeom prst="triangle">
              <a:avLst>
                <a:gd name="adj" fmla="val 50000"/>
              </a:avLst>
            </a:prstGeom>
            <a:solidFill>
              <a:srgbClr val="FF3300">
                <a:alpha val="50000"/>
              </a:srgbClr>
            </a:solidFill>
            <a:ln w="9525">
              <a:solidFill>
                <a:schemeClr val="tx2"/>
              </a:solidFill>
              <a:miter lim="800000"/>
              <a:headEnd/>
              <a:tailEnd/>
            </a:ln>
            <a:effectLst/>
          </p:spPr>
          <p:txBody>
            <a:bodyPr wrap="none" anchor="ctr"/>
            <a:lstStyle/>
            <a:p>
              <a:endParaRPr lang="en-US"/>
            </a:p>
          </p:txBody>
        </p:sp>
      </p:grpSp>
      <p:grpSp>
        <p:nvGrpSpPr>
          <p:cNvPr id="44" name="Group 42"/>
          <p:cNvGrpSpPr>
            <a:grpSpLocks/>
          </p:cNvGrpSpPr>
          <p:nvPr/>
        </p:nvGrpSpPr>
        <p:grpSpPr bwMode="auto">
          <a:xfrm>
            <a:off x="3769256" y="2363969"/>
            <a:ext cx="1676400" cy="1939018"/>
            <a:chOff x="1488" y="2064"/>
            <a:chExt cx="1056" cy="1368"/>
          </a:xfrm>
        </p:grpSpPr>
        <p:sp>
          <p:nvSpPr>
            <p:cNvPr id="45" name="AutoShape 43" descr="30%"/>
            <p:cNvSpPr>
              <a:spLocks noChangeArrowheads="1"/>
            </p:cNvSpPr>
            <p:nvPr/>
          </p:nvSpPr>
          <p:spPr bwMode="auto">
            <a:xfrm>
              <a:off x="1488" y="2064"/>
              <a:ext cx="1056" cy="1344"/>
            </a:xfrm>
            <a:prstGeom prst="triangle">
              <a:avLst>
                <a:gd name="adj" fmla="val 50000"/>
              </a:avLst>
            </a:prstGeom>
            <a:pattFill prst="pct30">
              <a:fgClr>
                <a:srgbClr val="66FF33"/>
              </a:fgClr>
              <a:bgClr>
                <a:srgbClr val="990000"/>
              </a:bgClr>
            </a:pattFill>
            <a:ln w="9525">
              <a:solidFill>
                <a:schemeClr val="tx2"/>
              </a:solidFill>
              <a:miter lim="800000"/>
              <a:headEnd/>
              <a:tailEnd/>
            </a:ln>
            <a:effectLst/>
          </p:spPr>
          <p:txBody>
            <a:bodyPr wrap="none" anchor="ctr"/>
            <a:lstStyle/>
            <a:p>
              <a:endParaRPr lang="en-US"/>
            </a:p>
          </p:txBody>
        </p:sp>
        <p:sp>
          <p:nvSpPr>
            <p:cNvPr id="46" name="Text Box 44"/>
            <p:cNvSpPr txBox="1">
              <a:spLocks noChangeArrowheads="1"/>
            </p:cNvSpPr>
            <p:nvPr/>
          </p:nvSpPr>
          <p:spPr bwMode="auto">
            <a:xfrm>
              <a:off x="1728" y="2976"/>
              <a:ext cx="624" cy="456"/>
            </a:xfrm>
            <a:prstGeom prst="rect">
              <a:avLst/>
            </a:prstGeom>
            <a:solidFill>
              <a:schemeClr val="tx1"/>
            </a:solidFill>
            <a:ln w="9525">
              <a:solidFill>
                <a:schemeClr val="bg2"/>
              </a:solidFill>
              <a:miter lim="800000"/>
              <a:headEnd/>
              <a:tailEnd/>
            </a:ln>
            <a:effectLst>
              <a:outerShdw dist="53882" dir="2700000" algn="ctr" rotWithShape="0">
                <a:schemeClr val="bg2"/>
              </a:outerShdw>
            </a:effectLst>
          </p:spPr>
          <p:txBody>
            <a:bodyPr wrap="square">
              <a:spAutoFit/>
            </a:bodyPr>
            <a:lstStyle/>
            <a:p>
              <a:pPr algn="ctr">
                <a:spcBef>
                  <a:spcPct val="50000"/>
                </a:spcBef>
              </a:pPr>
              <a:r>
                <a:rPr lang="en-US" dirty="0">
                  <a:solidFill>
                    <a:schemeClr val="bg1"/>
                  </a:solidFill>
                  <a:latin typeface="Arial" charset="0"/>
                </a:rPr>
                <a:t>60% Overlap</a:t>
              </a:r>
            </a:p>
          </p:txBody>
        </p:sp>
      </p:grpSp>
    </p:spTree>
    <p:extLst>
      <p:ext uri="{BB962C8B-B14F-4D97-AF65-F5344CB8AC3E}">
        <p14:creationId xmlns:p14="http://schemas.microsoft.com/office/powerpoint/2010/main" val="371943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
            <a:ext cx="8229600" cy="990600"/>
          </a:xfrm>
        </p:spPr>
        <p:txBody>
          <a:bodyPr/>
          <a:lstStyle/>
          <a:p>
            <a:r>
              <a:rPr lang="en-US" dirty="0"/>
              <a:t>Requirements for Stereo</a:t>
            </a:r>
          </a:p>
        </p:txBody>
      </p:sp>
      <p:pic>
        <p:nvPicPr>
          <p:cNvPr id="4" name="Picture 5" descr="0307-136"/>
          <p:cNvPicPr>
            <a:picLocks noChangeAspect="1" noChangeArrowheads="1"/>
          </p:cNvPicPr>
          <p:nvPr/>
        </p:nvPicPr>
        <p:blipFill>
          <a:blip r:embed="rId4" cstate="print">
            <a:lum bright="12000" contrast="6000"/>
          </a:blip>
          <a:srcRect/>
          <a:stretch>
            <a:fillRect/>
          </a:stretch>
        </p:blipFill>
        <p:spPr bwMode="auto">
          <a:xfrm>
            <a:off x="740564" y="1564252"/>
            <a:ext cx="4012189" cy="4017841"/>
          </a:xfrm>
          <a:prstGeom prst="rect">
            <a:avLst/>
          </a:prstGeom>
          <a:noFill/>
        </p:spPr>
      </p:pic>
      <p:grpSp>
        <p:nvGrpSpPr>
          <p:cNvPr id="5" name="Group 4"/>
          <p:cNvGrpSpPr/>
          <p:nvPr/>
        </p:nvGrpSpPr>
        <p:grpSpPr>
          <a:xfrm>
            <a:off x="4909991" y="1564252"/>
            <a:ext cx="4031990" cy="4017841"/>
            <a:chOff x="5090745" y="2112626"/>
            <a:chExt cx="3841140" cy="3825102"/>
          </a:xfrm>
        </p:grpSpPr>
        <p:sp>
          <p:nvSpPr>
            <p:cNvPr id="6" name="Rectangle 2"/>
            <p:cNvSpPr>
              <a:spLocks noChangeArrowheads="1"/>
            </p:cNvSpPr>
            <p:nvPr/>
          </p:nvSpPr>
          <p:spPr bwMode="auto">
            <a:xfrm>
              <a:off x="5090745" y="2112626"/>
              <a:ext cx="3841140" cy="3825102"/>
            </a:xfrm>
            <a:prstGeom prst="rect">
              <a:avLst/>
            </a:prstGeom>
            <a:gradFill rotWithShape="0">
              <a:gsLst>
                <a:gs pos="0">
                  <a:srgbClr val="5E9EFF"/>
                </a:gs>
                <a:gs pos="39999">
                  <a:srgbClr val="85C2FF"/>
                </a:gs>
                <a:gs pos="70000">
                  <a:srgbClr val="C4D6EB"/>
                </a:gs>
                <a:gs pos="100000">
                  <a:srgbClr val="FFEBFA"/>
                </a:gs>
              </a:gsLst>
              <a:lin ang="2700000" scaled="0"/>
            </a:gradFill>
            <a:ln w="9525">
              <a:solidFill>
                <a:schemeClr val="bg2"/>
              </a:solidFill>
              <a:miter lim="800000"/>
              <a:headEnd/>
              <a:tailEnd/>
            </a:ln>
            <a:effectLst/>
          </p:spPr>
          <p:txBody>
            <a:bodyPr wrap="none" anchor="ctr"/>
            <a:lstStyle/>
            <a:p>
              <a:endParaRPr lang="en-US"/>
            </a:p>
          </p:txBody>
        </p:sp>
        <p:graphicFrame>
          <p:nvGraphicFramePr>
            <p:cNvPr id="7" name="Object 2"/>
            <p:cNvGraphicFramePr>
              <a:graphicFrameLocks noChangeAspect="1"/>
            </p:cNvGraphicFramePr>
            <p:nvPr/>
          </p:nvGraphicFramePr>
          <p:xfrm>
            <a:off x="5117123" y="2262544"/>
            <a:ext cx="3705225" cy="3552825"/>
          </p:xfrm>
          <a:graphic>
            <a:graphicData uri="http://schemas.openxmlformats.org/presentationml/2006/ole">
              <mc:AlternateContent xmlns:mc="http://schemas.openxmlformats.org/markup-compatibility/2006">
                <mc:Choice xmlns:v="urn:schemas-microsoft-com:vml" Requires="v">
                  <p:oleObj spid="_x0000_s2065" name="Drawing" r:id="rId5" imgW="3705120" imgH="3552840" progId="">
                    <p:embed/>
                  </p:oleObj>
                </mc:Choice>
                <mc:Fallback>
                  <p:oleObj name="Drawing" r:id="rId5" imgW="3705120" imgH="35528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7123" y="2262544"/>
                          <a:ext cx="3705225" cy="3552825"/>
                        </a:xfrm>
                        <a:prstGeom prst="rect">
                          <a:avLst/>
                        </a:prstGeom>
                        <a:noFill/>
                        <a:ln>
                          <a:noFill/>
                        </a:ln>
                        <a:effectLst/>
                        <a:extLst>
                          <a:ext uri="{909E8E84-426E-40DD-AFC4-6F175D3DCCD1}">
                            <a14:hiddenFill xmlns:a14="http://schemas.microsoft.com/office/drawing/2010/main">
                              <a:gradFill rotWithShape="0">
                                <a:gsLst>
                                  <a:gs pos="0">
                                    <a:schemeClr val="tx1"/>
                                  </a:gs>
                                  <a:gs pos="100000">
                                    <a:schemeClr val="accent2"/>
                                  </a:gs>
                                </a:gsLst>
                                <a:lin ang="2700000" scaled="1"/>
                              </a:gra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08522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p:txBody>
          <a:bodyPr>
            <a:normAutofit fontScale="90000"/>
          </a:bodyPr>
          <a:lstStyle/>
          <a:p>
            <a:r>
              <a:rPr lang="en-US"/>
              <a:t>Photo Geometry--Single Point Perspective</a:t>
            </a:r>
          </a:p>
        </p:txBody>
      </p:sp>
      <p:sp>
        <p:nvSpPr>
          <p:cNvPr id="38919" name="Rectangle 7"/>
          <p:cNvSpPr>
            <a:spLocks noGrp="1" noChangeArrowheads="1"/>
          </p:cNvSpPr>
          <p:nvPr>
            <p:ph idx="1"/>
          </p:nvPr>
        </p:nvSpPr>
        <p:spPr/>
        <p:txBody>
          <a:bodyPr/>
          <a:lstStyle/>
          <a:p>
            <a:pPr marL="0" indent="0">
              <a:buNone/>
            </a:pPr>
            <a:r>
              <a:rPr lang="en-US" dirty="0">
                <a:solidFill>
                  <a:srgbClr val="FFC000"/>
                </a:solidFill>
              </a:rPr>
              <a:t>Distortion</a:t>
            </a:r>
            <a:r>
              <a:rPr lang="en-US" dirty="0"/>
              <a:t>: </a:t>
            </a:r>
            <a:r>
              <a:rPr lang="en-US" sz="2400" dirty="0"/>
              <a:t>noise due to lens imperfections, poor camera vacuum, paper shrinkage etc… Always a nuisance factor</a:t>
            </a:r>
          </a:p>
          <a:p>
            <a:endParaRPr lang="en-US" sz="2400" dirty="0"/>
          </a:p>
          <a:p>
            <a:pPr marL="0" indent="0">
              <a:buNone/>
            </a:pPr>
            <a:r>
              <a:rPr lang="en-US" dirty="0">
                <a:solidFill>
                  <a:srgbClr val="FFC000"/>
                </a:solidFill>
              </a:rPr>
              <a:t>Displacement</a:t>
            </a:r>
            <a:r>
              <a:rPr lang="en-US" dirty="0"/>
              <a:t>: </a:t>
            </a:r>
            <a:r>
              <a:rPr lang="en-US" sz="2400" dirty="0"/>
              <a:t>the result of projecting a 3-D world (with varying heights) on a 2-D surface from a single point perspective.  Almost always a good thing</a:t>
            </a:r>
          </a:p>
          <a:p>
            <a:pPr lvl="1"/>
            <a:r>
              <a:rPr lang="en-US" sz="2000" dirty="0"/>
              <a:t>Allows for stereo viewing</a:t>
            </a:r>
          </a:p>
          <a:p>
            <a:pPr lvl="1"/>
            <a:r>
              <a:rPr lang="en-US" sz="2000" dirty="0"/>
              <a:t>Measurement of heights, volumes</a:t>
            </a:r>
          </a:p>
          <a:p>
            <a:pPr lvl="1"/>
            <a:r>
              <a:rPr lang="en-US" sz="2000" dirty="0"/>
              <a:t>Very predictable: f(relief, camera height, proximity to PP)</a:t>
            </a:r>
          </a:p>
        </p:txBody>
      </p:sp>
    </p:spTree>
    <p:extLst>
      <p:ext uri="{BB962C8B-B14F-4D97-AF65-F5344CB8AC3E}">
        <p14:creationId xmlns:p14="http://schemas.microsoft.com/office/powerpoint/2010/main" val="2223494502"/>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26"/>
            <a:ext cx="8229600" cy="990600"/>
          </a:xfrm>
        </p:spPr>
        <p:txBody>
          <a:bodyPr/>
          <a:lstStyle/>
          <a:p>
            <a:r>
              <a:rPr lang="en-US" dirty="0"/>
              <a:t>Relationship to viewing</a:t>
            </a:r>
          </a:p>
        </p:txBody>
      </p:sp>
      <p:sp>
        <p:nvSpPr>
          <p:cNvPr id="3" name="Content Placeholder 2"/>
          <p:cNvSpPr>
            <a:spLocks noGrp="1"/>
          </p:cNvSpPr>
          <p:nvPr>
            <p:ph idx="1"/>
          </p:nvPr>
        </p:nvSpPr>
        <p:spPr>
          <a:xfrm>
            <a:off x="4652380" y="1563674"/>
            <a:ext cx="4134059" cy="999431"/>
          </a:xfrm>
        </p:spPr>
        <p:txBody>
          <a:bodyPr>
            <a:normAutofit/>
          </a:bodyPr>
          <a:lstStyle/>
          <a:p>
            <a:pPr marL="0" indent="0">
              <a:buNone/>
            </a:pPr>
            <a:r>
              <a:rPr lang="en-US" sz="1600" dirty="0"/>
              <a:t>Parallax: the apparent shift of something we are viewing when we move position.  This gives us depth perception.</a:t>
            </a:r>
          </a:p>
        </p:txBody>
      </p:sp>
      <p:grpSp>
        <p:nvGrpSpPr>
          <p:cNvPr id="6" name="Group 2"/>
          <p:cNvGrpSpPr>
            <a:grpSpLocks/>
          </p:cNvGrpSpPr>
          <p:nvPr/>
        </p:nvGrpSpPr>
        <p:grpSpPr bwMode="auto">
          <a:xfrm>
            <a:off x="938744" y="4294370"/>
            <a:ext cx="2667000" cy="2362200"/>
            <a:chOff x="2160" y="2783"/>
            <a:chExt cx="1680" cy="1441"/>
          </a:xfrm>
        </p:grpSpPr>
        <p:sp>
          <p:nvSpPr>
            <p:cNvPr id="7" name="Rectangle 3"/>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8" name="Text Box 4"/>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9" name="AutoShape 5"/>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0" name="AutoShape 6"/>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1" name="AutoShape 7"/>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2" name="AutoShape 8"/>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grpSp>
        <p:nvGrpSpPr>
          <p:cNvPr id="13" name="Group 9"/>
          <p:cNvGrpSpPr>
            <a:grpSpLocks/>
          </p:cNvGrpSpPr>
          <p:nvPr/>
        </p:nvGrpSpPr>
        <p:grpSpPr bwMode="auto">
          <a:xfrm>
            <a:off x="1962682" y="4202295"/>
            <a:ext cx="2667000" cy="2362200"/>
            <a:chOff x="2160" y="2783"/>
            <a:chExt cx="1680" cy="1441"/>
          </a:xfrm>
        </p:grpSpPr>
        <p:sp>
          <p:nvSpPr>
            <p:cNvPr id="14" name="Rectangle 10"/>
            <p:cNvSpPr>
              <a:spLocks noChangeArrowheads="1"/>
            </p:cNvSpPr>
            <p:nvPr/>
          </p:nvSpPr>
          <p:spPr bwMode="auto">
            <a:xfrm>
              <a:off x="2160" y="2784"/>
              <a:ext cx="1680" cy="1392"/>
            </a:xfrm>
            <a:prstGeom prst="rect">
              <a:avLst/>
            </a:prstGeom>
            <a:gradFill rotWithShape="0">
              <a:gsLst>
                <a:gs pos="0">
                  <a:srgbClr val="006600"/>
                </a:gs>
                <a:gs pos="100000">
                  <a:srgbClr val="685C2E"/>
                </a:gs>
              </a:gsLst>
              <a:path path="shape">
                <a:fillToRect l="50000" t="50000" r="50000" b="50000"/>
              </a:path>
            </a:gradFill>
            <a:ln w="57150">
              <a:solidFill>
                <a:schemeClr val="bg2"/>
              </a:solidFill>
              <a:miter lim="800000"/>
              <a:headEnd/>
              <a:tailEnd/>
            </a:ln>
            <a:effectLst/>
          </p:spPr>
          <p:txBody>
            <a:bodyPr wrap="none" anchor="ctr"/>
            <a:lstStyle/>
            <a:p>
              <a:endParaRPr lang="en-US"/>
            </a:p>
          </p:txBody>
        </p:sp>
        <p:sp>
          <p:nvSpPr>
            <p:cNvPr id="15" name="Text Box 11"/>
            <p:cNvSpPr txBox="1">
              <a:spLocks noChangeArrowheads="1"/>
            </p:cNvSpPr>
            <p:nvPr/>
          </p:nvSpPr>
          <p:spPr bwMode="auto">
            <a:xfrm rot="5400000">
              <a:off x="3000" y="3432"/>
              <a:ext cx="1440" cy="144"/>
            </a:xfrm>
            <a:prstGeom prst="rect">
              <a:avLst/>
            </a:prstGeom>
            <a:noFill/>
            <a:ln w="9525">
              <a:noFill/>
              <a:miter lim="800000"/>
              <a:headEnd/>
              <a:tailEnd/>
            </a:ln>
            <a:effectLst/>
          </p:spPr>
          <p:txBody>
            <a:bodyPr>
              <a:spAutoFit/>
            </a:bodyPr>
            <a:lstStyle/>
            <a:p>
              <a:pPr>
                <a:spcBef>
                  <a:spcPct val="50000"/>
                </a:spcBef>
              </a:pPr>
              <a:r>
                <a:rPr lang="en-US" sz="900">
                  <a:latin typeface="Arial" charset="0"/>
                </a:rPr>
                <a:t>Date     Agency       Scale   Roll-Frame</a:t>
              </a:r>
            </a:p>
          </p:txBody>
        </p:sp>
        <p:sp>
          <p:nvSpPr>
            <p:cNvPr id="16" name="AutoShape 12"/>
            <p:cNvSpPr>
              <a:spLocks noChangeArrowheads="1"/>
            </p:cNvSpPr>
            <p:nvPr/>
          </p:nvSpPr>
          <p:spPr bwMode="auto">
            <a:xfrm>
              <a:off x="2928" y="4080"/>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7" name="AutoShape 13"/>
            <p:cNvSpPr>
              <a:spLocks noChangeArrowheads="1"/>
            </p:cNvSpPr>
            <p:nvPr/>
          </p:nvSpPr>
          <p:spPr bwMode="auto">
            <a:xfrm rot="5400000">
              <a:off x="2160"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8" name="AutoShape 14"/>
            <p:cNvSpPr>
              <a:spLocks noChangeArrowheads="1"/>
            </p:cNvSpPr>
            <p:nvPr/>
          </p:nvSpPr>
          <p:spPr bwMode="auto">
            <a:xfrm flipV="1">
              <a:off x="2957" y="2783"/>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sp>
          <p:nvSpPr>
            <p:cNvPr id="19" name="AutoShape 15"/>
            <p:cNvSpPr>
              <a:spLocks noChangeArrowheads="1"/>
            </p:cNvSpPr>
            <p:nvPr/>
          </p:nvSpPr>
          <p:spPr bwMode="auto">
            <a:xfrm rot="16200000" flipH="1">
              <a:off x="3744" y="3408"/>
              <a:ext cx="96" cy="96"/>
            </a:xfrm>
            <a:prstGeom prst="triangle">
              <a:avLst>
                <a:gd name="adj" fmla="val 50000"/>
              </a:avLst>
            </a:prstGeom>
            <a:solidFill>
              <a:schemeClr val="bg2"/>
            </a:solidFill>
            <a:ln w="9525">
              <a:solidFill>
                <a:schemeClr val="bg2"/>
              </a:solidFill>
              <a:miter lim="800000"/>
              <a:headEnd/>
              <a:tailEnd/>
            </a:ln>
            <a:effectLst/>
          </p:spPr>
          <p:txBody>
            <a:bodyPr wrap="none" anchor="ctr"/>
            <a:lstStyle/>
            <a:p>
              <a:endParaRPr lang="en-US"/>
            </a:p>
          </p:txBody>
        </p:sp>
      </p:grpSp>
      <p:pic>
        <p:nvPicPr>
          <p:cNvPr id="20" name="Picture 33"/>
          <p:cNvPicPr>
            <a:picLocks noChangeAspect="1" noChangeArrowheads="1"/>
          </p:cNvPicPr>
          <p:nvPr/>
        </p:nvPicPr>
        <p:blipFill>
          <a:blip r:embed="rId3" cstate="print"/>
          <a:srcRect/>
          <a:stretch>
            <a:fillRect/>
          </a:stretch>
        </p:blipFill>
        <p:spPr bwMode="auto">
          <a:xfrm>
            <a:off x="1722969" y="843145"/>
            <a:ext cx="1077913" cy="590550"/>
          </a:xfrm>
          <a:prstGeom prst="rect">
            <a:avLst/>
          </a:prstGeom>
          <a:noFill/>
          <a:ln w="9525">
            <a:noFill/>
            <a:miter lim="800000"/>
            <a:headEnd/>
            <a:tailEnd/>
          </a:ln>
          <a:effectLst/>
        </p:spPr>
      </p:pic>
      <p:sp>
        <p:nvSpPr>
          <p:cNvPr id="21" name="AutoShape 34"/>
          <p:cNvSpPr>
            <a:spLocks noChangeArrowheads="1"/>
          </p:cNvSpPr>
          <p:nvPr/>
        </p:nvSpPr>
        <p:spPr bwMode="auto">
          <a:xfrm>
            <a:off x="960969" y="1182870"/>
            <a:ext cx="2667000" cy="2994025"/>
          </a:xfrm>
          <a:prstGeom prst="triangle">
            <a:avLst>
              <a:gd name="adj" fmla="val 50000"/>
            </a:avLst>
          </a:prstGeom>
          <a:solidFill>
            <a:srgbClr val="FFFF00"/>
          </a:solidFill>
          <a:ln w="9525">
            <a:solidFill>
              <a:schemeClr val="tx2"/>
            </a:solidFill>
            <a:miter lim="800000"/>
            <a:headEnd/>
            <a:tailEnd/>
          </a:ln>
          <a:effectLst/>
        </p:spPr>
        <p:txBody>
          <a:bodyPr wrap="none" anchor="ctr"/>
          <a:lstStyle/>
          <a:p>
            <a:endParaRPr lang="en-US"/>
          </a:p>
        </p:txBody>
      </p:sp>
      <p:grpSp>
        <p:nvGrpSpPr>
          <p:cNvPr id="22" name="Group 36"/>
          <p:cNvGrpSpPr>
            <a:grpSpLocks/>
          </p:cNvGrpSpPr>
          <p:nvPr/>
        </p:nvGrpSpPr>
        <p:grpSpPr bwMode="auto">
          <a:xfrm>
            <a:off x="1967444" y="839970"/>
            <a:ext cx="2667000" cy="3333750"/>
            <a:chOff x="864" y="1056"/>
            <a:chExt cx="1680" cy="2352"/>
          </a:xfrm>
        </p:grpSpPr>
        <p:pic>
          <p:nvPicPr>
            <p:cNvPr id="23" name="Picture 37"/>
            <p:cNvPicPr>
              <a:picLocks noChangeAspect="1" noChangeArrowheads="1"/>
            </p:cNvPicPr>
            <p:nvPr/>
          </p:nvPicPr>
          <p:blipFill>
            <a:blip r:embed="rId3" cstate="print"/>
            <a:srcRect/>
            <a:stretch>
              <a:fillRect/>
            </a:stretch>
          </p:blipFill>
          <p:spPr bwMode="auto">
            <a:xfrm>
              <a:off x="1344" y="1056"/>
              <a:ext cx="679" cy="417"/>
            </a:xfrm>
            <a:prstGeom prst="rect">
              <a:avLst/>
            </a:prstGeom>
            <a:noFill/>
            <a:ln w="9525">
              <a:noFill/>
              <a:miter lim="800000"/>
              <a:headEnd/>
              <a:tailEnd/>
            </a:ln>
            <a:effectLst/>
          </p:spPr>
        </p:pic>
        <p:sp>
          <p:nvSpPr>
            <p:cNvPr id="24" name="AutoShape 38"/>
            <p:cNvSpPr>
              <a:spLocks noChangeArrowheads="1"/>
            </p:cNvSpPr>
            <p:nvPr/>
          </p:nvSpPr>
          <p:spPr bwMode="auto">
            <a:xfrm>
              <a:off x="864" y="1296"/>
              <a:ext cx="1680" cy="2112"/>
            </a:xfrm>
            <a:prstGeom prst="triangle">
              <a:avLst>
                <a:gd name="adj" fmla="val 50000"/>
              </a:avLst>
            </a:prstGeom>
            <a:solidFill>
              <a:srgbClr val="66FF33">
                <a:alpha val="50000"/>
              </a:srgbClr>
            </a:solidFill>
            <a:ln w="9525">
              <a:solidFill>
                <a:schemeClr val="tx2"/>
              </a:solidFill>
              <a:miter lim="800000"/>
              <a:headEnd/>
              <a:tailEnd/>
            </a:ln>
            <a:effectLst/>
          </p:spPr>
          <p:txBody>
            <a:bodyPr wrap="none" anchor="ctr"/>
            <a:lstStyle/>
            <a:p>
              <a:endParaRPr lang="en-US"/>
            </a:p>
          </p:txBody>
        </p:sp>
      </p:grpSp>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205"/>
          <a:stretch/>
        </p:blipFill>
        <p:spPr bwMode="auto">
          <a:xfrm>
            <a:off x="5574244" y="2807580"/>
            <a:ext cx="2260110" cy="24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ontent Placeholder 2"/>
          <p:cNvSpPr txBox="1">
            <a:spLocks/>
          </p:cNvSpPr>
          <p:nvPr/>
        </p:nvSpPr>
        <p:spPr>
          <a:xfrm>
            <a:off x="4843061" y="5471317"/>
            <a:ext cx="4134059" cy="1009521"/>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1600" dirty="0"/>
              <a:t>We can equate two adjacent photo center locations to our pair of eyes.</a:t>
            </a:r>
          </a:p>
        </p:txBody>
      </p:sp>
    </p:spTree>
    <p:extLst>
      <p:ext uri="{BB962C8B-B14F-4D97-AF65-F5344CB8AC3E}">
        <p14:creationId xmlns:p14="http://schemas.microsoft.com/office/powerpoint/2010/main" val="34927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09600" y="0"/>
            <a:ext cx="8229600" cy="990600"/>
          </a:xfrm>
        </p:spPr>
        <p:txBody>
          <a:bodyPr/>
          <a:lstStyle/>
          <a:p>
            <a:r>
              <a:rPr lang="en-US" sz="3600" dirty="0"/>
              <a:t>For more information…</a:t>
            </a:r>
          </a:p>
        </p:txBody>
      </p:sp>
      <p:sp>
        <p:nvSpPr>
          <p:cNvPr id="2051" name="Rectangle 3"/>
          <p:cNvSpPr>
            <a:spLocks noGrp="1" noChangeArrowheads="1"/>
          </p:cNvSpPr>
          <p:nvPr>
            <p:ph idx="1"/>
          </p:nvPr>
        </p:nvSpPr>
        <p:spPr>
          <a:xfrm>
            <a:off x="990600" y="5593984"/>
            <a:ext cx="7696200" cy="758097"/>
          </a:xfrm>
        </p:spPr>
        <p:txBody>
          <a:bodyPr/>
          <a:lstStyle/>
          <a:p>
            <a:pPr marL="0" indent="0">
              <a:buNone/>
            </a:pPr>
            <a:r>
              <a:rPr lang="en-US" sz="2000" dirty="0"/>
              <a:t>The tutorial has more information on photo characteristics, as well as a supporting exercise</a:t>
            </a:r>
          </a:p>
        </p:txBody>
      </p:sp>
      <p:pic>
        <p:nvPicPr>
          <p:cNvPr id="3" name="Picture 2" descr="graphic showing the introduction page of the stereo viewing tutorial"/>
          <p:cNvPicPr>
            <a:picLocks noChangeAspect="1"/>
          </p:cNvPicPr>
          <p:nvPr/>
        </p:nvPicPr>
        <p:blipFill>
          <a:blip r:embed="rId3"/>
          <a:stretch>
            <a:fillRect/>
          </a:stretch>
        </p:blipFill>
        <p:spPr>
          <a:xfrm>
            <a:off x="1819377" y="1100790"/>
            <a:ext cx="6038646" cy="4078204"/>
          </a:xfrm>
          <a:prstGeom prst="rect">
            <a:avLst/>
          </a:prstGeom>
        </p:spPr>
      </p:pic>
    </p:spTree>
    <p:extLst>
      <p:ext uri="{BB962C8B-B14F-4D97-AF65-F5344CB8AC3E}">
        <p14:creationId xmlns:p14="http://schemas.microsoft.com/office/powerpoint/2010/main" val="109524139"/>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t>Introduction and Overview</a:t>
            </a:r>
          </a:p>
        </p:txBody>
      </p:sp>
      <p:sp>
        <p:nvSpPr>
          <p:cNvPr id="2050" name="Rectangle 2"/>
          <p:cNvSpPr>
            <a:spLocks noGrp="1" noChangeArrowheads="1"/>
          </p:cNvSpPr>
          <p:nvPr>
            <p:ph type="ctrTitle"/>
          </p:nvPr>
        </p:nvSpPr>
        <p:spPr/>
        <p:txBody>
          <a:bodyPr/>
          <a:lstStyle/>
          <a:p>
            <a:r>
              <a:rPr lang="en-US" dirty="0"/>
              <a:t>Summit Evolution</a:t>
            </a:r>
          </a:p>
        </p:txBody>
      </p:sp>
    </p:spTree>
    <p:extLst>
      <p:ext uri="{BB962C8B-B14F-4D97-AF65-F5344CB8AC3E}">
        <p14:creationId xmlns:p14="http://schemas.microsoft.com/office/powerpoint/2010/main" val="1116558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6725" y="81186"/>
            <a:ext cx="8229600" cy="990600"/>
          </a:xfrm>
        </p:spPr>
        <p:txBody>
          <a:bodyPr/>
          <a:lstStyle/>
          <a:p>
            <a:r>
              <a:rPr lang="en-US" dirty="0"/>
              <a:t>Stereo Viewing Overview Topics</a:t>
            </a:r>
          </a:p>
        </p:txBody>
      </p:sp>
      <p:sp>
        <p:nvSpPr>
          <p:cNvPr id="8195" name="Rectangle 3"/>
          <p:cNvSpPr>
            <a:spLocks noGrp="1" noChangeArrowheads="1"/>
          </p:cNvSpPr>
          <p:nvPr>
            <p:ph idx="1"/>
          </p:nvPr>
        </p:nvSpPr>
        <p:spPr>
          <a:xfrm>
            <a:off x="1371600" y="1143000"/>
            <a:ext cx="7315200" cy="4983163"/>
          </a:xfrm>
        </p:spPr>
        <p:txBody>
          <a:bodyPr/>
          <a:lstStyle/>
          <a:p>
            <a:r>
              <a:rPr lang="en-US" dirty="0"/>
              <a:t>Capabilities—what is stereo imagery good for?</a:t>
            </a:r>
          </a:p>
          <a:p>
            <a:r>
              <a:rPr lang="en-US" dirty="0"/>
              <a:t>Major Components (hardware/software)</a:t>
            </a:r>
          </a:p>
          <a:p>
            <a:r>
              <a:rPr lang="en-US" dirty="0"/>
              <a:t>System Requirements</a:t>
            </a:r>
          </a:p>
          <a:p>
            <a:r>
              <a:rPr lang="en-US" dirty="0"/>
              <a:t>Importing ‘block files’</a:t>
            </a:r>
          </a:p>
          <a:p>
            <a:r>
              <a:rPr lang="en-US" dirty="0"/>
              <a:t>Navigation/Interaction</a:t>
            </a:r>
          </a:p>
        </p:txBody>
      </p:sp>
      <p:pic>
        <p:nvPicPr>
          <p:cNvPr id="1026"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189311"/>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429000"/>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038600"/>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37" y="4572000"/>
            <a:ext cx="669925" cy="3745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X:\TTA__RAID1_top\4eLearning\Graphics\chalkboard\arrow-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69" y="2362200"/>
            <a:ext cx="669925" cy="37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825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6200"/>
            <a:ext cx="8229600" cy="990600"/>
          </a:xfrm>
        </p:spPr>
        <p:txBody>
          <a:bodyPr/>
          <a:lstStyle/>
          <a:p>
            <a:r>
              <a:rPr lang="en-US" dirty="0"/>
              <a:t>Summit Evolution Capabilities</a:t>
            </a:r>
          </a:p>
        </p:txBody>
      </p:sp>
      <p:sp>
        <p:nvSpPr>
          <p:cNvPr id="7171" name="Rectangle 3"/>
          <p:cNvSpPr>
            <a:spLocks noGrp="1" noChangeArrowheads="1"/>
          </p:cNvSpPr>
          <p:nvPr>
            <p:ph idx="1"/>
          </p:nvPr>
        </p:nvSpPr>
        <p:spPr/>
        <p:txBody>
          <a:bodyPr/>
          <a:lstStyle/>
          <a:p>
            <a:pPr marL="0" indent="0">
              <a:buNone/>
            </a:pPr>
            <a:r>
              <a:rPr lang="en-US" dirty="0"/>
              <a:t>Digital 3D Imagery software </a:t>
            </a:r>
            <a:r>
              <a:rPr lang="en-US" sz="3200" dirty="0"/>
              <a:t>provides the following primary functions: </a:t>
            </a:r>
          </a:p>
          <a:p>
            <a:pPr marL="914400" lvl="1" indent="-457200">
              <a:buFont typeface="Wingdings" pitchFamily="2" charset="2"/>
              <a:buAutoNum type="arabicPeriod"/>
            </a:pPr>
            <a:r>
              <a:rPr lang="en-US" sz="2800" dirty="0"/>
              <a:t>The ability to view and navigate in stereo</a:t>
            </a:r>
          </a:p>
          <a:p>
            <a:pPr marL="914400" lvl="1" indent="-457200">
              <a:buFont typeface="Wingdings" pitchFamily="2" charset="2"/>
              <a:buAutoNum type="arabicPeriod"/>
            </a:pPr>
            <a:r>
              <a:rPr lang="en-US" dirty="0"/>
              <a:t>Photo interpretation</a:t>
            </a:r>
            <a:r>
              <a:rPr lang="en-US" sz="2800" dirty="0"/>
              <a:t> </a:t>
            </a:r>
          </a:p>
          <a:p>
            <a:pPr marL="914400" lvl="1" indent="-457200">
              <a:buFont typeface="Wingdings" pitchFamily="2" charset="2"/>
              <a:buAutoNum type="arabicPeriod"/>
            </a:pPr>
            <a:r>
              <a:rPr lang="en-US" sz="2800" dirty="0"/>
              <a:t>The capability to measure and collect geographic information in 3D including:</a:t>
            </a:r>
          </a:p>
          <a:p>
            <a:pPr marL="1295400" lvl="2" indent="-381000"/>
            <a:r>
              <a:rPr lang="en-US" sz="2400" dirty="0"/>
              <a:t>Measuring heights, and</a:t>
            </a:r>
          </a:p>
          <a:p>
            <a:pPr marL="1295400" lvl="2" indent="-381000"/>
            <a:r>
              <a:rPr lang="en-US" sz="2400" dirty="0"/>
              <a:t>Heads-up digitizing (with elevations!)</a:t>
            </a:r>
          </a:p>
        </p:txBody>
      </p:sp>
    </p:spTree>
    <p:extLst>
      <p:ext uri="{BB962C8B-B14F-4D97-AF65-F5344CB8AC3E}">
        <p14:creationId xmlns:p14="http://schemas.microsoft.com/office/powerpoint/2010/main" val="1845147399"/>
      </p:ext>
    </p:extLst>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1"/>
            <a:ext cx="8229600" cy="990600"/>
          </a:xfrm>
        </p:spPr>
        <p:txBody>
          <a:bodyPr>
            <a:normAutofit fontScale="90000"/>
          </a:bodyPr>
          <a:lstStyle/>
          <a:p>
            <a:r>
              <a:rPr lang="en-US" dirty="0"/>
              <a:t>Summit Evolution System Requirements</a:t>
            </a:r>
          </a:p>
        </p:txBody>
      </p:sp>
      <p:sp>
        <p:nvSpPr>
          <p:cNvPr id="13315" name="Rectangle 3"/>
          <p:cNvSpPr>
            <a:spLocks noGrp="1" noChangeArrowheads="1"/>
          </p:cNvSpPr>
          <p:nvPr>
            <p:ph idx="1"/>
          </p:nvPr>
        </p:nvSpPr>
        <p:spPr>
          <a:xfrm>
            <a:off x="990600" y="1143001"/>
            <a:ext cx="7696200" cy="2057399"/>
          </a:xfrm>
        </p:spPr>
        <p:txBody>
          <a:bodyPr>
            <a:normAutofit lnSpcReduction="10000"/>
          </a:bodyPr>
          <a:lstStyle/>
          <a:p>
            <a:pPr marL="0" indent="0">
              <a:buNone/>
            </a:pPr>
            <a:r>
              <a:rPr lang="en-US" sz="2400" dirty="0"/>
              <a:t>System (moving target):</a:t>
            </a:r>
          </a:p>
          <a:p>
            <a:pPr lvl="1"/>
            <a:r>
              <a:rPr lang="en-US" sz="2000" dirty="0"/>
              <a:t>Computer req. (class 2 desktop minimum recommended)</a:t>
            </a:r>
          </a:p>
          <a:p>
            <a:pPr lvl="1"/>
            <a:r>
              <a:rPr lang="en-US" sz="2000" dirty="0"/>
              <a:t>Video/graphics requirement</a:t>
            </a:r>
          </a:p>
          <a:p>
            <a:pPr lvl="1"/>
            <a:r>
              <a:rPr lang="en-US" sz="2000" dirty="0"/>
              <a:t>ArcGIS: version agnostic</a:t>
            </a:r>
          </a:p>
          <a:p>
            <a:pPr lvl="2"/>
            <a:r>
              <a:rPr lang="en-US" sz="1600" dirty="0"/>
              <a:t>Recommend 10.2 or later</a:t>
            </a:r>
          </a:p>
          <a:p>
            <a:pPr lvl="2"/>
            <a:r>
              <a:rPr lang="en-US" sz="1800" dirty="0"/>
              <a:t>Have not tested in 10.4(.1) yet</a:t>
            </a:r>
          </a:p>
          <a:p>
            <a:pPr lvl="1">
              <a:buNone/>
            </a:pPr>
            <a:endParaRPr lang="en-US" sz="2000" dirty="0"/>
          </a:p>
        </p:txBody>
      </p:sp>
      <p:sp>
        <p:nvSpPr>
          <p:cNvPr id="2" name="Rectangle 1"/>
          <p:cNvSpPr/>
          <p:nvPr/>
        </p:nvSpPr>
        <p:spPr>
          <a:xfrm>
            <a:off x="934630" y="3453824"/>
            <a:ext cx="7254510" cy="2462213"/>
          </a:xfrm>
          <a:prstGeom prst="rect">
            <a:avLst/>
          </a:prstGeom>
        </p:spPr>
        <p:txBody>
          <a:bodyPr wrap="square">
            <a:spAutoFit/>
          </a:bodyPr>
          <a:lstStyle/>
          <a:p>
            <a:pPr marL="0" indent="0">
              <a:buNone/>
            </a:pPr>
            <a:r>
              <a:rPr lang="en-US" sz="2400" b="0" dirty="0">
                <a:latin typeface="+mn-lt"/>
              </a:rPr>
              <a:t>Data:</a:t>
            </a:r>
          </a:p>
          <a:p>
            <a:pPr lvl="1"/>
            <a:r>
              <a:rPr lang="en-US" sz="2000" b="0" dirty="0">
                <a:latin typeface="+mn-lt"/>
              </a:rPr>
              <a:t>Oriented Stereo Imagery—specifically…</a:t>
            </a:r>
          </a:p>
          <a:p>
            <a:pPr lvl="2"/>
            <a:r>
              <a:rPr lang="en-US" sz="1800" b="0" dirty="0">
                <a:latin typeface="+mn-lt"/>
              </a:rPr>
              <a:t>Block files from Imagine’s Leica Photogrammetry Suite (LPS), or</a:t>
            </a:r>
          </a:p>
          <a:p>
            <a:pPr lvl="2"/>
            <a:r>
              <a:rPr lang="en-US" sz="1800" b="0" dirty="0">
                <a:latin typeface="+mn-lt"/>
              </a:rPr>
              <a:t>Project files from SocetSet, or similar photogrammetric software</a:t>
            </a:r>
          </a:p>
          <a:p>
            <a:pPr lvl="2"/>
            <a:r>
              <a:rPr lang="en-US" sz="1800" b="0" dirty="0">
                <a:latin typeface="+mn-lt"/>
              </a:rPr>
              <a:t>Can now also import from </a:t>
            </a:r>
            <a:r>
              <a:rPr lang="en-US" sz="1800" b="0" dirty="0" err="1">
                <a:latin typeface="+mn-lt"/>
              </a:rPr>
              <a:t>PhotoScan</a:t>
            </a:r>
            <a:endParaRPr lang="en-US" sz="1800" b="0" dirty="0">
              <a:latin typeface="+mn-lt"/>
            </a:endParaRPr>
          </a:p>
          <a:p>
            <a:pPr lvl="1"/>
            <a:r>
              <a:rPr lang="en-US" sz="2000" b="0" dirty="0">
                <a:latin typeface="+mn-lt"/>
              </a:rPr>
              <a:t>This is not a trivial requirement!</a:t>
            </a:r>
          </a:p>
        </p:txBody>
      </p:sp>
    </p:spTree>
    <p:extLst>
      <p:ext uri="{BB962C8B-B14F-4D97-AF65-F5344CB8AC3E}">
        <p14:creationId xmlns:p14="http://schemas.microsoft.com/office/powerpoint/2010/main" val="2634142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a:xfrm>
            <a:off x="457200" y="1447800"/>
            <a:ext cx="4724400" cy="5029200"/>
          </a:xfrm>
        </p:spPr>
        <p:txBody>
          <a:bodyPr>
            <a:normAutofit/>
          </a:bodyPr>
          <a:lstStyle/>
          <a:p>
            <a:r>
              <a:rPr lang="en-US" dirty="0"/>
              <a:t>Adobe Connect</a:t>
            </a:r>
          </a:p>
          <a:p>
            <a:pPr lvl="1"/>
            <a:r>
              <a:rPr lang="en-US" dirty="0"/>
              <a:t>Quick orientation to interface</a:t>
            </a:r>
          </a:p>
          <a:p>
            <a:r>
              <a:rPr lang="en-US" dirty="0"/>
              <a:t>Question or comment?</a:t>
            </a:r>
          </a:p>
          <a:p>
            <a:pPr lvl="2"/>
            <a:r>
              <a:rPr lang="en-US" dirty="0"/>
              <a:t>Un-mute by dialing *6 again</a:t>
            </a:r>
          </a:p>
          <a:p>
            <a:pPr lvl="2"/>
            <a:r>
              <a:rPr lang="en-US" dirty="0"/>
              <a:t>“Raise” your hand</a:t>
            </a:r>
          </a:p>
          <a:p>
            <a:pPr lvl="2"/>
            <a:r>
              <a:rPr lang="en-US" dirty="0"/>
              <a:t>Send a chat</a:t>
            </a:r>
          </a:p>
        </p:txBody>
      </p:sp>
      <p:pic>
        <p:nvPicPr>
          <p:cNvPr id="4" name="Picture 2" descr="screen capture of the adobe connect user interaction options"/>
          <p:cNvPicPr>
            <a:picLocks noChangeAspect="1" noChangeArrowheads="1"/>
          </p:cNvPicPr>
          <p:nvPr/>
        </p:nvPicPr>
        <p:blipFill rotWithShape="1">
          <a:blip r:embed="rId3">
            <a:extLst>
              <a:ext uri="{28A0092B-C50C-407E-A947-70E740481C1C}">
                <a14:useLocalDpi xmlns:a14="http://schemas.microsoft.com/office/drawing/2010/main" val="0"/>
              </a:ext>
            </a:extLst>
          </a:blip>
          <a:srcRect r="72352" b="55769"/>
          <a:stretch/>
        </p:blipFill>
        <p:spPr bwMode="auto">
          <a:xfrm>
            <a:off x="5562600" y="1828800"/>
            <a:ext cx="3353452" cy="301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459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39" y="58310"/>
            <a:ext cx="8229600" cy="990600"/>
          </a:xfrm>
        </p:spPr>
        <p:txBody>
          <a:bodyPr/>
          <a:lstStyle/>
          <a:p>
            <a:r>
              <a:rPr lang="en-US" dirty="0"/>
              <a:t>How stereo-ready imagery is created</a:t>
            </a:r>
          </a:p>
        </p:txBody>
      </p:sp>
      <p:grpSp>
        <p:nvGrpSpPr>
          <p:cNvPr id="26" name="Group 25"/>
          <p:cNvGrpSpPr/>
          <p:nvPr/>
        </p:nvGrpSpPr>
        <p:grpSpPr>
          <a:xfrm>
            <a:off x="864528" y="2154116"/>
            <a:ext cx="2819400" cy="2804746"/>
            <a:chOff x="888023" y="1333500"/>
            <a:chExt cx="4572000" cy="4724400"/>
          </a:xfrm>
        </p:grpSpPr>
        <p:grpSp>
          <p:nvGrpSpPr>
            <p:cNvPr id="4" name="Group 9"/>
            <p:cNvGrpSpPr>
              <a:grpSpLocks/>
            </p:cNvGrpSpPr>
            <p:nvPr/>
          </p:nvGrpSpPr>
          <p:grpSpPr bwMode="auto">
            <a:xfrm>
              <a:off x="888023" y="1409700"/>
              <a:ext cx="1752600" cy="4648200"/>
              <a:chOff x="2496" y="960"/>
              <a:chExt cx="1104" cy="2928"/>
            </a:xfrm>
          </p:grpSpPr>
          <p:sp>
            <p:nvSpPr>
              <p:cNvPr id="5" name="Rectangle 10"/>
              <p:cNvSpPr>
                <a:spLocks noChangeArrowheads="1"/>
              </p:cNvSpPr>
              <p:nvPr/>
            </p:nvSpPr>
            <p:spPr bwMode="auto">
              <a:xfrm>
                <a:off x="2496" y="288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6" name="Rectangle 11"/>
              <p:cNvSpPr>
                <a:spLocks noChangeArrowheads="1"/>
              </p:cNvSpPr>
              <p:nvPr/>
            </p:nvSpPr>
            <p:spPr bwMode="auto">
              <a:xfrm>
                <a:off x="2544" y="240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7" name="Rectangle 12"/>
              <p:cNvSpPr>
                <a:spLocks noChangeArrowheads="1"/>
              </p:cNvSpPr>
              <p:nvPr/>
            </p:nvSpPr>
            <p:spPr bwMode="auto">
              <a:xfrm>
                <a:off x="2496" y="192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8" name="Rectangle 13"/>
              <p:cNvSpPr>
                <a:spLocks noChangeArrowheads="1"/>
              </p:cNvSpPr>
              <p:nvPr/>
            </p:nvSpPr>
            <p:spPr bwMode="auto">
              <a:xfrm>
                <a:off x="2544" y="144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9" name="Rectangle 14"/>
              <p:cNvSpPr>
                <a:spLocks noChangeArrowheads="1"/>
              </p:cNvSpPr>
              <p:nvPr/>
            </p:nvSpPr>
            <p:spPr bwMode="auto">
              <a:xfrm>
                <a:off x="2592" y="96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grpSp>
        <p:grpSp>
          <p:nvGrpSpPr>
            <p:cNvPr id="10" name="Group 15"/>
            <p:cNvGrpSpPr>
              <a:grpSpLocks/>
            </p:cNvGrpSpPr>
            <p:nvPr/>
          </p:nvGrpSpPr>
          <p:grpSpPr bwMode="auto">
            <a:xfrm>
              <a:off x="2259623" y="1333500"/>
              <a:ext cx="1752600" cy="4648200"/>
              <a:chOff x="3360" y="912"/>
              <a:chExt cx="1104" cy="2928"/>
            </a:xfrm>
          </p:grpSpPr>
          <p:sp>
            <p:nvSpPr>
              <p:cNvPr id="11" name="Rectangle 16"/>
              <p:cNvSpPr>
                <a:spLocks noChangeArrowheads="1"/>
              </p:cNvSpPr>
              <p:nvPr/>
            </p:nvSpPr>
            <p:spPr bwMode="auto">
              <a:xfrm>
                <a:off x="3360" y="91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2" name="Rectangle 17"/>
              <p:cNvSpPr>
                <a:spLocks noChangeArrowheads="1"/>
              </p:cNvSpPr>
              <p:nvPr/>
            </p:nvSpPr>
            <p:spPr bwMode="auto">
              <a:xfrm>
                <a:off x="3408" y="1488"/>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3" name="Rectangle 18"/>
              <p:cNvSpPr>
                <a:spLocks noChangeArrowheads="1"/>
              </p:cNvSpPr>
              <p:nvPr/>
            </p:nvSpPr>
            <p:spPr bwMode="auto">
              <a:xfrm>
                <a:off x="3456" y="192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4" name="Rectangle 19"/>
              <p:cNvSpPr>
                <a:spLocks noChangeArrowheads="1"/>
              </p:cNvSpPr>
              <p:nvPr/>
            </p:nvSpPr>
            <p:spPr bwMode="auto">
              <a:xfrm>
                <a:off x="3408" y="235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5" name="Rectangle 20"/>
              <p:cNvSpPr>
                <a:spLocks noChangeArrowheads="1"/>
              </p:cNvSpPr>
              <p:nvPr/>
            </p:nvSpPr>
            <p:spPr bwMode="auto">
              <a:xfrm>
                <a:off x="3456" y="283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grpSp>
        <p:grpSp>
          <p:nvGrpSpPr>
            <p:cNvPr id="16" name="Group 21"/>
            <p:cNvGrpSpPr>
              <a:grpSpLocks/>
            </p:cNvGrpSpPr>
            <p:nvPr/>
          </p:nvGrpSpPr>
          <p:grpSpPr bwMode="auto">
            <a:xfrm>
              <a:off x="3631223" y="1333500"/>
              <a:ext cx="1828800" cy="4676776"/>
              <a:chOff x="4224" y="912"/>
              <a:chExt cx="1152" cy="2946"/>
            </a:xfrm>
          </p:grpSpPr>
          <p:sp>
            <p:nvSpPr>
              <p:cNvPr id="17" name="Rectangle 22"/>
              <p:cNvSpPr>
                <a:spLocks noChangeArrowheads="1"/>
              </p:cNvSpPr>
              <p:nvPr/>
            </p:nvSpPr>
            <p:spPr bwMode="auto">
              <a:xfrm>
                <a:off x="4245" y="2850"/>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8" name="Rectangle 23"/>
              <p:cNvSpPr>
                <a:spLocks noChangeArrowheads="1"/>
              </p:cNvSpPr>
              <p:nvPr/>
            </p:nvSpPr>
            <p:spPr bwMode="auto">
              <a:xfrm>
                <a:off x="4320" y="235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19" name="Rectangle 24"/>
              <p:cNvSpPr>
                <a:spLocks noChangeArrowheads="1"/>
              </p:cNvSpPr>
              <p:nvPr/>
            </p:nvSpPr>
            <p:spPr bwMode="auto">
              <a:xfrm>
                <a:off x="4272" y="187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20" name="Rectangle 25"/>
              <p:cNvSpPr>
                <a:spLocks noChangeArrowheads="1"/>
              </p:cNvSpPr>
              <p:nvPr/>
            </p:nvSpPr>
            <p:spPr bwMode="auto">
              <a:xfrm>
                <a:off x="4368" y="139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sp>
            <p:nvSpPr>
              <p:cNvPr id="21" name="Rectangle 26"/>
              <p:cNvSpPr>
                <a:spLocks noChangeArrowheads="1"/>
              </p:cNvSpPr>
              <p:nvPr/>
            </p:nvSpPr>
            <p:spPr bwMode="auto">
              <a:xfrm>
                <a:off x="4224" y="912"/>
                <a:ext cx="1008" cy="1008"/>
              </a:xfrm>
              <a:prstGeom prst="rect">
                <a:avLst/>
              </a:prstGeom>
              <a:solidFill>
                <a:srgbClr val="89B888"/>
              </a:solidFill>
              <a:ln w="38100">
                <a:solidFill>
                  <a:schemeClr val="bg2"/>
                </a:solidFill>
                <a:miter lim="800000"/>
                <a:headEnd/>
                <a:tailEnd/>
              </a:ln>
              <a:effectLst/>
            </p:spPr>
            <p:txBody>
              <a:bodyPr wrap="none" anchor="ctr"/>
              <a:lstStyle/>
              <a:p>
                <a:endParaRPr lang="en-US"/>
              </a:p>
            </p:txBody>
          </p:sp>
        </p:grpSp>
      </p:grpSp>
      <p:sp>
        <p:nvSpPr>
          <p:cNvPr id="28" name="Rectangle 27"/>
          <p:cNvSpPr/>
          <p:nvPr/>
        </p:nvSpPr>
        <p:spPr bwMode="auto">
          <a:xfrm>
            <a:off x="6242537" y="2326018"/>
            <a:ext cx="2549769" cy="2721763"/>
          </a:xfrm>
          <a:prstGeom prst="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9" name="TextBox 28"/>
          <p:cNvSpPr txBox="1"/>
          <p:nvPr/>
        </p:nvSpPr>
        <p:spPr>
          <a:xfrm>
            <a:off x="6233745" y="2515521"/>
            <a:ext cx="2549769" cy="338554"/>
          </a:xfrm>
          <a:prstGeom prst="rect">
            <a:avLst/>
          </a:prstGeom>
          <a:noFill/>
        </p:spPr>
        <p:txBody>
          <a:bodyPr wrap="square" rtlCol="0">
            <a:spAutoFit/>
          </a:bodyPr>
          <a:lstStyle/>
          <a:p>
            <a:pPr algn="ctr"/>
            <a:r>
              <a:rPr lang="en-US" sz="1600" dirty="0">
                <a:latin typeface="+mn-lt"/>
              </a:rPr>
              <a:t>Block File</a:t>
            </a:r>
          </a:p>
        </p:txBody>
      </p:sp>
      <p:sp>
        <p:nvSpPr>
          <p:cNvPr id="30" name="TextBox 29"/>
          <p:cNvSpPr txBox="1"/>
          <p:nvPr/>
        </p:nvSpPr>
        <p:spPr>
          <a:xfrm>
            <a:off x="6462345" y="3043060"/>
            <a:ext cx="2110154" cy="1384995"/>
          </a:xfrm>
          <a:prstGeom prst="rect">
            <a:avLst/>
          </a:prstGeom>
          <a:noFill/>
        </p:spPr>
        <p:txBody>
          <a:bodyPr wrap="square" rtlCol="0">
            <a:spAutoFit/>
          </a:bodyPr>
          <a:lstStyle/>
          <a:p>
            <a:pPr marL="285750" indent="-285750">
              <a:buFontTx/>
              <a:buChar char="-"/>
            </a:pPr>
            <a:r>
              <a:rPr lang="en-US" b="0" dirty="0">
                <a:latin typeface="+mn-lt"/>
              </a:rPr>
              <a:t>Image list</a:t>
            </a:r>
          </a:p>
          <a:p>
            <a:pPr marL="285750" indent="-285750">
              <a:buFontTx/>
              <a:buChar char="-"/>
            </a:pPr>
            <a:r>
              <a:rPr lang="en-US" b="0" dirty="0">
                <a:latin typeface="+mn-lt"/>
              </a:rPr>
              <a:t>Sensor info</a:t>
            </a:r>
          </a:p>
          <a:p>
            <a:pPr marL="285750" indent="-285750">
              <a:buFontTx/>
              <a:buChar char="-"/>
            </a:pPr>
            <a:r>
              <a:rPr lang="en-US" b="0" dirty="0">
                <a:latin typeface="+mn-lt"/>
              </a:rPr>
              <a:t>Orientation info</a:t>
            </a:r>
          </a:p>
          <a:p>
            <a:pPr marL="285750" indent="-285750">
              <a:buFontTx/>
              <a:buChar char="-"/>
            </a:pPr>
            <a:r>
              <a:rPr lang="en-US" b="0" dirty="0">
                <a:latin typeface="+mn-lt"/>
              </a:rPr>
              <a:t>Elevation file info</a:t>
            </a:r>
          </a:p>
          <a:p>
            <a:pPr marL="285750" indent="-285750">
              <a:buFontTx/>
              <a:buChar char="-"/>
            </a:pPr>
            <a:r>
              <a:rPr lang="en-US" b="0" dirty="0">
                <a:latin typeface="+mn-lt"/>
              </a:rPr>
              <a:t>Datum and coordinate info</a:t>
            </a:r>
          </a:p>
        </p:txBody>
      </p:sp>
      <p:grpSp>
        <p:nvGrpSpPr>
          <p:cNvPr id="31" name="Group 30"/>
          <p:cNvGrpSpPr/>
          <p:nvPr/>
        </p:nvGrpSpPr>
        <p:grpSpPr>
          <a:xfrm>
            <a:off x="4097215" y="3085692"/>
            <a:ext cx="1529862" cy="754809"/>
            <a:chOff x="4097215" y="3085692"/>
            <a:chExt cx="1529862" cy="754809"/>
          </a:xfrm>
        </p:grpSpPr>
        <p:sp>
          <p:nvSpPr>
            <p:cNvPr id="27" name="Right Arrow 26"/>
            <p:cNvSpPr/>
            <p:nvPr/>
          </p:nvSpPr>
          <p:spPr bwMode="auto">
            <a:xfrm>
              <a:off x="4097215" y="3261946"/>
              <a:ext cx="1529862" cy="424954"/>
            </a:xfrm>
            <a:prstGeom prst="rightArrow">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1026" name="Picture 2" descr="C:\Users\jmonty\Desktop\ScreenHunter_17 Feb. 01 12.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6899" y="3085692"/>
              <a:ext cx="601052" cy="7548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625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533400" y="288925"/>
            <a:ext cx="8382000" cy="519113"/>
          </a:xfrm>
        </p:spPr>
        <p:txBody>
          <a:bodyPr>
            <a:normAutofit fontScale="90000"/>
          </a:bodyPr>
          <a:lstStyle/>
          <a:p>
            <a:r>
              <a:rPr lang="en-US" dirty="0"/>
              <a:t>Stereo Viewing—Red/Blue Anaglyph</a:t>
            </a:r>
          </a:p>
        </p:txBody>
      </p:sp>
      <p:pic>
        <p:nvPicPr>
          <p:cNvPr id="6146" name="Picture 2" descr="C:\Users\jmonty\AppData\Local\Temp\1\SNAGHTML20fd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371" y="1321435"/>
            <a:ext cx="6953829" cy="40805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4" cstate="print">
            <a:clrChange>
              <a:clrFrom>
                <a:srgbClr val="0CB0B0"/>
              </a:clrFrom>
              <a:clrTo>
                <a:srgbClr val="0CB0B0">
                  <a:alpha val="0"/>
                </a:srgbClr>
              </a:clrTo>
            </a:clrChange>
          </a:blip>
          <a:srcRect/>
          <a:stretch>
            <a:fillRect/>
          </a:stretch>
        </p:blipFill>
        <p:spPr bwMode="auto">
          <a:xfrm>
            <a:off x="1498037" y="3996753"/>
            <a:ext cx="5257800" cy="622173"/>
          </a:xfrm>
          <a:prstGeom prst="rect">
            <a:avLst/>
          </a:prstGeom>
          <a:noFill/>
          <a:ln w="9525">
            <a:noFill/>
            <a:miter lim="800000"/>
            <a:headEnd/>
            <a:tailEnd/>
          </a:ln>
          <a:effectLst>
            <a:outerShdw dist="68392" dir="4091915" algn="ctr" rotWithShape="0">
              <a:schemeClr val="bg2"/>
            </a:outerShdw>
          </a:effectLst>
        </p:spPr>
      </p:pic>
    </p:spTree>
    <p:extLst>
      <p:ext uri="{BB962C8B-B14F-4D97-AF65-F5344CB8AC3E}">
        <p14:creationId xmlns:p14="http://schemas.microsoft.com/office/powerpoint/2010/main" val="3978999451"/>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X:\TTA__RAID1_top\1Courses\StereoAnalyst\Instructed\PPTs\NewMonitorPhotosForPPTs\IMG_5761.JPG"/>
          <p:cNvPicPr>
            <a:picLocks noChangeAspect="1" noChangeArrowheads="1"/>
          </p:cNvPicPr>
          <p:nvPr/>
        </p:nvPicPr>
        <p:blipFill>
          <a:blip r:embed="rId3" cstate="print"/>
          <a:srcRect l="4516" t="6022" r="11180" b="15750"/>
          <a:stretch>
            <a:fillRect/>
          </a:stretch>
        </p:blipFill>
        <p:spPr bwMode="auto">
          <a:xfrm>
            <a:off x="2057400" y="1981200"/>
            <a:ext cx="5542975" cy="3429000"/>
          </a:xfrm>
          <a:prstGeom prst="rect">
            <a:avLst/>
          </a:prstGeom>
          <a:noFill/>
        </p:spPr>
      </p:pic>
      <p:sp>
        <p:nvSpPr>
          <p:cNvPr id="10243" name="AutoShape 3"/>
          <p:cNvSpPr>
            <a:spLocks/>
          </p:cNvSpPr>
          <p:nvPr/>
        </p:nvSpPr>
        <p:spPr bwMode="auto">
          <a:xfrm>
            <a:off x="990600" y="1447800"/>
            <a:ext cx="2209800" cy="406400"/>
          </a:xfrm>
          <a:prstGeom prst="borderCallout2">
            <a:avLst>
              <a:gd name="adj1" fmla="val 28125"/>
              <a:gd name="adj2" fmla="val 103449"/>
              <a:gd name="adj3" fmla="val 28125"/>
              <a:gd name="adj4" fmla="val 122343"/>
              <a:gd name="adj5" fmla="val 336652"/>
              <a:gd name="adj6" fmla="val 132872"/>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b="0" dirty="0">
                <a:solidFill>
                  <a:schemeClr val="bg1"/>
                </a:solidFill>
                <a:latin typeface="+mn-lt"/>
              </a:rPr>
              <a:t>Stylish 3-D Glasses</a:t>
            </a:r>
          </a:p>
        </p:txBody>
      </p:sp>
      <p:sp>
        <p:nvSpPr>
          <p:cNvPr id="10244" name="AutoShape 4"/>
          <p:cNvSpPr>
            <a:spLocks/>
          </p:cNvSpPr>
          <p:nvPr/>
        </p:nvSpPr>
        <p:spPr bwMode="auto">
          <a:xfrm>
            <a:off x="1066800" y="4343400"/>
            <a:ext cx="2743200" cy="838200"/>
          </a:xfrm>
          <a:prstGeom prst="borderCallout2">
            <a:avLst>
              <a:gd name="adj1" fmla="val 13634"/>
              <a:gd name="adj2" fmla="val 102778"/>
              <a:gd name="adj3" fmla="val -96486"/>
              <a:gd name="adj4" fmla="val 137700"/>
              <a:gd name="adj5" fmla="val -95784"/>
              <a:gd name="adj6" fmla="val 195545"/>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b="0" dirty="0">
                <a:solidFill>
                  <a:schemeClr val="bg1"/>
                </a:solidFill>
                <a:latin typeface="+mn-lt"/>
              </a:rPr>
              <a:t>Stereo Images rapidly flicker to produce 3D image effect.</a:t>
            </a:r>
          </a:p>
        </p:txBody>
      </p:sp>
      <p:sp>
        <p:nvSpPr>
          <p:cNvPr id="10245" name="AutoShape 5"/>
          <p:cNvSpPr>
            <a:spLocks/>
          </p:cNvSpPr>
          <p:nvPr/>
        </p:nvSpPr>
        <p:spPr bwMode="auto">
          <a:xfrm>
            <a:off x="7162800" y="3962400"/>
            <a:ext cx="1371600" cy="406400"/>
          </a:xfrm>
          <a:prstGeom prst="borderCallout2">
            <a:avLst>
              <a:gd name="adj1" fmla="val 28125"/>
              <a:gd name="adj2" fmla="val -5556"/>
              <a:gd name="adj3" fmla="val 28125"/>
              <a:gd name="adj4" fmla="val -32639"/>
              <a:gd name="adj5" fmla="val 256546"/>
              <a:gd name="adj6" fmla="val -51880"/>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b="0" dirty="0">
                <a:solidFill>
                  <a:schemeClr val="bg1"/>
                </a:solidFill>
                <a:latin typeface="+mn-lt"/>
              </a:rPr>
              <a:t>IR emitter</a:t>
            </a:r>
          </a:p>
        </p:txBody>
      </p:sp>
      <p:sp>
        <p:nvSpPr>
          <p:cNvPr id="10246" name="Rectangle 6"/>
          <p:cNvSpPr>
            <a:spLocks noGrp="1" noChangeArrowheads="1"/>
          </p:cNvSpPr>
          <p:nvPr>
            <p:ph type="title"/>
          </p:nvPr>
        </p:nvSpPr>
        <p:spPr>
          <a:xfrm>
            <a:off x="533400" y="288925"/>
            <a:ext cx="8382000" cy="519113"/>
          </a:xfrm>
        </p:spPr>
        <p:txBody>
          <a:bodyPr>
            <a:normAutofit fontScale="90000"/>
          </a:bodyPr>
          <a:lstStyle/>
          <a:p>
            <a:r>
              <a:rPr lang="en-US" dirty="0"/>
              <a:t>Stereo Viewing—Active Systems</a:t>
            </a:r>
          </a:p>
        </p:txBody>
      </p:sp>
    </p:spTree>
    <p:extLst>
      <p:ext uri="{BB962C8B-B14F-4D97-AF65-F5344CB8AC3E}">
        <p14:creationId xmlns:p14="http://schemas.microsoft.com/office/powerpoint/2010/main" val="129668983"/>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jmonty\CourseDevelopment\StereoAnalyst\Instructed\PPTs\NewMonitorPhotosForPPTs\IMG_5713.JPG"/>
          <p:cNvPicPr>
            <a:picLocks noChangeAspect="1" noChangeArrowheads="1"/>
          </p:cNvPicPr>
          <p:nvPr/>
        </p:nvPicPr>
        <p:blipFill>
          <a:blip r:embed="rId3" cstate="print"/>
          <a:srcRect/>
          <a:stretch>
            <a:fillRect/>
          </a:stretch>
        </p:blipFill>
        <p:spPr bwMode="auto">
          <a:xfrm>
            <a:off x="2057400" y="1828800"/>
            <a:ext cx="5181600" cy="3454400"/>
          </a:xfrm>
          <a:prstGeom prst="rect">
            <a:avLst/>
          </a:prstGeom>
          <a:noFill/>
        </p:spPr>
      </p:pic>
      <p:sp>
        <p:nvSpPr>
          <p:cNvPr id="10243" name="AutoShape 3"/>
          <p:cNvSpPr>
            <a:spLocks/>
          </p:cNvSpPr>
          <p:nvPr/>
        </p:nvSpPr>
        <p:spPr bwMode="auto">
          <a:xfrm>
            <a:off x="1818742" y="1971152"/>
            <a:ext cx="1546609" cy="406400"/>
          </a:xfrm>
          <a:prstGeom prst="borderCallout2">
            <a:avLst>
              <a:gd name="adj1" fmla="val 28125"/>
              <a:gd name="adj2" fmla="val 103449"/>
              <a:gd name="adj3" fmla="val 28125"/>
              <a:gd name="adj4" fmla="val 122343"/>
              <a:gd name="adj5" fmla="val 336652"/>
              <a:gd name="adj6" fmla="val 132872"/>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pPr algn="ctr"/>
            <a:r>
              <a:rPr lang="en-US" sz="1600" b="0" dirty="0">
                <a:solidFill>
                  <a:schemeClr val="bg1"/>
                </a:solidFill>
                <a:latin typeface="+mn-lt"/>
              </a:rPr>
              <a:t>3-D Glasses</a:t>
            </a:r>
          </a:p>
        </p:txBody>
      </p:sp>
      <p:sp>
        <p:nvSpPr>
          <p:cNvPr id="10245" name="AutoShape 5"/>
          <p:cNvSpPr>
            <a:spLocks/>
          </p:cNvSpPr>
          <p:nvPr/>
        </p:nvSpPr>
        <p:spPr bwMode="auto">
          <a:xfrm>
            <a:off x="6400800" y="2971800"/>
            <a:ext cx="2209800" cy="381000"/>
          </a:xfrm>
          <a:prstGeom prst="borderCallout2">
            <a:avLst>
              <a:gd name="adj1" fmla="val 28125"/>
              <a:gd name="adj2" fmla="val -5556"/>
              <a:gd name="adj3" fmla="val 28125"/>
              <a:gd name="adj4" fmla="val -32639"/>
              <a:gd name="adj5" fmla="val 258615"/>
              <a:gd name="adj6" fmla="val -41892"/>
            </a:avLst>
          </a:prstGeom>
          <a:solidFill>
            <a:schemeClr val="tx1"/>
          </a:solidFill>
          <a:ln w="28575">
            <a:solidFill>
              <a:srgbClr val="FF3300"/>
            </a:solidFill>
            <a:miter lim="800000"/>
            <a:headEnd/>
            <a:tailEnd/>
          </a:ln>
          <a:effectLst>
            <a:outerShdw dist="35921" dir="2700000" algn="ctr" rotWithShape="0">
              <a:schemeClr val="bg2"/>
            </a:outerShdw>
          </a:effectLst>
        </p:spPr>
        <p:txBody>
          <a:bodyPr/>
          <a:lstStyle/>
          <a:p>
            <a:r>
              <a:rPr lang="en-US" sz="1600" b="0" dirty="0">
                <a:solidFill>
                  <a:schemeClr val="bg1"/>
                </a:solidFill>
                <a:latin typeface="+mn-lt"/>
              </a:rPr>
              <a:t>Stereo Mirror Monitor</a:t>
            </a:r>
          </a:p>
        </p:txBody>
      </p:sp>
      <p:sp>
        <p:nvSpPr>
          <p:cNvPr id="10246" name="Rectangle 6"/>
          <p:cNvSpPr>
            <a:spLocks noGrp="1" noChangeArrowheads="1"/>
          </p:cNvSpPr>
          <p:nvPr>
            <p:ph type="title"/>
          </p:nvPr>
        </p:nvSpPr>
        <p:spPr>
          <a:xfrm>
            <a:off x="533400" y="288925"/>
            <a:ext cx="8382000" cy="519113"/>
          </a:xfrm>
        </p:spPr>
        <p:txBody>
          <a:bodyPr>
            <a:normAutofit fontScale="90000"/>
          </a:bodyPr>
          <a:lstStyle/>
          <a:p>
            <a:r>
              <a:rPr lang="en-US" dirty="0"/>
              <a:t>Stereo Viewing—Passive Systems</a:t>
            </a:r>
          </a:p>
        </p:txBody>
      </p:sp>
      <p:sp>
        <p:nvSpPr>
          <p:cNvPr id="7" name="TextBox 6"/>
          <p:cNvSpPr txBox="1"/>
          <p:nvPr/>
        </p:nvSpPr>
        <p:spPr>
          <a:xfrm>
            <a:off x="3124200" y="5562600"/>
            <a:ext cx="2286000" cy="923330"/>
          </a:xfrm>
          <a:prstGeom prst="rect">
            <a:avLst/>
          </a:prstGeom>
          <a:solidFill>
            <a:schemeClr val="tx1"/>
          </a:solidFill>
          <a:ln w="28575">
            <a:solidFill>
              <a:srgbClr val="FF0000"/>
            </a:solidFill>
          </a:ln>
        </p:spPr>
        <p:txBody>
          <a:bodyPr wrap="square" rtlCol="0">
            <a:spAutoFit/>
          </a:bodyPr>
          <a:lstStyle/>
          <a:p>
            <a:r>
              <a:rPr lang="en-US" b="0" dirty="0">
                <a:solidFill>
                  <a:schemeClr val="bg1"/>
                </a:solidFill>
                <a:latin typeface="+mn-lt"/>
              </a:rPr>
              <a:t>Computer needs higher-end graphics card.</a:t>
            </a:r>
          </a:p>
        </p:txBody>
      </p:sp>
    </p:spTree>
    <p:extLst>
      <p:ext uri="{BB962C8B-B14F-4D97-AF65-F5344CB8AC3E}">
        <p14:creationId xmlns:p14="http://schemas.microsoft.com/office/powerpoint/2010/main" val="201851588"/>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152400"/>
            <a:ext cx="7924800" cy="609600"/>
          </a:xfrm>
        </p:spPr>
        <p:txBody>
          <a:bodyPr>
            <a:normAutofit/>
          </a:bodyPr>
          <a:lstStyle/>
          <a:p>
            <a:r>
              <a:rPr lang="en-US" sz="3200" dirty="0"/>
              <a:t>Setup Options—Stereo Display</a:t>
            </a:r>
          </a:p>
        </p:txBody>
      </p:sp>
      <p:sp>
        <p:nvSpPr>
          <p:cNvPr id="25605" name="AutoShape 5"/>
          <p:cNvSpPr>
            <a:spLocks/>
          </p:cNvSpPr>
          <p:nvPr/>
        </p:nvSpPr>
        <p:spPr bwMode="auto">
          <a:xfrm>
            <a:off x="5638800" y="1143000"/>
            <a:ext cx="3200400" cy="1061720"/>
          </a:xfrm>
          <a:prstGeom prst="borderCallout1">
            <a:avLst>
              <a:gd name="adj1" fmla="val 11111"/>
              <a:gd name="adj2" fmla="val -2856"/>
              <a:gd name="adj3" fmla="val 32718"/>
              <a:gd name="adj4" fmla="val -43153"/>
            </a:avLst>
          </a:prstGeom>
          <a:gradFill rotWithShape="1">
            <a:gsLst>
              <a:gs pos="0">
                <a:schemeClr val="accent2"/>
              </a:gs>
              <a:gs pos="100000">
                <a:schemeClr val="tx1"/>
              </a:gs>
            </a:gsLst>
            <a:lin ang="2700000" scaled="1"/>
          </a:gradFill>
          <a:ln w="9525">
            <a:solidFill>
              <a:schemeClr val="tx1"/>
            </a:solidFill>
            <a:miter lim="800000"/>
            <a:headEnd/>
            <a:tailEnd/>
          </a:ln>
          <a:effectLst/>
        </p:spPr>
        <p:txBody>
          <a:bodyPr/>
          <a:lstStyle/>
          <a:p>
            <a:r>
              <a:rPr lang="en-US" sz="1200" b="0" dirty="0">
                <a:solidFill>
                  <a:schemeClr val="bg1"/>
                </a:solidFill>
                <a:latin typeface="+mn-lt"/>
              </a:rPr>
              <a:t>Red/Blue anaglyph glasses. </a:t>
            </a:r>
          </a:p>
          <a:p>
            <a:pPr>
              <a:buFontTx/>
              <a:buChar char="•"/>
            </a:pPr>
            <a:r>
              <a:rPr lang="en-US" sz="1200" b="0" dirty="0">
                <a:solidFill>
                  <a:schemeClr val="bg1"/>
                </a:solidFill>
                <a:latin typeface="+mn-lt"/>
              </a:rPr>
              <a:t> Cheap</a:t>
            </a:r>
          </a:p>
          <a:p>
            <a:pPr>
              <a:buFontTx/>
              <a:buChar char="•"/>
            </a:pPr>
            <a:r>
              <a:rPr lang="en-US" sz="1200" b="0" dirty="0">
                <a:solidFill>
                  <a:schemeClr val="bg1"/>
                </a:solidFill>
                <a:latin typeface="+mn-lt"/>
              </a:rPr>
              <a:t> Works with any graphics card</a:t>
            </a:r>
          </a:p>
          <a:p>
            <a:pPr>
              <a:buFontTx/>
              <a:buChar char="•"/>
            </a:pPr>
            <a:r>
              <a:rPr lang="en-US" sz="1200" b="0" dirty="0">
                <a:solidFill>
                  <a:schemeClr val="bg1"/>
                </a:solidFill>
                <a:latin typeface="+mn-lt"/>
              </a:rPr>
              <a:t> Relatively poor performance (dark, poor colors, etc.) </a:t>
            </a:r>
          </a:p>
        </p:txBody>
      </p:sp>
      <p:pic>
        <p:nvPicPr>
          <p:cNvPr id="25606" name="Picture 6"/>
          <p:cNvPicPr>
            <a:picLocks noChangeAspect="1" noChangeArrowheads="1"/>
          </p:cNvPicPr>
          <p:nvPr/>
        </p:nvPicPr>
        <p:blipFill>
          <a:blip r:embed="rId3" cstate="print">
            <a:clrChange>
              <a:clrFrom>
                <a:srgbClr val="0CB0B0"/>
              </a:clrFrom>
              <a:clrTo>
                <a:srgbClr val="0CB0B0">
                  <a:alpha val="0"/>
                </a:srgbClr>
              </a:clrTo>
            </a:clrChange>
          </a:blip>
          <a:srcRect/>
          <a:stretch>
            <a:fillRect/>
          </a:stretch>
        </p:blipFill>
        <p:spPr bwMode="auto">
          <a:xfrm>
            <a:off x="304800" y="1219200"/>
            <a:ext cx="5257800" cy="622173"/>
          </a:xfrm>
          <a:prstGeom prst="rect">
            <a:avLst/>
          </a:prstGeom>
          <a:noFill/>
          <a:ln w="9525">
            <a:noFill/>
            <a:miter lim="800000"/>
            <a:headEnd/>
            <a:tailEnd/>
          </a:ln>
          <a:effectLst>
            <a:outerShdw dist="68392" dir="4091915" algn="ctr" rotWithShape="0">
              <a:schemeClr val="bg2"/>
            </a:outerShdw>
          </a:effectLst>
        </p:spPr>
      </p:pic>
      <p:sp>
        <p:nvSpPr>
          <p:cNvPr id="25607" name="AutoShape 7"/>
          <p:cNvSpPr>
            <a:spLocks/>
          </p:cNvSpPr>
          <p:nvPr/>
        </p:nvSpPr>
        <p:spPr bwMode="auto">
          <a:xfrm>
            <a:off x="3962400" y="2514600"/>
            <a:ext cx="4648200" cy="1295400"/>
          </a:xfrm>
          <a:prstGeom prst="borderCallout1">
            <a:avLst>
              <a:gd name="adj1" fmla="val 10713"/>
              <a:gd name="adj2" fmla="val -1639"/>
              <a:gd name="adj3" fmla="val 31546"/>
              <a:gd name="adj4" fmla="val -24759"/>
            </a:avLst>
          </a:prstGeom>
          <a:gradFill rotWithShape="1">
            <a:gsLst>
              <a:gs pos="0">
                <a:schemeClr val="accent2"/>
              </a:gs>
              <a:gs pos="100000">
                <a:schemeClr val="tx1"/>
              </a:gs>
            </a:gsLst>
            <a:lin ang="2700000" scaled="1"/>
          </a:gradFill>
          <a:ln w="9525">
            <a:solidFill>
              <a:schemeClr val="tx1"/>
            </a:solidFill>
            <a:miter lim="800000"/>
            <a:headEnd/>
            <a:tailEnd/>
          </a:ln>
          <a:effectLst/>
        </p:spPr>
        <p:txBody>
          <a:bodyPr/>
          <a:lstStyle/>
          <a:p>
            <a:r>
              <a:rPr lang="en-US" sz="1200" b="0" dirty="0">
                <a:solidFill>
                  <a:schemeClr val="bg1"/>
                </a:solidFill>
                <a:latin typeface="+mn-lt"/>
              </a:rPr>
              <a:t>Shutter Glasses and Emitter.  </a:t>
            </a:r>
          </a:p>
          <a:p>
            <a:pPr>
              <a:buFontTx/>
              <a:buChar char="•"/>
            </a:pPr>
            <a:r>
              <a:rPr lang="en-US" sz="1200" b="0" dirty="0">
                <a:solidFill>
                  <a:schemeClr val="bg1"/>
                </a:solidFill>
                <a:latin typeface="+mn-lt"/>
              </a:rPr>
              <a:t> Price ranges from $400 to $800</a:t>
            </a:r>
          </a:p>
          <a:p>
            <a:pPr>
              <a:buFontTx/>
              <a:buChar char="•"/>
            </a:pPr>
            <a:r>
              <a:rPr lang="en-US" sz="1200" b="0" dirty="0">
                <a:solidFill>
                  <a:schemeClr val="bg1"/>
                </a:solidFill>
                <a:latin typeface="+mn-lt"/>
              </a:rPr>
              <a:t> Newer models work with LCD monitors</a:t>
            </a:r>
          </a:p>
          <a:p>
            <a:pPr>
              <a:buFontTx/>
              <a:buChar char="•"/>
            </a:pPr>
            <a:r>
              <a:rPr lang="en-US" sz="1200" b="0" dirty="0">
                <a:solidFill>
                  <a:schemeClr val="bg1"/>
                </a:solidFill>
                <a:latin typeface="+mn-lt"/>
              </a:rPr>
              <a:t> Great quality</a:t>
            </a:r>
          </a:p>
          <a:p>
            <a:pPr>
              <a:buFontTx/>
              <a:buChar char="•"/>
            </a:pPr>
            <a:r>
              <a:rPr lang="en-US" sz="1200" b="0" dirty="0">
                <a:solidFill>
                  <a:schemeClr val="bg1"/>
                </a:solidFill>
                <a:latin typeface="+mn-lt"/>
              </a:rPr>
              <a:t> Big heavy glasses</a:t>
            </a:r>
          </a:p>
          <a:p>
            <a:pPr>
              <a:buFontTx/>
              <a:buChar char="•"/>
            </a:pPr>
            <a:r>
              <a:rPr lang="en-US" sz="1200" b="0" dirty="0">
                <a:solidFill>
                  <a:schemeClr val="bg1"/>
                </a:solidFill>
                <a:latin typeface="+mn-lt"/>
              </a:rPr>
              <a:t> Recommended for occasional but not full-time production use</a:t>
            </a:r>
          </a:p>
        </p:txBody>
      </p:sp>
      <p:sp>
        <p:nvSpPr>
          <p:cNvPr id="25608" name="AutoShape 8"/>
          <p:cNvSpPr>
            <a:spLocks/>
          </p:cNvSpPr>
          <p:nvPr/>
        </p:nvSpPr>
        <p:spPr bwMode="auto">
          <a:xfrm>
            <a:off x="3962400" y="4343400"/>
            <a:ext cx="4648200" cy="1102360"/>
          </a:xfrm>
          <a:prstGeom prst="borderCallout1">
            <a:avLst>
              <a:gd name="adj1" fmla="val 9375"/>
              <a:gd name="adj2" fmla="val -1639"/>
              <a:gd name="adj3" fmla="val 41049"/>
              <a:gd name="adj4" fmla="val -12696"/>
            </a:avLst>
          </a:prstGeom>
          <a:gradFill rotWithShape="1">
            <a:gsLst>
              <a:gs pos="0">
                <a:schemeClr val="accent2"/>
              </a:gs>
              <a:gs pos="100000">
                <a:schemeClr val="tx1"/>
              </a:gs>
            </a:gsLst>
            <a:lin ang="2700000" scaled="1"/>
          </a:gradFill>
          <a:ln w="9525">
            <a:solidFill>
              <a:schemeClr val="tx1"/>
            </a:solidFill>
            <a:miter lim="800000"/>
            <a:headEnd/>
            <a:tailEnd/>
          </a:ln>
          <a:effectLst/>
        </p:spPr>
        <p:txBody>
          <a:bodyPr/>
          <a:lstStyle/>
          <a:p>
            <a:r>
              <a:rPr lang="en-US" sz="1200" b="0" dirty="0">
                <a:solidFill>
                  <a:schemeClr val="bg1"/>
                </a:solidFill>
                <a:latin typeface="+mn-lt"/>
              </a:rPr>
              <a:t>Planar Stereo Mirror with Polarized Glasses.  </a:t>
            </a:r>
          </a:p>
          <a:p>
            <a:pPr>
              <a:buFontTx/>
              <a:buChar char="•"/>
            </a:pPr>
            <a:r>
              <a:rPr lang="en-US" sz="1200" b="0" dirty="0">
                <a:solidFill>
                  <a:schemeClr val="bg1"/>
                </a:solidFill>
                <a:latin typeface="+mn-lt"/>
              </a:rPr>
              <a:t> Price ranges from $2,000 to $8,000</a:t>
            </a:r>
          </a:p>
          <a:p>
            <a:pPr>
              <a:buFontTx/>
              <a:buChar char="•"/>
            </a:pPr>
            <a:r>
              <a:rPr lang="en-US" sz="1200" b="0" dirty="0">
                <a:solidFill>
                  <a:schemeClr val="bg1"/>
                </a:solidFill>
                <a:latin typeface="+mn-lt"/>
              </a:rPr>
              <a:t> Excellent quality</a:t>
            </a:r>
          </a:p>
          <a:p>
            <a:pPr>
              <a:buFontTx/>
              <a:buChar char="•"/>
            </a:pPr>
            <a:r>
              <a:rPr lang="en-US" sz="1200" b="0" dirty="0">
                <a:solidFill>
                  <a:schemeClr val="bg1"/>
                </a:solidFill>
                <a:latin typeface="+mn-lt"/>
              </a:rPr>
              <a:t> Improved glasses</a:t>
            </a:r>
          </a:p>
          <a:p>
            <a:pPr>
              <a:buFontTx/>
              <a:buChar char="•"/>
            </a:pPr>
            <a:r>
              <a:rPr lang="en-US" sz="1200" b="0" dirty="0">
                <a:solidFill>
                  <a:schemeClr val="bg1"/>
                </a:solidFill>
                <a:latin typeface="+mn-lt"/>
              </a:rPr>
              <a:t> Recommended for full-time production use</a:t>
            </a:r>
          </a:p>
        </p:txBody>
      </p:sp>
      <p:pic>
        <p:nvPicPr>
          <p:cNvPr id="10" name="Picture 1" descr="X:\TTA__RAID1_top\1Courses\StereoAnalyst\Instructed\PPTs\NewMonitorPhotosForPPTs\IMG_5761.JPG"/>
          <p:cNvPicPr>
            <a:picLocks noChangeAspect="1" noChangeArrowheads="1"/>
          </p:cNvPicPr>
          <p:nvPr/>
        </p:nvPicPr>
        <p:blipFill>
          <a:blip r:embed="rId4" cstate="print"/>
          <a:srcRect l="4516" t="6022" r="11180" b="15750"/>
          <a:stretch>
            <a:fillRect/>
          </a:stretch>
        </p:blipFill>
        <p:spPr bwMode="auto">
          <a:xfrm>
            <a:off x="914400" y="2438400"/>
            <a:ext cx="2340367" cy="1447800"/>
          </a:xfrm>
          <a:prstGeom prst="rect">
            <a:avLst/>
          </a:prstGeom>
          <a:noFill/>
        </p:spPr>
      </p:pic>
      <p:pic>
        <p:nvPicPr>
          <p:cNvPr id="11" name="Picture 2" descr="C:\jmonty\CourseDevelopment\StereoAnalyst\Instructed\PPTs\NewMonitorPhotosForPPTs\IMG_5713.JPG"/>
          <p:cNvPicPr>
            <a:picLocks noChangeAspect="1" noChangeArrowheads="1"/>
          </p:cNvPicPr>
          <p:nvPr/>
        </p:nvPicPr>
        <p:blipFill>
          <a:blip r:embed="rId5" cstate="print"/>
          <a:srcRect/>
          <a:stretch>
            <a:fillRect/>
          </a:stretch>
        </p:blipFill>
        <p:spPr bwMode="auto">
          <a:xfrm>
            <a:off x="914400" y="4114800"/>
            <a:ext cx="2324100" cy="1549400"/>
          </a:xfrm>
          <a:prstGeom prst="rect">
            <a:avLst/>
          </a:prstGeom>
          <a:noFill/>
        </p:spPr>
      </p:pic>
    </p:spTree>
    <p:extLst>
      <p:ext uri="{BB962C8B-B14F-4D97-AF65-F5344CB8AC3E}">
        <p14:creationId xmlns:p14="http://schemas.microsoft.com/office/powerpoint/2010/main" val="28654882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dirty="0"/>
              <a:t>How we can use parallax to our advantage</a:t>
            </a:r>
          </a:p>
        </p:txBody>
      </p:sp>
      <p:sp>
        <p:nvSpPr>
          <p:cNvPr id="2050" name="Rectangle 2"/>
          <p:cNvSpPr>
            <a:spLocks noGrp="1" noChangeArrowheads="1"/>
          </p:cNvSpPr>
          <p:nvPr>
            <p:ph type="ctrTitle"/>
          </p:nvPr>
        </p:nvSpPr>
        <p:spPr/>
        <p:txBody>
          <a:bodyPr/>
          <a:lstStyle/>
          <a:p>
            <a:r>
              <a:rPr lang="en-US" dirty="0"/>
              <a:t>Measuring Heights</a:t>
            </a:r>
          </a:p>
        </p:txBody>
      </p:sp>
    </p:spTree>
    <p:extLst>
      <p:ext uri="{BB962C8B-B14F-4D97-AF65-F5344CB8AC3E}">
        <p14:creationId xmlns:p14="http://schemas.microsoft.com/office/powerpoint/2010/main" val="346512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A bit of theory</a:t>
            </a:r>
          </a:p>
        </p:txBody>
      </p:sp>
      <p:sp>
        <p:nvSpPr>
          <p:cNvPr id="3" name="Content Placeholder 2"/>
          <p:cNvSpPr>
            <a:spLocks noGrp="1"/>
          </p:cNvSpPr>
          <p:nvPr>
            <p:ph idx="1"/>
          </p:nvPr>
        </p:nvSpPr>
        <p:spPr>
          <a:xfrm>
            <a:off x="990600" y="1143001"/>
            <a:ext cx="7696200" cy="970280"/>
          </a:xfrm>
        </p:spPr>
        <p:txBody>
          <a:bodyPr/>
          <a:lstStyle/>
          <a:p>
            <a:pPr marL="0" indent="0">
              <a:buNone/>
            </a:pPr>
            <a:r>
              <a:rPr lang="en-US" sz="2400" dirty="0"/>
              <a:t>Parallax: the apparent shift in the appearance of an object due to the change in position of the observer</a:t>
            </a:r>
          </a:p>
        </p:txBody>
      </p:sp>
      <p:pic>
        <p:nvPicPr>
          <p:cNvPr id="4" name="Picture 3"/>
          <p:cNvPicPr>
            <a:picLocks noChangeAspect="1"/>
          </p:cNvPicPr>
          <p:nvPr/>
        </p:nvPicPr>
        <p:blipFill>
          <a:blip r:embed="rId3"/>
          <a:stretch>
            <a:fillRect/>
          </a:stretch>
        </p:blipFill>
        <p:spPr>
          <a:xfrm>
            <a:off x="1447800" y="2262917"/>
            <a:ext cx="2790715" cy="3885995"/>
          </a:xfrm>
          <a:prstGeom prst="rect">
            <a:avLst/>
          </a:prstGeom>
        </p:spPr>
      </p:pic>
      <p:pic>
        <p:nvPicPr>
          <p:cNvPr id="5" name="Picture 4"/>
          <p:cNvPicPr>
            <a:picLocks noChangeAspect="1"/>
          </p:cNvPicPr>
          <p:nvPr/>
        </p:nvPicPr>
        <p:blipFill>
          <a:blip r:embed="rId4"/>
          <a:stretch>
            <a:fillRect/>
          </a:stretch>
        </p:blipFill>
        <p:spPr>
          <a:xfrm>
            <a:off x="4876800" y="2284610"/>
            <a:ext cx="2770253" cy="3842608"/>
          </a:xfrm>
          <a:prstGeom prst="rect">
            <a:avLst/>
          </a:prstGeom>
        </p:spPr>
      </p:pic>
    </p:spTree>
    <p:extLst>
      <p:ext uri="{BB962C8B-B14F-4D97-AF65-F5344CB8AC3E}">
        <p14:creationId xmlns:p14="http://schemas.microsoft.com/office/powerpoint/2010/main" val="460220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57151"/>
            <a:ext cx="8229600" cy="990600"/>
          </a:xfrm>
        </p:spPr>
        <p:txBody>
          <a:bodyPr/>
          <a:lstStyle/>
          <a:p>
            <a:r>
              <a:rPr lang="en-US" dirty="0"/>
              <a:t>Fundamentals of Digital 3D</a:t>
            </a:r>
          </a:p>
        </p:txBody>
      </p:sp>
      <p:sp>
        <p:nvSpPr>
          <p:cNvPr id="14339" name="Rectangle 3"/>
          <p:cNvSpPr>
            <a:spLocks noChangeArrowheads="1"/>
          </p:cNvSpPr>
          <p:nvPr/>
        </p:nvSpPr>
        <p:spPr bwMode="auto">
          <a:xfrm>
            <a:off x="990600" y="3200400"/>
            <a:ext cx="3124200" cy="3048000"/>
          </a:xfrm>
          <a:prstGeom prst="rect">
            <a:avLst/>
          </a:prstGeom>
          <a:solidFill>
            <a:srgbClr val="339966"/>
          </a:solidFill>
          <a:ln w="9525">
            <a:solidFill>
              <a:schemeClr val="bg2"/>
            </a:solidFill>
            <a:miter lim="800000"/>
            <a:headEnd/>
            <a:tailEnd/>
          </a:ln>
          <a:effectLst/>
        </p:spPr>
        <p:txBody>
          <a:bodyPr wrap="none" anchor="ctr"/>
          <a:lstStyle/>
          <a:p>
            <a:endParaRPr lang="en-US"/>
          </a:p>
        </p:txBody>
      </p:sp>
      <p:sp>
        <p:nvSpPr>
          <p:cNvPr id="14340" name="Rectangle 4"/>
          <p:cNvSpPr>
            <a:spLocks noChangeArrowheads="1"/>
          </p:cNvSpPr>
          <p:nvPr/>
        </p:nvSpPr>
        <p:spPr bwMode="auto">
          <a:xfrm>
            <a:off x="4876800" y="3200400"/>
            <a:ext cx="3124200" cy="3048000"/>
          </a:xfrm>
          <a:prstGeom prst="rect">
            <a:avLst/>
          </a:prstGeom>
          <a:solidFill>
            <a:srgbClr val="993300"/>
          </a:solidFill>
          <a:ln w="9525">
            <a:solidFill>
              <a:schemeClr val="bg2"/>
            </a:solidFill>
            <a:miter lim="800000"/>
            <a:headEnd/>
            <a:tailEnd/>
          </a:ln>
          <a:effectLst/>
        </p:spPr>
        <p:txBody>
          <a:bodyPr wrap="none" anchor="ctr"/>
          <a:lstStyle/>
          <a:p>
            <a:endParaRPr lang="en-US"/>
          </a:p>
        </p:txBody>
      </p:sp>
      <p:sp>
        <p:nvSpPr>
          <p:cNvPr id="14341" name="Tree"/>
          <p:cNvSpPr>
            <a:spLocks noEditPoints="1" noChangeArrowheads="1"/>
          </p:cNvSpPr>
          <p:nvPr/>
        </p:nvSpPr>
        <p:spPr bwMode="auto">
          <a:xfrm rot="-24264210">
            <a:off x="5257800" y="3581400"/>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grpSp>
        <p:nvGrpSpPr>
          <p:cNvPr id="14342" name="Group 6"/>
          <p:cNvGrpSpPr>
            <a:grpSpLocks/>
          </p:cNvGrpSpPr>
          <p:nvPr/>
        </p:nvGrpSpPr>
        <p:grpSpPr bwMode="auto">
          <a:xfrm>
            <a:off x="2895600" y="1066800"/>
            <a:ext cx="2971800" cy="1670050"/>
            <a:chOff x="1824" y="672"/>
            <a:chExt cx="1872" cy="1052"/>
          </a:xfrm>
        </p:grpSpPr>
        <p:sp>
          <p:nvSpPr>
            <p:cNvPr id="14343" name="AutoShape 7"/>
            <p:cNvSpPr>
              <a:spLocks noChangeArrowheads="1"/>
            </p:cNvSpPr>
            <p:nvPr/>
          </p:nvSpPr>
          <p:spPr bwMode="auto">
            <a:xfrm>
              <a:off x="1824" y="797"/>
              <a:ext cx="1350" cy="927"/>
            </a:xfrm>
            <a:prstGeom prst="triangle">
              <a:avLst>
                <a:gd name="adj" fmla="val 50000"/>
              </a:avLst>
            </a:prstGeom>
            <a:solidFill>
              <a:srgbClr val="66FF33">
                <a:alpha val="50000"/>
              </a:srgbClr>
            </a:solidFill>
            <a:ln w="9525">
              <a:solidFill>
                <a:schemeClr val="tx2"/>
              </a:solidFill>
              <a:miter lim="800000"/>
              <a:headEnd/>
              <a:tailEnd/>
            </a:ln>
            <a:effectLst/>
          </p:spPr>
          <p:txBody>
            <a:bodyPr wrap="none" anchor="ctr"/>
            <a:lstStyle/>
            <a:p>
              <a:endParaRPr lang="en-US"/>
            </a:p>
          </p:txBody>
        </p:sp>
        <p:pic>
          <p:nvPicPr>
            <p:cNvPr id="14344" name="Picture 8"/>
            <p:cNvPicPr>
              <a:picLocks noChangeAspect="1" noChangeArrowheads="1"/>
            </p:cNvPicPr>
            <p:nvPr/>
          </p:nvPicPr>
          <p:blipFill>
            <a:blip r:embed="rId3" cstate="print"/>
            <a:srcRect/>
            <a:stretch>
              <a:fillRect/>
            </a:stretch>
          </p:blipFill>
          <p:spPr bwMode="auto">
            <a:xfrm>
              <a:off x="2882" y="672"/>
              <a:ext cx="276" cy="140"/>
            </a:xfrm>
            <a:prstGeom prst="rect">
              <a:avLst/>
            </a:prstGeom>
            <a:noFill/>
            <a:ln w="9525">
              <a:noFill/>
              <a:miter lim="800000"/>
              <a:headEnd/>
              <a:tailEnd/>
            </a:ln>
            <a:effectLst/>
          </p:spPr>
        </p:pic>
        <p:sp>
          <p:nvSpPr>
            <p:cNvPr id="14345" name="AutoShape 9"/>
            <p:cNvSpPr>
              <a:spLocks noChangeArrowheads="1"/>
            </p:cNvSpPr>
            <p:nvPr/>
          </p:nvSpPr>
          <p:spPr bwMode="auto">
            <a:xfrm>
              <a:off x="2346" y="786"/>
              <a:ext cx="1350" cy="938"/>
            </a:xfrm>
            <a:prstGeom prst="triangle">
              <a:avLst>
                <a:gd name="adj" fmla="val 50000"/>
              </a:avLst>
            </a:prstGeom>
            <a:solidFill>
              <a:srgbClr val="FF3300">
                <a:alpha val="50000"/>
              </a:srgbClr>
            </a:solidFill>
            <a:ln w="9525">
              <a:solidFill>
                <a:schemeClr val="tx2"/>
              </a:solidFill>
              <a:miter lim="800000"/>
              <a:headEnd/>
              <a:tailEnd/>
            </a:ln>
            <a:effectLst/>
          </p:spPr>
          <p:txBody>
            <a:bodyPr wrap="none" anchor="ctr"/>
            <a:lstStyle/>
            <a:p>
              <a:endParaRPr lang="en-US"/>
            </a:p>
          </p:txBody>
        </p:sp>
        <p:pic>
          <p:nvPicPr>
            <p:cNvPr id="14346" name="Picture 10"/>
            <p:cNvPicPr>
              <a:picLocks noChangeAspect="1" noChangeArrowheads="1"/>
            </p:cNvPicPr>
            <p:nvPr/>
          </p:nvPicPr>
          <p:blipFill>
            <a:blip r:embed="rId3" cstate="print"/>
            <a:srcRect/>
            <a:stretch>
              <a:fillRect/>
            </a:stretch>
          </p:blipFill>
          <p:spPr bwMode="auto">
            <a:xfrm>
              <a:off x="2346" y="680"/>
              <a:ext cx="276" cy="140"/>
            </a:xfrm>
            <a:prstGeom prst="rect">
              <a:avLst/>
            </a:prstGeom>
            <a:noFill/>
            <a:ln w="9525">
              <a:noFill/>
              <a:miter lim="800000"/>
              <a:headEnd/>
              <a:tailEnd/>
            </a:ln>
            <a:effectLst/>
          </p:spPr>
        </p:pic>
        <p:sp>
          <p:nvSpPr>
            <p:cNvPr id="14347" name="Tree"/>
            <p:cNvSpPr>
              <a:spLocks noEditPoints="1" noChangeArrowheads="1"/>
            </p:cNvSpPr>
            <p:nvPr/>
          </p:nvSpPr>
          <p:spPr bwMode="auto">
            <a:xfrm>
              <a:off x="2592" y="1440"/>
              <a:ext cx="336" cy="282"/>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grpSp>
      <p:sp>
        <p:nvSpPr>
          <p:cNvPr id="14348" name="Tree"/>
          <p:cNvSpPr>
            <a:spLocks noEditPoints="1" noChangeArrowheads="1"/>
          </p:cNvSpPr>
          <p:nvPr/>
        </p:nvSpPr>
        <p:spPr bwMode="auto">
          <a:xfrm rot="2769814">
            <a:off x="2971800" y="3581400"/>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sp>
        <p:nvSpPr>
          <p:cNvPr id="14349" name="Line 13"/>
          <p:cNvSpPr>
            <a:spLocks noChangeShapeType="1"/>
          </p:cNvSpPr>
          <p:nvPr/>
        </p:nvSpPr>
        <p:spPr bwMode="auto">
          <a:xfrm flipH="1">
            <a:off x="1066800" y="2743200"/>
            <a:ext cx="18288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0" name="Line 14"/>
          <p:cNvSpPr>
            <a:spLocks noChangeShapeType="1"/>
          </p:cNvSpPr>
          <p:nvPr/>
        </p:nvSpPr>
        <p:spPr bwMode="auto">
          <a:xfrm flipH="1">
            <a:off x="4114800" y="2743200"/>
            <a:ext cx="9144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1" name="Line 15"/>
          <p:cNvSpPr>
            <a:spLocks noChangeShapeType="1"/>
          </p:cNvSpPr>
          <p:nvPr/>
        </p:nvSpPr>
        <p:spPr bwMode="auto">
          <a:xfrm>
            <a:off x="3733800" y="2743200"/>
            <a:ext cx="11430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2" name="Line 16"/>
          <p:cNvSpPr>
            <a:spLocks noChangeShapeType="1"/>
          </p:cNvSpPr>
          <p:nvPr/>
        </p:nvSpPr>
        <p:spPr bwMode="auto">
          <a:xfrm>
            <a:off x="5867400" y="2743200"/>
            <a:ext cx="2133600" cy="457200"/>
          </a:xfrm>
          <a:prstGeom prst="line">
            <a:avLst/>
          </a:prstGeom>
          <a:noFill/>
          <a:ln w="9525" cap="rnd">
            <a:solidFill>
              <a:schemeClr val="tx1"/>
            </a:solidFill>
            <a:prstDash val="sysDot"/>
            <a:round/>
            <a:headEnd/>
            <a:tailEnd/>
          </a:ln>
          <a:effectLst/>
        </p:spPr>
        <p:txBody>
          <a:bodyPr wrap="none"/>
          <a:lstStyle/>
          <a:p>
            <a:endParaRPr lang="en-US"/>
          </a:p>
        </p:txBody>
      </p:sp>
      <p:sp>
        <p:nvSpPr>
          <p:cNvPr id="14353" name="Text Box 17"/>
          <p:cNvSpPr txBox="1">
            <a:spLocks noChangeArrowheads="1"/>
          </p:cNvSpPr>
          <p:nvPr/>
        </p:nvSpPr>
        <p:spPr bwMode="auto">
          <a:xfrm>
            <a:off x="990600" y="3200400"/>
            <a:ext cx="2362200" cy="304800"/>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latin typeface="+mn-lt"/>
              </a:rPr>
              <a:t>Left Image</a:t>
            </a:r>
          </a:p>
        </p:txBody>
      </p:sp>
      <p:sp>
        <p:nvSpPr>
          <p:cNvPr id="14354" name="Text Box 18"/>
          <p:cNvSpPr txBox="1">
            <a:spLocks noChangeArrowheads="1"/>
          </p:cNvSpPr>
          <p:nvPr/>
        </p:nvSpPr>
        <p:spPr bwMode="auto">
          <a:xfrm>
            <a:off x="5638800" y="3200400"/>
            <a:ext cx="2362200" cy="304800"/>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latin typeface="+mn-lt"/>
              </a:rPr>
              <a:t>Right Image</a:t>
            </a:r>
          </a:p>
        </p:txBody>
      </p:sp>
      <p:sp>
        <p:nvSpPr>
          <p:cNvPr id="14355" name="Text Box 19"/>
          <p:cNvSpPr txBox="1">
            <a:spLocks noChangeArrowheads="1"/>
          </p:cNvSpPr>
          <p:nvPr/>
        </p:nvSpPr>
        <p:spPr bwMode="auto">
          <a:xfrm>
            <a:off x="3962400" y="34290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latin typeface="+mn-lt"/>
              </a:rPr>
              <a:t>T</a:t>
            </a:r>
          </a:p>
        </p:txBody>
      </p:sp>
      <p:sp>
        <p:nvSpPr>
          <p:cNvPr id="14356" name="Text Box 20"/>
          <p:cNvSpPr txBox="1">
            <a:spLocks noChangeArrowheads="1"/>
          </p:cNvSpPr>
          <p:nvPr/>
        </p:nvSpPr>
        <p:spPr bwMode="auto">
          <a:xfrm>
            <a:off x="3962400" y="42672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latin typeface="+mn-lt"/>
              </a:rPr>
              <a:t>B</a:t>
            </a:r>
          </a:p>
        </p:txBody>
      </p:sp>
      <p:sp>
        <p:nvSpPr>
          <p:cNvPr id="14357" name="Line 21"/>
          <p:cNvSpPr>
            <a:spLocks noChangeShapeType="1"/>
          </p:cNvSpPr>
          <p:nvPr/>
        </p:nvSpPr>
        <p:spPr bwMode="auto">
          <a:xfrm>
            <a:off x="3048000" y="4572000"/>
            <a:ext cx="28194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4358" name="Line 22"/>
          <p:cNvSpPr>
            <a:spLocks noChangeShapeType="1"/>
          </p:cNvSpPr>
          <p:nvPr/>
        </p:nvSpPr>
        <p:spPr bwMode="auto">
          <a:xfrm>
            <a:off x="3657600" y="3733800"/>
            <a:ext cx="16002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4359" name="Line 23"/>
          <p:cNvSpPr>
            <a:spLocks noChangeShapeType="1"/>
          </p:cNvSpPr>
          <p:nvPr/>
        </p:nvSpPr>
        <p:spPr bwMode="auto">
          <a:xfrm>
            <a:off x="2971800" y="4343400"/>
            <a:ext cx="0" cy="304800"/>
          </a:xfrm>
          <a:prstGeom prst="line">
            <a:avLst/>
          </a:prstGeom>
          <a:noFill/>
          <a:ln w="9525">
            <a:solidFill>
              <a:schemeClr val="tx1"/>
            </a:solidFill>
            <a:round/>
            <a:headEnd/>
            <a:tailEnd/>
          </a:ln>
          <a:effectLst/>
        </p:spPr>
        <p:txBody>
          <a:bodyPr wrap="none"/>
          <a:lstStyle/>
          <a:p>
            <a:endParaRPr lang="en-US"/>
          </a:p>
        </p:txBody>
      </p:sp>
      <p:sp>
        <p:nvSpPr>
          <p:cNvPr id="14360" name="Line 24"/>
          <p:cNvSpPr>
            <a:spLocks noChangeShapeType="1"/>
          </p:cNvSpPr>
          <p:nvPr/>
        </p:nvSpPr>
        <p:spPr bwMode="auto">
          <a:xfrm>
            <a:off x="5943600" y="4343400"/>
            <a:ext cx="0" cy="304800"/>
          </a:xfrm>
          <a:prstGeom prst="line">
            <a:avLst/>
          </a:prstGeom>
          <a:noFill/>
          <a:ln w="9525">
            <a:solidFill>
              <a:schemeClr val="tx1"/>
            </a:solidFill>
            <a:round/>
            <a:headEnd/>
            <a:tailEnd/>
          </a:ln>
          <a:effectLst/>
        </p:spPr>
        <p:txBody>
          <a:bodyPr wrap="none"/>
          <a:lstStyle/>
          <a:p>
            <a:endParaRPr lang="en-US"/>
          </a:p>
        </p:txBody>
      </p:sp>
      <p:sp>
        <p:nvSpPr>
          <p:cNvPr id="14361" name="Text Box 25"/>
          <p:cNvSpPr txBox="1">
            <a:spLocks noChangeArrowheads="1"/>
          </p:cNvSpPr>
          <p:nvPr/>
        </p:nvSpPr>
        <p:spPr bwMode="auto">
          <a:xfrm>
            <a:off x="1524000" y="5169622"/>
            <a:ext cx="6096000" cy="923330"/>
          </a:xfrm>
          <a:prstGeom prst="rect">
            <a:avLst/>
          </a:prstGeom>
          <a:solidFill>
            <a:schemeClr val="tx1"/>
          </a:solidFill>
          <a:ln w="9525">
            <a:solidFill>
              <a:srgbClr val="FF3300"/>
            </a:solidFill>
            <a:miter lim="800000"/>
            <a:headEnd/>
            <a:tailEnd/>
          </a:ln>
          <a:effectLst/>
        </p:spPr>
        <p:txBody>
          <a:bodyPr>
            <a:spAutoFit/>
          </a:bodyPr>
          <a:lstStyle/>
          <a:p>
            <a:pPr>
              <a:spcBef>
                <a:spcPct val="50000"/>
              </a:spcBef>
            </a:pPr>
            <a:r>
              <a:rPr lang="en-US" b="0" dirty="0">
                <a:solidFill>
                  <a:schemeClr val="bg1"/>
                </a:solidFill>
                <a:latin typeface="+mn-lt"/>
              </a:rPr>
              <a:t>In the stereo model, distance T is less than distance B and T appears (and is) higher than B.  The quantity B – T is directly related to the height of the feature.</a:t>
            </a:r>
          </a:p>
        </p:txBody>
      </p:sp>
    </p:spTree>
    <p:extLst>
      <p:ext uri="{BB962C8B-B14F-4D97-AF65-F5344CB8AC3E}">
        <p14:creationId xmlns:p14="http://schemas.microsoft.com/office/powerpoint/2010/main" val="10693493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19400" y="990600"/>
            <a:ext cx="3124200" cy="1828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15363" name="Rectangle 3"/>
          <p:cNvSpPr>
            <a:spLocks noGrp="1" noChangeArrowheads="1"/>
          </p:cNvSpPr>
          <p:nvPr>
            <p:ph type="title"/>
          </p:nvPr>
        </p:nvSpPr>
        <p:spPr>
          <a:xfrm>
            <a:off x="454558" y="96917"/>
            <a:ext cx="8229600" cy="990600"/>
          </a:xfrm>
        </p:spPr>
        <p:txBody>
          <a:bodyPr/>
          <a:lstStyle/>
          <a:p>
            <a:r>
              <a:rPr lang="en-US" dirty="0"/>
              <a:t>Fundamentals of Digital 3D</a:t>
            </a:r>
          </a:p>
        </p:txBody>
      </p:sp>
      <p:sp>
        <p:nvSpPr>
          <p:cNvPr id="15364" name="Rectangle 4"/>
          <p:cNvSpPr>
            <a:spLocks noChangeArrowheads="1"/>
          </p:cNvSpPr>
          <p:nvPr/>
        </p:nvSpPr>
        <p:spPr bwMode="auto">
          <a:xfrm>
            <a:off x="990600" y="3200400"/>
            <a:ext cx="3124200" cy="3048000"/>
          </a:xfrm>
          <a:prstGeom prst="rect">
            <a:avLst/>
          </a:prstGeom>
          <a:solidFill>
            <a:srgbClr val="339966"/>
          </a:solidFill>
          <a:ln w="9525">
            <a:solidFill>
              <a:schemeClr val="bg2"/>
            </a:solidFill>
            <a:miter lim="800000"/>
            <a:headEnd/>
            <a:tailEnd/>
          </a:ln>
          <a:effectLst/>
        </p:spPr>
        <p:txBody>
          <a:bodyPr wrap="none" anchor="ctr"/>
          <a:lstStyle/>
          <a:p>
            <a:endParaRPr lang="en-US"/>
          </a:p>
        </p:txBody>
      </p:sp>
      <p:sp>
        <p:nvSpPr>
          <p:cNvPr id="15365" name="Rectangle 5"/>
          <p:cNvSpPr>
            <a:spLocks noChangeArrowheads="1"/>
          </p:cNvSpPr>
          <p:nvPr/>
        </p:nvSpPr>
        <p:spPr bwMode="auto">
          <a:xfrm>
            <a:off x="4876800" y="3200400"/>
            <a:ext cx="3124200" cy="3048000"/>
          </a:xfrm>
          <a:prstGeom prst="rect">
            <a:avLst/>
          </a:prstGeom>
          <a:solidFill>
            <a:srgbClr val="993300"/>
          </a:solidFill>
          <a:ln w="9525">
            <a:solidFill>
              <a:schemeClr val="bg2"/>
            </a:solidFill>
            <a:miter lim="800000"/>
            <a:headEnd/>
            <a:tailEnd/>
          </a:ln>
          <a:effectLst/>
        </p:spPr>
        <p:txBody>
          <a:bodyPr wrap="none" anchor="ctr"/>
          <a:lstStyle/>
          <a:p>
            <a:endParaRPr lang="en-US"/>
          </a:p>
        </p:txBody>
      </p:sp>
      <p:sp>
        <p:nvSpPr>
          <p:cNvPr id="15366" name="Tree"/>
          <p:cNvSpPr>
            <a:spLocks noEditPoints="1" noChangeArrowheads="1"/>
          </p:cNvSpPr>
          <p:nvPr/>
        </p:nvSpPr>
        <p:spPr bwMode="auto">
          <a:xfrm rot="-24264210">
            <a:off x="5257800" y="3581400"/>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sp>
        <p:nvSpPr>
          <p:cNvPr id="15367" name="Tree"/>
          <p:cNvSpPr>
            <a:spLocks noEditPoints="1" noChangeArrowheads="1"/>
          </p:cNvSpPr>
          <p:nvPr/>
        </p:nvSpPr>
        <p:spPr bwMode="auto">
          <a:xfrm rot="2769814">
            <a:off x="2971800" y="3581400"/>
            <a:ext cx="676275" cy="828675"/>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a:lstStyle/>
          <a:p>
            <a:endParaRPr lang="en-US"/>
          </a:p>
        </p:txBody>
      </p:sp>
      <p:sp>
        <p:nvSpPr>
          <p:cNvPr id="15368" name="Text Box 8"/>
          <p:cNvSpPr txBox="1">
            <a:spLocks noChangeArrowheads="1"/>
          </p:cNvSpPr>
          <p:nvPr/>
        </p:nvSpPr>
        <p:spPr bwMode="auto">
          <a:xfrm>
            <a:off x="990600" y="3200400"/>
            <a:ext cx="2362200" cy="304800"/>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latin typeface="+mn-lt"/>
              </a:rPr>
              <a:t>Left Image</a:t>
            </a:r>
          </a:p>
        </p:txBody>
      </p:sp>
      <p:sp>
        <p:nvSpPr>
          <p:cNvPr id="15369" name="Text Box 9"/>
          <p:cNvSpPr txBox="1">
            <a:spLocks noChangeArrowheads="1"/>
          </p:cNvSpPr>
          <p:nvPr/>
        </p:nvSpPr>
        <p:spPr bwMode="auto">
          <a:xfrm>
            <a:off x="5638800" y="3200400"/>
            <a:ext cx="2362200" cy="304800"/>
          </a:xfrm>
          <a:prstGeom prst="rect">
            <a:avLst/>
          </a:prstGeom>
          <a:noFill/>
          <a:ln w="9525">
            <a:noFill/>
            <a:miter lim="800000"/>
            <a:headEnd/>
            <a:tailEnd/>
          </a:ln>
          <a:effectLst/>
        </p:spPr>
        <p:txBody>
          <a:bodyPr>
            <a:spAutoFit/>
          </a:bodyPr>
          <a:lstStyle/>
          <a:p>
            <a:pPr algn="ctr">
              <a:spcBef>
                <a:spcPct val="50000"/>
              </a:spcBef>
            </a:pPr>
            <a:r>
              <a:rPr lang="en-US" dirty="0">
                <a:effectLst>
                  <a:outerShdw blurRad="38100" dist="38100" dir="2700000" algn="tl">
                    <a:srgbClr val="000000"/>
                  </a:outerShdw>
                </a:effectLst>
                <a:latin typeface="+mn-lt"/>
              </a:rPr>
              <a:t>Right Image</a:t>
            </a:r>
          </a:p>
        </p:txBody>
      </p:sp>
      <p:sp>
        <p:nvSpPr>
          <p:cNvPr id="15370" name="Text Box 10"/>
          <p:cNvSpPr txBox="1">
            <a:spLocks noChangeArrowheads="1"/>
          </p:cNvSpPr>
          <p:nvPr/>
        </p:nvSpPr>
        <p:spPr bwMode="auto">
          <a:xfrm>
            <a:off x="3962400" y="34290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solidFill>
                  <a:schemeClr val="bg1"/>
                </a:solidFill>
                <a:latin typeface="+mn-lt"/>
              </a:rPr>
              <a:t>T</a:t>
            </a:r>
          </a:p>
        </p:txBody>
      </p:sp>
      <p:sp>
        <p:nvSpPr>
          <p:cNvPr id="15371" name="Text Box 11"/>
          <p:cNvSpPr txBox="1">
            <a:spLocks noChangeArrowheads="1"/>
          </p:cNvSpPr>
          <p:nvPr/>
        </p:nvSpPr>
        <p:spPr bwMode="auto">
          <a:xfrm>
            <a:off x="3962400" y="4267200"/>
            <a:ext cx="1066800" cy="336550"/>
          </a:xfrm>
          <a:prstGeom prst="rect">
            <a:avLst/>
          </a:prstGeom>
          <a:noFill/>
          <a:ln w="9525">
            <a:noFill/>
            <a:miter lim="800000"/>
            <a:headEnd/>
            <a:tailEnd/>
          </a:ln>
          <a:effectLst/>
        </p:spPr>
        <p:txBody>
          <a:bodyPr>
            <a:spAutoFit/>
          </a:bodyPr>
          <a:lstStyle/>
          <a:p>
            <a:pPr algn="ctr">
              <a:spcBef>
                <a:spcPct val="50000"/>
              </a:spcBef>
            </a:pPr>
            <a:r>
              <a:rPr lang="en-US" sz="1600" dirty="0">
                <a:solidFill>
                  <a:schemeClr val="bg1"/>
                </a:solidFill>
                <a:latin typeface="+mn-lt"/>
              </a:rPr>
              <a:t>B</a:t>
            </a:r>
          </a:p>
        </p:txBody>
      </p:sp>
      <p:sp>
        <p:nvSpPr>
          <p:cNvPr id="15372" name="Line 12"/>
          <p:cNvSpPr>
            <a:spLocks noChangeShapeType="1"/>
          </p:cNvSpPr>
          <p:nvPr/>
        </p:nvSpPr>
        <p:spPr bwMode="auto">
          <a:xfrm>
            <a:off x="3048000" y="4572000"/>
            <a:ext cx="28194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5373" name="Line 13"/>
          <p:cNvSpPr>
            <a:spLocks noChangeShapeType="1"/>
          </p:cNvSpPr>
          <p:nvPr/>
        </p:nvSpPr>
        <p:spPr bwMode="auto">
          <a:xfrm>
            <a:off x="3657600" y="3733800"/>
            <a:ext cx="1600200" cy="0"/>
          </a:xfrm>
          <a:prstGeom prst="line">
            <a:avLst/>
          </a:prstGeom>
          <a:noFill/>
          <a:ln w="9525">
            <a:solidFill>
              <a:srgbClr val="FF0000"/>
            </a:solidFill>
            <a:round/>
            <a:headEnd type="triangle" w="med" len="med"/>
            <a:tailEnd type="triangle" w="med" len="med"/>
          </a:ln>
          <a:effectLst/>
        </p:spPr>
        <p:txBody>
          <a:bodyPr wrap="none"/>
          <a:lstStyle/>
          <a:p>
            <a:endParaRPr lang="en-US"/>
          </a:p>
        </p:txBody>
      </p:sp>
      <p:sp>
        <p:nvSpPr>
          <p:cNvPr id="15374" name="Line 14"/>
          <p:cNvSpPr>
            <a:spLocks noChangeShapeType="1"/>
          </p:cNvSpPr>
          <p:nvPr/>
        </p:nvSpPr>
        <p:spPr bwMode="auto">
          <a:xfrm>
            <a:off x="2971800" y="4343400"/>
            <a:ext cx="0" cy="304800"/>
          </a:xfrm>
          <a:prstGeom prst="line">
            <a:avLst/>
          </a:prstGeom>
          <a:noFill/>
          <a:ln w="9525">
            <a:solidFill>
              <a:schemeClr val="tx1"/>
            </a:solidFill>
            <a:round/>
            <a:headEnd/>
            <a:tailEnd/>
          </a:ln>
          <a:effectLst/>
        </p:spPr>
        <p:txBody>
          <a:bodyPr wrap="none"/>
          <a:lstStyle/>
          <a:p>
            <a:endParaRPr lang="en-US"/>
          </a:p>
        </p:txBody>
      </p:sp>
      <p:sp>
        <p:nvSpPr>
          <p:cNvPr id="15375" name="Line 15"/>
          <p:cNvSpPr>
            <a:spLocks noChangeShapeType="1"/>
          </p:cNvSpPr>
          <p:nvPr/>
        </p:nvSpPr>
        <p:spPr bwMode="auto">
          <a:xfrm>
            <a:off x="5943600" y="4343400"/>
            <a:ext cx="0" cy="304800"/>
          </a:xfrm>
          <a:prstGeom prst="line">
            <a:avLst/>
          </a:prstGeom>
          <a:noFill/>
          <a:ln w="9525">
            <a:solidFill>
              <a:schemeClr val="tx1"/>
            </a:solidFill>
            <a:round/>
            <a:headEnd/>
            <a:tailEnd/>
          </a:ln>
          <a:effectLst/>
        </p:spPr>
        <p:txBody>
          <a:bodyPr wrap="none"/>
          <a:lstStyle/>
          <a:p>
            <a:endParaRPr lang="en-US"/>
          </a:p>
        </p:txBody>
      </p:sp>
      <p:sp>
        <p:nvSpPr>
          <p:cNvPr id="15376" name="Text Box 16"/>
          <p:cNvSpPr txBox="1">
            <a:spLocks noChangeArrowheads="1"/>
          </p:cNvSpPr>
          <p:nvPr/>
        </p:nvSpPr>
        <p:spPr bwMode="auto">
          <a:xfrm>
            <a:off x="1447800" y="5137464"/>
            <a:ext cx="6096000" cy="923330"/>
          </a:xfrm>
          <a:prstGeom prst="rect">
            <a:avLst/>
          </a:prstGeom>
          <a:solidFill>
            <a:schemeClr val="tx1"/>
          </a:solidFill>
          <a:ln w="9525">
            <a:solidFill>
              <a:srgbClr val="FF3300"/>
            </a:solidFill>
            <a:miter lim="800000"/>
            <a:headEnd/>
            <a:tailEnd/>
          </a:ln>
          <a:effectLst/>
        </p:spPr>
        <p:txBody>
          <a:bodyPr>
            <a:spAutoFit/>
          </a:bodyPr>
          <a:lstStyle/>
          <a:p>
            <a:pPr>
              <a:spcBef>
                <a:spcPct val="50000"/>
              </a:spcBef>
            </a:pPr>
            <a:r>
              <a:rPr lang="en-US" b="0" dirty="0">
                <a:solidFill>
                  <a:schemeClr val="bg1"/>
                </a:solidFill>
                <a:latin typeface="+mn-lt"/>
              </a:rPr>
              <a:t>In the digital stereo view, the user must make X parallax (Z) adjustments to clearly see features at different elevations.  The Z adjustments determine the elevation…</a:t>
            </a:r>
          </a:p>
        </p:txBody>
      </p:sp>
      <p:grpSp>
        <p:nvGrpSpPr>
          <p:cNvPr id="15377" name="Group 17"/>
          <p:cNvGrpSpPr>
            <a:grpSpLocks/>
          </p:cNvGrpSpPr>
          <p:nvPr/>
        </p:nvGrpSpPr>
        <p:grpSpPr bwMode="auto">
          <a:xfrm>
            <a:off x="2971800" y="1066800"/>
            <a:ext cx="1752600" cy="1676400"/>
            <a:chOff x="816" y="768"/>
            <a:chExt cx="1968" cy="1920"/>
          </a:xfrm>
        </p:grpSpPr>
        <p:sp>
          <p:nvSpPr>
            <p:cNvPr id="15378" name="Rectangle 18"/>
            <p:cNvSpPr>
              <a:spLocks noChangeArrowheads="1"/>
            </p:cNvSpPr>
            <p:nvPr/>
          </p:nvSpPr>
          <p:spPr bwMode="auto">
            <a:xfrm>
              <a:off x="816" y="768"/>
              <a:ext cx="1968" cy="1920"/>
            </a:xfrm>
            <a:prstGeom prst="rect">
              <a:avLst/>
            </a:prstGeom>
            <a:solidFill>
              <a:srgbClr val="339966">
                <a:alpha val="45000"/>
              </a:srgbClr>
            </a:solidFill>
            <a:ln w="9525">
              <a:solidFill>
                <a:schemeClr val="bg2"/>
              </a:solidFill>
              <a:miter lim="800000"/>
              <a:headEnd/>
              <a:tailEnd/>
            </a:ln>
            <a:effectLst/>
          </p:spPr>
          <p:txBody>
            <a:bodyPr wrap="none" anchor="ctr"/>
            <a:lstStyle/>
            <a:p>
              <a:endParaRPr lang="en-US"/>
            </a:p>
          </p:txBody>
        </p:sp>
        <p:sp>
          <p:nvSpPr>
            <p:cNvPr id="15379" name="Tree"/>
            <p:cNvSpPr>
              <a:spLocks noEditPoints="1" noChangeArrowheads="1"/>
            </p:cNvSpPr>
            <p:nvPr/>
          </p:nvSpPr>
          <p:spPr bwMode="auto">
            <a:xfrm rot="2769814">
              <a:off x="2064" y="1008"/>
              <a:ext cx="426" cy="522"/>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alpha val="45000"/>
              </a:srgbClr>
            </a:solidFill>
            <a:ln w="9525">
              <a:solidFill>
                <a:srgbClr val="000000"/>
              </a:solidFill>
              <a:miter lim="800000"/>
              <a:headEnd/>
              <a:tailEnd/>
            </a:ln>
            <a:effectLst/>
          </p:spPr>
          <p:txBody>
            <a:bodyPr/>
            <a:lstStyle/>
            <a:p>
              <a:endParaRPr lang="en-US"/>
            </a:p>
          </p:txBody>
        </p:sp>
      </p:grpSp>
      <p:grpSp>
        <p:nvGrpSpPr>
          <p:cNvPr id="15380" name="Group 20"/>
          <p:cNvGrpSpPr>
            <a:grpSpLocks/>
          </p:cNvGrpSpPr>
          <p:nvPr/>
        </p:nvGrpSpPr>
        <p:grpSpPr bwMode="auto">
          <a:xfrm>
            <a:off x="4114800" y="1066800"/>
            <a:ext cx="1752600" cy="1709738"/>
            <a:chOff x="3072" y="1152"/>
            <a:chExt cx="1968" cy="1920"/>
          </a:xfrm>
        </p:grpSpPr>
        <p:sp>
          <p:nvSpPr>
            <p:cNvPr id="15381" name="Rectangle 21"/>
            <p:cNvSpPr>
              <a:spLocks noChangeArrowheads="1"/>
            </p:cNvSpPr>
            <p:nvPr/>
          </p:nvSpPr>
          <p:spPr bwMode="auto">
            <a:xfrm>
              <a:off x="3072" y="1152"/>
              <a:ext cx="1968" cy="1920"/>
            </a:xfrm>
            <a:prstGeom prst="rect">
              <a:avLst/>
            </a:prstGeom>
            <a:solidFill>
              <a:srgbClr val="993300">
                <a:alpha val="44000"/>
              </a:srgbClr>
            </a:solidFill>
            <a:ln w="9525">
              <a:solidFill>
                <a:schemeClr val="bg2"/>
              </a:solidFill>
              <a:miter lim="800000"/>
              <a:headEnd/>
              <a:tailEnd/>
            </a:ln>
            <a:effectLst/>
          </p:spPr>
          <p:txBody>
            <a:bodyPr wrap="none" anchor="ctr"/>
            <a:lstStyle/>
            <a:p>
              <a:endParaRPr lang="en-US"/>
            </a:p>
          </p:txBody>
        </p:sp>
        <p:sp>
          <p:nvSpPr>
            <p:cNvPr id="15382" name="Tree"/>
            <p:cNvSpPr>
              <a:spLocks noEditPoints="1" noChangeArrowheads="1"/>
            </p:cNvSpPr>
            <p:nvPr/>
          </p:nvSpPr>
          <p:spPr bwMode="auto">
            <a:xfrm rot="-24264210">
              <a:off x="3312" y="1392"/>
              <a:ext cx="426" cy="522"/>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alpha val="44000"/>
              </a:srgbClr>
            </a:solidFill>
            <a:ln w="9525">
              <a:solidFill>
                <a:srgbClr val="000000"/>
              </a:solidFill>
              <a:miter lim="800000"/>
              <a:headEnd/>
              <a:tailEnd/>
            </a:ln>
            <a:effectLst/>
          </p:spPr>
          <p:txBody>
            <a:bodyPr/>
            <a:lstStyle/>
            <a:p>
              <a:endParaRPr lang="en-US"/>
            </a:p>
          </p:txBody>
        </p:sp>
      </p:grpSp>
      <p:sp>
        <p:nvSpPr>
          <p:cNvPr id="15383" name="Text Box 23"/>
          <p:cNvSpPr txBox="1">
            <a:spLocks noChangeArrowheads="1"/>
          </p:cNvSpPr>
          <p:nvPr/>
        </p:nvSpPr>
        <p:spPr bwMode="auto">
          <a:xfrm>
            <a:off x="6248400" y="1143000"/>
            <a:ext cx="2514600" cy="523220"/>
          </a:xfrm>
          <a:prstGeom prst="rect">
            <a:avLst/>
          </a:prstGeom>
          <a:noFill/>
          <a:ln w="9525">
            <a:noFill/>
            <a:miter lim="800000"/>
            <a:headEnd/>
            <a:tailEnd/>
          </a:ln>
          <a:effectLst/>
        </p:spPr>
        <p:txBody>
          <a:bodyPr>
            <a:spAutoFit/>
          </a:bodyPr>
          <a:lstStyle/>
          <a:p>
            <a:pPr>
              <a:spcBef>
                <a:spcPct val="50000"/>
              </a:spcBef>
            </a:pPr>
            <a:r>
              <a:rPr lang="en-US" dirty="0">
                <a:solidFill>
                  <a:schemeClr val="bg1"/>
                </a:solidFill>
                <a:latin typeface="+mn-lt"/>
              </a:rPr>
              <a:t>The X parallax is adjusted for the tree</a:t>
            </a:r>
          </a:p>
        </p:txBody>
      </p:sp>
      <p:sp>
        <p:nvSpPr>
          <p:cNvPr id="15384" name="Text Box 24"/>
          <p:cNvSpPr txBox="1">
            <a:spLocks noChangeArrowheads="1"/>
          </p:cNvSpPr>
          <p:nvPr/>
        </p:nvSpPr>
        <p:spPr bwMode="auto">
          <a:xfrm>
            <a:off x="6553200" y="1361420"/>
            <a:ext cx="1828800" cy="304800"/>
          </a:xfrm>
          <a:prstGeom prst="rect">
            <a:avLst/>
          </a:prstGeom>
          <a:noFill/>
          <a:ln w="9525">
            <a:noFill/>
            <a:miter lim="800000"/>
            <a:headEnd/>
            <a:tailEnd/>
          </a:ln>
          <a:effectLst/>
        </p:spPr>
        <p:txBody>
          <a:bodyPr>
            <a:spAutoFit/>
          </a:bodyPr>
          <a:lstStyle/>
          <a:p>
            <a:pPr algn="ctr">
              <a:spcBef>
                <a:spcPct val="50000"/>
              </a:spcBef>
            </a:pPr>
            <a:r>
              <a:rPr lang="en-US" dirty="0">
                <a:solidFill>
                  <a:schemeClr val="bg1"/>
                </a:solidFill>
                <a:latin typeface="+mn-lt"/>
              </a:rPr>
              <a:t> Top.</a:t>
            </a:r>
          </a:p>
        </p:txBody>
      </p:sp>
      <p:sp>
        <p:nvSpPr>
          <p:cNvPr id="15385" name="Text Box 25"/>
          <p:cNvSpPr txBox="1">
            <a:spLocks noChangeArrowheads="1"/>
          </p:cNvSpPr>
          <p:nvPr/>
        </p:nvSpPr>
        <p:spPr bwMode="auto">
          <a:xfrm>
            <a:off x="6737410" y="1362722"/>
            <a:ext cx="1828800" cy="304800"/>
          </a:xfrm>
          <a:prstGeom prst="rect">
            <a:avLst/>
          </a:prstGeom>
          <a:noFill/>
          <a:ln w="9525">
            <a:noFill/>
            <a:miter lim="800000"/>
            <a:headEnd/>
            <a:tailEnd/>
          </a:ln>
          <a:effectLst/>
        </p:spPr>
        <p:txBody>
          <a:bodyPr>
            <a:spAutoFit/>
          </a:bodyPr>
          <a:lstStyle/>
          <a:p>
            <a:pPr algn="ctr">
              <a:spcBef>
                <a:spcPct val="50000"/>
              </a:spcBef>
            </a:pPr>
            <a:r>
              <a:rPr lang="en-US" dirty="0">
                <a:solidFill>
                  <a:schemeClr val="bg1"/>
                </a:solidFill>
                <a:latin typeface="+mn-lt"/>
              </a:rPr>
              <a:t>Bottom.</a:t>
            </a:r>
          </a:p>
        </p:txBody>
      </p:sp>
    </p:spTree>
    <p:extLst>
      <p:ext uri="{BB962C8B-B14F-4D97-AF65-F5344CB8AC3E}">
        <p14:creationId xmlns:p14="http://schemas.microsoft.com/office/powerpoint/2010/main" val="32107999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“Seeing” in stereo</a:t>
            </a:r>
          </a:p>
        </p:txBody>
      </p:sp>
      <p:sp>
        <p:nvSpPr>
          <p:cNvPr id="3" name="Content Placeholder 2"/>
          <p:cNvSpPr>
            <a:spLocks noGrp="1"/>
          </p:cNvSpPr>
          <p:nvPr>
            <p:ph idx="1"/>
          </p:nvPr>
        </p:nvSpPr>
        <p:spPr>
          <a:xfrm>
            <a:off x="1852723" y="5952704"/>
            <a:ext cx="6048153" cy="450920"/>
          </a:xfrm>
        </p:spPr>
        <p:txBody>
          <a:bodyPr/>
          <a:lstStyle/>
          <a:p>
            <a:pPr marL="0" indent="0" algn="ctr">
              <a:buNone/>
            </a:pPr>
            <a:r>
              <a:rPr lang="en-US" sz="2000" dirty="0"/>
              <a:t>(This is viewable with your anaglyph glasses)</a:t>
            </a:r>
          </a:p>
        </p:txBody>
      </p:sp>
      <p:pic>
        <p:nvPicPr>
          <p:cNvPr id="4" name="Picture 3"/>
          <p:cNvPicPr>
            <a:picLocks noChangeAspect="1"/>
          </p:cNvPicPr>
          <p:nvPr/>
        </p:nvPicPr>
        <p:blipFill>
          <a:blip r:embed="rId3"/>
          <a:stretch>
            <a:fillRect/>
          </a:stretch>
        </p:blipFill>
        <p:spPr>
          <a:xfrm>
            <a:off x="1602001" y="1183988"/>
            <a:ext cx="6549596" cy="4499128"/>
          </a:xfrm>
          <a:prstGeom prst="rect">
            <a:avLst/>
          </a:prstGeom>
        </p:spPr>
      </p:pic>
    </p:spTree>
    <p:extLst>
      <p:ext uri="{BB962C8B-B14F-4D97-AF65-F5344CB8AC3E}">
        <p14:creationId xmlns:p14="http://schemas.microsoft.com/office/powerpoint/2010/main" val="1878807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Webinar Overview</a:t>
            </a:r>
          </a:p>
        </p:txBody>
      </p:sp>
      <p:sp>
        <p:nvSpPr>
          <p:cNvPr id="3" name="Content Placeholder 2"/>
          <p:cNvSpPr>
            <a:spLocks noGrp="1"/>
          </p:cNvSpPr>
          <p:nvPr>
            <p:ph idx="1"/>
          </p:nvPr>
        </p:nvSpPr>
        <p:spPr>
          <a:xfrm>
            <a:off x="457200" y="762000"/>
            <a:ext cx="8229600" cy="5638800"/>
          </a:xfrm>
        </p:spPr>
        <p:txBody>
          <a:bodyPr>
            <a:normAutofit fontScale="92500"/>
          </a:bodyPr>
          <a:lstStyle/>
          <a:p>
            <a:r>
              <a:rPr lang="en-US" sz="2800" dirty="0"/>
              <a:t>Mixed Format</a:t>
            </a:r>
            <a:endParaRPr lang="en-US" sz="2400" dirty="0"/>
          </a:p>
          <a:p>
            <a:pPr lvl="1"/>
            <a:r>
              <a:rPr lang="en-US" sz="2400" dirty="0"/>
              <a:t>10:00am</a:t>
            </a:r>
          </a:p>
          <a:p>
            <a:pPr lvl="2"/>
            <a:r>
              <a:rPr lang="en-US" sz="2000" dirty="0"/>
              <a:t>Presentation</a:t>
            </a:r>
          </a:p>
          <a:p>
            <a:pPr lvl="2"/>
            <a:r>
              <a:rPr lang="en-US" sz="2000" dirty="0"/>
              <a:t>Demonstration</a:t>
            </a:r>
          </a:p>
          <a:p>
            <a:pPr lvl="2"/>
            <a:r>
              <a:rPr lang="en-US" sz="2000" dirty="0"/>
              <a:t>Work on exercises 1-3: setting up Summit, importing block files, measuring heights</a:t>
            </a:r>
          </a:p>
          <a:p>
            <a:pPr lvl="1"/>
            <a:endParaRPr lang="en-US" sz="2400" dirty="0"/>
          </a:p>
          <a:p>
            <a:pPr lvl="1"/>
            <a:r>
              <a:rPr lang="en-US" sz="2400" dirty="0"/>
              <a:t>1:30 pm</a:t>
            </a:r>
          </a:p>
          <a:p>
            <a:pPr lvl="2"/>
            <a:r>
              <a:rPr lang="en-US" sz="2000" dirty="0"/>
              <a:t>Presentation</a:t>
            </a:r>
          </a:p>
          <a:p>
            <a:pPr lvl="2"/>
            <a:r>
              <a:rPr lang="en-US" sz="2000" dirty="0"/>
              <a:t>Demonstration</a:t>
            </a:r>
          </a:p>
          <a:p>
            <a:pPr lvl="2"/>
            <a:r>
              <a:rPr lang="en-US" sz="2000" dirty="0"/>
              <a:t>Work on exercise 4: digitizing</a:t>
            </a:r>
          </a:p>
          <a:p>
            <a:pPr lvl="2"/>
            <a:endParaRPr lang="en-US" sz="2000" dirty="0"/>
          </a:p>
          <a:p>
            <a:r>
              <a:rPr lang="en-US" sz="2200" dirty="0"/>
              <a:t>Instructor standing by to provide assistance as you work on exercises</a:t>
            </a:r>
          </a:p>
          <a:p>
            <a:r>
              <a:rPr lang="en-US" sz="2200" dirty="0"/>
              <a:t>This webinar is being recorded</a:t>
            </a:r>
          </a:p>
          <a:p>
            <a:r>
              <a:rPr lang="en-US" sz="2200" dirty="0"/>
              <a:t>Course Duration: 10 am MDT to ~ 4:00 pm Mountain Time.</a:t>
            </a:r>
          </a:p>
        </p:txBody>
      </p:sp>
    </p:spTree>
    <p:extLst>
      <p:ext uri="{BB962C8B-B14F-4D97-AF65-F5344CB8AC3E}">
        <p14:creationId xmlns:p14="http://schemas.microsoft.com/office/powerpoint/2010/main" val="267862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525"/>
            <a:ext cx="8229600" cy="990600"/>
          </a:xfrm>
        </p:spPr>
        <p:txBody>
          <a:bodyPr/>
          <a:lstStyle/>
          <a:p>
            <a:r>
              <a:rPr lang="en-US" dirty="0"/>
              <a:t>“Seeing” in stereo</a:t>
            </a:r>
          </a:p>
        </p:txBody>
      </p:sp>
      <p:sp>
        <p:nvSpPr>
          <p:cNvPr id="3" name="Content Placeholder 2"/>
          <p:cNvSpPr>
            <a:spLocks noGrp="1"/>
          </p:cNvSpPr>
          <p:nvPr>
            <p:ph idx="1"/>
          </p:nvPr>
        </p:nvSpPr>
        <p:spPr>
          <a:xfrm>
            <a:off x="1852723" y="5952704"/>
            <a:ext cx="6048153" cy="450920"/>
          </a:xfrm>
        </p:spPr>
        <p:txBody>
          <a:bodyPr/>
          <a:lstStyle/>
          <a:p>
            <a:pPr marL="0" indent="0" algn="ctr">
              <a:buNone/>
            </a:pPr>
            <a:r>
              <a:rPr lang="en-US" sz="2000" dirty="0"/>
              <a:t>(This is viewable with your anaglyph glasses)</a:t>
            </a:r>
          </a:p>
        </p:txBody>
      </p:sp>
      <p:pic>
        <p:nvPicPr>
          <p:cNvPr id="5" name="Picture 4"/>
          <p:cNvPicPr>
            <a:picLocks noChangeAspect="1"/>
          </p:cNvPicPr>
          <p:nvPr/>
        </p:nvPicPr>
        <p:blipFill>
          <a:blip r:embed="rId3"/>
          <a:stretch>
            <a:fillRect/>
          </a:stretch>
        </p:blipFill>
        <p:spPr>
          <a:xfrm>
            <a:off x="2556342" y="990072"/>
            <a:ext cx="4640914" cy="4658360"/>
          </a:xfrm>
          <a:prstGeom prst="rect">
            <a:avLst/>
          </a:prstGeom>
        </p:spPr>
      </p:pic>
    </p:spTree>
    <p:extLst>
      <p:ext uri="{BB962C8B-B14F-4D97-AF65-F5344CB8AC3E}">
        <p14:creationId xmlns:p14="http://schemas.microsoft.com/office/powerpoint/2010/main" val="1891391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“Seeing” in stereo</a:t>
            </a:r>
          </a:p>
        </p:txBody>
      </p:sp>
      <p:pic>
        <p:nvPicPr>
          <p:cNvPr id="4" name="Picture 3"/>
          <p:cNvPicPr>
            <a:picLocks noChangeAspect="1"/>
          </p:cNvPicPr>
          <p:nvPr/>
        </p:nvPicPr>
        <p:blipFill>
          <a:blip r:embed="rId3"/>
          <a:stretch>
            <a:fillRect/>
          </a:stretch>
        </p:blipFill>
        <p:spPr>
          <a:xfrm>
            <a:off x="1980303" y="1972777"/>
            <a:ext cx="1932653" cy="785140"/>
          </a:xfrm>
          <a:prstGeom prst="rect">
            <a:avLst/>
          </a:prstGeom>
        </p:spPr>
      </p:pic>
      <p:pic>
        <p:nvPicPr>
          <p:cNvPr id="6" name="Picture 5"/>
          <p:cNvPicPr>
            <a:picLocks noChangeAspect="1"/>
          </p:cNvPicPr>
          <p:nvPr/>
        </p:nvPicPr>
        <p:blipFill>
          <a:blip r:embed="rId4"/>
          <a:stretch>
            <a:fillRect/>
          </a:stretch>
        </p:blipFill>
        <p:spPr>
          <a:xfrm>
            <a:off x="5837841" y="1950981"/>
            <a:ext cx="1613871" cy="806936"/>
          </a:xfrm>
          <a:prstGeom prst="rect">
            <a:avLst/>
          </a:prstGeom>
        </p:spPr>
      </p:pic>
      <p:sp>
        <p:nvSpPr>
          <p:cNvPr id="10" name="Content Placeholder 2"/>
          <p:cNvSpPr txBox="1">
            <a:spLocks/>
          </p:cNvSpPr>
          <p:nvPr/>
        </p:nvSpPr>
        <p:spPr bwMode="auto">
          <a:xfrm>
            <a:off x="2299482" y="1545484"/>
            <a:ext cx="1464265" cy="4509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FontTx/>
              <a:buNone/>
            </a:pPr>
            <a:r>
              <a:rPr lang="en-US" sz="2000" b="0" kern="0" dirty="0">
                <a:solidFill>
                  <a:schemeClr val="tx1"/>
                </a:solidFill>
              </a:rPr>
              <a:t>Left Image</a:t>
            </a:r>
          </a:p>
        </p:txBody>
      </p:sp>
      <p:sp>
        <p:nvSpPr>
          <p:cNvPr id="11" name="Content Placeholder 2"/>
          <p:cNvSpPr txBox="1">
            <a:spLocks/>
          </p:cNvSpPr>
          <p:nvPr/>
        </p:nvSpPr>
        <p:spPr bwMode="auto">
          <a:xfrm>
            <a:off x="5818626" y="1545484"/>
            <a:ext cx="1629976" cy="4509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pPr marL="0" indent="0" algn="ctr">
              <a:buFontTx/>
              <a:buNone/>
            </a:pPr>
            <a:r>
              <a:rPr lang="en-US" sz="2000" b="0" kern="0" dirty="0">
                <a:solidFill>
                  <a:schemeClr val="tx1"/>
                </a:solidFill>
              </a:rPr>
              <a:t>Right Image</a:t>
            </a:r>
          </a:p>
        </p:txBody>
      </p:sp>
      <p:pic>
        <p:nvPicPr>
          <p:cNvPr id="12" name="Picture 11"/>
          <p:cNvPicPr>
            <a:picLocks noChangeAspect="1"/>
          </p:cNvPicPr>
          <p:nvPr/>
        </p:nvPicPr>
        <p:blipFill>
          <a:blip r:embed="rId5"/>
          <a:stretch>
            <a:fillRect/>
          </a:stretch>
        </p:blipFill>
        <p:spPr>
          <a:xfrm>
            <a:off x="1295400" y="2826710"/>
            <a:ext cx="3234228" cy="3234228"/>
          </a:xfrm>
          <a:prstGeom prst="rect">
            <a:avLst/>
          </a:prstGeom>
        </p:spPr>
      </p:pic>
      <p:pic>
        <p:nvPicPr>
          <p:cNvPr id="14" name="Picture 13"/>
          <p:cNvPicPr>
            <a:picLocks noChangeAspect="1"/>
          </p:cNvPicPr>
          <p:nvPr/>
        </p:nvPicPr>
        <p:blipFill>
          <a:blip r:embed="rId6"/>
          <a:stretch>
            <a:fillRect/>
          </a:stretch>
        </p:blipFill>
        <p:spPr>
          <a:xfrm>
            <a:off x="5029200" y="2826710"/>
            <a:ext cx="3208828" cy="3208828"/>
          </a:xfrm>
          <a:prstGeom prst="rect">
            <a:avLst/>
          </a:prstGeom>
        </p:spPr>
      </p:pic>
    </p:spTree>
    <p:extLst>
      <p:ext uri="{BB962C8B-B14F-4D97-AF65-F5344CB8AC3E}">
        <p14:creationId xmlns:p14="http://schemas.microsoft.com/office/powerpoint/2010/main" val="4267391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dirty="0"/>
              <a:t>X Parallax Adjustment Modes</a:t>
            </a:r>
          </a:p>
        </p:txBody>
      </p:sp>
      <p:sp>
        <p:nvSpPr>
          <p:cNvPr id="18435" name="Rectangle 3"/>
          <p:cNvSpPr>
            <a:spLocks noGrp="1" noChangeArrowheads="1"/>
          </p:cNvSpPr>
          <p:nvPr>
            <p:ph type="body" sz="half" idx="1"/>
          </p:nvPr>
        </p:nvSpPr>
        <p:spPr>
          <a:xfrm>
            <a:off x="381000" y="1143000"/>
            <a:ext cx="5638800" cy="5257800"/>
          </a:xfrm>
        </p:spPr>
        <p:txBody>
          <a:bodyPr/>
          <a:lstStyle/>
          <a:p>
            <a:pPr marL="287338" indent="0">
              <a:buFont typeface="Wingdings" pitchFamily="2" charset="2"/>
              <a:buNone/>
            </a:pPr>
            <a:r>
              <a:rPr lang="en-US" sz="2000" dirty="0"/>
              <a:t>There are three X Parallax Adjustment Modes:</a:t>
            </a:r>
          </a:p>
          <a:p>
            <a:pPr marL="287338" indent="0">
              <a:buFont typeface="Wingdings" pitchFamily="2" charset="2"/>
              <a:buAutoNum type="arabicPeriod"/>
            </a:pPr>
            <a:r>
              <a:rPr lang="en-US" sz="2000" dirty="0"/>
              <a:t> </a:t>
            </a:r>
            <a:r>
              <a:rPr lang="en-US" sz="2000" dirty="0">
                <a:solidFill>
                  <a:srgbClr val="00FF00"/>
                </a:solidFill>
              </a:rPr>
              <a:t>Manual </a:t>
            </a:r>
            <a:r>
              <a:rPr lang="en-US" sz="2000" dirty="0"/>
              <a:t>— you make the adjustments</a:t>
            </a:r>
          </a:p>
          <a:p>
            <a:pPr marL="287338" indent="0">
              <a:buFont typeface="Wingdings" pitchFamily="2" charset="2"/>
              <a:buAutoNum type="arabicPeriod"/>
            </a:pPr>
            <a:r>
              <a:rPr lang="en-US" sz="2000" dirty="0"/>
              <a:t> </a:t>
            </a:r>
            <a:r>
              <a:rPr lang="en-US" sz="2000" dirty="0">
                <a:solidFill>
                  <a:srgbClr val="00FF00"/>
                </a:solidFill>
              </a:rPr>
              <a:t>Automatic </a:t>
            </a:r>
            <a:r>
              <a:rPr lang="en-US" sz="2000" dirty="0"/>
              <a:t>— using an external DEM</a:t>
            </a:r>
          </a:p>
          <a:p>
            <a:pPr marL="287338" indent="0">
              <a:buFont typeface="Wingdings" pitchFamily="2" charset="2"/>
              <a:buAutoNum type="arabicPeriod"/>
            </a:pPr>
            <a:r>
              <a:rPr lang="en-US" sz="2000" dirty="0"/>
              <a:t> </a:t>
            </a:r>
            <a:r>
              <a:rPr lang="en-US" sz="2000" dirty="0">
                <a:solidFill>
                  <a:srgbClr val="00FF00"/>
                </a:solidFill>
              </a:rPr>
              <a:t>Automatic </a:t>
            </a:r>
            <a:r>
              <a:rPr lang="en-US" sz="2000" dirty="0"/>
              <a:t>— using image autocorrelation</a:t>
            </a:r>
          </a:p>
          <a:p>
            <a:pPr marL="287338" indent="0">
              <a:buFont typeface="Wingdings" pitchFamily="2" charset="2"/>
              <a:buNone/>
            </a:pPr>
            <a:endParaRPr lang="en-US" sz="2000" dirty="0"/>
          </a:p>
        </p:txBody>
      </p:sp>
      <p:graphicFrame>
        <p:nvGraphicFramePr>
          <p:cNvPr id="18478" name="Group 46"/>
          <p:cNvGraphicFramePr>
            <a:graphicFrameLocks noGrp="1"/>
          </p:cNvGraphicFramePr>
          <p:nvPr>
            <p:ph sz="half" idx="2"/>
            <p:extLst>
              <p:ext uri="{D42A27DB-BD31-4B8C-83A1-F6EECF244321}">
                <p14:modId xmlns:p14="http://schemas.microsoft.com/office/powerpoint/2010/main" val="937169872"/>
              </p:ext>
            </p:extLst>
          </p:nvPr>
        </p:nvGraphicFramePr>
        <p:xfrm>
          <a:off x="4267200" y="2971800"/>
          <a:ext cx="4419600" cy="3534350"/>
        </p:xfrm>
        <a:graphic>
          <a:graphicData uri="http://schemas.openxmlformats.org/drawingml/2006/table">
            <a:tbl>
              <a:tblPr>
                <a:tableStyleId>{284E427A-3D55-4303-BF80-6455036E1DE7}</a:tableStyleId>
              </a:tblPr>
              <a:tblGrid>
                <a:gridCol w="1473741">
                  <a:extLst>
                    <a:ext uri="{9D8B030D-6E8A-4147-A177-3AD203B41FA5}">
                      <a16:colId xmlns:a16="http://schemas.microsoft.com/office/drawing/2014/main" val="20000"/>
                    </a:ext>
                  </a:extLst>
                </a:gridCol>
                <a:gridCol w="1472118">
                  <a:extLst>
                    <a:ext uri="{9D8B030D-6E8A-4147-A177-3AD203B41FA5}">
                      <a16:colId xmlns:a16="http://schemas.microsoft.com/office/drawing/2014/main" val="20001"/>
                    </a:ext>
                  </a:extLst>
                </a:gridCol>
                <a:gridCol w="1473741">
                  <a:extLst>
                    <a:ext uri="{9D8B030D-6E8A-4147-A177-3AD203B41FA5}">
                      <a16:colId xmlns:a16="http://schemas.microsoft.com/office/drawing/2014/main" val="20002"/>
                    </a:ext>
                  </a:extLst>
                </a:gridCol>
              </a:tblGrid>
              <a:tr h="7527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Measuring Heights</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Heads-Up Digitizing</a:t>
                      </a:r>
                      <a:endParaRPr kumimoji="0" lang="en-US" sz="16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0"/>
                  </a:ext>
                </a:extLst>
              </a:tr>
              <a:tr h="7527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Manual</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1" u="none" strike="noStrike" cap="none" normalizeH="0" baseline="0" dirty="0">
                          <a:ln>
                            <a:noFill/>
                          </a:ln>
                          <a:effectLst/>
                        </a:rPr>
                        <a:t>Best</a:t>
                      </a:r>
                      <a:endParaRPr kumimoji="0" lang="en-US" sz="1800" b="1"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Too tedious</a:t>
                      </a:r>
                      <a:endParaRPr kumimoji="0" lang="en-US" sz="18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1"/>
                  </a:ext>
                </a:extLst>
              </a:tr>
              <a:tr h="8639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Auto w/DEM</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No - won’t work</a:t>
                      </a:r>
                      <a:endParaRPr kumimoji="0" lang="en-US" sz="1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1" u="none" strike="noStrike" cap="none" normalizeH="0" baseline="0" dirty="0">
                          <a:ln>
                            <a:noFill/>
                          </a:ln>
                          <a:effectLst/>
                        </a:rPr>
                        <a:t>Best</a:t>
                      </a:r>
                      <a:r>
                        <a:rPr kumimoji="0" lang="en-US" sz="1800" u="none" strike="noStrike" cap="none" normalizeH="0" baseline="0" dirty="0">
                          <a:ln>
                            <a:noFill/>
                          </a:ln>
                          <a:effectLst/>
                        </a:rPr>
                        <a:t>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(if DEM is good)</a:t>
                      </a:r>
                      <a:endParaRPr kumimoji="0" lang="en-US" sz="18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2"/>
                  </a:ext>
                </a:extLst>
              </a:tr>
              <a:tr h="105951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600" u="none" strike="noStrike" cap="none" normalizeH="0" baseline="0" dirty="0">
                          <a:ln>
                            <a:noFill/>
                          </a:ln>
                          <a:effectLst/>
                        </a:rPr>
                        <a:t>Auto w/Img auto corr.</a:t>
                      </a:r>
                      <a:endParaRPr kumimoji="0" lang="en-US" sz="16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u="none" strike="noStrike" cap="none" normalizeH="0" baseline="0" dirty="0">
                          <a:ln>
                            <a:noFill/>
                          </a:ln>
                          <a:effectLst/>
                        </a:rPr>
                        <a:t>Possible, do not recommend</a:t>
                      </a:r>
                      <a:endParaRPr kumimoji="0" lang="en-US" sz="1800" b="0" i="0" u="none" strike="noStrike" cap="none" normalizeH="0" baseline="0" dirty="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1" u="none" strike="noStrike" cap="none" normalizeH="0" baseline="0" dirty="0">
                          <a:ln>
                            <a:noFill/>
                          </a:ln>
                          <a:effectLst/>
                        </a:rPr>
                        <a:t>OK</a:t>
                      </a:r>
                      <a:r>
                        <a:rPr kumimoji="0" lang="en-US" sz="1800" u="none" strike="noStrike" cap="none" normalizeH="0" baseline="0" dirty="0">
                          <a:ln>
                            <a:noFill/>
                          </a:ln>
                          <a:effectLst/>
                        </a:rPr>
                        <a:t> (esp. if no or bad DEM)</a:t>
                      </a:r>
                      <a:endParaRPr kumimoji="0" lang="en-US" sz="1800" b="0" i="0" u="none" strike="noStrike" cap="none" normalizeH="0" baseline="0" dirty="0">
                        <a:ln>
                          <a:noFill/>
                        </a:ln>
                        <a:solidFill>
                          <a:schemeClr val="tx1"/>
                        </a:solidFill>
                        <a:effectLst/>
                        <a:latin typeface="+mn-lt"/>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503101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38200" y="228600"/>
            <a:ext cx="7924800" cy="609600"/>
          </a:xfrm>
        </p:spPr>
        <p:txBody>
          <a:bodyPr>
            <a:normAutofit fontScale="90000"/>
          </a:bodyPr>
          <a:lstStyle/>
          <a:p>
            <a:r>
              <a:rPr lang="en-US" dirty="0"/>
              <a:t>X Parallax Adjustment Modes</a:t>
            </a:r>
          </a:p>
        </p:txBody>
      </p:sp>
      <p:sp>
        <p:nvSpPr>
          <p:cNvPr id="19459" name="Rectangle 3"/>
          <p:cNvSpPr>
            <a:spLocks noGrp="1" noChangeArrowheads="1"/>
          </p:cNvSpPr>
          <p:nvPr>
            <p:ph idx="1"/>
          </p:nvPr>
        </p:nvSpPr>
        <p:spPr>
          <a:xfrm>
            <a:off x="457200" y="990600"/>
            <a:ext cx="8305800" cy="1143000"/>
          </a:xfrm>
        </p:spPr>
        <p:txBody>
          <a:bodyPr/>
          <a:lstStyle/>
          <a:p>
            <a:pPr marL="0" indent="0">
              <a:buNone/>
            </a:pPr>
            <a:r>
              <a:rPr lang="en-US" sz="2400" u="sng" dirty="0"/>
              <a:t>Manual</a:t>
            </a:r>
            <a:r>
              <a:rPr lang="en-US" sz="2400" dirty="0"/>
              <a:t> Parallax Adjustment</a:t>
            </a:r>
          </a:p>
          <a:p>
            <a:pPr lvl="1"/>
            <a:r>
              <a:rPr lang="en-US" sz="2000" dirty="0"/>
              <a:t>Best for measuring heights of features (e.g. trees)</a:t>
            </a:r>
          </a:p>
        </p:txBody>
      </p:sp>
      <p:pic>
        <p:nvPicPr>
          <p:cNvPr id="3" name="Picture 2"/>
          <p:cNvPicPr>
            <a:picLocks noChangeAspect="1"/>
          </p:cNvPicPr>
          <p:nvPr/>
        </p:nvPicPr>
        <p:blipFill>
          <a:blip r:embed="rId3"/>
          <a:stretch>
            <a:fillRect/>
          </a:stretch>
        </p:blipFill>
        <p:spPr>
          <a:xfrm>
            <a:off x="4919610" y="2057400"/>
            <a:ext cx="3225459" cy="3068468"/>
          </a:xfrm>
          <a:prstGeom prst="rect">
            <a:avLst/>
          </a:prstGeom>
        </p:spPr>
      </p:pic>
      <p:pic>
        <p:nvPicPr>
          <p:cNvPr id="4" name="Picture 3"/>
          <p:cNvPicPr>
            <a:picLocks noChangeAspect="1"/>
          </p:cNvPicPr>
          <p:nvPr/>
        </p:nvPicPr>
        <p:blipFill>
          <a:blip r:embed="rId4"/>
          <a:stretch>
            <a:fillRect/>
          </a:stretch>
        </p:blipFill>
        <p:spPr>
          <a:xfrm>
            <a:off x="1219200" y="2057400"/>
            <a:ext cx="3082480" cy="3068469"/>
          </a:xfrm>
          <a:prstGeom prst="rect">
            <a:avLst/>
          </a:prstGeom>
        </p:spPr>
      </p:pic>
      <p:sp>
        <p:nvSpPr>
          <p:cNvPr id="28" name="Text Box 23"/>
          <p:cNvSpPr txBox="1">
            <a:spLocks noChangeArrowheads="1"/>
          </p:cNvSpPr>
          <p:nvPr/>
        </p:nvSpPr>
        <p:spPr bwMode="auto">
          <a:xfrm>
            <a:off x="2667000" y="5257800"/>
            <a:ext cx="4267200" cy="1200329"/>
          </a:xfrm>
          <a:prstGeom prst="rect">
            <a:avLst/>
          </a:prstGeom>
          <a:noFill/>
          <a:ln w="9525">
            <a:noFill/>
            <a:miter lim="800000"/>
            <a:headEnd/>
            <a:tailEnd/>
          </a:ln>
          <a:effectLst/>
        </p:spPr>
        <p:txBody>
          <a:bodyPr wrap="square">
            <a:spAutoFit/>
          </a:bodyPr>
          <a:lstStyle/>
          <a:p>
            <a:pPr>
              <a:spcBef>
                <a:spcPct val="50000"/>
              </a:spcBef>
            </a:pPr>
            <a:r>
              <a:rPr lang="en-US" b="0" dirty="0">
                <a:latin typeface="+mn-lt"/>
              </a:rPr>
              <a:t>X Parallax is adjusted to view the tree top and a point on the ground near the tree—provides a tree height of approximately 6.3 m (~20.6 </a:t>
            </a:r>
            <a:r>
              <a:rPr lang="en-US" b="0" dirty="0" err="1">
                <a:latin typeface="+mn-lt"/>
              </a:rPr>
              <a:t>ft</a:t>
            </a:r>
            <a:r>
              <a:rPr lang="en-US" b="0" dirty="0">
                <a:latin typeface="+mn-lt"/>
              </a:rPr>
              <a:t>)</a:t>
            </a:r>
          </a:p>
        </p:txBody>
      </p:sp>
    </p:spTree>
    <p:extLst>
      <p:ext uri="{BB962C8B-B14F-4D97-AF65-F5344CB8AC3E}">
        <p14:creationId xmlns:p14="http://schemas.microsoft.com/office/powerpoint/2010/main" val="178138841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36274" y="2500790"/>
            <a:ext cx="4667181" cy="3706970"/>
          </a:xfrm>
          <a:prstGeom prst="rect">
            <a:avLst/>
          </a:prstGeom>
        </p:spPr>
      </p:pic>
      <p:sp>
        <p:nvSpPr>
          <p:cNvPr id="21512" name="Rectangle 8"/>
          <p:cNvSpPr>
            <a:spLocks noGrp="1" noChangeArrowheads="1"/>
          </p:cNvSpPr>
          <p:nvPr>
            <p:ph type="title"/>
          </p:nvPr>
        </p:nvSpPr>
        <p:spPr>
          <a:xfrm>
            <a:off x="838200" y="228600"/>
            <a:ext cx="7924800" cy="609600"/>
          </a:xfrm>
        </p:spPr>
        <p:txBody>
          <a:bodyPr>
            <a:normAutofit fontScale="90000"/>
          </a:bodyPr>
          <a:lstStyle/>
          <a:p>
            <a:r>
              <a:rPr lang="en-US" dirty="0"/>
              <a:t>X Parallax Adjustment Modes</a:t>
            </a:r>
          </a:p>
        </p:txBody>
      </p:sp>
      <p:sp>
        <p:nvSpPr>
          <p:cNvPr id="21513" name="Rectangle 9"/>
          <p:cNvSpPr>
            <a:spLocks noGrp="1" noChangeArrowheads="1"/>
          </p:cNvSpPr>
          <p:nvPr>
            <p:ph idx="1"/>
          </p:nvPr>
        </p:nvSpPr>
        <p:spPr>
          <a:xfrm>
            <a:off x="457200" y="1174750"/>
            <a:ext cx="8305800" cy="1143000"/>
          </a:xfrm>
        </p:spPr>
        <p:txBody>
          <a:bodyPr/>
          <a:lstStyle/>
          <a:p>
            <a:pPr marL="0" indent="0">
              <a:buNone/>
            </a:pPr>
            <a:r>
              <a:rPr lang="en-US" sz="2400" u="sng" dirty="0"/>
              <a:t>Automatic</a:t>
            </a:r>
            <a:r>
              <a:rPr lang="en-US" sz="2400" dirty="0"/>
              <a:t> Parallax Adjustment using DEM</a:t>
            </a:r>
          </a:p>
          <a:p>
            <a:pPr lvl="1"/>
            <a:r>
              <a:rPr lang="en-US" sz="2000" dirty="0"/>
              <a:t>Best for heads-up digitizing</a:t>
            </a:r>
          </a:p>
        </p:txBody>
      </p:sp>
      <p:sp>
        <p:nvSpPr>
          <p:cNvPr id="21530" name="AutoShape 26"/>
          <p:cNvSpPr>
            <a:spLocks/>
          </p:cNvSpPr>
          <p:nvPr/>
        </p:nvSpPr>
        <p:spPr bwMode="auto">
          <a:xfrm>
            <a:off x="6096000" y="2660650"/>
            <a:ext cx="2819400" cy="3130550"/>
          </a:xfrm>
          <a:prstGeom prst="borderCallout2">
            <a:avLst>
              <a:gd name="adj1" fmla="val 5083"/>
              <a:gd name="adj2" fmla="val -2704"/>
              <a:gd name="adj3" fmla="val 5083"/>
              <a:gd name="adj4" fmla="val -34514"/>
              <a:gd name="adj5" fmla="val 22032"/>
              <a:gd name="adj6" fmla="val -67569"/>
            </a:avLst>
          </a:prstGeom>
          <a:gradFill rotWithShape="1">
            <a:gsLst>
              <a:gs pos="0">
                <a:schemeClr val="accent2"/>
              </a:gs>
              <a:gs pos="50000">
                <a:schemeClr val="tx1"/>
              </a:gs>
              <a:gs pos="100000">
                <a:schemeClr val="accent2"/>
              </a:gs>
            </a:gsLst>
            <a:lin ang="2700000" scaled="1"/>
          </a:gradFill>
          <a:ln w="38100">
            <a:solidFill>
              <a:schemeClr val="tx2"/>
            </a:solidFill>
            <a:miter lim="800000"/>
            <a:headEnd/>
            <a:tailEnd/>
          </a:ln>
          <a:effectLst>
            <a:outerShdw dist="35921" dir="2700000" algn="ctr" rotWithShape="0">
              <a:schemeClr val="bg2"/>
            </a:outerShdw>
          </a:effectLst>
        </p:spPr>
        <p:txBody>
          <a:bodyPr/>
          <a:lstStyle/>
          <a:p>
            <a:r>
              <a:rPr lang="en-US" b="0" dirty="0">
                <a:solidFill>
                  <a:schemeClr val="bg1"/>
                </a:solidFill>
                <a:latin typeface="+mn-lt"/>
              </a:rPr>
              <a:t>The X Parallax is adjusted as you roam through the imagery based on the elevation provided by the DEM—quite fast.</a:t>
            </a:r>
          </a:p>
          <a:p>
            <a:endParaRPr lang="en-US" b="0" dirty="0">
              <a:solidFill>
                <a:schemeClr val="bg1"/>
              </a:solidFill>
              <a:latin typeface="+mn-lt"/>
            </a:endParaRPr>
          </a:p>
          <a:p>
            <a:r>
              <a:rPr lang="en-US" b="0" dirty="0">
                <a:solidFill>
                  <a:schemeClr val="bg1"/>
                </a:solidFill>
                <a:latin typeface="+mn-lt"/>
              </a:rPr>
              <a:t>The the X Parallax is adjusted to match the ground, and not features within the imagery.</a:t>
            </a:r>
          </a:p>
        </p:txBody>
      </p:sp>
      <p:pic>
        <p:nvPicPr>
          <p:cNvPr id="2" name="Picture 1"/>
          <p:cNvPicPr>
            <a:picLocks noChangeAspect="1"/>
          </p:cNvPicPr>
          <p:nvPr/>
        </p:nvPicPr>
        <p:blipFill>
          <a:blip r:embed="rId4"/>
          <a:stretch>
            <a:fillRect/>
          </a:stretch>
        </p:blipFill>
        <p:spPr>
          <a:xfrm>
            <a:off x="8293442" y="275514"/>
            <a:ext cx="621958" cy="515771"/>
          </a:xfrm>
          <a:prstGeom prst="rect">
            <a:avLst/>
          </a:prstGeom>
        </p:spPr>
      </p:pic>
    </p:spTree>
    <p:extLst>
      <p:ext uri="{BB962C8B-B14F-4D97-AF65-F5344CB8AC3E}">
        <p14:creationId xmlns:p14="http://schemas.microsoft.com/office/powerpoint/2010/main" val="41409423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4000" y="2479675"/>
            <a:ext cx="4625120" cy="3406095"/>
          </a:xfrm>
          <a:prstGeom prst="rect">
            <a:avLst/>
          </a:prstGeom>
        </p:spPr>
      </p:pic>
      <p:sp>
        <p:nvSpPr>
          <p:cNvPr id="22530" name="Rectangle 2"/>
          <p:cNvSpPr>
            <a:spLocks noGrp="1" noChangeArrowheads="1"/>
          </p:cNvSpPr>
          <p:nvPr>
            <p:ph type="title"/>
          </p:nvPr>
        </p:nvSpPr>
        <p:spPr>
          <a:xfrm>
            <a:off x="838200" y="238125"/>
            <a:ext cx="7924800" cy="609600"/>
          </a:xfrm>
        </p:spPr>
        <p:txBody>
          <a:bodyPr>
            <a:normAutofit fontScale="90000"/>
          </a:bodyPr>
          <a:lstStyle/>
          <a:p>
            <a:r>
              <a:rPr lang="en-US" dirty="0"/>
              <a:t>X Parallax Adjustment Modes</a:t>
            </a:r>
          </a:p>
        </p:txBody>
      </p:sp>
      <p:sp>
        <p:nvSpPr>
          <p:cNvPr id="22531" name="Rectangle 3"/>
          <p:cNvSpPr>
            <a:spLocks noGrp="1" noChangeArrowheads="1"/>
          </p:cNvSpPr>
          <p:nvPr>
            <p:ph idx="1"/>
          </p:nvPr>
        </p:nvSpPr>
        <p:spPr>
          <a:xfrm>
            <a:off x="457200" y="1143000"/>
            <a:ext cx="8305800" cy="1143000"/>
          </a:xfrm>
        </p:spPr>
        <p:txBody>
          <a:bodyPr/>
          <a:lstStyle/>
          <a:p>
            <a:pPr marL="0" indent="0">
              <a:buNone/>
            </a:pPr>
            <a:r>
              <a:rPr lang="en-US" sz="2400" u="sng" dirty="0"/>
              <a:t>Automatic</a:t>
            </a:r>
            <a:r>
              <a:rPr lang="en-US" sz="2400" dirty="0"/>
              <a:t> Parallax Adjustment using image autocorrelation</a:t>
            </a:r>
          </a:p>
          <a:p>
            <a:pPr lvl="1"/>
            <a:r>
              <a:rPr lang="en-US" sz="2000" dirty="0"/>
              <a:t>Use for heads-up digitization if DEM is bad or missing.</a:t>
            </a:r>
          </a:p>
        </p:txBody>
      </p:sp>
      <p:sp>
        <p:nvSpPr>
          <p:cNvPr id="22534" name="AutoShape 6"/>
          <p:cNvSpPr>
            <a:spLocks/>
          </p:cNvSpPr>
          <p:nvPr/>
        </p:nvSpPr>
        <p:spPr bwMode="auto">
          <a:xfrm>
            <a:off x="6096000" y="2628900"/>
            <a:ext cx="2819400" cy="3695700"/>
          </a:xfrm>
          <a:prstGeom prst="borderCallout2">
            <a:avLst>
              <a:gd name="adj1" fmla="val 5083"/>
              <a:gd name="adj2" fmla="val -2704"/>
              <a:gd name="adj3" fmla="val 5083"/>
              <a:gd name="adj4" fmla="val -34514"/>
              <a:gd name="adj5" fmla="val 22032"/>
              <a:gd name="adj6" fmla="val -67569"/>
            </a:avLst>
          </a:prstGeom>
          <a:gradFill rotWithShape="1">
            <a:gsLst>
              <a:gs pos="0">
                <a:schemeClr val="accent2"/>
              </a:gs>
              <a:gs pos="50000">
                <a:schemeClr val="tx1"/>
              </a:gs>
              <a:gs pos="100000">
                <a:schemeClr val="accent2"/>
              </a:gs>
            </a:gsLst>
            <a:lin ang="2700000" scaled="1"/>
          </a:gradFill>
          <a:ln w="38100">
            <a:solidFill>
              <a:schemeClr val="tx2"/>
            </a:solidFill>
            <a:miter lim="800000"/>
            <a:headEnd/>
            <a:tailEnd/>
          </a:ln>
          <a:effectLst>
            <a:outerShdw dist="35921" dir="2700000" algn="ctr" rotWithShape="0">
              <a:schemeClr val="bg2"/>
            </a:outerShdw>
          </a:effectLst>
        </p:spPr>
        <p:txBody>
          <a:bodyPr/>
          <a:lstStyle/>
          <a:p>
            <a:r>
              <a:rPr lang="en-US" b="0" dirty="0">
                <a:solidFill>
                  <a:schemeClr val="bg1"/>
                </a:solidFill>
                <a:latin typeface="+mn-lt"/>
              </a:rPr>
              <a:t>The X Parallax is adjusted to match features as you roam through the imagery. This happens based on the software’s ability to locate the same feature on both images—can be slow and jumpy. </a:t>
            </a:r>
          </a:p>
          <a:p>
            <a:endParaRPr lang="en-US" b="0" dirty="0">
              <a:solidFill>
                <a:schemeClr val="bg1"/>
              </a:solidFill>
              <a:latin typeface="+mn-lt"/>
            </a:endParaRPr>
          </a:p>
          <a:p>
            <a:r>
              <a:rPr lang="en-US" b="0" dirty="0">
                <a:solidFill>
                  <a:schemeClr val="bg1"/>
                </a:solidFill>
                <a:latin typeface="+mn-lt"/>
              </a:rPr>
              <a:t>Also depends on having contrasting objects in the imagery to work well.</a:t>
            </a:r>
          </a:p>
          <a:p>
            <a:endParaRPr lang="en-US" b="0" dirty="0">
              <a:solidFill>
                <a:schemeClr val="bg1"/>
              </a:solidFill>
              <a:latin typeface="+mn-lt"/>
            </a:endParaRPr>
          </a:p>
        </p:txBody>
      </p:sp>
      <p:pic>
        <p:nvPicPr>
          <p:cNvPr id="2" name="Picture 1"/>
          <p:cNvPicPr>
            <a:picLocks noChangeAspect="1"/>
          </p:cNvPicPr>
          <p:nvPr/>
        </p:nvPicPr>
        <p:blipFill>
          <a:blip r:embed="rId4"/>
          <a:stretch>
            <a:fillRect/>
          </a:stretch>
        </p:blipFill>
        <p:spPr>
          <a:xfrm>
            <a:off x="8236289" y="234585"/>
            <a:ext cx="597831" cy="565515"/>
          </a:xfrm>
          <a:prstGeom prst="rect">
            <a:avLst/>
          </a:prstGeom>
        </p:spPr>
      </p:pic>
    </p:spTree>
    <p:extLst>
      <p:ext uri="{BB962C8B-B14F-4D97-AF65-F5344CB8AC3E}">
        <p14:creationId xmlns:p14="http://schemas.microsoft.com/office/powerpoint/2010/main" val="19551797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66.2.126.227\tta\TTA_Training\1_ONLINE_CONTENT\3_Tutorials\StereoViewing\3D_Stereo_Viewing\Graphics\SumEvInterfac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035050"/>
            <a:ext cx="7893685" cy="5002530"/>
          </a:xfrm>
          <a:prstGeom prst="rect">
            <a:avLst/>
          </a:prstGeom>
          <a:noFill/>
          <a:ln>
            <a:noFill/>
          </a:ln>
        </p:spPr>
      </p:pic>
      <p:sp>
        <p:nvSpPr>
          <p:cNvPr id="11267" name="Rectangle 3"/>
          <p:cNvSpPr>
            <a:spLocks noGrp="1" noChangeArrowheads="1"/>
          </p:cNvSpPr>
          <p:nvPr>
            <p:ph type="title"/>
          </p:nvPr>
        </p:nvSpPr>
        <p:spPr>
          <a:xfrm>
            <a:off x="762000" y="152400"/>
            <a:ext cx="7924800" cy="609600"/>
          </a:xfrm>
        </p:spPr>
        <p:txBody>
          <a:bodyPr/>
          <a:lstStyle/>
          <a:p>
            <a:r>
              <a:rPr lang="en-US" sz="2800" dirty="0"/>
              <a:t>Evolution Major Software Components (1)</a:t>
            </a:r>
          </a:p>
        </p:txBody>
      </p:sp>
    </p:spTree>
    <p:extLst>
      <p:ext uri="{BB962C8B-B14F-4D97-AF65-F5344CB8AC3E}">
        <p14:creationId xmlns:p14="http://schemas.microsoft.com/office/powerpoint/2010/main" val="3839593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762000" y="152400"/>
            <a:ext cx="7924800" cy="609600"/>
          </a:xfrm>
        </p:spPr>
        <p:txBody>
          <a:bodyPr/>
          <a:lstStyle/>
          <a:p>
            <a:r>
              <a:rPr lang="en-US" sz="2800" dirty="0"/>
              <a:t>Evolution Major Software Components (2)</a:t>
            </a:r>
          </a:p>
        </p:txBody>
      </p:sp>
      <p:pic>
        <p:nvPicPr>
          <p:cNvPr id="6146" name="Picture 2" descr="C:\Users\jmonty\AppData\Local\Temp\1\SNAGHTMLb351f5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381" y="2626347"/>
            <a:ext cx="220027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995776" y="2067233"/>
            <a:ext cx="1057143" cy="504762"/>
          </a:xfrm>
          <a:prstGeom prst="rect">
            <a:avLst/>
          </a:prstGeom>
        </p:spPr>
      </p:pic>
      <p:pic>
        <p:nvPicPr>
          <p:cNvPr id="8" name="Picture 7"/>
          <p:cNvPicPr>
            <a:picLocks noChangeAspect="1"/>
          </p:cNvPicPr>
          <p:nvPr/>
        </p:nvPicPr>
        <p:blipFill>
          <a:blip r:embed="rId5"/>
          <a:stretch>
            <a:fillRect/>
          </a:stretch>
        </p:blipFill>
        <p:spPr>
          <a:xfrm>
            <a:off x="1376285" y="2449299"/>
            <a:ext cx="1057143" cy="504762"/>
          </a:xfrm>
          <a:prstGeom prst="rect">
            <a:avLst/>
          </a:prstGeom>
        </p:spPr>
      </p:pic>
      <p:pic>
        <p:nvPicPr>
          <p:cNvPr id="9" name="Picture 8"/>
          <p:cNvPicPr>
            <a:picLocks noChangeAspect="1"/>
          </p:cNvPicPr>
          <p:nvPr/>
        </p:nvPicPr>
        <p:blipFill>
          <a:blip r:embed="rId6"/>
          <a:stretch>
            <a:fillRect/>
          </a:stretch>
        </p:blipFill>
        <p:spPr>
          <a:xfrm>
            <a:off x="762000" y="3098936"/>
            <a:ext cx="2285714" cy="590476"/>
          </a:xfrm>
          <a:prstGeom prst="rect">
            <a:avLst/>
          </a:prstGeom>
        </p:spPr>
      </p:pic>
      <p:pic>
        <p:nvPicPr>
          <p:cNvPr id="6148" name="Picture 4" descr="C:\Users\jmonty\AppData\Local\Temp\1\SNAGHTMLb37428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242" y="2626347"/>
            <a:ext cx="24782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a:stretch>
            <a:fillRect/>
          </a:stretch>
        </p:blipFill>
        <p:spPr>
          <a:xfrm>
            <a:off x="6943961" y="2057709"/>
            <a:ext cx="1304762" cy="514286"/>
          </a:xfrm>
          <a:prstGeom prst="rect">
            <a:avLst/>
          </a:prstGeom>
        </p:spPr>
      </p:pic>
      <p:pic>
        <p:nvPicPr>
          <p:cNvPr id="12" name="Picture 11"/>
          <p:cNvPicPr>
            <a:picLocks noChangeAspect="1"/>
          </p:cNvPicPr>
          <p:nvPr/>
        </p:nvPicPr>
        <p:blipFill>
          <a:blip r:embed="rId9"/>
          <a:stretch>
            <a:fillRect/>
          </a:stretch>
        </p:blipFill>
        <p:spPr>
          <a:xfrm>
            <a:off x="260797" y="915372"/>
            <a:ext cx="8771444" cy="813563"/>
          </a:xfrm>
          <a:prstGeom prst="rect">
            <a:avLst/>
          </a:prstGeom>
        </p:spPr>
      </p:pic>
      <p:pic>
        <p:nvPicPr>
          <p:cNvPr id="13" name="Picture 12"/>
          <p:cNvPicPr>
            <a:picLocks noChangeAspect="1"/>
          </p:cNvPicPr>
          <p:nvPr/>
        </p:nvPicPr>
        <p:blipFill>
          <a:blip r:embed="rId10"/>
          <a:stretch>
            <a:fillRect/>
          </a:stretch>
        </p:blipFill>
        <p:spPr>
          <a:xfrm>
            <a:off x="1276284" y="4648182"/>
            <a:ext cx="1257143" cy="285714"/>
          </a:xfrm>
          <a:prstGeom prst="rect">
            <a:avLst/>
          </a:prstGeom>
        </p:spPr>
      </p:pic>
      <p:sp>
        <p:nvSpPr>
          <p:cNvPr id="22" name="Text Box 23"/>
          <p:cNvSpPr txBox="1">
            <a:spLocks noChangeArrowheads="1"/>
          </p:cNvSpPr>
          <p:nvPr/>
        </p:nvSpPr>
        <p:spPr bwMode="auto">
          <a:xfrm>
            <a:off x="1376285" y="3767858"/>
            <a:ext cx="1157142" cy="369332"/>
          </a:xfrm>
          <a:prstGeom prst="rect">
            <a:avLst/>
          </a:prstGeom>
          <a:noFill/>
          <a:ln w="9525">
            <a:noFill/>
            <a:miter lim="800000"/>
            <a:headEnd/>
            <a:tailEnd/>
          </a:ln>
          <a:effectLst/>
        </p:spPr>
        <p:txBody>
          <a:bodyPr wrap="square">
            <a:spAutoFit/>
          </a:bodyPr>
          <a:lstStyle/>
          <a:p>
            <a:pPr algn="ctr">
              <a:spcBef>
                <a:spcPct val="50000"/>
              </a:spcBef>
            </a:pPr>
            <a:r>
              <a:rPr lang="en-US" b="0" dirty="0">
                <a:latin typeface="+mn-lt"/>
              </a:rPr>
              <a:t>Options</a:t>
            </a:r>
          </a:p>
        </p:txBody>
      </p:sp>
      <p:sp>
        <p:nvSpPr>
          <p:cNvPr id="23" name="Text Box 23"/>
          <p:cNvSpPr txBox="1">
            <a:spLocks noChangeArrowheads="1"/>
          </p:cNvSpPr>
          <p:nvPr/>
        </p:nvSpPr>
        <p:spPr bwMode="auto">
          <a:xfrm>
            <a:off x="3976996" y="5271499"/>
            <a:ext cx="1509404" cy="369332"/>
          </a:xfrm>
          <a:prstGeom prst="rect">
            <a:avLst/>
          </a:prstGeom>
          <a:noFill/>
          <a:ln w="9525">
            <a:noFill/>
            <a:miter lim="800000"/>
            <a:headEnd/>
            <a:tailEnd/>
          </a:ln>
          <a:effectLst/>
        </p:spPr>
        <p:txBody>
          <a:bodyPr wrap="square">
            <a:spAutoFit/>
          </a:bodyPr>
          <a:lstStyle/>
          <a:p>
            <a:pPr algn="ctr">
              <a:spcBef>
                <a:spcPct val="50000"/>
              </a:spcBef>
            </a:pPr>
            <a:r>
              <a:rPr lang="en-US" b="0" dirty="0">
                <a:latin typeface="+mn-lt"/>
              </a:rPr>
              <a:t>Scroll speed</a:t>
            </a:r>
          </a:p>
        </p:txBody>
      </p:sp>
      <p:sp>
        <p:nvSpPr>
          <p:cNvPr id="24" name="Text Box 23"/>
          <p:cNvSpPr txBox="1">
            <a:spLocks noChangeArrowheads="1"/>
          </p:cNvSpPr>
          <p:nvPr/>
        </p:nvSpPr>
        <p:spPr bwMode="auto">
          <a:xfrm>
            <a:off x="6593913" y="5080999"/>
            <a:ext cx="2004858" cy="369332"/>
          </a:xfrm>
          <a:prstGeom prst="rect">
            <a:avLst/>
          </a:prstGeom>
          <a:noFill/>
          <a:ln w="9525">
            <a:noFill/>
            <a:miter lim="800000"/>
            <a:headEnd/>
            <a:tailEnd/>
          </a:ln>
          <a:effectLst/>
        </p:spPr>
        <p:txBody>
          <a:bodyPr wrap="square">
            <a:spAutoFit/>
          </a:bodyPr>
          <a:lstStyle/>
          <a:p>
            <a:pPr algn="ctr">
              <a:spcBef>
                <a:spcPct val="50000"/>
              </a:spcBef>
            </a:pPr>
            <a:r>
              <a:rPr lang="en-US" b="0" dirty="0">
                <a:latin typeface="+mn-lt"/>
              </a:rPr>
              <a:t>Image adjustment</a:t>
            </a:r>
          </a:p>
        </p:txBody>
      </p:sp>
      <p:sp>
        <p:nvSpPr>
          <p:cNvPr id="25" name="Text Box 23"/>
          <p:cNvSpPr txBox="1">
            <a:spLocks noChangeArrowheads="1"/>
          </p:cNvSpPr>
          <p:nvPr/>
        </p:nvSpPr>
        <p:spPr bwMode="auto">
          <a:xfrm>
            <a:off x="1252347" y="4933896"/>
            <a:ext cx="1305015" cy="369332"/>
          </a:xfrm>
          <a:prstGeom prst="rect">
            <a:avLst/>
          </a:prstGeom>
          <a:noFill/>
          <a:ln w="9525">
            <a:noFill/>
            <a:miter lim="800000"/>
            <a:headEnd/>
            <a:tailEnd/>
          </a:ln>
          <a:effectLst/>
        </p:spPr>
        <p:txBody>
          <a:bodyPr wrap="square">
            <a:spAutoFit/>
          </a:bodyPr>
          <a:lstStyle/>
          <a:p>
            <a:pPr algn="ctr">
              <a:spcBef>
                <a:spcPct val="50000"/>
              </a:spcBef>
            </a:pPr>
            <a:r>
              <a:rPr lang="en-US" b="0" dirty="0">
                <a:latin typeface="+mn-lt"/>
              </a:rPr>
              <a:t>Elevation</a:t>
            </a:r>
          </a:p>
        </p:txBody>
      </p:sp>
      <p:sp>
        <p:nvSpPr>
          <p:cNvPr id="26" name="Text Box 23"/>
          <p:cNvSpPr txBox="1">
            <a:spLocks noChangeArrowheads="1"/>
          </p:cNvSpPr>
          <p:nvPr/>
        </p:nvSpPr>
        <p:spPr bwMode="auto">
          <a:xfrm>
            <a:off x="3976996" y="6127681"/>
            <a:ext cx="1490121" cy="369332"/>
          </a:xfrm>
          <a:prstGeom prst="rect">
            <a:avLst/>
          </a:prstGeom>
          <a:noFill/>
          <a:ln w="9525">
            <a:noFill/>
            <a:miter lim="800000"/>
            <a:headEnd/>
            <a:tailEnd/>
          </a:ln>
          <a:effectLst/>
        </p:spPr>
        <p:txBody>
          <a:bodyPr wrap="square">
            <a:spAutoFit/>
          </a:bodyPr>
          <a:lstStyle/>
          <a:p>
            <a:pPr algn="ctr">
              <a:spcBef>
                <a:spcPct val="50000"/>
              </a:spcBef>
            </a:pPr>
            <a:r>
              <a:rPr lang="en-US" b="0" dirty="0">
                <a:latin typeface="+mn-lt"/>
              </a:rPr>
              <a:t>Zoom levels</a:t>
            </a:r>
          </a:p>
        </p:txBody>
      </p:sp>
      <p:pic>
        <p:nvPicPr>
          <p:cNvPr id="14" name="Picture 13"/>
          <p:cNvPicPr>
            <a:picLocks noChangeAspect="1"/>
          </p:cNvPicPr>
          <p:nvPr/>
        </p:nvPicPr>
        <p:blipFill>
          <a:blip r:embed="rId11"/>
          <a:stretch>
            <a:fillRect/>
          </a:stretch>
        </p:blipFill>
        <p:spPr>
          <a:xfrm>
            <a:off x="3322706" y="5833732"/>
            <a:ext cx="2647619" cy="285714"/>
          </a:xfrm>
          <a:prstGeom prst="rect">
            <a:avLst/>
          </a:prstGeom>
        </p:spPr>
      </p:pic>
    </p:spTree>
    <p:extLst>
      <p:ext uri="{BB962C8B-B14F-4D97-AF65-F5344CB8AC3E}">
        <p14:creationId xmlns:p14="http://schemas.microsoft.com/office/powerpoint/2010/main" val="2129715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0850"/>
            <a:ext cx="8229600" cy="990600"/>
          </a:xfrm>
        </p:spPr>
        <p:txBody>
          <a:bodyPr/>
          <a:lstStyle/>
          <a:p>
            <a:r>
              <a:rPr lang="en-US" dirty="0"/>
              <a:t>Customization</a:t>
            </a:r>
          </a:p>
        </p:txBody>
      </p:sp>
      <p:pic>
        <p:nvPicPr>
          <p:cNvPr id="8194" name="Picture 2" descr="C:\Users\jmonty\AppData\Local\Temp\1\SNAGHTMLb4431a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17" y="1137230"/>
            <a:ext cx="3640773" cy="3532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77825" y="822270"/>
            <a:ext cx="2238095" cy="447619"/>
          </a:xfrm>
          <a:prstGeom prst="rect">
            <a:avLst/>
          </a:prstGeom>
        </p:spPr>
      </p:pic>
      <p:pic>
        <p:nvPicPr>
          <p:cNvPr id="8196" name="Picture 4" descr="C:\Users\jmonty\AppData\Local\Temp\1\SNAGHTMLb449bc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437" y="2903411"/>
            <a:ext cx="4680725" cy="3412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683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monty\AppData\Local\Temp\1\SNAGHTMLb41052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56" y="817880"/>
            <a:ext cx="7791337" cy="4572000"/>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533400" y="-76200"/>
            <a:ext cx="8229600" cy="990600"/>
          </a:xfrm>
        </p:spPr>
        <p:txBody>
          <a:bodyPr/>
          <a:lstStyle/>
          <a:p>
            <a:r>
              <a:rPr lang="en-US" dirty="0"/>
              <a:t>Navigation Tips</a:t>
            </a:r>
          </a:p>
        </p:txBody>
      </p:sp>
      <p:sp>
        <p:nvSpPr>
          <p:cNvPr id="26637" name="Text Box 13"/>
          <p:cNvSpPr txBox="1">
            <a:spLocks noChangeArrowheads="1"/>
          </p:cNvSpPr>
          <p:nvPr/>
        </p:nvSpPr>
        <p:spPr bwMode="auto">
          <a:xfrm>
            <a:off x="1981200" y="2667000"/>
            <a:ext cx="6908800" cy="3831818"/>
          </a:xfrm>
          <a:prstGeom prst="rect">
            <a:avLst/>
          </a:prstGeom>
          <a:solidFill>
            <a:schemeClr val="tx1"/>
          </a:solidFill>
          <a:ln w="9525">
            <a:solidFill>
              <a:srgbClr val="FF3300"/>
            </a:solidFill>
            <a:miter lim="800000"/>
            <a:headEnd/>
            <a:tailEnd/>
          </a:ln>
          <a:effectLst/>
        </p:spPr>
        <p:txBody>
          <a:bodyPr wrap="square">
            <a:spAutoFit/>
          </a:bodyPr>
          <a:lstStyle/>
          <a:p>
            <a:pPr>
              <a:spcBef>
                <a:spcPct val="50000"/>
              </a:spcBef>
            </a:pPr>
            <a:r>
              <a:rPr lang="en-US" b="0" dirty="0">
                <a:solidFill>
                  <a:schemeClr val="bg1"/>
                </a:solidFill>
                <a:latin typeface="+mn-lt"/>
              </a:rPr>
              <a:t>In the main Stereo Window:  </a:t>
            </a:r>
          </a:p>
          <a:p>
            <a:pPr marL="285750" indent="-285750">
              <a:spcBef>
                <a:spcPct val="50000"/>
              </a:spcBef>
              <a:buFont typeface="Wingdings" pitchFamily="2" charset="2"/>
              <a:buChar char="Ø"/>
            </a:pPr>
            <a:r>
              <a:rPr lang="en-US" b="0" dirty="0">
                <a:solidFill>
                  <a:schemeClr val="bg1"/>
                </a:solidFill>
                <a:latin typeface="+mn-lt"/>
              </a:rPr>
              <a:t>To activate the 3D cursor, ensure the stereo window is active click the right mouse button.</a:t>
            </a:r>
          </a:p>
          <a:p>
            <a:pPr marL="285750" indent="-285750">
              <a:spcBef>
                <a:spcPct val="50000"/>
              </a:spcBef>
              <a:buFont typeface="Wingdings" pitchFamily="2" charset="2"/>
              <a:buChar char="Ø"/>
            </a:pPr>
            <a:r>
              <a:rPr lang="en-US" b="0" dirty="0">
                <a:solidFill>
                  <a:schemeClr val="bg1"/>
                </a:solidFill>
                <a:latin typeface="+mn-lt"/>
              </a:rPr>
              <a:t>To exit the stereo window, either</a:t>
            </a:r>
          </a:p>
          <a:p>
            <a:pPr lvl="1">
              <a:spcBef>
                <a:spcPct val="50000"/>
              </a:spcBef>
              <a:buFontTx/>
              <a:buChar char="•"/>
            </a:pPr>
            <a:r>
              <a:rPr lang="en-US" b="0" dirty="0">
                <a:solidFill>
                  <a:schemeClr val="bg1"/>
                </a:solidFill>
                <a:latin typeface="+mj-lt"/>
              </a:rPr>
              <a:t> Double click the right mouse button, or</a:t>
            </a:r>
          </a:p>
          <a:p>
            <a:pPr lvl="1">
              <a:spcBef>
                <a:spcPct val="50000"/>
              </a:spcBef>
              <a:buFontTx/>
              <a:buChar char="•"/>
            </a:pPr>
            <a:r>
              <a:rPr lang="en-US" b="0" dirty="0">
                <a:solidFill>
                  <a:schemeClr val="bg1"/>
                </a:solidFill>
                <a:latin typeface="+mj-lt"/>
              </a:rPr>
              <a:t> Press the “Esc” key</a:t>
            </a:r>
            <a:endParaRPr lang="en-US" b="0" dirty="0">
              <a:solidFill>
                <a:schemeClr val="bg1"/>
              </a:solidFill>
              <a:latin typeface="+mn-lt"/>
            </a:endParaRPr>
          </a:p>
          <a:p>
            <a:pPr marL="285750" indent="-285750">
              <a:spcBef>
                <a:spcPct val="50000"/>
              </a:spcBef>
              <a:buFont typeface="Wingdings" pitchFamily="2" charset="2"/>
              <a:buChar char="Ø"/>
            </a:pPr>
            <a:r>
              <a:rPr lang="en-US" b="0" dirty="0">
                <a:solidFill>
                  <a:schemeClr val="bg1"/>
                </a:solidFill>
                <a:latin typeface="+mn-lt"/>
              </a:rPr>
              <a:t>While in the stereo window, use the F5-F12 keys to set zoom level. Also:</a:t>
            </a:r>
          </a:p>
          <a:p>
            <a:pPr marL="742950" lvl="1" indent="-285750">
              <a:spcBef>
                <a:spcPct val="50000"/>
              </a:spcBef>
              <a:buFont typeface="Wingdings" pitchFamily="2" charset="2"/>
              <a:buChar char="Ø"/>
            </a:pPr>
            <a:r>
              <a:rPr lang="en-US" b="0" dirty="0">
                <a:solidFill>
                  <a:schemeClr val="bg1"/>
                </a:solidFill>
                <a:latin typeface="+mn-lt"/>
              </a:rPr>
              <a:t>Page Up will zoom out</a:t>
            </a:r>
          </a:p>
          <a:p>
            <a:pPr marL="742950" lvl="1" indent="-285750">
              <a:spcBef>
                <a:spcPct val="50000"/>
              </a:spcBef>
              <a:buFont typeface="Wingdings" pitchFamily="2" charset="2"/>
              <a:buChar char="Ø"/>
            </a:pPr>
            <a:r>
              <a:rPr lang="en-US" b="0" dirty="0">
                <a:solidFill>
                  <a:schemeClr val="bg1"/>
                </a:solidFill>
                <a:latin typeface="+mn-lt"/>
              </a:rPr>
              <a:t>Page Down will zoom in</a:t>
            </a:r>
          </a:p>
        </p:txBody>
      </p:sp>
    </p:spTree>
    <p:extLst>
      <p:ext uri="{BB962C8B-B14F-4D97-AF65-F5344CB8AC3E}">
        <p14:creationId xmlns:p14="http://schemas.microsoft.com/office/powerpoint/2010/main" val="39125607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Format &amp; Learning Styles</a:t>
            </a:r>
          </a:p>
        </p:txBody>
      </p:sp>
      <p:sp>
        <p:nvSpPr>
          <p:cNvPr id="3" name="Content Placeholder 2"/>
          <p:cNvSpPr>
            <a:spLocks noGrp="1"/>
          </p:cNvSpPr>
          <p:nvPr>
            <p:ph idx="1"/>
          </p:nvPr>
        </p:nvSpPr>
        <p:spPr/>
        <p:txBody>
          <a:bodyPr>
            <a:normAutofit/>
          </a:bodyPr>
          <a:lstStyle/>
          <a:p>
            <a:r>
              <a:rPr lang="en-US" sz="2800" dirty="0"/>
              <a:t>Many different learning styles: visual, auditory, kinesthetic, etc.</a:t>
            </a:r>
          </a:p>
          <a:p>
            <a:r>
              <a:rPr lang="en-US" sz="2800" dirty="0"/>
              <a:t>Webinar format seeks to address a variety of learning styles</a:t>
            </a:r>
          </a:p>
          <a:p>
            <a:pPr lvl="1"/>
            <a:r>
              <a:rPr lang="en-US" sz="2000" dirty="0"/>
              <a:t>PPTs, live demonstrations, step-by-step exercises</a:t>
            </a:r>
          </a:p>
          <a:p>
            <a:pPr lvl="1"/>
            <a:r>
              <a:rPr lang="en-US" sz="2000" dirty="0"/>
              <a:t>Content may be repetitive for some people</a:t>
            </a:r>
          </a:p>
          <a:p>
            <a:pPr lvl="1"/>
            <a:r>
              <a:rPr lang="en-US" sz="2000" dirty="0"/>
              <a:t>Feel free skip formats that don’t serve your learning style</a:t>
            </a:r>
          </a:p>
        </p:txBody>
      </p:sp>
      <p:pic>
        <p:nvPicPr>
          <p:cNvPr id="1026" name="Picture 2" descr="photograph of three toy monkeys. one monkey covers its eyes, one monkey covers its ears, one monkey covers its mouth."/>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8970" r="2000" b="25453"/>
          <a:stretch/>
        </p:blipFill>
        <p:spPr bwMode="auto">
          <a:xfrm>
            <a:off x="1724025" y="4673282"/>
            <a:ext cx="5695950" cy="180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63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76200"/>
            <a:ext cx="8229600" cy="990600"/>
          </a:xfrm>
        </p:spPr>
        <p:txBody>
          <a:bodyPr/>
          <a:lstStyle/>
          <a:p>
            <a:r>
              <a:rPr lang="en-US" dirty="0"/>
              <a:t>NAIP Statewide Stereo Imagery</a:t>
            </a:r>
          </a:p>
        </p:txBody>
      </p:sp>
      <p:sp>
        <p:nvSpPr>
          <p:cNvPr id="2" name="TextBox 1"/>
          <p:cNvSpPr txBox="1"/>
          <p:nvPr/>
        </p:nvSpPr>
        <p:spPr>
          <a:xfrm>
            <a:off x="533400" y="1066800"/>
            <a:ext cx="7696200" cy="4524315"/>
          </a:xfrm>
          <a:prstGeom prst="rect">
            <a:avLst/>
          </a:prstGeom>
          <a:noFill/>
        </p:spPr>
        <p:txBody>
          <a:bodyPr wrap="square" rtlCol="0">
            <a:spAutoFit/>
          </a:bodyPr>
          <a:lstStyle/>
          <a:p>
            <a:r>
              <a:rPr lang="en-US" dirty="0"/>
              <a:t>Collected using the ADS100 </a:t>
            </a:r>
            <a:r>
              <a:rPr lang="en-US" dirty="0" err="1"/>
              <a:t>pushbroom</a:t>
            </a:r>
            <a:r>
              <a:rPr lang="en-US" dirty="0"/>
              <a:t> camera, but loads into Summit Evolution very efficiently.</a:t>
            </a:r>
          </a:p>
          <a:p>
            <a:endParaRPr lang="en-US" dirty="0"/>
          </a:p>
          <a:p>
            <a:r>
              <a:rPr lang="en-US" b="1" u="sng" dirty="0"/>
              <a:t>State</a:t>
            </a:r>
            <a:r>
              <a:rPr lang="en-US" dirty="0"/>
              <a:t>		</a:t>
            </a:r>
            <a:r>
              <a:rPr lang="en-US" b="1" u="sng" dirty="0"/>
              <a:t>Vendor  </a:t>
            </a:r>
            <a:r>
              <a:rPr lang="en-US" dirty="0"/>
              <a:t>                      </a:t>
            </a:r>
            <a:r>
              <a:rPr lang="en-US" b="1" u="sng" dirty="0"/>
              <a:t>Stereo</a:t>
            </a:r>
            <a:r>
              <a:rPr lang="en-US" dirty="0"/>
              <a:t>        </a:t>
            </a:r>
            <a:r>
              <a:rPr lang="en-US" b="1" u="sng" dirty="0"/>
              <a:t>DSM</a:t>
            </a:r>
          </a:p>
          <a:p>
            <a:r>
              <a:rPr lang="en-US" dirty="0"/>
              <a:t>Connecticut	Quantum Spatial	       FS	            FS</a:t>
            </a:r>
          </a:p>
          <a:p>
            <a:r>
              <a:rPr lang="en-US" dirty="0"/>
              <a:t>Delaware	Quantum Spatial	       FS	            FS</a:t>
            </a:r>
          </a:p>
          <a:p>
            <a:r>
              <a:rPr lang="en-US" dirty="0"/>
              <a:t>Maine	               </a:t>
            </a:r>
            <a:r>
              <a:rPr lang="en-US" dirty="0" err="1"/>
              <a:t>Surdex</a:t>
            </a:r>
            <a:r>
              <a:rPr lang="en-US" dirty="0"/>
              <a:t> Corporation    NRCS         NRCS</a:t>
            </a:r>
          </a:p>
          <a:p>
            <a:r>
              <a:rPr lang="en-US" dirty="0"/>
              <a:t>Maryland	Quantum Spatial	       FS	            FS</a:t>
            </a:r>
          </a:p>
          <a:p>
            <a:r>
              <a:rPr lang="en-US" dirty="0"/>
              <a:t>Massachusetts	Quantum Spatial	       FS	            FS</a:t>
            </a:r>
          </a:p>
          <a:p>
            <a:r>
              <a:rPr lang="en-US" dirty="0"/>
              <a:t>New Hampshire	Quantum Spatial	       FS	            FS</a:t>
            </a:r>
          </a:p>
          <a:p>
            <a:r>
              <a:rPr lang="en-US" dirty="0"/>
              <a:t>North Carolina	Quantum Spatial		            NRCS</a:t>
            </a:r>
          </a:p>
          <a:p>
            <a:r>
              <a:rPr lang="en-US" dirty="0"/>
              <a:t>Rhode Island	Quantum Spatial	       FS	            FS</a:t>
            </a:r>
          </a:p>
          <a:p>
            <a:r>
              <a:rPr lang="en-US" dirty="0"/>
              <a:t>Tennessee	</a:t>
            </a:r>
            <a:r>
              <a:rPr lang="en-US" dirty="0" err="1"/>
              <a:t>Surdex</a:t>
            </a:r>
            <a:r>
              <a:rPr lang="en-US" dirty="0"/>
              <a:t> </a:t>
            </a:r>
            <a:r>
              <a:rPr lang="en-US" dirty="0" err="1"/>
              <a:t>Corporatio</a:t>
            </a:r>
            <a:r>
              <a:rPr lang="en-US" dirty="0"/>
              <a:t>                          FS</a:t>
            </a:r>
          </a:p>
          <a:p>
            <a:r>
              <a:rPr lang="en-US" dirty="0"/>
              <a:t>Vermont	               Quantum Spatial	       FS	            FS</a:t>
            </a:r>
          </a:p>
          <a:p>
            <a:r>
              <a:rPr lang="en-US" dirty="0"/>
              <a:t>Virginia	               Quantum Spatial		            FS</a:t>
            </a:r>
          </a:p>
          <a:p>
            <a:r>
              <a:rPr lang="en-US" dirty="0"/>
              <a:t>West Virginia	Quantum Spatial	       FS	            FS</a:t>
            </a:r>
          </a:p>
        </p:txBody>
      </p:sp>
    </p:spTree>
    <p:extLst>
      <p:ext uri="{BB962C8B-B14F-4D97-AF65-F5344CB8AC3E}">
        <p14:creationId xmlns:p14="http://schemas.microsoft.com/office/powerpoint/2010/main" val="35492531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subTitle" idx="1"/>
          </p:nvPr>
        </p:nvSpPr>
        <p:spPr/>
        <p:txBody>
          <a:bodyPr/>
          <a:lstStyle/>
          <a:p>
            <a:r>
              <a:rPr lang="en-US" dirty="0"/>
              <a:t> Demo - Exercises 1 - 3</a:t>
            </a:r>
          </a:p>
        </p:txBody>
      </p:sp>
      <p:sp>
        <p:nvSpPr>
          <p:cNvPr id="30722" name="Rectangle 2"/>
          <p:cNvSpPr>
            <a:spLocks noGrp="1" noChangeArrowheads="1"/>
          </p:cNvSpPr>
          <p:nvPr>
            <p:ph type="ctrTitle"/>
          </p:nvPr>
        </p:nvSpPr>
        <p:spPr/>
        <p:txBody>
          <a:bodyPr/>
          <a:lstStyle/>
          <a:p>
            <a:r>
              <a:rPr lang="en-US" dirty="0"/>
              <a:t>Summit Evolution</a:t>
            </a:r>
          </a:p>
        </p:txBody>
      </p:sp>
    </p:spTree>
    <p:extLst>
      <p:ext uri="{BB962C8B-B14F-4D97-AF65-F5344CB8AC3E}">
        <p14:creationId xmlns:p14="http://schemas.microsoft.com/office/powerpoint/2010/main" val="3929131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What this course will cover</a:t>
            </a:r>
          </a:p>
        </p:txBody>
      </p:sp>
      <p:sp>
        <p:nvSpPr>
          <p:cNvPr id="3" name="Content Placeholder 2"/>
          <p:cNvSpPr>
            <a:spLocks noGrp="1"/>
          </p:cNvSpPr>
          <p:nvPr>
            <p:ph idx="1"/>
          </p:nvPr>
        </p:nvSpPr>
        <p:spPr/>
        <p:txBody>
          <a:bodyPr/>
          <a:lstStyle/>
          <a:p>
            <a:pPr marL="0" indent="0">
              <a:buNone/>
            </a:pPr>
            <a:r>
              <a:rPr lang="en-US" sz="2400" dirty="0"/>
              <a:t>Introduce how we can see stereo from imagery</a:t>
            </a:r>
          </a:p>
        </p:txBody>
      </p:sp>
      <p:pic>
        <p:nvPicPr>
          <p:cNvPr id="4" name="Picture 2" descr="Rsphoto"/>
          <p:cNvPicPr>
            <a:picLocks noChangeAspect="1" noChangeArrowheads="1"/>
          </p:cNvPicPr>
          <p:nvPr/>
        </p:nvPicPr>
        <p:blipFill>
          <a:blip r:embed="rId4" cstate="print"/>
          <a:srcRect/>
          <a:stretch>
            <a:fillRect/>
          </a:stretch>
        </p:blipFill>
        <p:spPr bwMode="auto">
          <a:xfrm>
            <a:off x="1143000" y="2297275"/>
            <a:ext cx="3543300" cy="355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5" name="Group 4"/>
          <p:cNvGrpSpPr/>
          <p:nvPr/>
        </p:nvGrpSpPr>
        <p:grpSpPr>
          <a:xfrm>
            <a:off x="5090745" y="2112626"/>
            <a:ext cx="3841140" cy="3825102"/>
            <a:chOff x="5090745" y="2112626"/>
            <a:chExt cx="3841140" cy="3825102"/>
          </a:xfrm>
        </p:grpSpPr>
        <p:sp>
          <p:nvSpPr>
            <p:cNvPr id="6" name="Rectangle 2"/>
            <p:cNvSpPr>
              <a:spLocks noChangeArrowheads="1"/>
            </p:cNvSpPr>
            <p:nvPr/>
          </p:nvSpPr>
          <p:spPr bwMode="auto">
            <a:xfrm>
              <a:off x="5090745" y="2112626"/>
              <a:ext cx="3841140" cy="3825102"/>
            </a:xfrm>
            <a:prstGeom prst="rect">
              <a:avLst/>
            </a:prstGeom>
            <a:gradFill rotWithShape="0">
              <a:gsLst>
                <a:gs pos="0">
                  <a:srgbClr val="5E9EFF"/>
                </a:gs>
                <a:gs pos="39999">
                  <a:srgbClr val="85C2FF"/>
                </a:gs>
                <a:gs pos="70000">
                  <a:srgbClr val="C4D6EB"/>
                </a:gs>
                <a:gs pos="100000">
                  <a:srgbClr val="FFEBFA"/>
                </a:gs>
              </a:gsLst>
              <a:lin ang="2700000" scaled="0"/>
            </a:gradFill>
            <a:ln w="9525">
              <a:solidFill>
                <a:schemeClr val="bg2"/>
              </a:solidFill>
              <a:miter lim="800000"/>
              <a:headEnd/>
              <a:tailEnd/>
            </a:ln>
            <a:effectLst/>
          </p:spPr>
          <p:txBody>
            <a:bodyPr wrap="none" anchor="ctr"/>
            <a:lstStyle/>
            <a:p>
              <a:endParaRPr lang="en-US"/>
            </a:p>
          </p:txBody>
        </p:sp>
        <p:graphicFrame>
          <p:nvGraphicFramePr>
            <p:cNvPr id="7" name="Object 2"/>
            <p:cNvGraphicFramePr>
              <a:graphicFrameLocks noChangeAspect="1"/>
            </p:cNvGraphicFramePr>
            <p:nvPr/>
          </p:nvGraphicFramePr>
          <p:xfrm>
            <a:off x="5117123" y="2262544"/>
            <a:ext cx="3705225" cy="3552825"/>
          </p:xfrm>
          <a:graphic>
            <a:graphicData uri="http://schemas.openxmlformats.org/presentationml/2006/ole">
              <mc:AlternateContent xmlns:mc="http://schemas.openxmlformats.org/markup-compatibility/2006">
                <mc:Choice xmlns:v="urn:schemas-microsoft-com:vml" Requires="v">
                  <p:oleObj spid="_x0000_s1041" name="Drawing" r:id="rId5" imgW="3705120" imgH="3552840" progId="">
                    <p:embed/>
                  </p:oleObj>
                </mc:Choice>
                <mc:Fallback>
                  <p:oleObj name="Drawing" r:id="rId5" imgW="3705120" imgH="355284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7123" y="2262544"/>
                          <a:ext cx="3705225" cy="3552825"/>
                        </a:xfrm>
                        <a:prstGeom prst="rect">
                          <a:avLst/>
                        </a:prstGeom>
                        <a:noFill/>
                        <a:ln>
                          <a:noFill/>
                        </a:ln>
                        <a:effectLst/>
                        <a:extLst>
                          <a:ext uri="{909E8E84-426E-40DD-AFC4-6F175D3DCCD1}">
                            <a14:hiddenFill xmlns:a14="http://schemas.microsoft.com/office/drawing/2010/main">
                              <a:gradFill rotWithShape="0">
                                <a:gsLst>
                                  <a:gs pos="0">
                                    <a:schemeClr val="tx1"/>
                                  </a:gs>
                                  <a:gs pos="100000">
                                    <a:schemeClr val="accent2"/>
                                  </a:gs>
                                </a:gsLst>
                                <a:lin ang="2700000" scaled="1"/>
                              </a:gra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567518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t>What this course will cover</a:t>
            </a:r>
          </a:p>
        </p:txBody>
      </p:sp>
      <p:sp>
        <p:nvSpPr>
          <p:cNvPr id="3" name="Content Placeholder 2"/>
          <p:cNvSpPr>
            <a:spLocks noGrp="1"/>
          </p:cNvSpPr>
          <p:nvPr>
            <p:ph idx="1"/>
          </p:nvPr>
        </p:nvSpPr>
        <p:spPr>
          <a:xfrm>
            <a:off x="990600" y="1143001"/>
            <a:ext cx="7696200" cy="851170"/>
          </a:xfrm>
        </p:spPr>
        <p:txBody>
          <a:bodyPr/>
          <a:lstStyle/>
          <a:p>
            <a:pPr marL="0" indent="0">
              <a:buNone/>
            </a:pPr>
            <a:r>
              <a:rPr lang="en-US" sz="2400" dirty="0"/>
              <a:t>Using stereo parallax to measure heights from photos.</a:t>
            </a:r>
          </a:p>
        </p:txBody>
      </p:sp>
      <p:sp>
        <p:nvSpPr>
          <p:cNvPr id="10" name="Tree"/>
          <p:cNvSpPr>
            <a:spLocks noEditPoints="1" noChangeArrowheads="1"/>
          </p:cNvSpPr>
          <p:nvPr/>
        </p:nvSpPr>
        <p:spPr bwMode="auto">
          <a:xfrm>
            <a:off x="4043363" y="5238750"/>
            <a:ext cx="381000" cy="738188"/>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339966"/>
          </a:solidFill>
          <a:ln w="9525">
            <a:solidFill>
              <a:srgbClr val="000000"/>
            </a:solidFill>
            <a:miter lim="800000"/>
            <a:headEnd/>
            <a:tailEnd/>
          </a:ln>
          <a:effectLst/>
        </p:spPr>
        <p:txBody>
          <a:bodyPr/>
          <a:lstStyle/>
          <a:p>
            <a:endParaRPr lang="en-US">
              <a:solidFill>
                <a:schemeClr val="bg1"/>
              </a:solidFill>
              <a:latin typeface="+mn-lt"/>
            </a:endParaRPr>
          </a:p>
        </p:txBody>
      </p:sp>
      <p:grpSp>
        <p:nvGrpSpPr>
          <p:cNvPr id="13" name="Group 34"/>
          <p:cNvGrpSpPr>
            <a:grpSpLocks/>
          </p:cNvGrpSpPr>
          <p:nvPr/>
        </p:nvGrpSpPr>
        <p:grpSpPr bwMode="auto">
          <a:xfrm>
            <a:off x="2871788" y="1960563"/>
            <a:ext cx="4029075" cy="4206773"/>
            <a:chOff x="1245" y="685"/>
            <a:chExt cx="2538" cy="3378"/>
          </a:xfrm>
        </p:grpSpPr>
        <p:sp>
          <p:nvSpPr>
            <p:cNvPr id="14" name="Line 9"/>
            <p:cNvSpPr>
              <a:spLocks noChangeShapeType="1"/>
            </p:cNvSpPr>
            <p:nvPr/>
          </p:nvSpPr>
          <p:spPr bwMode="auto">
            <a:xfrm>
              <a:off x="1245" y="685"/>
              <a:ext cx="0" cy="3378"/>
            </a:xfrm>
            <a:prstGeom prst="line">
              <a:avLst/>
            </a:prstGeom>
            <a:noFill/>
            <a:ln w="3175" cap="rnd">
              <a:solidFill>
                <a:schemeClr val="bg1"/>
              </a:solidFill>
              <a:prstDash val="sysDot"/>
              <a:round/>
              <a:headEnd/>
              <a:tailEnd/>
            </a:ln>
            <a:effectLst/>
          </p:spPr>
          <p:txBody>
            <a:bodyPr wrap="none"/>
            <a:lstStyle/>
            <a:p>
              <a:endParaRPr lang="en-US">
                <a:solidFill>
                  <a:schemeClr val="bg1"/>
                </a:solidFill>
                <a:latin typeface="+mn-lt"/>
              </a:endParaRPr>
            </a:p>
          </p:txBody>
        </p:sp>
        <p:sp>
          <p:nvSpPr>
            <p:cNvPr id="15" name="Line 10"/>
            <p:cNvSpPr>
              <a:spLocks noChangeShapeType="1"/>
            </p:cNvSpPr>
            <p:nvPr/>
          </p:nvSpPr>
          <p:spPr bwMode="auto">
            <a:xfrm>
              <a:off x="3783" y="685"/>
              <a:ext cx="0" cy="3378"/>
            </a:xfrm>
            <a:prstGeom prst="line">
              <a:avLst/>
            </a:prstGeom>
            <a:noFill/>
            <a:ln w="3175" cap="rnd">
              <a:solidFill>
                <a:schemeClr val="bg1"/>
              </a:solidFill>
              <a:prstDash val="sysDot"/>
              <a:round/>
              <a:headEnd/>
              <a:tailEnd/>
            </a:ln>
            <a:effectLst/>
          </p:spPr>
          <p:txBody>
            <a:bodyPr wrap="none"/>
            <a:lstStyle/>
            <a:p>
              <a:endParaRPr lang="en-US">
                <a:solidFill>
                  <a:schemeClr val="bg1"/>
                </a:solidFill>
                <a:latin typeface="+mn-lt"/>
              </a:endParaRPr>
            </a:p>
          </p:txBody>
        </p:sp>
      </p:grpSp>
      <p:sp>
        <p:nvSpPr>
          <p:cNvPr id="16" name="Line 11"/>
          <p:cNvSpPr>
            <a:spLocks noChangeShapeType="1"/>
          </p:cNvSpPr>
          <p:nvPr/>
        </p:nvSpPr>
        <p:spPr bwMode="auto">
          <a:xfrm>
            <a:off x="1697038" y="2117725"/>
            <a:ext cx="2311400" cy="0"/>
          </a:xfrm>
          <a:prstGeom prst="line">
            <a:avLst/>
          </a:prstGeom>
          <a:noFill/>
          <a:ln w="9525">
            <a:solidFill>
              <a:schemeClr val="bg1"/>
            </a:solidFill>
            <a:round/>
            <a:headEnd/>
            <a:tailEnd/>
          </a:ln>
          <a:effectLst/>
        </p:spPr>
        <p:txBody>
          <a:bodyPr wrap="none"/>
          <a:lstStyle/>
          <a:p>
            <a:endParaRPr lang="en-US">
              <a:solidFill>
                <a:schemeClr val="bg1"/>
              </a:solidFill>
              <a:latin typeface="+mn-lt"/>
            </a:endParaRPr>
          </a:p>
        </p:txBody>
      </p:sp>
      <p:sp>
        <p:nvSpPr>
          <p:cNvPr id="17" name="Line 12"/>
          <p:cNvSpPr>
            <a:spLocks noChangeShapeType="1"/>
          </p:cNvSpPr>
          <p:nvPr/>
        </p:nvSpPr>
        <p:spPr bwMode="auto">
          <a:xfrm>
            <a:off x="5662613" y="2117725"/>
            <a:ext cx="2311400" cy="0"/>
          </a:xfrm>
          <a:prstGeom prst="line">
            <a:avLst/>
          </a:prstGeom>
          <a:noFill/>
          <a:ln w="9525">
            <a:solidFill>
              <a:schemeClr val="bg1"/>
            </a:solidFill>
            <a:round/>
            <a:headEnd/>
            <a:tailEnd/>
          </a:ln>
          <a:effectLst/>
        </p:spPr>
        <p:txBody>
          <a:bodyPr wrap="none"/>
          <a:lstStyle/>
          <a:p>
            <a:endParaRPr lang="en-US">
              <a:solidFill>
                <a:schemeClr val="bg1"/>
              </a:solidFill>
              <a:latin typeface="+mn-lt"/>
            </a:endParaRPr>
          </a:p>
        </p:txBody>
      </p:sp>
      <p:sp>
        <p:nvSpPr>
          <p:cNvPr id="18" name="Line 14"/>
          <p:cNvSpPr>
            <a:spLocks noChangeShapeType="1"/>
          </p:cNvSpPr>
          <p:nvPr/>
        </p:nvSpPr>
        <p:spPr bwMode="auto">
          <a:xfrm flipV="1">
            <a:off x="3417888" y="2109788"/>
            <a:ext cx="4325937" cy="3883025"/>
          </a:xfrm>
          <a:prstGeom prst="line">
            <a:avLst/>
          </a:prstGeom>
          <a:noFill/>
          <a:ln w="9525">
            <a:solidFill>
              <a:srgbClr val="66FF33"/>
            </a:solidFill>
            <a:round/>
            <a:headEnd/>
            <a:tailEnd/>
          </a:ln>
          <a:effectLst/>
        </p:spPr>
        <p:txBody>
          <a:bodyPr wrap="none"/>
          <a:lstStyle/>
          <a:p>
            <a:endParaRPr lang="en-US">
              <a:solidFill>
                <a:schemeClr val="bg1"/>
              </a:solidFill>
              <a:latin typeface="+mn-lt"/>
            </a:endParaRPr>
          </a:p>
        </p:txBody>
      </p:sp>
      <p:sp>
        <p:nvSpPr>
          <p:cNvPr id="19" name="Line 15"/>
          <p:cNvSpPr>
            <a:spLocks noChangeShapeType="1"/>
          </p:cNvSpPr>
          <p:nvPr/>
        </p:nvSpPr>
        <p:spPr bwMode="auto">
          <a:xfrm>
            <a:off x="2444750" y="2114550"/>
            <a:ext cx="2187575" cy="3856038"/>
          </a:xfrm>
          <a:prstGeom prst="line">
            <a:avLst/>
          </a:prstGeom>
          <a:noFill/>
          <a:ln w="9525">
            <a:solidFill>
              <a:srgbClr val="66FF33"/>
            </a:solidFill>
            <a:round/>
            <a:headEnd/>
            <a:tailEnd/>
          </a:ln>
          <a:effectLst/>
        </p:spPr>
        <p:txBody>
          <a:bodyPr wrap="none"/>
          <a:lstStyle/>
          <a:p>
            <a:endParaRPr lang="en-US">
              <a:solidFill>
                <a:schemeClr val="bg1"/>
              </a:solidFill>
              <a:latin typeface="+mn-lt"/>
            </a:endParaRPr>
          </a:p>
        </p:txBody>
      </p:sp>
      <p:sp>
        <p:nvSpPr>
          <p:cNvPr id="20" name="Line 16"/>
          <p:cNvSpPr>
            <a:spLocks noChangeShapeType="1"/>
          </p:cNvSpPr>
          <p:nvPr/>
        </p:nvSpPr>
        <p:spPr bwMode="auto">
          <a:xfrm>
            <a:off x="2576513" y="2130425"/>
            <a:ext cx="1631950" cy="3848100"/>
          </a:xfrm>
          <a:prstGeom prst="line">
            <a:avLst/>
          </a:prstGeom>
          <a:noFill/>
          <a:ln w="9525">
            <a:solidFill>
              <a:schemeClr val="bg1"/>
            </a:solidFill>
            <a:round/>
            <a:headEnd/>
            <a:tailEnd/>
          </a:ln>
          <a:effectLst/>
        </p:spPr>
        <p:txBody>
          <a:bodyPr wrap="none"/>
          <a:lstStyle/>
          <a:p>
            <a:endParaRPr lang="en-US">
              <a:solidFill>
                <a:schemeClr val="bg1"/>
              </a:solidFill>
              <a:latin typeface="+mn-lt"/>
            </a:endParaRPr>
          </a:p>
        </p:txBody>
      </p:sp>
      <p:sp>
        <p:nvSpPr>
          <p:cNvPr id="21" name="Line 17"/>
          <p:cNvSpPr>
            <a:spLocks noChangeShapeType="1"/>
          </p:cNvSpPr>
          <p:nvPr/>
        </p:nvSpPr>
        <p:spPr bwMode="auto">
          <a:xfrm flipH="1">
            <a:off x="4251325" y="2124075"/>
            <a:ext cx="3262313" cy="3848100"/>
          </a:xfrm>
          <a:prstGeom prst="line">
            <a:avLst/>
          </a:prstGeom>
          <a:noFill/>
          <a:ln w="9525">
            <a:solidFill>
              <a:schemeClr val="bg1"/>
            </a:solidFill>
            <a:round/>
            <a:headEnd/>
            <a:tailEnd/>
          </a:ln>
          <a:effectLst/>
        </p:spPr>
        <p:txBody>
          <a:bodyPr wrap="none"/>
          <a:lstStyle/>
          <a:p>
            <a:endParaRPr lang="en-US">
              <a:solidFill>
                <a:schemeClr val="bg1"/>
              </a:solidFill>
              <a:latin typeface="+mn-lt"/>
            </a:endParaRPr>
          </a:p>
        </p:txBody>
      </p:sp>
      <p:sp>
        <p:nvSpPr>
          <p:cNvPr id="29" name="Oval 25"/>
          <p:cNvSpPr>
            <a:spLocks noChangeArrowheads="1"/>
          </p:cNvSpPr>
          <p:nvPr/>
        </p:nvSpPr>
        <p:spPr bwMode="auto">
          <a:xfrm>
            <a:off x="2781706" y="2806700"/>
            <a:ext cx="160338" cy="88900"/>
          </a:xfrm>
          <a:prstGeom prst="ellipse">
            <a:avLst/>
          </a:prstGeom>
          <a:noFill/>
          <a:ln w="9525">
            <a:solidFill>
              <a:schemeClr val="bg1"/>
            </a:solidFill>
            <a:round/>
            <a:headEnd/>
            <a:tailEnd/>
          </a:ln>
          <a:effectLst/>
        </p:spPr>
        <p:txBody>
          <a:bodyPr wrap="none" anchor="ctr"/>
          <a:lstStyle/>
          <a:p>
            <a:endParaRPr lang="en-US">
              <a:solidFill>
                <a:schemeClr val="bg1"/>
              </a:solidFill>
              <a:latin typeface="+mn-lt"/>
            </a:endParaRPr>
          </a:p>
        </p:txBody>
      </p:sp>
      <p:sp>
        <p:nvSpPr>
          <p:cNvPr id="30" name="Oval 26"/>
          <p:cNvSpPr>
            <a:spLocks noChangeArrowheads="1"/>
          </p:cNvSpPr>
          <p:nvPr/>
        </p:nvSpPr>
        <p:spPr bwMode="auto">
          <a:xfrm>
            <a:off x="6826250" y="2794000"/>
            <a:ext cx="160338" cy="88900"/>
          </a:xfrm>
          <a:prstGeom prst="ellipse">
            <a:avLst/>
          </a:prstGeom>
          <a:noFill/>
          <a:ln w="9525">
            <a:solidFill>
              <a:schemeClr val="bg1"/>
            </a:solidFill>
            <a:round/>
            <a:headEnd/>
            <a:tailEnd/>
          </a:ln>
          <a:effectLst/>
        </p:spPr>
        <p:txBody>
          <a:bodyPr wrap="none" anchor="ctr"/>
          <a:lstStyle/>
          <a:p>
            <a:endParaRPr lang="en-US">
              <a:solidFill>
                <a:schemeClr val="bg1"/>
              </a:solidFill>
              <a:latin typeface="+mn-lt"/>
            </a:endParaRPr>
          </a:p>
        </p:txBody>
      </p:sp>
      <p:sp>
        <p:nvSpPr>
          <p:cNvPr id="33" name="Text Box 29"/>
          <p:cNvSpPr txBox="1">
            <a:spLocks noChangeArrowheads="1"/>
          </p:cNvSpPr>
          <p:nvPr/>
        </p:nvSpPr>
        <p:spPr bwMode="auto">
          <a:xfrm>
            <a:off x="2819400" y="2568575"/>
            <a:ext cx="638175" cy="304800"/>
          </a:xfrm>
          <a:prstGeom prst="rect">
            <a:avLst/>
          </a:prstGeom>
          <a:noFill/>
          <a:ln w="9525">
            <a:noFill/>
            <a:miter lim="800000"/>
            <a:headEnd/>
            <a:tailEnd/>
          </a:ln>
          <a:effectLst/>
        </p:spPr>
        <p:txBody>
          <a:bodyPr>
            <a:spAutoFit/>
          </a:bodyPr>
          <a:lstStyle/>
          <a:p>
            <a:pPr>
              <a:spcBef>
                <a:spcPct val="50000"/>
              </a:spcBef>
            </a:pPr>
            <a:r>
              <a:rPr lang="en-US" b="0">
                <a:solidFill>
                  <a:schemeClr val="bg1"/>
                </a:solidFill>
                <a:latin typeface="+mn-lt"/>
              </a:rPr>
              <a:t>lens</a:t>
            </a:r>
          </a:p>
        </p:txBody>
      </p:sp>
      <p:sp>
        <p:nvSpPr>
          <p:cNvPr id="34" name="Text Box 30"/>
          <p:cNvSpPr txBox="1">
            <a:spLocks noChangeArrowheads="1"/>
          </p:cNvSpPr>
          <p:nvPr/>
        </p:nvSpPr>
        <p:spPr bwMode="auto">
          <a:xfrm>
            <a:off x="6934200" y="2617788"/>
            <a:ext cx="638175" cy="304800"/>
          </a:xfrm>
          <a:prstGeom prst="rect">
            <a:avLst/>
          </a:prstGeom>
          <a:noFill/>
          <a:ln w="9525">
            <a:noFill/>
            <a:miter lim="800000"/>
            <a:headEnd/>
            <a:tailEnd/>
          </a:ln>
          <a:effectLst/>
        </p:spPr>
        <p:txBody>
          <a:bodyPr>
            <a:spAutoFit/>
          </a:bodyPr>
          <a:lstStyle/>
          <a:p>
            <a:pPr>
              <a:spcBef>
                <a:spcPct val="50000"/>
              </a:spcBef>
            </a:pPr>
            <a:r>
              <a:rPr lang="en-US" b="0">
                <a:solidFill>
                  <a:schemeClr val="bg1"/>
                </a:solidFill>
                <a:latin typeface="+mn-lt"/>
              </a:rPr>
              <a:t>lens</a:t>
            </a:r>
          </a:p>
        </p:txBody>
      </p:sp>
      <p:sp>
        <p:nvSpPr>
          <p:cNvPr id="35" name="Text Box 31"/>
          <p:cNvSpPr txBox="1">
            <a:spLocks noChangeArrowheads="1"/>
          </p:cNvSpPr>
          <p:nvPr/>
        </p:nvSpPr>
        <p:spPr bwMode="auto">
          <a:xfrm>
            <a:off x="2598738" y="2131024"/>
            <a:ext cx="1824038" cy="304800"/>
          </a:xfrm>
          <a:prstGeom prst="rect">
            <a:avLst/>
          </a:prstGeom>
          <a:noFill/>
          <a:ln w="9525">
            <a:noFill/>
            <a:miter lim="800000"/>
            <a:headEnd/>
            <a:tailEnd/>
          </a:ln>
          <a:effectLst/>
        </p:spPr>
        <p:txBody>
          <a:bodyPr>
            <a:spAutoFit/>
          </a:bodyPr>
          <a:lstStyle/>
          <a:p>
            <a:pPr algn="ctr">
              <a:spcBef>
                <a:spcPct val="50000"/>
              </a:spcBef>
            </a:pPr>
            <a:r>
              <a:rPr lang="en-US" b="0" dirty="0">
                <a:solidFill>
                  <a:schemeClr val="bg1"/>
                </a:solidFill>
                <a:latin typeface="+mn-lt"/>
              </a:rPr>
              <a:t>Camera Station 1</a:t>
            </a:r>
          </a:p>
        </p:txBody>
      </p:sp>
      <p:sp>
        <p:nvSpPr>
          <p:cNvPr id="36" name="Text Box 32"/>
          <p:cNvSpPr txBox="1">
            <a:spLocks noChangeArrowheads="1"/>
          </p:cNvSpPr>
          <p:nvPr/>
        </p:nvSpPr>
        <p:spPr bwMode="auto">
          <a:xfrm>
            <a:off x="5380037" y="2145830"/>
            <a:ext cx="1824038" cy="304800"/>
          </a:xfrm>
          <a:prstGeom prst="rect">
            <a:avLst/>
          </a:prstGeom>
          <a:noFill/>
          <a:ln w="9525">
            <a:noFill/>
            <a:miter lim="800000"/>
            <a:headEnd/>
            <a:tailEnd/>
          </a:ln>
          <a:effectLst/>
        </p:spPr>
        <p:txBody>
          <a:bodyPr>
            <a:spAutoFit/>
          </a:bodyPr>
          <a:lstStyle/>
          <a:p>
            <a:pPr algn="ctr">
              <a:spcBef>
                <a:spcPct val="50000"/>
              </a:spcBef>
            </a:pPr>
            <a:r>
              <a:rPr lang="en-US" b="0" dirty="0">
                <a:solidFill>
                  <a:schemeClr val="bg1"/>
                </a:solidFill>
                <a:latin typeface="+mn-lt"/>
              </a:rPr>
              <a:t>Camera Station 2</a:t>
            </a:r>
          </a:p>
        </p:txBody>
      </p:sp>
      <p:sp>
        <p:nvSpPr>
          <p:cNvPr id="37" name="Text Box 33"/>
          <p:cNvSpPr txBox="1">
            <a:spLocks noChangeArrowheads="1"/>
          </p:cNvSpPr>
          <p:nvPr/>
        </p:nvSpPr>
        <p:spPr bwMode="auto">
          <a:xfrm>
            <a:off x="3921125" y="1960563"/>
            <a:ext cx="1824038" cy="304800"/>
          </a:xfrm>
          <a:prstGeom prst="rect">
            <a:avLst/>
          </a:prstGeom>
          <a:noFill/>
          <a:ln w="9525">
            <a:noFill/>
            <a:miter lim="800000"/>
            <a:headEnd/>
            <a:tailEnd/>
          </a:ln>
          <a:effectLst/>
        </p:spPr>
        <p:txBody>
          <a:bodyPr>
            <a:spAutoFit/>
          </a:bodyPr>
          <a:lstStyle/>
          <a:p>
            <a:pPr algn="ctr">
              <a:spcBef>
                <a:spcPct val="50000"/>
              </a:spcBef>
            </a:pPr>
            <a:r>
              <a:rPr lang="en-US" b="0">
                <a:solidFill>
                  <a:schemeClr val="bg1"/>
                </a:solidFill>
                <a:latin typeface="+mn-lt"/>
              </a:rPr>
              <a:t>Film Plane</a:t>
            </a:r>
          </a:p>
        </p:txBody>
      </p:sp>
      <p:cxnSp>
        <p:nvCxnSpPr>
          <p:cNvPr id="53" name="Straight Connector 52"/>
          <p:cNvCxnSpPr/>
          <p:nvPr/>
        </p:nvCxnSpPr>
        <p:spPr bwMode="auto">
          <a:xfrm>
            <a:off x="972766" y="5992813"/>
            <a:ext cx="7470843" cy="0"/>
          </a:xfrm>
          <a:prstGeom prst="line">
            <a:avLst/>
          </a:prstGeom>
          <a:solidFill>
            <a:schemeClr val="accent1"/>
          </a:solidFill>
          <a:ln w="38100" cap="flat" cmpd="sng" algn="ctr">
            <a:solidFill>
              <a:srgbClr val="008000"/>
            </a:solidFill>
            <a:prstDash val="solid"/>
            <a:round/>
            <a:headEnd type="none" w="med" len="med"/>
            <a:tailEnd type="none" w="med" len="med"/>
          </a:ln>
          <a:effectLst/>
        </p:spPr>
      </p:cxnSp>
    </p:spTree>
    <p:extLst>
      <p:ext uri="{BB962C8B-B14F-4D97-AF65-F5344CB8AC3E}">
        <p14:creationId xmlns:p14="http://schemas.microsoft.com/office/powerpoint/2010/main" val="191084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330" y="25545"/>
            <a:ext cx="8229600" cy="990600"/>
          </a:xfrm>
        </p:spPr>
        <p:txBody>
          <a:bodyPr/>
          <a:lstStyle/>
          <a:p>
            <a:r>
              <a:rPr lang="en-US" dirty="0"/>
              <a:t>What this course will cover</a:t>
            </a:r>
          </a:p>
        </p:txBody>
      </p:sp>
      <p:sp>
        <p:nvSpPr>
          <p:cNvPr id="3" name="Content Placeholder 2"/>
          <p:cNvSpPr>
            <a:spLocks noGrp="1"/>
          </p:cNvSpPr>
          <p:nvPr>
            <p:ph idx="1"/>
          </p:nvPr>
        </p:nvSpPr>
        <p:spPr>
          <a:xfrm>
            <a:off x="490330" y="1318364"/>
            <a:ext cx="8229600" cy="5029200"/>
          </a:xfrm>
        </p:spPr>
        <p:txBody>
          <a:bodyPr/>
          <a:lstStyle/>
          <a:p>
            <a:pPr marL="0" indent="0">
              <a:buNone/>
            </a:pPr>
            <a:r>
              <a:rPr lang="en-US" sz="2400" dirty="0"/>
              <a:t>How to digitize in stereo</a:t>
            </a:r>
          </a:p>
        </p:txBody>
      </p:sp>
      <p:grpSp>
        <p:nvGrpSpPr>
          <p:cNvPr id="4" name="Group 3"/>
          <p:cNvGrpSpPr/>
          <p:nvPr/>
        </p:nvGrpSpPr>
        <p:grpSpPr>
          <a:xfrm>
            <a:off x="5399506" y="2970552"/>
            <a:ext cx="2397125" cy="1649412"/>
            <a:chOff x="6181826" y="4707394"/>
            <a:chExt cx="2397125" cy="1649412"/>
          </a:xfrm>
        </p:grpSpPr>
        <p:sp>
          <p:nvSpPr>
            <p:cNvPr id="8" name="Freeform 16"/>
            <p:cNvSpPr>
              <a:spLocks/>
            </p:cNvSpPr>
            <p:nvPr/>
          </p:nvSpPr>
          <p:spPr bwMode="auto">
            <a:xfrm>
              <a:off x="7328277" y="4743251"/>
              <a:ext cx="1250674" cy="1290844"/>
            </a:xfrm>
            <a:custGeom>
              <a:avLst/>
              <a:gdLst/>
              <a:ahLst/>
              <a:cxnLst>
                <a:cxn ang="0">
                  <a:pos x="0" y="171450"/>
                </a:cxn>
                <a:cxn ang="0">
                  <a:pos x="114300" y="28575"/>
                </a:cxn>
                <a:cxn ang="0">
                  <a:pos x="371475" y="0"/>
                </a:cxn>
                <a:cxn ang="0">
                  <a:pos x="857250" y="28575"/>
                </a:cxn>
                <a:cxn ang="0">
                  <a:pos x="1028700" y="171450"/>
                </a:cxn>
                <a:cxn ang="0">
                  <a:pos x="971550" y="314325"/>
                </a:cxn>
                <a:cxn ang="0">
                  <a:pos x="885825" y="400050"/>
                </a:cxn>
                <a:cxn ang="0">
                  <a:pos x="885825" y="542925"/>
                </a:cxn>
                <a:cxn ang="0">
                  <a:pos x="971550" y="714375"/>
                </a:cxn>
                <a:cxn ang="0">
                  <a:pos x="942975" y="857250"/>
                </a:cxn>
                <a:cxn ang="0">
                  <a:pos x="828675" y="942975"/>
                </a:cxn>
                <a:cxn ang="0">
                  <a:pos x="714375" y="942975"/>
                </a:cxn>
                <a:cxn ang="0">
                  <a:pos x="600075" y="971550"/>
                </a:cxn>
                <a:cxn ang="0">
                  <a:pos x="485775" y="1028700"/>
                </a:cxn>
              </a:cxnLst>
              <a:rect l="0" t="0" r="r" b="b"/>
              <a:pathLst>
                <a:path w="1028700" h="1028700">
                  <a:moveTo>
                    <a:pt x="0" y="171450"/>
                  </a:moveTo>
                  <a:lnTo>
                    <a:pt x="114300" y="28575"/>
                  </a:lnTo>
                  <a:lnTo>
                    <a:pt x="371475" y="0"/>
                  </a:lnTo>
                  <a:lnTo>
                    <a:pt x="857250" y="28575"/>
                  </a:lnTo>
                  <a:lnTo>
                    <a:pt x="1028700" y="171450"/>
                  </a:lnTo>
                  <a:lnTo>
                    <a:pt x="971550" y="314325"/>
                  </a:lnTo>
                  <a:lnTo>
                    <a:pt x="885825" y="400050"/>
                  </a:lnTo>
                  <a:lnTo>
                    <a:pt x="885825" y="542925"/>
                  </a:lnTo>
                  <a:lnTo>
                    <a:pt x="971550" y="714375"/>
                  </a:lnTo>
                  <a:lnTo>
                    <a:pt x="942975" y="857250"/>
                  </a:lnTo>
                  <a:lnTo>
                    <a:pt x="828675" y="942975"/>
                  </a:lnTo>
                  <a:lnTo>
                    <a:pt x="714375" y="942975"/>
                  </a:lnTo>
                  <a:lnTo>
                    <a:pt x="600075" y="971550"/>
                  </a:lnTo>
                  <a:lnTo>
                    <a:pt x="485775" y="1028700"/>
                  </a:lnTo>
                </a:path>
              </a:pathLst>
            </a:custGeom>
            <a:solidFill>
              <a:srgbClr val="EBFFEB"/>
            </a:solidFill>
            <a:ln w="9525" cap="flat" cmpd="sng">
              <a:solidFill>
                <a:srgbClr val="000000"/>
              </a:solidFill>
              <a:prstDash val="solid"/>
              <a:round/>
              <a:headEnd/>
              <a:tailEnd/>
            </a:ln>
            <a:effectLst/>
          </p:spPr>
          <p:txBody>
            <a:bodyPr lIns="36576" tIns="36576" rIns="36576" bIns="36576"/>
            <a:lstStyle/>
            <a:p>
              <a:endParaRPr lang="en-US"/>
            </a:p>
          </p:txBody>
        </p:sp>
        <p:sp>
          <p:nvSpPr>
            <p:cNvPr id="9" name="Freeform 17"/>
            <p:cNvSpPr>
              <a:spLocks/>
            </p:cNvSpPr>
            <p:nvPr/>
          </p:nvSpPr>
          <p:spPr bwMode="auto">
            <a:xfrm>
              <a:off x="6181826" y="4707394"/>
              <a:ext cx="1945493" cy="1649412"/>
            </a:xfrm>
            <a:custGeom>
              <a:avLst/>
              <a:gdLst/>
              <a:ahLst/>
              <a:cxnLst>
                <a:cxn ang="0">
                  <a:pos x="742950" y="0"/>
                </a:cxn>
                <a:cxn ang="0">
                  <a:pos x="714375" y="0"/>
                </a:cxn>
                <a:cxn ang="0">
                  <a:pos x="647700" y="28575"/>
                </a:cxn>
                <a:cxn ang="0">
                  <a:pos x="600075" y="85725"/>
                </a:cxn>
                <a:cxn ang="0">
                  <a:pos x="542925" y="142875"/>
                </a:cxn>
                <a:cxn ang="0">
                  <a:pos x="428625" y="171450"/>
                </a:cxn>
                <a:cxn ang="0">
                  <a:pos x="228600" y="228600"/>
                </a:cxn>
                <a:cxn ang="0">
                  <a:pos x="171450" y="257175"/>
                </a:cxn>
                <a:cxn ang="0">
                  <a:pos x="114300" y="342900"/>
                </a:cxn>
                <a:cxn ang="0">
                  <a:pos x="85725" y="485775"/>
                </a:cxn>
                <a:cxn ang="0">
                  <a:pos x="28575" y="628650"/>
                </a:cxn>
                <a:cxn ang="0">
                  <a:pos x="0" y="800100"/>
                </a:cxn>
                <a:cxn ang="0">
                  <a:pos x="28575" y="942975"/>
                </a:cxn>
                <a:cxn ang="0">
                  <a:pos x="200025" y="1085850"/>
                </a:cxn>
                <a:cxn ang="0">
                  <a:pos x="400050" y="1171575"/>
                </a:cxn>
                <a:cxn ang="0">
                  <a:pos x="771525" y="1228725"/>
                </a:cxn>
                <a:cxn ang="0">
                  <a:pos x="1200150" y="1285875"/>
                </a:cxn>
                <a:cxn ang="0">
                  <a:pos x="1428750" y="1314450"/>
                </a:cxn>
                <a:cxn ang="0">
                  <a:pos x="1571625" y="1257300"/>
                </a:cxn>
                <a:cxn ang="0">
                  <a:pos x="1600200" y="1200150"/>
                </a:cxn>
                <a:cxn ang="0">
                  <a:pos x="1571625" y="1114425"/>
                </a:cxn>
                <a:cxn ang="0">
                  <a:pos x="1514475" y="1000125"/>
                </a:cxn>
                <a:cxn ang="0">
                  <a:pos x="1352550" y="885825"/>
                </a:cxn>
                <a:cxn ang="0">
                  <a:pos x="1285875" y="766763"/>
                </a:cxn>
                <a:cxn ang="0">
                  <a:pos x="1343025" y="628650"/>
                </a:cxn>
                <a:cxn ang="0">
                  <a:pos x="1428750" y="485775"/>
                </a:cxn>
                <a:cxn ang="0">
                  <a:pos x="1457325" y="342900"/>
                </a:cxn>
                <a:cxn ang="0">
                  <a:pos x="1371600" y="257175"/>
                </a:cxn>
                <a:cxn ang="0">
                  <a:pos x="1143000" y="171450"/>
                </a:cxn>
                <a:cxn ang="0">
                  <a:pos x="885825" y="28575"/>
                </a:cxn>
                <a:cxn ang="0">
                  <a:pos x="742950" y="0"/>
                </a:cxn>
              </a:cxnLst>
              <a:rect l="0" t="0" r="r" b="b"/>
              <a:pathLst>
                <a:path w="1600200" h="1314450">
                  <a:moveTo>
                    <a:pt x="742950" y="0"/>
                  </a:moveTo>
                  <a:lnTo>
                    <a:pt x="714375" y="0"/>
                  </a:lnTo>
                  <a:lnTo>
                    <a:pt x="647700" y="28575"/>
                  </a:lnTo>
                  <a:lnTo>
                    <a:pt x="600075" y="85725"/>
                  </a:lnTo>
                  <a:lnTo>
                    <a:pt x="542925" y="142875"/>
                  </a:lnTo>
                  <a:lnTo>
                    <a:pt x="428625" y="171450"/>
                  </a:lnTo>
                  <a:lnTo>
                    <a:pt x="228600" y="228600"/>
                  </a:lnTo>
                  <a:lnTo>
                    <a:pt x="171450" y="257175"/>
                  </a:lnTo>
                  <a:lnTo>
                    <a:pt x="114300" y="342900"/>
                  </a:lnTo>
                  <a:lnTo>
                    <a:pt x="85725" y="485775"/>
                  </a:lnTo>
                  <a:lnTo>
                    <a:pt x="28575" y="628650"/>
                  </a:lnTo>
                  <a:lnTo>
                    <a:pt x="0" y="800100"/>
                  </a:lnTo>
                  <a:lnTo>
                    <a:pt x="28575" y="942975"/>
                  </a:lnTo>
                  <a:lnTo>
                    <a:pt x="200025" y="1085850"/>
                  </a:lnTo>
                  <a:lnTo>
                    <a:pt x="400050" y="1171575"/>
                  </a:lnTo>
                  <a:lnTo>
                    <a:pt x="771525" y="1228725"/>
                  </a:lnTo>
                  <a:lnTo>
                    <a:pt x="1200150" y="1285875"/>
                  </a:lnTo>
                  <a:lnTo>
                    <a:pt x="1428750" y="1314450"/>
                  </a:lnTo>
                  <a:lnTo>
                    <a:pt x="1571625" y="1257300"/>
                  </a:lnTo>
                  <a:lnTo>
                    <a:pt x="1600200" y="1200150"/>
                  </a:lnTo>
                  <a:lnTo>
                    <a:pt x="1571625" y="1114425"/>
                  </a:lnTo>
                  <a:lnTo>
                    <a:pt x="1514475" y="1000125"/>
                  </a:lnTo>
                  <a:lnTo>
                    <a:pt x="1352550" y="885825"/>
                  </a:lnTo>
                  <a:lnTo>
                    <a:pt x="1285875" y="766763"/>
                  </a:lnTo>
                  <a:lnTo>
                    <a:pt x="1343025" y="628650"/>
                  </a:lnTo>
                  <a:lnTo>
                    <a:pt x="1428750" y="485775"/>
                  </a:lnTo>
                  <a:lnTo>
                    <a:pt x="1457325" y="342900"/>
                  </a:lnTo>
                  <a:lnTo>
                    <a:pt x="1371600" y="257175"/>
                  </a:lnTo>
                  <a:lnTo>
                    <a:pt x="1143000" y="171450"/>
                  </a:lnTo>
                  <a:lnTo>
                    <a:pt x="885825" y="28575"/>
                  </a:lnTo>
                  <a:lnTo>
                    <a:pt x="742950" y="0"/>
                  </a:lnTo>
                  <a:close/>
                </a:path>
              </a:pathLst>
            </a:custGeom>
            <a:solidFill>
              <a:srgbClr val="FFFF00"/>
            </a:solidFill>
            <a:ln w="9525" cap="flat" cmpd="sng">
              <a:solidFill>
                <a:srgbClr val="000000"/>
              </a:solidFill>
              <a:prstDash val="solid"/>
              <a:round/>
              <a:headEnd/>
              <a:tailEnd/>
            </a:ln>
            <a:effectLst/>
          </p:spPr>
          <p:txBody>
            <a:bodyPr lIns="36576" tIns="36576" rIns="36576" bIns="36576"/>
            <a:lstStyle/>
            <a:p>
              <a:endParaRPr lang="en-US"/>
            </a:p>
          </p:txBody>
        </p:sp>
        <p:sp>
          <p:nvSpPr>
            <p:cNvPr id="10" name="Freeform 18"/>
            <p:cNvSpPr>
              <a:spLocks/>
            </p:cNvSpPr>
            <p:nvPr/>
          </p:nvSpPr>
          <p:spPr bwMode="auto">
            <a:xfrm>
              <a:off x="6204987" y="4916559"/>
              <a:ext cx="602176" cy="1009965"/>
            </a:xfrm>
            <a:custGeom>
              <a:avLst/>
              <a:gdLst/>
              <a:ahLst/>
              <a:cxnLst>
                <a:cxn ang="0">
                  <a:pos x="204788" y="61912"/>
                </a:cxn>
                <a:cxn ang="0">
                  <a:pos x="438150" y="0"/>
                </a:cxn>
                <a:cxn ang="0">
                  <a:pos x="438150" y="61912"/>
                </a:cxn>
                <a:cxn ang="0">
                  <a:pos x="352425" y="214312"/>
                </a:cxn>
                <a:cxn ang="0">
                  <a:pos x="304800" y="328612"/>
                </a:cxn>
                <a:cxn ang="0">
                  <a:pos x="381000" y="519112"/>
                </a:cxn>
                <a:cxn ang="0">
                  <a:pos x="495300" y="633412"/>
                </a:cxn>
                <a:cxn ang="0">
                  <a:pos x="476250" y="757237"/>
                </a:cxn>
                <a:cxn ang="0">
                  <a:pos x="323850" y="804862"/>
                </a:cxn>
                <a:cxn ang="0">
                  <a:pos x="209550" y="804862"/>
                </a:cxn>
                <a:cxn ang="0">
                  <a:pos x="95250" y="633412"/>
                </a:cxn>
                <a:cxn ang="0">
                  <a:pos x="0" y="561975"/>
                </a:cxn>
                <a:cxn ang="0">
                  <a:pos x="4763" y="466725"/>
                </a:cxn>
                <a:cxn ang="0">
                  <a:pos x="85725" y="204787"/>
                </a:cxn>
                <a:cxn ang="0">
                  <a:pos x="128588" y="109537"/>
                </a:cxn>
                <a:cxn ang="0">
                  <a:pos x="204788" y="57150"/>
                </a:cxn>
              </a:cxnLst>
              <a:rect l="0" t="0" r="r" b="b"/>
              <a:pathLst>
                <a:path w="495300" h="804862">
                  <a:moveTo>
                    <a:pt x="204788" y="61912"/>
                  </a:moveTo>
                  <a:lnTo>
                    <a:pt x="438150" y="0"/>
                  </a:lnTo>
                  <a:lnTo>
                    <a:pt x="438150" y="61912"/>
                  </a:lnTo>
                  <a:lnTo>
                    <a:pt x="352425" y="214312"/>
                  </a:lnTo>
                  <a:cubicBezTo>
                    <a:pt x="330200" y="258762"/>
                    <a:pt x="304800" y="214312"/>
                    <a:pt x="304800" y="328612"/>
                  </a:cubicBezTo>
                  <a:cubicBezTo>
                    <a:pt x="304800" y="442912"/>
                    <a:pt x="349250" y="468312"/>
                    <a:pt x="381000" y="519112"/>
                  </a:cubicBezTo>
                  <a:lnTo>
                    <a:pt x="495300" y="633412"/>
                  </a:lnTo>
                  <a:lnTo>
                    <a:pt x="476250" y="757237"/>
                  </a:lnTo>
                  <a:lnTo>
                    <a:pt x="323850" y="804862"/>
                  </a:lnTo>
                  <a:lnTo>
                    <a:pt x="209550" y="804862"/>
                  </a:lnTo>
                  <a:lnTo>
                    <a:pt x="95250" y="633412"/>
                  </a:lnTo>
                  <a:lnTo>
                    <a:pt x="0" y="561975"/>
                  </a:lnTo>
                  <a:lnTo>
                    <a:pt x="4763" y="466725"/>
                  </a:lnTo>
                  <a:lnTo>
                    <a:pt x="85725" y="204787"/>
                  </a:lnTo>
                  <a:lnTo>
                    <a:pt x="128588" y="109537"/>
                  </a:lnTo>
                  <a:lnTo>
                    <a:pt x="204788" y="57150"/>
                  </a:lnTo>
                </a:path>
              </a:pathLst>
            </a:custGeom>
            <a:solidFill>
              <a:srgbClr val="99FF99"/>
            </a:solidFill>
            <a:ln w="9525" cap="flat" cmpd="sng">
              <a:solidFill>
                <a:srgbClr val="000000"/>
              </a:solidFill>
              <a:prstDash val="solid"/>
              <a:round/>
              <a:headEnd/>
              <a:tailEnd/>
            </a:ln>
            <a:effectLst/>
          </p:spPr>
          <p:txBody>
            <a:bodyPr lIns="36576" tIns="36576" rIns="36576" bIns="36576"/>
            <a:lstStyle/>
            <a:p>
              <a:endParaRPr lang="en-US"/>
            </a:p>
          </p:txBody>
        </p:sp>
        <p:sp>
          <p:nvSpPr>
            <p:cNvPr id="11" name="Freeform 110"/>
            <p:cNvSpPr>
              <a:spLocks/>
            </p:cNvSpPr>
            <p:nvPr/>
          </p:nvSpPr>
          <p:spPr bwMode="auto">
            <a:xfrm>
              <a:off x="6943826" y="5058231"/>
              <a:ext cx="561975" cy="533400"/>
            </a:xfrm>
            <a:custGeom>
              <a:avLst/>
              <a:gdLst/>
              <a:ahLst/>
              <a:cxnLst>
                <a:cxn ang="0">
                  <a:pos x="246" y="270"/>
                </a:cxn>
                <a:cxn ang="0">
                  <a:pos x="249" y="252"/>
                </a:cxn>
                <a:cxn ang="0">
                  <a:pos x="276" y="231"/>
                </a:cxn>
                <a:cxn ang="0">
                  <a:pos x="303" y="222"/>
                </a:cxn>
                <a:cxn ang="0">
                  <a:pos x="336" y="195"/>
                </a:cxn>
                <a:cxn ang="0">
                  <a:pos x="351" y="171"/>
                </a:cxn>
                <a:cxn ang="0">
                  <a:pos x="354" y="129"/>
                </a:cxn>
                <a:cxn ang="0">
                  <a:pos x="354" y="102"/>
                </a:cxn>
                <a:cxn ang="0">
                  <a:pos x="330" y="69"/>
                </a:cxn>
                <a:cxn ang="0">
                  <a:pos x="306" y="45"/>
                </a:cxn>
                <a:cxn ang="0">
                  <a:pos x="264" y="18"/>
                </a:cxn>
                <a:cxn ang="0">
                  <a:pos x="222" y="3"/>
                </a:cxn>
                <a:cxn ang="0">
                  <a:pos x="168" y="0"/>
                </a:cxn>
                <a:cxn ang="0">
                  <a:pos x="117" y="0"/>
                </a:cxn>
                <a:cxn ang="0">
                  <a:pos x="90" y="30"/>
                </a:cxn>
                <a:cxn ang="0">
                  <a:pos x="120" y="57"/>
                </a:cxn>
                <a:cxn ang="0">
                  <a:pos x="123" y="75"/>
                </a:cxn>
                <a:cxn ang="0">
                  <a:pos x="111" y="93"/>
                </a:cxn>
                <a:cxn ang="0">
                  <a:pos x="84" y="102"/>
                </a:cxn>
                <a:cxn ang="0">
                  <a:pos x="39" y="120"/>
                </a:cxn>
                <a:cxn ang="0">
                  <a:pos x="6" y="153"/>
                </a:cxn>
                <a:cxn ang="0">
                  <a:pos x="0" y="204"/>
                </a:cxn>
                <a:cxn ang="0">
                  <a:pos x="0" y="252"/>
                </a:cxn>
                <a:cxn ang="0">
                  <a:pos x="18" y="288"/>
                </a:cxn>
                <a:cxn ang="0">
                  <a:pos x="42" y="294"/>
                </a:cxn>
                <a:cxn ang="0">
                  <a:pos x="78" y="276"/>
                </a:cxn>
                <a:cxn ang="0">
                  <a:pos x="117" y="285"/>
                </a:cxn>
                <a:cxn ang="0">
                  <a:pos x="132" y="309"/>
                </a:cxn>
                <a:cxn ang="0">
                  <a:pos x="159" y="336"/>
                </a:cxn>
                <a:cxn ang="0">
                  <a:pos x="198" y="333"/>
                </a:cxn>
                <a:cxn ang="0">
                  <a:pos x="225" y="318"/>
                </a:cxn>
                <a:cxn ang="0">
                  <a:pos x="246" y="309"/>
                </a:cxn>
                <a:cxn ang="0">
                  <a:pos x="255" y="288"/>
                </a:cxn>
                <a:cxn ang="0">
                  <a:pos x="246" y="270"/>
                </a:cxn>
              </a:cxnLst>
              <a:rect l="0" t="0" r="r" b="b"/>
              <a:pathLst>
                <a:path w="354" h="336">
                  <a:moveTo>
                    <a:pt x="246" y="270"/>
                  </a:moveTo>
                  <a:lnTo>
                    <a:pt x="249" y="252"/>
                  </a:lnTo>
                  <a:lnTo>
                    <a:pt x="276" y="231"/>
                  </a:lnTo>
                  <a:lnTo>
                    <a:pt x="303" y="222"/>
                  </a:lnTo>
                  <a:lnTo>
                    <a:pt x="336" y="195"/>
                  </a:lnTo>
                  <a:lnTo>
                    <a:pt x="351" y="171"/>
                  </a:lnTo>
                  <a:lnTo>
                    <a:pt x="354" y="129"/>
                  </a:lnTo>
                  <a:lnTo>
                    <a:pt x="354" y="102"/>
                  </a:lnTo>
                  <a:lnTo>
                    <a:pt x="330" y="69"/>
                  </a:lnTo>
                  <a:lnTo>
                    <a:pt x="306" y="45"/>
                  </a:lnTo>
                  <a:lnTo>
                    <a:pt x="264" y="18"/>
                  </a:lnTo>
                  <a:lnTo>
                    <a:pt x="222" y="3"/>
                  </a:lnTo>
                  <a:lnTo>
                    <a:pt x="168" y="0"/>
                  </a:lnTo>
                  <a:lnTo>
                    <a:pt x="117" y="0"/>
                  </a:lnTo>
                  <a:lnTo>
                    <a:pt x="90" y="30"/>
                  </a:lnTo>
                  <a:lnTo>
                    <a:pt x="120" y="57"/>
                  </a:lnTo>
                  <a:lnTo>
                    <a:pt x="123" y="75"/>
                  </a:lnTo>
                  <a:lnTo>
                    <a:pt x="111" y="93"/>
                  </a:lnTo>
                  <a:lnTo>
                    <a:pt x="84" y="102"/>
                  </a:lnTo>
                  <a:lnTo>
                    <a:pt x="39" y="120"/>
                  </a:lnTo>
                  <a:lnTo>
                    <a:pt x="6" y="153"/>
                  </a:lnTo>
                  <a:lnTo>
                    <a:pt x="0" y="204"/>
                  </a:lnTo>
                  <a:lnTo>
                    <a:pt x="0" y="252"/>
                  </a:lnTo>
                  <a:lnTo>
                    <a:pt x="18" y="288"/>
                  </a:lnTo>
                  <a:lnTo>
                    <a:pt x="42" y="294"/>
                  </a:lnTo>
                  <a:lnTo>
                    <a:pt x="78" y="276"/>
                  </a:lnTo>
                  <a:lnTo>
                    <a:pt x="117" y="285"/>
                  </a:lnTo>
                  <a:lnTo>
                    <a:pt x="132" y="309"/>
                  </a:lnTo>
                  <a:lnTo>
                    <a:pt x="159" y="336"/>
                  </a:lnTo>
                  <a:lnTo>
                    <a:pt x="198" y="333"/>
                  </a:lnTo>
                  <a:lnTo>
                    <a:pt x="225" y="318"/>
                  </a:lnTo>
                  <a:lnTo>
                    <a:pt x="246" y="309"/>
                  </a:lnTo>
                  <a:lnTo>
                    <a:pt x="255" y="288"/>
                  </a:lnTo>
                  <a:lnTo>
                    <a:pt x="246" y="270"/>
                  </a:lnTo>
                  <a:close/>
                </a:path>
              </a:pathLst>
            </a:custGeom>
            <a:solidFill>
              <a:srgbClr val="59E75C"/>
            </a:solidFill>
            <a:ln w="9525">
              <a:solidFill>
                <a:srgbClr val="FF3300"/>
              </a:solidFill>
              <a:round/>
              <a:headEnd/>
              <a:tailEnd/>
            </a:ln>
            <a:effectLst/>
          </p:spPr>
          <p:txBody>
            <a:bodyPr wrap="none"/>
            <a:lstStyle/>
            <a:p>
              <a:endParaRPr lang="en-US"/>
            </a:p>
          </p:txBody>
        </p:sp>
      </p:grpSp>
      <p:pic>
        <p:nvPicPr>
          <p:cNvPr id="5" name="Picture 4"/>
          <p:cNvPicPr>
            <a:picLocks noChangeAspect="1"/>
          </p:cNvPicPr>
          <p:nvPr/>
        </p:nvPicPr>
        <p:blipFill>
          <a:blip r:embed="rId3"/>
          <a:stretch>
            <a:fillRect/>
          </a:stretch>
        </p:blipFill>
        <p:spPr>
          <a:xfrm>
            <a:off x="1738308" y="1895506"/>
            <a:ext cx="2282535" cy="2352279"/>
          </a:xfrm>
          <a:prstGeom prst="rect">
            <a:avLst/>
          </a:prstGeom>
        </p:spPr>
      </p:pic>
      <p:pic>
        <p:nvPicPr>
          <p:cNvPr id="6" name="Picture 5"/>
          <p:cNvPicPr>
            <a:picLocks noChangeAspect="1"/>
          </p:cNvPicPr>
          <p:nvPr/>
        </p:nvPicPr>
        <p:blipFill>
          <a:blip r:embed="rId4"/>
          <a:stretch>
            <a:fillRect/>
          </a:stretch>
        </p:blipFill>
        <p:spPr>
          <a:xfrm>
            <a:off x="1747892" y="4284001"/>
            <a:ext cx="2282535" cy="2139877"/>
          </a:xfrm>
          <a:prstGeom prst="rect">
            <a:avLst/>
          </a:prstGeom>
        </p:spPr>
      </p:pic>
    </p:spTree>
    <p:extLst>
      <p:ext uri="{BB962C8B-B14F-4D97-AF65-F5344CB8AC3E}">
        <p14:creationId xmlns:p14="http://schemas.microsoft.com/office/powerpoint/2010/main" val="256774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97"/>
            <a:ext cx="8229600" cy="990600"/>
          </a:xfrm>
        </p:spPr>
        <p:txBody>
          <a:bodyPr/>
          <a:lstStyle/>
          <a:p>
            <a:r>
              <a:rPr lang="en-US" dirty="0"/>
              <a:t>What this course will cover</a:t>
            </a:r>
          </a:p>
        </p:txBody>
      </p:sp>
      <p:sp>
        <p:nvSpPr>
          <p:cNvPr id="3" name="Content Placeholder 2"/>
          <p:cNvSpPr>
            <a:spLocks noGrp="1"/>
          </p:cNvSpPr>
          <p:nvPr>
            <p:ph idx="1"/>
          </p:nvPr>
        </p:nvSpPr>
        <p:spPr>
          <a:xfrm>
            <a:off x="990600" y="1143001"/>
            <a:ext cx="7696200" cy="580696"/>
          </a:xfrm>
        </p:spPr>
        <p:txBody>
          <a:bodyPr/>
          <a:lstStyle/>
          <a:p>
            <a:pPr marL="0" indent="0">
              <a:buNone/>
            </a:pPr>
            <a:r>
              <a:rPr lang="en-US" sz="2400" dirty="0"/>
              <a:t>The FS digital 3D viewing software: Summit Evolution</a:t>
            </a:r>
          </a:p>
        </p:txBody>
      </p:sp>
      <p:pic>
        <p:nvPicPr>
          <p:cNvPr id="6146" name="Picture 2" descr="C:\Users\jmonty\AppData\Local\Temp\1\SNAGHTMLfbd1a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5097" y="1854201"/>
            <a:ext cx="6600824" cy="387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483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895600" y="2819400"/>
            <a:ext cx="6102350" cy="815502"/>
          </a:xfrm>
        </p:spPr>
        <p:txBody>
          <a:bodyPr/>
          <a:lstStyle/>
          <a:p>
            <a:r>
              <a:rPr lang="en-US" dirty="0"/>
              <a:t>… a VERY brief introduction …</a:t>
            </a:r>
          </a:p>
        </p:txBody>
      </p:sp>
      <p:sp>
        <p:nvSpPr>
          <p:cNvPr id="2050" name="Rectangle 2"/>
          <p:cNvSpPr>
            <a:spLocks noGrp="1" noChangeArrowheads="1"/>
          </p:cNvSpPr>
          <p:nvPr>
            <p:ph type="ctrTitle"/>
          </p:nvPr>
        </p:nvSpPr>
        <p:spPr>
          <a:xfrm>
            <a:off x="2514600" y="1447800"/>
            <a:ext cx="6400800" cy="1143000"/>
          </a:xfrm>
        </p:spPr>
        <p:txBody>
          <a:bodyPr/>
          <a:lstStyle/>
          <a:p>
            <a:r>
              <a:rPr lang="en-US" sz="3600" dirty="0"/>
              <a:t>Selected Characteristics of Aerial Photos</a:t>
            </a:r>
          </a:p>
        </p:txBody>
      </p:sp>
    </p:spTree>
    <p:extLst>
      <p:ext uri="{BB962C8B-B14F-4D97-AF65-F5344CB8AC3E}">
        <p14:creationId xmlns:p14="http://schemas.microsoft.com/office/powerpoint/2010/main" val="3573705044"/>
      </p:ext>
    </p:extLst>
  </p:cSld>
  <p:clrMapOvr>
    <a:masterClrMapping/>
  </p:clrMapOvr>
  <p:transition>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5828DB7-A16C-4CA8-9A6B-BC3AFF9F6516}">
  <ds:schemaRefs>
    <ds:schemaRef ds:uri="ESRI.ArcGIS.Mapping.OfficeIntegration.PowerPointInfo"/>
  </ds:schemaRefs>
</ds:datastoreItem>
</file>

<file path=customXml/itemProps10.xml><?xml version="1.0" encoding="utf-8"?>
<ds:datastoreItem xmlns:ds="http://schemas.openxmlformats.org/officeDocument/2006/customXml" ds:itemID="{B4A9C166-BD48-4217-A5FD-CF00E0A1AA7D}">
  <ds:schemaRefs>
    <ds:schemaRef ds:uri="ESRI.ArcGIS.Mapping.OfficeIntegration.PowerPointInfo"/>
  </ds:schemaRefs>
</ds:datastoreItem>
</file>

<file path=customXml/itemProps11.xml><?xml version="1.0" encoding="utf-8"?>
<ds:datastoreItem xmlns:ds="http://schemas.openxmlformats.org/officeDocument/2006/customXml" ds:itemID="{0ADC328D-39F3-4C3F-91ED-09D6760A1147}">
  <ds:schemaRefs>
    <ds:schemaRef ds:uri="ESRI.ArcGIS.Mapping.OfficeIntegration.PowerPointInfo"/>
  </ds:schemaRefs>
</ds:datastoreItem>
</file>

<file path=customXml/itemProps12.xml><?xml version="1.0" encoding="utf-8"?>
<ds:datastoreItem xmlns:ds="http://schemas.openxmlformats.org/officeDocument/2006/customXml" ds:itemID="{42DA8CCC-8FB1-40FD-A10C-35C218F9B1DE}">
  <ds:schemaRefs>
    <ds:schemaRef ds:uri="ESRI.ArcGIS.Mapping.OfficeIntegration.PowerPointInfo"/>
  </ds:schemaRefs>
</ds:datastoreItem>
</file>

<file path=customXml/itemProps2.xml><?xml version="1.0" encoding="utf-8"?>
<ds:datastoreItem xmlns:ds="http://schemas.openxmlformats.org/officeDocument/2006/customXml" ds:itemID="{F2ED15C2-F718-46C6-BD10-B8E51B7B3832}">
  <ds:schemaRefs>
    <ds:schemaRef ds:uri="ESRI.ArcGIS.Mapping.OfficeIntegration.PowerPointInfo"/>
  </ds:schemaRefs>
</ds:datastoreItem>
</file>

<file path=customXml/itemProps3.xml><?xml version="1.0" encoding="utf-8"?>
<ds:datastoreItem xmlns:ds="http://schemas.openxmlformats.org/officeDocument/2006/customXml" ds:itemID="{9C45D465-3C55-4B05-B5B0-B72FFBFECE89}">
  <ds:schemaRefs>
    <ds:schemaRef ds:uri="ESRI.ArcGIS.Mapping.OfficeIntegration.PowerPointInfo"/>
  </ds:schemaRefs>
</ds:datastoreItem>
</file>

<file path=customXml/itemProps4.xml><?xml version="1.0" encoding="utf-8"?>
<ds:datastoreItem xmlns:ds="http://schemas.openxmlformats.org/officeDocument/2006/customXml" ds:itemID="{E1CDF8B1-9229-4493-BFFD-81163C71315E}">
  <ds:schemaRefs>
    <ds:schemaRef ds:uri="ESRI.ArcGIS.Mapping.OfficeIntegration.PowerPointInfo"/>
  </ds:schemaRefs>
</ds:datastoreItem>
</file>

<file path=customXml/itemProps5.xml><?xml version="1.0" encoding="utf-8"?>
<ds:datastoreItem xmlns:ds="http://schemas.openxmlformats.org/officeDocument/2006/customXml" ds:itemID="{475C6C5E-9434-4CEA-BD1B-CA57ADE25448}">
  <ds:schemaRefs>
    <ds:schemaRef ds:uri="ESRI.ArcGIS.Mapping.OfficeIntegration.PowerPointInfo"/>
  </ds:schemaRefs>
</ds:datastoreItem>
</file>

<file path=customXml/itemProps6.xml><?xml version="1.0" encoding="utf-8"?>
<ds:datastoreItem xmlns:ds="http://schemas.openxmlformats.org/officeDocument/2006/customXml" ds:itemID="{A52C052E-EE28-4A0C-B43C-30C876411E7B}">
  <ds:schemaRefs>
    <ds:schemaRef ds:uri="ESRI.ArcGIS.Mapping.OfficeIntegration.PowerPointInfo"/>
  </ds:schemaRefs>
</ds:datastoreItem>
</file>

<file path=customXml/itemProps7.xml><?xml version="1.0" encoding="utf-8"?>
<ds:datastoreItem xmlns:ds="http://schemas.openxmlformats.org/officeDocument/2006/customXml" ds:itemID="{AD704CCD-C5CA-4958-A4AA-86F861BA12CD}">
  <ds:schemaRefs>
    <ds:schemaRef ds:uri="ESRI.ArcGIS.Mapping.OfficeIntegration.PowerPointInfo"/>
  </ds:schemaRefs>
</ds:datastoreItem>
</file>

<file path=customXml/itemProps8.xml><?xml version="1.0" encoding="utf-8"?>
<ds:datastoreItem xmlns:ds="http://schemas.openxmlformats.org/officeDocument/2006/customXml" ds:itemID="{763A7077-5622-4421-84C8-3E22205B149E}">
  <ds:schemaRefs>
    <ds:schemaRef ds:uri="ESRI.ArcGIS.Mapping.OfficeIntegration.PowerPointInfo"/>
  </ds:schemaRefs>
</ds:datastoreItem>
</file>

<file path=customXml/itemProps9.xml><?xml version="1.0" encoding="utf-8"?>
<ds:datastoreItem xmlns:ds="http://schemas.openxmlformats.org/officeDocument/2006/customXml" ds:itemID="{FC477136-C34A-49F3-87F1-965A3D268D6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Clarity</Template>
  <TotalTime>33498</TotalTime>
  <Words>3487</Words>
  <Application>Microsoft Office PowerPoint</Application>
  <PresentationFormat>On-screen Show (4:3)</PresentationFormat>
  <Paragraphs>396</Paragraphs>
  <Slides>41</Slides>
  <Notes>39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6" baseType="lpstr">
      <vt:lpstr>Arial</vt:lpstr>
      <vt:lpstr>Calibri</vt:lpstr>
      <vt:lpstr>Wingdings</vt:lpstr>
      <vt:lpstr>Clarity</vt:lpstr>
      <vt:lpstr>Drawing</vt:lpstr>
      <vt:lpstr>Integrating Digital 3D Imagery in Geospatial Workflows</vt:lpstr>
      <vt:lpstr>Housekeeping</vt:lpstr>
      <vt:lpstr>Webinar Overview</vt:lpstr>
      <vt:lpstr>Course Format &amp; Learning Styles</vt:lpstr>
      <vt:lpstr>What this course will cover</vt:lpstr>
      <vt:lpstr>What this course will cover</vt:lpstr>
      <vt:lpstr>What this course will cover</vt:lpstr>
      <vt:lpstr>What this course will cover</vt:lpstr>
      <vt:lpstr>Selected Characteristics of Aerial Photos</vt:lpstr>
      <vt:lpstr>Aerial “photos”</vt:lpstr>
      <vt:lpstr>Requirements for Stereo</vt:lpstr>
      <vt:lpstr>Requirements for Stereo</vt:lpstr>
      <vt:lpstr>Photo Geometry--Single Point Perspective</vt:lpstr>
      <vt:lpstr>Relationship to viewing</vt:lpstr>
      <vt:lpstr>For more information…</vt:lpstr>
      <vt:lpstr>Summit Evolution</vt:lpstr>
      <vt:lpstr>Stereo Viewing Overview Topics</vt:lpstr>
      <vt:lpstr>Summit Evolution Capabilities</vt:lpstr>
      <vt:lpstr>Summit Evolution System Requirements</vt:lpstr>
      <vt:lpstr>How stereo-ready imagery is created</vt:lpstr>
      <vt:lpstr>Stereo Viewing—Red/Blue Anaglyph</vt:lpstr>
      <vt:lpstr>Stereo Viewing—Active Systems</vt:lpstr>
      <vt:lpstr>Stereo Viewing—Passive Systems</vt:lpstr>
      <vt:lpstr>Setup Options—Stereo Display</vt:lpstr>
      <vt:lpstr>Measuring Heights</vt:lpstr>
      <vt:lpstr>A bit of theory</vt:lpstr>
      <vt:lpstr>Fundamentals of Digital 3D</vt:lpstr>
      <vt:lpstr>Fundamentals of Digital 3D</vt:lpstr>
      <vt:lpstr>“Seeing” in stereo</vt:lpstr>
      <vt:lpstr>“Seeing” in stereo</vt:lpstr>
      <vt:lpstr>“Seeing” in stereo</vt:lpstr>
      <vt:lpstr>X Parallax Adjustment Modes</vt:lpstr>
      <vt:lpstr>X Parallax Adjustment Modes</vt:lpstr>
      <vt:lpstr>X Parallax Adjustment Modes</vt:lpstr>
      <vt:lpstr>X Parallax Adjustment Modes</vt:lpstr>
      <vt:lpstr>Evolution Major Software Components (1)</vt:lpstr>
      <vt:lpstr>Evolution Major Software Components (2)</vt:lpstr>
      <vt:lpstr>Customization</vt:lpstr>
      <vt:lpstr>Navigation Tips</vt:lpstr>
      <vt:lpstr>NAIP Statewide Stereo Imagery</vt:lpstr>
      <vt:lpstr>Summit Evolution</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Hammond, Mark - FS, SALT LAKE CITY, UT</cp:lastModifiedBy>
  <cp:revision>439</cp:revision>
  <dcterms:created xsi:type="dcterms:W3CDTF">2015-04-03T20:09:37Z</dcterms:created>
  <dcterms:modified xsi:type="dcterms:W3CDTF">2020-02-10T19:46:40Z</dcterms:modified>
</cp:coreProperties>
</file>