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58" r:id="rId2"/>
  </p:sldMasterIdLst>
  <p:notesMasterIdLst>
    <p:notesMasterId r:id="rId15"/>
  </p:notesMasterIdLst>
  <p:sldIdLst>
    <p:sldId id="256" r:id="rId3"/>
    <p:sldId id="396" r:id="rId4"/>
    <p:sldId id="432" r:id="rId5"/>
    <p:sldId id="433" r:id="rId6"/>
    <p:sldId id="436" r:id="rId7"/>
    <p:sldId id="434" r:id="rId8"/>
    <p:sldId id="435" r:id="rId9"/>
    <p:sldId id="431" r:id="rId10"/>
    <p:sldId id="399" r:id="rId11"/>
    <p:sldId id="405" r:id="rId12"/>
    <p:sldId id="430" r:id="rId13"/>
    <p:sldId id="429" r:id="rId14"/>
  </p:sldIdLst>
  <p:sldSz cx="9144000" cy="6858000" type="screen4x3"/>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0000FF"/>
    <a:srgbClr val="CCFFCC"/>
    <a:srgbClr val="99FF99"/>
    <a:srgbClr val="DDDDDD"/>
    <a:srgbClr val="00FF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6" autoAdjust="0"/>
    <p:restoredTop sz="85458" autoAdjust="0"/>
  </p:normalViewPr>
  <p:slideViewPr>
    <p:cSldViewPr>
      <p:cViewPr varScale="1">
        <p:scale>
          <a:sx n="63" d="100"/>
          <a:sy n="63" d="100"/>
        </p:scale>
        <p:origin x="1284" y="78"/>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CB910C27-5C14-414B-B802-4019C99B9D21}" type="slidenum">
              <a:rPr lang="en-US"/>
              <a:pPr>
                <a:defRPr/>
              </a:pPr>
              <a:t>‹#›</a:t>
            </a:fld>
            <a:endParaRPr lang="en-US"/>
          </a:p>
        </p:txBody>
      </p:sp>
    </p:spTree>
    <p:extLst>
      <p:ext uri="{BB962C8B-B14F-4D97-AF65-F5344CB8AC3E}">
        <p14:creationId xmlns:p14="http://schemas.microsoft.com/office/powerpoint/2010/main" val="53010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910C27-5C14-414B-B802-4019C99B9D21}" type="slidenum">
              <a:rPr lang="en-US" smtClean="0"/>
              <a:pPr>
                <a:defRPr/>
              </a:pPr>
              <a:t>1</a:t>
            </a:fld>
            <a:endParaRPr lang="en-US"/>
          </a:p>
        </p:txBody>
      </p:sp>
    </p:spTree>
    <p:extLst>
      <p:ext uri="{BB962C8B-B14F-4D97-AF65-F5344CB8AC3E}">
        <p14:creationId xmlns:p14="http://schemas.microsoft.com/office/powerpoint/2010/main" val="53815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Arial" charset="0"/>
                <a:ea typeface="+mn-ea"/>
                <a:cs typeface="+mn-cs"/>
              </a:rPr>
              <a:t>Key Findings</a:t>
            </a:r>
            <a:endParaRPr lang="en-US" sz="900" kern="1200" dirty="0" smtClean="0">
              <a:solidFill>
                <a:schemeClr val="tx1"/>
              </a:solidFill>
              <a:effectLst/>
              <a:latin typeface="Arial" charset="0"/>
              <a:ea typeface="+mn-ea"/>
              <a:cs typeface="+mn-cs"/>
            </a:endParaRPr>
          </a:p>
          <a:p>
            <a:pPr lvl="0"/>
            <a:r>
              <a:rPr lang="en-US" sz="900" b="1" kern="1200" dirty="0" smtClean="0">
                <a:solidFill>
                  <a:schemeClr val="tx1"/>
                </a:solidFill>
                <a:effectLst/>
                <a:latin typeface="Arial" charset="0"/>
                <a:ea typeface="+mn-ea"/>
                <a:cs typeface="+mn-cs"/>
              </a:rPr>
              <a:t>Defined Requirements</a:t>
            </a:r>
            <a:r>
              <a:rPr lang="en-US" sz="900" kern="1200" dirty="0" smtClean="0">
                <a:solidFill>
                  <a:schemeClr val="tx1"/>
                </a:solidFill>
                <a:effectLst/>
                <a:latin typeface="Arial" charset="0"/>
                <a:ea typeface="+mn-ea"/>
                <a:cs typeface="+mn-cs"/>
              </a:rPr>
              <a:t> - In order to support the mission(s) of the civil agencies, carefully defined remote sensing requirements are needed for each business area. Requirements documents need to carefully describe the information need(s), current capabilities, desired future capabilities, and information gaps as well as formatting standards. Following the completion of a requirements document, the real work begins, looking for ways to fill the information gaps. Well integrated solutions can come from National Systems, unclassified government systems, and commercial systems. </a:t>
            </a:r>
            <a:r>
              <a:rPr lang="en-US" sz="900" b="1" kern="1200" dirty="0" smtClean="0">
                <a:solidFill>
                  <a:schemeClr val="tx1"/>
                </a:solidFill>
                <a:effectLst/>
                <a:latin typeface="Arial" charset="0"/>
                <a:ea typeface="+mn-ea"/>
                <a:cs typeface="+mn-cs"/>
              </a:rPr>
              <a:t>The TWG is tasked with developing requirements and having those validated by the CAC before sharing with other agencies for action/support.</a:t>
            </a:r>
            <a:endParaRPr lang="en-US" sz="900" kern="1200" dirty="0" smtClean="0">
              <a:solidFill>
                <a:schemeClr val="tx1"/>
              </a:solidFill>
              <a:effectLst/>
              <a:latin typeface="Arial" charset="0"/>
              <a:ea typeface="+mn-ea"/>
              <a:cs typeface="+mn-cs"/>
            </a:endParaRPr>
          </a:p>
          <a:p>
            <a:pPr lvl="0"/>
            <a:r>
              <a:rPr lang="en-US" sz="900" b="1" kern="1200" dirty="0" smtClean="0">
                <a:solidFill>
                  <a:schemeClr val="tx1"/>
                </a:solidFill>
                <a:effectLst/>
                <a:latin typeface="Arial" charset="0"/>
                <a:ea typeface="+mn-ea"/>
                <a:cs typeface="+mn-cs"/>
              </a:rPr>
              <a:t>Untapped Resources and Process Engineering / Re-engineering</a:t>
            </a:r>
            <a:r>
              <a:rPr lang="en-US" sz="900" kern="1200" dirty="0" smtClean="0">
                <a:solidFill>
                  <a:schemeClr val="tx1"/>
                </a:solidFill>
                <a:effectLst/>
                <a:latin typeface="Arial" charset="0"/>
                <a:ea typeface="+mn-ea"/>
                <a:cs typeface="+mn-cs"/>
              </a:rPr>
              <a:t> - There are a lot of untapped resources, and the methods/timelines we have worked on for the past 30 years are no longer fully valid. </a:t>
            </a:r>
            <a:r>
              <a:rPr lang="en-US" sz="900" b="1" kern="1200" dirty="0" smtClean="0">
                <a:solidFill>
                  <a:schemeClr val="tx1"/>
                </a:solidFill>
                <a:effectLst/>
                <a:latin typeface="Arial" charset="0"/>
                <a:ea typeface="+mn-ea"/>
                <a:cs typeface="+mn-cs"/>
              </a:rPr>
              <a:t>Both the resources delivering the product as well as the teams/land managers using the products need to update and change their processes to get closer to real time, at least for tactical decision making.</a:t>
            </a:r>
            <a:r>
              <a:rPr lang="en-US" sz="900" kern="1200" dirty="0" smtClean="0">
                <a:solidFill>
                  <a:schemeClr val="tx1"/>
                </a:solidFill>
                <a:effectLst/>
                <a:latin typeface="Arial" charset="0"/>
                <a:ea typeface="+mn-ea"/>
                <a:cs typeface="+mn-cs"/>
              </a:rPr>
              <a:t>  The current processes work okay for strategic decision-making, but we need to support both strategic and tactical, and the means are available, or close to being available, to do both. </a:t>
            </a:r>
          </a:p>
          <a:p>
            <a:pPr lvl="0"/>
            <a:r>
              <a:rPr lang="en-US" sz="900" b="1" kern="1200" dirty="0" smtClean="0">
                <a:solidFill>
                  <a:schemeClr val="tx1"/>
                </a:solidFill>
                <a:effectLst/>
                <a:latin typeface="Arial" charset="0"/>
                <a:ea typeface="+mn-ea"/>
                <a:cs typeface="+mn-cs"/>
              </a:rPr>
              <a:t>Education </a:t>
            </a:r>
            <a:r>
              <a:rPr lang="en-US" sz="900" kern="1200" dirty="0" smtClean="0">
                <a:solidFill>
                  <a:schemeClr val="tx1"/>
                </a:solidFill>
                <a:effectLst/>
                <a:latin typeface="Arial" charset="0"/>
                <a:ea typeface="+mn-ea"/>
                <a:cs typeface="+mn-cs"/>
              </a:rPr>
              <a:t>– with any remote sensing tool in the toolbox, end users need to be aware of what is available, and how to use it. So there is an awareness piece and a training piece. </a:t>
            </a:r>
          </a:p>
          <a:p>
            <a:pPr lvl="0"/>
            <a:r>
              <a:rPr lang="en-US" sz="900" b="1" kern="1200" dirty="0" smtClean="0">
                <a:solidFill>
                  <a:schemeClr val="tx1"/>
                </a:solidFill>
                <a:effectLst/>
                <a:latin typeface="Arial" charset="0"/>
                <a:ea typeface="+mn-ea"/>
                <a:cs typeface="+mn-cs"/>
              </a:rPr>
              <a:t>End User Community Participation</a:t>
            </a:r>
            <a:r>
              <a:rPr lang="en-US" sz="900" kern="1200" dirty="0" smtClean="0">
                <a:solidFill>
                  <a:schemeClr val="tx1"/>
                </a:solidFill>
                <a:effectLst/>
                <a:latin typeface="Arial" charset="0"/>
                <a:ea typeface="+mn-ea"/>
                <a:cs typeface="+mn-cs"/>
              </a:rPr>
              <a:t> – End user participation throughout the process of discovery (new processes and new data sources) and integration is key to providing the most operationally useful remote sensing information to the incident command structure in a reliable way.</a:t>
            </a:r>
          </a:p>
          <a:p>
            <a:endParaRPr lang="en-US" sz="1000" dirty="0"/>
          </a:p>
        </p:txBody>
      </p:sp>
      <p:sp>
        <p:nvSpPr>
          <p:cNvPr id="4" name="Slide Number Placeholder 3"/>
          <p:cNvSpPr>
            <a:spLocks noGrp="1"/>
          </p:cNvSpPr>
          <p:nvPr>
            <p:ph type="sldNum" sz="quarter" idx="10"/>
          </p:nvPr>
        </p:nvSpPr>
        <p:spPr/>
        <p:txBody>
          <a:bodyPr/>
          <a:lstStyle/>
          <a:p>
            <a:pPr>
              <a:defRPr/>
            </a:pPr>
            <a:fld id="{CB910C27-5C14-414B-B802-4019C99B9D21}" type="slidenum">
              <a:rPr lang="en-US" smtClean="0"/>
              <a:pPr>
                <a:defRPr/>
              </a:pPr>
              <a:t>9</a:t>
            </a:fld>
            <a:endParaRPr lang="en-US"/>
          </a:p>
        </p:txBody>
      </p:sp>
    </p:spTree>
    <p:extLst>
      <p:ext uri="{BB962C8B-B14F-4D97-AF65-F5344CB8AC3E}">
        <p14:creationId xmlns:p14="http://schemas.microsoft.com/office/powerpoint/2010/main" val="349620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11</a:t>
            </a:fld>
            <a:endParaRPr lang="en-US"/>
          </a:p>
        </p:txBody>
      </p:sp>
    </p:spTree>
    <p:extLst>
      <p:ext uri="{BB962C8B-B14F-4D97-AF65-F5344CB8AC3E}">
        <p14:creationId xmlns:p14="http://schemas.microsoft.com/office/powerpoint/2010/main" val="419002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cstate="screen">
            <a:extLst>
              <a:ext uri="{28A0092B-C50C-407E-A947-70E740481C1C}">
                <a14:useLocalDpi xmlns:a14="http://schemas.microsoft.com/office/drawing/2010/main"/>
              </a:ext>
            </a:extLst>
          </a:blip>
          <a:srcRect/>
          <a:stretch>
            <a:fillRect r="-20000"/>
          </a:stretch>
        </a:blip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3429000" y="2362200"/>
            <a:ext cx="5562600" cy="152400"/>
          </a:xfrm>
          <a:prstGeom prst="wave">
            <a:avLst>
              <a:gd name="adj1" fmla="val 13005"/>
              <a:gd name="adj2" fmla="val 0"/>
            </a:avLst>
          </a:prstGeom>
          <a:gradFill flip="none" rotWithShape="1">
            <a:gsLst>
              <a:gs pos="0">
                <a:schemeClr val="tx2"/>
              </a:gs>
              <a:gs pos="50000">
                <a:srgbClr val="66FF33"/>
              </a:gs>
              <a:gs pos="100000">
                <a:schemeClr val="tx2"/>
              </a:gs>
            </a:gsLst>
            <a:lin ang="0" scaled="1"/>
            <a:tileRect/>
          </a:gradFill>
          <a:ln w="9525">
            <a:noFill/>
            <a:round/>
            <a:headEnd/>
            <a:tailEnd/>
          </a:ln>
          <a:effectLst/>
        </p:spPr>
        <p:txBody>
          <a:bodyPr wrap="none" anchor="ctr"/>
          <a:lstStyle/>
          <a:p>
            <a:pPr>
              <a:defRPr/>
            </a:pPr>
            <a:endParaRPr lang="en-US"/>
          </a:p>
        </p:txBody>
      </p:sp>
      <p:sp>
        <p:nvSpPr>
          <p:cNvPr id="5122" name="Rectangle 2"/>
          <p:cNvSpPr>
            <a:spLocks noGrp="1" noChangeArrowheads="1"/>
          </p:cNvSpPr>
          <p:nvPr>
            <p:ph type="subTitle" idx="1"/>
          </p:nvPr>
        </p:nvSpPr>
        <p:spPr>
          <a:xfrm>
            <a:off x="3048000" y="2819400"/>
            <a:ext cx="5867400" cy="1752600"/>
          </a:xfrm>
        </p:spPr>
        <p:txBody>
          <a:bodyPr/>
          <a:lstStyle>
            <a:lvl1pPr marL="0" indent="0" algn="r">
              <a:buFontTx/>
              <a:buNone/>
              <a:defRPr sz="2400"/>
            </a:lvl1pPr>
          </a:lstStyle>
          <a:p>
            <a:r>
              <a:rPr lang="en-US"/>
              <a:t>Montitoring Trends in Land Cover Change</a:t>
            </a:r>
          </a:p>
          <a:p>
            <a:endParaRPr lang="en-US"/>
          </a:p>
          <a:p>
            <a:r>
              <a:rPr lang="en-US"/>
              <a:t>September 1 – 3, 2009 </a:t>
            </a:r>
          </a:p>
          <a:p>
            <a:r>
              <a:rPr lang="en-US"/>
              <a:t>Salt Lake City, UT</a:t>
            </a:r>
          </a:p>
          <a:p>
            <a:endParaRPr lang="en-US"/>
          </a:p>
        </p:txBody>
      </p:sp>
      <p:sp>
        <p:nvSpPr>
          <p:cNvPr id="5124" name="Rectangle 4"/>
          <p:cNvSpPr>
            <a:spLocks noGrp="1" noChangeArrowheads="1"/>
          </p:cNvSpPr>
          <p:nvPr>
            <p:ph type="ctrTitle"/>
          </p:nvPr>
        </p:nvSpPr>
        <p:spPr>
          <a:xfrm>
            <a:off x="2438400" y="739775"/>
            <a:ext cx="6400800" cy="1470025"/>
          </a:xfrm>
        </p:spPr>
        <p:txBody>
          <a:bodyPr/>
          <a:lstStyle>
            <a:lvl1pPr algn="r">
              <a:defRPr sz="2800" u="none">
                <a:solidFill>
                  <a:schemeClr val="bg1"/>
                </a:solidFill>
              </a:defRPr>
            </a:lvl1pPr>
          </a:lstStyle>
          <a:p>
            <a:r>
              <a:rPr lang="en-US"/>
              <a:t>Land Cover Data Maintenance:  Operational &amp; Proggramatic Considerations</a:t>
            </a:r>
          </a:p>
        </p:txBody>
      </p:sp>
      <p:sp>
        <p:nvSpPr>
          <p:cNvPr id="5" name="Rectangle 4"/>
          <p:cNvSpPr>
            <a:spLocks noGrp="1" noChangeArrowheads="1"/>
          </p:cNvSpPr>
          <p:nvPr>
            <p:ph type="ftr" sz="quarter" idx="10"/>
          </p:nvPr>
        </p:nvSpPr>
        <p:spPr>
          <a:xfrm>
            <a:off x="5257800" y="5943600"/>
            <a:ext cx="3657600" cy="762000"/>
          </a:xfrm>
        </p:spPr>
        <p:txBody>
          <a:bodyPr/>
          <a:lstStyle>
            <a:lvl1pPr algn="r">
              <a:defRPr>
                <a:solidFill>
                  <a:schemeClr val="bg1"/>
                </a:solidFill>
              </a:defRPr>
            </a:lvl1pPr>
          </a:lstStyle>
          <a:p>
            <a:pPr>
              <a:defRPr/>
            </a:pPr>
            <a:r>
              <a:rPr lang="en-US"/>
              <a:t>USDA Forest Service, Remote Sensing Applications Center, </a:t>
            </a:r>
          </a:p>
          <a:p>
            <a:pPr>
              <a:defRPr/>
            </a:pPr>
            <a:r>
              <a:rPr lang="en-US"/>
              <a:t>FSWeb: http://fsweb.rsac.fs.fed.us</a:t>
            </a:r>
          </a:p>
          <a:p>
            <a:pPr>
              <a:defRPr/>
            </a:pPr>
            <a:r>
              <a:rPr lang="en-US"/>
              <a:t>WWW: http://www.fs.fed.us/eng/rsac/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143000"/>
            <a:ext cx="37719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143000"/>
            <a:ext cx="37719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709988"/>
            <a:ext cx="37719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143000"/>
            <a:ext cx="3771900" cy="4983163"/>
          </a:xfrm>
        </p:spPr>
        <p:txBody>
          <a:bodyPr/>
          <a:lstStyle/>
          <a:p>
            <a:pPr lvl="0"/>
            <a:endParaRPr lang="en-US" noProof="0" smtClean="0"/>
          </a:p>
        </p:txBody>
      </p:sp>
      <p:sp>
        <p:nvSpPr>
          <p:cNvPr id="4" name="Text Placeholder 3"/>
          <p:cNvSpPr>
            <a:spLocks noGrp="1"/>
          </p:cNvSpPr>
          <p:nvPr>
            <p:ph type="body" sz="half" idx="2"/>
          </p:nvPr>
        </p:nvSpPr>
        <p:spPr>
          <a:xfrm>
            <a:off x="4914900" y="1143000"/>
            <a:ext cx="37719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143000"/>
            <a:ext cx="37719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208827"/>
          </a:xfrm>
          <a:prstGeom prst="rect">
            <a:avLst/>
          </a:prstGeom>
          <a:solidFill>
            <a:srgbClr val="01672D"/>
          </a:solidFill>
          <a:ln>
            <a:solidFill>
              <a:srgbClr val="016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rgbClr val="01672D"/>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533400"/>
            <a:ext cx="3838575" cy="555146"/>
          </a:xfrm>
          <a:prstGeom prst="rect">
            <a:avLst/>
          </a:prstGeom>
        </p:spPr>
      </p:pic>
    </p:spTree>
    <p:extLst>
      <p:ext uri="{BB962C8B-B14F-4D97-AF65-F5344CB8AC3E}">
        <p14:creationId xmlns:p14="http://schemas.microsoft.com/office/powerpoint/2010/main" val="1051076810"/>
      </p:ext>
    </p:extLst>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u="sng"/>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lvl1pPr>
              <a:buClr>
                <a:schemeClr val="bg1"/>
              </a:buClr>
              <a:defRPr sz="3200"/>
            </a:lvl1pPr>
            <a:lvl2pPr>
              <a:buClr>
                <a:schemeClr val="bg1"/>
              </a:buClr>
              <a:defRPr sz="2800"/>
            </a:lvl2pPr>
            <a:lvl3pPr>
              <a:buClr>
                <a:schemeClr val="bg1"/>
              </a:buClr>
              <a:defRPr sz="2400"/>
            </a:lvl3pPr>
            <a:lvl4pPr>
              <a:buClr>
                <a:schemeClr val="bg1"/>
              </a:buClr>
              <a:defRPr sz="2000"/>
            </a:lvl4pPr>
            <a:lvl5pPr>
              <a:buClr>
                <a:schemeClr val="bg1"/>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3951503"/>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s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u="sng"/>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447800"/>
            <a:ext cx="8229600" cy="5029200"/>
          </a:xfrm>
        </p:spPr>
        <p:txBody>
          <a:bodyPr>
            <a:normAutofit/>
          </a:bodyPr>
          <a:lstStyle>
            <a:lvl1pPr>
              <a:buClr>
                <a:schemeClr val="bg1"/>
              </a:buClr>
              <a:defRPr sz="3200" baseline="0"/>
            </a:lvl1pPr>
            <a:lvl2pPr>
              <a:buClr>
                <a:schemeClr val="bg1"/>
              </a:buClr>
              <a:defRPr sz="2800"/>
            </a:lvl2pPr>
            <a:lvl3pPr>
              <a:buClr>
                <a:schemeClr val="bg1"/>
              </a:buClr>
              <a:defRPr sz="2400"/>
            </a:lvl3pPr>
            <a:lvl4pPr>
              <a:buClr>
                <a:schemeClr val="bg1"/>
              </a:buClr>
              <a:defRPr sz="2000"/>
            </a:lvl4pPr>
            <a:lvl5pPr>
              <a:buClr>
                <a:schemeClr val="bg1"/>
              </a:buClr>
              <a:defRPr sz="1800"/>
            </a:lvl5pPr>
          </a:lstStyle>
          <a:p>
            <a:pPr lvl="0"/>
            <a:r>
              <a:rPr lang="en-US" dirty="0" smtClean="0"/>
              <a:t>Objective(s):</a:t>
            </a:r>
          </a:p>
          <a:p>
            <a:pPr lvl="0"/>
            <a:r>
              <a:rPr lang="en-US" dirty="0" smtClean="0"/>
              <a:t>Key Milestones/Measures:</a:t>
            </a:r>
          </a:p>
          <a:p>
            <a:pPr lvl="0"/>
            <a:r>
              <a:rPr lang="en-US" dirty="0" smtClean="0"/>
              <a:t>UASAG Comments/Recommendations:</a:t>
            </a:r>
          </a:p>
          <a:p>
            <a:pPr lvl="0"/>
            <a:r>
              <a:rPr lang="en-US" dirty="0" smtClean="0"/>
              <a:t>Estimated Completion Date:</a:t>
            </a:r>
          </a:p>
        </p:txBody>
      </p:sp>
    </p:spTree>
    <p:extLst>
      <p:ext uri="{BB962C8B-B14F-4D97-AF65-F5344CB8AC3E}">
        <p14:creationId xmlns:p14="http://schemas.microsoft.com/office/powerpoint/2010/main" val="939278863"/>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lvl1pPr>
              <a:defRPr u="sng"/>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943856"/>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0063218"/>
      </p:ext>
    </p:extLst>
  </p:cSld>
  <p:clrMapOvr>
    <a:masterClrMapping/>
  </p:clrMapOvr>
  <p:transition spd="slow">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defRPr u="sng"/>
            </a:lvl1pPr>
          </a:lstStyle>
          <a:p>
            <a:r>
              <a:rPr lang="en-US" dirty="0" smtClean="0"/>
              <a:t>Click to edit Master title style</a:t>
            </a:r>
            <a:endParaRPr lang="en-US" dirty="0"/>
          </a:p>
        </p:txBody>
      </p:sp>
    </p:spTree>
    <p:extLst>
      <p:ext uri="{BB962C8B-B14F-4D97-AF65-F5344CB8AC3E}">
        <p14:creationId xmlns:p14="http://schemas.microsoft.com/office/powerpoint/2010/main" val="221862157"/>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152400"/>
            <a:ext cx="7924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90600" y="1143000"/>
            <a:ext cx="76962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1066800" y="6613525"/>
            <a:ext cx="7239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777777"/>
                </a:solidFill>
              </a:defRPr>
            </a:lvl1pPr>
          </a:lstStyle>
          <a:p>
            <a:pPr>
              <a:defRPr/>
            </a:pPr>
            <a:r>
              <a:rPr lang="en-US"/>
              <a:t>USDA Forest Service, Remote Sensing Applications Center, http://fsweb.rsac.fs.fed.us</a:t>
            </a:r>
          </a:p>
        </p:txBody>
      </p:sp>
    </p:spTree>
  </p:cSld>
  <p:clrMap bg1="lt1" tx1="dk1" bg2="lt2" tx2="dk2" accent1="accent1" accent2="accent2" accent3="accent3" accent4="accent4" accent5="accent5" accent6="accent6" hlink="hlink" folHlink="folHlink"/>
  <p:sldLayoutIdLst>
    <p:sldLayoutId id="2147483857"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u="sng">
          <a:solidFill>
            <a:srgbClr val="FFFF99"/>
          </a:solidFill>
          <a:latin typeface="+mj-lt"/>
          <a:ea typeface="+mj-ea"/>
          <a:cs typeface="+mj-cs"/>
        </a:defRPr>
      </a:lvl1pPr>
      <a:lvl2pPr algn="ctr" rtl="0" eaLnBrk="0" fontAlgn="base" hangingPunct="0">
        <a:spcBef>
          <a:spcPct val="0"/>
        </a:spcBef>
        <a:spcAft>
          <a:spcPct val="0"/>
        </a:spcAft>
        <a:defRPr sz="3200" u="sng">
          <a:solidFill>
            <a:srgbClr val="FFFF99"/>
          </a:solidFill>
          <a:latin typeface="Arial" charset="0"/>
        </a:defRPr>
      </a:lvl2pPr>
      <a:lvl3pPr algn="ctr" rtl="0" eaLnBrk="0" fontAlgn="base" hangingPunct="0">
        <a:spcBef>
          <a:spcPct val="0"/>
        </a:spcBef>
        <a:spcAft>
          <a:spcPct val="0"/>
        </a:spcAft>
        <a:defRPr sz="3200" u="sng">
          <a:solidFill>
            <a:srgbClr val="FFFF99"/>
          </a:solidFill>
          <a:latin typeface="Arial" charset="0"/>
        </a:defRPr>
      </a:lvl3pPr>
      <a:lvl4pPr algn="ctr" rtl="0" eaLnBrk="0" fontAlgn="base" hangingPunct="0">
        <a:spcBef>
          <a:spcPct val="0"/>
        </a:spcBef>
        <a:spcAft>
          <a:spcPct val="0"/>
        </a:spcAft>
        <a:defRPr sz="3200" u="sng">
          <a:solidFill>
            <a:srgbClr val="FFFF99"/>
          </a:solidFill>
          <a:latin typeface="Arial" charset="0"/>
        </a:defRPr>
      </a:lvl4pPr>
      <a:lvl5pPr algn="ctr" rtl="0" eaLnBrk="0" fontAlgn="base" hangingPunct="0">
        <a:spcBef>
          <a:spcPct val="0"/>
        </a:spcBef>
        <a:spcAft>
          <a:spcPct val="0"/>
        </a:spcAft>
        <a:defRPr sz="3200" u="sng">
          <a:solidFill>
            <a:srgbClr val="FFFF99"/>
          </a:solidFill>
          <a:latin typeface="Arial" charset="0"/>
        </a:defRPr>
      </a:lvl5pPr>
      <a:lvl6pPr marL="457200" algn="ctr" rtl="0" fontAlgn="base">
        <a:spcBef>
          <a:spcPct val="0"/>
        </a:spcBef>
        <a:spcAft>
          <a:spcPct val="0"/>
        </a:spcAft>
        <a:defRPr sz="3200" u="sng">
          <a:solidFill>
            <a:srgbClr val="FFFF99"/>
          </a:solidFill>
          <a:latin typeface="Arial" charset="0"/>
        </a:defRPr>
      </a:lvl6pPr>
      <a:lvl7pPr marL="914400" algn="ctr" rtl="0" fontAlgn="base">
        <a:spcBef>
          <a:spcPct val="0"/>
        </a:spcBef>
        <a:spcAft>
          <a:spcPct val="0"/>
        </a:spcAft>
        <a:defRPr sz="3200" u="sng">
          <a:solidFill>
            <a:srgbClr val="FFFF99"/>
          </a:solidFill>
          <a:latin typeface="Arial" charset="0"/>
        </a:defRPr>
      </a:lvl7pPr>
      <a:lvl8pPr marL="1371600" algn="ctr" rtl="0" fontAlgn="base">
        <a:spcBef>
          <a:spcPct val="0"/>
        </a:spcBef>
        <a:spcAft>
          <a:spcPct val="0"/>
        </a:spcAft>
        <a:defRPr sz="3200" u="sng">
          <a:solidFill>
            <a:srgbClr val="FFFF99"/>
          </a:solidFill>
          <a:latin typeface="Arial" charset="0"/>
        </a:defRPr>
      </a:lvl8pPr>
      <a:lvl9pPr marL="1828800" algn="ctr" rtl="0" fontAlgn="base">
        <a:spcBef>
          <a:spcPct val="0"/>
        </a:spcBef>
        <a:spcAft>
          <a:spcPct val="0"/>
        </a:spcAft>
        <a:defRPr sz="3200" u="sng">
          <a:solidFill>
            <a:srgbClr val="FFFF99"/>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6553200"/>
            <a:ext cx="9144000" cy="327882"/>
          </a:xfrm>
          <a:prstGeom prst="rect">
            <a:avLst/>
          </a:prstGeom>
          <a:solidFill>
            <a:srgbClr val="01672D"/>
          </a:solidFill>
          <a:ln>
            <a:solidFill>
              <a:srgbClr val="016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0">
              <a:solidFill>
                <a:prstClr val="white"/>
              </a:solidFill>
            </a:endParaRPr>
          </a:p>
        </p:txBody>
      </p:sp>
      <p:sp>
        <p:nvSpPr>
          <p:cNvPr id="5" name="TextBox 4"/>
          <p:cNvSpPr txBox="1"/>
          <p:nvPr/>
        </p:nvSpPr>
        <p:spPr>
          <a:xfrm>
            <a:off x="495499" y="6609439"/>
            <a:ext cx="1027775" cy="215444"/>
          </a:xfrm>
          <a:prstGeom prst="rect">
            <a:avLst/>
          </a:prstGeom>
          <a:noFill/>
        </p:spPr>
        <p:txBody>
          <a:bodyPr wrap="square" rtlCol="0">
            <a:spAutoFit/>
          </a:bodyPr>
          <a:lstStyle/>
          <a:p>
            <a:pPr algn="l" fontAlgn="auto">
              <a:spcBef>
                <a:spcPts val="0"/>
              </a:spcBef>
              <a:spcAft>
                <a:spcPts val="0"/>
              </a:spcAft>
            </a:pPr>
            <a:r>
              <a:rPr lang="en-US" sz="800" i="1" dirty="0" smtClean="0">
                <a:solidFill>
                  <a:prstClr val="white"/>
                </a:solidFill>
                <a:latin typeface="Arial"/>
              </a:rPr>
              <a:t>Forest Service</a:t>
            </a:r>
            <a:endParaRPr lang="en-US" sz="800" i="1" dirty="0">
              <a:solidFill>
                <a:prstClr val="white"/>
              </a:solidFill>
              <a:latin typeface="Arial"/>
            </a:endParaRP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600" y="6584950"/>
            <a:ext cx="265249" cy="294427"/>
          </a:xfrm>
          <a:prstGeom prst="rect">
            <a:avLst/>
          </a:prstGeom>
        </p:spPr>
      </p:pic>
      <p:sp>
        <p:nvSpPr>
          <p:cNvPr id="8" name="TextBox 7"/>
          <p:cNvSpPr txBox="1"/>
          <p:nvPr userDrawn="1"/>
        </p:nvSpPr>
        <p:spPr>
          <a:xfrm>
            <a:off x="2552700" y="6609419"/>
            <a:ext cx="4038600" cy="215444"/>
          </a:xfrm>
          <a:prstGeom prst="rect">
            <a:avLst/>
          </a:prstGeom>
          <a:noFill/>
        </p:spPr>
        <p:txBody>
          <a:bodyPr wrap="square" rtlCol="0">
            <a:spAutoFit/>
          </a:bodyPr>
          <a:lstStyle/>
          <a:p>
            <a:pPr fontAlgn="auto">
              <a:spcBef>
                <a:spcPts val="0"/>
              </a:spcBef>
              <a:spcAft>
                <a:spcPts val="0"/>
              </a:spcAft>
            </a:pPr>
            <a:r>
              <a:rPr lang="en-US" sz="800" i="1" dirty="0" smtClean="0">
                <a:solidFill>
                  <a:prstClr val="white"/>
                </a:solidFill>
                <a:latin typeface="Arial"/>
              </a:rPr>
              <a:t>United States Department of Agriculture, Forest Service</a:t>
            </a:r>
            <a:endParaRPr lang="en-US" sz="800" i="1" dirty="0">
              <a:solidFill>
                <a:prstClr val="white"/>
              </a:solidFill>
              <a:latin typeface="Arial"/>
            </a:endParaRPr>
          </a:p>
        </p:txBody>
      </p:sp>
    </p:spTree>
    <p:extLst>
      <p:ext uri="{BB962C8B-B14F-4D97-AF65-F5344CB8AC3E}">
        <p14:creationId xmlns:p14="http://schemas.microsoft.com/office/powerpoint/2010/main" val="139031923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transition spd="slow">
    <p:wipe dir="d"/>
  </p:transition>
  <p:timing>
    <p:tnLst>
      <p:par>
        <p:cTn id="1" dur="indefinite" restart="never" nodeType="tmRoot"/>
      </p:par>
    </p:tnLst>
  </p:timing>
  <p:hf sldNum="0" hdr="0" ftr="0" dt="0"/>
  <p:txStyles>
    <p:titleStyle>
      <a:lvl1pPr algn="ctr" defTabSz="914400" rtl="0" eaLnBrk="1" latinLnBrk="0" hangingPunct="1">
        <a:spcBef>
          <a:spcPct val="0"/>
        </a:spcBef>
        <a:buNone/>
        <a:defRPr sz="4000" u="sng" kern="1200" spc="-100" baseline="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bg1"/>
        </a:buClr>
        <a:buSzPct val="85000"/>
        <a:buFont typeface="Arial" pitchFamily="34" charset="0"/>
        <a:buChar char="•"/>
        <a:defRPr sz="2400" kern="1200">
          <a:solidFill>
            <a:schemeClr val="bg1"/>
          </a:solidFill>
          <a:latin typeface="+mn-lt"/>
          <a:ea typeface="+mn-ea"/>
          <a:cs typeface="+mn-cs"/>
        </a:defRPr>
      </a:lvl1pPr>
      <a:lvl2pPr marL="457200" indent="-182880" algn="l" defTabSz="914400" rtl="0" eaLnBrk="1" latinLnBrk="0" hangingPunct="1">
        <a:spcBef>
          <a:spcPct val="20000"/>
        </a:spcBef>
        <a:buClr>
          <a:schemeClr val="bg1"/>
        </a:buClr>
        <a:buSzPct val="85000"/>
        <a:buFont typeface="Arial" pitchFamily="34" charset="0"/>
        <a:buChar char="•"/>
        <a:defRPr sz="2000" kern="1200">
          <a:solidFill>
            <a:schemeClr val="bg1"/>
          </a:solidFill>
          <a:latin typeface="+mn-lt"/>
          <a:ea typeface="+mn-ea"/>
          <a:cs typeface="+mn-cs"/>
        </a:defRPr>
      </a:lvl2pPr>
      <a:lvl3pPr marL="731520" indent="-182880" algn="l" defTabSz="914400" rtl="0" eaLnBrk="1" latinLnBrk="0" hangingPunct="1">
        <a:spcBef>
          <a:spcPct val="20000"/>
        </a:spcBef>
        <a:buClr>
          <a:schemeClr val="bg1"/>
        </a:buClr>
        <a:buSzPct val="90000"/>
        <a:buFont typeface="Arial" pitchFamily="34" charset="0"/>
        <a:buChar char="•"/>
        <a:defRPr sz="1800" kern="1200">
          <a:solidFill>
            <a:schemeClr val="bg1"/>
          </a:solidFill>
          <a:latin typeface="+mn-lt"/>
          <a:ea typeface="+mn-ea"/>
          <a:cs typeface="+mn-cs"/>
        </a:defRPr>
      </a:lvl3pPr>
      <a:lvl4pPr marL="1005840" indent="-182880" algn="l" defTabSz="914400" rtl="0" eaLnBrk="1" latinLnBrk="0" hangingPunct="1">
        <a:spcBef>
          <a:spcPct val="20000"/>
        </a:spcBef>
        <a:buClr>
          <a:schemeClr val="bg1"/>
        </a:buClr>
        <a:buFont typeface="Arial" pitchFamily="34" charset="0"/>
        <a:buChar char="•"/>
        <a:defRPr sz="1600" kern="1200">
          <a:solidFill>
            <a:schemeClr val="bg1"/>
          </a:solidFill>
          <a:latin typeface="+mn-lt"/>
          <a:ea typeface="+mn-ea"/>
          <a:cs typeface="+mn-cs"/>
        </a:defRPr>
      </a:lvl4pPr>
      <a:lvl5pPr marL="1188720" indent="-137160" algn="l" defTabSz="914400" rtl="0" eaLnBrk="1" latinLnBrk="0" hangingPunct="1">
        <a:spcBef>
          <a:spcPct val="20000"/>
        </a:spcBef>
        <a:buClr>
          <a:schemeClr val="bg1"/>
        </a:buClr>
        <a:buSzPct val="100000"/>
        <a:buFont typeface="Arial" pitchFamily="34" charset="0"/>
        <a:buChar char="•"/>
        <a:defRPr sz="1400" kern="1200" baseline="0">
          <a:solidFill>
            <a:schemeClr val="bg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2209800" y="609600"/>
            <a:ext cx="6705600" cy="1470025"/>
          </a:xfrm>
        </p:spPr>
        <p:txBody>
          <a:bodyPr/>
          <a:lstStyle/>
          <a:p>
            <a:pPr eaLnBrk="1" hangingPunct="1"/>
            <a:r>
              <a:rPr lang="en-US" sz="3000" dirty="0" smtClean="0">
                <a:latin typeface="Tahoma" pitchFamily="34" charset="0"/>
                <a:cs typeface="Tahoma" pitchFamily="34" charset="0"/>
              </a:rPr>
              <a:t>Forest Service Update</a:t>
            </a:r>
            <a:endParaRPr lang="en-US" sz="3000" i="1" dirty="0" smtClean="0">
              <a:latin typeface="Tahoma" pitchFamily="34" charset="0"/>
              <a:cs typeface="Tahoma" pitchFamily="34" charset="0"/>
            </a:endParaRPr>
          </a:p>
        </p:txBody>
      </p:sp>
      <p:sp>
        <p:nvSpPr>
          <p:cNvPr id="6148" name="Rectangle 3"/>
          <p:cNvSpPr>
            <a:spLocks noGrp="1" noChangeArrowheads="1"/>
          </p:cNvSpPr>
          <p:nvPr>
            <p:ph type="subTitle" idx="1"/>
          </p:nvPr>
        </p:nvSpPr>
        <p:spPr>
          <a:xfrm>
            <a:off x="1905000" y="2819400"/>
            <a:ext cx="7010400" cy="2667000"/>
          </a:xfrm>
        </p:spPr>
        <p:txBody>
          <a:bodyPr/>
          <a:lstStyle/>
          <a:p>
            <a:pPr eaLnBrk="1" hangingPunct="1"/>
            <a:r>
              <a:rPr lang="en-US" sz="1600" dirty="0" smtClean="0">
                <a:latin typeface="Tahoma" pitchFamily="34" charset="0"/>
                <a:cs typeface="Tahoma" pitchFamily="34" charset="0"/>
              </a:rPr>
              <a:t>Everett Hinkley</a:t>
            </a:r>
          </a:p>
          <a:p>
            <a:pPr eaLnBrk="1" hangingPunct="1"/>
            <a:r>
              <a:rPr lang="en-US" sz="1600" dirty="0" smtClean="0">
                <a:latin typeface="Tahoma" pitchFamily="34" charset="0"/>
                <a:cs typeface="Tahoma" pitchFamily="34" charset="0"/>
              </a:rPr>
              <a:t>USDA GIO (acting)</a:t>
            </a:r>
          </a:p>
          <a:p>
            <a:pPr eaLnBrk="1" hangingPunct="1"/>
            <a:endParaRPr lang="en-US" sz="1600" dirty="0" smtClean="0">
              <a:latin typeface="Tahoma" pitchFamily="34" charset="0"/>
              <a:cs typeface="Tahoma" pitchFamily="34" charset="0"/>
            </a:endParaRPr>
          </a:p>
          <a:p>
            <a:pPr eaLnBrk="1" hangingPunct="1"/>
            <a:r>
              <a:rPr lang="en-US" sz="1600" dirty="0" smtClean="0">
                <a:latin typeface="Tahoma" pitchFamily="34" charset="0"/>
                <a:cs typeface="Tahoma" pitchFamily="34" charset="0"/>
              </a:rPr>
              <a:t>Fall TFRSAC Meeting</a:t>
            </a:r>
          </a:p>
          <a:p>
            <a:pPr eaLnBrk="1" hangingPunct="1"/>
            <a:r>
              <a:rPr lang="en-US" sz="1600" dirty="0" smtClean="0">
                <a:latin typeface="Tahoma" pitchFamily="34" charset="0"/>
                <a:cs typeface="Tahoma" pitchFamily="34" charset="0"/>
              </a:rPr>
              <a:t>December 14, 2017</a:t>
            </a:r>
            <a:endParaRPr lang="en-US" sz="1600" dirty="0">
              <a:latin typeface="Tahoma" pitchFamily="34" charset="0"/>
              <a:cs typeface="Tahoma" pitchFamily="34" charset="0"/>
            </a:endParaRPr>
          </a:p>
          <a:p>
            <a:pPr eaLnBrk="1" hangingPunct="1"/>
            <a:endParaRPr lang="en-US" sz="1600" dirty="0" smtClean="0">
              <a:latin typeface="Tahoma" pitchFamily="34" charset="0"/>
              <a:cs typeface="Tahoma" pitchFamily="34" charset="0"/>
            </a:endParaRPr>
          </a:p>
          <a:p>
            <a:pPr eaLnBrk="1" hangingPunct="1"/>
            <a:endParaRPr lang="en-US" sz="1600" dirty="0" smtClean="0">
              <a:latin typeface="Tahoma" pitchFamily="34" charset="0"/>
              <a:cs typeface="Tahoma" pitchFamily="34" charset="0"/>
            </a:endParaRPr>
          </a:p>
        </p:txBody>
      </p:sp>
      <p:sp>
        <p:nvSpPr>
          <p:cNvPr id="2" name="Rectangle 1"/>
          <p:cNvSpPr/>
          <p:nvPr/>
        </p:nvSpPr>
        <p:spPr bwMode="auto">
          <a:xfrm>
            <a:off x="2667000" y="5791200"/>
            <a:ext cx="1066800" cy="9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153" y="6096000"/>
            <a:ext cx="1299647" cy="548640"/>
          </a:xfrm>
          <a:prstGeom prst="rect">
            <a:avLst/>
          </a:prstGeom>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21888" y="152400"/>
            <a:ext cx="7924800" cy="609600"/>
          </a:xfrm>
        </p:spPr>
        <p:txBody>
          <a:bodyPr>
            <a:noAutofit/>
          </a:bodyPr>
          <a:lstStyle/>
          <a:p>
            <a:pPr eaLnBrk="1" hangingPunct="1"/>
            <a:r>
              <a:rPr lang="en-US" altLang="en-US" u="none" dirty="0" smtClean="0">
                <a:solidFill>
                  <a:srgbClr val="FFFF00"/>
                </a:solidFill>
                <a:latin typeface="Calibri" panose="020F0502020204030204" pitchFamily="34" charset="0"/>
                <a:cs typeface="Tahoma" panose="020B0604030504040204" pitchFamily="34" charset="0"/>
              </a:rPr>
              <a:t>Remote Sensing Working Groups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286" y="1143000"/>
            <a:ext cx="6678004" cy="5029200"/>
          </a:xfrm>
        </p:spPr>
      </p:pic>
    </p:spTree>
    <p:extLst>
      <p:ext uri="{BB962C8B-B14F-4D97-AF65-F5344CB8AC3E}">
        <p14:creationId xmlns:p14="http://schemas.microsoft.com/office/powerpoint/2010/main" val="24385639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913"/>
            <a:ext cx="7772400" cy="673100"/>
          </a:xfrm>
        </p:spPr>
        <p:txBody>
          <a:bodyPr/>
          <a:lstStyle/>
          <a:p>
            <a:r>
              <a:rPr lang="en-US" sz="3600" u="none" dirty="0" smtClean="0">
                <a:solidFill>
                  <a:srgbClr val="FFFF00"/>
                </a:solidFill>
              </a:rPr>
              <a:t>Hawkeye Fire Detection</a:t>
            </a:r>
            <a:endParaRPr lang="en-US" sz="3600" u="none"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203787"/>
            <a:ext cx="1188720" cy="50181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47097848"/>
              </p:ext>
            </p:extLst>
          </p:nvPr>
        </p:nvGraphicFramePr>
        <p:xfrm>
          <a:off x="914400" y="1981200"/>
          <a:ext cx="3745073" cy="1905162"/>
        </p:xfrm>
        <a:graphic>
          <a:graphicData uri="http://schemas.openxmlformats.org/drawingml/2006/table">
            <a:tbl>
              <a:tblPr firstRow="1" firstCol="1" bandRow="1">
                <a:tableStyleId>{5C22544A-7EE6-4342-B048-85BDC9FD1C3A}</a:tableStyleId>
              </a:tblPr>
              <a:tblGrid>
                <a:gridCol w="1872136"/>
                <a:gridCol w="1872937"/>
              </a:tblGrid>
              <a:tr h="272166">
                <a:tc>
                  <a:txBody>
                    <a:bodyPr/>
                    <a:lstStyle/>
                    <a:p>
                      <a:pPr marL="0" marR="0" algn="ctr">
                        <a:spcBef>
                          <a:spcPts val="0"/>
                        </a:spcBef>
                        <a:spcAft>
                          <a:spcPts val="0"/>
                        </a:spcAft>
                      </a:pPr>
                      <a:r>
                        <a:rPr lang="en-US" sz="1600" dirty="0">
                          <a:solidFill>
                            <a:schemeClr val="tx1"/>
                          </a:solidFill>
                          <a:effectLst/>
                        </a:rPr>
                        <a:t>Quarter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solidFill>
                            <a:schemeClr val="tx1"/>
                          </a:solidFill>
                          <a:effectLst/>
                        </a:rPr>
                        <a:t>Anomaly Count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dirty="0">
                          <a:solidFill>
                            <a:schemeClr val="tx1"/>
                          </a:solidFill>
                          <a:effectLst/>
                        </a:rPr>
                        <a:t>FY16Q1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14,630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dirty="0">
                          <a:solidFill>
                            <a:schemeClr val="tx1"/>
                          </a:solidFill>
                          <a:effectLst/>
                        </a:rPr>
                        <a:t>FY16Q2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8,691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dirty="0">
                          <a:solidFill>
                            <a:schemeClr val="tx1"/>
                          </a:solidFill>
                          <a:effectLst/>
                        </a:rPr>
                        <a:t>FY16Q3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17,281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dirty="0">
                          <a:solidFill>
                            <a:schemeClr val="tx1"/>
                          </a:solidFill>
                          <a:effectLst/>
                        </a:rPr>
                        <a:t>FY16Q4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18,063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dirty="0">
                          <a:solidFill>
                            <a:schemeClr val="tx1"/>
                          </a:solidFill>
                          <a:effectLst/>
                        </a:rPr>
                        <a:t>FY17Q1*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5,309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166">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63,974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295400"/>
            <a:ext cx="3886200" cy="5029200"/>
          </a:xfrm>
          <a:prstGeom prst="rect">
            <a:avLst/>
          </a:prstGeom>
        </p:spPr>
      </p:pic>
      <p:sp>
        <p:nvSpPr>
          <p:cNvPr id="7" name="TextBox 6"/>
          <p:cNvSpPr txBox="1"/>
          <p:nvPr/>
        </p:nvSpPr>
        <p:spPr>
          <a:xfrm>
            <a:off x="914400" y="1447800"/>
            <a:ext cx="1787670" cy="369332"/>
          </a:xfrm>
          <a:prstGeom prst="rect">
            <a:avLst/>
          </a:prstGeom>
          <a:noFill/>
        </p:spPr>
        <p:txBody>
          <a:bodyPr wrap="none" rtlCol="0">
            <a:spAutoFit/>
          </a:bodyPr>
          <a:lstStyle/>
          <a:p>
            <a:r>
              <a:rPr lang="en-US" dirty="0" smtClean="0">
                <a:solidFill>
                  <a:schemeClr val="bg1"/>
                </a:solidFill>
              </a:rPr>
              <a:t>2016 Statistics</a:t>
            </a:r>
            <a:endParaRPr lang="en-US" dirty="0">
              <a:solidFill>
                <a:schemeClr val="bg1"/>
              </a:solidFill>
            </a:endParaRPr>
          </a:p>
        </p:txBody>
      </p:sp>
    </p:spTree>
    <p:extLst>
      <p:ext uri="{BB962C8B-B14F-4D97-AF65-F5344CB8AC3E}">
        <p14:creationId xmlns:p14="http://schemas.microsoft.com/office/powerpoint/2010/main" val="388456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solidFill>
                  <a:srgbClr val="FFFF00"/>
                </a:solidFill>
              </a:rPr>
              <a:t>Comments / Questions?</a:t>
            </a:r>
            <a:endParaRPr lang="en-US" u="none"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203787"/>
            <a:ext cx="1188720" cy="5018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037" y="1066800"/>
            <a:ext cx="2152381" cy="31619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21" y="2286000"/>
            <a:ext cx="5489637" cy="3651802"/>
          </a:xfrm>
          <a:prstGeom prst="rect">
            <a:avLst/>
          </a:prstGeom>
        </p:spPr>
      </p:pic>
    </p:spTree>
    <p:extLst>
      <p:ext uri="{BB962C8B-B14F-4D97-AF65-F5344CB8AC3E}">
        <p14:creationId xmlns:p14="http://schemas.microsoft.com/office/powerpoint/2010/main" val="20924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28600"/>
            <a:ext cx="8382000" cy="609600"/>
          </a:xfrm>
        </p:spPr>
        <p:txBody>
          <a:bodyPr>
            <a:noAutofit/>
          </a:bodyPr>
          <a:lstStyle/>
          <a:p>
            <a:pPr eaLnBrk="1" hangingPunct="1"/>
            <a:r>
              <a:rPr lang="en-US" altLang="en-US" u="none" dirty="0" smtClean="0">
                <a:solidFill>
                  <a:srgbClr val="FFFF00"/>
                </a:solidFill>
                <a:latin typeface="Calibri" panose="020F0502020204030204" pitchFamily="34" charset="0"/>
                <a:cs typeface="Tahoma" panose="020B0604030504040204" pitchFamily="34" charset="0"/>
              </a:rPr>
              <a:t>Talking Points</a:t>
            </a:r>
            <a:endParaRPr lang="en-US" altLang="en-US" u="none" dirty="0" smtClean="0">
              <a:solidFill>
                <a:srgbClr val="FFFF00"/>
              </a:solidFill>
              <a:latin typeface="Calibri" panose="020F0502020204030204" pitchFamily="34" charset="0"/>
              <a:ea typeface="Tahoma" panose="020B0604030504040204" pitchFamily="34" charset="0"/>
              <a:cs typeface="Tahoma" panose="020B0604030504040204" pitchFamily="34" charset="0"/>
            </a:endParaRPr>
          </a:p>
        </p:txBody>
      </p:sp>
      <p:sp>
        <p:nvSpPr>
          <p:cNvPr id="15" name="Content Placeholder 2"/>
          <p:cNvSpPr txBox="1">
            <a:spLocks/>
          </p:cNvSpPr>
          <p:nvPr/>
        </p:nvSpPr>
        <p:spPr bwMode="auto">
          <a:xfrm>
            <a:off x="622300" y="119179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lvl="0">
              <a:buClrTx/>
              <a:buFont typeface="Arial" panose="020B0604020202020204" pitchFamily="34" charset="0"/>
              <a:buChar char="•"/>
            </a:pPr>
            <a:r>
              <a:rPr lang="en-US" sz="2800" b="0" kern="0" dirty="0" smtClean="0">
                <a:solidFill>
                  <a:schemeClr val="bg1"/>
                </a:solidFill>
                <a:latin typeface="Calibri" panose="020F0502020204030204" pitchFamily="34" charset="0"/>
              </a:rPr>
              <a:t>Washington Office</a:t>
            </a:r>
          </a:p>
          <a:p>
            <a:pPr lvl="1">
              <a:buClrTx/>
              <a:buFont typeface="Arial" panose="020B0604020202020204" pitchFamily="34" charset="0"/>
              <a:buChar char="•"/>
            </a:pPr>
            <a:r>
              <a:rPr lang="en-US" sz="2400" b="0" kern="0" dirty="0" smtClean="0">
                <a:solidFill>
                  <a:schemeClr val="bg1"/>
                </a:solidFill>
                <a:latin typeface="Calibri" panose="020F0502020204030204" pitchFamily="34" charset="0"/>
              </a:rPr>
              <a:t>Everett on detail to USDA OCIO (120 days)</a:t>
            </a:r>
          </a:p>
          <a:p>
            <a:pPr>
              <a:buClrTx/>
              <a:buFont typeface="Arial" panose="020B0604020202020204" pitchFamily="34" charset="0"/>
              <a:buChar char="•"/>
            </a:pPr>
            <a:r>
              <a:rPr lang="en-US" sz="2800" b="0" kern="0" dirty="0" smtClean="0">
                <a:solidFill>
                  <a:schemeClr val="bg1"/>
                </a:solidFill>
                <a:latin typeface="Calibri" panose="020F0502020204030204" pitchFamily="34" charset="0"/>
              </a:rPr>
              <a:t>Significant Push to Educate Directors on capabilities and the “art of the possible”</a:t>
            </a:r>
          </a:p>
          <a:p>
            <a:pPr>
              <a:buClrTx/>
              <a:buFont typeface="Arial" panose="020B0604020202020204" pitchFamily="34" charset="0"/>
              <a:buChar char="•"/>
            </a:pPr>
            <a:r>
              <a:rPr lang="en-US" sz="2800" b="0" kern="0" dirty="0" smtClean="0">
                <a:solidFill>
                  <a:schemeClr val="bg1"/>
                </a:solidFill>
                <a:latin typeface="Calibri" panose="020F0502020204030204" pitchFamily="34" charset="0"/>
              </a:rPr>
              <a:t>How to do more with less</a:t>
            </a:r>
          </a:p>
          <a:p>
            <a:pPr>
              <a:buClrTx/>
              <a:buFont typeface="Arial" panose="020B0604020202020204" pitchFamily="34" charset="0"/>
              <a:buChar char="•"/>
            </a:pPr>
            <a:endParaRPr lang="en-US" sz="2800" b="0" kern="0" dirty="0">
              <a:solidFill>
                <a:schemeClr val="bg1"/>
              </a:solidFill>
              <a:latin typeface="Calibri" panose="020F0502020204030204" pitchFamily="34" charset="0"/>
            </a:endParaRPr>
          </a:p>
          <a:p>
            <a:pPr lvl="1">
              <a:buClrTx/>
              <a:buFont typeface="Wingdings" panose="05000000000000000000" pitchFamily="2" charset="2"/>
              <a:buChar char="§"/>
            </a:pPr>
            <a:endParaRPr lang="en-US" sz="2000" kern="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79108673"/>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29600" cy="3962400"/>
          </a:xfrm>
        </p:spPr>
        <p:txBody>
          <a:bodyPr/>
          <a:lstStyle/>
          <a:p>
            <a:r>
              <a:rPr lang="en-US" sz="2400" dirty="0" smtClean="0">
                <a:latin typeface="Calibri" panose="020F0502020204030204" pitchFamily="34" charset="0"/>
              </a:rPr>
              <a:t>Talking Points</a:t>
            </a:r>
          </a:p>
          <a:p>
            <a:pPr lvl="1"/>
            <a:r>
              <a:rPr lang="en-US" sz="2000" dirty="0">
                <a:latin typeface="Calibri" panose="020F0502020204030204" pitchFamily="34" charset="0"/>
              </a:rPr>
              <a:t>Geospatial Technology Applications </a:t>
            </a:r>
            <a:r>
              <a:rPr lang="en-US" sz="2000" dirty="0" smtClean="0">
                <a:latin typeface="Calibri" panose="020F0502020204030204" pitchFamily="34" charset="0"/>
              </a:rPr>
              <a:t>Center (GTAC)</a:t>
            </a:r>
          </a:p>
          <a:p>
            <a:pPr lvl="1"/>
            <a:r>
              <a:rPr lang="en-US" sz="2000" dirty="0" smtClean="0">
                <a:latin typeface="Calibri" panose="020F0502020204030204" pitchFamily="34" charset="0"/>
              </a:rPr>
              <a:t>APFO </a:t>
            </a:r>
            <a:r>
              <a:rPr lang="en-US" sz="2000" dirty="0">
                <a:latin typeface="Calibri" panose="020F0502020204030204" pitchFamily="34" charset="0"/>
              </a:rPr>
              <a:t>Film Scanning &amp; Archiving </a:t>
            </a:r>
            <a:r>
              <a:rPr lang="en-US" sz="2000" dirty="0" smtClean="0">
                <a:latin typeface="Calibri" panose="020F0502020204030204" pitchFamily="34" charset="0"/>
              </a:rPr>
              <a:t>Effort</a:t>
            </a:r>
            <a:endParaRPr lang="en-US" sz="2000" dirty="0">
              <a:latin typeface="Calibri" panose="020F0502020204030204" pitchFamily="34" charset="0"/>
            </a:endParaRPr>
          </a:p>
          <a:p>
            <a:pPr lvl="1"/>
            <a:r>
              <a:rPr lang="en-US" sz="2000" dirty="0" smtClean="0">
                <a:latin typeface="Calibri" panose="020F0502020204030204" pitchFamily="34" charset="0"/>
              </a:rPr>
              <a:t>UAS Activities</a:t>
            </a:r>
          </a:p>
          <a:p>
            <a:pPr lvl="1"/>
            <a:r>
              <a:rPr lang="en-US" sz="2000" dirty="0" smtClean="0">
                <a:latin typeface="Calibri" panose="020F0502020204030204" pitchFamily="34" charset="0"/>
              </a:rPr>
              <a:t>Wildland Fire Support – Fire Detection / Active Fire Monitoring</a:t>
            </a:r>
          </a:p>
          <a:p>
            <a:pPr lvl="1"/>
            <a:r>
              <a:rPr lang="en-US" sz="1800" dirty="0" smtClean="0">
                <a:latin typeface="Calibri" panose="020F0502020204030204" pitchFamily="34" charset="0"/>
              </a:rPr>
              <a:t>LiDAR / USGS 3DEP Support</a:t>
            </a:r>
          </a:p>
        </p:txBody>
      </p:sp>
      <p:sp>
        <p:nvSpPr>
          <p:cNvPr id="5" name="Title 1"/>
          <p:cNvSpPr txBox="1">
            <a:spLocks/>
          </p:cNvSpPr>
          <p:nvPr/>
        </p:nvSpPr>
        <p:spPr>
          <a:xfrm>
            <a:off x="609600" y="304800"/>
            <a:ext cx="8229600" cy="884238"/>
          </a:xfrm>
          <a:prstGeom prst="rect">
            <a:avLst/>
          </a:prstGeom>
        </p:spPr>
        <p:txBody>
          <a:bodyPr/>
          <a:lstStyle>
            <a:lvl1pPr algn="l" defTabSz="914400" rtl="0" eaLnBrk="1" latinLnBrk="0" hangingPunct="1">
              <a:spcBef>
                <a:spcPct val="0"/>
              </a:spcBef>
              <a:buNone/>
              <a:defRPr sz="3200" b="1" kern="1200">
                <a:solidFill>
                  <a:srgbClr val="1F6B26"/>
                </a:solidFill>
                <a:latin typeface="+mj-lt"/>
                <a:ea typeface="+mj-ea"/>
                <a:cs typeface="+mj-cs"/>
              </a:defRPr>
            </a:lvl1pPr>
          </a:lstStyle>
          <a:p>
            <a:pPr algn="ctr"/>
            <a:r>
              <a:rPr lang="en-US" sz="4000" b="0" spc="-100" dirty="0">
                <a:solidFill>
                  <a:srgbClr val="FFFF00"/>
                </a:solidFill>
                <a:latin typeface="Calibri" panose="020F0502020204030204" pitchFamily="34" charset="0"/>
                <a:cs typeface="Tahoma" panose="020B0604030504040204" pitchFamily="34" charset="0"/>
              </a:rPr>
              <a:t>National Remote Sensing Program</a:t>
            </a:r>
            <a:endParaRPr lang="en-US" sz="4000" b="0" spc="-100" dirty="0">
              <a:solidFill>
                <a:srgbClr val="FFFF00"/>
              </a:solidFill>
              <a:latin typeface="Calibri" panose="020F050202020403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376" y="3672450"/>
            <a:ext cx="3229153" cy="283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983"/>
          <a:stretch/>
        </p:blipFill>
        <p:spPr>
          <a:xfrm>
            <a:off x="4338579" y="3672450"/>
            <a:ext cx="3703081" cy="2834640"/>
          </a:xfrm>
          <a:prstGeom prst="rect">
            <a:avLst/>
          </a:prstGeom>
        </p:spPr>
      </p:pic>
    </p:spTree>
    <p:extLst>
      <p:ext uri="{BB962C8B-B14F-4D97-AF65-F5344CB8AC3E}">
        <p14:creationId xmlns:p14="http://schemas.microsoft.com/office/powerpoint/2010/main" val="776421915"/>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29600" cy="3962400"/>
          </a:xfrm>
        </p:spPr>
        <p:txBody>
          <a:bodyPr/>
          <a:lstStyle/>
          <a:p>
            <a:pPr lvl="1"/>
            <a:r>
              <a:rPr lang="en-US" sz="2200" dirty="0" smtClean="0">
                <a:latin typeface="Calibri" panose="020F0502020204030204" pitchFamily="34" charset="0"/>
              </a:rPr>
              <a:t>Open for business! RSAC has become part of GTAC.</a:t>
            </a:r>
          </a:p>
          <a:p>
            <a:pPr lvl="1"/>
            <a:r>
              <a:rPr lang="en-US" sz="2200" dirty="0" smtClean="0">
                <a:latin typeface="Calibri" panose="020F0502020204030204" pitchFamily="34" charset="0"/>
              </a:rPr>
              <a:t>New leadership in place</a:t>
            </a:r>
          </a:p>
          <a:p>
            <a:pPr lvl="1"/>
            <a:r>
              <a:rPr lang="en-US" sz="2200" dirty="0" smtClean="0">
                <a:latin typeface="Calibri" panose="020F0502020204030204" pitchFamily="34" charset="0"/>
              </a:rPr>
              <a:t>Working on marketing, awareness and relevance</a:t>
            </a:r>
          </a:p>
          <a:p>
            <a:pPr lvl="1"/>
            <a:r>
              <a:rPr lang="en-US" sz="2200" dirty="0" smtClean="0">
                <a:latin typeface="Calibri" panose="020F0502020204030204" pitchFamily="34" charset="0"/>
              </a:rPr>
              <a:t>Continue to promote the role of remote sensing in the new center</a:t>
            </a:r>
          </a:p>
          <a:p>
            <a:pPr lvl="1"/>
            <a:r>
              <a:rPr lang="en-US" sz="2200" dirty="0" smtClean="0">
                <a:latin typeface="Calibri" panose="020F0502020204030204" pitchFamily="34" charset="0"/>
              </a:rPr>
              <a:t>Moving to new location in late 2018</a:t>
            </a:r>
          </a:p>
          <a:p>
            <a:pPr lvl="1"/>
            <a:endParaRPr lang="en-US" dirty="0"/>
          </a:p>
        </p:txBody>
      </p:sp>
      <p:sp>
        <p:nvSpPr>
          <p:cNvPr id="5" name="Title 1"/>
          <p:cNvSpPr txBox="1">
            <a:spLocks/>
          </p:cNvSpPr>
          <p:nvPr/>
        </p:nvSpPr>
        <p:spPr>
          <a:xfrm>
            <a:off x="487680" y="228600"/>
            <a:ext cx="8229600" cy="884238"/>
          </a:xfrm>
          <a:prstGeom prst="rect">
            <a:avLst/>
          </a:prstGeom>
        </p:spPr>
        <p:txBody>
          <a:bodyPr/>
          <a:lstStyle>
            <a:lvl1pPr algn="l" defTabSz="914400" rtl="0" eaLnBrk="1" latinLnBrk="0" hangingPunct="1">
              <a:spcBef>
                <a:spcPct val="0"/>
              </a:spcBef>
              <a:buNone/>
              <a:defRPr sz="3200" b="1" kern="1200">
                <a:solidFill>
                  <a:srgbClr val="1F6B26"/>
                </a:solidFill>
                <a:latin typeface="+mj-lt"/>
                <a:ea typeface="+mj-ea"/>
                <a:cs typeface="+mj-cs"/>
              </a:defRPr>
            </a:lvl1pPr>
          </a:lstStyle>
          <a:p>
            <a:pPr algn="ctr"/>
            <a:r>
              <a:rPr lang="en-US" sz="3600" b="0" dirty="0">
                <a:solidFill>
                  <a:srgbClr val="FFFF00"/>
                </a:solidFill>
                <a:latin typeface="Calibri" panose="020F0502020204030204" pitchFamily="34" charset="0"/>
              </a:rPr>
              <a:t>Geospatial Technology Applications Center</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5600" y="4980813"/>
            <a:ext cx="2752725" cy="1162050"/>
          </a:xfrm>
          <a:prstGeom prst="rect">
            <a:avLst/>
          </a:prstGeom>
        </p:spPr>
      </p:pic>
      <p:pic>
        <p:nvPicPr>
          <p:cNvPr id="1026" name="Picture 2" descr="Image result for open for business sig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0933028">
            <a:off x="5314520" y="4392952"/>
            <a:ext cx="1155706" cy="73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7374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57200"/>
            <a:ext cx="8229600" cy="884238"/>
          </a:xfrm>
          <a:prstGeom prst="rect">
            <a:avLst/>
          </a:prstGeom>
        </p:spPr>
        <p:txBody>
          <a:bodyPr/>
          <a:lstStyle>
            <a:lvl1pPr algn="l" defTabSz="914400" rtl="0" eaLnBrk="1" latinLnBrk="0" hangingPunct="1">
              <a:spcBef>
                <a:spcPct val="0"/>
              </a:spcBef>
              <a:buNone/>
              <a:defRPr sz="3200" b="1" kern="1200">
                <a:solidFill>
                  <a:srgbClr val="1F6B26"/>
                </a:solidFill>
                <a:latin typeface="+mj-lt"/>
                <a:ea typeface="+mj-ea"/>
                <a:cs typeface="+mj-cs"/>
              </a:defRPr>
            </a:lvl1pPr>
          </a:lstStyle>
          <a:p>
            <a:pPr algn="ctr"/>
            <a:r>
              <a:rPr lang="en-US" sz="3600" b="0" dirty="0">
                <a:solidFill>
                  <a:srgbClr val="FFFF00"/>
                </a:solidFill>
                <a:latin typeface="Calibri" panose="020F0502020204030204" pitchFamily="34" charset="0"/>
              </a:rPr>
              <a:t>Geospatial Technology Applications Center</a:t>
            </a:r>
          </a:p>
        </p:txBody>
      </p:sp>
      <p:pic>
        <p:nvPicPr>
          <p:cNvPr id="4" name="Picture 3"/>
          <p:cNvPicPr>
            <a:picLocks noChangeAspect="1"/>
          </p:cNvPicPr>
          <p:nvPr/>
        </p:nvPicPr>
        <p:blipFill>
          <a:blip r:embed="rId2"/>
          <a:stretch>
            <a:fillRect/>
          </a:stretch>
        </p:blipFill>
        <p:spPr>
          <a:xfrm>
            <a:off x="457200" y="1752600"/>
            <a:ext cx="8153400" cy="3884289"/>
          </a:xfrm>
          <a:prstGeom prst="rect">
            <a:avLst/>
          </a:prstGeom>
        </p:spPr>
      </p:pic>
    </p:spTree>
    <p:extLst>
      <p:ext uri="{BB962C8B-B14F-4D97-AF65-F5344CB8AC3E}">
        <p14:creationId xmlns:p14="http://schemas.microsoft.com/office/powerpoint/2010/main" val="1657780480"/>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152400"/>
            <a:ext cx="8229600" cy="990600"/>
          </a:xfrm>
        </p:spPr>
        <p:txBody>
          <a:bodyPr>
            <a:normAutofit/>
          </a:bodyPr>
          <a:lstStyle/>
          <a:p>
            <a:r>
              <a:rPr lang="en-US" sz="3600" u="none" dirty="0" smtClean="0">
                <a:solidFill>
                  <a:srgbClr val="FFFF00"/>
                </a:solidFill>
                <a:latin typeface="Tahoma" pitchFamily="34" charset="0"/>
                <a:cs typeface="Tahoma" pitchFamily="34" charset="0"/>
              </a:rPr>
              <a:t>Aerial Film Conversion / Archiving</a:t>
            </a:r>
            <a:endParaRPr lang="en-US" sz="3600" u="none" dirty="0">
              <a:solidFill>
                <a:srgbClr val="FFFF00"/>
              </a:solidFill>
              <a:latin typeface="Tahoma" pitchFamily="34" charset="0"/>
              <a:cs typeface="Tahoma" pitchFamily="34" charset="0"/>
            </a:endParaRPr>
          </a:p>
        </p:txBody>
      </p:sp>
      <p:sp>
        <p:nvSpPr>
          <p:cNvPr id="521219" name="Rectangle 3"/>
          <p:cNvSpPr>
            <a:spLocks noGrp="1" noChangeArrowheads="1"/>
          </p:cNvSpPr>
          <p:nvPr>
            <p:ph type="body" idx="1"/>
          </p:nvPr>
        </p:nvSpPr>
        <p:spPr>
          <a:xfrm>
            <a:off x="533400" y="1295400"/>
            <a:ext cx="8077200" cy="5943600"/>
          </a:xfrm>
        </p:spPr>
        <p:txBody>
          <a:bodyPr/>
          <a:lstStyle/>
          <a:p>
            <a:pPr>
              <a:spcAft>
                <a:spcPts val="600"/>
              </a:spcAft>
              <a:defRPr/>
            </a:pPr>
            <a:r>
              <a:rPr lang="en-US" sz="2400" dirty="0">
                <a:latin typeface="Calibri" panose="020F0502020204030204" pitchFamily="34" charset="0"/>
                <a:cs typeface="Tahoma" pitchFamily="34" charset="0"/>
              </a:rPr>
              <a:t>The Forest Service has a significant amount of film stored at the APFO facility. The film spans a 60 year time frame and amounts to ~18,000 </a:t>
            </a:r>
            <a:r>
              <a:rPr lang="en-US" sz="2400" dirty="0" err="1">
                <a:latin typeface="Calibri" panose="020F0502020204030204" pitchFamily="34" charset="0"/>
                <a:cs typeface="Tahoma" pitchFamily="34" charset="0"/>
              </a:rPr>
              <a:t>cannisters</a:t>
            </a:r>
            <a:r>
              <a:rPr lang="en-US" sz="2400" dirty="0">
                <a:latin typeface="Calibri" panose="020F0502020204030204" pitchFamily="34" charset="0"/>
                <a:cs typeface="Tahoma" pitchFamily="34" charset="0"/>
              </a:rPr>
              <a:t> (~3.1 million frames). This is approximately 10 semi truck trailer loads of film.</a:t>
            </a:r>
          </a:p>
          <a:p>
            <a:pPr>
              <a:spcAft>
                <a:spcPts val="600"/>
              </a:spcAft>
              <a:defRPr/>
            </a:pPr>
            <a:r>
              <a:rPr lang="en-US" sz="2400" dirty="0" smtClean="0">
                <a:latin typeface="Calibri" panose="020F0502020204030204" pitchFamily="34" charset="0"/>
                <a:cs typeface="Tahoma" pitchFamily="34" charset="0"/>
              </a:rPr>
              <a:t>APFO is relocating from </a:t>
            </a:r>
            <a:r>
              <a:rPr lang="en-US" sz="2400" dirty="0">
                <a:latin typeface="Calibri" panose="020F0502020204030204" pitchFamily="34" charset="0"/>
                <a:cs typeface="Tahoma" pitchFamily="34" charset="0"/>
              </a:rPr>
              <a:t>the West Valley location to downtown Salt Lake City </a:t>
            </a:r>
            <a:r>
              <a:rPr lang="en-US" sz="2400" dirty="0" smtClean="0">
                <a:latin typeface="Calibri" panose="020F0502020204030204" pitchFamily="34" charset="0"/>
                <a:cs typeface="Tahoma" pitchFamily="34" charset="0"/>
              </a:rPr>
              <a:t>beginning in July 2018. The new location does not have space for archival film. </a:t>
            </a:r>
            <a:endParaRPr lang="en-US" sz="2400" dirty="0">
              <a:latin typeface="Calibri" panose="020F0502020204030204" pitchFamily="34" charset="0"/>
              <a:cs typeface="Tahoma" pitchFamily="34" charset="0"/>
            </a:endParaRPr>
          </a:p>
          <a:p>
            <a:pPr>
              <a:spcAft>
                <a:spcPts val="600"/>
              </a:spcAft>
              <a:defRPr/>
            </a:pPr>
            <a:r>
              <a:rPr lang="en-US" sz="2400" dirty="0" smtClean="0">
                <a:latin typeface="Calibri" panose="020F0502020204030204" pitchFamily="34" charset="0"/>
                <a:cs typeface="Tahoma" pitchFamily="34" charset="0"/>
              </a:rPr>
              <a:t>Some </a:t>
            </a:r>
            <a:r>
              <a:rPr lang="en-US" sz="2400" dirty="0">
                <a:latin typeface="Calibri" panose="020F0502020204030204" pitchFamily="34" charset="0"/>
                <a:cs typeface="Tahoma" pitchFamily="34" charset="0"/>
              </a:rPr>
              <a:t>film is already degrading due to age and less than ideal storage </a:t>
            </a:r>
            <a:r>
              <a:rPr lang="en-US" sz="2400" dirty="0" smtClean="0">
                <a:latin typeface="Calibri" panose="020F0502020204030204" pitchFamily="34" charset="0"/>
                <a:cs typeface="Tahoma" pitchFamily="34" charset="0"/>
              </a:rPr>
              <a:t>conditions (vinegar syndrome).</a:t>
            </a:r>
          </a:p>
          <a:p>
            <a:pPr>
              <a:spcAft>
                <a:spcPts val="600"/>
              </a:spcAft>
              <a:defRPr/>
            </a:pPr>
            <a:r>
              <a:rPr lang="en-US" sz="2400" dirty="0" smtClean="0">
                <a:latin typeface="Calibri" panose="020F0502020204030204" pitchFamily="34" charset="0"/>
                <a:cs typeface="Tahoma" pitchFamily="34" charset="0"/>
              </a:rPr>
              <a:t>Building awareness and understanding of the value of this film, both in the regions and the Washington Office. Intent: get as much scanned as possible over the next 5 to 10 years.</a:t>
            </a:r>
            <a:endParaRPr lang="en-US" sz="2400" dirty="0">
              <a:latin typeface="Calibri" panose="020F0502020204030204" pitchFamily="34" charset="0"/>
              <a:cs typeface="Tahoma" pitchFamily="34" charset="0"/>
            </a:endParaRPr>
          </a:p>
          <a:p>
            <a:pPr>
              <a:defRPr/>
            </a:pPr>
            <a:endParaRPr lang="en-US" dirty="0" smtClean="0">
              <a:latin typeface="Tahoma" pitchFamily="34" charset="0"/>
              <a:cs typeface="Tahoma" pitchFamily="34" charset="0"/>
            </a:endParaRPr>
          </a:p>
        </p:txBody>
      </p:sp>
    </p:spTree>
    <p:extLst>
      <p:ext uri="{BB962C8B-B14F-4D97-AF65-F5344CB8AC3E}">
        <p14:creationId xmlns:p14="http://schemas.microsoft.com/office/powerpoint/2010/main" val="199741559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381000" y="167640"/>
            <a:ext cx="8229600" cy="990600"/>
          </a:xfrm>
        </p:spPr>
        <p:txBody>
          <a:bodyPr>
            <a:normAutofit/>
          </a:bodyPr>
          <a:lstStyle/>
          <a:p>
            <a:r>
              <a:rPr lang="en-US" sz="3600" u="none" dirty="0" smtClean="0">
                <a:solidFill>
                  <a:srgbClr val="FFFF00"/>
                </a:solidFill>
                <a:latin typeface="Calibri" panose="020F0502020204030204" pitchFamily="34" charset="0"/>
                <a:cs typeface="Tahoma" pitchFamily="34" charset="0"/>
              </a:rPr>
              <a:t>The Film</a:t>
            </a:r>
            <a:endParaRPr lang="en-US" sz="3600" u="none" dirty="0">
              <a:solidFill>
                <a:srgbClr val="FFFF00"/>
              </a:solidFill>
              <a:latin typeface="Calibri" panose="020F0502020204030204" pitchFamily="34" charset="0"/>
              <a:cs typeface="Tahoma"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143000"/>
            <a:ext cx="8227533" cy="2981325"/>
          </a:xfrm>
          <a:prstGeom prst="rect">
            <a:avLst/>
          </a:prstGeom>
        </p:spPr>
      </p:pic>
      <p:sp>
        <p:nvSpPr>
          <p:cNvPr id="3" name="TextBox 2"/>
          <p:cNvSpPr txBox="1"/>
          <p:nvPr/>
        </p:nvSpPr>
        <p:spPr>
          <a:xfrm>
            <a:off x="2140045" y="4572000"/>
            <a:ext cx="4998484" cy="369332"/>
          </a:xfrm>
          <a:prstGeom prst="rect">
            <a:avLst/>
          </a:prstGeom>
          <a:noFill/>
        </p:spPr>
        <p:txBody>
          <a:bodyPr wrap="none" rtlCol="0">
            <a:spAutoFit/>
          </a:bodyPr>
          <a:lstStyle/>
          <a:p>
            <a:r>
              <a:rPr lang="en-US" dirty="0">
                <a:solidFill>
                  <a:srgbClr val="FFFF00"/>
                </a:solidFill>
              </a:rPr>
              <a:t>The </a:t>
            </a:r>
            <a:r>
              <a:rPr lang="en-US" dirty="0" smtClean="0">
                <a:solidFill>
                  <a:srgbClr val="FFFF00"/>
                </a:solidFill>
              </a:rPr>
              <a:t>vault </a:t>
            </a:r>
            <a:r>
              <a:rPr lang="en-US" dirty="0">
                <a:solidFill>
                  <a:srgbClr val="FFFF00"/>
                </a:solidFill>
              </a:rPr>
              <a:t>is </a:t>
            </a:r>
            <a:r>
              <a:rPr lang="en-US" dirty="0" smtClean="0">
                <a:solidFill>
                  <a:srgbClr val="FFFF00"/>
                </a:solidFill>
              </a:rPr>
              <a:t>typically at </a:t>
            </a:r>
            <a:r>
              <a:rPr lang="en-US" dirty="0">
                <a:solidFill>
                  <a:srgbClr val="FFFF00"/>
                </a:solidFill>
              </a:rPr>
              <a:t>70</a:t>
            </a:r>
            <a:r>
              <a:rPr lang="en-US" baseline="30000" dirty="0">
                <a:solidFill>
                  <a:srgbClr val="FFFF00"/>
                </a:solidFill>
              </a:rPr>
              <a:t>o</a:t>
            </a:r>
            <a:r>
              <a:rPr lang="en-US" dirty="0">
                <a:solidFill>
                  <a:srgbClr val="FFFF00"/>
                </a:solidFill>
              </a:rPr>
              <a:t>F and 35-40% RH</a:t>
            </a:r>
          </a:p>
        </p:txBody>
      </p:sp>
    </p:spTree>
    <p:extLst>
      <p:ext uri="{BB962C8B-B14F-4D97-AF65-F5344CB8AC3E}">
        <p14:creationId xmlns:p14="http://schemas.microsoft.com/office/powerpoint/2010/main" val="268276706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28600"/>
            <a:ext cx="8382000" cy="609600"/>
          </a:xfrm>
        </p:spPr>
        <p:txBody>
          <a:bodyPr>
            <a:noAutofit/>
          </a:bodyPr>
          <a:lstStyle/>
          <a:p>
            <a:pPr eaLnBrk="1" hangingPunct="1"/>
            <a:r>
              <a:rPr lang="en-US" altLang="en-US" u="none" dirty="0" smtClean="0">
                <a:solidFill>
                  <a:srgbClr val="FFFF00"/>
                </a:solidFill>
                <a:latin typeface="Calibri" panose="020F0502020204030204" pitchFamily="34" charset="0"/>
                <a:cs typeface="Tahoma" panose="020B0604030504040204" pitchFamily="34" charset="0"/>
              </a:rPr>
              <a:t>Current Capabilities – </a:t>
            </a:r>
            <a:r>
              <a:rPr lang="en-US" u="none" dirty="0" smtClean="0">
                <a:solidFill>
                  <a:srgbClr val="FFFF00"/>
                </a:solidFill>
                <a:latin typeface="Calibri" panose="020F0502020204030204" pitchFamily="34" charset="0"/>
                <a:ea typeface="Tahoma" panose="020B0604030504040204" pitchFamily="34" charset="0"/>
                <a:cs typeface="Tahoma" panose="020B0604030504040204" pitchFamily="34" charset="0"/>
              </a:rPr>
              <a:t>National Systems</a:t>
            </a:r>
            <a:endParaRPr lang="en-US" altLang="en-US" u="none" dirty="0" smtClean="0">
              <a:solidFill>
                <a:srgbClr val="FFFF00"/>
              </a:solidFill>
              <a:latin typeface="Calibri" panose="020F0502020204030204" pitchFamily="34" charset="0"/>
              <a:ea typeface="Tahoma" panose="020B0604030504040204" pitchFamily="34" charset="0"/>
              <a:cs typeface="Tahoma" panose="020B0604030504040204" pitchFamily="34" charset="0"/>
            </a:endParaRPr>
          </a:p>
        </p:txBody>
      </p:sp>
      <p:sp>
        <p:nvSpPr>
          <p:cNvPr id="15" name="Content Placeholder 2"/>
          <p:cNvSpPr txBox="1">
            <a:spLocks/>
          </p:cNvSpPr>
          <p:nvPr/>
        </p:nvSpPr>
        <p:spPr bwMode="auto">
          <a:xfrm>
            <a:off x="622300" y="119179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lvl="0">
              <a:buClrTx/>
              <a:buFont typeface="Arial" panose="020B0604020202020204" pitchFamily="34" charset="0"/>
              <a:buChar char="•"/>
            </a:pPr>
            <a:r>
              <a:rPr lang="en-US" sz="2800" b="0" kern="0" dirty="0">
                <a:solidFill>
                  <a:schemeClr val="bg1"/>
                </a:solidFill>
                <a:latin typeface="Calibri" panose="020F0502020204030204" pitchFamily="34" charset="0"/>
              </a:rPr>
              <a:t>Hawkeye Fire Detection and Reporting System</a:t>
            </a:r>
          </a:p>
          <a:p>
            <a:pPr lvl="1">
              <a:buClrTx/>
              <a:buFont typeface="Wingdings" panose="05000000000000000000" pitchFamily="2" charset="2"/>
              <a:buChar char="§"/>
            </a:pPr>
            <a:r>
              <a:rPr lang="en-US" sz="2000" b="0" kern="0" dirty="0">
                <a:solidFill>
                  <a:schemeClr val="bg1"/>
                </a:solidFill>
                <a:latin typeface="Calibri" panose="020F0502020204030204" pitchFamily="34" charset="0"/>
              </a:rPr>
              <a:t>The Hawkeye Fire Detection and Reporting System uses airborne and space borne remote sensing assets to rapidly detect and report new fire starts within the continental United States.  </a:t>
            </a:r>
          </a:p>
          <a:p>
            <a:pPr lvl="1">
              <a:buClrTx/>
              <a:buFont typeface="Wingdings" panose="05000000000000000000" pitchFamily="2" charset="2"/>
              <a:buChar char="§"/>
            </a:pPr>
            <a:r>
              <a:rPr lang="en-US" sz="2000" b="0" kern="0" dirty="0">
                <a:solidFill>
                  <a:schemeClr val="bg1"/>
                </a:solidFill>
                <a:latin typeface="Calibri" panose="020F0502020204030204" pitchFamily="34" charset="0"/>
              </a:rPr>
              <a:t>Detected fire starts are relayed to the Ignition Point Database (</a:t>
            </a:r>
            <a:r>
              <a:rPr lang="en-US" sz="2000" b="0" kern="0" dirty="0" err="1">
                <a:solidFill>
                  <a:schemeClr val="bg1"/>
                </a:solidFill>
                <a:latin typeface="Calibri" panose="020F0502020204030204" pitchFamily="34" charset="0"/>
              </a:rPr>
              <a:t>IgPoint</a:t>
            </a:r>
            <a:r>
              <a:rPr lang="en-US" sz="2000" b="0" kern="0" dirty="0">
                <a:solidFill>
                  <a:schemeClr val="bg1"/>
                </a:solidFill>
                <a:latin typeface="Calibri" panose="020F0502020204030204" pitchFamily="34" charset="0"/>
              </a:rPr>
              <a:t>) operated and managed by the Forest Service. </a:t>
            </a:r>
          </a:p>
          <a:p>
            <a:pPr lvl="0">
              <a:buClrTx/>
              <a:buFont typeface="Arial" panose="020B0604020202020204" pitchFamily="34" charset="0"/>
              <a:buChar char="•"/>
            </a:pPr>
            <a:r>
              <a:rPr lang="en-US" sz="2800" b="0" kern="0" dirty="0" smtClean="0">
                <a:solidFill>
                  <a:schemeClr val="bg1"/>
                </a:solidFill>
                <a:latin typeface="Calibri" panose="020F0502020204030204" pitchFamily="34" charset="0"/>
              </a:rPr>
              <a:t>Firehawk </a:t>
            </a:r>
            <a:r>
              <a:rPr lang="en-US" sz="2800" b="0" kern="0" dirty="0">
                <a:solidFill>
                  <a:schemeClr val="bg1"/>
                </a:solidFill>
                <a:latin typeface="Calibri" panose="020F0502020204030204" pitchFamily="34" charset="0"/>
              </a:rPr>
              <a:t>Fire Mapping Capability </a:t>
            </a:r>
            <a:r>
              <a:rPr lang="en-US" sz="2800" b="0" kern="0" dirty="0" smtClean="0">
                <a:solidFill>
                  <a:schemeClr val="bg1"/>
                </a:solidFill>
                <a:latin typeface="Calibri" panose="020F0502020204030204" pitchFamily="34" charset="0"/>
              </a:rPr>
              <a:t>(Aircraft 3)</a:t>
            </a:r>
          </a:p>
          <a:p>
            <a:pPr lvl="1">
              <a:buClrTx/>
              <a:buFont typeface="Wingdings" panose="05000000000000000000" pitchFamily="2" charset="2"/>
              <a:buChar char="§"/>
            </a:pPr>
            <a:r>
              <a:rPr lang="en-US" sz="2000" b="0" kern="0" dirty="0">
                <a:solidFill>
                  <a:schemeClr val="bg1"/>
                </a:solidFill>
                <a:latin typeface="Calibri" panose="020F0502020204030204" pitchFamily="34" charset="0"/>
              </a:rPr>
              <a:t>The </a:t>
            </a:r>
            <a:r>
              <a:rPr lang="en-US" sz="2000" b="0" kern="0" dirty="0" err="1">
                <a:solidFill>
                  <a:schemeClr val="bg1"/>
                </a:solidFill>
                <a:latin typeface="Calibri" panose="020F0502020204030204" pitchFamily="34" charset="0"/>
              </a:rPr>
              <a:t>Firehawk</a:t>
            </a:r>
            <a:r>
              <a:rPr lang="en-US" sz="2000" b="0" kern="0" dirty="0">
                <a:solidFill>
                  <a:schemeClr val="bg1"/>
                </a:solidFill>
                <a:latin typeface="Calibri" panose="020F0502020204030204" pitchFamily="34" charset="0"/>
              </a:rPr>
              <a:t> capability provides large scale fire detection/mapping </a:t>
            </a:r>
            <a:r>
              <a:rPr lang="en-US" sz="2000" b="0" kern="0" dirty="0" smtClean="0">
                <a:solidFill>
                  <a:schemeClr val="bg1"/>
                </a:solidFill>
                <a:latin typeface="Calibri" panose="020F0502020204030204" pitchFamily="34" charset="0"/>
              </a:rPr>
              <a:t>support </a:t>
            </a:r>
            <a:r>
              <a:rPr lang="en-US" sz="2000" b="0" kern="0" dirty="0">
                <a:solidFill>
                  <a:schemeClr val="bg1"/>
                </a:solidFill>
                <a:latin typeface="Calibri" panose="020F0502020204030204" pitchFamily="34" charset="0"/>
              </a:rPr>
              <a:t>to </a:t>
            </a:r>
            <a:r>
              <a:rPr lang="en-US" sz="2000" b="0" kern="0" dirty="0" smtClean="0">
                <a:solidFill>
                  <a:schemeClr val="bg1"/>
                </a:solidFill>
                <a:latin typeface="Calibri" panose="020F0502020204030204" pitchFamily="34" charset="0"/>
              </a:rPr>
              <a:t>incident </a:t>
            </a:r>
            <a:r>
              <a:rPr lang="en-US" sz="2000" b="0" kern="0" dirty="0">
                <a:solidFill>
                  <a:schemeClr val="bg1"/>
                </a:solidFill>
                <a:latin typeface="Calibri" panose="020F0502020204030204" pitchFamily="34" charset="0"/>
              </a:rPr>
              <a:t>command operations. The </a:t>
            </a:r>
            <a:r>
              <a:rPr lang="en-US" sz="2000" b="0" kern="0" dirty="0" err="1">
                <a:solidFill>
                  <a:schemeClr val="bg1"/>
                </a:solidFill>
                <a:latin typeface="Calibri" panose="020F0502020204030204" pitchFamily="34" charset="0"/>
              </a:rPr>
              <a:t>Firehawk</a:t>
            </a:r>
            <a:r>
              <a:rPr lang="en-US" sz="2000" b="0" kern="0" dirty="0">
                <a:solidFill>
                  <a:schemeClr val="bg1"/>
                </a:solidFill>
                <a:latin typeface="Calibri" panose="020F0502020204030204" pitchFamily="34" charset="0"/>
              </a:rPr>
              <a:t> unclassified product is intended to have the same “look and feel” as products from NIROPS. </a:t>
            </a:r>
          </a:p>
          <a:p>
            <a:pPr lvl="1">
              <a:buClrTx/>
              <a:buFont typeface="Wingdings" panose="05000000000000000000" pitchFamily="2" charset="2"/>
              <a:buChar char="§"/>
            </a:pPr>
            <a:endParaRPr lang="en-US" sz="2000" kern="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31693205"/>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21888" y="152400"/>
            <a:ext cx="7924800" cy="609600"/>
          </a:xfrm>
        </p:spPr>
        <p:txBody>
          <a:bodyPr>
            <a:noAutofit/>
          </a:bodyPr>
          <a:lstStyle/>
          <a:p>
            <a:pPr eaLnBrk="1" hangingPunct="1"/>
            <a:r>
              <a:rPr lang="en-US" altLang="en-US" u="none" dirty="0" smtClean="0">
                <a:solidFill>
                  <a:srgbClr val="FFFF00"/>
                </a:solidFill>
                <a:latin typeface="Calibri" panose="020F0502020204030204" pitchFamily="34" charset="0"/>
                <a:cs typeface="Tahoma" panose="020B0604030504040204" pitchFamily="34" charset="0"/>
              </a:rPr>
              <a:t>Remote Sensing Working Groups</a:t>
            </a:r>
          </a:p>
        </p:txBody>
      </p:sp>
      <p:sp>
        <p:nvSpPr>
          <p:cNvPr id="4" name="Content Placeholder 3"/>
          <p:cNvSpPr>
            <a:spLocks noGrp="1"/>
          </p:cNvSpPr>
          <p:nvPr>
            <p:ph idx="1"/>
          </p:nvPr>
        </p:nvSpPr>
        <p:spPr>
          <a:xfrm>
            <a:off x="533400" y="1029864"/>
            <a:ext cx="8305799" cy="4983163"/>
          </a:xfrm>
        </p:spPr>
        <p:txBody>
          <a:bodyPr>
            <a:noAutofit/>
          </a:bodyPr>
          <a:lstStyle/>
          <a:p>
            <a:pPr>
              <a:spcAft>
                <a:spcPts val="1200"/>
              </a:spcAft>
            </a:pPr>
            <a:r>
              <a:rPr lang="en-US" sz="2000" dirty="0" smtClean="0">
                <a:solidFill>
                  <a:srgbClr val="FFFF00"/>
                </a:solidFill>
                <a:latin typeface="Calibri" panose="020F0502020204030204" pitchFamily="34" charset="0"/>
              </a:rPr>
              <a:t>Tactical Fire Remote Sensing Advisory Committee </a:t>
            </a:r>
            <a:r>
              <a:rPr lang="en-US" sz="2000" dirty="0" smtClean="0">
                <a:latin typeface="Calibri" panose="020F0502020204030204" pitchFamily="34" charset="0"/>
              </a:rPr>
              <a:t>(TFRSAC) The TFRSAC is co-hosted by NASA and the Forest Service and is a broad collaborative forum for advancing and enabling the development and delivery of remote sensing platforms, sensors and decision support tools to the wildland fire community.  </a:t>
            </a:r>
            <a:r>
              <a:rPr lang="en-US" sz="2000" dirty="0" smtClean="0">
                <a:solidFill>
                  <a:srgbClr val="FFFF00"/>
                </a:solidFill>
                <a:latin typeface="Calibri" panose="020F0502020204030204" pitchFamily="34" charset="0"/>
              </a:rPr>
              <a:t>Focus: largely unclassified.</a:t>
            </a:r>
          </a:p>
          <a:p>
            <a:pPr>
              <a:spcAft>
                <a:spcPts val="1200"/>
              </a:spcAft>
            </a:pPr>
            <a:r>
              <a:rPr lang="en-US" sz="2000" dirty="0" smtClean="0">
                <a:solidFill>
                  <a:srgbClr val="FFFF00"/>
                </a:solidFill>
                <a:latin typeface="Calibri" panose="020F0502020204030204" pitchFamily="34" charset="0"/>
              </a:rPr>
              <a:t>Thermal Working Group </a:t>
            </a:r>
            <a:r>
              <a:rPr lang="en-US" sz="2000" dirty="0" smtClean="0">
                <a:latin typeface="Calibri" panose="020F0502020204030204" pitchFamily="34" charset="0"/>
              </a:rPr>
              <a:t>(TWG) - has authority and responsibilities as a standing sub-working group under the Overhead Persistent Infrared (OPIR) Working Group (OWG) and Civil Applications Committee (CAC). The TWG is the coordinating body for advancing and enabling the development and delivery of data, information or products derived from classified thermal remote sensing platforms to civil users. </a:t>
            </a:r>
            <a:r>
              <a:rPr lang="en-US" sz="2000" dirty="0" smtClean="0">
                <a:solidFill>
                  <a:srgbClr val="FFFF00"/>
                </a:solidFill>
                <a:latin typeface="Calibri" panose="020F0502020204030204" pitchFamily="34" charset="0"/>
              </a:rPr>
              <a:t>Focus: largely classified.</a:t>
            </a:r>
            <a:endParaRPr lang="en-US" sz="2000" dirty="0" smtClean="0">
              <a:latin typeface="Calibri" panose="020F0502020204030204" pitchFamily="34" charset="0"/>
            </a:endParaRPr>
          </a:p>
          <a:p>
            <a:pPr lvl="1">
              <a:spcAft>
                <a:spcPts val="1200"/>
              </a:spcAft>
            </a:pPr>
            <a:r>
              <a:rPr lang="en-US" sz="1800" dirty="0" smtClean="0">
                <a:latin typeface="Calibri" panose="020F0502020204030204" pitchFamily="34" charset="0"/>
              </a:rPr>
              <a:t>The TWG met yesterday (12/13) at </a:t>
            </a:r>
            <a:r>
              <a:rPr lang="en-US" sz="1800" dirty="0" err="1" smtClean="0">
                <a:latin typeface="Calibri" panose="020F0502020204030204" pitchFamily="34" charset="0"/>
              </a:rPr>
              <a:t>Gowan</a:t>
            </a:r>
            <a:r>
              <a:rPr lang="en-US" sz="1800" dirty="0" smtClean="0">
                <a:latin typeface="Calibri" panose="020F0502020204030204" pitchFamily="34" charset="0"/>
              </a:rPr>
              <a:t> Field to strategize on forward progress.</a:t>
            </a:r>
          </a:p>
          <a:p>
            <a:pPr lvl="1">
              <a:spcAft>
                <a:spcPts val="1200"/>
              </a:spcAft>
            </a:pPr>
            <a:r>
              <a:rPr lang="en-US" sz="1800" dirty="0" smtClean="0">
                <a:latin typeface="Calibri" panose="020F0502020204030204" pitchFamily="34" charset="0"/>
              </a:rPr>
              <a:t>The TWG hosted the second Thermal Summit in early February 2017. The meeting was a gathering between Civil and DoD/Intelligence Community members that have a common interest and mission in thermal detection and reporting. </a:t>
            </a:r>
            <a:endParaRPr lang="en-US" sz="1800" dirty="0">
              <a:latin typeface="Calibri" panose="020F0502020204030204" pitchFamily="34" charset="0"/>
            </a:endParaRPr>
          </a:p>
        </p:txBody>
      </p:sp>
    </p:spTree>
    <p:extLst>
      <p:ext uri="{BB962C8B-B14F-4D97-AF65-F5344CB8AC3E}">
        <p14:creationId xmlns:p14="http://schemas.microsoft.com/office/powerpoint/2010/main" val="167326906"/>
      </p:ext>
    </p:extLst>
  </p:cSld>
  <p:clrMapOvr>
    <a:masterClrMapping/>
  </p:clrMapOvr>
  <p:transition spd="slow">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TBS_BlackTemplate">
  <a:themeElements>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TBS_Black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TBS_Black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TBS_Black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TBS_Black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TBS_Black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TBS_Black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TBS_Black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TBS_Black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TBS_Black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TBS_Black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TBS_Black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TBS_Black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9470</TotalTime>
  <Words>902</Words>
  <Application>Microsoft Office PowerPoint</Application>
  <PresentationFormat>On-screen Show (4:3)</PresentationFormat>
  <Paragraphs>69</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Tahoma</vt:lpstr>
      <vt:lpstr>Times New Roman</vt:lpstr>
      <vt:lpstr>Wingdings</vt:lpstr>
      <vt:lpstr>MTBS_BlackTemplate</vt:lpstr>
      <vt:lpstr>Clarity</vt:lpstr>
      <vt:lpstr>Forest Service Update</vt:lpstr>
      <vt:lpstr>Talking Points</vt:lpstr>
      <vt:lpstr>PowerPoint Presentation</vt:lpstr>
      <vt:lpstr>PowerPoint Presentation</vt:lpstr>
      <vt:lpstr>PowerPoint Presentation</vt:lpstr>
      <vt:lpstr>Aerial Film Conversion / Archiving</vt:lpstr>
      <vt:lpstr>The Film</vt:lpstr>
      <vt:lpstr>Current Capabilities – National Systems</vt:lpstr>
      <vt:lpstr>Remote Sensing Working Groups</vt:lpstr>
      <vt:lpstr>Remote Sensing Working Groups</vt:lpstr>
      <vt:lpstr>Hawkeye Fire Detection</vt:lpstr>
      <vt:lpstr>Comments / Questions?</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USDA Forest Service</dc:creator>
  <cp:lastModifiedBy>Hinkley, Everett A -FS</cp:lastModifiedBy>
  <cp:revision>416</cp:revision>
  <dcterms:created xsi:type="dcterms:W3CDTF">2009-07-27T19:32:15Z</dcterms:created>
  <dcterms:modified xsi:type="dcterms:W3CDTF">2017-12-14T13:53:36Z</dcterms:modified>
</cp:coreProperties>
</file>