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00" r:id="rId2"/>
  </p:sldMasterIdLst>
  <p:notesMasterIdLst>
    <p:notesMasterId r:id="rId18"/>
  </p:notesMasterIdLst>
  <p:handoutMasterIdLst>
    <p:handoutMasterId r:id="rId19"/>
  </p:handoutMasterIdLst>
  <p:sldIdLst>
    <p:sldId id="484" r:id="rId3"/>
    <p:sldId id="579" r:id="rId4"/>
    <p:sldId id="578" r:id="rId5"/>
    <p:sldId id="587" r:id="rId6"/>
    <p:sldId id="585" r:id="rId7"/>
    <p:sldId id="582" r:id="rId8"/>
    <p:sldId id="580" r:id="rId9"/>
    <p:sldId id="557" r:id="rId10"/>
    <p:sldId id="569" r:id="rId11"/>
    <p:sldId id="560" r:id="rId12"/>
    <p:sldId id="584" r:id="rId13"/>
    <p:sldId id="571" r:id="rId14"/>
    <p:sldId id="576" r:id="rId15"/>
    <p:sldId id="559" r:id="rId16"/>
    <p:sldId id="483" r:id="rId17"/>
  </p:sldIdLst>
  <p:sldSz cx="9144000" cy="6858000" type="screen4x3"/>
  <p:notesSz cx="7010400" cy="9296400"/>
  <p:defaultTextStyle>
    <a:defPPr>
      <a:defRPr lang="en-US"/>
    </a:defPPr>
    <a:lvl1pPr algn="l" rtl="0" fontAlgn="base">
      <a:spcBef>
        <a:spcPct val="0"/>
      </a:spcBef>
      <a:spcAft>
        <a:spcPct val="0"/>
      </a:spcAft>
      <a:defRPr sz="1600" kern="1200">
        <a:solidFill>
          <a:schemeClr val="bg1"/>
        </a:solidFill>
        <a:latin typeface="Times New Roman" charset="0"/>
        <a:ea typeface="+mn-ea"/>
        <a:cs typeface="+mn-cs"/>
      </a:defRPr>
    </a:lvl1pPr>
    <a:lvl2pPr marL="457200" algn="l" rtl="0" fontAlgn="base">
      <a:spcBef>
        <a:spcPct val="0"/>
      </a:spcBef>
      <a:spcAft>
        <a:spcPct val="0"/>
      </a:spcAft>
      <a:defRPr sz="1600" kern="1200">
        <a:solidFill>
          <a:schemeClr val="bg1"/>
        </a:solidFill>
        <a:latin typeface="Times New Roman" charset="0"/>
        <a:ea typeface="+mn-ea"/>
        <a:cs typeface="+mn-cs"/>
      </a:defRPr>
    </a:lvl2pPr>
    <a:lvl3pPr marL="914400" algn="l" rtl="0" fontAlgn="base">
      <a:spcBef>
        <a:spcPct val="0"/>
      </a:spcBef>
      <a:spcAft>
        <a:spcPct val="0"/>
      </a:spcAft>
      <a:defRPr sz="1600" kern="1200">
        <a:solidFill>
          <a:schemeClr val="bg1"/>
        </a:solidFill>
        <a:latin typeface="Times New Roman" charset="0"/>
        <a:ea typeface="+mn-ea"/>
        <a:cs typeface="+mn-cs"/>
      </a:defRPr>
    </a:lvl3pPr>
    <a:lvl4pPr marL="1371600" algn="l" rtl="0" fontAlgn="base">
      <a:spcBef>
        <a:spcPct val="0"/>
      </a:spcBef>
      <a:spcAft>
        <a:spcPct val="0"/>
      </a:spcAft>
      <a:defRPr sz="1600" kern="1200">
        <a:solidFill>
          <a:schemeClr val="bg1"/>
        </a:solidFill>
        <a:latin typeface="Times New Roman" charset="0"/>
        <a:ea typeface="+mn-ea"/>
        <a:cs typeface="+mn-cs"/>
      </a:defRPr>
    </a:lvl4pPr>
    <a:lvl5pPr marL="1828800" algn="l" rtl="0" fontAlgn="base">
      <a:spcBef>
        <a:spcPct val="0"/>
      </a:spcBef>
      <a:spcAft>
        <a:spcPct val="0"/>
      </a:spcAft>
      <a:defRPr sz="1600" kern="1200">
        <a:solidFill>
          <a:schemeClr val="bg1"/>
        </a:solidFill>
        <a:latin typeface="Times New Roman" charset="0"/>
        <a:ea typeface="+mn-ea"/>
        <a:cs typeface="+mn-cs"/>
      </a:defRPr>
    </a:lvl5pPr>
    <a:lvl6pPr marL="2286000" algn="l" defTabSz="914400" rtl="0" eaLnBrk="1" latinLnBrk="0" hangingPunct="1">
      <a:defRPr sz="1600" kern="1200">
        <a:solidFill>
          <a:schemeClr val="bg1"/>
        </a:solidFill>
        <a:latin typeface="Times New Roman" charset="0"/>
        <a:ea typeface="+mn-ea"/>
        <a:cs typeface="+mn-cs"/>
      </a:defRPr>
    </a:lvl6pPr>
    <a:lvl7pPr marL="2743200" algn="l" defTabSz="914400" rtl="0" eaLnBrk="1" latinLnBrk="0" hangingPunct="1">
      <a:defRPr sz="1600" kern="1200">
        <a:solidFill>
          <a:schemeClr val="bg1"/>
        </a:solidFill>
        <a:latin typeface="Times New Roman" charset="0"/>
        <a:ea typeface="+mn-ea"/>
        <a:cs typeface="+mn-cs"/>
      </a:defRPr>
    </a:lvl7pPr>
    <a:lvl8pPr marL="3200400" algn="l" defTabSz="914400" rtl="0" eaLnBrk="1" latinLnBrk="0" hangingPunct="1">
      <a:defRPr sz="1600" kern="1200">
        <a:solidFill>
          <a:schemeClr val="bg1"/>
        </a:solidFill>
        <a:latin typeface="Times New Roman" charset="0"/>
        <a:ea typeface="+mn-ea"/>
        <a:cs typeface="+mn-cs"/>
      </a:defRPr>
    </a:lvl8pPr>
    <a:lvl9pPr marL="3657600" algn="l" defTabSz="914400" rtl="0" eaLnBrk="1" latinLnBrk="0" hangingPunct="1">
      <a:defRPr sz="1600" kern="1200">
        <a:solidFill>
          <a:schemeClr val="bg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00"/>
    <a:srgbClr val="FF3300"/>
    <a:srgbClr val="9900CC"/>
    <a:srgbClr val="C3CEAE"/>
    <a:srgbClr val="619397"/>
    <a:srgbClr val="33CC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34" autoAdjust="0"/>
  </p:normalViewPr>
  <p:slideViewPr>
    <p:cSldViewPr snapToGrid="0">
      <p:cViewPr varScale="1">
        <p:scale>
          <a:sx n="70" d="100"/>
          <a:sy n="70" d="100"/>
        </p:scale>
        <p:origin x="138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546"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solidFill>
                  <a:schemeClr val="tx1"/>
                </a:solidFill>
              </a:defRPr>
            </a:lvl1pPr>
          </a:lstStyle>
          <a:p>
            <a:pPr>
              <a:defRPr/>
            </a:pPr>
            <a:endParaRPr lang="en-US"/>
          </a:p>
        </p:txBody>
      </p:sp>
      <p:sp>
        <p:nvSpPr>
          <p:cNvPr id="2334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solidFill>
                  <a:schemeClr val="tx1"/>
                </a:solidFill>
              </a:defRPr>
            </a:lvl1pPr>
          </a:lstStyle>
          <a:p>
            <a:pPr>
              <a:defRPr/>
            </a:pPr>
            <a:endParaRPr lang="en-US"/>
          </a:p>
        </p:txBody>
      </p:sp>
      <p:sp>
        <p:nvSpPr>
          <p:cNvPr id="23347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solidFill>
                  <a:schemeClr val="tx1"/>
                </a:solidFill>
              </a:defRPr>
            </a:lvl1pPr>
          </a:lstStyle>
          <a:p>
            <a:pPr>
              <a:defRPr/>
            </a:pPr>
            <a:endParaRPr lang="en-US"/>
          </a:p>
        </p:txBody>
      </p:sp>
      <p:sp>
        <p:nvSpPr>
          <p:cNvPr id="23347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solidFill>
                  <a:schemeClr val="tx1"/>
                </a:solidFill>
              </a:defRPr>
            </a:lvl1pPr>
          </a:lstStyle>
          <a:p>
            <a:pPr>
              <a:defRPr/>
            </a:pPr>
            <a:fld id="{6324452A-E1EF-4D5E-A2C9-E5F92172B900}" type="slidenum">
              <a:rPr lang="en-US"/>
              <a:pPr>
                <a:defRPr/>
              </a:pPr>
              <a:t>‹#›</a:t>
            </a:fld>
            <a:endParaRPr lang="en-US"/>
          </a:p>
        </p:txBody>
      </p:sp>
    </p:spTree>
    <p:extLst>
      <p:ext uri="{BB962C8B-B14F-4D97-AF65-F5344CB8AC3E}">
        <p14:creationId xmlns:p14="http://schemas.microsoft.com/office/powerpoint/2010/main" val="192444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200">
                <a:solidFill>
                  <a:schemeClr val="tx1"/>
                </a:solidFill>
                <a:latin typeface="Arial" charset="0"/>
              </a:defRPr>
            </a:lvl1pPr>
          </a:lstStyle>
          <a:p>
            <a:pPr>
              <a:defRPr/>
            </a:pPr>
            <a:endParaRPr lang="en-US"/>
          </a:p>
        </p:txBody>
      </p:sp>
      <p:sp>
        <p:nvSpPr>
          <p:cNvPr id="80899"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a:solidFill>
                  <a:schemeClr val="tx1"/>
                </a:solidFill>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200">
                <a:solidFill>
                  <a:schemeClr val="tx1"/>
                </a:solidFill>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a:solidFill>
                  <a:schemeClr val="tx1"/>
                </a:solidFill>
                <a:latin typeface="Arial" charset="0"/>
              </a:defRPr>
            </a:lvl1pPr>
          </a:lstStyle>
          <a:p>
            <a:pPr>
              <a:defRPr/>
            </a:pPr>
            <a:fld id="{7EB95B01-D29C-4224-832F-AF3610894B52}" type="slidenum">
              <a:rPr lang="en-US"/>
              <a:pPr>
                <a:defRPr/>
              </a:pPr>
              <a:t>‹#›</a:t>
            </a:fld>
            <a:endParaRPr lang="en-US"/>
          </a:p>
        </p:txBody>
      </p:sp>
    </p:spTree>
    <p:extLst>
      <p:ext uri="{BB962C8B-B14F-4D97-AF65-F5344CB8AC3E}">
        <p14:creationId xmlns:p14="http://schemas.microsoft.com/office/powerpoint/2010/main" val="3711180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4FCB806-95A5-4F79-B97F-AE8CC5732875}"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0918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 Sensing people are basically plumbers in that they are trying to figure out the most efficient “plumbing” to get need information through the pipeline</a:t>
            </a:r>
            <a:r>
              <a:rPr lang="en-US" baseline="0" dirty="0" smtClean="0"/>
              <a:t> from acquisition to data processing to produce desired end products and finally to deliver end products to the end user (incident command teams for fire).</a:t>
            </a:r>
            <a:endParaRPr lang="en-US" dirty="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2</a:t>
            </a:fld>
            <a:endParaRPr lang="en-US"/>
          </a:p>
        </p:txBody>
      </p:sp>
    </p:spTree>
    <p:extLst>
      <p:ext uri="{BB962C8B-B14F-4D97-AF65-F5344CB8AC3E}">
        <p14:creationId xmlns:p14="http://schemas.microsoft.com/office/powerpoint/2010/main" val="187507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charset="0"/>
                <a:ea typeface="+mn-ea"/>
                <a:cs typeface="+mn-cs"/>
              </a:rPr>
              <a:t>Key Findings</a:t>
            </a:r>
            <a:endParaRPr lang="en-US" sz="1200" kern="1200" dirty="0" smtClean="0">
              <a:solidFill>
                <a:schemeClr val="tx1"/>
              </a:solidFill>
              <a:effectLst/>
              <a:latin typeface="Times New Roman" charset="0"/>
              <a:ea typeface="+mn-ea"/>
              <a:cs typeface="+mn-cs"/>
            </a:endParaRPr>
          </a:p>
          <a:p>
            <a:pPr lvl="0"/>
            <a:r>
              <a:rPr lang="en-US" sz="1200" b="1" kern="1200" dirty="0" smtClean="0">
                <a:solidFill>
                  <a:schemeClr val="tx1"/>
                </a:solidFill>
                <a:effectLst/>
                <a:latin typeface="Times New Roman" charset="0"/>
                <a:ea typeface="+mn-ea"/>
                <a:cs typeface="+mn-cs"/>
              </a:rPr>
              <a:t>Defined Requirements</a:t>
            </a:r>
            <a:r>
              <a:rPr lang="en-US" sz="1200" kern="1200" dirty="0" smtClean="0">
                <a:solidFill>
                  <a:schemeClr val="tx1"/>
                </a:solidFill>
                <a:effectLst/>
                <a:latin typeface="Times New Roman" charset="0"/>
                <a:ea typeface="+mn-ea"/>
                <a:cs typeface="+mn-cs"/>
              </a:rPr>
              <a:t> - In order to support the mission(s) of the civil agencies, carefully defined remote sensing requirements are needed for each business area. Requirements documents need to carefully describe the information need(s), current capabilities, desired future capabilities, and information gaps as well as formatting standards. Following the completion of a requirements document, the real work begins, looking for ways to fill the information gaps. Well integrated solutions can come from National Systems, unclassified government systems, and commercial systems. </a:t>
            </a:r>
            <a:r>
              <a:rPr lang="en-US" sz="1200" b="1" kern="1200" dirty="0" smtClean="0">
                <a:solidFill>
                  <a:schemeClr val="tx1"/>
                </a:solidFill>
                <a:effectLst/>
                <a:latin typeface="Times New Roman" charset="0"/>
                <a:ea typeface="+mn-ea"/>
                <a:cs typeface="+mn-cs"/>
              </a:rPr>
              <a:t>The TWG is tasked with developing requirements and having those validated by the CAC before sharing with other agencies for action/support.</a:t>
            </a:r>
            <a:endParaRPr lang="en-US" sz="1200" kern="1200" dirty="0" smtClean="0">
              <a:solidFill>
                <a:schemeClr val="tx1"/>
              </a:solidFill>
              <a:effectLst/>
              <a:latin typeface="Times New Roman" charset="0"/>
              <a:ea typeface="+mn-ea"/>
              <a:cs typeface="+mn-cs"/>
            </a:endParaRPr>
          </a:p>
          <a:p>
            <a:pPr lvl="0"/>
            <a:r>
              <a:rPr lang="en-US" sz="1200" b="1" kern="1200" dirty="0" smtClean="0">
                <a:solidFill>
                  <a:schemeClr val="tx1"/>
                </a:solidFill>
                <a:effectLst/>
                <a:latin typeface="Times New Roman" charset="0"/>
                <a:ea typeface="+mn-ea"/>
                <a:cs typeface="+mn-cs"/>
              </a:rPr>
              <a:t>Untapped Resources and Process Engineering / Re-engineering</a:t>
            </a:r>
            <a:r>
              <a:rPr lang="en-US" sz="1200" kern="1200" dirty="0" smtClean="0">
                <a:solidFill>
                  <a:schemeClr val="tx1"/>
                </a:solidFill>
                <a:effectLst/>
                <a:latin typeface="Times New Roman" charset="0"/>
                <a:ea typeface="+mn-ea"/>
                <a:cs typeface="+mn-cs"/>
              </a:rPr>
              <a:t> - There are a lot of untapped resources, and the methods/timelines we have worked on for the past 30 years are no longer fully valid. </a:t>
            </a:r>
            <a:r>
              <a:rPr lang="en-US" sz="1200" b="1" kern="1200" dirty="0" smtClean="0">
                <a:solidFill>
                  <a:schemeClr val="tx1"/>
                </a:solidFill>
                <a:effectLst/>
                <a:latin typeface="Times New Roman" charset="0"/>
                <a:ea typeface="+mn-ea"/>
                <a:cs typeface="+mn-cs"/>
              </a:rPr>
              <a:t>Both the resources delivering the product as well as the teams/land managers using the products need to update and change their processes to get closer to real time, at least for tactical decision making.</a:t>
            </a:r>
            <a:r>
              <a:rPr lang="en-US" sz="1200" kern="1200" dirty="0" smtClean="0">
                <a:solidFill>
                  <a:schemeClr val="tx1"/>
                </a:solidFill>
                <a:effectLst/>
                <a:latin typeface="Times New Roman" charset="0"/>
                <a:ea typeface="+mn-ea"/>
                <a:cs typeface="+mn-cs"/>
              </a:rPr>
              <a:t>  The current processes work okay for strategic decision-making, but we need to support both strategic and tactical, and the means are available, or close to being available, to do both. </a:t>
            </a:r>
          </a:p>
          <a:p>
            <a:pPr lvl="0"/>
            <a:r>
              <a:rPr lang="en-US" sz="1200" b="1" kern="1200" dirty="0" smtClean="0">
                <a:solidFill>
                  <a:schemeClr val="tx1"/>
                </a:solidFill>
                <a:effectLst/>
                <a:latin typeface="Times New Roman" charset="0"/>
                <a:ea typeface="+mn-ea"/>
                <a:cs typeface="+mn-cs"/>
              </a:rPr>
              <a:t>Education </a:t>
            </a:r>
            <a:r>
              <a:rPr lang="en-US" sz="1200" kern="1200" dirty="0" smtClean="0">
                <a:solidFill>
                  <a:schemeClr val="tx1"/>
                </a:solidFill>
                <a:effectLst/>
                <a:latin typeface="Times New Roman" charset="0"/>
                <a:ea typeface="+mn-ea"/>
                <a:cs typeface="+mn-cs"/>
              </a:rPr>
              <a:t>– with any remote sensing tool in the toolbox, end users need to be aware of what is available, and how to use it. So there is an awareness piece and a training piece. </a:t>
            </a:r>
          </a:p>
          <a:p>
            <a:pPr lvl="0"/>
            <a:r>
              <a:rPr lang="en-US" sz="1200" b="1" kern="1200" dirty="0" smtClean="0">
                <a:solidFill>
                  <a:schemeClr val="tx1"/>
                </a:solidFill>
                <a:effectLst/>
                <a:latin typeface="Times New Roman" charset="0"/>
                <a:ea typeface="+mn-ea"/>
                <a:cs typeface="+mn-cs"/>
              </a:rPr>
              <a:t>End User Community Participation</a:t>
            </a:r>
            <a:r>
              <a:rPr lang="en-US" sz="1200" kern="1200" dirty="0" smtClean="0">
                <a:solidFill>
                  <a:schemeClr val="tx1"/>
                </a:solidFill>
                <a:effectLst/>
                <a:latin typeface="Times New Roman" charset="0"/>
                <a:ea typeface="+mn-ea"/>
                <a:cs typeface="+mn-cs"/>
              </a:rPr>
              <a:t> – End user participation throughout the process of discovery (new processes and new data sources) and integration is key to providing the most operationally useful remote sensing information to the incident command structure in a reliable way.</a:t>
            </a:r>
          </a:p>
          <a:p>
            <a:endParaRPr lang="en-US" dirty="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5</a:t>
            </a:fld>
            <a:endParaRPr lang="en-US"/>
          </a:p>
        </p:txBody>
      </p:sp>
    </p:spTree>
    <p:extLst>
      <p:ext uri="{BB962C8B-B14F-4D97-AF65-F5344CB8AC3E}">
        <p14:creationId xmlns:p14="http://schemas.microsoft.com/office/powerpoint/2010/main" val="15807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Requirements - coverage, area, reflectance, timeframe, do we need it every minute on the hour, daily pass  what kind of data do we need? </a:t>
            </a:r>
          </a:p>
          <a:p>
            <a:r>
              <a:rPr lang="en-US" sz="1200" kern="1200" dirty="0" smtClean="0">
                <a:solidFill>
                  <a:schemeClr val="tx1"/>
                </a:solidFill>
                <a:latin typeface="+mn-lt"/>
                <a:ea typeface="+mn-ea"/>
                <a:cs typeface="+mn-cs"/>
              </a:rPr>
              <a:t>real-time coverage of data of fire boundary - what can our technology actually provide us. COST. </a:t>
            </a:r>
          </a:p>
          <a:p>
            <a:r>
              <a:rPr lang="en-US" sz="1200" kern="1200" dirty="0" smtClean="0">
                <a:solidFill>
                  <a:schemeClr val="tx1"/>
                </a:solidFill>
                <a:latin typeface="+mn-lt"/>
                <a:ea typeface="+mn-ea"/>
                <a:cs typeface="+mn-cs"/>
              </a:rPr>
              <a:t>return on investment cross with capability - what we can do and what are the cost requirements </a:t>
            </a:r>
          </a:p>
          <a:p>
            <a:r>
              <a:rPr lang="en-US" sz="1200" kern="1200" dirty="0" smtClean="0">
                <a:solidFill>
                  <a:schemeClr val="tx1"/>
                </a:solidFill>
                <a:latin typeface="+mn-lt"/>
                <a:ea typeface="+mn-ea"/>
                <a:cs typeface="+mn-cs"/>
              </a:rPr>
              <a:t>How does the business need drive the funding source, SUSTAINABLE - how does this grow and develop in its own way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Integrated Reporting of Wildland-Fire Information (IRWIN) service is a Wildland Fire Information and Technology (WFIT) affiliated investment, intended to provide an "end-to-end" fire reporting capability. IRWIN is tasked with providing data exchange capabilities between existing applications used to manage data related to wildland fire incidents. IRWIN is focused on the goals of reducing redundant data entry, identifying authoritative data sources, and improving the consistency, accuracy, and availability of operational data.</a:t>
            </a:r>
            <a:endParaRPr lang="en-US" dirty="0"/>
          </a:p>
        </p:txBody>
      </p:sp>
      <p:sp>
        <p:nvSpPr>
          <p:cNvPr id="4" name="Slide Number Placeholder 3"/>
          <p:cNvSpPr>
            <a:spLocks noGrp="1"/>
          </p:cNvSpPr>
          <p:nvPr>
            <p:ph type="sldNum" sz="quarter" idx="10"/>
          </p:nvPr>
        </p:nvSpPr>
        <p:spPr/>
        <p:txBody>
          <a:bodyPr/>
          <a:lstStyle/>
          <a:p>
            <a:fld id="{1223DD2B-6DF3-A24D-BA02-8907D8A4D75D}" type="slidenum">
              <a:rPr lang="en-US" smtClean="0"/>
              <a:t>6</a:t>
            </a:fld>
            <a:endParaRPr lang="en-US" dirty="0"/>
          </a:p>
        </p:txBody>
      </p:sp>
    </p:spTree>
    <p:extLst>
      <p:ext uri="{BB962C8B-B14F-4D97-AF65-F5344CB8AC3E}">
        <p14:creationId xmlns:p14="http://schemas.microsoft.com/office/powerpoint/2010/main" val="22098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72C38A-DBA2-4692-8D30-1D756718C86B}" type="slidenum">
              <a:rPr lang="en-US" altLang="en-US">
                <a:solidFill>
                  <a:prstClr val="black"/>
                </a:solidFill>
              </a:rPr>
              <a:pPr eaLnBrk="1" hangingPunct="1"/>
              <a:t>8</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848899" name="Rectangle 3"/>
          <p:cNvSpPr>
            <a:spLocks noGrp="1" noChangeArrowheads="1"/>
          </p:cNvSpPr>
          <p:nvPr>
            <p:ph type="body" idx="1"/>
          </p:nvPr>
        </p:nvSpPr>
        <p:spPr>
          <a:xfrm>
            <a:off x="914400" y="4343400"/>
            <a:ext cx="5029200" cy="4114800"/>
          </a:xfrm>
          <a:solidFill>
            <a:srgbClr val="FFFFFF"/>
          </a:solidFill>
          <a:ln>
            <a:solidFill>
              <a:srgbClr val="000000"/>
            </a:solidFill>
            <a:headEnd/>
            <a:tailEnd/>
          </a:ln>
        </p:spPr>
        <p:txBody>
          <a:bodyPr/>
          <a:lstStyle/>
          <a:p>
            <a:pPr eaLnBrk="1" fontAlgn="auto" hangingPunct="1">
              <a:spcBef>
                <a:spcPts val="0"/>
              </a:spcBef>
              <a:spcAft>
                <a:spcPts val="0"/>
              </a:spcAft>
              <a:buFont typeface="Arial" pitchFamily="34" charset="0"/>
              <a:buChar char="•"/>
              <a:defRPr/>
            </a:pPr>
            <a:r>
              <a:rPr lang="en-US" dirty="0"/>
              <a:t>The </a:t>
            </a:r>
            <a:r>
              <a:rPr lang="en-US" dirty="0" smtClean="0"/>
              <a:t>Forest Service </a:t>
            </a:r>
            <a:r>
              <a:rPr lang="en-US" dirty="0"/>
              <a:t>has been a leader in the development of infrared technology for wildland fire detection.  </a:t>
            </a:r>
          </a:p>
          <a:p>
            <a:pPr eaLnBrk="1" fontAlgn="auto" hangingPunct="1">
              <a:spcBef>
                <a:spcPts val="0"/>
              </a:spcBef>
              <a:spcAft>
                <a:spcPts val="0"/>
              </a:spcAft>
              <a:buFont typeface="Arial" pitchFamily="34" charset="0"/>
              <a:buChar char="•"/>
              <a:defRPr/>
            </a:pPr>
            <a:r>
              <a:rPr lang="en-US" dirty="0"/>
              <a:t>With the support of NASA, US Army Aviation and Missile Command,  and private industry we have continuous developed and evaluated infrared technology since 1962</a:t>
            </a:r>
            <a:r>
              <a:rPr lang="en-US" dirty="0" smtClean="0"/>
              <a:t>.</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RSAC/RDAS provides several o</a:t>
            </a:r>
            <a:r>
              <a:rPr lang="en-US" dirty="0" smtClean="0">
                <a:effectLst>
                  <a:outerShdw blurRad="38100" dist="38100" dir="2700000" algn="tl">
                    <a:srgbClr val="000000"/>
                  </a:outerShdw>
                </a:effectLst>
              </a:rPr>
              <a:t>perational support functions to NIFC and NIROPS</a:t>
            </a:r>
          </a:p>
          <a:p>
            <a:pPr eaLnBrk="1" fontAlgn="auto" hangingPunct="1">
              <a:spcBef>
                <a:spcPts val="0"/>
              </a:spcBef>
              <a:spcAft>
                <a:spcPts val="0"/>
              </a:spcAft>
              <a:buFont typeface="Arial" pitchFamily="34" charset="0"/>
              <a:buChar char="•"/>
              <a:defRPr/>
            </a:pPr>
            <a:endParaRPr lang="en-US" dirty="0" smtClean="0">
              <a:effectLst>
                <a:outerShdw blurRad="38100" dist="38100" dir="2700000" algn="tl">
                  <a:srgbClr val="000000"/>
                </a:outerShdw>
              </a:effectLst>
            </a:endParaRPr>
          </a:p>
          <a:p>
            <a:pPr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PHOENIX Thermal Infrared System</a:t>
            </a:r>
          </a:p>
          <a:p>
            <a:pPr lvl="1"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Provide technical assistance</a:t>
            </a:r>
          </a:p>
          <a:p>
            <a:pPr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Online IR Ordering System</a:t>
            </a:r>
          </a:p>
          <a:p>
            <a:pPr lvl="1"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Maintenance and updates</a:t>
            </a:r>
          </a:p>
          <a:p>
            <a:pPr lvl="2"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Updates based on user feedback</a:t>
            </a:r>
          </a:p>
          <a:p>
            <a:pPr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IR Interpreter Training</a:t>
            </a:r>
          </a:p>
          <a:p>
            <a:pPr lvl="1"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Assistance with S443 course as instructors</a:t>
            </a:r>
          </a:p>
          <a:p>
            <a:pPr lvl="1"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Maintain S443 on-line pre-work modules</a:t>
            </a:r>
          </a:p>
          <a:p>
            <a:pPr eaLnBrk="1" fontAlgn="auto" hangingPunct="1">
              <a:spcBef>
                <a:spcPts val="0"/>
              </a:spcBef>
              <a:spcAft>
                <a:spcPts val="0"/>
              </a:spcAft>
              <a:buFont typeface="Arial" pitchFamily="34" charset="0"/>
              <a:buChar char="•"/>
              <a:defRPr/>
            </a:pPr>
            <a:r>
              <a:rPr lang="en-US" dirty="0" smtClean="0">
                <a:effectLst>
                  <a:outerShdw blurRad="38100" dist="38100" dir="2700000" algn="tl">
                    <a:srgbClr val="000000"/>
                  </a:outerShdw>
                </a:effectLst>
              </a:rPr>
              <a:t>Incident support as Infrared Interpreters</a:t>
            </a:r>
          </a:p>
          <a:p>
            <a:pPr eaLnBrk="1" fontAlgn="auto" hangingPunct="1">
              <a:spcBef>
                <a:spcPts val="0"/>
              </a:spcBef>
              <a:spcAft>
                <a:spcPts val="0"/>
              </a:spcAft>
              <a:buFont typeface="Arial" pitchFamily="34" charset="0"/>
              <a:buChar char="•"/>
              <a:defRPr/>
            </a:pPr>
            <a:endParaRPr lang="en-US" dirty="0"/>
          </a:p>
        </p:txBody>
      </p:sp>
    </p:spTree>
    <p:extLst>
      <p:ext uri="{BB962C8B-B14F-4D97-AF65-F5344CB8AC3E}">
        <p14:creationId xmlns:p14="http://schemas.microsoft.com/office/powerpoint/2010/main" val="76634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9</a:t>
            </a:fld>
            <a:endParaRPr lang="en-US"/>
          </a:p>
        </p:txBody>
      </p:sp>
    </p:spTree>
    <p:extLst>
      <p:ext uri="{BB962C8B-B14F-4D97-AF65-F5344CB8AC3E}">
        <p14:creationId xmlns:p14="http://schemas.microsoft.com/office/powerpoint/2010/main" val="112606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10</a:t>
            </a:fld>
            <a:endParaRPr lang="en-US"/>
          </a:p>
        </p:txBody>
      </p:sp>
    </p:spTree>
    <p:extLst>
      <p:ext uri="{BB962C8B-B14F-4D97-AF65-F5344CB8AC3E}">
        <p14:creationId xmlns:p14="http://schemas.microsoft.com/office/powerpoint/2010/main" val="197762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B95B01-D29C-4224-832F-AF3610894B52}" type="slidenum">
              <a:rPr lang="en-US" smtClean="0"/>
              <a:pPr>
                <a:defRPr/>
              </a:pPr>
              <a:t>15</a:t>
            </a:fld>
            <a:endParaRPr lang="en-US"/>
          </a:p>
        </p:txBody>
      </p:sp>
    </p:spTree>
    <p:extLst>
      <p:ext uri="{BB962C8B-B14F-4D97-AF65-F5344CB8AC3E}">
        <p14:creationId xmlns:p14="http://schemas.microsoft.com/office/powerpoint/2010/main" val="1923855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7"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US"/>
            </a:p>
          </p:txBody>
        </p:sp>
        <p:sp>
          <p:nvSpPr>
            <p:cNvPr id="10"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pic>
          <p:nvPicPr>
            <p:cNvPr id="24" name="Picture 22" descr="Topbanx"/>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en-US"/>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en-US"/>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en-US"/>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en-US"/>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21E85F7F-8731-435C-9EBB-BA42249D42E3}"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15801A1A-67C7-4ABD-8712-0A6AB686B8C6}"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EC6DAD9D-7277-4732-8FFA-1EC33CEA4E20}"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3429000" y="2362200"/>
            <a:ext cx="5562600" cy="152400"/>
          </a:xfrm>
          <a:prstGeom prst="wave">
            <a:avLst>
              <a:gd name="adj1" fmla="val 13005"/>
              <a:gd name="adj2" fmla="val 0"/>
            </a:avLst>
          </a:prstGeom>
          <a:gradFill rotWithShape="1">
            <a:gsLst>
              <a:gs pos="0">
                <a:schemeClr val="tx2"/>
              </a:gs>
              <a:gs pos="50000">
                <a:schemeClr val="folHlink"/>
              </a:gs>
              <a:gs pos="100000">
                <a:schemeClr val="tx2"/>
              </a:gs>
            </a:gsLst>
            <a:lin ang="0" scaled="1"/>
          </a:gradFill>
          <a:ln w="9525">
            <a:noFill/>
            <a:round/>
            <a:headEnd/>
            <a:tailEnd/>
          </a:ln>
          <a:effectLst/>
        </p:spPr>
        <p:txBody>
          <a:bodyPr wrap="none" anchor="ctr"/>
          <a:lstStyle/>
          <a:p>
            <a:pPr algn="ctr">
              <a:defRPr/>
            </a:pPr>
            <a:endParaRPr lang="en-US" sz="1800">
              <a:solidFill>
                <a:srgbClr val="000000"/>
              </a:solidFill>
              <a:latin typeface="Arial" charset="0"/>
            </a:endParaRPr>
          </a:p>
        </p:txBody>
      </p:sp>
      <p:sp>
        <p:nvSpPr>
          <p:cNvPr id="5122" name="Rectangle 2"/>
          <p:cNvSpPr>
            <a:spLocks noGrp="1" noChangeArrowheads="1"/>
          </p:cNvSpPr>
          <p:nvPr>
            <p:ph type="subTitle" idx="1"/>
          </p:nvPr>
        </p:nvSpPr>
        <p:spPr>
          <a:xfrm>
            <a:off x="3733800" y="2819400"/>
            <a:ext cx="5181600" cy="1752600"/>
          </a:xfrm>
        </p:spPr>
        <p:txBody>
          <a:bodyPr/>
          <a:lstStyle>
            <a:lvl1pPr marL="0" indent="0" algn="r">
              <a:buFontTx/>
              <a:buNone/>
              <a:defRPr sz="2400"/>
            </a:lvl1pPr>
          </a:lstStyle>
          <a:p>
            <a:r>
              <a:rPr lang="en-US"/>
              <a:t>Click to edit Master subtitle style</a:t>
            </a:r>
          </a:p>
        </p:txBody>
      </p:sp>
      <p:sp>
        <p:nvSpPr>
          <p:cNvPr id="5124" name="Rectangle 4"/>
          <p:cNvSpPr>
            <a:spLocks noGrp="1" noChangeArrowheads="1"/>
          </p:cNvSpPr>
          <p:nvPr>
            <p:ph type="ctrTitle"/>
          </p:nvPr>
        </p:nvSpPr>
        <p:spPr>
          <a:xfrm>
            <a:off x="3581400" y="1143000"/>
            <a:ext cx="5257800" cy="1470025"/>
          </a:xfrm>
        </p:spPr>
        <p:txBody>
          <a:bodyPr/>
          <a:lstStyle>
            <a:lvl1pPr algn="r">
              <a:defRPr u="none">
                <a:solidFill>
                  <a:schemeClr val="bg1"/>
                </a:solidFill>
              </a:defRPr>
            </a:lvl1pPr>
          </a:lstStyle>
          <a:p>
            <a:r>
              <a:rPr lang="en-US"/>
              <a:t>Click to edit Master title style</a:t>
            </a:r>
          </a:p>
        </p:txBody>
      </p:sp>
      <p:sp>
        <p:nvSpPr>
          <p:cNvPr id="5" name="Rectangle 4"/>
          <p:cNvSpPr>
            <a:spLocks noGrp="1" noChangeArrowheads="1"/>
          </p:cNvSpPr>
          <p:nvPr>
            <p:ph type="ftr" sz="quarter" idx="10"/>
          </p:nvPr>
        </p:nvSpPr>
        <p:spPr>
          <a:xfrm>
            <a:off x="5257800" y="5943600"/>
            <a:ext cx="3657600" cy="762000"/>
          </a:xfrm>
        </p:spPr>
        <p:txBody>
          <a:bodyPr/>
          <a:lstStyle>
            <a:lvl1pPr algn="r">
              <a:defRPr>
                <a:solidFill>
                  <a:schemeClr val="bg1"/>
                </a:solidFill>
              </a:defRPr>
            </a:lvl1pPr>
          </a:lstStyle>
          <a:p>
            <a:pPr>
              <a:defRPr/>
            </a:pPr>
            <a:r>
              <a:rPr lang="en-US">
                <a:solidFill>
                  <a:srgbClr val="FFFFFF"/>
                </a:solidFill>
              </a:rPr>
              <a:t>USDA Forest Service, Remote Sensing Applications Center, </a:t>
            </a:r>
          </a:p>
          <a:p>
            <a:pPr>
              <a:defRPr/>
            </a:pPr>
            <a:r>
              <a:rPr lang="en-US">
                <a:solidFill>
                  <a:srgbClr val="FFFFFF"/>
                </a:solidFill>
              </a:rPr>
              <a:t>FSWeb: http://fsweb.rsac.fs.fed.us</a:t>
            </a:r>
          </a:p>
          <a:p>
            <a:pPr>
              <a:defRPr/>
            </a:pPr>
            <a:r>
              <a:rPr lang="en-US">
                <a:solidFill>
                  <a:srgbClr val="FFFFFF"/>
                </a:solidFill>
              </a:rPr>
              <a:t>WWW: http://www.fs.fed.us/eng/rsac/</a:t>
            </a:r>
          </a:p>
        </p:txBody>
      </p:sp>
    </p:spTree>
    <p:extLst>
      <p:ext uri="{BB962C8B-B14F-4D97-AF65-F5344CB8AC3E}">
        <p14:creationId xmlns:p14="http://schemas.microsoft.com/office/powerpoint/2010/main" val="3171977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22793974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1741175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7719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22468943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3801016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106225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1603185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315487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D5106F67-B1F9-43F9-85F5-925A05D407D2}"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3651490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3685536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USDA Forest Service, Remote Sensing Applications Center, http://fsweb.rsac.fs.fed.us</a:t>
            </a:r>
          </a:p>
        </p:txBody>
      </p:sp>
    </p:spTree>
    <p:extLst>
      <p:ext uri="{BB962C8B-B14F-4D97-AF65-F5344CB8AC3E}">
        <p14:creationId xmlns:p14="http://schemas.microsoft.com/office/powerpoint/2010/main" val="234230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CE07622C-099F-4BBC-B70F-78BE5C29E45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573173A7-53B1-41FC-999A-434C34425CC6}"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D8A1F679-BE0C-43B5-B70F-3E6FF11D9B8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13C65FE1-1B51-4B7B-A2B4-E9AC7B3F1ED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3F5C22C4-19FD-418F-893C-E4C008D9A84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437121EC-AD6D-4FA5-9588-A2FDFC4514A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C451D051-EFBE-4C28-8B00-934B0B7BF947}"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949D84"/>
            </a:gs>
            <a:gs pos="50000">
              <a:srgbClr val="C3CEAE"/>
            </a:gs>
            <a:gs pos="100000">
              <a:srgbClr val="949D84"/>
            </a:gs>
          </a:gsLst>
          <a:lin ang="2700000" scaled="1"/>
        </a:gra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685800" y="10287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24"/>
          <p:cNvSpPr>
            <a:spLocks noGrp="1" noChangeArrowheads="1"/>
          </p:cNvSpPr>
          <p:nvPr>
            <p:ph type="body" idx="1"/>
          </p:nvPr>
        </p:nvSpPr>
        <p:spPr bwMode="auto">
          <a:xfrm>
            <a:off x="685800" y="2171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C9E02D3B-E444-4C9B-A45B-057FB994A397}" type="slidenum">
              <a:rPr lang="en-US"/>
              <a:pPr>
                <a:defRPr/>
              </a:pPr>
              <a:t>‹#›</a:t>
            </a:fld>
            <a:endParaRPr lang="en-US"/>
          </a:p>
        </p:txBody>
      </p:sp>
      <p:pic>
        <p:nvPicPr>
          <p:cNvPr id="1031" name="Picture 28" descr="ir_banner"/>
          <p:cNvPicPr>
            <a:picLocks noChangeAspect="1" noChangeArrowheads="1"/>
          </p:cNvPicPr>
          <p:nvPr/>
        </p:nvPicPr>
        <p:blipFill>
          <a:blip r:embed="rId13" cstate="print">
            <a:lum bright="-10000" contrast="10000"/>
          </a:blip>
          <a:srcRect/>
          <a:stretch>
            <a:fillRect/>
          </a:stretch>
        </p:blipFill>
        <p:spPr bwMode="auto">
          <a:xfrm>
            <a:off x="0" y="0"/>
            <a:ext cx="7651750" cy="914400"/>
          </a:xfrm>
          <a:prstGeom prst="rect">
            <a:avLst/>
          </a:prstGeom>
          <a:noFill/>
          <a:ln w="9525">
            <a:noFill/>
            <a:miter lim="800000"/>
            <a:headEnd/>
            <a:tailEnd/>
          </a:ln>
        </p:spPr>
      </p:pic>
      <p:pic>
        <p:nvPicPr>
          <p:cNvPr id="1032" name="Picture 29" descr="NIRLogo"/>
          <p:cNvPicPr>
            <a:picLocks noChangeAspect="1" noChangeArrowheads="1"/>
          </p:cNvPicPr>
          <p:nvPr/>
        </p:nvPicPr>
        <p:blipFill>
          <a:blip r:embed="rId14" cstate="print"/>
          <a:srcRect/>
          <a:stretch>
            <a:fillRect/>
          </a:stretch>
        </p:blipFill>
        <p:spPr bwMode="auto">
          <a:xfrm>
            <a:off x="7669213" y="0"/>
            <a:ext cx="1474787"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charset="0"/>
        </a:defRPr>
      </a:lvl2pPr>
      <a:lvl3pPr algn="l" rtl="0" eaLnBrk="0" fontAlgn="base" hangingPunct="0">
        <a:spcBef>
          <a:spcPct val="0"/>
        </a:spcBef>
        <a:spcAft>
          <a:spcPct val="0"/>
        </a:spcAft>
        <a:defRPr sz="4400">
          <a:solidFill>
            <a:srgbClr val="003300"/>
          </a:solidFill>
          <a:latin typeface="Times New Roman" charset="0"/>
        </a:defRPr>
      </a:lvl3pPr>
      <a:lvl4pPr algn="l" rtl="0" eaLnBrk="0" fontAlgn="base" hangingPunct="0">
        <a:spcBef>
          <a:spcPct val="0"/>
        </a:spcBef>
        <a:spcAft>
          <a:spcPct val="0"/>
        </a:spcAft>
        <a:defRPr sz="4400">
          <a:solidFill>
            <a:srgbClr val="003300"/>
          </a:solidFill>
          <a:latin typeface="Times New Roman" charset="0"/>
        </a:defRPr>
      </a:lvl4pPr>
      <a:lvl5pPr algn="l" rtl="0" eaLnBrk="0" fontAlgn="base" hangingPunct="0">
        <a:spcBef>
          <a:spcPct val="0"/>
        </a:spcBef>
        <a:spcAft>
          <a:spcPct val="0"/>
        </a:spcAft>
        <a:defRPr sz="4400">
          <a:solidFill>
            <a:srgbClr val="003300"/>
          </a:solidFill>
          <a:latin typeface="Times New Roman" charset="0"/>
        </a:defRPr>
      </a:lvl5pPr>
      <a:lvl6pPr marL="457200" algn="l" rtl="0" fontAlgn="base">
        <a:spcBef>
          <a:spcPct val="0"/>
        </a:spcBef>
        <a:spcAft>
          <a:spcPct val="0"/>
        </a:spcAft>
        <a:defRPr sz="4400">
          <a:solidFill>
            <a:srgbClr val="003300"/>
          </a:solidFill>
          <a:latin typeface="Times New Roman" charset="0"/>
        </a:defRPr>
      </a:lvl6pPr>
      <a:lvl7pPr marL="914400" algn="l" rtl="0" fontAlgn="base">
        <a:spcBef>
          <a:spcPct val="0"/>
        </a:spcBef>
        <a:spcAft>
          <a:spcPct val="0"/>
        </a:spcAft>
        <a:defRPr sz="4400">
          <a:solidFill>
            <a:srgbClr val="003300"/>
          </a:solidFill>
          <a:latin typeface="Times New Roman" charset="0"/>
        </a:defRPr>
      </a:lvl7pPr>
      <a:lvl8pPr marL="1371600" algn="l" rtl="0" fontAlgn="base">
        <a:spcBef>
          <a:spcPct val="0"/>
        </a:spcBef>
        <a:spcAft>
          <a:spcPct val="0"/>
        </a:spcAft>
        <a:defRPr sz="4400">
          <a:solidFill>
            <a:srgbClr val="003300"/>
          </a:solidFill>
          <a:latin typeface="Times New Roman" charset="0"/>
        </a:defRPr>
      </a:lvl8pPr>
      <a:lvl9pPr marL="1828800" algn="l" rtl="0" fontAlgn="base">
        <a:spcBef>
          <a:spcPct val="0"/>
        </a:spcBef>
        <a:spcAft>
          <a:spcPct val="0"/>
        </a:spcAft>
        <a:defRPr sz="4400">
          <a:solidFill>
            <a:srgbClr val="003300"/>
          </a:solidFill>
          <a:latin typeface="Times New Roman"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14400" y="1524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990600" y="1143000"/>
            <a:ext cx="76962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ftr" sz="quarter" idx="3"/>
          </p:nvPr>
        </p:nvSpPr>
        <p:spPr bwMode="auto">
          <a:xfrm>
            <a:off x="1066800" y="6613525"/>
            <a:ext cx="7239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777777"/>
                </a:solidFill>
                <a:latin typeface="Arial" charset="0"/>
              </a:defRPr>
            </a:lvl1pPr>
          </a:lstStyle>
          <a:p>
            <a:pPr algn="ctr">
              <a:defRPr/>
            </a:pPr>
            <a:r>
              <a:rPr lang="en-US"/>
              <a:t>USDA Forest Service, Remote Sensing Applications Center, http://fsweb.rsac.fs.fed.us</a:t>
            </a:r>
          </a:p>
        </p:txBody>
      </p:sp>
    </p:spTree>
    <p:extLst>
      <p:ext uri="{BB962C8B-B14F-4D97-AF65-F5344CB8AC3E}">
        <p14:creationId xmlns:p14="http://schemas.microsoft.com/office/powerpoint/2010/main" val="30817565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200" u="sng">
          <a:solidFill>
            <a:srgbClr val="FFFF99"/>
          </a:solidFill>
          <a:latin typeface="+mj-lt"/>
          <a:ea typeface="+mj-ea"/>
          <a:cs typeface="+mj-cs"/>
        </a:defRPr>
      </a:lvl1pPr>
      <a:lvl2pPr algn="ctr" rtl="0" eaLnBrk="0" fontAlgn="base" hangingPunct="0">
        <a:spcBef>
          <a:spcPct val="0"/>
        </a:spcBef>
        <a:spcAft>
          <a:spcPct val="0"/>
        </a:spcAft>
        <a:defRPr sz="3200" u="sng">
          <a:solidFill>
            <a:srgbClr val="FFFF99"/>
          </a:solidFill>
          <a:latin typeface="Arial" charset="0"/>
        </a:defRPr>
      </a:lvl2pPr>
      <a:lvl3pPr algn="ctr" rtl="0" eaLnBrk="0" fontAlgn="base" hangingPunct="0">
        <a:spcBef>
          <a:spcPct val="0"/>
        </a:spcBef>
        <a:spcAft>
          <a:spcPct val="0"/>
        </a:spcAft>
        <a:defRPr sz="3200" u="sng">
          <a:solidFill>
            <a:srgbClr val="FFFF99"/>
          </a:solidFill>
          <a:latin typeface="Arial" charset="0"/>
        </a:defRPr>
      </a:lvl3pPr>
      <a:lvl4pPr algn="ctr" rtl="0" eaLnBrk="0" fontAlgn="base" hangingPunct="0">
        <a:spcBef>
          <a:spcPct val="0"/>
        </a:spcBef>
        <a:spcAft>
          <a:spcPct val="0"/>
        </a:spcAft>
        <a:defRPr sz="3200" u="sng">
          <a:solidFill>
            <a:srgbClr val="FFFF99"/>
          </a:solidFill>
          <a:latin typeface="Arial" charset="0"/>
        </a:defRPr>
      </a:lvl4pPr>
      <a:lvl5pPr algn="ctr" rtl="0" eaLnBrk="0" fontAlgn="base" hangingPunct="0">
        <a:spcBef>
          <a:spcPct val="0"/>
        </a:spcBef>
        <a:spcAft>
          <a:spcPct val="0"/>
        </a:spcAft>
        <a:defRPr sz="3200" u="sng">
          <a:solidFill>
            <a:srgbClr val="FFFF99"/>
          </a:solidFill>
          <a:latin typeface="Arial" charset="0"/>
        </a:defRPr>
      </a:lvl5pPr>
      <a:lvl6pPr marL="457200" algn="ctr" rtl="0" fontAlgn="base">
        <a:spcBef>
          <a:spcPct val="0"/>
        </a:spcBef>
        <a:spcAft>
          <a:spcPct val="0"/>
        </a:spcAft>
        <a:defRPr sz="3200" u="sng">
          <a:solidFill>
            <a:srgbClr val="FFFF99"/>
          </a:solidFill>
          <a:latin typeface="Arial" charset="0"/>
        </a:defRPr>
      </a:lvl6pPr>
      <a:lvl7pPr marL="914400" algn="ctr" rtl="0" fontAlgn="base">
        <a:spcBef>
          <a:spcPct val="0"/>
        </a:spcBef>
        <a:spcAft>
          <a:spcPct val="0"/>
        </a:spcAft>
        <a:defRPr sz="3200" u="sng">
          <a:solidFill>
            <a:srgbClr val="FFFF99"/>
          </a:solidFill>
          <a:latin typeface="Arial" charset="0"/>
        </a:defRPr>
      </a:lvl7pPr>
      <a:lvl8pPr marL="1371600" algn="ctr" rtl="0" fontAlgn="base">
        <a:spcBef>
          <a:spcPct val="0"/>
        </a:spcBef>
        <a:spcAft>
          <a:spcPct val="0"/>
        </a:spcAft>
        <a:defRPr sz="3200" u="sng">
          <a:solidFill>
            <a:srgbClr val="FFFF99"/>
          </a:solidFill>
          <a:latin typeface="Arial" charset="0"/>
        </a:defRPr>
      </a:lvl8pPr>
      <a:lvl9pPr marL="1828800" algn="ctr" rtl="0" fontAlgn="base">
        <a:spcBef>
          <a:spcPct val="0"/>
        </a:spcBef>
        <a:spcAft>
          <a:spcPct val="0"/>
        </a:spcAft>
        <a:defRPr sz="3200" u="sng">
          <a:solidFill>
            <a:srgbClr val="FFFF99"/>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1955800" y="3478213"/>
            <a:ext cx="7772400" cy="593725"/>
          </a:xfrm>
          <a:prstGeom prst="rect">
            <a:avLst/>
          </a:prstGeom>
          <a:noFill/>
          <a:ln w="9525">
            <a:noFill/>
            <a:miter lim="800000"/>
            <a:headEnd/>
            <a:tailEnd/>
          </a:ln>
        </p:spPr>
        <p:txBody>
          <a:bodyPr anchor="ctr"/>
          <a:lstStyle/>
          <a:p>
            <a:endParaRPr lang="en-US" sz="4400" dirty="0">
              <a:solidFill>
                <a:srgbClr val="003300"/>
              </a:solidFill>
            </a:endParaRPr>
          </a:p>
          <a:p>
            <a:endParaRPr lang="en-US" sz="4400" dirty="0">
              <a:solidFill>
                <a:srgbClr val="003300"/>
              </a:solidFill>
            </a:endParaRPr>
          </a:p>
        </p:txBody>
      </p:sp>
      <p:sp>
        <p:nvSpPr>
          <p:cNvPr id="3076" name="Text Box 4"/>
          <p:cNvSpPr txBox="1">
            <a:spLocks noChangeArrowheads="1"/>
          </p:cNvSpPr>
          <p:nvPr/>
        </p:nvSpPr>
        <p:spPr bwMode="auto">
          <a:xfrm>
            <a:off x="2155825" y="3087688"/>
            <a:ext cx="1098550" cy="823912"/>
          </a:xfrm>
          <a:prstGeom prst="rect">
            <a:avLst/>
          </a:prstGeom>
          <a:noFill/>
          <a:ln w="9525">
            <a:noFill/>
            <a:miter lim="800000"/>
            <a:headEnd/>
            <a:tailEnd/>
          </a:ln>
        </p:spPr>
        <p:txBody>
          <a:bodyPr wrap="none">
            <a:spAutoFit/>
          </a:bodyPr>
          <a:lstStyle/>
          <a:p>
            <a:r>
              <a:rPr lang="en-US" sz="2000">
                <a:solidFill>
                  <a:srgbClr val="9900CC"/>
                </a:solidFill>
              </a:rPr>
              <a:t>	</a:t>
            </a:r>
          </a:p>
          <a:p>
            <a:endParaRPr lang="en-US" sz="2800"/>
          </a:p>
        </p:txBody>
      </p:sp>
      <p:sp>
        <p:nvSpPr>
          <p:cNvPr id="5" name="TextBox 4"/>
          <p:cNvSpPr txBox="1"/>
          <p:nvPr/>
        </p:nvSpPr>
        <p:spPr>
          <a:xfrm>
            <a:off x="1836829" y="1968500"/>
            <a:ext cx="7307171" cy="2369880"/>
          </a:xfrm>
          <a:prstGeom prst="rect">
            <a:avLst/>
          </a:prstGeom>
          <a:noFill/>
        </p:spPr>
        <p:txBody>
          <a:bodyPr wrap="square" rtlCol="0">
            <a:spAutoFit/>
          </a:bodyPr>
          <a:lstStyle/>
          <a:p>
            <a:pPr lvl="0" algn="r"/>
            <a:r>
              <a:rPr lang="en-US" sz="4000" dirty="0" smtClean="0">
                <a:solidFill>
                  <a:srgbClr val="000000"/>
                </a:solidFill>
                <a:latin typeface="Calibri" panose="020F0502020204030204" pitchFamily="34" charset="0"/>
              </a:rPr>
              <a:t>Remote Sensing Support</a:t>
            </a:r>
            <a:br>
              <a:rPr lang="en-US" sz="4000" dirty="0" smtClean="0">
                <a:solidFill>
                  <a:srgbClr val="000000"/>
                </a:solidFill>
                <a:latin typeface="Calibri" panose="020F0502020204030204" pitchFamily="34" charset="0"/>
              </a:rPr>
            </a:br>
            <a:r>
              <a:rPr lang="en-US" sz="4000" dirty="0">
                <a:solidFill>
                  <a:srgbClr val="000000"/>
                </a:solidFill>
                <a:latin typeface="Calibri" panose="020F0502020204030204" pitchFamily="34" charset="0"/>
              </a:rPr>
              <a:t>Unified Fire CONOPs </a:t>
            </a:r>
            <a:r>
              <a:rPr lang="en-US" sz="4000" dirty="0" smtClean="0">
                <a:solidFill>
                  <a:srgbClr val="000000"/>
                </a:solidFill>
                <a:latin typeface="Calibri" panose="020F0502020204030204" pitchFamily="34" charset="0"/>
              </a:rPr>
              <a:t/>
            </a:r>
            <a:br>
              <a:rPr lang="en-US" sz="4000" dirty="0" smtClean="0">
                <a:solidFill>
                  <a:srgbClr val="000000"/>
                </a:solidFill>
                <a:latin typeface="Calibri" panose="020F0502020204030204" pitchFamily="34" charset="0"/>
              </a:rPr>
            </a:br>
            <a:r>
              <a:rPr lang="en-US" sz="2000" dirty="0" smtClean="0">
                <a:solidFill>
                  <a:srgbClr val="000000"/>
                </a:solidFill>
              </a:rPr>
              <a:t/>
            </a:r>
            <a:br>
              <a:rPr lang="en-US" sz="2000" dirty="0" smtClean="0">
                <a:solidFill>
                  <a:srgbClr val="000000"/>
                </a:solidFill>
              </a:rPr>
            </a:br>
            <a:r>
              <a:rPr lang="en-US" sz="2400" dirty="0" smtClean="0">
                <a:solidFill>
                  <a:srgbClr val="000000"/>
                </a:solidFill>
              </a:rPr>
              <a:t>Tactical Fire Remote Sensing Advisory Committee</a:t>
            </a:r>
          </a:p>
          <a:p>
            <a:pPr lvl="0" algn="r"/>
            <a:r>
              <a:rPr lang="en-US" sz="2400" dirty="0" smtClean="0">
                <a:solidFill>
                  <a:srgbClr val="000000"/>
                </a:solidFill>
              </a:rPr>
              <a:t>June </a:t>
            </a:r>
            <a:r>
              <a:rPr lang="en-US" sz="2400" dirty="0" smtClean="0">
                <a:solidFill>
                  <a:srgbClr val="000000"/>
                </a:solidFill>
              </a:rPr>
              <a:t>2017</a:t>
            </a:r>
            <a:endParaRPr lang="en-US" sz="2400" dirty="0">
              <a:solidFill>
                <a:srgbClr val="000000"/>
              </a:solidFill>
            </a:endParaRPr>
          </a:p>
        </p:txBody>
      </p:sp>
      <p:sp>
        <p:nvSpPr>
          <p:cNvPr id="6" name="TextBox 5"/>
          <p:cNvSpPr txBox="1"/>
          <p:nvPr/>
        </p:nvSpPr>
        <p:spPr>
          <a:xfrm>
            <a:off x="3284151" y="4276772"/>
            <a:ext cx="5739538" cy="2185214"/>
          </a:xfrm>
          <a:prstGeom prst="rect">
            <a:avLst/>
          </a:prstGeom>
          <a:noFill/>
        </p:spPr>
        <p:txBody>
          <a:bodyPr wrap="square" rtlCol="0">
            <a:spAutoFit/>
          </a:bodyPr>
          <a:lstStyle/>
          <a:p>
            <a:pPr algn="r"/>
            <a:r>
              <a:rPr lang="en-US" sz="3600" dirty="0" smtClean="0">
                <a:solidFill>
                  <a:schemeClr val="bg2"/>
                </a:solidFill>
                <a:latin typeface="Brush Script MT" panose="03060802040406070304" pitchFamily="66" charset="0"/>
                <a:cs typeface="Tahoma" pitchFamily="34" charset="0"/>
              </a:rPr>
              <a:t>Everett Hinkley</a:t>
            </a:r>
            <a:endParaRPr lang="en-US" sz="3600" baseline="30000" dirty="0" smtClean="0">
              <a:solidFill>
                <a:schemeClr val="bg2"/>
              </a:solidFill>
              <a:latin typeface="Brush Script MT" panose="03060802040406070304" pitchFamily="66" charset="0"/>
              <a:cs typeface="Tahoma" pitchFamily="34" charset="0"/>
            </a:endParaRPr>
          </a:p>
          <a:p>
            <a:pPr algn="r"/>
            <a:r>
              <a:rPr lang="en-US" sz="2000" dirty="0" smtClean="0">
                <a:solidFill>
                  <a:schemeClr val="bg2"/>
                </a:solidFill>
              </a:rPr>
              <a:t>National Remote Sensing Program Manager</a:t>
            </a:r>
          </a:p>
          <a:p>
            <a:pPr algn="r"/>
            <a:r>
              <a:rPr lang="en-US" sz="2000" dirty="0" smtClean="0">
                <a:solidFill>
                  <a:schemeClr val="bg2"/>
                </a:solidFill>
              </a:rPr>
              <a:t>USDA Forest Service</a:t>
            </a:r>
          </a:p>
          <a:p>
            <a:pPr algn="r"/>
            <a:endParaRPr lang="en-US" sz="2000" dirty="0">
              <a:solidFill>
                <a:schemeClr val="bg2"/>
              </a:solidFill>
            </a:endParaRPr>
          </a:p>
          <a:p>
            <a:pPr algn="ctr"/>
            <a:endParaRPr lang="en-US" sz="2000" dirty="0" smtClean="0">
              <a:solidFill>
                <a:srgbClr val="FF0000"/>
              </a:solidFill>
            </a:endParaRPr>
          </a:p>
          <a:p>
            <a:pPr algn="ctr"/>
            <a:endParaRPr lang="en-US" sz="2000" dirty="0" smtClean="0"/>
          </a:p>
        </p:txBody>
      </p:sp>
      <p:pic>
        <p:nvPicPr>
          <p:cNvPr id="7" name="Picture 2057" descr="ftcarson08_cr"/>
          <p:cNvPicPr>
            <a:picLocks noChangeAspect="1" noChangeArrowheads="1"/>
          </p:cNvPicPr>
          <p:nvPr/>
        </p:nvPicPr>
        <p:blipFill>
          <a:blip r:embed="rId3" cstate="print"/>
          <a:srcRect l="-200" r="5077"/>
          <a:stretch>
            <a:fillRect/>
          </a:stretch>
        </p:blipFill>
        <p:spPr bwMode="auto">
          <a:xfrm>
            <a:off x="1" y="889000"/>
            <a:ext cx="1836828" cy="5969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721894" y="152400"/>
            <a:ext cx="7924800" cy="609600"/>
          </a:xfrm>
        </p:spPr>
        <p:txBody>
          <a:bodyPr/>
          <a:lstStyle/>
          <a:p>
            <a:pPr eaLnBrk="1" hangingPunct="1"/>
            <a:r>
              <a:rPr lang="en-US" altLang="en-US" u="none" dirty="0" smtClean="0">
                <a:solidFill>
                  <a:srgbClr val="FFFF00"/>
                </a:solidFill>
              </a:rPr>
              <a:t>Current Capabilities - Phoenix Products</a:t>
            </a:r>
          </a:p>
        </p:txBody>
      </p:sp>
      <p:sp>
        <p:nvSpPr>
          <p:cNvPr id="12291" name="Content Placeholder 5"/>
          <p:cNvSpPr>
            <a:spLocks noGrp="1"/>
          </p:cNvSpPr>
          <p:nvPr>
            <p:ph idx="1"/>
          </p:nvPr>
        </p:nvSpPr>
        <p:spPr>
          <a:xfrm>
            <a:off x="609600" y="1143000"/>
            <a:ext cx="5181600" cy="4983163"/>
          </a:xfrm>
        </p:spPr>
        <p:txBody>
          <a:bodyPr/>
          <a:lstStyle/>
          <a:p>
            <a:pPr eaLnBrk="1" hangingPunct="1"/>
            <a:r>
              <a:rPr lang="en-US" altLang="en-US" sz="2800" dirty="0" smtClean="0">
                <a:latin typeface="Calibri" panose="020F0502020204030204" pitchFamily="34" charset="0"/>
              </a:rPr>
              <a:t>8-bit (0-255) imagery</a:t>
            </a:r>
          </a:p>
          <a:p>
            <a:pPr lvl="1" eaLnBrk="1" hangingPunct="1"/>
            <a:r>
              <a:rPr lang="en-US" altLang="en-US" sz="2400" dirty="0" smtClean="0">
                <a:latin typeface="Calibri" panose="020F0502020204030204" pitchFamily="34" charset="0"/>
              </a:rPr>
              <a:t>255 pixel tagged red</a:t>
            </a:r>
          </a:p>
          <a:p>
            <a:pPr eaLnBrk="1" hangingPunct="1"/>
            <a:r>
              <a:rPr lang="en-US" altLang="en-US" sz="2800" dirty="0" smtClean="0">
                <a:latin typeface="Calibri" panose="020F0502020204030204" pitchFamily="34" charset="0"/>
              </a:rPr>
              <a:t>3.5-meter pixels at nadir at 10,000 ft. AGL</a:t>
            </a:r>
          </a:p>
          <a:p>
            <a:pPr eaLnBrk="1" hangingPunct="1"/>
            <a:r>
              <a:rPr lang="en-US" altLang="en-US" sz="2800" dirty="0" smtClean="0">
                <a:latin typeface="Calibri" panose="020F0502020204030204" pitchFamily="34" charset="0"/>
              </a:rPr>
              <a:t>Nominal swath width of 6 miles at 10,000 ft. AGL</a:t>
            </a:r>
          </a:p>
        </p:txBody>
      </p:sp>
      <p:pic>
        <p:nvPicPr>
          <p:cNvPr id="12293" name="Picture 2" descr="cover2"/>
          <p:cNvPicPr>
            <a:picLocks noChangeAspect="1" noChangeArrowheads="1"/>
          </p:cNvPicPr>
          <p:nvPr/>
        </p:nvPicPr>
        <p:blipFill>
          <a:blip r:embed="rId3">
            <a:extLst>
              <a:ext uri="{28A0092B-C50C-407E-A947-70E740481C1C}">
                <a14:useLocalDpi xmlns:a14="http://schemas.microsoft.com/office/drawing/2010/main" val="0"/>
              </a:ext>
            </a:extLst>
          </a:blip>
          <a:srcRect l="34782"/>
          <a:stretch>
            <a:fillRect/>
          </a:stretch>
        </p:blipFill>
        <p:spPr bwMode="auto">
          <a:xfrm>
            <a:off x="6019800" y="1125538"/>
            <a:ext cx="28575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1617767" y="4330899"/>
            <a:ext cx="2858489" cy="2324486"/>
          </a:xfrm>
          <a:prstGeom prst="rect">
            <a:avLst/>
          </a:prstGeom>
        </p:spPr>
      </p:pic>
    </p:spTree>
    <p:extLst>
      <p:ext uri="{BB962C8B-B14F-4D97-AF65-F5344CB8AC3E}">
        <p14:creationId xmlns:p14="http://schemas.microsoft.com/office/powerpoint/2010/main" val="1508724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6575" y="122405"/>
            <a:ext cx="83820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Current Capabilities – </a:t>
            </a:r>
            <a:r>
              <a:rPr lang="en-US" u="none" dirty="0" smtClean="0">
                <a:solidFill>
                  <a:srgbClr val="FFFF00"/>
                </a:solidFill>
                <a:latin typeface="Tahoma" panose="020B0604030504040204" pitchFamily="34" charset="0"/>
                <a:ea typeface="Tahoma" panose="020B0604030504040204" pitchFamily="34" charset="0"/>
                <a:cs typeface="Tahoma" panose="020B0604030504040204" pitchFamily="34" charset="0"/>
              </a:rPr>
              <a:t>National Systems*</a:t>
            </a:r>
            <a:endParaRPr lang="en-US" altLang="en-US" u="none" dirty="0" smtClean="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5" name="Content Placeholder 2"/>
          <p:cNvSpPr txBox="1">
            <a:spLocks/>
          </p:cNvSpPr>
          <p:nvPr/>
        </p:nvSpPr>
        <p:spPr bwMode="auto">
          <a:xfrm>
            <a:off x="622300" y="1191794"/>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3"/>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lvl="0">
              <a:buClrTx/>
              <a:buFont typeface="Arial" panose="020B0604020202020204" pitchFamily="34" charset="0"/>
              <a:buChar char="•"/>
            </a:pPr>
            <a:r>
              <a:rPr lang="en-US" sz="2800" kern="0" dirty="0" err="1">
                <a:solidFill>
                  <a:schemeClr val="bg1"/>
                </a:solidFill>
                <a:latin typeface="Calibri" panose="020F0502020204030204" pitchFamily="34" charset="0"/>
              </a:rPr>
              <a:t>Firehawk</a:t>
            </a:r>
            <a:r>
              <a:rPr lang="en-US" sz="2800" kern="0" dirty="0">
                <a:solidFill>
                  <a:schemeClr val="bg1"/>
                </a:solidFill>
                <a:latin typeface="Calibri" panose="020F0502020204030204" pitchFamily="34" charset="0"/>
              </a:rPr>
              <a:t> Fire Mapping Capability </a:t>
            </a:r>
            <a:endParaRPr lang="en-US" sz="2800" kern="0" dirty="0" smtClean="0">
              <a:solidFill>
                <a:schemeClr val="bg1"/>
              </a:solidFill>
              <a:latin typeface="Calibri" panose="020F0502020204030204" pitchFamily="34" charset="0"/>
            </a:endParaRPr>
          </a:p>
          <a:p>
            <a:pPr lvl="1">
              <a:buClrTx/>
              <a:buFont typeface="Wingdings" panose="05000000000000000000" pitchFamily="2" charset="2"/>
              <a:buChar char="§"/>
            </a:pPr>
            <a:r>
              <a:rPr lang="en-US" sz="2000" kern="0" dirty="0">
                <a:solidFill>
                  <a:schemeClr val="bg1"/>
                </a:solidFill>
                <a:latin typeface="Calibri" panose="020F0502020204030204" pitchFamily="34" charset="0"/>
              </a:rPr>
              <a:t>The </a:t>
            </a:r>
            <a:r>
              <a:rPr lang="en-US" sz="2000" kern="0" dirty="0" err="1">
                <a:solidFill>
                  <a:schemeClr val="bg1"/>
                </a:solidFill>
                <a:latin typeface="Calibri" panose="020F0502020204030204" pitchFamily="34" charset="0"/>
              </a:rPr>
              <a:t>Firehawk</a:t>
            </a:r>
            <a:r>
              <a:rPr lang="en-US" sz="2000" kern="0" dirty="0">
                <a:solidFill>
                  <a:schemeClr val="bg1"/>
                </a:solidFill>
                <a:latin typeface="Calibri" panose="020F0502020204030204" pitchFamily="34" charset="0"/>
              </a:rPr>
              <a:t> capability provides large scale fire detection/mapping </a:t>
            </a:r>
            <a:r>
              <a:rPr lang="en-US" sz="2000" kern="0" dirty="0" smtClean="0">
                <a:solidFill>
                  <a:schemeClr val="bg1"/>
                </a:solidFill>
                <a:latin typeface="Calibri" panose="020F0502020204030204" pitchFamily="34" charset="0"/>
              </a:rPr>
              <a:t>support </a:t>
            </a:r>
            <a:r>
              <a:rPr lang="en-US" sz="2000" kern="0" dirty="0">
                <a:solidFill>
                  <a:schemeClr val="bg1"/>
                </a:solidFill>
                <a:latin typeface="Calibri" panose="020F0502020204030204" pitchFamily="34" charset="0"/>
              </a:rPr>
              <a:t>to </a:t>
            </a:r>
            <a:r>
              <a:rPr lang="en-US" sz="2000" kern="0" dirty="0" smtClean="0">
                <a:solidFill>
                  <a:schemeClr val="bg1"/>
                </a:solidFill>
                <a:latin typeface="Calibri" panose="020F0502020204030204" pitchFamily="34" charset="0"/>
              </a:rPr>
              <a:t>incident </a:t>
            </a:r>
            <a:r>
              <a:rPr lang="en-US" sz="2000" kern="0" dirty="0">
                <a:solidFill>
                  <a:schemeClr val="bg1"/>
                </a:solidFill>
                <a:latin typeface="Calibri" panose="020F0502020204030204" pitchFamily="34" charset="0"/>
              </a:rPr>
              <a:t>command operations. The </a:t>
            </a:r>
            <a:r>
              <a:rPr lang="en-US" sz="2000" kern="0" dirty="0" err="1">
                <a:solidFill>
                  <a:schemeClr val="bg1"/>
                </a:solidFill>
                <a:latin typeface="Calibri" panose="020F0502020204030204" pitchFamily="34" charset="0"/>
              </a:rPr>
              <a:t>Firehawk</a:t>
            </a:r>
            <a:r>
              <a:rPr lang="en-US" sz="2000" kern="0" dirty="0">
                <a:solidFill>
                  <a:schemeClr val="bg1"/>
                </a:solidFill>
                <a:latin typeface="Calibri" panose="020F0502020204030204" pitchFamily="34" charset="0"/>
              </a:rPr>
              <a:t> unclassified product is intended to have the same “look and feel” as products from NIROPS. </a:t>
            </a:r>
          </a:p>
          <a:p>
            <a:pPr lvl="0">
              <a:buClrTx/>
              <a:buFont typeface="Arial" panose="020B0604020202020204" pitchFamily="34" charset="0"/>
              <a:buChar char="•"/>
            </a:pPr>
            <a:r>
              <a:rPr lang="en-US" sz="2800" kern="0" dirty="0">
                <a:solidFill>
                  <a:schemeClr val="bg1"/>
                </a:solidFill>
                <a:latin typeface="Calibri" panose="020F0502020204030204" pitchFamily="34" charset="0"/>
              </a:rPr>
              <a:t>Hawkeye Fire Detection and Reporting </a:t>
            </a:r>
            <a:r>
              <a:rPr lang="en-US" sz="2800" kern="0" dirty="0" smtClean="0">
                <a:solidFill>
                  <a:schemeClr val="bg1"/>
                </a:solidFill>
                <a:latin typeface="Calibri" panose="020F0502020204030204" pitchFamily="34" charset="0"/>
              </a:rPr>
              <a:t>System</a:t>
            </a:r>
          </a:p>
          <a:p>
            <a:pPr lvl="1">
              <a:buClrTx/>
              <a:buFont typeface="Wingdings" panose="05000000000000000000" pitchFamily="2" charset="2"/>
              <a:buChar char="§"/>
            </a:pPr>
            <a:r>
              <a:rPr lang="en-US" sz="2000" kern="0" dirty="0">
                <a:solidFill>
                  <a:schemeClr val="bg1"/>
                </a:solidFill>
                <a:latin typeface="Calibri" panose="020F0502020204030204" pitchFamily="34" charset="0"/>
              </a:rPr>
              <a:t>The Hawkeye Fire Detection and Reporting </a:t>
            </a:r>
            <a:r>
              <a:rPr lang="en-US" sz="2000" kern="0" dirty="0" smtClean="0">
                <a:solidFill>
                  <a:schemeClr val="bg1"/>
                </a:solidFill>
                <a:latin typeface="Calibri" panose="020F0502020204030204" pitchFamily="34" charset="0"/>
              </a:rPr>
              <a:t>System </a:t>
            </a:r>
            <a:r>
              <a:rPr lang="en-US" sz="2000" kern="0" dirty="0">
                <a:solidFill>
                  <a:schemeClr val="bg1"/>
                </a:solidFill>
                <a:latin typeface="Calibri" panose="020F0502020204030204" pitchFamily="34" charset="0"/>
              </a:rPr>
              <a:t>uses airborne and space borne remote sensing assets to rapidly detect and report new fire starts within the continental United States.  </a:t>
            </a:r>
            <a:endParaRPr lang="en-US" sz="2000" kern="0" dirty="0" smtClean="0">
              <a:solidFill>
                <a:schemeClr val="bg1"/>
              </a:solidFill>
              <a:latin typeface="Calibri" panose="020F0502020204030204" pitchFamily="34" charset="0"/>
            </a:endParaRPr>
          </a:p>
          <a:p>
            <a:pPr lvl="1">
              <a:buClrTx/>
              <a:buFont typeface="Wingdings" panose="05000000000000000000" pitchFamily="2" charset="2"/>
              <a:buChar char="§"/>
            </a:pPr>
            <a:r>
              <a:rPr lang="en-US" sz="2000" kern="0" dirty="0">
                <a:solidFill>
                  <a:schemeClr val="bg1"/>
                </a:solidFill>
                <a:latin typeface="Calibri" panose="020F0502020204030204" pitchFamily="34" charset="0"/>
              </a:rPr>
              <a:t>Detected fire starts are relayed to the Ignition Point Database (</a:t>
            </a:r>
            <a:r>
              <a:rPr lang="en-US" sz="2000" kern="0" dirty="0" err="1">
                <a:solidFill>
                  <a:schemeClr val="bg1"/>
                </a:solidFill>
                <a:latin typeface="Calibri" panose="020F0502020204030204" pitchFamily="34" charset="0"/>
              </a:rPr>
              <a:t>IgPoint</a:t>
            </a:r>
            <a:r>
              <a:rPr lang="en-US" sz="2000" kern="0" dirty="0">
                <a:solidFill>
                  <a:schemeClr val="bg1"/>
                </a:solidFill>
                <a:latin typeface="Calibri" panose="020F0502020204030204" pitchFamily="34" charset="0"/>
              </a:rPr>
              <a:t>) operated and managed by the Forest Service. </a:t>
            </a:r>
            <a:endParaRPr lang="en-US" sz="2000" kern="0" dirty="0" smtClean="0">
              <a:solidFill>
                <a:schemeClr val="bg1"/>
              </a:solidFill>
              <a:latin typeface="Calibri" panose="020F0502020204030204" pitchFamily="34" charset="0"/>
            </a:endParaRPr>
          </a:p>
          <a:p>
            <a:pPr lvl="1">
              <a:buClrTx/>
              <a:buFont typeface="Wingdings" panose="05000000000000000000" pitchFamily="2" charset="2"/>
              <a:buChar char="§"/>
            </a:pPr>
            <a:endParaRPr lang="en-US" sz="2000" kern="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35479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6575" y="122405"/>
            <a:ext cx="83820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Current Capabilities - NIROPS</a:t>
            </a:r>
          </a:p>
        </p:txBody>
      </p:sp>
      <p:sp>
        <p:nvSpPr>
          <p:cNvPr id="14" name="Title 1"/>
          <p:cNvSpPr txBox="1">
            <a:spLocks/>
          </p:cNvSpPr>
          <p:nvPr/>
        </p:nvSpPr>
        <p:spPr bwMode="auto">
          <a:xfrm>
            <a:off x="673100" y="812800"/>
            <a:ext cx="77724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charset="0"/>
              </a:defRPr>
            </a:lvl2pPr>
            <a:lvl3pPr algn="l" rtl="0" eaLnBrk="0" fontAlgn="base" hangingPunct="0">
              <a:spcBef>
                <a:spcPct val="0"/>
              </a:spcBef>
              <a:spcAft>
                <a:spcPct val="0"/>
              </a:spcAft>
              <a:defRPr sz="4400">
                <a:solidFill>
                  <a:srgbClr val="003300"/>
                </a:solidFill>
                <a:latin typeface="Times New Roman" charset="0"/>
              </a:defRPr>
            </a:lvl3pPr>
            <a:lvl4pPr algn="l" rtl="0" eaLnBrk="0" fontAlgn="base" hangingPunct="0">
              <a:spcBef>
                <a:spcPct val="0"/>
              </a:spcBef>
              <a:spcAft>
                <a:spcPct val="0"/>
              </a:spcAft>
              <a:defRPr sz="4400">
                <a:solidFill>
                  <a:srgbClr val="003300"/>
                </a:solidFill>
                <a:latin typeface="Times New Roman" charset="0"/>
              </a:defRPr>
            </a:lvl4pPr>
            <a:lvl5pPr algn="l" rtl="0" eaLnBrk="0" fontAlgn="base" hangingPunct="0">
              <a:spcBef>
                <a:spcPct val="0"/>
              </a:spcBef>
              <a:spcAft>
                <a:spcPct val="0"/>
              </a:spcAft>
              <a:defRPr sz="4400">
                <a:solidFill>
                  <a:srgbClr val="003300"/>
                </a:solidFill>
                <a:latin typeface="Times New Roman" charset="0"/>
              </a:defRPr>
            </a:lvl5pPr>
            <a:lvl6pPr marL="457200" algn="l" rtl="0" fontAlgn="base">
              <a:spcBef>
                <a:spcPct val="0"/>
              </a:spcBef>
              <a:spcAft>
                <a:spcPct val="0"/>
              </a:spcAft>
              <a:defRPr sz="4400">
                <a:solidFill>
                  <a:srgbClr val="003300"/>
                </a:solidFill>
                <a:latin typeface="Times New Roman" charset="0"/>
              </a:defRPr>
            </a:lvl6pPr>
            <a:lvl7pPr marL="914400" algn="l" rtl="0" fontAlgn="base">
              <a:spcBef>
                <a:spcPct val="0"/>
              </a:spcBef>
              <a:spcAft>
                <a:spcPct val="0"/>
              </a:spcAft>
              <a:defRPr sz="4400">
                <a:solidFill>
                  <a:srgbClr val="003300"/>
                </a:solidFill>
                <a:latin typeface="Times New Roman" charset="0"/>
              </a:defRPr>
            </a:lvl7pPr>
            <a:lvl8pPr marL="1371600" algn="l" rtl="0" fontAlgn="base">
              <a:spcBef>
                <a:spcPct val="0"/>
              </a:spcBef>
              <a:spcAft>
                <a:spcPct val="0"/>
              </a:spcAft>
              <a:defRPr sz="4400">
                <a:solidFill>
                  <a:srgbClr val="003300"/>
                </a:solidFill>
                <a:latin typeface="Times New Roman" charset="0"/>
              </a:defRPr>
            </a:lvl8pPr>
            <a:lvl9pPr marL="1828800" algn="l" rtl="0" fontAlgn="base">
              <a:spcBef>
                <a:spcPct val="0"/>
              </a:spcBef>
              <a:spcAft>
                <a:spcPct val="0"/>
              </a:spcAft>
              <a:defRPr sz="4400">
                <a:solidFill>
                  <a:srgbClr val="003300"/>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EAEAEA"/>
                </a:solidFill>
                <a:effectLst/>
                <a:uLnTx/>
                <a:uFillTx/>
                <a:latin typeface="Calibri" panose="020F0502020204030204" pitchFamily="34" charset="0"/>
              </a:rPr>
              <a:t>2016 Statistics </a:t>
            </a:r>
            <a:endParaRPr kumimoji="0" lang="en-US" sz="3600" b="0" i="0" u="none" strike="noStrike" kern="0" cap="none" spc="0" normalizeH="0" baseline="0" noProof="0" dirty="0">
              <a:ln>
                <a:noFill/>
              </a:ln>
              <a:solidFill>
                <a:srgbClr val="EAEAEA"/>
              </a:solidFill>
              <a:effectLst/>
              <a:uLnTx/>
              <a:uFillTx/>
              <a:latin typeface="Calibri" panose="020F0502020204030204" pitchFamily="34" charset="0"/>
            </a:endParaRPr>
          </a:p>
        </p:txBody>
      </p:sp>
      <p:sp>
        <p:nvSpPr>
          <p:cNvPr id="15" name="Content Placeholder 2"/>
          <p:cNvSpPr txBox="1">
            <a:spLocks/>
          </p:cNvSpPr>
          <p:nvPr/>
        </p:nvSpPr>
        <p:spPr bwMode="auto">
          <a:xfrm>
            <a:off x="622300" y="1769316"/>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Blip>
                <a:blip r:embed="rId2"/>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3"/>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EAEAEA"/>
                </a:solidFill>
                <a:effectLst/>
                <a:uLnTx/>
                <a:uFillTx/>
                <a:latin typeface="Calibri" panose="020F0502020204030204" pitchFamily="34" charset="0"/>
              </a:rPr>
              <a:t>5.4 million acres mapped, 77% of the ten year average (2006-2015)</a:t>
            </a:r>
          </a:p>
          <a:p>
            <a:pPr marL="342900" marR="0" lvl="0" indent="-342900" algn="l" defTabSz="914400" rtl="0" eaLnBrk="0" fontAlgn="base" latinLnBrk="0" hangingPunct="0">
              <a:lnSpc>
                <a:spcPct val="100000"/>
              </a:lnSpc>
              <a:spcBef>
                <a:spcPct val="20000"/>
              </a:spcBef>
              <a:spcAft>
                <a:spcPct val="0"/>
              </a:spcAft>
              <a:buClrTx/>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EAEAEA"/>
                </a:solidFill>
                <a:effectLst/>
                <a:uLnTx/>
                <a:uFillTx/>
                <a:latin typeface="Calibri" panose="020F0502020204030204" pitchFamily="34" charset="0"/>
              </a:rPr>
              <a:t>Slow start to the season</a:t>
            </a:r>
          </a:p>
          <a:p>
            <a:pPr marL="342900" marR="0" lvl="0" indent="-342900" algn="l" defTabSz="914400" rtl="0" eaLnBrk="0" fontAlgn="base" latinLnBrk="0" hangingPunct="0">
              <a:lnSpc>
                <a:spcPct val="100000"/>
              </a:lnSpc>
              <a:spcBef>
                <a:spcPct val="20000"/>
              </a:spcBef>
              <a:spcAft>
                <a:spcPct val="0"/>
              </a:spcAft>
              <a:buClrTx/>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EAEAEA"/>
                </a:solidFill>
                <a:effectLst/>
                <a:uLnTx/>
                <a:uFillTx/>
                <a:latin typeface="Calibri" panose="020F0502020204030204" pitchFamily="34" charset="0"/>
              </a:rPr>
              <a:t>Late season (Nov) in Southern Area</a:t>
            </a:r>
          </a:p>
          <a:p>
            <a:pPr marL="342900" marR="0" lvl="0" indent="-342900" algn="l" defTabSz="914400" rtl="0" eaLnBrk="0" fontAlgn="base" latinLnBrk="0" hangingPunct="0">
              <a:lnSpc>
                <a:spcPct val="100000"/>
              </a:lnSpc>
              <a:spcBef>
                <a:spcPct val="20000"/>
              </a:spcBef>
              <a:spcAft>
                <a:spcPct val="0"/>
              </a:spcAft>
              <a:buClrTx/>
              <a:buSzPct val="80000"/>
              <a:buFont typeface="Arial" panose="020B0604020202020204" pitchFamily="34" charset="0"/>
              <a:buChar char="•"/>
              <a:tabLst/>
              <a:defRPr/>
            </a:pPr>
            <a:r>
              <a:rPr kumimoji="0" lang="en-US" sz="2800" b="0" i="0" u="none" strike="noStrike" kern="0" cap="none" spc="0" normalizeH="0" baseline="0" noProof="0" dirty="0" smtClean="0">
                <a:ln>
                  <a:noFill/>
                </a:ln>
                <a:solidFill>
                  <a:srgbClr val="EAEAEA"/>
                </a:solidFill>
                <a:effectLst/>
                <a:uLnTx/>
                <a:uFillTx/>
                <a:latin typeface="Calibri" panose="020F0502020204030204" pitchFamily="34" charset="0"/>
              </a:rPr>
              <a:t>More IR requests in CO, NM, AZ and WY than previous few years</a:t>
            </a:r>
          </a:p>
        </p:txBody>
      </p:sp>
    </p:spTree>
    <p:extLst>
      <p:ext uri="{BB962C8B-B14F-4D97-AF65-F5344CB8AC3E}">
        <p14:creationId xmlns:p14="http://schemas.microsoft.com/office/powerpoint/2010/main" val="3858673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6575" y="122405"/>
            <a:ext cx="83820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Current Capabilities - NIROPS</a:t>
            </a:r>
          </a:p>
        </p:txBody>
      </p:sp>
      <p:sp>
        <p:nvSpPr>
          <p:cNvPr id="14" name="Title 1"/>
          <p:cNvSpPr txBox="1">
            <a:spLocks/>
          </p:cNvSpPr>
          <p:nvPr/>
        </p:nvSpPr>
        <p:spPr bwMode="auto">
          <a:xfrm>
            <a:off x="673100" y="812800"/>
            <a:ext cx="77724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charset="0"/>
              </a:defRPr>
            </a:lvl2pPr>
            <a:lvl3pPr algn="l" rtl="0" eaLnBrk="0" fontAlgn="base" hangingPunct="0">
              <a:spcBef>
                <a:spcPct val="0"/>
              </a:spcBef>
              <a:spcAft>
                <a:spcPct val="0"/>
              </a:spcAft>
              <a:defRPr sz="4400">
                <a:solidFill>
                  <a:srgbClr val="003300"/>
                </a:solidFill>
                <a:latin typeface="Times New Roman" charset="0"/>
              </a:defRPr>
            </a:lvl3pPr>
            <a:lvl4pPr algn="l" rtl="0" eaLnBrk="0" fontAlgn="base" hangingPunct="0">
              <a:spcBef>
                <a:spcPct val="0"/>
              </a:spcBef>
              <a:spcAft>
                <a:spcPct val="0"/>
              </a:spcAft>
              <a:defRPr sz="4400">
                <a:solidFill>
                  <a:srgbClr val="003300"/>
                </a:solidFill>
                <a:latin typeface="Times New Roman" charset="0"/>
              </a:defRPr>
            </a:lvl4pPr>
            <a:lvl5pPr algn="l" rtl="0" eaLnBrk="0" fontAlgn="base" hangingPunct="0">
              <a:spcBef>
                <a:spcPct val="0"/>
              </a:spcBef>
              <a:spcAft>
                <a:spcPct val="0"/>
              </a:spcAft>
              <a:defRPr sz="4400">
                <a:solidFill>
                  <a:srgbClr val="003300"/>
                </a:solidFill>
                <a:latin typeface="Times New Roman" charset="0"/>
              </a:defRPr>
            </a:lvl5pPr>
            <a:lvl6pPr marL="457200" algn="l" rtl="0" fontAlgn="base">
              <a:spcBef>
                <a:spcPct val="0"/>
              </a:spcBef>
              <a:spcAft>
                <a:spcPct val="0"/>
              </a:spcAft>
              <a:defRPr sz="4400">
                <a:solidFill>
                  <a:srgbClr val="003300"/>
                </a:solidFill>
                <a:latin typeface="Times New Roman" charset="0"/>
              </a:defRPr>
            </a:lvl6pPr>
            <a:lvl7pPr marL="914400" algn="l" rtl="0" fontAlgn="base">
              <a:spcBef>
                <a:spcPct val="0"/>
              </a:spcBef>
              <a:spcAft>
                <a:spcPct val="0"/>
              </a:spcAft>
              <a:defRPr sz="4400">
                <a:solidFill>
                  <a:srgbClr val="003300"/>
                </a:solidFill>
                <a:latin typeface="Times New Roman" charset="0"/>
              </a:defRPr>
            </a:lvl7pPr>
            <a:lvl8pPr marL="1371600" algn="l" rtl="0" fontAlgn="base">
              <a:spcBef>
                <a:spcPct val="0"/>
              </a:spcBef>
              <a:spcAft>
                <a:spcPct val="0"/>
              </a:spcAft>
              <a:defRPr sz="4400">
                <a:solidFill>
                  <a:srgbClr val="003300"/>
                </a:solidFill>
                <a:latin typeface="Times New Roman" charset="0"/>
              </a:defRPr>
            </a:lvl8pPr>
            <a:lvl9pPr marL="1828800" algn="l" rtl="0" fontAlgn="base">
              <a:spcBef>
                <a:spcPct val="0"/>
              </a:spcBef>
              <a:spcAft>
                <a:spcPct val="0"/>
              </a:spcAft>
              <a:defRPr sz="4400">
                <a:solidFill>
                  <a:srgbClr val="003300"/>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EAEAEA"/>
              </a:solidFill>
              <a:effectLst/>
              <a:uLnTx/>
              <a:uFillTx/>
              <a:latin typeface="Calibri" panose="020F0502020204030204" pitchFamily="34" charset="0"/>
            </a:endParaRPr>
          </a:p>
        </p:txBody>
      </p:sp>
      <p:sp>
        <p:nvSpPr>
          <p:cNvPr id="7" name="Title 1"/>
          <p:cNvSpPr txBox="1">
            <a:spLocks/>
          </p:cNvSpPr>
          <p:nvPr/>
        </p:nvSpPr>
        <p:spPr bwMode="auto">
          <a:xfrm>
            <a:off x="536575" y="1058695"/>
            <a:ext cx="7772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u="sng">
                <a:solidFill>
                  <a:srgbClr val="FFFF99"/>
                </a:solidFill>
                <a:latin typeface="+mj-lt"/>
                <a:ea typeface="+mj-ea"/>
                <a:cs typeface="+mj-cs"/>
              </a:defRPr>
            </a:lvl1pPr>
            <a:lvl2pPr algn="ctr" rtl="0" eaLnBrk="0" fontAlgn="base" hangingPunct="0">
              <a:spcBef>
                <a:spcPct val="0"/>
              </a:spcBef>
              <a:spcAft>
                <a:spcPct val="0"/>
              </a:spcAft>
              <a:defRPr sz="3200" u="sng">
                <a:solidFill>
                  <a:srgbClr val="FFFF99"/>
                </a:solidFill>
                <a:latin typeface="Arial" charset="0"/>
              </a:defRPr>
            </a:lvl2pPr>
            <a:lvl3pPr algn="ctr" rtl="0" eaLnBrk="0" fontAlgn="base" hangingPunct="0">
              <a:spcBef>
                <a:spcPct val="0"/>
              </a:spcBef>
              <a:spcAft>
                <a:spcPct val="0"/>
              </a:spcAft>
              <a:defRPr sz="3200" u="sng">
                <a:solidFill>
                  <a:srgbClr val="FFFF99"/>
                </a:solidFill>
                <a:latin typeface="Arial" charset="0"/>
              </a:defRPr>
            </a:lvl3pPr>
            <a:lvl4pPr algn="ctr" rtl="0" eaLnBrk="0" fontAlgn="base" hangingPunct="0">
              <a:spcBef>
                <a:spcPct val="0"/>
              </a:spcBef>
              <a:spcAft>
                <a:spcPct val="0"/>
              </a:spcAft>
              <a:defRPr sz="3200" u="sng">
                <a:solidFill>
                  <a:srgbClr val="FFFF99"/>
                </a:solidFill>
                <a:latin typeface="Arial" charset="0"/>
              </a:defRPr>
            </a:lvl4pPr>
            <a:lvl5pPr algn="ctr" rtl="0" eaLnBrk="0" fontAlgn="base" hangingPunct="0">
              <a:spcBef>
                <a:spcPct val="0"/>
              </a:spcBef>
              <a:spcAft>
                <a:spcPct val="0"/>
              </a:spcAft>
              <a:defRPr sz="3200" u="sng">
                <a:solidFill>
                  <a:srgbClr val="FFFF99"/>
                </a:solidFill>
                <a:latin typeface="Arial" charset="0"/>
              </a:defRPr>
            </a:lvl5pPr>
            <a:lvl6pPr marL="457200" algn="ctr" rtl="0" fontAlgn="base">
              <a:spcBef>
                <a:spcPct val="0"/>
              </a:spcBef>
              <a:spcAft>
                <a:spcPct val="0"/>
              </a:spcAft>
              <a:defRPr sz="3200" u="sng">
                <a:solidFill>
                  <a:srgbClr val="FFFF99"/>
                </a:solidFill>
                <a:latin typeface="Arial" charset="0"/>
              </a:defRPr>
            </a:lvl6pPr>
            <a:lvl7pPr marL="914400" algn="ctr" rtl="0" fontAlgn="base">
              <a:spcBef>
                <a:spcPct val="0"/>
              </a:spcBef>
              <a:spcAft>
                <a:spcPct val="0"/>
              </a:spcAft>
              <a:defRPr sz="3200" u="sng">
                <a:solidFill>
                  <a:srgbClr val="FFFF99"/>
                </a:solidFill>
                <a:latin typeface="Arial" charset="0"/>
              </a:defRPr>
            </a:lvl7pPr>
            <a:lvl8pPr marL="1371600" algn="ctr" rtl="0" fontAlgn="base">
              <a:spcBef>
                <a:spcPct val="0"/>
              </a:spcBef>
              <a:spcAft>
                <a:spcPct val="0"/>
              </a:spcAft>
              <a:defRPr sz="3200" u="sng">
                <a:solidFill>
                  <a:srgbClr val="FFFF99"/>
                </a:solidFill>
                <a:latin typeface="Arial" charset="0"/>
              </a:defRPr>
            </a:lvl8pPr>
            <a:lvl9pPr marL="1828800" algn="ctr" rtl="0" fontAlgn="base">
              <a:spcBef>
                <a:spcPct val="0"/>
              </a:spcBef>
              <a:spcAft>
                <a:spcPct val="0"/>
              </a:spcAft>
              <a:defRPr sz="3200" u="sng">
                <a:solidFill>
                  <a:srgbClr val="FFFF99"/>
                </a:solidFill>
                <a:latin typeface="Arial" charset="0"/>
              </a:defRPr>
            </a:lvl9pPr>
          </a:lstStyle>
          <a:p>
            <a:pPr algn="l"/>
            <a:r>
              <a:rPr lang="en-US" sz="2800" u="none" kern="0" dirty="0" smtClean="0">
                <a:solidFill>
                  <a:schemeClr val="bg1"/>
                </a:solidFill>
                <a:latin typeface="Calibri" panose="020F0502020204030204" pitchFamily="34" charset="0"/>
              </a:rPr>
              <a:t>UTFs (Unable to Fill)</a:t>
            </a:r>
            <a:endParaRPr lang="en-US" sz="2800" u="none" kern="0" dirty="0">
              <a:solidFill>
                <a:schemeClr val="bg1"/>
              </a:solidFill>
              <a:latin typeface="Calibri" panose="020F0502020204030204" pitchFamily="34" charset="0"/>
            </a:endParaRPr>
          </a:p>
        </p:txBody>
      </p:sp>
      <p:sp>
        <p:nvSpPr>
          <p:cNvPr id="8" name="Content Placeholder 2"/>
          <p:cNvSpPr>
            <a:spLocks noGrp="1"/>
          </p:cNvSpPr>
          <p:nvPr>
            <p:ph idx="1"/>
          </p:nvPr>
        </p:nvSpPr>
        <p:spPr>
          <a:xfrm>
            <a:off x="397042" y="1814088"/>
            <a:ext cx="3821377" cy="4114800"/>
          </a:xfrm>
        </p:spPr>
        <p:txBody>
          <a:bodyPr/>
          <a:lstStyle/>
          <a:p>
            <a:pPr>
              <a:buClrTx/>
              <a:buFont typeface="Wingdings" panose="05000000000000000000" pitchFamily="2" charset="2"/>
              <a:buChar char="Ø"/>
            </a:pPr>
            <a:r>
              <a:rPr lang="en-US" sz="2000" dirty="0" smtClean="0">
                <a:latin typeface="Calibri" panose="020F0502020204030204" pitchFamily="34" charset="0"/>
              </a:rPr>
              <a:t>182 total UTFs (NIROPS only)</a:t>
            </a:r>
          </a:p>
          <a:p>
            <a:pPr>
              <a:buClrTx/>
              <a:buFont typeface="Wingdings" panose="05000000000000000000" pitchFamily="2" charset="2"/>
              <a:buChar char="Ø"/>
            </a:pPr>
            <a:r>
              <a:rPr lang="en-US" sz="2000" dirty="0" smtClean="0">
                <a:latin typeface="Calibri" panose="020F0502020204030204" pitchFamily="34" charset="0"/>
              </a:rPr>
              <a:t>UTF rate drops from 10% to 4% when weather UTFs are not counted</a:t>
            </a:r>
          </a:p>
          <a:p>
            <a:pPr>
              <a:buClrTx/>
              <a:buFont typeface="Wingdings" panose="05000000000000000000" pitchFamily="2" charset="2"/>
              <a:buChar char="Ø"/>
            </a:pPr>
            <a:r>
              <a:rPr lang="en-US" sz="2000" dirty="0" smtClean="0">
                <a:latin typeface="Calibri" panose="020F0502020204030204" pitchFamily="34" charset="0"/>
              </a:rPr>
              <a:t>UTF for Aircraft 3 - 17% (10% non-weather)</a:t>
            </a:r>
          </a:p>
          <a:p>
            <a:pPr marL="0" indent="0">
              <a:buNone/>
            </a:pPr>
            <a:endParaRPr lang="en-US" sz="2400" dirty="0"/>
          </a:p>
        </p:txBody>
      </p:sp>
      <p:pic>
        <p:nvPicPr>
          <p:cNvPr id="9" name="Picture 8"/>
          <p:cNvPicPr>
            <a:picLocks noChangeAspect="1"/>
          </p:cNvPicPr>
          <p:nvPr/>
        </p:nvPicPr>
        <p:blipFill>
          <a:blip r:embed="rId2"/>
          <a:stretch>
            <a:fillRect/>
          </a:stretch>
        </p:blipFill>
        <p:spPr>
          <a:xfrm>
            <a:off x="4265422" y="1985212"/>
            <a:ext cx="4830449" cy="3886200"/>
          </a:xfrm>
          <a:prstGeom prst="rect">
            <a:avLst/>
          </a:prstGeom>
        </p:spPr>
      </p:pic>
    </p:spTree>
    <p:extLst>
      <p:ext uri="{BB962C8B-B14F-4D97-AF65-F5344CB8AC3E}">
        <p14:creationId xmlns:p14="http://schemas.microsoft.com/office/powerpoint/2010/main" val="3180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794080" y="152400"/>
            <a:ext cx="7924800" cy="609600"/>
          </a:xfrm>
        </p:spPr>
        <p:txBody>
          <a:bodyPr/>
          <a:lstStyle/>
          <a:p>
            <a:pPr eaLnBrk="1" hangingPunct="1"/>
            <a:r>
              <a:rPr lang="en-US" altLang="en-US" u="none" dirty="0" smtClean="0">
                <a:solidFill>
                  <a:srgbClr val="FFFF00"/>
                </a:solidFill>
              </a:rPr>
              <a:t>Looking Ahead</a:t>
            </a:r>
          </a:p>
        </p:txBody>
      </p:sp>
      <p:sp>
        <p:nvSpPr>
          <p:cNvPr id="11267" name="Content Placeholder 5"/>
          <p:cNvSpPr>
            <a:spLocks noGrp="1"/>
          </p:cNvSpPr>
          <p:nvPr>
            <p:ph idx="1"/>
          </p:nvPr>
        </p:nvSpPr>
        <p:spPr>
          <a:xfrm>
            <a:off x="521368" y="986586"/>
            <a:ext cx="7696200" cy="4983163"/>
          </a:xfrm>
        </p:spPr>
        <p:txBody>
          <a:bodyPr/>
          <a:lstStyle/>
          <a:p>
            <a:pPr eaLnBrk="1" hangingPunct="1"/>
            <a:r>
              <a:rPr lang="en-US" altLang="en-US" sz="2000" dirty="0" smtClean="0"/>
              <a:t>Continued engagement with key people throughout the fire community, the federal agencies and the DoD/IC community to ensure that information needs are well-articulated and efforts are being made to fill identified gaps.</a:t>
            </a:r>
          </a:p>
          <a:p>
            <a:pPr eaLnBrk="1" hangingPunct="1"/>
            <a:r>
              <a:rPr lang="en-US" altLang="en-US" sz="2000" dirty="0" smtClean="0"/>
              <a:t>Adding a third aircraft (an ongoing discussion)</a:t>
            </a:r>
          </a:p>
          <a:p>
            <a:pPr lvl="1" eaLnBrk="1" hangingPunct="1"/>
            <a:r>
              <a:rPr lang="en-US" altLang="en-US" sz="1800" dirty="0" smtClean="0"/>
              <a:t>King Air B200</a:t>
            </a:r>
          </a:p>
          <a:p>
            <a:pPr lvl="1" eaLnBrk="1" hangingPunct="1"/>
            <a:r>
              <a:rPr lang="en-US" altLang="en-US" sz="1800" dirty="0" smtClean="0"/>
              <a:t>Equipped with pod and </a:t>
            </a:r>
            <a:r>
              <a:rPr lang="en-US" altLang="en-US" sz="1800" dirty="0" err="1" smtClean="0"/>
              <a:t>Aircell</a:t>
            </a:r>
            <a:endParaRPr lang="en-US" altLang="en-US" sz="1800" dirty="0" smtClean="0"/>
          </a:p>
          <a:p>
            <a:pPr lvl="1" eaLnBrk="1" hangingPunct="1"/>
            <a:r>
              <a:rPr lang="en-US" altLang="en-US" sz="1800" dirty="0" smtClean="0"/>
              <a:t>“Multi-mission” aircraft</a:t>
            </a:r>
          </a:p>
          <a:p>
            <a:pPr eaLnBrk="1" hangingPunct="1"/>
            <a:r>
              <a:rPr lang="en-US" altLang="en-US" sz="2000" dirty="0" smtClean="0"/>
              <a:t>Sensor systems (efforts ongoing)</a:t>
            </a:r>
          </a:p>
          <a:p>
            <a:pPr lvl="1" eaLnBrk="1" hangingPunct="1"/>
            <a:r>
              <a:rPr lang="en-US" altLang="en-US" sz="1800" dirty="0" smtClean="0"/>
              <a:t>NASA AMS Wildfire Instrument</a:t>
            </a:r>
          </a:p>
          <a:p>
            <a:pPr lvl="2" eaLnBrk="1" hangingPunct="1"/>
            <a:r>
              <a:rPr lang="en-US" altLang="en-US" sz="1600" dirty="0" smtClean="0"/>
              <a:t>Flown on </a:t>
            </a:r>
            <a:r>
              <a:rPr lang="en-US" altLang="en-US" sz="1600" dirty="0" err="1" smtClean="0"/>
              <a:t>Ikhana</a:t>
            </a:r>
            <a:r>
              <a:rPr lang="en-US" altLang="en-US" sz="1600" dirty="0" smtClean="0"/>
              <a:t> UAS in 2007-2009</a:t>
            </a:r>
          </a:p>
          <a:p>
            <a:pPr lvl="2" eaLnBrk="1" hangingPunct="1"/>
            <a:r>
              <a:rPr lang="en-US" altLang="en-US" sz="1600" dirty="0" smtClean="0"/>
              <a:t>16-channel line scanner system</a:t>
            </a:r>
          </a:p>
          <a:p>
            <a:pPr lvl="1" eaLnBrk="1" hangingPunct="1"/>
            <a:r>
              <a:rPr lang="en-US" altLang="en-US" sz="1800" dirty="0" smtClean="0"/>
              <a:t>NASA WAI Sensor</a:t>
            </a:r>
          </a:p>
          <a:p>
            <a:pPr lvl="2" eaLnBrk="1" hangingPunct="1"/>
            <a:r>
              <a:rPr lang="en-US" altLang="en-US" sz="1600" dirty="0" smtClean="0"/>
              <a:t>Wide Area Imager</a:t>
            </a:r>
          </a:p>
          <a:p>
            <a:pPr eaLnBrk="1" hangingPunct="1"/>
            <a:r>
              <a:rPr lang="en-US" altLang="en-US" sz="2000" dirty="0" smtClean="0"/>
              <a:t>Continue spiral development of</a:t>
            </a:r>
            <a:br>
              <a:rPr lang="en-US" altLang="en-US" sz="2000" dirty="0" smtClean="0"/>
            </a:br>
            <a:r>
              <a:rPr lang="en-US" altLang="en-US" sz="2000" dirty="0" smtClean="0"/>
              <a:t>unmanned airborne use in fire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886" y="3212432"/>
            <a:ext cx="3177675" cy="3380874"/>
          </a:xfrm>
          <a:prstGeom prst="rect">
            <a:avLst/>
          </a:prstGeom>
        </p:spPr>
      </p:pic>
    </p:spTree>
    <p:extLst>
      <p:ext uri="{BB962C8B-B14F-4D97-AF65-F5344CB8AC3E}">
        <p14:creationId xmlns:p14="http://schemas.microsoft.com/office/powerpoint/2010/main" val="61821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633634" y="1152565"/>
            <a:ext cx="5952931" cy="738155"/>
          </a:xfrm>
        </p:spPr>
        <p:txBody>
          <a:bodyPr/>
          <a:lstStyle/>
          <a:p>
            <a:pPr algn="ctr" eaLnBrk="1" hangingPunct="1"/>
            <a:r>
              <a:rPr lang="en-US" sz="4000" dirty="0" smtClean="0">
                <a:solidFill>
                  <a:schemeClr val="bg2"/>
                </a:solidFill>
                <a:latin typeface="Tahoma" panose="020B0604030504040204" pitchFamily="34" charset="0"/>
                <a:ea typeface="Tahoma" panose="020B0604030504040204" pitchFamily="34" charset="0"/>
                <a:cs typeface="Tahoma" panose="020B0604030504040204" pitchFamily="34" charset="0"/>
              </a:rPr>
              <a:t>Questions?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634" y="2220173"/>
            <a:ext cx="5915608" cy="457115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5"/>
          <p:cNvSpPr>
            <a:spLocks noGrp="1"/>
          </p:cNvSpPr>
          <p:nvPr>
            <p:ph idx="1"/>
          </p:nvPr>
        </p:nvSpPr>
        <p:spPr>
          <a:xfrm>
            <a:off x="774029" y="1066800"/>
            <a:ext cx="7696200" cy="4983163"/>
          </a:xfrm>
        </p:spPr>
        <p:txBody>
          <a:bodyPr/>
          <a:lstStyle/>
          <a:p>
            <a:pPr>
              <a:buFont typeface="Arial" panose="020B0604020202020204" pitchFamily="34" charset="0"/>
              <a:buChar char="•"/>
            </a:pPr>
            <a:r>
              <a:rPr lang="en-US" sz="2400" dirty="0"/>
              <a:t>Remote Sensing Working Groups</a:t>
            </a:r>
          </a:p>
          <a:p>
            <a:pPr>
              <a:buFont typeface="Arial" panose="020B0604020202020204" pitchFamily="34" charset="0"/>
              <a:buChar char="•"/>
            </a:pPr>
            <a:r>
              <a:rPr lang="en-US" sz="2400" dirty="0" smtClean="0">
                <a:latin typeface="Calibri" panose="020F0502020204030204" pitchFamily="34" charset="0"/>
              </a:rPr>
              <a:t>Unified </a:t>
            </a:r>
            <a:r>
              <a:rPr lang="en-US" sz="2400" dirty="0">
                <a:latin typeface="Calibri" panose="020F0502020204030204" pitchFamily="34" charset="0"/>
              </a:rPr>
              <a:t>Fire CONOPs </a:t>
            </a:r>
            <a:endParaRPr lang="en-US" sz="2400" dirty="0" smtClean="0">
              <a:latin typeface="Calibri" panose="020F0502020204030204" pitchFamily="34" charset="0"/>
            </a:endParaRPr>
          </a:p>
          <a:p>
            <a:pPr>
              <a:buFont typeface="Arial" panose="020B0604020202020204" pitchFamily="34" charset="0"/>
              <a:buChar char="•"/>
            </a:pPr>
            <a:r>
              <a:rPr lang="en-US" sz="2400" dirty="0" smtClean="0"/>
              <a:t>Current capabilities</a:t>
            </a:r>
          </a:p>
          <a:p>
            <a:pPr>
              <a:buFont typeface="Arial" panose="020B0604020202020204" pitchFamily="34" charset="0"/>
              <a:buChar char="•"/>
            </a:pPr>
            <a:r>
              <a:rPr lang="en-US" sz="2400" dirty="0" smtClean="0"/>
              <a:t>Looking </a:t>
            </a:r>
            <a:r>
              <a:rPr lang="en-US" sz="2400" dirty="0" smtClean="0"/>
              <a:t>ahead</a:t>
            </a:r>
          </a:p>
          <a:p>
            <a:pPr lvl="2" eaLnBrk="1" hangingPunct="1"/>
            <a:endParaRPr lang="en-US" altLang="en-US" dirty="0" smtClean="0"/>
          </a:p>
        </p:txBody>
      </p:sp>
      <p:sp>
        <p:nvSpPr>
          <p:cNvPr id="6" name="Rectangle 2"/>
          <p:cNvSpPr>
            <a:spLocks noGrp="1" noChangeArrowheads="1"/>
          </p:cNvSpPr>
          <p:nvPr>
            <p:ph type="title"/>
          </p:nvPr>
        </p:nvSpPr>
        <p:spPr>
          <a:xfrm>
            <a:off x="536575" y="122405"/>
            <a:ext cx="83820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Talking Points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8983"/>
          <a:stretch/>
        </p:blipFill>
        <p:spPr>
          <a:xfrm>
            <a:off x="4471929" y="3260970"/>
            <a:ext cx="4240622" cy="32461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29" y="3260970"/>
            <a:ext cx="3697900" cy="3246120"/>
          </a:xfrm>
          <a:prstGeom prst="rect">
            <a:avLst/>
          </a:prstGeom>
        </p:spPr>
      </p:pic>
    </p:spTree>
    <p:extLst>
      <p:ext uri="{BB962C8B-B14F-4D97-AF65-F5344CB8AC3E}">
        <p14:creationId xmlns:p14="http://schemas.microsoft.com/office/powerpoint/2010/main" val="4139420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21888" y="152400"/>
            <a:ext cx="79248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Remote Sensing Working Groups</a:t>
            </a:r>
          </a:p>
        </p:txBody>
      </p:sp>
      <p:sp>
        <p:nvSpPr>
          <p:cNvPr id="4" name="Content Placeholder 3"/>
          <p:cNvSpPr>
            <a:spLocks noGrp="1"/>
          </p:cNvSpPr>
          <p:nvPr>
            <p:ph idx="1"/>
          </p:nvPr>
        </p:nvSpPr>
        <p:spPr>
          <a:xfrm>
            <a:off x="533400" y="1029864"/>
            <a:ext cx="8305799" cy="4983163"/>
          </a:xfrm>
        </p:spPr>
        <p:txBody>
          <a:bodyPr/>
          <a:lstStyle/>
          <a:p>
            <a:pPr>
              <a:spcAft>
                <a:spcPts val="1200"/>
              </a:spcAft>
            </a:pPr>
            <a:r>
              <a:rPr lang="en-US" sz="1800" dirty="0" smtClean="0">
                <a:solidFill>
                  <a:srgbClr val="FFFF00"/>
                </a:solidFill>
              </a:rPr>
              <a:t>Tactical Fire Remote Sensing Advisory Committee </a:t>
            </a:r>
            <a:r>
              <a:rPr lang="en-US" sz="1800" dirty="0" smtClean="0"/>
              <a:t>(TFRSAC) The TFRSAC is co-hosted by NASA and the Forest Service and is a broad collaborative forum for advancing and enabling the development and delivery of remote sensing platforms, sensors and decision support tools to the wildland fire community.  </a:t>
            </a:r>
            <a:r>
              <a:rPr lang="en-US" sz="1800" dirty="0" smtClean="0">
                <a:solidFill>
                  <a:srgbClr val="FFFF00"/>
                </a:solidFill>
              </a:rPr>
              <a:t>Focus: largely unclassified.</a:t>
            </a:r>
          </a:p>
          <a:p>
            <a:pPr lvl="1">
              <a:spcAft>
                <a:spcPts val="1200"/>
              </a:spcAft>
            </a:pPr>
            <a:r>
              <a:rPr lang="en-US" sz="1600" dirty="0" smtClean="0"/>
              <a:t>The TFRSAC meets biannually and includes representatives from federal and state agencies, academic institutions, international partners, and the vendor community.</a:t>
            </a:r>
          </a:p>
          <a:p>
            <a:pPr>
              <a:spcAft>
                <a:spcPts val="1200"/>
              </a:spcAft>
            </a:pPr>
            <a:r>
              <a:rPr lang="en-US" sz="1800" dirty="0" smtClean="0">
                <a:solidFill>
                  <a:srgbClr val="FFFF00"/>
                </a:solidFill>
              </a:rPr>
              <a:t>Thermal Working Group </a:t>
            </a:r>
            <a:r>
              <a:rPr lang="en-US" sz="1800" dirty="0" smtClean="0"/>
              <a:t>(TWG) - has authority and responsibilities as a standing sub-working group under the Overhead Persistent Infrared (OPIR) Working Group (OWG) and Civil Applications Committee (CAC). The TWG is the coordinating body for advancing and enabling the development and delivery of data, information or products derived from classified thermal remote sensing platforms to civil users. </a:t>
            </a:r>
            <a:r>
              <a:rPr lang="en-US" sz="1800" dirty="0" smtClean="0">
                <a:solidFill>
                  <a:srgbClr val="FFFF00"/>
                </a:solidFill>
              </a:rPr>
              <a:t>Focus: largely classified.</a:t>
            </a:r>
            <a:endParaRPr lang="en-US" sz="1800" dirty="0" smtClean="0"/>
          </a:p>
          <a:p>
            <a:pPr lvl="1">
              <a:spcAft>
                <a:spcPts val="1200"/>
              </a:spcAft>
            </a:pPr>
            <a:r>
              <a:rPr lang="en-US" sz="1600" dirty="0" smtClean="0"/>
              <a:t>The Thermal Working Group hosted the second Thermal Summit in early February 2017. The meeting was a gathering between Civil and DoD/Intelligence Community members that have a common interest and mission in thermal detection and reporting. </a:t>
            </a:r>
            <a:endParaRPr lang="en-US" sz="1600" dirty="0"/>
          </a:p>
        </p:txBody>
      </p:sp>
    </p:spTree>
    <p:extLst>
      <p:ext uri="{BB962C8B-B14F-4D97-AF65-F5344CB8AC3E}">
        <p14:creationId xmlns:p14="http://schemas.microsoft.com/office/powerpoint/2010/main" val="4046164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21888" y="152400"/>
            <a:ext cx="79248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Remote Sensing Working Groups</a:t>
            </a:r>
          </a:p>
        </p:txBody>
      </p:sp>
      <p:sp>
        <p:nvSpPr>
          <p:cNvPr id="4" name="Content Placeholder 3"/>
          <p:cNvSpPr>
            <a:spLocks noGrp="1"/>
          </p:cNvSpPr>
          <p:nvPr>
            <p:ph idx="1"/>
          </p:nvPr>
        </p:nvSpPr>
        <p:spPr>
          <a:xfrm>
            <a:off x="533400" y="1029864"/>
            <a:ext cx="8305799" cy="4983163"/>
          </a:xfrm>
        </p:spPr>
        <p:txBody>
          <a:bodyPr/>
          <a:lstStyle/>
          <a:p>
            <a:pPr>
              <a:spcAft>
                <a:spcPts val="1200"/>
              </a:spcAft>
            </a:pPr>
            <a:r>
              <a:rPr lang="en-US" sz="1800" dirty="0" smtClean="0">
                <a:solidFill>
                  <a:srgbClr val="FFFF00"/>
                </a:solidFill>
              </a:rPr>
              <a:t>Alaska Fire </a:t>
            </a:r>
            <a:r>
              <a:rPr lang="en-US" sz="1800" dirty="0">
                <a:solidFill>
                  <a:srgbClr val="FFFF00"/>
                </a:solidFill>
              </a:rPr>
              <a:t>Science Consortium Fire Science Workshop </a:t>
            </a:r>
            <a:r>
              <a:rPr lang="en-US" sz="1800" dirty="0" smtClean="0"/>
              <a:t>(NASA sponsored) Met in Fairbanks April 4</a:t>
            </a:r>
            <a:r>
              <a:rPr lang="en-US" sz="1800" baseline="30000" dirty="0" smtClean="0"/>
              <a:t>th</a:t>
            </a:r>
            <a:r>
              <a:rPr lang="en-US" sz="1800" dirty="0" smtClean="0"/>
              <a:t> and 5</a:t>
            </a:r>
            <a:r>
              <a:rPr lang="en-US" sz="1800" baseline="30000" dirty="0" smtClean="0"/>
              <a:t>th.</a:t>
            </a:r>
          </a:p>
          <a:p>
            <a:pPr lvl="1">
              <a:spcAft>
                <a:spcPts val="1200"/>
              </a:spcAft>
            </a:pPr>
            <a:r>
              <a:rPr lang="en-US" sz="1800" dirty="0">
                <a:ea typeface="+mn-ea"/>
                <a:cs typeface="+mn-cs"/>
              </a:rPr>
              <a:t>Key </a:t>
            </a:r>
            <a:r>
              <a:rPr lang="en-US" sz="1800" dirty="0" smtClean="0">
                <a:ea typeface="+mn-ea"/>
                <a:cs typeface="+mn-cs"/>
              </a:rPr>
              <a:t>takeaway: We need to bridge the chasm between the fire remote sensing research world and the operational world. Primary </a:t>
            </a:r>
            <a:r>
              <a:rPr lang="en-US" sz="1800" dirty="0">
                <a:ea typeface="+mn-ea"/>
                <a:cs typeface="+mn-cs"/>
              </a:rPr>
              <a:t>research is not always driven by potential societal value and benefits</a:t>
            </a:r>
            <a:r>
              <a:rPr lang="en-US" sz="1800" dirty="0" smtClean="0">
                <a:ea typeface="+mn-ea"/>
                <a:cs typeface="+mn-cs"/>
              </a:rPr>
              <a:t>. We need to shrink this divide by providing more interchange between the two communities; research and operations.</a:t>
            </a:r>
            <a:endParaRPr lang="en-US" sz="1800" dirty="0">
              <a:ea typeface="+mn-ea"/>
              <a:cs typeface="+mn-cs"/>
            </a:endParaRPr>
          </a:p>
          <a:p>
            <a:pPr>
              <a:spcAft>
                <a:spcPts val="1200"/>
              </a:spcAft>
            </a:pPr>
            <a:r>
              <a:rPr lang="en-US" sz="1800" dirty="0" smtClean="0">
                <a:solidFill>
                  <a:srgbClr val="FFFF00"/>
                </a:solidFill>
              </a:rPr>
              <a:t>GOFC GOLD – </a:t>
            </a:r>
            <a:r>
              <a:rPr lang="en-US" sz="1800" dirty="0" smtClean="0"/>
              <a:t>The Global </a:t>
            </a:r>
            <a:r>
              <a:rPr lang="en-US" sz="1800" dirty="0"/>
              <a:t>Observations of Forest and Land Cover </a:t>
            </a:r>
            <a:r>
              <a:rPr lang="en-US" sz="1800" dirty="0" smtClean="0"/>
              <a:t>Dynamics (GOFC-GOLD) is a </a:t>
            </a:r>
            <a:r>
              <a:rPr lang="en-US" sz="1800" dirty="0"/>
              <a:t>panel of The Global Terrestrial Observing </a:t>
            </a:r>
            <a:r>
              <a:rPr lang="en-US" sz="1800" dirty="0" smtClean="0"/>
              <a:t>System (GTOS) whose </a:t>
            </a:r>
            <a:r>
              <a:rPr lang="en-US" sz="1800" dirty="0"/>
              <a:t>overall objective is to improve the quality and availability of observations of forests and land cover at regional and global scales and to produce useful, timely and validated information products from these data for a wide variety of users</a:t>
            </a:r>
            <a:r>
              <a:rPr lang="en-US" sz="1800" dirty="0" smtClean="0"/>
              <a:t>. </a:t>
            </a:r>
            <a:r>
              <a:rPr lang="en-US" sz="1800" dirty="0">
                <a:solidFill>
                  <a:srgbClr val="FFFF00"/>
                </a:solidFill>
              </a:rPr>
              <a:t>This group pays significant attention to </a:t>
            </a:r>
            <a:r>
              <a:rPr lang="en-US" sz="1800" dirty="0" smtClean="0">
                <a:solidFill>
                  <a:srgbClr val="FFFF00"/>
                </a:solidFill>
              </a:rPr>
              <a:t>earth observing </a:t>
            </a:r>
            <a:r>
              <a:rPr lang="en-US" sz="1800" dirty="0">
                <a:solidFill>
                  <a:srgbClr val="FFFF00"/>
                </a:solidFill>
              </a:rPr>
              <a:t>systems (especially existing and future satellites) that can deliver fire products for research and management needs</a:t>
            </a:r>
            <a:r>
              <a:rPr lang="en-US" sz="1800" dirty="0" smtClean="0">
                <a:solidFill>
                  <a:srgbClr val="FFFF00"/>
                </a:solidFill>
              </a:rPr>
              <a:t>.</a:t>
            </a:r>
            <a:endParaRPr lang="en-US" sz="1600" dirty="0">
              <a:solidFill>
                <a:srgbClr val="FFFF00"/>
              </a:solidFill>
            </a:endParaRPr>
          </a:p>
        </p:txBody>
      </p:sp>
    </p:spTree>
    <p:extLst>
      <p:ext uri="{BB962C8B-B14F-4D97-AF65-F5344CB8AC3E}">
        <p14:creationId xmlns:p14="http://schemas.microsoft.com/office/powerpoint/2010/main" val="1617332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09856" y="152400"/>
            <a:ext cx="7924800" cy="609600"/>
          </a:xfrm>
        </p:spPr>
        <p:txBody>
          <a:bodyPr/>
          <a:lstStyle/>
          <a:p>
            <a:pPr marL="0" indent="0">
              <a:spcAft>
                <a:spcPts val="1200"/>
              </a:spcAft>
              <a:buNone/>
            </a:pPr>
            <a:r>
              <a:rPr lang="en-US" u="none" dirty="0">
                <a:solidFill>
                  <a:srgbClr val="FFFF00"/>
                </a:solidFill>
              </a:rPr>
              <a:t>Thermal Summit 2017 – Key Findings</a:t>
            </a:r>
          </a:p>
        </p:txBody>
      </p:sp>
      <p:sp>
        <p:nvSpPr>
          <p:cNvPr id="4" name="Content Placeholder 3"/>
          <p:cNvSpPr>
            <a:spLocks noGrp="1"/>
          </p:cNvSpPr>
          <p:nvPr>
            <p:ph idx="1"/>
          </p:nvPr>
        </p:nvSpPr>
        <p:spPr>
          <a:xfrm>
            <a:off x="533400" y="1070808"/>
            <a:ext cx="8305799" cy="4983163"/>
          </a:xfrm>
        </p:spPr>
        <p:txBody>
          <a:bodyPr/>
          <a:lstStyle/>
          <a:p>
            <a:pPr>
              <a:spcAft>
                <a:spcPts val="1200"/>
              </a:spcAft>
            </a:pPr>
            <a:r>
              <a:rPr lang="en-US" sz="1800" dirty="0" smtClean="0">
                <a:latin typeface="Calibri" panose="020F0502020204030204" pitchFamily="34" charset="0"/>
              </a:rPr>
              <a:t>There </a:t>
            </a:r>
            <a:r>
              <a:rPr lang="en-US" sz="1800" dirty="0">
                <a:latin typeface="Calibri" panose="020F0502020204030204" pitchFamily="34" charset="0"/>
              </a:rPr>
              <a:t>are </a:t>
            </a:r>
            <a:r>
              <a:rPr lang="en-US" sz="1800" dirty="0">
                <a:solidFill>
                  <a:srgbClr val="FFFF00"/>
                </a:solidFill>
                <a:latin typeface="Calibri" panose="020F0502020204030204" pitchFamily="34" charset="0"/>
              </a:rPr>
              <a:t>untapped resources and process engineering </a:t>
            </a:r>
            <a:r>
              <a:rPr lang="en-US" sz="1800" dirty="0">
                <a:latin typeface="Calibri" panose="020F0502020204030204" pitchFamily="34" charset="0"/>
              </a:rPr>
              <a:t>(re-engineering) which can be brought to bear to produce new wildland fire support products. To fill information need gaps.</a:t>
            </a:r>
          </a:p>
          <a:p>
            <a:pPr>
              <a:spcAft>
                <a:spcPts val="1200"/>
              </a:spcAft>
            </a:pPr>
            <a:r>
              <a:rPr lang="en-US" sz="1800" dirty="0" smtClean="0">
                <a:latin typeface="Calibri" panose="020F0502020204030204" pitchFamily="34" charset="0"/>
              </a:rPr>
              <a:t>The remote sensing experts need </a:t>
            </a:r>
            <a:r>
              <a:rPr lang="en-US" sz="1800" dirty="0" smtClean="0">
                <a:solidFill>
                  <a:srgbClr val="FFFF00"/>
                </a:solidFill>
                <a:latin typeface="Calibri" panose="020F0502020204030204" pitchFamily="34" charset="0"/>
              </a:rPr>
              <a:t>defined </a:t>
            </a:r>
            <a:r>
              <a:rPr lang="en-US" sz="1800" dirty="0">
                <a:solidFill>
                  <a:srgbClr val="FFFF00"/>
                </a:solidFill>
                <a:latin typeface="Calibri" panose="020F0502020204030204" pitchFamily="34" charset="0"/>
              </a:rPr>
              <a:t>r</a:t>
            </a:r>
            <a:r>
              <a:rPr lang="en-US" sz="1800" dirty="0" smtClean="0">
                <a:solidFill>
                  <a:srgbClr val="FFFF00"/>
                </a:solidFill>
                <a:latin typeface="Calibri" panose="020F0502020204030204" pitchFamily="34" charset="0"/>
              </a:rPr>
              <a:t>equirements </a:t>
            </a:r>
            <a:r>
              <a:rPr lang="en-US" sz="1800" dirty="0" smtClean="0">
                <a:latin typeface="Calibri" panose="020F0502020204030204" pitchFamily="34" charset="0"/>
              </a:rPr>
              <a:t>developed by the wildland fire community.</a:t>
            </a:r>
          </a:p>
          <a:p>
            <a:pPr>
              <a:spcAft>
                <a:spcPts val="1200"/>
              </a:spcAft>
            </a:pPr>
            <a:r>
              <a:rPr lang="en-US" sz="1800" kern="1200" dirty="0" smtClean="0">
                <a:solidFill>
                  <a:srgbClr val="FFFF00"/>
                </a:solidFill>
                <a:effectLst/>
                <a:latin typeface="Calibri" panose="020F0502020204030204" pitchFamily="34" charset="0"/>
              </a:rPr>
              <a:t>Education</a:t>
            </a:r>
            <a:r>
              <a:rPr lang="en-US" sz="1800" kern="1200" dirty="0" smtClean="0">
                <a:effectLst/>
                <a:latin typeface="Calibri" panose="020F0502020204030204" pitchFamily="34" charset="0"/>
              </a:rPr>
              <a:t> – with any remote sensing tool in the toolbox, end users need to be aware of what is available, and how to use it. So there is an awareness piece and a training piece. </a:t>
            </a:r>
          </a:p>
          <a:p>
            <a:pPr>
              <a:spcAft>
                <a:spcPts val="1200"/>
              </a:spcAft>
            </a:pPr>
            <a:r>
              <a:rPr lang="en-US" sz="1800" kern="1200" dirty="0" smtClean="0">
                <a:solidFill>
                  <a:srgbClr val="FFFF00"/>
                </a:solidFill>
                <a:effectLst/>
                <a:latin typeface="Calibri" panose="020F0502020204030204" pitchFamily="34" charset="0"/>
              </a:rPr>
              <a:t>End User Community Participation </a:t>
            </a:r>
            <a:r>
              <a:rPr lang="en-US" sz="1800" kern="1200" dirty="0" smtClean="0">
                <a:effectLst/>
                <a:latin typeface="Calibri" panose="020F0502020204030204" pitchFamily="34" charset="0"/>
              </a:rPr>
              <a:t>– End user participation throughout the process of discovery (new processes and new data sources) and integration is key to providing the most operationally useful remote sensing information to the incident command structure in a reliable way.</a:t>
            </a:r>
          </a:p>
          <a:p>
            <a:pPr>
              <a:spcAft>
                <a:spcPts val="1200"/>
              </a:spcAft>
            </a:pPr>
            <a:endParaRPr lang="en-US" sz="1800" kern="1200" dirty="0" smtClean="0">
              <a:effectLst/>
              <a:latin typeface="Calibri" panose="020F0502020204030204" pitchFamily="34" charset="0"/>
            </a:endParaRPr>
          </a:p>
          <a:p>
            <a:pPr>
              <a:spcAft>
                <a:spcPts val="1200"/>
              </a:spcAft>
            </a:pPr>
            <a:r>
              <a:rPr lang="en-US" sz="1800" kern="1200" dirty="0" smtClean="0">
                <a:solidFill>
                  <a:schemeClr val="tx1"/>
                </a:solidFill>
                <a:effectLst/>
                <a:latin typeface="Times New Roman" charset="0"/>
                <a:ea typeface="+mn-ea"/>
                <a:cs typeface="+mn-cs"/>
              </a:rPr>
              <a:t>is an awareness piece and a training piece. </a:t>
            </a:r>
          </a:p>
          <a:p>
            <a:pPr>
              <a:spcAft>
                <a:spcPts val="1200"/>
              </a:spcAft>
            </a:pPr>
            <a:endParaRPr lang="en-US" sz="1800" dirty="0" smtClean="0"/>
          </a:p>
          <a:p>
            <a:pPr>
              <a:spcAft>
                <a:spcPts val="1200"/>
              </a:spcAft>
            </a:pPr>
            <a:endParaRPr lang="en-US" sz="1800" dirty="0" smtClean="0"/>
          </a:p>
          <a:p>
            <a:pPr>
              <a:spcAft>
                <a:spcPts val="1200"/>
              </a:spcAft>
            </a:pPr>
            <a:endParaRPr lang="en-US" sz="1600" dirty="0"/>
          </a:p>
        </p:txBody>
      </p:sp>
    </p:spTree>
    <p:extLst>
      <p:ext uri="{BB962C8B-B14F-4D97-AF65-F5344CB8AC3E}">
        <p14:creationId xmlns:p14="http://schemas.microsoft.com/office/powerpoint/2010/main" val="3223250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none" dirty="0" smtClean="0">
                <a:solidFill>
                  <a:srgbClr val="FFFF00"/>
                </a:solidFill>
              </a:rPr>
              <a:t>Moving to a </a:t>
            </a:r>
            <a:r>
              <a:rPr lang="en-US" u="none" dirty="0">
                <a:solidFill>
                  <a:srgbClr val="FFFF00"/>
                </a:solidFill>
                <a:latin typeface="Calibri" panose="020F0502020204030204" pitchFamily="34" charset="0"/>
              </a:rPr>
              <a:t>Unified Fire CONOPs </a:t>
            </a:r>
            <a:endParaRPr lang="en-US" u="none" dirty="0" smtClean="0">
              <a:solidFill>
                <a:srgbClr val="FFFF00"/>
              </a:solidFill>
            </a:endParaRPr>
          </a:p>
        </p:txBody>
      </p:sp>
      <p:sp>
        <p:nvSpPr>
          <p:cNvPr id="2" name="Content Placeholder 1"/>
          <p:cNvSpPr>
            <a:spLocks noGrp="1"/>
          </p:cNvSpPr>
          <p:nvPr>
            <p:ph sz="half" idx="1"/>
          </p:nvPr>
        </p:nvSpPr>
        <p:spPr>
          <a:xfrm>
            <a:off x="701842" y="1130969"/>
            <a:ext cx="4110790" cy="4983163"/>
          </a:xfrm>
        </p:spPr>
        <p:txBody>
          <a:bodyPr>
            <a:normAutofit/>
          </a:bodyPr>
          <a:lstStyle/>
          <a:p>
            <a:pPr>
              <a:buFont typeface="Wingdings" panose="05000000000000000000" pitchFamily="2" charset="2"/>
              <a:buChar char="§"/>
            </a:pPr>
            <a:r>
              <a:rPr lang="en-US" sz="2900" dirty="0" smtClean="0">
                <a:latin typeface="Calibri" panose="020F0502020204030204" pitchFamily="34" charset="0"/>
                <a:cs typeface="Times New Roman"/>
              </a:rPr>
              <a:t>What capabilities do we have? </a:t>
            </a:r>
          </a:p>
          <a:p>
            <a:pPr>
              <a:buFont typeface="Wingdings" panose="05000000000000000000" pitchFamily="2" charset="2"/>
              <a:buChar char="§"/>
            </a:pPr>
            <a:r>
              <a:rPr lang="en-US" sz="2900" dirty="0" smtClean="0">
                <a:latin typeface="Calibri" panose="020F0502020204030204" pitchFamily="34" charset="0"/>
                <a:cs typeface="Times New Roman"/>
              </a:rPr>
              <a:t>Where do we have information gaps? </a:t>
            </a:r>
          </a:p>
          <a:p>
            <a:pPr>
              <a:buFont typeface="Wingdings" panose="05000000000000000000" pitchFamily="2" charset="2"/>
              <a:buChar char="§"/>
            </a:pPr>
            <a:r>
              <a:rPr lang="en-US" sz="2900" dirty="0" smtClean="0">
                <a:latin typeface="Calibri" panose="020F0502020204030204" pitchFamily="34" charset="0"/>
                <a:cs typeface="Times New Roman"/>
              </a:rPr>
              <a:t>How are we managing the data (inputs)?</a:t>
            </a:r>
          </a:p>
          <a:p>
            <a:pPr>
              <a:buFont typeface="Wingdings" panose="05000000000000000000" pitchFamily="2" charset="2"/>
              <a:buChar char="§"/>
            </a:pPr>
            <a:r>
              <a:rPr lang="en-US" sz="2900" dirty="0" smtClean="0">
                <a:latin typeface="Calibri" panose="020F0502020204030204" pitchFamily="34" charset="0"/>
                <a:cs typeface="Times New Roman"/>
              </a:rPr>
              <a:t>Are the investments sustainable? </a:t>
            </a:r>
            <a:endParaRPr lang="en-US" sz="2900" dirty="0">
              <a:latin typeface="Calibri" panose="020F0502020204030204" pitchFamily="34" charset="0"/>
              <a:cs typeface="Times New Roman"/>
            </a:endParaRPr>
          </a:p>
        </p:txBody>
      </p:sp>
      <p:pic>
        <p:nvPicPr>
          <p:cNvPr id="6" name="Content Placeholder 5" descr="2016_08_21-21.14.23.143-CDT.jpe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7964" y="1223371"/>
            <a:ext cx="3474720" cy="436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61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39"/>
            <a:ext cx="8229600" cy="1143000"/>
          </a:xfrm>
        </p:spPr>
        <p:txBody>
          <a:bodyPr/>
          <a:lstStyle/>
          <a:p>
            <a:r>
              <a:rPr lang="en-US" u="none" dirty="0">
                <a:solidFill>
                  <a:srgbClr val="FFFF00"/>
                </a:solidFill>
              </a:rPr>
              <a:t>Remote </a:t>
            </a:r>
            <a:r>
              <a:rPr lang="en-US" u="none" dirty="0" smtClean="0">
                <a:solidFill>
                  <a:srgbClr val="FFFF00"/>
                </a:solidFill>
              </a:rPr>
              <a:t>Sensing </a:t>
            </a:r>
            <a:r>
              <a:rPr lang="en-US" u="none" dirty="0">
                <a:solidFill>
                  <a:srgbClr val="FFFF00"/>
                </a:solidFill>
              </a:rPr>
              <a:t>and </a:t>
            </a:r>
            <a:r>
              <a:rPr lang="en-US" u="none" dirty="0" smtClean="0">
                <a:solidFill>
                  <a:srgbClr val="FFFF00"/>
                </a:solidFill>
              </a:rPr>
              <a:t>Wildland Fire</a:t>
            </a:r>
            <a:endParaRPr lang="en-US" u="none" dirty="0">
              <a:solidFill>
                <a:srgbClr val="FFFF00"/>
              </a:solidFill>
            </a:endParaRPr>
          </a:p>
        </p:txBody>
      </p:sp>
      <p:sp>
        <p:nvSpPr>
          <p:cNvPr id="6" name="Text Placeholder 5"/>
          <p:cNvSpPr>
            <a:spLocks noGrp="1"/>
          </p:cNvSpPr>
          <p:nvPr>
            <p:ph type="body" idx="1"/>
          </p:nvPr>
        </p:nvSpPr>
        <p:spPr>
          <a:xfrm>
            <a:off x="457200" y="825247"/>
            <a:ext cx="4040188" cy="639762"/>
          </a:xfrm>
        </p:spPr>
        <p:txBody>
          <a:bodyPr/>
          <a:lstStyle/>
          <a:p>
            <a:r>
              <a:rPr lang="en-US" dirty="0" smtClean="0"/>
              <a:t>Fire Phases</a:t>
            </a:r>
            <a:endParaRPr lang="en-US" dirty="0"/>
          </a:p>
        </p:txBody>
      </p:sp>
      <p:sp>
        <p:nvSpPr>
          <p:cNvPr id="7" name="Content Placeholder 6"/>
          <p:cNvSpPr>
            <a:spLocks noGrp="1"/>
          </p:cNvSpPr>
          <p:nvPr>
            <p:ph sz="half" idx="2"/>
          </p:nvPr>
        </p:nvSpPr>
        <p:spPr>
          <a:xfrm>
            <a:off x="457200" y="1465009"/>
            <a:ext cx="4040188" cy="3951288"/>
          </a:xfrm>
        </p:spPr>
        <p:txBody>
          <a:bodyPr/>
          <a:lstStyle/>
          <a:p>
            <a:r>
              <a:rPr lang="en-US" dirty="0" smtClean="0"/>
              <a:t>Pre Fire</a:t>
            </a:r>
          </a:p>
          <a:p>
            <a:pPr lvl="1"/>
            <a:r>
              <a:rPr lang="en-US" dirty="0" smtClean="0">
                <a:solidFill>
                  <a:srgbClr val="FFFF00"/>
                </a:solidFill>
              </a:rPr>
              <a:t>Fuels, terrain, weather, assets at risk</a:t>
            </a:r>
          </a:p>
          <a:p>
            <a:r>
              <a:rPr lang="en-US" dirty="0" smtClean="0"/>
              <a:t>Fire Ignition (starts)</a:t>
            </a:r>
          </a:p>
          <a:p>
            <a:pPr lvl="1"/>
            <a:r>
              <a:rPr lang="en-US" dirty="0" smtClean="0"/>
              <a:t>Where are the </a:t>
            </a:r>
            <a:r>
              <a:rPr lang="en-US" dirty="0" smtClean="0">
                <a:solidFill>
                  <a:srgbClr val="FFFF00"/>
                </a:solidFill>
              </a:rPr>
              <a:t>ignition points?</a:t>
            </a:r>
          </a:p>
          <a:p>
            <a:r>
              <a:rPr lang="en-US" dirty="0" smtClean="0"/>
              <a:t>Active Fire</a:t>
            </a:r>
          </a:p>
          <a:p>
            <a:pPr lvl="1"/>
            <a:r>
              <a:rPr lang="en-US" dirty="0" smtClean="0">
                <a:solidFill>
                  <a:srgbClr val="FFFF00"/>
                </a:solidFill>
              </a:rPr>
              <a:t>Fire perimeter, hot spots, intense fire</a:t>
            </a:r>
          </a:p>
          <a:p>
            <a:r>
              <a:rPr lang="en-US" dirty="0" smtClean="0"/>
              <a:t>Post Fire</a:t>
            </a:r>
          </a:p>
          <a:p>
            <a:pPr lvl="1"/>
            <a:r>
              <a:rPr lang="en-US" dirty="0" smtClean="0">
                <a:solidFill>
                  <a:srgbClr val="FFFF00"/>
                </a:solidFill>
              </a:rPr>
              <a:t>Fire severity</a:t>
            </a:r>
            <a:endParaRPr lang="en-US" dirty="0">
              <a:solidFill>
                <a:srgbClr val="FFFF00"/>
              </a:solidFill>
            </a:endParaRPr>
          </a:p>
        </p:txBody>
      </p:sp>
      <p:sp>
        <p:nvSpPr>
          <p:cNvPr id="8" name="Text Placeholder 7"/>
          <p:cNvSpPr>
            <a:spLocks noGrp="1"/>
          </p:cNvSpPr>
          <p:nvPr>
            <p:ph type="body" sz="quarter" idx="3"/>
          </p:nvPr>
        </p:nvSpPr>
        <p:spPr>
          <a:xfrm>
            <a:off x="4645025" y="825247"/>
            <a:ext cx="4041775" cy="639762"/>
          </a:xfrm>
        </p:spPr>
        <p:txBody>
          <a:bodyPr/>
          <a:lstStyle/>
          <a:p>
            <a:r>
              <a:rPr lang="en-US" dirty="0" smtClean="0"/>
              <a:t>Remote Sensing Tools</a:t>
            </a:r>
            <a:endParaRPr lang="en-US" dirty="0"/>
          </a:p>
        </p:txBody>
      </p:sp>
      <p:sp>
        <p:nvSpPr>
          <p:cNvPr id="9" name="Content Placeholder 8"/>
          <p:cNvSpPr>
            <a:spLocks noGrp="1"/>
          </p:cNvSpPr>
          <p:nvPr>
            <p:ph sz="quarter" idx="4"/>
          </p:nvPr>
        </p:nvSpPr>
        <p:spPr>
          <a:xfrm>
            <a:off x="4645025" y="1465009"/>
            <a:ext cx="4041775" cy="3951288"/>
          </a:xfrm>
        </p:spPr>
        <p:txBody>
          <a:bodyPr/>
          <a:lstStyle/>
          <a:p>
            <a:r>
              <a:rPr lang="en-US" dirty="0" smtClean="0"/>
              <a:t>Manned Aircraft</a:t>
            </a:r>
          </a:p>
          <a:p>
            <a:pPr lvl="1"/>
            <a:r>
              <a:rPr lang="en-US" dirty="0" smtClean="0"/>
              <a:t>NIROPS</a:t>
            </a:r>
          </a:p>
          <a:p>
            <a:r>
              <a:rPr lang="en-US" dirty="0">
                <a:solidFill>
                  <a:srgbClr val="FFFF00"/>
                </a:solidFill>
              </a:rPr>
              <a:t>Unmanned Aircraft</a:t>
            </a:r>
          </a:p>
          <a:p>
            <a:r>
              <a:rPr lang="en-US" dirty="0" smtClean="0"/>
              <a:t>Satellite systems</a:t>
            </a:r>
          </a:p>
          <a:p>
            <a:pPr lvl="1"/>
            <a:r>
              <a:rPr lang="en-US" dirty="0" smtClean="0"/>
              <a:t>MODIS / VIIRS</a:t>
            </a:r>
          </a:p>
          <a:p>
            <a:r>
              <a:rPr lang="en-US" dirty="0" smtClean="0"/>
              <a:t>Ground observation</a:t>
            </a:r>
          </a:p>
          <a:p>
            <a:pPr lvl="1"/>
            <a:r>
              <a:rPr lang="en-US" dirty="0" smtClean="0"/>
              <a:t>Manned towers</a:t>
            </a:r>
          </a:p>
          <a:p>
            <a:pPr lvl="1"/>
            <a:r>
              <a:rPr lang="en-US" dirty="0" smtClean="0"/>
              <a:t>Unmanned towers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0952" y="4769770"/>
            <a:ext cx="1529920" cy="1917193"/>
          </a:xfrm>
          <a:prstGeom prst="rect">
            <a:avLst/>
          </a:prstGeom>
        </p:spPr>
      </p:pic>
    </p:spTree>
    <p:extLst>
      <p:ext uri="{BB962C8B-B14F-4D97-AF65-F5344CB8AC3E}">
        <p14:creationId xmlns:p14="http://schemas.microsoft.com/office/powerpoint/2010/main" val="2245859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6575" y="122405"/>
            <a:ext cx="83820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Current Capabilities - NIROPS</a:t>
            </a:r>
          </a:p>
        </p:txBody>
      </p:sp>
      <p:sp>
        <p:nvSpPr>
          <p:cNvPr id="9219" name="Rectangle 3"/>
          <p:cNvSpPr>
            <a:spLocks noGrp="1" noChangeArrowheads="1"/>
          </p:cNvSpPr>
          <p:nvPr>
            <p:ph type="body" idx="1"/>
          </p:nvPr>
        </p:nvSpPr>
        <p:spPr>
          <a:xfrm>
            <a:off x="609600" y="937458"/>
            <a:ext cx="7772400" cy="3943350"/>
          </a:xfrm>
        </p:spPr>
        <p:txBody>
          <a:bodyPr/>
          <a:lstStyle/>
          <a:p>
            <a:pPr eaLnBrk="1" hangingPunct="1"/>
            <a:r>
              <a:rPr lang="en-US" altLang="en-US" sz="2400" dirty="0" smtClean="0">
                <a:latin typeface="Calibri" panose="020F0502020204030204" pitchFamily="34" charset="0"/>
                <a:cs typeface="Tahoma" panose="020B0604030504040204" pitchFamily="34" charset="0"/>
              </a:rPr>
              <a:t>“NIROPS” - National Infrared Operations</a:t>
            </a:r>
          </a:p>
          <a:p>
            <a:pPr eaLnBrk="1" hangingPunct="1"/>
            <a:r>
              <a:rPr lang="en-US" altLang="en-US" sz="2400" dirty="0" smtClean="0">
                <a:latin typeface="Calibri" panose="020F0502020204030204" pitchFamily="34" charset="0"/>
                <a:cs typeface="Tahoma" panose="020B0604030504040204" pitchFamily="34" charset="0"/>
              </a:rPr>
              <a:t>Large scale fire detection/mapping to support incident command operations</a:t>
            </a:r>
          </a:p>
          <a:p>
            <a:pPr eaLnBrk="1" hangingPunct="1"/>
            <a:r>
              <a:rPr lang="en-US" altLang="en-US" sz="2400" dirty="0" smtClean="0">
                <a:latin typeface="Calibri" panose="020F0502020204030204" pitchFamily="34" charset="0"/>
                <a:cs typeface="Tahoma" panose="020B0604030504040204" pitchFamily="34" charset="0"/>
              </a:rPr>
              <a:t>Continuous operational deployment since 1967</a:t>
            </a:r>
          </a:p>
        </p:txBody>
      </p:sp>
      <p:sp>
        <p:nvSpPr>
          <p:cNvPr id="847877" name="Rectangle 5"/>
          <p:cNvSpPr>
            <a:spLocks noChangeArrowheads="1"/>
          </p:cNvSpPr>
          <p:nvPr/>
        </p:nvSpPr>
        <p:spPr bwMode="auto">
          <a:xfrm>
            <a:off x="3018167" y="6507163"/>
            <a:ext cx="3189287" cy="476250"/>
          </a:xfrm>
          <a:prstGeom prst="rect">
            <a:avLst/>
          </a:prstGeom>
          <a:noFill/>
          <a:ln w="9525">
            <a:noFill/>
            <a:miter lim="800000"/>
            <a:headEnd/>
            <a:tailEnd/>
          </a:ln>
          <a:effectLst/>
        </p:spPr>
        <p:txBody>
          <a:bodyPr/>
          <a:lstStyle/>
          <a:p>
            <a:pPr marL="342900" indent="-342900" algn="ctr">
              <a:spcBef>
                <a:spcPct val="20000"/>
              </a:spcBef>
              <a:buClr>
                <a:srgbClr val="000000"/>
              </a:buClr>
              <a:buSzPct val="135000"/>
              <a:defRPr/>
            </a:pPr>
            <a:r>
              <a:rPr lang="en-US" dirty="0">
                <a:solidFill>
                  <a:srgbClr val="FFFF00"/>
                </a:solidFill>
                <a:effectLst>
                  <a:outerShdw blurRad="38100" dist="38100" dir="2700000" algn="tl">
                    <a:srgbClr val="000000"/>
                  </a:outerShdw>
                </a:effectLst>
                <a:latin typeface="Tahoma" pitchFamily="34" charset="0"/>
                <a:cs typeface="Tahoma" pitchFamily="34" charset="0"/>
              </a:rPr>
              <a:t>http://nirops.fs.fed.us</a:t>
            </a:r>
          </a:p>
          <a:p>
            <a:pPr marL="342900" indent="-342900" algn="ctr">
              <a:spcBef>
                <a:spcPct val="20000"/>
              </a:spcBef>
              <a:buClr>
                <a:srgbClr val="000000"/>
              </a:buClr>
              <a:buSzPct val="135000"/>
              <a:buFontTx/>
              <a:buChar char="•"/>
              <a:defRPr/>
            </a:pPr>
            <a:endParaRPr lang="en-US" dirty="0">
              <a:solidFill>
                <a:srgbClr val="FFFF99"/>
              </a:solidFill>
              <a:effectLst>
                <a:outerShdw blurRad="38100" dist="38100" dir="2700000" algn="tl">
                  <a:srgbClr val="000000"/>
                </a:outerShdw>
              </a:effectLst>
              <a:latin typeface="Tahoma" pitchFamily="34" charset="0"/>
              <a:cs typeface="Tahoma" pitchFamily="34" charset="0"/>
            </a:endParaRPr>
          </a:p>
        </p:txBody>
      </p:sp>
      <p:pic>
        <p:nvPicPr>
          <p:cNvPr id="9221" name="Picture 5" descr="NIROP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0479" y="2819400"/>
            <a:ext cx="429418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10200" y="3005138"/>
            <a:ext cx="3962400" cy="707886"/>
          </a:xfrm>
          <a:prstGeom prst="rect">
            <a:avLst/>
          </a:prstGeom>
          <a:noFill/>
        </p:spPr>
        <p:txBody>
          <a:bodyPr>
            <a:spAutoFit/>
          </a:bodyPr>
          <a:lstStyle/>
          <a:p>
            <a:pPr algn="ctr">
              <a:buFont typeface="Arial" pitchFamily="34" charset="0"/>
              <a:buChar char="•"/>
              <a:defRPr/>
            </a:pPr>
            <a:endParaRPr lang="en-US" sz="2000" dirty="0">
              <a:solidFill>
                <a:srgbClr val="FFFF99"/>
              </a:solidFill>
              <a:latin typeface="Tahoma" pitchFamily="34" charset="0"/>
              <a:cs typeface="Tahoma" pitchFamily="34" charset="0"/>
            </a:endParaRPr>
          </a:p>
          <a:p>
            <a:pPr algn="ctr">
              <a:buFont typeface="Arial" pitchFamily="34" charset="0"/>
              <a:buChar char="•"/>
              <a:defRPr/>
            </a:pPr>
            <a:endParaRPr lang="en-US" sz="2000" dirty="0">
              <a:solidFill>
                <a:srgbClr val="FFFF99"/>
              </a:solidFill>
              <a:latin typeface="Tahoma" pitchFamily="34" charset="0"/>
              <a:cs typeface="Tahoma" pitchFamily="34" charset="0"/>
            </a:endParaRPr>
          </a:p>
        </p:txBody>
      </p:sp>
    </p:spTree>
    <p:extLst>
      <p:ext uri="{BB962C8B-B14F-4D97-AF65-F5344CB8AC3E}">
        <p14:creationId xmlns:p14="http://schemas.microsoft.com/office/powerpoint/2010/main" val="5049273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6575" y="122405"/>
            <a:ext cx="8382000" cy="609600"/>
          </a:xfrm>
        </p:spPr>
        <p:txBody>
          <a:bodyPr/>
          <a:lstStyle/>
          <a:p>
            <a:pPr eaLnBrk="1" hangingPunct="1"/>
            <a:r>
              <a:rPr lang="en-US" altLang="en-US" u="none" dirty="0" smtClean="0">
                <a:solidFill>
                  <a:srgbClr val="FFFF00"/>
                </a:solidFill>
                <a:latin typeface="Tahoma" panose="020B0604030504040204" pitchFamily="34" charset="0"/>
                <a:cs typeface="Tahoma" panose="020B0604030504040204" pitchFamily="34" charset="0"/>
              </a:rPr>
              <a:t>Current Capabilities - NIROPS</a:t>
            </a:r>
          </a:p>
        </p:txBody>
      </p:sp>
      <p:grpSp>
        <p:nvGrpSpPr>
          <p:cNvPr id="5" name="Group 4"/>
          <p:cNvGrpSpPr/>
          <p:nvPr/>
        </p:nvGrpSpPr>
        <p:grpSpPr>
          <a:xfrm>
            <a:off x="6086162" y="1093488"/>
            <a:ext cx="2935645" cy="1485872"/>
            <a:chOff x="6078437" y="2812548"/>
            <a:chExt cx="2935645" cy="1485872"/>
          </a:xfrm>
        </p:grpSpPr>
        <p:pic>
          <p:nvPicPr>
            <p:cNvPr id="7" name="Picture 2" descr="http://nirops.fs.fed.us/img/n144z_cessna_citation_bravo_aircra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437" y="2848644"/>
              <a:ext cx="2935645" cy="14497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31865" y="2812548"/>
              <a:ext cx="1700980" cy="584775"/>
            </a:xfrm>
            <a:prstGeom prst="rect">
              <a:avLst/>
            </a:prstGeom>
            <a:noFill/>
          </p:spPr>
          <p:txBody>
            <a:bodyPr wrap="square" rtlCol="0">
              <a:spAutoFit/>
            </a:bodyPr>
            <a:lstStyle/>
            <a:p>
              <a:r>
                <a:rPr lang="en-US" dirty="0" smtClean="0">
                  <a:solidFill>
                    <a:schemeClr val="tx1"/>
                  </a:solidFill>
                </a:rPr>
                <a:t>144Z Cessna Citation Bravo II</a:t>
              </a:r>
              <a:endParaRPr lang="en-US" dirty="0">
                <a:solidFill>
                  <a:schemeClr val="tx1"/>
                </a:solidFill>
              </a:endParaRPr>
            </a:p>
          </p:txBody>
        </p:sp>
      </p:grpSp>
      <p:sp>
        <p:nvSpPr>
          <p:cNvPr id="9" name="Title 1"/>
          <p:cNvSpPr txBox="1">
            <a:spLocks/>
          </p:cNvSpPr>
          <p:nvPr/>
        </p:nvSpPr>
        <p:spPr bwMode="auto">
          <a:xfrm>
            <a:off x="384367" y="914258"/>
            <a:ext cx="7772400" cy="8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u="sng">
                <a:solidFill>
                  <a:srgbClr val="FFFF99"/>
                </a:solidFill>
                <a:latin typeface="+mj-lt"/>
                <a:ea typeface="+mj-ea"/>
                <a:cs typeface="+mj-cs"/>
              </a:defRPr>
            </a:lvl1pPr>
            <a:lvl2pPr algn="ctr" rtl="0" eaLnBrk="0" fontAlgn="base" hangingPunct="0">
              <a:spcBef>
                <a:spcPct val="0"/>
              </a:spcBef>
              <a:spcAft>
                <a:spcPct val="0"/>
              </a:spcAft>
              <a:defRPr sz="3200" u="sng">
                <a:solidFill>
                  <a:srgbClr val="FFFF99"/>
                </a:solidFill>
                <a:latin typeface="Arial" charset="0"/>
              </a:defRPr>
            </a:lvl2pPr>
            <a:lvl3pPr algn="ctr" rtl="0" eaLnBrk="0" fontAlgn="base" hangingPunct="0">
              <a:spcBef>
                <a:spcPct val="0"/>
              </a:spcBef>
              <a:spcAft>
                <a:spcPct val="0"/>
              </a:spcAft>
              <a:defRPr sz="3200" u="sng">
                <a:solidFill>
                  <a:srgbClr val="FFFF99"/>
                </a:solidFill>
                <a:latin typeface="Arial" charset="0"/>
              </a:defRPr>
            </a:lvl3pPr>
            <a:lvl4pPr algn="ctr" rtl="0" eaLnBrk="0" fontAlgn="base" hangingPunct="0">
              <a:spcBef>
                <a:spcPct val="0"/>
              </a:spcBef>
              <a:spcAft>
                <a:spcPct val="0"/>
              </a:spcAft>
              <a:defRPr sz="3200" u="sng">
                <a:solidFill>
                  <a:srgbClr val="FFFF99"/>
                </a:solidFill>
                <a:latin typeface="Arial" charset="0"/>
              </a:defRPr>
            </a:lvl4pPr>
            <a:lvl5pPr algn="ctr" rtl="0" eaLnBrk="0" fontAlgn="base" hangingPunct="0">
              <a:spcBef>
                <a:spcPct val="0"/>
              </a:spcBef>
              <a:spcAft>
                <a:spcPct val="0"/>
              </a:spcAft>
              <a:defRPr sz="3200" u="sng">
                <a:solidFill>
                  <a:srgbClr val="FFFF99"/>
                </a:solidFill>
                <a:latin typeface="Arial" charset="0"/>
              </a:defRPr>
            </a:lvl5pPr>
            <a:lvl6pPr marL="457200" algn="ctr" rtl="0" fontAlgn="base">
              <a:spcBef>
                <a:spcPct val="0"/>
              </a:spcBef>
              <a:spcAft>
                <a:spcPct val="0"/>
              </a:spcAft>
              <a:defRPr sz="3200" u="sng">
                <a:solidFill>
                  <a:srgbClr val="FFFF99"/>
                </a:solidFill>
                <a:latin typeface="Arial" charset="0"/>
              </a:defRPr>
            </a:lvl6pPr>
            <a:lvl7pPr marL="914400" algn="ctr" rtl="0" fontAlgn="base">
              <a:spcBef>
                <a:spcPct val="0"/>
              </a:spcBef>
              <a:spcAft>
                <a:spcPct val="0"/>
              </a:spcAft>
              <a:defRPr sz="3200" u="sng">
                <a:solidFill>
                  <a:srgbClr val="FFFF99"/>
                </a:solidFill>
                <a:latin typeface="Arial" charset="0"/>
              </a:defRPr>
            </a:lvl7pPr>
            <a:lvl8pPr marL="1371600" algn="ctr" rtl="0" fontAlgn="base">
              <a:spcBef>
                <a:spcPct val="0"/>
              </a:spcBef>
              <a:spcAft>
                <a:spcPct val="0"/>
              </a:spcAft>
              <a:defRPr sz="3200" u="sng">
                <a:solidFill>
                  <a:srgbClr val="FFFF99"/>
                </a:solidFill>
                <a:latin typeface="Arial" charset="0"/>
              </a:defRPr>
            </a:lvl8pPr>
            <a:lvl9pPr marL="1828800" algn="ctr" rtl="0" fontAlgn="base">
              <a:spcBef>
                <a:spcPct val="0"/>
              </a:spcBef>
              <a:spcAft>
                <a:spcPct val="0"/>
              </a:spcAft>
              <a:defRPr sz="3200" u="sng">
                <a:solidFill>
                  <a:srgbClr val="FFFF99"/>
                </a:solidFill>
                <a:latin typeface="Arial" charset="0"/>
              </a:defRPr>
            </a:lvl9pPr>
          </a:lstStyle>
          <a:p>
            <a:pPr algn="l"/>
            <a:r>
              <a:rPr lang="en-US" u="none" kern="0" dirty="0" smtClean="0">
                <a:solidFill>
                  <a:schemeClr val="bg1"/>
                </a:solidFill>
                <a:latin typeface="Calibri" panose="020F0502020204030204" pitchFamily="34" charset="0"/>
              </a:rPr>
              <a:t>NIROPS Fire Mapping</a:t>
            </a:r>
            <a:endParaRPr lang="en-US" u="none" kern="0" dirty="0">
              <a:solidFill>
                <a:schemeClr val="bg1"/>
              </a:solidFill>
              <a:latin typeface="Calibri" panose="020F0502020204030204" pitchFamily="34" charset="0"/>
            </a:endParaRPr>
          </a:p>
        </p:txBody>
      </p:sp>
      <p:sp>
        <p:nvSpPr>
          <p:cNvPr id="10" name="Content Placeholder 2"/>
          <p:cNvSpPr>
            <a:spLocks noGrp="1"/>
          </p:cNvSpPr>
          <p:nvPr>
            <p:ph idx="1"/>
          </p:nvPr>
        </p:nvSpPr>
        <p:spPr>
          <a:xfrm>
            <a:off x="416370" y="1726178"/>
            <a:ext cx="5614705" cy="4114800"/>
          </a:xfrm>
        </p:spPr>
        <p:txBody>
          <a:bodyPr/>
          <a:lstStyle/>
          <a:p>
            <a:pPr>
              <a:buClrTx/>
              <a:buFont typeface="Arial" panose="020B0604020202020204" pitchFamily="34" charset="0"/>
              <a:buChar char="•"/>
            </a:pPr>
            <a:r>
              <a:rPr lang="en-US" sz="2000" dirty="0" smtClean="0">
                <a:latin typeface="Calibri" panose="020F0502020204030204" pitchFamily="34" charset="0"/>
              </a:rPr>
              <a:t>2 Forest Service aircraft</a:t>
            </a:r>
          </a:p>
          <a:p>
            <a:pPr>
              <a:buClrTx/>
              <a:buFont typeface="Arial" panose="020B0604020202020204" pitchFamily="34" charset="0"/>
              <a:buChar char="•"/>
            </a:pPr>
            <a:r>
              <a:rPr lang="en-US" sz="2000" dirty="0" smtClean="0">
                <a:latin typeface="Calibri" panose="020F0502020204030204" pitchFamily="34" charset="0"/>
              </a:rPr>
              <a:t>3 Phoenix Imaging Systems</a:t>
            </a:r>
          </a:p>
          <a:p>
            <a:pPr lvl="1">
              <a:buClrTx/>
              <a:buFont typeface="Arial" panose="020B0604020202020204" pitchFamily="34" charset="0"/>
              <a:buChar char="•"/>
            </a:pPr>
            <a:r>
              <a:rPr lang="en-US" sz="1600" dirty="0" smtClean="0">
                <a:latin typeface="Calibri" panose="020F0502020204030204" pitchFamily="34" charset="0"/>
              </a:rPr>
              <a:t>2 thermal bands (3-5µm, 8-12µm)</a:t>
            </a:r>
          </a:p>
          <a:p>
            <a:pPr lvl="1">
              <a:buClrTx/>
              <a:buFont typeface="Arial" panose="020B0604020202020204" pitchFamily="34" charset="0"/>
              <a:buChar char="•"/>
            </a:pPr>
            <a:r>
              <a:rPr lang="en-US" sz="1600" dirty="0" smtClean="0">
                <a:latin typeface="Calibri" panose="020F0502020204030204" pitchFamily="34" charset="0"/>
              </a:rPr>
              <a:t>120° field of view</a:t>
            </a:r>
          </a:p>
          <a:p>
            <a:pPr lvl="1">
              <a:buClrTx/>
              <a:buFont typeface="Arial" panose="020B0604020202020204" pitchFamily="34" charset="0"/>
              <a:buChar char="•"/>
            </a:pPr>
            <a:r>
              <a:rPr lang="en-US" sz="1600" dirty="0" smtClean="0">
                <a:latin typeface="Calibri" panose="020F0502020204030204" pitchFamily="34" charset="0"/>
              </a:rPr>
              <a:t>6 mile swath at 10,000 </a:t>
            </a:r>
            <a:r>
              <a:rPr lang="en-US" sz="1600" dirty="0" err="1" smtClean="0">
                <a:latin typeface="Calibri" panose="020F0502020204030204" pitchFamily="34" charset="0"/>
              </a:rPr>
              <a:t>ft</a:t>
            </a:r>
            <a:r>
              <a:rPr lang="en-US" sz="1600" dirty="0" smtClean="0">
                <a:latin typeface="Calibri" panose="020F0502020204030204" pitchFamily="34" charset="0"/>
              </a:rPr>
              <a:t> AGL</a:t>
            </a:r>
          </a:p>
          <a:p>
            <a:pPr lvl="1">
              <a:buClrTx/>
              <a:buFont typeface="Arial" panose="020B0604020202020204" pitchFamily="34" charset="0"/>
              <a:buChar char="•"/>
            </a:pPr>
            <a:r>
              <a:rPr lang="en-US" sz="1600" dirty="0" smtClean="0">
                <a:latin typeface="Calibri" panose="020F0502020204030204" pitchFamily="34" charset="0"/>
              </a:rPr>
              <a:t>Ortho-imagery delivered via </a:t>
            </a:r>
            <a:r>
              <a:rPr lang="en-US" sz="1600" dirty="0" err="1" smtClean="0">
                <a:latin typeface="Calibri" panose="020F0502020204030204" pitchFamily="34" charset="0"/>
              </a:rPr>
              <a:t>Aircell</a:t>
            </a:r>
            <a:endParaRPr lang="en-US" sz="1600" dirty="0" smtClean="0">
              <a:latin typeface="Calibri" panose="020F0502020204030204" pitchFamily="34" charset="0"/>
            </a:endParaRPr>
          </a:p>
          <a:p>
            <a:pPr lvl="1">
              <a:buClrTx/>
              <a:buFont typeface="Arial" panose="020B0604020202020204" pitchFamily="34" charset="0"/>
              <a:buChar char="•"/>
            </a:pPr>
            <a:r>
              <a:rPr lang="en-US" sz="1600" dirty="0" smtClean="0">
                <a:latin typeface="Calibri" panose="020F0502020204030204" pitchFamily="34" charset="0"/>
              </a:rPr>
              <a:t>Can image 300,000 acres per hour</a:t>
            </a:r>
          </a:p>
          <a:p>
            <a:pPr>
              <a:buClrTx/>
              <a:buFont typeface="Arial" panose="020B0604020202020204" pitchFamily="34" charset="0"/>
              <a:buChar char="•"/>
            </a:pPr>
            <a:r>
              <a:rPr lang="en-US" sz="2000" dirty="0">
                <a:latin typeface="Calibri" panose="020F0502020204030204" pitchFamily="34" charset="0"/>
              </a:rPr>
              <a:t>Supplemental support via Aircraft </a:t>
            </a:r>
            <a:r>
              <a:rPr lang="en-US" sz="2000" dirty="0" smtClean="0">
                <a:latin typeface="Calibri" panose="020F0502020204030204" pitchFamily="34" charset="0"/>
              </a:rPr>
              <a:t>3</a:t>
            </a:r>
          </a:p>
          <a:p>
            <a:pPr>
              <a:buClrTx/>
              <a:buFont typeface="Arial" panose="020B0604020202020204" pitchFamily="34" charset="0"/>
              <a:buChar char="•"/>
            </a:pPr>
            <a:r>
              <a:rPr lang="en-US" sz="2000" dirty="0" smtClean="0">
                <a:latin typeface="Calibri" panose="020F0502020204030204" pitchFamily="34" charset="0"/>
              </a:rPr>
              <a:t>Overhead support ordered by the </a:t>
            </a:r>
            <a:br>
              <a:rPr lang="en-US" sz="2000" dirty="0" smtClean="0">
                <a:latin typeface="Calibri" panose="020F0502020204030204" pitchFamily="34" charset="0"/>
              </a:rPr>
            </a:br>
            <a:r>
              <a:rPr lang="en-US" sz="2000" dirty="0" smtClean="0">
                <a:latin typeface="Calibri" panose="020F0502020204030204" pitchFamily="34" charset="0"/>
              </a:rPr>
              <a:t>incident</a:t>
            </a:r>
          </a:p>
          <a:p>
            <a:pPr>
              <a:buFont typeface="Arial" panose="020B0604020202020204" pitchFamily="34" charset="0"/>
              <a:buChar char="•"/>
            </a:pPr>
            <a:r>
              <a:rPr lang="en-US" sz="2000" dirty="0" smtClean="0">
                <a:latin typeface="Calibri" panose="020F0502020204030204" pitchFamily="34" charset="0"/>
              </a:rPr>
              <a:t>Both aircraft use the </a:t>
            </a:r>
            <a:r>
              <a:rPr lang="en-US" sz="2000" dirty="0" err="1" smtClean="0">
                <a:latin typeface="Calibri" panose="020F0502020204030204" pitchFamily="34" charset="0"/>
              </a:rPr>
              <a:t>Aircell</a:t>
            </a:r>
            <a:r>
              <a:rPr lang="en-US" sz="2000" dirty="0" smtClean="0">
                <a:latin typeface="Calibri" panose="020F0502020204030204" pitchFamily="34" charset="0"/>
              </a:rPr>
              <a:t> telecommunications system to downlink acquired imagery to an FTP site</a:t>
            </a:r>
          </a:p>
          <a:p>
            <a:pPr>
              <a:buClrTx/>
              <a:buFont typeface="Arial" panose="020B0604020202020204" pitchFamily="34" charset="0"/>
              <a:buChar char="•"/>
            </a:pPr>
            <a:endParaRPr lang="en-US" sz="2400" dirty="0" smtClean="0">
              <a:latin typeface="Calibri" panose="020F0502020204030204" pitchFamily="34" charset="0"/>
            </a:endParaRPr>
          </a:p>
        </p:txBody>
      </p:sp>
      <p:grpSp>
        <p:nvGrpSpPr>
          <p:cNvPr id="11" name="Group 10"/>
          <p:cNvGrpSpPr/>
          <p:nvPr/>
        </p:nvGrpSpPr>
        <p:grpSpPr>
          <a:xfrm>
            <a:off x="6106133" y="2659860"/>
            <a:ext cx="2895702" cy="1849704"/>
            <a:chOff x="6126105" y="4436796"/>
            <a:chExt cx="2895702" cy="1849704"/>
          </a:xfrm>
        </p:grpSpPr>
        <p:pic>
          <p:nvPicPr>
            <p:cNvPr id="12" name="Picture 4" descr="http://nirops.fs.fed.us/img/n149z_beechcraft_super_king_air_200_aircraf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105" y="4436796"/>
              <a:ext cx="2895702" cy="1849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22027" y="4485521"/>
              <a:ext cx="1828800" cy="584775"/>
            </a:xfrm>
            <a:prstGeom prst="rect">
              <a:avLst/>
            </a:prstGeom>
            <a:noFill/>
          </p:spPr>
          <p:txBody>
            <a:bodyPr wrap="square" rtlCol="0">
              <a:spAutoFit/>
            </a:bodyPr>
            <a:lstStyle/>
            <a:p>
              <a:r>
                <a:rPr lang="en-US" dirty="0" smtClean="0">
                  <a:solidFill>
                    <a:schemeClr val="tx1"/>
                  </a:solidFill>
                </a:rPr>
                <a:t>149Z Beechcraft Super King Air 200</a:t>
              </a:r>
              <a:endParaRPr lang="en-US" dirty="0">
                <a:solidFill>
                  <a:schemeClr val="tx1"/>
                </a:solidFill>
              </a:endParaRPr>
            </a:p>
          </p:txBody>
        </p:sp>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5789" y="4599685"/>
            <a:ext cx="2520887" cy="2264215"/>
          </a:xfrm>
          <a:prstGeom prst="rect">
            <a:avLst/>
          </a:prstGeom>
        </p:spPr>
      </p:pic>
    </p:spTree>
    <p:extLst>
      <p:ext uri="{BB962C8B-B14F-4D97-AF65-F5344CB8AC3E}">
        <p14:creationId xmlns:p14="http://schemas.microsoft.com/office/powerpoint/2010/main" val="1367721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TBS_BlackTemplate">
  <a:themeElements>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TBS_Black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TBS_Black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TBS_Black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TBS_Black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TBS_Black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TBS_Black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TBS_Black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TBS_Black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TBS_Black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TBS_Black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TBS_Black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TBS_Black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TBS_Black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16159</TotalTime>
  <Words>1668</Words>
  <Application>Microsoft Office PowerPoint</Application>
  <PresentationFormat>On-screen Show (4:3)</PresentationFormat>
  <Paragraphs>143</Paragraphs>
  <Slides>15</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Brush Script MT</vt:lpstr>
      <vt:lpstr>Calibri</vt:lpstr>
      <vt:lpstr>Tahoma</vt:lpstr>
      <vt:lpstr>Times New Roman</vt:lpstr>
      <vt:lpstr>Wingdings</vt:lpstr>
      <vt:lpstr>Topo</vt:lpstr>
      <vt:lpstr>MTBS_BlackTemplate</vt:lpstr>
      <vt:lpstr>PowerPoint Presentation</vt:lpstr>
      <vt:lpstr>Talking Points</vt:lpstr>
      <vt:lpstr>Remote Sensing Working Groups</vt:lpstr>
      <vt:lpstr>Remote Sensing Working Groups</vt:lpstr>
      <vt:lpstr>Thermal Summit 2017 – Key Findings</vt:lpstr>
      <vt:lpstr>Moving to a Unified Fire CONOPs </vt:lpstr>
      <vt:lpstr>Remote Sensing and Wildland Fire</vt:lpstr>
      <vt:lpstr>Current Capabilities - NIROPS</vt:lpstr>
      <vt:lpstr>Current Capabilities - NIROPS</vt:lpstr>
      <vt:lpstr>Current Capabilities - Phoenix Products</vt:lpstr>
      <vt:lpstr>Current Capabilities – National Systems*</vt:lpstr>
      <vt:lpstr>Current Capabilities - NIROPS</vt:lpstr>
      <vt:lpstr>Current Capabilities - NIROPS</vt:lpstr>
      <vt:lpstr>Looking Ahead</vt:lpstr>
      <vt:lpstr>Questions?</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in the Forest Service</dc:title>
  <dc:creator>RSAC</dc:creator>
  <cp:lastModifiedBy>Mellin, Thomas C -FS</cp:lastModifiedBy>
  <cp:revision>626</cp:revision>
  <cp:lastPrinted>2013-11-01T16:27:56Z</cp:lastPrinted>
  <dcterms:created xsi:type="dcterms:W3CDTF">1999-12-01T18:22:10Z</dcterms:created>
  <dcterms:modified xsi:type="dcterms:W3CDTF">2017-05-24T19:19:42Z</dcterms:modified>
</cp:coreProperties>
</file>