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5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F4470-3864-44B7-A9E6-4CA5E99FE171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EFA1A-F0B7-4BF4-8DF5-012AB1C9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2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 particular order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BF80B-DE43-4535-A27C-2902494604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8D29C-C140-4ADC-B2F2-FBE62B09C8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7971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19" y="5559444"/>
            <a:ext cx="1720850" cy="12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0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A5B5-F6FE-4372-8A22-6E9B32206F5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094A-4236-491D-A4A6-32969B9AE6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3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D81E-AEF1-4D53-AC6F-93DF37AA71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CFDF-5B51-4B78-989F-691FF09137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0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53FD-3709-470C-9F02-4D148016B1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93ED-9737-49EB-A566-EFEF7A120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43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69A2-F7C3-464E-B123-2DD3CBDAC6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58D5-1836-4C15-98AC-248E25D1B2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2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75A2-73F9-48D3-9E45-DCF586360E5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9563-59AB-493F-A5D4-B5095DC026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4A78-8E29-4ED8-8746-6BDAAE95E86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48CA-BC49-407C-BF9B-98D7A7AAA3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8C156-15B1-4C0D-864D-46B27A3156A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9D7A-068A-4A23-9A7B-03D2A640FB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29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E1A0-F4EE-47FA-B931-D7DAA456845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74E1-5F2E-4254-9666-56D5A65B3E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7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0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09B3-DA06-4B85-A1B0-B9407481CD8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D8DB-3DE5-440B-ADE4-D806D246E7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35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3F49-F7A3-4A8D-A8DF-DDDE0F62C80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850-5446-4928-ABCD-793B5AB235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00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14A50-C65C-46CD-8FC7-40BAC2B1F8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EBE2-217D-4071-9366-E3B2C0A4F2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6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9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5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23875" y="632539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baseline="0" dirty="0" smtClean="0"/>
              <a:t>(UMEX 2015)</a:t>
            </a:r>
            <a:endParaRPr lang="en-US" sz="800" b="0" i="0" u="none" baseline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5/27/15   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COAlition</a:t>
            </a:r>
            <a:r>
              <a:rPr lang="en-US" dirty="0" smtClean="0"/>
              <a:t>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33A8-521B-4C03-8F13-AC79CE70B4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49" y="512562"/>
            <a:ext cx="1385051" cy="66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3"/>
          <p:cNvSpPr>
            <a:spLocks noChangeShapeType="1"/>
          </p:cNvSpPr>
          <p:nvPr userDrawn="1"/>
        </p:nvSpPr>
        <p:spPr bwMode="auto">
          <a:xfrm>
            <a:off x="457200" y="1524000"/>
            <a:ext cx="8229600" cy="1588"/>
          </a:xfrm>
          <a:prstGeom prst="line">
            <a:avLst/>
          </a:prstGeom>
          <a:noFill/>
          <a:ln w="38160" cap="sq">
            <a:solidFill>
              <a:srgbClr val="1F497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28632"/>
            <a:ext cx="1371600" cy="10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9A1FE-6807-4D08-9D4B-C05F2A45358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D3C3FD-AC55-404B-96F1-62D1B799AA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 descr="b-3-qsp-2-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1371600" cy="89058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57200" y="1524000"/>
            <a:ext cx="82296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/>
          <a:srcRect/>
          <a:stretch/>
        </p:blipFill>
        <p:spPr>
          <a:xfrm>
            <a:off x="7467600" y="381000"/>
            <a:ext cx="1524000" cy="8143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26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npmeadows@unmannedexperts.com" TargetMode="External"/><Relationship Id="rId3" Type="http://schemas.openxmlformats.org/officeDocument/2006/relationships/hyperlink" Target="mailto:admin@unmannedexperts.com" TargetMode="External"/><Relationship Id="rId7" Type="http://schemas.openxmlformats.org/officeDocument/2006/relationships/hyperlink" Target="mailto:paulrolfe@unmannedexpert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agambold@unmannedexperts.com" TargetMode="External"/><Relationship Id="rId5" Type="http://schemas.openxmlformats.org/officeDocument/2006/relationships/hyperlink" Target="mailto:training@unmannedecperts.com" TargetMode="External"/><Relationship Id="rId4" Type="http://schemas.openxmlformats.org/officeDocument/2006/relationships/hyperlink" Target="http://www.unmannedexperts.com/" TargetMode="External"/><Relationship Id="rId9" Type="http://schemas.openxmlformats.org/officeDocument/2006/relationships/hyperlink" Target="mailto:phil.hoole@unmannedexpert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400" b="1" dirty="0" err="1" smtClean="0"/>
              <a:t>COAlition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Testbed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200" dirty="0" smtClean="0"/>
              <a:t>Public Safety UAS </a:t>
            </a:r>
            <a:r>
              <a:rPr lang="en-US" sz="3200" dirty="0" err="1" smtClean="0"/>
              <a:t>Testbed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Wildland</a:t>
            </a:r>
            <a:r>
              <a:rPr lang="en-US" dirty="0" smtClean="0"/>
              <a:t> Firefighters 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1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End of Brief</a:t>
            </a:r>
          </a:p>
        </p:txBody>
      </p:sp>
      <p:pic>
        <p:nvPicPr>
          <p:cNvPr id="23554" name="Content Placeholder 3" descr="Preds at DP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1722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UMEX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PROPRIETARY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E6F9B-28E4-4CCF-9EB0-A3A8A0D3D6E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7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r>
              <a:rPr lang="en-US" dirty="0" smtClean="0"/>
              <a:t> Experience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77200" cy="51305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0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NIJ Cooperative R&amp;D</a:t>
            </a:r>
            <a:br>
              <a:rPr lang="en-US" dirty="0" smtClean="0"/>
            </a:br>
            <a:r>
              <a:rPr lang="en-US" sz="3200" dirty="0" smtClean="0"/>
              <a:t>SUAS for Accident Scene Clearance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t="23466" r="15125"/>
          <a:stretch/>
        </p:blipFill>
        <p:spPr bwMode="auto">
          <a:xfrm>
            <a:off x="263525" y="1483821"/>
            <a:ext cx="3771900" cy="3075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t="23908" b="24092"/>
          <a:stretch/>
        </p:blipFill>
        <p:spPr>
          <a:xfrm>
            <a:off x="4132783" y="1505716"/>
            <a:ext cx="4155034" cy="1701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07504"/>
            <a:ext cx="4648200" cy="310122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399"/>
            <a:ext cx="3675583" cy="2459519"/>
          </a:xfrm>
        </p:spPr>
      </p:pic>
    </p:spTree>
    <p:extLst>
      <p:ext uri="{BB962C8B-B14F-4D97-AF65-F5344CB8AC3E}">
        <p14:creationId xmlns:p14="http://schemas.microsoft.com/office/powerpoint/2010/main" val="15904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Strategy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0" y="1600200"/>
            <a:ext cx="6838139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4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9050"/>
            <a:ext cx="304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4648200" cy="1143000"/>
          </a:xfrm>
        </p:spPr>
        <p:txBody>
          <a:bodyPr/>
          <a:lstStyle/>
          <a:p>
            <a:r>
              <a:rPr lang="en-US" dirty="0" smtClean="0"/>
              <a:t>PS UAS </a:t>
            </a:r>
            <a:r>
              <a:rPr lang="en-US" dirty="0" err="1" smtClean="0"/>
              <a:t>Testbed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Not quite there, yet...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73899"/>
            <a:ext cx="2819400" cy="2126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64374"/>
            <a:ext cx="3657600" cy="206024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97680"/>
            <a:ext cx="5720651" cy="339279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4095979"/>
            <a:ext cx="4076700" cy="27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2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&amp;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 LEA’s, 2 Fire Services</a:t>
            </a:r>
          </a:p>
          <a:p>
            <a:r>
              <a:rPr lang="en-US" dirty="0" smtClean="0"/>
              <a:t>Targeted Domains</a:t>
            </a:r>
          </a:p>
          <a:p>
            <a:pPr lvl="1"/>
            <a:r>
              <a:rPr lang="en-US" dirty="0" smtClean="0"/>
              <a:t>Situational Awareness (SA)</a:t>
            </a:r>
          </a:p>
          <a:p>
            <a:pPr lvl="1"/>
            <a:r>
              <a:rPr lang="en-US" dirty="0" smtClean="0"/>
              <a:t>Photogrammetry &amp; Remote Sensing (P&amp;RS)</a:t>
            </a:r>
          </a:p>
          <a:p>
            <a:pPr lvl="1"/>
            <a:r>
              <a:rPr lang="en-US" dirty="0" smtClean="0"/>
              <a:t>Communications Operability &amp; Interoperability</a:t>
            </a:r>
          </a:p>
          <a:p>
            <a:r>
              <a:rPr lang="en-US" dirty="0" smtClean="0"/>
              <a:t>Targeted/Required Functions</a:t>
            </a:r>
          </a:p>
          <a:p>
            <a:pPr lvl="1"/>
            <a:r>
              <a:rPr lang="en-US" dirty="0" smtClean="0"/>
              <a:t>Incident Command - SA</a:t>
            </a:r>
          </a:p>
          <a:p>
            <a:pPr lvl="1"/>
            <a:r>
              <a:rPr lang="en-US" dirty="0" smtClean="0"/>
              <a:t>Forensics &amp; Analysis/Modeling  - P&amp;RS</a:t>
            </a:r>
          </a:p>
          <a:p>
            <a:pPr lvl="1"/>
            <a:r>
              <a:rPr lang="en-US" dirty="0" smtClean="0"/>
              <a:t>Frequency Coordination - </a:t>
            </a:r>
            <a:r>
              <a:rPr lang="en-US" dirty="0" err="1" smtClean="0"/>
              <a:t>Comms</a:t>
            </a:r>
            <a:endParaRPr lang="en-US" dirty="0" smtClean="0"/>
          </a:p>
          <a:p>
            <a:pPr lvl="1"/>
            <a:r>
              <a:rPr lang="en-US" dirty="0" smtClean="0"/>
              <a:t>Airspace Management - </a:t>
            </a:r>
            <a:r>
              <a:rPr lang="en-US" dirty="0" err="1" smtClean="0"/>
              <a:t>Deconfliction</a:t>
            </a:r>
            <a:endParaRPr lang="en-US" dirty="0" smtClean="0"/>
          </a:p>
          <a:p>
            <a:r>
              <a:rPr lang="en-US" dirty="0" err="1" smtClean="0"/>
              <a:t>Fireground</a:t>
            </a:r>
            <a:r>
              <a:rPr lang="en-US" dirty="0" smtClean="0"/>
              <a:t> C2?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1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Invitation to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C’mon Down!</a:t>
            </a:r>
          </a:p>
          <a:p>
            <a:r>
              <a:rPr lang="en-US" dirty="0" smtClean="0"/>
              <a:t>Anticipated kickoff this Summer</a:t>
            </a:r>
          </a:p>
          <a:p>
            <a:pPr lvl="1"/>
            <a:r>
              <a:rPr lang="en-US" dirty="0" smtClean="0"/>
              <a:t>With an </a:t>
            </a:r>
            <a:r>
              <a:rPr lang="en-US" smtClean="0"/>
              <a:t>associated event...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5/5/15 Proprietary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Photogrammetry in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3A8-521B-4C03-8F13-AC79CE70B4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UAS Partnerships</a:t>
            </a:r>
            <a:br>
              <a:rPr lang="en-US" altLang="en-US" sz="3600" dirty="0" smtClean="0"/>
            </a:br>
            <a:r>
              <a:rPr lang="en-US" altLang="en-US" sz="3600" dirty="0" smtClean="0"/>
              <a:t>Key Enablers </a:t>
            </a:r>
            <a:r>
              <a:rPr lang="en-US" altLang="en-US" sz="3600" dirty="0" smtClean="0"/>
              <a:t>(from 2011</a:t>
            </a:r>
            <a:r>
              <a:rPr lang="en-US" altLang="en-US" sz="3600" dirty="0" smtClean="0"/>
              <a:t>)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r>
              <a:rPr lang="en-US" altLang="en-US" sz="2800" smtClean="0"/>
              <a:t>Understanding Public Safety’s Unique Requirements </a:t>
            </a:r>
          </a:p>
          <a:p>
            <a:pPr lvl="1"/>
            <a:r>
              <a:rPr lang="en-US" altLang="en-US" sz="2400" smtClean="0"/>
              <a:t>Including Feedback to Industry to Develop Appropriate Technology</a:t>
            </a:r>
          </a:p>
          <a:p>
            <a:r>
              <a:rPr lang="en-US" altLang="en-US" sz="2800" smtClean="0"/>
              <a:t>Developing the Value Proposition – WIFM?</a:t>
            </a:r>
          </a:p>
          <a:p>
            <a:r>
              <a:rPr lang="en-US" altLang="en-US" sz="2800" smtClean="0"/>
              <a:t>Support for Safe and Orderly Adoption</a:t>
            </a:r>
          </a:p>
          <a:p>
            <a:r>
              <a:rPr lang="en-US" altLang="en-US" sz="2800" smtClean="0"/>
              <a:t>Developing CONOPS - Integrating UAS into Operations</a:t>
            </a:r>
          </a:p>
          <a:p>
            <a:r>
              <a:rPr lang="en-US" altLang="en-US" sz="2800" smtClean="0"/>
              <a:t>Outreach and Education - Including UAS adopters’ communities for 4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Amendment concerns</a:t>
            </a:r>
          </a:p>
          <a:p>
            <a:r>
              <a:rPr lang="en-US" altLang="en-US" sz="2800" smtClean="0"/>
              <a:t>Honest Broker Technical Support</a:t>
            </a:r>
          </a:p>
          <a:p>
            <a:r>
              <a:rPr lang="en-US" altLang="en-US" sz="2800" smtClean="0"/>
              <a:t>Risk Management and Liability Protection/ Insurance</a:t>
            </a:r>
          </a:p>
        </p:txBody>
      </p:sp>
    </p:spTree>
    <p:extLst>
      <p:ext uri="{BB962C8B-B14F-4D97-AF65-F5344CB8AC3E}">
        <p14:creationId xmlns:p14="http://schemas.microsoft.com/office/powerpoint/2010/main" val="315193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Contact Us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1800" dirty="0" smtClean="0"/>
              <a:t>Contact us via any of the media below.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1800" dirty="0" smtClean="0"/>
              <a:t>Our UAV consultants are available and will immediately begin helping you define your UAS/RPAS requirements whilst planning to fulfill them.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General Enquiries.		 T: +1 (334) 578 2900 	F: +1 (334) 460 8111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			</a:t>
            </a:r>
            <a:r>
              <a:rPr lang="en-US" sz="1800" dirty="0" smtClean="0">
                <a:hlinkClick r:id="rId3"/>
              </a:rPr>
              <a:t>admin@unmannedexperts.com</a:t>
            </a: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			</a:t>
            </a:r>
            <a:r>
              <a:rPr lang="en-US" sz="1800" dirty="0" smtClean="0">
                <a:hlinkClick r:id="rId4"/>
              </a:rPr>
              <a:t>www.unmannedexperts.com</a:t>
            </a: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Training.			T: +1 (334) 717 0031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			</a:t>
            </a:r>
            <a:r>
              <a:rPr lang="en-US" sz="1800" dirty="0" smtClean="0">
                <a:hlinkClick r:id="rId5"/>
              </a:rPr>
              <a:t>training@unmannedecperts.com</a:t>
            </a: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Americas:.		T: +1 (334) 717 0031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			</a:t>
            </a:r>
            <a:r>
              <a:rPr lang="en-US" sz="1800" dirty="0" smtClean="0">
                <a:hlinkClick r:id="rId6"/>
              </a:rPr>
              <a:t>kagambold@unmannedexperts.com</a:t>
            </a: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Europe &amp; Rest of World.	T: +44 (0) 7897 855 323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			</a:t>
            </a:r>
            <a:r>
              <a:rPr lang="en-US" sz="1800" dirty="0" smtClean="0">
                <a:hlinkClick r:id="rId7"/>
              </a:rPr>
              <a:t>paulrolfe@unmannedexperts.com</a:t>
            </a: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Australasia.		T: +61 (0) 407 292922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			</a:t>
            </a:r>
            <a:r>
              <a:rPr lang="en-US" sz="1800" dirty="0" smtClean="0">
                <a:hlinkClick r:id="rId8"/>
              </a:rPr>
              <a:t>npmeadows@unmannedexperts.com</a:t>
            </a: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Business Development.	T: +44 (0) 7702 085939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			</a:t>
            </a:r>
            <a:r>
              <a:rPr lang="en-US" sz="1800" dirty="0" smtClean="0">
                <a:hlinkClick r:id="rId9"/>
              </a:rPr>
              <a:t>phil.hoole@unmannedexperts.com</a:t>
            </a:r>
            <a:endParaRPr lang="en-US" sz="18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US" sz="1800" dirty="0" smtClean="0"/>
              <a:t>We look forward to working with you.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1800" dirty="0" smtClean="0"/>
              <a:t>This a time of great opportunity in the unmanned sector, let us help you seize 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5AB84-32F8-44DC-8D90-B837B6981F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UMEX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PROPRIETARY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206</Words>
  <Application>Microsoft Office PowerPoint</Application>
  <PresentationFormat>On-screen Show (4:3)</PresentationFormat>
  <Paragraphs>78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COAlition Testbed Public Safety UAS Testbed</vt:lpstr>
      <vt:lpstr>Testbed Experience</vt:lpstr>
      <vt:lpstr>NIJ Cooperative R&amp;D SUAS for Accident Scene Clearance</vt:lpstr>
      <vt:lpstr>Common Strategy</vt:lpstr>
      <vt:lpstr>PS UAS Testbed Not quite there, yet...</vt:lpstr>
      <vt:lpstr>Partners &amp; Goals</vt:lpstr>
      <vt:lpstr>Invitation to Play</vt:lpstr>
      <vt:lpstr>UAS Partnerships Key Enablers (from 2011)</vt:lpstr>
      <vt:lpstr>Contact Us</vt:lpstr>
      <vt:lpstr>End of Brief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Unmanned Experts</dc:creator>
  <cp:lastModifiedBy>Unmanned Experts</cp:lastModifiedBy>
  <cp:revision>26</cp:revision>
  <dcterms:created xsi:type="dcterms:W3CDTF">2015-04-26T17:27:46Z</dcterms:created>
  <dcterms:modified xsi:type="dcterms:W3CDTF">2015-05-25T18:23:32Z</dcterms:modified>
</cp:coreProperties>
</file>