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75" r:id="rId2"/>
    <p:sldId id="482" r:id="rId3"/>
    <p:sldId id="477" r:id="rId4"/>
    <p:sldId id="478" r:id="rId5"/>
    <p:sldId id="479" r:id="rId6"/>
    <p:sldId id="494" r:id="rId7"/>
    <p:sldId id="495" r:id="rId8"/>
    <p:sldId id="496" r:id="rId9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1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D5F10"/>
    <a:srgbClr val="FD8D2F"/>
    <a:srgbClr val="000066"/>
    <a:srgbClr val="26FA26"/>
    <a:srgbClr val="2BF54D"/>
    <a:srgbClr val="FAA306"/>
    <a:srgbClr val="000099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1" autoAdjust="0"/>
    <p:restoredTop sz="68844" autoAdjust="0"/>
  </p:normalViewPr>
  <p:slideViewPr>
    <p:cSldViewPr snapToGrid="0" showGuides="1">
      <p:cViewPr varScale="1">
        <p:scale>
          <a:sx n="74" d="100"/>
          <a:sy n="74" d="100"/>
        </p:scale>
        <p:origin x="-112" y="-344"/>
      </p:cViewPr>
      <p:guideLst>
        <p:guide orient="horz" pos="16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3ABD42-74D5-432C-B483-B26C07D58656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090244-3984-47A2-982B-684160400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4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2DBDB-569D-4D23-BD7C-073EA5DC607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72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9188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2DBDB-569D-4D23-BD7C-073EA5DC607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3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9188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2DBDB-569D-4D23-BD7C-073EA5DC607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3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9188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2DBDB-569D-4D23-BD7C-073EA5DC607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31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9188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2DBDB-569D-4D23-BD7C-073EA5DC607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31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9188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2DBDB-569D-4D23-BD7C-073EA5DC607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31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9188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2DBDB-569D-4D23-BD7C-073EA5DC607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3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3" indent="0" algn="ctr">
              <a:buNone/>
              <a:defRPr/>
            </a:lvl6pPr>
            <a:lvl7pPr marL="2742879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184DB-4654-4037-B27A-70E293DB0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950" y="98824"/>
            <a:ext cx="6851650" cy="397669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6591" y="837914"/>
            <a:ext cx="7845425" cy="3852863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C1630-7D80-4646-A2B5-8E6BCE762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9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9" y="98824"/>
            <a:ext cx="1960563" cy="4722019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613" y="98824"/>
            <a:ext cx="5732462" cy="4722019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F004D-6812-45E9-8D1F-0D7632369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20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63617" y="98824"/>
            <a:ext cx="7845425" cy="4722019"/>
          </a:xfrm>
          <a:prstGeom prst="rect">
            <a:avLst/>
          </a:prstGeom>
        </p:spPr>
        <p:txBody>
          <a:bodyPr lIns="91429" tIns="45714" rIns="91429" bIns="4571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7A63-4A5C-4EB5-922A-D5543D71A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28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" y="414257"/>
            <a:ext cx="7886700" cy="63094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00850" y="4767264"/>
            <a:ext cx="2057400" cy="27384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6A64DB-DBB3-CA48-993E-0DE1651AF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857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08" userDrawn="1">
          <p15:clr>
            <a:srgbClr val="FBAE40"/>
          </p15:clr>
        </p15:guide>
        <p15:guide id="2" pos="4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950" y="98824"/>
            <a:ext cx="6851650" cy="397669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6591" y="837914"/>
            <a:ext cx="7845425" cy="3852863"/>
          </a:xfrm>
          <a:prstGeom prst="rect">
            <a:avLst/>
          </a:prstGeom>
        </p:spPr>
        <p:txBody>
          <a:bodyPr lIns="91429" tIns="45714" rIns="91429" bIns="4571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AD5C3-77D7-4C56-9837-62490DC50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0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429" tIns="45714" rIns="91429" bIns="45714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3E877-F645-4EFA-853F-C3B254E5C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5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950" y="98824"/>
            <a:ext cx="6851650" cy="397669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613" y="967979"/>
            <a:ext cx="3846512" cy="38528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8" y="967979"/>
            <a:ext cx="3846513" cy="38528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77716-BCEE-43F3-A572-C9311FF38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8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EAB88-B799-492B-8C5F-26DA46AEB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5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950" y="98824"/>
            <a:ext cx="6851650" cy="397669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441E4-9A51-40FB-8B46-342C16786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1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DCFF4-D8AA-480F-BA3F-C26AE8042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6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B8347-E83F-4BF2-9673-FF440422E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6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CD6EB-E22F-484D-84CB-813EB7456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6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634604"/>
            <a:ext cx="9144000" cy="450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514" name="Rectangle 20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4612482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D44-BF20-4D81-8B0E-61A7D8C1A6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955"/>
            <a:ext cx="9144000" cy="616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0" name="Picture 202"/>
          <p:cNvPicPr>
            <a:picLocks noChangeAspect="1" noChangeArrowheads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8289925" y="73821"/>
            <a:ext cx="774700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36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877" r:id="rId13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146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293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44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586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282542" indent="-282542" algn="l" rtl="0" eaLnBrk="0" fontAlgn="base" hangingPunct="0">
        <a:spcBef>
          <a:spcPct val="3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36513" indent="-239685" algn="l" rtl="0" eaLnBrk="0" fontAlgn="base" hangingPunct="0">
        <a:spcBef>
          <a:spcPct val="30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2pPr>
      <a:lvl3pPr marL="917468" indent="-166669" algn="l" rtl="0" eaLnBrk="0" fontAlgn="base" hangingPunct="0">
        <a:spcBef>
          <a:spcPct val="3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55566" indent="-223812" algn="l" rtl="0" eaLnBrk="0" fontAlgn="base" hangingPunct="0">
        <a:spcBef>
          <a:spcPct val="3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593664" indent="-223812" algn="l" rtl="0" eaLnBrk="0" fontAlgn="base" hangingPunct="0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50810" indent="-223812" algn="l" rtl="0" fontAlgn="base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507957" indent="-223812" algn="l" rtl="0" fontAlgn="base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965103" indent="-223812" algn="l" rtl="0" fontAlgn="base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422250" indent="-223812" algn="l" rtl="0" fontAlgn="base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3880" y="4439412"/>
            <a:ext cx="770120" cy="7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reen Shot 2018-03-21 at 1.14.44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1651"/>
            <a:ext cx="9144000" cy="1585079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90346"/>
            <a:ext cx="9144000" cy="156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Candara"/>
                <a:cs typeface="Candara"/>
              </a:rPr>
              <a:t>Welcome to the: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  <a:latin typeface="Candara"/>
                <a:cs typeface="Candara"/>
              </a:rPr>
              <a:t>Thirty</a:t>
            </a:r>
            <a:r>
              <a:rPr lang="en-US" sz="3200" b="1" i="1" dirty="0" smtClean="0">
                <a:solidFill>
                  <a:schemeClr val="bg1"/>
                </a:solidFill>
                <a:latin typeface="Candara"/>
                <a:cs typeface="Candara"/>
              </a:rPr>
              <a:t>-Third </a:t>
            </a:r>
            <a:r>
              <a:rPr lang="en-US" sz="3200" b="1" i="1" dirty="0">
                <a:solidFill>
                  <a:schemeClr val="bg1"/>
                </a:solidFill>
                <a:latin typeface="Candara"/>
                <a:cs typeface="Candara"/>
              </a:rPr>
              <a:t>Tactical Fire Remote Sensing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  <a:latin typeface="Candara"/>
                <a:cs typeface="Candara"/>
              </a:rPr>
              <a:t>Advisory Committee (TFRSAC) Meeting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398830" y="4136122"/>
            <a:ext cx="6357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kern="1200" dirty="0" smtClean="0">
                <a:solidFill>
                  <a:srgbClr val="000066"/>
                </a:solidFill>
                <a:latin typeface="Candara"/>
                <a:cs typeface="Candara"/>
              </a:rPr>
              <a:t>18-19 </a:t>
            </a:r>
            <a:r>
              <a:rPr lang="en-US" sz="2000" b="1" kern="1200" dirty="0">
                <a:solidFill>
                  <a:srgbClr val="000066"/>
                </a:solidFill>
                <a:latin typeface="Candara"/>
                <a:cs typeface="Candara"/>
              </a:rPr>
              <a:t>November </a:t>
            </a:r>
            <a:r>
              <a:rPr lang="en-US" sz="2000" b="1" kern="1200" dirty="0" smtClean="0">
                <a:solidFill>
                  <a:srgbClr val="000066"/>
                </a:solidFill>
                <a:latin typeface="Candara"/>
                <a:cs typeface="Candara"/>
              </a:rPr>
              <a:t>2020</a:t>
            </a:r>
            <a:endParaRPr lang="en-US" sz="2000" b="1" kern="1200" dirty="0">
              <a:solidFill>
                <a:srgbClr val="000066"/>
              </a:solidFill>
              <a:latin typeface="Candara"/>
              <a:cs typeface="Candara"/>
            </a:endParaRPr>
          </a:p>
          <a:p>
            <a:pPr algn="ctr"/>
            <a:r>
              <a:rPr lang="en-US" sz="2000" b="1" kern="1200" dirty="0" smtClean="0">
                <a:solidFill>
                  <a:srgbClr val="000066"/>
                </a:solidFill>
                <a:latin typeface="Candara"/>
                <a:cs typeface="Candara"/>
              </a:rPr>
              <a:t>WebEx Virtual Meeting</a:t>
            </a:r>
            <a:endParaRPr lang="en-US" sz="2000" b="1" kern="1200" dirty="0">
              <a:solidFill>
                <a:srgbClr val="000066"/>
              </a:solidFill>
              <a:latin typeface="Candara"/>
              <a:cs typeface="Candar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187"/>
            <a:ext cx="9144000" cy="199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93220" y="1994126"/>
            <a:ext cx="6357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ndara"/>
                <a:cs typeface="Candara"/>
              </a:rPr>
              <a:t>Hosted By: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Candara"/>
              <a:cs typeface="Candara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andara"/>
                <a:cs typeface="Candara"/>
              </a:rPr>
              <a:t>USDA-Forest Service:  Everett Hinkley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andara"/>
                <a:cs typeface="Candara"/>
              </a:rPr>
              <a:t>NASA Applied Science Program:  Vince Ambrosia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412"/>
            <a:ext cx="70408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6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ASA_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045" y="4565556"/>
            <a:ext cx="745955" cy="465011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135607" y="94863"/>
            <a:ext cx="8859732" cy="3976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5pPr>
            <a:lvl6pPr marL="457146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29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44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586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/>
            <a:r>
              <a:rPr lang="en-US" sz="4000" i="1" kern="0" dirty="0">
                <a:solidFill>
                  <a:schemeClr val="bg1"/>
                </a:solidFill>
                <a:latin typeface="Candara" panose="020E0502030303020204" pitchFamily="34" charset="0"/>
                <a:ea typeface="ＭＳ Ｐゴシック" charset="-128"/>
              </a:rPr>
              <a:t>Meeting Logistics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893" y="3214685"/>
            <a:ext cx="85823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i="1" dirty="0">
              <a:solidFill>
                <a:srgbClr val="00009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2800" b="1" i="1" dirty="0" smtClean="0">
                <a:solidFill>
                  <a:srgbClr val="000090"/>
                </a:solidFill>
                <a:latin typeface="Candara" panose="020E0502030303020204" pitchFamily="34" charset="0"/>
              </a:rPr>
              <a:t>For issues today / tomorrow call POCs</a:t>
            </a:r>
            <a:r>
              <a:rPr lang="en-US" sz="2800" b="1" i="1" dirty="0">
                <a:solidFill>
                  <a:srgbClr val="000090"/>
                </a:solidFill>
                <a:latin typeface="Candara" panose="020E0502030303020204" pitchFamily="34" charset="0"/>
              </a:rPr>
              <a:t>:</a:t>
            </a:r>
          </a:p>
          <a:p>
            <a:r>
              <a:rPr lang="en-US" sz="2800" b="1" i="1" dirty="0">
                <a:solidFill>
                  <a:srgbClr val="000090"/>
                </a:solidFill>
                <a:latin typeface="Candara" panose="020E0502030303020204" pitchFamily="34" charset="0"/>
              </a:rPr>
              <a:t>		Vince Ambrosia cell: 408-666-7609</a:t>
            </a:r>
          </a:p>
          <a:p>
            <a:pPr lvl="2"/>
            <a:r>
              <a:rPr lang="en-US" sz="2800" b="1" i="1" dirty="0">
                <a:solidFill>
                  <a:srgbClr val="000090"/>
                </a:solidFill>
                <a:latin typeface="Candara" panose="020E0502030303020204" pitchFamily="34" charset="0"/>
              </a:rPr>
              <a:t>       	Everett Hinkley cell: 801-455-8764</a:t>
            </a:r>
            <a:endParaRPr lang="en-US" sz="2800" b="1" u="sng" dirty="0">
              <a:solidFill>
                <a:srgbClr val="000090"/>
              </a:solidFill>
              <a:latin typeface="Candara" panose="020E0502030303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67350" y="3491964"/>
            <a:ext cx="56285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960" y="593393"/>
            <a:ext cx="87636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i="1" dirty="0" smtClean="0">
                <a:solidFill>
                  <a:srgbClr val="000090"/>
                </a:solidFill>
                <a:latin typeface="Candara"/>
                <a:cs typeface="Candara"/>
              </a:rPr>
              <a:t>Please keep your connections on MUTE during all presentation times;</a:t>
            </a:r>
          </a:p>
          <a:p>
            <a:pPr marL="342900" indent="-342900">
              <a:buFont typeface="Arial"/>
              <a:buChar char="•"/>
            </a:pPr>
            <a:r>
              <a:rPr lang="en-US" sz="2000" b="1" i="1" dirty="0" smtClean="0">
                <a:solidFill>
                  <a:srgbClr val="000090"/>
                </a:solidFill>
                <a:latin typeface="Candara"/>
                <a:cs typeface="Candara"/>
              </a:rPr>
              <a:t>Tomorrow’s (Thursday) WebEx connection is different than today’s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i="1" dirty="0" smtClean="0">
                <a:solidFill>
                  <a:srgbClr val="000090"/>
                </a:solidFill>
                <a:latin typeface="Candara"/>
                <a:cs typeface="Candara"/>
              </a:rPr>
              <a:t>Please post questions in Chat to presenters or contact presenters after meeting;</a:t>
            </a:r>
          </a:p>
          <a:p>
            <a:pPr marL="342900" indent="-342900">
              <a:buFont typeface="Arial"/>
              <a:buChar char="•"/>
            </a:pPr>
            <a:r>
              <a:rPr lang="en-US" sz="2000" b="1" i="1" dirty="0" smtClean="0">
                <a:solidFill>
                  <a:srgbClr val="000090"/>
                </a:solidFill>
                <a:latin typeface="Candara"/>
                <a:cs typeface="Candara"/>
              </a:rPr>
              <a:t>We will provide all contacts for attendees (email addresses of participants) post-meeting;</a:t>
            </a:r>
            <a:endParaRPr lang="en-US" sz="2000" b="1" i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i="1" dirty="0" smtClean="0">
                <a:solidFill>
                  <a:srgbClr val="000090"/>
                </a:solidFill>
                <a:latin typeface="Candara"/>
                <a:cs typeface="Candara"/>
              </a:rPr>
              <a:t>Presentations </a:t>
            </a:r>
            <a:r>
              <a:rPr lang="en-US" sz="2000" b="1" i="1" dirty="0">
                <a:solidFill>
                  <a:srgbClr val="000090"/>
                </a:solidFill>
                <a:latin typeface="Candara"/>
                <a:cs typeface="Candara"/>
              </a:rPr>
              <a:t>will be made available to all participants (author permitting) after the meetings. We will provide a link to the access point.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412"/>
            <a:ext cx="70408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8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ASA_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046" y="84438"/>
            <a:ext cx="745955" cy="4650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70184"/>
            <a:ext cx="564752" cy="466344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 bwMode="auto">
          <a:xfrm>
            <a:off x="564192" y="95369"/>
            <a:ext cx="7996237" cy="63094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Candara"/>
                <a:ea typeface="ＭＳ Ｐゴシック" charset="-128"/>
                <a:cs typeface="Candara"/>
              </a:rPr>
              <a:t>Objective / Goals of TFRSAC Meeting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414" y="625623"/>
            <a:ext cx="8788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000066"/>
                </a:solidFill>
                <a:latin typeface="Candara"/>
                <a:cs typeface="Candara"/>
              </a:rPr>
              <a:t>OBJECTIVES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ndara"/>
                <a:cs typeface="Candara"/>
              </a:rPr>
              <a:t>Share wildfire EO </a:t>
            </a:r>
            <a:r>
              <a:rPr lang="en-US" sz="2000" dirty="0">
                <a:solidFill>
                  <a:srgbClr val="000066"/>
                </a:solidFill>
                <a:latin typeface="Candara"/>
                <a:cs typeface="Candara"/>
              </a:rPr>
              <a:t>capabilities (spaceborne, airborne, in-situ, and geospatial </a:t>
            </a:r>
            <a:r>
              <a:rPr lang="en-US" sz="2000" dirty="0" smtClean="0">
                <a:solidFill>
                  <a:srgbClr val="000066"/>
                </a:solidFill>
                <a:latin typeface="Candara"/>
                <a:cs typeface="Candara"/>
              </a:rPr>
              <a:t>tools) amongst </a:t>
            </a:r>
            <a:r>
              <a:rPr lang="en-US" sz="2000" dirty="0">
                <a:solidFill>
                  <a:srgbClr val="000066"/>
                </a:solidFill>
                <a:latin typeface="Candara"/>
                <a:cs typeface="Candara"/>
              </a:rPr>
              <a:t>community </a:t>
            </a:r>
            <a:r>
              <a:rPr lang="en-US" sz="2000" dirty="0" smtClean="0">
                <a:solidFill>
                  <a:srgbClr val="000066"/>
                </a:solidFill>
                <a:latin typeface="Candara"/>
                <a:cs typeface="Candara"/>
              </a:rPr>
              <a:t>of scientists, practitioners and management entities;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ndara"/>
                <a:cs typeface="Candara"/>
              </a:rPr>
              <a:t>Inform </a:t>
            </a:r>
            <a:r>
              <a:rPr lang="en-US" sz="2000" dirty="0">
                <a:solidFill>
                  <a:srgbClr val="000066"/>
                </a:solidFill>
                <a:latin typeface="Candara"/>
                <a:cs typeface="Candara"/>
              </a:rPr>
              <a:t>on partner affiliated programs (NASA, USFS, JFSP, DOI, DoD / Intelligence Community, Universities, </a:t>
            </a:r>
            <a:r>
              <a:rPr lang="en-US" sz="2000" dirty="0" smtClean="0">
                <a:solidFill>
                  <a:srgbClr val="000066"/>
                </a:solidFill>
                <a:latin typeface="Candara"/>
                <a:cs typeface="Candara"/>
              </a:rPr>
              <a:t>NGOs, Private </a:t>
            </a:r>
            <a:r>
              <a:rPr lang="en-US" sz="2000" dirty="0">
                <a:solidFill>
                  <a:srgbClr val="000066"/>
                </a:solidFill>
                <a:latin typeface="Candara"/>
                <a:cs typeface="Candara"/>
              </a:rPr>
              <a:t>orgs., etc.);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66"/>
                </a:solidFill>
                <a:latin typeface="Candara"/>
                <a:cs typeface="Candara"/>
              </a:rPr>
              <a:t>Encourage Collaborations!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119" y="3048551"/>
            <a:ext cx="88139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000066"/>
                </a:solidFill>
                <a:latin typeface="Candara"/>
                <a:cs typeface="Candara"/>
              </a:rPr>
              <a:t>GOALS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66"/>
                </a:solidFill>
                <a:latin typeface="Candara"/>
                <a:cs typeface="Candara"/>
              </a:rPr>
              <a:t>Build new relationships / knowledge;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66"/>
                </a:solidFill>
                <a:latin typeface="Candara"/>
                <a:cs typeface="Candara"/>
              </a:rPr>
              <a:t>Be exposed to new ideas / concepts; Learn something new today and tomorrow!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66"/>
                </a:solidFill>
                <a:latin typeface="Candara"/>
                <a:cs typeface="Candara"/>
              </a:rPr>
              <a:t>Walk away from the meeting with a sense of accomplishment and </a:t>
            </a:r>
            <a:r>
              <a:rPr lang="en-US" sz="2000" dirty="0" smtClean="0">
                <a:solidFill>
                  <a:srgbClr val="000066"/>
                </a:solidFill>
                <a:latin typeface="Candara"/>
                <a:cs typeface="Candara"/>
              </a:rPr>
              <a:t>energy </a:t>
            </a:r>
            <a:r>
              <a:rPr lang="en-US" sz="2000" dirty="0">
                <a:solidFill>
                  <a:srgbClr val="000066"/>
                </a:solidFill>
                <a:latin typeface="Candara"/>
                <a:cs typeface="Candara"/>
              </a:rPr>
              <a:t>for the coming </a:t>
            </a:r>
            <a:r>
              <a:rPr lang="en-US" sz="2000" dirty="0" smtClean="0">
                <a:solidFill>
                  <a:srgbClr val="000066"/>
                </a:solidFill>
                <a:latin typeface="Candara"/>
                <a:cs typeface="Candara"/>
              </a:rPr>
              <a:t>year in improving fire management practices! </a:t>
            </a:r>
            <a:endParaRPr lang="en-US" sz="2000" dirty="0">
              <a:solidFill>
                <a:srgbClr val="000066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57237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ASA_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046" y="75997"/>
            <a:ext cx="745955" cy="4650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84"/>
            <a:ext cx="564752" cy="46634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93847"/>
            <a:ext cx="9144000" cy="630942"/>
          </a:xfrm>
        </p:spPr>
        <p:txBody>
          <a:bodyPr/>
          <a:lstStyle/>
          <a:p>
            <a:pPr algn="ctr" eaLnBrk="1" hangingPunct="1"/>
            <a:r>
              <a:rPr lang="en-US" b="1" i="1" dirty="0">
                <a:solidFill>
                  <a:schemeClr val="bg1"/>
                </a:solidFill>
                <a:latin typeface="Candara"/>
                <a:cs typeface="Candara"/>
              </a:rPr>
              <a:t>TFRSAC Agenda: </a:t>
            </a:r>
            <a:r>
              <a:rPr lang="en-US" b="1" i="1" dirty="0" smtClean="0">
                <a:solidFill>
                  <a:schemeClr val="bg1"/>
                </a:solidFill>
                <a:latin typeface="Candara"/>
                <a:cs typeface="Candara"/>
              </a:rPr>
              <a:t>18 Nov</a:t>
            </a:r>
            <a:endParaRPr lang="en-US" b="1" i="1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688435"/>
            <a:ext cx="9144001" cy="4524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  <a:latin typeface="Candara"/>
                <a:cs typeface="Candara"/>
              </a:rPr>
              <a:t>11:00 AM (EDT)</a:t>
            </a:r>
            <a:r>
              <a:rPr lang="en-US" b="1" dirty="0">
                <a:solidFill>
                  <a:srgbClr val="000066"/>
                </a:solidFill>
                <a:latin typeface="Candara"/>
                <a:cs typeface="Candara"/>
              </a:rPr>
              <a:t>	Meeting </a:t>
            </a:r>
            <a:r>
              <a:rPr lang="en-US" b="1" dirty="0" smtClean="0">
                <a:solidFill>
                  <a:srgbClr val="000066"/>
                </a:solidFill>
                <a:latin typeface="Candara"/>
                <a:cs typeface="Candara"/>
              </a:rPr>
              <a:t>Start (Session 1 Presentations)</a:t>
            </a:r>
            <a:endParaRPr lang="en-US" b="1" dirty="0">
              <a:solidFill>
                <a:srgbClr val="000066"/>
              </a:solidFill>
              <a:latin typeface="Candara"/>
              <a:cs typeface="Candara"/>
            </a:endParaRPr>
          </a:p>
          <a:p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 	Welcome and Introductions / Logistics (20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)		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              Hinkley 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/ Ambrosia</a:t>
            </a:r>
          </a:p>
          <a:p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NIFC 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/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NIROPS / F&amp;AM Update (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20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)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			</a:t>
            </a:r>
            <a:r>
              <a:rPr lang="en-US" dirty="0" err="1" smtClean="0">
                <a:solidFill>
                  <a:srgbClr val="000066"/>
                </a:solidFill>
                <a:latin typeface="Candara"/>
                <a:cs typeface="Candara"/>
              </a:rPr>
              <a:t>Kuo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 / </a:t>
            </a:r>
            <a:r>
              <a:rPr lang="en-US" dirty="0" err="1">
                <a:solidFill>
                  <a:srgbClr val="000066"/>
                </a:solidFill>
                <a:latin typeface="Candara"/>
                <a:cs typeface="Candara"/>
              </a:rPr>
              <a:t>Mellin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 /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Triplett</a:t>
            </a:r>
            <a:endParaRPr lang="en-US" dirty="0">
              <a:solidFill>
                <a:srgbClr val="000066"/>
              </a:solidFill>
              <a:latin typeface="Candara"/>
              <a:cs typeface="Candara"/>
            </a:endParaRPr>
          </a:p>
          <a:p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U.S.F.S. Update 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(20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)				               	 E. 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Hinkley</a:t>
            </a:r>
          </a:p>
          <a:p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NASA Update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(10)					             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V. 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Ambrosia</a:t>
            </a:r>
          </a:p>
          <a:p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NASA Disaster Program and Portal (30)		         B. Helms / J. </a:t>
            </a:r>
            <a:r>
              <a:rPr lang="en-US" dirty="0" err="1" smtClean="0">
                <a:solidFill>
                  <a:srgbClr val="000066"/>
                </a:solidFill>
                <a:latin typeface="Candara"/>
                <a:cs typeface="Candara"/>
              </a:rPr>
              <a:t>Kirkendall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	USGS Fire Program Update (20)			         	 P. </a:t>
            </a:r>
            <a:r>
              <a:rPr lang="en-US" dirty="0" err="1" smtClean="0">
                <a:solidFill>
                  <a:srgbClr val="000066"/>
                </a:solidFill>
                <a:latin typeface="Candara"/>
                <a:cs typeface="Candara"/>
              </a:rPr>
              <a:t>Steblein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        </a:t>
            </a:r>
          </a:p>
          <a:p>
            <a:r>
              <a:rPr lang="en-US" b="1" dirty="0" smtClean="0">
                <a:solidFill>
                  <a:srgbClr val="000066"/>
                </a:solidFill>
                <a:latin typeface="Candara"/>
                <a:cs typeface="Candara"/>
              </a:rPr>
              <a:t>1:</a:t>
            </a:r>
            <a:r>
              <a:rPr lang="en-US" b="1" dirty="0">
                <a:solidFill>
                  <a:srgbClr val="000066"/>
                </a:solidFill>
                <a:latin typeface="Candara"/>
                <a:cs typeface="Candara"/>
              </a:rPr>
              <a:t>00 – </a:t>
            </a:r>
            <a:r>
              <a:rPr lang="en-US" b="1" dirty="0" smtClean="0">
                <a:solidFill>
                  <a:srgbClr val="000066"/>
                </a:solidFill>
                <a:latin typeface="Candara"/>
                <a:cs typeface="Candara"/>
              </a:rPr>
              <a:t>1:30 PM </a:t>
            </a:r>
            <a:r>
              <a:rPr lang="en-US" b="1" dirty="0">
                <a:solidFill>
                  <a:srgbClr val="000066"/>
                </a:solidFill>
                <a:latin typeface="Candara"/>
                <a:cs typeface="Candara"/>
              </a:rPr>
              <a:t>			Break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(30 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min)		</a:t>
            </a:r>
          </a:p>
          <a:p>
            <a:r>
              <a:rPr lang="en-US" b="1" dirty="0" smtClean="0">
                <a:solidFill>
                  <a:srgbClr val="000066"/>
                </a:solidFill>
                <a:latin typeface="Candara"/>
                <a:cs typeface="Candara"/>
              </a:rPr>
              <a:t>SESSION 2 Presentations</a:t>
            </a:r>
          </a:p>
          <a:p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Thermal 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Working Group Update (20)	       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			R. Cornelius / W. Idle	Canada Update: </a:t>
            </a:r>
            <a:r>
              <a:rPr lang="en-US" dirty="0" err="1" smtClean="0">
                <a:solidFill>
                  <a:srgbClr val="000066"/>
                </a:solidFill>
                <a:latin typeface="Candara"/>
                <a:cs typeface="Candara"/>
              </a:rPr>
              <a:t>FireSat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 (15)		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         		J. Johnson</a:t>
            </a:r>
          </a:p>
          <a:p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 err="1" smtClean="0">
                <a:solidFill>
                  <a:srgbClr val="000066"/>
                </a:solidFill>
                <a:latin typeface="Candara"/>
                <a:cs typeface="Candara"/>
              </a:rPr>
              <a:t>Pyrogence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 Consortium Update (15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) 	       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	         		 D. </a:t>
            </a:r>
            <a:r>
              <a:rPr lang="en-US" dirty="0" err="1" smtClean="0">
                <a:solidFill>
                  <a:srgbClr val="000066"/>
                </a:solidFill>
                <a:latin typeface="Candara"/>
                <a:cs typeface="Candara"/>
              </a:rPr>
              <a:t>Saah</a:t>
            </a:r>
            <a:endParaRPr lang="en-US" dirty="0">
              <a:solidFill>
                <a:srgbClr val="000066"/>
              </a:solidFill>
              <a:latin typeface="Candara"/>
              <a:cs typeface="Candara"/>
            </a:endParaRPr>
          </a:p>
          <a:p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CalFire Update (20)				         	 P. </a:t>
            </a:r>
            <a:r>
              <a:rPr lang="en-US" dirty="0" err="1">
                <a:solidFill>
                  <a:srgbClr val="000066"/>
                </a:solidFill>
                <a:latin typeface="Candara"/>
                <a:cs typeface="Candara"/>
              </a:rPr>
              <a:t>SeLegue</a:t>
            </a:r>
            <a:endParaRPr lang="en-US" dirty="0">
              <a:solidFill>
                <a:srgbClr val="000066"/>
              </a:solidFill>
              <a:latin typeface="Candara"/>
              <a:cs typeface="Candara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 err="1" smtClean="0">
                <a:solidFill>
                  <a:srgbClr val="000066"/>
                </a:solidFill>
                <a:latin typeface="Candara"/>
                <a:cs typeface="Candara"/>
              </a:rPr>
              <a:t>SpatioTemp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Trends in Fire in Western. U.S.			 K. Weber</a:t>
            </a:r>
            <a:endParaRPr lang="en-US" b="1" dirty="0">
              <a:solidFill>
                <a:srgbClr val="000066"/>
              </a:solidFill>
              <a:latin typeface="Candara"/>
              <a:cs typeface="Candara"/>
            </a:endParaRPr>
          </a:p>
          <a:p>
            <a:endParaRPr lang="en-US" b="1" dirty="0" smtClean="0">
              <a:solidFill>
                <a:srgbClr val="000066"/>
              </a:solidFill>
              <a:latin typeface="Candara"/>
              <a:cs typeface="Candara"/>
            </a:endParaRPr>
          </a:p>
          <a:p>
            <a:r>
              <a:rPr lang="en-US" b="1" dirty="0" smtClean="0">
                <a:solidFill>
                  <a:srgbClr val="000066"/>
                </a:solidFill>
                <a:latin typeface="Candara"/>
                <a:cs typeface="Candara"/>
              </a:rPr>
              <a:t>2:55 </a:t>
            </a:r>
            <a:r>
              <a:rPr lang="en-US" b="1" dirty="0">
                <a:solidFill>
                  <a:srgbClr val="000066"/>
                </a:solidFill>
                <a:latin typeface="Candara"/>
                <a:cs typeface="Candara"/>
              </a:rPr>
              <a:t>– 1:15 PM 			</a:t>
            </a:r>
            <a:r>
              <a:rPr lang="en-US" b="1" dirty="0" smtClean="0">
                <a:solidFill>
                  <a:srgbClr val="000066"/>
                </a:solidFill>
                <a:latin typeface="Candara"/>
                <a:cs typeface="Candara"/>
              </a:rPr>
              <a:t>Break (20 </a:t>
            </a:r>
            <a:r>
              <a:rPr lang="en-US" b="1" dirty="0">
                <a:solidFill>
                  <a:srgbClr val="000066"/>
                </a:solidFill>
                <a:latin typeface="Candara"/>
                <a:cs typeface="Candara"/>
              </a:rPr>
              <a:t>min)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0" y="4791654"/>
            <a:ext cx="9144000" cy="351846"/>
          </a:xfrm>
          <a:prstGeom prst="rect">
            <a:avLst/>
          </a:prstGeom>
          <a:solidFill>
            <a:srgbClr val="FFFF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2655882"/>
            <a:ext cx="9144000" cy="285750"/>
          </a:xfrm>
          <a:prstGeom prst="rect">
            <a:avLst/>
          </a:prstGeom>
          <a:solidFill>
            <a:srgbClr val="FFFF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738381"/>
            <a:ext cx="9144000" cy="285750"/>
          </a:xfrm>
          <a:prstGeom prst="rect">
            <a:avLst/>
          </a:prstGeom>
          <a:solidFill>
            <a:srgbClr val="FFFF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7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ASA_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046" y="75997"/>
            <a:ext cx="745955" cy="4650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01849"/>
            <a:ext cx="564752" cy="46634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4636" y="113692"/>
            <a:ext cx="9144000" cy="630942"/>
          </a:xfrm>
        </p:spPr>
        <p:txBody>
          <a:bodyPr/>
          <a:lstStyle/>
          <a:p>
            <a:pPr algn="ctr" eaLnBrk="1" hangingPunct="1"/>
            <a:r>
              <a:rPr lang="en-US" b="1" i="1" dirty="0">
                <a:solidFill>
                  <a:schemeClr val="bg1"/>
                </a:solidFill>
                <a:latin typeface="Candara"/>
                <a:cs typeface="Candara"/>
              </a:rPr>
              <a:t>TFRSAC Agenda: </a:t>
            </a:r>
            <a:r>
              <a:rPr lang="en-US" b="1" i="1" dirty="0" smtClean="0">
                <a:solidFill>
                  <a:schemeClr val="bg1"/>
                </a:solidFill>
                <a:latin typeface="Candara"/>
                <a:cs typeface="Candara"/>
              </a:rPr>
              <a:t>18 </a:t>
            </a:r>
            <a:r>
              <a:rPr lang="en-US" b="1" i="1" dirty="0">
                <a:solidFill>
                  <a:schemeClr val="bg1"/>
                </a:solidFill>
                <a:latin typeface="Candara"/>
                <a:cs typeface="Candara"/>
              </a:rPr>
              <a:t>Nov </a:t>
            </a:r>
            <a:r>
              <a:rPr lang="en-US" b="1" i="1" dirty="0" smtClean="0">
                <a:solidFill>
                  <a:schemeClr val="bg1"/>
                </a:solidFill>
                <a:latin typeface="Candara"/>
                <a:cs typeface="Candara"/>
              </a:rPr>
              <a:t>(cont.)</a:t>
            </a:r>
            <a:endParaRPr lang="en-US" b="1" i="1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3257806"/>
            <a:ext cx="9144000" cy="340895"/>
          </a:xfrm>
          <a:prstGeom prst="rect">
            <a:avLst/>
          </a:prstGeom>
          <a:solidFill>
            <a:srgbClr val="FFFF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492" y="737897"/>
            <a:ext cx="90351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66"/>
                </a:solidFill>
                <a:latin typeface="Candara"/>
                <a:cs typeface="Candara"/>
              </a:rPr>
              <a:t>3:</a:t>
            </a:r>
            <a:r>
              <a:rPr lang="en-US" b="1" i="1" dirty="0">
                <a:solidFill>
                  <a:srgbClr val="000066"/>
                </a:solidFill>
                <a:latin typeface="Candara"/>
                <a:cs typeface="Candara"/>
              </a:rPr>
              <a:t>15 </a:t>
            </a:r>
            <a:r>
              <a:rPr lang="en-US" b="1" i="1" dirty="0" smtClean="0">
                <a:solidFill>
                  <a:srgbClr val="000066"/>
                </a:solidFill>
                <a:latin typeface="Candara"/>
                <a:cs typeface="Candara"/>
              </a:rPr>
              <a:t>PM EDT 	Session 3 Presentations</a:t>
            </a:r>
            <a:r>
              <a:rPr lang="en-US" b="1" i="1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</a:p>
          <a:p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endParaRPr lang="en-US" dirty="0" smtClean="0">
              <a:solidFill>
                <a:srgbClr val="000066"/>
              </a:solidFill>
              <a:latin typeface="Candara"/>
              <a:cs typeface="Candara"/>
            </a:endParaRPr>
          </a:p>
          <a:p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Ops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Implementation of the xView2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algorithms			N. Patel / R. Gupta</a:t>
            </a:r>
            <a:endParaRPr lang="en-US" dirty="0" smtClean="0">
              <a:solidFill>
                <a:srgbClr val="000066"/>
              </a:solidFill>
              <a:latin typeface="Candara"/>
              <a:cs typeface="Candara"/>
            </a:endParaRPr>
          </a:p>
          <a:p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	in the  2020 CA. Fire Season (15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)</a:t>
            </a:r>
            <a:endParaRPr lang="en-US" dirty="0" smtClean="0">
              <a:solidFill>
                <a:srgbClr val="000066"/>
              </a:solidFill>
              <a:latin typeface="Candara"/>
              <a:cs typeface="Candara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	GOES Fire Detections (15)				        	C. Schmidt</a:t>
            </a:r>
          </a:p>
          <a:p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	Use of USFS Prescribed Burn Policy in the Sierra Nevada (15)	R. </a:t>
            </a:r>
            <a:r>
              <a:rPr lang="en-US" dirty="0" err="1" smtClean="0">
                <a:solidFill>
                  <a:srgbClr val="000066"/>
                </a:solidFill>
                <a:latin typeface="Candara"/>
                <a:cs typeface="Candara"/>
              </a:rPr>
              <a:t>Bernknopf</a:t>
            </a:r>
            <a:endParaRPr lang="en-US" dirty="0" smtClean="0">
              <a:solidFill>
                <a:srgbClr val="000066"/>
              </a:solidFill>
              <a:latin typeface="Candara"/>
              <a:cs typeface="Candara"/>
            </a:endParaRPr>
          </a:p>
          <a:p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Use of R. S.-based ET and Evaporative Stress Index</a:t>
            </a:r>
          </a:p>
          <a:p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	to Assess Pre- / Post-fire Veg Status (15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)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       M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. </a:t>
            </a:r>
            <a:r>
              <a:rPr lang="en-US" dirty="0" err="1">
                <a:solidFill>
                  <a:srgbClr val="000066"/>
                </a:solidFill>
                <a:latin typeface="Candara"/>
                <a:cs typeface="Candara"/>
              </a:rPr>
              <a:t>Pascolini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-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Campbell</a:t>
            </a:r>
          </a:p>
          <a:p>
            <a:endParaRPr lang="en-US" dirty="0">
              <a:solidFill>
                <a:srgbClr val="000066"/>
              </a:solidFill>
              <a:latin typeface="Candara"/>
              <a:cs typeface="Candara"/>
            </a:endParaRPr>
          </a:p>
          <a:p>
            <a:r>
              <a:rPr lang="en-US" b="1" i="1" dirty="0" smtClean="0">
                <a:solidFill>
                  <a:srgbClr val="000066"/>
                </a:solidFill>
                <a:latin typeface="Candara"/>
                <a:cs typeface="Candara"/>
              </a:rPr>
              <a:t>4:30 PM</a:t>
            </a:r>
            <a:r>
              <a:rPr lang="en-US" b="1" i="1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b="1" i="1" dirty="0" smtClean="0">
                <a:solidFill>
                  <a:srgbClr val="000066"/>
                </a:solidFill>
                <a:latin typeface="Candara"/>
                <a:cs typeface="Candara"/>
              </a:rPr>
              <a:t> Wrap-Up &amp; Adjourn</a:t>
            </a:r>
            <a:endParaRPr lang="en-US" i="1" dirty="0">
              <a:solidFill>
                <a:srgbClr val="000066"/>
              </a:solidFill>
              <a:latin typeface="Candara"/>
              <a:cs typeface="Candara"/>
            </a:endParaRPr>
          </a:p>
          <a:p>
            <a:pPr lvl="0"/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endParaRPr lang="en-US" b="1" i="1" dirty="0">
              <a:solidFill>
                <a:srgbClr val="000066"/>
              </a:solidFill>
              <a:latin typeface="Candara"/>
              <a:cs typeface="Candar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00C3D0-5863-B04D-8605-6BC0B1D2968F}"/>
              </a:ext>
            </a:extLst>
          </p:cNvPr>
          <p:cNvSpPr/>
          <p:nvPr/>
        </p:nvSpPr>
        <p:spPr bwMode="auto">
          <a:xfrm flipV="1">
            <a:off x="0" y="755496"/>
            <a:ext cx="9129364" cy="364698"/>
          </a:xfrm>
          <a:prstGeom prst="rect">
            <a:avLst/>
          </a:prstGeom>
          <a:solidFill>
            <a:srgbClr val="FFFF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7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20" y="234812"/>
            <a:ext cx="7886700" cy="630942"/>
          </a:xfrm>
        </p:spPr>
        <p:txBody>
          <a:bodyPr/>
          <a:lstStyle/>
          <a:p>
            <a:pPr algn="ctr"/>
            <a:r>
              <a:rPr lang="en-US" i="1" dirty="0"/>
              <a:t>TFRSAC Recap: 11-</a:t>
            </a:r>
            <a:r>
              <a:rPr lang="en-US" i="1" dirty="0" smtClean="0"/>
              <a:t>18-20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2779" y="1030635"/>
            <a:ext cx="875844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strike="sngStrike" dirty="0">
                <a:solidFill>
                  <a:srgbClr val="000066"/>
                </a:solidFill>
              </a:rPr>
              <a:t>Partner Agency Status Updated (USFS, NIROPS, NASA, CalFire, Canada) </a:t>
            </a:r>
          </a:p>
          <a:p>
            <a:pPr marL="285750" indent="-285750">
              <a:buFont typeface="Arial"/>
              <a:buChar char="•"/>
            </a:pPr>
            <a:r>
              <a:rPr lang="en-US" b="1" strike="sngStrike" dirty="0">
                <a:solidFill>
                  <a:srgbClr val="000066"/>
                </a:solidFill>
              </a:rPr>
              <a:t>Civil Applications Committee / Thermal Working Group Updates</a:t>
            </a:r>
          </a:p>
          <a:p>
            <a:pPr marL="285750" indent="-285750">
              <a:buFont typeface="Arial"/>
              <a:buChar char="•"/>
            </a:pPr>
            <a:r>
              <a:rPr lang="en-US" b="1" strike="sngStrike" dirty="0">
                <a:solidFill>
                  <a:srgbClr val="000066"/>
                </a:solidFill>
              </a:rPr>
              <a:t>Evans </a:t>
            </a:r>
            <a:r>
              <a:rPr lang="en-US" b="1" strike="sngStrike" dirty="0" err="1">
                <a:solidFill>
                  <a:srgbClr val="000066"/>
                </a:solidFill>
              </a:rPr>
              <a:t>Kuo</a:t>
            </a:r>
            <a:r>
              <a:rPr lang="en-US" b="1" strike="sngStrike" dirty="0">
                <a:solidFill>
                  <a:srgbClr val="000066"/>
                </a:solidFill>
              </a:rPr>
              <a:t> update NIROPS NextGen (requirements matrix, understanding 	requirements from for management community);</a:t>
            </a:r>
          </a:p>
          <a:p>
            <a:pPr marL="285750" indent="-285750">
              <a:buFont typeface="Arial"/>
              <a:buChar char="•"/>
            </a:pPr>
            <a:r>
              <a:rPr lang="en-US" b="1" strike="sngStrike" dirty="0">
                <a:solidFill>
                  <a:srgbClr val="000066"/>
                </a:solidFill>
              </a:rPr>
              <a:t>UAS activity updates: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strike="sngStrike" dirty="0">
                <a:solidFill>
                  <a:srgbClr val="000066"/>
                </a:solidFill>
              </a:rPr>
              <a:t>Drones in FTAs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strike="sngStrike" dirty="0">
                <a:solidFill>
                  <a:srgbClr val="000066"/>
                </a:solidFill>
              </a:rPr>
              <a:t>UAS for post-fire mapping / fuel modeling;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strike="sngStrike" dirty="0">
                <a:solidFill>
                  <a:srgbClr val="000066"/>
                </a:solidFill>
              </a:rPr>
              <a:t>Distributed ISR with sUAS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strike="sngStrike" dirty="0" err="1">
                <a:solidFill>
                  <a:srgbClr val="000066"/>
                </a:solidFill>
              </a:rPr>
              <a:t>STEReO</a:t>
            </a:r>
            <a:endParaRPr lang="en-US" sz="1600" strike="sngStrike" dirty="0">
              <a:solidFill>
                <a:srgbClr val="00006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strike="sngStrike" dirty="0">
                <a:solidFill>
                  <a:srgbClr val="000066"/>
                </a:solidFill>
              </a:rPr>
              <a:t>Innovative fire observation tools: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strike="sngStrike" dirty="0">
                <a:solidFill>
                  <a:srgbClr val="000066"/>
                </a:solidFill>
              </a:rPr>
              <a:t>Radar for fire mapping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strike="sngStrike" dirty="0">
                <a:solidFill>
                  <a:srgbClr val="000066"/>
                </a:solidFill>
              </a:rPr>
              <a:t>WDLN Data Ferry System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strike="sngStrike" dirty="0">
                <a:solidFill>
                  <a:srgbClr val="000066"/>
                </a:solidFill>
              </a:rPr>
              <a:t>Small </a:t>
            </a:r>
            <a:r>
              <a:rPr lang="en-US" sz="1600" strike="sngStrike" dirty="0" err="1">
                <a:solidFill>
                  <a:srgbClr val="000066"/>
                </a:solidFill>
              </a:rPr>
              <a:t>Sats</a:t>
            </a:r>
            <a:endParaRPr lang="en-US" sz="1600" strike="sngStrike" dirty="0">
              <a:solidFill>
                <a:srgbClr val="000066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strike="sngStrike" dirty="0">
                <a:solidFill>
                  <a:srgbClr val="000066"/>
                </a:solidFill>
              </a:rPr>
              <a:t>Fire mapping Analytics</a:t>
            </a:r>
          </a:p>
        </p:txBody>
      </p:sp>
    </p:spTree>
    <p:extLst>
      <p:ext uri="{BB962C8B-B14F-4D97-AF65-F5344CB8AC3E}">
        <p14:creationId xmlns:p14="http://schemas.microsoft.com/office/powerpoint/2010/main" val="48407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ASA_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046" y="75997"/>
            <a:ext cx="745955" cy="4650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84"/>
            <a:ext cx="564752" cy="46634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51478"/>
            <a:ext cx="9144000" cy="630942"/>
          </a:xfrm>
        </p:spPr>
        <p:txBody>
          <a:bodyPr/>
          <a:lstStyle/>
          <a:p>
            <a:pPr algn="ctr" eaLnBrk="1" hangingPunct="1"/>
            <a:r>
              <a:rPr lang="en-US" b="1" i="1" dirty="0">
                <a:solidFill>
                  <a:schemeClr val="bg1"/>
                </a:solidFill>
                <a:latin typeface="Candara"/>
                <a:cs typeface="Candara"/>
              </a:rPr>
              <a:t>TFRSAC Agenda: </a:t>
            </a:r>
            <a:r>
              <a:rPr lang="en-US" b="1" i="1" dirty="0" smtClean="0">
                <a:solidFill>
                  <a:schemeClr val="bg1"/>
                </a:solidFill>
                <a:latin typeface="Candara"/>
                <a:cs typeface="Candara"/>
              </a:rPr>
              <a:t>19 Nov</a:t>
            </a:r>
            <a:endParaRPr lang="en-US" b="1" i="1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482523"/>
            <a:ext cx="9144001" cy="4801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  <a:latin typeface="Candara"/>
                <a:cs typeface="Candara"/>
              </a:rPr>
              <a:t>11:00 AM (EDT)</a:t>
            </a:r>
            <a:r>
              <a:rPr lang="en-US" b="1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b="1" dirty="0" smtClean="0">
                <a:solidFill>
                  <a:srgbClr val="000066"/>
                </a:solidFill>
                <a:latin typeface="Candara"/>
                <a:cs typeface="Candara"/>
              </a:rPr>
              <a:t>Day 2 Meeting Start (Session 4 Presentations)</a:t>
            </a:r>
            <a:endParaRPr lang="en-US" b="1" dirty="0">
              <a:solidFill>
                <a:srgbClr val="000066"/>
              </a:solidFill>
              <a:latin typeface="Candara"/>
              <a:cs typeface="Candara"/>
            </a:endParaRPr>
          </a:p>
          <a:p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 	Welcome and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Day 1 Recap (20)			               Hinkley 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/ Ambrosia</a:t>
            </a:r>
          </a:p>
          <a:p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Machine Learning: Smoke Detection From Cameras (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20)		</a:t>
            </a:r>
            <a:r>
              <a:rPr lang="en-US" dirty="0" err="1" smtClean="0">
                <a:solidFill>
                  <a:srgbClr val="000066"/>
                </a:solidFill>
                <a:latin typeface="Candara"/>
                <a:cs typeface="Candara"/>
              </a:rPr>
              <a:t>Kinshuk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latin typeface="Candara"/>
                <a:cs typeface="Candara"/>
              </a:rPr>
              <a:t>Govil</a:t>
            </a:r>
            <a:endParaRPr lang="en-US" dirty="0">
              <a:solidFill>
                <a:srgbClr val="000066"/>
              </a:solidFill>
              <a:latin typeface="Candara"/>
              <a:cs typeface="Candara"/>
            </a:endParaRPr>
          </a:p>
          <a:p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Deploying the Team Awareness Kit on Wildland</a:t>
            </a:r>
          </a:p>
          <a:p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	Fires: From 2020 and looking forward (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20)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	       	Brad Schmidt</a:t>
            </a:r>
          </a:p>
          <a:p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LTA aircraft in Support of Wildland Fire Management (15)		A. Weston</a:t>
            </a:r>
          </a:p>
          <a:p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Improving 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Fuel Loading for Fire Emissions &amp;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Smoke		N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.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French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	Modeling and Mapping (15)				</a:t>
            </a:r>
          </a:p>
          <a:p>
            <a:r>
              <a:rPr lang="en-US" b="1" dirty="0" smtClean="0">
                <a:solidFill>
                  <a:srgbClr val="000066"/>
                </a:solidFill>
                <a:latin typeface="Candara"/>
                <a:cs typeface="Candara"/>
              </a:rPr>
              <a:t>12</a:t>
            </a:r>
            <a:r>
              <a:rPr lang="en-US" b="1" dirty="0" smtClean="0">
                <a:solidFill>
                  <a:srgbClr val="000066"/>
                </a:solidFill>
                <a:latin typeface="Candara"/>
                <a:cs typeface="Candara"/>
              </a:rPr>
              <a:t>:30 </a:t>
            </a:r>
            <a:r>
              <a:rPr lang="en-US" b="1" dirty="0">
                <a:solidFill>
                  <a:srgbClr val="000066"/>
                </a:solidFill>
                <a:latin typeface="Candara"/>
                <a:cs typeface="Candara"/>
              </a:rPr>
              <a:t>– </a:t>
            </a:r>
            <a:r>
              <a:rPr lang="en-US" b="1" dirty="0" smtClean="0">
                <a:solidFill>
                  <a:srgbClr val="000066"/>
                </a:solidFill>
                <a:latin typeface="Candara"/>
                <a:cs typeface="Candara"/>
              </a:rPr>
              <a:t>1:00 PM </a:t>
            </a:r>
            <a:r>
              <a:rPr lang="en-US" b="1" dirty="0">
                <a:solidFill>
                  <a:srgbClr val="000066"/>
                </a:solidFill>
                <a:latin typeface="Candara"/>
                <a:cs typeface="Candara"/>
              </a:rPr>
              <a:t>			Break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(30 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min)		</a:t>
            </a:r>
          </a:p>
          <a:p>
            <a:r>
              <a:rPr lang="en-US" b="1" dirty="0" smtClean="0">
                <a:solidFill>
                  <a:srgbClr val="000066"/>
                </a:solidFill>
                <a:latin typeface="Candara"/>
                <a:cs typeface="Candara"/>
              </a:rPr>
              <a:t>1:00 PM EST			(SESSION 5 Presentations)</a:t>
            </a:r>
            <a:endParaRPr lang="en-US" b="1" dirty="0" smtClean="0">
              <a:solidFill>
                <a:srgbClr val="000066"/>
              </a:solidFill>
              <a:latin typeface="Candara"/>
              <a:cs typeface="Candara"/>
            </a:endParaRPr>
          </a:p>
          <a:p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Enhancing Wildfire Resilience in AK Through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L/C  Mapping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Chris </a:t>
            </a:r>
            <a:r>
              <a:rPr lang="en-US" dirty="0" err="1">
                <a:solidFill>
                  <a:srgbClr val="000066"/>
                </a:solidFill>
                <a:latin typeface="Candara"/>
                <a:cs typeface="Candara"/>
              </a:rPr>
              <a:t>Waigl</a:t>
            </a:r>
            <a:endParaRPr lang="en-US" dirty="0" smtClean="0">
              <a:solidFill>
                <a:srgbClr val="000066"/>
              </a:solidFill>
              <a:latin typeface="Candara"/>
              <a:cs typeface="Candara"/>
            </a:endParaRPr>
          </a:p>
          <a:p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	with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Hyper &amp; Multispectral RS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(15)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endParaRPr lang="en-US" dirty="0" smtClean="0">
              <a:solidFill>
                <a:srgbClr val="000066"/>
              </a:solidFill>
              <a:latin typeface="Candara"/>
              <a:cs typeface="Candara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 err="1" smtClean="0">
                <a:solidFill>
                  <a:srgbClr val="000066"/>
                </a:solidFill>
                <a:latin typeface="Candara"/>
                <a:cs typeface="Candara"/>
              </a:rPr>
              <a:t>GeoCollaborate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 </a:t>
            </a:r>
            <a:r>
              <a:rPr lang="mr-IN" dirty="0" smtClean="0">
                <a:solidFill>
                  <a:srgbClr val="000066"/>
                </a:solidFill>
                <a:latin typeface="Candara"/>
                <a:cs typeface="Candara"/>
              </a:rPr>
              <a:t>–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 Support to California Civil Air Patrol		Dave Jones</a:t>
            </a:r>
            <a:endParaRPr lang="en-US" dirty="0" smtClean="0">
              <a:solidFill>
                <a:srgbClr val="000066"/>
              </a:solidFill>
              <a:latin typeface="Candara"/>
              <a:cs typeface="Candara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	Microwave &amp; Optical Remote Sensing for Fire Detection (15) 	Kumar /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Bolton</a:t>
            </a:r>
          </a:p>
          <a:p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	Wild Field of View Program (15)				R.J. </a:t>
            </a:r>
            <a:r>
              <a:rPr lang="en-US" dirty="0" err="1" smtClean="0">
                <a:solidFill>
                  <a:srgbClr val="000066"/>
                </a:solidFill>
                <a:latin typeface="Candara"/>
                <a:cs typeface="Candara"/>
              </a:rPr>
              <a:t>Francies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 (SMC)</a:t>
            </a:r>
          </a:p>
          <a:p>
            <a:endParaRPr lang="en-US" dirty="0">
              <a:solidFill>
                <a:srgbClr val="000066"/>
              </a:solidFill>
              <a:latin typeface="Candara"/>
              <a:cs typeface="Candara"/>
            </a:endParaRPr>
          </a:p>
          <a:p>
            <a:endParaRPr lang="en-US" dirty="0" smtClean="0">
              <a:solidFill>
                <a:srgbClr val="000066"/>
              </a:solidFill>
              <a:latin typeface="Candara"/>
              <a:cs typeface="Candara"/>
            </a:endParaRPr>
          </a:p>
          <a:p>
            <a:endParaRPr lang="en-US" dirty="0">
              <a:solidFill>
                <a:srgbClr val="000066"/>
              </a:solidFill>
              <a:latin typeface="Candara"/>
              <a:cs typeface="Candara"/>
            </a:endParaRPr>
          </a:p>
          <a:p>
            <a:endParaRPr lang="en-US" dirty="0" smtClean="0">
              <a:solidFill>
                <a:srgbClr val="000066"/>
              </a:solidFill>
              <a:latin typeface="Candara"/>
              <a:cs typeface="Candara"/>
            </a:endParaRPr>
          </a:p>
          <a:p>
            <a:endParaRPr lang="en-US" dirty="0">
              <a:solidFill>
                <a:srgbClr val="000066"/>
              </a:solidFill>
              <a:latin typeface="Candara"/>
              <a:cs typeface="Candara"/>
            </a:endParaRPr>
          </a:p>
          <a:p>
            <a:endParaRPr lang="en-US" dirty="0">
              <a:solidFill>
                <a:srgbClr val="000066"/>
              </a:solidFill>
              <a:latin typeface="Candara"/>
              <a:cs typeface="Candara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Wildfire Interdisciplinary Research Center (WIRC SJSU)		C. Clements</a:t>
            </a:r>
          </a:p>
          <a:p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Mapping 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Tree Mortality as a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Function of 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Canopy Cover Reduction 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 D</a:t>
            </a:r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.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Hamilton</a:t>
            </a:r>
            <a:endParaRPr lang="en-US" b="1" dirty="0">
              <a:solidFill>
                <a:srgbClr val="000066"/>
              </a:solidFill>
              <a:latin typeface="Candara"/>
              <a:cs typeface="Candar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2759219"/>
            <a:ext cx="9144000" cy="518207"/>
          </a:xfrm>
          <a:prstGeom prst="rect">
            <a:avLst/>
          </a:prstGeom>
          <a:solidFill>
            <a:srgbClr val="FFFF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32470"/>
            <a:ext cx="9144000" cy="285750"/>
          </a:xfrm>
          <a:prstGeom prst="rect">
            <a:avLst/>
          </a:prstGeom>
          <a:solidFill>
            <a:srgbClr val="FFFF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2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ASA_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046" y="75997"/>
            <a:ext cx="745955" cy="4650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01849"/>
            <a:ext cx="564752" cy="46634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4636" y="113692"/>
            <a:ext cx="9144000" cy="630942"/>
          </a:xfrm>
        </p:spPr>
        <p:txBody>
          <a:bodyPr/>
          <a:lstStyle/>
          <a:p>
            <a:pPr algn="ctr" eaLnBrk="1" hangingPunct="1"/>
            <a:r>
              <a:rPr lang="en-US" b="1" i="1" dirty="0">
                <a:solidFill>
                  <a:schemeClr val="bg1"/>
                </a:solidFill>
                <a:latin typeface="Candara"/>
                <a:cs typeface="Candara"/>
              </a:rPr>
              <a:t>TFRSAC Agenda: </a:t>
            </a:r>
            <a:r>
              <a:rPr lang="en-US" b="1" i="1" dirty="0" smtClean="0">
                <a:solidFill>
                  <a:schemeClr val="bg1"/>
                </a:solidFill>
                <a:latin typeface="Candara"/>
                <a:cs typeface="Candara"/>
              </a:rPr>
              <a:t>19 </a:t>
            </a:r>
            <a:r>
              <a:rPr lang="en-US" b="1" i="1" dirty="0">
                <a:solidFill>
                  <a:schemeClr val="bg1"/>
                </a:solidFill>
                <a:latin typeface="Candara"/>
                <a:cs typeface="Candara"/>
              </a:rPr>
              <a:t>Nov </a:t>
            </a:r>
            <a:r>
              <a:rPr lang="en-US" b="1" i="1" dirty="0" smtClean="0">
                <a:solidFill>
                  <a:schemeClr val="bg1"/>
                </a:solidFill>
                <a:latin typeface="Candara"/>
                <a:cs typeface="Candara"/>
              </a:rPr>
              <a:t>(cont.)</a:t>
            </a:r>
            <a:endParaRPr lang="en-US" b="1" i="1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1093185"/>
            <a:ext cx="9144000" cy="340895"/>
          </a:xfrm>
          <a:prstGeom prst="rect">
            <a:avLst/>
          </a:prstGeom>
          <a:solidFill>
            <a:srgbClr val="FFFF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856" y="1052104"/>
            <a:ext cx="90351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66"/>
                </a:solidFill>
                <a:latin typeface="Candara"/>
                <a:cs typeface="Candara"/>
              </a:rPr>
              <a:t>2:30 PM EDT 			Break (20 Minutes)</a:t>
            </a:r>
          </a:p>
          <a:p>
            <a:endParaRPr lang="en-US" dirty="0" smtClean="0">
              <a:solidFill>
                <a:srgbClr val="000066"/>
              </a:solidFill>
              <a:latin typeface="Candara"/>
              <a:cs typeface="Candara"/>
            </a:endParaRPr>
          </a:p>
          <a:p>
            <a:r>
              <a:rPr lang="en-US" b="1" i="1" dirty="0" smtClean="0">
                <a:solidFill>
                  <a:srgbClr val="000066"/>
                </a:solidFill>
                <a:latin typeface="Candara"/>
                <a:cs typeface="Candara"/>
              </a:rPr>
              <a:t>2:50 PM EDT		SESSION 6 Presentations (15 min. each</a:t>
            </a:r>
            <a:r>
              <a:rPr lang="en-US" b="1" i="1" dirty="0" smtClean="0">
                <a:solidFill>
                  <a:srgbClr val="000066"/>
                </a:solidFill>
                <a:latin typeface="Candara"/>
                <a:cs typeface="Candara"/>
              </a:rPr>
              <a:t>)</a:t>
            </a:r>
          </a:p>
          <a:p>
            <a:r>
              <a:rPr lang="en-US" b="1" i="1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S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/W to Output Fire  Behavior Metrics For Airborne Imagery (15)	Miguel Valero</a:t>
            </a:r>
          </a:p>
          <a:p>
            <a:r>
              <a:rPr lang="en-US" dirty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Wildfire Battle Mgmt. &amp; Tailored Overhead Sensor Layer (15)	Bret Perry</a:t>
            </a:r>
          </a:p>
          <a:p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	Wildfire SAFE (15)				        	        	Matt Jolly</a:t>
            </a:r>
          </a:p>
          <a:p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	Damage Assessment Using ArcGIS and Commercial Imagery (15)	Matt </a:t>
            </a:r>
            <a:r>
              <a:rPr lang="en-US" dirty="0" err="1" smtClean="0">
                <a:solidFill>
                  <a:srgbClr val="000066"/>
                </a:solidFill>
                <a:latin typeface="Candara"/>
                <a:cs typeface="Candara"/>
              </a:rPr>
              <a:t>Lemaire</a:t>
            </a:r>
            <a:endParaRPr lang="en-US" dirty="0">
              <a:solidFill>
                <a:srgbClr val="000066"/>
              </a:solidFill>
              <a:latin typeface="Candara"/>
              <a:cs typeface="Candara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NASA </a:t>
            </a:r>
            <a:r>
              <a:rPr lang="en-US" dirty="0" err="1" smtClean="0">
                <a:solidFill>
                  <a:srgbClr val="000066"/>
                </a:solidFill>
                <a:latin typeface="Candara"/>
                <a:cs typeface="Candara"/>
              </a:rPr>
              <a:t>STEReO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 Effort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					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Joey Mercer</a:t>
            </a:r>
            <a:endParaRPr lang="en-US" dirty="0" smtClean="0">
              <a:solidFill>
                <a:srgbClr val="000066"/>
              </a:solidFill>
              <a:latin typeface="Candara"/>
              <a:cs typeface="Candara"/>
            </a:endParaRPr>
          </a:p>
          <a:p>
            <a:endParaRPr lang="en-US" b="1" i="1" dirty="0" smtClean="0">
              <a:solidFill>
                <a:srgbClr val="000066"/>
              </a:solidFill>
              <a:latin typeface="Candara"/>
              <a:cs typeface="Candara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4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:35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PM EDT		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	Wrap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-up </a:t>
            </a:r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(25)		             Hinkley / Ambrosia</a:t>
            </a:r>
          </a:p>
          <a:p>
            <a:endParaRPr lang="en-US" dirty="0">
              <a:solidFill>
                <a:srgbClr val="000066"/>
              </a:solidFill>
              <a:latin typeface="Candara"/>
              <a:cs typeface="Candara"/>
            </a:endParaRPr>
          </a:p>
          <a:p>
            <a:r>
              <a:rPr lang="en-US" b="1" i="1" dirty="0" smtClean="0">
                <a:solidFill>
                  <a:srgbClr val="000066"/>
                </a:solidFill>
                <a:latin typeface="Candara"/>
                <a:cs typeface="Candara"/>
              </a:rPr>
              <a:t>5:00 PM EDT			Adjourn</a:t>
            </a:r>
            <a:endParaRPr lang="en-US" b="1" i="1" dirty="0" smtClean="0">
              <a:solidFill>
                <a:srgbClr val="000066"/>
              </a:solidFill>
              <a:latin typeface="Candara"/>
              <a:cs typeface="Candara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Candara"/>
                <a:cs typeface="Candara"/>
              </a:rPr>
              <a:t>	</a:t>
            </a:r>
            <a:endParaRPr lang="en-US" b="1" i="1" dirty="0">
              <a:solidFill>
                <a:srgbClr val="000066"/>
              </a:solidFill>
              <a:latin typeface="Candara"/>
              <a:cs typeface="Candar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1675770"/>
            <a:ext cx="9144000" cy="314207"/>
          </a:xfrm>
          <a:prstGeom prst="rect">
            <a:avLst/>
          </a:prstGeom>
          <a:solidFill>
            <a:srgbClr val="FFFF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4101720"/>
            <a:ext cx="9144000" cy="314207"/>
          </a:xfrm>
          <a:prstGeom prst="rect">
            <a:avLst/>
          </a:prstGeom>
          <a:solidFill>
            <a:srgbClr val="FFFF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9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58206</TotalTime>
  <Words>342</Words>
  <Application>Microsoft Macintosh PowerPoint</Application>
  <PresentationFormat>On-screen Show (16:9)</PresentationFormat>
  <Paragraphs>114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5_Blank</vt:lpstr>
      <vt:lpstr>PowerPoint Presentation</vt:lpstr>
      <vt:lpstr>PowerPoint Presentation</vt:lpstr>
      <vt:lpstr>Objective / Goals of TFRSAC Meeting</vt:lpstr>
      <vt:lpstr>TFRSAC Agenda: 18 Nov</vt:lpstr>
      <vt:lpstr>TFRSAC Agenda: 18 Nov (cont.)</vt:lpstr>
      <vt:lpstr>TFRSAC Recap: 11-18-20</vt:lpstr>
      <vt:lpstr>TFRSAC Agenda: 19 Nov</vt:lpstr>
      <vt:lpstr>TFRSAC Agenda: 19 Nov (cont.)</vt:lpstr>
    </vt:vector>
  </TitlesOfParts>
  <Company>NASA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NASA / Wildfires</dc:subject>
  <dc:creator>Vince Ambrosia</dc:creator>
  <dc:description>Wildfires 15020 minute talk; notes are relevant to individual slide materials</dc:description>
  <cp:lastModifiedBy>Vince Ambrosia</cp:lastModifiedBy>
  <cp:revision>284</cp:revision>
  <cp:lastPrinted>2016-05-24T06:36:26Z</cp:lastPrinted>
  <dcterms:created xsi:type="dcterms:W3CDTF">2014-03-11T18:01:56Z</dcterms:created>
  <dcterms:modified xsi:type="dcterms:W3CDTF">2020-11-18T01:28:32Z</dcterms:modified>
  <cp:category>Wildfires</cp:category>
</cp:coreProperties>
</file>