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78" r:id="rId2"/>
    <p:sldMasterId id="2147483890" r:id="rId3"/>
    <p:sldMasterId id="2147483902" r:id="rId4"/>
    <p:sldMasterId id="2147483920" r:id="rId5"/>
    <p:sldMasterId id="2147483933" r:id="rId6"/>
  </p:sldMasterIdLst>
  <p:notesMasterIdLst>
    <p:notesMasterId r:id="rId72"/>
  </p:notesMasterIdLst>
  <p:sldIdLst>
    <p:sldId id="475" r:id="rId7"/>
    <p:sldId id="482" r:id="rId8"/>
    <p:sldId id="477" r:id="rId9"/>
    <p:sldId id="478" r:id="rId10"/>
    <p:sldId id="479" r:id="rId11"/>
    <p:sldId id="494" r:id="rId12"/>
    <p:sldId id="495" r:id="rId13"/>
    <p:sldId id="496" r:id="rId14"/>
    <p:sldId id="257" r:id="rId15"/>
    <p:sldId id="265" r:id="rId16"/>
    <p:sldId id="269" r:id="rId17"/>
    <p:sldId id="273" r:id="rId18"/>
    <p:sldId id="283" r:id="rId19"/>
    <p:sldId id="258" r:id="rId20"/>
    <p:sldId id="274" r:id="rId21"/>
    <p:sldId id="260" r:id="rId22"/>
    <p:sldId id="285" r:id="rId23"/>
    <p:sldId id="484" r:id="rId24"/>
    <p:sldId id="541" r:id="rId25"/>
    <p:sldId id="527" r:id="rId26"/>
    <p:sldId id="485" r:id="rId27"/>
    <p:sldId id="525" r:id="rId28"/>
    <p:sldId id="523" r:id="rId29"/>
    <p:sldId id="519" r:id="rId30"/>
    <p:sldId id="521" r:id="rId31"/>
    <p:sldId id="535" r:id="rId32"/>
    <p:sldId id="539" r:id="rId33"/>
    <p:sldId id="511" r:id="rId34"/>
    <p:sldId id="502" r:id="rId35"/>
    <p:sldId id="542" r:id="rId36"/>
    <p:sldId id="256" r:id="rId37"/>
    <p:sldId id="292" r:id="rId38"/>
    <p:sldId id="543" r:id="rId39"/>
    <p:sldId id="290" r:id="rId40"/>
    <p:sldId id="286" r:id="rId41"/>
    <p:sldId id="289" r:id="rId42"/>
    <p:sldId id="293" r:id="rId43"/>
    <p:sldId id="294" r:id="rId44"/>
    <p:sldId id="282" r:id="rId45"/>
    <p:sldId id="544" r:id="rId46"/>
    <p:sldId id="301" r:id="rId47"/>
    <p:sldId id="288" r:id="rId48"/>
    <p:sldId id="300" r:id="rId49"/>
    <p:sldId id="302" r:id="rId50"/>
    <p:sldId id="303" r:id="rId51"/>
    <p:sldId id="545" r:id="rId52"/>
    <p:sldId id="298" r:id="rId53"/>
    <p:sldId id="297" r:id="rId54"/>
    <p:sldId id="281" r:id="rId55"/>
    <p:sldId id="546" r:id="rId56"/>
    <p:sldId id="547" r:id="rId57"/>
    <p:sldId id="263" r:id="rId58"/>
    <p:sldId id="557" r:id="rId59"/>
    <p:sldId id="538" r:id="rId60"/>
    <p:sldId id="558" r:id="rId61"/>
    <p:sldId id="559" r:id="rId62"/>
    <p:sldId id="266" r:id="rId63"/>
    <p:sldId id="560" r:id="rId64"/>
    <p:sldId id="561" r:id="rId65"/>
    <p:sldId id="540" r:id="rId66"/>
    <p:sldId id="562" r:id="rId67"/>
    <p:sldId id="563" r:id="rId68"/>
    <p:sldId id="556" r:id="rId69"/>
    <p:sldId id="553" r:id="rId70"/>
    <p:sldId id="564" r:id="rId71"/>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5F10"/>
    <a:srgbClr val="FD8D2F"/>
    <a:srgbClr val="000066"/>
    <a:srgbClr val="26FA26"/>
    <a:srgbClr val="2BF54D"/>
    <a:srgbClr val="FAA306"/>
    <a:srgbClr val="000099"/>
    <a:srgbClr val="FFFF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1" autoAdjust="0"/>
    <p:restoredTop sz="85194" autoAdjust="0"/>
  </p:normalViewPr>
  <p:slideViewPr>
    <p:cSldViewPr snapToGrid="0" showGuides="1">
      <p:cViewPr varScale="1">
        <p:scale>
          <a:sx n="128" d="100"/>
          <a:sy n="128" d="100"/>
        </p:scale>
        <p:origin x="1002" y="138"/>
      </p:cViewPr>
      <p:guideLst>
        <p:guide orient="horz" pos="1613"/>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oleObject" Target="https://doimspp-my.sharepoint.com/personal/jmeldrum_usgs_gov/Documents/SHARED/2020%20USGS%20Fire%20Science%20stakeholder%20input/working_files/All%20tables_4.16.20.xlsx" TargetMode="External"/><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jmeldrum\OneDrive%20-%20DOI\SHARED\2020%20USGS%20Fire%20Science%20stakeholder%20input\working_files\All%20tables_4.16.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602530701720013"/>
          <c:y val="0.13907972744913988"/>
          <c:w val="0.68798748457010228"/>
          <c:h val="0.74711982421207757"/>
        </c:manualLayout>
      </c:layout>
      <c:pieChart>
        <c:varyColors val="1"/>
        <c:ser>
          <c:idx val="0"/>
          <c:order val="0"/>
          <c:tx>
            <c:strRef>
              <c:f>'Organizations represented'!$AD$6</c:f>
              <c:strCache>
                <c:ptCount val="1"/>
                <c:pt idx="0">
                  <c:v>Count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374-4049-81B1-CBEEB04A7CF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374-4049-81B1-CBEEB04A7CF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374-4049-81B1-CBEEB04A7CF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374-4049-81B1-CBEEB04A7CF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374-4049-81B1-CBEEB04A7CF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374-4049-81B1-CBEEB04A7CF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374-4049-81B1-CBEEB04A7CF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E374-4049-81B1-CBEEB04A7CF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E374-4049-81B1-CBEEB04A7CF6}"/>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E374-4049-81B1-CBEEB04A7CF6}"/>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E374-4049-81B1-CBEEB04A7CF6}"/>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E374-4049-81B1-CBEEB04A7CF6}"/>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E374-4049-81B1-CBEEB04A7CF6}"/>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E374-4049-81B1-CBEEB04A7CF6}"/>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E374-4049-81B1-CBEEB04A7CF6}"/>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E374-4049-81B1-CBEEB04A7CF6}"/>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E374-4049-81B1-CBEEB04A7CF6}"/>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E374-4049-81B1-CBEEB04A7CF6}"/>
              </c:ext>
            </c:extLst>
          </c:dPt>
          <c:dPt>
            <c:idx val="18"/>
            <c:bubble3D val="0"/>
            <c:spPr>
              <a:solidFill>
                <a:schemeClr val="accent1">
                  <a:lumMod val="80000"/>
                </a:schemeClr>
              </a:solidFill>
              <a:ln w="19050">
                <a:solidFill>
                  <a:schemeClr val="lt1"/>
                </a:solidFill>
              </a:ln>
              <a:effectLst/>
            </c:spPr>
            <c:extLst>
              <c:ext xmlns:c16="http://schemas.microsoft.com/office/drawing/2014/chart" uri="{C3380CC4-5D6E-409C-BE32-E72D297353CC}">
                <c16:uniqueId val="{00000025-E374-4049-81B1-CBEEB04A7CF6}"/>
              </c:ext>
            </c:extLst>
          </c:dPt>
          <c:dPt>
            <c:idx val="1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27-E374-4049-81B1-CBEEB04A7CF6}"/>
              </c:ext>
            </c:extLst>
          </c:dPt>
          <c:dPt>
            <c:idx val="20"/>
            <c:bubble3D val="0"/>
            <c:spPr>
              <a:solidFill>
                <a:schemeClr val="accent3">
                  <a:lumMod val="80000"/>
                </a:schemeClr>
              </a:solidFill>
              <a:ln w="19050">
                <a:solidFill>
                  <a:schemeClr val="lt1"/>
                </a:solidFill>
              </a:ln>
              <a:effectLst/>
            </c:spPr>
            <c:extLst>
              <c:ext xmlns:c16="http://schemas.microsoft.com/office/drawing/2014/chart" uri="{C3380CC4-5D6E-409C-BE32-E72D297353CC}">
                <c16:uniqueId val="{00000029-E374-4049-81B1-CBEEB04A7CF6}"/>
              </c:ext>
            </c:extLst>
          </c:dPt>
          <c:dPt>
            <c:idx val="21"/>
            <c:bubble3D val="0"/>
            <c:spPr>
              <a:solidFill>
                <a:schemeClr val="accent4">
                  <a:lumMod val="80000"/>
                </a:schemeClr>
              </a:solidFill>
              <a:ln w="19050">
                <a:solidFill>
                  <a:schemeClr val="lt1"/>
                </a:solidFill>
              </a:ln>
              <a:effectLst/>
            </c:spPr>
            <c:extLst>
              <c:ext xmlns:c16="http://schemas.microsoft.com/office/drawing/2014/chart" uri="{C3380CC4-5D6E-409C-BE32-E72D297353CC}">
                <c16:uniqueId val="{0000002B-E374-4049-81B1-CBEEB04A7CF6}"/>
              </c:ext>
            </c:extLst>
          </c:dPt>
          <c:dPt>
            <c:idx val="22"/>
            <c:bubble3D val="0"/>
            <c:spPr>
              <a:solidFill>
                <a:schemeClr val="accent5">
                  <a:lumMod val="80000"/>
                </a:schemeClr>
              </a:solidFill>
              <a:ln w="19050">
                <a:solidFill>
                  <a:schemeClr val="lt1"/>
                </a:solidFill>
              </a:ln>
              <a:effectLst/>
            </c:spPr>
            <c:extLst>
              <c:ext xmlns:c16="http://schemas.microsoft.com/office/drawing/2014/chart" uri="{C3380CC4-5D6E-409C-BE32-E72D297353CC}">
                <c16:uniqueId val="{0000002D-E374-4049-81B1-CBEEB04A7CF6}"/>
              </c:ext>
            </c:extLst>
          </c:dPt>
          <c:dLbls>
            <c:dLbl>
              <c:idx val="1"/>
              <c:layout>
                <c:manualLayout>
                  <c:x val="-0.11700017129594902"/>
                  <c:y val="-0.17378132705616864"/>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E374-4049-81B1-CBEEB04A7CF6}"/>
                </c:ext>
              </c:extLst>
            </c:dLbl>
            <c:dLbl>
              <c:idx val="2"/>
              <c:layout>
                <c:manualLayout>
                  <c:x val="0.22526934169725404"/>
                  <c:y val="-0.1169667100527806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E374-4049-81B1-CBEEB04A7CF6}"/>
                </c:ext>
              </c:extLst>
            </c:dLbl>
            <c:dLbl>
              <c:idx val="4"/>
              <c:layout>
                <c:manualLayout>
                  <c:x val="0.14688904378183798"/>
                  <c:y val="0.1781051445005608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E374-4049-81B1-CBEEB04A7CF6}"/>
                </c:ext>
              </c:extLst>
            </c:dLbl>
            <c:spPr>
              <a:noFill/>
              <a:ln>
                <a:noFill/>
              </a:ln>
              <a:effectLst/>
            </c:spPr>
            <c:txPr>
              <a:bodyPr rot="0" spcFirstLastPara="1" vertOverflow="ellipsis" vert="horz" wrap="square" anchor="ctr" anchorCtr="1"/>
              <a:lstStyle/>
              <a:p>
                <a:pPr>
                  <a:defRPr sz="1200" b="0" i="0" u="none" strike="noStrike" baseline="0">
                    <a:solidFill>
                      <a:schemeClr val="lt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'Organizations represented'!$AC$7:$AC$29</c:f>
              <c:strCache>
                <c:ptCount val="5"/>
                <c:pt idx="0">
                  <c:v>Federal - Department of the Interior</c:v>
                </c:pt>
                <c:pt idx="1">
                  <c:v>Federal - Other</c:v>
                </c:pt>
                <c:pt idx="2">
                  <c:v>Non-governmental organization</c:v>
                </c:pt>
                <c:pt idx="3">
                  <c:v>State/County</c:v>
                </c:pt>
                <c:pt idx="4">
                  <c:v>Fire Science Exchange Networks</c:v>
                </c:pt>
              </c:strCache>
            </c:strRef>
          </c:cat>
          <c:val>
            <c:numRef>
              <c:f>'Organizations represented'!$AD$7:$AD$29</c:f>
              <c:numCache>
                <c:formatCode>General</c:formatCode>
                <c:ptCount val="23"/>
                <c:pt idx="0">
                  <c:v>10</c:v>
                </c:pt>
                <c:pt idx="1">
                  <c:v>8</c:v>
                </c:pt>
                <c:pt idx="2">
                  <c:v>6</c:v>
                </c:pt>
                <c:pt idx="3">
                  <c:v>2</c:v>
                </c:pt>
                <c:pt idx="4">
                  <c:v>5</c:v>
                </c:pt>
              </c:numCache>
            </c:numRef>
          </c:val>
          <c:extLst>
            <c:ext xmlns:c16="http://schemas.microsoft.com/office/drawing/2014/chart" uri="{C3380CC4-5D6E-409C-BE32-E72D297353CC}">
              <c16:uniqueId val="{0000002E-E374-4049-81B1-CBEEB04A7CF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'[All tables_4.16.20.xlsx]Q4 Specific Needs'!$B$3:$R$4</cx:f>
        <cx:lvl ptCount="17">
          <cx:pt idx="0">Access</cx:pt>
          <cx:pt idx="1">Communication</cx:pt>
          <cx:pt idx="2">Collaboration, cooperation, coordination</cx:pt>
          <cx:pt idx="3">Operations, policy of USGS and stakeholder organizations</cx:pt>
          <cx:pt idx="4">Fire effects and severity, post-fire response</cx:pt>
          <cx:pt idx="5">Fire history, frequency, climate</cx:pt>
          <cx:pt idx="6">Fuels management and fire ecology</cx:pt>
          <cx:pt idx="7">Management, decision support</cx:pt>
          <cx:pt idx="8">Other</cx:pt>
          <cx:pt idx="9">Fire risk, hazards, and mitigation</cx:pt>
          <cx:pt idx="10">Smoke, air quality</cx:pt>
          <cx:pt idx="11">Watershed impacts and water quality</cx:pt>
          <cx:pt idx="12">Databases and data sharing platforms</cx:pt>
          <cx:pt idx="13">Decision support</cx:pt>
          <cx:pt idx="14">Research syntheses, interpretation</cx:pt>
          <cx:pt idx="15">Models and analysis</cx:pt>
          <cx:pt idx="16">Remote sensing, GIS, spatial data, and mapping</cx:pt>
        </cx:lvl>
        <cx:lvl ptCount="17">
          <cx:pt idx="0">Accessibility, interpretation</cx:pt>
          <cx:pt idx="2">Stakeholder engagement</cx:pt>
          <cx:pt idx="3">Policy and organization</cx:pt>
          <cx:pt idx="4">Priority research needs</cx:pt>
          <cx:pt idx="12">Data needs, tools, products</cx:pt>
        </cx:lvl>
      </cx:strDim>
      <cx:numDim type="size">
        <cx:f dir="row">'[All tables_4.16.20.xlsx]Q4 Specific Needs'!$B$5:$R$5</cx:f>
        <cx:lvl ptCount="17" formatCode="General">
          <cx:pt idx="0">5</cx:pt>
          <cx:pt idx="1">10</cx:pt>
          <cx:pt idx="2">12</cx:pt>
          <cx:pt idx="3">7</cx:pt>
          <cx:pt idx="4">8</cx:pt>
          <cx:pt idx="5">2</cx:pt>
          <cx:pt idx="6">3</cx:pt>
          <cx:pt idx="7">4</cx:pt>
          <cx:pt idx="8">1</cx:pt>
          <cx:pt idx="9">5</cx:pt>
          <cx:pt idx="10">2</cx:pt>
          <cx:pt idx="11">4</cx:pt>
          <cx:pt idx="12">5</cx:pt>
          <cx:pt idx="13">3</cx:pt>
          <cx:pt idx="14">9</cx:pt>
          <cx:pt idx="15">5</cx:pt>
          <cx:pt idx="16">19</cx:pt>
        </cx:lvl>
      </cx:numDim>
    </cx:data>
    <cx:data id="1">
      <cx:strDim type="cat">
        <cx:f dir="row">'[All tables_4.16.20.xlsx]Q4 Specific Needs'!$B$3:$R$4</cx:f>
        <cx:lvl ptCount="17">
          <cx:pt idx="0">Access</cx:pt>
          <cx:pt idx="1">Communication</cx:pt>
          <cx:pt idx="2">Collaboration, cooperation, coordination</cx:pt>
          <cx:pt idx="3">Operations, policy of USGS and stakeholder organizations</cx:pt>
          <cx:pt idx="4">Fire effects and severity, post-fire response</cx:pt>
          <cx:pt idx="5">Fire history, frequency, climate</cx:pt>
          <cx:pt idx="6">Fuels management and fire ecology</cx:pt>
          <cx:pt idx="7">Management, decision support</cx:pt>
          <cx:pt idx="8">Other</cx:pt>
          <cx:pt idx="9">Fire risk, hazards, and mitigation</cx:pt>
          <cx:pt idx="10">Smoke, air quality</cx:pt>
          <cx:pt idx="11">Watershed impacts and water quality</cx:pt>
          <cx:pt idx="12">Databases and data sharing platforms</cx:pt>
          <cx:pt idx="13">Decision support</cx:pt>
          <cx:pt idx="14">Research syntheses, interpretation</cx:pt>
          <cx:pt idx="15">Models and analysis</cx:pt>
          <cx:pt idx="16">Remote sensing, GIS, spatial data, and mapping</cx:pt>
        </cx:lvl>
        <cx:lvl ptCount="17">
          <cx:pt idx="0">Accessibility, interpretation</cx:pt>
          <cx:pt idx="2">Stakeholder engagement</cx:pt>
          <cx:pt idx="3">Policy and organization</cx:pt>
          <cx:pt idx="4">Priority research needs</cx:pt>
          <cx:pt idx="12">Data needs, tools, products</cx:pt>
        </cx:lvl>
      </cx:strDim>
      <cx:numDim type="size">
        <cx:f dir="row">'[All tables_4.16.20.xlsx]Q4 Specific Needs'!$B$6:$R$6</cx:f>
        <cx:lvl ptCount="17" formatCode="General">
          <cx:pt idx="0">15</cx:pt>
          <cx:pt idx="2">12</cx:pt>
          <cx:pt idx="3">7</cx:pt>
          <cx:pt idx="4">29</cx:pt>
          <cx:pt idx="12">41</cx:pt>
        </cx:lvl>
      </cx:numDim>
    </cx:data>
  </cx:chartData>
  <cx:chart>
    <cx:plotArea>
      <cx:plotAreaRegion>
        <cx:series layoutId="sunburst" uniqueId="{C5F538F9-B4E0-4533-8CD4-642D740B7957}" formatIdx="0">
          <cx:dataPt idx="0">
            <cx:spPr>
              <a:solidFill>
                <a:srgbClr val="548235"/>
              </a:solidFill>
            </cx:spPr>
          </cx:dataPt>
          <cx:dataPt idx="3">
            <cx:spPr>
              <a:solidFill>
                <a:srgbClr val="BF9000"/>
              </a:solidFill>
            </cx:spPr>
          </cx:dataPt>
          <cx:dataPt idx="5">
            <cx:spPr>
              <a:solidFill>
                <a:srgbClr val="595959"/>
              </a:solidFill>
            </cx:spPr>
          </cx:dataPt>
          <cx:dataPt idx="7">
            <cx:spPr>
              <a:solidFill>
                <a:srgbClr val="C55A11"/>
              </a:solidFill>
            </cx:spPr>
          </cx:dataPt>
          <cx:dataPt idx="16">
            <cx:spPr>
              <a:solidFill>
                <a:srgbClr val="2F5597"/>
              </a:solidFill>
            </cx:spPr>
          </cx:dataPt>
          <cx:dataLabels pos="ctr">
            <cx:txPr>
              <a:bodyPr vertOverflow="overflow" horzOverflow="overflow" wrap="square" lIns="0" tIns="0" rIns="0" bIns="0"/>
              <a:lstStyle/>
              <a:p>
                <a:pPr algn="ctr" rtl="0">
                  <a:defRPr sz="900" b="0" i="0">
                    <a:solidFill>
                      <a:srgbClr val="FFFFFF"/>
                    </a:solidFill>
                    <a:latin typeface="Calibri" panose="020F0502020204030204" pitchFamily="34" charset="0"/>
                    <a:ea typeface="Calibri" panose="020F0502020204030204" pitchFamily="34" charset="0"/>
                    <a:cs typeface="Calibri" panose="020F0502020204030204" pitchFamily="34" charset="0"/>
                  </a:defRPr>
                </a:pPr>
                <a:endParaRPr lang="en-US" sz="900"/>
              </a:p>
            </cx:txPr>
            <cx:visibility seriesName="0" categoryName="1" value="1"/>
            <cx:separator>, </cx:separator>
            <cx:dataLabel idx="9">
              <cx:txPr>
                <a:bodyPr vertOverflow="overflow" horzOverflow="overflow" wrap="square" lIns="0" tIns="0" rIns="0" bIns="0"/>
                <a:lstStyle/>
                <a:p>
                  <a:pPr algn="ctr" rtl="0">
                    <a:defRPr sz="700"/>
                  </a:pPr>
                  <a:r>
                    <a:rPr lang="en-US" sz="700"/>
                    <a:t>Fire history, frequency, climate, 2</a:t>
                  </a:r>
                </a:p>
              </cx:txPr>
              <cx:visibility seriesName="0" categoryName="1" value="1"/>
              <cx:separator>, </cx:separator>
            </cx:dataLabel>
            <cx:dataLabel idx="10">
              <cx:txPr>
                <a:bodyPr vertOverflow="overflow" horzOverflow="overflow" wrap="square" lIns="0" tIns="0" rIns="0" bIns="0"/>
                <a:lstStyle/>
                <a:p>
                  <a:pPr algn="ctr" rtl="0">
                    <a:defRPr sz="800"/>
                  </a:pPr>
                  <a:r>
                    <a:rPr lang="en-US" sz="800"/>
                    <a:t>Fuels management and fire ecology, 3</a:t>
                  </a:r>
                </a:p>
              </cx:txPr>
              <cx:visibility seriesName="0" categoryName="1" value="1"/>
              <cx:separator>, </cx:separator>
            </cx:dataLabel>
            <cx:dataLabel idx="11">
              <cx:txPr>
                <a:bodyPr vertOverflow="overflow" horzOverflow="overflow" wrap="square" lIns="0" tIns="0" rIns="0" bIns="0"/>
                <a:lstStyle/>
                <a:p>
                  <a:pPr algn="ctr" rtl="0">
                    <a:defRPr sz="800"/>
                  </a:pPr>
                  <a:r>
                    <a:rPr lang="en-US" sz="800"/>
                    <a:t>Management, decision support, 4</a:t>
                  </a:r>
                </a:p>
              </cx:txPr>
              <cx:visibility seriesName="0" categoryName="1" value="1"/>
              <cx:separator>, </cx:separator>
            </cx:dataLabel>
            <cx:dataLabel idx="14">
              <cx:txPr>
                <a:bodyPr vertOverflow="overflow" horzOverflow="overflow" wrap="square" lIns="0" tIns="0" rIns="0" bIns="0"/>
                <a:lstStyle/>
                <a:p>
                  <a:pPr algn="ctr" rtl="0">
                    <a:defRPr sz="700"/>
                  </a:pPr>
                  <a:r>
                    <a:rPr lang="en-US" sz="700"/>
                    <a:t>Smoke, air quality, 2</a:t>
                  </a:r>
                </a:p>
              </cx:txPr>
              <cx:visibility seriesName="0" categoryName="1" value="1"/>
              <cx:separator>, </cx:separator>
            </cx:dataLabel>
            <cx:dataLabel idx="15">
              <cx:txPr>
                <a:bodyPr vertOverflow="overflow" horzOverflow="overflow" wrap="square" lIns="0" tIns="0" rIns="0" bIns="0"/>
                <a:lstStyle/>
                <a:p>
                  <a:pPr algn="ctr" rtl="0">
                    <a:defRPr sz="700"/>
                  </a:pPr>
                  <a:r>
                    <a:rPr lang="en-US" sz="700"/>
                    <a:t>Watershed impacts and water quality, 4</a:t>
                  </a:r>
                </a:p>
              </cx:txPr>
              <cx:visibility seriesName="0" categoryName="1" value="1"/>
              <cx:separator>, </cx:separator>
            </cx:dataLabel>
          </cx:dataLabels>
          <cx:dataId val="0"/>
        </cx:series>
        <cx:series layoutId="sunburst" hidden="1" uniqueId="{2058197D-5E9C-47A9-ACA0-C6FDF0DD6C28}" formatIdx="1">
          <cx:dataLabels pos="ctr">
            <cx:txPr>
              <a:bodyPr vertOverflow="overflow" horzOverflow="overflow" wrap="square" lIns="0" tIns="0" rIns="0" bIns="0"/>
              <a:lstStyle/>
              <a:p>
                <a:pPr algn="ctr" rtl="0">
                  <a:defRPr sz="900" b="0" i="0">
                    <a:solidFill>
                      <a:srgbClr val="FFFFFF"/>
                    </a:solidFill>
                    <a:latin typeface="Calibri" panose="020F0502020204030204" pitchFamily="34" charset="0"/>
                    <a:ea typeface="Calibri" panose="020F0502020204030204" pitchFamily="34" charset="0"/>
                    <a:cs typeface="Calibri" panose="020F0502020204030204" pitchFamily="34" charset="0"/>
                  </a:defRPr>
                </a:pPr>
                <a:endParaRPr lang="en-US" sz="900"/>
              </a:p>
            </cx:txPr>
            <cx:visibility seriesName="0" categoryName="1" value="0"/>
          </cx:dataLabels>
          <cx:dataId val="1"/>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13ABD42-74D5-432C-B483-B26C07D58656}" type="datetimeFigureOut">
              <a:rPr lang="en-US" smtClean="0"/>
              <a:t>11/18/2020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8090244-3984-47A2-982B-684160400008}" type="slidenum">
              <a:rPr lang="en-US" smtClean="0"/>
              <a:t>‹#›</a:t>
            </a:fld>
            <a:endParaRPr lang="en-US"/>
          </a:p>
        </p:txBody>
      </p:sp>
    </p:spTree>
    <p:extLst>
      <p:ext uri="{BB962C8B-B14F-4D97-AF65-F5344CB8AC3E}">
        <p14:creationId xmlns:p14="http://schemas.microsoft.com/office/powerpoint/2010/main" val="3418147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32DBDB-569D-4D23-BD7C-073EA5DC607A}" type="slidenum">
              <a:rPr lang="en-US" smtClean="0"/>
              <a:pPr/>
              <a:t>1</a:t>
            </a:fld>
            <a:endParaRPr lang="en-US" dirty="0"/>
          </a:p>
        </p:txBody>
      </p:sp>
    </p:spTree>
    <p:extLst>
      <p:ext uri="{BB962C8B-B14F-4D97-AF65-F5344CB8AC3E}">
        <p14:creationId xmlns:p14="http://schemas.microsoft.com/office/powerpoint/2010/main" val="3838872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sz="1600" dirty="0"/>
              <a:t>2020 – 71 days at PL4/5</a:t>
            </a:r>
          </a:p>
          <a:p>
            <a:r>
              <a:rPr lang="en-US" sz="1600" dirty="0"/>
              <a:t>2019 – 4.6 million acres (56% in AK) 70% of 10 </a:t>
            </a:r>
            <a:r>
              <a:rPr lang="en-US" sz="1600" dirty="0" err="1"/>
              <a:t>yr</a:t>
            </a:r>
            <a:r>
              <a:rPr lang="en-US" sz="1600" dirty="0"/>
              <a:t> avg, never went to PL4 for first time since 2010</a:t>
            </a:r>
          </a:p>
          <a:p>
            <a:r>
              <a:rPr lang="en-US" sz="1600" dirty="0"/>
              <a:t>2018 – 8.8 million acres 132% of 10 </a:t>
            </a:r>
            <a:r>
              <a:rPr lang="en-US" sz="1600" dirty="0" err="1"/>
              <a:t>yr</a:t>
            </a:r>
            <a:r>
              <a:rPr lang="en-US" sz="1600" dirty="0"/>
              <a:t> avg, 49 days at PL 4/5 </a:t>
            </a:r>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7EB95B01-D29C-4224-832F-AF3610894B5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20410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sz="1800" dirty="0"/>
              <a:t>Numbers are current as of 11/12/20.</a:t>
            </a:r>
          </a:p>
          <a:p>
            <a:r>
              <a:rPr lang="en-US" sz="1800" baseline="0" dirty="0"/>
              <a:t>2018 – 42% UTF, 33% non-</a:t>
            </a:r>
            <a:r>
              <a:rPr lang="en-US" sz="1800" baseline="0" dirty="0" err="1"/>
              <a:t>Wx</a:t>
            </a:r>
            <a:r>
              <a:rPr lang="en-US" sz="1800" baseline="0" dirty="0"/>
              <a:t> UTF</a:t>
            </a:r>
          </a:p>
          <a:p>
            <a:r>
              <a:rPr lang="en-US" sz="1800" baseline="0" dirty="0"/>
              <a:t>2019 – 25% UTF, 13% non-</a:t>
            </a:r>
            <a:r>
              <a:rPr lang="en-US" sz="1800" baseline="0" dirty="0" err="1"/>
              <a:t>Wx</a:t>
            </a:r>
            <a:r>
              <a:rPr lang="en-US" sz="1800" baseline="0" dirty="0"/>
              <a:t> UTF</a:t>
            </a:r>
            <a:endParaRPr lang="en-US" baseline="0"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7EB95B01-D29C-4224-832F-AF3610894B5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49341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800" baseline="0" dirty="0"/>
              <a:t>2017 peak was 69 requests</a:t>
            </a:r>
          </a:p>
          <a:p>
            <a:r>
              <a:rPr lang="en-US" sz="1800" baseline="0" dirty="0"/>
              <a:t>2015 peak was 63 requests</a:t>
            </a:r>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7EB95B01-D29C-4224-832F-AF3610894B5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63239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Acreages</a:t>
            </a:r>
            <a:r>
              <a:rPr lang="en-US" baseline="0" dirty="0"/>
              <a:t> from IMSR 11/12/20</a:t>
            </a:r>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7EB95B01-D29C-4224-832F-AF3610894B5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40927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7EB95B01-D29C-4224-832F-AF3610894B5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73342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800" dirty="0"/>
              <a:t>2019 Busiest night was 8/6 with 16 fires flown</a:t>
            </a:r>
          </a:p>
          <a:p>
            <a:r>
              <a:rPr lang="en-US" sz="1800" dirty="0"/>
              <a:t>2018 Busiest night was 8/23 with 40 fires flown </a:t>
            </a:r>
          </a:p>
          <a:p>
            <a:r>
              <a:rPr lang="en-US" sz="1800" dirty="0"/>
              <a:t>2017 Busiest night was 9/1 with 48 fires flown</a:t>
            </a:r>
          </a:p>
          <a:p>
            <a:endParaRPr lang="en-US" sz="1800"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7EB95B01-D29C-4224-832F-AF3610894B5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85754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7EB95B01-D29C-4224-832F-AF3610894B5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4008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800" dirty="0"/>
              <a:t>2019 – weather 51%, Mechanical aircraft 29%</a:t>
            </a:r>
          </a:p>
          <a:p>
            <a:r>
              <a:rPr lang="en-US" sz="1800" dirty="0"/>
              <a:t>2018 – mechanical aircraft 28%, required maintenance 24%, weather 22%</a:t>
            </a:r>
          </a:p>
          <a:p>
            <a:r>
              <a:rPr lang="en-US" sz="1800" dirty="0"/>
              <a:t>2017 – mechanical aircraft 31%, weather 25%</a:t>
            </a:r>
          </a:p>
          <a:p>
            <a:r>
              <a:rPr lang="en-US" sz="1800" dirty="0"/>
              <a:t>2016 – weather 43%, 6% non-weather UTF rate</a:t>
            </a:r>
          </a:p>
          <a:p>
            <a:r>
              <a:rPr lang="en-US" sz="1800" dirty="0"/>
              <a:t>2015</a:t>
            </a:r>
            <a:r>
              <a:rPr lang="en-US" sz="1800" baseline="0" dirty="0"/>
              <a:t> – duty day restrictions 45% due to pilot staffing issues, 26% non Weather UTF rate </a:t>
            </a:r>
            <a:endParaRPr lang="en-US" sz="1800"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7EB95B01-D29C-4224-832F-AF3610894B5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38496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800" dirty="0"/>
              <a:t>2019 – IMT1 18%, IMT2 33%, IMT3 36%, Other 12%, NIMO 1%</a:t>
            </a:r>
          </a:p>
          <a:p>
            <a:r>
              <a:rPr lang="en-US" sz="1800" dirty="0"/>
              <a:t>2018 – IMT1 29%, IMT2 35%, IMT3 22%, Other 12%, NIMO 2%</a:t>
            </a:r>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7EB95B01-D29C-4224-832F-AF3610894B5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87367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7EB95B01-D29C-4224-832F-AF3610894B5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510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32DBDB-569D-4D23-BD7C-073EA5DC607A}" type="slidenum">
              <a:rPr lang="en-US" smtClean="0"/>
              <a:pPr/>
              <a:t>2</a:t>
            </a:fld>
            <a:endParaRPr lang="en-US" dirty="0"/>
          </a:p>
        </p:txBody>
      </p:sp>
    </p:spTree>
    <p:extLst>
      <p:ext uri="{BB962C8B-B14F-4D97-AF65-F5344CB8AC3E}">
        <p14:creationId xmlns:p14="http://schemas.microsoft.com/office/powerpoint/2010/main" val="2965431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The purpose of this presentation is to provide a short overview on some of the</a:t>
            </a:r>
            <a:r>
              <a:rPr lang="en-US" b="0" baseline="0" dirty="0"/>
              <a:t> commonly asked questions about current FS</a:t>
            </a:r>
            <a:r>
              <a:rPr lang="en-US" b="0" dirty="0"/>
              <a:t> UAS policy.</a:t>
            </a:r>
            <a:r>
              <a:rPr lang="en-US" b="0" baseline="0" dirty="0"/>
              <a:t>  </a:t>
            </a:r>
          </a:p>
          <a:p>
            <a:pPr marL="171450" indent="-171450">
              <a:buFont typeface="Arial" panose="020B0604020202020204" pitchFamily="34" charset="0"/>
              <a:buChar char="•"/>
            </a:pPr>
            <a:r>
              <a:rPr lang="en-US" b="0" baseline="0" dirty="0"/>
              <a:t>A short overview of significant historical and recent UAS activities in the agency as well as current UAS governance bodies and their current scope and activities will also be provided.</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baseline="0" dirty="0"/>
              <a:t> </a:t>
            </a:r>
            <a:endParaRPr lang="en-US" b="0" dirty="0"/>
          </a:p>
          <a:p>
            <a:pPr marL="171450" indent="-171450">
              <a:buFont typeface="Arial" panose="020B0604020202020204" pitchFamily="34" charset="0"/>
              <a:buChar char="•"/>
            </a:pPr>
            <a:r>
              <a:rPr lang="en-US" b="0" dirty="0"/>
              <a:t>Photos starting in upper left going clockwise</a:t>
            </a:r>
          </a:p>
          <a:p>
            <a:pPr marL="628650" lvl="1" indent="-171450">
              <a:buFont typeface="Arial" panose="020B0604020202020204" pitchFamily="34" charset="0"/>
              <a:buChar char="•"/>
            </a:pPr>
            <a:r>
              <a:rPr lang="en-US" b="0" dirty="0"/>
              <a:t>North</a:t>
            </a:r>
            <a:r>
              <a:rPr lang="en-US" b="0" baseline="0" dirty="0"/>
              <a:t> Fire – Cibola NF.</a:t>
            </a:r>
          </a:p>
          <a:p>
            <a:pPr marL="628650" lvl="1" indent="-171450">
              <a:buFont typeface="Arial" panose="020B0604020202020204" pitchFamily="34" charset="0"/>
              <a:buChar char="•"/>
            </a:pPr>
            <a:r>
              <a:rPr lang="en-US" b="0" baseline="0" dirty="0"/>
              <a:t>FHP/FM aerial imagery project- Apache-Sitgreaves NF.</a:t>
            </a:r>
          </a:p>
          <a:p>
            <a:pPr marL="628650" lvl="1" indent="-171450">
              <a:buFont typeface="Arial" panose="020B0604020202020204" pitchFamily="34" charset="0"/>
              <a:buChar char="•"/>
            </a:pPr>
            <a:r>
              <a:rPr lang="en-US" b="0" baseline="0" dirty="0"/>
              <a:t>FHP/FM aerial imagery project- Apache-Sitgreaves NF.</a:t>
            </a:r>
          </a:p>
          <a:p>
            <a:pPr marL="628650" lvl="1" indent="-171450">
              <a:buFont typeface="Arial" panose="020B0604020202020204" pitchFamily="34" charset="0"/>
              <a:buChar char="•"/>
            </a:pPr>
            <a:r>
              <a:rPr lang="en-US" b="0" baseline="0" dirty="0"/>
              <a:t>North Fire. (3DR Solo quadcopter)</a:t>
            </a:r>
          </a:p>
          <a:p>
            <a:pPr marL="628650" lvl="1" indent="-171450">
              <a:buFont typeface="Arial" panose="020B0604020202020204" pitchFamily="34" charset="0"/>
              <a:buChar char="•"/>
            </a:pPr>
            <a:r>
              <a:rPr lang="en-US" b="0" baseline="0" dirty="0"/>
              <a:t>North Fire. (Falcon UAS).</a:t>
            </a:r>
          </a:p>
          <a:p>
            <a:pPr marL="628650" lvl="1" indent="-171450">
              <a:buFont typeface="Arial" panose="020B0604020202020204" pitchFamily="34" charset="0"/>
              <a:buChar char="•"/>
            </a:pPr>
            <a:r>
              <a:rPr lang="en-US" b="0" baseline="0" dirty="0"/>
              <a:t>Aquatic Milfoil Survey. Fishlake, UT.</a:t>
            </a:r>
          </a:p>
          <a:p>
            <a:pPr marL="628650" lvl="1" indent="-171450">
              <a:buFont typeface="Arial" panose="020B0604020202020204" pitchFamily="34" charset="0"/>
              <a:buChar char="•"/>
            </a:pPr>
            <a:r>
              <a:rPr lang="en-US" b="0" baseline="0" dirty="0"/>
              <a:t>Surface Mine Survey- Umatilla NF. (3DR Solo). </a:t>
            </a:r>
          </a:p>
          <a:p>
            <a:pPr marL="628650" lvl="1" indent="-171450">
              <a:buFont typeface="Arial" panose="020B0604020202020204" pitchFamily="34" charset="0"/>
              <a:buChar char="•"/>
            </a:pPr>
            <a:r>
              <a:rPr lang="en-US" b="0" baseline="0" dirty="0"/>
              <a:t>FHP/FM aerial imagery project- Apache-Sitgreaves NF.</a:t>
            </a:r>
          </a:p>
          <a:p>
            <a:pPr marL="628650" lvl="1" indent="-171450">
              <a:buFont typeface="Arial" panose="020B0604020202020204" pitchFamily="34" charset="0"/>
              <a:buChar char="•"/>
            </a:pPr>
            <a:endParaRPr lang="en-US" b="0" baseline="0" dirty="0"/>
          </a:p>
          <a:p>
            <a:pPr marL="628650" lvl="1"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8492D9-2B51-4A6D-9AA8-2120F3C5E3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692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8207" indent="-288207">
              <a:buFont typeface="Arial" panose="020B0604020202020204" pitchFamily="34" charset="0"/>
              <a:buChar char="•"/>
            </a:pPr>
            <a:endParaRPr lang="en-US" sz="1200" dirty="0">
              <a:solidFill>
                <a:srgbClr val="FF0000"/>
              </a:solidFill>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8492D9-2B51-4A6D-9AA8-2120F3C5E3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407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Pitch fest will present additional opportunities for NASA and FS to collaborate to meet FS resource management needs (by the way, is there interest to expand this concept to other USDA agencies??).  The trick will be finding funding sources to support those approved collaborative efforts.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8492D9-2B51-4A6D-9AA8-2120F3C5E3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559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8492D9-2B51-4A6D-9AA8-2120F3C5E3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023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8207" indent="-288207">
              <a:buFont typeface="Arial" panose="020B0604020202020204" pitchFamily="34" charset="0"/>
              <a:buChar char="•"/>
            </a:pPr>
            <a:endParaRPr lang="en-US" sz="1200" dirty="0">
              <a:solidFill>
                <a:srgbClr val="FF0000"/>
              </a:solidFill>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8492D9-2B51-4A6D-9AA8-2120F3C5E3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011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Pitch fest will present additional opportunities for NASA and FS to collaborate to meet FS resource management needs (by the way, is there interest to expand this concept to other USDA agencies??).  The trick will be finding funding sources to support those approved collaborative efforts.</a:t>
            </a:r>
          </a:p>
          <a:p>
            <a:pPr marL="288207" indent="-288207">
              <a:buFont typeface="Arial" panose="020B0604020202020204" pitchFamily="34" charset="0"/>
              <a:buChar char="•"/>
            </a:pPr>
            <a:endParaRPr lang="en-US" sz="1200" dirty="0">
              <a:solidFill>
                <a:srgbClr val="FF0000"/>
              </a:solidFill>
              <a:latin typeface="+mn-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8492D9-2B51-4A6D-9AA8-2120F3C5E3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447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UAS:  Aviation business case was signed this spring by FS leadership.  The program is working on setting up contracts to buy fleet aircraft.  Due to pending legislation and/or an executive order, the use of foreign made drones or drones with foreign made components will be a no go.  So plans are to buy American made platforms.  As discussed yesterday, the question is what is an All-American drone?  Does it need to be 100% US components?  98%?  95%?  For example, if non-IT components of a drone are foreign made (motors, props, etc.), is that an issue?  That is being determined now.  There is already interagency policy in place that provides guidance for UAS operations on Fires (NWCG Standards for Fire UAS Operations) and that policy applies to the FS.  However, the FS has been working on policy/guidance for using UAS on non-fire/resource management work.  That policy is in its final stages of review and is anticipated to be signed this month.  The policy is called "FS Standards for UAS Operations".  Once in place, there will be policy for both fire and non-fire operations.  </a:t>
            </a:r>
            <a:r>
              <a:rPr lang="en-US" sz="1200" b="0" i="0" kern="1200" dirty="0" err="1">
                <a:solidFill>
                  <a:schemeClr val="tx1"/>
                </a:solidFill>
                <a:effectLst/>
                <a:latin typeface="+mn-lt"/>
                <a:ea typeface="+mn-ea"/>
                <a:cs typeface="+mn-cs"/>
              </a:rPr>
              <a:t>WIth</a:t>
            </a:r>
            <a:r>
              <a:rPr lang="en-US" sz="1200" b="0" i="0" kern="1200" dirty="0">
                <a:solidFill>
                  <a:schemeClr val="tx1"/>
                </a:solidFill>
                <a:effectLst/>
                <a:latin typeface="+mn-lt"/>
                <a:ea typeface="+mn-ea"/>
                <a:cs typeface="+mn-cs"/>
              </a:rPr>
              <a:t> all the policy/guidance in place and eventually getting aircraft, next big step is getting folks trained.  So FS staff training is anticipated to increase later in the summer, this fall and into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8492D9-2B51-4A6D-9AA8-2120F3C5E3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UAS:  Aviation business case was signed this spring by FS leadership.  The program is working on setting up contracts to buy fleet aircraft.  Due to pending legislation and/or an executive order, the use of foreign made drones or drones with foreign made components will be a no go.  So plans are to buy American made platforms.  As discussed yesterday, the question is what is an All-American drone?  Does it need to be 100% US components?  98%?  95%?  For example, if non-IT components of a drone are foreign made (motors, props, etc.), is that an issue?  That is being determined now.  There is already interagency policy in place that provides guidance for UAS operations on Fires (NWCG Standards for Fire UAS Operations) and that policy applies to the FS.  However, the FS has been working on policy/guidance for using UAS on non-fire/resource management work.  That policy is in its final stages of review and is anticipated to be signed this month.  The policy is called "FS Standards for UAS Operations".  Once in place, there will be policy for both fire and non-fire operations.  </a:t>
            </a:r>
            <a:r>
              <a:rPr lang="en-US" sz="1200" b="0" i="0" kern="1200" dirty="0" err="1">
                <a:solidFill>
                  <a:schemeClr val="tx1"/>
                </a:solidFill>
                <a:effectLst/>
                <a:latin typeface="+mn-lt"/>
                <a:ea typeface="+mn-ea"/>
                <a:cs typeface="+mn-cs"/>
              </a:rPr>
              <a:t>WIth</a:t>
            </a:r>
            <a:r>
              <a:rPr lang="en-US" sz="1200" b="0" i="0" kern="1200" dirty="0">
                <a:solidFill>
                  <a:schemeClr val="tx1"/>
                </a:solidFill>
                <a:effectLst/>
                <a:latin typeface="+mn-lt"/>
                <a:ea typeface="+mn-ea"/>
                <a:cs typeface="+mn-cs"/>
              </a:rPr>
              <a:t> all the policy/guidance in place and eventually getting aircraft, next big step is getting folks trained.  So FS staff training is anticipated to increase later in the summer, this fall and into 2021.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8492D9-2B51-4A6D-9AA8-2120F3C5E3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233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8492D9-2B51-4A6D-9AA8-2120F3C5E3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854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32DBDB-569D-4D23-BD7C-073EA5DC60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38872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32DBDB-569D-4D23-BD7C-073EA5DC607A}" type="slidenum">
              <a:rPr lang="en-US" smtClean="0"/>
              <a:pPr/>
              <a:t>3</a:t>
            </a:fld>
            <a:endParaRPr lang="en-US" dirty="0"/>
          </a:p>
        </p:txBody>
      </p:sp>
    </p:spTree>
    <p:extLst>
      <p:ext uri="{BB962C8B-B14F-4D97-AF65-F5344CB8AC3E}">
        <p14:creationId xmlns:p14="http://schemas.microsoft.com/office/powerpoint/2010/main" val="2965431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30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32DBDB-569D-4D23-BD7C-073EA5DC60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431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30588"/>
          </a:xfrm>
        </p:spPr>
      </p:sp>
      <p:sp>
        <p:nvSpPr>
          <p:cNvPr id="3" name="Notes Placeholder 2"/>
          <p:cNvSpPr>
            <a:spLocks noGrp="1"/>
          </p:cNvSpPr>
          <p:nvPr>
            <p:ph type="body" idx="1"/>
          </p:nvPr>
        </p:nvSpPr>
        <p:spPr/>
        <p:txBody>
          <a:bodyPr/>
          <a:lstStyle/>
          <a:p>
            <a:r>
              <a:rPr lang="en-US" dirty="0"/>
              <a:t>The NASA Wildland Fire Element / Theme is organized within the NASA</a:t>
            </a:r>
            <a:r>
              <a:rPr lang="en-US" baseline="0" dirty="0"/>
              <a:t> Applied Science Disaster Program, led by David Green.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32DBDB-569D-4D23-BD7C-073EA5DC60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4319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AEAE00-2350-2F4B-A40C-63F113469B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1594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30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32DBDB-569D-4D23-BD7C-073EA5DC60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431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AEAE00-2350-2F4B-A40C-63F113469B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7146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dirty="0"/>
              <a:t>Recent Advances: Beta version of new GWIS tabular / graphical /statistical module currently implemented at JRC. Module currently providing support to Paraguayan Space Agency and Environmental Agency (Nov 2020) to support wildfire analysis</a:t>
            </a:r>
          </a:p>
          <a:p>
            <a:endParaRPr lang="en-US" sz="12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AEAE00-2350-2F4B-A40C-63F113469B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59434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The recent deployment of the new generation of weather satellites provides an opportunity for the establishment of a robust global network of geostationary fire data that can greatly complement existing polar orbiting satellite fire products.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Recent Advances: Beta services of geostationary GOES, METEOSAT and HIMAWARI fire detection data has been “harmonized”, integrated, and in operational testing at JRC. Project</a:t>
            </a:r>
            <a:r>
              <a:rPr lang="en-US" sz="1200" baseline="0" dirty="0"/>
              <a:t> </a:t>
            </a:r>
            <a:r>
              <a:rPr lang="en-US" sz="1200" baseline="0" dirty="0" err="1"/>
              <a:t>objecive</a:t>
            </a:r>
            <a:r>
              <a:rPr lang="en-US" sz="1200" baseline="0" dirty="0"/>
              <a:t> </a:t>
            </a:r>
            <a:r>
              <a:rPr lang="en-US" sz="1200" dirty="0"/>
              <a:t>is achieved when processing steps for R/T services are turned over to JRC, 	and JRC, at that point will develop the operational code for inclusion into GWIS WMS.</a:t>
            </a:r>
          </a:p>
          <a:p>
            <a:endParaRPr lang="en-US" sz="1200" b="1" dirty="0"/>
          </a:p>
          <a:p>
            <a:endParaRPr lang="en-US" sz="1200" b="1" dirty="0"/>
          </a:p>
          <a:p>
            <a:r>
              <a:rPr lang="en-US" sz="1200" b="1" dirty="0"/>
              <a:t>Advanced Baseline Imager (ABI) </a:t>
            </a:r>
            <a:r>
              <a:rPr lang="en-US" sz="1200" dirty="0"/>
              <a:t>on board the NOAA GOES-16 satellite</a:t>
            </a:r>
          </a:p>
          <a:p>
            <a:r>
              <a:rPr lang="en-US" sz="1200" b="1" dirty="0"/>
              <a:t>Spinning Enhanced Visible and Infra-Red Imager (SEVIRI) </a:t>
            </a:r>
            <a:r>
              <a:rPr lang="en-US" sz="1200" dirty="0"/>
              <a:t>on board the ESA Meteosat Second Generation (MSG) satellite series.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AEAE00-2350-2F4B-A40C-63F113469B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7287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dirty="0"/>
              <a:t>Recent Advances” NASA GEOS-5 FWI forecasts have been added to GWIS alongside ECMWF forecasts (operational); Official launch of BMKG ‘SPARTAN’ FDRS at Indonesian Agency for Meteorology, Climatology and Geophysics (BMKG) in April 2020. Field supported Venezuelan fire effort with modeled data analysis with VIIRS and GPM-based Fire </a:t>
            </a:r>
            <a:r>
              <a:rPr lang="en-US" sz="1200" dirty="0" err="1"/>
              <a:t>Wx</a:t>
            </a:r>
            <a:r>
              <a:rPr lang="en-US" sz="1200" dirty="0"/>
              <a:t>.</a:t>
            </a:r>
          </a:p>
          <a:p>
            <a:pPr marL="171450" indent="-171450">
              <a:buFont typeface="Arial"/>
              <a:buChar char="•"/>
            </a:pPr>
            <a:endParaRPr lang="en-US" sz="1200" dirty="0"/>
          </a:p>
          <a:p>
            <a:pPr marL="171450" indent="-171450">
              <a:buFont typeface="Arial"/>
              <a:buChar char="•"/>
            </a:pPr>
            <a:r>
              <a:rPr lang="en-US" sz="1200" dirty="0"/>
              <a:t>The NRT GFWED system has been modified to GEOS-5 met. fields directly, rather than through </a:t>
            </a:r>
            <a:r>
              <a:rPr lang="en-US" sz="1200" dirty="0" err="1"/>
              <a:t>OPeNDAP</a:t>
            </a:r>
            <a:r>
              <a:rPr lang="en-US" sz="1200" dirty="0"/>
              <a:t>, in the hope of reducing product latency by ~6 hrs.</a:t>
            </a:r>
          </a:p>
          <a:p>
            <a:pPr marL="171450" indent="-171450">
              <a:buFont typeface="Arial"/>
              <a:buChar char="•"/>
            </a:pPr>
            <a:r>
              <a:rPr lang="en-US" sz="1200" dirty="0"/>
              <a:t>Ingest of GFWED data into the GWIS continues. The JRC team is working on acquiring data from the new NCCS </a:t>
            </a:r>
            <a:r>
              <a:rPr lang="en-US" sz="1200" dirty="0" err="1"/>
              <a:t>DataPortal</a:t>
            </a:r>
            <a:r>
              <a:rPr lang="en-US" sz="1200" dirty="0"/>
              <a:t> website, with the old FTP now shut down.</a:t>
            </a:r>
          </a:p>
          <a:p>
            <a:pPr marL="171450" indent="-171450">
              <a:buFont typeface="Arial"/>
              <a:buChar char="•"/>
            </a:pPr>
            <a:r>
              <a:rPr lang="en-US" sz="1200" dirty="0"/>
              <a:t>Work on ingesting of GPM data into FDRS calculations at BMKG has been handed over from the Division for Remote Sensing Imagery Management to the Division for Early Warning and Weather Prediction . Single-point calculations are apparently in place, but status of spatial products is still unclear.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0874E9-A129-994E-AFB7-6FA5A39CEA4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0375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3588" cy="3430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32DBDB-569D-4D23-BD7C-073EA5DC60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431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AEAE00-2350-2F4B-A40C-63F113469B6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8164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32DBDB-569D-4D23-BD7C-073EA5DC607A}" type="slidenum">
              <a:rPr lang="en-US" smtClean="0"/>
              <a:pPr/>
              <a:t>4</a:t>
            </a:fld>
            <a:endParaRPr lang="en-US" dirty="0"/>
          </a:p>
        </p:txBody>
      </p:sp>
    </p:spTree>
    <p:extLst>
      <p:ext uri="{BB962C8B-B14F-4D97-AF65-F5344CB8AC3E}">
        <p14:creationId xmlns:p14="http://schemas.microsoft.com/office/powerpoint/2010/main" val="29654319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927B5-B60D-47F7-941A-54B68E465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9509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point: Implement Advanced Integrated Fire Science pilot in CO Basin, expand geographically across the West, enhance with decision support interface, add new risk components, establishing Science Support of Fire Operations team to develop </a:t>
            </a:r>
            <a:r>
              <a:rPr lang="en-US" dirty="0" err="1"/>
              <a:t>scopig</a:t>
            </a:r>
            <a:r>
              <a:rPr lang="en-US" dirty="0"/>
              <a:t> documents on fire mapping and next generation </a:t>
            </a:r>
            <a:r>
              <a:rPr lang="en-US" dirty="0" err="1"/>
              <a:t>Landfire</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3927B5-B60D-47F7-941A-54B68E4657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879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32DBDB-569D-4D23-BD7C-073EA5DC607A}" type="slidenum">
              <a:rPr lang="en-US" smtClean="0"/>
              <a:pPr/>
              <a:t>5</a:t>
            </a:fld>
            <a:endParaRPr lang="en-US" dirty="0"/>
          </a:p>
        </p:txBody>
      </p:sp>
    </p:spTree>
    <p:extLst>
      <p:ext uri="{BB962C8B-B14F-4D97-AF65-F5344CB8AC3E}">
        <p14:creationId xmlns:p14="http://schemas.microsoft.com/office/powerpoint/2010/main" val="2965431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32DBDB-569D-4D23-BD7C-073EA5DC607A}" type="slidenum">
              <a:rPr lang="en-US" smtClean="0"/>
              <a:pPr/>
              <a:t>7</a:t>
            </a:fld>
            <a:endParaRPr lang="en-US" dirty="0"/>
          </a:p>
        </p:txBody>
      </p:sp>
    </p:spTree>
    <p:extLst>
      <p:ext uri="{BB962C8B-B14F-4D97-AF65-F5344CB8AC3E}">
        <p14:creationId xmlns:p14="http://schemas.microsoft.com/office/powerpoint/2010/main" val="2965431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32DBDB-569D-4D23-BD7C-073EA5DC607A}" type="slidenum">
              <a:rPr lang="en-US" smtClean="0"/>
              <a:pPr/>
              <a:t>8</a:t>
            </a:fld>
            <a:endParaRPr lang="en-US" dirty="0"/>
          </a:p>
        </p:txBody>
      </p:sp>
    </p:spTree>
    <p:extLst>
      <p:ext uri="{BB962C8B-B14F-4D97-AF65-F5344CB8AC3E}">
        <p14:creationId xmlns:p14="http://schemas.microsoft.com/office/powerpoint/2010/main" val="2965431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14FCB806-95A5-4F79-B97F-AE8CC573287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363" name="Rectangle 2"/>
          <p:cNvSpPr>
            <a:spLocks noGrp="1" noRot="1" noChangeAspect="1" noChangeArrowheads="1" noTextEdit="1"/>
          </p:cNvSpPr>
          <p:nvPr>
            <p:ph type="sldImg"/>
          </p:nvPr>
        </p:nvSpPr>
        <p:spPr>
          <a:xfrm>
            <a:off x="406400" y="696913"/>
            <a:ext cx="6197600" cy="3486150"/>
          </a:xfrm>
          <a:ln/>
        </p:spPr>
      </p:sp>
      <p:sp>
        <p:nvSpPr>
          <p:cNvPr id="1536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70125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Shapefiles for GISS to incorporate</a:t>
            </a:r>
            <a:r>
              <a:rPr lang="en-US" baseline="0" dirty="0"/>
              <a:t> into other maps </a:t>
            </a:r>
          </a:p>
          <a:p>
            <a:r>
              <a:rPr lang="en-US" baseline="0" dirty="0"/>
              <a:t>Maps and </a:t>
            </a:r>
            <a:r>
              <a:rPr lang="en-US" baseline="0" dirty="0" err="1"/>
              <a:t>kmzs</a:t>
            </a:r>
            <a:r>
              <a:rPr lang="en-US" baseline="0" dirty="0"/>
              <a:t> for non-GIS folks (Ops, SITL, plans Chief, FBAN) to view information</a:t>
            </a:r>
          </a:p>
          <a:p>
            <a:r>
              <a:rPr lang="en-US" baseline="0" dirty="0"/>
              <a:t>Log acts as a briefing to discuss fire growth, imagery issues, and provides documentation</a:t>
            </a:r>
          </a:p>
          <a:p>
            <a:r>
              <a:rPr lang="en-US" baseline="0" dirty="0"/>
              <a:t>These are internal products delivered to the IMT in time for morning briefing 6am, more typically by 0400/0430.</a:t>
            </a:r>
            <a:endParaRPr lang="en-US" dirty="0"/>
          </a:p>
        </p:txBody>
      </p:sp>
      <p:sp>
        <p:nvSpPr>
          <p:cNvPr id="4" name="Slide Number Placeholder 3"/>
          <p:cNvSpPr>
            <a:spLocks noGrp="1"/>
          </p:cNvSpPr>
          <p:nvPr>
            <p:ph type="sldNum" sz="quarter"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D7FB258E-E19F-4CEE-ADAC-47CA84A3B3AC}"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10881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a:prstGeom prst="rect">
            <a:avLst/>
          </a:prstGeom>
        </p:spPr>
        <p:txBody>
          <a:bodyPr lIns="91429" tIns="45714" rIns="91429" bIns="45714"/>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lIns="91429" tIns="45714" rIns="91429" bIns="45714"/>
          <a:lstStyle>
            <a:lvl1pPr marL="0" indent="0" algn="ctr">
              <a:buNone/>
              <a:defRPr/>
            </a:lvl1pPr>
            <a:lvl2pPr marL="457135" indent="0" algn="ctr">
              <a:buNone/>
              <a:defRPr/>
            </a:lvl2pPr>
            <a:lvl3pPr marL="914270" indent="0" algn="ctr">
              <a:buNone/>
              <a:defRPr/>
            </a:lvl3pPr>
            <a:lvl4pPr marL="1371406" indent="0" algn="ctr">
              <a:buNone/>
              <a:defRPr/>
            </a:lvl4pPr>
            <a:lvl5pPr marL="1828541" indent="0" algn="ctr">
              <a:buNone/>
              <a:defRPr/>
            </a:lvl5pPr>
            <a:lvl6pPr marL="2285676" indent="0" algn="ctr">
              <a:buNone/>
              <a:defRPr/>
            </a:lvl6pPr>
            <a:lvl7pPr marL="2742810" indent="0" algn="ctr">
              <a:buNone/>
              <a:defRPr/>
            </a:lvl7pPr>
            <a:lvl8pPr marL="3199947" indent="0" algn="ctr">
              <a:buNone/>
              <a:defRPr/>
            </a:lvl8pPr>
            <a:lvl9pPr marL="3657081" indent="0" algn="ctr">
              <a:buNone/>
              <a:defRPr/>
            </a:lvl9pPr>
          </a:lstStyle>
          <a:p>
            <a:r>
              <a:rPr lang="en-US"/>
              <a:t>Click to edit Master subtitle style</a:t>
            </a:r>
          </a:p>
        </p:txBody>
      </p:sp>
      <p:sp>
        <p:nvSpPr>
          <p:cNvPr id="4" name="Rectangle 202"/>
          <p:cNvSpPr>
            <a:spLocks noGrp="1" noChangeArrowheads="1"/>
          </p:cNvSpPr>
          <p:nvPr>
            <p:ph type="sldNum" sz="quarter" idx="10"/>
          </p:nvPr>
        </p:nvSpPr>
        <p:spPr>
          <a:ln/>
        </p:spPr>
        <p:txBody>
          <a:bodyPr/>
          <a:lstStyle>
            <a:lvl1pPr>
              <a:defRPr/>
            </a:lvl1pPr>
          </a:lstStyle>
          <a:p>
            <a:pPr>
              <a:defRPr/>
            </a:pPr>
            <a:fld id="{293184DB-4654-4037-B27A-70E293DB0644}" type="slidenum">
              <a:rPr lang="en-US"/>
              <a:pPr>
                <a:defRPr/>
              </a:pPr>
              <a:t>‹#›</a:t>
            </a:fld>
            <a:endParaRPr lang="en-US"/>
          </a:p>
        </p:txBody>
      </p:sp>
    </p:spTree>
    <p:extLst>
      <p:ext uri="{BB962C8B-B14F-4D97-AF65-F5344CB8AC3E}">
        <p14:creationId xmlns:p14="http://schemas.microsoft.com/office/powerpoint/2010/main" val="38692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49" y="98826"/>
            <a:ext cx="6851651" cy="397669"/>
          </a:xfrm>
          <a:prstGeom prst="rect">
            <a:avLst/>
          </a:prstGeom>
        </p:spPr>
        <p:txBody>
          <a:bodyPr lIns="91429" tIns="45714" rIns="91429" bIns="45714"/>
          <a:lstStyle/>
          <a:p>
            <a:r>
              <a:rPr lang="en-US"/>
              <a:t>Click to edit Master title style</a:t>
            </a:r>
          </a:p>
        </p:txBody>
      </p:sp>
      <p:sp>
        <p:nvSpPr>
          <p:cNvPr id="3" name="Vertical Text Placeholder 2"/>
          <p:cNvSpPr>
            <a:spLocks noGrp="1"/>
          </p:cNvSpPr>
          <p:nvPr>
            <p:ph type="body" orient="vert" idx="1"/>
          </p:nvPr>
        </p:nvSpPr>
        <p:spPr>
          <a:xfrm>
            <a:off x="1566593" y="837916"/>
            <a:ext cx="7845425" cy="3852863"/>
          </a:xfrm>
          <a:prstGeom prst="rect">
            <a:avLst/>
          </a:prstGeom>
        </p:spPr>
        <p:txBody>
          <a:bodyPr vert="eaVert" lIns="91429" tIns="45714" rIns="91429"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2"/>
          <p:cNvSpPr>
            <a:spLocks noGrp="1" noChangeArrowheads="1"/>
          </p:cNvSpPr>
          <p:nvPr>
            <p:ph type="sldNum" sz="quarter" idx="10"/>
          </p:nvPr>
        </p:nvSpPr>
        <p:spPr>
          <a:ln/>
        </p:spPr>
        <p:txBody>
          <a:bodyPr/>
          <a:lstStyle>
            <a:lvl1pPr>
              <a:defRPr/>
            </a:lvl1pPr>
          </a:lstStyle>
          <a:p>
            <a:pPr>
              <a:defRPr/>
            </a:pPr>
            <a:fld id="{09AC1630-7D80-4646-A2B5-8E6BCE762D59}" type="slidenum">
              <a:rPr lang="en-US"/>
              <a:pPr>
                <a:defRPr/>
              </a:pPr>
              <a:t>‹#›</a:t>
            </a:fld>
            <a:endParaRPr lang="en-US"/>
          </a:p>
        </p:txBody>
      </p:sp>
    </p:spTree>
    <p:extLst>
      <p:ext uri="{BB962C8B-B14F-4D97-AF65-F5344CB8AC3E}">
        <p14:creationId xmlns:p14="http://schemas.microsoft.com/office/powerpoint/2010/main" val="993890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80" y="98826"/>
            <a:ext cx="1960563" cy="4722019"/>
          </a:xfrm>
          <a:prstGeom prst="rect">
            <a:avLst/>
          </a:prstGeom>
        </p:spPr>
        <p:txBody>
          <a:bodyPr vert="eaVert" lIns="91429" tIns="45714" rIns="91429" bIns="45714"/>
          <a:lstStyle/>
          <a:p>
            <a:r>
              <a:rPr lang="en-US"/>
              <a:t>Click to edit Master title style</a:t>
            </a:r>
          </a:p>
        </p:txBody>
      </p:sp>
      <p:sp>
        <p:nvSpPr>
          <p:cNvPr id="3" name="Vertical Text Placeholder 2"/>
          <p:cNvSpPr>
            <a:spLocks noGrp="1"/>
          </p:cNvSpPr>
          <p:nvPr>
            <p:ph type="body" orient="vert" idx="1"/>
          </p:nvPr>
        </p:nvSpPr>
        <p:spPr>
          <a:xfrm>
            <a:off x="963614" y="98826"/>
            <a:ext cx="5732463" cy="4722019"/>
          </a:xfrm>
          <a:prstGeom prst="rect">
            <a:avLst/>
          </a:prstGeom>
        </p:spPr>
        <p:txBody>
          <a:bodyPr vert="eaVert" lIns="91429" tIns="45714" rIns="91429"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2"/>
          <p:cNvSpPr>
            <a:spLocks noGrp="1" noChangeArrowheads="1"/>
          </p:cNvSpPr>
          <p:nvPr>
            <p:ph type="sldNum" sz="quarter" idx="10"/>
          </p:nvPr>
        </p:nvSpPr>
        <p:spPr>
          <a:ln/>
        </p:spPr>
        <p:txBody>
          <a:bodyPr/>
          <a:lstStyle>
            <a:lvl1pPr>
              <a:defRPr/>
            </a:lvl1pPr>
          </a:lstStyle>
          <a:p>
            <a:pPr>
              <a:defRPr/>
            </a:pPr>
            <a:fld id="{B97F004D-6812-45E9-8D1F-0D763236986C}" type="slidenum">
              <a:rPr lang="en-US"/>
              <a:pPr>
                <a:defRPr/>
              </a:pPr>
              <a:t>‹#›</a:t>
            </a:fld>
            <a:endParaRPr lang="en-US"/>
          </a:p>
        </p:txBody>
      </p:sp>
    </p:spTree>
    <p:extLst>
      <p:ext uri="{BB962C8B-B14F-4D97-AF65-F5344CB8AC3E}">
        <p14:creationId xmlns:p14="http://schemas.microsoft.com/office/powerpoint/2010/main" val="2119820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8" y="98826"/>
            <a:ext cx="7845425" cy="4722019"/>
          </a:xfrm>
          <a:prstGeom prst="rect">
            <a:avLst/>
          </a:prstGeom>
        </p:spPr>
        <p:txBody>
          <a:bodyPr lIns="91429" tIns="45714" rIns="91429"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02"/>
          <p:cNvSpPr>
            <a:spLocks noGrp="1" noChangeArrowheads="1"/>
          </p:cNvSpPr>
          <p:nvPr>
            <p:ph type="sldNum" sz="quarter" idx="10"/>
          </p:nvPr>
        </p:nvSpPr>
        <p:spPr>
          <a:ln/>
        </p:spPr>
        <p:txBody>
          <a:bodyPr/>
          <a:lstStyle>
            <a:lvl1pPr>
              <a:defRPr/>
            </a:lvl1pPr>
          </a:lstStyle>
          <a:p>
            <a:pPr>
              <a:defRPr/>
            </a:pPr>
            <a:fld id="{16A37A63-4A5C-4EB5-922A-D5543D71A191}" type="slidenum">
              <a:rPr lang="en-US"/>
              <a:pPr>
                <a:defRPr/>
              </a:pPr>
              <a:t>‹#›</a:t>
            </a:fld>
            <a:endParaRPr lang="en-US"/>
          </a:p>
        </p:txBody>
      </p:sp>
    </p:spTree>
    <p:extLst>
      <p:ext uri="{BB962C8B-B14F-4D97-AF65-F5344CB8AC3E}">
        <p14:creationId xmlns:p14="http://schemas.microsoft.com/office/powerpoint/2010/main" val="1772428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84811" y="414257"/>
            <a:ext cx="7886700" cy="615553"/>
          </a:xfrm>
          <a:prstGeom prst="rect">
            <a:avLst/>
          </a:prstGeom>
        </p:spPr>
        <p:txBody>
          <a:bodyPr anchor="t" anchorCtr="0">
            <a:spAutoFit/>
          </a:bodyPr>
          <a:lstStyle>
            <a:lvl1pPr>
              <a:defRPr sz="4000">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a:xfrm>
            <a:off x="6800851" y="4767264"/>
            <a:ext cx="2057400" cy="273844"/>
          </a:xfrm>
        </p:spPr>
        <p:txBody>
          <a:bodyPr/>
          <a:lstStyle>
            <a:lvl1pPr>
              <a:defRPr>
                <a:solidFill>
                  <a:schemeClr val="accent1">
                    <a:lumMod val="50000"/>
                  </a:schemeClr>
                </a:solidFill>
              </a:defRPr>
            </a:lvl1pPr>
          </a:lstStyle>
          <a:p>
            <a:fld id="{786A64DB-DBB3-CA48-993E-0DE1651AF3A6}" type="slidenum">
              <a:rPr lang="en-US" smtClean="0"/>
              <a:pPr/>
              <a:t>‹#›</a:t>
            </a:fld>
            <a:endParaRPr lang="en-US" dirty="0"/>
          </a:p>
        </p:txBody>
      </p:sp>
    </p:spTree>
    <p:extLst>
      <p:ext uri="{BB962C8B-B14F-4D97-AF65-F5344CB8AC3E}">
        <p14:creationId xmlns:p14="http://schemas.microsoft.com/office/powerpoint/2010/main" val="3475185721"/>
      </p:ext>
    </p:extLst>
  </p:cSld>
  <p:clrMapOvr>
    <a:masterClrMapping/>
  </p:clrMapOvr>
  <p:extLst>
    <p:ext uri="{DCECCB84-F9BA-43D5-87BE-67443E8EF086}">
      <p15:sldGuideLst xmlns:p15="http://schemas.microsoft.com/office/powerpoint/2012/main">
        <p15:guide id="1" orient="horz" pos="408" userDrawn="1">
          <p15:clr>
            <a:srgbClr val="FBAE40"/>
          </p15:clr>
        </p15:guide>
        <p15:guide id="2" pos="40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35DE4CC-4A1B-45D8-A1C8-43DF2FE5EC8C}"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090416-5CFD-4AAE-B47E-94D1F6525681}" type="slidenum">
              <a:rPr lang="en-US" smtClean="0"/>
              <a:t>‹#›</a:t>
            </a:fld>
            <a:endParaRPr lang="en-US"/>
          </a:p>
        </p:txBody>
      </p:sp>
    </p:spTree>
    <p:extLst>
      <p:ext uri="{BB962C8B-B14F-4D97-AF65-F5344CB8AC3E}">
        <p14:creationId xmlns:p14="http://schemas.microsoft.com/office/powerpoint/2010/main" val="1975629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5DE4CC-4A1B-45D8-A1C8-43DF2FE5EC8C}"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090416-5CFD-4AAE-B47E-94D1F6525681}" type="slidenum">
              <a:rPr lang="en-US" smtClean="0"/>
              <a:t>‹#›</a:t>
            </a:fld>
            <a:endParaRPr lang="en-US"/>
          </a:p>
        </p:txBody>
      </p:sp>
    </p:spTree>
    <p:extLst>
      <p:ext uri="{BB962C8B-B14F-4D97-AF65-F5344CB8AC3E}">
        <p14:creationId xmlns:p14="http://schemas.microsoft.com/office/powerpoint/2010/main" val="4199469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28230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9" y="3442098"/>
            <a:ext cx="7886700" cy="1125140"/>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5DE4CC-4A1B-45D8-A1C8-43DF2FE5EC8C}"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090416-5CFD-4AAE-B47E-94D1F6525681}" type="slidenum">
              <a:rPr lang="en-US" smtClean="0"/>
              <a:t>‹#›</a:t>
            </a:fld>
            <a:endParaRPr lang="en-US"/>
          </a:p>
        </p:txBody>
      </p:sp>
    </p:spTree>
    <p:extLst>
      <p:ext uri="{BB962C8B-B14F-4D97-AF65-F5344CB8AC3E}">
        <p14:creationId xmlns:p14="http://schemas.microsoft.com/office/powerpoint/2010/main" val="2590091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5DE4CC-4A1B-45D8-A1C8-43DF2FE5EC8C}" type="datetimeFigureOut">
              <a:rPr lang="en-US" smtClean="0"/>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090416-5CFD-4AAE-B47E-94D1F6525681}" type="slidenum">
              <a:rPr lang="en-US" smtClean="0"/>
              <a:t>‹#›</a:t>
            </a:fld>
            <a:endParaRPr lang="en-US"/>
          </a:p>
        </p:txBody>
      </p:sp>
    </p:spTree>
    <p:extLst>
      <p:ext uri="{BB962C8B-B14F-4D97-AF65-F5344CB8AC3E}">
        <p14:creationId xmlns:p14="http://schemas.microsoft.com/office/powerpoint/2010/main" val="245243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2"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5DE4CC-4A1B-45D8-A1C8-43DF2FE5EC8C}" type="datetimeFigureOut">
              <a:rPr lang="en-US" smtClean="0"/>
              <a:t>11/18/2020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090416-5CFD-4AAE-B47E-94D1F6525681}" type="slidenum">
              <a:rPr lang="en-US" smtClean="0"/>
              <a:t>‹#›</a:t>
            </a:fld>
            <a:endParaRPr lang="en-US"/>
          </a:p>
        </p:txBody>
      </p:sp>
    </p:spTree>
    <p:extLst>
      <p:ext uri="{BB962C8B-B14F-4D97-AF65-F5344CB8AC3E}">
        <p14:creationId xmlns:p14="http://schemas.microsoft.com/office/powerpoint/2010/main" val="801731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5DE4CC-4A1B-45D8-A1C8-43DF2FE5EC8C}" type="datetimeFigureOut">
              <a:rPr lang="en-US" smtClean="0"/>
              <a:t>11/18/2020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090416-5CFD-4AAE-B47E-94D1F6525681}" type="slidenum">
              <a:rPr lang="en-US" smtClean="0"/>
              <a:t>‹#›</a:t>
            </a:fld>
            <a:endParaRPr lang="en-US"/>
          </a:p>
        </p:txBody>
      </p:sp>
    </p:spTree>
    <p:extLst>
      <p:ext uri="{BB962C8B-B14F-4D97-AF65-F5344CB8AC3E}">
        <p14:creationId xmlns:p14="http://schemas.microsoft.com/office/powerpoint/2010/main" val="1010356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49" y="98826"/>
            <a:ext cx="6851651" cy="397669"/>
          </a:xfrm>
          <a:prstGeom prst="rect">
            <a:avLst/>
          </a:prstGeom>
        </p:spPr>
        <p:txBody>
          <a:bodyPr lIns="91429" tIns="45714" rIns="91429" bIns="45714"/>
          <a:lstStyle/>
          <a:p>
            <a:r>
              <a:rPr lang="en-US" dirty="0"/>
              <a:t>Click to edit Master title style</a:t>
            </a:r>
          </a:p>
        </p:txBody>
      </p:sp>
      <p:sp>
        <p:nvSpPr>
          <p:cNvPr id="3" name="Content Placeholder 2"/>
          <p:cNvSpPr>
            <a:spLocks noGrp="1"/>
          </p:cNvSpPr>
          <p:nvPr>
            <p:ph idx="1"/>
          </p:nvPr>
        </p:nvSpPr>
        <p:spPr>
          <a:xfrm>
            <a:off x="1566593" y="837916"/>
            <a:ext cx="7845425" cy="3852863"/>
          </a:xfrm>
          <a:prstGeom prst="rect">
            <a:avLst/>
          </a:prstGeom>
        </p:spPr>
        <p:txBody>
          <a:bodyPr lIns="91429" tIns="45714" rIns="91429"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2"/>
          <p:cNvSpPr>
            <a:spLocks noGrp="1" noChangeArrowheads="1"/>
          </p:cNvSpPr>
          <p:nvPr>
            <p:ph type="sldNum" sz="quarter" idx="10"/>
          </p:nvPr>
        </p:nvSpPr>
        <p:spPr>
          <a:ln/>
        </p:spPr>
        <p:txBody>
          <a:bodyPr/>
          <a:lstStyle>
            <a:lvl1pPr>
              <a:defRPr/>
            </a:lvl1pPr>
          </a:lstStyle>
          <a:p>
            <a:pPr>
              <a:defRPr/>
            </a:pPr>
            <a:fld id="{A2BAD5C3-77D7-4C56-9837-62490DC50765}" type="slidenum">
              <a:rPr lang="en-US"/>
              <a:pPr>
                <a:defRPr/>
              </a:pPr>
              <a:t>‹#›</a:t>
            </a:fld>
            <a:endParaRPr lang="en-US"/>
          </a:p>
        </p:txBody>
      </p:sp>
    </p:spTree>
    <p:extLst>
      <p:ext uri="{BB962C8B-B14F-4D97-AF65-F5344CB8AC3E}">
        <p14:creationId xmlns:p14="http://schemas.microsoft.com/office/powerpoint/2010/main" val="3494908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DE4CC-4A1B-45D8-A1C8-43DF2FE5EC8C}" type="datetimeFigureOut">
              <a:rPr lang="en-US" smtClean="0"/>
              <a:t>11/18/2020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090416-5CFD-4AAE-B47E-94D1F6525681}" type="slidenum">
              <a:rPr lang="en-US" smtClean="0"/>
              <a:t>‹#›</a:t>
            </a:fld>
            <a:endParaRPr lang="en-US"/>
          </a:p>
        </p:txBody>
      </p:sp>
    </p:spTree>
    <p:extLst>
      <p:ext uri="{BB962C8B-B14F-4D97-AF65-F5344CB8AC3E}">
        <p14:creationId xmlns:p14="http://schemas.microsoft.com/office/powerpoint/2010/main" val="2248495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1"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9"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C35DE4CC-4A1B-45D8-A1C8-43DF2FE5EC8C}" type="datetimeFigureOut">
              <a:rPr lang="en-US" smtClean="0"/>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090416-5CFD-4AAE-B47E-94D1F6525681}" type="slidenum">
              <a:rPr lang="en-US" smtClean="0"/>
              <a:t>‹#›</a:t>
            </a:fld>
            <a:endParaRPr lang="en-US"/>
          </a:p>
        </p:txBody>
      </p:sp>
    </p:spTree>
    <p:extLst>
      <p:ext uri="{BB962C8B-B14F-4D97-AF65-F5344CB8AC3E}">
        <p14:creationId xmlns:p14="http://schemas.microsoft.com/office/powerpoint/2010/main" val="859480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9"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1" cy="3655219"/>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p:cNvSpPr>
            <a:spLocks noGrp="1"/>
          </p:cNvSpPr>
          <p:nvPr>
            <p:ph type="body" sz="half" idx="2"/>
          </p:nvPr>
        </p:nvSpPr>
        <p:spPr>
          <a:xfrm>
            <a:off x="629841" y="1543052"/>
            <a:ext cx="2949179" cy="2858691"/>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C35DE4CC-4A1B-45D8-A1C8-43DF2FE5EC8C}" type="datetimeFigureOut">
              <a:rPr lang="en-US" smtClean="0"/>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090416-5CFD-4AAE-B47E-94D1F6525681}" type="slidenum">
              <a:rPr lang="en-US" smtClean="0"/>
              <a:t>‹#›</a:t>
            </a:fld>
            <a:endParaRPr lang="en-US"/>
          </a:p>
        </p:txBody>
      </p:sp>
    </p:spTree>
    <p:extLst>
      <p:ext uri="{BB962C8B-B14F-4D97-AF65-F5344CB8AC3E}">
        <p14:creationId xmlns:p14="http://schemas.microsoft.com/office/powerpoint/2010/main" val="3970163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5DE4CC-4A1B-45D8-A1C8-43DF2FE5EC8C}"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090416-5CFD-4AAE-B47E-94D1F6525681}" type="slidenum">
              <a:rPr lang="en-US" smtClean="0"/>
              <a:t>‹#›</a:t>
            </a:fld>
            <a:endParaRPr lang="en-US"/>
          </a:p>
        </p:txBody>
      </p:sp>
    </p:spTree>
    <p:extLst>
      <p:ext uri="{BB962C8B-B14F-4D97-AF65-F5344CB8AC3E}">
        <p14:creationId xmlns:p14="http://schemas.microsoft.com/office/powerpoint/2010/main" val="2525989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5DE4CC-4A1B-45D8-A1C8-43DF2FE5EC8C}"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090416-5CFD-4AAE-B47E-94D1F6525681}" type="slidenum">
              <a:rPr lang="en-US" smtClean="0"/>
              <a:t>‹#›</a:t>
            </a:fld>
            <a:endParaRPr lang="en-US"/>
          </a:p>
        </p:txBody>
      </p:sp>
    </p:spTree>
    <p:extLst>
      <p:ext uri="{BB962C8B-B14F-4D97-AF65-F5344CB8AC3E}">
        <p14:creationId xmlns:p14="http://schemas.microsoft.com/office/powerpoint/2010/main" val="2728814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9525"/>
            <a:ext cx="9156700" cy="5153025"/>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w="9525">
              <a:noFill/>
              <a:miter lim="800000"/>
              <a:headEnd/>
              <a:tailEnd/>
            </a:ln>
            <a:effectLst/>
          </p:spPr>
          <p:txBody>
            <a:bodyPr wrap="none" anchor="ctr"/>
            <a:lstStyle/>
            <a:p>
              <a:pPr>
                <a:defRPr/>
              </a:pPr>
              <a:endParaRPr lang="en-US" sz="1351"/>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1351"/>
            </a:p>
          </p:txBody>
        </p:sp>
        <p:sp>
          <p:nvSpPr>
            <p:cNvPr id="7" name="Freeform 5"/>
            <p:cNvSpPr>
              <a:spLocks/>
            </p:cNvSpPr>
            <p:nvPr/>
          </p:nvSpPr>
          <p:spPr bwMode="hidden">
            <a:xfrm>
              <a:off x="0" y="-8"/>
              <a:ext cx="3640" cy="1434"/>
            </a:xfrm>
            <a:custGeom>
              <a:avLst/>
              <a:gdLst/>
              <a:ahLst/>
              <a:cxnLst>
                <a:cxn ang="0">
                  <a:pos x="0" y="1152"/>
                </a:cxn>
                <a:cxn ang="0">
                  <a:pos x="672" y="1392"/>
                </a:cxn>
                <a:cxn ang="0">
                  <a:pos x="912" y="1152"/>
                </a:cxn>
                <a:cxn ang="0">
                  <a:pos x="864" y="816"/>
                </a:cxn>
                <a:cxn ang="0">
                  <a:pos x="1170" y="588"/>
                </a:cxn>
                <a:cxn ang="0">
                  <a:pos x="1692" y="546"/>
                </a:cxn>
                <a:cxn ang="0">
                  <a:pos x="2112" y="576"/>
                </a:cxn>
                <a:cxn ang="0">
                  <a:pos x="2208" y="384"/>
                </a:cxn>
                <a:cxn ang="0">
                  <a:pos x="2184" y="138"/>
                </a:cxn>
                <a:cxn ang="0">
                  <a:pos x="2640" y="144"/>
                </a:cxn>
                <a:cxn ang="0">
                  <a:pos x="3024" y="432"/>
                </a:cxn>
                <a:cxn ang="0">
                  <a:pos x="3552" y="192"/>
                </a:cxn>
                <a:cxn ang="0">
                  <a:pos x="3552" y="0"/>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sz="1351"/>
            </a:p>
          </p:txBody>
        </p:sp>
        <p:sp>
          <p:nvSpPr>
            <p:cNvPr id="8" name="Freeform 6"/>
            <p:cNvSpPr>
              <a:spLocks/>
            </p:cNvSpPr>
            <p:nvPr/>
          </p:nvSpPr>
          <p:spPr bwMode="hidden">
            <a:xfrm>
              <a:off x="0" y="-8"/>
              <a:ext cx="1996" cy="1240"/>
            </a:xfrm>
            <a:custGeom>
              <a:avLst/>
              <a:gdLst/>
              <a:ahLst/>
              <a:cxnLst>
                <a:cxn ang="0">
                  <a:pos x="0" y="960"/>
                </a:cxn>
                <a:cxn ang="0">
                  <a:pos x="336" y="1200"/>
                </a:cxn>
                <a:cxn ang="0">
                  <a:pos x="576" y="1200"/>
                </a:cxn>
                <a:cxn ang="0">
                  <a:pos x="696" y="972"/>
                </a:cxn>
                <a:cxn ang="0">
                  <a:pos x="636" y="462"/>
                </a:cxn>
                <a:cxn ang="0">
                  <a:pos x="816" y="276"/>
                </a:cxn>
                <a:cxn ang="0">
                  <a:pos x="1392" y="432"/>
                </a:cxn>
                <a:cxn ang="0">
                  <a:pos x="1740" y="390"/>
                </a:cxn>
                <a:cxn ang="0">
                  <a:pos x="1974" y="348"/>
                </a:cxn>
                <a:cxn ang="0">
                  <a:pos x="1872" y="0"/>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sz="1351"/>
            </a:p>
          </p:txBody>
        </p:sp>
        <p:sp>
          <p:nvSpPr>
            <p:cNvPr id="9" name="Freeform 7"/>
            <p:cNvSpPr>
              <a:spLocks/>
            </p:cNvSpPr>
            <p:nvPr/>
          </p:nvSpPr>
          <p:spPr bwMode="hidden">
            <a:xfrm>
              <a:off x="0" y="-8"/>
              <a:ext cx="1584" cy="1008"/>
            </a:xfrm>
            <a:custGeom>
              <a:avLst/>
              <a:gdLst/>
              <a:ahLst/>
              <a:cxnLst>
                <a:cxn ang="0">
                  <a:pos x="0" y="576"/>
                </a:cxn>
                <a:cxn ang="0">
                  <a:pos x="336" y="960"/>
                </a:cxn>
                <a:cxn ang="0">
                  <a:pos x="480" y="864"/>
                </a:cxn>
                <a:cxn ang="0">
                  <a:pos x="318" y="414"/>
                </a:cxn>
                <a:cxn ang="0">
                  <a:pos x="780" y="36"/>
                </a:cxn>
                <a:cxn ang="0">
                  <a:pos x="1440" y="192"/>
                </a:cxn>
                <a:cxn ang="0">
                  <a:pos x="1584" y="0"/>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p:spPr>
          <p:txBody>
            <a:bodyPr wrap="none" anchor="ctr"/>
            <a:lstStyle/>
            <a:p>
              <a:pPr>
                <a:defRPr/>
              </a:pPr>
              <a:endParaRPr lang="en-US" sz="1351"/>
            </a:p>
          </p:txBody>
        </p:sp>
        <p:sp>
          <p:nvSpPr>
            <p:cNvPr id="10" name="Freeform 8"/>
            <p:cNvSpPr>
              <a:spLocks/>
            </p:cNvSpPr>
            <p:nvPr/>
          </p:nvSpPr>
          <p:spPr bwMode="hidden">
            <a:xfrm>
              <a:off x="856" y="144"/>
              <a:ext cx="3752" cy="1816"/>
            </a:xfrm>
            <a:custGeom>
              <a:avLst/>
              <a:gdLst/>
              <a:ahLst/>
              <a:cxnLst>
                <a:cxn ang="0">
                  <a:pos x="248" y="1000"/>
                </a:cxn>
                <a:cxn ang="0">
                  <a:pos x="200" y="760"/>
                </a:cxn>
                <a:cxn ang="0">
                  <a:pos x="248" y="664"/>
                </a:cxn>
                <a:cxn ang="0">
                  <a:pos x="584" y="616"/>
                </a:cxn>
                <a:cxn ang="0">
                  <a:pos x="1304" y="664"/>
                </a:cxn>
                <a:cxn ang="0">
                  <a:pos x="1640" y="424"/>
                </a:cxn>
                <a:cxn ang="0">
                  <a:pos x="1976" y="472"/>
                </a:cxn>
                <a:cxn ang="0">
                  <a:pos x="2600" y="424"/>
                </a:cxn>
                <a:cxn ang="0">
                  <a:pos x="3128" y="88"/>
                </a:cxn>
                <a:cxn ang="0">
                  <a:pos x="3560" y="40"/>
                </a:cxn>
                <a:cxn ang="0">
                  <a:pos x="3656" y="328"/>
                </a:cxn>
                <a:cxn ang="0">
                  <a:pos x="2984" y="760"/>
                </a:cxn>
                <a:cxn ang="0">
                  <a:pos x="2456" y="952"/>
                </a:cxn>
                <a:cxn ang="0">
                  <a:pos x="1976" y="1432"/>
                </a:cxn>
                <a:cxn ang="0">
                  <a:pos x="1400" y="1768"/>
                </a:cxn>
                <a:cxn ang="0">
                  <a:pos x="968" y="1720"/>
                </a:cxn>
                <a:cxn ang="0">
                  <a:pos x="296" y="1768"/>
                </a:cxn>
                <a:cxn ang="0">
                  <a:pos x="8" y="1432"/>
                </a:cxn>
                <a:cxn ang="0">
                  <a:pos x="248" y="1000"/>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sz="1351"/>
            </a:p>
          </p:txBody>
        </p:sp>
        <p:sp>
          <p:nvSpPr>
            <p:cNvPr id="11" name="Freeform 9"/>
            <p:cNvSpPr>
              <a:spLocks/>
            </p:cNvSpPr>
            <p:nvPr/>
          </p:nvSpPr>
          <p:spPr bwMode="hidden">
            <a:xfrm>
              <a:off x="972" y="688"/>
              <a:ext cx="2580" cy="1140"/>
            </a:xfrm>
            <a:custGeom>
              <a:avLst/>
              <a:gdLst/>
              <a:ahLst/>
              <a:cxnLst>
                <a:cxn ang="0">
                  <a:pos x="36" y="792"/>
                </a:cxn>
                <a:cxn ang="0">
                  <a:pos x="228" y="456"/>
                </a:cxn>
                <a:cxn ang="0">
                  <a:pos x="324" y="264"/>
                </a:cxn>
                <a:cxn ang="0">
                  <a:pos x="612" y="216"/>
                </a:cxn>
                <a:cxn ang="0">
                  <a:pos x="1092" y="312"/>
                </a:cxn>
                <a:cxn ang="0">
                  <a:pos x="1536" y="60"/>
                </a:cxn>
                <a:cxn ang="0">
                  <a:pos x="2388" y="120"/>
                </a:cxn>
                <a:cxn ang="0">
                  <a:pos x="2328" y="288"/>
                </a:cxn>
                <a:cxn ang="0">
                  <a:pos x="2028" y="612"/>
                </a:cxn>
                <a:cxn ang="0">
                  <a:pos x="1428" y="1032"/>
                </a:cxn>
                <a:cxn ang="0">
                  <a:pos x="1140" y="1080"/>
                </a:cxn>
                <a:cxn ang="0">
                  <a:pos x="324" y="1032"/>
                </a:cxn>
                <a:cxn ang="0">
                  <a:pos x="36" y="792"/>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sz="1351"/>
            </a:p>
          </p:txBody>
        </p:sp>
        <p:sp>
          <p:nvSpPr>
            <p:cNvPr id="12" name="Freeform 10"/>
            <p:cNvSpPr>
              <a:spLocks/>
            </p:cNvSpPr>
            <p:nvPr/>
          </p:nvSpPr>
          <p:spPr bwMode="hidden">
            <a:xfrm>
              <a:off x="1170" y="910"/>
              <a:ext cx="1758" cy="696"/>
            </a:xfrm>
            <a:custGeom>
              <a:avLst/>
              <a:gdLst/>
              <a:ahLst/>
              <a:cxnLst>
                <a:cxn ang="0">
                  <a:pos x="60" y="594"/>
                </a:cxn>
                <a:cxn ang="0">
                  <a:pos x="126" y="234"/>
                </a:cxn>
                <a:cxn ang="0">
                  <a:pos x="1182" y="234"/>
                </a:cxn>
                <a:cxn ang="0">
                  <a:pos x="1518" y="90"/>
                </a:cxn>
                <a:cxn ang="0">
                  <a:pos x="1710" y="138"/>
                </a:cxn>
                <a:cxn ang="0">
                  <a:pos x="1230" y="522"/>
                </a:cxn>
                <a:cxn ang="0">
                  <a:pos x="750" y="666"/>
                </a:cxn>
                <a:cxn ang="0">
                  <a:pos x="60" y="594"/>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sz="1351"/>
            </a:p>
          </p:txBody>
        </p:sp>
        <p:sp>
          <p:nvSpPr>
            <p:cNvPr id="13" name="Freeform 11"/>
            <p:cNvSpPr>
              <a:spLocks/>
            </p:cNvSpPr>
            <p:nvPr/>
          </p:nvSpPr>
          <p:spPr bwMode="hidden">
            <a:xfrm rot="-299203">
              <a:off x="1296" y="1240"/>
              <a:ext cx="928" cy="192"/>
            </a:xfrm>
            <a:custGeom>
              <a:avLst/>
              <a:gdLst/>
              <a:ahLst/>
              <a:cxnLst>
                <a:cxn ang="0">
                  <a:pos x="104" y="96"/>
                </a:cxn>
                <a:cxn ang="0">
                  <a:pos x="152" y="0"/>
                </a:cxn>
                <a:cxn ang="0">
                  <a:pos x="728" y="96"/>
                </a:cxn>
                <a:cxn ang="0">
                  <a:pos x="920" y="96"/>
                </a:cxn>
                <a:cxn ang="0">
                  <a:pos x="776" y="192"/>
                </a:cxn>
                <a:cxn ang="0">
                  <a:pos x="104" y="96"/>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sz="1351"/>
            </a:p>
          </p:txBody>
        </p:sp>
        <p:sp>
          <p:nvSpPr>
            <p:cNvPr id="14" name="Freeform 12"/>
            <p:cNvSpPr>
              <a:spLocks/>
            </p:cNvSpPr>
            <p:nvPr/>
          </p:nvSpPr>
          <p:spPr bwMode="hidden">
            <a:xfrm>
              <a:off x="0" y="1584"/>
              <a:ext cx="5754" cy="2280"/>
            </a:xfrm>
            <a:custGeom>
              <a:avLst/>
              <a:gdLst/>
              <a:ahLst/>
              <a:cxnLst>
                <a:cxn ang="0">
                  <a:pos x="0" y="40"/>
                </a:cxn>
                <a:cxn ang="0">
                  <a:pos x="336" y="40"/>
                </a:cxn>
                <a:cxn ang="0">
                  <a:pos x="720" y="280"/>
                </a:cxn>
                <a:cxn ang="0">
                  <a:pos x="912" y="712"/>
                </a:cxn>
                <a:cxn ang="0">
                  <a:pos x="864" y="1240"/>
                </a:cxn>
                <a:cxn ang="0">
                  <a:pos x="960" y="1768"/>
                </a:cxn>
                <a:cxn ang="0">
                  <a:pos x="1440" y="2152"/>
                </a:cxn>
                <a:cxn ang="0">
                  <a:pos x="2160" y="2248"/>
                </a:cxn>
                <a:cxn ang="0">
                  <a:pos x="2688" y="1960"/>
                </a:cxn>
                <a:cxn ang="0">
                  <a:pos x="2706" y="472"/>
                </a:cxn>
                <a:cxn ang="0">
                  <a:pos x="3456" y="424"/>
                </a:cxn>
                <a:cxn ang="0">
                  <a:pos x="4416" y="712"/>
                </a:cxn>
                <a:cxn ang="0">
                  <a:pos x="4416" y="1432"/>
                </a:cxn>
                <a:cxn ang="0">
                  <a:pos x="4728" y="1822"/>
                </a:cxn>
                <a:cxn ang="0">
                  <a:pos x="5322" y="2206"/>
                </a:cxn>
                <a:cxn ang="0">
                  <a:pos x="5754" y="1510"/>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sz="1351"/>
            </a:p>
          </p:txBody>
        </p:sp>
        <p:sp>
          <p:nvSpPr>
            <p:cNvPr id="15" name="Freeform 13"/>
            <p:cNvSpPr>
              <a:spLocks/>
            </p:cNvSpPr>
            <p:nvPr/>
          </p:nvSpPr>
          <p:spPr bwMode="hidden">
            <a:xfrm>
              <a:off x="1056" y="2008"/>
              <a:ext cx="1496" cy="1464"/>
            </a:xfrm>
            <a:custGeom>
              <a:avLst/>
              <a:gdLst/>
              <a:ahLst/>
              <a:cxnLst>
                <a:cxn ang="0">
                  <a:pos x="408" y="16"/>
                </a:cxn>
                <a:cxn ang="0">
                  <a:pos x="72" y="304"/>
                </a:cxn>
                <a:cxn ang="0">
                  <a:pos x="72" y="976"/>
                </a:cxn>
                <a:cxn ang="0">
                  <a:pos x="504" y="1360"/>
                </a:cxn>
                <a:cxn ang="0">
                  <a:pos x="1128" y="1408"/>
                </a:cxn>
                <a:cxn ang="0">
                  <a:pos x="1464" y="1024"/>
                </a:cxn>
                <a:cxn ang="0">
                  <a:pos x="1320" y="208"/>
                </a:cxn>
                <a:cxn ang="0">
                  <a:pos x="408" y="16"/>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sz="1351"/>
            </a:p>
          </p:txBody>
        </p:sp>
        <p:sp>
          <p:nvSpPr>
            <p:cNvPr id="16" name="Freeform 14"/>
            <p:cNvSpPr>
              <a:spLocks/>
            </p:cNvSpPr>
            <p:nvPr/>
          </p:nvSpPr>
          <p:spPr bwMode="hidden">
            <a:xfrm rot="1159149">
              <a:off x="1296" y="2152"/>
              <a:ext cx="1126" cy="730"/>
            </a:xfrm>
            <a:custGeom>
              <a:avLst/>
              <a:gdLst/>
              <a:ahLst/>
              <a:cxnLst>
                <a:cxn ang="0">
                  <a:pos x="940" y="196"/>
                </a:cxn>
                <a:cxn ang="0">
                  <a:pos x="576" y="20"/>
                </a:cxn>
                <a:cxn ang="0">
                  <a:pos x="192" y="76"/>
                </a:cxn>
                <a:cxn ang="0">
                  <a:pos x="24" y="372"/>
                </a:cxn>
                <a:cxn ang="0">
                  <a:pos x="520" y="670"/>
                </a:cxn>
                <a:cxn ang="0">
                  <a:pos x="1048" y="568"/>
                </a:cxn>
                <a:cxn ang="0">
                  <a:pos x="940" y="196"/>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sz="1351"/>
            </a:p>
          </p:txBody>
        </p:sp>
        <p:sp>
          <p:nvSpPr>
            <p:cNvPr id="17" name="Freeform 15"/>
            <p:cNvSpPr>
              <a:spLocks/>
            </p:cNvSpPr>
            <p:nvPr/>
          </p:nvSpPr>
          <p:spPr bwMode="hidden">
            <a:xfrm>
              <a:off x="3112" y="-8"/>
              <a:ext cx="2648" cy="3394"/>
            </a:xfrm>
            <a:custGeom>
              <a:avLst/>
              <a:gdLst/>
              <a:ahLst/>
              <a:cxnLst>
                <a:cxn ang="0">
                  <a:pos x="1496" y="0"/>
                </a:cxn>
                <a:cxn ang="0">
                  <a:pos x="1640" y="384"/>
                </a:cxn>
                <a:cxn ang="0">
                  <a:pos x="1400" y="864"/>
                </a:cxn>
                <a:cxn ang="0">
                  <a:pos x="536" y="1200"/>
                </a:cxn>
                <a:cxn ang="0">
                  <a:pos x="56" y="1584"/>
                </a:cxn>
                <a:cxn ang="0">
                  <a:pos x="200" y="1872"/>
                </a:cxn>
                <a:cxn ang="0">
                  <a:pos x="1064" y="2016"/>
                </a:cxn>
                <a:cxn ang="0">
                  <a:pos x="1592" y="2304"/>
                </a:cxn>
                <a:cxn ang="0">
                  <a:pos x="1562" y="2940"/>
                </a:cxn>
                <a:cxn ang="0">
                  <a:pos x="2120" y="3384"/>
                </a:cxn>
                <a:cxn ang="0">
                  <a:pos x="2648" y="2880"/>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sz="1351"/>
            </a:p>
          </p:txBody>
        </p:sp>
        <p:sp>
          <p:nvSpPr>
            <p:cNvPr id="18" name="Freeform 16"/>
            <p:cNvSpPr>
              <a:spLocks/>
            </p:cNvSpPr>
            <p:nvPr/>
          </p:nvSpPr>
          <p:spPr bwMode="hidden">
            <a:xfrm>
              <a:off x="3504" y="-8"/>
              <a:ext cx="2256" cy="3160"/>
            </a:xfrm>
            <a:custGeom>
              <a:avLst/>
              <a:gdLst/>
              <a:ahLst/>
              <a:cxnLst>
                <a:cxn ang="0">
                  <a:pos x="1488" y="0"/>
                </a:cxn>
                <a:cxn ang="0">
                  <a:pos x="1488" y="528"/>
                </a:cxn>
                <a:cxn ang="0">
                  <a:pos x="1104" y="1008"/>
                </a:cxn>
                <a:cxn ang="0">
                  <a:pos x="144" y="1488"/>
                </a:cxn>
                <a:cxn ang="0">
                  <a:pos x="240" y="1776"/>
                </a:cxn>
                <a:cxn ang="0">
                  <a:pos x="1056" y="1872"/>
                </a:cxn>
                <a:cxn ang="0">
                  <a:pos x="1536" y="2064"/>
                </a:cxn>
                <a:cxn ang="0">
                  <a:pos x="1536" y="2448"/>
                </a:cxn>
                <a:cxn ang="0">
                  <a:pos x="1344" y="2784"/>
                </a:cxn>
                <a:cxn ang="0">
                  <a:pos x="1632" y="3120"/>
                </a:cxn>
                <a:cxn ang="0">
                  <a:pos x="1968" y="3024"/>
                </a:cxn>
                <a:cxn ang="0">
                  <a:pos x="2208" y="2496"/>
                </a:cxn>
                <a:cxn ang="0">
                  <a:pos x="2112" y="1968"/>
                </a:cxn>
                <a:cxn ang="0">
                  <a:pos x="1776" y="1584"/>
                </a:cxn>
                <a:cxn ang="0">
                  <a:pos x="1824" y="1152"/>
                </a:cxn>
                <a:cxn ang="0">
                  <a:pos x="2256" y="672"/>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sz="1351"/>
            </a:p>
          </p:txBody>
        </p:sp>
        <p:sp>
          <p:nvSpPr>
            <p:cNvPr id="19" name="Freeform 17"/>
            <p:cNvSpPr>
              <a:spLocks/>
            </p:cNvSpPr>
            <p:nvPr/>
          </p:nvSpPr>
          <p:spPr bwMode="hidden">
            <a:xfrm>
              <a:off x="4008" y="1080"/>
              <a:ext cx="1048" cy="696"/>
            </a:xfrm>
            <a:custGeom>
              <a:avLst/>
              <a:gdLst/>
              <a:ahLst/>
              <a:cxnLst>
                <a:cxn ang="0">
                  <a:pos x="984" y="256"/>
                </a:cxn>
                <a:cxn ang="0">
                  <a:pos x="840" y="16"/>
                </a:cxn>
                <a:cxn ang="0">
                  <a:pos x="552" y="160"/>
                </a:cxn>
                <a:cxn ang="0">
                  <a:pos x="320" y="304"/>
                </a:cxn>
                <a:cxn ang="0">
                  <a:pos x="600" y="592"/>
                </a:cxn>
                <a:cxn ang="0">
                  <a:pos x="984" y="640"/>
                </a:cxn>
                <a:cxn ang="0">
                  <a:pos x="984" y="256"/>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sz="1351"/>
            </a:p>
          </p:txBody>
        </p:sp>
        <p:sp>
          <p:nvSpPr>
            <p:cNvPr id="20" name="Freeform 18"/>
            <p:cNvSpPr>
              <a:spLocks/>
            </p:cNvSpPr>
            <p:nvPr/>
          </p:nvSpPr>
          <p:spPr bwMode="hidden">
            <a:xfrm>
              <a:off x="5117" y="-8"/>
              <a:ext cx="547" cy="696"/>
            </a:xfrm>
            <a:custGeom>
              <a:avLst/>
              <a:gdLst/>
              <a:ahLst/>
              <a:cxnLst>
                <a:cxn ang="0">
                  <a:pos x="19" y="0"/>
                </a:cxn>
                <a:cxn ang="0">
                  <a:pos x="19" y="528"/>
                </a:cxn>
                <a:cxn ang="0">
                  <a:pos x="131" y="680"/>
                </a:cxn>
                <a:cxn ang="0">
                  <a:pos x="355" y="624"/>
                </a:cxn>
                <a:cxn ang="0">
                  <a:pos x="499" y="384"/>
                </a:cxn>
                <a:cxn ang="0">
                  <a:pos x="547" y="0"/>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sz="1351"/>
            </a:p>
          </p:txBody>
        </p:sp>
        <p:sp>
          <p:nvSpPr>
            <p:cNvPr id="21" name="Freeform 19"/>
            <p:cNvSpPr>
              <a:spLocks/>
            </p:cNvSpPr>
            <p:nvPr/>
          </p:nvSpPr>
          <p:spPr bwMode="hidden">
            <a:xfrm>
              <a:off x="0" y="2024"/>
              <a:ext cx="1984" cy="2296"/>
            </a:xfrm>
            <a:custGeom>
              <a:avLst/>
              <a:gdLst/>
              <a:ahLst/>
              <a:cxnLst>
                <a:cxn ang="0">
                  <a:pos x="0" y="32"/>
                </a:cxn>
                <a:cxn ang="0">
                  <a:pos x="336" y="32"/>
                </a:cxn>
                <a:cxn ang="0">
                  <a:pos x="592" y="224"/>
                </a:cxn>
                <a:cxn ang="0">
                  <a:pos x="696" y="664"/>
                </a:cxn>
                <a:cxn ang="0">
                  <a:pos x="664" y="1224"/>
                </a:cxn>
                <a:cxn ang="0">
                  <a:pos x="816" y="1784"/>
                </a:cxn>
                <a:cxn ang="0">
                  <a:pos x="1128" y="2128"/>
                </a:cxn>
                <a:cxn ang="0">
                  <a:pos x="1984" y="2296"/>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sz="1351"/>
            </a:p>
          </p:txBody>
        </p:sp>
        <p:sp>
          <p:nvSpPr>
            <p:cNvPr id="22" name="Freeform 20"/>
            <p:cNvSpPr>
              <a:spLocks/>
            </p:cNvSpPr>
            <p:nvPr/>
          </p:nvSpPr>
          <p:spPr bwMode="hidden">
            <a:xfrm>
              <a:off x="0" y="2400"/>
              <a:ext cx="816" cy="1912"/>
            </a:xfrm>
            <a:custGeom>
              <a:avLst/>
              <a:gdLst/>
              <a:ahLst/>
              <a:cxnLst>
                <a:cxn ang="0">
                  <a:pos x="0" y="280"/>
                </a:cxn>
                <a:cxn ang="0">
                  <a:pos x="384" y="280"/>
                </a:cxn>
                <a:cxn ang="0">
                  <a:pos x="368" y="896"/>
                </a:cxn>
                <a:cxn ang="0">
                  <a:pos x="528" y="1528"/>
                </a:cxn>
                <a:cxn ang="0">
                  <a:pos x="816" y="1912"/>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sz="1351"/>
            </a:p>
          </p:txBody>
        </p:sp>
        <p:sp>
          <p:nvSpPr>
            <p:cNvPr id="23" name="Freeform 21"/>
            <p:cNvSpPr>
              <a:spLocks/>
            </p:cNvSpPr>
            <p:nvPr/>
          </p:nvSpPr>
          <p:spPr bwMode="hidden">
            <a:xfrm>
              <a:off x="2688" y="3228"/>
              <a:ext cx="3080" cy="1084"/>
            </a:xfrm>
            <a:custGeom>
              <a:avLst/>
              <a:gdLst/>
              <a:ahLst/>
              <a:cxnLst>
                <a:cxn ang="0">
                  <a:pos x="0" y="1084"/>
                </a:cxn>
                <a:cxn ang="0">
                  <a:pos x="424" y="932"/>
                </a:cxn>
                <a:cxn ang="0">
                  <a:pos x="640" y="292"/>
                </a:cxn>
                <a:cxn ang="0">
                  <a:pos x="1032" y="20"/>
                </a:cxn>
                <a:cxn ang="0">
                  <a:pos x="1536" y="172"/>
                </a:cxn>
                <a:cxn ang="0">
                  <a:pos x="2064" y="604"/>
                </a:cxn>
                <a:cxn ang="0">
                  <a:pos x="2400" y="940"/>
                </a:cxn>
                <a:cxn ang="0">
                  <a:pos x="3080" y="1084"/>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ffectLst/>
          </p:spPr>
          <p:txBody>
            <a:bodyPr wrap="none" anchor="ctr"/>
            <a:lstStyle/>
            <a:p>
              <a:pPr>
                <a:defRPr/>
              </a:pPr>
              <a:endParaRPr lang="en-US" sz="1351"/>
            </a:p>
          </p:txBody>
        </p:sp>
        <p:pic>
          <p:nvPicPr>
            <p:cNvPr id="24" name="Picture 22" descr="Topbanx"/>
            <p:cNvPicPr>
              <a:picLocks noChangeAspect="1" noChangeArrowheads="1"/>
            </p:cNvPicPr>
            <p:nvPr/>
          </p:nvPicPr>
          <p:blipFill>
            <a:blip r:embed="rId2" cstate="print">
              <a:clrChange>
                <a:clrFrom>
                  <a:srgbClr val="33CC99"/>
                </a:clrFrom>
                <a:clrTo>
                  <a:srgbClr val="33CC99">
                    <a:alpha val="0"/>
                  </a:srgbClr>
                </a:clrTo>
              </a:clrChange>
            </a:blip>
            <a:srcRect l="31929" t="5319" b="4256"/>
            <a:stretch>
              <a:fillRect/>
            </a:stretch>
          </p:blipFill>
          <p:spPr bwMode="auto">
            <a:xfrm>
              <a:off x="0" y="0"/>
              <a:ext cx="325" cy="4320"/>
            </a:xfrm>
            <a:prstGeom prst="rect">
              <a:avLst/>
            </a:prstGeom>
            <a:noFill/>
            <a:ln w="9525">
              <a:noFill/>
              <a:miter lim="800000"/>
              <a:headEnd/>
              <a:tailEnd/>
            </a:ln>
          </p:spPr>
        </p:pic>
        <p:sp>
          <p:nvSpPr>
            <p:cNvPr id="25" name="Rectangle 23"/>
            <p:cNvSpPr>
              <a:spLocks noChangeArrowheads="1"/>
            </p:cNvSpPr>
            <p:nvPr/>
          </p:nvSpPr>
          <p:spPr bwMode="ltGray">
            <a:xfrm>
              <a:off x="240" y="2112"/>
              <a:ext cx="2688" cy="96"/>
            </a:xfrm>
            <a:prstGeom prst="rect">
              <a:avLst/>
            </a:prstGeom>
            <a:solidFill>
              <a:schemeClr val="bg1"/>
            </a:solidFill>
            <a:ln w="9525">
              <a:noFill/>
              <a:miter lim="800000"/>
              <a:headEnd/>
              <a:tailEnd/>
            </a:ln>
            <a:effectLst/>
          </p:spPr>
          <p:txBody>
            <a:bodyPr wrap="none" anchor="ctr"/>
            <a:lstStyle/>
            <a:p>
              <a:pPr>
                <a:defRPr/>
              </a:pPr>
              <a:endParaRPr lang="en-US" sz="1351"/>
            </a:p>
          </p:txBody>
        </p:sp>
      </p:grpSp>
      <p:sp>
        <p:nvSpPr>
          <p:cNvPr id="26" name="Line 24"/>
          <p:cNvSpPr>
            <a:spLocks noChangeShapeType="1"/>
          </p:cNvSpPr>
          <p:nvPr/>
        </p:nvSpPr>
        <p:spPr bwMode="ltGray">
          <a:xfrm>
            <a:off x="685800" y="2571750"/>
            <a:ext cx="1676400" cy="0"/>
          </a:xfrm>
          <a:prstGeom prst="line">
            <a:avLst/>
          </a:prstGeom>
          <a:noFill/>
          <a:ln w="9525">
            <a:solidFill>
              <a:schemeClr val="tx1"/>
            </a:solidFill>
            <a:round/>
            <a:headEnd/>
            <a:tailEnd type="stealth" w="med" len="lg"/>
          </a:ln>
          <a:effectLst/>
        </p:spPr>
        <p:txBody>
          <a:bodyPr wrap="none" anchor="ctr"/>
          <a:lstStyle/>
          <a:p>
            <a:pPr>
              <a:defRPr/>
            </a:pPr>
            <a:endParaRPr lang="en-US" sz="1351"/>
          </a:p>
        </p:txBody>
      </p:sp>
      <p:grpSp>
        <p:nvGrpSpPr>
          <p:cNvPr id="27" name="Group 25"/>
          <p:cNvGrpSpPr>
            <a:grpSpLocks/>
          </p:cNvGrpSpPr>
          <p:nvPr/>
        </p:nvGrpSpPr>
        <p:grpSpPr bwMode="auto">
          <a:xfrm>
            <a:off x="762000" y="2514600"/>
            <a:ext cx="457200" cy="3429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p:spPr>
          <p:txBody>
            <a:bodyPr wrap="none" anchor="ctr"/>
            <a:lstStyle/>
            <a:p>
              <a:pPr>
                <a:defRPr/>
              </a:pPr>
              <a:endParaRPr lang="en-US" sz="1351"/>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ffectLst/>
          </p:spPr>
          <p:txBody>
            <a:bodyPr wrap="none" anchor="ctr"/>
            <a:lstStyle/>
            <a:p>
              <a:pPr>
                <a:defRPr/>
              </a:pPr>
              <a:endParaRPr lang="en-US" sz="1351"/>
            </a:p>
          </p:txBody>
        </p:sp>
      </p:grpSp>
      <p:sp>
        <p:nvSpPr>
          <p:cNvPr id="175132" name="Rectangle 28"/>
          <p:cNvSpPr>
            <a:spLocks noGrp="1" noChangeArrowheads="1"/>
          </p:cNvSpPr>
          <p:nvPr>
            <p:ph type="ctrTitle" sz="quarter"/>
          </p:nvPr>
        </p:nvSpPr>
        <p:spPr>
          <a:xfrm>
            <a:off x="685800" y="1600200"/>
            <a:ext cx="7772400" cy="857250"/>
          </a:xfrm>
        </p:spPr>
        <p:txBody>
          <a:bodyPr anchor="ctr"/>
          <a:lstStyle>
            <a:lvl1pPr>
              <a:defRPr/>
            </a:lvl1pPr>
          </a:lstStyle>
          <a:p>
            <a:r>
              <a:rPr lang="en-US"/>
              <a:t>Click to edit Master title style</a:t>
            </a:r>
          </a:p>
        </p:txBody>
      </p:sp>
      <p:sp>
        <p:nvSpPr>
          <p:cNvPr id="175133" name="Rectangle 29"/>
          <p:cNvSpPr>
            <a:spLocks noGrp="1" noChangeArrowheads="1"/>
          </p:cNvSpPr>
          <p:nvPr>
            <p:ph type="subTitle" sz="quarter" idx="1"/>
          </p:nvPr>
        </p:nvSpPr>
        <p:spPr>
          <a:xfrm>
            <a:off x="1371600" y="2914650"/>
            <a:ext cx="6400800" cy="1314450"/>
          </a:xfrm>
        </p:spPr>
        <p:txBody>
          <a:bodyPr/>
          <a:lstStyle>
            <a:lvl1pPr marL="0" indent="0" algn="ctr">
              <a:buFont typeface="Wingdings" pitchFamily="2"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4756547"/>
            <a:ext cx="1905000" cy="3429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4756547"/>
            <a:ext cx="2895600" cy="3429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4756547"/>
            <a:ext cx="1905000" cy="342900"/>
          </a:xfrm>
        </p:spPr>
        <p:txBody>
          <a:bodyPr/>
          <a:lstStyle>
            <a:lvl1pPr>
              <a:defRPr/>
            </a:lvl1pPr>
          </a:lstStyle>
          <a:p>
            <a:pPr>
              <a:defRPr/>
            </a:pPr>
            <a:fld id="{21E85F7F-8731-435C-9EBB-BA42249D42E3}" type="slidenum">
              <a:rPr lang="en-US"/>
              <a:pPr>
                <a:defRPr/>
              </a:pPr>
              <a:t>‹#›</a:t>
            </a:fld>
            <a:endParaRPr lang="en-US"/>
          </a:p>
        </p:txBody>
      </p:sp>
    </p:spTree>
    <p:extLst>
      <p:ext uri="{BB962C8B-B14F-4D97-AF65-F5344CB8AC3E}">
        <p14:creationId xmlns:p14="http://schemas.microsoft.com/office/powerpoint/2010/main" val="1357662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D5106F67-B1F9-43F9-85F5-925A05D407D2}" type="slidenum">
              <a:rPr lang="en-US"/>
              <a:pPr>
                <a:defRPr/>
              </a:pPr>
              <a:t>‹#›</a:t>
            </a:fld>
            <a:endParaRPr lang="en-US"/>
          </a:p>
        </p:txBody>
      </p:sp>
    </p:spTree>
    <p:extLst>
      <p:ext uri="{BB962C8B-B14F-4D97-AF65-F5344CB8AC3E}">
        <p14:creationId xmlns:p14="http://schemas.microsoft.com/office/powerpoint/2010/main" val="295097632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891" indent="0">
              <a:buNone/>
              <a:defRPr sz="1351"/>
            </a:lvl2pPr>
            <a:lvl3pPr marL="685783" indent="0">
              <a:buNone/>
              <a:defRPr sz="1200"/>
            </a:lvl3pPr>
            <a:lvl4pPr marL="1028674" indent="0">
              <a:buNone/>
              <a:defRPr sz="1051"/>
            </a:lvl4pPr>
            <a:lvl5pPr marL="1371566" indent="0">
              <a:buNone/>
              <a:defRPr sz="1051"/>
            </a:lvl5pPr>
            <a:lvl6pPr marL="1714457" indent="0">
              <a:buNone/>
              <a:defRPr sz="1051"/>
            </a:lvl6pPr>
            <a:lvl7pPr marL="2057349" indent="0">
              <a:buNone/>
              <a:defRPr sz="1051"/>
            </a:lvl7pPr>
            <a:lvl8pPr marL="2400240" indent="0">
              <a:buNone/>
              <a:defRPr sz="1051"/>
            </a:lvl8pPr>
            <a:lvl9pPr marL="2743131" indent="0">
              <a:buNone/>
              <a:defRPr sz="1051"/>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CE07622C-099F-4BBC-B70F-78BE5C29E45B}" type="slidenum">
              <a:rPr lang="en-US"/>
              <a:pPr>
                <a:defRPr/>
              </a:pPr>
              <a:t>‹#›</a:t>
            </a:fld>
            <a:endParaRPr lang="en-US"/>
          </a:p>
        </p:txBody>
      </p:sp>
    </p:spTree>
    <p:extLst>
      <p:ext uri="{BB962C8B-B14F-4D97-AF65-F5344CB8AC3E}">
        <p14:creationId xmlns:p14="http://schemas.microsoft.com/office/powerpoint/2010/main" val="332555610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28775"/>
            <a:ext cx="3810000" cy="30861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28775"/>
            <a:ext cx="3810000" cy="30861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573173A7-53B1-41FC-999A-434C34425CC6}" type="slidenum">
              <a:rPr lang="en-US"/>
              <a:pPr>
                <a:defRPr/>
              </a:pPr>
              <a:t>‹#›</a:t>
            </a:fld>
            <a:endParaRPr lang="en-US"/>
          </a:p>
        </p:txBody>
      </p:sp>
    </p:spTree>
    <p:extLst>
      <p:ext uri="{BB962C8B-B14F-4D97-AF65-F5344CB8AC3E}">
        <p14:creationId xmlns:p14="http://schemas.microsoft.com/office/powerpoint/2010/main" val="335865019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D8A1F679-BE0C-43B5-B70F-3E6FF11D9B82}" type="slidenum">
              <a:rPr lang="en-US"/>
              <a:pPr>
                <a:defRPr/>
              </a:pPr>
              <a:t>‹#›</a:t>
            </a:fld>
            <a:endParaRPr lang="en-US"/>
          </a:p>
        </p:txBody>
      </p:sp>
    </p:spTree>
    <p:extLst>
      <p:ext uri="{BB962C8B-B14F-4D97-AF65-F5344CB8AC3E}">
        <p14:creationId xmlns:p14="http://schemas.microsoft.com/office/powerpoint/2010/main" val="176297854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lIns="91429" tIns="45714" rIns="91429" bIns="45714"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lIns="91429" tIns="45714" rIns="91429" bIns="45714" anchor="b"/>
          <a:lstStyle>
            <a:lvl1pPr marL="0" indent="0">
              <a:buNone/>
              <a:defRPr sz="2000"/>
            </a:lvl1pPr>
            <a:lvl2pPr marL="457135" indent="0">
              <a:buNone/>
              <a:defRPr sz="1800"/>
            </a:lvl2pPr>
            <a:lvl3pPr marL="914270" indent="0">
              <a:buNone/>
              <a:defRPr sz="1600"/>
            </a:lvl3pPr>
            <a:lvl4pPr marL="1371406" indent="0">
              <a:buNone/>
              <a:defRPr sz="1400"/>
            </a:lvl4pPr>
            <a:lvl5pPr marL="1828541" indent="0">
              <a:buNone/>
              <a:defRPr sz="1400"/>
            </a:lvl5pPr>
            <a:lvl6pPr marL="2285676" indent="0">
              <a:buNone/>
              <a:defRPr sz="1400"/>
            </a:lvl6pPr>
            <a:lvl7pPr marL="2742810" indent="0">
              <a:buNone/>
              <a:defRPr sz="1400"/>
            </a:lvl7pPr>
            <a:lvl8pPr marL="3199947" indent="0">
              <a:buNone/>
              <a:defRPr sz="1400"/>
            </a:lvl8pPr>
            <a:lvl9pPr marL="3657081" indent="0">
              <a:buNone/>
              <a:defRPr sz="1400"/>
            </a:lvl9pPr>
          </a:lstStyle>
          <a:p>
            <a:pPr lvl="0"/>
            <a:r>
              <a:rPr lang="en-US"/>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pPr>
              <a:defRPr/>
            </a:pPr>
            <a:fld id="{5783E877-F645-4EFA-853F-C3B254E5CDE4}" type="slidenum">
              <a:rPr lang="en-US"/>
              <a:pPr>
                <a:defRPr/>
              </a:pPr>
              <a:t>‹#›</a:t>
            </a:fld>
            <a:endParaRPr lang="en-US"/>
          </a:p>
        </p:txBody>
      </p:sp>
    </p:spTree>
    <p:extLst>
      <p:ext uri="{BB962C8B-B14F-4D97-AF65-F5344CB8AC3E}">
        <p14:creationId xmlns:p14="http://schemas.microsoft.com/office/powerpoint/2010/main" val="1919557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13C65FE1-1B51-4B7B-A2B4-E9AC7B3F1ED2}" type="slidenum">
              <a:rPr lang="en-US"/>
              <a:pPr>
                <a:defRPr/>
              </a:pPr>
              <a:t>‹#›</a:t>
            </a:fld>
            <a:endParaRPr lang="en-US"/>
          </a:p>
        </p:txBody>
      </p:sp>
    </p:spTree>
    <p:extLst>
      <p:ext uri="{BB962C8B-B14F-4D97-AF65-F5344CB8AC3E}">
        <p14:creationId xmlns:p14="http://schemas.microsoft.com/office/powerpoint/2010/main" val="418563073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3F5C22C4-19FD-418F-893C-E4C008D9A841}" type="slidenum">
              <a:rPr lang="en-US"/>
              <a:pPr>
                <a:defRPr/>
              </a:pPr>
              <a:t>‹#›</a:t>
            </a:fld>
            <a:endParaRPr lang="en-US"/>
          </a:p>
        </p:txBody>
      </p:sp>
    </p:spTree>
    <p:extLst>
      <p:ext uri="{BB962C8B-B14F-4D97-AF65-F5344CB8AC3E}">
        <p14:creationId xmlns:p14="http://schemas.microsoft.com/office/powerpoint/2010/main" val="57418170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0"/>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437121EC-AD6D-4FA5-9588-A2FDFC4514A2}" type="slidenum">
              <a:rPr lang="en-US"/>
              <a:pPr>
                <a:defRPr/>
              </a:pPr>
              <a:t>‹#›</a:t>
            </a:fld>
            <a:endParaRPr lang="en-US"/>
          </a:p>
        </p:txBody>
      </p:sp>
    </p:spTree>
    <p:extLst>
      <p:ext uri="{BB962C8B-B14F-4D97-AF65-F5344CB8AC3E}">
        <p14:creationId xmlns:p14="http://schemas.microsoft.com/office/powerpoint/2010/main" val="218802679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C451D051-EFBE-4C28-8B00-934B0B7BF947}" type="slidenum">
              <a:rPr lang="en-US"/>
              <a:pPr>
                <a:defRPr/>
              </a:pPr>
              <a:t>‹#›</a:t>
            </a:fld>
            <a:endParaRPr lang="en-US"/>
          </a:p>
        </p:txBody>
      </p:sp>
    </p:spTree>
    <p:extLst>
      <p:ext uri="{BB962C8B-B14F-4D97-AF65-F5344CB8AC3E}">
        <p14:creationId xmlns:p14="http://schemas.microsoft.com/office/powerpoint/2010/main" val="194452793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15801A1A-67C7-4ABD-8712-0A6AB686B8C6}" type="slidenum">
              <a:rPr lang="en-US"/>
              <a:pPr>
                <a:defRPr/>
              </a:pPr>
              <a:t>‹#›</a:t>
            </a:fld>
            <a:endParaRPr lang="en-US"/>
          </a:p>
        </p:txBody>
      </p:sp>
    </p:spTree>
    <p:extLst>
      <p:ext uri="{BB962C8B-B14F-4D97-AF65-F5344CB8AC3E}">
        <p14:creationId xmlns:p14="http://schemas.microsoft.com/office/powerpoint/2010/main" val="300176061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771525"/>
            <a:ext cx="1943100" cy="3943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771525"/>
            <a:ext cx="5676900" cy="3943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EC6DAD9D-7277-4732-8FFA-1EC33CEA4E20}" type="slidenum">
              <a:rPr lang="en-US"/>
              <a:pPr>
                <a:defRPr/>
              </a:pPr>
              <a:t>‹#›</a:t>
            </a:fld>
            <a:endParaRPr lang="en-US"/>
          </a:p>
        </p:txBody>
      </p:sp>
    </p:spTree>
    <p:extLst>
      <p:ext uri="{BB962C8B-B14F-4D97-AF65-F5344CB8AC3E}">
        <p14:creationId xmlns:p14="http://schemas.microsoft.com/office/powerpoint/2010/main" val="748215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82138"/>
            <a:ext cx="6726063" cy="206957"/>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3182884"/>
            <a:ext cx="2307831" cy="207705"/>
          </a:xfrm>
          <a:prstGeom prst="rect">
            <a:avLst/>
          </a:prstGeom>
        </p:spPr>
      </p:pic>
      <p:sp>
        <p:nvSpPr>
          <p:cNvPr id="9" name="Rectangle 8"/>
          <p:cNvSpPr/>
          <p:nvPr/>
        </p:nvSpPr>
        <p:spPr bwMode="ltGray">
          <a:xfrm>
            <a:off x="0" y="1942559"/>
            <a:ext cx="6726064" cy="12452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1942559"/>
            <a:ext cx="2307832" cy="1245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1" y="2050282"/>
            <a:ext cx="6108101" cy="1029803"/>
          </a:xfrm>
        </p:spPr>
        <p:txBody>
          <a:bodyPr anchor="b">
            <a:noAutofit/>
          </a:bodyPr>
          <a:lstStyle>
            <a:lvl1pPr algn="r">
              <a:defRPr sz="4050"/>
            </a:lvl1pPr>
          </a:lstStyle>
          <a:p>
            <a:r>
              <a:rPr lang="en-US"/>
              <a:t>Click to edit Master title style</a:t>
            </a:r>
            <a:endParaRPr lang="en-US" dirty="0"/>
          </a:p>
        </p:txBody>
      </p:sp>
      <p:sp>
        <p:nvSpPr>
          <p:cNvPr id="3" name="Subtitle 2"/>
          <p:cNvSpPr>
            <a:spLocks noGrp="1"/>
          </p:cNvSpPr>
          <p:nvPr>
            <p:ph type="subTitle" idx="1"/>
          </p:nvPr>
        </p:nvSpPr>
        <p:spPr>
          <a:xfrm>
            <a:off x="510241" y="3295530"/>
            <a:ext cx="6108101" cy="838265"/>
          </a:xfrm>
        </p:spPr>
        <p:txBody>
          <a:bodyPr>
            <a:normAutofit/>
          </a:bodyPr>
          <a:lstStyle>
            <a:lvl1pPr marL="0" indent="0" algn="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941510" y="2062753"/>
            <a:ext cx="878916" cy="101733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07215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7" name="Rectangle 16"/>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794787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65180"/>
            <a:ext cx="7828359" cy="240873"/>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68" y="3065926"/>
            <a:ext cx="1202248" cy="108203"/>
          </a:xfrm>
          <a:prstGeom prst="rect">
            <a:avLst/>
          </a:prstGeom>
        </p:spPr>
      </p:pic>
      <p:sp>
        <p:nvSpPr>
          <p:cNvPr id="9" name="Rectangle 8"/>
          <p:cNvSpPr/>
          <p:nvPr/>
        </p:nvSpPr>
        <p:spPr bwMode="ltGray">
          <a:xfrm>
            <a:off x="-2" y="20447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69" y="20447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2152421"/>
            <a:ext cx="7210395" cy="818091"/>
          </a:xfrm>
        </p:spPr>
        <p:txBody>
          <a:bodyPr anchor="ctr">
            <a:normAutofit/>
          </a:bodyPr>
          <a:lstStyle>
            <a:lvl1pPr algn="r">
              <a:defRPr sz="2700"/>
            </a:lvl1pPr>
          </a:lstStyle>
          <a:p>
            <a:r>
              <a:rPr lang="en-US"/>
              <a:t>Click to edit Master title style</a:t>
            </a:r>
            <a:endParaRPr lang="en-US" dirty="0"/>
          </a:p>
        </p:txBody>
      </p:sp>
      <p:sp>
        <p:nvSpPr>
          <p:cNvPr id="3" name="Text Placeholder 2"/>
          <p:cNvSpPr>
            <a:spLocks noGrp="1"/>
          </p:cNvSpPr>
          <p:nvPr>
            <p:ph type="body" idx="1"/>
          </p:nvPr>
        </p:nvSpPr>
        <p:spPr>
          <a:xfrm>
            <a:off x="510242" y="3174129"/>
            <a:ext cx="7210395" cy="1278013"/>
          </a:xfrm>
        </p:spPr>
        <p:txBody>
          <a:bodyPr>
            <a:normAutofit/>
          </a:bodyPr>
          <a:lstStyle>
            <a:lvl1pPr marL="0" indent="0" algn="r">
              <a:buNone/>
              <a:defRPr sz="15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047092" y="2152422"/>
            <a:ext cx="865613" cy="81809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22084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0" name="Rectangle 9"/>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0240" y="1752655"/>
            <a:ext cx="3523769" cy="269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5592" y="1752655"/>
            <a:ext cx="3525044" cy="269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95385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49" y="98826"/>
            <a:ext cx="6851651" cy="397669"/>
          </a:xfrm>
          <a:prstGeom prst="rect">
            <a:avLst/>
          </a:prstGeom>
        </p:spPr>
        <p:txBody>
          <a:bodyPr lIns="91429" tIns="45714" rIns="91429" bIns="45714"/>
          <a:lstStyle/>
          <a:p>
            <a:r>
              <a:rPr lang="en-US"/>
              <a:t>Click to edit Master title style</a:t>
            </a:r>
          </a:p>
        </p:txBody>
      </p:sp>
      <p:sp>
        <p:nvSpPr>
          <p:cNvPr id="3" name="Content Placeholder 2"/>
          <p:cNvSpPr>
            <a:spLocks noGrp="1"/>
          </p:cNvSpPr>
          <p:nvPr>
            <p:ph sz="half" idx="1"/>
          </p:nvPr>
        </p:nvSpPr>
        <p:spPr>
          <a:xfrm>
            <a:off x="963613" y="967981"/>
            <a:ext cx="3846512" cy="3852863"/>
          </a:xfrm>
          <a:prstGeom prst="rect">
            <a:avLst/>
          </a:prstGeom>
        </p:spPr>
        <p:txBody>
          <a:bodyPr lIns="91429" tIns="45714" rIns="91429"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62529" y="967981"/>
            <a:ext cx="3846513" cy="3852863"/>
          </a:xfrm>
          <a:prstGeom prst="rect">
            <a:avLst/>
          </a:prstGeom>
        </p:spPr>
        <p:txBody>
          <a:bodyPr lIns="91429" tIns="45714" rIns="91429"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2"/>
          <p:cNvSpPr>
            <a:spLocks noGrp="1" noChangeArrowheads="1"/>
          </p:cNvSpPr>
          <p:nvPr>
            <p:ph type="sldNum" sz="quarter" idx="10"/>
          </p:nvPr>
        </p:nvSpPr>
        <p:spPr>
          <a:ln/>
        </p:spPr>
        <p:txBody>
          <a:bodyPr/>
          <a:lstStyle>
            <a:lvl1pPr>
              <a:defRPr/>
            </a:lvl1pPr>
          </a:lstStyle>
          <a:p>
            <a:pPr>
              <a:defRPr/>
            </a:pPr>
            <a:fld id="{60277716-BCEE-43F3-A572-C9311FF386CB}" type="slidenum">
              <a:rPr lang="en-US"/>
              <a:pPr>
                <a:defRPr/>
              </a:pPr>
              <a:t>‹#›</a:t>
            </a:fld>
            <a:endParaRPr lang="en-US"/>
          </a:p>
        </p:txBody>
      </p:sp>
    </p:spTree>
    <p:extLst>
      <p:ext uri="{BB962C8B-B14F-4D97-AF65-F5344CB8AC3E}">
        <p14:creationId xmlns:p14="http://schemas.microsoft.com/office/powerpoint/2010/main" val="3299788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2" name="Rectangle 11"/>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0" y="564922"/>
            <a:ext cx="7210397" cy="8107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79763" y="1752655"/>
            <a:ext cx="3354245" cy="519851"/>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10242" y="2272507"/>
            <a:ext cx="3523766" cy="2179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365116" y="1752655"/>
            <a:ext cx="3355521" cy="519057"/>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195593" y="2272507"/>
            <a:ext cx="3525044" cy="2179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11/18/2020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64731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8" name="Rectangle 7"/>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11/18/2020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09098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6" name="Rectangle 5"/>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11/18/2020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011492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0" name="Rectangle 9"/>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564920"/>
            <a:ext cx="7210394" cy="810705"/>
          </a:xfrm>
        </p:spPr>
        <p:txBody>
          <a:bodyPr anchor="ct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3514385" y="1752655"/>
            <a:ext cx="4206252" cy="2699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0241" y="1752654"/>
            <a:ext cx="2842559" cy="2699488"/>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821941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0" name="Rectangle 9"/>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3" y="564921"/>
            <a:ext cx="7210393" cy="810704"/>
          </a:xfrm>
        </p:spPr>
        <p:txBody>
          <a:bodyPr anchor="ctr">
            <a:normAutofit/>
          </a:bodyPr>
          <a:lstStyle>
            <a:lvl1pPr>
              <a:defRPr sz="27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651250" y="1752656"/>
            <a:ext cx="4069387" cy="2699484"/>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0242" y="1752655"/>
            <a:ext cx="2907192" cy="269948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644742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46471"/>
            <a:ext cx="7828359" cy="240873"/>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4447216"/>
            <a:ext cx="1202248" cy="108203"/>
          </a:xfrm>
          <a:prstGeom prst="rect">
            <a:avLst/>
          </a:prstGeom>
        </p:spPr>
      </p:pic>
      <p:sp>
        <p:nvSpPr>
          <p:cNvPr id="10" name="Rectangle 9"/>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2" y="3533713"/>
            <a:ext cx="7210394" cy="339788"/>
          </a:xfrm>
        </p:spPr>
        <p:txBody>
          <a:bodyPr anchor="b">
            <a:normAutofit/>
          </a:bodyPr>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0242" y="457198"/>
            <a:ext cx="7210394" cy="2692181"/>
          </a:xfrm>
          <a:noFill/>
          <a:ln>
            <a:noFill/>
          </a:ln>
          <a:effectLst>
            <a:outerShdw blurRad="76200" dist="63500" dir="5040000" algn="tl" rotWithShape="0">
              <a:srgbClr val="000000">
                <a:alpha val="41000"/>
              </a:srgb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10239" y="3877188"/>
            <a:ext cx="7210397" cy="46722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47092" y="3533482"/>
            <a:ext cx="865613" cy="81809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37289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46471"/>
            <a:ext cx="7828359" cy="240873"/>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4447216"/>
            <a:ext cx="1202248" cy="108203"/>
          </a:xfrm>
          <a:prstGeom prst="rect">
            <a:avLst/>
          </a:prstGeom>
        </p:spPr>
      </p:pic>
      <p:sp>
        <p:nvSpPr>
          <p:cNvPr id="10" name="Rectangle 9"/>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41" y="457198"/>
            <a:ext cx="7210394" cy="2694563"/>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510242" y="3533712"/>
            <a:ext cx="7210394" cy="818092"/>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47092" y="3533712"/>
            <a:ext cx="865613" cy="81809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622550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46471"/>
            <a:ext cx="7828359" cy="240873"/>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4447216"/>
            <a:ext cx="1202248" cy="108203"/>
          </a:xfrm>
          <a:prstGeom prst="rect">
            <a:avLst/>
          </a:prstGeom>
        </p:spPr>
      </p:pic>
      <p:sp>
        <p:nvSpPr>
          <p:cNvPr id="14" name="Rectangle 13"/>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92" y="457199"/>
            <a:ext cx="6539158" cy="2277046"/>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051717" y="2740034"/>
            <a:ext cx="611743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510242" y="3533712"/>
            <a:ext cx="7210394" cy="81809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47092" y="3532444"/>
            <a:ext cx="865613" cy="818092"/>
          </a:xfrm>
        </p:spPr>
        <p:txBody>
          <a:bodyPr/>
          <a:lstStyle/>
          <a:p>
            <a:fld id="{6D22F896-40B5-4ADD-8801-0D06FADFA095}" type="slidenum">
              <a:rPr lang="en-US" dirty="0"/>
              <a:t>‹#›</a:t>
            </a:fld>
            <a:endParaRPr lang="en-US" dirty="0"/>
          </a:p>
        </p:txBody>
      </p:sp>
      <p:sp>
        <p:nvSpPr>
          <p:cNvPr id="16" name="TextBox 15"/>
          <p:cNvSpPr txBox="1"/>
          <p:nvPr/>
        </p:nvSpPr>
        <p:spPr>
          <a:xfrm>
            <a:off x="437679" y="56108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5400" dirty="0">
                <a:solidFill>
                  <a:schemeClr val="tx1"/>
                </a:solidFill>
                <a:effectLst/>
              </a:rPr>
              <a:t>“</a:t>
            </a:r>
          </a:p>
        </p:txBody>
      </p:sp>
      <p:sp>
        <p:nvSpPr>
          <p:cNvPr id="17" name="TextBox 16"/>
          <p:cNvSpPr txBox="1"/>
          <p:nvPr/>
        </p:nvSpPr>
        <p:spPr>
          <a:xfrm>
            <a:off x="7247107" y="2275143"/>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5400" dirty="0">
                <a:solidFill>
                  <a:schemeClr val="tx1"/>
                </a:solidFill>
                <a:effectLst/>
              </a:rPr>
              <a:t>”</a:t>
            </a:r>
          </a:p>
        </p:txBody>
      </p:sp>
    </p:spTree>
    <p:extLst>
      <p:ext uri="{BB962C8B-B14F-4D97-AF65-F5344CB8AC3E}">
        <p14:creationId xmlns:p14="http://schemas.microsoft.com/office/powerpoint/2010/main" val="912743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46471"/>
            <a:ext cx="7828359" cy="240873"/>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4447216"/>
            <a:ext cx="1202248" cy="108203"/>
          </a:xfrm>
          <a:prstGeom prst="rect">
            <a:avLst/>
          </a:prstGeom>
        </p:spPr>
      </p:pic>
      <p:sp>
        <p:nvSpPr>
          <p:cNvPr id="11" name="Rectangle 10"/>
          <p:cNvSpPr/>
          <p:nvPr/>
        </p:nvSpPr>
        <p:spPr bwMode="ltGray">
          <a:xfrm>
            <a:off x="0" y="3425991"/>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7939371" y="3425991"/>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10239" y="3533712"/>
            <a:ext cx="7210397" cy="441401"/>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510240" y="3975112"/>
            <a:ext cx="7210397" cy="376691"/>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47092" y="3532444"/>
            <a:ext cx="865613" cy="81809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71979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6" name="Rectangle 15"/>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501917" y="564921"/>
            <a:ext cx="7218720" cy="810704"/>
          </a:xfrm>
        </p:spPr>
        <p:txBody>
          <a:bodyPr/>
          <a:lstStyle/>
          <a:p>
            <a:r>
              <a:rPr lang="en-US"/>
              <a:t>Click to edit Master title style</a:t>
            </a:r>
            <a:endParaRPr lang="en-US" dirty="0"/>
          </a:p>
        </p:txBody>
      </p:sp>
      <p:sp>
        <p:nvSpPr>
          <p:cNvPr id="7" name="Text Placeholder 2"/>
          <p:cNvSpPr>
            <a:spLocks noGrp="1"/>
          </p:cNvSpPr>
          <p:nvPr>
            <p:ph type="body" idx="1"/>
          </p:nvPr>
        </p:nvSpPr>
        <p:spPr>
          <a:xfrm>
            <a:off x="495709" y="1752655"/>
            <a:ext cx="2302526"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510241" y="2267005"/>
            <a:ext cx="2287277" cy="218513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2967019" y="1752655"/>
            <a:ext cx="2297430"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2959103" y="2267005"/>
            <a:ext cx="2297430" cy="218513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418117" y="1752655"/>
            <a:ext cx="2302519"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418117" y="2267005"/>
            <a:ext cx="2302519" cy="218513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11/18/2020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5117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91429" tIns="45714" rIns="91429" bIns="45714"/>
          <a:lstStyle>
            <a:lvl1pPr>
              <a:defRPr/>
            </a:lvl1pPr>
          </a:lstStyle>
          <a:p>
            <a:r>
              <a:rPr lang="en-US"/>
              <a:t>Click to edit Master title style</a:t>
            </a:r>
          </a:p>
        </p:txBody>
      </p:sp>
      <p:sp>
        <p:nvSpPr>
          <p:cNvPr id="3" name="Text Placeholder 2"/>
          <p:cNvSpPr>
            <a:spLocks noGrp="1"/>
          </p:cNvSpPr>
          <p:nvPr>
            <p:ph type="body" idx="1"/>
          </p:nvPr>
        </p:nvSpPr>
        <p:spPr>
          <a:xfrm>
            <a:off x="457202" y="1151335"/>
            <a:ext cx="4040188" cy="479822"/>
          </a:xfrm>
          <a:prstGeom prst="rect">
            <a:avLst/>
          </a:prstGeom>
        </p:spPr>
        <p:txBody>
          <a:bodyPr lIns="91429" tIns="45714" rIns="91429" bIns="45714" anchor="b"/>
          <a:lstStyle>
            <a:lvl1pPr marL="0" indent="0">
              <a:buNone/>
              <a:defRPr sz="2400" b="1"/>
            </a:lvl1pPr>
            <a:lvl2pPr marL="457135" indent="0">
              <a:buNone/>
              <a:defRPr sz="2000" b="1"/>
            </a:lvl2pPr>
            <a:lvl3pPr marL="914270" indent="0">
              <a:buNone/>
              <a:defRPr sz="1800" b="1"/>
            </a:lvl3pPr>
            <a:lvl4pPr marL="1371406" indent="0">
              <a:buNone/>
              <a:defRPr sz="1600" b="1"/>
            </a:lvl4pPr>
            <a:lvl5pPr marL="1828541" indent="0">
              <a:buNone/>
              <a:defRPr sz="1600" b="1"/>
            </a:lvl5pPr>
            <a:lvl6pPr marL="2285676" indent="0">
              <a:buNone/>
              <a:defRPr sz="1600" b="1"/>
            </a:lvl6pPr>
            <a:lvl7pPr marL="2742810" indent="0">
              <a:buNone/>
              <a:defRPr sz="1600" b="1"/>
            </a:lvl7pPr>
            <a:lvl8pPr marL="3199947" indent="0">
              <a:buNone/>
              <a:defRPr sz="1600" b="1"/>
            </a:lvl8pPr>
            <a:lvl9pPr marL="365708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1631156"/>
            <a:ext cx="4040188" cy="2963466"/>
          </a:xfrm>
          <a:prstGeom prst="rect">
            <a:avLst/>
          </a:prstGeom>
        </p:spPr>
        <p:txBody>
          <a:bodyPr lIns="91429" tIns="45714" rIns="91429"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a:prstGeom prst="rect">
            <a:avLst/>
          </a:prstGeom>
        </p:spPr>
        <p:txBody>
          <a:bodyPr lIns="91429" tIns="45714" rIns="91429" bIns="45714" anchor="b"/>
          <a:lstStyle>
            <a:lvl1pPr marL="0" indent="0">
              <a:buNone/>
              <a:defRPr sz="2400" b="1"/>
            </a:lvl1pPr>
            <a:lvl2pPr marL="457135" indent="0">
              <a:buNone/>
              <a:defRPr sz="2000" b="1"/>
            </a:lvl2pPr>
            <a:lvl3pPr marL="914270" indent="0">
              <a:buNone/>
              <a:defRPr sz="1800" b="1"/>
            </a:lvl3pPr>
            <a:lvl4pPr marL="1371406" indent="0">
              <a:buNone/>
              <a:defRPr sz="1600" b="1"/>
            </a:lvl4pPr>
            <a:lvl5pPr marL="1828541" indent="0">
              <a:buNone/>
              <a:defRPr sz="1600" b="1"/>
            </a:lvl5pPr>
            <a:lvl6pPr marL="2285676" indent="0">
              <a:buNone/>
              <a:defRPr sz="1600" b="1"/>
            </a:lvl6pPr>
            <a:lvl7pPr marL="2742810" indent="0">
              <a:buNone/>
              <a:defRPr sz="1600" b="1"/>
            </a:lvl7pPr>
            <a:lvl8pPr marL="3199947" indent="0">
              <a:buNone/>
              <a:defRPr sz="1600" b="1"/>
            </a:lvl8pPr>
            <a:lvl9pPr marL="365708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a:prstGeom prst="rect">
            <a:avLst/>
          </a:prstGeom>
        </p:spPr>
        <p:txBody>
          <a:bodyPr lIns="91429" tIns="45714" rIns="91429"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02"/>
          <p:cNvSpPr>
            <a:spLocks noGrp="1" noChangeArrowheads="1"/>
          </p:cNvSpPr>
          <p:nvPr>
            <p:ph type="sldNum" sz="quarter" idx="10"/>
          </p:nvPr>
        </p:nvSpPr>
        <p:spPr>
          <a:ln/>
        </p:spPr>
        <p:txBody>
          <a:bodyPr/>
          <a:lstStyle>
            <a:lvl1pPr>
              <a:defRPr/>
            </a:lvl1pPr>
          </a:lstStyle>
          <a:p>
            <a:pPr>
              <a:defRPr/>
            </a:pPr>
            <a:fld id="{61DEAB88-B799-492B-8C5F-26DA46AEB7C2}" type="slidenum">
              <a:rPr lang="en-US"/>
              <a:pPr>
                <a:defRPr/>
              </a:pPr>
              <a:t>‹#›</a:t>
            </a:fld>
            <a:endParaRPr lang="en-US"/>
          </a:p>
        </p:txBody>
      </p:sp>
    </p:spTree>
    <p:extLst>
      <p:ext uri="{BB962C8B-B14F-4D97-AF65-F5344CB8AC3E}">
        <p14:creationId xmlns:p14="http://schemas.microsoft.com/office/powerpoint/2010/main" val="21384566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17" name="Rectangle 16"/>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510242" y="564921"/>
            <a:ext cx="7210395" cy="810704"/>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0239" y="3223127"/>
            <a:ext cx="2287279"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510239" y="1752655"/>
            <a:ext cx="228727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510239" y="3655324"/>
            <a:ext cx="2287279" cy="79681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2959103" y="3223127"/>
            <a:ext cx="2297430"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2959103" y="1752655"/>
            <a:ext cx="2297430"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2958088" y="3655323"/>
            <a:ext cx="2300473" cy="79681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423009" y="3223127"/>
            <a:ext cx="2297629" cy="432197"/>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423008" y="1752655"/>
            <a:ext cx="2297629"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422915" y="3655321"/>
            <a:ext cx="2300672" cy="796817"/>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11/18/2020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622383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7680"/>
            <a:ext cx="7828359" cy="240873"/>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9370" y="1478425"/>
            <a:ext cx="1202248" cy="108203"/>
          </a:xfrm>
          <a:prstGeom prst="rect">
            <a:avLst/>
          </a:prstGeom>
        </p:spPr>
      </p:pic>
      <p:sp>
        <p:nvSpPr>
          <p:cNvPr id="9" name="Rectangle 8"/>
          <p:cNvSpPr/>
          <p:nvPr/>
        </p:nvSpPr>
        <p:spPr bwMode="ltGray">
          <a:xfrm>
            <a:off x="0" y="457200"/>
            <a:ext cx="7828359"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939371" y="457200"/>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926742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6087155" y="1402046"/>
            <a:ext cx="3830241" cy="10261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7401152" y="4029302"/>
            <a:ext cx="1202248"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596923" y="457198"/>
            <a:ext cx="805352" cy="326532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457198"/>
            <a:ext cx="6652503" cy="39949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105344" y="4452141"/>
            <a:ext cx="2057400" cy="273844"/>
          </a:xfrm>
        </p:spPr>
        <p:txBody>
          <a:bodyPr/>
          <a:lstStyle/>
          <a:p>
            <a:fld id="{6178E61D-D431-422C-9764-11DAFE33AB63}" type="datetimeFigureOut">
              <a:rPr lang="en-US" dirty="0"/>
              <a:t>11/18/2020</a:t>
            </a:fld>
            <a:endParaRPr lang="en-US" dirty="0"/>
          </a:p>
        </p:txBody>
      </p:sp>
      <p:sp>
        <p:nvSpPr>
          <p:cNvPr id="5" name="Footer Placeholder 4"/>
          <p:cNvSpPr>
            <a:spLocks noGrp="1"/>
          </p:cNvSpPr>
          <p:nvPr>
            <p:ph type="ftr" sz="quarter" idx="11"/>
          </p:nvPr>
        </p:nvSpPr>
        <p:spPr>
          <a:xfrm>
            <a:off x="510241" y="4452141"/>
            <a:ext cx="4595104" cy="273844"/>
          </a:xfrm>
        </p:spPr>
        <p:txBody>
          <a:bodyPr/>
          <a:lstStyle/>
          <a:p>
            <a:endParaRPr lang="en-US" dirty="0"/>
          </a:p>
        </p:txBody>
      </p:sp>
      <p:sp>
        <p:nvSpPr>
          <p:cNvPr id="6" name="Slide Number Placeholder 5"/>
          <p:cNvSpPr>
            <a:spLocks noGrp="1"/>
          </p:cNvSpPr>
          <p:nvPr>
            <p:ph type="sldNum" sz="quarter" idx="12"/>
          </p:nvPr>
        </p:nvSpPr>
        <p:spPr>
          <a:xfrm>
            <a:off x="7573163" y="4048975"/>
            <a:ext cx="865613" cy="818092"/>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4037567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893F822-00E9-FC44-A853-00E24AFEC6E2}"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C7461-F51F-7240-BAE8-A3C9C639EECA}" type="slidenum">
              <a:rPr lang="en-US" smtClean="0"/>
              <a:t>‹#›</a:t>
            </a:fld>
            <a:endParaRPr lang="en-US"/>
          </a:p>
        </p:txBody>
      </p:sp>
    </p:spTree>
    <p:extLst>
      <p:ext uri="{BB962C8B-B14F-4D97-AF65-F5344CB8AC3E}">
        <p14:creationId xmlns:p14="http://schemas.microsoft.com/office/powerpoint/2010/main" val="30334046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93F822-00E9-FC44-A853-00E24AFEC6E2}"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C7461-F51F-7240-BAE8-A3C9C639EECA}" type="slidenum">
              <a:rPr lang="en-US" smtClean="0"/>
              <a:t>‹#›</a:t>
            </a:fld>
            <a:endParaRPr lang="en-US"/>
          </a:p>
        </p:txBody>
      </p:sp>
    </p:spTree>
    <p:extLst>
      <p:ext uri="{BB962C8B-B14F-4D97-AF65-F5344CB8AC3E}">
        <p14:creationId xmlns:p14="http://schemas.microsoft.com/office/powerpoint/2010/main" val="33028103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7"/>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93F822-00E9-FC44-A853-00E24AFEC6E2}"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C7461-F51F-7240-BAE8-A3C9C639EECA}" type="slidenum">
              <a:rPr lang="en-US" smtClean="0"/>
              <a:t>‹#›</a:t>
            </a:fld>
            <a:endParaRPr lang="en-US"/>
          </a:p>
        </p:txBody>
      </p:sp>
    </p:spTree>
    <p:extLst>
      <p:ext uri="{BB962C8B-B14F-4D97-AF65-F5344CB8AC3E}">
        <p14:creationId xmlns:p14="http://schemas.microsoft.com/office/powerpoint/2010/main" val="3619984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93F822-00E9-FC44-A853-00E24AFEC6E2}" type="datetimeFigureOut">
              <a:rPr lang="en-US" smtClean="0"/>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C7461-F51F-7240-BAE8-A3C9C639EECA}" type="slidenum">
              <a:rPr lang="en-US" smtClean="0"/>
              <a:t>‹#›</a:t>
            </a:fld>
            <a:endParaRPr lang="en-US"/>
          </a:p>
        </p:txBody>
      </p:sp>
    </p:spTree>
    <p:extLst>
      <p:ext uri="{BB962C8B-B14F-4D97-AF65-F5344CB8AC3E}">
        <p14:creationId xmlns:p14="http://schemas.microsoft.com/office/powerpoint/2010/main" val="19439476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2"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93F822-00E9-FC44-A853-00E24AFEC6E2}" type="datetimeFigureOut">
              <a:rPr lang="en-US" smtClean="0"/>
              <a:t>11/18/2020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CC7461-F51F-7240-BAE8-A3C9C639EECA}" type="slidenum">
              <a:rPr lang="en-US" smtClean="0"/>
              <a:t>‹#›</a:t>
            </a:fld>
            <a:endParaRPr lang="en-US"/>
          </a:p>
        </p:txBody>
      </p:sp>
    </p:spTree>
    <p:extLst>
      <p:ext uri="{BB962C8B-B14F-4D97-AF65-F5344CB8AC3E}">
        <p14:creationId xmlns:p14="http://schemas.microsoft.com/office/powerpoint/2010/main" val="909557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93F822-00E9-FC44-A853-00E24AFEC6E2}" type="datetimeFigureOut">
              <a:rPr lang="en-US" smtClean="0"/>
              <a:t>11/18/2020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CC7461-F51F-7240-BAE8-A3C9C639EECA}" type="slidenum">
              <a:rPr lang="en-US" smtClean="0"/>
              <a:t>‹#›</a:t>
            </a:fld>
            <a:endParaRPr lang="en-US"/>
          </a:p>
        </p:txBody>
      </p:sp>
    </p:spTree>
    <p:extLst>
      <p:ext uri="{BB962C8B-B14F-4D97-AF65-F5344CB8AC3E}">
        <p14:creationId xmlns:p14="http://schemas.microsoft.com/office/powerpoint/2010/main" val="27622892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93F822-00E9-FC44-A853-00E24AFEC6E2}" type="datetimeFigureOut">
              <a:rPr lang="en-US" smtClean="0"/>
              <a:t>11/18/2020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CC7461-F51F-7240-BAE8-A3C9C639EECA}" type="slidenum">
              <a:rPr lang="en-US" smtClean="0"/>
              <a:t>‹#›</a:t>
            </a:fld>
            <a:endParaRPr lang="en-US"/>
          </a:p>
        </p:txBody>
      </p:sp>
    </p:spTree>
    <p:extLst>
      <p:ext uri="{BB962C8B-B14F-4D97-AF65-F5344CB8AC3E}">
        <p14:creationId xmlns:p14="http://schemas.microsoft.com/office/powerpoint/2010/main" val="1652733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49" y="98826"/>
            <a:ext cx="6851651" cy="397669"/>
          </a:xfrm>
          <a:prstGeom prst="rect">
            <a:avLst/>
          </a:prstGeom>
        </p:spPr>
        <p:txBody>
          <a:bodyPr lIns="91429" tIns="45714" rIns="91429" bIns="45714"/>
          <a:lstStyle/>
          <a:p>
            <a:r>
              <a:rPr lang="en-US"/>
              <a:t>Click to edit Master title style</a:t>
            </a:r>
          </a:p>
        </p:txBody>
      </p:sp>
      <p:sp>
        <p:nvSpPr>
          <p:cNvPr id="3" name="Rectangle 202"/>
          <p:cNvSpPr>
            <a:spLocks noGrp="1" noChangeArrowheads="1"/>
          </p:cNvSpPr>
          <p:nvPr>
            <p:ph type="sldNum" sz="quarter" idx="10"/>
          </p:nvPr>
        </p:nvSpPr>
        <p:spPr>
          <a:ln/>
        </p:spPr>
        <p:txBody>
          <a:bodyPr/>
          <a:lstStyle>
            <a:lvl1pPr>
              <a:defRPr/>
            </a:lvl1pPr>
          </a:lstStyle>
          <a:p>
            <a:pPr>
              <a:defRPr/>
            </a:pPr>
            <a:fld id="{5B4441E4-9A51-40FB-8B46-342C167861C6}" type="slidenum">
              <a:rPr lang="en-US"/>
              <a:pPr>
                <a:defRPr/>
              </a:pPr>
              <a:t>‹#›</a:t>
            </a:fld>
            <a:endParaRPr lang="en-US"/>
          </a:p>
        </p:txBody>
      </p:sp>
    </p:spTree>
    <p:extLst>
      <p:ext uri="{BB962C8B-B14F-4D97-AF65-F5344CB8AC3E}">
        <p14:creationId xmlns:p14="http://schemas.microsoft.com/office/powerpoint/2010/main" val="7613190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2" y="204789"/>
            <a:ext cx="5111751"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893F822-00E9-FC44-A853-00E24AFEC6E2}" type="datetimeFigureOut">
              <a:rPr lang="en-US" smtClean="0"/>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C7461-F51F-7240-BAE8-A3C9C639EECA}" type="slidenum">
              <a:rPr lang="en-US" smtClean="0"/>
              <a:t>‹#›</a:t>
            </a:fld>
            <a:endParaRPr lang="en-US"/>
          </a:p>
        </p:txBody>
      </p:sp>
    </p:spTree>
    <p:extLst>
      <p:ext uri="{BB962C8B-B14F-4D97-AF65-F5344CB8AC3E}">
        <p14:creationId xmlns:p14="http://schemas.microsoft.com/office/powerpoint/2010/main" val="20524218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893F822-00E9-FC44-A853-00E24AFEC6E2}" type="datetimeFigureOut">
              <a:rPr lang="en-US" smtClean="0"/>
              <a:t>11/18/2020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C7461-F51F-7240-BAE8-A3C9C639EECA}" type="slidenum">
              <a:rPr lang="en-US" smtClean="0"/>
              <a:t>‹#›</a:t>
            </a:fld>
            <a:endParaRPr lang="en-US"/>
          </a:p>
        </p:txBody>
      </p:sp>
    </p:spTree>
    <p:extLst>
      <p:ext uri="{BB962C8B-B14F-4D97-AF65-F5344CB8AC3E}">
        <p14:creationId xmlns:p14="http://schemas.microsoft.com/office/powerpoint/2010/main" val="28357891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93F822-00E9-FC44-A853-00E24AFEC6E2}"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C7461-F51F-7240-BAE8-A3C9C639EECA}" type="slidenum">
              <a:rPr lang="en-US" smtClean="0"/>
              <a:t>‹#›</a:t>
            </a:fld>
            <a:endParaRPr lang="en-US"/>
          </a:p>
        </p:txBody>
      </p:sp>
    </p:spTree>
    <p:extLst>
      <p:ext uri="{BB962C8B-B14F-4D97-AF65-F5344CB8AC3E}">
        <p14:creationId xmlns:p14="http://schemas.microsoft.com/office/powerpoint/2010/main" val="38976147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93F822-00E9-FC44-A853-00E24AFEC6E2}"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C7461-F51F-7240-BAE8-A3C9C639EECA}" type="slidenum">
              <a:rPr lang="en-US" smtClean="0"/>
              <a:t>‹#›</a:t>
            </a:fld>
            <a:endParaRPr lang="en-US"/>
          </a:p>
        </p:txBody>
      </p:sp>
    </p:spTree>
    <p:extLst>
      <p:ext uri="{BB962C8B-B14F-4D97-AF65-F5344CB8AC3E}">
        <p14:creationId xmlns:p14="http://schemas.microsoft.com/office/powerpoint/2010/main" val="26001163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84811" y="414257"/>
            <a:ext cx="7886700" cy="553998"/>
          </a:xfrm>
          <a:prstGeom prst="rect">
            <a:avLst/>
          </a:prstGeom>
        </p:spPr>
        <p:txBody>
          <a:bodyPr anchor="t" anchorCtr="0">
            <a:spAutoFit/>
          </a:bodyPr>
          <a:lstStyle>
            <a:lvl1pPr>
              <a:defRPr sz="3000">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a:xfrm>
            <a:off x="6800851" y="4767266"/>
            <a:ext cx="2057400" cy="273844"/>
          </a:xfrm>
        </p:spPr>
        <p:txBody>
          <a:bodyPr/>
          <a:lstStyle>
            <a:lvl1pPr>
              <a:defRPr>
                <a:solidFill>
                  <a:schemeClr val="accent1">
                    <a:lumMod val="50000"/>
                  </a:schemeClr>
                </a:solidFill>
              </a:defRPr>
            </a:lvl1pPr>
          </a:lstStyle>
          <a:p>
            <a:fld id="{786A64DB-DBB3-CA48-993E-0DE1651AF3A6}" type="slidenum">
              <a:rPr lang="en-US" smtClean="0"/>
              <a:pPr/>
              <a:t>‹#›</a:t>
            </a:fld>
            <a:endParaRPr lang="en-US" dirty="0"/>
          </a:p>
        </p:txBody>
      </p:sp>
    </p:spTree>
    <p:extLst>
      <p:ext uri="{BB962C8B-B14F-4D97-AF65-F5344CB8AC3E}">
        <p14:creationId xmlns:p14="http://schemas.microsoft.com/office/powerpoint/2010/main" val="2979925163"/>
      </p:ext>
    </p:extLst>
  </p:cSld>
  <p:clrMapOvr>
    <a:masterClrMapping/>
  </p:clrMapOvr>
  <p:extLst>
    <p:ext uri="{DCECCB84-F9BA-43D5-87BE-67443E8EF086}">
      <p15:sldGuideLst xmlns:p15="http://schemas.microsoft.com/office/powerpoint/2012/main">
        <p15:guide id="1" orient="horz" pos="408">
          <p15:clr>
            <a:srgbClr val="FBAE40"/>
          </p15:clr>
        </p15:guide>
        <p15:guide id="2" pos="40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3264408"/>
            <a:ext cx="5101209" cy="929921"/>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50B3174-D753-444B-8078-204CF53CE627}" type="datetimeFigureOut">
              <a:rPr lang="en-US" smtClean="0"/>
              <a:t>11/18/2020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A90FDC-F31B-48E5-913D-4A760E7F337E}" type="slidenum">
              <a:rPr lang="en-US" smtClean="0"/>
              <a:t>‹#›</a:t>
            </a:fld>
            <a:endParaRPr lang="en-US"/>
          </a:p>
        </p:txBody>
      </p:sp>
    </p:spTree>
    <p:extLst>
      <p:ext uri="{BB962C8B-B14F-4D97-AF65-F5344CB8AC3E}">
        <p14:creationId xmlns:p14="http://schemas.microsoft.com/office/powerpoint/2010/main" val="576672546"/>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0B3174-D753-444B-8078-204CF53CE627}" type="datetimeFigureOut">
              <a:rPr lang="en-US" smtClean="0"/>
              <a:t>11/18/2020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A90FDC-F31B-48E5-913D-4A760E7F337E}" type="slidenum">
              <a:rPr lang="en-US" smtClean="0"/>
              <a:t>‹#›</a:t>
            </a:fld>
            <a:endParaRPr lang="en-US"/>
          </a:p>
        </p:txBody>
      </p:sp>
    </p:spTree>
    <p:extLst>
      <p:ext uri="{BB962C8B-B14F-4D97-AF65-F5344CB8AC3E}">
        <p14:creationId xmlns:p14="http://schemas.microsoft.com/office/powerpoint/2010/main" val="33985652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3264349"/>
            <a:ext cx="5101209" cy="94881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E50B3174-D753-444B-8078-204CF53CE627}" type="datetimeFigureOut">
              <a:rPr lang="en-US" smtClean="0"/>
              <a:t>11/18/2020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A90FDC-F31B-48E5-913D-4A760E7F337E}" type="slidenum">
              <a:rPr lang="en-US" smtClean="0"/>
              <a:t>‹#›</a:t>
            </a:fld>
            <a:endParaRPr lang="en-US"/>
          </a:p>
        </p:txBody>
      </p:sp>
    </p:spTree>
    <p:extLst>
      <p:ext uri="{BB962C8B-B14F-4D97-AF65-F5344CB8AC3E}">
        <p14:creationId xmlns:p14="http://schemas.microsoft.com/office/powerpoint/2010/main" val="226247979"/>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1978533"/>
            <a:ext cx="3203828" cy="232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1978533"/>
            <a:ext cx="3202685" cy="232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50B3174-D753-444B-8078-204CF53CE627}" type="datetimeFigureOut">
              <a:rPr lang="en-US" smtClean="0"/>
              <a:t>11/18/2020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9A90FDC-F31B-48E5-913D-4A760E7F337E}" type="slidenum">
              <a:rPr lang="en-US" smtClean="0"/>
              <a:t>‹#›</a:t>
            </a:fld>
            <a:endParaRPr lang="en-US"/>
          </a:p>
        </p:txBody>
      </p:sp>
    </p:spTree>
    <p:extLst>
      <p:ext uri="{BB962C8B-B14F-4D97-AF65-F5344CB8AC3E}">
        <p14:creationId xmlns:p14="http://schemas.microsoft.com/office/powerpoint/2010/main" val="7690843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2357438"/>
            <a:ext cx="3202686" cy="1947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E50B3174-D753-444B-8078-204CF53CE627}" type="datetimeFigureOut">
              <a:rPr lang="en-US" smtClean="0"/>
              <a:t>11/18/2020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A90FDC-F31B-48E5-913D-4A760E7F337E}"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89928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pPr>
              <a:defRPr/>
            </a:pPr>
            <a:fld id="{C9CDCFF4-D8AA-480F-BA3F-C26AE8042B35}" type="slidenum">
              <a:rPr lang="en-US"/>
              <a:pPr>
                <a:defRPr/>
              </a:pPr>
              <a:t>‹#›</a:t>
            </a:fld>
            <a:endParaRPr lang="en-US"/>
          </a:p>
        </p:txBody>
      </p:sp>
    </p:spTree>
    <p:extLst>
      <p:ext uri="{BB962C8B-B14F-4D97-AF65-F5344CB8AC3E}">
        <p14:creationId xmlns:p14="http://schemas.microsoft.com/office/powerpoint/2010/main" val="12710636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0B3174-D753-444B-8078-204CF53CE627}" type="datetimeFigureOut">
              <a:rPr lang="en-US" smtClean="0"/>
              <a:t>11/18/2020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A90FDC-F31B-48E5-913D-4A760E7F337E}" type="slidenum">
              <a:rPr lang="en-US" smtClean="0"/>
              <a:t>‹#›</a:t>
            </a:fld>
            <a:endParaRPr lang="en-US"/>
          </a:p>
        </p:txBody>
      </p:sp>
    </p:spTree>
    <p:extLst>
      <p:ext uri="{BB962C8B-B14F-4D97-AF65-F5344CB8AC3E}">
        <p14:creationId xmlns:p14="http://schemas.microsoft.com/office/powerpoint/2010/main" val="3032980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0B3174-D753-444B-8078-204CF53CE627}" type="datetimeFigureOut">
              <a:rPr lang="en-US" smtClean="0"/>
              <a:t>11/18/2020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A90FDC-F31B-48E5-913D-4A760E7F337E}" type="slidenum">
              <a:rPr lang="en-US" smtClean="0"/>
              <a:t>‹#›</a:t>
            </a:fld>
            <a:endParaRPr lang="en-US"/>
          </a:p>
        </p:txBody>
      </p:sp>
    </p:spTree>
    <p:extLst>
      <p:ext uri="{BB962C8B-B14F-4D97-AF65-F5344CB8AC3E}">
        <p14:creationId xmlns:p14="http://schemas.microsoft.com/office/powerpoint/2010/main" val="20992912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1682871"/>
            <a:ext cx="3364992" cy="856123"/>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603504"/>
            <a:ext cx="361188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8"/>
          <p:cNvSpPr>
            <a:spLocks noGrp="1"/>
          </p:cNvSpPr>
          <p:nvPr>
            <p:ph type="dt" sz="half" idx="10"/>
          </p:nvPr>
        </p:nvSpPr>
        <p:spPr/>
        <p:txBody>
          <a:bodyPr/>
          <a:lstStyle/>
          <a:p>
            <a:fld id="{E50B3174-D753-444B-8078-204CF53CE627}" type="datetimeFigureOut">
              <a:rPr lang="en-US" smtClean="0"/>
              <a:t>11/18/2020</a:t>
            </a:fld>
            <a:endParaRPr lang="en-US"/>
          </a:p>
        </p:txBody>
      </p:sp>
      <p:sp>
        <p:nvSpPr>
          <p:cNvPr id="10" name="Footer Placeholder 9"/>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F9A90FDC-F31B-48E5-913D-4A760E7F337E}" type="slidenum">
              <a:rPr lang="en-US" smtClean="0"/>
              <a:t>‹#›</a:t>
            </a:fld>
            <a:endParaRPr lang="en-US"/>
          </a:p>
        </p:txBody>
      </p:sp>
    </p:spTree>
    <p:extLst>
      <p:ext uri="{BB962C8B-B14F-4D97-AF65-F5344CB8AC3E}">
        <p14:creationId xmlns:p14="http://schemas.microsoft.com/office/powerpoint/2010/main" val="13951723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1682871"/>
            <a:ext cx="3371249" cy="85098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51435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2662439"/>
            <a:ext cx="2846070" cy="1645528"/>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E50B3174-D753-444B-8078-204CF53CE627}" type="datetimeFigureOut">
              <a:rPr lang="en-US" smtClean="0"/>
              <a:t>11/18/2020</a:t>
            </a:fld>
            <a:endParaRPr lang="en-US"/>
          </a:p>
        </p:txBody>
      </p:sp>
      <p:sp>
        <p:nvSpPr>
          <p:cNvPr id="9" name="Footer Placeholder 8"/>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F9A90FDC-F31B-48E5-913D-4A760E7F337E}" type="slidenum">
              <a:rPr lang="en-US" smtClean="0"/>
              <a:t>‹#›</a:t>
            </a:fld>
            <a:endParaRPr lang="en-US"/>
          </a:p>
        </p:txBody>
      </p:sp>
    </p:spTree>
    <p:extLst>
      <p:ext uri="{BB962C8B-B14F-4D97-AF65-F5344CB8AC3E}">
        <p14:creationId xmlns:p14="http://schemas.microsoft.com/office/powerpoint/2010/main" val="9433436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0B3174-D753-444B-8078-204CF53CE627}"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90FDC-F31B-48E5-913D-4A760E7F337E}" type="slidenum">
              <a:rPr lang="en-US" smtClean="0"/>
              <a:t>‹#›</a:t>
            </a:fld>
            <a:endParaRPr lang="en-US"/>
          </a:p>
        </p:txBody>
      </p:sp>
    </p:spTree>
    <p:extLst>
      <p:ext uri="{BB962C8B-B14F-4D97-AF65-F5344CB8AC3E}">
        <p14:creationId xmlns:p14="http://schemas.microsoft.com/office/powerpoint/2010/main" val="40160926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702945"/>
            <a:ext cx="973956" cy="373761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702945"/>
            <a:ext cx="4648867" cy="37376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0B3174-D753-444B-8078-204CF53CE627}" type="datetimeFigureOut">
              <a:rPr lang="en-US" smtClean="0"/>
              <a:t>11/18/2020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A90FDC-F31B-48E5-913D-4A760E7F337E}" type="slidenum">
              <a:rPr lang="en-US" smtClean="0"/>
              <a:t>‹#›</a:t>
            </a:fld>
            <a:endParaRPr lang="en-US"/>
          </a:p>
        </p:txBody>
      </p:sp>
    </p:spTree>
    <p:extLst>
      <p:ext uri="{BB962C8B-B14F-4D97-AF65-F5344CB8AC3E}">
        <p14:creationId xmlns:p14="http://schemas.microsoft.com/office/powerpoint/2010/main" val="3216134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a:prstGeom prst="rect">
            <a:avLst/>
          </a:prstGeom>
        </p:spPr>
        <p:txBody>
          <a:bodyPr lIns="91429" tIns="45714" rIns="91429" bIns="45714"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1" cy="4389835"/>
          </a:xfrm>
          <a:prstGeom prst="rect">
            <a:avLst/>
          </a:prstGeom>
        </p:spPr>
        <p:txBody>
          <a:bodyPr lIns="91429" tIns="45714" rIns="91429"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a:prstGeom prst="rect">
            <a:avLst/>
          </a:prstGeom>
        </p:spPr>
        <p:txBody>
          <a:bodyPr lIns="91429" tIns="45714" rIns="91429" bIns="45714"/>
          <a:lstStyle>
            <a:lvl1pPr marL="0" indent="0">
              <a:buNone/>
              <a:defRPr sz="1400"/>
            </a:lvl1pPr>
            <a:lvl2pPr marL="457135" indent="0">
              <a:buNone/>
              <a:defRPr sz="1200"/>
            </a:lvl2pPr>
            <a:lvl3pPr marL="914270" indent="0">
              <a:buNone/>
              <a:defRPr sz="1000"/>
            </a:lvl3pPr>
            <a:lvl4pPr marL="1371406" indent="0">
              <a:buNone/>
              <a:defRPr sz="900"/>
            </a:lvl4pPr>
            <a:lvl5pPr marL="1828541" indent="0">
              <a:buNone/>
              <a:defRPr sz="900"/>
            </a:lvl5pPr>
            <a:lvl6pPr marL="2285676" indent="0">
              <a:buNone/>
              <a:defRPr sz="900"/>
            </a:lvl6pPr>
            <a:lvl7pPr marL="2742810" indent="0">
              <a:buNone/>
              <a:defRPr sz="900"/>
            </a:lvl7pPr>
            <a:lvl8pPr marL="3199947" indent="0">
              <a:buNone/>
              <a:defRPr sz="900"/>
            </a:lvl8pPr>
            <a:lvl9pPr marL="3657081" indent="0">
              <a:buNone/>
              <a:defRPr sz="900"/>
            </a:lvl9pPr>
          </a:lstStyle>
          <a:p>
            <a:pPr lvl="0"/>
            <a:r>
              <a:rPr lang="en-US"/>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AE2B8347-E83F-4BF2-9673-FF440422EB04}" type="slidenum">
              <a:rPr lang="en-US"/>
              <a:pPr>
                <a:defRPr/>
              </a:pPr>
              <a:t>‹#›</a:t>
            </a:fld>
            <a:endParaRPr lang="en-US"/>
          </a:p>
        </p:txBody>
      </p:sp>
    </p:spTree>
    <p:extLst>
      <p:ext uri="{BB962C8B-B14F-4D97-AF65-F5344CB8AC3E}">
        <p14:creationId xmlns:p14="http://schemas.microsoft.com/office/powerpoint/2010/main" val="1786367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lIns="91429" tIns="45714" rIns="91429" bIns="45714"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lIns="91429" tIns="45714" rIns="91429" bIns="45714"/>
          <a:lstStyle>
            <a:lvl1pPr marL="0" indent="0">
              <a:buNone/>
              <a:defRPr sz="3200"/>
            </a:lvl1pPr>
            <a:lvl2pPr marL="457135" indent="0">
              <a:buNone/>
              <a:defRPr sz="2800"/>
            </a:lvl2pPr>
            <a:lvl3pPr marL="914270" indent="0">
              <a:buNone/>
              <a:defRPr sz="2400"/>
            </a:lvl3pPr>
            <a:lvl4pPr marL="1371406" indent="0">
              <a:buNone/>
              <a:defRPr sz="2000"/>
            </a:lvl4pPr>
            <a:lvl5pPr marL="1828541" indent="0">
              <a:buNone/>
              <a:defRPr sz="2000"/>
            </a:lvl5pPr>
            <a:lvl6pPr marL="2285676" indent="0">
              <a:buNone/>
              <a:defRPr sz="2000"/>
            </a:lvl6pPr>
            <a:lvl7pPr marL="2742810" indent="0">
              <a:buNone/>
              <a:defRPr sz="2000"/>
            </a:lvl7pPr>
            <a:lvl8pPr marL="3199947" indent="0">
              <a:buNone/>
              <a:defRPr sz="2000"/>
            </a:lvl8pPr>
            <a:lvl9pPr marL="3657081" indent="0">
              <a:buNone/>
              <a:defRPr sz="2000"/>
            </a:lvl9pPr>
          </a:lstStyle>
          <a:p>
            <a:pPr lvl="0"/>
            <a:endParaRPr lang="en-US" noProof="0"/>
          </a:p>
        </p:txBody>
      </p:sp>
      <p:sp>
        <p:nvSpPr>
          <p:cNvPr id="4" name="Text Placeholder 3"/>
          <p:cNvSpPr>
            <a:spLocks noGrp="1"/>
          </p:cNvSpPr>
          <p:nvPr>
            <p:ph type="body" sz="half" idx="2"/>
          </p:nvPr>
        </p:nvSpPr>
        <p:spPr>
          <a:xfrm>
            <a:off x="1792288" y="4025506"/>
            <a:ext cx="5486400" cy="603647"/>
          </a:xfrm>
          <a:prstGeom prst="rect">
            <a:avLst/>
          </a:prstGeom>
        </p:spPr>
        <p:txBody>
          <a:bodyPr lIns="91429" tIns="45714" rIns="91429" bIns="45714"/>
          <a:lstStyle>
            <a:lvl1pPr marL="0" indent="0">
              <a:buNone/>
              <a:defRPr sz="1400"/>
            </a:lvl1pPr>
            <a:lvl2pPr marL="457135" indent="0">
              <a:buNone/>
              <a:defRPr sz="1200"/>
            </a:lvl2pPr>
            <a:lvl3pPr marL="914270" indent="0">
              <a:buNone/>
              <a:defRPr sz="1000"/>
            </a:lvl3pPr>
            <a:lvl4pPr marL="1371406" indent="0">
              <a:buNone/>
              <a:defRPr sz="900"/>
            </a:lvl4pPr>
            <a:lvl5pPr marL="1828541" indent="0">
              <a:buNone/>
              <a:defRPr sz="900"/>
            </a:lvl5pPr>
            <a:lvl6pPr marL="2285676" indent="0">
              <a:buNone/>
              <a:defRPr sz="900"/>
            </a:lvl6pPr>
            <a:lvl7pPr marL="2742810" indent="0">
              <a:buNone/>
              <a:defRPr sz="900"/>
            </a:lvl7pPr>
            <a:lvl8pPr marL="3199947" indent="0">
              <a:buNone/>
              <a:defRPr sz="900"/>
            </a:lvl8pPr>
            <a:lvl9pPr marL="3657081" indent="0">
              <a:buNone/>
              <a:defRPr sz="900"/>
            </a:lvl9pPr>
          </a:lstStyle>
          <a:p>
            <a:pPr lvl="0"/>
            <a:r>
              <a:rPr lang="en-US"/>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1B9CD6EB-E22F-484D-84CB-813EB7456D92}" type="slidenum">
              <a:rPr lang="en-US"/>
              <a:pPr>
                <a:defRPr/>
              </a:pPr>
              <a:t>‹#›</a:t>
            </a:fld>
            <a:endParaRPr lang="en-US"/>
          </a:p>
        </p:txBody>
      </p:sp>
    </p:spTree>
    <p:extLst>
      <p:ext uri="{BB962C8B-B14F-4D97-AF65-F5344CB8AC3E}">
        <p14:creationId xmlns:p14="http://schemas.microsoft.com/office/powerpoint/2010/main" val="3474768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6.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9.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5" cstate="screen"/>
          <a:srcRect/>
          <a:stretch>
            <a:fillRect/>
          </a:stretch>
        </p:blipFill>
        <p:spPr bwMode="auto">
          <a:xfrm>
            <a:off x="0" y="634606"/>
            <a:ext cx="9144000" cy="4508897"/>
          </a:xfrm>
          <a:prstGeom prst="rect">
            <a:avLst/>
          </a:prstGeom>
          <a:noFill/>
          <a:ln w="9525">
            <a:noFill/>
            <a:miter lim="800000"/>
            <a:headEnd/>
            <a:tailEnd/>
          </a:ln>
        </p:spPr>
      </p:pic>
      <p:sp>
        <p:nvSpPr>
          <p:cNvPr id="13320" name="Rectangle 8"/>
          <p:cNvSpPr>
            <a:spLocks noChangeArrowheads="1"/>
          </p:cNvSpPr>
          <p:nvPr userDrawn="1"/>
        </p:nvSpPr>
        <p:spPr bwMode="auto">
          <a:xfrm>
            <a:off x="0" y="0"/>
            <a:ext cx="9144000" cy="5143500"/>
          </a:xfrm>
          <a:prstGeom prst="rect">
            <a:avLst/>
          </a:prstGeom>
          <a:noFill/>
          <a:ln w="9525">
            <a:solidFill>
              <a:schemeClr val="tx1"/>
            </a:solidFill>
            <a:miter lim="800000"/>
            <a:headEnd/>
            <a:tailEnd/>
          </a:ln>
          <a:effectLst/>
        </p:spPr>
        <p:txBody>
          <a:bodyPr wrap="none" lIns="91429" tIns="45715" rIns="91429" bIns="45715" anchor="ctr"/>
          <a:lstStyle/>
          <a:p>
            <a:pPr fontAlgn="base">
              <a:spcBef>
                <a:spcPct val="0"/>
              </a:spcBef>
              <a:spcAft>
                <a:spcPct val="0"/>
              </a:spcAft>
              <a:defRPr/>
            </a:pPr>
            <a:endParaRPr lang="en-US" sz="1800">
              <a:solidFill>
                <a:srgbClr val="000000"/>
              </a:solidFill>
            </a:endParaRPr>
          </a:p>
        </p:txBody>
      </p:sp>
      <p:sp>
        <p:nvSpPr>
          <p:cNvPr id="13514" name="Rectangle 202"/>
          <p:cNvSpPr>
            <a:spLocks noGrp="1" noChangeArrowheads="1"/>
          </p:cNvSpPr>
          <p:nvPr>
            <p:ph type="sldNum" sz="quarter" idx="4"/>
          </p:nvPr>
        </p:nvSpPr>
        <p:spPr bwMode="auto">
          <a:xfrm>
            <a:off x="6759575" y="4612482"/>
            <a:ext cx="2133600" cy="357188"/>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600">
                <a:solidFill>
                  <a:srgbClr val="000000"/>
                </a:solidFill>
                <a:latin typeface="Arial" charset="0"/>
              </a:defRPr>
            </a:lvl1pPr>
          </a:lstStyle>
          <a:p>
            <a:pPr fontAlgn="base">
              <a:spcBef>
                <a:spcPct val="0"/>
              </a:spcBef>
              <a:spcAft>
                <a:spcPct val="0"/>
              </a:spcAft>
              <a:defRPr/>
            </a:pPr>
            <a:fld id="{923FED44-BF20-4D81-8B0E-61A7D8C1A645}" type="slidenum">
              <a:rPr lang="en-US"/>
              <a:pPr fontAlgn="base">
                <a:spcBef>
                  <a:spcPct val="0"/>
                </a:spcBef>
                <a:spcAft>
                  <a:spcPct val="0"/>
                </a:spcAft>
                <a:defRPr/>
              </a:pPr>
              <a:t>‹#›</a:t>
            </a:fld>
            <a:endParaRPr lang="en-US"/>
          </a:p>
        </p:txBody>
      </p:sp>
      <p:sp>
        <p:nvSpPr>
          <p:cNvPr id="8" name="Rectangle 7"/>
          <p:cNvSpPr/>
          <p:nvPr userDrawn="1"/>
        </p:nvSpPr>
        <p:spPr>
          <a:xfrm>
            <a:off x="0" y="5955"/>
            <a:ext cx="9144000" cy="616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fontAlgn="base">
              <a:spcBef>
                <a:spcPct val="0"/>
              </a:spcBef>
              <a:spcAft>
                <a:spcPct val="0"/>
              </a:spcAft>
              <a:defRPr/>
            </a:pPr>
            <a:endParaRPr lang="en-US" sz="1800">
              <a:solidFill>
                <a:srgbClr val="FFFFFF"/>
              </a:solidFill>
            </a:endParaRPr>
          </a:p>
        </p:txBody>
      </p:sp>
      <p:pic>
        <p:nvPicPr>
          <p:cNvPr id="1030" name="Picture 202"/>
          <p:cNvPicPr>
            <a:picLocks noChangeAspect="1" noChangeArrowheads="1"/>
          </p:cNvPicPr>
          <p:nvPr userDrawn="1"/>
        </p:nvPicPr>
        <p:blipFill>
          <a:blip r:embed="rId16" cstate="screen"/>
          <a:srcRect/>
          <a:stretch>
            <a:fillRect/>
          </a:stretch>
        </p:blipFill>
        <p:spPr bwMode="auto">
          <a:xfrm>
            <a:off x="8289926" y="73821"/>
            <a:ext cx="774700" cy="479822"/>
          </a:xfrm>
          <a:prstGeom prst="rect">
            <a:avLst/>
          </a:prstGeom>
          <a:noFill/>
          <a:ln w="9525">
            <a:noFill/>
            <a:miter lim="800000"/>
            <a:headEnd/>
            <a:tailEnd/>
          </a:ln>
        </p:spPr>
      </p:pic>
    </p:spTree>
    <p:extLst>
      <p:ext uri="{BB962C8B-B14F-4D97-AF65-F5344CB8AC3E}">
        <p14:creationId xmlns:p14="http://schemas.microsoft.com/office/powerpoint/2010/main" val="2870360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877" r:id="rId13"/>
  </p:sldLayoutIdLst>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135" algn="l" rtl="0" fontAlgn="base">
        <a:lnSpc>
          <a:spcPct val="85000"/>
        </a:lnSpc>
        <a:spcBef>
          <a:spcPct val="0"/>
        </a:spcBef>
        <a:spcAft>
          <a:spcPct val="0"/>
        </a:spcAft>
        <a:defRPr sz="3200" b="1">
          <a:solidFill>
            <a:schemeClr val="accent2"/>
          </a:solidFill>
          <a:latin typeface="Arial" charset="0"/>
        </a:defRPr>
      </a:lvl6pPr>
      <a:lvl7pPr marL="914270" algn="l" rtl="0" fontAlgn="base">
        <a:lnSpc>
          <a:spcPct val="85000"/>
        </a:lnSpc>
        <a:spcBef>
          <a:spcPct val="0"/>
        </a:spcBef>
        <a:spcAft>
          <a:spcPct val="0"/>
        </a:spcAft>
        <a:defRPr sz="3200" b="1">
          <a:solidFill>
            <a:schemeClr val="accent2"/>
          </a:solidFill>
          <a:latin typeface="Arial" charset="0"/>
        </a:defRPr>
      </a:lvl7pPr>
      <a:lvl8pPr marL="1371406" algn="l" rtl="0" fontAlgn="base">
        <a:lnSpc>
          <a:spcPct val="85000"/>
        </a:lnSpc>
        <a:spcBef>
          <a:spcPct val="0"/>
        </a:spcBef>
        <a:spcAft>
          <a:spcPct val="0"/>
        </a:spcAft>
        <a:defRPr sz="3200" b="1">
          <a:solidFill>
            <a:schemeClr val="accent2"/>
          </a:solidFill>
          <a:latin typeface="Arial" charset="0"/>
        </a:defRPr>
      </a:lvl8pPr>
      <a:lvl9pPr marL="1828541" algn="l" rtl="0" fontAlgn="base">
        <a:lnSpc>
          <a:spcPct val="85000"/>
        </a:lnSpc>
        <a:spcBef>
          <a:spcPct val="0"/>
        </a:spcBef>
        <a:spcAft>
          <a:spcPct val="0"/>
        </a:spcAft>
        <a:defRPr sz="3200" b="1">
          <a:solidFill>
            <a:schemeClr val="accent2"/>
          </a:solidFill>
          <a:latin typeface="Arial" charset="0"/>
        </a:defRPr>
      </a:lvl9pPr>
    </p:titleStyle>
    <p:bodyStyle>
      <a:lvl1pPr marL="282536" indent="-282536" algn="l" rtl="0" eaLnBrk="0" fontAlgn="base" hangingPunct="0">
        <a:spcBef>
          <a:spcPct val="30000"/>
        </a:spcBef>
        <a:spcAft>
          <a:spcPct val="0"/>
        </a:spcAft>
        <a:buChar char="•"/>
        <a:defRPr sz="2000">
          <a:solidFill>
            <a:schemeClr val="tx1"/>
          </a:solidFill>
          <a:latin typeface="+mn-lt"/>
          <a:ea typeface="+mn-ea"/>
          <a:cs typeface="+mn-cs"/>
        </a:defRPr>
      </a:lvl1pPr>
      <a:lvl2pPr marL="636497" indent="-239679" algn="l" rtl="0" eaLnBrk="0" fontAlgn="base" hangingPunct="0">
        <a:spcBef>
          <a:spcPct val="30000"/>
        </a:spcBef>
        <a:spcAft>
          <a:spcPct val="0"/>
        </a:spcAft>
        <a:buFont typeface="Times" charset="0"/>
        <a:buChar char="–"/>
        <a:defRPr sz="2000">
          <a:solidFill>
            <a:schemeClr val="tx1"/>
          </a:solidFill>
          <a:latin typeface="+mn-lt"/>
        </a:defRPr>
      </a:lvl2pPr>
      <a:lvl3pPr marL="917445" indent="-166665" algn="l" rtl="0" eaLnBrk="0" fontAlgn="base" hangingPunct="0">
        <a:spcBef>
          <a:spcPct val="30000"/>
        </a:spcBef>
        <a:spcAft>
          <a:spcPct val="0"/>
        </a:spcAft>
        <a:buChar char="•"/>
        <a:defRPr sz="2000">
          <a:solidFill>
            <a:schemeClr val="tx1"/>
          </a:solidFill>
          <a:latin typeface="+mn-lt"/>
        </a:defRPr>
      </a:lvl3pPr>
      <a:lvl4pPr marL="1255535" indent="-223806" algn="l" rtl="0" eaLnBrk="0" fontAlgn="base" hangingPunct="0">
        <a:spcBef>
          <a:spcPct val="30000"/>
        </a:spcBef>
        <a:spcAft>
          <a:spcPct val="0"/>
        </a:spcAft>
        <a:buChar char="–"/>
        <a:defRPr sz="2000">
          <a:solidFill>
            <a:schemeClr val="tx1"/>
          </a:solidFill>
          <a:latin typeface="+mn-lt"/>
        </a:defRPr>
      </a:lvl4pPr>
      <a:lvl5pPr marL="1593624" indent="-223806" algn="l" rtl="0" eaLnBrk="0" fontAlgn="base" hangingPunct="0">
        <a:spcBef>
          <a:spcPct val="30000"/>
        </a:spcBef>
        <a:spcAft>
          <a:spcPct val="0"/>
        </a:spcAft>
        <a:buChar char="»"/>
        <a:defRPr sz="2000">
          <a:solidFill>
            <a:schemeClr val="tx1"/>
          </a:solidFill>
          <a:latin typeface="+mn-lt"/>
        </a:defRPr>
      </a:lvl5pPr>
      <a:lvl6pPr marL="2050759" indent="-223806" algn="l" rtl="0" fontAlgn="base">
        <a:spcBef>
          <a:spcPct val="30000"/>
        </a:spcBef>
        <a:spcAft>
          <a:spcPct val="0"/>
        </a:spcAft>
        <a:buChar char="»"/>
        <a:defRPr sz="2000">
          <a:solidFill>
            <a:schemeClr val="tx1"/>
          </a:solidFill>
          <a:latin typeface="+mn-lt"/>
        </a:defRPr>
      </a:lvl6pPr>
      <a:lvl7pPr marL="2507895" indent="-223806" algn="l" rtl="0" fontAlgn="base">
        <a:spcBef>
          <a:spcPct val="30000"/>
        </a:spcBef>
        <a:spcAft>
          <a:spcPct val="0"/>
        </a:spcAft>
        <a:buChar char="»"/>
        <a:defRPr sz="2000">
          <a:solidFill>
            <a:schemeClr val="tx1"/>
          </a:solidFill>
          <a:latin typeface="+mn-lt"/>
        </a:defRPr>
      </a:lvl7pPr>
      <a:lvl8pPr marL="2965029" indent="-223806" algn="l" rtl="0" fontAlgn="base">
        <a:spcBef>
          <a:spcPct val="30000"/>
        </a:spcBef>
        <a:spcAft>
          <a:spcPct val="0"/>
        </a:spcAft>
        <a:buChar char="»"/>
        <a:defRPr sz="2000">
          <a:solidFill>
            <a:schemeClr val="tx1"/>
          </a:solidFill>
          <a:latin typeface="+mn-lt"/>
        </a:defRPr>
      </a:lvl8pPr>
      <a:lvl9pPr marL="3422165" indent="-223806"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270" rtl="0" eaLnBrk="1" latinLnBrk="0" hangingPunct="1">
        <a:defRPr sz="1800" kern="1200">
          <a:solidFill>
            <a:schemeClr val="tx1"/>
          </a:solidFill>
          <a:latin typeface="+mn-lt"/>
          <a:ea typeface="+mn-ea"/>
          <a:cs typeface="+mn-cs"/>
        </a:defRPr>
      </a:lvl1pPr>
      <a:lvl2pPr marL="457135" algn="l" defTabSz="914270" rtl="0" eaLnBrk="1" latinLnBrk="0" hangingPunct="1">
        <a:defRPr sz="1800" kern="1200">
          <a:solidFill>
            <a:schemeClr val="tx1"/>
          </a:solidFill>
          <a:latin typeface="+mn-lt"/>
          <a:ea typeface="+mn-ea"/>
          <a:cs typeface="+mn-cs"/>
        </a:defRPr>
      </a:lvl2pPr>
      <a:lvl3pPr marL="914270" algn="l" defTabSz="914270" rtl="0" eaLnBrk="1" latinLnBrk="0" hangingPunct="1">
        <a:defRPr sz="1800" kern="1200">
          <a:solidFill>
            <a:schemeClr val="tx1"/>
          </a:solidFill>
          <a:latin typeface="+mn-lt"/>
          <a:ea typeface="+mn-ea"/>
          <a:cs typeface="+mn-cs"/>
        </a:defRPr>
      </a:lvl3pPr>
      <a:lvl4pPr marL="1371406" algn="l" defTabSz="914270" rtl="0" eaLnBrk="1" latinLnBrk="0" hangingPunct="1">
        <a:defRPr sz="1800" kern="1200">
          <a:solidFill>
            <a:schemeClr val="tx1"/>
          </a:solidFill>
          <a:latin typeface="+mn-lt"/>
          <a:ea typeface="+mn-ea"/>
          <a:cs typeface="+mn-cs"/>
        </a:defRPr>
      </a:lvl4pPr>
      <a:lvl5pPr marL="1828541" algn="l" defTabSz="914270" rtl="0" eaLnBrk="1" latinLnBrk="0" hangingPunct="1">
        <a:defRPr sz="1800" kern="1200">
          <a:solidFill>
            <a:schemeClr val="tx1"/>
          </a:solidFill>
          <a:latin typeface="+mn-lt"/>
          <a:ea typeface="+mn-ea"/>
          <a:cs typeface="+mn-cs"/>
        </a:defRPr>
      </a:lvl5pPr>
      <a:lvl6pPr marL="2285676" algn="l" defTabSz="914270" rtl="0" eaLnBrk="1" latinLnBrk="0" hangingPunct="1">
        <a:defRPr sz="1800" kern="1200">
          <a:solidFill>
            <a:schemeClr val="tx1"/>
          </a:solidFill>
          <a:latin typeface="+mn-lt"/>
          <a:ea typeface="+mn-ea"/>
          <a:cs typeface="+mn-cs"/>
        </a:defRPr>
      </a:lvl6pPr>
      <a:lvl7pPr marL="2742810" algn="l" defTabSz="914270" rtl="0" eaLnBrk="1" latinLnBrk="0" hangingPunct="1">
        <a:defRPr sz="1800" kern="1200">
          <a:solidFill>
            <a:schemeClr val="tx1"/>
          </a:solidFill>
          <a:latin typeface="+mn-lt"/>
          <a:ea typeface="+mn-ea"/>
          <a:cs typeface="+mn-cs"/>
        </a:defRPr>
      </a:lvl7pPr>
      <a:lvl8pPr marL="3199947" algn="l" defTabSz="914270" rtl="0" eaLnBrk="1" latinLnBrk="0" hangingPunct="1">
        <a:defRPr sz="1800" kern="1200">
          <a:solidFill>
            <a:schemeClr val="tx1"/>
          </a:solidFill>
          <a:latin typeface="+mn-lt"/>
          <a:ea typeface="+mn-ea"/>
          <a:cs typeface="+mn-cs"/>
        </a:defRPr>
      </a:lvl8pPr>
      <a:lvl9pPr marL="3657081" algn="l" defTabSz="91427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1"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35DE4CC-4A1B-45D8-A1C8-43DF2FE5EC8C}" type="datetimeFigureOut">
              <a:rPr lang="en-US" smtClean="0"/>
              <a:t>11/18/2020</a:t>
            </a:fld>
            <a:endParaRPr lang="en-US"/>
          </a:p>
        </p:txBody>
      </p:sp>
      <p:sp>
        <p:nvSpPr>
          <p:cNvPr id="5" name="Footer Placeholder 4"/>
          <p:cNvSpPr>
            <a:spLocks noGrp="1"/>
          </p:cNvSpPr>
          <p:nvPr>
            <p:ph type="ftr" sz="quarter" idx="3"/>
          </p:nvPr>
        </p:nvSpPr>
        <p:spPr>
          <a:xfrm>
            <a:off x="3028951"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7090416-5CFD-4AAE-B47E-94D1F6525681}" type="slidenum">
              <a:rPr lang="en-US" smtClean="0"/>
              <a:t>‹#›</a:t>
            </a:fld>
            <a:endParaRPr lang="en-US"/>
          </a:p>
        </p:txBody>
      </p:sp>
    </p:spTree>
    <p:extLst>
      <p:ext uri="{BB962C8B-B14F-4D97-AF65-F5344CB8AC3E}">
        <p14:creationId xmlns:p14="http://schemas.microsoft.com/office/powerpoint/2010/main" val="224179941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White">
      <p:bgPr>
        <a:gradFill rotWithShape="0">
          <a:gsLst>
            <a:gs pos="0">
              <a:srgbClr val="949D84"/>
            </a:gs>
            <a:gs pos="50000">
              <a:srgbClr val="C3CEAE"/>
            </a:gs>
            <a:gs pos="100000">
              <a:srgbClr val="949D84"/>
            </a:gs>
          </a:gsLst>
          <a:lin ang="2700000" scaled="1"/>
        </a:gradFill>
        <a:effectLst/>
      </p:bgPr>
    </p:bg>
    <p:spTree>
      <p:nvGrpSpPr>
        <p:cNvPr id="1" name=""/>
        <p:cNvGrpSpPr/>
        <p:nvPr/>
      </p:nvGrpSpPr>
      <p:grpSpPr>
        <a:xfrm>
          <a:off x="0" y="0"/>
          <a:ext cx="0" cy="0"/>
          <a:chOff x="0" y="0"/>
          <a:chExt cx="0" cy="0"/>
        </a:xfrm>
      </p:grpSpPr>
      <p:sp>
        <p:nvSpPr>
          <p:cNvPr id="1026" name="Rectangle 23"/>
          <p:cNvSpPr>
            <a:spLocks noGrp="1" noChangeArrowheads="1"/>
          </p:cNvSpPr>
          <p:nvPr>
            <p:ph type="title"/>
          </p:nvPr>
        </p:nvSpPr>
        <p:spPr bwMode="auto">
          <a:xfrm>
            <a:off x="685800" y="771525"/>
            <a:ext cx="7772400" cy="8572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24"/>
          <p:cNvSpPr>
            <a:spLocks noGrp="1" noChangeArrowheads="1"/>
          </p:cNvSpPr>
          <p:nvPr>
            <p:ph type="body" idx="1"/>
          </p:nvPr>
        </p:nvSpPr>
        <p:spPr bwMode="auto">
          <a:xfrm>
            <a:off x="685800" y="1628775"/>
            <a:ext cx="77724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05" name="Rectangle 25"/>
          <p:cNvSpPr>
            <a:spLocks noGrp="1" noChangeArrowheads="1"/>
          </p:cNvSpPr>
          <p:nvPr>
            <p:ph type="dt" sz="half" idx="2"/>
          </p:nvPr>
        </p:nvSpPr>
        <p:spPr bwMode="auto">
          <a:xfrm>
            <a:off x="685800" y="4774406"/>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51">
                <a:solidFill>
                  <a:schemeClr val="tx1"/>
                </a:solidFill>
              </a:defRPr>
            </a:lvl1pPr>
          </a:lstStyle>
          <a:p>
            <a:pPr>
              <a:defRPr/>
            </a:pPr>
            <a:endParaRPr lang="en-US"/>
          </a:p>
        </p:txBody>
      </p:sp>
      <p:sp>
        <p:nvSpPr>
          <p:cNvPr id="174106" name="Rectangle 26"/>
          <p:cNvSpPr>
            <a:spLocks noGrp="1" noChangeArrowheads="1"/>
          </p:cNvSpPr>
          <p:nvPr>
            <p:ph type="ftr" sz="quarter" idx="3"/>
          </p:nvPr>
        </p:nvSpPr>
        <p:spPr bwMode="auto">
          <a:xfrm>
            <a:off x="3124200" y="4774406"/>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51">
                <a:solidFill>
                  <a:schemeClr val="tx1"/>
                </a:solidFill>
              </a:defRPr>
            </a:lvl1pPr>
          </a:lstStyle>
          <a:p>
            <a:pPr>
              <a:defRPr/>
            </a:pPr>
            <a:endParaRPr lang="en-US"/>
          </a:p>
        </p:txBody>
      </p:sp>
      <p:sp>
        <p:nvSpPr>
          <p:cNvPr id="174107" name="Rectangle 27"/>
          <p:cNvSpPr>
            <a:spLocks noGrp="1" noChangeArrowheads="1"/>
          </p:cNvSpPr>
          <p:nvPr>
            <p:ph type="sldNum" sz="quarter" idx="4"/>
          </p:nvPr>
        </p:nvSpPr>
        <p:spPr bwMode="auto">
          <a:xfrm>
            <a:off x="6553200" y="4774406"/>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51">
                <a:solidFill>
                  <a:schemeClr val="tx1"/>
                </a:solidFill>
              </a:defRPr>
            </a:lvl1pPr>
          </a:lstStyle>
          <a:p>
            <a:pPr>
              <a:defRPr/>
            </a:pPr>
            <a:fld id="{C9E02D3B-E444-4C9B-A45B-057FB994A397}" type="slidenum">
              <a:rPr lang="en-US"/>
              <a:pPr>
                <a:defRPr/>
              </a:pPr>
              <a:t>‹#›</a:t>
            </a:fld>
            <a:endParaRPr lang="en-US"/>
          </a:p>
        </p:txBody>
      </p:sp>
      <p:pic>
        <p:nvPicPr>
          <p:cNvPr id="1031" name="Picture 28" descr="ir_banner"/>
          <p:cNvPicPr>
            <a:picLocks noChangeAspect="1" noChangeArrowheads="1"/>
          </p:cNvPicPr>
          <p:nvPr/>
        </p:nvPicPr>
        <p:blipFill>
          <a:blip r:embed="rId13" cstate="print">
            <a:lum bright="-10000" contrast="10000"/>
          </a:blip>
          <a:srcRect/>
          <a:stretch>
            <a:fillRect/>
          </a:stretch>
        </p:blipFill>
        <p:spPr bwMode="auto">
          <a:xfrm>
            <a:off x="1" y="0"/>
            <a:ext cx="7651751" cy="685800"/>
          </a:xfrm>
          <a:prstGeom prst="rect">
            <a:avLst/>
          </a:prstGeom>
          <a:noFill/>
          <a:ln w="9525">
            <a:noFill/>
            <a:miter lim="800000"/>
            <a:headEnd/>
            <a:tailEnd/>
          </a:ln>
        </p:spPr>
      </p:pic>
      <p:pic>
        <p:nvPicPr>
          <p:cNvPr id="1032" name="Picture 29" descr="NIRLogo"/>
          <p:cNvPicPr>
            <a:picLocks noChangeAspect="1" noChangeArrowheads="1"/>
          </p:cNvPicPr>
          <p:nvPr/>
        </p:nvPicPr>
        <p:blipFill>
          <a:blip r:embed="rId14" cstate="print"/>
          <a:srcRect/>
          <a:stretch>
            <a:fillRect/>
          </a:stretch>
        </p:blipFill>
        <p:spPr bwMode="auto">
          <a:xfrm>
            <a:off x="7669215" y="0"/>
            <a:ext cx="1474787" cy="685800"/>
          </a:xfrm>
          <a:prstGeom prst="rect">
            <a:avLst/>
          </a:prstGeom>
          <a:noFill/>
          <a:ln w="9525">
            <a:noFill/>
            <a:miter lim="800000"/>
            <a:headEnd/>
            <a:tailEnd/>
          </a:ln>
        </p:spPr>
      </p:pic>
    </p:spTree>
    <p:extLst>
      <p:ext uri="{BB962C8B-B14F-4D97-AF65-F5344CB8AC3E}">
        <p14:creationId xmlns:p14="http://schemas.microsoft.com/office/powerpoint/2010/main" val="2935457221"/>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ransition/>
  <p:txStyles>
    <p:titleStyle>
      <a:lvl1pPr algn="l" rtl="0" eaLnBrk="0" fontAlgn="base" hangingPunct="0">
        <a:spcBef>
          <a:spcPct val="0"/>
        </a:spcBef>
        <a:spcAft>
          <a:spcPct val="0"/>
        </a:spcAft>
        <a:defRPr sz="3300">
          <a:solidFill>
            <a:srgbClr val="003300"/>
          </a:solidFill>
          <a:latin typeface="+mj-lt"/>
          <a:ea typeface="+mj-ea"/>
          <a:cs typeface="+mj-cs"/>
        </a:defRPr>
      </a:lvl1pPr>
      <a:lvl2pPr algn="l" rtl="0" eaLnBrk="0" fontAlgn="base" hangingPunct="0">
        <a:spcBef>
          <a:spcPct val="0"/>
        </a:spcBef>
        <a:spcAft>
          <a:spcPct val="0"/>
        </a:spcAft>
        <a:defRPr sz="3300">
          <a:solidFill>
            <a:srgbClr val="003300"/>
          </a:solidFill>
          <a:latin typeface="Times New Roman" charset="0"/>
        </a:defRPr>
      </a:lvl2pPr>
      <a:lvl3pPr algn="l" rtl="0" eaLnBrk="0" fontAlgn="base" hangingPunct="0">
        <a:spcBef>
          <a:spcPct val="0"/>
        </a:spcBef>
        <a:spcAft>
          <a:spcPct val="0"/>
        </a:spcAft>
        <a:defRPr sz="3300">
          <a:solidFill>
            <a:srgbClr val="003300"/>
          </a:solidFill>
          <a:latin typeface="Times New Roman" charset="0"/>
        </a:defRPr>
      </a:lvl3pPr>
      <a:lvl4pPr algn="l" rtl="0" eaLnBrk="0" fontAlgn="base" hangingPunct="0">
        <a:spcBef>
          <a:spcPct val="0"/>
        </a:spcBef>
        <a:spcAft>
          <a:spcPct val="0"/>
        </a:spcAft>
        <a:defRPr sz="3300">
          <a:solidFill>
            <a:srgbClr val="003300"/>
          </a:solidFill>
          <a:latin typeface="Times New Roman" charset="0"/>
        </a:defRPr>
      </a:lvl4pPr>
      <a:lvl5pPr algn="l" rtl="0" eaLnBrk="0" fontAlgn="base" hangingPunct="0">
        <a:spcBef>
          <a:spcPct val="0"/>
        </a:spcBef>
        <a:spcAft>
          <a:spcPct val="0"/>
        </a:spcAft>
        <a:defRPr sz="3300">
          <a:solidFill>
            <a:srgbClr val="003300"/>
          </a:solidFill>
          <a:latin typeface="Times New Roman" charset="0"/>
        </a:defRPr>
      </a:lvl5pPr>
      <a:lvl6pPr marL="342891" algn="l" rtl="0" fontAlgn="base">
        <a:spcBef>
          <a:spcPct val="0"/>
        </a:spcBef>
        <a:spcAft>
          <a:spcPct val="0"/>
        </a:spcAft>
        <a:defRPr sz="3300">
          <a:solidFill>
            <a:srgbClr val="003300"/>
          </a:solidFill>
          <a:latin typeface="Times New Roman" charset="0"/>
        </a:defRPr>
      </a:lvl6pPr>
      <a:lvl7pPr marL="685783" algn="l" rtl="0" fontAlgn="base">
        <a:spcBef>
          <a:spcPct val="0"/>
        </a:spcBef>
        <a:spcAft>
          <a:spcPct val="0"/>
        </a:spcAft>
        <a:defRPr sz="3300">
          <a:solidFill>
            <a:srgbClr val="003300"/>
          </a:solidFill>
          <a:latin typeface="Times New Roman" charset="0"/>
        </a:defRPr>
      </a:lvl7pPr>
      <a:lvl8pPr marL="1028674" algn="l" rtl="0" fontAlgn="base">
        <a:spcBef>
          <a:spcPct val="0"/>
        </a:spcBef>
        <a:spcAft>
          <a:spcPct val="0"/>
        </a:spcAft>
        <a:defRPr sz="3300">
          <a:solidFill>
            <a:srgbClr val="003300"/>
          </a:solidFill>
          <a:latin typeface="Times New Roman" charset="0"/>
        </a:defRPr>
      </a:lvl8pPr>
      <a:lvl9pPr marL="1371566" algn="l" rtl="0" fontAlgn="base">
        <a:spcBef>
          <a:spcPct val="0"/>
        </a:spcBef>
        <a:spcAft>
          <a:spcPct val="0"/>
        </a:spcAft>
        <a:defRPr sz="3300">
          <a:solidFill>
            <a:srgbClr val="003300"/>
          </a:solidFill>
          <a:latin typeface="Times New Roman" charset="0"/>
        </a:defRPr>
      </a:lvl9pPr>
    </p:titleStyle>
    <p:bodyStyle>
      <a:lvl1pPr marL="257168" indent="-257168" algn="l" rtl="0" eaLnBrk="0" fontAlgn="base" hangingPunct="0">
        <a:spcBef>
          <a:spcPct val="20000"/>
        </a:spcBef>
        <a:spcAft>
          <a:spcPct val="0"/>
        </a:spcAft>
        <a:buClr>
          <a:schemeClr val="accent2"/>
        </a:buClr>
        <a:buSzPct val="80000"/>
        <a:buFont typeface="Wingdings" pitchFamily="2" charset="2"/>
        <a:buBlip>
          <a:blip r:embed="rId15"/>
        </a:buBlip>
        <a:defRPr sz="2400">
          <a:solidFill>
            <a:schemeClr val="bg2"/>
          </a:solidFill>
          <a:latin typeface="+mn-lt"/>
          <a:ea typeface="+mn-ea"/>
          <a:cs typeface="+mn-cs"/>
        </a:defRPr>
      </a:lvl1pPr>
      <a:lvl2pPr marL="557199" indent="-214308" algn="l" rtl="0" eaLnBrk="0" fontAlgn="base" hangingPunct="0">
        <a:spcBef>
          <a:spcPct val="20000"/>
        </a:spcBef>
        <a:spcAft>
          <a:spcPct val="0"/>
        </a:spcAft>
        <a:buClr>
          <a:schemeClr val="accent1"/>
        </a:buClr>
        <a:buSzPct val="75000"/>
        <a:buFont typeface="Wingdings" pitchFamily="2" charset="2"/>
        <a:buBlip>
          <a:blip r:embed="rId16"/>
        </a:buBlip>
        <a:defRPr sz="2100">
          <a:solidFill>
            <a:schemeClr val="bg2"/>
          </a:solidFill>
          <a:latin typeface="+mn-lt"/>
        </a:defRPr>
      </a:lvl2pPr>
      <a:lvl3pPr marL="857229" indent="-171446" algn="l" rtl="0" eaLnBrk="0" fontAlgn="base" hangingPunct="0">
        <a:spcBef>
          <a:spcPct val="20000"/>
        </a:spcBef>
        <a:spcAft>
          <a:spcPct val="0"/>
        </a:spcAft>
        <a:buClr>
          <a:schemeClr val="hlink"/>
        </a:buClr>
        <a:buSzPct val="60000"/>
        <a:buFont typeface="Wingdings" pitchFamily="2" charset="2"/>
        <a:buChar char="l"/>
        <a:defRPr sz="1800">
          <a:solidFill>
            <a:schemeClr val="bg2"/>
          </a:solidFill>
          <a:latin typeface="+mn-lt"/>
        </a:defRPr>
      </a:lvl3pPr>
      <a:lvl4pPr marL="1200121" indent="-171446" algn="l" rtl="0" eaLnBrk="0" fontAlgn="base" hangingPunct="0">
        <a:spcBef>
          <a:spcPct val="20000"/>
        </a:spcBef>
        <a:spcAft>
          <a:spcPct val="0"/>
        </a:spcAft>
        <a:buChar char="•"/>
        <a:defRPr sz="1500">
          <a:solidFill>
            <a:schemeClr val="bg2"/>
          </a:solidFill>
          <a:latin typeface="+mn-lt"/>
        </a:defRPr>
      </a:lvl4pPr>
      <a:lvl5pPr marL="1543012" indent="-171446" algn="l" rtl="0" eaLnBrk="0" fontAlgn="base" hangingPunct="0">
        <a:spcBef>
          <a:spcPct val="20000"/>
        </a:spcBef>
        <a:spcAft>
          <a:spcPct val="0"/>
        </a:spcAft>
        <a:buChar char="–"/>
        <a:defRPr sz="1500">
          <a:solidFill>
            <a:schemeClr val="bg2"/>
          </a:solidFill>
          <a:latin typeface="+mn-lt"/>
        </a:defRPr>
      </a:lvl5pPr>
      <a:lvl6pPr marL="1885904" indent="-171446" algn="l" rtl="0" fontAlgn="base">
        <a:spcBef>
          <a:spcPct val="20000"/>
        </a:spcBef>
        <a:spcAft>
          <a:spcPct val="0"/>
        </a:spcAft>
        <a:buChar char="–"/>
        <a:defRPr sz="1500">
          <a:solidFill>
            <a:schemeClr val="bg2"/>
          </a:solidFill>
          <a:latin typeface="+mn-lt"/>
        </a:defRPr>
      </a:lvl6pPr>
      <a:lvl7pPr marL="2228795" indent="-171446" algn="l" rtl="0" fontAlgn="base">
        <a:spcBef>
          <a:spcPct val="20000"/>
        </a:spcBef>
        <a:spcAft>
          <a:spcPct val="0"/>
        </a:spcAft>
        <a:buChar char="–"/>
        <a:defRPr sz="1500">
          <a:solidFill>
            <a:schemeClr val="bg2"/>
          </a:solidFill>
          <a:latin typeface="+mn-lt"/>
        </a:defRPr>
      </a:lvl7pPr>
      <a:lvl8pPr marL="2571686" indent="-171446" algn="l" rtl="0" fontAlgn="base">
        <a:spcBef>
          <a:spcPct val="20000"/>
        </a:spcBef>
        <a:spcAft>
          <a:spcPct val="0"/>
        </a:spcAft>
        <a:buChar char="–"/>
        <a:defRPr sz="1500">
          <a:solidFill>
            <a:schemeClr val="bg2"/>
          </a:solidFill>
          <a:latin typeface="+mn-lt"/>
        </a:defRPr>
      </a:lvl8pPr>
      <a:lvl9pPr marL="2914578" indent="-171446" algn="l" rtl="0" fontAlgn="base">
        <a:spcBef>
          <a:spcPct val="20000"/>
        </a:spcBef>
        <a:spcAft>
          <a:spcPct val="0"/>
        </a:spcAft>
        <a:buChar char="–"/>
        <a:defRPr sz="1500">
          <a:solidFill>
            <a:schemeClr val="bg2"/>
          </a:solidFill>
          <a:latin typeface="+mn-lt"/>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510241" y="564921"/>
            <a:ext cx="7210396" cy="81070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0241" y="1752655"/>
            <a:ext cx="7210396" cy="2699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63236" y="4452141"/>
            <a:ext cx="2057400" cy="273844"/>
          </a:xfrm>
          <a:prstGeom prst="rect">
            <a:avLst/>
          </a:prstGeom>
        </p:spPr>
        <p:txBody>
          <a:bodyPr vert="horz" lIns="91440" tIns="45720" rIns="91440" bIns="45720" rtlCol="0" anchor="ctr"/>
          <a:lstStyle>
            <a:lvl1pPr algn="r">
              <a:defRPr sz="788">
                <a:solidFill>
                  <a:schemeClr val="tx1">
                    <a:tint val="75000"/>
                  </a:schemeClr>
                </a:solidFill>
              </a:defRPr>
            </a:lvl1pPr>
          </a:lstStyle>
          <a:p>
            <a:fld id="{9D6E9DEC-419B-4CC5-A080-3B06BD5A8291}" type="datetimeFigureOut">
              <a:rPr lang="en-US" dirty="0"/>
              <a:t>11/18/2020</a:t>
            </a:fld>
            <a:endParaRPr lang="en-US" dirty="0"/>
          </a:p>
        </p:txBody>
      </p:sp>
      <p:sp>
        <p:nvSpPr>
          <p:cNvPr id="5" name="Footer Placeholder 4"/>
          <p:cNvSpPr>
            <a:spLocks noGrp="1"/>
          </p:cNvSpPr>
          <p:nvPr>
            <p:ph type="ftr" sz="quarter" idx="3"/>
          </p:nvPr>
        </p:nvSpPr>
        <p:spPr>
          <a:xfrm>
            <a:off x="510241" y="4452141"/>
            <a:ext cx="5152995" cy="273844"/>
          </a:xfrm>
          <a:prstGeom prst="rect">
            <a:avLst/>
          </a:prstGeom>
        </p:spPr>
        <p:txBody>
          <a:bodyPr vert="horz" lIns="91440" tIns="45720" rIns="91440" bIns="45720" rtlCol="0" anchor="ctr"/>
          <a:lstStyle>
            <a:lvl1pPr algn="l">
              <a:defRPr sz="788">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047092" y="564921"/>
            <a:ext cx="865613" cy="818092"/>
          </a:xfrm>
          <a:prstGeom prst="rect">
            <a:avLst/>
          </a:prstGeom>
        </p:spPr>
        <p:txBody>
          <a:bodyPr vert="horz" lIns="91440" tIns="45720" rIns="91440" bIns="45720" rtlCol="0" anchor="ctr"/>
          <a:lstStyle>
            <a:lvl1pPr algn="l">
              <a:defRPr sz="27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51358203"/>
      </p:ext>
    </p:extLst>
  </p:cSld>
  <p:clrMap bg1="dk1" tx1="lt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Lst>
  <p:hf sldNum="0" hdr="0" ftr="0" dt="0"/>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2"/>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893F822-00E9-FC44-A853-00E24AFEC6E2}" type="datetimeFigureOut">
              <a:rPr lang="en-US" smtClean="0"/>
              <a:t>11/18/2020</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7CC7461-F51F-7240-BAE8-A3C9C639EECA}" type="slidenum">
              <a:rPr lang="en-US" smtClean="0"/>
              <a:t>‹#›</a:t>
            </a:fld>
            <a:endParaRPr lang="en-US"/>
          </a:p>
        </p:txBody>
      </p:sp>
    </p:spTree>
    <p:extLst>
      <p:ext uri="{BB962C8B-B14F-4D97-AF65-F5344CB8AC3E}">
        <p14:creationId xmlns:p14="http://schemas.microsoft.com/office/powerpoint/2010/main" val="400980179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723519"/>
            <a:ext cx="5797296" cy="89154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1978534"/>
            <a:ext cx="5797296" cy="2326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66072" y="4679112"/>
            <a:ext cx="2065310" cy="242976"/>
          </a:xfrm>
          <a:prstGeom prst="rect">
            <a:avLst/>
          </a:prstGeom>
        </p:spPr>
        <p:txBody>
          <a:bodyPr vert="horz" lIns="91440" tIns="45720" rIns="91440" bIns="45720" rtlCol="0" anchor="ctr"/>
          <a:lstStyle>
            <a:lvl1pPr algn="r">
              <a:defRPr sz="788">
                <a:solidFill>
                  <a:schemeClr val="tx1">
                    <a:alpha val="70000"/>
                  </a:schemeClr>
                </a:solidFill>
              </a:defRPr>
            </a:lvl1pPr>
          </a:lstStyle>
          <a:p>
            <a:fld id="{E50B3174-D753-444B-8078-204CF53CE627}" type="datetimeFigureOut">
              <a:rPr lang="en-US" smtClean="0"/>
              <a:t>11/18/2020</a:t>
            </a:fld>
            <a:endParaRPr lang="en-US"/>
          </a:p>
        </p:txBody>
      </p:sp>
      <p:sp>
        <p:nvSpPr>
          <p:cNvPr id="5" name="Footer Placeholder 4"/>
          <p:cNvSpPr>
            <a:spLocks noGrp="1"/>
          </p:cNvSpPr>
          <p:nvPr>
            <p:ph type="ftr" sz="quarter" idx="3"/>
          </p:nvPr>
        </p:nvSpPr>
        <p:spPr>
          <a:xfrm>
            <a:off x="1200150" y="4677156"/>
            <a:ext cx="4425892" cy="24003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069192" y="4663440"/>
            <a:ext cx="274320" cy="27432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F9A90FDC-F31B-48E5-913D-4A760E7F337E}" type="slidenum">
              <a:rPr lang="en-US" smtClean="0"/>
              <a:t>‹#›</a:t>
            </a:fld>
            <a:endParaRPr lang="en-US"/>
          </a:p>
        </p:txBody>
      </p:sp>
    </p:spTree>
    <p:extLst>
      <p:ext uri="{BB962C8B-B14F-4D97-AF65-F5344CB8AC3E}">
        <p14:creationId xmlns:p14="http://schemas.microsoft.com/office/powerpoint/2010/main" val="3134980966"/>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7.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30.gif"/></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30.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7.gif"/></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6.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36.xml"/><Relationship Id="rId6" Type="http://schemas.openxmlformats.org/officeDocument/2006/relationships/image" Target="../media/image42.jpeg"/><Relationship Id="rId11" Type="http://schemas.openxmlformats.org/officeDocument/2006/relationships/image" Target="../media/image47.jpg"/><Relationship Id="rId5" Type="http://schemas.openxmlformats.org/officeDocument/2006/relationships/image" Target="../media/image41.png"/><Relationship Id="rId10" Type="http://schemas.openxmlformats.org/officeDocument/2006/relationships/image" Target="../media/image46.jpg"/><Relationship Id="rId4" Type="http://schemas.openxmlformats.org/officeDocument/2006/relationships/image" Target="../media/image40.jpeg"/><Relationship Id="rId9" Type="http://schemas.openxmlformats.org/officeDocument/2006/relationships/image" Target="../media/image45.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8.xml"/><Relationship Id="rId1" Type="http://schemas.openxmlformats.org/officeDocument/2006/relationships/slideLayout" Target="../slideLayouts/slideLayout37.xml"/><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7.gif"/></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64.xml"/><Relationship Id="rId6" Type="http://schemas.openxmlformats.org/officeDocument/2006/relationships/image" Target="../media/image17.gif"/><Relationship Id="rId5" Type="http://schemas.openxmlformats.org/officeDocument/2006/relationships/image" Target="../media/image52.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png"/><Relationship Id="rId3" Type="http://schemas.openxmlformats.org/officeDocument/2006/relationships/image" Target="../media/image18.emf"/><Relationship Id="rId7" Type="http://schemas.openxmlformats.org/officeDocument/2006/relationships/image" Target="../media/image55.jpeg"/><Relationship Id="rId12"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64.xml"/><Relationship Id="rId6" Type="http://schemas.openxmlformats.org/officeDocument/2006/relationships/image" Target="../media/image54.jpeg"/><Relationship Id="rId11" Type="http://schemas.openxmlformats.org/officeDocument/2006/relationships/image" Target="../media/image59.pn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17.gif"/><Relationship Id="rId9" Type="http://schemas.openxmlformats.org/officeDocument/2006/relationships/image" Target="../media/image57.jpeg"/><Relationship Id="rId1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1.xml"/><Relationship Id="rId1" Type="http://schemas.openxmlformats.org/officeDocument/2006/relationships/slideLayout" Target="../slideLayouts/slideLayout64.xml"/><Relationship Id="rId4" Type="http://schemas.openxmlformats.org/officeDocument/2006/relationships/image" Target="../media/image17.gi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3.xml"/><Relationship Id="rId1" Type="http://schemas.openxmlformats.org/officeDocument/2006/relationships/slideLayout" Target="../slideLayouts/slideLayout64.xml"/><Relationship Id="rId4" Type="http://schemas.openxmlformats.org/officeDocument/2006/relationships/image" Target="../media/image17.gif"/></Relationships>
</file>

<file path=ppt/slides/_rels/slide4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4.xml"/><Relationship Id="rId1" Type="http://schemas.openxmlformats.org/officeDocument/2006/relationships/slideLayout" Target="../slideLayouts/slideLayout64.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18.emf"/><Relationship Id="rId7"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6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18.emf"/><Relationship Id="rId7"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6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7.xml"/><Relationship Id="rId1" Type="http://schemas.openxmlformats.org/officeDocument/2006/relationships/slideLayout" Target="../slideLayouts/slideLayout64.xml"/><Relationship Id="rId5"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8.xml"/><Relationship Id="rId1" Type="http://schemas.openxmlformats.org/officeDocument/2006/relationships/slideLayout" Target="../slideLayouts/slideLayout64.xml"/><Relationship Id="rId4" Type="http://schemas.openxmlformats.org/officeDocument/2006/relationships/image" Target="../media/image76.jpg"/></Relationships>
</file>

<file path=ppt/slides/_rels/slide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7.gif"/></Relationships>
</file>

<file path=ppt/slides/_rels/slide5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9.xml"/><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3" Type="http://schemas.openxmlformats.org/officeDocument/2006/relationships/hyperlink" Target="mailto:psteblein@usgs.gov" TargetMode="External"/><Relationship Id="rId2" Type="http://schemas.openxmlformats.org/officeDocument/2006/relationships/image" Target="../media/image77.png"/><Relationship Id="rId1" Type="http://schemas.openxmlformats.org/officeDocument/2006/relationships/slideLayout" Target="../slideLayouts/slideLayout65.xml"/><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chart" Target="../charts/chart1.xml"/><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microsoft.com/office/2014/relationships/chartEx" Target="../charts/chartEx1.xml"/><Relationship Id="rId1" Type="http://schemas.openxmlformats.org/officeDocument/2006/relationships/slideLayout" Target="../slideLayouts/slideLayout66.xml"/><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7.jpeg"/><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8.pn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9.png"/><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0.jpeg"/><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1.jpeg"/><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6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6.xml"/><Relationship Id="rId5" Type="http://schemas.openxmlformats.org/officeDocument/2006/relationships/image" Target="../media/image78.png"/><Relationship Id="rId4" Type="http://schemas.openxmlformats.org/officeDocument/2006/relationships/image" Target="../media/image99.jpg"/></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mailto:evans.kuo@usda.gov" TargetMode="External"/><Relationship Id="rId1" Type="http://schemas.openxmlformats.org/officeDocument/2006/relationships/slideLayout" Target="../slideLayouts/slideLayout1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02"/>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73880" y="4439413"/>
            <a:ext cx="770120" cy="704088"/>
          </a:xfrm>
          <a:prstGeom prst="rect">
            <a:avLst/>
          </a:prstGeom>
          <a:noFill/>
          <a:ln w="9525">
            <a:noFill/>
            <a:miter lim="800000"/>
            <a:headEnd/>
            <a:tailEnd/>
          </a:ln>
        </p:spPr>
      </p:pic>
      <p:pic>
        <p:nvPicPr>
          <p:cNvPr id="7" name="Picture 6" descr="Screen Shot 2018-03-21 at 1.14.44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771652"/>
            <a:ext cx="9144000" cy="1585079"/>
          </a:xfrm>
          <a:prstGeom prst="rect">
            <a:avLst/>
          </a:prstGeom>
        </p:spPr>
      </p:pic>
      <p:sp>
        <p:nvSpPr>
          <p:cNvPr id="8" name="Text Box 4"/>
          <p:cNvSpPr txBox="1">
            <a:spLocks noChangeArrowheads="1"/>
          </p:cNvSpPr>
          <p:nvPr/>
        </p:nvSpPr>
        <p:spPr bwMode="auto">
          <a:xfrm>
            <a:off x="0" y="90346"/>
            <a:ext cx="9144000" cy="1569650"/>
          </a:xfrm>
          <a:prstGeom prst="rect">
            <a:avLst/>
          </a:prstGeom>
          <a:noFill/>
          <a:ln w="9525">
            <a:noFill/>
            <a:miter lim="800000"/>
            <a:headEnd/>
            <a:tailEnd/>
          </a:ln>
        </p:spPr>
        <p:txBody>
          <a:bodyPr wrap="square" lIns="91429" tIns="45715" rIns="91429" bIns="45715">
            <a:spAutoFit/>
          </a:bodyPr>
          <a:lstStyle/>
          <a:p>
            <a:pPr algn="ctr"/>
            <a:r>
              <a:rPr lang="en-US" sz="3200" b="1" i="1" dirty="0">
                <a:solidFill>
                  <a:schemeClr val="bg1"/>
                </a:solidFill>
                <a:latin typeface="Candara"/>
                <a:cs typeface="Candara"/>
              </a:rPr>
              <a:t>Welcome to the:</a:t>
            </a:r>
          </a:p>
          <a:p>
            <a:pPr algn="ctr"/>
            <a:r>
              <a:rPr lang="en-US" sz="3200" b="1" i="1" dirty="0">
                <a:solidFill>
                  <a:schemeClr val="bg1"/>
                </a:solidFill>
                <a:latin typeface="Candara"/>
                <a:cs typeface="Candara"/>
              </a:rPr>
              <a:t>Thirty-Third Tactical Fire Remote Sensing</a:t>
            </a:r>
          </a:p>
          <a:p>
            <a:pPr algn="ctr"/>
            <a:r>
              <a:rPr lang="en-US" sz="3200" b="1" i="1" dirty="0">
                <a:solidFill>
                  <a:schemeClr val="bg1"/>
                </a:solidFill>
                <a:latin typeface="Candara"/>
                <a:cs typeface="Candara"/>
              </a:rPr>
              <a:t>Advisory Committee (TFRSAC) Meeting</a:t>
            </a:r>
          </a:p>
        </p:txBody>
      </p:sp>
      <p:sp>
        <p:nvSpPr>
          <p:cNvPr id="9" name="Rectangle 8"/>
          <p:cNvSpPr/>
          <p:nvPr/>
        </p:nvSpPr>
        <p:spPr>
          <a:xfrm>
            <a:off x="1398831" y="4136122"/>
            <a:ext cx="6357560" cy="707886"/>
          </a:xfrm>
          <a:prstGeom prst="rect">
            <a:avLst/>
          </a:prstGeom>
        </p:spPr>
        <p:txBody>
          <a:bodyPr wrap="square">
            <a:spAutoFit/>
          </a:bodyPr>
          <a:lstStyle/>
          <a:p>
            <a:pPr algn="ctr"/>
            <a:r>
              <a:rPr lang="en-US" sz="2000" b="1" dirty="0">
                <a:solidFill>
                  <a:srgbClr val="000066"/>
                </a:solidFill>
                <a:latin typeface="Candara"/>
                <a:cs typeface="Candara"/>
              </a:rPr>
              <a:t>18-19 November 2020</a:t>
            </a:r>
          </a:p>
          <a:p>
            <a:pPr algn="ctr"/>
            <a:r>
              <a:rPr lang="en-US" sz="2000" b="1" dirty="0">
                <a:solidFill>
                  <a:srgbClr val="000066"/>
                </a:solidFill>
                <a:latin typeface="Candara"/>
                <a:cs typeface="Candara"/>
              </a:rPr>
              <a:t>WebEx Virtual Meeting</a:t>
            </a: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73188"/>
            <a:ext cx="9144000" cy="1999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10"/>
          <p:cNvSpPr/>
          <p:nvPr/>
        </p:nvSpPr>
        <p:spPr>
          <a:xfrm>
            <a:off x="1393220" y="1994127"/>
            <a:ext cx="6357560" cy="1323439"/>
          </a:xfrm>
          <a:prstGeom prst="rect">
            <a:avLst/>
          </a:prstGeom>
        </p:spPr>
        <p:txBody>
          <a:bodyPr wrap="square">
            <a:spAutoFit/>
          </a:bodyPr>
          <a:lstStyle/>
          <a:p>
            <a:pPr algn="ctr"/>
            <a:r>
              <a:rPr lang="en-US" sz="2000" b="1" dirty="0">
                <a:solidFill>
                  <a:schemeClr val="bg1"/>
                </a:solidFill>
                <a:latin typeface="Candara"/>
                <a:cs typeface="Candara"/>
              </a:rPr>
              <a:t>Hosted By:</a:t>
            </a:r>
          </a:p>
          <a:p>
            <a:pPr algn="ctr"/>
            <a:endParaRPr lang="en-US" sz="2000" b="1" dirty="0">
              <a:solidFill>
                <a:schemeClr val="bg1"/>
              </a:solidFill>
              <a:latin typeface="Candara"/>
              <a:cs typeface="Candara"/>
            </a:endParaRPr>
          </a:p>
          <a:p>
            <a:pPr algn="ctr"/>
            <a:r>
              <a:rPr lang="en-US" sz="2000" b="1" dirty="0">
                <a:solidFill>
                  <a:schemeClr val="bg1"/>
                </a:solidFill>
                <a:latin typeface="Candara"/>
                <a:cs typeface="Candara"/>
              </a:rPr>
              <a:t>USDA-Forest Service:  Everett Hinkley</a:t>
            </a:r>
          </a:p>
          <a:p>
            <a:pPr algn="ctr"/>
            <a:r>
              <a:rPr lang="en-US" sz="2000" b="1" dirty="0">
                <a:solidFill>
                  <a:schemeClr val="bg1"/>
                </a:solidFill>
                <a:latin typeface="Candara"/>
                <a:cs typeface="Candara"/>
              </a:rPr>
              <a:t>NASA Applied Science Program:  Vince Ambrosia</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439413"/>
            <a:ext cx="704088" cy="704088"/>
          </a:xfrm>
          <a:prstGeom prst="rect">
            <a:avLst/>
          </a:prstGeom>
        </p:spPr>
      </p:pic>
    </p:spTree>
    <p:extLst>
      <p:ext uri="{BB962C8B-B14F-4D97-AF65-F5344CB8AC3E}">
        <p14:creationId xmlns:p14="http://schemas.microsoft.com/office/powerpoint/2010/main" val="3975865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00851"/>
            <a:ext cx="7886700" cy="994172"/>
          </a:xfrm>
        </p:spPr>
        <p:txBody>
          <a:bodyPr/>
          <a:lstStyle/>
          <a:p>
            <a:r>
              <a:rPr lang="en-US" dirty="0"/>
              <a:t>Infrared Missions for Fire Operations</a:t>
            </a:r>
          </a:p>
        </p:txBody>
      </p:sp>
      <p:sp>
        <p:nvSpPr>
          <p:cNvPr id="3" name="Content Placeholder 2"/>
          <p:cNvSpPr>
            <a:spLocks noGrp="1"/>
          </p:cNvSpPr>
          <p:nvPr>
            <p:ph idx="1"/>
          </p:nvPr>
        </p:nvSpPr>
        <p:spPr>
          <a:xfrm>
            <a:off x="628651" y="1095022"/>
            <a:ext cx="7886700" cy="3263504"/>
          </a:xfrm>
        </p:spPr>
        <p:txBody>
          <a:bodyPr/>
          <a:lstStyle/>
          <a:p>
            <a:pPr marL="0" indent="0">
              <a:buNone/>
            </a:pPr>
            <a:r>
              <a:rPr lang="en-US" dirty="0"/>
              <a:t>FAM-Operations continues to focus on four IR mission types:</a:t>
            </a:r>
          </a:p>
          <a:p>
            <a:pPr marL="385753" indent="-385753">
              <a:buFont typeface="+mj-lt"/>
              <a:buAutoNum type="arabicPeriod"/>
            </a:pPr>
            <a:r>
              <a:rPr lang="en-US" dirty="0"/>
              <a:t>Detection</a:t>
            </a:r>
          </a:p>
          <a:p>
            <a:pPr marL="385753" indent="-385753">
              <a:buFont typeface="+mj-lt"/>
              <a:buAutoNum type="arabicPeriod"/>
            </a:pPr>
            <a:r>
              <a:rPr lang="en-US" dirty="0"/>
              <a:t>Large Fire Mapping</a:t>
            </a:r>
          </a:p>
          <a:p>
            <a:pPr marL="385753" indent="-385753">
              <a:buFont typeface="+mj-lt"/>
              <a:buAutoNum type="arabicPeriod"/>
            </a:pPr>
            <a:r>
              <a:rPr lang="en-US" dirty="0"/>
              <a:t>Tactical Incident Awareness and Assessment</a:t>
            </a:r>
          </a:p>
          <a:p>
            <a:pPr marL="385753" indent="-385753">
              <a:buFont typeface="+mj-lt"/>
              <a:buAutoNum type="arabicPeriod"/>
            </a:pPr>
            <a:r>
              <a:rPr lang="en-US" dirty="0"/>
              <a:t>Strategic Dashboard </a:t>
            </a:r>
          </a:p>
          <a:p>
            <a:pPr marL="385753" indent="-385753">
              <a:buFont typeface="+mj-lt"/>
              <a:buAutoNum type="arabicPeriod"/>
            </a:pPr>
            <a:endParaRPr lang="en-US" dirty="0"/>
          </a:p>
          <a:p>
            <a:pPr marL="0" indent="0">
              <a:buNone/>
            </a:pPr>
            <a:r>
              <a:rPr lang="en-US" dirty="0"/>
              <a:t>Each mission has different requirements/capabilities.  No “silver bullet”</a:t>
            </a:r>
          </a:p>
        </p:txBody>
      </p:sp>
    </p:spTree>
    <p:extLst>
      <p:ext uri="{BB962C8B-B14F-4D97-AF65-F5344CB8AC3E}">
        <p14:creationId xmlns:p14="http://schemas.microsoft.com/office/powerpoint/2010/main" val="148481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
            <a:ext cx="7886700" cy="998903"/>
          </a:xfrm>
        </p:spPr>
        <p:txBody>
          <a:bodyPr/>
          <a:lstStyle/>
          <a:p>
            <a:r>
              <a:rPr lang="en-US" dirty="0"/>
              <a:t>Detection Mission</a:t>
            </a:r>
          </a:p>
        </p:txBody>
      </p:sp>
      <p:sp>
        <p:nvSpPr>
          <p:cNvPr id="3" name="Content Placeholder 2"/>
          <p:cNvSpPr>
            <a:spLocks noGrp="1"/>
          </p:cNvSpPr>
          <p:nvPr>
            <p:ph idx="1"/>
          </p:nvPr>
        </p:nvSpPr>
        <p:spPr>
          <a:xfrm>
            <a:off x="628651" y="949091"/>
            <a:ext cx="7886700" cy="3832193"/>
          </a:xfrm>
        </p:spPr>
        <p:txBody>
          <a:bodyPr>
            <a:normAutofit/>
          </a:bodyPr>
          <a:lstStyle/>
          <a:p>
            <a:r>
              <a:rPr lang="en-US" dirty="0"/>
              <a:t>Detect new fire starts (lightning and human caused)</a:t>
            </a:r>
          </a:p>
          <a:p>
            <a:r>
              <a:rPr lang="en-US" dirty="0"/>
              <a:t>Early-warning to support rapid response and public safety</a:t>
            </a:r>
          </a:p>
          <a:p>
            <a:r>
              <a:rPr lang="en-US" dirty="0"/>
              <a:t>Platforms</a:t>
            </a:r>
          </a:p>
          <a:p>
            <a:pPr lvl="1"/>
            <a:r>
              <a:rPr lang="en-US" dirty="0"/>
              <a:t>Fixed wing aircraft with EO/IR camera ball*</a:t>
            </a:r>
          </a:p>
          <a:p>
            <a:pPr lvl="1"/>
            <a:r>
              <a:rPr lang="en-US" dirty="0"/>
              <a:t>Ignition Point in EGP</a:t>
            </a:r>
          </a:p>
          <a:p>
            <a:pPr lvl="1"/>
            <a:r>
              <a:rPr lang="en-US" dirty="0" err="1"/>
              <a:t>FireFly</a:t>
            </a:r>
            <a:r>
              <a:rPr lang="en-US" dirty="0"/>
              <a:t> w/ </a:t>
            </a:r>
            <a:r>
              <a:rPr lang="en-US" dirty="0" err="1"/>
              <a:t>CalGuard</a:t>
            </a:r>
            <a:r>
              <a:rPr lang="en-US" dirty="0"/>
              <a:t> and CO-Guard</a:t>
            </a:r>
          </a:p>
          <a:p>
            <a:r>
              <a:rPr lang="en-US" dirty="0"/>
              <a:t>Issues with satellite detection:  </a:t>
            </a:r>
          </a:p>
          <a:p>
            <a:pPr lvl="1"/>
            <a:r>
              <a:rPr lang="en-US" dirty="0"/>
              <a:t>False positives</a:t>
            </a:r>
          </a:p>
          <a:p>
            <a:pPr lvl="1"/>
            <a:r>
              <a:rPr lang="en-US" dirty="0"/>
              <a:t>Fidelity (500m to 1KM spatial resolution)</a:t>
            </a:r>
          </a:p>
          <a:p>
            <a:pPr lvl="1"/>
            <a:r>
              <a:rPr lang="en-US" dirty="0"/>
              <a:t>Availability of analysts</a:t>
            </a:r>
          </a:p>
          <a:p>
            <a:pPr marL="0" indent="0">
              <a:buNone/>
            </a:pPr>
            <a:endParaRPr lang="en-US" dirty="0"/>
          </a:p>
          <a:p>
            <a:endParaRPr lang="en-US" dirty="0"/>
          </a:p>
        </p:txBody>
      </p:sp>
    </p:spTree>
    <p:extLst>
      <p:ext uri="{BB962C8B-B14F-4D97-AF65-F5344CB8AC3E}">
        <p14:creationId xmlns:p14="http://schemas.microsoft.com/office/powerpoint/2010/main" val="158713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867" y="0"/>
            <a:ext cx="7886700" cy="955655"/>
          </a:xfrm>
        </p:spPr>
        <p:txBody>
          <a:bodyPr/>
          <a:lstStyle/>
          <a:p>
            <a:r>
              <a:rPr lang="en-US" dirty="0"/>
              <a:t>Detection Deliverables</a:t>
            </a:r>
          </a:p>
        </p:txBody>
      </p:sp>
      <p:sp>
        <p:nvSpPr>
          <p:cNvPr id="3" name="Content Placeholder 2"/>
          <p:cNvSpPr>
            <a:spLocks noGrp="1"/>
          </p:cNvSpPr>
          <p:nvPr>
            <p:ph idx="1"/>
          </p:nvPr>
        </p:nvSpPr>
        <p:spPr>
          <a:xfrm>
            <a:off x="634830" y="1035586"/>
            <a:ext cx="7886700" cy="3263504"/>
          </a:xfrm>
        </p:spPr>
        <p:txBody>
          <a:bodyPr>
            <a:normAutofit fontScale="92500" lnSpcReduction="10000"/>
          </a:bodyPr>
          <a:lstStyle/>
          <a:p>
            <a:r>
              <a:rPr lang="en-US" dirty="0"/>
              <a:t>Lat/Long coordinates of new starts</a:t>
            </a:r>
          </a:p>
          <a:p>
            <a:r>
              <a:rPr lang="en-US" dirty="0"/>
              <a:t>Metadata</a:t>
            </a:r>
          </a:p>
          <a:p>
            <a:pPr lvl="1"/>
            <a:r>
              <a:rPr lang="en-US" dirty="0"/>
              <a:t>Size up information</a:t>
            </a:r>
          </a:p>
          <a:p>
            <a:pPr lvl="1"/>
            <a:r>
              <a:rPr lang="en-US" dirty="0"/>
              <a:t>Staffed or not</a:t>
            </a:r>
          </a:p>
          <a:p>
            <a:pPr lvl="1"/>
            <a:r>
              <a:rPr lang="en-US" dirty="0"/>
              <a:t>Proximity to values or roads</a:t>
            </a:r>
          </a:p>
          <a:p>
            <a:pPr lvl="1"/>
            <a:r>
              <a:rPr lang="en-US" dirty="0"/>
              <a:t>Map perimeter if &gt;10 acres</a:t>
            </a:r>
          </a:p>
          <a:p>
            <a:r>
              <a:rPr lang="en-US" dirty="0"/>
              <a:t>Pictures (RGB and IR)</a:t>
            </a:r>
          </a:p>
          <a:p>
            <a:r>
              <a:rPr lang="en-US" dirty="0"/>
              <a:t>Process to disseminate information</a:t>
            </a:r>
          </a:p>
          <a:p>
            <a:pPr lvl="1"/>
            <a:r>
              <a:rPr lang="en-US" dirty="0"/>
              <a:t>Real-time data transfer (air-cell, sat-link, or radio)</a:t>
            </a:r>
          </a:p>
          <a:p>
            <a:pPr lvl="1"/>
            <a:r>
              <a:rPr lang="en-US" dirty="0"/>
              <a:t>Notification to Dispatch Center</a:t>
            </a:r>
          </a:p>
          <a:p>
            <a:pPr lvl="1"/>
            <a:r>
              <a:rPr lang="en-US" dirty="0"/>
              <a:t>Dashboard Display (NIFC-AGOL)</a:t>
            </a:r>
          </a:p>
        </p:txBody>
      </p:sp>
    </p:spTree>
    <p:extLst>
      <p:ext uri="{BB962C8B-B14F-4D97-AF65-F5344CB8AC3E}">
        <p14:creationId xmlns:p14="http://schemas.microsoft.com/office/powerpoint/2010/main" val="42448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4492-796B-43A5-8EF6-A7612EE6F5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76D69E-C108-47A9-BB83-D89FFD760F37}"/>
              </a:ext>
            </a:extLst>
          </p:cNvPr>
          <p:cNvSpPr>
            <a:spLocks noGrp="1"/>
          </p:cNvSpPr>
          <p:nvPr>
            <p:ph idx="1"/>
          </p:nvPr>
        </p:nvSpPr>
        <p:spPr>
          <a:xfrm>
            <a:off x="6007141" y="-1909936"/>
            <a:ext cx="3764723" cy="1141013"/>
          </a:xfrm>
        </p:spPr>
        <p:txBody>
          <a:bodyPr/>
          <a:lstStyle/>
          <a:p>
            <a:endParaRPr lang="en-US" dirty="0"/>
          </a:p>
        </p:txBody>
      </p:sp>
      <p:pic>
        <p:nvPicPr>
          <p:cNvPr id="1026" name="8EE8DB70-A794-4AD7-9CE5-454BD9A527EB" descr="Image">
            <a:extLst>
              <a:ext uri="{FF2B5EF4-FFF2-40B4-BE49-F238E27FC236}">
                <a16:creationId xmlns:a16="http://schemas.microsoft.com/office/drawing/2014/main" id="{8C4E12A1-29E4-4FE6-877F-E48637DEE3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35" y="-824218"/>
            <a:ext cx="7965347" cy="5974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03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
            <a:ext cx="7886700" cy="994172"/>
          </a:xfrm>
        </p:spPr>
        <p:txBody>
          <a:bodyPr/>
          <a:lstStyle/>
          <a:p>
            <a:r>
              <a:rPr lang="en-US" dirty="0"/>
              <a:t>Large Fire Mapping Mission</a:t>
            </a:r>
          </a:p>
        </p:txBody>
      </p:sp>
      <p:sp>
        <p:nvSpPr>
          <p:cNvPr id="3" name="Content Placeholder 2"/>
          <p:cNvSpPr>
            <a:spLocks noGrp="1"/>
          </p:cNvSpPr>
          <p:nvPr>
            <p:ph idx="1"/>
          </p:nvPr>
        </p:nvSpPr>
        <p:spPr>
          <a:xfrm>
            <a:off x="628651" y="876641"/>
            <a:ext cx="7886700" cy="3649640"/>
          </a:xfrm>
        </p:spPr>
        <p:txBody>
          <a:bodyPr>
            <a:normAutofit fontScale="85000" lnSpcReduction="20000"/>
          </a:bodyPr>
          <a:lstStyle/>
          <a:p>
            <a:r>
              <a:rPr lang="en-US" sz="2475" dirty="0"/>
              <a:t>National Infrared Operations (NIROPS)</a:t>
            </a:r>
          </a:p>
          <a:p>
            <a:pPr lvl="1"/>
            <a:r>
              <a:rPr lang="en-US" sz="2100" dirty="0"/>
              <a:t>Map large fires at night</a:t>
            </a:r>
          </a:p>
          <a:p>
            <a:pPr lvl="1"/>
            <a:r>
              <a:rPr lang="en-US" sz="2100" dirty="0"/>
              <a:t>Nation-wide scope</a:t>
            </a:r>
          </a:p>
          <a:p>
            <a:pPr lvl="1"/>
            <a:r>
              <a:rPr lang="en-US" sz="2100" dirty="0"/>
              <a:t>Provide pdf map, KMZ/KML, GIS-ready shapefiles, IRIN log</a:t>
            </a:r>
          </a:p>
          <a:p>
            <a:r>
              <a:rPr lang="en-US" sz="2475" dirty="0"/>
              <a:t>NIROPS products and services are in high demand</a:t>
            </a:r>
          </a:p>
          <a:p>
            <a:r>
              <a:rPr lang="en-US" sz="2475" dirty="0"/>
              <a:t>Demand is increasing</a:t>
            </a:r>
          </a:p>
          <a:p>
            <a:r>
              <a:rPr lang="en-US" sz="2475" dirty="0"/>
              <a:t>2020 NIROPS Consisted of:</a:t>
            </a:r>
          </a:p>
          <a:p>
            <a:pPr lvl="1"/>
            <a:r>
              <a:rPr lang="en-US" sz="2100" dirty="0"/>
              <a:t>(1) Agency </a:t>
            </a:r>
          </a:p>
          <a:p>
            <a:pPr lvl="1"/>
            <a:r>
              <a:rPr lang="en-US" sz="2100" dirty="0"/>
              <a:t>(2) Exclusive Use</a:t>
            </a:r>
          </a:p>
          <a:p>
            <a:pPr lvl="1"/>
            <a:r>
              <a:rPr lang="en-US" sz="2100" dirty="0"/>
              <a:t>(2) Call-When-Needed Contract</a:t>
            </a:r>
          </a:p>
          <a:p>
            <a:pPr lvl="1"/>
            <a:r>
              <a:rPr lang="en-US" sz="2100" dirty="0"/>
              <a:t>(3) End Product Contract</a:t>
            </a:r>
          </a:p>
          <a:p>
            <a:r>
              <a:rPr lang="en-US" sz="2475" dirty="0"/>
              <a:t>Supplemented with:</a:t>
            </a:r>
          </a:p>
          <a:p>
            <a:pPr lvl="1"/>
            <a:r>
              <a:rPr lang="en-US" sz="2100" dirty="0"/>
              <a:t>CO-MMA, AA-51, </a:t>
            </a:r>
            <a:r>
              <a:rPr lang="en-US" sz="2100" dirty="0" err="1"/>
              <a:t>FireWatch</a:t>
            </a:r>
            <a:r>
              <a:rPr lang="en-US" sz="2100" dirty="0"/>
              <a:t> Cobras, NG MQ-9, NG DRTI</a:t>
            </a:r>
          </a:p>
        </p:txBody>
      </p:sp>
    </p:spTree>
    <p:extLst>
      <p:ext uri="{BB962C8B-B14F-4D97-AF65-F5344CB8AC3E}">
        <p14:creationId xmlns:p14="http://schemas.microsoft.com/office/powerpoint/2010/main" val="335380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
            <a:ext cx="7886700" cy="994172"/>
          </a:xfrm>
        </p:spPr>
        <p:txBody>
          <a:bodyPr/>
          <a:lstStyle/>
          <a:p>
            <a:r>
              <a:rPr lang="en-US" dirty="0"/>
              <a:t>Tactical IAA Mission</a:t>
            </a:r>
          </a:p>
        </p:txBody>
      </p:sp>
      <p:sp>
        <p:nvSpPr>
          <p:cNvPr id="3" name="Content Placeholder 2"/>
          <p:cNvSpPr>
            <a:spLocks noGrp="1"/>
          </p:cNvSpPr>
          <p:nvPr>
            <p:ph idx="1"/>
          </p:nvPr>
        </p:nvSpPr>
        <p:spPr>
          <a:xfrm>
            <a:off x="628651" y="994171"/>
            <a:ext cx="7886700" cy="3603587"/>
          </a:xfrm>
        </p:spPr>
        <p:txBody>
          <a:bodyPr>
            <a:normAutofit/>
          </a:bodyPr>
          <a:lstStyle/>
          <a:p>
            <a:r>
              <a:rPr lang="en-US" dirty="0"/>
              <a:t>Tactical IAA and NIROPS are different “missions” </a:t>
            </a:r>
          </a:p>
          <a:p>
            <a:r>
              <a:rPr lang="en-US" dirty="0"/>
              <a:t>Different requirements/capabilities (some overlap)</a:t>
            </a:r>
          </a:p>
          <a:p>
            <a:r>
              <a:rPr lang="en-US" dirty="0"/>
              <a:t>Tactical IAA is more real-time application</a:t>
            </a:r>
          </a:p>
          <a:p>
            <a:r>
              <a:rPr lang="en-US" dirty="0"/>
              <a:t>Tactical IAA typically spends more time loitering over one fire </a:t>
            </a:r>
          </a:p>
          <a:p>
            <a:r>
              <a:rPr lang="en-US" dirty="0"/>
              <a:t>Persistent or Periodic Coverage</a:t>
            </a:r>
          </a:p>
          <a:p>
            <a:pPr lvl="1"/>
            <a:r>
              <a:rPr lang="en-US" dirty="0"/>
              <a:t>Persistent: One platform assigned to one incident, such as Large UAS or short-range manned aircraft</a:t>
            </a:r>
          </a:p>
          <a:p>
            <a:pPr lvl="1"/>
            <a:r>
              <a:rPr lang="en-US" dirty="0"/>
              <a:t>Periodic: One platform that can be assigned to multiple incidents, such as manned aircraft (speed and range)</a:t>
            </a:r>
          </a:p>
          <a:p>
            <a:r>
              <a:rPr lang="en-US" dirty="0"/>
              <a:t>Camera-ball paired with mapping software</a:t>
            </a:r>
          </a:p>
          <a:p>
            <a:endParaRPr lang="en-US" dirty="0"/>
          </a:p>
        </p:txBody>
      </p:sp>
    </p:spTree>
    <p:extLst>
      <p:ext uri="{BB962C8B-B14F-4D97-AF65-F5344CB8AC3E}">
        <p14:creationId xmlns:p14="http://schemas.microsoft.com/office/powerpoint/2010/main" val="83900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
            <a:ext cx="7886700" cy="994172"/>
          </a:xfrm>
        </p:spPr>
        <p:txBody>
          <a:bodyPr/>
          <a:lstStyle/>
          <a:p>
            <a:r>
              <a:rPr lang="en-US" dirty="0"/>
              <a:t>Satellite Options</a:t>
            </a:r>
          </a:p>
        </p:txBody>
      </p:sp>
      <p:sp>
        <p:nvSpPr>
          <p:cNvPr id="3" name="Content Placeholder 2"/>
          <p:cNvSpPr>
            <a:spLocks noGrp="1"/>
          </p:cNvSpPr>
          <p:nvPr>
            <p:ph sz="half" idx="1"/>
          </p:nvPr>
        </p:nvSpPr>
        <p:spPr>
          <a:xfrm>
            <a:off x="628651" y="994174"/>
            <a:ext cx="3886200" cy="3719801"/>
          </a:xfrm>
        </p:spPr>
        <p:txBody>
          <a:bodyPr>
            <a:normAutofit fontScale="92500" lnSpcReduction="10000"/>
          </a:bodyPr>
          <a:lstStyle/>
          <a:p>
            <a:pPr marL="0" indent="0">
              <a:buNone/>
            </a:pPr>
            <a:r>
              <a:rPr lang="en-US" dirty="0"/>
              <a:t>National Systems:</a:t>
            </a:r>
          </a:p>
          <a:p>
            <a:r>
              <a:rPr lang="en-US" dirty="0"/>
              <a:t>CONOPS approved for use</a:t>
            </a:r>
          </a:p>
          <a:p>
            <a:r>
              <a:rPr lang="en-US" dirty="0"/>
              <a:t>Support Detection, emerging fires, large fire monitoring</a:t>
            </a:r>
          </a:p>
          <a:p>
            <a:r>
              <a:rPr lang="en-US" dirty="0"/>
              <a:t>Strategic, not tactical</a:t>
            </a:r>
          </a:p>
          <a:p>
            <a:r>
              <a:rPr lang="en-US" dirty="0"/>
              <a:t>Issues:</a:t>
            </a:r>
          </a:p>
          <a:p>
            <a:pPr lvl="1"/>
            <a:r>
              <a:rPr lang="en-US" dirty="0"/>
              <a:t>Coarse scale 500M to 1 KM</a:t>
            </a:r>
          </a:p>
          <a:p>
            <a:pPr lvl="1"/>
            <a:r>
              <a:rPr lang="en-US" dirty="0"/>
              <a:t>&lt;100,000+ acre fires </a:t>
            </a:r>
          </a:p>
          <a:p>
            <a:pPr lvl="1"/>
            <a:r>
              <a:rPr lang="en-US" dirty="0"/>
              <a:t>Analyst support is limiting factor</a:t>
            </a:r>
          </a:p>
          <a:p>
            <a:r>
              <a:rPr lang="en-US" dirty="0"/>
              <a:t>Options: </a:t>
            </a:r>
          </a:p>
          <a:p>
            <a:pPr lvl="1"/>
            <a:r>
              <a:rPr lang="en-US" dirty="0"/>
              <a:t>Additional analysts from partner agencies, i.e. NGB units</a:t>
            </a:r>
          </a:p>
          <a:p>
            <a:pPr lvl="1"/>
            <a:r>
              <a:rPr lang="en-US" dirty="0"/>
              <a:t>Automation?</a:t>
            </a:r>
          </a:p>
          <a:p>
            <a:pPr lvl="1"/>
            <a:endParaRPr lang="en-US" dirty="0"/>
          </a:p>
        </p:txBody>
      </p:sp>
      <p:sp>
        <p:nvSpPr>
          <p:cNvPr id="4" name="Content Placeholder 3"/>
          <p:cNvSpPr>
            <a:spLocks noGrp="1"/>
          </p:cNvSpPr>
          <p:nvPr>
            <p:ph sz="half" idx="2"/>
          </p:nvPr>
        </p:nvSpPr>
        <p:spPr>
          <a:xfrm>
            <a:off x="4514851" y="994173"/>
            <a:ext cx="3886200" cy="3611516"/>
          </a:xfrm>
        </p:spPr>
        <p:txBody>
          <a:bodyPr>
            <a:normAutofit fontScale="92500" lnSpcReduction="10000"/>
          </a:bodyPr>
          <a:lstStyle/>
          <a:p>
            <a:pPr marL="0" indent="0">
              <a:buNone/>
            </a:pPr>
            <a:r>
              <a:rPr lang="en-US" dirty="0"/>
              <a:t>Commercial / HDDS Systems:</a:t>
            </a:r>
          </a:p>
          <a:p>
            <a:r>
              <a:rPr lang="en-US" dirty="0"/>
              <a:t>2018-2020 evaluated commercial imagery via HDDS sat systems for fire mapping</a:t>
            </a:r>
          </a:p>
          <a:p>
            <a:r>
              <a:rPr lang="en-US" dirty="0"/>
              <a:t>Some commercial systems capable of providing hi-fidelity imagery</a:t>
            </a:r>
          </a:p>
          <a:p>
            <a:r>
              <a:rPr lang="en-US" dirty="0"/>
              <a:t>Issues:</a:t>
            </a:r>
          </a:p>
          <a:p>
            <a:pPr lvl="1"/>
            <a:r>
              <a:rPr lang="en-US" dirty="0"/>
              <a:t>Limited coverage</a:t>
            </a:r>
          </a:p>
          <a:p>
            <a:pPr lvl="1"/>
            <a:r>
              <a:rPr lang="en-US" dirty="0"/>
              <a:t>Difficult to ‘task’ satellites</a:t>
            </a:r>
          </a:p>
          <a:p>
            <a:pPr lvl="1"/>
            <a:r>
              <a:rPr lang="en-US" dirty="0"/>
              <a:t>12-24 </a:t>
            </a:r>
            <a:r>
              <a:rPr lang="en-US" dirty="0" err="1"/>
              <a:t>hr</a:t>
            </a:r>
            <a:r>
              <a:rPr lang="en-US" dirty="0"/>
              <a:t> latency</a:t>
            </a:r>
          </a:p>
          <a:p>
            <a:pPr lvl="1"/>
            <a:r>
              <a:rPr lang="en-US" dirty="0"/>
              <a:t>Requires additional post-processing</a:t>
            </a:r>
          </a:p>
          <a:p>
            <a:endParaRPr lang="en-US" dirty="0"/>
          </a:p>
        </p:txBody>
      </p:sp>
    </p:spTree>
    <p:extLst>
      <p:ext uri="{BB962C8B-B14F-4D97-AF65-F5344CB8AC3E}">
        <p14:creationId xmlns:p14="http://schemas.microsoft.com/office/powerpoint/2010/main" val="255751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93224"/>
            <a:ext cx="7886700" cy="994172"/>
          </a:xfrm>
        </p:spPr>
        <p:txBody>
          <a:bodyPr/>
          <a:lstStyle/>
          <a:p>
            <a:r>
              <a:rPr lang="en-US" dirty="0"/>
              <a:t>Efforts to Support IR in 2021 and Beyond</a:t>
            </a:r>
          </a:p>
        </p:txBody>
      </p:sp>
      <p:sp>
        <p:nvSpPr>
          <p:cNvPr id="3" name="Content Placeholder 2"/>
          <p:cNvSpPr>
            <a:spLocks noGrp="1"/>
          </p:cNvSpPr>
          <p:nvPr>
            <p:ph idx="1"/>
          </p:nvPr>
        </p:nvSpPr>
        <p:spPr>
          <a:xfrm>
            <a:off x="628651" y="870825"/>
            <a:ext cx="7886700" cy="3850367"/>
          </a:xfrm>
        </p:spPr>
        <p:txBody>
          <a:bodyPr>
            <a:normAutofit fontScale="92500" lnSpcReduction="20000"/>
          </a:bodyPr>
          <a:lstStyle/>
          <a:p>
            <a:pPr marL="0" indent="0">
              <a:buNone/>
            </a:pPr>
            <a:r>
              <a:rPr lang="en-US" sz="2251" dirty="0"/>
              <a:t>Agency:</a:t>
            </a:r>
          </a:p>
          <a:p>
            <a:r>
              <a:rPr lang="en-US" sz="2251" dirty="0"/>
              <a:t>N149Z w/ Phoenix Next Gen</a:t>
            </a:r>
          </a:p>
          <a:p>
            <a:r>
              <a:rPr lang="en-US" sz="2251" dirty="0"/>
              <a:t>Business case to acquire (2) new B200GTs approved</a:t>
            </a:r>
          </a:p>
          <a:p>
            <a:r>
              <a:rPr lang="en-US" sz="2251" dirty="0"/>
              <a:t>Outfit AC with camera port and datalink system</a:t>
            </a:r>
          </a:p>
          <a:p>
            <a:r>
              <a:rPr lang="en-US" sz="2251" dirty="0"/>
              <a:t>Fall 2021?</a:t>
            </a:r>
          </a:p>
          <a:p>
            <a:pPr marL="0" indent="0">
              <a:buNone/>
            </a:pPr>
            <a:endParaRPr lang="en-US" dirty="0"/>
          </a:p>
          <a:p>
            <a:pPr marL="0" indent="0">
              <a:buNone/>
            </a:pPr>
            <a:r>
              <a:rPr lang="en-US" sz="2251" dirty="0"/>
              <a:t>Contract:</a:t>
            </a:r>
          </a:p>
          <a:p>
            <a:r>
              <a:rPr lang="en-US" sz="2251" dirty="0"/>
              <a:t>(2) Exclusive Use IR aircraft</a:t>
            </a:r>
          </a:p>
          <a:p>
            <a:r>
              <a:rPr lang="en-US" sz="2251" dirty="0"/>
              <a:t>Re-new End Product Contract for IR surge capacity</a:t>
            </a:r>
          </a:p>
          <a:p>
            <a:pPr lvl="1"/>
            <a:r>
              <a:rPr lang="en-US" sz="1951" dirty="0"/>
              <a:t>Manned aircraft with EO/IR sensor(s)</a:t>
            </a:r>
          </a:p>
          <a:p>
            <a:pPr lvl="1"/>
            <a:r>
              <a:rPr lang="en-US" sz="1951" dirty="0"/>
              <a:t>Multiple Line Items (Detection, NIROPS, Tactical IAA roles)</a:t>
            </a:r>
          </a:p>
          <a:p>
            <a:pPr lvl="1"/>
            <a:r>
              <a:rPr lang="en-US" sz="1951" dirty="0"/>
              <a:t>Multiple awards</a:t>
            </a:r>
          </a:p>
          <a:p>
            <a:pPr lvl="1"/>
            <a:endParaRPr lang="en-US" dirty="0"/>
          </a:p>
        </p:txBody>
      </p:sp>
    </p:spTree>
    <p:extLst>
      <p:ext uri="{BB962C8B-B14F-4D97-AF65-F5344CB8AC3E}">
        <p14:creationId xmlns:p14="http://schemas.microsoft.com/office/powerpoint/2010/main" val="1483471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2609851" y="2608660"/>
            <a:ext cx="5829300" cy="445295"/>
          </a:xfrm>
          <a:prstGeom prst="rect">
            <a:avLst/>
          </a:prstGeom>
          <a:noFill/>
          <a:ln w="9525">
            <a:noFill/>
            <a:miter lim="800000"/>
            <a:headEnd/>
            <a:tailEnd/>
          </a:ln>
        </p:spPr>
        <p:txBody>
          <a:bodyPr anchor="ctr"/>
          <a:lstStyle/>
          <a:p>
            <a:pPr defTabSz="685783" fontAlgn="base">
              <a:spcBef>
                <a:spcPct val="0"/>
              </a:spcBef>
              <a:spcAft>
                <a:spcPct val="0"/>
              </a:spcAft>
            </a:pPr>
            <a:endParaRPr lang="en-US" sz="3300" dirty="0">
              <a:solidFill>
                <a:srgbClr val="003300"/>
              </a:solidFill>
              <a:latin typeface="Times New Roman" charset="0"/>
            </a:endParaRPr>
          </a:p>
          <a:p>
            <a:pPr defTabSz="685783" fontAlgn="base">
              <a:spcBef>
                <a:spcPct val="0"/>
              </a:spcBef>
              <a:spcAft>
                <a:spcPct val="0"/>
              </a:spcAft>
            </a:pPr>
            <a:endParaRPr lang="en-US" sz="3300" dirty="0">
              <a:solidFill>
                <a:srgbClr val="003300"/>
              </a:solidFill>
              <a:latin typeface="Times New Roman" charset="0"/>
            </a:endParaRPr>
          </a:p>
        </p:txBody>
      </p:sp>
      <p:sp>
        <p:nvSpPr>
          <p:cNvPr id="3076" name="Text Box 4"/>
          <p:cNvSpPr txBox="1">
            <a:spLocks noChangeArrowheads="1"/>
          </p:cNvSpPr>
          <p:nvPr/>
        </p:nvSpPr>
        <p:spPr bwMode="auto">
          <a:xfrm>
            <a:off x="2759870" y="2315768"/>
            <a:ext cx="877163" cy="646331"/>
          </a:xfrm>
          <a:prstGeom prst="rect">
            <a:avLst/>
          </a:prstGeom>
          <a:noFill/>
          <a:ln w="9525">
            <a:noFill/>
            <a:miter lim="800000"/>
            <a:headEnd/>
            <a:tailEnd/>
          </a:ln>
        </p:spPr>
        <p:txBody>
          <a:bodyPr wrap="none">
            <a:spAutoFit/>
          </a:bodyPr>
          <a:lstStyle/>
          <a:p>
            <a:pPr defTabSz="685783" fontAlgn="base">
              <a:spcBef>
                <a:spcPct val="0"/>
              </a:spcBef>
              <a:spcAft>
                <a:spcPct val="0"/>
              </a:spcAft>
            </a:pPr>
            <a:r>
              <a:rPr lang="en-US" sz="1500">
                <a:solidFill>
                  <a:srgbClr val="9900CC"/>
                </a:solidFill>
                <a:latin typeface="Times New Roman" charset="0"/>
              </a:rPr>
              <a:t>	</a:t>
            </a:r>
          </a:p>
          <a:p>
            <a:pPr defTabSz="685783" fontAlgn="base">
              <a:spcBef>
                <a:spcPct val="0"/>
              </a:spcBef>
              <a:spcAft>
                <a:spcPct val="0"/>
              </a:spcAft>
            </a:pPr>
            <a:endParaRPr lang="en-US" sz="2100">
              <a:solidFill>
                <a:srgbClr val="3A585A"/>
              </a:solidFill>
              <a:latin typeface="Times New Roman" charset="0"/>
            </a:endParaRPr>
          </a:p>
        </p:txBody>
      </p:sp>
      <p:sp>
        <p:nvSpPr>
          <p:cNvPr id="5" name="TextBox 4"/>
          <p:cNvSpPr txBox="1"/>
          <p:nvPr/>
        </p:nvSpPr>
        <p:spPr>
          <a:xfrm>
            <a:off x="2520621" y="1476376"/>
            <a:ext cx="5480379" cy="1339085"/>
          </a:xfrm>
          <a:prstGeom prst="rect">
            <a:avLst/>
          </a:prstGeom>
          <a:noFill/>
        </p:spPr>
        <p:txBody>
          <a:bodyPr wrap="square" rtlCol="0">
            <a:spAutoFit/>
          </a:bodyPr>
          <a:lstStyle/>
          <a:p>
            <a:pPr algn="ctr" defTabSz="685783" fontAlgn="base">
              <a:spcBef>
                <a:spcPct val="0"/>
              </a:spcBef>
              <a:spcAft>
                <a:spcPct val="0"/>
              </a:spcAft>
            </a:pPr>
            <a:r>
              <a:rPr lang="en-US" sz="4051" dirty="0">
                <a:solidFill>
                  <a:srgbClr val="000000"/>
                </a:solidFill>
                <a:latin typeface="Times New Roman" charset="0"/>
              </a:rPr>
              <a:t>2020 NIROPS National Summary</a:t>
            </a:r>
          </a:p>
        </p:txBody>
      </p:sp>
      <p:sp>
        <p:nvSpPr>
          <p:cNvPr id="6" name="TextBox 5"/>
          <p:cNvSpPr txBox="1"/>
          <p:nvPr/>
        </p:nvSpPr>
        <p:spPr>
          <a:xfrm>
            <a:off x="3333751" y="2971802"/>
            <a:ext cx="4105275" cy="1015663"/>
          </a:xfrm>
          <a:prstGeom prst="rect">
            <a:avLst/>
          </a:prstGeom>
          <a:noFill/>
        </p:spPr>
        <p:txBody>
          <a:bodyPr wrap="square" rtlCol="0">
            <a:spAutoFit/>
          </a:bodyPr>
          <a:lstStyle/>
          <a:p>
            <a:pPr algn="ctr" defTabSz="685783" fontAlgn="base">
              <a:spcBef>
                <a:spcPct val="0"/>
              </a:spcBef>
              <a:spcAft>
                <a:spcPct val="0"/>
              </a:spcAft>
            </a:pPr>
            <a:r>
              <a:rPr lang="en-US" sz="1500" dirty="0">
                <a:solidFill>
                  <a:srgbClr val="3A585A"/>
                </a:solidFill>
                <a:latin typeface="Times New Roman" charset="0"/>
              </a:rPr>
              <a:t>Tom Mellin, </a:t>
            </a:r>
          </a:p>
          <a:p>
            <a:pPr algn="ctr" defTabSz="685783" fontAlgn="base">
              <a:spcBef>
                <a:spcPct val="0"/>
              </a:spcBef>
              <a:spcAft>
                <a:spcPct val="0"/>
              </a:spcAft>
            </a:pPr>
            <a:r>
              <a:rPr lang="en-US" sz="1500" dirty="0">
                <a:solidFill>
                  <a:srgbClr val="3A585A"/>
                </a:solidFill>
                <a:latin typeface="Times New Roman" charset="0"/>
              </a:rPr>
              <a:t>National Infrared Program Manager</a:t>
            </a:r>
          </a:p>
          <a:p>
            <a:pPr algn="ctr" defTabSz="685783" fontAlgn="base">
              <a:spcBef>
                <a:spcPct val="0"/>
              </a:spcBef>
              <a:spcAft>
                <a:spcPct val="0"/>
              </a:spcAft>
            </a:pPr>
            <a:r>
              <a:rPr lang="en-US" sz="1500" dirty="0">
                <a:solidFill>
                  <a:srgbClr val="3A585A"/>
                </a:solidFill>
                <a:latin typeface="Times New Roman" charset="0"/>
              </a:rPr>
              <a:t>November 18, 2020</a:t>
            </a:r>
          </a:p>
          <a:p>
            <a:pPr algn="ctr" defTabSz="685783" fontAlgn="base">
              <a:spcBef>
                <a:spcPct val="0"/>
              </a:spcBef>
              <a:spcAft>
                <a:spcPct val="0"/>
              </a:spcAft>
            </a:pPr>
            <a:r>
              <a:rPr lang="en-US" sz="1500" dirty="0">
                <a:solidFill>
                  <a:srgbClr val="3A585A"/>
                </a:solidFill>
                <a:latin typeface="Times New Roman" charset="0"/>
              </a:rPr>
              <a:t>TFRSAC</a:t>
            </a:r>
          </a:p>
        </p:txBody>
      </p:sp>
      <p:pic>
        <p:nvPicPr>
          <p:cNvPr id="7" name="Picture 2057" descr="ftcarson08_cr"/>
          <p:cNvPicPr>
            <a:picLocks noChangeAspect="1" noChangeArrowheads="1"/>
          </p:cNvPicPr>
          <p:nvPr/>
        </p:nvPicPr>
        <p:blipFill>
          <a:blip r:embed="rId3" cstate="print"/>
          <a:srcRect l="-200" r="5077"/>
          <a:stretch>
            <a:fillRect/>
          </a:stretch>
        </p:blipFill>
        <p:spPr bwMode="auto">
          <a:xfrm>
            <a:off x="1143002" y="666751"/>
            <a:ext cx="1377621" cy="4476751"/>
          </a:xfrm>
          <a:prstGeom prst="rect">
            <a:avLst/>
          </a:prstGeom>
          <a:noFill/>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364653" y="970205"/>
            <a:ext cx="3456385" cy="481013"/>
          </a:xfrm>
        </p:spPr>
        <p:txBody>
          <a:bodyPr/>
          <a:lstStyle/>
          <a:p>
            <a:r>
              <a:rPr lang="en-US" sz="2400" dirty="0"/>
              <a:t>Products Delivered to Incident daily</a:t>
            </a:r>
          </a:p>
        </p:txBody>
      </p:sp>
      <p:pic>
        <p:nvPicPr>
          <p:cNvPr id="1026" name="Picture 2"/>
          <p:cNvPicPr>
            <a:picLocks noChangeAspect="1" noChangeArrowheads="1"/>
          </p:cNvPicPr>
          <p:nvPr/>
        </p:nvPicPr>
        <p:blipFill>
          <a:blip r:embed="rId3" cstate="print"/>
          <a:srcRect/>
          <a:stretch>
            <a:fillRect/>
          </a:stretch>
        </p:blipFill>
        <p:spPr bwMode="auto">
          <a:xfrm>
            <a:off x="5418010" y="2578853"/>
            <a:ext cx="2374647" cy="2431379"/>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285831" y="2129172"/>
            <a:ext cx="3737583" cy="2880636"/>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173941" y="182301"/>
            <a:ext cx="2697563" cy="2285891"/>
          </a:xfrm>
          <a:prstGeom prst="rect">
            <a:avLst/>
          </a:prstGeom>
          <a:noFill/>
          <a:ln w="9525">
            <a:noFill/>
            <a:miter lim="800000"/>
            <a:headEnd/>
            <a:tailEnd/>
          </a:ln>
        </p:spPr>
      </p:pic>
      <p:sp>
        <p:nvSpPr>
          <p:cNvPr id="10" name="TextBox 9"/>
          <p:cNvSpPr txBox="1"/>
          <p:nvPr/>
        </p:nvSpPr>
        <p:spPr>
          <a:xfrm>
            <a:off x="1470053" y="1508327"/>
            <a:ext cx="3245588" cy="276999"/>
          </a:xfrm>
          <a:prstGeom prst="rect">
            <a:avLst/>
          </a:prstGeom>
          <a:noFill/>
        </p:spPr>
        <p:txBody>
          <a:bodyPr wrap="square" rtlCol="0">
            <a:spAutoFit/>
          </a:bodyPr>
          <a:lstStyle/>
          <a:p>
            <a:pPr defTabSz="685783" fontAlgn="base">
              <a:spcBef>
                <a:spcPct val="0"/>
              </a:spcBef>
              <a:spcAft>
                <a:spcPct val="0"/>
              </a:spcAft>
            </a:pPr>
            <a:r>
              <a:rPr lang="en-US" sz="1200" dirty="0">
                <a:solidFill>
                  <a:srgbClr val="003300"/>
                </a:solidFill>
                <a:latin typeface="Times New Roman" charset="0"/>
              </a:rPr>
              <a:t>Shapefiles, map, kmz, log</a:t>
            </a:r>
          </a:p>
        </p:txBody>
      </p:sp>
      <p:pic>
        <p:nvPicPr>
          <p:cNvPr id="1029" name="Picture 5"/>
          <p:cNvPicPr>
            <a:picLocks noChangeAspect="1" noChangeArrowheads="1"/>
          </p:cNvPicPr>
          <p:nvPr/>
        </p:nvPicPr>
        <p:blipFill>
          <a:blip r:embed="rId6" cstate="print"/>
          <a:srcRect/>
          <a:stretch>
            <a:fillRect/>
          </a:stretch>
        </p:blipFill>
        <p:spPr bwMode="auto">
          <a:xfrm>
            <a:off x="3687491" y="1062735"/>
            <a:ext cx="1257300" cy="1057275"/>
          </a:xfrm>
          <a:prstGeom prst="rect">
            <a:avLst/>
          </a:prstGeom>
          <a:noFill/>
          <a:ln w="9525">
            <a:noFill/>
            <a:miter lim="800000"/>
            <a:headEnd/>
            <a:tailEnd/>
          </a:ln>
        </p:spPr>
      </p:pic>
    </p:spTree>
    <p:extLst>
      <p:ext uri="{BB962C8B-B14F-4D97-AF65-F5344CB8AC3E}">
        <p14:creationId xmlns:p14="http://schemas.microsoft.com/office/powerpoint/2010/main" val="22775186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NASA_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8045" y="4565557"/>
            <a:ext cx="745955" cy="465011"/>
          </a:xfrm>
          <a:prstGeom prst="rect">
            <a:avLst/>
          </a:prstGeom>
        </p:spPr>
      </p:pic>
      <p:sp>
        <p:nvSpPr>
          <p:cNvPr id="5" name="Title 2"/>
          <p:cNvSpPr txBox="1">
            <a:spLocks/>
          </p:cNvSpPr>
          <p:nvPr/>
        </p:nvSpPr>
        <p:spPr bwMode="auto">
          <a:xfrm>
            <a:off x="135607" y="94864"/>
            <a:ext cx="8859732" cy="397669"/>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146" algn="l" rtl="0" fontAlgn="base">
              <a:lnSpc>
                <a:spcPct val="85000"/>
              </a:lnSpc>
              <a:spcBef>
                <a:spcPct val="0"/>
              </a:spcBef>
              <a:spcAft>
                <a:spcPct val="0"/>
              </a:spcAft>
              <a:defRPr sz="3200" b="1">
                <a:solidFill>
                  <a:schemeClr val="accent2"/>
                </a:solidFill>
                <a:latin typeface="Arial" charset="0"/>
              </a:defRPr>
            </a:lvl6pPr>
            <a:lvl7pPr marL="914293" algn="l" rtl="0" fontAlgn="base">
              <a:lnSpc>
                <a:spcPct val="85000"/>
              </a:lnSpc>
              <a:spcBef>
                <a:spcPct val="0"/>
              </a:spcBef>
              <a:spcAft>
                <a:spcPct val="0"/>
              </a:spcAft>
              <a:defRPr sz="3200" b="1">
                <a:solidFill>
                  <a:schemeClr val="accent2"/>
                </a:solidFill>
                <a:latin typeface="Arial" charset="0"/>
              </a:defRPr>
            </a:lvl7pPr>
            <a:lvl8pPr marL="1371440" algn="l" rtl="0" fontAlgn="base">
              <a:lnSpc>
                <a:spcPct val="85000"/>
              </a:lnSpc>
              <a:spcBef>
                <a:spcPct val="0"/>
              </a:spcBef>
              <a:spcAft>
                <a:spcPct val="0"/>
              </a:spcAft>
              <a:defRPr sz="3200" b="1">
                <a:solidFill>
                  <a:schemeClr val="accent2"/>
                </a:solidFill>
                <a:latin typeface="Arial" charset="0"/>
              </a:defRPr>
            </a:lvl8pPr>
            <a:lvl9pPr marL="1828586" algn="l" rtl="0" fontAlgn="base">
              <a:lnSpc>
                <a:spcPct val="85000"/>
              </a:lnSpc>
              <a:spcBef>
                <a:spcPct val="0"/>
              </a:spcBef>
              <a:spcAft>
                <a:spcPct val="0"/>
              </a:spcAft>
              <a:defRPr sz="3200" b="1">
                <a:solidFill>
                  <a:schemeClr val="accent2"/>
                </a:solidFill>
                <a:latin typeface="Arial" charset="0"/>
              </a:defRPr>
            </a:lvl9pPr>
          </a:lstStyle>
          <a:p>
            <a:pPr algn="ctr"/>
            <a:r>
              <a:rPr lang="en-US" sz="4000" i="1" kern="0" dirty="0">
                <a:solidFill>
                  <a:schemeClr val="bg1"/>
                </a:solidFill>
                <a:latin typeface="Candara" panose="020E0502030303020204" pitchFamily="34" charset="0"/>
                <a:ea typeface="ＭＳ Ｐゴシック" charset="-128"/>
              </a:rPr>
              <a:t>Meeting Logistics</a:t>
            </a:r>
          </a:p>
        </p:txBody>
      </p:sp>
      <p:sp>
        <p:nvSpPr>
          <p:cNvPr id="6" name="TextBox 5"/>
          <p:cNvSpPr txBox="1"/>
          <p:nvPr/>
        </p:nvSpPr>
        <p:spPr>
          <a:xfrm>
            <a:off x="259893" y="3214686"/>
            <a:ext cx="8582347" cy="1815882"/>
          </a:xfrm>
          <a:prstGeom prst="rect">
            <a:avLst/>
          </a:prstGeom>
          <a:noFill/>
        </p:spPr>
        <p:txBody>
          <a:bodyPr wrap="square" rtlCol="0">
            <a:spAutoFit/>
          </a:bodyPr>
          <a:lstStyle/>
          <a:p>
            <a:endParaRPr lang="en-US" sz="2800" b="1" i="1" dirty="0">
              <a:solidFill>
                <a:srgbClr val="000090"/>
              </a:solidFill>
              <a:latin typeface="Candara" panose="020E0502030303020204" pitchFamily="34" charset="0"/>
            </a:endParaRPr>
          </a:p>
          <a:p>
            <a:pPr algn="ctr"/>
            <a:r>
              <a:rPr lang="en-US" sz="2800" b="1" i="1" dirty="0">
                <a:solidFill>
                  <a:srgbClr val="000090"/>
                </a:solidFill>
                <a:latin typeface="Candara" panose="020E0502030303020204" pitchFamily="34" charset="0"/>
              </a:rPr>
              <a:t>For issues today / tomorrow call POCs:</a:t>
            </a:r>
          </a:p>
          <a:p>
            <a:r>
              <a:rPr lang="en-US" sz="2800" b="1" i="1" dirty="0">
                <a:solidFill>
                  <a:srgbClr val="000090"/>
                </a:solidFill>
                <a:latin typeface="Candara" panose="020E0502030303020204" pitchFamily="34" charset="0"/>
              </a:rPr>
              <a:t>		Vince Ambrosia cell: 408-666-7609</a:t>
            </a:r>
          </a:p>
          <a:p>
            <a:pPr lvl="2"/>
            <a:r>
              <a:rPr lang="en-US" sz="2800" b="1" i="1" dirty="0">
                <a:solidFill>
                  <a:srgbClr val="000090"/>
                </a:solidFill>
                <a:latin typeface="Candara" panose="020E0502030303020204" pitchFamily="34" charset="0"/>
              </a:rPr>
              <a:t>       	Everett Hinkley cell: 801-455-8764</a:t>
            </a:r>
            <a:endParaRPr lang="en-US" sz="2800" b="1" u="sng" dirty="0">
              <a:solidFill>
                <a:srgbClr val="000090"/>
              </a:solidFill>
              <a:latin typeface="Candara" panose="020E0502030303020204" pitchFamily="34" charset="0"/>
            </a:endParaRPr>
          </a:p>
        </p:txBody>
      </p:sp>
      <p:cxnSp>
        <p:nvCxnSpPr>
          <p:cNvPr id="7" name="Straight Connector 6"/>
          <p:cNvCxnSpPr/>
          <p:nvPr/>
        </p:nvCxnSpPr>
        <p:spPr>
          <a:xfrm>
            <a:off x="1767351" y="3491965"/>
            <a:ext cx="5628557"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29961" y="593393"/>
            <a:ext cx="8763655" cy="2554545"/>
          </a:xfrm>
          <a:prstGeom prst="rect">
            <a:avLst/>
          </a:prstGeom>
          <a:noFill/>
        </p:spPr>
        <p:txBody>
          <a:bodyPr wrap="square" rtlCol="0">
            <a:spAutoFit/>
          </a:bodyPr>
          <a:lstStyle/>
          <a:p>
            <a:pPr marL="342891" indent="-342891">
              <a:buFont typeface="Arial"/>
              <a:buChar char="•"/>
            </a:pPr>
            <a:r>
              <a:rPr lang="en-US" sz="2000" b="1" i="1" dirty="0">
                <a:solidFill>
                  <a:srgbClr val="000090"/>
                </a:solidFill>
                <a:latin typeface="Candara"/>
                <a:cs typeface="Candara"/>
              </a:rPr>
              <a:t>Please keep your connections on MUTE during all presentation times;</a:t>
            </a:r>
          </a:p>
          <a:p>
            <a:pPr marL="342891" indent="-342891">
              <a:buFont typeface="Arial"/>
              <a:buChar char="•"/>
            </a:pPr>
            <a:r>
              <a:rPr lang="en-US" sz="2000" b="1" i="1" dirty="0">
                <a:solidFill>
                  <a:srgbClr val="000090"/>
                </a:solidFill>
                <a:latin typeface="Candara"/>
                <a:cs typeface="Candara"/>
              </a:rPr>
              <a:t>Tomorrow’s (Thursday) WebEx connection is different than today’s</a:t>
            </a:r>
          </a:p>
          <a:p>
            <a:pPr marL="342891" indent="-342891">
              <a:buFont typeface="Arial"/>
              <a:buChar char="•"/>
            </a:pPr>
            <a:r>
              <a:rPr lang="en-US" sz="2000" b="1" i="1" dirty="0">
                <a:solidFill>
                  <a:srgbClr val="000090"/>
                </a:solidFill>
                <a:latin typeface="Candara"/>
                <a:cs typeface="Candara"/>
              </a:rPr>
              <a:t>Please post questions in Chat to presenters or contact presenters after meeting;</a:t>
            </a:r>
          </a:p>
          <a:p>
            <a:pPr marL="342891" indent="-342891">
              <a:buFont typeface="Arial"/>
              <a:buChar char="•"/>
            </a:pPr>
            <a:r>
              <a:rPr lang="en-US" sz="2000" b="1" i="1" dirty="0">
                <a:solidFill>
                  <a:srgbClr val="000090"/>
                </a:solidFill>
                <a:latin typeface="Candara"/>
                <a:cs typeface="Candara"/>
              </a:rPr>
              <a:t>We will provide all contacts for attendees (email addresses of participants) post-meeting;</a:t>
            </a:r>
          </a:p>
          <a:p>
            <a:pPr marL="342891" indent="-342891">
              <a:buFont typeface="Arial"/>
              <a:buChar char="•"/>
            </a:pPr>
            <a:r>
              <a:rPr lang="en-US" sz="2000" b="1" i="1" dirty="0">
                <a:solidFill>
                  <a:srgbClr val="000090"/>
                </a:solidFill>
                <a:latin typeface="Candara"/>
                <a:cs typeface="Candara"/>
              </a:rPr>
              <a:t>Presentations will be made available to all participants (author permitting) after the meetings. We will provide a link to the access point.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39413"/>
            <a:ext cx="704088" cy="704088"/>
          </a:xfrm>
          <a:prstGeom prst="rect">
            <a:avLst/>
          </a:prstGeom>
        </p:spPr>
      </p:pic>
    </p:spTree>
    <p:extLst>
      <p:ext uri="{BB962C8B-B14F-4D97-AF65-F5344CB8AC3E}">
        <p14:creationId xmlns:p14="http://schemas.microsoft.com/office/powerpoint/2010/main" val="2456580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7826" y="609601"/>
            <a:ext cx="5829300" cy="647700"/>
          </a:xfrm>
        </p:spPr>
        <p:txBody>
          <a:bodyPr/>
          <a:lstStyle/>
          <a:p>
            <a:r>
              <a:rPr lang="en-US" dirty="0"/>
              <a:t>2020 – A Long Season</a:t>
            </a:r>
          </a:p>
        </p:txBody>
      </p:sp>
      <p:sp>
        <p:nvSpPr>
          <p:cNvPr id="3" name="Content Placeholder 2"/>
          <p:cNvSpPr>
            <a:spLocks noGrp="1"/>
          </p:cNvSpPr>
          <p:nvPr>
            <p:ph idx="1"/>
          </p:nvPr>
        </p:nvSpPr>
        <p:spPr>
          <a:xfrm>
            <a:off x="1451987" y="1393853"/>
            <a:ext cx="6549015" cy="3086100"/>
          </a:xfrm>
        </p:spPr>
        <p:txBody>
          <a:bodyPr/>
          <a:lstStyle/>
          <a:p>
            <a:r>
              <a:rPr lang="en-US" dirty="0"/>
              <a:t>8.73 million acres burned, 2% acres in AK</a:t>
            </a:r>
          </a:p>
          <a:p>
            <a:r>
              <a:rPr lang="en-US" dirty="0"/>
              <a:t>126% of the ten-year US average (2010-2019)</a:t>
            </a:r>
          </a:p>
          <a:p>
            <a:r>
              <a:rPr lang="en-US" dirty="0"/>
              <a:t>150% of the ten-year CONUS average</a:t>
            </a:r>
          </a:p>
          <a:p>
            <a:r>
              <a:rPr lang="en-US" dirty="0"/>
              <a:t>PL4 on 8/4, PL5 8/19-10/2, PL4 thru 10/13</a:t>
            </a:r>
          </a:p>
          <a:p>
            <a:r>
              <a:rPr lang="en-US" dirty="0"/>
              <a:t>First missions – June 1</a:t>
            </a:r>
            <a:r>
              <a:rPr lang="en-US" baseline="30000" dirty="0"/>
              <a:t>st</a:t>
            </a:r>
            <a:r>
              <a:rPr lang="en-US" dirty="0"/>
              <a:t> in AZ</a:t>
            </a:r>
          </a:p>
          <a:p>
            <a:r>
              <a:rPr lang="en-US" dirty="0"/>
              <a:t>Last mission – Nov 12</a:t>
            </a:r>
            <a:r>
              <a:rPr lang="en-US" baseline="30000" dirty="0"/>
              <a:t>th</a:t>
            </a:r>
            <a:r>
              <a:rPr lang="en-US" dirty="0"/>
              <a:t>? </a:t>
            </a:r>
          </a:p>
        </p:txBody>
      </p:sp>
      <p:sp>
        <p:nvSpPr>
          <p:cNvPr id="5" name="TextBox 4"/>
          <p:cNvSpPr txBox="1"/>
          <p:nvPr/>
        </p:nvSpPr>
        <p:spPr>
          <a:xfrm>
            <a:off x="1502752" y="4728765"/>
            <a:ext cx="2423164" cy="276999"/>
          </a:xfrm>
          <a:prstGeom prst="rect">
            <a:avLst/>
          </a:prstGeom>
          <a:noFill/>
        </p:spPr>
        <p:txBody>
          <a:bodyPr wrap="none" rtlCol="0">
            <a:spAutoFit/>
          </a:bodyPr>
          <a:lstStyle/>
          <a:p>
            <a:pPr defTabSz="685783" fontAlgn="base">
              <a:spcBef>
                <a:spcPct val="0"/>
              </a:spcBef>
              <a:spcAft>
                <a:spcPct val="0"/>
              </a:spcAft>
            </a:pPr>
            <a:r>
              <a:rPr lang="en-US" sz="1200" dirty="0">
                <a:solidFill>
                  <a:srgbClr val="000000"/>
                </a:solidFill>
                <a:latin typeface="Times New Roman" charset="0"/>
              </a:rPr>
              <a:t>*PL = Preparedness Level (1 thru 5)</a:t>
            </a:r>
          </a:p>
        </p:txBody>
      </p:sp>
      <p:sp>
        <p:nvSpPr>
          <p:cNvPr id="4" name="TextBox 3"/>
          <p:cNvSpPr txBox="1"/>
          <p:nvPr/>
        </p:nvSpPr>
        <p:spPr>
          <a:xfrm>
            <a:off x="1502753" y="4406944"/>
            <a:ext cx="2021577" cy="276999"/>
          </a:xfrm>
          <a:prstGeom prst="rect">
            <a:avLst/>
          </a:prstGeom>
          <a:noFill/>
        </p:spPr>
        <p:txBody>
          <a:bodyPr wrap="square" rtlCol="0">
            <a:spAutoFit/>
          </a:bodyPr>
          <a:lstStyle/>
          <a:p>
            <a:pPr defTabSz="685783" fontAlgn="base">
              <a:spcBef>
                <a:spcPct val="0"/>
              </a:spcBef>
              <a:spcAft>
                <a:spcPct val="0"/>
              </a:spcAft>
            </a:pPr>
            <a:r>
              <a:rPr lang="en-US" sz="1200" dirty="0">
                <a:solidFill>
                  <a:srgbClr val="000000"/>
                </a:solidFill>
                <a:latin typeface="Times New Roman" charset="0"/>
              </a:rPr>
              <a:t>Acres from IMSR 11/12/20</a:t>
            </a:r>
          </a:p>
        </p:txBody>
      </p:sp>
    </p:spTree>
    <p:extLst>
      <p:ext uri="{BB962C8B-B14F-4D97-AF65-F5344CB8AC3E}">
        <p14:creationId xmlns:p14="http://schemas.microsoft.com/office/powerpoint/2010/main" val="170009159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1" y="614024"/>
            <a:ext cx="5829300" cy="567951"/>
          </a:xfrm>
        </p:spPr>
        <p:txBody>
          <a:bodyPr/>
          <a:lstStyle/>
          <a:p>
            <a:r>
              <a:rPr lang="en-US" dirty="0"/>
              <a:t>2020 NIROPS Requests</a:t>
            </a:r>
          </a:p>
        </p:txBody>
      </p:sp>
      <p:sp>
        <p:nvSpPr>
          <p:cNvPr id="3" name="Content Placeholder 2"/>
          <p:cNvSpPr>
            <a:spLocks noGrp="1"/>
          </p:cNvSpPr>
          <p:nvPr>
            <p:ph idx="1"/>
          </p:nvPr>
        </p:nvSpPr>
        <p:spPr>
          <a:xfrm>
            <a:off x="1238250" y="1143351"/>
            <a:ext cx="6762751" cy="3086100"/>
          </a:xfrm>
        </p:spPr>
        <p:txBody>
          <a:bodyPr/>
          <a:lstStyle/>
          <a:p>
            <a:r>
              <a:rPr lang="en-US" sz="1500" dirty="0"/>
              <a:t>2,790 total requests with 2,128 filled</a:t>
            </a:r>
          </a:p>
          <a:p>
            <a:r>
              <a:rPr lang="en-US" sz="1500" dirty="0"/>
              <a:t>10 </a:t>
            </a:r>
            <a:r>
              <a:rPr lang="en-US" sz="1500" dirty="0" err="1"/>
              <a:t>yr</a:t>
            </a:r>
            <a:r>
              <a:rPr lang="en-US" sz="1500" dirty="0"/>
              <a:t> avg (2010-2019) 1,610 requests and 1,195 filled</a:t>
            </a:r>
          </a:p>
          <a:p>
            <a:r>
              <a:rPr lang="en-US" sz="1500" dirty="0"/>
              <a:t>5 </a:t>
            </a:r>
            <a:r>
              <a:rPr lang="en-US" sz="1500" dirty="0" err="1"/>
              <a:t>yr</a:t>
            </a:r>
            <a:r>
              <a:rPr lang="en-US" sz="1500" dirty="0"/>
              <a:t> avg (2015-2019) 2,096 requests and 1,452 filled</a:t>
            </a:r>
          </a:p>
          <a:p>
            <a:r>
              <a:rPr lang="en-US" sz="1500" dirty="0"/>
              <a:t>24% UTF rate, </a:t>
            </a:r>
          </a:p>
          <a:p>
            <a:pPr marL="0" indent="0">
              <a:buNone/>
            </a:pPr>
            <a:r>
              <a:rPr lang="en-US" sz="1500" dirty="0"/>
              <a:t>     20% non-</a:t>
            </a:r>
            <a:r>
              <a:rPr lang="en-US" sz="1500" dirty="0" err="1"/>
              <a:t>Wx</a:t>
            </a:r>
            <a:r>
              <a:rPr lang="en-US" sz="1500" dirty="0"/>
              <a:t> UTF</a:t>
            </a:r>
          </a:p>
          <a:p>
            <a:r>
              <a:rPr lang="en-US" sz="1500" dirty="0"/>
              <a:t>Aircraft 3 filled</a:t>
            </a:r>
          </a:p>
          <a:p>
            <a:pPr marL="0" indent="0">
              <a:buNone/>
            </a:pPr>
            <a:r>
              <a:rPr lang="en-US" sz="1500" dirty="0"/>
              <a:t>     2% of missions </a:t>
            </a:r>
          </a:p>
          <a:p>
            <a:pPr marL="0" indent="0">
              <a:buNone/>
            </a:pPr>
            <a:r>
              <a:rPr lang="en-US" sz="1500" dirty="0"/>
              <a:t>     </a:t>
            </a:r>
          </a:p>
          <a:p>
            <a:pPr marL="0" indent="0">
              <a:buNone/>
            </a:pPr>
            <a:endParaRPr lang="en-US" sz="2100" dirty="0"/>
          </a:p>
        </p:txBody>
      </p:sp>
      <p:pic>
        <p:nvPicPr>
          <p:cNvPr id="5" name="Picture 4">
            <a:extLst>
              <a:ext uri="{FF2B5EF4-FFF2-40B4-BE49-F238E27FC236}">
                <a16:creationId xmlns:a16="http://schemas.microsoft.com/office/drawing/2014/main" id="{B1B262AB-661B-4856-BDB5-806C1845D44C}"/>
              </a:ext>
            </a:extLst>
          </p:cNvPr>
          <p:cNvPicPr>
            <a:picLocks noChangeAspect="1"/>
          </p:cNvPicPr>
          <p:nvPr/>
        </p:nvPicPr>
        <p:blipFill>
          <a:blip r:embed="rId3"/>
          <a:stretch>
            <a:fillRect/>
          </a:stretch>
        </p:blipFill>
        <p:spPr>
          <a:xfrm>
            <a:off x="3095157" y="1932111"/>
            <a:ext cx="4905843" cy="3211391"/>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2F069D-E4B1-48C6-AA55-687BF8D7C89F}"/>
              </a:ext>
            </a:extLst>
          </p:cNvPr>
          <p:cNvPicPr>
            <a:picLocks noChangeAspect="1"/>
          </p:cNvPicPr>
          <p:nvPr/>
        </p:nvPicPr>
        <p:blipFill>
          <a:blip r:embed="rId3"/>
          <a:stretch>
            <a:fillRect/>
          </a:stretch>
        </p:blipFill>
        <p:spPr>
          <a:xfrm>
            <a:off x="1316455" y="207821"/>
            <a:ext cx="6511092" cy="4727859"/>
          </a:xfrm>
          <a:prstGeom prst="rect">
            <a:avLst/>
          </a:prstGeom>
        </p:spPr>
      </p:pic>
    </p:spTree>
    <p:extLst>
      <p:ext uri="{BB962C8B-B14F-4D97-AF65-F5344CB8AC3E}">
        <p14:creationId xmlns:p14="http://schemas.microsoft.com/office/powerpoint/2010/main" val="81814262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6875" y="467829"/>
            <a:ext cx="5829300" cy="714375"/>
          </a:xfrm>
        </p:spPr>
        <p:txBody>
          <a:bodyPr/>
          <a:lstStyle/>
          <a:p>
            <a:r>
              <a:rPr lang="en-US" dirty="0"/>
              <a:t>Fire Activity by GACC</a:t>
            </a:r>
          </a:p>
        </p:txBody>
      </p:sp>
      <p:pic>
        <p:nvPicPr>
          <p:cNvPr id="3" name="Picture 2">
            <a:extLst>
              <a:ext uri="{FF2B5EF4-FFF2-40B4-BE49-F238E27FC236}">
                <a16:creationId xmlns:a16="http://schemas.microsoft.com/office/drawing/2014/main" id="{73ACF9FE-4120-4830-B0D6-B8D133E73EDD}"/>
              </a:ext>
            </a:extLst>
          </p:cNvPr>
          <p:cNvPicPr>
            <a:picLocks noChangeAspect="1"/>
          </p:cNvPicPr>
          <p:nvPr/>
        </p:nvPicPr>
        <p:blipFill>
          <a:blip r:embed="rId3"/>
          <a:stretch>
            <a:fillRect/>
          </a:stretch>
        </p:blipFill>
        <p:spPr>
          <a:xfrm>
            <a:off x="1318740" y="1182204"/>
            <a:ext cx="5286069" cy="384103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972" y="1401011"/>
            <a:ext cx="2300288" cy="1564196"/>
          </a:xfrm>
          <a:prstGeom prst="rect">
            <a:avLst/>
          </a:prstGeom>
        </p:spPr>
      </p:pic>
      <p:sp>
        <p:nvSpPr>
          <p:cNvPr id="5" name="TextBox 4">
            <a:extLst>
              <a:ext uri="{FF2B5EF4-FFF2-40B4-BE49-F238E27FC236}">
                <a16:creationId xmlns:a16="http://schemas.microsoft.com/office/drawing/2014/main" id="{C3E718F6-97A5-4387-8265-E67FB8174420}"/>
              </a:ext>
            </a:extLst>
          </p:cNvPr>
          <p:cNvSpPr txBox="1"/>
          <p:nvPr/>
        </p:nvSpPr>
        <p:spPr>
          <a:xfrm>
            <a:off x="6655778" y="3897192"/>
            <a:ext cx="916599" cy="646331"/>
          </a:xfrm>
          <a:prstGeom prst="rect">
            <a:avLst/>
          </a:prstGeom>
          <a:noFill/>
        </p:spPr>
        <p:txBody>
          <a:bodyPr wrap="square" rtlCol="0">
            <a:spAutoFit/>
          </a:bodyPr>
          <a:lstStyle/>
          <a:p>
            <a:pPr defTabSz="685783" fontAlgn="base">
              <a:spcBef>
                <a:spcPct val="0"/>
              </a:spcBef>
              <a:spcAft>
                <a:spcPct val="0"/>
              </a:spcAft>
            </a:pPr>
            <a:r>
              <a:rPr lang="en-US" sz="1200" dirty="0">
                <a:solidFill>
                  <a:srgbClr val="3A585A"/>
                </a:solidFill>
                <a:latin typeface="Times New Roman" charset="0"/>
              </a:rPr>
              <a:t>Acreages from IMSR 11/12/20</a:t>
            </a:r>
          </a:p>
        </p:txBody>
      </p:sp>
    </p:spTree>
    <p:extLst>
      <p:ext uri="{BB962C8B-B14F-4D97-AF65-F5344CB8AC3E}">
        <p14:creationId xmlns:p14="http://schemas.microsoft.com/office/powerpoint/2010/main" val="377717816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588A29-0DE1-4B5F-ADD0-B0CC9568E41F}"/>
              </a:ext>
            </a:extLst>
          </p:cNvPr>
          <p:cNvPicPr>
            <a:picLocks noChangeAspect="1"/>
          </p:cNvPicPr>
          <p:nvPr/>
        </p:nvPicPr>
        <p:blipFill>
          <a:blip r:embed="rId3"/>
          <a:stretch>
            <a:fillRect/>
          </a:stretch>
        </p:blipFill>
        <p:spPr>
          <a:xfrm>
            <a:off x="1200709" y="1600757"/>
            <a:ext cx="4910753" cy="3392719"/>
          </a:xfrm>
          <a:prstGeom prst="rect">
            <a:avLst/>
          </a:prstGeom>
        </p:spPr>
      </p:pic>
      <p:sp>
        <p:nvSpPr>
          <p:cNvPr id="2" name="Title 1"/>
          <p:cNvSpPr>
            <a:spLocks noGrp="1"/>
          </p:cNvSpPr>
          <p:nvPr>
            <p:ph type="title"/>
          </p:nvPr>
        </p:nvSpPr>
        <p:spPr>
          <a:xfrm>
            <a:off x="1657351" y="771528"/>
            <a:ext cx="5829300" cy="509039"/>
          </a:xfrm>
        </p:spPr>
        <p:txBody>
          <a:bodyPr/>
          <a:lstStyle/>
          <a:p>
            <a:r>
              <a:rPr lang="en-US" dirty="0"/>
              <a:t>2020 – Orders by GACC</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7917" y="1336295"/>
            <a:ext cx="2300288" cy="1564196"/>
          </a:xfrm>
          <a:prstGeom prst="rect">
            <a:avLst/>
          </a:prstGeom>
        </p:spPr>
      </p:pic>
    </p:spTree>
    <p:extLst>
      <p:ext uri="{BB962C8B-B14F-4D97-AF65-F5344CB8AC3E}">
        <p14:creationId xmlns:p14="http://schemas.microsoft.com/office/powerpoint/2010/main" val="136523537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349" y="519113"/>
            <a:ext cx="6724651" cy="857251"/>
          </a:xfrm>
        </p:spPr>
        <p:txBody>
          <a:bodyPr/>
          <a:lstStyle/>
          <a:p>
            <a:r>
              <a:rPr lang="en-US" sz="3000" dirty="0"/>
              <a:t>“Busiest” Night  – Sept 5</a:t>
            </a:r>
            <a:r>
              <a:rPr lang="en-US" sz="3000" baseline="30000" dirty="0"/>
              <a:t>th</a:t>
            </a:r>
            <a:r>
              <a:rPr lang="en-US" sz="3000" dirty="0"/>
              <a:t>, 38 Fires </a:t>
            </a:r>
          </a:p>
        </p:txBody>
      </p:sp>
      <p:sp>
        <p:nvSpPr>
          <p:cNvPr id="3" name="Content Placeholder 2"/>
          <p:cNvSpPr>
            <a:spLocks noGrp="1"/>
          </p:cNvSpPr>
          <p:nvPr>
            <p:ph sz="half" idx="1"/>
          </p:nvPr>
        </p:nvSpPr>
        <p:spPr>
          <a:xfrm>
            <a:off x="1450733" y="1383371"/>
            <a:ext cx="2940295" cy="3086100"/>
          </a:xfrm>
        </p:spPr>
        <p:txBody>
          <a:bodyPr/>
          <a:lstStyle/>
          <a:p>
            <a:r>
              <a:rPr lang="en-US" sz="1800" dirty="0"/>
              <a:t>N149Z (20 fires)</a:t>
            </a:r>
          </a:p>
          <a:p>
            <a:pPr lvl="1"/>
            <a:r>
              <a:rPr lang="en-US" sz="1200" dirty="0"/>
              <a:t>Cameron Peak, Williams Fork (CO)</a:t>
            </a:r>
          </a:p>
          <a:p>
            <a:pPr lvl="1"/>
            <a:r>
              <a:rPr lang="en-US" sz="1200" dirty="0"/>
              <a:t>East Fork, Phinney Lake, Center Creek Trail (UT)</a:t>
            </a:r>
          </a:p>
          <a:p>
            <a:pPr lvl="1"/>
            <a:r>
              <a:rPr lang="en-US" sz="1200" dirty="0"/>
              <a:t>Double, Marion, Beaver, Buck, Shissler, </a:t>
            </a:r>
            <a:r>
              <a:rPr lang="en-US" sz="1200" dirty="0" err="1"/>
              <a:t>Mocus</a:t>
            </a:r>
            <a:r>
              <a:rPr lang="en-US" sz="1200" dirty="0"/>
              <a:t> Point, Porphyry, Warm Springs, Sponge (ID)</a:t>
            </a:r>
          </a:p>
          <a:p>
            <a:pPr lvl="1"/>
            <a:r>
              <a:rPr lang="en-US" sz="1200" dirty="0"/>
              <a:t>State Creek, Bobcat, Bridger Foothills, Rice, Snider, Cinnabar (MT)</a:t>
            </a:r>
          </a:p>
          <a:p>
            <a:r>
              <a:rPr lang="en-US" sz="1800" dirty="0"/>
              <a:t>Courtney (3 fires)</a:t>
            </a:r>
          </a:p>
          <a:p>
            <a:pPr lvl="1"/>
            <a:r>
              <a:rPr lang="en-US" sz="1200" dirty="0"/>
              <a:t>SQF </a:t>
            </a:r>
            <a:r>
              <a:rPr lang="en-US" sz="1200" dirty="0" err="1"/>
              <a:t>Cx</a:t>
            </a:r>
            <a:r>
              <a:rPr lang="en-US" sz="1200" dirty="0"/>
              <a:t>, Creek, Slink (CA)</a:t>
            </a:r>
          </a:p>
          <a:p>
            <a:pPr lvl="1"/>
            <a:endParaRPr lang="en-US" sz="1200" dirty="0"/>
          </a:p>
          <a:p>
            <a:pPr lvl="1"/>
            <a:endParaRPr lang="en-US" dirty="0"/>
          </a:p>
          <a:p>
            <a:pPr marL="342891" lvl="1" indent="0">
              <a:buNone/>
            </a:pPr>
            <a:endParaRPr lang="en-US" dirty="0"/>
          </a:p>
        </p:txBody>
      </p:sp>
      <p:sp>
        <p:nvSpPr>
          <p:cNvPr id="4" name="Content Placeholder 3"/>
          <p:cNvSpPr>
            <a:spLocks noGrp="1"/>
          </p:cNvSpPr>
          <p:nvPr>
            <p:ph sz="half" idx="2"/>
          </p:nvPr>
        </p:nvSpPr>
        <p:spPr>
          <a:xfrm>
            <a:off x="4572001" y="1383371"/>
            <a:ext cx="3171825" cy="3086100"/>
          </a:xfrm>
        </p:spPr>
        <p:txBody>
          <a:bodyPr/>
          <a:lstStyle/>
          <a:p>
            <a:r>
              <a:rPr lang="en-US" sz="1800" dirty="0" err="1"/>
              <a:t>Tenax</a:t>
            </a:r>
            <a:r>
              <a:rPr lang="en-US" sz="1800" dirty="0"/>
              <a:t> (6 fires)</a:t>
            </a:r>
          </a:p>
          <a:p>
            <a:pPr lvl="1"/>
            <a:r>
              <a:rPr lang="en-US" sz="1200" dirty="0"/>
              <a:t>LNU </a:t>
            </a:r>
            <a:r>
              <a:rPr lang="en-US" sz="1200" dirty="0" err="1"/>
              <a:t>Cx</a:t>
            </a:r>
            <a:r>
              <a:rPr lang="en-US" sz="1200" dirty="0"/>
              <a:t>, BTU/TGU </a:t>
            </a:r>
            <a:r>
              <a:rPr lang="en-US" sz="1200" dirty="0" err="1"/>
              <a:t>Cx</a:t>
            </a:r>
            <a:r>
              <a:rPr lang="en-US" sz="1200" dirty="0"/>
              <a:t>, MNF August </a:t>
            </a:r>
            <a:r>
              <a:rPr lang="en-US" sz="1200" dirty="0" err="1"/>
              <a:t>Cx</a:t>
            </a:r>
            <a:r>
              <a:rPr lang="en-US" sz="1200" dirty="0"/>
              <a:t>, North </a:t>
            </a:r>
            <a:r>
              <a:rPr lang="en-US" sz="1200" dirty="0" err="1"/>
              <a:t>Cx</a:t>
            </a:r>
            <a:r>
              <a:rPr lang="en-US" sz="1200" dirty="0"/>
              <a:t>, Sheep, Woodward (CA)</a:t>
            </a:r>
          </a:p>
          <a:p>
            <a:r>
              <a:rPr lang="en-US" sz="1800" dirty="0"/>
              <a:t>Owyhee (5 fires)</a:t>
            </a:r>
          </a:p>
          <a:p>
            <a:pPr lvl="1"/>
            <a:r>
              <a:rPr lang="en-US" sz="1200" dirty="0"/>
              <a:t>Hobo, Red Salmon, W-5 Cold Springs, CZU August </a:t>
            </a:r>
            <a:r>
              <a:rPr lang="en-US" sz="1200" dirty="0" err="1"/>
              <a:t>Cx</a:t>
            </a:r>
            <a:r>
              <a:rPr lang="en-US" sz="1200" dirty="0"/>
              <a:t>, Dolan (CA)</a:t>
            </a:r>
          </a:p>
          <a:p>
            <a:r>
              <a:rPr lang="en-US" sz="1800" dirty="0"/>
              <a:t>Hood Tech (3 fires)</a:t>
            </a:r>
          </a:p>
          <a:p>
            <a:pPr lvl="1"/>
            <a:r>
              <a:rPr lang="en-US" sz="1200" dirty="0"/>
              <a:t>Beachie Creek, </a:t>
            </a:r>
            <a:r>
              <a:rPr lang="en-US" sz="1200" dirty="0" err="1"/>
              <a:t>Lionshead</a:t>
            </a:r>
            <a:r>
              <a:rPr lang="en-US" sz="1200" dirty="0"/>
              <a:t>, White River (OR)</a:t>
            </a:r>
          </a:p>
          <a:p>
            <a:r>
              <a:rPr lang="en-US" sz="1800" dirty="0" err="1"/>
              <a:t>Kolob</a:t>
            </a:r>
            <a:r>
              <a:rPr lang="en-US" sz="1800" dirty="0"/>
              <a:t> (1 fire)</a:t>
            </a:r>
          </a:p>
          <a:p>
            <a:pPr lvl="1"/>
            <a:r>
              <a:rPr lang="en-US" sz="1200" dirty="0"/>
              <a:t>Evans Canyon (WA)</a:t>
            </a:r>
          </a:p>
          <a:p>
            <a:pPr lvl="1"/>
            <a:endParaRPr lang="en-US" sz="1200" dirty="0"/>
          </a:p>
          <a:p>
            <a:pPr lvl="1"/>
            <a:endParaRPr lang="en-US" sz="1200" dirty="0"/>
          </a:p>
          <a:p>
            <a:pPr marL="342891" lvl="1" indent="0">
              <a:buNone/>
            </a:pPr>
            <a:endParaRPr lang="en-US" sz="1200" dirty="0"/>
          </a:p>
          <a:p>
            <a:pPr lvl="1"/>
            <a:endParaRPr lang="en-US" sz="1200" dirty="0"/>
          </a:p>
        </p:txBody>
      </p:sp>
    </p:spTree>
    <p:extLst>
      <p:ext uri="{BB962C8B-B14F-4D97-AF65-F5344CB8AC3E}">
        <p14:creationId xmlns:p14="http://schemas.microsoft.com/office/powerpoint/2010/main" val="255465062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1" y="771525"/>
            <a:ext cx="5829300" cy="685800"/>
          </a:xfrm>
        </p:spPr>
        <p:txBody>
          <a:bodyPr/>
          <a:lstStyle/>
          <a:p>
            <a:r>
              <a:rPr lang="en-US" dirty="0"/>
              <a:t>IR Mapping Contracts</a:t>
            </a:r>
          </a:p>
        </p:txBody>
      </p:sp>
      <p:sp>
        <p:nvSpPr>
          <p:cNvPr id="4" name="Content Placeholder 3"/>
          <p:cNvSpPr>
            <a:spLocks noGrp="1"/>
          </p:cNvSpPr>
          <p:nvPr>
            <p:ph idx="1"/>
          </p:nvPr>
        </p:nvSpPr>
        <p:spPr/>
        <p:txBody>
          <a:bodyPr/>
          <a:lstStyle/>
          <a:p>
            <a:r>
              <a:rPr lang="en-US" dirty="0"/>
              <a:t>Exclusive Use – </a:t>
            </a:r>
            <a:r>
              <a:rPr lang="en-US" dirty="0" err="1"/>
              <a:t>Tenax</a:t>
            </a:r>
            <a:endParaRPr lang="en-US" dirty="0"/>
          </a:p>
          <a:p>
            <a:r>
              <a:rPr lang="en-US" dirty="0"/>
              <a:t>End Product</a:t>
            </a:r>
          </a:p>
          <a:p>
            <a:pPr lvl="1"/>
            <a:r>
              <a:rPr lang="en-US" dirty="0"/>
              <a:t>Courtney Aviation</a:t>
            </a:r>
          </a:p>
          <a:p>
            <a:pPr lvl="1"/>
            <a:r>
              <a:rPr lang="en-US" dirty="0" err="1"/>
              <a:t>Kolob</a:t>
            </a:r>
            <a:r>
              <a:rPr lang="en-US" dirty="0"/>
              <a:t> Canyon</a:t>
            </a:r>
          </a:p>
          <a:p>
            <a:pPr lvl="1"/>
            <a:r>
              <a:rPr lang="en-US" dirty="0"/>
              <a:t>Hood Tech</a:t>
            </a:r>
          </a:p>
          <a:p>
            <a:r>
              <a:rPr lang="en-US" dirty="0"/>
              <a:t>MAP – Owyhee Air</a:t>
            </a:r>
          </a:p>
        </p:txBody>
      </p:sp>
    </p:spTree>
    <p:extLst>
      <p:ext uri="{BB962C8B-B14F-4D97-AF65-F5344CB8AC3E}">
        <p14:creationId xmlns:p14="http://schemas.microsoft.com/office/powerpoint/2010/main" val="201744606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01C225-0186-43B0-8BDF-172B6A986E90}"/>
              </a:ext>
            </a:extLst>
          </p:cNvPr>
          <p:cNvSpPr>
            <a:spLocks noGrp="1"/>
          </p:cNvSpPr>
          <p:nvPr>
            <p:ph type="title"/>
          </p:nvPr>
        </p:nvSpPr>
        <p:spPr>
          <a:xfrm>
            <a:off x="1657351" y="771525"/>
            <a:ext cx="5829300" cy="626452"/>
          </a:xfrm>
        </p:spPr>
        <p:txBody>
          <a:bodyPr/>
          <a:lstStyle/>
          <a:p>
            <a:r>
              <a:rPr lang="en-US" dirty="0"/>
              <a:t>All Hands On Deck</a:t>
            </a:r>
          </a:p>
        </p:txBody>
      </p:sp>
      <p:pic>
        <p:nvPicPr>
          <p:cNvPr id="6" name="Picture 5">
            <a:extLst>
              <a:ext uri="{FF2B5EF4-FFF2-40B4-BE49-F238E27FC236}">
                <a16:creationId xmlns:a16="http://schemas.microsoft.com/office/drawing/2014/main" id="{5D916708-9D1B-4EB9-9506-52622F8A7ACE}"/>
              </a:ext>
            </a:extLst>
          </p:cNvPr>
          <p:cNvPicPr>
            <a:picLocks noChangeAspect="1"/>
          </p:cNvPicPr>
          <p:nvPr/>
        </p:nvPicPr>
        <p:blipFill>
          <a:blip r:embed="rId2"/>
          <a:stretch>
            <a:fillRect/>
          </a:stretch>
        </p:blipFill>
        <p:spPr>
          <a:xfrm>
            <a:off x="2411543" y="1561088"/>
            <a:ext cx="4646483" cy="3417255"/>
          </a:xfrm>
          <a:prstGeom prst="rect">
            <a:avLst/>
          </a:prstGeom>
        </p:spPr>
      </p:pic>
    </p:spTree>
    <p:extLst>
      <p:ext uri="{BB962C8B-B14F-4D97-AF65-F5344CB8AC3E}">
        <p14:creationId xmlns:p14="http://schemas.microsoft.com/office/powerpoint/2010/main" val="13401637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8326" y="923926"/>
            <a:ext cx="5829300" cy="523875"/>
          </a:xfrm>
        </p:spPr>
        <p:txBody>
          <a:bodyPr/>
          <a:lstStyle/>
          <a:p>
            <a:r>
              <a:rPr lang="en-US" dirty="0"/>
              <a:t>UTFs (Unable to Fill)</a:t>
            </a:r>
          </a:p>
        </p:txBody>
      </p:sp>
      <p:sp>
        <p:nvSpPr>
          <p:cNvPr id="3" name="Content Placeholder 2"/>
          <p:cNvSpPr>
            <a:spLocks noGrp="1"/>
          </p:cNvSpPr>
          <p:nvPr>
            <p:ph idx="1"/>
          </p:nvPr>
        </p:nvSpPr>
        <p:spPr>
          <a:xfrm>
            <a:off x="1185485" y="1676401"/>
            <a:ext cx="2866033" cy="3086100"/>
          </a:xfrm>
        </p:spPr>
        <p:txBody>
          <a:bodyPr/>
          <a:lstStyle/>
          <a:p>
            <a:r>
              <a:rPr lang="en-US" sz="1800" dirty="0"/>
              <a:t>650 total UTFs (NIROPS only)</a:t>
            </a:r>
          </a:p>
          <a:p>
            <a:r>
              <a:rPr lang="en-US" sz="1800" dirty="0"/>
              <a:t>UTF rate drops from 24% to 20% when weather UTFs are not counted</a:t>
            </a:r>
          </a:p>
          <a:p>
            <a:r>
              <a:rPr lang="en-US" sz="1800" dirty="0"/>
              <a:t>UTF for Aircraft 3 - 21%</a:t>
            </a:r>
          </a:p>
        </p:txBody>
      </p:sp>
      <p:pic>
        <p:nvPicPr>
          <p:cNvPr id="5" name="Picture 4">
            <a:extLst>
              <a:ext uri="{FF2B5EF4-FFF2-40B4-BE49-F238E27FC236}">
                <a16:creationId xmlns:a16="http://schemas.microsoft.com/office/drawing/2014/main" id="{13FCD202-D73F-4657-ABF7-FC13BF4B890E}"/>
              </a:ext>
            </a:extLst>
          </p:cNvPr>
          <p:cNvPicPr>
            <a:picLocks noChangeAspect="1"/>
          </p:cNvPicPr>
          <p:nvPr/>
        </p:nvPicPr>
        <p:blipFill>
          <a:blip r:embed="rId3"/>
          <a:stretch>
            <a:fillRect/>
          </a:stretch>
        </p:blipFill>
        <p:spPr>
          <a:xfrm>
            <a:off x="4051517" y="1804477"/>
            <a:ext cx="3855292" cy="2829949"/>
          </a:xfrm>
          <a:prstGeom prst="rect">
            <a:avLst/>
          </a:prstGeom>
        </p:spPr>
      </p:pic>
    </p:spTree>
    <p:extLst>
      <p:ext uri="{BB962C8B-B14F-4D97-AF65-F5344CB8AC3E}">
        <p14:creationId xmlns:p14="http://schemas.microsoft.com/office/powerpoint/2010/main" val="114764614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1" y="771525"/>
            <a:ext cx="5829300" cy="590551"/>
          </a:xfrm>
        </p:spPr>
        <p:txBody>
          <a:bodyPr/>
          <a:lstStyle/>
          <a:p>
            <a:r>
              <a:rPr lang="en-US" dirty="0"/>
              <a:t>Who is Requesting?</a:t>
            </a:r>
          </a:p>
        </p:txBody>
      </p:sp>
      <p:sp>
        <p:nvSpPr>
          <p:cNvPr id="4" name="Content Placeholder 3"/>
          <p:cNvSpPr>
            <a:spLocks noGrp="1"/>
          </p:cNvSpPr>
          <p:nvPr>
            <p:ph idx="1"/>
          </p:nvPr>
        </p:nvSpPr>
        <p:spPr>
          <a:xfrm>
            <a:off x="1285875" y="1371601"/>
            <a:ext cx="5829300" cy="3086100"/>
          </a:xfrm>
        </p:spPr>
        <p:txBody>
          <a:bodyPr/>
          <a:lstStyle/>
          <a:p>
            <a:r>
              <a:rPr lang="en-US" sz="2100" dirty="0"/>
              <a:t>Prioritization is key</a:t>
            </a:r>
          </a:p>
        </p:txBody>
      </p:sp>
      <p:pic>
        <p:nvPicPr>
          <p:cNvPr id="3" name="Picture 2">
            <a:extLst>
              <a:ext uri="{FF2B5EF4-FFF2-40B4-BE49-F238E27FC236}">
                <a16:creationId xmlns:a16="http://schemas.microsoft.com/office/drawing/2014/main" id="{CD233013-E1D8-49BA-AC82-FDAD0165726F}"/>
              </a:ext>
            </a:extLst>
          </p:cNvPr>
          <p:cNvPicPr>
            <a:picLocks noChangeAspect="1"/>
          </p:cNvPicPr>
          <p:nvPr/>
        </p:nvPicPr>
        <p:blipFill>
          <a:blip r:embed="rId3"/>
          <a:stretch>
            <a:fillRect/>
          </a:stretch>
        </p:blipFill>
        <p:spPr>
          <a:xfrm>
            <a:off x="4424257" y="1784869"/>
            <a:ext cx="3433871" cy="3250975"/>
          </a:xfrm>
          <a:prstGeom prst="rect">
            <a:avLst/>
          </a:prstGeom>
        </p:spPr>
      </p:pic>
      <p:pic>
        <p:nvPicPr>
          <p:cNvPr id="6" name="Picture 5">
            <a:extLst>
              <a:ext uri="{FF2B5EF4-FFF2-40B4-BE49-F238E27FC236}">
                <a16:creationId xmlns:a16="http://schemas.microsoft.com/office/drawing/2014/main" id="{FA17F08B-DB40-490C-93A8-94B6B6A5C11C}"/>
              </a:ext>
            </a:extLst>
          </p:cNvPr>
          <p:cNvPicPr>
            <a:picLocks noChangeAspect="1"/>
          </p:cNvPicPr>
          <p:nvPr/>
        </p:nvPicPr>
        <p:blipFill>
          <a:blip r:embed="rId4"/>
          <a:stretch>
            <a:fillRect/>
          </a:stretch>
        </p:blipFill>
        <p:spPr>
          <a:xfrm>
            <a:off x="1494313" y="2268417"/>
            <a:ext cx="2601847" cy="1434453"/>
          </a:xfrm>
          <a:prstGeom prst="rect">
            <a:avLst/>
          </a:prstGeom>
        </p:spPr>
      </p:pic>
    </p:spTree>
    <p:extLst>
      <p:ext uri="{BB962C8B-B14F-4D97-AF65-F5344CB8AC3E}">
        <p14:creationId xmlns:p14="http://schemas.microsoft.com/office/powerpoint/2010/main" val="64850183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NASA_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8047" y="84439"/>
            <a:ext cx="745955" cy="46501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57" y="70185"/>
            <a:ext cx="564752" cy="466344"/>
          </a:xfrm>
          <a:prstGeom prst="rect">
            <a:avLst/>
          </a:prstGeom>
        </p:spPr>
      </p:pic>
      <p:sp>
        <p:nvSpPr>
          <p:cNvPr id="6" name="Title 2"/>
          <p:cNvSpPr>
            <a:spLocks noGrp="1"/>
          </p:cNvSpPr>
          <p:nvPr>
            <p:ph type="title"/>
          </p:nvPr>
        </p:nvSpPr>
        <p:spPr bwMode="auto">
          <a:xfrm>
            <a:off x="564192" y="95369"/>
            <a:ext cx="7996237" cy="630943"/>
          </a:xfrm>
          <a:noFill/>
          <a:ln>
            <a:miter lim="800000"/>
            <a:headEnd/>
            <a:tailEnd/>
          </a:ln>
        </p:spPr>
        <p:txBody>
          <a:bodyPr vert="horz" wrap="square" lIns="91440" tIns="45720" rIns="91440" bIns="45720" numCol="1" anchor="ctr" anchorCtr="0" compatLnSpc="1">
            <a:prstTxWarp prst="textNoShape">
              <a:avLst/>
            </a:prstTxWarp>
            <a:spAutoFit/>
          </a:bodyPr>
          <a:lstStyle/>
          <a:p>
            <a:pPr algn="ctr"/>
            <a:r>
              <a:rPr lang="en-US" i="1" dirty="0">
                <a:solidFill>
                  <a:schemeClr val="bg1"/>
                </a:solidFill>
                <a:latin typeface="Candara"/>
                <a:ea typeface="ＭＳ Ｐゴシック" charset="-128"/>
                <a:cs typeface="Candara"/>
              </a:rPr>
              <a:t>Objective / Goals of TFRSAC Meeting</a:t>
            </a:r>
          </a:p>
        </p:txBody>
      </p:sp>
      <p:sp>
        <p:nvSpPr>
          <p:cNvPr id="7" name="TextBox 6"/>
          <p:cNvSpPr txBox="1"/>
          <p:nvPr/>
        </p:nvSpPr>
        <p:spPr>
          <a:xfrm>
            <a:off x="162413" y="625624"/>
            <a:ext cx="8788803" cy="2308324"/>
          </a:xfrm>
          <a:prstGeom prst="rect">
            <a:avLst/>
          </a:prstGeom>
          <a:noFill/>
        </p:spPr>
        <p:txBody>
          <a:bodyPr wrap="square" rtlCol="0">
            <a:spAutoFit/>
          </a:bodyPr>
          <a:lstStyle/>
          <a:p>
            <a:r>
              <a:rPr lang="en-US" sz="2400" b="1" i="1" u="sng" dirty="0">
                <a:solidFill>
                  <a:srgbClr val="000066"/>
                </a:solidFill>
                <a:latin typeface="Candara"/>
                <a:cs typeface="Candara"/>
              </a:rPr>
              <a:t>OBJECTIVES</a:t>
            </a:r>
          </a:p>
          <a:p>
            <a:pPr marL="742932" lvl="1" indent="-285744">
              <a:buFont typeface="Arial" panose="020B0604020202020204" pitchFamily="34" charset="0"/>
              <a:buChar char="•"/>
            </a:pPr>
            <a:r>
              <a:rPr lang="en-US" sz="2000" dirty="0">
                <a:solidFill>
                  <a:srgbClr val="000066"/>
                </a:solidFill>
                <a:latin typeface="Candara"/>
                <a:cs typeface="Candara"/>
              </a:rPr>
              <a:t>Share wildfire EO capabilities (spaceborne, airborne, in-situ, and geospatial tools) amongst community of scientists, practitioners and management entities;</a:t>
            </a:r>
          </a:p>
          <a:p>
            <a:pPr marL="742932" lvl="1" indent="-285744">
              <a:buFont typeface="Arial" panose="020B0604020202020204" pitchFamily="34" charset="0"/>
              <a:buChar char="•"/>
            </a:pPr>
            <a:r>
              <a:rPr lang="en-US" sz="2000" dirty="0">
                <a:solidFill>
                  <a:srgbClr val="000066"/>
                </a:solidFill>
                <a:latin typeface="Candara"/>
                <a:cs typeface="Candara"/>
              </a:rPr>
              <a:t>Inform on partner affiliated programs (NASA, USFS, JFSP, DOI, DoD / Intelligence Community, Universities, NGOs, Private orgs., etc.);</a:t>
            </a:r>
          </a:p>
          <a:p>
            <a:pPr marL="742932" lvl="1" indent="-285744">
              <a:buFont typeface="Arial" panose="020B0604020202020204" pitchFamily="34" charset="0"/>
              <a:buChar char="•"/>
            </a:pPr>
            <a:r>
              <a:rPr lang="en-US" sz="2000" b="1" dirty="0">
                <a:solidFill>
                  <a:srgbClr val="000066"/>
                </a:solidFill>
                <a:latin typeface="Candara"/>
                <a:cs typeface="Candara"/>
              </a:rPr>
              <a:t>Encourage Collaborations!</a:t>
            </a:r>
          </a:p>
        </p:txBody>
      </p:sp>
      <p:sp>
        <p:nvSpPr>
          <p:cNvPr id="8" name="TextBox 7"/>
          <p:cNvSpPr txBox="1"/>
          <p:nvPr/>
        </p:nvSpPr>
        <p:spPr>
          <a:xfrm>
            <a:off x="199119" y="3048552"/>
            <a:ext cx="8813948" cy="2000548"/>
          </a:xfrm>
          <a:prstGeom prst="rect">
            <a:avLst/>
          </a:prstGeom>
          <a:noFill/>
        </p:spPr>
        <p:txBody>
          <a:bodyPr wrap="square" rtlCol="0">
            <a:spAutoFit/>
          </a:bodyPr>
          <a:lstStyle/>
          <a:p>
            <a:r>
              <a:rPr lang="en-US" sz="2400" b="1" i="1" u="sng" dirty="0">
                <a:solidFill>
                  <a:srgbClr val="000066"/>
                </a:solidFill>
                <a:latin typeface="Candara"/>
                <a:cs typeface="Candara"/>
              </a:rPr>
              <a:t>GOALS</a:t>
            </a:r>
          </a:p>
          <a:p>
            <a:pPr marL="742932" lvl="1" indent="-285744">
              <a:buFont typeface="Arial" panose="020B0604020202020204" pitchFamily="34" charset="0"/>
              <a:buChar char="•"/>
            </a:pPr>
            <a:r>
              <a:rPr lang="en-US" sz="2000" dirty="0">
                <a:solidFill>
                  <a:srgbClr val="000066"/>
                </a:solidFill>
                <a:latin typeface="Candara"/>
                <a:cs typeface="Candara"/>
              </a:rPr>
              <a:t>Build new relationships / knowledge;</a:t>
            </a:r>
          </a:p>
          <a:p>
            <a:pPr marL="742932" lvl="1" indent="-285744">
              <a:buFont typeface="Arial" panose="020B0604020202020204" pitchFamily="34" charset="0"/>
              <a:buChar char="•"/>
            </a:pPr>
            <a:r>
              <a:rPr lang="en-US" sz="2000" dirty="0">
                <a:solidFill>
                  <a:srgbClr val="000066"/>
                </a:solidFill>
                <a:latin typeface="Candara"/>
                <a:cs typeface="Candara"/>
              </a:rPr>
              <a:t>Be exposed to new ideas / concepts; Learn something new today and tomorrow!</a:t>
            </a:r>
          </a:p>
          <a:p>
            <a:pPr marL="742932" lvl="1" indent="-285744">
              <a:buFont typeface="Arial" panose="020B0604020202020204" pitchFamily="34" charset="0"/>
              <a:buChar char="•"/>
            </a:pPr>
            <a:r>
              <a:rPr lang="en-US" sz="2000" dirty="0">
                <a:solidFill>
                  <a:srgbClr val="000066"/>
                </a:solidFill>
                <a:latin typeface="Candara"/>
                <a:cs typeface="Candara"/>
              </a:rPr>
              <a:t>Walk away from the meeting with a sense of accomplishment and energy for the coming year in improving fire management practices! </a:t>
            </a:r>
          </a:p>
        </p:txBody>
      </p:sp>
    </p:spTree>
    <p:extLst>
      <p:ext uri="{BB962C8B-B14F-4D97-AF65-F5344CB8AC3E}">
        <p14:creationId xmlns:p14="http://schemas.microsoft.com/office/powerpoint/2010/main" val="1572370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657351" y="609601"/>
            <a:ext cx="5829300" cy="647700"/>
          </a:xfrm>
          <a:prstGeom prst="rect">
            <a:avLst/>
          </a:prstGeom>
          <a:noFill/>
          <a:ln w="9525">
            <a:noFill/>
            <a:miter lim="800000"/>
            <a:headEnd/>
            <a:tailEnd/>
          </a:ln>
        </p:spPr>
        <p:txBody>
          <a:bodyPr vert="horz" wrap="square" lIns="68580" tIns="34291" rIns="68580" bIns="34291" numCol="1" anchor="b" anchorCtr="0" compatLnSpc="1">
            <a:prstTxWarp prst="textNoShape">
              <a:avLst/>
            </a:prstTxWarp>
          </a:bodyPr>
          <a:lstStyle/>
          <a:p>
            <a:pPr defTabSz="685783" eaLnBrk="0" fontAlgn="base" hangingPunct="0">
              <a:spcBef>
                <a:spcPct val="0"/>
              </a:spcBef>
              <a:spcAft>
                <a:spcPct val="0"/>
              </a:spcAft>
              <a:defRPr/>
            </a:pPr>
            <a:r>
              <a:rPr lang="en-US" sz="3300" kern="0" dirty="0">
                <a:solidFill>
                  <a:srgbClr val="003300"/>
                </a:solidFill>
                <a:latin typeface="Times New Roman"/>
              </a:rPr>
              <a:t>Looking ahead to 2021</a:t>
            </a:r>
          </a:p>
        </p:txBody>
      </p:sp>
      <p:sp>
        <p:nvSpPr>
          <p:cNvPr id="4" name="Content Placeholder 3"/>
          <p:cNvSpPr>
            <a:spLocks noGrp="1"/>
          </p:cNvSpPr>
          <p:nvPr>
            <p:ph idx="1"/>
          </p:nvPr>
        </p:nvSpPr>
        <p:spPr>
          <a:xfrm>
            <a:off x="1657352" y="1253613"/>
            <a:ext cx="5915025" cy="3086100"/>
          </a:xfrm>
        </p:spPr>
        <p:txBody>
          <a:bodyPr/>
          <a:lstStyle/>
          <a:p>
            <a:r>
              <a:rPr lang="en-US" sz="2100" dirty="0"/>
              <a:t>Significant La Niña Event</a:t>
            </a:r>
          </a:p>
          <a:p>
            <a:r>
              <a:rPr lang="en-US" sz="2100" dirty="0"/>
              <a:t>xxx.</a:t>
            </a:r>
          </a:p>
        </p:txBody>
      </p:sp>
      <p:pic>
        <p:nvPicPr>
          <p:cNvPr id="5" name="Picture 4">
            <a:extLst>
              <a:ext uri="{FF2B5EF4-FFF2-40B4-BE49-F238E27FC236}">
                <a16:creationId xmlns:a16="http://schemas.microsoft.com/office/drawing/2014/main" id="{545E2CF4-390A-4170-B15E-E7E70B70D9F3}"/>
              </a:ext>
            </a:extLst>
          </p:cNvPr>
          <p:cNvPicPr>
            <a:picLocks noChangeAspect="1"/>
          </p:cNvPicPr>
          <p:nvPr/>
        </p:nvPicPr>
        <p:blipFill>
          <a:blip r:embed="rId3"/>
          <a:stretch>
            <a:fillRect/>
          </a:stretch>
        </p:blipFill>
        <p:spPr>
          <a:xfrm>
            <a:off x="1668514" y="1678874"/>
            <a:ext cx="2903487" cy="2855027"/>
          </a:xfrm>
          <a:prstGeom prst="rect">
            <a:avLst/>
          </a:prstGeom>
        </p:spPr>
      </p:pic>
      <p:pic>
        <p:nvPicPr>
          <p:cNvPr id="6" name="Picture 5">
            <a:extLst>
              <a:ext uri="{FF2B5EF4-FFF2-40B4-BE49-F238E27FC236}">
                <a16:creationId xmlns:a16="http://schemas.microsoft.com/office/drawing/2014/main" id="{1E8F0D85-0F1B-44F9-9AD0-619EA8E0CD89}"/>
              </a:ext>
            </a:extLst>
          </p:cNvPr>
          <p:cNvPicPr>
            <a:picLocks noChangeAspect="1"/>
          </p:cNvPicPr>
          <p:nvPr/>
        </p:nvPicPr>
        <p:blipFill>
          <a:blip r:embed="rId4"/>
          <a:stretch>
            <a:fillRect/>
          </a:stretch>
        </p:blipFill>
        <p:spPr>
          <a:xfrm>
            <a:off x="4668890" y="1678874"/>
            <a:ext cx="2903487" cy="2855027"/>
          </a:xfrm>
          <a:prstGeom prst="rect">
            <a:avLst/>
          </a:prstGeom>
        </p:spPr>
      </p:pic>
      <p:pic>
        <p:nvPicPr>
          <p:cNvPr id="2" name="Picture 1">
            <a:extLst>
              <a:ext uri="{FF2B5EF4-FFF2-40B4-BE49-F238E27FC236}">
                <a16:creationId xmlns:a16="http://schemas.microsoft.com/office/drawing/2014/main" id="{5A63EA92-0F2B-4DF8-B2C9-C6F83290C85B}"/>
              </a:ext>
            </a:extLst>
          </p:cNvPr>
          <p:cNvPicPr>
            <a:picLocks noChangeAspect="1"/>
          </p:cNvPicPr>
          <p:nvPr/>
        </p:nvPicPr>
        <p:blipFill>
          <a:blip r:embed="rId5"/>
          <a:stretch>
            <a:fillRect/>
          </a:stretch>
        </p:blipFill>
        <p:spPr>
          <a:xfrm>
            <a:off x="1668515" y="1212781"/>
            <a:ext cx="5010012" cy="387137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79689"/>
            <a:ext cx="6700266" cy="1390039"/>
          </a:xfrm>
        </p:spPr>
        <p:txBody>
          <a:bodyPr/>
          <a:lstStyle/>
          <a:p>
            <a:pPr algn="ctr"/>
            <a:r>
              <a:rPr lang="en-US" dirty="0"/>
              <a:t>Forest Service Update</a:t>
            </a:r>
            <a:br>
              <a:rPr lang="en-US" dirty="0"/>
            </a:br>
            <a:r>
              <a:rPr lang="en-US" sz="1800" i="1" dirty="0"/>
              <a:t>Everett Hinkley</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7383" y="3367922"/>
            <a:ext cx="2253368" cy="150187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726" y="3271501"/>
            <a:ext cx="1159685" cy="173754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2339" y="2127066"/>
            <a:ext cx="763457" cy="846347"/>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16072" t="-658" b="15530"/>
          <a:stretch/>
        </p:blipFill>
        <p:spPr>
          <a:xfrm>
            <a:off x="1487015" y="3382475"/>
            <a:ext cx="1989169" cy="1513204"/>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t="6417"/>
          <a:stretch/>
        </p:blipFill>
        <p:spPr>
          <a:xfrm>
            <a:off x="3831913" y="3327170"/>
            <a:ext cx="2619740" cy="1623812"/>
          </a:xfrm>
          <a:prstGeom prst="rect">
            <a:avLst/>
          </a:prstGeom>
        </p:spPr>
      </p:pic>
      <p:pic>
        <p:nvPicPr>
          <p:cNvPr id="6" name="Picture 5">
            <a:extLst>
              <a:ext uri="{FF2B5EF4-FFF2-40B4-BE49-F238E27FC236}">
                <a16:creationId xmlns:a16="http://schemas.microsoft.com/office/drawing/2014/main" id="{D5E8B7E2-BE6D-4D9D-B1D7-D30354E281C4}"/>
              </a:ext>
            </a:extLst>
          </p:cNvPr>
          <p:cNvPicPr>
            <a:picLocks noChangeAspect="1"/>
          </p:cNvPicPr>
          <p:nvPr/>
        </p:nvPicPr>
        <p:blipFill>
          <a:blip r:embed="rId8"/>
          <a:stretch>
            <a:fillRect/>
          </a:stretch>
        </p:blipFill>
        <p:spPr>
          <a:xfrm>
            <a:off x="232172" y="247822"/>
            <a:ext cx="1807369" cy="1421606"/>
          </a:xfrm>
          <a:prstGeom prst="rect">
            <a:avLst/>
          </a:prstGeom>
        </p:spPr>
      </p:pic>
      <p:pic>
        <p:nvPicPr>
          <p:cNvPr id="13" name="Picture 12">
            <a:extLst>
              <a:ext uri="{FF2B5EF4-FFF2-40B4-BE49-F238E27FC236}">
                <a16:creationId xmlns:a16="http://schemas.microsoft.com/office/drawing/2014/main" id="{7DF9D62B-5358-45EC-8DD2-5E48BD79BE78}"/>
              </a:ext>
            </a:extLst>
          </p:cNvPr>
          <p:cNvPicPr>
            <a:picLocks noChangeAspect="1"/>
          </p:cNvPicPr>
          <p:nvPr/>
        </p:nvPicPr>
        <p:blipFill>
          <a:blip r:embed="rId9"/>
          <a:stretch>
            <a:fillRect/>
          </a:stretch>
        </p:blipFill>
        <p:spPr>
          <a:xfrm>
            <a:off x="2172703" y="146717"/>
            <a:ext cx="2165084" cy="1623813"/>
          </a:xfrm>
          <a:prstGeom prst="rect">
            <a:avLst/>
          </a:prstGeom>
        </p:spPr>
      </p:pic>
      <p:pic>
        <p:nvPicPr>
          <p:cNvPr id="17" name="Picture 16">
            <a:extLst>
              <a:ext uri="{FF2B5EF4-FFF2-40B4-BE49-F238E27FC236}">
                <a16:creationId xmlns:a16="http://schemas.microsoft.com/office/drawing/2014/main" id="{442ECC3B-786A-4C85-97AE-27B6EA51E065}"/>
              </a:ext>
            </a:extLst>
          </p:cNvPr>
          <p:cNvPicPr>
            <a:picLocks noChangeAspect="1"/>
          </p:cNvPicPr>
          <p:nvPr/>
        </p:nvPicPr>
        <p:blipFill>
          <a:blip r:embed="rId10"/>
          <a:stretch>
            <a:fillRect/>
          </a:stretch>
        </p:blipFill>
        <p:spPr>
          <a:xfrm>
            <a:off x="4492667" y="146719"/>
            <a:ext cx="2319732" cy="1623812"/>
          </a:xfrm>
          <a:prstGeom prst="rect">
            <a:avLst/>
          </a:prstGeom>
        </p:spPr>
      </p:pic>
      <p:pic>
        <p:nvPicPr>
          <p:cNvPr id="19" name="Picture 18">
            <a:extLst>
              <a:ext uri="{FF2B5EF4-FFF2-40B4-BE49-F238E27FC236}">
                <a16:creationId xmlns:a16="http://schemas.microsoft.com/office/drawing/2014/main" id="{E8C128DF-CE1D-4A93-8E0E-AC49A180764F}"/>
              </a:ext>
            </a:extLst>
          </p:cNvPr>
          <p:cNvPicPr>
            <a:picLocks noChangeAspect="1"/>
          </p:cNvPicPr>
          <p:nvPr/>
        </p:nvPicPr>
        <p:blipFill>
          <a:blip r:embed="rId11"/>
          <a:stretch>
            <a:fillRect/>
          </a:stretch>
        </p:blipFill>
        <p:spPr>
          <a:xfrm>
            <a:off x="7122160" y="108745"/>
            <a:ext cx="1623812" cy="1623812"/>
          </a:xfrm>
          <a:prstGeom prst="rect">
            <a:avLst/>
          </a:prstGeom>
        </p:spPr>
      </p:pic>
    </p:spTree>
    <p:extLst>
      <p:ext uri="{BB962C8B-B14F-4D97-AF65-F5344CB8AC3E}">
        <p14:creationId xmlns:p14="http://schemas.microsoft.com/office/powerpoint/2010/main" val="2670963550"/>
      </p:ext>
    </p:extLst>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High(?) Points</a:t>
            </a:r>
          </a:p>
        </p:txBody>
      </p:sp>
      <p:sp>
        <p:nvSpPr>
          <p:cNvPr id="3" name="Content Placeholder 2"/>
          <p:cNvSpPr>
            <a:spLocks noGrp="1"/>
          </p:cNvSpPr>
          <p:nvPr>
            <p:ph idx="1"/>
          </p:nvPr>
        </p:nvSpPr>
        <p:spPr>
          <a:xfrm>
            <a:off x="510241" y="1752655"/>
            <a:ext cx="8102339" cy="2985600"/>
          </a:xfrm>
        </p:spPr>
        <p:txBody>
          <a:bodyPr>
            <a:normAutofit fontScale="77500" lnSpcReduction="20000"/>
          </a:bodyPr>
          <a:lstStyle/>
          <a:p>
            <a:pPr>
              <a:spcAft>
                <a:spcPts val="450"/>
              </a:spcAft>
            </a:pPr>
            <a:r>
              <a:rPr lang="en-US" sz="1500" b="1" dirty="0"/>
              <a:t>Fire Season</a:t>
            </a:r>
          </a:p>
          <a:p>
            <a:pPr lvl="1">
              <a:spcAft>
                <a:spcPts val="450"/>
              </a:spcAft>
            </a:pPr>
            <a:r>
              <a:rPr lang="en-US" sz="1350" dirty="0"/>
              <a:t>National Systems Support &amp; New Capabilities / Thermal Working Group</a:t>
            </a:r>
          </a:p>
          <a:p>
            <a:pPr lvl="1">
              <a:spcAft>
                <a:spcPts val="450"/>
              </a:spcAft>
            </a:pPr>
            <a:r>
              <a:rPr lang="en-US" sz="1350" dirty="0"/>
              <a:t>Supporting front line personnel during COVID</a:t>
            </a:r>
          </a:p>
          <a:p>
            <a:pPr>
              <a:spcAft>
                <a:spcPts val="450"/>
              </a:spcAft>
            </a:pPr>
            <a:r>
              <a:rPr lang="en-US" sz="1500" b="1" dirty="0"/>
              <a:t>Mobile Geospatial Strategy</a:t>
            </a:r>
          </a:p>
          <a:p>
            <a:pPr lvl="1">
              <a:spcAft>
                <a:spcPts val="450"/>
              </a:spcAft>
            </a:pPr>
            <a:r>
              <a:rPr lang="en-US" sz="1200" b="1" dirty="0"/>
              <a:t>Improving  governance to a complex process while adjusting to the new CIO structure / realignment / optimization</a:t>
            </a:r>
          </a:p>
          <a:p>
            <a:pPr lvl="1">
              <a:spcAft>
                <a:spcPts val="450"/>
              </a:spcAft>
            </a:pPr>
            <a:r>
              <a:rPr lang="en-US" sz="1200" b="1" dirty="0"/>
              <a:t>GPS support / Frequency Issues / NSRS 2022 / National Coordination Office for Positioning, Navigation &amp; Timing (PNT)</a:t>
            </a:r>
          </a:p>
          <a:p>
            <a:pPr>
              <a:spcAft>
                <a:spcPts val="450"/>
              </a:spcAft>
            </a:pPr>
            <a:r>
              <a:rPr lang="en-US" sz="1500" b="1" dirty="0"/>
              <a:t>USFS – NASA Ideas Forum – November 9</a:t>
            </a:r>
            <a:r>
              <a:rPr lang="en-US" sz="1500" b="1" baseline="30000" dirty="0"/>
              <a:t>th</a:t>
            </a:r>
            <a:r>
              <a:rPr lang="en-US" sz="1500" b="1" dirty="0"/>
              <a:t> and 10</a:t>
            </a:r>
            <a:r>
              <a:rPr lang="en-US" sz="1500" b="1" baseline="30000" dirty="0"/>
              <a:t>th</a:t>
            </a:r>
            <a:r>
              <a:rPr lang="en-US" sz="1500" b="1" dirty="0"/>
              <a:t> </a:t>
            </a:r>
          </a:p>
          <a:p>
            <a:pPr>
              <a:spcAft>
                <a:spcPts val="450"/>
              </a:spcAft>
            </a:pPr>
            <a:r>
              <a:rPr lang="en-US" sz="1500" b="1" dirty="0"/>
              <a:t>Historical Imagery Scanning – </a:t>
            </a:r>
            <a:r>
              <a:rPr lang="en-US" sz="1500" dirty="0"/>
              <a:t>this effort has been hampered by the pandemic</a:t>
            </a:r>
          </a:p>
          <a:p>
            <a:pPr>
              <a:spcAft>
                <a:spcPts val="450"/>
              </a:spcAft>
            </a:pPr>
            <a:r>
              <a:rPr lang="en-US" sz="1500" b="1" dirty="0"/>
              <a:t>Unmanned Aircraft Systems – Investigating American made equipment</a:t>
            </a:r>
          </a:p>
          <a:p>
            <a:pPr>
              <a:spcAft>
                <a:spcPts val="450"/>
              </a:spcAft>
            </a:pPr>
            <a:r>
              <a:rPr lang="en-US" sz="1500" b="1" dirty="0"/>
              <a:t>Information Technology Acquisition and Management Policies</a:t>
            </a:r>
          </a:p>
          <a:p>
            <a:pPr>
              <a:spcAft>
                <a:spcPts val="450"/>
              </a:spcAft>
            </a:pPr>
            <a:r>
              <a:rPr lang="en-US" sz="1500" b="1" dirty="0"/>
              <a:t>Adjusting to the “new normal” during the pandemic </a:t>
            </a:r>
          </a:p>
          <a:p>
            <a:endParaRPr lang="en-US" sz="2700" dirty="0">
              <a:effectLst>
                <a:outerShdw blurRad="38100" dist="38100" dir="2700000" algn="tl">
                  <a:srgbClr val="000000">
                    <a:alpha val="43137"/>
                  </a:srgbClr>
                </a:outerShdw>
              </a:effectLst>
            </a:endParaRPr>
          </a:p>
          <a:p>
            <a:pPr marL="0" indent="0" algn="ctr">
              <a:buNone/>
            </a:pPr>
            <a:endParaRPr lang="en-US" sz="2700" dirty="0">
              <a:solidFill>
                <a:srgbClr val="FFFF00"/>
              </a:solidFill>
              <a:effectLst>
                <a:outerShdw blurRad="38100" dist="38100" dir="2700000" algn="tl">
                  <a:srgbClr val="000000">
                    <a:alpha val="43137"/>
                  </a:srgbClr>
                </a:outerShdw>
              </a:effectLst>
            </a:endParaRPr>
          </a:p>
          <a:p>
            <a:pPr lvl="1"/>
            <a:endParaRPr lang="en-US" sz="2400" dirty="0">
              <a:effectLst>
                <a:outerShdw blurRad="38100" dist="38100" dir="2700000" algn="tl">
                  <a:srgbClr val="000000">
                    <a:alpha val="43137"/>
                  </a:srgbClr>
                </a:outerShdw>
              </a:effectLst>
            </a:endParaRPr>
          </a:p>
          <a:p>
            <a:pPr lvl="1"/>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6507151"/>
      </p:ext>
    </p:extLst>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Fire Season – Current Status</a:t>
            </a:r>
          </a:p>
        </p:txBody>
      </p:sp>
      <p:sp>
        <p:nvSpPr>
          <p:cNvPr id="3" name="Content Placeholder 2"/>
          <p:cNvSpPr>
            <a:spLocks noGrp="1"/>
          </p:cNvSpPr>
          <p:nvPr>
            <p:ph idx="1"/>
          </p:nvPr>
        </p:nvSpPr>
        <p:spPr>
          <a:xfrm>
            <a:off x="510241" y="1752655"/>
            <a:ext cx="7111765" cy="2699487"/>
          </a:xfrm>
        </p:spPr>
        <p:txBody>
          <a:bodyPr>
            <a:normAutofit/>
          </a:bodyPr>
          <a:lstStyle/>
          <a:p>
            <a:pPr marL="0" indent="0">
              <a:spcAft>
                <a:spcPts val="450"/>
              </a:spcAft>
              <a:buNone/>
            </a:pPr>
            <a:r>
              <a:rPr lang="en-US" sz="1500" dirty="0">
                <a:latin typeface="Arial" panose="020B0604020202020204" pitchFamily="34" charset="0"/>
                <a:cs typeface="Arial" panose="020B0604020202020204" pitchFamily="34" charset="0"/>
              </a:rPr>
              <a:t>The emphasis during the fire season has been on initial attack and suppression activities; trying to keep ignitions from becoming large incidents(!) which begets fire camps and folks in close proximity to each other.  </a:t>
            </a:r>
          </a:p>
          <a:p>
            <a:pPr marL="0" indent="0">
              <a:spcAft>
                <a:spcPts val="450"/>
              </a:spcAft>
              <a:buNone/>
            </a:pPr>
            <a:r>
              <a:rPr lang="en-US" sz="1500" dirty="0">
                <a:latin typeface="Arial" panose="020B0604020202020204" pitchFamily="34" charset="0"/>
                <a:cs typeface="Arial" panose="020B0604020202020204" pitchFamily="34" charset="0"/>
              </a:rPr>
              <a:t>FS Fire &amp; Aviation (and other agencies) implemented strategies to maintain social distancing, etc. in fire camps and to minimize spread of COVID.  In fire and non-fire field activities this year, there is a greater emphasis in the use of remote sensing assets and data to fill the gap on information needs.  </a:t>
            </a:r>
          </a:p>
          <a:p>
            <a:pPr marL="0" indent="0">
              <a:spcAft>
                <a:spcPts val="450"/>
              </a:spcAft>
              <a:buNone/>
            </a:pPr>
            <a:r>
              <a:rPr lang="en-US" sz="1500" dirty="0">
                <a:latin typeface="Arial" panose="020B0604020202020204" pitchFamily="34" charset="0"/>
                <a:cs typeface="Arial" panose="020B0604020202020204" pitchFamily="34" charset="0"/>
              </a:rPr>
              <a:t>We’ve had a “barn burner” of a fire season to date…..</a:t>
            </a:r>
            <a:br>
              <a:rPr lang="en-US" sz="2400" dirty="0"/>
            </a:br>
            <a:endParaRPr lang="en-US" sz="2700" dirty="0">
              <a:effectLst>
                <a:outerShdw blurRad="38100" dist="38100" dir="2700000" algn="tl">
                  <a:srgbClr val="000000">
                    <a:alpha val="43137"/>
                  </a:srgbClr>
                </a:outerShdw>
              </a:effectLst>
            </a:endParaRPr>
          </a:p>
          <a:p>
            <a:pPr marL="0" indent="0" algn="ctr">
              <a:buNone/>
            </a:pPr>
            <a:endParaRPr lang="en-US" sz="2700" dirty="0">
              <a:solidFill>
                <a:srgbClr val="FFFF00"/>
              </a:solidFill>
              <a:effectLst>
                <a:outerShdw blurRad="38100" dist="38100" dir="2700000" algn="tl">
                  <a:srgbClr val="000000">
                    <a:alpha val="43137"/>
                  </a:srgbClr>
                </a:outerShdw>
              </a:effectLst>
            </a:endParaRPr>
          </a:p>
          <a:p>
            <a:pPr lvl="1"/>
            <a:endParaRPr lang="en-US" sz="2400" dirty="0">
              <a:effectLst>
                <a:outerShdw blurRad="38100" dist="38100" dir="2700000" algn="tl">
                  <a:srgbClr val="000000">
                    <a:alpha val="43137"/>
                  </a:srgbClr>
                </a:outerShdw>
              </a:effectLst>
            </a:endParaRPr>
          </a:p>
          <a:p>
            <a:pPr lvl="1"/>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67398900"/>
      </p:ext>
    </p:extLst>
  </p:cSld>
  <p:clrMapOvr>
    <a:masterClrMapping/>
  </p:clrMapOvr>
  <p:transition spd="slow">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effectLst>
                  <a:outerShdw blurRad="38100" dist="38100" dir="2700000" algn="tl">
                    <a:srgbClr val="000000">
                      <a:alpha val="43137"/>
                    </a:srgbClr>
                  </a:outerShdw>
                </a:effectLst>
              </a:rPr>
              <a:t>Mobile Geospatial Strategy</a:t>
            </a:r>
            <a:endParaRPr lang="en-US" sz="3300" dirty="0"/>
          </a:p>
        </p:txBody>
      </p:sp>
      <p:sp>
        <p:nvSpPr>
          <p:cNvPr id="3" name="Content Placeholder 2"/>
          <p:cNvSpPr>
            <a:spLocks noGrp="1"/>
          </p:cNvSpPr>
          <p:nvPr>
            <p:ph idx="1"/>
          </p:nvPr>
        </p:nvSpPr>
        <p:spPr>
          <a:xfrm>
            <a:off x="510241" y="1752655"/>
            <a:ext cx="8171696" cy="2699487"/>
          </a:xfrm>
        </p:spPr>
        <p:txBody>
          <a:bodyPr>
            <a:normAutofit fontScale="47500" lnSpcReduction="20000"/>
          </a:bodyPr>
          <a:lstStyle/>
          <a:p>
            <a:pPr marL="0" indent="0">
              <a:lnSpc>
                <a:spcPct val="110000"/>
              </a:lnSpc>
              <a:spcAft>
                <a:spcPts val="450"/>
              </a:spcAft>
              <a:buNone/>
            </a:pPr>
            <a:r>
              <a:rPr lang="en-US" sz="2400" dirty="0">
                <a:latin typeface="Arial" panose="020B0604020202020204" pitchFamily="34" charset="0"/>
                <a:cs typeface="Arial" panose="020B0604020202020204" pitchFamily="34" charset="0"/>
              </a:rPr>
              <a:t>This effort is picking up steam. We are proposing to create a Mobile Geospatial Advisory Committee (MGAC) which will serve as a governance umbrella over the pieces noted below. The initial charge to the MGAC will be to determine roles and responsibilities of key POCs within the Mobile Geospatial enterprise, and to determine authorities for the various tasks associated with Mobile Geospatial technology and use of the technology:</a:t>
            </a:r>
          </a:p>
          <a:p>
            <a:pPr marL="0" indent="0">
              <a:lnSpc>
                <a:spcPct val="110000"/>
              </a:lnSpc>
              <a:spcAft>
                <a:spcPts val="450"/>
              </a:spcAft>
              <a:buNone/>
            </a:pPr>
            <a:r>
              <a:rPr lang="en-US" sz="2400" dirty="0">
                <a:latin typeface="Arial" panose="020B0604020202020204" pitchFamily="34" charset="0"/>
                <a:cs typeface="Arial" panose="020B0604020202020204" pitchFamily="34" charset="0"/>
              </a:rPr>
              <a:t>•	Hardware / Software testing and purchasing</a:t>
            </a:r>
          </a:p>
          <a:p>
            <a:pPr marL="0" indent="0">
              <a:lnSpc>
                <a:spcPct val="110000"/>
              </a:lnSpc>
              <a:spcAft>
                <a:spcPts val="450"/>
              </a:spcAft>
              <a:buNone/>
            </a:pPr>
            <a:r>
              <a:rPr lang="en-US" sz="2400" dirty="0">
                <a:latin typeface="Arial" panose="020B0604020202020204" pitchFamily="34" charset="0"/>
                <a:cs typeface="Arial" panose="020B0604020202020204" pitchFamily="34" charset="0"/>
              </a:rPr>
              <a:t>•	Data standards for field collected data (leveraging heavily on existing standards)</a:t>
            </a:r>
          </a:p>
          <a:p>
            <a:pPr marL="0" indent="0">
              <a:lnSpc>
                <a:spcPct val="110000"/>
              </a:lnSpc>
              <a:spcAft>
                <a:spcPts val="450"/>
              </a:spcAft>
              <a:buNone/>
            </a:pPr>
            <a:r>
              <a:rPr lang="en-US" sz="2400" dirty="0">
                <a:latin typeface="Arial" panose="020B0604020202020204" pitchFamily="34" charset="0"/>
                <a:cs typeface="Arial" panose="020B0604020202020204" pitchFamily="34" charset="0"/>
              </a:rPr>
              <a:t>•	Best practices for use</a:t>
            </a:r>
          </a:p>
          <a:p>
            <a:pPr marL="0" indent="0">
              <a:lnSpc>
                <a:spcPct val="110000"/>
              </a:lnSpc>
              <a:spcAft>
                <a:spcPts val="450"/>
              </a:spcAft>
              <a:buNone/>
            </a:pPr>
            <a:r>
              <a:rPr lang="en-US" sz="2400" dirty="0">
                <a:latin typeface="Arial" panose="020B0604020202020204" pitchFamily="34" charset="0"/>
                <a:cs typeface="Arial" panose="020B0604020202020204" pitchFamily="34" charset="0"/>
              </a:rPr>
              <a:t>•	Training</a:t>
            </a:r>
          </a:p>
          <a:p>
            <a:pPr marL="0" indent="0">
              <a:spcAft>
                <a:spcPts val="450"/>
              </a:spcAft>
              <a:buNone/>
            </a:pPr>
            <a:br>
              <a:rPr lang="en-US" sz="1200" dirty="0">
                <a:effectLst>
                  <a:outerShdw blurRad="38100" dist="38100" dir="2700000" algn="tl">
                    <a:srgbClr val="000000">
                      <a:alpha val="43137"/>
                    </a:srgbClr>
                  </a:outerShdw>
                </a:effectLst>
              </a:rPr>
            </a:br>
            <a:endParaRPr lang="en-US" sz="1200" dirty="0">
              <a:effectLst>
                <a:outerShdw blurRad="38100" dist="38100" dir="2700000" algn="tl">
                  <a:srgbClr val="000000">
                    <a:alpha val="43137"/>
                  </a:srgbClr>
                </a:outerShdw>
              </a:effectLst>
            </a:endParaRPr>
          </a:p>
          <a:p>
            <a:endParaRPr lang="en-US" sz="1350" dirty="0">
              <a:effectLst>
                <a:outerShdw blurRad="38100" dist="38100" dir="2700000" algn="tl">
                  <a:srgbClr val="000000">
                    <a:alpha val="43137"/>
                  </a:srgbClr>
                </a:outerShdw>
              </a:effectLst>
            </a:endParaRPr>
          </a:p>
          <a:p>
            <a:pPr marL="0" indent="0" algn="ctr">
              <a:buNone/>
            </a:pPr>
            <a:endParaRPr lang="en-US" sz="1350" dirty="0">
              <a:solidFill>
                <a:srgbClr val="FFFF00"/>
              </a:solidFill>
              <a:effectLst>
                <a:outerShdw blurRad="38100" dist="38100" dir="2700000" algn="tl">
                  <a:srgbClr val="000000">
                    <a:alpha val="43137"/>
                  </a:srgbClr>
                </a:outerShdw>
              </a:effectLst>
            </a:endParaRPr>
          </a:p>
          <a:p>
            <a:pPr lvl="1"/>
            <a:endParaRPr lang="en-US" sz="1200" dirty="0">
              <a:effectLst>
                <a:outerShdw blurRad="38100" dist="38100" dir="2700000" algn="tl">
                  <a:srgbClr val="000000">
                    <a:alpha val="43137"/>
                  </a:srgbClr>
                </a:outerShdw>
              </a:effectLst>
            </a:endParaRPr>
          </a:p>
          <a:p>
            <a:pPr lvl="1"/>
            <a:endParaRPr lang="en-US" sz="1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25854737"/>
      </p:ext>
    </p:extLst>
  </p:cSld>
  <p:clrMapOvr>
    <a:masterClrMapping/>
  </p:clrMapOvr>
  <p:transition spd="slow">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effectLst>
                  <a:outerShdw blurRad="38100" dist="38100" dir="2700000" algn="tl">
                    <a:srgbClr val="000000">
                      <a:alpha val="43137"/>
                    </a:srgbClr>
                  </a:outerShdw>
                </a:effectLst>
              </a:rPr>
              <a:t>GPS support / Frequency Issues</a:t>
            </a:r>
            <a:endParaRPr lang="en-US" sz="3300" dirty="0"/>
          </a:p>
        </p:txBody>
      </p:sp>
      <p:sp>
        <p:nvSpPr>
          <p:cNvPr id="3" name="Content Placeholder 2"/>
          <p:cNvSpPr>
            <a:spLocks noGrp="1"/>
          </p:cNvSpPr>
          <p:nvPr>
            <p:ph idx="1"/>
          </p:nvPr>
        </p:nvSpPr>
        <p:spPr>
          <a:xfrm>
            <a:off x="510241" y="1752655"/>
            <a:ext cx="7111765" cy="2699487"/>
          </a:xfrm>
        </p:spPr>
        <p:txBody>
          <a:bodyPr>
            <a:normAutofit fontScale="92500" lnSpcReduction="10000"/>
          </a:bodyPr>
          <a:lstStyle/>
          <a:p>
            <a:pPr marL="0" indent="0" algn="ctr">
              <a:spcAft>
                <a:spcPts val="450"/>
              </a:spcAft>
              <a:buNone/>
            </a:pPr>
            <a:r>
              <a:rPr lang="en-US" sz="1500" dirty="0"/>
              <a:t>FCC UNANIMOUSLY APPROVES LIGADO’S APPLICATION TO FACILITATE 5G AND INTERNET OF THINGS SERVICES </a:t>
            </a:r>
          </a:p>
          <a:p>
            <a:pPr marL="0" indent="0" algn="ctr">
              <a:spcAft>
                <a:spcPts val="450"/>
              </a:spcAft>
              <a:buNone/>
            </a:pPr>
            <a:r>
              <a:rPr lang="en-US" sz="1500" dirty="0"/>
              <a:t>Conditions Will Protect Incumbents from Harmful Interference </a:t>
            </a:r>
          </a:p>
          <a:p>
            <a:pPr>
              <a:spcAft>
                <a:spcPts val="450"/>
              </a:spcAft>
            </a:pPr>
            <a:r>
              <a:rPr lang="en-US" sz="1500" dirty="0"/>
              <a:t>WASHINGTON, April 20, 2020—Today, the Federal Communications Commission announced that it has approved with conditions </a:t>
            </a:r>
            <a:r>
              <a:rPr lang="en-US" sz="1500" dirty="0" err="1"/>
              <a:t>Ligado’s</a:t>
            </a:r>
            <a:r>
              <a:rPr lang="en-US" sz="1500" dirty="0"/>
              <a:t> application to deploy a low-power terrestrial nationwide network in the L-Band that will primarily support 5G and Internet of Things services. The order approving </a:t>
            </a:r>
            <a:r>
              <a:rPr lang="en-US" sz="1500" dirty="0" err="1"/>
              <a:t>Ligado’s</a:t>
            </a:r>
            <a:r>
              <a:rPr lang="en-US" sz="1500" dirty="0"/>
              <a:t> application was adopted without dissent and will promote more efficient and effective use of our nation’s spectrum resources and ensure that adjacent band operations, including the Global Positioning System (GPS), are protected from harmful interference. </a:t>
            </a:r>
            <a:br>
              <a:rPr lang="en-US" sz="2400" dirty="0">
                <a:effectLst>
                  <a:outerShdw blurRad="38100" dist="38100" dir="2700000" algn="tl">
                    <a:srgbClr val="000000">
                      <a:alpha val="43137"/>
                    </a:srgbClr>
                  </a:outerShdw>
                </a:effectLst>
              </a:rPr>
            </a:br>
            <a:endParaRPr lang="en-US" sz="2400" dirty="0">
              <a:effectLst>
                <a:outerShdw blurRad="38100" dist="38100" dir="2700000" algn="tl">
                  <a:srgbClr val="000000">
                    <a:alpha val="43137"/>
                  </a:srgbClr>
                </a:outerShdw>
              </a:effectLst>
            </a:endParaRPr>
          </a:p>
          <a:p>
            <a:endParaRPr lang="en-US" sz="2700" dirty="0">
              <a:effectLst>
                <a:outerShdw blurRad="38100" dist="38100" dir="2700000" algn="tl">
                  <a:srgbClr val="000000">
                    <a:alpha val="43137"/>
                  </a:srgbClr>
                </a:outerShdw>
              </a:effectLst>
            </a:endParaRPr>
          </a:p>
          <a:p>
            <a:pPr marL="0" indent="0" algn="ctr">
              <a:buNone/>
            </a:pPr>
            <a:endParaRPr lang="en-US" sz="2700" dirty="0">
              <a:solidFill>
                <a:srgbClr val="FFFF00"/>
              </a:solidFill>
              <a:effectLst>
                <a:outerShdw blurRad="38100" dist="38100" dir="2700000" algn="tl">
                  <a:srgbClr val="000000">
                    <a:alpha val="43137"/>
                  </a:srgbClr>
                </a:outerShdw>
              </a:effectLst>
            </a:endParaRPr>
          </a:p>
          <a:p>
            <a:pPr lvl="1"/>
            <a:endParaRPr lang="en-US" sz="2400" dirty="0">
              <a:effectLst>
                <a:outerShdw blurRad="38100" dist="38100" dir="2700000" algn="tl">
                  <a:srgbClr val="000000">
                    <a:alpha val="43137"/>
                  </a:srgbClr>
                </a:outerShdw>
              </a:effectLst>
            </a:endParaRPr>
          </a:p>
          <a:p>
            <a:pPr lvl="1"/>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7754168"/>
      </p:ext>
    </p:extLst>
  </p:cSld>
  <p:clrMapOvr>
    <a:masterClrMapping/>
  </p:clrMapOvr>
  <p:transition spd="slow">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USFS – NASA Ideas Forum</a:t>
            </a:r>
          </a:p>
        </p:txBody>
      </p:sp>
      <p:sp>
        <p:nvSpPr>
          <p:cNvPr id="3" name="Content Placeholder 2"/>
          <p:cNvSpPr>
            <a:spLocks noGrp="1"/>
          </p:cNvSpPr>
          <p:nvPr>
            <p:ph idx="1"/>
          </p:nvPr>
        </p:nvSpPr>
        <p:spPr>
          <a:xfrm>
            <a:off x="510241" y="1752655"/>
            <a:ext cx="7111765" cy="2699487"/>
          </a:xfrm>
        </p:spPr>
        <p:txBody>
          <a:bodyPr>
            <a:normAutofit/>
          </a:bodyPr>
          <a:lstStyle/>
          <a:p>
            <a:pPr>
              <a:spcAft>
                <a:spcPts val="450"/>
              </a:spcAft>
            </a:pPr>
            <a:r>
              <a:rPr lang="en-US" sz="1500" dirty="0">
                <a:effectLst>
                  <a:outerShdw blurRad="38100" dist="38100" dir="2700000" algn="tl">
                    <a:srgbClr val="000000">
                      <a:alpha val="43137"/>
                    </a:srgbClr>
                  </a:outerShdw>
                </a:effectLst>
              </a:rPr>
              <a:t>The USFS-NASA Pitch Fest is a follow-on meeting to the Virtual Pitch Fest. The Ideas Forum, will be hosted on November 9 and 10, and is a “roll up our sleeves” meeting where pitching teams from the June meeting will meet with NASA mission specialists to work on bring ideas into operational use.</a:t>
            </a:r>
          </a:p>
          <a:p>
            <a:pPr>
              <a:spcAft>
                <a:spcPts val="450"/>
              </a:spcAft>
            </a:pPr>
            <a:r>
              <a:rPr lang="en-US" sz="1500" dirty="0">
                <a:effectLst>
                  <a:outerShdw blurRad="38100" dist="38100" dir="2700000" algn="tl">
                    <a:srgbClr val="000000">
                      <a:alpha val="43137"/>
                    </a:srgbClr>
                  </a:outerShdw>
                </a:effectLst>
              </a:rPr>
              <a:t>During the pitch fest in June, people from USFS, NASA and other agencies had an opportunity to present their ideas, make connections and collaborate with those in other agencies and organizations. Participants shared ideas to pilot NASA technology to help address priority land management issues.</a:t>
            </a:r>
            <a:endParaRPr lang="en-US" sz="2700" dirty="0">
              <a:effectLst>
                <a:outerShdw blurRad="38100" dist="38100" dir="2700000" algn="tl">
                  <a:srgbClr val="000000">
                    <a:alpha val="43137"/>
                  </a:srgbClr>
                </a:outerShdw>
              </a:effectLst>
            </a:endParaRPr>
          </a:p>
          <a:p>
            <a:pPr marL="0" indent="0" algn="ctr">
              <a:buNone/>
            </a:pPr>
            <a:endParaRPr lang="en-US" sz="2700" dirty="0">
              <a:solidFill>
                <a:srgbClr val="FFFF00"/>
              </a:solidFill>
              <a:effectLst>
                <a:outerShdw blurRad="38100" dist="38100" dir="2700000" algn="tl">
                  <a:srgbClr val="000000">
                    <a:alpha val="43137"/>
                  </a:srgbClr>
                </a:outerShdw>
              </a:effectLst>
            </a:endParaRPr>
          </a:p>
          <a:p>
            <a:pPr lvl="1"/>
            <a:endParaRPr lang="en-US" sz="2400" dirty="0">
              <a:effectLst>
                <a:outerShdw blurRad="38100" dist="38100" dir="2700000" algn="tl">
                  <a:srgbClr val="000000">
                    <a:alpha val="43137"/>
                  </a:srgbClr>
                </a:outerShdw>
              </a:effectLst>
            </a:endParaRPr>
          </a:p>
          <a:p>
            <a:pPr lvl="1"/>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226977"/>
      </p:ext>
    </p:extLst>
  </p:cSld>
  <p:clrMapOvr>
    <a:masterClrMapping/>
  </p:clrMapOvr>
  <p:transition spd="slow">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2DAD-68E8-4EDF-A0EF-94956C5CC085}"/>
              </a:ext>
            </a:extLst>
          </p:cNvPr>
          <p:cNvSpPr>
            <a:spLocks noGrp="1"/>
          </p:cNvSpPr>
          <p:nvPr>
            <p:ph type="title"/>
          </p:nvPr>
        </p:nvSpPr>
        <p:spPr/>
        <p:txBody>
          <a:bodyPr>
            <a:normAutofit/>
          </a:bodyPr>
          <a:lstStyle/>
          <a:p>
            <a:r>
              <a:rPr lang="en-US" sz="3300" dirty="0"/>
              <a:t>Unmanned Airborne Systems</a:t>
            </a:r>
          </a:p>
        </p:txBody>
      </p:sp>
      <p:sp>
        <p:nvSpPr>
          <p:cNvPr id="3" name="Content Placeholder 2">
            <a:extLst>
              <a:ext uri="{FF2B5EF4-FFF2-40B4-BE49-F238E27FC236}">
                <a16:creationId xmlns:a16="http://schemas.microsoft.com/office/drawing/2014/main" id="{FCA18BE7-CD9F-4E6C-B00C-5A574E5C82DE}"/>
              </a:ext>
            </a:extLst>
          </p:cNvPr>
          <p:cNvSpPr>
            <a:spLocks noGrp="1"/>
          </p:cNvSpPr>
          <p:nvPr>
            <p:ph idx="1"/>
          </p:nvPr>
        </p:nvSpPr>
        <p:spPr>
          <a:xfrm>
            <a:off x="510241" y="1752654"/>
            <a:ext cx="7844051" cy="3390846"/>
          </a:xfrm>
        </p:spPr>
        <p:txBody>
          <a:bodyPr>
            <a:normAutofit fontScale="92500" lnSpcReduction="10000"/>
          </a:bodyPr>
          <a:lstStyle/>
          <a:p>
            <a:r>
              <a:rPr lang="en-US" sz="1575" dirty="0">
                <a:latin typeface="Arial" panose="020B0604020202020204" pitchFamily="34" charset="0"/>
                <a:cs typeface="Arial" panose="020B0604020202020204" pitchFamily="34" charset="0"/>
              </a:rPr>
              <a:t>Some UAS </a:t>
            </a:r>
            <a:r>
              <a:rPr lang="en-US" sz="1575" dirty="0" err="1">
                <a:latin typeface="Arial" panose="020B0604020202020204" pitchFamily="34" charset="0"/>
                <a:cs typeface="Arial" panose="020B0604020202020204" pitchFamily="34" charset="0"/>
              </a:rPr>
              <a:t>activites</a:t>
            </a:r>
            <a:r>
              <a:rPr lang="en-US" sz="1575" dirty="0">
                <a:latin typeface="Arial" panose="020B0604020202020204" pitchFamily="34" charset="0"/>
                <a:cs typeface="Arial" panose="020B0604020202020204" pitchFamily="34" charset="0"/>
              </a:rPr>
              <a:t> this year as noted by Jeremy Webb in his presentation yesterday.</a:t>
            </a:r>
          </a:p>
          <a:p>
            <a:r>
              <a:rPr lang="en-US" sz="1575" dirty="0">
                <a:latin typeface="Arial" panose="020B0604020202020204" pitchFamily="34" charset="0"/>
                <a:cs typeface="Arial" panose="020B0604020202020204" pitchFamily="34" charset="0"/>
              </a:rPr>
              <a:t>Per recommendations from the FS UAS Strategic Risk Assessment, the UAS Program is actively recruiting and filling positions for national and regional staffs</a:t>
            </a:r>
          </a:p>
          <a:p>
            <a:pPr lvl="1"/>
            <a:r>
              <a:rPr lang="en-US" sz="1275" dirty="0">
                <a:latin typeface="Arial" panose="020B0604020202020204" pitchFamily="34" charset="0"/>
                <a:cs typeface="Arial" panose="020B0604020202020204" pitchFamily="34" charset="0"/>
              </a:rPr>
              <a:t>Six staff currently being onboarded to support the national program</a:t>
            </a:r>
          </a:p>
          <a:p>
            <a:pPr lvl="1"/>
            <a:r>
              <a:rPr lang="en-US" sz="1275" dirty="0">
                <a:latin typeface="Arial" panose="020B0604020202020204" pitchFamily="34" charset="0"/>
                <a:cs typeface="Arial" panose="020B0604020202020204" pitchFamily="34" charset="0"/>
              </a:rPr>
              <a:t>16 staff currently or to be onboarded at the regional level (2 staff in each region, focused on fire and resource management applications, respectively)</a:t>
            </a:r>
          </a:p>
          <a:p>
            <a:r>
              <a:rPr lang="en-US" sz="1575" dirty="0">
                <a:latin typeface="Arial" panose="020B0604020202020204" pitchFamily="34" charset="0"/>
                <a:cs typeface="Arial" panose="020B0604020202020204" pitchFamily="34" charset="0"/>
              </a:rPr>
              <a:t>UAS Program is developing contracts for acquiring fleet </a:t>
            </a:r>
            <a:r>
              <a:rPr lang="en-US" sz="1575" dirty="0" err="1">
                <a:latin typeface="Arial" panose="020B0604020202020204" pitchFamily="34" charset="0"/>
                <a:cs typeface="Arial" panose="020B0604020202020204" pitchFamily="34" charset="0"/>
              </a:rPr>
              <a:t>sUAS</a:t>
            </a:r>
            <a:r>
              <a:rPr lang="en-US" sz="1575" dirty="0">
                <a:latin typeface="Arial" panose="020B0604020202020204" pitchFamily="34" charset="0"/>
                <a:cs typeface="Arial" panose="020B0604020202020204" pitchFamily="34" charset="0"/>
              </a:rPr>
              <a:t> platforms.</a:t>
            </a:r>
          </a:p>
          <a:p>
            <a:pPr lvl="1"/>
            <a:r>
              <a:rPr lang="en-US" sz="1275" dirty="0">
                <a:latin typeface="Arial" panose="020B0604020202020204" pitchFamily="34" charset="0"/>
                <a:cs typeface="Arial" panose="020B0604020202020204" pitchFamily="34" charset="0"/>
              </a:rPr>
              <a:t>Platforms will meet supply chain security requirements of pending legislation/EO </a:t>
            </a:r>
          </a:p>
          <a:p>
            <a:r>
              <a:rPr lang="en-US" sz="1575" dirty="0">
                <a:latin typeface="Arial" panose="020B0604020202020204" pitchFamily="34" charset="0"/>
                <a:cs typeface="Arial" panose="020B0604020202020204" pitchFamily="34" charset="0"/>
              </a:rPr>
              <a:t>UAS Program is preparing to address the pilot training demand by FS staff, particularly resource management staff</a:t>
            </a:r>
          </a:p>
          <a:p>
            <a:pPr lvl="1"/>
            <a:r>
              <a:rPr lang="en-US" sz="1275" dirty="0">
                <a:latin typeface="Arial" panose="020B0604020202020204" pitchFamily="34" charset="0"/>
                <a:cs typeface="Arial" panose="020B0604020202020204" pitchFamily="34" charset="0"/>
              </a:rPr>
              <a:t>GTAC has developed and plans to routinely deliver a supplemental course “UAS for Resource Management” to support resource management staff to effectively plan and execute UAS missions.</a:t>
            </a:r>
          </a:p>
          <a:p>
            <a:r>
              <a:rPr lang="en-US" sz="1575" dirty="0">
                <a:latin typeface="Arial" panose="020B0604020202020204" pitchFamily="34" charset="0"/>
                <a:cs typeface="Arial" panose="020B0604020202020204" pitchFamily="34" charset="0"/>
              </a:rPr>
              <a:t>FS Standards for UAS Operations (“UAS Operations Guide”) which provides policy guidance for executing resource management UAS operations was approved and signed by FS leadership in spring 2020.</a:t>
            </a:r>
          </a:p>
        </p:txBody>
      </p:sp>
    </p:spTree>
    <p:extLst>
      <p:ext uri="{BB962C8B-B14F-4D97-AF65-F5344CB8AC3E}">
        <p14:creationId xmlns:p14="http://schemas.microsoft.com/office/powerpoint/2010/main" val="875159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2DAD-68E8-4EDF-A0EF-94956C5CC085}"/>
              </a:ext>
            </a:extLst>
          </p:cNvPr>
          <p:cNvSpPr>
            <a:spLocks noGrp="1"/>
          </p:cNvSpPr>
          <p:nvPr>
            <p:ph type="title"/>
          </p:nvPr>
        </p:nvSpPr>
        <p:spPr/>
        <p:txBody>
          <a:bodyPr>
            <a:normAutofit fontScale="90000"/>
          </a:bodyPr>
          <a:lstStyle/>
          <a:p>
            <a:r>
              <a:rPr lang="en-US" sz="3300" dirty="0"/>
              <a:t>Information Technology Management/Acquisition Policies</a:t>
            </a:r>
          </a:p>
        </p:txBody>
      </p:sp>
      <p:sp>
        <p:nvSpPr>
          <p:cNvPr id="3" name="Content Placeholder 2">
            <a:extLst>
              <a:ext uri="{FF2B5EF4-FFF2-40B4-BE49-F238E27FC236}">
                <a16:creationId xmlns:a16="http://schemas.microsoft.com/office/drawing/2014/main" id="{FCA18BE7-CD9F-4E6C-B00C-5A574E5C82DE}"/>
              </a:ext>
            </a:extLst>
          </p:cNvPr>
          <p:cNvSpPr>
            <a:spLocks noGrp="1"/>
          </p:cNvSpPr>
          <p:nvPr>
            <p:ph idx="1"/>
          </p:nvPr>
        </p:nvSpPr>
        <p:spPr>
          <a:xfrm>
            <a:off x="510241" y="1752654"/>
            <a:ext cx="7844051" cy="3390846"/>
          </a:xfrm>
        </p:spPr>
        <p:txBody>
          <a:bodyPr>
            <a:normAutofit fontScale="92500"/>
          </a:bodyPr>
          <a:lstStyle/>
          <a:p>
            <a:r>
              <a:rPr lang="en-US" dirty="0">
                <a:latin typeface="Arial" panose="020B0604020202020204" pitchFamily="34" charset="0"/>
                <a:cs typeface="Arial" panose="020B0604020202020204" pitchFamily="34" charset="0"/>
              </a:rPr>
              <a:t>FS CIO and USDA CIO continue to implement new policies and protocol for the acquisition and management of information technology and services.</a:t>
            </a:r>
          </a:p>
          <a:p>
            <a:pPr lvl="1"/>
            <a:r>
              <a:rPr lang="en-US" dirty="0">
                <a:latin typeface="Arial" panose="020B0604020202020204" pitchFamily="34" charset="0"/>
                <a:cs typeface="Arial" panose="020B0604020202020204" pitchFamily="34" charset="0"/>
              </a:rPr>
              <a:t>Realignment of IT projects and investments, including sorting out “IT” vs. “Non-IT” costs (increased risk to projects if decisions on both sides are not coordinated, including funding, etc.)</a:t>
            </a:r>
          </a:p>
          <a:p>
            <a:pPr lvl="1"/>
            <a:r>
              <a:rPr lang="en-US" dirty="0">
                <a:latin typeface="Arial" panose="020B0604020202020204" pitchFamily="34" charset="0"/>
                <a:cs typeface="Arial" panose="020B0604020202020204" pitchFamily="34" charset="0"/>
              </a:rPr>
              <a:t>Coordination across the agency on the acquisition of information technology and services</a:t>
            </a:r>
          </a:p>
          <a:p>
            <a:pPr lvl="1"/>
            <a:r>
              <a:rPr lang="en-US" dirty="0">
                <a:latin typeface="Arial" panose="020B0604020202020204" pitchFamily="34" charset="0"/>
                <a:cs typeface="Arial" panose="020B0604020202020204" pitchFamily="34" charset="0"/>
              </a:rPr>
              <a:t>Limits on available IT funding in the agency/department (IT funding cap determined by Congress)</a:t>
            </a:r>
          </a:p>
          <a:p>
            <a:pPr lvl="1"/>
            <a:r>
              <a:rPr lang="en-US" dirty="0">
                <a:latin typeface="Arial" panose="020B0604020202020204" pitchFamily="34" charset="0"/>
                <a:cs typeface="Arial" panose="020B0604020202020204" pitchFamily="34" charset="0"/>
              </a:rPr>
              <a:t>2210 staff required to conduct and/or oversee all IT activities</a:t>
            </a:r>
          </a:p>
          <a:p>
            <a:pPr lvl="1"/>
            <a:r>
              <a:rPr lang="en-US" dirty="0">
                <a:latin typeface="Arial" panose="020B0604020202020204" pitchFamily="34" charset="0"/>
                <a:cs typeface="Arial" panose="020B0604020202020204" pitchFamily="34" charset="0"/>
              </a:rPr>
              <a:t>Coordination with external agency partners to leverage their IT platforms and capabilities to support FS and interagency applications</a:t>
            </a:r>
          </a:p>
          <a:p>
            <a:pPr lvl="2"/>
            <a:r>
              <a:rPr lang="en-US" dirty="0">
                <a:latin typeface="Arial" panose="020B0604020202020204" pitchFamily="34" charset="0"/>
                <a:cs typeface="Arial" panose="020B0604020202020204" pitchFamily="34" charset="0"/>
              </a:rPr>
              <a:t>USGS EROS – Hosting of image services, post-fire mapping activities</a:t>
            </a:r>
          </a:p>
          <a:p>
            <a:pPr lvl="2"/>
            <a:r>
              <a:rPr lang="en-US" dirty="0">
                <a:latin typeface="Arial" panose="020B0604020202020204" pitchFamily="34" charset="0"/>
                <a:cs typeface="Arial" panose="020B0604020202020204" pitchFamily="34" charset="0"/>
              </a:rPr>
              <a:t>NASA GSFC – Hosting of NRT satellite imagery processing, strategic active fire mapping, forest monitoring activities</a:t>
            </a:r>
          </a:p>
          <a:p>
            <a:pPr lvl="1"/>
            <a:endParaRPr lang="en-US" sz="1275" dirty="0">
              <a:solidFill>
                <a:srgbClr val="FFFF00"/>
              </a:solidFill>
              <a:latin typeface="Arial" panose="020B0604020202020204" pitchFamily="34" charset="0"/>
              <a:cs typeface="Arial" panose="020B0604020202020204" pitchFamily="34" charset="0"/>
            </a:endParaRPr>
          </a:p>
          <a:p>
            <a:pPr lvl="1"/>
            <a:endParaRPr lang="en-US" sz="1275" dirty="0">
              <a:solidFill>
                <a:srgbClr val="FFFF00"/>
              </a:solidFill>
              <a:latin typeface="Arial" panose="020B0604020202020204" pitchFamily="34" charset="0"/>
              <a:cs typeface="Arial" panose="020B0604020202020204" pitchFamily="34" charset="0"/>
            </a:endParaRPr>
          </a:p>
          <a:p>
            <a:endParaRPr lang="en-US" sz="1575"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1008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300" dirty="0"/>
              <a:t>Questions? </a:t>
            </a:r>
          </a:p>
        </p:txBody>
      </p:sp>
      <p:sp>
        <p:nvSpPr>
          <p:cNvPr id="6" name="Subtitle 2"/>
          <p:cNvSpPr txBox="1">
            <a:spLocks/>
          </p:cNvSpPr>
          <p:nvPr/>
        </p:nvSpPr>
        <p:spPr>
          <a:xfrm>
            <a:off x="3022687" y="2156079"/>
            <a:ext cx="5886450" cy="2765505"/>
          </a:xfrm>
          <a:prstGeom prst="rect">
            <a:avLst/>
          </a:prstGeom>
        </p:spPr>
        <p:txBody>
          <a:bodyPr vert="horz" lIns="68580" tIns="34290" rIns="68580" bIns="34290" rtlCol="0">
            <a:normAutofit/>
          </a:bodyPr>
          <a:lstStyle>
            <a:lvl1pPr marL="0" indent="0" algn="r" defTabSz="914400" rtl="0" eaLnBrk="1" latinLnBrk="0" hangingPunct="1">
              <a:spcBef>
                <a:spcPct val="20000"/>
              </a:spcBef>
              <a:buClr>
                <a:schemeClr val="bg1"/>
              </a:buClr>
              <a:buSzPct val="85000"/>
              <a:buFont typeface="Arial"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spcBef>
                <a:spcPct val="20000"/>
              </a:spcBef>
              <a:buClr>
                <a:schemeClr val="bg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bg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bg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bg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defTabSz="685800">
              <a:buClr>
                <a:sysClr val="window" lastClr="FFFFFF"/>
              </a:buClr>
              <a:defRPr/>
            </a:pPr>
            <a:endParaRPr lang="en-US" sz="1650" dirty="0">
              <a:solidFill>
                <a:sysClr val="window" lastClr="FFFFFF"/>
              </a:solidFill>
              <a:latin typeface="Trebuchet MS" panose="020B0603020202020204"/>
            </a:endParaRPr>
          </a:p>
          <a:p>
            <a:pPr defTabSz="685800">
              <a:buClr>
                <a:sysClr val="window" lastClr="FFFFFF"/>
              </a:buClr>
              <a:defRPr/>
            </a:pPr>
            <a:endParaRPr lang="en-US" sz="1650" dirty="0">
              <a:solidFill>
                <a:sysClr val="window" lastClr="FFFFFF"/>
              </a:solidFill>
              <a:latin typeface="Trebuchet MS" panose="020B0603020202020204"/>
            </a:endParaRPr>
          </a:p>
          <a:p>
            <a:pPr defTabSz="685800">
              <a:buClr>
                <a:sysClr val="window" lastClr="FFFFFF"/>
              </a:buClr>
              <a:defRPr/>
            </a:pPr>
            <a:r>
              <a:rPr lang="en-US" sz="2175" dirty="0">
                <a:solidFill>
                  <a:sysClr val="window" lastClr="FFFFFF"/>
                </a:solidFill>
                <a:latin typeface="Papyrus" panose="03070502060502030205" pitchFamily="66" charset="0"/>
              </a:rPr>
              <a:t>Everett Hinkley</a:t>
            </a:r>
          </a:p>
          <a:p>
            <a:pPr defTabSz="685800">
              <a:buClr>
                <a:sysClr val="window" lastClr="FFFFFF"/>
              </a:buClr>
              <a:defRPr/>
            </a:pPr>
            <a:r>
              <a:rPr lang="en-US" sz="1650" dirty="0">
                <a:solidFill>
                  <a:sysClr val="window" lastClr="FFFFFF"/>
                </a:solidFill>
                <a:latin typeface="Trebuchet MS" panose="020B0603020202020204"/>
              </a:rPr>
              <a:t>National Remote Sensing </a:t>
            </a:r>
            <a:br>
              <a:rPr lang="en-US" sz="1650" dirty="0">
                <a:solidFill>
                  <a:sysClr val="window" lastClr="FFFFFF"/>
                </a:solidFill>
                <a:latin typeface="Trebuchet MS" panose="020B0603020202020204"/>
              </a:rPr>
            </a:br>
            <a:r>
              <a:rPr lang="en-US" sz="1650" dirty="0">
                <a:solidFill>
                  <a:sysClr val="window" lastClr="FFFFFF"/>
                </a:solidFill>
                <a:latin typeface="Trebuchet MS" panose="020B0603020202020204"/>
              </a:rPr>
              <a:t>Program Manager</a:t>
            </a:r>
          </a:p>
          <a:p>
            <a:pPr defTabSz="685800">
              <a:buClr>
                <a:sysClr val="window" lastClr="FFFFFF"/>
              </a:buClr>
              <a:defRPr/>
            </a:pPr>
            <a:r>
              <a:rPr lang="en-US" sz="1650" dirty="0">
                <a:solidFill>
                  <a:sysClr val="window" lastClr="FFFFFF"/>
                </a:solidFill>
                <a:latin typeface="Trebuchet MS" panose="020B0603020202020204"/>
              </a:rPr>
              <a:t>everett.Hinkley@usda.gov</a:t>
            </a:r>
          </a:p>
          <a:p>
            <a:pPr defTabSz="685800">
              <a:buClr>
                <a:sysClr val="window" lastClr="FFFFFF"/>
              </a:buClr>
              <a:defRPr/>
            </a:pPr>
            <a:endParaRPr lang="en-US" sz="1650" dirty="0">
              <a:solidFill>
                <a:sysClr val="window" lastClr="FFFFFF"/>
              </a:solidFill>
              <a:latin typeface="Trebuchet MS" panose="020B0603020202020204"/>
            </a:endParaRPr>
          </a:p>
        </p:txBody>
      </p:sp>
      <p:pic>
        <p:nvPicPr>
          <p:cNvPr id="4" name="Picture 3" descr="A small airplane is parked at the airport&#10;&#10;Description automatically generated">
            <a:extLst>
              <a:ext uri="{FF2B5EF4-FFF2-40B4-BE49-F238E27FC236}">
                <a16:creationId xmlns:a16="http://schemas.microsoft.com/office/drawing/2014/main" id="{740AA3CC-01E5-46E9-ABD4-EB76621300D1}"/>
              </a:ext>
            </a:extLst>
          </p:cNvPr>
          <p:cNvPicPr>
            <a:picLocks noChangeAspect="1"/>
          </p:cNvPicPr>
          <p:nvPr/>
        </p:nvPicPr>
        <p:blipFill>
          <a:blip r:embed="rId3"/>
          <a:stretch>
            <a:fillRect/>
          </a:stretch>
        </p:blipFill>
        <p:spPr>
          <a:xfrm>
            <a:off x="3105556" y="3277078"/>
            <a:ext cx="2932889" cy="1695577"/>
          </a:xfrm>
          <a:prstGeom prst="rect">
            <a:avLst/>
          </a:prstGeom>
        </p:spPr>
      </p:pic>
      <p:pic>
        <p:nvPicPr>
          <p:cNvPr id="10" name="Picture 9" descr="A picture containing outdoor, small, clock, table&#10;&#10;Description automatically generated">
            <a:extLst>
              <a:ext uri="{FF2B5EF4-FFF2-40B4-BE49-F238E27FC236}">
                <a16:creationId xmlns:a16="http://schemas.microsoft.com/office/drawing/2014/main" id="{A41A5C2E-FE41-40B8-A9A5-6F715048956D}"/>
              </a:ext>
            </a:extLst>
          </p:cNvPr>
          <p:cNvPicPr>
            <a:picLocks noChangeAspect="1"/>
          </p:cNvPicPr>
          <p:nvPr/>
        </p:nvPicPr>
        <p:blipFill>
          <a:blip r:embed="rId4"/>
          <a:stretch>
            <a:fillRect/>
          </a:stretch>
        </p:blipFill>
        <p:spPr>
          <a:xfrm>
            <a:off x="234864" y="1640912"/>
            <a:ext cx="3378994" cy="2100263"/>
          </a:xfrm>
          <a:prstGeom prst="rect">
            <a:avLst/>
          </a:prstGeom>
        </p:spPr>
      </p:pic>
    </p:spTree>
    <p:extLst>
      <p:ext uri="{BB962C8B-B14F-4D97-AF65-F5344CB8AC3E}">
        <p14:creationId xmlns:p14="http://schemas.microsoft.com/office/powerpoint/2010/main" val="3530139498"/>
      </p:ext>
    </p:extLst>
  </p:cSld>
  <p:clrMapOvr>
    <a:masterClrMapping/>
  </p:clrMapOvr>
  <p:transition spd="slow">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NASA_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8047" y="75998"/>
            <a:ext cx="745955" cy="46501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0185"/>
            <a:ext cx="564752" cy="466344"/>
          </a:xfrm>
          <a:prstGeom prst="rect">
            <a:avLst/>
          </a:prstGeom>
        </p:spPr>
      </p:pic>
      <p:sp>
        <p:nvSpPr>
          <p:cNvPr id="6" name="Title 1"/>
          <p:cNvSpPr>
            <a:spLocks noGrp="1"/>
          </p:cNvSpPr>
          <p:nvPr>
            <p:ph type="title"/>
          </p:nvPr>
        </p:nvSpPr>
        <p:spPr>
          <a:xfrm>
            <a:off x="0" y="93848"/>
            <a:ext cx="9144000" cy="620170"/>
          </a:xfrm>
        </p:spPr>
        <p:txBody>
          <a:bodyPr/>
          <a:lstStyle/>
          <a:p>
            <a:pPr algn="ctr" eaLnBrk="1" hangingPunct="1"/>
            <a:r>
              <a:rPr lang="en-US" b="1" i="1" dirty="0">
                <a:solidFill>
                  <a:schemeClr val="bg1"/>
                </a:solidFill>
                <a:latin typeface="Candara"/>
                <a:cs typeface="Candara"/>
              </a:rPr>
              <a:t>TFRSAC Agenda: 18 Nov</a:t>
            </a:r>
          </a:p>
        </p:txBody>
      </p:sp>
      <p:sp>
        <p:nvSpPr>
          <p:cNvPr id="7" name="Rectangle 6"/>
          <p:cNvSpPr/>
          <p:nvPr/>
        </p:nvSpPr>
        <p:spPr>
          <a:xfrm>
            <a:off x="-1" y="688435"/>
            <a:ext cx="9144001" cy="5078313"/>
          </a:xfrm>
          <a:prstGeom prst="rect">
            <a:avLst/>
          </a:prstGeom>
          <a:noFill/>
        </p:spPr>
        <p:txBody>
          <a:bodyPr wrap="square">
            <a:spAutoFit/>
          </a:bodyPr>
          <a:lstStyle/>
          <a:p>
            <a:r>
              <a:rPr lang="en-US" b="1" dirty="0">
                <a:solidFill>
                  <a:srgbClr val="000066"/>
                </a:solidFill>
                <a:latin typeface="Candara"/>
                <a:cs typeface="Candara"/>
              </a:rPr>
              <a:t>11:00 AM (EDT)	Meeting Start (Session 1 Presentations)</a:t>
            </a:r>
          </a:p>
          <a:p>
            <a:r>
              <a:rPr lang="en-US" dirty="0">
                <a:solidFill>
                  <a:srgbClr val="000066"/>
                </a:solidFill>
                <a:latin typeface="Candara"/>
                <a:cs typeface="Candara"/>
              </a:rPr>
              <a:t> 	Welcome and Introductions / Logistics (20)		               Hinkley / Ambrosia</a:t>
            </a:r>
          </a:p>
          <a:p>
            <a:r>
              <a:rPr lang="en-US" dirty="0">
                <a:solidFill>
                  <a:srgbClr val="000066"/>
                </a:solidFill>
                <a:latin typeface="Candara"/>
                <a:cs typeface="Candara"/>
              </a:rPr>
              <a:t>	NIFC / NIROPS / F&amp;AM Update (20)				</a:t>
            </a:r>
            <a:r>
              <a:rPr lang="en-US" dirty="0" err="1">
                <a:solidFill>
                  <a:srgbClr val="000066"/>
                </a:solidFill>
                <a:latin typeface="Candara"/>
                <a:cs typeface="Candara"/>
              </a:rPr>
              <a:t>Kuo</a:t>
            </a:r>
            <a:r>
              <a:rPr lang="en-US" dirty="0">
                <a:solidFill>
                  <a:srgbClr val="000066"/>
                </a:solidFill>
                <a:latin typeface="Candara"/>
                <a:cs typeface="Candara"/>
              </a:rPr>
              <a:t> / </a:t>
            </a:r>
            <a:r>
              <a:rPr lang="en-US" dirty="0" err="1">
                <a:solidFill>
                  <a:srgbClr val="000066"/>
                </a:solidFill>
                <a:latin typeface="Candara"/>
                <a:cs typeface="Candara"/>
              </a:rPr>
              <a:t>Mellin</a:t>
            </a:r>
            <a:r>
              <a:rPr lang="en-US" dirty="0">
                <a:solidFill>
                  <a:srgbClr val="000066"/>
                </a:solidFill>
                <a:latin typeface="Candara"/>
                <a:cs typeface="Candara"/>
              </a:rPr>
              <a:t> / Triplett</a:t>
            </a:r>
          </a:p>
          <a:p>
            <a:r>
              <a:rPr lang="en-US" dirty="0">
                <a:solidFill>
                  <a:srgbClr val="000066"/>
                </a:solidFill>
                <a:latin typeface="Candara"/>
                <a:cs typeface="Candara"/>
              </a:rPr>
              <a:t>	U.S.F.S. Update (20)				               	 E. Hinkley</a:t>
            </a:r>
          </a:p>
          <a:p>
            <a:r>
              <a:rPr lang="en-US" dirty="0">
                <a:solidFill>
                  <a:srgbClr val="000066"/>
                </a:solidFill>
                <a:latin typeface="Candara"/>
                <a:cs typeface="Candara"/>
              </a:rPr>
              <a:t>	NASA Update (10)					             	 V. Ambrosia</a:t>
            </a:r>
          </a:p>
          <a:p>
            <a:r>
              <a:rPr lang="en-US" dirty="0">
                <a:solidFill>
                  <a:srgbClr val="000066"/>
                </a:solidFill>
                <a:latin typeface="Candara"/>
                <a:cs typeface="Candara"/>
              </a:rPr>
              <a:t>	NASA Disaster Program and Portal (30)		         B. Helms / J. </a:t>
            </a:r>
            <a:r>
              <a:rPr lang="en-US" dirty="0" err="1">
                <a:solidFill>
                  <a:srgbClr val="000066"/>
                </a:solidFill>
                <a:latin typeface="Candara"/>
                <a:cs typeface="Candara"/>
              </a:rPr>
              <a:t>Kirkendall</a:t>
            </a:r>
            <a:r>
              <a:rPr lang="en-US" dirty="0">
                <a:solidFill>
                  <a:srgbClr val="000066"/>
                </a:solidFill>
                <a:latin typeface="Candara"/>
                <a:cs typeface="Candara"/>
              </a:rPr>
              <a:t>	USGS Fire Program Update (20)			         	 P. </a:t>
            </a:r>
            <a:r>
              <a:rPr lang="en-US" dirty="0" err="1">
                <a:solidFill>
                  <a:srgbClr val="000066"/>
                </a:solidFill>
                <a:latin typeface="Candara"/>
                <a:cs typeface="Candara"/>
              </a:rPr>
              <a:t>Steblein</a:t>
            </a:r>
            <a:r>
              <a:rPr lang="en-US" dirty="0">
                <a:solidFill>
                  <a:srgbClr val="000066"/>
                </a:solidFill>
                <a:latin typeface="Candara"/>
                <a:cs typeface="Candara"/>
              </a:rPr>
              <a:t>        </a:t>
            </a:r>
          </a:p>
          <a:p>
            <a:r>
              <a:rPr lang="en-US" b="1" dirty="0">
                <a:solidFill>
                  <a:srgbClr val="000066"/>
                </a:solidFill>
                <a:latin typeface="Candara"/>
                <a:cs typeface="Candara"/>
              </a:rPr>
              <a:t>1:00 – 1:30 PM 			Break </a:t>
            </a:r>
            <a:r>
              <a:rPr lang="en-US" dirty="0">
                <a:solidFill>
                  <a:srgbClr val="000066"/>
                </a:solidFill>
                <a:latin typeface="Candara"/>
                <a:cs typeface="Candara"/>
              </a:rPr>
              <a:t>(30 min)		</a:t>
            </a:r>
          </a:p>
          <a:p>
            <a:r>
              <a:rPr lang="en-US" b="1" dirty="0">
                <a:solidFill>
                  <a:srgbClr val="000066"/>
                </a:solidFill>
                <a:latin typeface="Candara"/>
                <a:cs typeface="Candara"/>
              </a:rPr>
              <a:t>SESSION 2 Presentations</a:t>
            </a:r>
          </a:p>
          <a:p>
            <a:r>
              <a:rPr lang="en-US" dirty="0">
                <a:solidFill>
                  <a:srgbClr val="000066"/>
                </a:solidFill>
                <a:latin typeface="Candara"/>
                <a:cs typeface="Candara"/>
              </a:rPr>
              <a:t>	Thermal Working Group Update (20)	        			R. Cornelius / W. Idle	Canada Update: </a:t>
            </a:r>
            <a:r>
              <a:rPr lang="en-US" dirty="0" err="1">
                <a:solidFill>
                  <a:srgbClr val="000066"/>
                </a:solidFill>
                <a:latin typeface="Candara"/>
                <a:cs typeface="Candara"/>
              </a:rPr>
              <a:t>FireSat</a:t>
            </a:r>
            <a:r>
              <a:rPr lang="en-US" dirty="0">
                <a:solidFill>
                  <a:srgbClr val="000066"/>
                </a:solidFill>
                <a:latin typeface="Candara"/>
                <a:cs typeface="Candara"/>
              </a:rPr>
              <a:t> (15)			          		J. Johnson</a:t>
            </a:r>
          </a:p>
          <a:p>
            <a:r>
              <a:rPr lang="en-US" dirty="0">
                <a:solidFill>
                  <a:srgbClr val="000066"/>
                </a:solidFill>
                <a:latin typeface="Candara"/>
                <a:cs typeface="Candara"/>
              </a:rPr>
              <a:t>	</a:t>
            </a:r>
            <a:r>
              <a:rPr lang="en-US" dirty="0" err="1">
                <a:solidFill>
                  <a:srgbClr val="000066"/>
                </a:solidFill>
                <a:latin typeface="Candara"/>
                <a:cs typeface="Candara"/>
              </a:rPr>
              <a:t>Pyrogence</a:t>
            </a:r>
            <a:r>
              <a:rPr lang="en-US" dirty="0">
                <a:solidFill>
                  <a:srgbClr val="000066"/>
                </a:solidFill>
                <a:latin typeface="Candara"/>
                <a:cs typeface="Candara"/>
              </a:rPr>
              <a:t> Consortium Update (15) 	        	         		 D. </a:t>
            </a:r>
            <a:r>
              <a:rPr lang="en-US" dirty="0" err="1">
                <a:solidFill>
                  <a:srgbClr val="000066"/>
                </a:solidFill>
                <a:latin typeface="Candara"/>
                <a:cs typeface="Candara"/>
              </a:rPr>
              <a:t>Saah</a:t>
            </a:r>
            <a:endParaRPr lang="en-US" dirty="0">
              <a:solidFill>
                <a:srgbClr val="000066"/>
              </a:solidFill>
              <a:latin typeface="Candara"/>
              <a:cs typeface="Candara"/>
            </a:endParaRPr>
          </a:p>
          <a:p>
            <a:r>
              <a:rPr lang="en-US" dirty="0">
                <a:solidFill>
                  <a:srgbClr val="000066"/>
                </a:solidFill>
                <a:latin typeface="Candara"/>
                <a:cs typeface="Candara"/>
              </a:rPr>
              <a:t>	CalFire Update (20)				         	 P. </a:t>
            </a:r>
            <a:r>
              <a:rPr lang="en-US" dirty="0" err="1">
                <a:solidFill>
                  <a:srgbClr val="000066"/>
                </a:solidFill>
                <a:latin typeface="Candara"/>
                <a:cs typeface="Candara"/>
              </a:rPr>
              <a:t>SeLegue</a:t>
            </a:r>
            <a:endParaRPr lang="en-US" dirty="0">
              <a:solidFill>
                <a:srgbClr val="000066"/>
              </a:solidFill>
              <a:latin typeface="Candara"/>
              <a:cs typeface="Candara"/>
            </a:endParaRPr>
          </a:p>
          <a:p>
            <a:r>
              <a:rPr lang="en-US" dirty="0">
                <a:solidFill>
                  <a:srgbClr val="000066"/>
                </a:solidFill>
                <a:latin typeface="Candara"/>
                <a:cs typeface="Candara"/>
              </a:rPr>
              <a:t>	</a:t>
            </a:r>
            <a:r>
              <a:rPr lang="en-US" dirty="0" err="1">
                <a:solidFill>
                  <a:srgbClr val="000066"/>
                </a:solidFill>
                <a:latin typeface="Candara"/>
                <a:cs typeface="Candara"/>
              </a:rPr>
              <a:t>SpatioTemp</a:t>
            </a:r>
            <a:r>
              <a:rPr lang="en-US" dirty="0">
                <a:solidFill>
                  <a:srgbClr val="000066"/>
                </a:solidFill>
                <a:latin typeface="Candara"/>
                <a:cs typeface="Candara"/>
              </a:rPr>
              <a:t> Trends in Fire in Western. U.S.			 K. Weber</a:t>
            </a:r>
            <a:endParaRPr lang="en-US" b="1" dirty="0">
              <a:solidFill>
                <a:srgbClr val="000066"/>
              </a:solidFill>
              <a:latin typeface="Candara"/>
              <a:cs typeface="Candara"/>
            </a:endParaRPr>
          </a:p>
          <a:p>
            <a:endParaRPr lang="en-US" b="1" dirty="0">
              <a:solidFill>
                <a:srgbClr val="000066"/>
              </a:solidFill>
              <a:latin typeface="Candara"/>
              <a:cs typeface="Candara"/>
            </a:endParaRPr>
          </a:p>
          <a:p>
            <a:r>
              <a:rPr lang="en-US" b="1" dirty="0">
                <a:solidFill>
                  <a:srgbClr val="000066"/>
                </a:solidFill>
                <a:latin typeface="Candara"/>
                <a:cs typeface="Candara"/>
              </a:rPr>
              <a:t>2:55 – 1:15 PM 			Break (20 min)</a:t>
            </a:r>
          </a:p>
        </p:txBody>
      </p:sp>
      <p:sp>
        <p:nvSpPr>
          <p:cNvPr id="8" name="Rectangle 7"/>
          <p:cNvSpPr/>
          <p:nvPr/>
        </p:nvSpPr>
        <p:spPr bwMode="auto">
          <a:xfrm>
            <a:off x="0" y="4791655"/>
            <a:ext cx="9144000" cy="351847"/>
          </a:xfrm>
          <a:prstGeom prst="rect">
            <a:avLst/>
          </a:prstGeom>
          <a:solidFill>
            <a:srgbClr val="FFFF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
        <p:nvSpPr>
          <p:cNvPr id="9" name="Rectangle 8"/>
          <p:cNvSpPr/>
          <p:nvPr/>
        </p:nvSpPr>
        <p:spPr bwMode="auto">
          <a:xfrm>
            <a:off x="0" y="2655883"/>
            <a:ext cx="9144000" cy="285751"/>
          </a:xfrm>
          <a:prstGeom prst="rect">
            <a:avLst/>
          </a:prstGeom>
          <a:solidFill>
            <a:srgbClr val="FFFF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Times" charset="0"/>
            </a:endParaRPr>
          </a:p>
        </p:txBody>
      </p:sp>
      <p:sp>
        <p:nvSpPr>
          <p:cNvPr id="10" name="Rectangle 9"/>
          <p:cNvSpPr/>
          <p:nvPr/>
        </p:nvSpPr>
        <p:spPr bwMode="auto">
          <a:xfrm>
            <a:off x="0" y="738381"/>
            <a:ext cx="9144000" cy="285751"/>
          </a:xfrm>
          <a:prstGeom prst="rect">
            <a:avLst/>
          </a:prstGeom>
          <a:solidFill>
            <a:srgbClr val="FFFF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Times" charset="0"/>
            </a:endParaRPr>
          </a:p>
        </p:txBody>
      </p:sp>
    </p:spTree>
    <p:extLst>
      <p:ext uri="{BB962C8B-B14F-4D97-AF65-F5344CB8AC3E}">
        <p14:creationId xmlns:p14="http://schemas.microsoft.com/office/powerpoint/2010/main" val="1572370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94753" y="4535185"/>
            <a:ext cx="623420" cy="515126"/>
          </a:xfrm>
          <a:prstGeom prst="rect">
            <a:avLst/>
          </a:prstGeom>
          <a:noFill/>
          <a:ln w="9525">
            <a:noFill/>
            <a:miter lim="800000"/>
            <a:headEnd/>
            <a:tailEnd/>
          </a:ln>
        </p:spPr>
      </p:pic>
      <p:pic>
        <p:nvPicPr>
          <p:cNvPr id="7" name="Picture 6" descr="Screen Shot 2018-03-21 at 1.14.44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0" y="1771653"/>
            <a:ext cx="6858000" cy="1585079"/>
          </a:xfrm>
          <a:prstGeom prst="rect">
            <a:avLst/>
          </a:prstGeom>
        </p:spPr>
      </p:pic>
      <p:sp>
        <p:nvSpPr>
          <p:cNvPr id="8" name="Text Box 4"/>
          <p:cNvSpPr txBox="1">
            <a:spLocks noChangeArrowheads="1"/>
          </p:cNvSpPr>
          <p:nvPr/>
        </p:nvSpPr>
        <p:spPr bwMode="auto">
          <a:xfrm>
            <a:off x="1143000" y="239597"/>
            <a:ext cx="6858000" cy="1177237"/>
          </a:xfrm>
          <a:prstGeom prst="rect">
            <a:avLst/>
          </a:prstGeom>
          <a:noFill/>
          <a:ln w="9525">
            <a:noFill/>
            <a:miter lim="800000"/>
            <a:headEnd/>
            <a:tailEnd/>
          </a:ln>
        </p:spPr>
        <p:txBody>
          <a:bodyPr wrap="square" lIns="68572" tIns="34286" rIns="68572" bIns="34286">
            <a:spAutoFit/>
          </a:bodyPr>
          <a:lstStyle/>
          <a:p>
            <a:pPr algn="ctr" defTabSz="342900"/>
            <a:r>
              <a:rPr lang="en-US" sz="3600" b="1" i="1" dirty="0">
                <a:solidFill>
                  <a:prstClr val="white"/>
                </a:solidFill>
                <a:latin typeface="Candara"/>
                <a:cs typeface="Candara"/>
              </a:rPr>
              <a:t>NASA Update:</a:t>
            </a:r>
          </a:p>
          <a:p>
            <a:pPr algn="ctr" defTabSz="342900"/>
            <a:r>
              <a:rPr lang="en-US" sz="3600" b="1" i="1" dirty="0">
                <a:solidFill>
                  <a:prstClr val="white"/>
                </a:solidFill>
                <a:latin typeface="Candara"/>
                <a:cs typeface="Candara"/>
              </a:rPr>
              <a:t>Wildland Fire Element</a:t>
            </a:r>
            <a:endParaRPr lang="en-US" sz="2400" b="1" i="1" dirty="0">
              <a:solidFill>
                <a:prstClr val="white"/>
              </a:solidFill>
              <a:latin typeface="Candara"/>
              <a:cs typeface="Candara"/>
            </a:endParaRPr>
          </a:p>
        </p:txBody>
      </p:sp>
      <p:pic>
        <p:nvPicPr>
          <p:cNvPr id="1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3000" y="1649656"/>
            <a:ext cx="6858000" cy="19360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169771" y="2147594"/>
            <a:ext cx="4768170" cy="646331"/>
          </a:xfrm>
          <a:prstGeom prst="rect">
            <a:avLst/>
          </a:prstGeom>
        </p:spPr>
        <p:txBody>
          <a:bodyPr wrap="square">
            <a:spAutoFit/>
          </a:bodyPr>
          <a:lstStyle/>
          <a:p>
            <a:pPr algn="ctr" defTabSz="342900"/>
            <a:r>
              <a:rPr lang="en-US" sz="2100" b="1" dirty="0">
                <a:solidFill>
                  <a:prstClr val="white"/>
                </a:solidFill>
                <a:latin typeface="Candara"/>
                <a:cs typeface="Candara"/>
              </a:rPr>
              <a:t>Vince Ambrosia</a:t>
            </a:r>
          </a:p>
          <a:p>
            <a:pPr algn="ctr" defTabSz="342900"/>
            <a:r>
              <a:rPr lang="en-US" sz="1500" b="1" dirty="0">
                <a:solidFill>
                  <a:prstClr val="white"/>
                </a:solidFill>
                <a:latin typeface="Candara"/>
                <a:cs typeface="Candara"/>
              </a:rPr>
              <a:t>NASA Applied Science Program </a:t>
            </a: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1580" y="4565470"/>
            <a:ext cx="525006" cy="578032"/>
          </a:xfrm>
          <a:prstGeom prst="rect">
            <a:avLst/>
          </a:prstGeom>
        </p:spPr>
      </p:pic>
      <p:sp>
        <p:nvSpPr>
          <p:cNvPr id="13" name="Rectangle 12">
            <a:extLst>
              <a:ext uri="{FF2B5EF4-FFF2-40B4-BE49-F238E27FC236}">
                <a16:creationId xmlns:a16="http://schemas.microsoft.com/office/drawing/2014/main" id="{538EE54A-13C1-B445-B911-7F784807BE04}"/>
              </a:ext>
            </a:extLst>
          </p:cNvPr>
          <p:cNvSpPr/>
          <p:nvPr/>
        </p:nvSpPr>
        <p:spPr>
          <a:xfrm>
            <a:off x="2034018" y="4038897"/>
            <a:ext cx="5075693" cy="1015663"/>
          </a:xfrm>
          <a:prstGeom prst="rect">
            <a:avLst/>
          </a:prstGeom>
        </p:spPr>
        <p:txBody>
          <a:bodyPr wrap="square">
            <a:spAutoFit/>
          </a:bodyPr>
          <a:lstStyle/>
          <a:p>
            <a:pPr algn="ctr" defTabSz="342900"/>
            <a:r>
              <a:rPr lang="en-US" sz="1500" b="1" dirty="0">
                <a:solidFill>
                  <a:srgbClr val="000066"/>
                </a:solidFill>
                <a:latin typeface="Candara"/>
                <a:cs typeface="Candara"/>
              </a:rPr>
              <a:t>18 November 2020</a:t>
            </a:r>
          </a:p>
          <a:p>
            <a:pPr algn="ctr" defTabSz="342900"/>
            <a:endParaRPr lang="en-US" sz="1500" b="1" dirty="0">
              <a:solidFill>
                <a:srgbClr val="000066"/>
              </a:solidFill>
              <a:latin typeface="Candara"/>
              <a:cs typeface="Candara"/>
            </a:endParaRPr>
          </a:p>
          <a:p>
            <a:pPr algn="ctr" defTabSz="342900"/>
            <a:r>
              <a:rPr lang="en-US" sz="1500" b="1" dirty="0">
                <a:solidFill>
                  <a:srgbClr val="000066"/>
                </a:solidFill>
                <a:latin typeface="Candara"/>
                <a:cs typeface="Candara"/>
              </a:rPr>
              <a:t>Tactical Fire Remote Sensing Advisory Committee (TFRSAC)</a:t>
            </a:r>
          </a:p>
          <a:p>
            <a:pPr algn="ctr" defTabSz="342900"/>
            <a:r>
              <a:rPr lang="en-US" sz="1500" b="1" dirty="0">
                <a:solidFill>
                  <a:srgbClr val="000066"/>
                </a:solidFill>
                <a:latin typeface="Candara"/>
                <a:cs typeface="Candara"/>
              </a:rPr>
              <a:t>WebEx Virtual Meeting</a:t>
            </a:r>
          </a:p>
        </p:txBody>
      </p:sp>
    </p:spTree>
    <p:extLst>
      <p:ext uri="{BB962C8B-B14F-4D97-AF65-F5344CB8AC3E}">
        <p14:creationId xmlns:p14="http://schemas.microsoft.com/office/powerpoint/2010/main" val="1652329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NASA_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1534" y="75998"/>
            <a:ext cx="559466" cy="465011"/>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4643" y="101849"/>
            <a:ext cx="423564" cy="466344"/>
          </a:xfrm>
          <a:prstGeom prst="rect">
            <a:avLst/>
          </a:prstGeom>
        </p:spPr>
      </p:pic>
      <p:sp>
        <p:nvSpPr>
          <p:cNvPr id="5" name="Rectangle 2"/>
          <p:cNvSpPr>
            <a:spLocks noChangeArrowheads="1"/>
          </p:cNvSpPr>
          <p:nvPr/>
        </p:nvSpPr>
        <p:spPr bwMode="auto">
          <a:xfrm>
            <a:off x="1143000" y="10028"/>
            <a:ext cx="6858000" cy="626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r>
              <a:rPr lang="en-US" altLang="en-US" sz="2400" b="1" i="1" dirty="0">
                <a:solidFill>
                  <a:srgbClr val="FFFFFF"/>
                </a:solidFill>
                <a:latin typeface="Candara"/>
                <a:cs typeface="Candara"/>
              </a:rPr>
              <a:t>Applications Themes &amp; Societal Benefit Areas</a:t>
            </a:r>
          </a:p>
        </p:txBody>
      </p:sp>
      <p:grpSp>
        <p:nvGrpSpPr>
          <p:cNvPr id="6" name="Group 34"/>
          <p:cNvGrpSpPr>
            <a:grpSpLocks/>
          </p:cNvGrpSpPr>
          <p:nvPr/>
        </p:nvGrpSpPr>
        <p:grpSpPr bwMode="auto">
          <a:xfrm>
            <a:off x="4445077" y="1509924"/>
            <a:ext cx="3434954" cy="2577913"/>
            <a:chOff x="4564065" y="1863470"/>
            <a:chExt cx="4579935" cy="3437012"/>
          </a:xfrm>
        </p:grpSpPr>
        <p:sp>
          <p:nvSpPr>
            <p:cNvPr id="7" name="Text Box 11"/>
            <p:cNvSpPr txBox="1">
              <a:spLocks noChangeArrowheads="1"/>
            </p:cNvSpPr>
            <p:nvPr/>
          </p:nvSpPr>
          <p:spPr bwMode="auto">
            <a:xfrm>
              <a:off x="5188515" y="4961948"/>
              <a:ext cx="1218852" cy="3385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r>
                <a:rPr lang="en-US" altLang="en-US" sz="1050" b="1" dirty="0">
                  <a:solidFill>
                    <a:srgbClr val="000066"/>
                  </a:solidFill>
                  <a:latin typeface="Candara"/>
                  <a:cs typeface="Candara"/>
                </a:rPr>
                <a:t>Energy</a:t>
              </a:r>
            </a:p>
          </p:txBody>
        </p:sp>
        <p:grpSp>
          <p:nvGrpSpPr>
            <p:cNvPr id="8" name="Group 38"/>
            <p:cNvGrpSpPr>
              <a:grpSpLocks/>
            </p:cNvGrpSpPr>
            <p:nvPr/>
          </p:nvGrpSpPr>
          <p:grpSpPr bwMode="auto">
            <a:xfrm>
              <a:off x="6113617" y="1863470"/>
              <a:ext cx="1259701" cy="1632581"/>
              <a:chOff x="2207260" y="1640559"/>
              <a:chExt cx="1517650" cy="1945960"/>
            </a:xfrm>
          </p:grpSpPr>
          <p:sp>
            <p:nvSpPr>
              <p:cNvPr id="18" name="Text Box 14"/>
              <p:cNvSpPr txBox="1">
                <a:spLocks noChangeArrowheads="1"/>
              </p:cNvSpPr>
              <p:nvPr/>
            </p:nvSpPr>
            <p:spPr bwMode="auto">
              <a:xfrm>
                <a:off x="2207260" y="3183002"/>
                <a:ext cx="1517650" cy="403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r>
                  <a:rPr lang="en-US" altLang="en-US" sz="1050" b="1">
                    <a:solidFill>
                      <a:srgbClr val="000066"/>
                    </a:solidFill>
                    <a:latin typeface="Candara"/>
                    <a:cs typeface="Candara"/>
                  </a:rPr>
                  <a:t>Climate</a:t>
                </a:r>
              </a:p>
            </p:txBody>
          </p:sp>
          <p:pic>
            <p:nvPicPr>
              <p:cNvPr id="19" name="Picture 13" descr="Nino Full Ear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34565" y="1640559"/>
                <a:ext cx="1463040" cy="1467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9" name="Group 39"/>
            <p:cNvGrpSpPr>
              <a:grpSpLocks/>
            </p:cNvGrpSpPr>
            <p:nvPr/>
          </p:nvGrpSpPr>
          <p:grpSpPr bwMode="auto">
            <a:xfrm>
              <a:off x="4564065" y="1863470"/>
              <a:ext cx="1213582" cy="1629686"/>
              <a:chOff x="522160" y="1642585"/>
              <a:chExt cx="1463040" cy="1944308"/>
            </a:xfrm>
          </p:grpSpPr>
          <p:pic>
            <p:nvPicPr>
              <p:cNvPr id="16" name="Picture 25" descr="Harvesting Cor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2160" y="1642585"/>
                <a:ext cx="1463040" cy="1463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26"/>
              <p:cNvSpPr txBox="1">
                <a:spLocks noChangeArrowheads="1"/>
              </p:cNvSpPr>
              <p:nvPr/>
            </p:nvSpPr>
            <p:spPr bwMode="auto">
              <a:xfrm>
                <a:off x="567879" y="3183002"/>
                <a:ext cx="1371599" cy="403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r>
                  <a:rPr lang="en-US" altLang="en-US" sz="1050" b="1">
                    <a:solidFill>
                      <a:srgbClr val="000066"/>
                    </a:solidFill>
                    <a:latin typeface="Candara"/>
                    <a:cs typeface="Candara"/>
                  </a:rPr>
                  <a:t>Agriculture</a:t>
                </a:r>
              </a:p>
            </p:txBody>
          </p:sp>
        </p:grpSp>
        <p:grpSp>
          <p:nvGrpSpPr>
            <p:cNvPr id="10" name="Group 40"/>
            <p:cNvGrpSpPr>
              <a:grpSpLocks/>
            </p:cNvGrpSpPr>
            <p:nvPr/>
          </p:nvGrpSpPr>
          <p:grpSpPr bwMode="auto">
            <a:xfrm>
              <a:off x="7544338" y="1863470"/>
              <a:ext cx="1599662" cy="1550824"/>
              <a:chOff x="6463729" y="4209375"/>
              <a:chExt cx="1927225" cy="1850267"/>
            </a:xfrm>
          </p:grpSpPr>
          <p:sp>
            <p:nvSpPr>
              <p:cNvPr id="12" name="Text Box 20"/>
              <p:cNvSpPr txBox="1">
                <a:spLocks noChangeArrowheads="1"/>
              </p:cNvSpPr>
              <p:nvPr/>
            </p:nvSpPr>
            <p:spPr bwMode="auto">
              <a:xfrm>
                <a:off x="6463729" y="5729178"/>
                <a:ext cx="1927225" cy="3304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r>
                  <a:rPr lang="en-US" altLang="en-US" sz="1050" b="1">
                    <a:solidFill>
                      <a:srgbClr val="000066"/>
                    </a:solidFill>
                    <a:latin typeface="Candara"/>
                    <a:cs typeface="Candara"/>
                  </a:rPr>
                  <a:t>Weather</a:t>
                </a:r>
              </a:p>
            </p:txBody>
          </p:sp>
          <p:pic>
            <p:nvPicPr>
              <p:cNvPr id="13" name="Picture 19" descr="ISABEL-GOES_hi"/>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95821" y="4209375"/>
                <a:ext cx="1463040" cy="1461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 name="Text Box 29"/>
            <p:cNvSpPr txBox="1">
              <a:spLocks noChangeArrowheads="1"/>
            </p:cNvSpPr>
            <p:nvPr/>
          </p:nvSpPr>
          <p:spPr bwMode="auto">
            <a:xfrm>
              <a:off x="7100534" y="4930620"/>
              <a:ext cx="1013735" cy="3385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r>
                <a:rPr lang="en-US" altLang="en-US" sz="1050" b="1" dirty="0">
                  <a:solidFill>
                    <a:srgbClr val="000066"/>
                  </a:solidFill>
                  <a:latin typeface="Candara"/>
                  <a:cs typeface="Candara"/>
                </a:rPr>
                <a:t>Oceans</a:t>
              </a:r>
            </a:p>
          </p:txBody>
        </p:sp>
      </p:grpSp>
      <p:grpSp>
        <p:nvGrpSpPr>
          <p:cNvPr id="20" name="Group 40"/>
          <p:cNvGrpSpPr>
            <a:grpSpLocks/>
          </p:cNvGrpSpPr>
          <p:nvPr/>
        </p:nvGrpSpPr>
        <p:grpSpPr bwMode="auto">
          <a:xfrm>
            <a:off x="1438750" y="1461109"/>
            <a:ext cx="2414588" cy="3011894"/>
            <a:chOff x="407781" y="2527130"/>
            <a:chExt cx="3220316" cy="4015489"/>
          </a:xfrm>
        </p:grpSpPr>
        <p:grpSp>
          <p:nvGrpSpPr>
            <p:cNvPr id="21" name="Group 37"/>
            <p:cNvGrpSpPr>
              <a:grpSpLocks/>
            </p:cNvGrpSpPr>
            <p:nvPr/>
          </p:nvGrpSpPr>
          <p:grpSpPr bwMode="auto">
            <a:xfrm>
              <a:off x="571394" y="4618516"/>
              <a:ext cx="1374344" cy="1774822"/>
              <a:chOff x="3850577" y="1642583"/>
              <a:chExt cx="1533525" cy="1903481"/>
            </a:xfrm>
          </p:grpSpPr>
          <p:sp>
            <p:nvSpPr>
              <p:cNvPr id="29" name="Text Box 5"/>
              <p:cNvSpPr txBox="1">
                <a:spLocks noChangeArrowheads="1"/>
              </p:cNvSpPr>
              <p:nvPr/>
            </p:nvSpPr>
            <p:spPr bwMode="auto">
              <a:xfrm>
                <a:off x="3850577" y="3183001"/>
                <a:ext cx="1533525" cy="36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r>
                  <a:rPr lang="en-US" altLang="en-US" sz="1050" b="1">
                    <a:solidFill>
                      <a:srgbClr val="000066"/>
                    </a:solidFill>
                    <a:latin typeface="Candara"/>
                    <a:cs typeface="Candara"/>
                  </a:rPr>
                  <a:t>Disasters</a:t>
                </a:r>
              </a:p>
            </p:txBody>
          </p:sp>
          <p:pic>
            <p:nvPicPr>
              <p:cNvPr id="30" name="Picture 4" descr="Hurricane Andrew person walki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885819" y="1642583"/>
                <a:ext cx="1463040" cy="1463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2" name="Text Box 23"/>
            <p:cNvSpPr txBox="1">
              <a:spLocks noChangeArrowheads="1"/>
            </p:cNvSpPr>
            <p:nvPr/>
          </p:nvSpPr>
          <p:spPr bwMode="auto">
            <a:xfrm>
              <a:off x="2246640" y="6050222"/>
              <a:ext cx="1381457" cy="492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r>
                <a:rPr lang="en-US" altLang="en-US" sz="1050" b="1">
                  <a:solidFill>
                    <a:srgbClr val="000066"/>
                  </a:solidFill>
                  <a:latin typeface="Candara"/>
                  <a:cs typeface="Candara"/>
                </a:rPr>
                <a:t>Ecological Forecasting</a:t>
              </a:r>
            </a:p>
          </p:txBody>
        </p:sp>
        <p:grpSp>
          <p:nvGrpSpPr>
            <p:cNvPr id="23" name="Group 32"/>
            <p:cNvGrpSpPr>
              <a:grpSpLocks/>
            </p:cNvGrpSpPr>
            <p:nvPr/>
          </p:nvGrpSpPr>
          <p:grpSpPr bwMode="auto">
            <a:xfrm>
              <a:off x="2282209" y="2527130"/>
              <a:ext cx="1310321" cy="1972138"/>
              <a:chOff x="2046241" y="1863470"/>
              <a:chExt cx="1310321" cy="1972138"/>
            </a:xfrm>
          </p:grpSpPr>
          <p:sp>
            <p:nvSpPr>
              <p:cNvPr id="27" name="Text Box 17"/>
              <p:cNvSpPr txBox="1">
                <a:spLocks noChangeArrowheads="1"/>
              </p:cNvSpPr>
              <p:nvPr/>
            </p:nvSpPr>
            <p:spPr bwMode="auto">
              <a:xfrm>
                <a:off x="2121310" y="3281662"/>
                <a:ext cx="1160179" cy="553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r>
                  <a:rPr lang="en-US" altLang="en-US" sz="1050" b="1">
                    <a:solidFill>
                      <a:srgbClr val="000066"/>
                    </a:solidFill>
                    <a:latin typeface="Candara"/>
                    <a:cs typeface="Candara"/>
                  </a:rPr>
                  <a:t>Water Resources</a:t>
                </a:r>
              </a:p>
            </p:txBody>
          </p:sp>
          <p:pic>
            <p:nvPicPr>
              <p:cNvPr id="28" name="Picture 16" descr="Hydroelectric Dam"/>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046241" y="1863470"/>
                <a:ext cx="1310321" cy="1364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4" name="Group 43"/>
            <p:cNvGrpSpPr>
              <a:grpSpLocks/>
            </p:cNvGrpSpPr>
            <p:nvPr/>
          </p:nvGrpSpPr>
          <p:grpSpPr bwMode="auto">
            <a:xfrm>
              <a:off x="407781" y="2527132"/>
              <a:ext cx="1701568" cy="1956250"/>
              <a:chOff x="918624" y="4226484"/>
              <a:chExt cx="1897728" cy="2096297"/>
            </a:xfrm>
          </p:grpSpPr>
          <p:sp>
            <p:nvSpPr>
              <p:cNvPr id="25" name="Text Box 8"/>
              <p:cNvSpPr txBox="1">
                <a:spLocks noChangeArrowheads="1"/>
              </p:cNvSpPr>
              <p:nvPr/>
            </p:nvSpPr>
            <p:spPr bwMode="auto">
              <a:xfrm>
                <a:off x="918624" y="5729178"/>
                <a:ext cx="1897728" cy="5936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342900"/>
                <a:r>
                  <a:rPr lang="en-US" altLang="en-US" sz="1050" b="1" dirty="0">
                    <a:solidFill>
                      <a:srgbClr val="000066"/>
                    </a:solidFill>
                    <a:latin typeface="Candara"/>
                    <a:cs typeface="Candara"/>
                  </a:rPr>
                  <a:t>Health &amp;</a:t>
                </a:r>
              </a:p>
              <a:p>
                <a:pPr algn="ctr" defTabSz="342900"/>
                <a:r>
                  <a:rPr lang="en-US" altLang="en-US" sz="1050" b="1" dirty="0">
                    <a:solidFill>
                      <a:srgbClr val="000066"/>
                    </a:solidFill>
                    <a:latin typeface="Candara"/>
                    <a:cs typeface="Candara"/>
                  </a:rPr>
                  <a:t>Air Quality</a:t>
                </a:r>
              </a:p>
            </p:txBody>
          </p:sp>
          <p:pic>
            <p:nvPicPr>
              <p:cNvPr id="26" name="Picture 2"/>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135968" y="4226484"/>
                <a:ext cx="1463040" cy="1415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31" name="Rectangle 3"/>
          <p:cNvSpPr txBox="1">
            <a:spLocks noChangeArrowheads="1"/>
          </p:cNvSpPr>
          <p:nvPr/>
        </p:nvSpPr>
        <p:spPr bwMode="auto">
          <a:xfrm>
            <a:off x="7614050" y="4877991"/>
            <a:ext cx="386953" cy="265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342900"/>
            <a:r>
              <a:rPr lang="en-US" altLang="en-US" sz="1050">
                <a:solidFill>
                  <a:srgbClr val="000000"/>
                </a:solidFill>
                <a:latin typeface="Candara"/>
                <a:cs typeface="Candara"/>
              </a:rPr>
              <a:t>|‌ </a:t>
            </a:r>
            <a:fld id="{B193E2E9-E40F-4EC9-9BDD-DB0702815539}" type="slidenum">
              <a:rPr lang="en-US" altLang="en-US" sz="1050">
                <a:solidFill>
                  <a:srgbClr val="000000"/>
                </a:solidFill>
                <a:latin typeface="Candara"/>
                <a:cs typeface="Candara"/>
              </a:rPr>
              <a:pPr algn="r" defTabSz="342900"/>
              <a:t>41</a:t>
            </a:fld>
            <a:endParaRPr lang="en-US" altLang="en-US" sz="1050">
              <a:solidFill>
                <a:srgbClr val="000000"/>
              </a:solidFill>
              <a:latin typeface="Candara"/>
              <a:cs typeface="Candara"/>
            </a:endParaRPr>
          </a:p>
        </p:txBody>
      </p:sp>
      <p:cxnSp>
        <p:nvCxnSpPr>
          <p:cNvPr id="32" name="Straight Connector 31"/>
          <p:cNvCxnSpPr/>
          <p:nvPr/>
        </p:nvCxnSpPr>
        <p:spPr>
          <a:xfrm>
            <a:off x="4150519" y="1194197"/>
            <a:ext cx="0" cy="3084909"/>
          </a:xfrm>
          <a:prstGeom prst="line">
            <a:avLst/>
          </a:prstGeom>
          <a:ln w="28575">
            <a:solidFill>
              <a:srgbClr val="333399"/>
            </a:solidFill>
          </a:ln>
        </p:spPr>
        <p:style>
          <a:lnRef idx="1">
            <a:schemeClr val="accent1"/>
          </a:lnRef>
          <a:fillRef idx="0">
            <a:schemeClr val="accent1"/>
          </a:fillRef>
          <a:effectRef idx="0">
            <a:schemeClr val="accent1"/>
          </a:effectRef>
          <a:fontRef idx="minor">
            <a:schemeClr val="tx1"/>
          </a:fontRef>
        </p:style>
      </p:cxnSp>
      <p:sp>
        <p:nvSpPr>
          <p:cNvPr id="33" name="Rectangle 38"/>
          <p:cNvSpPr>
            <a:spLocks noChangeArrowheads="1"/>
          </p:cNvSpPr>
          <p:nvPr/>
        </p:nvSpPr>
        <p:spPr bwMode="auto">
          <a:xfrm>
            <a:off x="1287539" y="605050"/>
            <a:ext cx="2809875" cy="710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338138" algn="l"/>
              </a:tabLst>
              <a:defRPr>
                <a:solidFill>
                  <a:schemeClr val="tx1"/>
                </a:solidFill>
                <a:latin typeface="Arial" panose="020B0604020202020204" pitchFamily="34" charset="0"/>
              </a:defRPr>
            </a:lvl1pPr>
            <a:lvl2pPr marL="742950" indent="-285750" eaLnBrk="0" hangingPunct="0">
              <a:tabLst>
                <a:tab pos="338138" algn="l"/>
              </a:tabLst>
              <a:defRPr>
                <a:solidFill>
                  <a:schemeClr val="tx1"/>
                </a:solidFill>
                <a:latin typeface="Arial" panose="020B0604020202020204" pitchFamily="34" charset="0"/>
              </a:defRPr>
            </a:lvl2pPr>
            <a:lvl3pPr marL="1143000" indent="-228600" eaLnBrk="0" hangingPunct="0">
              <a:tabLst>
                <a:tab pos="338138" algn="l"/>
              </a:tabLst>
              <a:defRPr>
                <a:solidFill>
                  <a:schemeClr val="tx1"/>
                </a:solidFill>
                <a:latin typeface="Arial" panose="020B0604020202020204" pitchFamily="34" charset="0"/>
              </a:defRPr>
            </a:lvl3pPr>
            <a:lvl4pPr marL="1600200" indent="-228600" eaLnBrk="0" hangingPunct="0">
              <a:tabLst>
                <a:tab pos="338138" algn="l"/>
              </a:tabLst>
              <a:defRPr>
                <a:solidFill>
                  <a:schemeClr val="tx1"/>
                </a:solidFill>
                <a:latin typeface="Arial" panose="020B0604020202020204" pitchFamily="34" charset="0"/>
              </a:defRPr>
            </a:lvl4pPr>
            <a:lvl5pPr marL="2057400" indent="-228600" eaLnBrk="0" hangingPunct="0">
              <a:tabLst>
                <a:tab pos="33813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3813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3813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3813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38138" algn="l"/>
              </a:tabLst>
              <a:defRPr>
                <a:solidFill>
                  <a:schemeClr val="tx1"/>
                </a:solidFill>
                <a:latin typeface="Arial" panose="020B0604020202020204" pitchFamily="34" charset="0"/>
              </a:defRPr>
            </a:lvl9pPr>
          </a:lstStyle>
          <a:p>
            <a:pPr algn="ctr" defTabSz="342900">
              <a:spcAft>
                <a:spcPts val="450"/>
              </a:spcAft>
              <a:tabLst>
                <a:tab pos="253604" algn="l"/>
              </a:tabLst>
            </a:pPr>
            <a:r>
              <a:rPr lang="en-US" altLang="en-US" b="1" dirty="0">
                <a:solidFill>
                  <a:srgbClr val="000066"/>
                </a:solidFill>
                <a:latin typeface="Candara"/>
                <a:cs typeface="Candara"/>
              </a:rPr>
              <a:t>Emphasis in </a:t>
            </a:r>
          </a:p>
          <a:p>
            <a:pPr algn="ctr" defTabSz="342900">
              <a:spcAft>
                <a:spcPts val="450"/>
              </a:spcAft>
              <a:tabLst>
                <a:tab pos="253604" algn="l"/>
              </a:tabLst>
            </a:pPr>
            <a:r>
              <a:rPr lang="en-US" altLang="en-US" b="1" dirty="0">
                <a:solidFill>
                  <a:srgbClr val="000066"/>
                </a:solidFill>
                <a:latin typeface="Candara"/>
                <a:cs typeface="Candara"/>
              </a:rPr>
              <a:t>4 Applications Areas</a:t>
            </a:r>
          </a:p>
        </p:txBody>
      </p:sp>
      <p:sp>
        <p:nvSpPr>
          <p:cNvPr id="34" name="Rectangle 39"/>
          <p:cNvSpPr>
            <a:spLocks noChangeArrowheads="1"/>
          </p:cNvSpPr>
          <p:nvPr/>
        </p:nvSpPr>
        <p:spPr bwMode="auto">
          <a:xfrm>
            <a:off x="4397452" y="682440"/>
            <a:ext cx="329922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338138" algn="l"/>
              </a:tabLst>
              <a:defRPr>
                <a:solidFill>
                  <a:schemeClr val="tx1"/>
                </a:solidFill>
                <a:latin typeface="Arial" panose="020B0604020202020204" pitchFamily="34" charset="0"/>
              </a:defRPr>
            </a:lvl1pPr>
            <a:lvl2pPr marL="742950" indent="-285750" eaLnBrk="0" hangingPunct="0">
              <a:tabLst>
                <a:tab pos="338138" algn="l"/>
              </a:tabLst>
              <a:defRPr>
                <a:solidFill>
                  <a:schemeClr val="tx1"/>
                </a:solidFill>
                <a:latin typeface="Arial" panose="020B0604020202020204" pitchFamily="34" charset="0"/>
              </a:defRPr>
            </a:lvl2pPr>
            <a:lvl3pPr marL="1143000" indent="-228600" eaLnBrk="0" hangingPunct="0">
              <a:tabLst>
                <a:tab pos="338138" algn="l"/>
              </a:tabLst>
              <a:defRPr>
                <a:solidFill>
                  <a:schemeClr val="tx1"/>
                </a:solidFill>
                <a:latin typeface="Arial" panose="020B0604020202020204" pitchFamily="34" charset="0"/>
              </a:defRPr>
            </a:lvl3pPr>
            <a:lvl4pPr marL="1600200" indent="-228600" eaLnBrk="0" hangingPunct="0">
              <a:tabLst>
                <a:tab pos="338138" algn="l"/>
              </a:tabLst>
              <a:defRPr>
                <a:solidFill>
                  <a:schemeClr val="tx1"/>
                </a:solidFill>
                <a:latin typeface="Arial" panose="020B0604020202020204" pitchFamily="34" charset="0"/>
              </a:defRPr>
            </a:lvl4pPr>
            <a:lvl5pPr marL="2057400" indent="-228600" eaLnBrk="0" hangingPunct="0">
              <a:tabLst>
                <a:tab pos="33813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33813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33813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33813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338138" algn="l"/>
              </a:tabLst>
              <a:defRPr>
                <a:solidFill>
                  <a:schemeClr val="tx1"/>
                </a:solidFill>
                <a:latin typeface="Arial" panose="020B0604020202020204" pitchFamily="34" charset="0"/>
              </a:defRPr>
            </a:lvl9pPr>
          </a:lstStyle>
          <a:p>
            <a:pPr algn="ctr" defTabSz="342900">
              <a:spcAft>
                <a:spcPts val="450"/>
              </a:spcAft>
              <a:tabLst>
                <a:tab pos="253604" algn="l"/>
              </a:tabLst>
            </a:pPr>
            <a:r>
              <a:rPr lang="en-US" altLang="en-US" b="1" i="1" dirty="0">
                <a:solidFill>
                  <a:srgbClr val="000066"/>
                </a:solidFill>
                <a:latin typeface="Candara"/>
                <a:cs typeface="Candara"/>
              </a:rPr>
              <a:t>Support opportunities in </a:t>
            </a:r>
            <a:br>
              <a:rPr lang="en-US" altLang="en-US" b="1" i="1" dirty="0">
                <a:solidFill>
                  <a:srgbClr val="000066"/>
                </a:solidFill>
                <a:latin typeface="Candara"/>
                <a:cs typeface="Candara"/>
              </a:rPr>
            </a:br>
            <a:r>
              <a:rPr lang="en-US" altLang="en-US" b="1" i="1" dirty="0">
                <a:solidFill>
                  <a:srgbClr val="000066"/>
                </a:solidFill>
                <a:latin typeface="Candara"/>
                <a:cs typeface="Candara"/>
              </a:rPr>
              <a:t>5 additional areas</a:t>
            </a:r>
          </a:p>
        </p:txBody>
      </p:sp>
      <p:pic>
        <p:nvPicPr>
          <p:cNvPr id="35" name="Picture 5"/>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6291981" y="2864115"/>
            <a:ext cx="912019" cy="948929"/>
          </a:xfrm>
          <a:prstGeom prst="rect">
            <a:avLst/>
          </a:prstGeom>
          <a:noFill/>
          <a:ln w="9525">
            <a:solidFill>
              <a:schemeClr val="bg1">
                <a:lumMod val="50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6" name="Picture 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843689" y="3030353"/>
            <a:ext cx="983456" cy="101798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7" name="Picture 4"/>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4924427" y="2874357"/>
            <a:ext cx="912019" cy="935831"/>
          </a:xfrm>
          <a:prstGeom prst="rect">
            <a:avLst/>
          </a:prstGeom>
          <a:noFill/>
          <a:ln w="9525">
            <a:solidFill>
              <a:schemeClr val="bg1">
                <a:lumMod val="50000"/>
              </a:schemeClr>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8" name="Text Box 11"/>
          <p:cNvSpPr txBox="1">
            <a:spLocks noChangeArrowheads="1"/>
          </p:cNvSpPr>
          <p:nvPr/>
        </p:nvSpPr>
        <p:spPr bwMode="auto">
          <a:xfrm>
            <a:off x="2685999" y="4481831"/>
            <a:ext cx="2034743"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defTabSz="342900"/>
            <a:r>
              <a:rPr lang="en-US" altLang="en-US" sz="1350" b="1" dirty="0">
                <a:solidFill>
                  <a:srgbClr val="000066"/>
                </a:solidFill>
                <a:latin typeface="Candara"/>
                <a:cs typeface="Candara"/>
              </a:rPr>
              <a:t>Crosscutting theme: </a:t>
            </a:r>
          </a:p>
          <a:p>
            <a:pPr algn="r" defTabSz="342900"/>
            <a:r>
              <a:rPr lang="en-US" altLang="en-US" sz="1350" b="1" dirty="0">
                <a:solidFill>
                  <a:srgbClr val="000066"/>
                </a:solidFill>
                <a:latin typeface="Candara"/>
                <a:cs typeface="Candara"/>
              </a:rPr>
              <a:t>Wildland Fires</a:t>
            </a:r>
          </a:p>
        </p:txBody>
      </p:sp>
      <p:pic>
        <p:nvPicPr>
          <p:cNvPr id="39" name="Picture 5" descr="nwont3-big"/>
          <p:cNvPicPr>
            <a:picLocks noChangeAspect="1" noChangeArrowheads="1"/>
          </p:cNvPicPr>
          <p:nvPr/>
        </p:nvPicPr>
        <p:blipFill rotWithShape="1">
          <a:blip r:embed="rId14" cstate="screen">
            <a:lum bright="-20000"/>
            <a:extLst>
              <a:ext uri="{28A0092B-C50C-407E-A947-70E740481C1C}">
                <a14:useLocalDpi xmlns:a14="http://schemas.microsoft.com/office/drawing/2010/main"/>
              </a:ext>
            </a:extLst>
          </a:blip>
          <a:srcRect/>
          <a:stretch/>
        </p:blipFill>
        <p:spPr bwMode="auto">
          <a:xfrm>
            <a:off x="4835266" y="4149094"/>
            <a:ext cx="903896" cy="947789"/>
          </a:xfrm>
          <a:prstGeom prst="rect">
            <a:avLst/>
          </a:prstGeom>
          <a:noFill/>
          <a:ln w="9525">
            <a:noFill/>
            <a:miter lim="800000"/>
            <a:headEnd/>
            <a:tailEnd/>
          </a:ln>
        </p:spPr>
      </p:pic>
      <p:sp>
        <p:nvSpPr>
          <p:cNvPr id="40" name="Left Arrow 39"/>
          <p:cNvSpPr/>
          <p:nvPr/>
        </p:nvSpPr>
        <p:spPr>
          <a:xfrm>
            <a:off x="1448993" y="4485968"/>
            <a:ext cx="1461731" cy="363474"/>
          </a:xfrm>
          <a:prstGeom prst="lef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Candara"/>
              <a:cs typeface="Candara"/>
            </a:endParaRPr>
          </a:p>
        </p:txBody>
      </p:sp>
      <p:sp>
        <p:nvSpPr>
          <p:cNvPr id="41" name="Right Arrow 40"/>
          <p:cNvSpPr/>
          <p:nvPr/>
        </p:nvSpPr>
        <p:spPr>
          <a:xfrm>
            <a:off x="5786654" y="4485968"/>
            <a:ext cx="1588704" cy="363474"/>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Candara"/>
              <a:cs typeface="Candara"/>
            </a:endParaRPr>
          </a:p>
        </p:txBody>
      </p:sp>
      <p:cxnSp>
        <p:nvCxnSpPr>
          <p:cNvPr id="42" name="Straight Connector 41"/>
          <p:cNvCxnSpPr/>
          <p:nvPr/>
        </p:nvCxnSpPr>
        <p:spPr>
          <a:xfrm>
            <a:off x="7411453" y="4292719"/>
            <a:ext cx="0" cy="627695"/>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430944" y="4292719"/>
            <a:ext cx="0" cy="627695"/>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19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NASA_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1534" y="75998"/>
            <a:ext cx="559466" cy="465011"/>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4643" y="101849"/>
            <a:ext cx="423564" cy="466344"/>
          </a:xfrm>
          <a:prstGeom prst="rect">
            <a:avLst/>
          </a:prstGeom>
        </p:spPr>
      </p:pic>
      <p:sp>
        <p:nvSpPr>
          <p:cNvPr id="44" name="Title 2"/>
          <p:cNvSpPr txBox="1">
            <a:spLocks/>
          </p:cNvSpPr>
          <p:nvPr/>
        </p:nvSpPr>
        <p:spPr bwMode="auto">
          <a:xfrm>
            <a:off x="1143000" y="80212"/>
            <a:ext cx="6858000" cy="422348"/>
          </a:xfrm>
          <a:prstGeom prst="rect">
            <a:avLst/>
          </a:prstGeom>
          <a:noFill/>
          <a:ln>
            <a:miter lim="800000"/>
            <a:headEnd/>
            <a:tailEnd/>
          </a:ln>
        </p:spPr>
        <p:txBody>
          <a:bodyPr vert="horz" wrap="square" lIns="68580" tIns="34290" rIns="68580" bIns="3429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146" algn="l" rtl="0" fontAlgn="base">
              <a:lnSpc>
                <a:spcPct val="85000"/>
              </a:lnSpc>
              <a:spcBef>
                <a:spcPct val="0"/>
              </a:spcBef>
              <a:spcAft>
                <a:spcPct val="0"/>
              </a:spcAft>
              <a:defRPr sz="3200" b="1">
                <a:solidFill>
                  <a:schemeClr val="accent2"/>
                </a:solidFill>
                <a:latin typeface="Arial" charset="0"/>
              </a:defRPr>
            </a:lvl6pPr>
            <a:lvl7pPr marL="914293" algn="l" rtl="0" fontAlgn="base">
              <a:lnSpc>
                <a:spcPct val="85000"/>
              </a:lnSpc>
              <a:spcBef>
                <a:spcPct val="0"/>
              </a:spcBef>
              <a:spcAft>
                <a:spcPct val="0"/>
              </a:spcAft>
              <a:defRPr sz="3200" b="1">
                <a:solidFill>
                  <a:schemeClr val="accent2"/>
                </a:solidFill>
                <a:latin typeface="Arial" charset="0"/>
              </a:defRPr>
            </a:lvl7pPr>
            <a:lvl8pPr marL="1371440" algn="l" rtl="0" fontAlgn="base">
              <a:lnSpc>
                <a:spcPct val="85000"/>
              </a:lnSpc>
              <a:spcBef>
                <a:spcPct val="0"/>
              </a:spcBef>
              <a:spcAft>
                <a:spcPct val="0"/>
              </a:spcAft>
              <a:defRPr sz="3200" b="1">
                <a:solidFill>
                  <a:schemeClr val="accent2"/>
                </a:solidFill>
                <a:latin typeface="Arial" charset="0"/>
              </a:defRPr>
            </a:lvl8pPr>
            <a:lvl9pPr marL="1828586" algn="l" rtl="0" fontAlgn="base">
              <a:lnSpc>
                <a:spcPct val="85000"/>
              </a:lnSpc>
              <a:spcBef>
                <a:spcPct val="0"/>
              </a:spcBef>
              <a:spcAft>
                <a:spcPct val="0"/>
              </a:spcAft>
              <a:defRPr sz="3200" b="1">
                <a:solidFill>
                  <a:schemeClr val="accent2"/>
                </a:solidFill>
                <a:latin typeface="Arial" charset="0"/>
              </a:defRPr>
            </a:lvl9pPr>
          </a:lstStyle>
          <a:p>
            <a:pPr algn="ctr" defTabSz="342900"/>
            <a:r>
              <a:rPr lang="en-US" sz="2700" i="1" kern="0" dirty="0">
                <a:solidFill>
                  <a:prstClr val="white"/>
                </a:solidFill>
                <a:latin typeface="Candara"/>
                <a:ea typeface="ＭＳ Ｐゴシック" charset="-128"/>
                <a:cs typeface="Candara"/>
              </a:rPr>
              <a:t>NASA ASP Disaster Management Team</a:t>
            </a:r>
          </a:p>
        </p:txBody>
      </p:sp>
      <p:sp>
        <p:nvSpPr>
          <p:cNvPr id="45" name="TextBox 44"/>
          <p:cNvSpPr txBox="1"/>
          <p:nvPr/>
        </p:nvSpPr>
        <p:spPr>
          <a:xfrm>
            <a:off x="1224645" y="1027150"/>
            <a:ext cx="6692531" cy="4639732"/>
          </a:xfrm>
          <a:prstGeom prst="rect">
            <a:avLst/>
          </a:prstGeom>
          <a:noFill/>
        </p:spPr>
        <p:txBody>
          <a:bodyPr wrap="square" rtlCol="0">
            <a:spAutoFit/>
          </a:bodyPr>
          <a:lstStyle/>
          <a:p>
            <a:pPr algn="ctr" defTabSz="342900"/>
            <a:r>
              <a:rPr lang="en-US" sz="2400" b="1" dirty="0">
                <a:solidFill>
                  <a:srgbClr val="000066"/>
                </a:solidFill>
                <a:latin typeface="Candara"/>
                <a:cs typeface="Candara"/>
              </a:rPr>
              <a:t>NASA Applied Sciences Program - </a:t>
            </a:r>
          </a:p>
          <a:p>
            <a:pPr algn="ctr" defTabSz="342900"/>
            <a:r>
              <a:rPr lang="en-US" sz="2400" b="1" dirty="0">
                <a:solidFill>
                  <a:srgbClr val="000066"/>
                </a:solidFill>
                <a:latin typeface="Candara"/>
                <a:cs typeface="Candara"/>
              </a:rPr>
              <a:t>Disaster Program Manager:</a:t>
            </a:r>
          </a:p>
          <a:p>
            <a:pPr algn="ctr" defTabSz="342900"/>
            <a:endParaRPr lang="en-US" sz="1350" b="1" u="sng" dirty="0">
              <a:solidFill>
                <a:srgbClr val="000066"/>
              </a:solidFill>
              <a:latin typeface="Candara"/>
              <a:cs typeface="Candara"/>
            </a:endParaRPr>
          </a:p>
          <a:p>
            <a:pPr algn="ctr" defTabSz="342900"/>
            <a:r>
              <a:rPr lang="en-US" sz="2400" b="1" u="sng" dirty="0">
                <a:solidFill>
                  <a:srgbClr val="000066"/>
                </a:solidFill>
                <a:latin typeface="Candara"/>
                <a:cs typeface="Candara"/>
              </a:rPr>
              <a:t>David Green</a:t>
            </a:r>
            <a:endParaRPr lang="en-US" sz="2400" b="1" dirty="0">
              <a:solidFill>
                <a:srgbClr val="000066"/>
              </a:solidFill>
              <a:latin typeface="Candara"/>
              <a:cs typeface="Candara"/>
            </a:endParaRPr>
          </a:p>
          <a:p>
            <a:pPr algn="ctr" defTabSz="342900"/>
            <a:endParaRPr lang="en-US" sz="2700" b="1" dirty="0">
              <a:solidFill>
                <a:srgbClr val="000066"/>
              </a:solidFill>
              <a:latin typeface="Candara"/>
              <a:cs typeface="Candara"/>
            </a:endParaRPr>
          </a:p>
          <a:p>
            <a:pPr algn="ctr" defTabSz="342900"/>
            <a:endParaRPr lang="en-US" sz="2700" b="1" dirty="0">
              <a:solidFill>
                <a:srgbClr val="000066"/>
              </a:solidFill>
              <a:latin typeface="Candara"/>
              <a:cs typeface="Candara"/>
            </a:endParaRPr>
          </a:p>
          <a:p>
            <a:pPr algn="ctr" defTabSz="342900"/>
            <a:r>
              <a:rPr lang="en-US" sz="2400" b="1" dirty="0">
                <a:solidFill>
                  <a:srgbClr val="000066"/>
                </a:solidFill>
                <a:latin typeface="Candara"/>
                <a:cs typeface="Candara"/>
              </a:rPr>
              <a:t>Associate Program Managers:</a:t>
            </a:r>
          </a:p>
          <a:p>
            <a:pPr algn="ctr" defTabSz="342900"/>
            <a:endParaRPr lang="en-US" sz="2400" b="1" dirty="0">
              <a:solidFill>
                <a:srgbClr val="000066"/>
              </a:solidFill>
              <a:latin typeface="Candara"/>
              <a:cs typeface="Candara"/>
            </a:endParaRPr>
          </a:p>
          <a:p>
            <a:pPr algn="ctr" defTabSz="342900"/>
            <a:r>
              <a:rPr lang="en-US" b="1" u="sng" dirty="0">
                <a:solidFill>
                  <a:srgbClr val="000066"/>
                </a:solidFill>
                <a:latin typeface="Candara"/>
                <a:cs typeface="Candara"/>
              </a:rPr>
              <a:t>Vince Ambrosia</a:t>
            </a:r>
            <a:r>
              <a:rPr lang="en-US" b="1" dirty="0">
                <a:solidFill>
                  <a:srgbClr val="000066"/>
                </a:solidFill>
                <a:latin typeface="Candara"/>
                <a:cs typeface="Candara"/>
              </a:rPr>
              <a:t> </a:t>
            </a:r>
            <a:r>
              <a:rPr lang="en-US" dirty="0">
                <a:solidFill>
                  <a:srgbClr val="000066"/>
                </a:solidFill>
                <a:latin typeface="Candara"/>
                <a:cs typeface="Candara"/>
              </a:rPr>
              <a:t>(Wildland Fire)</a:t>
            </a:r>
          </a:p>
          <a:p>
            <a:pPr algn="ctr" defTabSz="342900"/>
            <a:r>
              <a:rPr lang="en-US" b="1" u="sng" dirty="0">
                <a:solidFill>
                  <a:srgbClr val="000066"/>
                </a:solidFill>
                <a:latin typeface="Candara"/>
                <a:cs typeface="Candara"/>
              </a:rPr>
              <a:t>Mike Goodman </a:t>
            </a:r>
            <a:r>
              <a:rPr lang="en-US" dirty="0">
                <a:solidFill>
                  <a:srgbClr val="000066"/>
                </a:solidFill>
                <a:latin typeface="Candara"/>
                <a:cs typeface="Candara"/>
              </a:rPr>
              <a:t>(Geophysical Disasters)</a:t>
            </a:r>
          </a:p>
          <a:p>
            <a:pPr algn="ctr" defTabSz="342900"/>
            <a:r>
              <a:rPr lang="en-US" b="1" u="sng" dirty="0">
                <a:solidFill>
                  <a:srgbClr val="000066"/>
                </a:solidFill>
                <a:latin typeface="Candara"/>
                <a:cs typeface="Candara"/>
              </a:rPr>
              <a:t>John Murray</a:t>
            </a:r>
            <a:r>
              <a:rPr lang="en-US" b="1" dirty="0">
                <a:solidFill>
                  <a:srgbClr val="000066"/>
                </a:solidFill>
                <a:latin typeface="Candara"/>
                <a:cs typeface="Candara"/>
              </a:rPr>
              <a:t> </a:t>
            </a:r>
            <a:r>
              <a:rPr lang="en-US" dirty="0">
                <a:solidFill>
                  <a:srgbClr val="000066"/>
                </a:solidFill>
                <a:latin typeface="Candara"/>
                <a:cs typeface="Candara"/>
              </a:rPr>
              <a:t>(Atmospheric &amp; Hydro-meteorological Disasters)</a:t>
            </a:r>
          </a:p>
          <a:p>
            <a:pPr algn="ctr" defTabSz="342900"/>
            <a:endParaRPr lang="en-US" sz="2700" b="1" dirty="0">
              <a:solidFill>
                <a:srgbClr val="000066"/>
              </a:solidFill>
              <a:latin typeface="Candara"/>
              <a:cs typeface="Candara"/>
            </a:endParaRPr>
          </a:p>
          <a:p>
            <a:pPr algn="ctr" defTabSz="342900"/>
            <a:endParaRPr lang="en-US" sz="2700" b="1" u="sng" dirty="0">
              <a:solidFill>
                <a:srgbClr val="000066"/>
              </a:solidFill>
              <a:latin typeface="Candara"/>
              <a:cs typeface="Candara"/>
            </a:endParaRPr>
          </a:p>
        </p:txBody>
      </p:sp>
    </p:spTree>
    <p:extLst>
      <p:ext uri="{BB962C8B-B14F-4D97-AF65-F5344CB8AC3E}">
        <p14:creationId xmlns:p14="http://schemas.microsoft.com/office/powerpoint/2010/main" val="6888675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709" y="35345"/>
            <a:ext cx="6552750" cy="923330"/>
          </a:xfrm>
        </p:spPr>
        <p:txBody>
          <a:bodyPr/>
          <a:lstStyle/>
          <a:p>
            <a:r>
              <a:rPr lang="en-US" sz="2700" b="1" i="1" dirty="0">
                <a:latin typeface="Candara"/>
                <a:cs typeface="Candara"/>
              </a:rPr>
              <a:t>Three Elements of  Disaster Program Wildfire Component</a:t>
            </a:r>
          </a:p>
        </p:txBody>
      </p:sp>
      <p:sp>
        <p:nvSpPr>
          <p:cNvPr id="3" name="TextBox 2"/>
          <p:cNvSpPr txBox="1"/>
          <p:nvPr/>
        </p:nvSpPr>
        <p:spPr>
          <a:xfrm>
            <a:off x="1308709" y="1027924"/>
            <a:ext cx="6552750" cy="4154984"/>
          </a:xfrm>
          <a:prstGeom prst="rect">
            <a:avLst/>
          </a:prstGeom>
          <a:noFill/>
        </p:spPr>
        <p:txBody>
          <a:bodyPr wrap="square" rtlCol="0">
            <a:spAutoFit/>
          </a:bodyPr>
          <a:lstStyle/>
          <a:p>
            <a:pPr marL="257175" indent="-257175" defTabSz="342900">
              <a:buFont typeface="+mj-lt"/>
              <a:buAutoNum type="arabicPeriod"/>
            </a:pPr>
            <a:r>
              <a:rPr lang="en-US" sz="1500" b="1" dirty="0">
                <a:solidFill>
                  <a:srgbClr val="000066"/>
                </a:solidFill>
                <a:latin typeface="Candara"/>
                <a:cs typeface="Candara"/>
              </a:rPr>
              <a:t>NASA ROSES-16 A.50 “GEO Work Program”, Element 3.8: Global Wildfire Information System (GWIS) </a:t>
            </a:r>
            <a:r>
              <a:rPr lang="en-US" sz="1350" dirty="0">
                <a:solidFill>
                  <a:srgbClr val="000066"/>
                </a:solidFill>
                <a:latin typeface="Candara"/>
                <a:cs typeface="Candara"/>
              </a:rPr>
              <a:t>(Vince Ambrosia)</a:t>
            </a:r>
          </a:p>
          <a:p>
            <a:pPr marL="557213" lvl="1" indent="-214313" defTabSz="342900">
              <a:buFont typeface="Arial"/>
              <a:buChar char="•"/>
            </a:pPr>
            <a:r>
              <a:rPr lang="en-US" sz="1350" dirty="0">
                <a:solidFill>
                  <a:srgbClr val="000066"/>
                </a:solidFill>
                <a:latin typeface="Candara"/>
                <a:cs typeface="Candara"/>
              </a:rPr>
              <a:t>Provide support through solicitation to coordinate / harmonize information among major national and regional fire information providers:</a:t>
            </a:r>
          </a:p>
          <a:p>
            <a:pPr marL="900113" lvl="2" indent="-214313" defTabSz="342900">
              <a:buFont typeface="Arial"/>
              <a:buChar char="•"/>
            </a:pPr>
            <a:r>
              <a:rPr lang="en-US" sz="1350" dirty="0">
                <a:solidFill>
                  <a:srgbClr val="000066"/>
                </a:solidFill>
                <a:latin typeface="Candara"/>
                <a:cs typeface="Candara"/>
              </a:rPr>
              <a:t>Harmonize fire information data sets;</a:t>
            </a:r>
          </a:p>
          <a:p>
            <a:pPr marL="900113" lvl="2" indent="-214313" defTabSz="342900">
              <a:buFont typeface="Arial"/>
              <a:buChar char="•"/>
            </a:pPr>
            <a:r>
              <a:rPr lang="en-US" sz="1350" dirty="0">
                <a:solidFill>
                  <a:srgbClr val="000066"/>
                </a:solidFill>
                <a:latin typeface="Candara"/>
                <a:cs typeface="Candara"/>
              </a:rPr>
              <a:t>International Networking;</a:t>
            </a:r>
          </a:p>
          <a:p>
            <a:pPr marL="900113" lvl="2" indent="-214313" defTabSz="342900">
              <a:buFont typeface="Arial"/>
              <a:buChar char="•"/>
            </a:pPr>
            <a:r>
              <a:rPr lang="en-US" sz="1350" dirty="0">
                <a:solidFill>
                  <a:srgbClr val="000066"/>
                </a:solidFill>
                <a:latin typeface="Candara"/>
                <a:cs typeface="Candara"/>
              </a:rPr>
              <a:t>Workshops &amp; Trainings;</a:t>
            </a:r>
          </a:p>
          <a:p>
            <a:pPr marL="900113" lvl="2" indent="-214313" defTabSz="342900">
              <a:buFont typeface="Arial"/>
              <a:buChar char="•"/>
            </a:pPr>
            <a:r>
              <a:rPr lang="en-US" sz="1350" dirty="0">
                <a:solidFill>
                  <a:srgbClr val="000066"/>
                </a:solidFill>
                <a:latin typeface="Candara"/>
                <a:cs typeface="Candara"/>
              </a:rPr>
              <a:t>Cross-Platform Information Sharing at Common Scales;</a:t>
            </a:r>
          </a:p>
          <a:p>
            <a:pPr marL="685800" lvl="2" defTabSz="342900"/>
            <a:endParaRPr lang="en-US" sz="1350" dirty="0">
              <a:solidFill>
                <a:srgbClr val="000066"/>
              </a:solidFill>
              <a:latin typeface="Candara"/>
              <a:cs typeface="Candara"/>
            </a:endParaRPr>
          </a:p>
          <a:p>
            <a:pPr marL="685800" lvl="2" defTabSz="342900"/>
            <a:endParaRPr lang="en-US" sz="1350" dirty="0">
              <a:solidFill>
                <a:srgbClr val="000066"/>
              </a:solidFill>
              <a:latin typeface="Candara"/>
              <a:cs typeface="Candara"/>
            </a:endParaRPr>
          </a:p>
          <a:p>
            <a:pPr marL="257175" indent="-257175" defTabSz="342900">
              <a:buFontTx/>
              <a:buAutoNum type="arabicPeriod" startAt="2"/>
            </a:pPr>
            <a:r>
              <a:rPr lang="en-US" sz="1500" b="1" dirty="0">
                <a:solidFill>
                  <a:srgbClr val="000066"/>
                </a:solidFill>
                <a:latin typeface="Candara"/>
                <a:cs typeface="Candara"/>
              </a:rPr>
              <a:t>NASA Disaster Program Support to Wildfire Events (national and International Requests) in 2020 </a:t>
            </a:r>
            <a:r>
              <a:rPr lang="en-US" sz="1350" dirty="0">
                <a:solidFill>
                  <a:srgbClr val="000066"/>
                </a:solidFill>
                <a:latin typeface="Candara"/>
                <a:cs typeface="Candara"/>
              </a:rPr>
              <a:t>(Brady Helms)</a:t>
            </a:r>
          </a:p>
          <a:p>
            <a:pPr marL="600075" lvl="1" indent="-257175" defTabSz="342900">
              <a:buFont typeface="Arial"/>
              <a:buChar char="•"/>
            </a:pPr>
            <a:r>
              <a:rPr lang="en-US" sz="1350" dirty="0">
                <a:solidFill>
                  <a:srgbClr val="000066"/>
                </a:solidFill>
                <a:latin typeface="Candara"/>
                <a:cs typeface="Candara"/>
              </a:rPr>
              <a:t>Supporting community requests for EO data / tools to assess wildfire conditions in 2020 season;</a:t>
            </a:r>
          </a:p>
          <a:p>
            <a:pPr marL="600075" lvl="1" indent="-257175" defTabSz="342900">
              <a:buFont typeface="Arial"/>
              <a:buChar char="•"/>
            </a:pPr>
            <a:endParaRPr lang="en-US" sz="1350" dirty="0">
              <a:solidFill>
                <a:srgbClr val="000066"/>
              </a:solidFill>
              <a:latin typeface="Candara"/>
              <a:cs typeface="Candara"/>
            </a:endParaRPr>
          </a:p>
          <a:p>
            <a:pPr marL="342900" lvl="1" defTabSz="342900"/>
            <a:endParaRPr lang="en-US" sz="1350" dirty="0">
              <a:solidFill>
                <a:srgbClr val="000066"/>
              </a:solidFill>
              <a:latin typeface="Candara"/>
              <a:cs typeface="Candara"/>
            </a:endParaRPr>
          </a:p>
          <a:p>
            <a:pPr marL="257175" indent="-257175" defTabSz="342900">
              <a:buFontTx/>
              <a:buAutoNum type="arabicPeriod" startAt="2"/>
            </a:pPr>
            <a:r>
              <a:rPr lang="en-US" sz="1500" b="1" dirty="0">
                <a:solidFill>
                  <a:srgbClr val="000066"/>
                </a:solidFill>
                <a:latin typeface="Candara"/>
                <a:cs typeface="Candara"/>
              </a:rPr>
              <a:t>NASA Disaster Program Disaster Portal Description </a:t>
            </a:r>
            <a:r>
              <a:rPr lang="en-US" sz="1350" dirty="0">
                <a:solidFill>
                  <a:srgbClr val="000066"/>
                </a:solidFill>
                <a:latin typeface="Candara"/>
                <a:cs typeface="Candara"/>
              </a:rPr>
              <a:t>(Jeremy </a:t>
            </a:r>
            <a:r>
              <a:rPr lang="en-US" sz="1350" dirty="0" err="1">
                <a:solidFill>
                  <a:srgbClr val="000066"/>
                </a:solidFill>
                <a:latin typeface="Candara"/>
                <a:cs typeface="Candara"/>
              </a:rPr>
              <a:t>Kirkendall</a:t>
            </a:r>
            <a:r>
              <a:rPr lang="en-US" sz="1350" dirty="0">
                <a:solidFill>
                  <a:srgbClr val="000066"/>
                </a:solidFill>
                <a:latin typeface="Candara"/>
                <a:cs typeface="Candara"/>
              </a:rPr>
              <a:t>)</a:t>
            </a:r>
          </a:p>
          <a:p>
            <a:pPr marL="600075" lvl="1" indent="-257175" defTabSz="342900">
              <a:buFont typeface="Arial"/>
              <a:buChar char="•"/>
            </a:pPr>
            <a:r>
              <a:rPr lang="en-US" sz="1350" dirty="0">
                <a:solidFill>
                  <a:srgbClr val="000066"/>
                </a:solidFill>
                <a:latin typeface="Candara"/>
                <a:cs typeface="Candara"/>
              </a:rPr>
              <a:t>Web Map Services Portal for sharing global NASA EO data and models in support of disasters;</a:t>
            </a:r>
          </a:p>
        </p:txBody>
      </p:sp>
    </p:spTree>
    <p:extLst>
      <p:ext uri="{BB962C8B-B14F-4D97-AF65-F5344CB8AC3E}">
        <p14:creationId xmlns:p14="http://schemas.microsoft.com/office/powerpoint/2010/main" val="14278762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NASA_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1534" y="75998"/>
            <a:ext cx="559466" cy="465011"/>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4643" y="101849"/>
            <a:ext cx="423564" cy="466344"/>
          </a:xfrm>
          <a:prstGeom prst="rect">
            <a:avLst/>
          </a:prstGeom>
        </p:spPr>
      </p:pic>
      <p:sp>
        <p:nvSpPr>
          <p:cNvPr id="5" name="TextBox 4"/>
          <p:cNvSpPr txBox="1"/>
          <p:nvPr/>
        </p:nvSpPr>
        <p:spPr>
          <a:xfrm>
            <a:off x="1383094" y="935232"/>
            <a:ext cx="6515100" cy="3716402"/>
          </a:xfrm>
          <a:prstGeom prst="rect">
            <a:avLst/>
          </a:prstGeom>
          <a:noFill/>
        </p:spPr>
        <p:txBody>
          <a:bodyPr wrap="square" rtlCol="0">
            <a:spAutoFit/>
          </a:bodyPr>
          <a:lstStyle/>
          <a:p>
            <a:pPr algn="ctr" defTabSz="342900"/>
            <a:r>
              <a:rPr lang="en-US" sz="2700" b="1" u="sng" dirty="0">
                <a:solidFill>
                  <a:srgbClr val="01005E"/>
                </a:solidFill>
                <a:latin typeface="Candara"/>
                <a:cs typeface="Candara"/>
              </a:rPr>
              <a:t>A.50 GEO Work Programme</a:t>
            </a:r>
          </a:p>
          <a:p>
            <a:pPr algn="ctr" defTabSz="342900"/>
            <a:r>
              <a:rPr lang="en-US" sz="2400" b="1" i="1" dirty="0">
                <a:solidFill>
                  <a:srgbClr val="01005E"/>
                </a:solidFill>
                <a:latin typeface="Candara"/>
                <a:cs typeface="Candara"/>
              </a:rPr>
              <a:t>3.8 Global Wildfire Information System (GWIS)</a:t>
            </a:r>
          </a:p>
          <a:p>
            <a:pPr algn="ctr" defTabSz="342900"/>
            <a:endParaRPr lang="en-US" b="1" dirty="0">
              <a:solidFill>
                <a:srgbClr val="01005E"/>
              </a:solidFill>
              <a:latin typeface="Candara"/>
              <a:cs typeface="Candara"/>
            </a:endParaRPr>
          </a:p>
          <a:p>
            <a:pPr algn="ctr" defTabSz="342900"/>
            <a:endParaRPr lang="en-US" b="1" dirty="0">
              <a:solidFill>
                <a:srgbClr val="01005E"/>
              </a:solidFill>
              <a:latin typeface="Candara"/>
              <a:cs typeface="Candara"/>
            </a:endParaRPr>
          </a:p>
          <a:p>
            <a:pPr marL="214313" indent="-214313" defTabSz="342900">
              <a:buFont typeface="Arial"/>
              <a:buChar char="•"/>
            </a:pPr>
            <a:r>
              <a:rPr lang="en-US" b="1" dirty="0">
                <a:solidFill>
                  <a:srgbClr val="01005E"/>
                </a:solidFill>
                <a:latin typeface="Candara"/>
                <a:cs typeface="Candara"/>
              </a:rPr>
              <a:t>Robert Field (Columbia University) </a:t>
            </a:r>
          </a:p>
          <a:p>
            <a:pPr marL="557213" lvl="1" indent="-214313" defTabSz="342900">
              <a:buFont typeface="Arial"/>
              <a:buChar char="•"/>
            </a:pPr>
            <a:r>
              <a:rPr lang="en-US" sz="1350" b="1" i="1" dirty="0">
                <a:solidFill>
                  <a:srgbClr val="01005E"/>
                </a:solidFill>
                <a:latin typeface="Candara"/>
                <a:cs typeface="Candara"/>
              </a:rPr>
              <a:t>“</a:t>
            </a:r>
            <a:r>
              <a:rPr lang="en-US" sz="1350" i="1" dirty="0">
                <a:solidFill>
                  <a:srgbClr val="01005E"/>
                </a:solidFill>
                <a:latin typeface="Candara"/>
                <a:cs typeface="Candara"/>
              </a:rPr>
              <a:t>Enhancements to the Global Wildfire Fire Information System: Fire Danger Rating and Applications in Indonesia”</a:t>
            </a:r>
          </a:p>
          <a:p>
            <a:pPr marL="342900" lvl="1" defTabSz="342900"/>
            <a:endParaRPr lang="en-US" sz="1350" i="1" dirty="0">
              <a:solidFill>
                <a:srgbClr val="01005E"/>
              </a:solidFill>
              <a:latin typeface="Candara"/>
              <a:cs typeface="Candara"/>
            </a:endParaRPr>
          </a:p>
          <a:p>
            <a:pPr marL="214313" indent="-214313" defTabSz="342900">
              <a:buFont typeface="Arial"/>
              <a:buChar char="•"/>
            </a:pPr>
            <a:r>
              <a:rPr lang="en-US" b="1" i="1" dirty="0">
                <a:solidFill>
                  <a:srgbClr val="01005E"/>
                </a:solidFill>
                <a:latin typeface="Candara"/>
                <a:cs typeface="Candara"/>
              </a:rPr>
              <a:t>Wilfrid Schroeder, et al (University of Maryland / NOAA)</a:t>
            </a:r>
          </a:p>
          <a:p>
            <a:pPr marL="557213" lvl="1" indent="-214313" defTabSz="342900">
              <a:buFont typeface="Arial"/>
              <a:buChar char="•"/>
            </a:pPr>
            <a:r>
              <a:rPr lang="en-US" sz="1350" i="1" dirty="0">
                <a:solidFill>
                  <a:srgbClr val="01005E"/>
                </a:solidFill>
                <a:latin typeface="Candara"/>
                <a:cs typeface="Candara"/>
              </a:rPr>
              <a:t>“Development of a Harmonized Multi-Sensor Global Active Fire Data Set”</a:t>
            </a:r>
          </a:p>
          <a:p>
            <a:pPr marL="342900" lvl="1" defTabSz="342900"/>
            <a:endParaRPr lang="en-US" sz="1350" dirty="0">
              <a:solidFill>
                <a:srgbClr val="01005E"/>
              </a:solidFill>
              <a:latin typeface="Candara"/>
              <a:cs typeface="Candara"/>
            </a:endParaRPr>
          </a:p>
          <a:p>
            <a:pPr marL="214313" indent="-214313" defTabSz="342900">
              <a:buFont typeface="Arial"/>
              <a:buChar char="•"/>
            </a:pPr>
            <a:r>
              <a:rPr lang="en-US" b="1" i="1" dirty="0">
                <a:solidFill>
                  <a:srgbClr val="01005E"/>
                </a:solidFill>
                <a:latin typeface="Candara"/>
                <a:cs typeface="Candara"/>
              </a:rPr>
              <a:t>Luigi </a:t>
            </a:r>
            <a:r>
              <a:rPr lang="en-US" b="1" i="1" dirty="0" err="1">
                <a:solidFill>
                  <a:srgbClr val="01005E"/>
                </a:solidFill>
                <a:latin typeface="Candara"/>
                <a:cs typeface="Candara"/>
              </a:rPr>
              <a:t>Boschetti</a:t>
            </a:r>
            <a:r>
              <a:rPr lang="en-US" b="1" i="1" dirty="0">
                <a:solidFill>
                  <a:srgbClr val="01005E"/>
                </a:solidFill>
                <a:latin typeface="Candara"/>
                <a:cs typeface="Candara"/>
              </a:rPr>
              <a:t> / David Roy (U. of Idaho &amp; So. Dakota State Univ.)</a:t>
            </a:r>
          </a:p>
          <a:p>
            <a:pPr marL="557213" lvl="1" indent="-214313" defTabSz="342900">
              <a:buFont typeface="Arial"/>
              <a:buChar char="•"/>
            </a:pPr>
            <a:r>
              <a:rPr lang="en-US" sz="1350" i="1" dirty="0">
                <a:solidFill>
                  <a:srgbClr val="01005E"/>
                </a:solidFill>
                <a:latin typeface="Candara"/>
                <a:cs typeface="Candara"/>
              </a:rPr>
              <a:t>“Using the NASA polar orbiting fire product record to enhance and expand the Global Wildfire Information System (GWIS)”</a:t>
            </a:r>
            <a:endParaRPr lang="en-US" sz="1350" b="1" i="1" dirty="0">
              <a:solidFill>
                <a:srgbClr val="01005E"/>
              </a:solidFill>
              <a:latin typeface="Candara"/>
              <a:cs typeface="Candara"/>
            </a:endParaRPr>
          </a:p>
        </p:txBody>
      </p:sp>
      <p:sp>
        <p:nvSpPr>
          <p:cNvPr id="6" name="Title 8"/>
          <p:cNvSpPr txBox="1">
            <a:spLocks/>
          </p:cNvSpPr>
          <p:nvPr/>
        </p:nvSpPr>
        <p:spPr bwMode="auto">
          <a:xfrm>
            <a:off x="1143000" y="102680"/>
            <a:ext cx="6858000" cy="397669"/>
          </a:xfrm>
          <a:prstGeom prst="rect">
            <a:avLst/>
          </a:prstGeom>
          <a:noFill/>
          <a:ln>
            <a:miter lim="800000"/>
            <a:headEnd/>
            <a:tailEnd/>
          </a:ln>
        </p:spPr>
        <p:txBody>
          <a:bodyPr anchor="ctr"/>
          <a:lstStyle/>
          <a:p>
            <a:pPr algn="ctr" defTabSz="342900" eaLnBrk="0" hangingPunct="0">
              <a:lnSpc>
                <a:spcPct val="85000"/>
              </a:lnSpc>
              <a:defRPr/>
            </a:pPr>
            <a:r>
              <a:rPr lang="en-US" sz="3300" b="1" i="1" kern="0" dirty="0">
                <a:solidFill>
                  <a:prstClr val="white"/>
                </a:solidFill>
                <a:latin typeface="Candara"/>
                <a:cs typeface="Candara"/>
              </a:rPr>
              <a:t>NASA GEO-GWIS Investigations</a:t>
            </a:r>
          </a:p>
        </p:txBody>
      </p:sp>
    </p:spTree>
    <p:extLst>
      <p:ext uri="{BB962C8B-B14F-4D97-AF65-F5344CB8AC3E}">
        <p14:creationId xmlns:p14="http://schemas.microsoft.com/office/powerpoint/2010/main" val="36868667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2" y="56261"/>
            <a:ext cx="6618851" cy="507831"/>
          </a:xfrm>
        </p:spPr>
        <p:txBody>
          <a:bodyPr/>
          <a:lstStyle/>
          <a:p>
            <a:pPr algn="l"/>
            <a:r>
              <a:rPr lang="en-US" sz="2700" b="1" i="1" dirty="0">
                <a:latin typeface="Candara"/>
                <a:cs typeface="Candara"/>
              </a:rPr>
              <a:t>Global Wildfire Information System (GWIS)</a:t>
            </a:r>
          </a:p>
        </p:txBody>
      </p:sp>
      <p:pic>
        <p:nvPicPr>
          <p:cNvPr id="3" name="Picture 2" descr="NASA_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1534" y="75998"/>
            <a:ext cx="559466" cy="465011"/>
          </a:xfrm>
          <a:prstGeom prst="rect">
            <a:avLst/>
          </a:prstGeom>
        </p:spPr>
      </p:pic>
      <p:sp>
        <p:nvSpPr>
          <p:cNvPr id="4" name="TextBox 3"/>
          <p:cNvSpPr txBox="1"/>
          <p:nvPr/>
        </p:nvSpPr>
        <p:spPr>
          <a:xfrm>
            <a:off x="1143000" y="3620008"/>
            <a:ext cx="6858000" cy="1546577"/>
          </a:xfrm>
          <a:prstGeom prst="rect">
            <a:avLst/>
          </a:prstGeom>
          <a:noFill/>
        </p:spPr>
        <p:txBody>
          <a:bodyPr wrap="square" rtlCol="0">
            <a:spAutoFit/>
          </a:bodyPr>
          <a:lstStyle/>
          <a:p>
            <a:pPr marL="214313" indent="-214313" defTabSz="342900">
              <a:buFont typeface="Arial"/>
              <a:buChar char="•"/>
            </a:pPr>
            <a:r>
              <a:rPr lang="en-US" sz="1050" dirty="0">
                <a:solidFill>
                  <a:srgbClr val="000066"/>
                </a:solidFill>
                <a:latin typeface="Candara"/>
                <a:cs typeface="Candara"/>
              </a:rPr>
              <a:t>GWIS is a joint initiative of the GEO and the Copernicus Work Programs; </a:t>
            </a:r>
          </a:p>
          <a:p>
            <a:pPr marL="214313" indent="-214313" defTabSz="342900">
              <a:buFont typeface="Arial"/>
              <a:buChar char="•"/>
            </a:pPr>
            <a:r>
              <a:rPr lang="en-US" sz="1050" dirty="0">
                <a:solidFill>
                  <a:srgbClr val="000066"/>
                </a:solidFill>
                <a:latin typeface="Candara"/>
                <a:cs typeface="Candara"/>
              </a:rPr>
              <a:t>GWIS brings existing information sources at regional and national level, providing a comprehensive view and evaluation of fire regimes and fire effects at global level.</a:t>
            </a:r>
          </a:p>
          <a:p>
            <a:pPr marL="214313" indent="-214313" defTabSz="342900">
              <a:buFont typeface="Arial"/>
              <a:buChar char="•"/>
            </a:pPr>
            <a:r>
              <a:rPr lang="en-US" sz="1050" dirty="0">
                <a:solidFill>
                  <a:srgbClr val="000066"/>
                </a:solidFill>
                <a:latin typeface="Candara"/>
                <a:cs typeface="Candara"/>
              </a:rPr>
              <a:t>GWIS builds on the European Forest Fire Information System (EFFIS), the Global Terrestrial Observing System (GTOS) Global Observation of Forest Cover- Global Observation of Land Dynamics (GOFC-GOLD) Fire Implementation Team (GOFC Fire IT), and the associated Regional Networks, complementing existing activities that are on-going around the world with respect to wildfire information gathering. </a:t>
            </a:r>
          </a:p>
          <a:p>
            <a:pPr marL="214313" indent="-214313" defTabSz="342900">
              <a:buFont typeface="Arial"/>
              <a:buChar char="•"/>
            </a:pPr>
            <a:r>
              <a:rPr lang="en-US" sz="1050" dirty="0">
                <a:solidFill>
                  <a:srgbClr val="000066"/>
                </a:solidFill>
                <a:latin typeface="Candara"/>
                <a:cs typeface="Candara"/>
              </a:rPr>
              <a:t>GWIS is supported by the partner organizations and space agencies. Support to GWIS was launched by NASA through its ROSES GEO solicitation (2016) program.</a:t>
            </a:r>
          </a:p>
        </p:txBody>
      </p:sp>
      <p:pic>
        <p:nvPicPr>
          <p:cNvPr id="6" name="Picture 5" descr="GWIS_General-screen-sho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0" y="612126"/>
            <a:ext cx="6858000" cy="3048397"/>
          </a:xfrm>
          <a:prstGeom prst="rect">
            <a:avLst/>
          </a:prstGeom>
        </p:spPr>
      </p:pic>
    </p:spTree>
    <p:extLst>
      <p:ext uri="{BB962C8B-B14F-4D97-AF65-F5344CB8AC3E}">
        <p14:creationId xmlns:p14="http://schemas.microsoft.com/office/powerpoint/2010/main" val="3566861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796" y="-66076"/>
            <a:ext cx="6174401" cy="830997"/>
          </a:xfrm>
        </p:spPr>
        <p:txBody>
          <a:bodyPr/>
          <a:lstStyle/>
          <a:p>
            <a:r>
              <a:rPr lang="en-US" sz="2400" b="1" i="1" dirty="0">
                <a:latin typeface="Candara"/>
                <a:cs typeface="Candara"/>
              </a:rPr>
              <a:t>Using Polar-Orbiting Fire Product Record to Enhance / Expand GWIS</a:t>
            </a:r>
          </a:p>
        </p:txBody>
      </p:sp>
      <p:pic>
        <p:nvPicPr>
          <p:cNvPr id="3" name="Picture 2" descr="NASA_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1534" y="75998"/>
            <a:ext cx="559466" cy="465011"/>
          </a:xfrm>
          <a:prstGeom prst="rect">
            <a:avLst/>
          </a:prstGeom>
        </p:spPr>
      </p:pic>
      <p:pic>
        <p:nvPicPr>
          <p:cNvPr id="4" name="Picture 3">
            <a:extLst>
              <a:ext uri="{FF2B5EF4-FFF2-40B4-BE49-F238E27FC236}">
                <a16:creationId xmlns:a16="http://schemas.microsoft.com/office/drawing/2014/main" id="{86571023-E6BB-433A-B142-3FB5570A61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2538" y="823691"/>
            <a:ext cx="3247156" cy="1889962"/>
          </a:xfrm>
          <a:prstGeom prst="rect">
            <a:avLst/>
          </a:prstGeom>
          <a:ln>
            <a:solidFill>
              <a:schemeClr val="tx1"/>
            </a:solidFill>
          </a:ln>
        </p:spPr>
      </p:pic>
      <p:sp>
        <p:nvSpPr>
          <p:cNvPr id="6" name="Rectangle 5">
            <a:extLst>
              <a:ext uri="{FF2B5EF4-FFF2-40B4-BE49-F238E27FC236}">
                <a16:creationId xmlns:a16="http://schemas.microsoft.com/office/drawing/2014/main" id="{F7D90189-80E1-6C42-BEDC-D6478B1B2EF8}"/>
              </a:ext>
            </a:extLst>
          </p:cNvPr>
          <p:cNvSpPr/>
          <p:nvPr/>
        </p:nvSpPr>
        <p:spPr>
          <a:xfrm>
            <a:off x="1322538" y="2331572"/>
            <a:ext cx="3247156" cy="415498"/>
          </a:xfrm>
          <a:prstGeom prst="rect">
            <a:avLst/>
          </a:prstGeom>
        </p:spPr>
        <p:txBody>
          <a:bodyPr wrap="square">
            <a:spAutoFit/>
          </a:bodyPr>
          <a:lstStyle/>
          <a:p>
            <a:pPr algn="ctr" defTabSz="342900"/>
            <a:r>
              <a:rPr lang="en-US" sz="1050" dirty="0">
                <a:solidFill>
                  <a:srgbClr val="000066"/>
                </a:solidFill>
                <a:latin typeface="Candara"/>
                <a:cs typeface="Candara"/>
              </a:rPr>
              <a:t>User can interactively point &amp; click to select country of interest (country outline shown on map)</a:t>
            </a:r>
          </a:p>
        </p:txBody>
      </p:sp>
      <p:sp>
        <p:nvSpPr>
          <p:cNvPr id="10" name="Rectangle 9">
            <a:extLst>
              <a:ext uri="{FF2B5EF4-FFF2-40B4-BE49-F238E27FC236}">
                <a16:creationId xmlns:a16="http://schemas.microsoft.com/office/drawing/2014/main" id="{B492C66A-B721-BF4D-9639-B0FDC876BC40}"/>
              </a:ext>
            </a:extLst>
          </p:cNvPr>
          <p:cNvSpPr/>
          <p:nvPr/>
        </p:nvSpPr>
        <p:spPr>
          <a:xfrm>
            <a:off x="5209464" y="823690"/>
            <a:ext cx="2176733" cy="300082"/>
          </a:xfrm>
          <a:prstGeom prst="rect">
            <a:avLst/>
          </a:prstGeom>
          <a:solidFill>
            <a:schemeClr val="tx2">
              <a:lumMod val="40000"/>
              <a:lumOff val="60000"/>
            </a:schemeClr>
          </a:solidFill>
        </p:spPr>
        <p:txBody>
          <a:bodyPr wrap="square">
            <a:spAutoFit/>
          </a:bodyPr>
          <a:lstStyle/>
          <a:p>
            <a:pPr defTabSz="342900"/>
            <a:r>
              <a:rPr lang="en-US" sz="1350" b="1" dirty="0">
                <a:solidFill>
                  <a:srgbClr val="000066"/>
                </a:solidFill>
                <a:latin typeface="Candara"/>
                <a:cs typeface="Candara"/>
              </a:rPr>
              <a:t>PI: Luigi Boschetti (U of ID)</a:t>
            </a:r>
          </a:p>
        </p:txBody>
      </p:sp>
      <p:sp>
        <p:nvSpPr>
          <p:cNvPr id="11" name="Rectangle 10">
            <a:extLst>
              <a:ext uri="{FF2B5EF4-FFF2-40B4-BE49-F238E27FC236}">
                <a16:creationId xmlns:a16="http://schemas.microsoft.com/office/drawing/2014/main" id="{CE280BE3-F3F8-3144-93A5-02F60126E401}"/>
              </a:ext>
            </a:extLst>
          </p:cNvPr>
          <p:cNvSpPr/>
          <p:nvPr/>
        </p:nvSpPr>
        <p:spPr>
          <a:xfrm>
            <a:off x="4670399" y="1301194"/>
            <a:ext cx="3257491" cy="1200329"/>
          </a:xfrm>
          <a:prstGeom prst="rect">
            <a:avLst/>
          </a:prstGeom>
          <a:solidFill>
            <a:schemeClr val="tx2">
              <a:lumMod val="40000"/>
              <a:lumOff val="60000"/>
            </a:schemeClr>
          </a:solidFill>
        </p:spPr>
        <p:txBody>
          <a:bodyPr wrap="square">
            <a:spAutoFit/>
          </a:bodyPr>
          <a:lstStyle/>
          <a:p>
            <a:pPr defTabSz="342900"/>
            <a:r>
              <a:rPr lang="en-US" sz="1200" b="1" dirty="0">
                <a:solidFill>
                  <a:srgbClr val="000066"/>
                </a:solidFill>
                <a:latin typeface="Candara"/>
                <a:cs typeface="Candara"/>
              </a:rPr>
              <a:t>The user can select region &amp;  analysis year; page spawned as a separate window (a user can spawn many windows e.g. several different years for the same region, e.g. several different regions for the same, e.g. for different regions and years).</a:t>
            </a:r>
          </a:p>
        </p:txBody>
      </p:sp>
      <p:cxnSp>
        <p:nvCxnSpPr>
          <p:cNvPr id="14" name="Straight Arrow Connector 13">
            <a:extLst>
              <a:ext uri="{FF2B5EF4-FFF2-40B4-BE49-F238E27FC236}">
                <a16:creationId xmlns:a16="http://schemas.microsoft.com/office/drawing/2014/main" id="{E496FDF5-F52F-934B-915D-F25A436B99FA}"/>
              </a:ext>
            </a:extLst>
          </p:cNvPr>
          <p:cNvCxnSpPr>
            <a:cxnSpLocks/>
          </p:cNvCxnSpPr>
          <p:nvPr/>
        </p:nvCxnSpPr>
        <p:spPr>
          <a:xfrm flipH="1" flipV="1">
            <a:off x="2446101" y="2158338"/>
            <a:ext cx="335093" cy="2422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47D6A41F-BAFF-6247-985E-6AC4F71FC63F}"/>
              </a:ext>
            </a:extLst>
          </p:cNvPr>
          <p:cNvSpPr/>
          <p:nvPr/>
        </p:nvSpPr>
        <p:spPr>
          <a:xfrm>
            <a:off x="1388903" y="4704918"/>
            <a:ext cx="6361581" cy="461665"/>
          </a:xfrm>
          <a:prstGeom prst="rect">
            <a:avLst/>
          </a:prstGeom>
          <a:solidFill>
            <a:schemeClr val="tx2">
              <a:lumMod val="40000"/>
              <a:lumOff val="60000"/>
            </a:schemeClr>
          </a:solidFill>
        </p:spPr>
        <p:txBody>
          <a:bodyPr wrap="square">
            <a:spAutoFit/>
          </a:bodyPr>
          <a:lstStyle/>
          <a:p>
            <a:pPr algn="ctr" defTabSz="342900"/>
            <a:r>
              <a:rPr lang="en-US" sz="1200" b="1" dirty="0">
                <a:solidFill>
                  <a:srgbClr val="000066"/>
                </a:solidFill>
                <a:latin typeface="Candara"/>
                <a:cs typeface="Candara"/>
              </a:rPr>
              <a:t> User can interactively select three options; (note, these 3 options graphics should show real results for the selected region and year)</a:t>
            </a:r>
          </a:p>
        </p:txBody>
      </p:sp>
      <p:cxnSp>
        <p:nvCxnSpPr>
          <p:cNvPr id="18" name="Straight Arrow Connector 17">
            <a:extLst>
              <a:ext uri="{FF2B5EF4-FFF2-40B4-BE49-F238E27FC236}">
                <a16:creationId xmlns:a16="http://schemas.microsoft.com/office/drawing/2014/main" id="{6593035F-9AC5-824F-8AD8-FA17F78FE12C}"/>
              </a:ext>
            </a:extLst>
          </p:cNvPr>
          <p:cNvCxnSpPr>
            <a:cxnSpLocks/>
          </p:cNvCxnSpPr>
          <p:nvPr/>
        </p:nvCxnSpPr>
        <p:spPr>
          <a:xfrm flipV="1">
            <a:off x="5557873" y="4238039"/>
            <a:ext cx="639728" cy="5077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1061B16-07B5-42A3-A02F-9A1CE41895CD}"/>
              </a:ext>
            </a:extLst>
          </p:cNvPr>
          <p:cNvSpPr/>
          <p:nvPr/>
        </p:nvSpPr>
        <p:spPr>
          <a:xfrm>
            <a:off x="3706188" y="2899578"/>
            <a:ext cx="1659237" cy="300082"/>
          </a:xfrm>
          <a:prstGeom prst="rect">
            <a:avLst/>
          </a:prstGeom>
        </p:spPr>
        <p:txBody>
          <a:bodyPr wrap="none">
            <a:spAutoFit/>
          </a:bodyPr>
          <a:lstStyle/>
          <a:p>
            <a:pPr defTabSz="342900"/>
            <a:r>
              <a:rPr lang="en-US" sz="1350" b="1" dirty="0">
                <a:solidFill>
                  <a:srgbClr val="000066"/>
                </a:solidFill>
                <a:latin typeface="Candara"/>
                <a:cs typeface="Candara"/>
              </a:rPr>
              <a:t>Multi-Year Statistics</a:t>
            </a:r>
          </a:p>
        </p:txBody>
      </p:sp>
      <p:sp>
        <p:nvSpPr>
          <p:cNvPr id="21" name="Rectangle 20">
            <a:extLst>
              <a:ext uri="{FF2B5EF4-FFF2-40B4-BE49-F238E27FC236}">
                <a16:creationId xmlns:a16="http://schemas.microsoft.com/office/drawing/2014/main" id="{9383085D-F2F1-4291-84E4-0692C46B5516}"/>
              </a:ext>
            </a:extLst>
          </p:cNvPr>
          <p:cNvSpPr/>
          <p:nvPr/>
        </p:nvSpPr>
        <p:spPr>
          <a:xfrm>
            <a:off x="6472035" y="2899578"/>
            <a:ext cx="630641" cy="300082"/>
          </a:xfrm>
          <a:prstGeom prst="rect">
            <a:avLst/>
          </a:prstGeom>
        </p:spPr>
        <p:txBody>
          <a:bodyPr wrap="square">
            <a:spAutoFit/>
          </a:bodyPr>
          <a:lstStyle/>
          <a:p>
            <a:pPr defTabSz="342900"/>
            <a:r>
              <a:rPr lang="en-US" sz="1350" b="1" dirty="0">
                <a:solidFill>
                  <a:srgbClr val="000066"/>
                </a:solidFill>
                <a:latin typeface="Candara"/>
                <a:cs typeface="Candara"/>
              </a:rPr>
              <a:t>Maps</a:t>
            </a:r>
          </a:p>
        </p:txBody>
      </p:sp>
      <p:sp>
        <p:nvSpPr>
          <p:cNvPr id="24" name="Rectangle: Rounded Corners 8">
            <a:extLst>
              <a:ext uri="{FF2B5EF4-FFF2-40B4-BE49-F238E27FC236}">
                <a16:creationId xmlns:a16="http://schemas.microsoft.com/office/drawing/2014/main" id="{CFF93913-2D0B-4927-95FD-DBF2379E6DDD}"/>
              </a:ext>
            </a:extLst>
          </p:cNvPr>
          <p:cNvSpPr/>
          <p:nvPr/>
        </p:nvSpPr>
        <p:spPr>
          <a:xfrm>
            <a:off x="3465205" y="2880315"/>
            <a:ext cx="2079590" cy="172376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5" name="Rectangle: Rounded Corners 27">
            <a:extLst>
              <a:ext uri="{FF2B5EF4-FFF2-40B4-BE49-F238E27FC236}">
                <a16:creationId xmlns:a16="http://schemas.microsoft.com/office/drawing/2014/main" id="{E7CD256F-14AC-4B9D-9C36-26689E01DE76}"/>
              </a:ext>
            </a:extLst>
          </p:cNvPr>
          <p:cNvSpPr/>
          <p:nvPr/>
        </p:nvSpPr>
        <p:spPr>
          <a:xfrm>
            <a:off x="1269500" y="2873833"/>
            <a:ext cx="2047029" cy="172376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26" name="Rectangle: Rounded Corners 29">
            <a:extLst>
              <a:ext uri="{FF2B5EF4-FFF2-40B4-BE49-F238E27FC236}">
                <a16:creationId xmlns:a16="http://schemas.microsoft.com/office/drawing/2014/main" id="{25A64BEA-6C8A-401B-A0EE-5B5075327FA7}"/>
              </a:ext>
            </a:extLst>
          </p:cNvPr>
          <p:cNvSpPr/>
          <p:nvPr/>
        </p:nvSpPr>
        <p:spPr>
          <a:xfrm>
            <a:off x="5700485" y="2865172"/>
            <a:ext cx="2126244" cy="173355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sp>
        <p:nvSpPr>
          <p:cNvPr id="32" name="Rectangle 31">
            <a:extLst>
              <a:ext uri="{FF2B5EF4-FFF2-40B4-BE49-F238E27FC236}">
                <a16:creationId xmlns:a16="http://schemas.microsoft.com/office/drawing/2014/main" id="{91061B16-07B5-42A3-A02F-9A1CE41895CD}"/>
              </a:ext>
            </a:extLst>
          </p:cNvPr>
          <p:cNvSpPr/>
          <p:nvPr/>
        </p:nvSpPr>
        <p:spPr>
          <a:xfrm>
            <a:off x="1758322" y="2882964"/>
            <a:ext cx="1244251" cy="300082"/>
          </a:xfrm>
          <a:prstGeom prst="rect">
            <a:avLst/>
          </a:prstGeom>
        </p:spPr>
        <p:txBody>
          <a:bodyPr wrap="none">
            <a:spAutoFit/>
          </a:bodyPr>
          <a:lstStyle/>
          <a:p>
            <a:pPr defTabSz="342900"/>
            <a:r>
              <a:rPr lang="en-US" sz="1350" b="1" dirty="0">
                <a:solidFill>
                  <a:srgbClr val="000066"/>
                </a:solidFill>
                <a:latin typeface="Candara"/>
                <a:cs typeface="Candara"/>
              </a:rPr>
              <a:t>2002 Statistics</a:t>
            </a:r>
          </a:p>
        </p:txBody>
      </p:sp>
      <p:cxnSp>
        <p:nvCxnSpPr>
          <p:cNvPr id="16" name="Straight Arrow Connector 15">
            <a:extLst>
              <a:ext uri="{FF2B5EF4-FFF2-40B4-BE49-F238E27FC236}">
                <a16:creationId xmlns:a16="http://schemas.microsoft.com/office/drawing/2014/main" id="{A2ECD61D-CE99-9549-9C55-97537C88DF52}"/>
              </a:ext>
            </a:extLst>
          </p:cNvPr>
          <p:cNvCxnSpPr>
            <a:cxnSpLocks/>
          </p:cNvCxnSpPr>
          <p:nvPr/>
        </p:nvCxnSpPr>
        <p:spPr>
          <a:xfrm flipH="1" flipV="1">
            <a:off x="2665312" y="4320976"/>
            <a:ext cx="1329413" cy="4420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descr="Chart, line chart&#10;&#10;Description automatically generated">
            <a:extLst>
              <a:ext uri="{FF2B5EF4-FFF2-40B4-BE49-F238E27FC236}">
                <a16:creationId xmlns:a16="http://schemas.microsoft.com/office/drawing/2014/main" id="{07FE7AC5-13E2-43B9-A319-1E50D6AC28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28782" y="3185013"/>
            <a:ext cx="1965513" cy="1193102"/>
          </a:xfrm>
          <a:prstGeom prst="rect">
            <a:avLst/>
          </a:prstGeom>
        </p:spPr>
      </p:pic>
      <p:cxnSp>
        <p:nvCxnSpPr>
          <p:cNvPr id="17" name="Straight Arrow Connector 16">
            <a:extLst>
              <a:ext uri="{FF2B5EF4-FFF2-40B4-BE49-F238E27FC236}">
                <a16:creationId xmlns:a16="http://schemas.microsoft.com/office/drawing/2014/main" id="{F7D6B632-587E-904F-8EB9-F0C0B75A584C}"/>
              </a:ext>
            </a:extLst>
          </p:cNvPr>
          <p:cNvCxnSpPr>
            <a:cxnSpLocks/>
          </p:cNvCxnSpPr>
          <p:nvPr/>
        </p:nvCxnSpPr>
        <p:spPr>
          <a:xfrm flipV="1">
            <a:off x="4869239" y="4045751"/>
            <a:ext cx="0" cy="7176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Picture 5" descr="C:\Data\Australia\MedianFireDate.jpg">
            <a:extLst>
              <a:ext uri="{FF2B5EF4-FFF2-40B4-BE49-F238E27FC236}">
                <a16:creationId xmlns:a16="http://schemas.microsoft.com/office/drawing/2014/main" id="{E901C644-A583-449B-A712-202ADFA2F2A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flipH="1">
            <a:off x="7662493" y="3510974"/>
            <a:ext cx="37139" cy="557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 name="TextBox 7">
            <a:extLst>
              <a:ext uri="{FF2B5EF4-FFF2-40B4-BE49-F238E27FC236}">
                <a16:creationId xmlns:a16="http://schemas.microsoft.com/office/drawing/2014/main" id="{5ED621AA-36C8-4F80-85AE-2220A3FE6559}"/>
              </a:ext>
            </a:extLst>
          </p:cNvPr>
          <p:cNvSpPr txBox="1">
            <a:spLocks noChangeArrowheads="1"/>
          </p:cNvSpPr>
          <p:nvPr/>
        </p:nvSpPr>
        <p:spPr bwMode="auto">
          <a:xfrm flipH="1">
            <a:off x="7505495" y="3277685"/>
            <a:ext cx="387600"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defTabSz="342900">
              <a:spcBef>
                <a:spcPct val="0"/>
              </a:spcBef>
              <a:buNone/>
            </a:pPr>
            <a:r>
              <a:rPr lang="en-US" altLang="en-US" sz="675" dirty="0">
                <a:solidFill>
                  <a:prstClr val="black"/>
                </a:solidFill>
                <a:latin typeface="Verdana" panose="020B0604030504040204" pitchFamily="34" charset="0"/>
              </a:rPr>
              <a:t>Jan 1</a:t>
            </a:r>
          </a:p>
        </p:txBody>
      </p:sp>
      <p:sp>
        <p:nvSpPr>
          <p:cNvPr id="30" name="TextBox 8">
            <a:extLst>
              <a:ext uri="{FF2B5EF4-FFF2-40B4-BE49-F238E27FC236}">
                <a16:creationId xmlns:a16="http://schemas.microsoft.com/office/drawing/2014/main" id="{36B0150A-4179-4619-B187-7A485F582B1C}"/>
              </a:ext>
            </a:extLst>
          </p:cNvPr>
          <p:cNvSpPr txBox="1">
            <a:spLocks noChangeArrowheads="1"/>
          </p:cNvSpPr>
          <p:nvPr/>
        </p:nvSpPr>
        <p:spPr bwMode="auto">
          <a:xfrm flipH="1">
            <a:off x="7461325" y="4074138"/>
            <a:ext cx="453702"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defTabSz="342900">
              <a:spcBef>
                <a:spcPct val="0"/>
              </a:spcBef>
              <a:buNone/>
            </a:pPr>
            <a:r>
              <a:rPr lang="en-US" altLang="en-US" sz="675" dirty="0">
                <a:solidFill>
                  <a:prstClr val="black"/>
                </a:solidFill>
                <a:latin typeface="Verdana" panose="020B0604030504040204" pitchFamily="34" charset="0"/>
              </a:rPr>
              <a:t>Dec 31</a:t>
            </a:r>
          </a:p>
        </p:txBody>
      </p:sp>
      <p:pic>
        <p:nvPicPr>
          <p:cNvPr id="31" name="Picture 30" descr="Map&#10;&#10;Description automatically generated">
            <a:extLst>
              <a:ext uri="{FF2B5EF4-FFF2-40B4-BE49-F238E27FC236}">
                <a16:creationId xmlns:a16="http://schemas.microsoft.com/office/drawing/2014/main" id="{743FB13D-F0A1-4929-90AC-403BF332E3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14648" y="3260095"/>
            <a:ext cx="914161" cy="1227611"/>
          </a:xfrm>
          <a:prstGeom prst="rect">
            <a:avLst/>
          </a:prstGeom>
        </p:spPr>
      </p:pic>
      <p:pic>
        <p:nvPicPr>
          <p:cNvPr id="33" name="Picture 32" descr="Map&#10;&#10;Description automatically generated">
            <a:extLst>
              <a:ext uri="{FF2B5EF4-FFF2-40B4-BE49-F238E27FC236}">
                <a16:creationId xmlns:a16="http://schemas.microsoft.com/office/drawing/2014/main" id="{F4879853-7251-4AC1-8193-9804EE60C70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43312" y="3450811"/>
            <a:ext cx="684248" cy="725153"/>
          </a:xfrm>
          <a:prstGeom prst="rect">
            <a:avLst/>
          </a:prstGeom>
        </p:spPr>
      </p:pic>
      <p:sp>
        <p:nvSpPr>
          <p:cNvPr id="34" name="Rectangle 33">
            <a:extLst>
              <a:ext uri="{FF2B5EF4-FFF2-40B4-BE49-F238E27FC236}">
                <a16:creationId xmlns:a16="http://schemas.microsoft.com/office/drawing/2014/main" id="{B12DD02D-8E88-40AC-8CFF-880A8EAC119D}"/>
              </a:ext>
            </a:extLst>
          </p:cNvPr>
          <p:cNvSpPr/>
          <p:nvPr/>
        </p:nvSpPr>
        <p:spPr>
          <a:xfrm flipH="1">
            <a:off x="6083757" y="3718209"/>
            <a:ext cx="123113" cy="154827"/>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cxnSp>
        <p:nvCxnSpPr>
          <p:cNvPr id="35" name="Straight Connector 34">
            <a:extLst>
              <a:ext uri="{FF2B5EF4-FFF2-40B4-BE49-F238E27FC236}">
                <a16:creationId xmlns:a16="http://schemas.microsoft.com/office/drawing/2014/main" id="{D66BEB0F-6E30-4F4D-93F8-79FE0689CA0E}"/>
              </a:ext>
            </a:extLst>
          </p:cNvPr>
          <p:cNvCxnSpPr/>
          <p:nvPr/>
        </p:nvCxnSpPr>
        <p:spPr>
          <a:xfrm flipV="1">
            <a:off x="6083757" y="3260094"/>
            <a:ext cx="530891" cy="458116"/>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81D82EE-FC55-4CB2-9081-4B6BDC520F21}"/>
              </a:ext>
            </a:extLst>
          </p:cNvPr>
          <p:cNvCxnSpPr>
            <a:cxnSpLocks/>
          </p:cNvCxnSpPr>
          <p:nvPr/>
        </p:nvCxnSpPr>
        <p:spPr>
          <a:xfrm>
            <a:off x="5941145" y="3863813"/>
            <a:ext cx="530891" cy="614669"/>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43" name="Content Placeholder 9" descr="Chart, bar chart&#10;&#10;Description automatically generated">
            <a:extLst>
              <a:ext uri="{FF2B5EF4-FFF2-40B4-BE49-F238E27FC236}">
                <a16:creationId xmlns:a16="http://schemas.microsoft.com/office/drawing/2014/main" id="{81B5C1F7-B138-4C45-9ADA-69AA5EA76C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38297" y="3164237"/>
            <a:ext cx="1932323" cy="1185009"/>
          </a:xfrm>
          <a:prstGeom prst="rect">
            <a:avLst/>
          </a:prstGeom>
        </p:spPr>
      </p:pic>
    </p:spTree>
    <p:extLst>
      <p:ext uri="{BB962C8B-B14F-4D97-AF65-F5344CB8AC3E}">
        <p14:creationId xmlns:p14="http://schemas.microsoft.com/office/powerpoint/2010/main" val="569972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NASA_logo.eps">
            <a:extLst>
              <a:ext uri="{FF2B5EF4-FFF2-40B4-BE49-F238E27FC236}">
                <a16:creationId xmlns:a16="http://schemas.microsoft.com/office/drawing/2014/main" id="{881F4EE4-D19C-184B-95FC-529D71024A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1534" y="83905"/>
            <a:ext cx="559466" cy="465011"/>
          </a:xfrm>
          <a:prstGeom prst="rect">
            <a:avLst/>
          </a:prstGeom>
        </p:spPr>
      </p:pic>
      <p:sp>
        <p:nvSpPr>
          <p:cNvPr id="17" name="Title 1">
            <a:extLst>
              <a:ext uri="{FF2B5EF4-FFF2-40B4-BE49-F238E27FC236}">
                <a16:creationId xmlns:a16="http://schemas.microsoft.com/office/drawing/2014/main" id="{2AC369F6-313E-CD44-8533-C2B09FEF94A2}"/>
              </a:ext>
            </a:extLst>
          </p:cNvPr>
          <p:cNvSpPr>
            <a:spLocks noGrp="1"/>
          </p:cNvSpPr>
          <p:nvPr>
            <p:ph type="title"/>
          </p:nvPr>
        </p:nvSpPr>
        <p:spPr>
          <a:xfrm>
            <a:off x="1280160" y="9495"/>
            <a:ext cx="6298534" cy="461665"/>
          </a:xfrm>
        </p:spPr>
        <p:txBody>
          <a:bodyPr/>
          <a:lstStyle/>
          <a:p>
            <a:pPr algn="l"/>
            <a:r>
              <a:rPr lang="en-US" sz="2100" b="1" i="1" dirty="0">
                <a:latin typeface="Candara"/>
                <a:cs typeface="Candara"/>
              </a:rPr>
              <a:t>Harmonized </a:t>
            </a:r>
            <a:r>
              <a:rPr lang="en-US" sz="2400" b="1" i="1" dirty="0">
                <a:latin typeface="Candara"/>
                <a:cs typeface="Candara"/>
              </a:rPr>
              <a:t>Multi</a:t>
            </a:r>
            <a:r>
              <a:rPr lang="en-US" sz="2100" b="1" i="1" dirty="0">
                <a:latin typeface="Candara"/>
                <a:cs typeface="Candara"/>
              </a:rPr>
              <a:t>-Sensor Global Active Fire Data Set</a:t>
            </a:r>
          </a:p>
        </p:txBody>
      </p:sp>
      <p:sp>
        <p:nvSpPr>
          <p:cNvPr id="8" name="TextBox 7">
            <a:extLst>
              <a:ext uri="{FF2B5EF4-FFF2-40B4-BE49-F238E27FC236}">
                <a16:creationId xmlns:a16="http://schemas.microsoft.com/office/drawing/2014/main" id="{268B859E-1654-4FE5-86B1-ECB86D55D971}"/>
              </a:ext>
            </a:extLst>
          </p:cNvPr>
          <p:cNvSpPr txBox="1"/>
          <p:nvPr/>
        </p:nvSpPr>
        <p:spPr>
          <a:xfrm>
            <a:off x="1313132" y="2025067"/>
            <a:ext cx="6614160" cy="1175963"/>
          </a:xfrm>
          <a:prstGeom prst="rect">
            <a:avLst/>
          </a:prstGeom>
          <a:solidFill>
            <a:schemeClr val="tx2">
              <a:lumMod val="40000"/>
              <a:lumOff val="60000"/>
            </a:schemeClr>
          </a:solidFill>
        </p:spPr>
        <p:txBody>
          <a:bodyPr wrap="square" rtlCol="0">
            <a:spAutoFit/>
          </a:bodyPr>
          <a:lstStyle/>
          <a:p>
            <a:pPr marL="128588" indent="-128588" defTabSz="342900" eaLnBrk="0" hangingPunct="0">
              <a:lnSpc>
                <a:spcPct val="92000"/>
              </a:lnSpc>
              <a:spcAft>
                <a:spcPts val="450"/>
              </a:spcAft>
              <a:buFont typeface="Arial" panose="020B0604020202020204" pitchFamily="34" charset="0"/>
              <a:buChar char="•"/>
              <a:tabLst>
                <a:tab pos="3171825" algn="r"/>
              </a:tabLst>
            </a:pPr>
            <a:r>
              <a:rPr lang="en-US" sz="1200" dirty="0">
                <a:solidFill>
                  <a:srgbClr val="000066"/>
                </a:solidFill>
                <a:latin typeface="Candara"/>
                <a:cs typeface="Candara"/>
              </a:rPr>
              <a:t>Near real-time and near-global geostationary active fire product delivered to end users in two formats: (a) harmonized 0.25° hourly summaries of active fire properties, and (b) geocoded delimited text files that preserve the spatial and temporal resolutions of the underlying hemisphere-specific fire products.</a:t>
            </a:r>
          </a:p>
          <a:p>
            <a:pPr marL="128588" indent="-128588" defTabSz="342900" eaLnBrk="0" hangingPunct="0">
              <a:lnSpc>
                <a:spcPct val="92000"/>
              </a:lnSpc>
              <a:spcAft>
                <a:spcPts val="450"/>
              </a:spcAft>
              <a:buFont typeface="Arial" panose="020B0604020202020204" pitchFamily="34" charset="0"/>
              <a:buChar char="•"/>
              <a:tabLst>
                <a:tab pos="3171825" algn="r"/>
              </a:tabLst>
            </a:pPr>
            <a:r>
              <a:rPr lang="en-US" sz="1200" dirty="0">
                <a:solidFill>
                  <a:srgbClr val="000066"/>
                </a:solidFill>
                <a:latin typeface="Candara"/>
                <a:cs typeface="Candara"/>
              </a:rPr>
              <a:t>Consistent and extensive validation of the underlying hemisphere-specific GOES-16 and -17 FDC, Himawari-8, and MSG FRP-PIXEL fire data sets using more than </a:t>
            </a:r>
            <a:r>
              <a:rPr lang="en-US" sz="1200" b="1" u="sng" dirty="0">
                <a:solidFill>
                  <a:srgbClr val="000066"/>
                </a:solidFill>
                <a:latin typeface="Candara"/>
                <a:cs typeface="Candara"/>
              </a:rPr>
              <a:t>50,000</a:t>
            </a:r>
            <a:r>
              <a:rPr lang="en-US" sz="1200" u="sng" dirty="0">
                <a:solidFill>
                  <a:srgbClr val="000066"/>
                </a:solidFill>
                <a:latin typeface="Candara"/>
                <a:cs typeface="Candara"/>
              </a:rPr>
              <a:t> Landsat reference scenes</a:t>
            </a:r>
            <a:r>
              <a:rPr lang="en-US" sz="1200" dirty="0">
                <a:solidFill>
                  <a:srgbClr val="000000"/>
                </a:solidFill>
                <a:latin typeface="Candara"/>
                <a:cs typeface="Candara"/>
              </a:rPr>
              <a:t>.</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95943" y="3248249"/>
            <a:ext cx="2398379" cy="1205132"/>
          </a:xfrm>
          <a:prstGeom prst="rect">
            <a:avLst/>
          </a:prstGeom>
        </p:spPr>
      </p:pic>
      <p:sp>
        <p:nvSpPr>
          <p:cNvPr id="10" name="TextBox 9">
            <a:extLst>
              <a:ext uri="{FF2B5EF4-FFF2-40B4-BE49-F238E27FC236}">
                <a16:creationId xmlns:a16="http://schemas.microsoft.com/office/drawing/2014/main" id="{14DC993C-D3A0-4D44-8BE3-6ED26298CB2D}"/>
              </a:ext>
            </a:extLst>
          </p:cNvPr>
          <p:cNvSpPr txBox="1"/>
          <p:nvPr/>
        </p:nvSpPr>
        <p:spPr>
          <a:xfrm>
            <a:off x="5477498" y="4512909"/>
            <a:ext cx="2416825" cy="507831"/>
          </a:xfrm>
          <a:prstGeom prst="rect">
            <a:avLst/>
          </a:prstGeom>
          <a:solidFill>
            <a:schemeClr val="tx2">
              <a:lumMod val="40000"/>
              <a:lumOff val="60000"/>
            </a:schemeClr>
          </a:solidFill>
        </p:spPr>
        <p:txBody>
          <a:bodyPr wrap="square" rtlCol="0">
            <a:spAutoFit/>
          </a:bodyPr>
          <a:lstStyle/>
          <a:p>
            <a:pPr defTabSz="342900"/>
            <a:r>
              <a:rPr lang="en-US" sz="900" b="1" dirty="0">
                <a:solidFill>
                  <a:srgbClr val="000066"/>
                </a:solidFill>
                <a:latin typeface="Candara"/>
                <a:cs typeface="Candara"/>
              </a:rPr>
              <a:t>January – March 2020 Landsat reference points (yellow and red dots) used for GOES-16 and -17 FDC product validation.</a:t>
            </a:r>
          </a:p>
        </p:txBody>
      </p:sp>
      <p:grpSp>
        <p:nvGrpSpPr>
          <p:cNvPr id="11" name="Group 10"/>
          <p:cNvGrpSpPr/>
          <p:nvPr/>
        </p:nvGrpSpPr>
        <p:grpSpPr>
          <a:xfrm>
            <a:off x="1491723" y="725075"/>
            <a:ext cx="5875295" cy="1235643"/>
            <a:chOff x="-552208" y="3099659"/>
            <a:chExt cx="12433676" cy="2697110"/>
          </a:xfrm>
        </p:grpSpPr>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09093" y="3215494"/>
              <a:ext cx="7572375" cy="2581275"/>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2208" y="3099659"/>
              <a:ext cx="5057775" cy="2581275"/>
            </a:xfrm>
            <a:prstGeom prst="rect">
              <a:avLst/>
            </a:prstGeom>
          </p:spPr>
        </p:pic>
      </p:grpSp>
      <p:grpSp>
        <p:nvGrpSpPr>
          <p:cNvPr id="14" name="Group 13">
            <a:extLst>
              <a:ext uri="{FF2B5EF4-FFF2-40B4-BE49-F238E27FC236}">
                <a16:creationId xmlns:a16="http://schemas.microsoft.com/office/drawing/2014/main" id="{C7E906BA-C818-5F4C-81B0-E7C0C9B11235}"/>
              </a:ext>
            </a:extLst>
          </p:cNvPr>
          <p:cNvGrpSpPr/>
          <p:nvPr/>
        </p:nvGrpSpPr>
        <p:grpSpPr>
          <a:xfrm>
            <a:off x="1222977" y="3456306"/>
            <a:ext cx="4164364" cy="1389864"/>
            <a:chOff x="260521" y="5320565"/>
            <a:chExt cx="9040351" cy="2003945"/>
          </a:xfrm>
        </p:grpSpPr>
        <p:pic>
          <p:nvPicPr>
            <p:cNvPr id="18" name="Picture 17"/>
            <p:cNvPicPr>
              <a:picLocks noChangeAspect="1"/>
            </p:cNvPicPr>
            <p:nvPr/>
          </p:nvPicPr>
          <p:blipFill>
            <a:blip r:embed="rId7"/>
            <a:stretch>
              <a:fillRect/>
            </a:stretch>
          </p:blipFill>
          <p:spPr>
            <a:xfrm>
              <a:off x="260521" y="5320565"/>
              <a:ext cx="9040351" cy="2003945"/>
            </a:xfrm>
            <a:prstGeom prst="rect">
              <a:avLst/>
            </a:prstGeom>
          </p:spPr>
        </p:pic>
        <p:sp>
          <p:nvSpPr>
            <p:cNvPr id="19" name="Rectangle 18">
              <a:extLst>
                <a:ext uri="{FF2B5EF4-FFF2-40B4-BE49-F238E27FC236}">
                  <a16:creationId xmlns:a16="http://schemas.microsoft.com/office/drawing/2014/main" id="{E42593BE-67B9-8048-AD68-26DB3123748A}"/>
                </a:ext>
              </a:extLst>
            </p:cNvPr>
            <p:cNvSpPr/>
            <p:nvPr/>
          </p:nvSpPr>
          <p:spPr>
            <a:xfrm>
              <a:off x="260521" y="6049461"/>
              <a:ext cx="8844634" cy="2720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a:endParaRPr>
            </a:p>
          </p:txBody>
        </p:sp>
      </p:grpSp>
      <p:cxnSp>
        <p:nvCxnSpPr>
          <p:cNvPr id="20" name="Straight Connector 19"/>
          <p:cNvCxnSpPr/>
          <p:nvPr/>
        </p:nvCxnSpPr>
        <p:spPr>
          <a:xfrm>
            <a:off x="6370646" y="3114316"/>
            <a:ext cx="249081" cy="315926"/>
          </a:xfrm>
          <a:prstGeom prst="line">
            <a:avLst/>
          </a:prstGeom>
          <a:ln>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3646681" y="448075"/>
            <a:ext cx="1779654" cy="300082"/>
          </a:xfrm>
          <a:prstGeom prst="rect">
            <a:avLst/>
          </a:prstGeom>
          <a:solidFill>
            <a:schemeClr val="tx2">
              <a:lumMod val="40000"/>
              <a:lumOff val="60000"/>
            </a:schemeClr>
          </a:solidFill>
        </p:spPr>
        <p:txBody>
          <a:bodyPr wrap="none" rtlCol="0">
            <a:spAutoFit/>
          </a:bodyPr>
          <a:lstStyle/>
          <a:p>
            <a:pPr defTabSz="342900"/>
            <a:r>
              <a:rPr lang="en-US" sz="1350" b="1" dirty="0">
                <a:solidFill>
                  <a:srgbClr val="000066"/>
                </a:solidFill>
                <a:latin typeface="Candara"/>
                <a:cs typeface="Candara"/>
              </a:rPr>
              <a:t>PI: Louis Giglio (UMd)</a:t>
            </a:r>
          </a:p>
        </p:txBody>
      </p:sp>
    </p:spTree>
    <p:extLst>
      <p:ext uri="{BB962C8B-B14F-4D97-AF65-F5344CB8AC3E}">
        <p14:creationId xmlns:p14="http://schemas.microsoft.com/office/powerpoint/2010/main" val="26068328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8132" y="31601"/>
            <a:ext cx="6724687" cy="507831"/>
          </a:xfrm>
        </p:spPr>
        <p:txBody>
          <a:bodyPr/>
          <a:lstStyle/>
          <a:p>
            <a:pPr algn="l"/>
            <a:r>
              <a:rPr lang="en-US" sz="2700" b="1" i="1" dirty="0">
                <a:latin typeface="Candara"/>
                <a:cs typeface="Candara"/>
              </a:rPr>
              <a:t>GWIS Fire Danger Rating Enhancements</a:t>
            </a:r>
          </a:p>
        </p:txBody>
      </p:sp>
      <p:pic>
        <p:nvPicPr>
          <p:cNvPr id="3" name="Picture 2" descr="NASA_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1534" y="83905"/>
            <a:ext cx="559466" cy="465011"/>
          </a:xfrm>
          <a:prstGeom prst="rect">
            <a:avLst/>
          </a:prstGeom>
        </p:spPr>
      </p:pic>
      <p:sp>
        <p:nvSpPr>
          <p:cNvPr id="5" name="Rectangle 4"/>
          <p:cNvSpPr/>
          <p:nvPr/>
        </p:nvSpPr>
        <p:spPr>
          <a:xfrm>
            <a:off x="4912408" y="651731"/>
            <a:ext cx="3012269" cy="1791516"/>
          </a:xfrm>
          <a:prstGeom prst="rect">
            <a:avLst/>
          </a:prstGeom>
          <a:solidFill>
            <a:schemeClr val="tx2">
              <a:lumMod val="40000"/>
              <a:lumOff val="60000"/>
            </a:schemeClr>
          </a:solidFill>
        </p:spPr>
        <p:txBody>
          <a:bodyPr wrap="square">
            <a:spAutoFit/>
          </a:bodyPr>
          <a:lstStyle/>
          <a:p>
            <a:pPr marL="214313" indent="-214313" defTabSz="342900" eaLnBrk="0" hangingPunct="0">
              <a:lnSpc>
                <a:spcPct val="92000"/>
              </a:lnSpc>
              <a:buFont typeface="Arial"/>
              <a:buChar char="•"/>
              <a:tabLst>
                <a:tab pos="3171825" algn="r"/>
              </a:tabLst>
            </a:pPr>
            <a:r>
              <a:rPr lang="en-US" sz="1200" dirty="0">
                <a:solidFill>
                  <a:srgbClr val="000066"/>
                </a:solidFill>
                <a:latin typeface="Candara"/>
                <a:cs typeface="Candara"/>
              </a:rPr>
              <a:t>Enhance the NASA Global Fire Weather Database (GFWED) with short-term fire weather forecasts;</a:t>
            </a:r>
          </a:p>
          <a:p>
            <a:pPr marL="214313" indent="-214313" defTabSz="342900" eaLnBrk="0" hangingPunct="0">
              <a:lnSpc>
                <a:spcPct val="92000"/>
              </a:lnSpc>
              <a:buFont typeface="Arial"/>
              <a:buChar char="•"/>
              <a:tabLst>
                <a:tab pos="3171825" algn="r"/>
              </a:tabLst>
            </a:pPr>
            <a:r>
              <a:rPr lang="en-US" sz="1200" dirty="0">
                <a:solidFill>
                  <a:srgbClr val="000066"/>
                </a:solidFill>
                <a:latin typeface="Candara"/>
                <a:cs typeface="Candara"/>
              </a:rPr>
              <a:t>Contribute selected GFWED data to GWIS;</a:t>
            </a:r>
          </a:p>
          <a:p>
            <a:pPr marL="214313" indent="-214313" defTabSz="342900" eaLnBrk="0" hangingPunct="0">
              <a:lnSpc>
                <a:spcPct val="92000"/>
              </a:lnSpc>
              <a:buFont typeface="Arial"/>
              <a:buChar char="•"/>
              <a:tabLst>
                <a:tab pos="3171825" algn="r"/>
              </a:tabLst>
            </a:pPr>
            <a:r>
              <a:rPr lang="en-US" sz="1200" dirty="0">
                <a:solidFill>
                  <a:srgbClr val="000066"/>
                </a:solidFill>
                <a:latin typeface="Candara"/>
                <a:cs typeface="Candara"/>
              </a:rPr>
              <a:t>Improve the Indonesian Fire Danger Rating System using NASA Global Precipitation Measurement mission precipitation estimates to enhance fire management decision aids. </a:t>
            </a:r>
          </a:p>
        </p:txBody>
      </p:sp>
      <p:sp>
        <p:nvSpPr>
          <p:cNvPr id="7" name="Rectangle 6"/>
          <p:cNvSpPr/>
          <p:nvPr/>
        </p:nvSpPr>
        <p:spPr>
          <a:xfrm>
            <a:off x="4820169" y="4830318"/>
            <a:ext cx="3180832" cy="369332"/>
          </a:xfrm>
          <a:prstGeom prst="rect">
            <a:avLst/>
          </a:prstGeom>
          <a:solidFill>
            <a:schemeClr val="tx2">
              <a:lumMod val="40000"/>
              <a:lumOff val="60000"/>
            </a:schemeClr>
          </a:solidFill>
        </p:spPr>
        <p:txBody>
          <a:bodyPr wrap="square">
            <a:spAutoFit/>
          </a:bodyPr>
          <a:lstStyle/>
          <a:p>
            <a:pPr defTabSz="342900"/>
            <a:r>
              <a:rPr lang="en-US" sz="900" b="1" dirty="0">
                <a:solidFill>
                  <a:srgbClr val="000066"/>
                </a:solidFill>
                <a:latin typeface="Candara"/>
                <a:cs typeface="Candara"/>
              </a:rPr>
              <a:t>July 2020: Official launch of ‘SPARTAN FDRS’ website at BMKG</a:t>
            </a:r>
          </a:p>
        </p:txBody>
      </p:sp>
      <p:sp>
        <p:nvSpPr>
          <p:cNvPr id="4" name="Rectangle 3"/>
          <p:cNvSpPr/>
          <p:nvPr/>
        </p:nvSpPr>
        <p:spPr>
          <a:xfrm>
            <a:off x="1208131" y="3468405"/>
            <a:ext cx="3484325" cy="1384995"/>
          </a:xfrm>
          <a:prstGeom prst="rect">
            <a:avLst/>
          </a:prstGeom>
          <a:solidFill>
            <a:schemeClr val="tx2">
              <a:lumMod val="40000"/>
              <a:lumOff val="60000"/>
            </a:schemeClr>
          </a:solidFill>
        </p:spPr>
        <p:txBody>
          <a:bodyPr wrap="square">
            <a:spAutoFit/>
          </a:bodyPr>
          <a:lstStyle/>
          <a:p>
            <a:pPr marL="214313" indent="-214313" defTabSz="342900">
              <a:buFont typeface="Arial"/>
              <a:buChar char="•"/>
            </a:pPr>
            <a:r>
              <a:rPr lang="en-US" sz="1200" dirty="0">
                <a:solidFill>
                  <a:srgbClr val="000066"/>
                </a:solidFill>
                <a:latin typeface="Candara"/>
                <a:cs typeface="Candara"/>
              </a:rPr>
              <a:t>Official launch of BMKG ‘SPARTAN’ FDRS at Indonesian Agency for Meteorology, Climatology and Geophysics (BMKG) in April 2020;</a:t>
            </a:r>
          </a:p>
          <a:p>
            <a:pPr marL="214313" indent="-214313" defTabSz="342900">
              <a:buFont typeface="Arial"/>
              <a:buChar char="•"/>
            </a:pPr>
            <a:endParaRPr lang="en-US" sz="1200" dirty="0">
              <a:solidFill>
                <a:srgbClr val="000066"/>
              </a:solidFill>
              <a:latin typeface="Candara"/>
              <a:cs typeface="Candara"/>
            </a:endParaRPr>
          </a:p>
          <a:p>
            <a:pPr marL="214313" indent="-214313" defTabSz="342900">
              <a:buFont typeface="Arial"/>
              <a:buChar char="•"/>
            </a:pPr>
            <a:r>
              <a:rPr lang="en-US" sz="1200" dirty="0">
                <a:solidFill>
                  <a:srgbClr val="000066"/>
                </a:solidFill>
                <a:latin typeface="Candara"/>
                <a:cs typeface="Candara"/>
              </a:rPr>
              <a:t>NASA GEOS-5 FWI forecasts have been added to GWIS alongside ECMWF forecasts.</a:t>
            </a: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4825" y="1079868"/>
            <a:ext cx="3447630" cy="1797499"/>
          </a:xfrm>
          <a:prstGeom prst="rect">
            <a:avLst/>
          </a:prstGeom>
        </p:spPr>
      </p:pic>
      <p:sp>
        <p:nvSpPr>
          <p:cNvPr id="11" name="Rectangle 10"/>
          <p:cNvSpPr/>
          <p:nvPr/>
        </p:nvSpPr>
        <p:spPr>
          <a:xfrm>
            <a:off x="1208131" y="2930105"/>
            <a:ext cx="3484325" cy="230832"/>
          </a:xfrm>
          <a:prstGeom prst="rect">
            <a:avLst/>
          </a:prstGeom>
          <a:solidFill>
            <a:schemeClr val="tx2">
              <a:lumMod val="40000"/>
              <a:lumOff val="60000"/>
            </a:schemeClr>
          </a:solidFill>
        </p:spPr>
        <p:txBody>
          <a:bodyPr wrap="square">
            <a:spAutoFit/>
          </a:bodyPr>
          <a:lstStyle/>
          <a:p>
            <a:pPr algn="ctr" defTabSz="342900"/>
            <a:r>
              <a:rPr lang="en-US" sz="900" b="1" dirty="0">
                <a:solidFill>
                  <a:srgbClr val="000066"/>
                </a:solidFill>
                <a:latin typeface="Candara"/>
                <a:cs typeface="Candara"/>
              </a:rPr>
              <a:t>July 2020: Addition of NASA GEOS-5 based FWI forecasts to GWIS</a:t>
            </a:r>
          </a:p>
        </p:txBody>
      </p:sp>
      <p:pic>
        <p:nvPicPr>
          <p:cNvPr id="12" name="Picture 11"/>
          <p:cNvPicPr>
            <a:picLocks noChangeAspect="1"/>
          </p:cNvPicPr>
          <p:nvPr/>
        </p:nvPicPr>
        <p:blipFill>
          <a:blip r:embed="rId5"/>
          <a:stretch>
            <a:fillRect/>
          </a:stretch>
        </p:blipFill>
        <p:spPr>
          <a:xfrm>
            <a:off x="4894997" y="2698783"/>
            <a:ext cx="3029679" cy="2143199"/>
          </a:xfrm>
          <a:prstGeom prst="rect">
            <a:avLst/>
          </a:prstGeom>
        </p:spPr>
      </p:pic>
      <p:sp>
        <p:nvSpPr>
          <p:cNvPr id="13" name="TextBox 12"/>
          <p:cNvSpPr txBox="1"/>
          <p:nvPr/>
        </p:nvSpPr>
        <p:spPr>
          <a:xfrm>
            <a:off x="1659937" y="645821"/>
            <a:ext cx="2308261" cy="300082"/>
          </a:xfrm>
          <a:prstGeom prst="rect">
            <a:avLst/>
          </a:prstGeom>
          <a:solidFill>
            <a:schemeClr val="tx2">
              <a:lumMod val="40000"/>
              <a:lumOff val="60000"/>
            </a:schemeClr>
          </a:solidFill>
        </p:spPr>
        <p:txBody>
          <a:bodyPr wrap="none" rtlCol="0">
            <a:spAutoFit/>
          </a:bodyPr>
          <a:lstStyle/>
          <a:p>
            <a:pPr defTabSz="342900"/>
            <a:r>
              <a:rPr lang="en-US" sz="1350" b="1" dirty="0">
                <a:solidFill>
                  <a:srgbClr val="000066"/>
                </a:solidFill>
                <a:latin typeface="Calibri"/>
              </a:rPr>
              <a:t>PI: Robert Field (Columbia U.)</a:t>
            </a:r>
          </a:p>
        </p:txBody>
      </p:sp>
    </p:spTree>
    <p:extLst>
      <p:ext uri="{BB962C8B-B14F-4D97-AF65-F5344CB8AC3E}">
        <p14:creationId xmlns:p14="http://schemas.microsoft.com/office/powerpoint/2010/main" val="3943507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1143000" y="390397"/>
            <a:ext cx="6858000" cy="527773"/>
          </a:xfrm>
          <a:prstGeom prst="rect">
            <a:avLst/>
          </a:prstGeom>
        </p:spPr>
        <p:txBody>
          <a:bodyPr wrap="square" anchor="t" anchorCtr="0">
            <a:spAutoFit/>
          </a:bodyPr>
          <a:lstStyle>
            <a:lvl1pPr algn="l" rtl="0" eaLnBrk="0" fontAlgn="base" hangingPunct="0">
              <a:lnSpc>
                <a:spcPct val="85000"/>
              </a:lnSpc>
              <a:spcBef>
                <a:spcPct val="0"/>
              </a:spcBef>
              <a:spcAft>
                <a:spcPct val="0"/>
              </a:spcAft>
              <a:defRPr sz="4000" b="1">
                <a:solidFill>
                  <a:schemeClr val="bg1"/>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a:lstStyle>
          <a:p>
            <a:pPr algn="ctr" defTabSz="342900"/>
            <a:r>
              <a:rPr lang="en-US" sz="3300" i="1" dirty="0">
                <a:solidFill>
                  <a:prstClr val="white"/>
                </a:solidFill>
                <a:latin typeface="Candara"/>
                <a:cs typeface="Candara"/>
              </a:rPr>
              <a:t>Contact Information</a:t>
            </a:r>
          </a:p>
        </p:txBody>
      </p:sp>
      <p:pic>
        <p:nvPicPr>
          <p:cNvPr id="14" name="Picture 13" descr="NASA_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1534" y="75998"/>
            <a:ext cx="559466" cy="4650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3000" y="1313449"/>
            <a:ext cx="6858001" cy="2095499"/>
          </a:xfrm>
          <a:prstGeom prst="rect">
            <a:avLst/>
          </a:prstGeom>
        </p:spPr>
      </p:pic>
      <p:sp>
        <p:nvSpPr>
          <p:cNvPr id="7" name="Rectangle 7"/>
          <p:cNvSpPr>
            <a:spLocks noChangeArrowheads="1"/>
          </p:cNvSpPr>
          <p:nvPr/>
        </p:nvSpPr>
        <p:spPr bwMode="auto">
          <a:xfrm>
            <a:off x="5436332" y="3780217"/>
            <a:ext cx="2493905" cy="866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342900" fontAlgn="base">
              <a:spcBef>
                <a:spcPct val="0"/>
              </a:spcBef>
              <a:spcAft>
                <a:spcPts val="450"/>
              </a:spcAft>
            </a:pPr>
            <a:r>
              <a:rPr lang="en-US" sz="1500" b="1" dirty="0">
                <a:solidFill>
                  <a:srgbClr val="000090"/>
                </a:solidFill>
                <a:latin typeface="Candara"/>
                <a:cs typeface="Candara"/>
              </a:rPr>
              <a:t>Vince Ambrosia</a:t>
            </a:r>
          </a:p>
          <a:p>
            <a:pPr algn="ctr" defTabSz="342900" fontAlgn="base">
              <a:spcBef>
                <a:spcPct val="0"/>
              </a:spcBef>
              <a:spcAft>
                <a:spcPts val="450"/>
              </a:spcAft>
            </a:pPr>
            <a:r>
              <a:rPr lang="en-US" sz="1350" dirty="0">
                <a:solidFill>
                  <a:srgbClr val="000090"/>
                </a:solidFill>
                <a:latin typeface="Candara"/>
                <a:cs typeface="Candara"/>
              </a:rPr>
              <a:t>NASA Ames </a:t>
            </a:r>
          </a:p>
          <a:p>
            <a:pPr algn="ctr" defTabSz="342900" fontAlgn="base">
              <a:spcBef>
                <a:spcPct val="0"/>
              </a:spcBef>
              <a:spcAft>
                <a:spcPts val="450"/>
              </a:spcAft>
            </a:pPr>
            <a:r>
              <a:rPr lang="en-US" sz="1350" dirty="0" err="1">
                <a:solidFill>
                  <a:srgbClr val="000090"/>
                </a:solidFill>
                <a:latin typeface="Candara"/>
                <a:cs typeface="Candara"/>
              </a:rPr>
              <a:t>vincent.g.ambrosia@nasa.gov</a:t>
            </a:r>
            <a:endParaRPr lang="en-US" sz="1350" dirty="0">
              <a:solidFill>
                <a:srgbClr val="000090"/>
              </a:solidFill>
              <a:latin typeface="Candara"/>
              <a:cs typeface="Candara"/>
            </a:endParaRPr>
          </a:p>
        </p:txBody>
      </p:sp>
      <p:sp>
        <p:nvSpPr>
          <p:cNvPr id="9" name="TextBox 5"/>
          <p:cNvSpPr txBox="1">
            <a:spLocks noChangeArrowheads="1"/>
          </p:cNvSpPr>
          <p:nvPr/>
        </p:nvSpPr>
        <p:spPr bwMode="auto">
          <a:xfrm>
            <a:off x="2434250" y="1475109"/>
            <a:ext cx="43156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342900" eaLnBrk="1" fontAlgn="base" hangingPunct="1">
              <a:spcBef>
                <a:spcPct val="0"/>
              </a:spcBef>
              <a:spcAft>
                <a:spcPct val="0"/>
              </a:spcAft>
            </a:pPr>
            <a:r>
              <a:rPr lang="en-US" sz="2400" b="1" dirty="0">
                <a:solidFill>
                  <a:srgbClr val="FFFF00"/>
                </a:solidFill>
                <a:latin typeface="Candara"/>
                <a:ea typeface="ＭＳ Ｐゴシック" pitchFamily="34" charset="-128"/>
                <a:cs typeface="Candara"/>
              </a:rPr>
              <a:t>NASA Applied Science Program</a:t>
            </a:r>
          </a:p>
        </p:txBody>
      </p:sp>
      <p:sp>
        <p:nvSpPr>
          <p:cNvPr id="10" name="TextBox 9"/>
          <p:cNvSpPr txBox="1"/>
          <p:nvPr/>
        </p:nvSpPr>
        <p:spPr>
          <a:xfrm>
            <a:off x="2586388" y="2047037"/>
            <a:ext cx="4011332" cy="1731243"/>
          </a:xfrm>
          <a:prstGeom prst="rect">
            <a:avLst/>
          </a:prstGeom>
          <a:noFill/>
        </p:spPr>
        <p:txBody>
          <a:bodyPr wrap="square" rtlCol="0">
            <a:spAutoFit/>
          </a:bodyPr>
          <a:lstStyle/>
          <a:p>
            <a:pPr algn="ctr" defTabSz="342900">
              <a:spcAft>
                <a:spcPts val="900"/>
              </a:spcAft>
            </a:pPr>
            <a:r>
              <a:rPr lang="en-US" sz="2100" dirty="0">
                <a:solidFill>
                  <a:srgbClr val="FFFF00"/>
                </a:solidFill>
                <a:latin typeface="Candara"/>
                <a:cs typeface="Candara"/>
              </a:rPr>
              <a:t>http://appliedsciences.nasa.gov/</a:t>
            </a:r>
          </a:p>
          <a:p>
            <a:pPr algn="ctr" defTabSz="342900">
              <a:spcAft>
                <a:spcPts val="900"/>
              </a:spcAft>
            </a:pPr>
            <a:r>
              <a:rPr lang="en-US" sz="2100" dirty="0">
                <a:solidFill>
                  <a:srgbClr val="FFFF00"/>
                </a:solidFill>
                <a:latin typeface="Candara"/>
                <a:cs typeface="Candara"/>
              </a:rPr>
              <a:t>https://disasters.nasa.gov/</a:t>
            </a:r>
          </a:p>
          <a:p>
            <a:pPr algn="ctr" defTabSz="342900">
              <a:spcAft>
                <a:spcPts val="900"/>
              </a:spcAft>
            </a:pPr>
            <a:r>
              <a:rPr lang="en-US" sz="2100" dirty="0">
                <a:solidFill>
                  <a:srgbClr val="FFFF00"/>
                </a:solidFill>
                <a:latin typeface="Candara"/>
                <a:cs typeface="Candara"/>
              </a:rPr>
              <a:t>https://</a:t>
            </a:r>
            <a:r>
              <a:rPr lang="en-US" sz="2100" dirty="0" err="1">
                <a:solidFill>
                  <a:srgbClr val="FFFF00"/>
                </a:solidFill>
                <a:latin typeface="Candara"/>
                <a:cs typeface="Candara"/>
              </a:rPr>
              <a:t>gwis.jrc.ec.europa.eu</a:t>
            </a:r>
            <a:endParaRPr lang="en-US" sz="2100" dirty="0">
              <a:solidFill>
                <a:srgbClr val="FFFF00"/>
              </a:solidFill>
              <a:latin typeface="Candara"/>
              <a:cs typeface="Candara"/>
            </a:endParaRPr>
          </a:p>
          <a:p>
            <a:pPr algn="ctr" defTabSz="342900"/>
            <a:endParaRPr lang="en-US" sz="2100" dirty="0">
              <a:solidFill>
                <a:srgbClr val="FFFF00"/>
              </a:solidFill>
              <a:latin typeface="Candara"/>
              <a:cs typeface="Candara"/>
            </a:endParaRPr>
          </a:p>
        </p:txBody>
      </p:sp>
      <p:sp>
        <p:nvSpPr>
          <p:cNvPr id="11" name="Rectangle 7"/>
          <p:cNvSpPr>
            <a:spLocks noChangeArrowheads="1"/>
          </p:cNvSpPr>
          <p:nvPr/>
        </p:nvSpPr>
        <p:spPr bwMode="auto">
          <a:xfrm>
            <a:off x="1436425" y="3774226"/>
            <a:ext cx="2206820" cy="95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defTabSz="342900" fontAlgn="base">
              <a:spcBef>
                <a:spcPct val="0"/>
              </a:spcBef>
              <a:spcAft>
                <a:spcPts val="450"/>
              </a:spcAft>
            </a:pPr>
            <a:r>
              <a:rPr lang="en-US" b="1" dirty="0">
                <a:solidFill>
                  <a:srgbClr val="000090"/>
                </a:solidFill>
                <a:latin typeface="Candara"/>
                <a:cs typeface="Candara"/>
              </a:rPr>
              <a:t>David Green</a:t>
            </a:r>
          </a:p>
          <a:p>
            <a:pPr algn="ctr" defTabSz="342900" fontAlgn="base">
              <a:spcBef>
                <a:spcPct val="0"/>
              </a:spcBef>
              <a:spcAft>
                <a:spcPts val="450"/>
              </a:spcAft>
            </a:pPr>
            <a:r>
              <a:rPr lang="en-US" sz="1500" dirty="0">
                <a:solidFill>
                  <a:srgbClr val="000090"/>
                </a:solidFill>
                <a:latin typeface="Candara"/>
                <a:cs typeface="Candara"/>
              </a:rPr>
              <a:t>NASA Headquarters</a:t>
            </a:r>
          </a:p>
          <a:p>
            <a:pPr algn="ctr" defTabSz="342900" fontAlgn="base">
              <a:spcBef>
                <a:spcPct val="0"/>
              </a:spcBef>
              <a:spcAft>
                <a:spcPts val="450"/>
              </a:spcAft>
            </a:pPr>
            <a:r>
              <a:rPr lang="en-US" sz="1500" dirty="0" err="1">
                <a:solidFill>
                  <a:srgbClr val="000090"/>
                </a:solidFill>
                <a:latin typeface="Candara"/>
                <a:cs typeface="Candara"/>
              </a:rPr>
              <a:t>David.s.green@nasa.gov</a:t>
            </a:r>
            <a:endParaRPr lang="en-US" sz="1500" dirty="0">
              <a:solidFill>
                <a:srgbClr val="000090"/>
              </a:solidFill>
              <a:latin typeface="Candara"/>
              <a:cs typeface="Candara"/>
            </a:endParaRPr>
          </a:p>
        </p:txBody>
      </p:sp>
    </p:spTree>
    <p:extLst>
      <p:ext uri="{BB962C8B-B14F-4D97-AF65-F5344CB8AC3E}">
        <p14:creationId xmlns:p14="http://schemas.microsoft.com/office/powerpoint/2010/main" val="2365794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NASA_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8047" y="75998"/>
            <a:ext cx="745955" cy="46501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57" y="101849"/>
            <a:ext cx="564752" cy="466344"/>
          </a:xfrm>
          <a:prstGeom prst="rect">
            <a:avLst/>
          </a:prstGeom>
        </p:spPr>
      </p:pic>
      <p:sp>
        <p:nvSpPr>
          <p:cNvPr id="6" name="Title 1"/>
          <p:cNvSpPr>
            <a:spLocks noGrp="1"/>
          </p:cNvSpPr>
          <p:nvPr>
            <p:ph type="title"/>
          </p:nvPr>
        </p:nvSpPr>
        <p:spPr>
          <a:xfrm>
            <a:off x="-14636" y="113692"/>
            <a:ext cx="9144000" cy="630942"/>
          </a:xfrm>
        </p:spPr>
        <p:txBody>
          <a:bodyPr/>
          <a:lstStyle/>
          <a:p>
            <a:pPr algn="ctr" eaLnBrk="1" hangingPunct="1"/>
            <a:r>
              <a:rPr lang="en-US" b="1" i="1" dirty="0">
                <a:solidFill>
                  <a:schemeClr val="bg1"/>
                </a:solidFill>
                <a:latin typeface="Candara"/>
                <a:cs typeface="Candara"/>
              </a:rPr>
              <a:t>TFRSAC Agenda: 18 Nov (cont.)</a:t>
            </a:r>
          </a:p>
        </p:txBody>
      </p:sp>
      <p:sp>
        <p:nvSpPr>
          <p:cNvPr id="8" name="Rectangle 7"/>
          <p:cNvSpPr/>
          <p:nvPr/>
        </p:nvSpPr>
        <p:spPr bwMode="auto">
          <a:xfrm>
            <a:off x="0" y="3257808"/>
            <a:ext cx="9144000" cy="340895"/>
          </a:xfrm>
          <a:prstGeom prst="rect">
            <a:avLst/>
          </a:prstGeom>
          <a:solidFill>
            <a:srgbClr val="FFFF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
        <p:nvSpPr>
          <p:cNvPr id="10" name="Rectangle 9"/>
          <p:cNvSpPr/>
          <p:nvPr/>
        </p:nvSpPr>
        <p:spPr>
          <a:xfrm>
            <a:off x="123492" y="737898"/>
            <a:ext cx="9035144" cy="3416320"/>
          </a:xfrm>
          <a:prstGeom prst="rect">
            <a:avLst/>
          </a:prstGeom>
        </p:spPr>
        <p:txBody>
          <a:bodyPr wrap="square">
            <a:spAutoFit/>
          </a:bodyPr>
          <a:lstStyle/>
          <a:p>
            <a:r>
              <a:rPr lang="en-US" b="1" i="1" dirty="0">
                <a:solidFill>
                  <a:srgbClr val="000066"/>
                </a:solidFill>
                <a:latin typeface="Candara"/>
                <a:cs typeface="Candara"/>
              </a:rPr>
              <a:t>3:15 PM EDT 	Session 3 Presentations	</a:t>
            </a:r>
          </a:p>
          <a:p>
            <a:r>
              <a:rPr lang="en-US" dirty="0">
                <a:solidFill>
                  <a:srgbClr val="000066"/>
                </a:solidFill>
                <a:latin typeface="Candara"/>
                <a:cs typeface="Candara"/>
              </a:rPr>
              <a:t>	</a:t>
            </a:r>
          </a:p>
          <a:p>
            <a:r>
              <a:rPr lang="en-US" dirty="0">
                <a:solidFill>
                  <a:srgbClr val="000066"/>
                </a:solidFill>
                <a:latin typeface="Candara"/>
                <a:cs typeface="Candara"/>
              </a:rPr>
              <a:t>	Ops Implementation of the xView2 algorithms			N. Patel / R. Gupta</a:t>
            </a:r>
          </a:p>
          <a:p>
            <a:r>
              <a:rPr lang="en-US" dirty="0">
                <a:solidFill>
                  <a:srgbClr val="000066"/>
                </a:solidFill>
                <a:latin typeface="Candara"/>
                <a:cs typeface="Candara"/>
              </a:rPr>
              <a:t>		in the  2020 CA. Fire Season (15)</a:t>
            </a:r>
          </a:p>
          <a:p>
            <a:r>
              <a:rPr lang="en-US" dirty="0">
                <a:solidFill>
                  <a:srgbClr val="000066"/>
                </a:solidFill>
                <a:latin typeface="Candara"/>
                <a:cs typeface="Candara"/>
              </a:rPr>
              <a:t>	GOES Fire Detections (15)				        	C. Schmidt</a:t>
            </a:r>
          </a:p>
          <a:p>
            <a:r>
              <a:rPr lang="en-US" dirty="0">
                <a:solidFill>
                  <a:srgbClr val="000066"/>
                </a:solidFill>
                <a:latin typeface="Candara"/>
                <a:cs typeface="Candara"/>
              </a:rPr>
              <a:t>	Use of USFS Prescribed Burn Policy in the Sierra Nevada (15)	R. </a:t>
            </a:r>
            <a:r>
              <a:rPr lang="en-US" dirty="0" err="1">
                <a:solidFill>
                  <a:srgbClr val="000066"/>
                </a:solidFill>
                <a:latin typeface="Candara"/>
                <a:cs typeface="Candara"/>
              </a:rPr>
              <a:t>Bernknopf</a:t>
            </a:r>
            <a:endParaRPr lang="en-US" dirty="0">
              <a:solidFill>
                <a:srgbClr val="000066"/>
              </a:solidFill>
              <a:latin typeface="Candara"/>
              <a:cs typeface="Candara"/>
            </a:endParaRPr>
          </a:p>
          <a:p>
            <a:r>
              <a:rPr lang="en-US" dirty="0">
                <a:solidFill>
                  <a:srgbClr val="000066"/>
                </a:solidFill>
                <a:latin typeface="Candara"/>
                <a:cs typeface="Candara"/>
              </a:rPr>
              <a:t>	Use of R. S.-based ET and Evaporative Stress Index</a:t>
            </a:r>
          </a:p>
          <a:p>
            <a:r>
              <a:rPr lang="en-US" dirty="0">
                <a:solidFill>
                  <a:srgbClr val="000066"/>
                </a:solidFill>
                <a:latin typeface="Candara"/>
                <a:cs typeface="Candara"/>
              </a:rPr>
              <a:t>		to Assess Pre- / Post-fire Veg Status (15)	       M. </a:t>
            </a:r>
            <a:r>
              <a:rPr lang="en-US" dirty="0" err="1">
                <a:solidFill>
                  <a:srgbClr val="000066"/>
                </a:solidFill>
                <a:latin typeface="Candara"/>
                <a:cs typeface="Candara"/>
              </a:rPr>
              <a:t>Pascolini</a:t>
            </a:r>
            <a:r>
              <a:rPr lang="en-US" dirty="0">
                <a:solidFill>
                  <a:srgbClr val="000066"/>
                </a:solidFill>
                <a:latin typeface="Candara"/>
                <a:cs typeface="Candara"/>
              </a:rPr>
              <a:t>-Campbell</a:t>
            </a:r>
          </a:p>
          <a:p>
            <a:endParaRPr lang="en-US" dirty="0">
              <a:solidFill>
                <a:srgbClr val="000066"/>
              </a:solidFill>
              <a:latin typeface="Candara"/>
              <a:cs typeface="Candara"/>
            </a:endParaRPr>
          </a:p>
          <a:p>
            <a:r>
              <a:rPr lang="en-US" b="1" i="1" dirty="0">
                <a:solidFill>
                  <a:srgbClr val="000066"/>
                </a:solidFill>
                <a:latin typeface="Candara"/>
                <a:cs typeface="Candara"/>
              </a:rPr>
              <a:t>4:30 PM	 Wrap-Up &amp; Adjourn</a:t>
            </a:r>
            <a:endParaRPr lang="en-US" i="1" dirty="0">
              <a:solidFill>
                <a:srgbClr val="000066"/>
              </a:solidFill>
              <a:latin typeface="Candara"/>
              <a:cs typeface="Candara"/>
            </a:endParaRPr>
          </a:p>
          <a:p>
            <a:pPr lvl="0"/>
            <a:r>
              <a:rPr lang="en-US" dirty="0">
                <a:solidFill>
                  <a:srgbClr val="000066"/>
                </a:solidFill>
                <a:latin typeface="Candara"/>
                <a:cs typeface="Candara"/>
              </a:rPr>
              <a:t>	</a:t>
            </a:r>
            <a:endParaRPr lang="en-US" b="1" i="1" dirty="0">
              <a:solidFill>
                <a:srgbClr val="000066"/>
              </a:solidFill>
              <a:latin typeface="Candara"/>
              <a:cs typeface="Candara"/>
            </a:endParaRPr>
          </a:p>
        </p:txBody>
      </p:sp>
      <p:sp>
        <p:nvSpPr>
          <p:cNvPr id="9" name="Rectangle 8">
            <a:extLst>
              <a:ext uri="{FF2B5EF4-FFF2-40B4-BE49-F238E27FC236}">
                <a16:creationId xmlns:a16="http://schemas.microsoft.com/office/drawing/2014/main" id="{CF00C3D0-5863-B04D-8605-6BC0B1D2968F}"/>
              </a:ext>
            </a:extLst>
          </p:cNvPr>
          <p:cNvSpPr/>
          <p:nvPr/>
        </p:nvSpPr>
        <p:spPr bwMode="auto">
          <a:xfrm flipV="1">
            <a:off x="1" y="755495"/>
            <a:ext cx="9129364" cy="364699"/>
          </a:xfrm>
          <a:prstGeom prst="rect">
            <a:avLst/>
          </a:prstGeom>
          <a:solidFill>
            <a:srgbClr val="FFFF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Times" charset="0"/>
            </a:endParaRPr>
          </a:p>
        </p:txBody>
      </p:sp>
    </p:spTree>
    <p:extLst>
      <p:ext uri="{BB962C8B-B14F-4D97-AF65-F5344CB8AC3E}">
        <p14:creationId xmlns:p14="http://schemas.microsoft.com/office/powerpoint/2010/main" val="15723708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359" y="148593"/>
            <a:ext cx="6006725" cy="415498"/>
          </a:xfrm>
        </p:spPr>
        <p:txBody>
          <a:bodyPr/>
          <a:lstStyle/>
          <a:p>
            <a:pPr algn="l"/>
            <a:r>
              <a:rPr lang="en-US" sz="2100" b="1" i="1" dirty="0">
                <a:latin typeface="Candara"/>
                <a:cs typeface="Candara"/>
              </a:rPr>
              <a:t>Recent Recommendations From ASAC to ES Director</a:t>
            </a:r>
          </a:p>
        </p:txBody>
      </p:sp>
      <p:pic>
        <p:nvPicPr>
          <p:cNvPr id="3" name="Picture 2" descr="NASA_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1534" y="75998"/>
            <a:ext cx="559466" cy="465011"/>
          </a:xfrm>
          <a:prstGeom prst="rect">
            <a:avLst/>
          </a:prstGeom>
        </p:spPr>
      </p:pic>
      <p:sp>
        <p:nvSpPr>
          <p:cNvPr id="4" name="Rectangle 3"/>
          <p:cNvSpPr/>
          <p:nvPr/>
        </p:nvSpPr>
        <p:spPr>
          <a:xfrm>
            <a:off x="1312477" y="764513"/>
            <a:ext cx="6468080" cy="4247317"/>
          </a:xfrm>
          <a:prstGeom prst="rect">
            <a:avLst/>
          </a:prstGeom>
          <a:solidFill>
            <a:schemeClr val="tx2">
              <a:lumMod val="40000"/>
              <a:lumOff val="60000"/>
            </a:schemeClr>
          </a:solidFill>
        </p:spPr>
        <p:txBody>
          <a:bodyPr wrap="square">
            <a:spAutoFit/>
          </a:bodyPr>
          <a:lstStyle/>
          <a:p>
            <a:pPr defTabSz="342900"/>
            <a:r>
              <a:rPr lang="en-US" sz="1500" dirty="0">
                <a:solidFill>
                  <a:srgbClr val="000066"/>
                </a:solidFill>
                <a:latin typeface="Candara"/>
                <a:cs typeface="Candara"/>
              </a:rPr>
              <a:t>“</a:t>
            </a:r>
            <a:r>
              <a:rPr lang="mr-IN" sz="1500" dirty="0">
                <a:solidFill>
                  <a:srgbClr val="000066"/>
                </a:solidFill>
                <a:latin typeface="Candara"/>
                <a:cs typeface="Candara"/>
              </a:rPr>
              <a:t>…</a:t>
            </a:r>
            <a:r>
              <a:rPr lang="en-US" sz="1500" dirty="0">
                <a:solidFill>
                  <a:srgbClr val="000066"/>
                </a:solidFill>
                <a:latin typeface="Candara"/>
                <a:cs typeface="Candara"/>
              </a:rPr>
              <a:t>we also learned that there is no longer a dedicated program to Wildfires as has been the case in prior years. We learned that ESD has spread wildfire applications into the Ecological Forecasting, Disasters, and Health &amp; AQ programs.” </a:t>
            </a:r>
          </a:p>
          <a:p>
            <a:pPr defTabSz="342900"/>
            <a:endParaRPr lang="en-US" sz="1500" b="1" dirty="0">
              <a:solidFill>
                <a:prstClr val="black"/>
              </a:solidFill>
              <a:latin typeface="Candara"/>
              <a:cs typeface="Candara"/>
            </a:endParaRPr>
          </a:p>
          <a:p>
            <a:pPr marL="257175" indent="-257175" defTabSz="342900">
              <a:buFont typeface="Arial"/>
              <a:buChar char="•"/>
            </a:pPr>
            <a:r>
              <a:rPr lang="en-US" sz="1500" b="1" i="1" u="sng" dirty="0">
                <a:solidFill>
                  <a:srgbClr val="FFFF00"/>
                </a:solidFill>
                <a:latin typeface="Candara"/>
                <a:cs typeface="Candara"/>
              </a:rPr>
              <a:t>FINDING</a:t>
            </a:r>
            <a:r>
              <a:rPr lang="en-US" sz="1500" b="1" dirty="0">
                <a:solidFill>
                  <a:srgbClr val="FFFF00"/>
                </a:solidFill>
                <a:latin typeface="Candara"/>
                <a:cs typeface="Candara"/>
              </a:rPr>
              <a:t>: The current approach to Wildfires applications is minimally adequate but far from ideal</a:t>
            </a:r>
            <a:r>
              <a:rPr lang="en-US" sz="1500" dirty="0">
                <a:solidFill>
                  <a:srgbClr val="FFFF00"/>
                </a:solidFill>
                <a:latin typeface="Candara"/>
                <a:cs typeface="Candara"/>
              </a:rPr>
              <a:t>. </a:t>
            </a:r>
            <a:r>
              <a:rPr lang="en-US" sz="1500" dirty="0">
                <a:solidFill>
                  <a:srgbClr val="000066"/>
                </a:solidFill>
                <a:latin typeface="Candara"/>
                <a:cs typeface="Candara"/>
              </a:rPr>
              <a:t>ASAC recognizes that Earth observations can play roles from before any wildfire starts in assessing and reducing risk, to during fires in supporting strategic and tactical response, to after wildfires end in supporting remediation. While ASAC recognizes that Wildfires are cross-cutting in nature and that multiple applications areas may touch on Wildfires topics, ASAC is concerned that the lack of a dedicated program is suboptimal to addressing this national issue adequately. </a:t>
            </a:r>
          </a:p>
          <a:p>
            <a:pPr marL="257175" indent="-257175" defTabSz="342900">
              <a:buFont typeface="Arial"/>
              <a:buChar char="•"/>
            </a:pPr>
            <a:endParaRPr lang="en-US" sz="1500" b="1" i="1" u="sng" dirty="0">
              <a:solidFill>
                <a:prstClr val="black"/>
              </a:solidFill>
              <a:latin typeface="Candara"/>
              <a:cs typeface="Candara"/>
            </a:endParaRPr>
          </a:p>
          <a:p>
            <a:pPr marL="257175" indent="-257175" defTabSz="342900">
              <a:buFont typeface="Arial"/>
              <a:buChar char="•"/>
            </a:pPr>
            <a:r>
              <a:rPr lang="en-US" sz="1500" b="1" i="1" u="sng" dirty="0">
                <a:solidFill>
                  <a:srgbClr val="FF0000"/>
                </a:solidFill>
                <a:latin typeface="Candara"/>
                <a:cs typeface="Candara"/>
              </a:rPr>
              <a:t>RECOMMENDATION</a:t>
            </a:r>
            <a:r>
              <a:rPr lang="en-US" sz="1500" b="1" dirty="0">
                <a:solidFill>
                  <a:srgbClr val="FF0000"/>
                </a:solidFill>
                <a:latin typeface="Candara"/>
                <a:cs typeface="Candara"/>
              </a:rPr>
              <a:t>:  ESD should strive for a dedicated Wildfires area and a dedicated program manager. This topic represents a strong opportunity for cross-benefits within ESD and a clear way to address a topic of national importance. </a:t>
            </a:r>
          </a:p>
        </p:txBody>
      </p:sp>
    </p:spTree>
    <p:extLst>
      <p:ext uri="{BB962C8B-B14F-4D97-AF65-F5344CB8AC3E}">
        <p14:creationId xmlns:p14="http://schemas.microsoft.com/office/powerpoint/2010/main" val="2929625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urry photo of a tree&#10;&#10;Description automatically generated">
            <a:extLst>
              <a:ext uri="{FF2B5EF4-FFF2-40B4-BE49-F238E27FC236}">
                <a16:creationId xmlns:a16="http://schemas.microsoft.com/office/drawing/2014/main" id="{AD1AF4D3-7D4E-4197-B744-7376A371138C}"/>
              </a:ext>
            </a:extLst>
          </p:cNvPr>
          <p:cNvPicPr>
            <a:picLocks noChangeAspect="1"/>
          </p:cNvPicPr>
          <p:nvPr/>
        </p:nvPicPr>
        <p:blipFill rotWithShape="1">
          <a:blip r:embed="rId2">
            <a:extLst>
              <a:ext uri="{28A0092B-C50C-407E-A947-70E740481C1C}">
                <a14:useLocalDpi xmlns:a14="http://schemas.microsoft.com/office/drawing/2010/main" val="0"/>
              </a:ext>
            </a:extLst>
          </a:blip>
          <a:srcRect l="11372" r="40184" b="-1"/>
          <a:stretch/>
        </p:blipFill>
        <p:spPr>
          <a:xfrm>
            <a:off x="15" y="7"/>
            <a:ext cx="9143985" cy="5143493"/>
          </a:xfrm>
          <a:prstGeom prst="rect">
            <a:avLst/>
          </a:prstGeom>
        </p:spPr>
      </p:pic>
      <p:sp>
        <p:nvSpPr>
          <p:cNvPr id="2" name="Title 1">
            <a:extLst>
              <a:ext uri="{FF2B5EF4-FFF2-40B4-BE49-F238E27FC236}">
                <a16:creationId xmlns:a16="http://schemas.microsoft.com/office/drawing/2014/main" id="{69B23BEC-15D0-4C60-A24C-616EEFD519DA}"/>
              </a:ext>
            </a:extLst>
          </p:cNvPr>
          <p:cNvSpPr>
            <a:spLocks noGrp="1"/>
          </p:cNvSpPr>
          <p:nvPr>
            <p:ph type="ctrTitle"/>
          </p:nvPr>
        </p:nvSpPr>
        <p:spPr>
          <a:xfrm>
            <a:off x="1200150" y="331952"/>
            <a:ext cx="6743700" cy="1234440"/>
          </a:xfrm>
          <a:solidFill>
            <a:schemeClr val="bg1">
              <a:alpha val="60000"/>
            </a:schemeClr>
          </a:solidFill>
          <a:ln w="38100" cap="sq">
            <a:solidFill>
              <a:schemeClr val="tx1"/>
            </a:solidFill>
            <a:miter lim="800000"/>
          </a:ln>
        </p:spPr>
        <p:txBody>
          <a:bodyPr anchor="ctr">
            <a:normAutofit/>
          </a:bodyPr>
          <a:lstStyle/>
          <a:p>
            <a:r>
              <a:rPr lang="en-US">
                <a:solidFill>
                  <a:schemeClr val="tx1"/>
                </a:solidFill>
              </a:rPr>
              <a:t>U.S. Geological Survey</a:t>
            </a:r>
            <a:br>
              <a:rPr lang="en-US">
                <a:solidFill>
                  <a:schemeClr val="tx1"/>
                </a:solidFill>
              </a:rPr>
            </a:br>
            <a:r>
              <a:rPr lang="en-US">
                <a:solidFill>
                  <a:schemeClr val="tx1"/>
                </a:solidFill>
              </a:rPr>
              <a:t>A Fire Science Strategic Plan</a:t>
            </a:r>
          </a:p>
        </p:txBody>
      </p:sp>
      <p:sp>
        <p:nvSpPr>
          <p:cNvPr id="3" name="Subtitle 2">
            <a:extLst>
              <a:ext uri="{FF2B5EF4-FFF2-40B4-BE49-F238E27FC236}">
                <a16:creationId xmlns:a16="http://schemas.microsoft.com/office/drawing/2014/main" id="{E9BB71DD-1D7C-4B79-B395-7BB7242E3A90}"/>
              </a:ext>
            </a:extLst>
          </p:cNvPr>
          <p:cNvSpPr>
            <a:spLocks noGrp="1"/>
          </p:cNvSpPr>
          <p:nvPr>
            <p:ph type="subTitle" idx="1"/>
          </p:nvPr>
        </p:nvSpPr>
        <p:spPr>
          <a:xfrm>
            <a:off x="2021396" y="3309134"/>
            <a:ext cx="5101209" cy="2110177"/>
          </a:xfrm>
        </p:spPr>
        <p:txBody>
          <a:bodyPr>
            <a:normAutofit/>
          </a:bodyPr>
          <a:lstStyle/>
          <a:p>
            <a:pPr>
              <a:lnSpc>
                <a:spcPct val="90000"/>
              </a:lnSpc>
            </a:pPr>
            <a:r>
              <a:rPr lang="en-US" sz="1350" dirty="0">
                <a:solidFill>
                  <a:srgbClr val="FFFFFF"/>
                </a:solidFill>
              </a:rPr>
              <a:t>Technical Fire Remote Sensing Advisory Committee</a:t>
            </a:r>
          </a:p>
          <a:p>
            <a:pPr>
              <a:lnSpc>
                <a:spcPct val="90000"/>
              </a:lnSpc>
            </a:pPr>
            <a:r>
              <a:rPr lang="en-US" sz="1350" dirty="0">
                <a:solidFill>
                  <a:srgbClr val="FFFFFF"/>
                </a:solidFill>
              </a:rPr>
              <a:t>November 18, 2020</a:t>
            </a:r>
          </a:p>
          <a:p>
            <a:pPr>
              <a:lnSpc>
                <a:spcPct val="90000"/>
              </a:lnSpc>
            </a:pPr>
            <a:endParaRPr lang="en-US" sz="1350" dirty="0">
              <a:solidFill>
                <a:srgbClr val="FFFFFF"/>
              </a:solidFill>
            </a:endParaRPr>
          </a:p>
          <a:p>
            <a:pPr>
              <a:lnSpc>
                <a:spcPct val="90000"/>
              </a:lnSpc>
            </a:pPr>
            <a:r>
              <a:rPr lang="en-US" sz="1350" dirty="0">
                <a:solidFill>
                  <a:srgbClr val="FFFFFF"/>
                </a:solidFill>
              </a:rPr>
              <a:t>Paul F. Steblein</a:t>
            </a:r>
          </a:p>
          <a:p>
            <a:pPr>
              <a:lnSpc>
                <a:spcPct val="90000"/>
              </a:lnSpc>
            </a:pPr>
            <a:r>
              <a:rPr lang="en-US" sz="1350" dirty="0">
                <a:solidFill>
                  <a:srgbClr val="FFFFFF"/>
                </a:solidFill>
              </a:rPr>
              <a:t>Fire science Coordinator</a:t>
            </a:r>
          </a:p>
          <a:p>
            <a:pPr>
              <a:lnSpc>
                <a:spcPct val="90000"/>
              </a:lnSpc>
            </a:pPr>
            <a:r>
              <a:rPr lang="en-US" sz="1350" dirty="0">
                <a:solidFill>
                  <a:srgbClr val="FFFFFF"/>
                </a:solidFill>
                <a:hlinkClick r:id="rId3">
                  <a:extLst>
                    <a:ext uri="{A12FA001-AC4F-418D-AE19-62706E023703}">
                      <ahyp:hlinkClr xmlns:ahyp="http://schemas.microsoft.com/office/drawing/2018/hyperlinkcolor" val="tx"/>
                    </a:ext>
                  </a:extLst>
                </a:hlinkClick>
              </a:rPr>
              <a:t>psteblein@usgs.gov</a:t>
            </a:r>
            <a:r>
              <a:rPr lang="en-US" sz="1350" dirty="0">
                <a:solidFill>
                  <a:srgbClr val="FFFFFF"/>
                </a:solidFill>
              </a:rPr>
              <a:t>  www.usgs.gov/fire</a:t>
            </a:r>
          </a:p>
          <a:p>
            <a:pPr>
              <a:lnSpc>
                <a:spcPct val="90000"/>
              </a:lnSpc>
            </a:pPr>
            <a:endParaRPr lang="en-US" sz="375" dirty="0">
              <a:solidFill>
                <a:srgbClr val="FFFFFF"/>
              </a:solidFill>
            </a:endParaRPr>
          </a:p>
        </p:txBody>
      </p:sp>
      <p:pic>
        <p:nvPicPr>
          <p:cNvPr id="7" name="Picture 6" descr="A close up of a logo&#10;&#10;Description automatically generated">
            <a:extLst>
              <a:ext uri="{FF2B5EF4-FFF2-40B4-BE49-F238E27FC236}">
                <a16:creationId xmlns:a16="http://schemas.microsoft.com/office/drawing/2014/main" id="{77A36DF9-4EC0-492B-BE8B-61CE21646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64" y="4446350"/>
            <a:ext cx="1571429" cy="619048"/>
          </a:xfrm>
          <a:prstGeom prst="rect">
            <a:avLst/>
          </a:prstGeom>
        </p:spPr>
      </p:pic>
    </p:spTree>
    <p:extLst>
      <p:ext uri="{BB962C8B-B14F-4D97-AF65-F5344CB8AC3E}">
        <p14:creationId xmlns:p14="http://schemas.microsoft.com/office/powerpoint/2010/main" val="10740002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755419" y="471951"/>
            <a:ext cx="4939868" cy="964620"/>
          </a:xfrm>
          <a:prstGeom prst="rect">
            <a:avLst/>
          </a:prstGeom>
        </p:spPr>
        <p:txBody>
          <a:bodyPr vert="horz" lIns="68580" tIns="34290" rIns="68580" bIns="34290" rtlCol="0" anchor="b">
            <a:normAutofit/>
          </a:bodyPr>
          <a:lstStyle/>
          <a:p>
            <a:pPr defTabSz="342900">
              <a:lnSpc>
                <a:spcPct val="90000"/>
              </a:lnSpc>
              <a:spcBef>
                <a:spcPct val="0"/>
              </a:spcBef>
              <a:spcAft>
                <a:spcPts val="450"/>
              </a:spcAft>
              <a:defRPr/>
            </a:pPr>
            <a:endParaRPr lang="en-US" sz="3300" b="1" dirty="0">
              <a:solidFill>
                <a:srgbClr val="000000"/>
              </a:solidFill>
              <a:latin typeface="Gill Sans MT" panose="020B0502020104020203"/>
            </a:endParaRPr>
          </a:p>
        </p:txBody>
      </p:sp>
      <p:sp>
        <p:nvSpPr>
          <p:cNvPr id="6" name="Content Placeholder 5"/>
          <p:cNvSpPr>
            <a:spLocks noGrp="1"/>
          </p:cNvSpPr>
          <p:nvPr>
            <p:ph idx="4294967295"/>
          </p:nvPr>
        </p:nvSpPr>
        <p:spPr>
          <a:xfrm>
            <a:off x="3971418" y="1128092"/>
            <a:ext cx="4939903" cy="3231356"/>
          </a:xfrm>
        </p:spPr>
        <p:txBody>
          <a:bodyPr vert="horz" lIns="68580" tIns="34290" rIns="68580" bIns="34290" rtlCol="0">
            <a:noAutofit/>
          </a:bodyPr>
          <a:lstStyle/>
          <a:p>
            <a:pPr marL="0" indent="0">
              <a:buNone/>
            </a:pPr>
            <a:r>
              <a:rPr lang="en-US" sz="1200" b="1" dirty="0"/>
              <a:t>Origin</a:t>
            </a:r>
          </a:p>
          <a:p>
            <a:pPr lvl="1"/>
            <a:r>
              <a:rPr lang="en-US" dirty="0"/>
              <a:t>1879 by Congress after NAS report for "classification of the public lands, and examination of the geological structure, mineral resources, and products of the national domain“</a:t>
            </a:r>
          </a:p>
          <a:p>
            <a:pPr marL="0" indent="0">
              <a:buNone/>
            </a:pPr>
            <a:r>
              <a:rPr lang="en-US" sz="1200" b="1" dirty="0"/>
              <a:t>Science Agency</a:t>
            </a:r>
          </a:p>
          <a:p>
            <a:pPr lvl="1"/>
            <a:r>
              <a:rPr lang="en-US" dirty="0"/>
              <a:t>Value scientific excellence, integrity, and objectivity</a:t>
            </a:r>
          </a:p>
          <a:p>
            <a:pPr lvl="1"/>
            <a:r>
              <a:rPr lang="en-US" dirty="0"/>
              <a:t>Peer review, documentation, transparency</a:t>
            </a:r>
          </a:p>
          <a:p>
            <a:pPr lvl="1"/>
            <a:r>
              <a:rPr lang="en-US" dirty="0"/>
              <a:t>Conduct science in consistent, objective, &amp; replicable manner </a:t>
            </a:r>
          </a:p>
          <a:p>
            <a:pPr marL="0" indent="0">
              <a:buNone/>
            </a:pPr>
            <a:r>
              <a:rPr lang="en-US" sz="1200" b="1" dirty="0"/>
              <a:t>Major Disciplines</a:t>
            </a:r>
          </a:p>
          <a:p>
            <a:pPr lvl="1"/>
            <a:r>
              <a:rPr lang="en-US" dirty="0"/>
              <a:t>Biology		Geology</a:t>
            </a:r>
          </a:p>
          <a:p>
            <a:pPr lvl="1"/>
            <a:r>
              <a:rPr lang="en-US" dirty="0"/>
              <a:t>Hydrology		Geography</a:t>
            </a:r>
          </a:p>
          <a:p>
            <a:pPr lvl="1"/>
            <a:r>
              <a:rPr lang="en-US" dirty="0"/>
              <a:t>Computer Science &amp; Informatics</a:t>
            </a:r>
          </a:p>
          <a:p>
            <a:pPr marL="0" indent="0">
              <a:buNone/>
            </a:pPr>
            <a:r>
              <a:rPr lang="en-US" sz="1200" b="1" dirty="0"/>
              <a:t>Workforce</a:t>
            </a:r>
          </a:p>
          <a:p>
            <a:pPr lvl="1"/>
            <a:r>
              <a:rPr lang="en-US" dirty="0"/>
              <a:t>&gt; 8,000 scientists &amp; staff</a:t>
            </a:r>
          </a:p>
          <a:p>
            <a:pPr lvl="1"/>
            <a:r>
              <a:rPr lang="en-US" dirty="0"/>
              <a:t>~ 180 scientists work on fire science</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5368" b="-1"/>
          <a:stretch/>
        </p:blipFill>
        <p:spPr>
          <a:xfrm>
            <a:off x="16" y="7"/>
            <a:ext cx="3476678" cy="5143493"/>
          </a:xfrm>
          <a:prstGeom prst="rect">
            <a:avLst/>
          </a:prstGeom>
          <a:effectLst/>
        </p:spPr>
      </p:pic>
      <p:pic>
        <p:nvPicPr>
          <p:cNvPr id="7" name="Picture 6">
            <a:extLst>
              <a:ext uri="{FF2B5EF4-FFF2-40B4-BE49-F238E27FC236}">
                <a16:creationId xmlns:a16="http://schemas.microsoft.com/office/drawing/2014/main" id="{6844E3AF-B3EE-4FA3-B8D5-6F2798EB33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1931" y="4679003"/>
            <a:ext cx="1108880" cy="407589"/>
          </a:xfrm>
          <a:prstGeom prst="rect">
            <a:avLst/>
          </a:prstGeom>
        </p:spPr>
      </p:pic>
      <p:sp>
        <p:nvSpPr>
          <p:cNvPr id="2" name="TextBox 1">
            <a:extLst>
              <a:ext uri="{FF2B5EF4-FFF2-40B4-BE49-F238E27FC236}">
                <a16:creationId xmlns:a16="http://schemas.microsoft.com/office/drawing/2014/main" id="{BC0DE9EA-6254-4103-940F-0AFF2A9B211D}"/>
              </a:ext>
            </a:extLst>
          </p:cNvPr>
          <p:cNvSpPr txBox="1"/>
          <p:nvPr/>
        </p:nvSpPr>
        <p:spPr>
          <a:xfrm>
            <a:off x="136342" y="4901126"/>
            <a:ext cx="1720151" cy="507831"/>
          </a:xfrm>
          <a:prstGeom prst="rect">
            <a:avLst/>
          </a:prstGeom>
          <a:noFill/>
        </p:spPr>
        <p:txBody>
          <a:bodyPr wrap="none" rtlCol="0">
            <a:spAutoFit/>
          </a:bodyPr>
          <a:lstStyle/>
          <a:p>
            <a:pPr defTabSz="342900"/>
            <a:r>
              <a:rPr lang="en-US" sz="1350" b="1" dirty="0">
                <a:solidFill>
                  <a:srgbClr val="000000"/>
                </a:solidFill>
                <a:latin typeface="Gill Sans MT" panose="020B0502020104020203"/>
              </a:rPr>
              <a:t>John Wesley Powell</a:t>
            </a:r>
          </a:p>
          <a:p>
            <a:pPr defTabSz="342900"/>
            <a:endParaRPr lang="en-US" sz="1350" dirty="0">
              <a:solidFill>
                <a:srgbClr val="000000"/>
              </a:solidFill>
              <a:latin typeface="Gill Sans MT" panose="020B0502020104020203"/>
            </a:endParaRPr>
          </a:p>
        </p:txBody>
      </p:sp>
      <p:sp>
        <p:nvSpPr>
          <p:cNvPr id="5" name="TextBox 4">
            <a:extLst>
              <a:ext uri="{FF2B5EF4-FFF2-40B4-BE49-F238E27FC236}">
                <a16:creationId xmlns:a16="http://schemas.microsoft.com/office/drawing/2014/main" id="{E2B907CD-584A-475B-818F-06E7A1A04CC2}"/>
              </a:ext>
            </a:extLst>
          </p:cNvPr>
          <p:cNvSpPr txBox="1"/>
          <p:nvPr/>
        </p:nvSpPr>
        <p:spPr>
          <a:xfrm>
            <a:off x="3755418" y="377180"/>
            <a:ext cx="4450245" cy="600164"/>
          </a:xfrm>
          <a:prstGeom prst="rect">
            <a:avLst/>
          </a:prstGeom>
          <a:noFill/>
        </p:spPr>
        <p:txBody>
          <a:bodyPr wrap="square" rtlCol="0">
            <a:spAutoFit/>
          </a:bodyPr>
          <a:lstStyle/>
          <a:p>
            <a:pPr defTabSz="342900"/>
            <a:r>
              <a:rPr lang="en-US" sz="3300" dirty="0">
                <a:solidFill>
                  <a:srgbClr val="000000"/>
                </a:solidFill>
                <a:latin typeface="Gill Sans MT" panose="020B0502020104020203"/>
              </a:rPr>
              <a:t>U.S. Geological Survey</a:t>
            </a:r>
          </a:p>
        </p:txBody>
      </p:sp>
    </p:spTree>
    <p:extLst>
      <p:ext uri="{BB962C8B-B14F-4D97-AF65-F5344CB8AC3E}">
        <p14:creationId xmlns:p14="http://schemas.microsoft.com/office/powerpoint/2010/main" val="1707805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7B8F5-29BA-432C-A95E-F79D3381A31D}"/>
              </a:ext>
            </a:extLst>
          </p:cNvPr>
          <p:cNvSpPr>
            <a:spLocks noGrp="1"/>
          </p:cNvSpPr>
          <p:nvPr>
            <p:ph type="title"/>
          </p:nvPr>
        </p:nvSpPr>
        <p:spPr>
          <a:xfrm>
            <a:off x="187980" y="131885"/>
            <a:ext cx="4384020" cy="891540"/>
          </a:xfrm>
        </p:spPr>
        <p:txBody>
          <a:bodyPr/>
          <a:lstStyle/>
          <a:p>
            <a:r>
              <a:rPr lang="en-US" dirty="0"/>
              <a:t>USGS Fire Science Scope</a:t>
            </a:r>
          </a:p>
        </p:txBody>
      </p:sp>
      <p:sp>
        <p:nvSpPr>
          <p:cNvPr id="3" name="Content Placeholder 2">
            <a:extLst>
              <a:ext uri="{FF2B5EF4-FFF2-40B4-BE49-F238E27FC236}">
                <a16:creationId xmlns:a16="http://schemas.microsoft.com/office/drawing/2014/main" id="{3A015603-94E3-40DE-BAA2-76022290894C}"/>
              </a:ext>
            </a:extLst>
          </p:cNvPr>
          <p:cNvSpPr>
            <a:spLocks noGrp="1"/>
          </p:cNvSpPr>
          <p:nvPr>
            <p:ph idx="1"/>
          </p:nvPr>
        </p:nvSpPr>
        <p:spPr>
          <a:xfrm>
            <a:off x="351976" y="1156638"/>
            <a:ext cx="3206175" cy="3986863"/>
          </a:xfrm>
        </p:spPr>
        <p:txBody>
          <a:bodyPr>
            <a:normAutofit fontScale="85000" lnSpcReduction="20000"/>
          </a:bodyPr>
          <a:lstStyle/>
          <a:p>
            <a:pPr marL="0" indent="0">
              <a:buNone/>
            </a:pPr>
            <a:r>
              <a:rPr lang="en-US" sz="1650" b="1" dirty="0"/>
              <a:t>Geographic</a:t>
            </a:r>
          </a:p>
          <a:p>
            <a:r>
              <a:rPr lang="en-US" dirty="0"/>
              <a:t>National, International</a:t>
            </a:r>
          </a:p>
          <a:p>
            <a:r>
              <a:rPr lang="en-US" dirty="0"/>
              <a:t>DOI land – about 20% land surface</a:t>
            </a:r>
          </a:p>
          <a:p>
            <a:pPr lvl="1">
              <a:buFont typeface="Courier New" panose="02070309020205020404" pitchFamily="49" charset="0"/>
              <a:buChar char="o"/>
            </a:pPr>
            <a:r>
              <a:rPr lang="en-US" dirty="0"/>
              <a:t>NPS, NWRS, BLM, BIA, BOR</a:t>
            </a:r>
          </a:p>
          <a:p>
            <a:pPr lvl="1">
              <a:buFont typeface="Courier New" panose="02070309020205020404" pitchFamily="49" charset="0"/>
              <a:buChar char="o"/>
            </a:pPr>
            <a:r>
              <a:rPr lang="en-US" dirty="0"/>
              <a:t>Many non-forested sites</a:t>
            </a:r>
          </a:p>
          <a:p>
            <a:r>
              <a:rPr lang="en-US" dirty="0"/>
              <a:t>Local projects</a:t>
            </a:r>
          </a:p>
          <a:p>
            <a:pPr marL="0" indent="0">
              <a:buNone/>
            </a:pPr>
            <a:r>
              <a:rPr lang="en-US" sz="1650" b="1" dirty="0">
                <a:solidFill>
                  <a:schemeClr val="tx1"/>
                </a:solidFill>
              </a:rPr>
              <a:t>Interdisciplinary</a:t>
            </a:r>
          </a:p>
          <a:p>
            <a:r>
              <a:rPr lang="en-US" sz="1275" dirty="0">
                <a:solidFill>
                  <a:schemeClr val="tx1"/>
                </a:solidFill>
              </a:rPr>
              <a:t>All Mission Areas</a:t>
            </a:r>
          </a:p>
          <a:p>
            <a:pPr marL="0" indent="0">
              <a:buNone/>
            </a:pPr>
            <a:r>
              <a:rPr lang="en-US" sz="1650" b="1" dirty="0"/>
              <a:t>Thematic</a:t>
            </a:r>
          </a:p>
          <a:p>
            <a:pPr lvl="0"/>
            <a:r>
              <a:rPr lang="en-US" dirty="0"/>
              <a:t>Fire History &amp; Management</a:t>
            </a:r>
          </a:p>
          <a:p>
            <a:pPr lvl="0"/>
            <a:r>
              <a:rPr lang="en-US" dirty="0"/>
              <a:t>Fire Ecology &amp; Recovery</a:t>
            </a:r>
          </a:p>
          <a:p>
            <a:pPr lvl="0"/>
            <a:r>
              <a:rPr lang="en-US" dirty="0"/>
              <a:t>Post-fire Risks</a:t>
            </a:r>
          </a:p>
          <a:p>
            <a:pPr lvl="0"/>
            <a:r>
              <a:rPr lang="en-US" dirty="0"/>
              <a:t>Geospatial, Imagery &amp; Tech</a:t>
            </a:r>
          </a:p>
          <a:p>
            <a:pPr marL="0" indent="0">
              <a:buNone/>
            </a:pPr>
            <a:r>
              <a:rPr lang="en-US" sz="1650" b="1" dirty="0"/>
              <a:t>Science Organization &amp; Results</a:t>
            </a:r>
          </a:p>
          <a:p>
            <a:pPr lvl="0"/>
            <a:r>
              <a:rPr lang="en-US" dirty="0"/>
              <a:t>~ 180 scientists in very active CoP</a:t>
            </a:r>
          </a:p>
          <a:p>
            <a:pPr lvl="0"/>
            <a:r>
              <a:rPr lang="en-US" dirty="0"/>
              <a:t>~90 publications/year, numerous data sets</a:t>
            </a:r>
          </a:p>
          <a:p>
            <a:pPr lvl="0"/>
            <a:endParaRPr lang="en-US" dirty="0">
              <a:solidFill>
                <a:prstClr val="white"/>
              </a:solidFill>
            </a:endParaRPr>
          </a:p>
          <a:p>
            <a:pPr marL="0" indent="0">
              <a:buNone/>
            </a:pPr>
            <a:endParaRPr lang="en-US" dirty="0"/>
          </a:p>
        </p:txBody>
      </p:sp>
      <p:pic>
        <p:nvPicPr>
          <p:cNvPr id="7" name="Picture 6">
            <a:extLst>
              <a:ext uri="{FF2B5EF4-FFF2-40B4-BE49-F238E27FC236}">
                <a16:creationId xmlns:a16="http://schemas.microsoft.com/office/drawing/2014/main" id="{28CA7192-E842-4DE1-BD27-D3CA31C6F310}"/>
              </a:ext>
            </a:extLst>
          </p:cNvPr>
          <p:cNvPicPr>
            <a:picLocks noChangeAspect="1"/>
          </p:cNvPicPr>
          <p:nvPr/>
        </p:nvPicPr>
        <p:blipFill rotWithShape="1">
          <a:blip r:embed="rId2">
            <a:extLst>
              <a:ext uri="{28A0092B-C50C-407E-A947-70E740481C1C}">
                <a14:useLocalDpi xmlns:a14="http://schemas.microsoft.com/office/drawing/2010/main" val="0"/>
              </a:ext>
            </a:extLst>
          </a:blip>
          <a:srcRect l="2489" t="10983" r="3102" b="7897"/>
          <a:stretch/>
        </p:blipFill>
        <p:spPr>
          <a:xfrm>
            <a:off x="3558151" y="1466557"/>
            <a:ext cx="5585849" cy="3676943"/>
          </a:xfrm>
          <a:prstGeom prst="rect">
            <a:avLst/>
          </a:prstGeom>
        </p:spPr>
      </p:pic>
      <p:pic>
        <p:nvPicPr>
          <p:cNvPr id="5" name="Picture 4" descr="A close up of a logo&#10;&#10;Description automatically generated">
            <a:extLst>
              <a:ext uri="{FF2B5EF4-FFF2-40B4-BE49-F238E27FC236}">
                <a16:creationId xmlns:a16="http://schemas.microsoft.com/office/drawing/2014/main" id="{BB73B16C-5D18-4335-827F-31A4BE17C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528" y="-76680"/>
            <a:ext cx="1251004" cy="750602"/>
          </a:xfrm>
          <a:prstGeom prst="rect">
            <a:avLst/>
          </a:prstGeom>
        </p:spPr>
      </p:pic>
    </p:spTree>
    <p:extLst>
      <p:ext uri="{BB962C8B-B14F-4D97-AF65-F5344CB8AC3E}">
        <p14:creationId xmlns:p14="http://schemas.microsoft.com/office/powerpoint/2010/main" val="24093409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91035DDD-E2A1-490F-997C-AFA729019C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509" b="4618"/>
          <a:stretch/>
        </p:blipFill>
        <p:spPr>
          <a:xfrm>
            <a:off x="0" y="7"/>
            <a:ext cx="9144000" cy="5143493"/>
          </a:xfrm>
          <a:prstGeom prst="rect">
            <a:avLst/>
          </a:prstGeom>
        </p:spPr>
      </p:pic>
      <p:sp>
        <p:nvSpPr>
          <p:cNvPr id="2" name="Title 1">
            <a:extLst>
              <a:ext uri="{FF2B5EF4-FFF2-40B4-BE49-F238E27FC236}">
                <a16:creationId xmlns:a16="http://schemas.microsoft.com/office/drawing/2014/main" id="{9185F3AA-FB3C-462E-91C3-7B9B9ACD0FC2}"/>
              </a:ext>
            </a:extLst>
          </p:cNvPr>
          <p:cNvSpPr>
            <a:spLocks noGrp="1"/>
          </p:cNvSpPr>
          <p:nvPr>
            <p:ph type="title"/>
          </p:nvPr>
        </p:nvSpPr>
        <p:spPr>
          <a:xfrm>
            <a:off x="295604" y="28354"/>
            <a:ext cx="3334664" cy="1513233"/>
          </a:xfrm>
        </p:spPr>
        <p:txBody>
          <a:bodyPr>
            <a:noAutofit/>
          </a:bodyPr>
          <a:lstStyle/>
          <a:p>
            <a:pPr algn="ctr"/>
            <a:r>
              <a:rPr lang="en-US" sz="2400" b="1" dirty="0"/>
              <a:t>Factors Affecting Plan Development</a:t>
            </a:r>
          </a:p>
        </p:txBody>
      </p:sp>
      <p:sp>
        <p:nvSpPr>
          <p:cNvPr id="3" name="Content Placeholder 2">
            <a:extLst>
              <a:ext uri="{FF2B5EF4-FFF2-40B4-BE49-F238E27FC236}">
                <a16:creationId xmlns:a16="http://schemas.microsoft.com/office/drawing/2014/main" id="{AE1A45B9-A56C-41CB-BD45-6F97684A1D8C}"/>
              </a:ext>
            </a:extLst>
          </p:cNvPr>
          <p:cNvSpPr>
            <a:spLocks noGrp="1"/>
          </p:cNvSpPr>
          <p:nvPr>
            <p:ph idx="1"/>
          </p:nvPr>
        </p:nvSpPr>
        <p:spPr>
          <a:xfrm>
            <a:off x="295603" y="1154944"/>
            <a:ext cx="3681248" cy="4023962"/>
          </a:xfrm>
        </p:spPr>
        <p:txBody>
          <a:bodyPr anchor="ctr">
            <a:normAutofit/>
          </a:bodyPr>
          <a:lstStyle/>
          <a:p>
            <a:r>
              <a:rPr lang="en-US" sz="1500" dirty="0"/>
              <a:t>National Cohesive Wildland Fire Management Strategy</a:t>
            </a:r>
          </a:p>
          <a:p>
            <a:r>
              <a:rPr lang="en-US" sz="1500" dirty="0"/>
              <a:t>Executive Order 13855,  SO 3372</a:t>
            </a:r>
          </a:p>
          <a:p>
            <a:r>
              <a:rPr lang="en-US" sz="1500" dirty="0"/>
              <a:t>Advances USGS science capability while making significant contribution</a:t>
            </a:r>
          </a:p>
          <a:p>
            <a:r>
              <a:rPr lang="en-US" sz="1500" dirty="0"/>
              <a:t>Fire Community Needs &amp; Partnership – WFLC/WGA Priorities, Stakeholders Interviews</a:t>
            </a:r>
          </a:p>
          <a:p>
            <a:r>
              <a:rPr lang="en-US" sz="1500" dirty="0"/>
              <a:t>Director Emphasis on AI/ML, HPC, Remote Sensing, Multi-disciplinary</a:t>
            </a:r>
          </a:p>
          <a:p>
            <a:r>
              <a:rPr lang="en-US" sz="1500" dirty="0"/>
              <a:t>1</a:t>
            </a:r>
            <a:r>
              <a:rPr lang="en-US" sz="1500" baseline="30000" dirty="0"/>
              <a:t>st</a:t>
            </a:r>
            <a:r>
              <a:rPr lang="en-US" sz="1500" dirty="0"/>
              <a:t> Fire Science Strategic Plan</a:t>
            </a:r>
          </a:p>
        </p:txBody>
      </p:sp>
      <p:pic>
        <p:nvPicPr>
          <p:cNvPr id="7" name="Picture 6" descr="A close up of a logo&#10;&#10;Description automatically generated">
            <a:extLst>
              <a:ext uri="{FF2B5EF4-FFF2-40B4-BE49-F238E27FC236}">
                <a16:creationId xmlns:a16="http://schemas.microsoft.com/office/drawing/2014/main" id="{C4FA34C6-2F21-4371-9B1F-1F969A25E1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2" y="4581490"/>
            <a:ext cx="1054705" cy="632823"/>
          </a:xfrm>
          <a:prstGeom prst="rect">
            <a:avLst/>
          </a:prstGeom>
        </p:spPr>
      </p:pic>
    </p:spTree>
    <p:extLst>
      <p:ext uri="{BB962C8B-B14F-4D97-AF65-F5344CB8AC3E}">
        <p14:creationId xmlns:p14="http://schemas.microsoft.com/office/powerpoint/2010/main" val="7253361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CED78F-2BCC-4F9A-AF0C-583B1CEED548}"/>
              </a:ext>
            </a:extLst>
          </p:cNvPr>
          <p:cNvSpPr>
            <a:spLocks noGrp="1"/>
          </p:cNvSpPr>
          <p:nvPr>
            <p:ph type="title"/>
          </p:nvPr>
        </p:nvSpPr>
        <p:spPr>
          <a:xfrm>
            <a:off x="565588" y="273844"/>
            <a:ext cx="7886700" cy="994172"/>
          </a:xfrm>
        </p:spPr>
        <p:txBody>
          <a:bodyPr/>
          <a:lstStyle/>
          <a:p>
            <a:r>
              <a:rPr lang="en-US" b="1" dirty="0"/>
              <a:t>Stakeholder Interviews</a:t>
            </a:r>
          </a:p>
        </p:txBody>
      </p:sp>
      <p:sp>
        <p:nvSpPr>
          <p:cNvPr id="3" name="Content Placeholder 2">
            <a:extLst>
              <a:ext uri="{FF2B5EF4-FFF2-40B4-BE49-F238E27FC236}">
                <a16:creationId xmlns:a16="http://schemas.microsoft.com/office/drawing/2014/main" id="{B7D47E98-8D4A-400D-85EB-701DB6F6A237}"/>
              </a:ext>
            </a:extLst>
          </p:cNvPr>
          <p:cNvSpPr>
            <a:spLocks noGrp="1"/>
          </p:cNvSpPr>
          <p:nvPr>
            <p:ph sz="half" idx="1"/>
          </p:nvPr>
        </p:nvSpPr>
        <p:spPr>
          <a:xfrm>
            <a:off x="628650" y="1369219"/>
            <a:ext cx="3886200" cy="3636333"/>
          </a:xfrm>
        </p:spPr>
        <p:txBody>
          <a:bodyPr>
            <a:normAutofit/>
          </a:bodyPr>
          <a:lstStyle/>
          <a:p>
            <a:pPr marL="0" indent="0">
              <a:buNone/>
            </a:pPr>
            <a:endParaRPr lang="en-US" b="1" dirty="0"/>
          </a:p>
          <a:p>
            <a:pPr marL="0" indent="0">
              <a:buNone/>
            </a:pPr>
            <a:r>
              <a:rPr lang="en-US" b="1" dirty="0"/>
              <a:t>40 Stakeholder Organizations Consulted</a:t>
            </a:r>
          </a:p>
          <a:p>
            <a:pPr marL="0" indent="0">
              <a:buNone/>
            </a:pPr>
            <a:r>
              <a:rPr lang="en-US" b="1" dirty="0"/>
              <a:t>Themes</a:t>
            </a:r>
          </a:p>
          <a:p>
            <a:r>
              <a:rPr lang="en-US" dirty="0"/>
              <a:t>Source of new fire science </a:t>
            </a:r>
          </a:p>
          <a:p>
            <a:r>
              <a:rPr lang="en-US" dirty="0"/>
              <a:t>Familiarity with and use of USGS fire science</a:t>
            </a:r>
          </a:p>
          <a:p>
            <a:r>
              <a:rPr lang="en-US" dirty="0"/>
              <a:t>Ever collaborated with USGS on a research topic and potential impediments</a:t>
            </a:r>
          </a:p>
          <a:p>
            <a:r>
              <a:rPr lang="en-US" dirty="0"/>
              <a:t>Stakeholders’ specific needs that could be provided by USGS</a:t>
            </a:r>
          </a:p>
          <a:p>
            <a:r>
              <a:rPr lang="en-US" dirty="0"/>
              <a:t>Most pressing science needs for fire managers over the next 2-10 years and beyond</a:t>
            </a:r>
          </a:p>
          <a:p>
            <a:endParaRPr lang="en-US" dirty="0"/>
          </a:p>
        </p:txBody>
      </p:sp>
      <p:graphicFrame>
        <p:nvGraphicFramePr>
          <p:cNvPr id="6" name="Content Placeholder 5">
            <a:extLst>
              <a:ext uri="{FF2B5EF4-FFF2-40B4-BE49-F238E27FC236}">
                <a16:creationId xmlns:a16="http://schemas.microsoft.com/office/drawing/2014/main" id="{5952ACD6-0905-4362-8B34-14BA6DA8AE48}"/>
              </a:ext>
            </a:extLst>
          </p:cNvPr>
          <p:cNvGraphicFramePr>
            <a:graphicFrameLocks noGrp="1"/>
          </p:cNvGraphicFramePr>
          <p:nvPr>
            <p:ph sz="half" idx="2"/>
          </p:nvPr>
        </p:nvGraphicFramePr>
        <p:xfrm>
          <a:off x="4012442" y="716508"/>
          <a:ext cx="5568287" cy="4841045"/>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A close up of a logo&#10;&#10;Description automatically generated">
            <a:extLst>
              <a:ext uri="{FF2B5EF4-FFF2-40B4-BE49-F238E27FC236}">
                <a16:creationId xmlns:a16="http://schemas.microsoft.com/office/drawing/2014/main" id="{DF8197B2-1C38-428B-855F-175C65B0D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98" y="4553245"/>
            <a:ext cx="1054705" cy="632823"/>
          </a:xfrm>
          <a:prstGeom prst="rect">
            <a:avLst/>
          </a:prstGeom>
        </p:spPr>
      </p:pic>
    </p:spTree>
    <p:extLst>
      <p:ext uri="{BB962C8B-B14F-4D97-AF65-F5344CB8AC3E}">
        <p14:creationId xmlns:p14="http://schemas.microsoft.com/office/powerpoint/2010/main" val="389874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58721-5350-4BDA-B469-8A8F1A919F46}"/>
              </a:ext>
            </a:extLst>
          </p:cNvPr>
          <p:cNvSpPr>
            <a:spLocks noGrp="1"/>
          </p:cNvSpPr>
          <p:nvPr>
            <p:ph type="title"/>
          </p:nvPr>
        </p:nvSpPr>
        <p:spPr>
          <a:xfrm>
            <a:off x="0" y="0"/>
            <a:ext cx="4267763" cy="891540"/>
          </a:xfrm>
        </p:spPr>
        <p:txBody>
          <a:bodyPr>
            <a:normAutofit fontScale="90000"/>
          </a:bodyPr>
          <a:lstStyle/>
          <a:p>
            <a:r>
              <a:rPr lang="en-US" b="1" dirty="0"/>
              <a:t>Fire Needs could be met by USGS</a:t>
            </a:r>
          </a:p>
        </p:txBody>
      </p:sp>
      <mc:AlternateContent xmlns:mc="http://schemas.openxmlformats.org/markup-compatibility/2006">
        <mc:Choice xmlns:cx1="http://schemas.microsoft.com/office/drawing/2015/9/8/chartex" Requires="cx1">
          <p:graphicFrame>
            <p:nvGraphicFramePr>
              <p:cNvPr id="4" name="Content Placeholder 3">
                <a:extLst>
                  <a:ext uri="{FF2B5EF4-FFF2-40B4-BE49-F238E27FC236}">
                    <a16:creationId xmlns:a16="http://schemas.microsoft.com/office/drawing/2014/main" id="{76CC699B-86DE-4D13-85CB-200C7F6CBD61}"/>
                  </a:ext>
                  <a:ext uri="{147F2762-F138-4A5C-976F-8EAC2B608ADB}">
                    <a16:predDERef xmlns:a16="http://schemas.microsoft.com/office/drawing/2014/main" pred="{6D02E820-B235-450F-9992-41B9CDCF26AC}"/>
                  </a:ext>
                </a:extLst>
              </p:cNvPr>
              <p:cNvGraphicFramePr>
                <a:graphicFrameLocks noGrp="1"/>
              </p:cNvGraphicFramePr>
              <p:nvPr>
                <p:ph idx="1"/>
              </p:nvPr>
            </p:nvGraphicFramePr>
            <p:xfrm>
              <a:off x="3279229" y="63062"/>
              <a:ext cx="6101255" cy="5017376"/>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4" name="Content Placeholder 3">
                <a:extLst>
                  <a:ext uri="{FF2B5EF4-FFF2-40B4-BE49-F238E27FC236}">
                    <a16:creationId xmlns:a16="http://schemas.microsoft.com/office/drawing/2014/main" id="{76CC699B-86DE-4D13-85CB-200C7F6CBD61}"/>
                  </a:ext>
                  <a:ext uri="{147F2762-F138-4A5C-976F-8EAC2B608ADB}">
                    <a16:predDERef xmlns:a16="http://schemas.microsoft.com/office/drawing/2014/main" pred="{6D02E820-B235-450F-9992-41B9CDCF26AC}"/>
                  </a:ext>
                </a:extLst>
              </p:cNvPr>
              <p:cNvPicPr>
                <a:picLocks noGrp="1" noRot="1" noChangeAspect="1" noMove="1" noResize="1" noEditPoints="1" noAdjustHandles="1" noChangeArrowheads="1" noChangeShapeType="1"/>
              </p:cNvPicPr>
              <p:nvPr/>
            </p:nvPicPr>
            <p:blipFill>
              <a:blip r:embed="rId3"/>
              <a:stretch>
                <a:fillRect/>
              </a:stretch>
            </p:blipFill>
            <p:spPr>
              <a:xfrm>
                <a:off x="3279229" y="63062"/>
                <a:ext cx="6101255" cy="5017376"/>
              </a:xfrm>
              <a:prstGeom prst="rect">
                <a:avLst/>
              </a:prstGeom>
            </p:spPr>
          </p:pic>
        </mc:Fallback>
      </mc:AlternateContent>
      <p:pic>
        <p:nvPicPr>
          <p:cNvPr id="5" name="Picture 4" descr="A close up of a logo&#10;&#10;Description automatically generated">
            <a:extLst>
              <a:ext uri="{FF2B5EF4-FFF2-40B4-BE49-F238E27FC236}">
                <a16:creationId xmlns:a16="http://schemas.microsoft.com/office/drawing/2014/main" id="{DC7706B8-488C-4D76-863A-CD68531F6F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982" y="4584424"/>
            <a:ext cx="1054705" cy="632823"/>
          </a:xfrm>
          <a:prstGeom prst="rect">
            <a:avLst/>
          </a:prstGeom>
        </p:spPr>
      </p:pic>
      <p:sp>
        <p:nvSpPr>
          <p:cNvPr id="3" name="TextBox 2">
            <a:extLst>
              <a:ext uri="{FF2B5EF4-FFF2-40B4-BE49-F238E27FC236}">
                <a16:creationId xmlns:a16="http://schemas.microsoft.com/office/drawing/2014/main" id="{0B4CDB66-89F0-4CE2-B00E-A85E8119BEAA}"/>
              </a:ext>
            </a:extLst>
          </p:cNvPr>
          <p:cNvSpPr txBox="1"/>
          <p:nvPr/>
        </p:nvSpPr>
        <p:spPr>
          <a:xfrm>
            <a:off x="5494282" y="3594539"/>
            <a:ext cx="1337226" cy="230832"/>
          </a:xfrm>
          <a:prstGeom prst="rect">
            <a:avLst/>
          </a:prstGeom>
          <a:noFill/>
        </p:spPr>
        <p:txBody>
          <a:bodyPr wrap="none" rtlCol="0">
            <a:spAutoFit/>
          </a:bodyPr>
          <a:lstStyle/>
          <a:p>
            <a:pPr defTabSz="342900"/>
            <a:r>
              <a:rPr lang="en-US" sz="900" dirty="0">
                <a:solidFill>
                  <a:srgbClr val="FFFFFF"/>
                </a:solidFill>
                <a:latin typeface="Gill Sans MT" panose="020B0502020104020203"/>
              </a:rPr>
              <a:t>Priority Research Needs</a:t>
            </a:r>
          </a:p>
        </p:txBody>
      </p:sp>
    </p:spTree>
    <p:extLst>
      <p:ext uri="{BB962C8B-B14F-4D97-AF65-F5344CB8AC3E}">
        <p14:creationId xmlns:p14="http://schemas.microsoft.com/office/powerpoint/2010/main" val="34722321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8D9-114D-4292-9148-6BE101041A3E}"/>
              </a:ext>
            </a:extLst>
          </p:cNvPr>
          <p:cNvSpPr>
            <a:spLocks noGrp="1"/>
          </p:cNvSpPr>
          <p:nvPr>
            <p:ph type="title"/>
          </p:nvPr>
        </p:nvSpPr>
        <p:spPr>
          <a:xfrm>
            <a:off x="396827" y="32361"/>
            <a:ext cx="6244998" cy="600462"/>
          </a:xfrm>
        </p:spPr>
        <p:txBody>
          <a:bodyPr>
            <a:normAutofit fontScale="90000"/>
          </a:bodyPr>
          <a:lstStyle/>
          <a:p>
            <a:r>
              <a:rPr lang="en-US" dirty="0"/>
              <a:t>Fire Science Needs 2-10 years &amp; Beyond</a:t>
            </a:r>
          </a:p>
        </p:txBody>
      </p:sp>
      <p:pic>
        <p:nvPicPr>
          <p:cNvPr id="4" name="Content Placeholder 3" descr="A screenshot of a cell phone&#10;&#10;Description automatically generated">
            <a:extLst>
              <a:ext uri="{FF2B5EF4-FFF2-40B4-BE49-F238E27FC236}">
                <a16:creationId xmlns:a16="http://schemas.microsoft.com/office/drawing/2014/main" id="{CFF84E35-203E-491F-9C7F-C6A901D94998}"/>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8490" y="646083"/>
            <a:ext cx="8222776" cy="4497418"/>
          </a:xfrm>
          <a:prstGeom prst="rect">
            <a:avLst/>
          </a:prstGeom>
          <a:noFill/>
        </p:spPr>
      </p:pic>
      <p:pic>
        <p:nvPicPr>
          <p:cNvPr id="5" name="Picture 4" descr="A close up of a logo&#10;&#10;Description automatically generated">
            <a:extLst>
              <a:ext uri="{FF2B5EF4-FFF2-40B4-BE49-F238E27FC236}">
                <a16:creationId xmlns:a16="http://schemas.microsoft.com/office/drawing/2014/main" id="{65BC8727-A2CD-4063-AA31-2D5EA5D05E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159" y="0"/>
            <a:ext cx="1054705" cy="632823"/>
          </a:xfrm>
          <a:prstGeom prst="rect">
            <a:avLst/>
          </a:prstGeom>
        </p:spPr>
      </p:pic>
    </p:spTree>
    <p:extLst>
      <p:ext uri="{BB962C8B-B14F-4D97-AF65-F5344CB8AC3E}">
        <p14:creationId xmlns:p14="http://schemas.microsoft.com/office/powerpoint/2010/main" val="3095991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13CF7-1189-4B8C-9B62-A0CE963EBA26}"/>
              </a:ext>
            </a:extLst>
          </p:cNvPr>
          <p:cNvSpPr>
            <a:spLocks noGrp="1"/>
          </p:cNvSpPr>
          <p:nvPr>
            <p:ph type="title"/>
          </p:nvPr>
        </p:nvSpPr>
        <p:spPr>
          <a:xfrm>
            <a:off x="778831" y="615729"/>
            <a:ext cx="5177193" cy="891540"/>
          </a:xfrm>
        </p:spPr>
        <p:txBody>
          <a:bodyPr>
            <a:normAutofit fontScale="90000"/>
          </a:bodyPr>
          <a:lstStyle/>
          <a:p>
            <a:r>
              <a:rPr lang="en-US" dirty="0"/>
              <a:t>USGS Wildland fire science strategic plan: 2020-2025</a:t>
            </a:r>
          </a:p>
        </p:txBody>
      </p:sp>
      <p:sp>
        <p:nvSpPr>
          <p:cNvPr id="3" name="Content Placeholder 2">
            <a:extLst>
              <a:ext uri="{FF2B5EF4-FFF2-40B4-BE49-F238E27FC236}">
                <a16:creationId xmlns:a16="http://schemas.microsoft.com/office/drawing/2014/main" id="{82EFFD4B-A78D-410A-A268-0A5863342272}"/>
              </a:ext>
            </a:extLst>
          </p:cNvPr>
          <p:cNvSpPr>
            <a:spLocks noGrp="1"/>
          </p:cNvSpPr>
          <p:nvPr>
            <p:ph idx="1"/>
          </p:nvPr>
        </p:nvSpPr>
        <p:spPr>
          <a:xfrm>
            <a:off x="238539" y="1982857"/>
            <a:ext cx="8520320" cy="3257549"/>
          </a:xfrm>
        </p:spPr>
        <p:txBody>
          <a:bodyPr>
            <a:normAutofit/>
          </a:bodyPr>
          <a:lstStyle/>
          <a:p>
            <a:pPr marL="857250" indent="-857250">
              <a:buNone/>
            </a:pPr>
            <a:r>
              <a:rPr lang="en-US" b="1" dirty="0">
                <a:solidFill>
                  <a:schemeClr val="tx1"/>
                </a:solidFill>
              </a:rPr>
              <a:t>Priority 1: 	Produce state-of-the-art, actionable fire science</a:t>
            </a:r>
            <a:r>
              <a:rPr lang="en-US" dirty="0"/>
              <a:t>: Provide scientific analyses, data, and tools that inform current and future fire and land management decision-making and promote understanding of fire-related and fire-responsive earth system processes and patterns.</a:t>
            </a:r>
          </a:p>
          <a:p>
            <a:pPr marL="857250" indent="-857250">
              <a:buNone/>
            </a:pPr>
            <a:r>
              <a:rPr lang="en-US" b="1" dirty="0"/>
              <a:t>Priority 2: 	Engage stakeholders in science production</a:t>
            </a:r>
            <a:r>
              <a:rPr lang="en-US" dirty="0"/>
              <a:t>: Use a science co-production model throughout the fire-research life cycle to develop and maintain collaborations with actively and continually engaged stakeholders, and to ensure that end products and outcomes of research projects inform stakeholder needs and are relevant and useful for fire and land management decision making.</a:t>
            </a:r>
          </a:p>
          <a:p>
            <a:pPr marL="857250" indent="-857250">
              <a:buNone/>
            </a:pPr>
            <a:r>
              <a:rPr lang="en-US" b="1" dirty="0"/>
              <a:t>Priority 3: 	Effectively communicate USGS fire science capacity, products, and information</a:t>
            </a:r>
            <a:r>
              <a:rPr lang="en-US" dirty="0"/>
              <a:t>: Strategically manage communications to effectively build awareness of and access to USGS wildland fire science among key external and internal stakeholders.</a:t>
            </a:r>
          </a:p>
          <a:p>
            <a:pPr marL="857250" indent="-857250">
              <a:buNone/>
            </a:pPr>
            <a:r>
              <a:rPr lang="en-US" b="1" dirty="0"/>
              <a:t>Priority 4: 	Enhance USGS organizational structure and advance support for fire science</a:t>
            </a:r>
            <a:r>
              <a:rPr lang="en-US" dirty="0"/>
              <a:t>: Provide organizational structure and support that improves fire-science production, coordination, and      cooperation within the USGS and with external partners.</a:t>
            </a:r>
          </a:p>
          <a:p>
            <a:endParaRPr lang="en-US" dirty="0"/>
          </a:p>
        </p:txBody>
      </p:sp>
      <p:pic>
        <p:nvPicPr>
          <p:cNvPr id="5" name="Picture 4" descr="A picture containing grass, outdoor, field, standing&#10;&#10;Description automatically generated">
            <a:extLst>
              <a:ext uri="{FF2B5EF4-FFF2-40B4-BE49-F238E27FC236}">
                <a16:creationId xmlns:a16="http://schemas.microsoft.com/office/drawing/2014/main" id="{ADD3FD02-34E8-4D1B-9567-DE2418049E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0" t="17246" r="-181" b="33768"/>
          <a:stretch/>
        </p:blipFill>
        <p:spPr>
          <a:xfrm>
            <a:off x="6517114" y="0"/>
            <a:ext cx="2626886" cy="1923222"/>
          </a:xfrm>
          <a:prstGeom prst="rect">
            <a:avLst/>
          </a:prstGeom>
        </p:spPr>
      </p:pic>
      <p:pic>
        <p:nvPicPr>
          <p:cNvPr id="6" name="Picture 5" descr="A close up of a logo&#10;&#10;Description automatically generated">
            <a:extLst>
              <a:ext uri="{FF2B5EF4-FFF2-40B4-BE49-F238E27FC236}">
                <a16:creationId xmlns:a16="http://schemas.microsoft.com/office/drawing/2014/main" id="{E81C74A6-AA9A-4CB9-8921-2356175C7B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7506" y="4510677"/>
            <a:ext cx="1054705" cy="632823"/>
          </a:xfrm>
          <a:prstGeom prst="rect">
            <a:avLst/>
          </a:prstGeom>
        </p:spPr>
      </p:pic>
    </p:spTree>
    <p:extLst>
      <p:ext uri="{BB962C8B-B14F-4D97-AF65-F5344CB8AC3E}">
        <p14:creationId xmlns:p14="http://schemas.microsoft.com/office/powerpoint/2010/main" val="1084961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D0EAD-BDE3-47CB-9D86-3FA634D7065F}"/>
              </a:ext>
            </a:extLst>
          </p:cNvPr>
          <p:cNvSpPr>
            <a:spLocks noGrp="1"/>
          </p:cNvSpPr>
          <p:nvPr>
            <p:ph type="title"/>
          </p:nvPr>
        </p:nvSpPr>
        <p:spPr>
          <a:xfrm>
            <a:off x="1531719" y="186806"/>
            <a:ext cx="5797296" cy="891540"/>
          </a:xfrm>
        </p:spPr>
        <p:txBody>
          <a:bodyPr>
            <a:normAutofit fontScale="90000"/>
          </a:bodyPr>
          <a:lstStyle/>
          <a:p>
            <a:r>
              <a:rPr lang="en-US" dirty="0"/>
              <a:t>PRIORITY 1: PRODUCE STATE-OF-THE-ART, ACTIONABLE FIRE SCIENCE </a:t>
            </a:r>
          </a:p>
        </p:txBody>
      </p:sp>
      <p:sp>
        <p:nvSpPr>
          <p:cNvPr id="3" name="Content Placeholder 2">
            <a:extLst>
              <a:ext uri="{FF2B5EF4-FFF2-40B4-BE49-F238E27FC236}">
                <a16:creationId xmlns:a16="http://schemas.microsoft.com/office/drawing/2014/main" id="{F43D7D48-10AC-44E0-B56A-7A5AFE3CCC74}"/>
              </a:ext>
            </a:extLst>
          </p:cNvPr>
          <p:cNvSpPr>
            <a:spLocks noGrp="1"/>
          </p:cNvSpPr>
          <p:nvPr>
            <p:ph idx="1"/>
          </p:nvPr>
        </p:nvSpPr>
        <p:spPr>
          <a:xfrm>
            <a:off x="2848008" y="1311517"/>
            <a:ext cx="6179654" cy="3667540"/>
          </a:xfrm>
        </p:spPr>
        <p:txBody>
          <a:bodyPr>
            <a:noAutofit/>
          </a:bodyPr>
          <a:lstStyle/>
          <a:p>
            <a:pPr marL="775097" indent="-775097">
              <a:buNone/>
            </a:pPr>
            <a:r>
              <a:rPr lang="en-US" sz="1800" dirty="0"/>
              <a:t>Goal 1: 	Improve understanding of the impacts of climate changes and other ecosystem stressors, and their synergistic interactions, on fire behavior, fire risk, and fire effects in natural systems and human communities. </a:t>
            </a:r>
          </a:p>
          <a:p>
            <a:pPr marL="775097" indent="-775097">
              <a:buNone/>
            </a:pPr>
            <a:r>
              <a:rPr lang="en-US" sz="1800" dirty="0"/>
              <a:t>Goal 2: 	Gain a better understanding of the relationships of fire and fire management to biodiversity conservation, ecosystem resilience, and post-fire recovery. </a:t>
            </a:r>
          </a:p>
          <a:p>
            <a:pPr marL="775097" indent="-775097">
              <a:buNone/>
            </a:pPr>
            <a:r>
              <a:rPr lang="en-US" sz="1800" dirty="0"/>
              <a:t>Goal 3: 	Conduct science to help protect human lives, livelihoods, property, and infrastructure. </a:t>
            </a:r>
          </a:p>
          <a:p>
            <a:pPr marL="775097" indent="-775097">
              <a:buNone/>
            </a:pPr>
            <a:r>
              <a:rPr lang="en-US" sz="1800" dirty="0"/>
              <a:t>Goal 4: 	Develop state-of-the-art tools and decision-support systems that enable land, fire, and emergency-managing bureaus and partners to obtain essential fire information. </a:t>
            </a:r>
          </a:p>
        </p:txBody>
      </p:sp>
      <p:pic>
        <p:nvPicPr>
          <p:cNvPr id="5" name="Picture 4" descr="A group of people in a park&#10;&#10;Description automatically generated">
            <a:extLst>
              <a:ext uri="{FF2B5EF4-FFF2-40B4-BE49-F238E27FC236}">
                <a16:creationId xmlns:a16="http://schemas.microsoft.com/office/drawing/2014/main" id="{CC36D46E-F040-4F9C-AA3F-589F368E6F76}"/>
              </a:ext>
            </a:extLst>
          </p:cNvPr>
          <p:cNvPicPr>
            <a:picLocks noChangeAspect="1"/>
          </p:cNvPicPr>
          <p:nvPr/>
        </p:nvPicPr>
        <p:blipFill rotWithShape="1">
          <a:blip r:embed="rId2">
            <a:extLst>
              <a:ext uri="{28A0092B-C50C-407E-A947-70E740481C1C}">
                <a14:useLocalDpi xmlns:a14="http://schemas.microsoft.com/office/drawing/2010/main" val="0"/>
              </a:ext>
            </a:extLst>
          </a:blip>
          <a:srcRect l="619" t="657" r="51031" b="-657"/>
          <a:stretch/>
        </p:blipFill>
        <p:spPr>
          <a:xfrm>
            <a:off x="116339" y="2094285"/>
            <a:ext cx="2088609" cy="3049215"/>
          </a:xfrm>
          <a:prstGeom prst="rect">
            <a:avLst/>
          </a:prstGeom>
        </p:spPr>
      </p:pic>
      <p:pic>
        <p:nvPicPr>
          <p:cNvPr id="6" name="Picture 5" descr="A close up of a logo&#10;&#10;Description automatically generated">
            <a:extLst>
              <a:ext uri="{FF2B5EF4-FFF2-40B4-BE49-F238E27FC236}">
                <a16:creationId xmlns:a16="http://schemas.microsoft.com/office/drawing/2014/main" id="{007691DE-3162-468D-88C5-88C3BA0328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159" y="0"/>
            <a:ext cx="1054705" cy="632823"/>
          </a:xfrm>
          <a:prstGeom prst="rect">
            <a:avLst/>
          </a:prstGeom>
        </p:spPr>
      </p:pic>
    </p:spTree>
    <p:extLst>
      <p:ext uri="{BB962C8B-B14F-4D97-AF65-F5344CB8AC3E}">
        <p14:creationId xmlns:p14="http://schemas.microsoft.com/office/powerpoint/2010/main" val="230248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12421" y="234811"/>
            <a:ext cx="7886700" cy="615553"/>
          </a:xfrm>
        </p:spPr>
        <p:txBody>
          <a:bodyPr/>
          <a:lstStyle/>
          <a:p>
            <a:pPr algn="ctr"/>
            <a:r>
              <a:rPr lang="en-US" i="1" dirty="0"/>
              <a:t>TFRSAC Recap: 11-18-20</a:t>
            </a:r>
          </a:p>
        </p:txBody>
      </p:sp>
      <p:sp>
        <p:nvSpPr>
          <p:cNvPr id="3" name="Slide Number Placeholder 2"/>
          <p:cNvSpPr>
            <a:spLocks noGrp="1"/>
          </p:cNvSpPr>
          <p:nvPr>
            <p:ph type="sldNum" sz="quarter" idx="10"/>
          </p:nvPr>
        </p:nvSpPr>
        <p:spPr/>
        <p:txBody>
          <a:bodyPr/>
          <a:lstStyle/>
          <a:p>
            <a:fld id="{786A64DB-DBB3-CA48-993E-0DE1651AF3A6}" type="slidenum">
              <a:rPr lang="en-US" smtClean="0"/>
              <a:pPr/>
              <a:t>6</a:t>
            </a:fld>
            <a:endParaRPr lang="en-US" dirty="0"/>
          </a:p>
        </p:txBody>
      </p:sp>
      <p:sp>
        <p:nvSpPr>
          <p:cNvPr id="4" name="TextBox 3"/>
          <p:cNvSpPr txBox="1"/>
          <p:nvPr/>
        </p:nvSpPr>
        <p:spPr>
          <a:xfrm>
            <a:off x="192781" y="1030636"/>
            <a:ext cx="8758441" cy="3724096"/>
          </a:xfrm>
          <a:prstGeom prst="rect">
            <a:avLst/>
          </a:prstGeom>
          <a:noFill/>
        </p:spPr>
        <p:txBody>
          <a:bodyPr wrap="square" rtlCol="0">
            <a:spAutoFit/>
          </a:bodyPr>
          <a:lstStyle/>
          <a:p>
            <a:pPr marL="285744" indent="-285744">
              <a:buFont typeface="Arial"/>
              <a:buChar char="•"/>
            </a:pPr>
            <a:r>
              <a:rPr lang="en-US" b="1" strike="sngStrike" dirty="0">
                <a:solidFill>
                  <a:srgbClr val="000066"/>
                </a:solidFill>
              </a:rPr>
              <a:t>Partner Agency Status Updated (USFS, NIROPS, NASA, CalFire, Canada) </a:t>
            </a:r>
          </a:p>
          <a:p>
            <a:pPr marL="285744" indent="-285744">
              <a:buFont typeface="Arial"/>
              <a:buChar char="•"/>
            </a:pPr>
            <a:r>
              <a:rPr lang="en-US" b="1" strike="sngStrike" dirty="0">
                <a:solidFill>
                  <a:srgbClr val="000066"/>
                </a:solidFill>
              </a:rPr>
              <a:t>Civil Applications Committee / Thermal Working Group Updates</a:t>
            </a:r>
          </a:p>
          <a:p>
            <a:pPr marL="285744" indent="-285744">
              <a:buFont typeface="Arial"/>
              <a:buChar char="•"/>
            </a:pPr>
            <a:r>
              <a:rPr lang="en-US" b="1" strike="sngStrike" dirty="0">
                <a:solidFill>
                  <a:srgbClr val="000066"/>
                </a:solidFill>
              </a:rPr>
              <a:t>Evans </a:t>
            </a:r>
            <a:r>
              <a:rPr lang="en-US" b="1" strike="sngStrike" dirty="0" err="1">
                <a:solidFill>
                  <a:srgbClr val="000066"/>
                </a:solidFill>
              </a:rPr>
              <a:t>Kuo</a:t>
            </a:r>
            <a:r>
              <a:rPr lang="en-US" b="1" strike="sngStrike" dirty="0">
                <a:solidFill>
                  <a:srgbClr val="000066"/>
                </a:solidFill>
              </a:rPr>
              <a:t> update NIROPS NextGen (requirements matrix, understanding 	requirements from for management community);</a:t>
            </a:r>
          </a:p>
          <a:p>
            <a:pPr marL="285744" indent="-285744">
              <a:buFont typeface="Arial"/>
              <a:buChar char="•"/>
            </a:pPr>
            <a:r>
              <a:rPr lang="en-US" b="1" strike="sngStrike" dirty="0">
                <a:solidFill>
                  <a:srgbClr val="000066"/>
                </a:solidFill>
              </a:rPr>
              <a:t>UAS activity updates:</a:t>
            </a:r>
          </a:p>
          <a:p>
            <a:pPr marL="742932" lvl="1" indent="-285744">
              <a:buFont typeface="Arial"/>
              <a:buChar char="•"/>
            </a:pPr>
            <a:r>
              <a:rPr lang="en-US" sz="1600" strike="sngStrike" dirty="0">
                <a:solidFill>
                  <a:srgbClr val="000066"/>
                </a:solidFill>
              </a:rPr>
              <a:t>Drones in FTAs</a:t>
            </a:r>
          </a:p>
          <a:p>
            <a:pPr marL="742932" lvl="1" indent="-285744">
              <a:buFont typeface="Arial"/>
              <a:buChar char="•"/>
            </a:pPr>
            <a:r>
              <a:rPr lang="en-US" sz="1600" strike="sngStrike" dirty="0">
                <a:solidFill>
                  <a:srgbClr val="000066"/>
                </a:solidFill>
              </a:rPr>
              <a:t>UAS for post-fire mapping / fuel modeling;</a:t>
            </a:r>
          </a:p>
          <a:p>
            <a:pPr marL="742932" lvl="1" indent="-285744">
              <a:buFont typeface="Arial"/>
              <a:buChar char="•"/>
            </a:pPr>
            <a:r>
              <a:rPr lang="en-US" sz="1600" strike="sngStrike" dirty="0">
                <a:solidFill>
                  <a:srgbClr val="000066"/>
                </a:solidFill>
              </a:rPr>
              <a:t>Distributed ISR with sUAS</a:t>
            </a:r>
          </a:p>
          <a:p>
            <a:pPr marL="742932" lvl="1" indent="-285744">
              <a:buFont typeface="Arial"/>
              <a:buChar char="•"/>
            </a:pPr>
            <a:r>
              <a:rPr lang="en-US" sz="1600" strike="sngStrike" dirty="0" err="1">
                <a:solidFill>
                  <a:srgbClr val="000066"/>
                </a:solidFill>
              </a:rPr>
              <a:t>STEReO</a:t>
            </a:r>
            <a:endParaRPr lang="en-US" sz="1600" strike="sngStrike" dirty="0">
              <a:solidFill>
                <a:srgbClr val="000066"/>
              </a:solidFill>
            </a:endParaRPr>
          </a:p>
          <a:p>
            <a:pPr marL="285744" indent="-285744">
              <a:buFont typeface="Arial"/>
              <a:buChar char="•"/>
            </a:pPr>
            <a:r>
              <a:rPr lang="en-US" b="1" strike="sngStrike" dirty="0">
                <a:solidFill>
                  <a:srgbClr val="000066"/>
                </a:solidFill>
              </a:rPr>
              <a:t>Innovative fire observation tools:</a:t>
            </a:r>
          </a:p>
          <a:p>
            <a:pPr marL="742932" lvl="1" indent="-285744">
              <a:buFont typeface="Arial"/>
              <a:buChar char="•"/>
            </a:pPr>
            <a:r>
              <a:rPr lang="en-US" sz="1600" strike="sngStrike" dirty="0">
                <a:solidFill>
                  <a:srgbClr val="000066"/>
                </a:solidFill>
              </a:rPr>
              <a:t>Radar for fire mapping</a:t>
            </a:r>
          </a:p>
          <a:p>
            <a:pPr marL="742932" lvl="1" indent="-285744">
              <a:buFont typeface="Arial"/>
              <a:buChar char="•"/>
            </a:pPr>
            <a:r>
              <a:rPr lang="en-US" sz="1600" strike="sngStrike" dirty="0">
                <a:solidFill>
                  <a:srgbClr val="000066"/>
                </a:solidFill>
              </a:rPr>
              <a:t>WDLN Data Ferry System</a:t>
            </a:r>
          </a:p>
          <a:p>
            <a:pPr marL="742932" lvl="1" indent="-285744">
              <a:buFont typeface="Arial"/>
              <a:buChar char="•"/>
            </a:pPr>
            <a:r>
              <a:rPr lang="en-US" sz="1600" strike="sngStrike" dirty="0">
                <a:solidFill>
                  <a:srgbClr val="000066"/>
                </a:solidFill>
              </a:rPr>
              <a:t>Small </a:t>
            </a:r>
            <a:r>
              <a:rPr lang="en-US" sz="1600" strike="sngStrike" dirty="0" err="1">
                <a:solidFill>
                  <a:srgbClr val="000066"/>
                </a:solidFill>
              </a:rPr>
              <a:t>Sats</a:t>
            </a:r>
            <a:endParaRPr lang="en-US" sz="1600" strike="sngStrike" dirty="0">
              <a:solidFill>
                <a:srgbClr val="000066"/>
              </a:solidFill>
            </a:endParaRPr>
          </a:p>
          <a:p>
            <a:pPr marL="742932" lvl="1" indent="-285744">
              <a:buFont typeface="Arial"/>
              <a:buChar char="•"/>
            </a:pPr>
            <a:r>
              <a:rPr lang="en-US" sz="1600" strike="sngStrike" dirty="0">
                <a:solidFill>
                  <a:srgbClr val="000066"/>
                </a:solidFill>
              </a:rPr>
              <a:t>Fire mapping Analytics</a:t>
            </a:r>
          </a:p>
        </p:txBody>
      </p:sp>
    </p:spTree>
    <p:extLst>
      <p:ext uri="{BB962C8B-B14F-4D97-AF65-F5344CB8AC3E}">
        <p14:creationId xmlns:p14="http://schemas.microsoft.com/office/powerpoint/2010/main" val="4840793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71821-E700-45DA-8C1C-29E583DB2B1A}"/>
              </a:ext>
            </a:extLst>
          </p:cNvPr>
          <p:cNvSpPr>
            <a:spLocks noGrp="1"/>
          </p:cNvSpPr>
          <p:nvPr>
            <p:ph type="title"/>
          </p:nvPr>
        </p:nvSpPr>
        <p:spPr>
          <a:xfrm>
            <a:off x="152665" y="164443"/>
            <a:ext cx="5797296" cy="891540"/>
          </a:xfrm>
        </p:spPr>
        <p:txBody>
          <a:bodyPr>
            <a:normAutofit fontScale="90000"/>
          </a:bodyPr>
          <a:lstStyle/>
          <a:p>
            <a:r>
              <a:rPr lang="en-US" dirty="0"/>
              <a:t>PRIORITY 2: ENGAGE STAKEHOLDERS IN SCIENCE PRODUCTION AND SCIENCE DELIVERY</a:t>
            </a:r>
          </a:p>
        </p:txBody>
      </p:sp>
      <p:sp>
        <p:nvSpPr>
          <p:cNvPr id="3" name="Content Placeholder 2">
            <a:extLst>
              <a:ext uri="{FF2B5EF4-FFF2-40B4-BE49-F238E27FC236}">
                <a16:creationId xmlns:a16="http://schemas.microsoft.com/office/drawing/2014/main" id="{10600BB0-595D-4941-8549-2E9D6CB5CF71}"/>
              </a:ext>
            </a:extLst>
          </p:cNvPr>
          <p:cNvSpPr>
            <a:spLocks noGrp="1"/>
          </p:cNvSpPr>
          <p:nvPr>
            <p:ph idx="1"/>
          </p:nvPr>
        </p:nvSpPr>
        <p:spPr>
          <a:xfrm>
            <a:off x="450838" y="1408507"/>
            <a:ext cx="4121162" cy="2326487"/>
          </a:xfrm>
        </p:spPr>
        <p:txBody>
          <a:bodyPr>
            <a:normAutofit fontScale="92500" lnSpcReduction="20000"/>
          </a:bodyPr>
          <a:lstStyle/>
          <a:p>
            <a:pPr marL="812006" indent="-812006">
              <a:buNone/>
            </a:pPr>
            <a:r>
              <a:rPr lang="en-US" sz="1800" dirty="0"/>
              <a:t>Goal 1: 	Actively and continually engage stakeholders throughout the fire-research life cycle through the use of a science co-production approach. </a:t>
            </a:r>
          </a:p>
          <a:p>
            <a:pPr marL="812006" indent="-812006">
              <a:buNone/>
            </a:pPr>
            <a:r>
              <a:rPr lang="en-US" sz="1800" dirty="0"/>
              <a:t>Goal 2: 	Apply effective science delivery practices to ensure USGS fire science research, data, and tools are used by the people who need them. </a:t>
            </a:r>
          </a:p>
        </p:txBody>
      </p:sp>
      <p:pic>
        <p:nvPicPr>
          <p:cNvPr id="4" name="Picture 3">
            <a:extLst>
              <a:ext uri="{FF2B5EF4-FFF2-40B4-BE49-F238E27FC236}">
                <a16:creationId xmlns:a16="http://schemas.microsoft.com/office/drawing/2014/main" id="{79BFA547-7E66-456C-B5CD-8D07C280AEF5}"/>
              </a:ext>
            </a:extLst>
          </p:cNvPr>
          <p:cNvPicPr>
            <a:picLocks noChangeAspect="1"/>
          </p:cNvPicPr>
          <p:nvPr/>
        </p:nvPicPr>
        <p:blipFill>
          <a:blip r:embed="rId2"/>
          <a:stretch>
            <a:fillRect/>
          </a:stretch>
        </p:blipFill>
        <p:spPr>
          <a:xfrm>
            <a:off x="5170360" y="2154307"/>
            <a:ext cx="3985592" cy="2989193"/>
          </a:xfrm>
          <a:prstGeom prst="rect">
            <a:avLst/>
          </a:prstGeom>
        </p:spPr>
      </p:pic>
      <p:pic>
        <p:nvPicPr>
          <p:cNvPr id="5" name="Picture 4" descr="A close up of a logo&#10;&#10;Description automatically generated">
            <a:extLst>
              <a:ext uri="{FF2B5EF4-FFF2-40B4-BE49-F238E27FC236}">
                <a16:creationId xmlns:a16="http://schemas.microsoft.com/office/drawing/2014/main" id="{918983FA-54A8-4C56-ACC0-A336083E5B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159" y="0"/>
            <a:ext cx="1054705" cy="632823"/>
          </a:xfrm>
          <a:prstGeom prst="rect">
            <a:avLst/>
          </a:prstGeom>
        </p:spPr>
      </p:pic>
    </p:spTree>
    <p:extLst>
      <p:ext uri="{BB962C8B-B14F-4D97-AF65-F5344CB8AC3E}">
        <p14:creationId xmlns:p14="http://schemas.microsoft.com/office/powerpoint/2010/main" val="22742543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69D67-AE7A-4600-B3D9-B506D3F8BAE1}"/>
              </a:ext>
            </a:extLst>
          </p:cNvPr>
          <p:cNvSpPr>
            <a:spLocks noGrp="1"/>
          </p:cNvSpPr>
          <p:nvPr>
            <p:ph type="title"/>
          </p:nvPr>
        </p:nvSpPr>
        <p:spPr>
          <a:xfrm>
            <a:off x="152665" y="171897"/>
            <a:ext cx="5797296" cy="891540"/>
          </a:xfrm>
        </p:spPr>
        <p:txBody>
          <a:bodyPr>
            <a:normAutofit fontScale="90000"/>
          </a:bodyPr>
          <a:lstStyle/>
          <a:p>
            <a:r>
              <a:rPr lang="en-US" dirty="0"/>
              <a:t>PRIORITY 3: EFFECTIVELY COMMUNICATE USGS FIRE SCIENCE CAPACITY, PRODUCTS, AND INFORMATION TO A BROAD AUDIENCE </a:t>
            </a:r>
          </a:p>
        </p:txBody>
      </p:sp>
      <p:sp>
        <p:nvSpPr>
          <p:cNvPr id="3" name="Content Placeholder 2">
            <a:extLst>
              <a:ext uri="{FF2B5EF4-FFF2-40B4-BE49-F238E27FC236}">
                <a16:creationId xmlns:a16="http://schemas.microsoft.com/office/drawing/2014/main" id="{C0832F76-DFF0-4E9D-B627-5B0925E44F39}"/>
              </a:ext>
            </a:extLst>
          </p:cNvPr>
          <p:cNvSpPr>
            <a:spLocks noGrp="1"/>
          </p:cNvSpPr>
          <p:nvPr>
            <p:ph idx="1"/>
          </p:nvPr>
        </p:nvSpPr>
        <p:spPr>
          <a:xfrm>
            <a:off x="301752" y="1408507"/>
            <a:ext cx="3283790" cy="2326487"/>
          </a:xfrm>
        </p:spPr>
        <p:txBody>
          <a:bodyPr>
            <a:normAutofit fontScale="92500" lnSpcReduction="20000"/>
          </a:bodyPr>
          <a:lstStyle/>
          <a:p>
            <a:pPr marL="902494" indent="-902494">
              <a:buNone/>
            </a:pPr>
            <a:r>
              <a:rPr lang="en-US" sz="1800" dirty="0"/>
              <a:t>Goal 1:  	Establish and maintain communication pathways for outreach to external audiences. </a:t>
            </a:r>
          </a:p>
          <a:p>
            <a:pPr marL="902494" indent="-902494">
              <a:buNone/>
            </a:pPr>
            <a:endParaRPr lang="en-US" sz="1800" dirty="0"/>
          </a:p>
          <a:p>
            <a:pPr marL="902494" indent="-902494">
              <a:buNone/>
            </a:pPr>
            <a:r>
              <a:rPr lang="en-US" sz="1800" dirty="0"/>
              <a:t>Goal 2:  	Establish and maintain communication pathways for outreach to internal audiences.</a:t>
            </a:r>
          </a:p>
        </p:txBody>
      </p:sp>
      <p:pic>
        <p:nvPicPr>
          <p:cNvPr id="7" name="Picture 6" descr="A group of people in a room&#10;&#10;Description automatically generated">
            <a:extLst>
              <a:ext uri="{FF2B5EF4-FFF2-40B4-BE49-F238E27FC236}">
                <a16:creationId xmlns:a16="http://schemas.microsoft.com/office/drawing/2014/main" id="{7792BB89-9F0F-46DB-AC85-343FB3AD45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9421" r="16232" b="3341"/>
          <a:stretch/>
        </p:blipFill>
        <p:spPr>
          <a:xfrm>
            <a:off x="3897622" y="1982857"/>
            <a:ext cx="5250251" cy="3160643"/>
          </a:xfrm>
          <a:prstGeom prst="rect">
            <a:avLst/>
          </a:prstGeom>
        </p:spPr>
      </p:pic>
      <p:pic>
        <p:nvPicPr>
          <p:cNvPr id="8" name="Picture 7" descr="A close up of a logo&#10;&#10;Description automatically generated">
            <a:extLst>
              <a:ext uri="{FF2B5EF4-FFF2-40B4-BE49-F238E27FC236}">
                <a16:creationId xmlns:a16="http://schemas.microsoft.com/office/drawing/2014/main" id="{65B59ED8-F494-459B-85A6-893927FB18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159" y="0"/>
            <a:ext cx="1054705" cy="632823"/>
          </a:xfrm>
          <a:prstGeom prst="rect">
            <a:avLst/>
          </a:prstGeom>
        </p:spPr>
      </p:pic>
    </p:spTree>
    <p:extLst>
      <p:ext uri="{BB962C8B-B14F-4D97-AF65-F5344CB8AC3E}">
        <p14:creationId xmlns:p14="http://schemas.microsoft.com/office/powerpoint/2010/main" val="16878514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4D7E2-C457-4D8B-AC0B-309FF61E8228}"/>
              </a:ext>
            </a:extLst>
          </p:cNvPr>
          <p:cNvSpPr>
            <a:spLocks noGrp="1"/>
          </p:cNvSpPr>
          <p:nvPr>
            <p:ph type="title"/>
          </p:nvPr>
        </p:nvSpPr>
        <p:spPr>
          <a:xfrm>
            <a:off x="197391" y="171897"/>
            <a:ext cx="5797296" cy="891540"/>
          </a:xfrm>
        </p:spPr>
        <p:txBody>
          <a:bodyPr>
            <a:normAutofit fontScale="90000"/>
          </a:bodyPr>
          <a:lstStyle/>
          <a:p>
            <a:r>
              <a:rPr lang="en-US" dirty="0"/>
              <a:t>PRIORITY 4: USGS ORGANIZATIONAL STRUCTURE AND SUPPORT FOR FIRE SCIENCE </a:t>
            </a:r>
          </a:p>
        </p:txBody>
      </p:sp>
      <p:sp>
        <p:nvSpPr>
          <p:cNvPr id="3" name="Content Placeholder 2">
            <a:extLst>
              <a:ext uri="{FF2B5EF4-FFF2-40B4-BE49-F238E27FC236}">
                <a16:creationId xmlns:a16="http://schemas.microsoft.com/office/drawing/2014/main" id="{E6F21524-1C1E-428D-9513-0A6BBD84DDE5}"/>
              </a:ext>
            </a:extLst>
          </p:cNvPr>
          <p:cNvSpPr>
            <a:spLocks noGrp="1"/>
          </p:cNvSpPr>
          <p:nvPr>
            <p:ph idx="1"/>
          </p:nvPr>
        </p:nvSpPr>
        <p:spPr>
          <a:xfrm>
            <a:off x="346477" y="1408507"/>
            <a:ext cx="5072834" cy="2326487"/>
          </a:xfrm>
        </p:spPr>
        <p:txBody>
          <a:bodyPr>
            <a:normAutofit lnSpcReduction="10000"/>
          </a:bodyPr>
          <a:lstStyle/>
          <a:p>
            <a:pPr marL="902494" indent="-902494">
              <a:buNone/>
            </a:pPr>
            <a:r>
              <a:rPr lang="en-US" sz="1800" dirty="0"/>
              <a:t>Goal 1:  	Strengthen the USGS fire science organizational structure to enhance fire science coordination and prioritize critical fire science needs. </a:t>
            </a:r>
          </a:p>
          <a:p>
            <a:pPr marL="902494" indent="-902494">
              <a:buNone/>
            </a:pPr>
            <a:endParaRPr lang="en-US" sz="1800" dirty="0"/>
          </a:p>
          <a:p>
            <a:pPr marL="902494" indent="-902494">
              <a:buNone/>
            </a:pPr>
            <a:r>
              <a:rPr lang="en-US" sz="1800" dirty="0"/>
              <a:t>Goal 2:  	Strengthen external partnerships to meet national fire science priorities and provide fire science leadership. </a:t>
            </a:r>
          </a:p>
        </p:txBody>
      </p:sp>
      <p:pic>
        <p:nvPicPr>
          <p:cNvPr id="7" name="Picture 6" descr="A person riding on the back of a fire&#10;&#10;Description automatically generated">
            <a:extLst>
              <a:ext uri="{FF2B5EF4-FFF2-40B4-BE49-F238E27FC236}">
                <a16:creationId xmlns:a16="http://schemas.microsoft.com/office/drawing/2014/main" id="{1C01E01F-C4B2-40AC-916C-8B8FA67B30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2515" y="2571749"/>
            <a:ext cx="3429000" cy="2571750"/>
          </a:xfrm>
          <a:prstGeom prst="rect">
            <a:avLst/>
          </a:prstGeom>
        </p:spPr>
      </p:pic>
      <p:pic>
        <p:nvPicPr>
          <p:cNvPr id="9" name="Picture 8" descr="A close up of a logo&#10;&#10;Description automatically generated">
            <a:extLst>
              <a:ext uri="{FF2B5EF4-FFF2-40B4-BE49-F238E27FC236}">
                <a16:creationId xmlns:a16="http://schemas.microsoft.com/office/drawing/2014/main" id="{A27A10BB-43C9-4A46-BCF2-15324E2FF1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159" y="0"/>
            <a:ext cx="1054705" cy="632823"/>
          </a:xfrm>
          <a:prstGeom prst="rect">
            <a:avLst/>
          </a:prstGeom>
        </p:spPr>
      </p:pic>
    </p:spTree>
    <p:extLst>
      <p:ext uri="{BB962C8B-B14F-4D97-AF65-F5344CB8AC3E}">
        <p14:creationId xmlns:p14="http://schemas.microsoft.com/office/powerpoint/2010/main" val="1207394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AB76-7299-41F9-9689-407B7D923B4F}"/>
              </a:ext>
            </a:extLst>
          </p:cNvPr>
          <p:cNvSpPr>
            <a:spLocks noGrp="1"/>
          </p:cNvSpPr>
          <p:nvPr>
            <p:ph type="title"/>
          </p:nvPr>
        </p:nvSpPr>
        <p:spPr>
          <a:xfrm>
            <a:off x="84657" y="99493"/>
            <a:ext cx="2522981" cy="1296033"/>
          </a:xfrm>
          <a:noFill/>
          <a:ln>
            <a:solidFill>
              <a:srgbClr val="00B050"/>
            </a:solidFill>
          </a:ln>
        </p:spPr>
        <p:txBody>
          <a:bodyPr wrap="square">
            <a:normAutofit/>
          </a:bodyPr>
          <a:lstStyle/>
          <a:p>
            <a:r>
              <a:rPr lang="en-US" dirty="0">
                <a:solidFill>
                  <a:schemeClr val="tx1"/>
                </a:solidFill>
              </a:rPr>
              <a:t>Relationship to TFRSAC</a:t>
            </a:r>
          </a:p>
        </p:txBody>
      </p:sp>
      <p:sp>
        <p:nvSpPr>
          <p:cNvPr id="3" name="Content Placeholder 2">
            <a:extLst>
              <a:ext uri="{FF2B5EF4-FFF2-40B4-BE49-F238E27FC236}">
                <a16:creationId xmlns:a16="http://schemas.microsoft.com/office/drawing/2014/main" id="{D510EBE8-2111-40EB-AD06-7C89A62A84CC}"/>
              </a:ext>
            </a:extLst>
          </p:cNvPr>
          <p:cNvSpPr>
            <a:spLocks noGrp="1"/>
          </p:cNvSpPr>
          <p:nvPr>
            <p:ph idx="1"/>
          </p:nvPr>
        </p:nvSpPr>
        <p:spPr>
          <a:xfrm>
            <a:off x="90515" y="1439233"/>
            <a:ext cx="3456173" cy="3170726"/>
          </a:xfrm>
        </p:spPr>
        <p:txBody>
          <a:bodyPr>
            <a:noAutofit/>
          </a:bodyPr>
          <a:lstStyle/>
          <a:p>
            <a:pPr>
              <a:spcBef>
                <a:spcPts val="450"/>
              </a:spcBef>
            </a:pPr>
            <a:r>
              <a:rPr lang="en-US" dirty="0">
                <a:solidFill>
                  <a:schemeClr val="tx1"/>
                </a:solidFill>
              </a:rPr>
              <a:t>Science Integrated across disciplines, scalable</a:t>
            </a:r>
          </a:p>
          <a:p>
            <a:pPr>
              <a:spcBef>
                <a:spcPts val="450"/>
              </a:spcBef>
            </a:pPr>
            <a:r>
              <a:rPr lang="en-US" dirty="0">
                <a:solidFill>
                  <a:schemeClr val="tx1"/>
                </a:solidFill>
              </a:rPr>
              <a:t>Advanced sensor data</a:t>
            </a:r>
          </a:p>
          <a:p>
            <a:pPr lvl="1">
              <a:spcBef>
                <a:spcPts val="450"/>
              </a:spcBef>
            </a:pPr>
            <a:r>
              <a:rPr lang="en-US" dirty="0">
                <a:solidFill>
                  <a:schemeClr val="tx1"/>
                </a:solidFill>
              </a:rPr>
              <a:t>Data types – Lidar, Hyperspectral, SAR, Doppler</a:t>
            </a:r>
          </a:p>
          <a:p>
            <a:pPr lvl="1">
              <a:spcBef>
                <a:spcPts val="450"/>
              </a:spcBef>
            </a:pPr>
            <a:r>
              <a:rPr lang="en-US" dirty="0">
                <a:solidFill>
                  <a:schemeClr val="tx1"/>
                </a:solidFill>
              </a:rPr>
              <a:t>Platforms – Satellite, UAV, stations</a:t>
            </a:r>
          </a:p>
          <a:p>
            <a:pPr>
              <a:spcBef>
                <a:spcPts val="450"/>
              </a:spcBef>
            </a:pPr>
            <a:r>
              <a:rPr lang="en-US" dirty="0">
                <a:solidFill>
                  <a:schemeClr val="tx1"/>
                </a:solidFill>
              </a:rPr>
              <a:t>Advanced analytics – AI/ML</a:t>
            </a:r>
          </a:p>
          <a:p>
            <a:pPr lvl="1">
              <a:spcBef>
                <a:spcPts val="450"/>
              </a:spcBef>
            </a:pPr>
            <a:r>
              <a:rPr lang="en-US" dirty="0">
                <a:solidFill>
                  <a:schemeClr val="tx1"/>
                </a:solidFill>
              </a:rPr>
              <a:t>Preprocessing data</a:t>
            </a:r>
          </a:p>
          <a:p>
            <a:pPr lvl="1">
              <a:spcBef>
                <a:spcPts val="450"/>
              </a:spcBef>
            </a:pPr>
            <a:r>
              <a:rPr lang="en-US" dirty="0">
                <a:solidFill>
                  <a:schemeClr val="tx1"/>
                </a:solidFill>
              </a:rPr>
              <a:t>Pattern detection &amp; modeling</a:t>
            </a:r>
          </a:p>
          <a:p>
            <a:pPr lvl="1">
              <a:spcBef>
                <a:spcPts val="450"/>
              </a:spcBef>
            </a:pPr>
            <a:r>
              <a:rPr lang="en-US" dirty="0">
                <a:solidFill>
                  <a:schemeClr val="tx1"/>
                </a:solidFill>
              </a:rPr>
              <a:t>Decision support</a:t>
            </a:r>
          </a:p>
          <a:p>
            <a:pPr>
              <a:spcBef>
                <a:spcPts val="450"/>
              </a:spcBef>
            </a:pPr>
            <a:r>
              <a:rPr lang="en-US" dirty="0">
                <a:solidFill>
                  <a:schemeClr val="tx1"/>
                </a:solidFill>
              </a:rPr>
              <a:t>Sophisticated &amp; ensemble earth process models</a:t>
            </a:r>
          </a:p>
          <a:p>
            <a:pPr>
              <a:spcBef>
                <a:spcPts val="450"/>
              </a:spcBef>
            </a:pPr>
            <a:r>
              <a:rPr lang="en-US" dirty="0">
                <a:solidFill>
                  <a:schemeClr val="tx1"/>
                </a:solidFill>
              </a:rPr>
              <a:t>High performance computing – supercomputers &amp; cloud</a:t>
            </a:r>
          </a:p>
          <a:p>
            <a:pPr>
              <a:spcBef>
                <a:spcPts val="450"/>
              </a:spcBef>
            </a:pPr>
            <a:r>
              <a:rPr lang="en-US" dirty="0">
                <a:solidFill>
                  <a:schemeClr val="tx1"/>
                </a:solidFill>
              </a:rPr>
              <a:t>Fire data/model/tool architecture, ease finding and use</a:t>
            </a:r>
          </a:p>
          <a:p>
            <a:r>
              <a:rPr lang="en-US" dirty="0">
                <a:solidFill>
                  <a:schemeClr val="tx1"/>
                </a:solidFill>
              </a:rPr>
              <a:t>Build &amp; improve partnerships</a:t>
            </a:r>
          </a:p>
        </p:txBody>
      </p:sp>
      <p:pic>
        <p:nvPicPr>
          <p:cNvPr id="10" name="Picture 9">
            <a:extLst>
              <a:ext uri="{FF2B5EF4-FFF2-40B4-BE49-F238E27FC236}">
                <a16:creationId xmlns:a16="http://schemas.microsoft.com/office/drawing/2014/main" id="{94DBCD4B-46D8-4EFE-9D81-FB1702DBE39B}"/>
              </a:ext>
            </a:extLst>
          </p:cNvPr>
          <p:cNvPicPr>
            <a:picLocks noChangeAspect="1"/>
          </p:cNvPicPr>
          <p:nvPr/>
        </p:nvPicPr>
        <p:blipFill>
          <a:blip r:embed="rId3"/>
          <a:stretch>
            <a:fillRect/>
          </a:stretch>
        </p:blipFill>
        <p:spPr>
          <a:xfrm>
            <a:off x="6524778" y="-53602"/>
            <a:ext cx="2619221" cy="2693286"/>
          </a:xfrm>
          <a:prstGeom prst="rect">
            <a:avLst/>
          </a:prstGeom>
        </p:spPr>
      </p:pic>
      <p:pic>
        <p:nvPicPr>
          <p:cNvPr id="5" name="Picture 4">
            <a:extLst>
              <a:ext uri="{FF2B5EF4-FFF2-40B4-BE49-F238E27FC236}">
                <a16:creationId xmlns:a16="http://schemas.microsoft.com/office/drawing/2014/main" id="{D5A4948E-9666-4314-A57A-613B0542DF32}"/>
              </a:ext>
            </a:extLst>
          </p:cNvPr>
          <p:cNvPicPr>
            <a:picLocks noChangeAspect="1"/>
          </p:cNvPicPr>
          <p:nvPr/>
        </p:nvPicPr>
        <p:blipFill>
          <a:blip r:embed="rId4"/>
          <a:stretch>
            <a:fillRect/>
          </a:stretch>
        </p:blipFill>
        <p:spPr>
          <a:xfrm>
            <a:off x="3490722" y="-10761"/>
            <a:ext cx="3034056" cy="3170726"/>
          </a:xfrm>
          <a:prstGeom prst="rect">
            <a:avLst/>
          </a:prstGeom>
        </p:spPr>
      </p:pic>
      <p:pic>
        <p:nvPicPr>
          <p:cNvPr id="7" name="Picture 6">
            <a:extLst>
              <a:ext uri="{FF2B5EF4-FFF2-40B4-BE49-F238E27FC236}">
                <a16:creationId xmlns:a16="http://schemas.microsoft.com/office/drawing/2014/main" id="{2EDD5B93-5353-4E53-8A80-9649CA679C27}"/>
              </a:ext>
            </a:extLst>
          </p:cNvPr>
          <p:cNvPicPr>
            <a:picLocks noChangeAspect="1"/>
          </p:cNvPicPr>
          <p:nvPr/>
        </p:nvPicPr>
        <p:blipFill rotWithShape="1">
          <a:blip r:embed="rId5"/>
          <a:srcRect l="3833" t="1855" r="2776" b="27104"/>
          <a:stretch/>
        </p:blipFill>
        <p:spPr>
          <a:xfrm>
            <a:off x="3484700" y="2571750"/>
            <a:ext cx="6010451" cy="2571750"/>
          </a:xfrm>
          <a:prstGeom prst="rect">
            <a:avLst/>
          </a:prstGeom>
        </p:spPr>
      </p:pic>
      <p:sp>
        <p:nvSpPr>
          <p:cNvPr id="8" name="TextBox 7">
            <a:extLst>
              <a:ext uri="{FF2B5EF4-FFF2-40B4-BE49-F238E27FC236}">
                <a16:creationId xmlns:a16="http://schemas.microsoft.com/office/drawing/2014/main" id="{5CC59052-11CE-4E20-B5DF-98904078745B}"/>
              </a:ext>
            </a:extLst>
          </p:cNvPr>
          <p:cNvSpPr txBox="1"/>
          <p:nvPr/>
        </p:nvSpPr>
        <p:spPr>
          <a:xfrm>
            <a:off x="3977599" y="2267950"/>
            <a:ext cx="1603637" cy="300082"/>
          </a:xfrm>
          <a:prstGeom prst="rect">
            <a:avLst/>
          </a:prstGeom>
          <a:noFill/>
        </p:spPr>
        <p:txBody>
          <a:bodyPr wrap="square" rtlCol="0">
            <a:spAutoFit/>
          </a:bodyPr>
          <a:lstStyle/>
          <a:p>
            <a:pPr defTabSz="342900"/>
            <a:r>
              <a:rPr lang="en-US" sz="1350" dirty="0">
                <a:solidFill>
                  <a:srgbClr val="000000"/>
                </a:solidFill>
                <a:latin typeface="Gill Sans MT" panose="020B0502020104020203"/>
              </a:rPr>
              <a:t>Canopy Fuels </a:t>
            </a:r>
          </a:p>
        </p:txBody>
      </p:sp>
      <p:sp>
        <p:nvSpPr>
          <p:cNvPr id="9" name="TextBox 8">
            <a:extLst>
              <a:ext uri="{FF2B5EF4-FFF2-40B4-BE49-F238E27FC236}">
                <a16:creationId xmlns:a16="http://schemas.microsoft.com/office/drawing/2014/main" id="{90C2C299-60DD-4BA5-B9AD-7D977934E77A}"/>
              </a:ext>
            </a:extLst>
          </p:cNvPr>
          <p:cNvSpPr txBox="1"/>
          <p:nvPr/>
        </p:nvSpPr>
        <p:spPr>
          <a:xfrm>
            <a:off x="3997332" y="2598551"/>
            <a:ext cx="896263" cy="300082"/>
          </a:xfrm>
          <a:prstGeom prst="rect">
            <a:avLst/>
          </a:prstGeom>
          <a:noFill/>
        </p:spPr>
        <p:txBody>
          <a:bodyPr wrap="square" rtlCol="0">
            <a:spAutoFit/>
          </a:bodyPr>
          <a:lstStyle/>
          <a:p>
            <a:pPr defTabSz="342900"/>
            <a:r>
              <a:rPr lang="en-US" sz="1350" dirty="0">
                <a:solidFill>
                  <a:srgbClr val="FFFFFF"/>
                </a:solidFill>
                <a:latin typeface="Gill Sans MT" panose="020B0502020104020203"/>
              </a:rPr>
              <a:t>Fine Fuels</a:t>
            </a:r>
          </a:p>
        </p:txBody>
      </p:sp>
      <p:sp>
        <p:nvSpPr>
          <p:cNvPr id="12" name="TextBox 11">
            <a:extLst>
              <a:ext uri="{FF2B5EF4-FFF2-40B4-BE49-F238E27FC236}">
                <a16:creationId xmlns:a16="http://schemas.microsoft.com/office/drawing/2014/main" id="{644086EF-3E3F-43A2-9485-2D188808633D}"/>
              </a:ext>
            </a:extLst>
          </p:cNvPr>
          <p:cNvSpPr txBox="1"/>
          <p:nvPr/>
        </p:nvSpPr>
        <p:spPr>
          <a:xfrm>
            <a:off x="6975423" y="2321552"/>
            <a:ext cx="1732269" cy="300082"/>
          </a:xfrm>
          <a:prstGeom prst="rect">
            <a:avLst/>
          </a:prstGeom>
          <a:noFill/>
        </p:spPr>
        <p:txBody>
          <a:bodyPr wrap="none" rtlCol="0">
            <a:spAutoFit/>
          </a:bodyPr>
          <a:lstStyle/>
          <a:p>
            <a:pPr defTabSz="342900"/>
            <a:r>
              <a:rPr lang="en-US" sz="1350" dirty="0">
                <a:solidFill>
                  <a:srgbClr val="FFFFFF"/>
                </a:solidFill>
                <a:latin typeface="Gill Sans MT" panose="020B0502020104020203"/>
              </a:rPr>
              <a:t>Data Topology (NIFC)</a:t>
            </a:r>
          </a:p>
        </p:txBody>
      </p:sp>
      <p:pic>
        <p:nvPicPr>
          <p:cNvPr id="6" name="Picture 5" descr="Logo, company name&#10;&#10;Description automatically generated">
            <a:extLst>
              <a:ext uri="{FF2B5EF4-FFF2-40B4-BE49-F238E27FC236}">
                <a16:creationId xmlns:a16="http://schemas.microsoft.com/office/drawing/2014/main" id="{8482FC0C-FF51-4E98-AF5D-CE20998181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0833" y="4653668"/>
            <a:ext cx="960285" cy="576171"/>
          </a:xfrm>
          <a:prstGeom prst="rect">
            <a:avLst/>
          </a:prstGeom>
        </p:spPr>
      </p:pic>
    </p:spTree>
    <p:extLst>
      <p:ext uri="{BB962C8B-B14F-4D97-AF65-F5344CB8AC3E}">
        <p14:creationId xmlns:p14="http://schemas.microsoft.com/office/powerpoint/2010/main" val="21316909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268A82-81FC-4A48-84E9-66B2853147A7}"/>
              </a:ext>
            </a:extLst>
          </p:cNvPr>
          <p:cNvSpPr txBox="1"/>
          <p:nvPr/>
        </p:nvSpPr>
        <p:spPr>
          <a:xfrm>
            <a:off x="7699171" y="1748469"/>
            <a:ext cx="1232190" cy="1546577"/>
          </a:xfrm>
          <a:prstGeom prst="rect">
            <a:avLst/>
          </a:prstGeom>
          <a:solidFill>
            <a:schemeClr val="accent4">
              <a:lumMod val="20000"/>
              <a:lumOff val="80000"/>
              <a:alpha val="80000"/>
            </a:schemeClr>
          </a:solidFill>
          <a:ln>
            <a:solidFill>
              <a:schemeClr val="tx1">
                <a:lumMod val="65000"/>
                <a:lumOff val="35000"/>
              </a:schemeClr>
            </a:solidFill>
          </a:ln>
        </p:spPr>
        <p:txBody>
          <a:bodyPr wrap="square" rtlCol="0">
            <a:spAutoFit/>
          </a:bodyPr>
          <a:lstStyle/>
          <a:p>
            <a:pPr defTabSz="685800">
              <a:defRPr/>
            </a:pPr>
            <a:r>
              <a:rPr lang="en-US" sz="1050" b="1" dirty="0">
                <a:solidFill>
                  <a:prstClr val="black"/>
                </a:solidFill>
                <a:latin typeface="Calibri" panose="020F0502020204030204"/>
              </a:rPr>
              <a:t>Outcome 4:</a:t>
            </a:r>
          </a:p>
          <a:p>
            <a:pPr defTabSz="685800">
              <a:defRPr/>
            </a:pPr>
            <a:r>
              <a:rPr lang="en-US" sz="1050" dirty="0">
                <a:solidFill>
                  <a:prstClr val="black"/>
                </a:solidFill>
                <a:latin typeface="Calibri" panose="020F0502020204030204"/>
              </a:rPr>
              <a:t>Expanded </a:t>
            </a:r>
            <a:r>
              <a:rPr lang="en-US" sz="1050" dirty="0" err="1">
                <a:solidFill>
                  <a:prstClr val="black"/>
                </a:solidFill>
                <a:latin typeface="Calibri" panose="020F0502020204030204"/>
              </a:rPr>
              <a:t>EarthMAP</a:t>
            </a:r>
            <a:r>
              <a:rPr lang="en-US" sz="1050" dirty="0">
                <a:solidFill>
                  <a:prstClr val="black"/>
                </a:solidFill>
                <a:latin typeface="Calibri" panose="020F0502020204030204"/>
              </a:rPr>
              <a:t> on Fire system of decision support, continually updated and expanded with new themes </a:t>
            </a:r>
          </a:p>
        </p:txBody>
      </p:sp>
      <p:sp>
        <p:nvSpPr>
          <p:cNvPr id="5" name="TextBox 4">
            <a:extLst>
              <a:ext uri="{FF2B5EF4-FFF2-40B4-BE49-F238E27FC236}">
                <a16:creationId xmlns:a16="http://schemas.microsoft.com/office/drawing/2014/main" id="{9CF9C017-CC44-4AF8-9D33-B776ED64E5D2}"/>
              </a:ext>
            </a:extLst>
          </p:cNvPr>
          <p:cNvSpPr txBox="1"/>
          <p:nvPr/>
        </p:nvSpPr>
        <p:spPr>
          <a:xfrm>
            <a:off x="334374" y="1293612"/>
            <a:ext cx="1591702" cy="900246"/>
          </a:xfrm>
          <a:prstGeom prst="rect">
            <a:avLst/>
          </a:prstGeom>
          <a:solidFill>
            <a:schemeClr val="accent2">
              <a:lumMod val="60000"/>
              <a:lumOff val="40000"/>
              <a:alpha val="80000"/>
            </a:schemeClr>
          </a:solidFill>
          <a:ln>
            <a:solidFill>
              <a:schemeClr val="tx1">
                <a:lumMod val="65000"/>
                <a:lumOff val="35000"/>
              </a:schemeClr>
            </a:solidFill>
          </a:ln>
        </p:spPr>
        <p:txBody>
          <a:bodyPr wrap="square" rtlCol="0">
            <a:spAutoFit/>
          </a:bodyPr>
          <a:lstStyle/>
          <a:p>
            <a:pPr defTabSz="685800">
              <a:defRPr/>
            </a:pPr>
            <a:r>
              <a:rPr lang="en-US" sz="1050" b="1" dirty="0">
                <a:solidFill>
                  <a:prstClr val="black"/>
                </a:solidFill>
                <a:latin typeface="Calibri" panose="020F0502020204030204"/>
              </a:rPr>
              <a:t>CSS (LR) EMA:</a:t>
            </a:r>
            <a:r>
              <a:rPr lang="en-US" sz="1050" dirty="0">
                <a:solidFill>
                  <a:prstClr val="black"/>
                </a:solidFill>
                <a:latin typeface="Calibri" panose="020F0502020204030204"/>
              </a:rPr>
              <a:t> Develop simulation models to predict fire behavior, burn area, and burn severity</a:t>
            </a:r>
          </a:p>
        </p:txBody>
      </p:sp>
      <p:sp>
        <p:nvSpPr>
          <p:cNvPr id="6" name="TextBox 5">
            <a:extLst>
              <a:ext uri="{FF2B5EF4-FFF2-40B4-BE49-F238E27FC236}">
                <a16:creationId xmlns:a16="http://schemas.microsoft.com/office/drawing/2014/main" id="{63D27FCE-A2B4-4E6D-B01E-65E695D07156}"/>
              </a:ext>
            </a:extLst>
          </p:cNvPr>
          <p:cNvSpPr txBox="1"/>
          <p:nvPr/>
        </p:nvSpPr>
        <p:spPr>
          <a:xfrm>
            <a:off x="2252093" y="3041706"/>
            <a:ext cx="1307163" cy="1384995"/>
          </a:xfrm>
          <a:prstGeom prst="rect">
            <a:avLst/>
          </a:prstGeom>
          <a:solidFill>
            <a:schemeClr val="accent2">
              <a:lumMod val="60000"/>
              <a:lumOff val="40000"/>
              <a:alpha val="80000"/>
            </a:schemeClr>
          </a:solidFill>
          <a:ln>
            <a:solidFill>
              <a:schemeClr val="tx1">
                <a:lumMod val="65000"/>
                <a:lumOff val="35000"/>
              </a:schemeClr>
            </a:solidFill>
          </a:ln>
        </p:spPr>
        <p:txBody>
          <a:bodyPr wrap="square" rtlCol="0">
            <a:spAutoFit/>
          </a:bodyPr>
          <a:lstStyle/>
          <a:p>
            <a:pPr defTabSz="685800">
              <a:defRPr/>
            </a:pPr>
            <a:r>
              <a:rPr lang="en-US" sz="1050" b="1" dirty="0">
                <a:solidFill>
                  <a:prstClr val="black"/>
                </a:solidFill>
                <a:latin typeface="Calibri" panose="020F0502020204030204"/>
              </a:rPr>
              <a:t>CSS, OEI, EMA:</a:t>
            </a:r>
            <a:r>
              <a:rPr lang="en-US" sz="1050" dirty="0">
                <a:solidFill>
                  <a:prstClr val="black"/>
                </a:solidFill>
                <a:latin typeface="Calibri" panose="020F0502020204030204"/>
              </a:rPr>
              <a:t> Hold workshop and build decision support tool for scenario casting of fire/postfire risk modeling with mitigation measures</a:t>
            </a:r>
          </a:p>
        </p:txBody>
      </p:sp>
      <p:sp>
        <p:nvSpPr>
          <p:cNvPr id="12" name="TextBox 11">
            <a:extLst>
              <a:ext uri="{FF2B5EF4-FFF2-40B4-BE49-F238E27FC236}">
                <a16:creationId xmlns:a16="http://schemas.microsoft.com/office/drawing/2014/main" id="{10F03778-3C60-41B7-B955-51B6BEE9F3D7}"/>
              </a:ext>
            </a:extLst>
          </p:cNvPr>
          <p:cNvSpPr txBox="1"/>
          <p:nvPr/>
        </p:nvSpPr>
        <p:spPr>
          <a:xfrm>
            <a:off x="0" y="-10223"/>
            <a:ext cx="9144000" cy="761747"/>
          </a:xfrm>
          <a:prstGeom prst="rect">
            <a:avLst/>
          </a:prstGeom>
          <a:noFill/>
        </p:spPr>
        <p:txBody>
          <a:bodyPr wrap="square" rtlCol="0">
            <a:spAutoFit/>
          </a:bodyPr>
          <a:lstStyle/>
          <a:p>
            <a:pPr defTabSz="685800">
              <a:spcAft>
                <a:spcPts val="900"/>
              </a:spcAft>
              <a:defRPr/>
            </a:pPr>
            <a:r>
              <a:rPr lang="en-US" sz="1200" b="1" i="1" dirty="0">
                <a:solidFill>
                  <a:prstClr val="black"/>
                </a:solidFill>
                <a:latin typeface="Calibri" panose="020F0502020204030204"/>
              </a:rPr>
              <a:t>Wildland Fire – </a:t>
            </a:r>
            <a:r>
              <a:rPr lang="en-US" sz="1200" b="1" i="1" dirty="0" err="1">
                <a:solidFill>
                  <a:prstClr val="black"/>
                </a:solidFill>
                <a:latin typeface="Calibri" panose="020F0502020204030204"/>
              </a:rPr>
              <a:t>EarthMAP</a:t>
            </a:r>
            <a:r>
              <a:rPr lang="en-US" sz="1200" b="1" i="1" dirty="0">
                <a:solidFill>
                  <a:prstClr val="black"/>
                </a:solidFill>
                <a:latin typeface="Calibri" panose="020F0502020204030204"/>
              </a:rPr>
              <a:t> on Fire</a:t>
            </a:r>
          </a:p>
          <a:p>
            <a:pPr defTabSz="685800">
              <a:defRPr/>
            </a:pPr>
            <a:r>
              <a:rPr lang="en-US" sz="1200" b="1" i="1" dirty="0">
                <a:solidFill>
                  <a:prstClr val="black"/>
                </a:solidFill>
                <a:latin typeface="Calibri" panose="020F0502020204030204"/>
              </a:rPr>
              <a:t>USGS integrated science to enhance prediction of post-fire hazards, risk assessments, and decision making:                </a:t>
            </a:r>
          </a:p>
          <a:p>
            <a:pPr defTabSz="685800">
              <a:defRPr/>
            </a:pPr>
            <a:r>
              <a:rPr lang="en-US" sz="1200" b="1" i="1" dirty="0">
                <a:solidFill>
                  <a:prstClr val="black"/>
                </a:solidFill>
                <a:latin typeface="Calibri" panose="020F0502020204030204"/>
              </a:rPr>
              <a:t>Concept demonstration for the Upper Colorado-Gunnison Basin with subsequent expansion</a:t>
            </a:r>
          </a:p>
        </p:txBody>
      </p:sp>
      <p:sp>
        <p:nvSpPr>
          <p:cNvPr id="24" name="TextBox 23">
            <a:extLst>
              <a:ext uri="{FF2B5EF4-FFF2-40B4-BE49-F238E27FC236}">
                <a16:creationId xmlns:a16="http://schemas.microsoft.com/office/drawing/2014/main" id="{DB2D97E7-E90C-4C21-9E1A-C7839731792A}"/>
              </a:ext>
            </a:extLst>
          </p:cNvPr>
          <p:cNvSpPr txBox="1"/>
          <p:nvPr/>
        </p:nvSpPr>
        <p:spPr>
          <a:xfrm>
            <a:off x="2260450" y="1347272"/>
            <a:ext cx="1307163" cy="900246"/>
          </a:xfrm>
          <a:prstGeom prst="rect">
            <a:avLst/>
          </a:prstGeom>
          <a:solidFill>
            <a:schemeClr val="accent2">
              <a:lumMod val="60000"/>
              <a:lumOff val="40000"/>
              <a:alpha val="80000"/>
            </a:schemeClr>
          </a:solidFill>
          <a:ln>
            <a:solidFill>
              <a:schemeClr val="tx1">
                <a:lumMod val="65000"/>
                <a:lumOff val="35000"/>
              </a:schemeClr>
            </a:solidFill>
          </a:ln>
        </p:spPr>
        <p:txBody>
          <a:bodyPr wrap="square" rtlCol="0">
            <a:spAutoFit/>
          </a:bodyPr>
          <a:lstStyle/>
          <a:p>
            <a:pPr defTabSz="685800">
              <a:defRPr/>
            </a:pPr>
            <a:r>
              <a:rPr lang="en-US" sz="1050" b="1" dirty="0">
                <a:solidFill>
                  <a:prstClr val="black"/>
                </a:solidFill>
                <a:latin typeface="Calibri" panose="020F0502020204030204"/>
              </a:rPr>
              <a:t>EMA, CSS, NH, WMA, EMMA: </a:t>
            </a:r>
            <a:r>
              <a:rPr lang="en-US" sz="1050" dirty="0">
                <a:solidFill>
                  <a:prstClr val="black"/>
                </a:solidFill>
                <a:latin typeface="Calibri" panose="020F0502020204030204"/>
              </a:rPr>
              <a:t> Expand geographic range of models and map to West-wide</a:t>
            </a:r>
          </a:p>
        </p:txBody>
      </p:sp>
      <p:sp>
        <p:nvSpPr>
          <p:cNvPr id="25" name="Right Brace 24">
            <a:extLst>
              <a:ext uri="{FF2B5EF4-FFF2-40B4-BE49-F238E27FC236}">
                <a16:creationId xmlns:a16="http://schemas.microsoft.com/office/drawing/2014/main" id="{F1FBBE94-DEFC-4E35-BCB4-30C76104F84A}"/>
              </a:ext>
            </a:extLst>
          </p:cNvPr>
          <p:cNvSpPr/>
          <p:nvPr/>
        </p:nvSpPr>
        <p:spPr>
          <a:xfrm>
            <a:off x="5351811" y="1325080"/>
            <a:ext cx="364787" cy="33896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a:solidFill>
                <a:prstClr val="black"/>
              </a:solidFill>
              <a:latin typeface="Calibri" panose="020F0502020204030204"/>
            </a:endParaRPr>
          </a:p>
        </p:txBody>
      </p:sp>
      <p:sp>
        <p:nvSpPr>
          <p:cNvPr id="34" name="Rectangle 33">
            <a:extLst>
              <a:ext uri="{FF2B5EF4-FFF2-40B4-BE49-F238E27FC236}">
                <a16:creationId xmlns:a16="http://schemas.microsoft.com/office/drawing/2014/main" id="{AB8F3604-07CF-45F5-8F38-1A96457E9797}"/>
              </a:ext>
            </a:extLst>
          </p:cNvPr>
          <p:cNvSpPr/>
          <p:nvPr/>
        </p:nvSpPr>
        <p:spPr>
          <a:xfrm>
            <a:off x="0" y="0"/>
            <a:ext cx="9144000" cy="514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40" name="TextBox 39">
            <a:extLst>
              <a:ext uri="{FF2B5EF4-FFF2-40B4-BE49-F238E27FC236}">
                <a16:creationId xmlns:a16="http://schemas.microsoft.com/office/drawing/2014/main" id="{469A25FC-36E5-48CD-A277-BC89FE1399B1}"/>
              </a:ext>
            </a:extLst>
          </p:cNvPr>
          <p:cNvSpPr txBox="1"/>
          <p:nvPr/>
        </p:nvSpPr>
        <p:spPr>
          <a:xfrm>
            <a:off x="277441" y="981406"/>
            <a:ext cx="793807" cy="300082"/>
          </a:xfrm>
          <a:prstGeom prst="rect">
            <a:avLst/>
          </a:prstGeom>
          <a:noFill/>
        </p:spPr>
        <p:txBody>
          <a:bodyPr wrap="none" rtlCol="0">
            <a:spAutoFit/>
          </a:bodyPr>
          <a:lstStyle/>
          <a:p>
            <a:pPr defTabSz="685800">
              <a:defRPr/>
            </a:pPr>
            <a:r>
              <a:rPr lang="en-US" sz="1350" b="1" dirty="0">
                <a:solidFill>
                  <a:prstClr val="black"/>
                </a:solidFill>
                <a:latin typeface="Calibri" panose="020F0502020204030204"/>
              </a:rPr>
              <a:t>FY2021*</a:t>
            </a:r>
          </a:p>
        </p:txBody>
      </p:sp>
      <p:sp>
        <p:nvSpPr>
          <p:cNvPr id="41" name="TextBox 40">
            <a:extLst>
              <a:ext uri="{FF2B5EF4-FFF2-40B4-BE49-F238E27FC236}">
                <a16:creationId xmlns:a16="http://schemas.microsoft.com/office/drawing/2014/main" id="{A9CE2F77-ABB5-43C8-B73F-2116F8F51BE0}"/>
              </a:ext>
            </a:extLst>
          </p:cNvPr>
          <p:cNvSpPr txBox="1"/>
          <p:nvPr/>
        </p:nvSpPr>
        <p:spPr>
          <a:xfrm>
            <a:off x="2523175" y="964545"/>
            <a:ext cx="764999" cy="300082"/>
          </a:xfrm>
          <a:prstGeom prst="rect">
            <a:avLst/>
          </a:prstGeom>
          <a:noFill/>
        </p:spPr>
        <p:txBody>
          <a:bodyPr wrap="square" rtlCol="0">
            <a:spAutoFit/>
          </a:bodyPr>
          <a:lstStyle/>
          <a:p>
            <a:pPr defTabSz="685800">
              <a:defRPr/>
            </a:pPr>
            <a:r>
              <a:rPr lang="en-US" sz="1350" b="1" dirty="0">
                <a:solidFill>
                  <a:prstClr val="black"/>
                </a:solidFill>
                <a:latin typeface="Calibri" panose="020F0502020204030204"/>
              </a:rPr>
              <a:t>FY2022</a:t>
            </a:r>
          </a:p>
        </p:txBody>
      </p:sp>
      <p:sp>
        <p:nvSpPr>
          <p:cNvPr id="42" name="TextBox 41">
            <a:extLst>
              <a:ext uri="{FF2B5EF4-FFF2-40B4-BE49-F238E27FC236}">
                <a16:creationId xmlns:a16="http://schemas.microsoft.com/office/drawing/2014/main" id="{1F3AEB01-E513-4D90-A9D5-5F48ACB1AC68}"/>
              </a:ext>
            </a:extLst>
          </p:cNvPr>
          <p:cNvSpPr txBox="1"/>
          <p:nvPr/>
        </p:nvSpPr>
        <p:spPr>
          <a:xfrm>
            <a:off x="4170933" y="982907"/>
            <a:ext cx="802135" cy="300082"/>
          </a:xfrm>
          <a:prstGeom prst="rect">
            <a:avLst/>
          </a:prstGeom>
          <a:noFill/>
        </p:spPr>
        <p:txBody>
          <a:bodyPr wrap="square" rtlCol="0">
            <a:spAutoFit/>
          </a:bodyPr>
          <a:lstStyle/>
          <a:p>
            <a:pPr defTabSz="685800">
              <a:defRPr/>
            </a:pPr>
            <a:r>
              <a:rPr lang="en-US" sz="1350" b="1" dirty="0">
                <a:solidFill>
                  <a:prstClr val="black"/>
                </a:solidFill>
                <a:latin typeface="Calibri" panose="020F0502020204030204"/>
              </a:rPr>
              <a:t>FY2023</a:t>
            </a:r>
          </a:p>
        </p:txBody>
      </p:sp>
      <p:sp>
        <p:nvSpPr>
          <p:cNvPr id="43" name="TextBox 42">
            <a:extLst>
              <a:ext uri="{FF2B5EF4-FFF2-40B4-BE49-F238E27FC236}">
                <a16:creationId xmlns:a16="http://schemas.microsoft.com/office/drawing/2014/main" id="{33442778-3A94-41F0-96D8-B6C86A5CE5F1}"/>
              </a:ext>
            </a:extLst>
          </p:cNvPr>
          <p:cNvSpPr txBox="1"/>
          <p:nvPr/>
        </p:nvSpPr>
        <p:spPr>
          <a:xfrm>
            <a:off x="6008401" y="971590"/>
            <a:ext cx="802135" cy="300082"/>
          </a:xfrm>
          <a:prstGeom prst="rect">
            <a:avLst/>
          </a:prstGeom>
          <a:noFill/>
        </p:spPr>
        <p:txBody>
          <a:bodyPr wrap="square" rtlCol="0">
            <a:spAutoFit/>
          </a:bodyPr>
          <a:lstStyle/>
          <a:p>
            <a:pPr defTabSz="685800">
              <a:defRPr/>
            </a:pPr>
            <a:r>
              <a:rPr lang="en-US" sz="1350" b="1" dirty="0">
                <a:solidFill>
                  <a:prstClr val="black"/>
                </a:solidFill>
                <a:latin typeface="Calibri" panose="020F0502020204030204"/>
              </a:rPr>
              <a:t>FY2024</a:t>
            </a:r>
          </a:p>
        </p:txBody>
      </p:sp>
      <p:sp>
        <p:nvSpPr>
          <p:cNvPr id="90" name="TextBox 89">
            <a:extLst>
              <a:ext uri="{FF2B5EF4-FFF2-40B4-BE49-F238E27FC236}">
                <a16:creationId xmlns:a16="http://schemas.microsoft.com/office/drawing/2014/main" id="{0E867DAA-AAFC-4471-8621-EEF69151B92B}"/>
              </a:ext>
            </a:extLst>
          </p:cNvPr>
          <p:cNvSpPr txBox="1"/>
          <p:nvPr/>
        </p:nvSpPr>
        <p:spPr>
          <a:xfrm>
            <a:off x="3868974" y="1320145"/>
            <a:ext cx="1441579" cy="1061829"/>
          </a:xfrm>
          <a:prstGeom prst="rect">
            <a:avLst/>
          </a:prstGeom>
          <a:solidFill>
            <a:schemeClr val="accent2">
              <a:lumMod val="60000"/>
              <a:lumOff val="40000"/>
              <a:alpha val="80000"/>
            </a:schemeClr>
          </a:solidFill>
          <a:ln>
            <a:solidFill>
              <a:schemeClr val="tx1">
                <a:lumMod val="65000"/>
                <a:lumOff val="35000"/>
              </a:schemeClr>
            </a:solidFill>
          </a:ln>
        </p:spPr>
        <p:txBody>
          <a:bodyPr wrap="square" rtlCol="0">
            <a:spAutoFit/>
          </a:bodyPr>
          <a:lstStyle/>
          <a:p>
            <a:pPr defTabSz="685800">
              <a:defRPr/>
            </a:pPr>
            <a:r>
              <a:rPr lang="en-US" sz="1050" b="1" dirty="0">
                <a:solidFill>
                  <a:prstClr val="black"/>
                </a:solidFill>
                <a:latin typeface="Calibri" panose="020F0502020204030204"/>
              </a:rPr>
              <a:t>EMA, CSS, WMA, NH: </a:t>
            </a:r>
            <a:r>
              <a:rPr lang="en-US" sz="1050" dirty="0">
                <a:solidFill>
                  <a:prstClr val="black"/>
                </a:solidFill>
                <a:latin typeface="Calibri" panose="020F0502020204030204"/>
              </a:rPr>
              <a:t> Develop models of postfire vegetation risk and recovery, link to water and debris flow models</a:t>
            </a:r>
          </a:p>
        </p:txBody>
      </p:sp>
      <p:sp>
        <p:nvSpPr>
          <p:cNvPr id="23" name="TextBox 22">
            <a:extLst>
              <a:ext uri="{FF2B5EF4-FFF2-40B4-BE49-F238E27FC236}">
                <a16:creationId xmlns:a16="http://schemas.microsoft.com/office/drawing/2014/main" id="{30A97D4D-66F0-436D-A412-555CF4ED5DEA}"/>
              </a:ext>
            </a:extLst>
          </p:cNvPr>
          <p:cNvSpPr txBox="1"/>
          <p:nvPr/>
        </p:nvSpPr>
        <p:spPr>
          <a:xfrm>
            <a:off x="323988" y="2105891"/>
            <a:ext cx="1602088" cy="738664"/>
          </a:xfrm>
          <a:prstGeom prst="rect">
            <a:avLst/>
          </a:prstGeom>
          <a:solidFill>
            <a:schemeClr val="accent2">
              <a:lumMod val="60000"/>
              <a:lumOff val="40000"/>
              <a:alpha val="80000"/>
            </a:schemeClr>
          </a:solidFill>
          <a:ln>
            <a:solidFill>
              <a:schemeClr val="tx1">
                <a:lumMod val="65000"/>
                <a:lumOff val="35000"/>
              </a:schemeClr>
            </a:solidFill>
          </a:ln>
        </p:spPr>
        <p:txBody>
          <a:bodyPr wrap="square" rtlCol="0">
            <a:spAutoFit/>
          </a:bodyPr>
          <a:lstStyle/>
          <a:p>
            <a:pPr defTabSz="685800">
              <a:defRPr/>
            </a:pPr>
            <a:r>
              <a:rPr lang="en-US" sz="1050" b="1" dirty="0">
                <a:solidFill>
                  <a:prstClr val="black"/>
                </a:solidFill>
                <a:latin typeface="Calibri" panose="020F0502020204030204"/>
              </a:rPr>
              <a:t>NH: </a:t>
            </a:r>
            <a:r>
              <a:rPr lang="en-US" sz="1050" dirty="0">
                <a:solidFill>
                  <a:prstClr val="black"/>
                </a:solidFill>
                <a:latin typeface="Calibri" panose="020F0502020204030204"/>
              </a:rPr>
              <a:t>Link fire model predictions of burn area and severity to debris flows models</a:t>
            </a:r>
          </a:p>
        </p:txBody>
      </p:sp>
      <p:sp>
        <p:nvSpPr>
          <p:cNvPr id="29" name="TextBox 28">
            <a:extLst>
              <a:ext uri="{FF2B5EF4-FFF2-40B4-BE49-F238E27FC236}">
                <a16:creationId xmlns:a16="http://schemas.microsoft.com/office/drawing/2014/main" id="{3312F075-366A-4864-AF86-6139EE91779C}"/>
              </a:ext>
            </a:extLst>
          </p:cNvPr>
          <p:cNvSpPr txBox="1"/>
          <p:nvPr/>
        </p:nvSpPr>
        <p:spPr>
          <a:xfrm>
            <a:off x="3879947" y="3523080"/>
            <a:ext cx="1441579" cy="1384995"/>
          </a:xfrm>
          <a:prstGeom prst="rect">
            <a:avLst/>
          </a:prstGeom>
          <a:solidFill>
            <a:schemeClr val="accent6">
              <a:lumMod val="20000"/>
              <a:lumOff val="80000"/>
              <a:alpha val="80000"/>
            </a:schemeClr>
          </a:solidFill>
          <a:ln>
            <a:solidFill>
              <a:schemeClr val="tx1">
                <a:lumMod val="65000"/>
                <a:lumOff val="35000"/>
              </a:schemeClr>
            </a:solidFill>
          </a:ln>
        </p:spPr>
        <p:txBody>
          <a:bodyPr wrap="square" rtlCol="0">
            <a:spAutoFit/>
          </a:bodyPr>
          <a:lstStyle/>
          <a:p>
            <a:pPr defTabSz="685800">
              <a:defRPr/>
            </a:pPr>
            <a:r>
              <a:rPr lang="en-US" sz="1050" b="1" dirty="0">
                <a:solidFill>
                  <a:prstClr val="black"/>
                </a:solidFill>
                <a:latin typeface="Calibri" panose="020F0502020204030204"/>
              </a:rPr>
              <a:t>CSS, EMA: </a:t>
            </a:r>
            <a:r>
              <a:rPr lang="en-US" sz="1050" dirty="0">
                <a:solidFill>
                  <a:prstClr val="black"/>
                </a:solidFill>
                <a:latin typeface="Calibri" panose="020F0502020204030204"/>
              </a:rPr>
              <a:t> Enhance models with annual update to </a:t>
            </a:r>
            <a:r>
              <a:rPr lang="en-US" sz="1050" dirty="0" err="1">
                <a:solidFill>
                  <a:prstClr val="black"/>
                </a:solidFill>
                <a:latin typeface="Calibri" panose="020F0502020204030204"/>
              </a:rPr>
              <a:t>Landfire</a:t>
            </a:r>
            <a:r>
              <a:rPr lang="en-US" sz="1050" dirty="0">
                <a:solidFill>
                  <a:prstClr val="black"/>
                </a:solidFill>
                <a:latin typeface="Calibri" panose="020F0502020204030204"/>
              </a:rPr>
              <a:t> vegetation/fuels to reflect fuels treatment, wildfire, insect/disease outbreak, invasive </a:t>
            </a:r>
            <a:r>
              <a:rPr lang="en-US" sz="1050" dirty="0" err="1">
                <a:solidFill>
                  <a:prstClr val="black"/>
                </a:solidFill>
                <a:latin typeface="Calibri" panose="020F0502020204030204"/>
              </a:rPr>
              <a:t>spp</a:t>
            </a:r>
            <a:endParaRPr lang="en-US" sz="1050" dirty="0">
              <a:solidFill>
                <a:prstClr val="black"/>
              </a:solidFill>
              <a:latin typeface="Calibri" panose="020F0502020204030204"/>
            </a:endParaRPr>
          </a:p>
        </p:txBody>
      </p:sp>
      <p:sp>
        <p:nvSpPr>
          <p:cNvPr id="32" name="TextBox 31">
            <a:extLst>
              <a:ext uri="{FF2B5EF4-FFF2-40B4-BE49-F238E27FC236}">
                <a16:creationId xmlns:a16="http://schemas.microsoft.com/office/drawing/2014/main" id="{DAC3B1BF-A8D4-43CE-86AF-C4B6162F1923}"/>
              </a:ext>
            </a:extLst>
          </p:cNvPr>
          <p:cNvSpPr txBox="1"/>
          <p:nvPr/>
        </p:nvSpPr>
        <p:spPr>
          <a:xfrm>
            <a:off x="5628786" y="3359828"/>
            <a:ext cx="1561365" cy="1061829"/>
          </a:xfrm>
          <a:prstGeom prst="rect">
            <a:avLst/>
          </a:prstGeom>
          <a:solidFill>
            <a:schemeClr val="accent6">
              <a:lumMod val="20000"/>
              <a:lumOff val="80000"/>
              <a:alpha val="80000"/>
            </a:schemeClr>
          </a:solidFill>
          <a:ln>
            <a:solidFill>
              <a:schemeClr val="tx1">
                <a:lumMod val="65000"/>
                <a:lumOff val="35000"/>
              </a:schemeClr>
            </a:solidFill>
          </a:ln>
        </p:spPr>
        <p:txBody>
          <a:bodyPr wrap="square" rtlCol="0">
            <a:spAutoFit/>
          </a:bodyPr>
          <a:lstStyle/>
          <a:p>
            <a:pPr defTabSz="685800">
              <a:defRPr/>
            </a:pPr>
            <a:r>
              <a:rPr lang="en-US" sz="1050" b="1" dirty="0">
                <a:solidFill>
                  <a:prstClr val="black"/>
                </a:solidFill>
                <a:latin typeface="Calibri" panose="020F0502020204030204"/>
              </a:rPr>
              <a:t>CSS, EMA:</a:t>
            </a:r>
            <a:r>
              <a:rPr lang="en-US" sz="1050" dirty="0">
                <a:solidFill>
                  <a:prstClr val="black"/>
                </a:solidFill>
                <a:latin typeface="Calibri" panose="020F0502020204030204"/>
              </a:rPr>
              <a:t>  Develop model to adjust fire/post-fire risks seasonally due to weather and plant phenology</a:t>
            </a:r>
          </a:p>
        </p:txBody>
      </p:sp>
      <p:sp>
        <p:nvSpPr>
          <p:cNvPr id="19" name="TextBox 18">
            <a:extLst>
              <a:ext uri="{FF2B5EF4-FFF2-40B4-BE49-F238E27FC236}">
                <a16:creationId xmlns:a16="http://schemas.microsoft.com/office/drawing/2014/main" id="{74DE8541-3B8F-490F-B703-78FC909E731B}"/>
              </a:ext>
            </a:extLst>
          </p:cNvPr>
          <p:cNvSpPr txBox="1"/>
          <p:nvPr/>
        </p:nvSpPr>
        <p:spPr>
          <a:xfrm>
            <a:off x="317662" y="2941476"/>
            <a:ext cx="1602088" cy="738664"/>
          </a:xfrm>
          <a:prstGeom prst="rect">
            <a:avLst/>
          </a:prstGeom>
          <a:solidFill>
            <a:schemeClr val="accent2">
              <a:lumMod val="60000"/>
              <a:lumOff val="40000"/>
              <a:alpha val="80000"/>
            </a:schemeClr>
          </a:solidFill>
          <a:ln>
            <a:solidFill>
              <a:schemeClr val="tx1">
                <a:lumMod val="65000"/>
                <a:lumOff val="35000"/>
              </a:schemeClr>
            </a:solidFill>
          </a:ln>
        </p:spPr>
        <p:txBody>
          <a:bodyPr wrap="square" rtlCol="0">
            <a:spAutoFit/>
          </a:bodyPr>
          <a:lstStyle/>
          <a:p>
            <a:pPr defTabSz="685800">
              <a:defRPr/>
            </a:pPr>
            <a:r>
              <a:rPr lang="en-US" sz="1050" b="1" dirty="0">
                <a:solidFill>
                  <a:prstClr val="black"/>
                </a:solidFill>
                <a:latin typeface="Calibri" panose="020F0502020204030204"/>
              </a:rPr>
              <a:t>WMA: </a:t>
            </a:r>
            <a:r>
              <a:rPr lang="en-US" sz="1050" dirty="0">
                <a:solidFill>
                  <a:prstClr val="black"/>
                </a:solidFill>
                <a:latin typeface="Calibri" panose="020F0502020204030204"/>
              </a:rPr>
              <a:t>Link fire model predictions of burn area and severity to water models</a:t>
            </a:r>
          </a:p>
        </p:txBody>
      </p:sp>
      <p:sp>
        <p:nvSpPr>
          <p:cNvPr id="20" name="Right Brace 19">
            <a:extLst>
              <a:ext uri="{FF2B5EF4-FFF2-40B4-BE49-F238E27FC236}">
                <a16:creationId xmlns:a16="http://schemas.microsoft.com/office/drawing/2014/main" id="{FDCF876D-5688-4DD1-8DEF-D576683037AC}"/>
              </a:ext>
            </a:extLst>
          </p:cNvPr>
          <p:cNvSpPr/>
          <p:nvPr/>
        </p:nvSpPr>
        <p:spPr>
          <a:xfrm>
            <a:off x="1995364" y="1300909"/>
            <a:ext cx="318530" cy="235614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a:solidFill>
                <a:prstClr val="black"/>
              </a:solidFill>
              <a:latin typeface="Calibri" panose="020F0502020204030204"/>
            </a:endParaRPr>
          </a:p>
        </p:txBody>
      </p:sp>
      <p:sp>
        <p:nvSpPr>
          <p:cNvPr id="22" name="TextBox 21">
            <a:extLst>
              <a:ext uri="{FF2B5EF4-FFF2-40B4-BE49-F238E27FC236}">
                <a16:creationId xmlns:a16="http://schemas.microsoft.com/office/drawing/2014/main" id="{9B5493A3-7828-4129-9663-F5B3F6878744}"/>
              </a:ext>
            </a:extLst>
          </p:cNvPr>
          <p:cNvSpPr txBox="1"/>
          <p:nvPr/>
        </p:nvSpPr>
        <p:spPr>
          <a:xfrm>
            <a:off x="2363049" y="2271408"/>
            <a:ext cx="1125529" cy="738664"/>
          </a:xfrm>
          <a:prstGeom prst="rect">
            <a:avLst/>
          </a:prstGeom>
          <a:solidFill>
            <a:schemeClr val="accent4">
              <a:lumMod val="20000"/>
              <a:lumOff val="80000"/>
              <a:alpha val="80000"/>
            </a:schemeClr>
          </a:solidFill>
          <a:ln>
            <a:solidFill>
              <a:schemeClr val="tx1">
                <a:lumMod val="65000"/>
                <a:lumOff val="35000"/>
              </a:schemeClr>
            </a:solidFill>
          </a:ln>
        </p:spPr>
        <p:txBody>
          <a:bodyPr wrap="square" rtlCol="0">
            <a:spAutoFit/>
          </a:bodyPr>
          <a:lstStyle/>
          <a:p>
            <a:pPr defTabSz="685800">
              <a:defRPr/>
            </a:pPr>
            <a:r>
              <a:rPr lang="en-US" sz="1050" b="1" dirty="0">
                <a:solidFill>
                  <a:prstClr val="black"/>
                </a:solidFill>
                <a:latin typeface="Calibri" panose="020F0502020204030204"/>
              </a:rPr>
              <a:t>Outcome 1:</a:t>
            </a:r>
          </a:p>
          <a:p>
            <a:pPr defTabSz="685800">
              <a:defRPr/>
            </a:pPr>
            <a:r>
              <a:rPr lang="en-US" sz="1050" dirty="0">
                <a:solidFill>
                  <a:prstClr val="black"/>
                </a:solidFill>
                <a:latin typeface="Calibri" panose="020F0502020204030204"/>
              </a:rPr>
              <a:t>Predictive map of fire/post-fire risk for CO Basin</a:t>
            </a:r>
          </a:p>
        </p:txBody>
      </p:sp>
      <p:sp>
        <p:nvSpPr>
          <p:cNvPr id="26" name="Right Brace 25">
            <a:extLst>
              <a:ext uri="{FF2B5EF4-FFF2-40B4-BE49-F238E27FC236}">
                <a16:creationId xmlns:a16="http://schemas.microsoft.com/office/drawing/2014/main" id="{CDE16D7A-1B27-4EB0-BF83-7B754F87C845}"/>
              </a:ext>
            </a:extLst>
          </p:cNvPr>
          <p:cNvSpPr/>
          <p:nvPr/>
        </p:nvSpPr>
        <p:spPr>
          <a:xfrm>
            <a:off x="3616768" y="1358680"/>
            <a:ext cx="344735" cy="37006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a:solidFill>
                <a:prstClr val="black"/>
              </a:solidFill>
              <a:latin typeface="Calibri" panose="020F0502020204030204"/>
            </a:endParaRPr>
          </a:p>
        </p:txBody>
      </p:sp>
      <p:sp>
        <p:nvSpPr>
          <p:cNvPr id="28" name="TextBox 27">
            <a:extLst>
              <a:ext uri="{FF2B5EF4-FFF2-40B4-BE49-F238E27FC236}">
                <a16:creationId xmlns:a16="http://schemas.microsoft.com/office/drawing/2014/main" id="{79F48CE6-7733-40AC-A20A-C4D3B783A03C}"/>
              </a:ext>
            </a:extLst>
          </p:cNvPr>
          <p:cNvSpPr txBox="1"/>
          <p:nvPr/>
        </p:nvSpPr>
        <p:spPr>
          <a:xfrm>
            <a:off x="4024489" y="2423407"/>
            <a:ext cx="1232190" cy="1061829"/>
          </a:xfrm>
          <a:prstGeom prst="rect">
            <a:avLst/>
          </a:prstGeom>
          <a:solidFill>
            <a:schemeClr val="accent4">
              <a:lumMod val="20000"/>
              <a:lumOff val="80000"/>
              <a:alpha val="80000"/>
            </a:schemeClr>
          </a:solidFill>
          <a:ln>
            <a:solidFill>
              <a:schemeClr val="tx1">
                <a:lumMod val="65000"/>
                <a:lumOff val="35000"/>
              </a:schemeClr>
            </a:solidFill>
          </a:ln>
        </p:spPr>
        <p:txBody>
          <a:bodyPr wrap="square" rtlCol="0">
            <a:spAutoFit/>
          </a:bodyPr>
          <a:lstStyle/>
          <a:p>
            <a:pPr defTabSz="685800">
              <a:defRPr/>
            </a:pPr>
            <a:r>
              <a:rPr lang="en-US" sz="1050" b="1" dirty="0">
                <a:solidFill>
                  <a:prstClr val="black"/>
                </a:solidFill>
                <a:latin typeface="Calibri" panose="020F0502020204030204"/>
              </a:rPr>
              <a:t>Outcome 2:</a:t>
            </a:r>
          </a:p>
          <a:p>
            <a:pPr defTabSz="685800">
              <a:defRPr/>
            </a:pPr>
            <a:r>
              <a:rPr lang="en-US" sz="1050" dirty="0">
                <a:solidFill>
                  <a:prstClr val="black"/>
                </a:solidFill>
                <a:latin typeface="Calibri" panose="020F0502020204030204"/>
              </a:rPr>
              <a:t>Predictive map of fire/post-fire risk for Western USA, with decision support interface</a:t>
            </a:r>
          </a:p>
        </p:txBody>
      </p:sp>
      <p:sp>
        <p:nvSpPr>
          <p:cNvPr id="30" name="Right Brace 29">
            <a:extLst>
              <a:ext uri="{FF2B5EF4-FFF2-40B4-BE49-F238E27FC236}">
                <a16:creationId xmlns:a16="http://schemas.microsoft.com/office/drawing/2014/main" id="{3DF6D128-DEB5-42B1-973A-958ADD1975B3}"/>
              </a:ext>
            </a:extLst>
          </p:cNvPr>
          <p:cNvSpPr/>
          <p:nvPr/>
        </p:nvSpPr>
        <p:spPr>
          <a:xfrm>
            <a:off x="7228401" y="1341395"/>
            <a:ext cx="364787" cy="287692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685800">
              <a:defRPr/>
            </a:pPr>
            <a:endParaRPr lang="en-US" sz="1350">
              <a:solidFill>
                <a:prstClr val="black"/>
              </a:solidFill>
              <a:latin typeface="Calibri" panose="020F0502020204030204"/>
            </a:endParaRPr>
          </a:p>
        </p:txBody>
      </p:sp>
      <p:sp>
        <p:nvSpPr>
          <p:cNvPr id="31" name="TextBox 30">
            <a:extLst>
              <a:ext uri="{FF2B5EF4-FFF2-40B4-BE49-F238E27FC236}">
                <a16:creationId xmlns:a16="http://schemas.microsoft.com/office/drawing/2014/main" id="{28B75FFB-0AE3-4D87-B8BB-5A0196FD83F8}"/>
              </a:ext>
            </a:extLst>
          </p:cNvPr>
          <p:cNvSpPr txBox="1"/>
          <p:nvPr/>
        </p:nvSpPr>
        <p:spPr>
          <a:xfrm>
            <a:off x="5783571" y="2437593"/>
            <a:ext cx="1232190" cy="900246"/>
          </a:xfrm>
          <a:prstGeom prst="rect">
            <a:avLst/>
          </a:prstGeom>
          <a:solidFill>
            <a:schemeClr val="accent4">
              <a:lumMod val="20000"/>
              <a:lumOff val="80000"/>
              <a:alpha val="80000"/>
            </a:schemeClr>
          </a:solidFill>
          <a:ln>
            <a:solidFill>
              <a:schemeClr val="tx1">
                <a:lumMod val="65000"/>
                <a:lumOff val="35000"/>
              </a:schemeClr>
            </a:solidFill>
          </a:ln>
        </p:spPr>
        <p:txBody>
          <a:bodyPr wrap="square" rtlCol="0">
            <a:spAutoFit/>
          </a:bodyPr>
          <a:lstStyle/>
          <a:p>
            <a:pPr defTabSz="685800">
              <a:defRPr/>
            </a:pPr>
            <a:r>
              <a:rPr lang="en-US" sz="1050" b="1" dirty="0">
                <a:solidFill>
                  <a:prstClr val="black"/>
                </a:solidFill>
                <a:latin typeface="Calibri" panose="020F0502020204030204"/>
              </a:rPr>
              <a:t>Outcome 3:</a:t>
            </a:r>
          </a:p>
          <a:p>
            <a:pPr defTabSz="685800">
              <a:defRPr/>
            </a:pPr>
            <a:r>
              <a:rPr lang="en-US" sz="1050" dirty="0">
                <a:solidFill>
                  <a:prstClr val="black"/>
                </a:solidFill>
                <a:latin typeface="Calibri" panose="020F0502020204030204"/>
              </a:rPr>
              <a:t>National map &amp; decision tool of fire/post-fire risk updated annually</a:t>
            </a:r>
          </a:p>
        </p:txBody>
      </p:sp>
      <p:sp>
        <p:nvSpPr>
          <p:cNvPr id="33" name="TextBox 32">
            <a:extLst>
              <a:ext uri="{FF2B5EF4-FFF2-40B4-BE49-F238E27FC236}">
                <a16:creationId xmlns:a16="http://schemas.microsoft.com/office/drawing/2014/main" id="{3497664B-3F4B-4F54-97C0-D846C847AF36}"/>
              </a:ext>
            </a:extLst>
          </p:cNvPr>
          <p:cNvSpPr txBox="1"/>
          <p:nvPr/>
        </p:nvSpPr>
        <p:spPr>
          <a:xfrm>
            <a:off x="5631535" y="1341394"/>
            <a:ext cx="1561365" cy="1061829"/>
          </a:xfrm>
          <a:prstGeom prst="rect">
            <a:avLst/>
          </a:prstGeom>
          <a:solidFill>
            <a:schemeClr val="accent2">
              <a:lumMod val="60000"/>
              <a:lumOff val="40000"/>
              <a:alpha val="80000"/>
            </a:schemeClr>
          </a:solidFill>
          <a:ln>
            <a:solidFill>
              <a:schemeClr val="tx1">
                <a:lumMod val="65000"/>
                <a:lumOff val="35000"/>
              </a:schemeClr>
            </a:solidFill>
          </a:ln>
        </p:spPr>
        <p:txBody>
          <a:bodyPr wrap="square" rtlCol="0">
            <a:spAutoFit/>
          </a:bodyPr>
          <a:lstStyle/>
          <a:p>
            <a:pPr defTabSz="685800">
              <a:defRPr/>
            </a:pPr>
            <a:r>
              <a:rPr lang="en-US" sz="1050" b="1" dirty="0">
                <a:solidFill>
                  <a:prstClr val="black"/>
                </a:solidFill>
                <a:latin typeface="Calibri" panose="020F0502020204030204"/>
              </a:rPr>
              <a:t>EMA:</a:t>
            </a:r>
            <a:r>
              <a:rPr lang="en-US" sz="1050" dirty="0">
                <a:solidFill>
                  <a:prstClr val="black"/>
                </a:solidFill>
                <a:latin typeface="Calibri" panose="020F0502020204030204"/>
              </a:rPr>
              <a:t>  Link additional risk- based models of fish &amp; wildlife habitat, Endangered Species, cultural resources, aquatic and other values</a:t>
            </a:r>
          </a:p>
        </p:txBody>
      </p:sp>
      <p:sp>
        <p:nvSpPr>
          <p:cNvPr id="35" name="TextBox 34">
            <a:extLst>
              <a:ext uri="{FF2B5EF4-FFF2-40B4-BE49-F238E27FC236}">
                <a16:creationId xmlns:a16="http://schemas.microsoft.com/office/drawing/2014/main" id="{78D91CC7-46FA-4654-B704-D3C96E07C0E5}"/>
              </a:ext>
            </a:extLst>
          </p:cNvPr>
          <p:cNvSpPr txBox="1"/>
          <p:nvPr/>
        </p:nvSpPr>
        <p:spPr>
          <a:xfrm>
            <a:off x="326017" y="3733319"/>
            <a:ext cx="1585376" cy="1061829"/>
          </a:xfrm>
          <a:prstGeom prst="rect">
            <a:avLst/>
          </a:prstGeom>
          <a:solidFill>
            <a:schemeClr val="accent6">
              <a:lumMod val="20000"/>
              <a:lumOff val="80000"/>
              <a:alpha val="80000"/>
            </a:schemeClr>
          </a:solidFill>
          <a:ln>
            <a:solidFill>
              <a:schemeClr val="tx1">
                <a:lumMod val="65000"/>
                <a:lumOff val="35000"/>
              </a:schemeClr>
            </a:solidFill>
          </a:ln>
        </p:spPr>
        <p:txBody>
          <a:bodyPr wrap="square" rtlCol="0">
            <a:spAutoFit/>
          </a:bodyPr>
          <a:lstStyle/>
          <a:p>
            <a:pPr defTabSz="685800">
              <a:defRPr/>
            </a:pPr>
            <a:r>
              <a:rPr lang="en-US" sz="1050" b="1" dirty="0">
                <a:solidFill>
                  <a:prstClr val="black"/>
                </a:solidFill>
                <a:latin typeface="Calibri" panose="020F0502020204030204"/>
              </a:rPr>
              <a:t>CSS, OEI, EMA:</a:t>
            </a:r>
            <a:r>
              <a:rPr lang="en-US" sz="1050" dirty="0">
                <a:solidFill>
                  <a:prstClr val="black"/>
                </a:solidFill>
                <a:latin typeface="Calibri" panose="020F0502020204030204"/>
              </a:rPr>
              <a:t> Enhance </a:t>
            </a:r>
            <a:r>
              <a:rPr lang="en-US" sz="1050" dirty="0" err="1">
                <a:solidFill>
                  <a:prstClr val="black"/>
                </a:solidFill>
                <a:latin typeface="Calibri" panose="020F0502020204030204"/>
              </a:rPr>
              <a:t>FireFly</a:t>
            </a:r>
            <a:r>
              <a:rPr lang="en-US" sz="1050" dirty="0">
                <a:solidFill>
                  <a:prstClr val="black"/>
                </a:solidFill>
                <a:latin typeface="Calibri" panose="020F0502020204030204"/>
              </a:rPr>
              <a:t> to link with NIFC &amp; intersect with USGS fire/post-fire models, build dashboard for fire response</a:t>
            </a:r>
          </a:p>
        </p:txBody>
      </p:sp>
      <p:sp>
        <p:nvSpPr>
          <p:cNvPr id="2" name="TextBox 1">
            <a:extLst>
              <a:ext uri="{FF2B5EF4-FFF2-40B4-BE49-F238E27FC236}">
                <a16:creationId xmlns:a16="http://schemas.microsoft.com/office/drawing/2014/main" id="{8C95EFCD-226A-4E1D-947A-436E781B10E4}"/>
              </a:ext>
            </a:extLst>
          </p:cNvPr>
          <p:cNvSpPr txBox="1"/>
          <p:nvPr/>
        </p:nvSpPr>
        <p:spPr>
          <a:xfrm rot="16200000">
            <a:off x="-713848" y="2237814"/>
            <a:ext cx="1781257" cy="230832"/>
          </a:xfrm>
          <a:prstGeom prst="rect">
            <a:avLst/>
          </a:prstGeom>
          <a:noFill/>
        </p:spPr>
        <p:txBody>
          <a:bodyPr wrap="none" rtlCol="0">
            <a:spAutoFit/>
          </a:bodyPr>
          <a:lstStyle/>
          <a:p>
            <a:pPr defTabSz="685800">
              <a:defRPr/>
            </a:pPr>
            <a:r>
              <a:rPr lang="en-US" sz="900" b="1" dirty="0">
                <a:solidFill>
                  <a:prstClr val="black"/>
                </a:solidFill>
                <a:latin typeface="Calibri" panose="020F0502020204030204"/>
              </a:rPr>
              <a:t>Advanced Integrated Fire Science</a:t>
            </a:r>
          </a:p>
        </p:txBody>
      </p:sp>
      <p:sp>
        <p:nvSpPr>
          <p:cNvPr id="4" name="TextBox 3">
            <a:extLst>
              <a:ext uri="{FF2B5EF4-FFF2-40B4-BE49-F238E27FC236}">
                <a16:creationId xmlns:a16="http://schemas.microsoft.com/office/drawing/2014/main" id="{AC9F835A-C8CD-4F92-8C35-7D2EEC8C94E7}"/>
              </a:ext>
            </a:extLst>
          </p:cNvPr>
          <p:cNvSpPr txBox="1"/>
          <p:nvPr/>
        </p:nvSpPr>
        <p:spPr>
          <a:xfrm rot="16200000">
            <a:off x="-570966" y="4046588"/>
            <a:ext cx="1499128" cy="230832"/>
          </a:xfrm>
          <a:prstGeom prst="rect">
            <a:avLst/>
          </a:prstGeom>
          <a:noFill/>
        </p:spPr>
        <p:txBody>
          <a:bodyPr wrap="none" rtlCol="0">
            <a:spAutoFit/>
          </a:bodyPr>
          <a:lstStyle/>
          <a:p>
            <a:pPr defTabSz="685800">
              <a:defRPr/>
            </a:pPr>
            <a:r>
              <a:rPr lang="en-US" sz="900" b="1" dirty="0">
                <a:solidFill>
                  <a:prstClr val="black"/>
                </a:solidFill>
                <a:latin typeface="Calibri" panose="020F0502020204030204"/>
              </a:rPr>
              <a:t>Science Support of Fire Ops</a:t>
            </a:r>
          </a:p>
        </p:txBody>
      </p:sp>
      <p:sp>
        <p:nvSpPr>
          <p:cNvPr id="7" name="TextBox 6">
            <a:extLst>
              <a:ext uri="{FF2B5EF4-FFF2-40B4-BE49-F238E27FC236}">
                <a16:creationId xmlns:a16="http://schemas.microsoft.com/office/drawing/2014/main" id="{5601FEBB-AB0F-4E4B-ADA2-3CA520BE0545}"/>
              </a:ext>
            </a:extLst>
          </p:cNvPr>
          <p:cNvSpPr txBox="1"/>
          <p:nvPr/>
        </p:nvSpPr>
        <p:spPr>
          <a:xfrm>
            <a:off x="4284497" y="4960"/>
            <a:ext cx="4378699" cy="300082"/>
          </a:xfrm>
          <a:prstGeom prst="rect">
            <a:avLst/>
          </a:prstGeom>
          <a:noFill/>
        </p:spPr>
        <p:txBody>
          <a:bodyPr wrap="none" rtlCol="0">
            <a:spAutoFit/>
          </a:bodyPr>
          <a:lstStyle/>
          <a:p>
            <a:pPr defTabSz="342900">
              <a:defRPr/>
            </a:pPr>
            <a:r>
              <a:rPr lang="en-US" sz="1350" b="1" dirty="0">
                <a:solidFill>
                  <a:srgbClr val="ED7D31"/>
                </a:solidFill>
                <a:latin typeface="Calibri" panose="020F0502020204030204"/>
              </a:rPr>
              <a:t>21</a:t>
            </a:r>
            <a:r>
              <a:rPr lang="en-US" sz="1350" b="1" baseline="30000" dirty="0">
                <a:solidFill>
                  <a:srgbClr val="ED7D31"/>
                </a:solidFill>
                <a:latin typeface="Calibri" panose="020F0502020204030204"/>
              </a:rPr>
              <a:t>st</a:t>
            </a:r>
            <a:r>
              <a:rPr lang="en-US" sz="1350" b="1" dirty="0">
                <a:solidFill>
                  <a:srgbClr val="ED7D31"/>
                </a:solidFill>
                <a:latin typeface="Calibri" panose="020F0502020204030204"/>
              </a:rPr>
              <a:t> Century Science Strategy – How Fire teams fit together</a:t>
            </a:r>
          </a:p>
        </p:txBody>
      </p:sp>
      <p:pic>
        <p:nvPicPr>
          <p:cNvPr id="9" name="Picture 8" descr="A close up of a logo&#10;&#10;Description automatically generated">
            <a:extLst>
              <a:ext uri="{FF2B5EF4-FFF2-40B4-BE49-F238E27FC236}">
                <a16:creationId xmlns:a16="http://schemas.microsoft.com/office/drawing/2014/main" id="{36CDF016-081F-4C15-9632-32ED3C7591B7}"/>
              </a:ext>
            </a:extLst>
          </p:cNvPr>
          <p:cNvPicPr>
            <a:picLocks noChangeAspect="1"/>
          </p:cNvPicPr>
          <p:nvPr/>
        </p:nvPicPr>
        <p:blipFill>
          <a:blip r:embed="rId3"/>
          <a:stretch>
            <a:fillRect/>
          </a:stretch>
        </p:blipFill>
        <p:spPr>
          <a:xfrm>
            <a:off x="8106609" y="4488579"/>
            <a:ext cx="917510" cy="550506"/>
          </a:xfrm>
          <a:prstGeom prst="rect">
            <a:avLst/>
          </a:prstGeom>
        </p:spPr>
      </p:pic>
      <p:sp>
        <p:nvSpPr>
          <p:cNvPr id="37" name="TextBox 36">
            <a:extLst>
              <a:ext uri="{FF2B5EF4-FFF2-40B4-BE49-F238E27FC236}">
                <a16:creationId xmlns:a16="http://schemas.microsoft.com/office/drawing/2014/main" id="{4F8E7658-9B27-4ED6-9CD1-9A71619D72A6}"/>
              </a:ext>
            </a:extLst>
          </p:cNvPr>
          <p:cNvSpPr txBox="1"/>
          <p:nvPr/>
        </p:nvSpPr>
        <p:spPr>
          <a:xfrm>
            <a:off x="2055403" y="4305166"/>
            <a:ext cx="1561365" cy="738664"/>
          </a:xfrm>
          <a:prstGeom prst="rect">
            <a:avLst/>
          </a:prstGeom>
          <a:solidFill>
            <a:schemeClr val="accent6">
              <a:lumMod val="20000"/>
              <a:lumOff val="80000"/>
              <a:alpha val="80000"/>
            </a:schemeClr>
          </a:solidFill>
          <a:ln>
            <a:solidFill>
              <a:schemeClr val="tx1">
                <a:lumMod val="65000"/>
                <a:lumOff val="35000"/>
              </a:schemeClr>
            </a:solidFill>
          </a:ln>
        </p:spPr>
        <p:txBody>
          <a:bodyPr wrap="square" rtlCol="0">
            <a:spAutoFit/>
          </a:bodyPr>
          <a:lstStyle/>
          <a:p>
            <a:pPr defTabSz="685800">
              <a:defRPr/>
            </a:pPr>
            <a:r>
              <a:rPr lang="en-US" sz="1050" b="1" dirty="0">
                <a:solidFill>
                  <a:prstClr val="black"/>
                </a:solidFill>
                <a:latin typeface="Calibri" panose="020F0502020204030204"/>
              </a:rPr>
              <a:t>CSS, OEI, EMA, NH, WMA, EMMA:</a:t>
            </a:r>
            <a:r>
              <a:rPr lang="en-US" sz="1050" dirty="0">
                <a:solidFill>
                  <a:prstClr val="black"/>
                </a:solidFill>
                <a:latin typeface="Calibri" panose="020F0502020204030204"/>
              </a:rPr>
              <a:t>  Data/model architecture for </a:t>
            </a:r>
            <a:r>
              <a:rPr lang="en-US" sz="1050" dirty="0" err="1">
                <a:solidFill>
                  <a:prstClr val="black"/>
                </a:solidFill>
                <a:latin typeface="Calibri" panose="020F0502020204030204"/>
              </a:rPr>
              <a:t>EarthMAP</a:t>
            </a:r>
            <a:r>
              <a:rPr lang="en-US" sz="1050" dirty="0">
                <a:solidFill>
                  <a:prstClr val="black"/>
                </a:solidFill>
                <a:latin typeface="Calibri" panose="020F0502020204030204"/>
              </a:rPr>
              <a:t> on Fire</a:t>
            </a:r>
          </a:p>
        </p:txBody>
      </p:sp>
    </p:spTree>
    <p:extLst>
      <p:ext uri="{BB962C8B-B14F-4D97-AF65-F5344CB8AC3E}">
        <p14:creationId xmlns:p14="http://schemas.microsoft.com/office/powerpoint/2010/main" val="25059446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FFFFFF"/>
              </a:solidFill>
              <a:latin typeface="Gill Sans MT" panose="020B0502020104020203"/>
            </a:endParaRPr>
          </a:p>
        </p:txBody>
      </p:sp>
      <p:pic>
        <p:nvPicPr>
          <p:cNvPr id="7" name="Picture 6" descr="A pile of smoke with a mountain in the background&#10;&#10;Description automatically generated">
            <a:extLst>
              <a:ext uri="{FF2B5EF4-FFF2-40B4-BE49-F238E27FC236}">
                <a16:creationId xmlns:a16="http://schemas.microsoft.com/office/drawing/2014/main" id="{DE691555-EB66-4B65-8BF0-DFA1BEF09D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37" r="4" b="4316"/>
          <a:stretch/>
        </p:blipFill>
        <p:spPr>
          <a:xfrm>
            <a:off x="3486925" y="8"/>
            <a:ext cx="2831579" cy="1976100"/>
          </a:xfrm>
          <a:prstGeom prst="rect">
            <a:avLst/>
          </a:prstGeom>
        </p:spPr>
      </p:pic>
      <p:pic>
        <p:nvPicPr>
          <p:cNvPr id="5" name="Picture 4" descr="A group of people standing next to a tree&#10;&#10;Description automatically generated">
            <a:extLst>
              <a:ext uri="{FF2B5EF4-FFF2-40B4-BE49-F238E27FC236}">
                <a16:creationId xmlns:a16="http://schemas.microsoft.com/office/drawing/2014/main" id="{32557319-F8C1-4A7B-A411-A3E5261CA9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004" r="-1" b="27106"/>
          <a:stretch/>
        </p:blipFill>
        <p:spPr>
          <a:xfrm>
            <a:off x="3486925" y="1976108"/>
            <a:ext cx="5653277" cy="3159531"/>
          </a:xfrm>
          <a:prstGeom prst="rect">
            <a:avLst/>
          </a:prstGeom>
        </p:spPr>
      </p:pic>
      <p:sp>
        <p:nvSpPr>
          <p:cNvPr id="16" name="Rectangle 15">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1350">
              <a:solidFill>
                <a:srgbClr val="FFFFFF"/>
              </a:solidFill>
              <a:latin typeface="Gill Sans MT" panose="020B0502020104020203"/>
            </a:endParaRPr>
          </a:p>
        </p:txBody>
      </p:sp>
      <p:pic>
        <p:nvPicPr>
          <p:cNvPr id="9" name="Picture 8" descr="A group of clouds in the sky&#10;&#10;Description automatically generated">
            <a:extLst>
              <a:ext uri="{FF2B5EF4-FFF2-40B4-BE49-F238E27FC236}">
                <a16:creationId xmlns:a16="http://schemas.microsoft.com/office/drawing/2014/main" id="{71C157AD-BF5E-4CF6-A3D7-60B1129FCECD}"/>
              </a:ext>
            </a:extLst>
          </p:cNvPr>
          <p:cNvPicPr>
            <a:picLocks noChangeAspect="1"/>
          </p:cNvPicPr>
          <p:nvPr/>
        </p:nvPicPr>
        <p:blipFill rotWithShape="1">
          <a:blip r:embed="rId4">
            <a:extLst>
              <a:ext uri="{28A0092B-C50C-407E-A947-70E740481C1C}">
                <a14:useLocalDpi xmlns:a14="http://schemas.microsoft.com/office/drawing/2010/main" val="0"/>
              </a:ext>
            </a:extLst>
          </a:blip>
          <a:srcRect t="3717" r="-2" b="2886"/>
          <a:stretch/>
        </p:blipFill>
        <p:spPr>
          <a:xfrm>
            <a:off x="6318504" y="8"/>
            <a:ext cx="2832354" cy="1983963"/>
          </a:xfrm>
          <a:prstGeom prst="rect">
            <a:avLst/>
          </a:prstGeom>
        </p:spPr>
      </p:pic>
      <p:sp>
        <p:nvSpPr>
          <p:cNvPr id="2" name="Title 1">
            <a:extLst>
              <a:ext uri="{FF2B5EF4-FFF2-40B4-BE49-F238E27FC236}">
                <a16:creationId xmlns:a16="http://schemas.microsoft.com/office/drawing/2014/main" id="{3C3DAB76-7299-41F9-9689-407B7D923B4F}"/>
              </a:ext>
            </a:extLst>
          </p:cNvPr>
          <p:cNvSpPr>
            <a:spLocks noGrp="1"/>
          </p:cNvSpPr>
          <p:nvPr>
            <p:ph type="title"/>
          </p:nvPr>
        </p:nvSpPr>
        <p:spPr>
          <a:xfrm>
            <a:off x="408057" y="258970"/>
            <a:ext cx="2522981" cy="1296033"/>
          </a:xfrm>
          <a:noFill/>
          <a:ln>
            <a:solidFill>
              <a:schemeClr val="bg1"/>
            </a:solidFill>
          </a:ln>
        </p:spPr>
        <p:txBody>
          <a:bodyPr wrap="square">
            <a:normAutofit/>
          </a:bodyPr>
          <a:lstStyle/>
          <a:p>
            <a:r>
              <a:rPr lang="en-US">
                <a:solidFill>
                  <a:schemeClr val="bg1"/>
                </a:solidFill>
              </a:rPr>
              <a:t>What does it mean</a:t>
            </a:r>
          </a:p>
        </p:txBody>
      </p:sp>
      <p:sp>
        <p:nvSpPr>
          <p:cNvPr id="3" name="Content Placeholder 2">
            <a:extLst>
              <a:ext uri="{FF2B5EF4-FFF2-40B4-BE49-F238E27FC236}">
                <a16:creationId xmlns:a16="http://schemas.microsoft.com/office/drawing/2014/main" id="{D510EBE8-2111-40EB-AD06-7C89A62A84CC}"/>
              </a:ext>
            </a:extLst>
          </p:cNvPr>
          <p:cNvSpPr>
            <a:spLocks noGrp="1"/>
          </p:cNvSpPr>
          <p:nvPr>
            <p:ph idx="1"/>
          </p:nvPr>
        </p:nvSpPr>
        <p:spPr>
          <a:xfrm>
            <a:off x="482600" y="1813973"/>
            <a:ext cx="2997467" cy="2829521"/>
          </a:xfrm>
        </p:spPr>
        <p:txBody>
          <a:bodyPr>
            <a:noAutofit/>
          </a:bodyPr>
          <a:lstStyle/>
          <a:p>
            <a:pPr marL="0" indent="0">
              <a:lnSpc>
                <a:spcPct val="90000"/>
              </a:lnSpc>
              <a:buNone/>
            </a:pPr>
            <a:r>
              <a:rPr lang="en-US" dirty="0">
                <a:solidFill>
                  <a:schemeClr val="bg1"/>
                </a:solidFill>
              </a:rPr>
              <a:t>Strategic Plan Release – Soon</a:t>
            </a:r>
          </a:p>
          <a:p>
            <a:pPr>
              <a:lnSpc>
                <a:spcPct val="90000"/>
              </a:lnSpc>
            </a:pPr>
            <a:r>
              <a:rPr lang="en-US" dirty="0">
                <a:solidFill>
                  <a:schemeClr val="bg1"/>
                </a:solidFill>
              </a:rPr>
              <a:t>Advanced, integrated, actionable wildland fire science that addresses myriad and dynamic challenges</a:t>
            </a:r>
          </a:p>
          <a:p>
            <a:pPr>
              <a:lnSpc>
                <a:spcPct val="90000"/>
              </a:lnSpc>
            </a:pPr>
            <a:r>
              <a:rPr lang="en-US" dirty="0">
                <a:solidFill>
                  <a:schemeClr val="bg1"/>
                </a:solidFill>
              </a:rPr>
              <a:t>Listen to and work with stakeholders to identify needs, design the science and deliver the results</a:t>
            </a:r>
          </a:p>
          <a:p>
            <a:pPr>
              <a:lnSpc>
                <a:spcPct val="90000"/>
              </a:lnSpc>
            </a:pPr>
            <a:r>
              <a:rPr lang="en-US" dirty="0">
                <a:solidFill>
                  <a:schemeClr val="bg1"/>
                </a:solidFill>
              </a:rPr>
              <a:t>Ensure the public knows what we do, where to get results, and what it means</a:t>
            </a:r>
          </a:p>
          <a:p>
            <a:pPr>
              <a:lnSpc>
                <a:spcPct val="90000"/>
              </a:lnSpc>
            </a:pPr>
            <a:r>
              <a:rPr lang="en-US" dirty="0">
                <a:solidFill>
                  <a:schemeClr val="bg1"/>
                </a:solidFill>
              </a:rPr>
              <a:t>Enhance collaboration within USGS and with partners</a:t>
            </a:r>
          </a:p>
          <a:p>
            <a:pPr>
              <a:lnSpc>
                <a:spcPct val="90000"/>
              </a:lnSpc>
            </a:pPr>
            <a:endParaRPr lang="en-US" dirty="0">
              <a:solidFill>
                <a:schemeClr val="bg1"/>
              </a:solidFill>
            </a:endParaRPr>
          </a:p>
          <a:p>
            <a:pPr marL="0" indent="0">
              <a:lnSpc>
                <a:spcPct val="90000"/>
              </a:lnSpc>
              <a:buNone/>
            </a:pPr>
            <a:r>
              <a:rPr lang="en-US" b="1" dirty="0">
                <a:solidFill>
                  <a:schemeClr val="bg1"/>
                </a:solidFill>
              </a:rPr>
              <a:t>QUESTIONS?</a:t>
            </a:r>
          </a:p>
          <a:p>
            <a:pPr>
              <a:lnSpc>
                <a:spcPct val="90000"/>
              </a:lnSpc>
            </a:pPr>
            <a:endParaRPr lang="en-US" dirty="0">
              <a:solidFill>
                <a:schemeClr val="bg1"/>
              </a:solidFill>
            </a:endParaRPr>
          </a:p>
        </p:txBody>
      </p:sp>
      <p:pic>
        <p:nvPicPr>
          <p:cNvPr id="11" name="Picture 10" descr="A close up of a logo&#10;&#10;Description automatically generated">
            <a:extLst>
              <a:ext uri="{FF2B5EF4-FFF2-40B4-BE49-F238E27FC236}">
                <a16:creationId xmlns:a16="http://schemas.microsoft.com/office/drawing/2014/main" id="{BFC1F58A-84B9-4B8E-AB6A-1619582C7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1881" y="46587"/>
            <a:ext cx="972070" cy="382937"/>
          </a:xfrm>
          <a:prstGeom prst="rect">
            <a:avLst/>
          </a:prstGeom>
        </p:spPr>
      </p:pic>
    </p:spTree>
    <p:extLst>
      <p:ext uri="{BB962C8B-B14F-4D97-AF65-F5344CB8AC3E}">
        <p14:creationId xmlns:p14="http://schemas.microsoft.com/office/powerpoint/2010/main" val="3313954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descr="NASA_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8047" y="75998"/>
            <a:ext cx="745955" cy="46501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0185"/>
            <a:ext cx="564752" cy="466344"/>
          </a:xfrm>
          <a:prstGeom prst="rect">
            <a:avLst/>
          </a:prstGeom>
        </p:spPr>
      </p:pic>
      <p:sp>
        <p:nvSpPr>
          <p:cNvPr id="6" name="Title 1"/>
          <p:cNvSpPr>
            <a:spLocks noGrp="1"/>
          </p:cNvSpPr>
          <p:nvPr>
            <p:ph type="title"/>
          </p:nvPr>
        </p:nvSpPr>
        <p:spPr>
          <a:xfrm>
            <a:off x="0" y="-51477"/>
            <a:ext cx="9144000" cy="620170"/>
          </a:xfrm>
        </p:spPr>
        <p:txBody>
          <a:bodyPr/>
          <a:lstStyle/>
          <a:p>
            <a:pPr algn="ctr" eaLnBrk="1" hangingPunct="1"/>
            <a:r>
              <a:rPr lang="en-US" b="1" i="1" dirty="0">
                <a:solidFill>
                  <a:schemeClr val="bg1"/>
                </a:solidFill>
                <a:latin typeface="Candara"/>
                <a:cs typeface="Candara"/>
              </a:rPr>
              <a:t>TFRSAC Agenda: 19 Nov</a:t>
            </a:r>
          </a:p>
        </p:txBody>
      </p:sp>
      <p:sp>
        <p:nvSpPr>
          <p:cNvPr id="7" name="Rectangle 6"/>
          <p:cNvSpPr/>
          <p:nvPr/>
        </p:nvSpPr>
        <p:spPr>
          <a:xfrm>
            <a:off x="-1" y="482523"/>
            <a:ext cx="9144001" cy="6740307"/>
          </a:xfrm>
          <a:prstGeom prst="rect">
            <a:avLst/>
          </a:prstGeom>
          <a:noFill/>
        </p:spPr>
        <p:txBody>
          <a:bodyPr wrap="square">
            <a:spAutoFit/>
          </a:bodyPr>
          <a:lstStyle/>
          <a:p>
            <a:r>
              <a:rPr lang="en-US" b="1" dirty="0">
                <a:solidFill>
                  <a:srgbClr val="000066"/>
                </a:solidFill>
                <a:latin typeface="Candara"/>
                <a:cs typeface="Candara"/>
              </a:rPr>
              <a:t>11:00 AM (EDT)	Day 2 Meeting Start (Session 4 Presentations)</a:t>
            </a:r>
          </a:p>
          <a:p>
            <a:r>
              <a:rPr lang="en-US" dirty="0">
                <a:solidFill>
                  <a:srgbClr val="000066"/>
                </a:solidFill>
                <a:latin typeface="Candara"/>
                <a:cs typeface="Candara"/>
              </a:rPr>
              <a:t> 	Welcome and Day 1 Recap (20)			               Hinkley / Ambrosia</a:t>
            </a:r>
          </a:p>
          <a:p>
            <a:r>
              <a:rPr lang="en-US" dirty="0">
                <a:solidFill>
                  <a:srgbClr val="000066"/>
                </a:solidFill>
                <a:latin typeface="Candara"/>
                <a:cs typeface="Candara"/>
              </a:rPr>
              <a:t>	Machine Learning: Smoke Detection From Cameras (20)		</a:t>
            </a:r>
            <a:r>
              <a:rPr lang="en-US" dirty="0" err="1">
                <a:solidFill>
                  <a:srgbClr val="000066"/>
                </a:solidFill>
                <a:latin typeface="Candara"/>
                <a:cs typeface="Candara"/>
              </a:rPr>
              <a:t>Kinshuk</a:t>
            </a:r>
            <a:r>
              <a:rPr lang="en-US" dirty="0">
                <a:solidFill>
                  <a:srgbClr val="000066"/>
                </a:solidFill>
                <a:latin typeface="Candara"/>
                <a:cs typeface="Candara"/>
              </a:rPr>
              <a:t> </a:t>
            </a:r>
            <a:r>
              <a:rPr lang="en-US" dirty="0" err="1">
                <a:solidFill>
                  <a:srgbClr val="000066"/>
                </a:solidFill>
                <a:latin typeface="Candara"/>
                <a:cs typeface="Candara"/>
              </a:rPr>
              <a:t>Govil</a:t>
            </a:r>
            <a:endParaRPr lang="en-US" dirty="0">
              <a:solidFill>
                <a:srgbClr val="000066"/>
              </a:solidFill>
              <a:latin typeface="Candara"/>
              <a:cs typeface="Candara"/>
            </a:endParaRPr>
          </a:p>
          <a:p>
            <a:r>
              <a:rPr lang="en-US" dirty="0">
                <a:solidFill>
                  <a:srgbClr val="000066"/>
                </a:solidFill>
                <a:latin typeface="Candara"/>
                <a:cs typeface="Candara"/>
              </a:rPr>
              <a:t>	Deploying the Team Awareness Kit on Wildland</a:t>
            </a:r>
          </a:p>
          <a:p>
            <a:r>
              <a:rPr lang="en-US" dirty="0">
                <a:solidFill>
                  <a:srgbClr val="000066"/>
                </a:solidFill>
                <a:latin typeface="Candara"/>
                <a:cs typeface="Candara"/>
              </a:rPr>
              <a:t>		Fires: From 2020 and looking forward (20) 	       	Brad Schmidt</a:t>
            </a:r>
          </a:p>
          <a:p>
            <a:r>
              <a:rPr lang="en-US" dirty="0">
                <a:solidFill>
                  <a:srgbClr val="000066"/>
                </a:solidFill>
                <a:latin typeface="Candara"/>
                <a:cs typeface="Candara"/>
              </a:rPr>
              <a:t>	LTA aircraft in Support of Wildland Fire Management (15)		A. Weston</a:t>
            </a:r>
          </a:p>
          <a:p>
            <a:r>
              <a:rPr lang="en-US" dirty="0">
                <a:solidFill>
                  <a:srgbClr val="000066"/>
                </a:solidFill>
                <a:latin typeface="Candara"/>
                <a:cs typeface="Candara"/>
              </a:rPr>
              <a:t>	Improving Fuel Loading for Fire Emissions &amp; Smoke		N. French		Modeling and Mapping (15)				</a:t>
            </a:r>
          </a:p>
          <a:p>
            <a:r>
              <a:rPr lang="en-US" b="1" dirty="0">
                <a:solidFill>
                  <a:srgbClr val="000066"/>
                </a:solidFill>
                <a:latin typeface="Candara"/>
                <a:cs typeface="Candara"/>
              </a:rPr>
              <a:t>12:30 – 1:00 PM 			Break </a:t>
            </a:r>
            <a:r>
              <a:rPr lang="en-US" dirty="0">
                <a:solidFill>
                  <a:srgbClr val="000066"/>
                </a:solidFill>
                <a:latin typeface="Candara"/>
                <a:cs typeface="Candara"/>
              </a:rPr>
              <a:t>(30 min)		</a:t>
            </a:r>
          </a:p>
          <a:p>
            <a:r>
              <a:rPr lang="en-US" b="1" dirty="0">
                <a:solidFill>
                  <a:srgbClr val="000066"/>
                </a:solidFill>
                <a:latin typeface="Candara"/>
                <a:cs typeface="Candara"/>
              </a:rPr>
              <a:t>1:00 PM EST			(SESSION 5 Presentations)</a:t>
            </a:r>
          </a:p>
          <a:p>
            <a:r>
              <a:rPr lang="en-US" dirty="0">
                <a:solidFill>
                  <a:srgbClr val="000066"/>
                </a:solidFill>
                <a:latin typeface="Candara"/>
                <a:cs typeface="Candara"/>
              </a:rPr>
              <a:t>	Enhancing Wildfire Resilience in AK Through L/C  Mapping	Chris </a:t>
            </a:r>
            <a:r>
              <a:rPr lang="en-US" dirty="0" err="1">
                <a:solidFill>
                  <a:srgbClr val="000066"/>
                </a:solidFill>
                <a:latin typeface="Candara"/>
                <a:cs typeface="Candara"/>
              </a:rPr>
              <a:t>Waigl</a:t>
            </a:r>
            <a:endParaRPr lang="en-US" dirty="0">
              <a:solidFill>
                <a:srgbClr val="000066"/>
              </a:solidFill>
              <a:latin typeface="Candara"/>
              <a:cs typeface="Candara"/>
            </a:endParaRPr>
          </a:p>
          <a:p>
            <a:r>
              <a:rPr lang="en-US" dirty="0">
                <a:solidFill>
                  <a:srgbClr val="000066"/>
                </a:solidFill>
                <a:latin typeface="Candara"/>
                <a:cs typeface="Candara"/>
              </a:rPr>
              <a:t>		with Hyper &amp; Multispectral RS (15)		</a:t>
            </a:r>
          </a:p>
          <a:p>
            <a:r>
              <a:rPr lang="en-US" dirty="0">
                <a:solidFill>
                  <a:srgbClr val="000066"/>
                </a:solidFill>
                <a:latin typeface="Candara"/>
                <a:cs typeface="Candara"/>
              </a:rPr>
              <a:t>	</a:t>
            </a:r>
            <a:r>
              <a:rPr lang="en-US" dirty="0" err="1">
                <a:solidFill>
                  <a:srgbClr val="000066"/>
                </a:solidFill>
                <a:latin typeface="Candara"/>
                <a:cs typeface="Candara"/>
              </a:rPr>
              <a:t>GeoCollaborate</a:t>
            </a:r>
            <a:r>
              <a:rPr lang="en-US" dirty="0">
                <a:solidFill>
                  <a:srgbClr val="000066"/>
                </a:solidFill>
                <a:latin typeface="Candara"/>
                <a:cs typeface="Candara"/>
              </a:rPr>
              <a:t> </a:t>
            </a:r>
            <a:r>
              <a:rPr lang="mr-IN" dirty="0">
                <a:solidFill>
                  <a:srgbClr val="000066"/>
                </a:solidFill>
                <a:latin typeface="Candara"/>
                <a:cs typeface="Candara"/>
              </a:rPr>
              <a:t>–</a:t>
            </a:r>
            <a:r>
              <a:rPr lang="en-US" dirty="0">
                <a:solidFill>
                  <a:srgbClr val="000066"/>
                </a:solidFill>
                <a:latin typeface="Candara"/>
                <a:cs typeface="Candara"/>
              </a:rPr>
              <a:t> Support to California Civil Air Patrol		Dave Jones</a:t>
            </a:r>
          </a:p>
          <a:p>
            <a:r>
              <a:rPr lang="en-US" dirty="0">
                <a:solidFill>
                  <a:srgbClr val="000066"/>
                </a:solidFill>
                <a:latin typeface="Candara"/>
                <a:cs typeface="Candara"/>
              </a:rPr>
              <a:t>	Microwave &amp; Optical Remote Sensing for Fire Detection (15) 	Kumar / Bolton</a:t>
            </a:r>
          </a:p>
          <a:p>
            <a:r>
              <a:rPr lang="en-US" dirty="0">
                <a:solidFill>
                  <a:srgbClr val="000066"/>
                </a:solidFill>
                <a:latin typeface="Candara"/>
                <a:cs typeface="Candara"/>
              </a:rPr>
              <a:t>	Wild Field of View Program (15)				R.J. </a:t>
            </a:r>
            <a:r>
              <a:rPr lang="en-US" dirty="0" err="1">
                <a:solidFill>
                  <a:srgbClr val="000066"/>
                </a:solidFill>
                <a:latin typeface="Candara"/>
                <a:cs typeface="Candara"/>
              </a:rPr>
              <a:t>Francies</a:t>
            </a:r>
            <a:r>
              <a:rPr lang="en-US" dirty="0">
                <a:solidFill>
                  <a:srgbClr val="000066"/>
                </a:solidFill>
                <a:latin typeface="Candara"/>
                <a:cs typeface="Candara"/>
              </a:rPr>
              <a:t> (SMC)</a:t>
            </a:r>
          </a:p>
          <a:p>
            <a:endParaRPr lang="en-US" dirty="0">
              <a:solidFill>
                <a:srgbClr val="000066"/>
              </a:solidFill>
              <a:latin typeface="Candara"/>
              <a:cs typeface="Candara"/>
            </a:endParaRPr>
          </a:p>
          <a:p>
            <a:endParaRPr lang="en-US" dirty="0">
              <a:solidFill>
                <a:srgbClr val="000066"/>
              </a:solidFill>
              <a:latin typeface="Candara"/>
              <a:cs typeface="Candara"/>
            </a:endParaRPr>
          </a:p>
          <a:p>
            <a:endParaRPr lang="en-US" dirty="0">
              <a:solidFill>
                <a:srgbClr val="000066"/>
              </a:solidFill>
              <a:latin typeface="Candara"/>
              <a:cs typeface="Candara"/>
            </a:endParaRPr>
          </a:p>
          <a:p>
            <a:endParaRPr lang="en-US" dirty="0">
              <a:solidFill>
                <a:srgbClr val="000066"/>
              </a:solidFill>
              <a:latin typeface="Candara"/>
              <a:cs typeface="Candara"/>
            </a:endParaRPr>
          </a:p>
          <a:p>
            <a:endParaRPr lang="en-US" dirty="0">
              <a:solidFill>
                <a:srgbClr val="000066"/>
              </a:solidFill>
              <a:latin typeface="Candara"/>
              <a:cs typeface="Candara"/>
            </a:endParaRPr>
          </a:p>
          <a:p>
            <a:endParaRPr lang="en-US" dirty="0">
              <a:solidFill>
                <a:srgbClr val="000066"/>
              </a:solidFill>
              <a:latin typeface="Candara"/>
              <a:cs typeface="Candara"/>
            </a:endParaRPr>
          </a:p>
          <a:p>
            <a:r>
              <a:rPr lang="en-US" dirty="0">
                <a:solidFill>
                  <a:srgbClr val="000066"/>
                </a:solidFill>
                <a:latin typeface="Candara"/>
                <a:cs typeface="Candara"/>
              </a:rPr>
              <a:t>	Wildfire Interdisciplinary Research Center (WIRC SJSU)		C. Clements</a:t>
            </a:r>
          </a:p>
          <a:p>
            <a:r>
              <a:rPr lang="en-US" dirty="0">
                <a:solidFill>
                  <a:srgbClr val="000066"/>
                </a:solidFill>
                <a:latin typeface="Candara"/>
                <a:cs typeface="Candara"/>
              </a:rPr>
              <a:t>	Mapping Tree Mortality as a Function of Canopy Cover Reduction   D. Hamilton</a:t>
            </a:r>
            <a:endParaRPr lang="en-US" b="1" dirty="0">
              <a:solidFill>
                <a:srgbClr val="000066"/>
              </a:solidFill>
              <a:latin typeface="Candara"/>
              <a:cs typeface="Candara"/>
            </a:endParaRPr>
          </a:p>
        </p:txBody>
      </p:sp>
      <p:sp>
        <p:nvSpPr>
          <p:cNvPr id="9" name="Rectangle 8"/>
          <p:cNvSpPr/>
          <p:nvPr/>
        </p:nvSpPr>
        <p:spPr bwMode="auto">
          <a:xfrm>
            <a:off x="0" y="2759220"/>
            <a:ext cx="9144000" cy="518207"/>
          </a:xfrm>
          <a:prstGeom prst="rect">
            <a:avLst/>
          </a:prstGeom>
          <a:solidFill>
            <a:srgbClr val="FFFF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Times" charset="0"/>
            </a:endParaRPr>
          </a:p>
        </p:txBody>
      </p:sp>
      <p:sp>
        <p:nvSpPr>
          <p:cNvPr id="10" name="Rectangle 9"/>
          <p:cNvSpPr/>
          <p:nvPr/>
        </p:nvSpPr>
        <p:spPr bwMode="auto">
          <a:xfrm>
            <a:off x="0" y="532471"/>
            <a:ext cx="9144000" cy="285751"/>
          </a:xfrm>
          <a:prstGeom prst="rect">
            <a:avLst/>
          </a:prstGeom>
          <a:solidFill>
            <a:srgbClr val="FFFF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latin typeface="Times" charset="0"/>
            </a:endParaRPr>
          </a:p>
        </p:txBody>
      </p:sp>
    </p:spTree>
    <p:extLst>
      <p:ext uri="{BB962C8B-B14F-4D97-AF65-F5344CB8AC3E}">
        <p14:creationId xmlns:p14="http://schemas.microsoft.com/office/powerpoint/2010/main" val="1555127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descr="NASA_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8047" y="75998"/>
            <a:ext cx="745955" cy="465011"/>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57" y="101849"/>
            <a:ext cx="564752" cy="466344"/>
          </a:xfrm>
          <a:prstGeom prst="rect">
            <a:avLst/>
          </a:prstGeom>
        </p:spPr>
      </p:pic>
      <p:sp>
        <p:nvSpPr>
          <p:cNvPr id="6" name="Title 1"/>
          <p:cNvSpPr>
            <a:spLocks noGrp="1"/>
          </p:cNvSpPr>
          <p:nvPr>
            <p:ph type="title"/>
          </p:nvPr>
        </p:nvSpPr>
        <p:spPr>
          <a:xfrm>
            <a:off x="-14636" y="113692"/>
            <a:ext cx="9144000" cy="630942"/>
          </a:xfrm>
        </p:spPr>
        <p:txBody>
          <a:bodyPr/>
          <a:lstStyle/>
          <a:p>
            <a:pPr algn="ctr" eaLnBrk="1" hangingPunct="1"/>
            <a:r>
              <a:rPr lang="en-US" b="1" i="1" dirty="0">
                <a:solidFill>
                  <a:schemeClr val="bg1"/>
                </a:solidFill>
                <a:latin typeface="Candara"/>
                <a:cs typeface="Candara"/>
              </a:rPr>
              <a:t>TFRSAC Agenda: 19 Nov (cont.)</a:t>
            </a:r>
          </a:p>
        </p:txBody>
      </p:sp>
      <p:sp>
        <p:nvSpPr>
          <p:cNvPr id="8" name="Rectangle 7"/>
          <p:cNvSpPr/>
          <p:nvPr/>
        </p:nvSpPr>
        <p:spPr bwMode="auto">
          <a:xfrm>
            <a:off x="0" y="1093187"/>
            <a:ext cx="9144000" cy="340895"/>
          </a:xfrm>
          <a:prstGeom prst="rect">
            <a:avLst/>
          </a:prstGeom>
          <a:solidFill>
            <a:srgbClr val="FFFF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
        <p:nvSpPr>
          <p:cNvPr id="10" name="Rectangle 9"/>
          <p:cNvSpPr/>
          <p:nvPr/>
        </p:nvSpPr>
        <p:spPr>
          <a:xfrm>
            <a:off x="108856" y="1052105"/>
            <a:ext cx="9035144" cy="3693319"/>
          </a:xfrm>
          <a:prstGeom prst="rect">
            <a:avLst/>
          </a:prstGeom>
        </p:spPr>
        <p:txBody>
          <a:bodyPr wrap="square">
            <a:spAutoFit/>
          </a:bodyPr>
          <a:lstStyle/>
          <a:p>
            <a:r>
              <a:rPr lang="en-US" b="1" i="1" dirty="0">
                <a:solidFill>
                  <a:srgbClr val="000066"/>
                </a:solidFill>
                <a:latin typeface="Candara"/>
                <a:cs typeface="Candara"/>
              </a:rPr>
              <a:t>2:30 PM EDT 			Break (20 Minutes)</a:t>
            </a:r>
          </a:p>
          <a:p>
            <a:endParaRPr lang="en-US" dirty="0">
              <a:solidFill>
                <a:srgbClr val="000066"/>
              </a:solidFill>
              <a:latin typeface="Candara"/>
              <a:cs typeface="Candara"/>
            </a:endParaRPr>
          </a:p>
          <a:p>
            <a:r>
              <a:rPr lang="en-US" b="1" i="1" dirty="0">
                <a:solidFill>
                  <a:srgbClr val="000066"/>
                </a:solidFill>
                <a:latin typeface="Candara"/>
                <a:cs typeface="Candara"/>
              </a:rPr>
              <a:t>2:50 PM EDT		SESSION 6 Presentations (15 min. each)</a:t>
            </a:r>
          </a:p>
          <a:p>
            <a:r>
              <a:rPr lang="en-US" b="1" i="1" dirty="0">
                <a:solidFill>
                  <a:srgbClr val="000066"/>
                </a:solidFill>
                <a:latin typeface="Candara"/>
                <a:cs typeface="Candara"/>
              </a:rPr>
              <a:t>	</a:t>
            </a:r>
            <a:r>
              <a:rPr lang="en-US" dirty="0">
                <a:solidFill>
                  <a:srgbClr val="000066"/>
                </a:solidFill>
                <a:latin typeface="Candara"/>
                <a:cs typeface="Candara"/>
              </a:rPr>
              <a:t>S/W to Output Fire  Behavior Metrics For Airborne Imagery (15)	Miguel Valero</a:t>
            </a:r>
          </a:p>
          <a:p>
            <a:r>
              <a:rPr lang="en-US" dirty="0">
                <a:solidFill>
                  <a:srgbClr val="000066"/>
                </a:solidFill>
                <a:latin typeface="Candara"/>
                <a:cs typeface="Candara"/>
              </a:rPr>
              <a:t>	Wildfire Battle Mgmt. &amp; Tailored Overhead Sensor Layer (15)	Bret Perry</a:t>
            </a:r>
          </a:p>
          <a:p>
            <a:r>
              <a:rPr lang="en-US" dirty="0">
                <a:solidFill>
                  <a:srgbClr val="000066"/>
                </a:solidFill>
                <a:latin typeface="Candara"/>
                <a:cs typeface="Candara"/>
              </a:rPr>
              <a:t>	Wildfire SAFE (15)				        	        	Matt Jolly</a:t>
            </a:r>
          </a:p>
          <a:p>
            <a:r>
              <a:rPr lang="en-US" dirty="0">
                <a:solidFill>
                  <a:srgbClr val="000066"/>
                </a:solidFill>
                <a:latin typeface="Candara"/>
                <a:cs typeface="Candara"/>
              </a:rPr>
              <a:t>	Damage Assessment Using ArcGIS and Commercial Imagery (15)	Matt </a:t>
            </a:r>
            <a:r>
              <a:rPr lang="en-US" dirty="0" err="1">
                <a:solidFill>
                  <a:srgbClr val="000066"/>
                </a:solidFill>
                <a:latin typeface="Candara"/>
                <a:cs typeface="Candara"/>
              </a:rPr>
              <a:t>Lemaire</a:t>
            </a:r>
            <a:endParaRPr lang="en-US" dirty="0">
              <a:solidFill>
                <a:srgbClr val="000066"/>
              </a:solidFill>
              <a:latin typeface="Candara"/>
              <a:cs typeface="Candara"/>
            </a:endParaRPr>
          </a:p>
          <a:p>
            <a:r>
              <a:rPr lang="en-US" dirty="0">
                <a:solidFill>
                  <a:srgbClr val="000066"/>
                </a:solidFill>
                <a:latin typeface="Candara"/>
                <a:cs typeface="Candara"/>
              </a:rPr>
              <a:t>	NASA </a:t>
            </a:r>
            <a:r>
              <a:rPr lang="en-US" dirty="0" err="1">
                <a:solidFill>
                  <a:srgbClr val="000066"/>
                </a:solidFill>
                <a:latin typeface="Candara"/>
                <a:cs typeface="Candara"/>
              </a:rPr>
              <a:t>STEReO</a:t>
            </a:r>
            <a:r>
              <a:rPr lang="en-US" dirty="0">
                <a:solidFill>
                  <a:srgbClr val="000066"/>
                </a:solidFill>
                <a:latin typeface="Candara"/>
                <a:cs typeface="Candara"/>
              </a:rPr>
              <a:t> Effort					Joey Mercer</a:t>
            </a:r>
          </a:p>
          <a:p>
            <a:endParaRPr lang="en-US" b="1" i="1" dirty="0">
              <a:solidFill>
                <a:srgbClr val="000066"/>
              </a:solidFill>
              <a:latin typeface="Candara"/>
              <a:cs typeface="Candara"/>
            </a:endParaRPr>
          </a:p>
          <a:p>
            <a:r>
              <a:rPr lang="en-US" dirty="0">
                <a:solidFill>
                  <a:srgbClr val="000066"/>
                </a:solidFill>
                <a:latin typeface="Candara"/>
                <a:cs typeface="Candara"/>
              </a:rPr>
              <a:t>4:35 PM EDT			Wrap-up (25)		             Hinkley / Ambrosia</a:t>
            </a:r>
          </a:p>
          <a:p>
            <a:endParaRPr lang="en-US" dirty="0">
              <a:solidFill>
                <a:srgbClr val="000066"/>
              </a:solidFill>
              <a:latin typeface="Candara"/>
              <a:cs typeface="Candara"/>
            </a:endParaRPr>
          </a:p>
          <a:p>
            <a:r>
              <a:rPr lang="en-US" b="1" i="1" dirty="0">
                <a:solidFill>
                  <a:srgbClr val="000066"/>
                </a:solidFill>
                <a:latin typeface="Candara"/>
                <a:cs typeface="Candara"/>
              </a:rPr>
              <a:t>5:00 PM EDT			Adjourn</a:t>
            </a:r>
          </a:p>
          <a:p>
            <a:r>
              <a:rPr lang="en-US" dirty="0">
                <a:solidFill>
                  <a:srgbClr val="000066"/>
                </a:solidFill>
                <a:latin typeface="Candara"/>
                <a:cs typeface="Candara"/>
              </a:rPr>
              <a:t>	</a:t>
            </a:r>
            <a:endParaRPr lang="en-US" b="1" i="1" dirty="0">
              <a:solidFill>
                <a:srgbClr val="000066"/>
              </a:solidFill>
              <a:latin typeface="Candara"/>
              <a:cs typeface="Candara"/>
            </a:endParaRPr>
          </a:p>
        </p:txBody>
      </p:sp>
      <p:sp>
        <p:nvSpPr>
          <p:cNvPr id="11" name="Rectangle 10"/>
          <p:cNvSpPr/>
          <p:nvPr/>
        </p:nvSpPr>
        <p:spPr bwMode="auto">
          <a:xfrm>
            <a:off x="0" y="1675772"/>
            <a:ext cx="9144000" cy="314207"/>
          </a:xfrm>
          <a:prstGeom prst="rect">
            <a:avLst/>
          </a:prstGeom>
          <a:solidFill>
            <a:srgbClr val="FFFF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
        <p:nvSpPr>
          <p:cNvPr id="12" name="Rectangle 11"/>
          <p:cNvSpPr/>
          <p:nvPr/>
        </p:nvSpPr>
        <p:spPr bwMode="auto">
          <a:xfrm>
            <a:off x="0" y="4101721"/>
            <a:ext cx="9144000" cy="314207"/>
          </a:xfrm>
          <a:prstGeom prst="rect">
            <a:avLst/>
          </a:prstGeom>
          <a:solidFill>
            <a:srgbClr val="FFFF00">
              <a:alpha val="3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charset="0"/>
            </a:endParaRPr>
          </a:p>
        </p:txBody>
      </p:sp>
    </p:spTree>
    <p:extLst>
      <p:ext uri="{BB962C8B-B14F-4D97-AF65-F5344CB8AC3E}">
        <p14:creationId xmlns:p14="http://schemas.microsoft.com/office/powerpoint/2010/main" val="3728392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17217"/>
            <a:ext cx="6858000" cy="1790700"/>
          </a:xfrm>
        </p:spPr>
        <p:txBody>
          <a:bodyPr>
            <a:normAutofit fontScale="90000"/>
          </a:bodyPr>
          <a:lstStyle/>
          <a:p>
            <a:r>
              <a:rPr lang="en-US" dirty="0"/>
              <a:t>USDA Forest Service</a:t>
            </a:r>
            <a:br>
              <a:rPr lang="en-US" dirty="0"/>
            </a:br>
            <a:r>
              <a:rPr lang="en-US" dirty="0"/>
              <a:t>Fire and Aviation Management</a:t>
            </a:r>
            <a:br>
              <a:rPr lang="en-US" dirty="0"/>
            </a:br>
            <a:endParaRPr lang="en-US" dirty="0"/>
          </a:p>
        </p:txBody>
      </p:sp>
      <p:sp>
        <p:nvSpPr>
          <p:cNvPr id="3" name="Subtitle 2"/>
          <p:cNvSpPr>
            <a:spLocks noGrp="1"/>
          </p:cNvSpPr>
          <p:nvPr>
            <p:ph type="subTitle" idx="1"/>
          </p:nvPr>
        </p:nvSpPr>
        <p:spPr>
          <a:xfrm>
            <a:off x="1009393" y="3688855"/>
            <a:ext cx="6858000" cy="864691"/>
          </a:xfrm>
        </p:spPr>
        <p:txBody>
          <a:bodyPr>
            <a:normAutofit/>
          </a:bodyPr>
          <a:lstStyle/>
          <a:p>
            <a:r>
              <a:rPr lang="en-US" sz="2400" dirty="0"/>
              <a:t>Fire Imaging Program</a:t>
            </a:r>
          </a:p>
          <a:p>
            <a:r>
              <a:rPr lang="en-US" sz="2400" dirty="0"/>
              <a:t>Evans Kuo  </a:t>
            </a:r>
            <a:r>
              <a:rPr lang="en-US" sz="2400" dirty="0">
                <a:hlinkClick r:id="rId2"/>
              </a:rPr>
              <a:t>evans.kuo@usda.gov</a:t>
            </a:r>
            <a:endParaRPr lang="en-US" sz="2400" dirty="0"/>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9" y="841772"/>
            <a:ext cx="1535907" cy="167163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0867" y="772717"/>
            <a:ext cx="1593056" cy="1614488"/>
          </a:xfrm>
          <a:prstGeom prst="rect">
            <a:avLst/>
          </a:prstGeom>
        </p:spPr>
      </p:pic>
    </p:spTree>
    <p:extLst>
      <p:ext uri="{BB962C8B-B14F-4D97-AF65-F5344CB8AC3E}">
        <p14:creationId xmlns:p14="http://schemas.microsoft.com/office/powerpoint/2010/main" val="4145511630"/>
      </p:ext>
    </p:extLst>
  </p:cSld>
  <p:clrMapOvr>
    <a:masterClrMapping/>
  </p:clrMapOvr>
</p:sld>
</file>

<file path=ppt/theme/theme1.xml><?xml version="1.0" encoding="utf-8"?>
<a:theme xmlns:a="http://schemas.openxmlformats.org/drawingml/2006/main" name="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bg1"/>
            </a:solidFill>
            <a:effectLst/>
            <a:latin typeface="Times New Roman"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58397</TotalTime>
  <Words>6775</Words>
  <Application>Microsoft Office PowerPoint</Application>
  <PresentationFormat>On-screen Show (16:9)</PresentationFormat>
  <Paragraphs>670</Paragraphs>
  <Slides>65</Slides>
  <Notes>41</Notes>
  <HiddenSlides>3</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65</vt:i4>
      </vt:variant>
    </vt:vector>
  </HeadingPairs>
  <TitlesOfParts>
    <vt:vector size="83" baseType="lpstr">
      <vt:lpstr>Arial</vt:lpstr>
      <vt:lpstr>Calibri</vt:lpstr>
      <vt:lpstr>Calibri Light</vt:lpstr>
      <vt:lpstr>Candara</vt:lpstr>
      <vt:lpstr>Courier New</vt:lpstr>
      <vt:lpstr>Gill Sans MT</vt:lpstr>
      <vt:lpstr>Papyrus</vt:lpstr>
      <vt:lpstr>Times</vt:lpstr>
      <vt:lpstr>Times New Roman</vt:lpstr>
      <vt:lpstr>Trebuchet MS</vt:lpstr>
      <vt:lpstr>Verdana</vt:lpstr>
      <vt:lpstr>Wingdings</vt:lpstr>
      <vt:lpstr>5_Blank</vt:lpstr>
      <vt:lpstr>Office Theme</vt:lpstr>
      <vt:lpstr>Topo</vt:lpstr>
      <vt:lpstr>Berlin</vt:lpstr>
      <vt:lpstr>1_Office Theme</vt:lpstr>
      <vt:lpstr>Parcel</vt:lpstr>
      <vt:lpstr>PowerPoint Presentation</vt:lpstr>
      <vt:lpstr>PowerPoint Presentation</vt:lpstr>
      <vt:lpstr>Objective / Goals of TFRSAC Meeting</vt:lpstr>
      <vt:lpstr>TFRSAC Agenda: 18 Nov</vt:lpstr>
      <vt:lpstr>TFRSAC Agenda: 18 Nov (cont.)</vt:lpstr>
      <vt:lpstr>TFRSAC Recap: 11-18-20</vt:lpstr>
      <vt:lpstr>TFRSAC Agenda: 19 Nov</vt:lpstr>
      <vt:lpstr>TFRSAC Agenda: 19 Nov (cont.)</vt:lpstr>
      <vt:lpstr>USDA Forest Service Fire and Aviation Management </vt:lpstr>
      <vt:lpstr>Infrared Missions for Fire Operations</vt:lpstr>
      <vt:lpstr>Detection Mission</vt:lpstr>
      <vt:lpstr>Detection Deliverables</vt:lpstr>
      <vt:lpstr>PowerPoint Presentation</vt:lpstr>
      <vt:lpstr>Large Fire Mapping Mission</vt:lpstr>
      <vt:lpstr>Tactical IAA Mission</vt:lpstr>
      <vt:lpstr>Satellite Options</vt:lpstr>
      <vt:lpstr>Efforts to Support IR in 2021 and Beyond</vt:lpstr>
      <vt:lpstr>PowerPoint Presentation</vt:lpstr>
      <vt:lpstr>Products Delivered to Incident daily</vt:lpstr>
      <vt:lpstr>2020 – A Long Season</vt:lpstr>
      <vt:lpstr>2020 NIROPS Requests</vt:lpstr>
      <vt:lpstr>PowerPoint Presentation</vt:lpstr>
      <vt:lpstr>Fire Activity by GACC</vt:lpstr>
      <vt:lpstr>2020 – Orders by GACC</vt:lpstr>
      <vt:lpstr>“Busiest” Night  – Sept 5th, 38 Fires </vt:lpstr>
      <vt:lpstr>IR Mapping Contracts</vt:lpstr>
      <vt:lpstr>All Hands On Deck</vt:lpstr>
      <vt:lpstr>UTFs (Unable to Fill)</vt:lpstr>
      <vt:lpstr>Who is Requesting?</vt:lpstr>
      <vt:lpstr>PowerPoint Presentation</vt:lpstr>
      <vt:lpstr>Forest Service Update Everett Hinkley</vt:lpstr>
      <vt:lpstr>High(?) Points</vt:lpstr>
      <vt:lpstr>Fire Season – Current Status</vt:lpstr>
      <vt:lpstr>Mobile Geospatial Strategy</vt:lpstr>
      <vt:lpstr>GPS support / Frequency Issues</vt:lpstr>
      <vt:lpstr>USFS – NASA Ideas Forum</vt:lpstr>
      <vt:lpstr>Unmanned Airborne Systems</vt:lpstr>
      <vt:lpstr>Information Technology Management/Acquisition Policies</vt:lpstr>
      <vt:lpstr>Questions? </vt:lpstr>
      <vt:lpstr>PowerPoint Presentation</vt:lpstr>
      <vt:lpstr>PowerPoint Presentation</vt:lpstr>
      <vt:lpstr>PowerPoint Presentation</vt:lpstr>
      <vt:lpstr>Three Elements of  Disaster Program Wildfire Component</vt:lpstr>
      <vt:lpstr>PowerPoint Presentation</vt:lpstr>
      <vt:lpstr>Global Wildfire Information System (GWIS)</vt:lpstr>
      <vt:lpstr>Using Polar-Orbiting Fire Product Record to Enhance / Expand GWIS</vt:lpstr>
      <vt:lpstr>Harmonized Multi-Sensor Global Active Fire Data Set</vt:lpstr>
      <vt:lpstr>GWIS Fire Danger Rating Enhancements</vt:lpstr>
      <vt:lpstr>PowerPoint Presentation</vt:lpstr>
      <vt:lpstr>Recent Recommendations From ASAC to ES Director</vt:lpstr>
      <vt:lpstr>U.S. Geological Survey A Fire Science Strategic Plan</vt:lpstr>
      <vt:lpstr>PowerPoint Presentation</vt:lpstr>
      <vt:lpstr>USGS Fire Science Scope</vt:lpstr>
      <vt:lpstr>Factors Affecting Plan Development</vt:lpstr>
      <vt:lpstr>Stakeholder Interviews</vt:lpstr>
      <vt:lpstr>Fire Needs could be met by USGS</vt:lpstr>
      <vt:lpstr>Fire Science Needs 2-10 years &amp; Beyond</vt:lpstr>
      <vt:lpstr>USGS Wildland fire science strategic plan: 2020-2025</vt:lpstr>
      <vt:lpstr>PRIORITY 1: PRODUCE STATE-OF-THE-ART, ACTIONABLE FIRE SCIENCE </vt:lpstr>
      <vt:lpstr>PRIORITY 2: ENGAGE STAKEHOLDERS IN SCIENCE PRODUCTION AND SCIENCE DELIVERY</vt:lpstr>
      <vt:lpstr>PRIORITY 3: EFFECTIVELY COMMUNICATE USGS FIRE SCIENCE CAPACITY, PRODUCTS, AND INFORMATION TO A BROAD AUDIENCE </vt:lpstr>
      <vt:lpstr>PRIORITY 4: USGS ORGANIZATIONAL STRUCTURE AND SUPPORT FOR FIRE SCIENCE </vt:lpstr>
      <vt:lpstr>Relationship to TFRSAC</vt:lpstr>
      <vt:lpstr>PowerPoint Presentation</vt:lpstr>
      <vt:lpstr>What does it mean</vt:lpstr>
    </vt:vector>
  </TitlesOfParts>
  <Company>NASA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NASA / Wildfires</dc:subject>
  <dc:creator>Vince Ambrosia</dc:creator>
  <dc:description>Wildfires 15020 minute talk; notes are relevant to individual slide materials</dc:description>
  <cp:lastModifiedBy>Hinkley, Everett A -FS</cp:lastModifiedBy>
  <cp:revision>288</cp:revision>
  <cp:lastPrinted>2016-05-24T06:36:26Z</cp:lastPrinted>
  <dcterms:created xsi:type="dcterms:W3CDTF">2014-03-11T18:01:56Z</dcterms:created>
  <dcterms:modified xsi:type="dcterms:W3CDTF">2020-11-18T18:20:29Z</dcterms:modified>
  <cp:category>Wildfires</cp:category>
</cp:coreProperties>
</file>