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475" r:id="rId2"/>
    <p:sldId id="487" r:id="rId3"/>
    <p:sldId id="483" r:id="rId4"/>
    <p:sldId id="484" r:id="rId5"/>
    <p:sldId id="485" r:id="rId6"/>
    <p:sldId id="489" r:id="rId7"/>
    <p:sldId id="1397" r:id="rId8"/>
    <p:sldId id="497" r:id="rId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66"/>
    <a:srgbClr val="000099"/>
    <a:srgbClr val="FD5F10"/>
    <a:srgbClr val="FD8D2F"/>
    <a:srgbClr val="26FA26"/>
    <a:srgbClr val="2BF54D"/>
    <a:srgbClr val="FAA306"/>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1" autoAdjust="0"/>
    <p:restoredTop sz="68980" autoAdjust="0"/>
  </p:normalViewPr>
  <p:slideViewPr>
    <p:cSldViewPr snapToGrid="0" showGuides="1">
      <p:cViewPr varScale="1">
        <p:scale>
          <a:sx n="104" d="100"/>
          <a:sy n="104" d="100"/>
        </p:scale>
        <p:origin x="1560" y="108"/>
      </p:cViewPr>
      <p:guideLst>
        <p:guide orient="horz" pos="1613"/>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3ABD42-74D5-432C-B483-B26C07D58656}" type="datetimeFigureOut">
              <a:rPr lang="en-US" smtClean="0"/>
              <a:t>5/12/2021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090244-3984-47A2-982B-684160400008}" type="slidenum">
              <a:rPr lang="en-US" smtClean="0"/>
              <a:t>‹#›</a:t>
            </a:fld>
            <a:endParaRPr lang="en-US" dirty="0"/>
          </a:p>
        </p:txBody>
      </p:sp>
    </p:spTree>
    <p:extLst>
      <p:ext uri="{BB962C8B-B14F-4D97-AF65-F5344CB8AC3E}">
        <p14:creationId xmlns:p14="http://schemas.microsoft.com/office/powerpoint/2010/main" val="341814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pPr/>
              <a:t>1</a:t>
            </a:fld>
            <a:endParaRPr lang="en-US" dirty="0"/>
          </a:p>
        </p:txBody>
      </p:sp>
    </p:spTree>
    <p:extLst>
      <p:ext uri="{BB962C8B-B14F-4D97-AF65-F5344CB8AC3E}">
        <p14:creationId xmlns:p14="http://schemas.microsoft.com/office/powerpoint/2010/main" val="383887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2DBDB-569D-4D23-BD7C-073EA5DC6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24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2DBDB-569D-4D23-BD7C-073EA5DC6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14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2DBDB-569D-4D23-BD7C-073EA5DC6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37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2DBDB-569D-4D23-BD7C-073EA5DC6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08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2DBDB-569D-4D23-BD7C-073EA5DC6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31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66"/>
                </a:solidFill>
                <a:latin typeface="Open Sans"/>
              </a:rPr>
              <a:t>The bi-annual meeting agendas and presentations are open-access and shared with the greater community</a:t>
            </a:r>
          </a:p>
          <a:p>
            <a:endParaRPr lang="en-US" dirty="0">
              <a:solidFill>
                <a:srgbClr val="000066"/>
              </a:solidFill>
              <a:latin typeface="Open Sans"/>
            </a:endParaRPr>
          </a:p>
          <a:p>
            <a:r>
              <a:rPr lang="en-US" dirty="0"/>
              <a:t>Technology Focus Areas: </a:t>
            </a:r>
          </a:p>
          <a:p>
            <a:pPr marL="800100" lvl="1" indent="-342900">
              <a:buFont typeface="Arial" panose="020B0604020202020204" pitchFamily="34" charset="0"/>
              <a:buChar char="•"/>
            </a:pPr>
            <a:r>
              <a:rPr lang="en-US" dirty="0"/>
              <a:t>Development and demonstration of improved and emerging airborne platform capabilities (manned and UAS).</a:t>
            </a:r>
          </a:p>
          <a:p>
            <a:pPr marL="800100" lvl="1" indent="-342900">
              <a:buFont typeface="Arial" panose="020B0604020202020204" pitchFamily="34" charset="0"/>
              <a:buChar char="•"/>
            </a:pPr>
            <a:r>
              <a:rPr lang="en-US" dirty="0"/>
              <a:t>Demonstrate new sensor capabilities for enhanced fire discrimination.</a:t>
            </a:r>
          </a:p>
          <a:p>
            <a:pPr marL="800100" lvl="1" indent="-342900">
              <a:buFont typeface="Arial" panose="020B0604020202020204" pitchFamily="34" charset="0"/>
              <a:buChar char="•"/>
            </a:pPr>
            <a:r>
              <a:rPr lang="en-US" dirty="0"/>
              <a:t>Demonstrate new data communication capabilities / automated processing for real-time data distribution from sensors (airborne sensor data to end-user communities on ground).</a:t>
            </a:r>
          </a:p>
          <a:p>
            <a:pPr marL="800100" lvl="1" indent="-342900">
              <a:buFont typeface="Arial" panose="020B0604020202020204" pitchFamily="34" charset="0"/>
              <a:buChar char="•"/>
            </a:pPr>
            <a:r>
              <a:rPr lang="en-US" dirty="0"/>
              <a:t>Develop and demonstrate Collaborative Decision Environment (CDE) capabilities to effect improvements to tactical fire decision support systems.</a:t>
            </a:r>
          </a:p>
          <a:p>
            <a:endParaRPr lang="en-US" dirty="0"/>
          </a:p>
        </p:txBody>
      </p:sp>
      <p:sp>
        <p:nvSpPr>
          <p:cNvPr id="4" name="Slide Number Placeholder 3"/>
          <p:cNvSpPr>
            <a:spLocks noGrp="1"/>
          </p:cNvSpPr>
          <p:nvPr>
            <p:ph type="sldNum" sz="quarter" idx="5"/>
          </p:nvPr>
        </p:nvSpPr>
        <p:spPr/>
        <p:txBody>
          <a:bodyPr/>
          <a:lstStyle/>
          <a:p>
            <a:fld id="{B732DBDB-569D-4D23-BD7C-073EA5DC607A}" type="slidenum">
              <a:rPr lang="en-US" smtClean="0"/>
              <a:pPr/>
              <a:t>7</a:t>
            </a:fld>
            <a:endParaRPr lang="en-US" dirty="0"/>
          </a:p>
        </p:txBody>
      </p:sp>
    </p:spTree>
    <p:extLst>
      <p:ext uri="{BB962C8B-B14F-4D97-AF65-F5344CB8AC3E}">
        <p14:creationId xmlns:p14="http://schemas.microsoft.com/office/powerpoint/2010/main" val="334828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90244-3984-47A2-982B-684160400008}" type="slidenum">
              <a:rPr lang="en-US" smtClean="0"/>
              <a:t>8</a:t>
            </a:fld>
            <a:endParaRPr lang="en-US" dirty="0"/>
          </a:p>
        </p:txBody>
      </p:sp>
    </p:spTree>
    <p:extLst>
      <p:ext uri="{BB962C8B-B14F-4D97-AF65-F5344CB8AC3E}">
        <p14:creationId xmlns:p14="http://schemas.microsoft.com/office/powerpoint/2010/main" val="303510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lIns="91429" tIns="45714" rIns="91429" bIns="45714"/>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lIns="91429" tIns="45714" rIns="91429" bIns="45714"/>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202"/>
          <p:cNvSpPr>
            <a:spLocks noGrp="1" noChangeArrowheads="1"/>
          </p:cNvSpPr>
          <p:nvPr>
            <p:ph type="sldNum" sz="quarter" idx="10"/>
          </p:nvPr>
        </p:nvSpPr>
        <p:spPr>
          <a:ln/>
        </p:spPr>
        <p:txBody>
          <a:bodyPr/>
          <a:lstStyle>
            <a:lvl1pPr>
              <a:defRPr/>
            </a:lvl1pPr>
          </a:lstStyle>
          <a:p>
            <a:pPr>
              <a:defRPr/>
            </a:pPr>
            <a:fld id="{293184DB-4654-4037-B27A-70E293DB0644}" type="slidenum">
              <a:rPr lang="en-US"/>
              <a:pPr>
                <a:defRPr/>
              </a:pPr>
              <a:t>‹#›</a:t>
            </a:fld>
            <a:endParaRPr lang="en-US" dirty="0"/>
          </a:p>
        </p:txBody>
      </p:sp>
    </p:spTree>
    <p:extLst>
      <p:ext uri="{BB962C8B-B14F-4D97-AF65-F5344CB8AC3E}">
        <p14:creationId xmlns:p14="http://schemas.microsoft.com/office/powerpoint/2010/main" val="38692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a:t>Click to edit Master title style</a:t>
            </a:r>
          </a:p>
        </p:txBody>
      </p:sp>
      <p:sp>
        <p:nvSpPr>
          <p:cNvPr id="3" name="Vertical Text Placeholder 2"/>
          <p:cNvSpPr>
            <a:spLocks noGrp="1"/>
          </p:cNvSpPr>
          <p:nvPr>
            <p:ph type="body" orient="vert" idx="1"/>
          </p:nvPr>
        </p:nvSpPr>
        <p:spPr>
          <a:xfrm>
            <a:off x="1566591" y="837914"/>
            <a:ext cx="7845425" cy="3852863"/>
          </a:xfrm>
          <a:prstGeom prst="rect">
            <a:avLst/>
          </a:prstGeom>
        </p:spPr>
        <p:txBody>
          <a:bodyPr vert="eaVert"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2"/>
          <p:cNvSpPr>
            <a:spLocks noGrp="1" noChangeArrowheads="1"/>
          </p:cNvSpPr>
          <p:nvPr>
            <p:ph type="sldNum" sz="quarter" idx="10"/>
          </p:nvPr>
        </p:nvSpPr>
        <p:spPr>
          <a:ln/>
        </p:spPr>
        <p:txBody>
          <a:bodyPr/>
          <a:lstStyle>
            <a:lvl1pPr>
              <a:defRPr/>
            </a:lvl1pPr>
          </a:lstStyle>
          <a:p>
            <a:pPr>
              <a:defRPr/>
            </a:pPr>
            <a:fld id="{09AC1630-7D80-4646-A2B5-8E6BCE762D59}" type="slidenum">
              <a:rPr lang="en-US"/>
              <a:pPr>
                <a:defRPr/>
              </a:pPr>
              <a:t>‹#›</a:t>
            </a:fld>
            <a:endParaRPr lang="en-US" dirty="0"/>
          </a:p>
        </p:txBody>
      </p:sp>
    </p:spTree>
    <p:extLst>
      <p:ext uri="{BB962C8B-B14F-4D97-AF65-F5344CB8AC3E}">
        <p14:creationId xmlns:p14="http://schemas.microsoft.com/office/powerpoint/2010/main" val="99389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9" y="98824"/>
            <a:ext cx="1960563" cy="4722019"/>
          </a:xfrm>
          <a:prstGeom prst="rect">
            <a:avLst/>
          </a:prstGeom>
        </p:spPr>
        <p:txBody>
          <a:bodyPr vert="eaVert" lIns="91429" tIns="45714" rIns="91429" bIns="45714"/>
          <a:lstStyle/>
          <a:p>
            <a:r>
              <a:rPr lang="en-US"/>
              <a:t>Click to edit Master title style</a:t>
            </a:r>
          </a:p>
        </p:txBody>
      </p:sp>
      <p:sp>
        <p:nvSpPr>
          <p:cNvPr id="3" name="Vertical Text Placeholder 2"/>
          <p:cNvSpPr>
            <a:spLocks noGrp="1"/>
          </p:cNvSpPr>
          <p:nvPr>
            <p:ph type="body" orient="vert" idx="1"/>
          </p:nvPr>
        </p:nvSpPr>
        <p:spPr>
          <a:xfrm>
            <a:off x="963613" y="98824"/>
            <a:ext cx="5732462" cy="4722019"/>
          </a:xfrm>
          <a:prstGeom prst="rect">
            <a:avLst/>
          </a:prstGeom>
        </p:spPr>
        <p:txBody>
          <a:bodyPr vert="eaVert"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2"/>
          <p:cNvSpPr>
            <a:spLocks noGrp="1" noChangeArrowheads="1"/>
          </p:cNvSpPr>
          <p:nvPr>
            <p:ph type="sldNum" sz="quarter" idx="10"/>
          </p:nvPr>
        </p:nvSpPr>
        <p:spPr>
          <a:ln/>
        </p:spPr>
        <p:txBody>
          <a:bodyPr/>
          <a:lstStyle>
            <a:lvl1pPr>
              <a:defRPr/>
            </a:lvl1pPr>
          </a:lstStyle>
          <a:p>
            <a:pPr>
              <a:defRPr/>
            </a:pPr>
            <a:fld id="{B97F004D-6812-45E9-8D1F-0D763236986C}" type="slidenum">
              <a:rPr lang="en-US"/>
              <a:pPr>
                <a:defRPr/>
              </a:pPr>
              <a:t>‹#›</a:t>
            </a:fld>
            <a:endParaRPr lang="en-US" dirty="0"/>
          </a:p>
        </p:txBody>
      </p:sp>
    </p:spTree>
    <p:extLst>
      <p:ext uri="{BB962C8B-B14F-4D97-AF65-F5344CB8AC3E}">
        <p14:creationId xmlns:p14="http://schemas.microsoft.com/office/powerpoint/2010/main" val="2119820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7" y="98824"/>
            <a:ext cx="7845425" cy="4722019"/>
          </a:xfrm>
          <a:prstGeom prst="rect">
            <a:avLst/>
          </a:prstGeom>
        </p:spPr>
        <p:txBody>
          <a:bodyPr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02"/>
          <p:cNvSpPr>
            <a:spLocks noGrp="1" noChangeArrowheads="1"/>
          </p:cNvSpPr>
          <p:nvPr>
            <p:ph type="sldNum" sz="quarter" idx="10"/>
          </p:nvPr>
        </p:nvSpPr>
        <p:spPr>
          <a:ln/>
        </p:spPr>
        <p:txBody>
          <a:bodyPr/>
          <a:lstStyle>
            <a:lvl1pPr>
              <a:defRPr/>
            </a:lvl1pPr>
          </a:lstStyle>
          <a:p>
            <a:pPr>
              <a:defRPr/>
            </a:pPr>
            <a:fld id="{16A37A63-4A5C-4EB5-922A-D5543D71A191}" type="slidenum">
              <a:rPr lang="en-US"/>
              <a:pPr>
                <a:defRPr/>
              </a:pPr>
              <a:t>‹#›</a:t>
            </a:fld>
            <a:endParaRPr lang="en-US" dirty="0"/>
          </a:p>
        </p:txBody>
      </p:sp>
    </p:spTree>
    <p:extLst>
      <p:ext uri="{BB962C8B-B14F-4D97-AF65-F5344CB8AC3E}">
        <p14:creationId xmlns:p14="http://schemas.microsoft.com/office/powerpoint/2010/main" val="177242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84810" y="414257"/>
            <a:ext cx="7886700" cy="630942"/>
          </a:xfrm>
          <a:prstGeom prst="rect">
            <a:avLst/>
          </a:prstGeom>
        </p:spPr>
        <p:txBody>
          <a:bodyPr anchor="t" anchorCtr="0">
            <a:spAutoFit/>
          </a:bodyPr>
          <a:lstStyle>
            <a:lvl1pPr>
              <a:defRPr sz="4000">
                <a:solidFill>
                  <a:schemeClr val="bg1"/>
                </a:solidFill>
              </a:defRPr>
            </a:lvl1pPr>
          </a:lstStyle>
          <a:p>
            <a:r>
              <a:rPr lang="en-US" dirty="0"/>
              <a:t>Click to edit Master title style</a:t>
            </a:r>
          </a:p>
        </p:txBody>
      </p:sp>
      <p:sp>
        <p:nvSpPr>
          <p:cNvPr id="3" name="Slide Number Placeholder 2"/>
          <p:cNvSpPr>
            <a:spLocks noGrp="1"/>
          </p:cNvSpPr>
          <p:nvPr>
            <p:ph type="sldNum" sz="quarter" idx="10"/>
          </p:nvPr>
        </p:nvSpPr>
        <p:spPr>
          <a:xfrm>
            <a:off x="6800850" y="4767264"/>
            <a:ext cx="2057400" cy="273844"/>
          </a:xfrm>
        </p:spPr>
        <p:txBody>
          <a:bodyPr/>
          <a:lstStyle>
            <a:lvl1pPr>
              <a:defRPr>
                <a:solidFill>
                  <a:schemeClr val="accent1">
                    <a:lumMod val="50000"/>
                  </a:schemeClr>
                </a:solidFill>
              </a:defRPr>
            </a:lvl1pPr>
          </a:lstStyle>
          <a:p>
            <a:fld id="{786A64DB-DBB3-CA48-993E-0DE1651AF3A6}" type="slidenum">
              <a:rPr lang="en-US" smtClean="0"/>
              <a:pPr/>
              <a:t>‹#›</a:t>
            </a:fld>
            <a:endParaRPr lang="en-US" dirty="0"/>
          </a:p>
        </p:txBody>
      </p:sp>
    </p:spTree>
    <p:extLst>
      <p:ext uri="{BB962C8B-B14F-4D97-AF65-F5344CB8AC3E}">
        <p14:creationId xmlns:p14="http://schemas.microsoft.com/office/powerpoint/2010/main" val="3475185721"/>
      </p:ext>
    </p:extLst>
  </p:cSld>
  <p:clrMapOvr>
    <a:masterClrMapping/>
  </p:clrMapOvr>
  <p:extLst>
    <p:ext uri="{DCECCB84-F9BA-43D5-87BE-67443E8EF086}">
      <p15:sldGuideLst xmlns:p15="http://schemas.microsoft.com/office/powerpoint/2012/main">
        <p15:guide id="1" orient="horz" pos="408" userDrawn="1">
          <p15:clr>
            <a:srgbClr val="FBAE40"/>
          </p15:clr>
        </p15:guide>
        <p15:guide id="2" pos="4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dirty="0"/>
              <a:t>Click to edit Master title style</a:t>
            </a:r>
          </a:p>
        </p:txBody>
      </p:sp>
      <p:sp>
        <p:nvSpPr>
          <p:cNvPr id="3" name="Content Placeholder 2"/>
          <p:cNvSpPr>
            <a:spLocks noGrp="1"/>
          </p:cNvSpPr>
          <p:nvPr>
            <p:ph idx="1"/>
          </p:nvPr>
        </p:nvSpPr>
        <p:spPr>
          <a:xfrm>
            <a:off x="1566591" y="837914"/>
            <a:ext cx="7845425" cy="3852863"/>
          </a:xfrm>
          <a:prstGeom prst="rect">
            <a:avLst/>
          </a:prstGeom>
        </p:spPr>
        <p:txBody>
          <a:bodyPr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2"/>
          <p:cNvSpPr>
            <a:spLocks noGrp="1" noChangeArrowheads="1"/>
          </p:cNvSpPr>
          <p:nvPr>
            <p:ph type="sldNum" sz="quarter" idx="10"/>
          </p:nvPr>
        </p:nvSpPr>
        <p:spPr>
          <a:ln/>
        </p:spPr>
        <p:txBody>
          <a:bodyPr/>
          <a:lstStyle>
            <a:lvl1pPr>
              <a:defRPr/>
            </a:lvl1pPr>
          </a:lstStyle>
          <a:p>
            <a:pPr>
              <a:defRPr/>
            </a:pPr>
            <a:fld id="{A2BAD5C3-77D7-4C56-9837-62490DC50765}" type="slidenum">
              <a:rPr lang="en-US"/>
              <a:pPr>
                <a:defRPr/>
              </a:pPr>
              <a:t>‹#›</a:t>
            </a:fld>
            <a:endParaRPr lang="en-US" dirty="0"/>
          </a:p>
        </p:txBody>
      </p:sp>
    </p:spTree>
    <p:extLst>
      <p:ext uri="{BB962C8B-B14F-4D97-AF65-F5344CB8AC3E}">
        <p14:creationId xmlns:p14="http://schemas.microsoft.com/office/powerpoint/2010/main" val="349490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lIns="91429" tIns="45714" rIns="91429" bIns="45714"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lIns="91429" tIns="45714" rIns="91429" bIns="45714"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5783E877-F645-4EFA-853F-C3B254E5CDE4}" type="slidenum">
              <a:rPr lang="en-US"/>
              <a:pPr>
                <a:defRPr/>
              </a:pPr>
              <a:t>‹#›</a:t>
            </a:fld>
            <a:endParaRPr lang="en-US" dirty="0"/>
          </a:p>
        </p:txBody>
      </p:sp>
    </p:spTree>
    <p:extLst>
      <p:ext uri="{BB962C8B-B14F-4D97-AF65-F5344CB8AC3E}">
        <p14:creationId xmlns:p14="http://schemas.microsoft.com/office/powerpoint/2010/main" val="191955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a:t>Click to edit Master title style</a:t>
            </a:r>
          </a:p>
        </p:txBody>
      </p:sp>
      <p:sp>
        <p:nvSpPr>
          <p:cNvPr id="3" name="Content Placeholder 2"/>
          <p:cNvSpPr>
            <a:spLocks noGrp="1"/>
          </p:cNvSpPr>
          <p:nvPr>
            <p:ph sz="half" idx="1"/>
          </p:nvPr>
        </p:nvSpPr>
        <p:spPr>
          <a:xfrm>
            <a:off x="963613" y="967979"/>
            <a:ext cx="3846512" cy="3852863"/>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62528" y="967979"/>
            <a:ext cx="3846513" cy="3852863"/>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2"/>
          <p:cNvSpPr>
            <a:spLocks noGrp="1" noChangeArrowheads="1"/>
          </p:cNvSpPr>
          <p:nvPr>
            <p:ph type="sldNum" sz="quarter" idx="10"/>
          </p:nvPr>
        </p:nvSpPr>
        <p:spPr>
          <a:ln/>
        </p:spPr>
        <p:txBody>
          <a:bodyPr/>
          <a:lstStyle>
            <a:lvl1pPr>
              <a:defRPr/>
            </a:lvl1pPr>
          </a:lstStyle>
          <a:p>
            <a:pPr>
              <a:defRPr/>
            </a:pPr>
            <a:fld id="{60277716-BCEE-43F3-A572-C9311FF386CB}" type="slidenum">
              <a:rPr lang="en-US"/>
              <a:pPr>
                <a:defRPr/>
              </a:pPr>
              <a:t>‹#›</a:t>
            </a:fld>
            <a:endParaRPr lang="en-US" dirty="0"/>
          </a:p>
        </p:txBody>
      </p:sp>
    </p:spTree>
    <p:extLst>
      <p:ext uri="{BB962C8B-B14F-4D97-AF65-F5344CB8AC3E}">
        <p14:creationId xmlns:p14="http://schemas.microsoft.com/office/powerpoint/2010/main" val="329978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29" tIns="45714" rIns="91429" bIns="45714"/>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2"/>
          <p:cNvSpPr>
            <a:spLocks noGrp="1" noChangeArrowheads="1"/>
          </p:cNvSpPr>
          <p:nvPr>
            <p:ph type="sldNum" sz="quarter" idx="10"/>
          </p:nvPr>
        </p:nvSpPr>
        <p:spPr>
          <a:ln/>
        </p:spPr>
        <p:txBody>
          <a:bodyPr/>
          <a:lstStyle>
            <a:lvl1pPr>
              <a:defRPr/>
            </a:lvl1pPr>
          </a:lstStyle>
          <a:p>
            <a:pPr>
              <a:defRPr/>
            </a:pPr>
            <a:fld id="{61DEAB88-B799-492B-8C5F-26DA46AEB7C2}" type="slidenum">
              <a:rPr lang="en-US"/>
              <a:pPr>
                <a:defRPr/>
              </a:pPr>
              <a:t>‹#›</a:t>
            </a:fld>
            <a:endParaRPr lang="en-US" dirty="0"/>
          </a:p>
        </p:txBody>
      </p:sp>
    </p:spTree>
    <p:extLst>
      <p:ext uri="{BB962C8B-B14F-4D97-AF65-F5344CB8AC3E}">
        <p14:creationId xmlns:p14="http://schemas.microsoft.com/office/powerpoint/2010/main" val="213845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a:t>Click to edit Master title style</a:t>
            </a:r>
          </a:p>
        </p:txBody>
      </p:sp>
      <p:sp>
        <p:nvSpPr>
          <p:cNvPr id="3" name="Rectangle 202"/>
          <p:cNvSpPr>
            <a:spLocks noGrp="1" noChangeArrowheads="1"/>
          </p:cNvSpPr>
          <p:nvPr>
            <p:ph type="sldNum" sz="quarter" idx="10"/>
          </p:nvPr>
        </p:nvSpPr>
        <p:spPr>
          <a:ln/>
        </p:spPr>
        <p:txBody>
          <a:bodyPr/>
          <a:lstStyle>
            <a:lvl1pPr>
              <a:defRPr/>
            </a:lvl1pPr>
          </a:lstStyle>
          <a:p>
            <a:pPr>
              <a:defRPr/>
            </a:pPr>
            <a:fld id="{5B4441E4-9A51-40FB-8B46-342C167861C6}" type="slidenum">
              <a:rPr lang="en-US"/>
              <a:pPr>
                <a:defRPr/>
              </a:pPr>
              <a:t>‹#›</a:t>
            </a:fld>
            <a:endParaRPr lang="en-US" dirty="0"/>
          </a:p>
        </p:txBody>
      </p:sp>
    </p:spTree>
    <p:extLst>
      <p:ext uri="{BB962C8B-B14F-4D97-AF65-F5344CB8AC3E}">
        <p14:creationId xmlns:p14="http://schemas.microsoft.com/office/powerpoint/2010/main" val="76131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C9CDCFF4-D8AA-480F-BA3F-C26AE8042B35}" type="slidenum">
              <a:rPr lang="en-US"/>
              <a:pPr>
                <a:defRPr/>
              </a:pPr>
              <a:t>‹#›</a:t>
            </a:fld>
            <a:endParaRPr lang="en-US" dirty="0"/>
          </a:p>
        </p:txBody>
      </p:sp>
    </p:spTree>
    <p:extLst>
      <p:ext uri="{BB962C8B-B14F-4D97-AF65-F5344CB8AC3E}">
        <p14:creationId xmlns:p14="http://schemas.microsoft.com/office/powerpoint/2010/main" val="127106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a:prstGeom prst="rect">
            <a:avLst/>
          </a:prstGeom>
        </p:spPr>
        <p:txBody>
          <a:bodyPr lIns="91429" tIns="45714" rIns="91429" bIns="45714"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lIns="91429" tIns="45714" rIns="91429" bIns="4571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7"/>
            <a:ext cx="3008313" cy="3518297"/>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AE2B8347-E83F-4BF2-9673-FF440422EB04}" type="slidenum">
              <a:rPr lang="en-US"/>
              <a:pPr>
                <a:defRPr/>
              </a:pPr>
              <a:t>‹#›</a:t>
            </a:fld>
            <a:endParaRPr lang="en-US" dirty="0"/>
          </a:p>
        </p:txBody>
      </p:sp>
    </p:spTree>
    <p:extLst>
      <p:ext uri="{BB962C8B-B14F-4D97-AF65-F5344CB8AC3E}">
        <p14:creationId xmlns:p14="http://schemas.microsoft.com/office/powerpoint/2010/main" val="178636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lIns="91429" tIns="45714" rIns="91429" bIns="45714"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lIns="91429" tIns="45714" rIns="91429" bIns="45714"/>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1B9CD6EB-E22F-484D-84CB-813EB7456D92}" type="slidenum">
              <a:rPr lang="en-US"/>
              <a:pPr>
                <a:defRPr/>
              </a:pPr>
              <a:t>‹#›</a:t>
            </a:fld>
            <a:endParaRPr lang="en-US" dirty="0"/>
          </a:p>
        </p:txBody>
      </p:sp>
    </p:spTree>
    <p:extLst>
      <p:ext uri="{BB962C8B-B14F-4D97-AF65-F5344CB8AC3E}">
        <p14:creationId xmlns:p14="http://schemas.microsoft.com/office/powerpoint/2010/main" val="347476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5" cstate="screen"/>
          <a:srcRect/>
          <a:stretch>
            <a:fillRect/>
          </a:stretch>
        </p:blipFill>
        <p:spPr bwMode="auto">
          <a:xfrm>
            <a:off x="0" y="634604"/>
            <a:ext cx="9144000" cy="4508897"/>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5143500"/>
          </a:xfrm>
          <a:prstGeom prst="rect">
            <a:avLst/>
          </a:prstGeom>
          <a:noFill/>
          <a:ln w="9525">
            <a:solidFill>
              <a:schemeClr val="tx1"/>
            </a:solidFill>
            <a:miter lim="800000"/>
            <a:headEnd/>
            <a:tailEnd/>
          </a:ln>
          <a:effectLst/>
        </p:spPr>
        <p:txBody>
          <a:bodyPr wrap="none" lIns="91429" tIns="45714" rIns="91429" bIns="45714" anchor="ctr"/>
          <a:lstStyle/>
          <a:p>
            <a:pPr fontAlgn="base">
              <a:spcBef>
                <a:spcPct val="0"/>
              </a:spcBef>
              <a:spcAft>
                <a:spcPct val="0"/>
              </a:spcAft>
              <a:defRPr/>
            </a:pPr>
            <a:endParaRPr lang="en-US" dirty="0">
              <a:solidFill>
                <a:srgbClr val="000000"/>
              </a:solidFill>
            </a:endParaRPr>
          </a:p>
        </p:txBody>
      </p:sp>
      <p:sp>
        <p:nvSpPr>
          <p:cNvPr id="13514" name="Rectangle 202"/>
          <p:cNvSpPr>
            <a:spLocks noGrp="1" noChangeArrowheads="1"/>
          </p:cNvSpPr>
          <p:nvPr>
            <p:ph type="sldNum" sz="quarter" idx="4"/>
          </p:nvPr>
        </p:nvSpPr>
        <p:spPr bwMode="auto">
          <a:xfrm>
            <a:off x="6759575" y="4612482"/>
            <a:ext cx="2133600" cy="3571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600">
                <a:solidFill>
                  <a:srgbClr val="000000"/>
                </a:solidFill>
                <a:latin typeface="Arial" charset="0"/>
              </a:defRPr>
            </a:lvl1pPr>
          </a:lstStyle>
          <a:p>
            <a:pPr fontAlgn="base">
              <a:spcBef>
                <a:spcPct val="0"/>
              </a:spcBef>
              <a:spcAft>
                <a:spcPct val="0"/>
              </a:spcAft>
              <a:defRPr/>
            </a:pPr>
            <a:fld id="{923FED44-BF20-4D81-8B0E-61A7D8C1A645}" type="slidenum">
              <a:rPr lang="en-US"/>
              <a:pPr fontAlgn="base">
                <a:spcBef>
                  <a:spcPct val="0"/>
                </a:spcBef>
                <a:spcAft>
                  <a:spcPct val="0"/>
                </a:spcAft>
                <a:defRPr/>
              </a:pPr>
              <a:t>‹#›</a:t>
            </a:fld>
            <a:endParaRPr lang="en-US" dirty="0"/>
          </a:p>
        </p:txBody>
      </p:sp>
      <p:sp>
        <p:nvSpPr>
          <p:cNvPr id="8" name="Rectangle 7"/>
          <p:cNvSpPr/>
          <p:nvPr userDrawn="1"/>
        </p:nvSpPr>
        <p:spPr>
          <a:xfrm>
            <a:off x="0" y="5955"/>
            <a:ext cx="9144000" cy="6167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pic>
        <p:nvPicPr>
          <p:cNvPr id="1030" name="Picture 202"/>
          <p:cNvPicPr>
            <a:picLocks noChangeAspect="1" noChangeArrowheads="1"/>
          </p:cNvPicPr>
          <p:nvPr userDrawn="1"/>
        </p:nvPicPr>
        <p:blipFill>
          <a:blip r:embed="rId16" cstate="screen"/>
          <a:srcRect/>
          <a:stretch>
            <a:fillRect/>
          </a:stretch>
        </p:blipFill>
        <p:spPr bwMode="auto">
          <a:xfrm>
            <a:off x="8289925" y="73821"/>
            <a:ext cx="774700" cy="479822"/>
          </a:xfrm>
          <a:prstGeom prst="rect">
            <a:avLst/>
          </a:prstGeom>
          <a:noFill/>
          <a:ln w="9525">
            <a:noFill/>
            <a:miter lim="800000"/>
            <a:headEnd/>
            <a:tailEnd/>
          </a:ln>
        </p:spPr>
      </p:pic>
    </p:spTree>
    <p:extLst>
      <p:ext uri="{BB962C8B-B14F-4D97-AF65-F5344CB8AC3E}">
        <p14:creationId xmlns:p14="http://schemas.microsoft.com/office/powerpoint/2010/main" val="2870360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877" r:id="rId13"/>
  </p:sldLayoutIdLst>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p:titleStyle>
    <p:bodyStyle>
      <a:lvl1pPr marL="282542" indent="-282542" algn="l" rtl="0" eaLnBrk="0" fontAlgn="base" hangingPunct="0">
        <a:spcBef>
          <a:spcPct val="30000"/>
        </a:spcBef>
        <a:spcAft>
          <a:spcPct val="0"/>
        </a:spcAft>
        <a:buChar char="•"/>
        <a:defRPr sz="2000">
          <a:solidFill>
            <a:schemeClr val="tx1"/>
          </a:solidFill>
          <a:latin typeface="+mn-lt"/>
          <a:ea typeface="+mn-ea"/>
          <a:cs typeface="+mn-cs"/>
        </a:defRPr>
      </a:lvl1pPr>
      <a:lvl2pPr marL="636513" indent="-239685" algn="l" rtl="0" eaLnBrk="0" fontAlgn="base" hangingPunct="0">
        <a:spcBef>
          <a:spcPct val="30000"/>
        </a:spcBef>
        <a:spcAft>
          <a:spcPct val="0"/>
        </a:spcAft>
        <a:buFont typeface="Times" charset="0"/>
        <a:buChar char="–"/>
        <a:defRPr sz="2000">
          <a:solidFill>
            <a:schemeClr val="tx1"/>
          </a:solidFill>
          <a:latin typeface="+mn-lt"/>
        </a:defRPr>
      </a:lvl2pPr>
      <a:lvl3pPr marL="917468" indent="-166669" algn="l" rtl="0" eaLnBrk="0" fontAlgn="base" hangingPunct="0">
        <a:spcBef>
          <a:spcPct val="30000"/>
        </a:spcBef>
        <a:spcAft>
          <a:spcPct val="0"/>
        </a:spcAft>
        <a:buChar char="•"/>
        <a:defRPr sz="2000">
          <a:solidFill>
            <a:schemeClr val="tx1"/>
          </a:solidFill>
          <a:latin typeface="+mn-lt"/>
        </a:defRPr>
      </a:lvl3pPr>
      <a:lvl4pPr marL="1255566" indent="-223812" algn="l" rtl="0" eaLnBrk="0" fontAlgn="base" hangingPunct="0">
        <a:spcBef>
          <a:spcPct val="30000"/>
        </a:spcBef>
        <a:spcAft>
          <a:spcPct val="0"/>
        </a:spcAft>
        <a:buChar char="–"/>
        <a:defRPr sz="2000">
          <a:solidFill>
            <a:schemeClr val="tx1"/>
          </a:solidFill>
          <a:latin typeface="+mn-lt"/>
        </a:defRPr>
      </a:lvl4pPr>
      <a:lvl5pPr marL="1593664" indent="-223812" algn="l" rtl="0" eaLnBrk="0" fontAlgn="base" hangingPunct="0">
        <a:spcBef>
          <a:spcPct val="30000"/>
        </a:spcBef>
        <a:spcAft>
          <a:spcPct val="0"/>
        </a:spcAft>
        <a:buChar char="»"/>
        <a:defRPr sz="2000">
          <a:solidFill>
            <a:schemeClr val="tx1"/>
          </a:solidFill>
          <a:latin typeface="+mn-lt"/>
        </a:defRPr>
      </a:lvl5pPr>
      <a:lvl6pPr marL="2050810" indent="-223812" algn="l" rtl="0" fontAlgn="base">
        <a:spcBef>
          <a:spcPct val="30000"/>
        </a:spcBef>
        <a:spcAft>
          <a:spcPct val="0"/>
        </a:spcAft>
        <a:buChar char="»"/>
        <a:defRPr sz="2000">
          <a:solidFill>
            <a:schemeClr val="tx1"/>
          </a:solidFill>
          <a:latin typeface="+mn-lt"/>
        </a:defRPr>
      </a:lvl6pPr>
      <a:lvl7pPr marL="2507957" indent="-223812" algn="l" rtl="0" fontAlgn="base">
        <a:spcBef>
          <a:spcPct val="30000"/>
        </a:spcBef>
        <a:spcAft>
          <a:spcPct val="0"/>
        </a:spcAft>
        <a:buChar char="»"/>
        <a:defRPr sz="2000">
          <a:solidFill>
            <a:schemeClr val="tx1"/>
          </a:solidFill>
          <a:latin typeface="+mn-lt"/>
        </a:defRPr>
      </a:lvl7pPr>
      <a:lvl8pPr marL="2965103" indent="-223812" algn="l" rtl="0" fontAlgn="base">
        <a:spcBef>
          <a:spcPct val="30000"/>
        </a:spcBef>
        <a:spcAft>
          <a:spcPct val="0"/>
        </a:spcAft>
        <a:buChar char="»"/>
        <a:defRPr sz="2000">
          <a:solidFill>
            <a:schemeClr val="tx1"/>
          </a:solidFill>
          <a:latin typeface="+mn-lt"/>
        </a:defRPr>
      </a:lvl8pPr>
      <a:lvl9pPr marL="3422250" indent="-223812"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gif"/><Relationship Id="rId4" Type="http://schemas.openxmlformats.org/officeDocument/2006/relationships/hyperlink" Target="https://nari.arc.nasa.gov/tfrsac-wildfi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arc.cnf.io/sessions/qr34/#!/dashboard" TargetMode="External"/><Relationship Id="rId5" Type="http://schemas.openxmlformats.org/officeDocument/2006/relationships/image" Target="../media/image9.pn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gif"/><Relationship Id="rId4" Type="http://schemas.openxmlformats.org/officeDocument/2006/relationships/hyperlink" Target="mailto:arc-cal-nari@mail.nas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gif"/><Relationship Id="rId4" Type="http://schemas.openxmlformats.org/officeDocument/2006/relationships/hyperlink" Target="https://nari.arc.nasa.gov/tfrsac-wildfi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73880" y="4439412"/>
            <a:ext cx="770120" cy="704088"/>
          </a:xfrm>
          <a:prstGeom prst="rect">
            <a:avLst/>
          </a:prstGeom>
          <a:noFill/>
          <a:ln w="9525">
            <a:noFill/>
            <a:miter lim="800000"/>
            <a:headEnd/>
            <a:tailEnd/>
          </a:ln>
        </p:spPr>
      </p:pic>
      <p:pic>
        <p:nvPicPr>
          <p:cNvPr id="7" name="Picture 6" descr="Screen Shot 2018-03-21 at 1.14.44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771651"/>
            <a:ext cx="9144000" cy="1585079"/>
          </a:xfrm>
          <a:prstGeom prst="rect">
            <a:avLst/>
          </a:prstGeom>
        </p:spPr>
      </p:pic>
      <p:sp>
        <p:nvSpPr>
          <p:cNvPr id="8" name="Text Box 4"/>
          <p:cNvSpPr txBox="1">
            <a:spLocks noChangeArrowheads="1"/>
          </p:cNvSpPr>
          <p:nvPr/>
        </p:nvSpPr>
        <p:spPr bwMode="auto">
          <a:xfrm>
            <a:off x="0" y="90346"/>
            <a:ext cx="9144000" cy="1569648"/>
          </a:xfrm>
          <a:prstGeom prst="rect">
            <a:avLst/>
          </a:prstGeom>
          <a:noFill/>
          <a:ln w="9525">
            <a:noFill/>
            <a:miter lim="800000"/>
            <a:headEnd/>
            <a:tailEnd/>
          </a:ln>
        </p:spPr>
        <p:txBody>
          <a:bodyPr wrap="square" lIns="91429" tIns="45714" rIns="91429" bIns="45714">
            <a:spAutoFit/>
          </a:bodyPr>
          <a:lstStyle/>
          <a:p>
            <a:pPr algn="ctr"/>
            <a:r>
              <a:rPr lang="en-US" sz="3200" b="1" i="1" dirty="0">
                <a:solidFill>
                  <a:schemeClr val="bg1"/>
                </a:solidFill>
                <a:latin typeface="Candara"/>
                <a:cs typeface="Candara"/>
              </a:rPr>
              <a:t>Welcome to the:</a:t>
            </a:r>
          </a:p>
          <a:p>
            <a:pPr algn="ctr"/>
            <a:r>
              <a:rPr lang="en-US" sz="3200" b="1" i="1" dirty="0">
                <a:solidFill>
                  <a:schemeClr val="bg1"/>
                </a:solidFill>
                <a:latin typeface="Candara"/>
                <a:cs typeface="Candara"/>
              </a:rPr>
              <a:t>Thirty-Fourth Tactical Fire Remote Sensing</a:t>
            </a:r>
          </a:p>
          <a:p>
            <a:pPr algn="ctr"/>
            <a:r>
              <a:rPr lang="en-US" sz="3200" b="1" i="1" dirty="0">
                <a:solidFill>
                  <a:schemeClr val="bg1"/>
                </a:solidFill>
                <a:latin typeface="Candara"/>
                <a:cs typeface="Candara"/>
              </a:rPr>
              <a:t>Advisory Committee (TFRSAC) Meeting</a:t>
            </a:r>
          </a:p>
        </p:txBody>
      </p:sp>
      <p:sp>
        <p:nvSpPr>
          <p:cNvPr id="9" name="Rectangle 8"/>
          <p:cNvSpPr/>
          <p:nvPr/>
        </p:nvSpPr>
        <p:spPr>
          <a:xfrm>
            <a:off x="1393220" y="3931580"/>
            <a:ext cx="6357560" cy="1015663"/>
          </a:xfrm>
          <a:prstGeom prst="rect">
            <a:avLst/>
          </a:prstGeom>
        </p:spPr>
        <p:txBody>
          <a:bodyPr wrap="square">
            <a:spAutoFit/>
          </a:bodyPr>
          <a:lstStyle/>
          <a:p>
            <a:pPr algn="ctr"/>
            <a:r>
              <a:rPr lang="en-US" sz="2000" b="1" kern="1200" dirty="0">
                <a:solidFill>
                  <a:srgbClr val="000099"/>
                </a:solidFill>
                <a:latin typeface="Candara"/>
                <a:cs typeface="Candara"/>
              </a:rPr>
              <a:t>11-12 May 2021</a:t>
            </a:r>
          </a:p>
          <a:p>
            <a:pPr algn="ctr"/>
            <a:r>
              <a:rPr lang="de-DE" sz="2000" b="1" dirty="0">
                <a:solidFill>
                  <a:srgbClr val="000099"/>
                </a:solidFill>
                <a:latin typeface="Candara" panose="020E0502030303020204" pitchFamily="34" charset="0"/>
                <a:cs typeface="Arial" panose="020B0604020202020204" pitchFamily="34" charset="0"/>
              </a:rPr>
              <a:t>8:00AM – 2:00PM PT / 11:00AM – 5:00PM ET</a:t>
            </a:r>
          </a:p>
          <a:p>
            <a:pPr algn="ctr"/>
            <a:r>
              <a:rPr lang="de-DE" sz="2000" b="1" i="1" dirty="0">
                <a:solidFill>
                  <a:srgbClr val="000099"/>
                </a:solidFill>
                <a:latin typeface="Candara" panose="020E0502030303020204" pitchFamily="34" charset="0"/>
                <a:cs typeface="Arial" panose="020B0604020202020204" pitchFamily="34" charset="0"/>
              </a:rPr>
              <a:t>(times are the same for both days)</a:t>
            </a:r>
            <a:endParaRPr lang="en-US" sz="2000" b="1" i="1" dirty="0">
              <a:solidFill>
                <a:srgbClr val="000099"/>
              </a:solidFill>
              <a:latin typeface="Candara" panose="020E0502030303020204" pitchFamily="34" charset="0"/>
              <a:cs typeface="Arial" panose="020B0604020202020204" pitchFamily="34"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73187"/>
            <a:ext cx="9144000" cy="1999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1393220" y="1994126"/>
            <a:ext cx="6357560" cy="1323439"/>
          </a:xfrm>
          <a:prstGeom prst="rect">
            <a:avLst/>
          </a:prstGeom>
        </p:spPr>
        <p:txBody>
          <a:bodyPr wrap="square">
            <a:spAutoFit/>
          </a:bodyPr>
          <a:lstStyle/>
          <a:p>
            <a:pPr algn="ctr"/>
            <a:r>
              <a:rPr lang="en-US" sz="2000" b="1" dirty="0">
                <a:solidFill>
                  <a:schemeClr val="bg1"/>
                </a:solidFill>
                <a:latin typeface="Candara"/>
                <a:cs typeface="Candara"/>
              </a:rPr>
              <a:t>Hosted By:</a:t>
            </a:r>
          </a:p>
          <a:p>
            <a:pPr algn="ctr"/>
            <a:endParaRPr lang="en-US" sz="2000" b="1" dirty="0">
              <a:solidFill>
                <a:schemeClr val="bg1"/>
              </a:solidFill>
              <a:latin typeface="Candara"/>
              <a:cs typeface="Candara"/>
            </a:endParaRPr>
          </a:p>
          <a:p>
            <a:pPr algn="ctr"/>
            <a:r>
              <a:rPr lang="en-US" sz="2000" b="1" dirty="0">
                <a:solidFill>
                  <a:schemeClr val="bg1"/>
                </a:solidFill>
                <a:latin typeface="Candara"/>
                <a:cs typeface="Candara"/>
              </a:rPr>
              <a:t>USDA-Forest Service:  Everett Hinkley</a:t>
            </a:r>
          </a:p>
          <a:p>
            <a:pPr algn="ctr"/>
            <a:r>
              <a:rPr lang="en-US" sz="2000" b="1" dirty="0">
                <a:solidFill>
                  <a:schemeClr val="bg1"/>
                </a:solidFill>
                <a:latin typeface="Candara"/>
                <a:cs typeface="Candara"/>
              </a:rPr>
              <a:t>NASA Applied Science Program:  Vince Ambrosia</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spTree>
    <p:extLst>
      <p:ext uri="{BB962C8B-B14F-4D97-AF65-F5344CB8AC3E}">
        <p14:creationId xmlns:p14="http://schemas.microsoft.com/office/powerpoint/2010/main" val="397586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ASA_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8046" y="4565557"/>
            <a:ext cx="745955" cy="465011"/>
          </a:xfrm>
          <a:prstGeom prst="rect">
            <a:avLst/>
          </a:prstGeom>
        </p:spPr>
      </p:pic>
      <p:sp>
        <p:nvSpPr>
          <p:cNvPr id="5" name="Title 2"/>
          <p:cNvSpPr txBox="1">
            <a:spLocks/>
          </p:cNvSpPr>
          <p:nvPr/>
        </p:nvSpPr>
        <p:spPr bwMode="auto">
          <a:xfrm>
            <a:off x="135607" y="94864"/>
            <a:ext cx="8859732" cy="39766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pPr algn="ctr" defTabSz="685800">
              <a:defRPr/>
            </a:pPr>
            <a:r>
              <a:rPr lang="en-US" sz="4000" i="1" kern="0" dirty="0">
                <a:solidFill>
                  <a:prstClr val="white"/>
                </a:solidFill>
                <a:latin typeface="Candara" panose="020E0502030303020204" pitchFamily="34" charset="0"/>
                <a:ea typeface="ＭＳ Ｐゴシック" charset="-128"/>
              </a:rPr>
              <a:t>Video Collaboration Platform</a:t>
            </a:r>
          </a:p>
        </p:txBody>
      </p:sp>
      <p:sp>
        <p:nvSpPr>
          <p:cNvPr id="8" name="TextBox 7"/>
          <p:cNvSpPr txBox="1"/>
          <p:nvPr/>
        </p:nvSpPr>
        <p:spPr>
          <a:xfrm>
            <a:off x="154311" y="673157"/>
            <a:ext cx="8859731" cy="3901068"/>
          </a:xfrm>
          <a:prstGeom prst="rect">
            <a:avLst/>
          </a:prstGeom>
          <a:noFill/>
        </p:spPr>
        <p:txBody>
          <a:bodyPr wrap="square" rtlCol="0">
            <a:spAutoFit/>
          </a:bodyPr>
          <a:lstStyle/>
          <a:p>
            <a:r>
              <a:rPr lang="en-US" sz="1650" b="1" dirty="0">
                <a:solidFill>
                  <a:srgbClr val="000066"/>
                </a:solidFill>
                <a:latin typeface="Candara" panose="020E0502030303020204" pitchFamily="34" charset="0"/>
              </a:rPr>
              <a:t>Platform: </a:t>
            </a:r>
            <a:r>
              <a:rPr lang="en-US" sz="1650" dirty="0">
                <a:solidFill>
                  <a:srgbClr val="000066"/>
                </a:solidFill>
                <a:latin typeface="Candara" panose="020E0502030303020204" pitchFamily="34" charset="0"/>
              </a:rPr>
              <a:t>YouTube Live Stream</a:t>
            </a:r>
            <a:endParaRPr lang="en-US" sz="1650" i="1" dirty="0">
              <a:solidFill>
                <a:srgbClr val="000066"/>
              </a:solidFill>
              <a:latin typeface="Candara" panose="020E0502030303020204" pitchFamily="34" charset="0"/>
            </a:endParaRPr>
          </a:p>
          <a:p>
            <a:pPr marL="611505" lvl="1" indent="-257175">
              <a:buFont typeface="Arial" panose="020B0604020202020204" pitchFamily="34" charset="0"/>
              <a:buChar char="•"/>
            </a:pPr>
            <a:r>
              <a:rPr lang="en-US" sz="1650" dirty="0">
                <a:solidFill>
                  <a:srgbClr val="000066"/>
                </a:solidFill>
                <a:latin typeface="Candara" panose="020E0502030303020204" pitchFamily="34" charset="0"/>
              </a:rPr>
              <a:t>Go to </a:t>
            </a:r>
            <a:r>
              <a:rPr lang="en-US" sz="1650" u="sng" dirty="0">
                <a:solidFill>
                  <a:srgbClr val="000066"/>
                </a:solidFill>
                <a:latin typeface="Candara" panose="020E0502030303020204" pitchFamily="34" charset="0"/>
                <a:hlinkClick r:id="rId4">
                  <a:extLst>
                    <a:ext uri="{A12FA001-AC4F-418D-AE19-62706E023703}">
                      <ahyp:hlinkClr xmlns:ahyp="http://schemas.microsoft.com/office/drawing/2018/hyperlinkcolor" val="tx"/>
                    </a:ext>
                  </a:extLst>
                </a:hlinkClick>
              </a:rPr>
              <a:t>https://nari.arc.nasa.gov/tfrsac-wildfire</a:t>
            </a:r>
            <a:r>
              <a:rPr lang="en-US" sz="1650" dirty="0">
                <a:solidFill>
                  <a:srgbClr val="000066"/>
                </a:solidFill>
                <a:latin typeface="Candara" panose="020E0502030303020204" pitchFamily="34" charset="0"/>
              </a:rPr>
              <a:t> </a:t>
            </a:r>
            <a:r>
              <a:rPr lang="en-US" sz="1650" dirty="0">
                <a:solidFill>
                  <a:srgbClr val="000066"/>
                </a:solidFill>
                <a:latin typeface="Candara" panose="020E0502030303020204" pitchFamily="34" charset="0"/>
                <a:cs typeface="Calibri"/>
              </a:rPr>
              <a:t>for the link</a:t>
            </a:r>
          </a:p>
          <a:p>
            <a:pPr marL="954405" lvl="2" indent="-257175">
              <a:buFont typeface="Arial" panose="020B0604020202020204" pitchFamily="34" charset="0"/>
              <a:buChar char="•"/>
            </a:pPr>
            <a:r>
              <a:rPr lang="en-US" sz="1650" dirty="0">
                <a:solidFill>
                  <a:srgbClr val="000066"/>
                </a:solidFill>
                <a:latin typeface="Candara" panose="020E0502030303020204" pitchFamily="34" charset="0"/>
                <a:cs typeface="Calibri"/>
              </a:rPr>
              <a:t>It will be available under the “TFRSAC Bi-Annual Meeting Details” section of the webpage  </a:t>
            </a:r>
            <a:br>
              <a:rPr lang="en-US" sz="1650" dirty="0">
                <a:solidFill>
                  <a:srgbClr val="000066"/>
                </a:solidFill>
                <a:latin typeface="Candara" panose="020E0502030303020204" pitchFamily="34" charset="0"/>
                <a:cs typeface="Calibri"/>
              </a:rPr>
            </a:br>
            <a:endParaRPr lang="en-US" sz="1650" i="1" dirty="0">
              <a:solidFill>
                <a:srgbClr val="000066"/>
              </a:solidFill>
              <a:latin typeface="Candara" panose="020E0502030303020204" pitchFamily="34" charset="0"/>
            </a:endParaRPr>
          </a:p>
          <a:p>
            <a:pPr marL="600075" lvl="1" indent="-257175">
              <a:buFont typeface="Arial" panose="020B0604020202020204" pitchFamily="34" charset="0"/>
              <a:buChar char="•"/>
            </a:pPr>
            <a:r>
              <a:rPr lang="en-US" sz="1650" dirty="0">
                <a:solidFill>
                  <a:srgbClr val="000066"/>
                </a:solidFill>
                <a:latin typeface="Candara" panose="020E0502030303020204" pitchFamily="34" charset="0"/>
              </a:rPr>
              <a:t>For </a:t>
            </a:r>
            <a:r>
              <a:rPr lang="en-US" sz="1650" b="1" dirty="0">
                <a:solidFill>
                  <a:srgbClr val="000066"/>
                </a:solidFill>
                <a:latin typeface="Candara" panose="020E0502030303020204" pitchFamily="34" charset="0"/>
              </a:rPr>
              <a:t>Closed Captions,</a:t>
            </a:r>
            <a:r>
              <a:rPr lang="en-US" sz="1650" dirty="0">
                <a:solidFill>
                  <a:srgbClr val="000066"/>
                </a:solidFill>
                <a:latin typeface="Candara" panose="020E0502030303020204" pitchFamily="34" charset="0"/>
              </a:rPr>
              <a:t> select the CC icon (bottom right side of the YouTube menu bar)</a:t>
            </a:r>
            <a:endParaRPr lang="en-US" sz="1650" dirty="0">
              <a:solidFill>
                <a:srgbClr val="000066"/>
              </a:solidFill>
              <a:latin typeface="Candara" panose="020E0502030303020204" pitchFamily="34" charset="0"/>
              <a:cs typeface="Calibri"/>
            </a:endParaRPr>
          </a:p>
          <a:p>
            <a:pPr marL="942975" lvl="2" indent="-257175">
              <a:buFont typeface="Arial" panose="020B0604020202020204" pitchFamily="34" charset="0"/>
              <a:buChar char="•"/>
            </a:pPr>
            <a:r>
              <a:rPr lang="en-US" sz="1650" dirty="0">
                <a:solidFill>
                  <a:srgbClr val="000066"/>
                </a:solidFill>
                <a:latin typeface="Candara" panose="020E0502030303020204" pitchFamily="34" charset="0"/>
              </a:rPr>
              <a:t>Subtitles can be moved if blocking important content. Just click, hold, and drag them to a better section of the video screen</a:t>
            </a:r>
            <a:endParaRPr lang="en-US" sz="1650" dirty="0">
              <a:solidFill>
                <a:srgbClr val="000066"/>
              </a:solidFill>
              <a:latin typeface="Candara" panose="020E0502030303020204" pitchFamily="34" charset="0"/>
              <a:cs typeface="Calibri"/>
            </a:endParaRPr>
          </a:p>
          <a:p>
            <a:pPr marL="600075" lvl="1" indent="-257175">
              <a:buFont typeface="Arial" panose="020B0604020202020204" pitchFamily="34" charset="0"/>
              <a:buChar char="•"/>
            </a:pPr>
            <a:endParaRPr lang="en-US" sz="1650" dirty="0">
              <a:solidFill>
                <a:srgbClr val="000066"/>
              </a:solidFill>
              <a:latin typeface="Candara" panose="020E0502030303020204" pitchFamily="34" charset="0"/>
              <a:cs typeface="Calibri"/>
            </a:endParaRPr>
          </a:p>
          <a:p>
            <a:pPr marL="600075" lvl="1" indent="-257175">
              <a:buFont typeface="Arial" panose="020B0604020202020204" pitchFamily="34" charset="0"/>
              <a:buChar char="•"/>
            </a:pPr>
            <a:r>
              <a:rPr lang="en-US" sz="1650" dirty="0">
                <a:solidFill>
                  <a:srgbClr val="000066"/>
                </a:solidFill>
                <a:latin typeface="Candara" panose="020E0502030303020204" pitchFamily="34" charset="0"/>
              </a:rPr>
              <a:t>To change the </a:t>
            </a:r>
            <a:r>
              <a:rPr lang="en-US" sz="1650" b="1" dirty="0">
                <a:solidFill>
                  <a:srgbClr val="000066"/>
                </a:solidFill>
                <a:latin typeface="Candara" panose="020E0502030303020204" pitchFamily="34" charset="0"/>
              </a:rPr>
              <a:t>video quality</a:t>
            </a:r>
            <a:r>
              <a:rPr lang="en-US" sz="1650" dirty="0">
                <a:solidFill>
                  <a:srgbClr val="000066"/>
                </a:solidFill>
                <a:latin typeface="Candara" panose="020E0502030303020204" pitchFamily="34" charset="0"/>
              </a:rPr>
              <a:t>, select the Gear Icon (bottom right side of the YouTube menu bar) to adjust the settings </a:t>
            </a:r>
          </a:p>
          <a:p>
            <a:pPr marL="600075" lvl="1" indent="-257175">
              <a:buFont typeface="Arial" panose="020B0604020202020204" pitchFamily="34" charset="0"/>
              <a:buChar char="•"/>
            </a:pPr>
            <a:endParaRPr lang="en-US" sz="1650" dirty="0">
              <a:solidFill>
                <a:srgbClr val="000066"/>
              </a:solidFill>
              <a:latin typeface="Candara" panose="020E0502030303020204" pitchFamily="34" charset="0"/>
              <a:cs typeface="Calibri"/>
            </a:endParaRPr>
          </a:p>
          <a:p>
            <a:pPr marL="600075" lvl="1" indent="-257175">
              <a:buFont typeface="Arial" panose="020B0604020202020204" pitchFamily="34" charset="0"/>
              <a:buChar char="•"/>
            </a:pPr>
            <a:r>
              <a:rPr lang="en-US" sz="1650" dirty="0">
                <a:solidFill>
                  <a:srgbClr val="000066"/>
                </a:solidFill>
                <a:latin typeface="Candara" panose="020E0502030303020204" pitchFamily="34" charset="0"/>
              </a:rPr>
              <a:t>Please ensure your YouTube </a:t>
            </a:r>
            <a:r>
              <a:rPr lang="en-US" sz="1650" b="1" dirty="0">
                <a:solidFill>
                  <a:srgbClr val="000066"/>
                </a:solidFill>
                <a:latin typeface="Candara" panose="020E0502030303020204" pitchFamily="34" charset="0"/>
              </a:rPr>
              <a:t>Live button</a:t>
            </a:r>
            <a:r>
              <a:rPr lang="en-US" sz="1650" dirty="0">
                <a:solidFill>
                  <a:srgbClr val="000066"/>
                </a:solidFill>
                <a:latin typeface="Candara" panose="020E0502030303020204" pitchFamily="34" charset="0"/>
              </a:rPr>
              <a:t> is on</a:t>
            </a:r>
            <a:endParaRPr lang="en-US" sz="1650" dirty="0">
              <a:solidFill>
                <a:srgbClr val="000066"/>
              </a:solidFill>
              <a:latin typeface="Candara" panose="020E0502030303020204" pitchFamily="34" charset="0"/>
              <a:cs typeface="Calibri"/>
            </a:endParaRPr>
          </a:p>
          <a:p>
            <a:pPr marL="942975" lvl="2" indent="-257175">
              <a:buFont typeface="Arial" panose="020B0604020202020204" pitchFamily="34" charset="0"/>
              <a:buChar char="•"/>
            </a:pPr>
            <a:r>
              <a:rPr lang="en-US" sz="1650" dirty="0">
                <a:solidFill>
                  <a:srgbClr val="000066"/>
                </a:solidFill>
                <a:latin typeface="Candara" panose="020E0502030303020204" pitchFamily="34" charset="0"/>
              </a:rPr>
              <a:t>Hover over the bottom left of the menu and make sure the “LIVE” wording is </a:t>
            </a:r>
            <a:r>
              <a:rPr lang="en-US" sz="1650" b="1" dirty="0">
                <a:solidFill>
                  <a:srgbClr val="000066"/>
                </a:solidFill>
                <a:latin typeface="Candara" panose="020E0502030303020204" pitchFamily="34" charset="0"/>
              </a:rPr>
              <a:t>RED</a:t>
            </a:r>
          </a:p>
          <a:p>
            <a:pPr marL="1285875" lvl="3" indent="-257175">
              <a:buFont typeface="Arial" panose="020B0604020202020204" pitchFamily="34" charset="0"/>
              <a:buChar char="•"/>
            </a:pPr>
            <a:r>
              <a:rPr lang="en-US" sz="1650" dirty="0">
                <a:solidFill>
                  <a:srgbClr val="000066"/>
                </a:solidFill>
                <a:latin typeface="Candara" panose="020E0502030303020204" pitchFamily="34" charset="0"/>
                <a:cs typeface="Calibri"/>
              </a:rPr>
              <a:t>If it is not red, click on the "LIVE" wording to turn it on</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spTree>
    <p:extLst>
      <p:ext uri="{BB962C8B-B14F-4D97-AF65-F5344CB8AC3E}">
        <p14:creationId xmlns:p14="http://schemas.microsoft.com/office/powerpoint/2010/main" val="405245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ASA_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8046" y="4565557"/>
            <a:ext cx="745955" cy="465011"/>
          </a:xfrm>
          <a:prstGeom prst="rect">
            <a:avLst/>
          </a:prstGeom>
        </p:spPr>
      </p:pic>
      <p:sp>
        <p:nvSpPr>
          <p:cNvPr id="5" name="Title 2"/>
          <p:cNvSpPr txBox="1">
            <a:spLocks/>
          </p:cNvSpPr>
          <p:nvPr/>
        </p:nvSpPr>
        <p:spPr bwMode="auto">
          <a:xfrm>
            <a:off x="135607" y="94864"/>
            <a:ext cx="8859732" cy="39766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pPr algn="ctr" defTabSz="685800">
              <a:defRPr/>
            </a:pPr>
            <a:r>
              <a:rPr lang="en-US" sz="4000" i="1" kern="0" dirty="0">
                <a:solidFill>
                  <a:prstClr val="white"/>
                </a:solidFill>
                <a:latin typeface="Candara" panose="020E0502030303020204" pitchFamily="34" charset="0"/>
                <a:ea typeface="ＭＳ Ｐゴシック" charset="-128"/>
              </a:rPr>
              <a:t>Q&amp;A Platform</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sp>
        <p:nvSpPr>
          <p:cNvPr id="6" name="Oval 5">
            <a:extLst>
              <a:ext uri="{FF2B5EF4-FFF2-40B4-BE49-F238E27FC236}">
                <a16:creationId xmlns:a16="http://schemas.microsoft.com/office/drawing/2014/main" id="{2881E06B-5A20-4E02-A027-5E5EABA64AAA}"/>
              </a:ext>
            </a:extLst>
          </p:cNvPr>
          <p:cNvSpPr/>
          <p:nvPr/>
        </p:nvSpPr>
        <p:spPr>
          <a:xfrm>
            <a:off x="559645" y="1220030"/>
            <a:ext cx="3110834" cy="3041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7" name="Picture 4">
            <a:extLst>
              <a:ext uri="{FF2B5EF4-FFF2-40B4-BE49-F238E27FC236}">
                <a16:creationId xmlns:a16="http://schemas.microsoft.com/office/drawing/2014/main" id="{C6B03131-F0F0-4098-AA56-41272420D812}"/>
              </a:ext>
            </a:extLst>
          </p:cNvPr>
          <p:cNvPicPr>
            <a:picLocks noChangeAspect="1"/>
          </p:cNvPicPr>
          <p:nvPr/>
        </p:nvPicPr>
        <p:blipFill>
          <a:blip r:embed="rId5"/>
          <a:stretch>
            <a:fillRect/>
          </a:stretch>
        </p:blipFill>
        <p:spPr>
          <a:xfrm>
            <a:off x="816767" y="1322600"/>
            <a:ext cx="2645357" cy="2772923"/>
          </a:xfrm>
          <a:prstGeom prst="rect">
            <a:avLst/>
          </a:prstGeom>
        </p:spPr>
      </p:pic>
      <p:sp>
        <p:nvSpPr>
          <p:cNvPr id="2" name="Rectangle 1">
            <a:extLst>
              <a:ext uri="{FF2B5EF4-FFF2-40B4-BE49-F238E27FC236}">
                <a16:creationId xmlns:a16="http://schemas.microsoft.com/office/drawing/2014/main" id="{03A44FB9-5367-4184-86F7-6E0C4D9C560C}"/>
              </a:ext>
            </a:extLst>
          </p:cNvPr>
          <p:cNvSpPr/>
          <p:nvPr/>
        </p:nvSpPr>
        <p:spPr>
          <a:xfrm>
            <a:off x="3826046" y="1098137"/>
            <a:ext cx="4572000" cy="3693319"/>
          </a:xfrm>
          <a:prstGeom prst="rect">
            <a:avLst/>
          </a:prstGeom>
        </p:spPr>
        <p:txBody>
          <a:bodyPr>
            <a:spAutoFit/>
          </a:bodyPr>
          <a:lstStyle/>
          <a:p>
            <a:pPr marL="900113" lvl="2" indent="-214313">
              <a:lnSpc>
                <a:spcPct val="90000"/>
              </a:lnSpc>
              <a:buFont typeface="Arial" panose="020B0604020202020204" pitchFamily="34" charset="0"/>
              <a:buChar char="•"/>
            </a:pPr>
            <a:r>
              <a:rPr lang="en-US" sz="2000" dirty="0">
                <a:solidFill>
                  <a:srgbClr val="000066"/>
                </a:solidFill>
                <a:latin typeface="Candara" panose="020E0502030303020204" pitchFamily="34" charset="0"/>
              </a:rPr>
              <a:t>Throughout the event, please enter your questions/comments in the conferences.io platform</a:t>
            </a:r>
          </a:p>
          <a:p>
            <a:pPr marL="900113" lvl="2" indent="-214313">
              <a:lnSpc>
                <a:spcPct val="90000"/>
              </a:lnSpc>
              <a:buFont typeface="Arial" panose="020B0604020202020204" pitchFamily="34" charset="0"/>
              <a:buChar char="•"/>
            </a:pPr>
            <a:endParaRPr lang="en-US" sz="2000" dirty="0">
              <a:solidFill>
                <a:srgbClr val="000066"/>
              </a:solidFill>
              <a:latin typeface="Candara" panose="020E0502030303020204" pitchFamily="34" charset="0"/>
            </a:endParaRPr>
          </a:p>
          <a:p>
            <a:pPr marL="900113" lvl="2" indent="-214313">
              <a:lnSpc>
                <a:spcPct val="90000"/>
              </a:lnSpc>
              <a:buFont typeface="Arial" panose="020B0604020202020204" pitchFamily="34" charset="0"/>
              <a:buChar char="•"/>
            </a:pPr>
            <a:r>
              <a:rPr lang="en-US" sz="2000" dirty="0">
                <a:solidFill>
                  <a:srgbClr val="000066"/>
                </a:solidFill>
                <a:latin typeface="Candara" panose="020E0502030303020204" pitchFamily="34" charset="0"/>
              </a:rPr>
              <a:t>The questions/comments will be addressed (as time permits) during the Open Discussion sections at the end of each day</a:t>
            </a:r>
          </a:p>
          <a:p>
            <a:pPr marL="900113" lvl="2" indent="-214313">
              <a:lnSpc>
                <a:spcPct val="90000"/>
              </a:lnSpc>
              <a:buFont typeface="Arial" panose="020B0604020202020204" pitchFamily="34" charset="0"/>
              <a:buChar char="•"/>
            </a:pPr>
            <a:endParaRPr lang="en-US" sz="2000" dirty="0">
              <a:solidFill>
                <a:srgbClr val="000066"/>
              </a:solidFill>
              <a:latin typeface="Candara" panose="020E0502030303020204" pitchFamily="34" charset="0"/>
            </a:endParaRPr>
          </a:p>
          <a:p>
            <a:pPr marL="900113" lvl="2" indent="-214313">
              <a:lnSpc>
                <a:spcPct val="90000"/>
              </a:lnSpc>
              <a:buFont typeface="Arial" panose="020B0604020202020204" pitchFamily="34" charset="0"/>
              <a:buChar char="•"/>
            </a:pPr>
            <a:r>
              <a:rPr lang="en-US" sz="2000" b="1" dirty="0">
                <a:solidFill>
                  <a:srgbClr val="000066"/>
                </a:solidFill>
                <a:latin typeface="Candara" panose="020E0502030303020204" pitchFamily="34" charset="0"/>
              </a:rPr>
              <a:t>To access conferences.io, enter </a:t>
            </a:r>
            <a:r>
              <a:rPr lang="en-US" sz="2000" b="1" dirty="0">
                <a:solidFill>
                  <a:srgbClr val="000066"/>
                </a:solidFill>
                <a:latin typeface="Candara" panose="020E0502030303020204" pitchFamily="34" charset="0"/>
                <a:hlinkClick r:id="rId6">
                  <a:extLst>
                    <a:ext uri="{A12FA001-AC4F-418D-AE19-62706E023703}">
                      <ahyp:hlinkClr xmlns:ahyp="http://schemas.microsoft.com/office/drawing/2018/hyperlinkcolor" val="tx"/>
                    </a:ext>
                  </a:extLst>
                </a:hlinkClick>
              </a:rPr>
              <a:t>https://arc.cnf.io/sessions/qr34/#!/dashboard</a:t>
            </a:r>
            <a:r>
              <a:rPr lang="en-US" sz="2000" b="1" dirty="0">
                <a:solidFill>
                  <a:srgbClr val="000066"/>
                </a:solidFill>
                <a:latin typeface="Candara" panose="020E0502030303020204" pitchFamily="34" charset="0"/>
              </a:rPr>
              <a:t> </a:t>
            </a:r>
            <a:r>
              <a:rPr lang="en-US" sz="2000" b="1" dirty="0">
                <a:solidFill>
                  <a:srgbClr val="000066"/>
                </a:solidFill>
                <a:latin typeface="Candara" panose="020E0502030303020204" pitchFamily="34" charset="0"/>
                <a:cs typeface="Calibri"/>
              </a:rPr>
              <a:t>into your browser</a:t>
            </a:r>
            <a:endParaRPr lang="en-US" sz="2000" b="1" dirty="0">
              <a:solidFill>
                <a:srgbClr val="000066"/>
              </a:solidFill>
              <a:latin typeface="Candara" panose="020E0502030303020204" pitchFamily="34" charset="0"/>
            </a:endParaRPr>
          </a:p>
        </p:txBody>
      </p:sp>
    </p:spTree>
    <p:extLst>
      <p:ext uri="{BB962C8B-B14F-4D97-AF65-F5344CB8AC3E}">
        <p14:creationId xmlns:p14="http://schemas.microsoft.com/office/powerpoint/2010/main" val="295257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ASA_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8046" y="4565557"/>
            <a:ext cx="745955" cy="465011"/>
          </a:xfrm>
          <a:prstGeom prst="rect">
            <a:avLst/>
          </a:prstGeom>
        </p:spPr>
      </p:pic>
      <p:sp>
        <p:nvSpPr>
          <p:cNvPr id="5" name="Title 2"/>
          <p:cNvSpPr txBox="1">
            <a:spLocks/>
          </p:cNvSpPr>
          <p:nvPr/>
        </p:nvSpPr>
        <p:spPr bwMode="auto">
          <a:xfrm>
            <a:off x="135607" y="94864"/>
            <a:ext cx="8859732" cy="39766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pPr algn="ctr" defTabSz="685800">
              <a:defRPr/>
            </a:pPr>
            <a:r>
              <a:rPr lang="en-US" sz="4000" i="1" kern="0" dirty="0">
                <a:solidFill>
                  <a:prstClr val="white"/>
                </a:solidFill>
                <a:latin typeface="Candara" panose="020E0502030303020204" pitchFamily="34" charset="0"/>
                <a:ea typeface="ＭＳ Ｐゴシック" charset="-128"/>
              </a:rPr>
              <a:t>Connectivity Issues</a:t>
            </a:r>
          </a:p>
        </p:txBody>
      </p:sp>
      <p:sp>
        <p:nvSpPr>
          <p:cNvPr id="8" name="TextBox 7"/>
          <p:cNvSpPr txBox="1"/>
          <p:nvPr/>
        </p:nvSpPr>
        <p:spPr>
          <a:xfrm>
            <a:off x="284269" y="682385"/>
            <a:ext cx="8859731" cy="3693319"/>
          </a:xfrm>
          <a:prstGeom prst="rect">
            <a:avLst/>
          </a:prstGeom>
          <a:noFill/>
        </p:spPr>
        <p:txBody>
          <a:bodyPr wrap="square" rtlCol="0">
            <a:spAutoFit/>
          </a:bodyPr>
          <a:lstStyle/>
          <a:p>
            <a:r>
              <a:rPr lang="en-US" b="1" dirty="0">
                <a:solidFill>
                  <a:srgbClr val="000066"/>
                </a:solidFill>
                <a:latin typeface="Candara" panose="020E0502030303020204" pitchFamily="34" charset="0"/>
              </a:rPr>
              <a:t>Slow, delayed, poor connection or video feed: </a:t>
            </a:r>
          </a:p>
          <a:p>
            <a:pPr marL="257175" indent="-257175">
              <a:buFont typeface="Arial" panose="020B0604020202020204" pitchFamily="34" charset="0"/>
              <a:buChar char="•"/>
            </a:pPr>
            <a:r>
              <a:rPr lang="en-US" dirty="0">
                <a:solidFill>
                  <a:srgbClr val="000066"/>
                </a:solidFill>
                <a:latin typeface="Candara" panose="020E0502030303020204" pitchFamily="34" charset="0"/>
              </a:rPr>
              <a:t>Move closer to your WiFi router</a:t>
            </a:r>
          </a:p>
          <a:p>
            <a:pPr marL="257175" indent="-257175">
              <a:buFont typeface="Arial" panose="020B0604020202020204" pitchFamily="34" charset="0"/>
              <a:buChar char="•"/>
            </a:pPr>
            <a:r>
              <a:rPr lang="en-US" dirty="0">
                <a:solidFill>
                  <a:srgbClr val="000066"/>
                </a:solidFill>
                <a:latin typeface="Candara" panose="020E0502030303020204" pitchFamily="34" charset="0"/>
              </a:rPr>
              <a:t>Disconnect any devices you are not actively using from the WiFi</a:t>
            </a:r>
          </a:p>
          <a:p>
            <a:pPr marL="257175" indent="-257175">
              <a:buFont typeface="Arial" panose="020B0604020202020204" pitchFamily="34" charset="0"/>
              <a:buChar char="•"/>
            </a:pPr>
            <a:r>
              <a:rPr lang="en-US" dirty="0">
                <a:solidFill>
                  <a:srgbClr val="000066"/>
                </a:solidFill>
                <a:latin typeface="Candara" panose="020E0502030303020204" pitchFamily="34" charset="0"/>
              </a:rPr>
              <a:t>Close any applications or internet browsers that you are not actively using on the device </a:t>
            </a:r>
          </a:p>
          <a:p>
            <a:pPr marL="257175" indent="-257175">
              <a:buFont typeface="Arial" panose="020B0604020202020204" pitchFamily="34" charset="0"/>
              <a:buChar char="•"/>
            </a:pPr>
            <a:r>
              <a:rPr lang="en-US" dirty="0">
                <a:solidFill>
                  <a:srgbClr val="000066"/>
                </a:solidFill>
                <a:latin typeface="Candara" panose="020E0502030303020204" pitchFamily="34" charset="0"/>
              </a:rPr>
              <a:t>Disconnect from your organization’s VPN </a:t>
            </a:r>
          </a:p>
          <a:p>
            <a:pPr marL="257175" indent="-257175">
              <a:buFont typeface="Arial" panose="020B0604020202020204" pitchFamily="34" charset="0"/>
              <a:buChar char="•"/>
            </a:pPr>
            <a:r>
              <a:rPr lang="en-US" dirty="0">
                <a:solidFill>
                  <a:srgbClr val="000066"/>
                </a:solidFill>
                <a:latin typeface="Candara" panose="020E0502030303020204" pitchFamily="34" charset="0"/>
              </a:rPr>
              <a:t>Connect your device directly to the router using a Cat-5 ethernet cable</a:t>
            </a:r>
          </a:p>
          <a:p>
            <a:endParaRPr lang="en-US" dirty="0">
              <a:solidFill>
                <a:srgbClr val="000066"/>
              </a:solidFill>
              <a:latin typeface="Candara" panose="020E0502030303020204" pitchFamily="34" charset="0"/>
            </a:endParaRPr>
          </a:p>
          <a:p>
            <a:r>
              <a:rPr lang="en-US" b="1" dirty="0">
                <a:solidFill>
                  <a:srgbClr val="000066"/>
                </a:solidFill>
                <a:latin typeface="Candara" panose="020E0502030303020204" pitchFamily="34" charset="0"/>
              </a:rPr>
              <a:t>No Internet Connection: </a:t>
            </a:r>
          </a:p>
          <a:p>
            <a:pPr marL="257175" indent="-257175">
              <a:buFont typeface="Arial" panose="020B0604020202020204" pitchFamily="34" charset="0"/>
              <a:buChar char="•"/>
            </a:pPr>
            <a:r>
              <a:rPr lang="en-US" dirty="0">
                <a:solidFill>
                  <a:srgbClr val="000066"/>
                </a:solidFill>
                <a:latin typeface="Candara" panose="020E0502030303020204" pitchFamily="34" charset="0"/>
              </a:rPr>
              <a:t>Restart your modem and router (i.e., disconnect and reconnect to the power source)</a:t>
            </a:r>
          </a:p>
          <a:p>
            <a:endParaRPr lang="en-US" dirty="0">
              <a:solidFill>
                <a:srgbClr val="000066"/>
              </a:solidFill>
              <a:latin typeface="Candara" panose="020E0502030303020204" pitchFamily="34" charset="0"/>
            </a:endParaRPr>
          </a:p>
          <a:p>
            <a:r>
              <a:rPr lang="en-US" b="1" dirty="0">
                <a:solidFill>
                  <a:srgbClr val="000066"/>
                </a:solidFill>
                <a:latin typeface="Candara" panose="020E0502030303020204" pitchFamily="34" charset="0"/>
              </a:rPr>
              <a:t>NOTE: </a:t>
            </a:r>
            <a:r>
              <a:rPr lang="en-US" i="1" dirty="0">
                <a:solidFill>
                  <a:srgbClr val="000066"/>
                </a:solidFill>
                <a:latin typeface="Candara" panose="020E0502030303020204" pitchFamily="34" charset="0"/>
              </a:rPr>
              <a:t>If there is a service outage in your area or region, you will need to contact your internet service provider directly.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spTree>
    <p:extLst>
      <p:ext uri="{BB962C8B-B14F-4D97-AF65-F5344CB8AC3E}">
        <p14:creationId xmlns:p14="http://schemas.microsoft.com/office/powerpoint/2010/main" val="11036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ASA_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8046" y="4565557"/>
            <a:ext cx="745955" cy="465011"/>
          </a:xfrm>
          <a:prstGeom prst="rect">
            <a:avLst/>
          </a:prstGeom>
        </p:spPr>
      </p:pic>
      <p:sp>
        <p:nvSpPr>
          <p:cNvPr id="5" name="Title 2"/>
          <p:cNvSpPr txBox="1">
            <a:spLocks/>
          </p:cNvSpPr>
          <p:nvPr/>
        </p:nvSpPr>
        <p:spPr bwMode="auto">
          <a:xfrm>
            <a:off x="135607" y="94864"/>
            <a:ext cx="8859732" cy="39766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pPr algn="ctr" defTabSz="685800">
              <a:defRPr/>
            </a:pPr>
            <a:r>
              <a:rPr lang="en-US" sz="4000" i="1" kern="0" dirty="0">
                <a:solidFill>
                  <a:prstClr val="white"/>
                </a:solidFill>
                <a:latin typeface="Candara" panose="020E0502030303020204" pitchFamily="34" charset="0"/>
                <a:ea typeface="ＭＳ Ｐゴシック" charset="-128"/>
              </a:rPr>
              <a:t>Need Help? </a:t>
            </a:r>
          </a:p>
        </p:txBody>
      </p:sp>
      <p:sp>
        <p:nvSpPr>
          <p:cNvPr id="8" name="TextBox 7"/>
          <p:cNvSpPr txBox="1"/>
          <p:nvPr/>
        </p:nvSpPr>
        <p:spPr>
          <a:xfrm>
            <a:off x="142135" y="954020"/>
            <a:ext cx="8859731" cy="3046988"/>
          </a:xfrm>
          <a:prstGeom prst="rect">
            <a:avLst/>
          </a:prstGeom>
          <a:noFill/>
        </p:spPr>
        <p:txBody>
          <a:bodyPr wrap="square" rtlCol="0">
            <a:spAutoFit/>
          </a:bodyPr>
          <a:lstStyle/>
          <a:p>
            <a:r>
              <a:rPr lang="en-US" sz="2400" dirty="0">
                <a:solidFill>
                  <a:srgbClr val="000066"/>
                </a:solidFill>
                <a:latin typeface="Candara" panose="020E0502030303020204" pitchFamily="34" charset="0"/>
              </a:rPr>
              <a:t>If you need logistical or technological assistance throughout the meeting, you can reach out to the NARI hosts through the following platforms:</a:t>
            </a:r>
          </a:p>
          <a:p>
            <a:endParaRPr lang="en-US" sz="2400" dirty="0">
              <a:solidFill>
                <a:srgbClr val="000066"/>
              </a:solidFill>
              <a:latin typeface="Candara" panose="020E0502030303020204" pitchFamily="34" charset="0"/>
            </a:endParaRPr>
          </a:p>
          <a:p>
            <a:pPr marL="600075" lvl="1" indent="-257175">
              <a:buFont typeface="Arial" panose="020B0604020202020204" pitchFamily="34" charset="0"/>
              <a:buChar char="•"/>
            </a:pPr>
            <a:r>
              <a:rPr lang="en-US" sz="2400" dirty="0">
                <a:solidFill>
                  <a:srgbClr val="000066"/>
                </a:solidFill>
                <a:latin typeface="Candara" panose="020E0502030303020204" pitchFamily="34" charset="0"/>
              </a:rPr>
              <a:t>Enter your comment or question in the conferences.io platform</a:t>
            </a:r>
            <a:endParaRPr lang="en-US" sz="2400" dirty="0">
              <a:solidFill>
                <a:srgbClr val="000066"/>
              </a:solidFill>
              <a:latin typeface="Candara" panose="020E0502030303020204" pitchFamily="34" charset="0"/>
              <a:cs typeface="Calibri"/>
            </a:endParaRPr>
          </a:p>
          <a:p>
            <a:endParaRPr lang="en-US" sz="2400" dirty="0">
              <a:solidFill>
                <a:srgbClr val="000066"/>
              </a:solidFill>
              <a:latin typeface="Candara" panose="020E0502030303020204" pitchFamily="34" charset="0"/>
            </a:endParaRPr>
          </a:p>
          <a:p>
            <a:pPr marL="600075" lvl="1" indent="-257175">
              <a:buFont typeface="Arial" panose="020B0604020202020204" pitchFamily="34" charset="0"/>
              <a:buChar char="•"/>
            </a:pPr>
            <a:r>
              <a:rPr lang="en-US" sz="2400" dirty="0">
                <a:solidFill>
                  <a:srgbClr val="000066"/>
                </a:solidFill>
                <a:latin typeface="Candara" panose="020E0502030303020204" pitchFamily="34" charset="0"/>
              </a:rPr>
              <a:t>Email your comment or question to </a:t>
            </a:r>
            <a:r>
              <a:rPr lang="en-US" sz="2400" dirty="0">
                <a:solidFill>
                  <a:srgbClr val="000066"/>
                </a:solidFill>
                <a:latin typeface="Candara" panose="020E0502030303020204" pitchFamily="34" charset="0"/>
                <a:hlinkClick r:id="rId4">
                  <a:extLst>
                    <a:ext uri="{A12FA001-AC4F-418D-AE19-62706E023703}">
                      <ahyp:hlinkClr xmlns:ahyp="http://schemas.microsoft.com/office/drawing/2018/hyperlinkcolor" val="tx"/>
                    </a:ext>
                  </a:extLst>
                </a:hlinkClick>
              </a:rPr>
              <a:t>arc-cal-nari@mail.nasa.gov</a:t>
            </a:r>
            <a:r>
              <a:rPr lang="en-US" sz="2400" dirty="0">
                <a:solidFill>
                  <a:srgbClr val="000066"/>
                </a:solidFill>
                <a:latin typeface="Candara" panose="020E0502030303020204" pitchFamily="34" charset="0"/>
              </a:rPr>
              <a:t>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spTree>
    <p:extLst>
      <p:ext uri="{BB962C8B-B14F-4D97-AF65-F5344CB8AC3E}">
        <p14:creationId xmlns:p14="http://schemas.microsoft.com/office/powerpoint/2010/main" val="229093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ASA_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8046" y="4565557"/>
            <a:ext cx="745955" cy="465011"/>
          </a:xfrm>
          <a:prstGeom prst="rect">
            <a:avLst/>
          </a:prstGeom>
        </p:spPr>
      </p:pic>
      <p:sp>
        <p:nvSpPr>
          <p:cNvPr id="5" name="Title 2"/>
          <p:cNvSpPr txBox="1">
            <a:spLocks/>
          </p:cNvSpPr>
          <p:nvPr/>
        </p:nvSpPr>
        <p:spPr bwMode="auto">
          <a:xfrm>
            <a:off x="135607" y="94864"/>
            <a:ext cx="8859732" cy="39766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pPr algn="ctr" defTabSz="685800">
              <a:defRPr/>
            </a:pPr>
            <a:r>
              <a:rPr lang="en-US" sz="4000" i="1" kern="0" dirty="0">
                <a:solidFill>
                  <a:prstClr val="white"/>
                </a:solidFill>
                <a:latin typeface="Candara" panose="020E0502030303020204" pitchFamily="34" charset="0"/>
                <a:ea typeface="ＭＳ Ｐゴシック" charset="-128"/>
              </a:rPr>
              <a:t>Miscellaneous </a:t>
            </a:r>
          </a:p>
        </p:txBody>
      </p:sp>
      <p:sp>
        <p:nvSpPr>
          <p:cNvPr id="8" name="TextBox 7"/>
          <p:cNvSpPr txBox="1"/>
          <p:nvPr/>
        </p:nvSpPr>
        <p:spPr>
          <a:xfrm>
            <a:off x="154311" y="673157"/>
            <a:ext cx="8859731" cy="3785652"/>
          </a:xfrm>
          <a:prstGeom prst="rect">
            <a:avLst/>
          </a:prstGeom>
          <a:noFill/>
        </p:spPr>
        <p:txBody>
          <a:bodyPr wrap="square" rtlCol="0">
            <a:spAutoFit/>
          </a:bodyPr>
          <a:lstStyle/>
          <a:p>
            <a:pPr marL="257175" indent="-257175">
              <a:buFont typeface="Arial" panose="020B0604020202020204" pitchFamily="34" charset="0"/>
              <a:buChar char="•"/>
            </a:pPr>
            <a:r>
              <a:rPr lang="en-US" sz="2400" dirty="0">
                <a:solidFill>
                  <a:srgbClr val="000066"/>
                </a:solidFill>
                <a:latin typeface="Candara" panose="020E0502030303020204" pitchFamily="34" charset="0"/>
              </a:rPr>
              <a:t>We will </a:t>
            </a:r>
            <a:r>
              <a:rPr lang="en-US" sz="2400" b="1" dirty="0">
                <a:solidFill>
                  <a:srgbClr val="000066"/>
                </a:solidFill>
                <a:latin typeface="Candara" panose="020E0502030303020204" pitchFamily="34" charset="0"/>
              </a:rPr>
              <a:t>provide all contacts </a:t>
            </a:r>
            <a:r>
              <a:rPr lang="en-US" sz="2400" dirty="0">
                <a:solidFill>
                  <a:srgbClr val="000066"/>
                </a:solidFill>
                <a:latin typeface="Candara" panose="020E0502030303020204" pitchFamily="34" charset="0"/>
              </a:rPr>
              <a:t>for the attendees (email addresses) post-meeting </a:t>
            </a:r>
          </a:p>
          <a:p>
            <a:pPr marL="257175" indent="-257175">
              <a:buFont typeface="Arial" panose="020B0604020202020204" pitchFamily="34" charset="0"/>
              <a:buChar char="•"/>
            </a:pPr>
            <a:endParaRPr lang="en-US" sz="2400" dirty="0">
              <a:solidFill>
                <a:srgbClr val="000066"/>
              </a:solidFill>
              <a:latin typeface="Candara" panose="020E0502030303020204" pitchFamily="34" charset="0"/>
            </a:endParaRPr>
          </a:p>
          <a:p>
            <a:pPr marL="257175" indent="-257175">
              <a:buFont typeface="Arial" panose="020B0604020202020204" pitchFamily="34" charset="0"/>
              <a:buChar char="•"/>
            </a:pPr>
            <a:r>
              <a:rPr lang="en-US" sz="2400" dirty="0">
                <a:solidFill>
                  <a:srgbClr val="000066"/>
                </a:solidFill>
                <a:latin typeface="Candara" panose="020E0502030303020204" pitchFamily="34" charset="0"/>
              </a:rPr>
              <a:t>The </a:t>
            </a:r>
            <a:r>
              <a:rPr lang="en-US" sz="2400" b="1" dirty="0">
                <a:solidFill>
                  <a:srgbClr val="000066"/>
                </a:solidFill>
                <a:latin typeface="Candara" panose="020E0502030303020204" pitchFamily="34" charset="0"/>
              </a:rPr>
              <a:t>meeting will be recorded</a:t>
            </a:r>
            <a:r>
              <a:rPr lang="en-US" sz="2400" dirty="0">
                <a:solidFill>
                  <a:srgbClr val="000066"/>
                </a:solidFill>
                <a:latin typeface="Candara" panose="020E0502030303020204" pitchFamily="34" charset="0"/>
              </a:rPr>
              <a:t>, and we will be sharing the presentation materials and recording with the community at the following URL: </a:t>
            </a:r>
            <a:r>
              <a:rPr lang="en-US" sz="2400" b="1" dirty="0">
                <a:solidFill>
                  <a:srgbClr val="000066"/>
                </a:solidFill>
                <a:latin typeface="Candara" panose="020E0502030303020204" pitchFamily="34" charset="0"/>
                <a:hlinkClick r:id="rId4">
                  <a:extLst>
                    <a:ext uri="{A12FA001-AC4F-418D-AE19-62706E023703}">
                      <ahyp:hlinkClr xmlns:ahyp="http://schemas.microsoft.com/office/drawing/2018/hyperlinkcolor" val="tx"/>
                    </a:ext>
                  </a:extLst>
                </a:hlinkClick>
              </a:rPr>
              <a:t>https://nari.arc.nasa.gov/tfrsac-wildfire</a:t>
            </a:r>
            <a:r>
              <a:rPr lang="en-US" sz="2400" b="1" dirty="0">
                <a:solidFill>
                  <a:srgbClr val="000066"/>
                </a:solidFill>
                <a:latin typeface="Candara" panose="020E0502030303020204" pitchFamily="34" charset="0"/>
              </a:rPr>
              <a:t> </a:t>
            </a:r>
            <a:r>
              <a:rPr lang="en-US" sz="2400" dirty="0">
                <a:solidFill>
                  <a:srgbClr val="000066"/>
                </a:solidFill>
                <a:latin typeface="Candara" panose="020E0502030303020204" pitchFamily="34" charset="0"/>
              </a:rPr>
              <a:t>(within a week or so of the event)</a:t>
            </a:r>
          </a:p>
          <a:p>
            <a:pPr marL="257175" indent="-257175">
              <a:buFont typeface="Arial" panose="020B0604020202020204" pitchFamily="34" charset="0"/>
              <a:buChar char="•"/>
            </a:pPr>
            <a:endParaRPr lang="en-US" sz="2400" dirty="0">
              <a:solidFill>
                <a:srgbClr val="000066"/>
              </a:solidFill>
              <a:latin typeface="Candara" panose="020E0502030303020204" pitchFamily="34" charset="0"/>
            </a:endParaRPr>
          </a:p>
          <a:p>
            <a:pPr marL="257175" indent="-257175">
              <a:buFont typeface="Arial" panose="020B0604020202020204" pitchFamily="34" charset="0"/>
              <a:buChar char="•"/>
            </a:pPr>
            <a:r>
              <a:rPr lang="en-US" sz="2400" dirty="0">
                <a:solidFill>
                  <a:srgbClr val="000066"/>
                </a:solidFill>
                <a:latin typeface="Candara" panose="020E0502030303020204" pitchFamily="34" charset="0"/>
              </a:rPr>
              <a:t>The TFRSAC agenda can be found at the NARI website (shown in the bullet above)</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spTree>
    <p:extLst>
      <p:ext uri="{BB962C8B-B14F-4D97-AF65-F5344CB8AC3E}">
        <p14:creationId xmlns:p14="http://schemas.microsoft.com/office/powerpoint/2010/main" val="265132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79A9-29BA-FA40-A302-21F070A2397D}"/>
              </a:ext>
            </a:extLst>
          </p:cNvPr>
          <p:cNvSpPr>
            <a:spLocks noGrp="1"/>
          </p:cNvSpPr>
          <p:nvPr>
            <p:ph type="title"/>
          </p:nvPr>
        </p:nvSpPr>
        <p:spPr>
          <a:xfrm>
            <a:off x="146307" y="101689"/>
            <a:ext cx="8272863" cy="1038233"/>
          </a:xfrm>
        </p:spPr>
        <p:txBody>
          <a:bodyPr/>
          <a:lstStyle/>
          <a:p>
            <a:r>
              <a:rPr lang="en-US" sz="3600" i="1" dirty="0">
                <a:latin typeface="Candara" panose="020E0502030303020204" pitchFamily="34" charset="0"/>
              </a:rPr>
              <a:t>Tactical Fire Remote Sensing Advisory Committee (TFRSAC)</a:t>
            </a:r>
          </a:p>
        </p:txBody>
      </p:sp>
      <p:sp>
        <p:nvSpPr>
          <p:cNvPr id="3" name="Slide Number Placeholder 2">
            <a:extLst>
              <a:ext uri="{FF2B5EF4-FFF2-40B4-BE49-F238E27FC236}">
                <a16:creationId xmlns:a16="http://schemas.microsoft.com/office/drawing/2014/main" id="{58AFBFED-D5C5-AC40-A662-B595BD91E5BC}"/>
              </a:ext>
            </a:extLst>
          </p:cNvPr>
          <p:cNvSpPr>
            <a:spLocks noGrp="1"/>
          </p:cNvSpPr>
          <p:nvPr>
            <p:ph type="sldNum" sz="quarter" idx="10"/>
          </p:nvPr>
        </p:nvSpPr>
        <p:spPr/>
        <p:txBody>
          <a:bodyPr/>
          <a:lstStyle/>
          <a:p>
            <a:fld id="{786A64DB-DBB3-CA48-993E-0DE1651AF3A6}" type="slidenum">
              <a:rPr lang="en-US" smtClean="0"/>
              <a:pPr/>
              <a:t>7</a:t>
            </a:fld>
            <a:endParaRPr lang="en-US" dirty="0"/>
          </a:p>
        </p:txBody>
      </p:sp>
      <p:sp>
        <p:nvSpPr>
          <p:cNvPr id="4" name="Rectangle 3">
            <a:extLst>
              <a:ext uri="{FF2B5EF4-FFF2-40B4-BE49-F238E27FC236}">
                <a16:creationId xmlns:a16="http://schemas.microsoft.com/office/drawing/2014/main" id="{C6048574-7620-0C4C-89CF-9C2FB6C2C548}"/>
              </a:ext>
            </a:extLst>
          </p:cNvPr>
          <p:cNvSpPr/>
          <p:nvPr/>
        </p:nvSpPr>
        <p:spPr>
          <a:xfrm>
            <a:off x="233958" y="1350826"/>
            <a:ext cx="8676083" cy="1477328"/>
          </a:xfrm>
          <a:prstGeom prst="rect">
            <a:avLst/>
          </a:prstGeom>
          <a:solidFill>
            <a:srgbClr val="8DB4E3"/>
          </a:solidFill>
        </p:spPr>
        <p:txBody>
          <a:bodyPr wrap="square">
            <a:spAutoFit/>
          </a:bodyPr>
          <a:lstStyle/>
          <a:p>
            <a:r>
              <a:rPr lang="en-US" b="1" dirty="0">
                <a:solidFill>
                  <a:srgbClr val="000066"/>
                </a:solidFill>
                <a:latin typeface="Candara" panose="020E0502030303020204" pitchFamily="34" charset="0"/>
              </a:rPr>
              <a:t>TFRSAC</a:t>
            </a:r>
            <a:r>
              <a:rPr lang="en-US" dirty="0">
                <a:solidFill>
                  <a:srgbClr val="000066"/>
                </a:solidFill>
                <a:latin typeface="Candara" panose="020E0502030303020204" pitchFamily="34" charset="0"/>
              </a:rPr>
              <a:t>: A “Community of Practice” (CoP) which focuses on sharing best practices and creating new knowledge to advance the wildland management domain of professional practice. TFRSAC meets twice yearly (Spring and Fall) to discuss the developments and results of ongoing investigations for new and evolving capabilities that support improved fire observation.</a:t>
            </a:r>
          </a:p>
        </p:txBody>
      </p:sp>
      <p:sp>
        <p:nvSpPr>
          <p:cNvPr id="5" name="Rectangle 4">
            <a:extLst>
              <a:ext uri="{FF2B5EF4-FFF2-40B4-BE49-F238E27FC236}">
                <a16:creationId xmlns:a16="http://schemas.microsoft.com/office/drawing/2014/main" id="{ED486FA8-5F66-0445-B707-494E2D1AF594}"/>
              </a:ext>
            </a:extLst>
          </p:cNvPr>
          <p:cNvSpPr/>
          <p:nvPr/>
        </p:nvSpPr>
        <p:spPr>
          <a:xfrm>
            <a:off x="233958" y="3304578"/>
            <a:ext cx="8676083" cy="646331"/>
          </a:xfrm>
          <a:prstGeom prst="rect">
            <a:avLst/>
          </a:prstGeom>
          <a:solidFill>
            <a:srgbClr val="8DB4E3"/>
          </a:solidFill>
        </p:spPr>
        <p:txBody>
          <a:bodyPr wrap="square">
            <a:spAutoFit/>
          </a:bodyPr>
          <a:lstStyle/>
          <a:p>
            <a:r>
              <a:rPr lang="en-US" b="1" dirty="0">
                <a:solidFill>
                  <a:srgbClr val="000066"/>
                </a:solidFill>
                <a:latin typeface="Candara" panose="020E0502030303020204" pitchFamily="34" charset="0"/>
              </a:rPr>
              <a:t>TFRSAC OBJECTIVES: </a:t>
            </a:r>
            <a:r>
              <a:rPr lang="en-US" dirty="0">
                <a:solidFill>
                  <a:srgbClr val="000066"/>
                </a:solidFill>
                <a:latin typeface="Candara" panose="020E0502030303020204" pitchFamily="34" charset="0"/>
              </a:rPr>
              <a:t>Demonstrate evolved and evolving technologies for increasing the information content and timeliness of EO data collected for wildfires</a:t>
            </a:r>
          </a:p>
        </p:txBody>
      </p:sp>
      <p:sp>
        <p:nvSpPr>
          <p:cNvPr id="6" name="Rectangle 5">
            <a:extLst>
              <a:ext uri="{FF2B5EF4-FFF2-40B4-BE49-F238E27FC236}">
                <a16:creationId xmlns:a16="http://schemas.microsoft.com/office/drawing/2014/main" id="{110DEAD4-40BC-834C-8021-B7A7225DEC5B}"/>
              </a:ext>
            </a:extLst>
          </p:cNvPr>
          <p:cNvSpPr/>
          <p:nvPr/>
        </p:nvSpPr>
        <p:spPr>
          <a:xfrm>
            <a:off x="2323627" y="4504076"/>
            <a:ext cx="4496744" cy="400110"/>
          </a:xfrm>
          <a:prstGeom prst="rect">
            <a:avLst/>
          </a:prstGeom>
          <a:solidFill>
            <a:srgbClr val="8DB4E3"/>
          </a:solidFill>
        </p:spPr>
        <p:txBody>
          <a:bodyPr wrap="none">
            <a:spAutoFit/>
          </a:bodyPr>
          <a:lstStyle/>
          <a:p>
            <a:r>
              <a:rPr lang="en-US" sz="2000" dirty="0">
                <a:latin typeface="Candara" panose="020E0502030303020204" pitchFamily="34" charset="0"/>
              </a:rPr>
              <a:t>https://nari.arc.nasa.gov/tfrsac-wildfire</a:t>
            </a:r>
          </a:p>
        </p:txBody>
      </p:sp>
      <p:pic>
        <p:nvPicPr>
          <p:cNvPr id="7" name="Picture 6" descr="NASA_logo.eps">
            <a:extLst>
              <a:ext uri="{FF2B5EF4-FFF2-40B4-BE49-F238E27FC236}">
                <a16:creationId xmlns:a16="http://schemas.microsoft.com/office/drawing/2014/main" id="{02AD7369-CC66-6645-97CE-51C4BDEFC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38587" y="101025"/>
            <a:ext cx="559466" cy="465011"/>
          </a:xfrm>
          <a:prstGeom prst="rect">
            <a:avLst/>
          </a:prstGeom>
        </p:spPr>
      </p:pic>
    </p:spTree>
    <p:extLst>
      <p:ext uri="{BB962C8B-B14F-4D97-AF65-F5344CB8AC3E}">
        <p14:creationId xmlns:p14="http://schemas.microsoft.com/office/powerpoint/2010/main" val="186839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8AECEE-C511-7B44-BFA6-BE5D17EA2C01}"/>
              </a:ext>
            </a:extLst>
          </p:cNvPr>
          <p:cNvSpPr>
            <a:spLocks noGrp="1"/>
          </p:cNvSpPr>
          <p:nvPr>
            <p:ph type="sldNum" sz="quarter" idx="10"/>
          </p:nvPr>
        </p:nvSpPr>
        <p:spPr/>
        <p:txBody>
          <a:bodyPr/>
          <a:lstStyle/>
          <a:p>
            <a:fld id="{786A64DB-DBB3-CA48-993E-0DE1651AF3A6}" type="slidenum">
              <a:rPr lang="en-US" smtClean="0"/>
              <a:pPr/>
              <a:t>8</a:t>
            </a:fld>
            <a:endParaRPr lang="en-US" dirty="0"/>
          </a:p>
        </p:txBody>
      </p:sp>
      <p:sp>
        <p:nvSpPr>
          <p:cNvPr id="5" name="Title 4">
            <a:extLst>
              <a:ext uri="{FF2B5EF4-FFF2-40B4-BE49-F238E27FC236}">
                <a16:creationId xmlns:a16="http://schemas.microsoft.com/office/drawing/2014/main" id="{1F1A3FDE-3609-E44B-9746-54271F146DE9}"/>
              </a:ext>
            </a:extLst>
          </p:cNvPr>
          <p:cNvSpPr>
            <a:spLocks noGrp="1"/>
          </p:cNvSpPr>
          <p:nvPr>
            <p:ph type="title"/>
          </p:nvPr>
        </p:nvSpPr>
        <p:spPr>
          <a:xfrm>
            <a:off x="150635" y="102392"/>
            <a:ext cx="8859550" cy="567335"/>
          </a:xfrm>
        </p:spPr>
        <p:txBody>
          <a:bodyPr/>
          <a:lstStyle/>
          <a:p>
            <a:r>
              <a:rPr lang="en-US" sz="3600" i="1" dirty="0">
                <a:latin typeface="Candara" panose="020E0502030303020204" pitchFamily="34" charset="0"/>
              </a:rPr>
              <a:t>TFRSAC General Agenda Overview</a:t>
            </a:r>
          </a:p>
        </p:txBody>
      </p:sp>
      <p:pic>
        <p:nvPicPr>
          <p:cNvPr id="6" name="Picture 5" descr="NASA_logo.eps">
            <a:extLst>
              <a:ext uri="{FF2B5EF4-FFF2-40B4-BE49-F238E27FC236}">
                <a16:creationId xmlns:a16="http://schemas.microsoft.com/office/drawing/2014/main" id="{5F89ED62-E3C3-D94F-8FF2-0C31E33185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97229" y="4565557"/>
            <a:ext cx="646772" cy="465011"/>
          </a:xfrm>
          <a:prstGeom prst="rect">
            <a:avLst/>
          </a:prstGeom>
        </p:spPr>
      </p:pic>
      <p:pic>
        <p:nvPicPr>
          <p:cNvPr id="7" name="Picture 6">
            <a:extLst>
              <a:ext uri="{FF2B5EF4-FFF2-40B4-BE49-F238E27FC236}">
                <a16:creationId xmlns:a16="http://schemas.microsoft.com/office/drawing/2014/main" id="{14C38964-C270-9645-B18D-7764B1511C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16" y="4439412"/>
            <a:ext cx="610472" cy="704088"/>
          </a:xfrm>
          <a:prstGeom prst="rect">
            <a:avLst/>
          </a:prstGeom>
        </p:spPr>
      </p:pic>
      <p:sp>
        <p:nvSpPr>
          <p:cNvPr id="8" name="TextBox 7">
            <a:extLst>
              <a:ext uri="{FF2B5EF4-FFF2-40B4-BE49-F238E27FC236}">
                <a16:creationId xmlns:a16="http://schemas.microsoft.com/office/drawing/2014/main" id="{D2EAE18A-EA32-B347-A7CE-429AC758EB95}"/>
              </a:ext>
            </a:extLst>
          </p:cNvPr>
          <p:cNvSpPr txBox="1"/>
          <p:nvPr/>
        </p:nvSpPr>
        <p:spPr>
          <a:xfrm>
            <a:off x="555156" y="793353"/>
            <a:ext cx="8303094" cy="4339650"/>
          </a:xfrm>
          <a:prstGeom prst="rect">
            <a:avLst/>
          </a:prstGeom>
          <a:noFill/>
        </p:spPr>
        <p:txBody>
          <a:bodyPr wrap="square" rtlCol="0">
            <a:spAutoFit/>
          </a:bodyPr>
          <a:lstStyle/>
          <a:p>
            <a:r>
              <a:rPr lang="en-US" sz="2400" b="1" dirty="0">
                <a:solidFill>
                  <a:srgbClr val="000066"/>
                </a:solidFill>
                <a:latin typeface="Candara" panose="020E0502030303020204" pitchFamily="34" charset="0"/>
              </a:rPr>
              <a:t>Tuesday &amp; Wednesday:</a:t>
            </a:r>
          </a:p>
          <a:p>
            <a:pPr marL="742950" lvl="1" indent="-285750">
              <a:buFont typeface="Arial" panose="020B0604020202020204" pitchFamily="34" charset="0"/>
              <a:buChar char="•"/>
            </a:pPr>
            <a:r>
              <a:rPr lang="en-US" sz="2000" b="1" dirty="0">
                <a:solidFill>
                  <a:srgbClr val="000066"/>
                </a:solidFill>
                <a:latin typeface="Candara" panose="020E0502030303020204" pitchFamily="34" charset="0"/>
              </a:rPr>
              <a:t>Agency briefings (USFS, NIFC-NIROPS,NASA, USGS, CALFIRE, DOI, Canada, TWG)</a:t>
            </a:r>
          </a:p>
          <a:p>
            <a:pPr marL="742950" lvl="1" indent="-285750">
              <a:buFont typeface="Arial" panose="020B0604020202020204" pitchFamily="34" charset="0"/>
              <a:buChar char="•"/>
            </a:pPr>
            <a:r>
              <a:rPr lang="en-US" sz="2000" b="1" dirty="0">
                <a:solidFill>
                  <a:srgbClr val="000066"/>
                </a:solidFill>
                <a:latin typeface="Candara" panose="020E0502030303020204" pitchFamily="34" charset="0"/>
              </a:rPr>
              <a:t>Workshop and </a:t>
            </a:r>
            <a:r>
              <a:rPr lang="en-US" sz="2000" b="1">
                <a:solidFill>
                  <a:srgbClr val="000066"/>
                </a:solidFill>
                <a:latin typeface="Candara" panose="020E0502030303020204" pitchFamily="34" charset="0"/>
              </a:rPr>
              <a:t>Mission Report-outs (Keck/JPL </a:t>
            </a:r>
            <a:r>
              <a:rPr lang="en-US" sz="2000" b="1" dirty="0">
                <a:solidFill>
                  <a:srgbClr val="000066"/>
                </a:solidFill>
                <a:latin typeface="Candara" panose="020E0502030303020204" pitchFamily="34" charset="0"/>
              </a:rPr>
              <a:t>&amp; FIREX-AQ)</a:t>
            </a:r>
          </a:p>
          <a:p>
            <a:pPr marL="742950" lvl="1" indent="-285750">
              <a:buFont typeface="Arial" panose="020B0604020202020204" pitchFamily="34" charset="0"/>
              <a:buChar char="•"/>
            </a:pPr>
            <a:r>
              <a:rPr lang="en-US" sz="2000" b="1" dirty="0">
                <a:solidFill>
                  <a:srgbClr val="000066"/>
                </a:solidFill>
                <a:latin typeface="Candara" panose="020E0502030303020204" pitchFamily="34" charset="0"/>
              </a:rPr>
              <a:t>UAS Developments (inc. LTA)</a:t>
            </a:r>
          </a:p>
          <a:p>
            <a:pPr marL="742950" lvl="1" indent="-285750">
              <a:buFont typeface="Arial" panose="020B0604020202020204" pitchFamily="34" charset="0"/>
              <a:buChar char="•"/>
            </a:pPr>
            <a:r>
              <a:rPr lang="en-US" sz="2000" b="1" dirty="0">
                <a:solidFill>
                  <a:srgbClr val="000066"/>
                </a:solidFill>
                <a:latin typeface="Candara" panose="020E0502030303020204" pitchFamily="34" charset="0"/>
              </a:rPr>
              <a:t>SBIR Developments (Sensors, etc.)</a:t>
            </a:r>
          </a:p>
          <a:p>
            <a:pPr marL="742950" lvl="1" indent="-285750">
              <a:buFont typeface="Arial" panose="020B0604020202020204" pitchFamily="34" charset="0"/>
              <a:buChar char="•"/>
            </a:pPr>
            <a:r>
              <a:rPr lang="en-US" sz="2000" b="1" dirty="0">
                <a:solidFill>
                  <a:srgbClr val="000066"/>
                </a:solidFill>
                <a:latin typeface="Candara" panose="020E0502030303020204" pitchFamily="34" charset="0"/>
              </a:rPr>
              <a:t>Fire Management / EO Developments (inc. AI/ML)</a:t>
            </a:r>
          </a:p>
          <a:p>
            <a:pPr marL="742950" lvl="1" indent="-285750">
              <a:buFont typeface="Arial" panose="020B0604020202020204" pitchFamily="34" charset="0"/>
              <a:buChar char="•"/>
            </a:pPr>
            <a:r>
              <a:rPr lang="en-US" sz="2000" b="1" dirty="0">
                <a:solidFill>
                  <a:srgbClr val="000066"/>
                </a:solidFill>
                <a:latin typeface="Candara" panose="020E0502030303020204" pitchFamily="34" charset="0"/>
              </a:rPr>
              <a:t>NASA ARMD Wildfire Gap Analysis / Support Strategies</a:t>
            </a:r>
          </a:p>
          <a:p>
            <a:pPr marL="742950" lvl="1" indent="-285750">
              <a:buFont typeface="Arial" panose="020B0604020202020204" pitchFamily="34" charset="0"/>
              <a:buChar char="•"/>
            </a:pPr>
            <a:r>
              <a:rPr lang="en-US" sz="2000" b="1" dirty="0">
                <a:solidFill>
                  <a:srgbClr val="000066"/>
                </a:solidFill>
                <a:latin typeface="Candara" panose="020E0502030303020204" pitchFamily="34" charset="0"/>
              </a:rPr>
              <a:t>Orbital assets supporting Wildfire Ops., (inc. CubeSat / SmallSat)</a:t>
            </a:r>
          </a:p>
          <a:p>
            <a:endParaRPr lang="en-US" sz="2400" b="1" dirty="0">
              <a:solidFill>
                <a:srgbClr val="000066"/>
              </a:solidFill>
              <a:latin typeface="Candara" panose="020E0502030303020204" pitchFamily="34" charset="0"/>
            </a:endParaRPr>
          </a:p>
          <a:p>
            <a:r>
              <a:rPr lang="en-US" sz="2400" b="1" dirty="0">
                <a:solidFill>
                  <a:srgbClr val="000066"/>
                </a:solidFill>
                <a:latin typeface="Candara" panose="020E0502030303020204" pitchFamily="34" charset="0"/>
              </a:rPr>
              <a:t>Thursday: </a:t>
            </a:r>
          </a:p>
          <a:p>
            <a:pPr marL="800100" lvl="1" indent="-342900">
              <a:buFont typeface="Arial" panose="020B0604020202020204" pitchFamily="34" charset="0"/>
              <a:buChar char="•"/>
            </a:pPr>
            <a:r>
              <a:rPr lang="en-US" sz="2000" b="1" i="1" dirty="0">
                <a:solidFill>
                  <a:srgbClr val="000066"/>
                </a:solidFill>
                <a:latin typeface="Candara" panose="020E0502030303020204" pitchFamily="34" charset="0"/>
              </a:rPr>
              <a:t>NASA ARMD Wildfire Management Workshop</a:t>
            </a:r>
          </a:p>
          <a:p>
            <a:endParaRPr lang="en-US" sz="2400" b="1" dirty="0">
              <a:solidFill>
                <a:srgbClr val="000066"/>
              </a:solidFill>
              <a:latin typeface="Candara" panose="020E0502030303020204" pitchFamily="34" charset="0"/>
            </a:endParaRPr>
          </a:p>
        </p:txBody>
      </p:sp>
    </p:spTree>
    <p:extLst>
      <p:ext uri="{BB962C8B-B14F-4D97-AF65-F5344CB8AC3E}">
        <p14:creationId xmlns:p14="http://schemas.microsoft.com/office/powerpoint/2010/main" val="2122646396"/>
      </p:ext>
    </p:extLst>
  </p:cSld>
  <p:clrMapOvr>
    <a:masterClrMapping/>
  </p:clrMapOvr>
</p:sld>
</file>

<file path=ppt/theme/theme1.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63022</TotalTime>
  <Words>792</Words>
  <Application>Microsoft Office PowerPoint</Application>
  <PresentationFormat>On-screen Show (16:9)</PresentationFormat>
  <Paragraphs>85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Candara</vt:lpstr>
      <vt:lpstr>Open Sans</vt:lpstr>
      <vt:lpstr>Times</vt:lpstr>
      <vt:lpstr>5_Blank</vt:lpstr>
      <vt:lpstr>PowerPoint Presentation</vt:lpstr>
      <vt:lpstr>PowerPoint Presentation</vt:lpstr>
      <vt:lpstr>PowerPoint Presentation</vt:lpstr>
      <vt:lpstr>PowerPoint Presentation</vt:lpstr>
      <vt:lpstr>PowerPoint Presentation</vt:lpstr>
      <vt:lpstr>PowerPoint Presentation</vt:lpstr>
      <vt:lpstr>Tactical Fire Remote Sensing Advisory Committee (TFRSAC)</vt:lpstr>
      <vt:lpstr>TFRSAC General Agenda Overview</vt:lpstr>
    </vt:vector>
  </TitlesOfParts>
  <Company>NASA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NASA / Wildfires</dc:subject>
  <dc:creator>Vince Ambrosia</dc:creator>
  <dc:description>Wildfires 15020 minute talk; notes are relevant to individual slide materials</dc:description>
  <cp:lastModifiedBy>Hinkley, Everett -FS</cp:lastModifiedBy>
  <cp:revision>302</cp:revision>
  <cp:lastPrinted>2016-05-24T06:36:26Z</cp:lastPrinted>
  <dcterms:created xsi:type="dcterms:W3CDTF">2014-03-11T18:01:56Z</dcterms:created>
  <dcterms:modified xsi:type="dcterms:W3CDTF">2021-05-12T13:52:22Z</dcterms:modified>
  <cp:category>Wildfires</cp:category>
</cp:coreProperties>
</file>