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475" r:id="rId2"/>
    <p:sldId id="1397" r:id="rId3"/>
    <p:sldId id="1398" r:id="rId4"/>
    <p:sldId id="497" r:id="rId5"/>
    <p:sldId id="489" r:id="rId6"/>
    <p:sldId id="1399" r:id="rId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66"/>
    <a:srgbClr val="FD5F10"/>
    <a:srgbClr val="FD8D2F"/>
    <a:srgbClr val="26FA26"/>
    <a:srgbClr val="2BF54D"/>
    <a:srgbClr val="FAA306"/>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88" autoAdjust="0"/>
    <p:restoredTop sz="68980" autoAdjust="0"/>
  </p:normalViewPr>
  <p:slideViewPr>
    <p:cSldViewPr snapToGrid="0" showGuides="1">
      <p:cViewPr varScale="1">
        <p:scale>
          <a:sx n="104" d="100"/>
          <a:sy n="104" d="100"/>
        </p:scale>
        <p:origin x="1566" y="84"/>
      </p:cViewPr>
      <p:guideLst>
        <p:guide orient="horz" pos="1613"/>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3ABD42-74D5-432C-B483-B26C07D58656}" type="datetimeFigureOut">
              <a:rPr lang="en-US" smtClean="0"/>
              <a:t>11/28/2022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8090244-3984-47A2-982B-684160400008}" type="slidenum">
              <a:rPr lang="en-US" smtClean="0"/>
              <a:t>‹#›</a:t>
            </a:fld>
            <a:endParaRPr lang="en-US" dirty="0"/>
          </a:p>
        </p:txBody>
      </p:sp>
    </p:spTree>
    <p:extLst>
      <p:ext uri="{BB962C8B-B14F-4D97-AF65-F5344CB8AC3E}">
        <p14:creationId xmlns:p14="http://schemas.microsoft.com/office/powerpoint/2010/main" val="341814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2DBDB-569D-4D23-BD7C-073EA5DC607A}" type="slidenum">
              <a:rPr lang="en-US" smtClean="0"/>
              <a:pPr/>
              <a:t>1</a:t>
            </a:fld>
            <a:endParaRPr lang="en-US" dirty="0"/>
          </a:p>
        </p:txBody>
      </p:sp>
    </p:spTree>
    <p:extLst>
      <p:ext uri="{BB962C8B-B14F-4D97-AF65-F5344CB8AC3E}">
        <p14:creationId xmlns:p14="http://schemas.microsoft.com/office/powerpoint/2010/main" val="3838872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66"/>
                </a:solidFill>
                <a:latin typeface="Open Sans"/>
              </a:rPr>
              <a:t>The bi-annual meeting agendas and presentations are open-access and shared with the greater community</a:t>
            </a:r>
          </a:p>
          <a:p>
            <a:endParaRPr lang="en-US" dirty="0">
              <a:solidFill>
                <a:srgbClr val="000066"/>
              </a:solidFill>
              <a:latin typeface="Open Sans"/>
            </a:endParaRPr>
          </a:p>
          <a:p>
            <a:r>
              <a:rPr lang="en-US" dirty="0"/>
              <a:t>Technology Focus Areas: </a:t>
            </a:r>
          </a:p>
          <a:p>
            <a:pPr marL="800100" lvl="1" indent="-342900">
              <a:buFont typeface="Arial" panose="020B0604020202020204" pitchFamily="34" charset="0"/>
              <a:buChar char="•"/>
            </a:pPr>
            <a:r>
              <a:rPr lang="en-US" dirty="0"/>
              <a:t>Development and demonstration of improved and emerging airborne platform capabilities (manned and UAS).</a:t>
            </a:r>
          </a:p>
          <a:p>
            <a:pPr marL="800100" lvl="1" indent="-342900">
              <a:buFont typeface="Arial" panose="020B0604020202020204" pitchFamily="34" charset="0"/>
              <a:buChar char="•"/>
            </a:pPr>
            <a:r>
              <a:rPr lang="en-US" dirty="0"/>
              <a:t>Demonstrate new sensor capabilities for enhanced fire discrimination.</a:t>
            </a:r>
          </a:p>
          <a:p>
            <a:pPr marL="800100" lvl="1" indent="-342900">
              <a:buFont typeface="Arial" panose="020B0604020202020204" pitchFamily="34" charset="0"/>
              <a:buChar char="•"/>
            </a:pPr>
            <a:r>
              <a:rPr lang="en-US" dirty="0"/>
              <a:t>Demonstrate new data communication capabilities / automated processing for real-time data distribution from sensors (airborne sensor data to end-user communities on ground).</a:t>
            </a:r>
          </a:p>
          <a:p>
            <a:pPr marL="800100" lvl="1" indent="-342900">
              <a:buFont typeface="Arial" panose="020B0604020202020204" pitchFamily="34" charset="0"/>
              <a:buChar char="•"/>
            </a:pPr>
            <a:r>
              <a:rPr lang="en-US" dirty="0"/>
              <a:t>Develop and demonstrate Collaborative Decision Environment (CDE) capabilities to effect improvements to tactical fire decision support systems.</a:t>
            </a:r>
          </a:p>
          <a:p>
            <a:endParaRPr lang="en-US" dirty="0"/>
          </a:p>
        </p:txBody>
      </p:sp>
      <p:sp>
        <p:nvSpPr>
          <p:cNvPr id="4" name="Slide Number Placeholder 3"/>
          <p:cNvSpPr>
            <a:spLocks noGrp="1"/>
          </p:cNvSpPr>
          <p:nvPr>
            <p:ph type="sldNum" sz="quarter" idx="5"/>
          </p:nvPr>
        </p:nvSpPr>
        <p:spPr/>
        <p:txBody>
          <a:bodyPr/>
          <a:lstStyle/>
          <a:p>
            <a:fld id="{B732DBDB-569D-4D23-BD7C-073EA5DC607A}" type="slidenum">
              <a:rPr lang="en-US" smtClean="0"/>
              <a:pPr/>
              <a:t>2</a:t>
            </a:fld>
            <a:endParaRPr lang="en-US" dirty="0"/>
          </a:p>
        </p:txBody>
      </p:sp>
    </p:spTree>
    <p:extLst>
      <p:ext uri="{BB962C8B-B14F-4D97-AF65-F5344CB8AC3E}">
        <p14:creationId xmlns:p14="http://schemas.microsoft.com/office/powerpoint/2010/main" val="3348280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90244-3984-47A2-982B-684160400008}" type="slidenum">
              <a:rPr lang="en-US" smtClean="0"/>
              <a:t>3</a:t>
            </a:fld>
            <a:endParaRPr lang="en-US" dirty="0"/>
          </a:p>
        </p:txBody>
      </p:sp>
    </p:spTree>
    <p:extLst>
      <p:ext uri="{BB962C8B-B14F-4D97-AF65-F5344CB8AC3E}">
        <p14:creationId xmlns:p14="http://schemas.microsoft.com/office/powerpoint/2010/main" val="2427058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90244-3984-47A2-982B-684160400008}" type="slidenum">
              <a:rPr lang="en-US" smtClean="0"/>
              <a:t>4</a:t>
            </a:fld>
            <a:endParaRPr lang="en-US" dirty="0"/>
          </a:p>
        </p:txBody>
      </p:sp>
    </p:spTree>
    <p:extLst>
      <p:ext uri="{BB962C8B-B14F-4D97-AF65-F5344CB8AC3E}">
        <p14:creationId xmlns:p14="http://schemas.microsoft.com/office/powerpoint/2010/main" val="3035106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2DBDB-569D-4D23-BD7C-073EA5DC60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31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lIns="91429" tIns="45714" rIns="91429" bIns="45714"/>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lIns="91429" tIns="45714" rIns="91429" bIns="45714"/>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
        <p:nvSpPr>
          <p:cNvPr id="4" name="Rectangle 202"/>
          <p:cNvSpPr>
            <a:spLocks noGrp="1" noChangeArrowheads="1"/>
          </p:cNvSpPr>
          <p:nvPr>
            <p:ph type="sldNum" sz="quarter" idx="10"/>
          </p:nvPr>
        </p:nvSpPr>
        <p:spPr>
          <a:ln/>
        </p:spPr>
        <p:txBody>
          <a:bodyPr/>
          <a:lstStyle>
            <a:lvl1pPr>
              <a:defRPr/>
            </a:lvl1pPr>
          </a:lstStyle>
          <a:p>
            <a:pPr>
              <a:defRPr/>
            </a:pPr>
            <a:fld id="{293184DB-4654-4037-B27A-70E293DB0644}" type="slidenum">
              <a:rPr lang="en-US"/>
              <a:pPr>
                <a:defRPr/>
              </a:pPr>
              <a:t>‹#›</a:t>
            </a:fld>
            <a:endParaRPr lang="en-US" dirty="0"/>
          </a:p>
        </p:txBody>
      </p:sp>
    </p:spTree>
    <p:extLst>
      <p:ext uri="{BB962C8B-B14F-4D97-AF65-F5344CB8AC3E}">
        <p14:creationId xmlns:p14="http://schemas.microsoft.com/office/powerpoint/2010/main" val="38692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98824"/>
            <a:ext cx="6851650" cy="397669"/>
          </a:xfrm>
          <a:prstGeom prst="rect">
            <a:avLst/>
          </a:prstGeom>
        </p:spPr>
        <p:txBody>
          <a:bodyPr lIns="91429" tIns="45714" rIns="91429" bIns="45714"/>
          <a:lstStyle/>
          <a:p>
            <a:r>
              <a:rPr lang="en-US"/>
              <a:t>Click to edit Master title style</a:t>
            </a:r>
          </a:p>
        </p:txBody>
      </p:sp>
      <p:sp>
        <p:nvSpPr>
          <p:cNvPr id="3" name="Vertical Text Placeholder 2"/>
          <p:cNvSpPr>
            <a:spLocks noGrp="1"/>
          </p:cNvSpPr>
          <p:nvPr>
            <p:ph type="body" orient="vert" idx="1"/>
          </p:nvPr>
        </p:nvSpPr>
        <p:spPr>
          <a:xfrm>
            <a:off x="1566591" y="837914"/>
            <a:ext cx="7845425" cy="3852863"/>
          </a:xfrm>
          <a:prstGeom prst="rect">
            <a:avLst/>
          </a:prstGeom>
        </p:spPr>
        <p:txBody>
          <a:bodyPr vert="eaVert" lIns="91429" tIns="45714" rIns="91429" bIns="4571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2"/>
          <p:cNvSpPr>
            <a:spLocks noGrp="1" noChangeArrowheads="1"/>
          </p:cNvSpPr>
          <p:nvPr>
            <p:ph type="sldNum" sz="quarter" idx="10"/>
          </p:nvPr>
        </p:nvSpPr>
        <p:spPr>
          <a:ln/>
        </p:spPr>
        <p:txBody>
          <a:bodyPr/>
          <a:lstStyle>
            <a:lvl1pPr>
              <a:defRPr/>
            </a:lvl1pPr>
          </a:lstStyle>
          <a:p>
            <a:pPr>
              <a:defRPr/>
            </a:pPr>
            <a:fld id="{09AC1630-7D80-4646-A2B5-8E6BCE762D59}" type="slidenum">
              <a:rPr lang="en-US"/>
              <a:pPr>
                <a:defRPr/>
              </a:pPr>
              <a:t>‹#›</a:t>
            </a:fld>
            <a:endParaRPr lang="en-US" dirty="0"/>
          </a:p>
        </p:txBody>
      </p:sp>
    </p:spTree>
    <p:extLst>
      <p:ext uri="{BB962C8B-B14F-4D97-AF65-F5344CB8AC3E}">
        <p14:creationId xmlns:p14="http://schemas.microsoft.com/office/powerpoint/2010/main" val="99389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9" y="98824"/>
            <a:ext cx="1960563" cy="4722019"/>
          </a:xfrm>
          <a:prstGeom prst="rect">
            <a:avLst/>
          </a:prstGeom>
        </p:spPr>
        <p:txBody>
          <a:bodyPr vert="eaVert" lIns="91429" tIns="45714" rIns="91429" bIns="45714"/>
          <a:lstStyle/>
          <a:p>
            <a:r>
              <a:rPr lang="en-US"/>
              <a:t>Click to edit Master title style</a:t>
            </a:r>
          </a:p>
        </p:txBody>
      </p:sp>
      <p:sp>
        <p:nvSpPr>
          <p:cNvPr id="3" name="Vertical Text Placeholder 2"/>
          <p:cNvSpPr>
            <a:spLocks noGrp="1"/>
          </p:cNvSpPr>
          <p:nvPr>
            <p:ph type="body" orient="vert" idx="1"/>
          </p:nvPr>
        </p:nvSpPr>
        <p:spPr>
          <a:xfrm>
            <a:off x="963613" y="98824"/>
            <a:ext cx="5732462" cy="4722019"/>
          </a:xfrm>
          <a:prstGeom prst="rect">
            <a:avLst/>
          </a:prstGeom>
        </p:spPr>
        <p:txBody>
          <a:bodyPr vert="eaVert" lIns="91429" tIns="45714" rIns="91429" bIns="4571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2"/>
          <p:cNvSpPr>
            <a:spLocks noGrp="1" noChangeArrowheads="1"/>
          </p:cNvSpPr>
          <p:nvPr>
            <p:ph type="sldNum" sz="quarter" idx="10"/>
          </p:nvPr>
        </p:nvSpPr>
        <p:spPr>
          <a:ln/>
        </p:spPr>
        <p:txBody>
          <a:bodyPr/>
          <a:lstStyle>
            <a:lvl1pPr>
              <a:defRPr/>
            </a:lvl1pPr>
          </a:lstStyle>
          <a:p>
            <a:pPr>
              <a:defRPr/>
            </a:pPr>
            <a:fld id="{B97F004D-6812-45E9-8D1F-0D763236986C}" type="slidenum">
              <a:rPr lang="en-US"/>
              <a:pPr>
                <a:defRPr/>
              </a:pPr>
              <a:t>‹#›</a:t>
            </a:fld>
            <a:endParaRPr lang="en-US" dirty="0"/>
          </a:p>
        </p:txBody>
      </p:sp>
    </p:spTree>
    <p:extLst>
      <p:ext uri="{BB962C8B-B14F-4D97-AF65-F5344CB8AC3E}">
        <p14:creationId xmlns:p14="http://schemas.microsoft.com/office/powerpoint/2010/main" val="2119820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7" y="98824"/>
            <a:ext cx="7845425" cy="4722019"/>
          </a:xfrm>
          <a:prstGeom prst="rect">
            <a:avLst/>
          </a:prstGeom>
        </p:spPr>
        <p:txBody>
          <a:bodyPr lIns="91429" tIns="45714" rIns="91429" bIns="4571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02"/>
          <p:cNvSpPr>
            <a:spLocks noGrp="1" noChangeArrowheads="1"/>
          </p:cNvSpPr>
          <p:nvPr>
            <p:ph type="sldNum" sz="quarter" idx="10"/>
          </p:nvPr>
        </p:nvSpPr>
        <p:spPr>
          <a:ln/>
        </p:spPr>
        <p:txBody>
          <a:bodyPr/>
          <a:lstStyle>
            <a:lvl1pPr>
              <a:defRPr/>
            </a:lvl1pPr>
          </a:lstStyle>
          <a:p>
            <a:pPr>
              <a:defRPr/>
            </a:pPr>
            <a:fld id="{16A37A63-4A5C-4EB5-922A-D5543D71A191}" type="slidenum">
              <a:rPr lang="en-US"/>
              <a:pPr>
                <a:defRPr/>
              </a:pPr>
              <a:t>‹#›</a:t>
            </a:fld>
            <a:endParaRPr lang="en-US" dirty="0"/>
          </a:p>
        </p:txBody>
      </p:sp>
    </p:spTree>
    <p:extLst>
      <p:ext uri="{BB962C8B-B14F-4D97-AF65-F5344CB8AC3E}">
        <p14:creationId xmlns:p14="http://schemas.microsoft.com/office/powerpoint/2010/main" val="1772428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84810" y="414257"/>
            <a:ext cx="7886700" cy="630942"/>
          </a:xfrm>
          <a:prstGeom prst="rect">
            <a:avLst/>
          </a:prstGeom>
        </p:spPr>
        <p:txBody>
          <a:bodyPr anchor="t" anchorCtr="0">
            <a:spAutoFit/>
          </a:bodyPr>
          <a:lstStyle>
            <a:lvl1pPr>
              <a:defRPr sz="4000">
                <a:solidFill>
                  <a:schemeClr val="bg1"/>
                </a:solidFill>
              </a:defRPr>
            </a:lvl1pPr>
          </a:lstStyle>
          <a:p>
            <a:r>
              <a:rPr lang="en-US" dirty="0"/>
              <a:t>Click to edit Master title style</a:t>
            </a:r>
          </a:p>
        </p:txBody>
      </p:sp>
      <p:sp>
        <p:nvSpPr>
          <p:cNvPr id="3" name="Slide Number Placeholder 2"/>
          <p:cNvSpPr>
            <a:spLocks noGrp="1"/>
          </p:cNvSpPr>
          <p:nvPr>
            <p:ph type="sldNum" sz="quarter" idx="10"/>
          </p:nvPr>
        </p:nvSpPr>
        <p:spPr>
          <a:xfrm>
            <a:off x="6800850" y="4767264"/>
            <a:ext cx="2057400" cy="273844"/>
          </a:xfrm>
        </p:spPr>
        <p:txBody>
          <a:bodyPr/>
          <a:lstStyle>
            <a:lvl1pPr>
              <a:defRPr>
                <a:solidFill>
                  <a:schemeClr val="accent1">
                    <a:lumMod val="50000"/>
                  </a:schemeClr>
                </a:solidFill>
              </a:defRPr>
            </a:lvl1pPr>
          </a:lstStyle>
          <a:p>
            <a:fld id="{786A64DB-DBB3-CA48-993E-0DE1651AF3A6}" type="slidenum">
              <a:rPr lang="en-US" smtClean="0"/>
              <a:pPr/>
              <a:t>‹#›</a:t>
            </a:fld>
            <a:endParaRPr lang="en-US" dirty="0"/>
          </a:p>
        </p:txBody>
      </p:sp>
    </p:spTree>
    <p:extLst>
      <p:ext uri="{BB962C8B-B14F-4D97-AF65-F5344CB8AC3E}">
        <p14:creationId xmlns:p14="http://schemas.microsoft.com/office/powerpoint/2010/main" val="3475185721"/>
      </p:ext>
    </p:extLst>
  </p:cSld>
  <p:clrMapOvr>
    <a:masterClrMapping/>
  </p:clrMapOvr>
  <p:extLst>
    <p:ext uri="{DCECCB84-F9BA-43D5-87BE-67443E8EF086}">
      <p15:sldGuideLst xmlns:p15="http://schemas.microsoft.com/office/powerpoint/2012/main">
        <p15:guide id="1" orient="horz" pos="408" userDrawn="1">
          <p15:clr>
            <a:srgbClr val="FBAE40"/>
          </p15:clr>
        </p15:guide>
        <p15:guide id="2" pos="4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98824"/>
            <a:ext cx="6851650" cy="397669"/>
          </a:xfrm>
          <a:prstGeom prst="rect">
            <a:avLst/>
          </a:prstGeom>
        </p:spPr>
        <p:txBody>
          <a:bodyPr lIns="91429" tIns="45714" rIns="91429" bIns="45714"/>
          <a:lstStyle/>
          <a:p>
            <a:r>
              <a:rPr lang="en-US" dirty="0"/>
              <a:t>Click to edit Master title style</a:t>
            </a:r>
          </a:p>
        </p:txBody>
      </p:sp>
      <p:sp>
        <p:nvSpPr>
          <p:cNvPr id="3" name="Content Placeholder 2"/>
          <p:cNvSpPr>
            <a:spLocks noGrp="1"/>
          </p:cNvSpPr>
          <p:nvPr>
            <p:ph idx="1"/>
          </p:nvPr>
        </p:nvSpPr>
        <p:spPr>
          <a:xfrm>
            <a:off x="1566591" y="837914"/>
            <a:ext cx="7845425" cy="3852863"/>
          </a:xfrm>
          <a:prstGeom prst="rect">
            <a:avLst/>
          </a:prstGeom>
        </p:spPr>
        <p:txBody>
          <a:bodyPr lIns="91429" tIns="45714" rIns="91429" bIns="4571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2"/>
          <p:cNvSpPr>
            <a:spLocks noGrp="1" noChangeArrowheads="1"/>
          </p:cNvSpPr>
          <p:nvPr>
            <p:ph type="sldNum" sz="quarter" idx="10"/>
          </p:nvPr>
        </p:nvSpPr>
        <p:spPr>
          <a:ln/>
        </p:spPr>
        <p:txBody>
          <a:bodyPr/>
          <a:lstStyle>
            <a:lvl1pPr>
              <a:defRPr/>
            </a:lvl1pPr>
          </a:lstStyle>
          <a:p>
            <a:pPr>
              <a:defRPr/>
            </a:pPr>
            <a:fld id="{A2BAD5C3-77D7-4C56-9837-62490DC50765}" type="slidenum">
              <a:rPr lang="en-US"/>
              <a:pPr>
                <a:defRPr/>
              </a:pPr>
              <a:t>‹#›</a:t>
            </a:fld>
            <a:endParaRPr lang="en-US" dirty="0"/>
          </a:p>
        </p:txBody>
      </p:sp>
    </p:spTree>
    <p:extLst>
      <p:ext uri="{BB962C8B-B14F-4D97-AF65-F5344CB8AC3E}">
        <p14:creationId xmlns:p14="http://schemas.microsoft.com/office/powerpoint/2010/main" val="349490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lIns="91429" tIns="45714" rIns="91429" bIns="45714"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lIns="91429" tIns="45714" rIns="91429" bIns="45714"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202"/>
          <p:cNvSpPr>
            <a:spLocks noGrp="1" noChangeArrowheads="1"/>
          </p:cNvSpPr>
          <p:nvPr>
            <p:ph type="sldNum" sz="quarter" idx="10"/>
          </p:nvPr>
        </p:nvSpPr>
        <p:spPr>
          <a:ln/>
        </p:spPr>
        <p:txBody>
          <a:bodyPr/>
          <a:lstStyle>
            <a:lvl1pPr>
              <a:defRPr/>
            </a:lvl1pPr>
          </a:lstStyle>
          <a:p>
            <a:pPr>
              <a:defRPr/>
            </a:pPr>
            <a:fld id="{5783E877-F645-4EFA-853F-C3B254E5CDE4}" type="slidenum">
              <a:rPr lang="en-US"/>
              <a:pPr>
                <a:defRPr/>
              </a:pPr>
              <a:t>‹#›</a:t>
            </a:fld>
            <a:endParaRPr lang="en-US" dirty="0"/>
          </a:p>
        </p:txBody>
      </p:sp>
    </p:spTree>
    <p:extLst>
      <p:ext uri="{BB962C8B-B14F-4D97-AF65-F5344CB8AC3E}">
        <p14:creationId xmlns:p14="http://schemas.microsoft.com/office/powerpoint/2010/main" val="191955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98824"/>
            <a:ext cx="6851650" cy="397669"/>
          </a:xfrm>
          <a:prstGeom prst="rect">
            <a:avLst/>
          </a:prstGeom>
        </p:spPr>
        <p:txBody>
          <a:bodyPr lIns="91429" tIns="45714" rIns="91429" bIns="45714"/>
          <a:lstStyle/>
          <a:p>
            <a:r>
              <a:rPr lang="en-US"/>
              <a:t>Click to edit Master title style</a:t>
            </a:r>
          </a:p>
        </p:txBody>
      </p:sp>
      <p:sp>
        <p:nvSpPr>
          <p:cNvPr id="3" name="Content Placeholder 2"/>
          <p:cNvSpPr>
            <a:spLocks noGrp="1"/>
          </p:cNvSpPr>
          <p:nvPr>
            <p:ph sz="half" idx="1"/>
          </p:nvPr>
        </p:nvSpPr>
        <p:spPr>
          <a:xfrm>
            <a:off x="963613" y="967979"/>
            <a:ext cx="3846512" cy="3852863"/>
          </a:xfrm>
          <a:prstGeom prst="rect">
            <a:avLst/>
          </a:prstGeom>
        </p:spPr>
        <p:txBody>
          <a:bodyPr lIns="91429" tIns="45714" rIns="91429"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62528" y="967979"/>
            <a:ext cx="3846513" cy="3852863"/>
          </a:xfrm>
          <a:prstGeom prst="rect">
            <a:avLst/>
          </a:prstGeom>
        </p:spPr>
        <p:txBody>
          <a:bodyPr lIns="91429" tIns="45714" rIns="91429"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2"/>
          <p:cNvSpPr>
            <a:spLocks noGrp="1" noChangeArrowheads="1"/>
          </p:cNvSpPr>
          <p:nvPr>
            <p:ph type="sldNum" sz="quarter" idx="10"/>
          </p:nvPr>
        </p:nvSpPr>
        <p:spPr>
          <a:ln/>
        </p:spPr>
        <p:txBody>
          <a:bodyPr/>
          <a:lstStyle>
            <a:lvl1pPr>
              <a:defRPr/>
            </a:lvl1pPr>
          </a:lstStyle>
          <a:p>
            <a:pPr>
              <a:defRPr/>
            </a:pPr>
            <a:fld id="{60277716-BCEE-43F3-A572-C9311FF386CB}" type="slidenum">
              <a:rPr lang="en-US"/>
              <a:pPr>
                <a:defRPr/>
              </a:pPr>
              <a:t>‹#›</a:t>
            </a:fld>
            <a:endParaRPr lang="en-US" dirty="0"/>
          </a:p>
        </p:txBody>
      </p:sp>
    </p:spTree>
    <p:extLst>
      <p:ext uri="{BB962C8B-B14F-4D97-AF65-F5344CB8AC3E}">
        <p14:creationId xmlns:p14="http://schemas.microsoft.com/office/powerpoint/2010/main" val="329978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91429" tIns="45714" rIns="91429" bIns="45714"/>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a:prstGeom prst="rect">
            <a:avLst/>
          </a:prstGeom>
        </p:spPr>
        <p:txBody>
          <a:bodyPr lIns="91429" tIns="45714" rIns="91429" bIns="45714"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a:prstGeom prst="rect">
            <a:avLst/>
          </a:prstGeom>
        </p:spPr>
        <p:txBody>
          <a:bodyPr lIns="91429" tIns="45714" rIns="91429"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a:prstGeom prst="rect">
            <a:avLst/>
          </a:prstGeom>
        </p:spPr>
        <p:txBody>
          <a:bodyPr lIns="91429" tIns="45714" rIns="91429" bIns="45714"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a:prstGeom prst="rect">
            <a:avLst/>
          </a:prstGeom>
        </p:spPr>
        <p:txBody>
          <a:bodyPr lIns="91429" tIns="45714" rIns="91429"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2"/>
          <p:cNvSpPr>
            <a:spLocks noGrp="1" noChangeArrowheads="1"/>
          </p:cNvSpPr>
          <p:nvPr>
            <p:ph type="sldNum" sz="quarter" idx="10"/>
          </p:nvPr>
        </p:nvSpPr>
        <p:spPr>
          <a:ln/>
        </p:spPr>
        <p:txBody>
          <a:bodyPr/>
          <a:lstStyle>
            <a:lvl1pPr>
              <a:defRPr/>
            </a:lvl1pPr>
          </a:lstStyle>
          <a:p>
            <a:pPr>
              <a:defRPr/>
            </a:pPr>
            <a:fld id="{61DEAB88-B799-492B-8C5F-26DA46AEB7C2}" type="slidenum">
              <a:rPr lang="en-US"/>
              <a:pPr>
                <a:defRPr/>
              </a:pPr>
              <a:t>‹#›</a:t>
            </a:fld>
            <a:endParaRPr lang="en-US" dirty="0"/>
          </a:p>
        </p:txBody>
      </p:sp>
    </p:spTree>
    <p:extLst>
      <p:ext uri="{BB962C8B-B14F-4D97-AF65-F5344CB8AC3E}">
        <p14:creationId xmlns:p14="http://schemas.microsoft.com/office/powerpoint/2010/main" val="213845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98824"/>
            <a:ext cx="6851650" cy="397669"/>
          </a:xfrm>
          <a:prstGeom prst="rect">
            <a:avLst/>
          </a:prstGeom>
        </p:spPr>
        <p:txBody>
          <a:bodyPr lIns="91429" tIns="45714" rIns="91429" bIns="45714"/>
          <a:lstStyle/>
          <a:p>
            <a:r>
              <a:rPr lang="en-US"/>
              <a:t>Click to edit Master title style</a:t>
            </a:r>
          </a:p>
        </p:txBody>
      </p:sp>
      <p:sp>
        <p:nvSpPr>
          <p:cNvPr id="3" name="Rectangle 202"/>
          <p:cNvSpPr>
            <a:spLocks noGrp="1" noChangeArrowheads="1"/>
          </p:cNvSpPr>
          <p:nvPr>
            <p:ph type="sldNum" sz="quarter" idx="10"/>
          </p:nvPr>
        </p:nvSpPr>
        <p:spPr>
          <a:ln/>
        </p:spPr>
        <p:txBody>
          <a:bodyPr/>
          <a:lstStyle>
            <a:lvl1pPr>
              <a:defRPr/>
            </a:lvl1pPr>
          </a:lstStyle>
          <a:p>
            <a:pPr>
              <a:defRPr/>
            </a:pPr>
            <a:fld id="{5B4441E4-9A51-40FB-8B46-342C167861C6}" type="slidenum">
              <a:rPr lang="en-US"/>
              <a:pPr>
                <a:defRPr/>
              </a:pPr>
              <a:t>‹#›</a:t>
            </a:fld>
            <a:endParaRPr lang="en-US" dirty="0"/>
          </a:p>
        </p:txBody>
      </p:sp>
    </p:spTree>
    <p:extLst>
      <p:ext uri="{BB962C8B-B14F-4D97-AF65-F5344CB8AC3E}">
        <p14:creationId xmlns:p14="http://schemas.microsoft.com/office/powerpoint/2010/main" val="76131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
          <p:cNvSpPr>
            <a:spLocks noGrp="1" noChangeArrowheads="1"/>
          </p:cNvSpPr>
          <p:nvPr>
            <p:ph type="sldNum" sz="quarter" idx="10"/>
          </p:nvPr>
        </p:nvSpPr>
        <p:spPr>
          <a:ln/>
        </p:spPr>
        <p:txBody>
          <a:bodyPr/>
          <a:lstStyle>
            <a:lvl1pPr>
              <a:defRPr/>
            </a:lvl1pPr>
          </a:lstStyle>
          <a:p>
            <a:pPr>
              <a:defRPr/>
            </a:pPr>
            <a:fld id="{C9CDCFF4-D8AA-480F-BA3F-C26AE8042B35}" type="slidenum">
              <a:rPr lang="en-US"/>
              <a:pPr>
                <a:defRPr/>
              </a:pPr>
              <a:t>‹#›</a:t>
            </a:fld>
            <a:endParaRPr lang="en-US" dirty="0"/>
          </a:p>
        </p:txBody>
      </p:sp>
    </p:spTree>
    <p:extLst>
      <p:ext uri="{BB962C8B-B14F-4D97-AF65-F5344CB8AC3E}">
        <p14:creationId xmlns:p14="http://schemas.microsoft.com/office/powerpoint/2010/main" val="127106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a:prstGeom prst="rect">
            <a:avLst/>
          </a:prstGeom>
        </p:spPr>
        <p:txBody>
          <a:bodyPr lIns="91429" tIns="45714" rIns="91429" bIns="45714"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a:prstGeom prst="rect">
            <a:avLst/>
          </a:prstGeom>
        </p:spPr>
        <p:txBody>
          <a:bodyPr lIns="91429" tIns="45714" rIns="91429" bIns="45714"/>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7"/>
            <a:ext cx="3008313" cy="3518297"/>
          </a:xfrm>
          <a:prstGeom prst="rect">
            <a:avLst/>
          </a:prstGeom>
        </p:spPr>
        <p:txBody>
          <a:bodyPr lIns="91429" tIns="45714" rIns="91429" bIns="45714"/>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AE2B8347-E83F-4BF2-9673-FF440422EB04}" type="slidenum">
              <a:rPr lang="en-US"/>
              <a:pPr>
                <a:defRPr/>
              </a:pPr>
              <a:t>‹#›</a:t>
            </a:fld>
            <a:endParaRPr lang="en-US" dirty="0"/>
          </a:p>
        </p:txBody>
      </p:sp>
    </p:spTree>
    <p:extLst>
      <p:ext uri="{BB962C8B-B14F-4D97-AF65-F5344CB8AC3E}">
        <p14:creationId xmlns:p14="http://schemas.microsoft.com/office/powerpoint/2010/main" val="1786367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lIns="91429" tIns="45714" rIns="91429" bIns="45714"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lIns="91429" tIns="45714" rIns="91429" bIns="45714"/>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dirty="0"/>
          </a:p>
        </p:txBody>
      </p:sp>
      <p:sp>
        <p:nvSpPr>
          <p:cNvPr id="4" name="Text Placeholder 3"/>
          <p:cNvSpPr>
            <a:spLocks noGrp="1"/>
          </p:cNvSpPr>
          <p:nvPr>
            <p:ph type="body" sz="half" idx="2"/>
          </p:nvPr>
        </p:nvSpPr>
        <p:spPr>
          <a:xfrm>
            <a:off x="1792288" y="4025504"/>
            <a:ext cx="5486400" cy="603647"/>
          </a:xfrm>
          <a:prstGeom prst="rect">
            <a:avLst/>
          </a:prstGeom>
        </p:spPr>
        <p:txBody>
          <a:bodyPr lIns="91429" tIns="45714" rIns="91429" bIns="45714"/>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1B9CD6EB-E22F-484D-84CB-813EB7456D92}" type="slidenum">
              <a:rPr lang="en-US"/>
              <a:pPr>
                <a:defRPr/>
              </a:pPr>
              <a:t>‹#›</a:t>
            </a:fld>
            <a:endParaRPr lang="en-US" dirty="0"/>
          </a:p>
        </p:txBody>
      </p:sp>
    </p:spTree>
    <p:extLst>
      <p:ext uri="{BB962C8B-B14F-4D97-AF65-F5344CB8AC3E}">
        <p14:creationId xmlns:p14="http://schemas.microsoft.com/office/powerpoint/2010/main" val="347476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5" cstate="screen"/>
          <a:srcRect/>
          <a:stretch>
            <a:fillRect/>
          </a:stretch>
        </p:blipFill>
        <p:spPr bwMode="auto">
          <a:xfrm>
            <a:off x="0" y="634604"/>
            <a:ext cx="9144000" cy="4508897"/>
          </a:xfrm>
          <a:prstGeom prst="rect">
            <a:avLst/>
          </a:prstGeom>
          <a:noFill/>
          <a:ln w="9525">
            <a:noFill/>
            <a:miter lim="800000"/>
            <a:headEnd/>
            <a:tailEnd/>
          </a:ln>
        </p:spPr>
      </p:pic>
      <p:sp>
        <p:nvSpPr>
          <p:cNvPr id="13320" name="Rectangle 8"/>
          <p:cNvSpPr>
            <a:spLocks noChangeArrowheads="1"/>
          </p:cNvSpPr>
          <p:nvPr userDrawn="1"/>
        </p:nvSpPr>
        <p:spPr bwMode="auto">
          <a:xfrm>
            <a:off x="0" y="0"/>
            <a:ext cx="9144000" cy="5143500"/>
          </a:xfrm>
          <a:prstGeom prst="rect">
            <a:avLst/>
          </a:prstGeom>
          <a:noFill/>
          <a:ln w="9525">
            <a:solidFill>
              <a:schemeClr val="tx1"/>
            </a:solidFill>
            <a:miter lim="800000"/>
            <a:headEnd/>
            <a:tailEnd/>
          </a:ln>
          <a:effectLst/>
        </p:spPr>
        <p:txBody>
          <a:bodyPr wrap="none" lIns="91429" tIns="45714" rIns="91429" bIns="45714" anchor="ctr"/>
          <a:lstStyle/>
          <a:p>
            <a:pPr fontAlgn="base">
              <a:spcBef>
                <a:spcPct val="0"/>
              </a:spcBef>
              <a:spcAft>
                <a:spcPct val="0"/>
              </a:spcAft>
              <a:defRPr/>
            </a:pPr>
            <a:endParaRPr lang="en-US" dirty="0">
              <a:solidFill>
                <a:srgbClr val="000000"/>
              </a:solidFill>
            </a:endParaRPr>
          </a:p>
        </p:txBody>
      </p:sp>
      <p:sp>
        <p:nvSpPr>
          <p:cNvPr id="13514" name="Rectangle 202"/>
          <p:cNvSpPr>
            <a:spLocks noGrp="1" noChangeArrowheads="1"/>
          </p:cNvSpPr>
          <p:nvPr>
            <p:ph type="sldNum" sz="quarter" idx="4"/>
          </p:nvPr>
        </p:nvSpPr>
        <p:spPr bwMode="auto">
          <a:xfrm>
            <a:off x="6759575" y="4612482"/>
            <a:ext cx="2133600" cy="357188"/>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600">
                <a:solidFill>
                  <a:srgbClr val="000000"/>
                </a:solidFill>
                <a:latin typeface="Arial" charset="0"/>
              </a:defRPr>
            </a:lvl1pPr>
          </a:lstStyle>
          <a:p>
            <a:pPr fontAlgn="base">
              <a:spcBef>
                <a:spcPct val="0"/>
              </a:spcBef>
              <a:spcAft>
                <a:spcPct val="0"/>
              </a:spcAft>
              <a:defRPr/>
            </a:pPr>
            <a:fld id="{923FED44-BF20-4D81-8B0E-61A7D8C1A645}" type="slidenum">
              <a:rPr lang="en-US"/>
              <a:pPr fontAlgn="base">
                <a:spcBef>
                  <a:spcPct val="0"/>
                </a:spcBef>
                <a:spcAft>
                  <a:spcPct val="0"/>
                </a:spcAft>
                <a:defRPr/>
              </a:pPr>
              <a:t>‹#›</a:t>
            </a:fld>
            <a:endParaRPr lang="en-US" dirty="0"/>
          </a:p>
        </p:txBody>
      </p:sp>
      <p:sp>
        <p:nvSpPr>
          <p:cNvPr id="8" name="Rectangle 7"/>
          <p:cNvSpPr/>
          <p:nvPr userDrawn="1"/>
        </p:nvSpPr>
        <p:spPr>
          <a:xfrm>
            <a:off x="0" y="5955"/>
            <a:ext cx="9144000" cy="6167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base">
              <a:spcBef>
                <a:spcPct val="0"/>
              </a:spcBef>
              <a:spcAft>
                <a:spcPct val="0"/>
              </a:spcAft>
              <a:defRPr/>
            </a:pPr>
            <a:endParaRPr lang="en-US" dirty="0">
              <a:solidFill>
                <a:srgbClr val="FFFFFF"/>
              </a:solidFill>
            </a:endParaRPr>
          </a:p>
        </p:txBody>
      </p:sp>
      <p:pic>
        <p:nvPicPr>
          <p:cNvPr id="1030" name="Picture 202"/>
          <p:cNvPicPr>
            <a:picLocks noChangeAspect="1" noChangeArrowheads="1"/>
          </p:cNvPicPr>
          <p:nvPr userDrawn="1"/>
        </p:nvPicPr>
        <p:blipFill>
          <a:blip r:embed="rId16" cstate="screen"/>
          <a:srcRect/>
          <a:stretch>
            <a:fillRect/>
          </a:stretch>
        </p:blipFill>
        <p:spPr bwMode="auto">
          <a:xfrm>
            <a:off x="8289925" y="73821"/>
            <a:ext cx="774700" cy="479822"/>
          </a:xfrm>
          <a:prstGeom prst="rect">
            <a:avLst/>
          </a:prstGeom>
          <a:noFill/>
          <a:ln w="9525">
            <a:noFill/>
            <a:miter lim="800000"/>
            <a:headEnd/>
            <a:tailEnd/>
          </a:ln>
        </p:spPr>
      </p:pic>
    </p:spTree>
    <p:extLst>
      <p:ext uri="{BB962C8B-B14F-4D97-AF65-F5344CB8AC3E}">
        <p14:creationId xmlns:p14="http://schemas.microsoft.com/office/powerpoint/2010/main" val="2870360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877" r:id="rId13"/>
  </p:sldLayoutIdLst>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p:titleStyle>
    <p:bodyStyle>
      <a:lvl1pPr marL="282542" indent="-282542" algn="l" rtl="0" eaLnBrk="0" fontAlgn="base" hangingPunct="0">
        <a:spcBef>
          <a:spcPct val="30000"/>
        </a:spcBef>
        <a:spcAft>
          <a:spcPct val="0"/>
        </a:spcAft>
        <a:buChar char="•"/>
        <a:defRPr sz="2000">
          <a:solidFill>
            <a:schemeClr val="tx1"/>
          </a:solidFill>
          <a:latin typeface="+mn-lt"/>
          <a:ea typeface="+mn-ea"/>
          <a:cs typeface="+mn-cs"/>
        </a:defRPr>
      </a:lvl1pPr>
      <a:lvl2pPr marL="636513" indent="-239685" algn="l" rtl="0" eaLnBrk="0" fontAlgn="base" hangingPunct="0">
        <a:spcBef>
          <a:spcPct val="30000"/>
        </a:spcBef>
        <a:spcAft>
          <a:spcPct val="0"/>
        </a:spcAft>
        <a:buFont typeface="Times" charset="0"/>
        <a:buChar char="–"/>
        <a:defRPr sz="2000">
          <a:solidFill>
            <a:schemeClr val="tx1"/>
          </a:solidFill>
          <a:latin typeface="+mn-lt"/>
        </a:defRPr>
      </a:lvl2pPr>
      <a:lvl3pPr marL="917468" indent="-166669" algn="l" rtl="0" eaLnBrk="0" fontAlgn="base" hangingPunct="0">
        <a:spcBef>
          <a:spcPct val="30000"/>
        </a:spcBef>
        <a:spcAft>
          <a:spcPct val="0"/>
        </a:spcAft>
        <a:buChar char="•"/>
        <a:defRPr sz="2000">
          <a:solidFill>
            <a:schemeClr val="tx1"/>
          </a:solidFill>
          <a:latin typeface="+mn-lt"/>
        </a:defRPr>
      </a:lvl3pPr>
      <a:lvl4pPr marL="1255566" indent="-223812" algn="l" rtl="0" eaLnBrk="0" fontAlgn="base" hangingPunct="0">
        <a:spcBef>
          <a:spcPct val="30000"/>
        </a:spcBef>
        <a:spcAft>
          <a:spcPct val="0"/>
        </a:spcAft>
        <a:buChar char="–"/>
        <a:defRPr sz="2000">
          <a:solidFill>
            <a:schemeClr val="tx1"/>
          </a:solidFill>
          <a:latin typeface="+mn-lt"/>
        </a:defRPr>
      </a:lvl4pPr>
      <a:lvl5pPr marL="1593664" indent="-223812" algn="l" rtl="0" eaLnBrk="0" fontAlgn="base" hangingPunct="0">
        <a:spcBef>
          <a:spcPct val="30000"/>
        </a:spcBef>
        <a:spcAft>
          <a:spcPct val="0"/>
        </a:spcAft>
        <a:buChar char="»"/>
        <a:defRPr sz="2000">
          <a:solidFill>
            <a:schemeClr val="tx1"/>
          </a:solidFill>
          <a:latin typeface="+mn-lt"/>
        </a:defRPr>
      </a:lvl5pPr>
      <a:lvl6pPr marL="2050810" indent="-223812" algn="l" rtl="0" fontAlgn="base">
        <a:spcBef>
          <a:spcPct val="30000"/>
        </a:spcBef>
        <a:spcAft>
          <a:spcPct val="0"/>
        </a:spcAft>
        <a:buChar char="»"/>
        <a:defRPr sz="2000">
          <a:solidFill>
            <a:schemeClr val="tx1"/>
          </a:solidFill>
          <a:latin typeface="+mn-lt"/>
        </a:defRPr>
      </a:lvl6pPr>
      <a:lvl7pPr marL="2507957" indent="-223812" algn="l" rtl="0" fontAlgn="base">
        <a:spcBef>
          <a:spcPct val="30000"/>
        </a:spcBef>
        <a:spcAft>
          <a:spcPct val="0"/>
        </a:spcAft>
        <a:buChar char="»"/>
        <a:defRPr sz="2000">
          <a:solidFill>
            <a:schemeClr val="tx1"/>
          </a:solidFill>
          <a:latin typeface="+mn-lt"/>
        </a:defRPr>
      </a:lvl7pPr>
      <a:lvl8pPr marL="2965103" indent="-223812" algn="l" rtl="0" fontAlgn="base">
        <a:spcBef>
          <a:spcPct val="30000"/>
        </a:spcBef>
        <a:spcAft>
          <a:spcPct val="0"/>
        </a:spcAft>
        <a:buChar char="»"/>
        <a:defRPr sz="2000">
          <a:solidFill>
            <a:schemeClr val="tx1"/>
          </a:solidFill>
          <a:latin typeface="+mn-lt"/>
        </a:defRPr>
      </a:lvl8pPr>
      <a:lvl9pPr marL="3422250" indent="-223812"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11.pn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11.pn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11.png"/><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hyperlink" Target="https://www.icfbr2022.it/en/home-en" TargetMode="External"/><Relationship Id="rId7" Type="http://schemas.openxmlformats.org/officeDocument/2006/relationships/image" Target="../media/image10.emf"/><Relationship Id="rId2" Type="http://schemas.openxmlformats.org/officeDocument/2006/relationships/hyperlink" Target="https://www.idga.org/events-wildfiremanagement" TargetMode="External"/><Relationship Id="rId1" Type="http://schemas.openxmlformats.org/officeDocument/2006/relationships/slideLayout" Target="../slideLayouts/slideLayout13.xml"/><Relationship Id="rId6" Type="http://schemas.openxmlformats.org/officeDocument/2006/relationships/hyperlink" Target="https://gcc02.safelinks.protection.outlook.com/?url=https%3A%2F%2Fwww.adai.pt%2Fnewevent%2Fevent%2Fhome%2Findex.php%3Ftarget%3Dhome%26defLang%3D2%26event%3D4)%2C%25C2%25A0&amp;data=04%7C01%7C%7C9968472402224ba4799108da0900566c%7Ced5b36e701ee4ebc867ee03cfa0d4697%7C0%7C0%7C637832194309225082%7CUnknown%7CTWFpbGZsb3d8eyJWIjoiMC4wLjAwMDAiLCJQIjoiV2luMzIiLCJBTiI6Ik1haWwiLCJXVCI6Mn0%3D%7C3000&amp;sdata=3WlrMMXQKjoeOorp4fkot9UYtA0bwE%2BJsTALxSf%2FYzg%3D&amp;reserved=0" TargetMode="External"/><Relationship Id="rId5" Type="http://schemas.openxmlformats.org/officeDocument/2006/relationships/hyperlink" Target="https://www.adai.pt/newevent/event/home/index.php?target=home&amp;defLang=2&amp;event=4" TargetMode="External"/><Relationship Id="rId4" Type="http://schemas.openxmlformats.org/officeDocument/2006/relationships/hyperlink" Target="https://gcc02.safelinks.protection.outlook.com/?url=https%3A%2F%2Fwww.iawfonline.org%2Fevents&amp;data=04%7C01%7C%7C9968472402224ba4799108da0900566c%7Ced5b36e701ee4ebc867ee03cfa0d4697%7C0%7C0%7C637832194309225082%7CUnknown%7CTWFpbGZsb3d8eyJWIjoiMC4wLjAwMDAiLCJQIjoiV2luMzIiLCJBTiI6Ik1haWwiLCJXVCI6Mn0%3D%7C3000&amp;sdata=yAE7hpwKaZVRxTR%2FGt%2FaHBskTqFTw5SQE29Img2pOEg%3D&amp;reserved=0" TargetMode="Externa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2"/>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412987" y="3772737"/>
            <a:ext cx="731013" cy="602666"/>
          </a:xfrm>
          <a:prstGeom prst="rect">
            <a:avLst/>
          </a:prstGeom>
          <a:noFill/>
          <a:ln w="9525">
            <a:noFill/>
            <a:miter lim="800000"/>
            <a:headEnd/>
            <a:tailEnd/>
          </a:ln>
        </p:spPr>
      </p:pic>
      <p:pic>
        <p:nvPicPr>
          <p:cNvPr id="7" name="Picture 6" descr="Screen Shot 2018-03-21 at 1.14.44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771651"/>
            <a:ext cx="9144000" cy="1585079"/>
          </a:xfrm>
          <a:prstGeom prst="rect">
            <a:avLst/>
          </a:prstGeom>
        </p:spPr>
      </p:pic>
      <p:sp>
        <p:nvSpPr>
          <p:cNvPr id="8" name="Text Box 4"/>
          <p:cNvSpPr txBox="1">
            <a:spLocks noChangeArrowheads="1"/>
          </p:cNvSpPr>
          <p:nvPr/>
        </p:nvSpPr>
        <p:spPr bwMode="auto">
          <a:xfrm>
            <a:off x="0" y="90346"/>
            <a:ext cx="9144000" cy="1569648"/>
          </a:xfrm>
          <a:prstGeom prst="rect">
            <a:avLst/>
          </a:prstGeom>
          <a:noFill/>
          <a:ln w="9525">
            <a:noFill/>
            <a:miter lim="800000"/>
            <a:headEnd/>
            <a:tailEnd/>
          </a:ln>
        </p:spPr>
        <p:txBody>
          <a:bodyPr wrap="square" lIns="91429" tIns="45714" rIns="91429" bIns="45714">
            <a:spAutoFit/>
          </a:bodyPr>
          <a:lstStyle/>
          <a:p>
            <a:pPr algn="ctr"/>
            <a:r>
              <a:rPr lang="en-US" sz="3200" b="1" i="1" dirty="0">
                <a:solidFill>
                  <a:schemeClr val="bg1"/>
                </a:solidFill>
                <a:latin typeface="Candara"/>
                <a:cs typeface="Candara"/>
              </a:rPr>
              <a:t>Welcome to the:</a:t>
            </a:r>
          </a:p>
          <a:p>
            <a:pPr algn="ctr"/>
            <a:r>
              <a:rPr lang="en-US" sz="3200" b="1" i="1" dirty="0">
                <a:solidFill>
                  <a:schemeClr val="bg1"/>
                </a:solidFill>
                <a:latin typeface="Candara"/>
                <a:cs typeface="Candara"/>
              </a:rPr>
              <a:t>37th Tactical Fire Remote Sensing</a:t>
            </a:r>
          </a:p>
          <a:p>
            <a:pPr algn="ctr"/>
            <a:r>
              <a:rPr lang="en-US" sz="3200" b="1" i="1" dirty="0">
                <a:solidFill>
                  <a:schemeClr val="bg1"/>
                </a:solidFill>
                <a:latin typeface="Candara"/>
                <a:cs typeface="Candara"/>
              </a:rPr>
              <a:t>Advisory Committee (TFRSAC) Meeting</a:t>
            </a:r>
          </a:p>
        </p:txBody>
      </p:sp>
      <p:sp>
        <p:nvSpPr>
          <p:cNvPr id="9" name="Rectangle 8"/>
          <p:cNvSpPr/>
          <p:nvPr/>
        </p:nvSpPr>
        <p:spPr>
          <a:xfrm>
            <a:off x="1393220" y="3931580"/>
            <a:ext cx="6357560" cy="1015663"/>
          </a:xfrm>
          <a:prstGeom prst="rect">
            <a:avLst/>
          </a:prstGeom>
        </p:spPr>
        <p:txBody>
          <a:bodyPr wrap="square">
            <a:spAutoFit/>
          </a:bodyPr>
          <a:lstStyle/>
          <a:p>
            <a:pPr algn="ctr"/>
            <a:r>
              <a:rPr lang="en-US" sz="2000" b="1" dirty="0">
                <a:solidFill>
                  <a:srgbClr val="000099"/>
                </a:solidFill>
                <a:latin typeface="Candara"/>
                <a:cs typeface="Candara"/>
              </a:rPr>
              <a:t>2</a:t>
            </a:r>
            <a:r>
              <a:rPr lang="en-US" sz="2000" b="1" kern="1200" dirty="0">
                <a:solidFill>
                  <a:srgbClr val="000099"/>
                </a:solidFill>
                <a:latin typeface="Candara"/>
                <a:cs typeface="Candara"/>
              </a:rPr>
              <a:t>9-30 November 2022</a:t>
            </a:r>
          </a:p>
          <a:p>
            <a:pPr algn="ctr"/>
            <a:r>
              <a:rPr lang="de-DE" sz="2000" b="1" dirty="0">
                <a:solidFill>
                  <a:srgbClr val="000099"/>
                </a:solidFill>
                <a:latin typeface="Candara" panose="020E0502030303020204" pitchFamily="34" charset="0"/>
                <a:cs typeface="Arial" panose="020B0604020202020204" pitchFamily="34" charset="0"/>
              </a:rPr>
              <a:t>11:00 AM – 5:00 PM Eastern Time Zone</a:t>
            </a:r>
          </a:p>
          <a:p>
            <a:pPr algn="ctr"/>
            <a:r>
              <a:rPr lang="de-DE" sz="2000" b="1" i="1" dirty="0">
                <a:solidFill>
                  <a:srgbClr val="000099"/>
                </a:solidFill>
                <a:latin typeface="Candara" panose="020E0502030303020204" pitchFamily="34" charset="0"/>
                <a:cs typeface="Arial" panose="020B0604020202020204" pitchFamily="34" charset="0"/>
              </a:rPr>
              <a:t>(times are the same for both days)</a:t>
            </a:r>
            <a:endParaRPr lang="en-US" sz="2000" b="1" i="1" dirty="0">
              <a:solidFill>
                <a:srgbClr val="000099"/>
              </a:solidFill>
              <a:latin typeface="Candara" panose="020E0502030303020204" pitchFamily="34" charset="0"/>
              <a:cs typeface="Arial" panose="020B0604020202020204" pitchFamily="34" charset="0"/>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73187"/>
            <a:ext cx="9144000" cy="1999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p:cNvSpPr/>
          <p:nvPr/>
        </p:nvSpPr>
        <p:spPr>
          <a:xfrm>
            <a:off x="1393220" y="1994126"/>
            <a:ext cx="6357560" cy="1477328"/>
          </a:xfrm>
          <a:prstGeom prst="rect">
            <a:avLst/>
          </a:prstGeom>
        </p:spPr>
        <p:txBody>
          <a:bodyPr wrap="square">
            <a:spAutoFit/>
          </a:bodyPr>
          <a:lstStyle/>
          <a:p>
            <a:pPr algn="ctr"/>
            <a:r>
              <a:rPr lang="en-US" b="1" dirty="0">
                <a:solidFill>
                  <a:schemeClr val="bg1"/>
                </a:solidFill>
                <a:latin typeface="Candara"/>
                <a:cs typeface="Candara"/>
              </a:rPr>
              <a:t>Hosted By:</a:t>
            </a:r>
          </a:p>
          <a:p>
            <a:pPr algn="ctr"/>
            <a:r>
              <a:rPr lang="en-US" b="1" dirty="0">
                <a:solidFill>
                  <a:schemeClr val="bg1"/>
                </a:solidFill>
                <a:latin typeface="Candara"/>
                <a:cs typeface="Candara"/>
              </a:rPr>
              <a:t>USDA-Forest Service:  Everett Hinkley</a:t>
            </a:r>
          </a:p>
          <a:p>
            <a:pPr algn="ctr"/>
            <a:r>
              <a:rPr lang="en-US" b="1" dirty="0">
                <a:solidFill>
                  <a:schemeClr val="bg1"/>
                </a:solidFill>
                <a:latin typeface="Candara"/>
                <a:cs typeface="Candara"/>
              </a:rPr>
              <a:t>USGS: Birgit Peterson</a:t>
            </a:r>
            <a:br>
              <a:rPr lang="en-US" b="1" dirty="0">
                <a:solidFill>
                  <a:schemeClr val="bg1"/>
                </a:solidFill>
                <a:latin typeface="Candara"/>
                <a:cs typeface="Candara"/>
              </a:rPr>
            </a:br>
            <a:r>
              <a:rPr lang="en-US" b="1" dirty="0">
                <a:solidFill>
                  <a:schemeClr val="bg1"/>
                </a:solidFill>
                <a:latin typeface="Candara"/>
                <a:cs typeface="Candara"/>
              </a:rPr>
              <a:t>NOAA: Mike Pavolonis</a:t>
            </a:r>
          </a:p>
          <a:p>
            <a:pPr algn="ctr"/>
            <a:r>
              <a:rPr lang="en-US" b="1" dirty="0">
                <a:solidFill>
                  <a:schemeClr val="bg1"/>
                </a:solidFill>
                <a:latin typeface="Candara"/>
                <a:cs typeface="Candara"/>
              </a:rPr>
              <a:t>NASA Applied Science Program:  Vince Ambrosia</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8820" y="3805732"/>
            <a:ext cx="616768" cy="616768"/>
          </a:xfrm>
          <a:prstGeom prst="rect">
            <a:avLst/>
          </a:prstGeom>
        </p:spPr>
      </p:pic>
      <p:pic>
        <p:nvPicPr>
          <p:cNvPr id="13" name="Picture 12" descr="Icon&#10;&#10;Description automatically generated with medium confidence">
            <a:extLst>
              <a:ext uri="{FF2B5EF4-FFF2-40B4-BE49-F238E27FC236}">
                <a16:creationId xmlns:a16="http://schemas.microsoft.com/office/drawing/2014/main" id="{44DB99E1-2DA0-2EBE-3C17-00BCB8DE6A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8109" y="4523973"/>
            <a:ext cx="579473" cy="565201"/>
          </a:xfrm>
          <a:prstGeom prst="rect">
            <a:avLst/>
          </a:prstGeom>
        </p:spPr>
      </p:pic>
      <p:pic>
        <p:nvPicPr>
          <p:cNvPr id="3" name="Picture 2">
            <a:extLst>
              <a:ext uri="{FF2B5EF4-FFF2-40B4-BE49-F238E27FC236}">
                <a16:creationId xmlns:a16="http://schemas.microsoft.com/office/drawing/2014/main" id="{AFFEF114-8132-4BA0-A13E-EC97D6522A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47397" y="4491137"/>
            <a:ext cx="607576" cy="628672"/>
          </a:xfrm>
          <a:prstGeom prst="rect">
            <a:avLst/>
          </a:prstGeom>
        </p:spPr>
      </p:pic>
    </p:spTree>
    <p:extLst>
      <p:ext uri="{BB962C8B-B14F-4D97-AF65-F5344CB8AC3E}">
        <p14:creationId xmlns:p14="http://schemas.microsoft.com/office/powerpoint/2010/main" val="3975865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79A9-29BA-FA40-A302-21F070A2397D}"/>
              </a:ext>
            </a:extLst>
          </p:cNvPr>
          <p:cNvSpPr>
            <a:spLocks noGrp="1"/>
          </p:cNvSpPr>
          <p:nvPr>
            <p:ph type="title"/>
          </p:nvPr>
        </p:nvSpPr>
        <p:spPr>
          <a:xfrm>
            <a:off x="146307" y="101689"/>
            <a:ext cx="8272863" cy="1038233"/>
          </a:xfrm>
        </p:spPr>
        <p:txBody>
          <a:bodyPr/>
          <a:lstStyle/>
          <a:p>
            <a:r>
              <a:rPr lang="en-US" sz="3600" i="1" dirty="0">
                <a:latin typeface="Candara" panose="020E0502030303020204" pitchFamily="34" charset="0"/>
              </a:rPr>
              <a:t>Tactical Fire Remote Sensing Advisory Committee (TFRSAC)</a:t>
            </a:r>
          </a:p>
        </p:txBody>
      </p:sp>
      <p:sp>
        <p:nvSpPr>
          <p:cNvPr id="3" name="Slide Number Placeholder 2">
            <a:extLst>
              <a:ext uri="{FF2B5EF4-FFF2-40B4-BE49-F238E27FC236}">
                <a16:creationId xmlns:a16="http://schemas.microsoft.com/office/drawing/2014/main" id="{58AFBFED-D5C5-AC40-A662-B595BD91E5BC}"/>
              </a:ext>
            </a:extLst>
          </p:cNvPr>
          <p:cNvSpPr>
            <a:spLocks noGrp="1"/>
          </p:cNvSpPr>
          <p:nvPr>
            <p:ph type="sldNum" sz="quarter" idx="10"/>
          </p:nvPr>
        </p:nvSpPr>
        <p:spPr/>
        <p:txBody>
          <a:bodyPr/>
          <a:lstStyle/>
          <a:p>
            <a:fld id="{786A64DB-DBB3-CA48-993E-0DE1651AF3A6}" type="slidenum">
              <a:rPr lang="en-US" smtClean="0"/>
              <a:pPr/>
              <a:t>2</a:t>
            </a:fld>
            <a:endParaRPr lang="en-US" dirty="0"/>
          </a:p>
        </p:txBody>
      </p:sp>
      <p:sp>
        <p:nvSpPr>
          <p:cNvPr id="4" name="Rectangle 3">
            <a:extLst>
              <a:ext uri="{FF2B5EF4-FFF2-40B4-BE49-F238E27FC236}">
                <a16:creationId xmlns:a16="http://schemas.microsoft.com/office/drawing/2014/main" id="{C6048574-7620-0C4C-89CF-9C2FB6C2C548}"/>
              </a:ext>
            </a:extLst>
          </p:cNvPr>
          <p:cNvSpPr/>
          <p:nvPr/>
        </p:nvSpPr>
        <p:spPr>
          <a:xfrm>
            <a:off x="233958" y="1350826"/>
            <a:ext cx="8676083" cy="1477328"/>
          </a:xfrm>
          <a:prstGeom prst="rect">
            <a:avLst/>
          </a:prstGeom>
          <a:solidFill>
            <a:srgbClr val="8DB4E3"/>
          </a:solidFill>
        </p:spPr>
        <p:txBody>
          <a:bodyPr wrap="square">
            <a:spAutoFit/>
          </a:bodyPr>
          <a:lstStyle/>
          <a:p>
            <a:r>
              <a:rPr lang="en-US" b="1" dirty="0">
                <a:solidFill>
                  <a:srgbClr val="000066"/>
                </a:solidFill>
                <a:latin typeface="Candara" panose="020E0502030303020204" pitchFamily="34" charset="0"/>
              </a:rPr>
              <a:t>TFRSAC</a:t>
            </a:r>
            <a:r>
              <a:rPr lang="en-US" dirty="0">
                <a:solidFill>
                  <a:srgbClr val="000066"/>
                </a:solidFill>
                <a:latin typeface="Candara" panose="020E0502030303020204" pitchFamily="34" charset="0"/>
              </a:rPr>
              <a:t>: MEETING TWICE-ANNUALLY SINCE 2003!! A “Community of Practice” (CoP) which focuses on sharing best practices and creating new knowledge to advance the wildland management domain of professional practice. TFRSAC meets twice yearly (Spring and Fall) to discuss the developments and results of ongoing investigations for new and evolving capabilities that support improved fire observation.</a:t>
            </a:r>
          </a:p>
        </p:txBody>
      </p:sp>
      <p:sp>
        <p:nvSpPr>
          <p:cNvPr id="5" name="Rectangle 4">
            <a:extLst>
              <a:ext uri="{FF2B5EF4-FFF2-40B4-BE49-F238E27FC236}">
                <a16:creationId xmlns:a16="http://schemas.microsoft.com/office/drawing/2014/main" id="{ED486FA8-5F66-0445-B707-494E2D1AF594}"/>
              </a:ext>
            </a:extLst>
          </p:cNvPr>
          <p:cNvSpPr/>
          <p:nvPr/>
        </p:nvSpPr>
        <p:spPr>
          <a:xfrm>
            <a:off x="233958" y="3304578"/>
            <a:ext cx="8676083" cy="1754326"/>
          </a:xfrm>
          <a:prstGeom prst="rect">
            <a:avLst/>
          </a:prstGeom>
          <a:solidFill>
            <a:srgbClr val="8DB4E3"/>
          </a:solidFill>
        </p:spPr>
        <p:txBody>
          <a:bodyPr wrap="square">
            <a:spAutoFit/>
          </a:bodyPr>
          <a:lstStyle/>
          <a:p>
            <a:r>
              <a:rPr lang="en-US" b="1" dirty="0">
                <a:solidFill>
                  <a:srgbClr val="000066"/>
                </a:solidFill>
                <a:latin typeface="Candara" panose="020E0502030303020204" pitchFamily="34" charset="0"/>
              </a:rPr>
              <a:t>TFRSAC OBJECTIVES: </a:t>
            </a:r>
            <a:r>
              <a:rPr lang="en-US" dirty="0">
                <a:solidFill>
                  <a:srgbClr val="000066"/>
                </a:solidFill>
                <a:latin typeface="Candara" panose="020E0502030303020204" pitchFamily="34" charset="0"/>
              </a:rPr>
              <a:t>Demonstrate evolved and evolving technologies for increasing the information content and timeliness of EO data collected for wildfires.</a:t>
            </a:r>
          </a:p>
          <a:p>
            <a:endParaRPr lang="en-US" dirty="0">
              <a:solidFill>
                <a:srgbClr val="000066"/>
              </a:solidFill>
              <a:latin typeface="Candara" panose="020E0502030303020204" pitchFamily="34" charset="0"/>
            </a:endParaRPr>
          </a:p>
          <a:p>
            <a:r>
              <a:rPr lang="en-US" dirty="0">
                <a:solidFill>
                  <a:srgbClr val="000066"/>
                </a:solidFill>
                <a:latin typeface="Candara" panose="020E0502030303020204" pitchFamily="34" charset="0"/>
              </a:rPr>
              <a:t>Make community aware of new initiatives / solicitations / collaborative projects.</a:t>
            </a:r>
          </a:p>
          <a:p>
            <a:endParaRPr lang="en-US" dirty="0">
              <a:solidFill>
                <a:srgbClr val="000066"/>
              </a:solidFill>
              <a:latin typeface="Candara" panose="020E0502030303020204" pitchFamily="34" charset="0"/>
            </a:endParaRPr>
          </a:p>
          <a:p>
            <a:r>
              <a:rPr lang="en-US" dirty="0">
                <a:solidFill>
                  <a:srgbClr val="000066"/>
                </a:solidFill>
                <a:latin typeface="Candara" panose="020E0502030303020204" pitchFamily="34" charset="0"/>
              </a:rPr>
              <a:t>Build and mature new relationships / partnerships amongst the community.</a:t>
            </a:r>
          </a:p>
        </p:txBody>
      </p:sp>
      <p:pic>
        <p:nvPicPr>
          <p:cNvPr id="7" name="Picture 6" descr="NASA_logo.eps">
            <a:extLst>
              <a:ext uri="{FF2B5EF4-FFF2-40B4-BE49-F238E27FC236}">
                <a16:creationId xmlns:a16="http://schemas.microsoft.com/office/drawing/2014/main" id="{02AD7369-CC66-6645-97CE-51C4BDEFC3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38587" y="101025"/>
            <a:ext cx="559466" cy="465011"/>
          </a:xfrm>
          <a:prstGeom prst="rect">
            <a:avLst/>
          </a:prstGeom>
        </p:spPr>
      </p:pic>
    </p:spTree>
    <p:extLst>
      <p:ext uri="{BB962C8B-B14F-4D97-AF65-F5344CB8AC3E}">
        <p14:creationId xmlns:p14="http://schemas.microsoft.com/office/powerpoint/2010/main" val="1868399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5A5F0-5997-FB42-8D31-1714567C02F6}"/>
              </a:ext>
            </a:extLst>
          </p:cNvPr>
          <p:cNvSpPr>
            <a:spLocks noGrp="1"/>
          </p:cNvSpPr>
          <p:nvPr>
            <p:ph type="title"/>
          </p:nvPr>
        </p:nvSpPr>
        <p:spPr>
          <a:xfrm>
            <a:off x="151894" y="166109"/>
            <a:ext cx="9004452" cy="461793"/>
          </a:xfrm>
        </p:spPr>
        <p:txBody>
          <a:bodyPr/>
          <a:lstStyle/>
          <a:p>
            <a:r>
              <a:rPr lang="en-US" sz="2800" i="1" dirty="0">
                <a:latin typeface="Candara" panose="020E0502030303020204" pitchFamily="34" charset="0"/>
              </a:rPr>
              <a:t>Welcome to our Newest Co-Coordinator:  Mike Pavolonis</a:t>
            </a:r>
          </a:p>
        </p:txBody>
      </p:sp>
      <p:sp>
        <p:nvSpPr>
          <p:cNvPr id="3" name="Slide Number Placeholder 2">
            <a:extLst>
              <a:ext uri="{FF2B5EF4-FFF2-40B4-BE49-F238E27FC236}">
                <a16:creationId xmlns:a16="http://schemas.microsoft.com/office/drawing/2014/main" id="{3C890C37-DD8B-3E42-ABF0-5EBA77F30BEE}"/>
              </a:ext>
            </a:extLst>
          </p:cNvPr>
          <p:cNvSpPr>
            <a:spLocks noGrp="1"/>
          </p:cNvSpPr>
          <p:nvPr>
            <p:ph type="sldNum" sz="quarter" idx="10"/>
          </p:nvPr>
        </p:nvSpPr>
        <p:spPr/>
        <p:txBody>
          <a:bodyPr/>
          <a:lstStyle/>
          <a:p>
            <a:fld id="{786A64DB-DBB3-CA48-993E-0DE1651AF3A6}" type="slidenum">
              <a:rPr lang="en-US" smtClean="0"/>
              <a:pPr/>
              <a:t>3</a:t>
            </a:fld>
            <a:endParaRPr lang="en-US" dirty="0"/>
          </a:p>
        </p:txBody>
      </p:sp>
      <p:sp>
        <p:nvSpPr>
          <p:cNvPr id="6" name="TextBox 5">
            <a:extLst>
              <a:ext uri="{FF2B5EF4-FFF2-40B4-BE49-F238E27FC236}">
                <a16:creationId xmlns:a16="http://schemas.microsoft.com/office/drawing/2014/main" id="{7B513385-CC2F-BE43-842C-19BD61855499}"/>
              </a:ext>
            </a:extLst>
          </p:cNvPr>
          <p:cNvSpPr txBox="1"/>
          <p:nvPr/>
        </p:nvSpPr>
        <p:spPr>
          <a:xfrm>
            <a:off x="219533" y="909756"/>
            <a:ext cx="8704933" cy="3323987"/>
          </a:xfrm>
          <a:prstGeom prst="rect">
            <a:avLst/>
          </a:prstGeom>
          <a:noFill/>
        </p:spPr>
        <p:txBody>
          <a:bodyPr wrap="square" rtlCol="0">
            <a:spAutoFit/>
          </a:bodyPr>
          <a:lstStyle/>
          <a:p>
            <a:pPr algn="ctr"/>
            <a:r>
              <a:rPr lang="en-US" sz="2400" dirty="0">
                <a:solidFill>
                  <a:srgbClr val="FFFF00"/>
                </a:solidFill>
              </a:rPr>
              <a:t>We’ve added NOAA as a co-organizing member of the TFRSAC management community!</a:t>
            </a:r>
          </a:p>
          <a:p>
            <a:endParaRPr lang="en-US" dirty="0"/>
          </a:p>
          <a:p>
            <a:r>
              <a:rPr lang="en-US" b="1" dirty="0">
                <a:solidFill>
                  <a:srgbClr val="000099"/>
                </a:solidFill>
              </a:rPr>
              <a:t>Mike Pavolonis is the Wildland Fire program manager at the NOAA National Environmental Satellite, Data, and Information Service (NESDIS). </a:t>
            </a:r>
            <a:r>
              <a:rPr lang="en-US" dirty="0">
                <a:solidFill>
                  <a:srgbClr val="000099"/>
                </a:solidFill>
              </a:rPr>
              <a:t>He has a background in atmospheric science, with degrees from Penn State (B.S.) and the University of Wisconsin (M.S. and PhD). He has been a scientist at the NOAA/NESDIS Center for Satellite Applications and Research since 2005 and is stationed at the NOAA Cooperative Institute for Meteorological Satellite Studies (CIMSS) in Madison, Wisconsin. His remote sensing expertise includes volcanic hazard, fire, and severe weather applications.</a:t>
            </a:r>
          </a:p>
        </p:txBody>
      </p:sp>
      <p:pic>
        <p:nvPicPr>
          <p:cNvPr id="7" name="Picture 6" descr="NASA_logo.eps">
            <a:extLst>
              <a:ext uri="{FF2B5EF4-FFF2-40B4-BE49-F238E27FC236}">
                <a16:creationId xmlns:a16="http://schemas.microsoft.com/office/drawing/2014/main" id="{53AECC1B-1F80-9144-A12C-74259434660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97229" y="4565557"/>
            <a:ext cx="646772" cy="465011"/>
          </a:xfrm>
          <a:prstGeom prst="rect">
            <a:avLst/>
          </a:prstGeom>
        </p:spPr>
      </p:pic>
      <p:pic>
        <p:nvPicPr>
          <p:cNvPr id="8" name="Picture 7">
            <a:extLst>
              <a:ext uri="{FF2B5EF4-FFF2-40B4-BE49-F238E27FC236}">
                <a16:creationId xmlns:a16="http://schemas.microsoft.com/office/drawing/2014/main" id="{1ED8A588-E263-694B-9C28-D0A52F0845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16" y="4439412"/>
            <a:ext cx="610472" cy="704088"/>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70A49F27-DE86-9AF6-E150-B50CEDB6A0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9090" y="4469545"/>
            <a:ext cx="610473" cy="595437"/>
          </a:xfrm>
          <a:prstGeom prst="rect">
            <a:avLst/>
          </a:prstGeom>
        </p:spPr>
      </p:pic>
      <p:pic>
        <p:nvPicPr>
          <p:cNvPr id="10" name="Picture 9">
            <a:extLst>
              <a:ext uri="{FF2B5EF4-FFF2-40B4-BE49-F238E27FC236}">
                <a16:creationId xmlns:a16="http://schemas.microsoft.com/office/drawing/2014/main" id="{18DA4D5F-6CB8-4905-98C2-D0CEBCF623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8873" y="4412436"/>
            <a:ext cx="607576" cy="628672"/>
          </a:xfrm>
          <a:prstGeom prst="rect">
            <a:avLst/>
          </a:prstGeom>
        </p:spPr>
      </p:pic>
    </p:spTree>
    <p:extLst>
      <p:ext uri="{BB962C8B-B14F-4D97-AF65-F5344CB8AC3E}">
        <p14:creationId xmlns:p14="http://schemas.microsoft.com/office/powerpoint/2010/main" val="3165447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8AECEE-C511-7B44-BFA6-BE5D17EA2C01}"/>
              </a:ext>
            </a:extLst>
          </p:cNvPr>
          <p:cNvSpPr>
            <a:spLocks noGrp="1"/>
          </p:cNvSpPr>
          <p:nvPr>
            <p:ph type="sldNum" sz="quarter" idx="10"/>
          </p:nvPr>
        </p:nvSpPr>
        <p:spPr/>
        <p:txBody>
          <a:bodyPr/>
          <a:lstStyle/>
          <a:p>
            <a:fld id="{786A64DB-DBB3-CA48-993E-0DE1651AF3A6}" type="slidenum">
              <a:rPr lang="en-US" smtClean="0"/>
              <a:pPr/>
              <a:t>4</a:t>
            </a:fld>
            <a:endParaRPr lang="en-US" dirty="0"/>
          </a:p>
        </p:txBody>
      </p:sp>
      <p:sp>
        <p:nvSpPr>
          <p:cNvPr id="5" name="Title 4">
            <a:extLst>
              <a:ext uri="{FF2B5EF4-FFF2-40B4-BE49-F238E27FC236}">
                <a16:creationId xmlns:a16="http://schemas.microsoft.com/office/drawing/2014/main" id="{1F1A3FDE-3609-E44B-9746-54271F146DE9}"/>
              </a:ext>
            </a:extLst>
          </p:cNvPr>
          <p:cNvSpPr>
            <a:spLocks noGrp="1"/>
          </p:cNvSpPr>
          <p:nvPr>
            <p:ph type="title"/>
          </p:nvPr>
        </p:nvSpPr>
        <p:spPr>
          <a:xfrm>
            <a:off x="150635" y="102392"/>
            <a:ext cx="8859550" cy="567335"/>
          </a:xfrm>
        </p:spPr>
        <p:txBody>
          <a:bodyPr/>
          <a:lstStyle/>
          <a:p>
            <a:r>
              <a:rPr lang="en-US" sz="3600" i="1" dirty="0">
                <a:latin typeface="Candara" panose="020E0502030303020204" pitchFamily="34" charset="0"/>
              </a:rPr>
              <a:t>TFRSAC General Agenda Overview</a:t>
            </a:r>
          </a:p>
        </p:txBody>
      </p:sp>
      <p:pic>
        <p:nvPicPr>
          <p:cNvPr id="6" name="Picture 5" descr="NASA_logo.eps">
            <a:extLst>
              <a:ext uri="{FF2B5EF4-FFF2-40B4-BE49-F238E27FC236}">
                <a16:creationId xmlns:a16="http://schemas.microsoft.com/office/drawing/2014/main" id="{5F89ED62-E3C3-D94F-8FF2-0C31E33185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97229" y="4565557"/>
            <a:ext cx="646772" cy="465011"/>
          </a:xfrm>
          <a:prstGeom prst="rect">
            <a:avLst/>
          </a:prstGeom>
        </p:spPr>
      </p:pic>
      <p:pic>
        <p:nvPicPr>
          <p:cNvPr id="7" name="Picture 6">
            <a:extLst>
              <a:ext uri="{FF2B5EF4-FFF2-40B4-BE49-F238E27FC236}">
                <a16:creationId xmlns:a16="http://schemas.microsoft.com/office/drawing/2014/main" id="{14C38964-C270-9645-B18D-7764B1511C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16" y="4439412"/>
            <a:ext cx="610472" cy="704088"/>
          </a:xfrm>
          <a:prstGeom prst="rect">
            <a:avLst/>
          </a:prstGeom>
        </p:spPr>
      </p:pic>
      <p:sp>
        <p:nvSpPr>
          <p:cNvPr id="8" name="TextBox 7">
            <a:extLst>
              <a:ext uri="{FF2B5EF4-FFF2-40B4-BE49-F238E27FC236}">
                <a16:creationId xmlns:a16="http://schemas.microsoft.com/office/drawing/2014/main" id="{D2EAE18A-EA32-B347-A7CE-429AC758EB95}"/>
              </a:ext>
            </a:extLst>
          </p:cNvPr>
          <p:cNvSpPr txBox="1"/>
          <p:nvPr/>
        </p:nvSpPr>
        <p:spPr>
          <a:xfrm>
            <a:off x="398852" y="745381"/>
            <a:ext cx="8723547" cy="3785652"/>
          </a:xfrm>
          <a:prstGeom prst="rect">
            <a:avLst/>
          </a:prstGeom>
          <a:noFill/>
        </p:spPr>
        <p:txBody>
          <a:bodyPr wrap="square" rtlCol="0">
            <a:spAutoFit/>
          </a:bodyPr>
          <a:lstStyle/>
          <a:p>
            <a:r>
              <a:rPr lang="en-US" sz="2400" b="1" dirty="0">
                <a:solidFill>
                  <a:srgbClr val="FFFF00"/>
                </a:solidFill>
                <a:latin typeface="Candara" panose="020E0502030303020204" pitchFamily="34" charset="0"/>
              </a:rPr>
              <a:t>Tuesday Sessions 1 &amp; 2: </a:t>
            </a:r>
            <a:r>
              <a:rPr lang="en-US" sz="2000" i="1" dirty="0">
                <a:solidFill>
                  <a:srgbClr val="FFFF00"/>
                </a:solidFill>
                <a:latin typeface="Candara" panose="020E0502030303020204" pitchFamily="34" charset="0"/>
              </a:rPr>
              <a:t>Led by Vince &amp; Birgit</a:t>
            </a:r>
          </a:p>
          <a:p>
            <a:pPr marL="800100" lvl="1" indent="-342900">
              <a:buFont typeface="Arial" panose="020B0604020202020204" pitchFamily="34" charset="0"/>
              <a:buChar char="•"/>
            </a:pPr>
            <a:r>
              <a:rPr lang="en-US" b="1" dirty="0">
                <a:solidFill>
                  <a:srgbClr val="000066"/>
                </a:solidFill>
                <a:latin typeface="Candara" panose="020E0502030303020204" pitchFamily="34" charset="0"/>
              </a:rPr>
              <a:t>Agency briefings</a:t>
            </a:r>
          </a:p>
          <a:p>
            <a:pPr marL="800100" lvl="1" indent="-342900">
              <a:buFont typeface="Arial" panose="020B0604020202020204" pitchFamily="34" charset="0"/>
              <a:buChar char="•"/>
            </a:pPr>
            <a:r>
              <a:rPr lang="en-US" b="1" dirty="0">
                <a:solidFill>
                  <a:srgbClr val="000066"/>
                </a:solidFill>
                <a:latin typeface="Candara" panose="020E0502030303020204" pitchFamily="34" charset="0"/>
              </a:rPr>
              <a:t>Decision Support Tools </a:t>
            </a:r>
          </a:p>
          <a:p>
            <a:r>
              <a:rPr lang="en-US" sz="2400" b="1" dirty="0">
                <a:solidFill>
                  <a:srgbClr val="FFFF00"/>
                </a:solidFill>
                <a:latin typeface="Candara" panose="020E0502030303020204" pitchFamily="34" charset="0"/>
              </a:rPr>
              <a:t>Tuesday Session 3: </a:t>
            </a:r>
            <a:r>
              <a:rPr lang="en-US" sz="2000" i="1" dirty="0">
                <a:solidFill>
                  <a:srgbClr val="FFFF00"/>
                </a:solidFill>
                <a:latin typeface="Candara" panose="020E0502030303020204" pitchFamily="34" charset="0"/>
              </a:rPr>
              <a:t>Led by Everett</a:t>
            </a:r>
          </a:p>
          <a:p>
            <a:pPr marL="800100" lvl="1" indent="-342900">
              <a:buFont typeface="Arial" panose="020B0604020202020204" pitchFamily="34" charset="0"/>
              <a:buChar char="•"/>
            </a:pPr>
            <a:r>
              <a:rPr lang="en-US" b="1" dirty="0">
                <a:solidFill>
                  <a:srgbClr val="000066"/>
                </a:solidFill>
                <a:latin typeface="Candara" panose="020E0502030303020204" pitchFamily="34" charset="0"/>
              </a:rPr>
              <a:t>Decision Support Tools</a:t>
            </a:r>
          </a:p>
          <a:p>
            <a:pPr marL="800100" lvl="1" indent="-342900">
              <a:buFont typeface="Arial" panose="020B0604020202020204" pitchFamily="34" charset="0"/>
              <a:buChar char="•"/>
            </a:pPr>
            <a:r>
              <a:rPr lang="en-US" b="1" dirty="0">
                <a:solidFill>
                  <a:srgbClr val="000066"/>
                </a:solidFill>
                <a:latin typeface="Candara" panose="020E0502030303020204" pitchFamily="34" charset="0"/>
              </a:rPr>
              <a:t>AI/Machine Learning </a:t>
            </a:r>
            <a:endParaRPr lang="en-US" sz="2400" b="1" dirty="0">
              <a:solidFill>
                <a:srgbClr val="FFFF00"/>
              </a:solidFill>
              <a:latin typeface="Candara" panose="020E0502030303020204" pitchFamily="34" charset="0"/>
            </a:endParaRPr>
          </a:p>
          <a:p>
            <a:r>
              <a:rPr lang="en-US" sz="2400" b="1" dirty="0">
                <a:solidFill>
                  <a:srgbClr val="FFFF00"/>
                </a:solidFill>
                <a:latin typeface="Candara" panose="020E0502030303020204" pitchFamily="34" charset="0"/>
              </a:rPr>
              <a:t>Wednesday Sessions 4 &amp; 5: </a:t>
            </a:r>
            <a:r>
              <a:rPr lang="en-US" sz="2000" i="1" dirty="0">
                <a:solidFill>
                  <a:srgbClr val="FFFF00"/>
                </a:solidFill>
                <a:latin typeface="Candara" panose="020E0502030303020204" pitchFamily="34" charset="0"/>
              </a:rPr>
              <a:t>Led by Vince &amp; Mike </a:t>
            </a:r>
          </a:p>
          <a:p>
            <a:pPr marL="800100" lvl="1" indent="-342900">
              <a:buFont typeface="Arial" panose="020B0604020202020204" pitchFamily="34" charset="0"/>
              <a:buChar char="•"/>
            </a:pPr>
            <a:r>
              <a:rPr lang="en-US" b="1" dirty="0">
                <a:solidFill>
                  <a:srgbClr val="000066"/>
                </a:solidFill>
                <a:latin typeface="Candara" panose="020E0502030303020204" pitchFamily="34" charset="0"/>
              </a:rPr>
              <a:t>AI/Machine Learning, Predictive Behavior, Satellite detection, near real-time monitoring, Sensors, ESRI</a:t>
            </a:r>
          </a:p>
          <a:p>
            <a:r>
              <a:rPr lang="en-US" sz="2400" b="1" dirty="0">
                <a:solidFill>
                  <a:srgbClr val="FFFF00"/>
                </a:solidFill>
                <a:latin typeface="Candara" panose="020E0502030303020204" pitchFamily="34" charset="0"/>
              </a:rPr>
              <a:t>Wednesday Session 6: </a:t>
            </a:r>
            <a:r>
              <a:rPr lang="en-US" sz="2000" i="1" dirty="0">
                <a:solidFill>
                  <a:srgbClr val="FFFF00"/>
                </a:solidFill>
                <a:latin typeface="Candara" panose="020E0502030303020204" pitchFamily="34" charset="0"/>
              </a:rPr>
              <a:t>Led by Everett</a:t>
            </a:r>
          </a:p>
          <a:p>
            <a:pPr marL="800100" lvl="1" indent="-342900">
              <a:buFont typeface="Arial" panose="020B0604020202020204" pitchFamily="34" charset="0"/>
              <a:buChar char="•"/>
            </a:pPr>
            <a:r>
              <a:rPr lang="en-US" b="1" dirty="0">
                <a:solidFill>
                  <a:srgbClr val="000066"/>
                </a:solidFill>
                <a:latin typeface="Candara" panose="020E0502030303020204" pitchFamily="34" charset="0"/>
              </a:rPr>
              <a:t>UAS-Atmospheric measurements, Fire weather prediction, Extended attack assessment, Water Drop Challenge</a:t>
            </a:r>
          </a:p>
        </p:txBody>
      </p:sp>
      <p:pic>
        <p:nvPicPr>
          <p:cNvPr id="9" name="Picture 8" descr="Icon&#10;&#10;Description automatically generated with medium confidence">
            <a:extLst>
              <a:ext uri="{FF2B5EF4-FFF2-40B4-BE49-F238E27FC236}">
                <a16:creationId xmlns:a16="http://schemas.microsoft.com/office/drawing/2014/main" id="{AF8A3F4A-8776-40B2-9D37-BA9BAE5067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9090" y="4469545"/>
            <a:ext cx="610473" cy="595437"/>
          </a:xfrm>
          <a:prstGeom prst="rect">
            <a:avLst/>
          </a:prstGeom>
        </p:spPr>
      </p:pic>
      <p:pic>
        <p:nvPicPr>
          <p:cNvPr id="10" name="Picture 9">
            <a:extLst>
              <a:ext uri="{FF2B5EF4-FFF2-40B4-BE49-F238E27FC236}">
                <a16:creationId xmlns:a16="http://schemas.microsoft.com/office/drawing/2014/main" id="{44BA011D-B947-4D2A-BEB9-7EC3D6B3F4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8873" y="4412436"/>
            <a:ext cx="607576" cy="628672"/>
          </a:xfrm>
          <a:prstGeom prst="rect">
            <a:avLst/>
          </a:prstGeom>
        </p:spPr>
      </p:pic>
    </p:spTree>
    <p:extLst>
      <p:ext uri="{BB962C8B-B14F-4D97-AF65-F5344CB8AC3E}">
        <p14:creationId xmlns:p14="http://schemas.microsoft.com/office/powerpoint/2010/main" val="2122646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NASA_logo.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98046" y="4435131"/>
            <a:ext cx="745955" cy="595437"/>
          </a:xfrm>
          <a:prstGeom prst="rect">
            <a:avLst/>
          </a:prstGeom>
        </p:spPr>
      </p:pic>
      <p:sp>
        <p:nvSpPr>
          <p:cNvPr id="5" name="Title 2"/>
          <p:cNvSpPr txBox="1">
            <a:spLocks/>
          </p:cNvSpPr>
          <p:nvPr/>
        </p:nvSpPr>
        <p:spPr bwMode="auto">
          <a:xfrm>
            <a:off x="135607" y="94864"/>
            <a:ext cx="8859732" cy="397669"/>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a:lstStyle>
          <a:p>
            <a:pPr defTabSz="685800">
              <a:defRPr/>
            </a:pPr>
            <a:r>
              <a:rPr lang="en-US" sz="4000" i="1" kern="0" dirty="0">
                <a:solidFill>
                  <a:prstClr val="white"/>
                </a:solidFill>
                <a:latin typeface="Candara" panose="020E0502030303020204" pitchFamily="34" charset="0"/>
                <a:ea typeface="ＭＳ Ｐゴシック" charset="-128"/>
              </a:rPr>
              <a:t>Miscellaneous </a:t>
            </a:r>
          </a:p>
        </p:txBody>
      </p:sp>
      <p:sp>
        <p:nvSpPr>
          <p:cNvPr id="8" name="TextBox 7"/>
          <p:cNvSpPr txBox="1"/>
          <p:nvPr/>
        </p:nvSpPr>
        <p:spPr>
          <a:xfrm>
            <a:off x="284269" y="661950"/>
            <a:ext cx="8859731" cy="3847207"/>
          </a:xfrm>
          <a:prstGeom prst="rect">
            <a:avLst/>
          </a:prstGeom>
          <a:noFill/>
        </p:spPr>
        <p:txBody>
          <a:bodyPr wrap="square" rtlCol="0">
            <a:spAutoFit/>
          </a:bodyPr>
          <a:lstStyle/>
          <a:p>
            <a:pPr marL="257175" indent="-257175">
              <a:buFont typeface="Arial" panose="020B0604020202020204" pitchFamily="34" charset="0"/>
              <a:buChar char="•"/>
            </a:pPr>
            <a:r>
              <a:rPr lang="en-US" sz="2000" b="1" dirty="0">
                <a:solidFill>
                  <a:srgbClr val="000066"/>
                </a:solidFill>
                <a:highlight>
                  <a:srgbClr val="FFFF00"/>
                </a:highlight>
                <a:latin typeface="Candara" panose="020E0502030303020204" pitchFamily="34" charset="0"/>
              </a:rPr>
              <a:t>Please check your mics now: set to mute unless speaking.</a:t>
            </a:r>
          </a:p>
          <a:p>
            <a:pPr marL="257175" indent="-257175">
              <a:buFont typeface="Arial" panose="020B0604020202020204" pitchFamily="34" charset="0"/>
              <a:buChar char="•"/>
            </a:pPr>
            <a:r>
              <a:rPr lang="en-US" sz="2000" b="1" dirty="0">
                <a:solidFill>
                  <a:srgbClr val="000066"/>
                </a:solidFill>
                <a:highlight>
                  <a:srgbClr val="FFFF00"/>
                </a:highlight>
                <a:latin typeface="Candara" panose="020E0502030303020204" pitchFamily="34" charset="0"/>
              </a:rPr>
              <a:t>Speakers</a:t>
            </a:r>
            <a:r>
              <a:rPr lang="en-US" sz="2000" dirty="0">
                <a:solidFill>
                  <a:srgbClr val="000066"/>
                </a:solidFill>
                <a:highlight>
                  <a:srgbClr val="FFFF00"/>
                </a:highlight>
                <a:latin typeface="Candara" panose="020E0502030303020204" pitchFamily="34" charset="0"/>
              </a:rPr>
              <a:t>: Please be mindful of your allotted speaking time. </a:t>
            </a:r>
            <a:r>
              <a:rPr lang="en-US" sz="2000" dirty="0">
                <a:solidFill>
                  <a:srgbClr val="000066"/>
                </a:solidFill>
                <a:latin typeface="Candara" panose="020E0502030303020204" pitchFamily="34" charset="0"/>
              </a:rPr>
              <a:t>We have a tight agenda and will cut over to the title slide for the next speaker as your time expires, which is your signal to wrap up. </a:t>
            </a:r>
          </a:p>
          <a:p>
            <a:endParaRPr lang="en-US" sz="800" dirty="0">
              <a:solidFill>
                <a:srgbClr val="000066"/>
              </a:solidFill>
              <a:latin typeface="Candara" panose="020E0502030303020204" pitchFamily="34" charset="0"/>
            </a:endParaRPr>
          </a:p>
          <a:p>
            <a:pPr marL="257175" indent="-257175">
              <a:buFont typeface="Arial" panose="020B0604020202020204" pitchFamily="34" charset="0"/>
              <a:buChar char="•"/>
            </a:pPr>
            <a:r>
              <a:rPr lang="en-US" sz="2000" dirty="0">
                <a:solidFill>
                  <a:srgbClr val="000066"/>
                </a:solidFill>
                <a:latin typeface="Candara" panose="020E0502030303020204" pitchFamily="34" charset="0"/>
              </a:rPr>
              <a:t>We will </a:t>
            </a:r>
            <a:r>
              <a:rPr lang="en-US" sz="2000" b="1" dirty="0">
                <a:solidFill>
                  <a:srgbClr val="000066"/>
                </a:solidFill>
                <a:latin typeface="Candara" panose="020E0502030303020204" pitchFamily="34" charset="0"/>
              </a:rPr>
              <a:t>provide email contacts </a:t>
            </a:r>
            <a:r>
              <a:rPr lang="en-US" sz="2000" dirty="0">
                <a:solidFill>
                  <a:srgbClr val="000066"/>
                </a:solidFill>
                <a:latin typeface="Candara" panose="020E0502030303020204" pitchFamily="34" charset="0"/>
              </a:rPr>
              <a:t>for the presenters post-meeting.  </a:t>
            </a:r>
            <a:r>
              <a:rPr lang="en-US" sz="2000" b="1" dirty="0">
                <a:solidFill>
                  <a:srgbClr val="000066"/>
                </a:solidFill>
                <a:latin typeface="Candara" panose="020E0502030303020204" pitchFamily="34" charset="0"/>
              </a:rPr>
              <a:t>PLEASE</a:t>
            </a:r>
            <a:r>
              <a:rPr lang="en-US" sz="2000" dirty="0">
                <a:solidFill>
                  <a:srgbClr val="000066"/>
                </a:solidFill>
                <a:latin typeface="Candara" panose="020E0502030303020204" pitchFamily="34" charset="0"/>
              </a:rPr>
              <a:t> </a:t>
            </a:r>
            <a:r>
              <a:rPr lang="en-US" sz="2000" b="1" dirty="0">
                <a:solidFill>
                  <a:srgbClr val="000066"/>
                </a:solidFill>
                <a:latin typeface="Candara" panose="020E0502030303020204" pitchFamily="34" charset="0"/>
              </a:rPr>
              <a:t>DO NOT USE </a:t>
            </a:r>
            <a:r>
              <a:rPr lang="en-US" sz="2000" dirty="0">
                <a:solidFill>
                  <a:srgbClr val="000066"/>
                </a:solidFill>
                <a:latin typeface="Candara" panose="020E0502030303020204" pitchFamily="34" charset="0"/>
              </a:rPr>
              <a:t>the email addresses for solicitations! </a:t>
            </a:r>
          </a:p>
          <a:p>
            <a:endParaRPr lang="en-US" sz="800" dirty="0">
              <a:solidFill>
                <a:srgbClr val="000066"/>
              </a:solidFill>
              <a:latin typeface="Candara" panose="020E0502030303020204" pitchFamily="34" charset="0"/>
            </a:endParaRPr>
          </a:p>
          <a:p>
            <a:pPr marL="257175" indent="-257175">
              <a:buFont typeface="Arial" panose="020B0604020202020204" pitchFamily="34" charset="0"/>
              <a:buChar char="•"/>
            </a:pPr>
            <a:r>
              <a:rPr lang="en-US" sz="2000" dirty="0">
                <a:solidFill>
                  <a:srgbClr val="000066"/>
                </a:solidFill>
                <a:latin typeface="Candara" panose="020E0502030303020204" pitchFamily="34" charset="0"/>
              </a:rPr>
              <a:t>The </a:t>
            </a:r>
            <a:r>
              <a:rPr lang="en-US" sz="2000" b="1" dirty="0">
                <a:solidFill>
                  <a:srgbClr val="000066"/>
                </a:solidFill>
                <a:latin typeface="Candara" panose="020E0502030303020204" pitchFamily="34" charset="0"/>
              </a:rPr>
              <a:t>presentations </a:t>
            </a:r>
            <a:r>
              <a:rPr lang="en-US" sz="2000" dirty="0">
                <a:solidFill>
                  <a:srgbClr val="000066"/>
                </a:solidFill>
                <a:latin typeface="Candara" panose="020E0502030303020204" pitchFamily="34" charset="0"/>
              </a:rPr>
              <a:t>will be shared with the community within a 1-2 weeks post-event.  For those who do not want their presentations shared openly, please notify both Everett Hinkley and Vince Ambrosia via email.</a:t>
            </a:r>
          </a:p>
          <a:p>
            <a:endParaRPr lang="en-US" sz="800" dirty="0">
              <a:solidFill>
                <a:srgbClr val="000066"/>
              </a:solidFill>
              <a:latin typeface="Candara" panose="020E0502030303020204" pitchFamily="34" charset="0"/>
            </a:endParaRPr>
          </a:p>
          <a:p>
            <a:pPr marL="257175" indent="-257175">
              <a:buFont typeface="Arial" panose="020B0604020202020204" pitchFamily="34" charset="0"/>
              <a:buChar char="•"/>
            </a:pPr>
            <a:r>
              <a:rPr lang="en-US" sz="2000" dirty="0">
                <a:solidFill>
                  <a:srgbClr val="000066"/>
                </a:solidFill>
                <a:latin typeface="Candara" panose="020E0502030303020204" pitchFamily="34" charset="0"/>
              </a:rPr>
              <a:t>We will copy and share the Chat content for each day at the same link as the presentations….so be cautious with the contents of your chat!</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39412"/>
            <a:ext cx="704088" cy="704088"/>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CAB4C980-B198-47BE-8798-F27BBE6BC7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9090" y="4469545"/>
            <a:ext cx="610473" cy="595437"/>
          </a:xfrm>
          <a:prstGeom prst="rect">
            <a:avLst/>
          </a:prstGeom>
        </p:spPr>
      </p:pic>
      <p:pic>
        <p:nvPicPr>
          <p:cNvPr id="10" name="Picture 9">
            <a:extLst>
              <a:ext uri="{FF2B5EF4-FFF2-40B4-BE49-F238E27FC236}">
                <a16:creationId xmlns:a16="http://schemas.microsoft.com/office/drawing/2014/main" id="{5F6D8018-938C-49B9-9531-7E8784DB06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8873" y="4412436"/>
            <a:ext cx="607576" cy="628672"/>
          </a:xfrm>
          <a:prstGeom prst="rect">
            <a:avLst/>
          </a:prstGeom>
        </p:spPr>
      </p:pic>
    </p:spTree>
    <p:extLst>
      <p:ext uri="{BB962C8B-B14F-4D97-AF65-F5344CB8AC3E}">
        <p14:creationId xmlns:p14="http://schemas.microsoft.com/office/powerpoint/2010/main" val="2651325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F13FB-2900-84A3-4F12-1D8E2C7B8298}"/>
              </a:ext>
            </a:extLst>
          </p:cNvPr>
          <p:cNvSpPr>
            <a:spLocks noGrp="1"/>
          </p:cNvSpPr>
          <p:nvPr>
            <p:ph type="title"/>
          </p:nvPr>
        </p:nvSpPr>
        <p:spPr>
          <a:xfrm>
            <a:off x="99060" y="102392"/>
            <a:ext cx="7886700" cy="567399"/>
          </a:xfrm>
        </p:spPr>
        <p:txBody>
          <a:bodyPr/>
          <a:lstStyle/>
          <a:p>
            <a:r>
              <a:rPr lang="en-US" sz="3600" i="1" dirty="0">
                <a:latin typeface="Candara" panose="020E0502030303020204" pitchFamily="34" charset="0"/>
              </a:rPr>
              <a:t>Recent &amp; Upcoming Events</a:t>
            </a:r>
          </a:p>
        </p:txBody>
      </p:sp>
      <p:sp>
        <p:nvSpPr>
          <p:cNvPr id="3" name="Slide Number Placeholder 2">
            <a:extLst>
              <a:ext uri="{FF2B5EF4-FFF2-40B4-BE49-F238E27FC236}">
                <a16:creationId xmlns:a16="http://schemas.microsoft.com/office/drawing/2014/main" id="{385BF0E2-68D8-23CA-3915-154E401EC891}"/>
              </a:ext>
            </a:extLst>
          </p:cNvPr>
          <p:cNvSpPr>
            <a:spLocks noGrp="1"/>
          </p:cNvSpPr>
          <p:nvPr>
            <p:ph type="sldNum" sz="quarter" idx="10"/>
          </p:nvPr>
        </p:nvSpPr>
        <p:spPr/>
        <p:txBody>
          <a:bodyPr/>
          <a:lstStyle/>
          <a:p>
            <a:fld id="{786A64DB-DBB3-CA48-993E-0DE1651AF3A6}" type="slidenum">
              <a:rPr lang="en-US" smtClean="0"/>
              <a:pPr/>
              <a:t>6</a:t>
            </a:fld>
            <a:endParaRPr lang="en-US" dirty="0"/>
          </a:p>
        </p:txBody>
      </p:sp>
      <p:sp>
        <p:nvSpPr>
          <p:cNvPr id="4" name="Rectangle 3">
            <a:extLst>
              <a:ext uri="{FF2B5EF4-FFF2-40B4-BE49-F238E27FC236}">
                <a16:creationId xmlns:a16="http://schemas.microsoft.com/office/drawing/2014/main" id="{77DDC52C-E4FF-929B-943D-83C1D9E19CD7}"/>
              </a:ext>
            </a:extLst>
          </p:cNvPr>
          <p:cNvSpPr/>
          <p:nvPr/>
        </p:nvSpPr>
        <p:spPr>
          <a:xfrm>
            <a:off x="-173620" y="669791"/>
            <a:ext cx="9317620" cy="4616648"/>
          </a:xfrm>
          <a:prstGeom prst="rect">
            <a:avLst/>
          </a:prstGeom>
        </p:spPr>
        <p:txBody>
          <a:bodyPr wrap="square">
            <a:spAutoFit/>
          </a:bodyPr>
          <a:lstStyle/>
          <a:p>
            <a:pPr marL="742950" marR="0" lvl="1" indent="-285750">
              <a:spcBef>
                <a:spcPts val="0"/>
              </a:spcBef>
              <a:spcAft>
                <a:spcPts val="0"/>
              </a:spcAft>
              <a:buSzPts val="1000"/>
              <a:buFont typeface="Courier New" panose="02070309020205020404" pitchFamily="49" charset="0"/>
              <a:buChar char="o"/>
              <a:tabLst>
                <a:tab pos="914400" algn="l"/>
              </a:tabLst>
            </a:pPr>
            <a:r>
              <a:rPr lang="en-US" sz="1600" b="1" dirty="0">
                <a:solidFill>
                  <a:srgbClr val="000099"/>
                </a:solidFill>
                <a:latin typeface="Candara" panose="020E0502030303020204" pitchFamily="34" charset="0"/>
                <a:ea typeface="Times New Roman" panose="02020603050405020304" pitchFamily="18" charset="0"/>
                <a:cs typeface="Times New Roman" panose="02020603050405020304" pitchFamily="18" charset="0"/>
              </a:rPr>
              <a:t>IDGA Wildfire Management Summit</a:t>
            </a:r>
            <a:r>
              <a:rPr lang="en-US" sz="1600" dirty="0">
                <a:solidFill>
                  <a:srgbClr val="000099"/>
                </a:solidFill>
                <a:latin typeface="Candara" panose="020E0502030303020204" pitchFamily="34" charset="0"/>
                <a:ea typeface="Times New Roman" panose="02020603050405020304" pitchFamily="18" charset="0"/>
                <a:cs typeface="Times New Roman" panose="02020603050405020304" pitchFamily="18" charset="0"/>
              </a:rPr>
              <a:t>, San Francisco, CA; 25-26 April 2022 (</a:t>
            </a:r>
            <a:r>
              <a:rPr lang="en-US" sz="1600" u="sng" dirty="0">
                <a:solidFill>
                  <a:srgbClr val="000099"/>
                </a:solidFill>
                <a:latin typeface="Candara" panose="020E0502030303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https://www.idga.org/events-wildfiremanagement</a:t>
            </a:r>
            <a:r>
              <a:rPr lang="en-US" sz="1600" dirty="0">
                <a:solidFill>
                  <a:srgbClr val="000099"/>
                </a:solidFill>
                <a:latin typeface="Candara" panose="020E0502030303020204" pitchFamily="34" charset="0"/>
                <a:ea typeface="Times New Roman" panose="02020603050405020304" pitchFamily="18" charset="0"/>
                <a:cs typeface="Times New Roman" panose="02020603050405020304" pitchFamily="18" charset="0"/>
              </a:rPr>
              <a:t>)</a:t>
            </a:r>
          </a:p>
          <a:p>
            <a:pPr marL="742950" marR="0" lvl="1" indent="-285750">
              <a:spcBef>
                <a:spcPts val="0"/>
              </a:spcBef>
              <a:spcAft>
                <a:spcPts val="0"/>
              </a:spcAft>
              <a:buSzPts val="1000"/>
              <a:buFont typeface="Courier New" panose="02070309020205020404" pitchFamily="49" charset="0"/>
              <a:buChar char="o"/>
              <a:tabLst>
                <a:tab pos="914400" algn="l"/>
              </a:tabLst>
            </a:pPr>
            <a:endParaRPr lang="en-US" sz="800" dirty="0">
              <a:solidFill>
                <a:srgbClr val="000099"/>
              </a:solidFill>
              <a:latin typeface="Candara" panose="020E0502030303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b="1" dirty="0">
                <a:solidFill>
                  <a:srgbClr val="000099"/>
                </a:solidFill>
                <a:latin typeface="Candara" panose="020E0502030303020204" pitchFamily="34" charset="0"/>
                <a:ea typeface="Times New Roman" panose="02020603050405020304" pitchFamily="18" charset="0"/>
                <a:cs typeface="Times New Roman" panose="02020603050405020304" pitchFamily="18" charset="0"/>
              </a:rPr>
              <a:t>International Conference on Fire Behavior and Risk - 2022 (ICFBR-2022)</a:t>
            </a:r>
            <a:r>
              <a:rPr lang="en-US" sz="1600" dirty="0">
                <a:solidFill>
                  <a:srgbClr val="000099"/>
                </a:solidFill>
                <a:latin typeface="Candara" panose="020E0502030303020204" pitchFamily="34" charset="0"/>
                <a:ea typeface="Times New Roman" panose="02020603050405020304" pitchFamily="18" charset="0"/>
                <a:cs typeface="Times New Roman" panose="02020603050405020304" pitchFamily="18" charset="0"/>
              </a:rPr>
              <a:t>, Alghero, Sardinia (Italy), 03-06 May 2022 (</a:t>
            </a:r>
            <a:r>
              <a:rPr lang="en-US" sz="1600" u="sng" dirty="0">
                <a:solidFill>
                  <a:srgbClr val="000099"/>
                </a:solidFill>
                <a:latin typeface="Candara" panose="020E0502030303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https://www.icfbr2022.it/en/home-en</a:t>
            </a:r>
            <a:r>
              <a:rPr lang="en-US" sz="1600" dirty="0">
                <a:solidFill>
                  <a:srgbClr val="000099"/>
                </a:solidFill>
                <a:latin typeface="Candara" panose="020E0502030303020204" pitchFamily="34" charset="0"/>
                <a:ea typeface="Times New Roman" panose="02020603050405020304" pitchFamily="18" charset="0"/>
                <a:cs typeface="Times New Roman" panose="02020603050405020304" pitchFamily="18" charset="0"/>
              </a:rPr>
              <a:t>)</a:t>
            </a:r>
          </a:p>
          <a:p>
            <a:pPr marL="742950" marR="0" lvl="1" indent="-285750">
              <a:spcBef>
                <a:spcPts val="0"/>
              </a:spcBef>
              <a:spcAft>
                <a:spcPts val="0"/>
              </a:spcAft>
              <a:buSzPts val="1000"/>
              <a:buFont typeface="Courier New" panose="02070309020205020404" pitchFamily="49" charset="0"/>
              <a:buChar char="o"/>
              <a:tabLst>
                <a:tab pos="914400" algn="l"/>
              </a:tabLst>
            </a:pPr>
            <a:endParaRPr lang="en-US" sz="800" dirty="0">
              <a:solidFill>
                <a:srgbClr val="000099"/>
              </a:solidFill>
              <a:latin typeface="Candara" panose="020E0502030303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b="1" dirty="0">
                <a:solidFill>
                  <a:srgbClr val="000099"/>
                </a:solidFill>
                <a:latin typeface="Candara" panose="020E0502030303020204" pitchFamily="34" charset="0"/>
                <a:ea typeface="Times New Roman" panose="02020603050405020304" pitchFamily="18" charset="0"/>
                <a:cs typeface="Times New Roman" panose="02020603050405020304" pitchFamily="18" charset="0"/>
              </a:rPr>
              <a:t>International Association of Wildland Fire (IAWF),</a:t>
            </a:r>
            <a:r>
              <a:rPr lang="en-US" sz="1600" dirty="0">
                <a:solidFill>
                  <a:srgbClr val="000099"/>
                </a:solidFill>
                <a:latin typeface="Candara" panose="020E0502030303020204" pitchFamily="34" charset="0"/>
                <a:ea typeface="Times New Roman" panose="02020603050405020304" pitchFamily="18" charset="0"/>
                <a:cs typeface="Times New Roman" panose="02020603050405020304" pitchFamily="18" charset="0"/>
              </a:rPr>
              <a:t> Pasadena, CA., 23-27 May 2022 ((</a:t>
            </a:r>
            <a:r>
              <a:rPr lang="en-US" sz="1600" u="sng" dirty="0">
                <a:solidFill>
                  <a:srgbClr val="000099"/>
                </a:solidFill>
                <a:latin typeface="Candara" panose="020E0502030303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https://www.iawfonline.org/events</a:t>
            </a:r>
            <a:r>
              <a:rPr lang="en-US" sz="1600" dirty="0">
                <a:solidFill>
                  <a:srgbClr val="000099"/>
                </a:solidFill>
                <a:latin typeface="Candara" panose="020E0502030303020204" pitchFamily="34" charset="0"/>
                <a:ea typeface="Times New Roman" panose="02020603050405020304" pitchFamily="18" charset="0"/>
                <a:cs typeface="Times New Roman" panose="02020603050405020304" pitchFamily="18" charset="0"/>
              </a:rPr>
              <a:t>)</a:t>
            </a:r>
          </a:p>
          <a:p>
            <a:pPr marL="742950" marR="0" lvl="1" indent="-285750">
              <a:spcBef>
                <a:spcPts val="0"/>
              </a:spcBef>
              <a:spcAft>
                <a:spcPts val="0"/>
              </a:spcAft>
              <a:buSzPts val="1000"/>
              <a:buFont typeface="Courier New" panose="02070309020205020404" pitchFamily="49" charset="0"/>
              <a:buChar char="o"/>
              <a:tabLst>
                <a:tab pos="914400" algn="l"/>
              </a:tabLst>
            </a:pPr>
            <a:endParaRPr lang="en-US" sz="800" dirty="0">
              <a:solidFill>
                <a:srgbClr val="000099"/>
              </a:solidFill>
              <a:latin typeface="Candara" panose="020E0502030303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b="1" dirty="0">
                <a:solidFill>
                  <a:srgbClr val="000099"/>
                </a:solidFill>
                <a:latin typeface="Candara" panose="020E0502030303020204" pitchFamily="34" charset="0"/>
                <a:ea typeface="Times New Roman" panose="02020603050405020304" pitchFamily="18" charset="0"/>
                <a:cs typeface="Times New Roman" panose="02020603050405020304" pitchFamily="18" charset="0"/>
              </a:rPr>
              <a:t>Association of Fire Ecology (AFE) 2022: Fire Ecology Across Boundaries: Connecting Science and Management</a:t>
            </a:r>
            <a:r>
              <a:rPr lang="en-US" sz="1600" dirty="0">
                <a:solidFill>
                  <a:srgbClr val="000099"/>
                </a:solidFill>
                <a:latin typeface="Candara" panose="020E0502030303020204" pitchFamily="34" charset="0"/>
                <a:ea typeface="Times New Roman" panose="02020603050405020304" pitchFamily="18" charset="0"/>
                <a:cs typeface="Times New Roman" panose="02020603050405020304" pitchFamily="18" charset="0"/>
              </a:rPr>
              <a:t>, Florence, Italy, 4-7 October 2022;</a:t>
            </a:r>
          </a:p>
          <a:p>
            <a:pPr marL="742950" marR="0" lvl="1" indent="-285750">
              <a:spcBef>
                <a:spcPts val="0"/>
              </a:spcBef>
              <a:spcAft>
                <a:spcPts val="0"/>
              </a:spcAft>
              <a:buSzPts val="1000"/>
              <a:buFont typeface="Courier New" panose="02070309020205020404" pitchFamily="49" charset="0"/>
              <a:buChar char="o"/>
              <a:tabLst>
                <a:tab pos="914400" algn="l"/>
              </a:tabLst>
            </a:pPr>
            <a:endParaRPr lang="en-US" sz="800" dirty="0">
              <a:solidFill>
                <a:srgbClr val="000099"/>
              </a:solidFill>
              <a:latin typeface="Candara" panose="020E0502030303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b="1" dirty="0">
                <a:solidFill>
                  <a:srgbClr val="000099"/>
                </a:solidFill>
                <a:latin typeface="Candara" panose="020E0502030303020204" pitchFamily="34" charset="0"/>
                <a:ea typeface="Times New Roman" panose="02020603050405020304" pitchFamily="18" charset="0"/>
                <a:cs typeface="Times New Roman" panose="02020603050405020304" pitchFamily="18" charset="0"/>
              </a:rPr>
              <a:t>9</a:t>
            </a:r>
            <a:r>
              <a:rPr lang="en-US" sz="1600" b="1" baseline="30000" dirty="0">
                <a:solidFill>
                  <a:srgbClr val="000099"/>
                </a:solidFill>
                <a:latin typeface="Candara" panose="020E0502030303020204" pitchFamily="34" charset="0"/>
                <a:ea typeface="Times New Roman" panose="02020603050405020304" pitchFamily="18" charset="0"/>
                <a:cs typeface="Times New Roman" panose="02020603050405020304" pitchFamily="18" charset="0"/>
              </a:rPr>
              <a:t>th</a:t>
            </a:r>
            <a:r>
              <a:rPr lang="en-US" sz="1600" b="1" dirty="0">
                <a:solidFill>
                  <a:srgbClr val="000099"/>
                </a:solidFill>
                <a:latin typeface="Candara" panose="020E0502030303020204" pitchFamily="34" charset="0"/>
                <a:ea typeface="Times New Roman" panose="02020603050405020304" pitchFamily="18" charset="0"/>
                <a:cs typeface="Times New Roman" panose="02020603050405020304" pitchFamily="18" charset="0"/>
              </a:rPr>
              <a:t> International Conference on Forest Fire Research - 2022 (ICFFR)</a:t>
            </a:r>
            <a:r>
              <a:rPr lang="en-US" sz="1600" dirty="0">
                <a:solidFill>
                  <a:srgbClr val="000099"/>
                </a:solidFill>
                <a:latin typeface="Candara" panose="020E0502030303020204" pitchFamily="34" charset="0"/>
                <a:ea typeface="Times New Roman" panose="02020603050405020304" pitchFamily="18" charset="0"/>
                <a:cs typeface="Times New Roman" panose="02020603050405020304" pitchFamily="18" charset="0"/>
              </a:rPr>
              <a:t>, Coimbra, Portugal, 11-18 November 2022 (</a:t>
            </a:r>
            <a:r>
              <a:rPr lang="en-US" sz="1600" u="sng" dirty="0">
                <a:solidFill>
                  <a:srgbClr val="000099"/>
                </a:solidFill>
                <a:latin typeface="Candara" panose="020E050203030302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https://www.adai.pt/newevent/event/home/index.php?target=home&amp;defLang=2&amp;event=4</a:t>
            </a:r>
            <a:r>
              <a:rPr lang="en-US" sz="1600" dirty="0">
                <a:solidFill>
                  <a:srgbClr val="000099"/>
                </a:solidFill>
                <a:latin typeface="Candara" panose="020E0502030303020204" pitchFamily="34" charset="0"/>
                <a:ea typeface="Times New Roman" panose="02020603050405020304" pitchFamily="18" charset="0"/>
                <a:cs typeface="Times New Roman" panose="02020603050405020304" pitchFamily="18" charset="0"/>
              </a:rPr>
              <a:t>)</a:t>
            </a:r>
          </a:p>
          <a:p>
            <a:pPr marL="742950" marR="0" lvl="1" indent="-285750">
              <a:spcBef>
                <a:spcPts val="0"/>
              </a:spcBef>
              <a:spcAft>
                <a:spcPts val="0"/>
              </a:spcAft>
              <a:buSzPts val="1000"/>
              <a:buFont typeface="Courier New" panose="02070309020205020404" pitchFamily="49" charset="0"/>
              <a:buChar char="o"/>
              <a:tabLst>
                <a:tab pos="914400" algn="l"/>
              </a:tabLst>
            </a:pPr>
            <a:endParaRPr lang="en-US" sz="800" dirty="0">
              <a:solidFill>
                <a:srgbClr val="000099"/>
              </a:solidFill>
              <a:latin typeface="Candara" panose="020E0502030303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b="1" dirty="0">
                <a:solidFill>
                  <a:srgbClr val="000099"/>
                </a:solidFill>
                <a:latin typeface="Candara" panose="020E0502030303020204" pitchFamily="34" charset="0"/>
                <a:ea typeface="Times New Roman" panose="02020603050405020304" pitchFamily="18" charset="0"/>
                <a:cs typeface="Times New Roman" panose="02020603050405020304" pitchFamily="18" charset="0"/>
              </a:rPr>
              <a:t>Pecora 2022</a:t>
            </a:r>
            <a:r>
              <a:rPr lang="en-US" sz="1600" dirty="0">
                <a:solidFill>
                  <a:srgbClr val="000099"/>
                </a:solidFill>
                <a:latin typeface="Candara" panose="020E0502030303020204" pitchFamily="34" charset="0"/>
                <a:ea typeface="Times New Roman" panose="02020603050405020304" pitchFamily="18" charset="0"/>
                <a:cs typeface="Times New Roman" panose="02020603050405020304" pitchFamily="18" charset="0"/>
              </a:rPr>
              <a:t>, Denver, CO., 22-28 October 2022 (</a:t>
            </a:r>
            <a:r>
              <a:rPr lang="en-US" sz="1600" u="sng" dirty="0">
                <a:solidFill>
                  <a:srgbClr val="000099"/>
                </a:solidFill>
                <a:latin typeface="Candara" panose="020E0502030303020204" pitchFamily="34"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https://www.adai.pt/newevent/event/home/index.php?target=home&amp;defLang=2&amp;event=4), </a:t>
            </a:r>
            <a:r>
              <a:rPr lang="en-US" sz="1600" dirty="0">
                <a:solidFill>
                  <a:srgbClr val="000099"/>
                </a:solidFill>
                <a:latin typeface="Candara" panose="020E0502030303020204" pitchFamily="34" charset="0"/>
                <a:ea typeface="Times New Roman" panose="02020603050405020304" pitchFamily="18" charset="0"/>
                <a:cs typeface="Times New Roman" panose="02020603050405020304" pitchFamily="18" charset="0"/>
              </a:rPr>
              <a:t>; number of fire-related sessions / panel discussions)</a:t>
            </a:r>
          </a:p>
          <a:p>
            <a:pPr marL="742950" marR="0" lvl="1" indent="-285750">
              <a:spcBef>
                <a:spcPts val="0"/>
              </a:spcBef>
              <a:spcAft>
                <a:spcPts val="0"/>
              </a:spcAft>
              <a:buSzPts val="1000"/>
              <a:buFont typeface="Courier New" panose="02070309020205020404" pitchFamily="49" charset="0"/>
              <a:buChar char="o"/>
              <a:tabLst>
                <a:tab pos="914400" algn="l"/>
              </a:tabLst>
            </a:pPr>
            <a:endParaRPr lang="en-US" sz="800" dirty="0">
              <a:solidFill>
                <a:srgbClr val="000099"/>
              </a:solidFill>
              <a:latin typeface="Candara" panose="020E050203030302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b="1" dirty="0">
                <a:solidFill>
                  <a:srgbClr val="000099"/>
                </a:solidFill>
                <a:latin typeface="Candara" panose="020E0502030303020204" pitchFamily="34" charset="0"/>
                <a:ea typeface="Times New Roman" panose="02020603050405020304" pitchFamily="18" charset="0"/>
                <a:cs typeface="Times New Roman" panose="02020603050405020304" pitchFamily="18" charset="0"/>
              </a:rPr>
              <a:t>Fall TFRSAC Meeting</a:t>
            </a:r>
            <a:r>
              <a:rPr lang="en-US" sz="1600" dirty="0">
                <a:solidFill>
                  <a:srgbClr val="000099"/>
                </a:solidFill>
                <a:latin typeface="Candara" panose="020E0502030303020204" pitchFamily="34" charset="0"/>
                <a:ea typeface="Times New Roman" panose="02020603050405020304" pitchFamily="18" charset="0"/>
                <a:cs typeface="Times New Roman" panose="02020603050405020304" pitchFamily="18" charset="0"/>
              </a:rPr>
              <a:t>, NIFC, Boise, ID. dates: TBD (tentatively Nov. 2022).</a:t>
            </a:r>
            <a:endParaRPr lang="en-US" sz="1400" dirty="0">
              <a:solidFill>
                <a:srgbClr val="000099"/>
              </a:solidFill>
              <a:latin typeface="Candara" panose="020E0502030303020204" pitchFamily="34" charset="0"/>
              <a:ea typeface="Calibri" panose="020F0502020204030204" pitchFamily="34" charset="0"/>
              <a:cs typeface="Times New Roman" panose="02020603050405020304" pitchFamily="18" charset="0"/>
            </a:endParaRPr>
          </a:p>
        </p:txBody>
      </p:sp>
      <p:pic>
        <p:nvPicPr>
          <p:cNvPr id="5" name="Picture 4" descr="NASA_logo.eps">
            <a:extLst>
              <a:ext uri="{FF2B5EF4-FFF2-40B4-BE49-F238E27FC236}">
                <a16:creationId xmlns:a16="http://schemas.microsoft.com/office/drawing/2014/main" id="{E558BFEB-9FCB-792F-5059-7C7BCC0BB1A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430379" y="136214"/>
            <a:ext cx="646772" cy="545868"/>
          </a:xfrm>
          <a:prstGeom prst="rect">
            <a:avLst/>
          </a:prstGeom>
        </p:spPr>
      </p:pic>
      <p:pic>
        <p:nvPicPr>
          <p:cNvPr id="6" name="Picture 5">
            <a:extLst>
              <a:ext uri="{FF2B5EF4-FFF2-40B4-BE49-F238E27FC236}">
                <a16:creationId xmlns:a16="http://schemas.microsoft.com/office/drawing/2014/main" id="{CC3AF2E3-8843-9BDA-6319-D4703653B1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9233" y="86645"/>
            <a:ext cx="517244" cy="596563"/>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92E4E9F-7060-8EC6-F900-A2FE503FB8C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52817" y="86645"/>
            <a:ext cx="610473" cy="595437"/>
          </a:xfrm>
          <a:prstGeom prst="rect">
            <a:avLst/>
          </a:prstGeom>
        </p:spPr>
      </p:pic>
    </p:spTree>
    <p:extLst>
      <p:ext uri="{BB962C8B-B14F-4D97-AF65-F5344CB8AC3E}">
        <p14:creationId xmlns:p14="http://schemas.microsoft.com/office/powerpoint/2010/main" val="2920843500"/>
      </p:ext>
    </p:extLst>
  </p:cSld>
  <p:clrMapOvr>
    <a:masterClrMapping/>
  </p:clrMapOvr>
</p:sld>
</file>

<file path=ppt/theme/theme1.xml><?xml version="1.0" encoding="utf-8"?>
<a:theme xmlns:a="http://schemas.openxmlformats.org/drawingml/2006/main" name="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66506</TotalTime>
  <Words>858</Words>
  <Application>Microsoft Office PowerPoint</Application>
  <PresentationFormat>On-screen Show (16:9)</PresentationFormat>
  <Paragraphs>71</Paragraphs>
  <Slides>6</Slides>
  <Notes>5</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Candara</vt:lpstr>
      <vt:lpstr>Courier New</vt:lpstr>
      <vt:lpstr>Open Sans</vt:lpstr>
      <vt:lpstr>Times</vt:lpstr>
      <vt:lpstr>5_Blank</vt:lpstr>
      <vt:lpstr>PowerPoint Presentation</vt:lpstr>
      <vt:lpstr>Tactical Fire Remote Sensing Advisory Committee (TFRSAC)</vt:lpstr>
      <vt:lpstr>Welcome to our Newest Co-Coordinator:  Mike Pavolonis</vt:lpstr>
      <vt:lpstr>TFRSAC General Agenda Overview</vt:lpstr>
      <vt:lpstr>PowerPoint Presentation</vt:lpstr>
      <vt:lpstr>Recent &amp; Upcoming Events</vt:lpstr>
    </vt:vector>
  </TitlesOfParts>
  <Company>NASA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NASA / Wildfires</dc:subject>
  <dc:creator>Vince Ambrosia</dc:creator>
  <dc:description>Wildfires 15020 minute talk; notes are relevant to individual slide materials</dc:description>
  <cp:lastModifiedBy>Hinkley, Everett -FS</cp:lastModifiedBy>
  <cp:revision>312</cp:revision>
  <cp:lastPrinted>2016-05-24T06:36:26Z</cp:lastPrinted>
  <dcterms:created xsi:type="dcterms:W3CDTF">2014-03-11T18:01:56Z</dcterms:created>
  <dcterms:modified xsi:type="dcterms:W3CDTF">2022-11-29T00:08:40Z</dcterms:modified>
  <cp:category>Wildfires</cp:category>
</cp:coreProperties>
</file>