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0"/>
  </p:notesMasterIdLst>
  <p:handoutMasterIdLst>
    <p:handoutMasterId r:id="rId21"/>
  </p:handoutMasterIdLst>
  <p:sldIdLst>
    <p:sldId id="484" r:id="rId2"/>
    <p:sldId id="540" r:id="rId3"/>
    <p:sldId id="541" r:id="rId4"/>
    <p:sldId id="542" r:id="rId5"/>
    <p:sldId id="543" r:id="rId6"/>
    <p:sldId id="527" r:id="rId7"/>
    <p:sldId id="485" r:id="rId8"/>
    <p:sldId id="525" r:id="rId9"/>
    <p:sldId id="523" r:id="rId10"/>
    <p:sldId id="519" r:id="rId11"/>
    <p:sldId id="521" r:id="rId12"/>
    <p:sldId id="533" r:id="rId13"/>
    <p:sldId id="535" r:id="rId14"/>
    <p:sldId id="511" r:id="rId15"/>
    <p:sldId id="502" r:id="rId16"/>
    <p:sldId id="506" r:id="rId17"/>
    <p:sldId id="491" r:id="rId18"/>
    <p:sldId id="522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bg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3300"/>
    <a:srgbClr val="9900CC"/>
    <a:srgbClr val="C3CEAE"/>
    <a:srgbClr val="619397"/>
    <a:srgbClr val="33CCCC"/>
    <a:srgbClr val="FF00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84226" autoAdjust="0"/>
  </p:normalViewPr>
  <p:slideViewPr>
    <p:cSldViewPr snapToGrid="0"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68"/>
    </p:cViewPr>
  </p:sorterViewPr>
  <p:notesViewPr>
    <p:cSldViewPr snapToGrid="0">
      <p:cViewPr>
        <p:scale>
          <a:sx n="100" d="100"/>
          <a:sy n="100" d="100"/>
        </p:scale>
        <p:origin x="-546" y="31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324452A-E1EF-4D5E-A2C9-E5F92172B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47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7EB95B01-D29C-4224-832F-AF3610894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80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CB806-95A5-4F79-B97F-AE8CC573287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0125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2017 – NR 24%, NW 27%, NO 8%, GB 18%, SO</a:t>
            </a:r>
            <a:r>
              <a:rPr lang="en-US" sz="1800" baseline="0" dirty="0" smtClean="0"/>
              <a:t> 5%, SW 6%, SA 2%, RM 10%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95B01-D29C-4224-832F-AF3610894B5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42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95B01-D29C-4224-832F-AF3610894B5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54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June 12 – Oct 22 shown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95B01-D29C-4224-832F-AF3610894B5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63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2018 – mechanical aircraft 28%, required maintenance 24%, weather 22%</a:t>
            </a:r>
          </a:p>
          <a:p>
            <a:r>
              <a:rPr lang="en-US" sz="1800" dirty="0" smtClean="0"/>
              <a:t>2017 – mechanical aircraft 31%, weather 25%</a:t>
            </a:r>
          </a:p>
          <a:p>
            <a:r>
              <a:rPr lang="en-US" sz="1800" dirty="0" smtClean="0"/>
              <a:t>2016 – weather 43%, 6% non-weather UTF rate</a:t>
            </a:r>
          </a:p>
          <a:p>
            <a:r>
              <a:rPr lang="en-US" sz="1800" dirty="0" smtClean="0"/>
              <a:t>2015</a:t>
            </a:r>
            <a:r>
              <a:rPr lang="en-US" sz="1800" baseline="0" dirty="0" smtClean="0"/>
              <a:t> – duty day restrictions 45% due to pilot staffing issues, 26% non Weather UTF rate 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95B01-D29C-4224-832F-AF3610894B5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96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2018– IMT1 29%, IMT2 35%, IMT3 22%, Other 12%, NIMO 2%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95B01-D29C-4224-832F-AF3610894B5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67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Increased reliance on IR as more fires are managed with a combined strategy – suppression and monitor/confine</a:t>
            </a:r>
          </a:p>
          <a:p>
            <a:r>
              <a:rPr lang="en-US" baseline="0" dirty="0" err="1" smtClean="0"/>
              <a:t>Soberanes</a:t>
            </a:r>
            <a:r>
              <a:rPr lang="en-US" baseline="0" dirty="0" smtClean="0"/>
              <a:t> had 75 flights in 2016, Natchez had 63 in 2018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95B01-D29C-4224-832F-AF3610894B5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34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Pilots - Dan Johnson, Don Boyce, Carl Helquist,</a:t>
            </a:r>
            <a:r>
              <a:rPr lang="en-US" sz="1800" baseline="0" dirty="0" smtClean="0"/>
              <a:t> Sam Ramsey, Jeff Watts</a:t>
            </a:r>
            <a:endParaRPr lang="en-US" sz="1800" dirty="0" smtClean="0"/>
          </a:p>
          <a:p>
            <a:r>
              <a:rPr lang="en-US" sz="1800" dirty="0" smtClean="0"/>
              <a:t>Techs - </a:t>
            </a:r>
            <a:r>
              <a:rPr lang="en-US" sz="1800" dirty="0" err="1" smtClean="0"/>
              <a:t>Kaz</a:t>
            </a:r>
            <a:r>
              <a:rPr lang="en-US" sz="1800" dirty="0" smtClean="0"/>
              <a:t> Kazimir, Jill </a:t>
            </a:r>
            <a:r>
              <a:rPr lang="en-US" sz="1800" dirty="0" err="1" smtClean="0"/>
              <a:t>Keunzi</a:t>
            </a:r>
            <a:r>
              <a:rPr lang="en-US" sz="1800" dirty="0" smtClean="0"/>
              <a:t>, , Rob Navarro, Josh </a:t>
            </a:r>
            <a:r>
              <a:rPr lang="en-US" sz="1800" dirty="0" err="1" smtClean="0"/>
              <a:t>Bayock</a:t>
            </a:r>
            <a:r>
              <a:rPr lang="en-US" sz="1800" dirty="0" smtClean="0"/>
              <a:t>, Mike Mann, Kelli Gammons, Bob Brantlinger, Brian Teats</a:t>
            </a:r>
          </a:p>
          <a:p>
            <a:r>
              <a:rPr lang="en-US" sz="1800" dirty="0" smtClean="0"/>
              <a:t>Jan Johnson AC3 liaison, </a:t>
            </a:r>
          </a:p>
          <a:p>
            <a:r>
              <a:rPr lang="en-US" sz="1800" baseline="0" dirty="0" smtClean="0"/>
              <a:t>AC3 analysts - Joe </a:t>
            </a:r>
            <a:r>
              <a:rPr lang="en-US" sz="1800" baseline="0" dirty="0" err="1" smtClean="0"/>
              <a:t>McQuade</a:t>
            </a:r>
            <a:r>
              <a:rPr lang="en-US" sz="1800" baseline="0" dirty="0" smtClean="0"/>
              <a:t>, Nate Meyers, Greg Smith, Troy Klinger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95B01-D29C-4224-832F-AF3610894B5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19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95B01-D29C-4224-832F-AF3610894B5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48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Planes</a:t>
            </a:r>
            <a:r>
              <a:rPr lang="en-US" baseline="0" dirty="0" smtClean="0"/>
              <a:t> are managed/coordinated nationally.  The incident doesn’t control the plane.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95B01-D29C-4224-832F-AF3610894B5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36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Shapefiles for GISS to incorporate</a:t>
            </a:r>
            <a:r>
              <a:rPr lang="en-US" baseline="0" dirty="0" smtClean="0"/>
              <a:t> into other maps </a:t>
            </a:r>
          </a:p>
          <a:p>
            <a:r>
              <a:rPr lang="en-US" baseline="0" dirty="0" smtClean="0"/>
              <a:t>Maps and </a:t>
            </a:r>
            <a:r>
              <a:rPr lang="en-US" baseline="0" dirty="0" err="1" smtClean="0"/>
              <a:t>kmzs</a:t>
            </a:r>
            <a:r>
              <a:rPr lang="en-US" baseline="0" dirty="0" smtClean="0"/>
              <a:t> for non-GIS folks (Ops, SITL, plans Chief, FBAN) to view information</a:t>
            </a:r>
          </a:p>
          <a:p>
            <a:r>
              <a:rPr lang="en-US" baseline="0" dirty="0" smtClean="0"/>
              <a:t>Log acts as a briefing to discuss fire growth, imagery issues, and provides documentation</a:t>
            </a:r>
          </a:p>
          <a:p>
            <a:r>
              <a:rPr lang="en-US" baseline="0" dirty="0" smtClean="0"/>
              <a:t>These are internal products delivered to the IMT in time for morning briefing 6am, more typically by 0400/0430.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FB258E-E19F-4CEE-ADAC-47CA84A3B3A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81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Carr</a:t>
            </a:r>
            <a:r>
              <a:rPr lang="en-US" dirty="0" smtClean="0"/>
              <a:t> Fire in Northern CA grew 32,791 acres from 11,659 acres previous IR flight to 44,450 acres, final acreage 229,651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95B01-D29C-4224-832F-AF3610894B5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68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IR flight on Camp Fire </a:t>
            </a:r>
          </a:p>
          <a:p>
            <a:r>
              <a:rPr lang="en-US" dirty="0" smtClean="0"/>
              <a:t>Started at 0630, by 1800 was 54,586 acres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95B01-D29C-4224-832F-AF3610894B5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49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49 days at PL 4/5</a:t>
            </a:r>
          </a:p>
          <a:p>
            <a:r>
              <a:rPr lang="en-US" sz="1600" dirty="0" smtClean="0"/>
              <a:t>2018 – 8.8 million acres 132% of 10 </a:t>
            </a:r>
            <a:r>
              <a:rPr lang="en-US" sz="1600" dirty="0" err="1" smtClean="0"/>
              <a:t>yr</a:t>
            </a:r>
            <a:r>
              <a:rPr lang="en-US" sz="1600" dirty="0" smtClean="0"/>
              <a:t> </a:t>
            </a:r>
            <a:r>
              <a:rPr lang="en-US" sz="1600" dirty="0" err="1" smtClean="0"/>
              <a:t>avg</a:t>
            </a:r>
            <a:endParaRPr lang="en-US" sz="1600" dirty="0" smtClean="0"/>
          </a:p>
          <a:p>
            <a:r>
              <a:rPr lang="en-US" sz="1600" dirty="0" smtClean="0"/>
              <a:t>2018 – 47 days at PL 4/5, 34 days at PL 5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95B01-D29C-4224-832F-AF3610894B5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10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Numbers are current as of 11/05/19.</a:t>
            </a:r>
          </a:p>
          <a:p>
            <a:r>
              <a:rPr lang="en-US" sz="1800" baseline="0" dirty="0" smtClean="0"/>
              <a:t>2018 – 42% UTF, 33% non-</a:t>
            </a:r>
            <a:r>
              <a:rPr lang="en-US" sz="1800" baseline="0" dirty="0" err="1" smtClean="0"/>
              <a:t>Wx</a:t>
            </a:r>
            <a:r>
              <a:rPr lang="en-US" sz="1800" baseline="0" dirty="0" smtClean="0"/>
              <a:t> UTF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95B01-D29C-4224-832F-AF3610894B5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41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IR desk staffed</a:t>
            </a:r>
            <a:r>
              <a:rPr lang="en-US" sz="1800" baseline="0" dirty="0" smtClean="0"/>
              <a:t> from 7/22 thru 10/1 in 2018, </a:t>
            </a:r>
          </a:p>
          <a:p>
            <a:r>
              <a:rPr lang="en-US" sz="1800" baseline="0" dirty="0" smtClean="0"/>
              <a:t>2017 peak was 69 requests</a:t>
            </a:r>
          </a:p>
          <a:p>
            <a:r>
              <a:rPr lang="en-US" sz="1800" baseline="0" dirty="0" smtClean="0"/>
              <a:t>2015 peak was 63 requests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95B01-D29C-4224-832F-AF3610894B5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39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Acreages</a:t>
            </a:r>
            <a:r>
              <a:rPr lang="en-US" baseline="0" dirty="0" smtClean="0"/>
              <a:t> from IMST 11/5/19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95B01-D29C-4224-832F-AF3610894B5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27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13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0" y="1344"/>
              <a:ext cx="5760" cy="29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/>
              <a:ahLst/>
              <a:cxnLst>
                <a:cxn ang="0">
                  <a:pos x="0" y="1152"/>
                </a:cxn>
                <a:cxn ang="0">
                  <a:pos x="672" y="1392"/>
                </a:cxn>
                <a:cxn ang="0">
                  <a:pos x="912" y="1152"/>
                </a:cxn>
                <a:cxn ang="0">
                  <a:pos x="864" y="816"/>
                </a:cxn>
                <a:cxn ang="0">
                  <a:pos x="1170" y="588"/>
                </a:cxn>
                <a:cxn ang="0">
                  <a:pos x="1692" y="546"/>
                </a:cxn>
                <a:cxn ang="0">
                  <a:pos x="2112" y="576"/>
                </a:cxn>
                <a:cxn ang="0">
                  <a:pos x="2208" y="384"/>
                </a:cxn>
                <a:cxn ang="0">
                  <a:pos x="2184" y="138"/>
                </a:cxn>
                <a:cxn ang="0">
                  <a:pos x="2640" y="144"/>
                </a:cxn>
                <a:cxn ang="0">
                  <a:pos x="3024" y="432"/>
                </a:cxn>
                <a:cxn ang="0">
                  <a:pos x="3552" y="192"/>
                </a:cxn>
                <a:cxn ang="0">
                  <a:pos x="3552" y="0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/>
              <a:ahLst/>
              <a:cxnLst>
                <a:cxn ang="0">
                  <a:pos x="0" y="960"/>
                </a:cxn>
                <a:cxn ang="0">
                  <a:pos x="336" y="1200"/>
                </a:cxn>
                <a:cxn ang="0">
                  <a:pos x="576" y="1200"/>
                </a:cxn>
                <a:cxn ang="0">
                  <a:pos x="696" y="972"/>
                </a:cxn>
                <a:cxn ang="0">
                  <a:pos x="636" y="462"/>
                </a:cxn>
                <a:cxn ang="0">
                  <a:pos x="816" y="276"/>
                </a:cxn>
                <a:cxn ang="0">
                  <a:pos x="1392" y="432"/>
                </a:cxn>
                <a:cxn ang="0">
                  <a:pos x="1740" y="390"/>
                </a:cxn>
                <a:cxn ang="0">
                  <a:pos x="1974" y="348"/>
                </a:cxn>
                <a:cxn ang="0">
                  <a:pos x="1872" y="0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336" y="960"/>
                </a:cxn>
                <a:cxn ang="0">
                  <a:pos x="480" y="864"/>
                </a:cxn>
                <a:cxn ang="0">
                  <a:pos x="318" y="414"/>
                </a:cxn>
                <a:cxn ang="0">
                  <a:pos x="780" y="36"/>
                </a:cxn>
                <a:cxn ang="0">
                  <a:pos x="1440" y="192"/>
                </a:cxn>
                <a:cxn ang="0">
                  <a:pos x="1584" y="0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/>
              <a:ahLst/>
              <a:cxnLst>
                <a:cxn ang="0">
                  <a:pos x="248" y="1000"/>
                </a:cxn>
                <a:cxn ang="0">
                  <a:pos x="200" y="760"/>
                </a:cxn>
                <a:cxn ang="0">
                  <a:pos x="248" y="664"/>
                </a:cxn>
                <a:cxn ang="0">
                  <a:pos x="584" y="616"/>
                </a:cxn>
                <a:cxn ang="0">
                  <a:pos x="1304" y="664"/>
                </a:cxn>
                <a:cxn ang="0">
                  <a:pos x="1640" y="424"/>
                </a:cxn>
                <a:cxn ang="0">
                  <a:pos x="1976" y="472"/>
                </a:cxn>
                <a:cxn ang="0">
                  <a:pos x="2600" y="424"/>
                </a:cxn>
                <a:cxn ang="0">
                  <a:pos x="3128" y="88"/>
                </a:cxn>
                <a:cxn ang="0">
                  <a:pos x="3560" y="40"/>
                </a:cxn>
                <a:cxn ang="0">
                  <a:pos x="3656" y="328"/>
                </a:cxn>
                <a:cxn ang="0">
                  <a:pos x="2984" y="760"/>
                </a:cxn>
                <a:cxn ang="0">
                  <a:pos x="2456" y="952"/>
                </a:cxn>
                <a:cxn ang="0">
                  <a:pos x="1976" y="1432"/>
                </a:cxn>
                <a:cxn ang="0">
                  <a:pos x="1400" y="1768"/>
                </a:cxn>
                <a:cxn ang="0">
                  <a:pos x="968" y="1720"/>
                </a:cxn>
                <a:cxn ang="0">
                  <a:pos x="296" y="1768"/>
                </a:cxn>
                <a:cxn ang="0">
                  <a:pos x="8" y="1432"/>
                </a:cxn>
                <a:cxn ang="0">
                  <a:pos x="248" y="1000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/>
              <a:ahLst/>
              <a:cxnLst>
                <a:cxn ang="0">
                  <a:pos x="36" y="792"/>
                </a:cxn>
                <a:cxn ang="0">
                  <a:pos x="228" y="456"/>
                </a:cxn>
                <a:cxn ang="0">
                  <a:pos x="324" y="264"/>
                </a:cxn>
                <a:cxn ang="0">
                  <a:pos x="612" y="216"/>
                </a:cxn>
                <a:cxn ang="0">
                  <a:pos x="1092" y="312"/>
                </a:cxn>
                <a:cxn ang="0">
                  <a:pos x="1536" y="60"/>
                </a:cxn>
                <a:cxn ang="0">
                  <a:pos x="2388" y="120"/>
                </a:cxn>
                <a:cxn ang="0">
                  <a:pos x="2328" y="288"/>
                </a:cxn>
                <a:cxn ang="0">
                  <a:pos x="2028" y="612"/>
                </a:cxn>
                <a:cxn ang="0">
                  <a:pos x="1428" y="1032"/>
                </a:cxn>
                <a:cxn ang="0">
                  <a:pos x="1140" y="1080"/>
                </a:cxn>
                <a:cxn ang="0">
                  <a:pos x="324" y="1032"/>
                </a:cxn>
                <a:cxn ang="0">
                  <a:pos x="36" y="792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/>
              <a:ahLst/>
              <a:cxnLst>
                <a:cxn ang="0">
                  <a:pos x="60" y="594"/>
                </a:cxn>
                <a:cxn ang="0">
                  <a:pos x="126" y="234"/>
                </a:cxn>
                <a:cxn ang="0">
                  <a:pos x="1182" y="234"/>
                </a:cxn>
                <a:cxn ang="0">
                  <a:pos x="1518" y="90"/>
                </a:cxn>
                <a:cxn ang="0">
                  <a:pos x="1710" y="138"/>
                </a:cxn>
                <a:cxn ang="0">
                  <a:pos x="1230" y="522"/>
                </a:cxn>
                <a:cxn ang="0">
                  <a:pos x="750" y="666"/>
                </a:cxn>
                <a:cxn ang="0">
                  <a:pos x="60" y="594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/>
              <a:ahLst/>
              <a:cxnLst>
                <a:cxn ang="0">
                  <a:pos x="104" y="96"/>
                </a:cxn>
                <a:cxn ang="0">
                  <a:pos x="152" y="0"/>
                </a:cxn>
                <a:cxn ang="0">
                  <a:pos x="728" y="96"/>
                </a:cxn>
                <a:cxn ang="0">
                  <a:pos x="920" y="96"/>
                </a:cxn>
                <a:cxn ang="0">
                  <a:pos x="776" y="192"/>
                </a:cxn>
                <a:cxn ang="0">
                  <a:pos x="104" y="96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36" y="40"/>
                </a:cxn>
                <a:cxn ang="0">
                  <a:pos x="720" y="280"/>
                </a:cxn>
                <a:cxn ang="0">
                  <a:pos x="912" y="712"/>
                </a:cxn>
                <a:cxn ang="0">
                  <a:pos x="864" y="1240"/>
                </a:cxn>
                <a:cxn ang="0">
                  <a:pos x="960" y="1768"/>
                </a:cxn>
                <a:cxn ang="0">
                  <a:pos x="1440" y="2152"/>
                </a:cxn>
                <a:cxn ang="0">
                  <a:pos x="2160" y="2248"/>
                </a:cxn>
                <a:cxn ang="0">
                  <a:pos x="2688" y="1960"/>
                </a:cxn>
                <a:cxn ang="0">
                  <a:pos x="2706" y="472"/>
                </a:cxn>
                <a:cxn ang="0">
                  <a:pos x="3456" y="424"/>
                </a:cxn>
                <a:cxn ang="0">
                  <a:pos x="4416" y="712"/>
                </a:cxn>
                <a:cxn ang="0">
                  <a:pos x="4416" y="1432"/>
                </a:cxn>
                <a:cxn ang="0">
                  <a:pos x="4728" y="1822"/>
                </a:cxn>
                <a:cxn ang="0">
                  <a:pos x="5322" y="2206"/>
                </a:cxn>
                <a:cxn ang="0">
                  <a:pos x="5754" y="1510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/>
              <a:ahLst/>
              <a:cxnLst>
                <a:cxn ang="0">
                  <a:pos x="408" y="16"/>
                </a:cxn>
                <a:cxn ang="0">
                  <a:pos x="72" y="304"/>
                </a:cxn>
                <a:cxn ang="0">
                  <a:pos x="72" y="976"/>
                </a:cxn>
                <a:cxn ang="0">
                  <a:pos x="504" y="1360"/>
                </a:cxn>
                <a:cxn ang="0">
                  <a:pos x="1128" y="1408"/>
                </a:cxn>
                <a:cxn ang="0">
                  <a:pos x="1464" y="1024"/>
                </a:cxn>
                <a:cxn ang="0">
                  <a:pos x="1320" y="208"/>
                </a:cxn>
                <a:cxn ang="0">
                  <a:pos x="408" y="16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/>
              <a:ahLst/>
              <a:cxnLst>
                <a:cxn ang="0">
                  <a:pos x="940" y="196"/>
                </a:cxn>
                <a:cxn ang="0">
                  <a:pos x="576" y="20"/>
                </a:cxn>
                <a:cxn ang="0">
                  <a:pos x="192" y="76"/>
                </a:cxn>
                <a:cxn ang="0">
                  <a:pos x="24" y="372"/>
                </a:cxn>
                <a:cxn ang="0">
                  <a:pos x="520" y="670"/>
                </a:cxn>
                <a:cxn ang="0">
                  <a:pos x="1048" y="568"/>
                </a:cxn>
                <a:cxn ang="0">
                  <a:pos x="940" y="196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/>
              <a:ahLst/>
              <a:cxnLst>
                <a:cxn ang="0">
                  <a:pos x="1496" y="0"/>
                </a:cxn>
                <a:cxn ang="0">
                  <a:pos x="1640" y="384"/>
                </a:cxn>
                <a:cxn ang="0">
                  <a:pos x="1400" y="864"/>
                </a:cxn>
                <a:cxn ang="0">
                  <a:pos x="536" y="1200"/>
                </a:cxn>
                <a:cxn ang="0">
                  <a:pos x="56" y="1584"/>
                </a:cxn>
                <a:cxn ang="0">
                  <a:pos x="200" y="1872"/>
                </a:cxn>
                <a:cxn ang="0">
                  <a:pos x="1064" y="2016"/>
                </a:cxn>
                <a:cxn ang="0">
                  <a:pos x="1592" y="2304"/>
                </a:cxn>
                <a:cxn ang="0">
                  <a:pos x="1562" y="2940"/>
                </a:cxn>
                <a:cxn ang="0">
                  <a:pos x="2120" y="3384"/>
                </a:cxn>
                <a:cxn ang="0">
                  <a:pos x="2648" y="2880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/>
              <a:ahLst/>
              <a:cxnLst>
                <a:cxn ang="0">
                  <a:pos x="1488" y="0"/>
                </a:cxn>
                <a:cxn ang="0">
                  <a:pos x="1488" y="528"/>
                </a:cxn>
                <a:cxn ang="0">
                  <a:pos x="1104" y="1008"/>
                </a:cxn>
                <a:cxn ang="0">
                  <a:pos x="144" y="1488"/>
                </a:cxn>
                <a:cxn ang="0">
                  <a:pos x="240" y="1776"/>
                </a:cxn>
                <a:cxn ang="0">
                  <a:pos x="1056" y="1872"/>
                </a:cxn>
                <a:cxn ang="0">
                  <a:pos x="1536" y="2064"/>
                </a:cxn>
                <a:cxn ang="0">
                  <a:pos x="1536" y="2448"/>
                </a:cxn>
                <a:cxn ang="0">
                  <a:pos x="1344" y="2784"/>
                </a:cxn>
                <a:cxn ang="0">
                  <a:pos x="1632" y="3120"/>
                </a:cxn>
                <a:cxn ang="0">
                  <a:pos x="1968" y="3024"/>
                </a:cxn>
                <a:cxn ang="0">
                  <a:pos x="2208" y="2496"/>
                </a:cxn>
                <a:cxn ang="0">
                  <a:pos x="2112" y="1968"/>
                </a:cxn>
                <a:cxn ang="0">
                  <a:pos x="1776" y="1584"/>
                </a:cxn>
                <a:cxn ang="0">
                  <a:pos x="1824" y="1152"/>
                </a:cxn>
                <a:cxn ang="0">
                  <a:pos x="2256" y="672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/>
              <a:ahLst/>
              <a:cxnLst>
                <a:cxn ang="0">
                  <a:pos x="984" y="256"/>
                </a:cxn>
                <a:cxn ang="0">
                  <a:pos x="840" y="16"/>
                </a:cxn>
                <a:cxn ang="0">
                  <a:pos x="552" y="160"/>
                </a:cxn>
                <a:cxn ang="0">
                  <a:pos x="320" y="304"/>
                </a:cxn>
                <a:cxn ang="0">
                  <a:pos x="600" y="592"/>
                </a:cxn>
                <a:cxn ang="0">
                  <a:pos x="984" y="640"/>
                </a:cxn>
                <a:cxn ang="0">
                  <a:pos x="984" y="256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528"/>
                </a:cxn>
                <a:cxn ang="0">
                  <a:pos x="131" y="680"/>
                </a:cxn>
                <a:cxn ang="0">
                  <a:pos x="355" y="624"/>
                </a:cxn>
                <a:cxn ang="0">
                  <a:pos x="499" y="384"/>
                </a:cxn>
                <a:cxn ang="0">
                  <a:pos x="547" y="0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336" y="32"/>
                </a:cxn>
                <a:cxn ang="0">
                  <a:pos x="592" y="224"/>
                </a:cxn>
                <a:cxn ang="0">
                  <a:pos x="696" y="664"/>
                </a:cxn>
                <a:cxn ang="0">
                  <a:pos x="664" y="1224"/>
                </a:cxn>
                <a:cxn ang="0">
                  <a:pos x="816" y="1784"/>
                </a:cxn>
                <a:cxn ang="0">
                  <a:pos x="1128" y="2128"/>
                </a:cxn>
                <a:cxn ang="0">
                  <a:pos x="1984" y="2296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/>
              <a:ahLst/>
              <a:cxnLst>
                <a:cxn ang="0">
                  <a:pos x="0" y="280"/>
                </a:cxn>
                <a:cxn ang="0">
                  <a:pos x="384" y="280"/>
                </a:cxn>
                <a:cxn ang="0">
                  <a:pos x="368" y="896"/>
                </a:cxn>
                <a:cxn ang="0">
                  <a:pos x="528" y="1528"/>
                </a:cxn>
                <a:cxn ang="0">
                  <a:pos x="816" y="1912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/>
              <a:ahLst/>
              <a:cxnLst>
                <a:cxn ang="0">
                  <a:pos x="0" y="1084"/>
                </a:cxn>
                <a:cxn ang="0">
                  <a:pos x="424" y="932"/>
                </a:cxn>
                <a:cxn ang="0">
                  <a:pos x="640" y="292"/>
                </a:cxn>
                <a:cxn ang="0">
                  <a:pos x="1032" y="20"/>
                </a:cxn>
                <a:cxn ang="0">
                  <a:pos x="1536" y="172"/>
                </a:cxn>
                <a:cxn ang="0">
                  <a:pos x="2064" y="604"/>
                </a:cxn>
                <a:cxn ang="0">
                  <a:pos x="2400" y="940"/>
                </a:cxn>
                <a:cxn ang="0">
                  <a:pos x="3080" y="1084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4" name="Picture 22" descr="Topbanx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23"/>
            <p:cNvSpPr>
              <a:spLocks noChangeArrowheads="1"/>
            </p:cNvSpPr>
            <p:nvPr/>
          </p:nvSpPr>
          <p:spPr bwMode="ltGray">
            <a:xfrm>
              <a:off x="240" y="2112"/>
              <a:ext cx="2688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" name="Line 24"/>
          <p:cNvSpPr>
            <a:spLocks noChangeShapeType="1"/>
          </p:cNvSpPr>
          <p:nvPr/>
        </p:nvSpPr>
        <p:spPr bwMode="ltGray">
          <a:xfrm>
            <a:off x="685800" y="3429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762000" y="3352800"/>
            <a:ext cx="457200" cy="457200"/>
            <a:chOff x="480" y="2112"/>
            <a:chExt cx="288" cy="288"/>
          </a:xfrm>
        </p:grpSpPr>
        <p:sp>
          <p:nvSpPr>
            <p:cNvPr id="28" name="Line 26"/>
            <p:cNvSpPr>
              <a:spLocks noChangeShapeType="1"/>
            </p:cNvSpPr>
            <p:nvPr/>
          </p:nvSpPr>
          <p:spPr bwMode="ltGray">
            <a:xfrm>
              <a:off x="528" y="216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480" y="2112"/>
              <a:ext cx="117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5132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133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20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85F7F-8731-435C-9EBB-BA42249D4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01A1A-67C7-4ABD-8712-0A6AB686B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28700"/>
            <a:ext cx="19431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28700"/>
            <a:ext cx="5676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DAD9D-7277-4732-8FFA-1EC33CEA4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06F67-B1F9-43F9-85F5-925A05D40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7622C-099F-4BBC-B70F-78BE5C29E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71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173A7-53B1-41FC-999A-434C34425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1F679-BE0C-43B5-B70F-3E6FF11D9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5FE1-1B51-4B7B-A2B4-E9AC7B3F1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C22C4-19FD-418F-893C-E4C008D9A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121EC-AD6D-4FA5-9588-A2FDFC451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1D051-EFBE-4C28-8B00-934B0B7BF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gradFill rotWithShape="0">
          <a:gsLst>
            <a:gs pos="0">
              <a:srgbClr val="949D84"/>
            </a:gs>
            <a:gs pos="50000">
              <a:srgbClr val="C3CEAE"/>
            </a:gs>
            <a:gs pos="100000">
              <a:srgbClr val="949D8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287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717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05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0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58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0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9E02D3B-E444-4C9B-A45B-057FB994A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8" descr="ir_banner"/>
          <p:cNvPicPr>
            <a:picLocks noChangeAspect="1" noChangeArrowheads="1"/>
          </p:cNvPicPr>
          <p:nvPr/>
        </p:nvPicPr>
        <p:blipFill>
          <a:blip r:embed="rId1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7651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9" descr="NIR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69213" y="0"/>
            <a:ext cx="14747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3300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Blip>
          <a:blip r:embed="rId15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Blip>
          <a:blip r:embed="rId16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955800" y="3478213"/>
            <a:ext cx="77724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4400" dirty="0">
              <a:solidFill>
                <a:srgbClr val="003300"/>
              </a:solidFill>
            </a:endParaRPr>
          </a:p>
          <a:p>
            <a:endParaRPr lang="en-US" sz="4400" dirty="0">
              <a:solidFill>
                <a:srgbClr val="003300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155825" y="3087688"/>
            <a:ext cx="10985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9900CC"/>
                </a:solidFill>
              </a:rPr>
              <a:t>	</a:t>
            </a:r>
          </a:p>
          <a:p>
            <a:endParaRPr lang="en-US" sz="2800"/>
          </a:p>
        </p:txBody>
      </p:sp>
      <p:sp>
        <p:nvSpPr>
          <p:cNvPr id="5" name="TextBox 4"/>
          <p:cNvSpPr txBox="1"/>
          <p:nvPr/>
        </p:nvSpPr>
        <p:spPr>
          <a:xfrm>
            <a:off x="1836829" y="1968500"/>
            <a:ext cx="73071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2"/>
                </a:solidFill>
              </a:rPr>
              <a:t>2019 NIROPS National Summary</a:t>
            </a:r>
            <a:endParaRPr lang="en-US" sz="54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1000" y="3962400"/>
            <a:ext cx="5473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Tom Mellin, </a:t>
            </a:r>
          </a:p>
          <a:p>
            <a:pPr algn="ctr"/>
            <a:r>
              <a:rPr lang="en-US" sz="2000" dirty="0" smtClean="0"/>
              <a:t>National Infrared Program Manager</a:t>
            </a:r>
          </a:p>
          <a:p>
            <a:pPr algn="ctr"/>
            <a:r>
              <a:rPr lang="en-US" sz="2000" dirty="0" smtClean="0"/>
              <a:t>November 14, 2019</a:t>
            </a:r>
          </a:p>
          <a:p>
            <a:pPr algn="ctr"/>
            <a:r>
              <a:rPr lang="en-US" sz="2000" dirty="0" smtClean="0"/>
              <a:t>TFRSAC, NIFC, Boise</a:t>
            </a:r>
            <a:endParaRPr lang="en-US" sz="2000" dirty="0"/>
          </a:p>
        </p:txBody>
      </p:sp>
      <p:pic>
        <p:nvPicPr>
          <p:cNvPr id="7" name="Picture 2057" descr="ftcarson08_cr"/>
          <p:cNvPicPr>
            <a:picLocks noChangeAspect="1" noChangeArrowheads="1"/>
          </p:cNvPicPr>
          <p:nvPr/>
        </p:nvPicPr>
        <p:blipFill>
          <a:blip r:embed="rId3" cstate="print"/>
          <a:srcRect l="-200" r="5077"/>
          <a:stretch>
            <a:fillRect/>
          </a:stretch>
        </p:blipFill>
        <p:spPr bwMode="auto">
          <a:xfrm>
            <a:off x="1" y="889000"/>
            <a:ext cx="1836828" cy="596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79" y="2327175"/>
            <a:ext cx="6547671" cy="4523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678719"/>
          </a:xfrm>
        </p:spPr>
        <p:txBody>
          <a:bodyPr/>
          <a:lstStyle/>
          <a:p>
            <a:r>
              <a:rPr lang="en-US" dirty="0" smtClean="0"/>
              <a:t>2019 – Orders by GACC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223" y="1781725"/>
            <a:ext cx="3067050" cy="208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35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692150"/>
            <a:ext cx="8966200" cy="1143000"/>
          </a:xfrm>
        </p:spPr>
        <p:txBody>
          <a:bodyPr/>
          <a:lstStyle/>
          <a:p>
            <a:r>
              <a:rPr lang="en-US" sz="4000" dirty="0" smtClean="0"/>
              <a:t>“Busiest” Night  – 8/6/19, 16 Fires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4609" y="2148393"/>
            <a:ext cx="3920392" cy="4114800"/>
          </a:xfrm>
        </p:spPr>
        <p:txBody>
          <a:bodyPr/>
          <a:lstStyle/>
          <a:p>
            <a:r>
              <a:rPr lang="en-US" sz="2400" dirty="0" smtClean="0"/>
              <a:t>N149Z (14 fires)</a:t>
            </a:r>
          </a:p>
          <a:p>
            <a:pPr lvl="1"/>
            <a:r>
              <a:rPr lang="en-US" sz="1600" dirty="0" smtClean="0"/>
              <a:t>Horsefly, Snow Creek, Nevada Creek, </a:t>
            </a:r>
            <a:r>
              <a:rPr lang="en-US" sz="1600" dirty="0" err="1" smtClean="0"/>
              <a:t>Beeskove</a:t>
            </a:r>
            <a:r>
              <a:rPr lang="en-US" sz="1600" dirty="0" smtClean="0"/>
              <a:t> (MT)</a:t>
            </a:r>
          </a:p>
          <a:p>
            <a:pPr lvl="1"/>
            <a:r>
              <a:rPr lang="en-US" sz="1600" dirty="0" smtClean="0"/>
              <a:t>Cove Creek, </a:t>
            </a:r>
            <a:r>
              <a:rPr lang="en-US" sz="1600" dirty="0" err="1"/>
              <a:t>N</a:t>
            </a:r>
            <a:r>
              <a:rPr lang="en-US" sz="1600" dirty="0" err="1" smtClean="0"/>
              <a:t>ethker</a:t>
            </a:r>
            <a:r>
              <a:rPr lang="en-US" sz="1600" dirty="0" smtClean="0"/>
              <a:t>, Crab, Ranger, Myers, </a:t>
            </a:r>
            <a:r>
              <a:rPr lang="en-US" sz="1600" dirty="0" err="1" smtClean="0"/>
              <a:t>Wilies</a:t>
            </a:r>
            <a:r>
              <a:rPr lang="en-US" sz="1600" dirty="0" smtClean="0"/>
              <a:t>, Elbow Bend, Barren Hill (ID)</a:t>
            </a:r>
          </a:p>
          <a:p>
            <a:pPr lvl="1"/>
            <a:r>
              <a:rPr lang="en-US" sz="1600" dirty="0" smtClean="0"/>
              <a:t>Williams Flats (WA)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2145768"/>
            <a:ext cx="4229100" cy="4114800"/>
          </a:xfrm>
        </p:spPr>
        <p:txBody>
          <a:bodyPr/>
          <a:lstStyle/>
          <a:p>
            <a:r>
              <a:rPr lang="en-US" sz="2400" dirty="0" err="1" smtClean="0"/>
              <a:t>Tenax</a:t>
            </a:r>
            <a:r>
              <a:rPr lang="en-US" sz="2400" dirty="0" smtClean="0"/>
              <a:t> (2 fires)</a:t>
            </a:r>
          </a:p>
          <a:p>
            <a:pPr lvl="1"/>
            <a:r>
              <a:rPr lang="en-US" sz="1600" dirty="0" smtClean="0"/>
              <a:t>East Evans, 163 HK Complex (OR)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28875" y="5133156"/>
            <a:ext cx="5816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latin typeface="+mn-lt"/>
              </a:rPr>
              <a:t>2018 Busiest night was 8/23 with 40 fires flown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/>
              </a:rPr>
              <a:t>2017 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Busiest night was 9/1 with 48 fires flown</a:t>
            </a:r>
            <a:endParaRPr lang="en-US" sz="20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4650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99545" y="3707934"/>
            <a:ext cx="1216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149 AFF map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" y="937651"/>
            <a:ext cx="7962900" cy="592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65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914400"/>
          </a:xfrm>
        </p:spPr>
        <p:txBody>
          <a:bodyPr/>
          <a:lstStyle/>
          <a:p>
            <a:r>
              <a:rPr lang="en-US" dirty="0" smtClean="0"/>
              <a:t>IR Mapping Contract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799" y="2171700"/>
            <a:ext cx="7905541" cy="4114800"/>
          </a:xfrm>
        </p:spPr>
        <p:txBody>
          <a:bodyPr/>
          <a:lstStyle/>
          <a:p>
            <a:r>
              <a:rPr lang="en-US" dirty="0" smtClean="0"/>
              <a:t>Awarded to 5 vendors, only 2 used in 2019</a:t>
            </a:r>
          </a:p>
          <a:p>
            <a:r>
              <a:rPr lang="en-US" dirty="0" smtClean="0"/>
              <a:t>Contract good thru 2020 fire season</a:t>
            </a:r>
          </a:p>
          <a:p>
            <a:r>
              <a:rPr lang="en-US" dirty="0" smtClean="0"/>
              <a:t>Delivers same suite of NIROPS products</a:t>
            </a:r>
          </a:p>
          <a:p>
            <a:r>
              <a:rPr lang="en-US" dirty="0" err="1" smtClean="0"/>
              <a:t>Tenax</a:t>
            </a:r>
            <a:r>
              <a:rPr lang="en-US" dirty="0" smtClean="0"/>
              <a:t> flew 40 missions in OR, WA, CA</a:t>
            </a:r>
          </a:p>
          <a:p>
            <a:pPr lvl="1"/>
            <a:r>
              <a:rPr lang="en-US" dirty="0" smtClean="0"/>
              <a:t>July 25 – Aug 14</a:t>
            </a:r>
          </a:p>
          <a:p>
            <a:r>
              <a:rPr lang="en-US" dirty="0" smtClean="0"/>
              <a:t>Courtney Aviation flew 1 mission in 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44606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100" y="1231900"/>
            <a:ext cx="7772400" cy="698500"/>
          </a:xfrm>
        </p:spPr>
        <p:txBody>
          <a:bodyPr/>
          <a:lstStyle/>
          <a:p>
            <a:r>
              <a:rPr lang="en-US" dirty="0" smtClean="0"/>
              <a:t>UTFs (Unable to Fill)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44" y="2235200"/>
            <a:ext cx="3821377" cy="4114800"/>
          </a:xfrm>
        </p:spPr>
        <p:txBody>
          <a:bodyPr/>
          <a:lstStyle/>
          <a:p>
            <a:r>
              <a:rPr lang="en-US" sz="2400" dirty="0" smtClean="0"/>
              <a:t>150 total UTFs (NIROPS only)</a:t>
            </a:r>
          </a:p>
          <a:p>
            <a:r>
              <a:rPr lang="en-US" sz="2400" dirty="0" smtClean="0"/>
              <a:t>UTF rate drops from 25% to 13% when weather UTFs are not counted</a:t>
            </a:r>
          </a:p>
          <a:p>
            <a:r>
              <a:rPr lang="en-US" sz="2400" dirty="0" smtClean="0"/>
              <a:t>UTF for Aircraft 3 - 25% (20% non-weather)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791" y="1983762"/>
            <a:ext cx="5357198" cy="411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46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0"/>
            <a:ext cx="7772400" cy="787400"/>
          </a:xfrm>
        </p:spPr>
        <p:txBody>
          <a:bodyPr/>
          <a:lstStyle/>
          <a:p>
            <a:r>
              <a:rPr lang="en-US" dirty="0" smtClean="0"/>
              <a:t>Who is Requesting?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0500" y="1828800"/>
            <a:ext cx="7772400" cy="4114800"/>
          </a:xfrm>
        </p:spPr>
        <p:txBody>
          <a:bodyPr/>
          <a:lstStyle/>
          <a:p>
            <a:r>
              <a:rPr lang="en-US" sz="2800" dirty="0" smtClean="0"/>
              <a:t>53 orders did not fill out (out of 654)</a:t>
            </a:r>
          </a:p>
          <a:p>
            <a:r>
              <a:rPr lang="en-US" sz="2800" dirty="0" smtClean="0"/>
              <a:t>Prioritization is key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603" y="2378384"/>
            <a:ext cx="4578493" cy="4334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12" y="3406747"/>
            <a:ext cx="3560492" cy="228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01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44575"/>
            <a:ext cx="7772400" cy="558800"/>
          </a:xfrm>
        </p:spPr>
        <p:txBody>
          <a:bodyPr/>
          <a:lstStyle/>
          <a:p>
            <a:r>
              <a:rPr lang="en-US" sz="3600" dirty="0" smtClean="0"/>
              <a:t>Extended Support to Incidents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0" y="1720850"/>
            <a:ext cx="8318500" cy="4114800"/>
          </a:xfrm>
        </p:spPr>
        <p:txBody>
          <a:bodyPr/>
          <a:lstStyle/>
          <a:p>
            <a:r>
              <a:rPr lang="en-US" sz="2800" dirty="0" smtClean="0"/>
              <a:t>Decker (CO) – 29 flights</a:t>
            </a:r>
          </a:p>
          <a:p>
            <a:r>
              <a:rPr lang="en-US" sz="2800" dirty="0" smtClean="0"/>
              <a:t>South (CA) – 21 flights</a:t>
            </a:r>
          </a:p>
          <a:p>
            <a:r>
              <a:rPr lang="en-US" sz="2800" dirty="0" smtClean="0"/>
              <a:t>Woodbury (AZ) – 18 flights</a:t>
            </a:r>
          </a:p>
          <a:p>
            <a:r>
              <a:rPr lang="en-US" sz="2800" dirty="0" smtClean="0"/>
              <a:t>Swan Lake (AK) – 16 flights</a:t>
            </a:r>
          </a:p>
          <a:p>
            <a:r>
              <a:rPr lang="en-US" sz="2800" dirty="0" err="1" smtClean="0"/>
              <a:t>Taboose</a:t>
            </a:r>
            <a:r>
              <a:rPr lang="en-US" sz="2800" dirty="0" smtClean="0"/>
              <a:t> (CA) – 15 flights</a:t>
            </a:r>
          </a:p>
          <a:p>
            <a:r>
              <a:rPr lang="en-US" sz="2800" dirty="0" err="1" smtClean="0"/>
              <a:t>Beeskove</a:t>
            </a:r>
            <a:r>
              <a:rPr lang="en-US" sz="2800" dirty="0" smtClean="0"/>
              <a:t> (MT) – 12 flights</a:t>
            </a:r>
          </a:p>
          <a:p>
            <a:r>
              <a:rPr lang="en-US" sz="2800" dirty="0" smtClean="0"/>
              <a:t>Middle (CA) – 12 flights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448891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469900"/>
            <a:ext cx="7772400" cy="1143000"/>
          </a:xfrm>
        </p:spPr>
        <p:txBody>
          <a:bodyPr/>
          <a:lstStyle/>
          <a:p>
            <a:r>
              <a:rPr lang="en-US" sz="4000" dirty="0" smtClean="0"/>
              <a:t>It Takes a Team!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524000"/>
            <a:ext cx="8623300" cy="4114800"/>
          </a:xfrm>
        </p:spPr>
        <p:txBody>
          <a:bodyPr/>
          <a:lstStyle/>
          <a:p>
            <a:r>
              <a:rPr lang="en-US" sz="2400" dirty="0" smtClean="0"/>
              <a:t>IR Techs - x person rotation</a:t>
            </a:r>
          </a:p>
          <a:p>
            <a:r>
              <a:rPr lang="en-US" sz="2400" dirty="0" smtClean="0"/>
              <a:t>Pilots – 3 FS fulltime</a:t>
            </a:r>
          </a:p>
          <a:p>
            <a:r>
              <a:rPr lang="en-US" sz="2400" dirty="0" smtClean="0"/>
              <a:t>22 different IRINs, 1 trainee got assignment</a:t>
            </a:r>
          </a:p>
          <a:p>
            <a:r>
              <a:rPr lang="en-US" sz="2400" dirty="0" smtClean="0"/>
              <a:t>Vendors – </a:t>
            </a:r>
            <a:r>
              <a:rPr lang="en-US" sz="2400" dirty="0" err="1" smtClean="0"/>
              <a:t>Tenax</a:t>
            </a:r>
            <a:r>
              <a:rPr lang="en-US" sz="2400" dirty="0" smtClean="0"/>
              <a:t> and Courtney Aviation </a:t>
            </a:r>
          </a:p>
          <a:p>
            <a:r>
              <a:rPr lang="en-US" sz="2400" dirty="0" smtClean="0"/>
              <a:t>National IR desk never activated</a:t>
            </a:r>
          </a:p>
          <a:p>
            <a:r>
              <a:rPr lang="en-US" sz="2400" dirty="0"/>
              <a:t>Aircraft 3 (Firehawk) coverage key </a:t>
            </a:r>
            <a:r>
              <a:rPr lang="en-US" sz="2400" dirty="0" smtClean="0"/>
              <a:t>during maintenance on NIROPS aircraft and AK support - AC3 </a:t>
            </a:r>
            <a:r>
              <a:rPr lang="en-US" sz="2400" dirty="0"/>
              <a:t>liaison at </a:t>
            </a:r>
            <a:r>
              <a:rPr lang="en-US" sz="2400" dirty="0" smtClean="0"/>
              <a:t>GTAC and NGA analysts  </a:t>
            </a:r>
          </a:p>
          <a:p>
            <a:r>
              <a:rPr lang="en-US" sz="2400" dirty="0" smtClean="0"/>
              <a:t>R4 Aviation maintenance crew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03653"/>
            <a:ext cx="7772400" cy="790268"/>
          </a:xfrm>
        </p:spPr>
        <p:txBody>
          <a:bodyPr/>
          <a:lstStyle/>
          <a:p>
            <a:r>
              <a:rPr lang="en-US" dirty="0" smtClean="0"/>
              <a:t>Takeaways from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3921"/>
            <a:ext cx="7772400" cy="4114800"/>
          </a:xfrm>
        </p:spPr>
        <p:txBody>
          <a:bodyPr/>
          <a:lstStyle/>
          <a:p>
            <a:r>
              <a:rPr lang="en-US" sz="2800" dirty="0"/>
              <a:t>Vendor support helped esp. with only one plane</a:t>
            </a:r>
          </a:p>
          <a:p>
            <a:r>
              <a:rPr lang="en-US" sz="2800" dirty="0" smtClean="0"/>
              <a:t>Planes are getting older every year!</a:t>
            </a:r>
          </a:p>
          <a:p>
            <a:pPr lvl="1"/>
            <a:r>
              <a:rPr lang="en-US" sz="2400" dirty="0" smtClean="0"/>
              <a:t>149Z – 35 years old (1985)</a:t>
            </a:r>
          </a:p>
          <a:p>
            <a:pPr lvl="1"/>
            <a:r>
              <a:rPr lang="en-US" sz="2400" dirty="0" smtClean="0"/>
              <a:t>144Z – 19 years old (2001)</a:t>
            </a:r>
          </a:p>
          <a:p>
            <a:r>
              <a:rPr lang="en-US" sz="2800" dirty="0" smtClean="0"/>
              <a:t>Coordination with other IR resources is key</a:t>
            </a:r>
          </a:p>
          <a:p>
            <a:pPr lvl="1"/>
            <a:r>
              <a:rPr lang="en-US" sz="2400" dirty="0" smtClean="0"/>
              <a:t>DRTI, MMA, Owyhee Air, AA51, FS Cobras</a:t>
            </a:r>
          </a:p>
          <a:p>
            <a:pPr lvl="1"/>
            <a:r>
              <a:rPr lang="en-US" sz="2400" dirty="0" smtClean="0"/>
              <a:t>Can sometimes reduce NIROPS requests</a:t>
            </a:r>
          </a:p>
          <a:p>
            <a:r>
              <a:rPr lang="en-US" sz="2800" dirty="0" smtClean="0"/>
              <a:t>We got lucky!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93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86162" y="1129584"/>
            <a:ext cx="2935645" cy="1449776"/>
            <a:chOff x="6078437" y="2848644"/>
            <a:chExt cx="2935645" cy="1449776"/>
          </a:xfrm>
        </p:grpSpPr>
        <p:pic>
          <p:nvPicPr>
            <p:cNvPr id="1026" name="Picture 2" descr="http://nirops.fs.fed.us/img/n144z_cessna_citation_bravo_aircraft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8437" y="2848644"/>
              <a:ext cx="2935645" cy="1449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695769" y="2848644"/>
              <a:ext cx="17009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144Z Cessna Citation Bravo II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175" y="914258"/>
            <a:ext cx="7772400" cy="849261"/>
          </a:xfrm>
        </p:spPr>
        <p:txBody>
          <a:bodyPr/>
          <a:lstStyle/>
          <a:p>
            <a:r>
              <a:rPr lang="en-US" sz="3600" dirty="0" smtClean="0"/>
              <a:t>NIROPS Platforms &amp; Systems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178" y="1978845"/>
            <a:ext cx="7772400" cy="4114800"/>
          </a:xfrm>
        </p:spPr>
        <p:txBody>
          <a:bodyPr/>
          <a:lstStyle/>
          <a:p>
            <a:r>
              <a:rPr lang="en-US" sz="2800" dirty="0" smtClean="0"/>
              <a:t>2 FS aircraft</a:t>
            </a:r>
          </a:p>
          <a:p>
            <a:r>
              <a:rPr lang="en-US" sz="2800" dirty="0" smtClean="0"/>
              <a:t>3 Phoenix Imaging Systems</a:t>
            </a:r>
          </a:p>
          <a:p>
            <a:pPr lvl="1"/>
            <a:r>
              <a:rPr lang="en-US" sz="2400" dirty="0" smtClean="0"/>
              <a:t>2 thermal bands (3-5µm, 8-12µm)</a:t>
            </a:r>
          </a:p>
          <a:p>
            <a:pPr lvl="1"/>
            <a:r>
              <a:rPr lang="en-US" sz="2400" dirty="0" smtClean="0"/>
              <a:t>120° field of view</a:t>
            </a:r>
          </a:p>
          <a:p>
            <a:pPr lvl="1"/>
            <a:r>
              <a:rPr lang="en-US" sz="2400" dirty="0" smtClean="0"/>
              <a:t>6 mile swath at 10,000 </a:t>
            </a:r>
            <a:r>
              <a:rPr lang="en-US" sz="2400" dirty="0" err="1" smtClean="0"/>
              <a:t>ft</a:t>
            </a:r>
            <a:r>
              <a:rPr lang="en-US" sz="2400" dirty="0" smtClean="0"/>
              <a:t> AGL</a:t>
            </a:r>
          </a:p>
          <a:p>
            <a:pPr lvl="1"/>
            <a:r>
              <a:rPr lang="en-US" sz="2400" dirty="0" smtClean="0"/>
              <a:t>Ortho-imagery delivered via </a:t>
            </a:r>
            <a:r>
              <a:rPr lang="en-US" sz="2400" dirty="0" err="1" smtClean="0"/>
              <a:t>Aircell</a:t>
            </a:r>
            <a:endParaRPr lang="en-US" sz="2400" dirty="0" smtClean="0"/>
          </a:p>
          <a:p>
            <a:pPr lvl="1"/>
            <a:r>
              <a:rPr lang="en-US" sz="2400" dirty="0" smtClean="0"/>
              <a:t>Can image 300,000 acres per hour</a:t>
            </a:r>
          </a:p>
          <a:p>
            <a:r>
              <a:rPr lang="en-US" sz="2800" dirty="0"/>
              <a:t>Supplemental support via Aircraft </a:t>
            </a:r>
            <a:r>
              <a:rPr lang="en-US" sz="2800" dirty="0" smtClean="0"/>
              <a:t>3</a:t>
            </a:r>
          </a:p>
          <a:p>
            <a:r>
              <a:rPr lang="en-US" sz="2800" dirty="0" smtClean="0"/>
              <a:t>Service ordered by the incident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106133" y="2659860"/>
            <a:ext cx="2895702" cy="1849704"/>
            <a:chOff x="6126105" y="4436796"/>
            <a:chExt cx="2895702" cy="1849704"/>
          </a:xfrm>
        </p:grpSpPr>
        <p:pic>
          <p:nvPicPr>
            <p:cNvPr id="1028" name="Picture 4" descr="http://nirops.fs.fed.us/img/n149z_beechcraft_super_king_air_200_aircraft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6105" y="4436796"/>
              <a:ext cx="2895702" cy="1849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622027" y="4546923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149Z Beechcraft Super King Air 200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789" y="4599685"/>
            <a:ext cx="2520887" cy="226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5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295536" y="1293606"/>
            <a:ext cx="4608513" cy="641350"/>
          </a:xfrm>
        </p:spPr>
        <p:txBody>
          <a:bodyPr/>
          <a:lstStyle/>
          <a:p>
            <a:r>
              <a:rPr lang="en-US" sz="3200" dirty="0" smtClean="0">
                <a:solidFill>
                  <a:srgbClr val="003300"/>
                </a:solidFill>
              </a:rPr>
              <a:t>Products Delivered to Incident daily</a:t>
            </a:r>
            <a:endParaRPr lang="en-US" sz="3200" dirty="0">
              <a:solidFill>
                <a:srgbClr val="0033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0012" y="3438470"/>
            <a:ext cx="3166195" cy="32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441" y="2838894"/>
            <a:ext cx="4983442" cy="384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4586" y="243068"/>
            <a:ext cx="3596751" cy="304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36068" y="2011101"/>
            <a:ext cx="4327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00"/>
                </a:solidFill>
              </a:rPr>
              <a:t>Shapefiles, map, kmz, log</a:t>
            </a:r>
            <a:endParaRPr lang="en-US" dirty="0">
              <a:solidFill>
                <a:srgbClr val="0033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2653" y="1416978"/>
            <a:ext cx="16764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7518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035"/>
            <a:ext cx="9144000" cy="6675929"/>
          </a:xfrm>
          <a:prstGeom prst="rect">
            <a:avLst/>
          </a:prstGeom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213100" y="243280"/>
            <a:ext cx="5930900" cy="686525"/>
          </a:xfrm>
        </p:spPr>
        <p:txBody>
          <a:bodyPr/>
          <a:lstStyle/>
          <a:p>
            <a:pPr algn="ctr" eaLnBrk="1" hangingPunct="1"/>
            <a:endParaRPr lang="en-US" sz="4000" dirty="0" smtClean="0">
              <a:solidFill>
                <a:schemeClr val="bg2"/>
              </a:solidFill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2743200"/>
            <a:ext cx="7772400" cy="41148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marL="457200" lvl="1" indent="0" eaLnBrk="1" hangingPunct="1">
              <a:buNone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99565" y="5459626"/>
            <a:ext cx="3685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2"/>
                </a:solidFill>
                <a:latin typeface="+mn-lt"/>
              </a:rPr>
              <a:t>Carr</a:t>
            </a:r>
            <a:r>
              <a:rPr lang="en-US" b="1" dirty="0" smtClean="0">
                <a:solidFill>
                  <a:schemeClr val="bg2"/>
                </a:solidFill>
                <a:latin typeface="+mn-lt"/>
              </a:rPr>
              <a:t> Fire, 0034 MDT, July 27 2018</a:t>
            </a:r>
          </a:p>
          <a:p>
            <a:r>
              <a:rPr lang="en-US" b="1" dirty="0" smtClean="0">
                <a:solidFill>
                  <a:schemeClr val="bg2"/>
                </a:solidFill>
                <a:latin typeface="+mn-lt"/>
              </a:rPr>
              <a:t>Growth of 32,791 ac from previous IR flight</a:t>
            </a:r>
            <a:endParaRPr lang="en-US" b="1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848" y="1434517"/>
            <a:ext cx="2796824" cy="15687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01931" y="4454345"/>
            <a:ext cx="1484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  <a:latin typeface="+mn-lt"/>
              </a:rPr>
              <a:t>Downtown Redding</a:t>
            </a:r>
            <a:endParaRPr lang="en-US" sz="12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6260" y="3507971"/>
            <a:ext cx="1484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2"/>
                </a:solidFill>
                <a:latin typeface="+mn-lt"/>
              </a:rPr>
              <a:t>Whiskeytown</a:t>
            </a:r>
            <a:r>
              <a:rPr lang="en-US" sz="1200" b="1" dirty="0" smtClean="0">
                <a:solidFill>
                  <a:schemeClr val="bg2"/>
                </a:solidFill>
                <a:latin typeface="+mn-lt"/>
              </a:rPr>
              <a:t> Lake</a:t>
            </a:r>
            <a:endParaRPr lang="en-US" sz="1200" b="1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7628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15"/>
            <a:ext cx="9144000" cy="6562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289" y="5694295"/>
            <a:ext cx="3685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  <a:latin typeface="+mn-lt"/>
              </a:rPr>
              <a:t>Camp Fire, 1754 </a:t>
            </a:r>
            <a:r>
              <a:rPr lang="en-US" b="1" dirty="0">
                <a:solidFill>
                  <a:schemeClr val="bg2"/>
                </a:solidFill>
                <a:latin typeface="+mn-lt"/>
              </a:rPr>
              <a:t>P</a:t>
            </a:r>
            <a:r>
              <a:rPr lang="en-US" b="1" dirty="0" smtClean="0">
                <a:solidFill>
                  <a:schemeClr val="bg2"/>
                </a:solidFill>
                <a:latin typeface="+mn-lt"/>
              </a:rPr>
              <a:t>DT, Nov 8, 2018</a:t>
            </a:r>
          </a:p>
          <a:p>
            <a:r>
              <a:rPr lang="en-US" b="1" dirty="0" smtClean="0">
                <a:solidFill>
                  <a:schemeClr val="bg2"/>
                </a:solidFill>
                <a:latin typeface="+mn-lt"/>
              </a:rPr>
              <a:t>Growth of 54,586 ac in 11.5 hours from ignition</a:t>
            </a:r>
            <a:endParaRPr lang="en-US" b="1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1276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812800"/>
            <a:ext cx="7772400" cy="863600"/>
          </a:xfrm>
        </p:spPr>
        <p:txBody>
          <a:bodyPr/>
          <a:lstStyle/>
          <a:p>
            <a:r>
              <a:rPr lang="en-US" dirty="0" smtClean="0"/>
              <a:t>2019 – A Slow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299" y="1858470"/>
            <a:ext cx="8157559" cy="4114800"/>
          </a:xfrm>
        </p:spPr>
        <p:txBody>
          <a:bodyPr/>
          <a:lstStyle/>
          <a:p>
            <a:r>
              <a:rPr lang="en-US" dirty="0" smtClean="0"/>
              <a:t>4.6 million acres burned, 56% acres in AK</a:t>
            </a:r>
          </a:p>
          <a:p>
            <a:r>
              <a:rPr lang="en-US" dirty="0" smtClean="0"/>
              <a:t>70% of the ten </a:t>
            </a:r>
            <a:r>
              <a:rPr lang="en-US" dirty="0"/>
              <a:t>y</a:t>
            </a:r>
            <a:r>
              <a:rPr lang="en-US" dirty="0" smtClean="0"/>
              <a:t>ear average (2009-2018)</a:t>
            </a:r>
          </a:p>
          <a:p>
            <a:r>
              <a:rPr lang="en-US" dirty="0" smtClean="0"/>
              <a:t>Never went to PL4*, first time since 2010</a:t>
            </a:r>
          </a:p>
          <a:p>
            <a:r>
              <a:rPr lang="en-US" dirty="0" smtClean="0"/>
              <a:t>First missions – June 12 in AZ, NM, &amp; CA</a:t>
            </a:r>
          </a:p>
          <a:p>
            <a:r>
              <a:rPr lang="en-US" dirty="0" smtClean="0"/>
              <a:t>Last mission –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3100" y="6085211"/>
            <a:ext cx="3221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*PL = Preparedness Level (1 thru 5)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299" y="5365019"/>
            <a:ext cx="2695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Acres from IMSR 11/5/19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91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18698"/>
            <a:ext cx="7772400" cy="757267"/>
          </a:xfrm>
        </p:spPr>
        <p:txBody>
          <a:bodyPr/>
          <a:lstStyle/>
          <a:p>
            <a:r>
              <a:rPr lang="en-US" dirty="0" smtClean="0"/>
              <a:t>2019 NIROPS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524466"/>
            <a:ext cx="9017000" cy="4114800"/>
          </a:xfrm>
        </p:spPr>
        <p:txBody>
          <a:bodyPr/>
          <a:lstStyle/>
          <a:p>
            <a:r>
              <a:rPr lang="en-US" sz="2000" dirty="0" smtClean="0"/>
              <a:t>643 total requests with 483 filled</a:t>
            </a:r>
          </a:p>
          <a:p>
            <a:r>
              <a:rPr lang="en-US" sz="2000" dirty="0" smtClean="0"/>
              <a:t>10 </a:t>
            </a:r>
            <a:r>
              <a:rPr lang="en-US" sz="2000" dirty="0" err="1" smtClean="0"/>
              <a:t>yr</a:t>
            </a:r>
            <a:r>
              <a:rPr lang="en-US" sz="2000" dirty="0" smtClean="0"/>
              <a:t> </a:t>
            </a:r>
            <a:r>
              <a:rPr lang="en-US" sz="2000" dirty="0" err="1" smtClean="0"/>
              <a:t>avg</a:t>
            </a:r>
            <a:r>
              <a:rPr lang="en-US" sz="2000" dirty="0" smtClean="0"/>
              <a:t> (2009-2018) 1601 requests and 1188 filled</a:t>
            </a:r>
          </a:p>
          <a:p>
            <a:r>
              <a:rPr lang="en-US" sz="2000" dirty="0" smtClean="0"/>
              <a:t>5 </a:t>
            </a:r>
            <a:r>
              <a:rPr lang="en-US" sz="2000" dirty="0" err="1" smtClean="0"/>
              <a:t>yr</a:t>
            </a:r>
            <a:r>
              <a:rPr lang="en-US" sz="2000" dirty="0" smtClean="0"/>
              <a:t> </a:t>
            </a:r>
            <a:r>
              <a:rPr lang="en-US" sz="2000" dirty="0" err="1" smtClean="0"/>
              <a:t>avg</a:t>
            </a:r>
            <a:r>
              <a:rPr lang="en-US" sz="2000" dirty="0" smtClean="0"/>
              <a:t> (2014-2018) 2221 requests and 1579 filled</a:t>
            </a:r>
          </a:p>
          <a:p>
            <a:r>
              <a:rPr lang="en-US" sz="2000" dirty="0" smtClean="0"/>
              <a:t>25% UTF rate,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13% non-</a:t>
            </a:r>
            <a:r>
              <a:rPr lang="en-US" sz="2000" dirty="0" err="1" smtClean="0"/>
              <a:t>Wx</a:t>
            </a:r>
            <a:r>
              <a:rPr lang="en-US" sz="2000" dirty="0" smtClean="0"/>
              <a:t> UTF</a:t>
            </a:r>
          </a:p>
          <a:p>
            <a:r>
              <a:rPr lang="en-US" sz="2000" dirty="0" smtClean="0"/>
              <a:t>Aircraft 3 filled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6% of missions </a:t>
            </a:r>
          </a:p>
          <a:p>
            <a:pPr marL="0" indent="0">
              <a:buNone/>
            </a:pPr>
            <a:r>
              <a:rPr lang="en-US" sz="2000" dirty="0" smtClean="0"/>
              <a:t>   (15% in 2018)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802" y="2581142"/>
            <a:ext cx="5996198" cy="42768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23" y="274046"/>
            <a:ext cx="8687553" cy="6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42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7206"/>
            <a:ext cx="7226188" cy="52507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23771"/>
            <a:ext cx="7772400" cy="952500"/>
          </a:xfrm>
        </p:spPr>
        <p:txBody>
          <a:bodyPr/>
          <a:lstStyle/>
          <a:p>
            <a:r>
              <a:rPr lang="en-US" dirty="0" smtClean="0"/>
              <a:t>Fire Activity by GACC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105406"/>
            <a:ext cx="3067050" cy="208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78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po">
  <a:themeElements>
    <a:clrScheme name="Topo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376D6C"/>
      </a:accent2>
      <a:accent3>
        <a:srgbClr val="AEB4B5"/>
      </a:accent3>
      <a:accent4>
        <a:srgbClr val="C8C8C8"/>
      </a:accent4>
      <a:accent5>
        <a:srgbClr val="B1CCD4"/>
      </a:accent5>
      <a:accent6>
        <a:srgbClr val="316261"/>
      </a:accent6>
      <a:hlink>
        <a:srgbClr val="CCFFCC"/>
      </a:hlink>
      <a:folHlink>
        <a:srgbClr val="CC9900"/>
      </a:folHlink>
    </a:clrScheme>
    <a:fontScheme name="Top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Topo 1">
        <a:dk1>
          <a:srgbClr val="000000"/>
        </a:dk1>
        <a:lt1>
          <a:srgbClr val="EAEAEA"/>
        </a:lt1>
        <a:dk2>
          <a:srgbClr val="3A585A"/>
        </a:dk2>
        <a:lt2>
          <a:srgbClr val="FFFFCC"/>
        </a:lt2>
        <a:accent1>
          <a:srgbClr val="499EAF"/>
        </a:accent1>
        <a:accent2>
          <a:srgbClr val="376D6C"/>
        </a:accent2>
        <a:accent3>
          <a:srgbClr val="AEB4B5"/>
        </a:accent3>
        <a:accent4>
          <a:srgbClr val="C8C8C8"/>
        </a:accent4>
        <a:accent5>
          <a:srgbClr val="B1CCD4"/>
        </a:accent5>
        <a:accent6>
          <a:srgbClr val="316261"/>
        </a:accent6>
        <a:hlink>
          <a:srgbClr val="CC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o 2">
        <a:dk1>
          <a:srgbClr val="00172E"/>
        </a:dk1>
        <a:lt1>
          <a:srgbClr val="FFFFFF"/>
        </a:lt1>
        <a:dk2>
          <a:srgbClr val="003366"/>
        </a:dk2>
        <a:lt2>
          <a:srgbClr val="B2B2B2"/>
        </a:lt2>
        <a:accent1>
          <a:srgbClr val="91C6D1"/>
        </a:accent1>
        <a:accent2>
          <a:srgbClr val="D6E9EE"/>
        </a:accent2>
        <a:accent3>
          <a:srgbClr val="FFFFFF"/>
        </a:accent3>
        <a:accent4>
          <a:srgbClr val="001226"/>
        </a:accent4>
        <a:accent5>
          <a:srgbClr val="C7DFE5"/>
        </a:accent5>
        <a:accent6>
          <a:srgbClr val="C2D3D8"/>
        </a:accent6>
        <a:hlink>
          <a:srgbClr val="6666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4">
        <a:dk1>
          <a:srgbClr val="333333"/>
        </a:dk1>
        <a:lt1>
          <a:srgbClr val="C0D7D8"/>
        </a:lt1>
        <a:dk2>
          <a:srgbClr val="223C3E"/>
        </a:dk2>
        <a:lt2>
          <a:srgbClr val="809EA2"/>
        </a:lt2>
        <a:accent1>
          <a:srgbClr val="FFFFCC"/>
        </a:accent1>
        <a:accent2>
          <a:srgbClr val="E3ECED"/>
        </a:accent2>
        <a:accent3>
          <a:srgbClr val="DCE8E9"/>
        </a:accent3>
        <a:accent4>
          <a:srgbClr val="2A2A2A"/>
        </a:accent4>
        <a:accent5>
          <a:srgbClr val="FFFFE2"/>
        </a:accent5>
        <a:accent6>
          <a:srgbClr val="CED6D7"/>
        </a:accent6>
        <a:hlink>
          <a:srgbClr val="660066"/>
        </a:hlink>
        <a:folHlink>
          <a:srgbClr val="A98F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14065</TotalTime>
  <Words>1021</Words>
  <Application>Microsoft Office PowerPoint</Application>
  <PresentationFormat>On-screen Show (4:3)</PresentationFormat>
  <Paragraphs>141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Wingdings</vt:lpstr>
      <vt:lpstr>Topo</vt:lpstr>
      <vt:lpstr>PowerPoint Presentation</vt:lpstr>
      <vt:lpstr>NIROPS Platforms &amp; Systems</vt:lpstr>
      <vt:lpstr>Products Delivered to Incident daily</vt:lpstr>
      <vt:lpstr>PowerPoint Presentation</vt:lpstr>
      <vt:lpstr>PowerPoint Presentation</vt:lpstr>
      <vt:lpstr>2019 – A Slow Year</vt:lpstr>
      <vt:lpstr>2019 NIROPS Requests</vt:lpstr>
      <vt:lpstr>PowerPoint Presentation</vt:lpstr>
      <vt:lpstr>Fire Activity by GACC</vt:lpstr>
      <vt:lpstr>2019 – Orders by GACC</vt:lpstr>
      <vt:lpstr>“Busiest” Night  – 8/6/19, 16 Fires </vt:lpstr>
      <vt:lpstr>PowerPoint Presentation</vt:lpstr>
      <vt:lpstr>IR Mapping Contract</vt:lpstr>
      <vt:lpstr>UTFs (Unable to Fill)</vt:lpstr>
      <vt:lpstr>Who is Requesting?</vt:lpstr>
      <vt:lpstr>Extended Support to Incidents</vt:lpstr>
      <vt:lpstr>It Takes a Team!</vt:lpstr>
      <vt:lpstr>Takeaways from 2019</vt:lpstr>
    </vt:vector>
  </TitlesOfParts>
  <Company>USDA Forest Service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Sensing in the Forest Service</dc:title>
  <dc:creator>RSAC</dc:creator>
  <cp:lastModifiedBy>Mellin, Thomas C -FS</cp:lastModifiedBy>
  <cp:revision>730</cp:revision>
  <cp:lastPrinted>2018-10-19T13:37:47Z</cp:lastPrinted>
  <dcterms:created xsi:type="dcterms:W3CDTF">1999-12-01T18:22:10Z</dcterms:created>
  <dcterms:modified xsi:type="dcterms:W3CDTF">2019-11-14T14:03:40Z</dcterms:modified>
</cp:coreProperties>
</file>