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4" r:id="rId1"/>
    <p:sldMasterId id="2147483822" r:id="rId2"/>
  </p:sldMasterIdLst>
  <p:notesMasterIdLst>
    <p:notesMasterId r:id="rId21"/>
  </p:notesMasterIdLst>
  <p:handoutMasterIdLst>
    <p:handoutMasterId r:id="rId22"/>
  </p:handoutMasterIdLst>
  <p:sldIdLst>
    <p:sldId id="769" r:id="rId3"/>
    <p:sldId id="825" r:id="rId4"/>
    <p:sldId id="823" r:id="rId5"/>
    <p:sldId id="839" r:id="rId6"/>
    <p:sldId id="843" r:id="rId7"/>
    <p:sldId id="844" r:id="rId8"/>
    <p:sldId id="845" r:id="rId9"/>
    <p:sldId id="859" r:id="rId10"/>
    <p:sldId id="850" r:id="rId11"/>
    <p:sldId id="851" r:id="rId12"/>
    <p:sldId id="852" r:id="rId13"/>
    <p:sldId id="853" r:id="rId14"/>
    <p:sldId id="854" r:id="rId15"/>
    <p:sldId id="856" r:id="rId16"/>
    <p:sldId id="857" r:id="rId17"/>
    <p:sldId id="858" r:id="rId18"/>
    <p:sldId id="855" r:id="rId19"/>
    <p:sldId id="849" r:id="rId2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3A764A"/>
    <a:srgbClr val="418352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9" autoAdjust="0"/>
    <p:restoredTop sz="83764" autoAdjust="0"/>
  </p:normalViewPr>
  <p:slideViewPr>
    <p:cSldViewPr>
      <p:cViewPr varScale="1">
        <p:scale>
          <a:sx n="62" d="100"/>
          <a:sy n="62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9" cy="479403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43" y="0"/>
            <a:ext cx="3169699" cy="479403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r">
              <a:defRPr sz="1200"/>
            </a:lvl1pPr>
          </a:lstStyle>
          <a:p>
            <a:pPr>
              <a:defRPr/>
            </a:pPr>
            <a:fld id="{B99F73E9-6681-4024-AB43-062347E66095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56"/>
            <a:ext cx="3169699" cy="479403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43" y="9120156"/>
            <a:ext cx="3169699" cy="479403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r">
              <a:defRPr sz="1200"/>
            </a:lvl1pPr>
          </a:lstStyle>
          <a:p>
            <a:pPr>
              <a:defRPr/>
            </a:pPr>
            <a:fld id="{76483D95-AE03-4690-AC4A-C2C1909FE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89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9" cy="4794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502" y="0"/>
            <a:ext cx="3169699" cy="4794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97"/>
            <a:ext cx="3169699" cy="4794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502" y="9121797"/>
            <a:ext cx="3169699" cy="4794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F081C2-C80A-4ED3-8821-BB749594E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63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BCBF2-A05A-45AD-BA96-67F9087D94C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15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E9003-28D8-44C9-8206-F1B2EA7FD53C}" type="slidenum">
              <a:rPr lang="en-US"/>
              <a:pPr/>
              <a:t>10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25569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E9003-28D8-44C9-8206-F1B2EA7FD53C}" type="slidenum">
              <a:rPr lang="en-US"/>
              <a:pPr/>
              <a:t>11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48126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E9003-28D8-44C9-8206-F1B2EA7FD53C}" type="slidenum">
              <a:rPr lang="en-US"/>
              <a:pPr/>
              <a:t>13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79073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E9003-28D8-44C9-8206-F1B2EA7FD53C}" type="slidenum">
              <a:rPr lang="en-US"/>
              <a:pPr/>
              <a:t>14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43945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E9003-28D8-44C9-8206-F1B2EA7FD53C}" type="slidenum">
              <a:rPr lang="en-US"/>
              <a:pPr/>
              <a:t>15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41674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E9003-28D8-44C9-8206-F1B2EA7FD53C}" type="slidenum">
              <a:rPr lang="en-US"/>
              <a:pPr/>
              <a:t>16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CWN = Call When Needed contract</a:t>
            </a:r>
          </a:p>
        </p:txBody>
      </p:sp>
    </p:spTree>
    <p:extLst>
      <p:ext uri="{BB962C8B-B14F-4D97-AF65-F5344CB8AC3E}">
        <p14:creationId xmlns:p14="http://schemas.microsoft.com/office/powerpoint/2010/main" val="2387628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E9003-28D8-44C9-8206-F1B2EA7FD53C}" type="slidenum">
              <a:rPr lang="en-US"/>
              <a:pPr/>
              <a:t>17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3414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081C2-C80A-4ED3-8821-BB749594ECF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2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E9003-28D8-44C9-8206-F1B2EA7FD53C}" type="slidenum">
              <a:rPr lang="en-US"/>
              <a:pPr/>
              <a:t>2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70429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E9003-28D8-44C9-8206-F1B2EA7FD53C}" type="slidenum">
              <a:rPr lang="en-US"/>
              <a:pPr/>
              <a:t>3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23016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E9003-28D8-44C9-8206-F1B2EA7FD53C}" type="slidenum">
              <a:rPr lang="en-US"/>
              <a:pPr/>
              <a:t>4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52985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E9003-28D8-44C9-8206-F1B2EA7FD53C}" type="slidenum">
              <a:rPr lang="en-US"/>
              <a:pPr/>
              <a:t>5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86943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E9003-28D8-44C9-8206-F1B2EA7FD53C}" type="slidenum">
              <a:rPr lang="en-US"/>
              <a:pPr/>
              <a:t>6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660858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E9003-28D8-44C9-8206-F1B2EA7FD53C}" type="slidenum">
              <a:rPr lang="en-US"/>
              <a:pPr/>
              <a:t>7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49515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E9003-28D8-44C9-8206-F1B2EA7FD53C}" type="slidenum">
              <a:rPr lang="en-US"/>
              <a:pPr/>
              <a:t>8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695385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E9003-28D8-44C9-8206-F1B2EA7FD53C}" type="slidenum">
              <a:rPr lang="en-US"/>
              <a:pPr/>
              <a:t>9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5111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429000" y="2362200"/>
            <a:ext cx="5562600" cy="152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tx2"/>
              </a:gs>
              <a:gs pos="50000">
                <a:schemeClr val="folHlink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819400"/>
            <a:ext cx="5181600" cy="1752600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1400" y="1143000"/>
            <a:ext cx="5257800" cy="1470025"/>
          </a:xfrm>
        </p:spPr>
        <p:txBody>
          <a:bodyPr/>
          <a:lstStyle>
            <a:lvl1pPr algn="r">
              <a:defRPr u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7800" y="5943600"/>
            <a:ext cx="3657600" cy="76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USDA Forest Service, Remote Sensing Applications Center, </a:t>
            </a:r>
          </a:p>
          <a:p>
            <a:pPr>
              <a:defRPr/>
            </a:pPr>
            <a:r>
              <a:rPr lang="en-US"/>
              <a:t>FSWeb: http://fsweb.rsac.fs.fed.us</a:t>
            </a:r>
          </a:p>
          <a:p>
            <a:pPr>
              <a:defRPr/>
            </a:pPr>
            <a:r>
              <a:rPr lang="en-US"/>
              <a:t>WWW: http://www.fs.fed.us/eng/rsac/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429000" y="2362200"/>
            <a:ext cx="5562600" cy="152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tx2"/>
              </a:gs>
              <a:gs pos="50000">
                <a:schemeClr val="folHlink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819400"/>
            <a:ext cx="5181600" cy="1752600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1400" y="1143000"/>
            <a:ext cx="5257800" cy="1470025"/>
          </a:xfrm>
        </p:spPr>
        <p:txBody>
          <a:bodyPr/>
          <a:lstStyle>
            <a:lvl1pPr algn="r">
              <a:defRPr u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1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9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43000"/>
            <a:ext cx="7696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613525"/>
            <a:ext cx="723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7777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USDA Forest Service, Remote Sensing Applications Center, http://fsweb.rsac.fs.fed.us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2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43000"/>
            <a:ext cx="7696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43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endParaRPr lang="en-US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96" name="Rectangle 21"/>
          <p:cNvSpPr>
            <a:spLocks noChangeArrowheads="1"/>
          </p:cNvSpPr>
          <p:nvPr/>
        </p:nvSpPr>
        <p:spPr bwMode="auto">
          <a:xfrm>
            <a:off x="3136900" y="0"/>
            <a:ext cx="28702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00" name="TextBox 15"/>
          <p:cNvSpPr txBox="1">
            <a:spLocks noChangeArrowheads="1"/>
          </p:cNvSpPr>
          <p:nvPr/>
        </p:nvSpPr>
        <p:spPr bwMode="auto">
          <a:xfrm>
            <a:off x="2209800" y="3962400"/>
            <a:ext cx="67056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600" dirty="0" smtClean="0">
                <a:solidFill>
                  <a:srgbClr val="FFFFFF"/>
                </a:solidFill>
                <a:latin typeface="Kunstler Script" pitchFamily="66" charset="0"/>
                <a:cs typeface="Tahoma" pitchFamily="34" charset="0"/>
              </a:rPr>
              <a:t>Everett  A. Hinkley</a:t>
            </a:r>
          </a:p>
          <a:p>
            <a:pPr algn="r"/>
            <a:r>
              <a:rPr lang="en-US" sz="1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National Remote Sensing Program Manager</a:t>
            </a:r>
          </a:p>
          <a:p>
            <a:pPr algn="r"/>
            <a:r>
              <a:rPr lang="en-US" sz="1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USDA Forest Service</a:t>
            </a:r>
          </a:p>
          <a:p>
            <a:pPr algn="r"/>
            <a:endParaRPr lang="en-US" sz="14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sz="14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sz="16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sz="16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209800" y="488990"/>
            <a:ext cx="67056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Forest Service Update 2016</a:t>
            </a:r>
          </a:p>
          <a:p>
            <a:pPr algn="r">
              <a:defRPr/>
            </a:pP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>
              <a:defRPr/>
            </a:pPr>
            <a:endParaRPr lang="en-US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>
              <a:defRPr/>
            </a:pP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>
              <a:defRPr/>
            </a:pPr>
            <a:endParaRPr lang="en-US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>
              <a:defRPr/>
            </a:pPr>
            <a:endParaRPr lang="en-US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>
              <a:defRPr/>
            </a:pPr>
            <a:endParaRPr lang="en-US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Tactical Fire Remote Sensing Advisory Committee Meeting</a:t>
            </a:r>
          </a:p>
          <a:p>
            <a:pPr algn="r">
              <a:defRPr/>
            </a:pP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May 24, 2016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762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07" y="990600"/>
            <a:ext cx="7678993" cy="4525963"/>
          </a:xfrm>
          <a:noFill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How do we manage and efficiently exploit the exploding sources of earth observation data?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Enable – Provide consistent and reliable access to data sources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Equip – Provide Forest Service analysts with the needed technology (hardware and software)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Provide – Streamlined capabilities (cloud? Storage, viewing, exploitation and analysis)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Establish – On-the-fly solutions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Develop – New tools / Crowdsourcing?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latin typeface="Tahoma" pitchFamily="34" charset="0"/>
              <a:cs typeface="Tahoma" pitchFamily="34" charset="0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Sue Gordon /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Deputy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Director NGA – Move toward anticipatory analysis (disaster support, wildfire support, climate change, etc.)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1413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en-US" sz="3200" kern="0" dirty="0" smtClean="0"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Data Challenges</a:t>
            </a:r>
            <a:endParaRPr lang="en-US" sz="3200" kern="0" dirty="0"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944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07" y="990600"/>
            <a:ext cx="7678993" cy="4525963"/>
          </a:xfrm>
          <a:noFill/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Working with other agencies is clearly on the increase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Collaboration / Coordination on data collection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Communication – Sharing of expertise and best practices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300" dirty="0">
              <a:latin typeface="Tahoma" pitchFamily="34" charset="0"/>
              <a:cs typeface="Tahoma" pitchFamily="34" charset="0"/>
            </a:endParaRPr>
          </a:p>
          <a:p>
            <a:pPr marL="5715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Technology is ripe for the picking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Accessibility / Consistency / Accuracy / Reliability of (digital) authoritative data sources is rapidly increasing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Cloud Services is looking more attractive</a:t>
            </a:r>
          </a:p>
          <a:p>
            <a:pPr marL="628650" lvl="1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300" dirty="0">
              <a:latin typeface="Tahoma" pitchFamily="34" charset="0"/>
              <a:cs typeface="Tahoma" pitchFamily="34" charset="0"/>
            </a:endParaRPr>
          </a:p>
          <a:p>
            <a:pPr marL="5715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Growing support for a NASA – Forest Service Forum in 2016</a:t>
            </a:r>
          </a:p>
          <a:p>
            <a:pPr marL="8001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Intent: Put FS needs and priorities on the table and look for more efficient interaction between the two agencies.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1413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en-US" sz="3200" kern="0" dirty="0" smtClean="0"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Opportunities</a:t>
            </a:r>
            <a:endParaRPr lang="en-US" sz="3200" kern="0" dirty="0"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171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3" y="152400"/>
            <a:ext cx="7924800" cy="609600"/>
          </a:xfrm>
        </p:spPr>
        <p:txBody>
          <a:bodyPr/>
          <a:lstStyle/>
          <a:p>
            <a:r>
              <a:rPr lang="en-US" sz="2800" u="none" dirty="0" smtClean="0">
                <a:solidFill>
                  <a:srgbClr val="FFFF00"/>
                </a:solidFill>
              </a:rPr>
              <a:t>Where We Want To Be</a:t>
            </a:r>
            <a:endParaRPr lang="en-US" sz="2800" u="none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33" y="762000"/>
            <a:ext cx="7162800" cy="5609497"/>
          </a:xfrm>
        </p:spPr>
      </p:pic>
    </p:spTree>
    <p:extLst>
      <p:ext uri="{BB962C8B-B14F-4D97-AF65-F5344CB8AC3E}">
        <p14:creationId xmlns:p14="http://schemas.microsoft.com/office/powerpoint/2010/main" val="35898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07" y="1143000"/>
            <a:ext cx="7678993" cy="4525963"/>
          </a:xfrm>
          <a:noFill/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Completed Actions – UAS Executive Committee Report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Purchase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cards may not be used to purchase </a:t>
            </a:r>
            <a:r>
              <a:rPr lang="en-US" sz="2000" dirty="0" err="1">
                <a:latin typeface="Tahoma" pitchFamily="34" charset="0"/>
                <a:cs typeface="Tahoma" pitchFamily="34" charset="0"/>
              </a:rPr>
              <a:t>sUAS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. 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RAOs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shall be coordinated with on “all UAS operations, activities, concerns or requests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”</a:t>
            </a:r>
          </a:p>
          <a:p>
            <a:pPr lvl="1"/>
            <a:r>
              <a:rPr lang="en-US" sz="2000" b="1" dirty="0"/>
              <a:t>UAS Incursions over </a:t>
            </a:r>
            <a:r>
              <a:rPr lang="en-US" sz="2000" b="1" dirty="0" smtClean="0"/>
              <a:t>wildfire</a:t>
            </a:r>
            <a:r>
              <a:rPr lang="en-US" sz="2000" dirty="0"/>
              <a:t> </a:t>
            </a:r>
            <a:r>
              <a:rPr lang="en-US" sz="2000" dirty="0" smtClean="0"/>
              <a:t>- </a:t>
            </a:r>
            <a:r>
              <a:rPr lang="en-US" sz="2000" dirty="0"/>
              <a:t>The National Interagency Aviation Committee -</a:t>
            </a:r>
            <a:r>
              <a:rPr lang="en-US" sz="2000" dirty="0" smtClean="0"/>
              <a:t> </a:t>
            </a:r>
            <a:r>
              <a:rPr lang="en-US" sz="2000" dirty="0"/>
              <a:t>UAS subcommittee developed a notification protocol to help firefighters on the ground identify the process when dealing with a non-participating UAS over or near a wildfire. 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97832" y="152400"/>
            <a:ext cx="81413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en-US" sz="3200" kern="0" dirty="0" smtClean="0"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Unmanned Aircraft Systems</a:t>
            </a:r>
            <a:endParaRPr kumimoji="0" lang="en-US" sz="3200" b="0" i="0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448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07" y="1143000"/>
            <a:ext cx="7678993" cy="4525963"/>
          </a:xfrm>
          <a:noFill/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Ongoing Efforts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Forest Health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Protection (FHP)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UAS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contract - FHP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and the WO have been working to finalize contract specifications for an aerial survey project. </a:t>
            </a:r>
            <a:r>
              <a:rPr lang="en-US" sz="20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This is the first time the USFS has contracted for commercial UAS services.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The intent of the FHP project is not only to acquire imagery, but to test the contracting for commercial UAS services process. 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Chief’s 2016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Letter - The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UAS-ESC drafted a letter for the Chief’s signature to communicate where we are today as an agency. </a:t>
            </a:r>
            <a:r>
              <a:rPr lang="en-US" sz="20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They had specific topics to be included, such as vision, privacy, acquisition, and data collection among others. </a:t>
            </a:r>
            <a:endParaRPr lang="en-US" sz="20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National UAS Desk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Guide- The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UAS-ESC has tasked the UAS-AG to use the various regional UAS desk Guides as a basis to developing one National version.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97832" y="152400"/>
            <a:ext cx="81413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en-US" sz="3200" kern="0" dirty="0" smtClean="0"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Unmanned Aircraft Systems</a:t>
            </a:r>
            <a:endParaRPr kumimoji="0" lang="en-US" sz="3200" b="0" i="0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956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07" y="1143000"/>
            <a:ext cx="7678993" cy="4525963"/>
          </a:xfrm>
          <a:noFill/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Ongoing Efforts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FAA Memorandum(s) of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Agreement - The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FAA and the USFS have been working on two MOAs that would provide access to the NAS. 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Interagency Fire UAS Subcommittee (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IFUASS) - The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NIAC sponsored subcommittee met in Boise to discuss UAS integration within the fire mission. 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Aviation Business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Case - The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UAS-AG is working on a needs analysis and staffing out the use of and need for UAS within the agency. 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Webinar for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employees - A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webinar to help educate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employees on use of UAS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is being developed.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97832" y="152400"/>
            <a:ext cx="81413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en-US" sz="3200" kern="0" dirty="0" smtClean="0"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Unmanned Aircraft Systems</a:t>
            </a:r>
            <a:endParaRPr kumimoji="0" lang="en-US" sz="3200" b="0" i="0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784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07" y="1143000"/>
            <a:ext cx="7678993" cy="4525963"/>
          </a:xfrm>
          <a:noFill/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Efforts yet to be resourced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Closure of Forest Lands for public safety and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privacy - Currently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no authority in the CFRs for closure of NFS lands specific to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UAS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Data Management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Infrastructure – The CIO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is identified as the POC for establishing an infrastructure to support UAS data collection.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GAO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Audit - There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will be an audit of USDA agencies conducted by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GAO.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The USFS will be involved but the extent is not fully known yet. The focus is “risks associated with small unmanned aerial systems (UAS)”.   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Testing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and Evaluation of UAS in the fire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mission – ongoing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discussion with DOI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which maintains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a fleet of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sUAS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. The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BLM is contracting for CWN UAS services this fire season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97832" y="152400"/>
            <a:ext cx="81413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en-US" sz="3200" kern="0" dirty="0" smtClean="0"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Unmanned Aircraft Systems</a:t>
            </a:r>
            <a:endParaRPr kumimoji="0" lang="en-US" sz="3200" b="0" i="0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710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07" y="1493837"/>
            <a:ext cx="7678993" cy="4525963"/>
          </a:xfrm>
          <a:noFill/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“Any </a:t>
            </a:r>
            <a:r>
              <a:rPr lang="en-US" sz="2400" i="1" dirty="0">
                <a:latin typeface="Tahoma" pitchFamily="34" charset="0"/>
                <a:cs typeface="Tahoma" pitchFamily="34" charset="0"/>
              </a:rPr>
              <a:t>sufficiently advanced technology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is </a:t>
            </a:r>
            <a:r>
              <a:rPr lang="en-US" sz="2400" i="1" dirty="0">
                <a:latin typeface="Tahoma" pitchFamily="34" charset="0"/>
                <a:cs typeface="Tahoma" pitchFamily="34" charset="0"/>
              </a:rPr>
              <a:t>indistinguishable from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magic” – Asimov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i="1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“</a:t>
            </a:r>
            <a:r>
              <a:rPr lang="en-US" sz="2400" i="1" dirty="0">
                <a:latin typeface="Tahoma" pitchFamily="34" charset="0"/>
                <a:cs typeface="Tahoma" pitchFamily="34" charset="0"/>
              </a:rPr>
              <a:t>A dreamer is one who can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only find </a:t>
            </a:r>
            <a:r>
              <a:rPr lang="en-US" sz="2400" i="1" dirty="0">
                <a:latin typeface="Tahoma" pitchFamily="34" charset="0"/>
                <a:cs typeface="Tahoma" pitchFamily="34" charset="0"/>
              </a:rPr>
              <a:t>his way by moonlight,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and his </a:t>
            </a:r>
            <a:r>
              <a:rPr lang="en-US" sz="2400" i="1" dirty="0">
                <a:latin typeface="Tahoma" pitchFamily="34" charset="0"/>
                <a:cs typeface="Tahoma" pitchFamily="34" charset="0"/>
              </a:rPr>
              <a:t>punishment is that he sees</a:t>
            </a:r>
          </a:p>
          <a:p>
            <a:pPr marL="0" indent="0">
              <a:buNone/>
            </a:pPr>
            <a:r>
              <a:rPr lang="en-US" sz="2400" i="1" dirty="0">
                <a:latin typeface="Tahoma" pitchFamily="34" charset="0"/>
                <a:cs typeface="Tahoma" pitchFamily="34" charset="0"/>
              </a:rPr>
              <a:t>the dawn before the rest of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the world</a:t>
            </a:r>
            <a:r>
              <a:rPr lang="en-US" sz="2400" i="1" dirty="0">
                <a:latin typeface="Tahoma" pitchFamily="34" charset="0"/>
                <a:cs typeface="Tahoma" pitchFamily="34" charset="0"/>
              </a:rPr>
              <a:t>." Oscar Wilde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97832" y="152400"/>
            <a:ext cx="81413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en-US" sz="3200" kern="0" dirty="0" smtClean="0"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Questions</a:t>
            </a:r>
            <a:endParaRPr kumimoji="0" lang="en-US" sz="3200" b="0" i="0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160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609600"/>
          </a:xfrm>
        </p:spPr>
        <p:txBody>
          <a:bodyPr/>
          <a:lstStyle/>
          <a:p>
            <a:r>
              <a:rPr lang="en-US" u="none" dirty="0" smtClean="0">
                <a:solidFill>
                  <a:srgbClr val="FFFF00"/>
                </a:solidFill>
              </a:rPr>
              <a:t>Contact Information</a:t>
            </a:r>
            <a:endParaRPr lang="en-US" u="none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Everett  A. Hinkley</a:t>
            </a:r>
          </a:p>
          <a:p>
            <a:pPr marL="400050" lvl="1" indent="0">
              <a:buNone/>
            </a:pPr>
            <a:r>
              <a:rPr lang="en-US" sz="2000" dirty="0" smtClean="0"/>
              <a:t>National </a:t>
            </a:r>
            <a:r>
              <a:rPr lang="en-US" sz="2000" dirty="0"/>
              <a:t>Remote Sensing Program </a:t>
            </a:r>
            <a:r>
              <a:rPr lang="en-US" sz="2000" dirty="0" smtClean="0"/>
              <a:t>Manager</a:t>
            </a:r>
          </a:p>
          <a:p>
            <a:pPr marL="400050" lvl="1" indent="0">
              <a:buNone/>
            </a:pPr>
            <a:r>
              <a:rPr lang="en-US" sz="2000" dirty="0" smtClean="0"/>
              <a:t>USDA </a:t>
            </a:r>
            <a:r>
              <a:rPr lang="en-US" sz="2000" dirty="0"/>
              <a:t>Forest </a:t>
            </a:r>
            <a:r>
              <a:rPr lang="en-US" sz="2000" dirty="0" smtClean="0"/>
              <a:t>Service</a:t>
            </a:r>
          </a:p>
          <a:p>
            <a:pPr marL="400050" lvl="1" indent="0">
              <a:buNone/>
            </a:pPr>
            <a:r>
              <a:rPr lang="en-US" sz="2000" dirty="0" smtClean="0"/>
              <a:t>703-605-4580 / ehinkley@fs.fed.us</a:t>
            </a:r>
            <a:endParaRPr lang="en-US" sz="2000" dirty="0"/>
          </a:p>
          <a:p>
            <a:pPr lvl="1">
              <a:buNone/>
            </a:pPr>
            <a:endParaRPr lang="en-US" sz="1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63811"/>
            <a:ext cx="330653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07" y="990600"/>
            <a:ext cx="7678993" cy="4525963"/>
          </a:xfrm>
          <a:noFill/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The National Remote Sensing Program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Big Changes at RSAC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Budget Challenges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Programmatic Challenges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Data Challenges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Opportunities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Unmanned Aircraft Systems – Current Status</a:t>
            </a:r>
            <a:endParaRPr lang="en-US" sz="20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1413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en-US" sz="3200" kern="0" dirty="0" smtClean="0"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Talking Points</a:t>
            </a:r>
            <a:endParaRPr kumimoji="0" lang="en-US" sz="3200" b="0" i="0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7868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07" y="990600"/>
            <a:ext cx="7678993" cy="4525963"/>
          </a:xfrm>
          <a:noFill/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The National Remote Sensing Program provides critical subject matter expertise to a wide range of agency business areas including; Engineering, Fire &amp; Aviation Management, Forest Health Protection, Research and Law Enforcement &amp; Investigations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.</a:t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The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program provides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remote sensing leadership and guidance to the GMO Program Managers, Assistant Program Managers, and Geospatial Centers, as well as Forest Service regions and field units. </a:t>
            </a:r>
            <a:endParaRPr lang="en-US" sz="24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97832" y="152400"/>
            <a:ext cx="81413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en-US" sz="32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The National </a:t>
            </a:r>
            <a:r>
              <a:rPr lang="en-US" sz="32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Remote Sensing Program</a:t>
            </a:r>
            <a:endParaRPr kumimoji="0" lang="en-US" sz="3200" b="0" i="0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242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1413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Approaching New Technology</a:t>
            </a:r>
            <a:endParaRPr kumimoji="0" lang="en-US" sz="3200" b="0" i="0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7696200" cy="347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7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07" y="990600"/>
            <a:ext cx="7678993" cy="4525963"/>
          </a:xfrm>
          <a:noFill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The Remote Sensing Applications Center (RSAC) is integrating with merging with the Geospatial Service &amp; Technology Center (GSTC). Result: Geospatial Technology Applications Center (GTAC)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What are the impacts to remote sensing support in the integrated center?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Loss of key personnel at RSAC &amp; GSTC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Moving to a new facility in downtown SLC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Looking for a home for the X-Band antenna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Loss of direct access to aerial film at APFO. Both a good thing and a bad thing…..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1413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Big Changes </a:t>
            </a:r>
            <a:r>
              <a:rPr lang="en-US" sz="32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at RSAC</a:t>
            </a:r>
            <a:endParaRPr lang="en-US" sz="3200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306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07" y="990600"/>
            <a:ext cx="7678993" cy="4525963"/>
          </a:xfrm>
          <a:noFill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We continue to see downward pressure on funding for all program areas resulting in: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Inability to recruit and fill key positions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The Forest Service desperately needs young creative minds to effectively support our mission going forward. Institutional knowledge is critical.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RSAC Program Support – funding from sponsors for contract support continues to decline.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Decreased ability to fully support key programs: NAIP, Alaska Mapping Initiative, USDA Satellite Imagery Archive, USGS 3DEP, etc.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Decreased ability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to research and evaluate new technologies.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INABILITY TO TRAVEL AND PARTICIPATE IN CONFERENCES!!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It’s all about “optics”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We seem to spend more time on justifying and documenting actions and expenditures than we do in actual productive work.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1413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en-US" sz="3200" kern="0" dirty="0"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Budget Challenges</a:t>
            </a:r>
          </a:p>
        </p:txBody>
      </p:sp>
    </p:spTree>
    <p:extLst>
      <p:ext uri="{BB962C8B-B14F-4D97-AF65-F5344CB8AC3E}">
        <p14:creationId xmlns:p14="http://schemas.microsoft.com/office/powerpoint/2010/main" val="35732399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07" y="990600"/>
            <a:ext cx="7678993" cy="4525963"/>
          </a:xfrm>
          <a:noFill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With reduced funding, personnel and travel, we are limited in our ability to keep up with technology and new ways of doing business. 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1413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en-US" sz="3200" kern="0" dirty="0"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Programmatic Challenges</a:t>
            </a:r>
          </a:p>
        </p:txBody>
      </p:sp>
      <p:pic>
        <p:nvPicPr>
          <p:cNvPr id="1026" name="Picture 2" descr="http://www.athrasher.com/wp-content/uploads/2013/03/jenga-ga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2552" y="5334000"/>
            <a:ext cx="73922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“A vision without resources is simply a hallucination” </a:t>
            </a:r>
            <a:br>
              <a:rPr lang="en-US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en-US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US" i="1" dirty="0">
                <a:solidFill>
                  <a:schemeClr val="bg1"/>
                </a:solidFill>
              </a:rPr>
              <a:t>Robert </a:t>
            </a:r>
            <a:r>
              <a:rPr lang="en-US" i="1" dirty="0" err="1">
                <a:solidFill>
                  <a:schemeClr val="bg1"/>
                </a:solidFill>
              </a:rPr>
              <a:t>Zitz</a:t>
            </a:r>
            <a:r>
              <a:rPr lang="en-US" i="1" dirty="0">
                <a:solidFill>
                  <a:schemeClr val="bg1"/>
                </a:solidFill>
              </a:rPr>
              <a:t> / </a:t>
            </a:r>
            <a:r>
              <a:rPr lang="en-US" i="1" dirty="0" err="1">
                <a:solidFill>
                  <a:schemeClr val="bg1"/>
                </a:solidFill>
              </a:rPr>
              <a:t>Leidos</a:t>
            </a:r>
            <a:endParaRPr lang="en-US" i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058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07" y="990600"/>
            <a:ext cx="7678993" cy="4525963"/>
          </a:xfrm>
          <a:noFill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21,300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cannisters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of aerial film at the Aerial Photography Field Office in Salt Lake City – Going to National Archives in 5 years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Use of lidar within the agency and support to the USGS 3D Elevation Program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Collaboration, communication and support to the field in times of reduced budgets and staffing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1413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en-US" sz="3200" kern="0" dirty="0"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Programmatic Challenges</a:t>
            </a:r>
          </a:p>
        </p:txBody>
      </p:sp>
    </p:spTree>
    <p:extLst>
      <p:ext uri="{BB962C8B-B14F-4D97-AF65-F5344CB8AC3E}">
        <p14:creationId xmlns:p14="http://schemas.microsoft.com/office/powerpoint/2010/main" val="93863736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1413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en-US" sz="3200" kern="0" dirty="0"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Data Challenges</a:t>
            </a:r>
          </a:p>
        </p:txBody>
      </p:sp>
      <p:pic>
        <p:nvPicPr>
          <p:cNvPr id="2050" name="Picture 2" descr="http://www.scaledb.com/wp-content/uploads/2015/09/comparing_hvd_big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84" y="1371600"/>
            <a:ext cx="55626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5572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BS_BlackTemplate">
  <a:themeElements>
    <a:clrScheme name="MTBS_Black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TBS_Black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TBS_Black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TBS_BlackTemplate">
  <a:themeElements>
    <a:clrScheme name="MTBS_Black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TBS_Black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TBS_Black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RSAC_Black_Fire</Template>
  <TotalTime>5096</TotalTime>
  <Words>1117</Words>
  <Application>Microsoft Office PowerPoint</Application>
  <PresentationFormat>On-screen Show (4:3)</PresentationFormat>
  <Paragraphs>125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Kunstler Script</vt:lpstr>
      <vt:lpstr>Tahoma</vt:lpstr>
      <vt:lpstr>Times New Roman</vt:lpstr>
      <vt:lpstr>Wingdings</vt:lpstr>
      <vt:lpstr>MTBS_BlackTemplate</vt:lpstr>
      <vt:lpstr>1_MTBS_BlackTemplate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We Want To 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Company>USDA FOREST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Satellite Earth Observation Applications in Wildland Fire Management</dc:title>
  <dc:creator>charles dull</dc:creator>
  <dc:description>FIRE REQUIREMENTS:  An important presentation</dc:description>
  <cp:lastModifiedBy>Hinkley, Everett A -FS</cp:lastModifiedBy>
  <cp:revision>321</cp:revision>
  <dcterms:created xsi:type="dcterms:W3CDTF">1999-08-31T19:49:05Z</dcterms:created>
  <dcterms:modified xsi:type="dcterms:W3CDTF">2016-05-24T15:44:50Z</dcterms:modified>
</cp:coreProperties>
</file>