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7" r:id="rId5"/>
    <p:sldMasterId id="2147483673" r:id="rId6"/>
    <p:sldMasterId id="2147483695" r:id="rId7"/>
    <p:sldMasterId id="2147483708" r:id="rId8"/>
    <p:sldMasterId id="2147483714" r:id="rId9"/>
  </p:sldMasterIdLst>
  <p:notesMasterIdLst>
    <p:notesMasterId r:id="rId28"/>
  </p:notesMasterIdLst>
  <p:sldIdLst>
    <p:sldId id="256" r:id="rId10"/>
    <p:sldId id="300" r:id="rId11"/>
    <p:sldId id="259" r:id="rId12"/>
    <p:sldId id="260" r:id="rId13"/>
    <p:sldId id="18317" r:id="rId14"/>
    <p:sldId id="18315" r:id="rId15"/>
    <p:sldId id="264" r:id="rId16"/>
    <p:sldId id="294" r:id="rId17"/>
    <p:sldId id="267" r:id="rId18"/>
    <p:sldId id="18318" r:id="rId19"/>
    <p:sldId id="320" r:id="rId20"/>
    <p:sldId id="15972" r:id="rId21"/>
    <p:sldId id="15928" r:id="rId22"/>
    <p:sldId id="15820" r:id="rId23"/>
    <p:sldId id="15993" r:id="rId24"/>
    <p:sldId id="16001" r:id="rId25"/>
    <p:sldId id="15997" r:id="rId26"/>
    <p:sldId id="265" r:id="rId27"/>
  </p:sldIdLst>
  <p:sldSz cx="12192000" cy="6858000"/>
  <p:notesSz cx="6858000" cy="9144000"/>
  <p:embeddedFontLs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Bahnschrift SemiBold SemiConden" panose="020B0502040204020203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Georgia" panose="02040502050405020303" pitchFamily="18" charset="0"/>
      <p:regular r:id="rId44"/>
      <p:bold r:id="rId45"/>
      <p:italic r:id="rId46"/>
      <p:boldItalic r:id="rId47"/>
    </p:embeddedFont>
    <p:embeddedFont>
      <p:font typeface="Gill Sans Nova" panose="020B0602020104020203" pitchFamily="34" charset="0"/>
      <p:regular r:id="rId48"/>
      <p:italic r:id="rId49"/>
    </p:embeddedFont>
    <p:embeddedFont>
      <p:font typeface="Helvetica" panose="020B0604020202020204" pitchFamily="34" charset="0"/>
      <p:regular r:id="rId50"/>
      <p:bold r:id="rId51"/>
      <p:italic r:id="rId52"/>
      <p:boldItalic r:id="rId53"/>
    </p:embeddedFont>
    <p:embeddedFont>
      <p:font typeface="Helvetica Neue" panose="020B0604020202020204" charset="0"/>
      <p:regular r:id="rId54"/>
      <p:bold r:id="rId55"/>
      <p:italic r:id="rId56"/>
      <p:boldItalic r:id="rId57"/>
    </p:embeddedFont>
    <p:embeddedFont>
      <p:font typeface="Open Sans" panose="020B0606030504020204" pitchFamily="34" charset="0"/>
      <p:regular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  <p:embeddedFont>
      <p:font typeface="Tahoma" panose="020B0604030504040204" pitchFamily="34" charset="0"/>
      <p:regular r:id="rId63"/>
      <p:bold r:id="rId64"/>
    </p:embeddedFont>
    <p:embeddedFont>
      <p:font typeface="Times" panose="02020603050405020304" pitchFamily="18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69" roundtripDataSignature="AMtx7mgSETG+fTvp7opLsXVHdpx/eekaU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ke, Steven W. (HQ-EA000)" initials="CSW(" lastIdx="1" clrIdx="0">
    <p:extLst>
      <p:ext uri="{19B8F6BF-5375-455C-9EA6-DF929625EA0E}">
        <p15:presenceInfo xmlns:p15="http://schemas.microsoft.com/office/powerpoint/2012/main" userId="S::sclarke@ndc.nasa.gov::2a48cb16-64a5-4703-b3e2-d55df9d4d414" providerId="AD"/>
      </p:ext>
    </p:extLst>
  </p:cmAuthor>
  <p:cmAuthor id="2" name="St Germain, Karen M. (HQ-DK000)" initials="S(" lastIdx="2" clrIdx="1">
    <p:extLst>
      <p:ext uri="{19B8F6BF-5375-455C-9EA6-DF929625EA0E}">
        <p15:presenceInfo xmlns:p15="http://schemas.microsoft.com/office/powerpoint/2012/main" userId="S::kstgerma@ndc.nasa.gov::21b1bc79-92da-46d4-8361-5da1b87a68f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1E04"/>
    <a:srgbClr val="9C2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7D6B4A-9E62-4938-B730-00D587F446D5}">
  <a:tblStyle styleId="{047D6B4A-9E62-4938-B730-00D587F446D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5C07846-3CA5-48C5-BBD7-9B1135ADE45F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26"/>
    <p:restoredTop sz="94845"/>
  </p:normalViewPr>
  <p:slideViewPr>
    <p:cSldViewPr snapToGrid="0">
      <p:cViewPr varScale="1">
        <p:scale>
          <a:sx n="108" d="100"/>
          <a:sy n="108" d="100"/>
        </p:scale>
        <p:origin x="792" y="102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11.fntdata"/><Relationship Id="rId21" Type="http://schemas.openxmlformats.org/officeDocument/2006/relationships/slide" Target="slides/slide12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openxmlformats.org/officeDocument/2006/relationships/font" Target="fonts/font35.fntdata"/><Relationship Id="rId68" Type="http://schemas.openxmlformats.org/officeDocument/2006/relationships/font" Target="fonts/font40.fntdata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1.fntdata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66" Type="http://schemas.openxmlformats.org/officeDocument/2006/relationships/font" Target="fonts/font38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61" Type="http://schemas.openxmlformats.org/officeDocument/2006/relationships/font" Target="fonts/font33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65" Type="http://schemas.openxmlformats.org/officeDocument/2006/relationships/font" Target="fonts/font37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font" Target="fonts/font36.fntdata"/><Relationship Id="rId69" Type="http://customschemas.google.com/relationships/presentationmetadata" Target="meta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23.fntdata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67" Type="http://schemas.openxmlformats.org/officeDocument/2006/relationships/font" Target="fonts/font39.fntdata"/><Relationship Id="rId20" Type="http://schemas.openxmlformats.org/officeDocument/2006/relationships/slide" Target="slides/slide11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font" Target="fonts/font34.fntdata"/><Relationship Id="rId7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e969454435_2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ge969454435_2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Title slide w/ LandSat image of Camp Fire. See alternates in backup.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" name="Google Shape;43;ge969454435_2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184" name="Google Shape;18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578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79638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862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862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756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867"/>
              </a:spcAft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</a:p>
          <a:p>
            <a:pPr>
              <a:spcAft>
                <a:spcPts val="1867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 technical and human barriers to uses of Earth science data</a:t>
            </a:r>
          </a:p>
          <a:p>
            <a:pPr>
              <a:spcAft>
                <a:spcPts val="1867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technical: data formats, performance, etc.   - human: NIH, risk perception, lack of resources, etc. </a:t>
            </a:r>
          </a:p>
          <a:p>
            <a:pPr>
              <a:spcAft>
                <a:spcPts val="1867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real and perceived value</a:t>
            </a:r>
          </a:p>
          <a:p>
            <a:pPr>
              <a:spcAft>
                <a:spcPts val="1867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 positive dependencies</a:t>
            </a:r>
          </a:p>
          <a:p>
            <a:pPr>
              <a:spcAft>
                <a:spcPts val="1867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Leverage other organizations’ motivations and networks, so the Earth observations they carry forward in their products and services created sustained and expanding benefits</a:t>
            </a:r>
          </a:p>
          <a:p>
            <a:pPr>
              <a:spcAft>
                <a:spcPts val="1867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867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-----------------</a:t>
            </a:r>
          </a:p>
          <a:p>
            <a:pPr>
              <a:spcAft>
                <a:spcPts val="1867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Societal and economic applications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Generate, test, develop, enable adoption, and extol applications ideas for sustained uses of Earth observations in decisions and actions.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Capacity building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skills, workforce, and capabilities in U.S. and developing countries to apply Earth observations to benefit society, expand diversity, and build economies.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Applications in mission planning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Identify applications early and throughout  mission lifecycle,  integrate end-user needs in design and development, enable user feedback, and broaden advocacy.</a:t>
            </a:r>
          </a:p>
          <a:p>
            <a:pPr>
              <a:spcAft>
                <a:spcPts val="1867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862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62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50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0049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46C0CBE-288C-D84B-B11F-1B62224BD7E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0049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1549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NASA Internal Use Only - Pre-Decisional Information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32DBDB-569D-4D23-BD7C-073EA5DC60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6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6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3B57B-56BA-43FC-8D3B-12C231A488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6" charset="0"/>
                <a:ea typeface="+mn-ea"/>
                <a:cs typeface="+mn-cs"/>
              </a:rPr>
              <a:t>NASA Internal Use Only - Pre-Decisional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35762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49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0049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581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3963" cy="3546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54" name="Google Shape;654;p13:notes"/>
          <p:cNvSpPr txBox="1">
            <a:spLocks noGrp="1"/>
          </p:cNvSpPr>
          <p:nvPr>
            <p:ph type="body" idx="1"/>
          </p:nvPr>
        </p:nvSpPr>
        <p:spPr>
          <a:xfrm>
            <a:off x="955817" y="4490032"/>
            <a:ext cx="5254554" cy="425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655" name="Google Shape;655;p13:notes"/>
          <p:cNvSpPr txBox="1">
            <a:spLocks noGrp="1"/>
          </p:cNvSpPr>
          <p:nvPr>
            <p:ph type="sldNum" idx="12"/>
          </p:nvPr>
        </p:nvSpPr>
        <p:spPr>
          <a:xfrm>
            <a:off x="4061814" y="8980064"/>
            <a:ext cx="3104373" cy="47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Communications at fire fighting locations is not reliable and not always possible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Rogue drone operations result in grounding of aerial fire suppression missions-“If YOU Fly, We CAN’T”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~25% of aerial accidents due to Loss of Control, ~25% due to Controlled Flight Into Terrain, and ~15% due to Weather*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Aerial fire suppression is largely limited to visual meteorological conditions (only 4-6 hours/day)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All aerial assets are not utilized due to lack of airspace coordination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Lack of consistent data management and models – particularly harmonized, integrated decision-making in the hands of users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Lack of adequate coordination among multiple agencies for cohesive strategic plan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" name="Google Shape;7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 dirty="0"/>
              <a:t>Communications at fire fighting locations is not reliable and not always possible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 dirty="0"/>
              <a:t>Rogue drone operations result in grounding of aerial fire suppression missions-“If YOU Fly, We CAN’T”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 dirty="0"/>
              <a:t>~25% of aerial accidents due to Loss of Control, ~25% due to Controlled Flight Into Terrain, and ~15% due to Weather*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 dirty="0"/>
              <a:t>Aerial fire suppression is largely limited to visual meteorological conditions (only 4-6 hours/day)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 dirty="0"/>
              <a:t>All aerial assets are not utilized due to lack of airspace coordination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 dirty="0"/>
              <a:t>Lack of consistent data management and models – particularly harmonized, integrated decision-making in the hands of users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 dirty="0"/>
              <a:t>Lack of adequate coordination among multiple agencies for cohesive strategic plan 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7" name="Google Shape;8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Communications at fire fighting locations is not reliable and not always possible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Rogue drone operations result in grounding of aerial fire suppression missions-“If YOU Fly, We CAN’T”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~25% of aerial accidents due to Loss of Control, ~25% due to Controlled Flight Into Terrain, and ~15% due to Weather*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Aerial fire suppression is largely limited to visual meteorological conditions (only 4-6 hours/day)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All aerial assets are not utilized due to lack of airspace coordination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Lack of consistent data management and models – particularly harmonized, integrated decision-making in the hands of users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/>
              <a:t>Lack of adequate coordination among multiple agencies for cohesive strategic plan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6194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7" name="Google Shape;8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943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1" name="Google Shape;14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356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1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iedsciences.nasa.gov/" TargetMode="External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" name="Google Shape;1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67298" y="-4872"/>
            <a:ext cx="827595" cy="7185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7FE5-CDF8-DC4A-9847-C4A7CC5C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860" y="6596743"/>
            <a:ext cx="3568679" cy="261257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Pre-Decisional – For Internal NASA Use Only</a:t>
            </a:r>
          </a:p>
          <a:p>
            <a:pPr>
              <a:defRPr/>
            </a:pPr>
            <a:endParaRPr lang="en-US" sz="10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223" y="1825625"/>
            <a:ext cx="6164580" cy="4351339"/>
          </a:xfrm>
        </p:spPr>
        <p:txBody>
          <a:bodyPr/>
          <a:lstStyle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158743" y="365125"/>
            <a:ext cx="6195060" cy="1325563"/>
          </a:xfrm>
          <a:prstGeom prst="rect">
            <a:avLst/>
          </a:prstGeom>
        </p:spPr>
        <p:txBody>
          <a:bodyPr vert="horz" lIns="91236" tIns="45718" rIns="912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2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43" y="1143076"/>
            <a:ext cx="5465233" cy="5122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170" y="1143076"/>
            <a:ext cx="5467351" cy="5122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05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79" indent="0">
              <a:buNone/>
              <a:defRPr sz="2000" b="1"/>
            </a:lvl2pPr>
            <a:lvl3pPr marL="912088" indent="0">
              <a:buNone/>
              <a:defRPr sz="1900" b="1"/>
            </a:lvl3pPr>
            <a:lvl4pPr marL="1368132" indent="0">
              <a:buNone/>
              <a:defRPr sz="1600" b="1"/>
            </a:lvl4pPr>
            <a:lvl5pPr marL="1824176" indent="0">
              <a:buNone/>
              <a:defRPr sz="1600" b="1"/>
            </a:lvl5pPr>
            <a:lvl6pPr marL="2280286" indent="0">
              <a:buNone/>
              <a:defRPr sz="1600" b="1"/>
            </a:lvl6pPr>
            <a:lvl7pPr marL="2736262" indent="0">
              <a:buNone/>
              <a:defRPr sz="1600" b="1"/>
            </a:lvl7pPr>
            <a:lvl8pPr marL="3192240" indent="0">
              <a:buNone/>
              <a:defRPr sz="1600" b="1"/>
            </a:lvl8pPr>
            <a:lvl9pPr marL="36482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79" indent="0">
              <a:buNone/>
              <a:defRPr sz="2000" b="1"/>
            </a:lvl2pPr>
            <a:lvl3pPr marL="912088" indent="0">
              <a:buNone/>
              <a:defRPr sz="1900" b="1"/>
            </a:lvl3pPr>
            <a:lvl4pPr marL="1368132" indent="0">
              <a:buNone/>
              <a:defRPr sz="1600" b="1"/>
            </a:lvl4pPr>
            <a:lvl5pPr marL="1824176" indent="0">
              <a:buNone/>
              <a:defRPr sz="1600" b="1"/>
            </a:lvl5pPr>
            <a:lvl6pPr marL="2280286" indent="0">
              <a:buNone/>
              <a:defRPr sz="1600" b="1"/>
            </a:lvl6pPr>
            <a:lvl7pPr marL="2736262" indent="0">
              <a:buNone/>
              <a:defRPr sz="1600" b="1"/>
            </a:lvl7pPr>
            <a:lvl8pPr marL="3192240" indent="0">
              <a:buNone/>
              <a:defRPr sz="1600" b="1"/>
            </a:lvl8pPr>
            <a:lvl9pPr marL="36482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59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F0397-9CF4-4B0D-B339-477C1D148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6209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44C31EC-F481-4491-8AA6-BEFDF84B1D5F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09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37AC3B-6FFE-8843-BCAB-FBF03DC86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07" y="194118"/>
            <a:ext cx="11792066" cy="6467293"/>
          </a:xfrm>
          <a:prstGeom prst="rect">
            <a:avLst/>
          </a:prstGeom>
        </p:spPr>
      </p:pic>
      <p:sp>
        <p:nvSpPr>
          <p:cNvPr id="12" name="Subtitle"/>
          <p:cNvSpPr txBox="1">
            <a:spLocks noGrp="1"/>
          </p:cNvSpPr>
          <p:nvPr>
            <p:ph type="body" sz="quarter" idx="21"/>
          </p:nvPr>
        </p:nvSpPr>
        <p:spPr>
          <a:xfrm>
            <a:off x="6067326" y="4120187"/>
            <a:ext cx="5501709" cy="1108606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50" b="1">
                <a:solidFill>
                  <a:schemeClr val="bg1"/>
                </a:solidFill>
              </a:defRPr>
            </a:lvl1pPr>
          </a:lstStyle>
          <a:p>
            <a:r>
              <a:rPr dirty="0"/>
              <a:t>Subtitle</a:t>
            </a:r>
          </a:p>
        </p:txBody>
      </p:sp>
      <p:sp>
        <p:nvSpPr>
          <p:cNvPr id="15" name="Presentation Title"/>
          <p:cNvSpPr txBox="1">
            <a:spLocks noGrp="1"/>
          </p:cNvSpPr>
          <p:nvPr>
            <p:ph type="body" sz="quarter" idx="22"/>
          </p:nvPr>
        </p:nvSpPr>
        <p:spPr>
          <a:xfrm>
            <a:off x="5596982" y="2033327"/>
            <a:ext cx="5978404" cy="1847841"/>
          </a:xfrm>
          <a:prstGeom prst="rect">
            <a:avLst/>
          </a:prstGeom>
        </p:spPr>
        <p:txBody>
          <a:bodyPr lIns="45719" tIns="45719" rIns="45719" bIns="45719" anchor="b">
            <a:noAutofit/>
          </a:bodyPr>
          <a:lstStyle>
            <a:lvl1pPr marL="0" indent="0" algn="r" defTabSz="412750">
              <a:lnSpc>
                <a:spcPct val="100000"/>
              </a:lnSpc>
              <a:spcBef>
                <a:spcPts val="0"/>
              </a:spcBef>
              <a:buSzTx/>
              <a:buNone/>
              <a:defRPr sz="4750" b="1" spc="-164">
                <a:solidFill>
                  <a:schemeClr val="bg1"/>
                </a:solidFill>
              </a:defRPr>
            </a:lvl1pPr>
          </a:lstStyle>
          <a:p>
            <a:r>
              <a:rPr dirty="0"/>
              <a:t>Presentation Title</a:t>
            </a:r>
          </a:p>
        </p:txBody>
      </p:sp>
      <p:pic>
        <p:nvPicPr>
          <p:cNvPr id="1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658" y="5866667"/>
            <a:ext cx="4234681" cy="23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522C8E-45F3-7841-939D-35ABCF91B1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330" y="855747"/>
            <a:ext cx="3101009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280AC8-F101-8F4C-B47E-EDB5DE319D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8256" cy="6867144"/>
          </a:xfrm>
          <a:prstGeom prst="rect">
            <a:avLst/>
          </a:prstGeom>
        </p:spPr>
      </p:pic>
      <p:sp>
        <p:nvSpPr>
          <p:cNvPr id="36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721890"/>
            <a:ext cx="10985500" cy="716582"/>
          </a:xfrm>
          <a:prstGeom prst="rect">
            <a:avLst/>
          </a:prstGeom>
        </p:spPr>
        <p:txBody>
          <a:bodyPr/>
          <a:lstStyle>
            <a:lvl1pPr>
              <a:defRPr sz="3750">
                <a:solidFill>
                  <a:srgbClr val="00204D"/>
                </a:solidFill>
              </a:defRPr>
            </a:lvl1pPr>
          </a:lstStyle>
          <a:p>
            <a:r>
              <a:rPr dirty="0"/>
              <a:t>Slide Title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1573619"/>
            <a:ext cx="10985500" cy="4678640"/>
          </a:xfrm>
          <a:prstGeom prst="rect">
            <a:avLst/>
          </a:prstGeom>
        </p:spPr>
        <p:txBody>
          <a:bodyPr/>
          <a:lstStyle>
            <a:lvl1pPr>
              <a:lnSpc>
                <a:spcPts val="2260"/>
              </a:lnSpc>
              <a:spcBef>
                <a:spcPts val="1000"/>
              </a:spcBef>
              <a:defRPr sz="1800">
                <a:solidFill>
                  <a:srgbClr val="00204D"/>
                </a:solidFill>
              </a:defRPr>
            </a:lvl1pPr>
            <a:lvl2pPr>
              <a:spcBef>
                <a:spcPts val="1000"/>
              </a:spcBef>
              <a:defRPr/>
            </a:lvl2pPr>
            <a:lvl3pPr>
              <a:spcBef>
                <a:spcPts val="1000"/>
              </a:spcBef>
              <a:defRPr/>
            </a:lvl3pPr>
            <a:lvl4pPr>
              <a:spcBef>
                <a:spcPts val="1000"/>
              </a:spcBef>
              <a:defRPr/>
            </a:lvl4pPr>
            <a:lvl5pPr>
              <a:spcBef>
                <a:spcPts val="1000"/>
              </a:spcBef>
              <a:defRPr/>
            </a:lvl5pPr>
          </a:lstStyle>
          <a:p>
            <a:r>
              <a:rPr dirty="0"/>
              <a:t>Slide bullet text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145692C-1179-3A45-87C4-944A61EB5B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73880" y="6136977"/>
            <a:ext cx="672809" cy="524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3C79E3-3769-924A-8C4D-001063F0E5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72597" y="6364764"/>
            <a:ext cx="2820924" cy="10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" y="0"/>
            <a:ext cx="2964060" cy="6873553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41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BEB03FD3-66C4-D747-9D7B-436B9C4C9F56}" type="datetime1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2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39039-BD63-F543-A4C7-70D910A21C60}"/>
              </a:ext>
            </a:extLst>
          </p:cNvPr>
          <p:cNvSpPr/>
          <p:nvPr userDrawn="1"/>
        </p:nvSpPr>
        <p:spPr>
          <a:xfrm rot="10800000">
            <a:off x="6276691" y="136"/>
            <a:ext cx="5915309" cy="685786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9C3BB4-0211-4C4B-B527-8E4D6EF1F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607" y="4145660"/>
            <a:ext cx="5337703" cy="1372283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244D6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21650E7-F972-C745-9B24-6C5DDDFC00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607" y="5517944"/>
            <a:ext cx="5337703" cy="717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41286F-935A-8C40-BDC1-F6B64E52F14A}"/>
              </a:ext>
            </a:extLst>
          </p:cNvPr>
          <p:cNvSpPr/>
          <p:nvPr userDrawn="1"/>
        </p:nvSpPr>
        <p:spPr>
          <a:xfrm>
            <a:off x="6276691" y="3004481"/>
            <a:ext cx="1916848" cy="1916848"/>
          </a:xfrm>
          <a:prstGeom prst="rect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F68C05-CBB5-A644-8674-428DBCD6F5D3}"/>
              </a:ext>
            </a:extLst>
          </p:cNvPr>
          <p:cNvSpPr>
            <a:spLocks noChangeAspect="1"/>
          </p:cNvSpPr>
          <p:nvPr userDrawn="1"/>
        </p:nvSpPr>
        <p:spPr>
          <a:xfrm>
            <a:off x="3272210" y="0"/>
            <a:ext cx="3004481" cy="300448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man, black, photo, player&#10;&#10;Description automatically generated">
            <a:extLst>
              <a:ext uri="{FF2B5EF4-FFF2-40B4-BE49-F238E27FC236}">
                <a16:creationId xmlns:a16="http://schemas.microsoft.com/office/drawing/2014/main" id="{820A9E02-E455-654D-8A62-FAAAE06964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18" y="-184222"/>
            <a:ext cx="6625078" cy="4147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055274-BC2A-4AF7-BE2A-EA761B2FC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075" y="3004481"/>
            <a:ext cx="1114141" cy="11206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3B96FB-7E3A-4682-B6E6-9CEDE4FCA6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5320" y="7042359"/>
            <a:ext cx="2138505" cy="556958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79AFA3-A9E4-4678-9468-C2304D0E5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810"/>
          <a:stretch/>
        </p:blipFill>
        <p:spPr>
          <a:xfrm>
            <a:off x="1302255" y="344027"/>
            <a:ext cx="773918" cy="556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500BE-2864-41B7-AF52-0846CEF95892}"/>
              </a:ext>
            </a:extLst>
          </p:cNvPr>
          <p:cNvSpPr txBox="1"/>
          <p:nvPr userDrawn="1"/>
        </p:nvSpPr>
        <p:spPr>
          <a:xfrm>
            <a:off x="10536360" y="6073397"/>
            <a:ext cx="165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spc="140" baseline="0" dirty="0">
                <a:solidFill>
                  <a:schemeClr val="bg1"/>
                </a:solidFill>
                <a:latin typeface="Bahnschrift SemiBold SemiConden" panose="020B0502040204020203" pitchFamily="34" charset="0"/>
                <a:cs typeface="Biome" panose="020B0502040204020203" pitchFamily="34" charset="0"/>
              </a:rPr>
              <a:t>EARTH SCIENCE</a:t>
            </a:r>
          </a:p>
          <a:p>
            <a:r>
              <a:rPr lang="en-US" sz="1200" b="0" spc="140" baseline="0" dirty="0">
                <a:solidFill>
                  <a:schemeClr val="bg1"/>
                </a:solidFill>
                <a:latin typeface="Bahnschrift SemiBold SemiConden" panose="020B0502040204020203" pitchFamily="34" charset="0"/>
                <a:cs typeface="Biome" panose="020B0502040204020203" pitchFamily="34" charset="0"/>
              </a:rPr>
              <a:t>APPLICATIONS</a:t>
            </a:r>
          </a:p>
        </p:txBody>
      </p:sp>
      <p:pic>
        <p:nvPicPr>
          <p:cNvPr id="18" name="Picture 5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000140DE-5050-4619-AA1F-4EBFA61EBF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81892" y="2999567"/>
            <a:ext cx="1955800" cy="20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3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E32FC62-3497-1C47-A6D4-744E2DE27B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E98BFD-7261-2A4A-88D8-8BE7FA0E795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CFB6D1D-0217-1249-B4A7-02FA05433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31D602F-D1EF-824A-8399-D28A1138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ADA3B2E1-B449-C24A-94E5-849A79FE6A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0A68660-7217-F145-A81C-CD6DEA0F7BAF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758383C-3009-0048-8137-74A70477A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62095"/>
            <a:ext cx="2743200" cy="365125"/>
          </a:xfrm>
          <a:prstGeom prst="rect">
            <a:avLst/>
          </a:prstGeom>
        </p:spPr>
        <p:txBody>
          <a:bodyPr/>
          <a:lstStyle/>
          <a:p>
            <a:fld id="{232F482D-479C-4292-A964-8C2095CD2CE9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3040CC5-243F-8D44-8E42-DC0A39C6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09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D7CB4AA-C03D-E748-8BB1-0C02E653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043" y="6462095"/>
            <a:ext cx="5184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4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79124-67C3-9D4C-8EE9-FFC8AAD91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860" y="6596743"/>
            <a:ext cx="3568679" cy="261257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Pre-Decisional – For Internal NASA Use Only</a:t>
            </a:r>
          </a:p>
          <a:p>
            <a:pPr>
              <a:defRPr/>
            </a:pPr>
            <a:endParaRPr lang="en-US" sz="10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2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8523-05BE-D74D-80FB-55401B50D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614E70-27B5-5445-894E-E1813450F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EC07F-E154-6448-BDFF-1BF60524C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1DD-D6A2-AB4A-9ACF-0A3178AC04B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83E14-AFB9-E146-846A-D03EE3B16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27D20-66C8-7B4D-B07C-F11288EE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2AA8B-DE04-E04A-909C-17F46D4E479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7B0890-4FC6-E848-8B3E-C702FD53C21F}"/>
              </a:ext>
            </a:extLst>
          </p:cNvPr>
          <p:cNvCxnSpPr>
            <a:cxnSpLocks/>
          </p:cNvCxnSpPr>
          <p:nvPr userDrawn="1"/>
        </p:nvCxnSpPr>
        <p:spPr>
          <a:xfrm>
            <a:off x="693683" y="1524000"/>
            <a:ext cx="1064982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63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">
  <p:cSld name="3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7A16D"/>
              </a:gs>
              <a:gs pos="11000">
                <a:srgbClr val="C7A16D"/>
              </a:gs>
              <a:gs pos="73000">
                <a:srgbClr val="5C7A8F"/>
              </a:gs>
              <a:gs pos="100000">
                <a:srgbClr val="5C7A8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" name="Google Shape;45;p22"/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</p:grpSpPr>
        <p:sp>
          <p:nvSpPr>
            <p:cNvPr id="46" name="Google Shape;46;p22"/>
            <p:cNvSpPr/>
            <p:nvPr/>
          </p:nvSpPr>
          <p:spPr>
            <a:xfrm>
              <a:off x="4494213" y="2370138"/>
              <a:ext cx="1574800" cy="3676650"/>
            </a:xfrm>
            <a:custGeom>
              <a:avLst/>
              <a:gdLst/>
              <a:ahLst/>
              <a:cxnLst/>
              <a:rect l="l" t="t" r="r" b="b"/>
              <a:pathLst>
                <a:path w="828" h="1936" extrusionOk="0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2"/>
            <p:cNvSpPr/>
            <p:nvPr/>
          </p:nvSpPr>
          <p:spPr>
            <a:xfrm>
              <a:off x="3343276" y="5254625"/>
              <a:ext cx="542925" cy="1223962"/>
            </a:xfrm>
            <a:custGeom>
              <a:avLst/>
              <a:gdLst/>
              <a:ahLst/>
              <a:cxnLst/>
              <a:rect l="l" t="t" r="r" b="b"/>
              <a:pathLst>
                <a:path w="286" h="645" extrusionOk="0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2"/>
            <p:cNvSpPr/>
            <p:nvPr/>
          </p:nvSpPr>
          <p:spPr>
            <a:xfrm>
              <a:off x="3308351" y="2376488"/>
              <a:ext cx="2270125" cy="4103687"/>
            </a:xfrm>
            <a:custGeom>
              <a:avLst/>
              <a:gdLst/>
              <a:ahLst/>
              <a:cxnLst/>
              <a:rect l="l" t="t" r="r" b="b"/>
              <a:pathLst>
                <a:path w="1193" h="2162" extrusionOk="0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>
              <a:gsLst>
                <a:gs pos="0">
                  <a:srgbClr val="B7D9EB"/>
                </a:gs>
                <a:gs pos="85000">
                  <a:srgbClr val="9BC2D8"/>
                </a:gs>
                <a:gs pos="100000">
                  <a:srgbClr val="9BC2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22"/>
          <p:cNvSpPr/>
          <p:nvPr/>
        </p:nvSpPr>
        <p:spPr>
          <a:xfrm>
            <a:off x="0" y="233714"/>
            <a:ext cx="12192000" cy="61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198120" y="390457"/>
            <a:ext cx="11795760" cy="53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278"/>
              </a:buClr>
              <a:buSzPts val="2800"/>
              <a:buFont typeface="Arial"/>
              <a:buNone/>
              <a:defRPr sz="2800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98120" y="1648818"/>
            <a:ext cx="11795760" cy="157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1600"/>
              <a:buChar char="•"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body" idx="2"/>
          </p:nvPr>
        </p:nvSpPr>
        <p:spPr>
          <a:xfrm>
            <a:off x="198120" y="989744"/>
            <a:ext cx="11795760" cy="53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04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1200"/>
              <a:buChar char="•"/>
              <a:defRPr sz="1200"/>
            </a:lvl1pPr>
            <a:lvl2pPr marL="914400" lvl="1" indent="-304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200"/>
              <a:buChar char="•"/>
              <a:defRPr sz="1200"/>
            </a:lvl2pPr>
            <a:lvl3pPr marL="1371600" lvl="2" indent="-304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200"/>
              <a:buChar char="•"/>
              <a:defRPr sz="1200"/>
            </a:lvl3pPr>
            <a:lvl4pPr marL="1828800" lvl="3" indent="-304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200"/>
              <a:buChar char="•"/>
              <a:defRPr sz="1200"/>
            </a:lvl4pPr>
            <a:lvl5pPr marL="2286000" lvl="4" indent="-304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51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2"/>
          <p:cNvSpPr/>
          <p:nvPr/>
        </p:nvSpPr>
        <p:spPr>
          <a:xfrm rot="10800000">
            <a:off x="6276691" y="136"/>
            <a:ext cx="5915309" cy="6857864"/>
          </a:xfrm>
          <a:prstGeom prst="rect">
            <a:avLst/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42"/>
          <p:cNvSpPr txBox="1">
            <a:spLocks noGrp="1"/>
          </p:cNvSpPr>
          <p:nvPr>
            <p:ph type="body" idx="1"/>
          </p:nvPr>
        </p:nvSpPr>
        <p:spPr>
          <a:xfrm>
            <a:off x="577607" y="4145660"/>
            <a:ext cx="5337703" cy="1372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4D60"/>
              </a:buClr>
              <a:buSzPts val="4400"/>
              <a:buNone/>
              <a:defRPr sz="4400" b="1">
                <a:solidFill>
                  <a:srgbClr val="244D6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body" idx="2"/>
          </p:nvPr>
        </p:nvSpPr>
        <p:spPr>
          <a:xfrm>
            <a:off x="577607" y="5517944"/>
            <a:ext cx="5337703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2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42"/>
          <p:cNvSpPr/>
          <p:nvPr/>
        </p:nvSpPr>
        <p:spPr>
          <a:xfrm>
            <a:off x="6276691" y="3004481"/>
            <a:ext cx="1916848" cy="1916848"/>
          </a:xfrm>
          <a:prstGeom prst="rect">
            <a:avLst/>
          </a:pr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42"/>
          <p:cNvSpPr/>
          <p:nvPr/>
        </p:nvSpPr>
        <p:spPr>
          <a:xfrm>
            <a:off x="3272210" y="0"/>
            <a:ext cx="3004481" cy="3004481"/>
          </a:xfrm>
          <a:prstGeom prst="rect">
            <a:avLst/>
          </a:pr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42" descr="A picture containing man, black, photo, player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18" y="-184222"/>
            <a:ext cx="6625078" cy="414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42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075" y="3004481"/>
            <a:ext cx="1114141" cy="112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42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2255" y="344027"/>
            <a:ext cx="773918" cy="55695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2"/>
          <p:cNvSpPr txBox="1"/>
          <p:nvPr/>
        </p:nvSpPr>
        <p:spPr>
          <a:xfrm>
            <a:off x="10536360" y="7042359"/>
            <a:ext cx="16556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42" descr="A group of people around each other&#10;&#10;Description automatically generated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1892" y="2999567"/>
            <a:ext cx="1955800" cy="2011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76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3"/>
          <p:cNvSpPr/>
          <p:nvPr/>
        </p:nvSpPr>
        <p:spPr>
          <a:xfrm rot="10800000">
            <a:off x="6276691" y="136"/>
            <a:ext cx="5915309" cy="6857864"/>
          </a:xfrm>
          <a:prstGeom prst="rect">
            <a:avLst/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3"/>
          <p:cNvSpPr txBox="1">
            <a:spLocks noGrp="1"/>
          </p:cNvSpPr>
          <p:nvPr>
            <p:ph type="body" idx="1"/>
          </p:nvPr>
        </p:nvSpPr>
        <p:spPr>
          <a:xfrm>
            <a:off x="577607" y="4145660"/>
            <a:ext cx="5337703" cy="1372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4D60"/>
              </a:buClr>
              <a:buSzPts val="4400"/>
              <a:buNone/>
              <a:defRPr sz="4400" b="1">
                <a:solidFill>
                  <a:srgbClr val="244D6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43"/>
          <p:cNvSpPr txBox="1">
            <a:spLocks noGrp="1"/>
          </p:cNvSpPr>
          <p:nvPr>
            <p:ph type="body" idx="2"/>
          </p:nvPr>
        </p:nvSpPr>
        <p:spPr>
          <a:xfrm>
            <a:off x="577607" y="5517944"/>
            <a:ext cx="5337703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2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3"/>
          <p:cNvSpPr/>
          <p:nvPr/>
        </p:nvSpPr>
        <p:spPr>
          <a:xfrm>
            <a:off x="6276691" y="3004481"/>
            <a:ext cx="1916848" cy="1916848"/>
          </a:xfrm>
          <a:prstGeom prst="rect">
            <a:avLst/>
          </a:pr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3"/>
          <p:cNvSpPr/>
          <p:nvPr/>
        </p:nvSpPr>
        <p:spPr>
          <a:xfrm>
            <a:off x="3272210" y="0"/>
            <a:ext cx="3004481" cy="3004481"/>
          </a:xfrm>
          <a:prstGeom prst="rect">
            <a:avLst/>
          </a:pr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43" descr="A picture containing man, black, photo, player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18" y="-184222"/>
            <a:ext cx="6625078" cy="414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550" y="3004481"/>
            <a:ext cx="1114141" cy="112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3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7950" y="5957015"/>
            <a:ext cx="2138505" cy="556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8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4"/>
          <p:cNvSpPr/>
          <p:nvPr/>
        </p:nvSpPr>
        <p:spPr>
          <a:xfrm rot="10800000">
            <a:off x="6276691" y="136"/>
            <a:ext cx="5915309" cy="6857864"/>
          </a:xfrm>
          <a:prstGeom prst="rect">
            <a:avLst/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4"/>
          <p:cNvSpPr txBox="1">
            <a:spLocks noGrp="1"/>
          </p:cNvSpPr>
          <p:nvPr>
            <p:ph type="body" idx="1"/>
          </p:nvPr>
        </p:nvSpPr>
        <p:spPr>
          <a:xfrm>
            <a:off x="577607" y="4235187"/>
            <a:ext cx="5337703" cy="1372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4D60"/>
              </a:buClr>
              <a:buSzPts val="4400"/>
              <a:buNone/>
              <a:defRPr sz="4400" b="1">
                <a:solidFill>
                  <a:srgbClr val="244D6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/>
          <p:nvPr/>
        </p:nvSpPr>
        <p:spPr>
          <a:xfrm>
            <a:off x="6276691" y="3004481"/>
            <a:ext cx="1916848" cy="1916848"/>
          </a:xfrm>
          <a:prstGeom prst="rect">
            <a:avLst/>
          </a:pr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4"/>
          <p:cNvSpPr/>
          <p:nvPr/>
        </p:nvSpPr>
        <p:spPr>
          <a:xfrm>
            <a:off x="3272210" y="0"/>
            <a:ext cx="3004481" cy="3004481"/>
          </a:xfrm>
          <a:prstGeom prst="rect">
            <a:avLst/>
          </a:pr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4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6145" y="6012842"/>
            <a:ext cx="2138505" cy="556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4" descr="A picture containing man, black, photo, player&#10;&#10;Description automatically generated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18" y="-184222"/>
            <a:ext cx="6625078" cy="414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16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Grey">
  <p:cSld name="Title Slide Gre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5"/>
          <p:cNvSpPr/>
          <p:nvPr/>
        </p:nvSpPr>
        <p:spPr>
          <a:xfrm>
            <a:off x="0" y="0"/>
            <a:ext cx="9029700" cy="6858000"/>
          </a:xfrm>
          <a:prstGeom prst="rect">
            <a:avLst/>
          </a:prstGeom>
          <a:solidFill>
            <a:srgbClr val="5358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45" descr="A picture containing man, black, photo, play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13000" y="0"/>
            <a:ext cx="9779000" cy="61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6142" y="5993792"/>
            <a:ext cx="2138508" cy="55695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5"/>
          <p:cNvSpPr txBox="1">
            <a:spLocks noGrp="1"/>
          </p:cNvSpPr>
          <p:nvPr>
            <p:ph type="body" idx="1"/>
          </p:nvPr>
        </p:nvSpPr>
        <p:spPr>
          <a:xfrm>
            <a:off x="577607" y="4145660"/>
            <a:ext cx="5337703" cy="1372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45"/>
          <p:cNvSpPr txBox="1">
            <a:spLocks noGrp="1"/>
          </p:cNvSpPr>
          <p:nvPr>
            <p:ph type="body" idx="2"/>
          </p:nvPr>
        </p:nvSpPr>
        <p:spPr>
          <a:xfrm>
            <a:off x="577607" y="5517944"/>
            <a:ext cx="5337703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2400"/>
              <a:buNone/>
              <a:defRPr>
                <a:solidFill>
                  <a:srgbClr val="5595A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27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and Content">
  <p:cSld name="Highlight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6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278"/>
              </a:buClr>
              <a:buSzPts val="1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6"/>
          <p:cNvSpPr txBox="1">
            <a:spLocks noGrp="1"/>
          </p:cNvSpPr>
          <p:nvPr>
            <p:ph type="body" idx="1"/>
          </p:nvPr>
        </p:nvSpPr>
        <p:spPr>
          <a:xfrm>
            <a:off x="824846" y="1147023"/>
            <a:ext cx="4346378" cy="472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20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46"/>
          <p:cNvSpPr txBox="1">
            <a:spLocks noGrp="1"/>
          </p:cNvSpPr>
          <p:nvPr>
            <p:ph type="body" idx="2"/>
          </p:nvPr>
        </p:nvSpPr>
        <p:spPr>
          <a:xfrm>
            <a:off x="5728136" y="1147023"/>
            <a:ext cx="5625663" cy="472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A7278"/>
              </a:buClr>
              <a:buSzPts val="1600"/>
              <a:buFont typeface="Arial"/>
              <a:buNone/>
              <a:defRPr sz="1600">
                <a:solidFill>
                  <a:srgbClr val="6A727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 sz="1800">
                <a:solidFill>
                  <a:srgbClr val="6A7278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 sz="1800">
                <a:solidFill>
                  <a:srgbClr val="6A7278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 sz="1800">
                <a:solidFill>
                  <a:srgbClr val="6A7278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 sz="1800">
                <a:solidFill>
                  <a:srgbClr val="6A727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6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hotos">
  <p:cSld name="Content and Photo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7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278"/>
              </a:buClr>
              <a:buSzPts val="1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7"/>
          <p:cNvSpPr txBox="1">
            <a:spLocks noGrp="1"/>
          </p:cNvSpPr>
          <p:nvPr>
            <p:ph type="body" idx="1"/>
          </p:nvPr>
        </p:nvSpPr>
        <p:spPr>
          <a:xfrm>
            <a:off x="838200" y="1057522"/>
            <a:ext cx="5741275" cy="1733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2000"/>
              <a:buNone/>
              <a:defRPr sz="2000">
                <a:solidFill>
                  <a:srgbClr val="5595AC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47"/>
          <p:cNvSpPr txBox="1">
            <a:spLocks noGrp="1"/>
          </p:cNvSpPr>
          <p:nvPr>
            <p:ph type="body" idx="2"/>
          </p:nvPr>
        </p:nvSpPr>
        <p:spPr>
          <a:xfrm>
            <a:off x="838200" y="2913042"/>
            <a:ext cx="5741275" cy="3072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47"/>
          <p:cNvSpPr>
            <a:spLocks noGrp="1"/>
          </p:cNvSpPr>
          <p:nvPr>
            <p:ph type="pic" idx="3"/>
          </p:nvPr>
        </p:nvSpPr>
        <p:spPr>
          <a:xfrm>
            <a:off x="7010400" y="1057522"/>
            <a:ext cx="4800600" cy="237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595A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47"/>
          <p:cNvSpPr>
            <a:spLocks noGrp="1"/>
          </p:cNvSpPr>
          <p:nvPr>
            <p:ph type="pic" idx="4"/>
          </p:nvPr>
        </p:nvSpPr>
        <p:spPr>
          <a:xfrm>
            <a:off x="7010400" y="3613688"/>
            <a:ext cx="4800600" cy="237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595A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1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/>
          <p:nvPr/>
        </p:nvSpPr>
        <p:spPr>
          <a:xfrm>
            <a:off x="1170096" y="-11712"/>
            <a:ext cx="11021905" cy="64036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36"/>
          <p:cNvPicPr preferRelativeResize="0"/>
          <p:nvPr/>
        </p:nvPicPr>
        <p:blipFill rotWithShape="1">
          <a:blip r:embed="rId3">
            <a:alphaModFix/>
          </a:blip>
          <a:srcRect t="41217" b="41217"/>
          <a:stretch/>
        </p:blipFill>
        <p:spPr>
          <a:xfrm>
            <a:off x="1176635" y="-11712"/>
            <a:ext cx="10497200" cy="84729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6"/>
          <p:cNvSpPr txBox="1">
            <a:spLocks noGrp="1"/>
          </p:cNvSpPr>
          <p:nvPr>
            <p:ph type="title"/>
          </p:nvPr>
        </p:nvSpPr>
        <p:spPr>
          <a:xfrm>
            <a:off x="1694800" y="239497"/>
            <a:ext cx="89860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2101700" y="1554696"/>
            <a:ext cx="4643200" cy="4688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1pPr>
            <a:lvl2pPr marL="914400" lvl="1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▫"/>
              <a:defRPr sz="2932"/>
            </a:lvl2pPr>
            <a:lvl3pPr marL="1371600" lvl="2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▫"/>
              <a:defRPr sz="2932"/>
            </a:lvl3pPr>
            <a:lvl4pPr marL="1828800" lvl="3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▫"/>
              <a:defRPr sz="2932"/>
            </a:lvl4pPr>
            <a:lvl5pPr marL="2286000" lvl="4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  <a:defRPr sz="2932"/>
            </a:lvl5pPr>
            <a:lvl6pPr marL="2743200" lvl="5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■"/>
              <a:defRPr sz="2932"/>
            </a:lvl6pPr>
            <a:lvl7pPr marL="3200400" lvl="6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 sz="2932"/>
            </a:lvl7pPr>
            <a:lvl8pPr marL="3657600" lvl="7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  <a:defRPr sz="2932"/>
            </a:lvl8pPr>
            <a:lvl9pPr marL="4114800" lvl="8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■"/>
              <a:defRPr sz="2932"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2"/>
          </p:nvPr>
        </p:nvSpPr>
        <p:spPr>
          <a:xfrm>
            <a:off x="7024095" y="1554696"/>
            <a:ext cx="4643200" cy="4688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1pPr>
            <a:lvl2pPr marL="914400" lvl="1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▫"/>
              <a:defRPr sz="2932"/>
            </a:lvl2pPr>
            <a:lvl3pPr marL="1371600" lvl="2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▫"/>
              <a:defRPr sz="2932"/>
            </a:lvl3pPr>
            <a:lvl4pPr marL="1828800" lvl="3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▫"/>
              <a:defRPr sz="2932"/>
            </a:lvl4pPr>
            <a:lvl5pPr marL="2286000" lvl="4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  <a:defRPr sz="2932"/>
            </a:lvl5pPr>
            <a:lvl6pPr marL="2743200" lvl="5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■"/>
              <a:defRPr sz="2932"/>
            </a:lvl6pPr>
            <a:lvl7pPr marL="3200400" lvl="6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 sz="2932"/>
            </a:lvl7pPr>
            <a:lvl8pPr marL="3657600" lvl="7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  <a:defRPr sz="2932"/>
            </a:lvl8pPr>
            <a:lvl9pPr marL="4114800" lvl="8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■"/>
              <a:defRPr sz="2932"/>
            </a:lvl9pPr>
          </a:lstStyle>
          <a:p>
            <a:endParaRPr/>
          </a:p>
        </p:txBody>
      </p:sp>
      <p:pic>
        <p:nvPicPr>
          <p:cNvPr id="33" name="Google Shape;3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629" y="96569"/>
            <a:ext cx="851149" cy="73901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6"/>
          <p:cNvSpPr txBox="1">
            <a:spLocks noGrp="1"/>
          </p:cNvSpPr>
          <p:nvPr>
            <p:ph type="ftr" idx="11"/>
          </p:nvPr>
        </p:nvSpPr>
        <p:spPr>
          <a:xfrm>
            <a:off x="4027716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E819D34-AE74-224A-A2C6-84AB47251BAC}"/>
              </a:ext>
            </a:extLst>
          </p:cNvPr>
          <p:cNvSpPr txBox="1">
            <a:spLocks/>
          </p:cNvSpPr>
          <p:nvPr userDrawn="1"/>
        </p:nvSpPr>
        <p:spPr>
          <a:xfrm>
            <a:off x="4013860" y="6596743"/>
            <a:ext cx="3568679" cy="26125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schemeClr val="bg1"/>
                </a:solidFill>
              </a:rPr>
              <a:t>Pre-Decisional – For Internal NASA Use Only</a:t>
            </a:r>
          </a:p>
          <a:p>
            <a:pPr>
              <a:defRPr/>
            </a:pPr>
            <a:endParaRPr 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Photo">
  <p:cSld name="Large Photo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278"/>
              </a:buClr>
              <a:buSzPts val="1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8"/>
          <p:cNvSpPr>
            <a:spLocks noGrp="1"/>
          </p:cNvSpPr>
          <p:nvPr>
            <p:ph type="pic" idx="2"/>
          </p:nvPr>
        </p:nvSpPr>
        <p:spPr>
          <a:xfrm>
            <a:off x="0" y="1181100"/>
            <a:ext cx="121920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595A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48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77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and Content">
  <p:cSld name="4_Title and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7A16D"/>
              </a:gs>
              <a:gs pos="11000">
                <a:srgbClr val="C7A16D"/>
              </a:gs>
              <a:gs pos="73000">
                <a:srgbClr val="5C7A8F"/>
              </a:gs>
              <a:gs pos="100000">
                <a:srgbClr val="5C7A8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" name="Google Shape;127;p49"/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</p:grpSpPr>
        <p:sp>
          <p:nvSpPr>
            <p:cNvPr id="128" name="Google Shape;128;p49"/>
            <p:cNvSpPr/>
            <p:nvPr/>
          </p:nvSpPr>
          <p:spPr>
            <a:xfrm>
              <a:off x="4494213" y="2370138"/>
              <a:ext cx="1574800" cy="3676650"/>
            </a:xfrm>
            <a:custGeom>
              <a:avLst/>
              <a:gdLst/>
              <a:ahLst/>
              <a:cxnLst/>
              <a:rect l="l" t="t" r="r" b="b"/>
              <a:pathLst>
                <a:path w="828" h="1936" extrusionOk="0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9"/>
            <p:cNvSpPr/>
            <p:nvPr/>
          </p:nvSpPr>
          <p:spPr>
            <a:xfrm>
              <a:off x="3343276" y="5254625"/>
              <a:ext cx="542925" cy="1223962"/>
            </a:xfrm>
            <a:custGeom>
              <a:avLst/>
              <a:gdLst/>
              <a:ahLst/>
              <a:cxnLst/>
              <a:rect l="l" t="t" r="r" b="b"/>
              <a:pathLst>
                <a:path w="286" h="645" extrusionOk="0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9"/>
            <p:cNvSpPr/>
            <p:nvPr/>
          </p:nvSpPr>
          <p:spPr>
            <a:xfrm>
              <a:off x="3308351" y="2376488"/>
              <a:ext cx="2270125" cy="4103687"/>
            </a:xfrm>
            <a:custGeom>
              <a:avLst/>
              <a:gdLst/>
              <a:ahLst/>
              <a:cxnLst/>
              <a:rect l="l" t="t" r="r" b="b"/>
              <a:pathLst>
                <a:path w="1193" h="2162" extrusionOk="0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>
              <a:gsLst>
                <a:gs pos="0">
                  <a:srgbClr val="B7D9EB"/>
                </a:gs>
                <a:gs pos="85000">
                  <a:srgbClr val="9BC2D8"/>
                </a:gs>
                <a:gs pos="100000">
                  <a:srgbClr val="9BC2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9"/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9"/>
          <p:cNvSpPr txBox="1">
            <a:spLocks noGrp="1"/>
          </p:cNvSpPr>
          <p:nvPr>
            <p:ph type="dt" idx="10"/>
          </p:nvPr>
        </p:nvSpPr>
        <p:spPr>
          <a:xfrm>
            <a:off x="93481" y="646209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9"/>
          <p:cNvSpPr txBox="1">
            <a:spLocks noGrp="1"/>
          </p:cNvSpPr>
          <p:nvPr>
            <p:ph type="ftr" idx="11"/>
          </p:nvPr>
        </p:nvSpPr>
        <p:spPr>
          <a:xfrm>
            <a:off x="4038600" y="646209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33CD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49"/>
          <p:cNvSpPr txBox="1">
            <a:spLocks noGrp="1"/>
          </p:cNvSpPr>
          <p:nvPr>
            <p:ph type="sldNum" idx="12"/>
          </p:nvPr>
        </p:nvSpPr>
        <p:spPr>
          <a:xfrm>
            <a:off x="11580043" y="6462095"/>
            <a:ext cx="5184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17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Blue">
  <p:cSld name="Content and Blu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0"/>
          <p:cNvSpPr/>
          <p:nvPr/>
        </p:nvSpPr>
        <p:spPr>
          <a:xfrm>
            <a:off x="7010400" y="0"/>
            <a:ext cx="5181600" cy="6858000"/>
          </a:xfrm>
          <a:prstGeom prst="rect">
            <a:avLst/>
          </a:prstGeom>
          <a:solidFill>
            <a:srgbClr val="5595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278"/>
              </a:buClr>
              <a:buSzPts val="1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0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50"/>
          <p:cNvSpPr txBox="1">
            <a:spLocks noGrp="1"/>
          </p:cNvSpPr>
          <p:nvPr>
            <p:ph type="body" idx="1"/>
          </p:nvPr>
        </p:nvSpPr>
        <p:spPr>
          <a:xfrm>
            <a:off x="838200" y="1057522"/>
            <a:ext cx="5741275" cy="484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23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laceholder">
  <p:cSld name="Content and Placehold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1"/>
          <p:cNvSpPr/>
          <p:nvPr/>
        </p:nvSpPr>
        <p:spPr>
          <a:xfrm>
            <a:off x="7010400" y="0"/>
            <a:ext cx="5181600" cy="6858000"/>
          </a:xfrm>
          <a:prstGeom prst="rect">
            <a:avLst/>
          </a:prstGeom>
          <a:solidFill>
            <a:srgbClr val="5595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51"/>
          <p:cNvSpPr txBox="1">
            <a:spLocks noGrp="1"/>
          </p:cNvSpPr>
          <p:nvPr>
            <p:ph type="body" idx="1"/>
          </p:nvPr>
        </p:nvSpPr>
        <p:spPr>
          <a:xfrm>
            <a:off x="7445408" y="935182"/>
            <a:ext cx="4123672" cy="497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20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51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278"/>
              </a:buClr>
              <a:buSzPts val="1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1"/>
          <p:cNvSpPr txBox="1">
            <a:spLocks noGrp="1"/>
          </p:cNvSpPr>
          <p:nvPr>
            <p:ph type="body" idx="2"/>
          </p:nvPr>
        </p:nvSpPr>
        <p:spPr>
          <a:xfrm>
            <a:off x="838200" y="1057522"/>
            <a:ext cx="5741275" cy="484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sz="1600">
                <a:solidFill>
                  <a:srgbClr val="6A727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18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2"/>
          <p:cNvSpPr/>
          <p:nvPr/>
        </p:nvSpPr>
        <p:spPr>
          <a:xfrm rot="10800000">
            <a:off x="6276691" y="136"/>
            <a:ext cx="5915309" cy="6857864"/>
          </a:xfrm>
          <a:prstGeom prst="rect">
            <a:avLst/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52"/>
          <p:cNvSpPr/>
          <p:nvPr/>
        </p:nvSpPr>
        <p:spPr>
          <a:xfrm>
            <a:off x="0" y="1828800"/>
            <a:ext cx="7366000" cy="326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52"/>
          <p:cNvSpPr txBox="1"/>
          <p:nvPr/>
        </p:nvSpPr>
        <p:spPr>
          <a:xfrm>
            <a:off x="671248" y="2403120"/>
            <a:ext cx="533770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244D60"/>
                </a:solidFill>
                <a:latin typeface="Georgia"/>
                <a:ea typeface="Georgia"/>
                <a:cs typeface="Georgia"/>
                <a:sym typeface="Georgia"/>
              </a:rPr>
              <a:t>Thank You.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52"/>
          <p:cNvSpPr txBox="1"/>
          <p:nvPr/>
        </p:nvSpPr>
        <p:spPr>
          <a:xfrm>
            <a:off x="671248" y="3223361"/>
            <a:ext cx="58311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595AC"/>
                </a:solidFill>
                <a:latin typeface="Georgia"/>
                <a:ea typeface="Georgia"/>
                <a:cs typeface="Georgia"/>
                <a:sym typeface="Georgia"/>
              </a:rPr>
              <a:t>For further questions, please contact </a:t>
            </a:r>
            <a:br>
              <a:rPr lang="en-US" sz="2000" b="0" i="0" u="none" strike="noStrike" cap="none">
                <a:solidFill>
                  <a:srgbClr val="5595AC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2000" b="0" i="0" u="none" strike="noStrike" cap="none">
                <a:solidFill>
                  <a:srgbClr val="5595AC"/>
                </a:solidFill>
                <a:latin typeface="Georgia"/>
                <a:ea typeface="Georgia"/>
                <a:cs typeface="Georgia"/>
                <a:sym typeface="Georgia"/>
              </a:rPr>
              <a:t>us at 301.995.7519</a:t>
            </a:r>
            <a:br>
              <a:rPr lang="en-US" sz="2000" b="0" i="0" u="none" strike="noStrike" cap="none">
                <a:solidFill>
                  <a:srgbClr val="5595AC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2000" b="0" i="0" u="none" strike="noStrike" cap="none">
              <a:solidFill>
                <a:srgbClr val="5595A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rgbClr val="5595AC"/>
                </a:solidFill>
                <a:latin typeface="Georgia"/>
                <a:ea typeface="Georgia"/>
                <a:cs typeface="Georgia"/>
                <a:sym typeface="Georg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https://appliedsciences.nasa.gov/</a:t>
            </a:r>
            <a:endParaRPr sz="2000" b="0" i="0" u="none" strike="noStrike" cap="none">
              <a:solidFill>
                <a:srgbClr val="5595A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1" name="Google Shape;151;p52" descr="A picture containing man, black, photo, player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194" y="88900"/>
            <a:ext cx="5707216" cy="22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248" y="5930303"/>
            <a:ext cx="2138508" cy="556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31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and Content">
  <p:cSld name="5_Title and Conte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7A16D"/>
              </a:gs>
              <a:gs pos="11000">
                <a:srgbClr val="C7A16D"/>
              </a:gs>
              <a:gs pos="73000">
                <a:srgbClr val="5C7A8F"/>
              </a:gs>
              <a:gs pos="100000">
                <a:srgbClr val="5C7A8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" name="Google Shape;155;p53"/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</p:grpSpPr>
        <p:sp>
          <p:nvSpPr>
            <p:cNvPr id="156" name="Google Shape;156;p53"/>
            <p:cNvSpPr/>
            <p:nvPr/>
          </p:nvSpPr>
          <p:spPr>
            <a:xfrm>
              <a:off x="4494213" y="2370138"/>
              <a:ext cx="1574800" cy="3676650"/>
            </a:xfrm>
            <a:custGeom>
              <a:avLst/>
              <a:gdLst/>
              <a:ahLst/>
              <a:cxnLst/>
              <a:rect l="l" t="t" r="r" b="b"/>
              <a:pathLst>
                <a:path w="828" h="1936" extrusionOk="0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3"/>
            <p:cNvSpPr/>
            <p:nvPr/>
          </p:nvSpPr>
          <p:spPr>
            <a:xfrm>
              <a:off x="3343276" y="5254625"/>
              <a:ext cx="542925" cy="1223962"/>
            </a:xfrm>
            <a:custGeom>
              <a:avLst/>
              <a:gdLst/>
              <a:ahLst/>
              <a:cxnLst/>
              <a:rect l="l" t="t" r="r" b="b"/>
              <a:pathLst>
                <a:path w="286" h="645" extrusionOk="0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3"/>
            <p:cNvSpPr/>
            <p:nvPr/>
          </p:nvSpPr>
          <p:spPr>
            <a:xfrm>
              <a:off x="3308351" y="2376488"/>
              <a:ext cx="2270125" cy="4103687"/>
            </a:xfrm>
            <a:custGeom>
              <a:avLst/>
              <a:gdLst/>
              <a:ahLst/>
              <a:cxnLst/>
              <a:rect l="l" t="t" r="r" b="b"/>
              <a:pathLst>
                <a:path w="1193" h="2162" extrusionOk="0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>
              <a:gsLst>
                <a:gs pos="0">
                  <a:srgbClr val="B7D9EB"/>
                </a:gs>
                <a:gs pos="85000">
                  <a:srgbClr val="9BC2D8"/>
                </a:gs>
                <a:gs pos="100000">
                  <a:srgbClr val="9BC2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53"/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3"/>
          <p:cNvSpPr txBox="1">
            <a:spLocks noGrp="1"/>
          </p:cNvSpPr>
          <p:nvPr>
            <p:ph type="dt" idx="10"/>
          </p:nvPr>
        </p:nvSpPr>
        <p:spPr>
          <a:xfrm>
            <a:off x="93481" y="646209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53"/>
          <p:cNvSpPr txBox="1">
            <a:spLocks noGrp="1"/>
          </p:cNvSpPr>
          <p:nvPr>
            <p:ph type="ftr" idx="11"/>
          </p:nvPr>
        </p:nvSpPr>
        <p:spPr>
          <a:xfrm>
            <a:off x="4038600" y="646209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53"/>
          <p:cNvSpPr txBox="1">
            <a:spLocks noGrp="1"/>
          </p:cNvSpPr>
          <p:nvPr>
            <p:ph type="sldNum" idx="12"/>
          </p:nvPr>
        </p:nvSpPr>
        <p:spPr>
          <a:xfrm>
            <a:off x="11580043" y="6462095"/>
            <a:ext cx="5184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500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and Content">
  <p:cSld name="7_Title and Conte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5"/>
          <p:cNvSpPr txBox="1">
            <a:spLocks noGrp="1"/>
          </p:cNvSpPr>
          <p:nvPr>
            <p:ph type="body" idx="1"/>
          </p:nvPr>
        </p:nvSpPr>
        <p:spPr>
          <a:xfrm>
            <a:off x="5189223" y="1825625"/>
            <a:ext cx="616458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Char char="•"/>
              <a:defRPr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b="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Char char="•"/>
              <a:defRPr b="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55"/>
          <p:cNvSpPr txBox="1">
            <a:spLocks noGrp="1"/>
          </p:cNvSpPr>
          <p:nvPr>
            <p:ph type="title"/>
          </p:nvPr>
        </p:nvSpPr>
        <p:spPr>
          <a:xfrm>
            <a:off x="5158743" y="365125"/>
            <a:ext cx="619506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700" rIns="912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27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55"/>
          <p:cNvSpPr txBox="1">
            <a:spLocks noGrp="1"/>
          </p:cNvSpPr>
          <p:nvPr>
            <p:ph type="sldNum" idx="12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45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56" descr="EARTH_1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56"/>
          <p:cNvSpPr txBox="1">
            <a:spLocks noGrp="1"/>
          </p:cNvSpPr>
          <p:nvPr>
            <p:ph type="ftr" idx="11"/>
          </p:nvPr>
        </p:nvSpPr>
        <p:spPr>
          <a:xfrm>
            <a:off x="4038600" y="642233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56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56"/>
          <p:cNvSpPr txBox="1">
            <a:spLocks noGrp="1"/>
          </p:cNvSpPr>
          <p:nvPr>
            <p:ph type="subTitle" idx="1"/>
          </p:nvPr>
        </p:nvSpPr>
        <p:spPr>
          <a:xfrm>
            <a:off x="1569694" y="4555842"/>
            <a:ext cx="5264258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77" name="Google Shape;177;p56"/>
          <p:cNvGrpSpPr/>
          <p:nvPr/>
        </p:nvGrpSpPr>
        <p:grpSpPr>
          <a:xfrm>
            <a:off x="-473777" y="-13061"/>
            <a:ext cx="3197522" cy="6876906"/>
            <a:chOff x="-473777" y="-18943"/>
            <a:chExt cx="3197522" cy="6876906"/>
          </a:xfrm>
        </p:grpSpPr>
        <p:sp>
          <p:nvSpPr>
            <p:cNvPr id="178" name="Google Shape;178;p56"/>
            <p:cNvSpPr/>
            <p:nvPr/>
          </p:nvSpPr>
          <p:spPr>
            <a:xfrm>
              <a:off x="-473777" y="-18943"/>
              <a:ext cx="3197522" cy="6152517"/>
            </a:xfrm>
            <a:custGeom>
              <a:avLst/>
              <a:gdLst/>
              <a:ahLst/>
              <a:cxnLst/>
              <a:rect l="l" t="t" r="r" b="b"/>
              <a:pathLst>
                <a:path w="1003" h="1936" extrusionOk="0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>
              <a:gsLst>
                <a:gs pos="0">
                  <a:srgbClr val="011355"/>
                </a:gs>
                <a:gs pos="6000">
                  <a:srgbClr val="011355"/>
                </a:gs>
                <a:gs pos="55000">
                  <a:srgbClr val="004215"/>
                </a:gs>
                <a:gs pos="97000">
                  <a:schemeClr val="dk1"/>
                </a:gs>
                <a:gs pos="100000">
                  <a:schemeClr val="dk1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6"/>
            <p:cNvSpPr/>
            <p:nvPr/>
          </p:nvSpPr>
          <p:spPr>
            <a:xfrm>
              <a:off x="-14253" y="-9370"/>
              <a:ext cx="1913089" cy="6867333"/>
            </a:xfrm>
            <a:custGeom>
              <a:avLst/>
              <a:gdLst/>
              <a:ahLst/>
              <a:cxnLst/>
              <a:rect l="l" t="t" r="r" b="b"/>
              <a:pathLst>
                <a:path w="600" h="2161" extrusionOk="0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26000">
                  <a:srgbClr val="004215"/>
                </a:gs>
                <a:gs pos="100000">
                  <a:srgbClr val="01135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0" name="Google Shape;180;p5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2390" y="304799"/>
            <a:ext cx="2769575" cy="840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8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040">
          <p15:clr>
            <a:srgbClr val="FBAE40"/>
          </p15:clr>
        </p15:guide>
        <p15:guide id="2" pos="1056">
          <p15:clr>
            <a:srgbClr val="FBAE40"/>
          </p15:clr>
        </p15:guide>
        <p15:guide id="3" orient="horz" pos="2352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hank You">
  <p:cSld name="4_Thank You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7"/>
          <p:cNvSpPr>
            <a:spLocks noGrp="1"/>
          </p:cNvSpPr>
          <p:nvPr>
            <p:ph type="pic" idx="2"/>
          </p:nvPr>
        </p:nvSpPr>
        <p:spPr>
          <a:xfrm>
            <a:off x="6276689" y="0"/>
            <a:ext cx="591531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595A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3" name="Google Shape;183;p57" descr="A picture containing man, black, photo, player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194" y="88900"/>
            <a:ext cx="5707216" cy="22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5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109" b="-16486"/>
          <a:stretch/>
        </p:blipFill>
        <p:spPr>
          <a:xfrm>
            <a:off x="6276689" y="1"/>
            <a:ext cx="5915311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pic>
        <p:nvPicPr>
          <p:cNvPr id="185" name="Google Shape;185;p57" descr="A picture containing man, black, photo, player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194" y="2359528"/>
            <a:ext cx="5707216" cy="222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4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hank You">
  <p:cSld name="2_Thank You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8"/>
          <p:cNvSpPr>
            <a:spLocks noGrp="1"/>
          </p:cNvSpPr>
          <p:nvPr>
            <p:ph type="pic" idx="2"/>
          </p:nvPr>
        </p:nvSpPr>
        <p:spPr>
          <a:xfrm>
            <a:off x="6276689" y="0"/>
            <a:ext cx="591531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595A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8" name="Google Shape;188;p5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109" b="-16486"/>
          <a:stretch/>
        </p:blipFill>
        <p:spPr>
          <a:xfrm>
            <a:off x="6276689" y="1"/>
            <a:ext cx="5915311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15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BD8E9D4-FCD8-7C43-B084-8121B702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860" y="6596743"/>
            <a:ext cx="3568679" cy="261257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Pre-Decisional – For Internal NASA Use Only</a:t>
            </a:r>
          </a:p>
          <a:p>
            <a:pPr>
              <a:defRPr/>
            </a:pPr>
            <a:endParaRPr lang="en-US" sz="100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0"/>
          <p:cNvSpPr txBox="1">
            <a:spLocks noGrp="1"/>
          </p:cNvSpPr>
          <p:nvPr>
            <p:ph type="title"/>
          </p:nvPr>
        </p:nvSpPr>
        <p:spPr>
          <a:xfrm>
            <a:off x="172529" y="76199"/>
            <a:ext cx="9923011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60"/>
          <p:cNvSpPr txBox="1">
            <a:spLocks noGrp="1"/>
          </p:cNvSpPr>
          <p:nvPr>
            <p:ph type="body" idx="1"/>
          </p:nvPr>
        </p:nvSpPr>
        <p:spPr>
          <a:xfrm>
            <a:off x="389626" y="1157765"/>
            <a:ext cx="11394057" cy="493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0861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060"/>
              </a:buClr>
              <a:buSzPts val="1260"/>
              <a:buFont typeface="Arial"/>
              <a:buChar char="•"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6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6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6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0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ctrTitle"/>
          </p:nvPr>
        </p:nvSpPr>
        <p:spPr>
          <a:xfrm>
            <a:off x="415605" y="343067"/>
            <a:ext cx="6244000" cy="28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ubTitle" idx="1"/>
          </p:nvPr>
        </p:nvSpPr>
        <p:spPr>
          <a:xfrm>
            <a:off x="415600" y="3433700"/>
            <a:ext cx="6335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95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39039-BD63-F543-A4C7-70D910A21C60}"/>
              </a:ext>
            </a:extLst>
          </p:cNvPr>
          <p:cNvSpPr/>
          <p:nvPr userDrawn="1"/>
        </p:nvSpPr>
        <p:spPr>
          <a:xfrm rot="10800000">
            <a:off x="6276691" y="136"/>
            <a:ext cx="5915309" cy="685786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9C3BB4-0211-4C4B-B527-8E4D6EF1F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607" y="4145660"/>
            <a:ext cx="5337703" cy="1372283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244D60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21650E7-F972-C745-9B24-6C5DDDFC00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607" y="5517944"/>
            <a:ext cx="5337703" cy="717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41286F-935A-8C40-BDC1-F6B64E52F14A}"/>
              </a:ext>
            </a:extLst>
          </p:cNvPr>
          <p:cNvSpPr/>
          <p:nvPr userDrawn="1"/>
        </p:nvSpPr>
        <p:spPr>
          <a:xfrm>
            <a:off x="6276691" y="3004481"/>
            <a:ext cx="1916848" cy="1916848"/>
          </a:xfrm>
          <a:prstGeom prst="rect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F68C05-CBB5-A644-8674-428DBCD6F5D3}"/>
              </a:ext>
            </a:extLst>
          </p:cNvPr>
          <p:cNvSpPr>
            <a:spLocks noChangeAspect="1"/>
          </p:cNvSpPr>
          <p:nvPr userDrawn="1"/>
        </p:nvSpPr>
        <p:spPr>
          <a:xfrm>
            <a:off x="3272210" y="0"/>
            <a:ext cx="3004481" cy="300448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man, black, photo, player&#10;&#10;Description automatically generated">
            <a:extLst>
              <a:ext uri="{FF2B5EF4-FFF2-40B4-BE49-F238E27FC236}">
                <a16:creationId xmlns:a16="http://schemas.microsoft.com/office/drawing/2014/main" id="{820A9E02-E455-654D-8A62-FAAAE06964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18" y="-184222"/>
            <a:ext cx="6625078" cy="4147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055274-BC2A-4AF7-BE2A-EA761B2FC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075" y="3016513"/>
            <a:ext cx="1114141" cy="1120634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3B96FB-7E3A-4682-B6E6-9CEDE4FCA6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5320" y="7042359"/>
            <a:ext cx="2138505" cy="556958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79AFA3-A9E4-4678-9468-C2304D0E5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810"/>
          <a:stretch/>
        </p:blipFill>
        <p:spPr>
          <a:xfrm>
            <a:off x="1302255" y="344027"/>
            <a:ext cx="773918" cy="556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500BE-2864-41B7-AF52-0846CEF95892}"/>
              </a:ext>
            </a:extLst>
          </p:cNvPr>
          <p:cNvSpPr txBox="1"/>
          <p:nvPr userDrawn="1"/>
        </p:nvSpPr>
        <p:spPr>
          <a:xfrm>
            <a:off x="10536360" y="6073397"/>
            <a:ext cx="165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spc="140" baseline="0">
                <a:solidFill>
                  <a:schemeClr val="bg1"/>
                </a:solidFill>
                <a:latin typeface="Bahnschrift SemiBold SemiConden" panose="020B0502040204020203" pitchFamily="34" charset="0"/>
                <a:cs typeface="Biome" panose="020B0502040204020203" pitchFamily="34" charset="0"/>
              </a:rPr>
              <a:t>EARTH SCIENCE</a:t>
            </a:r>
          </a:p>
          <a:p>
            <a:r>
              <a:rPr lang="en-US" sz="1200" b="0" spc="140" baseline="0">
                <a:solidFill>
                  <a:schemeClr val="bg1"/>
                </a:solidFill>
                <a:latin typeface="Bahnschrift SemiBold SemiConden" panose="020B0502040204020203" pitchFamily="34" charset="0"/>
                <a:cs typeface="Biome" panose="020B0502040204020203" pitchFamily="34" charset="0"/>
              </a:rPr>
              <a:t>APPLICATIONS</a:t>
            </a:r>
          </a:p>
        </p:txBody>
      </p:sp>
      <p:pic>
        <p:nvPicPr>
          <p:cNvPr id="18" name="Picture 5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000140DE-5050-4619-AA1F-4EBFA61EBF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81892" y="3011599"/>
            <a:ext cx="1955800" cy="2011082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28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F19279-B047-7D48-85E8-DF95A6D7EC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599FD2-9125-B541-B401-B0417289286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B26E70B-8A33-914A-9518-534A92C07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A53DB7C-3BE5-1248-9EF9-A29A0871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1678DD0-9F0F-8E4D-9DA3-7734E7E42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233714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390457"/>
            <a:ext cx="11795760" cy="535373"/>
          </a:xfrm>
        </p:spPr>
        <p:txBody>
          <a:bodyPr wrap="square">
            <a:noAutofit/>
          </a:bodyPr>
          <a:lstStyle>
            <a:lvl1pPr algn="ctr"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648818"/>
            <a:ext cx="11795760" cy="157992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1096-8DDE-4B29-ACA0-63D5C53E2CDB}" type="datetime1">
              <a:rPr lang="en-US" smtClean="0"/>
              <a:t>12/9/2021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72EF3D-5403-D844-9466-CA7ED41C1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8120" y="989744"/>
            <a:ext cx="11795760" cy="532205"/>
          </a:xfrm>
        </p:spPr>
        <p:txBody>
          <a:bodyPr anchor="ctr"/>
          <a:lstStyle>
            <a:lvl1pPr algn="ctr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3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8523-05BE-D74D-80FB-55401B50D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614E70-27B5-5445-894E-E1813450F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EC07F-E154-6448-BDFF-1BF60524C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1DD-D6A2-AB4A-9ACF-0A3178AC04B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83E14-AFB9-E146-846A-D03EE3B16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27D20-66C8-7B4D-B07C-F11288EE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D5E7B-E035-7F47-A5AB-E0FFAC605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A31D5-2D78-5542-8E83-3EE38AC1A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A3D2B-35B1-084E-B8B8-BAB38F5DB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1DD-D6A2-AB4A-9ACF-0A3178AC04B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C935-99AB-FA49-888A-7A54AC948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3E56C-3D18-7C43-AFAE-6187E6AE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48EEF-DEB3-AD4A-BAF7-B42B94DE7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5D14E-F9FA-224C-ACB8-296C93212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9A0DC-4C07-4A4E-AD63-B56811D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1DD-D6A2-AB4A-9ACF-0A3178AC04B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13202-6D87-8F47-8CF8-D2900C80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250CB-15D2-3A48-AF8D-D1FCD2724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38BE-D8C6-A64E-BA71-06C5C727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056A3-6176-E54F-888B-CAF58D8B5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E0C92A-EF80-9544-96AB-EAB353E2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728A7-195D-9349-AA34-AF34E581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1DD-D6A2-AB4A-9ACF-0A3178AC04B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AA8D4-EC33-6040-B167-6495BB04A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9D575-B22C-0444-AF80-9F880E1B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E272-C88C-1A4E-9CAD-3B0A9224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ABAE3-5272-4C4C-AB51-B42FF7DCA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EABFC-D8D4-AD4D-A4A5-45796FDFF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351F8-9D9A-C54B-BDA0-325BD8AE5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7D098A-BC69-DD40-9911-6CB0D38806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FE25B8-F315-1B47-B11A-3B33B625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1DD-D6A2-AB4A-9ACF-0A3178AC04B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7D7235-656B-9D40-9146-E3D1E4023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EE5C34-F5B7-5B40-9112-EB7D09C3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31F0-12F3-FF4F-B9D9-F33BCBA6A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F5B37D-DCA0-864E-8498-727C4B840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1DD-D6A2-AB4A-9ACF-0A3178AC04B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C366C-CD7C-464E-9349-D72C8E88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DF408-827D-F348-A564-056114062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2B42FE4-72D3-5941-8F4B-FC20C05B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860" y="6596743"/>
            <a:ext cx="3568679" cy="261257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Pre-Decisional – For Internal NASA Use Only</a:t>
            </a:r>
          </a:p>
          <a:p>
            <a:pPr>
              <a:defRPr/>
            </a:pPr>
            <a:endParaRPr lang="en-US" sz="1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B3447-1A6F-4740-9BF5-A5170684D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1DD-D6A2-AB4A-9ACF-0A3178AC04B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375A5D-0EE2-884B-BB4B-D3798527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16708-D11A-F940-B229-E13606DD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2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B50F-BEB3-5446-A041-441DEECC7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2567E-16A6-5144-A4A6-908317CB5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58E3E-466A-DD46-931E-455FF7723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3F989-2ADE-8C4E-823D-AF177C8B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1DD-D6A2-AB4A-9ACF-0A3178AC04B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6695E-C85D-6944-BC7F-FB4FBE144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E26CE-CB5E-554A-BF2C-B71D8469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E4B4-4D2A-E74C-93D2-6B3DEB474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47F90-E9CD-A24C-8FF0-1DC1996A6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684CA-45D5-D147-BF27-B08AD164D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9688C-9F16-A545-8F36-93F44B306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1DD-D6A2-AB4A-9ACF-0A3178AC04B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6CF0B-BD8E-C94C-9296-BA65B7548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DC8FF-6517-0C43-A8BE-0D5E495E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AEC3D-559A-7A49-B5CC-9DD54562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DE6DF-190F-364F-948D-1DC84D51A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24021-913A-3240-9055-A4FC0F534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1DD-D6A2-AB4A-9ACF-0A3178AC04B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B9E6E-07D5-9A47-84BB-327B5ABC3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7FDC3-3016-454E-A2D3-2AF350F73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5B427-9F68-3642-A7E3-66ACDD8F2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3427-4E61-2045-B511-15664A280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A7523-B73B-5F4F-92A1-CB92FA46D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1DD-D6A2-AB4A-9ACF-0A3178AC04B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EEFD2-A9F9-BB4A-8F98-1326DE84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0F1A8-1979-1944-85FB-27C2467A0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1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F19279-B047-7D48-85E8-DF95A6D7EC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599FD2-9125-B541-B401-B0417289286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B26E70B-8A33-914A-9518-534A92C07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A53DB7C-3BE5-1248-9EF9-A29A0871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1678DD0-9F0F-8E4D-9DA3-7734E7E42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233714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390457"/>
            <a:ext cx="11795760" cy="535373"/>
          </a:xfrm>
        </p:spPr>
        <p:txBody>
          <a:bodyPr wrap="square">
            <a:noAutofit/>
          </a:bodyPr>
          <a:lstStyle>
            <a:lvl1pPr algn="ctr"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648818"/>
            <a:ext cx="11795760" cy="157992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1096-8DDE-4B29-ACA0-63D5C53E2CDB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72EF3D-5403-D844-9466-CA7ED41C1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8120" y="989744"/>
            <a:ext cx="11795760" cy="532205"/>
          </a:xfrm>
        </p:spPr>
        <p:txBody>
          <a:bodyPr anchor="ctr"/>
          <a:lstStyle>
            <a:lvl1pPr algn="ctr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411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7700"/>
            <a:ext cx="10515600" cy="64633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244D60"/>
                </a:solidFill>
              </a:defRPr>
            </a:lvl1pPr>
            <a:lvl2pPr>
              <a:defRPr>
                <a:solidFill>
                  <a:srgbClr val="244D60"/>
                </a:solidFill>
              </a:defRPr>
            </a:lvl2pPr>
            <a:lvl3pPr>
              <a:defRPr>
                <a:solidFill>
                  <a:srgbClr val="244D60"/>
                </a:solidFill>
              </a:defRPr>
            </a:lvl3pPr>
            <a:lvl4pPr>
              <a:defRPr b="0">
                <a:solidFill>
                  <a:srgbClr val="244D60"/>
                </a:solidFill>
              </a:defRPr>
            </a:lvl4pPr>
            <a:lvl5pPr>
              <a:defRPr b="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56839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/>
        </p:nvSpPr>
        <p:spPr bwMode="auto">
          <a:xfrm>
            <a:off x="10566400" y="6618288"/>
            <a:ext cx="162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 b="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094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2660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867" y="74614"/>
            <a:ext cx="10219267" cy="8540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84817" y="1290638"/>
            <a:ext cx="5128683" cy="5137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701" y="1290638"/>
            <a:ext cx="5128684" cy="5137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8278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F43EDA6-B73E-CE44-B8C8-BB5B1158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860" y="6596743"/>
            <a:ext cx="3568679" cy="261257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Pre-Decisional – For Internal NASA Use Only</a:t>
            </a:r>
          </a:p>
          <a:p>
            <a:pPr>
              <a:defRPr/>
            </a:pPr>
            <a:endParaRPr lang="en-US" sz="100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 hasCustomPrompt="1"/>
          </p:nvPr>
        </p:nvSpPr>
        <p:spPr>
          <a:xfrm>
            <a:off x="170481" y="1117217"/>
            <a:ext cx="11789871" cy="513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/>
                <a:sym typeface="Arial"/>
              </a:defRPr>
            </a:lvl3pPr>
            <a:lvl4pPr marL="342900" marR="0" lvl="3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 sz="2000" b="0" i="0" u="none" strike="noStrike" cap="none">
                <a:solidFill>
                  <a:schemeClr val="tx1">
                    <a:lumMod val="95000"/>
                  </a:schemeClr>
                </a:solidFill>
                <a:latin typeface="Futura Std Light" panose="020B0402020204020303" pitchFamily="34" charset="0"/>
                <a:ea typeface="Futura Std Light" panose="020B0402020204020303" pitchFamily="34" charset="0"/>
                <a:cs typeface="Arial"/>
                <a:sym typeface="Arial"/>
              </a:defRPr>
            </a:lvl4pPr>
            <a:lvl5pPr marL="1930400" marR="0" lvl="4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3"/>
            <a:r>
              <a:rPr lang="en-US" dirty="0"/>
              <a:t>Click to edit Master text styles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9012767" y="614997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39"/>
          <p:cNvSpPr txBox="1">
            <a:spLocks noGrp="1"/>
          </p:cNvSpPr>
          <p:nvPr>
            <p:ph type="title"/>
          </p:nvPr>
        </p:nvSpPr>
        <p:spPr>
          <a:xfrm>
            <a:off x="170481" y="131764"/>
            <a:ext cx="11310319" cy="53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 dirty="0">
                <a:solidFill>
                  <a:srgbClr val="29AF8C"/>
                </a:solidFill>
                <a:latin typeface="Kiona" panose="00000500000000000000" pitchFamily="2" charset="0"/>
                <a:ea typeface="Kiona" panose="000005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B95A9F-54E2-4C97-B83E-CFFCB48B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23" r="16970" b="22371"/>
          <a:stretch/>
        </p:blipFill>
        <p:spPr>
          <a:xfrm>
            <a:off x="0" y="1651379"/>
            <a:ext cx="12192000" cy="520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718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39039-BD63-F543-A4C7-70D910A21C60}"/>
              </a:ext>
            </a:extLst>
          </p:cNvPr>
          <p:cNvSpPr/>
          <p:nvPr userDrawn="1"/>
        </p:nvSpPr>
        <p:spPr>
          <a:xfrm rot="10800000">
            <a:off x="6276691" y="136"/>
            <a:ext cx="5915309" cy="685786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9C3BB4-0211-4C4B-B527-8E4D6EF1F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607" y="4145660"/>
            <a:ext cx="5337703" cy="1372283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244D60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21650E7-F972-C745-9B24-6C5DDDFC00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607" y="5517944"/>
            <a:ext cx="5337703" cy="717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41286F-935A-8C40-BDC1-F6B64E52F14A}"/>
              </a:ext>
            </a:extLst>
          </p:cNvPr>
          <p:cNvSpPr/>
          <p:nvPr userDrawn="1"/>
        </p:nvSpPr>
        <p:spPr>
          <a:xfrm>
            <a:off x="6276691" y="3004481"/>
            <a:ext cx="1916848" cy="1916848"/>
          </a:xfrm>
          <a:prstGeom prst="rect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F68C05-CBB5-A644-8674-428DBCD6F5D3}"/>
              </a:ext>
            </a:extLst>
          </p:cNvPr>
          <p:cNvSpPr>
            <a:spLocks noChangeAspect="1"/>
          </p:cNvSpPr>
          <p:nvPr userDrawn="1"/>
        </p:nvSpPr>
        <p:spPr>
          <a:xfrm>
            <a:off x="3272210" y="0"/>
            <a:ext cx="3004481" cy="300448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man, black, photo, player&#10;&#10;Description automatically generated">
            <a:extLst>
              <a:ext uri="{FF2B5EF4-FFF2-40B4-BE49-F238E27FC236}">
                <a16:creationId xmlns:a16="http://schemas.microsoft.com/office/drawing/2014/main" id="{820A9E02-E455-654D-8A62-FAAAE06964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18" y="-184222"/>
            <a:ext cx="6625078" cy="4147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055274-BC2A-4AF7-BE2A-EA761B2FC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075" y="3004481"/>
            <a:ext cx="1114141" cy="1120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79AFA3-A9E4-4678-9468-C2304D0E5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810"/>
          <a:stretch/>
        </p:blipFill>
        <p:spPr>
          <a:xfrm>
            <a:off x="1302255" y="344027"/>
            <a:ext cx="773918" cy="556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500BE-2864-41B7-AF52-0846CEF95892}"/>
              </a:ext>
            </a:extLst>
          </p:cNvPr>
          <p:cNvSpPr txBox="1"/>
          <p:nvPr userDrawn="1"/>
        </p:nvSpPr>
        <p:spPr>
          <a:xfrm>
            <a:off x="10536360" y="7042359"/>
            <a:ext cx="165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spc="140" baseline="0">
                <a:solidFill>
                  <a:schemeClr val="bg1"/>
                </a:solidFill>
                <a:latin typeface="Bahnschrift SemiBold SemiConden" panose="020B0502040204020203" pitchFamily="34" charset="0"/>
                <a:cs typeface="Biome" panose="020B0502040204020203" pitchFamily="34" charset="0"/>
              </a:rPr>
              <a:t>EARTH SCIENCE</a:t>
            </a:r>
          </a:p>
          <a:p>
            <a:r>
              <a:rPr lang="en-US" sz="1200" b="0" spc="140" baseline="0">
                <a:solidFill>
                  <a:schemeClr val="bg1"/>
                </a:solidFill>
                <a:latin typeface="Bahnschrift SemiBold SemiConden" panose="020B0502040204020203" pitchFamily="34" charset="0"/>
                <a:cs typeface="Biome" panose="020B0502040204020203" pitchFamily="34" charset="0"/>
              </a:rPr>
              <a:t>APPLICATIONS</a:t>
            </a:r>
          </a:p>
        </p:txBody>
      </p:sp>
      <p:pic>
        <p:nvPicPr>
          <p:cNvPr id="18" name="Picture 5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000140DE-5050-4619-AA1F-4EBFA61EBF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81892" y="2999567"/>
            <a:ext cx="1955800" cy="20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8EEC9-4E56-AD43-9ABD-0EF7C06118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862A5-B9BF-49AD-B48A-0A94CACC0B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864187F-0EF2-F04A-B5CB-FB635B87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200" baseline="0"/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42F5FE6-3095-084A-83B6-986F6A3E47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4846" y="1147023"/>
            <a:ext cx="4346378" cy="4726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2C73DE-2B98-1E43-9745-F92A04E47B3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28136" y="1147023"/>
            <a:ext cx="5625663" cy="4726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>
                <a:solidFill>
                  <a:srgbClr val="6A7278"/>
                </a:solidFill>
              </a:defRPr>
            </a:lvl1pPr>
            <a:lvl2pPr>
              <a:defRPr sz="1800">
                <a:solidFill>
                  <a:srgbClr val="6A7278"/>
                </a:solidFill>
              </a:defRPr>
            </a:lvl2pPr>
            <a:lvl3pPr>
              <a:defRPr sz="1800">
                <a:solidFill>
                  <a:srgbClr val="6A7278"/>
                </a:solidFill>
              </a:defRPr>
            </a:lvl3pPr>
            <a:lvl4pPr>
              <a:defRPr sz="1800">
                <a:solidFill>
                  <a:srgbClr val="6A7278"/>
                </a:solidFill>
              </a:defRPr>
            </a:lvl4pPr>
            <a:lvl5pPr>
              <a:defRPr sz="18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9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782256-558B-D947-AACE-DEF18FE72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862A5-B9BF-49AD-B48A-0A94CACC0B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0539CC7-9E28-BF49-94BA-958B534D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200" baseline="0"/>
            </a:lvl1pPr>
          </a:lstStyle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44644FA-7648-0A43-A345-7A5EA5DA2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57522"/>
            <a:ext cx="5741275" cy="17331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5595AC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FB4D0CD-B341-D548-9B4D-961A92CD4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913042"/>
            <a:ext cx="5741275" cy="307212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A727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8D763E-D6E0-774D-AF19-B140909726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10400" y="1057522"/>
            <a:ext cx="4800600" cy="237147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40D73DB1-CCC9-CC44-99C6-DEA8015D801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10400" y="3613688"/>
            <a:ext cx="4800600" cy="237147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0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0539CC7-9E28-BF49-94BA-958B534D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1275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200" baseline="0"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7DED79-22D7-D84F-90B3-9DFB203CEF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81100"/>
            <a:ext cx="12192000" cy="5676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782256-558B-D947-AACE-DEF18FE72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862A5-B9BF-49AD-B48A-0A94CACC0B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E32FC62-3497-1C47-A6D4-744E2DE27B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E98BFD-7261-2A4A-88D8-8BE7FA0E795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CFB6D1D-0217-1249-B4A7-02FA05433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31D602F-D1EF-824A-8399-D28A1138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ADA3B2E1-B449-C24A-94E5-849A79FE6A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0A68660-7217-F145-A81C-CD6DEA0F7BAF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758383C-3009-0048-8137-74A70477A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620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1D1619A-D148-4D93-91C9-A763E513594B}" type="datetime1">
              <a:rPr lang="en-US" smtClean="0"/>
              <a:pPr/>
              <a:t>12/9/2021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3040CC5-243F-8D44-8E42-DC0A39C6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09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33CD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D7CB4AA-C03D-E748-8BB1-0C02E653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043" y="6462095"/>
            <a:ext cx="5184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5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F19279-B047-7D48-85E8-DF95A6D7EC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599FD2-9125-B541-B401-B0417289286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B26E70B-8A33-914A-9518-534A92C07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A53DB7C-3BE5-1248-9EF9-A29A0871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1678DD0-9F0F-8E4D-9DA3-7734E7E42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233714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390457"/>
            <a:ext cx="11795760" cy="535373"/>
          </a:xfrm>
        </p:spPr>
        <p:txBody>
          <a:bodyPr wrap="square">
            <a:noAutofit/>
          </a:bodyPr>
          <a:lstStyle>
            <a:lvl1pPr algn="ctr"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648818"/>
            <a:ext cx="11795760" cy="157992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1096-8DDE-4B29-ACA0-63D5C53E2CDB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72EF3D-5403-D844-9466-CA7ED41C1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8120" y="989744"/>
            <a:ext cx="11795760" cy="532205"/>
          </a:xfrm>
        </p:spPr>
        <p:txBody>
          <a:bodyPr anchor="ctr"/>
          <a:lstStyle>
            <a:lvl1pPr algn="ctr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412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E32FC62-3497-1C47-A6D4-744E2DE27B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E98BFD-7261-2A4A-88D8-8BE7FA0E795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CFB6D1D-0217-1249-B4A7-02FA05433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31D602F-D1EF-824A-8399-D28A1138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ADA3B2E1-B449-C24A-94E5-849A79FE6A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0A68660-7217-F145-A81C-CD6DEA0F7BAF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758383C-3009-0048-8137-74A70477A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62095"/>
            <a:ext cx="2743200" cy="365125"/>
          </a:xfrm>
          <a:prstGeom prst="rect">
            <a:avLst/>
          </a:prstGeom>
        </p:spPr>
        <p:txBody>
          <a:bodyPr/>
          <a:lstStyle/>
          <a:p>
            <a:fld id="{232F482D-479C-4292-A964-8C2095CD2CE9}" type="datetime1">
              <a:rPr lang="en-US" smtClean="0"/>
              <a:t>12/9/2021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3040CC5-243F-8D44-8E42-DC0A39C6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09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D7CB4AA-C03D-E748-8BB1-0C02E653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0043" y="6462095"/>
            <a:ext cx="5184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6209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44C31EC-F481-4491-8AA6-BEFDF84B1D5F}" type="datetime1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09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223" y="1825625"/>
            <a:ext cx="6164580" cy="4351339"/>
          </a:xfrm>
        </p:spPr>
        <p:txBody>
          <a:bodyPr/>
          <a:lstStyle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158743" y="365125"/>
            <a:ext cx="6195060" cy="1325563"/>
          </a:xfrm>
          <a:prstGeom prst="rect">
            <a:avLst/>
          </a:prstGeom>
        </p:spPr>
        <p:txBody>
          <a:bodyPr vert="horz" lIns="91236" tIns="45718" rIns="912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5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and Content">
  <p:cSld name="5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/>
          <p:nvPr/>
        </p:nvSpPr>
        <p:spPr>
          <a:xfrm>
            <a:off x="0" y="-19393"/>
            <a:ext cx="12192000" cy="6887665"/>
          </a:xfrm>
          <a:prstGeom prst="rect">
            <a:avLst/>
          </a:prstGeom>
          <a:gradFill>
            <a:gsLst>
              <a:gs pos="0">
                <a:srgbClr val="255B74"/>
              </a:gs>
              <a:gs pos="25000">
                <a:srgbClr val="255B74"/>
              </a:gs>
              <a:gs pos="91000">
                <a:srgbClr val="C3873A"/>
              </a:gs>
              <a:gs pos="100000">
                <a:srgbClr val="C3873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24"/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</p:grpSpPr>
        <p:sp>
          <p:nvSpPr>
            <p:cNvPr id="24" name="Google Shape;24;p24"/>
            <p:cNvSpPr/>
            <p:nvPr/>
          </p:nvSpPr>
          <p:spPr>
            <a:xfrm>
              <a:off x="4494213" y="2370138"/>
              <a:ext cx="1574800" cy="3676650"/>
            </a:xfrm>
            <a:custGeom>
              <a:avLst/>
              <a:gdLst/>
              <a:ahLst/>
              <a:cxnLst/>
              <a:rect l="l" t="t" r="r" b="b"/>
              <a:pathLst>
                <a:path w="828" h="1936" extrusionOk="0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3343276" y="5254625"/>
              <a:ext cx="542925" cy="1223962"/>
            </a:xfrm>
            <a:custGeom>
              <a:avLst/>
              <a:gdLst/>
              <a:ahLst/>
              <a:cxnLst/>
              <a:rect l="l" t="t" r="r" b="b"/>
              <a:pathLst>
                <a:path w="286" h="645" extrusionOk="0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3308351" y="2376488"/>
              <a:ext cx="2270125" cy="4103687"/>
            </a:xfrm>
            <a:custGeom>
              <a:avLst/>
              <a:gdLst/>
              <a:ahLst/>
              <a:cxnLst/>
              <a:rect l="l" t="t" r="r" b="b"/>
              <a:pathLst>
                <a:path w="1193" h="2162" extrusionOk="0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>
              <a:gsLst>
                <a:gs pos="0">
                  <a:srgbClr val="9FDCF2"/>
                </a:gs>
                <a:gs pos="85000">
                  <a:srgbClr val="52B3D9"/>
                </a:gs>
                <a:gs pos="100000">
                  <a:srgbClr val="52B3D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p24"/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4"/>
          <p:cNvSpPr txBox="1"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1"/>
          </p:nvPr>
        </p:nvSpPr>
        <p:spPr>
          <a:xfrm>
            <a:off x="952500" y="2271860"/>
            <a:ext cx="10619923" cy="162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8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DA10E9-5C67-4148-864B-F3F3C56C3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366573-8E41-884C-9A46-968B69E936A7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3E06820-AF45-8447-870A-93CC24EA81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CB6D904-E209-9448-B66C-46D6E439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0091EB8C-663B-8A41-BB64-1DECFB769A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CD0F9D4-562D-0246-864A-D56E121E5335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4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60" y="704756"/>
            <a:ext cx="6471920" cy="65659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360" y="1825759"/>
            <a:ext cx="6461760" cy="1925911"/>
          </a:xfrm>
        </p:spPr>
        <p:txBody>
          <a:bodyPr>
            <a:spAutoFit/>
          </a:bodyPr>
          <a:lstStyle>
            <a:lvl1pPr marL="228056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1pPr>
            <a:lvl2pPr marL="684166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2pPr>
            <a:lvl3pPr marL="1140142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3pPr>
            <a:lvl4pPr marL="1596120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4pPr>
            <a:lvl5pPr marL="2052099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7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3">
            <a:extLst>
              <a:ext uri="{FF2B5EF4-FFF2-40B4-BE49-F238E27FC236}">
                <a16:creationId xmlns:a16="http://schemas.microsoft.com/office/drawing/2014/main" id="{A0FCFC10-9D9A-AE4B-8815-525F14896C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6689" y="0"/>
            <a:ext cx="5915311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4484423-2438-B046-81CE-D29BA04C3355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FE265B34-5576-8945-9C09-BFD5396E40FC}" type="datetime1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33CD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8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7"/>
          <p:cNvSpPr txBox="1">
            <a:spLocks noGrp="1"/>
          </p:cNvSpPr>
          <p:nvPr>
            <p:ph type="title"/>
          </p:nvPr>
        </p:nvSpPr>
        <p:spPr>
          <a:xfrm>
            <a:off x="172529" y="76199"/>
            <a:ext cx="9923011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body" idx="1"/>
          </p:nvPr>
        </p:nvSpPr>
        <p:spPr>
          <a:xfrm>
            <a:off x="389626" y="1157765"/>
            <a:ext cx="11394057" cy="493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1147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2060"/>
              </a:buClr>
              <a:buSzPts val="1260"/>
              <a:buFont typeface="Arial"/>
              <a:buChar char="•"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2368"/>
            <a:ext cx="10515600" cy="65659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>
            <a:lvl1pPr>
              <a:defRPr>
                <a:solidFill>
                  <a:srgbClr val="244D60"/>
                </a:solidFill>
              </a:defRPr>
            </a:lvl1pPr>
            <a:lvl2pPr>
              <a:defRPr>
                <a:solidFill>
                  <a:srgbClr val="244D60"/>
                </a:solidFill>
              </a:defRPr>
            </a:lvl2pPr>
            <a:lvl3pPr>
              <a:defRPr>
                <a:solidFill>
                  <a:srgbClr val="244D60"/>
                </a:solidFill>
              </a:defRPr>
            </a:lvl3pPr>
            <a:lvl4pPr>
              <a:defRPr b="0">
                <a:solidFill>
                  <a:srgbClr val="244D60"/>
                </a:solidFill>
              </a:defRPr>
            </a:lvl4pPr>
            <a:lvl5pPr>
              <a:defRPr b="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60" y="704756"/>
            <a:ext cx="6471920" cy="65659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360" y="1825759"/>
            <a:ext cx="6461760" cy="1925911"/>
          </a:xfrm>
        </p:spPr>
        <p:txBody>
          <a:bodyPr>
            <a:spAutoFit/>
          </a:bodyPr>
          <a:lstStyle>
            <a:lvl1pPr marL="228056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1pPr>
            <a:lvl2pPr marL="684166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2pPr>
            <a:lvl3pPr marL="1140142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3pPr>
            <a:lvl4pPr marL="1596120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4pPr>
            <a:lvl5pPr marL="2052099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9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50672" y="-4872"/>
            <a:ext cx="827595" cy="718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/>
          <p:nvPr/>
        </p:nvSpPr>
        <p:spPr>
          <a:xfrm>
            <a:off x="0" y="-1"/>
            <a:ext cx="11353800" cy="365125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32"/>
          <p:cNvSpPr txBox="1"/>
          <p:nvPr/>
        </p:nvSpPr>
        <p:spPr>
          <a:xfrm>
            <a:off x="11764469" y="6488668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F83FB14-85B8-5048-B32B-36D1F7BE7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118" y="6644243"/>
            <a:ext cx="3568679" cy="261257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Pre-Decisional – For Internal NASA Use Only</a:t>
            </a:r>
          </a:p>
          <a:p>
            <a:pPr>
              <a:defRPr/>
            </a:pPr>
            <a:endParaRPr lang="en-US" sz="10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36" tIns="45718" rIns="912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36" tIns="45718" rIns="912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36" tIns="45718" rIns="91236" bIns="45718" rtlCol="0" anchor="ctr"/>
          <a:lstStyle>
            <a:lvl1pPr algn="r">
              <a:defRPr sz="1200">
                <a:solidFill>
                  <a:srgbClr val="718E9C"/>
                </a:solidFill>
              </a:defRPr>
            </a:lvl1pPr>
          </a:lstStyle>
          <a:p>
            <a:fld id="{786A64DB-DBB3-CA48-993E-0DE1651AF3A6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2088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228056" indent="-228056" algn="l" defTabSz="91208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  <a:lvl2pPr marL="684166" indent="-228056" algn="l" defTabSz="91208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2pPr>
      <a:lvl3pPr marL="1140142" indent="-228056" algn="l" defTabSz="91208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3pPr>
      <a:lvl4pPr marL="1596120" indent="-228056" algn="l" defTabSz="91208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4pPr>
      <a:lvl5pPr marL="2052099" indent="-228056" algn="l" defTabSz="91208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5pPr>
      <a:lvl6pPr marL="2508208" indent="-228056" algn="l" defTabSz="91208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253" indent="-228056" algn="l" defTabSz="91208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296" indent="-228056" algn="l" defTabSz="91208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406" indent="-228056" algn="l" defTabSz="91208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79" algn="l" defTabSz="9120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88" algn="l" defTabSz="9120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132" algn="l" defTabSz="9120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176" algn="l" defTabSz="9120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6" algn="l" defTabSz="9120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62" algn="l" defTabSz="9120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240" algn="l" defTabSz="9120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219" algn="l" defTabSz="9120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838200" y="125333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595A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595A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A727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A727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278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6A727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5778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9F5920-4CAB-EF46-A38A-86E49457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3FCD2-99A3-6140-AA84-E1717106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946C2-90F3-1D4F-8C82-95B2910E3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191DD-D6A2-AB4A-9ACF-0A3178AC04B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A3FFA-49EF-0947-B93A-ED5CB5F2F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59268-1B0F-2C4F-AD5B-303424C29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5670C-8628-704E-9CE2-DAB52AE2E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7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A9A29A4-AF11-43C6-B8B2-A1E6B6B83E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06478"/>
            <a:ext cx="41148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</a:defRPr>
            </a:lvl1pPr>
          </a:lstStyle>
          <a:p>
            <a:r>
              <a:rPr lang="en-US"/>
              <a:t>NASA Internal Use Only - Pre-Decisional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5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6A72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0862A5-B9BF-49AD-B48A-0A94CACC0B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D91EEC-B729-894E-9069-D1575E1B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622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b="1" i="0" kern="1200">
          <a:solidFill>
            <a:srgbClr val="6A727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rgbClr val="5595AC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rgbClr val="6A7278"/>
          </a:solidFill>
          <a:latin typeface="Georgia" panose="02040502050405020303" pitchFamily="18" charset="0"/>
          <a:ea typeface="Georgia" panose="02040502050405020303" pitchFamily="18" charset="0"/>
          <a:cs typeface="Arial Narrow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45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tiff"/><Relationship Id="rId15" Type="http://schemas.openxmlformats.org/officeDocument/2006/relationships/image" Target="../media/image80.jpeg"/><Relationship Id="rId10" Type="http://schemas.openxmlformats.org/officeDocument/2006/relationships/image" Target="../media/image75.gif"/><Relationship Id="rId4" Type="http://schemas.microsoft.com/office/2007/relationships/hdphoto" Target="../media/hdphoto1.wdp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emf"/><Relationship Id="rId7" Type="http://schemas.openxmlformats.org/officeDocument/2006/relationships/image" Target="../media/image9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10" Type="http://schemas.openxmlformats.org/officeDocument/2006/relationships/image" Target="../media/image94.pn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9.jpeg"/><Relationship Id="rId5" Type="http://schemas.microsoft.com/office/2007/relationships/hdphoto" Target="../media/hdphoto2.wdp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irms.modaps.eosdis.nasa.gov/usfs/" TargetMode="External"/><Relationship Id="rId2" Type="http://schemas.openxmlformats.org/officeDocument/2006/relationships/hyperlink" Target="https://firms.modaps.eosdis.nasa.gov/map/#d:2021-08-16..2021-08-17;l:country-outline;@0.0,0.0,3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pliedsciences.nasa.gov/join-mission/training/english/arset-techniques-wildfire-detection-and-monitoring" TargetMode="External"/><Relationship Id="rId5" Type="http://schemas.openxmlformats.org/officeDocument/2006/relationships/hyperlink" Target="https://appliedsciences.nasa.gov/our-impact/story/prescribed-burn-exercise-turns-heat-wildfire-response" TargetMode="External"/><Relationship Id="rId4" Type="http://schemas.openxmlformats.org/officeDocument/2006/relationships/hyperlink" Target="https://fsapps.nwcg.gov/nirops/pages/tfrsa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e969454435_24_0"/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ge969454435_24_0"/>
          <p:cNvSpPr/>
          <p:nvPr/>
        </p:nvSpPr>
        <p:spPr>
          <a:xfrm>
            <a:off x="0" y="18466"/>
            <a:ext cx="12191996" cy="6858000"/>
          </a:xfrm>
          <a:prstGeom prst="rect">
            <a:avLst/>
          </a:prstGeom>
          <a:solidFill>
            <a:srgbClr val="1F3864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ge969454435_24_0"/>
          <p:cNvSpPr/>
          <p:nvPr/>
        </p:nvSpPr>
        <p:spPr>
          <a:xfrm>
            <a:off x="6766174" y="0"/>
            <a:ext cx="5282519" cy="6858000"/>
          </a:xfrm>
          <a:custGeom>
            <a:avLst/>
            <a:gdLst/>
            <a:ahLst/>
            <a:cxnLst/>
            <a:rect l="l" t="t" r="r" b="b"/>
            <a:pathLst>
              <a:path w="5282519" h="6858000" extrusionOk="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" name="Google Shape;49;ge969454435_24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31089" y="1693385"/>
            <a:ext cx="4363584" cy="3492594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ge969454435_24_0"/>
          <p:cNvSpPr txBox="1"/>
          <p:nvPr/>
        </p:nvSpPr>
        <p:spPr>
          <a:xfrm>
            <a:off x="11850130" y="6586151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ge969454435_24_0"/>
          <p:cNvSpPr txBox="1"/>
          <p:nvPr/>
        </p:nvSpPr>
        <p:spPr>
          <a:xfrm>
            <a:off x="-3" y="458355"/>
            <a:ext cx="4968600" cy="22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NASA Earth Science Division Wildfire </a:t>
            </a:r>
            <a:r>
              <a:rPr lang="en-US" sz="29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Overguide</a:t>
            </a:r>
            <a:r>
              <a:rPr lang="en-US" sz="2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lang="en-US" sz="29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Research, Development, and Technology Transition Program</a:t>
            </a:r>
            <a:endParaRPr sz="29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ge969454435_24_0"/>
          <p:cNvSpPr txBox="1"/>
          <p:nvPr/>
        </p:nvSpPr>
        <p:spPr>
          <a:xfrm>
            <a:off x="0" y="3328725"/>
            <a:ext cx="5071720" cy="252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advance our nation’s ability to predict and manage wildfires and mitigate their impacts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Barry Lefer &amp; </a:t>
            </a:r>
            <a:r>
              <a:rPr lang="en-US" sz="1800" dirty="0">
                <a:solidFill>
                  <a:schemeClr val="lt1"/>
                </a:solidFill>
              </a:rPr>
              <a:t>Mike </a:t>
            </a:r>
            <a:r>
              <a:rPr lang="en-US" sz="1800" dirty="0" err="1">
                <a:solidFill>
                  <a:schemeClr val="lt1"/>
                </a:solidFill>
              </a:rPr>
              <a:t>Falkowski</a:t>
            </a:r>
            <a:endParaRPr lang="en-US" sz="1800"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NASA Earth Science Division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63;ge708d79760_1_0">
            <a:extLst>
              <a:ext uri="{FF2B5EF4-FFF2-40B4-BE49-F238E27FC236}">
                <a16:creationId xmlns:a16="http://schemas.microsoft.com/office/drawing/2014/main" id="{A5270ED6-7F3F-724C-8CD2-7AE62E87A31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0821" y="9053"/>
            <a:ext cx="7231180" cy="694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3;ge708d79760_1_0">
            <a:extLst>
              <a:ext uri="{FF2B5EF4-FFF2-40B4-BE49-F238E27FC236}">
                <a16:creationId xmlns:a16="http://schemas.microsoft.com/office/drawing/2014/main" id="{A6665066-D14B-3841-BBDC-C3B018E6C5A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9999" y="-27878"/>
            <a:ext cx="7231180" cy="6946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>
            <a:spLocks noGrp="1"/>
          </p:cNvSpPr>
          <p:nvPr>
            <p:ph type="title"/>
          </p:nvPr>
        </p:nvSpPr>
        <p:spPr>
          <a:xfrm>
            <a:off x="563880" y="2127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dirty="0"/>
              <a:t>Some Additional Details</a:t>
            </a:r>
            <a:endParaRPr dirty="0"/>
          </a:p>
        </p:txBody>
      </p:sp>
      <p:sp>
        <p:nvSpPr>
          <p:cNvPr id="161" name="Google Shape;161;p12"/>
          <p:cNvSpPr txBox="1">
            <a:spLocks noGrp="1"/>
          </p:cNvSpPr>
          <p:nvPr>
            <p:ph type="body" idx="1"/>
          </p:nvPr>
        </p:nvSpPr>
        <p:spPr>
          <a:xfrm>
            <a:off x="603224" y="1219147"/>
            <a:ext cx="11271000" cy="531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</a:pPr>
            <a:r>
              <a:rPr lang="en-US" b="1" dirty="0" err="1"/>
              <a:t>Overguide</a:t>
            </a:r>
            <a:r>
              <a:rPr lang="en-US" b="1" dirty="0"/>
              <a:t> Plan base on funding to start in FY23</a:t>
            </a:r>
          </a:p>
          <a:p>
            <a:pPr indent="-45720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</a:pPr>
            <a:r>
              <a:rPr lang="en-US" b="1" dirty="0"/>
              <a:t>Save the date: NASA Wildfire Stakeholder Workshop – February 4</a:t>
            </a:r>
            <a:r>
              <a:rPr lang="en-US" b="1" baseline="30000" dirty="0"/>
              <a:t>th</a:t>
            </a:r>
            <a:r>
              <a:rPr lang="en-US" b="1" dirty="0"/>
              <a:t> 2022</a:t>
            </a:r>
          </a:p>
          <a:p>
            <a:pPr indent="-45720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</a:pPr>
            <a:r>
              <a:rPr lang="en-US" b="1" dirty="0"/>
              <a:t>NASA Earth Science Technology Office working on a ROSES Element for technology development using </a:t>
            </a:r>
            <a:r>
              <a:rPr lang="en-US" b="1" dirty="0" err="1"/>
              <a:t>overguide</a:t>
            </a:r>
            <a:r>
              <a:rPr lang="en-US" b="1" dirty="0"/>
              <a:t> funds</a:t>
            </a:r>
          </a:p>
          <a:p>
            <a:pPr indent="-45720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</a:pPr>
            <a:r>
              <a:rPr lang="en-US" b="1" dirty="0"/>
              <a:t>NASA R&amp;A is planning ROSES call on Wildfire science</a:t>
            </a:r>
          </a:p>
        </p:txBody>
      </p:sp>
    </p:spTree>
    <p:extLst>
      <p:ext uri="{BB962C8B-B14F-4D97-AF65-F5344CB8AC3E}">
        <p14:creationId xmlns:p14="http://schemas.microsoft.com/office/powerpoint/2010/main" val="4275408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sldNum" idx="12"/>
          </p:nvPr>
        </p:nvSpPr>
        <p:spPr>
          <a:xfrm>
            <a:off x="8620539" y="62722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D36E15B-BD10-4741-9DEC-06A24C73A7F1}"/>
              </a:ext>
            </a:extLst>
          </p:cNvPr>
          <p:cNvGrpSpPr/>
          <p:nvPr/>
        </p:nvGrpSpPr>
        <p:grpSpPr>
          <a:xfrm>
            <a:off x="-25408850" y="-21034"/>
            <a:ext cx="37769815" cy="12663231"/>
            <a:chOff x="-25411429" y="52228"/>
            <a:chExt cx="37769815" cy="12663231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A6B080E-B6C2-4428-A9D5-C79CEF3A6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2040"/>
            <a:stretch/>
          </p:blipFill>
          <p:spPr>
            <a:xfrm>
              <a:off x="-241118" y="52228"/>
              <a:ext cx="12433118" cy="699362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8381580-4C03-4D84-828F-638594A183C8}"/>
                </a:ext>
              </a:extLst>
            </p:cNvPr>
            <p:cNvSpPr/>
            <p:nvPr/>
          </p:nvSpPr>
          <p:spPr>
            <a:xfrm>
              <a:off x="-241118" y="53912"/>
              <a:ext cx="12599504" cy="7000514"/>
            </a:xfrm>
            <a:prstGeom prst="rect">
              <a:avLst/>
            </a:prstGeom>
            <a:solidFill>
              <a:schemeClr val="bg1">
                <a:lumMod val="75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8482FAF-A7E1-4C91-B8CB-BE07D552A336}"/>
                </a:ext>
              </a:extLst>
            </p:cNvPr>
            <p:cNvSpPr txBox="1"/>
            <p:nvPr/>
          </p:nvSpPr>
          <p:spPr>
            <a:xfrm>
              <a:off x="9747816" y="6558677"/>
              <a:ext cx="244418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</a:rPr>
                <a:t>National Park Service</a:t>
              </a: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F51D239-EBCD-4909-AFE4-AE6015A1455A}"/>
                </a:ext>
              </a:extLst>
            </p:cNvPr>
            <p:cNvSpPr txBox="1"/>
            <p:nvPr/>
          </p:nvSpPr>
          <p:spPr>
            <a:xfrm>
              <a:off x="1542715" y="103458"/>
              <a:ext cx="9133808" cy="157735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NASA Earth Division Science: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Coming Together on Wildfire Capabilities 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/>
                </a:rPr>
                <a:t>Airborne Sensors / Instruments  ::  Miniaturization &amp; </a:t>
              </a:r>
              <a:r>
                <a:rPr lang="en-US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/>
                </a:rPr>
                <a:t>Uncrewed</a:t>
              </a:r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/>
                </a:rPr>
                <a:t> (UAS) Systems  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/>
                </a:rPr>
                <a:t>Technology ::  Earth System Science :: Data Fusion, Modeling, Visualization, Validation   </a:t>
              </a:r>
            </a:p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/>
                </a:rPr>
                <a:t>Constellations  ::  Fire Science &amp; Ecology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0BF2264-B5D4-4952-95C2-7F3724586FC8}"/>
                </a:ext>
              </a:extLst>
            </p:cNvPr>
            <p:cNvGrpSpPr/>
            <p:nvPr/>
          </p:nvGrpSpPr>
          <p:grpSpPr>
            <a:xfrm>
              <a:off x="1075300" y="1484109"/>
              <a:ext cx="1934816" cy="1989491"/>
              <a:chOff x="229897" y="2059733"/>
              <a:chExt cx="1934816" cy="1989491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76AB66B-938C-4226-85B2-20380FFDE3F9}"/>
                  </a:ext>
                </a:extLst>
              </p:cNvPr>
              <p:cNvSpPr txBox="1"/>
              <p:nvPr/>
            </p:nvSpPr>
            <p:spPr>
              <a:xfrm>
                <a:off x="229897" y="3641420"/>
                <a:ext cx="1934816" cy="40780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  <a:cs typeface="Calibri"/>
                  </a:rPr>
                  <a:t>Airborne sensors / instruments &amp; campaigns</a:t>
                </a:r>
              </a:p>
            </p:txBody>
          </p: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821F6151-2BB2-4DE0-9F66-CC2EAF0B2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628" t="4773" r="14407" b="23074"/>
              <a:stretch>
                <a:fillRect/>
              </a:stretch>
            </p:blipFill>
            <p:spPr>
              <a:xfrm>
                <a:off x="438609" y="2059733"/>
                <a:ext cx="1522182" cy="1522182"/>
              </a:xfrm>
              <a:custGeom>
                <a:avLst/>
                <a:gdLst>
                  <a:gd name="connsiteX0" fmla="*/ 761091 w 1522182"/>
                  <a:gd name="connsiteY0" fmla="*/ 0 h 1522182"/>
                  <a:gd name="connsiteX1" fmla="*/ 1522182 w 1522182"/>
                  <a:gd name="connsiteY1" fmla="*/ 761091 h 1522182"/>
                  <a:gd name="connsiteX2" fmla="*/ 761091 w 1522182"/>
                  <a:gd name="connsiteY2" fmla="*/ 1522182 h 1522182"/>
                  <a:gd name="connsiteX3" fmla="*/ 0 w 1522182"/>
                  <a:gd name="connsiteY3" fmla="*/ 761091 h 1522182"/>
                  <a:gd name="connsiteX4" fmla="*/ 761091 w 1522182"/>
                  <a:gd name="connsiteY4" fmla="*/ 0 h 152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182" h="1522182">
                    <a:moveTo>
                      <a:pt x="761091" y="0"/>
                    </a:moveTo>
                    <a:cubicBezTo>
                      <a:pt x="1181429" y="0"/>
                      <a:pt x="1522182" y="340752"/>
                      <a:pt x="1522182" y="761091"/>
                    </a:cubicBezTo>
                    <a:cubicBezTo>
                      <a:pt x="1522182" y="1181430"/>
                      <a:pt x="1181429" y="1522182"/>
                      <a:pt x="761091" y="1522182"/>
                    </a:cubicBezTo>
                    <a:cubicBezTo>
                      <a:pt x="340752" y="1522182"/>
                      <a:pt x="0" y="1181430"/>
                      <a:pt x="0" y="761091"/>
                    </a:cubicBezTo>
                    <a:cubicBezTo>
                      <a:pt x="0" y="340752"/>
                      <a:pt x="340752" y="0"/>
                      <a:pt x="761091" y="0"/>
                    </a:cubicBezTo>
                    <a:close/>
                  </a:path>
                </a:pathLst>
              </a:custGeom>
              <a:ln w="38100">
                <a:solidFill>
                  <a:schemeClr val="accent6">
                    <a:lumMod val="50000"/>
                  </a:schemeClr>
                </a:solidFill>
              </a:ln>
            </p:spPr>
          </p:pic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79C4A92-AACE-488D-9628-412A1B33DDC4}"/>
                </a:ext>
              </a:extLst>
            </p:cNvPr>
            <p:cNvGrpSpPr/>
            <p:nvPr/>
          </p:nvGrpSpPr>
          <p:grpSpPr>
            <a:xfrm>
              <a:off x="9116917" y="3544239"/>
              <a:ext cx="2118006" cy="2313822"/>
              <a:chOff x="5833902" y="4426584"/>
              <a:chExt cx="2118006" cy="2313822"/>
            </a:xfrm>
          </p:grpSpPr>
          <p:pic>
            <p:nvPicPr>
              <p:cNvPr id="108" name="Picture 107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F92478F2-6328-46B9-B593-FE2B18299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07" t="9219" r="25679" b="17667"/>
              <a:stretch>
                <a:fillRect/>
              </a:stretch>
            </p:blipFill>
            <p:spPr>
              <a:xfrm>
                <a:off x="6077958" y="4426584"/>
                <a:ext cx="1522182" cy="1522182"/>
              </a:xfrm>
              <a:custGeom>
                <a:avLst/>
                <a:gdLst>
                  <a:gd name="connsiteX0" fmla="*/ 761091 w 1522182"/>
                  <a:gd name="connsiteY0" fmla="*/ 0 h 1522182"/>
                  <a:gd name="connsiteX1" fmla="*/ 1522182 w 1522182"/>
                  <a:gd name="connsiteY1" fmla="*/ 761091 h 1522182"/>
                  <a:gd name="connsiteX2" fmla="*/ 761091 w 1522182"/>
                  <a:gd name="connsiteY2" fmla="*/ 1522182 h 1522182"/>
                  <a:gd name="connsiteX3" fmla="*/ 0 w 1522182"/>
                  <a:gd name="connsiteY3" fmla="*/ 761091 h 1522182"/>
                  <a:gd name="connsiteX4" fmla="*/ 761091 w 1522182"/>
                  <a:gd name="connsiteY4" fmla="*/ 0 h 152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182" h="1522182">
                    <a:moveTo>
                      <a:pt x="761091" y="0"/>
                    </a:moveTo>
                    <a:cubicBezTo>
                      <a:pt x="1181429" y="0"/>
                      <a:pt x="1522182" y="340752"/>
                      <a:pt x="1522182" y="761091"/>
                    </a:cubicBezTo>
                    <a:cubicBezTo>
                      <a:pt x="1522182" y="1181430"/>
                      <a:pt x="1181429" y="1522182"/>
                      <a:pt x="761091" y="1522182"/>
                    </a:cubicBezTo>
                    <a:cubicBezTo>
                      <a:pt x="340752" y="1522182"/>
                      <a:pt x="0" y="1181430"/>
                      <a:pt x="0" y="761091"/>
                    </a:cubicBezTo>
                    <a:cubicBezTo>
                      <a:pt x="0" y="340752"/>
                      <a:pt x="340752" y="0"/>
                      <a:pt x="761091" y="0"/>
                    </a:cubicBezTo>
                    <a:close/>
                  </a:path>
                </a:pathLst>
              </a:custGeom>
              <a:ln w="38100">
                <a:solidFill>
                  <a:schemeClr val="accent6">
                    <a:lumMod val="50000"/>
                  </a:schemeClr>
                </a:solidFill>
              </a:ln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E4F23536-3901-4593-A45E-17B79ECF3410}"/>
                  </a:ext>
                </a:extLst>
              </p:cNvPr>
              <p:cNvSpPr txBox="1"/>
              <p:nvPr/>
            </p:nvSpPr>
            <p:spPr>
              <a:xfrm>
                <a:off x="5833902" y="5994048"/>
                <a:ext cx="2118006" cy="746358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  <a:cs typeface="Calibri"/>
                  </a:rPr>
                  <a:t>Earth system science: atmospheric science, ecosystem science, hydrology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88B4D28-BC5E-4329-B5CA-C0BF9453C978}"/>
                </a:ext>
              </a:extLst>
            </p:cNvPr>
            <p:cNvGrpSpPr/>
            <p:nvPr/>
          </p:nvGrpSpPr>
          <p:grpSpPr>
            <a:xfrm>
              <a:off x="1405421" y="3544239"/>
              <a:ext cx="1585947" cy="2132497"/>
              <a:chOff x="1046169" y="4044595"/>
              <a:chExt cx="1585947" cy="2132497"/>
            </a:xfrm>
          </p:grpSpPr>
          <p:pic>
            <p:nvPicPr>
              <p:cNvPr id="106" name="Picture 105" descr="Black Swift S2™ Data Collection UAS | Scientific research drone for  demanding data collection applications">
                <a:extLst>
                  <a:ext uri="{FF2B5EF4-FFF2-40B4-BE49-F238E27FC236}">
                    <a16:creationId xmlns:a16="http://schemas.microsoft.com/office/drawing/2014/main" id="{3C57EFB8-8696-490A-AA25-B62BBEFA10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19" t="183" r="1951" b="311"/>
              <a:stretch>
                <a:fillRect/>
              </a:stretch>
            </p:blipFill>
            <p:spPr bwMode="auto">
              <a:xfrm>
                <a:off x="1046169" y="4044595"/>
                <a:ext cx="1522182" cy="1522183"/>
              </a:xfrm>
              <a:custGeom>
                <a:avLst/>
                <a:gdLst>
                  <a:gd name="connsiteX0" fmla="*/ 1037118 w 2074236"/>
                  <a:gd name="connsiteY0" fmla="*/ 0 h 2074237"/>
                  <a:gd name="connsiteX1" fmla="*/ 2074236 w 2074236"/>
                  <a:gd name="connsiteY1" fmla="*/ 1037118 h 2074237"/>
                  <a:gd name="connsiteX2" fmla="*/ 1037118 w 2074236"/>
                  <a:gd name="connsiteY2" fmla="*/ 2074237 h 2074237"/>
                  <a:gd name="connsiteX3" fmla="*/ 0 w 2074236"/>
                  <a:gd name="connsiteY3" fmla="*/ 1037118 h 2074237"/>
                  <a:gd name="connsiteX4" fmla="*/ 1037118 w 2074236"/>
                  <a:gd name="connsiteY4" fmla="*/ 0 h 2074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36" h="2074237">
                    <a:moveTo>
                      <a:pt x="1037118" y="0"/>
                    </a:moveTo>
                    <a:cubicBezTo>
                      <a:pt x="1609902" y="0"/>
                      <a:pt x="2074236" y="464334"/>
                      <a:pt x="2074236" y="1037118"/>
                    </a:cubicBezTo>
                    <a:cubicBezTo>
                      <a:pt x="2074236" y="1609903"/>
                      <a:pt x="1609902" y="2074237"/>
                      <a:pt x="1037118" y="2074237"/>
                    </a:cubicBezTo>
                    <a:cubicBezTo>
                      <a:pt x="464334" y="2074237"/>
                      <a:pt x="0" y="1609903"/>
                      <a:pt x="0" y="1037118"/>
                    </a:cubicBezTo>
                    <a:cubicBezTo>
                      <a:pt x="0" y="464334"/>
                      <a:pt x="464334" y="0"/>
                      <a:pt x="1037118" y="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078A3BA8-45C7-473A-8B45-CA894300066C}"/>
                  </a:ext>
                </a:extLst>
              </p:cNvPr>
              <p:cNvSpPr txBox="1"/>
              <p:nvPr/>
            </p:nvSpPr>
            <p:spPr>
              <a:xfrm>
                <a:off x="1046169" y="5600011"/>
                <a:ext cx="1585947" cy="57708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Calibri"/>
                  </a:rPr>
                  <a:t>Technology: Miniaturization &amp; UAS platforms</a:t>
                </a:r>
                <a:endParaRPr 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EA2CD53-68F6-45D0-B9AD-38B601D50D04}"/>
                </a:ext>
              </a:extLst>
            </p:cNvPr>
            <p:cNvGrpSpPr/>
            <p:nvPr/>
          </p:nvGrpSpPr>
          <p:grpSpPr>
            <a:xfrm>
              <a:off x="3258024" y="4501260"/>
              <a:ext cx="1585947" cy="2107919"/>
              <a:chOff x="2777971" y="5076918"/>
              <a:chExt cx="1585947" cy="2107919"/>
            </a:xfrm>
          </p:grpSpPr>
          <p:pic>
            <p:nvPicPr>
              <p:cNvPr id="104" name="Picture 103" descr="Graphical user interface, map&#10;&#10;Description automatically generated">
                <a:extLst>
                  <a:ext uri="{FF2B5EF4-FFF2-40B4-BE49-F238E27FC236}">
                    <a16:creationId xmlns:a16="http://schemas.microsoft.com/office/drawing/2014/main" id="{3F4705D6-F704-40C3-A9BB-D8CEA7D2E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13" t="14759" r="32126" b="11856"/>
              <a:stretch>
                <a:fillRect/>
              </a:stretch>
            </p:blipFill>
            <p:spPr>
              <a:xfrm>
                <a:off x="2841736" y="5076918"/>
                <a:ext cx="1522182" cy="1522182"/>
              </a:xfrm>
              <a:custGeom>
                <a:avLst/>
                <a:gdLst>
                  <a:gd name="connsiteX0" fmla="*/ 761091 w 1522182"/>
                  <a:gd name="connsiteY0" fmla="*/ 0 h 1522182"/>
                  <a:gd name="connsiteX1" fmla="*/ 1522182 w 1522182"/>
                  <a:gd name="connsiteY1" fmla="*/ 761091 h 1522182"/>
                  <a:gd name="connsiteX2" fmla="*/ 761091 w 1522182"/>
                  <a:gd name="connsiteY2" fmla="*/ 1522182 h 1522182"/>
                  <a:gd name="connsiteX3" fmla="*/ 0 w 1522182"/>
                  <a:gd name="connsiteY3" fmla="*/ 761091 h 1522182"/>
                  <a:gd name="connsiteX4" fmla="*/ 761091 w 1522182"/>
                  <a:gd name="connsiteY4" fmla="*/ 0 h 152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182" h="1522182">
                    <a:moveTo>
                      <a:pt x="761091" y="0"/>
                    </a:moveTo>
                    <a:cubicBezTo>
                      <a:pt x="1181429" y="0"/>
                      <a:pt x="1522182" y="340752"/>
                      <a:pt x="1522182" y="761091"/>
                    </a:cubicBezTo>
                    <a:cubicBezTo>
                      <a:pt x="1522182" y="1181430"/>
                      <a:pt x="1181429" y="1522182"/>
                      <a:pt x="761091" y="1522182"/>
                    </a:cubicBezTo>
                    <a:cubicBezTo>
                      <a:pt x="340752" y="1522182"/>
                      <a:pt x="0" y="1181430"/>
                      <a:pt x="0" y="761091"/>
                    </a:cubicBezTo>
                    <a:cubicBezTo>
                      <a:pt x="0" y="340752"/>
                      <a:pt x="340752" y="0"/>
                      <a:pt x="761091" y="0"/>
                    </a:cubicBezTo>
                    <a:close/>
                  </a:path>
                </a:pathLst>
              </a:custGeom>
              <a:ln w="38100">
                <a:solidFill>
                  <a:schemeClr val="accent6">
                    <a:lumMod val="50000"/>
                  </a:schemeClr>
                </a:solidFill>
              </a:ln>
            </p:spPr>
          </p:pic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AA2209B9-B7D5-43A5-BE51-9836CD32132B}"/>
                  </a:ext>
                </a:extLst>
              </p:cNvPr>
              <p:cNvSpPr txBox="1"/>
              <p:nvPr/>
            </p:nvSpPr>
            <p:spPr>
              <a:xfrm>
                <a:off x="2777971" y="6607756"/>
                <a:ext cx="1585947" cy="57708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chemeClr val="bg1"/>
                    </a:solidFill>
                    <a:cs typeface="Calibri"/>
                  </a:rPr>
                  <a:t>Wildfire Information System &amp; Situational Awareness</a:t>
                </a:r>
              </a:p>
            </p:txBody>
          </p:sp>
        </p:grp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2901C11-2CE5-40AB-ABC1-602244B60CF9}"/>
                </a:ext>
              </a:extLst>
            </p:cNvPr>
            <p:cNvSpPr/>
            <p:nvPr/>
          </p:nvSpPr>
          <p:spPr>
            <a:xfrm>
              <a:off x="5009242" y="1677587"/>
              <a:ext cx="2181760" cy="2179915"/>
            </a:xfrm>
            <a:prstGeom prst="ellipse">
              <a:avLst/>
            </a:prstGeom>
            <a:noFill/>
            <a:ln w="762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EADECA0-FB01-4D5B-B824-3F1FEF95224C}"/>
                </a:ext>
              </a:extLst>
            </p:cNvPr>
            <p:cNvCxnSpPr>
              <a:cxnSpLocks/>
            </p:cNvCxnSpPr>
            <p:nvPr/>
          </p:nvCxnSpPr>
          <p:spPr>
            <a:xfrm>
              <a:off x="2821781" y="2359819"/>
              <a:ext cx="2177118" cy="278606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17332B4-82BE-46C9-9557-1CD41BA5A2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8456" y="3152775"/>
              <a:ext cx="2185988" cy="864395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5C1DE7A-ED9D-475A-A4AA-829022F6FDD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948" y="3124730"/>
              <a:ext cx="2234794" cy="840132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E531949-CBB1-45A5-988C-DF837336195F}"/>
                </a:ext>
              </a:extLst>
            </p:cNvPr>
            <p:cNvCxnSpPr>
              <a:cxnSpLocks/>
            </p:cNvCxnSpPr>
            <p:nvPr/>
          </p:nvCxnSpPr>
          <p:spPr>
            <a:xfrm>
              <a:off x="6812658" y="3589278"/>
              <a:ext cx="990698" cy="1087497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F38854C-6C5A-4170-AD16-D8B169EBB0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5795" y="3590750"/>
              <a:ext cx="823548" cy="1036318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CC66630-91BB-498E-B0C0-2FCED71D1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1002" y="2333625"/>
              <a:ext cx="2450679" cy="28575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B94602A-C6DC-4618-B08E-9CD5819A6574}"/>
                </a:ext>
              </a:extLst>
            </p:cNvPr>
            <p:cNvGrpSpPr/>
            <p:nvPr/>
          </p:nvGrpSpPr>
          <p:grpSpPr>
            <a:xfrm>
              <a:off x="7516860" y="4501260"/>
              <a:ext cx="1585947" cy="1777400"/>
              <a:chOff x="7516860" y="4501260"/>
              <a:chExt cx="1585947" cy="1777400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FE676DA-B744-4F2C-8AAD-5FFF134E648E}"/>
                  </a:ext>
                </a:extLst>
              </p:cNvPr>
              <p:cNvGrpSpPr/>
              <p:nvPr/>
            </p:nvGrpSpPr>
            <p:grpSpPr>
              <a:xfrm>
                <a:off x="7516860" y="4501260"/>
                <a:ext cx="1585947" cy="1777400"/>
                <a:chOff x="8136849" y="2207240"/>
                <a:chExt cx="1585947" cy="1777400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AA42091C-E32C-406B-8269-B4122867B8E6}"/>
                    </a:ext>
                  </a:extLst>
                </p:cNvPr>
                <p:cNvGrpSpPr/>
                <p:nvPr/>
              </p:nvGrpSpPr>
              <p:grpSpPr>
                <a:xfrm>
                  <a:off x="8136849" y="2207240"/>
                  <a:ext cx="1533109" cy="1538873"/>
                  <a:chOff x="6537297" y="3364009"/>
                  <a:chExt cx="1533109" cy="1538873"/>
                </a:xfrm>
              </p:grpSpPr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2D529241-EBAD-4803-9C7B-4B5E18A2FE8B}"/>
                      </a:ext>
                    </a:extLst>
                  </p:cNvPr>
                  <p:cNvSpPr/>
                  <p:nvPr/>
                </p:nvSpPr>
                <p:spPr>
                  <a:xfrm>
                    <a:off x="6537297" y="3364009"/>
                    <a:ext cx="1533109" cy="153887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pic>
                <p:nvPicPr>
                  <p:cNvPr id="96" name="Google Shape;138;p29" descr="mage result for usgs logo">
                    <a:extLst>
                      <a:ext uri="{FF2B5EF4-FFF2-40B4-BE49-F238E27FC236}">
                        <a16:creationId xmlns:a16="http://schemas.microsoft.com/office/drawing/2014/main" id="{5E234AB3-F06C-42C9-BB66-54C2B58552B8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/>
                  <a:stretch/>
                </p:blipFill>
                <p:spPr>
                  <a:xfrm>
                    <a:off x="6995437" y="3464636"/>
                    <a:ext cx="567275" cy="20918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7" name="Picture 4" descr="Home | Bureau of Land Management">
                    <a:extLst>
                      <a:ext uri="{FF2B5EF4-FFF2-40B4-BE49-F238E27FC236}">
                        <a16:creationId xmlns:a16="http://schemas.microsoft.com/office/drawing/2014/main" id="{4DEDC9FA-4840-4F1E-9C1B-5451881DCDF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03058" y="3956910"/>
                    <a:ext cx="498705" cy="4345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8" name="Picture 10" descr="DARPA publishes all its open source code in one place - The Verge">
                    <a:extLst>
                      <a:ext uri="{FF2B5EF4-FFF2-40B4-BE49-F238E27FC236}">
                        <a16:creationId xmlns:a16="http://schemas.microsoft.com/office/drawing/2014/main" id="{882E51D0-54BE-4413-A510-D990C978C15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71171" y="4372531"/>
                    <a:ext cx="609600" cy="31256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9" name="Picture 8" descr="Did California Support Prohibition, then Support Repeal?">
                    <a:extLst>
                      <a:ext uri="{FF2B5EF4-FFF2-40B4-BE49-F238E27FC236}">
                        <a16:creationId xmlns:a16="http://schemas.microsoft.com/office/drawing/2014/main" id="{FEF5D6AD-5342-4C16-8A12-FCB25B0C8D8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67627" y="4060107"/>
                    <a:ext cx="683614" cy="78127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0" name="Picture 99">
                    <a:extLst>
                      <a:ext uri="{FF2B5EF4-FFF2-40B4-BE49-F238E27FC236}">
                        <a16:creationId xmlns:a16="http://schemas.microsoft.com/office/drawing/2014/main" id="{D54DF2A0-E545-45A3-8B57-5E1BBB8FE7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704331" y="3695253"/>
                    <a:ext cx="372117" cy="124935"/>
                  </a:xfrm>
                  <a:prstGeom prst="rect">
                    <a:avLst/>
                  </a:prstGeom>
                </p:spPr>
              </p:pic>
              <p:pic>
                <p:nvPicPr>
                  <p:cNvPr id="101" name="Picture 2" descr="United States Forest Service - Wikipedia">
                    <a:extLst>
                      <a:ext uri="{FF2B5EF4-FFF2-40B4-BE49-F238E27FC236}">
                        <a16:creationId xmlns:a16="http://schemas.microsoft.com/office/drawing/2014/main" id="{9A42F6F1-0382-4686-BCA9-97717001EA6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49331" y="3806862"/>
                    <a:ext cx="345519" cy="38292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DE955E5B-C066-4BF3-AA8A-99C292983D0E}"/>
                    </a:ext>
                  </a:extLst>
                </p:cNvPr>
                <p:cNvSpPr txBox="1"/>
                <p:nvPr/>
              </p:nvSpPr>
              <p:spPr>
                <a:xfrm>
                  <a:off x="8136849" y="3746113"/>
                  <a:ext cx="1585947" cy="23852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100" b="1">
                      <a:solidFill>
                        <a:schemeClr val="bg1"/>
                      </a:solidFill>
                      <a:cs typeface="Calibri"/>
                    </a:rPr>
                    <a:t>Partnerships</a:t>
                  </a:r>
                </a:p>
              </p:txBody>
            </p:sp>
          </p:grpSp>
          <p:pic>
            <p:nvPicPr>
              <p:cNvPr id="91" name="Picture 90" descr="Logo&#10;&#10;Description automatically generated">
                <a:extLst>
                  <a:ext uri="{FF2B5EF4-FFF2-40B4-BE49-F238E27FC236}">
                    <a16:creationId xmlns:a16="http://schemas.microsoft.com/office/drawing/2014/main" id="{DAAB472A-564D-44FF-B3F7-55D3D9278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89578" y="5032021"/>
                <a:ext cx="293043" cy="376769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29CDB48F-47D1-461C-9357-C5960DD97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512950" y="4739928"/>
                <a:ext cx="299467" cy="299467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5553813-7EF5-450C-BA4E-26FFD0140BC7}"/>
                </a:ext>
              </a:extLst>
            </p:cNvPr>
            <p:cNvGrpSpPr/>
            <p:nvPr/>
          </p:nvGrpSpPr>
          <p:grpSpPr>
            <a:xfrm>
              <a:off x="4933618" y="4854562"/>
              <a:ext cx="2609453" cy="2052972"/>
              <a:chOff x="4933618" y="4854562"/>
              <a:chExt cx="2609453" cy="2052972"/>
            </a:xfrm>
          </p:grpSpPr>
          <p:pic>
            <p:nvPicPr>
              <p:cNvPr id="88" name="Picture 87" descr="Screen Shot 2021-11-19 at 3.36.50 PM.png">
                <a:extLst>
                  <a:ext uri="{FF2B5EF4-FFF2-40B4-BE49-F238E27FC236}">
                    <a16:creationId xmlns:a16="http://schemas.microsoft.com/office/drawing/2014/main" id="{E4605634-BF2B-4DF6-9B23-30A15B66F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 l="23325" t="25272" r="37979" b="19914"/>
              <a:stretch>
                <a:fillRect/>
              </a:stretch>
            </p:blipFill>
            <p:spPr>
              <a:xfrm>
                <a:off x="5316654" y="4854562"/>
                <a:ext cx="1555654" cy="1456110"/>
              </a:xfrm>
              <a:custGeom>
                <a:avLst/>
                <a:gdLst>
                  <a:gd name="connsiteX0" fmla="*/ 1268859 w 2537718"/>
                  <a:gd name="connsiteY0" fmla="*/ 0 h 2537718"/>
                  <a:gd name="connsiteX1" fmla="*/ 2537718 w 2537718"/>
                  <a:gd name="connsiteY1" fmla="*/ 1268859 h 2537718"/>
                  <a:gd name="connsiteX2" fmla="*/ 1268859 w 2537718"/>
                  <a:gd name="connsiteY2" fmla="*/ 2537718 h 2537718"/>
                  <a:gd name="connsiteX3" fmla="*/ 0 w 2537718"/>
                  <a:gd name="connsiteY3" fmla="*/ 1268859 h 2537718"/>
                  <a:gd name="connsiteX4" fmla="*/ 1268859 w 2537718"/>
                  <a:gd name="connsiteY4" fmla="*/ 0 h 253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7718" h="2537718">
                    <a:moveTo>
                      <a:pt x="1268859" y="0"/>
                    </a:moveTo>
                    <a:cubicBezTo>
                      <a:pt x="1969630" y="0"/>
                      <a:pt x="2537718" y="568088"/>
                      <a:pt x="2537718" y="1268859"/>
                    </a:cubicBezTo>
                    <a:cubicBezTo>
                      <a:pt x="2537718" y="1969630"/>
                      <a:pt x="1969630" y="2537718"/>
                      <a:pt x="1268859" y="2537718"/>
                    </a:cubicBezTo>
                    <a:cubicBezTo>
                      <a:pt x="568088" y="2537718"/>
                      <a:pt x="0" y="1969630"/>
                      <a:pt x="0" y="1268859"/>
                    </a:cubicBezTo>
                    <a:cubicBezTo>
                      <a:pt x="0" y="568088"/>
                      <a:pt x="568088" y="0"/>
                      <a:pt x="1268859" y="0"/>
                    </a:cubicBezTo>
                    <a:close/>
                  </a:path>
                </a:pathLst>
              </a:custGeom>
              <a:ln w="38100">
                <a:solidFill>
                  <a:schemeClr val="accent6">
                    <a:lumMod val="50000"/>
                  </a:schemeClr>
                </a:solidFill>
              </a:ln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EE198494-2017-404B-88BA-4AEF7D173BE7}"/>
                  </a:ext>
                </a:extLst>
              </p:cNvPr>
              <p:cNvSpPr txBox="1"/>
              <p:nvPr/>
            </p:nvSpPr>
            <p:spPr>
              <a:xfrm>
                <a:off x="4933618" y="6330453"/>
                <a:ext cx="2609453" cy="57708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Fire management support: drought &amp; fire risk prediction, fire impact assessments</a:t>
                </a:r>
                <a:r>
                  <a:rPr lang="en-US" sz="1100" dirty="0">
                    <a:solidFill>
                      <a:schemeClr val="tx1"/>
                    </a:solidFill>
                  </a:rPr>
                  <a:t> 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928A708-91BB-4CA6-8B92-0A0273589A59}"/>
                </a:ext>
              </a:extLst>
            </p:cNvPr>
            <p:cNvCxnSpPr>
              <a:cxnSpLocks/>
              <a:stCxn id="103" idx="4"/>
              <a:endCxn id="88" idx="0"/>
            </p:cNvCxnSpPr>
            <p:nvPr/>
          </p:nvCxnSpPr>
          <p:spPr>
            <a:xfrm flipH="1">
              <a:off x="6094481" y="3857502"/>
              <a:ext cx="5641" cy="99706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991E5AD-7100-437F-A383-3B7F43196C83}"/>
                </a:ext>
              </a:extLst>
            </p:cNvPr>
            <p:cNvGrpSpPr/>
            <p:nvPr/>
          </p:nvGrpSpPr>
          <p:grpSpPr>
            <a:xfrm>
              <a:off x="-25411429" y="1406966"/>
              <a:ext cx="36595403" cy="11308493"/>
              <a:chOff x="-29781762" y="2571128"/>
              <a:chExt cx="36595403" cy="11308493"/>
            </a:xfrm>
          </p:grpSpPr>
          <p:pic>
            <p:nvPicPr>
              <p:cNvPr id="86" name="Picture 85" descr="A picture containing nature, cloud&#10;&#10;Description automatically generated">
                <a:extLst>
                  <a:ext uri="{FF2B5EF4-FFF2-40B4-BE49-F238E27FC236}">
                    <a16:creationId xmlns:a16="http://schemas.microsoft.com/office/drawing/2014/main" id="{5EAC8C60-26E1-418A-BF70-08BBE0A8E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71" t="22893" r="32471" b="24618"/>
              <a:stretch>
                <a:fillRect/>
              </a:stretch>
            </p:blipFill>
            <p:spPr>
              <a:xfrm>
                <a:off x="5291459" y="2571128"/>
                <a:ext cx="1522182" cy="1522182"/>
              </a:xfrm>
              <a:custGeom>
                <a:avLst/>
                <a:gdLst>
                  <a:gd name="connsiteX0" fmla="*/ 761091 w 1522182"/>
                  <a:gd name="connsiteY0" fmla="*/ 0 h 1522182"/>
                  <a:gd name="connsiteX1" fmla="*/ 1522182 w 1522182"/>
                  <a:gd name="connsiteY1" fmla="*/ 761091 h 1522182"/>
                  <a:gd name="connsiteX2" fmla="*/ 761091 w 1522182"/>
                  <a:gd name="connsiteY2" fmla="*/ 1522182 h 1522182"/>
                  <a:gd name="connsiteX3" fmla="*/ 0 w 1522182"/>
                  <a:gd name="connsiteY3" fmla="*/ 761091 h 1522182"/>
                  <a:gd name="connsiteX4" fmla="*/ 761091 w 1522182"/>
                  <a:gd name="connsiteY4" fmla="*/ 0 h 152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182" h="1522182">
                    <a:moveTo>
                      <a:pt x="761091" y="0"/>
                    </a:moveTo>
                    <a:cubicBezTo>
                      <a:pt x="1181429" y="0"/>
                      <a:pt x="1522182" y="340752"/>
                      <a:pt x="1522182" y="761091"/>
                    </a:cubicBezTo>
                    <a:cubicBezTo>
                      <a:pt x="1522182" y="1181430"/>
                      <a:pt x="1181429" y="1522182"/>
                      <a:pt x="761091" y="1522182"/>
                    </a:cubicBezTo>
                    <a:cubicBezTo>
                      <a:pt x="340752" y="1522182"/>
                      <a:pt x="0" y="1181430"/>
                      <a:pt x="0" y="761091"/>
                    </a:cubicBezTo>
                    <a:cubicBezTo>
                      <a:pt x="0" y="340752"/>
                      <a:pt x="340752" y="0"/>
                      <a:pt x="761091" y="0"/>
                    </a:cubicBezTo>
                    <a:close/>
                  </a:path>
                </a:pathLst>
              </a:custGeom>
              <a:ln w="38100">
                <a:solidFill>
                  <a:schemeClr val="accent6">
                    <a:lumMod val="50000"/>
                  </a:schemeClr>
                </a:solidFill>
              </a:ln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BB420D8-FACF-445D-A10A-5CFA09081F56}"/>
                  </a:ext>
                </a:extLst>
              </p:cNvPr>
              <p:cNvSpPr txBox="1"/>
              <p:nvPr/>
            </p:nvSpPr>
            <p:spPr>
              <a:xfrm>
                <a:off x="-29781762" y="13471817"/>
                <a:ext cx="1871696" cy="40780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lvl="1" algn="ctr"/>
                <a:r>
                  <a:rPr lang="en-US" sz="1100" b="1">
                    <a:solidFill>
                      <a:schemeClr val="tx1"/>
                    </a:solidFill>
                    <a:cs typeface="Calibri"/>
                  </a:rPr>
                  <a:t>Wildfire data integration, modeling, &amp; visualization</a:t>
                </a:r>
              </a:p>
            </p:txBody>
          </p:sp>
        </p:grp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3FFEAEFE-EF0A-2744-B2EE-47177E98EED5}"/>
              </a:ext>
            </a:extLst>
          </p:cNvPr>
          <p:cNvSpPr>
            <a:spLocks noChangeAspect="1"/>
          </p:cNvSpPr>
          <p:nvPr/>
        </p:nvSpPr>
        <p:spPr>
          <a:xfrm>
            <a:off x="5008076" y="1581219"/>
            <a:ext cx="2194560" cy="21954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Earth Science Division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D4A508-36AA-4580-B560-BCECABB48C33}"/>
              </a:ext>
            </a:extLst>
          </p:cNvPr>
          <p:cNvSpPr txBox="1"/>
          <p:nvPr/>
        </p:nvSpPr>
        <p:spPr>
          <a:xfrm>
            <a:off x="9401557" y="2871061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Wildfire data integration, modeling, &amp; visualization</a:t>
            </a:r>
            <a:r>
              <a:rPr lang="en-US" sz="1100" dirty="0">
                <a:solidFill>
                  <a:schemeClr val="bg1"/>
                </a:solidFill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8368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CFA4F8-6996-4187-A9B8-9739EC009C49}"/>
              </a:ext>
            </a:extLst>
          </p:cNvPr>
          <p:cNvSpPr txBox="1"/>
          <p:nvPr/>
        </p:nvSpPr>
        <p:spPr>
          <a:xfrm>
            <a:off x="2052319" y="1657730"/>
            <a:ext cx="808735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/>
                <a:sym typeface="Arial"/>
              </a:rPr>
              <a:t>Wildland Fire Applications Program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/>
                <a:sym typeface="Arial"/>
              </a:rPr>
              <a:t>NASA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/>
                <a:sym typeface="Arial"/>
              </a:rPr>
              <a:t>Earth Science Division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/>
                <a:sym typeface="Arial"/>
              </a:rPr>
              <a:t>Applied Sciences Program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/>
                <a:sym typeface="Arial"/>
              </a:rPr>
              <a:t>Earth. Science. Action.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42B8D-FE84-405D-8EC2-FF0AD2032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69FE3A-7D01-4DF8-88A6-56599307F9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810"/>
          <a:stretch/>
        </p:blipFill>
        <p:spPr>
          <a:xfrm>
            <a:off x="5562072" y="414696"/>
            <a:ext cx="1067855" cy="7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4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64010-40A8-DC46-A656-B3510375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itle 16">
            <a:extLst>
              <a:ext uri="{FF2B5EF4-FFF2-40B4-BE49-F238E27FC236}">
                <a16:creationId xmlns:a16="http://schemas.microsoft.com/office/drawing/2014/main" id="{11E748AA-7216-4A09-BFB0-A67C13B0E2C3}"/>
              </a:ext>
            </a:extLst>
          </p:cNvPr>
          <p:cNvSpPr txBox="1">
            <a:spLocks/>
          </p:cNvSpPr>
          <p:nvPr/>
        </p:nvSpPr>
        <p:spPr>
          <a:xfrm>
            <a:off x="495300" y="306464"/>
            <a:ext cx="10515600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spc="200" baseline="0">
                <a:solidFill>
                  <a:srgbClr val="6A727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6A72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APPLIED SCIENCES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C0F6291E-E1A7-487B-A0A9-5206AA333B12}"/>
              </a:ext>
            </a:extLst>
          </p:cNvPr>
          <p:cNvSpPr txBox="1">
            <a:spLocks/>
          </p:cNvSpPr>
          <p:nvPr/>
        </p:nvSpPr>
        <p:spPr>
          <a:xfrm>
            <a:off x="495300" y="809604"/>
            <a:ext cx="5956495" cy="1185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rgbClr val="5595AC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44D60"/>
              </a:solidFill>
              <a:effectLst/>
              <a:uLnTx/>
              <a:uFillTx/>
              <a:latin typeface="Georgia" panose="02040502050405020303" pitchFamily="18" charset="0"/>
              <a:sym typeface="Arial"/>
            </a:endParaRPr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883B5082-4236-40A8-A017-C4E224675014}"/>
              </a:ext>
            </a:extLst>
          </p:cNvPr>
          <p:cNvSpPr txBox="1">
            <a:spLocks/>
          </p:cNvSpPr>
          <p:nvPr/>
        </p:nvSpPr>
        <p:spPr>
          <a:xfrm>
            <a:off x="495302" y="1034472"/>
            <a:ext cx="5138317" cy="4360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Purposes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Enable people &amp; organizations to apply insights from Earth science to benefit the economy, health, quality of life, and environment.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Work with institutions in the U.S. and worldwide to improve their decisions and actions through applications of Earth science information.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Draw on our connections with users to bring their feedback and inquiries back to ESD to further improve NASA Earth science research, missions, etc.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988972-E3DE-442E-A4B0-5CC007A9C792}"/>
              </a:ext>
            </a:extLst>
          </p:cNvPr>
          <p:cNvSpPr/>
          <p:nvPr/>
        </p:nvSpPr>
        <p:spPr>
          <a:xfrm>
            <a:off x="6808895" y="5397446"/>
            <a:ext cx="4656429" cy="800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lIns="182880" tIns="91440" rIns="182880" bIns="91440">
            <a:spAutoFit/>
          </a:bodyPr>
          <a:lstStyle/>
          <a:p>
            <a:pPr marL="112712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User-centric and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Applying the most appropriate science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952471-6060-46EF-8862-D0ED771B5B5B}"/>
              </a:ext>
            </a:extLst>
          </p:cNvPr>
          <p:cNvGrpSpPr/>
          <p:nvPr/>
        </p:nvGrpSpPr>
        <p:grpSpPr>
          <a:xfrm>
            <a:off x="6277460" y="809604"/>
            <a:ext cx="5465303" cy="4219157"/>
            <a:chOff x="72895" y="1402486"/>
            <a:chExt cx="4632253" cy="36262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2F4346-1AFC-4A48-8565-2DAA0E0FA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889" b="89778" l="8889" r="90667">
                          <a14:foregroundMark x1="9333" y1="52000" x2="9333" y2="52000"/>
                          <a14:foregroundMark x1="10667" y1="34667" x2="10667" y2="34667"/>
                          <a14:foregroundMark x1="24000" y1="17333" x2="24000" y2="17333"/>
                          <a14:foregroundMark x1="50222" y1="8889" x2="50222" y2="8889"/>
                          <a14:foregroundMark x1="90667" y1="52889" x2="90667" y2="52889"/>
                          <a14:foregroundMark x1="18667" y1="22222" x2="18667" y2="22222"/>
                          <a14:foregroundMark x1="16889" y1="24000" x2="16889" y2="24000"/>
                          <a14:foregroundMark x1="16000" y1="25333" x2="16000" y2="25333"/>
                          <a14:foregroundMark x1="71556" y1="83556" x2="71556" y2="835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09133" y="2266344"/>
              <a:ext cx="1975059" cy="197505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BD88B1-5135-4DA4-9124-59B0BC657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0194" y="1940185"/>
              <a:ext cx="875435" cy="315293"/>
            </a:xfrm>
            <a:prstGeom prst="rect">
              <a:avLst/>
            </a:prstGeom>
          </p:spPr>
        </p:pic>
        <p:pic>
          <p:nvPicPr>
            <p:cNvPr id="15" name="Picture 2" descr="Image result for conservation international logo">
              <a:extLst>
                <a:ext uri="{FF2B5EF4-FFF2-40B4-BE49-F238E27FC236}">
                  <a16:creationId xmlns:a16="http://schemas.microsoft.com/office/drawing/2014/main" id="{2869B886-A5B6-4CDD-AD19-2051DE6771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672" y="1402486"/>
              <a:ext cx="682256" cy="744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Image result for nature conservancy logo">
              <a:extLst>
                <a:ext uri="{FF2B5EF4-FFF2-40B4-BE49-F238E27FC236}">
                  <a16:creationId xmlns:a16="http://schemas.microsoft.com/office/drawing/2014/main" id="{87D521EE-421F-4C3B-8C64-D140861F7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572" y="4117206"/>
              <a:ext cx="1088524" cy="570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Image result for nps logo">
              <a:extLst>
                <a:ext uri="{FF2B5EF4-FFF2-40B4-BE49-F238E27FC236}">
                  <a16:creationId xmlns:a16="http://schemas.microsoft.com/office/drawing/2014/main" id="{026AE3B0-CB06-463D-8F3C-BD92569C18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52" y="2288535"/>
              <a:ext cx="329157" cy="428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Image result for usfs logo">
              <a:extLst>
                <a:ext uri="{FF2B5EF4-FFF2-40B4-BE49-F238E27FC236}">
                  <a16:creationId xmlns:a16="http://schemas.microsoft.com/office/drawing/2014/main" id="{77138A7D-1BB6-4990-BD6A-7B336C69B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788" y="4407180"/>
              <a:ext cx="357875" cy="389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Image result for boem logo">
              <a:extLst>
                <a:ext uri="{FF2B5EF4-FFF2-40B4-BE49-F238E27FC236}">
                  <a16:creationId xmlns:a16="http://schemas.microsoft.com/office/drawing/2014/main" id="{C1E9B5DF-0395-4CFE-812A-AC51B906D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895" y="3073389"/>
              <a:ext cx="675253" cy="339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Image result for ladco logo air quality">
              <a:extLst>
                <a:ext uri="{FF2B5EF4-FFF2-40B4-BE49-F238E27FC236}">
                  <a16:creationId xmlns:a16="http://schemas.microsoft.com/office/drawing/2014/main" id="{30C56512-A062-48E4-8185-62AEF4EE0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277" y="4564451"/>
              <a:ext cx="1234595" cy="464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Image result for gallo wines logo">
              <a:extLst>
                <a:ext uri="{FF2B5EF4-FFF2-40B4-BE49-F238E27FC236}">
                  <a16:creationId xmlns:a16="http://schemas.microsoft.com/office/drawing/2014/main" id="{63884635-11A6-43EE-9F5C-F4D32FC79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5" y="2592286"/>
              <a:ext cx="1407928" cy="938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Image result for swiss re logo">
              <a:extLst>
                <a:ext uri="{FF2B5EF4-FFF2-40B4-BE49-F238E27FC236}">
                  <a16:creationId xmlns:a16="http://schemas.microsoft.com/office/drawing/2014/main" id="{C0B09055-49E5-47F3-9C4D-4BB7BCED6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9716" y="3448600"/>
              <a:ext cx="682256" cy="682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0" descr="Image result for ca dwr logo">
              <a:extLst>
                <a:ext uri="{FF2B5EF4-FFF2-40B4-BE49-F238E27FC236}">
                  <a16:creationId xmlns:a16="http://schemas.microsoft.com/office/drawing/2014/main" id="{6718EF13-9905-435B-948B-50134A79F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396" y="1481865"/>
              <a:ext cx="545910" cy="545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2" descr="Image result for sd dept of public health logo">
              <a:extLst>
                <a:ext uri="{FF2B5EF4-FFF2-40B4-BE49-F238E27FC236}">
                  <a16:creationId xmlns:a16="http://schemas.microsoft.com/office/drawing/2014/main" id="{7970C1F4-F408-442A-A59E-0D36770B5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804" y="1641062"/>
              <a:ext cx="650980" cy="569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4" descr="Image result for tceq logo">
              <a:extLst>
                <a:ext uri="{FF2B5EF4-FFF2-40B4-BE49-F238E27FC236}">
                  <a16:creationId xmlns:a16="http://schemas.microsoft.com/office/drawing/2014/main" id="{DBABC60F-AD6B-4431-880D-29830EB60A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54902" y="4053253"/>
              <a:ext cx="357874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 descr="Image result for illinois corn growers association logo">
              <a:extLst>
                <a:ext uri="{FF2B5EF4-FFF2-40B4-BE49-F238E27FC236}">
                  <a16:creationId xmlns:a16="http://schemas.microsoft.com/office/drawing/2014/main" id="{E8F4A84D-7E28-4639-BBBB-86A7B3874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527" y="3448600"/>
              <a:ext cx="933450" cy="525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8" descr="Image result for bayer logo">
              <a:extLst>
                <a:ext uri="{FF2B5EF4-FFF2-40B4-BE49-F238E27FC236}">
                  <a16:creationId xmlns:a16="http://schemas.microsoft.com/office/drawing/2014/main" id="{CF43F5A6-8EC4-4AE7-AA43-5DBA52A1C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276" y="2416246"/>
              <a:ext cx="458972" cy="458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62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64010-40A8-DC46-A656-B3510375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itle 16">
            <a:extLst>
              <a:ext uri="{FF2B5EF4-FFF2-40B4-BE49-F238E27FC236}">
                <a16:creationId xmlns:a16="http://schemas.microsoft.com/office/drawing/2014/main" id="{11E748AA-7216-4A09-BFB0-A67C13B0E2C3}"/>
              </a:ext>
            </a:extLst>
          </p:cNvPr>
          <p:cNvSpPr txBox="1">
            <a:spLocks/>
          </p:cNvSpPr>
          <p:nvPr/>
        </p:nvSpPr>
        <p:spPr>
          <a:xfrm>
            <a:off x="495300" y="306464"/>
            <a:ext cx="10515600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spc="200" baseline="0">
                <a:solidFill>
                  <a:srgbClr val="6A727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6A72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LINES OF BUSINESS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B4F1AA-6664-4249-B50E-AA3228B95FD3}"/>
              </a:ext>
            </a:extLst>
          </p:cNvPr>
          <p:cNvGrpSpPr/>
          <p:nvPr/>
        </p:nvGrpSpPr>
        <p:grpSpPr>
          <a:xfrm>
            <a:off x="2222142" y="1332748"/>
            <a:ext cx="9125653" cy="988698"/>
            <a:chOff x="4737350" y="1401106"/>
            <a:chExt cx="9125653" cy="988698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8D6362C7-08AE-4160-B864-AA08DFE58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350" y="1401106"/>
              <a:ext cx="1430044" cy="988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300C4A6A-A3E0-4277-8F2B-C1E47CEF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1129" y="1455996"/>
              <a:ext cx="702187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Earth Science Applications</a:t>
              </a:r>
              <a:br>
                <a:rPr kumimoji="0" lang="en-US" alt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ea typeface="Arial Narrow"/>
                  <a:cs typeface="Arial Narrow"/>
                  <a:sym typeface="Arial Narrow"/>
                </a:rPr>
                <a:t>Develop, test, prove-out, and transition uses</a:t>
              </a:r>
              <a:endPara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4A9940-6AB1-463A-8B92-46C4D825B2EE}"/>
              </a:ext>
            </a:extLst>
          </p:cNvPr>
          <p:cNvGrpSpPr/>
          <p:nvPr/>
        </p:nvGrpSpPr>
        <p:grpSpPr>
          <a:xfrm>
            <a:off x="2394126" y="3016320"/>
            <a:ext cx="6673674" cy="1215940"/>
            <a:chOff x="4927629" y="2899326"/>
            <a:chExt cx="6673674" cy="1215940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A648FF55-446C-4354-8130-C185833294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629" y="2899326"/>
              <a:ext cx="1168371" cy="1215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4932C8-8812-4187-B7A8-664914CF7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9424" y="3091798"/>
              <a:ext cx="474187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Capacity Building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ea typeface="Arial Narrow"/>
                  <a:cs typeface="Arial Narrow"/>
                  <a:sym typeface="Arial Narrow"/>
                </a:rPr>
                <a:t>Build capabilities in US and developing countries</a:t>
              </a:r>
              <a:endPara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DCE78B-9680-4BC3-8EA3-20FA2F41D283}"/>
              </a:ext>
            </a:extLst>
          </p:cNvPr>
          <p:cNvGrpSpPr/>
          <p:nvPr/>
        </p:nvGrpSpPr>
        <p:grpSpPr>
          <a:xfrm>
            <a:off x="2363303" y="4908831"/>
            <a:ext cx="6735321" cy="1123063"/>
            <a:chOff x="4932616" y="4734746"/>
            <a:chExt cx="6735321" cy="1123063"/>
          </a:xfrm>
        </p:grpSpPr>
        <p:pic>
          <p:nvPicPr>
            <p:cNvPr id="20" name="Picture 19" descr="http://images.clipartpanda.com/satellite-clipart-cub_navigation_lesson09_clipart1.jpg">
              <a:extLst>
                <a:ext uri="{FF2B5EF4-FFF2-40B4-BE49-F238E27FC236}">
                  <a16:creationId xmlns:a16="http://schemas.microsoft.com/office/drawing/2014/main" id="{756EE689-97AC-4C44-897A-3B5703515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4932616" y="4734746"/>
              <a:ext cx="1163384" cy="112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F66BE8-6BBF-4178-A538-89ACFC212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9424" y="4880778"/>
              <a:ext cx="480851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Mission Planning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ea typeface="Arial Narrow"/>
                  <a:cs typeface="Arial Narrow"/>
                  <a:sym typeface="Arial Narrow"/>
                </a:rPr>
                <a:t>Support applications throughout mission lifecycles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03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64010-40A8-DC46-A656-B3510375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8FC260A4-F994-4C16-AAAF-2B85B36ED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317" y="5543508"/>
            <a:ext cx="1373974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ARSET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Training</a:t>
            </a: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3D921DB3-4FD7-4E11-A2A8-432F91B7F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591" y="5543508"/>
            <a:ext cx="1373974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DEVELOP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Workforce</a:t>
            </a: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897D1B4A-7386-4C50-BF9A-1C89461CA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4959" y="5543508"/>
            <a:ext cx="137397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SERVIR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International Development</a:t>
            </a:r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17E34D58-3381-4808-B1C2-12F5EF48A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41"/>
          <a:stretch/>
        </p:blipFill>
        <p:spPr bwMode="auto">
          <a:xfrm>
            <a:off x="6984836" y="4398532"/>
            <a:ext cx="969484" cy="100584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30" descr="TRAINING">
            <a:extLst>
              <a:ext uri="{FF2B5EF4-FFF2-40B4-BE49-F238E27FC236}">
                <a16:creationId xmlns:a16="http://schemas.microsoft.com/office/drawing/2014/main" id="{DDAE6D28-ABA4-4FB5-AE75-D99AB7FE4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1526" y="4398532"/>
            <a:ext cx="969484" cy="1005840"/>
          </a:xfrm>
          <a:prstGeom prst="rect">
            <a:avLst/>
          </a:prstGeom>
          <a:noFill/>
          <a:ln w="952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502B594-0C0A-45EA-879A-BB8B1CC980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41" r="24096"/>
          <a:stretch/>
        </p:blipFill>
        <p:spPr>
          <a:xfrm>
            <a:off x="8818046" y="4398532"/>
            <a:ext cx="967801" cy="100584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7585A2-78B9-4A30-B05A-B2312A977C6A}"/>
              </a:ext>
            </a:extLst>
          </p:cNvPr>
          <p:cNvGrpSpPr/>
          <p:nvPr/>
        </p:nvGrpSpPr>
        <p:grpSpPr>
          <a:xfrm>
            <a:off x="4992408" y="1226261"/>
            <a:ext cx="1149565" cy="1492339"/>
            <a:chOff x="4992408" y="1009685"/>
            <a:chExt cx="1149565" cy="149233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7255DB-C325-4EF5-A01B-D50F183E2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04" r="38582"/>
            <a:stretch/>
          </p:blipFill>
          <p:spPr>
            <a:xfrm>
              <a:off x="5081625" y="1009685"/>
              <a:ext cx="971131" cy="1005840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Text Box 26">
              <a:extLst>
                <a:ext uri="{FF2B5EF4-FFF2-40B4-BE49-F238E27FC236}">
                  <a16:creationId xmlns:a16="http://schemas.microsoft.com/office/drawing/2014/main" id="{B14038B1-BB1C-448B-A107-9EF183A0F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408" y="2194247"/>
              <a:ext cx="11495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Agriculture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9294042-1789-461A-A540-165DACAF02E9}"/>
              </a:ext>
            </a:extLst>
          </p:cNvPr>
          <p:cNvGrpSpPr/>
          <p:nvPr/>
        </p:nvGrpSpPr>
        <p:grpSpPr>
          <a:xfrm>
            <a:off x="6209487" y="1235297"/>
            <a:ext cx="1373974" cy="1483303"/>
            <a:chOff x="6244072" y="1018721"/>
            <a:chExt cx="1373974" cy="1483303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E01ED5CA-D45D-473B-9E77-0B4C487EC8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643" r="22004"/>
            <a:stretch/>
          </p:blipFill>
          <p:spPr bwMode="auto">
            <a:xfrm>
              <a:off x="6442019" y="1018721"/>
              <a:ext cx="978080" cy="1005840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3" name="Text Box 5">
              <a:extLst>
                <a:ext uri="{FF2B5EF4-FFF2-40B4-BE49-F238E27FC236}">
                  <a16:creationId xmlns:a16="http://schemas.microsoft.com/office/drawing/2014/main" id="{6283C57D-DA7C-4EEB-B6A0-EE410DF1A6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4072" y="2194247"/>
              <a:ext cx="137397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Disasters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C886C52-525A-4898-93D3-C71A823802EC}"/>
              </a:ext>
            </a:extLst>
          </p:cNvPr>
          <p:cNvGrpSpPr/>
          <p:nvPr/>
        </p:nvGrpSpPr>
        <p:grpSpPr>
          <a:xfrm>
            <a:off x="10513371" y="1230349"/>
            <a:ext cx="1411036" cy="1703694"/>
            <a:chOff x="10513371" y="1013773"/>
            <a:chExt cx="1411036" cy="1703694"/>
          </a:xfrm>
        </p:grpSpPr>
        <p:pic>
          <p:nvPicPr>
            <p:cNvPr id="38" name="Picture 16" descr="Hydroelectric Dam">
              <a:extLst>
                <a:ext uri="{FF2B5EF4-FFF2-40B4-BE49-F238E27FC236}">
                  <a16:creationId xmlns:a16="http://schemas.microsoft.com/office/drawing/2014/main" id="{93DA5463-F290-4251-8AEB-276C2F3B91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6182" y="1013773"/>
              <a:ext cx="965415" cy="1005840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 Box 17">
              <a:extLst>
                <a:ext uri="{FF2B5EF4-FFF2-40B4-BE49-F238E27FC236}">
                  <a16:creationId xmlns:a16="http://schemas.microsoft.com/office/drawing/2014/main" id="{8E482E02-FFF0-4627-88D8-5B4368C91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13371" y="2194247"/>
              <a:ext cx="14110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  <a:sym typeface="Arial"/>
                </a:rPr>
                <a:t>Water Resources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9395A4-12F8-4F61-96B0-34FEF62B3EEA}"/>
              </a:ext>
            </a:extLst>
          </p:cNvPr>
          <p:cNvGrpSpPr/>
          <p:nvPr/>
        </p:nvGrpSpPr>
        <p:grpSpPr>
          <a:xfrm>
            <a:off x="9099575" y="1226261"/>
            <a:ext cx="1346282" cy="1707782"/>
            <a:chOff x="8970133" y="1009685"/>
            <a:chExt cx="1346282" cy="1707782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50B14CCA-026E-4867-8465-92076685BD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7362" y="1009685"/>
              <a:ext cx="965960" cy="1005840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8">
              <a:extLst>
                <a:ext uri="{FF2B5EF4-FFF2-40B4-BE49-F238E27FC236}">
                  <a16:creationId xmlns:a16="http://schemas.microsoft.com/office/drawing/2014/main" id="{2AA591E7-B59D-4EBE-8AC4-96E82C348A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70133" y="2194247"/>
              <a:ext cx="134628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  <a:sym typeface="Arial"/>
                </a:rPr>
                <a:t>Health &amp;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Air Quality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3DFA5D1-D51E-4317-8EAE-15F749BCF20D}"/>
              </a:ext>
            </a:extLst>
          </p:cNvPr>
          <p:cNvGrpSpPr/>
          <p:nvPr/>
        </p:nvGrpSpPr>
        <p:grpSpPr>
          <a:xfrm>
            <a:off x="7650975" y="1235297"/>
            <a:ext cx="1381086" cy="1437136"/>
            <a:chOff x="7584240" y="1018721"/>
            <a:chExt cx="1381086" cy="1437136"/>
          </a:xfrm>
        </p:grpSpPr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6C7ECBB3-D0BB-490F-9C3D-CEAEE260F2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8921" y="1018721"/>
              <a:ext cx="971724" cy="1005840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6" name="Text Box 23">
              <a:extLst>
                <a:ext uri="{FF2B5EF4-FFF2-40B4-BE49-F238E27FC236}">
                  <a16:creationId xmlns:a16="http://schemas.microsoft.com/office/drawing/2014/main" id="{6BDD5748-A9D3-4538-9C50-3AA54CFBDB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4240" y="2194247"/>
              <a:ext cx="138108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  <a:sym typeface="Arial"/>
                </a:rPr>
                <a:t>Ecosystems</a:t>
              </a:r>
            </a:p>
          </p:txBody>
        </p:sp>
      </p:grpSp>
      <p:sp>
        <p:nvSpPr>
          <p:cNvPr id="32" name="Title 16">
            <a:extLst>
              <a:ext uri="{FF2B5EF4-FFF2-40B4-BE49-F238E27FC236}">
                <a16:creationId xmlns:a16="http://schemas.microsoft.com/office/drawing/2014/main" id="{B4074BD7-6C95-40F9-A83C-4F34C7240991}"/>
              </a:ext>
            </a:extLst>
          </p:cNvPr>
          <p:cNvSpPr txBox="1">
            <a:spLocks/>
          </p:cNvSpPr>
          <p:nvPr/>
        </p:nvSpPr>
        <p:spPr>
          <a:xfrm>
            <a:off x="490403" y="4219154"/>
            <a:ext cx="4278754" cy="1364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spc="200" baseline="0">
                <a:solidFill>
                  <a:srgbClr val="6A727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200" normalizeH="0" baseline="0" noProof="0" dirty="0">
                <a:ln>
                  <a:noFill/>
                </a:ln>
                <a:solidFill>
                  <a:srgbClr val="6A72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CAPACITY BUILDING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200" normalizeH="0" baseline="0" noProof="0" dirty="0">
              <a:ln>
                <a:noFill/>
              </a:ln>
              <a:solidFill>
                <a:srgbClr val="6A727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6A72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Activities span all of the applications themes</a:t>
            </a:r>
          </a:p>
        </p:txBody>
      </p:sp>
      <p:sp>
        <p:nvSpPr>
          <p:cNvPr id="34" name="Title 16">
            <a:extLst>
              <a:ext uri="{FF2B5EF4-FFF2-40B4-BE49-F238E27FC236}">
                <a16:creationId xmlns:a16="http://schemas.microsoft.com/office/drawing/2014/main" id="{942A5D4B-8042-48C6-A903-AB885666A897}"/>
              </a:ext>
            </a:extLst>
          </p:cNvPr>
          <p:cNvSpPr txBox="1">
            <a:spLocks/>
          </p:cNvSpPr>
          <p:nvPr/>
        </p:nvSpPr>
        <p:spPr>
          <a:xfrm>
            <a:off x="490403" y="1444152"/>
            <a:ext cx="3551405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spc="200" baseline="0">
                <a:solidFill>
                  <a:srgbClr val="6A727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200" normalizeH="0" baseline="0" noProof="0" dirty="0">
                <a:ln>
                  <a:noFill/>
                </a:ln>
                <a:solidFill>
                  <a:srgbClr val="6A72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APPLICATIONS AREAS</a:t>
            </a:r>
          </a:p>
        </p:txBody>
      </p:sp>
      <p:sp>
        <p:nvSpPr>
          <p:cNvPr id="50" name="Text Box 11">
            <a:extLst>
              <a:ext uri="{FF2B5EF4-FFF2-40B4-BE49-F238E27FC236}">
                <a16:creationId xmlns:a16="http://schemas.microsoft.com/office/drawing/2014/main" id="{C8905786-979A-48D0-8FA6-0F6C5FD5B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867" y="3627967"/>
            <a:ext cx="49275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</a:tabLst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Energy	Wildfires</a:t>
            </a:r>
          </a:p>
        </p:txBody>
      </p:sp>
      <p:sp>
        <p:nvSpPr>
          <p:cNvPr id="54" name="Text Box 11">
            <a:extLst>
              <a:ext uri="{FF2B5EF4-FFF2-40B4-BE49-F238E27FC236}">
                <a16:creationId xmlns:a16="http://schemas.microsoft.com/office/drawing/2014/main" id="{66B56C7D-0840-442B-8E98-376371C55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868" y="3208454"/>
            <a:ext cx="49275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0" algn="l"/>
                <a:tab pos="2743200" algn="l"/>
              </a:tabLst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Climate &amp; Resilience	Environmental Justice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0D029A9-D029-46D0-BB6E-4F7CC70F4834}"/>
              </a:ext>
            </a:extLst>
          </p:cNvPr>
          <p:cNvSpPr/>
          <p:nvPr/>
        </p:nvSpPr>
        <p:spPr>
          <a:xfrm>
            <a:off x="4879317" y="3197081"/>
            <a:ext cx="18716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Emerging Areas with FY22 PBR: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6" name="Title 16">
            <a:extLst>
              <a:ext uri="{FF2B5EF4-FFF2-40B4-BE49-F238E27FC236}">
                <a16:creationId xmlns:a16="http://schemas.microsoft.com/office/drawing/2014/main" id="{FD46836A-3D0B-4D12-8E82-1712E9AB008F}"/>
              </a:ext>
            </a:extLst>
          </p:cNvPr>
          <p:cNvSpPr txBox="1">
            <a:spLocks/>
          </p:cNvSpPr>
          <p:nvPr/>
        </p:nvSpPr>
        <p:spPr>
          <a:xfrm>
            <a:off x="86226" y="306464"/>
            <a:ext cx="10515600" cy="57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spc="200" baseline="0">
                <a:solidFill>
                  <a:srgbClr val="6A727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6A72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APPLIED SCIENCES</a:t>
            </a: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06901B3A-834B-49D5-9823-E92F1D66E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7623" y="4415902"/>
            <a:ext cx="1373974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Emerging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Indigenous People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Professional Schools</a:t>
            </a:r>
          </a:p>
        </p:txBody>
      </p:sp>
    </p:spTree>
    <p:extLst>
      <p:ext uri="{BB962C8B-B14F-4D97-AF65-F5344CB8AC3E}">
        <p14:creationId xmlns:p14="http://schemas.microsoft.com/office/powerpoint/2010/main" val="157682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4484C3E-D9DA-477F-8AAE-C277E466161E}"/>
              </a:ext>
            </a:extLst>
          </p:cNvPr>
          <p:cNvCxnSpPr>
            <a:cxnSpLocks/>
          </p:cNvCxnSpPr>
          <p:nvPr/>
        </p:nvCxnSpPr>
        <p:spPr>
          <a:xfrm>
            <a:off x="1734531" y="1098351"/>
            <a:ext cx="546756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183D2E-256A-420A-B9CC-D7E0757D0D61}"/>
              </a:ext>
            </a:extLst>
          </p:cNvPr>
          <p:cNvSpPr/>
          <p:nvPr/>
        </p:nvSpPr>
        <p:spPr>
          <a:xfrm>
            <a:off x="603312" y="461203"/>
            <a:ext cx="1216057" cy="1274297"/>
          </a:xfrm>
          <a:prstGeom prst="roundRect">
            <a:avLst>
              <a:gd name="adj" fmla="val 3031"/>
            </a:avLst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50445" y="1167794"/>
            <a:ext cx="1121790" cy="61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Arial" panose="020B0604020202020204" pitchFamily="34" charset="0"/>
              </a:rPr>
              <a:t>Wildfires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D4A1F0-CE3B-4258-AF77-C2FDC8C1294D}"/>
              </a:ext>
            </a:extLst>
          </p:cNvPr>
          <p:cNvCxnSpPr>
            <a:cxnSpLocks/>
          </p:cNvCxnSpPr>
          <p:nvPr/>
        </p:nvCxnSpPr>
        <p:spPr>
          <a:xfrm>
            <a:off x="2281287" y="116000"/>
            <a:ext cx="0" cy="189917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07876E1-583C-4460-AC1A-6331FFBC69AB}"/>
              </a:ext>
            </a:extLst>
          </p:cNvPr>
          <p:cNvSpPr/>
          <p:nvPr/>
        </p:nvSpPr>
        <p:spPr>
          <a:xfrm>
            <a:off x="2489148" y="185114"/>
            <a:ext cx="79617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457200" algn="l"/>
                <a:tab pos="1376363" algn="l"/>
                <a:tab pos="3949700" algn="l"/>
                <a:tab pos="4572000" algn="l"/>
                <a:tab pos="7315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Nova" panose="020B0602020104020203" pitchFamily="34" charset="0"/>
                <a:ea typeface="Arial Narrow" charset="0"/>
                <a:cs typeface="Arial" panose="020B0604020202020204" pitchFamily="34" charset="0"/>
              </a:rPr>
              <a:t>The Wildfires Application Area supports applications of Earth science for tools, collaborations, and modeling on fuel-load, fire-risk, burn perimeters, fire weather, and more.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457200" algn="l"/>
                <a:tab pos="1376363" algn="l"/>
                <a:tab pos="3200400" algn="l"/>
                <a:tab pos="5260975" algn="l"/>
                <a:tab pos="7315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Nova" panose="020B0602020104020203" pitchFamily="34" charset="0"/>
                <a:ea typeface="Arial Narrow" charset="0"/>
                <a:cs typeface="Arial" panose="020B0604020202020204" pitchFamily="34" charset="0"/>
              </a:rPr>
              <a:t>Wildfires program spans all phases: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Nova" panose="020B0602020104020203" pitchFamily="34" charset="0"/>
                <a:ea typeface="Arial Narrow" charset="0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Nova" panose="020B0602020104020203" pitchFamily="34" charset="0"/>
                <a:ea typeface="Arial Narrow" charset="0"/>
                <a:cs typeface="Arial" panose="020B0604020202020204" pitchFamily="34" charset="0"/>
              </a:rPr>
              <a:t>» Pre-Fire: Fuel loads &amp; Fire Risk       » Active Fire	» Post-Fire Rehabilitation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2B5D351-E057-4584-B6D9-11732C9DE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38066" b="39347"/>
          <a:stretch/>
        </p:blipFill>
        <p:spPr>
          <a:xfrm>
            <a:off x="3114530" y="2246616"/>
            <a:ext cx="6209122" cy="3657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B1BBBE3-CEE6-4715-B719-DA063A54691C}"/>
              </a:ext>
            </a:extLst>
          </p:cNvPr>
          <p:cNvSpPr/>
          <p:nvPr/>
        </p:nvSpPr>
        <p:spPr>
          <a:xfrm>
            <a:off x="10874422" y="539057"/>
            <a:ext cx="1317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457200" algn="l"/>
                <a:tab pos="1376363" algn="l"/>
                <a:tab pos="3949700" algn="l"/>
                <a:tab pos="4572000" algn="l"/>
                <a:tab pos="7315200" algn="l"/>
              </a:tabLst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Nova" panose="020B0602020104020203" pitchFamily="34" charset="0"/>
                <a:ea typeface="Arial Narrow" charset="0"/>
                <a:cs typeface="Arial" panose="020B0604020202020204" pitchFamily="34" charset="0"/>
              </a:rPr>
              <a:t>Re-Start with 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Nova" panose="020B0602020104020203" pitchFamily="34" charset="0"/>
                <a:ea typeface="Arial Narrow" charset="0"/>
                <a:cs typeface="Arial" panose="020B0604020202020204" pitchFamily="34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Nova" panose="020B0602020104020203" pitchFamily="34" charset="0"/>
                <a:ea typeface="Arial Narrow" charset="0"/>
                <a:cs typeface="Arial" panose="020B0604020202020204" pitchFamily="34" charset="0"/>
              </a:rPr>
              <a:t>FY22 PBR</a:t>
            </a:r>
          </a:p>
        </p:txBody>
      </p:sp>
      <p:pic>
        <p:nvPicPr>
          <p:cNvPr id="17" name="Picture 4" descr="5,143 Forest Fire Illustrations &amp;amp; Clip Art - iStock">
            <a:extLst>
              <a:ext uri="{FF2B5EF4-FFF2-40B4-BE49-F238E27FC236}">
                <a16:creationId xmlns:a16="http://schemas.microsoft.com/office/drawing/2014/main" id="{CB7C2EA9-AAFF-4C4B-B0D0-36D956F90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7F8FD"/>
              </a:clrFrom>
              <a:clrTo>
                <a:srgbClr val="F7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4" t="22171" r="24360" b="22833"/>
          <a:stretch/>
        </p:blipFill>
        <p:spPr bwMode="auto">
          <a:xfrm>
            <a:off x="883737" y="578170"/>
            <a:ext cx="655207" cy="67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FEFDD-8E5E-4B62-9385-82C77E9451A7}"/>
              </a:ext>
            </a:extLst>
          </p:cNvPr>
          <p:cNvSpPr txBox="1"/>
          <p:nvPr/>
        </p:nvSpPr>
        <p:spPr>
          <a:xfrm>
            <a:off x="1171191" y="3042663"/>
            <a:ext cx="980161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Proposed: Components of Program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alibri" panose="020F0502020204030204" pitchFamily="34" charset="0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On-going engagements with Federal and State agencies on priority topics and needs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alibri" panose="020F0502020204030204" pitchFamily="34" charset="0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Desire for community-based collaborations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alibri" panose="020F0502020204030204" pitchFamily="34" charset="0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Desire for flexibility and agility in scope and duration of projects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alibri" panose="020F0502020204030204" pitchFamily="34" charset="0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Key opportunities across numerous NASA platforms to support pre-fire fuel loads and better resolution on fuels across phases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Opportunity? Support more frequent updates of USGS-USFS LANDFIRE tool of fuel loads and fire risks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38882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64010-40A8-DC46-A656-B3510375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itle 16">
            <a:extLst>
              <a:ext uri="{FF2B5EF4-FFF2-40B4-BE49-F238E27FC236}">
                <a16:creationId xmlns:a16="http://schemas.microsoft.com/office/drawing/2014/main" id="{22E13099-FA5D-4D1E-889C-23CEBD2ACF0E}"/>
              </a:ext>
            </a:extLst>
          </p:cNvPr>
          <p:cNvSpPr txBox="1">
            <a:spLocks/>
          </p:cNvSpPr>
          <p:nvPr/>
        </p:nvSpPr>
        <p:spPr>
          <a:xfrm>
            <a:off x="1423916" y="238416"/>
            <a:ext cx="9344168" cy="2227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spc="200" baseline="0">
                <a:solidFill>
                  <a:srgbClr val="6A727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APPLICATIONS</a:t>
            </a:r>
            <a:r>
              <a:rPr kumimoji="0" lang="en-US" sz="2400" b="1" i="0" u="none" strike="noStrike" kern="1200" cap="none" spc="200" normalizeH="0" baseline="0" noProof="0" dirty="0">
                <a:ln>
                  <a:noFill/>
                </a:ln>
                <a:solidFill>
                  <a:srgbClr val="6A72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200" normalizeH="0" baseline="0" noProof="0" dirty="0">
              <a:ln>
                <a:noFill/>
              </a:ln>
              <a:solidFill>
                <a:srgbClr val="6A727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200" normalizeH="0" baseline="0" noProof="0" dirty="0">
                <a:ln>
                  <a:noFill/>
                </a:ln>
                <a:solidFill>
                  <a:srgbClr val="6A72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Enable innovative to practical uses of Earth science information to help public and private sector organizations make better-informed decisions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4650D-F2FE-425A-8F57-24335D4F900B}"/>
              </a:ext>
            </a:extLst>
          </p:cNvPr>
          <p:cNvSpPr txBox="1"/>
          <p:nvPr/>
        </p:nvSpPr>
        <p:spPr>
          <a:xfrm>
            <a:off x="137043" y="2685954"/>
            <a:ext cx="3217170" cy="34932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Individual Project Grants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Scores of grants to universities and agencies;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Projects develop creative uses of Earth science; 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All projects are done with user organizations to support transition and adoption into their decision making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One- and Two-Step  Solicitations  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A50E1-0E59-4CC3-9822-1E961ECEED79}"/>
              </a:ext>
            </a:extLst>
          </p:cNvPr>
          <p:cNvSpPr txBox="1"/>
          <p:nvPr/>
        </p:nvSpPr>
        <p:spPr>
          <a:xfrm>
            <a:off x="3688225" y="2685954"/>
            <a:ext cx="4060580" cy="18312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Sustained Engagements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Arial"/>
              </a:rPr>
              <a:t>For key issues that have broad impact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Arial"/>
              </a:rPr>
              <a:t>(e.g., agriculture, water management), we sponsor multi-sector consortia.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 Narrow" charset="0"/>
                <a:cs typeface="Calibri"/>
                <a:sym typeface="Arial"/>
              </a:rPr>
              <a:t>Approach allows flexibility in number, size, scope, and duration of projects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0650B9-7BE5-45A9-8537-D194087F5D2D}"/>
              </a:ext>
            </a:extLst>
          </p:cNvPr>
          <p:cNvSpPr txBox="1"/>
          <p:nvPr/>
        </p:nvSpPr>
        <p:spPr>
          <a:xfrm>
            <a:off x="8110433" y="2685954"/>
            <a:ext cx="390447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Problem-Solving Teams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Team Members routinely interact with managers on the ground to collaborate on topics of emerging and urgent need; Agility and responsiveness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" name="Picture 2" descr="HAQAST logo">
            <a:extLst>
              <a:ext uri="{FF2B5EF4-FFF2-40B4-BE49-F238E27FC236}">
                <a16:creationId xmlns:a16="http://schemas.microsoft.com/office/drawing/2014/main" id="{50E0925F-0ED8-42E2-B1C5-22BDB92BF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097" y="4679894"/>
            <a:ext cx="1236227" cy="108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1D54B1-D790-457A-9465-F0482542F6D4}"/>
              </a:ext>
            </a:extLst>
          </p:cNvPr>
          <p:cNvSpPr/>
          <p:nvPr/>
        </p:nvSpPr>
        <p:spPr>
          <a:xfrm>
            <a:off x="10240642" y="4754511"/>
            <a:ext cx="18388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Health and Air Quality Applied Sciences Team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80591E-0DF9-44AC-9E05-B8A9696C3D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716" t="26868" r="27879" b="28040"/>
          <a:stretch/>
        </p:blipFill>
        <p:spPr>
          <a:xfrm>
            <a:off x="4381620" y="4559452"/>
            <a:ext cx="869779" cy="837565"/>
          </a:xfrm>
          <a:prstGeom prst="rect">
            <a:avLst/>
          </a:prstGeom>
        </p:spPr>
      </p:pic>
      <p:pic>
        <p:nvPicPr>
          <p:cNvPr id="27" name="Picture 2" descr="NASA WWAO on Twitter: &quot;#WorldWaterDay is all about people around ...">
            <a:extLst>
              <a:ext uri="{FF2B5EF4-FFF2-40B4-BE49-F238E27FC236}">
                <a16:creationId xmlns:a16="http://schemas.microsoft.com/office/drawing/2014/main" id="{04FFEA85-45D7-438C-92CE-FC24DFF65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523" y="4559452"/>
            <a:ext cx="869778" cy="86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A29C0E4-970C-41FC-94C3-E99CB1BA95C8}"/>
              </a:ext>
            </a:extLst>
          </p:cNvPr>
          <p:cNvSpPr/>
          <p:nvPr/>
        </p:nvSpPr>
        <p:spPr>
          <a:xfrm>
            <a:off x="6024226" y="5950226"/>
            <a:ext cx="17363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https://wwao.jpl.nasa.gov/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99E8BA-CC38-4527-AF96-49D4E249EE5A}"/>
              </a:ext>
            </a:extLst>
          </p:cNvPr>
          <p:cNvSpPr/>
          <p:nvPr/>
        </p:nvSpPr>
        <p:spPr>
          <a:xfrm>
            <a:off x="4018855" y="5950226"/>
            <a:ext cx="15953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https://nasaharvest.org/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5C99AB-7F14-4C65-81A2-D8BAABFB5A3B}"/>
              </a:ext>
            </a:extLst>
          </p:cNvPr>
          <p:cNvSpPr/>
          <p:nvPr/>
        </p:nvSpPr>
        <p:spPr>
          <a:xfrm>
            <a:off x="10251275" y="5520255"/>
            <a:ext cx="13083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https://haqast.org/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3BB02F-4003-4F11-B30B-8A7E9260471C}"/>
              </a:ext>
            </a:extLst>
          </p:cNvPr>
          <p:cNvSpPr/>
          <p:nvPr/>
        </p:nvSpPr>
        <p:spPr>
          <a:xfrm>
            <a:off x="3705289" y="5417140"/>
            <a:ext cx="2222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NASA Harvest Agriculture Consortium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D75AFF-1CDB-498E-A39D-6808E682064C}"/>
              </a:ext>
            </a:extLst>
          </p:cNvPr>
          <p:cNvSpPr/>
          <p:nvPr/>
        </p:nvSpPr>
        <p:spPr>
          <a:xfrm>
            <a:off x="5948176" y="5420705"/>
            <a:ext cx="1888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Western Water Applications Office </a:t>
            </a:r>
          </a:p>
        </p:txBody>
      </p:sp>
    </p:spTree>
    <p:extLst>
      <p:ext uri="{BB962C8B-B14F-4D97-AF65-F5344CB8AC3E}">
        <p14:creationId xmlns:p14="http://schemas.microsoft.com/office/powerpoint/2010/main" val="327684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C9E2FD-E275-44FD-A755-8C7FF8998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13638"/>
            <a:ext cx="9637295" cy="4924385"/>
          </a:xfrm>
        </p:spPr>
        <p:txBody>
          <a:bodyPr/>
          <a:lstStyle/>
          <a:p>
            <a:pPr marL="571500" lvl="0" indent="-342900">
              <a:buSzPts val="24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INCLUSION: Improving connections with diverse, historically disadvantaged communities on products, applications, and resources  </a:t>
            </a:r>
          </a:p>
          <a:p>
            <a:pPr marL="571500" indent="-342900">
              <a:buSzPts val="24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CLIMATE: Strong Administration focus on a changing climate. 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Order 14008. </a:t>
            </a:r>
          </a:p>
          <a:p>
            <a:pPr marL="571500" indent="-342900">
              <a:buSzPts val="24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SOURCE: NASA emphasizing Open Source Science to 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broaden community engaged, advance code, exploit data, etc. </a:t>
            </a:r>
          </a:p>
          <a:p>
            <a:pPr marL="571500" indent="-342900">
              <a:buSzPts val="24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POLICY: Policy relevant but policy neutral – can support analysis, 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implementation, and efficacy assessments but not advocacy</a:t>
            </a:r>
          </a:p>
          <a:p>
            <a:pPr marL="571500" indent="-342900">
              <a:buSzPts val="24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USABLE SCIENCE: Pushing researchers to build greater 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familiarity in working with users</a:t>
            </a:r>
          </a:p>
          <a:p>
            <a:pPr marL="571500" indent="-342900">
              <a:buSzPts val="2400"/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2" name="Google Shape;662;p13"/>
          <p:cNvSpPr txBox="1"/>
          <p:nvPr/>
        </p:nvSpPr>
        <p:spPr>
          <a:xfrm>
            <a:off x="198120" y="925830"/>
            <a:ext cx="65107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7278"/>
              </a:buClr>
              <a:buSzPts val="12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Directions &amp; Priorities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Google Shape;657;p13">
            <a:extLst>
              <a:ext uri="{FF2B5EF4-FFF2-40B4-BE49-F238E27FC236}">
                <a16:creationId xmlns:a16="http://schemas.microsoft.com/office/drawing/2014/main" id="{A4D7111D-0C9A-40CC-9853-04CBBA611C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" y="390457"/>
            <a:ext cx="3483543" cy="53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lang="en-US" sz="2000" cap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NASA EARTH SCIENCE</a:t>
            </a:r>
            <a:endParaRPr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EF0CE6D-F3BE-4069-BCD4-91EC7039E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25" y="3086106"/>
            <a:ext cx="2983832" cy="293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3210B-8D1D-40A6-B755-AF68C4189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>
            <a:noAutofit/>
          </a:bodyPr>
          <a:lstStyle/>
          <a:p>
            <a:r>
              <a:rPr lang="en-US" sz="3200"/>
              <a:t>Wildfire Capabilities &amp; Support Delivered by NASA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B9449-8D9C-4357-8FB2-85C4B0001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361440"/>
            <a:ext cx="11624732" cy="496081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NASA ESD provides significant, sustained support to US wildfire community including:</a:t>
            </a:r>
          </a:p>
          <a:p>
            <a:pPr marL="695325" lvl="1" indent="-3841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NASA developed and sustains Fire Information for Resource Management System </a:t>
            </a:r>
            <a:r>
              <a:rPr lang="en-US" sz="1800" dirty="0">
                <a:hlinkClick r:id="rId2"/>
              </a:rPr>
              <a:t>(FIRMS) web-based tool, </a:t>
            </a:r>
            <a:r>
              <a:rPr lang="en-US" sz="1800" dirty="0"/>
              <a:t>to identify location, extent, and intensity of wildfire activities and provide automatic alerts </a:t>
            </a:r>
          </a:p>
          <a:p>
            <a:pPr marL="695325" lvl="1" indent="-3841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NASA and US Forest Service tailored </a:t>
            </a:r>
            <a:r>
              <a:rPr lang="en-US" sz="1800" dirty="0">
                <a:hlinkClick r:id="rId3"/>
              </a:rPr>
              <a:t>FIRMS for US/Canada</a:t>
            </a:r>
            <a:r>
              <a:rPr lang="en-US" sz="1800" dirty="0"/>
              <a:t> wildfire management needs, operational as of July 2021</a:t>
            </a:r>
          </a:p>
          <a:p>
            <a:pPr marL="695325" lvl="1" indent="-3841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NASA ESD and US Forest Service initiated and co-chair Tactical Fire Remote Sensing Advisory Committee </a:t>
            </a:r>
            <a:r>
              <a:rPr lang="en-US" sz="1800" dirty="0">
                <a:hlinkClick r:id="rId4"/>
              </a:rPr>
              <a:t>(TFRSAC)</a:t>
            </a:r>
            <a:r>
              <a:rPr lang="en-US" sz="1800" dirty="0"/>
              <a:t> to evaluate and implement new federal capabilities in Earth observation and geospatial technologies in support of wildland fire management communities</a:t>
            </a:r>
          </a:p>
          <a:p>
            <a:pPr marL="695325" lvl="1" indent="-3841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NASA Applied Science Disasters Program provides real-time data and analytic support for major fires, including deploying aircraft to active and post-fire locations</a:t>
            </a:r>
          </a:p>
          <a:p>
            <a:pPr marL="695325" lvl="1" indent="-3841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NASA was a key participant in the 2021 </a:t>
            </a:r>
            <a:r>
              <a:rPr lang="en-US" sz="1800" dirty="0">
                <a:hlinkClick r:id="rId5"/>
              </a:rPr>
              <a:t>BurnEx</a:t>
            </a:r>
            <a:r>
              <a:rPr lang="en-US" sz="1800" dirty="0"/>
              <a:t> exercise with the California National Guard and other key stakeholders to prepare for the FY21 fire season</a:t>
            </a:r>
          </a:p>
          <a:p>
            <a:pPr marL="695325" lvl="1" indent="-3841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NASA ESD provides free, web-based training through the </a:t>
            </a:r>
            <a:r>
              <a:rPr lang="en-US" sz="1800" dirty="0">
                <a:hlinkClick r:id="rId6"/>
              </a:rPr>
              <a:t>ARSET</a:t>
            </a:r>
            <a:r>
              <a:rPr lang="en-US" sz="1800" dirty="0"/>
              <a:t> program on using remote sensing data in pre-, active-, and post- fire regimes</a:t>
            </a:r>
          </a:p>
          <a:p>
            <a:pPr marL="695325" lvl="1" indent="-3841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NASA ESD has invested in field campaigns (e.g. FIREX-AQ) and process studies on all stages of fires, and shared those results</a:t>
            </a:r>
          </a:p>
        </p:txBody>
      </p:sp>
    </p:spTree>
    <p:extLst>
      <p:ext uri="{BB962C8B-B14F-4D97-AF65-F5344CB8AC3E}">
        <p14:creationId xmlns:p14="http://schemas.microsoft.com/office/powerpoint/2010/main" val="697497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 txBox="1">
            <a:spLocks noGrp="1"/>
          </p:cNvSpPr>
          <p:nvPr>
            <p:ph type="title"/>
          </p:nvPr>
        </p:nvSpPr>
        <p:spPr>
          <a:xfrm>
            <a:off x="309542" y="308963"/>
            <a:ext cx="10515600" cy="801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</a:pPr>
            <a:r>
              <a:rPr lang="en-US" sz="3600">
                <a:latin typeface="Helvetica" pitchFamily="2" charset="0"/>
                <a:ea typeface="Helvetica Neue"/>
                <a:cs typeface="Helvetica Neue"/>
                <a:sym typeface="Helvetica Neue"/>
              </a:rPr>
              <a:t>Needs Assessment Workshop (May 2021)</a:t>
            </a:r>
            <a:endParaRPr>
              <a:latin typeface="Helvetica" pitchFamily="2" charset="0"/>
            </a:endParaRPr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73275" y="1003600"/>
            <a:ext cx="11752800" cy="49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95000"/>
              </a:lnSpc>
              <a:spcBef>
                <a:spcPts val="0"/>
              </a:spcBef>
              <a:buSzPct val="100000"/>
              <a:buNone/>
            </a:pPr>
            <a:r>
              <a:rPr lang="en-US" sz="2000" b="1" dirty="0"/>
              <a:t>In conjunction with the bi-annual TFRSAC meeting, NASA and US Forest Service, conducted a workshop to understand state-of-the-art, needs, and opportunities to improve wildfire management </a:t>
            </a:r>
            <a:endParaRPr sz="2000" dirty="0"/>
          </a:p>
          <a:p>
            <a:pPr marL="457200" lvl="1" indent="-24574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/>
              <a:t>Identify the needs and challenges of stakeholders at various decision cycles from planning, prediction, detection, tracking, mitigation, suppression, and post-fire remedial efforts</a:t>
            </a:r>
            <a:endParaRPr sz="2000" dirty="0"/>
          </a:p>
          <a:p>
            <a:pPr marL="457200" lvl="1" indent="-24574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/>
              <a:t>154 attendees from other government organizations, academia, industry, and NASA</a:t>
            </a:r>
          </a:p>
          <a:p>
            <a:pPr marL="211455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4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/>
              <a:t>Main Findings</a:t>
            </a:r>
            <a:endParaRPr sz="2000" dirty="0"/>
          </a:p>
          <a:p>
            <a:pPr marL="45720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/>
              <a:t>Lack of persistent communications, aerial operations, &amp; surveillance for fire detection and tracking</a:t>
            </a:r>
            <a:endParaRPr sz="2000" dirty="0"/>
          </a:p>
          <a:p>
            <a:pPr marL="45720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/>
              <a:t>Lack of airspace technologies to enable multiple types of aircraft operating simultaneously</a:t>
            </a:r>
            <a:endParaRPr sz="2000" dirty="0"/>
          </a:p>
          <a:p>
            <a:pPr marL="45720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/>
              <a:t>Lower aircraft safety record than other areas of aviation</a:t>
            </a:r>
            <a:endParaRPr sz="2000" dirty="0"/>
          </a:p>
          <a:p>
            <a:pPr marL="45720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/>
              <a:t>Lack of adequate coordination among multiple government agencies</a:t>
            </a:r>
            <a:endParaRPr sz="2000" dirty="0"/>
          </a:p>
          <a:p>
            <a:pPr marL="45720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/>
              <a:t>Need a clear plan to mature research for operational use in field</a:t>
            </a:r>
            <a:endParaRPr sz="2000" dirty="0"/>
          </a:p>
          <a:p>
            <a:pPr marL="45720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000" dirty="0"/>
              <a:t>Need for additional remote sensing observations for pre-, active-, and post-fire conditions</a:t>
            </a:r>
            <a:endParaRPr sz="2000" dirty="0"/>
          </a:p>
          <a:p>
            <a:pPr marL="45720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000" dirty="0"/>
              <a:t>Need for actionable information on fire risk, fire behavior, and fire impacts</a:t>
            </a:r>
            <a:endParaRPr sz="2000" dirty="0"/>
          </a:p>
        </p:txBody>
      </p:sp>
      <p:sp>
        <p:nvSpPr>
          <p:cNvPr id="83" name="Google Shape;83;p4"/>
          <p:cNvSpPr txBox="1"/>
          <p:nvPr/>
        </p:nvSpPr>
        <p:spPr>
          <a:xfrm>
            <a:off x="727598" y="5961400"/>
            <a:ext cx="10544632" cy="7694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200"/>
            </a:pPr>
            <a:r>
              <a:rPr lang="en-US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Findings offer insights where NASA research and</a:t>
            </a:r>
            <a:r>
              <a:rPr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technology </a:t>
            </a:r>
            <a:r>
              <a:rPr lang="en-US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development </a:t>
            </a:r>
          </a:p>
          <a:p>
            <a:pPr algn="ctr">
              <a:buSzPts val="2200"/>
            </a:pPr>
            <a:r>
              <a:rPr lang="en-US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could make a significant impact</a:t>
            </a:r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178912" y="332713"/>
            <a:ext cx="11648911" cy="801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Current Wildfire Management Challenges</a:t>
            </a:r>
            <a:endParaRPr dirty="0"/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1"/>
          </p:nvPr>
        </p:nvSpPr>
        <p:spPr>
          <a:xfrm>
            <a:off x="498900" y="1169849"/>
            <a:ext cx="11052300" cy="55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1" dirty="0">
                <a:latin typeface="Helvetica Neue"/>
                <a:ea typeface="Helvetica Neue"/>
                <a:cs typeface="Helvetica Neue"/>
                <a:sym typeface="Helvetica Neue"/>
              </a:rPr>
              <a:t>Detection Tracking,  Surveillance, and Prediction</a:t>
            </a:r>
            <a:endParaRPr dirty="0"/>
          </a:p>
          <a:p>
            <a:pPr marL="411162" lvl="1" indent="-341312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Surveillance - infrequent high spatial resolution satellite (LEO) or aircraft observations miss much of the fire progression; more frequent coarse resolution satellite (GEO)</a:t>
            </a:r>
            <a:endParaRPr sz="2000"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411163" lvl="1" indent="-341313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Fire detection and location accuracy is not always precise enough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163" lvl="1" indent="-341313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Few reliable models for tracking and predicting fire progress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163" lvl="0" indent="-341313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Better sensing is needed, difficult to observe through clouds and at night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163" lvl="0" indent="-341313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Data and model fusion is limited, need for an integrated observing system</a:t>
            </a:r>
          </a:p>
          <a:p>
            <a:pPr marL="411163" lvl="0" indent="-341313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Lack of miniaturized sensor for UAS</a:t>
            </a:r>
          </a:p>
          <a:p>
            <a:pPr marL="411163" lvl="0" indent="-341313">
              <a:lnSpc>
                <a:spcPct val="95000"/>
              </a:lnSpc>
              <a:spcBef>
                <a:spcPts val="600"/>
              </a:spcBef>
              <a:buSzPts val="2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Rogue drone operations result in grounding of aerial fire suppression missions</a:t>
            </a:r>
            <a:endParaRPr lang="en-US" sz="2000"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69850" lvl="0" indent="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9850" lvl="0" indent="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1" dirty="0">
                <a:latin typeface="Helvetica Neue"/>
                <a:ea typeface="Helvetica Neue"/>
                <a:cs typeface="Helvetica Neue"/>
                <a:sym typeface="Helvetica Neue"/>
              </a:rPr>
              <a:t>Multi-Agency Planning</a:t>
            </a:r>
            <a:endParaRPr b="1" dirty="0"/>
          </a:p>
          <a:p>
            <a:pPr marL="411162" lvl="0" indent="-341312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Multi-agency collaboration for resource and technology roadmap needs to be improved</a:t>
            </a:r>
            <a:endParaRPr sz="2000" dirty="0"/>
          </a:p>
          <a:p>
            <a:pPr marL="411162" lvl="0" indent="-341312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Budgets to support forest management and strategic planning are often redirected in season for tactical firefighting (limits adoption of new research and tools in fire management)</a:t>
            </a:r>
            <a:endParaRPr sz="2000" dirty="0"/>
          </a:p>
          <a:p>
            <a:pPr marL="0" lvl="0" indent="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dirty="0"/>
          </a:p>
          <a:p>
            <a:pPr marL="411163" lvl="0" indent="-23971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178912" y="332713"/>
            <a:ext cx="11648911" cy="801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Wildfire Response is a Multi-Organizational Effort</a:t>
            </a:r>
            <a:endParaRPr dirty="0"/>
          </a:p>
        </p:txBody>
      </p:sp>
      <p:sp>
        <p:nvSpPr>
          <p:cNvPr id="6" name="Google Shape;97;p6">
            <a:extLst>
              <a:ext uri="{FF2B5EF4-FFF2-40B4-BE49-F238E27FC236}">
                <a16:creationId xmlns:a16="http://schemas.microsoft.com/office/drawing/2014/main" id="{D10C2376-2F8B-7947-941D-C1A879CC7E0D}"/>
              </a:ext>
            </a:extLst>
          </p:cNvPr>
          <p:cNvSpPr txBox="1"/>
          <p:nvPr/>
        </p:nvSpPr>
        <p:spPr>
          <a:xfrm>
            <a:off x="371075" y="1148075"/>
            <a:ext cx="10642500" cy="50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25450" rIns="50925" bIns="2545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Requires coordination among numerous local, county, state and federal authorities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801" marR="0" lvl="1" indent="-2856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–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Interagency Fire Center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801" marR="0" lvl="1" indent="-2856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–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Federal Aviation Administration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801" marR="0" lvl="1" indent="-2856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–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United States Department of Interior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801" marR="0" lvl="1" indent="-2856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–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United States Department of Agriculture</a:t>
            </a:r>
            <a:endParaRPr sz="2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742801" marR="0" lvl="1" indent="-2856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–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Joint Fire Science Program</a:t>
            </a:r>
            <a:endParaRPr sz="2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742801" marR="0" lvl="1" indent="-2856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–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Guard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801" marR="0" lvl="1" indent="-2856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–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United States Department of Defense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801" marR="0" lvl="1" indent="-2856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–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United States Forest Service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801" marR="0" lvl="1" indent="-2856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–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Bureau of Land Management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801" marR="0" lvl="1" indent="-2856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–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Oceanic and Atmospheric Administration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801" marR="0" lvl="1" indent="-2856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–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 Fire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10"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… in addition to many others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99;p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1502B6-1D8D-034D-AEFC-9F16D0B44E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7812" y="2010944"/>
            <a:ext cx="1250363" cy="109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0;p6" descr="Logo&#10;&#10;Description automatically generated">
            <a:extLst>
              <a:ext uri="{FF2B5EF4-FFF2-40B4-BE49-F238E27FC236}">
                <a16:creationId xmlns:a16="http://schemas.microsoft.com/office/drawing/2014/main" id="{31C445EA-C0BF-0649-AFCE-DAF0A7AEB5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86558" y="3530673"/>
            <a:ext cx="1259799" cy="1234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1;p6">
            <a:extLst>
              <a:ext uri="{FF2B5EF4-FFF2-40B4-BE49-F238E27FC236}">
                <a16:creationId xmlns:a16="http://schemas.microsoft.com/office/drawing/2014/main" id="{5CCACEE6-3CCA-7C4E-8A91-C8FACD4A62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5404" y="1893578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2;p6">
            <a:extLst>
              <a:ext uri="{FF2B5EF4-FFF2-40B4-BE49-F238E27FC236}">
                <a16:creationId xmlns:a16="http://schemas.microsoft.com/office/drawing/2014/main" id="{686BA886-88A1-5C40-A1E0-6A91A3A582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04951" y="3842952"/>
            <a:ext cx="1063056" cy="106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3;p6">
            <a:extLst>
              <a:ext uri="{FF2B5EF4-FFF2-40B4-BE49-F238E27FC236}">
                <a16:creationId xmlns:a16="http://schemas.microsoft.com/office/drawing/2014/main" id="{FCAEA4B4-E4E1-7D46-95F8-6597C221C55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44975" y="5331300"/>
            <a:ext cx="1075691" cy="107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4;p6">
            <a:extLst>
              <a:ext uri="{FF2B5EF4-FFF2-40B4-BE49-F238E27FC236}">
                <a16:creationId xmlns:a16="http://schemas.microsoft.com/office/drawing/2014/main" id="{45C9CAEC-ADC5-D441-B095-4059575E91E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74669" y="4367899"/>
            <a:ext cx="1081644" cy="108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5;p6" descr="Logo&#10;&#10;Description automatically generated">
            <a:extLst>
              <a:ext uri="{FF2B5EF4-FFF2-40B4-BE49-F238E27FC236}">
                <a16:creationId xmlns:a16="http://schemas.microsoft.com/office/drawing/2014/main" id="{DBB8D14F-BF4D-A946-934D-15A782EC9A6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88128" y="3047561"/>
            <a:ext cx="889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6;p6" descr="Logo&#10;&#10;Description automatically generated">
            <a:extLst>
              <a:ext uri="{FF2B5EF4-FFF2-40B4-BE49-F238E27FC236}">
                <a16:creationId xmlns:a16="http://schemas.microsoft.com/office/drawing/2014/main" id="{E5151687-284C-A94C-B498-020AA692542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35075" y="5557985"/>
            <a:ext cx="982980" cy="67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7;p6">
            <a:extLst>
              <a:ext uri="{FF2B5EF4-FFF2-40B4-BE49-F238E27FC236}">
                <a16:creationId xmlns:a16="http://schemas.microsoft.com/office/drawing/2014/main" id="{DC5875D5-88CE-0344-867B-2601D0DD7E6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68133" y="2783862"/>
            <a:ext cx="1066470" cy="106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8;p6" descr="Logo&#10;&#10;Description automatically generated">
            <a:extLst>
              <a:ext uri="{FF2B5EF4-FFF2-40B4-BE49-F238E27FC236}">
                <a16:creationId xmlns:a16="http://schemas.microsoft.com/office/drawing/2014/main" id="{FD1705A5-21FD-9846-8C8E-38C71EFAB17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192516" y="2389702"/>
            <a:ext cx="1043771" cy="114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9;p6">
            <a:extLst>
              <a:ext uri="{FF2B5EF4-FFF2-40B4-BE49-F238E27FC236}">
                <a16:creationId xmlns:a16="http://schemas.microsoft.com/office/drawing/2014/main" id="{8C3884DA-D64D-F345-9C58-BAF14B105A3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359228" y="4906011"/>
            <a:ext cx="1066464" cy="92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0;p6">
            <a:extLst>
              <a:ext uri="{FF2B5EF4-FFF2-40B4-BE49-F238E27FC236}">
                <a16:creationId xmlns:a16="http://schemas.microsoft.com/office/drawing/2014/main" id="{8A124DF5-C7D9-A247-AC13-91E9EEFA54FC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855785" y="3569517"/>
            <a:ext cx="1078991" cy="1078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74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33837AFB-80EC-4107-9FAA-36A660304A1C}"/>
              </a:ext>
            </a:extLst>
          </p:cNvPr>
          <p:cNvGrpSpPr/>
          <p:nvPr/>
        </p:nvGrpSpPr>
        <p:grpSpPr>
          <a:xfrm>
            <a:off x="6434916" y="2556793"/>
            <a:ext cx="5738975" cy="2650588"/>
            <a:chOff x="6376500" y="1106062"/>
            <a:chExt cx="5738975" cy="26505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2E9851-97F8-4124-AC03-3152C0734B78}"/>
                </a:ext>
              </a:extLst>
            </p:cNvPr>
            <p:cNvSpPr/>
            <p:nvPr/>
          </p:nvSpPr>
          <p:spPr>
            <a:xfrm>
              <a:off x="6377882" y="3464520"/>
              <a:ext cx="5735051" cy="19479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oogle Shape;121;ge969454435_0_14">
              <a:extLst>
                <a:ext uri="{FF2B5EF4-FFF2-40B4-BE49-F238E27FC236}">
                  <a16:creationId xmlns:a16="http://schemas.microsoft.com/office/drawing/2014/main" id="{5441ACD3-C219-49B3-B95C-FFFF3BF83F6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36" r="19283"/>
            <a:stretch/>
          </p:blipFill>
          <p:spPr>
            <a:xfrm>
              <a:off x="6376500" y="1106062"/>
              <a:ext cx="5738975" cy="265058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262626">
                  <a:alpha val="50000"/>
                </a:srgbClr>
              </a:outerShdw>
            </a:effectLst>
          </p:spPr>
        </p:pic>
      </p:grp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178912" y="576041"/>
            <a:ext cx="11648911" cy="801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200" dirty="0">
                <a:ea typeface="Helvetica Neue"/>
                <a:sym typeface="Helvetica Neue"/>
              </a:rPr>
              <a:t>NASA ESD Wildfire </a:t>
            </a:r>
            <a:r>
              <a:rPr lang="en-US" sz="2200" dirty="0" err="1">
                <a:ea typeface="Helvetica Neue"/>
                <a:sym typeface="Helvetica Neue"/>
              </a:rPr>
              <a:t>Overguide</a:t>
            </a:r>
            <a:r>
              <a:rPr lang="en-US" sz="2200" dirty="0">
                <a:ea typeface="Helvetica Neue"/>
                <a:sym typeface="Helvetica Neue"/>
              </a:rPr>
              <a:t>:</a:t>
            </a:r>
            <a:br>
              <a:rPr lang="en-US" sz="2200" dirty="0">
                <a:ea typeface="Helvetica Neue"/>
                <a:sym typeface="Helvetica Neue"/>
              </a:rPr>
            </a:br>
            <a:r>
              <a:rPr lang="en-US" sz="2200" dirty="0">
                <a:ea typeface="Helvetica Neue"/>
                <a:sym typeface="Helvetica Neue"/>
              </a:rPr>
              <a:t> Research, Development, and Technology Transition Program</a:t>
            </a:r>
            <a:br>
              <a:rPr lang="en-US" sz="2000" dirty="0">
                <a:ea typeface="Helvetica Neue"/>
                <a:sym typeface="Helvetica Neue"/>
              </a:rPr>
            </a:br>
            <a:r>
              <a:rPr lang="en-US" sz="2000" dirty="0">
                <a:ea typeface="Helvetica Neue"/>
                <a:sym typeface="Helvetica Neue"/>
              </a:rPr>
              <a:t> </a:t>
            </a:r>
            <a:r>
              <a:rPr lang="en-US" sz="2000" b="0" dirty="0">
                <a:ea typeface="Helvetica Neue"/>
                <a:sym typeface="Helvetica Neue"/>
              </a:rPr>
              <a:t>To advance our nation’s ability to predict and manage wildfires and mitigate their impacts</a:t>
            </a:r>
            <a:endParaRPr lang="en-US" sz="3200" dirty="0">
              <a:sym typeface="Helvetica Neue"/>
            </a:endParaRPr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1"/>
          </p:nvPr>
        </p:nvSpPr>
        <p:spPr>
          <a:xfrm>
            <a:off x="109998" y="1561953"/>
            <a:ext cx="6325609" cy="5170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8110" lvl="0" indent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 b="1" dirty="0">
                <a:sym typeface="Helvetica Neue"/>
              </a:rPr>
              <a:t>Objectives</a:t>
            </a:r>
            <a:endParaRPr lang="en-US" sz="1800" dirty="0"/>
          </a:p>
          <a:p>
            <a:pPr marL="304165" indent="-257810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ea typeface="Helvetica Neue"/>
                <a:sym typeface="Helvetica Neue"/>
              </a:rPr>
              <a:t>Develop and demonstrate evolving NASA tools to reduce fire risk, improve monitoring and response to wildfires while mitigating impacts to enhance safety and prevent economic loss.</a:t>
            </a:r>
            <a:endParaRPr lang="en-US" sz="1800" dirty="0"/>
          </a:p>
          <a:p>
            <a:pPr marL="59055" lvl="0" indent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 b="1" dirty="0">
                <a:ea typeface="Helvetica Neue"/>
                <a:sym typeface="Helvetica Neue"/>
              </a:rPr>
              <a:t>Approach</a:t>
            </a:r>
            <a:endParaRPr lang="en-US" sz="1800" dirty="0"/>
          </a:p>
          <a:p>
            <a:pPr marL="304165" indent="-257810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Better understanding of fire across the entire life-cycle (pre-, active, and post-fire) including fire vulnerability, behavior, and impacts</a:t>
            </a:r>
            <a:endParaRPr lang="en-US" sz="1800" dirty="0">
              <a:sym typeface="Helvetica Neue"/>
            </a:endParaRPr>
          </a:p>
          <a:p>
            <a:pPr marL="304165" indent="-257810"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ym typeface="Helvetica Neue"/>
              </a:rPr>
              <a:t>Fuse satellite/airborne observations with models </a:t>
            </a:r>
            <a:r>
              <a:rPr lang="en-US" sz="1800" dirty="0"/>
              <a:t>to support fire research and management</a:t>
            </a:r>
          </a:p>
          <a:p>
            <a:pPr marL="304165" indent="-257810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Engage with Stakeholders to inform the development of integrated wildfire response system (NASA Wildfire Stakeholder Meeting: February 4</a:t>
            </a:r>
            <a:r>
              <a:rPr lang="en-US" sz="1800" baseline="30000" dirty="0"/>
              <a:t>th</a:t>
            </a:r>
            <a:r>
              <a:rPr lang="en-US" sz="1800" dirty="0"/>
              <a:t>, 2022)</a:t>
            </a:r>
          </a:p>
          <a:p>
            <a:pPr marL="304165" indent="-257810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Establish Public-Private-Philanthropic Partnerships to test and implement prototype capabilities and support transition/adoption by stakeholders</a:t>
            </a:r>
          </a:p>
        </p:txBody>
      </p:sp>
    </p:spTree>
    <p:extLst>
      <p:ext uri="{BB962C8B-B14F-4D97-AF65-F5344CB8AC3E}">
        <p14:creationId xmlns:p14="http://schemas.microsoft.com/office/powerpoint/2010/main" val="199922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302175" y="251200"/>
            <a:ext cx="11289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/>
              <a:t>K</a:t>
            </a:r>
            <a:r>
              <a:rPr lang="en-US" sz="3500"/>
              <a:t>ey Areas of NASA Impact on Wildfire Management</a:t>
            </a:r>
            <a:endParaRPr sz="43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D8AEB5-37B0-40ED-9B9E-B3C838FC86D3}"/>
              </a:ext>
            </a:extLst>
          </p:cNvPr>
          <p:cNvGrpSpPr>
            <a:grpSpLocks noChangeAspect="1"/>
          </p:cNvGrpSpPr>
          <p:nvPr/>
        </p:nvGrpSpPr>
        <p:grpSpPr>
          <a:xfrm>
            <a:off x="9089354" y="1285856"/>
            <a:ext cx="2980726" cy="2143144"/>
            <a:chOff x="7730171" y="2062480"/>
            <a:chExt cx="4390452" cy="31567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D4AEE9-8379-3E4F-BE52-4439E1F2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0171" y="2062480"/>
              <a:ext cx="4339909" cy="310946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782AED-4DE5-4724-9F2C-E368AABD2F9A}"/>
                </a:ext>
              </a:extLst>
            </p:cNvPr>
            <p:cNvSpPr/>
            <p:nvPr/>
          </p:nvSpPr>
          <p:spPr>
            <a:xfrm>
              <a:off x="11271812" y="4505445"/>
              <a:ext cx="848811" cy="713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65B93B0E-1CD7-47C3-96D9-357960493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6920" y="2828435"/>
            <a:ext cx="846476" cy="568471"/>
          </a:xfrm>
          <a:prstGeom prst="rect">
            <a:avLst/>
          </a:prstGeom>
        </p:spPr>
      </p:pic>
      <p:sp>
        <p:nvSpPr>
          <p:cNvPr id="133" name="Google Shape;133;p9"/>
          <p:cNvSpPr txBox="1">
            <a:spLocks noGrp="1"/>
          </p:cNvSpPr>
          <p:nvPr>
            <p:ph type="body" idx="1"/>
          </p:nvPr>
        </p:nvSpPr>
        <p:spPr>
          <a:xfrm>
            <a:off x="121920" y="1320799"/>
            <a:ext cx="9030872" cy="545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6855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None/>
            </a:pPr>
            <a:r>
              <a:rPr lang="en-US" sz="2000" b="1" dirty="0">
                <a:solidFill>
                  <a:srgbClr val="000000"/>
                </a:solidFill>
              </a:rPr>
              <a:t>Sensing, data fusion and multi-model integration for societal benefit </a:t>
            </a:r>
            <a:endParaRPr lang="en-US" sz="2000" dirty="0"/>
          </a:p>
          <a:p>
            <a:pPr marL="541338" lvl="1" indent="-2857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US" sz="1800" dirty="0"/>
              <a:t>Facilitates comprehensive data collection and development of innovative miniaturized advanced sensors/models to better detect wildfire risk, propagation, and impacts</a:t>
            </a:r>
            <a:endParaRPr lang="en-US" sz="1800" dirty="0">
              <a:solidFill>
                <a:srgbClr val="000000"/>
              </a:solidFill>
            </a:endParaRPr>
          </a:p>
          <a:p>
            <a:pPr marL="541338" lvl="1" indent="-2857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US" sz="1800" dirty="0">
                <a:solidFill>
                  <a:srgbClr val="000000"/>
                </a:solidFill>
              </a:rPr>
              <a:t>Predict fire spread to enhance suppression and emergency response efforts and real time resource optimization</a:t>
            </a:r>
            <a:endParaRPr lang="en-US" sz="1800" dirty="0"/>
          </a:p>
          <a:p>
            <a:pPr marL="541338" lvl="1" indent="-28575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800" dirty="0"/>
              <a:t>Integrate remote sensing and modeling to predict and mitigate wildfire impacts such as debris flows and degraded vegetation as well as air &amp; water quality</a:t>
            </a:r>
            <a:endParaRPr lang="en-US" sz="1800" b="1" dirty="0">
              <a:solidFill>
                <a:srgbClr val="000000"/>
              </a:solidFill>
              <a:latin typeface="+mn-lt"/>
            </a:endParaRPr>
          </a:p>
          <a:p>
            <a:pPr marL="352425" lvl="0" indent="-231775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000000"/>
              </a:solidFill>
              <a:latin typeface="+mn-lt"/>
            </a:endParaRPr>
          </a:p>
          <a:p>
            <a:pPr marL="352425" lvl="0" indent="-231775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Comprehensive pre-, active-, &amp; post-wildfire integrated observing system</a:t>
            </a:r>
          </a:p>
          <a:p>
            <a:pPr marL="352425" lvl="0" indent="-231775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en-US" sz="1900" dirty="0">
                <a:solidFill>
                  <a:srgbClr val="000000"/>
                </a:solidFill>
                <a:latin typeface="+mn-lt"/>
              </a:rPr>
              <a:t>	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Provide 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open-source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tools for actionable information needed by stakeholders to make informed decisions</a:t>
            </a:r>
            <a:endParaRPr lang="en-US" sz="1800" b="1" dirty="0">
              <a:solidFill>
                <a:srgbClr val="000000"/>
              </a:solidFill>
              <a:latin typeface="+mn-lt"/>
            </a:endParaRPr>
          </a:p>
          <a:p>
            <a:pPr marL="352425" lvl="0" indent="-2317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lang="en-US" sz="2000" b="1" dirty="0">
              <a:solidFill>
                <a:srgbClr val="000000"/>
              </a:solidFill>
              <a:latin typeface="+mn-lt"/>
            </a:endParaRPr>
          </a:p>
          <a:p>
            <a:pPr marL="352425" lvl="0" indent="-2317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Persistent, integrated, diverse crewed &amp; </a:t>
            </a:r>
            <a:r>
              <a:rPr lang="en-US" sz="2000" b="1" dirty="0" err="1">
                <a:solidFill>
                  <a:srgbClr val="000000"/>
                </a:solidFill>
                <a:latin typeface="+mn-lt"/>
              </a:rPr>
              <a:t>uncrewed</a:t>
            </a:r>
            <a:r>
              <a:rPr lang="en-US" sz="2000" b="1" dirty="0">
                <a:solidFill>
                  <a:srgbClr val="000000"/>
                </a:solidFill>
                <a:latin typeface="+mn-lt"/>
              </a:rPr>
              <a:t> observations</a:t>
            </a:r>
            <a:endParaRPr sz="2000" dirty="0">
              <a:latin typeface="+mn-lt"/>
            </a:endParaRPr>
          </a:p>
          <a:p>
            <a:pPr marL="352425" lvl="1" indent="-2317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1900" dirty="0">
                <a:solidFill>
                  <a:srgbClr val="000000"/>
                </a:solidFill>
                <a:latin typeface="+mn-lt"/>
              </a:rPr>
              <a:t>	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Integrated system requirements, design and prototype for persistent observations with multiple diverse vehicles for increased and rapid aerial response to wildfire</a:t>
            </a:r>
            <a:endParaRPr sz="1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title"/>
          </p:nvPr>
        </p:nvSpPr>
        <p:spPr>
          <a:xfrm>
            <a:off x="1" y="395237"/>
            <a:ext cx="11758814" cy="942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ct val="100000"/>
            </a:pPr>
            <a:r>
              <a:rPr lang="en-US" sz="2800" dirty="0">
                <a:latin typeface="Helvetica" pitchFamily="2" charset="0"/>
                <a:ea typeface="Helvetica Neue"/>
                <a:cs typeface="Helvetica Neue"/>
                <a:sym typeface="Helvetica Neue"/>
              </a:rPr>
              <a:t>A multi-disciplinary collaboration between different NASA Centers and external partners to address wildfire needs</a:t>
            </a:r>
            <a:endParaRPr sz="2800" dirty="0">
              <a:latin typeface="Helvetica" pitchFamily="2" charset="0"/>
            </a:endParaRPr>
          </a:p>
        </p:txBody>
      </p:sp>
      <p:graphicFrame>
        <p:nvGraphicFramePr>
          <p:cNvPr id="146" name="Google Shape;146;p3"/>
          <p:cNvGraphicFramePr/>
          <p:nvPr>
            <p:extLst>
              <p:ext uri="{D42A27DB-BD31-4B8C-83A1-F6EECF244321}">
                <p14:modId xmlns:p14="http://schemas.microsoft.com/office/powerpoint/2010/main" val="3854086061"/>
              </p:ext>
            </p:extLst>
          </p:nvPr>
        </p:nvGraphicFramePr>
        <p:xfrm>
          <a:off x="204373" y="1707813"/>
          <a:ext cx="5914671" cy="400276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914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153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/>
                        <a:t>NASA Earth Science Division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6993">
                <a:tc>
                  <a:txBody>
                    <a:bodyPr/>
                    <a:lstStyle/>
                    <a:p>
                      <a:pPr marL="112713" marR="0" lvl="0" indent="-1127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2000" u="none" strike="noStrike" cap="none" dirty="0"/>
                        <a:t>Satellite assets</a:t>
                      </a:r>
                      <a:endParaRPr sz="2000" dirty="0"/>
                    </a:p>
                    <a:p>
                      <a:pPr marL="112713" marR="0" lvl="0" indent="-1127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2000" u="none" strike="noStrike" cap="none" dirty="0"/>
                        <a:t>Earth sensing payloads</a:t>
                      </a:r>
                      <a:endParaRPr sz="2000" dirty="0"/>
                    </a:p>
                    <a:p>
                      <a:pPr marL="112713" marR="0" lvl="0" indent="-1127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2000" u="none" strike="noStrike" cap="none" dirty="0"/>
                        <a:t>Miniaturization of key sensors for UASs</a:t>
                      </a:r>
                      <a:endParaRPr sz="2000" dirty="0"/>
                    </a:p>
                    <a:p>
                      <a:pPr marL="112713" marR="0" lvl="0" indent="-1127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2000" u="none" strike="noStrike" cap="none" dirty="0"/>
                        <a:t>Data fusion and modeling</a:t>
                      </a:r>
                      <a:endParaRPr sz="2000" dirty="0"/>
                    </a:p>
                    <a:p>
                      <a:pPr marL="112713" marR="0" lvl="0" indent="-1127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2000" u="none" strike="noStrike" cap="none" dirty="0"/>
                        <a:t>Decision support tools</a:t>
                      </a:r>
                      <a:endParaRPr sz="2000" dirty="0"/>
                    </a:p>
                    <a:p>
                      <a:pPr marL="112713" marR="0" lvl="0" indent="-1127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2000" u="none" strike="noStrike" cap="none" dirty="0"/>
                        <a:t>Crewed and Un-crewed airborne fleet</a:t>
                      </a:r>
                      <a:endParaRPr sz="2000" dirty="0"/>
                    </a:p>
                    <a:p>
                      <a:pPr marL="112713" marR="0" lvl="0" indent="-1127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2000" u="none" strike="noStrike" cap="none" dirty="0"/>
                        <a:t>On-going collaborations with </a:t>
                      </a:r>
                      <a:r>
                        <a:rPr lang="en-US" sz="2000" dirty="0"/>
                        <a:t>multiple agencies in disaster response</a:t>
                      </a:r>
                      <a:endParaRPr sz="2000" dirty="0"/>
                    </a:p>
                    <a:p>
                      <a:pPr marL="112713" marR="0" lvl="0" indent="-1127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2000" u="none" strike="noStrike" cap="none" dirty="0"/>
                        <a:t>Open source science</a:t>
                      </a:r>
                      <a:endParaRPr sz="2000" dirty="0"/>
                    </a:p>
                    <a:p>
                      <a:pPr marL="112713" marR="0" lvl="0" indent="-11271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2000" u="none" strike="noStrike" cap="none" dirty="0"/>
                        <a:t>New integrated observing strategies from ground, to air, to LEO/GEO and beyond with model fusion</a:t>
                      </a:r>
                      <a:endParaRPr sz="2000" u="none" strike="noStrike" cap="none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280019" y="5905835"/>
            <a:ext cx="2432146" cy="430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>
                <a:latin typeface="Calibri" panose="020F0502020204030204" pitchFamily="34" charset="0"/>
              </a:rPr>
              <a:t>ER-2 flight tracks of NASA sensors collecting data  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675" y="1714686"/>
            <a:ext cx="4176113" cy="2563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340" y="4301412"/>
            <a:ext cx="2067315" cy="1540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675" y="4393782"/>
            <a:ext cx="1794293" cy="15375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19044" y="5991340"/>
            <a:ext cx="2367957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dirty="0">
                <a:latin typeface="Calibri" panose="020F0502020204030204" pitchFamily="34" charset="0"/>
              </a:rPr>
              <a:t>California Heat Wave - Trends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4295" y="4405701"/>
            <a:ext cx="1374519" cy="127064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928209" y="5889224"/>
            <a:ext cx="2432146" cy="430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err="1">
                <a:latin typeface="Calibri" panose="020F0502020204030204" pitchFamily="34" charset="0"/>
              </a:rPr>
              <a:t>Blackswift</a:t>
            </a:r>
            <a:r>
              <a:rPr lang="en-US">
                <a:latin typeface="Calibri" panose="020F0502020204030204" pitchFamily="34" charset="0"/>
              </a:rPr>
              <a:t> UAS </a:t>
            </a:r>
          </a:p>
          <a:p>
            <a:pPr algn="ctr">
              <a:lnSpc>
                <a:spcPts val="1300"/>
              </a:lnSpc>
            </a:pPr>
            <a:r>
              <a:rPr lang="en-US">
                <a:latin typeface="Calibri" panose="020F0502020204030204" pitchFamily="34" charset="0"/>
              </a:rPr>
              <a:t>Platforms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>
            <a:spLocks noGrp="1"/>
          </p:cNvSpPr>
          <p:nvPr>
            <p:ph type="title"/>
          </p:nvPr>
        </p:nvSpPr>
        <p:spPr>
          <a:xfrm>
            <a:off x="563880" y="2127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dirty="0"/>
              <a:t>NASA Earth Science Division Deliverables</a:t>
            </a:r>
            <a:endParaRPr dirty="0"/>
          </a:p>
        </p:txBody>
      </p:sp>
      <p:sp>
        <p:nvSpPr>
          <p:cNvPr id="161" name="Google Shape;161;p12"/>
          <p:cNvSpPr txBox="1">
            <a:spLocks noGrp="1"/>
          </p:cNvSpPr>
          <p:nvPr>
            <p:ph type="body" idx="1"/>
          </p:nvPr>
        </p:nvSpPr>
        <p:spPr>
          <a:xfrm>
            <a:off x="603224" y="1219147"/>
            <a:ext cx="11271000" cy="531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dirty="0"/>
              <a:t>Early actions (first 2 years):</a:t>
            </a:r>
            <a:endParaRPr dirty="0"/>
          </a:p>
          <a:p>
            <a:pPr marL="228600" lvl="0" indent="-188595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Engage with multi-organization partnership to understand stakeholder needs</a:t>
            </a:r>
          </a:p>
          <a:p>
            <a:pPr marL="228600" indent="-188595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dirty="0"/>
              <a:t>Leverage existing wildfire modeling and observations to develop integrated wildfire dashboard </a:t>
            </a:r>
            <a:endParaRPr dirty="0"/>
          </a:p>
          <a:p>
            <a:pPr marL="228600" lvl="0" indent="-188595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Collect targeted remote sensing observations of pre-, active-, and post-fire conditions for key partners (using existing sensors and aircraft)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dirty="0"/>
              <a:t>Longer term impacts:</a:t>
            </a:r>
            <a:endParaRPr dirty="0"/>
          </a:p>
          <a:p>
            <a:pPr marL="228600" indent="-225425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dirty="0"/>
              <a:t>Multi-organizational, end-to-end systems approach for a stakeholder solution</a:t>
            </a:r>
          </a:p>
          <a:p>
            <a:pPr marL="228600" indent="-225425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dirty="0"/>
              <a:t>Provide a fused wildfire information system for stakeholders leveraging autonomous/affordable/miniaturized sensors and modeling tools</a:t>
            </a:r>
          </a:p>
          <a:p>
            <a:pPr marL="228600" lvl="0" indent="-188595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i="1" dirty="0">
                <a:latin typeface="Arial"/>
                <a:ea typeface="Arial"/>
                <a:cs typeface="Arial"/>
                <a:sym typeface="Arial"/>
              </a:rPr>
              <a:t>Persistent </a:t>
            </a:r>
            <a:r>
              <a:rPr lang="en-US" i="1" dirty="0"/>
              <a:t>aerial operations and </a:t>
            </a:r>
            <a:r>
              <a:rPr lang="en-US" i="1" dirty="0">
                <a:latin typeface="Arial"/>
                <a:ea typeface="Arial"/>
                <a:cs typeface="Arial"/>
                <a:sym typeface="Arial"/>
              </a:rPr>
              <a:t>communications</a:t>
            </a:r>
            <a:r>
              <a:rPr lang="en-US" i="1" dirty="0"/>
              <a:t> </a:t>
            </a:r>
            <a:r>
              <a:rPr lang="en-US" i="1" dirty="0">
                <a:latin typeface="Arial"/>
                <a:ea typeface="Arial"/>
                <a:cs typeface="Arial"/>
                <a:sym typeface="Arial"/>
              </a:rPr>
              <a:t>systems to enable near 24X7 </a:t>
            </a:r>
            <a:r>
              <a:rPr lang="en-US" i="1" dirty="0"/>
              <a:t>observations </a:t>
            </a:r>
            <a:r>
              <a:rPr lang="en-US" b="1" dirty="0"/>
              <a:t>(NASA ARMD)</a:t>
            </a:r>
            <a:endParaRPr b="1" dirty="0"/>
          </a:p>
          <a:p>
            <a:pPr marL="228600" indent="-188595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dirty="0"/>
              <a:t>Engagement with stakeholders to transfer the benefits of NASA research and technology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8E9C"/>
        </a:solidFill>
        <a:ln w="9207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ASA_GEF_061219" id="{5F0F6923-7491-B647-A1F0-985EF4C11D24}" vid="{BC082911-2063-CF44-AE9C-8081341AD582}"/>
    </a:ext>
  </a:extLst>
</a:theme>
</file>

<file path=ppt/theme/theme3.xml><?xml version="1.0" encoding="utf-8"?>
<a:theme xmlns:a="http://schemas.openxmlformats.org/drawingml/2006/main" name="3_Theme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8E9C"/>
        </a:solidFill>
        <a:ln w="9207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2" id="{86644400-EDE8-47F2-8944-0E5770CB81CF}" vid="{0E43C009-D4DB-48C3-AE30-5A8161C6B075}"/>
    </a:ext>
  </a:extLst>
</a:theme>
</file>

<file path=ppt/theme/theme6.xml><?xml version="1.0" encoding="utf-8"?>
<a:theme xmlns:a="http://schemas.openxmlformats.org/drawingml/2006/main" name="4_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8E9C"/>
        </a:solidFill>
        <a:ln w="9207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ervir Highlights_20191028" id="{A7FD4D31-B20B-B74B-82AF-C8AC2278C00A}" vid="{03EC6B61-F944-B646-B827-3DC62659C54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D1E2BB92CBC144967077C2021A537D" ma:contentTypeVersion="13" ma:contentTypeDescription="Create a new document." ma:contentTypeScope="" ma:versionID="4c66eb6b3ecdb73d9cdfb1da2469586e">
  <xsd:schema xmlns:xsd="http://www.w3.org/2001/XMLSchema" xmlns:xs="http://www.w3.org/2001/XMLSchema" xmlns:p="http://schemas.microsoft.com/office/2006/metadata/properties" xmlns:ns1="http://schemas.microsoft.com/sharepoint/v3" xmlns:ns3="c852713b-0caa-4ac0-ba75-048f00e27b76" xmlns:ns4="a3f7648c-ef34-4383-9913-3e4132c38d7f" targetNamespace="http://schemas.microsoft.com/office/2006/metadata/properties" ma:root="true" ma:fieldsID="618ba62f7fcef2b38a383585aa619405" ns1:_="" ns3:_="" ns4:_="">
    <xsd:import namespace="http://schemas.microsoft.com/sharepoint/v3"/>
    <xsd:import namespace="c852713b-0caa-4ac0-ba75-048f00e27b76"/>
    <xsd:import namespace="a3f7648c-ef34-4383-9913-3e4132c38d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2713b-0caa-4ac0-ba75-048f00e27b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7648c-ef34-4383-9913-3e4132c38d7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7B8F61E-B40D-4F4C-B86F-6BC57E95EE1A}">
  <ds:schemaRefs>
    <ds:schemaRef ds:uri="a3f7648c-ef34-4383-9913-3e4132c38d7f"/>
    <ds:schemaRef ds:uri="c852713b-0caa-4ac0-ba75-048f00e27b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16232B3-B6DD-4705-8E5B-2514D74B89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1DAA05-2687-4228-9463-7D15217CA5FB}">
  <ds:schemaRefs>
    <ds:schemaRef ds:uri="a3f7648c-ef34-4383-9913-3e4132c38d7f"/>
    <ds:schemaRef ds:uri="c852713b-0caa-4ac0-ba75-048f00e27b7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2395</Words>
  <Application>Microsoft Office PowerPoint</Application>
  <PresentationFormat>Widescreen</PresentationFormat>
  <Paragraphs>266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Open Sans</vt:lpstr>
      <vt:lpstr>Futura Std Light</vt:lpstr>
      <vt:lpstr>Bahnschrift SemiBold SemiConden</vt:lpstr>
      <vt:lpstr>LucidaGrande</vt:lpstr>
      <vt:lpstr>Calibri Light</vt:lpstr>
      <vt:lpstr>Arial</vt:lpstr>
      <vt:lpstr>Tahoma</vt:lpstr>
      <vt:lpstr>Arial Narrow</vt:lpstr>
      <vt:lpstr>Gill Sans Nova</vt:lpstr>
      <vt:lpstr>Helvetica</vt:lpstr>
      <vt:lpstr>Wingdings</vt:lpstr>
      <vt:lpstr>Century Gothic</vt:lpstr>
      <vt:lpstr>Times</vt:lpstr>
      <vt:lpstr>Roboto</vt:lpstr>
      <vt:lpstr>Georgia</vt:lpstr>
      <vt:lpstr>Calibri</vt:lpstr>
      <vt:lpstr>Helvetica Neue</vt:lpstr>
      <vt:lpstr>Kiona</vt:lpstr>
      <vt:lpstr>Office Theme</vt:lpstr>
      <vt:lpstr>8_Office Theme</vt:lpstr>
      <vt:lpstr>3_Theme2</vt:lpstr>
      <vt:lpstr>1_Office Theme</vt:lpstr>
      <vt:lpstr>1_Theme2</vt:lpstr>
      <vt:lpstr>4_Theme2</vt:lpstr>
      <vt:lpstr>PowerPoint Presentation</vt:lpstr>
      <vt:lpstr>Wildfire Capabilities &amp; Support Delivered by NASA</vt:lpstr>
      <vt:lpstr>Needs Assessment Workshop (May 2021)</vt:lpstr>
      <vt:lpstr>Current Wildfire Management Challenges</vt:lpstr>
      <vt:lpstr>Wildfire Response is a Multi-Organizational Effort</vt:lpstr>
      <vt:lpstr>NASA ESD Wildfire Overguide:  Research, Development, and Technology Transition Program  To advance our nation’s ability to predict and manage wildfires and mitigate their impacts</vt:lpstr>
      <vt:lpstr>Key Areas of NASA Impact on Wildfire Management</vt:lpstr>
      <vt:lpstr>A multi-disciplinary collaboration between different NASA Centers and external partners to address wildfire needs</vt:lpstr>
      <vt:lpstr>NASA Earth Science Division Deliverables</vt:lpstr>
      <vt:lpstr>Some Additional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NASA EARTH SCIENCE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Cavolowsky, Anna E. (ARC-A)</dc:creator>
  <cp:lastModifiedBy>Hinkley, Everett -FS</cp:lastModifiedBy>
  <cp:revision>28</cp:revision>
  <dcterms:created xsi:type="dcterms:W3CDTF">2021-07-09T19:19:02Z</dcterms:created>
  <dcterms:modified xsi:type="dcterms:W3CDTF">2021-12-09T23:44:56Z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0x0101002BD1E2BB92CBC144967077C2021A537D</vt:lpwstr>
  </property>
</Properties>
</file>