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858" r:id="rId2"/>
  </p:sldMasterIdLst>
  <p:notesMasterIdLst>
    <p:notesMasterId r:id="rId18"/>
  </p:notesMasterIdLst>
  <p:sldIdLst>
    <p:sldId id="256" r:id="rId3"/>
    <p:sldId id="468" r:id="rId4"/>
    <p:sldId id="465" r:id="rId5"/>
    <p:sldId id="396" r:id="rId6"/>
    <p:sldId id="462" r:id="rId7"/>
    <p:sldId id="395" r:id="rId8"/>
    <p:sldId id="455" r:id="rId9"/>
    <p:sldId id="457" r:id="rId10"/>
    <p:sldId id="399" r:id="rId11"/>
    <p:sldId id="405" r:id="rId12"/>
    <p:sldId id="461" r:id="rId13"/>
    <p:sldId id="464" r:id="rId14"/>
    <p:sldId id="466" r:id="rId15"/>
    <p:sldId id="467" r:id="rId16"/>
    <p:sldId id="429" r:id="rId17"/>
  </p:sldIdLst>
  <p:sldSz cx="9144000" cy="6858000" type="screen4x3"/>
  <p:notesSz cx="6858000" cy="9144000"/>
  <p:defaultTextStyle>
    <a:defPPr>
      <a:defRPr lang="en-US"/>
    </a:defPPr>
    <a:lvl1pPr algn="ctr" rtl="0" fontAlgn="base">
      <a:spcBef>
        <a:spcPct val="0"/>
      </a:spcBef>
      <a:spcAft>
        <a:spcPct val="0"/>
      </a:spcAft>
      <a:defRPr b="1" kern="1200">
        <a:solidFill>
          <a:schemeClr val="tx1"/>
        </a:solidFill>
        <a:latin typeface="Arial" charset="0"/>
        <a:ea typeface="+mn-ea"/>
        <a:cs typeface="+mn-cs"/>
      </a:defRPr>
    </a:lvl1pPr>
    <a:lvl2pPr marL="457200" algn="ctr" rtl="0" fontAlgn="base">
      <a:spcBef>
        <a:spcPct val="0"/>
      </a:spcBef>
      <a:spcAft>
        <a:spcPct val="0"/>
      </a:spcAft>
      <a:defRPr b="1" kern="1200">
        <a:solidFill>
          <a:schemeClr val="tx1"/>
        </a:solidFill>
        <a:latin typeface="Arial" charset="0"/>
        <a:ea typeface="+mn-ea"/>
        <a:cs typeface="+mn-cs"/>
      </a:defRPr>
    </a:lvl2pPr>
    <a:lvl3pPr marL="914400" algn="ctr" rtl="0" fontAlgn="base">
      <a:spcBef>
        <a:spcPct val="0"/>
      </a:spcBef>
      <a:spcAft>
        <a:spcPct val="0"/>
      </a:spcAft>
      <a:defRPr b="1" kern="1200">
        <a:solidFill>
          <a:schemeClr val="tx1"/>
        </a:solidFill>
        <a:latin typeface="Arial" charset="0"/>
        <a:ea typeface="+mn-ea"/>
        <a:cs typeface="+mn-cs"/>
      </a:defRPr>
    </a:lvl3pPr>
    <a:lvl4pPr marL="1371600" algn="ctr" rtl="0" fontAlgn="base">
      <a:spcBef>
        <a:spcPct val="0"/>
      </a:spcBef>
      <a:spcAft>
        <a:spcPct val="0"/>
      </a:spcAft>
      <a:defRPr b="1" kern="1200">
        <a:solidFill>
          <a:schemeClr val="tx1"/>
        </a:solidFill>
        <a:latin typeface="Arial" charset="0"/>
        <a:ea typeface="+mn-ea"/>
        <a:cs typeface="+mn-cs"/>
      </a:defRPr>
    </a:lvl4pPr>
    <a:lvl5pPr marL="1828800" algn="ct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6626"/>
    <a:srgbClr val="FFFF99"/>
    <a:srgbClr val="FFFFCC"/>
    <a:srgbClr val="0000FF"/>
    <a:srgbClr val="CCFFCC"/>
    <a:srgbClr val="99FF99"/>
    <a:srgbClr val="DDDDDD"/>
    <a:srgbClr val="00FF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6" autoAdjust="0"/>
    <p:restoredTop sz="89545" autoAdjust="0"/>
  </p:normalViewPr>
  <p:slideViewPr>
    <p:cSldViewPr>
      <p:cViewPr varScale="1">
        <p:scale>
          <a:sx n="67" d="100"/>
          <a:sy n="67" d="100"/>
        </p:scale>
        <p:origin x="1164" y="6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CB910C27-5C14-414B-B802-4019C99B9D21}" type="slidenum">
              <a:rPr lang="en-US"/>
              <a:pPr>
                <a:defRPr/>
              </a:pPr>
              <a:t>‹#›</a:t>
            </a:fld>
            <a:endParaRPr lang="en-US"/>
          </a:p>
        </p:txBody>
      </p:sp>
    </p:spTree>
    <p:extLst>
      <p:ext uri="{BB962C8B-B14F-4D97-AF65-F5344CB8AC3E}">
        <p14:creationId xmlns:p14="http://schemas.microsoft.com/office/powerpoint/2010/main" val="530102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910C27-5C14-414B-B802-4019C99B9D21}" type="slidenum">
              <a:rPr lang="en-US" smtClean="0"/>
              <a:pPr>
                <a:defRPr/>
              </a:pPr>
              <a:t>1</a:t>
            </a:fld>
            <a:endParaRPr lang="en-US"/>
          </a:p>
        </p:txBody>
      </p:sp>
    </p:spTree>
    <p:extLst>
      <p:ext uri="{BB962C8B-B14F-4D97-AF65-F5344CB8AC3E}">
        <p14:creationId xmlns:p14="http://schemas.microsoft.com/office/powerpoint/2010/main" val="53815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100" dirty="0" smtClean="0">
              <a:latin typeface="+mj-lt"/>
            </a:endParaRPr>
          </a:p>
          <a:p>
            <a:pPr>
              <a:buFont typeface="Arial" pitchFamily="34" charset="0"/>
              <a:buChar char="•"/>
            </a:pPr>
            <a:endParaRPr lang="en-US" sz="1100" dirty="0">
              <a:latin typeface="+mj-lt"/>
            </a:endParaRPr>
          </a:p>
        </p:txBody>
      </p:sp>
      <p:sp>
        <p:nvSpPr>
          <p:cNvPr id="4" name="Slide Number Placeholder 3"/>
          <p:cNvSpPr>
            <a:spLocks noGrp="1"/>
          </p:cNvSpPr>
          <p:nvPr>
            <p:ph type="sldNum" sz="quarter" idx="10"/>
          </p:nvPr>
        </p:nvSpPr>
        <p:spPr/>
        <p:txBody>
          <a:bodyPr/>
          <a:lstStyle/>
          <a:p>
            <a:fld id="{1F5B4398-551B-414D-89AA-1F5A65DFA5CC}" type="slidenum">
              <a:rPr lang="en-US" smtClean="0"/>
              <a:pPr/>
              <a:t>14</a:t>
            </a:fld>
            <a:endParaRPr lang="en-US"/>
          </a:p>
        </p:txBody>
      </p:sp>
    </p:spTree>
    <p:extLst>
      <p:ext uri="{BB962C8B-B14F-4D97-AF65-F5344CB8AC3E}">
        <p14:creationId xmlns:p14="http://schemas.microsoft.com/office/powerpoint/2010/main" val="151182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100" dirty="0" smtClean="0">
              <a:latin typeface="+mj-lt"/>
            </a:endParaRPr>
          </a:p>
          <a:p>
            <a:pPr>
              <a:buFont typeface="Arial" pitchFamily="34" charset="0"/>
              <a:buChar char="•"/>
            </a:pPr>
            <a:endParaRPr lang="en-US" sz="1100" dirty="0">
              <a:latin typeface="+mj-lt"/>
            </a:endParaRPr>
          </a:p>
        </p:txBody>
      </p:sp>
      <p:sp>
        <p:nvSpPr>
          <p:cNvPr id="4" name="Slide Number Placeholder 3"/>
          <p:cNvSpPr>
            <a:spLocks noGrp="1"/>
          </p:cNvSpPr>
          <p:nvPr>
            <p:ph type="sldNum" sz="quarter" idx="10"/>
          </p:nvPr>
        </p:nvSpPr>
        <p:spPr/>
        <p:txBody>
          <a:bodyPr/>
          <a:lstStyle/>
          <a:p>
            <a:fld id="{1F5B4398-551B-414D-89AA-1F5A65DFA5CC}" type="slidenum">
              <a:rPr lang="en-US" smtClean="0"/>
              <a:pPr/>
              <a:t>2</a:t>
            </a:fld>
            <a:endParaRPr lang="en-US"/>
          </a:p>
        </p:txBody>
      </p:sp>
    </p:spTree>
    <p:extLst>
      <p:ext uri="{BB962C8B-B14F-4D97-AF65-F5344CB8AC3E}">
        <p14:creationId xmlns:p14="http://schemas.microsoft.com/office/powerpoint/2010/main" val="4039015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100" dirty="0" smtClean="0">
              <a:latin typeface="+mj-lt"/>
            </a:endParaRPr>
          </a:p>
          <a:p>
            <a:pPr>
              <a:buFont typeface="Arial" pitchFamily="34" charset="0"/>
              <a:buChar char="•"/>
            </a:pPr>
            <a:endParaRPr lang="en-US" sz="1100" dirty="0">
              <a:latin typeface="+mj-lt"/>
            </a:endParaRPr>
          </a:p>
        </p:txBody>
      </p:sp>
      <p:sp>
        <p:nvSpPr>
          <p:cNvPr id="4" name="Slide Number Placeholder 3"/>
          <p:cNvSpPr>
            <a:spLocks noGrp="1"/>
          </p:cNvSpPr>
          <p:nvPr>
            <p:ph type="sldNum" sz="quarter" idx="10"/>
          </p:nvPr>
        </p:nvSpPr>
        <p:spPr/>
        <p:txBody>
          <a:bodyPr/>
          <a:lstStyle/>
          <a:p>
            <a:fld id="{1F5B4398-551B-414D-89AA-1F5A65DFA5CC}" type="slidenum">
              <a:rPr lang="en-US" smtClean="0"/>
              <a:pPr/>
              <a:t>5</a:t>
            </a:fld>
            <a:endParaRPr lang="en-US"/>
          </a:p>
        </p:txBody>
      </p:sp>
    </p:spTree>
    <p:extLst>
      <p:ext uri="{BB962C8B-B14F-4D97-AF65-F5344CB8AC3E}">
        <p14:creationId xmlns:p14="http://schemas.microsoft.com/office/powerpoint/2010/main" val="286333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6</a:t>
            </a:fld>
            <a:endParaRPr lang="en-US"/>
          </a:p>
        </p:txBody>
      </p:sp>
    </p:spTree>
    <p:extLst>
      <p:ext uri="{BB962C8B-B14F-4D97-AF65-F5344CB8AC3E}">
        <p14:creationId xmlns:p14="http://schemas.microsoft.com/office/powerpoint/2010/main" val="164436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7</a:t>
            </a:fld>
            <a:endParaRPr lang="en-US"/>
          </a:p>
        </p:txBody>
      </p:sp>
    </p:spTree>
    <p:extLst>
      <p:ext uri="{BB962C8B-B14F-4D97-AF65-F5344CB8AC3E}">
        <p14:creationId xmlns:p14="http://schemas.microsoft.com/office/powerpoint/2010/main" val="156922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B95B01-D29C-4224-832F-AF3610894B52}" type="slidenum">
              <a:rPr lang="en-US" smtClean="0"/>
              <a:pPr>
                <a:defRPr/>
              </a:pPr>
              <a:t>8</a:t>
            </a:fld>
            <a:endParaRPr lang="en-US"/>
          </a:p>
        </p:txBody>
      </p:sp>
    </p:spTree>
    <p:extLst>
      <p:ext uri="{BB962C8B-B14F-4D97-AF65-F5344CB8AC3E}">
        <p14:creationId xmlns:p14="http://schemas.microsoft.com/office/powerpoint/2010/main" val="408743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910C27-5C14-414B-B802-4019C99B9D21}" type="slidenum">
              <a:rPr lang="en-US" smtClean="0"/>
              <a:pPr>
                <a:defRPr/>
              </a:pPr>
              <a:t>9</a:t>
            </a:fld>
            <a:endParaRPr lang="en-US"/>
          </a:p>
        </p:txBody>
      </p:sp>
    </p:spTree>
    <p:extLst>
      <p:ext uri="{BB962C8B-B14F-4D97-AF65-F5344CB8AC3E}">
        <p14:creationId xmlns:p14="http://schemas.microsoft.com/office/powerpoint/2010/main" val="87767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100" dirty="0" smtClean="0">
              <a:latin typeface="+mj-lt"/>
            </a:endParaRPr>
          </a:p>
          <a:p>
            <a:pPr>
              <a:buFont typeface="Arial" pitchFamily="34" charset="0"/>
              <a:buChar char="•"/>
            </a:pPr>
            <a:endParaRPr lang="en-US" sz="1100" dirty="0">
              <a:latin typeface="+mj-lt"/>
            </a:endParaRPr>
          </a:p>
        </p:txBody>
      </p:sp>
      <p:sp>
        <p:nvSpPr>
          <p:cNvPr id="4" name="Slide Number Placeholder 3"/>
          <p:cNvSpPr>
            <a:spLocks noGrp="1"/>
          </p:cNvSpPr>
          <p:nvPr>
            <p:ph type="sldNum" sz="quarter" idx="10"/>
          </p:nvPr>
        </p:nvSpPr>
        <p:spPr/>
        <p:txBody>
          <a:bodyPr/>
          <a:lstStyle/>
          <a:p>
            <a:fld id="{1F5B4398-551B-414D-89AA-1F5A65DFA5CC}" type="slidenum">
              <a:rPr lang="en-US" smtClean="0"/>
              <a:pPr/>
              <a:t>11</a:t>
            </a:fld>
            <a:endParaRPr lang="en-US"/>
          </a:p>
        </p:txBody>
      </p:sp>
    </p:spTree>
    <p:extLst>
      <p:ext uri="{BB962C8B-B14F-4D97-AF65-F5344CB8AC3E}">
        <p14:creationId xmlns:p14="http://schemas.microsoft.com/office/powerpoint/2010/main" val="3868897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100" dirty="0" smtClean="0">
              <a:latin typeface="+mj-lt"/>
            </a:endParaRPr>
          </a:p>
          <a:p>
            <a:pPr>
              <a:buFont typeface="Arial" pitchFamily="34" charset="0"/>
              <a:buChar char="•"/>
            </a:pPr>
            <a:endParaRPr lang="en-US" sz="1100" dirty="0">
              <a:latin typeface="+mj-lt"/>
            </a:endParaRPr>
          </a:p>
        </p:txBody>
      </p:sp>
      <p:sp>
        <p:nvSpPr>
          <p:cNvPr id="4" name="Slide Number Placeholder 3"/>
          <p:cNvSpPr>
            <a:spLocks noGrp="1"/>
          </p:cNvSpPr>
          <p:nvPr>
            <p:ph type="sldNum" sz="quarter" idx="10"/>
          </p:nvPr>
        </p:nvSpPr>
        <p:spPr/>
        <p:txBody>
          <a:bodyPr/>
          <a:lstStyle/>
          <a:p>
            <a:fld id="{1F5B4398-551B-414D-89AA-1F5A65DFA5CC}" type="slidenum">
              <a:rPr lang="en-US" smtClean="0"/>
              <a:pPr/>
              <a:t>12</a:t>
            </a:fld>
            <a:endParaRPr lang="en-US"/>
          </a:p>
        </p:txBody>
      </p:sp>
    </p:spTree>
    <p:extLst>
      <p:ext uri="{BB962C8B-B14F-4D97-AF65-F5344CB8AC3E}">
        <p14:creationId xmlns:p14="http://schemas.microsoft.com/office/powerpoint/2010/main" val="2236967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bg>
      <p:bgPr>
        <a:blipFill dpi="0" rotWithShape="0">
          <a:blip r:embed="rId2" cstate="screen">
            <a:extLst>
              <a:ext uri="{28A0092B-C50C-407E-A947-70E740481C1C}">
                <a14:useLocalDpi xmlns:a14="http://schemas.microsoft.com/office/drawing/2010/main"/>
              </a:ext>
            </a:extLst>
          </a:blip>
          <a:srcRect/>
          <a:stretch>
            <a:fillRect r="-20000"/>
          </a:stretch>
        </a:blipFill>
        <a:effectLst/>
      </p:bgPr>
    </p:bg>
    <p:spTree>
      <p:nvGrpSpPr>
        <p:cNvPr id="1" name=""/>
        <p:cNvGrpSpPr/>
        <p:nvPr/>
      </p:nvGrpSpPr>
      <p:grpSpPr>
        <a:xfrm>
          <a:off x="0" y="0"/>
          <a:ext cx="0" cy="0"/>
          <a:chOff x="0" y="0"/>
          <a:chExt cx="0" cy="0"/>
        </a:xfrm>
      </p:grpSpPr>
      <p:sp>
        <p:nvSpPr>
          <p:cNvPr id="4" name="AutoShape 3"/>
          <p:cNvSpPr>
            <a:spLocks noChangeArrowheads="1"/>
          </p:cNvSpPr>
          <p:nvPr/>
        </p:nvSpPr>
        <p:spPr bwMode="auto">
          <a:xfrm>
            <a:off x="3429000" y="2362200"/>
            <a:ext cx="5562600" cy="152400"/>
          </a:xfrm>
          <a:prstGeom prst="wave">
            <a:avLst>
              <a:gd name="adj1" fmla="val 13005"/>
              <a:gd name="adj2" fmla="val 0"/>
            </a:avLst>
          </a:prstGeom>
          <a:gradFill flip="none" rotWithShape="1">
            <a:gsLst>
              <a:gs pos="0">
                <a:schemeClr val="tx2"/>
              </a:gs>
              <a:gs pos="50000">
                <a:srgbClr val="66FF33"/>
              </a:gs>
              <a:gs pos="100000">
                <a:schemeClr val="tx2"/>
              </a:gs>
            </a:gsLst>
            <a:lin ang="0" scaled="1"/>
            <a:tileRect/>
          </a:gradFill>
          <a:ln w="9525">
            <a:noFill/>
            <a:round/>
            <a:headEnd/>
            <a:tailEnd/>
          </a:ln>
          <a:effectLst/>
        </p:spPr>
        <p:txBody>
          <a:bodyPr wrap="none" anchor="ctr"/>
          <a:lstStyle/>
          <a:p>
            <a:pPr>
              <a:defRPr/>
            </a:pPr>
            <a:endParaRPr lang="en-US"/>
          </a:p>
        </p:txBody>
      </p:sp>
      <p:sp>
        <p:nvSpPr>
          <p:cNvPr id="5122" name="Rectangle 2"/>
          <p:cNvSpPr>
            <a:spLocks noGrp="1" noChangeArrowheads="1"/>
          </p:cNvSpPr>
          <p:nvPr>
            <p:ph type="subTitle" idx="1"/>
          </p:nvPr>
        </p:nvSpPr>
        <p:spPr>
          <a:xfrm>
            <a:off x="3048000" y="2819400"/>
            <a:ext cx="5867400" cy="1752600"/>
          </a:xfrm>
        </p:spPr>
        <p:txBody>
          <a:bodyPr/>
          <a:lstStyle>
            <a:lvl1pPr marL="0" indent="0" algn="r">
              <a:buFontTx/>
              <a:buNone/>
              <a:defRPr sz="2400"/>
            </a:lvl1pPr>
          </a:lstStyle>
          <a:p>
            <a:r>
              <a:rPr lang="en-US"/>
              <a:t>Montitoring Trends in Land Cover Change</a:t>
            </a:r>
          </a:p>
          <a:p>
            <a:endParaRPr lang="en-US"/>
          </a:p>
          <a:p>
            <a:r>
              <a:rPr lang="en-US"/>
              <a:t>September 1 – 3, 2009 </a:t>
            </a:r>
          </a:p>
          <a:p>
            <a:r>
              <a:rPr lang="en-US"/>
              <a:t>Salt Lake City, UT</a:t>
            </a:r>
          </a:p>
          <a:p>
            <a:endParaRPr lang="en-US"/>
          </a:p>
        </p:txBody>
      </p:sp>
      <p:sp>
        <p:nvSpPr>
          <p:cNvPr id="5124" name="Rectangle 4"/>
          <p:cNvSpPr>
            <a:spLocks noGrp="1" noChangeArrowheads="1"/>
          </p:cNvSpPr>
          <p:nvPr>
            <p:ph type="ctrTitle"/>
          </p:nvPr>
        </p:nvSpPr>
        <p:spPr>
          <a:xfrm>
            <a:off x="2438400" y="739775"/>
            <a:ext cx="6400800" cy="1470025"/>
          </a:xfrm>
        </p:spPr>
        <p:txBody>
          <a:bodyPr/>
          <a:lstStyle>
            <a:lvl1pPr algn="r">
              <a:defRPr sz="2800" u="none">
                <a:solidFill>
                  <a:schemeClr val="bg1"/>
                </a:solidFill>
              </a:defRPr>
            </a:lvl1pPr>
          </a:lstStyle>
          <a:p>
            <a:r>
              <a:rPr lang="en-US"/>
              <a:t>Land Cover Data Maintenance:  Operational &amp; Proggramatic Considerations</a:t>
            </a:r>
          </a:p>
        </p:txBody>
      </p:sp>
      <p:sp>
        <p:nvSpPr>
          <p:cNvPr id="5" name="Rectangle 4"/>
          <p:cNvSpPr>
            <a:spLocks noGrp="1" noChangeArrowheads="1"/>
          </p:cNvSpPr>
          <p:nvPr>
            <p:ph type="ftr" sz="quarter" idx="10"/>
          </p:nvPr>
        </p:nvSpPr>
        <p:spPr>
          <a:xfrm>
            <a:off x="5257800" y="5943600"/>
            <a:ext cx="3657600" cy="762000"/>
          </a:xfrm>
        </p:spPr>
        <p:txBody>
          <a:bodyPr/>
          <a:lstStyle>
            <a:lvl1pPr algn="r">
              <a:defRPr>
                <a:solidFill>
                  <a:schemeClr val="bg1"/>
                </a:solidFill>
              </a:defRPr>
            </a:lvl1pPr>
          </a:lstStyle>
          <a:p>
            <a:pPr>
              <a:defRPr/>
            </a:pPr>
            <a:r>
              <a:rPr lang="en-US"/>
              <a:t>USDA Forest Service, Remote Sensing Applications Center, </a:t>
            </a:r>
          </a:p>
          <a:p>
            <a:pPr>
              <a:defRPr/>
            </a:pPr>
            <a:r>
              <a:rPr lang="en-US"/>
              <a:t>FSWeb: http://fsweb.rsac.fs.fed.us</a:t>
            </a:r>
          </a:p>
          <a:p>
            <a:pPr>
              <a:defRPr/>
            </a:pPr>
            <a:r>
              <a:rPr lang="en-US"/>
              <a:t>WWW: http://www.fs.fed.us/eng/rsac/</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19812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7912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143000"/>
            <a:ext cx="37719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143000"/>
            <a:ext cx="3771900" cy="241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3709988"/>
            <a:ext cx="37719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609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90600" y="1143000"/>
            <a:ext cx="3771900" cy="4983163"/>
          </a:xfrm>
        </p:spPr>
        <p:txBody>
          <a:bodyPr/>
          <a:lstStyle/>
          <a:p>
            <a:pPr lvl="0"/>
            <a:endParaRPr lang="en-US" noProof="0" smtClean="0"/>
          </a:p>
        </p:txBody>
      </p:sp>
      <p:sp>
        <p:nvSpPr>
          <p:cNvPr id="4" name="Text Placeholder 3"/>
          <p:cNvSpPr>
            <a:spLocks noGrp="1"/>
          </p:cNvSpPr>
          <p:nvPr>
            <p:ph type="body" sz="half" idx="2"/>
          </p:nvPr>
        </p:nvSpPr>
        <p:spPr>
          <a:xfrm>
            <a:off x="4914900" y="1143000"/>
            <a:ext cx="37719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143000"/>
            <a:ext cx="37719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143000"/>
            <a:ext cx="37719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208827"/>
          </a:xfrm>
          <a:prstGeom prst="rect">
            <a:avLst/>
          </a:prstGeom>
          <a:solidFill>
            <a:srgbClr val="01672D"/>
          </a:solidFill>
          <a:ln>
            <a:solidFill>
              <a:srgbClr val="016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b="0">
              <a:solidFill>
                <a:prstClr val="white"/>
              </a:solidFill>
            </a:endParaRPr>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rgbClr val="01672D"/>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533400"/>
            <a:ext cx="3838575" cy="555146"/>
          </a:xfrm>
          <a:prstGeom prst="rect">
            <a:avLst/>
          </a:prstGeom>
        </p:spPr>
      </p:pic>
    </p:spTree>
    <p:extLst>
      <p:ext uri="{BB962C8B-B14F-4D97-AF65-F5344CB8AC3E}">
        <p14:creationId xmlns:p14="http://schemas.microsoft.com/office/powerpoint/2010/main" val="1051076810"/>
      </p:ext>
    </p:extLst>
  </p:cSld>
  <p:clrMapOvr>
    <a:overrideClrMapping bg1="lt1" tx1="dk1" bg2="lt2" tx2="dk2" accent1="accent1" accent2="accent2" accent3="accent3" accent4="accent4" accent5="accent5" accent6="accent6" hlink="hlink" folHlink="folHlink"/>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u="sng"/>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lvl1pPr>
              <a:buClr>
                <a:schemeClr val="bg1"/>
              </a:buClr>
              <a:defRPr sz="3200"/>
            </a:lvl1pPr>
            <a:lvl2pPr>
              <a:buClr>
                <a:schemeClr val="bg1"/>
              </a:buClr>
              <a:defRPr sz="2800"/>
            </a:lvl2pPr>
            <a:lvl3pPr>
              <a:buClr>
                <a:schemeClr val="bg1"/>
              </a:buClr>
              <a:defRPr sz="2400"/>
            </a:lvl3pPr>
            <a:lvl4pPr>
              <a:buClr>
                <a:schemeClr val="bg1"/>
              </a:buClr>
              <a:defRPr sz="2000"/>
            </a:lvl4pPr>
            <a:lvl5pPr>
              <a:buClr>
                <a:schemeClr val="bg1"/>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3951503"/>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skin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u="sng"/>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457200" y="1447800"/>
            <a:ext cx="8229600" cy="5029200"/>
          </a:xfrm>
        </p:spPr>
        <p:txBody>
          <a:bodyPr>
            <a:normAutofit/>
          </a:bodyPr>
          <a:lstStyle>
            <a:lvl1pPr>
              <a:buClr>
                <a:schemeClr val="bg1"/>
              </a:buClr>
              <a:defRPr sz="3200" baseline="0"/>
            </a:lvl1pPr>
            <a:lvl2pPr>
              <a:buClr>
                <a:schemeClr val="bg1"/>
              </a:buClr>
              <a:defRPr sz="2800"/>
            </a:lvl2pPr>
            <a:lvl3pPr>
              <a:buClr>
                <a:schemeClr val="bg1"/>
              </a:buClr>
              <a:defRPr sz="2400"/>
            </a:lvl3pPr>
            <a:lvl4pPr>
              <a:buClr>
                <a:schemeClr val="bg1"/>
              </a:buClr>
              <a:defRPr sz="2000"/>
            </a:lvl4pPr>
            <a:lvl5pPr>
              <a:buClr>
                <a:schemeClr val="bg1"/>
              </a:buClr>
              <a:defRPr sz="1800"/>
            </a:lvl5pPr>
          </a:lstStyle>
          <a:p>
            <a:pPr lvl="0"/>
            <a:r>
              <a:rPr lang="en-US" dirty="0" smtClean="0"/>
              <a:t>Objective(s):</a:t>
            </a:r>
          </a:p>
          <a:p>
            <a:pPr lvl="0"/>
            <a:r>
              <a:rPr lang="en-US" dirty="0" smtClean="0"/>
              <a:t>Key Milestones/Measures:</a:t>
            </a:r>
          </a:p>
          <a:p>
            <a:pPr lvl="0"/>
            <a:r>
              <a:rPr lang="en-US" dirty="0" smtClean="0"/>
              <a:t>UASAG Comments/Recommendations:</a:t>
            </a:r>
          </a:p>
          <a:p>
            <a:pPr lvl="0"/>
            <a:r>
              <a:rPr lang="en-US" dirty="0" smtClean="0"/>
              <a:t>Estimated Completion Date:</a:t>
            </a:r>
          </a:p>
        </p:txBody>
      </p:sp>
    </p:spTree>
    <p:extLst>
      <p:ext uri="{BB962C8B-B14F-4D97-AF65-F5344CB8AC3E}">
        <p14:creationId xmlns:p14="http://schemas.microsoft.com/office/powerpoint/2010/main" val="939278863"/>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lvl1pPr>
              <a:defRPr u="sng"/>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0"/>
            <a:ext cx="4038600" cy="4943856"/>
          </a:xfrm>
        </p:spPr>
        <p:txBody>
          <a:bodyPr/>
          <a:lstStyle>
            <a:lvl1pPr>
              <a:buClr>
                <a:schemeClr val="bg1"/>
              </a:buClr>
              <a:defRPr sz="2800"/>
            </a:lvl1pPr>
            <a:lvl2pPr>
              <a:buClr>
                <a:schemeClr val="bg1"/>
              </a:buClr>
              <a:defRPr sz="2400"/>
            </a:lvl2pPr>
            <a:lvl3pPr>
              <a:buClr>
                <a:schemeClr val="bg1"/>
              </a:buClr>
              <a:defRPr sz="2000"/>
            </a:lvl3pPr>
            <a:lvl4pPr>
              <a:buClr>
                <a:schemeClr val="bg1"/>
              </a:buClr>
              <a:defRPr sz="1800"/>
            </a:lvl4pPr>
            <a:lvl5pPr>
              <a:buClr>
                <a:schemeClr val="bg1"/>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buClr>
                <a:schemeClr val="bg1"/>
              </a:buClr>
              <a:defRPr sz="2800"/>
            </a:lvl1pPr>
            <a:lvl2pPr>
              <a:buClr>
                <a:schemeClr val="bg1"/>
              </a:buClr>
              <a:defRPr sz="2400"/>
            </a:lvl2pPr>
            <a:lvl3pPr>
              <a:buClr>
                <a:schemeClr val="bg1"/>
              </a:buClr>
              <a:defRPr sz="2000"/>
            </a:lvl3pPr>
            <a:lvl4pPr>
              <a:buClr>
                <a:schemeClr val="bg1"/>
              </a:buClr>
              <a:defRPr sz="1800"/>
            </a:lvl4pPr>
            <a:lvl5pPr>
              <a:buClr>
                <a:schemeClr val="bg1"/>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0063218"/>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defRPr u="sng"/>
            </a:lvl1pPr>
          </a:lstStyle>
          <a:p>
            <a:r>
              <a:rPr lang="en-US" dirty="0" smtClean="0"/>
              <a:t>Click to edit Master title style</a:t>
            </a:r>
            <a:endParaRPr lang="en-US" dirty="0"/>
          </a:p>
        </p:txBody>
      </p:sp>
    </p:spTree>
    <p:extLst>
      <p:ext uri="{BB962C8B-B14F-4D97-AF65-F5344CB8AC3E}">
        <p14:creationId xmlns:p14="http://schemas.microsoft.com/office/powerpoint/2010/main" val="221862157"/>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143000"/>
            <a:ext cx="37719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143000"/>
            <a:ext cx="37719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USDA Forest Service, Remote Sensing Applications Center, http://fsweb.rsac.fs.fed.us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152400"/>
            <a:ext cx="7924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990600" y="1143000"/>
            <a:ext cx="76962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ftr" sz="quarter" idx="3"/>
          </p:nvPr>
        </p:nvSpPr>
        <p:spPr bwMode="auto">
          <a:xfrm>
            <a:off x="1066800" y="6613525"/>
            <a:ext cx="72390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777777"/>
                </a:solidFill>
              </a:defRPr>
            </a:lvl1pPr>
          </a:lstStyle>
          <a:p>
            <a:pPr>
              <a:defRPr/>
            </a:pPr>
            <a:r>
              <a:rPr lang="en-US"/>
              <a:t>USDA Forest Service, Remote Sensing Applications Center, http://fsweb.rsac.fs.fed.us</a:t>
            </a:r>
          </a:p>
        </p:txBody>
      </p:sp>
    </p:spTree>
  </p:cSld>
  <p:clrMap bg1="lt1" tx1="dk1" bg2="lt2" tx2="dk2" accent1="accent1" accent2="accent2" accent3="accent3" accent4="accent4" accent5="accent5" accent6="accent6" hlink="hlink" folHlink="folHlink"/>
  <p:sldLayoutIdLst>
    <p:sldLayoutId id="2147483857"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iming>
    <p:tnLst>
      <p:par>
        <p:cTn id="1" dur="indefinite" restart="never" nodeType="tmRoot"/>
      </p:par>
    </p:tnLst>
  </p:timing>
  <p:hf sldNum="0" hdr="0" dt="0"/>
  <p:txStyles>
    <p:titleStyle>
      <a:lvl1pPr algn="ctr" rtl="0" eaLnBrk="0" fontAlgn="base" hangingPunct="0">
        <a:spcBef>
          <a:spcPct val="0"/>
        </a:spcBef>
        <a:spcAft>
          <a:spcPct val="0"/>
        </a:spcAft>
        <a:defRPr sz="3200" u="sng">
          <a:solidFill>
            <a:srgbClr val="FFFF99"/>
          </a:solidFill>
          <a:latin typeface="+mj-lt"/>
          <a:ea typeface="+mj-ea"/>
          <a:cs typeface="+mj-cs"/>
        </a:defRPr>
      </a:lvl1pPr>
      <a:lvl2pPr algn="ctr" rtl="0" eaLnBrk="0" fontAlgn="base" hangingPunct="0">
        <a:spcBef>
          <a:spcPct val="0"/>
        </a:spcBef>
        <a:spcAft>
          <a:spcPct val="0"/>
        </a:spcAft>
        <a:defRPr sz="3200" u="sng">
          <a:solidFill>
            <a:srgbClr val="FFFF99"/>
          </a:solidFill>
          <a:latin typeface="Arial" charset="0"/>
        </a:defRPr>
      </a:lvl2pPr>
      <a:lvl3pPr algn="ctr" rtl="0" eaLnBrk="0" fontAlgn="base" hangingPunct="0">
        <a:spcBef>
          <a:spcPct val="0"/>
        </a:spcBef>
        <a:spcAft>
          <a:spcPct val="0"/>
        </a:spcAft>
        <a:defRPr sz="3200" u="sng">
          <a:solidFill>
            <a:srgbClr val="FFFF99"/>
          </a:solidFill>
          <a:latin typeface="Arial" charset="0"/>
        </a:defRPr>
      </a:lvl3pPr>
      <a:lvl4pPr algn="ctr" rtl="0" eaLnBrk="0" fontAlgn="base" hangingPunct="0">
        <a:spcBef>
          <a:spcPct val="0"/>
        </a:spcBef>
        <a:spcAft>
          <a:spcPct val="0"/>
        </a:spcAft>
        <a:defRPr sz="3200" u="sng">
          <a:solidFill>
            <a:srgbClr val="FFFF99"/>
          </a:solidFill>
          <a:latin typeface="Arial" charset="0"/>
        </a:defRPr>
      </a:lvl4pPr>
      <a:lvl5pPr algn="ctr" rtl="0" eaLnBrk="0" fontAlgn="base" hangingPunct="0">
        <a:spcBef>
          <a:spcPct val="0"/>
        </a:spcBef>
        <a:spcAft>
          <a:spcPct val="0"/>
        </a:spcAft>
        <a:defRPr sz="3200" u="sng">
          <a:solidFill>
            <a:srgbClr val="FFFF99"/>
          </a:solidFill>
          <a:latin typeface="Arial" charset="0"/>
        </a:defRPr>
      </a:lvl5pPr>
      <a:lvl6pPr marL="457200" algn="ctr" rtl="0" fontAlgn="base">
        <a:spcBef>
          <a:spcPct val="0"/>
        </a:spcBef>
        <a:spcAft>
          <a:spcPct val="0"/>
        </a:spcAft>
        <a:defRPr sz="3200" u="sng">
          <a:solidFill>
            <a:srgbClr val="FFFF99"/>
          </a:solidFill>
          <a:latin typeface="Arial" charset="0"/>
        </a:defRPr>
      </a:lvl6pPr>
      <a:lvl7pPr marL="914400" algn="ctr" rtl="0" fontAlgn="base">
        <a:spcBef>
          <a:spcPct val="0"/>
        </a:spcBef>
        <a:spcAft>
          <a:spcPct val="0"/>
        </a:spcAft>
        <a:defRPr sz="3200" u="sng">
          <a:solidFill>
            <a:srgbClr val="FFFF99"/>
          </a:solidFill>
          <a:latin typeface="Arial" charset="0"/>
        </a:defRPr>
      </a:lvl7pPr>
      <a:lvl8pPr marL="1371600" algn="ctr" rtl="0" fontAlgn="base">
        <a:spcBef>
          <a:spcPct val="0"/>
        </a:spcBef>
        <a:spcAft>
          <a:spcPct val="0"/>
        </a:spcAft>
        <a:defRPr sz="3200" u="sng">
          <a:solidFill>
            <a:srgbClr val="FFFF99"/>
          </a:solidFill>
          <a:latin typeface="Arial" charset="0"/>
        </a:defRPr>
      </a:lvl8pPr>
      <a:lvl9pPr marL="1828800" algn="ctr" rtl="0" fontAlgn="base">
        <a:spcBef>
          <a:spcPct val="0"/>
        </a:spcBef>
        <a:spcAft>
          <a:spcPct val="0"/>
        </a:spcAft>
        <a:defRPr sz="3200" u="sng">
          <a:solidFill>
            <a:srgbClr val="FFFF99"/>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6553200"/>
            <a:ext cx="9144000" cy="327882"/>
          </a:xfrm>
          <a:prstGeom prst="rect">
            <a:avLst/>
          </a:prstGeom>
          <a:solidFill>
            <a:srgbClr val="01672D"/>
          </a:solidFill>
          <a:ln>
            <a:solidFill>
              <a:srgbClr val="0167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b="0">
              <a:solidFill>
                <a:prstClr val="white"/>
              </a:solidFill>
            </a:endParaRPr>
          </a:p>
        </p:txBody>
      </p:sp>
      <p:sp>
        <p:nvSpPr>
          <p:cNvPr id="5" name="TextBox 4"/>
          <p:cNvSpPr txBox="1"/>
          <p:nvPr/>
        </p:nvSpPr>
        <p:spPr>
          <a:xfrm>
            <a:off x="495499" y="6609439"/>
            <a:ext cx="1027775" cy="215444"/>
          </a:xfrm>
          <a:prstGeom prst="rect">
            <a:avLst/>
          </a:prstGeom>
          <a:noFill/>
        </p:spPr>
        <p:txBody>
          <a:bodyPr wrap="square" rtlCol="0">
            <a:spAutoFit/>
          </a:bodyPr>
          <a:lstStyle/>
          <a:p>
            <a:pPr algn="l" fontAlgn="auto">
              <a:spcBef>
                <a:spcPts val="0"/>
              </a:spcBef>
              <a:spcAft>
                <a:spcPts val="0"/>
              </a:spcAft>
            </a:pPr>
            <a:r>
              <a:rPr lang="en-US" sz="800" i="1" dirty="0" smtClean="0">
                <a:solidFill>
                  <a:prstClr val="white"/>
                </a:solidFill>
                <a:latin typeface="Arial"/>
              </a:rPr>
              <a:t>Forest Service</a:t>
            </a:r>
            <a:endParaRPr lang="en-US" sz="800" i="1" dirty="0">
              <a:solidFill>
                <a:prstClr val="white"/>
              </a:solidFill>
              <a:latin typeface="Arial"/>
            </a:endParaRPr>
          </a:p>
        </p:txBody>
      </p:sp>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8600" y="6584950"/>
            <a:ext cx="265249" cy="294427"/>
          </a:xfrm>
          <a:prstGeom prst="rect">
            <a:avLst/>
          </a:prstGeom>
        </p:spPr>
      </p:pic>
      <p:sp>
        <p:nvSpPr>
          <p:cNvPr id="8" name="TextBox 7"/>
          <p:cNvSpPr txBox="1"/>
          <p:nvPr userDrawn="1"/>
        </p:nvSpPr>
        <p:spPr>
          <a:xfrm>
            <a:off x="2552700" y="6609419"/>
            <a:ext cx="4038600" cy="215444"/>
          </a:xfrm>
          <a:prstGeom prst="rect">
            <a:avLst/>
          </a:prstGeom>
          <a:noFill/>
        </p:spPr>
        <p:txBody>
          <a:bodyPr wrap="square" rtlCol="0">
            <a:spAutoFit/>
          </a:bodyPr>
          <a:lstStyle/>
          <a:p>
            <a:pPr fontAlgn="auto">
              <a:spcBef>
                <a:spcPts val="0"/>
              </a:spcBef>
              <a:spcAft>
                <a:spcPts val="0"/>
              </a:spcAft>
            </a:pPr>
            <a:r>
              <a:rPr lang="en-US" sz="800" i="1" dirty="0" smtClean="0">
                <a:solidFill>
                  <a:prstClr val="white"/>
                </a:solidFill>
                <a:latin typeface="Arial"/>
              </a:rPr>
              <a:t>United States Department of Agriculture, Forest Service</a:t>
            </a:r>
            <a:endParaRPr lang="en-US" sz="800" i="1" dirty="0">
              <a:solidFill>
                <a:prstClr val="white"/>
              </a:solidFill>
              <a:latin typeface="Arial"/>
            </a:endParaRPr>
          </a:p>
        </p:txBody>
      </p:sp>
    </p:spTree>
    <p:extLst>
      <p:ext uri="{BB962C8B-B14F-4D97-AF65-F5344CB8AC3E}">
        <p14:creationId xmlns:p14="http://schemas.microsoft.com/office/powerpoint/2010/main" val="139031923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Lst>
  <p:transition spd="slow">
    <p:wipe dir="d"/>
  </p:transition>
  <p:timing>
    <p:tnLst>
      <p:par>
        <p:cTn id="1" dur="indefinite" restart="never" nodeType="tmRoot"/>
      </p:par>
    </p:tnLst>
  </p:timing>
  <p:hf sldNum="0" hdr="0" ftr="0" dt="0"/>
  <p:txStyles>
    <p:titleStyle>
      <a:lvl1pPr algn="ctr" defTabSz="914400" rtl="0" eaLnBrk="1" latinLnBrk="0" hangingPunct="1">
        <a:spcBef>
          <a:spcPct val="0"/>
        </a:spcBef>
        <a:buNone/>
        <a:defRPr sz="4000" u="sng" kern="1200" spc="-100" baseline="0">
          <a:solidFill>
            <a:schemeClr val="bg1"/>
          </a:solidFill>
          <a:latin typeface="+mj-lt"/>
          <a:ea typeface="+mj-ea"/>
          <a:cs typeface="+mj-cs"/>
        </a:defRPr>
      </a:lvl1pPr>
    </p:titleStyle>
    <p:bodyStyle>
      <a:lvl1pPr marL="182880" indent="-182880" algn="l" defTabSz="914400" rtl="0" eaLnBrk="1" latinLnBrk="0" hangingPunct="1">
        <a:spcBef>
          <a:spcPct val="20000"/>
        </a:spcBef>
        <a:buClr>
          <a:schemeClr val="bg1"/>
        </a:buClr>
        <a:buSzPct val="85000"/>
        <a:buFont typeface="Arial" pitchFamily="34" charset="0"/>
        <a:buChar char="•"/>
        <a:defRPr sz="2400" kern="1200">
          <a:solidFill>
            <a:schemeClr val="bg1"/>
          </a:solidFill>
          <a:latin typeface="+mn-lt"/>
          <a:ea typeface="+mn-ea"/>
          <a:cs typeface="+mn-cs"/>
        </a:defRPr>
      </a:lvl1pPr>
      <a:lvl2pPr marL="457200" indent="-182880" algn="l" defTabSz="914400" rtl="0" eaLnBrk="1" latinLnBrk="0" hangingPunct="1">
        <a:spcBef>
          <a:spcPct val="20000"/>
        </a:spcBef>
        <a:buClr>
          <a:schemeClr val="bg1"/>
        </a:buClr>
        <a:buSzPct val="85000"/>
        <a:buFont typeface="Arial" pitchFamily="34" charset="0"/>
        <a:buChar char="•"/>
        <a:defRPr sz="2000" kern="1200">
          <a:solidFill>
            <a:schemeClr val="bg1"/>
          </a:solidFill>
          <a:latin typeface="+mn-lt"/>
          <a:ea typeface="+mn-ea"/>
          <a:cs typeface="+mn-cs"/>
        </a:defRPr>
      </a:lvl2pPr>
      <a:lvl3pPr marL="731520" indent="-182880" algn="l" defTabSz="914400" rtl="0" eaLnBrk="1" latinLnBrk="0" hangingPunct="1">
        <a:spcBef>
          <a:spcPct val="20000"/>
        </a:spcBef>
        <a:buClr>
          <a:schemeClr val="bg1"/>
        </a:buClr>
        <a:buSzPct val="90000"/>
        <a:buFont typeface="Arial" pitchFamily="34" charset="0"/>
        <a:buChar char="•"/>
        <a:defRPr sz="1800" kern="1200">
          <a:solidFill>
            <a:schemeClr val="bg1"/>
          </a:solidFill>
          <a:latin typeface="+mn-lt"/>
          <a:ea typeface="+mn-ea"/>
          <a:cs typeface="+mn-cs"/>
        </a:defRPr>
      </a:lvl3pPr>
      <a:lvl4pPr marL="1005840" indent="-182880" algn="l" defTabSz="914400" rtl="0" eaLnBrk="1" latinLnBrk="0" hangingPunct="1">
        <a:spcBef>
          <a:spcPct val="20000"/>
        </a:spcBef>
        <a:buClr>
          <a:schemeClr val="bg1"/>
        </a:buClr>
        <a:buFont typeface="Arial" pitchFamily="34" charset="0"/>
        <a:buChar char="•"/>
        <a:defRPr sz="1600" kern="1200">
          <a:solidFill>
            <a:schemeClr val="bg1"/>
          </a:solidFill>
          <a:latin typeface="+mn-lt"/>
          <a:ea typeface="+mn-ea"/>
          <a:cs typeface="+mn-cs"/>
        </a:defRPr>
      </a:lvl4pPr>
      <a:lvl5pPr marL="1188720" indent="-137160" algn="l" defTabSz="914400" rtl="0" eaLnBrk="1" latinLnBrk="0" hangingPunct="1">
        <a:spcBef>
          <a:spcPct val="20000"/>
        </a:spcBef>
        <a:buClr>
          <a:schemeClr val="bg1"/>
        </a:buClr>
        <a:buSzPct val="100000"/>
        <a:buFont typeface="Arial" pitchFamily="34" charset="0"/>
        <a:buChar char="•"/>
        <a:defRPr sz="1400" kern="1200" baseline="0">
          <a:solidFill>
            <a:schemeClr val="bg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ctrTitle"/>
          </p:nvPr>
        </p:nvSpPr>
        <p:spPr>
          <a:xfrm>
            <a:off x="2209800" y="609600"/>
            <a:ext cx="6705600" cy="1470025"/>
          </a:xfrm>
        </p:spPr>
        <p:txBody>
          <a:bodyPr/>
          <a:lstStyle/>
          <a:p>
            <a:pPr eaLnBrk="1" hangingPunct="1"/>
            <a:r>
              <a:rPr lang="en-US" sz="3000" dirty="0" smtClean="0">
                <a:latin typeface="Tahoma" pitchFamily="34" charset="0"/>
                <a:cs typeface="Tahoma" pitchFamily="34" charset="0"/>
              </a:rPr>
              <a:t>UPDATE: Forest Service</a:t>
            </a:r>
            <a:r>
              <a:rPr lang="en-US" sz="3000" dirty="0">
                <a:latin typeface="Tahoma" pitchFamily="34" charset="0"/>
                <a:cs typeface="Tahoma" pitchFamily="34" charset="0"/>
              </a:rPr>
              <a:t/>
            </a:r>
            <a:br>
              <a:rPr lang="en-US" sz="3000" dirty="0">
                <a:latin typeface="Tahoma" pitchFamily="34" charset="0"/>
                <a:cs typeface="Tahoma" pitchFamily="34" charset="0"/>
              </a:rPr>
            </a:br>
            <a:r>
              <a:rPr lang="en-US" sz="3000" dirty="0" smtClean="0">
                <a:latin typeface="Tahoma" pitchFamily="34" charset="0"/>
                <a:cs typeface="Tahoma" pitchFamily="34" charset="0"/>
              </a:rPr>
              <a:t>Wildfire Support </a:t>
            </a:r>
            <a:r>
              <a:rPr lang="en-US" sz="3000" dirty="0" smtClean="0">
                <a:latin typeface="Tahoma" pitchFamily="34" charset="0"/>
                <a:cs typeface="Tahoma" pitchFamily="34" charset="0"/>
              </a:rPr>
              <a:t>2018</a:t>
            </a:r>
            <a:endParaRPr lang="en-US" sz="3000" i="1" dirty="0" smtClean="0">
              <a:latin typeface="Tahoma" pitchFamily="34" charset="0"/>
              <a:cs typeface="Tahoma" pitchFamily="34" charset="0"/>
            </a:endParaRPr>
          </a:p>
        </p:txBody>
      </p:sp>
      <p:sp>
        <p:nvSpPr>
          <p:cNvPr id="6148" name="Rectangle 3"/>
          <p:cNvSpPr>
            <a:spLocks noGrp="1" noChangeArrowheads="1"/>
          </p:cNvSpPr>
          <p:nvPr>
            <p:ph type="subTitle" idx="1"/>
          </p:nvPr>
        </p:nvSpPr>
        <p:spPr>
          <a:xfrm>
            <a:off x="1905000" y="2819400"/>
            <a:ext cx="7010400" cy="2667000"/>
          </a:xfrm>
        </p:spPr>
        <p:txBody>
          <a:bodyPr/>
          <a:lstStyle/>
          <a:p>
            <a:pPr eaLnBrk="1" hangingPunct="1"/>
            <a:r>
              <a:rPr lang="en-US" sz="1600" dirty="0" smtClean="0">
                <a:latin typeface="Tahoma" pitchFamily="34" charset="0"/>
                <a:cs typeface="Tahoma" pitchFamily="34" charset="0"/>
              </a:rPr>
              <a:t>Everett Hinkley</a:t>
            </a:r>
          </a:p>
          <a:p>
            <a:pPr eaLnBrk="1" hangingPunct="1"/>
            <a:r>
              <a:rPr lang="en-US" sz="1600" dirty="0" smtClean="0">
                <a:latin typeface="Tahoma" pitchFamily="34" charset="0"/>
                <a:cs typeface="Tahoma" pitchFamily="34" charset="0"/>
              </a:rPr>
              <a:t>Forest Service GIO (acting)</a:t>
            </a:r>
          </a:p>
          <a:p>
            <a:pPr eaLnBrk="1" hangingPunct="1"/>
            <a:endParaRPr lang="en-US" sz="1600" dirty="0" smtClean="0">
              <a:latin typeface="Tahoma" pitchFamily="34" charset="0"/>
              <a:cs typeface="Tahoma" pitchFamily="34" charset="0"/>
            </a:endParaRPr>
          </a:p>
          <a:p>
            <a:pPr eaLnBrk="1" hangingPunct="1"/>
            <a:r>
              <a:rPr lang="en-US" sz="1600" dirty="0" smtClean="0">
                <a:latin typeface="Tahoma" pitchFamily="34" charset="0"/>
                <a:cs typeface="Tahoma" pitchFamily="34" charset="0"/>
              </a:rPr>
              <a:t>Fall TFRSAC</a:t>
            </a:r>
            <a:r>
              <a:rPr lang="en-US" sz="1600" dirty="0" smtClean="0">
                <a:latin typeface="Tahoma" pitchFamily="34" charset="0"/>
                <a:cs typeface="Tahoma" pitchFamily="34" charset="0"/>
              </a:rPr>
              <a:t> </a:t>
            </a:r>
            <a:r>
              <a:rPr lang="en-US" sz="1600" dirty="0" smtClean="0">
                <a:latin typeface="Tahoma" pitchFamily="34" charset="0"/>
                <a:cs typeface="Tahoma" pitchFamily="34" charset="0"/>
              </a:rPr>
              <a:t>Meeting</a:t>
            </a:r>
            <a:br>
              <a:rPr lang="en-US" sz="1600" dirty="0" smtClean="0">
                <a:latin typeface="Tahoma" pitchFamily="34" charset="0"/>
                <a:cs typeface="Tahoma" pitchFamily="34" charset="0"/>
              </a:rPr>
            </a:br>
            <a:r>
              <a:rPr lang="en-US" sz="1600" dirty="0" smtClean="0">
                <a:latin typeface="Tahoma" pitchFamily="34" charset="0"/>
                <a:cs typeface="Tahoma" pitchFamily="34" charset="0"/>
              </a:rPr>
              <a:t>November </a:t>
            </a:r>
            <a:r>
              <a:rPr lang="en-US" sz="1600" dirty="0" smtClean="0">
                <a:latin typeface="Tahoma" pitchFamily="34" charset="0"/>
                <a:cs typeface="Tahoma" pitchFamily="34" charset="0"/>
              </a:rPr>
              <a:t>2018</a:t>
            </a:r>
            <a:endParaRPr lang="en-US" sz="1600" dirty="0">
              <a:latin typeface="Tahoma" pitchFamily="34" charset="0"/>
              <a:cs typeface="Tahoma" pitchFamily="34" charset="0"/>
            </a:endParaRPr>
          </a:p>
          <a:p>
            <a:pPr eaLnBrk="1" hangingPunct="1"/>
            <a:endParaRPr lang="en-US" sz="1600" dirty="0" smtClean="0">
              <a:latin typeface="Tahoma" pitchFamily="34" charset="0"/>
              <a:cs typeface="Tahoma" pitchFamily="34" charset="0"/>
            </a:endParaRPr>
          </a:p>
          <a:p>
            <a:pPr eaLnBrk="1" hangingPunct="1"/>
            <a:endParaRPr lang="en-US" sz="1600" dirty="0" smtClean="0">
              <a:latin typeface="Tahoma" pitchFamily="34" charset="0"/>
              <a:cs typeface="Tahoma" pitchFamily="34" charset="0"/>
            </a:endParaRPr>
          </a:p>
        </p:txBody>
      </p:sp>
      <p:sp>
        <p:nvSpPr>
          <p:cNvPr id="2" name="Rectangle 1"/>
          <p:cNvSpPr/>
          <p:nvPr/>
        </p:nvSpPr>
        <p:spPr bwMode="auto">
          <a:xfrm>
            <a:off x="2667000" y="5791200"/>
            <a:ext cx="1066800" cy="990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5153" y="6096000"/>
            <a:ext cx="1299647" cy="548640"/>
          </a:xfrm>
          <a:prstGeom prst="rect">
            <a:avLst/>
          </a:prstGeom>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21888" y="152400"/>
            <a:ext cx="7924800" cy="609600"/>
          </a:xfrm>
        </p:spPr>
        <p:txBody>
          <a:bodyPr>
            <a:noAutofit/>
          </a:bodyPr>
          <a:lstStyle/>
          <a:p>
            <a:pPr eaLnBrk="1" hangingPunct="1"/>
            <a:r>
              <a:rPr lang="en-US" altLang="en-US" sz="3600" u="none" dirty="0" smtClean="0">
                <a:solidFill>
                  <a:srgbClr val="FFFF00"/>
                </a:solidFill>
                <a:latin typeface="Calibri" panose="020F0502020204030204" pitchFamily="34" charset="0"/>
                <a:cs typeface="Tahoma" panose="020B0604030504040204" pitchFamily="34" charset="0"/>
              </a:rPr>
              <a:t>Remote Sensing Working Groups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5286" y="1143000"/>
            <a:ext cx="6678004" cy="5029200"/>
          </a:xfrm>
        </p:spPr>
      </p:pic>
    </p:spTree>
    <p:extLst>
      <p:ext uri="{BB962C8B-B14F-4D97-AF65-F5344CB8AC3E}">
        <p14:creationId xmlns:p14="http://schemas.microsoft.com/office/powerpoint/2010/main" val="243856391"/>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457199" y="990600"/>
            <a:ext cx="7086601" cy="5791200"/>
          </a:xfrm>
        </p:spPr>
        <p:txBody>
          <a:bodyPr/>
          <a:lstStyle/>
          <a:p>
            <a:pPr lvl="1">
              <a:defRPr/>
            </a:pPr>
            <a:endParaRPr lang="en-US" sz="2000" dirty="0" smtClean="0">
              <a:latin typeface="Tahoma" pitchFamily="34" charset="0"/>
              <a:cs typeface="Tahoma" pitchFamily="34" charset="0"/>
            </a:endParaRPr>
          </a:p>
          <a:p>
            <a:pPr lvl="1" eaLnBrk="1" hangingPunct="1">
              <a:defRPr/>
            </a:pPr>
            <a:endParaRPr lang="en-US" sz="2000" dirty="0" smtClean="0">
              <a:latin typeface="Tahoma" pitchFamily="34" charset="0"/>
              <a:cs typeface="Tahoma" pitchFamily="34" charset="0"/>
            </a:endParaRPr>
          </a:p>
        </p:txBody>
      </p:sp>
      <p:sp>
        <p:nvSpPr>
          <p:cNvPr id="4" name="Rectangle 2"/>
          <p:cNvSpPr txBox="1">
            <a:spLocks noChangeArrowheads="1"/>
          </p:cNvSpPr>
          <p:nvPr/>
        </p:nvSpPr>
        <p:spPr bwMode="auto">
          <a:xfrm>
            <a:off x="914400" y="152400"/>
            <a:ext cx="792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eaLnBrk="0" latinLnBrk="0" hangingPunct="0">
              <a:lnSpc>
                <a:spcPct val="100000"/>
              </a:lnSpc>
              <a:buClrTx/>
              <a:buSzTx/>
              <a:buFontTx/>
              <a:buNone/>
              <a:tabLst/>
              <a:defRPr/>
            </a:pPr>
            <a:r>
              <a:rPr lang="en-US" sz="3600" b="0" dirty="0" smtClean="0">
                <a:solidFill>
                  <a:srgbClr val="FFFF00"/>
                </a:solidFill>
                <a:latin typeface="+mj-lt"/>
                <a:ea typeface="+mj-ea"/>
                <a:cs typeface="+mj-cs"/>
              </a:rPr>
              <a:t>Aircraft 3 – Manpower Issues</a:t>
            </a:r>
            <a:endParaRPr lang="en-US" sz="3600" b="0" dirty="0">
              <a:solidFill>
                <a:srgbClr val="FFFF00"/>
              </a:solidFill>
              <a:latin typeface="+mj-lt"/>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203787"/>
            <a:ext cx="1188720" cy="501813"/>
          </a:xfrm>
          <a:prstGeom prst="rect">
            <a:avLst/>
          </a:prstGeom>
        </p:spPr>
      </p:pic>
      <p:sp>
        <p:nvSpPr>
          <p:cNvPr id="2" name="TextBox 1"/>
          <p:cNvSpPr txBox="1"/>
          <p:nvPr/>
        </p:nvSpPr>
        <p:spPr>
          <a:xfrm>
            <a:off x="609600" y="1371600"/>
            <a:ext cx="7924800" cy="4339650"/>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b="0" dirty="0">
                <a:solidFill>
                  <a:schemeClr val="bg1"/>
                </a:solidFill>
              </a:rPr>
              <a:t>All </a:t>
            </a:r>
            <a:r>
              <a:rPr lang="en-US" b="0" dirty="0" smtClean="0">
                <a:solidFill>
                  <a:schemeClr val="bg1"/>
                </a:solidFill>
              </a:rPr>
              <a:t>2018 AC3 </a:t>
            </a:r>
            <a:r>
              <a:rPr lang="en-US" b="0" dirty="0">
                <a:solidFill>
                  <a:schemeClr val="bg1"/>
                </a:solidFill>
              </a:rPr>
              <a:t>work has been done by two primary analysts (Earl Wilson and Joe </a:t>
            </a:r>
            <a:r>
              <a:rPr lang="en-US" b="0" dirty="0" err="1" smtClean="0">
                <a:solidFill>
                  <a:schemeClr val="bg1"/>
                </a:solidFill>
              </a:rPr>
              <a:t>McQuade</a:t>
            </a:r>
            <a:r>
              <a:rPr lang="en-US" b="0" dirty="0">
                <a:solidFill>
                  <a:schemeClr val="bg1"/>
                </a:solidFill>
              </a:rPr>
              <a:t>), with Elise Bowne helping out the last few weeks</a:t>
            </a:r>
            <a:r>
              <a:rPr lang="en-US" b="0" dirty="0" smtClean="0">
                <a:solidFill>
                  <a:schemeClr val="bg1"/>
                </a:solidFill>
              </a:rPr>
              <a:t>.</a:t>
            </a:r>
          </a:p>
          <a:p>
            <a:pPr marL="285750" indent="-285750" algn="l">
              <a:spcAft>
                <a:spcPts val="1200"/>
              </a:spcAft>
              <a:buFont typeface="Arial" panose="020B0604020202020204" pitchFamily="34" charset="0"/>
              <a:buChar char="•"/>
            </a:pPr>
            <a:r>
              <a:rPr lang="en-US" b="0" dirty="0" smtClean="0">
                <a:solidFill>
                  <a:schemeClr val="bg1"/>
                </a:solidFill>
              </a:rPr>
              <a:t>In 2017, we had </a:t>
            </a:r>
            <a:r>
              <a:rPr lang="en-US" b="0" dirty="0" smtClean="0">
                <a:solidFill>
                  <a:schemeClr val="bg1"/>
                </a:solidFill>
              </a:rPr>
              <a:t>9 to 11</a:t>
            </a:r>
            <a:r>
              <a:rPr lang="en-US" b="0" dirty="0" smtClean="0">
                <a:solidFill>
                  <a:schemeClr val="bg1"/>
                </a:solidFill>
              </a:rPr>
              <a:t> </a:t>
            </a:r>
            <a:r>
              <a:rPr lang="en-US" b="0" dirty="0" smtClean="0">
                <a:solidFill>
                  <a:schemeClr val="bg1"/>
                </a:solidFill>
              </a:rPr>
              <a:t>analysts supporting the program.</a:t>
            </a:r>
          </a:p>
          <a:p>
            <a:pPr marL="285750" indent="-285750" algn="l">
              <a:spcAft>
                <a:spcPts val="1200"/>
              </a:spcAft>
              <a:buFont typeface="Arial" panose="020B0604020202020204" pitchFamily="34" charset="0"/>
              <a:buChar char="•"/>
            </a:pPr>
            <a:r>
              <a:rPr lang="en-US" b="0" dirty="0" smtClean="0">
                <a:solidFill>
                  <a:srgbClr val="FFC000"/>
                </a:solidFill>
              </a:rPr>
              <a:t>We desperately need existing/new cleared support from the </a:t>
            </a:r>
            <a:r>
              <a:rPr lang="en-US" b="0" dirty="0" smtClean="0">
                <a:solidFill>
                  <a:srgbClr val="FFC000"/>
                </a:solidFill>
              </a:rPr>
              <a:t>federal-civil </a:t>
            </a:r>
            <a:r>
              <a:rPr lang="en-US" b="0" dirty="0" smtClean="0">
                <a:solidFill>
                  <a:srgbClr val="FFC000"/>
                </a:solidFill>
              </a:rPr>
              <a:t>community to provide the needed manpower to support the program during the fire season.</a:t>
            </a:r>
          </a:p>
          <a:p>
            <a:pPr marL="285750" indent="-285750" algn="l">
              <a:spcAft>
                <a:spcPts val="1200"/>
              </a:spcAft>
              <a:buFont typeface="Arial" panose="020B0604020202020204" pitchFamily="34" charset="0"/>
              <a:buChar char="•"/>
            </a:pPr>
            <a:r>
              <a:rPr lang="en-US" b="0" dirty="0" smtClean="0">
                <a:solidFill>
                  <a:schemeClr val="bg1"/>
                </a:solidFill>
              </a:rPr>
              <a:t>There is an ongoing effort to locate already cleared people that have ready access to appropriate facilities across the country. </a:t>
            </a:r>
          </a:p>
          <a:p>
            <a:pPr marL="742950" lvl="1" indent="-285750" algn="l">
              <a:spcAft>
                <a:spcPts val="1200"/>
              </a:spcAft>
              <a:buFont typeface="Arial" panose="020B0604020202020204" pitchFamily="34" charset="0"/>
              <a:buChar char="•"/>
            </a:pPr>
            <a:r>
              <a:rPr lang="en-US" b="0" dirty="0" smtClean="0">
                <a:solidFill>
                  <a:schemeClr val="bg1"/>
                </a:solidFill>
              </a:rPr>
              <a:t>It is quicker to train cleared people than get trained people through the clearance process.</a:t>
            </a:r>
          </a:p>
          <a:p>
            <a:pPr marL="742950" lvl="1" indent="-285750" algn="l">
              <a:spcAft>
                <a:spcPts val="1200"/>
              </a:spcAft>
              <a:buFont typeface="Arial" panose="020B0604020202020204" pitchFamily="34" charset="0"/>
              <a:buChar char="•"/>
            </a:pPr>
            <a:r>
              <a:rPr lang="en-US" b="0" dirty="0" smtClean="0">
                <a:solidFill>
                  <a:schemeClr val="bg1"/>
                </a:solidFill>
              </a:rPr>
              <a:t>Currently, a new clearance takes 18 to 24 months</a:t>
            </a:r>
            <a:endParaRPr lang="en-US" b="0" dirty="0">
              <a:solidFill>
                <a:schemeClr val="bg1"/>
              </a:solidFill>
            </a:endParaRPr>
          </a:p>
          <a:p>
            <a:pPr algn="l"/>
            <a:endParaRPr lang="en-US" dirty="0"/>
          </a:p>
        </p:txBody>
      </p:sp>
    </p:spTree>
    <p:extLst>
      <p:ext uri="{BB962C8B-B14F-4D97-AF65-F5344CB8AC3E}">
        <p14:creationId xmlns:p14="http://schemas.microsoft.com/office/powerpoint/2010/main" val="3265783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14400" y="152400"/>
            <a:ext cx="792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eaLnBrk="0" latinLnBrk="0" hangingPunct="0">
              <a:lnSpc>
                <a:spcPct val="100000"/>
              </a:lnSpc>
              <a:buClrTx/>
              <a:buSzTx/>
              <a:buFontTx/>
              <a:buNone/>
              <a:tabLst/>
              <a:defRPr/>
            </a:pPr>
            <a:r>
              <a:rPr lang="en-US" sz="3600" b="0" dirty="0" smtClean="0">
                <a:solidFill>
                  <a:srgbClr val="FFFF00"/>
                </a:solidFill>
                <a:latin typeface="+mj-lt"/>
                <a:ea typeface="+mj-ea"/>
                <a:cs typeface="+mj-cs"/>
              </a:rPr>
              <a:t>From Kim Christensen</a:t>
            </a:r>
            <a:endParaRPr lang="en-US" sz="3600" b="0" dirty="0">
              <a:solidFill>
                <a:srgbClr val="FFFF00"/>
              </a:solidFill>
              <a:latin typeface="+mj-lt"/>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203787"/>
            <a:ext cx="1188720" cy="501813"/>
          </a:xfrm>
          <a:prstGeom prst="rect">
            <a:avLst/>
          </a:prstGeom>
        </p:spPr>
      </p:pic>
      <p:sp>
        <p:nvSpPr>
          <p:cNvPr id="2" name="TextBox 1"/>
          <p:cNvSpPr txBox="1"/>
          <p:nvPr/>
        </p:nvSpPr>
        <p:spPr>
          <a:xfrm>
            <a:off x="914400" y="1371600"/>
            <a:ext cx="7620000" cy="3416320"/>
          </a:xfrm>
          <a:prstGeom prst="rect">
            <a:avLst/>
          </a:prstGeom>
          <a:noFill/>
        </p:spPr>
        <p:txBody>
          <a:bodyPr wrap="square" rtlCol="0">
            <a:spAutoFit/>
          </a:bodyPr>
          <a:lstStyle/>
          <a:p>
            <a:pPr algn="l">
              <a:spcAft>
                <a:spcPts val="1200"/>
              </a:spcAft>
            </a:pPr>
            <a:r>
              <a:rPr lang="en-US" sz="2400" b="0" dirty="0" smtClean="0">
                <a:solidFill>
                  <a:schemeClr val="bg1"/>
                </a:solidFill>
              </a:rPr>
              <a:t>“We </a:t>
            </a:r>
            <a:r>
              <a:rPr lang="en-US" sz="2400" b="0" dirty="0">
                <a:solidFill>
                  <a:schemeClr val="bg1"/>
                </a:solidFill>
              </a:rPr>
              <a:t>need to put some effort into getting clearances for people who have the right background and training. I think historically it has been linked to position/PD, but in today’s world we have a number of folks that provide support as a collateral duty. The NG rep at NIROPS mentioned a number of cleared analysts that may be available for us to tap into but they would need training. And we would need DoD/NG to agree to providing only those we had invested training in</a:t>
            </a:r>
            <a:r>
              <a:rPr lang="en-US" sz="2400" b="0" dirty="0" smtClean="0">
                <a:solidFill>
                  <a:schemeClr val="bg1"/>
                </a:solidFill>
              </a:rPr>
              <a:t>.!”</a:t>
            </a:r>
            <a:endParaRPr lang="en-US" sz="2400" dirty="0"/>
          </a:p>
        </p:txBody>
      </p:sp>
    </p:spTree>
    <p:extLst>
      <p:ext uri="{BB962C8B-B14F-4D97-AF65-F5344CB8AC3E}">
        <p14:creationId xmlns:p14="http://schemas.microsoft.com/office/powerpoint/2010/main" val="987293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794080" y="152400"/>
            <a:ext cx="7924800" cy="609600"/>
          </a:xfrm>
        </p:spPr>
        <p:txBody>
          <a:bodyPr>
            <a:normAutofit fontScale="90000"/>
          </a:bodyPr>
          <a:lstStyle/>
          <a:p>
            <a:pPr eaLnBrk="1" hangingPunct="1"/>
            <a:r>
              <a:rPr lang="en-US" altLang="en-US" u="none" dirty="0" smtClean="0">
                <a:solidFill>
                  <a:srgbClr val="FFFF00"/>
                </a:solidFill>
              </a:rPr>
              <a:t>Looking Ahead</a:t>
            </a:r>
          </a:p>
        </p:txBody>
      </p:sp>
      <p:sp>
        <p:nvSpPr>
          <p:cNvPr id="11267" name="Content Placeholder 5"/>
          <p:cNvSpPr>
            <a:spLocks noGrp="1"/>
          </p:cNvSpPr>
          <p:nvPr>
            <p:ph idx="1"/>
          </p:nvPr>
        </p:nvSpPr>
        <p:spPr>
          <a:xfrm>
            <a:off x="521368" y="986586"/>
            <a:ext cx="7696200" cy="4983163"/>
          </a:xfrm>
        </p:spPr>
        <p:txBody>
          <a:bodyPr>
            <a:normAutofit lnSpcReduction="10000"/>
          </a:bodyPr>
          <a:lstStyle/>
          <a:p>
            <a:pPr eaLnBrk="1" hangingPunct="1"/>
            <a:r>
              <a:rPr lang="en-US" altLang="en-US" sz="2000" dirty="0" smtClean="0"/>
              <a:t>Continued engagement with key people throughout the fire community, the federal agencies and the DoD/IC community to ensure that information needs are well-articulated and efforts are being made to fill identified gaps.</a:t>
            </a:r>
          </a:p>
          <a:p>
            <a:pPr eaLnBrk="1" hangingPunct="1"/>
            <a:r>
              <a:rPr lang="en-US" altLang="en-US" sz="2000" dirty="0" smtClean="0"/>
              <a:t>Adding a third aircraft (an ongoing discussion)</a:t>
            </a:r>
          </a:p>
          <a:p>
            <a:pPr lvl="1" eaLnBrk="1" hangingPunct="1"/>
            <a:r>
              <a:rPr lang="en-US" altLang="en-US" sz="1800" dirty="0" smtClean="0"/>
              <a:t>King Air B200</a:t>
            </a:r>
          </a:p>
          <a:p>
            <a:pPr lvl="1" eaLnBrk="1" hangingPunct="1"/>
            <a:r>
              <a:rPr lang="en-US" altLang="en-US" sz="1800" dirty="0" smtClean="0"/>
              <a:t>Equipped with pod and </a:t>
            </a:r>
            <a:r>
              <a:rPr lang="en-US" altLang="en-US" sz="1800" dirty="0" err="1" smtClean="0"/>
              <a:t>Aircell</a:t>
            </a:r>
            <a:endParaRPr lang="en-US" altLang="en-US" sz="1800" dirty="0" smtClean="0"/>
          </a:p>
          <a:p>
            <a:pPr lvl="1" eaLnBrk="1" hangingPunct="1"/>
            <a:r>
              <a:rPr lang="en-US" altLang="en-US" sz="1800" dirty="0" smtClean="0"/>
              <a:t>“Multi-mission” aircraft</a:t>
            </a:r>
          </a:p>
          <a:p>
            <a:pPr eaLnBrk="1" hangingPunct="1"/>
            <a:r>
              <a:rPr lang="en-US" altLang="en-US" sz="2000" dirty="0" smtClean="0"/>
              <a:t>Sensor systems (efforts ongoing)</a:t>
            </a:r>
          </a:p>
          <a:p>
            <a:pPr lvl="1" eaLnBrk="1" hangingPunct="1"/>
            <a:r>
              <a:rPr lang="en-US" altLang="en-US" sz="1800" dirty="0" smtClean="0"/>
              <a:t>NASA AMS Wildfire Instrument</a:t>
            </a:r>
          </a:p>
          <a:p>
            <a:pPr lvl="2" eaLnBrk="1" hangingPunct="1"/>
            <a:r>
              <a:rPr lang="en-US" altLang="en-US" sz="1600" dirty="0" smtClean="0"/>
              <a:t>Flown on </a:t>
            </a:r>
            <a:r>
              <a:rPr lang="en-US" altLang="en-US" sz="1600" dirty="0" err="1" smtClean="0"/>
              <a:t>Ikhana</a:t>
            </a:r>
            <a:r>
              <a:rPr lang="en-US" altLang="en-US" sz="1600" dirty="0" smtClean="0"/>
              <a:t> UAS in 2007-2009</a:t>
            </a:r>
          </a:p>
          <a:p>
            <a:pPr lvl="2" eaLnBrk="1" hangingPunct="1"/>
            <a:r>
              <a:rPr lang="en-US" altLang="en-US" sz="1600" dirty="0" smtClean="0"/>
              <a:t>16-channel line scanner system</a:t>
            </a:r>
          </a:p>
          <a:p>
            <a:pPr lvl="1" eaLnBrk="1" hangingPunct="1"/>
            <a:r>
              <a:rPr lang="en-US" altLang="en-US" sz="1800" dirty="0" smtClean="0"/>
              <a:t>NASA WAI Sensor</a:t>
            </a:r>
          </a:p>
          <a:p>
            <a:pPr lvl="2" eaLnBrk="1" hangingPunct="1"/>
            <a:r>
              <a:rPr lang="en-US" altLang="en-US" sz="1600" dirty="0" smtClean="0"/>
              <a:t>Wide Area Imager</a:t>
            </a:r>
          </a:p>
          <a:p>
            <a:pPr eaLnBrk="1" hangingPunct="1"/>
            <a:r>
              <a:rPr lang="en-US" altLang="en-US" sz="2000" dirty="0" smtClean="0"/>
              <a:t>Continue spiral development of</a:t>
            </a:r>
            <a:br>
              <a:rPr lang="en-US" altLang="en-US" sz="2000" dirty="0" smtClean="0"/>
            </a:br>
            <a:r>
              <a:rPr lang="en-US" altLang="en-US" sz="2000" dirty="0" smtClean="0"/>
              <a:t>unmanned airborne use in fire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886" y="3212432"/>
            <a:ext cx="3177675" cy="3380874"/>
          </a:xfrm>
          <a:prstGeom prst="rect">
            <a:avLst/>
          </a:prstGeom>
        </p:spPr>
      </p:pic>
    </p:spTree>
    <p:extLst>
      <p:ext uri="{BB962C8B-B14F-4D97-AF65-F5344CB8AC3E}">
        <p14:creationId xmlns:p14="http://schemas.microsoft.com/office/powerpoint/2010/main" val="1060873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14400" y="152400"/>
            <a:ext cx="792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eaLnBrk="0" latinLnBrk="0" hangingPunct="0">
              <a:lnSpc>
                <a:spcPct val="100000"/>
              </a:lnSpc>
              <a:buClrTx/>
              <a:buSzTx/>
              <a:buFontTx/>
              <a:buNone/>
              <a:tabLst/>
              <a:defRPr/>
            </a:pPr>
            <a:r>
              <a:rPr lang="en-US" sz="3600" b="0" dirty="0" smtClean="0">
                <a:solidFill>
                  <a:srgbClr val="FFFF00"/>
                </a:solidFill>
                <a:latin typeface="+mj-lt"/>
                <a:ea typeface="+mj-ea"/>
                <a:cs typeface="+mj-cs"/>
              </a:rPr>
              <a:t>Takeaways</a:t>
            </a:r>
            <a:endParaRPr lang="en-US" sz="3600" b="0" dirty="0">
              <a:solidFill>
                <a:srgbClr val="FFFF00"/>
              </a:solidFill>
              <a:latin typeface="+mj-lt"/>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203787"/>
            <a:ext cx="1188720" cy="501813"/>
          </a:xfrm>
          <a:prstGeom prst="rect">
            <a:avLst/>
          </a:prstGeom>
        </p:spPr>
      </p:pic>
      <p:sp>
        <p:nvSpPr>
          <p:cNvPr id="2" name="TextBox 1"/>
          <p:cNvSpPr txBox="1"/>
          <p:nvPr/>
        </p:nvSpPr>
        <p:spPr>
          <a:xfrm>
            <a:off x="609600" y="1371600"/>
            <a:ext cx="7924800" cy="4247317"/>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sz="2000" b="0" dirty="0">
                <a:solidFill>
                  <a:schemeClr val="bg1"/>
                </a:solidFill>
              </a:rPr>
              <a:t>The value of National System support to wildland fire cannot be overstated.</a:t>
            </a:r>
          </a:p>
          <a:p>
            <a:pPr marL="285750" indent="-285750" algn="l">
              <a:spcAft>
                <a:spcPts val="1200"/>
              </a:spcAft>
              <a:buFont typeface="Arial" panose="020B0604020202020204" pitchFamily="34" charset="0"/>
              <a:buChar char="•"/>
            </a:pPr>
            <a:r>
              <a:rPr lang="en-US" sz="2000" b="0" dirty="0" smtClean="0">
                <a:solidFill>
                  <a:schemeClr val="bg1"/>
                </a:solidFill>
              </a:rPr>
              <a:t>We need a new cadre of trained personnel to support AC3, and we need to employ them often to keep the skill sets sharp.</a:t>
            </a:r>
            <a:endParaRPr lang="en-US" sz="2000" b="0" dirty="0" smtClean="0">
              <a:solidFill>
                <a:schemeClr val="bg1"/>
              </a:solidFill>
            </a:endParaRPr>
          </a:p>
          <a:p>
            <a:pPr marL="285750" indent="-285750" algn="l">
              <a:spcAft>
                <a:spcPts val="1200"/>
              </a:spcAft>
              <a:buFont typeface="Arial" panose="020B0604020202020204" pitchFamily="34" charset="0"/>
              <a:buChar char="•"/>
            </a:pPr>
            <a:r>
              <a:rPr lang="en-US" sz="2000" b="0" dirty="0" smtClean="0">
                <a:solidFill>
                  <a:schemeClr val="bg1"/>
                </a:solidFill>
              </a:rPr>
              <a:t>We are actively working to find new cleared civil personnel to support exploitation.</a:t>
            </a:r>
          </a:p>
          <a:p>
            <a:pPr marL="285750" indent="-285750" algn="l">
              <a:spcAft>
                <a:spcPts val="1200"/>
              </a:spcAft>
              <a:buFont typeface="Arial" panose="020B0604020202020204" pitchFamily="34" charset="0"/>
              <a:buChar char="•"/>
            </a:pPr>
            <a:r>
              <a:rPr lang="en-US" sz="2000" b="0" dirty="0" smtClean="0">
                <a:solidFill>
                  <a:schemeClr val="bg1"/>
                </a:solidFill>
              </a:rPr>
              <a:t>We are </a:t>
            </a:r>
            <a:r>
              <a:rPr lang="en-US" sz="2000" b="0" dirty="0" smtClean="0">
                <a:solidFill>
                  <a:schemeClr val="bg1"/>
                </a:solidFill>
              </a:rPr>
              <a:t>working </a:t>
            </a:r>
            <a:r>
              <a:rPr lang="en-US" sz="2000" b="0" dirty="0" smtClean="0">
                <a:solidFill>
                  <a:schemeClr val="bg1"/>
                </a:solidFill>
              </a:rPr>
              <a:t>to develop enhanced capabilities that build on Hawkeye</a:t>
            </a:r>
            <a:r>
              <a:rPr lang="en-US" sz="2000" b="0" dirty="0" smtClean="0">
                <a:solidFill>
                  <a:schemeClr val="bg1"/>
                </a:solidFill>
              </a:rPr>
              <a:t>.</a:t>
            </a:r>
          </a:p>
          <a:p>
            <a:pPr marL="285750" indent="-285750" algn="l">
              <a:spcAft>
                <a:spcPts val="1200"/>
              </a:spcAft>
              <a:buFont typeface="Arial" panose="020B0604020202020204" pitchFamily="34" charset="0"/>
              <a:buChar char="•"/>
            </a:pPr>
            <a:endParaRPr lang="en-US" sz="2000" b="0" dirty="0">
              <a:solidFill>
                <a:schemeClr val="bg1"/>
              </a:solidFill>
            </a:endParaRPr>
          </a:p>
          <a:p>
            <a:pPr marL="285750" indent="-285750" algn="l">
              <a:spcAft>
                <a:spcPts val="1200"/>
              </a:spcAft>
              <a:buFont typeface="Arial" panose="020B0604020202020204" pitchFamily="34" charset="0"/>
              <a:buChar char="•"/>
            </a:pPr>
            <a:r>
              <a:rPr lang="en-US" sz="2000" b="0" dirty="0" smtClean="0">
                <a:solidFill>
                  <a:srgbClr val="FFFF00"/>
                </a:solidFill>
              </a:rPr>
              <a:t>We need to continue to work together, to collaborate, to communicate and to share ideas and best practices.</a:t>
            </a:r>
            <a:endParaRPr lang="en-US" sz="2000" dirty="0">
              <a:solidFill>
                <a:srgbClr val="FFFF00"/>
              </a:solidFill>
            </a:endParaRPr>
          </a:p>
        </p:txBody>
      </p:sp>
    </p:spTree>
    <p:extLst>
      <p:ext uri="{BB962C8B-B14F-4D97-AF65-F5344CB8AC3E}">
        <p14:creationId xmlns:p14="http://schemas.microsoft.com/office/powerpoint/2010/main" val="204831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solidFill>
                  <a:srgbClr val="FFFF00"/>
                </a:solidFill>
              </a:rPr>
              <a:t>Comments / Questions?</a:t>
            </a:r>
            <a:endParaRPr lang="en-US" u="none" dirty="0">
              <a:solidFill>
                <a:srgbClr val="FF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6203787"/>
            <a:ext cx="1188720" cy="5018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295400"/>
            <a:ext cx="4743639" cy="4495800"/>
          </a:xfrm>
          <a:prstGeom prst="rect">
            <a:avLst/>
          </a:prstGeom>
        </p:spPr>
      </p:pic>
    </p:spTree>
    <p:extLst>
      <p:ext uri="{BB962C8B-B14F-4D97-AF65-F5344CB8AC3E}">
        <p14:creationId xmlns:p14="http://schemas.microsoft.com/office/powerpoint/2010/main" val="209245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14400" y="152400"/>
            <a:ext cx="792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eaLnBrk="0" latinLnBrk="0" hangingPunct="0">
              <a:lnSpc>
                <a:spcPct val="100000"/>
              </a:lnSpc>
              <a:buClrTx/>
              <a:buSzTx/>
              <a:buFontTx/>
              <a:buNone/>
              <a:tabLst/>
              <a:defRPr/>
            </a:pPr>
            <a:r>
              <a:rPr lang="en-US" sz="3600" b="0" dirty="0" smtClean="0">
                <a:solidFill>
                  <a:srgbClr val="FFFF00"/>
                </a:solidFill>
                <a:latin typeface="+mj-lt"/>
                <a:ea typeface="+mj-ea"/>
                <a:cs typeface="+mj-cs"/>
              </a:rPr>
              <a:t>What’s Eating My Lunch</a:t>
            </a:r>
            <a:endParaRPr lang="en-US" sz="3600" b="0" dirty="0">
              <a:solidFill>
                <a:srgbClr val="FFFF00"/>
              </a:solidFill>
              <a:latin typeface="+mj-lt"/>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203787"/>
            <a:ext cx="1188720" cy="501813"/>
          </a:xfrm>
          <a:prstGeom prst="rect">
            <a:avLst/>
          </a:prstGeom>
        </p:spPr>
      </p:pic>
      <p:sp>
        <p:nvSpPr>
          <p:cNvPr id="2" name="TextBox 1"/>
          <p:cNvSpPr txBox="1"/>
          <p:nvPr/>
        </p:nvSpPr>
        <p:spPr>
          <a:xfrm>
            <a:off x="609600" y="1371600"/>
            <a:ext cx="7924800" cy="4493538"/>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b="0" dirty="0" smtClean="0">
                <a:solidFill>
                  <a:schemeClr val="bg1"/>
                </a:solidFill>
              </a:rPr>
              <a:t>Continuing loss of personnel to retirements without backfilling. We have many “</a:t>
            </a:r>
            <a:r>
              <a:rPr lang="en-US" b="0" dirty="0" err="1" smtClean="0">
                <a:solidFill>
                  <a:schemeClr val="bg1"/>
                </a:solidFill>
              </a:rPr>
              <a:t>actings</a:t>
            </a:r>
            <a:r>
              <a:rPr lang="en-US" b="0" dirty="0" smtClean="0">
                <a:solidFill>
                  <a:schemeClr val="bg1"/>
                </a:solidFill>
              </a:rPr>
              <a:t>” now and this inhibits progress.</a:t>
            </a:r>
          </a:p>
          <a:p>
            <a:pPr marL="285750" indent="-285750" algn="l">
              <a:spcAft>
                <a:spcPts val="1200"/>
              </a:spcAft>
              <a:buFont typeface="Arial" panose="020B0604020202020204" pitchFamily="34" charset="0"/>
              <a:buChar char="•"/>
            </a:pPr>
            <a:r>
              <a:rPr lang="en-US" b="0" dirty="0" smtClean="0">
                <a:solidFill>
                  <a:schemeClr val="bg1"/>
                </a:solidFill>
              </a:rPr>
              <a:t>Lack of a clear career ladder for bright and motivated people.</a:t>
            </a:r>
          </a:p>
          <a:p>
            <a:pPr marL="285750" indent="-285750" algn="l">
              <a:spcAft>
                <a:spcPts val="1200"/>
              </a:spcAft>
              <a:buFont typeface="Arial" panose="020B0604020202020204" pitchFamily="34" charset="0"/>
              <a:buChar char="•"/>
            </a:pPr>
            <a:r>
              <a:rPr lang="en-US" b="0" dirty="0" smtClean="0">
                <a:solidFill>
                  <a:schemeClr val="bg1"/>
                </a:solidFill>
              </a:rPr>
              <a:t>Inability to travel and attend conferences. Face-to-face is best for idea exchanges.</a:t>
            </a:r>
          </a:p>
          <a:p>
            <a:pPr marL="285750" indent="-285750" algn="l">
              <a:spcAft>
                <a:spcPts val="1200"/>
              </a:spcAft>
              <a:buFont typeface="Arial" panose="020B0604020202020204" pitchFamily="34" charset="0"/>
              <a:buChar char="•"/>
            </a:pPr>
            <a:r>
              <a:rPr lang="en-US" b="0" dirty="0" smtClean="0">
                <a:solidFill>
                  <a:schemeClr val="bg1"/>
                </a:solidFill>
              </a:rPr>
              <a:t>Downward spiral in funding having significant impacts on testing and deploying current and emerging technologies.</a:t>
            </a:r>
          </a:p>
          <a:p>
            <a:pPr marL="285750" indent="-285750" algn="l">
              <a:spcAft>
                <a:spcPts val="1200"/>
              </a:spcAft>
              <a:buFont typeface="Arial" panose="020B0604020202020204" pitchFamily="34" charset="0"/>
              <a:buChar char="•"/>
            </a:pPr>
            <a:r>
              <a:rPr lang="en-US" b="0" dirty="0" smtClean="0">
                <a:solidFill>
                  <a:schemeClr val="bg1"/>
                </a:solidFill>
              </a:rPr>
              <a:t>Enterprise architecture does not support remote sensing needs fully.</a:t>
            </a:r>
          </a:p>
          <a:p>
            <a:pPr marL="285750" indent="-285750" algn="l">
              <a:spcAft>
                <a:spcPts val="1200"/>
              </a:spcAft>
              <a:buFont typeface="Arial" panose="020B0604020202020204" pitchFamily="34" charset="0"/>
              <a:buChar char="•"/>
            </a:pPr>
            <a:r>
              <a:rPr lang="en-US" b="0" dirty="0" smtClean="0">
                <a:solidFill>
                  <a:schemeClr val="bg1"/>
                </a:solidFill>
              </a:rPr>
              <a:t>Lack of understanding of the value of remote sensing and geospatial data in a land management agency.</a:t>
            </a:r>
          </a:p>
          <a:p>
            <a:pPr marL="285750" indent="-285750" algn="l">
              <a:spcAft>
                <a:spcPts val="1200"/>
              </a:spcAft>
              <a:buFont typeface="Arial" panose="020B0604020202020204" pitchFamily="34" charset="0"/>
              <a:buChar char="•"/>
            </a:pPr>
            <a:r>
              <a:rPr lang="en-US" b="0" dirty="0" smtClean="0">
                <a:solidFill>
                  <a:schemeClr val="bg1"/>
                </a:solidFill>
              </a:rPr>
              <a:t>Aging sensors, platforms and people (me!).</a:t>
            </a:r>
            <a:endParaRPr lang="en-US" b="0" dirty="0" smtClean="0">
              <a:solidFill>
                <a:schemeClr val="bg1"/>
              </a:solidFill>
            </a:endParaRPr>
          </a:p>
          <a:p>
            <a:pPr marL="285750" indent="-285750" algn="l">
              <a:spcAft>
                <a:spcPts val="1200"/>
              </a:spcAft>
              <a:buFont typeface="Arial" panose="020B0604020202020204" pitchFamily="34" charset="0"/>
              <a:buChar char="•"/>
            </a:pPr>
            <a:endParaRPr lang="en-US" dirty="0"/>
          </a:p>
        </p:txBody>
      </p:sp>
    </p:spTree>
    <p:extLst>
      <p:ext uri="{BB962C8B-B14F-4D97-AF65-F5344CB8AC3E}">
        <p14:creationId xmlns:p14="http://schemas.microsoft.com/office/powerpoint/2010/main" val="1210185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939"/>
            <a:ext cx="8229600" cy="1143000"/>
          </a:xfrm>
        </p:spPr>
        <p:txBody>
          <a:bodyPr/>
          <a:lstStyle/>
          <a:p>
            <a:r>
              <a:rPr lang="en-US" u="none" dirty="0">
                <a:solidFill>
                  <a:srgbClr val="FFFF00"/>
                </a:solidFill>
              </a:rPr>
              <a:t>Remote </a:t>
            </a:r>
            <a:r>
              <a:rPr lang="en-US" u="none" dirty="0" smtClean="0">
                <a:solidFill>
                  <a:srgbClr val="FFFF00"/>
                </a:solidFill>
              </a:rPr>
              <a:t>Sensing </a:t>
            </a:r>
            <a:r>
              <a:rPr lang="en-US" u="none" dirty="0">
                <a:solidFill>
                  <a:srgbClr val="FFFF00"/>
                </a:solidFill>
              </a:rPr>
              <a:t>and </a:t>
            </a:r>
            <a:r>
              <a:rPr lang="en-US" u="none" dirty="0" smtClean="0">
                <a:solidFill>
                  <a:srgbClr val="FFFF00"/>
                </a:solidFill>
              </a:rPr>
              <a:t>Wildland Fire</a:t>
            </a:r>
            <a:endParaRPr lang="en-US" u="none" dirty="0">
              <a:solidFill>
                <a:srgbClr val="FFFF00"/>
              </a:solidFill>
            </a:endParaRPr>
          </a:p>
        </p:txBody>
      </p:sp>
      <p:sp>
        <p:nvSpPr>
          <p:cNvPr id="6" name="Text Placeholder 5"/>
          <p:cNvSpPr>
            <a:spLocks noGrp="1"/>
          </p:cNvSpPr>
          <p:nvPr>
            <p:ph type="body" idx="1"/>
          </p:nvPr>
        </p:nvSpPr>
        <p:spPr>
          <a:xfrm>
            <a:off x="457200" y="825247"/>
            <a:ext cx="4040188" cy="639762"/>
          </a:xfrm>
        </p:spPr>
        <p:txBody>
          <a:bodyPr/>
          <a:lstStyle/>
          <a:p>
            <a:r>
              <a:rPr lang="en-US" dirty="0" smtClean="0"/>
              <a:t>Fire Phases</a:t>
            </a:r>
            <a:endParaRPr lang="en-US" dirty="0"/>
          </a:p>
        </p:txBody>
      </p:sp>
      <p:sp>
        <p:nvSpPr>
          <p:cNvPr id="7" name="Content Placeholder 6"/>
          <p:cNvSpPr>
            <a:spLocks noGrp="1"/>
          </p:cNvSpPr>
          <p:nvPr>
            <p:ph sz="half" idx="2"/>
          </p:nvPr>
        </p:nvSpPr>
        <p:spPr>
          <a:xfrm>
            <a:off x="457200" y="1465009"/>
            <a:ext cx="4040188" cy="3951288"/>
          </a:xfrm>
        </p:spPr>
        <p:txBody>
          <a:bodyPr/>
          <a:lstStyle/>
          <a:p>
            <a:r>
              <a:rPr lang="en-US" dirty="0" smtClean="0"/>
              <a:t>Pre Fire</a:t>
            </a:r>
          </a:p>
          <a:p>
            <a:pPr lvl="1"/>
            <a:r>
              <a:rPr lang="en-US" dirty="0" smtClean="0">
                <a:solidFill>
                  <a:srgbClr val="FFFF00"/>
                </a:solidFill>
              </a:rPr>
              <a:t>Fuels, terrain, weather, assets at risk</a:t>
            </a:r>
          </a:p>
          <a:p>
            <a:r>
              <a:rPr lang="en-US" dirty="0" smtClean="0"/>
              <a:t>Fire Ignition (starts)</a:t>
            </a:r>
          </a:p>
          <a:p>
            <a:pPr lvl="1"/>
            <a:r>
              <a:rPr lang="en-US" dirty="0" smtClean="0"/>
              <a:t>Where are the </a:t>
            </a:r>
            <a:r>
              <a:rPr lang="en-US" dirty="0" smtClean="0">
                <a:solidFill>
                  <a:srgbClr val="FFFF00"/>
                </a:solidFill>
              </a:rPr>
              <a:t>ignition points?</a:t>
            </a:r>
          </a:p>
          <a:p>
            <a:r>
              <a:rPr lang="en-US" dirty="0" smtClean="0"/>
              <a:t>Active Fire</a:t>
            </a:r>
          </a:p>
          <a:p>
            <a:pPr lvl="1"/>
            <a:r>
              <a:rPr lang="en-US" dirty="0" smtClean="0">
                <a:solidFill>
                  <a:srgbClr val="FFFF00"/>
                </a:solidFill>
              </a:rPr>
              <a:t>Fire perimeter, hot spots, intense fire</a:t>
            </a:r>
          </a:p>
          <a:p>
            <a:r>
              <a:rPr lang="en-US" dirty="0" smtClean="0"/>
              <a:t>Post Fire</a:t>
            </a:r>
          </a:p>
          <a:p>
            <a:pPr lvl="1"/>
            <a:r>
              <a:rPr lang="en-US" dirty="0" smtClean="0">
                <a:solidFill>
                  <a:srgbClr val="FFFF00"/>
                </a:solidFill>
              </a:rPr>
              <a:t>Fire severity</a:t>
            </a:r>
            <a:endParaRPr lang="en-US" dirty="0">
              <a:solidFill>
                <a:srgbClr val="FFFF00"/>
              </a:solidFill>
            </a:endParaRPr>
          </a:p>
        </p:txBody>
      </p:sp>
      <p:sp>
        <p:nvSpPr>
          <p:cNvPr id="8" name="Text Placeholder 7"/>
          <p:cNvSpPr>
            <a:spLocks noGrp="1"/>
          </p:cNvSpPr>
          <p:nvPr>
            <p:ph type="body" sz="quarter" idx="3"/>
          </p:nvPr>
        </p:nvSpPr>
        <p:spPr>
          <a:xfrm>
            <a:off x="4645025" y="825247"/>
            <a:ext cx="4041775" cy="639762"/>
          </a:xfrm>
        </p:spPr>
        <p:txBody>
          <a:bodyPr/>
          <a:lstStyle/>
          <a:p>
            <a:r>
              <a:rPr lang="en-US" dirty="0" smtClean="0"/>
              <a:t>Remote Sensing Tools</a:t>
            </a:r>
            <a:endParaRPr lang="en-US" dirty="0"/>
          </a:p>
        </p:txBody>
      </p:sp>
      <p:sp>
        <p:nvSpPr>
          <p:cNvPr id="9" name="Content Placeholder 8"/>
          <p:cNvSpPr>
            <a:spLocks noGrp="1"/>
          </p:cNvSpPr>
          <p:nvPr>
            <p:ph sz="quarter" idx="4"/>
          </p:nvPr>
        </p:nvSpPr>
        <p:spPr>
          <a:xfrm>
            <a:off x="4645025" y="1465009"/>
            <a:ext cx="4041775" cy="3951288"/>
          </a:xfrm>
        </p:spPr>
        <p:txBody>
          <a:bodyPr/>
          <a:lstStyle/>
          <a:p>
            <a:r>
              <a:rPr lang="en-US" dirty="0" smtClean="0"/>
              <a:t>Manned Aircraft</a:t>
            </a:r>
          </a:p>
          <a:p>
            <a:pPr lvl="1"/>
            <a:r>
              <a:rPr lang="en-US" dirty="0" smtClean="0"/>
              <a:t>NIROPS</a:t>
            </a:r>
          </a:p>
          <a:p>
            <a:r>
              <a:rPr lang="en-US" dirty="0">
                <a:solidFill>
                  <a:srgbClr val="FFFF00"/>
                </a:solidFill>
              </a:rPr>
              <a:t>Unmanned Aircraft</a:t>
            </a:r>
          </a:p>
          <a:p>
            <a:r>
              <a:rPr lang="en-US" dirty="0" smtClean="0"/>
              <a:t>Satellite systems</a:t>
            </a:r>
          </a:p>
          <a:p>
            <a:pPr lvl="1"/>
            <a:r>
              <a:rPr lang="en-US" dirty="0" smtClean="0"/>
              <a:t>MODIS / VIIRS</a:t>
            </a:r>
          </a:p>
          <a:p>
            <a:r>
              <a:rPr lang="en-US" dirty="0" smtClean="0"/>
              <a:t>Ground observation</a:t>
            </a:r>
          </a:p>
          <a:p>
            <a:pPr lvl="1"/>
            <a:r>
              <a:rPr lang="en-US" dirty="0" smtClean="0"/>
              <a:t>Manned towers</a:t>
            </a:r>
          </a:p>
          <a:p>
            <a:pPr lvl="1"/>
            <a:r>
              <a:rPr lang="en-US" dirty="0" smtClean="0"/>
              <a:t>Unmanned towers</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0952" y="4769770"/>
            <a:ext cx="1529920" cy="1917193"/>
          </a:xfrm>
          <a:prstGeom prst="rect">
            <a:avLst/>
          </a:prstGeom>
        </p:spPr>
      </p:pic>
    </p:spTree>
    <p:extLst>
      <p:ext uri="{BB962C8B-B14F-4D97-AF65-F5344CB8AC3E}">
        <p14:creationId xmlns:p14="http://schemas.microsoft.com/office/powerpoint/2010/main" val="3291208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81000" y="228600"/>
            <a:ext cx="8382000" cy="609600"/>
          </a:xfrm>
        </p:spPr>
        <p:txBody>
          <a:bodyPr>
            <a:noAutofit/>
          </a:bodyPr>
          <a:lstStyle/>
          <a:p>
            <a:pPr eaLnBrk="1" hangingPunct="1"/>
            <a:r>
              <a:rPr lang="en-US" altLang="en-US" sz="3600" u="none" dirty="0" smtClean="0">
                <a:solidFill>
                  <a:srgbClr val="FFFF00"/>
                </a:solidFill>
                <a:latin typeface="Calibri" panose="020F0502020204030204" pitchFamily="34" charset="0"/>
                <a:cs typeface="Tahoma" panose="020B0604030504040204" pitchFamily="34" charset="0"/>
              </a:rPr>
              <a:t>Current Capabilities – </a:t>
            </a:r>
            <a:r>
              <a:rPr lang="en-US" sz="3600" u="none" dirty="0" smtClean="0">
                <a:solidFill>
                  <a:srgbClr val="FFFF00"/>
                </a:solidFill>
                <a:latin typeface="Calibri" panose="020F0502020204030204" pitchFamily="34" charset="0"/>
                <a:ea typeface="Tahoma" panose="020B0604030504040204" pitchFamily="34" charset="0"/>
                <a:cs typeface="Tahoma" panose="020B0604030504040204" pitchFamily="34" charset="0"/>
              </a:rPr>
              <a:t>National Systems</a:t>
            </a:r>
            <a:endParaRPr lang="en-US" altLang="en-US" sz="3600" u="none" dirty="0" smtClean="0">
              <a:solidFill>
                <a:srgbClr val="FFFF00"/>
              </a:solidFill>
              <a:latin typeface="Calibri" panose="020F0502020204030204" pitchFamily="34" charset="0"/>
              <a:ea typeface="Tahoma" panose="020B0604030504040204" pitchFamily="34" charset="0"/>
              <a:cs typeface="Tahoma" panose="020B0604030504040204" pitchFamily="34" charset="0"/>
            </a:endParaRPr>
          </a:p>
        </p:txBody>
      </p:sp>
      <p:sp>
        <p:nvSpPr>
          <p:cNvPr id="15" name="Content Placeholder 2"/>
          <p:cNvSpPr txBox="1">
            <a:spLocks/>
          </p:cNvSpPr>
          <p:nvPr/>
        </p:nvSpPr>
        <p:spPr bwMode="auto">
          <a:xfrm>
            <a:off x="622300" y="1191794"/>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80000"/>
              <a:buFont typeface="Wingdings" pitchFamily="2" charset="2"/>
              <a:buBlip>
                <a:blip r:embed="rId2"/>
              </a:buBlip>
              <a:defRPr sz="3200">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3"/>
              </a:buBlip>
              <a:defRPr sz="2800">
                <a:solidFill>
                  <a:schemeClr val="bg2"/>
                </a:solidFill>
                <a:latin typeface="+mn-lt"/>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pPr lvl="0">
              <a:buClrTx/>
              <a:buFont typeface="Arial" panose="020B0604020202020204" pitchFamily="34" charset="0"/>
              <a:buChar char="•"/>
            </a:pPr>
            <a:r>
              <a:rPr lang="en-US" sz="2800" b="0" kern="0" dirty="0" err="1">
                <a:solidFill>
                  <a:schemeClr val="bg1"/>
                </a:solidFill>
                <a:latin typeface="Calibri" panose="020F0502020204030204" pitchFamily="34" charset="0"/>
              </a:rPr>
              <a:t>Firehawk</a:t>
            </a:r>
            <a:r>
              <a:rPr lang="en-US" sz="2800" b="0" kern="0" dirty="0">
                <a:solidFill>
                  <a:schemeClr val="bg1"/>
                </a:solidFill>
                <a:latin typeface="Calibri" panose="020F0502020204030204" pitchFamily="34" charset="0"/>
              </a:rPr>
              <a:t> Fire Mapping Capability (Aircraft 3)</a:t>
            </a:r>
          </a:p>
          <a:p>
            <a:pPr lvl="1">
              <a:buClrTx/>
              <a:buFont typeface="Wingdings" panose="05000000000000000000" pitchFamily="2" charset="2"/>
              <a:buChar char="§"/>
            </a:pPr>
            <a:r>
              <a:rPr lang="en-US" sz="2000" b="0" kern="0" dirty="0">
                <a:solidFill>
                  <a:schemeClr val="bg1"/>
                </a:solidFill>
                <a:latin typeface="Calibri" panose="020F0502020204030204" pitchFamily="34" charset="0"/>
              </a:rPr>
              <a:t>The </a:t>
            </a:r>
            <a:r>
              <a:rPr lang="en-US" sz="2000" b="0" kern="0" dirty="0" err="1">
                <a:solidFill>
                  <a:schemeClr val="bg1"/>
                </a:solidFill>
                <a:latin typeface="Calibri" panose="020F0502020204030204" pitchFamily="34" charset="0"/>
              </a:rPr>
              <a:t>Firehawk</a:t>
            </a:r>
            <a:r>
              <a:rPr lang="en-US" sz="2000" b="0" kern="0" dirty="0">
                <a:solidFill>
                  <a:schemeClr val="bg1"/>
                </a:solidFill>
                <a:latin typeface="Calibri" panose="020F0502020204030204" pitchFamily="34" charset="0"/>
              </a:rPr>
              <a:t> capability provides large scale fire detection/mapping support to incident command operations. The </a:t>
            </a:r>
            <a:r>
              <a:rPr lang="en-US" sz="2000" b="0" kern="0" dirty="0" err="1">
                <a:solidFill>
                  <a:schemeClr val="bg1"/>
                </a:solidFill>
                <a:latin typeface="Calibri" panose="020F0502020204030204" pitchFamily="34" charset="0"/>
              </a:rPr>
              <a:t>Firehawk</a:t>
            </a:r>
            <a:r>
              <a:rPr lang="en-US" sz="2000" b="0" kern="0" dirty="0">
                <a:solidFill>
                  <a:schemeClr val="bg1"/>
                </a:solidFill>
                <a:latin typeface="Calibri" panose="020F0502020204030204" pitchFamily="34" charset="0"/>
              </a:rPr>
              <a:t> product is designed to have the same “look and feel” as products from NIROPS. </a:t>
            </a:r>
          </a:p>
          <a:p>
            <a:pPr lvl="0">
              <a:buClrTx/>
              <a:buFont typeface="Arial" panose="020B0604020202020204" pitchFamily="34" charset="0"/>
              <a:buChar char="•"/>
            </a:pPr>
            <a:r>
              <a:rPr lang="en-US" sz="2800" b="0" kern="0" dirty="0" smtClean="0">
                <a:solidFill>
                  <a:schemeClr val="bg1"/>
                </a:solidFill>
                <a:latin typeface="Calibri" panose="020F0502020204030204" pitchFamily="34" charset="0"/>
              </a:rPr>
              <a:t>Hawkeye </a:t>
            </a:r>
            <a:r>
              <a:rPr lang="en-US" sz="2800" b="0" kern="0" dirty="0">
                <a:solidFill>
                  <a:schemeClr val="bg1"/>
                </a:solidFill>
                <a:latin typeface="Calibri" panose="020F0502020204030204" pitchFamily="34" charset="0"/>
              </a:rPr>
              <a:t>Fire Detection and Reporting System</a:t>
            </a:r>
          </a:p>
          <a:p>
            <a:pPr lvl="1">
              <a:buClrTx/>
              <a:buFont typeface="Wingdings" panose="05000000000000000000" pitchFamily="2" charset="2"/>
              <a:buChar char="§"/>
            </a:pPr>
            <a:r>
              <a:rPr lang="en-US" sz="2000" b="0" kern="0" dirty="0">
                <a:solidFill>
                  <a:schemeClr val="bg1"/>
                </a:solidFill>
                <a:latin typeface="Calibri" panose="020F0502020204030204" pitchFamily="34" charset="0"/>
              </a:rPr>
              <a:t>The Hawkeye Fire Detection and Reporting System uses airborne and space borne remote sensing assets to rapidly detect and report new fire starts within the continental United States.  </a:t>
            </a:r>
          </a:p>
          <a:p>
            <a:pPr lvl="1">
              <a:buClrTx/>
              <a:buFont typeface="Wingdings" panose="05000000000000000000" pitchFamily="2" charset="2"/>
              <a:buChar char="§"/>
            </a:pPr>
            <a:r>
              <a:rPr lang="en-US" sz="2000" b="0" kern="0" dirty="0">
                <a:solidFill>
                  <a:schemeClr val="bg1"/>
                </a:solidFill>
                <a:latin typeface="Calibri" panose="020F0502020204030204" pitchFamily="34" charset="0"/>
              </a:rPr>
              <a:t>Detected fire starts are relayed to the Ignition Point Database (</a:t>
            </a:r>
            <a:r>
              <a:rPr lang="en-US" sz="2000" b="0" kern="0" dirty="0" err="1">
                <a:solidFill>
                  <a:schemeClr val="bg1"/>
                </a:solidFill>
                <a:latin typeface="Calibri" panose="020F0502020204030204" pitchFamily="34" charset="0"/>
              </a:rPr>
              <a:t>IgPoint</a:t>
            </a:r>
            <a:r>
              <a:rPr lang="en-US" sz="2000" b="0" kern="0" dirty="0">
                <a:solidFill>
                  <a:schemeClr val="bg1"/>
                </a:solidFill>
                <a:latin typeface="Calibri" panose="020F0502020204030204" pitchFamily="34" charset="0"/>
              </a:rPr>
              <a:t>) operated and managed by the Forest Service. </a:t>
            </a:r>
          </a:p>
          <a:p>
            <a:pPr lvl="1">
              <a:buClrTx/>
              <a:buFont typeface="Wingdings" panose="05000000000000000000" pitchFamily="2" charset="2"/>
              <a:buChar char="§"/>
            </a:pPr>
            <a:endParaRPr lang="en-US" sz="2000" kern="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79108673"/>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457199" y="990600"/>
            <a:ext cx="7086601" cy="5791200"/>
          </a:xfrm>
        </p:spPr>
        <p:txBody>
          <a:bodyPr/>
          <a:lstStyle/>
          <a:p>
            <a:pPr lvl="1">
              <a:defRPr/>
            </a:pPr>
            <a:endParaRPr lang="en-US" sz="2000" dirty="0" smtClean="0">
              <a:latin typeface="Tahoma" pitchFamily="34" charset="0"/>
              <a:cs typeface="Tahoma" pitchFamily="34" charset="0"/>
            </a:endParaRPr>
          </a:p>
          <a:p>
            <a:pPr lvl="1" eaLnBrk="1" hangingPunct="1">
              <a:defRPr/>
            </a:pPr>
            <a:endParaRPr lang="en-US" sz="2000" dirty="0" smtClean="0">
              <a:latin typeface="Tahoma" pitchFamily="34" charset="0"/>
              <a:cs typeface="Tahoma" pitchFamily="34" charset="0"/>
            </a:endParaRPr>
          </a:p>
        </p:txBody>
      </p:sp>
      <p:sp>
        <p:nvSpPr>
          <p:cNvPr id="4" name="Rectangle 2"/>
          <p:cNvSpPr txBox="1">
            <a:spLocks noChangeArrowheads="1"/>
          </p:cNvSpPr>
          <p:nvPr/>
        </p:nvSpPr>
        <p:spPr bwMode="auto">
          <a:xfrm>
            <a:off x="914400" y="381000"/>
            <a:ext cx="79248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eaLnBrk="0" latinLnBrk="0" hangingPunct="0">
              <a:lnSpc>
                <a:spcPct val="100000"/>
              </a:lnSpc>
              <a:buClrTx/>
              <a:buSzTx/>
              <a:buFontTx/>
              <a:buNone/>
              <a:tabLst/>
              <a:defRPr/>
            </a:pPr>
            <a:r>
              <a:rPr lang="en-US" sz="3600" b="0" dirty="0" smtClean="0">
                <a:solidFill>
                  <a:srgbClr val="FFFF00"/>
                </a:solidFill>
                <a:latin typeface="+mj-lt"/>
                <a:ea typeface="+mj-ea"/>
                <a:cs typeface="+mj-cs"/>
              </a:rPr>
              <a:t>Fire Mapping- 2018 Additional</a:t>
            </a:r>
          </a:p>
          <a:p>
            <a:pPr marL="0" marR="0" lvl="0" indent="0" defTabSz="914400" eaLnBrk="0" latinLnBrk="0" hangingPunct="0">
              <a:lnSpc>
                <a:spcPct val="100000"/>
              </a:lnSpc>
              <a:buClrTx/>
              <a:buSzTx/>
              <a:buFontTx/>
              <a:buNone/>
              <a:tabLst/>
              <a:defRPr/>
            </a:pPr>
            <a:r>
              <a:rPr lang="en-US" sz="3600" b="0" dirty="0" smtClean="0">
                <a:solidFill>
                  <a:srgbClr val="FFFF00"/>
                </a:solidFill>
                <a:latin typeface="+mj-lt"/>
                <a:ea typeface="+mj-ea"/>
                <a:cs typeface="+mj-cs"/>
              </a:rPr>
              <a:t> AC3 Statistics</a:t>
            </a:r>
            <a:endParaRPr lang="en-US" sz="3600" b="0" dirty="0">
              <a:solidFill>
                <a:srgbClr val="FFFF00"/>
              </a:solidFill>
              <a:latin typeface="+mj-lt"/>
              <a:ea typeface="+mj-ea"/>
              <a:cs typeface="+mj-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6203787"/>
            <a:ext cx="1188720" cy="501813"/>
          </a:xfrm>
          <a:prstGeom prst="rect">
            <a:avLst/>
          </a:prstGeom>
        </p:spPr>
      </p:pic>
      <p:sp>
        <p:nvSpPr>
          <p:cNvPr id="2" name="TextBox 1"/>
          <p:cNvSpPr txBox="1"/>
          <p:nvPr/>
        </p:nvSpPr>
        <p:spPr>
          <a:xfrm>
            <a:off x="670560" y="1219200"/>
            <a:ext cx="8229600" cy="5632311"/>
          </a:xfrm>
          <a:prstGeom prst="rect">
            <a:avLst/>
          </a:prstGeom>
          <a:noFill/>
        </p:spPr>
        <p:txBody>
          <a:bodyPr wrap="square" rtlCol="0">
            <a:spAutoFit/>
          </a:bodyPr>
          <a:lstStyle/>
          <a:p>
            <a:pPr algn="l"/>
            <a:r>
              <a:rPr lang="en-US" b="0" dirty="0" smtClean="0">
                <a:solidFill>
                  <a:schemeClr val="bg1"/>
                </a:solidFill>
              </a:rPr>
              <a:t> </a:t>
            </a:r>
            <a:endParaRPr lang="en-US" b="0" dirty="0">
              <a:solidFill>
                <a:schemeClr val="bg1"/>
              </a:solidFill>
            </a:endParaRPr>
          </a:p>
          <a:p>
            <a:pPr algn="l"/>
            <a:r>
              <a:rPr lang="en-US" b="0" dirty="0">
                <a:solidFill>
                  <a:schemeClr val="bg1"/>
                </a:solidFill>
              </a:rPr>
              <a:t>Overall support:  93 </a:t>
            </a:r>
            <a:r>
              <a:rPr lang="en-US" b="0" dirty="0" smtClean="0">
                <a:solidFill>
                  <a:schemeClr val="bg1"/>
                </a:solidFill>
              </a:rPr>
              <a:t>days/nights (!)</a:t>
            </a:r>
            <a:endParaRPr lang="en-US" b="0" dirty="0">
              <a:solidFill>
                <a:schemeClr val="bg1"/>
              </a:solidFill>
            </a:endParaRPr>
          </a:p>
          <a:p>
            <a:pPr algn="l"/>
            <a:r>
              <a:rPr lang="en-US" b="0" dirty="0">
                <a:solidFill>
                  <a:schemeClr val="bg1"/>
                </a:solidFill>
              </a:rPr>
              <a:t> </a:t>
            </a:r>
          </a:p>
          <a:p>
            <a:pPr algn="l"/>
            <a:r>
              <a:rPr lang="en-US" b="0" dirty="0">
                <a:solidFill>
                  <a:schemeClr val="bg1"/>
                </a:solidFill>
              </a:rPr>
              <a:t>Monthly breakdown:  </a:t>
            </a:r>
            <a:endParaRPr lang="en-US" b="0" dirty="0" smtClean="0">
              <a:solidFill>
                <a:schemeClr val="bg1"/>
              </a:solidFill>
            </a:endParaRPr>
          </a:p>
          <a:p>
            <a:pPr marL="742950" lvl="1" indent="-285750" algn="l">
              <a:buFont typeface="Arial" panose="020B0604020202020204" pitchFamily="34" charset="0"/>
              <a:buChar char="•"/>
            </a:pPr>
            <a:r>
              <a:rPr lang="en-US" b="0" dirty="0" smtClean="0">
                <a:solidFill>
                  <a:schemeClr val="bg1"/>
                </a:solidFill>
              </a:rPr>
              <a:t>April </a:t>
            </a:r>
            <a:r>
              <a:rPr lang="en-US" b="0" dirty="0">
                <a:solidFill>
                  <a:schemeClr val="bg1"/>
                </a:solidFill>
              </a:rPr>
              <a:t>– </a:t>
            </a:r>
            <a:r>
              <a:rPr lang="en-US" b="0" dirty="0" smtClean="0">
                <a:solidFill>
                  <a:schemeClr val="bg1"/>
                </a:solidFill>
              </a:rPr>
              <a:t>5</a:t>
            </a:r>
          </a:p>
          <a:p>
            <a:pPr marL="742950" lvl="1" indent="-285750" algn="l">
              <a:buFont typeface="Arial" panose="020B0604020202020204" pitchFamily="34" charset="0"/>
              <a:buChar char="•"/>
            </a:pPr>
            <a:r>
              <a:rPr lang="en-US" b="0" dirty="0" smtClean="0">
                <a:solidFill>
                  <a:schemeClr val="bg1"/>
                </a:solidFill>
              </a:rPr>
              <a:t>May </a:t>
            </a:r>
            <a:r>
              <a:rPr lang="en-US" b="0" dirty="0">
                <a:solidFill>
                  <a:schemeClr val="bg1"/>
                </a:solidFill>
              </a:rPr>
              <a:t>– </a:t>
            </a:r>
            <a:r>
              <a:rPr lang="en-US" b="0" dirty="0" smtClean="0">
                <a:solidFill>
                  <a:schemeClr val="bg1"/>
                </a:solidFill>
              </a:rPr>
              <a:t>12</a:t>
            </a:r>
          </a:p>
          <a:p>
            <a:pPr marL="742950" lvl="1" indent="-285750" algn="l">
              <a:buFont typeface="Arial" panose="020B0604020202020204" pitchFamily="34" charset="0"/>
              <a:buChar char="•"/>
            </a:pPr>
            <a:r>
              <a:rPr lang="en-US" b="0" dirty="0" smtClean="0">
                <a:solidFill>
                  <a:schemeClr val="bg1"/>
                </a:solidFill>
              </a:rPr>
              <a:t>June </a:t>
            </a:r>
            <a:r>
              <a:rPr lang="en-US" b="0" dirty="0">
                <a:solidFill>
                  <a:schemeClr val="bg1"/>
                </a:solidFill>
              </a:rPr>
              <a:t>– </a:t>
            </a:r>
            <a:r>
              <a:rPr lang="en-US" b="0" dirty="0" smtClean="0">
                <a:solidFill>
                  <a:schemeClr val="bg1"/>
                </a:solidFill>
              </a:rPr>
              <a:t>18</a:t>
            </a:r>
          </a:p>
          <a:p>
            <a:pPr marL="742950" lvl="1" indent="-285750" algn="l">
              <a:buFont typeface="Arial" panose="020B0604020202020204" pitchFamily="34" charset="0"/>
              <a:buChar char="•"/>
            </a:pPr>
            <a:r>
              <a:rPr lang="en-US" b="0" dirty="0" smtClean="0">
                <a:solidFill>
                  <a:srgbClr val="FFC000"/>
                </a:solidFill>
              </a:rPr>
              <a:t>July </a:t>
            </a:r>
            <a:r>
              <a:rPr lang="en-US" b="0" dirty="0">
                <a:solidFill>
                  <a:srgbClr val="FFC000"/>
                </a:solidFill>
              </a:rPr>
              <a:t>– </a:t>
            </a:r>
            <a:r>
              <a:rPr lang="en-US" b="0" dirty="0" smtClean="0">
                <a:solidFill>
                  <a:srgbClr val="FFC000"/>
                </a:solidFill>
              </a:rPr>
              <a:t>30</a:t>
            </a:r>
          </a:p>
          <a:p>
            <a:pPr marL="742950" lvl="1" indent="-285750" algn="l">
              <a:buFont typeface="Arial" panose="020B0604020202020204" pitchFamily="34" charset="0"/>
              <a:buChar char="•"/>
            </a:pPr>
            <a:r>
              <a:rPr lang="en-US" b="0" dirty="0" smtClean="0">
                <a:solidFill>
                  <a:srgbClr val="FFC000"/>
                </a:solidFill>
              </a:rPr>
              <a:t>August </a:t>
            </a:r>
            <a:r>
              <a:rPr lang="en-US" b="0" dirty="0">
                <a:solidFill>
                  <a:srgbClr val="FFC000"/>
                </a:solidFill>
              </a:rPr>
              <a:t>– 28</a:t>
            </a:r>
          </a:p>
          <a:p>
            <a:pPr algn="l"/>
            <a:r>
              <a:rPr lang="en-US" b="0" dirty="0">
                <a:solidFill>
                  <a:schemeClr val="bg1"/>
                </a:solidFill>
              </a:rPr>
              <a:t> </a:t>
            </a:r>
          </a:p>
          <a:p>
            <a:pPr algn="l"/>
            <a:r>
              <a:rPr lang="en-US" b="0" dirty="0">
                <a:solidFill>
                  <a:schemeClr val="bg1"/>
                </a:solidFill>
              </a:rPr>
              <a:t>All GACCs except Eastern have had AC3 support</a:t>
            </a:r>
            <a:r>
              <a:rPr lang="en-US" b="0" dirty="0" smtClean="0">
                <a:solidFill>
                  <a:schemeClr val="bg1"/>
                </a:solidFill>
              </a:rPr>
              <a:t>.</a:t>
            </a:r>
          </a:p>
          <a:p>
            <a:pPr algn="l"/>
            <a:endParaRPr lang="en-US" b="0" dirty="0">
              <a:solidFill>
                <a:schemeClr val="bg1"/>
              </a:solidFill>
            </a:endParaRPr>
          </a:p>
          <a:p>
            <a:pPr algn="l"/>
            <a:r>
              <a:rPr lang="en-US" b="0" dirty="0" smtClean="0">
                <a:solidFill>
                  <a:schemeClr val="bg1"/>
                </a:solidFill>
              </a:rPr>
              <a:t>AC support was </a:t>
            </a:r>
            <a:r>
              <a:rPr lang="en-US" b="0" dirty="0">
                <a:solidFill>
                  <a:schemeClr val="bg1"/>
                </a:solidFill>
              </a:rPr>
              <a:t>almost entirely Type 1 or 2 fires. </a:t>
            </a:r>
            <a:endParaRPr lang="en-US" b="0" dirty="0" smtClean="0">
              <a:solidFill>
                <a:schemeClr val="bg1"/>
              </a:solidFill>
            </a:endParaRPr>
          </a:p>
          <a:p>
            <a:pPr algn="l"/>
            <a:endParaRPr lang="en-US" b="0" dirty="0">
              <a:solidFill>
                <a:schemeClr val="bg1"/>
              </a:solidFill>
            </a:endParaRPr>
          </a:p>
          <a:p>
            <a:pPr algn="l"/>
            <a:r>
              <a:rPr lang="en-US" b="0" dirty="0" smtClean="0">
                <a:solidFill>
                  <a:srgbClr val="FFFF00"/>
                </a:solidFill>
              </a:rPr>
              <a:t>Bottom Line: Without AC3, those </a:t>
            </a:r>
            <a:r>
              <a:rPr lang="en-US" b="0" dirty="0">
                <a:solidFill>
                  <a:srgbClr val="FFFF00"/>
                </a:solidFill>
              </a:rPr>
              <a:t>T</a:t>
            </a:r>
            <a:r>
              <a:rPr lang="en-US" b="0" dirty="0" smtClean="0">
                <a:solidFill>
                  <a:srgbClr val="FFFF00"/>
                </a:solidFill>
              </a:rPr>
              <a:t>ype 1 and Type 2 fires (162) would not have </a:t>
            </a:r>
            <a:r>
              <a:rPr lang="en-US" b="0" dirty="0">
                <a:solidFill>
                  <a:srgbClr val="FFFF00"/>
                </a:solidFill>
              </a:rPr>
              <a:t>received </a:t>
            </a:r>
            <a:r>
              <a:rPr lang="en-US" b="0" dirty="0" smtClean="0">
                <a:solidFill>
                  <a:srgbClr val="FFFF00"/>
                </a:solidFill>
              </a:rPr>
              <a:t>overhead </a:t>
            </a:r>
            <a:r>
              <a:rPr lang="en-US" b="0" dirty="0">
                <a:solidFill>
                  <a:srgbClr val="FFFF00"/>
                </a:solidFill>
              </a:rPr>
              <a:t>support. </a:t>
            </a:r>
            <a:r>
              <a:rPr lang="en-US" b="0" dirty="0" smtClean="0">
                <a:solidFill>
                  <a:srgbClr val="FFFF00"/>
                </a:solidFill>
              </a:rPr>
              <a:t>The </a:t>
            </a:r>
            <a:r>
              <a:rPr lang="en-US" b="0" dirty="0">
                <a:solidFill>
                  <a:srgbClr val="FFFF00"/>
                </a:solidFill>
              </a:rPr>
              <a:t>value of National System support to wildland fire cannot be </a:t>
            </a:r>
            <a:r>
              <a:rPr lang="en-US" b="0" dirty="0" smtClean="0">
                <a:solidFill>
                  <a:srgbClr val="FFFF00"/>
                </a:solidFill>
              </a:rPr>
              <a:t>overstated.</a:t>
            </a:r>
            <a:endParaRPr lang="en-US" b="0" dirty="0">
              <a:solidFill>
                <a:srgbClr val="FFFF00"/>
              </a:solidFill>
            </a:endParaRPr>
          </a:p>
          <a:p>
            <a:pPr algn="l"/>
            <a:endParaRPr lang="en-US" b="0" dirty="0" smtClean="0">
              <a:solidFill>
                <a:schemeClr val="bg1"/>
              </a:solidFill>
            </a:endParaRPr>
          </a:p>
          <a:p>
            <a:pPr algn="l"/>
            <a:endParaRPr lang="en-US" b="0" dirty="0">
              <a:solidFill>
                <a:schemeClr val="bg1"/>
              </a:solidFill>
            </a:endParaRPr>
          </a:p>
          <a:p>
            <a:endParaRPr lang="en-US" dirty="0"/>
          </a:p>
        </p:txBody>
      </p:sp>
    </p:spTree>
    <p:extLst>
      <p:ext uri="{BB962C8B-B14F-4D97-AF65-F5344CB8AC3E}">
        <p14:creationId xmlns:p14="http://schemas.microsoft.com/office/powerpoint/2010/main" val="2701882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04800" y="304800"/>
            <a:ext cx="8382000" cy="609600"/>
          </a:xfrm>
        </p:spPr>
        <p:txBody>
          <a:bodyPr>
            <a:noAutofit/>
          </a:bodyPr>
          <a:lstStyle/>
          <a:p>
            <a:pPr eaLnBrk="1" hangingPunct="1"/>
            <a:r>
              <a:rPr lang="en-US" altLang="en-US" sz="3600" u="none" dirty="0" smtClean="0">
                <a:solidFill>
                  <a:srgbClr val="FFFF00"/>
                </a:solidFill>
                <a:latin typeface="Calibri" panose="020F0502020204030204" pitchFamily="34" charset="0"/>
                <a:cs typeface="Tahoma" panose="020B0604030504040204" pitchFamily="34" charset="0"/>
              </a:rPr>
              <a:t>Hawkeye Fire Detection &amp; Reporting </a:t>
            </a:r>
            <a:br>
              <a:rPr lang="en-US" altLang="en-US" sz="3600" u="none" dirty="0" smtClean="0">
                <a:solidFill>
                  <a:srgbClr val="FFFF00"/>
                </a:solidFill>
                <a:latin typeface="Calibri" panose="020F0502020204030204" pitchFamily="34" charset="0"/>
                <a:cs typeface="Tahoma" panose="020B0604030504040204" pitchFamily="34" charset="0"/>
              </a:rPr>
            </a:br>
            <a:r>
              <a:rPr lang="en-US" altLang="en-US" sz="3600" u="none" dirty="0" smtClean="0">
                <a:solidFill>
                  <a:srgbClr val="FFFF00"/>
                </a:solidFill>
                <a:latin typeface="Calibri" panose="020F0502020204030204" pitchFamily="34" charset="0"/>
                <a:cs typeface="Tahoma" panose="020B0604030504040204" pitchFamily="34" charset="0"/>
              </a:rPr>
              <a:t>2018 to date</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054697154"/>
              </p:ext>
            </p:extLst>
          </p:nvPr>
        </p:nvGraphicFramePr>
        <p:xfrm>
          <a:off x="1688306" y="2362200"/>
          <a:ext cx="5614988" cy="2595880"/>
        </p:xfrm>
        <a:graphic>
          <a:graphicData uri="http://schemas.openxmlformats.org/drawingml/2006/table">
            <a:tbl>
              <a:tblPr firstRow="1" bandRow="1">
                <a:tableStyleId>{5C22544A-7EE6-4342-B048-85BDC9FD1C3A}</a:tableStyleId>
              </a:tblPr>
              <a:tblGrid>
                <a:gridCol w="2807494"/>
                <a:gridCol w="2807494"/>
              </a:tblGrid>
              <a:tr h="370840">
                <a:tc gridSpan="2">
                  <a:txBody>
                    <a:bodyPr/>
                    <a:lstStyle/>
                    <a:p>
                      <a:pPr algn="ctr"/>
                      <a:r>
                        <a:rPr lang="en-US" dirty="0" smtClean="0"/>
                        <a:t>Hawkeye</a:t>
                      </a:r>
                      <a:r>
                        <a:rPr lang="en-US" baseline="0" dirty="0" smtClean="0"/>
                        <a:t> Anomaly Detection Stats – FY2018</a:t>
                      </a:r>
                      <a:endParaRPr lang="en-US" dirty="0"/>
                    </a:p>
                  </a:txBody>
                  <a:tcPr/>
                </a:tc>
                <a:tc hMerge="1">
                  <a:txBody>
                    <a:bodyPr/>
                    <a:lstStyle/>
                    <a:p>
                      <a:endParaRPr lang="en-US" dirty="0"/>
                    </a:p>
                  </a:txBody>
                  <a:tcPr/>
                </a:tc>
              </a:tr>
              <a:tr h="370840">
                <a:tc>
                  <a:txBody>
                    <a:bodyPr/>
                    <a:lstStyle/>
                    <a:p>
                      <a:pPr marL="0" marR="0" algn="ctr">
                        <a:spcBef>
                          <a:spcPts val="0"/>
                        </a:spcBef>
                        <a:spcAft>
                          <a:spcPts val="0"/>
                        </a:spcAft>
                      </a:pPr>
                      <a:r>
                        <a:rPr lang="en-US" sz="1800" b="1" dirty="0">
                          <a:solidFill>
                            <a:schemeClr val="tx1"/>
                          </a:solidFill>
                          <a:effectLst/>
                          <a:latin typeface="Calibri" panose="020F0502020204030204" pitchFamily="34" charset="0"/>
                          <a:ea typeface="Calibri" panose="020F0502020204030204" pitchFamily="34" charset="0"/>
                        </a:rPr>
                        <a:t>Quarter</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solidFill>
                            <a:schemeClr val="tx1"/>
                          </a:solidFill>
                          <a:effectLst/>
                          <a:latin typeface="Calibri" panose="020F0502020204030204" pitchFamily="34" charset="0"/>
                          <a:ea typeface="Calibri" panose="020F0502020204030204" pitchFamily="34" charset="0"/>
                        </a:rPr>
                        <a:t>Anomalies</a:t>
                      </a:r>
                      <a:endParaRPr lang="en-US" sz="2000">
                        <a:solidFill>
                          <a:schemeClr val="tx1"/>
                        </a:solidFill>
                        <a:effectLst/>
                        <a:latin typeface="Times New Roman" panose="02020603050405020304" pitchFamily="18" charset="0"/>
                        <a:ea typeface="Calibri" panose="020F0502020204030204" pitchFamily="34" charset="0"/>
                      </a:endParaRPr>
                    </a:p>
                  </a:txBody>
                  <a:tcPr marL="68580" marR="68580" marT="0" marB="0"/>
                </a:tc>
              </a:tr>
              <a:tr h="370840">
                <a:tc>
                  <a:txBody>
                    <a:bodyPr/>
                    <a:lstStyle/>
                    <a:p>
                      <a:pPr marL="0" marR="0" algn="ctr">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rPr>
                        <a:t>FY2018Q1</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rPr>
                        <a:t>26,491</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r>
              <a:tr h="370840">
                <a:tc>
                  <a:txBody>
                    <a:bodyPr/>
                    <a:lstStyle/>
                    <a:p>
                      <a:pPr marL="0" marR="0" algn="ctr">
                        <a:spcBef>
                          <a:spcPts val="0"/>
                        </a:spcBef>
                        <a:spcAft>
                          <a:spcPts val="0"/>
                        </a:spcAft>
                      </a:pPr>
                      <a:r>
                        <a:rPr lang="en-US" sz="1800">
                          <a:solidFill>
                            <a:schemeClr val="tx1"/>
                          </a:solidFill>
                          <a:effectLst/>
                          <a:latin typeface="Calibri" panose="020F0502020204030204" pitchFamily="34" charset="0"/>
                          <a:ea typeface="Calibri" panose="020F0502020204030204" pitchFamily="34" charset="0"/>
                        </a:rPr>
                        <a:t>FY2018Q2</a:t>
                      </a:r>
                      <a:endParaRPr lang="en-US" sz="200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rPr>
                        <a:t>33,309</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r>
              <a:tr h="370840">
                <a:tc>
                  <a:txBody>
                    <a:bodyPr/>
                    <a:lstStyle/>
                    <a:p>
                      <a:pPr marL="0" marR="0" algn="ctr">
                        <a:spcBef>
                          <a:spcPts val="0"/>
                        </a:spcBef>
                        <a:spcAft>
                          <a:spcPts val="0"/>
                        </a:spcAft>
                      </a:pPr>
                      <a:r>
                        <a:rPr lang="en-US" sz="1800">
                          <a:solidFill>
                            <a:schemeClr val="tx1"/>
                          </a:solidFill>
                          <a:effectLst/>
                          <a:latin typeface="Calibri" panose="020F0502020204030204" pitchFamily="34" charset="0"/>
                          <a:ea typeface="Calibri" panose="020F0502020204030204" pitchFamily="34" charset="0"/>
                        </a:rPr>
                        <a:t>FY2018Q3</a:t>
                      </a:r>
                      <a:endParaRPr lang="en-US" sz="200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rPr>
                        <a:t>22,573</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r>
              <a:tr h="370840">
                <a:tc>
                  <a:txBody>
                    <a:bodyPr/>
                    <a:lstStyle/>
                    <a:p>
                      <a:pPr marL="0" marR="0" algn="ctr">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rPr>
                        <a:t>FY2018Q4 (thru Aug 28)</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rPr>
                        <a:t>20,466</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effectLst/>
                          <a:latin typeface="Calibri" panose="020F0502020204030204" pitchFamily="34" charset="0"/>
                          <a:ea typeface="Calibri" panose="020F0502020204030204" pitchFamily="34" charset="0"/>
                        </a:rPr>
                        <a:t>Total</a:t>
                      </a:r>
                      <a:r>
                        <a:rPr lang="en-US" sz="1800" b="1" baseline="0" dirty="0" smtClean="0">
                          <a:solidFill>
                            <a:schemeClr val="tx1"/>
                          </a:solidFill>
                          <a:effectLst/>
                          <a:latin typeface="Calibri" panose="020F0502020204030204" pitchFamily="34" charset="0"/>
                          <a:ea typeface="Calibri" panose="020F0502020204030204" pitchFamily="34" charset="0"/>
                        </a:rPr>
                        <a:t> Anomalies</a:t>
                      </a:r>
                      <a:r>
                        <a:rPr lang="en-US" sz="1800" baseline="0" dirty="0" smtClean="0">
                          <a:solidFill>
                            <a:schemeClr val="tx1"/>
                          </a:solidFill>
                          <a:effectLst/>
                          <a:latin typeface="Calibri" panose="020F0502020204030204" pitchFamily="34" charset="0"/>
                          <a:ea typeface="Calibri" panose="020F0502020204030204" pitchFamily="34" charset="0"/>
                        </a:rPr>
                        <a:t> </a:t>
                      </a:r>
                      <a:endParaRPr lang="en-US" sz="2000" dirty="0" smtClean="0">
                        <a:solidFill>
                          <a:schemeClr val="tx1"/>
                        </a:solidFill>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rPr>
                        <a:t>102,839</a:t>
                      </a:r>
                      <a:endParaRPr lang="en-US" sz="2000" dirty="0">
                        <a:solidFill>
                          <a:schemeClr val="tx1"/>
                        </a:solidFill>
                        <a:effectLst/>
                        <a:latin typeface="Times New Roman" panose="02020603050405020304" pitchFamily="18" charset="0"/>
                        <a:ea typeface="Calibri" panose="020F0502020204030204" pitchFamily="34" charset="0"/>
                      </a:endParaRPr>
                    </a:p>
                  </a:txBody>
                  <a:tcPr marL="68580" marR="68580" marT="0" marB="0"/>
                </a:tc>
              </a:tr>
            </a:tbl>
          </a:graphicData>
        </a:graphic>
      </p:graphicFrame>
      <p:sp>
        <p:nvSpPr>
          <p:cNvPr id="3" name="TextBox 2"/>
          <p:cNvSpPr txBox="1"/>
          <p:nvPr/>
        </p:nvSpPr>
        <p:spPr>
          <a:xfrm>
            <a:off x="608858" y="1752600"/>
            <a:ext cx="6276078" cy="369332"/>
          </a:xfrm>
          <a:prstGeom prst="rect">
            <a:avLst/>
          </a:prstGeom>
          <a:noFill/>
        </p:spPr>
        <p:txBody>
          <a:bodyPr wrap="none" rtlCol="0">
            <a:spAutoFit/>
          </a:bodyPr>
          <a:lstStyle/>
          <a:p>
            <a:r>
              <a:rPr lang="en-US" dirty="0" err="1">
                <a:solidFill>
                  <a:schemeClr val="bg1"/>
                </a:solidFill>
              </a:rPr>
              <a:t>HawkEye</a:t>
            </a:r>
            <a:r>
              <a:rPr lang="en-US" dirty="0">
                <a:solidFill>
                  <a:schemeClr val="bg1"/>
                </a:solidFill>
              </a:rPr>
              <a:t> </a:t>
            </a:r>
            <a:r>
              <a:rPr lang="en-US" dirty="0" smtClean="0">
                <a:solidFill>
                  <a:schemeClr val="bg1"/>
                </a:solidFill>
              </a:rPr>
              <a:t>anomalies for </a:t>
            </a:r>
            <a:r>
              <a:rPr lang="en-US" dirty="0">
                <a:solidFill>
                  <a:schemeClr val="bg1"/>
                </a:solidFill>
              </a:rPr>
              <a:t>FY2018 for all U.S. and Canada </a:t>
            </a:r>
          </a:p>
        </p:txBody>
      </p:sp>
    </p:spTree>
    <p:extLst>
      <p:ext uri="{BB962C8B-B14F-4D97-AF65-F5344CB8AC3E}">
        <p14:creationId xmlns:p14="http://schemas.microsoft.com/office/powerpoint/2010/main" val="3661107470"/>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04800" y="152400"/>
            <a:ext cx="8382000" cy="609600"/>
          </a:xfrm>
        </p:spPr>
        <p:txBody>
          <a:bodyPr>
            <a:noAutofit/>
          </a:bodyPr>
          <a:lstStyle/>
          <a:p>
            <a:pPr eaLnBrk="1" hangingPunct="1"/>
            <a:r>
              <a:rPr lang="en-US" altLang="en-US" sz="3600" u="none" dirty="0" smtClean="0">
                <a:solidFill>
                  <a:srgbClr val="FFFF00"/>
                </a:solidFill>
                <a:latin typeface="Calibri" panose="020F0502020204030204" pitchFamily="34" charset="0"/>
                <a:cs typeface="Tahoma" panose="020B0604030504040204" pitchFamily="34" charset="0"/>
              </a:rPr>
              <a:t>Hawkeye Anomalies 2018 – Central US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 y="933461"/>
            <a:ext cx="7635240" cy="5899958"/>
          </a:xfrm>
          <a:prstGeom prst="rect">
            <a:avLst/>
          </a:prstGeom>
        </p:spPr>
      </p:pic>
    </p:spTree>
    <p:extLst>
      <p:ext uri="{BB962C8B-B14F-4D97-AF65-F5344CB8AC3E}">
        <p14:creationId xmlns:p14="http://schemas.microsoft.com/office/powerpoint/2010/main" val="2105491304"/>
      </p:ext>
    </p:extLst>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04800" y="152400"/>
            <a:ext cx="8382000" cy="609600"/>
          </a:xfrm>
        </p:spPr>
        <p:txBody>
          <a:bodyPr>
            <a:noAutofit/>
          </a:bodyPr>
          <a:lstStyle/>
          <a:p>
            <a:pPr eaLnBrk="1" hangingPunct="1"/>
            <a:r>
              <a:rPr lang="en-US" altLang="en-US" sz="3600" u="none" dirty="0" smtClean="0">
                <a:solidFill>
                  <a:srgbClr val="FFFF00"/>
                </a:solidFill>
                <a:latin typeface="Calibri" panose="020F0502020204030204" pitchFamily="34" charset="0"/>
                <a:cs typeface="Tahoma" panose="020B0604030504040204" pitchFamily="34" charset="0"/>
              </a:rPr>
              <a:t>Hawkeye Anomalies 2018 – Northern Latitudes</a:t>
            </a:r>
          </a:p>
        </p:txBody>
      </p:sp>
      <p:pic>
        <p:nvPicPr>
          <p:cNvPr id="2" name="Picture 1"/>
          <p:cNvPicPr>
            <a:picLocks noChangeAspect="1"/>
          </p:cNvPicPr>
          <p:nvPr/>
        </p:nvPicPr>
        <p:blipFill>
          <a:blip r:embed="rId3"/>
          <a:stretch>
            <a:fillRect/>
          </a:stretch>
        </p:blipFill>
        <p:spPr>
          <a:xfrm>
            <a:off x="676835" y="914400"/>
            <a:ext cx="7637929" cy="5902036"/>
          </a:xfrm>
          <a:prstGeom prst="rect">
            <a:avLst/>
          </a:prstGeom>
        </p:spPr>
      </p:pic>
    </p:spTree>
    <p:extLst>
      <p:ext uri="{BB962C8B-B14F-4D97-AF65-F5344CB8AC3E}">
        <p14:creationId xmlns:p14="http://schemas.microsoft.com/office/powerpoint/2010/main" val="2730181414"/>
      </p:ext>
    </p:extLst>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21888" y="152400"/>
            <a:ext cx="7924800" cy="609600"/>
          </a:xfrm>
        </p:spPr>
        <p:txBody>
          <a:bodyPr>
            <a:noAutofit/>
          </a:bodyPr>
          <a:lstStyle/>
          <a:p>
            <a:pPr eaLnBrk="1" hangingPunct="1"/>
            <a:r>
              <a:rPr lang="en-US" altLang="en-US" sz="3600" u="none" dirty="0" smtClean="0">
                <a:solidFill>
                  <a:srgbClr val="FFFF00"/>
                </a:solidFill>
                <a:latin typeface="Calibri" panose="020F0502020204030204" pitchFamily="34" charset="0"/>
                <a:cs typeface="Tahoma" panose="020B0604030504040204" pitchFamily="34" charset="0"/>
              </a:rPr>
              <a:t>Remote Sensing Working Groups</a:t>
            </a:r>
          </a:p>
        </p:txBody>
      </p:sp>
      <p:sp>
        <p:nvSpPr>
          <p:cNvPr id="4" name="Content Placeholder 3"/>
          <p:cNvSpPr>
            <a:spLocks noGrp="1"/>
          </p:cNvSpPr>
          <p:nvPr>
            <p:ph idx="1"/>
          </p:nvPr>
        </p:nvSpPr>
        <p:spPr>
          <a:xfrm>
            <a:off x="533400" y="1029864"/>
            <a:ext cx="8305799" cy="4983163"/>
          </a:xfrm>
        </p:spPr>
        <p:txBody>
          <a:bodyPr>
            <a:normAutofit/>
          </a:bodyPr>
          <a:lstStyle/>
          <a:p>
            <a:pPr>
              <a:spcAft>
                <a:spcPts val="1200"/>
              </a:spcAft>
            </a:pPr>
            <a:r>
              <a:rPr lang="en-US" sz="1800" dirty="0" smtClean="0">
                <a:solidFill>
                  <a:srgbClr val="FFFF00"/>
                </a:solidFill>
              </a:rPr>
              <a:t>Tactical Fire Remote Sensing Advisory Committee </a:t>
            </a:r>
            <a:r>
              <a:rPr lang="en-US" sz="1800" dirty="0" smtClean="0"/>
              <a:t>(TFRSAC) The TFRSAC is co-hosted by NASA and the Forest Service and is a broad collaborative forum for advancing and enabling the development and delivery of remote sensing platforms, sensors and decision support tools to the wildland fire community.  </a:t>
            </a:r>
            <a:r>
              <a:rPr lang="en-US" sz="1800" dirty="0" smtClean="0">
                <a:solidFill>
                  <a:srgbClr val="FFFF00"/>
                </a:solidFill>
              </a:rPr>
              <a:t>Focus: largely unclassified.</a:t>
            </a:r>
          </a:p>
          <a:p>
            <a:pPr lvl="1">
              <a:spcAft>
                <a:spcPts val="1200"/>
              </a:spcAft>
            </a:pPr>
            <a:r>
              <a:rPr lang="en-US" sz="1600" dirty="0" smtClean="0"/>
              <a:t>The TFRSAC meets biannually and includes representatives from federal and state agencies, academic institutions, international partners, and the vendor community.</a:t>
            </a:r>
          </a:p>
          <a:p>
            <a:pPr>
              <a:spcAft>
                <a:spcPts val="1200"/>
              </a:spcAft>
            </a:pPr>
            <a:r>
              <a:rPr lang="en-US" sz="1800" dirty="0" smtClean="0">
                <a:solidFill>
                  <a:srgbClr val="FFFF00"/>
                </a:solidFill>
              </a:rPr>
              <a:t>Thermal Working Group </a:t>
            </a:r>
            <a:r>
              <a:rPr lang="en-US" sz="1800" dirty="0" smtClean="0"/>
              <a:t>(TWG) - has authority and responsibilities as a standing sub-working group under the Overhead Persistent Infrared (OPIR) Working Group (OWG) and Civil Applications Committee (CAC). The TWG is the coordinating body for advancing and enabling the development and delivery of data, information or products derived from classified thermal remote sensing platforms to civil users. </a:t>
            </a:r>
            <a:r>
              <a:rPr lang="en-US" sz="1800" dirty="0" smtClean="0">
                <a:solidFill>
                  <a:srgbClr val="FFFF00"/>
                </a:solidFill>
              </a:rPr>
              <a:t>Focus: largely classified.</a:t>
            </a:r>
          </a:p>
          <a:p>
            <a:pPr lvl="1">
              <a:spcAft>
                <a:spcPts val="1200"/>
              </a:spcAft>
            </a:pPr>
            <a:r>
              <a:rPr lang="en-US" sz="1600" dirty="0" smtClean="0"/>
              <a:t>The Thermal Working Group meets frequently, often in concert with the TFRSAC meetings.</a:t>
            </a:r>
            <a:endParaRPr lang="en-US" sz="1600" dirty="0"/>
          </a:p>
        </p:txBody>
      </p:sp>
    </p:spTree>
    <p:extLst>
      <p:ext uri="{BB962C8B-B14F-4D97-AF65-F5344CB8AC3E}">
        <p14:creationId xmlns:p14="http://schemas.microsoft.com/office/powerpoint/2010/main" val="167326906"/>
      </p:ext>
    </p:extLst>
  </p:cSld>
  <p:clrMapOvr>
    <a:masterClrMapping/>
  </p:clrMapOvr>
  <p:transition spd="slow">
    <p:wipe dir="d"/>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MTBS_BlackTemplate">
  <a:themeElements>
    <a:clrScheme name="MTBS_Black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TBS_Black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MTBS_Black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TBS_Black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TBS_Black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TBS_Black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TBS_Black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TBS_Black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TBS_Black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TBS_Black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TBS_Black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TBS_Black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TBS_Black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TBS_Black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16975</TotalTime>
  <Words>996</Words>
  <Application>Microsoft Office PowerPoint</Application>
  <PresentationFormat>On-screen Show (4:3)</PresentationFormat>
  <Paragraphs>119</Paragraphs>
  <Slides>15</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Tahoma</vt:lpstr>
      <vt:lpstr>Times New Roman</vt:lpstr>
      <vt:lpstr>Wingdings</vt:lpstr>
      <vt:lpstr>MTBS_BlackTemplate</vt:lpstr>
      <vt:lpstr>Clarity</vt:lpstr>
      <vt:lpstr>UPDATE: Forest Service Wildfire Support 2018</vt:lpstr>
      <vt:lpstr>PowerPoint Presentation</vt:lpstr>
      <vt:lpstr>Remote Sensing and Wildland Fire</vt:lpstr>
      <vt:lpstr>Current Capabilities – National Systems</vt:lpstr>
      <vt:lpstr>PowerPoint Presentation</vt:lpstr>
      <vt:lpstr>Hawkeye Fire Detection &amp; Reporting  2018 to date</vt:lpstr>
      <vt:lpstr>Hawkeye Anomalies 2018 – Central US</vt:lpstr>
      <vt:lpstr>Hawkeye Anomalies 2018 – Northern Latitudes</vt:lpstr>
      <vt:lpstr>Remote Sensing Working Groups</vt:lpstr>
      <vt:lpstr>Remote Sensing Working Groups</vt:lpstr>
      <vt:lpstr>PowerPoint Presentation</vt:lpstr>
      <vt:lpstr>PowerPoint Presentation</vt:lpstr>
      <vt:lpstr>Looking Ahead</vt:lpstr>
      <vt:lpstr>PowerPoint Presentation</vt:lpstr>
      <vt:lpstr>Comments / Questions?</vt:lpstr>
    </vt:vector>
  </TitlesOfParts>
  <Company>USDA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USDA Forest Service</dc:creator>
  <cp:lastModifiedBy>Hinkley, Everett A -FS</cp:lastModifiedBy>
  <cp:revision>455</cp:revision>
  <dcterms:created xsi:type="dcterms:W3CDTF">2009-07-27T19:32:15Z</dcterms:created>
  <dcterms:modified xsi:type="dcterms:W3CDTF">2018-10-24T13:33:51Z</dcterms:modified>
</cp:coreProperties>
</file>