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58" r:id="rId2"/>
    <p:sldMasterId id="2147483870" r:id="rId3"/>
  </p:sldMasterIdLst>
  <p:notesMasterIdLst>
    <p:notesMasterId r:id="rId13"/>
  </p:notesMasterIdLst>
  <p:sldIdLst>
    <p:sldId id="256" r:id="rId4"/>
    <p:sldId id="259" r:id="rId5"/>
    <p:sldId id="474" r:id="rId6"/>
    <p:sldId id="269" r:id="rId7"/>
    <p:sldId id="472" r:id="rId8"/>
    <p:sldId id="471" r:id="rId9"/>
    <p:sldId id="272" r:id="rId10"/>
    <p:sldId id="475" r:id="rId11"/>
    <p:sldId id="25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626"/>
    <a:srgbClr val="FFFF99"/>
    <a:srgbClr val="FFFFCC"/>
    <a:srgbClr val="0000FF"/>
    <a:srgbClr val="CCFFCC"/>
    <a:srgbClr val="99FF99"/>
    <a:srgbClr val="DDDDDD"/>
    <a:srgbClr val="00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6" autoAdjust="0"/>
    <p:restoredTop sz="89545" autoAdjust="0"/>
  </p:normalViewPr>
  <p:slideViewPr>
    <p:cSldViewPr>
      <p:cViewPr varScale="1">
        <p:scale>
          <a:sx n="64" d="100"/>
          <a:sy n="64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B910C27-5C14-414B-B802-4019C99B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10C27-5C14-414B-B802-4019C99B9D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9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2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0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3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0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8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83CF-9D61-423A-87DD-50B87534E1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41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50000">
                <a:srgbClr val="66FF33"/>
              </a:gs>
              <a:gs pos="100000">
                <a:schemeClr val="tx2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819400"/>
            <a:ext cx="58674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/>
              <a:t>Montitoring Trends in Land Cover Change</a:t>
            </a:r>
          </a:p>
          <a:p>
            <a:endParaRPr lang="en-US"/>
          </a:p>
          <a:p>
            <a:r>
              <a:rPr lang="en-US"/>
              <a:t>September 1 – 3, 2009 </a:t>
            </a:r>
          </a:p>
          <a:p>
            <a:r>
              <a:rPr lang="en-US"/>
              <a:t>Salt Lake City, UT</a:t>
            </a:r>
          </a:p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38400" y="739775"/>
            <a:ext cx="6400800" cy="1470025"/>
          </a:xfrm>
        </p:spPr>
        <p:txBody>
          <a:bodyPr/>
          <a:lstStyle>
            <a:lvl1pPr algn="r">
              <a:defRPr sz="2800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Land Cover Data Maintenance:  Operational &amp; Proggramatic Considerations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5943600"/>
            <a:ext cx="3657600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USDA Forest Service, Remote Sensing Applications Center, </a:t>
            </a:r>
          </a:p>
          <a:p>
            <a:pPr>
              <a:defRPr/>
            </a:pPr>
            <a:r>
              <a:rPr lang="en-US"/>
              <a:t>FSWeb: http://fsweb.rsac.fs.fed.us</a:t>
            </a:r>
          </a:p>
          <a:p>
            <a:pPr>
              <a:defRPr/>
            </a:pPr>
            <a:r>
              <a:rPr lang="en-US"/>
              <a:t>WWW: http://www.fs.fed.us/eng/rsac/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143000"/>
            <a:ext cx="3771900" cy="241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709988"/>
            <a:ext cx="3771900" cy="241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2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4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34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1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14" indent="0" algn="ctr">
              <a:buNone/>
              <a:defRPr sz="1846"/>
            </a:lvl2pPr>
            <a:lvl3pPr marL="844028" indent="0" algn="ctr">
              <a:buNone/>
              <a:defRPr sz="1661"/>
            </a:lvl3pPr>
            <a:lvl4pPr marL="1266042" indent="0" algn="ctr">
              <a:buNone/>
              <a:defRPr sz="1477"/>
            </a:lvl4pPr>
            <a:lvl5pPr marL="1688056" indent="0" algn="ctr">
              <a:buNone/>
              <a:defRPr sz="1477"/>
            </a:lvl5pPr>
            <a:lvl6pPr marL="2110069" indent="0" algn="ctr">
              <a:buNone/>
              <a:defRPr sz="1477"/>
            </a:lvl6pPr>
            <a:lvl7pPr marL="2532083" indent="0" algn="ctr">
              <a:buNone/>
              <a:defRPr sz="1477"/>
            </a:lvl7pPr>
            <a:lvl8pPr marL="2954097" indent="0" algn="ctr">
              <a:buNone/>
              <a:defRPr sz="1477"/>
            </a:lvl8pPr>
            <a:lvl9pPr marL="337611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8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70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5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14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28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3pPr>
            <a:lvl4pPr marL="12660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056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06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09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11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0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14" indent="0">
              <a:buNone/>
              <a:defRPr sz="1846" b="1"/>
            </a:lvl2pPr>
            <a:lvl3pPr marL="844028" indent="0">
              <a:buNone/>
              <a:defRPr sz="1661" b="1"/>
            </a:lvl3pPr>
            <a:lvl4pPr marL="1266042" indent="0">
              <a:buNone/>
              <a:defRPr sz="1477" b="1"/>
            </a:lvl4pPr>
            <a:lvl5pPr marL="1688056" indent="0">
              <a:buNone/>
              <a:defRPr sz="1477" b="1"/>
            </a:lvl5pPr>
            <a:lvl6pPr marL="2110069" indent="0">
              <a:buNone/>
              <a:defRPr sz="1477" b="1"/>
            </a:lvl6pPr>
            <a:lvl7pPr marL="2532083" indent="0">
              <a:buNone/>
              <a:defRPr sz="1477" b="1"/>
            </a:lvl7pPr>
            <a:lvl8pPr marL="2954097" indent="0">
              <a:buNone/>
              <a:defRPr sz="1477" b="1"/>
            </a:lvl8pPr>
            <a:lvl9pPr marL="337611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14" indent="0">
              <a:buNone/>
              <a:defRPr sz="1846" b="1"/>
            </a:lvl2pPr>
            <a:lvl3pPr marL="844028" indent="0">
              <a:buNone/>
              <a:defRPr sz="1661" b="1"/>
            </a:lvl3pPr>
            <a:lvl4pPr marL="1266042" indent="0">
              <a:buNone/>
              <a:defRPr sz="1477" b="1"/>
            </a:lvl4pPr>
            <a:lvl5pPr marL="1688056" indent="0">
              <a:buNone/>
              <a:defRPr sz="1477" b="1"/>
            </a:lvl5pPr>
            <a:lvl6pPr marL="2110069" indent="0">
              <a:buNone/>
              <a:defRPr sz="1477" b="1"/>
            </a:lvl6pPr>
            <a:lvl7pPr marL="2532083" indent="0">
              <a:buNone/>
              <a:defRPr sz="1477" b="1"/>
            </a:lvl7pPr>
            <a:lvl8pPr marL="2954097" indent="0">
              <a:buNone/>
              <a:defRPr sz="1477" b="1"/>
            </a:lvl8pPr>
            <a:lvl9pPr marL="337611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6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71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14" indent="0">
              <a:buNone/>
              <a:defRPr sz="1292"/>
            </a:lvl2pPr>
            <a:lvl3pPr marL="844028" indent="0">
              <a:buNone/>
              <a:defRPr sz="1108"/>
            </a:lvl3pPr>
            <a:lvl4pPr marL="1266042" indent="0">
              <a:buNone/>
              <a:defRPr sz="923"/>
            </a:lvl4pPr>
            <a:lvl5pPr marL="1688056" indent="0">
              <a:buNone/>
              <a:defRPr sz="923"/>
            </a:lvl5pPr>
            <a:lvl6pPr marL="2110069" indent="0">
              <a:buNone/>
              <a:defRPr sz="923"/>
            </a:lvl6pPr>
            <a:lvl7pPr marL="2532083" indent="0">
              <a:buNone/>
              <a:defRPr sz="923"/>
            </a:lvl7pPr>
            <a:lvl8pPr marL="2954097" indent="0">
              <a:buNone/>
              <a:defRPr sz="923"/>
            </a:lvl8pPr>
            <a:lvl9pPr marL="337611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6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14" indent="0">
              <a:buNone/>
              <a:defRPr sz="2585"/>
            </a:lvl2pPr>
            <a:lvl3pPr marL="844028" indent="0">
              <a:buNone/>
              <a:defRPr sz="2215"/>
            </a:lvl3pPr>
            <a:lvl4pPr marL="1266042" indent="0">
              <a:buNone/>
              <a:defRPr sz="1846"/>
            </a:lvl4pPr>
            <a:lvl5pPr marL="1688056" indent="0">
              <a:buNone/>
              <a:defRPr sz="1846"/>
            </a:lvl5pPr>
            <a:lvl6pPr marL="2110069" indent="0">
              <a:buNone/>
              <a:defRPr sz="1846"/>
            </a:lvl6pPr>
            <a:lvl7pPr marL="2532083" indent="0">
              <a:buNone/>
              <a:defRPr sz="1846"/>
            </a:lvl7pPr>
            <a:lvl8pPr marL="2954097" indent="0">
              <a:buNone/>
              <a:defRPr sz="1846"/>
            </a:lvl8pPr>
            <a:lvl9pPr marL="337611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14" indent="0">
              <a:buNone/>
              <a:defRPr sz="1292"/>
            </a:lvl2pPr>
            <a:lvl3pPr marL="844028" indent="0">
              <a:buNone/>
              <a:defRPr sz="1108"/>
            </a:lvl3pPr>
            <a:lvl4pPr marL="1266042" indent="0">
              <a:buNone/>
              <a:defRPr sz="923"/>
            </a:lvl4pPr>
            <a:lvl5pPr marL="1688056" indent="0">
              <a:buNone/>
              <a:defRPr sz="923"/>
            </a:lvl5pPr>
            <a:lvl6pPr marL="2110069" indent="0">
              <a:buNone/>
              <a:defRPr sz="923"/>
            </a:lvl6pPr>
            <a:lvl7pPr marL="2532083" indent="0">
              <a:buNone/>
              <a:defRPr sz="923"/>
            </a:lvl7pPr>
            <a:lvl8pPr marL="2954097" indent="0">
              <a:buNone/>
              <a:defRPr sz="923"/>
            </a:lvl8pPr>
            <a:lvl9pPr marL="337611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4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81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613525"/>
            <a:ext cx="723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en-US"/>
              <a:t>USDA Forest Service, Remote Sensing Applications Center, http://fsweb.rsac.fs.fed.us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u="sng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99B-6053-4E20-8011-2377CE6A213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9375-7CFE-4F8C-93AD-EE1B6762E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154D-A8E8-4A89-8A2E-073DFE68604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AF4B-3B6B-494C-9947-3BC5C7019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844028" rtl="0" eaLnBrk="1" latinLnBrk="0" hangingPunct="1">
        <a:lnSpc>
          <a:spcPct val="90000"/>
        </a:lnSpc>
        <a:spcBef>
          <a:spcPct val="0"/>
        </a:spcBef>
        <a:buNone/>
        <a:defRPr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07" indent="-211007" algn="l" defTabSz="84402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21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049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899062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321076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5104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7118" indent="-211007" algn="l" defTabSz="84402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14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28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042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056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069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083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097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111" algn="l" defTabSz="844028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6705600" cy="1470025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Tahoma" pitchFamily="34" charset="0"/>
                <a:cs typeface="Tahoma" pitchFamily="34" charset="0"/>
              </a:rPr>
              <a:t>Forest Service – Fall 2019</a:t>
            </a:r>
            <a:endParaRPr lang="en-US" sz="30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819400"/>
            <a:ext cx="7010400" cy="2667000"/>
          </a:xfrm>
        </p:spPr>
        <p:txBody>
          <a:bodyPr/>
          <a:lstStyle/>
          <a:p>
            <a:pPr eaLnBrk="1" hangingPunct="1"/>
            <a:r>
              <a:rPr lang="en-US" sz="1600" dirty="0">
                <a:latin typeface="Tahoma" pitchFamily="34" charset="0"/>
                <a:cs typeface="Tahoma" pitchFamily="34" charset="0"/>
              </a:rPr>
              <a:t>Everett Hinkley</a:t>
            </a:r>
          </a:p>
          <a:p>
            <a:pPr eaLnBrk="1" hangingPunct="1"/>
            <a:r>
              <a:rPr lang="en-US" sz="1600" dirty="0">
                <a:latin typeface="Tahoma" pitchFamily="34" charset="0"/>
                <a:cs typeface="Tahoma" pitchFamily="34" charset="0"/>
              </a:rPr>
              <a:t>National Remote Sensing Program Manager</a:t>
            </a:r>
          </a:p>
          <a:p>
            <a:pPr eaLnBrk="1" hangingPunct="1"/>
            <a:r>
              <a:rPr lang="en-US" sz="1600" i="1" dirty="0">
                <a:latin typeface="Tahoma" pitchFamily="34" charset="0"/>
                <a:cs typeface="Tahoma" pitchFamily="34" charset="0"/>
              </a:rPr>
              <a:t>Everett.hinkley@usda.gov</a:t>
            </a:r>
          </a:p>
          <a:p>
            <a:pPr eaLnBrk="1" hangingPunct="1"/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600" b="1" dirty="0">
                <a:latin typeface="Tahoma" pitchFamily="34" charset="0"/>
                <a:cs typeface="Tahoma" pitchFamily="34" charset="0"/>
              </a:rPr>
              <a:t>Fall TFRSAC Meeting</a:t>
            </a:r>
            <a:br>
              <a:rPr lang="en-US" sz="1600" b="1" dirty="0">
                <a:latin typeface="Tahoma" pitchFamily="34" charset="0"/>
                <a:cs typeface="Tahoma" pitchFamily="34" charset="0"/>
              </a:rPr>
            </a:br>
            <a:r>
              <a:rPr lang="en-US" sz="1600" b="1" dirty="0">
                <a:latin typeface="Tahoma" pitchFamily="34" charset="0"/>
                <a:cs typeface="Tahoma" pitchFamily="34" charset="0"/>
              </a:rPr>
              <a:t>November 14, 2019</a:t>
            </a:r>
          </a:p>
          <a:p>
            <a:pPr eaLnBrk="1" hangingPunct="1"/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67000" y="5791200"/>
            <a:ext cx="1066800" cy="990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3" y="6096000"/>
            <a:ext cx="1299647" cy="5486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054096"/>
            <a:ext cx="1600200" cy="14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1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8496"/>
            <a:ext cx="88392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641656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kmatthews1\Desktop\PowerPoint\fs_gmo_logos_brow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r="6664"/>
          <a:stretch/>
        </p:blipFill>
        <p:spPr bwMode="auto">
          <a:xfrm>
            <a:off x="8534400" y="5983560"/>
            <a:ext cx="457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gkmatthews1\Desktop\PowerPoint\fs_gmo_logos_brow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/>
          <a:stretch/>
        </p:blipFill>
        <p:spPr bwMode="auto">
          <a:xfrm>
            <a:off x="6568966" y="6019800"/>
            <a:ext cx="74623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4707" y="330273"/>
            <a:ext cx="8494585" cy="559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Components of the Geospatial Management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dobe Fangsong Std R" pitchFamily="18" charset="-128"/>
              <a:ea typeface="Adobe Fangsong Std R" pitchFamily="18" charset="-128"/>
              <a:cs typeface="Adobe Arabic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Geospatial Information Officer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Deb Oakeson – Acting GIO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dobe Fangsong Std R" pitchFamily="18" charset="-128"/>
              <a:cs typeface="Adobe Arabic" pitchFamily="18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Headquarters Program Leads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Remote Sensing- Everett Hinkley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Geospatial Products &amp; Services - Betsy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Kanalley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dobe Fangsong Std R" pitchFamily="18" charset="-128"/>
              <a:cs typeface="Adobe Arabic" pitchFamily="18" charset="-78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GIS- Lisa McBride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Data Management - Lisa Delmonico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dobe Fangsong Std R" pitchFamily="18" charset="-128"/>
              <a:cs typeface="Adobe Arabic" pitchFamily="18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Geospatial Technology&amp; Applications Center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Deb Oakeson – Center Director</a:t>
            </a:r>
          </a:p>
          <a:p>
            <a:pPr marL="914400" lvl="1" indent="-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Adobe Fangsong Std R" pitchFamily="18" charset="-128"/>
                <a:cs typeface="Adobe Arabic" pitchFamily="18" charset="-78"/>
              </a:rPr>
              <a:t>Brian Vanderbilt –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Adobe Fangsong Std R" pitchFamily="18" charset="-128"/>
                <a:cs typeface="Adobe Arabic" pitchFamily="18" charset="-78"/>
              </a:rPr>
              <a:t>Ass’t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dobe Fangsong Std R" pitchFamily="18" charset="-128"/>
                <a:cs typeface="Adobe Arabic" pitchFamily="18" charset="-78"/>
              </a:rPr>
              <a:t> Director, Geospatial and Remote Sensing Services</a:t>
            </a:r>
          </a:p>
          <a:p>
            <a:pPr marL="914400" lvl="1" indent="-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dobe Fangsong Std R" pitchFamily="18" charset="-128"/>
                <a:cs typeface="Adobe Arabic" pitchFamily="18" charset="-78"/>
              </a:rPr>
              <a:t>Melissa Hamid –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Adobe Fangsong Std R" pitchFamily="18" charset="-128"/>
                <a:cs typeface="Adobe Arabic" pitchFamily="18" charset="-78"/>
              </a:rPr>
              <a:t>Ass’t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dobe Fangsong Std R" pitchFamily="18" charset="-128"/>
                <a:cs typeface="Adobe Arabic" pitchFamily="18" charset="-78"/>
              </a:rPr>
              <a:t> Director of Data, Technology and User Services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1F6B26"/>
              </a:solidFill>
              <a:effectLst/>
              <a:uLnTx/>
              <a:uFillTx/>
              <a:latin typeface="Adobe Fangsong Std R" pitchFamily="18" charset="-128"/>
              <a:ea typeface="Adobe Fangsong Std R" pitchFamily="18" charset="-128"/>
              <a:cs typeface="Adobe Arabic" pitchFamily="18" charset="-78"/>
            </a:endParaRPr>
          </a:p>
        </p:txBody>
      </p:sp>
      <p:pic>
        <p:nvPicPr>
          <p:cNvPr id="3075" name="Picture 3" descr="C:\Users\gkmatthews1\Desktop\design\Logos\logo_color_shad_lo-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96" y="1143000"/>
            <a:ext cx="2362200" cy="9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r="2768"/>
          <a:stretch/>
        </p:blipFill>
        <p:spPr>
          <a:xfrm>
            <a:off x="6484126" y="4038600"/>
            <a:ext cx="2092952" cy="91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23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Connector 241"/>
          <p:cNvCxnSpPr/>
          <p:nvPr/>
        </p:nvCxnSpPr>
        <p:spPr>
          <a:xfrm flipH="1">
            <a:off x="4581861" y="2852642"/>
            <a:ext cx="2257132" cy="1004723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H="1">
            <a:off x="4581035" y="2412174"/>
            <a:ext cx="2504317" cy="145675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6529589" y="2448923"/>
            <a:ext cx="318358" cy="39391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reeform 171"/>
          <p:cNvSpPr/>
          <p:nvPr/>
        </p:nvSpPr>
        <p:spPr>
          <a:xfrm>
            <a:off x="3925225" y="2133551"/>
            <a:ext cx="662852" cy="1717200"/>
          </a:xfrm>
          <a:custGeom>
            <a:avLst/>
            <a:gdLst>
              <a:gd name="connsiteX0" fmla="*/ 0 w 995410"/>
              <a:gd name="connsiteY0" fmla="*/ 0 h 2637552"/>
              <a:gd name="connsiteX1" fmla="*/ 597457 w 995410"/>
              <a:gd name="connsiteY1" fmla="*/ 502737 h 2637552"/>
              <a:gd name="connsiteX2" fmla="*/ 947187 w 995410"/>
              <a:gd name="connsiteY2" fmla="*/ 1413494 h 2637552"/>
              <a:gd name="connsiteX3" fmla="*/ 983618 w 995410"/>
              <a:gd name="connsiteY3" fmla="*/ 2637552 h 263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410" h="2637552">
                <a:moveTo>
                  <a:pt x="0" y="0"/>
                </a:moveTo>
                <a:cubicBezTo>
                  <a:pt x="219796" y="133577"/>
                  <a:pt x="439592" y="267155"/>
                  <a:pt x="597457" y="502737"/>
                </a:cubicBezTo>
                <a:cubicBezTo>
                  <a:pt x="755322" y="738319"/>
                  <a:pt x="882827" y="1057692"/>
                  <a:pt x="947187" y="1413494"/>
                </a:cubicBezTo>
                <a:cubicBezTo>
                  <a:pt x="1011547" y="1769297"/>
                  <a:pt x="997582" y="2203424"/>
                  <a:pt x="983618" y="2637552"/>
                </a:cubicBezTo>
              </a:path>
            </a:pathLst>
          </a:cu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4027533" y="2526963"/>
            <a:ext cx="434063" cy="1382515"/>
          </a:xfrm>
          <a:custGeom>
            <a:avLst/>
            <a:gdLst>
              <a:gd name="connsiteX0" fmla="*/ 892732 w 893529"/>
              <a:gd name="connsiteY0" fmla="*/ 2123488 h 2123488"/>
              <a:gd name="connsiteX1" fmla="*/ 749721 w 893529"/>
              <a:gd name="connsiteY1" fmla="*/ 745388 h 2123488"/>
              <a:gd name="connsiteX2" fmla="*/ 0 w 893529"/>
              <a:gd name="connsiteY2" fmla="*/ 0 h 21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529" h="2123488">
                <a:moveTo>
                  <a:pt x="892732" y="2123488"/>
                </a:moveTo>
                <a:cubicBezTo>
                  <a:pt x="895621" y="1611395"/>
                  <a:pt x="898510" y="1099303"/>
                  <a:pt x="749721" y="745388"/>
                </a:cubicBezTo>
                <a:cubicBezTo>
                  <a:pt x="600932" y="391473"/>
                  <a:pt x="300466" y="195736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3429456" y="1579426"/>
            <a:ext cx="1140722" cy="2281445"/>
          </a:xfrm>
          <a:custGeom>
            <a:avLst/>
            <a:gdLst>
              <a:gd name="connsiteX0" fmla="*/ 1482939 w 1482939"/>
              <a:gd name="connsiteY0" fmla="*/ 2965878 h 2965878"/>
              <a:gd name="connsiteX1" fmla="*/ 345861 w 1482939"/>
              <a:gd name="connsiteY1" fmla="*/ 1478201 h 2965878"/>
              <a:gd name="connsiteX2" fmla="*/ 0 w 1482939"/>
              <a:gd name="connsiteY2" fmla="*/ 0 h 296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2939" h="2965878">
                <a:moveTo>
                  <a:pt x="1482939" y="2965878"/>
                </a:moveTo>
                <a:cubicBezTo>
                  <a:pt x="1037978" y="2469196"/>
                  <a:pt x="593017" y="1972514"/>
                  <a:pt x="345861" y="1478201"/>
                </a:cubicBezTo>
                <a:cubicBezTo>
                  <a:pt x="98704" y="983888"/>
                  <a:pt x="49352" y="491944"/>
                  <a:pt x="0" y="0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421336" y="1567737"/>
            <a:ext cx="1156075" cy="2272473"/>
          </a:xfrm>
          <a:custGeom>
            <a:avLst/>
            <a:gdLst>
              <a:gd name="connsiteX0" fmla="*/ 1502898 w 1502898"/>
              <a:gd name="connsiteY0" fmla="*/ 2954215 h 2954215"/>
              <a:gd name="connsiteX1" fmla="*/ 342313 w 1502898"/>
              <a:gd name="connsiteY1" fmla="*/ 1927274 h 2954215"/>
              <a:gd name="connsiteX2" fmla="*/ 46892 w 1502898"/>
              <a:gd name="connsiteY2" fmla="*/ 1343465 h 2954215"/>
              <a:gd name="connsiteX3" fmla="*/ 4689 w 1502898"/>
              <a:gd name="connsiteY3" fmla="*/ 0 h 295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2898" h="2954215">
                <a:moveTo>
                  <a:pt x="1502898" y="2954215"/>
                </a:moveTo>
                <a:cubicBezTo>
                  <a:pt x="1043939" y="2574973"/>
                  <a:pt x="584981" y="2195732"/>
                  <a:pt x="342313" y="1927274"/>
                </a:cubicBezTo>
                <a:cubicBezTo>
                  <a:pt x="99645" y="1658816"/>
                  <a:pt x="103163" y="1664677"/>
                  <a:pt x="46892" y="1343465"/>
                </a:cubicBezTo>
                <a:cubicBezTo>
                  <a:pt x="-9379" y="1022253"/>
                  <a:pt x="-2345" y="511126"/>
                  <a:pt x="4689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4563208" y="2540977"/>
            <a:ext cx="3962400" cy="1312985"/>
          </a:xfrm>
          <a:custGeom>
            <a:avLst/>
            <a:gdLst>
              <a:gd name="connsiteX0" fmla="*/ 0 w 5151120"/>
              <a:gd name="connsiteY0" fmla="*/ 1706880 h 1706880"/>
              <a:gd name="connsiteX1" fmla="*/ 2895600 w 5151120"/>
              <a:gd name="connsiteY1" fmla="*/ 1139190 h 1706880"/>
              <a:gd name="connsiteX2" fmla="*/ 4457700 w 5151120"/>
              <a:gd name="connsiteY2" fmla="*/ 365760 h 1706880"/>
              <a:gd name="connsiteX3" fmla="*/ 5151120 w 5151120"/>
              <a:gd name="connsiteY3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120" h="1706880">
                <a:moveTo>
                  <a:pt x="0" y="1706880"/>
                </a:moveTo>
                <a:cubicBezTo>
                  <a:pt x="1076325" y="1534795"/>
                  <a:pt x="2152650" y="1362710"/>
                  <a:pt x="2895600" y="1139190"/>
                </a:cubicBezTo>
                <a:cubicBezTo>
                  <a:pt x="3638550" y="915670"/>
                  <a:pt x="4081780" y="555625"/>
                  <a:pt x="4457700" y="365760"/>
                </a:cubicBezTo>
                <a:cubicBezTo>
                  <a:pt x="4833620" y="175895"/>
                  <a:pt x="4992370" y="87947"/>
                  <a:pt x="5151120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4566138" y="3083169"/>
            <a:ext cx="3522785" cy="770792"/>
          </a:xfrm>
          <a:custGeom>
            <a:avLst/>
            <a:gdLst>
              <a:gd name="connsiteX0" fmla="*/ 0 w 4579620"/>
              <a:gd name="connsiteY0" fmla="*/ 1002030 h 1002030"/>
              <a:gd name="connsiteX1" fmla="*/ 2571750 w 4579620"/>
              <a:gd name="connsiteY1" fmla="*/ 605790 h 1002030"/>
              <a:gd name="connsiteX2" fmla="*/ 4579620 w 4579620"/>
              <a:gd name="connsiteY2" fmla="*/ 0 h 10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9620" h="1002030">
                <a:moveTo>
                  <a:pt x="0" y="1002030"/>
                </a:moveTo>
                <a:cubicBezTo>
                  <a:pt x="904240" y="887412"/>
                  <a:pt x="1808480" y="772795"/>
                  <a:pt x="2571750" y="605790"/>
                </a:cubicBezTo>
                <a:cubicBezTo>
                  <a:pt x="3335020" y="438785"/>
                  <a:pt x="3957320" y="219392"/>
                  <a:pt x="4579620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551312" y="3441413"/>
            <a:ext cx="4348572" cy="413756"/>
          </a:xfrm>
          <a:custGeom>
            <a:avLst/>
            <a:gdLst>
              <a:gd name="connsiteX0" fmla="*/ 0 w 5653143"/>
              <a:gd name="connsiteY0" fmla="*/ 537883 h 537883"/>
              <a:gd name="connsiteX1" fmla="*/ 4249270 w 5653143"/>
              <a:gd name="connsiteY1" fmla="*/ 274320 h 537883"/>
              <a:gd name="connsiteX2" fmla="*/ 4959275 w 5653143"/>
              <a:gd name="connsiteY2" fmla="*/ 430306 h 537883"/>
              <a:gd name="connsiteX3" fmla="*/ 5653143 w 5653143"/>
              <a:gd name="connsiteY3" fmla="*/ 0 h 5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3143" h="537883">
                <a:moveTo>
                  <a:pt x="0" y="537883"/>
                </a:moveTo>
                <a:lnTo>
                  <a:pt x="4249270" y="274320"/>
                </a:lnTo>
                <a:cubicBezTo>
                  <a:pt x="5075816" y="256391"/>
                  <a:pt x="4725296" y="476026"/>
                  <a:pt x="4959275" y="430306"/>
                </a:cubicBezTo>
                <a:cubicBezTo>
                  <a:pt x="5193254" y="384586"/>
                  <a:pt x="5423198" y="192293"/>
                  <a:pt x="5653143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563725" y="2957319"/>
            <a:ext cx="4207895" cy="893712"/>
          </a:xfrm>
          <a:custGeom>
            <a:avLst/>
            <a:gdLst>
              <a:gd name="connsiteX0" fmla="*/ 0 w 5470264"/>
              <a:gd name="connsiteY0" fmla="*/ 1161826 h 1161826"/>
              <a:gd name="connsiteX1" fmla="*/ 4254650 w 5470264"/>
              <a:gd name="connsiteY1" fmla="*/ 559398 h 1161826"/>
              <a:gd name="connsiteX2" fmla="*/ 5470264 w 5470264"/>
              <a:gd name="connsiteY2" fmla="*/ 0 h 11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0264" h="1161826">
                <a:moveTo>
                  <a:pt x="0" y="1161826"/>
                </a:moveTo>
                <a:cubicBezTo>
                  <a:pt x="1671469" y="957431"/>
                  <a:pt x="3342939" y="753036"/>
                  <a:pt x="4254650" y="559398"/>
                </a:cubicBezTo>
                <a:cubicBezTo>
                  <a:pt x="5166361" y="365760"/>
                  <a:pt x="5318312" y="182880"/>
                  <a:pt x="5470264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67862" y="3745721"/>
            <a:ext cx="4298922" cy="200474"/>
          </a:xfrm>
          <a:custGeom>
            <a:avLst/>
            <a:gdLst>
              <a:gd name="connsiteX0" fmla="*/ 0 w 5588598"/>
              <a:gd name="connsiteY0" fmla="*/ 153039 h 260616"/>
              <a:gd name="connsiteX1" fmla="*/ 3420932 w 5588598"/>
              <a:gd name="connsiteY1" fmla="*/ 2432 h 260616"/>
              <a:gd name="connsiteX2" fmla="*/ 5588598 w 5588598"/>
              <a:gd name="connsiteY2" fmla="*/ 260616 h 2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598" h="260616">
                <a:moveTo>
                  <a:pt x="0" y="153039"/>
                </a:moveTo>
                <a:cubicBezTo>
                  <a:pt x="1244749" y="68771"/>
                  <a:pt x="2489499" y="-15497"/>
                  <a:pt x="3420932" y="2432"/>
                </a:cubicBezTo>
                <a:cubicBezTo>
                  <a:pt x="4352365" y="20361"/>
                  <a:pt x="4970481" y="140488"/>
                  <a:pt x="5588598" y="260616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59588" y="3777576"/>
            <a:ext cx="4016980" cy="729112"/>
          </a:xfrm>
          <a:custGeom>
            <a:avLst/>
            <a:gdLst>
              <a:gd name="connsiteX0" fmla="*/ 0 w 5357308"/>
              <a:gd name="connsiteY0" fmla="*/ 100870 h 837769"/>
              <a:gd name="connsiteX1" fmla="*/ 3431689 w 5357308"/>
              <a:gd name="connsiteY1" fmla="*/ 63218 h 837769"/>
              <a:gd name="connsiteX2" fmla="*/ 5357308 w 5357308"/>
              <a:gd name="connsiteY2" fmla="*/ 837769 h 83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308" h="837769">
                <a:moveTo>
                  <a:pt x="0" y="100870"/>
                </a:moveTo>
                <a:cubicBezTo>
                  <a:pt x="1269402" y="20636"/>
                  <a:pt x="2538804" y="-59598"/>
                  <a:pt x="3431689" y="63218"/>
                </a:cubicBezTo>
                <a:cubicBezTo>
                  <a:pt x="4324574" y="186034"/>
                  <a:pt x="4840941" y="511901"/>
                  <a:pt x="5357308" y="837769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727234" y="543037"/>
            <a:ext cx="4569842" cy="424117"/>
          </a:xfrm>
          <a:custGeom>
            <a:avLst/>
            <a:gdLst>
              <a:gd name="connsiteX0" fmla="*/ 0 w 5940795"/>
              <a:gd name="connsiteY0" fmla="*/ 416716 h 551352"/>
              <a:gd name="connsiteX1" fmla="*/ 1340746 w 5940795"/>
              <a:gd name="connsiteY1" fmla="*/ 1590 h 551352"/>
              <a:gd name="connsiteX2" fmla="*/ 5940795 w 5940795"/>
              <a:gd name="connsiteY2" fmla="*/ 551352 h 55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795" h="551352">
                <a:moveTo>
                  <a:pt x="0" y="416716"/>
                </a:moveTo>
                <a:cubicBezTo>
                  <a:pt x="175307" y="197933"/>
                  <a:pt x="350614" y="-20849"/>
                  <a:pt x="1340746" y="1590"/>
                </a:cubicBezTo>
                <a:cubicBezTo>
                  <a:pt x="2330878" y="24029"/>
                  <a:pt x="4135836" y="287690"/>
                  <a:pt x="5940795" y="551352"/>
                </a:cubicBezTo>
              </a:path>
            </a:pathLst>
          </a:cu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1074603" y="4298915"/>
            <a:ext cx="287718" cy="8479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131"/>
          <p:cNvSpPr/>
          <p:nvPr/>
        </p:nvSpPr>
        <p:spPr>
          <a:xfrm>
            <a:off x="2059131" y="2282811"/>
            <a:ext cx="2514692" cy="1563482"/>
          </a:xfrm>
          <a:custGeom>
            <a:avLst/>
            <a:gdLst>
              <a:gd name="connsiteX0" fmla="*/ 3269099 w 3269099"/>
              <a:gd name="connsiteY0" fmla="*/ 2032527 h 2032527"/>
              <a:gd name="connsiteX1" fmla="*/ 1411872 w 3269099"/>
              <a:gd name="connsiteY1" fmla="*/ 1056535 h 2032527"/>
              <a:gd name="connsiteX2" fmla="*/ 0 w 3269099"/>
              <a:gd name="connsiteY2" fmla="*/ 0 h 203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9099" h="2032527">
                <a:moveTo>
                  <a:pt x="3269099" y="2032527"/>
                </a:moveTo>
                <a:cubicBezTo>
                  <a:pt x="2612910" y="1713908"/>
                  <a:pt x="1956722" y="1395290"/>
                  <a:pt x="1411872" y="1056535"/>
                </a:cubicBezTo>
                <a:cubicBezTo>
                  <a:pt x="867022" y="717780"/>
                  <a:pt x="433511" y="358890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 flipH="1">
            <a:off x="1746977" y="1656165"/>
            <a:ext cx="14893" cy="3818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Arc 240"/>
          <p:cNvSpPr>
            <a:spLocks noChangeAspect="1"/>
          </p:cNvSpPr>
          <p:nvPr/>
        </p:nvSpPr>
        <p:spPr>
          <a:xfrm>
            <a:off x="5557064" y="1331325"/>
            <a:ext cx="3516923" cy="3516923"/>
          </a:xfrm>
          <a:prstGeom prst="arc">
            <a:avLst>
              <a:gd name="adj1" fmla="val 17995175"/>
              <a:gd name="adj2" fmla="val 19853166"/>
            </a:avLst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296649" y="974883"/>
            <a:ext cx="1236720" cy="869569"/>
          </a:xfrm>
          <a:custGeom>
            <a:avLst/>
            <a:gdLst>
              <a:gd name="connsiteX0" fmla="*/ 1607736 w 1607736"/>
              <a:gd name="connsiteY0" fmla="*/ 1130440 h 1130440"/>
              <a:gd name="connsiteX1" fmla="*/ 1326382 w 1607736"/>
              <a:gd name="connsiteY1" fmla="*/ 582805 h 1130440"/>
              <a:gd name="connsiteX2" fmla="*/ 0 w 1607736"/>
              <a:gd name="connsiteY2" fmla="*/ 0 h 11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736" h="1130440">
                <a:moveTo>
                  <a:pt x="1607736" y="1130440"/>
                </a:moveTo>
                <a:cubicBezTo>
                  <a:pt x="1601037" y="950826"/>
                  <a:pt x="1594338" y="771212"/>
                  <a:pt x="1326382" y="582805"/>
                </a:cubicBezTo>
                <a:cubicBezTo>
                  <a:pt x="1058426" y="394398"/>
                  <a:pt x="529213" y="197199"/>
                  <a:pt x="0" y="0"/>
                </a:cubicBezTo>
              </a:path>
            </a:pathLst>
          </a:cu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560134" y="1838464"/>
            <a:ext cx="3972365" cy="2019845"/>
          </a:xfrm>
          <a:custGeom>
            <a:avLst/>
            <a:gdLst>
              <a:gd name="connsiteX0" fmla="*/ 0 w 5165125"/>
              <a:gd name="connsiteY0" fmla="*/ 2636108 h 2636108"/>
              <a:gd name="connsiteX1" fmla="*/ 3801762 w 5165125"/>
              <a:gd name="connsiteY1" fmla="*/ 1544594 h 2636108"/>
              <a:gd name="connsiteX2" fmla="*/ 5165125 w 5165125"/>
              <a:gd name="connsiteY2" fmla="*/ 0 h 263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5125" h="2636108">
                <a:moveTo>
                  <a:pt x="0" y="2636108"/>
                </a:moveTo>
                <a:cubicBezTo>
                  <a:pt x="1470454" y="2310026"/>
                  <a:pt x="2940908" y="1983945"/>
                  <a:pt x="3801762" y="1544594"/>
                </a:cubicBezTo>
                <a:cubicBezTo>
                  <a:pt x="4662616" y="1105243"/>
                  <a:pt x="4913870" y="552621"/>
                  <a:pt x="5165125" y="0"/>
                </a:cubicBezTo>
              </a:path>
            </a:pathLst>
          </a:cu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4572000" y="1477266"/>
            <a:ext cx="3443511" cy="2373131"/>
          </a:xfrm>
          <a:custGeom>
            <a:avLst/>
            <a:gdLst>
              <a:gd name="connsiteX0" fmla="*/ 0 w 4476564"/>
              <a:gd name="connsiteY0" fmla="*/ 3085070 h 3085070"/>
              <a:gd name="connsiteX1" fmla="*/ 4110681 w 4476564"/>
              <a:gd name="connsiteY1" fmla="*/ 1746422 h 3085070"/>
              <a:gd name="connsiteX2" fmla="*/ 4275438 w 4476564"/>
              <a:gd name="connsiteY2" fmla="*/ 0 h 3085070"/>
              <a:gd name="connsiteX3" fmla="*/ 4275438 w 4476564"/>
              <a:gd name="connsiteY3" fmla="*/ 0 h 3085070"/>
              <a:gd name="connsiteX4" fmla="*/ 4275438 w 4476564"/>
              <a:gd name="connsiteY4" fmla="*/ 0 h 3085070"/>
              <a:gd name="connsiteX5" fmla="*/ 4275438 w 4476564"/>
              <a:gd name="connsiteY5" fmla="*/ 0 h 308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564" h="3085070">
                <a:moveTo>
                  <a:pt x="0" y="3085070"/>
                </a:moveTo>
                <a:cubicBezTo>
                  <a:pt x="1699054" y="2672835"/>
                  <a:pt x="3398108" y="2260600"/>
                  <a:pt x="4110681" y="1746422"/>
                </a:cubicBezTo>
                <a:cubicBezTo>
                  <a:pt x="4823254" y="1232244"/>
                  <a:pt x="4275438" y="0"/>
                  <a:pt x="4275438" y="0"/>
                </a:cubicBezTo>
                <a:lnTo>
                  <a:pt x="4275438" y="0"/>
                </a:lnTo>
                <a:lnTo>
                  <a:pt x="4275438" y="0"/>
                </a:lnTo>
                <a:lnTo>
                  <a:pt x="4275438" y="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562495" y="2383429"/>
            <a:ext cx="3131597" cy="1466968"/>
          </a:xfrm>
          <a:custGeom>
            <a:avLst/>
            <a:gdLst>
              <a:gd name="connsiteX0" fmla="*/ 0 w 4071076"/>
              <a:gd name="connsiteY0" fmla="*/ 1907059 h 1907059"/>
              <a:gd name="connsiteX1" fmla="*/ 3406346 w 4071076"/>
              <a:gd name="connsiteY1" fmla="*/ 794951 h 1907059"/>
              <a:gd name="connsiteX2" fmla="*/ 4069492 w 4071076"/>
              <a:gd name="connsiteY2" fmla="*/ 0 h 190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076" h="1907059">
                <a:moveTo>
                  <a:pt x="0" y="1907059"/>
                </a:moveTo>
                <a:cubicBezTo>
                  <a:pt x="1364048" y="1509926"/>
                  <a:pt x="2728097" y="1112794"/>
                  <a:pt x="3406346" y="794951"/>
                </a:cubicBezTo>
                <a:cubicBezTo>
                  <a:pt x="4084595" y="477108"/>
                  <a:pt x="4077043" y="238554"/>
                  <a:pt x="4069492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Arc 127"/>
          <p:cNvSpPr>
            <a:spLocks noChangeAspect="1"/>
          </p:cNvSpPr>
          <p:nvPr/>
        </p:nvSpPr>
        <p:spPr>
          <a:xfrm rot="18089300">
            <a:off x="1153174" y="789998"/>
            <a:ext cx="4220308" cy="4220308"/>
          </a:xfrm>
          <a:prstGeom prst="arc">
            <a:avLst>
              <a:gd name="adj1" fmla="val 17943908"/>
              <a:gd name="adj2" fmla="val 19765685"/>
            </a:avLst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2319957" y="882067"/>
            <a:ext cx="2246371" cy="2961022"/>
          </a:xfrm>
          <a:custGeom>
            <a:avLst/>
            <a:gdLst>
              <a:gd name="connsiteX0" fmla="*/ 2920282 w 2920282"/>
              <a:gd name="connsiteY0" fmla="*/ 3849329 h 3849329"/>
              <a:gd name="connsiteX1" fmla="*/ 590037 w 2920282"/>
              <a:gd name="connsiteY1" fmla="*/ 2131142 h 3849329"/>
              <a:gd name="connsiteX2" fmla="*/ 486798 w 2920282"/>
              <a:gd name="connsiteY2" fmla="*/ 1143000 h 3849329"/>
              <a:gd name="connsiteX3" fmla="*/ 101 w 2920282"/>
              <a:gd name="connsiteY3" fmla="*/ 715297 h 3849329"/>
              <a:gd name="connsiteX4" fmla="*/ 531043 w 2920282"/>
              <a:gd name="connsiteY4" fmla="*/ 0 h 3849329"/>
              <a:gd name="connsiteX5" fmla="*/ 531043 w 2920282"/>
              <a:gd name="connsiteY5" fmla="*/ 0 h 3849329"/>
              <a:gd name="connsiteX6" fmla="*/ 531043 w 2920282"/>
              <a:gd name="connsiteY6" fmla="*/ 0 h 384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282" h="3849329">
                <a:moveTo>
                  <a:pt x="2920282" y="3849329"/>
                </a:moveTo>
                <a:cubicBezTo>
                  <a:pt x="1957950" y="3215763"/>
                  <a:pt x="995618" y="2582197"/>
                  <a:pt x="590037" y="2131142"/>
                </a:cubicBezTo>
                <a:cubicBezTo>
                  <a:pt x="184456" y="1680087"/>
                  <a:pt x="585121" y="1378974"/>
                  <a:pt x="486798" y="1143000"/>
                </a:cubicBezTo>
                <a:cubicBezTo>
                  <a:pt x="388475" y="907026"/>
                  <a:pt x="-7273" y="905797"/>
                  <a:pt x="101" y="715297"/>
                </a:cubicBezTo>
                <a:cubicBezTo>
                  <a:pt x="7475" y="524797"/>
                  <a:pt x="531043" y="0"/>
                  <a:pt x="531043" y="0"/>
                </a:cubicBezTo>
                <a:lnTo>
                  <a:pt x="531043" y="0"/>
                </a:lnTo>
                <a:lnTo>
                  <a:pt x="531043" y="0"/>
                </a:lnTo>
              </a:path>
            </a:pathLst>
          </a:custGeom>
          <a:noFill/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291468" y="979497"/>
            <a:ext cx="583101" cy="49850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Freeform 442"/>
          <p:cNvSpPr/>
          <p:nvPr/>
        </p:nvSpPr>
        <p:spPr>
          <a:xfrm>
            <a:off x="4588422" y="395681"/>
            <a:ext cx="3492090" cy="3457641"/>
          </a:xfrm>
          <a:custGeom>
            <a:avLst/>
            <a:gdLst>
              <a:gd name="connsiteX0" fmla="*/ 0 w 4816698"/>
              <a:gd name="connsiteY0" fmla="*/ 4567102 h 4567102"/>
              <a:gd name="connsiteX1" fmla="*/ 2749639 w 4816698"/>
              <a:gd name="connsiteY1" fmla="*/ 432984 h 4567102"/>
              <a:gd name="connsiteX2" fmla="*/ 4816698 w 4816698"/>
              <a:gd name="connsiteY2" fmla="*/ 329953 h 456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6698" h="4567102">
                <a:moveTo>
                  <a:pt x="0" y="4567102"/>
                </a:moveTo>
                <a:cubicBezTo>
                  <a:pt x="973428" y="2853138"/>
                  <a:pt x="1946856" y="1139175"/>
                  <a:pt x="2749639" y="432984"/>
                </a:cubicBezTo>
                <a:cubicBezTo>
                  <a:pt x="3552422" y="-273207"/>
                  <a:pt x="4184560" y="28373"/>
                  <a:pt x="4816698" y="329953"/>
                </a:cubicBez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041325" y="625418"/>
            <a:ext cx="211015" cy="140677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CAs</a:t>
            </a:r>
          </a:p>
        </p:txBody>
      </p:sp>
      <p:cxnSp>
        <p:nvCxnSpPr>
          <p:cNvPr id="209" name="Straight Connector 208"/>
          <p:cNvCxnSpPr/>
          <p:nvPr/>
        </p:nvCxnSpPr>
        <p:spPr>
          <a:xfrm flipH="1">
            <a:off x="4575943" y="2033894"/>
            <a:ext cx="1922478" cy="1823505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501969" y="2039234"/>
            <a:ext cx="25875" cy="4156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Freeform 444"/>
          <p:cNvSpPr/>
          <p:nvPr/>
        </p:nvSpPr>
        <p:spPr>
          <a:xfrm>
            <a:off x="4574326" y="3833953"/>
            <a:ext cx="3992174" cy="1947264"/>
          </a:xfrm>
          <a:custGeom>
            <a:avLst/>
            <a:gdLst>
              <a:gd name="connsiteX0" fmla="*/ 0 w 5210355"/>
              <a:gd name="connsiteY0" fmla="*/ 34505 h 2518913"/>
              <a:gd name="connsiteX1" fmla="*/ 4094672 w 5210355"/>
              <a:gd name="connsiteY1" fmla="*/ 345056 h 2518913"/>
              <a:gd name="connsiteX2" fmla="*/ 5210355 w 5210355"/>
              <a:gd name="connsiteY2" fmla="*/ 2518913 h 251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0355" h="2518913">
                <a:moveTo>
                  <a:pt x="0" y="34505"/>
                </a:moveTo>
                <a:cubicBezTo>
                  <a:pt x="1613140" y="-17254"/>
                  <a:pt x="3226280" y="-69012"/>
                  <a:pt x="4094672" y="345056"/>
                </a:cubicBezTo>
                <a:cubicBezTo>
                  <a:pt x="4963064" y="759124"/>
                  <a:pt x="5086709" y="1639018"/>
                  <a:pt x="5210355" y="2518913"/>
                </a:cubicBezTo>
              </a:path>
            </a:pathLst>
          </a:custGeom>
          <a:noFill/>
          <a:ln w="28575">
            <a:solidFill>
              <a:srgbClr val="D7B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6" name="Straight Connector 435"/>
          <p:cNvCxnSpPr/>
          <p:nvPr/>
        </p:nvCxnSpPr>
        <p:spPr>
          <a:xfrm flipV="1">
            <a:off x="7291468" y="899227"/>
            <a:ext cx="756940" cy="85003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 flipV="1">
            <a:off x="8048408" y="638057"/>
            <a:ext cx="528160" cy="257302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Freeform 429"/>
          <p:cNvSpPr/>
          <p:nvPr/>
        </p:nvSpPr>
        <p:spPr>
          <a:xfrm>
            <a:off x="4583898" y="955366"/>
            <a:ext cx="2695524" cy="2906998"/>
          </a:xfrm>
          <a:custGeom>
            <a:avLst/>
            <a:gdLst>
              <a:gd name="connsiteX0" fmla="*/ 0 w 3562350"/>
              <a:gd name="connsiteY0" fmla="*/ 3752850 h 3752850"/>
              <a:gd name="connsiteX1" fmla="*/ 2019300 w 3562350"/>
              <a:gd name="connsiteY1" fmla="*/ 704850 h 3752850"/>
              <a:gd name="connsiteX2" fmla="*/ 3562350 w 3562350"/>
              <a:gd name="connsiteY2" fmla="*/ 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350" h="3752850">
                <a:moveTo>
                  <a:pt x="0" y="3752850"/>
                </a:moveTo>
                <a:cubicBezTo>
                  <a:pt x="712787" y="2541587"/>
                  <a:pt x="1425575" y="1330325"/>
                  <a:pt x="2019300" y="704850"/>
                </a:cubicBezTo>
                <a:cubicBezTo>
                  <a:pt x="2613025" y="79375"/>
                  <a:pt x="3087687" y="39687"/>
                  <a:pt x="3562350" y="0"/>
                </a:cubicBez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9" name="Freeform 428"/>
          <p:cNvSpPr/>
          <p:nvPr/>
        </p:nvSpPr>
        <p:spPr>
          <a:xfrm>
            <a:off x="4582489" y="586460"/>
            <a:ext cx="3473464" cy="3266862"/>
          </a:xfrm>
          <a:custGeom>
            <a:avLst/>
            <a:gdLst>
              <a:gd name="connsiteX0" fmla="*/ 0 w 4562475"/>
              <a:gd name="connsiteY0" fmla="*/ 4238227 h 4238227"/>
              <a:gd name="connsiteX1" fmla="*/ 2681287 w 4562475"/>
              <a:gd name="connsiteY1" fmla="*/ 356790 h 4238227"/>
              <a:gd name="connsiteX2" fmla="*/ 4562475 w 4562475"/>
              <a:gd name="connsiteY2" fmla="*/ 409177 h 423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2475" h="4238227">
                <a:moveTo>
                  <a:pt x="0" y="4238227"/>
                </a:moveTo>
                <a:cubicBezTo>
                  <a:pt x="960437" y="2616596"/>
                  <a:pt x="1920875" y="994965"/>
                  <a:pt x="2681287" y="356790"/>
                </a:cubicBezTo>
                <a:cubicBezTo>
                  <a:pt x="3441699" y="-281385"/>
                  <a:pt x="4002087" y="63896"/>
                  <a:pt x="4562475" y="409177"/>
                </a:cubicBezTo>
              </a:path>
            </a:pathLst>
          </a:cu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8" name="Arc 427"/>
          <p:cNvSpPr>
            <a:spLocks noChangeAspect="1"/>
          </p:cNvSpPr>
          <p:nvPr/>
        </p:nvSpPr>
        <p:spPr>
          <a:xfrm rot="20623657">
            <a:off x="5122121" y="753669"/>
            <a:ext cx="2954215" cy="2954215"/>
          </a:xfrm>
          <a:prstGeom prst="arc">
            <a:avLst>
              <a:gd name="adj1" fmla="val 17764123"/>
              <a:gd name="adj2" fmla="val 20126302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7" name="Arc 426"/>
          <p:cNvSpPr/>
          <p:nvPr/>
        </p:nvSpPr>
        <p:spPr>
          <a:xfrm rot="21165581">
            <a:off x="5477091" y="528900"/>
            <a:ext cx="3165231" cy="3165231"/>
          </a:xfrm>
          <a:prstGeom prst="arc">
            <a:avLst>
              <a:gd name="adj1" fmla="val 17862324"/>
              <a:gd name="adj2" fmla="val 20072799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5" name="Arc 424"/>
          <p:cNvSpPr/>
          <p:nvPr/>
        </p:nvSpPr>
        <p:spPr>
          <a:xfrm rot="21423344">
            <a:off x="6204292" y="233197"/>
            <a:ext cx="2813538" cy="2813538"/>
          </a:xfrm>
          <a:prstGeom prst="arc">
            <a:avLst>
              <a:gd name="adj1" fmla="val 17701575"/>
              <a:gd name="adj2" fmla="val 20073916"/>
            </a:avLst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17" name="Straight Connector 416"/>
          <p:cNvCxnSpPr/>
          <p:nvPr/>
        </p:nvCxnSpPr>
        <p:spPr>
          <a:xfrm>
            <a:off x="369841" y="2988248"/>
            <a:ext cx="316621" cy="10743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380161" y="2988247"/>
            <a:ext cx="730452" cy="67784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>
            <a:off x="372079" y="2982544"/>
            <a:ext cx="1003458" cy="1816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H="1">
            <a:off x="372080" y="2666908"/>
            <a:ext cx="719093" cy="310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1394989" y="2258517"/>
            <a:ext cx="451274" cy="38637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>
            <a:off x="1383729" y="1651104"/>
            <a:ext cx="382143" cy="5990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1758392" y="1648006"/>
            <a:ext cx="320386" cy="6389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1761221" y="1646663"/>
            <a:ext cx="589035" cy="18747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flipH="1">
            <a:off x="2845933" y="1096514"/>
            <a:ext cx="723995" cy="39817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flipH="1">
            <a:off x="3100926" y="1568012"/>
            <a:ext cx="335949" cy="3615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endCxn id="37" idx="0"/>
          </p:cNvCxnSpPr>
          <p:nvPr/>
        </p:nvCxnSpPr>
        <p:spPr>
          <a:xfrm>
            <a:off x="3577022" y="1096067"/>
            <a:ext cx="226950" cy="8990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4095086" y="1701259"/>
            <a:ext cx="297327" cy="1599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>
            <a:endCxn id="77" idx="1"/>
          </p:cNvCxnSpPr>
          <p:nvPr/>
        </p:nvCxnSpPr>
        <p:spPr>
          <a:xfrm>
            <a:off x="3693209" y="1162076"/>
            <a:ext cx="762909" cy="3201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>
            <a:off x="3568785" y="1097190"/>
            <a:ext cx="450926" cy="47452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4678257" y="1601436"/>
            <a:ext cx="180595" cy="2651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flipV="1">
            <a:off x="5292338" y="1121010"/>
            <a:ext cx="487105" cy="2099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flipH="1">
            <a:off x="5563323" y="1117144"/>
            <a:ext cx="216122" cy="51304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flipV="1">
            <a:off x="6894251" y="1567312"/>
            <a:ext cx="359498" cy="238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6468761" y="1548812"/>
            <a:ext cx="784988" cy="3700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7248497" y="1551892"/>
            <a:ext cx="4282" cy="48105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6526183" y="2026440"/>
            <a:ext cx="726596" cy="41660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V="1">
            <a:off x="6529969" y="2418722"/>
            <a:ext cx="576788" cy="2919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7260284" y="2032950"/>
            <a:ext cx="454150" cy="39348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8304419" y="3532987"/>
            <a:ext cx="367635" cy="87978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8307596" y="3526896"/>
            <a:ext cx="537944" cy="412915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flipV="1">
            <a:off x="8304418" y="3448978"/>
            <a:ext cx="553168" cy="8921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V="1">
            <a:off x="8307596" y="2982543"/>
            <a:ext cx="444492" cy="5444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8307954" y="2538822"/>
            <a:ext cx="201738" cy="994165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V="1">
            <a:off x="8092457" y="2528114"/>
            <a:ext cx="425151" cy="54866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H="1">
            <a:off x="4589034" y="2504838"/>
            <a:ext cx="1936602" cy="1333704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4571104" y="1593758"/>
            <a:ext cx="1897656" cy="2282445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4579964" y="1614868"/>
            <a:ext cx="944755" cy="222731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82" idx="4"/>
          </p:cNvCxnSpPr>
          <p:nvPr/>
        </p:nvCxnSpPr>
        <p:spPr>
          <a:xfrm flipV="1">
            <a:off x="4565930" y="2185833"/>
            <a:ext cx="385760" cy="184329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Freeform 298"/>
          <p:cNvSpPr/>
          <p:nvPr/>
        </p:nvSpPr>
        <p:spPr>
          <a:xfrm>
            <a:off x="4392413" y="1850126"/>
            <a:ext cx="258676" cy="2016618"/>
          </a:xfrm>
          <a:custGeom>
            <a:avLst/>
            <a:gdLst>
              <a:gd name="connsiteX0" fmla="*/ 223736 w 336279"/>
              <a:gd name="connsiteY0" fmla="*/ 2621604 h 2621604"/>
              <a:gd name="connsiteX1" fmla="*/ 325877 w 336279"/>
              <a:gd name="connsiteY1" fmla="*/ 1264596 h 2621604"/>
              <a:gd name="connsiteX2" fmla="*/ 0 w 336279"/>
              <a:gd name="connsiteY2" fmla="*/ 0 h 2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279" h="2621604">
                <a:moveTo>
                  <a:pt x="223736" y="2621604"/>
                </a:moveTo>
                <a:cubicBezTo>
                  <a:pt x="293451" y="2161567"/>
                  <a:pt x="363166" y="1701530"/>
                  <a:pt x="325877" y="1264596"/>
                </a:cubicBezTo>
                <a:cubicBezTo>
                  <a:pt x="288588" y="827662"/>
                  <a:pt x="144294" y="413831"/>
                  <a:pt x="0" y="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4" name="Freeform 293"/>
          <p:cNvSpPr/>
          <p:nvPr/>
        </p:nvSpPr>
        <p:spPr>
          <a:xfrm>
            <a:off x="3045474" y="1936179"/>
            <a:ext cx="1530268" cy="1938049"/>
          </a:xfrm>
          <a:custGeom>
            <a:avLst/>
            <a:gdLst>
              <a:gd name="connsiteX0" fmla="*/ 1989349 w 1989349"/>
              <a:gd name="connsiteY0" fmla="*/ 2519464 h 2519464"/>
              <a:gd name="connsiteX1" fmla="*/ 170276 w 1989349"/>
              <a:gd name="connsiteY1" fmla="*/ 890081 h 2519464"/>
              <a:gd name="connsiteX2" fmla="*/ 77864 w 1989349"/>
              <a:gd name="connsiteY2" fmla="*/ 0 h 2519464"/>
              <a:gd name="connsiteX3" fmla="*/ 77864 w 1989349"/>
              <a:gd name="connsiteY3" fmla="*/ 0 h 2519464"/>
              <a:gd name="connsiteX4" fmla="*/ 77864 w 1989349"/>
              <a:gd name="connsiteY4" fmla="*/ 0 h 2519464"/>
              <a:gd name="connsiteX5" fmla="*/ 77864 w 1989349"/>
              <a:gd name="connsiteY5" fmla="*/ 0 h 25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349" h="2519464">
                <a:moveTo>
                  <a:pt x="1989349" y="2519464"/>
                </a:moveTo>
                <a:cubicBezTo>
                  <a:pt x="1239103" y="1914728"/>
                  <a:pt x="488857" y="1309992"/>
                  <a:pt x="170276" y="890081"/>
                </a:cubicBezTo>
                <a:cubicBezTo>
                  <a:pt x="-148305" y="470170"/>
                  <a:pt x="77864" y="0"/>
                  <a:pt x="77864" y="0"/>
                </a:cubicBezTo>
                <a:lnTo>
                  <a:pt x="77864" y="0"/>
                </a:lnTo>
                <a:lnTo>
                  <a:pt x="77864" y="0"/>
                </a:lnTo>
                <a:lnTo>
                  <a:pt x="77864" y="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2736938" y="1494692"/>
            <a:ext cx="1835062" cy="2375794"/>
          </a:xfrm>
          <a:custGeom>
            <a:avLst/>
            <a:gdLst>
              <a:gd name="connsiteX0" fmla="*/ 2385581 w 2385581"/>
              <a:gd name="connsiteY0" fmla="*/ 3088532 h 3088532"/>
              <a:gd name="connsiteX1" fmla="*/ 182266 w 2385581"/>
              <a:gd name="connsiteY1" fmla="*/ 1206230 h 3088532"/>
              <a:gd name="connsiteX2" fmla="*/ 128764 w 2385581"/>
              <a:gd name="connsiteY2" fmla="*/ 0 h 3088532"/>
              <a:gd name="connsiteX3" fmla="*/ 128764 w 2385581"/>
              <a:gd name="connsiteY3" fmla="*/ 0 h 308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581" h="3088532">
                <a:moveTo>
                  <a:pt x="2385581" y="3088532"/>
                </a:moveTo>
                <a:cubicBezTo>
                  <a:pt x="1471991" y="2404758"/>
                  <a:pt x="558402" y="1720985"/>
                  <a:pt x="182266" y="1206230"/>
                </a:cubicBezTo>
                <a:cubicBezTo>
                  <a:pt x="-193870" y="691475"/>
                  <a:pt x="128764" y="0"/>
                  <a:pt x="128764" y="0"/>
                </a:cubicBezTo>
                <a:lnTo>
                  <a:pt x="128764" y="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8" name="Freeform 287"/>
          <p:cNvSpPr/>
          <p:nvPr/>
        </p:nvSpPr>
        <p:spPr>
          <a:xfrm>
            <a:off x="2311607" y="1838901"/>
            <a:ext cx="2264135" cy="2024102"/>
          </a:xfrm>
          <a:custGeom>
            <a:avLst/>
            <a:gdLst>
              <a:gd name="connsiteX0" fmla="*/ 2943375 w 2943375"/>
              <a:gd name="connsiteY0" fmla="*/ 2631332 h 2631332"/>
              <a:gd name="connsiteX1" fmla="*/ 326634 w 2943375"/>
              <a:gd name="connsiteY1" fmla="*/ 773349 h 2631332"/>
              <a:gd name="connsiteX2" fmla="*/ 39668 w 2943375"/>
              <a:gd name="connsiteY2" fmla="*/ 0 h 2631332"/>
              <a:gd name="connsiteX3" fmla="*/ 39668 w 2943375"/>
              <a:gd name="connsiteY3" fmla="*/ 0 h 2631332"/>
              <a:gd name="connsiteX4" fmla="*/ 39668 w 2943375"/>
              <a:gd name="connsiteY4" fmla="*/ 0 h 2631332"/>
              <a:gd name="connsiteX5" fmla="*/ 39668 w 2943375"/>
              <a:gd name="connsiteY5" fmla="*/ 0 h 263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375" h="2631332">
                <a:moveTo>
                  <a:pt x="2943375" y="2631332"/>
                </a:moveTo>
                <a:cubicBezTo>
                  <a:pt x="1876980" y="1921618"/>
                  <a:pt x="810585" y="1211904"/>
                  <a:pt x="326634" y="773349"/>
                </a:cubicBezTo>
                <a:cubicBezTo>
                  <a:pt x="-157317" y="334794"/>
                  <a:pt x="39668" y="0"/>
                  <a:pt x="39668" y="0"/>
                </a:cubicBezTo>
                <a:lnTo>
                  <a:pt x="39668" y="0"/>
                </a:lnTo>
                <a:lnTo>
                  <a:pt x="39668" y="0"/>
                </a:lnTo>
                <a:lnTo>
                  <a:pt x="39668" y="0"/>
                </a:ln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84" name="Straight Connector 283"/>
          <p:cNvCxnSpPr/>
          <p:nvPr/>
        </p:nvCxnSpPr>
        <p:spPr>
          <a:xfrm flipH="1" flipV="1">
            <a:off x="1091174" y="2677427"/>
            <a:ext cx="3491265" cy="117213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 flipV="1">
            <a:off x="1451563" y="3191676"/>
            <a:ext cx="3110370" cy="684528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 flipV="1">
            <a:off x="1215189" y="3691957"/>
            <a:ext cx="3347495" cy="18284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687874" y="3871582"/>
            <a:ext cx="3874808" cy="19241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>
            <a:off x="4582885" y="3538197"/>
            <a:ext cx="3714725" cy="30752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1377258" y="3860501"/>
            <a:ext cx="3184200" cy="43584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1776587" y="3855182"/>
            <a:ext cx="2787655" cy="54561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V="1">
            <a:off x="2247541" y="3883446"/>
            <a:ext cx="2321485" cy="605298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>
            <a:off x="2543840" y="3859577"/>
            <a:ext cx="2038701" cy="980658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V="1">
            <a:off x="3378952" y="3860656"/>
            <a:ext cx="1175172" cy="1318261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3962130" y="3865723"/>
            <a:ext cx="607090" cy="157249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4404688" y="3872171"/>
            <a:ext cx="143524" cy="156619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 flipV="1">
            <a:off x="4573686" y="3864395"/>
            <a:ext cx="369678" cy="1620065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581861" y="3872171"/>
            <a:ext cx="1130068" cy="1632375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 flipV="1">
            <a:off x="4587507" y="3864396"/>
            <a:ext cx="1922245" cy="145671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4588678" y="3848420"/>
            <a:ext cx="2572802" cy="11888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577518" y="3845415"/>
            <a:ext cx="2934864" cy="46144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 flipV="1">
            <a:off x="4569925" y="3850363"/>
            <a:ext cx="2533155" cy="711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2096022" y="3864508"/>
            <a:ext cx="2473212" cy="90697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 flipV="1">
            <a:off x="4576248" y="3861755"/>
            <a:ext cx="1597648" cy="167588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 flipV="1">
            <a:off x="4580147" y="3870508"/>
            <a:ext cx="2314104" cy="140016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 flipV="1">
            <a:off x="4587164" y="3874829"/>
            <a:ext cx="772428" cy="175085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4577045" y="3851308"/>
            <a:ext cx="63970" cy="185718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3601451" y="3853003"/>
            <a:ext cx="966067" cy="17551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2946838" y="3849009"/>
            <a:ext cx="1614862" cy="118037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 flipV="1">
            <a:off x="1835875" y="2637340"/>
            <a:ext cx="2741171" cy="1224415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4395898" y="5439315"/>
            <a:ext cx="235295" cy="2825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4629998" y="5507784"/>
            <a:ext cx="304311" cy="20070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5363079" y="5495533"/>
            <a:ext cx="350602" cy="1267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363080" y="5628053"/>
            <a:ext cx="139222" cy="4694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6153830" y="5317890"/>
            <a:ext cx="362383" cy="23737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179832" y="5546316"/>
            <a:ext cx="276321" cy="35279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6889310" y="5029381"/>
            <a:ext cx="265367" cy="2459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894955" y="5275709"/>
            <a:ext cx="447837" cy="29611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7107805" y="4307260"/>
            <a:ext cx="395928" cy="2612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119906" y="4572181"/>
            <a:ext cx="512581" cy="15637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622460" y="4715332"/>
            <a:ext cx="418865" cy="43149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568316" y="5709437"/>
            <a:ext cx="61681" cy="4558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586283" y="5623068"/>
            <a:ext cx="61522" cy="47187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585071" y="5447221"/>
            <a:ext cx="365258" cy="18083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938305" y="5046342"/>
            <a:ext cx="437378" cy="1325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38304" y="5036958"/>
            <a:ext cx="75502" cy="3961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2718900" y="5420684"/>
            <a:ext cx="291621" cy="4669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810960" y="5159455"/>
            <a:ext cx="448986" cy="4226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2251372" y="4833720"/>
            <a:ext cx="283916" cy="32573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078657" y="4490125"/>
            <a:ext cx="167000" cy="2910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803638" y="4771479"/>
            <a:ext cx="277978" cy="8148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1553482" y="4400949"/>
            <a:ext cx="208985" cy="3493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079570" y="4744839"/>
            <a:ext cx="471370" cy="4050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38586" y="1105411"/>
            <a:ext cx="130198" cy="480403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251229" y="1019495"/>
            <a:ext cx="8651631" cy="5134708"/>
          </a:xfrm>
          <a:prstGeom prst="ellipse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50267" y="3564061"/>
            <a:ext cx="844062" cy="562708"/>
          </a:xfrm>
          <a:prstGeom prst="ellipse">
            <a:avLst/>
          </a:prstGeom>
          <a:solidFill>
            <a:srgbClr val="FD9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808" dirty="0">
                <a:solidFill>
                  <a:prstClr val="black"/>
                </a:solidFill>
                <a:latin typeface="Calibri" panose="020F0502020204030204"/>
              </a:rPr>
              <a:t>Geospatial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808" dirty="0">
                <a:solidFill>
                  <a:prstClr val="black"/>
                </a:solidFill>
                <a:latin typeface="Calibri" panose="020F0502020204030204"/>
              </a:rPr>
              <a:t>Management Office (GMO)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313253" y="916666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National Forest System (NFS)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02103" y="1472176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State and Private Forestry (S&amp;PF)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515674" y="950493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Research and Development (R&amp;D)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89979" y="1367925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Business Operations 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462" dirty="0" err="1">
                <a:solidFill>
                  <a:prstClr val="black"/>
                </a:solidFill>
                <a:latin typeface="Calibri" panose="020F0502020204030204"/>
              </a:rPr>
              <a:t>BusOps</a:t>
            </a: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24179" y="2802341"/>
            <a:ext cx="527538" cy="3516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692" dirty="0">
                <a:solidFill>
                  <a:prstClr val="white"/>
                </a:solidFill>
                <a:latin typeface="Calibri" panose="020F0502020204030204"/>
              </a:rPr>
              <a:t>Chief’s Office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99079" y="3493495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23" b="0" dirty="0">
                <a:solidFill>
                  <a:prstClr val="black"/>
                </a:solidFill>
                <a:latin typeface="Calibri" panose="020F0502020204030204"/>
              </a:rPr>
              <a:t>Office of Communication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2693" y="3881725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International Programs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100443" y="3017321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Law Enforcement and Inv. (LEI)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263913" y="1062156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Office of Sustainability and Climate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20662" y="495398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1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989009" y="185098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Chief Information Office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 (CIO)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838993" y="2246440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Enterprise Data Warehouse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 (EDW)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87029" y="1648472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srgbClr val="FF0000"/>
                </a:solidFill>
                <a:latin typeface="Calibri" panose="020F0502020204030204"/>
              </a:rPr>
              <a:t>Fire and Aviation Management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srgbClr val="FF0000"/>
                </a:solidFill>
                <a:latin typeface="Calibri" panose="020F0502020204030204"/>
              </a:rPr>
              <a:t> (FAM)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145445" y="138805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Engineering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 (ETG)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85888" y="1315324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Recreation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 (RHVR)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802223" y="735104"/>
            <a:ext cx="492369" cy="3282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Information Management Advisory Board (IMAB)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455131" y="5703220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3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375683" y="592277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4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313276" y="5978357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5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243811" y="5928373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6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192461" y="570651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8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082009" y="5395978"/>
            <a:ext cx="579986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9 (Includes Former NE Area)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777556" y="4951267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10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1558283" y="2440242"/>
            <a:ext cx="542930" cy="3714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Forest Health Assessment and Applied Sciences Team (FHAAST)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586051" y="1941366"/>
            <a:ext cx="316523" cy="2110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RIM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735989" y="1702033"/>
            <a:ext cx="316523" cy="2110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RIM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137599" y="1218741"/>
            <a:ext cx="316523" cy="2110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RIM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645710" y="1995126"/>
            <a:ext cx="316523" cy="2110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RIM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483640" y="5603929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206084" y="5522545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934849" y="4665971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217275" y="4180159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435570" y="5517560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949544" y="4462969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784403" y="4935813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015634" y="5433073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736694" y="5165868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146832" y="3419439"/>
            <a:ext cx="316523" cy="2110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IMD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8586356" y="375356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Northern Research Station (NRS)</a:t>
            </a: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8360010" y="4326246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Southern Research Station (SRS</a:t>
            </a: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8593817" y="3266424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Rocky </a:t>
            </a:r>
            <a:r>
              <a:rPr lang="en-US" sz="462" dirty="0" err="1">
                <a:solidFill>
                  <a:prstClr val="black"/>
                </a:solidFill>
                <a:latin typeface="Calibri" panose="020F0502020204030204"/>
              </a:rPr>
              <a:t>Mtn</a:t>
            </a: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 Research Station (RMRS)</a:t>
            </a: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253839" y="2357943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Pacific NW Research Station (PNW)</a:t>
            </a: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8488824" y="2802341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Pacific SW Research Station (PSW)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1612183" y="4286885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2750037" y="5252237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Engineering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7822843" y="2897192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WWETAC</a:t>
            </a: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1998599" y="4983608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Engineering</a:t>
            </a: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293553" y="4570043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Engineering</a:t>
            </a: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4785102" y="5390026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RS Lab</a:t>
            </a: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240488" y="5330164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801425" y="5335300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3745385" y="2317432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Natural Resource Manager (NRM)</a:t>
            </a: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2817816" y="1777808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National Technology Development Program (NTDP)</a:t>
            </a: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236428" y="1851726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Geospatial Services Branch</a:t>
            </a: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432909" y="2200613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Information Resource Management (IRM)</a:t>
            </a: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5270254" y="1431332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Forest Inventory and Analysis (FIA)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3782378" y="1433528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Lands</a:t>
            </a: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4115778" y="182863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Automated Lands Program (ALP)</a:t>
            </a: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6208553" y="1410274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Strategic </a:t>
            </a: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Plng</a:t>
            </a: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, Budget, and Accountability (SPBA)</a:t>
            </a: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4378862" y="1430756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Ecosystem Management Coordination (EMC)</a:t>
            </a: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8289507" y="1679323"/>
            <a:ext cx="492369" cy="3282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Geospatial Technology Apps Steering Com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(GeoTASC)</a:t>
            </a: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2490300" y="713999"/>
            <a:ext cx="492369" cy="3282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Mobile Geospatial Tech Advisory Group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(MGTAG)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7619365" y="1310140"/>
            <a:ext cx="492369" cy="3282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Mapping Strategy Team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(MST)</a:t>
            </a: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4687921" y="1834141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Inventory, Monitoring, and Assessment (IMA)</a:t>
            </a: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094481" y="4384617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384414" y="4728552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RS, </a:t>
            </a: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3217421" y="5076391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6351793" y="5210540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5555419" y="5395978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045774" y="808789"/>
            <a:ext cx="492369" cy="3282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Geospatial Management Advisory Group (GMAG)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8341275" y="469689"/>
            <a:ext cx="492369" cy="3282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385" dirty="0">
                <a:solidFill>
                  <a:prstClr val="white"/>
                </a:solidFill>
                <a:latin typeface="Calibri" panose="020F0502020204030204"/>
              </a:rPr>
              <a:t>Information Resources Decision Board (IRDB)</a:t>
            </a: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8415559" y="5164242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USDA and USDA Agencies</a:t>
            </a: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8141583" y="5429524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DOI and DOI Bureaus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393217" y="5963255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Academia</a:t>
            </a: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828825" y="2500949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23" b="0" dirty="0">
                <a:solidFill>
                  <a:prstClr val="black"/>
                </a:solidFill>
                <a:latin typeface="Calibri" panose="020F0502020204030204"/>
              </a:rPr>
              <a:t>Legislative Affairs</a:t>
            </a: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1123179" y="2076330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Forest Health Protection</a:t>
            </a: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7368717" y="4553445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Engineering</a:t>
            </a: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7345472" y="4201753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007753" y="4923873"/>
            <a:ext cx="316523" cy="211015"/>
          </a:xfrm>
          <a:prstGeom prst="ellipse">
            <a:avLst/>
          </a:prstGeom>
          <a:solidFill>
            <a:srgbClr val="ED8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GIS, RS,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 err="1">
                <a:solidFill>
                  <a:prstClr val="black"/>
                </a:solidFill>
                <a:latin typeface="Calibri" panose="020F0502020204030204"/>
              </a:rPr>
              <a:t>GeoSvcs</a:t>
            </a:r>
            <a:endParaRPr lang="en-US" sz="462" b="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48" name="Table 447"/>
          <p:cNvGraphicFramePr>
            <a:graphicFrameLocks noGrp="1"/>
          </p:cNvGraphicFramePr>
          <p:nvPr>
            <p:extLst/>
          </p:nvPr>
        </p:nvGraphicFramePr>
        <p:xfrm>
          <a:off x="42482" y="5708491"/>
          <a:ext cx="1543251" cy="103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677">
                <a:tc gridSpan="2">
                  <a:txBody>
                    <a:bodyPr/>
                    <a:lstStyle/>
                    <a:p>
                      <a:r>
                        <a:rPr lang="en-US" sz="500" b="0" dirty="0">
                          <a:solidFill>
                            <a:schemeClr val="tx1"/>
                          </a:solidFill>
                        </a:rPr>
                        <a:t>Stakeholder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</a:rPr>
                        <a:t>Relationships</a:t>
                      </a:r>
                    </a:p>
                  </a:txBody>
                  <a:tcPr marL="70338" marR="70338" marT="35169" marB="35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70338" marR="70338" marT="35169" marB="35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>
                          <a:solidFill>
                            <a:sysClr val="windowText" lastClr="000000"/>
                          </a:solidFill>
                        </a:rPr>
                        <a:t>Predominantly strategic</a:t>
                      </a:r>
                    </a:p>
                  </a:txBody>
                  <a:tcPr marL="70338" marR="70338" marT="35169" marB="351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70338" marR="70338" marT="35169" marB="35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/>
                        <a:t>Mix of operations/tactical and strategic</a:t>
                      </a:r>
                    </a:p>
                  </a:txBody>
                  <a:tcPr marL="70338" marR="70338" marT="35169" marB="351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70338" marR="70338" marT="35169" marB="35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/>
                        <a:t>Governance</a:t>
                      </a:r>
                    </a:p>
                  </a:txBody>
                  <a:tcPr marL="70338" marR="70338" marT="35169" marB="351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70338" marR="70338" marT="35169" marB="35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/>
                        <a:t>External – Mix of</a:t>
                      </a:r>
                      <a:r>
                        <a:rPr lang="en-US" sz="500" b="0" baseline="0" dirty="0"/>
                        <a:t> ops/tac and strategic</a:t>
                      </a:r>
                      <a:endParaRPr lang="en-US" sz="500" b="0" dirty="0"/>
                    </a:p>
                  </a:txBody>
                  <a:tcPr marL="70338" marR="70338" marT="35169" marB="351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70338" marR="70338" marT="35169" marB="35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0" dirty="0"/>
                        <a:t>Line</a:t>
                      </a:r>
                      <a:r>
                        <a:rPr lang="en-US" sz="500" b="0" baseline="0" dirty="0"/>
                        <a:t> authority</a:t>
                      </a:r>
                      <a:endParaRPr lang="en-US" sz="500" b="0" dirty="0"/>
                    </a:p>
                  </a:txBody>
                  <a:tcPr marL="70338" marR="70338" marT="35169" marB="351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2" name="Oval 201"/>
          <p:cNvSpPr>
            <a:spLocks noChangeAspect="1"/>
          </p:cNvSpPr>
          <p:nvPr/>
        </p:nvSpPr>
        <p:spPr>
          <a:xfrm>
            <a:off x="6262913" y="2270411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Enterprise Business Solutions Svcs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 (EBSS)</a:t>
            </a:r>
          </a:p>
        </p:txBody>
      </p:sp>
      <p:sp>
        <p:nvSpPr>
          <p:cNvPr id="239" name="Arc 238"/>
          <p:cNvSpPr>
            <a:spLocks noChangeAspect="1"/>
          </p:cNvSpPr>
          <p:nvPr/>
        </p:nvSpPr>
        <p:spPr>
          <a:xfrm rot="21004341">
            <a:off x="5066406" y="1139509"/>
            <a:ext cx="3516923" cy="3516923"/>
          </a:xfrm>
          <a:prstGeom prst="arc">
            <a:avLst>
              <a:gd name="adj1" fmla="val 17995175"/>
              <a:gd name="adj2" fmla="val 19853166"/>
            </a:avLst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endParaRPr lang="en-US" sz="1385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24179" y="443959"/>
            <a:ext cx="2921294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1077" dirty="0">
                <a:solidFill>
                  <a:prstClr val="black"/>
                </a:solidFill>
                <a:latin typeface="Calibri" panose="020F0502020204030204"/>
              </a:rPr>
              <a:t>GMO Stakeholder Relationships – As Is</a:t>
            </a:r>
          </a:p>
          <a:p>
            <a:pPr algn="l"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1077" dirty="0">
                <a:solidFill>
                  <a:srgbClr val="C00000"/>
                </a:solidFill>
                <a:latin typeface="Calibri" panose="020F0502020204030204"/>
              </a:rPr>
              <a:t>9/20/19</a:t>
            </a:r>
            <a:endParaRPr lang="en-US" sz="1077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8151789" y="5706199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NASA</a:t>
            </a: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1815609" y="2110302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Office of Tribal Relations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2181" y="6482335"/>
            <a:ext cx="46747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74602" y="5922779"/>
            <a:ext cx="467479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72181" y="6064340"/>
            <a:ext cx="467479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72181" y="6198174"/>
            <a:ext cx="467479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72181" y="6340364"/>
            <a:ext cx="467479" cy="0"/>
          </a:xfrm>
          <a:prstGeom prst="line">
            <a:avLst/>
          </a:prstGeom>
          <a:ln w="38100">
            <a:solidFill>
              <a:srgbClr val="D7B4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547191" y="5399807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dirty="0">
                <a:solidFill>
                  <a:prstClr val="black"/>
                </a:solidFill>
                <a:latin typeface="Calibri" panose="020F0502020204030204"/>
              </a:rPr>
              <a:t>Region 2</a:t>
            </a:r>
          </a:p>
        </p:txBody>
      </p:sp>
      <p:sp>
        <p:nvSpPr>
          <p:cNvPr id="229" name="Oval 228"/>
          <p:cNvSpPr>
            <a:spLocks noChangeAspect="1"/>
          </p:cNvSpPr>
          <p:nvPr/>
        </p:nvSpPr>
        <p:spPr>
          <a:xfrm>
            <a:off x="8565219" y="5451509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NOAA</a:t>
            </a:r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6572079" y="2659950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Enterprise Business Solutions Svcs</a:t>
            </a:r>
          </a:p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 (EBSS)</a:t>
            </a:r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8488824" y="5682426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DOD</a:t>
            </a:r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7921049" y="5925952"/>
            <a:ext cx="527538" cy="35169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Others</a:t>
            </a:r>
          </a:p>
        </p:txBody>
      </p:sp>
      <p:cxnSp>
        <p:nvCxnSpPr>
          <p:cNvPr id="230" name="Straight Connector 229"/>
          <p:cNvCxnSpPr>
            <a:stCxn id="6" idx="6"/>
            <a:endCxn id="14" idx="1"/>
          </p:cNvCxnSpPr>
          <p:nvPr/>
        </p:nvCxnSpPr>
        <p:spPr>
          <a:xfrm>
            <a:off x="3840791" y="1092511"/>
            <a:ext cx="500378" cy="211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Oval 253"/>
          <p:cNvSpPr>
            <a:spLocks noChangeAspect="1"/>
          </p:cNvSpPr>
          <p:nvPr/>
        </p:nvSpPr>
        <p:spPr>
          <a:xfrm>
            <a:off x="7932093" y="3928553"/>
            <a:ext cx="527538" cy="3516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03356" fontAlgn="auto">
              <a:spcBef>
                <a:spcPts val="0"/>
              </a:spcBef>
              <a:spcAft>
                <a:spcPts val="0"/>
              </a:spcAft>
            </a:pPr>
            <a:r>
              <a:rPr lang="en-US" sz="462" b="0" dirty="0">
                <a:solidFill>
                  <a:prstClr val="black"/>
                </a:solidFill>
                <a:latin typeface="Calibri" panose="020F0502020204030204"/>
              </a:rPr>
              <a:t>EWETAC</a:t>
            </a:r>
          </a:p>
        </p:txBody>
      </p:sp>
    </p:spTree>
    <p:extLst>
      <p:ext uri="{BB962C8B-B14F-4D97-AF65-F5344CB8AC3E}">
        <p14:creationId xmlns:p14="http://schemas.microsoft.com/office/powerpoint/2010/main" val="409780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Strategic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21" y="1332519"/>
            <a:ext cx="8229600" cy="44586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Support to Wildland Fire</a:t>
            </a:r>
          </a:p>
          <a:p>
            <a:r>
              <a:rPr lang="en-US" dirty="0"/>
              <a:t>Land use planning and resources management</a:t>
            </a:r>
          </a:p>
          <a:p>
            <a:r>
              <a:rPr lang="en-US" dirty="0"/>
              <a:t>GPS and Mobile technologies</a:t>
            </a:r>
          </a:p>
          <a:p>
            <a:r>
              <a:rPr lang="en-US" dirty="0"/>
              <a:t>Unmanned Aircraft Systems</a:t>
            </a:r>
          </a:p>
          <a:p>
            <a:r>
              <a:rPr lang="en-US" dirty="0"/>
              <a:t>Integration of remote sensing, GIS, and cartography in the USFS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Mapping standards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Map production and usability improvements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 lifecycle management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Enterprise Architecture (Geospatial)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Training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Web-based and other interactive maps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Digital map product distribution and delivery</a:t>
            </a:r>
          </a:p>
        </p:txBody>
      </p:sp>
      <p:pic>
        <p:nvPicPr>
          <p:cNvPr id="4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482"/>
            <a:ext cx="8686800" cy="914400"/>
          </a:xfrm>
          <a:prstGeom prst="rect">
            <a:avLst/>
          </a:prstGeom>
          <a:solidFill>
            <a:srgbClr val="271F12"/>
          </a:solidFill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86" y="3413758"/>
            <a:ext cx="2667414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3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7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Questions</a:t>
            </a:r>
          </a:p>
        </p:txBody>
      </p:sp>
      <p:pic>
        <p:nvPicPr>
          <p:cNvPr id="4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482"/>
            <a:ext cx="8686800" cy="914400"/>
          </a:xfrm>
          <a:prstGeom prst="rect">
            <a:avLst/>
          </a:prstGeom>
          <a:solidFill>
            <a:srgbClr val="271F12"/>
          </a:solidFill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3357E-1707-45D2-9665-9B3F33583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053"/>
            <a:ext cx="8869680" cy="66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Challenges /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21" y="1332519"/>
            <a:ext cx="8229600" cy="4458681"/>
          </a:xfrm>
        </p:spPr>
        <p:txBody>
          <a:bodyPr>
            <a:normAutofit/>
          </a:bodyPr>
          <a:lstStyle/>
          <a:p>
            <a:r>
              <a:rPr lang="en-US" sz="2400" dirty="0"/>
              <a:t>Across our agency, a general lack of understanding of the value of remote sensing and geospatial data in a land management agency.</a:t>
            </a:r>
          </a:p>
          <a:p>
            <a:r>
              <a:rPr lang="en-US" sz="2400" dirty="0"/>
              <a:t>Aging sensors, platforms, etc.</a:t>
            </a:r>
          </a:p>
          <a:p>
            <a:r>
              <a:rPr lang="en-US" sz="2400" dirty="0"/>
              <a:t>Inability to travel and attend conferences. Face-to-face is clearly preferred for idea exchanges.</a:t>
            </a:r>
          </a:p>
          <a:p>
            <a:r>
              <a:rPr lang="en-US" sz="2400" dirty="0"/>
              <a:t>Enterprise architecture does not support remote sensing needs fully.</a:t>
            </a:r>
          </a:p>
          <a:p>
            <a:r>
              <a:rPr lang="en-US" sz="2400" dirty="0"/>
              <a:t>Managing access to classified data for applications to support agency business needs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482"/>
            <a:ext cx="8686800" cy="914400"/>
          </a:xfrm>
          <a:prstGeom prst="rect">
            <a:avLst/>
          </a:prstGeom>
          <a:solidFill>
            <a:srgbClr val="271F12"/>
          </a:solidFill>
          <a:extLst/>
        </p:spPr>
      </p:pic>
    </p:spTree>
    <p:extLst>
      <p:ext uri="{BB962C8B-B14F-4D97-AF65-F5344CB8AC3E}">
        <p14:creationId xmlns:p14="http://schemas.microsoft.com/office/powerpoint/2010/main" val="225988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Challenges /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21" y="1332519"/>
            <a:ext cx="8229600" cy="4458681"/>
          </a:xfrm>
        </p:spPr>
        <p:txBody>
          <a:bodyPr>
            <a:normAutofit/>
          </a:bodyPr>
          <a:lstStyle/>
          <a:p>
            <a:r>
              <a:rPr lang="en-US" sz="2400" dirty="0"/>
              <a:t>Working with declining budgets and work force</a:t>
            </a:r>
          </a:p>
          <a:p>
            <a:pPr lvl="1"/>
            <a:r>
              <a:rPr lang="en-US" sz="2000" dirty="0"/>
              <a:t>Downward spiral in funding having significant impacts on testing and deploying current and emerging technologies.</a:t>
            </a:r>
          </a:p>
          <a:p>
            <a:r>
              <a:rPr lang="en-US" sz="2400" dirty="0"/>
              <a:t>Integrating UAS into remote sensing business needs</a:t>
            </a:r>
          </a:p>
          <a:p>
            <a:r>
              <a:rPr lang="en-US" sz="2400" dirty="0"/>
              <a:t>Working more collaboratively with the USDA department and other government agencies</a:t>
            </a:r>
          </a:p>
          <a:p>
            <a:r>
              <a:rPr lang="en-US" sz="2400" dirty="0"/>
              <a:t>Adapting to and incorporating new remote sensing data streams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Data center movement (disruption and cost issues)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Scanning hard copy aerial film at SLC facility (FSA)</a:t>
            </a:r>
          </a:p>
          <a:p>
            <a:endParaRPr lang="en-US" dirty="0"/>
          </a:p>
        </p:txBody>
      </p:sp>
      <p:pic>
        <p:nvPicPr>
          <p:cNvPr id="4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482"/>
            <a:ext cx="8686800" cy="914400"/>
          </a:xfrm>
          <a:prstGeom prst="rect">
            <a:avLst/>
          </a:prstGeom>
          <a:solidFill>
            <a:srgbClr val="271F12"/>
          </a:solidFill>
          <a:extLst/>
        </p:spPr>
      </p:pic>
    </p:spTree>
    <p:extLst>
      <p:ext uri="{BB962C8B-B14F-4D97-AF65-F5344CB8AC3E}">
        <p14:creationId xmlns:p14="http://schemas.microsoft.com/office/powerpoint/2010/main" val="122022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7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Questions</a:t>
            </a:r>
          </a:p>
        </p:txBody>
      </p:sp>
      <p:pic>
        <p:nvPicPr>
          <p:cNvPr id="4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482"/>
            <a:ext cx="8686800" cy="914400"/>
          </a:xfrm>
          <a:prstGeom prst="rect">
            <a:avLst/>
          </a:prstGeom>
          <a:solidFill>
            <a:srgbClr val="271F12"/>
          </a:solidFill>
          <a:extLst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D829CA-6BF0-40AB-AECB-0388F4FBF3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295400"/>
          <a:ext cx="7696200" cy="530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754">
                <a:tc>
                  <a:txBody>
                    <a:bodyPr/>
                    <a:lstStyle/>
                    <a:p>
                      <a:r>
                        <a:rPr lang="en-US" i="1" u="sng" dirty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What do we need to continue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or keep?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What’s working and adding value?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What are our best practices?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u="sng" dirty="0">
                          <a:solidFill>
                            <a:schemeClr val="tx1"/>
                          </a:solidFill>
                        </a:rPr>
                        <a:t>Improve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What do we need to do to improve?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What’s working satisfactorily,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but needs improvement or refinement?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What do we need to modify?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754"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i="1" u="sng" dirty="0"/>
                        <a:t>Stop</a:t>
                      </a:r>
                    </a:p>
                    <a:p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What do we need to stop doing?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What are we doing that is not adding value?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What can we omit?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b="1" dirty="0"/>
                      </a:br>
                      <a:r>
                        <a:rPr lang="en-US" b="1" i="1" u="sng" dirty="0"/>
                        <a:t>Start</a:t>
                      </a:r>
                    </a:p>
                    <a:p>
                      <a:endParaRPr lang="en-US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What do we need to start doing?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What new</a:t>
                      </a:r>
                      <a:r>
                        <a:rPr lang="en-US" b="0" baseline="0" dirty="0"/>
                        <a:t> approach could we use?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/>
                        <a:t>What do we need to add?</a:t>
                      </a:r>
                      <a:endParaRPr lang="en-US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054593C-8316-472F-8162-E0637BC95713}"/>
              </a:ext>
            </a:extLst>
          </p:cNvPr>
          <p:cNvSpPr/>
          <p:nvPr/>
        </p:nvSpPr>
        <p:spPr bwMode="auto">
          <a:xfrm>
            <a:off x="2133600" y="3629109"/>
            <a:ext cx="46482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 State Analysis</a:t>
            </a:r>
          </a:p>
        </p:txBody>
      </p:sp>
    </p:spTree>
    <p:extLst>
      <p:ext uri="{BB962C8B-B14F-4D97-AF65-F5344CB8AC3E}">
        <p14:creationId xmlns:p14="http://schemas.microsoft.com/office/powerpoint/2010/main" val="252942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1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399" y="173736"/>
            <a:ext cx="88392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</p:txBody>
      </p:sp>
      <p:pic>
        <p:nvPicPr>
          <p:cNvPr id="12" name="Picture 6" descr="C:\Users\gkmatthews1\Desktop\PowerPoint\fs_gmo_logos_b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6019800"/>
            <a:ext cx="656896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gkmatthews1\Desktop\PowerPoint\fs_gmo_logos_brow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r="6664"/>
          <a:stretch/>
        </p:blipFill>
        <p:spPr bwMode="auto">
          <a:xfrm>
            <a:off x="8534400" y="6019800"/>
            <a:ext cx="63246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gkmatthews1\Desktop\PowerPoint\fs_gmo_logos_brow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/>
          <a:stretch/>
        </p:blipFill>
        <p:spPr bwMode="auto">
          <a:xfrm>
            <a:off x="6568966" y="6019800"/>
            <a:ext cx="74623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14" y="533399"/>
            <a:ext cx="8218171" cy="454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6B26"/>
                </a:solidFill>
                <a:effectLst/>
                <a:uLnTx/>
                <a:uFillTx/>
                <a:latin typeface="Adobe Fangsong Std R" pitchFamily="18" charset="-128"/>
                <a:ea typeface="Adobe Fangsong Std R" pitchFamily="18" charset="-128"/>
                <a:cs typeface="Adobe Arabic" pitchFamily="18" charset="-78"/>
              </a:rPr>
              <a:t>Contact Us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6B26"/>
                </a:solidFill>
                <a:effectLst/>
                <a:uLnTx/>
                <a:uFillTx/>
                <a:latin typeface="Adobe Fangsong Std R" pitchFamily="18" charset="-128"/>
                <a:ea typeface="Adobe Fangsong Std R" pitchFamily="18" charset="-128"/>
                <a:cs typeface="Adobe Arabic" pitchFamily="18" charset="-78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Geospatial Management Office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Everett Hinkley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National Remote Sensing Prog. Mgr.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USDA Forest Service HQ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Sidney R. Yates Federal Building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201 14th St SW, Washington, DC 20227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</a:b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71F12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Adobe Arabic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271F12"/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Voice: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703.605.0830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271F12"/>
                </a:solidFill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Email: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1F1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Adobe Arabic" pitchFamily="18" charset="-78"/>
              </a:rPr>
              <a:t>everett.hinkley@usda.gov</a:t>
            </a:r>
          </a:p>
        </p:txBody>
      </p:sp>
      <p:pic>
        <p:nvPicPr>
          <p:cNvPr id="2051" name="Picture 3" descr="C:\Users\gkmatthews1\Desktop\design\Logos\US_Forest_Service_Shie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6" y="3825253"/>
            <a:ext cx="438150" cy="4599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BAA11D-D67E-4190-B5FC-7163D1591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66" y="234070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59750"/>
      </p:ext>
    </p:extLst>
  </p:cSld>
  <p:clrMapOvr>
    <a:masterClrMapping/>
  </p:clrMapOvr>
</p:sld>
</file>

<file path=ppt/theme/theme1.xml><?xml version="1.0" encoding="utf-8"?>
<a:theme xmlns:a="http://schemas.openxmlformats.org/drawingml/2006/main" name="MTBS_BlackTemplate">
  <a:themeElements>
    <a:clrScheme name="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BS_Black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17454</TotalTime>
  <Words>752</Words>
  <Application>Microsoft Office PowerPoint</Application>
  <PresentationFormat>On-screen Show (4:3)</PresentationFormat>
  <Paragraphs>212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Fan Heiti Std B</vt:lpstr>
      <vt:lpstr>Adobe Fangsong Std R</vt:lpstr>
      <vt:lpstr>Arial</vt:lpstr>
      <vt:lpstr>Calibri</vt:lpstr>
      <vt:lpstr>Calibri Light</vt:lpstr>
      <vt:lpstr>Tahoma</vt:lpstr>
      <vt:lpstr>MTBS_BlackTemplate</vt:lpstr>
      <vt:lpstr>Office Theme</vt:lpstr>
      <vt:lpstr>1_Office Theme</vt:lpstr>
      <vt:lpstr>Forest Service – Fall 2019</vt:lpstr>
      <vt:lpstr>PowerPoint Presentation</vt:lpstr>
      <vt:lpstr>PowerPoint Presentation</vt:lpstr>
      <vt:lpstr>Strategic Focus Areas</vt:lpstr>
      <vt:lpstr>Questions</vt:lpstr>
      <vt:lpstr>Challenges / Opportunities</vt:lpstr>
      <vt:lpstr>Challenges / Opportunities</vt:lpstr>
      <vt:lpstr>Questions</vt:lpstr>
      <vt:lpstr>PowerPoint Presentation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USDA Forest Service</dc:creator>
  <cp:lastModifiedBy>Hinkley, Everett A -FS</cp:lastModifiedBy>
  <cp:revision>478</cp:revision>
  <dcterms:created xsi:type="dcterms:W3CDTF">2009-07-27T19:32:15Z</dcterms:created>
  <dcterms:modified xsi:type="dcterms:W3CDTF">2019-11-14T13:19:00Z</dcterms:modified>
</cp:coreProperties>
</file>