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8" r:id="rId5"/>
    <p:sldId id="272" r:id="rId6"/>
    <p:sldId id="18342" r:id="rId7"/>
    <p:sldId id="2145706343" r:id="rId8"/>
    <p:sldId id="2145706344" r:id="rId9"/>
    <p:sldId id="260" r:id="rId10"/>
    <p:sldId id="264" r:id="rId11"/>
    <p:sldId id="265" r:id="rId12"/>
    <p:sldId id="266" r:id="rId13"/>
    <p:sldId id="2145706348" r:id="rId14"/>
    <p:sldId id="280" r:id="rId15"/>
    <p:sldId id="2145706350" r:id="rId16"/>
    <p:sldId id="2145706352" r:id="rId17"/>
    <p:sldId id="278" r:id="rId18"/>
    <p:sldId id="2145706354" r:id="rId19"/>
    <p:sldId id="256" r:id="rId20"/>
    <p:sldId id="37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F50C"/>
    <a:srgbClr val="F5F5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94742"/>
  </p:normalViewPr>
  <p:slideViewPr>
    <p:cSldViewPr snapToGrid="0">
      <p:cViewPr varScale="1">
        <p:scale>
          <a:sx n="135" d="100"/>
          <a:sy n="135" d="100"/>
        </p:scale>
        <p:origin x="208" y="7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D746B-6B2A-4D9E-8331-D30985FF2BEA}" type="datetimeFigureOut">
              <a:rPr lang="en-US" smtClean="0"/>
              <a:t>11/28/22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A50065-6A26-436A-8F11-9134CF2151B3}" type="slidenum">
              <a:rPr lang="en-US" smtClean="0"/>
              <a:t>‹#›</a:t>
            </a:fld>
            <a:endParaRPr lang="en-US"/>
          </a:p>
        </p:txBody>
      </p:sp>
    </p:spTree>
    <p:extLst>
      <p:ext uri="{BB962C8B-B14F-4D97-AF65-F5344CB8AC3E}">
        <p14:creationId xmlns:p14="http://schemas.microsoft.com/office/powerpoint/2010/main" val="794389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ANIMATED-option</a:t>
            </a:r>
            <a:r>
              <a:rPr lang="en-US" baseline="0"/>
              <a:t> 1</a:t>
            </a:r>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199867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DA50065-6A26-436A-8F11-9134CF2151B3}" type="slidenum">
              <a:rPr lang="en-US" smtClean="0"/>
              <a:t>12</a:t>
            </a:fld>
            <a:endParaRPr lang="en-US"/>
          </a:p>
        </p:txBody>
      </p:sp>
    </p:spTree>
    <p:extLst>
      <p:ext uri="{BB962C8B-B14F-4D97-AF65-F5344CB8AC3E}">
        <p14:creationId xmlns:p14="http://schemas.microsoft.com/office/powerpoint/2010/main" val="79234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NASA Earth Science Division has end-to-end integrated effort.</a:t>
            </a:r>
            <a:endParaRPr/>
          </a:p>
          <a:p>
            <a:pPr marL="0" lvl="0" indent="0" algn="l" rtl="0">
              <a:spcBef>
                <a:spcPts val="0"/>
              </a:spcBef>
              <a:spcAft>
                <a:spcPts val="0"/>
              </a:spcAft>
              <a:buNone/>
            </a:pPr>
            <a:r>
              <a:rPr lang="en-US"/>
              <a:t>NASA has been observing wildires fires (fire locations, smoke, forest ecosystems, burn scars) for 50 years using LandSat.</a:t>
            </a:r>
            <a:endParaRPr/>
          </a:p>
          <a:p>
            <a:pPr marL="0" lvl="0" indent="0" algn="l" rtl="0">
              <a:spcBef>
                <a:spcPts val="0"/>
              </a:spcBef>
              <a:spcAft>
                <a:spcPts val="0"/>
              </a:spcAft>
              <a:buNone/>
            </a:pPr>
            <a:r>
              <a:rPr lang="en-US"/>
              <a:t>And 2x daily global coverage with MODIS for the past 20 years.</a:t>
            </a:r>
            <a:endParaRPr/>
          </a:p>
          <a:p>
            <a:pPr marL="0" lvl="0" indent="0" algn="l" rtl="0">
              <a:spcBef>
                <a:spcPts val="0"/>
              </a:spcBef>
              <a:spcAft>
                <a:spcPts val="0"/>
              </a:spcAft>
              <a:buNone/>
            </a:pPr>
            <a:r>
              <a:rPr lang="en-US"/>
              <a:t>We don’t know where/when fires are going to occur, so satellites observations are needed.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Theme Mangers:  </a:t>
            </a:r>
            <a:endParaRPr/>
          </a:p>
          <a:p>
            <a:pPr marL="0" lvl="0" indent="0" algn="l" rtl="0">
              <a:spcBef>
                <a:spcPts val="0"/>
              </a:spcBef>
              <a:spcAft>
                <a:spcPts val="0"/>
              </a:spcAft>
              <a:buNone/>
            </a:pPr>
            <a:endParaRPr/>
          </a:p>
          <a:p>
            <a:pPr marL="0" lvl="0" indent="0" algn="l" rtl="0">
              <a:spcBef>
                <a:spcPts val="0"/>
              </a:spcBef>
              <a:spcAft>
                <a:spcPts val="0"/>
              </a:spcAft>
              <a:buNone/>
            </a:pPr>
            <a:r>
              <a:rPr lang="en-US"/>
              <a:t>Weather and Information Systems 	Tsengdar Lee</a:t>
            </a:r>
            <a:endParaRPr/>
          </a:p>
          <a:p>
            <a:pPr marL="0" lvl="0" indent="0" algn="l" rtl="0">
              <a:spcBef>
                <a:spcPts val="0"/>
              </a:spcBef>
              <a:spcAft>
                <a:spcPts val="0"/>
              </a:spcAft>
              <a:buNone/>
            </a:pPr>
            <a:r>
              <a:rPr lang="en-US"/>
              <a:t>Disaster Response &amp; Resilience	Shanna McClean</a:t>
            </a:r>
            <a:endParaRPr/>
          </a:p>
          <a:p>
            <a:pPr marL="0" lvl="0" indent="0" algn="l" rtl="0">
              <a:spcBef>
                <a:spcPts val="0"/>
              </a:spcBef>
              <a:spcAft>
                <a:spcPts val="0"/>
              </a:spcAft>
              <a:buNone/>
            </a:pPr>
            <a:r>
              <a:rPr lang="en-US"/>
              <a:t>Health &amp; AQ			John Haynes</a:t>
            </a:r>
            <a:endParaRPr/>
          </a:p>
          <a:p>
            <a:pPr marL="0" lvl="0" indent="0" algn="l" rtl="0">
              <a:spcBef>
                <a:spcPts val="0"/>
              </a:spcBef>
              <a:spcAft>
                <a:spcPts val="0"/>
              </a:spcAft>
              <a:buNone/>
            </a:pPr>
            <a:r>
              <a:rPr lang="en-US"/>
              <a:t>Water Resources &amp; Hydrology	Brad Doorn, Jared Entin</a:t>
            </a:r>
            <a:endParaRPr/>
          </a:p>
          <a:p>
            <a:pPr marL="0" lvl="0" indent="0" algn="l" rtl="0">
              <a:spcBef>
                <a:spcPts val="0"/>
              </a:spcBef>
              <a:spcAft>
                <a:spcPts val="0"/>
              </a:spcAft>
              <a:buNone/>
            </a:pPr>
            <a:r>
              <a:rPr lang="en-US"/>
              <a:t>Land Cover Use &amp; Change 		Garik Gutman / </a:t>
            </a:r>
            <a:endParaRPr/>
          </a:p>
          <a:p>
            <a:pPr marL="0" lvl="0" indent="0" algn="l" rtl="0">
              <a:spcBef>
                <a:spcPts val="0"/>
              </a:spcBef>
              <a:spcAft>
                <a:spcPts val="0"/>
              </a:spcAft>
              <a:buNone/>
            </a:pPr>
            <a:endParaRPr/>
          </a:p>
        </p:txBody>
      </p:sp>
      <p:sp>
        <p:nvSpPr>
          <p:cNvPr id="289" name="Google Shape;28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First thing the </a:t>
            </a:r>
            <a:r>
              <a:rPr lang="en-US" err="1"/>
              <a:t>FireSense</a:t>
            </a:r>
            <a:r>
              <a:rPr lang="en-US"/>
              <a:t> team did was have a stakeholder engagement workshop where we listened to wildfire managers needs for 2.5 days (with more than 800 stakeholders participating.</a:t>
            </a:r>
          </a:p>
          <a:p>
            <a:pPr marL="0" lvl="0" indent="0" algn="l" rtl="0">
              <a:lnSpc>
                <a:spcPct val="100000"/>
              </a:lnSpc>
              <a:spcBef>
                <a:spcPts val="0"/>
              </a:spcBef>
              <a:spcAft>
                <a:spcPts val="0"/>
              </a:spcAft>
              <a:buSzPts val="1400"/>
              <a:buNone/>
            </a:pPr>
            <a:r>
              <a:rPr lang="en-US"/>
              <a:t>We used what we herd form stakeholders in this workshop to set the goals and objectives of the the NASA Wildland </a:t>
            </a:r>
            <a:r>
              <a:rPr lang="en-US" err="1"/>
              <a:t>FireSense</a:t>
            </a:r>
            <a:r>
              <a:rPr lang="en-US"/>
              <a:t> Project.</a:t>
            </a:r>
          </a:p>
          <a:p>
            <a:pPr marL="0" lvl="0" indent="0" algn="l" rtl="0">
              <a:lnSpc>
                <a:spcPct val="100000"/>
              </a:lnSpc>
              <a:spcBef>
                <a:spcPts val="0"/>
              </a:spcBef>
              <a:spcAft>
                <a:spcPts val="0"/>
              </a:spcAft>
              <a:buSzPts val="1400"/>
              <a:buNone/>
            </a:pPr>
            <a:r>
              <a:rPr lang="en-US"/>
              <a:t>Specifically we asked asking: What are your key barriers to managing fires?</a:t>
            </a:r>
          </a:p>
          <a:p>
            <a:pPr marL="0" lvl="0" indent="0" algn="l" rtl="0">
              <a:lnSpc>
                <a:spcPct val="100000"/>
              </a:lnSpc>
              <a:spcBef>
                <a:spcPts val="0"/>
              </a:spcBef>
              <a:spcAft>
                <a:spcPts val="0"/>
              </a:spcAft>
              <a:buSzPts val="1400"/>
              <a:buNone/>
            </a:pPr>
            <a:r>
              <a:rPr lang="en-US"/>
              <a:t>We heard that they need better NRT observations. Higher spatial resolution 5 m or better. Persistent observations 24/7. Better observations of species composition, fuel loadings, soil/fuel moisture. Better communications in the field – the last mile problem. Do not need another website.</a:t>
            </a: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5783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Biggest take away…. All the data, capabilities, tech we have to offer is drastically underutilized in terms of operation fire management. </a:t>
            </a:r>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615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Note Common themes</a:t>
            </a:r>
            <a:endParaRPr/>
          </a:p>
        </p:txBody>
      </p:sp>
      <p:sp>
        <p:nvSpPr>
          <p:cNvPr id="87" name="Google Shape;8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Note Common themes</a:t>
            </a:r>
            <a:endParaRPr/>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Note Common themes</a:t>
            </a:r>
            <a:endParaRPr/>
          </a:p>
        </p:txBody>
      </p:sp>
      <p:sp>
        <p:nvSpPr>
          <p:cNvPr id="228" name="Google Shape;2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Note Common themes</a:t>
            </a:r>
            <a:endParaRPr/>
          </a:p>
        </p:txBody>
      </p:sp>
      <p:sp>
        <p:nvSpPr>
          <p:cNvPr id="236" name="Google Shape;2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p>
        </p:txBody>
      </p:sp>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83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C31D8-FFDB-4F4C-A635-BB4EECE6E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3F6165-463F-47FF-9C85-0DFB805429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411BE8-D6F4-456D-AE73-C47614EE7FF5}"/>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5" name="Footer Placeholder 4">
            <a:extLst>
              <a:ext uri="{FF2B5EF4-FFF2-40B4-BE49-F238E27FC236}">
                <a16:creationId xmlns:a16="http://schemas.microsoft.com/office/drawing/2014/main" id="{8F3DD14A-D9BD-4A61-8245-C1908CA75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C75D4-1FD2-41B4-9146-1B865778CA4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680291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F3D8-D154-4597-87B4-769489C7F3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242A1E-45A5-4614-8767-BC9C70776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53D6F8-0157-403D-9B2E-A91A02D8B31A}"/>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5" name="Footer Placeholder 4">
            <a:extLst>
              <a:ext uri="{FF2B5EF4-FFF2-40B4-BE49-F238E27FC236}">
                <a16:creationId xmlns:a16="http://schemas.microsoft.com/office/drawing/2014/main" id="{16B7B54B-BE3D-4055-8161-05CF175FF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DE64D-DCEA-4839-A335-BEB2C405BD43}"/>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3319620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B7797B-3815-4F96-ACA6-5EDFBC928E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4E0231-649B-464B-A342-C765A6BF12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F3C76-A6E2-446F-B697-BE5CA00E56AD}"/>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5" name="Footer Placeholder 4">
            <a:extLst>
              <a:ext uri="{FF2B5EF4-FFF2-40B4-BE49-F238E27FC236}">
                <a16:creationId xmlns:a16="http://schemas.microsoft.com/office/drawing/2014/main" id="{523D741A-1A90-4337-A176-3396513ED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D0793-9089-4D3D-953E-8D0DB20B4BC9}"/>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2661181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722212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4883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11/28/22</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30199"/>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4156129" cy="1431161"/>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a:p>
            <a:endParaRPr lang="en-US"/>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16" name="Group 15">
            <a:extLst>
              <a:ext uri="{FF2B5EF4-FFF2-40B4-BE49-F238E27FC236}">
                <a16:creationId xmlns:a16="http://schemas.microsoft.com/office/drawing/2014/main" id="{BA3F0FC7-5C94-2140-B836-DE7BED6A57DA}"/>
              </a:ext>
            </a:extLst>
          </p:cNvPr>
          <p:cNvGrpSpPr/>
          <p:nvPr userDrawn="1"/>
        </p:nvGrpSpPr>
        <p:grpSpPr>
          <a:xfrm>
            <a:off x="516442" y="-15373"/>
            <a:ext cx="4621246" cy="6873373"/>
            <a:chOff x="8077201" y="2376488"/>
            <a:chExt cx="2759074" cy="4103687"/>
          </a:xfrm>
        </p:grpSpPr>
        <p:sp>
          <p:nvSpPr>
            <p:cNvPr id="18" name="Freeform 16">
              <a:extLst>
                <a:ext uri="{FF2B5EF4-FFF2-40B4-BE49-F238E27FC236}">
                  <a16:creationId xmlns:a16="http://schemas.microsoft.com/office/drawing/2014/main" id="{32D6A43B-9B74-8D4C-98A4-9315450AF8E7}"/>
                </a:ext>
              </a:extLst>
            </p:cNvPr>
            <p:cNvSpPr>
              <a:spLocks noEditPoints="1"/>
            </p:cNvSpPr>
            <p:nvPr userDrawn="1"/>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A5A9DE58-B4B1-7844-834E-72000F05FB6A}"/>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a:extLst>
                <a:ext uri="{FF2B5EF4-FFF2-40B4-BE49-F238E27FC236}">
                  <a16:creationId xmlns:a16="http://schemas.microsoft.com/office/drawing/2014/main" id="{DD382CEC-A7DF-8D43-8FCA-CDF16BD7AF77}"/>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9007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424">
          <p15:clr>
            <a:srgbClr val="FBAE40"/>
          </p15:clr>
        </p15:guide>
        <p15:guide id="2" pos="2424">
          <p15:clr>
            <a:srgbClr val="FBAE40"/>
          </p15:clr>
        </p15:guide>
        <p15:guide id="3" orient="horz" pos="2040">
          <p15:clr>
            <a:srgbClr val="FBAE40"/>
          </p15:clr>
        </p15:guide>
        <p15:guide id="4" pos="3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FBF5F-05D9-5E4C-A888-FF03AE1EE3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userDrawn="1"/>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65CBF9"/>
                </a:solidFill>
              </a:defRPr>
            </a:lvl1pPr>
          </a:lstStyle>
          <a:p>
            <a:fld id="{68579981-7D75-EE44-A0A2-D2EA4FC6E387}" type="datetime1">
              <a:rPr lang="en-US" smtClean="0"/>
              <a:pPr/>
              <a:t>11/28/22</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9156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C890-CCB8-4872-B9F4-D52EADBA74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65E66-3885-4EBA-A5C9-D865CDF51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FE142-E81E-4DE0-97CA-346B258FE2D6}"/>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5" name="Footer Placeholder 4">
            <a:extLst>
              <a:ext uri="{FF2B5EF4-FFF2-40B4-BE49-F238E27FC236}">
                <a16:creationId xmlns:a16="http://schemas.microsoft.com/office/drawing/2014/main" id="{6F669EA6-31FD-444C-A0D1-7EE71E4C2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577EC-2E8B-471E-83DF-A48FF69385E0}"/>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49235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635E-0293-4CC9-BE2C-46DCC1DBD1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DB6860-32CF-44D1-98C0-6291CC570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ACB765-14CE-45BD-9ECF-BEEEA18A127E}"/>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5" name="Footer Placeholder 4">
            <a:extLst>
              <a:ext uri="{FF2B5EF4-FFF2-40B4-BE49-F238E27FC236}">
                <a16:creationId xmlns:a16="http://schemas.microsoft.com/office/drawing/2014/main" id="{3C87CFA0-2901-4B3B-93B5-A43944DE9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69C78-CA2B-4F10-9DAE-0784C99BF286}"/>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300928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AED84-16E7-4222-80CE-92B9EC5EF7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DC75C-9FBF-4188-A9CB-2A142277DA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29E0E-AFCB-4F89-93C9-95F6766B4B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C47CD5-140E-4478-889E-A1D35814C5DE}"/>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6" name="Footer Placeholder 5">
            <a:extLst>
              <a:ext uri="{FF2B5EF4-FFF2-40B4-BE49-F238E27FC236}">
                <a16:creationId xmlns:a16="http://schemas.microsoft.com/office/drawing/2014/main" id="{58ED4E7F-33FE-48F4-A04D-B90B4E8CC1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86624-7B39-421A-80FC-D046FFD43E4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322973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D937-BABD-4D5C-9B96-612CB31FF9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1DD19E-B37E-48FB-9B36-66D58C7C37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68390E-EBCD-42C2-B004-41B38D6157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0E88A1-D53D-4C47-A178-F202A83F2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3E8495-1991-4469-A1B7-4626602F1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349625-5C86-41BE-A4B4-145F7DAA8EB8}"/>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8" name="Footer Placeholder 7">
            <a:extLst>
              <a:ext uri="{FF2B5EF4-FFF2-40B4-BE49-F238E27FC236}">
                <a16:creationId xmlns:a16="http://schemas.microsoft.com/office/drawing/2014/main" id="{B9F005A6-3BE1-48D4-9CAC-20470C4120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02FA28-64C0-41AE-9D29-9CA8CF78ADD7}"/>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57621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31C5-587A-414A-9B10-54FBC46CF4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B1F961-5709-4092-A77E-1A273BB35176}"/>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4" name="Footer Placeholder 3">
            <a:extLst>
              <a:ext uri="{FF2B5EF4-FFF2-40B4-BE49-F238E27FC236}">
                <a16:creationId xmlns:a16="http://schemas.microsoft.com/office/drawing/2014/main" id="{79578B1F-1CE9-436B-B122-612ACF8AB7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7FBEA-CEF8-450B-8CFD-EFD7FF6F5D4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54669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70C5DF-B95C-42DA-9963-93E4127DF585}"/>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3" name="Footer Placeholder 2">
            <a:extLst>
              <a:ext uri="{FF2B5EF4-FFF2-40B4-BE49-F238E27FC236}">
                <a16:creationId xmlns:a16="http://schemas.microsoft.com/office/drawing/2014/main" id="{59B9C2CB-D9AD-4D8E-8BA6-FF9E53ED5F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BF2DFD-4DF4-46A2-B94A-D07263A1CBD1}"/>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84025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CD3C-FF4C-43C4-BE53-E34A1093F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6A89D4-575A-4FEE-B2BB-5A099B5FA9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E73146-4B7A-4A4B-9606-401D04B98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23245-BC0A-4F5D-9CC3-50E5B9A1DB17}"/>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6" name="Footer Placeholder 5">
            <a:extLst>
              <a:ext uri="{FF2B5EF4-FFF2-40B4-BE49-F238E27FC236}">
                <a16:creationId xmlns:a16="http://schemas.microsoft.com/office/drawing/2014/main" id="{D4696CF4-F41A-42F4-A625-B35D34DAF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637EA-E232-4022-92B9-87BA7FC7FE13}"/>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4125436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7B850-0B5A-405B-BA08-200C8A739A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76A39C-ECD3-4A78-9665-E58BADFC1A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F734C-ADB1-40D2-8CDB-4EA876048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BBCDB-694A-448C-80F7-088A23C25CA7}"/>
              </a:ext>
            </a:extLst>
          </p:cNvPr>
          <p:cNvSpPr>
            <a:spLocks noGrp="1"/>
          </p:cNvSpPr>
          <p:nvPr>
            <p:ph type="dt" sz="half" idx="10"/>
          </p:nvPr>
        </p:nvSpPr>
        <p:spPr/>
        <p:txBody>
          <a:bodyPr/>
          <a:lstStyle/>
          <a:p>
            <a:fld id="{B45806EC-5DCF-47E6-A7C2-3A3131A7450C}" type="datetimeFigureOut">
              <a:rPr lang="en-US" smtClean="0"/>
              <a:t>11/28/22</a:t>
            </a:fld>
            <a:endParaRPr lang="en-US"/>
          </a:p>
        </p:txBody>
      </p:sp>
      <p:sp>
        <p:nvSpPr>
          <p:cNvPr id="6" name="Footer Placeholder 5">
            <a:extLst>
              <a:ext uri="{FF2B5EF4-FFF2-40B4-BE49-F238E27FC236}">
                <a16:creationId xmlns:a16="http://schemas.microsoft.com/office/drawing/2014/main" id="{6F60C190-F9D9-48E4-B8BE-09386D3B62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948BA-87A4-4DC0-B8AF-53D9538E5620}"/>
              </a:ext>
            </a:extLst>
          </p:cNvPr>
          <p:cNvSpPr>
            <a:spLocks noGrp="1"/>
          </p:cNvSpPr>
          <p:nvPr>
            <p:ph type="sldNum" sz="quarter" idx="12"/>
          </p:nvPr>
        </p:nvSpPr>
        <p:spPr/>
        <p:txBody>
          <a:bodyPr/>
          <a:lstStyle/>
          <a:p>
            <a:fld id="{DA52EC7E-CAAC-406B-A7DC-681FFE54D7C4}" type="slidenum">
              <a:rPr lang="en-US" smtClean="0"/>
              <a:t>‹#›</a:t>
            </a:fld>
            <a:endParaRPr lang="en-US"/>
          </a:p>
        </p:txBody>
      </p:sp>
    </p:spTree>
    <p:extLst>
      <p:ext uri="{BB962C8B-B14F-4D97-AF65-F5344CB8AC3E}">
        <p14:creationId xmlns:p14="http://schemas.microsoft.com/office/powerpoint/2010/main" val="25025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DA6D22-EE49-4651-8FDA-D882C0016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C11078-FC22-4A7B-BBC3-8CC706EB3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C3843-1F44-4517-B222-57C4AFFD5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806EC-5DCF-47E6-A7C2-3A3131A7450C}" type="datetimeFigureOut">
              <a:rPr lang="en-US" smtClean="0"/>
              <a:t>11/28/22</a:t>
            </a:fld>
            <a:endParaRPr lang="en-US"/>
          </a:p>
        </p:txBody>
      </p:sp>
      <p:sp>
        <p:nvSpPr>
          <p:cNvPr id="5" name="Footer Placeholder 4">
            <a:extLst>
              <a:ext uri="{FF2B5EF4-FFF2-40B4-BE49-F238E27FC236}">
                <a16:creationId xmlns:a16="http://schemas.microsoft.com/office/drawing/2014/main" id="{4BFC79B6-B1F9-4DB8-A058-09DF5AA25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83B0-EAE4-415B-B436-8B0C4B91E7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2EC7E-CAAC-406B-A7DC-681FFE54D7C4}" type="slidenum">
              <a:rPr lang="en-US" smtClean="0"/>
              <a:t>‹#›</a:t>
            </a:fld>
            <a:endParaRPr lang="en-US"/>
          </a:p>
        </p:txBody>
      </p:sp>
    </p:spTree>
    <p:extLst>
      <p:ext uri="{BB962C8B-B14F-4D97-AF65-F5344CB8AC3E}">
        <p14:creationId xmlns:p14="http://schemas.microsoft.com/office/powerpoint/2010/main" val="213702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nari.arc.nasa.gov/smdwildfire" TargetMode="Externa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hyperlink" Target="https://aam-cms.marqui.tech/aam-portal-cms/assets/ki2yd52vavkccsk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3654350" y="4197582"/>
            <a:ext cx="5120889" cy="1908215"/>
          </a:xfrm>
        </p:spPr>
        <p:txBody>
          <a:bodyPr vert="horz" wrap="square" lIns="91440" tIns="45720" rIns="91440" bIns="45720" rtlCol="0" anchor="t">
            <a:spAutoFit/>
          </a:bodyPr>
          <a:lstStyle/>
          <a:p>
            <a:pPr>
              <a:spcBef>
                <a:spcPts val="400"/>
              </a:spcBef>
            </a:pPr>
            <a:r>
              <a:rPr lang="en-US" sz="2400" b="1" dirty="0">
                <a:solidFill>
                  <a:srgbClr val="17375E"/>
                </a:solidFill>
                <a:latin typeface="Arial"/>
                <a:cs typeface="Arial"/>
              </a:rPr>
              <a:t>Michael Falkowski</a:t>
            </a:r>
          </a:p>
          <a:p>
            <a:pPr>
              <a:spcBef>
                <a:spcPts val="400"/>
              </a:spcBef>
            </a:pPr>
            <a:r>
              <a:rPr lang="en-US" sz="2400" b="1" dirty="0">
                <a:solidFill>
                  <a:srgbClr val="17375E"/>
                </a:solidFill>
                <a:latin typeface="Arial"/>
                <a:cs typeface="Arial"/>
              </a:rPr>
              <a:t>Mike Seablom, Barry Lefer, David Green</a:t>
            </a:r>
            <a:endParaRPr lang="en-US" sz="2400" dirty="0">
              <a:latin typeface="Arial"/>
              <a:cs typeface="Arial"/>
            </a:endParaRPr>
          </a:p>
          <a:p>
            <a:pPr>
              <a:spcBef>
                <a:spcPts val="400"/>
              </a:spcBef>
            </a:pPr>
            <a:r>
              <a:rPr lang="en-US" sz="2400" b="1" dirty="0">
                <a:solidFill>
                  <a:srgbClr val="17375E"/>
                </a:solidFill>
                <a:latin typeface="Arial"/>
                <a:cs typeface="Arial"/>
              </a:rPr>
              <a:t>NASA Headquarters</a:t>
            </a:r>
            <a:endParaRPr lang="en-US" dirty="0">
              <a:solidFill>
                <a:srgbClr val="FFFFFF"/>
              </a:solidFill>
            </a:endParaRPr>
          </a:p>
          <a:p>
            <a:pPr>
              <a:spcBef>
                <a:spcPts val="400"/>
              </a:spcBef>
            </a:pPr>
            <a:r>
              <a:rPr lang="en-US" sz="2400" b="1" dirty="0">
                <a:solidFill>
                  <a:srgbClr val="17375E"/>
                </a:solidFill>
                <a:latin typeface="Arial"/>
                <a:cs typeface="Arial"/>
              </a:rPr>
              <a:t>The NASA </a:t>
            </a:r>
            <a:r>
              <a:rPr lang="en-US" sz="2400" b="1" dirty="0" err="1">
                <a:solidFill>
                  <a:srgbClr val="17375E"/>
                </a:solidFill>
                <a:latin typeface="Arial"/>
                <a:cs typeface="Arial"/>
              </a:rPr>
              <a:t>FireSenseProject</a:t>
            </a:r>
            <a:endParaRPr lang="en-US" dirty="0" err="1"/>
          </a:p>
        </p:txBody>
      </p:sp>
      <p:grpSp>
        <p:nvGrpSpPr>
          <p:cNvPr id="27" name="Group 26">
            <a:extLst>
              <a:ext uri="{FF2B5EF4-FFF2-40B4-BE49-F238E27FC236}">
                <a16:creationId xmlns:a16="http://schemas.microsoft.com/office/drawing/2014/main" id="{553135E7-A4C2-A743-958C-9B3C13189789}"/>
              </a:ext>
            </a:extLst>
          </p:cNvPr>
          <p:cNvGrpSpPr/>
          <p:nvPr/>
        </p:nvGrpSpPr>
        <p:grpSpPr>
          <a:xfrm>
            <a:off x="537288" y="3187693"/>
            <a:ext cx="5746781" cy="702502"/>
            <a:chOff x="537288" y="3187693"/>
            <a:chExt cx="5746781" cy="702502"/>
          </a:xfrm>
        </p:grpSpPr>
        <p:grpSp>
          <p:nvGrpSpPr>
            <p:cNvPr id="28" name="Group 27">
              <a:extLst>
                <a:ext uri="{FF2B5EF4-FFF2-40B4-BE49-F238E27FC236}">
                  <a16:creationId xmlns:a16="http://schemas.microsoft.com/office/drawing/2014/main" id="{6CB27B3A-04CA-2E45-982B-C76BB698AFC7}"/>
                </a:ext>
              </a:extLst>
            </p:cNvPr>
            <p:cNvGrpSpPr/>
            <p:nvPr userDrawn="1"/>
          </p:nvGrpSpPr>
          <p:grpSpPr>
            <a:xfrm>
              <a:off x="537288" y="3187693"/>
              <a:ext cx="3254927" cy="702502"/>
              <a:chOff x="339725" y="371475"/>
              <a:chExt cx="2647951" cy="571500"/>
            </a:xfrm>
            <a:solidFill>
              <a:srgbClr val="33CDFF"/>
            </a:solidFill>
          </p:grpSpPr>
          <p:sp>
            <p:nvSpPr>
              <p:cNvPr id="36" name="Freeform 55">
                <a:extLst>
                  <a:ext uri="{FF2B5EF4-FFF2-40B4-BE49-F238E27FC236}">
                    <a16:creationId xmlns:a16="http://schemas.microsoft.com/office/drawing/2014/main" id="{2223B76D-C066-F440-A253-024F1886CF97}"/>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56">
                <a:extLst>
                  <a:ext uri="{FF2B5EF4-FFF2-40B4-BE49-F238E27FC236}">
                    <a16:creationId xmlns:a16="http://schemas.microsoft.com/office/drawing/2014/main" id="{5F58ACD1-56F2-1847-99CF-35AC478BE632}"/>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7">
                <a:extLst>
                  <a:ext uri="{FF2B5EF4-FFF2-40B4-BE49-F238E27FC236}">
                    <a16:creationId xmlns:a16="http://schemas.microsoft.com/office/drawing/2014/main" id="{659CE07C-B0F4-0E49-9E85-48BBAF775EDB}"/>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8">
                <a:extLst>
                  <a:ext uri="{FF2B5EF4-FFF2-40B4-BE49-F238E27FC236}">
                    <a16:creationId xmlns:a16="http://schemas.microsoft.com/office/drawing/2014/main" id="{8314D155-5B81-F14C-BE9D-C2966C84E5A5}"/>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9">
                <a:extLst>
                  <a:ext uri="{FF2B5EF4-FFF2-40B4-BE49-F238E27FC236}">
                    <a16:creationId xmlns:a16="http://schemas.microsoft.com/office/drawing/2014/main" id="{914E8857-B7CC-AA46-BD09-5692C094EEAD}"/>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0">
                <a:extLst>
                  <a:ext uri="{FF2B5EF4-FFF2-40B4-BE49-F238E27FC236}">
                    <a16:creationId xmlns:a16="http://schemas.microsoft.com/office/drawing/2014/main" id="{A46A5686-2077-6A43-B5FA-DE7060D4883B}"/>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1">
                <a:extLst>
                  <a:ext uri="{FF2B5EF4-FFF2-40B4-BE49-F238E27FC236}">
                    <a16:creationId xmlns:a16="http://schemas.microsoft.com/office/drawing/2014/main" id="{9787F242-E4B1-EA4A-94E2-C405801CF211}"/>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0320982F-5F8C-D847-93B2-40E6856739C6}"/>
                </a:ext>
              </a:extLst>
            </p:cNvPr>
            <p:cNvGrpSpPr/>
            <p:nvPr userDrawn="1"/>
          </p:nvGrpSpPr>
          <p:grpSpPr>
            <a:xfrm>
              <a:off x="3974660" y="3232202"/>
              <a:ext cx="2309409" cy="613029"/>
              <a:chOff x="3138488" y="420688"/>
              <a:chExt cx="1824038" cy="484188"/>
            </a:xfrm>
            <a:solidFill>
              <a:schemeClr val="bg1"/>
            </a:solidFill>
          </p:grpSpPr>
          <p:sp>
            <p:nvSpPr>
              <p:cNvPr id="30" name="Freeform 50">
                <a:extLst>
                  <a:ext uri="{FF2B5EF4-FFF2-40B4-BE49-F238E27FC236}">
                    <a16:creationId xmlns:a16="http://schemas.microsoft.com/office/drawing/2014/main" id="{C6004151-F3F2-854F-9DD2-94B479B19FA9}"/>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51">
                <a:extLst>
                  <a:ext uri="{FF2B5EF4-FFF2-40B4-BE49-F238E27FC236}">
                    <a16:creationId xmlns:a16="http://schemas.microsoft.com/office/drawing/2014/main" id="{80F0697C-8CE6-174A-9963-802BCF93F7AE}"/>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2">
                <a:extLst>
                  <a:ext uri="{FF2B5EF4-FFF2-40B4-BE49-F238E27FC236}">
                    <a16:creationId xmlns:a16="http://schemas.microsoft.com/office/drawing/2014/main" id="{CDCCDC54-E0CC-0B40-B20D-7C32B58D69B1}"/>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3">
                <a:extLst>
                  <a:ext uri="{FF2B5EF4-FFF2-40B4-BE49-F238E27FC236}">
                    <a16:creationId xmlns:a16="http://schemas.microsoft.com/office/drawing/2014/main" id="{46C70D62-77AA-5749-8A19-6904363649C1}"/>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4">
                <a:extLst>
                  <a:ext uri="{FF2B5EF4-FFF2-40B4-BE49-F238E27FC236}">
                    <a16:creationId xmlns:a16="http://schemas.microsoft.com/office/drawing/2014/main" id="{D716F958-5253-3D44-BE59-56F249B56C74}"/>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08711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2" name="Picture 11">
            <a:extLst>
              <a:ext uri="{FF2B5EF4-FFF2-40B4-BE49-F238E27FC236}">
                <a16:creationId xmlns:a16="http://schemas.microsoft.com/office/drawing/2014/main" id="{1BCBE454-6114-D55F-D285-A8432BFAE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94"/>
            <a:ext cx="12192000" cy="765729"/>
          </a:xfrm>
          <a:prstGeom prst="rect">
            <a:avLst/>
          </a:prstGeom>
        </p:spPr>
      </p:pic>
      <p:pic>
        <p:nvPicPr>
          <p:cNvPr id="10" name="Picture 9" descr="A picture containing text, indoor, keyboard, desk&#10;&#10;Description automatically generated">
            <a:extLst>
              <a:ext uri="{FF2B5EF4-FFF2-40B4-BE49-F238E27FC236}">
                <a16:creationId xmlns:a16="http://schemas.microsoft.com/office/drawing/2014/main" id="{E2C60C55-5D60-0D93-44EE-9496324EF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537" y="1415925"/>
            <a:ext cx="2817989" cy="5109659"/>
          </a:xfrm>
          <a:prstGeom prst="rect">
            <a:avLst/>
          </a:prstGeom>
          <a:effectLst>
            <a:outerShdw blurRad="50800" dist="195859" dir="8520000" sx="95000" sy="95000" algn="ctr" rotWithShape="0">
              <a:srgbClr val="000000">
                <a:alpha val="48574"/>
              </a:srgbClr>
            </a:outerShdw>
            <a:reflection endPos="0" dist="50800" dir="5400000" sy="-100000" algn="bl" rotWithShape="0"/>
          </a:effectLst>
        </p:spPr>
      </p:pic>
      <p:sp>
        <p:nvSpPr>
          <p:cNvPr id="95" name="Google Shape;95;p6"/>
          <p:cNvSpPr txBox="1">
            <a:spLocks noGrp="1"/>
          </p:cNvSpPr>
          <p:nvPr>
            <p:ph type="title"/>
          </p:nvPr>
        </p:nvSpPr>
        <p:spPr>
          <a:xfrm>
            <a:off x="50006" y="287042"/>
            <a:ext cx="11218482" cy="10538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Helvetica Neue"/>
              <a:buNone/>
            </a:pPr>
            <a:r>
              <a:rPr lang="en-US" sz="3600" b="1">
                <a:latin typeface="Arial" panose="020B0604020202020204" pitchFamily="34" charset="0"/>
                <a:ea typeface="Helvetica Neue"/>
                <a:cs typeface="Arial" panose="020B0604020202020204" pitchFamily="34" charset="0"/>
                <a:sym typeface="Helvetica Neue"/>
              </a:rPr>
              <a:t>NASA Response to Stakeholder Identified Needs</a:t>
            </a:r>
            <a:endParaRPr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906045-B319-0AE0-7444-46C6B81B31F7}"/>
              </a:ext>
            </a:extLst>
          </p:cNvPr>
          <p:cNvSpPr txBox="1"/>
          <p:nvPr/>
        </p:nvSpPr>
        <p:spPr>
          <a:xfrm>
            <a:off x="50006" y="1262365"/>
            <a:ext cx="6342026"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NASA Center &amp; Partners Capability Mapping Workshops </a:t>
            </a:r>
            <a:endParaRPr lang="en-US" sz="1200" b="0" i="0" u="none" strike="noStrike" cap="none">
              <a:solidFill>
                <a:srgbClr val="000000"/>
              </a:solidFill>
              <a:latin typeface="Arial"/>
              <a:ea typeface="Arial"/>
              <a:cs typeface="Arial"/>
              <a:sym typeface="Arial"/>
            </a:endParaRPr>
          </a:p>
        </p:txBody>
      </p:sp>
      <p:pic>
        <p:nvPicPr>
          <p:cNvPr id="3" name="Picture 2" descr="Text, letter&#10;&#10;Description automatically generated">
            <a:extLst>
              <a:ext uri="{FF2B5EF4-FFF2-40B4-BE49-F238E27FC236}">
                <a16:creationId xmlns:a16="http://schemas.microsoft.com/office/drawing/2014/main" id="{B01702AD-584C-AA54-CCEB-745B1AA49B37}"/>
              </a:ext>
            </a:extLst>
          </p:cNvPr>
          <p:cNvPicPr>
            <a:picLocks noChangeAspect="1"/>
          </p:cNvPicPr>
          <p:nvPr/>
        </p:nvPicPr>
        <p:blipFill rotWithShape="1">
          <a:blip r:embed="rId5">
            <a:extLst>
              <a:ext uri="{28A0092B-C50C-407E-A947-70E740481C1C}">
                <a14:useLocalDpi xmlns:a14="http://schemas.microsoft.com/office/drawing/2010/main" val="0"/>
              </a:ext>
            </a:extLst>
          </a:blip>
          <a:srcRect t="5883" b="2584"/>
          <a:stretch/>
        </p:blipFill>
        <p:spPr>
          <a:xfrm>
            <a:off x="9468526" y="1262365"/>
            <a:ext cx="2573801" cy="3025671"/>
          </a:xfrm>
          <a:prstGeom prst="rect">
            <a:avLst/>
          </a:prstGeom>
          <a:effectLst>
            <a:outerShdw blurRad="50800" dist="50800" dir="5400000" algn="ctr" rotWithShape="0">
              <a:srgbClr val="000000">
                <a:alpha val="40000"/>
              </a:srgbClr>
            </a:outerShdw>
          </a:effectLst>
        </p:spPr>
      </p:pic>
      <p:pic>
        <p:nvPicPr>
          <p:cNvPr id="7" name="Picture 6" descr="Text, letter&#10;&#10;Description automatically generated">
            <a:extLst>
              <a:ext uri="{FF2B5EF4-FFF2-40B4-BE49-F238E27FC236}">
                <a16:creationId xmlns:a16="http://schemas.microsoft.com/office/drawing/2014/main" id="{B3D876BA-FE11-F3D4-A990-82A7E7514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511" y="3578472"/>
            <a:ext cx="2573801" cy="3124086"/>
          </a:xfrm>
          <a:prstGeom prst="rect">
            <a:avLst/>
          </a:prstGeom>
          <a:effectLst>
            <a:outerShdw blurRad="50800" dist="50800" dir="3420000" algn="ctr" rotWithShape="0">
              <a:srgbClr val="000000">
                <a:alpha val="39170"/>
              </a:srgbClr>
            </a:outerShdw>
            <a:reflection endPos="0" dist="50800" dir="5400000" sy="-100000" algn="bl" rotWithShape="0"/>
          </a:effectLst>
        </p:spPr>
      </p:pic>
      <p:sp>
        <p:nvSpPr>
          <p:cNvPr id="14" name="TextBox 13">
            <a:extLst>
              <a:ext uri="{FF2B5EF4-FFF2-40B4-BE49-F238E27FC236}">
                <a16:creationId xmlns:a16="http://schemas.microsoft.com/office/drawing/2014/main" id="{B69D5C52-28E5-FCC6-61CD-2165D67368DC}"/>
              </a:ext>
            </a:extLst>
          </p:cNvPr>
          <p:cNvSpPr txBox="1"/>
          <p:nvPr/>
        </p:nvSpPr>
        <p:spPr>
          <a:xfrm>
            <a:off x="50006" y="2164427"/>
            <a:ext cx="6165056" cy="954107"/>
          </a:xfrm>
          <a:prstGeom prst="rect">
            <a:avLst/>
          </a:prstGeom>
          <a:noFill/>
        </p:spPr>
        <p:txBody>
          <a:bodyPr wrap="square">
            <a:spAutoFit/>
          </a:bodyPr>
          <a:lstStyle/>
          <a:p>
            <a:pPr>
              <a:spcBef>
                <a:spcPts val="600"/>
              </a:spcBef>
            </a:pPr>
            <a:r>
              <a:rPr lang="en-US" sz="1400" b="1" i="0" u="none" strike="noStrike" dirty="0">
                <a:solidFill>
                  <a:srgbClr val="333333"/>
                </a:solidFill>
                <a:effectLst/>
                <a:latin typeface="Arial" panose="020B0604020202020204" pitchFamily="34" charset="0"/>
                <a:cs typeface="Arial" panose="020B0604020202020204" pitchFamily="34" charset="0"/>
              </a:rPr>
              <a:t>Workshop Objectives: </a:t>
            </a:r>
            <a:r>
              <a:rPr lang="en-US" sz="1400" i="0" u="none" strike="noStrike" dirty="0">
                <a:solidFill>
                  <a:srgbClr val="333333"/>
                </a:solidFill>
                <a:effectLst/>
                <a:latin typeface="Arial" panose="020B0604020202020204" pitchFamily="34" charset="0"/>
                <a:cs typeface="Arial" panose="020B0604020202020204" pitchFamily="34" charset="0"/>
              </a:rPr>
              <a:t>Map NASA Research Center (ARC, GSFC, JPL, LRC, MSFC) capabilities to stakeholder needs. Identify gaps in NASA capabilities and identify partners (</a:t>
            </a:r>
            <a:r>
              <a:rPr lang="en-US" sz="1400" dirty="0">
                <a:solidFill>
                  <a:srgbClr val="333333"/>
                </a:solidFill>
                <a:latin typeface="Arial" panose="020B0604020202020204" pitchFamily="34" charset="0"/>
                <a:cs typeface="Arial" panose="020B0604020202020204" pitchFamily="34" charset="0"/>
              </a:rPr>
              <a:t>govt agency, </a:t>
            </a:r>
            <a:r>
              <a:rPr lang="en-US" sz="1400" i="0" u="none" strike="noStrike" dirty="0">
                <a:solidFill>
                  <a:srgbClr val="333333"/>
                </a:solidFill>
                <a:effectLst/>
                <a:latin typeface="Arial" panose="020B0604020202020204" pitchFamily="34" charset="0"/>
                <a:cs typeface="Arial" panose="020B0604020202020204" pitchFamily="34" charset="0"/>
              </a:rPr>
              <a:t>industry, academia) with capabilities that can help fill those gaps.</a:t>
            </a:r>
            <a:endParaRPr lang="en-US" sz="1400" dirty="0">
              <a:solidFill>
                <a:srgbClr val="333333"/>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A71B4E6-157D-6E5D-0D0A-39D60BCA7E9B}"/>
              </a:ext>
            </a:extLst>
          </p:cNvPr>
          <p:cNvSpPr txBox="1"/>
          <p:nvPr/>
        </p:nvSpPr>
        <p:spPr>
          <a:xfrm>
            <a:off x="50006" y="1719765"/>
            <a:ext cx="6165056" cy="307777"/>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A series </a:t>
            </a:r>
            <a:r>
              <a:rPr lang="en-US" sz="1400" b="1">
                <a:solidFill>
                  <a:srgbClr val="333333"/>
                </a:solidFill>
                <a:latin typeface="Arial" panose="020B0604020202020204" pitchFamily="34" charset="0"/>
                <a:cs typeface="Arial" panose="020B0604020202020204" pitchFamily="34" charset="0"/>
              </a:rPr>
              <a:t>on internal </a:t>
            </a:r>
            <a:r>
              <a:rPr lang="en-US" sz="1400" b="1" i="0" u="none" strike="noStrike">
                <a:solidFill>
                  <a:srgbClr val="333333"/>
                </a:solidFill>
                <a:effectLst/>
                <a:latin typeface="Arial" panose="020B0604020202020204" pitchFamily="34" charset="0"/>
                <a:cs typeface="Arial" panose="020B0604020202020204" pitchFamily="34" charset="0"/>
              </a:rPr>
              <a:t>NASA Workshops have been/</a:t>
            </a:r>
            <a:r>
              <a:rPr lang="en-US" sz="1400" b="1">
                <a:solidFill>
                  <a:srgbClr val="333333"/>
                </a:solidFill>
                <a:latin typeface="Arial" panose="020B0604020202020204" pitchFamily="34" charset="0"/>
                <a:cs typeface="Arial" panose="020B0604020202020204" pitchFamily="34" charset="0"/>
              </a:rPr>
              <a:t>will </a:t>
            </a:r>
            <a:r>
              <a:rPr lang="en-US" sz="1400" b="1" i="0" u="none" strike="noStrike">
                <a:solidFill>
                  <a:srgbClr val="333333"/>
                </a:solidFill>
                <a:effectLst/>
                <a:latin typeface="Arial" panose="020B0604020202020204" pitchFamily="34" charset="0"/>
                <a:cs typeface="Arial" panose="020B0604020202020204" pitchFamily="34" charset="0"/>
              </a:rPr>
              <a:t>be held  </a:t>
            </a:r>
            <a:endParaRPr lang="en-US" sz="1400" b="1">
              <a:solidFill>
                <a:srgbClr val="333333"/>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8F24FAE-E5A4-8C11-BE80-E0B4679E9243}"/>
              </a:ext>
            </a:extLst>
          </p:cNvPr>
          <p:cNvSpPr txBox="1"/>
          <p:nvPr/>
        </p:nvSpPr>
        <p:spPr>
          <a:xfrm>
            <a:off x="50006" y="3255419"/>
            <a:ext cx="6165056" cy="738664"/>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Workshop Outcomes: </a:t>
            </a:r>
            <a:r>
              <a:rPr lang="en-US" sz="1400" i="0" u="none" strike="noStrike">
                <a:solidFill>
                  <a:srgbClr val="333333"/>
                </a:solidFill>
                <a:effectLst/>
                <a:latin typeface="Arial" panose="020B0604020202020204" pitchFamily="34" charset="0"/>
                <a:cs typeface="Arial" panose="020B0604020202020204" pitchFamily="34" charset="0"/>
              </a:rPr>
              <a:t>A workplan identifying overall goals, implementation strategy and milestones for the NASA SMD Wildland </a:t>
            </a:r>
            <a:r>
              <a:rPr lang="en-US" sz="1400" i="0" u="none" strike="noStrike" err="1">
                <a:solidFill>
                  <a:srgbClr val="333333"/>
                </a:solidFill>
                <a:effectLst/>
                <a:latin typeface="Arial" panose="020B0604020202020204" pitchFamily="34" charset="0"/>
                <a:cs typeface="Arial" panose="020B0604020202020204" pitchFamily="34" charset="0"/>
              </a:rPr>
              <a:t>FireSense</a:t>
            </a:r>
            <a:r>
              <a:rPr lang="en-US" sz="1400" i="0" u="none" strike="noStrike">
                <a:solidFill>
                  <a:srgbClr val="333333"/>
                </a:solidFill>
                <a:effectLst/>
                <a:latin typeface="Arial" panose="020B0604020202020204" pitchFamily="34" charset="0"/>
                <a:cs typeface="Arial" panose="020B0604020202020204" pitchFamily="34" charset="0"/>
              </a:rPr>
              <a:t> project as well as the NASA Wildland Fire Initiative </a:t>
            </a:r>
            <a:endParaRPr lang="en-US" sz="1400">
              <a:solidFill>
                <a:srgbClr val="333333"/>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72E2570-EF08-E0F7-C6AC-CF2F55398D2F}"/>
              </a:ext>
            </a:extLst>
          </p:cNvPr>
          <p:cNvSpPr txBox="1"/>
          <p:nvPr/>
        </p:nvSpPr>
        <p:spPr>
          <a:xfrm>
            <a:off x="0" y="4481014"/>
            <a:ext cx="6342026"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Future Stakeholder Workshops </a:t>
            </a:r>
            <a:endParaRPr lang="en-US" sz="1200" b="0" i="0" u="none" strike="noStrike" cap="none">
              <a:solidFill>
                <a:srgbClr val="000000"/>
              </a:solidFill>
              <a:latin typeface="Arial"/>
              <a:ea typeface="Arial"/>
              <a:cs typeface="Arial"/>
              <a:sym typeface="Arial"/>
            </a:endParaRPr>
          </a:p>
        </p:txBody>
      </p:sp>
      <p:sp>
        <p:nvSpPr>
          <p:cNvPr id="20" name="TextBox 19">
            <a:extLst>
              <a:ext uri="{FF2B5EF4-FFF2-40B4-BE49-F238E27FC236}">
                <a16:creationId xmlns:a16="http://schemas.microsoft.com/office/drawing/2014/main" id="{0105FC80-7413-934E-BF9D-5A7DD20F96BD}"/>
              </a:ext>
            </a:extLst>
          </p:cNvPr>
          <p:cNvSpPr txBox="1"/>
          <p:nvPr/>
        </p:nvSpPr>
        <p:spPr>
          <a:xfrm>
            <a:off x="15224" y="4938414"/>
            <a:ext cx="6165056" cy="523220"/>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Plan to hold annual stakeholder workshops to assess progress and adaptively plan initiatives going forward </a:t>
            </a:r>
            <a:endParaRPr lang="en-US" sz="1400" b="1">
              <a:solidFill>
                <a:srgbClr val="3333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06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F22C6-B620-605C-4293-3D1EA75CBB42}"/>
              </a:ext>
            </a:extLst>
          </p:cNvPr>
          <p:cNvSpPr>
            <a:spLocks noGrp="1"/>
          </p:cNvSpPr>
          <p:nvPr>
            <p:ph type="sldNum" sz="quarter" idx="2"/>
          </p:nvPr>
        </p:nvSpPr>
        <p:spPr>
          <a:xfrm>
            <a:off x="9415373" y="6534322"/>
            <a:ext cx="2743200" cy="365125"/>
          </a:xfrm>
        </p:spPr>
        <p:txBody>
          <a:bodyPr/>
          <a:lstStyle/>
          <a:p>
            <a:fld id="{86CB4B4D-7CA3-9044-876B-883B54F8677D}" type="slidenum">
              <a:rPr lang="en-US" smtClean="0">
                <a:solidFill>
                  <a:schemeClr val="tx1"/>
                </a:solidFill>
              </a:rPr>
              <a:t>11</a:t>
            </a:fld>
            <a:endParaRPr lang="en-US">
              <a:solidFill>
                <a:schemeClr val="tx1"/>
              </a:solidFill>
            </a:endParaRPr>
          </a:p>
        </p:txBody>
      </p:sp>
      <p:sp>
        <p:nvSpPr>
          <p:cNvPr id="9" name="TextBox 8">
            <a:extLst>
              <a:ext uri="{FF2B5EF4-FFF2-40B4-BE49-F238E27FC236}">
                <a16:creationId xmlns:a16="http://schemas.microsoft.com/office/drawing/2014/main" id="{ACF7667D-F538-6E74-A5AA-B3E84EEC640B}"/>
              </a:ext>
            </a:extLst>
          </p:cNvPr>
          <p:cNvSpPr txBox="1"/>
          <p:nvPr/>
        </p:nvSpPr>
        <p:spPr>
          <a:xfrm>
            <a:off x="3912578" y="2627449"/>
            <a:ext cx="4130725" cy="4062651"/>
          </a:xfrm>
          <a:prstGeom prst="rect">
            <a:avLst/>
          </a:prstGeom>
          <a:noFill/>
        </p:spPr>
        <p:txBody>
          <a:bodyPr wrap="square" lIns="121920" tIns="60960" rIns="121920" bIns="60960" anchor="t">
            <a:spAutoFit/>
          </a:bodyPr>
          <a:lstStyle/>
          <a:p>
            <a:pPr defTabSz="914377">
              <a:defRPr/>
            </a:pPr>
            <a:r>
              <a:rPr lang="en-US" sz="2400" b="1" i="1" dirty="0"/>
              <a:t>Research &amp; Analysis:</a:t>
            </a:r>
          </a:p>
          <a:p>
            <a:pPr marL="227965" indent="-227965" defTabSz="914377">
              <a:buFont typeface="Arial" panose="020B0604020202020204" pitchFamily="34" charset="0"/>
              <a:buChar char="•"/>
              <a:defRPr/>
            </a:pPr>
            <a:r>
              <a:rPr lang="en-US" sz="1450" dirty="0">
                <a:ea typeface="Calibri"/>
              </a:rPr>
              <a:t>Improve estimation of fire fuels information (structure, composition, moisture) with NASA observations</a:t>
            </a:r>
            <a:endParaRPr lang="en-US" sz="1450" dirty="0">
              <a:cs typeface="Calibri" panose="020F0502020204030204"/>
            </a:endParaRPr>
          </a:p>
          <a:p>
            <a:pPr marL="227965" indent="-227965" defTabSz="914377">
              <a:buFont typeface="Arial" panose="020B0604020202020204" pitchFamily="34" charset="0"/>
              <a:buChar char="•"/>
              <a:defRPr/>
            </a:pPr>
            <a:r>
              <a:rPr lang="en-US" sz="1450" dirty="0"/>
              <a:t>Leverage NASA observations to better understand and predict fire behavior</a:t>
            </a:r>
            <a:endParaRPr lang="en-US" sz="1450" dirty="0">
              <a:cs typeface="Calibri"/>
            </a:endParaRPr>
          </a:p>
          <a:p>
            <a:pPr marL="227965" indent="-227965" defTabSz="914377">
              <a:buFont typeface="Arial" panose="020B0604020202020204" pitchFamily="34" charset="0"/>
              <a:buChar char="•"/>
              <a:defRPr/>
            </a:pPr>
            <a:r>
              <a:rPr lang="en-US" sz="1450" dirty="0"/>
              <a:t>Understand the cumulative impacts of smoke plumes on air quality</a:t>
            </a:r>
            <a:endParaRPr lang="en-US" sz="1450" dirty="0">
              <a:latin typeface="Arial" panose="020B0604020202020204" pitchFamily="34" charset="0"/>
              <a:cs typeface="Arial" panose="020B0604020202020204" pitchFamily="34" charset="0"/>
            </a:endParaRPr>
          </a:p>
          <a:p>
            <a:pPr marL="227965" indent="-227965" defTabSz="914377">
              <a:buFont typeface="Arial" panose="020B0604020202020204" pitchFamily="34" charset="0"/>
              <a:buChar char="•"/>
              <a:defRPr/>
            </a:pPr>
            <a:r>
              <a:rPr lang="en-US" sz="1450" dirty="0"/>
              <a:t>Integrate data and create analysis-ready products for fire managers </a:t>
            </a:r>
            <a:endParaRPr lang="en-US" sz="1450" dirty="0">
              <a:latin typeface="Arial" panose="020B0604020202020204" pitchFamily="34" charset="0"/>
              <a:cs typeface="Arial" panose="020B0604020202020204" pitchFamily="34" charset="0"/>
            </a:endParaRPr>
          </a:p>
          <a:p>
            <a:pPr marL="227965" indent="-227965" defTabSz="914377">
              <a:buFont typeface="Arial" panose="020B0604020202020204" pitchFamily="34" charset="0"/>
              <a:buChar char="•"/>
              <a:defRPr/>
            </a:pPr>
            <a:r>
              <a:rPr lang="en-US" sz="1450" dirty="0"/>
              <a:t>Provide near real-time fire risk assessments based on improved characterizations fuel loading, fuel moisture and weather (e.g., temperature, lightening potential, etc.)</a:t>
            </a:r>
            <a:endParaRPr lang="en-US" sz="1450" dirty="0">
              <a:cs typeface="Calibri"/>
            </a:endParaRPr>
          </a:p>
          <a:p>
            <a:pPr marL="227965" indent="-227965" defTabSz="914377">
              <a:buFont typeface="Arial" panose="020B0604020202020204" pitchFamily="34" charset="0"/>
              <a:buChar char="•"/>
              <a:defRPr/>
            </a:pPr>
            <a:r>
              <a:rPr lang="en-US" sz="1450" dirty="0"/>
              <a:t>Improved (accuracy, speed) fire behavior models to aid in the management of prescribed fire and wildfire</a:t>
            </a:r>
            <a:endParaRPr lang="en-US" sz="1450" dirty="0">
              <a:cs typeface="Calibri"/>
            </a:endParaRPr>
          </a:p>
        </p:txBody>
      </p:sp>
      <p:sp>
        <p:nvSpPr>
          <p:cNvPr id="10" name="TextBox 9">
            <a:extLst>
              <a:ext uri="{FF2B5EF4-FFF2-40B4-BE49-F238E27FC236}">
                <a16:creationId xmlns:a16="http://schemas.microsoft.com/office/drawing/2014/main" id="{7A391CFA-70A5-CE39-05AE-928EE968537B}"/>
              </a:ext>
            </a:extLst>
          </p:cNvPr>
          <p:cNvSpPr txBox="1"/>
          <p:nvPr/>
        </p:nvSpPr>
        <p:spPr>
          <a:xfrm>
            <a:off x="8058391" y="1274609"/>
            <a:ext cx="4135121" cy="3039294"/>
          </a:xfrm>
          <a:prstGeom prst="rect">
            <a:avLst/>
          </a:prstGeom>
          <a:noFill/>
        </p:spPr>
        <p:txBody>
          <a:bodyPr wrap="square" lIns="121920" tIns="60960" rIns="121920" bIns="60960" anchor="t">
            <a:spAutoFit/>
          </a:bodyPr>
          <a:lstStyle/>
          <a:p>
            <a:pPr defTabSz="914377">
              <a:defRPr/>
            </a:pPr>
            <a:r>
              <a:rPr lang="en-US" sz="2400" b="1" i="1" dirty="0">
                <a:cs typeface="Arial"/>
              </a:rPr>
              <a:t>Technology:</a:t>
            </a:r>
          </a:p>
          <a:p>
            <a:pPr defTabSz="914377">
              <a:defRPr/>
            </a:pPr>
            <a:endParaRPr lang="en-US" sz="600">
              <a:cs typeface="Arial" panose="020B0604020202020204" pitchFamily="34" charset="0"/>
            </a:endParaRPr>
          </a:p>
          <a:p>
            <a:pPr defTabSz="914377">
              <a:defRPr/>
            </a:pPr>
            <a:r>
              <a:rPr lang="en-US" sz="1450" dirty="0">
                <a:cs typeface="Arial"/>
              </a:rPr>
              <a:t>Instruments &amp; Information Systems: </a:t>
            </a:r>
          </a:p>
          <a:p>
            <a:pPr defTabSz="914377">
              <a:defRPr/>
            </a:pPr>
            <a:r>
              <a:rPr lang="en-US" sz="1450" i="1" dirty="0">
                <a:cs typeface="Arial"/>
              </a:rPr>
              <a:t>Reduce mass and power requirements for next-generation small sat and aerial platforms</a:t>
            </a:r>
          </a:p>
          <a:p>
            <a:pPr defTabSz="914377">
              <a:defRPr/>
            </a:pPr>
            <a:r>
              <a:rPr lang="en-US" sz="1450" dirty="0">
                <a:cs typeface="Arial"/>
              </a:rPr>
              <a:t>Observations from new vantage points</a:t>
            </a:r>
          </a:p>
          <a:p>
            <a:pPr marL="227965" indent="-227965" defTabSz="914377">
              <a:buFont typeface="Arial" panose="020B0604020202020204" pitchFamily="34" charset="0"/>
              <a:buChar char="•"/>
              <a:defRPr/>
            </a:pPr>
            <a:r>
              <a:rPr lang="en-US" sz="1450" i="1" dirty="0">
                <a:cs typeface="Arial"/>
              </a:rPr>
              <a:t>“Sensor webs” enabled by autonomous tasking from numerical models</a:t>
            </a:r>
          </a:p>
          <a:p>
            <a:pPr defTabSz="914377">
              <a:defRPr/>
            </a:pPr>
            <a:r>
              <a:rPr lang="en-US" sz="1450" dirty="0">
                <a:cs typeface="Arial"/>
              </a:rPr>
              <a:t>High performance computing and new algorithms</a:t>
            </a:r>
          </a:p>
          <a:p>
            <a:pPr marL="227965" indent="-227965" defTabSz="914377">
              <a:buFont typeface="Arial" panose="020B0604020202020204" pitchFamily="34" charset="0"/>
              <a:buChar char="•"/>
              <a:defRPr/>
            </a:pPr>
            <a:r>
              <a:rPr lang="en-US" sz="1450" dirty="0">
                <a:cs typeface="Arial"/>
              </a:rPr>
              <a:t>New on-board computing </a:t>
            </a:r>
            <a:endParaRPr lang="en-US" sz="1450" dirty="0">
              <a:cs typeface="Arial" panose="020B0604020202020204" pitchFamily="34" charset="0"/>
            </a:endParaRPr>
          </a:p>
          <a:p>
            <a:pPr marL="227965" indent="-227965" defTabSz="914377">
              <a:buFont typeface="Arial" panose="020B0604020202020204" pitchFamily="34" charset="0"/>
              <a:buChar char="•"/>
              <a:defRPr/>
            </a:pPr>
            <a:r>
              <a:rPr lang="en-US" sz="1450" dirty="0">
                <a:cs typeface="Arial"/>
              </a:rPr>
              <a:t>Machine learning for modeling, data fusion, and processing in real-time environments</a:t>
            </a:r>
          </a:p>
          <a:p>
            <a:pPr defTabSz="914377">
              <a:defRPr/>
            </a:pPr>
            <a:r>
              <a:rPr lang="en-US" sz="1450" dirty="0"/>
              <a:t>Technology transfer to commercial partners</a:t>
            </a:r>
            <a:endParaRPr lang="en-US" sz="1450" dirty="0">
              <a:cs typeface="Arial" panose="020B0604020202020204" pitchFamily="34" charset="0"/>
            </a:endParaRPr>
          </a:p>
        </p:txBody>
      </p:sp>
      <p:sp>
        <p:nvSpPr>
          <p:cNvPr id="15" name="TextBox 14">
            <a:extLst>
              <a:ext uri="{FF2B5EF4-FFF2-40B4-BE49-F238E27FC236}">
                <a16:creationId xmlns:a16="http://schemas.microsoft.com/office/drawing/2014/main" id="{F2BD60B4-987A-9366-CE59-C74FE0E76066}"/>
              </a:ext>
            </a:extLst>
          </p:cNvPr>
          <p:cNvSpPr txBox="1"/>
          <p:nvPr/>
        </p:nvSpPr>
        <p:spPr>
          <a:xfrm>
            <a:off x="113858" y="1244040"/>
            <a:ext cx="3852449" cy="3262432"/>
          </a:xfrm>
          <a:prstGeom prst="rect">
            <a:avLst/>
          </a:prstGeom>
          <a:noFill/>
        </p:spPr>
        <p:txBody>
          <a:bodyPr wrap="square" lIns="121920" tIns="60960" rIns="121920" bIns="60960" anchor="t">
            <a:spAutoFit/>
          </a:bodyPr>
          <a:lstStyle/>
          <a:p>
            <a:pPr defTabSz="914377">
              <a:defRPr/>
            </a:pPr>
            <a:r>
              <a:rPr lang="en-US" sz="2400" b="1" i="1" dirty="0">
                <a:latin typeface="Arial"/>
                <a:cs typeface="Arial"/>
              </a:rPr>
              <a:t>Applications:</a:t>
            </a:r>
            <a:endParaRPr lang="en-US" sz="2400" dirty="0">
              <a:latin typeface="Arial"/>
              <a:cs typeface="Arial"/>
            </a:endParaRPr>
          </a:p>
          <a:p>
            <a:pPr defTabSz="914377">
              <a:defRPr/>
            </a:pPr>
            <a:endParaRPr lang="en-US" sz="600">
              <a:latin typeface="Calibri" panose="020F0502020204030204"/>
            </a:endParaRPr>
          </a:p>
          <a:p>
            <a:pPr marL="227965" indent="-227965" defTabSz="914377">
              <a:buFont typeface="Arial" panose="020B0604020202020204" pitchFamily="34" charset="0"/>
              <a:buChar char="•"/>
              <a:defRPr/>
            </a:pPr>
            <a:r>
              <a:rPr lang="en-US" sz="1450" dirty="0"/>
              <a:t>Working with interagency and community stakeholders to identify barriers in wildfire management (pre-, active, and post fire)</a:t>
            </a:r>
            <a:endParaRPr lang="en-US" sz="1450" dirty="0" err="1">
              <a:cs typeface="Calibri"/>
            </a:endParaRPr>
          </a:p>
          <a:p>
            <a:pPr marL="227965" indent="-227965" defTabSz="914377">
              <a:buFont typeface="Arial" panose="020B0604020202020204" pitchFamily="34" charset="0"/>
              <a:buChar char="•"/>
              <a:defRPr/>
            </a:pPr>
            <a:r>
              <a:rPr lang="en-US" sz="1450" dirty="0"/>
              <a:t>Accelerate, empower and improve wildland fire adaptation: community planning, infrastructure and supply line protection, landscape conservation and restoration strengthening the collective outcome of thriving sustainably with fire</a:t>
            </a:r>
            <a:endParaRPr lang="en-US" sz="1450" dirty="0">
              <a:cs typeface="Calibri"/>
            </a:endParaRPr>
          </a:p>
          <a:p>
            <a:pPr marL="227965" indent="-227965" defTabSz="914377">
              <a:buFont typeface="Arial" panose="020B0604020202020204" pitchFamily="34" charset="0"/>
              <a:buChar char="•"/>
              <a:defRPr/>
            </a:pPr>
            <a:r>
              <a:rPr lang="en-US" sz="1450" dirty="0"/>
              <a:t>Delivering trans-disciplinary and multisector solutions across the fire cycle (pre, active, post) at societal scale</a:t>
            </a:r>
            <a:endParaRPr lang="en-US" sz="1450" dirty="0">
              <a:cs typeface="Calibri"/>
            </a:endParaRPr>
          </a:p>
        </p:txBody>
      </p:sp>
      <p:pic>
        <p:nvPicPr>
          <p:cNvPr id="11" name="Picture 10">
            <a:extLst>
              <a:ext uri="{FF2B5EF4-FFF2-40B4-BE49-F238E27FC236}">
                <a16:creationId xmlns:a16="http://schemas.microsoft.com/office/drawing/2014/main" id="{6B2D7D6C-E8ED-3F1F-DEA9-5F24A9CEC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5729"/>
          </a:xfrm>
          <a:prstGeom prst="rect">
            <a:avLst/>
          </a:prstGeom>
        </p:spPr>
      </p:pic>
      <p:sp>
        <p:nvSpPr>
          <p:cNvPr id="3" name="Proposed Approach">
            <a:extLst>
              <a:ext uri="{FF2B5EF4-FFF2-40B4-BE49-F238E27FC236}">
                <a16:creationId xmlns:a16="http://schemas.microsoft.com/office/drawing/2014/main" id="{2C00CB71-5389-6A05-92C5-2E0AC9E8CFFC}"/>
              </a:ext>
            </a:extLst>
          </p:cNvPr>
          <p:cNvSpPr txBox="1">
            <a:spLocks/>
          </p:cNvSpPr>
          <p:nvPr/>
        </p:nvSpPr>
        <p:spPr>
          <a:xfrm>
            <a:off x="-1582" y="442212"/>
            <a:ext cx="12007422" cy="646332"/>
          </a:xfrm>
          <a:prstGeom prst="rect">
            <a:avLst/>
          </a:prstGeom>
        </p:spPr>
        <p:txBody>
          <a:bodyPr lIns="121920" tIns="60960" rIns="121920" bIns="60960" anchor="t"/>
          <a:lstStyle>
            <a:lvl1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a:lstStyle>
          <a:p>
            <a:pPr algn="l"/>
            <a:r>
              <a:rPr lang="en-US" sz="3300" dirty="0">
                <a:solidFill>
                  <a:schemeClr val="tx1"/>
                </a:solidFill>
              </a:rPr>
              <a:t>NASA Wildland </a:t>
            </a:r>
            <a:r>
              <a:rPr lang="en-US" sz="3300" dirty="0" err="1">
                <a:solidFill>
                  <a:schemeClr val="tx1"/>
                </a:solidFill>
              </a:rPr>
              <a:t>FireSense</a:t>
            </a:r>
            <a:r>
              <a:rPr lang="en-US" sz="3300" dirty="0">
                <a:solidFill>
                  <a:schemeClr val="tx1"/>
                </a:solidFill>
              </a:rPr>
              <a:t> – Integrated &amp; Targeted Activities </a:t>
            </a:r>
          </a:p>
        </p:txBody>
      </p:sp>
      <p:sp>
        <p:nvSpPr>
          <p:cNvPr id="5" name="Arrow: Left-Up 4">
            <a:extLst>
              <a:ext uri="{FF2B5EF4-FFF2-40B4-BE49-F238E27FC236}">
                <a16:creationId xmlns:a16="http://schemas.microsoft.com/office/drawing/2014/main" id="{9DCF96C9-A2CE-5C66-9155-3A1B86F960AE}"/>
              </a:ext>
            </a:extLst>
          </p:cNvPr>
          <p:cNvSpPr/>
          <p:nvPr/>
        </p:nvSpPr>
        <p:spPr>
          <a:xfrm>
            <a:off x="8041064" y="4660909"/>
            <a:ext cx="1856153" cy="130419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Up 5">
            <a:extLst>
              <a:ext uri="{FF2B5EF4-FFF2-40B4-BE49-F238E27FC236}">
                <a16:creationId xmlns:a16="http://schemas.microsoft.com/office/drawing/2014/main" id="{F30F343E-C7FE-C876-1B6C-B444BFBD1B2B}"/>
              </a:ext>
            </a:extLst>
          </p:cNvPr>
          <p:cNvSpPr/>
          <p:nvPr/>
        </p:nvSpPr>
        <p:spPr>
          <a:xfrm flipH="1">
            <a:off x="1808293" y="4660907"/>
            <a:ext cx="1885461" cy="125046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B4D9B93-6300-8A16-7FCD-C9A89F900D5F}"/>
              </a:ext>
            </a:extLst>
          </p:cNvPr>
          <p:cNvGrpSpPr/>
          <p:nvPr/>
        </p:nvGrpSpPr>
        <p:grpSpPr>
          <a:xfrm>
            <a:off x="3981946" y="1495674"/>
            <a:ext cx="4005385" cy="1133232"/>
            <a:chOff x="3981946" y="1339366"/>
            <a:chExt cx="4005385" cy="1133232"/>
          </a:xfrm>
        </p:grpSpPr>
        <p:sp>
          <p:nvSpPr>
            <p:cNvPr id="7" name="Arrow: Left-Up 6">
              <a:extLst>
                <a:ext uri="{FF2B5EF4-FFF2-40B4-BE49-F238E27FC236}">
                  <a16:creationId xmlns:a16="http://schemas.microsoft.com/office/drawing/2014/main" id="{546F6A6C-785E-89FB-22FD-C4B08B07F6DD}"/>
                </a:ext>
              </a:extLst>
            </p:cNvPr>
            <p:cNvSpPr/>
            <p:nvPr/>
          </p:nvSpPr>
          <p:spPr>
            <a:xfrm flipH="1" flipV="1">
              <a:off x="5593870" y="1339367"/>
              <a:ext cx="2393461" cy="113323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Up 7">
              <a:extLst>
                <a:ext uri="{FF2B5EF4-FFF2-40B4-BE49-F238E27FC236}">
                  <a16:creationId xmlns:a16="http://schemas.microsoft.com/office/drawing/2014/main" id="{B3B872DF-A43F-8305-F3D0-991CAB460241}"/>
                </a:ext>
              </a:extLst>
            </p:cNvPr>
            <p:cNvSpPr/>
            <p:nvPr/>
          </p:nvSpPr>
          <p:spPr>
            <a:xfrm flipV="1">
              <a:off x="3981946" y="1339366"/>
              <a:ext cx="2168769" cy="1133231"/>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8CCD1B-B7F1-07C4-168C-ABBD66BDD4F8}"/>
                </a:ext>
              </a:extLst>
            </p:cNvPr>
            <p:cNvSpPr/>
            <p:nvPr/>
          </p:nvSpPr>
          <p:spPr>
            <a:xfrm>
              <a:off x="5455626" y="1489318"/>
              <a:ext cx="913423" cy="258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545452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61677FCE-E66E-9439-8109-A7C81165EF38}"/>
              </a:ext>
            </a:extLst>
          </p:cNvPr>
          <p:cNvPicPr>
            <a:picLocks noChangeAspect="1"/>
          </p:cNvPicPr>
          <p:nvPr/>
        </p:nvPicPr>
        <p:blipFill>
          <a:blip r:embed="rId3"/>
          <a:stretch>
            <a:fillRect/>
          </a:stretch>
        </p:blipFill>
        <p:spPr>
          <a:xfrm>
            <a:off x="7833853" y="2398370"/>
            <a:ext cx="3904634" cy="2681920"/>
          </a:xfrm>
          <a:prstGeom prst="rect">
            <a:avLst/>
          </a:prstGeom>
        </p:spPr>
      </p:pic>
      <p:sp>
        <p:nvSpPr>
          <p:cNvPr id="8" name="Google Shape;95;p6">
            <a:extLst>
              <a:ext uri="{FF2B5EF4-FFF2-40B4-BE49-F238E27FC236}">
                <a16:creationId xmlns:a16="http://schemas.microsoft.com/office/drawing/2014/main" id="{AE4F891D-0792-757E-5AEE-E11148ACF151}"/>
              </a:ext>
            </a:extLst>
          </p:cNvPr>
          <p:cNvSpPr txBox="1">
            <a:spLocks noGrp="1"/>
          </p:cNvSpPr>
          <p:nvPr>
            <p:ph type="title"/>
          </p:nvPr>
        </p:nvSpPr>
        <p:spPr>
          <a:xfrm>
            <a:off x="130212" y="534241"/>
            <a:ext cx="11218482" cy="857237"/>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3200"/>
            </a:pPr>
            <a:r>
              <a:rPr lang="en-US" sz="3600" b="1">
                <a:ea typeface="Helvetica Neue"/>
                <a:cs typeface="Helvetica Neue"/>
                <a:sym typeface="Helvetica Neue"/>
              </a:rPr>
              <a:t>Initial FireSense Field Campaign in Fall 2023</a:t>
            </a:r>
            <a:endParaRPr lang="en-US" sz="3600">
              <a:cs typeface="Calibri Light" panose="020F0302020204030204"/>
            </a:endParaRPr>
          </a:p>
        </p:txBody>
      </p:sp>
      <p:pic>
        <p:nvPicPr>
          <p:cNvPr id="9" name="Picture 8">
            <a:extLst>
              <a:ext uri="{FF2B5EF4-FFF2-40B4-BE49-F238E27FC236}">
                <a16:creationId xmlns:a16="http://schemas.microsoft.com/office/drawing/2014/main" id="{19CAC3AD-6D72-47AC-99FE-22AC6A9D1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65729"/>
          </a:xfrm>
          <a:prstGeom prst="rect">
            <a:avLst/>
          </a:prstGeom>
        </p:spPr>
      </p:pic>
      <p:sp>
        <p:nvSpPr>
          <p:cNvPr id="6" name="TextBox 5">
            <a:extLst>
              <a:ext uri="{FF2B5EF4-FFF2-40B4-BE49-F238E27FC236}">
                <a16:creationId xmlns:a16="http://schemas.microsoft.com/office/drawing/2014/main" id="{4AF840E7-50FF-873C-5396-8E98253C12B9}"/>
              </a:ext>
            </a:extLst>
          </p:cNvPr>
          <p:cNvSpPr txBox="1"/>
          <p:nvPr/>
        </p:nvSpPr>
        <p:spPr>
          <a:xfrm>
            <a:off x="208964" y="1292335"/>
            <a:ext cx="11970864" cy="877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1700" dirty="0">
                <a:cs typeface="Calibri"/>
              </a:rPr>
              <a:t>NASA SMD and ARMD have partnered with USFS Fire and Smoke Evaluation Experiment (FASMEE) team to execute a large prescribed burn in the </a:t>
            </a:r>
            <a:r>
              <a:rPr lang="en-US" sz="1700" dirty="0" err="1">
                <a:cs typeface="Calibri"/>
              </a:rPr>
              <a:t>Fishlake</a:t>
            </a:r>
            <a:r>
              <a:rPr lang="en-US" sz="1700" dirty="0">
                <a:cs typeface="Calibri"/>
              </a:rPr>
              <a:t> National Forest in central UT, planned during </a:t>
            </a:r>
            <a:r>
              <a:rPr lang="en-US" sz="1700" b="1" dirty="0">
                <a:cs typeface="Calibri"/>
              </a:rPr>
              <a:t>October-November 2023</a:t>
            </a:r>
            <a:r>
              <a:rPr lang="en-US" sz="1700" dirty="0">
                <a:cs typeface="Calibri"/>
              </a:rPr>
              <a:t>. This a dense stand replacement burn will result in a large crown fire. (see FASMEE photos from Langdon Mountain Burn)</a:t>
            </a:r>
            <a:endParaRPr lang="en-US" dirty="0"/>
          </a:p>
        </p:txBody>
      </p:sp>
      <p:sp>
        <p:nvSpPr>
          <p:cNvPr id="4" name="TextBox 3">
            <a:extLst>
              <a:ext uri="{FF2B5EF4-FFF2-40B4-BE49-F238E27FC236}">
                <a16:creationId xmlns:a16="http://schemas.microsoft.com/office/drawing/2014/main" id="{B318D7B1-6239-46C2-BA61-AE48F2A551E6}"/>
              </a:ext>
            </a:extLst>
          </p:cNvPr>
          <p:cNvSpPr txBox="1"/>
          <p:nvPr/>
        </p:nvSpPr>
        <p:spPr>
          <a:xfrm>
            <a:off x="211262" y="2361591"/>
            <a:ext cx="4370771" cy="35189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spcBef>
                <a:spcPts val="800"/>
              </a:spcBef>
            </a:pPr>
            <a:r>
              <a:rPr lang="en-US" b="1" dirty="0"/>
              <a:t>Stakeholder Desired Observations</a:t>
            </a:r>
          </a:p>
          <a:p>
            <a:pPr marL="742950" lvl="1" indent="-285750" defTabSz="914377">
              <a:buFont typeface="Arial"/>
              <a:buChar char="•"/>
            </a:pPr>
            <a:r>
              <a:rPr lang="en-US" dirty="0"/>
              <a:t>Species Composition (AVIRIS-ng)</a:t>
            </a:r>
            <a:endParaRPr lang="en-US" dirty="0">
              <a:cs typeface="Calibri" panose="020F0502020204030204"/>
            </a:endParaRPr>
          </a:p>
          <a:p>
            <a:pPr marL="742950" lvl="1" indent="-285750" defTabSz="914377">
              <a:buFont typeface="Arial"/>
              <a:buChar char="•"/>
            </a:pPr>
            <a:r>
              <a:rPr lang="en-US" dirty="0"/>
              <a:t>3-D Forest Structure (LIDAR)</a:t>
            </a:r>
            <a:endParaRPr lang="en-US" dirty="0">
              <a:cs typeface="Calibri" panose="020F0502020204030204"/>
            </a:endParaRPr>
          </a:p>
          <a:p>
            <a:pPr marL="742950" lvl="1" indent="-285750" defTabSz="914377">
              <a:buFont typeface="Arial"/>
              <a:buChar char="•"/>
            </a:pPr>
            <a:r>
              <a:rPr lang="en-US" dirty="0"/>
              <a:t>Soil Moisture (SAR)</a:t>
            </a:r>
            <a:endParaRPr lang="en-US" dirty="0">
              <a:cs typeface="Calibri" panose="020F0502020204030204"/>
            </a:endParaRPr>
          </a:p>
          <a:p>
            <a:pPr marL="742950" lvl="1" indent="-285750" defTabSz="914377">
              <a:buFont typeface="Arial"/>
              <a:buChar char="•"/>
            </a:pPr>
            <a:r>
              <a:rPr lang="en-US" dirty="0"/>
              <a:t>Fuel Moisture (SAR)</a:t>
            </a:r>
            <a:endParaRPr lang="en-US" dirty="0">
              <a:cs typeface="Calibri" panose="020F0502020204030204"/>
            </a:endParaRPr>
          </a:p>
          <a:p>
            <a:pPr marL="742950" lvl="1" indent="-285750" defTabSz="914377">
              <a:buFont typeface="Arial"/>
              <a:buChar char="•"/>
            </a:pPr>
            <a:r>
              <a:rPr lang="en-US" dirty="0"/>
              <a:t>Fire Radiative Power (MASTER)</a:t>
            </a:r>
            <a:endParaRPr lang="en-US" dirty="0">
              <a:cs typeface="Calibri" panose="020F0502020204030204"/>
            </a:endParaRPr>
          </a:p>
          <a:p>
            <a:pPr marL="742950" lvl="1" indent="-285750" defTabSz="914377">
              <a:buFont typeface="Arial"/>
              <a:buChar char="•"/>
            </a:pPr>
            <a:r>
              <a:rPr lang="en-US" dirty="0"/>
              <a:t>Fire Perimeter (MASTER)</a:t>
            </a:r>
            <a:endParaRPr lang="en-US" dirty="0">
              <a:cs typeface="Calibri" panose="020F0502020204030204"/>
            </a:endParaRPr>
          </a:p>
          <a:p>
            <a:pPr marL="742950" lvl="1" indent="-285750" defTabSz="914377">
              <a:buFont typeface="Arial"/>
              <a:buChar char="•"/>
            </a:pPr>
            <a:r>
              <a:rPr lang="en-US" dirty="0"/>
              <a:t>Flaming/Smoldering (MASTER)</a:t>
            </a:r>
            <a:endParaRPr lang="en-US" dirty="0">
              <a:cs typeface="Calibri" panose="020F0502020204030204"/>
            </a:endParaRPr>
          </a:p>
          <a:p>
            <a:pPr marL="742950" lvl="1" indent="-285750" defTabSz="914377">
              <a:buFont typeface="Arial"/>
              <a:buChar char="•"/>
            </a:pPr>
            <a:r>
              <a:rPr lang="en-US" dirty="0"/>
              <a:t>Aerosol Optical Depth (MASTER)</a:t>
            </a:r>
            <a:endParaRPr lang="en-US" dirty="0">
              <a:cs typeface="Calibri" panose="020F0502020204030204"/>
            </a:endParaRPr>
          </a:p>
          <a:p>
            <a:pPr marL="742950" lvl="1" indent="-285750" defTabSz="914377">
              <a:buFont typeface="Arial"/>
              <a:buChar char="•"/>
            </a:pPr>
            <a:r>
              <a:rPr lang="en-US" dirty="0"/>
              <a:t>Plume Height (LIDAR)</a:t>
            </a:r>
            <a:endParaRPr lang="en-US" dirty="0">
              <a:cs typeface="Calibri" panose="020F0502020204030204"/>
            </a:endParaRPr>
          </a:p>
          <a:p>
            <a:pPr marL="742950" lvl="1" indent="-285750" defTabSz="914377">
              <a:buFont typeface="Arial"/>
              <a:buChar char="•"/>
            </a:pPr>
            <a:r>
              <a:rPr lang="en-US" dirty="0"/>
              <a:t>Burn Area and Severity (AVIRIS-ng/MASTER)</a:t>
            </a:r>
            <a:endParaRPr lang="en-US" sz="1600" dirty="0">
              <a:cs typeface="Calibri"/>
            </a:endParaRPr>
          </a:p>
        </p:txBody>
      </p:sp>
      <p:pic>
        <p:nvPicPr>
          <p:cNvPr id="2" name="Picture 2">
            <a:extLst>
              <a:ext uri="{FF2B5EF4-FFF2-40B4-BE49-F238E27FC236}">
                <a16:creationId xmlns:a16="http://schemas.microsoft.com/office/drawing/2014/main" id="{F8F68CAD-2050-07A1-1D15-B15BDAFB1973}"/>
              </a:ext>
            </a:extLst>
          </p:cNvPr>
          <p:cNvPicPr>
            <a:picLocks noChangeAspect="1"/>
          </p:cNvPicPr>
          <p:nvPr/>
        </p:nvPicPr>
        <p:blipFill>
          <a:blip r:embed="rId5"/>
          <a:stretch>
            <a:fillRect/>
          </a:stretch>
        </p:blipFill>
        <p:spPr>
          <a:xfrm>
            <a:off x="4724400" y="2400300"/>
            <a:ext cx="3111909" cy="2327787"/>
          </a:xfrm>
          <a:prstGeom prst="rect">
            <a:avLst/>
          </a:prstGeom>
        </p:spPr>
      </p:pic>
      <p:pic>
        <p:nvPicPr>
          <p:cNvPr id="3" name="Picture 6">
            <a:extLst>
              <a:ext uri="{FF2B5EF4-FFF2-40B4-BE49-F238E27FC236}">
                <a16:creationId xmlns:a16="http://schemas.microsoft.com/office/drawing/2014/main" id="{F95855DE-938B-0C76-4728-2126916A993E}"/>
              </a:ext>
            </a:extLst>
          </p:cNvPr>
          <p:cNvPicPr>
            <a:picLocks noChangeAspect="1"/>
          </p:cNvPicPr>
          <p:nvPr/>
        </p:nvPicPr>
        <p:blipFill>
          <a:blip r:embed="rId6"/>
          <a:stretch>
            <a:fillRect/>
          </a:stretch>
        </p:blipFill>
        <p:spPr>
          <a:xfrm>
            <a:off x="4724401" y="4666700"/>
            <a:ext cx="7173860" cy="2047441"/>
          </a:xfrm>
          <a:prstGeom prst="rect">
            <a:avLst/>
          </a:prstGeom>
        </p:spPr>
      </p:pic>
    </p:spTree>
    <p:extLst>
      <p:ext uri="{BB962C8B-B14F-4D97-AF65-F5344CB8AC3E}">
        <p14:creationId xmlns:p14="http://schemas.microsoft.com/office/powerpoint/2010/main" val="296141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0B4BBD-9C68-0F59-BA31-4A4AFC294FD9}"/>
              </a:ext>
            </a:extLst>
          </p:cNvPr>
          <p:cNvPicPr>
            <a:picLocks noChangeAspect="1"/>
          </p:cNvPicPr>
          <p:nvPr/>
        </p:nvPicPr>
        <p:blipFill rotWithShape="1">
          <a:blip r:embed="rId2"/>
          <a:srcRect t="11100" r="-2" b="6822"/>
          <a:stretch/>
        </p:blipFill>
        <p:spPr>
          <a:xfrm>
            <a:off x="4847622" y="1708941"/>
            <a:ext cx="7117169" cy="4614818"/>
          </a:xfrm>
          <a:prstGeom prst="rect">
            <a:avLst/>
          </a:prstGeom>
        </p:spPr>
      </p:pic>
      <p:sp>
        <p:nvSpPr>
          <p:cNvPr id="8" name="Google Shape;95;p6">
            <a:extLst>
              <a:ext uri="{FF2B5EF4-FFF2-40B4-BE49-F238E27FC236}">
                <a16:creationId xmlns:a16="http://schemas.microsoft.com/office/drawing/2014/main" id="{AE4F891D-0792-757E-5AEE-E11148ACF151}"/>
              </a:ext>
            </a:extLst>
          </p:cNvPr>
          <p:cNvSpPr txBox="1">
            <a:spLocks noGrp="1"/>
          </p:cNvSpPr>
          <p:nvPr>
            <p:ph type="title"/>
          </p:nvPr>
        </p:nvSpPr>
        <p:spPr>
          <a:xfrm>
            <a:off x="130212" y="534241"/>
            <a:ext cx="11218482" cy="1053882"/>
          </a:xfrm>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3200"/>
            </a:pPr>
            <a:r>
              <a:rPr lang="en-US" sz="3600" b="1">
                <a:ea typeface="Helvetica Neue"/>
                <a:cs typeface="Helvetica Neue"/>
                <a:sym typeface="Helvetica Neue"/>
              </a:rPr>
              <a:t>Capstone Field Campaign in Year 5 (2027-28)</a:t>
            </a:r>
            <a:endParaRPr sz="3600"/>
          </a:p>
        </p:txBody>
      </p:sp>
      <p:pic>
        <p:nvPicPr>
          <p:cNvPr id="9" name="Picture 8">
            <a:extLst>
              <a:ext uri="{FF2B5EF4-FFF2-40B4-BE49-F238E27FC236}">
                <a16:creationId xmlns:a16="http://schemas.microsoft.com/office/drawing/2014/main" id="{19CAC3AD-6D72-47AC-99FE-22AC6A9D1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65729"/>
          </a:xfrm>
          <a:prstGeom prst="rect">
            <a:avLst/>
          </a:prstGeom>
        </p:spPr>
      </p:pic>
      <p:sp>
        <p:nvSpPr>
          <p:cNvPr id="6" name="TextBox 5">
            <a:extLst>
              <a:ext uri="{FF2B5EF4-FFF2-40B4-BE49-F238E27FC236}">
                <a16:creationId xmlns:a16="http://schemas.microsoft.com/office/drawing/2014/main" id="{4AF840E7-50FF-873C-5396-8E98253C12B9}"/>
              </a:ext>
            </a:extLst>
          </p:cNvPr>
          <p:cNvSpPr txBox="1"/>
          <p:nvPr/>
        </p:nvSpPr>
        <p:spPr>
          <a:xfrm>
            <a:off x="276710" y="1711105"/>
            <a:ext cx="4357011" cy="4642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r>
              <a:rPr lang="en-US" sz="1700" dirty="0">
                <a:cs typeface="Calibri"/>
              </a:rPr>
              <a:t>The Capstone Field Campaign will serve as a technology demonstration event for stakeholders to use/evaluate the tools, products, sensors, and capabilities developed during the first four years of </a:t>
            </a:r>
            <a:r>
              <a:rPr lang="en-US" sz="1700" dirty="0" err="1">
                <a:cs typeface="Calibri"/>
              </a:rPr>
              <a:t>FireSense</a:t>
            </a:r>
            <a:r>
              <a:rPr lang="en-US" sz="1700" dirty="0">
                <a:cs typeface="Calibri"/>
              </a:rPr>
              <a:t>.</a:t>
            </a:r>
            <a:endParaRPr lang="en-US" dirty="0"/>
          </a:p>
          <a:p>
            <a:pPr defTabSz="914377"/>
            <a:endParaRPr lang="en-US" sz="1700">
              <a:cs typeface="Calibri"/>
            </a:endParaRPr>
          </a:p>
          <a:p>
            <a:pPr defTabSz="914377"/>
            <a:r>
              <a:rPr lang="en-US" sz="1700" dirty="0">
                <a:cs typeface="Calibri"/>
              </a:rPr>
              <a:t>The hope is that the success of the Capstone Field Campaign will enable the successful adoption/transition of </a:t>
            </a:r>
            <a:r>
              <a:rPr lang="en-US" sz="1700" dirty="0" err="1">
                <a:cs typeface="Calibri"/>
              </a:rPr>
              <a:t>FireSense</a:t>
            </a:r>
            <a:r>
              <a:rPr lang="en-US" sz="1700" dirty="0">
                <a:cs typeface="Calibri"/>
              </a:rPr>
              <a:t> developed capabilities by our stakeholder/operational agencies.</a:t>
            </a:r>
            <a:endParaRPr lang="en-US" dirty="0"/>
          </a:p>
          <a:p>
            <a:pPr defTabSz="914377"/>
            <a:endParaRPr lang="en-US" sz="1700">
              <a:cs typeface="Calibri"/>
            </a:endParaRPr>
          </a:p>
          <a:p>
            <a:pPr defTabSz="914377"/>
            <a:r>
              <a:rPr lang="en-US" sz="1700" dirty="0">
                <a:cs typeface="Calibri"/>
              </a:rPr>
              <a:t>Started conversations with NOAA, EPA, and USGS. Need to have good stakeholder engagement (years in advance) for this effort to succeed.</a:t>
            </a:r>
          </a:p>
          <a:p>
            <a:pPr defTabSz="914377">
              <a:spcBef>
                <a:spcPts val="800"/>
              </a:spcBef>
            </a:pPr>
            <a:endParaRPr lang="en-US" sz="1700">
              <a:cs typeface="Calibri"/>
            </a:endParaRPr>
          </a:p>
        </p:txBody>
      </p:sp>
    </p:spTree>
    <p:extLst>
      <p:ext uri="{BB962C8B-B14F-4D97-AF65-F5344CB8AC3E}">
        <p14:creationId xmlns:p14="http://schemas.microsoft.com/office/powerpoint/2010/main" val="202550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F22C6-B620-605C-4293-3D1EA75CBB42}"/>
              </a:ext>
            </a:extLst>
          </p:cNvPr>
          <p:cNvSpPr>
            <a:spLocks noGrp="1"/>
          </p:cNvSpPr>
          <p:nvPr>
            <p:ph type="sldNum" sz="quarter" idx="2"/>
          </p:nvPr>
        </p:nvSpPr>
        <p:spPr/>
        <p:txBody>
          <a:bodyPr/>
          <a:lstStyle/>
          <a:p>
            <a:fld id="{86CB4B4D-7CA3-9044-876B-883B54F8677D}" type="slidenum">
              <a:rPr lang="en-US" smtClean="0">
                <a:solidFill>
                  <a:schemeClr val="tx1"/>
                </a:solidFill>
              </a:rPr>
              <a:t>14</a:t>
            </a:fld>
            <a:endParaRPr lang="en-US">
              <a:solidFill>
                <a:schemeClr val="tx1"/>
              </a:solidFill>
            </a:endParaRPr>
          </a:p>
        </p:txBody>
      </p:sp>
      <p:sp>
        <p:nvSpPr>
          <p:cNvPr id="9" name="TextBox 8">
            <a:extLst>
              <a:ext uri="{FF2B5EF4-FFF2-40B4-BE49-F238E27FC236}">
                <a16:creationId xmlns:a16="http://schemas.microsoft.com/office/drawing/2014/main" id="{ACF7667D-F538-6E74-A5AA-B3E84EEC640B}"/>
              </a:ext>
            </a:extLst>
          </p:cNvPr>
          <p:cNvSpPr txBox="1"/>
          <p:nvPr/>
        </p:nvSpPr>
        <p:spPr>
          <a:xfrm>
            <a:off x="-491" y="1191887"/>
            <a:ext cx="9912492" cy="5616922"/>
          </a:xfrm>
          <a:prstGeom prst="rect">
            <a:avLst/>
          </a:prstGeom>
          <a:noFill/>
        </p:spPr>
        <p:txBody>
          <a:bodyPr wrap="square" lIns="121920" tIns="60960" rIns="121920" bIns="60960" anchor="t">
            <a:spAutoFit/>
          </a:bodyPr>
          <a:lstStyle/>
          <a:p>
            <a:pPr defTabSz="914377">
              <a:defRPr/>
            </a:pPr>
            <a:r>
              <a:rPr lang="en-US" sz="2100" b="1" i="1" dirty="0">
                <a:latin typeface="Arial"/>
                <a:cs typeface="Arial"/>
              </a:rPr>
              <a:t>Work to date:</a:t>
            </a:r>
            <a:endParaRPr lang="en-US" sz="2100" b="1" i="1">
              <a:latin typeface="Arial"/>
              <a:cs typeface="Arial"/>
            </a:endParaRPr>
          </a:p>
          <a:p>
            <a:pPr marL="227965" indent="-227965" defTabSz="914377">
              <a:buFont typeface="Arial" panose="020B0604020202020204" pitchFamily="34" charset="0"/>
              <a:buChar char="•"/>
              <a:defRPr/>
            </a:pPr>
            <a:r>
              <a:rPr lang="en-US" sz="2100" dirty="0">
                <a:latin typeface="Arial"/>
                <a:cs typeface="Arial"/>
              </a:rPr>
              <a:t>Hosted a stakeholder engagement workshop in Feb 2022 to better understand current barriers to fire management faced by fire management agencies (~800 participants)</a:t>
            </a:r>
            <a:endParaRPr lang="en-US" sz="2100">
              <a:latin typeface="Arial"/>
              <a:cs typeface="Arial"/>
            </a:endParaRPr>
          </a:p>
          <a:p>
            <a:pPr marL="227965" indent="-227965" defTabSz="914377">
              <a:buFont typeface="Arial" panose="020B0604020202020204" pitchFamily="34" charset="0"/>
              <a:buChar char="•"/>
              <a:defRPr/>
            </a:pPr>
            <a:r>
              <a:rPr lang="en-US" sz="2100" dirty="0">
                <a:latin typeface="Arial"/>
                <a:cs typeface="Arial"/>
              </a:rPr>
              <a:t>Hosted internal NASA workshop (May 2022) at GSFC to map NASA center capabilities to the previously identified stakeholder needs</a:t>
            </a:r>
            <a:endParaRPr lang="en-US" sz="2100">
              <a:latin typeface="Arial"/>
              <a:cs typeface="Arial"/>
            </a:endParaRPr>
          </a:p>
          <a:p>
            <a:pPr marL="227965" indent="-227965" defTabSz="914377">
              <a:buFont typeface="Arial" panose="020B0604020202020204" pitchFamily="34" charset="0"/>
              <a:buChar char="•"/>
              <a:defRPr/>
            </a:pPr>
            <a:r>
              <a:rPr lang="en-US" sz="2100" dirty="0">
                <a:latin typeface="Arial"/>
                <a:cs typeface="Arial"/>
              </a:rPr>
              <a:t>Coordinating with ARMD on UASs, scalable traffic management, and aerial operations for emergency response (August 2022 meeting at ARC, regular virtual meetings)</a:t>
            </a:r>
            <a:endParaRPr lang="en-US" sz="2100">
              <a:latin typeface="Arial"/>
              <a:cs typeface="Arial"/>
            </a:endParaRPr>
          </a:p>
          <a:p>
            <a:pPr marL="227965" indent="-227965" defTabSz="914377">
              <a:buFont typeface="Arial" panose="020B0604020202020204" pitchFamily="34" charset="0"/>
              <a:buChar char="•"/>
              <a:defRPr/>
            </a:pPr>
            <a:r>
              <a:rPr lang="en-US" sz="2100" dirty="0" err="1">
                <a:latin typeface="Arial"/>
                <a:cs typeface="Arial"/>
              </a:rPr>
              <a:t>FireSense</a:t>
            </a:r>
            <a:r>
              <a:rPr lang="en-US" sz="2100" dirty="0">
                <a:latin typeface="Arial"/>
                <a:cs typeface="Arial"/>
              </a:rPr>
              <a:t> Technology solicitation released in June 2022</a:t>
            </a:r>
            <a:endParaRPr lang="en-US" sz="2100">
              <a:latin typeface="Arial"/>
              <a:cs typeface="Arial"/>
            </a:endParaRPr>
          </a:p>
          <a:p>
            <a:pPr marL="227965" indent="-227965" defTabSz="914377">
              <a:buFont typeface="Arial" panose="020B0604020202020204" pitchFamily="34" charset="0"/>
              <a:buChar char="•"/>
              <a:defRPr/>
            </a:pPr>
            <a:r>
              <a:rPr lang="en-US" sz="2100" dirty="0">
                <a:latin typeface="Arial"/>
                <a:cs typeface="Arial"/>
              </a:rPr>
              <a:t>Wildland Fire Management Program funded nearly 40 projects in fire applications (late FY22) and developed the Actionable Fire Science Information Hub</a:t>
            </a:r>
            <a:endParaRPr lang="en-US" sz="2100">
              <a:latin typeface="Arial"/>
              <a:cs typeface="Arial"/>
            </a:endParaRPr>
          </a:p>
          <a:p>
            <a:pPr marL="227965" indent="-227965" defTabSz="914377">
              <a:buFont typeface="Arial" panose="020B0604020202020204" pitchFamily="34" charset="0"/>
              <a:buChar char="•"/>
              <a:defRPr/>
            </a:pPr>
            <a:r>
              <a:rPr lang="en-US" sz="2100" dirty="0">
                <a:latin typeface="Arial"/>
                <a:cs typeface="Arial"/>
              </a:rPr>
              <a:t>SBIR partnership and selections through new “Climate </a:t>
            </a:r>
            <a:r>
              <a:rPr lang="en-US" sz="2100" dirty="0" err="1">
                <a:latin typeface="Arial"/>
                <a:cs typeface="Arial"/>
              </a:rPr>
              <a:t>Sequentials</a:t>
            </a:r>
            <a:r>
              <a:rPr lang="en-US" sz="2100" dirty="0">
                <a:latin typeface="Arial"/>
                <a:cs typeface="Arial"/>
              </a:rPr>
              <a:t>” program (2 awards for new instruments)</a:t>
            </a:r>
            <a:endParaRPr lang="en-US" sz="2100">
              <a:latin typeface="Arial"/>
              <a:cs typeface="Arial"/>
            </a:endParaRPr>
          </a:p>
          <a:p>
            <a:pPr marL="227965" indent="-227965" defTabSz="914377">
              <a:buFont typeface="Arial" panose="020B0604020202020204" pitchFamily="34" charset="0"/>
              <a:buChar char="•"/>
              <a:defRPr/>
            </a:pPr>
            <a:r>
              <a:rPr lang="en-US" sz="2100" dirty="0">
                <a:latin typeface="Arial"/>
                <a:cs typeface="Arial"/>
              </a:rPr>
              <a:t>The Research and Analysis program released a wildfire focused topic under the Interdisciplinary Science Solicitation in ROSES 2022</a:t>
            </a:r>
            <a:endParaRPr lang="en-US" sz="2100">
              <a:latin typeface="Arial"/>
              <a:cs typeface="Arial"/>
            </a:endParaRPr>
          </a:p>
        </p:txBody>
      </p:sp>
      <p:pic>
        <p:nvPicPr>
          <p:cNvPr id="13" name="Picture 12">
            <a:extLst>
              <a:ext uri="{FF2B5EF4-FFF2-40B4-BE49-F238E27FC236}">
                <a16:creationId xmlns:a16="http://schemas.microsoft.com/office/drawing/2014/main" id="{C4A2ED45-BF3E-F240-421B-7B0774F349E7}"/>
              </a:ext>
            </a:extLst>
          </p:cNvPr>
          <p:cNvPicPr>
            <a:picLocks noChangeAspect="1"/>
          </p:cNvPicPr>
          <p:nvPr/>
        </p:nvPicPr>
        <p:blipFill rotWithShape="1">
          <a:blip r:embed="rId2"/>
          <a:srcRect r="439" b="62603"/>
          <a:stretch/>
        </p:blipFill>
        <p:spPr>
          <a:xfrm>
            <a:off x="10137084" y="3443400"/>
            <a:ext cx="1492505" cy="1317288"/>
          </a:xfrm>
          <a:prstGeom prst="rect">
            <a:avLst/>
          </a:prstGeom>
        </p:spPr>
      </p:pic>
      <p:pic>
        <p:nvPicPr>
          <p:cNvPr id="14" name="Picture 13">
            <a:extLst>
              <a:ext uri="{FF2B5EF4-FFF2-40B4-BE49-F238E27FC236}">
                <a16:creationId xmlns:a16="http://schemas.microsoft.com/office/drawing/2014/main" id="{8FF3A98E-E6D6-4044-B46C-F70430351FD6}"/>
              </a:ext>
            </a:extLst>
          </p:cNvPr>
          <p:cNvPicPr>
            <a:picLocks noChangeAspect="1"/>
          </p:cNvPicPr>
          <p:nvPr/>
        </p:nvPicPr>
        <p:blipFill rotWithShape="1">
          <a:blip r:embed="rId2"/>
          <a:srcRect t="40189" r="321" b="8789"/>
          <a:stretch/>
        </p:blipFill>
        <p:spPr>
          <a:xfrm>
            <a:off x="10143933" y="4772480"/>
            <a:ext cx="1488011" cy="1632031"/>
          </a:xfrm>
          <a:prstGeom prst="rect">
            <a:avLst/>
          </a:prstGeom>
        </p:spPr>
      </p:pic>
      <p:pic>
        <p:nvPicPr>
          <p:cNvPr id="4" name="Screen Shot 2021-08-13 at 14.44.55.png" descr="Screen Shot 2021-08-13 at 14.44.55.png">
            <a:extLst>
              <a:ext uri="{FF2B5EF4-FFF2-40B4-BE49-F238E27FC236}">
                <a16:creationId xmlns:a16="http://schemas.microsoft.com/office/drawing/2014/main" id="{04809E35-0663-6D87-9944-2D014DC5E550}"/>
              </a:ext>
            </a:extLst>
          </p:cNvPr>
          <p:cNvPicPr>
            <a:picLocks noChangeAspect="1"/>
          </p:cNvPicPr>
          <p:nvPr/>
        </p:nvPicPr>
        <p:blipFill>
          <a:blip r:embed="rId3"/>
          <a:srcRect/>
          <a:stretch>
            <a:fillRect/>
          </a:stretch>
        </p:blipFill>
        <p:spPr>
          <a:xfrm>
            <a:off x="10137084" y="1417701"/>
            <a:ext cx="1486175" cy="2025699"/>
          </a:xfrm>
          <a:prstGeom prst="rect">
            <a:avLst/>
          </a:prstGeom>
          <a:ln w="12700">
            <a:miter lim="400000"/>
          </a:ln>
          <a:effectLst>
            <a:outerShdw blurRad="50800" dist="25400" dir="5400000" rotWithShape="0">
              <a:srgbClr val="000000">
                <a:alpha val="35000"/>
              </a:srgbClr>
            </a:outerShdw>
          </a:effectLst>
        </p:spPr>
      </p:pic>
      <p:pic>
        <p:nvPicPr>
          <p:cNvPr id="5" name="Picture 4">
            <a:extLst>
              <a:ext uri="{FF2B5EF4-FFF2-40B4-BE49-F238E27FC236}">
                <a16:creationId xmlns:a16="http://schemas.microsoft.com/office/drawing/2014/main" id="{68D9A709-AFF9-034A-CAC0-50D84C997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65729"/>
          </a:xfrm>
          <a:prstGeom prst="rect">
            <a:avLst/>
          </a:prstGeom>
        </p:spPr>
      </p:pic>
      <p:sp>
        <p:nvSpPr>
          <p:cNvPr id="3" name="Proposed Approach">
            <a:extLst>
              <a:ext uri="{FF2B5EF4-FFF2-40B4-BE49-F238E27FC236}">
                <a16:creationId xmlns:a16="http://schemas.microsoft.com/office/drawing/2014/main" id="{2C00CB71-5389-6A05-92C5-2E0AC9E8CFFC}"/>
              </a:ext>
            </a:extLst>
          </p:cNvPr>
          <p:cNvSpPr txBox="1">
            <a:spLocks/>
          </p:cNvSpPr>
          <p:nvPr/>
        </p:nvSpPr>
        <p:spPr>
          <a:xfrm>
            <a:off x="1572" y="573818"/>
            <a:ext cx="11817175" cy="646332"/>
          </a:xfrm>
          <a:prstGeom prst="rect">
            <a:avLst/>
          </a:prstGeom>
        </p:spPr>
        <p:txBody>
          <a:bodyPr lIns="121920" tIns="60960" rIns="121920" bIns="60960" anchor="t"/>
          <a:lstStyle>
            <a:lvl1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a:lstStyle>
          <a:p>
            <a:pPr algn="l"/>
            <a:r>
              <a:rPr lang="en-US" sz="3400">
                <a:solidFill>
                  <a:schemeClr val="tx1"/>
                </a:solidFill>
                <a:latin typeface="Arial" panose="020B0604020202020204" pitchFamily="34" charset="0"/>
                <a:cs typeface="Arial" panose="020B0604020202020204" pitchFamily="34" charset="0"/>
              </a:rPr>
              <a:t>NASA ESD Wildland </a:t>
            </a:r>
            <a:r>
              <a:rPr lang="en-US" sz="3400" err="1">
                <a:solidFill>
                  <a:schemeClr val="tx1"/>
                </a:solidFill>
                <a:latin typeface="Arial" panose="020B0604020202020204" pitchFamily="34" charset="0"/>
                <a:cs typeface="Arial" panose="020B0604020202020204" pitchFamily="34" charset="0"/>
              </a:rPr>
              <a:t>FireSense</a:t>
            </a:r>
            <a:r>
              <a:rPr lang="en-US" sz="3400">
                <a:solidFill>
                  <a:schemeClr val="tx1"/>
                </a:solidFill>
                <a:latin typeface="Arial" panose="020B0604020202020204" pitchFamily="34" charset="0"/>
                <a:cs typeface="Arial" panose="020B0604020202020204" pitchFamily="34" charset="0"/>
              </a:rPr>
              <a:t> - Execution</a:t>
            </a:r>
          </a:p>
        </p:txBody>
      </p:sp>
    </p:spTree>
    <p:extLst>
      <p:ext uri="{BB962C8B-B14F-4D97-AF65-F5344CB8AC3E}">
        <p14:creationId xmlns:p14="http://schemas.microsoft.com/office/powerpoint/2010/main" val="318240181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AF22C6-B620-605C-4293-3D1EA75CBB42}"/>
              </a:ext>
            </a:extLst>
          </p:cNvPr>
          <p:cNvSpPr>
            <a:spLocks noGrp="1"/>
          </p:cNvSpPr>
          <p:nvPr>
            <p:ph type="sldNum" sz="quarter" idx="2"/>
          </p:nvPr>
        </p:nvSpPr>
        <p:spPr/>
        <p:txBody>
          <a:bodyPr/>
          <a:lstStyle/>
          <a:p>
            <a:fld id="{86CB4B4D-7CA3-9044-876B-883B54F8677D}" type="slidenum">
              <a:rPr lang="en-US" smtClean="0">
                <a:solidFill>
                  <a:schemeClr val="tx1"/>
                </a:solidFill>
              </a:rPr>
              <a:t>15</a:t>
            </a:fld>
            <a:endParaRPr lang="en-US">
              <a:solidFill>
                <a:schemeClr val="tx1"/>
              </a:solidFill>
            </a:endParaRPr>
          </a:p>
        </p:txBody>
      </p:sp>
      <p:sp>
        <p:nvSpPr>
          <p:cNvPr id="10" name="TextBox 9">
            <a:extLst>
              <a:ext uri="{FF2B5EF4-FFF2-40B4-BE49-F238E27FC236}">
                <a16:creationId xmlns:a16="http://schemas.microsoft.com/office/drawing/2014/main" id="{7A391CFA-70A5-CE39-05AE-928EE968537B}"/>
              </a:ext>
            </a:extLst>
          </p:cNvPr>
          <p:cNvSpPr txBox="1"/>
          <p:nvPr/>
        </p:nvSpPr>
        <p:spPr>
          <a:xfrm>
            <a:off x="123917" y="1256509"/>
            <a:ext cx="9782144" cy="4970591"/>
          </a:xfrm>
          <a:prstGeom prst="rect">
            <a:avLst/>
          </a:prstGeom>
          <a:noFill/>
        </p:spPr>
        <p:txBody>
          <a:bodyPr wrap="square" lIns="121920" tIns="60960" rIns="121920" bIns="60960" anchor="t">
            <a:spAutoFit/>
          </a:bodyPr>
          <a:lstStyle/>
          <a:p>
            <a:pPr defTabSz="914377">
              <a:defRPr/>
            </a:pPr>
            <a:r>
              <a:rPr lang="en-US" sz="2100" b="1" i="1" dirty="0">
                <a:latin typeface="Arial"/>
                <a:cs typeface="Arial"/>
              </a:rPr>
              <a:t>Planned work:</a:t>
            </a:r>
            <a:endParaRPr lang="en-US" sz="2100" dirty="0">
              <a:latin typeface="Arial"/>
              <a:cs typeface="Arial"/>
            </a:endParaRPr>
          </a:p>
          <a:p>
            <a:pPr marL="227965" indent="-227965" defTabSz="914377">
              <a:buFont typeface="Arial" panose="020B0604020202020204" pitchFamily="34" charset="0"/>
              <a:buChar char="•"/>
              <a:defRPr/>
            </a:pPr>
            <a:r>
              <a:rPr lang="en-US" sz="2100" dirty="0">
                <a:latin typeface="Arial"/>
                <a:cs typeface="Arial"/>
              </a:rPr>
              <a:t>Continue to engage with NASA centers and stakeholders through regular meetings and workshops (next workshop in Nov 2022 at ARC) </a:t>
            </a:r>
          </a:p>
          <a:p>
            <a:pPr marL="227965" indent="-227965" defTabSz="914377">
              <a:buFont typeface="Arial" panose="020B0604020202020204" pitchFamily="34" charset="0"/>
              <a:buChar char="•"/>
              <a:defRPr/>
            </a:pPr>
            <a:r>
              <a:rPr lang="en-US" sz="2100" dirty="0">
                <a:latin typeface="Arial"/>
                <a:cs typeface="Arial"/>
              </a:rPr>
              <a:t>Continue to collaborate with ARMD on scalable air traffic management to support wildfire management (e.g., tabletop exercises) </a:t>
            </a:r>
          </a:p>
          <a:p>
            <a:pPr marL="227965" indent="-227965" defTabSz="914377">
              <a:buFont typeface="Arial" panose="020B0604020202020204" pitchFamily="34" charset="0"/>
              <a:buChar char="•"/>
              <a:defRPr/>
            </a:pPr>
            <a:r>
              <a:rPr lang="en-US" sz="2100" dirty="0">
                <a:latin typeface="Arial"/>
                <a:cs typeface="Arial"/>
              </a:rPr>
              <a:t>Make selections for the </a:t>
            </a:r>
            <a:r>
              <a:rPr lang="en-US" sz="2100" dirty="0" err="1">
                <a:latin typeface="Arial"/>
                <a:cs typeface="Arial"/>
              </a:rPr>
              <a:t>FireSense</a:t>
            </a:r>
            <a:r>
              <a:rPr lang="en-US" sz="2100" dirty="0">
                <a:latin typeface="Arial"/>
                <a:cs typeface="Arial"/>
              </a:rPr>
              <a:t> Technology and Interdisciplinary Science solicitations, which are expected to start work in the second half of FY23</a:t>
            </a:r>
          </a:p>
          <a:p>
            <a:pPr marL="227965" indent="-227965" defTabSz="914377">
              <a:buFont typeface="Arial" panose="020B0604020202020204" pitchFamily="34" charset="0"/>
              <a:buChar char="•"/>
              <a:defRPr/>
            </a:pPr>
            <a:r>
              <a:rPr lang="en-US" sz="2100" dirty="0">
                <a:latin typeface="Arial"/>
                <a:cs typeface="Arial"/>
              </a:rPr>
              <a:t>Continue to partner with STMD through SBIR, expect to have a topic in FY23 “Climate </a:t>
            </a:r>
            <a:r>
              <a:rPr lang="en-US" sz="2100" dirty="0" err="1">
                <a:latin typeface="Arial"/>
                <a:cs typeface="Arial"/>
              </a:rPr>
              <a:t>Sequentials</a:t>
            </a:r>
            <a:r>
              <a:rPr lang="en-US" sz="2100" dirty="0">
                <a:latin typeface="Arial"/>
                <a:cs typeface="Arial"/>
              </a:rPr>
              <a:t>” program</a:t>
            </a:r>
          </a:p>
          <a:p>
            <a:pPr marL="227965" indent="-227965" defTabSz="914377">
              <a:buFont typeface="Arial,Sans-Serif" panose="020B0604020202020204" pitchFamily="34" charset="0"/>
              <a:buChar char="•"/>
              <a:defRPr/>
            </a:pPr>
            <a:r>
              <a:rPr lang="en-US" sz="2100" dirty="0">
                <a:latin typeface="Arial"/>
                <a:cs typeface="Arial"/>
              </a:rPr>
              <a:t>Conduct annual targeted airborne campaigns to test new technology and also further improve characterization of the </a:t>
            </a:r>
            <a:r>
              <a:rPr lang="en-US" sz="2100" dirty="0" err="1">
                <a:latin typeface="Arial"/>
                <a:cs typeface="Arial"/>
              </a:rPr>
              <a:t>prefire</a:t>
            </a:r>
            <a:r>
              <a:rPr lang="en-US" sz="2100" dirty="0">
                <a:latin typeface="Arial"/>
                <a:cs typeface="Arial"/>
              </a:rPr>
              <a:t> (fuel characteristics), active fire (fire spread and smoke) and postfire (burn severity and impacts) environments </a:t>
            </a:r>
          </a:p>
          <a:p>
            <a:pPr marL="227965" indent="-227965" defTabSz="914377">
              <a:buFont typeface="Arial,Sans-Serif" panose="020B0604020202020204" pitchFamily="34" charset="0"/>
              <a:buChar char="•"/>
              <a:defRPr/>
            </a:pPr>
            <a:r>
              <a:rPr lang="en-US" sz="2100" dirty="0">
                <a:latin typeface="Arial"/>
                <a:cs typeface="Arial"/>
              </a:rPr>
              <a:t>Develop technology and modeling to support a capstone airborne field campaign in 2027 to demonstrate the tools we develop to support fire management in near-real-time </a:t>
            </a:r>
          </a:p>
        </p:txBody>
      </p:sp>
      <p:pic>
        <p:nvPicPr>
          <p:cNvPr id="5" name="Picture 4">
            <a:extLst>
              <a:ext uri="{FF2B5EF4-FFF2-40B4-BE49-F238E27FC236}">
                <a16:creationId xmlns:a16="http://schemas.microsoft.com/office/drawing/2014/main" id="{68D9A709-AFF9-034A-CAC0-50D84C997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65729"/>
          </a:xfrm>
          <a:prstGeom prst="rect">
            <a:avLst/>
          </a:prstGeom>
        </p:spPr>
      </p:pic>
      <p:pic>
        <p:nvPicPr>
          <p:cNvPr id="6" name="Picture 5">
            <a:extLst>
              <a:ext uri="{FF2B5EF4-FFF2-40B4-BE49-F238E27FC236}">
                <a16:creationId xmlns:a16="http://schemas.microsoft.com/office/drawing/2014/main" id="{3DA59D31-EB59-D7C8-0D9A-57D83248528E}"/>
              </a:ext>
            </a:extLst>
          </p:cNvPr>
          <p:cNvPicPr>
            <a:picLocks noChangeAspect="1"/>
          </p:cNvPicPr>
          <p:nvPr/>
        </p:nvPicPr>
        <p:blipFill rotWithShape="1">
          <a:blip r:embed="rId3"/>
          <a:srcRect r="439" b="62603"/>
          <a:stretch/>
        </p:blipFill>
        <p:spPr>
          <a:xfrm>
            <a:off x="10137084" y="3443400"/>
            <a:ext cx="1492505" cy="1317288"/>
          </a:xfrm>
          <a:prstGeom prst="rect">
            <a:avLst/>
          </a:prstGeom>
        </p:spPr>
      </p:pic>
      <p:pic>
        <p:nvPicPr>
          <p:cNvPr id="7" name="Picture 6">
            <a:extLst>
              <a:ext uri="{FF2B5EF4-FFF2-40B4-BE49-F238E27FC236}">
                <a16:creationId xmlns:a16="http://schemas.microsoft.com/office/drawing/2014/main" id="{11D97CEB-500A-DB02-754D-8A03B2946148}"/>
              </a:ext>
            </a:extLst>
          </p:cNvPr>
          <p:cNvPicPr>
            <a:picLocks noChangeAspect="1"/>
          </p:cNvPicPr>
          <p:nvPr/>
        </p:nvPicPr>
        <p:blipFill rotWithShape="1">
          <a:blip r:embed="rId3"/>
          <a:srcRect t="40189" r="321" b="8789"/>
          <a:stretch/>
        </p:blipFill>
        <p:spPr>
          <a:xfrm>
            <a:off x="10143933" y="4772480"/>
            <a:ext cx="1488011" cy="1632031"/>
          </a:xfrm>
          <a:prstGeom prst="rect">
            <a:avLst/>
          </a:prstGeom>
        </p:spPr>
      </p:pic>
      <p:pic>
        <p:nvPicPr>
          <p:cNvPr id="8" name="Screen Shot 2021-08-13 at 14.44.55.png" descr="Screen Shot 2021-08-13 at 14.44.55.png">
            <a:extLst>
              <a:ext uri="{FF2B5EF4-FFF2-40B4-BE49-F238E27FC236}">
                <a16:creationId xmlns:a16="http://schemas.microsoft.com/office/drawing/2014/main" id="{336D1C18-1F68-278C-00A1-2D28A6EAE1D1}"/>
              </a:ext>
            </a:extLst>
          </p:cNvPr>
          <p:cNvPicPr>
            <a:picLocks noChangeAspect="1"/>
          </p:cNvPicPr>
          <p:nvPr/>
        </p:nvPicPr>
        <p:blipFill>
          <a:blip r:embed="rId4"/>
          <a:srcRect/>
          <a:stretch>
            <a:fillRect/>
          </a:stretch>
        </p:blipFill>
        <p:spPr>
          <a:xfrm>
            <a:off x="10137084" y="1417701"/>
            <a:ext cx="1486175" cy="2025699"/>
          </a:xfrm>
          <a:prstGeom prst="rect">
            <a:avLst/>
          </a:prstGeom>
          <a:ln w="12700">
            <a:miter lim="400000"/>
          </a:ln>
          <a:effectLst>
            <a:outerShdw blurRad="50800" dist="25400" dir="5400000" rotWithShape="0">
              <a:srgbClr val="000000">
                <a:alpha val="35000"/>
              </a:srgbClr>
            </a:outerShdw>
          </a:effectLst>
        </p:spPr>
      </p:pic>
      <p:sp>
        <p:nvSpPr>
          <p:cNvPr id="3" name="Proposed Approach">
            <a:extLst>
              <a:ext uri="{FF2B5EF4-FFF2-40B4-BE49-F238E27FC236}">
                <a16:creationId xmlns:a16="http://schemas.microsoft.com/office/drawing/2014/main" id="{2C00CB71-5389-6A05-92C5-2E0AC9E8CFFC}"/>
              </a:ext>
            </a:extLst>
          </p:cNvPr>
          <p:cNvSpPr txBox="1">
            <a:spLocks/>
          </p:cNvSpPr>
          <p:nvPr/>
        </p:nvSpPr>
        <p:spPr>
          <a:xfrm>
            <a:off x="1572" y="476126"/>
            <a:ext cx="11817175" cy="646332"/>
          </a:xfrm>
          <a:prstGeom prst="rect">
            <a:avLst/>
          </a:prstGeom>
        </p:spPr>
        <p:txBody>
          <a:bodyPr lIns="121920" tIns="60960" rIns="121920" bIns="60960" anchor="t"/>
          <a:lstStyle>
            <a:lvl1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Arial"/>
                <a:ea typeface="Arial"/>
                <a:cs typeface="Arial"/>
                <a:sym typeface="Arial"/>
              </a:defRPr>
            </a:lvl9pPr>
          </a:lstStyle>
          <a:p>
            <a:pPr algn="l"/>
            <a:r>
              <a:rPr lang="en-US" sz="3400">
                <a:solidFill>
                  <a:schemeClr val="tx1"/>
                </a:solidFill>
                <a:latin typeface="Arial" panose="020B0604020202020204" pitchFamily="34" charset="0"/>
                <a:cs typeface="Arial" panose="020B0604020202020204" pitchFamily="34" charset="0"/>
              </a:rPr>
              <a:t>NASA ESD Wildland </a:t>
            </a:r>
            <a:r>
              <a:rPr lang="en-US" sz="3400" err="1">
                <a:solidFill>
                  <a:schemeClr val="tx1"/>
                </a:solidFill>
                <a:latin typeface="Arial" panose="020B0604020202020204" pitchFamily="34" charset="0"/>
                <a:cs typeface="Arial" panose="020B0604020202020204" pitchFamily="34" charset="0"/>
              </a:rPr>
              <a:t>FireSense</a:t>
            </a:r>
            <a:r>
              <a:rPr lang="en-US" sz="3400">
                <a:solidFill>
                  <a:schemeClr val="tx1"/>
                </a:solidFill>
                <a:latin typeface="Arial" panose="020B0604020202020204" pitchFamily="34" charset="0"/>
                <a:cs typeface="Arial" panose="020B0604020202020204" pitchFamily="34" charset="0"/>
              </a:rPr>
              <a:t> - Execution</a:t>
            </a:r>
          </a:p>
        </p:txBody>
      </p:sp>
    </p:spTree>
    <p:extLst>
      <p:ext uri="{BB962C8B-B14F-4D97-AF65-F5344CB8AC3E}">
        <p14:creationId xmlns:p14="http://schemas.microsoft.com/office/powerpoint/2010/main" val="186078275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3C15-834D-979A-A415-2E4DCD9D38AF}"/>
              </a:ext>
            </a:extLst>
          </p:cNvPr>
          <p:cNvSpPr>
            <a:spLocks noGrp="1"/>
          </p:cNvSpPr>
          <p:nvPr>
            <p:ph type="ctrTitle"/>
          </p:nvPr>
        </p:nvSpPr>
        <p:spPr>
          <a:xfrm>
            <a:off x="762000" y="1"/>
            <a:ext cx="10668000" cy="482599"/>
          </a:xfrm>
        </p:spPr>
        <p:txBody>
          <a:bodyPr>
            <a:normAutofit/>
          </a:bodyPr>
          <a:lstStyle/>
          <a:p>
            <a:r>
              <a:rPr lang="en-US" sz="2400" b="1">
                <a:latin typeface="+mn-lt"/>
              </a:rPr>
              <a:t>Position Announcement: Project Scientist for the NASA </a:t>
            </a:r>
            <a:r>
              <a:rPr lang="en-US" sz="2400" b="1" err="1">
                <a:latin typeface="+mn-lt"/>
              </a:rPr>
              <a:t>FireSense</a:t>
            </a:r>
            <a:r>
              <a:rPr lang="en-US" sz="2400" b="1">
                <a:latin typeface="+mn-lt"/>
              </a:rPr>
              <a:t> Project </a:t>
            </a:r>
          </a:p>
        </p:txBody>
      </p:sp>
      <p:sp>
        <p:nvSpPr>
          <p:cNvPr id="3" name="Subtitle 2">
            <a:extLst>
              <a:ext uri="{FF2B5EF4-FFF2-40B4-BE49-F238E27FC236}">
                <a16:creationId xmlns:a16="http://schemas.microsoft.com/office/drawing/2014/main" id="{B5A987F5-5951-CE61-D2B7-4E7B354909F6}"/>
              </a:ext>
            </a:extLst>
          </p:cNvPr>
          <p:cNvSpPr>
            <a:spLocks noGrp="1"/>
          </p:cNvSpPr>
          <p:nvPr>
            <p:ph type="subTitle" idx="1"/>
          </p:nvPr>
        </p:nvSpPr>
        <p:spPr>
          <a:xfrm>
            <a:off x="152399" y="557558"/>
            <a:ext cx="11887201" cy="824658"/>
          </a:xfrm>
        </p:spPr>
        <p:txBody>
          <a:bodyPr vert="horz" lIns="91440" tIns="45720" rIns="91440" bIns="45720" rtlCol="0" anchor="t">
            <a:noAutofit/>
          </a:bodyPr>
          <a:lstStyle/>
          <a:p>
            <a:pPr algn="l"/>
            <a:r>
              <a:rPr lang="en-US" sz="1300" dirty="0"/>
              <a:t>The NASA Science Mission Directorate (SMD) </a:t>
            </a:r>
            <a:r>
              <a:rPr lang="en-US" sz="1300" dirty="0" err="1"/>
              <a:t>FireSense</a:t>
            </a:r>
            <a:r>
              <a:rPr lang="en-US" sz="1300" dirty="0"/>
              <a:t> project is a 5-year effort focused on </a:t>
            </a:r>
            <a:r>
              <a:rPr lang="en-US" sz="1300" i="0" u="none" strike="noStrike" dirty="0">
                <a:solidFill>
                  <a:srgbClr val="000000"/>
                </a:solidFill>
                <a:effectLst/>
              </a:rPr>
              <a:t>delivering NASA’s unique Earth science and technological capabilities to operational agencies toward measurable improvement in US wildland fire management. The NASA SMD </a:t>
            </a:r>
            <a:r>
              <a:rPr lang="en-US" sz="1300" i="0" u="none" strike="noStrike" dirty="0" err="1">
                <a:solidFill>
                  <a:srgbClr val="000000"/>
                </a:solidFill>
                <a:effectLst/>
              </a:rPr>
              <a:t>FireSense</a:t>
            </a:r>
            <a:r>
              <a:rPr lang="en-US" sz="1300" i="0" u="none" strike="noStrike" dirty="0">
                <a:solidFill>
                  <a:srgbClr val="000000"/>
                </a:solidFill>
                <a:effectLst/>
              </a:rPr>
              <a:t> project is part of a larger NASA wide Wildland Fire Initiative involving </a:t>
            </a:r>
            <a:r>
              <a:rPr lang="en-US" sz="1300" dirty="0">
                <a:solidFill>
                  <a:srgbClr val="000000"/>
                </a:solidFill>
              </a:rPr>
              <a:t>SMD, the </a:t>
            </a:r>
            <a:r>
              <a:rPr lang="en-US" sz="1300" i="0" u="none" strike="noStrike" dirty="0">
                <a:solidFill>
                  <a:srgbClr val="000000"/>
                </a:solidFill>
                <a:effectLst/>
              </a:rPr>
              <a:t>Aeronautics Research Mission Directorate (ARMD), and the Space Technology Mission Directorate (STMD).</a:t>
            </a:r>
          </a:p>
          <a:p>
            <a:pPr algn="l"/>
            <a:r>
              <a:rPr lang="en-US" sz="1300" dirty="0">
                <a:solidFill>
                  <a:srgbClr val="000000"/>
                </a:solidFill>
              </a:rPr>
              <a:t>The Project Scientist will be responsible for coordinating science and engagement activities for the </a:t>
            </a:r>
            <a:r>
              <a:rPr lang="en-US" sz="1300" dirty="0" err="1">
                <a:solidFill>
                  <a:srgbClr val="000000"/>
                </a:solidFill>
              </a:rPr>
              <a:t>FireSense</a:t>
            </a:r>
            <a:r>
              <a:rPr lang="en-US" sz="1300" dirty="0">
                <a:solidFill>
                  <a:srgbClr val="000000"/>
                </a:solidFill>
              </a:rPr>
              <a:t> project. </a:t>
            </a:r>
            <a:endParaRPr lang="en-US" sz="1300" dirty="0">
              <a:solidFill>
                <a:srgbClr val="000000"/>
              </a:solidFill>
              <a:cs typeface="Calibri"/>
            </a:endParaRPr>
          </a:p>
          <a:p>
            <a:pPr algn="l"/>
            <a:endParaRPr lang="en-US" sz="1100" dirty="0">
              <a:solidFill>
                <a:srgbClr val="000000"/>
              </a:solidFill>
              <a:latin typeface="+mj-lt"/>
              <a:cs typeface="Calibri Light" panose="020F0302020204030204"/>
            </a:endParaRPr>
          </a:p>
          <a:p>
            <a:pPr algn="l"/>
            <a:endParaRPr lang="en-US" sz="1100" dirty="0">
              <a:solidFill>
                <a:srgbClr val="000000"/>
              </a:solidFill>
              <a:latin typeface="+mj-lt"/>
              <a:cs typeface="Calibri Light" panose="020F0302020204030204"/>
            </a:endParaRPr>
          </a:p>
        </p:txBody>
      </p:sp>
      <p:sp>
        <p:nvSpPr>
          <p:cNvPr id="5" name="TextBox 4">
            <a:extLst>
              <a:ext uri="{FF2B5EF4-FFF2-40B4-BE49-F238E27FC236}">
                <a16:creationId xmlns:a16="http://schemas.microsoft.com/office/drawing/2014/main" id="{03D216A5-F6B4-8189-16AE-000D07EE7DB3}"/>
              </a:ext>
            </a:extLst>
          </p:cNvPr>
          <p:cNvSpPr txBox="1"/>
          <p:nvPr/>
        </p:nvSpPr>
        <p:spPr>
          <a:xfrm>
            <a:off x="152399" y="1659215"/>
            <a:ext cx="5881991" cy="3785652"/>
          </a:xfrm>
          <a:prstGeom prst="rect">
            <a:avLst/>
          </a:prstGeom>
          <a:noFill/>
        </p:spPr>
        <p:txBody>
          <a:bodyPr wrap="square">
            <a:spAutoFit/>
          </a:bodyPr>
          <a:lstStyle/>
          <a:p>
            <a:pPr algn="l"/>
            <a:r>
              <a:rPr lang="en-US" sz="1200" b="1" dirty="0">
                <a:solidFill>
                  <a:srgbClr val="000000"/>
                </a:solidFill>
              </a:rPr>
              <a:t>Duties will include:</a:t>
            </a:r>
            <a:endParaRPr lang="en-US" sz="1200" b="1" dirty="0">
              <a:solidFill>
                <a:srgbClr val="000000"/>
              </a:solidFill>
              <a:cs typeface="Calibri"/>
            </a:endParaRPr>
          </a:p>
          <a:p>
            <a:pPr marL="342900" indent="-342900" algn="l">
              <a:buFontTx/>
              <a:buChar char="-"/>
            </a:pPr>
            <a:r>
              <a:rPr lang="en-US" sz="1200" dirty="0">
                <a:solidFill>
                  <a:srgbClr val="000000"/>
                </a:solidFill>
              </a:rPr>
              <a:t>Coordinate with other NASA Mission Directorates and research centers on fire science activities that contribute to meeting </a:t>
            </a:r>
            <a:r>
              <a:rPr lang="en-US" sz="1200" dirty="0" err="1">
                <a:solidFill>
                  <a:srgbClr val="000000"/>
                </a:solidFill>
              </a:rPr>
              <a:t>FireSense</a:t>
            </a:r>
            <a:r>
              <a:rPr lang="en-US" sz="1200" dirty="0">
                <a:solidFill>
                  <a:srgbClr val="000000"/>
                </a:solidFill>
              </a:rPr>
              <a:t> project goals.</a:t>
            </a:r>
            <a:endParaRPr lang="en-US" sz="1200" dirty="0">
              <a:solidFill>
                <a:srgbClr val="000000"/>
              </a:solidFill>
              <a:cs typeface="Calibri"/>
            </a:endParaRPr>
          </a:p>
          <a:p>
            <a:pPr marL="342900" indent="-342900" algn="l">
              <a:buFontTx/>
              <a:buChar char="-"/>
            </a:pPr>
            <a:r>
              <a:rPr lang="en-US" sz="1200" i="0" u="none" strike="noStrike" dirty="0">
                <a:solidFill>
                  <a:srgbClr val="000000"/>
                </a:solidFill>
                <a:effectLst/>
              </a:rPr>
              <a:t>Assist in the </a:t>
            </a:r>
            <a:r>
              <a:rPr lang="en-US" sz="1200" dirty="0">
                <a:solidFill>
                  <a:srgbClr val="000000"/>
                </a:solidFill>
              </a:rPr>
              <a:t>identification, development,</a:t>
            </a:r>
            <a:r>
              <a:rPr lang="en-US" sz="1200" i="0" u="none" strike="noStrike" dirty="0">
                <a:solidFill>
                  <a:srgbClr val="000000"/>
                </a:solidFill>
                <a:effectLst/>
              </a:rPr>
              <a:t> and maturation of science and technology </a:t>
            </a:r>
            <a:r>
              <a:rPr lang="en-US" sz="1200" dirty="0">
                <a:solidFill>
                  <a:srgbClr val="000000"/>
                </a:solidFill>
              </a:rPr>
              <a:t>capabilities to</a:t>
            </a:r>
            <a:r>
              <a:rPr lang="en-US" sz="1200" i="0" u="none" strike="noStrike" dirty="0">
                <a:solidFill>
                  <a:srgbClr val="000000"/>
                </a:solidFill>
                <a:effectLst/>
              </a:rPr>
              <a:t> address key gaps in fire management across the entire fire lifecycle.</a:t>
            </a:r>
            <a:r>
              <a:rPr lang="en-US" sz="1200" dirty="0">
                <a:solidFill>
                  <a:srgbClr val="000000"/>
                </a:solidFill>
              </a:rPr>
              <a:t> Develop and maintain partnerships </a:t>
            </a:r>
            <a:r>
              <a:rPr lang="en-US" sz="1200" i="0" u="none" strike="noStrike" dirty="0">
                <a:solidFill>
                  <a:srgbClr val="000000"/>
                </a:solidFill>
                <a:effectLst/>
              </a:rPr>
              <a:t>with national, state,</a:t>
            </a:r>
            <a:r>
              <a:rPr lang="en-US" sz="1200" dirty="0">
                <a:solidFill>
                  <a:srgbClr val="000000"/>
                </a:solidFill>
              </a:rPr>
              <a:t> tribal,</a:t>
            </a:r>
            <a:r>
              <a:rPr lang="en-US" sz="1200" i="0" u="none" strike="noStrike" dirty="0">
                <a:solidFill>
                  <a:srgbClr val="000000"/>
                </a:solidFill>
                <a:effectLst/>
              </a:rPr>
              <a:t> and local US fire management agencies to co-develop capabilities for improved fire management that leverage NASA expertise, observations, and models.</a:t>
            </a:r>
            <a:endParaRPr lang="en-US" sz="1200" i="0" u="none" strike="noStrike" dirty="0">
              <a:solidFill>
                <a:srgbClr val="000000"/>
              </a:solidFill>
              <a:effectLst/>
              <a:cs typeface="Calibri"/>
            </a:endParaRPr>
          </a:p>
          <a:p>
            <a:pPr marL="342900" indent="-342900" algn="l">
              <a:buFontTx/>
              <a:buChar char="-"/>
            </a:pPr>
            <a:r>
              <a:rPr lang="en-US" sz="1200" dirty="0">
                <a:solidFill>
                  <a:srgbClr val="000000"/>
                </a:solidFill>
              </a:rPr>
              <a:t>Develop and maintain awareness and partnerships on science and technology maturation with external organizations including the commercial sector, other state, tribal, and federal agencies, non-governmental organizations, and academia. </a:t>
            </a:r>
            <a:r>
              <a:rPr lang="en-US" sz="1200" i="0" u="none" strike="noStrike" dirty="0">
                <a:solidFill>
                  <a:srgbClr val="000000"/>
                </a:solidFill>
                <a:effectLst/>
              </a:rPr>
              <a:t>Assist in the planning and execution of field and airborne campaigns to demonstrate new capabilities and progress towards operational readiness.</a:t>
            </a:r>
            <a:endParaRPr lang="en-US" sz="1200" i="0" u="none" strike="noStrike" dirty="0">
              <a:solidFill>
                <a:srgbClr val="000000"/>
              </a:solidFill>
              <a:effectLst/>
              <a:cs typeface="Calibri"/>
            </a:endParaRPr>
          </a:p>
          <a:p>
            <a:pPr marL="342900" indent="-342900" algn="l">
              <a:buFontTx/>
              <a:buChar char="-"/>
            </a:pPr>
            <a:r>
              <a:rPr lang="en-US" sz="1200" dirty="0">
                <a:solidFill>
                  <a:srgbClr val="000000"/>
                </a:solidFill>
              </a:rPr>
              <a:t>Assist in the planning and execution of internal and external </a:t>
            </a:r>
            <a:r>
              <a:rPr lang="en-US" sz="1200" dirty="0" err="1">
                <a:solidFill>
                  <a:srgbClr val="000000"/>
                </a:solidFill>
              </a:rPr>
              <a:t>FireSense</a:t>
            </a:r>
            <a:r>
              <a:rPr lang="en-US" sz="1200" dirty="0">
                <a:solidFill>
                  <a:srgbClr val="000000"/>
                </a:solidFill>
              </a:rPr>
              <a:t> meetings and workshops and present project reports and updates at internal and external meetings.</a:t>
            </a:r>
            <a:endParaRPr lang="en-US" sz="1200" dirty="0">
              <a:solidFill>
                <a:srgbClr val="000000"/>
              </a:solidFill>
              <a:cs typeface="Calibri"/>
            </a:endParaRPr>
          </a:p>
          <a:p>
            <a:pPr marL="342900" indent="-342900" algn="l">
              <a:buFontTx/>
              <a:buChar char="-"/>
            </a:pPr>
            <a:r>
              <a:rPr lang="en-US" sz="1200" dirty="0">
                <a:solidFill>
                  <a:srgbClr val="000000"/>
                </a:solidFill>
              </a:rPr>
              <a:t>Work with SMD managers to develop and refine a strategic plan for the </a:t>
            </a:r>
            <a:r>
              <a:rPr lang="en-US" sz="1200" dirty="0" err="1">
                <a:solidFill>
                  <a:srgbClr val="000000"/>
                </a:solidFill>
              </a:rPr>
              <a:t>FireSense</a:t>
            </a:r>
            <a:r>
              <a:rPr lang="en-US" sz="1200" dirty="0">
                <a:solidFill>
                  <a:srgbClr val="000000"/>
                </a:solidFill>
              </a:rPr>
              <a:t> project, and co-present annual reports to SMD managers.</a:t>
            </a:r>
            <a:endParaRPr lang="en-US" sz="1200" dirty="0">
              <a:solidFill>
                <a:srgbClr val="000000"/>
              </a:solidFill>
              <a:cs typeface="Calibri"/>
            </a:endParaRPr>
          </a:p>
          <a:p>
            <a:pPr marL="342900" indent="-342900" algn="l">
              <a:buFontTx/>
              <a:buChar char="-"/>
            </a:pPr>
            <a:r>
              <a:rPr lang="en-US" sz="1200" dirty="0">
                <a:solidFill>
                  <a:srgbClr val="000000"/>
                </a:solidFill>
              </a:rPr>
              <a:t>Participate in and provide input to the SMD internal funding decision making processes.</a:t>
            </a:r>
            <a:endParaRPr lang="en-US" sz="1200" dirty="0">
              <a:solidFill>
                <a:srgbClr val="000000"/>
              </a:solidFill>
              <a:cs typeface="Calibri" panose="020F0502020204030204"/>
            </a:endParaRPr>
          </a:p>
          <a:p>
            <a:pPr marL="342900" indent="-342900" algn="l">
              <a:buFontTx/>
              <a:buChar char="-"/>
            </a:pPr>
            <a:r>
              <a:rPr lang="en-US" sz="1200" dirty="0">
                <a:solidFill>
                  <a:srgbClr val="000000"/>
                </a:solidFill>
                <a:cs typeface="Calibri" panose="020F0502020204030204"/>
              </a:rPr>
              <a:t>Co-lead the </a:t>
            </a:r>
            <a:r>
              <a:rPr lang="en-US" sz="1200" dirty="0" err="1">
                <a:solidFill>
                  <a:srgbClr val="000000"/>
                </a:solidFill>
                <a:cs typeface="Calibri" panose="020F0502020204030204"/>
              </a:rPr>
              <a:t>FireSense</a:t>
            </a:r>
            <a:r>
              <a:rPr lang="en-US" sz="1200" dirty="0">
                <a:solidFill>
                  <a:srgbClr val="000000"/>
                </a:solidFill>
                <a:cs typeface="Calibri" panose="020F0502020204030204"/>
              </a:rPr>
              <a:t> project office. </a:t>
            </a:r>
            <a:endParaRPr lang="en-US" sz="1200" dirty="0"/>
          </a:p>
        </p:txBody>
      </p:sp>
      <p:sp>
        <p:nvSpPr>
          <p:cNvPr id="7" name="TextBox 6">
            <a:extLst>
              <a:ext uri="{FF2B5EF4-FFF2-40B4-BE49-F238E27FC236}">
                <a16:creationId xmlns:a16="http://schemas.microsoft.com/office/drawing/2014/main" id="{4DF6588F-9304-0572-9ECA-14D9C8861B36}"/>
              </a:ext>
            </a:extLst>
          </p:cNvPr>
          <p:cNvSpPr txBox="1"/>
          <p:nvPr/>
        </p:nvSpPr>
        <p:spPr>
          <a:xfrm>
            <a:off x="6157612" y="1659215"/>
            <a:ext cx="5794444" cy="3416320"/>
          </a:xfrm>
          <a:prstGeom prst="rect">
            <a:avLst/>
          </a:prstGeom>
          <a:noFill/>
        </p:spPr>
        <p:txBody>
          <a:bodyPr wrap="square">
            <a:spAutoFit/>
          </a:bodyPr>
          <a:lstStyle/>
          <a:p>
            <a:pPr algn="l"/>
            <a:r>
              <a:rPr lang="en-US" sz="1200" b="1" dirty="0">
                <a:solidFill>
                  <a:srgbClr val="000000"/>
                </a:solidFill>
                <a:cs typeface="Calibri"/>
              </a:rPr>
              <a:t>Desired qualifications:</a:t>
            </a:r>
          </a:p>
          <a:p>
            <a:pPr marL="342900" indent="-342900" algn="l">
              <a:buFontTx/>
              <a:buChar char="-"/>
            </a:pPr>
            <a:r>
              <a:rPr lang="en-US" sz="1200" dirty="0">
                <a:solidFill>
                  <a:srgbClr val="000000"/>
                </a:solidFill>
                <a:cs typeface="Calibri"/>
              </a:rPr>
              <a:t>Ph.D. or Terminal degree plus experience in a relevant field.</a:t>
            </a:r>
          </a:p>
          <a:p>
            <a:pPr marL="342900" indent="-342900" algn="l">
              <a:buFontTx/>
              <a:buChar char="-"/>
            </a:pPr>
            <a:r>
              <a:rPr lang="en-US" sz="1200" dirty="0">
                <a:solidFill>
                  <a:srgbClr val="000000"/>
                </a:solidFill>
                <a:cs typeface="Calibri"/>
              </a:rPr>
              <a:t>Extensive knowledge of fire science and fire management. </a:t>
            </a:r>
          </a:p>
          <a:p>
            <a:pPr marL="342900" indent="-342900" algn="l">
              <a:buFontTx/>
              <a:buChar char="-"/>
            </a:pPr>
            <a:r>
              <a:rPr lang="en-US" sz="1200" dirty="0">
                <a:solidFill>
                  <a:srgbClr val="000000"/>
                </a:solidFill>
                <a:cs typeface="Calibri"/>
              </a:rPr>
              <a:t>Experience leading complex federally funded projects.</a:t>
            </a:r>
          </a:p>
          <a:p>
            <a:pPr marL="342900" indent="-342900" algn="l">
              <a:buFontTx/>
              <a:buChar char="-"/>
            </a:pPr>
            <a:r>
              <a:rPr lang="en-US" sz="1200" dirty="0">
                <a:solidFill>
                  <a:srgbClr val="000000"/>
                </a:solidFill>
                <a:cs typeface="Calibri"/>
              </a:rPr>
              <a:t>Relationship building experience and skill.</a:t>
            </a:r>
          </a:p>
          <a:p>
            <a:pPr marL="342900" indent="-342900" algn="l">
              <a:buFontTx/>
              <a:buChar char="-"/>
            </a:pPr>
            <a:r>
              <a:rPr lang="en-US" sz="1200" dirty="0">
                <a:solidFill>
                  <a:srgbClr val="000000"/>
                </a:solidFill>
                <a:cs typeface="Calibri"/>
              </a:rPr>
              <a:t>Be a recognized leader in the fire science and management community, as demonstrated through a record of invited presentations, authorship of per-reviewed articles, and service on conference organizing committees or to professional societies, or related activities.</a:t>
            </a:r>
          </a:p>
          <a:p>
            <a:pPr marL="342900" indent="-342900" algn="l">
              <a:buFontTx/>
              <a:buChar char="-"/>
            </a:pPr>
            <a:r>
              <a:rPr lang="en-US" sz="1200" dirty="0">
                <a:solidFill>
                  <a:srgbClr val="000000"/>
                </a:solidFill>
                <a:cs typeface="Calibri"/>
              </a:rPr>
              <a:t>Possess strong verbal and written communications skills.</a:t>
            </a:r>
          </a:p>
          <a:p>
            <a:pPr marL="342900" indent="-342900" algn="l">
              <a:buFontTx/>
              <a:buChar char="-"/>
            </a:pPr>
            <a:r>
              <a:rPr lang="en-US" sz="1200" dirty="0">
                <a:solidFill>
                  <a:srgbClr val="000000"/>
                </a:solidFill>
                <a:cs typeface="Calibri"/>
              </a:rPr>
              <a:t>Knowledge of operational fire management protocols and practices of state, federal, and tribal agencies.</a:t>
            </a:r>
          </a:p>
          <a:p>
            <a:pPr marL="342900" indent="-342900" algn="l">
              <a:buFontTx/>
              <a:buChar char="-"/>
            </a:pPr>
            <a:r>
              <a:rPr lang="en-US" sz="1200" dirty="0">
                <a:solidFill>
                  <a:srgbClr val="000000"/>
                </a:solidFill>
                <a:cs typeface="Calibri"/>
              </a:rPr>
              <a:t>Have recent experience working in a team environment, where consensus building was required</a:t>
            </a:r>
          </a:p>
          <a:p>
            <a:pPr marL="342900" indent="-342900" algn="l">
              <a:buFontTx/>
              <a:buChar char="-"/>
            </a:pPr>
            <a:r>
              <a:rPr lang="en-US" sz="1200" dirty="0">
                <a:solidFill>
                  <a:srgbClr val="000000"/>
                </a:solidFill>
                <a:cs typeface="Calibri"/>
              </a:rPr>
              <a:t>Possess technical knowledge of remote sensing and modeling tools that support fire science and management.</a:t>
            </a:r>
          </a:p>
          <a:p>
            <a:pPr marL="342900" indent="-342900" algn="l">
              <a:buFontTx/>
              <a:buChar char="-"/>
            </a:pPr>
            <a:r>
              <a:rPr lang="en-US" sz="1200" dirty="0">
                <a:solidFill>
                  <a:srgbClr val="000000"/>
                </a:solidFill>
              </a:rPr>
              <a:t>Demonstrate a strong record of practices that uphold values including openness, integrity, quality, innovation, and diversity, equity, inclusion, and accessibility</a:t>
            </a:r>
          </a:p>
        </p:txBody>
      </p:sp>
      <p:sp>
        <p:nvSpPr>
          <p:cNvPr id="9" name="TextBox 8">
            <a:extLst>
              <a:ext uri="{FF2B5EF4-FFF2-40B4-BE49-F238E27FC236}">
                <a16:creationId xmlns:a16="http://schemas.microsoft.com/office/drawing/2014/main" id="{11C394AC-D639-7B6D-8316-6C84CED01DB7}"/>
              </a:ext>
            </a:extLst>
          </p:cNvPr>
          <p:cNvSpPr txBox="1"/>
          <p:nvPr/>
        </p:nvSpPr>
        <p:spPr>
          <a:xfrm>
            <a:off x="152399" y="5479167"/>
            <a:ext cx="11887200" cy="1200329"/>
          </a:xfrm>
          <a:prstGeom prst="rect">
            <a:avLst/>
          </a:prstGeom>
          <a:noFill/>
        </p:spPr>
        <p:txBody>
          <a:bodyPr wrap="square">
            <a:spAutoFit/>
          </a:bodyPr>
          <a:lstStyle/>
          <a:p>
            <a:pPr algn="l"/>
            <a:r>
              <a:rPr lang="en-US" sz="1200" dirty="0">
                <a:solidFill>
                  <a:srgbClr val="000000"/>
                </a:solidFill>
              </a:rPr>
              <a:t>This is a NASA Excepted (NEX) Service Appointment (up to 6 years Civil Servant Term position – NEX is a NASA specific hiring authority). Inter-federal agency details may be possible. </a:t>
            </a:r>
            <a:endParaRPr lang="en-US" sz="1200" dirty="0">
              <a:solidFill>
                <a:srgbClr val="000000"/>
              </a:solidFill>
              <a:cs typeface="Calibri"/>
            </a:endParaRPr>
          </a:p>
          <a:p>
            <a:pPr algn="l"/>
            <a:r>
              <a:rPr lang="en-US" sz="1200" dirty="0">
                <a:solidFill>
                  <a:srgbClr val="000000"/>
                </a:solidFill>
              </a:rPr>
              <a:t>The duty station for this position is at NASA Ames Research center in Mountain View, CA.</a:t>
            </a:r>
          </a:p>
          <a:p>
            <a:pPr algn="l"/>
            <a:r>
              <a:rPr lang="en-US" sz="1200" dirty="0">
                <a:solidFill>
                  <a:srgbClr val="000000"/>
                </a:solidFill>
              </a:rPr>
              <a:t>  </a:t>
            </a:r>
            <a:endParaRPr lang="en-US" sz="1200" dirty="0">
              <a:solidFill>
                <a:srgbClr val="000000"/>
              </a:solidFill>
              <a:cs typeface="Calibri"/>
            </a:endParaRPr>
          </a:p>
          <a:p>
            <a:pPr algn="l"/>
            <a:r>
              <a:rPr lang="en-US" sz="1200" b="1" dirty="0">
                <a:solidFill>
                  <a:srgbClr val="000000"/>
                </a:solidFill>
                <a:cs typeface="Calibri"/>
              </a:rPr>
              <a:t>If interested, contact Dr. Michael Falkowski (</a:t>
            </a:r>
            <a:r>
              <a:rPr lang="en-US" sz="1200" b="1" dirty="0" err="1">
                <a:solidFill>
                  <a:srgbClr val="000000"/>
                </a:solidFill>
                <a:cs typeface="Calibri"/>
              </a:rPr>
              <a:t>Michael.Falkowski@nasa.gov</a:t>
            </a:r>
            <a:r>
              <a:rPr lang="en-US" sz="1200" b="1" dirty="0">
                <a:solidFill>
                  <a:srgbClr val="000000"/>
                </a:solidFill>
                <a:cs typeface="Calibri"/>
              </a:rPr>
              <a:t>) by Friday December 6</a:t>
            </a:r>
            <a:r>
              <a:rPr lang="en-US" sz="1200" b="1" baseline="30000" dirty="0">
                <a:solidFill>
                  <a:srgbClr val="000000"/>
                </a:solidFill>
                <a:cs typeface="Calibri"/>
              </a:rPr>
              <a:t>th</a:t>
            </a:r>
            <a:r>
              <a:rPr lang="en-US" sz="1200" b="1" dirty="0">
                <a:solidFill>
                  <a:srgbClr val="000000"/>
                </a:solidFill>
                <a:cs typeface="Calibri"/>
              </a:rPr>
              <a:t>, 2022. </a:t>
            </a:r>
          </a:p>
          <a:p>
            <a:pPr algn="l"/>
            <a:endParaRPr lang="en-US" sz="1200" b="1" dirty="0">
              <a:solidFill>
                <a:srgbClr val="000000"/>
              </a:solidFill>
              <a:cs typeface="Calibri"/>
            </a:endParaRPr>
          </a:p>
          <a:p>
            <a:pPr algn="l"/>
            <a:r>
              <a:rPr lang="en-US" sz="1200" b="1" dirty="0">
                <a:solidFill>
                  <a:srgbClr val="000000"/>
                </a:solidFill>
                <a:cs typeface="Calibri"/>
              </a:rPr>
              <a:t>The position will be filled as soon as possible. Desired start date: as soon as possible. </a:t>
            </a:r>
            <a:endParaRPr lang="en-US" sz="1200" dirty="0"/>
          </a:p>
        </p:txBody>
      </p:sp>
    </p:spTree>
    <p:extLst>
      <p:ext uri="{BB962C8B-B14F-4D97-AF65-F5344CB8AC3E}">
        <p14:creationId xmlns:p14="http://schemas.microsoft.com/office/powerpoint/2010/main" val="3934576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DCC4-9CAE-D447-AB54-5F4293705ECE}"/>
              </a:ext>
            </a:extLst>
          </p:cNvPr>
          <p:cNvSpPr>
            <a:spLocks noGrp="1"/>
          </p:cNvSpPr>
          <p:nvPr>
            <p:ph type="title"/>
          </p:nvPr>
        </p:nvSpPr>
        <p:spPr/>
        <p:txBody>
          <a:bodyPr/>
          <a:lstStyle/>
          <a:p>
            <a:r>
              <a:rPr lang="en-US"/>
              <a:t>Thank You – Questions?</a:t>
            </a:r>
          </a:p>
        </p:txBody>
      </p:sp>
    </p:spTree>
    <p:extLst>
      <p:ext uri="{BB962C8B-B14F-4D97-AF65-F5344CB8AC3E}">
        <p14:creationId xmlns:p14="http://schemas.microsoft.com/office/powerpoint/2010/main" val="33550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17"/>
          <p:cNvPicPr preferRelativeResize="0"/>
          <p:nvPr/>
        </p:nvPicPr>
        <p:blipFill rotWithShape="1">
          <a:blip r:embed="rId3">
            <a:alphaModFix/>
          </a:blip>
          <a:srcRect/>
          <a:stretch/>
        </p:blipFill>
        <p:spPr>
          <a:xfrm>
            <a:off x="0" y="0"/>
            <a:ext cx="12192000" cy="765729"/>
          </a:xfrm>
          <a:prstGeom prst="rect">
            <a:avLst/>
          </a:prstGeom>
          <a:noFill/>
          <a:ln>
            <a:noFill/>
          </a:ln>
        </p:spPr>
      </p:pic>
      <p:pic>
        <p:nvPicPr>
          <p:cNvPr id="292" name="Google Shape;292;p17" descr="Screen Shot 2022-11-01 at 4.48.27 PM.png"/>
          <p:cNvPicPr preferRelativeResize="0"/>
          <p:nvPr/>
        </p:nvPicPr>
        <p:blipFill rotWithShape="1">
          <a:blip r:embed="rId4">
            <a:alphaModFix/>
          </a:blip>
          <a:srcRect t="-112" r="76" b="1108"/>
          <a:stretch/>
        </p:blipFill>
        <p:spPr>
          <a:xfrm>
            <a:off x="2367366" y="430694"/>
            <a:ext cx="8348428" cy="6344639"/>
          </a:xfrm>
          <a:prstGeom prst="rect">
            <a:avLst/>
          </a:prstGeom>
          <a:noFill/>
          <a:ln>
            <a:noFill/>
          </a:ln>
        </p:spPr>
      </p:pic>
      <p:sp>
        <p:nvSpPr>
          <p:cNvPr id="293" name="Google Shape;293;p17"/>
          <p:cNvSpPr txBox="1">
            <a:spLocks noGrp="1"/>
          </p:cNvSpPr>
          <p:nvPr>
            <p:ph type="title"/>
          </p:nvPr>
        </p:nvSpPr>
        <p:spPr>
          <a:xfrm>
            <a:off x="151775" y="420627"/>
            <a:ext cx="11370000" cy="1053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2800" b="1"/>
              <a:t>NASA Wildfire Initiative </a:t>
            </a:r>
            <a:br>
              <a:rPr lang="en-US" sz="2800" b="1"/>
            </a:br>
            <a:r>
              <a:rPr lang="en-US" sz="2800" b="1"/>
              <a:t>Org Chart</a:t>
            </a:r>
            <a:endParaRPr sz="28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6D9B24-18C8-46E9-A954-553D3D9F168A}"/>
              </a:ext>
            </a:extLst>
          </p:cNvPr>
          <p:cNvPicPr>
            <a:picLocks noChangeAspect="1"/>
          </p:cNvPicPr>
          <p:nvPr/>
        </p:nvPicPr>
        <p:blipFill>
          <a:blip r:embed="rId2"/>
          <a:stretch>
            <a:fillRect/>
          </a:stretch>
        </p:blipFill>
        <p:spPr>
          <a:xfrm>
            <a:off x="260427" y="3781020"/>
            <a:ext cx="5064918" cy="2844321"/>
          </a:xfrm>
          <a:prstGeom prst="rect">
            <a:avLst/>
          </a:prstGeom>
          <a:effectLst>
            <a:outerShdw blurRad="50800" dist="50800" dir="5400000" algn="ctr" rotWithShape="0">
              <a:srgbClr val="000000"/>
            </a:outerShdw>
          </a:effectLst>
        </p:spPr>
      </p:pic>
      <p:pic>
        <p:nvPicPr>
          <p:cNvPr id="3" name="Picture 2">
            <a:extLst>
              <a:ext uri="{FF2B5EF4-FFF2-40B4-BE49-F238E27FC236}">
                <a16:creationId xmlns:a16="http://schemas.microsoft.com/office/drawing/2014/main" id="{EF120940-F875-AD39-0465-F679475C0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94"/>
            <a:ext cx="12192000" cy="765729"/>
          </a:xfrm>
          <a:prstGeom prst="rect">
            <a:avLst/>
          </a:prstGeom>
        </p:spPr>
      </p:pic>
      <p:pic>
        <p:nvPicPr>
          <p:cNvPr id="4" name="Picture 3">
            <a:extLst>
              <a:ext uri="{FF2B5EF4-FFF2-40B4-BE49-F238E27FC236}">
                <a16:creationId xmlns:a16="http://schemas.microsoft.com/office/drawing/2014/main" id="{6BE6F622-6FE1-8DC5-2D16-3B22C53C48F6}"/>
              </a:ext>
            </a:extLst>
          </p:cNvPr>
          <p:cNvPicPr>
            <a:picLocks noChangeAspect="1"/>
          </p:cNvPicPr>
          <p:nvPr/>
        </p:nvPicPr>
        <p:blipFill>
          <a:blip r:embed="rId4"/>
          <a:stretch>
            <a:fillRect/>
          </a:stretch>
        </p:blipFill>
        <p:spPr>
          <a:xfrm>
            <a:off x="5513911" y="3727639"/>
            <a:ext cx="6295577" cy="2897702"/>
          </a:xfrm>
          <a:prstGeom prst="rect">
            <a:avLst/>
          </a:prstGeom>
          <a:effectLst>
            <a:outerShdw blurRad="50800" dist="50800" dir="5400000" algn="ctr" rotWithShape="0">
              <a:srgbClr val="000000"/>
            </a:outerShdw>
          </a:effectLst>
        </p:spPr>
      </p:pic>
      <p:sp>
        <p:nvSpPr>
          <p:cNvPr id="5" name="TextBox 4">
            <a:extLst>
              <a:ext uri="{FF2B5EF4-FFF2-40B4-BE49-F238E27FC236}">
                <a16:creationId xmlns:a16="http://schemas.microsoft.com/office/drawing/2014/main" id="{A1CE1EF6-B2A0-B847-12B1-1737AF3B7121}"/>
              </a:ext>
            </a:extLst>
          </p:cNvPr>
          <p:cNvSpPr txBox="1"/>
          <p:nvPr/>
        </p:nvSpPr>
        <p:spPr>
          <a:xfrm>
            <a:off x="260427" y="890414"/>
            <a:ext cx="11332718" cy="1302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77">
              <a:spcBef>
                <a:spcPts val="800"/>
              </a:spcBef>
            </a:pPr>
            <a:r>
              <a:rPr lang="en-US" sz="1800" dirty="0"/>
              <a:t>The NASA Science Mission Directorate (SMD) </a:t>
            </a:r>
            <a:r>
              <a:rPr lang="en-US" sz="1800" dirty="0" err="1"/>
              <a:t>FireSense</a:t>
            </a:r>
            <a:r>
              <a:rPr lang="en-US" sz="1800" dirty="0"/>
              <a:t> project is a 5-year effort focused on </a:t>
            </a:r>
            <a:r>
              <a:rPr lang="en-US" sz="1800" i="0" u="none" strike="noStrike" dirty="0">
                <a:solidFill>
                  <a:srgbClr val="000000"/>
                </a:solidFill>
                <a:effectLst/>
              </a:rPr>
              <a:t>delivering NASA’s unique Earth science and technological capabilities to operational agencies toward measurable improvement in US wildland fire management. The NASA SMD </a:t>
            </a:r>
            <a:r>
              <a:rPr lang="en-US" sz="1800" i="0" u="none" strike="noStrike" dirty="0" err="1">
                <a:solidFill>
                  <a:srgbClr val="000000"/>
                </a:solidFill>
                <a:effectLst/>
              </a:rPr>
              <a:t>FireSense</a:t>
            </a:r>
            <a:r>
              <a:rPr lang="en-US" sz="1800" i="0" u="none" strike="noStrike" dirty="0">
                <a:solidFill>
                  <a:srgbClr val="000000"/>
                </a:solidFill>
                <a:effectLst/>
              </a:rPr>
              <a:t> project is part of a larger NASA wide Wildland Fire Initiative involving </a:t>
            </a:r>
            <a:r>
              <a:rPr lang="en-US" sz="1800" dirty="0">
                <a:solidFill>
                  <a:srgbClr val="000000"/>
                </a:solidFill>
              </a:rPr>
              <a:t>SMD, the </a:t>
            </a:r>
            <a:r>
              <a:rPr lang="en-US" sz="1800" i="0" u="none" strike="noStrike" dirty="0">
                <a:solidFill>
                  <a:srgbClr val="000000"/>
                </a:solidFill>
                <a:effectLst/>
              </a:rPr>
              <a:t>Aeronautics Research Mission Directorate (ARMD), and the Space Technology Mission Directorate (STMD).</a:t>
            </a:r>
          </a:p>
        </p:txBody>
      </p:sp>
      <p:sp>
        <p:nvSpPr>
          <p:cNvPr id="8" name="TextBox 7">
            <a:extLst>
              <a:ext uri="{FF2B5EF4-FFF2-40B4-BE49-F238E27FC236}">
                <a16:creationId xmlns:a16="http://schemas.microsoft.com/office/drawing/2014/main" id="{290B66D3-98DC-BDD6-27A9-D0AB1A9C6F71}"/>
              </a:ext>
            </a:extLst>
          </p:cNvPr>
          <p:cNvSpPr txBox="1"/>
          <p:nvPr/>
        </p:nvSpPr>
        <p:spPr>
          <a:xfrm>
            <a:off x="110564" y="2344933"/>
            <a:ext cx="11970871" cy="1231106"/>
          </a:xfrm>
          <a:prstGeom prst="rect">
            <a:avLst/>
          </a:prstGeom>
          <a:noFill/>
        </p:spPr>
        <p:txBody>
          <a:bodyPr wrap="square" lIns="121920" tIns="60960" rIns="121920" bIns="60960" anchor="t">
            <a:spAutoFit/>
          </a:bodyPr>
          <a:lstStyle/>
          <a:p>
            <a:pPr defTabSz="914377">
              <a:defRPr/>
            </a:pPr>
            <a:r>
              <a:rPr lang="en-US" i="1" dirty="0"/>
              <a:t>Goal: Over the next 5 years we will continue to work across the agency to reduce current barriers faced by fire management agencies and related stakeholders by integrating NASA’s core competencies in the areas of technology development, remote sensing, &amp; predictive modeling. Through innovation NASA will help society thrive with future fire. </a:t>
            </a:r>
          </a:p>
          <a:p>
            <a:pPr defTabSz="914377">
              <a:defRPr/>
            </a:pP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454F92D-4265-402E-A3AC-8698D2878987}"/>
              </a:ext>
            </a:extLst>
          </p:cNvPr>
          <p:cNvSpPr>
            <a:spLocks noGrp="1"/>
          </p:cNvSpPr>
          <p:nvPr>
            <p:ph type="title"/>
          </p:nvPr>
        </p:nvSpPr>
        <p:spPr>
          <a:xfrm>
            <a:off x="110583" y="232659"/>
            <a:ext cx="11632406" cy="1040318"/>
          </a:xfrm>
        </p:spPr>
        <p:txBody>
          <a:bodyPr>
            <a:normAutofit/>
          </a:bodyPr>
          <a:lstStyle/>
          <a:p>
            <a:r>
              <a:rPr lang="en-US" sz="3400" dirty="0">
                <a:latin typeface="Arial" panose="020B0604020202020204" pitchFamily="34" charset="0"/>
                <a:cs typeface="Arial" panose="020B0604020202020204" pitchFamily="34" charset="0"/>
              </a:rPr>
              <a:t>The NASA </a:t>
            </a:r>
            <a:r>
              <a:rPr lang="en-US" sz="3400" dirty="0" err="1">
                <a:latin typeface="Arial" panose="020B0604020202020204" pitchFamily="34" charset="0"/>
                <a:cs typeface="Arial" panose="020B0604020202020204" pitchFamily="34" charset="0"/>
              </a:rPr>
              <a:t>FireSesne</a:t>
            </a:r>
            <a:r>
              <a:rPr lang="en-US" sz="3400" dirty="0">
                <a:latin typeface="Arial" panose="020B0604020202020204" pitchFamily="34" charset="0"/>
                <a:cs typeface="Arial" panose="020B0604020202020204" pitchFamily="34" charset="0"/>
              </a:rPr>
              <a:t> Project</a:t>
            </a:r>
          </a:p>
        </p:txBody>
      </p:sp>
    </p:spTree>
    <p:extLst>
      <p:ext uri="{BB962C8B-B14F-4D97-AF65-F5344CB8AC3E}">
        <p14:creationId xmlns:p14="http://schemas.microsoft.com/office/powerpoint/2010/main" val="2651763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1" name="Picture 10">
            <a:extLst>
              <a:ext uri="{FF2B5EF4-FFF2-40B4-BE49-F238E27FC236}">
                <a16:creationId xmlns:a16="http://schemas.microsoft.com/office/drawing/2014/main" id="{49304DC7-2E09-FE5E-5D09-3D271595F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90"/>
            <a:ext cx="12192000" cy="765729"/>
          </a:xfrm>
          <a:prstGeom prst="rect">
            <a:avLst/>
          </a:prstGeom>
        </p:spPr>
      </p:pic>
      <p:sp>
        <p:nvSpPr>
          <p:cNvPr id="95" name="Google Shape;95;p6"/>
          <p:cNvSpPr txBox="1">
            <a:spLocks noGrp="1"/>
          </p:cNvSpPr>
          <p:nvPr>
            <p:ph type="title"/>
          </p:nvPr>
        </p:nvSpPr>
        <p:spPr>
          <a:xfrm>
            <a:off x="54316" y="230298"/>
            <a:ext cx="11372026" cy="10538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Helvetica Neue"/>
              <a:buNone/>
            </a:pPr>
            <a:r>
              <a:rPr lang="en-US" sz="3600" b="1">
                <a:latin typeface="Arial" panose="020B0604020202020204" pitchFamily="34" charset="0"/>
                <a:ea typeface="Helvetica Neue"/>
                <a:cs typeface="Arial" panose="020B0604020202020204" pitchFamily="34" charset="0"/>
                <a:sym typeface="Helvetica Neue"/>
              </a:rPr>
              <a:t>NASA Wildland </a:t>
            </a:r>
            <a:r>
              <a:rPr lang="en-US" sz="3600" b="1" err="1">
                <a:latin typeface="Arial" panose="020B0604020202020204" pitchFamily="34" charset="0"/>
                <a:ea typeface="Helvetica Neue"/>
                <a:cs typeface="Arial" panose="020B0604020202020204" pitchFamily="34" charset="0"/>
                <a:sym typeface="Helvetica Neue"/>
              </a:rPr>
              <a:t>FireSense</a:t>
            </a:r>
            <a:r>
              <a:rPr lang="en-US" sz="3600" b="1">
                <a:latin typeface="Arial" panose="020B0604020202020204" pitchFamily="34" charset="0"/>
                <a:ea typeface="Helvetica Neue"/>
                <a:cs typeface="Arial" panose="020B0604020202020204" pitchFamily="34" charset="0"/>
                <a:sym typeface="Helvetica Neue"/>
              </a:rPr>
              <a:t> is driven by Stakeholder Needs</a:t>
            </a:r>
            <a:endParaRPr sz="36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BDC537-CC1A-5DD9-5F7F-5C8B477C9DD4}"/>
              </a:ext>
            </a:extLst>
          </p:cNvPr>
          <p:cNvSpPr txBox="1"/>
          <p:nvPr/>
        </p:nvSpPr>
        <p:spPr>
          <a:xfrm>
            <a:off x="157833" y="1113676"/>
            <a:ext cx="6045457" cy="566308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rgbClr val="000000"/>
                </a:solidFill>
                <a:latin typeface="Helvetica Neue"/>
                <a:ea typeface="Helvetica Neue"/>
                <a:cs typeface="Helvetica Neue"/>
                <a:sym typeface="Helvetica Neue"/>
              </a:rPr>
              <a:t>NASA SMD Wildfire Stakeholder Engagement Workshop – Held Early Feb 2022 </a:t>
            </a:r>
            <a:endParaRPr lang="en-US" sz="1400" b="0" i="0" u="none" strike="noStrike" cap="none">
              <a:solidFill>
                <a:srgbClr val="000000"/>
              </a:solidFill>
              <a:latin typeface="Arial"/>
              <a:ea typeface="Arial"/>
              <a:cs typeface="Arial"/>
              <a:sym typeface="Arial"/>
            </a:endParaRPr>
          </a:p>
          <a:p>
            <a:pPr algn="l"/>
            <a:endParaRPr lang="en-US" b="1" i="0" u="none" strike="noStrike">
              <a:solidFill>
                <a:srgbClr val="333333"/>
              </a:solidFill>
              <a:effectLst/>
              <a:latin typeface="Open Sans" panose="020B0606030504020204" pitchFamily="34" charset="0"/>
            </a:endParaRPr>
          </a:p>
          <a:p>
            <a:r>
              <a:rPr lang="en-US" sz="1600" b="1" i="0" u="none" strike="noStrike">
                <a:solidFill>
                  <a:srgbClr val="333333"/>
                </a:solidFill>
                <a:effectLst/>
                <a:latin typeface="Open Sans" panose="020B0606030504020204" pitchFamily="34" charset="0"/>
              </a:rPr>
              <a:t>Workshop Purpose: </a:t>
            </a:r>
          </a:p>
          <a:p>
            <a:r>
              <a:rPr lang="en-US" sz="1600" b="0" i="0" u="none" strike="noStrike">
                <a:solidFill>
                  <a:srgbClr val="333333"/>
                </a:solidFill>
                <a:effectLst/>
                <a:latin typeface="Open Sans" panose="020B0606030504020204" pitchFamily="34" charset="0"/>
              </a:rPr>
              <a:t>To hear wildfire management stakeholders visions for successful wildfire management.</a:t>
            </a:r>
          </a:p>
          <a:p>
            <a:pPr algn="l"/>
            <a:endParaRPr lang="en-US" sz="1600" b="0" i="0" u="none" strike="noStrike">
              <a:solidFill>
                <a:srgbClr val="333333"/>
              </a:solidFill>
              <a:effectLst/>
              <a:latin typeface="Open Sans" panose="020B0606030504020204" pitchFamily="34" charset="0"/>
            </a:endParaRPr>
          </a:p>
          <a:p>
            <a:pPr algn="l"/>
            <a:r>
              <a:rPr lang="en-US" sz="1600" b="1" i="0" u="none" strike="noStrike">
                <a:solidFill>
                  <a:srgbClr val="333333"/>
                </a:solidFill>
                <a:effectLst/>
                <a:latin typeface="Open Sans" panose="020B0606030504020204" pitchFamily="34" charset="0"/>
              </a:rPr>
              <a:t>Participants asked to identify the following:</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Barriers the community has in integrating science, technology, and knowledge into the fire management problem.</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Areas where NASA can help enable collaborative programs and partnerships across the fire lifecycle, including preparedness and adaptation, response, and recovery. </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Key opportunities and priorities to make progress in pre-, active, and post-fire management.</a:t>
            </a:r>
          </a:p>
          <a:p>
            <a:pPr marL="742950" lvl="1" indent="-285750" algn="l">
              <a:buFont typeface="Arial" panose="020B0604020202020204" pitchFamily="34" charset="0"/>
              <a:buChar char="•"/>
            </a:pPr>
            <a:r>
              <a:rPr lang="en-US" sz="1600" b="0" i="0" u="none" strike="noStrike">
                <a:solidFill>
                  <a:srgbClr val="333333"/>
                </a:solidFill>
                <a:effectLst/>
                <a:latin typeface="Open Sans" panose="020B0606030504020204" pitchFamily="34" charset="0"/>
              </a:rPr>
              <a:t>Identify partnerships and programmatic activities to guide near term action</a:t>
            </a:r>
            <a:r>
              <a:rPr lang="en-US" sz="1600">
                <a:solidFill>
                  <a:srgbClr val="333333"/>
                </a:solidFill>
                <a:latin typeface="Open Sans" panose="020B0606030504020204" pitchFamily="34" charset="0"/>
              </a:rPr>
              <a:t> in the wildfire management space</a:t>
            </a:r>
          </a:p>
          <a:p>
            <a:pPr marL="742950" lvl="1" indent="-285750" algn="l">
              <a:buFont typeface="Arial" panose="020B0604020202020204" pitchFamily="34" charset="0"/>
              <a:buChar char="•"/>
            </a:pPr>
            <a:endParaRPr lang="en-US" sz="1600">
              <a:solidFill>
                <a:srgbClr val="333333"/>
              </a:solidFill>
              <a:latin typeface="Open Sans" panose="020B0606030504020204" pitchFamily="34" charset="0"/>
            </a:endParaRPr>
          </a:p>
          <a:p>
            <a:r>
              <a:rPr lang="en-US" sz="1600" b="1">
                <a:solidFill>
                  <a:srgbClr val="333333"/>
                </a:solidFill>
                <a:latin typeface="Open Sans" panose="020B0606030504020204" pitchFamily="34" charset="0"/>
              </a:rPr>
              <a:t>Over 800 participants!</a:t>
            </a:r>
          </a:p>
        </p:txBody>
      </p:sp>
      <p:pic>
        <p:nvPicPr>
          <p:cNvPr id="8" name="Picture 7" descr="Website, map&#10;&#10;Description automatically generated">
            <a:extLst>
              <a:ext uri="{FF2B5EF4-FFF2-40B4-BE49-F238E27FC236}">
                <a16:creationId xmlns:a16="http://schemas.microsoft.com/office/drawing/2014/main" id="{765C131C-40AB-C991-572F-5ABE21AAD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8910" y="1113676"/>
            <a:ext cx="5775257" cy="5284474"/>
          </a:xfrm>
          <a:prstGeom prst="rect">
            <a:avLst/>
          </a:prstGeom>
          <a:effectLst>
            <a:outerShdw blurRad="50800" dist="50800" dir="5400000" sx="101096" sy="101096" algn="ctr" rotWithShape="0">
              <a:srgbClr val="000000"/>
            </a:outerShdw>
            <a:reflection endPos="0" dist="50800" dir="5400000" sy="-100000" algn="bl" rotWithShape="0"/>
          </a:effectLst>
          <a:scene3d>
            <a:camera prst="orthographicFront"/>
            <a:lightRig rig="threePt" dir="t"/>
          </a:scene3d>
          <a:sp3d>
            <a:bevelT prst="relaxedInset"/>
          </a:sp3d>
        </p:spPr>
      </p:pic>
      <p:sp>
        <p:nvSpPr>
          <p:cNvPr id="10" name="TextBox 9">
            <a:extLst>
              <a:ext uri="{FF2B5EF4-FFF2-40B4-BE49-F238E27FC236}">
                <a16:creationId xmlns:a16="http://schemas.microsoft.com/office/drawing/2014/main" id="{AF595165-C33C-9191-2409-6D48890D0D69}"/>
              </a:ext>
            </a:extLst>
          </p:cNvPr>
          <p:cNvSpPr txBox="1"/>
          <p:nvPr/>
        </p:nvSpPr>
        <p:spPr>
          <a:xfrm>
            <a:off x="6258910" y="6167318"/>
            <a:ext cx="2583165" cy="230832"/>
          </a:xfrm>
          <a:prstGeom prst="rect">
            <a:avLst/>
          </a:prstGeom>
          <a:noFill/>
        </p:spPr>
        <p:txBody>
          <a:bodyPr wrap="square">
            <a:spAutoFit/>
          </a:bodyPr>
          <a:lstStyle/>
          <a:p>
            <a:r>
              <a:rPr lang="en-US" sz="900">
                <a:hlinkClick r:id="rId5"/>
              </a:rPr>
              <a:t>https://nari.arc.nasa.gov/smdwildfire</a:t>
            </a:r>
            <a:r>
              <a:rPr lang="en-US" sz="900"/>
              <a:t> </a:t>
            </a:r>
          </a:p>
        </p:txBody>
      </p:sp>
    </p:spTree>
    <p:extLst>
      <p:ext uri="{BB962C8B-B14F-4D97-AF65-F5344CB8AC3E}">
        <p14:creationId xmlns:p14="http://schemas.microsoft.com/office/powerpoint/2010/main" val="1685989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18" name="Picture 17">
            <a:extLst>
              <a:ext uri="{FF2B5EF4-FFF2-40B4-BE49-F238E27FC236}">
                <a16:creationId xmlns:a16="http://schemas.microsoft.com/office/drawing/2014/main" id="{60A4F446-1E89-BB57-AA00-F1B76E3FB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90"/>
            <a:ext cx="12192000" cy="765729"/>
          </a:xfrm>
          <a:prstGeom prst="rect">
            <a:avLst/>
          </a:prstGeom>
        </p:spPr>
      </p:pic>
      <p:sp>
        <p:nvSpPr>
          <p:cNvPr id="95" name="Google Shape;95;p6"/>
          <p:cNvSpPr txBox="1">
            <a:spLocks noGrp="1"/>
          </p:cNvSpPr>
          <p:nvPr>
            <p:ph type="title"/>
          </p:nvPr>
        </p:nvSpPr>
        <p:spPr>
          <a:xfrm>
            <a:off x="47299" y="180488"/>
            <a:ext cx="11434845" cy="105388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Helvetica Neue"/>
              <a:buNone/>
            </a:pPr>
            <a:r>
              <a:rPr lang="en-US" sz="3600" b="1">
                <a:latin typeface="Arial" panose="020B0604020202020204" pitchFamily="34" charset="0"/>
                <a:ea typeface="Helvetica Neue"/>
                <a:cs typeface="Arial" panose="020B0604020202020204" pitchFamily="34" charset="0"/>
                <a:sym typeface="Helvetica Neue"/>
              </a:rPr>
              <a:t>NASA Wildland </a:t>
            </a:r>
            <a:r>
              <a:rPr lang="en-US" sz="3600" b="1" err="1">
                <a:latin typeface="Arial" panose="020B0604020202020204" pitchFamily="34" charset="0"/>
                <a:ea typeface="Helvetica Neue"/>
                <a:cs typeface="Arial" panose="020B0604020202020204" pitchFamily="34" charset="0"/>
                <a:sym typeface="Helvetica Neue"/>
              </a:rPr>
              <a:t>FireSense</a:t>
            </a:r>
            <a:r>
              <a:rPr lang="en-US" sz="3600" b="1">
                <a:latin typeface="Arial" panose="020B0604020202020204" pitchFamily="34" charset="0"/>
                <a:ea typeface="Helvetica Neue"/>
                <a:cs typeface="Arial" panose="020B0604020202020204" pitchFamily="34" charset="0"/>
                <a:sym typeface="Helvetica Neue"/>
              </a:rPr>
              <a:t> is driven by Stakeholder Needs</a:t>
            </a:r>
            <a:endParaRPr sz="36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9BDC537-CC1A-5DD9-5F7F-5C8B477C9DD4}"/>
              </a:ext>
            </a:extLst>
          </p:cNvPr>
          <p:cNvSpPr txBox="1"/>
          <p:nvPr/>
        </p:nvSpPr>
        <p:spPr>
          <a:xfrm>
            <a:off x="113134" y="1423348"/>
            <a:ext cx="7628889" cy="2416046"/>
          </a:xfrm>
          <a:prstGeom prst="rect">
            <a:avLst/>
          </a:prstGeom>
          <a:noFill/>
        </p:spPr>
        <p:txBody>
          <a:bodyPr wrap="square">
            <a:spAutoFit/>
          </a:bodyPr>
          <a:lstStyle/>
          <a:p>
            <a:pPr>
              <a:spcBef>
                <a:spcPts val="600"/>
              </a:spcBef>
            </a:pPr>
            <a:r>
              <a:rPr lang="en-US" sz="1400" b="1" i="0" u="none" strike="noStrike">
                <a:solidFill>
                  <a:srgbClr val="333333"/>
                </a:solidFill>
                <a:effectLst/>
                <a:latin typeface="Arial" panose="020B0604020202020204" pitchFamily="34" charset="0"/>
                <a:cs typeface="Arial" panose="020B0604020202020204" pitchFamily="34" charset="0"/>
              </a:rPr>
              <a:t>Workshop Outcomes: </a:t>
            </a:r>
            <a:r>
              <a:rPr lang="en-US" sz="1400" b="0" i="0" u="none" strike="noStrike">
                <a:solidFill>
                  <a:srgbClr val="333333"/>
                </a:solidFill>
                <a:effectLst/>
                <a:latin typeface="Arial" panose="020B0604020202020204" pitchFamily="34" charset="0"/>
                <a:cs typeface="Arial" panose="020B0604020202020204" pitchFamily="34" charset="0"/>
              </a:rPr>
              <a:t>Primary deliverable - whitepaper describing current barriers faced by agencies responsible for managing fire across its life cycle (pre-, active, and post-fire). </a:t>
            </a:r>
            <a:endParaRPr lang="en-US" sz="1400" i="0" u="none" strike="noStrike">
              <a:solidFill>
                <a:srgbClr val="333333"/>
              </a:solidFill>
              <a:effectLst/>
              <a:latin typeface="Arial" panose="020B0604020202020204" pitchFamily="34" charset="0"/>
              <a:cs typeface="Arial" panose="020B0604020202020204" pitchFamily="34" charset="0"/>
            </a:endParaRPr>
          </a:p>
          <a:p>
            <a:pPr>
              <a:spcBef>
                <a:spcPts val="600"/>
              </a:spcBef>
            </a:pPr>
            <a:r>
              <a:rPr lang="en-US" sz="1400" b="1">
                <a:solidFill>
                  <a:srgbClr val="333333"/>
                </a:solidFill>
                <a:latin typeface="Arial" panose="020B0604020202020204" pitchFamily="34" charset="0"/>
                <a:cs typeface="Arial" panose="020B0604020202020204" pitchFamily="34" charset="0"/>
              </a:rPr>
              <a:t>Some of What we heard</a:t>
            </a:r>
            <a:r>
              <a:rPr lang="en-US" sz="1400" b="1" baseline="30000">
                <a:solidFill>
                  <a:srgbClr val="333333"/>
                </a:solidFill>
                <a:latin typeface="Arial" panose="020B0604020202020204" pitchFamily="34" charset="0"/>
                <a:cs typeface="Arial" panose="020B0604020202020204" pitchFamily="34" charset="0"/>
              </a:rPr>
              <a:t>*</a:t>
            </a:r>
            <a:r>
              <a:rPr lang="en-US" sz="1400" b="1">
                <a:solidFill>
                  <a:srgbClr val="333333"/>
                </a:solidFill>
                <a:latin typeface="Arial" panose="020B0604020202020204" pitchFamily="34" charset="0"/>
                <a:cs typeface="Arial" panose="020B0604020202020204" pitchFamily="34" charset="0"/>
              </a:rPr>
              <a:t>:</a:t>
            </a:r>
          </a:p>
          <a:p>
            <a:pPr>
              <a:spcBef>
                <a:spcPts val="600"/>
              </a:spcBef>
            </a:pPr>
            <a:r>
              <a:rPr lang="en-US" sz="1400" i="1">
                <a:solidFill>
                  <a:srgbClr val="333333"/>
                </a:solidFill>
                <a:latin typeface="Arial" panose="020B0604020202020204" pitchFamily="34" charset="0"/>
                <a:cs typeface="Arial" panose="020B0604020202020204" pitchFamily="34" charset="0"/>
              </a:rPr>
              <a:t>Pre-fire – </a:t>
            </a:r>
          </a:p>
          <a:p>
            <a:pPr marL="285750" indent="-285750">
              <a:spcBef>
                <a:spcPts val="600"/>
              </a:spcBef>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Current fuels map of limited utility for operational management</a:t>
            </a:r>
          </a:p>
          <a:p>
            <a:pPr marL="285750" indent="-285750">
              <a:spcBef>
                <a:spcPts val="600"/>
              </a:spcBef>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Fire behavior models do not have the necessary fidelity to accurately predict fire behavior and fire spread</a:t>
            </a:r>
          </a:p>
          <a:p>
            <a:pPr marL="285750" indent="-285750">
              <a:spcBef>
                <a:spcPts val="600"/>
              </a:spcBef>
              <a:buFont typeface="Arial" panose="020B0604020202020204" pitchFamily="34" charset="0"/>
              <a:buChar char="•"/>
            </a:pPr>
            <a:r>
              <a:rPr lang="en-US" sz="1400">
                <a:solidFill>
                  <a:srgbClr val="333333"/>
                </a:solidFill>
                <a:latin typeface="Arial" panose="020B0604020202020204" pitchFamily="34" charset="0"/>
                <a:cs typeface="Arial" panose="020B0604020202020204" pitchFamily="34" charset="0"/>
              </a:rPr>
              <a:t>Current observations and forecasts of winds, humidity, and fuel moisture are insufficient for fire risk assessment and prediction </a:t>
            </a:r>
            <a:r>
              <a:rPr lang="en-US" sz="1400" i="1">
                <a:solidFill>
                  <a:srgbClr val="333333"/>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F906045-B319-0AE0-7444-46C6B81B31F7}"/>
              </a:ext>
            </a:extLst>
          </p:cNvPr>
          <p:cNvSpPr txBox="1"/>
          <p:nvPr/>
        </p:nvSpPr>
        <p:spPr>
          <a:xfrm>
            <a:off x="76973" y="1024206"/>
            <a:ext cx="11553559"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NASA SMD Wildfire Stakeholder Engagement Workshop – Held Early Feb 2022 </a:t>
            </a:r>
            <a:endParaRPr lang="en-US" sz="1200" b="0" i="0" u="none" strike="noStrike" cap="none">
              <a:solidFill>
                <a:srgbClr val="000000"/>
              </a:solidFill>
              <a:latin typeface="Arial"/>
              <a:ea typeface="Arial"/>
              <a:cs typeface="Arial"/>
              <a:sym typeface="Arial"/>
            </a:endParaRPr>
          </a:p>
        </p:txBody>
      </p:sp>
      <p:sp>
        <p:nvSpPr>
          <p:cNvPr id="9" name="TextBox 8">
            <a:extLst>
              <a:ext uri="{FF2B5EF4-FFF2-40B4-BE49-F238E27FC236}">
                <a16:creationId xmlns:a16="http://schemas.microsoft.com/office/drawing/2014/main" id="{C4C63269-975E-AE25-A6AF-8E0E45F864C1}"/>
              </a:ext>
            </a:extLst>
          </p:cNvPr>
          <p:cNvSpPr txBox="1"/>
          <p:nvPr/>
        </p:nvSpPr>
        <p:spPr>
          <a:xfrm>
            <a:off x="7873398" y="6365558"/>
            <a:ext cx="3805959" cy="230832"/>
          </a:xfrm>
          <a:prstGeom prst="rect">
            <a:avLst/>
          </a:prstGeom>
          <a:noFill/>
        </p:spPr>
        <p:txBody>
          <a:bodyPr wrap="square">
            <a:spAutoFit/>
          </a:bodyPr>
          <a:lstStyle/>
          <a:p>
            <a:r>
              <a:rPr lang="en-US" sz="900" b="0" i="0" u="none" strike="noStrike">
                <a:effectLst/>
                <a:latin typeface="Segoe UI" panose="020B0502040204020203" pitchFamily="34" charset="0"/>
                <a:hlinkClick r:id="rId4"/>
              </a:rPr>
              <a:t>https://aam-cms.marqui.tech/aam-portal-cms/assets/ki2yd52vavkccskc</a:t>
            </a:r>
            <a:r>
              <a:rPr lang="en-US" sz="900" b="0" i="0" u="none" strike="noStrike">
                <a:effectLst/>
                <a:latin typeface="Segoe UI" panose="020B0502040204020203" pitchFamily="34" charset="0"/>
              </a:rPr>
              <a:t> </a:t>
            </a:r>
            <a:endParaRPr lang="en-US" sz="900">
              <a:solidFill>
                <a:srgbClr val="FF0000"/>
              </a:solidFill>
            </a:endParaRPr>
          </a:p>
        </p:txBody>
      </p:sp>
      <p:sp>
        <p:nvSpPr>
          <p:cNvPr id="11" name="TextBox 10">
            <a:extLst>
              <a:ext uri="{FF2B5EF4-FFF2-40B4-BE49-F238E27FC236}">
                <a16:creationId xmlns:a16="http://schemas.microsoft.com/office/drawing/2014/main" id="{18C158FC-B7C0-6531-A477-8B058A7A6BBD}"/>
              </a:ext>
            </a:extLst>
          </p:cNvPr>
          <p:cNvSpPr txBox="1"/>
          <p:nvPr/>
        </p:nvSpPr>
        <p:spPr>
          <a:xfrm>
            <a:off x="113134" y="6596390"/>
            <a:ext cx="5740619" cy="261610"/>
          </a:xfrm>
          <a:prstGeom prst="rect">
            <a:avLst/>
          </a:prstGeom>
          <a:noFill/>
        </p:spPr>
        <p:txBody>
          <a:bodyPr wrap="square">
            <a:spAutoFit/>
          </a:bodyPr>
          <a:lstStyle/>
          <a:p>
            <a:r>
              <a:rPr lang="en-US" sz="1100" baseline="30000">
                <a:solidFill>
                  <a:srgbClr val="333333"/>
                </a:solidFill>
                <a:latin typeface="Open Sans" panose="020B0606030504020204" pitchFamily="34" charset="0"/>
              </a:rPr>
              <a:t>* </a:t>
            </a:r>
            <a:r>
              <a:rPr lang="en-US" sz="1100">
                <a:solidFill>
                  <a:srgbClr val="333333"/>
                </a:solidFill>
                <a:latin typeface="Open Sans" panose="020B0606030504020204" pitchFamily="34" charset="0"/>
              </a:rPr>
              <a:t>In the context of operational fire management </a:t>
            </a:r>
            <a:endParaRPr lang="en-US" sz="1100"/>
          </a:p>
        </p:txBody>
      </p:sp>
      <p:sp>
        <p:nvSpPr>
          <p:cNvPr id="15" name="TextBox 14">
            <a:extLst>
              <a:ext uri="{FF2B5EF4-FFF2-40B4-BE49-F238E27FC236}">
                <a16:creationId xmlns:a16="http://schemas.microsoft.com/office/drawing/2014/main" id="{F6B09A42-D2E8-25A3-C2E3-51B6FE3B73C9}"/>
              </a:ext>
            </a:extLst>
          </p:cNvPr>
          <p:cNvSpPr txBox="1"/>
          <p:nvPr/>
        </p:nvSpPr>
        <p:spPr>
          <a:xfrm>
            <a:off x="76973" y="3766459"/>
            <a:ext cx="7628886" cy="3154710"/>
          </a:xfrm>
          <a:prstGeom prst="rect">
            <a:avLst/>
          </a:prstGeom>
          <a:noFill/>
        </p:spPr>
        <p:txBody>
          <a:bodyPr wrap="square" lIns="91440" tIns="45720" rIns="91440" bIns="45720" anchor="t">
            <a:spAutoFit/>
          </a:bodyPr>
          <a:lstStyle/>
          <a:p>
            <a:pPr>
              <a:spcBef>
                <a:spcPts val="600"/>
              </a:spcBef>
            </a:pPr>
            <a:r>
              <a:rPr lang="en-US" sz="1400" i="1" dirty="0">
                <a:solidFill>
                  <a:srgbClr val="333333"/>
                </a:solidFill>
                <a:latin typeface="Arial"/>
                <a:cs typeface="Arial"/>
              </a:rPr>
              <a:t>Active Fire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Must reduce of time from ignition to detection and response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Need persistent (24/7) IR imagery of active fires to support fire management and monitoring (and fire science)</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Lack of Reliable, high-speed communications/data </a:t>
            </a:r>
            <a:endParaRPr lang="en-US" sz="1400" dirty="0">
              <a:solidFill>
                <a:srgbClr val="333333"/>
              </a:solidFill>
              <a:latin typeface="Arial" panose="020B0604020202020204" pitchFamily="34" charset="0"/>
              <a:cs typeface="Arial" panose="020B0604020202020204" pitchFamily="34" charset="0"/>
            </a:endParaRPr>
          </a:p>
          <a:p>
            <a:pPr marL="285750" indent="-285750">
              <a:spcBef>
                <a:spcPts val="600"/>
              </a:spcBef>
              <a:buFont typeface="Arial" panose="020B0604020202020204" pitchFamily="34" charset="0"/>
              <a:buChar char="•"/>
            </a:pPr>
            <a:r>
              <a:rPr lang="en-US" sz="1400" dirty="0">
                <a:solidFill>
                  <a:srgbClr val="333333"/>
                </a:solidFill>
                <a:latin typeface="Arial"/>
                <a:cs typeface="Arial"/>
              </a:rPr>
              <a:t>Need instruments capable of mass/power limitations of new suborbital platforms </a:t>
            </a:r>
            <a:r>
              <a:rPr lang="en-US" sz="1400" i="1" dirty="0">
                <a:solidFill>
                  <a:srgbClr val="333333"/>
                </a:solidFill>
                <a:latin typeface="Arial"/>
                <a:cs typeface="Arial"/>
              </a:rPr>
              <a:t> </a:t>
            </a:r>
          </a:p>
          <a:p>
            <a:pPr>
              <a:spcBef>
                <a:spcPts val="600"/>
              </a:spcBef>
            </a:pPr>
            <a:r>
              <a:rPr lang="en-US" sz="1400" i="1" dirty="0">
                <a:solidFill>
                  <a:srgbClr val="333333"/>
                </a:solidFill>
                <a:latin typeface="Arial"/>
                <a:cs typeface="Arial"/>
              </a:rPr>
              <a:t>Post-fire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Improved mapping of forest burn extent and fire severity</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Understand impacts to air and water quality and human health </a:t>
            </a:r>
          </a:p>
          <a:p>
            <a:pPr marL="285750" indent="-285750">
              <a:spcBef>
                <a:spcPts val="600"/>
              </a:spcBef>
              <a:buFont typeface="Arial" panose="020B0604020202020204" pitchFamily="34" charset="0"/>
              <a:buChar char="•"/>
            </a:pPr>
            <a:r>
              <a:rPr lang="en-US" sz="1400" dirty="0">
                <a:solidFill>
                  <a:srgbClr val="333333"/>
                </a:solidFill>
                <a:latin typeface="Arial"/>
                <a:cs typeface="Arial"/>
              </a:rPr>
              <a:t>Reduce debris flow prediction uncertainty: landslides, floods, impacts to watersheds </a:t>
            </a:r>
          </a:p>
          <a:p>
            <a:pPr>
              <a:spcBef>
                <a:spcPts val="600"/>
              </a:spcBef>
            </a:pPr>
            <a:endParaRPr lang="en-US" sz="1400">
              <a:latin typeface="Arial" panose="020B0604020202020204" pitchFamily="34" charset="0"/>
              <a:cs typeface="Arial" panose="020B0604020202020204" pitchFamily="34" charset="0"/>
            </a:endParaRPr>
          </a:p>
        </p:txBody>
      </p:sp>
      <p:pic>
        <p:nvPicPr>
          <p:cNvPr id="17" name="Picture 16" descr="Text, letter&#10;&#10;Description automatically generated">
            <a:extLst>
              <a:ext uri="{FF2B5EF4-FFF2-40B4-BE49-F238E27FC236}">
                <a16:creationId xmlns:a16="http://schemas.microsoft.com/office/drawing/2014/main" id="{AA13F455-489F-C614-0075-C4A73AF6BC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689" y="1719793"/>
            <a:ext cx="4043379" cy="4556234"/>
          </a:xfrm>
          <a:prstGeom prst="rect">
            <a:avLst/>
          </a:prstGeom>
          <a:effectLst>
            <a:outerShdw blurRad="50800" dist="60560" dir="10620000" algn="ctr" rotWithShape="0">
              <a:srgbClr val="000000"/>
            </a:outerShdw>
          </a:effectLst>
          <a:scene3d>
            <a:camera prst="orthographicFront"/>
            <a:lightRig rig="threePt" dir="t"/>
          </a:scene3d>
          <a:sp3d>
            <a:bevelB prst="convex"/>
          </a:sp3d>
        </p:spPr>
      </p:pic>
    </p:spTree>
    <p:extLst>
      <p:ext uri="{BB962C8B-B14F-4D97-AF65-F5344CB8AC3E}">
        <p14:creationId xmlns:p14="http://schemas.microsoft.com/office/powerpoint/2010/main" val="2949631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2" name="Picture 1">
            <a:extLst>
              <a:ext uri="{FF2B5EF4-FFF2-40B4-BE49-F238E27FC236}">
                <a16:creationId xmlns:a16="http://schemas.microsoft.com/office/drawing/2014/main" id="{79421B06-8341-3947-CAB6-214A212B2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90"/>
            <a:ext cx="12192000" cy="765729"/>
          </a:xfrm>
          <a:prstGeom prst="rect">
            <a:avLst/>
          </a:prstGeom>
        </p:spPr>
      </p:pic>
      <p:sp>
        <p:nvSpPr>
          <p:cNvPr id="89" name="Google Shape;89;p5"/>
          <p:cNvSpPr txBox="1">
            <a:spLocks noGrp="1"/>
          </p:cNvSpPr>
          <p:nvPr>
            <p:ph type="title"/>
          </p:nvPr>
        </p:nvSpPr>
        <p:spPr>
          <a:xfrm>
            <a:off x="39346" y="281898"/>
            <a:ext cx="10362761" cy="801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Helvetica Neue"/>
              <a:buNone/>
            </a:pPr>
            <a:r>
              <a:rPr lang="en-US" sz="3200">
                <a:latin typeface="Arial" panose="020B0604020202020204" pitchFamily="34" charset="0"/>
                <a:ea typeface="Helvetica Neue"/>
                <a:cs typeface="Arial" panose="020B0604020202020204" pitchFamily="34" charset="0"/>
                <a:sym typeface="Helvetica Neue"/>
              </a:rPr>
              <a:t>Current Challenges in Operational Wildfire Suppression</a:t>
            </a:r>
            <a:endParaRPr>
              <a:latin typeface="Arial" panose="020B0604020202020204" pitchFamily="34" charset="0"/>
              <a:cs typeface="Arial" panose="020B0604020202020204" pitchFamily="34" charset="0"/>
            </a:endParaRPr>
          </a:p>
        </p:txBody>
      </p:sp>
      <p:sp>
        <p:nvSpPr>
          <p:cNvPr id="90" name="Google Shape;90;p5"/>
          <p:cNvSpPr txBox="1">
            <a:spLocks noGrp="1"/>
          </p:cNvSpPr>
          <p:nvPr>
            <p:ph type="body" idx="1"/>
          </p:nvPr>
        </p:nvSpPr>
        <p:spPr>
          <a:xfrm>
            <a:off x="134082" y="2271244"/>
            <a:ext cx="5398980" cy="4167961"/>
          </a:xfrm>
          <a:prstGeom prst="rect">
            <a:avLst/>
          </a:prstGeom>
          <a:solidFill>
            <a:schemeClr val="bg2"/>
          </a:solidFill>
          <a:ln>
            <a:noFill/>
          </a:ln>
        </p:spPr>
        <p:txBody>
          <a:bodyPr spcFirstLastPara="1" wrap="square" lIns="91425" tIns="45700" rIns="91425" bIns="45700" anchor="t" anchorCtr="0">
            <a:noAutofit/>
          </a:bodyPr>
          <a:lstStyle/>
          <a:p>
            <a:pPr marL="69850" lvl="0" indent="0" algn="l" rtl="0">
              <a:lnSpc>
                <a:spcPct val="95000"/>
              </a:lnSpc>
              <a:spcBef>
                <a:spcPts val="0"/>
              </a:spcBef>
              <a:spcAft>
                <a:spcPts val="0"/>
              </a:spcAft>
              <a:buClr>
                <a:schemeClr val="dk1"/>
              </a:buClr>
              <a:buSzPts val="2000"/>
              <a:buNone/>
            </a:pPr>
            <a:r>
              <a:rPr lang="en-US" sz="2000" b="1">
                <a:latin typeface="Helvetica Neue"/>
                <a:ea typeface="Helvetica Neue"/>
                <a:cs typeface="Helvetica Neue"/>
                <a:sym typeface="Helvetica Neue"/>
              </a:rPr>
              <a:t>Detection Tracking,  Surveillance, and Prediction</a:t>
            </a:r>
            <a:endParaRPr/>
          </a:p>
          <a:p>
            <a:pPr marL="411162" lvl="1" indent="-341312"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Surveillance - infrequent high spatial resolution satellite or aircraft observations</a:t>
            </a:r>
            <a:endParaRPr sz="2000">
              <a:latin typeface="Helvetica Neue"/>
              <a:ea typeface="Helvetica Neue"/>
              <a:cs typeface="Helvetica Neue"/>
              <a:sym typeface="Helvetica Neue"/>
            </a:endParaRPr>
          </a:p>
          <a:p>
            <a:pPr marL="411163" lvl="1"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Fire detection and location accuracy is not precise enough for effective targeting</a:t>
            </a:r>
            <a:endParaRPr/>
          </a:p>
          <a:p>
            <a:pPr marL="411163" lvl="1"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Few models for tracking and predicting fire progress, many are unreliable</a:t>
            </a:r>
            <a:endParaRPr/>
          </a:p>
          <a:p>
            <a:pPr marL="411163" lvl="0"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Better sensing is needed, difficult to observe through clouds and at night </a:t>
            </a:r>
            <a:endParaRPr/>
          </a:p>
          <a:p>
            <a:pPr marL="411163" lvl="0" indent="-341313" algn="l" rtl="0">
              <a:lnSpc>
                <a:spcPct val="95000"/>
              </a:lnSpc>
              <a:spcBef>
                <a:spcPts val="600"/>
              </a:spcBef>
              <a:spcAft>
                <a:spcPts val="0"/>
              </a:spcAft>
              <a:buClr>
                <a:schemeClr val="dk1"/>
              </a:buClr>
              <a:buSzPts val="2000"/>
              <a:buChar char="•"/>
            </a:pPr>
            <a:r>
              <a:rPr lang="en-US" sz="2000">
                <a:latin typeface="Helvetica Neue"/>
                <a:ea typeface="Helvetica Neue"/>
                <a:cs typeface="Helvetica Neue"/>
                <a:sym typeface="Helvetica Neue"/>
              </a:rPr>
              <a:t>Data and model fusion is limited, need for an integrated observing system</a:t>
            </a:r>
            <a:endParaRPr/>
          </a:p>
          <a:p>
            <a:pPr marL="411163" lvl="0" indent="-239711" algn="l" rtl="0">
              <a:lnSpc>
                <a:spcPct val="90000"/>
              </a:lnSpc>
              <a:spcBef>
                <a:spcPts val="600"/>
              </a:spcBef>
              <a:spcAft>
                <a:spcPts val="0"/>
              </a:spcAft>
              <a:buClr>
                <a:schemeClr val="dk1"/>
              </a:buClr>
              <a:buSzPts val="1600"/>
              <a:buNone/>
            </a:pPr>
            <a:endParaRPr sz="1600">
              <a:latin typeface="Helvetica Neue"/>
              <a:ea typeface="Helvetica Neue"/>
              <a:cs typeface="Helvetica Neue"/>
              <a:sym typeface="Helvetica Neue"/>
            </a:endParaRPr>
          </a:p>
        </p:txBody>
      </p:sp>
      <p:sp>
        <p:nvSpPr>
          <p:cNvPr id="5" name="Google Shape;90;p5">
            <a:extLst>
              <a:ext uri="{FF2B5EF4-FFF2-40B4-BE49-F238E27FC236}">
                <a16:creationId xmlns:a16="http://schemas.microsoft.com/office/drawing/2014/main" id="{510FB218-37C1-4BE6-BA69-69F55E81FA27}"/>
              </a:ext>
            </a:extLst>
          </p:cNvPr>
          <p:cNvSpPr txBox="1">
            <a:spLocks/>
          </p:cNvSpPr>
          <p:nvPr/>
        </p:nvSpPr>
        <p:spPr>
          <a:xfrm>
            <a:off x="5683910" y="1083421"/>
            <a:ext cx="6305703" cy="5355784"/>
          </a:xfrm>
          <a:prstGeom prst="rect">
            <a:avLst/>
          </a:prstGeom>
          <a:solidFill>
            <a:schemeClr val="bg2"/>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850" indent="0">
              <a:lnSpc>
                <a:spcPct val="95000"/>
              </a:lnSpc>
              <a:spcBef>
                <a:spcPts val="900"/>
              </a:spcBef>
              <a:buClr>
                <a:schemeClr val="dk1"/>
              </a:buClr>
              <a:buSzPts val="2000"/>
              <a:buFont typeface="Arial" panose="020B0604020202020204" pitchFamily="34" charset="0"/>
              <a:buNone/>
            </a:pPr>
            <a:r>
              <a:rPr lang="en-US" sz="2000" b="1">
                <a:latin typeface="Helvetica Neue"/>
                <a:ea typeface="Helvetica Neue"/>
                <a:cs typeface="Helvetica Neue"/>
                <a:sym typeface="Helvetica Neue"/>
              </a:rPr>
              <a:t>Aerial Suppression Support</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Duration of aerial firefighting limited to daylight, clear visibility (4-6 hours/day)</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Airspace operations is manual and workload intensive; only a few aircraft allowed at a time</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Not able to accommodate drones in the same airspace as other aircraft</a:t>
            </a:r>
            <a:endParaRPr lang="en-US"/>
          </a:p>
          <a:p>
            <a:pPr marL="411163" indent="-341313">
              <a:lnSpc>
                <a:spcPct val="95000"/>
              </a:lnSpc>
              <a:spcBef>
                <a:spcPts val="600"/>
              </a:spcBef>
              <a:buClr>
                <a:schemeClr val="dk1"/>
              </a:buClr>
              <a:buSzPts val="2000"/>
            </a:pPr>
            <a:r>
              <a:rPr lang="en-US" sz="2000">
                <a:latin typeface="Helvetica Neue"/>
                <a:ea typeface="Helvetica Neue"/>
                <a:cs typeface="Helvetica Neue"/>
                <a:sym typeface="Helvetica Neue"/>
              </a:rPr>
              <a:t>Lower aircraft safety record in aerial firefighting than other areas of aviation </a:t>
            </a:r>
            <a:endParaRPr lang="en-US"/>
          </a:p>
          <a:p>
            <a:pPr marL="69850" indent="0">
              <a:lnSpc>
                <a:spcPct val="95000"/>
              </a:lnSpc>
              <a:spcBef>
                <a:spcPts val="600"/>
              </a:spcBef>
              <a:buClr>
                <a:schemeClr val="dk1"/>
              </a:buClr>
              <a:buSzPts val="2000"/>
              <a:buFont typeface="Arial" panose="020B0604020202020204" pitchFamily="34" charset="0"/>
              <a:buNone/>
            </a:pPr>
            <a:r>
              <a:rPr lang="en-US" sz="2000" b="1">
                <a:latin typeface="Helvetica Neue"/>
                <a:ea typeface="Helvetica Neue"/>
                <a:cs typeface="Helvetica Neue"/>
                <a:sym typeface="Helvetica Neue"/>
              </a:rPr>
              <a:t>Multi-Agency Planning</a:t>
            </a:r>
            <a:endParaRPr lang="en-US"/>
          </a:p>
          <a:p>
            <a:pPr marL="411162" indent="-341312">
              <a:lnSpc>
                <a:spcPct val="95000"/>
              </a:lnSpc>
              <a:spcBef>
                <a:spcPts val="600"/>
              </a:spcBef>
              <a:buClr>
                <a:schemeClr val="dk1"/>
              </a:buClr>
              <a:buSzPts val="2000"/>
            </a:pPr>
            <a:r>
              <a:rPr lang="en-US" sz="2000"/>
              <a:t>Multi-agency collaboration for resource and technology roadmap does not exist</a:t>
            </a:r>
          </a:p>
          <a:p>
            <a:pPr marL="411162" indent="-341312">
              <a:lnSpc>
                <a:spcPct val="95000"/>
              </a:lnSpc>
              <a:spcBef>
                <a:spcPts val="600"/>
              </a:spcBef>
              <a:buClr>
                <a:schemeClr val="dk1"/>
              </a:buClr>
              <a:buSzPts val="2000"/>
            </a:pPr>
            <a:r>
              <a:rPr lang="en-US" sz="2000"/>
              <a:t>Budgets to support forest management and strategic planning are often redirected in season for tactical firefighting (limits adoption of new research and tools in fire management)</a:t>
            </a:r>
          </a:p>
          <a:p>
            <a:pPr marL="0" indent="0">
              <a:lnSpc>
                <a:spcPct val="95000"/>
              </a:lnSpc>
              <a:spcBef>
                <a:spcPts val="600"/>
              </a:spcBef>
              <a:buFont typeface="Arial" panose="020B0604020202020204" pitchFamily="34" charset="0"/>
              <a:buNone/>
            </a:pPr>
            <a:endParaRPr lang="en-US" sz="2000"/>
          </a:p>
          <a:p>
            <a:pPr marL="411163" indent="-239711">
              <a:spcBef>
                <a:spcPts val="600"/>
              </a:spcBef>
              <a:buClr>
                <a:schemeClr val="dk1"/>
              </a:buClr>
              <a:buSzPts val="1600"/>
              <a:buFont typeface="Arial" panose="020B0604020202020204" pitchFamily="34" charset="0"/>
              <a:buNone/>
            </a:pPr>
            <a:endParaRPr lang="en-US" sz="1600">
              <a:latin typeface="Helvetica Neue"/>
              <a:ea typeface="Helvetica Neue"/>
              <a:cs typeface="Helvetica Neue"/>
              <a:sym typeface="Helvetica Neue"/>
            </a:endParaRPr>
          </a:p>
        </p:txBody>
      </p:sp>
      <p:sp>
        <p:nvSpPr>
          <p:cNvPr id="4" name="TextBox 3">
            <a:extLst>
              <a:ext uri="{FF2B5EF4-FFF2-40B4-BE49-F238E27FC236}">
                <a16:creationId xmlns:a16="http://schemas.microsoft.com/office/drawing/2014/main" id="{437E1198-0825-4D1C-E4EA-5AAFFFFBA4EE}"/>
              </a:ext>
            </a:extLst>
          </p:cNvPr>
          <p:cNvSpPr txBox="1"/>
          <p:nvPr/>
        </p:nvSpPr>
        <p:spPr>
          <a:xfrm>
            <a:off x="134082" y="1141943"/>
            <a:ext cx="5202936" cy="92333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NASA ARMD Wildfire Stakeholder Engagement Workshop – Held </a:t>
            </a:r>
            <a:r>
              <a:rPr lang="en-US" b="1">
                <a:solidFill>
                  <a:srgbClr val="000000"/>
                </a:solidFill>
                <a:latin typeface="Helvetica Neue"/>
                <a:ea typeface="Helvetica Neue"/>
                <a:cs typeface="Helvetica Neue"/>
                <a:sym typeface="Helvetica Neue"/>
              </a:rPr>
              <a:t>May </a:t>
            </a:r>
            <a:r>
              <a:rPr lang="en-US" sz="1800" b="1" i="0" u="none" strike="noStrike" cap="none">
                <a:solidFill>
                  <a:srgbClr val="000000"/>
                </a:solidFill>
                <a:latin typeface="Helvetica Neue"/>
                <a:ea typeface="Helvetica Neue"/>
                <a:cs typeface="Helvetica Neue"/>
                <a:sym typeface="Helvetica Neue"/>
              </a:rPr>
              <a:t>2021 </a:t>
            </a:r>
          </a:p>
          <a:p>
            <a:pPr marL="0" marR="0" lvl="0" indent="0" algn="l" rtl="0">
              <a:lnSpc>
                <a:spcPct val="100000"/>
              </a:lnSpc>
              <a:spcBef>
                <a:spcPts val="0"/>
              </a:spcBef>
              <a:spcAft>
                <a:spcPts val="0"/>
              </a:spcAft>
              <a:buClr>
                <a:srgbClr val="000000"/>
              </a:buClr>
              <a:buSzPts val="2000"/>
              <a:buFont typeface="Helvetica Neue"/>
              <a:buNone/>
            </a:pPr>
            <a:r>
              <a:rPr lang="en-US" sz="1800" b="1" i="0" u="none" strike="noStrike" cap="none">
                <a:solidFill>
                  <a:srgbClr val="000000"/>
                </a:solidFill>
                <a:latin typeface="Helvetica Neue"/>
                <a:ea typeface="Helvetica Neue"/>
                <a:cs typeface="Helvetica Neue"/>
                <a:sym typeface="Helvetica Neue"/>
              </a:rPr>
              <a:t>~150 participants </a:t>
            </a:r>
            <a:endParaRPr lang="en-US" sz="12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9"/>
          <p:cNvPicPr preferRelativeResize="0"/>
          <p:nvPr/>
        </p:nvPicPr>
        <p:blipFill rotWithShape="1">
          <a:blip r:embed="rId3">
            <a:alphaModFix/>
          </a:blip>
          <a:srcRect/>
          <a:stretch/>
        </p:blipFill>
        <p:spPr>
          <a:xfrm>
            <a:off x="0" y="-8490"/>
            <a:ext cx="12192000" cy="765729"/>
          </a:xfrm>
          <a:prstGeom prst="rect">
            <a:avLst/>
          </a:prstGeom>
          <a:noFill/>
          <a:ln>
            <a:noFill/>
          </a:ln>
        </p:spPr>
      </p:pic>
      <p:sp>
        <p:nvSpPr>
          <p:cNvPr id="223" name="Google Shape;223;p9"/>
          <p:cNvSpPr txBox="1">
            <a:spLocks noGrp="1"/>
          </p:cNvSpPr>
          <p:nvPr>
            <p:ph type="title"/>
          </p:nvPr>
        </p:nvSpPr>
        <p:spPr>
          <a:xfrm>
            <a:off x="39346" y="281898"/>
            <a:ext cx="10362761" cy="801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sz="3200">
                <a:latin typeface="Arial"/>
                <a:ea typeface="Arial"/>
                <a:cs typeface="Arial"/>
                <a:sym typeface="Arial"/>
              </a:rPr>
              <a:t>Stakeholder needs/knowledge gaps</a:t>
            </a:r>
            <a:endParaRPr/>
          </a:p>
        </p:txBody>
      </p:sp>
      <p:pic>
        <p:nvPicPr>
          <p:cNvPr id="224" name="Google Shape;224;p9" descr="Screen Shot 2022-10-26 at 5.02.12 PM.png"/>
          <p:cNvPicPr preferRelativeResize="0"/>
          <p:nvPr/>
        </p:nvPicPr>
        <p:blipFill rotWithShape="1">
          <a:blip r:embed="rId4">
            <a:alphaModFix/>
          </a:blip>
          <a:srcRect/>
          <a:stretch/>
        </p:blipFill>
        <p:spPr>
          <a:xfrm>
            <a:off x="491067" y="1153333"/>
            <a:ext cx="11269133" cy="534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0"/>
          <p:cNvPicPr preferRelativeResize="0"/>
          <p:nvPr/>
        </p:nvPicPr>
        <p:blipFill rotWithShape="1">
          <a:blip r:embed="rId3">
            <a:alphaModFix/>
          </a:blip>
          <a:srcRect/>
          <a:stretch/>
        </p:blipFill>
        <p:spPr>
          <a:xfrm>
            <a:off x="0" y="-8490"/>
            <a:ext cx="12192000" cy="765729"/>
          </a:xfrm>
          <a:prstGeom prst="rect">
            <a:avLst/>
          </a:prstGeom>
          <a:noFill/>
          <a:ln>
            <a:noFill/>
          </a:ln>
        </p:spPr>
      </p:pic>
      <p:sp>
        <p:nvSpPr>
          <p:cNvPr id="231" name="Google Shape;231;p10"/>
          <p:cNvSpPr txBox="1">
            <a:spLocks noGrp="1"/>
          </p:cNvSpPr>
          <p:nvPr>
            <p:ph type="title"/>
          </p:nvPr>
        </p:nvSpPr>
        <p:spPr>
          <a:xfrm>
            <a:off x="39346" y="281898"/>
            <a:ext cx="10362761" cy="801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sz="3200">
                <a:latin typeface="Arial"/>
                <a:ea typeface="Arial"/>
                <a:cs typeface="Arial"/>
                <a:sym typeface="Arial"/>
              </a:rPr>
              <a:t>Stakeholder needs/knowledge gaps</a:t>
            </a:r>
            <a:endParaRPr/>
          </a:p>
        </p:txBody>
      </p:sp>
      <p:pic>
        <p:nvPicPr>
          <p:cNvPr id="232" name="Google Shape;232;p10" descr="Screen Shot 2022-10-26 at 5.02.25 PM.png"/>
          <p:cNvPicPr preferRelativeResize="0"/>
          <p:nvPr/>
        </p:nvPicPr>
        <p:blipFill rotWithShape="1">
          <a:blip r:embed="rId4">
            <a:alphaModFix/>
          </a:blip>
          <a:srcRect/>
          <a:stretch/>
        </p:blipFill>
        <p:spPr>
          <a:xfrm>
            <a:off x="524933" y="924577"/>
            <a:ext cx="10972800" cy="577931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1"/>
          <p:cNvPicPr preferRelativeResize="0"/>
          <p:nvPr/>
        </p:nvPicPr>
        <p:blipFill rotWithShape="1">
          <a:blip r:embed="rId3">
            <a:alphaModFix/>
          </a:blip>
          <a:srcRect/>
          <a:stretch/>
        </p:blipFill>
        <p:spPr>
          <a:xfrm>
            <a:off x="0" y="-8490"/>
            <a:ext cx="12192000" cy="765729"/>
          </a:xfrm>
          <a:prstGeom prst="rect">
            <a:avLst/>
          </a:prstGeom>
          <a:noFill/>
          <a:ln>
            <a:noFill/>
          </a:ln>
        </p:spPr>
      </p:pic>
      <p:sp>
        <p:nvSpPr>
          <p:cNvPr id="239" name="Google Shape;239;p11"/>
          <p:cNvSpPr txBox="1">
            <a:spLocks noGrp="1"/>
          </p:cNvSpPr>
          <p:nvPr>
            <p:ph type="title"/>
          </p:nvPr>
        </p:nvSpPr>
        <p:spPr>
          <a:xfrm>
            <a:off x="39346" y="281898"/>
            <a:ext cx="10362761" cy="80152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Arial"/>
              <a:buNone/>
            </a:pPr>
            <a:r>
              <a:rPr lang="en-US" sz="3200">
                <a:latin typeface="Arial"/>
                <a:ea typeface="Arial"/>
                <a:cs typeface="Arial"/>
                <a:sym typeface="Arial"/>
              </a:rPr>
              <a:t>Stakeholder needs/knowledge gaps</a:t>
            </a:r>
            <a:endParaRPr/>
          </a:p>
        </p:txBody>
      </p:sp>
      <p:pic>
        <p:nvPicPr>
          <p:cNvPr id="240" name="Google Shape;240;p11" descr="Screen Shot 2022-10-26 at 5.02.34 PM.png"/>
          <p:cNvPicPr preferRelativeResize="0"/>
          <p:nvPr/>
        </p:nvPicPr>
        <p:blipFill rotWithShape="1">
          <a:blip r:embed="rId4">
            <a:alphaModFix/>
          </a:blip>
          <a:srcRect/>
          <a:stretch/>
        </p:blipFill>
        <p:spPr>
          <a:xfrm>
            <a:off x="516467" y="977517"/>
            <a:ext cx="11167533" cy="5783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b2255e-e3de-480b-a1e3-31e4a48dc33e" xsi:nil="true"/>
    <lcf76f155ced4ddcb4097134ff3c332f xmlns="cf223dc7-9eff-4e8c-ad74-f458da8b54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7333D24340D646983902BF490FEEAE" ma:contentTypeVersion="10" ma:contentTypeDescription="Create a new document." ma:contentTypeScope="" ma:versionID="3bbdbc2229e4344921a8b7719945cfa2">
  <xsd:schema xmlns:xsd="http://www.w3.org/2001/XMLSchema" xmlns:xs="http://www.w3.org/2001/XMLSchema" xmlns:p="http://schemas.microsoft.com/office/2006/metadata/properties" xmlns:ns2="cf223dc7-9eff-4e8c-ad74-f458da8b54c4" xmlns:ns3="89b2255e-e3de-480b-a1e3-31e4a48dc33e" targetNamespace="http://schemas.microsoft.com/office/2006/metadata/properties" ma:root="true" ma:fieldsID="e2b4026f4ed44979076a7802414ac3cb" ns2:_="" ns3:_="">
    <xsd:import namespace="cf223dc7-9eff-4e8c-ad74-f458da8b54c4"/>
    <xsd:import namespace="89b2255e-e3de-480b-a1e3-31e4a48dc33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23dc7-9eff-4e8c-ad74-f458da8b54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b2255e-e3de-480b-a1e3-31e4a48dc33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0d23c8e-8f34-4868-a839-333b7d13c06e}" ma:internalName="TaxCatchAll" ma:showField="CatchAllData" ma:web="89b2255e-e3de-480b-a1e3-31e4a48dc3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177126-D89A-4090-9F03-4E1CDE986EFA}">
  <ds:schemaRefs>
    <ds:schemaRef ds:uri="cf223dc7-9eff-4e8c-ad74-f458da8b54c4"/>
    <ds:schemaRef ds:uri="http://schemas.openxmlformats.org/package/2006/metadata/core-properties"/>
    <ds:schemaRef ds:uri="89b2255e-e3de-480b-a1e3-31e4a48dc33e"/>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82C7AA6-A638-4356-907F-39A0F64182D0}">
  <ds:schemaRefs>
    <ds:schemaRef ds:uri="89b2255e-e3de-480b-a1e3-31e4a48dc33e"/>
    <ds:schemaRef ds:uri="cf223dc7-9eff-4e8c-ad74-f458da8b54c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A40917-3421-4866-91FE-6EE9AF498F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TotalTime>
  <Words>2440</Words>
  <Application>Microsoft Macintosh PowerPoint</Application>
  <PresentationFormat>Widescreen</PresentationFormat>
  <Paragraphs>191</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Arial,Sans-Serif</vt:lpstr>
      <vt:lpstr>Calibri</vt:lpstr>
      <vt:lpstr>Calibri Light</vt:lpstr>
      <vt:lpstr>Helvetica Neue</vt:lpstr>
      <vt:lpstr>Open Sans</vt:lpstr>
      <vt:lpstr>Segoe UI</vt:lpstr>
      <vt:lpstr>Office Theme</vt:lpstr>
      <vt:lpstr>PowerPoint Presentation</vt:lpstr>
      <vt:lpstr>NASA Wildfire Initiative  Org Chart</vt:lpstr>
      <vt:lpstr>The NASA FireSesne Project</vt:lpstr>
      <vt:lpstr>NASA Wildland FireSense is driven by Stakeholder Needs</vt:lpstr>
      <vt:lpstr>NASA Wildland FireSense is driven by Stakeholder Needs</vt:lpstr>
      <vt:lpstr>Current Challenges in Operational Wildfire Suppression</vt:lpstr>
      <vt:lpstr>Stakeholder needs/knowledge gaps</vt:lpstr>
      <vt:lpstr>Stakeholder needs/knowledge gaps</vt:lpstr>
      <vt:lpstr>Stakeholder needs/knowledge gaps</vt:lpstr>
      <vt:lpstr>NASA Response to Stakeholder Identified Needs</vt:lpstr>
      <vt:lpstr>PowerPoint Presentation</vt:lpstr>
      <vt:lpstr>Initial FireSense Field Campaign in Fall 2023</vt:lpstr>
      <vt:lpstr>Capstone Field Campaign in Year 5 (2027-28)</vt:lpstr>
      <vt:lpstr>PowerPoint Presentation</vt:lpstr>
      <vt:lpstr>PowerPoint Presentation</vt:lpstr>
      <vt:lpstr>Position Announcement: Project Scientist for the NASA FireSense Project </vt:lpstr>
      <vt:lpstr>Thank You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Wildland Fire Management WorkPlan 2023</dc:title>
  <dc:creator>GREEN, DAVID S. (HQ-DK000)</dc:creator>
  <cp:lastModifiedBy>Falkowski, Michael J. (ARC-DK000)</cp:lastModifiedBy>
  <cp:revision>331</cp:revision>
  <dcterms:created xsi:type="dcterms:W3CDTF">2022-06-10T05:44:33Z</dcterms:created>
  <dcterms:modified xsi:type="dcterms:W3CDTF">2022-11-28T20:59:09Z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0x010100377333D24340D646983902BF490FEEAE</vt:lpwstr>
  </property>
  <property fmtid="{D5CDD505-2E9C-101B-9397-08002B2CF9AE}" pid="3" name="MediaServiceImageTags">
    <vt:lpwstr/>
  </property>
</Properties>
</file>