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5761" r:id="rId5"/>
    <p:sldId id="5762" r:id="rId6"/>
    <p:sldId id="5781" r:id="rId7"/>
    <p:sldId id="5765" r:id="rId8"/>
    <p:sldId id="5768" r:id="rId9"/>
    <p:sldId id="5779" r:id="rId10"/>
    <p:sldId id="5773" r:id="rId11"/>
    <p:sldId id="5775" r:id="rId12"/>
    <p:sldId id="57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gert, Ellen" initials="WE" lastIdx="1" clrIdx="0">
    <p:extLst>
      <p:ext uri="{19B8F6BF-5375-455C-9EA6-DF929625EA0E}">
        <p15:presenceInfo xmlns:p15="http://schemas.microsoft.com/office/powerpoint/2012/main" userId="S::ellen.wengert@centauricorp.com::ff223dbb-5224-4e88-a197-724f26be6b35" providerId="AD"/>
      </p:ext>
    </p:extLst>
  </p:cmAuthor>
  <p:cmAuthor id="2" name="McCormick, Jordan" initials="MJ" lastIdx="6" clrIdx="1">
    <p:extLst>
      <p:ext uri="{19B8F6BF-5375-455C-9EA6-DF929625EA0E}">
        <p15:presenceInfo xmlns:p15="http://schemas.microsoft.com/office/powerpoint/2012/main" userId="S::Jordan.McCormick@centauricorp.com::de4852fc-02cf-452f-9409-8542c3b71fe6" providerId="AD"/>
      </p:ext>
    </p:extLst>
  </p:cmAuthor>
  <p:cmAuthor id="3" name="Vadnais, Carolyn" initials="VC" lastIdx="7" clrIdx="2">
    <p:extLst>
      <p:ext uri="{19B8F6BF-5375-455C-9EA6-DF929625EA0E}">
        <p15:presenceInfo xmlns:p15="http://schemas.microsoft.com/office/powerpoint/2012/main" userId="S::Carolyn.Vadnais@centauricorp.com::044b5879-1576-4f0a-b416-3586654a9516" providerId="AD"/>
      </p:ext>
    </p:extLst>
  </p:cmAuthor>
  <p:cmAuthor id="4" name="Dale, Erin" initials="DE" lastIdx="4" clrIdx="3">
    <p:extLst>
      <p:ext uri="{19B8F6BF-5375-455C-9EA6-DF929625EA0E}">
        <p15:presenceInfo xmlns:p15="http://schemas.microsoft.com/office/powerpoint/2012/main" userId="S::erin.dale@centauricorp.com::e20626a7-5948-4ea2-b263-c5c7158d2cce" providerId="AD"/>
      </p:ext>
    </p:extLst>
  </p:cmAuthor>
  <p:cmAuthor id="5" name="Babcock, Michael" initials="BM" lastIdx="12" clrIdx="3">
    <p:extLst>
      <p:ext uri="{19B8F6BF-5375-455C-9EA6-DF929625EA0E}">
        <p15:presenceInfo xmlns:p15="http://schemas.microsoft.com/office/powerpoint/2012/main" userId="S::Michael.Babcock@centauricorp.com::5e350ffb-9be1-4413-bef5-edaa76d1912b" providerId="AD"/>
      </p:ext>
    </p:extLst>
  </p:cmAuthor>
  <p:cmAuthor id="6" name="Falkowski, Michael J. (HQ-DK000)" initials="F(" lastIdx="3" clrIdx="4">
    <p:extLst>
      <p:ext uri="{19B8F6BF-5375-455C-9EA6-DF929625EA0E}">
        <p15:presenceInfo xmlns:p15="http://schemas.microsoft.com/office/powerpoint/2012/main" userId="S::mfalkows_ndc.nasa.gov#ext#@doimspp.onmicrosoft.com::ce81436b-8437-4f89-9854-7fb6fe763f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CF2"/>
    <a:srgbClr val="B2DEF6"/>
    <a:srgbClr val="DDEFFC"/>
    <a:srgbClr val="3F4E63"/>
    <a:srgbClr val="3C4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C7DF4-F52E-4CAF-A297-B0D2437B3605}" v="1" dt="2021-11-29T12:03:56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138" autoAdjust="0"/>
  </p:normalViewPr>
  <p:slideViewPr>
    <p:cSldViewPr snapToGrid="0" showGuides="1">
      <p:cViewPr varScale="1">
        <p:scale>
          <a:sx n="52" d="100"/>
          <a:sy n="52" d="100"/>
        </p:scale>
        <p:origin x="1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dnais, Carolyn (Contractor)" userId="7b3a7e84-72db-4cac-aba8-2cea6081010a" providerId="ADAL" clId="{2EBC7DF4-F52E-4CAF-A297-B0D2437B3605}"/>
    <pc:docChg chg="custSel modSld">
      <pc:chgData name="Vadnais, Carolyn (Contractor)" userId="7b3a7e84-72db-4cac-aba8-2cea6081010a" providerId="ADAL" clId="{2EBC7DF4-F52E-4CAF-A297-B0D2437B3605}" dt="2021-11-29T14:50:10.068" v="9" actId="478"/>
      <pc:docMkLst>
        <pc:docMk/>
      </pc:docMkLst>
      <pc:sldChg chg="delSp mod">
        <pc:chgData name="Vadnais, Carolyn (Contractor)" userId="7b3a7e84-72db-4cac-aba8-2cea6081010a" providerId="ADAL" clId="{2EBC7DF4-F52E-4CAF-A297-B0D2437B3605}" dt="2021-11-29T14:49:39.111" v="0" actId="478"/>
        <pc:sldMkLst>
          <pc:docMk/>
          <pc:sldMk cId="2825931841" sldId="5761"/>
        </pc:sldMkLst>
        <pc:spChg chg="del">
          <ac:chgData name="Vadnais, Carolyn (Contractor)" userId="7b3a7e84-72db-4cac-aba8-2cea6081010a" providerId="ADAL" clId="{2EBC7DF4-F52E-4CAF-A297-B0D2437B3605}" dt="2021-11-29T14:49:39.111" v="0" actId="478"/>
          <ac:spMkLst>
            <pc:docMk/>
            <pc:sldMk cId="2825931841" sldId="5761"/>
            <ac:spMk id="4" creationId="{35EE44B3-8D8E-49A3-A98C-5828C9B6542F}"/>
          </ac:spMkLst>
        </pc:spChg>
      </pc:sldChg>
      <pc:sldChg chg="delSp mod">
        <pc:chgData name="Vadnais, Carolyn (Contractor)" userId="7b3a7e84-72db-4cac-aba8-2cea6081010a" providerId="ADAL" clId="{2EBC7DF4-F52E-4CAF-A297-B0D2437B3605}" dt="2021-11-29T14:49:43.707" v="1" actId="478"/>
        <pc:sldMkLst>
          <pc:docMk/>
          <pc:sldMk cId="1798637491" sldId="5762"/>
        </pc:sldMkLst>
        <pc:spChg chg="del">
          <ac:chgData name="Vadnais, Carolyn (Contractor)" userId="7b3a7e84-72db-4cac-aba8-2cea6081010a" providerId="ADAL" clId="{2EBC7DF4-F52E-4CAF-A297-B0D2437B3605}" dt="2021-11-29T14:49:43.707" v="1" actId="478"/>
          <ac:spMkLst>
            <pc:docMk/>
            <pc:sldMk cId="1798637491" sldId="5762"/>
            <ac:spMk id="6" creationId="{52995A91-6362-4997-99CC-944B3F5E37AB}"/>
          </ac:spMkLst>
        </pc:spChg>
      </pc:sldChg>
      <pc:sldChg chg="delSp modSp mod">
        <pc:chgData name="Vadnais, Carolyn (Contractor)" userId="7b3a7e84-72db-4cac-aba8-2cea6081010a" providerId="ADAL" clId="{2EBC7DF4-F52E-4CAF-A297-B0D2437B3605}" dt="2021-11-29T14:49:49.699" v="4" actId="478"/>
        <pc:sldMkLst>
          <pc:docMk/>
          <pc:sldMk cId="3430124474" sldId="5765"/>
        </pc:sldMkLst>
        <pc:spChg chg="del mod">
          <ac:chgData name="Vadnais, Carolyn (Contractor)" userId="7b3a7e84-72db-4cac-aba8-2cea6081010a" providerId="ADAL" clId="{2EBC7DF4-F52E-4CAF-A297-B0D2437B3605}" dt="2021-11-29T14:49:49.699" v="4" actId="478"/>
          <ac:spMkLst>
            <pc:docMk/>
            <pc:sldMk cId="3430124474" sldId="5765"/>
            <ac:spMk id="4" creationId="{C3B867A6-9137-4714-9321-063F25EF868E}"/>
          </ac:spMkLst>
        </pc:spChg>
      </pc:sldChg>
      <pc:sldChg chg="delSp mod">
        <pc:chgData name="Vadnais, Carolyn (Contractor)" userId="7b3a7e84-72db-4cac-aba8-2cea6081010a" providerId="ADAL" clId="{2EBC7DF4-F52E-4CAF-A297-B0D2437B3605}" dt="2021-11-29T14:50:10.068" v="9" actId="478"/>
        <pc:sldMkLst>
          <pc:docMk/>
          <pc:sldMk cId="2603411399" sldId="5767"/>
        </pc:sldMkLst>
        <pc:spChg chg="del">
          <ac:chgData name="Vadnais, Carolyn (Contractor)" userId="7b3a7e84-72db-4cac-aba8-2cea6081010a" providerId="ADAL" clId="{2EBC7DF4-F52E-4CAF-A297-B0D2437B3605}" dt="2021-11-29T14:50:10.068" v="9" actId="478"/>
          <ac:spMkLst>
            <pc:docMk/>
            <pc:sldMk cId="2603411399" sldId="5767"/>
            <ac:spMk id="7" creationId="{2B6E7EE7-129A-4214-861C-DB3CCB84F545}"/>
          </ac:spMkLst>
        </pc:spChg>
      </pc:sldChg>
      <pc:sldChg chg="delSp mod">
        <pc:chgData name="Vadnais, Carolyn (Contractor)" userId="7b3a7e84-72db-4cac-aba8-2cea6081010a" providerId="ADAL" clId="{2EBC7DF4-F52E-4CAF-A297-B0D2437B3605}" dt="2021-11-29T14:49:54.694" v="6" actId="478"/>
        <pc:sldMkLst>
          <pc:docMk/>
          <pc:sldMk cId="1654105469" sldId="5768"/>
        </pc:sldMkLst>
        <pc:spChg chg="del">
          <ac:chgData name="Vadnais, Carolyn (Contractor)" userId="7b3a7e84-72db-4cac-aba8-2cea6081010a" providerId="ADAL" clId="{2EBC7DF4-F52E-4CAF-A297-B0D2437B3605}" dt="2021-11-29T14:49:54.694" v="6" actId="478"/>
          <ac:spMkLst>
            <pc:docMk/>
            <pc:sldMk cId="1654105469" sldId="5768"/>
            <ac:spMk id="4" creationId="{5FF5A2D8-E210-491E-8E55-901DC73777A2}"/>
          </ac:spMkLst>
        </pc:spChg>
        <pc:picChg chg="del">
          <ac:chgData name="Vadnais, Carolyn (Contractor)" userId="7b3a7e84-72db-4cac-aba8-2cea6081010a" providerId="ADAL" clId="{2EBC7DF4-F52E-4CAF-A297-B0D2437B3605}" dt="2021-11-29T14:49:52.306" v="5" actId="478"/>
          <ac:picMkLst>
            <pc:docMk/>
            <pc:sldMk cId="1654105469" sldId="5768"/>
            <ac:picMk id="9" creationId="{53E4DD9B-A02A-044F-AD22-5807CF98DCD4}"/>
          </ac:picMkLst>
        </pc:picChg>
      </pc:sldChg>
      <pc:sldChg chg="delSp mod">
        <pc:chgData name="Vadnais, Carolyn (Contractor)" userId="7b3a7e84-72db-4cac-aba8-2cea6081010a" providerId="ADAL" clId="{2EBC7DF4-F52E-4CAF-A297-B0D2437B3605}" dt="2021-11-29T14:50:04.202" v="7" actId="478"/>
        <pc:sldMkLst>
          <pc:docMk/>
          <pc:sldMk cId="4249742642" sldId="5773"/>
        </pc:sldMkLst>
        <pc:spChg chg="del">
          <ac:chgData name="Vadnais, Carolyn (Contractor)" userId="7b3a7e84-72db-4cac-aba8-2cea6081010a" providerId="ADAL" clId="{2EBC7DF4-F52E-4CAF-A297-B0D2437B3605}" dt="2021-11-29T14:50:04.202" v="7" actId="478"/>
          <ac:spMkLst>
            <pc:docMk/>
            <pc:sldMk cId="4249742642" sldId="5773"/>
            <ac:spMk id="3" creationId="{A7CE18D1-F4F1-4B82-B75F-CEAD5F945FB4}"/>
          </ac:spMkLst>
        </pc:spChg>
      </pc:sldChg>
      <pc:sldChg chg="delSp mod">
        <pc:chgData name="Vadnais, Carolyn (Contractor)" userId="7b3a7e84-72db-4cac-aba8-2cea6081010a" providerId="ADAL" clId="{2EBC7DF4-F52E-4CAF-A297-B0D2437B3605}" dt="2021-11-29T14:50:07.409" v="8" actId="478"/>
        <pc:sldMkLst>
          <pc:docMk/>
          <pc:sldMk cId="1647336800" sldId="5775"/>
        </pc:sldMkLst>
        <pc:spChg chg="del">
          <ac:chgData name="Vadnais, Carolyn (Contractor)" userId="7b3a7e84-72db-4cac-aba8-2cea6081010a" providerId="ADAL" clId="{2EBC7DF4-F52E-4CAF-A297-B0D2437B3605}" dt="2021-11-29T14:50:07.409" v="8" actId="478"/>
          <ac:spMkLst>
            <pc:docMk/>
            <pc:sldMk cId="1647336800" sldId="5775"/>
            <ac:spMk id="2" creationId="{F3E752FC-AE7E-4FB4-976F-856115BB6BE0}"/>
          </ac:spMkLst>
        </pc:spChg>
      </pc:sldChg>
      <pc:sldChg chg="delSp mod">
        <pc:chgData name="Vadnais, Carolyn (Contractor)" userId="7b3a7e84-72db-4cac-aba8-2cea6081010a" providerId="ADAL" clId="{2EBC7DF4-F52E-4CAF-A297-B0D2437B3605}" dt="2021-11-29T14:49:46.244" v="2" actId="478"/>
        <pc:sldMkLst>
          <pc:docMk/>
          <pc:sldMk cId="2566085944" sldId="5781"/>
        </pc:sldMkLst>
        <pc:spChg chg="del">
          <ac:chgData name="Vadnais, Carolyn (Contractor)" userId="7b3a7e84-72db-4cac-aba8-2cea6081010a" providerId="ADAL" clId="{2EBC7DF4-F52E-4CAF-A297-B0D2437B3605}" dt="2021-11-29T14:49:46.244" v="2" actId="478"/>
          <ac:spMkLst>
            <pc:docMk/>
            <pc:sldMk cId="2566085944" sldId="5781"/>
            <ac:spMk id="3" creationId="{A7CE18D1-F4F1-4B82-B75F-CEAD5F945F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C3AC9-44F7-4C39-879C-B642E6C9047A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5865-ADD6-44C5-814F-E5ECEAFAD1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CA87D-8AEC-8649-B88A-B2CD4E0237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2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7472B-2D9D-4D22-A110-A938A16BD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00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03248-AAB1-4457-B6FB-5FC5BE9E1A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44E74E2-328C-4247-B547-018518219E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1716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03248-AAB1-4457-B6FB-5FC5BE9E1A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44E74E2-328C-4247-B547-018518219E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50169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7472B-2D9D-4D22-A110-A938A16BD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10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03248-AAB1-4457-B6FB-5FC5BE9E1A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44E74E2-328C-4247-B547-018518219E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68684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103248-AAB1-4457-B6FB-5FC5BE9E1A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44E74E2-328C-4247-B547-018518219E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88165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7472B-2D9D-4D22-A110-A938A16BD3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81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CA87D-8AEC-8649-B88A-B2CD4E0237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48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AEDF-497D-487E-A1C6-BA1314156191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7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77F7-5C73-4E8A-BD79-443A0ECB56D9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5807-8819-42E0-82D4-3EB3CA8CDFF2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6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883CE-0E5D-4671-B4E8-CF9898DC9C23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8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DD18-C9DF-4B29-857B-FB0AD3214715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8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8100-0113-4BBC-B28D-1C6A96F18088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27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9D913-FDE5-4E0A-B515-47D45C3003DF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1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D675-36F3-4FB2-A0FC-BD43B7B3EC3A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46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AED3-B0D9-4A9F-AD70-54227E5F9F34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33C9-7896-4072-9309-8C575E5F601D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5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1151-4A36-494D-BD6C-638DD71404CE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DRAFT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0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F12F-52AE-4D67-A61D-7E340C77C229}" type="datetime1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DRAFT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C56C93-7864-E94C-A89F-7968F1CDA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95CECF-346D-5742-A422-1A541DBA9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8669" y="1424764"/>
            <a:ext cx="5780128" cy="4916402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Observation and Information </a:t>
            </a:r>
            <a:r>
              <a:rPr lang="en-US" sz="3600" strike="sngStrike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Shortfalls in Support of Wildland Fire and Related Activities</a:t>
            </a:r>
            <a:br>
              <a:rPr lang="en-US" sz="3600" dirty="0">
                <a:solidFill>
                  <a:schemeClr val="bg1"/>
                </a:solidFill>
                <a:cs typeface="Calibri Light"/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Rapid Assessment to Support FY24 Budget Planning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Carolyn Vadnais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cvadnais@contractor.usgs.gov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1 Dec 2021</a:t>
            </a: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1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2593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E4DD9B-A02A-044F-AD22-5807CF98D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0"/>
          <a:stretch/>
        </p:blipFill>
        <p:spPr>
          <a:xfrm>
            <a:off x="-1" y="6223480"/>
            <a:ext cx="12234623" cy="634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D842B9-53D6-6E41-97E2-EFC8C25F4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 b="1175"/>
          <a:stretch/>
        </p:blipFill>
        <p:spPr>
          <a:xfrm>
            <a:off x="0" y="20448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D2245-D142-488E-8137-C94EEE17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Rapid Assessment Objectives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D5380D-31CB-4E8E-ACD9-C3E209BD61CC}"/>
              </a:ext>
            </a:extLst>
          </p:cNvPr>
          <p:cNvSpPr txBox="1">
            <a:spLocks/>
          </p:cNvSpPr>
          <p:nvPr/>
        </p:nvSpPr>
        <p:spPr>
          <a:xfrm>
            <a:off x="336951" y="1597446"/>
            <a:ext cx="11418045" cy="4489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ICAMS, USGCRP and USGEO joined forces to complete a rapid assessment focused on wildland fire</a:t>
            </a:r>
          </a:p>
          <a:p>
            <a:pPr lvl="1"/>
            <a:r>
              <a:rPr lang="en-US" sz="2000" dirty="0"/>
              <a:t>OMB interest in both the approach (something quick) and outcomes</a:t>
            </a:r>
          </a:p>
          <a:p>
            <a:endParaRPr lang="en-US" sz="2400" dirty="0"/>
          </a:p>
          <a:p>
            <a:r>
              <a:rPr lang="en-US" sz="2400" dirty="0"/>
              <a:t>Specific actionable recommendations to Federal agencies to better meet the wildland fire community’s observation and information needs</a:t>
            </a: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r>
              <a:rPr lang="en-US" sz="2400" dirty="0"/>
              <a:t>Support FY2024 budget initiatives  </a:t>
            </a:r>
          </a:p>
          <a:p>
            <a:pPr lvl="1"/>
            <a:r>
              <a:rPr lang="en-US" sz="2400" dirty="0"/>
              <a:t>Finished by 15 March 2022</a:t>
            </a:r>
            <a:endParaRPr lang="en-US" sz="2400" dirty="0">
              <a:cs typeface="Calibri"/>
            </a:endParaRPr>
          </a:p>
          <a:p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79F329-B0FF-4E91-A4A2-A608BDBA625D}"/>
              </a:ext>
            </a:extLst>
          </p:cNvPr>
          <p:cNvSpPr txBox="1"/>
          <p:nvPr/>
        </p:nvSpPr>
        <p:spPr>
          <a:xfrm>
            <a:off x="6897606" y="6179931"/>
            <a:ext cx="50531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effectLst/>
              </a:rPr>
              <a:t>ICAMS:  Interagency Council for Advancing Meteorological Services</a:t>
            </a:r>
          </a:p>
          <a:p>
            <a:r>
              <a:rPr lang="en-US" sz="1400" dirty="0">
                <a:solidFill>
                  <a:schemeClr val="bg1"/>
                </a:solidFill>
              </a:rPr>
              <a:t>USGCRP:  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U.S. Global Change Research Program</a:t>
            </a:r>
          </a:p>
          <a:p>
            <a:r>
              <a:rPr lang="en-US" sz="1400" dirty="0">
                <a:solidFill>
                  <a:schemeClr val="bg1"/>
                </a:solidFill>
              </a:rPr>
              <a:t>USGEO:  U.S. Group on Earth Observation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91D99-CFDF-4542-BB46-5011B904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3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28C521-4F3F-B54D-B03E-CE7E1093A61D}"/>
              </a:ext>
            </a:extLst>
          </p:cNvPr>
          <p:cNvSpPr/>
          <p:nvPr/>
        </p:nvSpPr>
        <p:spPr>
          <a:xfrm>
            <a:off x="2876764" y="0"/>
            <a:ext cx="9315236" cy="6858000"/>
          </a:xfrm>
          <a:prstGeom prst="rect">
            <a:avLst/>
          </a:prstGeom>
          <a:solidFill>
            <a:srgbClr val="605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BD1BA-B1EE-6A43-8119-6242049F26C2}"/>
              </a:ext>
            </a:extLst>
          </p:cNvPr>
          <p:cNvSpPr txBox="1"/>
          <p:nvPr/>
        </p:nvSpPr>
        <p:spPr>
          <a:xfrm>
            <a:off x="5667169" y="577311"/>
            <a:ext cx="631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Possible Recommendations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2E148-EE1F-43B8-A88E-99EBF78B63D6}"/>
              </a:ext>
            </a:extLst>
          </p:cNvPr>
          <p:cNvSpPr txBox="1"/>
          <p:nvPr/>
        </p:nvSpPr>
        <p:spPr>
          <a:xfrm>
            <a:off x="5413853" y="1803690"/>
            <a:ext cx="6564943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New or upgraded observing systems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New products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cs typeface="Segoe UI"/>
              </a:rPr>
              <a:t>A</a:t>
            </a:r>
            <a:r>
              <a:rPr lang="en-US" sz="3200" dirty="0">
                <a:solidFill>
                  <a:schemeClr val="bg1"/>
                </a:solidFill>
              </a:rPr>
              <a:t>ccess to new datasets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cs typeface="Segoe UI"/>
              </a:rPr>
              <a:t>Improved commercial data sharing and data buys 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>
                <a:solidFill>
                  <a:schemeClr val="bg1"/>
                </a:solidFill>
                <a:effectLst/>
                <a:cs typeface="Segoe UI"/>
              </a:rPr>
              <a:t>pplications of machine learning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cs typeface="Segoe UI"/>
              </a:rPr>
              <a:t>I</a:t>
            </a:r>
            <a:r>
              <a:rPr lang="en-US" sz="3200" dirty="0">
                <a:solidFill>
                  <a:schemeClr val="bg1"/>
                </a:solidFill>
              </a:rPr>
              <a:t>mproved inputs to fire models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Other related needs or services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F195BA-29A4-43BF-891E-FA70F5947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/>
        </p:blipFill>
        <p:spPr>
          <a:xfrm>
            <a:off x="573642" y="928812"/>
            <a:ext cx="4568513" cy="45675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7D2A3-4855-4DAF-913C-BD0F1162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8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28C521-4F3F-B54D-B03E-CE7E1093A61D}"/>
              </a:ext>
            </a:extLst>
          </p:cNvPr>
          <p:cNvSpPr/>
          <p:nvPr/>
        </p:nvSpPr>
        <p:spPr>
          <a:xfrm>
            <a:off x="2876764" y="0"/>
            <a:ext cx="9315236" cy="6858000"/>
          </a:xfrm>
          <a:prstGeom prst="rect">
            <a:avLst/>
          </a:prstGeom>
          <a:solidFill>
            <a:srgbClr val="605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BD1BA-B1EE-6A43-8119-6242049F26C2}"/>
              </a:ext>
            </a:extLst>
          </p:cNvPr>
          <p:cNvSpPr txBox="1"/>
          <p:nvPr/>
        </p:nvSpPr>
        <p:spPr>
          <a:xfrm>
            <a:off x="5667169" y="577311"/>
            <a:ext cx="631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Assessment Team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B26EB3-3313-834A-A4D1-86734265CCDA}"/>
              </a:ext>
            </a:extLst>
          </p:cNvPr>
          <p:cNvSpPr txBox="1"/>
          <p:nvPr/>
        </p:nvSpPr>
        <p:spPr>
          <a:xfrm>
            <a:off x="5327656" y="1489657"/>
            <a:ext cx="6990651" cy="358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Rapid Assessment Leadership Team: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ICAMS:  Sally McFarlane (DOE)</a:t>
            </a:r>
            <a:endParaRPr lang="en-US" sz="2400" dirty="0">
              <a:solidFill>
                <a:schemeClr val="bg1"/>
              </a:solidFill>
              <a:latin typeface="+mj-lt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USGCRP:  Barry Lefer (NASA), Diane Stanitski (NOAA), Michael Falkowski (NASA)</a:t>
            </a:r>
            <a:endParaRPr lang="en-US" sz="2400" dirty="0">
              <a:solidFill>
                <a:schemeClr val="bg1"/>
              </a:solidFill>
              <a:latin typeface="+mj-lt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USGEO:  Meredith Wagner (NOAA)</a:t>
            </a:r>
            <a:endParaRPr lang="en-US" sz="2400" dirty="0">
              <a:solidFill>
                <a:schemeClr val="bg1"/>
              </a:solidFill>
              <a:latin typeface="+mj-lt"/>
              <a:cs typeface="Calibri Ligh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Greg Snyder (USGS)</a:t>
            </a:r>
            <a:endParaRPr lang="en-US" sz="2400" dirty="0">
              <a:solidFill>
                <a:schemeClr val="bg1"/>
              </a:solidFill>
              <a:latin typeface="+mj-lt"/>
              <a:cs typeface="Calibri Ligh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Emily Sylak-Glassman (NASA)</a:t>
            </a:r>
            <a:endParaRPr lang="en-US" sz="2400" dirty="0">
              <a:solidFill>
                <a:schemeClr val="bg1"/>
              </a:solidFill>
              <a:latin typeface="+mj-lt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Assessment Support</a:t>
            </a:r>
            <a:endParaRPr lang="en-US" sz="2400" dirty="0">
              <a:solidFill>
                <a:schemeClr val="bg1"/>
              </a:solidFill>
              <a:latin typeface="+mj-lt"/>
              <a:cs typeface="Calibri Ligh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Contract Staff (USGS)</a:t>
            </a:r>
            <a:endParaRPr lang="en-US" sz="24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91B28-EA24-45A8-9A62-ABED8475E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/>
        </p:blipFill>
        <p:spPr>
          <a:xfrm>
            <a:off x="573642" y="928812"/>
            <a:ext cx="4568513" cy="4567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81489-9DD7-47D3-AB5D-02B003EFC485}"/>
              </a:ext>
            </a:extLst>
          </p:cNvPr>
          <p:cNvSpPr txBox="1"/>
          <p:nvPr/>
        </p:nvSpPr>
        <p:spPr>
          <a:xfrm>
            <a:off x="4705350" y="5561718"/>
            <a:ext cx="645099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Many other agencies and SMEs involved in the assessment and recommendation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4649F-8FF1-47DC-B039-8F7C77F0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D842B9-53D6-6E41-97E2-EFC8C25F4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 b="1175"/>
          <a:stretch/>
        </p:blipFill>
        <p:spPr>
          <a:xfrm>
            <a:off x="0" y="20448"/>
            <a:ext cx="12192000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D2245-D142-488E-8137-C94EEE17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Scope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FD5380D-31CB-4E8E-ACD9-C3E209BD61CC}"/>
              </a:ext>
            </a:extLst>
          </p:cNvPr>
          <p:cNvSpPr txBox="1">
            <a:spLocks/>
          </p:cNvSpPr>
          <p:nvPr/>
        </p:nvSpPr>
        <p:spPr>
          <a:xfrm>
            <a:off x="419100" y="1690687"/>
            <a:ext cx="11559696" cy="5443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/>
              <a:t>The rapid assessment will focus on key earth observations, data and tools needed to characterize the pre-, active, and post- fire environments. </a:t>
            </a:r>
            <a:r>
              <a:rPr lang="en-US" sz="2400" dirty="0">
                <a:ea typeface="+mn-lt"/>
                <a:cs typeface="+mn-lt"/>
              </a:rPr>
              <a:t>The observations and data will include space-based, airborne and in-situ observing systems, as well as other sources of information.  </a:t>
            </a:r>
            <a:r>
              <a:rPr lang="en-US" sz="2400" dirty="0"/>
              <a:t>Specific questions that will be addressed:</a:t>
            </a:r>
            <a:endParaRPr lang="en-US" dirty="0"/>
          </a:p>
          <a:p>
            <a:pPr marL="800100" lvl="1" indent="-342900"/>
            <a:r>
              <a:rPr lang="en-US" dirty="0"/>
              <a:t>What observational/informational gaps hinder our ability to perform the range of activities above?  </a:t>
            </a:r>
            <a:endParaRPr lang="en-US" dirty="0">
              <a:cs typeface="Calibri"/>
            </a:endParaRPr>
          </a:p>
          <a:p>
            <a:pPr marL="800100" lvl="1" indent="-342900"/>
            <a:r>
              <a:rPr lang="en-US" dirty="0"/>
              <a:t>What aspects of climate change point to additional data gaps that could help predict, mitigate and adapt to future fire regimes? </a:t>
            </a:r>
            <a:endParaRPr lang="en-US" dirty="0">
              <a:cs typeface="Calibri"/>
            </a:endParaRPr>
          </a:p>
          <a:p>
            <a:pPr marL="800100" lvl="1" indent="-342900"/>
            <a:r>
              <a:rPr lang="en-US" dirty="0"/>
              <a:t>What initiatives have been proposed to address these gaps?</a:t>
            </a:r>
            <a:endParaRPr lang="en-US" dirty="0">
              <a:cs typeface="Calibri"/>
            </a:endParaRPr>
          </a:p>
          <a:p>
            <a:pPr marL="1257300" lvl="2" indent="-342900"/>
            <a:r>
              <a:rPr lang="en-US" dirty="0"/>
              <a:t>What is the current status of these initiatives?</a:t>
            </a:r>
            <a:endParaRPr lang="en-US" dirty="0">
              <a:cs typeface="Calibri"/>
            </a:endParaRPr>
          </a:p>
          <a:p>
            <a:pPr marL="800100" lvl="1" indent="-342900"/>
            <a:r>
              <a:rPr lang="en-US" dirty="0"/>
              <a:t>What new initiatives are needed to address gaps?</a:t>
            </a:r>
            <a:endParaRPr lang="en-US" dirty="0">
              <a:cs typeface="Calibri"/>
            </a:endParaRPr>
          </a:p>
          <a:p>
            <a:pPr marL="800100" lvl="1" indent="-342900"/>
            <a:r>
              <a:rPr lang="en-US" dirty="0"/>
              <a:t>What are the priorities among the possible initiatives?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CE4EC-2437-481C-BFEB-882B4F01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0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91579FB-0E0D-1A44-96F1-4165E52A52FF}"/>
              </a:ext>
            </a:extLst>
          </p:cNvPr>
          <p:cNvSpPr/>
          <p:nvPr/>
        </p:nvSpPr>
        <p:spPr>
          <a:xfrm>
            <a:off x="131585" y="5524670"/>
            <a:ext cx="11933293" cy="365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CC8D59-EAB2-154E-9E2E-30F4895FF7CD}"/>
              </a:ext>
            </a:extLst>
          </p:cNvPr>
          <p:cNvSpPr/>
          <p:nvPr/>
        </p:nvSpPr>
        <p:spPr>
          <a:xfrm>
            <a:off x="130813" y="5565147"/>
            <a:ext cx="6421031" cy="275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179F7F1-2FCE-5A4C-AC44-F4B0955F3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 b="1175"/>
          <a:stretch/>
        </p:blipFill>
        <p:spPr>
          <a:xfrm>
            <a:off x="0" y="30345"/>
            <a:ext cx="12192000" cy="1325563"/>
          </a:xfrm>
          <a:prstGeom prst="rect">
            <a:avLst/>
          </a:prstGeom>
        </p:spPr>
      </p:pic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38414DB-1450-4706-9113-E4AD47C83A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t="4344" r="2260" b="17685"/>
          <a:stretch/>
        </p:blipFill>
        <p:spPr>
          <a:xfrm>
            <a:off x="5643848" y="1699244"/>
            <a:ext cx="6421031" cy="3629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C57624-8FAC-496B-87C3-AACEB2F00C7E}"/>
              </a:ext>
            </a:extLst>
          </p:cNvPr>
          <p:cNvSpPr/>
          <p:nvPr/>
        </p:nvSpPr>
        <p:spPr>
          <a:xfrm>
            <a:off x="133248" y="1699244"/>
            <a:ext cx="5550408" cy="1006469"/>
          </a:xfrm>
          <a:prstGeom prst="rect">
            <a:avLst/>
          </a:prstGeom>
          <a:gradFill>
            <a:gsLst>
              <a:gs pos="0">
                <a:srgbClr val="7DCBF2"/>
              </a:gs>
              <a:gs pos="100000">
                <a:srgbClr val="9DD7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9412B3-B095-4311-97BA-9A364C7100B1}"/>
              </a:ext>
            </a:extLst>
          </p:cNvPr>
          <p:cNvSpPr/>
          <p:nvPr/>
        </p:nvSpPr>
        <p:spPr>
          <a:xfrm>
            <a:off x="131585" y="2698219"/>
            <a:ext cx="5550408" cy="1030254"/>
          </a:xfrm>
          <a:prstGeom prst="rect">
            <a:avLst/>
          </a:prstGeom>
          <a:gradFill>
            <a:gsLst>
              <a:gs pos="0">
                <a:srgbClr val="A0D8F5"/>
              </a:gs>
              <a:gs pos="100000">
                <a:srgbClr val="C0E4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A0629F-6A7E-4185-AEC1-A7055B2DFDEA}"/>
              </a:ext>
            </a:extLst>
          </p:cNvPr>
          <p:cNvSpPr/>
          <p:nvPr/>
        </p:nvSpPr>
        <p:spPr>
          <a:xfrm>
            <a:off x="131585" y="3728473"/>
            <a:ext cx="5550408" cy="1600200"/>
          </a:xfrm>
          <a:prstGeom prst="rect">
            <a:avLst/>
          </a:prstGeom>
          <a:gradFill>
            <a:gsLst>
              <a:gs pos="0">
                <a:srgbClr val="C3E5F9"/>
              </a:gs>
              <a:gs pos="99000">
                <a:srgbClr val="DDEFF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1E63B7-C88E-BE44-89C9-22A58B8E8CF3}"/>
              </a:ext>
            </a:extLst>
          </p:cNvPr>
          <p:cNvGrpSpPr/>
          <p:nvPr/>
        </p:nvGrpSpPr>
        <p:grpSpPr>
          <a:xfrm>
            <a:off x="117390" y="4022030"/>
            <a:ext cx="5772412" cy="1200329"/>
            <a:chOff x="65138" y="4303983"/>
            <a:chExt cx="5772412" cy="1200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F5FC59-3321-974A-9692-A6E5BD7BB389}"/>
                </a:ext>
              </a:extLst>
            </p:cNvPr>
            <p:cNvSpPr txBox="1"/>
            <p:nvPr/>
          </p:nvSpPr>
          <p:spPr>
            <a:xfrm>
              <a:off x="523827" y="4303983"/>
              <a:ext cx="53137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Post-fire assessment </a:t>
              </a:r>
              <a:r>
                <a:rPr lang="en-US" dirty="0"/>
                <a:t>(severity assessment, landslide potential, carbon, etc.)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Rehabilitation and restoration </a:t>
              </a:r>
              <a:r>
                <a:rPr lang="en-US" dirty="0"/>
                <a:t>(land cover, ecosystems, etc.)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EA5A917-BA88-4615-ABA0-E00E8C9913B3}"/>
                </a:ext>
              </a:extLst>
            </p:cNvPr>
            <p:cNvSpPr txBox="1"/>
            <p:nvPr/>
          </p:nvSpPr>
          <p:spPr>
            <a:xfrm rot="16200000">
              <a:off x="-262099" y="4652342"/>
              <a:ext cx="1023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Post-Fire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0C4434-CD16-D045-9496-CE8F5FD4FE2B}"/>
              </a:ext>
            </a:extLst>
          </p:cNvPr>
          <p:cNvGrpSpPr/>
          <p:nvPr/>
        </p:nvGrpSpPr>
        <p:grpSpPr>
          <a:xfrm>
            <a:off x="125084" y="2640483"/>
            <a:ext cx="6903671" cy="1130759"/>
            <a:chOff x="72832" y="2922436"/>
            <a:chExt cx="6903671" cy="11307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E664E2-9343-40A5-AFA8-F8FD86AD20FA}"/>
                </a:ext>
              </a:extLst>
            </p:cNvPr>
            <p:cNvSpPr txBox="1"/>
            <p:nvPr/>
          </p:nvSpPr>
          <p:spPr>
            <a:xfrm>
              <a:off x="523829" y="3036370"/>
              <a:ext cx="64526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Detection and monitoring </a:t>
              </a:r>
              <a:r>
                <a:rPr lang="en-US" dirty="0"/>
                <a:t>(strategic fire monitoring)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Fire-fighting </a:t>
              </a:r>
              <a:r>
                <a:rPr lang="en-US" dirty="0"/>
                <a:t> (tactical fire monitoring, fire behavior modeling, air traffic control, smoke and air quality, etc.)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1204BE-5DB8-4FEE-AF36-292F4B07F8E9}"/>
                </a:ext>
              </a:extLst>
            </p:cNvPr>
            <p:cNvSpPr txBox="1"/>
            <p:nvPr/>
          </p:nvSpPr>
          <p:spPr>
            <a:xfrm rot="16200000">
              <a:off x="-315576" y="3310844"/>
              <a:ext cx="1130759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/>
                <a:t>Active Fire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37179B-C8FB-064E-AD89-A4A8C309F0E8}"/>
              </a:ext>
            </a:extLst>
          </p:cNvPr>
          <p:cNvGrpSpPr/>
          <p:nvPr/>
        </p:nvGrpSpPr>
        <p:grpSpPr>
          <a:xfrm>
            <a:off x="117390" y="1730546"/>
            <a:ext cx="8112209" cy="929742"/>
            <a:chOff x="65138" y="2012499"/>
            <a:chExt cx="8112209" cy="9297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13FD16-3DB8-4A03-9E1F-FAA29D9BB56D}"/>
                </a:ext>
              </a:extLst>
            </p:cNvPr>
            <p:cNvSpPr txBox="1"/>
            <p:nvPr/>
          </p:nvSpPr>
          <p:spPr>
            <a:xfrm>
              <a:off x="523828" y="2214658"/>
              <a:ext cx="7653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Mitigation and adaptation </a:t>
              </a:r>
              <a:r>
                <a:rPr lang="en-US" dirty="0"/>
                <a:t>(fuels management, climate projections, etc.)</a:t>
              </a:r>
            </a:p>
            <a:p>
              <a:pPr marL="285750" lvl="1" indent="-285750">
                <a:buFont typeface="Arial" panose="020B0604020202020204" pitchFamily="34" charset="0"/>
                <a:buChar char="•"/>
              </a:pPr>
              <a:r>
                <a:rPr lang="en-US" b="1" dirty="0"/>
                <a:t>Fire prediction</a:t>
              </a:r>
              <a:r>
                <a:rPr lang="en-US" dirty="0"/>
                <a:t> (potential and intensity)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AFE578-0F32-4388-8F45-F2055E6F45AF}"/>
                </a:ext>
              </a:extLst>
            </p:cNvPr>
            <p:cNvSpPr txBox="1"/>
            <p:nvPr/>
          </p:nvSpPr>
          <p:spPr>
            <a:xfrm rot="16200000">
              <a:off x="-215067" y="2292704"/>
              <a:ext cx="929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Pre-Fire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6DD7126-C92A-5B4B-A736-997AE7DD107C}"/>
              </a:ext>
            </a:extLst>
          </p:cNvPr>
          <p:cNvSpPr/>
          <p:nvPr/>
        </p:nvSpPr>
        <p:spPr>
          <a:xfrm>
            <a:off x="5643847" y="5565147"/>
            <a:ext cx="6421031" cy="275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        </a:t>
            </a:r>
            <a:r>
              <a:rPr lang="en-US" sz="1800" b="1" dirty="0">
                <a:solidFill>
                  <a:schemeClr val="bg1"/>
                </a:solidFill>
              </a:rPr>
              <a:t>Post-Fire		Active Fire	       Pre-Fire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728A71-CC1E-3643-8502-E7B7F31E3D0C}"/>
              </a:ext>
            </a:extLst>
          </p:cNvPr>
          <p:cNvCxnSpPr>
            <a:cxnSpLocks/>
          </p:cNvCxnSpPr>
          <p:nvPr/>
        </p:nvCxnSpPr>
        <p:spPr>
          <a:xfrm flipH="1">
            <a:off x="131585" y="2702230"/>
            <a:ext cx="97825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76E0FD-A782-6041-AC69-47BBE4E4CD8D}"/>
              </a:ext>
            </a:extLst>
          </p:cNvPr>
          <p:cNvCxnSpPr>
            <a:cxnSpLocks/>
          </p:cNvCxnSpPr>
          <p:nvPr/>
        </p:nvCxnSpPr>
        <p:spPr>
          <a:xfrm flipH="1">
            <a:off x="131586" y="3728925"/>
            <a:ext cx="76529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DFF8E2-E3F5-7747-BECD-71E169622B5A}"/>
              </a:ext>
            </a:extLst>
          </p:cNvPr>
          <p:cNvCxnSpPr>
            <a:cxnSpLocks/>
          </p:cNvCxnSpPr>
          <p:nvPr/>
        </p:nvCxnSpPr>
        <p:spPr>
          <a:xfrm flipV="1">
            <a:off x="7784547" y="3713297"/>
            <a:ext cx="0" cy="1610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24B563-2920-0448-A45D-4E2F71FFDE9E}"/>
              </a:ext>
            </a:extLst>
          </p:cNvPr>
          <p:cNvCxnSpPr>
            <a:cxnSpLocks/>
          </p:cNvCxnSpPr>
          <p:nvPr/>
        </p:nvCxnSpPr>
        <p:spPr>
          <a:xfrm flipV="1">
            <a:off x="9922891" y="2691481"/>
            <a:ext cx="0" cy="2637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FEFE5374-C756-4247-B32D-811092DE08B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white"/>
                </a:solidFill>
              </a:rPr>
              <a:t>Fire Phases Addressed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9EAD0EE-7E83-3242-808E-B9B340DCE4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0"/>
          <a:stretch/>
        </p:blipFill>
        <p:spPr>
          <a:xfrm>
            <a:off x="-1" y="6223480"/>
            <a:ext cx="12234623" cy="634520"/>
          </a:xfrm>
          <a:prstGeom prst="rect">
            <a:avLst/>
          </a:prstGeom>
        </p:spPr>
      </p:pic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00F4A11E-E363-C04B-B9B7-706D5C0BA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chemeClr val="bg1">
                    <a:lumMod val="85000"/>
                  </a:schemeClr>
                </a:solidFill>
              </a:rPr>
              <a:t>6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4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28C521-4F3F-B54D-B03E-CE7E1093A61D}"/>
              </a:ext>
            </a:extLst>
          </p:cNvPr>
          <p:cNvSpPr/>
          <p:nvPr/>
        </p:nvSpPr>
        <p:spPr>
          <a:xfrm>
            <a:off x="2876764" y="0"/>
            <a:ext cx="9315236" cy="6858000"/>
          </a:xfrm>
          <a:prstGeom prst="rect">
            <a:avLst/>
          </a:prstGeom>
          <a:solidFill>
            <a:srgbClr val="605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BD1BA-B1EE-6A43-8119-6242049F26C2}"/>
              </a:ext>
            </a:extLst>
          </p:cNvPr>
          <p:cNvSpPr txBox="1"/>
          <p:nvPr/>
        </p:nvSpPr>
        <p:spPr>
          <a:xfrm>
            <a:off x="5667169" y="577311"/>
            <a:ext cx="6311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Approach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62E148-EE1F-43B8-A88E-99EBF78B63D6}"/>
              </a:ext>
            </a:extLst>
          </p:cNvPr>
          <p:cNvSpPr txBox="1"/>
          <p:nvPr/>
        </p:nvSpPr>
        <p:spPr>
          <a:xfrm>
            <a:off x="5413853" y="1803690"/>
            <a:ext cx="7040866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Leverage and build on existing information: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Publications and 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alibri"/>
              </a:rPr>
              <a:t>Working Groups/Committees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SME interviews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User needs and user satisfaction data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USGS, NOAA, others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Meetings/Workshops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Tactical Fire Remote Sensing Advisory Committee (TFRSAC)  1-2 Dec 2021 Meeting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NASA Wildfire Workshop: 4 Feb 2022</a:t>
            </a:r>
            <a:endParaRPr lang="en-US" sz="2000" dirty="0">
              <a:solidFill>
                <a:schemeClr val="bg1"/>
              </a:solidFill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Others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F195BA-29A4-43BF-891E-FA70F5947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" b="11"/>
          <a:stretch/>
        </p:blipFill>
        <p:spPr>
          <a:xfrm>
            <a:off x="573642" y="928812"/>
            <a:ext cx="4568513" cy="45675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7D2A3-4855-4DAF-913C-BD0F1162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9441FA3F-FC49-4955-8EA9-470C464AB9CA}"/>
              </a:ext>
            </a:extLst>
          </p:cNvPr>
          <p:cNvSpPr/>
          <p:nvPr/>
        </p:nvSpPr>
        <p:spPr>
          <a:xfrm rot="5400000">
            <a:off x="5915025" y="3924300"/>
            <a:ext cx="361950" cy="5270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4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D842B9-53D6-6E41-97E2-EFC8C25F4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" b="1175"/>
          <a:stretch/>
        </p:blipFill>
        <p:spPr>
          <a:xfrm>
            <a:off x="0" y="30345"/>
            <a:ext cx="12192000" cy="1325563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9943CE9E-CED3-6546-AC69-5C3D1A4B6A0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Rapid Assessment Phases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4DD9B-A02A-044F-AD22-5807CF98DC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0"/>
          <a:stretch/>
        </p:blipFill>
        <p:spPr>
          <a:xfrm>
            <a:off x="-1" y="6223480"/>
            <a:ext cx="12234623" cy="6345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F09B-E1E7-4182-8F7D-26068E55A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441" y="1964561"/>
            <a:ext cx="6360459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dirty="0">
                <a:solidFill>
                  <a:schemeClr val="bg1"/>
                </a:solidFill>
              </a:rPr>
              <a:t>Methodology</a:t>
            </a:r>
          </a:p>
          <a:p>
            <a:r>
              <a:rPr lang="en-US" dirty="0">
                <a:solidFill>
                  <a:schemeClr val="bg1"/>
                </a:solidFill>
              </a:rPr>
              <a:t>Findings</a:t>
            </a:r>
          </a:p>
          <a:p>
            <a:r>
              <a:rPr lang="en-US" dirty="0">
                <a:solidFill>
                  <a:schemeClr val="bg1"/>
                </a:solidFill>
              </a:rPr>
              <a:t>Recommendations</a:t>
            </a:r>
          </a:p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B0AA91-78F3-47AA-BCD2-246E4DCFFEBE}"/>
              </a:ext>
            </a:extLst>
          </p:cNvPr>
          <p:cNvSpPr/>
          <p:nvPr/>
        </p:nvSpPr>
        <p:spPr>
          <a:xfrm>
            <a:off x="682693" y="1910956"/>
            <a:ext cx="1683919" cy="5035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91A96A-4D3F-46EC-9F50-CF8F26B85ED9}"/>
              </a:ext>
            </a:extLst>
          </p:cNvPr>
          <p:cNvSpPr/>
          <p:nvPr/>
        </p:nvSpPr>
        <p:spPr>
          <a:xfrm>
            <a:off x="2484470" y="1937601"/>
            <a:ext cx="5524023" cy="468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II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5760FC-3BF3-4A5A-B1C7-C2B2B4C2B24E}"/>
              </a:ext>
            </a:extLst>
          </p:cNvPr>
          <p:cNvSpPr/>
          <p:nvPr/>
        </p:nvSpPr>
        <p:spPr>
          <a:xfrm>
            <a:off x="8126351" y="1936994"/>
            <a:ext cx="3459218" cy="4498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Phase III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E18A35-F677-424B-910A-19696937AE4F}"/>
              </a:ext>
            </a:extLst>
          </p:cNvPr>
          <p:cNvSpPr txBox="1"/>
          <p:nvPr/>
        </p:nvSpPr>
        <p:spPr>
          <a:xfrm>
            <a:off x="872741" y="1292665"/>
            <a:ext cx="130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Assessment Decision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975E9-67C8-40D5-A526-69E3B88BEDF7}"/>
              </a:ext>
            </a:extLst>
          </p:cNvPr>
          <p:cNvSpPr txBox="1"/>
          <p:nvPr/>
        </p:nvSpPr>
        <p:spPr>
          <a:xfrm>
            <a:off x="2399206" y="1442292"/>
            <a:ext cx="595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 Gathering and Recommendation 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802E3-D68B-4078-AE89-D3B72141528B}"/>
              </a:ext>
            </a:extLst>
          </p:cNvPr>
          <p:cNvSpPr txBox="1"/>
          <p:nvPr/>
        </p:nvSpPr>
        <p:spPr>
          <a:xfrm>
            <a:off x="8518522" y="1304446"/>
            <a:ext cx="289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Product Preparation and Delivery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ADF1130-4844-4505-BEEC-AC9571077FD8}"/>
              </a:ext>
            </a:extLst>
          </p:cNvPr>
          <p:cNvCxnSpPr>
            <a:cxnSpLocks/>
          </p:cNvCxnSpPr>
          <p:nvPr/>
        </p:nvCxnSpPr>
        <p:spPr>
          <a:xfrm>
            <a:off x="682693" y="5637966"/>
            <a:ext cx="10902876" cy="0"/>
          </a:xfrm>
          <a:prstGeom prst="straightConnector1">
            <a:avLst/>
          </a:prstGeom>
          <a:ln w="412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A8BD9C6-FE27-40EC-A66A-ECB223C24F54}"/>
              </a:ext>
            </a:extLst>
          </p:cNvPr>
          <p:cNvSpPr txBox="1"/>
          <p:nvPr/>
        </p:nvSpPr>
        <p:spPr>
          <a:xfrm>
            <a:off x="291853" y="5807935"/>
            <a:ext cx="829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Nov 22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D281CA-5C28-4858-873C-78B611939C3E}"/>
              </a:ext>
            </a:extLst>
          </p:cNvPr>
          <p:cNvCxnSpPr/>
          <p:nvPr/>
        </p:nvCxnSpPr>
        <p:spPr>
          <a:xfrm>
            <a:off x="684013" y="5509483"/>
            <a:ext cx="0" cy="30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ADC6F2-5C17-47AB-BDBA-10B5E6936854}"/>
              </a:ext>
            </a:extLst>
          </p:cNvPr>
          <p:cNvCxnSpPr/>
          <p:nvPr/>
        </p:nvCxnSpPr>
        <p:spPr>
          <a:xfrm>
            <a:off x="8008509" y="5504699"/>
            <a:ext cx="0" cy="30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4EFB1E-D17F-4E0F-81FF-A006295E6EA1}"/>
              </a:ext>
            </a:extLst>
          </p:cNvPr>
          <p:cNvCxnSpPr/>
          <p:nvPr/>
        </p:nvCxnSpPr>
        <p:spPr>
          <a:xfrm>
            <a:off x="2328916" y="5549610"/>
            <a:ext cx="0" cy="30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243B51-94C8-40A9-944C-30693FBE8231}"/>
              </a:ext>
            </a:extLst>
          </p:cNvPr>
          <p:cNvCxnSpPr/>
          <p:nvPr/>
        </p:nvCxnSpPr>
        <p:spPr>
          <a:xfrm>
            <a:off x="11578042" y="5501531"/>
            <a:ext cx="0" cy="3020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49E2278-F22F-420A-99C4-C6315A2C2844}"/>
              </a:ext>
            </a:extLst>
          </p:cNvPr>
          <p:cNvSpPr txBox="1"/>
          <p:nvPr/>
        </p:nvSpPr>
        <p:spPr>
          <a:xfrm>
            <a:off x="11118934" y="5802546"/>
            <a:ext cx="933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15 Mar 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B1051A-9EB2-4A11-ADE4-D30C13C64C3A}"/>
              </a:ext>
            </a:extLst>
          </p:cNvPr>
          <p:cNvSpPr txBox="1"/>
          <p:nvPr/>
        </p:nvSpPr>
        <p:spPr>
          <a:xfrm>
            <a:off x="1838581" y="5807935"/>
            <a:ext cx="921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18 Nov 22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CAD932-666B-4FAF-A145-7CE49DED653D}"/>
              </a:ext>
            </a:extLst>
          </p:cNvPr>
          <p:cNvSpPr txBox="1"/>
          <p:nvPr/>
        </p:nvSpPr>
        <p:spPr>
          <a:xfrm>
            <a:off x="7628698" y="5797354"/>
            <a:ext cx="802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Feb 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44967B-C807-477F-AF1B-AFE4B638EABF}"/>
              </a:ext>
            </a:extLst>
          </p:cNvPr>
          <p:cNvSpPr txBox="1"/>
          <p:nvPr/>
        </p:nvSpPr>
        <p:spPr>
          <a:xfrm>
            <a:off x="2501698" y="2612687"/>
            <a:ext cx="5372398" cy="27238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74320" indent="-91440">
              <a:buFont typeface="Arial" panose="020B0604020202020204" pitchFamily="34" charset="0"/>
              <a:buChar char="•"/>
            </a:pPr>
            <a:r>
              <a:rPr lang="en-US" sz="1600" dirty="0"/>
              <a:t>Review existing documents, relevant workshop outcomes, etc., and capture information about data gaps, agency initiatives, and potential solutions for filling gaps</a:t>
            </a:r>
          </a:p>
          <a:p>
            <a:pPr marL="274320" indent="-9144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74320" indent="-91440">
              <a:buFont typeface="Arial" panose="020B0604020202020204" pitchFamily="34" charset="0"/>
              <a:buChar char="•"/>
            </a:pPr>
            <a:r>
              <a:rPr lang="en-US" sz="1600" dirty="0"/>
              <a:t>Interview SMEs to gather more information</a:t>
            </a:r>
          </a:p>
          <a:p>
            <a:pPr marL="274320" indent="-9144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74320" indent="-91440">
              <a:buFont typeface="Arial" panose="020B0604020202020204" pitchFamily="34" charset="0"/>
              <a:buChar char="•"/>
            </a:pPr>
            <a:r>
              <a:rPr lang="en-US" sz="1600" dirty="0"/>
              <a:t>Review gaps and solutions with the team and subject matter experts</a:t>
            </a:r>
          </a:p>
          <a:p>
            <a:pPr marL="274320" indent="-9144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74320" indent="-91440">
              <a:buFont typeface="Arial" panose="020B0604020202020204" pitchFamily="34" charset="0"/>
              <a:buChar char="•"/>
            </a:pPr>
            <a:r>
              <a:rPr lang="en-US" sz="1600" dirty="0"/>
              <a:t>Prioritize recommendations</a:t>
            </a:r>
          </a:p>
          <a:p>
            <a:pPr marL="182880"/>
            <a:endParaRPr lang="en-US" sz="1600" dirty="0"/>
          </a:p>
          <a:p>
            <a:pPr marL="274320" indent="-9144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762C12-B09D-4108-B1BA-81D032BAA5E6}"/>
              </a:ext>
            </a:extLst>
          </p:cNvPr>
          <p:cNvSpPr txBox="1"/>
          <p:nvPr/>
        </p:nvSpPr>
        <p:spPr>
          <a:xfrm>
            <a:off x="537002" y="2587581"/>
            <a:ext cx="1815694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74320" lvl="1" indent="-91440">
              <a:buFont typeface="Arial" panose="020B0604020202020204" pitchFamily="34" charset="0"/>
              <a:buChar char="•"/>
            </a:pPr>
            <a:r>
              <a:rPr lang="en-US" sz="1600" dirty="0"/>
              <a:t>Develop strawman plan (due 5 Nov)</a:t>
            </a:r>
          </a:p>
          <a:p>
            <a:pPr marL="274320" lvl="1" indent="-9144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74320" lvl="1" indent="-91440">
              <a:buFont typeface="Arial" panose="020B0604020202020204" pitchFamily="34" charset="0"/>
              <a:buChar char="•"/>
            </a:pPr>
            <a:r>
              <a:rPr lang="en-US" sz="1600" dirty="0"/>
              <a:t>ICAMS, USGCRP and USGEO co-chair review, final decision and guidance</a:t>
            </a:r>
          </a:p>
          <a:p>
            <a:pPr marL="274320" lvl="1" indent="-9144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74320" lvl="1" indent="-91440">
              <a:buFont typeface="Arial" panose="020B0604020202020204" pitchFamily="34" charset="0"/>
              <a:buChar char="•"/>
            </a:pPr>
            <a:r>
              <a:rPr lang="en-US" sz="1600" dirty="0"/>
              <a:t>Study kick-off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82C716-582F-4CC9-A80D-46BE80A61243}"/>
              </a:ext>
            </a:extLst>
          </p:cNvPr>
          <p:cNvSpPr txBox="1"/>
          <p:nvPr/>
        </p:nvSpPr>
        <p:spPr>
          <a:xfrm>
            <a:off x="8153399" y="2672607"/>
            <a:ext cx="3356223" cy="24006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74320" indent="-9144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74320" indent="-91440">
              <a:buFont typeface="Arial" panose="020B0604020202020204" pitchFamily="34" charset="0"/>
              <a:buChar char="•"/>
            </a:pPr>
            <a:r>
              <a:rPr lang="en-US" sz="1600" dirty="0"/>
              <a:t>Finalize recommendations</a:t>
            </a:r>
          </a:p>
          <a:p>
            <a:pPr marL="274320" indent="-9144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74320" indent="-91440">
              <a:buFont typeface="Arial" panose="020B0604020202020204" pitchFamily="34" charset="0"/>
              <a:buChar char="•"/>
            </a:pPr>
            <a:r>
              <a:rPr lang="en-US" sz="1600" dirty="0"/>
              <a:t>Develop final presentation [and report?]</a:t>
            </a:r>
          </a:p>
          <a:p>
            <a:pPr marL="274320" indent="-9144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74320" indent="-91440">
              <a:buFont typeface="Arial" panose="020B0604020202020204" pitchFamily="34" charset="0"/>
              <a:buChar char="•"/>
            </a:pPr>
            <a:r>
              <a:rPr lang="en-US" sz="1600" dirty="0"/>
              <a:t>Complete final coordination steps</a:t>
            </a:r>
          </a:p>
          <a:p>
            <a:pPr marL="274320" indent="-9144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74320" indent="-91440">
              <a:buFont typeface="Arial" panose="020B0604020202020204" pitchFamily="34" charset="0"/>
              <a:buChar char="•"/>
            </a:pPr>
            <a:r>
              <a:rPr lang="en-US" sz="1600" dirty="0"/>
              <a:t>Deliver final products</a:t>
            </a:r>
          </a:p>
          <a:p>
            <a:pPr marL="274320" indent="-91440">
              <a:buFont typeface="Arial" panose="020B0604020202020204" pitchFamily="34" charset="0"/>
              <a:buChar char="•"/>
            </a:pPr>
            <a:endParaRPr lang="en-US" sz="1100" b="1" dirty="0"/>
          </a:p>
          <a:p>
            <a:pPr marL="182880"/>
            <a:endParaRPr lang="en-US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9A1975-F8E7-4ACA-ACD2-47F6D1CA5185}"/>
              </a:ext>
            </a:extLst>
          </p:cNvPr>
          <p:cNvSpPr/>
          <p:nvPr/>
        </p:nvSpPr>
        <p:spPr>
          <a:xfrm>
            <a:off x="668777" y="2602858"/>
            <a:ext cx="1683919" cy="28049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C7C1FF-73AE-4193-A3A4-874B5F91B0A8}"/>
              </a:ext>
            </a:extLst>
          </p:cNvPr>
          <p:cNvSpPr/>
          <p:nvPr/>
        </p:nvSpPr>
        <p:spPr>
          <a:xfrm>
            <a:off x="2484472" y="2631888"/>
            <a:ext cx="5512394" cy="27799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DE6AD2-0CF2-4EC5-A66D-E2373A396059}"/>
              </a:ext>
            </a:extLst>
          </p:cNvPr>
          <p:cNvSpPr/>
          <p:nvPr/>
        </p:nvSpPr>
        <p:spPr>
          <a:xfrm>
            <a:off x="8145868" y="2612686"/>
            <a:ext cx="3432169" cy="27908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F0941-DCED-4F4E-ACC7-AF2F44EF8CB0}"/>
              </a:ext>
            </a:extLst>
          </p:cNvPr>
          <p:cNvSpPr/>
          <p:nvPr/>
        </p:nvSpPr>
        <p:spPr>
          <a:xfrm>
            <a:off x="2484471" y="5135113"/>
            <a:ext cx="5512394" cy="27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~40 business days for data collection!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475C0-EEED-4E94-B6F3-D9C1F1F9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6D051C6-DFC9-46DF-A7AC-E1091E7F5DD2}"/>
              </a:ext>
            </a:extLst>
          </p:cNvPr>
          <p:cNvSpPr/>
          <p:nvPr/>
        </p:nvSpPr>
        <p:spPr>
          <a:xfrm>
            <a:off x="3305175" y="5637966"/>
            <a:ext cx="308278" cy="35372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3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836EFC-6A29-944A-80AE-B1A58FC99E13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3A3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BEA80-A33A-CA44-83F3-541ACE975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76" y="10224"/>
            <a:ext cx="12155648" cy="68375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8A7841-A7F1-1E45-A513-A8DDAB684EB8}"/>
              </a:ext>
            </a:extLst>
          </p:cNvPr>
          <p:cNvSpPr txBox="1"/>
          <p:nvPr/>
        </p:nvSpPr>
        <p:spPr>
          <a:xfrm>
            <a:off x="0" y="2377488"/>
            <a:ext cx="12192000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Thank you!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latin typeface="Calibri Light" panose="020F03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If you want to contribute:  cvadnais@contractor.usgs.gov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4113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884540C2F9A4BA4A7F57282289B2E" ma:contentTypeVersion="2" ma:contentTypeDescription="Create a new document." ma:contentTypeScope="" ma:versionID="fef115d27157a015306029b17eab8dfa">
  <xsd:schema xmlns:xsd="http://www.w3.org/2001/XMLSchema" xmlns:xs="http://www.w3.org/2001/XMLSchema" xmlns:p="http://schemas.microsoft.com/office/2006/metadata/properties" xmlns:ns2="5aaba792-5636-4110-a6df-31862eb1d1a8" targetNamespace="http://schemas.microsoft.com/office/2006/metadata/properties" ma:root="true" ma:fieldsID="776f8d87ea11d5361755bf5ac80a3d93" ns2:_="">
    <xsd:import namespace="5aaba792-5636-4110-a6df-31862eb1d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ba792-5636-4110-a6df-31862eb1d1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BE7362-ABF2-454C-B37F-207B822C63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3C1266-ED42-40F4-BF7F-98EED165237F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aaba792-5636-4110-a6df-31862eb1d1a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AFB0100-F3F6-465E-9649-8698D59961D1}">
  <ds:schemaRefs>
    <ds:schemaRef ds:uri="5aaba792-5636-4110-a6df-31862eb1d1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20001</TotalTime>
  <Words>668</Words>
  <Application>Microsoft Office PowerPoint</Application>
  <PresentationFormat>Widescreen</PresentationFormat>
  <Paragraphs>121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Observation and Information  Shortfalls in Support of Wildland Fire and Related Activities  Rapid Assessment to Support FY24 Budget Planning      Carolyn Vadnais cvadnais@contractor.usgs.gov 1 Dec 2021    </vt:lpstr>
      <vt:lpstr>Rapid Assessment Objectives</vt:lpstr>
      <vt:lpstr>PowerPoint Presentation</vt:lpstr>
      <vt:lpstr>PowerPoint Presentation</vt:lpstr>
      <vt:lpstr>Scope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Vadnais, Carolyn</dc:creator>
  <cp:lastModifiedBy>Vadnais, Carolyn (Contractor)</cp:lastModifiedBy>
  <cp:revision>6</cp:revision>
  <dcterms:created xsi:type="dcterms:W3CDTF">2021-10-26T12:12:02Z</dcterms:created>
  <dcterms:modified xsi:type="dcterms:W3CDTF">2021-11-29T14:50:15Z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cdf563-9c50-447a-ad1c-b13367e97c6b_Enabled">
    <vt:lpwstr>true</vt:lpwstr>
  </property>
  <property fmtid="{D5CDD505-2E9C-101B-9397-08002B2CF9AE}" pid="3" name="MSIP_Label_1dcdf563-9c50-447a-ad1c-b13367e97c6b_SetDate">
    <vt:lpwstr>2021-10-26T12:16:27Z</vt:lpwstr>
  </property>
  <property fmtid="{D5CDD505-2E9C-101B-9397-08002B2CF9AE}" pid="4" name="MSIP_Label_1dcdf563-9c50-447a-ad1c-b13367e97c6b_Method">
    <vt:lpwstr>Privileged</vt:lpwstr>
  </property>
  <property fmtid="{D5CDD505-2E9C-101B-9397-08002B2CF9AE}" pid="5" name="MSIP_Label_1dcdf563-9c50-447a-ad1c-b13367e97c6b_Name">
    <vt:lpwstr>Public</vt:lpwstr>
  </property>
  <property fmtid="{D5CDD505-2E9C-101B-9397-08002B2CF9AE}" pid="6" name="MSIP_Label_1dcdf563-9c50-447a-ad1c-b13367e97c6b_SiteId">
    <vt:lpwstr>e9c974a7-6e14-4451-bfa0-d39600243e2f</vt:lpwstr>
  </property>
  <property fmtid="{D5CDD505-2E9C-101B-9397-08002B2CF9AE}" pid="7" name="MSIP_Label_1dcdf563-9c50-447a-ad1c-b13367e97c6b_ActionId">
    <vt:lpwstr>ab076669-123f-4ffb-8976-5773794ca640</vt:lpwstr>
  </property>
  <property fmtid="{D5CDD505-2E9C-101B-9397-08002B2CF9AE}" pid="8" name="MSIP_Label_1dcdf563-9c50-447a-ad1c-b13367e97c6b_ContentBits">
    <vt:lpwstr>0</vt:lpwstr>
  </property>
  <property fmtid="{D5CDD505-2E9C-101B-9397-08002B2CF9AE}" pid="9" name="ContentTypeId">
    <vt:lpwstr>0x01010003D884540C2F9A4BA4A7F57282289B2E</vt:lpwstr>
  </property>
</Properties>
</file>