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Arial Black" panose="020B0A04020102020204" pitchFamily="34" charset="0"/>
      <p:regular r:id="rId21"/>
      <p:bold r:id="rId22"/>
    </p:embeddedFont>
    <p:embeddedFont>
      <p:font typeface="Calibri" panose="020F0502020204030204" pitchFamily="34" charset="0"/>
      <p:regular r:id="rId23"/>
      <p:bold r:id="rId24"/>
      <p:italic r:id="rId25"/>
      <p:boldItalic r:id="rId26"/>
    </p:embeddedFont>
    <p:embeddedFont>
      <p:font typeface="Helvetica Neue" panose="020B060402020202020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
      <p:font typeface="Quattrocento Sans" panose="020B0502050000020003"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pmx9YBDd20fkxUP5CR7sLd2iQ8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EBBEDF-697A-4469-AE0E-53467AF9C16C}">
  <a:tblStyle styleId="{A8EBBEDF-697A-4469-AE0E-53467AF9C16C}"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5">
              <a:alpha val="20000"/>
            </a:schemeClr>
          </a:solidFill>
        </a:fill>
      </a:tcStyle>
    </a:band1H>
    <a:band2H>
      <a:tcTxStyle/>
      <a:tcStyle>
        <a:tcBdr/>
      </a:tcStyle>
    </a:band2H>
    <a:band1V>
      <a:tcTxStyle/>
      <a:tcStyle>
        <a:tcBdr/>
        <a:fill>
          <a:solidFill>
            <a:schemeClr val="accent5">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A600F940-826B-4D58-B9FE-7E09F087620E}"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32a3de26e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232a3de26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Arial Black"/>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524000" y="3602038"/>
            <a:ext cx="9144000" cy="1655762"/>
          </a:xfrm>
          <a:prstGeom prst="rect">
            <a:avLst/>
          </a:prstGeom>
          <a:solidFill>
            <a:srgbClr val="384B8C">
              <a:alpha val="49803"/>
            </a:srgbClr>
          </a:solid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5" name="Google Shape;15;p20"/>
          <p:cNvPicPr preferRelativeResize="0"/>
          <p:nvPr/>
        </p:nvPicPr>
        <p:blipFill rotWithShape="1">
          <a:blip r:embed="rId3">
            <a:alphaModFix/>
          </a:blip>
          <a:srcRect/>
          <a:stretch/>
        </p:blipFill>
        <p:spPr>
          <a:xfrm>
            <a:off x="11107543" y="116777"/>
            <a:ext cx="951422" cy="7882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Blurred Background" type="titleOnly">
  <p:cSld name="TITLE_ONLY">
    <p:spTree>
      <p:nvGrpSpPr>
        <p:cNvPr id="1" name="Shape 39"/>
        <p:cNvGrpSpPr/>
        <p:nvPr/>
      </p:nvGrpSpPr>
      <p:grpSpPr>
        <a:xfrm>
          <a:off x="0" y="0"/>
          <a:ext cx="0" cy="0"/>
          <a:chOff x="0" y="0"/>
          <a:chExt cx="0" cy="0"/>
        </a:xfrm>
      </p:grpSpPr>
      <p:sp>
        <p:nvSpPr>
          <p:cNvPr id="40" name="Google Shape;40;p29"/>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29"/>
          <p:cNvSpPr/>
          <p:nvPr/>
        </p:nvSpPr>
        <p:spPr>
          <a:xfrm>
            <a:off x="2163764" y="2131060"/>
            <a:ext cx="7864473" cy="2595880"/>
          </a:xfrm>
          <a:prstGeom prst="rect">
            <a:avLst/>
          </a:prstGeom>
          <a:solidFill>
            <a:srgbClr val="384B8C">
              <a:alpha val="4980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aphicFrame>
        <p:nvGraphicFramePr>
          <p:cNvPr id="42" name="Google Shape;42;p29"/>
          <p:cNvGraphicFramePr/>
          <p:nvPr/>
        </p:nvGraphicFramePr>
        <p:xfrm>
          <a:off x="2163764" y="2131060"/>
          <a:ext cx="3000000" cy="3000000"/>
        </p:xfrm>
        <a:graphic>
          <a:graphicData uri="http://schemas.openxmlformats.org/drawingml/2006/table">
            <a:tbl>
              <a:tblPr firstRow="1" bandRow="1">
                <a:noFill/>
                <a:tableStyleId>{A8EBBEDF-697A-4469-AE0E-53467AF9C16C}</a:tableStyleId>
              </a:tblPr>
              <a:tblGrid>
                <a:gridCol w="2561925">
                  <a:extLst>
                    <a:ext uri="{9D8B030D-6E8A-4147-A177-3AD203B41FA5}">
                      <a16:colId xmlns:a16="http://schemas.microsoft.com/office/drawing/2014/main" val="20000"/>
                    </a:ext>
                  </a:extLst>
                </a:gridCol>
                <a:gridCol w="883750">
                  <a:extLst>
                    <a:ext uri="{9D8B030D-6E8A-4147-A177-3AD203B41FA5}">
                      <a16:colId xmlns:a16="http://schemas.microsoft.com/office/drawing/2014/main" val="20001"/>
                    </a:ext>
                  </a:extLst>
                </a:gridCol>
                <a:gridCol w="883750">
                  <a:extLst>
                    <a:ext uri="{9D8B030D-6E8A-4147-A177-3AD203B41FA5}">
                      <a16:colId xmlns:a16="http://schemas.microsoft.com/office/drawing/2014/main" val="20002"/>
                    </a:ext>
                  </a:extLst>
                </a:gridCol>
                <a:gridCol w="883750">
                  <a:extLst>
                    <a:ext uri="{9D8B030D-6E8A-4147-A177-3AD203B41FA5}">
                      <a16:colId xmlns:a16="http://schemas.microsoft.com/office/drawing/2014/main" val="20003"/>
                    </a:ext>
                  </a:extLst>
                </a:gridCol>
                <a:gridCol w="883750">
                  <a:extLst>
                    <a:ext uri="{9D8B030D-6E8A-4147-A177-3AD203B41FA5}">
                      <a16:colId xmlns:a16="http://schemas.microsoft.com/office/drawing/2014/main" val="20004"/>
                    </a:ext>
                  </a:extLst>
                </a:gridCol>
                <a:gridCol w="883750">
                  <a:extLst>
                    <a:ext uri="{9D8B030D-6E8A-4147-A177-3AD203B41FA5}">
                      <a16:colId xmlns:a16="http://schemas.microsoft.com/office/drawing/2014/main" val="20005"/>
                    </a:ext>
                  </a:extLst>
                </a:gridCol>
                <a:gridCol w="883750">
                  <a:extLst>
                    <a:ext uri="{9D8B030D-6E8A-4147-A177-3AD203B41FA5}">
                      <a16:colId xmlns:a16="http://schemas.microsoft.com/office/drawing/2014/main" val="20006"/>
                    </a:ext>
                  </a:extLst>
                </a:gridCol>
              </a:tblGrid>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838200" y="1825625"/>
            <a:ext cx="5181600"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body" idx="2"/>
          </p:nvPr>
        </p:nvSpPr>
        <p:spPr>
          <a:xfrm>
            <a:off x="6172200" y="1825625"/>
            <a:ext cx="5181600"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1"/>
          <p:cNvSpPr txBox="1">
            <a:spLocks noGrp="1"/>
          </p:cNvSpPr>
          <p:nvPr>
            <p:ph type="body" idx="1"/>
          </p:nvPr>
        </p:nvSpPr>
        <p:spPr>
          <a:xfrm>
            <a:off x="839788" y="1681163"/>
            <a:ext cx="5157787" cy="823912"/>
          </a:xfrm>
          <a:prstGeom prst="rect">
            <a:avLst/>
          </a:prstGeom>
          <a:solidFill>
            <a:srgbClr val="384B8C">
              <a:alpha val="49803"/>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1"/>
          <p:cNvSpPr txBox="1">
            <a:spLocks noGrp="1"/>
          </p:cNvSpPr>
          <p:nvPr>
            <p:ph type="body" idx="2"/>
          </p:nvPr>
        </p:nvSpPr>
        <p:spPr>
          <a:xfrm>
            <a:off x="839788" y="2505075"/>
            <a:ext cx="5157787" cy="368458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1"/>
          <p:cNvSpPr txBox="1">
            <a:spLocks noGrp="1"/>
          </p:cNvSpPr>
          <p:nvPr>
            <p:ph type="body" idx="3"/>
          </p:nvPr>
        </p:nvSpPr>
        <p:spPr>
          <a:xfrm>
            <a:off x="6172200" y="1681163"/>
            <a:ext cx="5183188" cy="823912"/>
          </a:xfrm>
          <a:prstGeom prst="rect">
            <a:avLst/>
          </a:prstGeom>
          <a:solidFill>
            <a:srgbClr val="384B8C">
              <a:alpha val="49803"/>
            </a:srgbClr>
          </a:solid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1"/>
          <p:cNvSpPr txBox="1">
            <a:spLocks noGrp="1"/>
          </p:cNvSpPr>
          <p:nvPr>
            <p:ph type="body" idx="4"/>
          </p:nvPr>
        </p:nvSpPr>
        <p:spPr>
          <a:xfrm>
            <a:off x="6172200" y="2505075"/>
            <a:ext cx="5183188" cy="368458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6"/>
        <p:cNvGrpSpPr/>
        <p:nvPr/>
      </p:nvGrpSpPr>
      <p:grpSpPr>
        <a:xfrm>
          <a:off x="0" y="0"/>
          <a:ext cx="0" cy="0"/>
          <a:chOff x="0" y="0"/>
          <a:chExt cx="0" cy="0"/>
        </a:xfrm>
      </p:grpSpPr>
      <p:sp>
        <p:nvSpPr>
          <p:cNvPr id="57" name="Google Shape;57;p32"/>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Black"/>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4"/>
          <p:cNvSpPr txBox="1">
            <a:spLocks noGrp="1"/>
          </p:cNvSpPr>
          <p:nvPr>
            <p:ph type="body" idx="1"/>
          </p:nvPr>
        </p:nvSpPr>
        <p:spPr>
          <a:xfrm>
            <a:off x="5183188" y="987425"/>
            <a:ext cx="6172200" cy="4873625"/>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200"/>
              <a:buNone/>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4"/>
          <p:cNvSpPr txBox="1">
            <a:spLocks noGrp="1"/>
          </p:cNvSpPr>
          <p:nvPr>
            <p:ph type="body" idx="2"/>
          </p:nvPr>
        </p:nvSpPr>
        <p:spPr>
          <a:xfrm>
            <a:off x="839788" y="2057400"/>
            <a:ext cx="3932237" cy="381158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21"/>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1"/>
          <p:cNvSpPr txBox="1">
            <a:spLocks noGrp="1"/>
          </p:cNvSpPr>
          <p:nvPr>
            <p:ph type="body" idx="1"/>
          </p:nvPr>
        </p:nvSpPr>
        <p:spPr>
          <a:xfrm>
            <a:off x="399288" y="1376737"/>
            <a:ext cx="11393424"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Air Quality">
  <p:cSld name="Air Quality">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22"/>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2"/>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2"/>
        <p:cNvGrpSpPr/>
        <p:nvPr/>
      </p:nvGrpSpPr>
      <p:grpSpPr>
        <a:xfrm>
          <a:off x="0" y="0"/>
          <a:ext cx="0" cy="0"/>
          <a:chOff x="0" y="0"/>
          <a:chExt cx="0" cy="0"/>
        </a:xfrm>
      </p:grpSpPr>
      <p:sp>
        <p:nvSpPr>
          <p:cNvPr id="23" name="Google Shape;23;p23"/>
          <p:cNvSpPr txBox="1">
            <a:spLocks noGrp="1"/>
          </p:cNvSpPr>
          <p:nvPr>
            <p:ph type="body" idx="1"/>
          </p:nvPr>
        </p:nvSpPr>
        <p:spPr>
          <a:xfrm>
            <a:off x="831850" y="4589463"/>
            <a:ext cx="10515600" cy="1500187"/>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e Fire">
  <p:cSld name="Pre Fir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24"/>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4"/>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Active Fire">
  <p:cSld name="Active Fire">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ost Fire">
  <p:cSld name="Post Fire">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26"/>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6"/>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General Slide">
  <p:cSld name="General Slide">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3611880" y="1376737"/>
            <a:ext cx="7864366"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able Solid BG">
  <p:cSld name="Table Solid BG">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28"/>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aphicFrame>
        <p:nvGraphicFramePr>
          <p:cNvPr id="38" name="Google Shape;38;p28"/>
          <p:cNvGraphicFramePr/>
          <p:nvPr/>
        </p:nvGraphicFramePr>
        <p:xfrm>
          <a:off x="3611563" y="1376363"/>
          <a:ext cx="3000000" cy="3000000"/>
        </p:xfrm>
        <a:graphic>
          <a:graphicData uri="http://schemas.openxmlformats.org/drawingml/2006/table">
            <a:tbl>
              <a:tblPr firstRow="1" bandRow="1">
                <a:noFill/>
                <a:tableStyleId>{A8EBBEDF-697A-4469-AE0E-53467AF9C16C}</a:tableStyleId>
              </a:tblPr>
              <a:tblGrid>
                <a:gridCol w="2561925">
                  <a:extLst>
                    <a:ext uri="{9D8B030D-6E8A-4147-A177-3AD203B41FA5}">
                      <a16:colId xmlns:a16="http://schemas.microsoft.com/office/drawing/2014/main" val="20000"/>
                    </a:ext>
                  </a:extLst>
                </a:gridCol>
                <a:gridCol w="883750">
                  <a:extLst>
                    <a:ext uri="{9D8B030D-6E8A-4147-A177-3AD203B41FA5}">
                      <a16:colId xmlns:a16="http://schemas.microsoft.com/office/drawing/2014/main" val="20001"/>
                    </a:ext>
                  </a:extLst>
                </a:gridCol>
                <a:gridCol w="883750">
                  <a:extLst>
                    <a:ext uri="{9D8B030D-6E8A-4147-A177-3AD203B41FA5}">
                      <a16:colId xmlns:a16="http://schemas.microsoft.com/office/drawing/2014/main" val="20002"/>
                    </a:ext>
                  </a:extLst>
                </a:gridCol>
                <a:gridCol w="883750">
                  <a:extLst>
                    <a:ext uri="{9D8B030D-6E8A-4147-A177-3AD203B41FA5}">
                      <a16:colId xmlns:a16="http://schemas.microsoft.com/office/drawing/2014/main" val="20003"/>
                    </a:ext>
                  </a:extLst>
                </a:gridCol>
                <a:gridCol w="883750">
                  <a:extLst>
                    <a:ext uri="{9D8B030D-6E8A-4147-A177-3AD203B41FA5}">
                      <a16:colId xmlns:a16="http://schemas.microsoft.com/office/drawing/2014/main" val="20004"/>
                    </a:ext>
                  </a:extLst>
                </a:gridCol>
                <a:gridCol w="883750">
                  <a:extLst>
                    <a:ext uri="{9D8B030D-6E8A-4147-A177-3AD203B41FA5}">
                      <a16:colId xmlns:a16="http://schemas.microsoft.com/office/drawing/2014/main" val="20005"/>
                    </a:ext>
                  </a:extLst>
                </a:gridCol>
                <a:gridCol w="883750">
                  <a:extLst>
                    <a:ext uri="{9D8B030D-6E8A-4147-A177-3AD203B41FA5}">
                      <a16:colId xmlns:a16="http://schemas.microsoft.com/office/drawing/2014/main" val="20006"/>
                    </a:ext>
                  </a:extLst>
                </a:gridCol>
              </a:tblGrid>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tc>
                  <a:txBody>
                    <a:bodyPr/>
                    <a:lstStyle/>
                    <a:p>
                      <a:pPr marL="0" marR="0" lvl="0" indent="0" algn="ctr" rtl="0">
                        <a:spcBef>
                          <a:spcPts val="0"/>
                        </a:spcBef>
                        <a:spcAft>
                          <a:spcPts val="0"/>
                        </a:spcAft>
                        <a:buNone/>
                      </a:pPr>
                      <a:endParaRPr sz="1600" b="0">
                        <a:solidFill>
                          <a:schemeClr val="lt1"/>
                        </a:solidFill>
                      </a:endParaRPr>
                    </a:p>
                  </a:txBody>
                  <a:tcPr marL="66950" marR="66950" marT="33475" marB="33475" anchor="ct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tc>
                  <a:txBody>
                    <a:bodyPr/>
                    <a:lstStyle/>
                    <a:p>
                      <a:pPr marL="0" marR="0" lvl="0" indent="0" algn="ctr" rtl="0">
                        <a:spcBef>
                          <a:spcPts val="0"/>
                        </a:spcBef>
                        <a:spcAft>
                          <a:spcPts val="0"/>
                        </a:spcAft>
                        <a:buNone/>
                      </a:pPr>
                      <a:endParaRPr sz="1800" b="0">
                        <a:solidFill>
                          <a:schemeClr val="lt1"/>
                        </a:solidFill>
                      </a:endParaRPr>
                    </a:p>
                  </a:txBody>
                  <a:tcPr marL="91450" marR="91450" marT="45725" marB="45725"/>
                </a:tc>
                <a:extLst>
                  <a:ext uri="{0D108BD9-81ED-4DB2-BD59-A6C34878D82A}">
                    <a16:rowId xmlns:a16="http://schemas.microsoft.com/office/drawing/2014/main" val="10006"/>
                  </a:ext>
                </a:extLst>
              </a:tr>
            </a:tbl>
          </a:graphicData>
        </a:graphic>
      </p:graphicFrame>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000"/>
              <a:buFont typeface="Arial Black"/>
              <a:buNone/>
              <a:defRPr sz="4000" b="0" i="0" u="none" strike="noStrike" cap="none">
                <a:solidFill>
                  <a:schemeClr val="lt1"/>
                </a:solidFill>
                <a:latin typeface="Arial Black"/>
                <a:ea typeface="Arial Black"/>
                <a:cs typeface="Arial Black"/>
                <a:sym typeface="Arial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376737"/>
            <a:ext cx="10515600" cy="4351338"/>
          </a:xfrm>
          <a:prstGeom prst="rect">
            <a:avLst/>
          </a:prstGeom>
          <a:solidFill>
            <a:srgbClr val="384B8C">
              <a:alpha val="49803"/>
            </a:srgbClr>
          </a:solid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michael.falkowski@nasa.go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am-cms.marqui.tech/aam-portal-cms/assets/ki2yd52vavkccsk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000"/>
              <a:buFont typeface="Arial Black"/>
              <a:buNone/>
            </a:pPr>
            <a:r>
              <a:rPr lang="en-US"/>
              <a:t>The NASA FireSense Project</a:t>
            </a:r>
            <a:endParaRPr/>
          </a:p>
        </p:txBody>
      </p:sp>
      <p:sp>
        <p:nvSpPr>
          <p:cNvPr id="68" name="Google Shape;68;p1"/>
          <p:cNvSpPr txBox="1">
            <a:spLocks noGrp="1"/>
          </p:cNvSpPr>
          <p:nvPr>
            <p:ph type="subTitle" idx="1"/>
          </p:nvPr>
        </p:nvSpPr>
        <p:spPr>
          <a:xfrm>
            <a:off x="1524000" y="3820699"/>
            <a:ext cx="9144000" cy="1655762"/>
          </a:xfrm>
          <a:prstGeom prst="rect">
            <a:avLst/>
          </a:prstGeom>
          <a:solidFill>
            <a:srgbClr val="384B8C">
              <a:alpha val="49803"/>
            </a:srgbClr>
          </a:solidFill>
          <a:ln>
            <a:noFill/>
          </a:ln>
        </p:spPr>
        <p:txBody>
          <a:bodyPr spcFirstLastPara="1" wrap="square" lIns="91425" tIns="45700" rIns="91425" bIns="45700" anchor="t" anchorCtr="0">
            <a:normAutofit fontScale="62500" lnSpcReduction="10000"/>
          </a:bodyPr>
          <a:lstStyle/>
          <a:p>
            <a:pPr marL="0" lvl="0" indent="0" algn="l" rtl="0">
              <a:lnSpc>
                <a:spcPct val="90000"/>
              </a:lnSpc>
              <a:spcBef>
                <a:spcPts val="0"/>
              </a:spcBef>
              <a:spcAft>
                <a:spcPts val="0"/>
              </a:spcAft>
              <a:buClr>
                <a:schemeClr val="lt1"/>
              </a:buClr>
              <a:buSzPct val="57620"/>
              <a:buNone/>
            </a:pPr>
            <a:r>
              <a:rPr lang="en-US" sz="4165"/>
              <a:t>Michael Falkowski, Barry Lefer, Haris Riris, Michael Seablom, Theresa Kauffman, Melissa Martin, Emily Sylak-Glassman </a:t>
            </a:r>
            <a:endParaRPr sz="4165"/>
          </a:p>
          <a:p>
            <a:pPr marL="0" lvl="0" indent="0" algn="l" rtl="0">
              <a:lnSpc>
                <a:spcPct val="90000"/>
              </a:lnSpc>
              <a:spcBef>
                <a:spcPts val="1000"/>
              </a:spcBef>
              <a:spcAft>
                <a:spcPts val="0"/>
              </a:spcAft>
              <a:buClr>
                <a:schemeClr val="lt1"/>
              </a:buClr>
              <a:buSzPct val="57620"/>
              <a:buNone/>
            </a:pPr>
            <a:endParaRPr sz="4165"/>
          </a:p>
          <a:p>
            <a:pPr marL="0" lvl="0" indent="0" algn="l" rtl="0">
              <a:lnSpc>
                <a:spcPct val="90000"/>
              </a:lnSpc>
              <a:spcBef>
                <a:spcPts val="1000"/>
              </a:spcBef>
              <a:spcAft>
                <a:spcPts val="0"/>
              </a:spcAft>
              <a:buClr>
                <a:schemeClr val="lt1"/>
              </a:buClr>
              <a:buSzPct val="57620"/>
              <a:buNone/>
            </a:pPr>
            <a:r>
              <a:rPr lang="en-US" sz="4165"/>
              <a:t>NASA Headquarters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9"/>
          <p:cNvSpPr txBox="1"/>
          <p:nvPr/>
        </p:nvSpPr>
        <p:spPr>
          <a:xfrm>
            <a:off x="6546329" y="3198648"/>
            <a:ext cx="5228120" cy="523220"/>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i="1">
                <a:solidFill>
                  <a:schemeClr val="lt1"/>
                </a:solidFill>
                <a:latin typeface="Arial"/>
                <a:ea typeface="Arial"/>
                <a:cs typeface="Arial"/>
                <a:sym typeface="Arial"/>
              </a:rPr>
              <a:t>Photos from Langdon Mountain Burn, a previous FASMEE campaign.</a:t>
            </a:r>
            <a:endParaRPr sz="1400" i="1">
              <a:solidFill>
                <a:schemeClr val="lt1"/>
              </a:solidFill>
              <a:latin typeface="Helvetica Neue"/>
              <a:ea typeface="Helvetica Neue"/>
              <a:cs typeface="Helvetica Neue"/>
              <a:sym typeface="Helvetica Neue"/>
            </a:endParaRPr>
          </a:p>
        </p:txBody>
      </p:sp>
      <p:sp>
        <p:nvSpPr>
          <p:cNvPr id="151" name="Google Shape;151;p9"/>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Fall 2023 Field Campaign</a:t>
            </a:r>
            <a:endParaRPr/>
          </a:p>
        </p:txBody>
      </p:sp>
      <p:sp>
        <p:nvSpPr>
          <p:cNvPr id="152" name="Google Shape;152;p9"/>
          <p:cNvSpPr txBox="1"/>
          <p:nvPr/>
        </p:nvSpPr>
        <p:spPr>
          <a:xfrm>
            <a:off x="399313" y="1264664"/>
            <a:ext cx="6016752" cy="2450592"/>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Arial"/>
                <a:ea typeface="Arial"/>
                <a:cs typeface="Arial"/>
                <a:sym typeface="Arial"/>
              </a:rPr>
              <a:t>The Fire and Smoke Evaluation Experiment (FASMEE) </a:t>
            </a:r>
            <a:r>
              <a:rPr lang="en-US" sz="2000" b="0" i="0">
                <a:solidFill>
                  <a:schemeClr val="lt1"/>
                </a:solidFill>
                <a:latin typeface="Arial"/>
                <a:ea typeface="Arial"/>
                <a:cs typeface="Arial"/>
                <a:sym typeface="Arial"/>
              </a:rPr>
              <a:t>is a multi-agency, interdisciplinary collaborative effort that utilizes large, planned, prescribed burns to evaluate and advance operational fire and smoke models</a:t>
            </a:r>
            <a:r>
              <a:rPr lang="en-US" sz="2000" i="0">
                <a:solidFill>
                  <a:schemeClr val="lt1"/>
                </a:solidFill>
                <a:latin typeface="Arial"/>
                <a:ea typeface="Arial"/>
                <a:cs typeface="Arial"/>
                <a:sym typeface="Arial"/>
              </a:rPr>
              <a:t>.</a:t>
            </a:r>
            <a:r>
              <a:rPr lang="en-US" sz="2000">
                <a:solidFill>
                  <a:schemeClr val="lt1"/>
                </a:solidFill>
                <a:latin typeface="Arial"/>
                <a:ea typeface="Arial"/>
                <a:cs typeface="Arial"/>
                <a:sym typeface="Arial"/>
              </a:rPr>
              <a:t> An upcoming field campaign is being planned for Fishlake National Forest, Utah, in October-November 2023.</a:t>
            </a:r>
            <a:endParaRPr/>
          </a:p>
        </p:txBody>
      </p:sp>
      <p:sp>
        <p:nvSpPr>
          <p:cNvPr id="153" name="Google Shape;153;p9"/>
          <p:cNvSpPr txBox="1"/>
          <p:nvPr/>
        </p:nvSpPr>
        <p:spPr>
          <a:xfrm>
            <a:off x="399313" y="3879588"/>
            <a:ext cx="11375136" cy="2862322"/>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lt1"/>
                </a:solidFill>
                <a:latin typeface="Arial"/>
                <a:ea typeface="Arial"/>
                <a:cs typeface="Arial"/>
                <a:sym typeface="Arial"/>
              </a:rPr>
              <a:t>Planned Observations</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 </a:t>
            </a: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a:p>
            <a:pPr marL="0" marR="0" lvl="0" indent="0" algn="l" rtl="0">
              <a:spcBef>
                <a:spcPts val="0"/>
              </a:spcBef>
              <a:spcAft>
                <a:spcPts val="0"/>
              </a:spcAft>
              <a:buNone/>
            </a:pPr>
            <a:endParaRPr sz="1600">
              <a:solidFill>
                <a:schemeClr val="lt1"/>
              </a:solidFill>
              <a:latin typeface="Arial"/>
              <a:ea typeface="Arial"/>
              <a:cs typeface="Arial"/>
              <a:sym typeface="Arial"/>
            </a:endParaRPr>
          </a:p>
        </p:txBody>
      </p:sp>
      <p:pic>
        <p:nvPicPr>
          <p:cNvPr id="154" name="Google Shape;154;p9"/>
          <p:cNvPicPr preferRelativeResize="0"/>
          <p:nvPr/>
        </p:nvPicPr>
        <p:blipFill rotWithShape="1">
          <a:blip r:embed="rId3">
            <a:alphaModFix/>
          </a:blip>
          <a:srcRect/>
          <a:stretch/>
        </p:blipFill>
        <p:spPr>
          <a:xfrm>
            <a:off x="6546329" y="1264664"/>
            <a:ext cx="2444836" cy="1828800"/>
          </a:xfrm>
          <a:prstGeom prst="rect">
            <a:avLst/>
          </a:prstGeom>
          <a:noFill/>
          <a:ln>
            <a:noFill/>
          </a:ln>
        </p:spPr>
      </p:pic>
      <p:pic>
        <p:nvPicPr>
          <p:cNvPr id="155" name="Google Shape;155;p9"/>
          <p:cNvPicPr preferRelativeResize="0"/>
          <p:nvPr/>
        </p:nvPicPr>
        <p:blipFill rotWithShape="1">
          <a:blip r:embed="rId4">
            <a:alphaModFix/>
          </a:blip>
          <a:srcRect/>
          <a:stretch/>
        </p:blipFill>
        <p:spPr>
          <a:xfrm>
            <a:off x="9119385" y="1264664"/>
            <a:ext cx="2662569" cy="1828800"/>
          </a:xfrm>
          <a:prstGeom prst="rect">
            <a:avLst/>
          </a:prstGeom>
          <a:noFill/>
          <a:ln>
            <a:noFill/>
          </a:ln>
        </p:spPr>
      </p:pic>
      <p:pic>
        <p:nvPicPr>
          <p:cNvPr id="156" name="Google Shape;156;p9"/>
          <p:cNvPicPr preferRelativeResize="0"/>
          <p:nvPr/>
        </p:nvPicPr>
        <p:blipFill rotWithShape="1">
          <a:blip r:embed="rId5">
            <a:alphaModFix/>
          </a:blip>
          <a:srcRect/>
          <a:stretch/>
        </p:blipFill>
        <p:spPr>
          <a:xfrm>
            <a:off x="6237551" y="4354393"/>
            <a:ext cx="914400" cy="916042"/>
          </a:xfrm>
          <a:prstGeom prst="ellipse">
            <a:avLst/>
          </a:prstGeom>
          <a:noFill/>
          <a:ln>
            <a:noFill/>
          </a:ln>
        </p:spPr>
      </p:pic>
      <p:pic>
        <p:nvPicPr>
          <p:cNvPr id="157" name="Google Shape;157;p9"/>
          <p:cNvPicPr preferRelativeResize="0"/>
          <p:nvPr/>
        </p:nvPicPr>
        <p:blipFill rotWithShape="1">
          <a:blip r:embed="rId6">
            <a:alphaModFix/>
          </a:blip>
          <a:srcRect/>
          <a:stretch/>
        </p:blipFill>
        <p:spPr>
          <a:xfrm>
            <a:off x="471339" y="4354393"/>
            <a:ext cx="914400" cy="914400"/>
          </a:xfrm>
          <a:prstGeom prst="ellipse">
            <a:avLst/>
          </a:prstGeom>
          <a:noFill/>
          <a:ln>
            <a:noFill/>
          </a:ln>
        </p:spPr>
      </p:pic>
      <p:pic>
        <p:nvPicPr>
          <p:cNvPr id="158" name="Google Shape;158;p9"/>
          <p:cNvPicPr preferRelativeResize="0"/>
          <p:nvPr/>
        </p:nvPicPr>
        <p:blipFill rotWithShape="1">
          <a:blip r:embed="rId7">
            <a:alphaModFix/>
          </a:blip>
          <a:srcRect/>
          <a:stretch/>
        </p:blipFill>
        <p:spPr>
          <a:xfrm>
            <a:off x="471339" y="5536795"/>
            <a:ext cx="914400" cy="914400"/>
          </a:xfrm>
          <a:prstGeom prst="ellipse">
            <a:avLst/>
          </a:prstGeom>
          <a:noFill/>
          <a:ln>
            <a:noFill/>
          </a:ln>
        </p:spPr>
      </p:pic>
      <p:pic>
        <p:nvPicPr>
          <p:cNvPr id="159" name="Google Shape;159;p9"/>
          <p:cNvPicPr preferRelativeResize="0"/>
          <p:nvPr/>
        </p:nvPicPr>
        <p:blipFill rotWithShape="1">
          <a:blip r:embed="rId8" cstate="screen">
            <a:alphaModFix/>
            <a:extLst>
              <a:ext uri="{28A0092B-C50C-407E-A947-70E740481C1C}">
                <a14:useLocalDpi xmlns:a14="http://schemas.microsoft.com/office/drawing/2010/main"/>
              </a:ext>
            </a:extLst>
          </a:blip>
          <a:srcRect l="-588"/>
          <a:stretch/>
        </p:blipFill>
        <p:spPr>
          <a:xfrm>
            <a:off x="6237551" y="5536795"/>
            <a:ext cx="914400" cy="916042"/>
          </a:xfrm>
          <a:prstGeom prst="ellipse">
            <a:avLst/>
          </a:prstGeom>
          <a:noFill/>
          <a:ln>
            <a:noFill/>
          </a:ln>
        </p:spPr>
      </p:pic>
      <p:sp>
        <p:nvSpPr>
          <p:cNvPr id="160" name="Google Shape;160;p9"/>
          <p:cNvSpPr txBox="1"/>
          <p:nvPr/>
        </p:nvSpPr>
        <p:spPr>
          <a:xfrm>
            <a:off x="3968685" y="5590095"/>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1" name="Google Shape;161;p9"/>
          <p:cNvSpPr txBox="1"/>
          <p:nvPr/>
        </p:nvSpPr>
        <p:spPr>
          <a:xfrm>
            <a:off x="1486442" y="4354393"/>
            <a:ext cx="45720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lt1"/>
                </a:solidFill>
                <a:latin typeface="Arial"/>
                <a:ea typeface="Arial"/>
                <a:cs typeface="Arial"/>
                <a:sym typeface="Arial"/>
              </a:rPr>
              <a:t>Pre-fire (Attribute and Sensors): </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Fuel composition (AVIRIS-NG) </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Fuel Structure (Vegetation LiDAR) </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Fuel Moisture (UAVSAR &amp; AVIRIS-NG)</a:t>
            </a:r>
            <a:endParaRPr sz="1600">
              <a:solidFill>
                <a:schemeClr val="dk1"/>
              </a:solidFill>
              <a:latin typeface="Arial"/>
              <a:ea typeface="Arial"/>
              <a:cs typeface="Arial"/>
              <a:sym typeface="Arial"/>
            </a:endParaRPr>
          </a:p>
        </p:txBody>
      </p:sp>
      <p:sp>
        <p:nvSpPr>
          <p:cNvPr id="162" name="Google Shape;162;p9"/>
          <p:cNvSpPr txBox="1"/>
          <p:nvPr/>
        </p:nvSpPr>
        <p:spPr>
          <a:xfrm>
            <a:off x="7209954" y="4354393"/>
            <a:ext cx="4572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lt1"/>
                </a:solidFill>
                <a:latin typeface="Arial"/>
                <a:ea typeface="Arial"/>
                <a:cs typeface="Arial"/>
                <a:sym typeface="Arial"/>
              </a:rPr>
              <a:t>Active Fire (Attribute and Sensors):</a:t>
            </a:r>
            <a:r>
              <a:rPr lang="en-US" sz="1600" b="1">
                <a:solidFill>
                  <a:schemeClr val="lt1"/>
                </a:solidFill>
                <a:latin typeface="Arial"/>
                <a:ea typeface="Arial"/>
                <a:cs typeface="Arial"/>
                <a:sym typeface="Arial"/>
              </a:rPr>
              <a:t> </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Fire Intensity (MASTER)</a:t>
            </a:r>
            <a:endParaRPr/>
          </a:p>
        </p:txBody>
      </p:sp>
      <p:sp>
        <p:nvSpPr>
          <p:cNvPr id="163" name="Google Shape;163;p9"/>
          <p:cNvSpPr txBox="1"/>
          <p:nvPr/>
        </p:nvSpPr>
        <p:spPr>
          <a:xfrm>
            <a:off x="1486442" y="5536795"/>
            <a:ext cx="4572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lt1"/>
                </a:solidFill>
                <a:latin typeface="Arial"/>
                <a:ea typeface="Arial"/>
                <a:cs typeface="Arial"/>
                <a:sym typeface="Arial"/>
              </a:rPr>
              <a:t>Post Fire (Attribute and Sensors):</a:t>
            </a:r>
            <a:r>
              <a:rPr lang="en-US" sz="1600">
                <a:solidFill>
                  <a:schemeClr val="lt1"/>
                </a:solidFill>
                <a:latin typeface="Arial"/>
                <a:ea typeface="Arial"/>
                <a:cs typeface="Arial"/>
                <a:sym typeface="Arial"/>
              </a:rPr>
              <a:t> </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Burn Area, Burn Severity, Vegetation Mortality (AVIRIS-NG and MASTER)</a:t>
            </a:r>
            <a:endParaRPr/>
          </a:p>
        </p:txBody>
      </p:sp>
      <p:sp>
        <p:nvSpPr>
          <p:cNvPr id="164" name="Google Shape;164;p9"/>
          <p:cNvSpPr txBox="1"/>
          <p:nvPr/>
        </p:nvSpPr>
        <p:spPr>
          <a:xfrm>
            <a:off x="7209954" y="5536795"/>
            <a:ext cx="45720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u="sng">
                <a:solidFill>
                  <a:schemeClr val="lt1"/>
                </a:solidFill>
                <a:latin typeface="Arial"/>
                <a:ea typeface="Arial"/>
                <a:cs typeface="Arial"/>
                <a:sym typeface="Arial"/>
              </a:rPr>
              <a:t>Air Quality (Attribute and Sensors):</a:t>
            </a:r>
            <a:r>
              <a:rPr lang="en-US" sz="1600" b="1">
                <a:solidFill>
                  <a:schemeClr val="lt1"/>
                </a:solidFill>
                <a:latin typeface="Arial"/>
                <a:ea typeface="Arial"/>
                <a:cs typeface="Arial"/>
                <a:sym typeface="Arial"/>
              </a:rPr>
              <a:t> </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Aerosol Optical Depth (MASTER) </a:t>
            </a:r>
            <a:endParaRPr/>
          </a:p>
          <a:p>
            <a:pPr marL="0" marR="0" lvl="0" indent="0" algn="l" rtl="0">
              <a:spcBef>
                <a:spcPts val="0"/>
              </a:spcBef>
              <a:spcAft>
                <a:spcPts val="0"/>
              </a:spcAft>
              <a:buNone/>
            </a:pPr>
            <a:r>
              <a:rPr lang="en-US" sz="1600">
                <a:solidFill>
                  <a:schemeClr val="lt1"/>
                </a:solidFill>
                <a:latin typeface="Arial"/>
                <a:ea typeface="Arial"/>
                <a:cs typeface="Arial"/>
                <a:sym typeface="Arial"/>
              </a:rPr>
              <a:t>Plume Height (atmospheric LiDAR)</a:t>
            </a:r>
            <a:endParaRPr sz="16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0"/>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Fall 2023 Field Campaign</a:t>
            </a:r>
            <a:endParaRPr/>
          </a:p>
        </p:txBody>
      </p:sp>
      <p:sp>
        <p:nvSpPr>
          <p:cNvPr id="170" name="Google Shape;170;p10"/>
          <p:cNvSpPr txBox="1"/>
          <p:nvPr/>
        </p:nvSpPr>
        <p:spPr>
          <a:xfrm>
            <a:off x="205914" y="1516016"/>
            <a:ext cx="7383600" cy="4511400"/>
          </a:xfrm>
          <a:prstGeom prst="rect">
            <a:avLst/>
          </a:prstGeom>
          <a:solidFill>
            <a:srgbClr val="384B8C">
              <a:alpha val="49803"/>
            </a:srgbClr>
          </a:solidFill>
          <a:ln>
            <a:noFill/>
          </a:ln>
        </p:spPr>
        <p:txBody>
          <a:bodyPr spcFirstLastPara="1" wrap="square" lIns="91425" tIns="45700" rIns="91425" bIns="45700" anchor="t" anchorCtr="0">
            <a:spAutoFit/>
          </a:bodyPr>
          <a:lstStyle/>
          <a:p>
            <a:pPr marL="285750" marR="0" lvl="0" indent="-292100" algn="l" rtl="0">
              <a:lnSpc>
                <a:spcPct val="115000"/>
              </a:lnSpc>
              <a:spcBef>
                <a:spcPts val="0"/>
              </a:spcBef>
              <a:spcAft>
                <a:spcPts val="0"/>
              </a:spcAft>
              <a:buClr>
                <a:schemeClr val="lt1"/>
              </a:buClr>
              <a:buSzPts val="1800"/>
              <a:buFont typeface="Arial"/>
              <a:buChar char="•"/>
            </a:pPr>
            <a:r>
              <a:rPr lang="en-US" sz="1800" b="1">
                <a:solidFill>
                  <a:schemeClr val="lt1"/>
                </a:solidFill>
                <a:latin typeface="Arial"/>
                <a:ea typeface="Arial"/>
                <a:cs typeface="Arial"/>
                <a:sym typeface="Arial"/>
              </a:rPr>
              <a:t>Objectives</a:t>
            </a:r>
            <a:r>
              <a:rPr lang="en-US" sz="1800">
                <a:solidFill>
                  <a:schemeClr val="lt1"/>
                </a:solidFill>
                <a:latin typeface="Arial"/>
                <a:ea typeface="Arial"/>
                <a:cs typeface="Arial"/>
                <a:sym typeface="Arial"/>
              </a:rPr>
              <a:t> in 2023: </a:t>
            </a:r>
            <a:endParaRPr sz="1500"/>
          </a:p>
          <a:p>
            <a:pPr marL="742950" marR="0" lvl="1" indent="-292100" algn="l" rtl="0">
              <a:lnSpc>
                <a:spcPct val="115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Test technologies and collect data to help fire modeling community</a:t>
            </a:r>
            <a:endParaRPr sz="1500"/>
          </a:p>
          <a:p>
            <a:pPr marL="742950" marR="0" lvl="1" indent="-292100" algn="l" rtl="0">
              <a:lnSpc>
                <a:spcPct val="115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Targeted FireSense use cases: </a:t>
            </a:r>
            <a:endParaRPr sz="1500"/>
          </a:p>
          <a:p>
            <a:pPr marL="285750" marR="0" lvl="0" indent="-292100" algn="l" rtl="0">
              <a:lnSpc>
                <a:spcPct val="115000"/>
              </a:lnSpc>
              <a:spcBef>
                <a:spcPts val="0"/>
              </a:spcBef>
              <a:spcAft>
                <a:spcPts val="0"/>
              </a:spcAft>
              <a:buClr>
                <a:schemeClr val="lt1"/>
              </a:buClr>
              <a:buSzPts val="1800"/>
              <a:buFont typeface="Arial"/>
              <a:buChar char="•"/>
            </a:pPr>
            <a:r>
              <a:rPr lang="en-US" sz="1800" b="1">
                <a:solidFill>
                  <a:schemeClr val="lt1"/>
                </a:solidFill>
                <a:latin typeface="Arial"/>
                <a:ea typeface="Arial"/>
                <a:cs typeface="Arial"/>
                <a:sym typeface="Arial"/>
              </a:rPr>
              <a:t>Dates</a:t>
            </a:r>
            <a:r>
              <a:rPr lang="en-US" sz="1800">
                <a:solidFill>
                  <a:schemeClr val="lt1"/>
                </a:solidFill>
                <a:latin typeface="Arial"/>
                <a:ea typeface="Arial"/>
                <a:cs typeface="Arial"/>
                <a:sym typeface="Arial"/>
              </a:rPr>
              <a:t>: October 15 -  November 22, 2023</a:t>
            </a:r>
            <a:endParaRPr sz="1500"/>
          </a:p>
          <a:p>
            <a:pPr marL="742950" marR="0" lvl="1" indent="-292100" algn="l" rtl="0">
              <a:lnSpc>
                <a:spcPct val="115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Burn plan: prescribed burn window (1 to 2 days)</a:t>
            </a:r>
            <a:endParaRPr sz="1500"/>
          </a:p>
          <a:p>
            <a:pPr marL="285750" marR="0" lvl="0" indent="-292100" algn="l" rtl="0">
              <a:lnSpc>
                <a:spcPct val="115000"/>
              </a:lnSpc>
              <a:spcBef>
                <a:spcPts val="0"/>
              </a:spcBef>
              <a:spcAft>
                <a:spcPts val="0"/>
              </a:spcAft>
              <a:buClr>
                <a:schemeClr val="lt1"/>
              </a:buClr>
              <a:buSzPts val="1800"/>
              <a:buFont typeface="Arial"/>
              <a:buChar char="•"/>
            </a:pPr>
            <a:r>
              <a:rPr lang="en-US" sz="1800" b="1">
                <a:solidFill>
                  <a:schemeClr val="lt1"/>
                </a:solidFill>
                <a:latin typeface="Arial"/>
                <a:ea typeface="Arial"/>
                <a:cs typeface="Arial"/>
                <a:sym typeface="Arial"/>
              </a:rPr>
              <a:t>Prescribed Location</a:t>
            </a:r>
            <a:r>
              <a:rPr lang="en-US" sz="1800">
                <a:solidFill>
                  <a:schemeClr val="lt1"/>
                </a:solidFill>
                <a:latin typeface="Arial"/>
                <a:ea typeface="Arial"/>
                <a:cs typeface="Arial"/>
                <a:sym typeface="Arial"/>
              </a:rPr>
              <a:t>: Monroe Peak , Fishlake National Forest, UT</a:t>
            </a:r>
            <a:endParaRPr sz="1500"/>
          </a:p>
          <a:p>
            <a:pPr marL="285750" marR="0" lvl="0" indent="-292100" algn="l" rtl="0">
              <a:lnSpc>
                <a:spcPct val="115000"/>
              </a:lnSpc>
              <a:spcBef>
                <a:spcPts val="0"/>
              </a:spcBef>
              <a:spcAft>
                <a:spcPts val="0"/>
              </a:spcAft>
              <a:buClr>
                <a:schemeClr val="lt1"/>
              </a:buClr>
              <a:buSzPts val="1800"/>
              <a:buFont typeface="Arial"/>
              <a:buChar char="•"/>
            </a:pPr>
            <a:r>
              <a:rPr lang="en-US" sz="1800" b="1">
                <a:solidFill>
                  <a:schemeClr val="lt1"/>
                </a:solidFill>
                <a:latin typeface="Arial"/>
                <a:ea typeface="Arial"/>
                <a:cs typeface="Arial"/>
                <a:sym typeface="Arial"/>
              </a:rPr>
              <a:t>Basing locations</a:t>
            </a:r>
            <a:r>
              <a:rPr lang="en-US" sz="1800">
                <a:solidFill>
                  <a:schemeClr val="lt1"/>
                </a:solidFill>
                <a:latin typeface="Arial"/>
                <a:ea typeface="Arial"/>
                <a:cs typeface="Arial"/>
                <a:sym typeface="Arial"/>
              </a:rPr>
              <a:t>:</a:t>
            </a:r>
            <a:endParaRPr sz="1500"/>
          </a:p>
          <a:p>
            <a:pPr marL="457200" marR="0" lvl="1" indent="0" algn="l" rtl="0">
              <a:lnSpc>
                <a:spcPct val="115000"/>
              </a:lnSpc>
              <a:spcBef>
                <a:spcPts val="0"/>
              </a:spcBef>
              <a:spcAft>
                <a:spcPts val="0"/>
              </a:spcAft>
              <a:buNone/>
            </a:pPr>
            <a:r>
              <a:rPr lang="en-US" sz="1800" b="0" i="0" u="none" strike="noStrike" cap="none">
                <a:solidFill>
                  <a:schemeClr val="lt1"/>
                </a:solidFill>
                <a:latin typeface="Arial"/>
                <a:ea typeface="Arial"/>
                <a:cs typeface="Arial"/>
                <a:sym typeface="Arial"/>
              </a:rPr>
              <a:t>Palmdale, CA (outside of prescribe burn)</a:t>
            </a:r>
            <a:endParaRPr sz="1500"/>
          </a:p>
          <a:p>
            <a:pPr marL="457200" marR="0" lvl="1" indent="0" algn="l" rtl="0">
              <a:lnSpc>
                <a:spcPct val="115000"/>
              </a:lnSpc>
              <a:spcBef>
                <a:spcPts val="0"/>
              </a:spcBef>
              <a:spcAft>
                <a:spcPts val="0"/>
              </a:spcAft>
              <a:buNone/>
            </a:pPr>
            <a:r>
              <a:rPr lang="en-US" sz="1800" b="0" i="0" u="none" strike="noStrike" cap="none">
                <a:solidFill>
                  <a:schemeClr val="lt1"/>
                </a:solidFill>
                <a:latin typeface="Arial"/>
                <a:ea typeface="Arial"/>
                <a:cs typeface="Arial"/>
                <a:sym typeface="Arial"/>
              </a:rPr>
              <a:t>Richfield Municipal Airport (one week, surrounding prescribe burn)</a:t>
            </a:r>
            <a:endParaRPr sz="1500"/>
          </a:p>
          <a:p>
            <a:pPr marL="285750" marR="0" lvl="0" indent="-292100" algn="l" rtl="0">
              <a:lnSpc>
                <a:spcPct val="115000"/>
              </a:lnSpc>
              <a:spcBef>
                <a:spcPts val="0"/>
              </a:spcBef>
              <a:spcAft>
                <a:spcPts val="0"/>
              </a:spcAft>
              <a:buClr>
                <a:schemeClr val="lt1"/>
              </a:buClr>
              <a:buSzPts val="1800"/>
              <a:buFont typeface="Arial"/>
              <a:buChar char="•"/>
            </a:pPr>
            <a:r>
              <a:rPr lang="en-US" sz="1800" b="1">
                <a:solidFill>
                  <a:schemeClr val="lt1"/>
                </a:solidFill>
                <a:latin typeface="Arial"/>
                <a:ea typeface="Arial"/>
                <a:cs typeface="Arial"/>
                <a:sym typeface="Arial"/>
              </a:rPr>
              <a:t>Plan</a:t>
            </a:r>
            <a:r>
              <a:rPr lang="en-US" sz="1800">
                <a:solidFill>
                  <a:schemeClr val="lt1"/>
                </a:solidFill>
                <a:latin typeface="Arial"/>
                <a:ea typeface="Arial"/>
                <a:cs typeface="Arial"/>
                <a:sym typeface="Arial"/>
              </a:rPr>
              <a:t>: 6-week deployment window. While waiting for prescribe burn, will fly targets of opportunities</a:t>
            </a:r>
            <a:endParaRPr sz="1500"/>
          </a:p>
          <a:p>
            <a:pPr marL="285750" marR="0" lvl="0" indent="-292100" algn="l" rtl="0">
              <a:lnSpc>
                <a:spcPct val="115000"/>
              </a:lnSpc>
              <a:spcBef>
                <a:spcPts val="0"/>
              </a:spcBef>
              <a:spcAft>
                <a:spcPts val="0"/>
              </a:spcAft>
              <a:buClr>
                <a:schemeClr val="lt1"/>
              </a:buClr>
              <a:buSzPts val="1800"/>
              <a:buFont typeface="Arial"/>
              <a:buChar char="•"/>
            </a:pPr>
            <a:r>
              <a:rPr lang="en-US" sz="1800" b="1">
                <a:solidFill>
                  <a:schemeClr val="lt1"/>
                </a:solidFill>
                <a:latin typeface="Arial"/>
                <a:ea typeface="Arial"/>
                <a:cs typeface="Arial"/>
                <a:sym typeface="Arial"/>
              </a:rPr>
              <a:t>Coordination</a:t>
            </a:r>
            <a:r>
              <a:rPr lang="en-US" sz="1800">
                <a:solidFill>
                  <a:schemeClr val="lt1"/>
                </a:solidFill>
                <a:latin typeface="Arial"/>
                <a:ea typeface="Arial"/>
                <a:cs typeface="Arial"/>
                <a:sym typeface="Arial"/>
              </a:rPr>
              <a:t> with U.S. Forest Service</a:t>
            </a:r>
            <a:endParaRPr sz="1500"/>
          </a:p>
          <a:p>
            <a:pPr marL="914400" marR="0" lvl="2" indent="0" algn="l" rtl="0">
              <a:lnSpc>
                <a:spcPct val="115000"/>
              </a:lnSpc>
              <a:spcBef>
                <a:spcPts val="0"/>
              </a:spcBef>
              <a:spcAft>
                <a:spcPts val="0"/>
              </a:spcAft>
              <a:buNone/>
            </a:pPr>
            <a:r>
              <a:rPr lang="en-US" sz="1800" b="0" i="0" u="none" strike="noStrike" cap="none">
                <a:solidFill>
                  <a:schemeClr val="lt1"/>
                </a:solidFill>
                <a:latin typeface="Arial"/>
                <a:ea typeface="Arial"/>
                <a:cs typeface="Arial"/>
                <a:sym typeface="Arial"/>
              </a:rPr>
              <a:t>Land managers, Burn Bos</a:t>
            </a:r>
            <a:r>
              <a:rPr lang="en-US" sz="1800">
                <a:solidFill>
                  <a:schemeClr val="lt1"/>
                </a:solidFill>
              </a:rPr>
              <a:t>s, </a:t>
            </a:r>
            <a:r>
              <a:rPr lang="en-US" sz="1800" b="0" i="0" u="none" strike="noStrike" cap="none">
                <a:solidFill>
                  <a:schemeClr val="lt1"/>
                </a:solidFill>
                <a:latin typeface="Arial"/>
                <a:ea typeface="Arial"/>
                <a:cs typeface="Arial"/>
                <a:sym typeface="Arial"/>
              </a:rPr>
              <a:t>Aviation Management services</a:t>
            </a:r>
            <a:endParaRPr sz="1500"/>
          </a:p>
        </p:txBody>
      </p:sp>
      <p:pic>
        <p:nvPicPr>
          <p:cNvPr id="171" name="Google Shape;171;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765799" y="1357347"/>
            <a:ext cx="4220287" cy="51186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Fall 2023 Field Campaign</a:t>
            </a:r>
            <a:endParaRPr/>
          </a:p>
        </p:txBody>
      </p:sp>
      <p:sp>
        <p:nvSpPr>
          <p:cNvPr id="177" name="Google Shape;177;p11"/>
          <p:cNvSpPr txBox="1"/>
          <p:nvPr/>
        </p:nvSpPr>
        <p:spPr>
          <a:xfrm>
            <a:off x="77152" y="1241068"/>
            <a:ext cx="7904416" cy="5324535"/>
          </a:xfrm>
          <a:prstGeom prst="rect">
            <a:avLst/>
          </a:prstGeom>
          <a:solidFill>
            <a:srgbClr val="384B8C">
              <a:alpha val="49803"/>
            </a:srgbClr>
          </a:solid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lt1"/>
              </a:buClr>
              <a:buSzPts val="1700"/>
              <a:buFont typeface="Arial"/>
              <a:buChar char="•"/>
            </a:pPr>
            <a:r>
              <a:rPr lang="en-US" sz="1700">
                <a:solidFill>
                  <a:schemeClr val="lt1"/>
                </a:solidFill>
                <a:latin typeface="Arial"/>
                <a:ea typeface="Arial"/>
                <a:cs typeface="Arial"/>
                <a:sym typeface="Arial"/>
              </a:rPr>
              <a:t>Objectives in 2023: </a:t>
            </a:r>
            <a:endParaRPr/>
          </a:p>
          <a:p>
            <a:pPr marL="742950" marR="0" lvl="1"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Test technologies with heritage instrument; collect data to help fire modeling community</a:t>
            </a:r>
            <a:endParaRPr/>
          </a:p>
          <a:p>
            <a:pPr marL="742950" marR="0" lvl="1"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Targeted FireSense use cases: </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Pre-Fire (AVIRIS-NG, UAVSAR, LIDAR)</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Active Fire (SWIS, JH CMIS, ARC TBIRD, MASTER, AVIRIS-NG)</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Post-Fire (AVIRIS-NG, UAVSAR)</a:t>
            </a:r>
            <a:endParaRPr/>
          </a:p>
          <a:p>
            <a:pPr marL="742950" marR="0" lvl="1"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Build up to Year 5: Capstone event, demonstration to stakeholders</a:t>
            </a:r>
            <a:endParaRPr/>
          </a:p>
          <a:p>
            <a:pPr marL="0" marR="0" lvl="0" indent="0" algn="l" rtl="0">
              <a:spcBef>
                <a:spcPts val="0"/>
              </a:spcBef>
              <a:spcAft>
                <a:spcPts val="0"/>
              </a:spcAft>
              <a:buNone/>
            </a:pPr>
            <a:r>
              <a:rPr lang="en-US" sz="1700">
                <a:solidFill>
                  <a:schemeClr val="lt1"/>
                </a:solidFill>
                <a:latin typeface="Arial"/>
                <a:ea typeface="Arial"/>
                <a:cs typeface="Arial"/>
                <a:sym typeface="Arial"/>
              </a:rPr>
              <a:t>Aircraft: 4 manned aircraft (Multiple aircraft, multiple payloads)</a:t>
            </a:r>
            <a:endParaRPr/>
          </a:p>
          <a:p>
            <a:pPr marL="742950" marR="0" lvl="1"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AFRC B200 (N801NA): </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MASTER + Instruments of interest (SWIS, JH CMIS, ARC TBIRD)</a:t>
            </a:r>
            <a:endParaRPr/>
          </a:p>
          <a:p>
            <a:pPr marL="742950" marR="0" lvl="1"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AFRC G-III (N801NA): </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UAVSAR</a:t>
            </a:r>
            <a:endParaRPr/>
          </a:p>
          <a:p>
            <a:pPr marL="742950" marR="0" lvl="1"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DA B200: </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AVIRIS-NG/-3</a:t>
            </a:r>
            <a:endParaRPr/>
          </a:p>
          <a:p>
            <a:pPr marL="742950" marR="0" lvl="1"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Forest Service B200:</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Overwatch Imaging TK-9 Multispectral Imaging</a:t>
            </a:r>
            <a:endParaRPr/>
          </a:p>
          <a:p>
            <a:pPr marL="1200150" marR="0" lvl="2" indent="-285750" algn="l" rtl="0">
              <a:spcBef>
                <a:spcPts val="0"/>
              </a:spcBef>
              <a:spcAft>
                <a:spcPts val="0"/>
              </a:spcAft>
              <a:buClr>
                <a:schemeClr val="lt1"/>
              </a:buClr>
              <a:buSzPts val="1700"/>
              <a:buFont typeface="Arial"/>
              <a:buChar char="•"/>
            </a:pPr>
            <a:r>
              <a:rPr lang="en-US" sz="1700" b="0" i="0" u="none" strike="noStrike" cap="none">
                <a:solidFill>
                  <a:schemeClr val="lt1"/>
                </a:solidFill>
                <a:latin typeface="Arial"/>
                <a:ea typeface="Arial"/>
                <a:cs typeface="Arial"/>
                <a:sym typeface="Arial"/>
              </a:rPr>
              <a:t>Phoenix IR system</a:t>
            </a:r>
            <a:endParaRPr/>
          </a:p>
          <a:p>
            <a:pPr marL="285750" marR="0" lvl="0" indent="-285750" algn="l" rtl="0">
              <a:spcBef>
                <a:spcPts val="0"/>
              </a:spcBef>
              <a:spcAft>
                <a:spcPts val="0"/>
              </a:spcAft>
              <a:buClr>
                <a:schemeClr val="lt1"/>
              </a:buClr>
              <a:buSzPts val="1700"/>
              <a:buFont typeface="Arial"/>
              <a:buChar char="•"/>
            </a:pPr>
            <a:r>
              <a:rPr lang="en-US" sz="1700">
                <a:solidFill>
                  <a:schemeClr val="lt1"/>
                </a:solidFill>
                <a:latin typeface="Arial"/>
                <a:ea typeface="Arial"/>
                <a:cs typeface="Arial"/>
                <a:sym typeface="Arial"/>
              </a:rPr>
              <a:t>sUAS: sensors on drones (from Forest Service) - TBD</a:t>
            </a:r>
            <a:endParaRPr/>
          </a:p>
          <a:p>
            <a:pPr marL="457200" marR="0" lvl="1" indent="0" algn="l" rtl="0">
              <a:spcBef>
                <a:spcPts val="0"/>
              </a:spcBef>
              <a:spcAft>
                <a:spcPts val="0"/>
              </a:spcAft>
              <a:buNone/>
            </a:pPr>
            <a:r>
              <a:rPr lang="en-US" sz="1700" b="0" i="0" u="none" strike="noStrike" cap="none">
                <a:solidFill>
                  <a:schemeClr val="lt1"/>
                </a:solidFill>
                <a:latin typeface="Arial"/>
                <a:ea typeface="Arial"/>
                <a:cs typeface="Arial"/>
                <a:sym typeface="Arial"/>
              </a:rPr>
              <a:t>Visual line of sight requirements; payload - TBD</a:t>
            </a:r>
            <a:endParaRPr/>
          </a:p>
        </p:txBody>
      </p:sp>
      <p:pic>
        <p:nvPicPr>
          <p:cNvPr id="178" name="Google Shape;178;p11" descr="Timeline&#10;&#10;Description automatically generated with medium confidence"/>
          <p:cNvPicPr preferRelativeResize="0"/>
          <p:nvPr/>
        </p:nvPicPr>
        <p:blipFill rotWithShape="1">
          <a:blip r:embed="rId3">
            <a:alphaModFix/>
          </a:blip>
          <a:srcRect/>
          <a:stretch/>
        </p:blipFill>
        <p:spPr>
          <a:xfrm>
            <a:off x="8087894" y="1241068"/>
            <a:ext cx="3932894" cy="532453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2"/>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Fall 2023 Field Campaign</a:t>
            </a:r>
            <a:endParaRPr/>
          </a:p>
        </p:txBody>
      </p:sp>
      <p:sp>
        <p:nvSpPr>
          <p:cNvPr id="184" name="Google Shape;184;p12"/>
          <p:cNvSpPr txBox="1"/>
          <p:nvPr/>
        </p:nvSpPr>
        <p:spPr>
          <a:xfrm>
            <a:off x="98417" y="1134742"/>
            <a:ext cx="4558643" cy="5586145"/>
          </a:xfrm>
          <a:prstGeom prst="rect">
            <a:avLst/>
          </a:prstGeom>
          <a:solidFill>
            <a:srgbClr val="384B8C">
              <a:alpha val="49803"/>
            </a:srgbClr>
          </a:solidFill>
          <a:ln>
            <a:noFill/>
          </a:ln>
        </p:spPr>
        <p:txBody>
          <a:bodyPr spcFirstLastPara="1" wrap="square" lIns="91425" tIns="45700" rIns="91425" bIns="45700" anchor="t" anchorCtr="0">
            <a:spAutoFit/>
          </a:bodyPr>
          <a:lstStyle/>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a:p>
            <a:pPr marL="285750" marR="0" lvl="0" indent="-177800" algn="l" rtl="0">
              <a:spcBef>
                <a:spcPts val="0"/>
              </a:spcBef>
              <a:spcAft>
                <a:spcPts val="0"/>
              </a:spcAft>
              <a:buClr>
                <a:schemeClr val="dk1"/>
              </a:buClr>
              <a:buSzPts val="1700"/>
              <a:buFont typeface="Arial"/>
              <a:buNone/>
            </a:pPr>
            <a:endParaRPr sz="1700">
              <a:solidFill>
                <a:schemeClr val="lt1"/>
              </a:solidFill>
              <a:latin typeface="Arial"/>
              <a:ea typeface="Arial"/>
              <a:cs typeface="Arial"/>
              <a:sym typeface="Arial"/>
            </a:endParaRPr>
          </a:p>
        </p:txBody>
      </p:sp>
      <p:sp>
        <p:nvSpPr>
          <p:cNvPr id="185" name="Google Shape;185;p12"/>
          <p:cNvSpPr txBox="1"/>
          <p:nvPr/>
        </p:nvSpPr>
        <p:spPr>
          <a:xfrm>
            <a:off x="115458" y="2935110"/>
            <a:ext cx="4524559" cy="3693317"/>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Capstone Field Campaign in Year 5 (2027-28): </a:t>
            </a:r>
            <a:r>
              <a:rPr lang="en-US" sz="1800">
                <a:solidFill>
                  <a:schemeClr val="lt1"/>
                </a:solidFill>
                <a:latin typeface="Arial"/>
                <a:ea typeface="Arial"/>
                <a:cs typeface="Arial"/>
                <a:sym typeface="Arial"/>
              </a:rPr>
              <a:t>The Capstone Field Campaign will serve as a technology demonstration event for stakeholders to use/evaluate the tools, products, sensors, and capabilities developed during the first four years of FireSense.</a:t>
            </a:r>
            <a:endParaRPr sz="1800">
              <a:solidFill>
                <a:schemeClr val="lt1"/>
              </a:solidFill>
              <a:latin typeface="Arial"/>
              <a:ea typeface="Arial"/>
              <a:cs typeface="Arial"/>
              <a:sym typeface="Arial"/>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a:solidFill>
                  <a:schemeClr val="lt1"/>
                </a:solidFill>
                <a:latin typeface="Arial"/>
                <a:ea typeface="Arial"/>
                <a:cs typeface="Arial"/>
                <a:sym typeface="Arial"/>
              </a:rPr>
              <a:t>The goal is that the success of the Capstone Field Campaign will enable the successful adoption/transition of</a:t>
            </a:r>
            <a:endParaRPr/>
          </a:p>
          <a:p>
            <a:pPr marL="0" marR="0" lvl="0" indent="0" algn="l" rtl="0">
              <a:spcBef>
                <a:spcPts val="0"/>
              </a:spcBef>
              <a:spcAft>
                <a:spcPts val="0"/>
              </a:spcAft>
              <a:buNone/>
            </a:pPr>
            <a:r>
              <a:rPr lang="en-US" sz="1800">
                <a:solidFill>
                  <a:schemeClr val="lt1"/>
                </a:solidFill>
                <a:latin typeface="Arial"/>
                <a:ea typeface="Arial"/>
                <a:cs typeface="Arial"/>
                <a:sym typeface="Arial"/>
              </a:rPr>
              <a:t> FireSense developed capabilities by our stakeholder/operational agencies.</a:t>
            </a:r>
            <a:endParaRPr/>
          </a:p>
        </p:txBody>
      </p:sp>
      <p:sp>
        <p:nvSpPr>
          <p:cNvPr id="186" name="Google Shape;186;p12"/>
          <p:cNvSpPr txBox="1"/>
          <p:nvPr/>
        </p:nvSpPr>
        <p:spPr>
          <a:xfrm>
            <a:off x="132501" y="1296264"/>
            <a:ext cx="4524559" cy="1477325"/>
          </a:xfrm>
          <a:prstGeom prst="rect">
            <a:avLst/>
          </a:prstGeom>
          <a:noFill/>
          <a:ln>
            <a:noFill/>
          </a:ln>
        </p:spPr>
        <p:txBody>
          <a:bodyPr spcFirstLastPara="1" wrap="square" lIns="45700" tIns="45700" rIns="45700"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Annual Field Campaigns (2023-28): </a:t>
            </a:r>
            <a:r>
              <a:rPr lang="en-US" sz="1800">
                <a:solidFill>
                  <a:schemeClr val="lt1"/>
                </a:solidFill>
                <a:latin typeface="Arial"/>
                <a:ea typeface="Arial"/>
                <a:cs typeface="Arial"/>
                <a:sym typeface="Arial"/>
              </a:rPr>
              <a:t>Field campaigns will be conducted annually, with increasing sophistication in the sensors and platforms tested. Targeting areas across the US, not just western forests.</a:t>
            </a:r>
            <a:endParaRPr/>
          </a:p>
        </p:txBody>
      </p:sp>
      <p:pic>
        <p:nvPicPr>
          <p:cNvPr id="187" name="Google Shape;187;p12"/>
          <p:cNvPicPr preferRelativeResize="0"/>
          <p:nvPr/>
        </p:nvPicPr>
        <p:blipFill rotWithShape="1">
          <a:blip r:embed="rId3" cstate="screen">
            <a:alphaModFix/>
            <a:extLst>
              <a:ext uri="{28A0092B-C50C-407E-A947-70E740481C1C}">
                <a14:useLocalDpi xmlns:a14="http://schemas.microsoft.com/office/drawing/2010/main"/>
              </a:ext>
            </a:extLst>
          </a:blip>
          <a:srcRect r="-2"/>
          <a:stretch/>
        </p:blipFill>
        <p:spPr>
          <a:xfrm>
            <a:off x="4858255" y="1620405"/>
            <a:ext cx="7117169" cy="4614818"/>
          </a:xfrm>
          <a:prstGeom prst="rect">
            <a:avLst/>
          </a:prstGeom>
          <a:noFill/>
          <a:ln>
            <a:noFill/>
          </a:ln>
        </p:spPr>
      </p:pic>
      <p:sp>
        <p:nvSpPr>
          <p:cNvPr id="188" name="Google Shape;188;p12"/>
          <p:cNvSpPr txBox="1"/>
          <p:nvPr/>
        </p:nvSpPr>
        <p:spPr>
          <a:xfrm>
            <a:off x="4858255" y="5958224"/>
            <a:ext cx="146880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Graphic from FASME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3"/>
          <p:cNvSpPr txBox="1">
            <a:spLocks noGrp="1"/>
          </p:cNvSpPr>
          <p:nvPr>
            <p:ph type="title"/>
          </p:nvPr>
        </p:nvSpPr>
        <p:spPr>
          <a:xfrm>
            <a:off x="402336"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NASA’s Wildland Fire Initiative </a:t>
            </a:r>
            <a:br>
              <a:rPr lang="en-US"/>
            </a:br>
            <a:r>
              <a:rPr lang="en-US" sz="2200"/>
              <a:t>Multi-Disciplinary Collaboration in Wildfire</a:t>
            </a:r>
            <a:endParaRPr/>
          </a:p>
        </p:txBody>
      </p:sp>
      <p:sp>
        <p:nvSpPr>
          <p:cNvPr id="194" name="Google Shape;194;p13"/>
          <p:cNvSpPr txBox="1"/>
          <p:nvPr/>
        </p:nvSpPr>
        <p:spPr>
          <a:xfrm>
            <a:off x="402336" y="1165275"/>
            <a:ext cx="3657600" cy="4770537"/>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ARMD</a:t>
            </a:r>
            <a:endParaRPr/>
          </a:p>
          <a:p>
            <a:pPr marL="285750" marR="0" lvl="0" indent="-285750" algn="l" rtl="0">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Concept of Operations Development</a:t>
            </a:r>
            <a:endParaRPr/>
          </a:p>
          <a:p>
            <a:pPr marL="285750" marR="0" lvl="0" indent="-285750" algn="l" rtl="0">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Integrated Systems Architecture to ensure persistent communication and remote sensing</a:t>
            </a:r>
            <a:endParaRPr/>
          </a:p>
          <a:p>
            <a:pPr marL="285750" marR="0" lvl="0" indent="-285750" algn="l" rtl="0">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Airspace Management Technologies</a:t>
            </a:r>
            <a:endParaRPr/>
          </a:p>
          <a:p>
            <a:pPr marL="285750" marR="0" lvl="0" indent="-285750" algn="l" rtl="0">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UAS technology enabling communications, logistics, and 24-hour aerial suppression</a:t>
            </a:r>
            <a:endParaRPr/>
          </a:p>
          <a:p>
            <a:pPr marL="285750" marR="0" lvl="0" indent="-285750" algn="l" rtl="0">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Aircraft and operations safety technologies</a:t>
            </a:r>
            <a:endParaRPr/>
          </a:p>
        </p:txBody>
      </p:sp>
      <p:sp>
        <p:nvSpPr>
          <p:cNvPr id="195" name="Google Shape;195;p13"/>
          <p:cNvSpPr txBox="1"/>
          <p:nvPr/>
        </p:nvSpPr>
        <p:spPr>
          <a:xfrm>
            <a:off x="4296084" y="1165274"/>
            <a:ext cx="3657600" cy="4773168"/>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SMD</a:t>
            </a:r>
            <a:endParaRPr/>
          </a:p>
          <a:p>
            <a:pPr marL="285750"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Tools and technology to more effectively manage wildland fire across the entire fire life cycle (pre-, active, and post-fire)</a:t>
            </a:r>
            <a:endParaRPr sz="2000" b="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Improved fire prevention via improved risk assessments</a:t>
            </a:r>
            <a:endParaRPr/>
          </a:p>
          <a:p>
            <a:pPr marL="285750"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Better detection and tracking of fire</a:t>
            </a:r>
            <a:endParaRPr sz="2000">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Improved predictions of post fire hazards</a:t>
            </a:r>
            <a:endParaRPr/>
          </a:p>
          <a:p>
            <a:pPr marL="285750"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Improved monitoring and forecasting of air quality</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196" name="Google Shape;196;p13"/>
          <p:cNvSpPr txBox="1"/>
          <p:nvPr/>
        </p:nvSpPr>
        <p:spPr>
          <a:xfrm>
            <a:off x="8189833" y="1165275"/>
            <a:ext cx="3657600" cy="4770537"/>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Arial"/>
                <a:ea typeface="Arial"/>
                <a:cs typeface="Arial"/>
                <a:sym typeface="Arial"/>
              </a:rPr>
              <a:t>STMD</a:t>
            </a:r>
            <a:endParaRPr/>
          </a:p>
          <a:p>
            <a:pPr marL="285750"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Early Stage Technology Development, Maturation, and Demonstration</a:t>
            </a:r>
            <a:endParaRPr/>
          </a:p>
          <a:p>
            <a:pPr marL="639763"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SBIR / STTR</a:t>
            </a:r>
            <a:endParaRPr/>
          </a:p>
          <a:p>
            <a:pPr marL="639763"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Prizes, Challenges, and Crowdsourcing</a:t>
            </a:r>
            <a:endParaRPr/>
          </a:p>
          <a:p>
            <a:pPr marL="285750" marR="0" lvl="0" indent="-285750" algn="l" rtl="0">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Transfer NASA Technology to spinoff products and service</a:t>
            </a:r>
            <a:endParaRPr/>
          </a:p>
          <a:p>
            <a:pPr marL="285750" marR="0" lvl="0" indent="-285750" algn="l" rtl="0">
              <a:lnSpc>
                <a:spcPct val="100000"/>
              </a:lnSpc>
              <a:spcBef>
                <a:spcPts val="0"/>
              </a:spcBef>
              <a:spcAft>
                <a:spcPts val="0"/>
              </a:spcAft>
              <a:buClr>
                <a:schemeClr val="lt1"/>
              </a:buClr>
              <a:buSzPts val="1600"/>
              <a:buFont typeface="Arial"/>
              <a:buChar char="•"/>
            </a:pPr>
            <a:r>
              <a:rPr lang="en-US" sz="2000">
                <a:solidFill>
                  <a:schemeClr val="lt1"/>
                </a:solidFill>
                <a:latin typeface="Arial"/>
                <a:ea typeface="Arial"/>
                <a:cs typeface="Arial"/>
                <a:sym typeface="Arial"/>
              </a:rPr>
              <a:t>Flight Opportunities for technology testing through the TechFlights solicitation, TechLeap prize, and OGA partnerships</a:t>
            </a:r>
            <a:endParaRPr/>
          </a:p>
        </p:txBody>
      </p:sp>
      <p:sp>
        <p:nvSpPr>
          <p:cNvPr id="197" name="Google Shape;197;p13"/>
          <p:cNvSpPr/>
          <p:nvPr/>
        </p:nvSpPr>
        <p:spPr>
          <a:xfrm>
            <a:off x="4296084" y="5923379"/>
            <a:ext cx="3657600" cy="711303"/>
          </a:xfrm>
          <a:prstGeom prst="rect">
            <a:avLst/>
          </a:prstGeom>
          <a:solidFill>
            <a:srgbClr val="BFBFBF"/>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Prediction, Detection and Tracking, Mitigation Support</a:t>
            </a:r>
            <a:endParaRPr/>
          </a:p>
        </p:txBody>
      </p:sp>
      <p:sp>
        <p:nvSpPr>
          <p:cNvPr id="198" name="Google Shape;198;p13"/>
          <p:cNvSpPr/>
          <p:nvPr/>
        </p:nvSpPr>
        <p:spPr>
          <a:xfrm>
            <a:off x="402336" y="5923379"/>
            <a:ext cx="3657599" cy="711303"/>
          </a:xfrm>
          <a:prstGeom prst="rect">
            <a:avLst/>
          </a:prstGeom>
          <a:solidFill>
            <a:srgbClr val="BFBFBF"/>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Aerial Suppression, Safe Airspace Operations,  and Logistics</a:t>
            </a:r>
            <a:endParaRPr sz="1600">
              <a:solidFill>
                <a:schemeClr val="lt1"/>
              </a:solidFill>
              <a:latin typeface="Arial"/>
              <a:ea typeface="Arial"/>
              <a:cs typeface="Arial"/>
              <a:sym typeface="Arial"/>
            </a:endParaRPr>
          </a:p>
        </p:txBody>
      </p:sp>
      <p:sp>
        <p:nvSpPr>
          <p:cNvPr id="199" name="Google Shape;199;p13"/>
          <p:cNvSpPr/>
          <p:nvPr/>
        </p:nvSpPr>
        <p:spPr>
          <a:xfrm>
            <a:off x="8189832" y="5923387"/>
            <a:ext cx="3657600" cy="711295"/>
          </a:xfrm>
          <a:prstGeom prst="rect">
            <a:avLst/>
          </a:prstGeom>
          <a:solidFill>
            <a:srgbClr val="BFBFBF"/>
          </a:solidFill>
          <a:ln w="12700" cap="flat" cmpd="sng">
            <a:solidFill>
              <a:srgbClr val="78787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Technology Advancement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26257" y="66284"/>
            <a:ext cx="11935755"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200"/>
              <a:buFont typeface="Arial Black"/>
              <a:buNone/>
            </a:pPr>
            <a:r>
              <a:rPr lang="en-US" sz="3200"/>
              <a:t>NASA Wildland Fire Capstone Demonstration</a:t>
            </a:r>
            <a:endParaRPr/>
          </a:p>
        </p:txBody>
      </p:sp>
      <p:sp>
        <p:nvSpPr>
          <p:cNvPr id="205" name="Google Shape;205;p14"/>
          <p:cNvSpPr txBox="1"/>
          <p:nvPr/>
        </p:nvSpPr>
        <p:spPr>
          <a:xfrm>
            <a:off x="-27726" y="1403961"/>
            <a:ext cx="185980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Planning and Monitoring</a:t>
            </a:r>
            <a:endParaRPr/>
          </a:p>
        </p:txBody>
      </p:sp>
      <p:sp>
        <p:nvSpPr>
          <p:cNvPr id="206" name="Google Shape;206;p14"/>
          <p:cNvSpPr txBox="1"/>
          <p:nvPr/>
        </p:nvSpPr>
        <p:spPr>
          <a:xfrm>
            <a:off x="2407980" y="1403961"/>
            <a:ext cx="121539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200"/>
              <a:buFont typeface="Arial"/>
              <a:buNone/>
            </a:pPr>
            <a:r>
              <a:rPr lang="en-US" sz="1200" b="1">
                <a:solidFill>
                  <a:srgbClr val="002060"/>
                </a:solidFill>
                <a:latin typeface="Arial"/>
                <a:ea typeface="Arial"/>
                <a:cs typeface="Arial"/>
                <a:sym typeface="Arial"/>
              </a:rPr>
              <a:t>Site Conditions</a:t>
            </a:r>
            <a:endParaRPr sz="1200" b="1" i="0" u="none" strike="noStrike" cap="none">
              <a:solidFill>
                <a:srgbClr val="002060"/>
              </a:solidFill>
              <a:latin typeface="Arial"/>
              <a:ea typeface="Arial"/>
              <a:cs typeface="Arial"/>
              <a:sym typeface="Arial"/>
            </a:endParaRPr>
          </a:p>
        </p:txBody>
      </p:sp>
      <p:sp>
        <p:nvSpPr>
          <p:cNvPr id="207" name="Google Shape;207;p14"/>
          <p:cNvSpPr txBox="1"/>
          <p:nvPr/>
        </p:nvSpPr>
        <p:spPr>
          <a:xfrm>
            <a:off x="4891797" y="1403961"/>
            <a:ext cx="214318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During Prescribed Burn</a:t>
            </a:r>
            <a:endParaRPr/>
          </a:p>
        </p:txBody>
      </p:sp>
      <p:sp>
        <p:nvSpPr>
          <p:cNvPr id="208" name="Google Shape;208;p14"/>
          <p:cNvSpPr txBox="1"/>
          <p:nvPr/>
        </p:nvSpPr>
        <p:spPr>
          <a:xfrm>
            <a:off x="7350507" y="1376802"/>
            <a:ext cx="246398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Contingency Management / Active Fire</a:t>
            </a:r>
            <a:endParaRPr/>
          </a:p>
        </p:txBody>
      </p:sp>
      <p:sp>
        <p:nvSpPr>
          <p:cNvPr id="209" name="Google Shape;209;p14"/>
          <p:cNvSpPr txBox="1"/>
          <p:nvPr/>
        </p:nvSpPr>
        <p:spPr>
          <a:xfrm>
            <a:off x="9803030" y="1403950"/>
            <a:ext cx="2312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200"/>
              <a:buFont typeface="Arial"/>
              <a:buNone/>
            </a:pPr>
            <a:r>
              <a:rPr lang="en-US" sz="1200" b="1" i="0" u="none" strike="noStrike" cap="none">
                <a:solidFill>
                  <a:srgbClr val="002060"/>
                </a:solidFill>
                <a:latin typeface="Arial"/>
                <a:ea typeface="Arial"/>
                <a:cs typeface="Arial"/>
                <a:sym typeface="Arial"/>
              </a:rPr>
              <a:t>Mop-up and Rehabilitation  </a:t>
            </a:r>
            <a:endParaRPr/>
          </a:p>
        </p:txBody>
      </p:sp>
      <p:sp>
        <p:nvSpPr>
          <p:cNvPr id="210" name="Google Shape;210;p14"/>
          <p:cNvSpPr txBox="1"/>
          <p:nvPr/>
        </p:nvSpPr>
        <p:spPr>
          <a:xfrm>
            <a:off x="131009" y="1162075"/>
            <a:ext cx="12153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FF0000"/>
                </a:solidFill>
                <a:latin typeface="Arial"/>
                <a:ea typeface="Arial"/>
                <a:cs typeface="Arial"/>
                <a:sym typeface="Arial"/>
              </a:rPr>
              <a:t>MONTHS</a:t>
            </a:r>
            <a:endParaRPr/>
          </a:p>
        </p:txBody>
      </p:sp>
      <p:sp>
        <p:nvSpPr>
          <p:cNvPr id="211" name="Google Shape;211;p14"/>
          <p:cNvSpPr txBox="1"/>
          <p:nvPr/>
        </p:nvSpPr>
        <p:spPr>
          <a:xfrm>
            <a:off x="2573084" y="1162075"/>
            <a:ext cx="9840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FF0000"/>
                </a:solidFill>
                <a:latin typeface="Arial"/>
                <a:ea typeface="Arial"/>
                <a:cs typeface="Arial"/>
                <a:sym typeface="Arial"/>
              </a:rPr>
              <a:t>DAYS</a:t>
            </a:r>
            <a:endParaRPr/>
          </a:p>
        </p:txBody>
      </p:sp>
      <p:sp>
        <p:nvSpPr>
          <p:cNvPr id="212" name="Google Shape;212;p14"/>
          <p:cNvSpPr txBox="1"/>
          <p:nvPr/>
        </p:nvSpPr>
        <p:spPr>
          <a:xfrm>
            <a:off x="5037822" y="1162075"/>
            <a:ext cx="23127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FF0000"/>
                </a:solidFill>
                <a:latin typeface="Arial"/>
                <a:ea typeface="Arial"/>
                <a:cs typeface="Arial"/>
                <a:sym typeface="Arial"/>
              </a:rPr>
              <a:t>DAY / NIGHT OPERATIONS</a:t>
            </a:r>
            <a:endParaRPr/>
          </a:p>
        </p:txBody>
      </p:sp>
      <p:sp>
        <p:nvSpPr>
          <p:cNvPr id="213" name="Google Shape;213;p14"/>
          <p:cNvSpPr txBox="1"/>
          <p:nvPr/>
        </p:nvSpPr>
        <p:spPr>
          <a:xfrm>
            <a:off x="7514773" y="1162075"/>
            <a:ext cx="907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FF0000"/>
                </a:solidFill>
                <a:latin typeface="Arial"/>
                <a:ea typeface="Arial"/>
                <a:cs typeface="Arial"/>
                <a:sym typeface="Arial"/>
              </a:rPr>
              <a:t>DAYS</a:t>
            </a:r>
            <a:endParaRPr/>
          </a:p>
        </p:txBody>
      </p:sp>
      <p:sp>
        <p:nvSpPr>
          <p:cNvPr id="214" name="Google Shape;214;p14"/>
          <p:cNvSpPr txBox="1"/>
          <p:nvPr/>
        </p:nvSpPr>
        <p:spPr>
          <a:xfrm>
            <a:off x="9938730" y="1162075"/>
            <a:ext cx="7722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rgbClr val="FF0000"/>
                </a:solidFill>
                <a:latin typeface="Arial"/>
                <a:ea typeface="Arial"/>
                <a:cs typeface="Arial"/>
                <a:sym typeface="Arial"/>
              </a:rPr>
              <a:t>DAYS</a:t>
            </a:r>
            <a:endParaRPr/>
          </a:p>
        </p:txBody>
      </p:sp>
      <p:cxnSp>
        <p:nvCxnSpPr>
          <p:cNvPr id="215" name="Google Shape;215;p14"/>
          <p:cNvCxnSpPr/>
          <p:nvPr/>
        </p:nvCxnSpPr>
        <p:spPr>
          <a:xfrm>
            <a:off x="58635" y="1413815"/>
            <a:ext cx="12051792" cy="0"/>
          </a:xfrm>
          <a:prstGeom prst="straightConnector1">
            <a:avLst/>
          </a:prstGeom>
          <a:noFill/>
          <a:ln w="9525" cap="flat" cmpd="sng">
            <a:solidFill>
              <a:srgbClr val="002060"/>
            </a:solidFill>
            <a:prstDash val="solid"/>
            <a:miter lim="800000"/>
            <a:headEnd type="none" w="sm" len="sm"/>
            <a:tailEnd type="none" w="sm" len="sm"/>
          </a:ln>
        </p:spPr>
      </p:cxnSp>
      <p:sp>
        <p:nvSpPr>
          <p:cNvPr id="216" name="Google Shape;216;p14"/>
          <p:cNvSpPr/>
          <p:nvPr/>
        </p:nvSpPr>
        <p:spPr>
          <a:xfrm rot="5400000">
            <a:off x="62688" y="1237179"/>
            <a:ext cx="91172" cy="78596"/>
          </a:xfrm>
          <a:prstGeom prst="triangle">
            <a:avLst>
              <a:gd name="adj" fmla="val 50000"/>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7" name="Google Shape;217;p14"/>
          <p:cNvSpPr/>
          <p:nvPr/>
        </p:nvSpPr>
        <p:spPr>
          <a:xfrm rot="5400000">
            <a:off x="2508074" y="1237179"/>
            <a:ext cx="91172" cy="78596"/>
          </a:xfrm>
          <a:prstGeom prst="triangle">
            <a:avLst>
              <a:gd name="adj" fmla="val 50000"/>
            </a:avLst>
          </a:prstGeom>
          <a:solidFill>
            <a:srgbClr val="FFABAB"/>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14"/>
          <p:cNvSpPr/>
          <p:nvPr/>
        </p:nvSpPr>
        <p:spPr>
          <a:xfrm rot="5400000">
            <a:off x="4974550" y="1237179"/>
            <a:ext cx="91172" cy="78596"/>
          </a:xfrm>
          <a:prstGeom prst="triangle">
            <a:avLst>
              <a:gd name="adj"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 name="Google Shape;219;p14"/>
          <p:cNvSpPr/>
          <p:nvPr/>
        </p:nvSpPr>
        <p:spPr>
          <a:xfrm rot="5400000">
            <a:off x="7449963" y="1237179"/>
            <a:ext cx="91172" cy="78596"/>
          </a:xfrm>
          <a:prstGeom prst="triangle">
            <a:avLst>
              <a:gd name="adj" fmla="val 50000"/>
            </a:avLst>
          </a:prstGeom>
          <a:solidFill>
            <a:srgbClr val="FFABAB"/>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0" name="Google Shape;220;p14"/>
          <p:cNvSpPr/>
          <p:nvPr/>
        </p:nvSpPr>
        <p:spPr>
          <a:xfrm rot="5400000">
            <a:off x="9882341" y="1237179"/>
            <a:ext cx="91172" cy="78596"/>
          </a:xfrm>
          <a:prstGeom prst="triangle">
            <a:avLst>
              <a:gd name="adj" fmla="val 50000"/>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1" name="Google Shape;221;p14" descr="A helicopter flying over a field&#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90084" y="1818544"/>
            <a:ext cx="2209641" cy="4152184"/>
          </a:xfrm>
          <a:prstGeom prst="rect">
            <a:avLst/>
          </a:prstGeom>
          <a:noFill/>
          <a:ln w="9525" cap="flat" cmpd="sng">
            <a:solidFill>
              <a:srgbClr val="FFABAB"/>
            </a:solidFill>
            <a:prstDash val="solid"/>
            <a:round/>
            <a:headEnd type="none" w="sm" len="sm"/>
            <a:tailEnd type="none" w="sm" len="sm"/>
          </a:ln>
        </p:spPr>
      </p:pic>
      <p:pic>
        <p:nvPicPr>
          <p:cNvPr id="222" name="Google Shape;222;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35258" y="1818545"/>
            <a:ext cx="2209641" cy="4152182"/>
          </a:xfrm>
          <a:prstGeom prst="rect">
            <a:avLst/>
          </a:prstGeom>
          <a:noFill/>
          <a:ln w="9525" cap="flat" cmpd="sng">
            <a:solidFill>
              <a:srgbClr val="FF6161"/>
            </a:solidFill>
            <a:prstDash val="solid"/>
            <a:round/>
            <a:headEnd type="none" w="sm" len="sm"/>
            <a:tailEnd type="none" w="sm" len="sm"/>
          </a:ln>
        </p:spPr>
      </p:pic>
      <p:pic>
        <p:nvPicPr>
          <p:cNvPr id="223" name="Google Shape;223;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74360" y="1818544"/>
            <a:ext cx="2209641" cy="4152184"/>
          </a:xfrm>
          <a:prstGeom prst="rect">
            <a:avLst/>
          </a:prstGeom>
          <a:noFill/>
          <a:ln w="9525" cap="flat" cmpd="sng">
            <a:solidFill>
              <a:srgbClr val="FF0000"/>
            </a:solidFill>
            <a:prstDash val="solid"/>
            <a:round/>
            <a:headEnd type="none" w="sm" len="sm"/>
            <a:tailEnd type="none" w="sm" len="sm"/>
          </a:ln>
        </p:spPr>
      </p:pic>
      <p:pic>
        <p:nvPicPr>
          <p:cNvPr id="224" name="Google Shape;224;p14" descr="A picture containing sky, tree, outdoor&#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513462" y="1818544"/>
            <a:ext cx="2209641" cy="4152184"/>
          </a:xfrm>
          <a:prstGeom prst="rect">
            <a:avLst/>
          </a:prstGeom>
          <a:noFill/>
          <a:ln w="9525" cap="flat" cmpd="sng">
            <a:solidFill>
              <a:srgbClr val="FF6161"/>
            </a:solidFill>
            <a:prstDash val="solid"/>
            <a:round/>
            <a:headEnd type="none" w="sm" len="sm"/>
            <a:tailEnd type="none" w="sm" len="sm"/>
          </a:ln>
        </p:spPr>
      </p:pic>
      <p:pic>
        <p:nvPicPr>
          <p:cNvPr id="225" name="Google Shape;225;p14" descr="A person flying a kite&#10;&#10;Description automatically generated with low confidenc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8635" y="1818544"/>
            <a:ext cx="2209641" cy="4152184"/>
          </a:xfrm>
          <a:prstGeom prst="rect">
            <a:avLst/>
          </a:prstGeom>
          <a:noFill/>
          <a:ln w="9525" cap="flat" cmpd="sng">
            <a:solidFill>
              <a:srgbClr val="FFABAB"/>
            </a:solidFill>
            <a:prstDash val="solid"/>
            <a:round/>
            <a:headEnd type="none" w="sm" len="sm"/>
            <a:tailEnd type="none" w="sm" len="sm"/>
          </a:ln>
        </p:spPr>
      </p:pic>
      <p:sp>
        <p:nvSpPr>
          <p:cNvPr id="226" name="Google Shape;226;p14"/>
          <p:cNvSpPr txBox="1"/>
          <p:nvPr/>
        </p:nvSpPr>
        <p:spPr>
          <a:xfrm>
            <a:off x="7490892" y="5742398"/>
            <a:ext cx="103906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i="1">
                <a:solidFill>
                  <a:schemeClr val="lt1"/>
                </a:solidFill>
                <a:latin typeface="Arial"/>
                <a:ea typeface="Arial"/>
                <a:cs typeface="Arial"/>
                <a:sym typeface="Arial"/>
              </a:rPr>
              <a:t>Real-time data</a:t>
            </a:r>
            <a:endParaRPr/>
          </a:p>
        </p:txBody>
      </p:sp>
      <p:sp>
        <p:nvSpPr>
          <p:cNvPr id="227" name="Google Shape;227;p14"/>
          <p:cNvSpPr txBox="1"/>
          <p:nvPr/>
        </p:nvSpPr>
        <p:spPr>
          <a:xfrm>
            <a:off x="193406" y="6026411"/>
            <a:ext cx="11539967" cy="769401"/>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An end-to-end demonstration that integrates technology, modeling, and information from across ARMD, SMD, and STMD to enable different phases of a prescribed burn operation</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grpSp>
        <p:nvGrpSpPr>
          <p:cNvPr id="232" name="Google Shape;232;p15"/>
          <p:cNvGrpSpPr/>
          <p:nvPr/>
        </p:nvGrpSpPr>
        <p:grpSpPr>
          <a:xfrm>
            <a:off x="1192289" y="1415122"/>
            <a:ext cx="9598690" cy="297282"/>
            <a:chOff x="144379" y="1953929"/>
            <a:chExt cx="11174929" cy="423512"/>
          </a:xfrm>
        </p:grpSpPr>
        <p:sp>
          <p:nvSpPr>
            <p:cNvPr id="233" name="Google Shape;233;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4" name="Google Shape;234;p15"/>
            <p:cNvSpPr/>
            <p:nvPr/>
          </p:nvSpPr>
          <p:spPr>
            <a:xfrm>
              <a:off x="144379" y="1953929"/>
              <a:ext cx="3208208"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USFS</a:t>
              </a:r>
              <a:endParaRPr/>
            </a:p>
          </p:txBody>
        </p:sp>
      </p:grpSp>
      <p:grpSp>
        <p:nvGrpSpPr>
          <p:cNvPr id="235" name="Google Shape;235;p15"/>
          <p:cNvGrpSpPr/>
          <p:nvPr/>
        </p:nvGrpSpPr>
        <p:grpSpPr>
          <a:xfrm>
            <a:off x="1192289" y="1864449"/>
            <a:ext cx="9598690" cy="297282"/>
            <a:chOff x="144379" y="1953929"/>
            <a:chExt cx="11174929" cy="423512"/>
          </a:xfrm>
        </p:grpSpPr>
        <p:sp>
          <p:nvSpPr>
            <p:cNvPr id="236" name="Google Shape;236;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15"/>
            <p:cNvSpPr/>
            <p:nvPr/>
          </p:nvSpPr>
          <p:spPr>
            <a:xfrm>
              <a:off x="144379" y="1953929"/>
              <a:ext cx="3208208"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DOI</a:t>
              </a:r>
              <a:endParaRPr/>
            </a:p>
          </p:txBody>
        </p:sp>
      </p:grpSp>
      <p:grpSp>
        <p:nvGrpSpPr>
          <p:cNvPr id="238" name="Google Shape;238;p15"/>
          <p:cNvGrpSpPr/>
          <p:nvPr/>
        </p:nvGrpSpPr>
        <p:grpSpPr>
          <a:xfrm>
            <a:off x="1192289" y="2313776"/>
            <a:ext cx="9598690" cy="297282"/>
            <a:chOff x="144379" y="1953929"/>
            <a:chExt cx="11174929" cy="423512"/>
          </a:xfrm>
        </p:grpSpPr>
        <p:sp>
          <p:nvSpPr>
            <p:cNvPr id="239" name="Google Shape;239;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0" name="Google Shape;240;p15"/>
            <p:cNvSpPr/>
            <p:nvPr/>
          </p:nvSpPr>
          <p:spPr>
            <a:xfrm>
              <a:off x="144379" y="1953929"/>
              <a:ext cx="3208208"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National Guard</a:t>
              </a:r>
              <a:endParaRPr/>
            </a:p>
          </p:txBody>
        </p:sp>
      </p:grpSp>
      <p:grpSp>
        <p:nvGrpSpPr>
          <p:cNvPr id="241" name="Google Shape;241;p15"/>
          <p:cNvGrpSpPr/>
          <p:nvPr/>
        </p:nvGrpSpPr>
        <p:grpSpPr>
          <a:xfrm>
            <a:off x="1192289" y="2763103"/>
            <a:ext cx="9598690" cy="297282"/>
            <a:chOff x="144379" y="1953929"/>
            <a:chExt cx="11174929" cy="423512"/>
          </a:xfrm>
        </p:grpSpPr>
        <p:sp>
          <p:nvSpPr>
            <p:cNvPr id="242" name="Google Shape;242;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3" name="Google Shape;243;p15"/>
            <p:cNvSpPr/>
            <p:nvPr/>
          </p:nvSpPr>
          <p:spPr>
            <a:xfrm>
              <a:off x="144379" y="1953929"/>
              <a:ext cx="3208208"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FAA</a:t>
              </a:r>
              <a:endParaRPr/>
            </a:p>
          </p:txBody>
        </p:sp>
      </p:grpSp>
      <p:grpSp>
        <p:nvGrpSpPr>
          <p:cNvPr id="244" name="Google Shape;244;p15"/>
          <p:cNvGrpSpPr/>
          <p:nvPr/>
        </p:nvGrpSpPr>
        <p:grpSpPr>
          <a:xfrm>
            <a:off x="1192289" y="3212430"/>
            <a:ext cx="9598690" cy="297282"/>
            <a:chOff x="144379" y="1953929"/>
            <a:chExt cx="11174929" cy="423512"/>
          </a:xfrm>
        </p:grpSpPr>
        <p:sp>
          <p:nvSpPr>
            <p:cNvPr id="245" name="Google Shape;245;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6" name="Google Shape;246;p15"/>
            <p:cNvSpPr/>
            <p:nvPr/>
          </p:nvSpPr>
          <p:spPr>
            <a:xfrm>
              <a:off x="144379" y="1953929"/>
              <a:ext cx="3208208"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NOAA</a:t>
              </a:r>
              <a:endParaRPr/>
            </a:p>
          </p:txBody>
        </p:sp>
      </p:grpSp>
      <p:grpSp>
        <p:nvGrpSpPr>
          <p:cNvPr id="247" name="Google Shape;247;p15"/>
          <p:cNvGrpSpPr/>
          <p:nvPr/>
        </p:nvGrpSpPr>
        <p:grpSpPr>
          <a:xfrm>
            <a:off x="1192288" y="3661757"/>
            <a:ext cx="9598691" cy="297282"/>
            <a:chOff x="144378" y="1953929"/>
            <a:chExt cx="11174930" cy="423512"/>
          </a:xfrm>
        </p:grpSpPr>
        <p:sp>
          <p:nvSpPr>
            <p:cNvPr id="248" name="Google Shape;248;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49" name="Google Shape;249;p15"/>
            <p:cNvSpPr/>
            <p:nvPr/>
          </p:nvSpPr>
          <p:spPr>
            <a:xfrm>
              <a:off x="144378" y="1953929"/>
              <a:ext cx="3208209"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BLM</a:t>
              </a:r>
              <a:endParaRPr/>
            </a:p>
          </p:txBody>
        </p:sp>
      </p:grpSp>
      <p:grpSp>
        <p:nvGrpSpPr>
          <p:cNvPr id="250" name="Google Shape;250;p15"/>
          <p:cNvGrpSpPr/>
          <p:nvPr/>
        </p:nvGrpSpPr>
        <p:grpSpPr>
          <a:xfrm>
            <a:off x="1192289" y="4111084"/>
            <a:ext cx="9598690" cy="297282"/>
            <a:chOff x="144379" y="1953929"/>
            <a:chExt cx="11174929" cy="423512"/>
          </a:xfrm>
        </p:grpSpPr>
        <p:sp>
          <p:nvSpPr>
            <p:cNvPr id="251" name="Google Shape;251;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2" name="Google Shape;252;p15"/>
            <p:cNvSpPr/>
            <p:nvPr/>
          </p:nvSpPr>
          <p:spPr>
            <a:xfrm>
              <a:off x="144379" y="1953929"/>
              <a:ext cx="3208210"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DoD / Air Force</a:t>
              </a:r>
              <a:endParaRPr/>
            </a:p>
          </p:txBody>
        </p:sp>
      </p:grpSp>
      <p:grpSp>
        <p:nvGrpSpPr>
          <p:cNvPr id="253" name="Google Shape;253;p15"/>
          <p:cNvGrpSpPr/>
          <p:nvPr/>
        </p:nvGrpSpPr>
        <p:grpSpPr>
          <a:xfrm>
            <a:off x="1192289" y="5908392"/>
            <a:ext cx="9598690" cy="297282"/>
            <a:chOff x="144379" y="1953929"/>
            <a:chExt cx="11174929" cy="423512"/>
          </a:xfrm>
        </p:grpSpPr>
        <p:sp>
          <p:nvSpPr>
            <p:cNvPr id="254" name="Google Shape;254;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5" name="Google Shape;255;p15"/>
            <p:cNvSpPr/>
            <p:nvPr/>
          </p:nvSpPr>
          <p:spPr>
            <a:xfrm>
              <a:off x="144379" y="1953929"/>
              <a:ext cx="3208208"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CALFIRE</a:t>
              </a:r>
              <a:endParaRPr/>
            </a:p>
          </p:txBody>
        </p:sp>
      </p:grpSp>
      <p:grpSp>
        <p:nvGrpSpPr>
          <p:cNvPr id="256" name="Google Shape;256;p15"/>
          <p:cNvGrpSpPr/>
          <p:nvPr/>
        </p:nvGrpSpPr>
        <p:grpSpPr>
          <a:xfrm>
            <a:off x="1192288" y="6357719"/>
            <a:ext cx="9598691" cy="297282"/>
            <a:chOff x="144378" y="1953929"/>
            <a:chExt cx="11174930" cy="423512"/>
          </a:xfrm>
        </p:grpSpPr>
        <p:sp>
          <p:nvSpPr>
            <p:cNvPr id="257" name="Google Shape;257;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8" name="Google Shape;258;p15"/>
            <p:cNvSpPr/>
            <p:nvPr/>
          </p:nvSpPr>
          <p:spPr>
            <a:xfrm>
              <a:off x="144378" y="1953929"/>
              <a:ext cx="3208207"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Colorado Fire</a:t>
              </a:r>
              <a:endParaRPr/>
            </a:p>
          </p:txBody>
        </p:sp>
      </p:grpSp>
      <p:grpSp>
        <p:nvGrpSpPr>
          <p:cNvPr id="259" name="Google Shape;259;p15"/>
          <p:cNvGrpSpPr/>
          <p:nvPr/>
        </p:nvGrpSpPr>
        <p:grpSpPr>
          <a:xfrm>
            <a:off x="1192289" y="5009738"/>
            <a:ext cx="9598690" cy="297282"/>
            <a:chOff x="144379" y="1953929"/>
            <a:chExt cx="11174929" cy="423512"/>
          </a:xfrm>
        </p:grpSpPr>
        <p:sp>
          <p:nvSpPr>
            <p:cNvPr id="260" name="Google Shape;260;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1" name="Google Shape;261;p15"/>
            <p:cNvSpPr/>
            <p:nvPr/>
          </p:nvSpPr>
          <p:spPr>
            <a:xfrm>
              <a:off x="144379" y="1953929"/>
              <a:ext cx="3208210"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US Parks Service</a:t>
              </a:r>
              <a:endParaRPr/>
            </a:p>
          </p:txBody>
        </p:sp>
      </p:grpSp>
      <p:grpSp>
        <p:nvGrpSpPr>
          <p:cNvPr id="262" name="Google Shape;262;p15"/>
          <p:cNvGrpSpPr/>
          <p:nvPr/>
        </p:nvGrpSpPr>
        <p:grpSpPr>
          <a:xfrm>
            <a:off x="1192288" y="5459065"/>
            <a:ext cx="9598691" cy="297282"/>
            <a:chOff x="144378" y="1953929"/>
            <a:chExt cx="11174930" cy="423512"/>
          </a:xfrm>
        </p:grpSpPr>
        <p:sp>
          <p:nvSpPr>
            <p:cNvPr id="263" name="Google Shape;263;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4" name="Google Shape;264;p15"/>
            <p:cNvSpPr/>
            <p:nvPr/>
          </p:nvSpPr>
          <p:spPr>
            <a:xfrm>
              <a:off x="144378" y="1953929"/>
              <a:ext cx="3208212"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Fish &amp; Wildlife Service</a:t>
              </a:r>
              <a:endParaRPr/>
            </a:p>
          </p:txBody>
        </p:sp>
      </p:grpSp>
      <p:grpSp>
        <p:nvGrpSpPr>
          <p:cNvPr id="265" name="Google Shape;265;p15"/>
          <p:cNvGrpSpPr/>
          <p:nvPr/>
        </p:nvGrpSpPr>
        <p:grpSpPr>
          <a:xfrm>
            <a:off x="1192289" y="4560411"/>
            <a:ext cx="9598690" cy="297282"/>
            <a:chOff x="144379" y="1953929"/>
            <a:chExt cx="11174929" cy="423512"/>
          </a:xfrm>
        </p:grpSpPr>
        <p:sp>
          <p:nvSpPr>
            <p:cNvPr id="266" name="Google Shape;266;p15"/>
            <p:cNvSpPr/>
            <p:nvPr/>
          </p:nvSpPr>
          <p:spPr>
            <a:xfrm>
              <a:off x="2637321" y="1953929"/>
              <a:ext cx="8681987" cy="423511"/>
            </a:xfrm>
            <a:prstGeom prst="rect">
              <a:avLst/>
            </a:prstGeom>
            <a:solidFill>
              <a:srgbClr val="3D4B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67" name="Google Shape;267;p15"/>
            <p:cNvSpPr/>
            <p:nvPr/>
          </p:nvSpPr>
          <p:spPr>
            <a:xfrm>
              <a:off x="144379" y="1953929"/>
              <a:ext cx="3208210" cy="423512"/>
            </a:xfrm>
            <a:prstGeom prst="homePlate">
              <a:avLst>
                <a:gd name="adj" fmla="val 50000"/>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USGS</a:t>
              </a:r>
              <a:endParaRPr/>
            </a:p>
          </p:txBody>
        </p:sp>
      </p:grpSp>
      <p:sp>
        <p:nvSpPr>
          <p:cNvPr id="268" name="Google Shape;268;p15"/>
          <p:cNvSpPr txBox="1"/>
          <p:nvPr/>
        </p:nvSpPr>
        <p:spPr>
          <a:xfrm>
            <a:off x="275379" y="-11346"/>
            <a:ext cx="105156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Arial"/>
              <a:buNone/>
            </a:pPr>
            <a:r>
              <a:rPr lang="en-US" sz="3200" b="1" i="0" u="none" strike="noStrike" cap="none">
                <a:solidFill>
                  <a:schemeClr val="lt1"/>
                </a:solidFill>
                <a:latin typeface="Arial"/>
                <a:ea typeface="Arial"/>
                <a:cs typeface="Arial"/>
                <a:sym typeface="Arial"/>
              </a:rPr>
              <a:t>CONOPS Stakeholder Involvement</a:t>
            </a:r>
            <a:endParaRPr/>
          </a:p>
        </p:txBody>
      </p:sp>
      <p:sp>
        <p:nvSpPr>
          <p:cNvPr id="269" name="Google Shape;269;p15"/>
          <p:cNvSpPr/>
          <p:nvPr/>
        </p:nvSpPr>
        <p:spPr>
          <a:xfrm>
            <a:off x="9119344" y="1214136"/>
            <a:ext cx="1525233" cy="5413371"/>
          </a:xfrm>
          <a:prstGeom prst="rect">
            <a:avLst/>
          </a:prstGeom>
          <a:solidFill>
            <a:srgbClr val="F4B081">
              <a:alpha val="1803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0" name="Google Shape;270;p15"/>
          <p:cNvSpPr/>
          <p:nvPr/>
        </p:nvSpPr>
        <p:spPr>
          <a:xfrm>
            <a:off x="4585452" y="1214136"/>
            <a:ext cx="1525233" cy="5413372"/>
          </a:xfrm>
          <a:prstGeom prst="rect">
            <a:avLst/>
          </a:prstGeom>
          <a:solidFill>
            <a:srgbClr val="F4B081">
              <a:alpha val="18039"/>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1" name="Google Shape;271;p15"/>
          <p:cNvSpPr/>
          <p:nvPr/>
        </p:nvSpPr>
        <p:spPr>
          <a:xfrm>
            <a:off x="6852398" y="1214136"/>
            <a:ext cx="1525233" cy="5413371"/>
          </a:xfrm>
          <a:prstGeom prst="rect">
            <a:avLst/>
          </a:prstGeom>
          <a:solidFill>
            <a:srgbClr val="F4B081">
              <a:alpha val="2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72" name="Google Shape;272;p15"/>
          <p:cNvSpPr/>
          <p:nvPr/>
        </p:nvSpPr>
        <p:spPr>
          <a:xfrm>
            <a:off x="4328602" y="1036695"/>
            <a:ext cx="2038931" cy="32832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Airspace Operations</a:t>
            </a:r>
            <a:endParaRPr/>
          </a:p>
        </p:txBody>
      </p:sp>
      <p:sp>
        <p:nvSpPr>
          <p:cNvPr id="273" name="Google Shape;273;p15"/>
          <p:cNvSpPr/>
          <p:nvPr/>
        </p:nvSpPr>
        <p:spPr>
          <a:xfrm>
            <a:off x="6610581" y="1036695"/>
            <a:ext cx="2038931" cy="32832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Prescribed Burns</a:t>
            </a:r>
            <a:endParaRPr/>
          </a:p>
        </p:txBody>
      </p:sp>
      <p:sp>
        <p:nvSpPr>
          <p:cNvPr id="274" name="Google Shape;274;p15"/>
          <p:cNvSpPr/>
          <p:nvPr/>
        </p:nvSpPr>
        <p:spPr>
          <a:xfrm>
            <a:off x="8863110" y="1036695"/>
            <a:ext cx="2038931" cy="328322"/>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a:solidFill>
                  <a:schemeClr val="lt1"/>
                </a:solidFill>
                <a:latin typeface="Arial"/>
                <a:ea typeface="Arial"/>
                <a:cs typeface="Arial"/>
                <a:sym typeface="Arial"/>
              </a:rPr>
              <a:t>Remote Sensing</a:t>
            </a:r>
            <a:endParaRPr/>
          </a:p>
        </p:txBody>
      </p:sp>
      <p:grpSp>
        <p:nvGrpSpPr>
          <p:cNvPr id="275" name="Google Shape;275;p15"/>
          <p:cNvGrpSpPr/>
          <p:nvPr/>
        </p:nvGrpSpPr>
        <p:grpSpPr>
          <a:xfrm>
            <a:off x="5166474" y="1412852"/>
            <a:ext cx="4897079" cy="318895"/>
            <a:chOff x="3574259" y="1413742"/>
            <a:chExt cx="4897079" cy="318895"/>
          </a:xfrm>
        </p:grpSpPr>
        <p:pic>
          <p:nvPicPr>
            <p:cNvPr id="276" name="Google Shape;276;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74259" y="1413742"/>
              <a:ext cx="363186" cy="318895"/>
            </a:xfrm>
            <a:prstGeom prst="rect">
              <a:avLst/>
            </a:prstGeom>
            <a:noFill/>
            <a:ln>
              <a:noFill/>
            </a:ln>
          </p:spPr>
        </p:pic>
        <p:pic>
          <p:nvPicPr>
            <p:cNvPr id="277" name="Google Shape;277;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56238" y="1413742"/>
              <a:ext cx="363186" cy="318895"/>
            </a:xfrm>
            <a:prstGeom prst="rect">
              <a:avLst/>
            </a:prstGeom>
            <a:noFill/>
            <a:ln>
              <a:noFill/>
            </a:ln>
          </p:spPr>
        </p:pic>
        <p:pic>
          <p:nvPicPr>
            <p:cNvPr id="278" name="Google Shape;278;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8152" y="1413742"/>
              <a:ext cx="363186" cy="318895"/>
            </a:xfrm>
            <a:prstGeom prst="rect">
              <a:avLst/>
            </a:prstGeom>
            <a:noFill/>
            <a:ln>
              <a:noFill/>
            </a:ln>
          </p:spPr>
        </p:pic>
      </p:grpSp>
      <p:grpSp>
        <p:nvGrpSpPr>
          <p:cNvPr id="279" name="Google Shape;279;p15"/>
          <p:cNvGrpSpPr/>
          <p:nvPr/>
        </p:nvGrpSpPr>
        <p:grpSpPr>
          <a:xfrm>
            <a:off x="5166474" y="1853641"/>
            <a:ext cx="4897079" cy="318895"/>
            <a:chOff x="3574259" y="1413742"/>
            <a:chExt cx="4897079" cy="318895"/>
          </a:xfrm>
        </p:grpSpPr>
        <p:pic>
          <p:nvPicPr>
            <p:cNvPr id="280" name="Google Shape;280;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74259" y="1413742"/>
              <a:ext cx="363186" cy="318895"/>
            </a:xfrm>
            <a:prstGeom prst="rect">
              <a:avLst/>
            </a:prstGeom>
            <a:noFill/>
            <a:ln>
              <a:noFill/>
            </a:ln>
          </p:spPr>
        </p:pic>
        <p:pic>
          <p:nvPicPr>
            <p:cNvPr id="281" name="Google Shape;281;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56238" y="1413742"/>
              <a:ext cx="363186" cy="318895"/>
            </a:xfrm>
            <a:prstGeom prst="rect">
              <a:avLst/>
            </a:prstGeom>
            <a:noFill/>
            <a:ln>
              <a:noFill/>
            </a:ln>
          </p:spPr>
        </p:pic>
        <p:pic>
          <p:nvPicPr>
            <p:cNvPr id="282" name="Google Shape;282;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8152" y="1413742"/>
              <a:ext cx="363186" cy="318895"/>
            </a:xfrm>
            <a:prstGeom prst="rect">
              <a:avLst/>
            </a:prstGeom>
            <a:noFill/>
            <a:ln>
              <a:noFill/>
            </a:ln>
          </p:spPr>
        </p:pic>
      </p:grpSp>
      <p:grpSp>
        <p:nvGrpSpPr>
          <p:cNvPr id="283" name="Google Shape;283;p15"/>
          <p:cNvGrpSpPr/>
          <p:nvPr/>
        </p:nvGrpSpPr>
        <p:grpSpPr>
          <a:xfrm>
            <a:off x="5145694" y="2305553"/>
            <a:ext cx="4897079" cy="318895"/>
            <a:chOff x="3574259" y="1413742"/>
            <a:chExt cx="4897079" cy="318895"/>
          </a:xfrm>
        </p:grpSpPr>
        <p:pic>
          <p:nvPicPr>
            <p:cNvPr id="284" name="Google Shape;284;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74259" y="1413742"/>
              <a:ext cx="363186" cy="318895"/>
            </a:xfrm>
            <a:prstGeom prst="rect">
              <a:avLst/>
            </a:prstGeom>
            <a:noFill/>
            <a:ln>
              <a:noFill/>
            </a:ln>
          </p:spPr>
        </p:pic>
        <p:pic>
          <p:nvPicPr>
            <p:cNvPr id="285" name="Google Shape;285;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56238" y="1413742"/>
              <a:ext cx="363186" cy="318895"/>
            </a:xfrm>
            <a:prstGeom prst="rect">
              <a:avLst/>
            </a:prstGeom>
            <a:noFill/>
            <a:ln>
              <a:noFill/>
            </a:ln>
          </p:spPr>
        </p:pic>
        <p:pic>
          <p:nvPicPr>
            <p:cNvPr id="286" name="Google Shape;286;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8152" y="1413742"/>
              <a:ext cx="363186" cy="318895"/>
            </a:xfrm>
            <a:prstGeom prst="rect">
              <a:avLst/>
            </a:prstGeom>
            <a:noFill/>
            <a:ln>
              <a:noFill/>
            </a:ln>
          </p:spPr>
        </p:pic>
      </p:grpSp>
      <p:grpSp>
        <p:nvGrpSpPr>
          <p:cNvPr id="287" name="Google Shape;287;p15"/>
          <p:cNvGrpSpPr/>
          <p:nvPr/>
        </p:nvGrpSpPr>
        <p:grpSpPr>
          <a:xfrm>
            <a:off x="5158546" y="2761124"/>
            <a:ext cx="2645165" cy="318895"/>
            <a:chOff x="3574259" y="1413742"/>
            <a:chExt cx="2645165" cy="318895"/>
          </a:xfrm>
        </p:grpSpPr>
        <p:pic>
          <p:nvPicPr>
            <p:cNvPr id="288" name="Google Shape;288;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74259" y="1413742"/>
              <a:ext cx="363186" cy="318895"/>
            </a:xfrm>
            <a:prstGeom prst="rect">
              <a:avLst/>
            </a:prstGeom>
            <a:noFill/>
            <a:ln>
              <a:noFill/>
            </a:ln>
          </p:spPr>
        </p:pic>
        <p:pic>
          <p:nvPicPr>
            <p:cNvPr id="289" name="Google Shape;289;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56238" y="1413742"/>
              <a:ext cx="363186" cy="318895"/>
            </a:xfrm>
            <a:prstGeom prst="rect">
              <a:avLst/>
            </a:prstGeom>
            <a:noFill/>
            <a:ln>
              <a:noFill/>
            </a:ln>
          </p:spPr>
        </p:pic>
      </p:grpSp>
      <p:pic>
        <p:nvPicPr>
          <p:cNvPr id="290" name="Google Shape;290;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13219" y="3209276"/>
            <a:ext cx="363186" cy="318895"/>
          </a:xfrm>
          <a:prstGeom prst="rect">
            <a:avLst/>
          </a:prstGeom>
          <a:noFill/>
          <a:ln>
            <a:noFill/>
          </a:ln>
        </p:spPr>
      </p:pic>
      <p:pic>
        <p:nvPicPr>
          <p:cNvPr id="291" name="Google Shape;291;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13219" y="3650065"/>
            <a:ext cx="363186" cy="318895"/>
          </a:xfrm>
          <a:prstGeom prst="rect">
            <a:avLst/>
          </a:prstGeom>
          <a:noFill/>
          <a:ln>
            <a:noFill/>
          </a:ln>
        </p:spPr>
      </p:pic>
      <p:pic>
        <p:nvPicPr>
          <p:cNvPr id="292" name="Google Shape;292;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58546" y="4101977"/>
            <a:ext cx="363186" cy="318895"/>
          </a:xfrm>
          <a:prstGeom prst="rect">
            <a:avLst/>
          </a:prstGeom>
          <a:noFill/>
          <a:ln>
            <a:noFill/>
          </a:ln>
        </p:spPr>
      </p:pic>
      <p:pic>
        <p:nvPicPr>
          <p:cNvPr id="293" name="Google Shape;293;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705291" y="4557548"/>
            <a:ext cx="363186" cy="318895"/>
          </a:xfrm>
          <a:prstGeom prst="rect">
            <a:avLst/>
          </a:prstGeom>
          <a:noFill/>
          <a:ln>
            <a:noFill/>
          </a:ln>
        </p:spPr>
      </p:pic>
      <p:pic>
        <p:nvPicPr>
          <p:cNvPr id="294" name="Google Shape;294;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448453" y="5009737"/>
            <a:ext cx="363186" cy="318895"/>
          </a:xfrm>
          <a:prstGeom prst="rect">
            <a:avLst/>
          </a:prstGeom>
          <a:noFill/>
          <a:ln>
            <a:noFill/>
          </a:ln>
        </p:spPr>
      </p:pic>
      <p:grpSp>
        <p:nvGrpSpPr>
          <p:cNvPr id="295" name="Google Shape;295;p15"/>
          <p:cNvGrpSpPr/>
          <p:nvPr/>
        </p:nvGrpSpPr>
        <p:grpSpPr>
          <a:xfrm>
            <a:off x="7448453" y="5450526"/>
            <a:ext cx="2615100" cy="318895"/>
            <a:chOff x="5856238" y="1413742"/>
            <a:chExt cx="2615100" cy="318895"/>
          </a:xfrm>
        </p:grpSpPr>
        <p:pic>
          <p:nvPicPr>
            <p:cNvPr id="296" name="Google Shape;296;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56238" y="1413742"/>
              <a:ext cx="363186" cy="318895"/>
            </a:xfrm>
            <a:prstGeom prst="rect">
              <a:avLst/>
            </a:prstGeom>
            <a:noFill/>
            <a:ln>
              <a:noFill/>
            </a:ln>
          </p:spPr>
        </p:pic>
        <p:pic>
          <p:nvPicPr>
            <p:cNvPr id="297" name="Google Shape;297;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8152" y="1413742"/>
              <a:ext cx="363186" cy="318895"/>
            </a:xfrm>
            <a:prstGeom prst="rect">
              <a:avLst/>
            </a:prstGeom>
            <a:noFill/>
            <a:ln>
              <a:noFill/>
            </a:ln>
          </p:spPr>
        </p:pic>
      </p:grpSp>
      <p:grpSp>
        <p:nvGrpSpPr>
          <p:cNvPr id="298" name="Google Shape;298;p15"/>
          <p:cNvGrpSpPr/>
          <p:nvPr/>
        </p:nvGrpSpPr>
        <p:grpSpPr>
          <a:xfrm>
            <a:off x="5145694" y="5902438"/>
            <a:ext cx="4897079" cy="318895"/>
            <a:chOff x="3574259" y="1413742"/>
            <a:chExt cx="4897079" cy="318895"/>
          </a:xfrm>
        </p:grpSpPr>
        <p:pic>
          <p:nvPicPr>
            <p:cNvPr id="299" name="Google Shape;299;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574259" y="1413742"/>
              <a:ext cx="363186" cy="318895"/>
            </a:xfrm>
            <a:prstGeom prst="rect">
              <a:avLst/>
            </a:prstGeom>
            <a:noFill/>
            <a:ln>
              <a:noFill/>
            </a:ln>
          </p:spPr>
        </p:pic>
        <p:pic>
          <p:nvPicPr>
            <p:cNvPr id="300" name="Google Shape;300;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108152" y="1413742"/>
              <a:ext cx="363186" cy="318895"/>
            </a:xfrm>
            <a:prstGeom prst="rect">
              <a:avLst/>
            </a:prstGeom>
            <a:noFill/>
            <a:ln>
              <a:noFill/>
            </a:ln>
          </p:spPr>
        </p:pic>
      </p:grpSp>
      <p:pic>
        <p:nvPicPr>
          <p:cNvPr id="301" name="Google Shape;301;p15" descr="Check - Transparent Check Mark Circle Transparent PNG - 750x750 - Free  Download on NicePN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692439" y="6358009"/>
            <a:ext cx="363186" cy="3188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6"/>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FireSense Team</a:t>
            </a:r>
            <a:endParaRPr/>
          </a:p>
        </p:txBody>
      </p:sp>
      <p:sp>
        <p:nvSpPr>
          <p:cNvPr id="307" name="Google Shape;307;p16"/>
          <p:cNvSpPr txBox="1"/>
          <p:nvPr/>
        </p:nvSpPr>
        <p:spPr>
          <a:xfrm>
            <a:off x="367650" y="1602426"/>
            <a:ext cx="5728500" cy="4258500"/>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lt1"/>
                </a:solidFill>
                <a:latin typeface="Arial"/>
                <a:ea typeface="Arial"/>
                <a:cs typeface="Arial"/>
                <a:sym typeface="Arial"/>
              </a:rPr>
              <a:t>ESD FireSense Program (HQ)</a:t>
            </a:r>
            <a:endParaRPr/>
          </a:p>
          <a:p>
            <a:pPr marL="0" marR="0" lvl="0" indent="0" algn="l" rtl="0">
              <a:spcBef>
                <a:spcPts val="600"/>
              </a:spcBef>
              <a:spcAft>
                <a:spcPts val="0"/>
              </a:spcAft>
              <a:buNone/>
            </a:pPr>
            <a:r>
              <a:rPr lang="en-US" sz="1600" b="1">
                <a:solidFill>
                  <a:schemeClr val="lt1"/>
                </a:solidFill>
                <a:latin typeface="Arial"/>
                <a:ea typeface="Arial"/>
                <a:cs typeface="Arial"/>
                <a:sym typeface="Arial"/>
              </a:rPr>
              <a:t>Lead: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Michael Falkowski</a:t>
            </a:r>
            <a:endParaRPr sz="1600">
              <a:solidFill>
                <a:schemeClr val="lt1"/>
              </a:solidFill>
              <a:latin typeface="Arial"/>
              <a:ea typeface="Arial"/>
              <a:cs typeface="Arial"/>
              <a:sym typeface="Arial"/>
            </a:endParaRPr>
          </a:p>
          <a:p>
            <a:pPr marL="0" marR="0" lvl="0" indent="0" algn="l" rtl="0">
              <a:spcBef>
                <a:spcPts val="200"/>
              </a:spcBef>
              <a:spcAft>
                <a:spcPts val="0"/>
              </a:spcAft>
              <a:buNone/>
            </a:pPr>
            <a:endParaRPr sz="1600">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Airborne Campaigns</a:t>
            </a:r>
            <a:r>
              <a:rPr lang="en-US" sz="1600" b="1">
                <a:solidFill>
                  <a:schemeClr val="lt1"/>
                </a:solidFill>
                <a:latin typeface="Arial"/>
                <a:ea typeface="Arial"/>
                <a:cs typeface="Arial"/>
                <a:sym typeface="Arial"/>
              </a:rPr>
              <a:t>: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Melissa Martin and Barry Lefer, Research &amp; Analysis</a:t>
            </a: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Modeling and Information Systems: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Michael Falkowski, Research &amp; Analysis</a:t>
            </a: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endParaRPr sz="1600" b="1">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Stakeholder Engagement and Capacity Building: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Emily Sylak-Glassman, Applied Sciences</a:t>
            </a:r>
            <a:endParaRPr sz="1600" b="1" i="0" u="none" strike="noStrike" cap="none">
              <a:solidFill>
                <a:schemeClr val="lt1"/>
              </a:solidFill>
              <a:latin typeface="Arial"/>
              <a:ea typeface="Arial"/>
              <a:cs typeface="Arial"/>
              <a:sym typeface="Arial"/>
            </a:endParaRPr>
          </a:p>
          <a:p>
            <a:pPr marL="0" marR="0" lvl="0" indent="0" algn="l" rtl="0">
              <a:spcBef>
                <a:spcPts val="200"/>
              </a:spcBef>
              <a:spcAft>
                <a:spcPts val="0"/>
              </a:spcAft>
              <a:buNone/>
            </a:pPr>
            <a:endParaRPr sz="1600" b="1">
              <a:solidFill>
                <a:schemeClr val="lt1"/>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Technology Development and Demonstrations: </a:t>
            </a:r>
            <a:r>
              <a:rPr lang="en-US" sz="1600">
                <a:solidFill>
                  <a:schemeClr val="lt1"/>
                </a:solidFill>
                <a:latin typeface="Arial"/>
                <a:ea typeface="Arial"/>
                <a:cs typeface="Arial"/>
                <a:sym typeface="Arial"/>
              </a:rPr>
              <a:t> </a:t>
            </a:r>
            <a:endParaRPr/>
          </a:p>
          <a:p>
            <a:pPr marL="0" marR="0" lvl="0" indent="0" algn="l" rtl="0">
              <a:spcBef>
                <a:spcPts val="200"/>
              </a:spcBef>
              <a:spcAft>
                <a:spcPts val="0"/>
              </a:spcAft>
              <a:buNone/>
            </a:pPr>
            <a:r>
              <a:rPr lang="en-US" sz="1600">
                <a:solidFill>
                  <a:schemeClr val="lt1"/>
                </a:solidFill>
                <a:latin typeface="Arial"/>
                <a:ea typeface="Arial"/>
                <a:cs typeface="Arial"/>
                <a:sym typeface="Arial"/>
              </a:rPr>
              <a:t>Haris Riris</a:t>
            </a:r>
            <a:r>
              <a:rPr lang="en-US" sz="1600" b="1" i="0" u="none" strike="noStrike" cap="none">
                <a:solidFill>
                  <a:schemeClr val="lt1"/>
                </a:solidFill>
                <a:latin typeface="Arial"/>
                <a:ea typeface="Arial"/>
                <a:cs typeface="Arial"/>
                <a:sym typeface="Arial"/>
              </a:rPr>
              <a:t> and</a:t>
            </a:r>
            <a:r>
              <a:rPr lang="en-US" sz="1600">
                <a:solidFill>
                  <a:schemeClr val="lt1"/>
                </a:solidFill>
                <a:latin typeface="Arial"/>
                <a:ea typeface="Arial"/>
                <a:cs typeface="Arial"/>
                <a:sym typeface="Arial"/>
              </a:rPr>
              <a:t> Teresa Kauffman, Earth Science Technology</a:t>
            </a:r>
            <a:endParaRPr/>
          </a:p>
        </p:txBody>
      </p:sp>
      <p:sp>
        <p:nvSpPr>
          <p:cNvPr id="308" name="Google Shape;308;p16"/>
          <p:cNvSpPr txBox="1"/>
          <p:nvPr/>
        </p:nvSpPr>
        <p:spPr>
          <a:xfrm>
            <a:off x="6292699" y="1602425"/>
            <a:ext cx="5285100" cy="2206200"/>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lt1"/>
                </a:solidFill>
                <a:latin typeface="Arial"/>
                <a:ea typeface="Arial"/>
                <a:cs typeface="Arial"/>
                <a:sym typeface="Arial"/>
              </a:rPr>
              <a:t>ESD FireSense Project</a:t>
            </a:r>
            <a:endParaRPr/>
          </a:p>
          <a:p>
            <a:pPr marL="0" marR="0" lvl="0" indent="0" algn="l" rtl="0">
              <a:spcBef>
                <a:spcPts val="600"/>
              </a:spcBef>
              <a:spcAft>
                <a:spcPts val="0"/>
              </a:spcAft>
              <a:buNone/>
            </a:pPr>
            <a:r>
              <a:rPr lang="en-US" sz="1600" b="1">
                <a:solidFill>
                  <a:schemeClr val="lt1"/>
                </a:solidFill>
                <a:latin typeface="Arial"/>
                <a:ea typeface="Arial"/>
                <a:cs typeface="Arial"/>
                <a:sym typeface="Arial"/>
              </a:rPr>
              <a:t>Project Manager (ARC): Vacant</a:t>
            </a:r>
            <a:endParaRPr/>
          </a:p>
          <a:p>
            <a:pPr marL="0" marR="0" lvl="0" indent="0" algn="l" rtl="0">
              <a:spcBef>
                <a:spcPts val="200"/>
              </a:spcBef>
              <a:spcAft>
                <a:spcPts val="0"/>
              </a:spcAft>
              <a:buNone/>
            </a:pPr>
            <a:r>
              <a:rPr lang="en-US" sz="1600" b="1">
                <a:solidFill>
                  <a:schemeClr val="lt1"/>
                </a:solidFill>
                <a:latin typeface="Arial"/>
                <a:ea typeface="Arial"/>
                <a:cs typeface="Arial"/>
                <a:sym typeface="Arial"/>
              </a:rPr>
              <a:t>Project Scientist (ARC):</a:t>
            </a:r>
            <a:r>
              <a:rPr lang="en-US" sz="1600">
                <a:solidFill>
                  <a:schemeClr val="lt1"/>
                </a:solidFill>
                <a:latin typeface="Arial"/>
                <a:ea typeface="Arial"/>
                <a:cs typeface="Arial"/>
                <a:sym typeface="Arial"/>
              </a:rPr>
              <a:t> </a:t>
            </a:r>
            <a:r>
              <a:rPr lang="en-US" sz="1600">
                <a:solidFill>
                  <a:schemeClr val="lt1"/>
                </a:solidFill>
              </a:rPr>
              <a:t>Announcement forthcoming</a:t>
            </a:r>
            <a:endParaRPr/>
          </a:p>
          <a:p>
            <a:pPr marL="0" marR="0" lvl="0" indent="0" algn="l" rtl="0">
              <a:spcBef>
                <a:spcPts val="200"/>
              </a:spcBef>
              <a:spcAft>
                <a:spcPts val="0"/>
              </a:spcAft>
              <a:buNone/>
            </a:pPr>
            <a:r>
              <a:rPr lang="en-US" sz="1600" b="1">
                <a:solidFill>
                  <a:schemeClr val="lt1"/>
                </a:solidFill>
                <a:latin typeface="Arial"/>
                <a:ea typeface="Arial"/>
                <a:cs typeface="Arial"/>
                <a:sym typeface="Arial"/>
              </a:rPr>
              <a:t>Systems Engineer (JPL):</a:t>
            </a:r>
            <a:r>
              <a:rPr lang="en-US" sz="1600">
                <a:solidFill>
                  <a:schemeClr val="lt1"/>
                </a:solidFill>
                <a:latin typeface="Arial"/>
                <a:ea typeface="Arial"/>
                <a:cs typeface="Arial"/>
                <a:sym typeface="Arial"/>
              </a:rPr>
              <a:t> Justin Boland</a:t>
            </a:r>
            <a:endParaRPr/>
          </a:p>
          <a:p>
            <a:pPr marL="0" marR="0" lvl="0" indent="0" algn="l" rtl="0">
              <a:spcBef>
                <a:spcPts val="200"/>
              </a:spcBef>
              <a:spcAft>
                <a:spcPts val="0"/>
              </a:spcAft>
              <a:buNone/>
            </a:pPr>
            <a:endParaRPr sz="1600" b="1">
              <a:solidFill>
                <a:srgbClr val="000000"/>
              </a:solidFill>
              <a:latin typeface="Arial"/>
              <a:ea typeface="Arial"/>
              <a:cs typeface="Arial"/>
              <a:sym typeface="Arial"/>
            </a:endParaRPr>
          </a:p>
          <a:p>
            <a:pPr marL="0" marR="0" lvl="0" indent="0" algn="l" rtl="0">
              <a:spcBef>
                <a:spcPts val="200"/>
              </a:spcBef>
              <a:spcAft>
                <a:spcPts val="0"/>
              </a:spcAft>
              <a:buNone/>
            </a:pPr>
            <a:r>
              <a:rPr lang="en-US" sz="1600" b="1" i="0" u="none" strike="noStrike" cap="none">
                <a:solidFill>
                  <a:schemeClr val="lt1"/>
                </a:solidFill>
                <a:latin typeface="Arial"/>
                <a:ea typeface="Arial"/>
                <a:cs typeface="Arial"/>
                <a:sym typeface="Arial"/>
              </a:rPr>
              <a:t>FireSense Implementation Team Lead:</a:t>
            </a:r>
            <a:r>
              <a:rPr lang="en-US" sz="1600">
                <a:solidFill>
                  <a:schemeClr val="lt1"/>
                </a:solidFill>
                <a:latin typeface="Arial"/>
                <a:ea typeface="Arial"/>
                <a:cs typeface="Arial"/>
                <a:sym typeface="Arial"/>
              </a:rPr>
              <a:t>Vacant</a:t>
            </a:r>
            <a:endParaRPr/>
          </a:p>
          <a:p>
            <a:pPr marL="0" marR="0" lvl="0" indent="0" algn="l" rtl="0">
              <a:spcBef>
                <a:spcPts val="200"/>
              </a:spcBef>
              <a:spcAft>
                <a:spcPts val="0"/>
              </a:spcAft>
              <a:buNone/>
            </a:pPr>
            <a:r>
              <a:rPr lang="en-US" sz="1200">
                <a:solidFill>
                  <a:schemeClr val="lt1"/>
                </a:solidFill>
                <a:latin typeface="Arial"/>
                <a:ea typeface="Arial"/>
                <a:cs typeface="Arial"/>
                <a:sym typeface="Arial"/>
              </a:rPr>
              <a:t>FireSense Science and Applications team lead and membership to be competed</a:t>
            </a:r>
            <a:endParaRPr sz="1200" b="1" i="0" u="none" strike="noStrike" cap="none">
              <a:solidFill>
                <a:schemeClr val="lt1"/>
              </a:solidFill>
              <a:latin typeface="Arial"/>
              <a:ea typeface="Arial"/>
              <a:cs typeface="Arial"/>
              <a:sym typeface="Arial"/>
            </a:endParaRPr>
          </a:p>
        </p:txBody>
      </p:sp>
      <p:sp>
        <p:nvSpPr>
          <p:cNvPr id="309" name="Google Shape;309;p16"/>
          <p:cNvSpPr txBox="1"/>
          <p:nvPr/>
        </p:nvSpPr>
        <p:spPr>
          <a:xfrm>
            <a:off x="6292699" y="3964254"/>
            <a:ext cx="5285100" cy="1888200"/>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u="sng">
                <a:solidFill>
                  <a:schemeClr val="lt1"/>
                </a:solidFill>
                <a:latin typeface="Arial"/>
                <a:ea typeface="Arial"/>
                <a:cs typeface="Arial"/>
                <a:sym typeface="Arial"/>
              </a:rPr>
              <a:t>FireSense Partners</a:t>
            </a:r>
            <a:endParaRPr/>
          </a:p>
          <a:p>
            <a:pPr marL="0" marR="0" lvl="0" indent="0" algn="l" rtl="0">
              <a:spcBef>
                <a:spcPts val="400"/>
              </a:spcBef>
              <a:spcAft>
                <a:spcPts val="0"/>
              </a:spcAft>
              <a:buNone/>
            </a:pPr>
            <a:r>
              <a:rPr lang="en-US" sz="1600" b="1">
                <a:solidFill>
                  <a:schemeClr val="lt1"/>
                </a:solidFill>
                <a:latin typeface="Arial"/>
                <a:ea typeface="Arial"/>
                <a:cs typeface="Arial"/>
                <a:sym typeface="Arial"/>
              </a:rPr>
              <a:t>NASA Partner Organizations: </a:t>
            </a:r>
            <a:endParaRPr/>
          </a:p>
          <a:p>
            <a:pPr marL="0" marR="0" lvl="0" indent="0" algn="l" rtl="0">
              <a:spcBef>
                <a:spcPts val="400"/>
              </a:spcBef>
              <a:spcAft>
                <a:spcPts val="0"/>
              </a:spcAft>
              <a:buNone/>
            </a:pPr>
            <a:r>
              <a:rPr lang="en-US" sz="1600">
                <a:solidFill>
                  <a:schemeClr val="lt1"/>
                </a:solidFill>
                <a:latin typeface="Arial"/>
                <a:ea typeface="Arial"/>
                <a:cs typeface="Arial"/>
                <a:sym typeface="Arial"/>
              </a:rPr>
              <a:t>ARMD and STMD </a:t>
            </a:r>
            <a:endParaRPr/>
          </a:p>
          <a:p>
            <a:pPr marL="0" marR="0" lvl="0" indent="0" algn="l" rtl="0">
              <a:spcBef>
                <a:spcPts val="400"/>
              </a:spcBef>
              <a:spcAft>
                <a:spcPts val="0"/>
              </a:spcAft>
              <a:buNone/>
            </a:pPr>
            <a:endParaRPr sz="1600" b="1">
              <a:solidFill>
                <a:schemeClr val="lt1"/>
              </a:solidFill>
              <a:latin typeface="Arial"/>
              <a:ea typeface="Arial"/>
              <a:cs typeface="Arial"/>
              <a:sym typeface="Arial"/>
            </a:endParaRPr>
          </a:p>
          <a:p>
            <a:pPr marL="0" marR="0" lvl="0" indent="0" algn="l" rtl="0">
              <a:spcBef>
                <a:spcPts val="400"/>
              </a:spcBef>
              <a:spcAft>
                <a:spcPts val="0"/>
              </a:spcAft>
              <a:buNone/>
            </a:pPr>
            <a:r>
              <a:rPr lang="en-US" sz="1600" b="1">
                <a:solidFill>
                  <a:schemeClr val="lt1"/>
                </a:solidFill>
                <a:latin typeface="Arial"/>
                <a:ea typeface="Arial"/>
                <a:cs typeface="Arial"/>
                <a:sym typeface="Arial"/>
              </a:rPr>
              <a:t>External Partner Organizations: </a:t>
            </a:r>
            <a:endParaRPr/>
          </a:p>
          <a:p>
            <a:pPr marL="0" marR="0" lvl="0" indent="0" algn="l" rtl="0">
              <a:spcBef>
                <a:spcPts val="400"/>
              </a:spcBef>
              <a:spcAft>
                <a:spcPts val="0"/>
              </a:spcAft>
              <a:buNone/>
            </a:pPr>
            <a:r>
              <a:rPr lang="en-US" sz="1600">
                <a:solidFill>
                  <a:schemeClr val="lt1"/>
                </a:solidFill>
                <a:latin typeface="Arial"/>
                <a:ea typeface="Arial"/>
                <a:cs typeface="Arial"/>
                <a:sym typeface="Arial"/>
              </a:rPr>
              <a:t>EPA, NOAA, USFS, USGS, EDF, CalFire, Many Others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8"/>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Thank You</a:t>
            </a:r>
            <a:endParaRPr/>
          </a:p>
        </p:txBody>
      </p:sp>
      <p:sp>
        <p:nvSpPr>
          <p:cNvPr id="315" name="Google Shape;315;p18"/>
          <p:cNvSpPr txBox="1">
            <a:spLocks noGrp="1"/>
          </p:cNvSpPr>
          <p:nvPr>
            <p:ph type="body" idx="1"/>
          </p:nvPr>
        </p:nvSpPr>
        <p:spPr>
          <a:xfrm>
            <a:off x="399288" y="2854177"/>
            <a:ext cx="11393424" cy="1149647"/>
          </a:xfrm>
          <a:prstGeom prst="rect">
            <a:avLst/>
          </a:prstGeom>
          <a:solidFill>
            <a:srgbClr val="384B8C">
              <a:alpha val="49803"/>
            </a:srgbClr>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800"/>
              <a:buNone/>
            </a:pPr>
            <a:r>
              <a:rPr lang="en-US">
                <a:latin typeface="Arial"/>
                <a:ea typeface="Arial"/>
                <a:cs typeface="Arial"/>
                <a:sym typeface="Arial"/>
              </a:rPr>
              <a:t>Please contact Michael Falkowski for further information:</a:t>
            </a:r>
            <a:endParaRPr/>
          </a:p>
          <a:p>
            <a:pPr marL="0" lvl="0" indent="0" algn="ctr" rtl="0">
              <a:lnSpc>
                <a:spcPct val="90000"/>
              </a:lnSpc>
              <a:spcBef>
                <a:spcPts val="1000"/>
              </a:spcBef>
              <a:spcAft>
                <a:spcPts val="0"/>
              </a:spcAft>
              <a:buClr>
                <a:schemeClr val="lt1"/>
              </a:buClr>
              <a:buSzPts val="2800"/>
              <a:buNone/>
            </a:pPr>
            <a:r>
              <a:rPr lang="en-US" sz="2800" b="1" u="sng">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michael.falkowski@nasa.gov</a:t>
            </a:r>
            <a:r>
              <a:rPr lang="en-US" sz="2800" b="1">
                <a:solidFill>
                  <a:schemeClr val="lt1"/>
                </a:solidFill>
                <a:latin typeface="Arial"/>
                <a:ea typeface="Arial"/>
                <a:cs typeface="Arial"/>
                <a:sym typeface="Arial"/>
              </a:rPr>
              <a:t> </a:t>
            </a:r>
            <a:endParaRPr/>
          </a:p>
          <a:p>
            <a:pPr marL="0" lvl="0" indent="0" algn="ctr" rtl="0">
              <a:lnSpc>
                <a:spcPct val="90000"/>
              </a:lnSpc>
              <a:spcBef>
                <a:spcPts val="1000"/>
              </a:spcBef>
              <a:spcAft>
                <a:spcPts val="0"/>
              </a:spcAft>
              <a:buClr>
                <a:schemeClr val="lt1"/>
              </a:buClr>
              <a:buSzPts val="2800"/>
              <a:buNone/>
            </a:pPr>
            <a:endParaRPr>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2"/>
          <p:cNvSpPr/>
          <p:nvPr/>
        </p:nvSpPr>
        <p:spPr>
          <a:xfrm>
            <a:off x="-84222" y="3220971"/>
            <a:ext cx="12276222" cy="3769375"/>
          </a:xfrm>
          <a:prstGeom prst="rect">
            <a:avLst/>
          </a:prstGeom>
          <a:gradFill>
            <a:gsLst>
              <a:gs pos="0">
                <a:srgbClr val="9A5E4F"/>
              </a:gs>
              <a:gs pos="50000">
                <a:srgbClr val="795764"/>
              </a:gs>
              <a:gs pos="100000">
                <a:srgbClr val="535079"/>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74;p2"/>
          <p:cNvSpPr txBox="1"/>
          <p:nvPr/>
        </p:nvSpPr>
        <p:spPr>
          <a:xfrm>
            <a:off x="154420" y="3196816"/>
            <a:ext cx="12037580" cy="1302919"/>
          </a:xfrm>
          <a:prstGeom prst="rect">
            <a:avLst/>
          </a:prstGeom>
          <a:noFill/>
          <a:ln>
            <a:noFill/>
          </a:ln>
        </p:spPr>
        <p:txBody>
          <a:bodyPr spcFirstLastPara="1" wrap="square" lIns="45700" tIns="45700" rIns="45700" bIns="45700" anchor="t" anchorCtr="0">
            <a:spAutoFit/>
          </a:bodyPr>
          <a:lstStyle/>
          <a:p>
            <a:pPr marL="0" marR="0" lvl="0" indent="0" algn="l" rtl="0">
              <a:spcBef>
                <a:spcPts val="800"/>
              </a:spcBef>
              <a:spcAft>
                <a:spcPts val="0"/>
              </a:spcAft>
              <a:buNone/>
            </a:pPr>
            <a:r>
              <a:rPr lang="en-US" sz="1800" b="0" i="0" u="none" strike="noStrike" cap="none">
                <a:solidFill>
                  <a:schemeClr val="lt1"/>
                </a:solidFill>
                <a:latin typeface="Arial"/>
                <a:ea typeface="Arial"/>
                <a:cs typeface="Arial"/>
                <a:sym typeface="Arial"/>
              </a:rPr>
              <a:t>The NASA Science Mission Directorate (SMD) FireSense project is a 5-year effort focused on delivering NASA’s unique Earth science and technological capabilities to operational agencies, striving towards measurable improvement in US wildland fire management. The NASA SMD FireSense project is part of a larger NASA wide Wildland Fire Initiative involving SMD, the Aeronautics Research Mission Directorate (ARMD), and the Space Technology Mission Directorate (STMD).</a:t>
            </a:r>
            <a:endParaRPr/>
          </a:p>
        </p:txBody>
      </p:sp>
      <p:sp>
        <p:nvSpPr>
          <p:cNvPr id="75" name="Google Shape;75;p2"/>
          <p:cNvSpPr txBox="1"/>
          <p:nvPr/>
        </p:nvSpPr>
        <p:spPr>
          <a:xfrm>
            <a:off x="118324" y="5809947"/>
            <a:ext cx="12037580" cy="954107"/>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Through initial stakeholder engagement activities, the FireSense project will begin by focusing on four uses-cases focused on characterization and measurement of (i) pre-fire fuels conditions, (ii) active fire dynamics, (iii) post fire impacts and threats, and (iv) air quality impacts and forecasting, each co-developed with identified stakeholders.</a:t>
            </a:r>
            <a:endParaRPr/>
          </a:p>
        </p:txBody>
      </p:sp>
      <p:sp>
        <p:nvSpPr>
          <p:cNvPr id="76" name="Google Shape;76;p2"/>
          <p:cNvSpPr txBox="1"/>
          <p:nvPr/>
        </p:nvSpPr>
        <p:spPr>
          <a:xfrm>
            <a:off x="118324" y="4790933"/>
            <a:ext cx="12037580" cy="954107"/>
          </a:xfrm>
          <a:prstGeom prst="rect">
            <a:avLst/>
          </a:prstGeom>
          <a:noFill/>
          <a:ln>
            <a:noFill/>
          </a:ln>
        </p:spPr>
        <p:txBody>
          <a:bodyPr spcFirstLastPara="1" wrap="square" lIns="121900" tIns="60950" rIns="121900" bIns="60950" anchor="t" anchorCtr="0">
            <a:spAutoFit/>
          </a:bodyPr>
          <a:lstStyle/>
          <a:p>
            <a:pPr marL="0" marR="0" lvl="0" indent="0" algn="l" rtl="0">
              <a:spcBef>
                <a:spcPts val="0"/>
              </a:spcBef>
              <a:spcAft>
                <a:spcPts val="0"/>
              </a:spcAft>
              <a:buNone/>
            </a:pPr>
            <a:r>
              <a:rPr lang="en-US" sz="1800" b="0" i="0" u="none" strike="noStrike" cap="none">
                <a:solidFill>
                  <a:schemeClr val="lt1"/>
                </a:solidFill>
                <a:latin typeface="Arial"/>
                <a:ea typeface="Arial"/>
                <a:cs typeface="Arial"/>
                <a:sym typeface="Arial"/>
              </a:rPr>
              <a:t>The FireSense project will include an airborne science component (annual campaigns) where improved capabilities and technologies will be developed and evaluated, and ultimately demonstrated to agency stakeholders in a large capstone airborne campaign in year 5 of the project (2027-2028).</a:t>
            </a:r>
            <a:endParaRPr/>
          </a:p>
        </p:txBody>
      </p:sp>
      <p:pic>
        <p:nvPicPr>
          <p:cNvPr id="77" name="Google Shape;77;p2" descr="A group of airplanes flying in the sky&#10;&#10;Description automatically generated with low confidence"/>
          <p:cNvPicPr preferRelativeResize="0"/>
          <p:nvPr/>
        </p:nvPicPr>
        <p:blipFill rotWithShape="1">
          <a:blip r:embed="rId3">
            <a:alphaModFix/>
          </a:blip>
          <a:srcRect/>
          <a:stretch/>
        </p:blipFill>
        <p:spPr>
          <a:xfrm>
            <a:off x="-84222" y="-38802"/>
            <a:ext cx="12368464" cy="3259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3"/>
          <p:cNvSpPr txBox="1">
            <a:spLocks noGrp="1"/>
          </p:cNvSpPr>
          <p:nvPr>
            <p:ph type="title"/>
          </p:nvPr>
        </p:nvSpPr>
        <p:spPr>
          <a:xfrm>
            <a:off x="402336" y="0"/>
            <a:ext cx="10779186"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Arial Black"/>
              <a:buNone/>
            </a:pPr>
            <a:r>
              <a:rPr lang="en-US" sz="3000"/>
              <a:t>NASA FireSense is driven by Stakeholder Needs</a:t>
            </a:r>
            <a:endParaRPr/>
          </a:p>
        </p:txBody>
      </p:sp>
      <p:sp>
        <p:nvSpPr>
          <p:cNvPr id="83" name="Google Shape;83;p3"/>
          <p:cNvSpPr txBox="1"/>
          <p:nvPr/>
        </p:nvSpPr>
        <p:spPr>
          <a:xfrm>
            <a:off x="143919" y="1134992"/>
            <a:ext cx="5952081" cy="5663089"/>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Helvetica Neue"/>
              <a:buNone/>
            </a:pPr>
            <a:r>
              <a:rPr lang="en-US" sz="2000" b="1" i="0" u="none" strike="noStrike" cap="none">
                <a:solidFill>
                  <a:schemeClr val="lt1"/>
                </a:solidFill>
                <a:latin typeface="Helvetica Neue"/>
                <a:ea typeface="Helvetica Neue"/>
                <a:cs typeface="Helvetica Neue"/>
                <a:sym typeface="Helvetica Neue"/>
              </a:rPr>
              <a:t>NASA SMD Wildfire Stakeholder Engagement Workshop – Held Early Feb 2022 </a:t>
            </a:r>
            <a:endParaRPr sz="1400" b="0" i="0" u="none" strike="noStrike" cap="none">
              <a:solidFill>
                <a:schemeClr val="lt1"/>
              </a:solidFill>
              <a:latin typeface="Arial"/>
              <a:ea typeface="Arial"/>
              <a:cs typeface="Arial"/>
              <a:sym typeface="Arial"/>
            </a:endParaRPr>
          </a:p>
          <a:p>
            <a:pPr marL="0" marR="0" lvl="0" indent="0" algn="l" rtl="0">
              <a:spcBef>
                <a:spcPts val="0"/>
              </a:spcBef>
              <a:spcAft>
                <a:spcPts val="0"/>
              </a:spcAft>
              <a:buNone/>
            </a:pPr>
            <a:endParaRPr sz="1800" b="1" i="0" u="none" strike="noStrike" cap="none">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600" b="1" i="0" u="none" strike="noStrike" cap="none">
                <a:solidFill>
                  <a:schemeClr val="lt1"/>
                </a:solidFill>
                <a:latin typeface="Open Sans"/>
                <a:ea typeface="Open Sans"/>
                <a:cs typeface="Open Sans"/>
                <a:sym typeface="Open Sans"/>
              </a:rPr>
              <a:t>Workshop Purpose: </a:t>
            </a:r>
            <a:endParaRPr/>
          </a:p>
          <a:p>
            <a:pPr marL="0" marR="0" lvl="0" indent="0" algn="l" rtl="0">
              <a:spcBef>
                <a:spcPts val="0"/>
              </a:spcBef>
              <a:spcAft>
                <a:spcPts val="0"/>
              </a:spcAft>
              <a:buNone/>
            </a:pPr>
            <a:r>
              <a:rPr lang="en-US" sz="1600" b="0" i="0" u="none" strike="noStrike">
                <a:solidFill>
                  <a:schemeClr val="lt1"/>
                </a:solidFill>
                <a:latin typeface="Open Sans"/>
                <a:ea typeface="Open Sans"/>
                <a:cs typeface="Open Sans"/>
                <a:sym typeface="Open Sans"/>
              </a:rPr>
              <a:t>To hear wildland fire management stakeholders identify gaps and visions for successful wildland fire management.</a:t>
            </a:r>
            <a:endParaRPr/>
          </a:p>
          <a:p>
            <a:pPr marL="0" marR="0" lvl="0" indent="0" algn="l" rtl="0">
              <a:spcBef>
                <a:spcPts val="0"/>
              </a:spcBef>
              <a:spcAft>
                <a:spcPts val="0"/>
              </a:spcAft>
              <a:buNone/>
            </a:pPr>
            <a:endParaRPr sz="1600" b="0" i="0" u="none" strike="noStrike">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600" b="1" i="0" u="none" strike="noStrike">
                <a:solidFill>
                  <a:schemeClr val="lt1"/>
                </a:solidFill>
                <a:latin typeface="Open Sans"/>
                <a:ea typeface="Open Sans"/>
                <a:cs typeface="Open Sans"/>
                <a:sym typeface="Open Sans"/>
              </a:rPr>
              <a:t>Participants asked to identify the following:</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Open Sans"/>
                <a:ea typeface="Open Sans"/>
                <a:cs typeface="Open Sans"/>
                <a:sym typeface="Open Sans"/>
              </a:rPr>
              <a:t>Barriers the community has in integrating science, technology, and knowledge into the fire management problem.</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Open Sans"/>
                <a:ea typeface="Open Sans"/>
                <a:cs typeface="Open Sans"/>
                <a:sym typeface="Open Sans"/>
              </a:rPr>
              <a:t>Areas where NASA can help enable collaborative programs and partnerships across the fire lifecycle, including preparedness and adaptation, response, and recovery. </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Open Sans"/>
                <a:ea typeface="Open Sans"/>
                <a:cs typeface="Open Sans"/>
                <a:sym typeface="Open Sans"/>
              </a:rPr>
              <a:t>Key opportunities and priorities to make progress in pre-, active, and post-fire management.</a:t>
            </a:r>
            <a:endParaRPr/>
          </a:p>
          <a:p>
            <a:pPr marL="742950" marR="0" lvl="1" indent="-285750" algn="l" rtl="0">
              <a:spcBef>
                <a:spcPts val="0"/>
              </a:spcBef>
              <a:spcAft>
                <a:spcPts val="0"/>
              </a:spcAft>
              <a:buClr>
                <a:schemeClr val="lt1"/>
              </a:buClr>
              <a:buSzPts val="1600"/>
              <a:buFont typeface="Arial"/>
              <a:buChar char="•"/>
            </a:pPr>
            <a:r>
              <a:rPr lang="en-US" sz="1600" b="0" i="0" u="none" strike="noStrike" cap="none">
                <a:solidFill>
                  <a:schemeClr val="lt1"/>
                </a:solidFill>
                <a:latin typeface="Open Sans"/>
                <a:ea typeface="Open Sans"/>
                <a:cs typeface="Open Sans"/>
                <a:sym typeface="Open Sans"/>
              </a:rPr>
              <a:t>Partners and programmatic activities that guide near- and long-term action in wildland fire management</a:t>
            </a:r>
            <a:endParaRPr/>
          </a:p>
          <a:p>
            <a:pPr marL="742950" marR="0" lvl="1" indent="-184150" algn="l" rtl="0">
              <a:spcBef>
                <a:spcPts val="0"/>
              </a:spcBef>
              <a:spcAft>
                <a:spcPts val="0"/>
              </a:spcAft>
              <a:buClr>
                <a:schemeClr val="dk1"/>
              </a:buClr>
              <a:buSzPts val="1600"/>
              <a:buFont typeface="Arial"/>
              <a:buNone/>
            </a:pPr>
            <a:endParaRPr sz="1600" b="0" i="0" u="none" strike="noStrike" cap="none">
              <a:solidFill>
                <a:schemeClr val="lt1"/>
              </a:solidFill>
              <a:latin typeface="Open Sans"/>
              <a:ea typeface="Open Sans"/>
              <a:cs typeface="Open Sans"/>
              <a:sym typeface="Open Sans"/>
            </a:endParaRPr>
          </a:p>
          <a:p>
            <a:pPr marL="0" marR="0" lvl="0" indent="0" algn="l" rtl="0">
              <a:spcBef>
                <a:spcPts val="0"/>
              </a:spcBef>
              <a:spcAft>
                <a:spcPts val="0"/>
              </a:spcAft>
              <a:buNone/>
            </a:pPr>
            <a:r>
              <a:rPr lang="en-US" sz="1600" b="1">
                <a:solidFill>
                  <a:schemeClr val="lt1"/>
                </a:solidFill>
                <a:latin typeface="Open Sans"/>
                <a:ea typeface="Open Sans"/>
                <a:cs typeface="Open Sans"/>
                <a:sym typeface="Open Sans"/>
              </a:rPr>
              <a:t>Over 800 participants!</a:t>
            </a:r>
            <a:endParaRPr/>
          </a:p>
        </p:txBody>
      </p:sp>
      <p:pic>
        <p:nvPicPr>
          <p:cNvPr id="84" name="Google Shape;84;p3"/>
          <p:cNvPicPr preferRelativeResize="0"/>
          <p:nvPr/>
        </p:nvPicPr>
        <p:blipFill>
          <a:blip r:embed="rId3">
            <a:alphaModFix/>
          </a:blip>
          <a:stretch>
            <a:fillRect/>
          </a:stretch>
        </p:blipFill>
        <p:spPr>
          <a:xfrm>
            <a:off x="6248400" y="1173236"/>
            <a:ext cx="5791201" cy="53106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a:spLocks noGrp="1"/>
          </p:cNvSpPr>
          <p:nvPr>
            <p:ph type="title"/>
          </p:nvPr>
        </p:nvSpPr>
        <p:spPr>
          <a:xfrm>
            <a:off x="402336" y="0"/>
            <a:ext cx="10779186"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Arial Black"/>
              <a:buNone/>
            </a:pPr>
            <a:r>
              <a:rPr lang="en-US" sz="3000"/>
              <a:t>NASA FireSense is driven by Stakeholder Needs</a:t>
            </a:r>
            <a:endParaRPr/>
          </a:p>
        </p:txBody>
      </p:sp>
      <p:sp>
        <p:nvSpPr>
          <p:cNvPr id="90" name="Google Shape;90;p4"/>
          <p:cNvSpPr txBox="1"/>
          <p:nvPr/>
        </p:nvSpPr>
        <p:spPr>
          <a:xfrm>
            <a:off x="170368" y="1434395"/>
            <a:ext cx="7792947" cy="5262979"/>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i="0" u="none" strike="noStrike">
                <a:solidFill>
                  <a:schemeClr val="lt1"/>
                </a:solidFill>
                <a:latin typeface="Arial"/>
                <a:ea typeface="Arial"/>
                <a:cs typeface="Arial"/>
                <a:sym typeface="Arial"/>
              </a:rPr>
              <a:t>Workshop Outcomes: </a:t>
            </a:r>
            <a:r>
              <a:rPr lang="en-US" sz="1400" b="0" i="0" u="none" strike="noStrike">
                <a:solidFill>
                  <a:schemeClr val="lt1"/>
                </a:solidFill>
                <a:latin typeface="Arial"/>
                <a:ea typeface="Arial"/>
                <a:cs typeface="Arial"/>
                <a:sym typeface="Arial"/>
              </a:rPr>
              <a:t>Primary deliverable - whitepaper describing current barriers faced by agencies responsible for managing fire across its life cycle (pre-, active-, and post-fire). </a:t>
            </a:r>
            <a:endParaRPr sz="1400" i="0" u="none" strike="noStrike">
              <a:solidFill>
                <a:schemeClr val="lt1"/>
              </a:solidFill>
              <a:latin typeface="Arial"/>
              <a:ea typeface="Arial"/>
              <a:cs typeface="Arial"/>
              <a:sym typeface="Arial"/>
            </a:endParaRPr>
          </a:p>
          <a:p>
            <a:pPr marL="0" marR="0" lvl="0" indent="0" algn="l" rtl="0">
              <a:spcBef>
                <a:spcPts val="600"/>
              </a:spcBef>
              <a:spcAft>
                <a:spcPts val="0"/>
              </a:spcAft>
              <a:buNone/>
            </a:pPr>
            <a:r>
              <a:rPr lang="en-US" sz="1400" b="1">
                <a:solidFill>
                  <a:schemeClr val="lt1"/>
                </a:solidFill>
                <a:latin typeface="Arial"/>
                <a:ea typeface="Arial"/>
                <a:cs typeface="Arial"/>
                <a:sym typeface="Arial"/>
              </a:rPr>
              <a:t>Some of What we heard</a:t>
            </a:r>
            <a:r>
              <a:rPr lang="en-US" sz="1400" b="1" baseline="30000">
                <a:solidFill>
                  <a:schemeClr val="lt1"/>
                </a:solidFill>
                <a:latin typeface="Arial"/>
                <a:ea typeface="Arial"/>
                <a:cs typeface="Arial"/>
                <a:sym typeface="Arial"/>
              </a:rPr>
              <a:t>*</a:t>
            </a:r>
            <a:r>
              <a:rPr lang="en-US" sz="1400" b="1">
                <a:solidFill>
                  <a:schemeClr val="lt1"/>
                </a:solidFill>
                <a:latin typeface="Arial"/>
                <a:ea typeface="Arial"/>
                <a:cs typeface="Arial"/>
                <a:sym typeface="Arial"/>
              </a:rPr>
              <a:t>:</a:t>
            </a:r>
            <a:endParaRPr/>
          </a:p>
          <a:p>
            <a:pPr marL="0" marR="0" lvl="0" indent="0" algn="l" rtl="0">
              <a:spcBef>
                <a:spcPts val="600"/>
              </a:spcBef>
              <a:spcAft>
                <a:spcPts val="0"/>
              </a:spcAft>
              <a:buNone/>
            </a:pPr>
            <a:r>
              <a:rPr lang="en-US" sz="1400" i="1">
                <a:solidFill>
                  <a:schemeClr val="lt1"/>
                </a:solidFill>
                <a:latin typeface="Arial"/>
                <a:ea typeface="Arial"/>
                <a:cs typeface="Arial"/>
                <a:sym typeface="Arial"/>
              </a:rPr>
              <a:t>Pre-fire –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Current fuels map of limited utility for operational management (increase accurate updates)</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Fire behavior models do not have the necessary fidelity and/or timeliness to accurately predict fire behavior and fire spread</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Current observations and forecasts of winds, humidity, and fuel moisture are insufficient for fire risk assessment and prediction </a:t>
            </a:r>
            <a:r>
              <a:rPr lang="en-US" sz="1400" i="1">
                <a:solidFill>
                  <a:schemeClr val="lt1"/>
                </a:solidFill>
                <a:latin typeface="Arial"/>
                <a:ea typeface="Arial"/>
                <a:cs typeface="Arial"/>
                <a:sym typeface="Arial"/>
              </a:rPr>
              <a:t> </a:t>
            </a:r>
            <a:endParaRPr/>
          </a:p>
          <a:p>
            <a:pPr marL="0" marR="0" lvl="0" indent="0" algn="l" rtl="0">
              <a:spcBef>
                <a:spcPts val="600"/>
              </a:spcBef>
              <a:spcAft>
                <a:spcPts val="0"/>
              </a:spcAft>
              <a:buNone/>
            </a:pPr>
            <a:r>
              <a:rPr lang="en-US" sz="1400" i="1">
                <a:solidFill>
                  <a:schemeClr val="lt1"/>
                </a:solidFill>
                <a:latin typeface="Arial"/>
                <a:ea typeface="Arial"/>
                <a:cs typeface="Arial"/>
                <a:sym typeface="Arial"/>
              </a:rPr>
              <a:t>Active Fire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Must reduce of time from ignition to detection and response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Need persistent (24/7) IR imagery of active fires to support fire management and monitoring (and fire science)</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Lack of Reliable, high-speed communications/data </a:t>
            </a:r>
            <a:endParaRPr sz="1400">
              <a:solidFill>
                <a:schemeClr val="lt1"/>
              </a:solidFill>
              <a:latin typeface="Arial"/>
              <a:ea typeface="Arial"/>
              <a:cs typeface="Arial"/>
              <a:sym typeface="Arial"/>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Need instruments capable of mass/power limitations of new suborbital platforms </a:t>
            </a:r>
            <a:r>
              <a:rPr lang="en-US" sz="1400" i="1">
                <a:solidFill>
                  <a:schemeClr val="lt1"/>
                </a:solidFill>
                <a:latin typeface="Arial"/>
                <a:ea typeface="Arial"/>
                <a:cs typeface="Arial"/>
                <a:sym typeface="Arial"/>
              </a:rPr>
              <a:t> </a:t>
            </a:r>
            <a:endParaRPr/>
          </a:p>
          <a:p>
            <a:pPr marL="0" marR="0" lvl="0" indent="0" algn="l" rtl="0">
              <a:spcBef>
                <a:spcPts val="600"/>
              </a:spcBef>
              <a:spcAft>
                <a:spcPts val="0"/>
              </a:spcAft>
              <a:buNone/>
            </a:pPr>
            <a:r>
              <a:rPr lang="en-US" sz="1400" i="1">
                <a:solidFill>
                  <a:schemeClr val="lt1"/>
                </a:solidFill>
                <a:latin typeface="Arial"/>
                <a:ea typeface="Arial"/>
                <a:cs typeface="Arial"/>
                <a:sym typeface="Arial"/>
              </a:rPr>
              <a:t>Post-fire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Improved mapping of forest burn extent and fire severity</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Understand impacts to air and water quality and human health </a:t>
            </a:r>
            <a:endParaRPr/>
          </a:p>
          <a:p>
            <a:pPr marL="285750" marR="0" lvl="0" indent="-285750" algn="l" rtl="0">
              <a:spcBef>
                <a:spcPts val="600"/>
              </a:spcBef>
              <a:spcAft>
                <a:spcPts val="0"/>
              </a:spcAft>
              <a:buClr>
                <a:schemeClr val="lt1"/>
              </a:buClr>
              <a:buSzPts val="1400"/>
              <a:buFont typeface="Arial"/>
              <a:buChar char="•"/>
            </a:pPr>
            <a:r>
              <a:rPr lang="en-US" sz="1400">
                <a:solidFill>
                  <a:schemeClr val="lt1"/>
                </a:solidFill>
                <a:latin typeface="Arial"/>
                <a:ea typeface="Arial"/>
                <a:cs typeface="Arial"/>
                <a:sym typeface="Arial"/>
              </a:rPr>
              <a:t>Reduce debris flow prediction uncertainty: landslides, floods, impacts to watersheds </a:t>
            </a:r>
            <a:endParaRPr/>
          </a:p>
        </p:txBody>
      </p:sp>
      <p:sp>
        <p:nvSpPr>
          <p:cNvPr id="91" name="Google Shape;91;p4"/>
          <p:cNvSpPr txBox="1"/>
          <p:nvPr/>
        </p:nvSpPr>
        <p:spPr>
          <a:xfrm>
            <a:off x="8123411" y="6112599"/>
            <a:ext cx="3805959" cy="584775"/>
          </a:xfrm>
          <a:prstGeom prst="rect">
            <a:avLst/>
          </a:prstGeom>
          <a:solidFill>
            <a:srgbClr val="002060">
              <a:alpha val="44705"/>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strike="noStrike">
                <a:solidFill>
                  <a:schemeClr val="dk1"/>
                </a:solidFill>
                <a:latin typeface="Quattrocento Sans"/>
                <a:ea typeface="Quattrocento Sans"/>
                <a:cs typeface="Quattrocento Sans"/>
                <a:sym typeface="Quattrocento Sans"/>
                <a:hlinkClick r:id="rId3">
                  <a:extLst>
                    <a:ext uri="{A12FA001-AC4F-418D-AE19-62706E023703}">
                      <ahyp:hlinkClr xmlns:ahyp="http://schemas.microsoft.com/office/drawing/2018/hyperlinkcolor" val="tx"/>
                    </a:ext>
                  </a:extLst>
                </a:hlinkClick>
              </a:rPr>
              <a:t>https://aam-cms.marqui.tech/aam-portal-cms/assets/ki2yd52vavkccskc</a:t>
            </a:r>
            <a:r>
              <a:rPr lang="en-US" sz="1600" b="0" i="0" u="none" strike="noStrike">
                <a:solidFill>
                  <a:schemeClr val="dk1"/>
                </a:solidFill>
                <a:latin typeface="Quattrocento Sans"/>
                <a:ea typeface="Quattrocento Sans"/>
                <a:cs typeface="Quattrocento Sans"/>
                <a:sym typeface="Quattrocento Sans"/>
              </a:rPr>
              <a:t> </a:t>
            </a:r>
            <a:endParaRPr sz="1600">
              <a:solidFill>
                <a:srgbClr val="FF0000"/>
              </a:solidFill>
              <a:latin typeface="Arial"/>
              <a:ea typeface="Arial"/>
              <a:cs typeface="Arial"/>
              <a:sym typeface="Arial"/>
            </a:endParaRPr>
          </a:p>
        </p:txBody>
      </p:sp>
      <p:pic>
        <p:nvPicPr>
          <p:cNvPr id="92" name="Google Shape;92;p4" descr="Text, letter&#10;&#10;Description automatically generated"/>
          <p:cNvPicPr preferRelativeResize="0"/>
          <p:nvPr/>
        </p:nvPicPr>
        <p:blipFill rotWithShape="1">
          <a:blip r:embed="rId4">
            <a:alphaModFix/>
          </a:blip>
          <a:srcRect/>
          <a:stretch/>
        </p:blipFill>
        <p:spPr>
          <a:xfrm>
            <a:off x="8123410" y="1503507"/>
            <a:ext cx="3805959" cy="4461358"/>
          </a:xfrm>
          <a:prstGeom prst="rect">
            <a:avLst/>
          </a:prstGeom>
          <a:noFill/>
          <a:ln>
            <a:noFill/>
          </a:ln>
          <a:effectLst>
            <a:outerShdw blurRad="50800" dist="60560" dir="10620000" algn="ctr" rotWithShape="0">
              <a:srgbClr val="000000"/>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232a3de26e6_0_0"/>
          <p:cNvSpPr txBox="1">
            <a:spLocks noGrp="1"/>
          </p:cNvSpPr>
          <p:nvPr>
            <p:ph type="title"/>
          </p:nvPr>
        </p:nvSpPr>
        <p:spPr>
          <a:xfrm>
            <a:off x="402336" y="0"/>
            <a:ext cx="10779300" cy="1020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Arial Black"/>
              <a:buNone/>
            </a:pPr>
            <a:r>
              <a:rPr lang="en-US" sz="3000"/>
              <a:t>NASA Response to Stakeholder Identified Needs</a:t>
            </a:r>
            <a:endParaRPr/>
          </a:p>
        </p:txBody>
      </p:sp>
      <p:sp>
        <p:nvSpPr>
          <p:cNvPr id="98" name="Google Shape;98;g232a3de26e6_0_0"/>
          <p:cNvSpPr txBox="1"/>
          <p:nvPr/>
        </p:nvSpPr>
        <p:spPr>
          <a:xfrm>
            <a:off x="603925" y="1554338"/>
            <a:ext cx="5361300" cy="4240500"/>
          </a:xfrm>
          <a:prstGeom prst="rect">
            <a:avLst/>
          </a:prstGeom>
          <a:solidFill>
            <a:srgbClr val="384B8C">
              <a:alpha val="49800"/>
            </a:srgbClr>
          </a:solid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en-US" b="1">
                <a:solidFill>
                  <a:schemeClr val="lt1"/>
                </a:solidFill>
              </a:rPr>
              <a:t>NASA Center &amp; Partners Capability Mapping Workshops </a:t>
            </a:r>
            <a:endParaRPr b="1">
              <a:solidFill>
                <a:schemeClr val="lt1"/>
              </a:solidFill>
            </a:endParaRPr>
          </a:p>
          <a:p>
            <a:pPr marL="0" marR="0" lvl="0" indent="0" algn="l" rtl="0">
              <a:spcBef>
                <a:spcPts val="0"/>
              </a:spcBef>
              <a:spcAft>
                <a:spcPts val="0"/>
              </a:spcAft>
              <a:buNone/>
            </a:pPr>
            <a:endParaRPr b="1">
              <a:solidFill>
                <a:schemeClr val="lt1"/>
              </a:solidFill>
            </a:endParaRPr>
          </a:p>
          <a:p>
            <a:pPr marL="0" lvl="0" indent="0" algn="l" rtl="0">
              <a:lnSpc>
                <a:spcPct val="115000"/>
              </a:lnSpc>
              <a:spcBef>
                <a:spcPts val="0"/>
              </a:spcBef>
              <a:spcAft>
                <a:spcPts val="0"/>
              </a:spcAft>
              <a:buSzPts val="1100"/>
              <a:buNone/>
            </a:pPr>
            <a:r>
              <a:rPr lang="en-US" b="1">
                <a:solidFill>
                  <a:schemeClr val="lt1"/>
                </a:solidFill>
              </a:rPr>
              <a:t>A series on internal NASA Workshops were held</a:t>
            </a:r>
            <a:endParaRPr b="1">
              <a:solidFill>
                <a:schemeClr val="lt1"/>
              </a:solidFill>
            </a:endParaRPr>
          </a:p>
          <a:p>
            <a:pPr marL="0" lvl="0" indent="0" algn="l" rtl="0">
              <a:lnSpc>
                <a:spcPct val="115000"/>
              </a:lnSpc>
              <a:spcBef>
                <a:spcPts val="0"/>
              </a:spcBef>
              <a:spcAft>
                <a:spcPts val="0"/>
              </a:spcAft>
              <a:buSzPts val="1100"/>
              <a:buNone/>
            </a:pPr>
            <a:endParaRPr b="1">
              <a:solidFill>
                <a:schemeClr val="lt1"/>
              </a:solidFill>
            </a:endParaRPr>
          </a:p>
          <a:p>
            <a:pPr marL="0" lvl="0" indent="0" algn="l" rtl="0">
              <a:lnSpc>
                <a:spcPct val="115000"/>
              </a:lnSpc>
              <a:spcBef>
                <a:spcPts val="0"/>
              </a:spcBef>
              <a:spcAft>
                <a:spcPts val="0"/>
              </a:spcAft>
              <a:buNone/>
            </a:pPr>
            <a:r>
              <a:rPr lang="en-US" b="1">
                <a:solidFill>
                  <a:schemeClr val="lt1"/>
                </a:solidFill>
              </a:rPr>
              <a:t>Workshop Objectives: </a:t>
            </a:r>
            <a:r>
              <a:rPr lang="en-US" i="1">
                <a:solidFill>
                  <a:schemeClr val="lt1"/>
                </a:solidFill>
              </a:rPr>
              <a:t>Map NASA Research Center (ARC, GSFC, JPL, LRC, MSFC) capabilities to stakeholder needs. Identify gaps in NASA capabilities and identify partners (govt agency, industry, academia) with capabilities that can help fill those gaps.</a:t>
            </a:r>
            <a:endParaRPr i="1">
              <a:solidFill>
                <a:schemeClr val="lt1"/>
              </a:solidFill>
            </a:endParaRPr>
          </a:p>
          <a:p>
            <a:pPr marL="0" lvl="0" indent="0" algn="l" rtl="0">
              <a:lnSpc>
                <a:spcPct val="115000"/>
              </a:lnSpc>
              <a:spcBef>
                <a:spcPts val="0"/>
              </a:spcBef>
              <a:spcAft>
                <a:spcPts val="0"/>
              </a:spcAft>
              <a:buNone/>
            </a:pPr>
            <a:endParaRPr i="1">
              <a:solidFill>
                <a:schemeClr val="lt1"/>
              </a:solidFill>
            </a:endParaRPr>
          </a:p>
          <a:p>
            <a:pPr marL="0" lvl="0" indent="0" algn="l" rtl="0">
              <a:lnSpc>
                <a:spcPct val="115000"/>
              </a:lnSpc>
              <a:spcBef>
                <a:spcPts val="0"/>
              </a:spcBef>
              <a:spcAft>
                <a:spcPts val="0"/>
              </a:spcAft>
              <a:buNone/>
            </a:pPr>
            <a:r>
              <a:rPr lang="en-US" b="1">
                <a:solidFill>
                  <a:schemeClr val="lt1"/>
                </a:solidFill>
              </a:rPr>
              <a:t>Workshop Outcomes</a:t>
            </a:r>
            <a:r>
              <a:rPr lang="en-US" i="1">
                <a:solidFill>
                  <a:schemeClr val="lt1"/>
                </a:solidFill>
              </a:rPr>
              <a:t>: An identification of overall goals and an implementation strategy for the NASA SMD Wildland FireSense project.</a:t>
            </a:r>
            <a:endParaRPr i="1">
              <a:solidFill>
                <a:schemeClr val="lt1"/>
              </a:solidFill>
            </a:endParaRPr>
          </a:p>
          <a:p>
            <a:pPr marL="0" lvl="0" indent="0" algn="l" rtl="0">
              <a:lnSpc>
                <a:spcPct val="115000"/>
              </a:lnSpc>
              <a:spcBef>
                <a:spcPts val="0"/>
              </a:spcBef>
              <a:spcAft>
                <a:spcPts val="0"/>
              </a:spcAft>
              <a:buNone/>
            </a:pPr>
            <a:endParaRPr i="1">
              <a:solidFill>
                <a:schemeClr val="lt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lt1"/>
                </a:solidFill>
              </a:rPr>
              <a:t>Key takeaway: </a:t>
            </a:r>
            <a:r>
              <a:rPr lang="en-US">
                <a:solidFill>
                  <a:schemeClr val="lt1"/>
                </a:solidFill>
              </a:rPr>
              <a:t>NASA has current capabilities that are underutilized in operation fire management across the entire fire lifecycle.</a:t>
            </a:r>
            <a:endParaRPr/>
          </a:p>
        </p:txBody>
      </p:sp>
      <p:pic>
        <p:nvPicPr>
          <p:cNvPr id="99" name="Google Shape;99;g232a3de26e6_0_0"/>
          <p:cNvPicPr preferRelativeResize="0"/>
          <p:nvPr/>
        </p:nvPicPr>
        <p:blipFill>
          <a:blip r:embed="rId3">
            <a:alphaModFix/>
          </a:blip>
          <a:stretch>
            <a:fillRect/>
          </a:stretch>
        </p:blipFill>
        <p:spPr>
          <a:xfrm>
            <a:off x="6454000" y="1190513"/>
            <a:ext cx="5361400" cy="5312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FireSense Use Cases</a:t>
            </a:r>
            <a:endParaRPr/>
          </a:p>
        </p:txBody>
      </p:sp>
      <p:sp>
        <p:nvSpPr>
          <p:cNvPr id="105" name="Google Shape;105;p5"/>
          <p:cNvSpPr txBox="1"/>
          <p:nvPr/>
        </p:nvSpPr>
        <p:spPr>
          <a:xfrm>
            <a:off x="110583" y="1264665"/>
            <a:ext cx="11970834" cy="5304016"/>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p:txBody>
      </p:sp>
      <p:sp>
        <p:nvSpPr>
          <p:cNvPr id="106" name="Google Shape;106;p5"/>
          <p:cNvSpPr txBox="1"/>
          <p:nvPr/>
        </p:nvSpPr>
        <p:spPr>
          <a:xfrm>
            <a:off x="2057762" y="3846328"/>
            <a:ext cx="4525147" cy="2616099"/>
          </a:xfrm>
          <a:prstGeom prst="rect">
            <a:avLst/>
          </a:prstGeom>
          <a:noFill/>
          <a:ln>
            <a:noFill/>
          </a:ln>
        </p:spPr>
        <p:txBody>
          <a:bodyPr spcFirstLastPara="1" wrap="square" lIns="45700" tIns="45700" rIns="45700" bIns="45700" anchor="t" anchorCtr="0">
            <a:spAutoFit/>
          </a:bodyPr>
          <a:lstStyle/>
          <a:p>
            <a:pPr marL="0" marR="0" lvl="0" indent="0" algn="l" rtl="0">
              <a:spcBef>
                <a:spcPts val="800"/>
              </a:spcBef>
              <a:spcAft>
                <a:spcPts val="0"/>
              </a:spcAft>
              <a:buNone/>
            </a:pPr>
            <a:r>
              <a:rPr lang="en-US" sz="1800" b="1">
                <a:solidFill>
                  <a:schemeClr val="lt1"/>
                </a:solidFill>
                <a:latin typeface="Arial"/>
                <a:ea typeface="Arial"/>
                <a:cs typeface="Arial"/>
                <a:sym typeface="Arial"/>
              </a:rPr>
              <a:t>Active Fire: </a:t>
            </a:r>
            <a:r>
              <a:rPr lang="en-US" sz="1800">
                <a:solidFill>
                  <a:schemeClr val="lt1"/>
                </a:solidFill>
                <a:latin typeface="Arial"/>
                <a:ea typeface="Arial"/>
                <a:cs typeface="Arial"/>
                <a:sym typeface="Arial"/>
              </a:rPr>
              <a:t>Better detection and tracking of fire via satellite and airborne imagery with higher spatial resolution and update frequency</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Development of new, innovative sensors and models for precisely tracking and locating fires, fuels conditions, and smoke. </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USFS, CalFire, FEMA</a:t>
            </a:r>
            <a:endParaRPr sz="1800" i="1" u="none" strike="noStrike">
              <a:solidFill>
                <a:schemeClr val="lt1"/>
              </a:solidFill>
              <a:latin typeface="Arial"/>
              <a:ea typeface="Arial"/>
              <a:cs typeface="Arial"/>
              <a:sym typeface="Arial"/>
            </a:endParaRPr>
          </a:p>
        </p:txBody>
      </p:sp>
      <p:sp>
        <p:nvSpPr>
          <p:cNvPr id="107" name="Google Shape;107;p5"/>
          <p:cNvSpPr txBox="1"/>
          <p:nvPr/>
        </p:nvSpPr>
        <p:spPr>
          <a:xfrm>
            <a:off x="8622898" y="4322141"/>
            <a:ext cx="3569102" cy="22365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Air Quality: </a:t>
            </a:r>
            <a:r>
              <a:rPr lang="en-US" sz="1800">
                <a:solidFill>
                  <a:schemeClr val="lt1"/>
                </a:solidFill>
                <a:latin typeface="Arial"/>
                <a:ea typeface="Arial"/>
                <a:cs typeface="Arial"/>
                <a:sym typeface="Arial"/>
              </a:rPr>
              <a:t>Enhanced tracking and characterization of smoke plumes and smoke transport.</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Improved forecasts of air quality impacts to human health and safety. </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NOAA and EPA</a:t>
            </a:r>
            <a:endParaRPr sz="1800" i="0" u="none" strike="noStrike">
              <a:solidFill>
                <a:schemeClr val="lt1"/>
              </a:solidFill>
              <a:latin typeface="Arial"/>
              <a:ea typeface="Arial"/>
              <a:cs typeface="Arial"/>
              <a:sym typeface="Arial"/>
            </a:endParaRPr>
          </a:p>
        </p:txBody>
      </p:sp>
      <p:pic>
        <p:nvPicPr>
          <p:cNvPr id="108" name="Google Shape;108;p5"/>
          <p:cNvPicPr preferRelativeResize="0"/>
          <p:nvPr/>
        </p:nvPicPr>
        <p:blipFill rotWithShape="1">
          <a:blip r:embed="rId3">
            <a:alphaModFix/>
          </a:blip>
          <a:srcRect/>
          <a:stretch/>
        </p:blipFill>
        <p:spPr>
          <a:xfrm>
            <a:off x="111706" y="1419011"/>
            <a:ext cx="1721189" cy="1698542"/>
          </a:xfrm>
          <a:prstGeom prst="ellipse">
            <a:avLst/>
          </a:prstGeom>
          <a:noFill/>
          <a:ln>
            <a:noFill/>
          </a:ln>
        </p:spPr>
      </p:pic>
      <p:sp>
        <p:nvSpPr>
          <p:cNvPr id="109" name="Google Shape;109;p5"/>
          <p:cNvSpPr txBox="1"/>
          <p:nvPr/>
        </p:nvSpPr>
        <p:spPr>
          <a:xfrm>
            <a:off x="1989450" y="1503565"/>
            <a:ext cx="4412473" cy="22365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Pre-fire: </a:t>
            </a:r>
            <a:r>
              <a:rPr lang="en-US" sz="1800">
                <a:solidFill>
                  <a:schemeClr val="lt1"/>
                </a:solidFill>
                <a:latin typeface="Arial"/>
                <a:ea typeface="Arial"/>
                <a:cs typeface="Arial"/>
                <a:sym typeface="Arial"/>
              </a:rPr>
              <a:t>Improved fire prevention by providing fire fuel maps with higher accuracy and resolution. </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Provision of near real-time fire risks assessments based on fuel conditions, soil moisture, surface temperature, etc. </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USFS and USGS</a:t>
            </a:r>
            <a:endParaRPr/>
          </a:p>
        </p:txBody>
      </p:sp>
      <p:pic>
        <p:nvPicPr>
          <p:cNvPr id="110" name="Google Shape;110;p5"/>
          <p:cNvPicPr preferRelativeResize="0"/>
          <p:nvPr/>
        </p:nvPicPr>
        <p:blipFill rotWithShape="1">
          <a:blip r:embed="rId4">
            <a:alphaModFix/>
          </a:blip>
          <a:srcRect/>
          <a:stretch/>
        </p:blipFill>
        <p:spPr>
          <a:xfrm>
            <a:off x="111706" y="4460443"/>
            <a:ext cx="1721189" cy="1721189"/>
          </a:xfrm>
          <a:prstGeom prst="ellipse">
            <a:avLst/>
          </a:prstGeom>
          <a:noFill/>
          <a:ln>
            <a:noFill/>
          </a:ln>
        </p:spPr>
      </p:pic>
      <p:sp>
        <p:nvSpPr>
          <p:cNvPr id="111" name="Google Shape;111;p5"/>
          <p:cNvSpPr txBox="1"/>
          <p:nvPr/>
        </p:nvSpPr>
        <p:spPr>
          <a:xfrm>
            <a:off x="8486274" y="1419011"/>
            <a:ext cx="3705726" cy="2893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Post-Fire: </a:t>
            </a:r>
            <a:r>
              <a:rPr lang="en-US" sz="1800">
                <a:solidFill>
                  <a:schemeClr val="lt1"/>
                </a:solidFill>
                <a:latin typeface="Arial"/>
                <a:ea typeface="Arial"/>
                <a:cs typeface="Arial"/>
                <a:sym typeface="Arial"/>
              </a:rPr>
              <a:t>Improved maps of burn severity to aid in post-fire ecosystem rehabilitation efforts.</a:t>
            </a:r>
            <a:endParaRPr/>
          </a:p>
          <a:p>
            <a:pPr marL="0" marR="0" lvl="0" indent="0" algn="l" rtl="0">
              <a:spcBef>
                <a:spcPts val="800"/>
              </a:spcBef>
              <a:spcAft>
                <a:spcPts val="0"/>
              </a:spcAft>
              <a:buNone/>
            </a:pPr>
            <a:r>
              <a:rPr lang="en-US" sz="1800">
                <a:solidFill>
                  <a:schemeClr val="lt1"/>
                </a:solidFill>
                <a:latin typeface="Arial"/>
                <a:ea typeface="Arial"/>
                <a:cs typeface="Arial"/>
                <a:sym typeface="Arial"/>
              </a:rPr>
              <a:t>Predictions of post fire hazards and impacts including debris flow and landslide risks and water quality impacts.</a:t>
            </a:r>
            <a:endParaRPr/>
          </a:p>
          <a:p>
            <a:pPr marL="0" marR="0" lvl="0" indent="0" algn="l" rtl="0">
              <a:spcBef>
                <a:spcPts val="800"/>
              </a:spcBef>
              <a:spcAft>
                <a:spcPts val="0"/>
              </a:spcAft>
              <a:buNone/>
            </a:pPr>
            <a:r>
              <a:rPr lang="en-US" sz="1800" i="1">
                <a:solidFill>
                  <a:schemeClr val="lt1"/>
                </a:solidFill>
                <a:latin typeface="Arial"/>
                <a:ea typeface="Arial"/>
                <a:cs typeface="Arial"/>
                <a:sym typeface="Arial"/>
              </a:rPr>
              <a:t>Stakeholders: USFS and USGS</a:t>
            </a:r>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p:txBody>
      </p:sp>
      <p:pic>
        <p:nvPicPr>
          <p:cNvPr id="112" name="Google Shape;112;p5"/>
          <p:cNvPicPr preferRelativeResize="0"/>
          <p:nvPr/>
        </p:nvPicPr>
        <p:blipFill rotWithShape="1">
          <a:blip r:embed="rId5">
            <a:alphaModFix/>
          </a:blip>
          <a:srcRect/>
          <a:stretch/>
        </p:blipFill>
        <p:spPr>
          <a:xfrm>
            <a:off x="6541701" y="1429623"/>
            <a:ext cx="1720066" cy="1743000"/>
          </a:xfrm>
          <a:prstGeom prst="ellipse">
            <a:avLst/>
          </a:prstGeom>
          <a:noFill/>
          <a:ln>
            <a:noFill/>
          </a:ln>
        </p:spPr>
      </p:pic>
      <p:pic>
        <p:nvPicPr>
          <p:cNvPr id="113" name="Google Shape;113;p5"/>
          <p:cNvPicPr preferRelativeResize="0"/>
          <p:nvPr/>
        </p:nvPicPr>
        <p:blipFill rotWithShape="1">
          <a:blip r:embed="rId6">
            <a:alphaModFix/>
          </a:blip>
          <a:srcRect/>
          <a:stretch/>
        </p:blipFill>
        <p:spPr>
          <a:xfrm>
            <a:off x="6693492" y="4612987"/>
            <a:ext cx="1701195" cy="1723878"/>
          </a:xfrm>
          <a:prstGeom prst="ellipse">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Arial Black"/>
              <a:buNone/>
            </a:pPr>
            <a:r>
              <a:rPr lang="en-US"/>
              <a:t>FireSense Implementation</a:t>
            </a:r>
            <a:endParaRPr/>
          </a:p>
        </p:txBody>
      </p:sp>
      <p:sp>
        <p:nvSpPr>
          <p:cNvPr id="119" name="Google Shape;119;p6"/>
          <p:cNvSpPr txBox="1"/>
          <p:nvPr/>
        </p:nvSpPr>
        <p:spPr>
          <a:xfrm>
            <a:off x="110583" y="1084942"/>
            <a:ext cx="11970834" cy="5683607"/>
          </a:xfrm>
          <a:prstGeom prst="rect">
            <a:avLst/>
          </a:prstGeom>
          <a:solidFill>
            <a:srgbClr val="384B8C">
              <a:alpha val="49803"/>
            </a:srgbClr>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a:p>
            <a:pPr marL="0" marR="0" lvl="0" indent="0" algn="l" rtl="0">
              <a:spcBef>
                <a:spcPts val="800"/>
              </a:spcBef>
              <a:spcAft>
                <a:spcPts val="0"/>
              </a:spcAft>
              <a:buNone/>
            </a:pPr>
            <a:endParaRPr sz="1800">
              <a:solidFill>
                <a:schemeClr val="lt1"/>
              </a:solidFill>
              <a:latin typeface="Arial"/>
              <a:ea typeface="Arial"/>
              <a:cs typeface="Arial"/>
              <a:sym typeface="Arial"/>
            </a:endParaRPr>
          </a:p>
        </p:txBody>
      </p:sp>
      <p:sp>
        <p:nvSpPr>
          <p:cNvPr id="120" name="Google Shape;120;p6"/>
          <p:cNvSpPr txBox="1"/>
          <p:nvPr/>
        </p:nvSpPr>
        <p:spPr>
          <a:xfrm>
            <a:off x="501606" y="1089790"/>
            <a:ext cx="30355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Technology Development </a:t>
            </a:r>
            <a:endParaRPr sz="1800" i="1">
              <a:solidFill>
                <a:schemeClr val="lt1"/>
              </a:solidFill>
              <a:latin typeface="Arial"/>
              <a:ea typeface="Arial"/>
              <a:cs typeface="Arial"/>
              <a:sym typeface="Arial"/>
            </a:endParaRPr>
          </a:p>
        </p:txBody>
      </p:sp>
      <p:grpSp>
        <p:nvGrpSpPr>
          <p:cNvPr id="121" name="Google Shape;121;p6"/>
          <p:cNvGrpSpPr/>
          <p:nvPr/>
        </p:nvGrpSpPr>
        <p:grpSpPr>
          <a:xfrm>
            <a:off x="4192856" y="1120616"/>
            <a:ext cx="3683977" cy="2497880"/>
            <a:chOff x="8325846" y="1011994"/>
            <a:chExt cx="3683977" cy="2497880"/>
          </a:xfrm>
        </p:grpSpPr>
        <p:sp>
          <p:nvSpPr>
            <p:cNvPr id="122" name="Google Shape;122;p6"/>
            <p:cNvSpPr txBox="1"/>
            <p:nvPr/>
          </p:nvSpPr>
          <p:spPr>
            <a:xfrm>
              <a:off x="8818195" y="1011994"/>
              <a:ext cx="287219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Airborne Demonstration</a:t>
              </a:r>
              <a:endParaRPr sz="1800">
                <a:solidFill>
                  <a:schemeClr val="lt1"/>
                </a:solidFill>
                <a:latin typeface="Arial"/>
                <a:ea typeface="Arial"/>
                <a:cs typeface="Arial"/>
                <a:sym typeface="Arial"/>
              </a:endParaRPr>
            </a:p>
          </p:txBody>
        </p:sp>
        <p:pic>
          <p:nvPicPr>
            <p:cNvPr id="123" name="Google Shape;123;p6"/>
            <p:cNvPicPr preferRelativeResize="0"/>
            <p:nvPr/>
          </p:nvPicPr>
          <p:blipFill rotWithShape="1">
            <a:blip r:embed="rId3">
              <a:alphaModFix/>
            </a:blip>
            <a:srcRect/>
            <a:stretch/>
          </p:blipFill>
          <p:spPr>
            <a:xfrm>
              <a:off x="8325846" y="1437637"/>
              <a:ext cx="3683977" cy="2072237"/>
            </a:xfrm>
            <a:prstGeom prst="ellipse">
              <a:avLst/>
            </a:prstGeom>
            <a:noFill/>
            <a:ln>
              <a:noFill/>
            </a:ln>
          </p:spPr>
        </p:pic>
      </p:grpSp>
      <p:pic>
        <p:nvPicPr>
          <p:cNvPr id="124" name="Google Shape;124;p6"/>
          <p:cNvPicPr preferRelativeResize="0"/>
          <p:nvPr/>
        </p:nvPicPr>
        <p:blipFill rotWithShape="1">
          <a:blip r:embed="rId4">
            <a:alphaModFix/>
          </a:blip>
          <a:srcRect/>
          <a:stretch/>
        </p:blipFill>
        <p:spPr>
          <a:xfrm>
            <a:off x="129207" y="1529846"/>
            <a:ext cx="3780393" cy="2081249"/>
          </a:xfrm>
          <a:prstGeom prst="ellipse">
            <a:avLst/>
          </a:prstGeom>
          <a:noFill/>
          <a:ln>
            <a:noFill/>
          </a:ln>
        </p:spPr>
      </p:pic>
      <p:grpSp>
        <p:nvGrpSpPr>
          <p:cNvPr id="125" name="Google Shape;125;p6"/>
          <p:cNvGrpSpPr/>
          <p:nvPr/>
        </p:nvGrpSpPr>
        <p:grpSpPr>
          <a:xfrm>
            <a:off x="8309816" y="993075"/>
            <a:ext cx="3683977" cy="2609663"/>
            <a:chOff x="4252492" y="890084"/>
            <a:chExt cx="3683977" cy="2609663"/>
          </a:xfrm>
        </p:grpSpPr>
        <p:sp>
          <p:nvSpPr>
            <p:cNvPr id="126" name="Google Shape;126;p6"/>
            <p:cNvSpPr txBox="1"/>
            <p:nvPr/>
          </p:nvSpPr>
          <p:spPr>
            <a:xfrm>
              <a:off x="4868123" y="890084"/>
              <a:ext cx="2452713" cy="471922"/>
            </a:xfrm>
            <a:prstGeom prst="rect">
              <a:avLst/>
            </a:prstGeom>
            <a:noFill/>
            <a:ln>
              <a:noFill/>
            </a:ln>
          </p:spPr>
          <p:txBody>
            <a:bodyPr spcFirstLastPara="1" wrap="square" lIns="45700" tIns="45700" rIns="45700" bIns="45700" anchor="t" anchorCtr="0">
              <a:spAutoFit/>
            </a:bodyPr>
            <a:lstStyle/>
            <a:p>
              <a:pPr marL="0" marR="0" lvl="0" indent="0" algn="l" rtl="0">
                <a:spcBef>
                  <a:spcPts val="800"/>
                </a:spcBef>
                <a:spcAft>
                  <a:spcPts val="0"/>
                </a:spcAft>
                <a:buNone/>
              </a:pPr>
              <a:r>
                <a:rPr lang="en-US" sz="1800" b="1">
                  <a:solidFill>
                    <a:schemeClr val="lt1"/>
                  </a:solidFill>
                  <a:latin typeface="Arial"/>
                  <a:ea typeface="Arial"/>
                  <a:cs typeface="Arial"/>
                  <a:sym typeface="Arial"/>
                </a:rPr>
                <a:t>Information Delivery</a:t>
              </a:r>
              <a:endParaRPr sz="1800" i="1" u="none" strike="noStrike">
                <a:solidFill>
                  <a:schemeClr val="lt1"/>
                </a:solidFill>
                <a:latin typeface="Arial"/>
                <a:ea typeface="Arial"/>
                <a:cs typeface="Arial"/>
                <a:sym typeface="Arial"/>
              </a:endParaRPr>
            </a:p>
          </p:txBody>
        </p:sp>
        <p:pic>
          <p:nvPicPr>
            <p:cNvPr id="127" name="Google Shape;127;p6" descr="A picture containing text, person, outdoor, computer&#10;&#10;Description automatically generated"/>
            <p:cNvPicPr preferRelativeResize="0"/>
            <p:nvPr/>
          </p:nvPicPr>
          <p:blipFill rotWithShape="1">
            <a:blip r:embed="rId5">
              <a:alphaModFix/>
            </a:blip>
            <a:srcRect/>
            <a:stretch/>
          </p:blipFill>
          <p:spPr>
            <a:xfrm>
              <a:off x="4252492" y="1380859"/>
              <a:ext cx="3683977" cy="2118888"/>
            </a:xfrm>
            <a:prstGeom prst="ellipse">
              <a:avLst/>
            </a:prstGeom>
            <a:noFill/>
            <a:ln>
              <a:noFill/>
            </a:ln>
          </p:spPr>
        </p:pic>
      </p:grpSp>
      <p:sp>
        <p:nvSpPr>
          <p:cNvPr id="128" name="Google Shape;128;p6"/>
          <p:cNvSpPr txBox="1"/>
          <p:nvPr/>
        </p:nvSpPr>
        <p:spPr>
          <a:xfrm>
            <a:off x="129207" y="3773924"/>
            <a:ext cx="4003178" cy="30008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Arial"/>
                <a:ea typeface="Arial"/>
                <a:cs typeface="Arial"/>
                <a:sym typeface="Arial"/>
              </a:rPr>
              <a:t>Enhance existing instruments used for monitoring pre-fire, active-fire, and post-fire environments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Develop next-generation aerial platforms as well as instruments for small spacecraft and aerial platforms for wildland fire applications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Enable measurements from multiple vantage points through model-directed, coordinated observations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Address computational challenges for modeling and for data acquisition, fusion, and real-time processing</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Facilitate artificial intelligence to create new data products needed for wildfire management and for management of of observing platform constellations</a:t>
            </a:r>
            <a:endParaRPr/>
          </a:p>
        </p:txBody>
      </p:sp>
      <p:sp>
        <p:nvSpPr>
          <p:cNvPr id="129" name="Google Shape;129;p6"/>
          <p:cNvSpPr txBox="1"/>
          <p:nvPr/>
        </p:nvSpPr>
        <p:spPr>
          <a:xfrm>
            <a:off x="4145852" y="3800854"/>
            <a:ext cx="4003178" cy="29238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Arial"/>
                <a:ea typeface="Arial"/>
                <a:cs typeface="Arial"/>
                <a:sym typeface="Arial"/>
              </a:rPr>
              <a:t>Test existing and enhanced instruments used for monitoring pre-fire, active-fire, and post-fire environments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Evaluate existing and novel aerial platforms and next-generation instruments for wildland fire applications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Leverage airborne data to support research and application development in the for FireSense use cases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Demonstrate to key stakeholders the utility of existing and newly developed technology in the management of wildland fire across the pre-fire, active-fire, and post-fire environments</a:t>
            </a:r>
            <a:endParaRPr/>
          </a:p>
        </p:txBody>
      </p:sp>
      <p:sp>
        <p:nvSpPr>
          <p:cNvPr id="130" name="Google Shape;130;p6"/>
          <p:cNvSpPr txBox="1"/>
          <p:nvPr/>
        </p:nvSpPr>
        <p:spPr>
          <a:xfrm>
            <a:off x="8162497" y="3800854"/>
            <a:ext cx="4003178" cy="27238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00">
                <a:solidFill>
                  <a:schemeClr val="lt1"/>
                </a:solidFill>
                <a:latin typeface="Arial"/>
                <a:ea typeface="Arial"/>
                <a:cs typeface="Arial"/>
                <a:sym typeface="Arial"/>
              </a:rPr>
              <a:t>Work with stakeholders to develop wildland fire data systems and solutions that are flexible and aligned with desired capabilities</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Ensure existing and new datasets (static and real-time) can be integrated into existing user-friendly web platforms (e.g., USFS WildfireSAFE, FIRMS, etc.)</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Work with NASA ARMD and commercial and agency stakeholders to bridge the current communication gap in wildland fire management</a:t>
            </a:r>
            <a:endParaRPr/>
          </a:p>
          <a:p>
            <a:pPr marL="0" marR="0" lvl="0" indent="0" algn="l" rtl="0">
              <a:spcBef>
                <a:spcPts val="600"/>
              </a:spcBef>
              <a:spcAft>
                <a:spcPts val="0"/>
              </a:spcAft>
              <a:buNone/>
            </a:pPr>
            <a:r>
              <a:rPr lang="en-US" sz="1300">
                <a:solidFill>
                  <a:schemeClr val="lt1"/>
                </a:solidFill>
                <a:latin typeface="Arial"/>
                <a:ea typeface="Arial"/>
                <a:cs typeface="Arial"/>
                <a:sym typeface="Arial"/>
              </a:rPr>
              <a:t>Enable the seamless exchange of information between spaceborne, airborne, and in situ assets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7"/>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000"/>
              <a:buFont typeface="Arial Black"/>
              <a:buNone/>
            </a:pPr>
            <a:r>
              <a:rPr lang="en-US"/>
              <a:t>Tech Solicitation and Active Projects</a:t>
            </a:r>
            <a:endParaRPr/>
          </a:p>
        </p:txBody>
      </p:sp>
      <p:sp>
        <p:nvSpPr>
          <p:cNvPr id="136" name="Google Shape;136;p7"/>
          <p:cNvSpPr txBox="1"/>
          <p:nvPr/>
        </p:nvSpPr>
        <p:spPr>
          <a:xfrm>
            <a:off x="3587147" y="1221175"/>
            <a:ext cx="82467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Fire Sense Technology Solicitation Overview/Goals​</a:t>
            </a:r>
            <a:endParaRPr sz="2000"/>
          </a:p>
        </p:txBody>
      </p:sp>
      <p:sp>
        <p:nvSpPr>
          <p:cNvPr id="137" name="Google Shape;137;p7"/>
          <p:cNvSpPr txBox="1"/>
          <p:nvPr/>
        </p:nvSpPr>
        <p:spPr>
          <a:xfrm>
            <a:off x="3587159" y="1990054"/>
            <a:ext cx="8329723"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Arial"/>
                <a:ea typeface="Arial"/>
                <a:cs typeface="Arial"/>
                <a:sym typeface="Arial"/>
              </a:rPr>
              <a:t>Goal​</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Introduce new, innovative NASA Earth system observation capabilities to predict and manage wildfires and their impacts ​</a:t>
            </a:r>
            <a:endParaRPr/>
          </a:p>
          <a:p>
            <a:pPr marL="0" marR="0" lvl="0" indent="0" algn="l" rtl="0">
              <a:spcBef>
                <a:spcPts val="0"/>
              </a:spcBef>
              <a:spcAft>
                <a:spcPts val="0"/>
              </a:spcAft>
              <a:buNone/>
            </a:pPr>
            <a:endParaRPr sz="1800">
              <a:solidFill>
                <a:schemeClr val="lt1"/>
              </a:solidFill>
              <a:latin typeface="Arial"/>
              <a:ea typeface="Arial"/>
              <a:cs typeface="Arial"/>
              <a:sym typeface="Arial"/>
            </a:endParaRPr>
          </a:p>
          <a:p>
            <a:pPr marL="0" marR="0" lvl="0" indent="0" algn="l" rtl="0">
              <a:spcBef>
                <a:spcPts val="0"/>
              </a:spcBef>
              <a:spcAft>
                <a:spcPts val="0"/>
              </a:spcAft>
              <a:buNone/>
            </a:pPr>
            <a:r>
              <a:rPr lang="en-US" sz="1800">
                <a:solidFill>
                  <a:schemeClr val="lt1"/>
                </a:solidFill>
                <a:latin typeface="Arial"/>
                <a:ea typeface="Arial"/>
                <a:cs typeface="Arial"/>
                <a:sym typeface="Arial"/>
              </a:rPr>
              <a:t>Approach​</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Enhance capabilities of existing science instruments needed for monitoring all stages of the wildfire environment​</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Reduce mass and power of instruments for accommodation by next-generation small spacecraft and aerial platforms​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Enable unprecedented measurements from multiple vantage points through model-directed, coordinated observations using autonomous tasking​</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Address computational challenges for modeling and for data acquisition, fusion, and processing in a real-time environment​</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Improve numerical models of the pre-, active-, and post-fire environments​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Leverage multiple programs​</a:t>
            </a:r>
            <a:endParaRPr/>
          </a:p>
          <a:p>
            <a:pPr marL="285750" marR="0" lvl="0" indent="-285750" algn="l" rtl="0">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Engage universities and small businesses​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8"/>
          <p:cNvSpPr txBox="1">
            <a:spLocks noGrp="1"/>
          </p:cNvSpPr>
          <p:nvPr>
            <p:ph type="title"/>
          </p:nvPr>
        </p:nvSpPr>
        <p:spPr>
          <a:xfrm>
            <a:off x="472440" y="0"/>
            <a:ext cx="10515600" cy="102083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000"/>
              <a:buFont typeface="Arial Black"/>
              <a:buNone/>
            </a:pPr>
            <a:r>
              <a:rPr lang="en-US"/>
              <a:t>Tech Solicitation and Active Projects</a:t>
            </a:r>
            <a:endParaRPr/>
          </a:p>
        </p:txBody>
      </p:sp>
      <p:graphicFrame>
        <p:nvGraphicFramePr>
          <p:cNvPr id="143" name="Google Shape;143;p8"/>
          <p:cNvGraphicFramePr/>
          <p:nvPr/>
        </p:nvGraphicFramePr>
        <p:xfrm>
          <a:off x="3727598" y="2252980"/>
          <a:ext cx="3000000" cy="3000000"/>
        </p:xfrm>
        <a:graphic>
          <a:graphicData uri="http://schemas.openxmlformats.org/drawingml/2006/table">
            <a:tbl>
              <a:tblPr firstRow="1" bandRow="1">
                <a:noFill/>
                <a:tableStyleId>{A600F940-826B-4D58-B9FE-7E09F087620E}</a:tableStyleId>
              </a:tblPr>
              <a:tblGrid>
                <a:gridCol w="2410100">
                  <a:extLst>
                    <a:ext uri="{9D8B030D-6E8A-4147-A177-3AD203B41FA5}">
                      <a16:colId xmlns:a16="http://schemas.microsoft.com/office/drawing/2014/main" val="20000"/>
                    </a:ext>
                  </a:extLst>
                </a:gridCol>
                <a:gridCol w="5454375">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600" b="1" u="none" strike="noStrike" cap="none">
                          <a:solidFill>
                            <a:schemeClr val="lt1"/>
                          </a:solidFill>
                        </a:rPr>
                        <a:t>Organization</a:t>
                      </a:r>
                      <a:endParaRPr sz="1600" b="1">
                        <a:solidFill>
                          <a:schemeClr val="lt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600"/>
                        <a:buFont typeface="Arial"/>
                        <a:buNone/>
                      </a:pPr>
                      <a:r>
                        <a:rPr lang="en-US" sz="1600" b="1" u="none" strike="noStrike">
                          <a:solidFill>
                            <a:schemeClr val="lt1"/>
                          </a:solidFill>
                        </a:rPr>
                        <a:t>Title</a:t>
                      </a:r>
                      <a:endParaRPr sz="1600" b="1" i="0" u="none" strike="noStrike">
                        <a:solidFill>
                          <a:schemeClr val="lt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600">
                          <a:solidFill>
                            <a:schemeClr val="lt1"/>
                          </a:solidFill>
                        </a:rPr>
                        <a:t>University of Maryland, Baltimore County</a:t>
                      </a:r>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600"/>
                        <a:buFont typeface="Arial"/>
                        <a:buNone/>
                      </a:pPr>
                      <a:r>
                        <a:rPr lang="en-US" sz="1600" u="none" strike="noStrike">
                          <a:solidFill>
                            <a:schemeClr val="lt1"/>
                          </a:solidFill>
                        </a:rPr>
                        <a:t>Towards a NU-WRF based Mega Wildfire Digital Twin: Smoke Transport Impact Scenarios on Air Quality, Cardiopulmonary Disease and Regional Deforestation</a:t>
                      </a:r>
                      <a:endParaRPr sz="1600" b="0" i="0" u="none" strike="noStrike">
                        <a:solidFill>
                          <a:schemeClr val="lt1"/>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600">
                          <a:solidFill>
                            <a:schemeClr val="lt1"/>
                          </a:solidFill>
                        </a:rPr>
                        <a:t>Makel Engineering, Inc.</a:t>
                      </a:r>
                      <a:endParaRPr sz="1600">
                        <a:solidFill>
                          <a:schemeClr val="lt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600"/>
                        <a:buFont typeface="Arial"/>
                        <a:buNone/>
                      </a:pPr>
                      <a:r>
                        <a:rPr lang="en-US" sz="1600" u="none" strike="noStrike">
                          <a:solidFill>
                            <a:schemeClr val="lt1"/>
                          </a:solidFill>
                        </a:rPr>
                        <a:t>Chemical and Particulate Microsensor Instrument for UAV Airborne Measurements Near Wildfires (SBIR)</a:t>
                      </a:r>
                      <a:endParaRPr sz="1600" b="0" i="0" u="none" strike="noStrike">
                        <a:solidFill>
                          <a:schemeClr val="lt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600" u="none" strike="noStrike">
                          <a:solidFill>
                            <a:schemeClr val="lt1"/>
                          </a:solidFill>
                        </a:rPr>
                        <a:t>Xiomas Technologies, LLC</a:t>
                      </a:r>
                      <a:endParaRPr sz="1600">
                        <a:solidFill>
                          <a:schemeClr val="lt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600"/>
                        <a:buFont typeface="Arial"/>
                        <a:buNone/>
                      </a:pPr>
                      <a:r>
                        <a:rPr lang="en-US" sz="1600" u="none" strike="noStrike">
                          <a:solidFill>
                            <a:schemeClr val="lt1"/>
                          </a:solidFill>
                        </a:rPr>
                        <a:t>Thermal Mapping Airborne Simulator for Small Satellite Sensor (SBIR)</a:t>
                      </a:r>
                      <a:endParaRPr sz="1600" b="0" i="0" u="none" strike="noStrike">
                        <a:solidFill>
                          <a:schemeClr val="lt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
        <p:nvSpPr>
          <p:cNvPr id="144" name="Google Shape;144;p8"/>
          <p:cNvSpPr txBox="1"/>
          <p:nvPr/>
        </p:nvSpPr>
        <p:spPr>
          <a:xfrm>
            <a:off x="3631905" y="1367863"/>
            <a:ext cx="609777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Fire Sense Technology – Active Projects</a:t>
            </a:r>
            <a:endParaRPr/>
          </a:p>
        </p:txBody>
      </p:sp>
      <p:sp>
        <p:nvSpPr>
          <p:cNvPr id="145" name="Google Shape;145;p8"/>
          <p:cNvSpPr txBox="1"/>
          <p:nvPr/>
        </p:nvSpPr>
        <p:spPr>
          <a:xfrm>
            <a:off x="3727598" y="5267258"/>
            <a:ext cx="824466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Arial"/>
                <a:ea typeface="Arial"/>
                <a:cs typeface="Arial"/>
                <a:sym typeface="Arial"/>
              </a:rPr>
              <a:t>Selection announcements for first round of full proposal reviews is imminent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2150</Words>
  <Application>Microsoft Office PowerPoint</Application>
  <PresentationFormat>Widescreen</PresentationFormat>
  <Paragraphs>291</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 Black</vt:lpstr>
      <vt:lpstr>Helvetica Neue</vt:lpstr>
      <vt:lpstr>Calibri</vt:lpstr>
      <vt:lpstr>Open Sans</vt:lpstr>
      <vt:lpstr>Quattrocento Sans</vt:lpstr>
      <vt:lpstr>Arial</vt:lpstr>
      <vt:lpstr>Office Theme</vt:lpstr>
      <vt:lpstr>The NASA FireSense Project</vt:lpstr>
      <vt:lpstr>PowerPoint Presentation</vt:lpstr>
      <vt:lpstr>NASA FireSense is driven by Stakeholder Needs</vt:lpstr>
      <vt:lpstr>NASA FireSense is driven by Stakeholder Needs</vt:lpstr>
      <vt:lpstr>NASA Response to Stakeholder Identified Needs</vt:lpstr>
      <vt:lpstr>FireSense Use Cases</vt:lpstr>
      <vt:lpstr>FireSense Implementation</vt:lpstr>
      <vt:lpstr>Tech Solicitation and Active Projects</vt:lpstr>
      <vt:lpstr>Tech Solicitation and Active Projects</vt:lpstr>
      <vt:lpstr>Fall 2023 Field Campaign</vt:lpstr>
      <vt:lpstr>Fall 2023 Field Campaign</vt:lpstr>
      <vt:lpstr>Fall 2023 Field Campaign</vt:lpstr>
      <vt:lpstr>Fall 2023 Field Campaign</vt:lpstr>
      <vt:lpstr>NASA’s Wildland Fire Initiative  Multi-Disciplinary Collaboration in Wildfire</vt:lpstr>
      <vt:lpstr>NASA Wildland Fire Capstone Demonstration</vt:lpstr>
      <vt:lpstr>PowerPoint Presentation</vt:lpstr>
      <vt:lpstr>FireSense Team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NASA FireSense Project</dc:title>
  <dc:creator>Joseph Paul Padgett</dc:creator>
  <cp:lastModifiedBy>Hinkley, Everett - FS, DC</cp:lastModifiedBy>
  <cp:revision>1</cp:revision>
  <dcterms:created xsi:type="dcterms:W3CDTF">2023-03-28T18:47:13Z</dcterms:created>
  <dcterms:modified xsi:type="dcterms:W3CDTF">2023-04-19T14:22:15Z</dcterms:modified>
</cp:coreProperties>
</file>