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7"/>
  </p:notesMasterIdLst>
  <p:sldIdLst>
    <p:sldId id="569" r:id="rId5"/>
    <p:sldId id="567" r:id="rId6"/>
    <p:sldId id="570" r:id="rId7"/>
    <p:sldId id="564" r:id="rId8"/>
    <p:sldId id="571" r:id="rId9"/>
    <p:sldId id="572" r:id="rId10"/>
    <p:sldId id="576" r:id="rId11"/>
    <p:sldId id="281" r:id="rId12"/>
    <p:sldId id="574" r:id="rId13"/>
    <p:sldId id="575" r:id="rId14"/>
    <p:sldId id="257" r:id="rId15"/>
    <p:sldId id="5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54B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411" autoAdjust="0"/>
  </p:normalViewPr>
  <p:slideViewPr>
    <p:cSldViewPr snapToGrid="0">
      <p:cViewPr varScale="1">
        <p:scale>
          <a:sx n="104" d="100"/>
          <a:sy n="104" d="100"/>
        </p:scale>
        <p:origin x="87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C18F70-B4D5-4A34-A1AB-ED6BB89A99C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ED5D061F-B043-4872-B260-CE0AEAB409C2}">
      <dgm:prSet phldrT="[Text]"/>
      <dgm:spPr/>
      <dgm:t>
        <a:bodyPr/>
        <a:lstStyle/>
        <a:p>
          <a:r>
            <a:rPr lang="en-US" dirty="0"/>
            <a:t>Data Sets</a:t>
          </a:r>
        </a:p>
      </dgm:t>
    </dgm:pt>
    <dgm:pt modelId="{2F1588FC-9B9E-4B41-848D-9EE97D3B0A31}" type="parTrans" cxnId="{A50926FB-7CD1-401E-BF2D-191A0DE752D8}">
      <dgm:prSet/>
      <dgm:spPr/>
      <dgm:t>
        <a:bodyPr/>
        <a:lstStyle/>
        <a:p>
          <a:endParaRPr lang="en-US"/>
        </a:p>
      </dgm:t>
    </dgm:pt>
    <dgm:pt modelId="{59258E6F-BA5B-40BF-B5F4-3A2E0123734B}" type="sibTrans" cxnId="{A50926FB-7CD1-401E-BF2D-191A0DE752D8}">
      <dgm:prSet/>
      <dgm:spPr/>
      <dgm:t>
        <a:bodyPr/>
        <a:lstStyle/>
        <a:p>
          <a:endParaRPr lang="en-US"/>
        </a:p>
      </dgm:t>
    </dgm:pt>
    <dgm:pt modelId="{653457D3-D644-4AB7-BC1C-6EBC95031F8F}">
      <dgm:prSet phldrT="[Text]"/>
      <dgm:spPr/>
      <dgm:t>
        <a:bodyPr/>
        <a:lstStyle/>
        <a:p>
          <a:r>
            <a:rPr lang="en-US" dirty="0"/>
            <a:t>EROS - </a:t>
          </a:r>
          <a:r>
            <a:rPr lang="en-US" dirty="0" err="1"/>
            <a:t>Landfire</a:t>
          </a:r>
          <a:endParaRPr lang="en-US" dirty="0"/>
        </a:p>
      </dgm:t>
    </dgm:pt>
    <dgm:pt modelId="{7B2642EC-8AB4-4050-83F9-E137A7386489}" type="parTrans" cxnId="{3853496A-E35D-417F-8BD5-1AB061A68E31}">
      <dgm:prSet/>
      <dgm:spPr/>
      <dgm:t>
        <a:bodyPr/>
        <a:lstStyle/>
        <a:p>
          <a:endParaRPr lang="en-US"/>
        </a:p>
      </dgm:t>
    </dgm:pt>
    <dgm:pt modelId="{A5A96D50-3BBC-4CF8-9EA7-22A06A7834BE}" type="sibTrans" cxnId="{3853496A-E35D-417F-8BD5-1AB061A68E31}">
      <dgm:prSet/>
      <dgm:spPr/>
      <dgm:t>
        <a:bodyPr/>
        <a:lstStyle/>
        <a:p>
          <a:endParaRPr lang="en-US"/>
        </a:p>
      </dgm:t>
    </dgm:pt>
    <dgm:pt modelId="{9C222E49-511E-4651-86A9-0002CBFFDE2C}">
      <dgm:prSet phldrT="[Text]"/>
      <dgm:spPr/>
      <dgm:t>
        <a:bodyPr/>
        <a:lstStyle/>
        <a:p>
          <a:r>
            <a:rPr lang="en-US" dirty="0"/>
            <a:t>MTBS &amp; Fire Boundaries</a:t>
          </a:r>
        </a:p>
      </dgm:t>
    </dgm:pt>
    <dgm:pt modelId="{A124F731-BBD6-42CD-8E12-84A2B0DC1D2B}" type="parTrans" cxnId="{3AEA6A5C-CC29-4D31-AD51-1E21E89AA950}">
      <dgm:prSet/>
      <dgm:spPr/>
      <dgm:t>
        <a:bodyPr/>
        <a:lstStyle/>
        <a:p>
          <a:endParaRPr lang="en-US"/>
        </a:p>
      </dgm:t>
    </dgm:pt>
    <dgm:pt modelId="{8AB767EB-894E-40C4-9C01-D57F4F514381}" type="sibTrans" cxnId="{3AEA6A5C-CC29-4D31-AD51-1E21E89AA950}">
      <dgm:prSet/>
      <dgm:spPr/>
      <dgm:t>
        <a:bodyPr/>
        <a:lstStyle/>
        <a:p>
          <a:endParaRPr lang="en-US"/>
        </a:p>
      </dgm:t>
    </dgm:pt>
    <dgm:pt modelId="{D1D92862-07EA-476D-9814-02BBD684491E}">
      <dgm:prSet phldrT="[Text]"/>
      <dgm:spPr/>
      <dgm:t>
        <a:bodyPr/>
        <a:lstStyle/>
        <a:p>
          <a:r>
            <a:rPr lang="en-US" dirty="0"/>
            <a:t>Model &amp; Science Support</a:t>
          </a:r>
        </a:p>
      </dgm:t>
    </dgm:pt>
    <dgm:pt modelId="{02D01CC1-8961-401D-BA4D-15EE8D073745}" type="parTrans" cxnId="{24F264B9-0CE9-4500-A3F3-8E4C6EFDFD0C}">
      <dgm:prSet/>
      <dgm:spPr/>
      <dgm:t>
        <a:bodyPr/>
        <a:lstStyle/>
        <a:p>
          <a:endParaRPr lang="en-US"/>
        </a:p>
      </dgm:t>
    </dgm:pt>
    <dgm:pt modelId="{18A1D91B-3AF3-4520-ACB1-074DA1911695}" type="sibTrans" cxnId="{24F264B9-0CE9-4500-A3F3-8E4C6EFDFD0C}">
      <dgm:prSet/>
      <dgm:spPr/>
      <dgm:t>
        <a:bodyPr/>
        <a:lstStyle/>
        <a:p>
          <a:endParaRPr lang="en-US"/>
        </a:p>
      </dgm:t>
    </dgm:pt>
    <dgm:pt modelId="{2D390DB0-1DEE-4583-9C80-BB2DE055AB23}">
      <dgm:prSet phldrT="[Text]"/>
      <dgm:spPr/>
      <dgm:t>
        <a:bodyPr/>
        <a:lstStyle/>
        <a:p>
          <a:r>
            <a:rPr lang="en-US" dirty="0"/>
            <a:t>Fire Behavior &amp; Risk</a:t>
          </a:r>
        </a:p>
      </dgm:t>
    </dgm:pt>
    <dgm:pt modelId="{1177AC4A-2C44-4ACC-B54C-32C97F5B6EC0}" type="parTrans" cxnId="{37164BAC-4A6A-4398-BDF5-5CF3772B1B0C}">
      <dgm:prSet/>
      <dgm:spPr/>
      <dgm:t>
        <a:bodyPr/>
        <a:lstStyle/>
        <a:p>
          <a:endParaRPr lang="en-US"/>
        </a:p>
      </dgm:t>
    </dgm:pt>
    <dgm:pt modelId="{310B2BB5-86FD-4579-B795-998DDCDBAC61}" type="sibTrans" cxnId="{37164BAC-4A6A-4398-BDF5-5CF3772B1B0C}">
      <dgm:prSet/>
      <dgm:spPr/>
      <dgm:t>
        <a:bodyPr/>
        <a:lstStyle/>
        <a:p>
          <a:endParaRPr lang="en-US"/>
        </a:p>
      </dgm:t>
    </dgm:pt>
    <dgm:pt modelId="{6579EE4E-8BBF-4FC8-8830-FE4E3DCF9852}">
      <dgm:prSet phldrT="[Text]"/>
      <dgm:spPr/>
      <dgm:t>
        <a:bodyPr/>
        <a:lstStyle/>
        <a:p>
          <a:r>
            <a:rPr lang="en-US" dirty="0"/>
            <a:t>Climate Change</a:t>
          </a:r>
        </a:p>
      </dgm:t>
    </dgm:pt>
    <dgm:pt modelId="{4F177770-8B02-4A23-9EFF-AA3A3F771704}" type="parTrans" cxnId="{14282183-E03D-4E26-A83B-A44C4F644995}">
      <dgm:prSet/>
      <dgm:spPr/>
      <dgm:t>
        <a:bodyPr/>
        <a:lstStyle/>
        <a:p>
          <a:endParaRPr lang="en-US"/>
        </a:p>
      </dgm:t>
    </dgm:pt>
    <dgm:pt modelId="{5E9FEEC6-7DB2-4DFE-BCE6-A8E6B495E9DF}" type="sibTrans" cxnId="{14282183-E03D-4E26-A83B-A44C4F644995}">
      <dgm:prSet/>
      <dgm:spPr/>
      <dgm:t>
        <a:bodyPr/>
        <a:lstStyle/>
        <a:p>
          <a:endParaRPr lang="en-US"/>
        </a:p>
      </dgm:t>
    </dgm:pt>
    <dgm:pt modelId="{8ED8F992-BD0B-4FBD-B934-503FB3FB5759}">
      <dgm:prSet phldrT="[Text]"/>
      <dgm:spPr/>
      <dgm:t>
        <a:bodyPr/>
        <a:lstStyle/>
        <a:p>
          <a:r>
            <a:rPr lang="en-US" dirty="0"/>
            <a:t>Landscape Team</a:t>
          </a:r>
        </a:p>
      </dgm:t>
    </dgm:pt>
    <dgm:pt modelId="{F6274023-FCEF-460A-8587-0E0178D4E760}" type="parTrans" cxnId="{01240A70-EAA3-438F-8D02-7E2A045CE395}">
      <dgm:prSet/>
      <dgm:spPr/>
      <dgm:t>
        <a:bodyPr/>
        <a:lstStyle/>
        <a:p>
          <a:endParaRPr lang="en-US"/>
        </a:p>
      </dgm:t>
    </dgm:pt>
    <dgm:pt modelId="{1031F5D8-B8A7-489E-9F44-A77AEE1F0BE5}" type="sibTrans" cxnId="{01240A70-EAA3-438F-8D02-7E2A045CE395}">
      <dgm:prSet/>
      <dgm:spPr/>
      <dgm:t>
        <a:bodyPr/>
        <a:lstStyle/>
        <a:p>
          <a:endParaRPr lang="en-US"/>
        </a:p>
      </dgm:t>
    </dgm:pt>
    <dgm:pt modelId="{6F082474-B7F4-4A55-8F04-229A04B189C5}">
      <dgm:prSet phldrT="[Text]"/>
      <dgm:spPr/>
      <dgm:t>
        <a:bodyPr/>
        <a:lstStyle/>
        <a:p>
          <a:r>
            <a:rPr lang="en-US" dirty="0"/>
            <a:t>Land Manger(s) – Treatments, Values/outcomes, Plans</a:t>
          </a:r>
        </a:p>
      </dgm:t>
    </dgm:pt>
    <dgm:pt modelId="{7C0A4F8F-EA37-49DD-BF77-D87759A5C3AE}" type="parTrans" cxnId="{CB395B0C-2E08-45F2-8053-74F5C120E570}">
      <dgm:prSet/>
      <dgm:spPr/>
      <dgm:t>
        <a:bodyPr/>
        <a:lstStyle/>
        <a:p>
          <a:endParaRPr lang="en-US"/>
        </a:p>
      </dgm:t>
    </dgm:pt>
    <dgm:pt modelId="{D60DA1EB-FB37-4FB6-9456-69D43D7A9BB4}" type="sibTrans" cxnId="{CB395B0C-2E08-45F2-8053-74F5C120E570}">
      <dgm:prSet/>
      <dgm:spPr/>
      <dgm:t>
        <a:bodyPr/>
        <a:lstStyle/>
        <a:p>
          <a:endParaRPr lang="en-US"/>
        </a:p>
      </dgm:t>
    </dgm:pt>
    <dgm:pt modelId="{6B847F87-EAF1-4609-8107-583BCC2E4DED}">
      <dgm:prSet phldrT="[Text]"/>
      <dgm:spPr/>
      <dgm:t>
        <a:bodyPr/>
        <a:lstStyle/>
        <a:p>
          <a:r>
            <a:rPr lang="en-US" dirty="0"/>
            <a:t>Post-Doc &amp; Scientists – Modeling &amp; Analysis, Data, Monitoring</a:t>
          </a:r>
        </a:p>
      </dgm:t>
    </dgm:pt>
    <dgm:pt modelId="{47DB9BF0-C5CE-451C-A10B-D7457C1F7226}" type="parTrans" cxnId="{7C77E77F-A2E0-4DEF-AB77-8F0D62D89822}">
      <dgm:prSet/>
      <dgm:spPr/>
      <dgm:t>
        <a:bodyPr/>
        <a:lstStyle/>
        <a:p>
          <a:endParaRPr lang="en-US"/>
        </a:p>
      </dgm:t>
    </dgm:pt>
    <dgm:pt modelId="{82FE9D69-51EF-4BE5-BD3B-74A6238E04DA}" type="sibTrans" cxnId="{7C77E77F-A2E0-4DEF-AB77-8F0D62D89822}">
      <dgm:prSet/>
      <dgm:spPr/>
      <dgm:t>
        <a:bodyPr/>
        <a:lstStyle/>
        <a:p>
          <a:endParaRPr lang="en-US"/>
        </a:p>
      </dgm:t>
    </dgm:pt>
    <dgm:pt modelId="{EC4C24B8-51F0-4622-A600-66E2AF5BE393}">
      <dgm:prSet phldrT="[Text]"/>
      <dgm:spPr/>
      <dgm:t>
        <a:bodyPr/>
        <a:lstStyle/>
        <a:p>
          <a:r>
            <a:rPr lang="en-US" dirty="0"/>
            <a:t>Invasive Species</a:t>
          </a:r>
        </a:p>
      </dgm:t>
    </dgm:pt>
    <dgm:pt modelId="{BE78B3A2-69E2-4066-82F8-0BFF28DA204B}" type="parTrans" cxnId="{0EB7F4E0-B45C-4F73-8231-C5C781800CA5}">
      <dgm:prSet/>
      <dgm:spPr/>
      <dgm:t>
        <a:bodyPr/>
        <a:lstStyle/>
        <a:p>
          <a:endParaRPr lang="en-US"/>
        </a:p>
      </dgm:t>
    </dgm:pt>
    <dgm:pt modelId="{9ACDB773-DDE0-41E1-8EF9-662084BCE724}" type="sibTrans" cxnId="{0EB7F4E0-B45C-4F73-8231-C5C781800CA5}">
      <dgm:prSet/>
      <dgm:spPr/>
      <dgm:t>
        <a:bodyPr/>
        <a:lstStyle/>
        <a:p>
          <a:endParaRPr lang="en-US"/>
        </a:p>
      </dgm:t>
    </dgm:pt>
    <dgm:pt modelId="{AD33D656-451C-4FA4-9102-2B24FA634A77}">
      <dgm:prSet phldrT="[Text]"/>
      <dgm:spPr/>
      <dgm:t>
        <a:bodyPr/>
        <a:lstStyle/>
        <a:p>
          <a:r>
            <a:rPr lang="en-US" dirty="0"/>
            <a:t>Invasive </a:t>
          </a:r>
          <a:r>
            <a:rPr lang="en-US" dirty="0" err="1"/>
            <a:t>Spp</a:t>
          </a:r>
          <a:r>
            <a:rPr lang="en-US" dirty="0"/>
            <a:t> Spread</a:t>
          </a:r>
        </a:p>
      </dgm:t>
    </dgm:pt>
    <dgm:pt modelId="{B35215C3-9235-4880-AD35-A2877DDD9199}" type="parTrans" cxnId="{53B9D985-7142-444A-83C6-AD8D291096BE}">
      <dgm:prSet/>
      <dgm:spPr/>
      <dgm:t>
        <a:bodyPr/>
        <a:lstStyle/>
        <a:p>
          <a:endParaRPr lang="en-US"/>
        </a:p>
      </dgm:t>
    </dgm:pt>
    <dgm:pt modelId="{76486036-803A-451C-A464-F43BFA6E65C7}" type="sibTrans" cxnId="{53B9D985-7142-444A-83C6-AD8D291096BE}">
      <dgm:prSet/>
      <dgm:spPr/>
      <dgm:t>
        <a:bodyPr/>
        <a:lstStyle/>
        <a:p>
          <a:endParaRPr lang="en-US"/>
        </a:p>
      </dgm:t>
    </dgm:pt>
    <dgm:pt modelId="{D28E3C34-CA3E-4998-84C2-D1E8397DC551}">
      <dgm:prSet phldrT="[Text]"/>
      <dgm:spPr/>
      <dgm:t>
        <a:bodyPr/>
        <a:lstStyle/>
        <a:p>
          <a:r>
            <a:rPr lang="en-US" dirty="0"/>
            <a:t>Post-fire Risks</a:t>
          </a:r>
        </a:p>
      </dgm:t>
    </dgm:pt>
    <dgm:pt modelId="{77DB7CBB-9743-40D1-83F1-994DBFD0DEB7}" type="parTrans" cxnId="{164DC569-9CC9-4B13-BC3C-7EC4E4B97091}">
      <dgm:prSet/>
      <dgm:spPr/>
      <dgm:t>
        <a:bodyPr/>
        <a:lstStyle/>
        <a:p>
          <a:endParaRPr lang="en-US"/>
        </a:p>
      </dgm:t>
    </dgm:pt>
    <dgm:pt modelId="{B269987B-F83E-49CA-A8A2-9CD481775FE2}" type="sibTrans" cxnId="{164DC569-9CC9-4B13-BC3C-7EC4E4B97091}">
      <dgm:prSet/>
      <dgm:spPr/>
      <dgm:t>
        <a:bodyPr/>
        <a:lstStyle/>
        <a:p>
          <a:endParaRPr lang="en-US"/>
        </a:p>
      </dgm:t>
    </dgm:pt>
    <dgm:pt modelId="{00056DBC-AEB2-409E-8BB3-3F4088DC2391}">
      <dgm:prSet phldrT="[Text]"/>
      <dgm:spPr/>
      <dgm:t>
        <a:bodyPr/>
        <a:lstStyle/>
        <a:p>
          <a:r>
            <a:rPr lang="en-US" dirty="0"/>
            <a:t>Fire Ecology</a:t>
          </a:r>
        </a:p>
      </dgm:t>
    </dgm:pt>
    <dgm:pt modelId="{8F9B9529-097B-4B0C-B841-CAFFA09D84F2}" type="parTrans" cxnId="{985514DE-0BE0-4589-BE72-BC92CB7D8ED1}">
      <dgm:prSet/>
      <dgm:spPr/>
      <dgm:t>
        <a:bodyPr/>
        <a:lstStyle/>
        <a:p>
          <a:endParaRPr lang="en-US"/>
        </a:p>
      </dgm:t>
    </dgm:pt>
    <dgm:pt modelId="{59F0129F-467A-42F3-861B-2AA5DC155DC1}" type="sibTrans" cxnId="{985514DE-0BE0-4589-BE72-BC92CB7D8ED1}">
      <dgm:prSet/>
      <dgm:spPr/>
      <dgm:t>
        <a:bodyPr/>
        <a:lstStyle/>
        <a:p>
          <a:endParaRPr lang="en-US"/>
        </a:p>
      </dgm:t>
    </dgm:pt>
    <dgm:pt modelId="{A5A8D173-4254-4C57-9A70-382C831BDB10}">
      <dgm:prSet phldrT="[Text]"/>
      <dgm:spPr/>
      <dgm:t>
        <a:bodyPr/>
        <a:lstStyle/>
        <a:p>
          <a:r>
            <a:rPr lang="en-US" dirty="0"/>
            <a:t>Wildlife Habitat</a:t>
          </a:r>
        </a:p>
      </dgm:t>
    </dgm:pt>
    <dgm:pt modelId="{483E9093-8DB9-4BF4-8C4C-388FC27845B7}" type="parTrans" cxnId="{514CF8EA-A71A-479E-9F89-446E69776DA2}">
      <dgm:prSet/>
      <dgm:spPr/>
      <dgm:t>
        <a:bodyPr/>
        <a:lstStyle/>
        <a:p>
          <a:endParaRPr lang="en-US"/>
        </a:p>
      </dgm:t>
    </dgm:pt>
    <dgm:pt modelId="{74322F7C-2B04-4B9E-BB29-3AD96C299465}" type="sibTrans" cxnId="{514CF8EA-A71A-479E-9F89-446E69776DA2}">
      <dgm:prSet/>
      <dgm:spPr/>
      <dgm:t>
        <a:bodyPr/>
        <a:lstStyle/>
        <a:p>
          <a:endParaRPr lang="en-US"/>
        </a:p>
      </dgm:t>
    </dgm:pt>
    <dgm:pt modelId="{EA58D03A-FD61-4797-BD11-23E44280E56F}">
      <dgm:prSet phldrT="[Text]"/>
      <dgm:spPr/>
      <dgm:t>
        <a:bodyPr/>
        <a:lstStyle/>
        <a:p>
          <a:r>
            <a:rPr lang="en-US" dirty="0"/>
            <a:t>Water Flow &amp; Quality</a:t>
          </a:r>
        </a:p>
      </dgm:t>
    </dgm:pt>
    <dgm:pt modelId="{84AD3351-6DA5-44E7-8ECC-586760DFFBBD}" type="parTrans" cxnId="{81B99E00-87D4-45F8-8138-A4691EA7F067}">
      <dgm:prSet/>
      <dgm:spPr/>
      <dgm:t>
        <a:bodyPr/>
        <a:lstStyle/>
        <a:p>
          <a:endParaRPr lang="en-US"/>
        </a:p>
      </dgm:t>
    </dgm:pt>
    <dgm:pt modelId="{7315687C-37E1-4C87-8AA3-CC75B451A51E}" type="sibTrans" cxnId="{81B99E00-87D4-45F8-8138-A4691EA7F067}">
      <dgm:prSet/>
      <dgm:spPr/>
      <dgm:t>
        <a:bodyPr/>
        <a:lstStyle/>
        <a:p>
          <a:endParaRPr lang="en-US"/>
        </a:p>
      </dgm:t>
    </dgm:pt>
    <dgm:pt modelId="{D6AEE512-3FCF-42F8-9E3A-CA9ED8EF083F}">
      <dgm:prSet phldrT="[Text]"/>
      <dgm:spPr/>
      <dgm:t>
        <a:bodyPr/>
        <a:lstStyle/>
        <a:p>
          <a:r>
            <a:rPr lang="en-US" dirty="0"/>
            <a:t>Facilitator/Planner </a:t>
          </a:r>
        </a:p>
      </dgm:t>
    </dgm:pt>
    <dgm:pt modelId="{C9A956CB-F747-4A05-9DB8-8BAE58C6F0CF}" type="parTrans" cxnId="{EDDC648B-99C6-4610-8798-0FF0E70583BC}">
      <dgm:prSet/>
      <dgm:spPr/>
      <dgm:t>
        <a:bodyPr/>
        <a:lstStyle/>
        <a:p>
          <a:endParaRPr lang="en-US"/>
        </a:p>
      </dgm:t>
    </dgm:pt>
    <dgm:pt modelId="{6C0FC9FE-A4E8-4EB3-9789-17E90F197710}" type="sibTrans" cxnId="{EDDC648B-99C6-4610-8798-0FF0E70583BC}">
      <dgm:prSet/>
      <dgm:spPr/>
      <dgm:t>
        <a:bodyPr/>
        <a:lstStyle/>
        <a:p>
          <a:endParaRPr lang="en-US"/>
        </a:p>
      </dgm:t>
    </dgm:pt>
    <dgm:pt modelId="{3BA41237-36B1-44AB-B0B3-B3CD636558F6}">
      <dgm:prSet phldrT="[Text]"/>
      <dgm:spPr/>
      <dgm:t>
        <a:bodyPr/>
        <a:lstStyle/>
        <a:p>
          <a:r>
            <a:rPr lang="en-US" dirty="0"/>
            <a:t>Plant &amp; Wildlife Distribution</a:t>
          </a:r>
        </a:p>
      </dgm:t>
    </dgm:pt>
    <dgm:pt modelId="{4EA56E91-7185-4052-93E9-A6658E048D1D}" type="parTrans" cxnId="{426781E9-3345-4062-AE5E-366DE2E22532}">
      <dgm:prSet/>
      <dgm:spPr/>
      <dgm:t>
        <a:bodyPr/>
        <a:lstStyle/>
        <a:p>
          <a:endParaRPr lang="en-US"/>
        </a:p>
      </dgm:t>
    </dgm:pt>
    <dgm:pt modelId="{6AEE14F6-7AAF-4CF7-B1D4-DA238BC8240C}" type="sibTrans" cxnId="{426781E9-3345-4062-AE5E-366DE2E22532}">
      <dgm:prSet/>
      <dgm:spPr/>
      <dgm:t>
        <a:bodyPr/>
        <a:lstStyle/>
        <a:p>
          <a:endParaRPr lang="en-US"/>
        </a:p>
      </dgm:t>
    </dgm:pt>
    <dgm:pt modelId="{4045B18A-FEEF-4800-B1FA-E1BCCDCCC4CD}">
      <dgm:prSet phldrT="[Text]"/>
      <dgm:spPr/>
      <dgm:t>
        <a:bodyPr/>
        <a:lstStyle/>
        <a:p>
          <a:r>
            <a:rPr lang="en-US" dirty="0"/>
            <a:t>Ecosystem Status</a:t>
          </a:r>
        </a:p>
      </dgm:t>
    </dgm:pt>
    <dgm:pt modelId="{158AD998-09C1-4EFE-B920-91E2373AD28F}" type="parTrans" cxnId="{20F457BC-E836-4038-8EF6-23D142FEDA5E}">
      <dgm:prSet/>
      <dgm:spPr/>
      <dgm:t>
        <a:bodyPr/>
        <a:lstStyle/>
        <a:p>
          <a:endParaRPr lang="en-US"/>
        </a:p>
      </dgm:t>
    </dgm:pt>
    <dgm:pt modelId="{D15BFAB8-3411-4FEB-8B8B-096CAC76F609}" type="sibTrans" cxnId="{20F457BC-E836-4038-8EF6-23D142FEDA5E}">
      <dgm:prSet/>
      <dgm:spPr/>
      <dgm:t>
        <a:bodyPr/>
        <a:lstStyle/>
        <a:p>
          <a:endParaRPr lang="en-US"/>
        </a:p>
      </dgm:t>
    </dgm:pt>
    <dgm:pt modelId="{4E1797F1-3937-47D6-8E62-93EC75A495D4}">
      <dgm:prSet phldrT="[Text]"/>
      <dgm:spPr/>
      <dgm:t>
        <a:bodyPr/>
        <a:lstStyle/>
        <a:p>
          <a:r>
            <a:rPr lang="en-US" dirty="0"/>
            <a:t>Weather</a:t>
          </a:r>
        </a:p>
      </dgm:t>
    </dgm:pt>
    <dgm:pt modelId="{06A5B412-9938-49A7-9F0A-A3C1B638861B}" type="parTrans" cxnId="{36E17F64-AF86-4EBE-899A-8B4B850D9874}">
      <dgm:prSet/>
      <dgm:spPr/>
      <dgm:t>
        <a:bodyPr/>
        <a:lstStyle/>
        <a:p>
          <a:endParaRPr lang="en-US"/>
        </a:p>
      </dgm:t>
    </dgm:pt>
    <dgm:pt modelId="{D0CFD503-E0EE-4095-BD0D-F1677DD0529E}" type="sibTrans" cxnId="{36E17F64-AF86-4EBE-899A-8B4B850D9874}">
      <dgm:prSet/>
      <dgm:spPr/>
      <dgm:t>
        <a:bodyPr/>
        <a:lstStyle/>
        <a:p>
          <a:endParaRPr lang="en-US"/>
        </a:p>
      </dgm:t>
    </dgm:pt>
    <dgm:pt modelId="{AFAE6992-D5B5-4B03-9EA8-4AFB69F673FD}">
      <dgm:prSet phldrT="[Text]"/>
      <dgm:spPr/>
      <dgm:t>
        <a:bodyPr/>
        <a:lstStyle/>
        <a:p>
          <a:r>
            <a:rPr lang="en-US" dirty="0"/>
            <a:t>Values – e.g., infrastructure, ecosystem services </a:t>
          </a:r>
        </a:p>
      </dgm:t>
    </dgm:pt>
    <dgm:pt modelId="{E390AFE1-89E0-43E3-82C0-7FB14D7A5174}" type="parTrans" cxnId="{54CDBBA4-2166-4B50-AFFE-1052B220F50B}">
      <dgm:prSet/>
      <dgm:spPr/>
      <dgm:t>
        <a:bodyPr/>
        <a:lstStyle/>
        <a:p>
          <a:endParaRPr lang="en-US"/>
        </a:p>
      </dgm:t>
    </dgm:pt>
    <dgm:pt modelId="{1B3DD599-32BB-44A8-9727-D819B175F9F1}" type="sibTrans" cxnId="{54CDBBA4-2166-4B50-AFFE-1052B220F50B}">
      <dgm:prSet/>
      <dgm:spPr/>
      <dgm:t>
        <a:bodyPr/>
        <a:lstStyle/>
        <a:p>
          <a:endParaRPr lang="en-US"/>
        </a:p>
      </dgm:t>
    </dgm:pt>
    <dgm:pt modelId="{AB67FA1F-A54F-4ACB-83CA-4091E2D917F2}" type="pres">
      <dgm:prSet presAssocID="{64C18F70-B4D5-4A34-A1AB-ED6BB89A99C1}" presName="composite" presStyleCnt="0">
        <dgm:presLayoutVars>
          <dgm:chMax val="5"/>
          <dgm:dir/>
          <dgm:animLvl val="ctr"/>
          <dgm:resizeHandles val="exact"/>
        </dgm:presLayoutVars>
      </dgm:prSet>
      <dgm:spPr/>
    </dgm:pt>
    <dgm:pt modelId="{38B4249E-08EC-43EA-B139-3C9F191DE35C}" type="pres">
      <dgm:prSet presAssocID="{64C18F70-B4D5-4A34-A1AB-ED6BB89A99C1}" presName="cycle" presStyleCnt="0"/>
      <dgm:spPr/>
    </dgm:pt>
    <dgm:pt modelId="{908C0514-2F5E-4CD2-A4A3-DDD5C11D7F90}" type="pres">
      <dgm:prSet presAssocID="{64C18F70-B4D5-4A34-A1AB-ED6BB89A99C1}" presName="centerShape" presStyleCnt="0"/>
      <dgm:spPr/>
    </dgm:pt>
    <dgm:pt modelId="{5F43B954-88E7-4560-AC54-F32003639F51}" type="pres">
      <dgm:prSet presAssocID="{64C18F70-B4D5-4A34-A1AB-ED6BB89A99C1}" presName="connSite" presStyleLbl="node1" presStyleIdx="0" presStyleCnt="4"/>
      <dgm:spPr/>
    </dgm:pt>
    <dgm:pt modelId="{807B18D9-8F4E-4B85-93B0-A169E0727AD4}" type="pres">
      <dgm:prSet presAssocID="{64C18F70-B4D5-4A34-A1AB-ED6BB89A99C1}" presName="visible"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acti in the wild"/>
        </a:ext>
      </dgm:extLst>
    </dgm:pt>
    <dgm:pt modelId="{0B95C052-94A0-4A8C-BE1E-F04EF16C7427}" type="pres">
      <dgm:prSet presAssocID="{2F1588FC-9B9E-4B41-848D-9EE97D3B0A31}" presName="Name25" presStyleLbl="parChTrans1D1" presStyleIdx="0" presStyleCnt="3"/>
      <dgm:spPr/>
    </dgm:pt>
    <dgm:pt modelId="{F3D6ABA5-5C8E-4E5D-B30F-E9F8D5A321C5}" type="pres">
      <dgm:prSet presAssocID="{ED5D061F-B043-4872-B260-CE0AEAB409C2}" presName="node" presStyleCnt="0"/>
      <dgm:spPr/>
    </dgm:pt>
    <dgm:pt modelId="{9D32EEAA-4CAF-48C7-9370-D41BE0F08469}" type="pres">
      <dgm:prSet presAssocID="{ED5D061F-B043-4872-B260-CE0AEAB409C2}" presName="parentNode" presStyleLbl="node1" presStyleIdx="1" presStyleCnt="4">
        <dgm:presLayoutVars>
          <dgm:chMax val="1"/>
          <dgm:bulletEnabled val="1"/>
        </dgm:presLayoutVars>
      </dgm:prSet>
      <dgm:spPr/>
    </dgm:pt>
    <dgm:pt modelId="{D5ACC73B-B012-4063-9E30-DB4B7FCF11E6}" type="pres">
      <dgm:prSet presAssocID="{ED5D061F-B043-4872-B260-CE0AEAB409C2}" presName="childNode" presStyleLbl="revTx" presStyleIdx="0" presStyleCnt="3">
        <dgm:presLayoutVars>
          <dgm:bulletEnabled val="1"/>
        </dgm:presLayoutVars>
      </dgm:prSet>
      <dgm:spPr/>
    </dgm:pt>
    <dgm:pt modelId="{C1B2E23B-FFD1-4F48-8DAC-8E12961A85E1}" type="pres">
      <dgm:prSet presAssocID="{02D01CC1-8961-401D-BA4D-15EE8D073745}" presName="Name25" presStyleLbl="parChTrans1D1" presStyleIdx="1" presStyleCnt="3"/>
      <dgm:spPr/>
    </dgm:pt>
    <dgm:pt modelId="{42DA3ED4-4E4B-41C1-80F5-CE5FB7CDD7BB}" type="pres">
      <dgm:prSet presAssocID="{D1D92862-07EA-476D-9814-02BBD684491E}" presName="node" presStyleCnt="0"/>
      <dgm:spPr/>
    </dgm:pt>
    <dgm:pt modelId="{148D7C83-B891-4359-9AE6-438094816D5E}" type="pres">
      <dgm:prSet presAssocID="{D1D92862-07EA-476D-9814-02BBD684491E}" presName="parentNode" presStyleLbl="node1" presStyleIdx="2" presStyleCnt="4" custScaleY="140511">
        <dgm:presLayoutVars>
          <dgm:chMax val="1"/>
          <dgm:bulletEnabled val="1"/>
        </dgm:presLayoutVars>
      </dgm:prSet>
      <dgm:spPr/>
    </dgm:pt>
    <dgm:pt modelId="{CDFB0DE7-55D4-4F0D-8688-515124351A66}" type="pres">
      <dgm:prSet presAssocID="{D1D92862-07EA-476D-9814-02BBD684491E}" presName="childNode" presStyleLbl="revTx" presStyleIdx="1" presStyleCnt="3">
        <dgm:presLayoutVars>
          <dgm:bulletEnabled val="1"/>
        </dgm:presLayoutVars>
      </dgm:prSet>
      <dgm:spPr/>
    </dgm:pt>
    <dgm:pt modelId="{A2EDA22F-3A5B-4BC5-9A4A-A240EAB9DDE0}" type="pres">
      <dgm:prSet presAssocID="{F6274023-FCEF-460A-8587-0E0178D4E760}" presName="Name25" presStyleLbl="parChTrans1D1" presStyleIdx="2" presStyleCnt="3"/>
      <dgm:spPr/>
    </dgm:pt>
    <dgm:pt modelId="{A9035D8C-5E2D-4951-9BD5-314D27D55866}" type="pres">
      <dgm:prSet presAssocID="{8ED8F992-BD0B-4FBD-B934-503FB3FB5759}" presName="node" presStyleCnt="0"/>
      <dgm:spPr/>
    </dgm:pt>
    <dgm:pt modelId="{0DEE813A-2B70-49B5-86A2-FE5F13537DE5}" type="pres">
      <dgm:prSet presAssocID="{8ED8F992-BD0B-4FBD-B934-503FB3FB5759}" presName="parentNode" presStyleLbl="node1" presStyleIdx="3" presStyleCnt="4">
        <dgm:presLayoutVars>
          <dgm:chMax val="1"/>
          <dgm:bulletEnabled val="1"/>
        </dgm:presLayoutVars>
      </dgm:prSet>
      <dgm:spPr/>
    </dgm:pt>
    <dgm:pt modelId="{F4A459D6-DA7A-43C1-9B5C-172EAB5C5EAA}" type="pres">
      <dgm:prSet presAssocID="{8ED8F992-BD0B-4FBD-B934-503FB3FB5759}" presName="childNode" presStyleLbl="revTx" presStyleIdx="2" presStyleCnt="3">
        <dgm:presLayoutVars>
          <dgm:bulletEnabled val="1"/>
        </dgm:presLayoutVars>
      </dgm:prSet>
      <dgm:spPr/>
    </dgm:pt>
  </dgm:ptLst>
  <dgm:cxnLst>
    <dgm:cxn modelId="{81B99E00-87D4-45F8-8138-A4691EA7F067}" srcId="{D1D92862-07EA-476D-9814-02BBD684491E}" destId="{EA58D03A-FD61-4797-BD11-23E44280E56F}" srcOrd="6" destOrd="0" parTransId="{84AD3351-6DA5-44E7-8ECC-586760DFFBBD}" sibTransId="{7315687C-37E1-4C87-8AA3-CC75B451A51E}"/>
    <dgm:cxn modelId="{CB395B0C-2E08-45F2-8053-74F5C120E570}" srcId="{8ED8F992-BD0B-4FBD-B934-503FB3FB5759}" destId="{6F082474-B7F4-4A55-8F04-229A04B189C5}" srcOrd="0" destOrd="0" parTransId="{7C0A4F8F-EA37-49DD-BF77-D87759A5C3AE}" sibTransId="{D60DA1EB-FB37-4FB6-9456-69D43D7A9BB4}"/>
    <dgm:cxn modelId="{77252914-1489-4FA6-85C4-18CBA1E85BFB}" type="presOf" srcId="{2F1588FC-9B9E-4B41-848D-9EE97D3B0A31}" destId="{0B95C052-94A0-4A8C-BE1E-F04EF16C7427}" srcOrd="0" destOrd="0" presId="urn:microsoft.com/office/officeart/2005/8/layout/radial2"/>
    <dgm:cxn modelId="{94652320-F2E6-4A11-A708-9750C0009065}" type="presOf" srcId="{4045B18A-FEEF-4800-B1FA-E1BCCDCCC4CD}" destId="{D5ACC73B-B012-4063-9E30-DB4B7FCF11E6}" srcOrd="0" destOrd="4" presId="urn:microsoft.com/office/officeart/2005/8/layout/radial2"/>
    <dgm:cxn modelId="{B2849521-3E43-42A3-A876-3F1D507639F2}" type="presOf" srcId="{653457D3-D644-4AB7-BC1C-6EBC95031F8F}" destId="{D5ACC73B-B012-4063-9E30-DB4B7FCF11E6}" srcOrd="0" destOrd="0" presId="urn:microsoft.com/office/officeart/2005/8/layout/radial2"/>
    <dgm:cxn modelId="{EC1BA82B-E1E7-4F4D-B511-58604310F267}" type="presOf" srcId="{EA58D03A-FD61-4797-BD11-23E44280E56F}" destId="{CDFB0DE7-55D4-4F0D-8688-515124351A66}" srcOrd="0" destOrd="6" presId="urn:microsoft.com/office/officeart/2005/8/layout/radial2"/>
    <dgm:cxn modelId="{3AEA6A5C-CC29-4D31-AD51-1E21E89AA950}" srcId="{ED5D061F-B043-4872-B260-CE0AEAB409C2}" destId="{9C222E49-511E-4651-86A9-0002CBFFDE2C}" srcOrd="1" destOrd="0" parTransId="{A124F731-BBD6-42CD-8E12-84A2B0DC1D2B}" sibTransId="{8AB767EB-894E-40C4-9C01-D57F4F514381}"/>
    <dgm:cxn modelId="{F2F26E41-C0C6-47F7-AEF5-E331AEC9EB38}" type="presOf" srcId="{6F082474-B7F4-4A55-8F04-229A04B189C5}" destId="{F4A459D6-DA7A-43C1-9B5C-172EAB5C5EAA}" srcOrd="0" destOrd="0" presId="urn:microsoft.com/office/officeart/2005/8/layout/radial2"/>
    <dgm:cxn modelId="{36E17F64-AF86-4EBE-899A-8B4B850D9874}" srcId="{ED5D061F-B043-4872-B260-CE0AEAB409C2}" destId="{4E1797F1-3937-47D6-8E62-93EC75A495D4}" srcOrd="5" destOrd="0" parTransId="{06A5B412-9938-49A7-9F0A-A3C1B638861B}" sibTransId="{D0CFD503-E0EE-4095-BD0D-F1677DD0529E}"/>
    <dgm:cxn modelId="{164DC569-9CC9-4B13-BC3C-7EC4E4B97091}" srcId="{D1D92862-07EA-476D-9814-02BBD684491E}" destId="{D28E3C34-CA3E-4998-84C2-D1E8397DC551}" srcOrd="3" destOrd="0" parTransId="{77DB7CBB-9743-40D1-83F1-994DBFD0DEB7}" sibTransId="{B269987B-F83E-49CA-A8A2-9CD481775FE2}"/>
    <dgm:cxn modelId="{3853496A-E35D-417F-8BD5-1AB061A68E31}" srcId="{ED5D061F-B043-4872-B260-CE0AEAB409C2}" destId="{653457D3-D644-4AB7-BC1C-6EBC95031F8F}" srcOrd="0" destOrd="0" parTransId="{7B2642EC-8AB4-4050-83F9-E137A7386489}" sibTransId="{A5A96D50-3BBC-4CF8-9EA7-22A06A7834BE}"/>
    <dgm:cxn modelId="{454F884C-9F32-46C7-B9D0-7553FC850DB7}" type="presOf" srcId="{D28E3C34-CA3E-4998-84C2-D1E8397DC551}" destId="{CDFB0DE7-55D4-4F0D-8688-515124351A66}" srcOrd="0" destOrd="3" presId="urn:microsoft.com/office/officeart/2005/8/layout/radial2"/>
    <dgm:cxn modelId="{4FA2BA6D-147A-4C1C-AA95-796124293792}" type="presOf" srcId="{3BA41237-36B1-44AB-B0B3-B3CD636558F6}" destId="{D5ACC73B-B012-4063-9E30-DB4B7FCF11E6}" srcOrd="0" destOrd="3" presId="urn:microsoft.com/office/officeart/2005/8/layout/radial2"/>
    <dgm:cxn modelId="{01240A70-EAA3-438F-8D02-7E2A045CE395}" srcId="{64C18F70-B4D5-4A34-A1AB-ED6BB89A99C1}" destId="{8ED8F992-BD0B-4FBD-B934-503FB3FB5759}" srcOrd="2" destOrd="0" parTransId="{F6274023-FCEF-460A-8587-0E0178D4E760}" sibTransId="{1031F5D8-B8A7-489E-9F44-A77AEE1F0BE5}"/>
    <dgm:cxn modelId="{1DED2B70-0B46-49B5-8EA5-FAA2321214BA}" type="presOf" srcId="{EC4C24B8-51F0-4622-A600-66E2AF5BE393}" destId="{D5ACC73B-B012-4063-9E30-DB4B7FCF11E6}" srcOrd="0" destOrd="2" presId="urn:microsoft.com/office/officeart/2005/8/layout/radial2"/>
    <dgm:cxn modelId="{AC2D5A72-1FA9-4317-8A38-1D2C0070F216}" type="presOf" srcId="{00056DBC-AEB2-409E-8BB3-3F4088DC2391}" destId="{CDFB0DE7-55D4-4F0D-8688-515124351A66}" srcOrd="0" destOrd="4" presId="urn:microsoft.com/office/officeart/2005/8/layout/radial2"/>
    <dgm:cxn modelId="{B44AB073-55C2-4723-B73D-0897E21A0777}" type="presOf" srcId="{AD33D656-451C-4FA4-9102-2B24FA634A77}" destId="{CDFB0DE7-55D4-4F0D-8688-515124351A66}" srcOrd="0" destOrd="1" presId="urn:microsoft.com/office/officeart/2005/8/layout/radial2"/>
    <dgm:cxn modelId="{037DB77F-212A-4066-BF9D-DE7DBF6D002A}" type="presOf" srcId="{9C222E49-511E-4651-86A9-0002CBFFDE2C}" destId="{D5ACC73B-B012-4063-9E30-DB4B7FCF11E6}" srcOrd="0" destOrd="1" presId="urn:microsoft.com/office/officeart/2005/8/layout/radial2"/>
    <dgm:cxn modelId="{7C77E77F-A2E0-4DEF-AB77-8F0D62D89822}" srcId="{8ED8F992-BD0B-4FBD-B934-503FB3FB5759}" destId="{6B847F87-EAF1-4609-8107-583BCC2E4DED}" srcOrd="1" destOrd="0" parTransId="{47DB9BF0-C5CE-451C-A10B-D7457C1F7226}" sibTransId="{82FE9D69-51EF-4BE5-BD3B-74A6238E04DA}"/>
    <dgm:cxn modelId="{40B60A83-5C6E-4D20-908D-F1768FFDD347}" type="presOf" srcId="{D1D92862-07EA-476D-9814-02BBD684491E}" destId="{148D7C83-B891-4359-9AE6-438094816D5E}" srcOrd="0" destOrd="0" presId="urn:microsoft.com/office/officeart/2005/8/layout/radial2"/>
    <dgm:cxn modelId="{14282183-E03D-4E26-A83B-A44C4F644995}" srcId="{D1D92862-07EA-476D-9814-02BBD684491E}" destId="{6579EE4E-8BBF-4FC8-8830-FE4E3DCF9852}" srcOrd="2" destOrd="0" parTransId="{4F177770-8B02-4A23-9EFF-AA3A3F771704}" sibTransId="{5E9FEEC6-7DB2-4DFE-BCE6-A8E6B495E9DF}"/>
    <dgm:cxn modelId="{53B9D985-7142-444A-83C6-AD8D291096BE}" srcId="{D1D92862-07EA-476D-9814-02BBD684491E}" destId="{AD33D656-451C-4FA4-9102-2B24FA634A77}" srcOrd="1" destOrd="0" parTransId="{B35215C3-9235-4880-AD35-A2877DDD9199}" sibTransId="{76486036-803A-451C-A464-F43BFA6E65C7}"/>
    <dgm:cxn modelId="{219BD686-E60E-429A-BE3B-350EEE195351}" type="presOf" srcId="{02D01CC1-8961-401D-BA4D-15EE8D073745}" destId="{C1B2E23B-FFD1-4F48-8DAC-8E12961A85E1}" srcOrd="0" destOrd="0" presId="urn:microsoft.com/office/officeart/2005/8/layout/radial2"/>
    <dgm:cxn modelId="{0B350888-C415-4C11-B31B-C267C8546CCB}" type="presOf" srcId="{64C18F70-B4D5-4A34-A1AB-ED6BB89A99C1}" destId="{AB67FA1F-A54F-4ACB-83CA-4091E2D917F2}" srcOrd="0" destOrd="0" presId="urn:microsoft.com/office/officeart/2005/8/layout/radial2"/>
    <dgm:cxn modelId="{EDDC648B-99C6-4610-8798-0FF0E70583BC}" srcId="{8ED8F992-BD0B-4FBD-B934-503FB3FB5759}" destId="{D6AEE512-3FCF-42F8-9E3A-CA9ED8EF083F}" srcOrd="2" destOrd="0" parTransId="{C9A956CB-F747-4A05-9DB8-8BAE58C6F0CF}" sibTransId="{6C0FC9FE-A4E8-4EB3-9789-17E90F197710}"/>
    <dgm:cxn modelId="{97CF7D8B-30B1-4E19-8A5B-B8E907628BA8}" type="presOf" srcId="{4E1797F1-3937-47D6-8E62-93EC75A495D4}" destId="{D5ACC73B-B012-4063-9E30-DB4B7FCF11E6}" srcOrd="0" destOrd="5" presId="urn:microsoft.com/office/officeart/2005/8/layout/radial2"/>
    <dgm:cxn modelId="{6BA1AB8E-B50F-4817-8BF7-2521E068482D}" type="presOf" srcId="{F6274023-FCEF-460A-8587-0E0178D4E760}" destId="{A2EDA22F-3A5B-4BC5-9A4A-A240EAB9DDE0}" srcOrd="0" destOrd="0" presId="urn:microsoft.com/office/officeart/2005/8/layout/radial2"/>
    <dgm:cxn modelId="{0C28E593-8544-426D-9D09-F021414F1CF3}" type="presOf" srcId="{A5A8D173-4254-4C57-9A70-382C831BDB10}" destId="{CDFB0DE7-55D4-4F0D-8688-515124351A66}" srcOrd="0" destOrd="5" presId="urn:microsoft.com/office/officeart/2005/8/layout/radial2"/>
    <dgm:cxn modelId="{54CDBBA4-2166-4B50-AFFE-1052B220F50B}" srcId="{ED5D061F-B043-4872-B260-CE0AEAB409C2}" destId="{AFAE6992-D5B5-4B03-9EA8-4AFB69F673FD}" srcOrd="6" destOrd="0" parTransId="{E390AFE1-89E0-43E3-82C0-7FB14D7A5174}" sibTransId="{1B3DD599-32BB-44A8-9727-D819B175F9F1}"/>
    <dgm:cxn modelId="{37164BAC-4A6A-4398-BDF5-5CF3772B1B0C}" srcId="{D1D92862-07EA-476D-9814-02BBD684491E}" destId="{2D390DB0-1DEE-4583-9C80-BB2DE055AB23}" srcOrd="0" destOrd="0" parTransId="{1177AC4A-2C44-4ACC-B54C-32C97F5B6EC0}" sibTransId="{310B2BB5-86FD-4579-B795-998DDCDBAC61}"/>
    <dgm:cxn modelId="{F0B72BAD-0B90-42C9-8F44-C187DE286FDE}" type="presOf" srcId="{8ED8F992-BD0B-4FBD-B934-503FB3FB5759}" destId="{0DEE813A-2B70-49B5-86A2-FE5F13537DE5}" srcOrd="0" destOrd="0" presId="urn:microsoft.com/office/officeart/2005/8/layout/radial2"/>
    <dgm:cxn modelId="{9EB966B4-1288-4B27-B465-3D80D9BD37D2}" type="presOf" srcId="{ED5D061F-B043-4872-B260-CE0AEAB409C2}" destId="{9D32EEAA-4CAF-48C7-9370-D41BE0F08469}" srcOrd="0" destOrd="0" presId="urn:microsoft.com/office/officeart/2005/8/layout/radial2"/>
    <dgm:cxn modelId="{2DDBEDB6-7250-4B67-B3EA-E97D652089DD}" type="presOf" srcId="{6579EE4E-8BBF-4FC8-8830-FE4E3DCF9852}" destId="{CDFB0DE7-55D4-4F0D-8688-515124351A66}" srcOrd="0" destOrd="2" presId="urn:microsoft.com/office/officeart/2005/8/layout/radial2"/>
    <dgm:cxn modelId="{24F264B9-0CE9-4500-A3F3-8E4C6EFDFD0C}" srcId="{64C18F70-B4D5-4A34-A1AB-ED6BB89A99C1}" destId="{D1D92862-07EA-476D-9814-02BBD684491E}" srcOrd="1" destOrd="0" parTransId="{02D01CC1-8961-401D-BA4D-15EE8D073745}" sibTransId="{18A1D91B-3AF3-4520-ACB1-074DA1911695}"/>
    <dgm:cxn modelId="{20F457BC-E836-4038-8EF6-23D142FEDA5E}" srcId="{ED5D061F-B043-4872-B260-CE0AEAB409C2}" destId="{4045B18A-FEEF-4800-B1FA-E1BCCDCCC4CD}" srcOrd="4" destOrd="0" parTransId="{158AD998-09C1-4EFE-B920-91E2373AD28F}" sibTransId="{D15BFAB8-3411-4FEB-8B8B-096CAC76F609}"/>
    <dgm:cxn modelId="{12B169C4-6B32-4AE1-AB46-9B271C3DA9B7}" type="presOf" srcId="{6B847F87-EAF1-4609-8107-583BCC2E4DED}" destId="{F4A459D6-DA7A-43C1-9B5C-172EAB5C5EAA}" srcOrd="0" destOrd="1" presId="urn:microsoft.com/office/officeart/2005/8/layout/radial2"/>
    <dgm:cxn modelId="{5F6DA9D0-0344-42EE-AAF9-E5B9B9A75AA0}" type="presOf" srcId="{D6AEE512-3FCF-42F8-9E3A-CA9ED8EF083F}" destId="{F4A459D6-DA7A-43C1-9B5C-172EAB5C5EAA}" srcOrd="0" destOrd="2" presId="urn:microsoft.com/office/officeart/2005/8/layout/radial2"/>
    <dgm:cxn modelId="{BC3E77DC-CB7B-4EE9-820B-7D6F33B67525}" type="presOf" srcId="{2D390DB0-1DEE-4583-9C80-BB2DE055AB23}" destId="{CDFB0DE7-55D4-4F0D-8688-515124351A66}" srcOrd="0" destOrd="0" presId="urn:microsoft.com/office/officeart/2005/8/layout/radial2"/>
    <dgm:cxn modelId="{985514DE-0BE0-4589-BE72-BC92CB7D8ED1}" srcId="{D1D92862-07EA-476D-9814-02BBD684491E}" destId="{00056DBC-AEB2-409E-8BB3-3F4088DC2391}" srcOrd="4" destOrd="0" parTransId="{8F9B9529-097B-4B0C-B841-CAFFA09D84F2}" sibTransId="{59F0129F-467A-42F3-861B-2AA5DC155DC1}"/>
    <dgm:cxn modelId="{0EB7F4E0-B45C-4F73-8231-C5C781800CA5}" srcId="{ED5D061F-B043-4872-B260-CE0AEAB409C2}" destId="{EC4C24B8-51F0-4622-A600-66E2AF5BE393}" srcOrd="2" destOrd="0" parTransId="{BE78B3A2-69E2-4066-82F8-0BFF28DA204B}" sibTransId="{9ACDB773-DDE0-41E1-8EF9-662084BCE724}"/>
    <dgm:cxn modelId="{426781E9-3345-4062-AE5E-366DE2E22532}" srcId="{ED5D061F-B043-4872-B260-CE0AEAB409C2}" destId="{3BA41237-36B1-44AB-B0B3-B3CD636558F6}" srcOrd="3" destOrd="0" parTransId="{4EA56E91-7185-4052-93E9-A6658E048D1D}" sibTransId="{6AEE14F6-7AAF-4CF7-B1D4-DA238BC8240C}"/>
    <dgm:cxn modelId="{514CF8EA-A71A-479E-9F89-446E69776DA2}" srcId="{D1D92862-07EA-476D-9814-02BBD684491E}" destId="{A5A8D173-4254-4C57-9A70-382C831BDB10}" srcOrd="5" destOrd="0" parTransId="{483E9093-8DB9-4BF4-8C4C-388FC27845B7}" sibTransId="{74322F7C-2B04-4B9E-BB29-3AD96C299465}"/>
    <dgm:cxn modelId="{A50926FB-7CD1-401E-BF2D-191A0DE752D8}" srcId="{64C18F70-B4D5-4A34-A1AB-ED6BB89A99C1}" destId="{ED5D061F-B043-4872-B260-CE0AEAB409C2}" srcOrd="0" destOrd="0" parTransId="{2F1588FC-9B9E-4B41-848D-9EE97D3B0A31}" sibTransId="{59258E6F-BA5B-40BF-B5F4-3A2E0123734B}"/>
    <dgm:cxn modelId="{C7A774FD-15C7-4491-AF31-3F7FC836DFF4}" type="presOf" srcId="{AFAE6992-D5B5-4B03-9EA8-4AFB69F673FD}" destId="{D5ACC73B-B012-4063-9E30-DB4B7FCF11E6}" srcOrd="0" destOrd="6" presId="urn:microsoft.com/office/officeart/2005/8/layout/radial2"/>
    <dgm:cxn modelId="{F18FE378-3EAF-4D58-8A2F-BCC8424CC42F}" type="presParOf" srcId="{AB67FA1F-A54F-4ACB-83CA-4091E2D917F2}" destId="{38B4249E-08EC-43EA-B139-3C9F191DE35C}" srcOrd="0" destOrd="0" presId="urn:microsoft.com/office/officeart/2005/8/layout/radial2"/>
    <dgm:cxn modelId="{EADE19F8-7F14-4450-8B77-304CCF1EFE27}" type="presParOf" srcId="{38B4249E-08EC-43EA-B139-3C9F191DE35C}" destId="{908C0514-2F5E-4CD2-A4A3-DDD5C11D7F90}" srcOrd="0" destOrd="0" presId="urn:microsoft.com/office/officeart/2005/8/layout/radial2"/>
    <dgm:cxn modelId="{2A8E9FC0-5C0C-4159-8B05-6323B034C3F1}" type="presParOf" srcId="{908C0514-2F5E-4CD2-A4A3-DDD5C11D7F90}" destId="{5F43B954-88E7-4560-AC54-F32003639F51}" srcOrd="0" destOrd="0" presId="urn:microsoft.com/office/officeart/2005/8/layout/radial2"/>
    <dgm:cxn modelId="{9F721322-5859-4E0B-8116-E52195593940}" type="presParOf" srcId="{908C0514-2F5E-4CD2-A4A3-DDD5C11D7F90}" destId="{807B18D9-8F4E-4B85-93B0-A169E0727AD4}" srcOrd="1" destOrd="0" presId="urn:microsoft.com/office/officeart/2005/8/layout/radial2"/>
    <dgm:cxn modelId="{735127A5-E478-464C-93D4-DB58E1F8385D}" type="presParOf" srcId="{38B4249E-08EC-43EA-B139-3C9F191DE35C}" destId="{0B95C052-94A0-4A8C-BE1E-F04EF16C7427}" srcOrd="1" destOrd="0" presId="urn:microsoft.com/office/officeart/2005/8/layout/radial2"/>
    <dgm:cxn modelId="{FD1A1D5F-8C9F-4E0B-8FD6-521097620AEC}" type="presParOf" srcId="{38B4249E-08EC-43EA-B139-3C9F191DE35C}" destId="{F3D6ABA5-5C8E-4E5D-B30F-E9F8D5A321C5}" srcOrd="2" destOrd="0" presId="urn:microsoft.com/office/officeart/2005/8/layout/radial2"/>
    <dgm:cxn modelId="{91DCDA1E-19B5-4509-A5FF-8CC711BB760A}" type="presParOf" srcId="{F3D6ABA5-5C8E-4E5D-B30F-E9F8D5A321C5}" destId="{9D32EEAA-4CAF-48C7-9370-D41BE0F08469}" srcOrd="0" destOrd="0" presId="urn:microsoft.com/office/officeart/2005/8/layout/radial2"/>
    <dgm:cxn modelId="{896C2D93-BAAC-44C8-B9D0-E24A8D836F13}" type="presParOf" srcId="{F3D6ABA5-5C8E-4E5D-B30F-E9F8D5A321C5}" destId="{D5ACC73B-B012-4063-9E30-DB4B7FCF11E6}" srcOrd="1" destOrd="0" presId="urn:microsoft.com/office/officeart/2005/8/layout/radial2"/>
    <dgm:cxn modelId="{7654D12D-DF50-48D9-871B-65E61596F82A}" type="presParOf" srcId="{38B4249E-08EC-43EA-B139-3C9F191DE35C}" destId="{C1B2E23B-FFD1-4F48-8DAC-8E12961A85E1}" srcOrd="3" destOrd="0" presId="urn:microsoft.com/office/officeart/2005/8/layout/radial2"/>
    <dgm:cxn modelId="{57EB9BB2-E54D-4788-A647-44506F34D3BC}" type="presParOf" srcId="{38B4249E-08EC-43EA-B139-3C9F191DE35C}" destId="{42DA3ED4-4E4B-41C1-80F5-CE5FB7CDD7BB}" srcOrd="4" destOrd="0" presId="urn:microsoft.com/office/officeart/2005/8/layout/radial2"/>
    <dgm:cxn modelId="{6FE724CA-E03D-4B55-B528-C754FF320611}" type="presParOf" srcId="{42DA3ED4-4E4B-41C1-80F5-CE5FB7CDD7BB}" destId="{148D7C83-B891-4359-9AE6-438094816D5E}" srcOrd="0" destOrd="0" presId="urn:microsoft.com/office/officeart/2005/8/layout/radial2"/>
    <dgm:cxn modelId="{85EDA1AC-CE63-48B0-99F6-C83830E402F8}" type="presParOf" srcId="{42DA3ED4-4E4B-41C1-80F5-CE5FB7CDD7BB}" destId="{CDFB0DE7-55D4-4F0D-8688-515124351A66}" srcOrd="1" destOrd="0" presId="urn:microsoft.com/office/officeart/2005/8/layout/radial2"/>
    <dgm:cxn modelId="{8EED6337-DD81-4BD2-B4B7-87B6A26BC7C8}" type="presParOf" srcId="{38B4249E-08EC-43EA-B139-3C9F191DE35C}" destId="{A2EDA22F-3A5B-4BC5-9A4A-A240EAB9DDE0}" srcOrd="5" destOrd="0" presId="urn:microsoft.com/office/officeart/2005/8/layout/radial2"/>
    <dgm:cxn modelId="{8DCB3E2F-C5C8-4330-B542-D14902D60A47}" type="presParOf" srcId="{38B4249E-08EC-43EA-B139-3C9F191DE35C}" destId="{A9035D8C-5E2D-4951-9BD5-314D27D55866}" srcOrd="6" destOrd="0" presId="urn:microsoft.com/office/officeart/2005/8/layout/radial2"/>
    <dgm:cxn modelId="{64315929-7E32-4CAE-85D4-E83CE5AF6DE9}" type="presParOf" srcId="{A9035D8C-5E2D-4951-9BD5-314D27D55866}" destId="{0DEE813A-2B70-49B5-86A2-FE5F13537DE5}" srcOrd="0" destOrd="0" presId="urn:microsoft.com/office/officeart/2005/8/layout/radial2"/>
    <dgm:cxn modelId="{569784EB-84B6-425B-A323-E624410DE6BB}" type="presParOf" srcId="{A9035D8C-5E2D-4951-9BD5-314D27D55866}" destId="{F4A459D6-DA7A-43C1-9B5C-172EAB5C5EAA}"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DA22F-3A5B-4BC5-9A4A-A240EAB9DDE0}">
      <dsp:nvSpPr>
        <dsp:cNvPr id="0" name=""/>
        <dsp:cNvSpPr/>
      </dsp:nvSpPr>
      <dsp:spPr>
        <a:xfrm rot="2562538">
          <a:off x="2563120" y="4451171"/>
          <a:ext cx="959081" cy="63720"/>
        </a:xfrm>
        <a:custGeom>
          <a:avLst/>
          <a:gdLst/>
          <a:ahLst/>
          <a:cxnLst/>
          <a:rect l="0" t="0" r="0" b="0"/>
          <a:pathLst>
            <a:path>
              <a:moveTo>
                <a:pt x="0" y="31860"/>
              </a:moveTo>
              <a:lnTo>
                <a:pt x="959081" y="3186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B2E23B-FFD1-4F48-8DAC-8E12961A85E1}">
      <dsp:nvSpPr>
        <dsp:cNvPr id="0" name=""/>
        <dsp:cNvSpPr/>
      </dsp:nvSpPr>
      <dsp:spPr>
        <a:xfrm>
          <a:off x="2690290" y="3141000"/>
          <a:ext cx="1066634" cy="63720"/>
        </a:xfrm>
        <a:custGeom>
          <a:avLst/>
          <a:gdLst/>
          <a:ahLst/>
          <a:cxnLst/>
          <a:rect l="0" t="0" r="0" b="0"/>
          <a:pathLst>
            <a:path>
              <a:moveTo>
                <a:pt x="0" y="31860"/>
              </a:moveTo>
              <a:lnTo>
                <a:pt x="1066634" y="3186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95C052-94A0-4A8C-BE1E-F04EF16C7427}">
      <dsp:nvSpPr>
        <dsp:cNvPr id="0" name=""/>
        <dsp:cNvSpPr/>
      </dsp:nvSpPr>
      <dsp:spPr>
        <a:xfrm rot="19037462">
          <a:off x="2563120" y="1830829"/>
          <a:ext cx="959081" cy="63720"/>
        </a:xfrm>
        <a:custGeom>
          <a:avLst/>
          <a:gdLst/>
          <a:ahLst/>
          <a:cxnLst/>
          <a:rect l="0" t="0" r="0" b="0"/>
          <a:pathLst>
            <a:path>
              <a:moveTo>
                <a:pt x="0" y="31860"/>
              </a:moveTo>
              <a:lnTo>
                <a:pt x="959081" y="3186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7B18D9-8F4E-4B85-93B0-A169E0727AD4}">
      <dsp:nvSpPr>
        <dsp:cNvPr id="0" name=""/>
        <dsp:cNvSpPr/>
      </dsp:nvSpPr>
      <dsp:spPr>
        <a:xfrm>
          <a:off x="98999" y="1648572"/>
          <a:ext cx="3048577" cy="3048577"/>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32EEAA-4CAF-48C7-9370-D41BE0F08469}">
      <dsp:nvSpPr>
        <dsp:cNvPr id="0" name=""/>
        <dsp:cNvSpPr/>
      </dsp:nvSpPr>
      <dsp:spPr>
        <a:xfrm>
          <a:off x="3152494" y="2524"/>
          <a:ext cx="1829146" cy="18291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Data Sets</a:t>
          </a:r>
        </a:p>
      </dsp:txBody>
      <dsp:txXfrm>
        <a:off x="3420366" y="270396"/>
        <a:ext cx="1293402" cy="1293402"/>
      </dsp:txXfrm>
    </dsp:sp>
    <dsp:sp modelId="{D5ACC73B-B012-4063-9E30-DB4B7FCF11E6}">
      <dsp:nvSpPr>
        <dsp:cNvPr id="0" name=""/>
        <dsp:cNvSpPr/>
      </dsp:nvSpPr>
      <dsp:spPr>
        <a:xfrm>
          <a:off x="5164555" y="2524"/>
          <a:ext cx="2743719" cy="1829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EROS - </a:t>
          </a:r>
          <a:r>
            <a:rPr lang="en-US" sz="1500" kern="1200" dirty="0" err="1"/>
            <a:t>Landfire</a:t>
          </a:r>
          <a:endParaRPr lang="en-US" sz="1500" kern="1200" dirty="0"/>
        </a:p>
        <a:p>
          <a:pPr marL="114300" lvl="1" indent="-114300" algn="l" defTabSz="666750">
            <a:lnSpc>
              <a:spcPct val="90000"/>
            </a:lnSpc>
            <a:spcBef>
              <a:spcPct val="0"/>
            </a:spcBef>
            <a:spcAft>
              <a:spcPct val="15000"/>
            </a:spcAft>
            <a:buChar char="•"/>
          </a:pPr>
          <a:r>
            <a:rPr lang="en-US" sz="1500" kern="1200" dirty="0"/>
            <a:t>MTBS &amp; Fire Boundaries</a:t>
          </a:r>
        </a:p>
        <a:p>
          <a:pPr marL="114300" lvl="1" indent="-114300" algn="l" defTabSz="666750">
            <a:lnSpc>
              <a:spcPct val="90000"/>
            </a:lnSpc>
            <a:spcBef>
              <a:spcPct val="0"/>
            </a:spcBef>
            <a:spcAft>
              <a:spcPct val="15000"/>
            </a:spcAft>
            <a:buChar char="•"/>
          </a:pPr>
          <a:r>
            <a:rPr lang="en-US" sz="1500" kern="1200" dirty="0"/>
            <a:t>Invasive Species</a:t>
          </a:r>
        </a:p>
        <a:p>
          <a:pPr marL="114300" lvl="1" indent="-114300" algn="l" defTabSz="666750">
            <a:lnSpc>
              <a:spcPct val="90000"/>
            </a:lnSpc>
            <a:spcBef>
              <a:spcPct val="0"/>
            </a:spcBef>
            <a:spcAft>
              <a:spcPct val="15000"/>
            </a:spcAft>
            <a:buChar char="•"/>
          </a:pPr>
          <a:r>
            <a:rPr lang="en-US" sz="1500" kern="1200" dirty="0"/>
            <a:t>Plant &amp; Wildlife Distribution</a:t>
          </a:r>
        </a:p>
        <a:p>
          <a:pPr marL="114300" lvl="1" indent="-114300" algn="l" defTabSz="666750">
            <a:lnSpc>
              <a:spcPct val="90000"/>
            </a:lnSpc>
            <a:spcBef>
              <a:spcPct val="0"/>
            </a:spcBef>
            <a:spcAft>
              <a:spcPct val="15000"/>
            </a:spcAft>
            <a:buChar char="•"/>
          </a:pPr>
          <a:r>
            <a:rPr lang="en-US" sz="1500" kern="1200" dirty="0"/>
            <a:t>Ecosystem Status</a:t>
          </a:r>
        </a:p>
        <a:p>
          <a:pPr marL="114300" lvl="1" indent="-114300" algn="l" defTabSz="666750">
            <a:lnSpc>
              <a:spcPct val="90000"/>
            </a:lnSpc>
            <a:spcBef>
              <a:spcPct val="0"/>
            </a:spcBef>
            <a:spcAft>
              <a:spcPct val="15000"/>
            </a:spcAft>
            <a:buChar char="•"/>
          </a:pPr>
          <a:r>
            <a:rPr lang="en-US" sz="1500" kern="1200" dirty="0"/>
            <a:t>Weather</a:t>
          </a:r>
        </a:p>
        <a:p>
          <a:pPr marL="114300" lvl="1" indent="-114300" algn="l" defTabSz="666750">
            <a:lnSpc>
              <a:spcPct val="90000"/>
            </a:lnSpc>
            <a:spcBef>
              <a:spcPct val="0"/>
            </a:spcBef>
            <a:spcAft>
              <a:spcPct val="15000"/>
            </a:spcAft>
            <a:buChar char="•"/>
          </a:pPr>
          <a:r>
            <a:rPr lang="en-US" sz="1500" kern="1200" dirty="0"/>
            <a:t>Values – e.g., infrastructure, ecosystem services </a:t>
          </a:r>
        </a:p>
      </dsp:txBody>
      <dsp:txXfrm>
        <a:off x="5164555" y="2524"/>
        <a:ext cx="2743719" cy="1829146"/>
      </dsp:txXfrm>
    </dsp:sp>
    <dsp:sp modelId="{148D7C83-B891-4359-9AE6-438094816D5E}">
      <dsp:nvSpPr>
        <dsp:cNvPr id="0" name=""/>
        <dsp:cNvSpPr/>
      </dsp:nvSpPr>
      <dsp:spPr>
        <a:xfrm>
          <a:off x="3756924" y="1887785"/>
          <a:ext cx="1829146" cy="25701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Model &amp; Science Support</a:t>
          </a:r>
        </a:p>
      </dsp:txBody>
      <dsp:txXfrm>
        <a:off x="4024796" y="2264175"/>
        <a:ext cx="1293402" cy="1817371"/>
      </dsp:txXfrm>
    </dsp:sp>
    <dsp:sp modelId="{CDFB0DE7-55D4-4F0D-8688-515124351A66}">
      <dsp:nvSpPr>
        <dsp:cNvPr id="0" name=""/>
        <dsp:cNvSpPr/>
      </dsp:nvSpPr>
      <dsp:spPr>
        <a:xfrm>
          <a:off x="5768985" y="1887785"/>
          <a:ext cx="2743719" cy="2570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Fire Behavior &amp; Risk</a:t>
          </a:r>
        </a:p>
        <a:p>
          <a:pPr marL="114300" lvl="1" indent="-114300" algn="l" defTabSz="666750">
            <a:lnSpc>
              <a:spcPct val="90000"/>
            </a:lnSpc>
            <a:spcBef>
              <a:spcPct val="0"/>
            </a:spcBef>
            <a:spcAft>
              <a:spcPct val="15000"/>
            </a:spcAft>
            <a:buChar char="•"/>
          </a:pPr>
          <a:r>
            <a:rPr lang="en-US" sz="1500" kern="1200" dirty="0"/>
            <a:t>Invasive </a:t>
          </a:r>
          <a:r>
            <a:rPr lang="en-US" sz="1500" kern="1200" dirty="0" err="1"/>
            <a:t>Spp</a:t>
          </a:r>
          <a:r>
            <a:rPr lang="en-US" sz="1500" kern="1200" dirty="0"/>
            <a:t> Spread</a:t>
          </a:r>
        </a:p>
        <a:p>
          <a:pPr marL="114300" lvl="1" indent="-114300" algn="l" defTabSz="666750">
            <a:lnSpc>
              <a:spcPct val="90000"/>
            </a:lnSpc>
            <a:spcBef>
              <a:spcPct val="0"/>
            </a:spcBef>
            <a:spcAft>
              <a:spcPct val="15000"/>
            </a:spcAft>
            <a:buChar char="•"/>
          </a:pPr>
          <a:r>
            <a:rPr lang="en-US" sz="1500" kern="1200" dirty="0"/>
            <a:t>Climate Change</a:t>
          </a:r>
        </a:p>
        <a:p>
          <a:pPr marL="114300" lvl="1" indent="-114300" algn="l" defTabSz="666750">
            <a:lnSpc>
              <a:spcPct val="90000"/>
            </a:lnSpc>
            <a:spcBef>
              <a:spcPct val="0"/>
            </a:spcBef>
            <a:spcAft>
              <a:spcPct val="15000"/>
            </a:spcAft>
            <a:buChar char="•"/>
          </a:pPr>
          <a:r>
            <a:rPr lang="en-US" sz="1500" kern="1200" dirty="0"/>
            <a:t>Post-fire Risks</a:t>
          </a:r>
        </a:p>
        <a:p>
          <a:pPr marL="114300" lvl="1" indent="-114300" algn="l" defTabSz="666750">
            <a:lnSpc>
              <a:spcPct val="90000"/>
            </a:lnSpc>
            <a:spcBef>
              <a:spcPct val="0"/>
            </a:spcBef>
            <a:spcAft>
              <a:spcPct val="15000"/>
            </a:spcAft>
            <a:buChar char="•"/>
          </a:pPr>
          <a:r>
            <a:rPr lang="en-US" sz="1500" kern="1200" dirty="0"/>
            <a:t>Fire Ecology</a:t>
          </a:r>
        </a:p>
        <a:p>
          <a:pPr marL="114300" lvl="1" indent="-114300" algn="l" defTabSz="666750">
            <a:lnSpc>
              <a:spcPct val="90000"/>
            </a:lnSpc>
            <a:spcBef>
              <a:spcPct val="0"/>
            </a:spcBef>
            <a:spcAft>
              <a:spcPct val="15000"/>
            </a:spcAft>
            <a:buChar char="•"/>
          </a:pPr>
          <a:r>
            <a:rPr lang="en-US" sz="1500" kern="1200" dirty="0"/>
            <a:t>Wildlife Habitat</a:t>
          </a:r>
        </a:p>
        <a:p>
          <a:pPr marL="114300" lvl="1" indent="-114300" algn="l" defTabSz="666750">
            <a:lnSpc>
              <a:spcPct val="90000"/>
            </a:lnSpc>
            <a:spcBef>
              <a:spcPct val="0"/>
            </a:spcBef>
            <a:spcAft>
              <a:spcPct val="15000"/>
            </a:spcAft>
            <a:buChar char="•"/>
          </a:pPr>
          <a:r>
            <a:rPr lang="en-US" sz="1500" kern="1200" dirty="0"/>
            <a:t>Water Flow &amp; Quality</a:t>
          </a:r>
        </a:p>
      </dsp:txBody>
      <dsp:txXfrm>
        <a:off x="5768985" y="1887785"/>
        <a:ext cx="2743719" cy="2570151"/>
      </dsp:txXfrm>
    </dsp:sp>
    <dsp:sp modelId="{0DEE813A-2B70-49B5-86A2-FE5F13537DE5}">
      <dsp:nvSpPr>
        <dsp:cNvPr id="0" name=""/>
        <dsp:cNvSpPr/>
      </dsp:nvSpPr>
      <dsp:spPr>
        <a:xfrm>
          <a:off x="3152494" y="4514050"/>
          <a:ext cx="1829146" cy="18291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Landscape Team</a:t>
          </a:r>
        </a:p>
      </dsp:txBody>
      <dsp:txXfrm>
        <a:off x="3420366" y="4781922"/>
        <a:ext cx="1293402" cy="1293402"/>
      </dsp:txXfrm>
    </dsp:sp>
    <dsp:sp modelId="{F4A459D6-DA7A-43C1-9B5C-172EAB5C5EAA}">
      <dsp:nvSpPr>
        <dsp:cNvPr id="0" name=""/>
        <dsp:cNvSpPr/>
      </dsp:nvSpPr>
      <dsp:spPr>
        <a:xfrm>
          <a:off x="5164555" y="4514050"/>
          <a:ext cx="2743719" cy="1829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Land Manger(s) – Treatments, Values/outcomes, Plans</a:t>
          </a:r>
        </a:p>
        <a:p>
          <a:pPr marL="114300" lvl="1" indent="-114300" algn="l" defTabSz="666750">
            <a:lnSpc>
              <a:spcPct val="90000"/>
            </a:lnSpc>
            <a:spcBef>
              <a:spcPct val="0"/>
            </a:spcBef>
            <a:spcAft>
              <a:spcPct val="15000"/>
            </a:spcAft>
            <a:buChar char="•"/>
          </a:pPr>
          <a:r>
            <a:rPr lang="en-US" sz="1500" kern="1200" dirty="0"/>
            <a:t>Post-Doc &amp; Scientists – Modeling &amp; Analysis, Data, Monitoring</a:t>
          </a:r>
        </a:p>
        <a:p>
          <a:pPr marL="114300" lvl="1" indent="-114300" algn="l" defTabSz="666750">
            <a:lnSpc>
              <a:spcPct val="90000"/>
            </a:lnSpc>
            <a:spcBef>
              <a:spcPct val="0"/>
            </a:spcBef>
            <a:spcAft>
              <a:spcPct val="15000"/>
            </a:spcAft>
            <a:buChar char="•"/>
          </a:pPr>
          <a:r>
            <a:rPr lang="en-US" sz="1500" kern="1200" dirty="0"/>
            <a:t>Facilitator/Planner </a:t>
          </a:r>
        </a:p>
      </dsp:txBody>
      <dsp:txXfrm>
        <a:off x="5164555" y="4514050"/>
        <a:ext cx="2743719" cy="1829146"/>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73B78-0297-471F-81DD-00934E00BA04}" type="datetimeFigureOut">
              <a:rPr lang="en-US" smtClean="0"/>
              <a:t>12/10/2021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154E0-5C5C-4C3F-9D98-B5A27A194321}" type="slidenum">
              <a:rPr lang="en-US" smtClean="0"/>
              <a:t>‹#›</a:t>
            </a:fld>
            <a:endParaRPr lang="en-US"/>
          </a:p>
        </p:txBody>
      </p:sp>
    </p:spTree>
    <p:extLst>
      <p:ext uri="{BB962C8B-B14F-4D97-AF65-F5344CB8AC3E}">
        <p14:creationId xmlns:p14="http://schemas.microsoft.com/office/powerpoint/2010/main" val="2325276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high-level conceptual diagram illustrates the complexity and interconnectedness of phases of fire, and relationship to options in recovery</a:t>
            </a:r>
          </a:p>
          <a:p>
            <a:endParaRPr lang="en-US" dirty="0"/>
          </a:p>
          <a:p>
            <a:r>
              <a:rPr lang="en-US" dirty="0"/>
              <a:t>Many different values at risk during each phase of fire, and w</a:t>
            </a:r>
          </a:p>
          <a:p>
            <a:endParaRPr lang="en-US" dirty="0"/>
          </a:p>
          <a:p>
            <a:r>
              <a:rPr lang="en-US" dirty="0"/>
              <a:t>Each of the threats &amp; hazards here, values and mitigation have layers of data and tools that are important to have available</a:t>
            </a:r>
          </a:p>
          <a:p>
            <a:endParaRPr lang="en-US" dirty="0"/>
          </a:p>
          <a:p>
            <a:r>
              <a:rPr lang="en-US" dirty="0"/>
              <a:t>Vegetation is a key part in all phases, and recovery</a:t>
            </a:r>
          </a:p>
          <a:p>
            <a:pPr marL="171450" indent="-171450">
              <a:buFontTx/>
              <a:buChar char="-"/>
            </a:pPr>
            <a:r>
              <a:rPr lang="en-US" dirty="0"/>
              <a:t>Fuel for the fire</a:t>
            </a:r>
          </a:p>
          <a:p>
            <a:pPr marL="171450" indent="-171450">
              <a:buFontTx/>
              <a:buChar char="-"/>
            </a:pPr>
            <a:r>
              <a:rPr lang="en-US" dirty="0"/>
              <a:t>Information about vegetation help identify where to mitigate before a fire</a:t>
            </a:r>
          </a:p>
          <a:p>
            <a:pPr marL="171450" indent="-171450">
              <a:buFontTx/>
              <a:buChar char="-"/>
            </a:pPr>
            <a:r>
              <a:rPr lang="en-US" dirty="0"/>
              <a:t>Where to position response assets before a fire</a:t>
            </a:r>
          </a:p>
          <a:p>
            <a:pPr marL="171450" indent="-171450">
              <a:buFontTx/>
              <a:buChar char="-"/>
            </a:pPr>
            <a:r>
              <a:rPr lang="en-US" dirty="0"/>
              <a:t>Drive fire behavior models to determine how to attack fire and when to back off</a:t>
            </a:r>
          </a:p>
          <a:p>
            <a:pPr marL="171450" indent="-171450">
              <a:buFontTx/>
              <a:buChar char="-"/>
            </a:pPr>
            <a:r>
              <a:rPr lang="en-US" dirty="0"/>
              <a:t>Determine burn severity to look at potential for debris flow, flooding, and how to restore vegetation and control invasive species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9F47B-12DF-4124-9DD8-875B058556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328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Build connection between fire behavior (characterize fire hazard) and post-fire hazard, establishes a framework for connecting many other fire related research and models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9F47B-12DF-4124-9DD8-875B058556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42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34529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While the emphasis here is on fire, the connection to land management is critical.  Both fire and land managers are dealing these complex, interacting factors that are affecting fire hazard and risk to values.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A4FCF-3A97-4C5F-96AB-240DA59B1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57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Projects and Partners define multilateral need for discovery, access, &amp; collaboration of knowledge, data, &amp; models/tools</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Rapidly changing knowledge, sensors, tools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Calibri"/>
              </a:rPr>
              <a:t>What are IT requirements to support integrated research, improve partnerships with scientists and managers, and efficiently manage enterprise architecture?</a:t>
            </a:r>
          </a:p>
          <a:p>
            <a:endParaRPr lang="en-US" dirty="0"/>
          </a:p>
        </p:txBody>
      </p:sp>
      <p:sp>
        <p:nvSpPr>
          <p:cNvPr id="4" name="Slide Number Placeholder 3"/>
          <p:cNvSpPr>
            <a:spLocks noGrp="1"/>
          </p:cNvSpPr>
          <p:nvPr>
            <p:ph type="sldNum" sz="quarter" idx="5"/>
          </p:nvPr>
        </p:nvSpPr>
        <p:spPr/>
        <p:txBody>
          <a:bodyPr/>
          <a:lstStyle/>
          <a:p>
            <a:fld id="{868154E0-5C5C-4C3F-9D98-B5A27A194321}" type="slidenum">
              <a:rPr lang="en-US" smtClean="0"/>
              <a:t>10</a:t>
            </a:fld>
            <a:endParaRPr lang="en-US"/>
          </a:p>
        </p:txBody>
      </p:sp>
    </p:spTree>
    <p:extLst>
      <p:ext uri="{BB962C8B-B14F-4D97-AF65-F5344CB8AC3E}">
        <p14:creationId xmlns:p14="http://schemas.microsoft.com/office/powerpoint/2010/main" val="215071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Derived from concept by Sky Bristol, USGS, CSS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461A9-B0A1-4FAF-8557-492C6002B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406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1D5BA2C-E10A-4971-9960-59987C08DE98}"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BFDC5-6B6A-42FD-94D4-51DDFCD492AE}" type="slidenum">
              <a:rPr lang="en-US" smtClean="0"/>
              <a:t>‹#›</a:t>
            </a:fld>
            <a:endParaRPr lang="en-US"/>
          </a:p>
        </p:txBody>
      </p:sp>
    </p:spTree>
    <p:extLst>
      <p:ext uri="{BB962C8B-B14F-4D97-AF65-F5344CB8AC3E}">
        <p14:creationId xmlns:p14="http://schemas.microsoft.com/office/powerpoint/2010/main" val="408684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D5BA2C-E10A-4971-9960-59987C08DE98}"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BFDC5-6B6A-42FD-94D4-51DDFCD492AE}" type="slidenum">
              <a:rPr lang="en-US" smtClean="0"/>
              <a:t>‹#›</a:t>
            </a:fld>
            <a:endParaRPr lang="en-US"/>
          </a:p>
        </p:txBody>
      </p:sp>
    </p:spTree>
    <p:extLst>
      <p:ext uri="{BB962C8B-B14F-4D97-AF65-F5344CB8AC3E}">
        <p14:creationId xmlns:p14="http://schemas.microsoft.com/office/powerpoint/2010/main" val="359084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D5BA2C-E10A-4971-9960-59987C08DE98}"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BFDC5-6B6A-42FD-94D4-51DDFCD492AE}" type="slidenum">
              <a:rPr lang="en-US" smtClean="0"/>
              <a:t>‹#›</a:t>
            </a:fld>
            <a:endParaRPr lang="en-US"/>
          </a:p>
        </p:txBody>
      </p:sp>
    </p:spTree>
    <p:extLst>
      <p:ext uri="{BB962C8B-B14F-4D97-AF65-F5344CB8AC3E}">
        <p14:creationId xmlns:p14="http://schemas.microsoft.com/office/powerpoint/2010/main" val="2842585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D71E-334F-41A6-99CF-ED9BDAD61A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E71300-EAE0-42A2-83C7-18B20D3C50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37C4DE-C687-47FA-A07C-340764E76E53}"/>
              </a:ext>
            </a:extLst>
          </p:cNvPr>
          <p:cNvSpPr>
            <a:spLocks noGrp="1"/>
          </p:cNvSpPr>
          <p:nvPr>
            <p:ph type="dt" sz="half" idx="10"/>
          </p:nvPr>
        </p:nvSpPr>
        <p:spPr/>
        <p:txBody>
          <a:bodyPr/>
          <a:lstStyle/>
          <a:p>
            <a:fld id="{A0ED49E5-B649-4554-970B-E4780B7C088A}" type="datetimeFigureOut">
              <a:rPr lang="en-US" smtClean="0"/>
              <a:t>12/10/2021</a:t>
            </a:fld>
            <a:endParaRPr lang="en-US"/>
          </a:p>
        </p:txBody>
      </p:sp>
      <p:sp>
        <p:nvSpPr>
          <p:cNvPr id="5" name="Footer Placeholder 4">
            <a:extLst>
              <a:ext uri="{FF2B5EF4-FFF2-40B4-BE49-F238E27FC236}">
                <a16:creationId xmlns:a16="http://schemas.microsoft.com/office/drawing/2014/main" id="{01EBDD82-D33C-4942-8191-768B4FBD0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3E82C-7596-4489-BC09-5027E8E35846}"/>
              </a:ext>
            </a:extLst>
          </p:cNvPr>
          <p:cNvSpPr>
            <a:spLocks noGrp="1"/>
          </p:cNvSpPr>
          <p:nvPr>
            <p:ph type="sldNum" sz="quarter" idx="12"/>
          </p:nvPr>
        </p:nvSpPr>
        <p:spPr/>
        <p:txBody>
          <a:bodyPr/>
          <a:lstStyle/>
          <a:p>
            <a:fld id="{65A7F851-1443-4EAB-AEDF-A7BD9BF9A77D}" type="slidenum">
              <a:rPr lang="en-US" smtClean="0"/>
              <a:t>‹#›</a:t>
            </a:fld>
            <a:endParaRPr lang="en-US"/>
          </a:p>
        </p:txBody>
      </p:sp>
    </p:spTree>
    <p:extLst>
      <p:ext uri="{BB962C8B-B14F-4D97-AF65-F5344CB8AC3E}">
        <p14:creationId xmlns:p14="http://schemas.microsoft.com/office/powerpoint/2010/main" val="6626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41D4-E3F7-4337-B817-F59AD7F3FF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73A0AE-4FE0-45B4-AB47-2313C0DC5B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CB2E2-8FBF-4BAA-AB3A-CFFFE1C272F6}"/>
              </a:ext>
            </a:extLst>
          </p:cNvPr>
          <p:cNvSpPr>
            <a:spLocks noGrp="1"/>
          </p:cNvSpPr>
          <p:nvPr>
            <p:ph type="dt" sz="half" idx="10"/>
          </p:nvPr>
        </p:nvSpPr>
        <p:spPr/>
        <p:txBody>
          <a:bodyPr/>
          <a:lstStyle/>
          <a:p>
            <a:fld id="{A0ED49E5-B649-4554-970B-E4780B7C088A}" type="datetimeFigureOut">
              <a:rPr lang="en-US" smtClean="0"/>
              <a:t>12/10/2021</a:t>
            </a:fld>
            <a:endParaRPr lang="en-US"/>
          </a:p>
        </p:txBody>
      </p:sp>
      <p:sp>
        <p:nvSpPr>
          <p:cNvPr id="5" name="Footer Placeholder 4">
            <a:extLst>
              <a:ext uri="{FF2B5EF4-FFF2-40B4-BE49-F238E27FC236}">
                <a16:creationId xmlns:a16="http://schemas.microsoft.com/office/drawing/2014/main" id="{1D0E0D33-9299-440B-8048-9102E542A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95BC6-53AB-40FD-8433-26EB0B352127}"/>
              </a:ext>
            </a:extLst>
          </p:cNvPr>
          <p:cNvSpPr>
            <a:spLocks noGrp="1"/>
          </p:cNvSpPr>
          <p:nvPr>
            <p:ph type="sldNum" sz="quarter" idx="12"/>
          </p:nvPr>
        </p:nvSpPr>
        <p:spPr/>
        <p:txBody>
          <a:bodyPr/>
          <a:lstStyle/>
          <a:p>
            <a:fld id="{65A7F851-1443-4EAB-AEDF-A7BD9BF9A77D}" type="slidenum">
              <a:rPr lang="en-US" smtClean="0"/>
              <a:t>‹#›</a:t>
            </a:fld>
            <a:endParaRPr lang="en-US"/>
          </a:p>
        </p:txBody>
      </p:sp>
    </p:spTree>
    <p:extLst>
      <p:ext uri="{BB962C8B-B14F-4D97-AF65-F5344CB8AC3E}">
        <p14:creationId xmlns:p14="http://schemas.microsoft.com/office/powerpoint/2010/main" val="292060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DE0C-9415-4963-B57F-A5A0B2B8AB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68D255-10C2-4B04-9967-1076E716A3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380D4E-0F26-43BE-A37A-8B0588A835BD}"/>
              </a:ext>
            </a:extLst>
          </p:cNvPr>
          <p:cNvSpPr>
            <a:spLocks noGrp="1"/>
          </p:cNvSpPr>
          <p:nvPr>
            <p:ph type="dt" sz="half" idx="10"/>
          </p:nvPr>
        </p:nvSpPr>
        <p:spPr/>
        <p:txBody>
          <a:bodyPr/>
          <a:lstStyle/>
          <a:p>
            <a:fld id="{A0ED49E5-B649-4554-970B-E4780B7C088A}" type="datetimeFigureOut">
              <a:rPr lang="en-US" smtClean="0"/>
              <a:t>12/10/2021</a:t>
            </a:fld>
            <a:endParaRPr lang="en-US"/>
          </a:p>
        </p:txBody>
      </p:sp>
      <p:sp>
        <p:nvSpPr>
          <p:cNvPr id="5" name="Footer Placeholder 4">
            <a:extLst>
              <a:ext uri="{FF2B5EF4-FFF2-40B4-BE49-F238E27FC236}">
                <a16:creationId xmlns:a16="http://schemas.microsoft.com/office/drawing/2014/main" id="{E4E2CC8D-00A7-4DDA-8550-F21D10D64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24A023-C903-47ED-9782-50BB6029308F}"/>
              </a:ext>
            </a:extLst>
          </p:cNvPr>
          <p:cNvSpPr>
            <a:spLocks noGrp="1"/>
          </p:cNvSpPr>
          <p:nvPr>
            <p:ph type="sldNum" sz="quarter" idx="12"/>
          </p:nvPr>
        </p:nvSpPr>
        <p:spPr/>
        <p:txBody>
          <a:bodyPr/>
          <a:lstStyle/>
          <a:p>
            <a:fld id="{65A7F851-1443-4EAB-AEDF-A7BD9BF9A77D}" type="slidenum">
              <a:rPr lang="en-US" smtClean="0"/>
              <a:t>‹#›</a:t>
            </a:fld>
            <a:endParaRPr lang="en-US"/>
          </a:p>
        </p:txBody>
      </p:sp>
    </p:spTree>
    <p:extLst>
      <p:ext uri="{BB962C8B-B14F-4D97-AF65-F5344CB8AC3E}">
        <p14:creationId xmlns:p14="http://schemas.microsoft.com/office/powerpoint/2010/main" val="1736599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E087-A8C6-4E02-B348-CBA02C5A7E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E0EA2C-63E0-4D75-8CB9-58E58906B2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5540FD-2611-4114-9853-D7DC75F3A1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F85775-7485-413D-A295-89A5EDE47D66}"/>
              </a:ext>
            </a:extLst>
          </p:cNvPr>
          <p:cNvSpPr>
            <a:spLocks noGrp="1"/>
          </p:cNvSpPr>
          <p:nvPr>
            <p:ph type="dt" sz="half" idx="10"/>
          </p:nvPr>
        </p:nvSpPr>
        <p:spPr/>
        <p:txBody>
          <a:bodyPr/>
          <a:lstStyle/>
          <a:p>
            <a:fld id="{A0ED49E5-B649-4554-970B-E4780B7C088A}" type="datetimeFigureOut">
              <a:rPr lang="en-US" smtClean="0"/>
              <a:t>12/10/2021</a:t>
            </a:fld>
            <a:endParaRPr lang="en-US"/>
          </a:p>
        </p:txBody>
      </p:sp>
      <p:sp>
        <p:nvSpPr>
          <p:cNvPr id="6" name="Footer Placeholder 5">
            <a:extLst>
              <a:ext uri="{FF2B5EF4-FFF2-40B4-BE49-F238E27FC236}">
                <a16:creationId xmlns:a16="http://schemas.microsoft.com/office/drawing/2014/main" id="{61408D79-315D-4FBE-9BB4-79254D764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0506B-489C-4F0B-820C-F3F266CBBB93}"/>
              </a:ext>
            </a:extLst>
          </p:cNvPr>
          <p:cNvSpPr>
            <a:spLocks noGrp="1"/>
          </p:cNvSpPr>
          <p:nvPr>
            <p:ph type="sldNum" sz="quarter" idx="12"/>
          </p:nvPr>
        </p:nvSpPr>
        <p:spPr/>
        <p:txBody>
          <a:bodyPr/>
          <a:lstStyle/>
          <a:p>
            <a:fld id="{65A7F851-1443-4EAB-AEDF-A7BD9BF9A77D}" type="slidenum">
              <a:rPr lang="en-US" smtClean="0"/>
              <a:t>‹#›</a:t>
            </a:fld>
            <a:endParaRPr lang="en-US"/>
          </a:p>
        </p:txBody>
      </p:sp>
    </p:spTree>
    <p:extLst>
      <p:ext uri="{BB962C8B-B14F-4D97-AF65-F5344CB8AC3E}">
        <p14:creationId xmlns:p14="http://schemas.microsoft.com/office/powerpoint/2010/main" val="3722952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E449-3968-4B88-A4B2-F260E8DB4B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4A9C28-AE71-4788-A835-7BC9F26FFB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86666E-B66F-4552-AC86-6562EFC978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E664B7-4F7A-498A-B72C-C296DE2BBF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CF0FDF-4BC4-4815-9421-F4172AF6E7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8C81D3-A0EF-474B-B4E2-60E6620E4284}"/>
              </a:ext>
            </a:extLst>
          </p:cNvPr>
          <p:cNvSpPr>
            <a:spLocks noGrp="1"/>
          </p:cNvSpPr>
          <p:nvPr>
            <p:ph type="dt" sz="half" idx="10"/>
          </p:nvPr>
        </p:nvSpPr>
        <p:spPr/>
        <p:txBody>
          <a:bodyPr/>
          <a:lstStyle/>
          <a:p>
            <a:fld id="{A0ED49E5-B649-4554-970B-E4780B7C088A}" type="datetimeFigureOut">
              <a:rPr lang="en-US" smtClean="0"/>
              <a:t>12/10/2021</a:t>
            </a:fld>
            <a:endParaRPr lang="en-US"/>
          </a:p>
        </p:txBody>
      </p:sp>
      <p:sp>
        <p:nvSpPr>
          <p:cNvPr id="8" name="Footer Placeholder 7">
            <a:extLst>
              <a:ext uri="{FF2B5EF4-FFF2-40B4-BE49-F238E27FC236}">
                <a16:creationId xmlns:a16="http://schemas.microsoft.com/office/drawing/2014/main" id="{51093661-3608-4F30-BE3E-A55222DC5D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268CAF-7042-491D-8153-F54219417BF7}"/>
              </a:ext>
            </a:extLst>
          </p:cNvPr>
          <p:cNvSpPr>
            <a:spLocks noGrp="1"/>
          </p:cNvSpPr>
          <p:nvPr>
            <p:ph type="sldNum" sz="quarter" idx="12"/>
          </p:nvPr>
        </p:nvSpPr>
        <p:spPr/>
        <p:txBody>
          <a:bodyPr/>
          <a:lstStyle/>
          <a:p>
            <a:fld id="{65A7F851-1443-4EAB-AEDF-A7BD9BF9A77D}" type="slidenum">
              <a:rPr lang="en-US" smtClean="0"/>
              <a:t>‹#›</a:t>
            </a:fld>
            <a:endParaRPr lang="en-US"/>
          </a:p>
        </p:txBody>
      </p:sp>
    </p:spTree>
    <p:extLst>
      <p:ext uri="{BB962C8B-B14F-4D97-AF65-F5344CB8AC3E}">
        <p14:creationId xmlns:p14="http://schemas.microsoft.com/office/powerpoint/2010/main" val="3300046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36F2A-03EE-4547-A853-6A1656A575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90F471-6C6B-4286-B3FD-4797E9E8F478}"/>
              </a:ext>
            </a:extLst>
          </p:cNvPr>
          <p:cNvSpPr>
            <a:spLocks noGrp="1"/>
          </p:cNvSpPr>
          <p:nvPr>
            <p:ph type="dt" sz="half" idx="10"/>
          </p:nvPr>
        </p:nvSpPr>
        <p:spPr/>
        <p:txBody>
          <a:bodyPr/>
          <a:lstStyle/>
          <a:p>
            <a:fld id="{A0ED49E5-B649-4554-970B-E4780B7C088A}" type="datetimeFigureOut">
              <a:rPr lang="en-US" smtClean="0"/>
              <a:t>12/10/2021</a:t>
            </a:fld>
            <a:endParaRPr lang="en-US"/>
          </a:p>
        </p:txBody>
      </p:sp>
      <p:sp>
        <p:nvSpPr>
          <p:cNvPr id="4" name="Footer Placeholder 3">
            <a:extLst>
              <a:ext uri="{FF2B5EF4-FFF2-40B4-BE49-F238E27FC236}">
                <a16:creationId xmlns:a16="http://schemas.microsoft.com/office/drawing/2014/main" id="{88D93C49-0703-410D-A1FF-787B18A9D4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FDAEC-4937-429E-9DD9-6BFE43F19508}"/>
              </a:ext>
            </a:extLst>
          </p:cNvPr>
          <p:cNvSpPr>
            <a:spLocks noGrp="1"/>
          </p:cNvSpPr>
          <p:nvPr>
            <p:ph type="sldNum" sz="quarter" idx="12"/>
          </p:nvPr>
        </p:nvSpPr>
        <p:spPr/>
        <p:txBody>
          <a:bodyPr/>
          <a:lstStyle/>
          <a:p>
            <a:fld id="{65A7F851-1443-4EAB-AEDF-A7BD9BF9A77D}" type="slidenum">
              <a:rPr lang="en-US" smtClean="0"/>
              <a:t>‹#›</a:t>
            </a:fld>
            <a:endParaRPr lang="en-US"/>
          </a:p>
        </p:txBody>
      </p:sp>
    </p:spTree>
    <p:extLst>
      <p:ext uri="{BB962C8B-B14F-4D97-AF65-F5344CB8AC3E}">
        <p14:creationId xmlns:p14="http://schemas.microsoft.com/office/powerpoint/2010/main" val="140522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ABEFE5-CE51-4C04-B6E7-B552B5A35387}"/>
              </a:ext>
            </a:extLst>
          </p:cNvPr>
          <p:cNvSpPr>
            <a:spLocks noGrp="1"/>
          </p:cNvSpPr>
          <p:nvPr>
            <p:ph type="dt" sz="half" idx="10"/>
          </p:nvPr>
        </p:nvSpPr>
        <p:spPr/>
        <p:txBody>
          <a:bodyPr/>
          <a:lstStyle/>
          <a:p>
            <a:fld id="{A0ED49E5-B649-4554-970B-E4780B7C088A}" type="datetimeFigureOut">
              <a:rPr lang="en-US" smtClean="0"/>
              <a:t>12/10/2021</a:t>
            </a:fld>
            <a:endParaRPr lang="en-US"/>
          </a:p>
        </p:txBody>
      </p:sp>
      <p:sp>
        <p:nvSpPr>
          <p:cNvPr id="3" name="Footer Placeholder 2">
            <a:extLst>
              <a:ext uri="{FF2B5EF4-FFF2-40B4-BE49-F238E27FC236}">
                <a16:creationId xmlns:a16="http://schemas.microsoft.com/office/drawing/2014/main" id="{CE7DCA5C-947A-4A98-8A78-9C67508836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739844-E0D4-469C-8C37-656DE3441C34}"/>
              </a:ext>
            </a:extLst>
          </p:cNvPr>
          <p:cNvSpPr>
            <a:spLocks noGrp="1"/>
          </p:cNvSpPr>
          <p:nvPr>
            <p:ph type="sldNum" sz="quarter" idx="12"/>
          </p:nvPr>
        </p:nvSpPr>
        <p:spPr/>
        <p:txBody>
          <a:bodyPr/>
          <a:lstStyle/>
          <a:p>
            <a:fld id="{65A7F851-1443-4EAB-AEDF-A7BD9BF9A77D}" type="slidenum">
              <a:rPr lang="en-US" smtClean="0"/>
              <a:t>‹#›</a:t>
            </a:fld>
            <a:endParaRPr lang="en-US"/>
          </a:p>
        </p:txBody>
      </p:sp>
    </p:spTree>
    <p:extLst>
      <p:ext uri="{BB962C8B-B14F-4D97-AF65-F5344CB8AC3E}">
        <p14:creationId xmlns:p14="http://schemas.microsoft.com/office/powerpoint/2010/main" val="3425188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2ADC-4FC7-45E7-92D0-5CE5078A47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282982-129E-4F6F-829B-1FB0CF82A8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192BBC-C09D-440E-A76D-93DF23940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EB327D-5AE3-42ED-835A-18843D24DDB2}"/>
              </a:ext>
            </a:extLst>
          </p:cNvPr>
          <p:cNvSpPr>
            <a:spLocks noGrp="1"/>
          </p:cNvSpPr>
          <p:nvPr>
            <p:ph type="dt" sz="half" idx="10"/>
          </p:nvPr>
        </p:nvSpPr>
        <p:spPr/>
        <p:txBody>
          <a:bodyPr/>
          <a:lstStyle/>
          <a:p>
            <a:fld id="{A0ED49E5-B649-4554-970B-E4780B7C088A}" type="datetimeFigureOut">
              <a:rPr lang="en-US" smtClean="0"/>
              <a:t>12/10/2021</a:t>
            </a:fld>
            <a:endParaRPr lang="en-US"/>
          </a:p>
        </p:txBody>
      </p:sp>
      <p:sp>
        <p:nvSpPr>
          <p:cNvPr id="6" name="Footer Placeholder 5">
            <a:extLst>
              <a:ext uri="{FF2B5EF4-FFF2-40B4-BE49-F238E27FC236}">
                <a16:creationId xmlns:a16="http://schemas.microsoft.com/office/drawing/2014/main" id="{84602E0C-A6C1-47FE-8DB1-A07C52EBCD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94600C-ACD5-4870-86CA-FC2D741D5367}"/>
              </a:ext>
            </a:extLst>
          </p:cNvPr>
          <p:cNvSpPr>
            <a:spLocks noGrp="1"/>
          </p:cNvSpPr>
          <p:nvPr>
            <p:ph type="sldNum" sz="quarter" idx="12"/>
          </p:nvPr>
        </p:nvSpPr>
        <p:spPr/>
        <p:txBody>
          <a:bodyPr/>
          <a:lstStyle/>
          <a:p>
            <a:fld id="{65A7F851-1443-4EAB-AEDF-A7BD9BF9A77D}" type="slidenum">
              <a:rPr lang="en-US" smtClean="0"/>
              <a:t>‹#›</a:t>
            </a:fld>
            <a:endParaRPr lang="en-US"/>
          </a:p>
        </p:txBody>
      </p:sp>
    </p:spTree>
    <p:extLst>
      <p:ext uri="{BB962C8B-B14F-4D97-AF65-F5344CB8AC3E}">
        <p14:creationId xmlns:p14="http://schemas.microsoft.com/office/powerpoint/2010/main" val="205579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D5BA2C-E10A-4971-9960-59987C08DE98}"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BFDC5-6B6A-42FD-94D4-51DDFCD492AE}" type="slidenum">
              <a:rPr lang="en-US" smtClean="0"/>
              <a:t>‹#›</a:t>
            </a:fld>
            <a:endParaRPr lang="en-US"/>
          </a:p>
        </p:txBody>
      </p:sp>
    </p:spTree>
    <p:extLst>
      <p:ext uri="{BB962C8B-B14F-4D97-AF65-F5344CB8AC3E}">
        <p14:creationId xmlns:p14="http://schemas.microsoft.com/office/powerpoint/2010/main" val="1412497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82FA-08B7-4543-812C-999577A715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CE8FC7-3EC3-4ECF-8A7E-90E2E17476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EF344E-C0FA-4759-B146-F1B716C53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F02FC0-A65B-455B-AC79-8391EA87565E}"/>
              </a:ext>
            </a:extLst>
          </p:cNvPr>
          <p:cNvSpPr>
            <a:spLocks noGrp="1"/>
          </p:cNvSpPr>
          <p:nvPr>
            <p:ph type="dt" sz="half" idx="10"/>
          </p:nvPr>
        </p:nvSpPr>
        <p:spPr/>
        <p:txBody>
          <a:bodyPr/>
          <a:lstStyle/>
          <a:p>
            <a:fld id="{A0ED49E5-B649-4554-970B-E4780B7C088A}" type="datetimeFigureOut">
              <a:rPr lang="en-US" smtClean="0"/>
              <a:t>12/10/2021</a:t>
            </a:fld>
            <a:endParaRPr lang="en-US"/>
          </a:p>
        </p:txBody>
      </p:sp>
      <p:sp>
        <p:nvSpPr>
          <p:cNvPr id="6" name="Footer Placeholder 5">
            <a:extLst>
              <a:ext uri="{FF2B5EF4-FFF2-40B4-BE49-F238E27FC236}">
                <a16:creationId xmlns:a16="http://schemas.microsoft.com/office/drawing/2014/main" id="{03961E33-CEC8-4D17-8B84-F2A99FF589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57BCF-657D-4960-B969-76E662042B93}"/>
              </a:ext>
            </a:extLst>
          </p:cNvPr>
          <p:cNvSpPr>
            <a:spLocks noGrp="1"/>
          </p:cNvSpPr>
          <p:nvPr>
            <p:ph type="sldNum" sz="quarter" idx="12"/>
          </p:nvPr>
        </p:nvSpPr>
        <p:spPr/>
        <p:txBody>
          <a:bodyPr/>
          <a:lstStyle/>
          <a:p>
            <a:fld id="{65A7F851-1443-4EAB-AEDF-A7BD9BF9A77D}" type="slidenum">
              <a:rPr lang="en-US" smtClean="0"/>
              <a:t>‹#›</a:t>
            </a:fld>
            <a:endParaRPr lang="en-US"/>
          </a:p>
        </p:txBody>
      </p:sp>
    </p:spTree>
    <p:extLst>
      <p:ext uri="{BB962C8B-B14F-4D97-AF65-F5344CB8AC3E}">
        <p14:creationId xmlns:p14="http://schemas.microsoft.com/office/powerpoint/2010/main" val="79789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7963B-6938-406A-A8AF-94DAF8A10A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84C092-49DE-4EBF-BAF7-6DFFE35998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3CA8A-C56E-4C3E-A583-24CEEC3229C2}"/>
              </a:ext>
            </a:extLst>
          </p:cNvPr>
          <p:cNvSpPr>
            <a:spLocks noGrp="1"/>
          </p:cNvSpPr>
          <p:nvPr>
            <p:ph type="dt" sz="half" idx="10"/>
          </p:nvPr>
        </p:nvSpPr>
        <p:spPr/>
        <p:txBody>
          <a:bodyPr/>
          <a:lstStyle/>
          <a:p>
            <a:fld id="{A0ED49E5-B649-4554-970B-E4780B7C088A}" type="datetimeFigureOut">
              <a:rPr lang="en-US" smtClean="0"/>
              <a:t>12/10/2021</a:t>
            </a:fld>
            <a:endParaRPr lang="en-US"/>
          </a:p>
        </p:txBody>
      </p:sp>
      <p:sp>
        <p:nvSpPr>
          <p:cNvPr id="5" name="Footer Placeholder 4">
            <a:extLst>
              <a:ext uri="{FF2B5EF4-FFF2-40B4-BE49-F238E27FC236}">
                <a16:creationId xmlns:a16="http://schemas.microsoft.com/office/drawing/2014/main" id="{C785F8BD-741E-48B2-A3AB-98CE3D138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93FFE-D9F3-454F-BC6A-AA825BF993D9}"/>
              </a:ext>
            </a:extLst>
          </p:cNvPr>
          <p:cNvSpPr>
            <a:spLocks noGrp="1"/>
          </p:cNvSpPr>
          <p:nvPr>
            <p:ph type="sldNum" sz="quarter" idx="12"/>
          </p:nvPr>
        </p:nvSpPr>
        <p:spPr/>
        <p:txBody>
          <a:bodyPr/>
          <a:lstStyle/>
          <a:p>
            <a:fld id="{65A7F851-1443-4EAB-AEDF-A7BD9BF9A77D}" type="slidenum">
              <a:rPr lang="en-US" smtClean="0"/>
              <a:t>‹#›</a:t>
            </a:fld>
            <a:endParaRPr lang="en-US"/>
          </a:p>
        </p:txBody>
      </p:sp>
    </p:spTree>
    <p:extLst>
      <p:ext uri="{BB962C8B-B14F-4D97-AF65-F5344CB8AC3E}">
        <p14:creationId xmlns:p14="http://schemas.microsoft.com/office/powerpoint/2010/main" val="3182057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EC35ED-90E9-4225-9AC0-E4623FE0CE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F1A73E-8DF5-482D-BFF7-0C38AB8DAE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969481-B974-4780-BBF6-A8734509C497}"/>
              </a:ext>
            </a:extLst>
          </p:cNvPr>
          <p:cNvSpPr>
            <a:spLocks noGrp="1"/>
          </p:cNvSpPr>
          <p:nvPr>
            <p:ph type="dt" sz="half" idx="10"/>
          </p:nvPr>
        </p:nvSpPr>
        <p:spPr/>
        <p:txBody>
          <a:bodyPr/>
          <a:lstStyle/>
          <a:p>
            <a:fld id="{A0ED49E5-B649-4554-970B-E4780B7C088A}" type="datetimeFigureOut">
              <a:rPr lang="en-US" smtClean="0"/>
              <a:t>12/10/2021</a:t>
            </a:fld>
            <a:endParaRPr lang="en-US"/>
          </a:p>
        </p:txBody>
      </p:sp>
      <p:sp>
        <p:nvSpPr>
          <p:cNvPr id="5" name="Footer Placeholder 4">
            <a:extLst>
              <a:ext uri="{FF2B5EF4-FFF2-40B4-BE49-F238E27FC236}">
                <a16:creationId xmlns:a16="http://schemas.microsoft.com/office/drawing/2014/main" id="{7EC24C39-B9E1-4C7B-A5B7-C136633D9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07546-A3FF-4F56-AEF5-C49BE271426F}"/>
              </a:ext>
            </a:extLst>
          </p:cNvPr>
          <p:cNvSpPr>
            <a:spLocks noGrp="1"/>
          </p:cNvSpPr>
          <p:nvPr>
            <p:ph type="sldNum" sz="quarter" idx="12"/>
          </p:nvPr>
        </p:nvSpPr>
        <p:spPr/>
        <p:txBody>
          <a:bodyPr/>
          <a:lstStyle/>
          <a:p>
            <a:fld id="{65A7F851-1443-4EAB-AEDF-A7BD9BF9A77D}" type="slidenum">
              <a:rPr lang="en-US" smtClean="0"/>
              <a:t>‹#›</a:t>
            </a:fld>
            <a:endParaRPr lang="en-US"/>
          </a:p>
        </p:txBody>
      </p:sp>
    </p:spTree>
    <p:extLst>
      <p:ext uri="{BB962C8B-B14F-4D97-AF65-F5344CB8AC3E}">
        <p14:creationId xmlns:p14="http://schemas.microsoft.com/office/powerpoint/2010/main" val="1796378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50B3174-D753-444B-8078-204CF53CE627}" type="datetimeFigureOut">
              <a:rPr lang="en-US" smtClean="0"/>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A90FDC-F31B-48E5-913D-4A760E7F337E}" type="slidenum">
              <a:rPr lang="en-US" smtClean="0"/>
              <a:t>‹#›</a:t>
            </a:fld>
            <a:endParaRPr lang="en-US"/>
          </a:p>
        </p:txBody>
      </p:sp>
    </p:spTree>
    <p:extLst>
      <p:ext uri="{BB962C8B-B14F-4D97-AF65-F5344CB8AC3E}">
        <p14:creationId xmlns:p14="http://schemas.microsoft.com/office/powerpoint/2010/main" val="341378364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0B3174-D753-444B-8078-204CF53CE627}" type="datetimeFigureOut">
              <a:rPr lang="en-US" smtClean="0"/>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A90FDC-F31B-48E5-913D-4A760E7F337E}" type="slidenum">
              <a:rPr lang="en-US" smtClean="0"/>
              <a:t>‹#›</a:t>
            </a:fld>
            <a:endParaRPr lang="en-US"/>
          </a:p>
        </p:txBody>
      </p:sp>
    </p:spTree>
    <p:extLst>
      <p:ext uri="{BB962C8B-B14F-4D97-AF65-F5344CB8AC3E}">
        <p14:creationId xmlns:p14="http://schemas.microsoft.com/office/powerpoint/2010/main" val="1488048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E50B3174-D753-444B-8078-204CF53CE627}" type="datetimeFigureOut">
              <a:rPr lang="en-US" smtClean="0"/>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A90FDC-F31B-48E5-913D-4A760E7F337E}" type="slidenum">
              <a:rPr lang="en-US" smtClean="0"/>
              <a:t>‹#›</a:t>
            </a:fld>
            <a:endParaRPr lang="en-US"/>
          </a:p>
        </p:txBody>
      </p:sp>
    </p:spTree>
    <p:extLst>
      <p:ext uri="{BB962C8B-B14F-4D97-AF65-F5344CB8AC3E}">
        <p14:creationId xmlns:p14="http://schemas.microsoft.com/office/powerpoint/2010/main" val="77639192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50B3174-D753-444B-8078-204CF53CE627}" type="datetimeFigureOut">
              <a:rPr lang="en-US" smtClean="0"/>
              <a:t>12/10/2021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9A90FDC-F31B-48E5-913D-4A760E7F337E}" type="slidenum">
              <a:rPr lang="en-US" smtClean="0"/>
              <a:t>‹#›</a:t>
            </a:fld>
            <a:endParaRPr lang="en-US"/>
          </a:p>
        </p:txBody>
      </p:sp>
    </p:spTree>
    <p:extLst>
      <p:ext uri="{BB962C8B-B14F-4D97-AF65-F5344CB8AC3E}">
        <p14:creationId xmlns:p14="http://schemas.microsoft.com/office/powerpoint/2010/main" val="2647489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50B3174-D753-444B-8078-204CF53CE627}" type="datetimeFigureOut">
              <a:rPr lang="en-US" smtClean="0"/>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A90FDC-F31B-48E5-913D-4A760E7F337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7668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0B3174-D753-444B-8078-204CF53CE627}" type="datetimeFigureOut">
              <a:rPr lang="en-US" smtClean="0"/>
              <a:t>12/10/2021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A90FDC-F31B-48E5-913D-4A760E7F337E}" type="slidenum">
              <a:rPr lang="en-US" smtClean="0"/>
              <a:t>‹#›</a:t>
            </a:fld>
            <a:endParaRPr lang="en-US"/>
          </a:p>
        </p:txBody>
      </p:sp>
    </p:spTree>
    <p:extLst>
      <p:ext uri="{BB962C8B-B14F-4D97-AF65-F5344CB8AC3E}">
        <p14:creationId xmlns:p14="http://schemas.microsoft.com/office/powerpoint/2010/main" val="1723050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B3174-D753-444B-8078-204CF53CE627}" type="datetimeFigureOut">
              <a:rPr lang="en-US" smtClean="0"/>
              <a:t>12/10/2021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A90FDC-F31B-48E5-913D-4A760E7F337E}" type="slidenum">
              <a:rPr lang="en-US" smtClean="0"/>
              <a:t>‹#›</a:t>
            </a:fld>
            <a:endParaRPr lang="en-US"/>
          </a:p>
        </p:txBody>
      </p:sp>
    </p:spTree>
    <p:extLst>
      <p:ext uri="{BB962C8B-B14F-4D97-AF65-F5344CB8AC3E}">
        <p14:creationId xmlns:p14="http://schemas.microsoft.com/office/powerpoint/2010/main" val="193176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D5BA2C-E10A-4971-9960-59987C08DE98}"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BFDC5-6B6A-42FD-94D4-51DDFCD492AE}" type="slidenum">
              <a:rPr lang="en-US" smtClean="0"/>
              <a:t>‹#›</a:t>
            </a:fld>
            <a:endParaRPr lang="en-US"/>
          </a:p>
        </p:txBody>
      </p:sp>
    </p:spTree>
    <p:extLst>
      <p:ext uri="{BB962C8B-B14F-4D97-AF65-F5344CB8AC3E}">
        <p14:creationId xmlns:p14="http://schemas.microsoft.com/office/powerpoint/2010/main" val="1613184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50B3174-D753-444B-8078-204CF53CE627}" type="datetimeFigureOut">
              <a:rPr lang="en-US" smtClean="0"/>
              <a:t>12/10/2021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9A90FDC-F31B-48E5-913D-4A760E7F337E}" type="slidenum">
              <a:rPr lang="en-US" smtClean="0"/>
              <a:t>‹#›</a:t>
            </a:fld>
            <a:endParaRPr lang="en-US"/>
          </a:p>
        </p:txBody>
      </p:sp>
    </p:spTree>
    <p:extLst>
      <p:ext uri="{BB962C8B-B14F-4D97-AF65-F5344CB8AC3E}">
        <p14:creationId xmlns:p14="http://schemas.microsoft.com/office/powerpoint/2010/main" val="1854971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50B3174-D753-444B-8078-204CF53CE627}" type="datetimeFigureOut">
              <a:rPr lang="en-US" smtClean="0"/>
              <a:t>12/10/2021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F9A90FDC-F31B-48E5-913D-4A760E7F337E}" type="slidenum">
              <a:rPr lang="en-US" smtClean="0"/>
              <a:t>‹#›</a:t>
            </a:fld>
            <a:endParaRPr lang="en-US"/>
          </a:p>
        </p:txBody>
      </p:sp>
    </p:spTree>
    <p:extLst>
      <p:ext uri="{BB962C8B-B14F-4D97-AF65-F5344CB8AC3E}">
        <p14:creationId xmlns:p14="http://schemas.microsoft.com/office/powerpoint/2010/main" val="3036402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0B3174-D753-444B-8078-204CF53CE627}"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90FDC-F31B-48E5-913D-4A760E7F337E}" type="slidenum">
              <a:rPr lang="en-US" smtClean="0"/>
              <a:t>‹#›</a:t>
            </a:fld>
            <a:endParaRPr lang="en-US"/>
          </a:p>
        </p:txBody>
      </p:sp>
    </p:spTree>
    <p:extLst>
      <p:ext uri="{BB962C8B-B14F-4D97-AF65-F5344CB8AC3E}">
        <p14:creationId xmlns:p14="http://schemas.microsoft.com/office/powerpoint/2010/main" val="1410392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0B3174-D753-444B-8078-204CF53CE627}"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90FDC-F31B-48E5-913D-4A760E7F337E}" type="slidenum">
              <a:rPr lang="en-US" smtClean="0"/>
              <a:t>‹#›</a:t>
            </a:fld>
            <a:endParaRPr lang="en-US"/>
          </a:p>
        </p:txBody>
      </p:sp>
    </p:spTree>
    <p:extLst>
      <p:ext uri="{BB962C8B-B14F-4D97-AF65-F5344CB8AC3E}">
        <p14:creationId xmlns:p14="http://schemas.microsoft.com/office/powerpoint/2010/main" val="2510492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0B3174-D753-444B-8078-204CF53CE627}" type="datetimeFigureOut">
              <a:rPr kumimoji="0" lang="en-US" sz="1050" b="0" i="0" u="none" strike="noStrike" kern="1200" cap="none" spc="0" normalizeH="0" baseline="0" noProof="0" smtClean="0">
                <a:ln>
                  <a:noFill/>
                </a:ln>
                <a:solidFill>
                  <a:srgbClr val="FFFFFF">
                    <a:alpha val="7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12/10/2021</a:t>
            </a:fld>
            <a:endParaRPr kumimoji="0" lang="en-US" sz="1050" b="0" i="0" u="none" strike="noStrike" kern="1200" cap="none" spc="0" normalizeH="0" baseline="0" noProof="0">
              <a:ln>
                <a:noFill/>
              </a:ln>
              <a:solidFill>
                <a:srgbClr val="FFFFFF">
                  <a:alpha val="70000"/>
                </a:srgbClr>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alpha val="70000"/>
                </a:srgbClr>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A90FDC-F31B-48E5-913D-4A760E7F337E}"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67569038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0B3174-D753-444B-8078-204CF53CE627}" type="datetimeFigureOut">
              <a:rPr kumimoji="0" lang="en-US" sz="1050" b="0" i="0" u="none" strike="noStrike" kern="1200" cap="none" spc="0" normalizeH="0" baseline="0" noProof="0" smtClean="0">
                <a:ln>
                  <a:noFill/>
                </a:ln>
                <a:solidFill>
                  <a:srgbClr val="000000">
                    <a:alpha val="7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12/10/2021</a:t>
            </a:fld>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A90FDC-F31B-48E5-913D-4A760E7F337E}"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1217638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0B3174-D753-444B-8078-204CF53CE627}" type="datetimeFigureOut">
              <a:rPr kumimoji="0" lang="en-US" sz="1050" b="0" i="0" u="none" strike="noStrike" kern="1200" cap="none" spc="0" normalizeH="0" baseline="0" noProof="0" smtClean="0">
                <a:ln>
                  <a:noFill/>
                </a:ln>
                <a:solidFill>
                  <a:srgbClr val="FFFFFF">
                    <a:alpha val="7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12/10/2021</a:t>
            </a:fld>
            <a:endParaRPr kumimoji="0" lang="en-US" sz="1050" b="0" i="0" u="none" strike="noStrike" kern="1200" cap="none" spc="0" normalizeH="0" baseline="0" noProof="0">
              <a:ln>
                <a:noFill/>
              </a:ln>
              <a:solidFill>
                <a:srgbClr val="FFFFFF">
                  <a:alpha val="70000"/>
                </a:srgbClr>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alpha val="70000"/>
                </a:srgbClr>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A90FDC-F31B-48E5-913D-4A760E7F337E}"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32110247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0B3174-D753-444B-8078-204CF53CE627}" type="datetimeFigureOut">
              <a:rPr kumimoji="0" lang="en-US" sz="1050" b="0" i="0" u="none" strike="noStrike" kern="1200" cap="none" spc="0" normalizeH="0" baseline="0" noProof="0" smtClean="0">
                <a:ln>
                  <a:noFill/>
                </a:ln>
                <a:solidFill>
                  <a:srgbClr val="000000">
                    <a:alpha val="7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12/10/2021</a:t>
            </a:fld>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A90FDC-F31B-48E5-913D-4A760E7F337E}"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419172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0B3174-D753-444B-8078-204CF53CE627}" type="datetimeFigureOut">
              <a:rPr kumimoji="0" lang="en-US" sz="1050" b="0" i="0" u="none" strike="noStrike" kern="1200" cap="none" spc="0" normalizeH="0" baseline="0" noProof="0" smtClean="0">
                <a:ln>
                  <a:noFill/>
                </a:ln>
                <a:solidFill>
                  <a:srgbClr val="000000">
                    <a:alpha val="7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12/10/2021</a:t>
            </a:fld>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A90FDC-F31B-48E5-913D-4A760E7F337E}"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57791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0B3174-D753-444B-8078-204CF53CE627}" type="datetimeFigureOut">
              <a:rPr kumimoji="0" lang="en-US" sz="1050" b="0" i="0" u="none" strike="noStrike" kern="1200" cap="none" spc="0" normalizeH="0" baseline="0" noProof="0" smtClean="0">
                <a:ln>
                  <a:noFill/>
                </a:ln>
                <a:solidFill>
                  <a:srgbClr val="000000">
                    <a:alpha val="7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12/10/2021</a:t>
            </a:fld>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A90FDC-F31B-48E5-913D-4A760E7F337E}"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06025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D5BA2C-E10A-4971-9960-59987C08DE98}" type="datetimeFigureOut">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BFDC5-6B6A-42FD-94D4-51DDFCD492AE}" type="slidenum">
              <a:rPr lang="en-US" smtClean="0"/>
              <a:t>‹#›</a:t>
            </a:fld>
            <a:endParaRPr lang="en-US"/>
          </a:p>
        </p:txBody>
      </p:sp>
    </p:spTree>
    <p:extLst>
      <p:ext uri="{BB962C8B-B14F-4D97-AF65-F5344CB8AC3E}">
        <p14:creationId xmlns:p14="http://schemas.microsoft.com/office/powerpoint/2010/main" val="6047169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0B3174-D753-444B-8078-204CF53CE627}" type="datetimeFigureOut">
              <a:rPr kumimoji="0" lang="en-US" sz="1050" b="0" i="0" u="none" strike="noStrike" kern="1200" cap="none" spc="0" normalizeH="0" baseline="0" noProof="0" smtClean="0">
                <a:ln>
                  <a:noFill/>
                </a:ln>
                <a:solidFill>
                  <a:srgbClr val="000000">
                    <a:alpha val="7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12/10/2021</a:t>
            </a:fld>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A90FDC-F31B-48E5-913D-4A760E7F337E}"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5814381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0B3174-D753-444B-8078-204CF53CE627}" type="datetimeFigureOut">
              <a:rPr kumimoji="0" lang="en-US" sz="1050" b="0" i="0" u="none" strike="noStrike" kern="1200" cap="none" spc="0" normalizeH="0" baseline="0" noProof="0" smtClean="0">
                <a:ln>
                  <a:noFill/>
                </a:ln>
                <a:solidFill>
                  <a:srgbClr val="000000">
                    <a:alpha val="7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12/10/2021</a:t>
            </a:fld>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alpha val="70000"/>
                </a:srgbClr>
              </a:solidFill>
              <a:effectLst/>
              <a:uLnTx/>
              <a:uFillTx/>
              <a:latin typeface="Gill Sans MT" panose="020B0502020104020203"/>
              <a:ea typeface="+mn-ea"/>
              <a:cs typeface="+mn-cs"/>
            </a:endParaRPr>
          </a:p>
        </p:txBody>
      </p:sp>
      <p:sp>
        <p:nvSpPr>
          <p:cNvPr id="11" name="Slide Number Placeholder 10"/>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A90FDC-F31B-48E5-913D-4A760E7F337E}"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100234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50B3174-D753-444B-8078-204CF53CE627}" type="datetimeFigureOut">
              <a:rPr kumimoji="0" lang="en-US" sz="1050" b="0"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12/10/2021</a:t>
            </a:fld>
            <a:endParaRPr kumimoji="0" lang="en-US" sz="1050" b="0"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Gill Sans MT" panose="020B0502020104020203"/>
              <a:ea typeface="+mn-ea"/>
              <a:cs typeface="+mn-cs"/>
            </a:endParaRP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alpha val="70000"/>
                </a:srgbClr>
              </a:solidFill>
              <a:effectLst/>
              <a:uLnTx/>
              <a:uFillTx/>
              <a:latin typeface="Gill Sans MT" panose="020B0502020104020203"/>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A90FDC-F31B-48E5-913D-4A760E7F337E}"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171194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0B3174-D753-444B-8078-204CF53CE627}" type="datetimeFigureOut">
              <a:rPr kumimoji="0" lang="en-US" sz="1050" b="0" i="0" u="none" strike="noStrike" kern="1200" cap="none" spc="0" normalizeH="0" baseline="0" noProof="0" smtClean="0">
                <a:ln>
                  <a:noFill/>
                </a:ln>
                <a:solidFill>
                  <a:srgbClr val="000000">
                    <a:alpha val="7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12/10/2021</a:t>
            </a:fld>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A90FDC-F31B-48E5-913D-4A760E7F337E}"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92917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0B3174-D753-444B-8078-204CF53CE627}" type="datetimeFigureOut">
              <a:rPr kumimoji="0" lang="en-US" sz="1050" b="0" i="0" u="none" strike="noStrike" kern="1200" cap="none" spc="0" normalizeH="0" baseline="0" noProof="0" smtClean="0">
                <a:ln>
                  <a:noFill/>
                </a:ln>
                <a:solidFill>
                  <a:srgbClr val="000000">
                    <a:alpha val="7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12/10/2021</a:t>
            </a:fld>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A90FDC-F31B-48E5-913D-4A760E7F337E}"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14405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D5BA2C-E10A-4971-9960-59987C08DE98}" type="datetimeFigureOut">
              <a:rPr lang="en-US" smtClean="0"/>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9BFDC5-6B6A-42FD-94D4-51DDFCD492AE}" type="slidenum">
              <a:rPr lang="en-US" smtClean="0"/>
              <a:t>‹#›</a:t>
            </a:fld>
            <a:endParaRPr lang="en-US"/>
          </a:p>
        </p:txBody>
      </p:sp>
    </p:spTree>
    <p:extLst>
      <p:ext uri="{BB962C8B-B14F-4D97-AF65-F5344CB8AC3E}">
        <p14:creationId xmlns:p14="http://schemas.microsoft.com/office/powerpoint/2010/main" val="1880800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D5BA2C-E10A-4971-9960-59987C08DE98}" type="datetimeFigureOut">
              <a:rPr lang="en-US" smtClean="0"/>
              <a:t>12/10/2021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9BFDC5-6B6A-42FD-94D4-51DDFCD492AE}" type="slidenum">
              <a:rPr lang="en-US" smtClean="0"/>
              <a:t>‹#›</a:t>
            </a:fld>
            <a:endParaRPr lang="en-US"/>
          </a:p>
        </p:txBody>
      </p:sp>
    </p:spTree>
    <p:extLst>
      <p:ext uri="{BB962C8B-B14F-4D97-AF65-F5344CB8AC3E}">
        <p14:creationId xmlns:p14="http://schemas.microsoft.com/office/powerpoint/2010/main" val="341756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5BA2C-E10A-4971-9960-59987C08DE98}" type="datetimeFigureOut">
              <a:rPr lang="en-US" smtClean="0"/>
              <a:t>12/10/2021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9BFDC5-6B6A-42FD-94D4-51DDFCD492AE}" type="slidenum">
              <a:rPr lang="en-US" smtClean="0"/>
              <a:t>‹#›</a:t>
            </a:fld>
            <a:endParaRPr lang="en-US"/>
          </a:p>
        </p:txBody>
      </p:sp>
    </p:spTree>
    <p:extLst>
      <p:ext uri="{BB962C8B-B14F-4D97-AF65-F5344CB8AC3E}">
        <p14:creationId xmlns:p14="http://schemas.microsoft.com/office/powerpoint/2010/main" val="268771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1D5BA2C-E10A-4971-9960-59987C08DE98}" type="datetimeFigureOut">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BFDC5-6B6A-42FD-94D4-51DDFCD492AE}" type="slidenum">
              <a:rPr lang="en-US" smtClean="0"/>
              <a:t>‹#›</a:t>
            </a:fld>
            <a:endParaRPr lang="en-US"/>
          </a:p>
        </p:txBody>
      </p:sp>
    </p:spTree>
    <p:extLst>
      <p:ext uri="{BB962C8B-B14F-4D97-AF65-F5344CB8AC3E}">
        <p14:creationId xmlns:p14="http://schemas.microsoft.com/office/powerpoint/2010/main" val="231980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1D5BA2C-E10A-4971-9960-59987C08DE98}" type="datetimeFigureOut">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BFDC5-6B6A-42FD-94D4-51DDFCD492AE}" type="slidenum">
              <a:rPr lang="en-US" smtClean="0"/>
              <a:t>‹#›</a:t>
            </a:fld>
            <a:endParaRPr lang="en-US"/>
          </a:p>
        </p:txBody>
      </p:sp>
    </p:spTree>
    <p:extLst>
      <p:ext uri="{BB962C8B-B14F-4D97-AF65-F5344CB8AC3E}">
        <p14:creationId xmlns:p14="http://schemas.microsoft.com/office/powerpoint/2010/main" val="98780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D5BA2C-E10A-4971-9960-59987C08DE98}" type="datetimeFigureOut">
              <a:rPr lang="en-US" smtClean="0"/>
              <a:t>12/10/2021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9BFDC5-6B6A-42FD-94D4-51DDFCD492AE}" type="slidenum">
              <a:rPr lang="en-US" smtClean="0"/>
              <a:t>‹#›</a:t>
            </a:fld>
            <a:endParaRPr lang="en-US"/>
          </a:p>
        </p:txBody>
      </p:sp>
    </p:spTree>
    <p:extLst>
      <p:ext uri="{BB962C8B-B14F-4D97-AF65-F5344CB8AC3E}">
        <p14:creationId xmlns:p14="http://schemas.microsoft.com/office/powerpoint/2010/main" val="3845805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622A1-FA37-4113-BFC9-4832523760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6A1BC2-0395-4AC8-A953-805CFCD965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4E4E6-CE14-42B9-B458-6B620B206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D49E5-B649-4554-970B-E4780B7C088A}" type="datetimeFigureOut">
              <a:rPr lang="en-US" smtClean="0"/>
              <a:t>12/10/2021</a:t>
            </a:fld>
            <a:endParaRPr lang="en-US"/>
          </a:p>
        </p:txBody>
      </p:sp>
      <p:sp>
        <p:nvSpPr>
          <p:cNvPr id="5" name="Footer Placeholder 4">
            <a:extLst>
              <a:ext uri="{FF2B5EF4-FFF2-40B4-BE49-F238E27FC236}">
                <a16:creationId xmlns:a16="http://schemas.microsoft.com/office/drawing/2014/main" id="{35118467-A9DC-4517-8ED7-25F7A652A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861EBC-4D9B-42A5-98C2-DABF594DA0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7F851-1443-4EAB-AEDF-A7BD9BF9A77D}" type="slidenum">
              <a:rPr lang="en-US" smtClean="0"/>
              <a:t>‹#›</a:t>
            </a:fld>
            <a:endParaRPr lang="en-US"/>
          </a:p>
        </p:txBody>
      </p:sp>
    </p:spTree>
    <p:extLst>
      <p:ext uri="{BB962C8B-B14F-4D97-AF65-F5344CB8AC3E}">
        <p14:creationId xmlns:p14="http://schemas.microsoft.com/office/powerpoint/2010/main" val="1246813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50B3174-D753-444B-8078-204CF53CE627}" type="datetimeFigureOut">
              <a:rPr lang="en-US" smtClean="0"/>
              <a:t>12/10/2021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9A90FDC-F31B-48E5-913D-4A760E7F337E}" type="slidenum">
              <a:rPr lang="en-US" smtClean="0"/>
              <a:t>‹#›</a:t>
            </a:fld>
            <a:endParaRPr lang="en-US"/>
          </a:p>
        </p:txBody>
      </p:sp>
    </p:spTree>
    <p:extLst>
      <p:ext uri="{BB962C8B-B14F-4D97-AF65-F5344CB8AC3E}">
        <p14:creationId xmlns:p14="http://schemas.microsoft.com/office/powerpoint/2010/main" val="635076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50B3174-D753-444B-8078-204CF53CE627}" type="datetimeFigureOut">
              <a:rPr kumimoji="0" lang="en-US" sz="1050" b="0" i="0" u="none" strike="noStrike" kern="1200" cap="none" spc="0" normalizeH="0" baseline="0" noProof="0" smtClean="0">
                <a:ln>
                  <a:noFill/>
                </a:ln>
                <a:solidFill>
                  <a:srgbClr val="000000">
                    <a:alpha val="7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12/10/2021</a:t>
            </a:fld>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9A90FDC-F31B-48E5-913D-4A760E7F337E}"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4488975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pfsteblein@usgs.gov" TargetMode="External"/><Relationship Id="rId7" Type="http://schemas.openxmlformats.org/officeDocument/2006/relationships/hyperlink" Target="https://doi.org/10.3133/cir1471" TargetMode="Externa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hyperlink" Target="https://doi.org/10.3133/ofr20191002" TargetMode="External"/><Relationship Id="rId5" Type="http://schemas.openxmlformats.org/officeDocument/2006/relationships/hyperlink" Target="https://doi.org/10.3133/fs20193025" TargetMode="External"/><Relationship Id="rId4" Type="http://schemas.openxmlformats.org/officeDocument/2006/relationships/hyperlink" Target="http://www.usgs.gov/fir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doi.org/10.3133/cir1471" TargetMode="External"/><Relationship Id="rId1" Type="http://schemas.openxmlformats.org/officeDocument/2006/relationships/slideLayout" Target="../slideLayouts/slideLayout2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de.wikipedia.org/wiki/Datei:Fireicon05.sv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10.jpe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sv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2123A62-1FED-4F23-B98C-C40743DEB8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54036DBA-1693-43CC-9890-FC530B3487E2}"/>
              </a:ext>
            </a:extLst>
          </p:cNvPr>
          <p:cNvSpPr>
            <a:spLocks noGrp="1"/>
          </p:cNvSpPr>
          <p:nvPr>
            <p:ph type="ctrTitle"/>
          </p:nvPr>
        </p:nvSpPr>
        <p:spPr>
          <a:xfrm>
            <a:off x="477980" y="1122363"/>
            <a:ext cx="6782355" cy="3204134"/>
          </a:xfrm>
        </p:spPr>
        <p:txBody>
          <a:bodyPr anchor="b">
            <a:normAutofit fontScale="90000"/>
          </a:bodyPr>
          <a:lstStyle/>
          <a:p>
            <a:pPr algn="l"/>
            <a:r>
              <a:rPr lang="en-US" sz="4800" b="1" dirty="0"/>
              <a:t>Implementing USGS Wildland Fire Science Strategic Plan to</a:t>
            </a:r>
            <a:br>
              <a:rPr lang="en-US" sz="4800" b="1" dirty="0"/>
            </a:br>
            <a:r>
              <a:rPr lang="en-US" sz="4800" b="1" dirty="0"/>
              <a:t>Support Fire Management</a:t>
            </a:r>
            <a:br>
              <a:rPr lang="en-US" sz="4800" b="1" dirty="0"/>
            </a:br>
            <a:br>
              <a:rPr lang="en-US" sz="4800" b="1" dirty="0"/>
            </a:br>
            <a:r>
              <a:rPr lang="en-US" sz="3600" b="1" dirty="0"/>
              <a:t>TFRSAC - December 1, 2021 </a:t>
            </a:r>
            <a:endParaRPr lang="en-US" sz="3600" dirty="0"/>
          </a:p>
        </p:txBody>
      </p:sp>
      <p:sp>
        <p:nvSpPr>
          <p:cNvPr id="5" name="Subtitle 4">
            <a:extLst>
              <a:ext uri="{FF2B5EF4-FFF2-40B4-BE49-F238E27FC236}">
                <a16:creationId xmlns:a16="http://schemas.microsoft.com/office/drawing/2014/main" id="{B4875883-0B44-4ECA-9279-46F34BE36EF3}"/>
              </a:ext>
            </a:extLst>
          </p:cNvPr>
          <p:cNvSpPr>
            <a:spLocks noGrp="1"/>
          </p:cNvSpPr>
          <p:nvPr>
            <p:ph type="subTitle" idx="1"/>
          </p:nvPr>
        </p:nvSpPr>
        <p:spPr>
          <a:xfrm>
            <a:off x="477980" y="4695160"/>
            <a:ext cx="4023359" cy="1998248"/>
          </a:xfrm>
        </p:spPr>
        <p:txBody>
          <a:bodyPr>
            <a:normAutofit/>
          </a:bodyPr>
          <a:lstStyle/>
          <a:p>
            <a:pPr algn="l"/>
            <a:r>
              <a:rPr lang="en-US" b="1" dirty="0"/>
              <a:t>Paul Steblein</a:t>
            </a:r>
          </a:p>
          <a:p>
            <a:pPr marL="285750" indent="-285750" algn="l">
              <a:lnSpc>
                <a:spcPct val="100000"/>
              </a:lnSpc>
              <a:spcBef>
                <a:spcPts val="0"/>
              </a:spcBef>
              <a:buFont typeface="Arial" panose="020B0604020202020204" pitchFamily="34" charset="0"/>
              <a:buChar char="•"/>
            </a:pPr>
            <a:r>
              <a:rPr lang="en-US" sz="1700" dirty="0"/>
              <a:t>USGS Wildland Fire Science Coordinator</a:t>
            </a:r>
          </a:p>
          <a:p>
            <a:pPr marL="285750" indent="-285750" algn="l">
              <a:lnSpc>
                <a:spcPct val="100000"/>
              </a:lnSpc>
              <a:spcBef>
                <a:spcPts val="0"/>
              </a:spcBef>
              <a:buFont typeface="Arial" panose="020B0604020202020204" pitchFamily="34" charset="0"/>
              <a:buChar char="•"/>
            </a:pPr>
            <a:r>
              <a:rPr lang="en-US" sz="1700" dirty="0"/>
              <a:t>JFSP Governing Board</a:t>
            </a:r>
          </a:p>
          <a:p>
            <a:pPr marL="285750" indent="-285750" algn="l">
              <a:lnSpc>
                <a:spcPct val="100000"/>
              </a:lnSpc>
              <a:spcBef>
                <a:spcPts val="0"/>
              </a:spcBef>
              <a:buFont typeface="Arial" panose="020B0604020202020204" pitchFamily="34" charset="0"/>
              <a:buChar char="•"/>
            </a:pPr>
            <a:r>
              <a:rPr lang="en-US" sz="1700" b="1" dirty="0">
                <a:hlinkClick r:id="rId3">
                  <a:extLst>
                    <a:ext uri="{A12FA001-AC4F-418D-AE19-62706E023703}">
                      <ahyp:hlinkClr xmlns:ahyp="http://schemas.microsoft.com/office/drawing/2018/hyperlinkcolor" val="tx"/>
                    </a:ext>
                  </a:extLst>
                </a:hlinkClick>
              </a:rPr>
              <a:t>pfsteblein@usgs.gov</a:t>
            </a:r>
            <a:endParaRPr lang="en-US" sz="1700" b="1" dirty="0"/>
          </a:p>
          <a:p>
            <a:pPr algn="l"/>
            <a:r>
              <a:rPr lang="en-US" b="1" dirty="0"/>
              <a:t>J. Kevin </a:t>
            </a:r>
            <a:r>
              <a:rPr lang="en-US" b="1" dirty="0" err="1"/>
              <a:t>Hiers</a:t>
            </a:r>
            <a:endParaRPr lang="en-US" b="1" dirty="0"/>
          </a:p>
          <a:p>
            <a:pPr marL="342900" indent="-342900" algn="l">
              <a:spcBef>
                <a:spcPts val="0"/>
              </a:spcBef>
              <a:buFont typeface="Arial" panose="020B0604020202020204" pitchFamily="34" charset="0"/>
              <a:buChar char="•"/>
            </a:pPr>
            <a:r>
              <a:rPr lang="en-US" sz="1600" dirty="0"/>
              <a:t>Deputy Fire Science Coordinator</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14AB20F-E7FB-44DF-B828-251469CC41A2}"/>
              </a:ext>
            </a:extLst>
          </p:cNvPr>
          <p:cNvSpPr txBox="1"/>
          <p:nvPr/>
        </p:nvSpPr>
        <p:spPr>
          <a:xfrm>
            <a:off x="4525138" y="4527601"/>
            <a:ext cx="438432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Gill Sans MT" panose="020B0502020104020203"/>
                <a:ea typeface="+mn-ea"/>
                <a:cs typeface="+mn-cs"/>
              </a:rPr>
              <a:t>For additional information: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Gill Sans MT" panose="020B0502020104020203"/>
                <a:ea typeface="+mn-ea"/>
                <a:cs typeface="+mn-cs"/>
              </a:rPr>
              <a:t>	</a:t>
            </a:r>
            <a:r>
              <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ill Sans MT" panose="020B0502020104020203"/>
                <a:ea typeface="+mn-ea"/>
                <a:cs typeface="+mn-cs"/>
                <a:hlinkClick r:id="rId4">
                  <a:extLst>
                    <a:ext uri="{A12FA001-AC4F-418D-AE19-62706E023703}">
                      <ahyp:hlinkClr xmlns:ahyp="http://schemas.microsoft.com/office/drawing/2018/hyperlinkcolor" val="tx"/>
                    </a:ext>
                  </a:extLst>
                </a:hlinkClick>
              </a:rPr>
              <a:t>www.usgs.gov/fire</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Gill Sans MT" panose="020B0502020104020203"/>
                <a:ea typeface="+mn-ea"/>
                <a:cs typeface="+mn-cs"/>
              </a:rPr>
              <a:t>USGS Fire Science Fact Sheet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Gill Sans MT" panose="020B0502020104020203"/>
                <a:ea typeface="+mn-ea"/>
                <a:cs typeface="+mn-cs"/>
              </a:rPr>
              <a:t>	</a:t>
            </a:r>
            <a:r>
              <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ill Sans MT" panose="020B0502020104020203"/>
                <a:ea typeface="+mn-ea"/>
                <a:cs typeface="+mn-cs"/>
                <a:hlinkClick r:id="rId5">
                  <a:extLst>
                    <a:ext uri="{A12FA001-AC4F-418D-AE19-62706E023703}">
                      <ahyp:hlinkClr xmlns:ahyp="http://schemas.microsoft.com/office/drawing/2018/hyperlinkcolor" val="tx"/>
                    </a:ext>
                  </a:extLst>
                </a:hlinkClick>
              </a:rPr>
              <a:t>https://doi.org/10.3133/fs20193025</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Gill Sans MT" panose="020B0502020104020203"/>
                <a:ea typeface="+mn-ea"/>
                <a:cs typeface="+mn-cs"/>
              </a:rPr>
              <a:t>12-year compendium of fire science at USGS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Gill Sans MT" panose="020B0502020104020203"/>
                <a:ea typeface="+mn-ea"/>
                <a:cs typeface="+mn-cs"/>
              </a:rPr>
              <a:t>	</a:t>
            </a:r>
            <a:r>
              <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ill Sans MT" panose="020B0502020104020203"/>
                <a:ea typeface="+mn-ea"/>
                <a:cs typeface="+mn-cs"/>
                <a:hlinkClick r:id="rId6">
                  <a:extLst>
                    <a:ext uri="{A12FA001-AC4F-418D-AE19-62706E023703}">
                      <ahyp:hlinkClr xmlns:ahyp="http://schemas.microsoft.com/office/drawing/2018/hyperlinkcolor" val="tx"/>
                    </a:ext>
                  </a:extLst>
                </a:hlinkClick>
              </a:rPr>
              <a:t>https://doi.org/10.3133/ofr20191002</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Gill Sans MT" panose="020B0502020104020203"/>
                <a:ea typeface="+mn-ea"/>
                <a:cs typeface="+mn-cs"/>
              </a:rPr>
              <a:t>USGS Wildland Fire Science Strategic Plan 	</a:t>
            </a:r>
            <a:r>
              <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ill Sans MT" panose="020B0502020104020203"/>
                <a:ea typeface="+mn-ea"/>
                <a:cs typeface="+mn-cs"/>
                <a:hlinkClick r:id="rId7">
                  <a:extLst>
                    <a:ext uri="{A12FA001-AC4F-418D-AE19-62706E023703}">
                      <ahyp:hlinkClr xmlns:ahyp="http://schemas.microsoft.com/office/drawing/2018/hyperlinkcolor" val="tx"/>
                    </a:ext>
                  </a:extLst>
                </a:hlinkClick>
              </a:rPr>
              <a:t>https://doi.org/10.3133/cir1471</a:t>
            </a:r>
            <a:endParaRPr kumimoji="0" lang="en-US"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14" name="Picture 13" descr="A picture containing text, clipart, tableware&#10;&#10;Description automatically generated">
            <a:extLst>
              <a:ext uri="{FF2B5EF4-FFF2-40B4-BE49-F238E27FC236}">
                <a16:creationId xmlns:a16="http://schemas.microsoft.com/office/drawing/2014/main" id="{3B831C78-8804-4DF4-A96C-BA132C9D437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605051" y="124014"/>
            <a:ext cx="1438559" cy="566705"/>
          </a:xfrm>
          <a:prstGeom prst="rect">
            <a:avLst/>
          </a:prstGeom>
        </p:spPr>
      </p:pic>
    </p:spTree>
    <p:extLst>
      <p:ext uri="{BB962C8B-B14F-4D97-AF65-F5344CB8AC3E}">
        <p14:creationId xmlns:p14="http://schemas.microsoft.com/office/powerpoint/2010/main" val="12135642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B8BA7FE-C2F8-4334-A79D-5551E05BA141}"/>
              </a:ext>
            </a:extLst>
          </p:cNvPr>
          <p:cNvSpPr/>
          <p:nvPr/>
        </p:nvSpPr>
        <p:spPr>
          <a:xfrm>
            <a:off x="5625780" y="5612326"/>
            <a:ext cx="2061306" cy="918307"/>
          </a:xfrm>
          <a:prstGeom prst="roundRect">
            <a:avLst/>
          </a:prstGeom>
          <a:solidFill>
            <a:schemeClr val="tx2">
              <a:lumMod val="20000"/>
              <a:lumOff val="80000"/>
            </a:schemeClr>
          </a:solidFill>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DoD, DOE, 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rPr>
              <a:t>National/Global Security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rPr>
              <a:t>High/Low side</a:t>
            </a:r>
          </a:p>
        </p:txBody>
      </p:sp>
      <p:sp>
        <p:nvSpPr>
          <p:cNvPr id="6" name="Rectangle: Rounded Corners 5">
            <a:extLst>
              <a:ext uri="{FF2B5EF4-FFF2-40B4-BE49-F238E27FC236}">
                <a16:creationId xmlns:a16="http://schemas.microsoft.com/office/drawing/2014/main" id="{C7F6BB45-8ECA-4329-B69A-45473B464316}"/>
              </a:ext>
            </a:extLst>
          </p:cNvPr>
          <p:cNvSpPr/>
          <p:nvPr/>
        </p:nvSpPr>
        <p:spPr>
          <a:xfrm>
            <a:off x="6481396" y="404934"/>
            <a:ext cx="2745151" cy="1885461"/>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Calibri"/>
              </a:rPr>
              <a:t>USGS Science Disciplines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rPr>
              <a:t>Geology, Hydrology, Biology, Computers, Physics, Climate, Engineering, Hazards, Socioeconomics</a:t>
            </a:r>
          </a:p>
        </p:txBody>
      </p:sp>
      <p:sp>
        <p:nvSpPr>
          <p:cNvPr id="2" name="Title 1">
            <a:extLst>
              <a:ext uri="{FF2B5EF4-FFF2-40B4-BE49-F238E27FC236}">
                <a16:creationId xmlns:a16="http://schemas.microsoft.com/office/drawing/2014/main" id="{30C35F50-2A92-4C7D-B25E-330BA908438E}"/>
              </a:ext>
            </a:extLst>
          </p:cNvPr>
          <p:cNvSpPr>
            <a:spLocks noGrp="1"/>
          </p:cNvSpPr>
          <p:nvPr>
            <p:ph type="title"/>
          </p:nvPr>
        </p:nvSpPr>
        <p:spPr>
          <a:xfrm>
            <a:off x="88177" y="66150"/>
            <a:ext cx="6293828" cy="656607"/>
          </a:xfrm>
        </p:spPr>
        <p:txBody>
          <a:bodyPr>
            <a:noAutofit/>
          </a:bodyPr>
          <a:lstStyle/>
          <a:p>
            <a:r>
              <a:rPr lang="en-US" sz="2400" b="1" dirty="0">
                <a:latin typeface="+mn-lt"/>
                <a:cs typeface="Calibri Light"/>
              </a:rPr>
              <a:t>Roadmap for Fire Science IT</a:t>
            </a:r>
          </a:p>
        </p:txBody>
      </p:sp>
      <p:sp>
        <p:nvSpPr>
          <p:cNvPr id="4" name="Rectangle: Rounded Corners 3">
            <a:extLst>
              <a:ext uri="{FF2B5EF4-FFF2-40B4-BE49-F238E27FC236}">
                <a16:creationId xmlns:a16="http://schemas.microsoft.com/office/drawing/2014/main" id="{8B82C8CA-C440-4BDF-BFEB-8FE73AE198D6}"/>
              </a:ext>
            </a:extLst>
          </p:cNvPr>
          <p:cNvSpPr/>
          <p:nvPr/>
        </p:nvSpPr>
        <p:spPr>
          <a:xfrm>
            <a:off x="9984447" y="2092569"/>
            <a:ext cx="1650999" cy="239346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a:rPr>
              <a:t>Fire Management &amp; WFIT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Calibri"/>
              </a:rPr>
              <a:t>e.g., </a:t>
            </a:r>
            <a:r>
              <a:rPr kumimoji="0" lang="en-US" sz="1400" b="0" i="0" u="none" strike="noStrike" kern="1200" cap="none" spc="0" normalizeH="0" baseline="0" noProof="0" dirty="0" err="1">
                <a:ln>
                  <a:noFill/>
                </a:ln>
                <a:solidFill>
                  <a:prstClr val="white"/>
                </a:solidFill>
                <a:effectLst/>
                <a:uLnTx/>
                <a:uFillTx/>
                <a:latin typeface="Calibri" panose="020F0502020204030204"/>
                <a:ea typeface="+mn-ea"/>
                <a:cs typeface="Calibri"/>
              </a:rPr>
              <a:t>Landfire</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Calibri"/>
              </a:rPr>
              <a:t>MTBS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Calibri"/>
              </a:rPr>
              <a:t>Fire Mapping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
        <p:nvSpPr>
          <p:cNvPr id="5" name="Rectangle: Rounded Corners 4">
            <a:extLst>
              <a:ext uri="{FF2B5EF4-FFF2-40B4-BE49-F238E27FC236}">
                <a16:creationId xmlns:a16="http://schemas.microsoft.com/office/drawing/2014/main" id="{D288C3DC-2DD8-48BB-BAE2-E0596CD4A7B2}"/>
              </a:ext>
            </a:extLst>
          </p:cNvPr>
          <p:cNvSpPr/>
          <p:nvPr/>
        </p:nvSpPr>
        <p:spPr>
          <a:xfrm>
            <a:off x="5498367" y="2147521"/>
            <a:ext cx="4484075" cy="3458305"/>
          </a:xfrm>
          <a:prstGeom prst="round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Calibri"/>
              </a:rPr>
              <a:t>USGS Fire Science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Calibri"/>
              </a:rPr>
              <a:t>Fire Ecology &amp;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rPr>
              <a:t>Invasive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Calibri"/>
              </a:rPr>
              <a:t>Spp</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Calibri"/>
              </a:rPr>
              <a:t>Landuse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rPr>
              <a:t>, Fire Behavior, Fire Effects, Vegetation, Ecosystem Processes, Fuel Dynamics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Calibri"/>
              </a:rPr>
              <a:t>Postfire Effects, 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rPr>
              <a:t>Debris Flow, Water Supply, Air/Water Quality, Vegetation Recovery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Calibri"/>
              </a:rPr>
              <a:t>Risk Assessment &amp; Mitigation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rPr>
              <a:t>Defining risk,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Calibri"/>
              </a:rPr>
              <a:t>SocioEconomic</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rPr>
              <a:t>Mitigation cost/efficacy/practices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Calibri"/>
              </a:rPr>
              <a:t>Remote Sensing/Geospatial/Analytics/HP Computing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rPr>
              <a:t>Mapping, AI/ML, Data Production, Modeling, Supercomputers, Sensors, Decision Support Tools</a:t>
            </a:r>
          </a:p>
        </p:txBody>
      </p:sp>
      <p:sp>
        <p:nvSpPr>
          <p:cNvPr id="8" name="Rectangle: Rounded Corners 7">
            <a:extLst>
              <a:ext uri="{FF2B5EF4-FFF2-40B4-BE49-F238E27FC236}">
                <a16:creationId xmlns:a16="http://schemas.microsoft.com/office/drawing/2014/main" id="{98100423-528D-49CD-81C2-5ECC6036CBE9}"/>
              </a:ext>
            </a:extLst>
          </p:cNvPr>
          <p:cNvSpPr/>
          <p:nvPr/>
        </p:nvSpPr>
        <p:spPr>
          <a:xfrm>
            <a:off x="9979563" y="4476537"/>
            <a:ext cx="1611922" cy="918307"/>
          </a:xfrm>
          <a:prstGeom prst="round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a:rPr>
              <a:t>Land &amp; Species Management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457FB7D9-AF2A-40B8-9F33-537F0858ECA8}"/>
              </a:ext>
            </a:extLst>
          </p:cNvPr>
          <p:cNvSpPr/>
          <p:nvPr/>
        </p:nvSpPr>
        <p:spPr>
          <a:xfrm>
            <a:off x="7691743" y="5618823"/>
            <a:ext cx="2177984" cy="918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a:rPr>
              <a:t>Emergency, Water, Community Managers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06D69CB5-C6B7-4AEE-AC2A-18C6799023D2}"/>
              </a:ext>
            </a:extLst>
          </p:cNvPr>
          <p:cNvSpPr/>
          <p:nvPr/>
        </p:nvSpPr>
        <p:spPr>
          <a:xfrm>
            <a:off x="3629751" y="2153882"/>
            <a:ext cx="1866288" cy="3464941"/>
          </a:xfrm>
          <a:prstGeom prst="round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Calibri"/>
              </a:rPr>
              <a:t>Science Collaborators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Calibri"/>
              </a:rPr>
              <a:t>JFSP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Calibri"/>
              </a:rPr>
              <a:t>USFS R&amp;D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Calibri"/>
              </a:rPr>
              <a:t>Many Universities</a:t>
            </a:r>
            <a:endPar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NASA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DOE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NOAA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NIST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NGOs – TTRS, DRI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USFWS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NPS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BLM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TextBox 2">
            <a:extLst>
              <a:ext uri="{FF2B5EF4-FFF2-40B4-BE49-F238E27FC236}">
                <a16:creationId xmlns:a16="http://schemas.microsoft.com/office/drawing/2014/main" id="{A297CEF1-D21E-4BBE-A381-592B691F0CF2}"/>
              </a:ext>
            </a:extLst>
          </p:cNvPr>
          <p:cNvSpPr txBox="1"/>
          <p:nvPr/>
        </p:nvSpPr>
        <p:spPr>
          <a:xfrm>
            <a:off x="9415463" y="145415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FWS, NPS, BIA, BLM,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OWF, USFS, States, Tribes</a:t>
            </a:r>
          </a:p>
        </p:txBody>
      </p:sp>
      <p:pic>
        <p:nvPicPr>
          <p:cNvPr id="12" name="Picture 4" descr="USGS-logo-green.png">
            <a:extLst>
              <a:ext uri="{FF2B5EF4-FFF2-40B4-BE49-F238E27FC236}">
                <a16:creationId xmlns:a16="http://schemas.microsoft.com/office/drawing/2014/main" id="{42A13B68-9137-48D2-86A4-7F00505348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177" y="6100054"/>
            <a:ext cx="1434124" cy="874151"/>
          </a:xfrm>
          <a:prstGeom prst="rect">
            <a:avLst/>
          </a:prstGeom>
        </p:spPr>
      </p:pic>
      <p:sp>
        <p:nvSpPr>
          <p:cNvPr id="11" name="TextBox 10">
            <a:extLst>
              <a:ext uri="{FF2B5EF4-FFF2-40B4-BE49-F238E27FC236}">
                <a16:creationId xmlns:a16="http://schemas.microsoft.com/office/drawing/2014/main" id="{5BF20BC2-FD5B-46AF-90A2-A8776DB83C25}"/>
              </a:ext>
            </a:extLst>
          </p:cNvPr>
          <p:cNvSpPr txBox="1"/>
          <p:nvPr/>
        </p:nvSpPr>
        <p:spPr>
          <a:xfrm>
            <a:off x="78820" y="3886352"/>
            <a:ext cx="4484075" cy="2308324"/>
          </a:xfrm>
          <a:prstGeom prst="rect">
            <a:avLst/>
          </a:prstGeom>
          <a:noFill/>
        </p:spPr>
        <p:txBody>
          <a:bodyPr wrap="square" rtlCol="0">
            <a:spAutoFit/>
          </a:bodyPr>
          <a:lstStyle/>
          <a:p>
            <a:r>
              <a:rPr lang="en-US" sz="1800" b="1" dirty="0">
                <a:cs typeface="Calibri Light"/>
              </a:rPr>
              <a:t>Discovery, Access, Adaptation &amp; </a:t>
            </a:r>
          </a:p>
          <a:p>
            <a:r>
              <a:rPr lang="en-US" sz="1800" b="1" dirty="0">
                <a:cs typeface="Calibri Light"/>
              </a:rPr>
              <a:t>Use of Knowledge, Data &amp; Tools</a:t>
            </a:r>
          </a:p>
          <a:p>
            <a:pPr marL="285750" indent="-285750">
              <a:buFont typeface="Arial" panose="020B0604020202020204" pitchFamily="34" charset="0"/>
              <a:buChar char="•"/>
            </a:pPr>
            <a:r>
              <a:rPr lang="en-US" dirty="0"/>
              <a:t>Interdisciplinary science</a:t>
            </a:r>
          </a:p>
          <a:p>
            <a:pPr marL="285750" indent="-285750">
              <a:buFont typeface="Arial" panose="020B0604020202020204" pitchFamily="34" charset="0"/>
              <a:buChar char="•"/>
            </a:pPr>
            <a:r>
              <a:rPr lang="en-US" dirty="0"/>
              <a:t>Foster collaborations</a:t>
            </a:r>
          </a:p>
          <a:p>
            <a:pPr marL="285750" indent="-285750">
              <a:buFont typeface="Arial" panose="020B0604020202020204" pitchFamily="34" charset="0"/>
              <a:buChar char="•"/>
            </a:pPr>
            <a:r>
              <a:rPr lang="en-US" dirty="0"/>
              <a:t>Ensembles of coupled models</a:t>
            </a:r>
          </a:p>
          <a:p>
            <a:pPr marL="285750" indent="-285750">
              <a:buFont typeface="Arial" panose="020B0604020202020204" pitchFamily="34" charset="0"/>
              <a:buChar char="•"/>
            </a:pPr>
            <a:r>
              <a:rPr lang="en-US" dirty="0"/>
              <a:t>Adapt to new sensors/analytics</a:t>
            </a:r>
          </a:p>
          <a:p>
            <a:pPr marL="285750" indent="-285750">
              <a:buFont typeface="Arial" panose="020B0604020202020204" pitchFamily="34" charset="0"/>
              <a:buChar char="•"/>
            </a:pPr>
            <a:r>
              <a:rPr lang="en-US" dirty="0"/>
              <a:t>Efficient curation &amp; serving</a:t>
            </a:r>
          </a:p>
          <a:p>
            <a:pPr marL="285750" indent="-285750">
              <a:buFont typeface="Arial" panose="020B0604020202020204" pitchFamily="34" charset="0"/>
              <a:buChar char="•"/>
            </a:pPr>
            <a:r>
              <a:rPr lang="en-US" dirty="0"/>
              <a:t>Improved onramp for WFIT</a:t>
            </a:r>
          </a:p>
        </p:txBody>
      </p:sp>
      <p:sp>
        <p:nvSpPr>
          <p:cNvPr id="13" name="TextBox 12">
            <a:extLst>
              <a:ext uri="{FF2B5EF4-FFF2-40B4-BE49-F238E27FC236}">
                <a16:creationId xmlns:a16="http://schemas.microsoft.com/office/drawing/2014/main" id="{E12DD82D-CCF2-4740-84C7-BC51E2A23779}"/>
              </a:ext>
            </a:extLst>
          </p:cNvPr>
          <p:cNvSpPr txBox="1"/>
          <p:nvPr/>
        </p:nvSpPr>
        <p:spPr>
          <a:xfrm>
            <a:off x="158468" y="764288"/>
            <a:ext cx="5511445" cy="1200329"/>
          </a:xfrm>
          <a:prstGeom prst="rect">
            <a:avLst/>
          </a:prstGeom>
          <a:noFill/>
        </p:spPr>
        <p:txBody>
          <a:bodyPr wrap="none" rtlCol="0">
            <a:spAutoFit/>
          </a:bodyPr>
          <a:lstStyle/>
          <a:p>
            <a:pPr marL="285750" indent="-285750">
              <a:buFont typeface="Arial" panose="020B0604020202020204" pitchFamily="34" charset="0"/>
              <a:buChar char="•"/>
            </a:pPr>
            <a:r>
              <a:rPr lang="en-US" sz="1800" dirty="0">
                <a:cs typeface="Calibri Light"/>
              </a:rPr>
              <a:t>USGS Fire Science Environment</a:t>
            </a:r>
            <a:endParaRPr lang="en-US" sz="2400" b="1" dirty="0">
              <a:cs typeface="Calibri Light"/>
            </a:endParaRPr>
          </a:p>
          <a:p>
            <a:pPr marL="285750" indent="-285750">
              <a:buFont typeface="Arial" panose="020B0604020202020204" pitchFamily="34" charset="0"/>
              <a:buChar char="•"/>
            </a:pPr>
            <a:r>
              <a:rPr lang="en-US" sz="1800" dirty="0">
                <a:cs typeface="Calibri Light"/>
              </a:rPr>
              <a:t>Sociological – relationships, organizations</a:t>
            </a:r>
            <a:endParaRPr lang="en-US" dirty="0">
              <a:cs typeface="Calibri Light"/>
            </a:endParaRPr>
          </a:p>
          <a:p>
            <a:pPr marL="285750" indent="-285750">
              <a:buFont typeface="Arial" panose="020B0604020202020204" pitchFamily="34" charset="0"/>
              <a:buChar char="•"/>
            </a:pPr>
            <a:r>
              <a:rPr lang="en-US" sz="1800" dirty="0">
                <a:cs typeface="Calibri Light"/>
              </a:rPr>
              <a:t>Rapid change – environment, technology, knowledge</a:t>
            </a:r>
          </a:p>
          <a:p>
            <a:pPr marL="285750" indent="-285750">
              <a:buFont typeface="Arial" panose="020B0604020202020204" pitchFamily="34" charset="0"/>
              <a:buChar char="•"/>
            </a:pPr>
            <a:r>
              <a:rPr lang="en-US" sz="1800" b="1" dirty="0">
                <a:cs typeface="Calibri Light"/>
              </a:rPr>
              <a:t>Enterprise Architecture </a:t>
            </a:r>
            <a:r>
              <a:rPr lang="en-US" sz="1800" dirty="0">
                <a:cs typeface="Calibri Light"/>
              </a:rPr>
              <a:t>- technical efficiency</a:t>
            </a:r>
            <a:endParaRPr lang="en-US" dirty="0"/>
          </a:p>
        </p:txBody>
      </p:sp>
    </p:spTree>
    <p:extLst>
      <p:ext uri="{BB962C8B-B14F-4D97-AF65-F5344CB8AC3E}">
        <p14:creationId xmlns:p14="http://schemas.microsoft.com/office/powerpoint/2010/main" val="22120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A0A5-E8AA-46A8-928D-B02FA55DED7C}"/>
              </a:ext>
            </a:extLst>
          </p:cNvPr>
          <p:cNvSpPr>
            <a:spLocks noGrp="1"/>
          </p:cNvSpPr>
          <p:nvPr>
            <p:ph type="title"/>
          </p:nvPr>
        </p:nvSpPr>
        <p:spPr>
          <a:xfrm>
            <a:off x="4965430" y="629268"/>
            <a:ext cx="6586491" cy="1286160"/>
          </a:xfrm>
        </p:spPr>
        <p:txBody>
          <a:bodyPr anchor="b">
            <a:normAutofit/>
          </a:bodyPr>
          <a:lstStyle/>
          <a:p>
            <a:r>
              <a:rPr lang="en-US"/>
              <a:t>Purpose and Goals</a:t>
            </a:r>
          </a:p>
        </p:txBody>
      </p:sp>
      <p:sp>
        <p:nvSpPr>
          <p:cNvPr id="3" name="Content Placeholder 2">
            <a:extLst>
              <a:ext uri="{FF2B5EF4-FFF2-40B4-BE49-F238E27FC236}">
                <a16:creationId xmlns:a16="http://schemas.microsoft.com/office/drawing/2014/main" id="{8630D4BC-F328-4519-8CDD-1BE1D9E1ABFB}"/>
              </a:ext>
            </a:extLst>
          </p:cNvPr>
          <p:cNvSpPr>
            <a:spLocks noGrp="1"/>
          </p:cNvSpPr>
          <p:nvPr>
            <p:ph idx="1"/>
          </p:nvPr>
        </p:nvSpPr>
        <p:spPr>
          <a:xfrm>
            <a:off x="4965431" y="2438400"/>
            <a:ext cx="6586489" cy="4261669"/>
          </a:xfrm>
        </p:spPr>
        <p:txBody>
          <a:bodyPr vert="horz" lIns="91440" tIns="45720" rIns="91440" bIns="45720" rtlCol="0" anchor="t">
            <a:normAutofit fontScale="92500" lnSpcReduction="10000"/>
          </a:bodyPr>
          <a:lstStyle/>
          <a:p>
            <a:r>
              <a:rPr lang="en-US" sz="1900">
                <a:cs typeface="Calibri"/>
              </a:rPr>
              <a:t>There is a growing need for interagency, integrated science to address complex and interacting phenomena which requires easier discovery, access and collaboration on knowledge, data and models.</a:t>
            </a:r>
            <a:endParaRPr lang="en-US"/>
          </a:p>
          <a:p>
            <a:r>
              <a:rPr lang="en-US" sz="1900">
                <a:cs typeface="Calibri"/>
              </a:rPr>
              <a:t>Growing gap between the pace of technological advancement of fire science and operational application.</a:t>
            </a:r>
            <a:endParaRPr lang="en-US"/>
          </a:p>
          <a:p>
            <a:r>
              <a:rPr lang="en-US" sz="1900">
                <a:ea typeface="+mn-lt"/>
                <a:cs typeface="+mn-lt"/>
              </a:rPr>
              <a:t>Research "on ramps" are needed to bring innovation into operational environments currently in use or being developed.</a:t>
            </a:r>
          </a:p>
          <a:p>
            <a:r>
              <a:rPr lang="en-US" sz="1900">
                <a:ea typeface="+mn-lt"/>
                <a:cs typeface="+mn-lt"/>
              </a:rPr>
              <a:t>Incorporating R2E2O cycle and principles (attached) help capture the dynamic data and technology needs to advance the research part of the cycle and transition them to operational use. </a:t>
            </a:r>
          </a:p>
          <a:p>
            <a:r>
              <a:rPr lang="en-US" sz="1900">
                <a:ea typeface="+mn-lt"/>
                <a:cs typeface="+mn-lt"/>
              </a:rPr>
              <a:t>Examples 3D fuels mapping, WIFIRE enabling next generation modeling, laser-based monitoring, and AIFS projects. </a:t>
            </a:r>
          </a:p>
          <a:p>
            <a:r>
              <a:rPr lang="en-US" sz="1900">
                <a:ea typeface="+mn-lt"/>
                <a:cs typeface="+mn-lt"/>
              </a:rPr>
              <a:t>How can investment in the fire science "research to engineering" help engage and enable fire science in this context?</a:t>
            </a:r>
            <a:endParaRPr lang="en-US" sz="1900">
              <a:cs typeface="Calibri"/>
            </a:endParaRPr>
          </a:p>
        </p:txBody>
      </p:sp>
      <p:pic>
        <p:nvPicPr>
          <p:cNvPr id="4" name="Picture 4">
            <a:extLst>
              <a:ext uri="{FF2B5EF4-FFF2-40B4-BE49-F238E27FC236}">
                <a16:creationId xmlns:a16="http://schemas.microsoft.com/office/drawing/2014/main" id="{30CF4018-6118-4AEF-A60C-3059442232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5077" y="258803"/>
            <a:ext cx="4254560" cy="6484255"/>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E939"/>
            </a:solidFill>
          </a:ln>
        </p:spPr>
        <p:style>
          <a:lnRef idx="1">
            <a:schemeClr val="accent1"/>
          </a:lnRef>
          <a:fillRef idx="0">
            <a:schemeClr val="accent1"/>
          </a:fillRef>
          <a:effectRef idx="0">
            <a:schemeClr val="accent1"/>
          </a:effectRef>
          <a:fontRef idx="minor">
            <a:schemeClr val="tx1"/>
          </a:fontRef>
        </p:style>
      </p:cxnSp>
      <p:pic>
        <p:nvPicPr>
          <p:cNvPr id="6" name="Picture 4" descr="USGS-logo-green.png">
            <a:extLst>
              <a:ext uri="{FF2B5EF4-FFF2-40B4-BE49-F238E27FC236}">
                <a16:creationId xmlns:a16="http://schemas.microsoft.com/office/drawing/2014/main" id="{D2343353-117C-48CD-BE08-DD7E743AB2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7876" y="-69293"/>
            <a:ext cx="1434124" cy="874151"/>
          </a:xfrm>
          <a:prstGeom prst="rect">
            <a:avLst/>
          </a:prstGeom>
        </p:spPr>
      </p:pic>
      <p:sp>
        <p:nvSpPr>
          <p:cNvPr id="5" name="TextBox 4">
            <a:extLst>
              <a:ext uri="{FF2B5EF4-FFF2-40B4-BE49-F238E27FC236}">
                <a16:creationId xmlns:a16="http://schemas.microsoft.com/office/drawing/2014/main" id="{FB68A92A-0040-424F-A63D-78C63A0532DC}"/>
              </a:ext>
            </a:extLst>
          </p:cNvPr>
          <p:cNvSpPr txBox="1"/>
          <p:nvPr/>
        </p:nvSpPr>
        <p:spPr>
          <a:xfrm>
            <a:off x="3001616" y="6176849"/>
            <a:ext cx="1413657" cy="523220"/>
          </a:xfrm>
          <a:prstGeom prst="rect">
            <a:avLst/>
          </a:prstGeom>
          <a:noFill/>
        </p:spPr>
        <p:txBody>
          <a:bodyPr wrap="none" rtlCol="0">
            <a:spAutoFit/>
          </a:bodyPr>
          <a:lstStyle/>
          <a:p>
            <a:r>
              <a:rPr lang="en-US" sz="1400" dirty="0"/>
              <a:t>Credit:</a:t>
            </a:r>
          </a:p>
          <a:p>
            <a:r>
              <a:rPr lang="en-US" sz="1400" dirty="0"/>
              <a:t>Sky Bristol, USGS</a:t>
            </a:r>
          </a:p>
        </p:txBody>
      </p:sp>
    </p:spTree>
    <p:extLst>
      <p:ext uri="{BB962C8B-B14F-4D97-AF65-F5344CB8AC3E}">
        <p14:creationId xmlns:p14="http://schemas.microsoft.com/office/powerpoint/2010/main" val="3133652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CD22B-0174-4A94-AA84-555505188155}"/>
              </a:ext>
            </a:extLst>
          </p:cNvPr>
          <p:cNvSpPr>
            <a:spLocks noGrp="1"/>
          </p:cNvSpPr>
          <p:nvPr>
            <p:ph type="title"/>
          </p:nvPr>
        </p:nvSpPr>
        <p:spPr>
          <a:xfrm>
            <a:off x="384036" y="1168463"/>
            <a:ext cx="5958891" cy="1188720"/>
          </a:xfrm>
        </p:spPr>
        <p:txBody>
          <a:bodyPr/>
          <a:lstStyle/>
          <a:p>
            <a:r>
              <a:rPr lang="en-US" b="1" i="1" dirty="0"/>
              <a:t>Fire science for a </a:t>
            </a:r>
            <a:br>
              <a:rPr lang="en-US" b="1" i="1" dirty="0"/>
            </a:br>
            <a:r>
              <a:rPr lang="en-US" b="1" i="1" dirty="0"/>
              <a:t>changing world</a:t>
            </a:r>
          </a:p>
        </p:txBody>
      </p:sp>
      <p:sp>
        <p:nvSpPr>
          <p:cNvPr id="3" name="Content Placeholder 2">
            <a:extLst>
              <a:ext uri="{FF2B5EF4-FFF2-40B4-BE49-F238E27FC236}">
                <a16:creationId xmlns:a16="http://schemas.microsoft.com/office/drawing/2014/main" id="{E2EA5B53-DA34-4C0E-9BD0-0B4DC247EC94}"/>
              </a:ext>
            </a:extLst>
          </p:cNvPr>
          <p:cNvSpPr>
            <a:spLocks noGrp="1"/>
          </p:cNvSpPr>
          <p:nvPr>
            <p:ph idx="1"/>
          </p:nvPr>
        </p:nvSpPr>
        <p:spPr>
          <a:xfrm>
            <a:off x="110892" y="2951543"/>
            <a:ext cx="6683447" cy="3906456"/>
          </a:xfrm>
        </p:spPr>
        <p:txBody>
          <a:bodyPr>
            <a:normAutofit fontScale="77500" lnSpcReduction="20000"/>
          </a:bodyPr>
          <a:lstStyle/>
          <a:p>
            <a:pPr marL="0" indent="0">
              <a:lnSpc>
                <a:spcPct val="90000"/>
              </a:lnSpc>
              <a:buNone/>
            </a:pPr>
            <a:r>
              <a:rPr lang="en-US" sz="3200" dirty="0">
                <a:solidFill>
                  <a:schemeClr val="tx1"/>
                </a:solidFill>
              </a:rPr>
              <a:t>Summary</a:t>
            </a:r>
          </a:p>
          <a:p>
            <a:pPr lvl="1">
              <a:lnSpc>
                <a:spcPct val="90000"/>
              </a:lnSpc>
            </a:pPr>
            <a:r>
              <a:rPr lang="en-US" sz="3000" dirty="0">
                <a:solidFill>
                  <a:schemeClr val="tx1"/>
                </a:solidFill>
              </a:rPr>
              <a:t>Advanced, integrated, actionable wildland fire science that addresses the many, complex and dynamic challenges</a:t>
            </a:r>
          </a:p>
          <a:p>
            <a:pPr lvl="1">
              <a:lnSpc>
                <a:spcPct val="90000"/>
              </a:lnSpc>
            </a:pPr>
            <a:r>
              <a:rPr lang="en-US" sz="3000" dirty="0">
                <a:solidFill>
                  <a:schemeClr val="tx1"/>
                </a:solidFill>
              </a:rPr>
              <a:t>Listen to and work with stakeholders to identify needs, design the science and deliver the results</a:t>
            </a:r>
          </a:p>
          <a:p>
            <a:pPr lvl="1">
              <a:lnSpc>
                <a:spcPct val="90000"/>
              </a:lnSpc>
            </a:pPr>
            <a:r>
              <a:rPr lang="en-US" sz="3000" dirty="0">
                <a:solidFill>
                  <a:schemeClr val="tx1"/>
                </a:solidFill>
              </a:rPr>
              <a:t>Ensure the public knows what we do, where to get results, and what it means</a:t>
            </a:r>
          </a:p>
          <a:p>
            <a:pPr lvl="1">
              <a:lnSpc>
                <a:spcPct val="90000"/>
              </a:lnSpc>
            </a:pPr>
            <a:r>
              <a:rPr lang="en-US" sz="3000" dirty="0">
                <a:solidFill>
                  <a:schemeClr val="tx1"/>
                </a:solidFill>
              </a:rPr>
              <a:t>Organizational excellence across Missions and with partners</a:t>
            </a:r>
          </a:p>
          <a:p>
            <a:pPr marL="0" indent="0">
              <a:buNone/>
            </a:pPr>
            <a:r>
              <a:rPr lang="en-US" sz="2600" dirty="0"/>
              <a:t>USGS Wildland Fire Science Strategic Plan       </a:t>
            </a:r>
            <a:r>
              <a:rPr lang="en-US" sz="2600" dirty="0">
                <a:hlinkClick r:id="rId2"/>
              </a:rPr>
              <a:t>https://doi.org/10.3133/cir1471</a:t>
            </a:r>
            <a:endParaRPr lang="en-US" sz="2600" dirty="0"/>
          </a:p>
          <a:p>
            <a:pPr marL="0" indent="0">
              <a:buNone/>
            </a:pPr>
            <a:endParaRPr lang="en-US" sz="2600" dirty="0"/>
          </a:p>
        </p:txBody>
      </p:sp>
      <p:pic>
        <p:nvPicPr>
          <p:cNvPr id="5" name="Picture 4" descr="Logo, icon&#10;&#10;Description automatically generated">
            <a:extLst>
              <a:ext uri="{FF2B5EF4-FFF2-40B4-BE49-F238E27FC236}">
                <a16:creationId xmlns:a16="http://schemas.microsoft.com/office/drawing/2014/main" id="{192C88D7-2BDE-42D7-8EF5-AF2DDAA9355A}"/>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28750" y="1230987"/>
            <a:ext cx="581852" cy="953901"/>
          </a:xfrm>
          <a:prstGeom prst="rect">
            <a:avLst/>
          </a:prstGeom>
        </p:spPr>
      </p:pic>
      <p:pic>
        <p:nvPicPr>
          <p:cNvPr id="9" name="Picture 8" descr="Logo, company name&#10;&#10;Description automatically generated">
            <a:extLst>
              <a:ext uri="{FF2B5EF4-FFF2-40B4-BE49-F238E27FC236}">
                <a16:creationId xmlns:a16="http://schemas.microsoft.com/office/drawing/2014/main" id="{3A50D93A-F84F-4D77-9182-DCAAA98A23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892" y="-114959"/>
            <a:ext cx="1799420" cy="1079652"/>
          </a:xfrm>
          <a:prstGeom prst="rect">
            <a:avLst/>
          </a:prstGeom>
        </p:spPr>
      </p:pic>
      <p:pic>
        <p:nvPicPr>
          <p:cNvPr id="4" name="Picture 3">
            <a:extLst>
              <a:ext uri="{FF2B5EF4-FFF2-40B4-BE49-F238E27FC236}">
                <a16:creationId xmlns:a16="http://schemas.microsoft.com/office/drawing/2014/main" id="{721FEB69-AFF0-44FD-B555-5109573050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8668" y="2951544"/>
            <a:ext cx="5483331" cy="3906456"/>
          </a:xfrm>
          <a:prstGeom prst="rect">
            <a:avLst/>
          </a:prstGeom>
        </p:spPr>
      </p:pic>
      <p:sp>
        <p:nvSpPr>
          <p:cNvPr id="7" name="TextBox 6">
            <a:extLst>
              <a:ext uri="{FF2B5EF4-FFF2-40B4-BE49-F238E27FC236}">
                <a16:creationId xmlns:a16="http://schemas.microsoft.com/office/drawing/2014/main" id="{0823747D-A999-4A9D-B48F-9FCD95233BE5}"/>
              </a:ext>
            </a:extLst>
          </p:cNvPr>
          <p:cNvSpPr txBox="1"/>
          <p:nvPr/>
        </p:nvSpPr>
        <p:spPr>
          <a:xfrm>
            <a:off x="7814454" y="1230987"/>
            <a:ext cx="2800767"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Gill Sans MT" panose="020B0502020104020203"/>
                <a:ea typeface="+mn-ea"/>
                <a:cs typeface="+mn-cs"/>
              </a:rPr>
              <a:t>Questions?</a:t>
            </a:r>
          </a:p>
        </p:txBody>
      </p:sp>
    </p:spTree>
    <p:extLst>
      <p:ext uri="{BB962C8B-B14F-4D97-AF65-F5344CB8AC3E}">
        <p14:creationId xmlns:p14="http://schemas.microsoft.com/office/powerpoint/2010/main" val="3796110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D2CD19-3272-4725-BFDF-69D116342F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96939" y="1897649"/>
            <a:ext cx="1895061" cy="2741398"/>
          </a:xfrm>
          <a:prstGeom prst="rect">
            <a:avLst/>
          </a:prstGeom>
          <a:ln w="15875">
            <a:solidFill>
              <a:schemeClr val="tx1"/>
            </a:solidFill>
          </a:ln>
        </p:spPr>
      </p:pic>
      <p:sp>
        <p:nvSpPr>
          <p:cNvPr id="2" name="Title 1">
            <a:extLst>
              <a:ext uri="{FF2B5EF4-FFF2-40B4-BE49-F238E27FC236}">
                <a16:creationId xmlns:a16="http://schemas.microsoft.com/office/drawing/2014/main" id="{CCEB97B2-3053-49DD-A026-1B33BC70DC47}"/>
              </a:ext>
            </a:extLst>
          </p:cNvPr>
          <p:cNvSpPr>
            <a:spLocks noGrp="1"/>
          </p:cNvSpPr>
          <p:nvPr>
            <p:ph type="title"/>
          </p:nvPr>
        </p:nvSpPr>
        <p:spPr>
          <a:xfrm>
            <a:off x="646042" y="426166"/>
            <a:ext cx="6103167" cy="930898"/>
          </a:xfrm>
        </p:spPr>
        <p:txBody>
          <a:bodyPr/>
          <a:lstStyle/>
          <a:p>
            <a:r>
              <a:rPr lang="en-US" dirty="0"/>
              <a:t>Objectives today</a:t>
            </a:r>
          </a:p>
        </p:txBody>
      </p:sp>
      <p:sp>
        <p:nvSpPr>
          <p:cNvPr id="3" name="Content Placeholder 2">
            <a:extLst>
              <a:ext uri="{FF2B5EF4-FFF2-40B4-BE49-F238E27FC236}">
                <a16:creationId xmlns:a16="http://schemas.microsoft.com/office/drawing/2014/main" id="{8DFFE696-4668-4672-8DC8-F0AE995EC3B8}"/>
              </a:ext>
            </a:extLst>
          </p:cNvPr>
          <p:cNvSpPr>
            <a:spLocks noGrp="1"/>
          </p:cNvSpPr>
          <p:nvPr>
            <p:ph idx="1"/>
          </p:nvPr>
        </p:nvSpPr>
        <p:spPr>
          <a:xfrm>
            <a:off x="523438" y="1782331"/>
            <a:ext cx="7729728" cy="4155042"/>
          </a:xfrm>
        </p:spPr>
        <p:txBody>
          <a:bodyPr>
            <a:noAutofit/>
          </a:bodyPr>
          <a:lstStyle/>
          <a:p>
            <a:r>
              <a:rPr lang="en-US" sz="2400" dirty="0"/>
              <a:t>Quick review of USGS Wildland Fire Science Strategic Plan</a:t>
            </a:r>
          </a:p>
          <a:p>
            <a:r>
              <a:rPr lang="en-US" sz="2400" dirty="0"/>
              <a:t>4 major efforts to implement Strategic Plan</a:t>
            </a:r>
          </a:p>
          <a:p>
            <a:pPr lvl="1"/>
            <a:r>
              <a:rPr lang="en-US" sz="2200" dirty="0"/>
              <a:t>Integrated fire research </a:t>
            </a:r>
          </a:p>
          <a:p>
            <a:pPr lvl="1"/>
            <a:r>
              <a:rPr lang="en-US" sz="2200" dirty="0"/>
              <a:t>Enhanced fire &amp; ecosystem modeling</a:t>
            </a:r>
          </a:p>
          <a:p>
            <a:pPr lvl="1"/>
            <a:r>
              <a:rPr lang="en-US" sz="2200" dirty="0"/>
              <a:t>Science applications at landscape level</a:t>
            </a:r>
          </a:p>
          <a:p>
            <a:pPr lvl="1"/>
            <a:r>
              <a:rPr lang="en-US" sz="2200" dirty="0"/>
              <a:t>Fire science enterprise architecture</a:t>
            </a:r>
          </a:p>
        </p:txBody>
      </p:sp>
      <p:pic>
        <p:nvPicPr>
          <p:cNvPr id="6" name="Picture 5" descr="A close up of a logo&#10;&#10;Description automatically generated">
            <a:extLst>
              <a:ext uri="{FF2B5EF4-FFF2-40B4-BE49-F238E27FC236}">
                <a16:creationId xmlns:a16="http://schemas.microsoft.com/office/drawing/2014/main" id="{3047069F-9F82-4EE4-92F1-764B1769D4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69" y="6362641"/>
            <a:ext cx="880938" cy="528563"/>
          </a:xfrm>
          <a:prstGeom prst="rect">
            <a:avLst/>
          </a:prstGeom>
        </p:spPr>
      </p:pic>
      <p:pic>
        <p:nvPicPr>
          <p:cNvPr id="8" name="Picture 7" descr="A path through a forest&#10;&#10;Description automatically generated with low confidence">
            <a:extLst>
              <a:ext uri="{FF2B5EF4-FFF2-40B4-BE49-F238E27FC236}">
                <a16:creationId xmlns:a16="http://schemas.microsoft.com/office/drawing/2014/main" id="{80A0A342-D2E5-4B49-BB01-7974EBD5F4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89124" y="4629108"/>
            <a:ext cx="3002876" cy="2252157"/>
          </a:xfrm>
          <a:prstGeom prst="rect">
            <a:avLst/>
          </a:prstGeom>
          <a:ln w="15875">
            <a:solidFill>
              <a:schemeClr val="tx1"/>
            </a:solidFill>
          </a:ln>
        </p:spPr>
      </p:pic>
      <p:pic>
        <p:nvPicPr>
          <p:cNvPr id="4" name="Picture 3">
            <a:extLst>
              <a:ext uri="{FF2B5EF4-FFF2-40B4-BE49-F238E27FC236}">
                <a16:creationId xmlns:a16="http://schemas.microsoft.com/office/drawing/2014/main" id="{73F10A0A-D16C-458F-A8F0-0507F8B63F4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57800" y="4609535"/>
            <a:ext cx="3931324" cy="2271730"/>
          </a:xfrm>
          <a:prstGeom prst="rect">
            <a:avLst/>
          </a:prstGeom>
        </p:spPr>
      </p:pic>
    </p:spTree>
    <p:extLst>
      <p:ext uri="{BB962C8B-B14F-4D97-AF65-F5344CB8AC3E}">
        <p14:creationId xmlns:p14="http://schemas.microsoft.com/office/powerpoint/2010/main" val="206110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13CF7-1189-4B8C-9B62-A0CE963EBA26}"/>
              </a:ext>
            </a:extLst>
          </p:cNvPr>
          <p:cNvSpPr>
            <a:spLocks noGrp="1"/>
          </p:cNvSpPr>
          <p:nvPr>
            <p:ph type="title"/>
          </p:nvPr>
        </p:nvSpPr>
        <p:spPr>
          <a:xfrm>
            <a:off x="397895" y="507960"/>
            <a:ext cx="6902924" cy="1188720"/>
          </a:xfrm>
        </p:spPr>
        <p:txBody>
          <a:bodyPr/>
          <a:lstStyle/>
          <a:p>
            <a:r>
              <a:rPr lang="en-US" dirty="0"/>
              <a:t>USGS Wildland fire science strategic plan: 2021-2026</a:t>
            </a:r>
          </a:p>
        </p:txBody>
      </p:sp>
      <p:sp>
        <p:nvSpPr>
          <p:cNvPr id="3" name="Content Placeholder 2">
            <a:extLst>
              <a:ext uri="{FF2B5EF4-FFF2-40B4-BE49-F238E27FC236}">
                <a16:creationId xmlns:a16="http://schemas.microsoft.com/office/drawing/2014/main" id="{82EFFD4B-A78D-410A-A268-0A5863342272}"/>
              </a:ext>
            </a:extLst>
          </p:cNvPr>
          <p:cNvSpPr>
            <a:spLocks noGrp="1"/>
          </p:cNvSpPr>
          <p:nvPr>
            <p:ph idx="1"/>
          </p:nvPr>
        </p:nvSpPr>
        <p:spPr>
          <a:xfrm>
            <a:off x="397895" y="2092719"/>
            <a:ext cx="11360427" cy="4343399"/>
          </a:xfrm>
        </p:spPr>
        <p:txBody>
          <a:bodyPr>
            <a:normAutofit/>
          </a:bodyPr>
          <a:lstStyle/>
          <a:p>
            <a:pPr marL="1143000" indent="-1143000">
              <a:buNone/>
            </a:pPr>
            <a:r>
              <a:rPr lang="en-US" b="1" dirty="0">
                <a:solidFill>
                  <a:schemeClr val="tx1"/>
                </a:solidFill>
              </a:rPr>
              <a:t>Priority 1: 	Produce state-of-the-art, actionable fire science</a:t>
            </a:r>
          </a:p>
          <a:p>
            <a:r>
              <a:rPr lang="en-US" sz="1800" b="1" dirty="0"/>
              <a:t>Goal 1:  </a:t>
            </a:r>
            <a:r>
              <a:rPr lang="en-US" sz="1800" dirty="0"/>
              <a:t>Improve understanding of the impacts of climate changes and other ecosystem stressors, and their synergistic interactions, on fire behavior, fire risk, and fire effects in natural systems and human communities. </a:t>
            </a:r>
          </a:p>
          <a:p>
            <a:r>
              <a:rPr lang="en-US" b="1" dirty="0"/>
              <a:t>Goal 2:  </a:t>
            </a:r>
            <a:r>
              <a:rPr lang="en-US" dirty="0"/>
              <a:t>Gain a better understanding of the relationships of fire and fire management to biodiversity conservation, ecosystem resilience, and post-fire recovery. </a:t>
            </a:r>
          </a:p>
          <a:p>
            <a:r>
              <a:rPr lang="en-US" b="1" dirty="0"/>
              <a:t>Goal 3:  </a:t>
            </a:r>
            <a:r>
              <a:rPr lang="en-US" dirty="0"/>
              <a:t>Conduct science to help protect human lives, livelihoods, property, and infrastructure. </a:t>
            </a:r>
          </a:p>
          <a:p>
            <a:r>
              <a:rPr lang="en-US" b="1" dirty="0"/>
              <a:t>Goal 4:  </a:t>
            </a:r>
            <a:r>
              <a:rPr lang="en-US" dirty="0"/>
              <a:t>Develop state-of-the-art tools and decision-support systems that enable land, fire, and emergency-managing bureaus and partners to obtain essential fire information. </a:t>
            </a:r>
          </a:p>
          <a:p>
            <a:pPr marL="1143000" indent="-1143000">
              <a:buNone/>
            </a:pPr>
            <a:r>
              <a:rPr lang="en-US" b="1" dirty="0"/>
              <a:t>Priority 2: 	Engage stakeholders in science production</a:t>
            </a:r>
            <a:endParaRPr lang="en-US" dirty="0"/>
          </a:p>
          <a:p>
            <a:pPr marL="1143000" indent="-1143000">
              <a:buNone/>
            </a:pPr>
            <a:r>
              <a:rPr lang="en-US" b="1" dirty="0"/>
              <a:t>Priority 3: 	Effectively communicate USGS fire science capacity, products, and information</a:t>
            </a:r>
            <a:endParaRPr lang="en-US" dirty="0"/>
          </a:p>
          <a:p>
            <a:pPr marL="1143000" indent="-1143000">
              <a:buNone/>
            </a:pPr>
            <a:r>
              <a:rPr lang="en-US" b="1" dirty="0"/>
              <a:t>Priority 4: 	Enhance USGS organizational structure and advance support for fire science</a:t>
            </a:r>
            <a:endParaRPr lang="en-US" dirty="0"/>
          </a:p>
        </p:txBody>
      </p:sp>
      <p:pic>
        <p:nvPicPr>
          <p:cNvPr id="6" name="Picture 5" descr="A close up of a logo&#10;&#10;Description automatically generated">
            <a:extLst>
              <a:ext uri="{FF2B5EF4-FFF2-40B4-BE49-F238E27FC236}">
                <a16:creationId xmlns:a16="http://schemas.microsoft.com/office/drawing/2014/main" id="{E81C74A6-AA9A-4CB9-8921-2356175C7B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90007" y="6014236"/>
            <a:ext cx="1406273" cy="843764"/>
          </a:xfrm>
          <a:prstGeom prst="rect">
            <a:avLst/>
          </a:prstGeom>
        </p:spPr>
      </p:pic>
      <p:pic>
        <p:nvPicPr>
          <p:cNvPr id="7" name="Picture 6">
            <a:extLst>
              <a:ext uri="{FF2B5EF4-FFF2-40B4-BE49-F238E27FC236}">
                <a16:creationId xmlns:a16="http://schemas.microsoft.com/office/drawing/2014/main" id="{0A9B4974-6755-405F-A540-3A4CDB12B7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8577" y="-7298"/>
            <a:ext cx="4533423" cy="1937478"/>
          </a:xfrm>
          <a:prstGeom prst="rect">
            <a:avLst/>
          </a:prstGeom>
        </p:spPr>
      </p:pic>
      <p:pic>
        <p:nvPicPr>
          <p:cNvPr id="8" name="Picture 7">
            <a:extLst>
              <a:ext uri="{FF2B5EF4-FFF2-40B4-BE49-F238E27FC236}">
                <a16:creationId xmlns:a16="http://schemas.microsoft.com/office/drawing/2014/main" id="{3785EB4D-4FE0-48B4-B56E-9AB3BCAD341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99301" y="160594"/>
            <a:ext cx="1243692" cy="493819"/>
          </a:xfrm>
          <a:prstGeom prst="rect">
            <a:avLst/>
          </a:prstGeom>
        </p:spPr>
      </p:pic>
      <p:sp>
        <p:nvSpPr>
          <p:cNvPr id="4" name="TextBox 3">
            <a:extLst>
              <a:ext uri="{FF2B5EF4-FFF2-40B4-BE49-F238E27FC236}">
                <a16:creationId xmlns:a16="http://schemas.microsoft.com/office/drawing/2014/main" id="{CAF8AC3E-9DDE-4F5C-B101-B6036F1690AA}"/>
              </a:ext>
            </a:extLst>
          </p:cNvPr>
          <p:cNvSpPr txBox="1"/>
          <p:nvPr/>
        </p:nvSpPr>
        <p:spPr>
          <a:xfrm>
            <a:off x="1585621" y="6188649"/>
            <a:ext cx="4801314" cy="923330"/>
          </a:xfrm>
          <a:prstGeom prst="rect">
            <a:avLst/>
          </a:prstGeom>
          <a:noFill/>
        </p:spPr>
        <p:txBody>
          <a:bodyPr wrap="none" rtlCol="0">
            <a:spAutoFit/>
          </a:bodyPr>
          <a:lstStyle/>
          <a:p>
            <a:r>
              <a:rPr kumimoji="0" lang="en-US" sz="1800" b="0"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Gill Sans MT" panose="020B0502020104020203"/>
                <a:ea typeface="+mn-ea"/>
                <a:cs typeface="+mn-cs"/>
              </a:rPr>
              <a:t>USGS Wildland Fire Science Strategic Plan </a:t>
            </a:r>
            <a:r>
              <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Gill Sans MT" panose="020B0502020104020203"/>
                <a:ea typeface="+mn-ea"/>
                <a:cs typeface="+mn-cs"/>
              </a:rPr>
              <a:t>	</a:t>
            </a:r>
          </a:p>
          <a:p>
            <a:r>
              <a:rPr lang="en-US" dirty="0">
                <a:solidFill>
                  <a:srgbClr val="FFFF00"/>
                </a:solidFill>
                <a:effectLst>
                  <a:outerShdw blurRad="38100" dist="38100" dir="2700000" algn="tl">
                    <a:srgbClr val="000000">
                      <a:alpha val="43137"/>
                    </a:srgbClr>
                  </a:outerShdw>
                </a:effectLst>
                <a:latin typeface="Gill Sans MT" panose="020B0502020104020203"/>
              </a:rPr>
              <a:t>    </a:t>
            </a:r>
            <a:r>
              <a:rPr kumimoji="0" lang="en-US" sz="1800" b="0" i="0" u="none" strike="noStrike" kern="1200" cap="none" spc="0" normalizeH="0" baseline="0" noProof="0" dirty="0">
                <a:ln>
                  <a:noFill/>
                </a:ln>
                <a:effectLst>
                  <a:outerShdw blurRad="38100" dist="38100" dir="2700000" algn="tl">
                    <a:srgbClr val="000000">
                      <a:alpha val="43137"/>
                    </a:srgbClr>
                  </a:outerShdw>
                </a:effectLst>
                <a:uLnTx/>
                <a:uFillTx/>
                <a:latin typeface="Gill Sans MT" panose="020B0502020104020203"/>
                <a:ea typeface="+mn-ea"/>
                <a:cs typeface="+mn-cs"/>
              </a:rPr>
              <a:t>https://doi.org/10.3133/cir1471</a:t>
            </a:r>
          </a:p>
          <a:p>
            <a:endParaRPr lang="en-US" dirty="0"/>
          </a:p>
        </p:txBody>
      </p:sp>
    </p:spTree>
    <p:extLst>
      <p:ext uri="{BB962C8B-B14F-4D97-AF65-F5344CB8AC3E}">
        <p14:creationId xmlns:p14="http://schemas.microsoft.com/office/powerpoint/2010/main" val="1084961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1801" y="1856951"/>
            <a:ext cx="2438400" cy="1617981"/>
          </a:xfrm>
          <a:prstGeom prst="rect">
            <a:avLst/>
          </a:prstGeom>
        </p:spPr>
      </p:pic>
      <p:sp>
        <p:nvSpPr>
          <p:cNvPr id="81" name="Rounded Rectangle 80"/>
          <p:cNvSpPr/>
          <p:nvPr/>
        </p:nvSpPr>
        <p:spPr>
          <a:xfrm>
            <a:off x="10730715" y="1285698"/>
            <a:ext cx="1066800" cy="666513"/>
          </a:xfrm>
          <a:prstGeom prst="roundRect">
            <a:avLst/>
          </a:prstGeom>
          <a:solidFill>
            <a:schemeClr val="accent3">
              <a:lumMod val="40000"/>
              <a:lumOff val="60000"/>
            </a:schemeClr>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Cultural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Resources</a:t>
            </a:r>
          </a:p>
        </p:txBody>
      </p:sp>
      <p:sp>
        <p:nvSpPr>
          <p:cNvPr id="45" name="Rounded Rectangle 44"/>
          <p:cNvSpPr/>
          <p:nvPr/>
        </p:nvSpPr>
        <p:spPr>
          <a:xfrm>
            <a:off x="8134069" y="5460824"/>
            <a:ext cx="1066800" cy="398754"/>
          </a:xfrm>
          <a:prstGeom prst="roundRect">
            <a:avLst/>
          </a:prstGeom>
          <a:solidFill>
            <a:schemeClr val="accent3">
              <a:lumMod val="40000"/>
              <a:lumOff val="60000"/>
            </a:schemeClr>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Land Uses</a:t>
            </a:r>
          </a:p>
        </p:txBody>
      </p:sp>
      <p:sp>
        <p:nvSpPr>
          <p:cNvPr id="80" name="Rounded Rectangle 79"/>
          <p:cNvSpPr/>
          <p:nvPr/>
        </p:nvSpPr>
        <p:spPr>
          <a:xfrm>
            <a:off x="8446723" y="4767293"/>
            <a:ext cx="1066800" cy="666513"/>
          </a:xfrm>
          <a:prstGeom prst="roundRect">
            <a:avLst/>
          </a:prstGeom>
          <a:solidFill>
            <a:schemeClr val="accent3">
              <a:lumMod val="40000"/>
              <a:lumOff val="60000"/>
            </a:schemeClr>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Plants &amp; Wildlife</a:t>
            </a:r>
          </a:p>
        </p:txBody>
      </p:sp>
      <p:sp>
        <p:nvSpPr>
          <p:cNvPr id="75" name="Rounded Rectangle 74"/>
          <p:cNvSpPr/>
          <p:nvPr/>
        </p:nvSpPr>
        <p:spPr>
          <a:xfrm>
            <a:off x="1214128" y="6098360"/>
            <a:ext cx="1055393" cy="528563"/>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Public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Evacuation</a:t>
            </a:r>
          </a:p>
        </p:txBody>
      </p:sp>
      <p:sp>
        <p:nvSpPr>
          <p:cNvPr id="43" name="TextBox 42"/>
          <p:cNvSpPr txBox="1"/>
          <p:nvPr/>
        </p:nvSpPr>
        <p:spPr>
          <a:xfrm>
            <a:off x="5579106" y="5021667"/>
            <a:ext cx="147713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Lost Vegetation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Organic Matter</a:t>
            </a:r>
          </a:p>
        </p:txBody>
      </p:sp>
      <p:sp>
        <p:nvSpPr>
          <p:cNvPr id="63" name="Rounded Rectangle 62"/>
          <p:cNvSpPr/>
          <p:nvPr/>
        </p:nvSpPr>
        <p:spPr>
          <a:xfrm>
            <a:off x="10831907" y="2247743"/>
            <a:ext cx="902993" cy="656680"/>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Public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Systems</a:t>
            </a:r>
          </a:p>
        </p:txBody>
      </p:sp>
      <p:pic>
        <p:nvPicPr>
          <p:cNvPr id="1028" name="Picture 4" descr="C:\Users\psteblein\AppData\Local\Microsoft\Windows\Temporary Internet Files\Content.IE5\UW08R2ZX\forest[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58333" y="1388001"/>
            <a:ext cx="2105319" cy="1514687"/>
          </a:xfrm>
          <a:prstGeom prst="rect">
            <a:avLst/>
          </a:prstGeom>
          <a:noFill/>
          <a:extLst>
            <a:ext uri="{909E8E84-426E-40DD-AFC4-6F175D3DCCD1}">
              <a14:hiddenFill xmlns:a14="http://schemas.microsoft.com/office/drawing/2010/main">
                <a:solidFill>
                  <a:srgbClr val="FFFFFF"/>
                </a:solidFill>
              </a14:hiddenFill>
            </a:ext>
          </a:extLst>
        </p:spPr>
      </p:pic>
      <p:sp>
        <p:nvSpPr>
          <p:cNvPr id="60" name="Rounded Rectangle 59"/>
          <p:cNvSpPr/>
          <p:nvPr/>
        </p:nvSpPr>
        <p:spPr>
          <a:xfrm>
            <a:off x="658591" y="79897"/>
            <a:ext cx="1121087" cy="638842"/>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Forest &amp; Rangeland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Mgmt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Pract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1" name="Picture 7" descr="C:\Users\psteblein\AppData\Local\Microsoft\Windows\Temporary Internet Files\Content.IE5\UW08R2ZX\forest-161551_960_720[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34892" y="4100083"/>
            <a:ext cx="2162175" cy="1638701"/>
          </a:xfrm>
          <a:prstGeom prst="rect">
            <a:avLst/>
          </a:prstGeom>
          <a:noFill/>
          <a:extLst>
            <a:ext uri="{909E8E84-426E-40DD-AFC4-6F175D3DCCD1}">
              <a14:hiddenFill xmlns:a14="http://schemas.microsoft.com/office/drawing/2010/main">
                <a:solidFill>
                  <a:srgbClr val="FFFFFF"/>
                </a:solidFill>
              </a14:hiddenFill>
            </a:ext>
          </a:extLst>
        </p:spPr>
      </p:pic>
      <p:sp>
        <p:nvSpPr>
          <p:cNvPr id="5" name="Curved Left Arrow 4"/>
          <p:cNvSpPr/>
          <p:nvPr/>
        </p:nvSpPr>
        <p:spPr>
          <a:xfrm rot="17141483">
            <a:off x="6270380" y="1344252"/>
            <a:ext cx="228470" cy="1262044"/>
          </a:xfrm>
          <a:prstGeom prst="curvedLeftArrow">
            <a:avLst/>
          </a:prstGeom>
          <a:solidFill>
            <a:srgbClr val="61DD2F"/>
          </a:solidFill>
          <a:ln>
            <a:solidFill>
              <a:srgbClr val="61D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urved Left Arrow 11"/>
          <p:cNvSpPr/>
          <p:nvPr/>
        </p:nvSpPr>
        <p:spPr>
          <a:xfrm rot="3372089">
            <a:off x="6300745" y="3644789"/>
            <a:ext cx="213921" cy="1152959"/>
          </a:xfrm>
          <a:prstGeom prst="curvedLeftArrow">
            <a:avLst/>
          </a:prstGeom>
          <a:solidFill>
            <a:srgbClr val="61DD2F"/>
          </a:solidFill>
          <a:ln>
            <a:solidFill>
              <a:srgbClr val="61D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urved Left Arrow 12"/>
          <p:cNvSpPr/>
          <p:nvPr/>
        </p:nvSpPr>
        <p:spPr>
          <a:xfrm rot="10483191">
            <a:off x="3394604" y="3237976"/>
            <a:ext cx="228600" cy="919057"/>
          </a:xfrm>
          <a:prstGeom prst="curvedLeftArrow">
            <a:avLst/>
          </a:prstGeom>
          <a:solidFill>
            <a:srgbClr val="61DD2F"/>
          </a:solidFill>
          <a:ln>
            <a:solidFill>
              <a:srgbClr val="61D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6846643" y="3595438"/>
            <a:ext cx="13869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During a Fire</a:t>
            </a:r>
          </a:p>
        </p:txBody>
      </p:sp>
      <p:sp>
        <p:nvSpPr>
          <p:cNvPr id="7" name="TextBox 6"/>
          <p:cNvSpPr txBox="1"/>
          <p:nvPr/>
        </p:nvSpPr>
        <p:spPr>
          <a:xfrm>
            <a:off x="3893658" y="2913815"/>
            <a:ext cx="13678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Before a Fire</a:t>
            </a:r>
          </a:p>
        </p:txBody>
      </p:sp>
      <p:sp>
        <p:nvSpPr>
          <p:cNvPr id="8" name="TextBox 7"/>
          <p:cNvSpPr txBox="1"/>
          <p:nvPr/>
        </p:nvSpPr>
        <p:spPr>
          <a:xfrm>
            <a:off x="3584055" y="3462600"/>
            <a:ext cx="87626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After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Fire</a:t>
            </a:r>
          </a:p>
        </p:txBody>
      </p:sp>
      <p:sp>
        <p:nvSpPr>
          <p:cNvPr id="11" name="TextBox 10"/>
          <p:cNvSpPr txBox="1"/>
          <p:nvPr/>
        </p:nvSpPr>
        <p:spPr>
          <a:xfrm>
            <a:off x="2720535" y="5307856"/>
            <a:ext cx="112332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Debris-Flows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&amp; Flooding</a:t>
            </a:r>
          </a:p>
        </p:txBody>
      </p:sp>
      <p:sp>
        <p:nvSpPr>
          <p:cNvPr id="14" name="TextBox 13"/>
          <p:cNvSpPr txBox="1"/>
          <p:nvPr/>
        </p:nvSpPr>
        <p:spPr>
          <a:xfrm>
            <a:off x="3662293" y="5763698"/>
            <a:ext cx="195091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Water Quality/Quantity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&amp; Supply Systems</a:t>
            </a:r>
          </a:p>
        </p:txBody>
      </p:sp>
      <p:sp>
        <p:nvSpPr>
          <p:cNvPr id="21" name="TextBox 20"/>
          <p:cNvSpPr txBox="1"/>
          <p:nvPr/>
        </p:nvSpPr>
        <p:spPr>
          <a:xfrm>
            <a:off x="9339597" y="3034537"/>
            <a:ext cx="4580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Fire</a:t>
            </a:r>
          </a:p>
        </p:txBody>
      </p:sp>
      <p:sp>
        <p:nvSpPr>
          <p:cNvPr id="22" name="TextBox 21"/>
          <p:cNvSpPr txBox="1"/>
          <p:nvPr/>
        </p:nvSpPr>
        <p:spPr>
          <a:xfrm>
            <a:off x="4079369" y="33952"/>
            <a:ext cx="3778535" cy="1261884"/>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uLnTx/>
                <a:uFillTx/>
                <a:latin typeface="Calibri" panose="020F0502020204030204" pitchFamily="34" charset="0"/>
                <a:cs typeface="Calibri" panose="020F0502020204030204" pitchFamily="34" charset="0"/>
              </a:rPr>
              <a:t>USGS Fire Science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n-ea"/>
                <a:cs typeface="+mn-cs"/>
              </a:rPr>
              <a:t>Wildland Fire Threat, Hazard,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n-ea"/>
                <a:cs typeface="+mn-cs"/>
              </a:rPr>
              <a:t>Risk &amp; Mitigation</a:t>
            </a:r>
          </a:p>
        </p:txBody>
      </p:sp>
      <p:sp>
        <p:nvSpPr>
          <p:cNvPr id="23" name="TextBox 22"/>
          <p:cNvSpPr txBox="1"/>
          <p:nvPr/>
        </p:nvSpPr>
        <p:spPr>
          <a:xfrm>
            <a:off x="4727476" y="3297957"/>
            <a:ext cx="1600438" cy="707886"/>
          </a:xfrm>
          <a:prstGeom prst="rect">
            <a:avLst/>
          </a:prstGeom>
          <a:solidFill>
            <a:schemeClr val="bg2">
              <a:lumMod val="60000"/>
              <a:lumOff val="40000"/>
            </a:schemeClr>
          </a:solidFill>
          <a:ln>
            <a:solidFill>
              <a:schemeClr val="bg2">
                <a:lumMod val="50000"/>
              </a:schemeClr>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Phases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Wildland Fire</a:t>
            </a:r>
          </a:p>
        </p:txBody>
      </p:sp>
      <p:sp>
        <p:nvSpPr>
          <p:cNvPr id="3" name="TextBox 2"/>
          <p:cNvSpPr txBox="1"/>
          <p:nvPr/>
        </p:nvSpPr>
        <p:spPr>
          <a:xfrm>
            <a:off x="2624715" y="4690396"/>
            <a:ext cx="72840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Wind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Erosion</a:t>
            </a:r>
          </a:p>
        </p:txBody>
      </p:sp>
      <p:sp>
        <p:nvSpPr>
          <p:cNvPr id="40" name="TextBox 39"/>
          <p:cNvSpPr txBox="1"/>
          <p:nvPr/>
        </p:nvSpPr>
        <p:spPr>
          <a:xfrm>
            <a:off x="9155768" y="2726760"/>
            <a:ext cx="6694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Smoke</a:t>
            </a:r>
          </a:p>
        </p:txBody>
      </p:sp>
      <p:sp>
        <p:nvSpPr>
          <p:cNvPr id="41" name="TextBox 40"/>
          <p:cNvSpPr txBox="1"/>
          <p:nvPr/>
        </p:nvSpPr>
        <p:spPr>
          <a:xfrm>
            <a:off x="9235159" y="2440474"/>
            <a:ext cx="46038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Ash</a:t>
            </a:r>
          </a:p>
        </p:txBody>
      </p:sp>
      <p:sp>
        <p:nvSpPr>
          <p:cNvPr id="42" name="TextBox 41"/>
          <p:cNvSpPr txBox="1"/>
          <p:nvPr/>
        </p:nvSpPr>
        <p:spPr>
          <a:xfrm>
            <a:off x="2428955" y="1416124"/>
            <a:ext cx="12332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Disease</a:t>
            </a:r>
          </a:p>
        </p:txBody>
      </p:sp>
      <p:sp>
        <p:nvSpPr>
          <p:cNvPr id="44" name="Rounded Rectangle 43"/>
          <p:cNvSpPr/>
          <p:nvPr/>
        </p:nvSpPr>
        <p:spPr>
          <a:xfrm>
            <a:off x="2269520" y="5893284"/>
            <a:ext cx="1066800" cy="666513"/>
          </a:xfrm>
          <a:prstGeom prst="roundRect">
            <a:avLst/>
          </a:prstGeom>
          <a:solidFill>
            <a:schemeClr val="accent3">
              <a:lumMod val="40000"/>
              <a:lumOff val="60000"/>
            </a:schemeClr>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Human Health &amp; Safety</a:t>
            </a:r>
          </a:p>
        </p:txBody>
      </p:sp>
      <p:sp>
        <p:nvSpPr>
          <p:cNvPr id="46" name="Rounded Rectangle 45"/>
          <p:cNvSpPr/>
          <p:nvPr/>
        </p:nvSpPr>
        <p:spPr>
          <a:xfrm>
            <a:off x="7323560" y="4780243"/>
            <a:ext cx="1163416" cy="666513"/>
          </a:xfrm>
          <a:prstGeom prst="roundRect">
            <a:avLst/>
          </a:prstGeom>
          <a:solidFill>
            <a:schemeClr val="accent3">
              <a:lumMod val="40000"/>
              <a:lumOff val="60000"/>
            </a:schemeClr>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Ecosystem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Services</a:t>
            </a:r>
          </a:p>
        </p:txBody>
      </p:sp>
      <p:sp>
        <p:nvSpPr>
          <p:cNvPr id="47" name="Rounded Rectangle 46"/>
          <p:cNvSpPr/>
          <p:nvPr/>
        </p:nvSpPr>
        <p:spPr>
          <a:xfrm>
            <a:off x="1723159" y="201787"/>
            <a:ext cx="1057183" cy="448188"/>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Prescribed Fire</a:t>
            </a:r>
          </a:p>
        </p:txBody>
      </p:sp>
      <p:sp>
        <p:nvSpPr>
          <p:cNvPr id="48" name="Rounded Rectangle 47"/>
          <p:cNvSpPr/>
          <p:nvPr/>
        </p:nvSpPr>
        <p:spPr>
          <a:xfrm>
            <a:off x="284496" y="1221079"/>
            <a:ext cx="977702" cy="448188"/>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Wildfire Prevention</a:t>
            </a:r>
          </a:p>
        </p:txBody>
      </p:sp>
      <p:sp>
        <p:nvSpPr>
          <p:cNvPr id="49" name="Rounded Rectangle 48"/>
          <p:cNvSpPr/>
          <p:nvPr/>
        </p:nvSpPr>
        <p:spPr>
          <a:xfrm>
            <a:off x="963907" y="725475"/>
            <a:ext cx="914400" cy="448188"/>
          </a:xfrm>
          <a:prstGeom prst="roundRect">
            <a:avLst/>
          </a:prstGeom>
          <a:solidFill>
            <a:schemeClr val="accent6">
              <a:lumMod val="20000"/>
              <a:lumOff val="8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Fuel Breaks</a:t>
            </a:r>
          </a:p>
        </p:txBody>
      </p:sp>
      <p:sp>
        <p:nvSpPr>
          <p:cNvPr id="50" name="Rounded Rectangle 49"/>
          <p:cNvSpPr/>
          <p:nvPr/>
        </p:nvSpPr>
        <p:spPr>
          <a:xfrm>
            <a:off x="2710246" y="277165"/>
            <a:ext cx="914400" cy="448188"/>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Inv</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Spp</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Control</a:t>
            </a:r>
          </a:p>
        </p:txBody>
      </p:sp>
      <p:sp>
        <p:nvSpPr>
          <p:cNvPr id="51" name="Rounded Rectangle 50"/>
          <p:cNvSpPr/>
          <p:nvPr/>
        </p:nvSpPr>
        <p:spPr>
          <a:xfrm>
            <a:off x="1254295" y="2223967"/>
            <a:ext cx="1224881" cy="803542"/>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Community Wildfire Protection Plan</a:t>
            </a:r>
          </a:p>
        </p:txBody>
      </p:sp>
      <p:sp>
        <p:nvSpPr>
          <p:cNvPr id="53" name="Rounded Rectangle 52"/>
          <p:cNvSpPr/>
          <p:nvPr/>
        </p:nvSpPr>
        <p:spPr>
          <a:xfrm>
            <a:off x="275124" y="2288692"/>
            <a:ext cx="996445" cy="639264"/>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Fire Resistant Buildings</a:t>
            </a:r>
          </a:p>
        </p:txBody>
      </p:sp>
      <p:sp>
        <p:nvSpPr>
          <p:cNvPr id="55" name="Rounded Rectangle 54"/>
          <p:cNvSpPr/>
          <p:nvPr/>
        </p:nvSpPr>
        <p:spPr>
          <a:xfrm>
            <a:off x="1735003" y="652617"/>
            <a:ext cx="1186467" cy="535764"/>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Restore &amp; Maintain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Landscapes</a:t>
            </a:r>
          </a:p>
        </p:txBody>
      </p:sp>
      <p:sp>
        <p:nvSpPr>
          <p:cNvPr id="56" name="Rounded Rectangle 55"/>
          <p:cNvSpPr/>
          <p:nvPr/>
        </p:nvSpPr>
        <p:spPr>
          <a:xfrm>
            <a:off x="8584223" y="1029459"/>
            <a:ext cx="1049700" cy="669848"/>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Improve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Wildfire Response</a:t>
            </a:r>
          </a:p>
        </p:txBody>
      </p:sp>
      <p:sp>
        <p:nvSpPr>
          <p:cNvPr id="57" name="Rounded Rectangle 56"/>
          <p:cNvSpPr/>
          <p:nvPr/>
        </p:nvSpPr>
        <p:spPr>
          <a:xfrm>
            <a:off x="9777931" y="1660748"/>
            <a:ext cx="1066800" cy="666513"/>
          </a:xfrm>
          <a:prstGeom prst="roundRect">
            <a:avLst/>
          </a:prstGeom>
          <a:solidFill>
            <a:schemeClr val="accent3">
              <a:lumMod val="40000"/>
              <a:lumOff val="60000"/>
            </a:schemeClr>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Plants &amp; Wildlife</a:t>
            </a:r>
          </a:p>
        </p:txBody>
      </p:sp>
      <p:sp>
        <p:nvSpPr>
          <p:cNvPr id="58" name="Rounded Rectangle 57"/>
          <p:cNvSpPr/>
          <p:nvPr/>
        </p:nvSpPr>
        <p:spPr>
          <a:xfrm>
            <a:off x="8964481" y="156874"/>
            <a:ext cx="1126642" cy="448188"/>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Landfire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WFDSS</a:t>
            </a:r>
          </a:p>
        </p:txBody>
      </p:sp>
      <p:sp>
        <p:nvSpPr>
          <p:cNvPr id="59" name="Rounded Rectangle 58"/>
          <p:cNvSpPr/>
          <p:nvPr/>
        </p:nvSpPr>
        <p:spPr>
          <a:xfrm>
            <a:off x="9592273" y="598004"/>
            <a:ext cx="1048201" cy="748079"/>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Manage Fire for Resource Objectives</a:t>
            </a:r>
          </a:p>
        </p:txBody>
      </p:sp>
      <p:sp>
        <p:nvSpPr>
          <p:cNvPr id="61" name="Rounded Rectangle 60"/>
          <p:cNvSpPr/>
          <p:nvPr/>
        </p:nvSpPr>
        <p:spPr>
          <a:xfrm>
            <a:off x="5813136" y="5620633"/>
            <a:ext cx="1023849" cy="539181"/>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Restore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Vegetation</a:t>
            </a:r>
          </a:p>
        </p:txBody>
      </p:sp>
      <p:sp>
        <p:nvSpPr>
          <p:cNvPr id="62" name="Rounded Rectangle 61"/>
          <p:cNvSpPr/>
          <p:nvPr/>
        </p:nvSpPr>
        <p:spPr>
          <a:xfrm>
            <a:off x="1378572" y="5451216"/>
            <a:ext cx="902993" cy="656680"/>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Public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Systems</a:t>
            </a:r>
          </a:p>
        </p:txBody>
      </p:sp>
      <p:sp>
        <p:nvSpPr>
          <p:cNvPr id="64" name="TextBox 63"/>
          <p:cNvSpPr txBox="1"/>
          <p:nvPr/>
        </p:nvSpPr>
        <p:spPr>
          <a:xfrm>
            <a:off x="5936551" y="4469771"/>
            <a:ext cx="10798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Invasive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Spp</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Response</a:t>
            </a:r>
          </a:p>
        </p:txBody>
      </p:sp>
      <p:sp>
        <p:nvSpPr>
          <p:cNvPr id="65" name="Rounded Rectangle 64"/>
          <p:cNvSpPr/>
          <p:nvPr/>
        </p:nvSpPr>
        <p:spPr>
          <a:xfrm>
            <a:off x="10116373" y="4390138"/>
            <a:ext cx="1620957" cy="666513"/>
          </a:xfrm>
          <a:prstGeom prst="roundRect">
            <a:avLst/>
          </a:prstGeom>
          <a:solidFill>
            <a:schemeClr val="accent3">
              <a:lumMod val="40000"/>
              <a:lumOff val="60000"/>
            </a:schemeClr>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Economic Costs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Direct &amp; Indirect</a:t>
            </a:r>
          </a:p>
        </p:txBody>
      </p:sp>
      <p:sp>
        <p:nvSpPr>
          <p:cNvPr id="66" name="Rounded Rectangle 65"/>
          <p:cNvSpPr/>
          <p:nvPr/>
        </p:nvSpPr>
        <p:spPr>
          <a:xfrm>
            <a:off x="9388291" y="3437084"/>
            <a:ext cx="1358851" cy="394626"/>
          </a:xfrm>
          <a:prstGeom prst="roundRect">
            <a:avLst/>
          </a:prstGeom>
          <a:solidFill>
            <a:schemeClr val="accent3">
              <a:lumMod val="40000"/>
              <a:lumOff val="60000"/>
            </a:schemeClr>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Infrastructure</a:t>
            </a:r>
          </a:p>
        </p:txBody>
      </p:sp>
      <p:sp>
        <p:nvSpPr>
          <p:cNvPr id="70" name="TextBox 69"/>
          <p:cNvSpPr txBox="1"/>
          <p:nvPr/>
        </p:nvSpPr>
        <p:spPr>
          <a:xfrm>
            <a:off x="3527235" y="783642"/>
            <a:ext cx="78271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Escaped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Fire</a:t>
            </a:r>
          </a:p>
        </p:txBody>
      </p:sp>
      <p:sp>
        <p:nvSpPr>
          <p:cNvPr id="71" name="Rounded Rectangle 70"/>
          <p:cNvSpPr/>
          <p:nvPr/>
        </p:nvSpPr>
        <p:spPr>
          <a:xfrm>
            <a:off x="568686" y="3626602"/>
            <a:ext cx="1619771" cy="895102"/>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Integration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Other Hazards &amp; Risks</a:t>
            </a:r>
          </a:p>
        </p:txBody>
      </p:sp>
      <p:sp>
        <p:nvSpPr>
          <p:cNvPr id="72" name="TextBox 71"/>
          <p:cNvSpPr txBox="1"/>
          <p:nvPr/>
        </p:nvSpPr>
        <p:spPr>
          <a:xfrm>
            <a:off x="8807658" y="1806641"/>
            <a:ext cx="10828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Job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Hazards</a:t>
            </a:r>
          </a:p>
        </p:txBody>
      </p:sp>
      <p:sp>
        <p:nvSpPr>
          <p:cNvPr id="73" name="Rounded Rectangle 72"/>
          <p:cNvSpPr/>
          <p:nvPr/>
        </p:nvSpPr>
        <p:spPr>
          <a:xfrm>
            <a:off x="6797256" y="5649347"/>
            <a:ext cx="914400" cy="448188"/>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Inv</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Spp</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Control</a:t>
            </a:r>
          </a:p>
        </p:txBody>
      </p:sp>
      <p:sp>
        <p:nvSpPr>
          <p:cNvPr id="74" name="Rounded Rectangle 73"/>
          <p:cNvSpPr/>
          <p:nvPr/>
        </p:nvSpPr>
        <p:spPr>
          <a:xfrm>
            <a:off x="10704021" y="3065843"/>
            <a:ext cx="1055393" cy="528563"/>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Public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Evacuation</a:t>
            </a:r>
          </a:p>
        </p:txBody>
      </p:sp>
      <p:sp>
        <p:nvSpPr>
          <p:cNvPr id="2" name="Rounded Rectangle 1"/>
          <p:cNvSpPr/>
          <p:nvPr/>
        </p:nvSpPr>
        <p:spPr>
          <a:xfrm>
            <a:off x="9924191" y="2570446"/>
            <a:ext cx="1066800" cy="666513"/>
          </a:xfrm>
          <a:prstGeom prst="roundRect">
            <a:avLst/>
          </a:prstGeom>
          <a:solidFill>
            <a:schemeClr val="accent3">
              <a:lumMod val="40000"/>
              <a:lumOff val="60000"/>
            </a:schemeClr>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Human Health &amp; Safety</a:t>
            </a:r>
          </a:p>
        </p:txBody>
      </p:sp>
      <p:sp>
        <p:nvSpPr>
          <p:cNvPr id="76" name="Rounded Rectangle 75"/>
          <p:cNvSpPr/>
          <p:nvPr/>
        </p:nvSpPr>
        <p:spPr>
          <a:xfrm>
            <a:off x="11107103" y="6288655"/>
            <a:ext cx="906629" cy="338268"/>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Mitigation</a:t>
            </a:r>
          </a:p>
        </p:txBody>
      </p:sp>
      <p:sp>
        <p:nvSpPr>
          <p:cNvPr id="77" name="Rounded Rectangle 76"/>
          <p:cNvSpPr/>
          <p:nvPr/>
        </p:nvSpPr>
        <p:spPr>
          <a:xfrm>
            <a:off x="11261370" y="5738784"/>
            <a:ext cx="762313" cy="463383"/>
          </a:xfrm>
          <a:prstGeom prst="roundRect">
            <a:avLst/>
          </a:prstGeom>
          <a:solidFill>
            <a:schemeClr val="accent3">
              <a:lumMod val="40000"/>
              <a:lumOff val="60000"/>
            </a:schemeClr>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Values at Risk</a:t>
            </a:r>
          </a:p>
        </p:txBody>
      </p:sp>
      <p:sp>
        <p:nvSpPr>
          <p:cNvPr id="52" name="TextBox 51"/>
          <p:cNvSpPr txBox="1"/>
          <p:nvPr/>
        </p:nvSpPr>
        <p:spPr>
          <a:xfrm>
            <a:off x="10914886" y="5443712"/>
            <a:ext cx="108382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Threat/Hazard</a:t>
            </a:r>
          </a:p>
        </p:txBody>
      </p:sp>
      <p:sp>
        <p:nvSpPr>
          <p:cNvPr id="79" name="TextBox 78"/>
          <p:cNvSpPr txBox="1"/>
          <p:nvPr/>
        </p:nvSpPr>
        <p:spPr>
          <a:xfrm>
            <a:off x="7777933" y="1112142"/>
            <a:ext cx="72006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Human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Caused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Ignitions</a:t>
            </a:r>
          </a:p>
        </p:txBody>
      </p:sp>
      <p:sp>
        <p:nvSpPr>
          <p:cNvPr id="82" name="Rounded Rectangle 81"/>
          <p:cNvSpPr/>
          <p:nvPr/>
        </p:nvSpPr>
        <p:spPr>
          <a:xfrm>
            <a:off x="345819" y="1784914"/>
            <a:ext cx="1048866" cy="487642"/>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Homeowner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Actions</a:t>
            </a:r>
          </a:p>
        </p:txBody>
      </p:sp>
      <p:sp>
        <p:nvSpPr>
          <p:cNvPr id="83" name="Rounded Rectangle 82"/>
          <p:cNvSpPr/>
          <p:nvPr/>
        </p:nvSpPr>
        <p:spPr>
          <a:xfrm>
            <a:off x="3277500" y="6288655"/>
            <a:ext cx="1364280" cy="394626"/>
          </a:xfrm>
          <a:prstGeom prst="roundRect">
            <a:avLst/>
          </a:prstGeom>
          <a:solidFill>
            <a:schemeClr val="accent3">
              <a:lumMod val="40000"/>
              <a:lumOff val="60000"/>
            </a:schemeClr>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Infrastructure</a:t>
            </a:r>
          </a:p>
        </p:txBody>
      </p:sp>
      <p:sp>
        <p:nvSpPr>
          <p:cNvPr id="84" name="Rounded Rectangle 83"/>
          <p:cNvSpPr/>
          <p:nvPr/>
        </p:nvSpPr>
        <p:spPr>
          <a:xfrm>
            <a:off x="6538430" y="6106497"/>
            <a:ext cx="765984" cy="656680"/>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Plans</a:t>
            </a:r>
          </a:p>
        </p:txBody>
      </p:sp>
      <p:sp>
        <p:nvSpPr>
          <p:cNvPr id="67" name="Rounded Rectangle 66"/>
          <p:cNvSpPr/>
          <p:nvPr/>
        </p:nvSpPr>
        <p:spPr>
          <a:xfrm>
            <a:off x="1351081" y="1561510"/>
            <a:ext cx="1211083" cy="688228"/>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Create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Fire-Adapted Communities</a:t>
            </a:r>
          </a:p>
        </p:txBody>
      </p:sp>
      <p:sp>
        <p:nvSpPr>
          <p:cNvPr id="68" name="Rounded Rectangle 57">
            <a:extLst>
              <a:ext uri="{FF2B5EF4-FFF2-40B4-BE49-F238E27FC236}">
                <a16:creationId xmlns:a16="http://schemas.microsoft.com/office/drawing/2014/main" id="{B7767541-F98A-45A5-9FCA-62475E9C71A9}"/>
              </a:ext>
            </a:extLst>
          </p:cNvPr>
          <p:cNvSpPr/>
          <p:nvPr/>
        </p:nvSpPr>
        <p:spPr>
          <a:xfrm>
            <a:off x="8487349" y="579383"/>
            <a:ext cx="1111823" cy="448188"/>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Wildfire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Suppression</a:t>
            </a:r>
          </a:p>
        </p:txBody>
      </p:sp>
      <p:sp>
        <p:nvSpPr>
          <p:cNvPr id="69" name="Rounded Rectangle 83">
            <a:extLst>
              <a:ext uri="{FF2B5EF4-FFF2-40B4-BE49-F238E27FC236}">
                <a16:creationId xmlns:a16="http://schemas.microsoft.com/office/drawing/2014/main" id="{BF53200D-D869-475A-AE1A-BD38DF836E5C}"/>
              </a:ext>
            </a:extLst>
          </p:cNvPr>
          <p:cNvSpPr/>
          <p:nvPr/>
        </p:nvSpPr>
        <p:spPr>
          <a:xfrm>
            <a:off x="5711432" y="6128750"/>
            <a:ext cx="834612" cy="656680"/>
          </a:xfrm>
          <a:prstGeom prst="roundRect">
            <a:avLst/>
          </a:prstGeom>
          <a:solidFill>
            <a:schemeClr val="accent6">
              <a:lumMod val="20000"/>
              <a:lumOff val="80000"/>
            </a:schemeClr>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Severity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Maps</a:t>
            </a:r>
          </a:p>
        </p:txBody>
      </p:sp>
      <p:sp>
        <p:nvSpPr>
          <p:cNvPr id="78" name="TextBox 77">
            <a:extLst>
              <a:ext uri="{FF2B5EF4-FFF2-40B4-BE49-F238E27FC236}">
                <a16:creationId xmlns:a16="http://schemas.microsoft.com/office/drawing/2014/main" id="{4E9A4EB1-C769-4773-9AC8-706F9B3DECA2}"/>
              </a:ext>
            </a:extLst>
          </p:cNvPr>
          <p:cNvSpPr txBox="1"/>
          <p:nvPr/>
        </p:nvSpPr>
        <p:spPr>
          <a:xfrm>
            <a:off x="2470328" y="1710961"/>
            <a:ext cx="10725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Invasive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Species</a:t>
            </a:r>
          </a:p>
        </p:txBody>
      </p:sp>
      <p:sp>
        <p:nvSpPr>
          <p:cNvPr id="85" name="TextBox 84">
            <a:extLst>
              <a:ext uri="{FF2B5EF4-FFF2-40B4-BE49-F238E27FC236}">
                <a16:creationId xmlns:a16="http://schemas.microsoft.com/office/drawing/2014/main" id="{9930C4B3-B6AD-4C2F-B345-08B6455CD323}"/>
              </a:ext>
            </a:extLst>
          </p:cNvPr>
          <p:cNvSpPr txBox="1"/>
          <p:nvPr/>
        </p:nvSpPr>
        <p:spPr>
          <a:xfrm>
            <a:off x="2717118" y="1086401"/>
            <a:ext cx="11933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Insects</a:t>
            </a:r>
          </a:p>
        </p:txBody>
      </p:sp>
      <p:sp>
        <p:nvSpPr>
          <p:cNvPr id="15" name="Arrow: Left 14">
            <a:extLst>
              <a:ext uri="{FF2B5EF4-FFF2-40B4-BE49-F238E27FC236}">
                <a16:creationId xmlns:a16="http://schemas.microsoft.com/office/drawing/2014/main" id="{06934CED-20F7-43C8-B8BD-F553A934158C}"/>
              </a:ext>
            </a:extLst>
          </p:cNvPr>
          <p:cNvSpPr/>
          <p:nvPr/>
        </p:nvSpPr>
        <p:spPr>
          <a:xfrm>
            <a:off x="145143" y="3831710"/>
            <a:ext cx="423543" cy="389558"/>
          </a:xfrm>
          <a:prstGeom prst="leftArrow">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id="{C5F4E1F1-E79B-46DE-BBD7-ABBEF9728C3B}"/>
              </a:ext>
            </a:extLst>
          </p:cNvPr>
          <p:cNvSpPr/>
          <p:nvPr/>
        </p:nvSpPr>
        <p:spPr>
          <a:xfrm rot="2458365">
            <a:off x="10252107" y="4017255"/>
            <a:ext cx="491206" cy="145096"/>
          </a:xfrm>
          <a:prstGeom prst="rightArrow">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Arrow: Right 85">
            <a:extLst>
              <a:ext uri="{FF2B5EF4-FFF2-40B4-BE49-F238E27FC236}">
                <a16:creationId xmlns:a16="http://schemas.microsoft.com/office/drawing/2014/main" id="{2DA1E222-4877-40D0-8231-801785F0688B}"/>
              </a:ext>
            </a:extLst>
          </p:cNvPr>
          <p:cNvSpPr/>
          <p:nvPr/>
        </p:nvSpPr>
        <p:spPr>
          <a:xfrm rot="732667">
            <a:off x="8734654" y="4180246"/>
            <a:ext cx="1152398" cy="145493"/>
          </a:xfrm>
          <a:prstGeom prst="rightArrow">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Arrow: Right 87">
            <a:extLst>
              <a:ext uri="{FF2B5EF4-FFF2-40B4-BE49-F238E27FC236}">
                <a16:creationId xmlns:a16="http://schemas.microsoft.com/office/drawing/2014/main" id="{202D6A3D-EBD1-49AD-9301-CF146BEB6A56}"/>
              </a:ext>
            </a:extLst>
          </p:cNvPr>
          <p:cNvSpPr/>
          <p:nvPr/>
        </p:nvSpPr>
        <p:spPr>
          <a:xfrm rot="20263883">
            <a:off x="9598067" y="4966444"/>
            <a:ext cx="452541" cy="119646"/>
          </a:xfrm>
          <a:prstGeom prst="rightArrow">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Arrow: Right 88">
            <a:extLst>
              <a:ext uri="{FF2B5EF4-FFF2-40B4-BE49-F238E27FC236}">
                <a16:creationId xmlns:a16="http://schemas.microsoft.com/office/drawing/2014/main" id="{330F324E-5B89-4C38-A64B-149E1FE87AB2}"/>
              </a:ext>
            </a:extLst>
          </p:cNvPr>
          <p:cNvSpPr/>
          <p:nvPr/>
        </p:nvSpPr>
        <p:spPr>
          <a:xfrm rot="19190826">
            <a:off x="9571932" y="5594254"/>
            <a:ext cx="968940" cy="129740"/>
          </a:xfrm>
          <a:prstGeom prst="rightArrow">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792F83BF-18F1-4F07-8126-E5629C1B534F}"/>
              </a:ext>
            </a:extLst>
          </p:cNvPr>
          <p:cNvSpPr txBox="1"/>
          <p:nvPr/>
        </p:nvSpPr>
        <p:spPr>
          <a:xfrm>
            <a:off x="2428060" y="2268306"/>
            <a:ext cx="107250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Drought</a:t>
            </a:r>
          </a:p>
        </p:txBody>
      </p:sp>
      <p:sp>
        <p:nvSpPr>
          <p:cNvPr id="90" name="TextBox 89">
            <a:extLst>
              <a:ext uri="{FF2B5EF4-FFF2-40B4-BE49-F238E27FC236}">
                <a16:creationId xmlns:a16="http://schemas.microsoft.com/office/drawing/2014/main" id="{2FCB7D8D-664A-455C-B3CF-482D1A1E2994}"/>
              </a:ext>
            </a:extLst>
          </p:cNvPr>
          <p:cNvSpPr txBox="1"/>
          <p:nvPr/>
        </p:nvSpPr>
        <p:spPr>
          <a:xfrm>
            <a:off x="2354072" y="2631812"/>
            <a:ext cx="10725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Climate Change</a:t>
            </a:r>
          </a:p>
        </p:txBody>
      </p:sp>
      <p:pic>
        <p:nvPicPr>
          <p:cNvPr id="91" name="Picture 90" descr="A close up of a logo&#10;&#10;Description automatically generated">
            <a:extLst>
              <a:ext uri="{FF2B5EF4-FFF2-40B4-BE49-F238E27FC236}">
                <a16:creationId xmlns:a16="http://schemas.microsoft.com/office/drawing/2014/main" id="{979E1039-DEAC-4840-AF5D-9CCC397F60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969" y="6362641"/>
            <a:ext cx="880938" cy="528563"/>
          </a:xfrm>
          <a:prstGeom prst="rect">
            <a:avLst/>
          </a:prstGeom>
        </p:spPr>
      </p:pic>
    </p:spTree>
    <p:extLst>
      <p:ext uri="{BB962C8B-B14F-4D97-AF65-F5344CB8AC3E}">
        <p14:creationId xmlns:p14="http://schemas.microsoft.com/office/powerpoint/2010/main" val="2442756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1801" y="1856951"/>
            <a:ext cx="2438400" cy="1617981"/>
          </a:xfrm>
          <a:prstGeom prst="rect">
            <a:avLst/>
          </a:prstGeom>
        </p:spPr>
      </p:pic>
      <p:pic>
        <p:nvPicPr>
          <p:cNvPr id="1028" name="Picture 4" descr="C:\Users\psteblein\AppData\Local\Microsoft\Windows\Temporary Internet Files\Content.IE5\UW08R2ZX\forest[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58333" y="1388001"/>
            <a:ext cx="2105319" cy="151468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psteblein\AppData\Local\Microsoft\Windows\Temporary Internet Files\Content.IE5\UW08R2ZX\forest-161551_960_720[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34892" y="4100083"/>
            <a:ext cx="2162175" cy="1638701"/>
          </a:xfrm>
          <a:prstGeom prst="rect">
            <a:avLst/>
          </a:prstGeom>
          <a:noFill/>
          <a:extLst>
            <a:ext uri="{909E8E84-426E-40DD-AFC4-6F175D3DCCD1}">
              <a14:hiddenFill xmlns:a14="http://schemas.microsoft.com/office/drawing/2010/main">
                <a:solidFill>
                  <a:srgbClr val="FFFFFF"/>
                </a:solidFill>
              </a14:hiddenFill>
            </a:ext>
          </a:extLst>
        </p:spPr>
      </p:pic>
      <p:sp>
        <p:nvSpPr>
          <p:cNvPr id="5" name="Curved Left Arrow 4"/>
          <p:cNvSpPr/>
          <p:nvPr/>
        </p:nvSpPr>
        <p:spPr>
          <a:xfrm rot="17141483">
            <a:off x="6270380" y="1344252"/>
            <a:ext cx="228470" cy="1262044"/>
          </a:xfrm>
          <a:prstGeom prst="curvedLeftArrow">
            <a:avLst/>
          </a:prstGeom>
          <a:solidFill>
            <a:srgbClr val="61DD2F"/>
          </a:solidFill>
          <a:ln>
            <a:solidFill>
              <a:srgbClr val="61D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urved Left Arrow 11"/>
          <p:cNvSpPr/>
          <p:nvPr/>
        </p:nvSpPr>
        <p:spPr>
          <a:xfrm rot="3372089">
            <a:off x="6300745" y="3644789"/>
            <a:ext cx="213921" cy="1152959"/>
          </a:xfrm>
          <a:prstGeom prst="curvedLeftArrow">
            <a:avLst/>
          </a:prstGeom>
          <a:solidFill>
            <a:srgbClr val="61DD2F"/>
          </a:solidFill>
          <a:ln>
            <a:solidFill>
              <a:srgbClr val="61D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urved Left Arrow 12"/>
          <p:cNvSpPr/>
          <p:nvPr/>
        </p:nvSpPr>
        <p:spPr>
          <a:xfrm rot="10483191">
            <a:off x="3394604" y="3237976"/>
            <a:ext cx="228600" cy="919057"/>
          </a:xfrm>
          <a:prstGeom prst="curvedLeftArrow">
            <a:avLst/>
          </a:prstGeom>
          <a:solidFill>
            <a:srgbClr val="61DD2F"/>
          </a:solidFill>
          <a:ln>
            <a:solidFill>
              <a:srgbClr val="61D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6846643" y="3595438"/>
            <a:ext cx="13869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During a Fire</a:t>
            </a:r>
          </a:p>
        </p:txBody>
      </p:sp>
      <p:sp>
        <p:nvSpPr>
          <p:cNvPr id="7" name="TextBox 6"/>
          <p:cNvSpPr txBox="1"/>
          <p:nvPr/>
        </p:nvSpPr>
        <p:spPr>
          <a:xfrm>
            <a:off x="3893658" y="2913815"/>
            <a:ext cx="13678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Before a Fire</a:t>
            </a:r>
          </a:p>
        </p:txBody>
      </p:sp>
      <p:sp>
        <p:nvSpPr>
          <p:cNvPr id="8" name="TextBox 7"/>
          <p:cNvSpPr txBox="1"/>
          <p:nvPr/>
        </p:nvSpPr>
        <p:spPr>
          <a:xfrm>
            <a:off x="3584055" y="3462600"/>
            <a:ext cx="87626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After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Fire</a:t>
            </a:r>
          </a:p>
        </p:txBody>
      </p:sp>
      <p:sp>
        <p:nvSpPr>
          <p:cNvPr id="22" name="TextBox 21"/>
          <p:cNvSpPr txBox="1"/>
          <p:nvPr/>
        </p:nvSpPr>
        <p:spPr>
          <a:xfrm>
            <a:off x="3678478" y="227098"/>
            <a:ext cx="4098430" cy="83099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n-ea"/>
                <a:cs typeface="+mn-cs"/>
              </a:rPr>
              <a:t>Integration of Fire Behavior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n-ea"/>
                <a:cs typeface="+mn-cs"/>
              </a:rPr>
              <a:t>Post-fire &amp; Ecosystem Processes</a:t>
            </a:r>
          </a:p>
        </p:txBody>
      </p:sp>
      <p:sp>
        <p:nvSpPr>
          <p:cNvPr id="23" name="TextBox 22"/>
          <p:cNvSpPr txBox="1"/>
          <p:nvPr/>
        </p:nvSpPr>
        <p:spPr>
          <a:xfrm>
            <a:off x="4961100" y="3297957"/>
            <a:ext cx="1133195" cy="707886"/>
          </a:xfrm>
          <a:prstGeom prst="rect">
            <a:avLst/>
          </a:prstGeom>
          <a:solidFill>
            <a:schemeClr val="bg2">
              <a:lumMod val="60000"/>
              <a:lumOff val="40000"/>
            </a:schemeClr>
          </a:solidFill>
          <a:ln>
            <a:solidFill>
              <a:schemeClr val="bg2">
                <a:lumMod val="50000"/>
              </a:schemeClr>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Fire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Behavior</a:t>
            </a:r>
          </a:p>
        </p:txBody>
      </p:sp>
      <p:pic>
        <p:nvPicPr>
          <p:cNvPr id="91" name="Picture 90" descr="A close up of a logo&#10;&#10;Description automatically generated">
            <a:extLst>
              <a:ext uri="{FF2B5EF4-FFF2-40B4-BE49-F238E27FC236}">
                <a16:creationId xmlns:a16="http://schemas.microsoft.com/office/drawing/2014/main" id="{979E1039-DEAC-4840-AF5D-9CCC397F60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969" y="6362641"/>
            <a:ext cx="880938" cy="528563"/>
          </a:xfrm>
          <a:prstGeom prst="rect">
            <a:avLst/>
          </a:prstGeom>
        </p:spPr>
      </p:pic>
      <p:sp>
        <p:nvSpPr>
          <p:cNvPr id="16" name="TextBox 15">
            <a:extLst>
              <a:ext uri="{FF2B5EF4-FFF2-40B4-BE49-F238E27FC236}">
                <a16:creationId xmlns:a16="http://schemas.microsoft.com/office/drawing/2014/main" id="{89A3C00F-49BD-4EB0-BE6B-13BD1F44E5A1}"/>
              </a:ext>
            </a:extLst>
          </p:cNvPr>
          <p:cNvSpPr txBox="1"/>
          <p:nvPr/>
        </p:nvSpPr>
        <p:spPr>
          <a:xfrm>
            <a:off x="1460627" y="2016180"/>
            <a:ext cx="12332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Disease</a:t>
            </a:r>
          </a:p>
        </p:txBody>
      </p:sp>
      <p:sp>
        <p:nvSpPr>
          <p:cNvPr id="17" name="TextBox 16">
            <a:extLst>
              <a:ext uri="{FF2B5EF4-FFF2-40B4-BE49-F238E27FC236}">
                <a16:creationId xmlns:a16="http://schemas.microsoft.com/office/drawing/2014/main" id="{6DB80C6A-FAB4-4BA8-952A-54DB33F375B0}"/>
              </a:ext>
            </a:extLst>
          </p:cNvPr>
          <p:cNvSpPr txBox="1"/>
          <p:nvPr/>
        </p:nvSpPr>
        <p:spPr>
          <a:xfrm>
            <a:off x="1165297" y="621935"/>
            <a:ext cx="10725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Invasive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Species</a:t>
            </a:r>
          </a:p>
        </p:txBody>
      </p:sp>
      <p:sp>
        <p:nvSpPr>
          <p:cNvPr id="18" name="TextBox 17">
            <a:extLst>
              <a:ext uri="{FF2B5EF4-FFF2-40B4-BE49-F238E27FC236}">
                <a16:creationId xmlns:a16="http://schemas.microsoft.com/office/drawing/2014/main" id="{B3B94125-4E0F-444F-B17D-A6497ACD8965}"/>
              </a:ext>
            </a:extLst>
          </p:cNvPr>
          <p:cNvSpPr txBox="1"/>
          <p:nvPr/>
        </p:nvSpPr>
        <p:spPr>
          <a:xfrm>
            <a:off x="1748790" y="1686457"/>
            <a:ext cx="11933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Insects</a:t>
            </a:r>
          </a:p>
        </p:txBody>
      </p:sp>
      <p:sp>
        <p:nvSpPr>
          <p:cNvPr id="25" name="TextBox 24">
            <a:extLst>
              <a:ext uri="{FF2B5EF4-FFF2-40B4-BE49-F238E27FC236}">
                <a16:creationId xmlns:a16="http://schemas.microsoft.com/office/drawing/2014/main" id="{67963D62-E870-46E0-86E4-56C06F402FF7}"/>
              </a:ext>
            </a:extLst>
          </p:cNvPr>
          <p:cNvSpPr txBox="1"/>
          <p:nvPr/>
        </p:nvSpPr>
        <p:spPr>
          <a:xfrm>
            <a:off x="805051" y="1478682"/>
            <a:ext cx="12332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Wildfire</a:t>
            </a:r>
          </a:p>
        </p:txBody>
      </p:sp>
      <p:sp>
        <p:nvSpPr>
          <p:cNvPr id="26" name="TextBox 25">
            <a:extLst>
              <a:ext uri="{FF2B5EF4-FFF2-40B4-BE49-F238E27FC236}">
                <a16:creationId xmlns:a16="http://schemas.microsoft.com/office/drawing/2014/main" id="{8D584FC2-73AB-4B33-AF2F-A922D61A1FCF}"/>
              </a:ext>
            </a:extLst>
          </p:cNvPr>
          <p:cNvSpPr txBox="1"/>
          <p:nvPr/>
        </p:nvSpPr>
        <p:spPr>
          <a:xfrm>
            <a:off x="264937" y="1846903"/>
            <a:ext cx="1482589"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rPr>
              <a:t>Fuel Treatments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RxFire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Fuel Breaks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Mech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Trt</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Inv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Spp</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Trt</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3E595B82-ADD1-4B21-A5D9-FD4CB6968B6E}"/>
              </a:ext>
            </a:extLst>
          </p:cNvPr>
          <p:cNvSpPr txBox="1"/>
          <p:nvPr/>
        </p:nvSpPr>
        <p:spPr>
          <a:xfrm>
            <a:off x="106881" y="894518"/>
            <a:ext cx="12332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Current Fuels &amp; Vegetation</a:t>
            </a:r>
          </a:p>
        </p:txBody>
      </p:sp>
      <p:sp>
        <p:nvSpPr>
          <p:cNvPr id="29" name="TextBox 28">
            <a:extLst>
              <a:ext uri="{FF2B5EF4-FFF2-40B4-BE49-F238E27FC236}">
                <a16:creationId xmlns:a16="http://schemas.microsoft.com/office/drawing/2014/main" id="{E6BA81FB-F84D-4F30-9245-070103FB614B}"/>
              </a:ext>
            </a:extLst>
          </p:cNvPr>
          <p:cNvSpPr txBox="1"/>
          <p:nvPr/>
        </p:nvSpPr>
        <p:spPr>
          <a:xfrm>
            <a:off x="351835" y="3454936"/>
            <a:ext cx="189547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Other Data &amp; Models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Weather/climate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Terrain</a:t>
            </a:r>
          </a:p>
        </p:txBody>
      </p:sp>
      <p:sp>
        <p:nvSpPr>
          <p:cNvPr id="30" name="TextBox 29">
            <a:extLst>
              <a:ext uri="{FF2B5EF4-FFF2-40B4-BE49-F238E27FC236}">
                <a16:creationId xmlns:a16="http://schemas.microsoft.com/office/drawing/2014/main" id="{8A5E4851-0C62-4349-85F4-FB199DE9E0FE}"/>
              </a:ext>
            </a:extLst>
          </p:cNvPr>
          <p:cNvSpPr txBox="1"/>
          <p:nvPr/>
        </p:nvSpPr>
        <p:spPr>
          <a:xfrm>
            <a:off x="1621202" y="1202357"/>
            <a:ext cx="12332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Land Uses</a:t>
            </a:r>
          </a:p>
        </p:txBody>
      </p:sp>
      <p:pic>
        <p:nvPicPr>
          <p:cNvPr id="14" name="Graphic 13" descr="Arrow Slight curve">
            <a:extLst>
              <a:ext uri="{FF2B5EF4-FFF2-40B4-BE49-F238E27FC236}">
                <a16:creationId xmlns:a16="http://schemas.microsoft.com/office/drawing/2014/main" id="{00C59AEC-BA02-498D-98D4-E2D21CD9DF6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807163">
            <a:off x="1933977" y="3104909"/>
            <a:ext cx="914400" cy="914400"/>
          </a:xfrm>
          <a:prstGeom prst="rect">
            <a:avLst/>
          </a:prstGeom>
        </p:spPr>
      </p:pic>
      <p:pic>
        <p:nvPicPr>
          <p:cNvPr id="32" name="Graphic 31" descr="Arrow Slight curve">
            <a:extLst>
              <a:ext uri="{FF2B5EF4-FFF2-40B4-BE49-F238E27FC236}">
                <a16:creationId xmlns:a16="http://schemas.microsoft.com/office/drawing/2014/main" id="{78323056-6C0E-4D6E-BE89-EC2F77800B1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3234912" flipH="1">
            <a:off x="2595370" y="2113433"/>
            <a:ext cx="905983" cy="914400"/>
          </a:xfrm>
          <a:prstGeom prst="rect">
            <a:avLst/>
          </a:prstGeom>
        </p:spPr>
      </p:pic>
      <p:sp>
        <p:nvSpPr>
          <p:cNvPr id="34" name="TextBox 33">
            <a:extLst>
              <a:ext uri="{FF2B5EF4-FFF2-40B4-BE49-F238E27FC236}">
                <a16:creationId xmlns:a16="http://schemas.microsoft.com/office/drawing/2014/main" id="{40CB3A59-7C86-4814-83F3-E8D36E60DE20}"/>
              </a:ext>
            </a:extLst>
          </p:cNvPr>
          <p:cNvSpPr txBox="1"/>
          <p:nvPr/>
        </p:nvSpPr>
        <p:spPr>
          <a:xfrm rot="1849941">
            <a:off x="1817531" y="2690355"/>
            <a:ext cx="1850775"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F6A21D">
                    <a:lumMod val="75000"/>
                  </a:srgbClr>
                </a:solidFill>
                <a:effectLst/>
                <a:uLnTx/>
                <a:uFillTx/>
                <a:latin typeface="Calibri" panose="020F0502020204030204"/>
                <a:ea typeface="+mn-ea"/>
                <a:cs typeface="+mn-cs"/>
              </a:rPr>
              <a:t>Remote Sensing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F6A21D">
                    <a:lumMod val="75000"/>
                  </a:srgbClr>
                </a:solidFill>
                <a:effectLst/>
                <a:uLnTx/>
                <a:uFillTx/>
                <a:latin typeface="Calibri" panose="020F0502020204030204"/>
                <a:ea typeface="+mn-ea"/>
                <a:cs typeface="+mn-cs"/>
              </a:rPr>
              <a:t>Ground Sampling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F6A21D">
                    <a:lumMod val="75000"/>
                  </a:srgbClr>
                </a:solidFill>
                <a:effectLst/>
                <a:uLnTx/>
                <a:uFillTx/>
                <a:latin typeface="Calibri" panose="020F0502020204030204"/>
                <a:ea typeface="+mn-ea"/>
                <a:cs typeface="+mn-cs"/>
              </a:rPr>
              <a:t>Modeling</a:t>
            </a:r>
          </a:p>
        </p:txBody>
      </p:sp>
      <p:pic>
        <p:nvPicPr>
          <p:cNvPr id="35" name="Graphic 34" descr="Arrow Slight curve">
            <a:extLst>
              <a:ext uri="{FF2B5EF4-FFF2-40B4-BE49-F238E27FC236}">
                <a16:creationId xmlns:a16="http://schemas.microsoft.com/office/drawing/2014/main" id="{20E7AE16-5EB0-4E0B-8B8F-F87A1EBE4BA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807163">
            <a:off x="6302076" y="4192938"/>
            <a:ext cx="914400" cy="914400"/>
          </a:xfrm>
          <a:prstGeom prst="rect">
            <a:avLst/>
          </a:prstGeom>
        </p:spPr>
      </p:pic>
      <p:pic>
        <p:nvPicPr>
          <p:cNvPr id="36" name="Graphic 35" descr="Arrow Slight curve">
            <a:extLst>
              <a:ext uri="{FF2B5EF4-FFF2-40B4-BE49-F238E27FC236}">
                <a16:creationId xmlns:a16="http://schemas.microsoft.com/office/drawing/2014/main" id="{A124CA5A-59B6-491D-8BFA-29B2A5E37B7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6200000" flipH="1">
            <a:off x="7590802" y="3968563"/>
            <a:ext cx="905983" cy="914400"/>
          </a:xfrm>
          <a:prstGeom prst="rect">
            <a:avLst/>
          </a:prstGeom>
        </p:spPr>
      </p:pic>
      <p:sp>
        <p:nvSpPr>
          <p:cNvPr id="37" name="TextBox 36">
            <a:extLst>
              <a:ext uri="{FF2B5EF4-FFF2-40B4-BE49-F238E27FC236}">
                <a16:creationId xmlns:a16="http://schemas.microsoft.com/office/drawing/2014/main" id="{ACDDFCE1-C071-4091-9E65-CAFA0ED0DC28}"/>
              </a:ext>
            </a:extLst>
          </p:cNvPr>
          <p:cNvSpPr txBox="1"/>
          <p:nvPr/>
        </p:nvSpPr>
        <p:spPr>
          <a:xfrm>
            <a:off x="6610946" y="5264476"/>
            <a:ext cx="3426189"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Predicted &amp; Observed Fire Character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Input to decision support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Couple with post-fire hazards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Couple with other models (carbon, emissions)</a:t>
            </a:r>
          </a:p>
        </p:txBody>
      </p:sp>
      <p:sp>
        <p:nvSpPr>
          <p:cNvPr id="38" name="TextBox 37">
            <a:extLst>
              <a:ext uri="{FF2B5EF4-FFF2-40B4-BE49-F238E27FC236}">
                <a16:creationId xmlns:a16="http://schemas.microsoft.com/office/drawing/2014/main" id="{8B4C6976-C499-4BA9-AE0E-F320675AA2CC}"/>
              </a:ext>
            </a:extLst>
          </p:cNvPr>
          <p:cNvSpPr txBox="1"/>
          <p:nvPr/>
        </p:nvSpPr>
        <p:spPr>
          <a:xfrm>
            <a:off x="869249" y="5539061"/>
            <a:ext cx="651492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Predicted &amp; Observed Post-fire Hazards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Input to decision support &amp; monitoring system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Debris flow, water flow/quality, sedimentation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Mitigation options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Couple with other ecosystem &amp; socioeconomic models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Vegetation, wildlife habitat, invasive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spp</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health &amp; safety, infrastructure</a:t>
            </a:r>
          </a:p>
        </p:txBody>
      </p:sp>
      <p:pic>
        <p:nvPicPr>
          <p:cNvPr id="39" name="Graphic 38" descr="Arrow Slight curve">
            <a:extLst>
              <a:ext uri="{FF2B5EF4-FFF2-40B4-BE49-F238E27FC236}">
                <a16:creationId xmlns:a16="http://schemas.microsoft.com/office/drawing/2014/main" id="{17C19353-36EA-43AD-83A4-F5152C4AE95C}"/>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8823759">
            <a:off x="4885110" y="5220277"/>
            <a:ext cx="914400" cy="914400"/>
          </a:xfrm>
          <a:prstGeom prst="rect">
            <a:avLst/>
          </a:prstGeom>
        </p:spPr>
      </p:pic>
      <p:pic>
        <p:nvPicPr>
          <p:cNvPr id="40" name="Graphic 39" descr="Arrow Slight curve">
            <a:extLst>
              <a:ext uri="{FF2B5EF4-FFF2-40B4-BE49-F238E27FC236}">
                <a16:creationId xmlns:a16="http://schemas.microsoft.com/office/drawing/2014/main" id="{855E7410-DBD8-4670-AC5F-A59A35AB4603}"/>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20880114" flipH="1">
            <a:off x="5388395" y="5963234"/>
            <a:ext cx="905983" cy="914400"/>
          </a:xfrm>
          <a:prstGeom prst="rect">
            <a:avLst/>
          </a:prstGeom>
        </p:spPr>
      </p:pic>
      <p:sp>
        <p:nvSpPr>
          <p:cNvPr id="41" name="TextBox 40">
            <a:extLst>
              <a:ext uri="{FF2B5EF4-FFF2-40B4-BE49-F238E27FC236}">
                <a16:creationId xmlns:a16="http://schemas.microsoft.com/office/drawing/2014/main" id="{1573066B-1740-49A4-8BF7-CACAB4A78178}"/>
              </a:ext>
            </a:extLst>
          </p:cNvPr>
          <p:cNvSpPr txBox="1"/>
          <p:nvPr/>
        </p:nvSpPr>
        <p:spPr>
          <a:xfrm rot="20036152">
            <a:off x="5132232" y="5571413"/>
            <a:ext cx="1850775"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C00000"/>
                </a:solidFill>
                <a:effectLst/>
                <a:uLnTx/>
                <a:uFillTx/>
                <a:latin typeface="Calibri" panose="020F0502020204030204"/>
                <a:ea typeface="+mn-ea"/>
                <a:cs typeface="+mn-cs"/>
              </a:rPr>
              <a:t>Fire character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C00000"/>
                </a:solidFill>
                <a:effectLst/>
                <a:uLnTx/>
                <a:uFillTx/>
                <a:latin typeface="Calibri" panose="020F0502020204030204"/>
                <a:ea typeface="+mn-ea"/>
                <a:cs typeface="+mn-cs"/>
              </a:rPr>
              <a:t>Burn severity</a:t>
            </a:r>
          </a:p>
        </p:txBody>
      </p:sp>
      <p:pic>
        <p:nvPicPr>
          <p:cNvPr id="42" name="Graphic 41" descr="Arrow Slight curve">
            <a:extLst>
              <a:ext uri="{FF2B5EF4-FFF2-40B4-BE49-F238E27FC236}">
                <a16:creationId xmlns:a16="http://schemas.microsoft.com/office/drawing/2014/main" id="{CCC1BD95-FC20-4125-8545-D764DFF22038}"/>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3673385">
            <a:off x="758702" y="4654088"/>
            <a:ext cx="914400" cy="914400"/>
          </a:xfrm>
          <a:prstGeom prst="rect">
            <a:avLst/>
          </a:prstGeom>
        </p:spPr>
      </p:pic>
      <p:sp>
        <p:nvSpPr>
          <p:cNvPr id="43" name="TextBox 42">
            <a:extLst>
              <a:ext uri="{FF2B5EF4-FFF2-40B4-BE49-F238E27FC236}">
                <a16:creationId xmlns:a16="http://schemas.microsoft.com/office/drawing/2014/main" id="{C043E2AB-696A-4D10-B7CF-223CDDB75205}"/>
              </a:ext>
            </a:extLst>
          </p:cNvPr>
          <p:cNvSpPr txBox="1"/>
          <p:nvPr/>
        </p:nvSpPr>
        <p:spPr>
          <a:xfrm rot="3476343">
            <a:off x="1129996" y="4573808"/>
            <a:ext cx="1759406"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70C0"/>
                </a:solidFill>
                <a:effectLst/>
                <a:uLnTx/>
                <a:uFillTx/>
                <a:latin typeface="Calibri" panose="020F0502020204030204"/>
                <a:ea typeface="+mn-ea"/>
                <a:cs typeface="+mn-cs"/>
              </a:rPr>
              <a:t>Weather/climate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70C0"/>
                </a:solidFill>
                <a:effectLst/>
                <a:uLnTx/>
                <a:uFillTx/>
                <a:latin typeface="Calibri" panose="020F0502020204030204"/>
                <a:ea typeface="+mn-ea"/>
                <a:cs typeface="+mn-cs"/>
              </a:rPr>
              <a:t>Terrain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70C0"/>
                </a:solidFill>
                <a:effectLst/>
                <a:uLnTx/>
                <a:uFillTx/>
                <a:latin typeface="Calibri" panose="020F0502020204030204"/>
                <a:ea typeface="+mn-ea"/>
                <a:cs typeface="+mn-cs"/>
              </a:rPr>
              <a:t>Veg regrowth</a:t>
            </a:r>
          </a:p>
        </p:txBody>
      </p:sp>
      <p:pic>
        <p:nvPicPr>
          <p:cNvPr id="44" name="Graphic 43" descr="Arrow Slight curve">
            <a:extLst>
              <a:ext uri="{FF2B5EF4-FFF2-40B4-BE49-F238E27FC236}">
                <a16:creationId xmlns:a16="http://schemas.microsoft.com/office/drawing/2014/main" id="{34DCD3C9-EE1C-4A57-98CD-7A16F204DE9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14147314">
            <a:off x="2135304" y="4183342"/>
            <a:ext cx="914400" cy="914400"/>
          </a:xfrm>
          <a:prstGeom prst="rect">
            <a:avLst/>
          </a:prstGeom>
        </p:spPr>
      </p:pic>
      <p:sp>
        <p:nvSpPr>
          <p:cNvPr id="45" name="TextBox 44">
            <a:extLst>
              <a:ext uri="{FF2B5EF4-FFF2-40B4-BE49-F238E27FC236}">
                <a16:creationId xmlns:a16="http://schemas.microsoft.com/office/drawing/2014/main" id="{DD8573BC-8902-4D80-9F88-82A7C473D558}"/>
              </a:ext>
            </a:extLst>
          </p:cNvPr>
          <p:cNvSpPr txBox="1"/>
          <p:nvPr/>
        </p:nvSpPr>
        <p:spPr>
          <a:xfrm>
            <a:off x="8821663" y="3595438"/>
            <a:ext cx="148258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rPr>
              <a:t>Fire Monitoring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Detection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Perimeter mapping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Intensity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Burn severity</a:t>
            </a:r>
          </a:p>
        </p:txBody>
      </p:sp>
      <p:sp>
        <p:nvSpPr>
          <p:cNvPr id="15" name="TextBox 14">
            <a:extLst>
              <a:ext uri="{FF2B5EF4-FFF2-40B4-BE49-F238E27FC236}">
                <a16:creationId xmlns:a16="http://schemas.microsoft.com/office/drawing/2014/main" id="{4F0F2768-DAA1-4D6D-8253-9AE4F1B0D65D}"/>
              </a:ext>
            </a:extLst>
          </p:cNvPr>
          <p:cNvSpPr txBox="1"/>
          <p:nvPr/>
        </p:nvSpPr>
        <p:spPr>
          <a:xfrm>
            <a:off x="8911366" y="512882"/>
            <a:ext cx="3241055"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Gill Sans MT" panose="020B0502020104020203"/>
                <a:ea typeface="+mn-ea"/>
                <a:cs typeface="+mn-cs"/>
              </a:rPr>
              <a:t>Critical Role of Partnerships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Internal across disciplines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With other agencies &amp; programs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Remote sensing, process research, modeling &amp; application</a:t>
            </a:r>
          </a:p>
        </p:txBody>
      </p:sp>
    </p:spTree>
    <p:extLst>
      <p:ext uri="{BB962C8B-B14F-4D97-AF65-F5344CB8AC3E}">
        <p14:creationId xmlns:p14="http://schemas.microsoft.com/office/powerpoint/2010/main" val="2881957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73514" y="5590586"/>
            <a:ext cx="1828800" cy="640080"/>
          </a:xfrm>
          <a:prstGeom prst="rect">
            <a:avLst/>
          </a:prstGeom>
          <a:ln w="19050">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Weather</a:t>
            </a:r>
          </a:p>
        </p:txBody>
      </p:sp>
      <p:sp>
        <p:nvSpPr>
          <p:cNvPr id="8" name="Rectangle 7"/>
          <p:cNvSpPr/>
          <p:nvPr/>
        </p:nvSpPr>
        <p:spPr>
          <a:xfrm>
            <a:off x="5473514" y="3106702"/>
            <a:ext cx="1828800" cy="640080"/>
          </a:xfrm>
          <a:prstGeom prst="rect">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Burn severity</a:t>
            </a:r>
          </a:p>
        </p:txBody>
      </p:sp>
      <p:cxnSp>
        <p:nvCxnSpPr>
          <p:cNvPr id="10" name="Straight Arrow Connector 9"/>
          <p:cNvCxnSpPr>
            <a:cxnSpLocks/>
            <a:stCxn id="17" idx="3"/>
            <a:endCxn id="8" idx="1"/>
          </p:cNvCxnSpPr>
          <p:nvPr/>
        </p:nvCxnSpPr>
        <p:spPr>
          <a:xfrm>
            <a:off x="5104930" y="3426742"/>
            <a:ext cx="368584" cy="0"/>
          </a:xfrm>
          <a:prstGeom prst="straightConnector1">
            <a:avLst/>
          </a:prstGeom>
          <a:ln w="19050">
            <a:solidFill>
              <a:schemeClr val="tx1"/>
            </a:solidFill>
            <a:headEnd type="none" w="lg" len="lg"/>
            <a:tailEnd type="triangl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cxnSp>
      <p:sp>
        <p:nvSpPr>
          <p:cNvPr id="14" name="Flowchart: Multidocument 13"/>
          <p:cNvSpPr/>
          <p:nvPr/>
        </p:nvSpPr>
        <p:spPr>
          <a:xfrm>
            <a:off x="7712784" y="2808307"/>
            <a:ext cx="2011680" cy="1241386"/>
          </a:xfrm>
          <a:prstGeom prst="flowChartMultidocument">
            <a:avLst/>
          </a:prstGeom>
          <a:ln w="19050">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Debris flow,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Water quality, &amp;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Revegetation</a:t>
            </a:r>
          </a:p>
        </p:txBody>
      </p:sp>
      <p:cxnSp>
        <p:nvCxnSpPr>
          <p:cNvPr id="30" name="Straight Arrow Connector 29">
            <a:extLst>
              <a:ext uri="{FF2B5EF4-FFF2-40B4-BE49-F238E27FC236}">
                <a16:creationId xmlns:a16="http://schemas.microsoft.com/office/drawing/2014/main" id="{522E407C-A640-4B6A-835B-E4C9C650F9B3}"/>
              </a:ext>
            </a:extLst>
          </p:cNvPr>
          <p:cNvCxnSpPr>
            <a:cxnSpLocks/>
            <a:stCxn id="8" idx="3"/>
            <a:endCxn id="14" idx="1"/>
          </p:cNvCxnSpPr>
          <p:nvPr/>
        </p:nvCxnSpPr>
        <p:spPr>
          <a:xfrm>
            <a:off x="7302314" y="3426742"/>
            <a:ext cx="410470" cy="2258"/>
          </a:xfrm>
          <a:prstGeom prst="straightConnector1">
            <a:avLst/>
          </a:prstGeom>
          <a:ln w="19050">
            <a:solidFill>
              <a:schemeClr val="tx1"/>
            </a:solidFill>
            <a:headEnd type="none" w="lg" len="lg"/>
            <a:tailEnd type="triangl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cxnSp>
      <p:sp>
        <p:nvSpPr>
          <p:cNvPr id="80" name="Rectangle 79">
            <a:extLst>
              <a:ext uri="{FF2B5EF4-FFF2-40B4-BE49-F238E27FC236}">
                <a16:creationId xmlns:a16="http://schemas.microsoft.com/office/drawing/2014/main" id="{4ECFEDB7-8B23-4E1A-B150-BD3A664393A1}"/>
              </a:ext>
            </a:extLst>
          </p:cNvPr>
          <p:cNvSpPr/>
          <p:nvPr/>
        </p:nvSpPr>
        <p:spPr>
          <a:xfrm>
            <a:off x="8210482" y="1116744"/>
            <a:ext cx="1293075" cy="640080"/>
          </a:xfrm>
          <a:prstGeom prst="rect">
            <a:avLst/>
          </a:prstGeom>
          <a:ln w="19050">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Topography &amp; Soils</a:t>
            </a:r>
          </a:p>
        </p:txBody>
      </p:sp>
      <p:cxnSp>
        <p:nvCxnSpPr>
          <p:cNvPr id="87" name="Straight Arrow Connector 86">
            <a:extLst>
              <a:ext uri="{FF2B5EF4-FFF2-40B4-BE49-F238E27FC236}">
                <a16:creationId xmlns:a16="http://schemas.microsoft.com/office/drawing/2014/main" id="{A7F69D18-7466-4597-AE0A-6F3DB1B71696}"/>
              </a:ext>
            </a:extLst>
          </p:cNvPr>
          <p:cNvCxnSpPr>
            <a:cxnSpLocks/>
            <a:stCxn id="80" idx="2"/>
            <a:endCxn id="14" idx="0"/>
          </p:cNvCxnSpPr>
          <p:nvPr/>
        </p:nvCxnSpPr>
        <p:spPr>
          <a:xfrm>
            <a:off x="8857020" y="1756824"/>
            <a:ext cx="0" cy="1051483"/>
          </a:xfrm>
          <a:prstGeom prst="straightConnector1">
            <a:avLst/>
          </a:prstGeom>
          <a:ln w="28575">
            <a:solidFill>
              <a:schemeClr val="tx1"/>
            </a:solidFill>
            <a:headEnd type="none" w="lg" len="lg"/>
            <a:tailEnd type="triangl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cxnSp>
      <p:cxnSp>
        <p:nvCxnSpPr>
          <p:cNvPr id="15454" name="Connector: Elbow 15453">
            <a:extLst>
              <a:ext uri="{FF2B5EF4-FFF2-40B4-BE49-F238E27FC236}">
                <a16:creationId xmlns:a16="http://schemas.microsoft.com/office/drawing/2014/main" id="{0BE50BCB-FF94-481A-8C38-AD589F26FF51}"/>
              </a:ext>
            </a:extLst>
          </p:cNvPr>
          <p:cNvCxnSpPr>
            <a:stCxn id="4" idx="3"/>
            <a:endCxn id="14" idx="2"/>
          </p:cNvCxnSpPr>
          <p:nvPr/>
        </p:nvCxnSpPr>
        <p:spPr>
          <a:xfrm flipV="1">
            <a:off x="7302314" y="4002681"/>
            <a:ext cx="1276424" cy="1907945"/>
          </a:xfrm>
          <a:prstGeom prst="bentConnector2">
            <a:avLst/>
          </a:prstGeom>
          <a:ln w="28575">
            <a:solidFill>
              <a:schemeClr val="tx1"/>
            </a:solidFill>
            <a:headEnd type="none" w="lg" len="lg"/>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519" name="Straight Arrow Connector 15518">
            <a:extLst>
              <a:ext uri="{FF2B5EF4-FFF2-40B4-BE49-F238E27FC236}">
                <a16:creationId xmlns:a16="http://schemas.microsoft.com/office/drawing/2014/main" id="{EB077BA1-7BD7-42E9-B814-32A6C2074EA7}"/>
              </a:ext>
            </a:extLst>
          </p:cNvPr>
          <p:cNvCxnSpPr>
            <a:stCxn id="4" idx="0"/>
            <a:endCxn id="8" idx="2"/>
          </p:cNvCxnSpPr>
          <p:nvPr/>
        </p:nvCxnSpPr>
        <p:spPr>
          <a:xfrm flipV="1">
            <a:off x="6387914" y="3746782"/>
            <a:ext cx="0" cy="1843804"/>
          </a:xfrm>
          <a:prstGeom prst="straightConnector1">
            <a:avLst/>
          </a:prstGeom>
          <a:ln w="28575">
            <a:solidFill>
              <a:schemeClr val="tx1"/>
            </a:solidFill>
            <a:headEnd type="none" w="lg" len="lg"/>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526" name="Straight Arrow Connector 15525">
            <a:extLst>
              <a:ext uri="{FF2B5EF4-FFF2-40B4-BE49-F238E27FC236}">
                <a16:creationId xmlns:a16="http://schemas.microsoft.com/office/drawing/2014/main" id="{CBF25FD0-570F-4E79-8FF7-6867F5BC92B0}"/>
              </a:ext>
            </a:extLst>
          </p:cNvPr>
          <p:cNvCxnSpPr>
            <a:cxnSpLocks/>
            <a:stCxn id="14" idx="3"/>
            <a:endCxn id="15527" idx="1"/>
          </p:cNvCxnSpPr>
          <p:nvPr/>
        </p:nvCxnSpPr>
        <p:spPr>
          <a:xfrm flipV="1">
            <a:off x="9724464" y="3426742"/>
            <a:ext cx="355287" cy="2258"/>
          </a:xfrm>
          <a:prstGeom prst="straightConnector1">
            <a:avLst/>
          </a:prstGeom>
          <a:ln w="19050">
            <a:solidFill>
              <a:schemeClr val="tx1"/>
            </a:solidFill>
            <a:headEnd type="none" w="lg" len="lg"/>
            <a:tailEnd type="triangle"/>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cxnSp>
      <p:sp>
        <p:nvSpPr>
          <p:cNvPr id="15527" name="Rectangle: Rounded Corners 15526">
            <a:extLst>
              <a:ext uri="{FF2B5EF4-FFF2-40B4-BE49-F238E27FC236}">
                <a16:creationId xmlns:a16="http://schemas.microsoft.com/office/drawing/2014/main" id="{F0D4DEDE-0297-4A24-8E15-C32AE18CAFA8}"/>
              </a:ext>
            </a:extLst>
          </p:cNvPr>
          <p:cNvSpPr/>
          <p:nvPr/>
        </p:nvSpPr>
        <p:spPr>
          <a:xfrm>
            <a:off x="10079751" y="2978752"/>
            <a:ext cx="2011680" cy="895979"/>
          </a:xfrm>
          <a:prstGeom prst="roundRect">
            <a:avLst/>
          </a:prstGeom>
          <a:ln w="19050">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Fire/Post-Fire Risk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Decision making</a:t>
            </a:r>
          </a:p>
        </p:txBody>
      </p:sp>
      <p:sp>
        <p:nvSpPr>
          <p:cNvPr id="15" name="Rectangle 14">
            <a:extLst>
              <a:ext uri="{FF2B5EF4-FFF2-40B4-BE49-F238E27FC236}">
                <a16:creationId xmlns:a16="http://schemas.microsoft.com/office/drawing/2014/main" id="{0A9E5FEC-3435-4A09-BA9F-1CC8988B7492}"/>
              </a:ext>
            </a:extLst>
          </p:cNvPr>
          <p:cNvSpPr/>
          <p:nvPr/>
        </p:nvSpPr>
        <p:spPr>
          <a:xfrm>
            <a:off x="2254619" y="4960220"/>
            <a:ext cx="1263447" cy="640080"/>
          </a:xfrm>
          <a:prstGeom prst="rect">
            <a:avLst/>
          </a:prstGeom>
          <a:ln w="19050">
            <a:solidFill>
              <a:schemeClr val="tx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Vegetation &amp; fuels</a:t>
            </a:r>
          </a:p>
        </p:txBody>
      </p:sp>
      <p:sp>
        <p:nvSpPr>
          <p:cNvPr id="17" name="Rectangle 16">
            <a:extLst>
              <a:ext uri="{FF2B5EF4-FFF2-40B4-BE49-F238E27FC236}">
                <a16:creationId xmlns:a16="http://schemas.microsoft.com/office/drawing/2014/main" id="{DB29919D-901A-4CBE-8A22-B47FA2D79DC0}"/>
              </a:ext>
            </a:extLst>
          </p:cNvPr>
          <p:cNvSpPr/>
          <p:nvPr/>
        </p:nvSpPr>
        <p:spPr>
          <a:xfrm>
            <a:off x="3824770" y="3106702"/>
            <a:ext cx="1280160" cy="640080"/>
          </a:xfrm>
          <a:prstGeom prst="rect">
            <a:avLst/>
          </a:prstGeom>
          <a:ln w="19050">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Fire spread &amp; behavior</a:t>
            </a:r>
          </a:p>
        </p:txBody>
      </p:sp>
      <p:sp>
        <p:nvSpPr>
          <p:cNvPr id="18" name="Rectangle 17">
            <a:extLst>
              <a:ext uri="{FF2B5EF4-FFF2-40B4-BE49-F238E27FC236}">
                <a16:creationId xmlns:a16="http://schemas.microsoft.com/office/drawing/2014/main" id="{6DB81386-C4D3-4A6B-8F27-3B08FDF48735}"/>
              </a:ext>
            </a:extLst>
          </p:cNvPr>
          <p:cNvSpPr/>
          <p:nvPr/>
        </p:nvSpPr>
        <p:spPr>
          <a:xfrm>
            <a:off x="2237905" y="3106702"/>
            <a:ext cx="1280160" cy="640080"/>
          </a:xfrm>
          <a:prstGeom prst="rect">
            <a:avLst/>
          </a:prstGeom>
          <a:ln w="19050">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Ignition probabilities</a:t>
            </a:r>
          </a:p>
        </p:txBody>
      </p:sp>
      <p:cxnSp>
        <p:nvCxnSpPr>
          <p:cNvPr id="19" name="Straight Arrow Connector 18">
            <a:extLst>
              <a:ext uri="{FF2B5EF4-FFF2-40B4-BE49-F238E27FC236}">
                <a16:creationId xmlns:a16="http://schemas.microsoft.com/office/drawing/2014/main" id="{6EB0B0E2-5F18-4BB9-8CF0-6CE3C6142492}"/>
              </a:ext>
            </a:extLst>
          </p:cNvPr>
          <p:cNvCxnSpPr>
            <a:cxnSpLocks/>
            <a:stCxn id="18" idx="3"/>
            <a:endCxn id="17" idx="1"/>
          </p:cNvCxnSpPr>
          <p:nvPr/>
        </p:nvCxnSpPr>
        <p:spPr>
          <a:xfrm>
            <a:off x="3518065" y="3426742"/>
            <a:ext cx="306705" cy="0"/>
          </a:xfrm>
          <a:prstGeom prst="straightConnector1">
            <a:avLst/>
          </a:prstGeom>
          <a:ln w="19050">
            <a:solidFill>
              <a:schemeClr val="tx1"/>
            </a:solidFill>
            <a:headEnd type="none" w="lg" len="lg"/>
            <a:tailEnd type="triangl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cxnSp>
      <p:cxnSp>
        <p:nvCxnSpPr>
          <p:cNvPr id="20" name="Straight Arrow Connector 19">
            <a:extLst>
              <a:ext uri="{FF2B5EF4-FFF2-40B4-BE49-F238E27FC236}">
                <a16:creationId xmlns:a16="http://schemas.microsoft.com/office/drawing/2014/main" id="{54090C87-3B23-41AE-B901-0C1DFA77A6AA}"/>
              </a:ext>
            </a:extLst>
          </p:cNvPr>
          <p:cNvCxnSpPr>
            <a:cxnSpLocks/>
            <a:stCxn id="15" idx="0"/>
            <a:endCxn id="17" idx="2"/>
          </p:cNvCxnSpPr>
          <p:nvPr/>
        </p:nvCxnSpPr>
        <p:spPr>
          <a:xfrm flipV="1">
            <a:off x="2886343" y="3746782"/>
            <a:ext cx="1578507" cy="1213438"/>
          </a:xfrm>
          <a:prstGeom prst="straightConnector1">
            <a:avLst/>
          </a:prstGeom>
          <a:ln w="28575">
            <a:solidFill>
              <a:schemeClr val="tx1"/>
            </a:solidFill>
            <a:headEnd type="none" w="lg" len="lg"/>
            <a:tailEnd type="triangl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cxnSp>
      <p:sp>
        <p:nvSpPr>
          <p:cNvPr id="21" name="Rectangle 20">
            <a:extLst>
              <a:ext uri="{FF2B5EF4-FFF2-40B4-BE49-F238E27FC236}">
                <a16:creationId xmlns:a16="http://schemas.microsoft.com/office/drawing/2014/main" id="{7387EA38-52A5-4BAF-8C3F-A96CA5F74977}"/>
              </a:ext>
            </a:extLst>
          </p:cNvPr>
          <p:cNvSpPr/>
          <p:nvPr/>
        </p:nvSpPr>
        <p:spPr>
          <a:xfrm>
            <a:off x="289722" y="4324359"/>
            <a:ext cx="1628807" cy="1906288"/>
          </a:xfrm>
          <a:prstGeom prst="rect">
            <a:avLst/>
          </a:prstGeom>
          <a:ln w="19050">
            <a:solidFill>
              <a:schemeClr val="tx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Land-use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land-cover change, pre-fire management, and post-fire response</a:t>
            </a:r>
          </a:p>
        </p:txBody>
      </p:sp>
      <p:cxnSp>
        <p:nvCxnSpPr>
          <p:cNvPr id="22" name="Straight Arrow Connector 21">
            <a:extLst>
              <a:ext uri="{FF2B5EF4-FFF2-40B4-BE49-F238E27FC236}">
                <a16:creationId xmlns:a16="http://schemas.microsoft.com/office/drawing/2014/main" id="{629C1ADB-ABDF-4B43-BBF9-34E734543F63}"/>
              </a:ext>
            </a:extLst>
          </p:cNvPr>
          <p:cNvCxnSpPr>
            <a:cxnSpLocks/>
            <a:stCxn id="21" idx="3"/>
            <a:endCxn id="18" idx="2"/>
          </p:cNvCxnSpPr>
          <p:nvPr/>
        </p:nvCxnSpPr>
        <p:spPr>
          <a:xfrm flipV="1">
            <a:off x="1918529" y="3746782"/>
            <a:ext cx="959456" cy="1530721"/>
          </a:xfrm>
          <a:prstGeom prst="straightConnector1">
            <a:avLst/>
          </a:prstGeom>
          <a:ln w="28575">
            <a:solidFill>
              <a:schemeClr val="tx1"/>
            </a:solidFill>
            <a:headEnd type="none" w="lg" len="lg"/>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2D9D7F3-90BE-4A04-AD36-BCD6E105C758}"/>
              </a:ext>
            </a:extLst>
          </p:cNvPr>
          <p:cNvCxnSpPr>
            <a:cxnSpLocks/>
            <a:stCxn id="21" idx="3"/>
            <a:endCxn id="15" idx="1"/>
          </p:cNvCxnSpPr>
          <p:nvPr/>
        </p:nvCxnSpPr>
        <p:spPr>
          <a:xfrm>
            <a:off x="1918529" y="5277503"/>
            <a:ext cx="336090" cy="2757"/>
          </a:xfrm>
          <a:prstGeom prst="straightConnector1">
            <a:avLst/>
          </a:prstGeom>
          <a:ln w="28575">
            <a:solidFill>
              <a:schemeClr val="tx1"/>
            </a:solidFill>
            <a:headEnd type="none" w="lg" len="lg"/>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4C2C475-57B4-4BE4-8A25-B50E746464E6}"/>
              </a:ext>
            </a:extLst>
          </p:cNvPr>
          <p:cNvCxnSpPr>
            <a:cxnSpLocks/>
            <a:stCxn id="4" idx="1"/>
            <a:endCxn id="17" idx="2"/>
          </p:cNvCxnSpPr>
          <p:nvPr/>
        </p:nvCxnSpPr>
        <p:spPr>
          <a:xfrm flipH="1" flipV="1">
            <a:off x="4464850" y="3746782"/>
            <a:ext cx="1008664" cy="2163844"/>
          </a:xfrm>
          <a:prstGeom prst="straightConnector1">
            <a:avLst/>
          </a:prstGeom>
          <a:ln w="28575">
            <a:solidFill>
              <a:schemeClr val="tx1"/>
            </a:solidFill>
            <a:headEnd type="none" w="lg" len="lg"/>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5D7D783-31AB-4214-9477-BACDC942C8BD}"/>
              </a:ext>
            </a:extLst>
          </p:cNvPr>
          <p:cNvCxnSpPr>
            <a:cxnSpLocks/>
            <a:stCxn id="15" idx="0"/>
            <a:endCxn id="18" idx="2"/>
          </p:cNvCxnSpPr>
          <p:nvPr/>
        </p:nvCxnSpPr>
        <p:spPr>
          <a:xfrm flipH="1" flipV="1">
            <a:off x="2877985" y="3746782"/>
            <a:ext cx="8358" cy="1213438"/>
          </a:xfrm>
          <a:prstGeom prst="straightConnector1">
            <a:avLst/>
          </a:prstGeom>
          <a:ln w="28575">
            <a:solidFill>
              <a:schemeClr val="tx1"/>
            </a:solidFill>
            <a:headEnd type="none" w="lg" len="lg"/>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5F6A4A5-A4AB-4301-B6F0-719752F9C261}"/>
              </a:ext>
            </a:extLst>
          </p:cNvPr>
          <p:cNvCxnSpPr>
            <a:cxnSpLocks/>
            <a:stCxn id="4" idx="1"/>
            <a:endCxn id="18" idx="2"/>
          </p:cNvCxnSpPr>
          <p:nvPr/>
        </p:nvCxnSpPr>
        <p:spPr>
          <a:xfrm flipH="1" flipV="1">
            <a:off x="2877985" y="3746782"/>
            <a:ext cx="2595529" cy="2163844"/>
          </a:xfrm>
          <a:prstGeom prst="straightConnector1">
            <a:avLst/>
          </a:prstGeom>
          <a:ln w="28575">
            <a:solidFill>
              <a:schemeClr val="tx1"/>
            </a:solidFill>
            <a:headEnd type="none" w="lg" len="lg"/>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128EA9E0-6049-49B9-9624-3ADCCD1CF3DE}"/>
              </a:ext>
            </a:extLst>
          </p:cNvPr>
          <p:cNvCxnSpPr>
            <a:cxnSpLocks/>
            <a:stCxn id="4" idx="1"/>
            <a:endCxn id="15" idx="2"/>
          </p:cNvCxnSpPr>
          <p:nvPr/>
        </p:nvCxnSpPr>
        <p:spPr>
          <a:xfrm rot="10800000">
            <a:off x="2886344" y="5600300"/>
            <a:ext cx="2587171" cy="310326"/>
          </a:xfrm>
          <a:prstGeom prst="bentConnector2">
            <a:avLst/>
          </a:prstGeom>
          <a:ln w="28575">
            <a:solidFill>
              <a:schemeClr val="tx1"/>
            </a:solidFill>
            <a:headEnd type="none" w="lg" len="lg"/>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EA07753B-CD52-41F6-AF50-8CFD4FD02885}"/>
              </a:ext>
            </a:extLst>
          </p:cNvPr>
          <p:cNvCxnSpPr>
            <a:cxnSpLocks/>
            <a:stCxn id="80" idx="1"/>
            <a:endCxn id="17" idx="0"/>
          </p:cNvCxnSpPr>
          <p:nvPr/>
        </p:nvCxnSpPr>
        <p:spPr>
          <a:xfrm rot="10800000" flipV="1">
            <a:off x="4464850" y="1436784"/>
            <a:ext cx="3745632" cy="1669918"/>
          </a:xfrm>
          <a:prstGeom prst="bentConnector2">
            <a:avLst/>
          </a:prstGeom>
          <a:ln w="28575">
            <a:solidFill>
              <a:schemeClr val="tx1"/>
            </a:solidFill>
            <a:headEnd type="none" w="lg" len="lg"/>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E6B4018-170D-4349-8343-B3DF66D77E21}"/>
              </a:ext>
            </a:extLst>
          </p:cNvPr>
          <p:cNvCxnSpPr>
            <a:stCxn id="8" idx="2"/>
            <a:endCxn id="15" idx="3"/>
          </p:cNvCxnSpPr>
          <p:nvPr/>
        </p:nvCxnSpPr>
        <p:spPr>
          <a:xfrm flipH="1">
            <a:off x="3518066" y="3746782"/>
            <a:ext cx="2869848" cy="1533478"/>
          </a:xfrm>
          <a:prstGeom prst="straightConnector1">
            <a:avLst/>
          </a:prstGeom>
          <a:ln w="28575">
            <a:solidFill>
              <a:schemeClr val="tx1"/>
            </a:solidFill>
            <a:headEnd type="none" w="lg" len="lg"/>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489" name="Connector: Elbow 15488">
            <a:extLst>
              <a:ext uri="{FF2B5EF4-FFF2-40B4-BE49-F238E27FC236}">
                <a16:creationId xmlns:a16="http://schemas.microsoft.com/office/drawing/2014/main" id="{235EB3DD-1E0C-4ACB-9A59-964570EE4359}"/>
              </a:ext>
            </a:extLst>
          </p:cNvPr>
          <p:cNvCxnSpPr>
            <a:cxnSpLocks/>
            <a:stCxn id="21" idx="2"/>
            <a:endCxn id="14" idx="2"/>
          </p:cNvCxnSpPr>
          <p:nvPr/>
        </p:nvCxnSpPr>
        <p:spPr>
          <a:xfrm rot="5400000" flipH="1" flipV="1">
            <a:off x="3727449" y="1379358"/>
            <a:ext cx="2227966" cy="7474612"/>
          </a:xfrm>
          <a:prstGeom prst="bentConnector3">
            <a:avLst>
              <a:gd name="adj1" fmla="val -10260"/>
            </a:avLst>
          </a:prstGeom>
          <a:ln w="28575">
            <a:solidFill>
              <a:schemeClr val="tx1"/>
            </a:solidFill>
            <a:headEnd type="none" w="lg" len="lg"/>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53AC72C-82D4-44F4-979F-7C126805B535}"/>
              </a:ext>
            </a:extLst>
          </p:cNvPr>
          <p:cNvCxnSpPr>
            <a:cxnSpLocks/>
            <a:stCxn id="21" idx="0"/>
            <a:endCxn id="18" idx="1"/>
          </p:cNvCxnSpPr>
          <p:nvPr/>
        </p:nvCxnSpPr>
        <p:spPr>
          <a:xfrm flipV="1">
            <a:off x="1104126" y="3426742"/>
            <a:ext cx="1133779" cy="897617"/>
          </a:xfrm>
          <a:prstGeom prst="straightConnector1">
            <a:avLst/>
          </a:prstGeom>
          <a:ln w="28575">
            <a:solidFill>
              <a:schemeClr val="tx1"/>
            </a:solidFill>
            <a:headEnd type="none" w="lg" len="lg"/>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3CF52D3A-93A6-407B-9BED-8225F2DD608A}"/>
              </a:ext>
            </a:extLst>
          </p:cNvPr>
          <p:cNvSpPr>
            <a:spLocks noGrp="1"/>
          </p:cNvSpPr>
          <p:nvPr>
            <p:ph type="title"/>
          </p:nvPr>
        </p:nvSpPr>
        <p:spPr>
          <a:xfrm>
            <a:off x="73058" y="113542"/>
            <a:ext cx="10515600" cy="1667661"/>
          </a:xfrm>
        </p:spPr>
        <p:txBody>
          <a:bodyPr>
            <a:normAutofit/>
          </a:bodyPr>
          <a:lstStyle/>
          <a:p>
            <a:r>
              <a:rPr lang="en-US" sz="4000" dirty="0">
                <a:effectLst>
                  <a:outerShdw blurRad="38100" dist="38100" dir="2700000" algn="tl">
                    <a:srgbClr val="000000">
                      <a:alpha val="43137"/>
                    </a:srgbClr>
                  </a:outerShdw>
                </a:effectLst>
              </a:rPr>
              <a:t>Advanced Integrated Fire Science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Conceptual Model</a:t>
            </a:r>
            <a:br>
              <a:rPr lang="en-US" sz="4000" dirty="0">
                <a:effectLst>
                  <a:outerShdw blurRad="38100" dist="38100" dir="2700000" algn="tl">
                    <a:srgbClr val="000000">
                      <a:alpha val="43137"/>
                    </a:srgbClr>
                  </a:outerShdw>
                </a:effectLst>
              </a:rPr>
            </a:br>
            <a:r>
              <a:rPr lang="en-US" sz="2700" dirty="0">
                <a:effectLst>
                  <a:outerShdw blurRad="38100" dist="38100" dir="2700000" algn="tl">
                    <a:srgbClr val="000000">
                      <a:alpha val="43137"/>
                    </a:srgbClr>
                  </a:outerShdw>
                </a:effectLst>
              </a:rPr>
              <a:t>Fire behavior &amp; post-fire risks</a:t>
            </a:r>
          </a:p>
        </p:txBody>
      </p:sp>
      <p:pic>
        <p:nvPicPr>
          <p:cNvPr id="33" name="Picture 32" descr="A close up of a logo&#10;&#10;Description automatically generated">
            <a:extLst>
              <a:ext uri="{FF2B5EF4-FFF2-40B4-BE49-F238E27FC236}">
                <a16:creationId xmlns:a16="http://schemas.microsoft.com/office/drawing/2014/main" id="{E18B80D0-85AB-4988-AD5E-1C5A297288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2669" y="-35135"/>
            <a:ext cx="1406273" cy="843764"/>
          </a:xfrm>
          <a:prstGeom prst="rect">
            <a:avLst/>
          </a:prstGeom>
        </p:spPr>
      </p:pic>
      <p:pic>
        <p:nvPicPr>
          <p:cNvPr id="31" name="Picture 30">
            <a:extLst>
              <a:ext uri="{FF2B5EF4-FFF2-40B4-BE49-F238E27FC236}">
                <a16:creationId xmlns:a16="http://schemas.microsoft.com/office/drawing/2014/main" id="{6B9E7754-0EE9-4B57-B66A-83F576D84A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21155" y="4322721"/>
            <a:ext cx="3379462" cy="2535279"/>
          </a:xfrm>
          <a:prstGeom prst="rect">
            <a:avLst/>
          </a:prstGeom>
        </p:spPr>
      </p:pic>
      <p:sp>
        <p:nvSpPr>
          <p:cNvPr id="2" name="Rectangle 1">
            <a:extLst>
              <a:ext uri="{FF2B5EF4-FFF2-40B4-BE49-F238E27FC236}">
                <a16:creationId xmlns:a16="http://schemas.microsoft.com/office/drawing/2014/main" id="{D27ED49C-CE6A-44FF-968B-FC6380398C41}"/>
              </a:ext>
            </a:extLst>
          </p:cNvPr>
          <p:cNvSpPr/>
          <p:nvPr/>
        </p:nvSpPr>
        <p:spPr>
          <a:xfrm>
            <a:off x="289722" y="1825978"/>
            <a:ext cx="2334209" cy="99769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Concept application</a:t>
            </a:r>
          </a:p>
          <a:p>
            <a:pPr marL="285750" indent="-285750">
              <a:buFont typeface="Arial" panose="020B0604020202020204" pitchFamily="34" charset="0"/>
              <a:buChar char="•"/>
            </a:pPr>
            <a:r>
              <a:rPr lang="en-US" dirty="0">
                <a:solidFill>
                  <a:schemeClr val="tx1"/>
                </a:solidFill>
              </a:rPr>
              <a:t>CO River Basin</a:t>
            </a:r>
          </a:p>
          <a:p>
            <a:pPr marL="285750" indent="-285750">
              <a:buFont typeface="Arial" panose="020B0604020202020204" pitchFamily="34" charset="0"/>
              <a:buChar char="•"/>
            </a:pPr>
            <a:r>
              <a:rPr lang="en-US" dirty="0">
                <a:solidFill>
                  <a:schemeClr val="tx1"/>
                </a:solidFill>
              </a:rPr>
              <a:t>CA/WA Disasters</a:t>
            </a:r>
          </a:p>
        </p:txBody>
      </p:sp>
    </p:spTree>
    <p:extLst>
      <p:ext uri="{BB962C8B-B14F-4D97-AF65-F5344CB8AC3E}">
        <p14:creationId xmlns:p14="http://schemas.microsoft.com/office/powerpoint/2010/main" val="242419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Bent-Up 18">
            <a:extLst>
              <a:ext uri="{FF2B5EF4-FFF2-40B4-BE49-F238E27FC236}">
                <a16:creationId xmlns:a16="http://schemas.microsoft.com/office/drawing/2014/main" id="{242871B7-B422-4C2B-A23F-0B8B4572B2B3}"/>
              </a:ext>
            </a:extLst>
          </p:cNvPr>
          <p:cNvSpPr/>
          <p:nvPr/>
        </p:nvSpPr>
        <p:spPr>
          <a:xfrm rot="10800000" flipH="1">
            <a:off x="10848688" y="4623418"/>
            <a:ext cx="394911" cy="91698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Bent-Up 16">
            <a:extLst>
              <a:ext uri="{FF2B5EF4-FFF2-40B4-BE49-F238E27FC236}">
                <a16:creationId xmlns:a16="http://schemas.microsoft.com/office/drawing/2014/main" id="{294EF2C0-F063-4C4F-B21E-F2930E739343}"/>
              </a:ext>
            </a:extLst>
          </p:cNvPr>
          <p:cNvSpPr/>
          <p:nvPr/>
        </p:nvSpPr>
        <p:spPr>
          <a:xfrm rot="10800000">
            <a:off x="6953333" y="3757163"/>
            <a:ext cx="1055697" cy="40461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Bent-Up 17">
            <a:extLst>
              <a:ext uri="{FF2B5EF4-FFF2-40B4-BE49-F238E27FC236}">
                <a16:creationId xmlns:a16="http://schemas.microsoft.com/office/drawing/2014/main" id="{C1CE12D1-BAA6-4CB0-8C65-300A78E347E5}"/>
              </a:ext>
            </a:extLst>
          </p:cNvPr>
          <p:cNvSpPr/>
          <p:nvPr/>
        </p:nvSpPr>
        <p:spPr>
          <a:xfrm rot="10800000">
            <a:off x="8002857" y="4314253"/>
            <a:ext cx="394910" cy="103447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407D828-52FB-4FDE-8A71-09AD5FC7E37F}"/>
              </a:ext>
            </a:extLst>
          </p:cNvPr>
          <p:cNvSpPr>
            <a:spLocks noGrp="1"/>
          </p:cNvSpPr>
          <p:nvPr>
            <p:ph type="title"/>
          </p:nvPr>
        </p:nvSpPr>
        <p:spPr>
          <a:xfrm>
            <a:off x="47242" y="106377"/>
            <a:ext cx="11585448" cy="1179178"/>
          </a:xfrm>
        </p:spPr>
        <p:txBody>
          <a:bodyPr>
            <a:normAutofit fontScale="90000"/>
          </a:bodyPr>
          <a:lstStyle/>
          <a:p>
            <a:r>
              <a:rPr lang="en-US" sz="4000" dirty="0"/>
              <a:t>Interagency Virtual Fire &amp; Ecological Modeling Center</a:t>
            </a:r>
          </a:p>
        </p:txBody>
      </p:sp>
      <p:sp>
        <p:nvSpPr>
          <p:cNvPr id="13" name="Content Placeholder 12">
            <a:extLst>
              <a:ext uri="{FF2B5EF4-FFF2-40B4-BE49-F238E27FC236}">
                <a16:creationId xmlns:a16="http://schemas.microsoft.com/office/drawing/2014/main" id="{700504BE-40C1-4AA3-9119-5B081DBFE1CD}"/>
              </a:ext>
            </a:extLst>
          </p:cNvPr>
          <p:cNvSpPr>
            <a:spLocks noGrp="1"/>
          </p:cNvSpPr>
          <p:nvPr>
            <p:ph idx="1"/>
          </p:nvPr>
        </p:nvSpPr>
        <p:spPr>
          <a:xfrm>
            <a:off x="174569" y="1285554"/>
            <a:ext cx="7068054" cy="5218471"/>
          </a:xfrm>
        </p:spPr>
        <p:txBody>
          <a:bodyPr>
            <a:noAutofit/>
          </a:bodyPr>
          <a:lstStyle/>
          <a:p>
            <a:pPr marL="0" indent="0">
              <a:lnSpc>
                <a:spcPct val="120000"/>
              </a:lnSpc>
              <a:spcBef>
                <a:spcPts val="0"/>
              </a:spcBef>
              <a:buNone/>
            </a:pPr>
            <a:r>
              <a:rPr lang="en-US" sz="1600" dirty="0"/>
              <a:t>What</a:t>
            </a:r>
          </a:p>
          <a:p>
            <a:pPr lvl="1">
              <a:lnSpc>
                <a:spcPct val="120000"/>
              </a:lnSpc>
              <a:spcBef>
                <a:spcPts val="0"/>
              </a:spcBef>
            </a:pPr>
            <a:r>
              <a:rPr lang="en-US" dirty="0"/>
              <a:t>Community of willing experts – modeling, analytics, data</a:t>
            </a:r>
          </a:p>
          <a:p>
            <a:pPr lvl="1">
              <a:lnSpc>
                <a:spcPct val="120000"/>
              </a:lnSpc>
              <a:spcBef>
                <a:spcPts val="0"/>
              </a:spcBef>
            </a:pPr>
            <a:r>
              <a:rPr lang="en-US" dirty="0"/>
              <a:t>Extend concept of NSF-funded </a:t>
            </a:r>
            <a:r>
              <a:rPr lang="en-US" dirty="0" err="1"/>
              <a:t>WiFire</a:t>
            </a:r>
            <a:r>
              <a:rPr lang="en-US" dirty="0"/>
              <a:t> Commons – we are all partners</a:t>
            </a:r>
          </a:p>
          <a:p>
            <a:pPr marL="0" indent="0">
              <a:lnSpc>
                <a:spcPct val="120000"/>
              </a:lnSpc>
              <a:spcBef>
                <a:spcPts val="0"/>
              </a:spcBef>
              <a:buNone/>
            </a:pPr>
            <a:r>
              <a:rPr lang="en-US" sz="1600" dirty="0"/>
              <a:t>Why</a:t>
            </a:r>
          </a:p>
          <a:p>
            <a:pPr lvl="1">
              <a:lnSpc>
                <a:spcPct val="120000"/>
              </a:lnSpc>
              <a:spcBef>
                <a:spcPts val="0"/>
              </a:spcBef>
            </a:pPr>
            <a:r>
              <a:rPr lang="en-US" dirty="0"/>
              <a:t>Need to join efforts to solve science and management problems – transformational</a:t>
            </a:r>
          </a:p>
          <a:p>
            <a:pPr lvl="1">
              <a:lnSpc>
                <a:spcPct val="120000"/>
              </a:lnSpc>
              <a:spcBef>
                <a:spcPts val="0"/>
              </a:spcBef>
            </a:pPr>
            <a:r>
              <a:rPr lang="en-US" dirty="0"/>
              <a:t>Complicated, quickly changing, existential need</a:t>
            </a:r>
          </a:p>
          <a:p>
            <a:pPr lvl="2">
              <a:lnSpc>
                <a:spcPct val="120000"/>
              </a:lnSpc>
              <a:spcBef>
                <a:spcPts val="0"/>
              </a:spcBef>
            </a:pPr>
            <a:r>
              <a:rPr lang="en-US" dirty="0"/>
              <a:t>Fire linked to climate, carbon, wildlife, ecosystem services (e.g., water, grazing), invasive species, vegetation growth, …</a:t>
            </a:r>
          </a:p>
          <a:p>
            <a:pPr marL="0" indent="0">
              <a:lnSpc>
                <a:spcPct val="120000"/>
              </a:lnSpc>
              <a:spcBef>
                <a:spcPts val="0"/>
              </a:spcBef>
              <a:buNone/>
            </a:pPr>
            <a:r>
              <a:rPr lang="en-US" sz="1600" dirty="0"/>
              <a:t>How</a:t>
            </a:r>
          </a:p>
          <a:p>
            <a:pPr lvl="1">
              <a:lnSpc>
                <a:spcPct val="120000"/>
              </a:lnSpc>
              <a:spcBef>
                <a:spcPts val="0"/>
              </a:spcBef>
            </a:pPr>
            <a:r>
              <a:rPr lang="en-US" dirty="0"/>
              <a:t>Organized partnership – MOU, charter </a:t>
            </a:r>
          </a:p>
          <a:p>
            <a:pPr lvl="1">
              <a:lnSpc>
                <a:spcPct val="120000"/>
              </a:lnSpc>
              <a:spcBef>
                <a:spcPts val="0"/>
              </a:spcBef>
            </a:pPr>
            <a:r>
              <a:rPr lang="en-US" dirty="0"/>
              <a:t>Core &amp; contributed funding, home agency, operational principles</a:t>
            </a:r>
          </a:p>
          <a:p>
            <a:pPr lvl="1">
              <a:lnSpc>
                <a:spcPct val="120000"/>
              </a:lnSpc>
              <a:spcBef>
                <a:spcPts val="0"/>
              </a:spcBef>
            </a:pPr>
            <a:r>
              <a:rPr lang="en-US" dirty="0"/>
              <a:t>Open source; model code and data curation</a:t>
            </a:r>
          </a:p>
          <a:p>
            <a:pPr lvl="1">
              <a:lnSpc>
                <a:spcPct val="120000"/>
              </a:lnSpc>
              <a:spcBef>
                <a:spcPts val="0"/>
              </a:spcBef>
            </a:pPr>
            <a:r>
              <a:rPr lang="en-US" dirty="0"/>
              <a:t>Easy access to data and models</a:t>
            </a:r>
          </a:p>
          <a:p>
            <a:pPr lvl="1">
              <a:lnSpc>
                <a:spcPct val="120000"/>
              </a:lnSpc>
              <a:spcBef>
                <a:spcPts val="0"/>
              </a:spcBef>
            </a:pPr>
            <a:r>
              <a:rPr lang="en-US" dirty="0"/>
              <a:t>Application targets – science and management</a:t>
            </a:r>
          </a:p>
          <a:p>
            <a:pPr lvl="1">
              <a:lnSpc>
                <a:spcPct val="120000"/>
              </a:lnSpc>
              <a:spcBef>
                <a:spcPts val="0"/>
              </a:spcBef>
            </a:pPr>
            <a:r>
              <a:rPr lang="en-US" dirty="0"/>
              <a:t>Identify near-term demonstration targets</a:t>
            </a:r>
          </a:p>
          <a:p>
            <a:pPr lvl="1">
              <a:lnSpc>
                <a:spcPct val="120000"/>
              </a:lnSpc>
              <a:spcBef>
                <a:spcPts val="0"/>
              </a:spcBef>
            </a:pPr>
            <a:r>
              <a:rPr lang="en-US" dirty="0"/>
              <a:t>Establish Enterprise Architecture</a:t>
            </a:r>
          </a:p>
        </p:txBody>
      </p:sp>
      <p:grpSp>
        <p:nvGrpSpPr>
          <p:cNvPr id="14" name="Group 13">
            <a:extLst>
              <a:ext uri="{FF2B5EF4-FFF2-40B4-BE49-F238E27FC236}">
                <a16:creationId xmlns:a16="http://schemas.microsoft.com/office/drawing/2014/main" id="{C0BDBECE-FCC6-4B1C-B81A-7A53FA9F8346}"/>
              </a:ext>
            </a:extLst>
          </p:cNvPr>
          <p:cNvGrpSpPr/>
          <p:nvPr/>
        </p:nvGrpSpPr>
        <p:grpSpPr>
          <a:xfrm>
            <a:off x="7879079" y="1383498"/>
            <a:ext cx="3753611" cy="3687079"/>
            <a:chOff x="7970520" y="1913850"/>
            <a:chExt cx="3383280" cy="3687079"/>
          </a:xfrm>
        </p:grpSpPr>
        <p:sp>
          <p:nvSpPr>
            <p:cNvPr id="12" name="Oval 11">
              <a:extLst>
                <a:ext uri="{FF2B5EF4-FFF2-40B4-BE49-F238E27FC236}">
                  <a16:creationId xmlns:a16="http://schemas.microsoft.com/office/drawing/2014/main" id="{0FE05FAB-EDE9-48CB-83E9-7B2E22D31A39}"/>
                </a:ext>
              </a:extLst>
            </p:cNvPr>
            <p:cNvSpPr/>
            <p:nvPr/>
          </p:nvSpPr>
          <p:spPr>
            <a:xfrm>
              <a:off x="7970520" y="1913850"/>
              <a:ext cx="3383280" cy="368707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Groups</a:t>
              </a:r>
            </a:p>
          </p:txBody>
        </p:sp>
        <p:sp>
          <p:nvSpPr>
            <p:cNvPr id="6" name="Oval 5">
              <a:extLst>
                <a:ext uri="{FF2B5EF4-FFF2-40B4-BE49-F238E27FC236}">
                  <a16:creationId xmlns:a16="http://schemas.microsoft.com/office/drawing/2014/main" id="{46C1A062-FE2E-4D95-8F74-D6C38A1B706B}"/>
                </a:ext>
              </a:extLst>
            </p:cNvPr>
            <p:cNvSpPr/>
            <p:nvPr/>
          </p:nvSpPr>
          <p:spPr>
            <a:xfrm>
              <a:off x="8455235" y="2536705"/>
              <a:ext cx="1127760" cy="935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Los Alamos National Lab</a:t>
              </a:r>
            </a:p>
          </p:txBody>
        </p:sp>
        <p:sp>
          <p:nvSpPr>
            <p:cNvPr id="8" name="Oval 7">
              <a:extLst>
                <a:ext uri="{FF2B5EF4-FFF2-40B4-BE49-F238E27FC236}">
                  <a16:creationId xmlns:a16="http://schemas.microsoft.com/office/drawing/2014/main" id="{1BABB160-E5D9-417B-A8AF-035CD1AC5A4D}"/>
                </a:ext>
              </a:extLst>
            </p:cNvPr>
            <p:cNvSpPr/>
            <p:nvPr/>
          </p:nvSpPr>
          <p:spPr>
            <a:xfrm>
              <a:off x="9904423" y="2690862"/>
              <a:ext cx="1120191" cy="910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Calibri" panose="020F0502020204030204"/>
                  <a:ea typeface="+mn-ea"/>
                  <a:cs typeface="+mn-cs"/>
                </a:rPr>
                <a:t>WiFire</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UC – San Diego</a:t>
              </a:r>
            </a:p>
          </p:txBody>
        </p:sp>
        <p:sp>
          <p:nvSpPr>
            <p:cNvPr id="9" name="Oval 8">
              <a:extLst>
                <a:ext uri="{FF2B5EF4-FFF2-40B4-BE49-F238E27FC236}">
                  <a16:creationId xmlns:a16="http://schemas.microsoft.com/office/drawing/2014/main" id="{3CE54F1A-B01D-45FD-AADB-A69689B5508B}"/>
                </a:ext>
              </a:extLst>
            </p:cNvPr>
            <p:cNvSpPr/>
            <p:nvPr/>
          </p:nvSpPr>
          <p:spPr>
            <a:xfrm>
              <a:off x="8205214" y="3602849"/>
              <a:ext cx="1135329" cy="7861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Tall Timbers Res </a:t>
              </a:r>
              <a:r>
                <a:rPr kumimoji="0" lang="en-US" sz="1400" b="0" i="0" u="none" strike="noStrike" kern="1200" cap="none" spc="0" normalizeH="0" baseline="0" noProof="0" dirty="0" err="1">
                  <a:ln>
                    <a:noFill/>
                  </a:ln>
                  <a:solidFill>
                    <a:prstClr val="white"/>
                  </a:solidFill>
                  <a:effectLst/>
                  <a:uLnTx/>
                  <a:uFillTx/>
                  <a:latin typeface="Calibri" panose="020F0502020204030204"/>
                  <a:ea typeface="+mn-ea"/>
                  <a:cs typeface="+mn-cs"/>
                </a:rPr>
                <a:t>Stn</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60D765AC-690E-4FF9-8EAA-1CDED017E929}"/>
                </a:ext>
              </a:extLst>
            </p:cNvPr>
            <p:cNvSpPr/>
            <p:nvPr/>
          </p:nvSpPr>
          <p:spPr>
            <a:xfrm>
              <a:off x="10038231" y="3773639"/>
              <a:ext cx="1120191" cy="7861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USFS Res &amp; Dev</a:t>
              </a:r>
            </a:p>
          </p:txBody>
        </p:sp>
        <p:sp>
          <p:nvSpPr>
            <p:cNvPr id="11" name="Oval 10">
              <a:extLst>
                <a:ext uri="{FF2B5EF4-FFF2-40B4-BE49-F238E27FC236}">
                  <a16:creationId xmlns:a16="http://schemas.microsoft.com/office/drawing/2014/main" id="{3E98A5A9-333F-4DEA-B48B-DB1F5F694A4A}"/>
                </a:ext>
              </a:extLst>
            </p:cNvPr>
            <p:cNvSpPr/>
            <p:nvPr/>
          </p:nvSpPr>
          <p:spPr>
            <a:xfrm>
              <a:off x="8772879" y="4510135"/>
              <a:ext cx="1851486" cy="731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USGS</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 CSS, EMA, NHMA, WMA, EMMA</a:t>
              </a:r>
            </a:p>
          </p:txBody>
        </p:sp>
      </p:grpSp>
      <p:sp>
        <p:nvSpPr>
          <p:cNvPr id="2" name="TextBox 1">
            <a:extLst>
              <a:ext uri="{FF2B5EF4-FFF2-40B4-BE49-F238E27FC236}">
                <a16:creationId xmlns:a16="http://schemas.microsoft.com/office/drawing/2014/main" id="{155F2BAC-61E0-49D3-9C9F-D81ED6707410}"/>
              </a:ext>
            </a:extLst>
          </p:cNvPr>
          <p:cNvSpPr txBox="1"/>
          <p:nvPr/>
        </p:nvSpPr>
        <p:spPr>
          <a:xfrm>
            <a:off x="8998473" y="1572233"/>
            <a:ext cx="175721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Virtual Modeling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Center</a:t>
            </a:r>
          </a:p>
        </p:txBody>
      </p:sp>
      <p:sp>
        <p:nvSpPr>
          <p:cNvPr id="5" name="Rectangle: Rounded Corners 4">
            <a:extLst>
              <a:ext uri="{FF2B5EF4-FFF2-40B4-BE49-F238E27FC236}">
                <a16:creationId xmlns:a16="http://schemas.microsoft.com/office/drawing/2014/main" id="{2E5CC8EB-30C9-47BD-A586-7153EAD64966}"/>
              </a:ext>
            </a:extLst>
          </p:cNvPr>
          <p:cNvSpPr/>
          <p:nvPr/>
        </p:nvSpPr>
        <p:spPr>
          <a:xfrm>
            <a:off x="7206995" y="5348724"/>
            <a:ext cx="1582512" cy="969264"/>
          </a:xfrm>
          <a:prstGeom prst="roundRect">
            <a:avLst/>
          </a:prstGeom>
          <a:solidFill>
            <a:srgbClr val="54B46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AIFS: Link Fire-Postfire</a:t>
            </a:r>
          </a:p>
        </p:txBody>
      </p:sp>
      <p:sp>
        <p:nvSpPr>
          <p:cNvPr id="15" name="Rectangle: Rounded Corners 14">
            <a:extLst>
              <a:ext uri="{FF2B5EF4-FFF2-40B4-BE49-F238E27FC236}">
                <a16:creationId xmlns:a16="http://schemas.microsoft.com/office/drawing/2014/main" id="{4F82902F-A8C3-46C4-8330-4F7219EE0D13}"/>
              </a:ext>
            </a:extLst>
          </p:cNvPr>
          <p:cNvSpPr/>
          <p:nvPr/>
        </p:nvSpPr>
        <p:spPr>
          <a:xfrm>
            <a:off x="10378374" y="5540399"/>
            <a:ext cx="1582513" cy="1211225"/>
          </a:xfrm>
          <a:prstGeom prst="roundRect">
            <a:avLst/>
          </a:prstGeom>
          <a:solidFill>
            <a:srgbClr val="54B46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Innovation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Landscapes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Land Managers</a:t>
            </a:r>
          </a:p>
        </p:txBody>
      </p:sp>
      <p:sp>
        <p:nvSpPr>
          <p:cNvPr id="16" name="Rectangle: Rounded Corners 15">
            <a:extLst>
              <a:ext uri="{FF2B5EF4-FFF2-40B4-BE49-F238E27FC236}">
                <a16:creationId xmlns:a16="http://schemas.microsoft.com/office/drawing/2014/main" id="{DF401DDA-8E6E-4698-B360-66BF052718E5}"/>
              </a:ext>
            </a:extLst>
          </p:cNvPr>
          <p:cNvSpPr/>
          <p:nvPr/>
        </p:nvSpPr>
        <p:spPr>
          <a:xfrm>
            <a:off x="6140196" y="4161779"/>
            <a:ext cx="1541719" cy="731127"/>
          </a:xfrm>
          <a:prstGeom prst="roundRect">
            <a:avLst/>
          </a:prstGeom>
          <a:solidFill>
            <a:srgbClr val="54B46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National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Assessments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75AA8244-F228-404B-88DE-A54022A12B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42" y="6288273"/>
            <a:ext cx="1125575" cy="682022"/>
          </a:xfrm>
          <a:prstGeom prst="rect">
            <a:avLst/>
          </a:prstGeom>
        </p:spPr>
      </p:pic>
    </p:spTree>
    <p:extLst>
      <p:ext uri="{BB962C8B-B14F-4D97-AF65-F5344CB8AC3E}">
        <p14:creationId xmlns:p14="http://schemas.microsoft.com/office/powerpoint/2010/main" val="3551707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D0EAD-BDE3-47CB-9D86-3FA634D7065F}"/>
              </a:ext>
            </a:extLst>
          </p:cNvPr>
          <p:cNvSpPr>
            <a:spLocks noGrp="1"/>
          </p:cNvSpPr>
          <p:nvPr>
            <p:ph type="title"/>
          </p:nvPr>
        </p:nvSpPr>
        <p:spPr>
          <a:xfrm>
            <a:off x="923543" y="178308"/>
            <a:ext cx="8589911" cy="1188720"/>
          </a:xfrm>
        </p:spPr>
        <p:txBody>
          <a:bodyPr/>
          <a:lstStyle/>
          <a:p>
            <a:r>
              <a:rPr lang="en-US" dirty="0"/>
              <a:t>Landscape scale application</a:t>
            </a:r>
            <a:br>
              <a:rPr lang="en-US" dirty="0"/>
            </a:br>
            <a:r>
              <a:rPr lang="en-US" dirty="0"/>
              <a:t>Problem statement</a:t>
            </a:r>
          </a:p>
        </p:txBody>
      </p:sp>
      <p:sp>
        <p:nvSpPr>
          <p:cNvPr id="3" name="Content Placeholder 2">
            <a:extLst>
              <a:ext uri="{FF2B5EF4-FFF2-40B4-BE49-F238E27FC236}">
                <a16:creationId xmlns:a16="http://schemas.microsoft.com/office/drawing/2014/main" id="{F43D7D48-10AC-44E0-B56A-7A5AFE3CCC74}"/>
              </a:ext>
            </a:extLst>
          </p:cNvPr>
          <p:cNvSpPr>
            <a:spLocks noGrp="1"/>
          </p:cNvSpPr>
          <p:nvPr>
            <p:ph sz="half" idx="1"/>
          </p:nvPr>
        </p:nvSpPr>
        <p:spPr>
          <a:xfrm>
            <a:off x="-793589" y="1580654"/>
            <a:ext cx="10307043" cy="843764"/>
          </a:xfrm>
        </p:spPr>
        <p:txBody>
          <a:bodyPr>
            <a:noAutofit/>
          </a:bodyPr>
          <a:lstStyle/>
          <a:p>
            <a:pPr marL="1033463" indent="-1033463">
              <a:buNone/>
            </a:pPr>
            <a:r>
              <a:rPr lang="en-US" sz="2400" dirty="0"/>
              <a:t>	Measuring the success of fuel treatments on risk reduction nationally is poorly quantified and fails to adequately reflect risks across DOI. </a:t>
            </a:r>
          </a:p>
        </p:txBody>
      </p:sp>
      <p:sp>
        <p:nvSpPr>
          <p:cNvPr id="4" name="Content Placeholder 3">
            <a:extLst>
              <a:ext uri="{FF2B5EF4-FFF2-40B4-BE49-F238E27FC236}">
                <a16:creationId xmlns:a16="http://schemas.microsoft.com/office/drawing/2014/main" id="{032F49B9-9876-47E7-88BF-C4AF8E8ABFF0}"/>
              </a:ext>
            </a:extLst>
          </p:cNvPr>
          <p:cNvSpPr>
            <a:spLocks noGrp="1"/>
          </p:cNvSpPr>
          <p:nvPr>
            <p:ph sz="half" idx="2"/>
          </p:nvPr>
        </p:nvSpPr>
        <p:spPr>
          <a:xfrm>
            <a:off x="283209" y="2451621"/>
            <a:ext cx="7463026" cy="3963924"/>
          </a:xfrm>
        </p:spPr>
        <p:txBody>
          <a:bodyPr vert="horz" lIns="91440" tIns="45720" rIns="91440" bIns="45720" rtlCol="0" anchor="t">
            <a:normAutofit/>
          </a:bodyPr>
          <a:lstStyle/>
          <a:p>
            <a:r>
              <a:rPr lang="en-US" dirty="0"/>
              <a:t>National level metrics do not account for local or regional variation in fuels, values at risk, or ecosystem outcomes, particularly on DOI lands. </a:t>
            </a:r>
          </a:p>
          <a:p>
            <a:r>
              <a:rPr lang="en-US" dirty="0"/>
              <a:t>Fuel treatment longevity is poorly understood in fire risk planning and strategies.</a:t>
            </a:r>
          </a:p>
          <a:p>
            <a:r>
              <a:rPr lang="en-US" dirty="0"/>
              <a:t>Designing and evaluating landscapes for successful risk reduction is not possible on DOI lands with existing methods and models.</a:t>
            </a:r>
          </a:p>
          <a:p>
            <a:r>
              <a:rPr lang="en-US" dirty="0"/>
              <a:t>Existing monitoring methods are detailed, time consuming, and difficult to analyze for landscape scale fire risk and treatment effectiveness.  They are often not performed in a timely manner or integrated with land management. </a:t>
            </a:r>
          </a:p>
          <a:p>
            <a:r>
              <a:rPr lang="en-US" dirty="0"/>
              <a:t>Treatment evaluations at plot levels do not capture landscape aggregate effects at the scales of large damaging wildfires. </a:t>
            </a:r>
          </a:p>
        </p:txBody>
      </p:sp>
      <p:pic>
        <p:nvPicPr>
          <p:cNvPr id="6" name="Picture 5" descr="A close up of a logo&#10;&#10;Description automatically generated">
            <a:extLst>
              <a:ext uri="{FF2B5EF4-FFF2-40B4-BE49-F238E27FC236}">
                <a16:creationId xmlns:a16="http://schemas.microsoft.com/office/drawing/2014/main" id="{007691DE-3162-468D-88C5-88C3BA0328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6878" y="0"/>
            <a:ext cx="1406273" cy="843764"/>
          </a:xfrm>
          <a:prstGeom prst="rect">
            <a:avLst/>
          </a:prstGeom>
        </p:spPr>
      </p:pic>
      <p:pic>
        <p:nvPicPr>
          <p:cNvPr id="7" name="Picture 6">
            <a:extLst>
              <a:ext uri="{FF2B5EF4-FFF2-40B4-BE49-F238E27FC236}">
                <a16:creationId xmlns:a16="http://schemas.microsoft.com/office/drawing/2014/main" id="{057B7599-49CB-4F47-9AB6-E3CEB4488F9C}"/>
              </a:ext>
            </a:extLst>
          </p:cNvPr>
          <p:cNvPicPr>
            <a:picLocks noChangeAspect="1"/>
          </p:cNvPicPr>
          <p:nvPr/>
        </p:nvPicPr>
        <p:blipFill>
          <a:blip r:embed="rId4"/>
          <a:stretch>
            <a:fillRect/>
          </a:stretch>
        </p:blipFill>
        <p:spPr>
          <a:xfrm>
            <a:off x="8859417" y="3904488"/>
            <a:ext cx="3332584" cy="2953512"/>
          </a:xfrm>
          <a:prstGeom prst="rect">
            <a:avLst/>
          </a:prstGeom>
        </p:spPr>
      </p:pic>
    </p:spTree>
    <p:extLst>
      <p:ext uri="{BB962C8B-B14F-4D97-AF65-F5344CB8AC3E}">
        <p14:creationId xmlns:p14="http://schemas.microsoft.com/office/powerpoint/2010/main" val="194116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22E31-C243-4331-A51B-B609368E6FA7}"/>
              </a:ext>
            </a:extLst>
          </p:cNvPr>
          <p:cNvSpPr>
            <a:spLocks noGrp="1"/>
          </p:cNvSpPr>
          <p:nvPr>
            <p:ph type="title"/>
          </p:nvPr>
        </p:nvSpPr>
        <p:spPr>
          <a:xfrm>
            <a:off x="119270" y="405675"/>
            <a:ext cx="7255565" cy="898182"/>
          </a:xfrm>
        </p:spPr>
        <p:txBody>
          <a:bodyPr>
            <a:normAutofit fontScale="90000"/>
          </a:bodyPr>
          <a:lstStyle/>
          <a:p>
            <a:r>
              <a:rPr lang="en-US" dirty="0"/>
              <a:t>Innovation Landscape Structure</a:t>
            </a:r>
          </a:p>
        </p:txBody>
      </p:sp>
      <p:sp>
        <p:nvSpPr>
          <p:cNvPr id="8" name="Content Placeholder 7">
            <a:extLst>
              <a:ext uri="{FF2B5EF4-FFF2-40B4-BE49-F238E27FC236}">
                <a16:creationId xmlns:a16="http://schemas.microsoft.com/office/drawing/2014/main" id="{F7E3FEB0-73AD-409F-918C-BFF6A05CD833}"/>
              </a:ext>
            </a:extLst>
          </p:cNvPr>
          <p:cNvSpPr>
            <a:spLocks noGrp="1"/>
          </p:cNvSpPr>
          <p:nvPr>
            <p:ph idx="1"/>
          </p:nvPr>
        </p:nvSpPr>
        <p:spPr>
          <a:xfrm>
            <a:off x="486465" y="1729410"/>
            <a:ext cx="3077817" cy="3548268"/>
          </a:xfrm>
        </p:spPr>
        <p:txBody>
          <a:bodyPr>
            <a:normAutofit fontScale="92500" lnSpcReduction="20000"/>
          </a:bodyPr>
          <a:lstStyle/>
          <a:p>
            <a:r>
              <a:rPr lang="en-US" dirty="0"/>
              <a:t>Each landscape will have a team </a:t>
            </a:r>
          </a:p>
          <a:p>
            <a:pPr lvl="1">
              <a:buFont typeface="Courier New" panose="02070309020205020404" pitchFamily="49" charset="0"/>
              <a:buChar char="o"/>
            </a:pPr>
            <a:r>
              <a:rPr lang="en-US" dirty="0"/>
              <a:t>Continuous focus - Local managers/staff, post-doc, facilitation, regional experts</a:t>
            </a:r>
          </a:p>
          <a:p>
            <a:pPr lvl="1">
              <a:buFont typeface="Courier New" panose="02070309020205020404" pitchFamily="49" charset="0"/>
              <a:buChar char="o"/>
            </a:pPr>
            <a:r>
              <a:rPr lang="en-US" dirty="0"/>
              <a:t>When needed – special expertise and support</a:t>
            </a:r>
          </a:p>
          <a:p>
            <a:r>
              <a:rPr lang="en-US" dirty="0"/>
              <a:t>Multiple landscapes will have guiding science team, interdisciplinary</a:t>
            </a:r>
          </a:p>
          <a:p>
            <a:r>
              <a:rPr lang="en-US" dirty="0"/>
              <a:t>National coordinator and access to national data and science support</a:t>
            </a:r>
          </a:p>
          <a:p>
            <a:r>
              <a:rPr lang="en-US" dirty="0"/>
              <a:t>Converging local to national</a:t>
            </a:r>
          </a:p>
        </p:txBody>
      </p:sp>
      <p:graphicFrame>
        <p:nvGraphicFramePr>
          <p:cNvPr id="3" name="Diagram 2">
            <a:extLst>
              <a:ext uri="{FF2B5EF4-FFF2-40B4-BE49-F238E27FC236}">
                <a16:creationId xmlns:a16="http://schemas.microsoft.com/office/drawing/2014/main" id="{684F1993-9D56-4DBD-B3BA-3EE662E574E2}"/>
              </a:ext>
            </a:extLst>
          </p:cNvPr>
          <p:cNvGraphicFramePr/>
          <p:nvPr/>
        </p:nvGraphicFramePr>
        <p:xfrm>
          <a:off x="3931477" y="512278"/>
          <a:ext cx="8611705" cy="6345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F3D5AFE1-BCF1-432B-ACF1-E8EFF873884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242" y="6288273"/>
            <a:ext cx="1125575" cy="682022"/>
          </a:xfrm>
          <a:prstGeom prst="rect">
            <a:avLst/>
          </a:prstGeom>
        </p:spPr>
      </p:pic>
    </p:spTree>
    <p:extLst>
      <p:ext uri="{BB962C8B-B14F-4D97-AF65-F5344CB8AC3E}">
        <p14:creationId xmlns:p14="http://schemas.microsoft.com/office/powerpoint/2010/main" val="403792189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3569</TotalTime>
  <Words>1872</Words>
  <Application>Microsoft Office PowerPoint</Application>
  <PresentationFormat>Widescreen</PresentationFormat>
  <Paragraphs>351</Paragraphs>
  <Slides>12</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vt:i4>
      </vt:variant>
    </vt:vector>
  </HeadingPairs>
  <TitlesOfParts>
    <vt:vector size="22" baseType="lpstr">
      <vt:lpstr>Arial</vt:lpstr>
      <vt:lpstr>Calibri</vt:lpstr>
      <vt:lpstr>Calibri Light</vt:lpstr>
      <vt:lpstr>Courier New</vt:lpstr>
      <vt:lpstr>Gill Sans MT</vt:lpstr>
      <vt:lpstr>Wingdings</vt:lpstr>
      <vt:lpstr>1_Office Theme</vt:lpstr>
      <vt:lpstr>Office Theme</vt:lpstr>
      <vt:lpstr>Parcel</vt:lpstr>
      <vt:lpstr>1_Parcel</vt:lpstr>
      <vt:lpstr>Implementing USGS Wildland Fire Science Strategic Plan to Support Fire Management  TFRSAC - December 1, 2021 </vt:lpstr>
      <vt:lpstr>Objectives today</vt:lpstr>
      <vt:lpstr>USGS Wildland fire science strategic plan: 2021-2026</vt:lpstr>
      <vt:lpstr>PowerPoint Presentation</vt:lpstr>
      <vt:lpstr>PowerPoint Presentation</vt:lpstr>
      <vt:lpstr>Advanced Integrated Fire Science  Conceptual Model Fire behavior &amp; post-fire risks</vt:lpstr>
      <vt:lpstr>Interagency Virtual Fire &amp; Ecological Modeling Center</vt:lpstr>
      <vt:lpstr>Landscape scale application Problem statement</vt:lpstr>
      <vt:lpstr>Innovation Landscape Structure</vt:lpstr>
      <vt:lpstr>Roadmap for Fire Science IT</vt:lpstr>
      <vt:lpstr>Purpose and Goals</vt:lpstr>
      <vt:lpstr>Fire science for a  changing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Landscapes</dc:title>
  <dc:creator>Steblein, Paul F</dc:creator>
  <cp:lastModifiedBy>Hinkley, Everett -FS</cp:lastModifiedBy>
  <cp:revision>37</cp:revision>
  <dcterms:created xsi:type="dcterms:W3CDTF">2021-08-24T18:54:03Z</dcterms:created>
  <dcterms:modified xsi:type="dcterms:W3CDTF">2021-12-10T21:59:30Z</dcterms:modified>
</cp:coreProperties>
</file>