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0"/>
  </p:notesMasterIdLst>
  <p:handoutMasterIdLst>
    <p:handoutMasterId r:id="rId21"/>
  </p:handoutMasterIdLst>
  <p:sldIdLst>
    <p:sldId id="484" r:id="rId2"/>
    <p:sldId id="527" r:id="rId3"/>
    <p:sldId id="485" r:id="rId4"/>
    <p:sldId id="525" r:id="rId5"/>
    <p:sldId id="523" r:id="rId6"/>
    <p:sldId id="519" r:id="rId7"/>
    <p:sldId id="521" r:id="rId8"/>
    <p:sldId id="535" r:id="rId9"/>
    <p:sldId id="539" r:id="rId10"/>
    <p:sldId id="511" r:id="rId11"/>
    <p:sldId id="502" r:id="rId12"/>
    <p:sldId id="526" r:id="rId13"/>
    <p:sldId id="506" r:id="rId14"/>
    <p:sldId id="491" r:id="rId15"/>
    <p:sldId id="522" r:id="rId16"/>
    <p:sldId id="540" r:id="rId17"/>
    <p:sldId id="542" r:id="rId18"/>
    <p:sldId id="541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3300"/>
    <a:srgbClr val="9900CC"/>
    <a:srgbClr val="C3CEAE"/>
    <a:srgbClr val="619397"/>
    <a:srgbClr val="33CCCC"/>
    <a:srgbClr val="FF00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9815" autoAdjust="0"/>
  </p:normalViewPr>
  <p:slideViewPr>
    <p:cSldViewPr snapToGrid="0">
      <p:cViewPr varScale="1">
        <p:scale>
          <a:sx n="104" d="100"/>
          <a:sy n="104" d="100"/>
        </p:scale>
        <p:origin x="10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546" y="31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324452A-E1EF-4D5E-A2C9-E5F92172B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47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7EB95B01-D29C-4224-832F-AF3610894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80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FCB806-95A5-4F79-B97F-AE8CC573287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125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2021 – Weather 46%, duty day 27%, Mechanical aircraft 16%</a:t>
            </a:r>
          </a:p>
          <a:p>
            <a:r>
              <a:rPr lang="en-US" sz="1800" dirty="0"/>
              <a:t>2020 – Duty day restrictions 69%, weather 14%</a:t>
            </a:r>
          </a:p>
          <a:p>
            <a:r>
              <a:rPr lang="en-US" sz="1800" dirty="0"/>
              <a:t>2019 – weather 51%, Mechanical aircraft 29%</a:t>
            </a:r>
          </a:p>
          <a:p>
            <a:r>
              <a:rPr lang="en-US" sz="1800" dirty="0"/>
              <a:t>2018 – mechanical aircraft 28%, required maintenance 24%, weather 22%</a:t>
            </a:r>
          </a:p>
          <a:p>
            <a:r>
              <a:rPr lang="en-US" sz="1800" dirty="0"/>
              <a:t>2017 – mechanical aircraft 31%, weather 25%</a:t>
            </a:r>
          </a:p>
          <a:p>
            <a:r>
              <a:rPr lang="en-US" sz="1800" dirty="0"/>
              <a:t>2016 – weather 43%, 6% non-weather UTF rate</a:t>
            </a:r>
          </a:p>
          <a:p>
            <a:r>
              <a:rPr lang="en-US" sz="1800" dirty="0"/>
              <a:t>2015</a:t>
            </a:r>
            <a:r>
              <a:rPr lang="en-US" sz="1800" baseline="0" dirty="0"/>
              <a:t> – duty day restrictions 45% due to pilot staffing issues, 26% non Weather UTF rate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95B01-D29C-4224-832F-AF3610894B5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96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2021 – IMT1 26%, IMT2 37%, IMT3 22%, Other 14%</a:t>
            </a:r>
          </a:p>
          <a:p>
            <a:r>
              <a:rPr lang="en-US" sz="1800" dirty="0"/>
              <a:t>2020 – IMT1 31%, IMT2 38%, IMT3 21%, Other 10%</a:t>
            </a:r>
          </a:p>
          <a:p>
            <a:r>
              <a:rPr lang="en-US" sz="1800" dirty="0"/>
              <a:t>2019 – IMT1 18%, IMT2 33%, IMT3 36%, Other 12%, NIMO 1%</a:t>
            </a:r>
          </a:p>
          <a:p>
            <a:r>
              <a:rPr lang="en-US" sz="1800" dirty="0"/>
              <a:t>2018 – IMT1 29%, IMT2 35%, IMT3 22%, Other 12%, NIMO 2%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95B01-D29C-4224-832F-AF3610894B5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67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95B01-D29C-4224-832F-AF3610894B5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36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95B01-D29C-4224-832F-AF3610894B5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34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Pilots - Dan Johnson (retired </a:t>
            </a:r>
            <a:r>
              <a:rPr lang="en-US" sz="1800"/>
              <a:t>7/26 after 23 years), </a:t>
            </a:r>
            <a:r>
              <a:rPr lang="en-US" sz="1800" dirty="0"/>
              <a:t>Don Boyce, Carl Helquist, Jeff Watts</a:t>
            </a:r>
          </a:p>
          <a:p>
            <a:r>
              <a:rPr lang="en-US" sz="1800" dirty="0"/>
              <a:t>Techs - </a:t>
            </a:r>
            <a:r>
              <a:rPr lang="en-US" sz="1800" dirty="0" err="1"/>
              <a:t>Kaz</a:t>
            </a:r>
            <a:r>
              <a:rPr lang="en-US" sz="1800" dirty="0"/>
              <a:t> Kazimir, Michael Mann, Jill </a:t>
            </a:r>
            <a:r>
              <a:rPr lang="en-US" sz="1800" dirty="0" err="1"/>
              <a:t>Keunzi</a:t>
            </a:r>
            <a:r>
              <a:rPr lang="en-US" sz="1800" dirty="0"/>
              <a:t>, Rob Navarro, Josh Bayok, Mark Rhodes, Brian Monroe, Ed Guzman, Bart Littlefield</a:t>
            </a:r>
          </a:p>
          <a:p>
            <a:r>
              <a:rPr lang="en-US" sz="1800" dirty="0"/>
              <a:t>Will Royer AC3 liaison, Jan Johnson fill in on IR desk and AC3</a:t>
            </a:r>
          </a:p>
          <a:p>
            <a:r>
              <a:rPr lang="en-US" sz="1800" baseline="0" dirty="0"/>
              <a:t>AC3 analysts - Fire Imaging Program Manager – Zach Holder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95B01-D29C-4224-832F-AF3610894B5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19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IAA portal requests can be tasked to AA51, CO MMA, DRTI, other vendors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95B01-D29C-4224-832F-AF3610894B5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48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La Nina winter – drier and warmer across the southern US, cooler and wetter in the northern 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95B01-D29C-4224-832F-AF3610894B5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35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76% chance of La Nina Dec-Feb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La Nina winter – drier and warmer across the southern US, cooler and wetter in the northern 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B95B01-D29C-4224-832F-AF3610894B5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8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95B01-D29C-4224-832F-AF3610894B5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2022 – 3.1 million acres in Alaska</a:t>
            </a:r>
          </a:p>
          <a:p>
            <a:r>
              <a:rPr lang="en-US" sz="1600" dirty="0"/>
              <a:t>2021 – Most days ever at PL4/5 – 99 days</a:t>
            </a:r>
          </a:p>
          <a:p>
            <a:r>
              <a:rPr lang="en-US" sz="1600" dirty="0"/>
              <a:t>2020 – 71 days at PL4/5, 147% of 10 year average</a:t>
            </a:r>
          </a:p>
          <a:p>
            <a:r>
              <a:rPr lang="en-US" sz="1600" dirty="0"/>
              <a:t>2019 – 4.6 million acres (56% in AK) 70% of 10 </a:t>
            </a:r>
            <a:r>
              <a:rPr lang="en-US" sz="1600" dirty="0" err="1"/>
              <a:t>yr</a:t>
            </a:r>
            <a:r>
              <a:rPr lang="en-US" sz="1600" dirty="0"/>
              <a:t> avg, never went to PL4 for first time since 2010</a:t>
            </a:r>
          </a:p>
          <a:p>
            <a:r>
              <a:rPr lang="en-US" sz="1600" dirty="0"/>
              <a:t>2018 – 8.8 million acres 132% of 10 </a:t>
            </a:r>
            <a:r>
              <a:rPr lang="en-US" sz="1600" dirty="0" err="1"/>
              <a:t>yr</a:t>
            </a:r>
            <a:r>
              <a:rPr lang="en-US" sz="1600" dirty="0"/>
              <a:t> avg, 49 days at PL 4/5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95B01-D29C-4224-832F-AF3610894B5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10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Numbers are final.</a:t>
            </a:r>
          </a:p>
          <a:p>
            <a:r>
              <a:rPr lang="en-US" sz="1800" baseline="0" dirty="0"/>
              <a:t>2018 – 42% UTF, 33% non-</a:t>
            </a:r>
            <a:r>
              <a:rPr lang="en-US" sz="1800" baseline="0" dirty="0" err="1"/>
              <a:t>Wx</a:t>
            </a:r>
            <a:r>
              <a:rPr lang="en-US" sz="1800" baseline="0" dirty="0"/>
              <a:t> UTF, AC3 15% of missions</a:t>
            </a:r>
          </a:p>
          <a:p>
            <a:r>
              <a:rPr lang="en-US" sz="1800" baseline="0" dirty="0"/>
              <a:t>2019 – 25% UTF, 13% non-</a:t>
            </a:r>
            <a:r>
              <a:rPr lang="en-US" sz="1800" baseline="0" dirty="0" err="1"/>
              <a:t>Wx</a:t>
            </a:r>
            <a:r>
              <a:rPr lang="en-US" sz="1800" baseline="0" dirty="0"/>
              <a:t> UTF, AC3 6%</a:t>
            </a:r>
          </a:p>
          <a:p>
            <a:r>
              <a:rPr lang="en-US" sz="1800" baseline="0" dirty="0"/>
              <a:t>2020 – 24% UTF, 20% non-</a:t>
            </a:r>
            <a:r>
              <a:rPr lang="en-US" sz="1800" baseline="0" dirty="0" err="1"/>
              <a:t>Wx</a:t>
            </a:r>
            <a:r>
              <a:rPr lang="en-US" sz="1800" baseline="0" dirty="0"/>
              <a:t> UTF, AC3 2%</a:t>
            </a:r>
          </a:p>
          <a:p>
            <a:r>
              <a:rPr lang="en-US" sz="1800" baseline="0" dirty="0"/>
              <a:t>2021 – 29% UTF, 16% non-</a:t>
            </a:r>
            <a:r>
              <a:rPr lang="en-US" sz="1800" baseline="0" dirty="0" err="1"/>
              <a:t>Wx</a:t>
            </a:r>
            <a:r>
              <a:rPr lang="en-US" sz="1800" baseline="0" dirty="0"/>
              <a:t> UTF, AC3 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95B01-D29C-4224-832F-AF3610894B5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41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aseline="0" dirty="0"/>
              <a:t>57 requests on 9/8</a:t>
            </a:r>
          </a:p>
          <a:p>
            <a:r>
              <a:rPr lang="en-US" sz="1800" baseline="0" dirty="0"/>
              <a:t>Mid-April thru May averaged about 5 requests a night in the SW</a:t>
            </a:r>
          </a:p>
          <a:p>
            <a:r>
              <a:rPr lang="en-US" sz="1800" baseline="0" dirty="0"/>
              <a:t>2017 peak was 69 requests</a:t>
            </a:r>
          </a:p>
          <a:p>
            <a:r>
              <a:rPr lang="en-US" sz="1800" baseline="0" dirty="0"/>
              <a:t>2015 peak was 63 requests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95B01-D29C-4224-832F-AF3610894B5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39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11/20/22</a:t>
            </a:r>
          </a:p>
          <a:p>
            <a:r>
              <a:rPr lang="en-US" dirty="0"/>
              <a:t>SW – two largest fires in NM history, Hermits Peak and Black 666,871 acres combined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95B01-D29C-4224-832F-AF3610894B5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27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95B01-D29C-4224-832F-AF3610894B5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42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2021 Busiest night was 8/15 with 48 fires flown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2020 Busiest night was 9/5 with 38 fires flown</a:t>
            </a:r>
          </a:p>
          <a:p>
            <a:r>
              <a:rPr lang="en-US" sz="1800" dirty="0"/>
              <a:t>2019 Busiest night was 8/6 with 16 fires flown</a:t>
            </a:r>
          </a:p>
          <a:p>
            <a:r>
              <a:rPr lang="en-US" sz="1800" dirty="0"/>
              <a:t>2018 Busiest night was 8/23 with 40 fires flown </a:t>
            </a:r>
          </a:p>
          <a:p>
            <a:r>
              <a:rPr lang="en-US" sz="1800" dirty="0"/>
              <a:t>2017 Busiest night was 9/1 with 48 fires flown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95B01-D29C-4224-832F-AF3610894B5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54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AC3 covered SW fires from 4/8 – 5/11</a:t>
            </a:r>
          </a:p>
          <a:p>
            <a:r>
              <a:rPr lang="en-US" dirty="0"/>
              <a:t>N149Z started on 5/2</a:t>
            </a:r>
          </a:p>
          <a:p>
            <a:r>
              <a:rPr lang="en-US" dirty="0"/>
              <a:t>End Product started </a:t>
            </a:r>
          </a:p>
          <a:p>
            <a:r>
              <a:rPr lang="en-US" dirty="0"/>
              <a:t>Tenax 350SM started on 5/20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Tenax 350FV started on 7/8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95B01-D29C-4224-832F-AF3610894B5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8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AC3 covered SW fires from 4/26 and provided all support to AK</a:t>
            </a:r>
          </a:p>
          <a:p>
            <a:r>
              <a:rPr lang="en-US" dirty="0"/>
              <a:t>N149Z started on 5/2</a:t>
            </a:r>
          </a:p>
          <a:p>
            <a:r>
              <a:rPr lang="en-US" dirty="0"/>
              <a:t>End Product started but had to be suspended 7/19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B95B01-D29C-4224-832F-AF3610894B5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38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13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white">
            <a:xfrm>
              <a:off x="0" y="1344"/>
              <a:ext cx="5760" cy="29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-8"/>
              <a:ext cx="3640" cy="1434"/>
            </a:xfrm>
            <a:custGeom>
              <a:avLst/>
              <a:gdLst/>
              <a:ahLst/>
              <a:cxnLst>
                <a:cxn ang="0">
                  <a:pos x="0" y="1152"/>
                </a:cxn>
                <a:cxn ang="0">
                  <a:pos x="672" y="1392"/>
                </a:cxn>
                <a:cxn ang="0">
                  <a:pos x="912" y="1152"/>
                </a:cxn>
                <a:cxn ang="0">
                  <a:pos x="864" y="816"/>
                </a:cxn>
                <a:cxn ang="0">
                  <a:pos x="1170" y="588"/>
                </a:cxn>
                <a:cxn ang="0">
                  <a:pos x="1692" y="546"/>
                </a:cxn>
                <a:cxn ang="0">
                  <a:pos x="2112" y="576"/>
                </a:cxn>
                <a:cxn ang="0">
                  <a:pos x="2208" y="384"/>
                </a:cxn>
                <a:cxn ang="0">
                  <a:pos x="2184" y="138"/>
                </a:cxn>
                <a:cxn ang="0">
                  <a:pos x="2640" y="144"/>
                </a:cxn>
                <a:cxn ang="0">
                  <a:pos x="3024" y="432"/>
                </a:cxn>
                <a:cxn ang="0">
                  <a:pos x="3552" y="192"/>
                </a:cxn>
                <a:cxn ang="0">
                  <a:pos x="3552" y="0"/>
                </a:cxn>
              </a:cxnLst>
              <a:rect l="0" t="0" r="r" b="b"/>
              <a:pathLst>
                <a:path w="3640" h="1434">
                  <a:moveTo>
                    <a:pt x="0" y="1152"/>
                  </a:moveTo>
                  <a:cubicBezTo>
                    <a:pt x="112" y="1192"/>
                    <a:pt x="204" y="1434"/>
                    <a:pt x="672" y="1392"/>
                  </a:cubicBezTo>
                  <a:cubicBezTo>
                    <a:pt x="824" y="1392"/>
                    <a:pt x="880" y="1248"/>
                    <a:pt x="912" y="1152"/>
                  </a:cubicBezTo>
                  <a:cubicBezTo>
                    <a:pt x="944" y="1056"/>
                    <a:pt x="821" y="910"/>
                    <a:pt x="864" y="816"/>
                  </a:cubicBezTo>
                  <a:cubicBezTo>
                    <a:pt x="864" y="552"/>
                    <a:pt x="1044" y="582"/>
                    <a:pt x="1170" y="588"/>
                  </a:cubicBezTo>
                  <a:cubicBezTo>
                    <a:pt x="1386" y="666"/>
                    <a:pt x="1535" y="548"/>
                    <a:pt x="1692" y="546"/>
                  </a:cubicBezTo>
                  <a:cubicBezTo>
                    <a:pt x="1849" y="544"/>
                    <a:pt x="1944" y="648"/>
                    <a:pt x="2112" y="576"/>
                  </a:cubicBezTo>
                  <a:cubicBezTo>
                    <a:pt x="2250" y="510"/>
                    <a:pt x="2200" y="448"/>
                    <a:pt x="2208" y="384"/>
                  </a:cubicBezTo>
                  <a:cubicBezTo>
                    <a:pt x="2220" y="311"/>
                    <a:pt x="2040" y="198"/>
                    <a:pt x="2184" y="138"/>
                  </a:cubicBezTo>
                  <a:cubicBezTo>
                    <a:pt x="2346" y="60"/>
                    <a:pt x="2500" y="95"/>
                    <a:pt x="2640" y="144"/>
                  </a:cubicBezTo>
                  <a:cubicBezTo>
                    <a:pt x="2780" y="193"/>
                    <a:pt x="2872" y="424"/>
                    <a:pt x="3024" y="432"/>
                  </a:cubicBezTo>
                  <a:cubicBezTo>
                    <a:pt x="3176" y="440"/>
                    <a:pt x="3464" y="264"/>
                    <a:pt x="3552" y="192"/>
                  </a:cubicBezTo>
                  <a:cubicBezTo>
                    <a:pt x="3640" y="120"/>
                    <a:pt x="3552" y="40"/>
                    <a:pt x="355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-8"/>
              <a:ext cx="1996" cy="1240"/>
            </a:xfrm>
            <a:custGeom>
              <a:avLst/>
              <a:gdLst/>
              <a:ahLst/>
              <a:cxnLst>
                <a:cxn ang="0">
                  <a:pos x="0" y="960"/>
                </a:cxn>
                <a:cxn ang="0">
                  <a:pos x="336" y="1200"/>
                </a:cxn>
                <a:cxn ang="0">
                  <a:pos x="576" y="1200"/>
                </a:cxn>
                <a:cxn ang="0">
                  <a:pos x="696" y="972"/>
                </a:cxn>
                <a:cxn ang="0">
                  <a:pos x="636" y="462"/>
                </a:cxn>
                <a:cxn ang="0">
                  <a:pos x="816" y="276"/>
                </a:cxn>
                <a:cxn ang="0">
                  <a:pos x="1392" y="432"/>
                </a:cxn>
                <a:cxn ang="0">
                  <a:pos x="1740" y="390"/>
                </a:cxn>
                <a:cxn ang="0">
                  <a:pos x="1974" y="348"/>
                </a:cxn>
                <a:cxn ang="0">
                  <a:pos x="1872" y="0"/>
                </a:cxn>
              </a:cxnLst>
              <a:rect l="0" t="0" r="r" b="b"/>
              <a:pathLst>
                <a:path w="1996" h="1240">
                  <a:moveTo>
                    <a:pt x="0" y="960"/>
                  </a:moveTo>
                  <a:cubicBezTo>
                    <a:pt x="56" y="1000"/>
                    <a:pt x="240" y="1160"/>
                    <a:pt x="336" y="1200"/>
                  </a:cubicBezTo>
                  <a:cubicBezTo>
                    <a:pt x="432" y="1240"/>
                    <a:pt x="516" y="1238"/>
                    <a:pt x="576" y="1200"/>
                  </a:cubicBezTo>
                  <a:cubicBezTo>
                    <a:pt x="636" y="1162"/>
                    <a:pt x="686" y="1095"/>
                    <a:pt x="696" y="972"/>
                  </a:cubicBezTo>
                  <a:cubicBezTo>
                    <a:pt x="706" y="849"/>
                    <a:pt x="616" y="578"/>
                    <a:pt x="636" y="462"/>
                  </a:cubicBezTo>
                  <a:cubicBezTo>
                    <a:pt x="656" y="346"/>
                    <a:pt x="690" y="281"/>
                    <a:pt x="816" y="276"/>
                  </a:cubicBezTo>
                  <a:cubicBezTo>
                    <a:pt x="942" y="271"/>
                    <a:pt x="1238" y="413"/>
                    <a:pt x="1392" y="432"/>
                  </a:cubicBezTo>
                  <a:cubicBezTo>
                    <a:pt x="1546" y="451"/>
                    <a:pt x="1643" y="404"/>
                    <a:pt x="1740" y="390"/>
                  </a:cubicBezTo>
                  <a:cubicBezTo>
                    <a:pt x="1837" y="376"/>
                    <a:pt x="1952" y="413"/>
                    <a:pt x="1974" y="348"/>
                  </a:cubicBezTo>
                  <a:cubicBezTo>
                    <a:pt x="1996" y="283"/>
                    <a:pt x="1986" y="84"/>
                    <a:pt x="187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-8"/>
              <a:ext cx="1584" cy="1008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336" y="960"/>
                </a:cxn>
                <a:cxn ang="0">
                  <a:pos x="480" y="864"/>
                </a:cxn>
                <a:cxn ang="0">
                  <a:pos x="318" y="414"/>
                </a:cxn>
                <a:cxn ang="0">
                  <a:pos x="780" y="36"/>
                </a:cxn>
                <a:cxn ang="0">
                  <a:pos x="1440" y="192"/>
                </a:cxn>
                <a:cxn ang="0">
                  <a:pos x="1584" y="0"/>
                </a:cxn>
              </a:cxnLst>
              <a:rect l="0" t="0" r="r" b="b"/>
              <a:pathLst>
                <a:path w="1584" h="1008">
                  <a:moveTo>
                    <a:pt x="0" y="576"/>
                  </a:moveTo>
                  <a:cubicBezTo>
                    <a:pt x="56" y="640"/>
                    <a:pt x="256" y="912"/>
                    <a:pt x="336" y="960"/>
                  </a:cubicBezTo>
                  <a:cubicBezTo>
                    <a:pt x="416" y="1008"/>
                    <a:pt x="483" y="955"/>
                    <a:pt x="480" y="864"/>
                  </a:cubicBezTo>
                  <a:cubicBezTo>
                    <a:pt x="477" y="773"/>
                    <a:pt x="384" y="618"/>
                    <a:pt x="318" y="414"/>
                  </a:cubicBezTo>
                  <a:cubicBezTo>
                    <a:pt x="156" y="12"/>
                    <a:pt x="528" y="6"/>
                    <a:pt x="780" y="36"/>
                  </a:cubicBezTo>
                  <a:cubicBezTo>
                    <a:pt x="1002" y="66"/>
                    <a:pt x="1306" y="198"/>
                    <a:pt x="1440" y="192"/>
                  </a:cubicBezTo>
                  <a:cubicBezTo>
                    <a:pt x="1574" y="186"/>
                    <a:pt x="1554" y="40"/>
                    <a:pt x="1584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856" y="144"/>
              <a:ext cx="3752" cy="1816"/>
            </a:xfrm>
            <a:custGeom>
              <a:avLst/>
              <a:gdLst/>
              <a:ahLst/>
              <a:cxnLst>
                <a:cxn ang="0">
                  <a:pos x="248" y="1000"/>
                </a:cxn>
                <a:cxn ang="0">
                  <a:pos x="200" y="760"/>
                </a:cxn>
                <a:cxn ang="0">
                  <a:pos x="248" y="664"/>
                </a:cxn>
                <a:cxn ang="0">
                  <a:pos x="584" y="616"/>
                </a:cxn>
                <a:cxn ang="0">
                  <a:pos x="1304" y="664"/>
                </a:cxn>
                <a:cxn ang="0">
                  <a:pos x="1640" y="424"/>
                </a:cxn>
                <a:cxn ang="0">
                  <a:pos x="1976" y="472"/>
                </a:cxn>
                <a:cxn ang="0">
                  <a:pos x="2600" y="424"/>
                </a:cxn>
                <a:cxn ang="0">
                  <a:pos x="3128" y="88"/>
                </a:cxn>
                <a:cxn ang="0">
                  <a:pos x="3560" y="40"/>
                </a:cxn>
                <a:cxn ang="0">
                  <a:pos x="3656" y="328"/>
                </a:cxn>
                <a:cxn ang="0">
                  <a:pos x="2984" y="760"/>
                </a:cxn>
                <a:cxn ang="0">
                  <a:pos x="2456" y="952"/>
                </a:cxn>
                <a:cxn ang="0">
                  <a:pos x="1976" y="1432"/>
                </a:cxn>
                <a:cxn ang="0">
                  <a:pos x="1400" y="1768"/>
                </a:cxn>
                <a:cxn ang="0">
                  <a:pos x="968" y="1720"/>
                </a:cxn>
                <a:cxn ang="0">
                  <a:pos x="296" y="1768"/>
                </a:cxn>
                <a:cxn ang="0">
                  <a:pos x="8" y="1432"/>
                </a:cxn>
                <a:cxn ang="0">
                  <a:pos x="248" y="1000"/>
                </a:cxn>
              </a:cxnLst>
              <a:rect l="0" t="0" r="r" b="b"/>
              <a:pathLst>
                <a:path w="3752" h="1816">
                  <a:moveTo>
                    <a:pt x="248" y="1000"/>
                  </a:moveTo>
                  <a:cubicBezTo>
                    <a:pt x="280" y="888"/>
                    <a:pt x="200" y="816"/>
                    <a:pt x="200" y="760"/>
                  </a:cubicBezTo>
                  <a:cubicBezTo>
                    <a:pt x="200" y="704"/>
                    <a:pt x="184" y="688"/>
                    <a:pt x="248" y="664"/>
                  </a:cubicBezTo>
                  <a:cubicBezTo>
                    <a:pt x="312" y="640"/>
                    <a:pt x="408" y="616"/>
                    <a:pt x="584" y="616"/>
                  </a:cubicBezTo>
                  <a:cubicBezTo>
                    <a:pt x="760" y="616"/>
                    <a:pt x="1128" y="696"/>
                    <a:pt x="1304" y="664"/>
                  </a:cubicBezTo>
                  <a:cubicBezTo>
                    <a:pt x="1480" y="632"/>
                    <a:pt x="1528" y="456"/>
                    <a:pt x="1640" y="424"/>
                  </a:cubicBezTo>
                  <a:cubicBezTo>
                    <a:pt x="1752" y="392"/>
                    <a:pt x="1816" y="472"/>
                    <a:pt x="1976" y="472"/>
                  </a:cubicBezTo>
                  <a:cubicBezTo>
                    <a:pt x="2136" y="472"/>
                    <a:pt x="2408" y="488"/>
                    <a:pt x="2600" y="424"/>
                  </a:cubicBezTo>
                  <a:cubicBezTo>
                    <a:pt x="2792" y="360"/>
                    <a:pt x="2968" y="152"/>
                    <a:pt x="3128" y="88"/>
                  </a:cubicBezTo>
                  <a:cubicBezTo>
                    <a:pt x="3288" y="24"/>
                    <a:pt x="3472" y="0"/>
                    <a:pt x="3560" y="40"/>
                  </a:cubicBezTo>
                  <a:cubicBezTo>
                    <a:pt x="3648" y="80"/>
                    <a:pt x="3752" y="208"/>
                    <a:pt x="3656" y="328"/>
                  </a:cubicBezTo>
                  <a:cubicBezTo>
                    <a:pt x="3560" y="448"/>
                    <a:pt x="3184" y="656"/>
                    <a:pt x="2984" y="760"/>
                  </a:cubicBezTo>
                  <a:cubicBezTo>
                    <a:pt x="2784" y="864"/>
                    <a:pt x="2624" y="840"/>
                    <a:pt x="2456" y="952"/>
                  </a:cubicBezTo>
                  <a:cubicBezTo>
                    <a:pt x="2288" y="1064"/>
                    <a:pt x="2152" y="1296"/>
                    <a:pt x="1976" y="1432"/>
                  </a:cubicBezTo>
                  <a:cubicBezTo>
                    <a:pt x="1800" y="1568"/>
                    <a:pt x="1568" y="1720"/>
                    <a:pt x="1400" y="1768"/>
                  </a:cubicBezTo>
                  <a:cubicBezTo>
                    <a:pt x="1232" y="1816"/>
                    <a:pt x="1152" y="1720"/>
                    <a:pt x="968" y="1720"/>
                  </a:cubicBezTo>
                  <a:cubicBezTo>
                    <a:pt x="784" y="1720"/>
                    <a:pt x="456" y="1816"/>
                    <a:pt x="296" y="1768"/>
                  </a:cubicBezTo>
                  <a:cubicBezTo>
                    <a:pt x="136" y="1720"/>
                    <a:pt x="16" y="1560"/>
                    <a:pt x="8" y="1432"/>
                  </a:cubicBezTo>
                  <a:cubicBezTo>
                    <a:pt x="0" y="1304"/>
                    <a:pt x="216" y="1112"/>
                    <a:pt x="248" y="10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972" y="688"/>
              <a:ext cx="2580" cy="1140"/>
            </a:xfrm>
            <a:custGeom>
              <a:avLst/>
              <a:gdLst/>
              <a:ahLst/>
              <a:cxnLst>
                <a:cxn ang="0">
                  <a:pos x="36" y="792"/>
                </a:cxn>
                <a:cxn ang="0">
                  <a:pos x="228" y="456"/>
                </a:cxn>
                <a:cxn ang="0">
                  <a:pos x="324" y="264"/>
                </a:cxn>
                <a:cxn ang="0">
                  <a:pos x="612" y="216"/>
                </a:cxn>
                <a:cxn ang="0">
                  <a:pos x="1092" y="312"/>
                </a:cxn>
                <a:cxn ang="0">
                  <a:pos x="1536" y="60"/>
                </a:cxn>
                <a:cxn ang="0">
                  <a:pos x="2388" y="120"/>
                </a:cxn>
                <a:cxn ang="0">
                  <a:pos x="2328" y="288"/>
                </a:cxn>
                <a:cxn ang="0">
                  <a:pos x="2028" y="612"/>
                </a:cxn>
                <a:cxn ang="0">
                  <a:pos x="1428" y="1032"/>
                </a:cxn>
                <a:cxn ang="0">
                  <a:pos x="1140" y="1080"/>
                </a:cxn>
                <a:cxn ang="0">
                  <a:pos x="324" y="1032"/>
                </a:cxn>
                <a:cxn ang="0">
                  <a:pos x="36" y="792"/>
                </a:cxn>
              </a:cxnLst>
              <a:rect l="0" t="0" r="r" b="b"/>
              <a:pathLst>
                <a:path w="2580" h="1140">
                  <a:moveTo>
                    <a:pt x="36" y="792"/>
                  </a:moveTo>
                  <a:cubicBezTo>
                    <a:pt x="66" y="666"/>
                    <a:pt x="180" y="544"/>
                    <a:pt x="228" y="456"/>
                  </a:cubicBezTo>
                  <a:cubicBezTo>
                    <a:pt x="276" y="368"/>
                    <a:pt x="260" y="304"/>
                    <a:pt x="324" y="264"/>
                  </a:cubicBezTo>
                  <a:cubicBezTo>
                    <a:pt x="388" y="224"/>
                    <a:pt x="484" y="208"/>
                    <a:pt x="612" y="216"/>
                  </a:cubicBezTo>
                  <a:cubicBezTo>
                    <a:pt x="740" y="224"/>
                    <a:pt x="828" y="330"/>
                    <a:pt x="1092" y="312"/>
                  </a:cubicBezTo>
                  <a:cubicBezTo>
                    <a:pt x="1422" y="270"/>
                    <a:pt x="1416" y="0"/>
                    <a:pt x="1536" y="60"/>
                  </a:cubicBezTo>
                  <a:cubicBezTo>
                    <a:pt x="1782" y="204"/>
                    <a:pt x="2256" y="82"/>
                    <a:pt x="2388" y="120"/>
                  </a:cubicBezTo>
                  <a:cubicBezTo>
                    <a:pt x="2520" y="158"/>
                    <a:pt x="2580" y="198"/>
                    <a:pt x="2328" y="288"/>
                  </a:cubicBezTo>
                  <a:cubicBezTo>
                    <a:pt x="2094" y="378"/>
                    <a:pt x="2178" y="488"/>
                    <a:pt x="2028" y="612"/>
                  </a:cubicBezTo>
                  <a:cubicBezTo>
                    <a:pt x="1878" y="736"/>
                    <a:pt x="1576" y="954"/>
                    <a:pt x="1428" y="1032"/>
                  </a:cubicBezTo>
                  <a:cubicBezTo>
                    <a:pt x="1292" y="1112"/>
                    <a:pt x="1218" y="1140"/>
                    <a:pt x="1140" y="1080"/>
                  </a:cubicBezTo>
                  <a:cubicBezTo>
                    <a:pt x="918" y="960"/>
                    <a:pt x="508" y="1080"/>
                    <a:pt x="324" y="1032"/>
                  </a:cubicBezTo>
                  <a:cubicBezTo>
                    <a:pt x="140" y="984"/>
                    <a:pt x="0" y="918"/>
                    <a:pt x="36" y="7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1170" y="910"/>
              <a:ext cx="1758" cy="696"/>
            </a:xfrm>
            <a:custGeom>
              <a:avLst/>
              <a:gdLst/>
              <a:ahLst/>
              <a:cxnLst>
                <a:cxn ang="0">
                  <a:pos x="60" y="594"/>
                </a:cxn>
                <a:cxn ang="0">
                  <a:pos x="126" y="234"/>
                </a:cxn>
                <a:cxn ang="0">
                  <a:pos x="1182" y="234"/>
                </a:cxn>
                <a:cxn ang="0">
                  <a:pos x="1518" y="90"/>
                </a:cxn>
                <a:cxn ang="0">
                  <a:pos x="1710" y="138"/>
                </a:cxn>
                <a:cxn ang="0">
                  <a:pos x="1230" y="522"/>
                </a:cxn>
                <a:cxn ang="0">
                  <a:pos x="750" y="666"/>
                </a:cxn>
                <a:cxn ang="0">
                  <a:pos x="60" y="594"/>
                </a:cxn>
              </a:cxnLst>
              <a:rect l="0" t="0" r="r" b="b"/>
              <a:pathLst>
                <a:path w="1758" h="696">
                  <a:moveTo>
                    <a:pt x="60" y="594"/>
                  </a:moveTo>
                  <a:cubicBezTo>
                    <a:pt x="0" y="462"/>
                    <a:pt x="48" y="306"/>
                    <a:pt x="126" y="234"/>
                  </a:cubicBezTo>
                  <a:cubicBezTo>
                    <a:pt x="390" y="30"/>
                    <a:pt x="654" y="378"/>
                    <a:pt x="1182" y="234"/>
                  </a:cubicBezTo>
                  <a:cubicBezTo>
                    <a:pt x="1414" y="210"/>
                    <a:pt x="1284" y="132"/>
                    <a:pt x="1518" y="90"/>
                  </a:cubicBezTo>
                  <a:cubicBezTo>
                    <a:pt x="1680" y="0"/>
                    <a:pt x="1758" y="66"/>
                    <a:pt x="1710" y="138"/>
                  </a:cubicBezTo>
                  <a:cubicBezTo>
                    <a:pt x="1662" y="210"/>
                    <a:pt x="1290" y="372"/>
                    <a:pt x="1230" y="522"/>
                  </a:cubicBezTo>
                  <a:cubicBezTo>
                    <a:pt x="1134" y="696"/>
                    <a:pt x="945" y="654"/>
                    <a:pt x="750" y="666"/>
                  </a:cubicBezTo>
                  <a:cubicBezTo>
                    <a:pt x="555" y="678"/>
                    <a:pt x="164" y="666"/>
                    <a:pt x="60" y="5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99203">
              <a:off x="1296" y="1240"/>
              <a:ext cx="928" cy="192"/>
            </a:xfrm>
            <a:custGeom>
              <a:avLst/>
              <a:gdLst/>
              <a:ahLst/>
              <a:cxnLst>
                <a:cxn ang="0">
                  <a:pos x="104" y="96"/>
                </a:cxn>
                <a:cxn ang="0">
                  <a:pos x="152" y="0"/>
                </a:cxn>
                <a:cxn ang="0">
                  <a:pos x="728" y="96"/>
                </a:cxn>
                <a:cxn ang="0">
                  <a:pos x="920" y="96"/>
                </a:cxn>
                <a:cxn ang="0">
                  <a:pos x="776" y="192"/>
                </a:cxn>
                <a:cxn ang="0">
                  <a:pos x="104" y="96"/>
                </a:cxn>
              </a:cxnLst>
              <a:rect l="0" t="0" r="r" b="b"/>
              <a:pathLst>
                <a:path w="928" h="192">
                  <a:moveTo>
                    <a:pt x="104" y="96"/>
                  </a:moveTo>
                  <a:cubicBezTo>
                    <a:pt x="0" y="64"/>
                    <a:pt x="48" y="0"/>
                    <a:pt x="152" y="0"/>
                  </a:cubicBezTo>
                  <a:cubicBezTo>
                    <a:pt x="256" y="0"/>
                    <a:pt x="600" y="80"/>
                    <a:pt x="728" y="96"/>
                  </a:cubicBezTo>
                  <a:cubicBezTo>
                    <a:pt x="856" y="112"/>
                    <a:pt x="912" y="80"/>
                    <a:pt x="920" y="96"/>
                  </a:cubicBezTo>
                  <a:cubicBezTo>
                    <a:pt x="928" y="112"/>
                    <a:pt x="912" y="192"/>
                    <a:pt x="776" y="192"/>
                  </a:cubicBezTo>
                  <a:cubicBezTo>
                    <a:pt x="640" y="192"/>
                    <a:pt x="208" y="128"/>
                    <a:pt x="104" y="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0" y="1584"/>
              <a:ext cx="5754" cy="228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336" y="40"/>
                </a:cxn>
                <a:cxn ang="0">
                  <a:pos x="720" y="280"/>
                </a:cxn>
                <a:cxn ang="0">
                  <a:pos x="912" y="712"/>
                </a:cxn>
                <a:cxn ang="0">
                  <a:pos x="864" y="1240"/>
                </a:cxn>
                <a:cxn ang="0">
                  <a:pos x="960" y="1768"/>
                </a:cxn>
                <a:cxn ang="0">
                  <a:pos x="1440" y="2152"/>
                </a:cxn>
                <a:cxn ang="0">
                  <a:pos x="2160" y="2248"/>
                </a:cxn>
                <a:cxn ang="0">
                  <a:pos x="2688" y="1960"/>
                </a:cxn>
                <a:cxn ang="0">
                  <a:pos x="2706" y="472"/>
                </a:cxn>
                <a:cxn ang="0">
                  <a:pos x="3456" y="424"/>
                </a:cxn>
                <a:cxn ang="0">
                  <a:pos x="4416" y="712"/>
                </a:cxn>
                <a:cxn ang="0">
                  <a:pos x="4416" y="1432"/>
                </a:cxn>
                <a:cxn ang="0">
                  <a:pos x="4728" y="1822"/>
                </a:cxn>
                <a:cxn ang="0">
                  <a:pos x="5322" y="2206"/>
                </a:cxn>
                <a:cxn ang="0">
                  <a:pos x="5754" y="1510"/>
                </a:cxn>
              </a:cxnLst>
              <a:rect l="0" t="0" r="r" b="b"/>
              <a:pathLst>
                <a:path w="5754" h="2280">
                  <a:moveTo>
                    <a:pt x="0" y="40"/>
                  </a:moveTo>
                  <a:cubicBezTo>
                    <a:pt x="56" y="40"/>
                    <a:pt x="216" y="0"/>
                    <a:pt x="336" y="40"/>
                  </a:cubicBezTo>
                  <a:cubicBezTo>
                    <a:pt x="456" y="80"/>
                    <a:pt x="624" y="168"/>
                    <a:pt x="720" y="280"/>
                  </a:cubicBezTo>
                  <a:cubicBezTo>
                    <a:pt x="816" y="392"/>
                    <a:pt x="888" y="552"/>
                    <a:pt x="912" y="712"/>
                  </a:cubicBezTo>
                  <a:cubicBezTo>
                    <a:pt x="936" y="872"/>
                    <a:pt x="856" y="1064"/>
                    <a:pt x="864" y="1240"/>
                  </a:cubicBezTo>
                  <a:cubicBezTo>
                    <a:pt x="872" y="1416"/>
                    <a:pt x="864" y="1616"/>
                    <a:pt x="960" y="1768"/>
                  </a:cubicBezTo>
                  <a:cubicBezTo>
                    <a:pt x="1056" y="1920"/>
                    <a:pt x="1240" y="2072"/>
                    <a:pt x="1440" y="2152"/>
                  </a:cubicBezTo>
                  <a:cubicBezTo>
                    <a:pt x="1640" y="2232"/>
                    <a:pt x="1952" y="2280"/>
                    <a:pt x="2160" y="2248"/>
                  </a:cubicBezTo>
                  <a:cubicBezTo>
                    <a:pt x="2368" y="2216"/>
                    <a:pt x="2597" y="2256"/>
                    <a:pt x="2688" y="1960"/>
                  </a:cubicBezTo>
                  <a:cubicBezTo>
                    <a:pt x="2779" y="1664"/>
                    <a:pt x="2578" y="728"/>
                    <a:pt x="2706" y="472"/>
                  </a:cubicBezTo>
                  <a:cubicBezTo>
                    <a:pt x="2834" y="216"/>
                    <a:pt x="3171" y="384"/>
                    <a:pt x="3456" y="424"/>
                  </a:cubicBezTo>
                  <a:cubicBezTo>
                    <a:pt x="3741" y="464"/>
                    <a:pt x="4256" y="544"/>
                    <a:pt x="4416" y="712"/>
                  </a:cubicBezTo>
                  <a:cubicBezTo>
                    <a:pt x="4576" y="880"/>
                    <a:pt x="4364" y="1247"/>
                    <a:pt x="4416" y="1432"/>
                  </a:cubicBezTo>
                  <a:cubicBezTo>
                    <a:pt x="4468" y="1617"/>
                    <a:pt x="4577" y="1693"/>
                    <a:pt x="4728" y="1822"/>
                  </a:cubicBezTo>
                  <a:cubicBezTo>
                    <a:pt x="4879" y="1951"/>
                    <a:pt x="5151" y="2258"/>
                    <a:pt x="5322" y="2206"/>
                  </a:cubicBezTo>
                  <a:cubicBezTo>
                    <a:pt x="5493" y="2154"/>
                    <a:pt x="5664" y="1655"/>
                    <a:pt x="5754" y="151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1056" y="2008"/>
              <a:ext cx="1496" cy="1464"/>
            </a:xfrm>
            <a:custGeom>
              <a:avLst/>
              <a:gdLst/>
              <a:ahLst/>
              <a:cxnLst>
                <a:cxn ang="0">
                  <a:pos x="408" y="16"/>
                </a:cxn>
                <a:cxn ang="0">
                  <a:pos x="72" y="304"/>
                </a:cxn>
                <a:cxn ang="0">
                  <a:pos x="72" y="976"/>
                </a:cxn>
                <a:cxn ang="0">
                  <a:pos x="504" y="1360"/>
                </a:cxn>
                <a:cxn ang="0">
                  <a:pos x="1128" y="1408"/>
                </a:cxn>
                <a:cxn ang="0">
                  <a:pos x="1464" y="1024"/>
                </a:cxn>
                <a:cxn ang="0">
                  <a:pos x="1320" y="208"/>
                </a:cxn>
                <a:cxn ang="0">
                  <a:pos x="408" y="16"/>
                </a:cxn>
              </a:cxnLst>
              <a:rect l="0" t="0" r="r" b="b"/>
              <a:pathLst>
                <a:path w="1496" h="1464">
                  <a:moveTo>
                    <a:pt x="408" y="16"/>
                  </a:moveTo>
                  <a:cubicBezTo>
                    <a:pt x="200" y="32"/>
                    <a:pt x="128" y="144"/>
                    <a:pt x="72" y="304"/>
                  </a:cubicBezTo>
                  <a:cubicBezTo>
                    <a:pt x="16" y="464"/>
                    <a:pt x="0" y="800"/>
                    <a:pt x="72" y="976"/>
                  </a:cubicBezTo>
                  <a:cubicBezTo>
                    <a:pt x="144" y="1152"/>
                    <a:pt x="328" y="1288"/>
                    <a:pt x="504" y="1360"/>
                  </a:cubicBezTo>
                  <a:cubicBezTo>
                    <a:pt x="680" y="1432"/>
                    <a:pt x="968" y="1464"/>
                    <a:pt x="1128" y="1408"/>
                  </a:cubicBezTo>
                  <a:cubicBezTo>
                    <a:pt x="1288" y="1352"/>
                    <a:pt x="1432" y="1224"/>
                    <a:pt x="1464" y="1024"/>
                  </a:cubicBezTo>
                  <a:cubicBezTo>
                    <a:pt x="1496" y="824"/>
                    <a:pt x="1496" y="376"/>
                    <a:pt x="1320" y="208"/>
                  </a:cubicBezTo>
                  <a:cubicBezTo>
                    <a:pt x="1144" y="40"/>
                    <a:pt x="616" y="0"/>
                    <a:pt x="40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 rot="1159149">
              <a:off x="1296" y="2152"/>
              <a:ext cx="1126" cy="730"/>
            </a:xfrm>
            <a:custGeom>
              <a:avLst/>
              <a:gdLst/>
              <a:ahLst/>
              <a:cxnLst>
                <a:cxn ang="0">
                  <a:pos x="940" y="196"/>
                </a:cxn>
                <a:cxn ang="0">
                  <a:pos x="576" y="20"/>
                </a:cxn>
                <a:cxn ang="0">
                  <a:pos x="192" y="76"/>
                </a:cxn>
                <a:cxn ang="0">
                  <a:pos x="24" y="372"/>
                </a:cxn>
                <a:cxn ang="0">
                  <a:pos x="520" y="670"/>
                </a:cxn>
                <a:cxn ang="0">
                  <a:pos x="1048" y="568"/>
                </a:cxn>
                <a:cxn ang="0">
                  <a:pos x="940" y="196"/>
                </a:cxn>
              </a:cxnLst>
              <a:rect l="0" t="0" r="r" b="b"/>
              <a:pathLst>
                <a:path w="1126" h="730">
                  <a:moveTo>
                    <a:pt x="940" y="196"/>
                  </a:moveTo>
                  <a:cubicBezTo>
                    <a:pt x="700" y="100"/>
                    <a:pt x="701" y="40"/>
                    <a:pt x="576" y="20"/>
                  </a:cubicBezTo>
                  <a:cubicBezTo>
                    <a:pt x="451" y="0"/>
                    <a:pt x="284" y="17"/>
                    <a:pt x="192" y="76"/>
                  </a:cubicBezTo>
                  <a:cubicBezTo>
                    <a:pt x="100" y="135"/>
                    <a:pt x="56" y="132"/>
                    <a:pt x="24" y="372"/>
                  </a:cubicBezTo>
                  <a:cubicBezTo>
                    <a:pt x="0" y="730"/>
                    <a:pt x="350" y="637"/>
                    <a:pt x="520" y="670"/>
                  </a:cubicBezTo>
                  <a:cubicBezTo>
                    <a:pt x="690" y="703"/>
                    <a:pt x="978" y="647"/>
                    <a:pt x="1048" y="568"/>
                  </a:cubicBezTo>
                  <a:cubicBezTo>
                    <a:pt x="1118" y="489"/>
                    <a:pt x="1126" y="280"/>
                    <a:pt x="940" y="1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3112" y="-8"/>
              <a:ext cx="2648" cy="3394"/>
            </a:xfrm>
            <a:custGeom>
              <a:avLst/>
              <a:gdLst/>
              <a:ahLst/>
              <a:cxnLst>
                <a:cxn ang="0">
                  <a:pos x="1496" y="0"/>
                </a:cxn>
                <a:cxn ang="0">
                  <a:pos x="1640" y="384"/>
                </a:cxn>
                <a:cxn ang="0">
                  <a:pos x="1400" y="864"/>
                </a:cxn>
                <a:cxn ang="0">
                  <a:pos x="536" y="1200"/>
                </a:cxn>
                <a:cxn ang="0">
                  <a:pos x="56" y="1584"/>
                </a:cxn>
                <a:cxn ang="0">
                  <a:pos x="200" y="1872"/>
                </a:cxn>
                <a:cxn ang="0">
                  <a:pos x="1064" y="2016"/>
                </a:cxn>
                <a:cxn ang="0">
                  <a:pos x="1592" y="2304"/>
                </a:cxn>
                <a:cxn ang="0">
                  <a:pos x="1562" y="2940"/>
                </a:cxn>
                <a:cxn ang="0">
                  <a:pos x="2120" y="3384"/>
                </a:cxn>
                <a:cxn ang="0">
                  <a:pos x="2648" y="2880"/>
                </a:cxn>
              </a:cxnLst>
              <a:rect l="0" t="0" r="r" b="b"/>
              <a:pathLst>
                <a:path w="2648" h="3394">
                  <a:moveTo>
                    <a:pt x="1496" y="0"/>
                  </a:moveTo>
                  <a:cubicBezTo>
                    <a:pt x="1520" y="64"/>
                    <a:pt x="1656" y="240"/>
                    <a:pt x="1640" y="384"/>
                  </a:cubicBezTo>
                  <a:cubicBezTo>
                    <a:pt x="1624" y="528"/>
                    <a:pt x="1584" y="728"/>
                    <a:pt x="1400" y="864"/>
                  </a:cubicBezTo>
                  <a:cubicBezTo>
                    <a:pt x="1216" y="1000"/>
                    <a:pt x="760" y="1080"/>
                    <a:pt x="536" y="1200"/>
                  </a:cubicBezTo>
                  <a:cubicBezTo>
                    <a:pt x="312" y="1320"/>
                    <a:pt x="112" y="1472"/>
                    <a:pt x="56" y="1584"/>
                  </a:cubicBezTo>
                  <a:cubicBezTo>
                    <a:pt x="0" y="1696"/>
                    <a:pt x="32" y="1800"/>
                    <a:pt x="200" y="1872"/>
                  </a:cubicBezTo>
                  <a:cubicBezTo>
                    <a:pt x="368" y="1944"/>
                    <a:pt x="832" y="1944"/>
                    <a:pt x="1064" y="2016"/>
                  </a:cubicBezTo>
                  <a:cubicBezTo>
                    <a:pt x="1296" y="2088"/>
                    <a:pt x="1509" y="2150"/>
                    <a:pt x="1592" y="2304"/>
                  </a:cubicBezTo>
                  <a:cubicBezTo>
                    <a:pt x="1675" y="2458"/>
                    <a:pt x="1474" y="2760"/>
                    <a:pt x="1562" y="2940"/>
                  </a:cubicBezTo>
                  <a:cubicBezTo>
                    <a:pt x="1650" y="3120"/>
                    <a:pt x="1939" y="3394"/>
                    <a:pt x="2120" y="3384"/>
                  </a:cubicBezTo>
                  <a:cubicBezTo>
                    <a:pt x="2301" y="3374"/>
                    <a:pt x="2538" y="2985"/>
                    <a:pt x="2648" y="28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3504" y="-8"/>
              <a:ext cx="2256" cy="3160"/>
            </a:xfrm>
            <a:custGeom>
              <a:avLst/>
              <a:gdLst/>
              <a:ahLst/>
              <a:cxnLst>
                <a:cxn ang="0">
                  <a:pos x="1488" y="0"/>
                </a:cxn>
                <a:cxn ang="0">
                  <a:pos x="1488" y="528"/>
                </a:cxn>
                <a:cxn ang="0">
                  <a:pos x="1104" y="1008"/>
                </a:cxn>
                <a:cxn ang="0">
                  <a:pos x="144" y="1488"/>
                </a:cxn>
                <a:cxn ang="0">
                  <a:pos x="240" y="1776"/>
                </a:cxn>
                <a:cxn ang="0">
                  <a:pos x="1056" y="1872"/>
                </a:cxn>
                <a:cxn ang="0">
                  <a:pos x="1536" y="2064"/>
                </a:cxn>
                <a:cxn ang="0">
                  <a:pos x="1536" y="2448"/>
                </a:cxn>
                <a:cxn ang="0">
                  <a:pos x="1344" y="2784"/>
                </a:cxn>
                <a:cxn ang="0">
                  <a:pos x="1632" y="3120"/>
                </a:cxn>
                <a:cxn ang="0">
                  <a:pos x="1968" y="3024"/>
                </a:cxn>
                <a:cxn ang="0">
                  <a:pos x="2208" y="2496"/>
                </a:cxn>
                <a:cxn ang="0">
                  <a:pos x="2112" y="1968"/>
                </a:cxn>
                <a:cxn ang="0">
                  <a:pos x="1776" y="1584"/>
                </a:cxn>
                <a:cxn ang="0">
                  <a:pos x="1824" y="1152"/>
                </a:cxn>
                <a:cxn ang="0">
                  <a:pos x="2256" y="672"/>
                </a:cxn>
              </a:cxnLst>
              <a:rect l="0" t="0" r="r" b="b"/>
              <a:pathLst>
                <a:path w="2256" h="3160">
                  <a:moveTo>
                    <a:pt x="1488" y="0"/>
                  </a:moveTo>
                  <a:cubicBezTo>
                    <a:pt x="1488" y="88"/>
                    <a:pt x="1552" y="360"/>
                    <a:pt x="1488" y="528"/>
                  </a:cubicBezTo>
                  <a:cubicBezTo>
                    <a:pt x="1424" y="696"/>
                    <a:pt x="1328" y="848"/>
                    <a:pt x="1104" y="1008"/>
                  </a:cubicBezTo>
                  <a:cubicBezTo>
                    <a:pt x="880" y="1168"/>
                    <a:pt x="288" y="1360"/>
                    <a:pt x="144" y="1488"/>
                  </a:cubicBezTo>
                  <a:cubicBezTo>
                    <a:pt x="0" y="1616"/>
                    <a:pt x="88" y="1712"/>
                    <a:pt x="240" y="1776"/>
                  </a:cubicBezTo>
                  <a:cubicBezTo>
                    <a:pt x="392" y="1840"/>
                    <a:pt x="840" y="1824"/>
                    <a:pt x="1056" y="1872"/>
                  </a:cubicBezTo>
                  <a:cubicBezTo>
                    <a:pt x="1272" y="1920"/>
                    <a:pt x="1456" y="1968"/>
                    <a:pt x="1536" y="2064"/>
                  </a:cubicBezTo>
                  <a:cubicBezTo>
                    <a:pt x="1616" y="2160"/>
                    <a:pt x="1568" y="2328"/>
                    <a:pt x="1536" y="2448"/>
                  </a:cubicBezTo>
                  <a:cubicBezTo>
                    <a:pt x="1504" y="2568"/>
                    <a:pt x="1328" y="2672"/>
                    <a:pt x="1344" y="2784"/>
                  </a:cubicBezTo>
                  <a:cubicBezTo>
                    <a:pt x="1360" y="2896"/>
                    <a:pt x="1528" y="3080"/>
                    <a:pt x="1632" y="3120"/>
                  </a:cubicBezTo>
                  <a:cubicBezTo>
                    <a:pt x="1736" y="3160"/>
                    <a:pt x="1872" y="3128"/>
                    <a:pt x="1968" y="3024"/>
                  </a:cubicBezTo>
                  <a:cubicBezTo>
                    <a:pt x="2064" y="2920"/>
                    <a:pt x="2184" y="2672"/>
                    <a:pt x="2208" y="2496"/>
                  </a:cubicBezTo>
                  <a:cubicBezTo>
                    <a:pt x="2232" y="2320"/>
                    <a:pt x="2184" y="2120"/>
                    <a:pt x="2112" y="1968"/>
                  </a:cubicBezTo>
                  <a:cubicBezTo>
                    <a:pt x="2040" y="1816"/>
                    <a:pt x="1824" y="1720"/>
                    <a:pt x="1776" y="1584"/>
                  </a:cubicBezTo>
                  <a:cubicBezTo>
                    <a:pt x="1728" y="1448"/>
                    <a:pt x="1744" y="1304"/>
                    <a:pt x="1824" y="1152"/>
                  </a:cubicBezTo>
                  <a:cubicBezTo>
                    <a:pt x="1904" y="1000"/>
                    <a:pt x="2166" y="772"/>
                    <a:pt x="2256" y="67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4008" y="1080"/>
              <a:ext cx="1048" cy="696"/>
            </a:xfrm>
            <a:custGeom>
              <a:avLst/>
              <a:gdLst/>
              <a:ahLst/>
              <a:cxnLst>
                <a:cxn ang="0">
                  <a:pos x="984" y="256"/>
                </a:cxn>
                <a:cxn ang="0">
                  <a:pos x="840" y="16"/>
                </a:cxn>
                <a:cxn ang="0">
                  <a:pos x="552" y="160"/>
                </a:cxn>
                <a:cxn ang="0">
                  <a:pos x="320" y="304"/>
                </a:cxn>
                <a:cxn ang="0">
                  <a:pos x="600" y="592"/>
                </a:cxn>
                <a:cxn ang="0">
                  <a:pos x="984" y="640"/>
                </a:cxn>
                <a:cxn ang="0">
                  <a:pos x="984" y="256"/>
                </a:cxn>
              </a:cxnLst>
              <a:rect l="0" t="0" r="r" b="b"/>
              <a:pathLst>
                <a:path w="1048" h="696">
                  <a:moveTo>
                    <a:pt x="984" y="256"/>
                  </a:moveTo>
                  <a:cubicBezTo>
                    <a:pt x="960" y="152"/>
                    <a:pt x="992" y="32"/>
                    <a:pt x="840" y="16"/>
                  </a:cubicBezTo>
                  <a:cubicBezTo>
                    <a:pt x="736" y="0"/>
                    <a:pt x="624" y="104"/>
                    <a:pt x="552" y="160"/>
                  </a:cubicBezTo>
                  <a:cubicBezTo>
                    <a:pt x="465" y="208"/>
                    <a:pt x="480" y="240"/>
                    <a:pt x="320" y="304"/>
                  </a:cubicBezTo>
                  <a:cubicBezTo>
                    <a:pt x="168" y="368"/>
                    <a:pt x="0" y="512"/>
                    <a:pt x="600" y="592"/>
                  </a:cubicBezTo>
                  <a:cubicBezTo>
                    <a:pt x="696" y="640"/>
                    <a:pt x="920" y="696"/>
                    <a:pt x="984" y="640"/>
                  </a:cubicBezTo>
                  <a:cubicBezTo>
                    <a:pt x="1048" y="584"/>
                    <a:pt x="984" y="336"/>
                    <a:pt x="98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117" y="-8"/>
              <a:ext cx="547" cy="69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528"/>
                </a:cxn>
                <a:cxn ang="0">
                  <a:pos x="131" y="680"/>
                </a:cxn>
                <a:cxn ang="0">
                  <a:pos x="355" y="624"/>
                </a:cxn>
                <a:cxn ang="0">
                  <a:pos x="499" y="384"/>
                </a:cxn>
                <a:cxn ang="0">
                  <a:pos x="547" y="0"/>
                </a:cxn>
              </a:cxnLst>
              <a:rect l="0" t="0" r="r" b="b"/>
              <a:pathLst>
                <a:path w="547" h="696">
                  <a:moveTo>
                    <a:pt x="19" y="0"/>
                  </a:moveTo>
                  <a:cubicBezTo>
                    <a:pt x="19" y="88"/>
                    <a:pt x="0" y="415"/>
                    <a:pt x="19" y="528"/>
                  </a:cubicBezTo>
                  <a:cubicBezTo>
                    <a:pt x="38" y="641"/>
                    <a:pt x="75" y="664"/>
                    <a:pt x="131" y="680"/>
                  </a:cubicBezTo>
                  <a:cubicBezTo>
                    <a:pt x="187" y="696"/>
                    <a:pt x="294" y="673"/>
                    <a:pt x="355" y="624"/>
                  </a:cubicBezTo>
                  <a:cubicBezTo>
                    <a:pt x="416" y="575"/>
                    <a:pt x="467" y="488"/>
                    <a:pt x="499" y="384"/>
                  </a:cubicBezTo>
                  <a:cubicBezTo>
                    <a:pt x="531" y="280"/>
                    <a:pt x="537" y="80"/>
                    <a:pt x="54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0" y="2024"/>
              <a:ext cx="1984" cy="229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336" y="32"/>
                </a:cxn>
                <a:cxn ang="0">
                  <a:pos x="592" y="224"/>
                </a:cxn>
                <a:cxn ang="0">
                  <a:pos x="696" y="664"/>
                </a:cxn>
                <a:cxn ang="0">
                  <a:pos x="664" y="1224"/>
                </a:cxn>
                <a:cxn ang="0">
                  <a:pos x="816" y="1784"/>
                </a:cxn>
                <a:cxn ang="0">
                  <a:pos x="1128" y="2128"/>
                </a:cxn>
                <a:cxn ang="0">
                  <a:pos x="1984" y="2296"/>
                </a:cxn>
              </a:cxnLst>
              <a:rect l="0" t="0" r="r" b="b"/>
              <a:pathLst>
                <a:path w="1984" h="2296">
                  <a:moveTo>
                    <a:pt x="0" y="32"/>
                  </a:moveTo>
                  <a:cubicBezTo>
                    <a:pt x="56" y="32"/>
                    <a:pt x="237" y="0"/>
                    <a:pt x="336" y="32"/>
                  </a:cubicBezTo>
                  <a:cubicBezTo>
                    <a:pt x="435" y="64"/>
                    <a:pt x="532" y="119"/>
                    <a:pt x="592" y="224"/>
                  </a:cubicBezTo>
                  <a:cubicBezTo>
                    <a:pt x="652" y="329"/>
                    <a:pt x="684" y="497"/>
                    <a:pt x="696" y="664"/>
                  </a:cubicBezTo>
                  <a:cubicBezTo>
                    <a:pt x="708" y="831"/>
                    <a:pt x="644" y="1037"/>
                    <a:pt x="664" y="1224"/>
                  </a:cubicBezTo>
                  <a:cubicBezTo>
                    <a:pt x="684" y="1411"/>
                    <a:pt x="739" y="1633"/>
                    <a:pt x="816" y="1784"/>
                  </a:cubicBezTo>
                  <a:cubicBezTo>
                    <a:pt x="893" y="1935"/>
                    <a:pt x="933" y="2043"/>
                    <a:pt x="1128" y="2128"/>
                  </a:cubicBezTo>
                  <a:cubicBezTo>
                    <a:pt x="1323" y="2213"/>
                    <a:pt x="1806" y="2261"/>
                    <a:pt x="1984" y="229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0" y="2400"/>
              <a:ext cx="816" cy="1912"/>
            </a:xfrm>
            <a:custGeom>
              <a:avLst/>
              <a:gdLst/>
              <a:ahLst/>
              <a:cxnLst>
                <a:cxn ang="0">
                  <a:pos x="0" y="280"/>
                </a:cxn>
                <a:cxn ang="0">
                  <a:pos x="384" y="280"/>
                </a:cxn>
                <a:cxn ang="0">
                  <a:pos x="368" y="896"/>
                </a:cxn>
                <a:cxn ang="0">
                  <a:pos x="528" y="1528"/>
                </a:cxn>
                <a:cxn ang="0">
                  <a:pos x="816" y="1912"/>
                </a:cxn>
              </a:cxnLst>
              <a:rect l="0" t="0" r="r" b="b"/>
              <a:pathLst>
                <a:path w="816" h="1912">
                  <a:moveTo>
                    <a:pt x="0" y="280"/>
                  </a:moveTo>
                  <a:cubicBezTo>
                    <a:pt x="144" y="0"/>
                    <a:pt x="323" y="177"/>
                    <a:pt x="384" y="280"/>
                  </a:cubicBezTo>
                  <a:cubicBezTo>
                    <a:pt x="488" y="440"/>
                    <a:pt x="344" y="688"/>
                    <a:pt x="368" y="896"/>
                  </a:cubicBezTo>
                  <a:cubicBezTo>
                    <a:pt x="392" y="1104"/>
                    <a:pt x="453" y="1359"/>
                    <a:pt x="528" y="1528"/>
                  </a:cubicBezTo>
                  <a:cubicBezTo>
                    <a:pt x="603" y="1697"/>
                    <a:pt x="756" y="1832"/>
                    <a:pt x="816" y="191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2688" y="3228"/>
              <a:ext cx="3080" cy="1084"/>
            </a:xfrm>
            <a:custGeom>
              <a:avLst/>
              <a:gdLst/>
              <a:ahLst/>
              <a:cxnLst>
                <a:cxn ang="0">
                  <a:pos x="0" y="1084"/>
                </a:cxn>
                <a:cxn ang="0">
                  <a:pos x="424" y="932"/>
                </a:cxn>
                <a:cxn ang="0">
                  <a:pos x="640" y="292"/>
                </a:cxn>
                <a:cxn ang="0">
                  <a:pos x="1032" y="20"/>
                </a:cxn>
                <a:cxn ang="0">
                  <a:pos x="1536" y="172"/>
                </a:cxn>
                <a:cxn ang="0">
                  <a:pos x="2064" y="604"/>
                </a:cxn>
                <a:cxn ang="0">
                  <a:pos x="2400" y="940"/>
                </a:cxn>
                <a:cxn ang="0">
                  <a:pos x="3080" y="1084"/>
                </a:cxn>
              </a:cxnLst>
              <a:rect l="0" t="0" r="r" b="b"/>
              <a:pathLst>
                <a:path w="3080" h="1084">
                  <a:moveTo>
                    <a:pt x="0" y="1084"/>
                  </a:moveTo>
                  <a:cubicBezTo>
                    <a:pt x="71" y="1059"/>
                    <a:pt x="317" y="1064"/>
                    <a:pt x="424" y="932"/>
                  </a:cubicBezTo>
                  <a:cubicBezTo>
                    <a:pt x="531" y="800"/>
                    <a:pt x="539" y="444"/>
                    <a:pt x="640" y="292"/>
                  </a:cubicBezTo>
                  <a:cubicBezTo>
                    <a:pt x="741" y="140"/>
                    <a:pt x="883" y="40"/>
                    <a:pt x="1032" y="20"/>
                  </a:cubicBezTo>
                  <a:cubicBezTo>
                    <a:pt x="1181" y="0"/>
                    <a:pt x="1364" y="75"/>
                    <a:pt x="1536" y="172"/>
                  </a:cubicBezTo>
                  <a:cubicBezTo>
                    <a:pt x="1708" y="269"/>
                    <a:pt x="1920" y="476"/>
                    <a:pt x="2064" y="604"/>
                  </a:cubicBezTo>
                  <a:cubicBezTo>
                    <a:pt x="2208" y="732"/>
                    <a:pt x="2231" y="860"/>
                    <a:pt x="2400" y="940"/>
                  </a:cubicBezTo>
                  <a:cubicBezTo>
                    <a:pt x="2569" y="1020"/>
                    <a:pt x="2939" y="1054"/>
                    <a:pt x="3080" y="108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4" name="Picture 22" descr="Topbanx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ctangle 23"/>
            <p:cNvSpPr>
              <a:spLocks noChangeArrowheads="1"/>
            </p:cNvSpPr>
            <p:nvPr/>
          </p:nvSpPr>
          <p:spPr bwMode="ltGray">
            <a:xfrm>
              <a:off x="240" y="2112"/>
              <a:ext cx="2688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" name="Line 24"/>
          <p:cNvSpPr>
            <a:spLocks noChangeShapeType="1"/>
          </p:cNvSpPr>
          <p:nvPr/>
        </p:nvSpPr>
        <p:spPr bwMode="ltGray">
          <a:xfrm>
            <a:off x="685800" y="3429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762000" y="3352800"/>
            <a:ext cx="457200" cy="457200"/>
            <a:chOff x="480" y="2112"/>
            <a:chExt cx="288" cy="288"/>
          </a:xfrm>
        </p:grpSpPr>
        <p:sp>
          <p:nvSpPr>
            <p:cNvPr id="28" name="Line 26"/>
            <p:cNvSpPr>
              <a:spLocks noChangeShapeType="1"/>
            </p:cNvSpPr>
            <p:nvPr/>
          </p:nvSpPr>
          <p:spPr bwMode="ltGray">
            <a:xfrm>
              <a:off x="528" y="216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lg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480" y="2112"/>
              <a:ext cx="117" cy="1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5132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3600"/>
            <a:ext cx="7772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5133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420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85F7F-8731-435C-9EBB-BA42249D4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01A1A-67C7-4ABD-8712-0A6AB686B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28700"/>
            <a:ext cx="19431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28700"/>
            <a:ext cx="5676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DAD9D-7277-4732-8FFA-1EC33CEA4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06F67-B1F9-43F9-85F5-925A05D40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7622C-099F-4BBC-B70F-78BE5C29E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173A7-53B1-41FC-999A-434C34425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1F679-BE0C-43B5-B70F-3E6FF11D9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65FE1-1B51-4B7B-A2B4-E9AC7B3F1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C22C4-19FD-418F-893C-E4C008D9A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121EC-AD6D-4FA5-9588-A2FDFC451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1D051-EFBE-4C28-8B00-934B0B7BF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gradFill rotWithShape="0">
          <a:gsLst>
            <a:gs pos="0">
              <a:srgbClr val="949D84"/>
            </a:gs>
            <a:gs pos="50000">
              <a:srgbClr val="C3CEAE"/>
            </a:gs>
            <a:gs pos="100000">
              <a:srgbClr val="949D8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287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717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105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0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58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0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9E02D3B-E444-4C9B-A45B-057FB994A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8" descr="ir_banner"/>
          <p:cNvPicPr>
            <a:picLocks noChangeAspect="1" noChangeArrowheads="1"/>
          </p:cNvPicPr>
          <p:nvPr/>
        </p:nvPicPr>
        <p:blipFill>
          <a:blip r:embed="rId1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7651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9" descr="NIR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69213" y="0"/>
            <a:ext cx="14747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Blip>
          <a:blip r:embed="rId15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Blip>
          <a:blip r:embed="rId16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955800" y="3478213"/>
            <a:ext cx="77724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4400" dirty="0">
              <a:solidFill>
                <a:srgbClr val="003300"/>
              </a:solidFill>
            </a:endParaRPr>
          </a:p>
          <a:p>
            <a:endParaRPr lang="en-US" sz="4400" dirty="0">
              <a:solidFill>
                <a:srgbClr val="003300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155825" y="3087688"/>
            <a:ext cx="10985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9900CC"/>
                </a:solidFill>
              </a:rPr>
              <a:t>	</a:t>
            </a:r>
          </a:p>
          <a:p>
            <a:endParaRPr lang="en-US" sz="2800"/>
          </a:p>
        </p:txBody>
      </p:sp>
      <p:sp>
        <p:nvSpPr>
          <p:cNvPr id="5" name="TextBox 4"/>
          <p:cNvSpPr txBox="1"/>
          <p:nvPr/>
        </p:nvSpPr>
        <p:spPr>
          <a:xfrm>
            <a:off x="1836829" y="1968500"/>
            <a:ext cx="73071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2"/>
                </a:solidFill>
              </a:rPr>
              <a:t>2022 NIROPS National Summary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21000" y="3962400"/>
            <a:ext cx="5473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Tom Mellin, </a:t>
            </a:r>
          </a:p>
          <a:p>
            <a:pPr algn="ctr"/>
            <a:r>
              <a:rPr lang="en-US" sz="2000" dirty="0"/>
              <a:t>National Infrared Program Manager</a:t>
            </a:r>
          </a:p>
          <a:p>
            <a:pPr algn="ctr"/>
            <a:r>
              <a:rPr lang="en-US" sz="2000" dirty="0"/>
              <a:t>NIROPS Closeout</a:t>
            </a:r>
          </a:p>
        </p:txBody>
      </p:sp>
      <p:pic>
        <p:nvPicPr>
          <p:cNvPr id="7" name="Picture 2057" descr="ftcarson08_cr"/>
          <p:cNvPicPr>
            <a:picLocks noChangeAspect="1" noChangeArrowheads="1"/>
          </p:cNvPicPr>
          <p:nvPr/>
        </p:nvPicPr>
        <p:blipFill>
          <a:blip r:embed="rId3" cstate="print"/>
          <a:srcRect l="-200" r="5077"/>
          <a:stretch>
            <a:fillRect/>
          </a:stretch>
        </p:blipFill>
        <p:spPr bwMode="auto">
          <a:xfrm>
            <a:off x="1" y="889000"/>
            <a:ext cx="1836828" cy="5969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100" y="1231900"/>
            <a:ext cx="7772400" cy="698500"/>
          </a:xfrm>
        </p:spPr>
        <p:txBody>
          <a:bodyPr/>
          <a:lstStyle/>
          <a:p>
            <a:r>
              <a:rPr lang="en-US" dirty="0"/>
              <a:t>UTFs (Unable to Fill)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44" y="2235200"/>
            <a:ext cx="3821377" cy="4114800"/>
          </a:xfrm>
        </p:spPr>
        <p:txBody>
          <a:bodyPr/>
          <a:lstStyle/>
          <a:p>
            <a:r>
              <a:rPr lang="en-US" sz="2400" dirty="0"/>
              <a:t>628 total UTFs (not incl. AC3)</a:t>
            </a:r>
          </a:p>
          <a:p>
            <a:r>
              <a:rPr lang="en-US" sz="2400" dirty="0"/>
              <a:t>UTF rate drops from 29% to 17% when weather UTFs are not counted</a:t>
            </a:r>
          </a:p>
          <a:p>
            <a:r>
              <a:rPr lang="en-US" sz="2400" dirty="0"/>
              <a:t>Other includes many fires &lt;50 acres, directed to IAA portal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18B7D1-1166-4570-9683-DDB0D809E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659" y="2050936"/>
            <a:ext cx="5351697" cy="392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4614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787400"/>
          </a:xfrm>
        </p:spPr>
        <p:txBody>
          <a:bodyPr/>
          <a:lstStyle/>
          <a:p>
            <a:r>
              <a:rPr lang="en-US" dirty="0"/>
              <a:t>Who is Requesting?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0500" y="1828800"/>
            <a:ext cx="7772400" cy="4114800"/>
          </a:xfrm>
        </p:spPr>
        <p:txBody>
          <a:bodyPr/>
          <a:lstStyle/>
          <a:p>
            <a:r>
              <a:rPr lang="en-US" sz="2800" dirty="0"/>
              <a:t>Prioritization is key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0A72BC-DB3D-4315-A748-82AD46005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14" y="1816099"/>
            <a:ext cx="4795515" cy="45400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5B9FBB-DC36-48A3-B943-E1BCDEE73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21" y="4085878"/>
            <a:ext cx="3187972" cy="174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0183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850900"/>
            <a:ext cx="8293100" cy="838200"/>
          </a:xfrm>
        </p:spPr>
        <p:txBody>
          <a:bodyPr/>
          <a:lstStyle/>
          <a:p>
            <a:r>
              <a:rPr lang="en-US" dirty="0"/>
              <a:t>Prioritization of Fires for IR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592" y="1553307"/>
            <a:ext cx="7772400" cy="4114800"/>
          </a:xfrm>
        </p:spPr>
        <p:txBody>
          <a:bodyPr/>
          <a:lstStyle/>
          <a:p>
            <a:r>
              <a:rPr lang="en-US" sz="2400" dirty="0"/>
              <a:t>Type of team assigned – Type 1, 2, 3, etc.</a:t>
            </a:r>
          </a:p>
          <a:p>
            <a:r>
              <a:rPr lang="en-US" sz="2400" dirty="0"/>
              <a:t>Values at risk, WUI, evacuations</a:t>
            </a:r>
          </a:p>
          <a:p>
            <a:r>
              <a:rPr lang="en-US" sz="2400" dirty="0"/>
              <a:t>Priority listings in National IMSR</a:t>
            </a:r>
          </a:p>
          <a:p>
            <a:r>
              <a:rPr lang="en-US" sz="2400" dirty="0"/>
              <a:t>GACC priority listings</a:t>
            </a:r>
          </a:p>
          <a:p>
            <a:r>
              <a:rPr lang="en-US" sz="2400" dirty="0"/>
              <a:t>   Geographic location and grouping of fires</a:t>
            </a:r>
          </a:p>
          <a:p>
            <a:r>
              <a:rPr lang="en-US" sz="2400" dirty="0"/>
              <a:t>Activity during the day</a:t>
            </a:r>
          </a:p>
          <a:p>
            <a:pPr lvl="1"/>
            <a:r>
              <a:rPr lang="en-US" sz="2000" dirty="0"/>
              <a:t>Satellite fire detections – MODIS, VIIRS</a:t>
            </a:r>
          </a:p>
          <a:p>
            <a:pPr lvl="1"/>
            <a:r>
              <a:rPr lang="en-US" sz="2000" dirty="0"/>
              <a:t>Plume activity – visible satellite</a:t>
            </a:r>
          </a:p>
          <a:p>
            <a:r>
              <a:rPr lang="en-US" sz="2400" dirty="0"/>
              <a:t>Consultation with NICC</a:t>
            </a:r>
          </a:p>
          <a:p>
            <a:r>
              <a:rPr lang="en-US" sz="2400" dirty="0"/>
              <a:t>Heat detected from previous NIROPS flights</a:t>
            </a:r>
          </a:p>
          <a:p>
            <a:r>
              <a:rPr lang="en-US" sz="2400" dirty="0"/>
              <a:t>Expected weather over incident</a:t>
            </a:r>
          </a:p>
          <a:p>
            <a:r>
              <a:rPr lang="en-US" sz="2400" dirty="0"/>
              <a:t>Feedback from IRINs</a:t>
            </a:r>
          </a:p>
        </p:txBody>
      </p:sp>
      <p:sp>
        <p:nvSpPr>
          <p:cNvPr id="5" name="5-Point Star 4"/>
          <p:cNvSpPr/>
          <p:nvPr/>
        </p:nvSpPr>
        <p:spPr bwMode="auto">
          <a:xfrm>
            <a:off x="1099038" y="3344985"/>
            <a:ext cx="362439" cy="382953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6" name="5-Point Star 5"/>
          <p:cNvSpPr/>
          <p:nvPr/>
        </p:nvSpPr>
        <p:spPr bwMode="auto">
          <a:xfrm>
            <a:off x="7112974" y="3344985"/>
            <a:ext cx="362439" cy="382953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75037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44575"/>
            <a:ext cx="7772400" cy="558800"/>
          </a:xfrm>
        </p:spPr>
        <p:txBody>
          <a:bodyPr/>
          <a:lstStyle/>
          <a:p>
            <a:r>
              <a:rPr lang="en-US" sz="3600" dirty="0"/>
              <a:t>Extended Support to Incidents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266" y="1603375"/>
            <a:ext cx="8318500" cy="4114800"/>
          </a:xfrm>
        </p:spPr>
        <p:txBody>
          <a:bodyPr/>
          <a:lstStyle/>
          <a:p>
            <a:r>
              <a:rPr lang="en-US" sz="2800" dirty="0"/>
              <a:t>Moose (ID) – 69 flights</a:t>
            </a:r>
          </a:p>
          <a:p>
            <a:r>
              <a:rPr lang="en-US" sz="2800" dirty="0"/>
              <a:t>Hermits Peak (NM) – 67 flights</a:t>
            </a:r>
          </a:p>
          <a:p>
            <a:r>
              <a:rPr lang="en-US" sz="2800" dirty="0"/>
              <a:t>Cedar Creek (OR) – 67 flights</a:t>
            </a:r>
          </a:p>
          <a:p>
            <a:r>
              <a:rPr lang="en-US" sz="2800" dirty="0"/>
              <a:t>Mosquito (CA) – 46 flights</a:t>
            </a:r>
          </a:p>
          <a:p>
            <a:r>
              <a:rPr lang="en-US" sz="2800" dirty="0"/>
              <a:t>Ross Fork (ID) – 43 flights</a:t>
            </a:r>
          </a:p>
          <a:p>
            <a:r>
              <a:rPr lang="en-US" sz="2800" dirty="0"/>
              <a:t>Wolf Fang (ID) – 41 flights</a:t>
            </a:r>
          </a:p>
          <a:p>
            <a:r>
              <a:rPr lang="en-US" sz="2800" dirty="0" err="1"/>
              <a:t>Woodtick</a:t>
            </a:r>
            <a:r>
              <a:rPr lang="en-US" sz="2800" dirty="0"/>
              <a:t> (ID) – 41 flights</a:t>
            </a:r>
          </a:p>
          <a:p>
            <a:r>
              <a:rPr lang="en-US" sz="2800" dirty="0"/>
              <a:t>Diamond Watch (ID) – 39 flights</a:t>
            </a:r>
          </a:p>
          <a:p>
            <a:r>
              <a:rPr lang="en-US" sz="2800" dirty="0"/>
              <a:t>Four Corners (ID) – 38 flights</a:t>
            </a:r>
          </a:p>
          <a:p>
            <a:r>
              <a:rPr lang="en-US" sz="2800" dirty="0"/>
              <a:t>SRF Lightning </a:t>
            </a:r>
            <a:r>
              <a:rPr lang="en-US" sz="2800" dirty="0" err="1"/>
              <a:t>Cx</a:t>
            </a:r>
            <a:r>
              <a:rPr lang="en-US" sz="2800" dirty="0"/>
              <a:t> (CA) – 37 flights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889193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469900"/>
            <a:ext cx="7772400" cy="1143000"/>
          </a:xfrm>
        </p:spPr>
        <p:txBody>
          <a:bodyPr/>
          <a:lstStyle/>
          <a:p>
            <a:r>
              <a:rPr lang="en-US" sz="4000" dirty="0"/>
              <a:t>It Takes a Team!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612900"/>
            <a:ext cx="8623300" cy="4114800"/>
          </a:xfrm>
        </p:spPr>
        <p:txBody>
          <a:bodyPr/>
          <a:lstStyle/>
          <a:p>
            <a:r>
              <a:rPr lang="en-US" sz="2400" dirty="0"/>
              <a:t>IR Techs - 9 person FS, 10 Tenax</a:t>
            </a:r>
          </a:p>
          <a:p>
            <a:r>
              <a:rPr lang="en-US" sz="2400" dirty="0"/>
              <a:t>Pilots – 3 FS fulltime, 7 Tenax</a:t>
            </a:r>
          </a:p>
          <a:p>
            <a:r>
              <a:rPr lang="en-US" sz="2400" dirty="0"/>
              <a:t>27 different IRINs, 3 trainees got assignments</a:t>
            </a:r>
          </a:p>
          <a:p>
            <a:r>
              <a:rPr lang="en-US" sz="2400" dirty="0"/>
              <a:t>Vendors </a:t>
            </a:r>
          </a:p>
          <a:p>
            <a:pPr lvl="1"/>
            <a:r>
              <a:rPr lang="en-US" sz="2000" dirty="0"/>
              <a:t>Exclusive Use – </a:t>
            </a:r>
            <a:r>
              <a:rPr lang="en-US" sz="2000" dirty="0" err="1"/>
              <a:t>Tenax</a:t>
            </a:r>
            <a:endParaRPr lang="en-US" sz="2000" dirty="0"/>
          </a:p>
          <a:p>
            <a:pPr lvl="1"/>
            <a:r>
              <a:rPr lang="en-US" sz="2000" dirty="0"/>
              <a:t>End Product – Courtney, </a:t>
            </a:r>
            <a:r>
              <a:rPr lang="en-US" sz="2000" dirty="0" err="1"/>
              <a:t>Kolob</a:t>
            </a:r>
            <a:r>
              <a:rPr lang="en-US" sz="2000" dirty="0"/>
              <a:t>, Hood Tech, Owyhee, Aspen </a:t>
            </a:r>
            <a:r>
              <a:rPr lang="en-US" sz="2000" dirty="0" err="1"/>
              <a:t>Helo</a:t>
            </a:r>
            <a:endParaRPr lang="en-US" sz="2000" dirty="0"/>
          </a:p>
          <a:p>
            <a:r>
              <a:rPr lang="en-US" sz="2400" dirty="0"/>
              <a:t>Virtual National IR desk activated ABQ and SLC</a:t>
            </a:r>
          </a:p>
          <a:p>
            <a:r>
              <a:rPr lang="en-US" sz="2400" dirty="0"/>
              <a:t>Aircraft 3 (Firehawk) - AC3 liaison at GTAC and NGA and USGS analysts  </a:t>
            </a:r>
          </a:p>
          <a:p>
            <a:r>
              <a:rPr lang="en-US" sz="2400" dirty="0"/>
              <a:t>R4 Aviation maintenance crew</a:t>
            </a:r>
          </a:p>
          <a:p>
            <a:r>
              <a:rPr lang="en-US" sz="2400" dirty="0"/>
              <a:t>Fire Imaging Program Manager key for interacting with vendors and briefing GACCs and IMTs on IR options</a:t>
            </a:r>
          </a:p>
          <a:p>
            <a:endParaRPr lang="en-US" sz="2400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03653"/>
            <a:ext cx="7772400" cy="790268"/>
          </a:xfrm>
        </p:spPr>
        <p:txBody>
          <a:bodyPr/>
          <a:lstStyle/>
          <a:p>
            <a:r>
              <a:rPr lang="en-US" dirty="0"/>
              <a:t>Takeaways from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3921"/>
            <a:ext cx="7772400" cy="4114800"/>
          </a:xfrm>
        </p:spPr>
        <p:txBody>
          <a:bodyPr/>
          <a:lstStyle/>
          <a:p>
            <a:r>
              <a:rPr lang="en-US" sz="2800" dirty="0"/>
              <a:t>Vendor support essential esp. with only one FS plane</a:t>
            </a:r>
          </a:p>
          <a:p>
            <a:r>
              <a:rPr lang="en-US" sz="2800" dirty="0"/>
              <a:t>Aircraft 3 essential for AK support and early season support </a:t>
            </a:r>
          </a:p>
          <a:p>
            <a:r>
              <a:rPr lang="en-US" sz="2800" dirty="0"/>
              <a:t>Plane is getting older every year!</a:t>
            </a:r>
          </a:p>
          <a:p>
            <a:pPr lvl="1"/>
            <a:r>
              <a:rPr lang="en-US" sz="2400" dirty="0"/>
              <a:t>149Z – 38 years old (1985)</a:t>
            </a:r>
          </a:p>
          <a:p>
            <a:pPr lvl="1"/>
            <a:r>
              <a:rPr lang="en-US" sz="2400" dirty="0"/>
              <a:t>2 new King Air 260s (181Z and 115Z), should be operational for 2023</a:t>
            </a:r>
          </a:p>
          <a:p>
            <a:r>
              <a:rPr lang="en-US" sz="2800" dirty="0"/>
              <a:t>Coordination with other IR resources is key</a:t>
            </a:r>
          </a:p>
          <a:p>
            <a:pPr lvl="1"/>
            <a:r>
              <a:rPr lang="en-US" sz="2400" dirty="0"/>
              <a:t>IAA (Incident Assessment and Awareness) Portal</a:t>
            </a:r>
          </a:p>
          <a:p>
            <a:pPr lvl="1"/>
            <a:r>
              <a:rPr lang="en-US" sz="2400" dirty="0"/>
              <a:t>Doesn’t necessarily reduce NIROPS requests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9331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843643"/>
          </a:xfrm>
        </p:spPr>
        <p:txBody>
          <a:bodyPr/>
          <a:lstStyle/>
          <a:p>
            <a:r>
              <a:rPr lang="en-US" dirty="0"/>
              <a:t>Next Year?......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EC314B-7ADA-4698-BFA2-643EF20E2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23" y="1925922"/>
            <a:ext cx="7815977" cy="469790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2CE3AF-0F11-4980-A3AC-AC2A08E0C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07" y="1394513"/>
            <a:ext cx="6990747" cy="54019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AFFACB-6684-4B11-A277-AB919DD87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07" y="720968"/>
            <a:ext cx="7772400" cy="744344"/>
          </a:xfrm>
        </p:spPr>
        <p:txBody>
          <a:bodyPr/>
          <a:lstStyle/>
          <a:p>
            <a:r>
              <a:rPr lang="en-US" sz="4000" dirty="0"/>
              <a:t>Triple-dip La Nina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CF974E-BDF9-4253-9B6E-3CE4EEFF6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307" y="1394513"/>
            <a:ext cx="6990747" cy="540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51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685800" y="812800"/>
            <a:ext cx="7772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Looking ahead to 2022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953491"/>
            <a:ext cx="7886700" cy="4114800"/>
          </a:xfrm>
        </p:spPr>
        <p:txBody>
          <a:bodyPr/>
          <a:lstStyle/>
          <a:p>
            <a:r>
              <a:rPr lang="en-US" sz="2800" dirty="0"/>
              <a:t>Two new FS King Air 260 planes</a:t>
            </a:r>
          </a:p>
          <a:p>
            <a:r>
              <a:rPr lang="en-US" sz="2800" dirty="0"/>
              <a:t>Full implementation of Phoenix NextGen</a:t>
            </a:r>
          </a:p>
          <a:p>
            <a:pPr lvl="1"/>
            <a:r>
              <a:rPr lang="en-US" sz="2400" dirty="0"/>
              <a:t>Reduced footprint, improved processing</a:t>
            </a:r>
          </a:p>
          <a:p>
            <a:pPr lvl="1"/>
            <a:r>
              <a:rPr lang="en-US" sz="2400" dirty="0"/>
              <a:t>Cryocoolers, no more liquid N!</a:t>
            </a:r>
          </a:p>
          <a:p>
            <a:r>
              <a:rPr lang="en-US" sz="2800" dirty="0"/>
              <a:t>FS owned TK-9 Overwatch sensor</a:t>
            </a:r>
          </a:p>
          <a:p>
            <a:r>
              <a:rPr lang="en-US" sz="2800" dirty="0"/>
              <a:t>Inmarsat quad channel datalink</a:t>
            </a:r>
          </a:p>
          <a:p>
            <a:pPr marL="0" indent="0">
              <a:buNone/>
            </a:pPr>
            <a:endParaRPr lang="en-US" sz="28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812800"/>
            <a:ext cx="7772400" cy="863600"/>
          </a:xfrm>
        </p:spPr>
        <p:txBody>
          <a:bodyPr/>
          <a:lstStyle/>
          <a:p>
            <a:r>
              <a:rPr lang="en-US" dirty="0"/>
              <a:t>2022 Fire Season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983" y="1858470"/>
            <a:ext cx="8732018" cy="4114800"/>
          </a:xfrm>
        </p:spPr>
        <p:txBody>
          <a:bodyPr/>
          <a:lstStyle/>
          <a:p>
            <a:r>
              <a:rPr lang="en-US" dirty="0"/>
              <a:t>7.2 million acres burned, 43% acres in AK</a:t>
            </a:r>
          </a:p>
          <a:p>
            <a:r>
              <a:rPr lang="en-US" dirty="0"/>
              <a:t>98% of the ten-year US average (2012-2021)</a:t>
            </a:r>
          </a:p>
          <a:p>
            <a:r>
              <a:rPr lang="en-US" dirty="0"/>
              <a:t>66% of the ten-year CONUS average</a:t>
            </a:r>
          </a:p>
          <a:p>
            <a:r>
              <a:rPr lang="en-US" dirty="0"/>
              <a:t>PL4 on 9/6 thru 9/15</a:t>
            </a:r>
          </a:p>
          <a:p>
            <a:r>
              <a:rPr lang="en-US" dirty="0"/>
              <a:t>First mission – April 8th in NM</a:t>
            </a:r>
          </a:p>
          <a:p>
            <a:r>
              <a:rPr lang="en-US" dirty="0"/>
              <a:t>Last mission – Nov 4</a:t>
            </a:r>
            <a:r>
              <a:rPr lang="en-US" baseline="30000" dirty="0"/>
              <a:t>th</a:t>
            </a:r>
            <a:r>
              <a:rPr lang="en-US" dirty="0"/>
              <a:t> in CA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9669" y="6305018"/>
            <a:ext cx="3221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*PL = Preparedness Level (1 thru 5)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9668" y="5875923"/>
            <a:ext cx="2993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Acres from IMSR 11/10/22</a:t>
            </a:r>
          </a:p>
        </p:txBody>
      </p:sp>
    </p:spTree>
    <p:extLst>
      <p:ext uri="{BB962C8B-B14F-4D97-AF65-F5344CB8AC3E}">
        <p14:creationId xmlns:p14="http://schemas.microsoft.com/office/powerpoint/2010/main" val="170009159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18698"/>
            <a:ext cx="7772400" cy="757267"/>
          </a:xfrm>
        </p:spPr>
        <p:txBody>
          <a:bodyPr/>
          <a:lstStyle/>
          <a:p>
            <a:r>
              <a:rPr lang="en-US" dirty="0"/>
              <a:t>2022 NIROPS 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" y="1575965"/>
            <a:ext cx="9017000" cy="4114800"/>
          </a:xfrm>
        </p:spPr>
        <p:txBody>
          <a:bodyPr/>
          <a:lstStyle/>
          <a:p>
            <a:r>
              <a:rPr lang="en-US" sz="2000" dirty="0"/>
              <a:t>2,542 total requests with 1,811 filled</a:t>
            </a:r>
          </a:p>
          <a:p>
            <a:r>
              <a:rPr lang="en-US" sz="2000" dirty="0"/>
              <a:t>10 </a:t>
            </a:r>
            <a:r>
              <a:rPr lang="en-US" sz="2000" dirty="0" err="1"/>
              <a:t>yr</a:t>
            </a:r>
            <a:r>
              <a:rPr lang="en-US" sz="2000" dirty="0"/>
              <a:t> avg (2012-2021) 2,163 requests and 1,584 filled</a:t>
            </a:r>
          </a:p>
          <a:p>
            <a:r>
              <a:rPr lang="en-US" sz="2000" dirty="0"/>
              <a:t>5 </a:t>
            </a:r>
            <a:r>
              <a:rPr lang="en-US" sz="2000" dirty="0" err="1"/>
              <a:t>yr</a:t>
            </a:r>
            <a:r>
              <a:rPr lang="en-US" sz="2000" dirty="0"/>
              <a:t> avg (2017-2021) 2,643 requests and 1,850 filled</a:t>
            </a:r>
          </a:p>
          <a:p>
            <a:r>
              <a:rPr lang="en-US" sz="2000" dirty="0"/>
              <a:t>29% UTF rate, </a:t>
            </a:r>
          </a:p>
          <a:p>
            <a:pPr marL="0" indent="0">
              <a:buNone/>
            </a:pPr>
            <a:r>
              <a:rPr lang="en-US" sz="2000" dirty="0"/>
              <a:t>     17% non-</a:t>
            </a:r>
            <a:r>
              <a:rPr lang="en-US" sz="2000" dirty="0" err="1"/>
              <a:t>Wx</a:t>
            </a:r>
            <a:r>
              <a:rPr lang="en-US" sz="2000" dirty="0"/>
              <a:t> UTF</a:t>
            </a:r>
          </a:p>
          <a:p>
            <a:r>
              <a:rPr lang="en-US" sz="2000" dirty="0"/>
              <a:t>Aircraft 3 filled</a:t>
            </a:r>
          </a:p>
          <a:p>
            <a:pPr marL="0" indent="0">
              <a:buNone/>
            </a:pPr>
            <a:r>
              <a:rPr lang="en-US" sz="2000" dirty="0"/>
              <a:t>     13% of missions </a:t>
            </a:r>
          </a:p>
          <a:p>
            <a:pPr marL="0" indent="0">
              <a:buNone/>
            </a:pPr>
            <a:r>
              <a:rPr lang="en-US" sz="2000" dirty="0"/>
              <a:t>     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06EFF3-F64C-41DB-A9F7-B2309B2D4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392" y="3130062"/>
            <a:ext cx="6631607" cy="372793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8F0B39-489F-417C-82C8-8550A4772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20" y="280143"/>
            <a:ext cx="8675360" cy="62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4262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2798F2-8BBC-4520-827F-2B6C2DD5F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4886"/>
            <a:ext cx="6919546" cy="5023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23771"/>
            <a:ext cx="7772400" cy="952500"/>
          </a:xfrm>
        </p:spPr>
        <p:txBody>
          <a:bodyPr/>
          <a:lstStyle/>
          <a:p>
            <a:r>
              <a:rPr lang="en-US" dirty="0"/>
              <a:t>Fire Activity by GACC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50" y="1343406"/>
            <a:ext cx="3067050" cy="208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7816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468643-86A7-420A-A595-48A516224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2" y="2248642"/>
            <a:ext cx="6547671" cy="4523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678719"/>
          </a:xfrm>
        </p:spPr>
        <p:txBody>
          <a:bodyPr/>
          <a:lstStyle/>
          <a:p>
            <a:r>
              <a:rPr lang="en-US" dirty="0"/>
              <a:t>2022 – Orders by GACC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223" y="1781725"/>
            <a:ext cx="3067050" cy="208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3537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692150"/>
            <a:ext cx="8966200" cy="1143000"/>
          </a:xfrm>
        </p:spPr>
        <p:txBody>
          <a:bodyPr/>
          <a:lstStyle/>
          <a:p>
            <a:r>
              <a:rPr lang="en-US" sz="4000" dirty="0"/>
              <a:t>“Busiest” Night  – Sept 9</a:t>
            </a:r>
            <a:r>
              <a:rPr lang="en-US" sz="4000" baseline="30000" dirty="0"/>
              <a:t>th</a:t>
            </a:r>
            <a:r>
              <a:rPr lang="en-US" sz="4000" dirty="0"/>
              <a:t>, 29 Fires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800" y="1844493"/>
            <a:ext cx="4174392" cy="4114800"/>
          </a:xfrm>
        </p:spPr>
        <p:txBody>
          <a:bodyPr/>
          <a:lstStyle/>
          <a:p>
            <a:r>
              <a:rPr lang="en-US" sz="2400" dirty="0"/>
              <a:t>FS 149Z (5 fires)</a:t>
            </a:r>
          </a:p>
          <a:p>
            <a:pPr lvl="1"/>
            <a:r>
              <a:rPr lang="en-US" sz="1600" dirty="0"/>
              <a:t>Moose, Ross Fork, Williams Creek (ID)</a:t>
            </a:r>
          </a:p>
          <a:p>
            <a:pPr lvl="1"/>
            <a:r>
              <a:rPr lang="en-US" sz="1600" dirty="0"/>
              <a:t>Trail Ridge, Murray (MT)</a:t>
            </a:r>
          </a:p>
          <a:p>
            <a:r>
              <a:rPr lang="en-US" sz="2400" dirty="0"/>
              <a:t>Tenax 350SM (10 fires)</a:t>
            </a:r>
          </a:p>
          <a:p>
            <a:pPr lvl="1"/>
            <a:r>
              <a:rPr lang="en-US" sz="1600" dirty="0"/>
              <a:t>White River, Irving Peak, Boulder Mtn, Alligator, Goat Rocks (WA)</a:t>
            </a:r>
          </a:p>
          <a:p>
            <a:pPr lvl="1"/>
            <a:r>
              <a:rPr lang="en-US" sz="1600" dirty="0"/>
              <a:t>Diamond Watch, Kootenai River </a:t>
            </a:r>
            <a:r>
              <a:rPr lang="en-US" sz="1600" dirty="0" err="1"/>
              <a:t>Cx</a:t>
            </a:r>
            <a:r>
              <a:rPr lang="en-US" sz="1600" dirty="0"/>
              <a:t>, Four Corners (ID)</a:t>
            </a:r>
          </a:p>
          <a:p>
            <a:pPr lvl="1"/>
            <a:r>
              <a:rPr lang="en-US" sz="1600" dirty="0"/>
              <a:t>Lemonade, Bull Gin </a:t>
            </a:r>
            <a:r>
              <a:rPr lang="en-US" sz="1600" dirty="0" err="1"/>
              <a:t>Cx</a:t>
            </a:r>
            <a:r>
              <a:rPr lang="en-US" sz="1600" dirty="0"/>
              <a:t> (MT)</a:t>
            </a:r>
          </a:p>
          <a:p>
            <a:pPr marL="457200" lvl="1" indent="0">
              <a:buNone/>
            </a:pPr>
            <a:endParaRPr lang="en-US" sz="1600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44493"/>
            <a:ext cx="4572000" cy="4114800"/>
          </a:xfrm>
        </p:spPr>
        <p:txBody>
          <a:bodyPr/>
          <a:lstStyle/>
          <a:p>
            <a:r>
              <a:rPr lang="en-US" sz="2400" dirty="0"/>
              <a:t>Tenax 350FV (10 fires)</a:t>
            </a:r>
          </a:p>
          <a:p>
            <a:pPr lvl="1"/>
            <a:r>
              <a:rPr lang="en-US" sz="1600" dirty="0"/>
              <a:t>Rum Creek, Crockets Knob, Sturgill, Cedar Creek, Nebo, Double Creek, Jones Creek, </a:t>
            </a:r>
            <a:r>
              <a:rPr lang="en-US" sz="1600" dirty="0" err="1"/>
              <a:t>Windigo</a:t>
            </a:r>
            <a:r>
              <a:rPr lang="en-US" sz="1600" dirty="0"/>
              <a:t>, Van Meter (OR)</a:t>
            </a:r>
          </a:p>
          <a:p>
            <a:pPr lvl="1"/>
            <a:r>
              <a:rPr lang="en-US" sz="1600" dirty="0"/>
              <a:t>Barnes (CA)</a:t>
            </a:r>
          </a:p>
          <a:p>
            <a:r>
              <a:rPr lang="en-US" sz="2400" dirty="0"/>
              <a:t>Aircraft 3 (4 fires)</a:t>
            </a:r>
          </a:p>
          <a:p>
            <a:pPr lvl="1"/>
            <a:r>
              <a:rPr lang="en-US" sz="1600" dirty="0"/>
              <a:t>Mosquito, Red (CA)</a:t>
            </a:r>
          </a:p>
          <a:p>
            <a:pPr lvl="1"/>
            <a:r>
              <a:rPr lang="en-US" sz="1600" dirty="0"/>
              <a:t>Chilliwack </a:t>
            </a:r>
            <a:r>
              <a:rPr lang="en-US" sz="1600" dirty="0" err="1"/>
              <a:t>Cx</a:t>
            </a:r>
            <a:r>
              <a:rPr lang="en-US" sz="1600" dirty="0"/>
              <a:t>, NW Pasayten </a:t>
            </a:r>
            <a:r>
              <a:rPr lang="en-US" sz="1600" dirty="0" err="1"/>
              <a:t>Cx</a:t>
            </a:r>
            <a:r>
              <a:rPr lang="en-US" sz="1600" dirty="0"/>
              <a:t> (WA)</a:t>
            </a:r>
          </a:p>
          <a:p>
            <a:pPr marL="457200" lvl="1" indent="0">
              <a:buNone/>
            </a:pPr>
            <a:endParaRPr lang="en-US" sz="1600" dirty="0"/>
          </a:p>
          <a:p>
            <a:pPr lvl="1"/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5465062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914400"/>
          </a:xfrm>
        </p:spPr>
        <p:txBody>
          <a:bodyPr/>
          <a:lstStyle/>
          <a:p>
            <a:r>
              <a:rPr lang="en-US" dirty="0"/>
              <a:t>IR Mapping Contracts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Exclusive Use – Tenax </a:t>
            </a:r>
            <a:r>
              <a:rPr lang="en-US" sz="2800" dirty="0"/>
              <a:t>(Boise, ID)</a:t>
            </a:r>
          </a:p>
          <a:p>
            <a:pPr lvl="1"/>
            <a:r>
              <a:rPr lang="en-US" sz="2400" dirty="0"/>
              <a:t>350SM from 5/20 to 9/9</a:t>
            </a:r>
          </a:p>
          <a:p>
            <a:pPr lvl="1"/>
            <a:r>
              <a:rPr lang="en-US" sz="2400" dirty="0"/>
              <a:t>350FV from 7/9 to 11/11</a:t>
            </a:r>
          </a:p>
          <a:p>
            <a:r>
              <a:rPr lang="en-US" dirty="0"/>
              <a:t>End Product (suspended as of 7/19)</a:t>
            </a:r>
          </a:p>
          <a:p>
            <a:pPr lvl="1"/>
            <a:r>
              <a:rPr lang="en-US" sz="2200" dirty="0"/>
              <a:t>Courtney Aviation (Columbia, CA)</a:t>
            </a:r>
          </a:p>
          <a:p>
            <a:pPr lvl="1"/>
            <a:r>
              <a:rPr lang="en-US" sz="2200" dirty="0" err="1"/>
              <a:t>Kolob</a:t>
            </a:r>
            <a:r>
              <a:rPr lang="en-US" sz="2200" dirty="0"/>
              <a:t> Canyon (St. George, UT)</a:t>
            </a:r>
          </a:p>
          <a:p>
            <a:pPr lvl="1"/>
            <a:r>
              <a:rPr lang="en-US" sz="2200" dirty="0"/>
              <a:t>Hood Tech (Hood River, OR)</a:t>
            </a:r>
          </a:p>
          <a:p>
            <a:pPr lvl="1"/>
            <a:r>
              <a:rPr lang="en-US" sz="2200" dirty="0"/>
              <a:t>Owyhee Air (Nampa, ID)</a:t>
            </a:r>
          </a:p>
          <a:p>
            <a:pPr lvl="1"/>
            <a:r>
              <a:rPr lang="en-US" sz="2200" dirty="0"/>
              <a:t>Aspen Helicopters (Oxnard, CA)</a:t>
            </a:r>
          </a:p>
        </p:txBody>
      </p:sp>
    </p:spTree>
    <p:extLst>
      <p:ext uri="{BB962C8B-B14F-4D97-AF65-F5344CB8AC3E}">
        <p14:creationId xmlns:p14="http://schemas.microsoft.com/office/powerpoint/2010/main" val="201744606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01C225-0186-43B0-8BDF-172B6A986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835269"/>
          </a:xfrm>
        </p:spPr>
        <p:txBody>
          <a:bodyPr/>
          <a:lstStyle/>
          <a:p>
            <a:r>
              <a:rPr lang="en-US" dirty="0"/>
              <a:t>All Hands On Deck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388156-81FB-44D0-AB2D-F6D3324C6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390" y="1951464"/>
            <a:ext cx="6330067" cy="465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6373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opo">
  <a:themeElements>
    <a:clrScheme name="Topo 1">
      <a:dk1>
        <a:srgbClr val="000000"/>
      </a:dk1>
      <a:lt1>
        <a:srgbClr val="EAEAEA"/>
      </a:lt1>
      <a:dk2>
        <a:srgbClr val="3A585A"/>
      </a:dk2>
      <a:lt2>
        <a:srgbClr val="FFFFCC"/>
      </a:lt2>
      <a:accent1>
        <a:srgbClr val="499EAF"/>
      </a:accent1>
      <a:accent2>
        <a:srgbClr val="376D6C"/>
      </a:accent2>
      <a:accent3>
        <a:srgbClr val="AEB4B5"/>
      </a:accent3>
      <a:accent4>
        <a:srgbClr val="C8C8C8"/>
      </a:accent4>
      <a:accent5>
        <a:srgbClr val="B1CCD4"/>
      </a:accent5>
      <a:accent6>
        <a:srgbClr val="316261"/>
      </a:accent6>
      <a:hlink>
        <a:srgbClr val="CCFFCC"/>
      </a:hlink>
      <a:folHlink>
        <a:srgbClr val="CC9900"/>
      </a:folHlink>
    </a:clrScheme>
    <a:fontScheme name="Topo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Topo 1">
        <a:dk1>
          <a:srgbClr val="000000"/>
        </a:dk1>
        <a:lt1>
          <a:srgbClr val="EAEAEA"/>
        </a:lt1>
        <a:dk2>
          <a:srgbClr val="3A585A"/>
        </a:dk2>
        <a:lt2>
          <a:srgbClr val="FFFFCC"/>
        </a:lt2>
        <a:accent1>
          <a:srgbClr val="499EAF"/>
        </a:accent1>
        <a:accent2>
          <a:srgbClr val="376D6C"/>
        </a:accent2>
        <a:accent3>
          <a:srgbClr val="AEB4B5"/>
        </a:accent3>
        <a:accent4>
          <a:srgbClr val="C8C8C8"/>
        </a:accent4>
        <a:accent5>
          <a:srgbClr val="B1CCD4"/>
        </a:accent5>
        <a:accent6>
          <a:srgbClr val="316261"/>
        </a:accent6>
        <a:hlink>
          <a:srgbClr val="CC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o 2">
        <a:dk1>
          <a:srgbClr val="00172E"/>
        </a:dk1>
        <a:lt1>
          <a:srgbClr val="FFFFFF"/>
        </a:lt1>
        <a:dk2>
          <a:srgbClr val="003366"/>
        </a:dk2>
        <a:lt2>
          <a:srgbClr val="B2B2B2"/>
        </a:lt2>
        <a:accent1>
          <a:srgbClr val="91C6D1"/>
        </a:accent1>
        <a:accent2>
          <a:srgbClr val="D6E9EE"/>
        </a:accent2>
        <a:accent3>
          <a:srgbClr val="FFFFFF"/>
        </a:accent3>
        <a:accent4>
          <a:srgbClr val="001226"/>
        </a:accent4>
        <a:accent5>
          <a:srgbClr val="C7DFE5"/>
        </a:accent5>
        <a:accent6>
          <a:srgbClr val="C2D3D8"/>
        </a:accent6>
        <a:hlink>
          <a:srgbClr val="6666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3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4">
        <a:dk1>
          <a:srgbClr val="333333"/>
        </a:dk1>
        <a:lt1>
          <a:srgbClr val="C0D7D8"/>
        </a:lt1>
        <a:dk2>
          <a:srgbClr val="223C3E"/>
        </a:dk2>
        <a:lt2>
          <a:srgbClr val="809EA2"/>
        </a:lt2>
        <a:accent1>
          <a:srgbClr val="FFFFCC"/>
        </a:accent1>
        <a:accent2>
          <a:srgbClr val="E3ECED"/>
        </a:accent2>
        <a:accent3>
          <a:srgbClr val="DCE8E9"/>
        </a:accent3>
        <a:accent4>
          <a:srgbClr val="2A2A2A"/>
        </a:accent4>
        <a:accent5>
          <a:srgbClr val="FFFFE2"/>
        </a:accent5>
        <a:accent6>
          <a:srgbClr val="CED6D7"/>
        </a:accent6>
        <a:hlink>
          <a:srgbClr val="660066"/>
        </a:hlink>
        <a:folHlink>
          <a:srgbClr val="A98F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17081</TotalTime>
  <Words>1322</Words>
  <Application>Microsoft Office PowerPoint</Application>
  <PresentationFormat>On-screen Show (4:3)</PresentationFormat>
  <Paragraphs>179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Wingdings</vt:lpstr>
      <vt:lpstr>Topo</vt:lpstr>
      <vt:lpstr>PowerPoint Presentation</vt:lpstr>
      <vt:lpstr>2022 Fire Season</vt:lpstr>
      <vt:lpstr>2022 NIROPS Requests</vt:lpstr>
      <vt:lpstr>PowerPoint Presentation</vt:lpstr>
      <vt:lpstr>Fire Activity by GACC</vt:lpstr>
      <vt:lpstr>2022 – Orders by GACC</vt:lpstr>
      <vt:lpstr>“Busiest” Night  – Sept 9th, 29 Fires </vt:lpstr>
      <vt:lpstr>IR Mapping Contracts</vt:lpstr>
      <vt:lpstr>All Hands On Deck</vt:lpstr>
      <vt:lpstr>UTFs (Unable to Fill)</vt:lpstr>
      <vt:lpstr>Who is Requesting? </vt:lpstr>
      <vt:lpstr>Prioritization of Fires for IR</vt:lpstr>
      <vt:lpstr>Extended Support to Incidents</vt:lpstr>
      <vt:lpstr>It Takes a Team!</vt:lpstr>
      <vt:lpstr>Takeaways from 2022</vt:lpstr>
      <vt:lpstr>Next Year?......</vt:lpstr>
      <vt:lpstr>Triple-dip La Nina</vt:lpstr>
      <vt:lpstr>PowerPoint Presentation</vt:lpstr>
    </vt:vector>
  </TitlesOfParts>
  <Company>USDA Forest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Sensing in the Forest Service</dc:title>
  <dc:creator>RSAC</dc:creator>
  <cp:lastModifiedBy>Mellin, Thomas -FS</cp:lastModifiedBy>
  <cp:revision>835</cp:revision>
  <cp:lastPrinted>2020-12-08T20:23:52Z</cp:lastPrinted>
  <dcterms:created xsi:type="dcterms:W3CDTF">1999-12-01T18:22:10Z</dcterms:created>
  <dcterms:modified xsi:type="dcterms:W3CDTF">2022-12-12T21:44:45Z</dcterms:modified>
</cp:coreProperties>
</file>