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484" r:id="rId2"/>
    <p:sldId id="527" r:id="rId3"/>
    <p:sldId id="563" r:id="rId4"/>
    <p:sldId id="564" r:id="rId5"/>
    <p:sldId id="562" r:id="rId6"/>
    <p:sldId id="559" r:id="rId7"/>
    <p:sldId id="553" r:id="rId8"/>
    <p:sldId id="551" r:id="rId9"/>
    <p:sldId id="555" r:id="rId10"/>
    <p:sldId id="548" r:id="rId11"/>
    <p:sldId id="568" r:id="rId12"/>
    <p:sldId id="569" r:id="rId13"/>
    <p:sldId id="534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James Bush" initials="TJB" lastIdx="1" clrIdx="0">
    <p:extLst>
      <p:ext uri="{19B8F6BF-5375-455C-9EA6-DF929625EA0E}">
        <p15:presenceInfo xmlns:p15="http://schemas.microsoft.com/office/powerpoint/2012/main" userId="Tyler James Bu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FF33"/>
    <a:srgbClr val="003300"/>
    <a:srgbClr val="FF3300"/>
    <a:srgbClr val="C3CEAE"/>
    <a:srgbClr val="619397"/>
    <a:srgbClr val="33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1019" autoAdjust="0"/>
  </p:normalViewPr>
  <p:slideViewPr>
    <p:cSldViewPr snapToGrid="0">
      <p:cViewPr>
        <p:scale>
          <a:sx n="75" d="100"/>
          <a:sy n="75" d="100"/>
        </p:scale>
        <p:origin x="217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546" y="3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24452A-E1EF-4D5E-A2C9-E5F92172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95B01-D29C-4224-832F-AF361089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CB806-95A5-4F79-B97F-AE8CC57328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2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0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9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5F7F-8731-435C-9EBB-BA42249D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1A1A-67C7-4ABD-8712-0A6AB686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AD9D-7277-4732-8FFA-1EC33CEA4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F67-B1F9-43F9-85F5-925A05D40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622C-099F-4BBC-B70F-78BE5C29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73A7-53B1-41FC-999A-434C3442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F679-BE0C-43B5-B70F-3E6FF11D9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E1-1B51-4B7B-A2B4-E9AC7B3F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22C4-19FD-418F-893C-E4C008D9A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21EC-AD6D-4FA5-9588-A2FDFC45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D051-EFBE-4C28-8B00-934B0B7B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E02D3B-E444-4C9B-A45B-057FB994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9213" y="0"/>
            <a:ext cx="1474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55800" y="3478213"/>
            <a:ext cx="7772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dirty="0">
              <a:solidFill>
                <a:srgbClr val="003300"/>
              </a:solidFill>
            </a:endParaRPr>
          </a:p>
          <a:p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55825" y="3087688"/>
            <a:ext cx="1098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CC"/>
                </a:solidFill>
              </a:rPr>
              <a:t>	</a:t>
            </a:r>
          </a:p>
          <a:p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2705100" y="4451889"/>
            <a:ext cx="547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Michael Mann </a:t>
            </a:r>
          </a:p>
          <a:p>
            <a:pPr algn="ctr"/>
            <a:r>
              <a:rPr lang="en-US" sz="2000" dirty="0"/>
              <a:t>Electrical Engineer, USDA FS</a:t>
            </a:r>
          </a:p>
          <a:p>
            <a:pPr algn="ctr"/>
            <a:r>
              <a:rPr lang="en-US" sz="2000" dirty="0"/>
              <a:t>December 13, 2022</a:t>
            </a:r>
          </a:p>
          <a:p>
            <a:pPr algn="ctr"/>
            <a:r>
              <a:rPr lang="en-US" sz="2000" dirty="0"/>
              <a:t>NIROPS Closeout, NIFC, Boise</a:t>
            </a:r>
          </a:p>
        </p:txBody>
      </p:sp>
      <p:pic>
        <p:nvPicPr>
          <p:cNvPr id="7" name="Picture 2057" descr="ftcarson08_cr"/>
          <p:cNvPicPr>
            <a:picLocks noChangeAspect="1" noChangeArrowheads="1"/>
          </p:cNvPicPr>
          <p:nvPr/>
        </p:nvPicPr>
        <p:blipFill>
          <a:blip r:embed="rId3" cstate="print"/>
          <a:srcRect l="-200" r="5077"/>
          <a:stretch>
            <a:fillRect/>
          </a:stretch>
        </p:blipFill>
        <p:spPr bwMode="auto">
          <a:xfrm>
            <a:off x="1" y="889000"/>
            <a:ext cx="1836828" cy="5969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FEEDE-853A-3DFE-72B6-AC32A053ED6B}"/>
              </a:ext>
            </a:extLst>
          </p:cNvPr>
          <p:cNvSpPr txBox="1"/>
          <p:nvPr/>
        </p:nvSpPr>
        <p:spPr>
          <a:xfrm>
            <a:off x="1563255" y="1326277"/>
            <a:ext cx="7794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</a:rPr>
              <a:t>Phoenix System </a:t>
            </a:r>
          </a:p>
          <a:p>
            <a:pPr algn="ctr"/>
            <a:r>
              <a:rPr lang="en-US" sz="5400" dirty="0">
                <a:solidFill>
                  <a:schemeClr val="bg2"/>
                </a:solidFill>
              </a:rPr>
              <a:t>Maintenance &amp; Development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05FA-58FC-4801-AF6E-44BF9B3A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831" y="983226"/>
            <a:ext cx="6618338" cy="814848"/>
          </a:xfrm>
        </p:spPr>
        <p:txBody>
          <a:bodyPr/>
          <a:lstStyle/>
          <a:p>
            <a:pPr lvl="1"/>
            <a:r>
              <a:rPr lang="en-US" dirty="0"/>
              <a:t>Enhanced Orthorectification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89BC-5B45-4C58-B888-33494A96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1123" y="2408431"/>
            <a:ext cx="4649523" cy="390652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Triggerable steady timing sync pulse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Stable scanline width with n</a:t>
            </a:r>
            <a:r>
              <a:rPr lang="en-US" dirty="0">
                <a:latin typeface="+mj-lt"/>
              </a:rPr>
              <a:t>o horizontal line zig zag</a:t>
            </a:r>
          </a:p>
          <a:p>
            <a:pPr marL="914400" lvl="2" indent="0">
              <a:buNone/>
            </a:pPr>
            <a:endParaRPr lang="en-US" sz="28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Independently shrink or stretch scan lines left and right off nadir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A picture containing blurry&#10;&#10;Description automatically generated">
            <a:extLst>
              <a:ext uri="{FF2B5EF4-FFF2-40B4-BE49-F238E27FC236}">
                <a16:creationId xmlns:a16="http://schemas.microsoft.com/office/drawing/2014/main" id="{7B092EB3-7189-4B26-B247-42A7504D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85" y="2814626"/>
            <a:ext cx="3966995" cy="1547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1F5458-57F9-4E44-A6BE-FDFBF98F7AAC}"/>
              </a:ext>
            </a:extLst>
          </p:cNvPr>
          <p:cNvSpPr/>
          <p:nvPr/>
        </p:nvSpPr>
        <p:spPr>
          <a:xfrm>
            <a:off x="5019675" y="4546798"/>
            <a:ext cx="367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Orthorectified image with noticeable zigzag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81553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05FA-58FC-4801-AF6E-44BF9B3A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831" y="983226"/>
            <a:ext cx="6618338" cy="814848"/>
          </a:xfrm>
        </p:spPr>
        <p:txBody>
          <a:bodyPr/>
          <a:lstStyle/>
          <a:p>
            <a:pPr lvl="1"/>
            <a:r>
              <a:rPr lang="en-US" dirty="0"/>
              <a:t>Enhanced Orthorectification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B0BAF-7C91-C4D2-F78D-BF02D057D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-7087" r="34919" b="22089"/>
          <a:stretch/>
        </p:blipFill>
        <p:spPr>
          <a:xfrm>
            <a:off x="514349" y="1798073"/>
            <a:ext cx="3000375" cy="4076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7A083-B18A-1787-C00D-5819A295F141}"/>
              </a:ext>
            </a:extLst>
          </p:cNvPr>
          <p:cNvSpPr txBox="1"/>
          <p:nvPr/>
        </p:nvSpPr>
        <p:spPr>
          <a:xfrm>
            <a:off x="384166" y="5932832"/>
            <a:ext cx="3646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3D Model showing the optical path of the left and right of a scan line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47B2FA-5418-D875-52F8-504986048C6A}"/>
              </a:ext>
            </a:extLst>
          </p:cNvPr>
          <p:cNvCxnSpPr>
            <a:cxnSpLocks/>
          </p:cNvCxnSpPr>
          <p:nvPr/>
        </p:nvCxnSpPr>
        <p:spPr bwMode="auto">
          <a:xfrm>
            <a:off x="2216944" y="3688556"/>
            <a:ext cx="757237" cy="9620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18743B-45D2-FD4C-59E5-3456CD4D223A}"/>
              </a:ext>
            </a:extLst>
          </p:cNvPr>
          <p:cNvCxnSpPr>
            <a:cxnSpLocks/>
          </p:cNvCxnSpPr>
          <p:nvPr/>
        </p:nvCxnSpPr>
        <p:spPr bwMode="auto">
          <a:xfrm>
            <a:off x="2216944" y="3688555"/>
            <a:ext cx="738187" cy="96202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201E7F-9669-CDFE-B5F1-683A670BF193}"/>
              </a:ext>
            </a:extLst>
          </p:cNvPr>
          <p:cNvCxnSpPr>
            <a:cxnSpLocks/>
          </p:cNvCxnSpPr>
          <p:nvPr/>
        </p:nvCxnSpPr>
        <p:spPr bwMode="auto">
          <a:xfrm>
            <a:off x="2207419" y="3688554"/>
            <a:ext cx="747712" cy="100012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6E1602-4A29-CDC9-17B8-1EC4EE488378}"/>
              </a:ext>
            </a:extLst>
          </p:cNvPr>
          <p:cNvCxnSpPr>
            <a:cxnSpLocks/>
          </p:cNvCxnSpPr>
          <p:nvPr/>
        </p:nvCxnSpPr>
        <p:spPr bwMode="auto">
          <a:xfrm>
            <a:off x="2207419" y="3688553"/>
            <a:ext cx="747712" cy="981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An aerial view of a city&#10;&#10;Description automatically generated">
            <a:extLst>
              <a:ext uri="{FF2B5EF4-FFF2-40B4-BE49-F238E27FC236}">
                <a16:creationId xmlns:a16="http://schemas.microsoft.com/office/drawing/2014/main" id="{2A124518-03E6-4C07-95A3-41E1E2269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47" y="2944534"/>
            <a:ext cx="4572000" cy="1831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CDB2F-D209-4084-B862-DE0A3ACFF26E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>
            <a:off x="4348747" y="3860442"/>
            <a:ext cx="2286000" cy="185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797484-18CE-4A49-837F-0BE7A6C6E4E6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6634747" y="3860441"/>
            <a:ext cx="2286000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33BA8C3-1861-452D-BBAE-E6B23FF5276A}"/>
              </a:ext>
            </a:extLst>
          </p:cNvPr>
          <p:cNvSpPr txBox="1"/>
          <p:nvPr/>
        </p:nvSpPr>
        <p:spPr>
          <a:xfrm>
            <a:off x="4983146" y="5761382"/>
            <a:ext cx="3646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Orthorectified </a:t>
            </a:r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Image demonstrating an independently stretchable scanline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623616-5E7C-4B50-840D-2A93DD6D3052}"/>
              </a:ext>
            </a:extLst>
          </p:cNvPr>
          <p:cNvCxnSpPr>
            <a:cxnSpLocks/>
          </p:cNvCxnSpPr>
          <p:nvPr/>
        </p:nvCxnSpPr>
        <p:spPr bwMode="auto">
          <a:xfrm>
            <a:off x="2014536" y="3429000"/>
            <a:ext cx="142877" cy="1738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5DCEA0-6659-4A32-8297-AEE6337957D5}"/>
              </a:ext>
            </a:extLst>
          </p:cNvPr>
          <p:cNvCxnSpPr>
            <a:cxnSpLocks/>
          </p:cNvCxnSpPr>
          <p:nvPr/>
        </p:nvCxnSpPr>
        <p:spPr bwMode="auto">
          <a:xfrm>
            <a:off x="2014536" y="3428999"/>
            <a:ext cx="142877" cy="19050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75613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05FA-58FC-4801-AF6E-44BF9B3A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129" y="945613"/>
            <a:ext cx="6618338" cy="814848"/>
          </a:xfrm>
        </p:spPr>
        <p:txBody>
          <a:bodyPr/>
          <a:lstStyle/>
          <a:p>
            <a:pPr lvl="1"/>
            <a:r>
              <a:rPr lang="en-US" dirty="0">
                <a:latin typeface="+mj-lt"/>
              </a:rPr>
              <a:t>Optical Calibration Lab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1F5458-57F9-4E44-A6BE-FDFBF98F7AAC}"/>
              </a:ext>
            </a:extLst>
          </p:cNvPr>
          <p:cNvSpPr/>
          <p:nvPr/>
        </p:nvSpPr>
        <p:spPr>
          <a:xfrm>
            <a:off x="357744" y="5617603"/>
            <a:ext cx="3483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Calibration Lab, NASA AMS, Mountain View, CA</a:t>
            </a:r>
            <a:endParaRPr lang="en-US" sz="1800" dirty="0"/>
          </a:p>
        </p:txBody>
      </p:sp>
      <p:pic>
        <p:nvPicPr>
          <p:cNvPr id="6" name="Content Placeholder 5" descr="A picture containing indoor, equipment, working, cart&#10;&#10;Description automatically generated">
            <a:extLst>
              <a:ext uri="{FF2B5EF4-FFF2-40B4-BE49-F238E27FC236}">
                <a16:creationId xmlns:a16="http://schemas.microsoft.com/office/drawing/2014/main" id="{D0E1FA90-34E2-80D0-F635-92CB6EBFD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12" y="2196465"/>
            <a:ext cx="3980180" cy="29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42FDFFE0-DD33-EDF7-83B3-B59F8FE51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341" y="2196464"/>
            <a:ext cx="4097413" cy="307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E66A95-BAAB-7F89-2965-3FD1AA2E2D4A}"/>
              </a:ext>
            </a:extLst>
          </p:cNvPr>
          <p:cNvSpPr/>
          <p:nvPr/>
        </p:nvSpPr>
        <p:spPr>
          <a:xfrm>
            <a:off x="4906298" y="5617602"/>
            <a:ext cx="3483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Calibration Lab, NIFC Boise, ID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32338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356" y="3991097"/>
            <a:ext cx="4063288" cy="623786"/>
          </a:xfrm>
        </p:spPr>
        <p:txBody>
          <a:bodyPr/>
          <a:lstStyle/>
          <a:p>
            <a:r>
              <a:rPr lang="en-US" dirty="0"/>
              <a:t>	The End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Thank You</a:t>
            </a:r>
          </a:p>
        </p:txBody>
      </p:sp>
    </p:spTree>
    <p:extLst>
      <p:ext uri="{BB962C8B-B14F-4D97-AF65-F5344CB8AC3E}">
        <p14:creationId xmlns:p14="http://schemas.microsoft.com/office/powerpoint/2010/main" val="33258722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1011560"/>
            <a:ext cx="4584700" cy="863600"/>
          </a:xfrm>
        </p:spPr>
        <p:txBody>
          <a:bodyPr/>
          <a:lstStyle/>
          <a:p>
            <a:r>
              <a:rPr lang="en-US" dirty="0"/>
              <a:t>Phoenix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548" y="3290116"/>
            <a:ext cx="3018413" cy="21142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Kelli Gammons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+mn-lt"/>
              </a:rPr>
              <a:t>Jill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Kuenzi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+mn-lt"/>
              </a:rPr>
              <a:t>Brian Teats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+mn-lt"/>
              </a:rPr>
              <a:t>Rob Navarro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040" y="299772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4BB915-3AA8-65E7-79F9-51D5D6E50E05}"/>
              </a:ext>
            </a:extLst>
          </p:cNvPr>
          <p:cNvSpPr txBox="1">
            <a:spLocks/>
          </p:cNvSpPr>
          <p:nvPr/>
        </p:nvSpPr>
        <p:spPr bwMode="auto">
          <a:xfrm>
            <a:off x="4851833" y="3298464"/>
            <a:ext cx="2969327" cy="23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Ed Guzman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Mark Rhodes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Josh Bayok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Bart Littlefield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D43953-39C9-A143-5613-F9347A255157}"/>
              </a:ext>
            </a:extLst>
          </p:cNvPr>
          <p:cNvSpPr txBox="1">
            <a:spLocks/>
          </p:cNvSpPr>
          <p:nvPr/>
        </p:nvSpPr>
        <p:spPr bwMode="auto">
          <a:xfrm>
            <a:off x="2821943" y="2069015"/>
            <a:ext cx="352475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400" kern="0" dirty="0"/>
              <a:t> Thank You!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0091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59" y="725730"/>
            <a:ext cx="6557819" cy="999259"/>
          </a:xfrm>
        </p:spPr>
        <p:txBody>
          <a:bodyPr/>
          <a:lstStyle/>
          <a:p>
            <a:r>
              <a:rPr lang="en-US" dirty="0"/>
              <a:t>Season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15" y="1724989"/>
            <a:ext cx="8650156" cy="4114800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Complete Phoenix NexGen System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Successful integration of Phoenix NexGen and AMS Systems into new airplanes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Started Construction Optical Calibration Lab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90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E699-555D-D90E-0F6E-45783D22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ky, outdoor, ground, plane&#10;&#10;Description automatically generated">
            <a:extLst>
              <a:ext uri="{FF2B5EF4-FFF2-40B4-BE49-F238E27FC236}">
                <a16:creationId xmlns:a16="http://schemas.microsoft.com/office/drawing/2014/main" id="{39A0AB4C-6373-B7B6-D194-AD20C588E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0"/>
            <a:ext cx="9203634" cy="6902726"/>
          </a:xfrm>
        </p:spPr>
      </p:pic>
    </p:spTree>
    <p:extLst>
      <p:ext uri="{BB962C8B-B14F-4D97-AF65-F5344CB8AC3E}">
        <p14:creationId xmlns:p14="http://schemas.microsoft.com/office/powerpoint/2010/main" val="12693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9BF12A-E006-4950-B90D-8F5B88EEDE44}"/>
              </a:ext>
            </a:extLst>
          </p:cNvPr>
          <p:cNvSpPr txBox="1">
            <a:spLocks/>
          </p:cNvSpPr>
          <p:nvPr/>
        </p:nvSpPr>
        <p:spPr bwMode="auto">
          <a:xfrm>
            <a:off x="2343876" y="1064268"/>
            <a:ext cx="4676050" cy="7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Phoenix NexGen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EC4E61-64FE-485F-BCD9-BE209CA66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2282"/>
            <a:ext cx="8650156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1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Extended operational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Improved system versatility and usage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Miniaturized and modern digital electronics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Repeatable/streamlined calibration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Standardized across aircrafts</a:t>
            </a:r>
          </a:p>
          <a:p>
            <a:pPr marL="857250" lvl="2" indent="0">
              <a:buNone/>
            </a:pPr>
            <a:endParaRPr lang="en-US" sz="2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Improved System Performance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Enhanced orthorectification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Improved image collection/resolution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Expected fire season 2023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1000" dirty="0">
              <a:latin typeface="+mj-lt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200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23EE-7E16-477C-B329-76415AF2C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706" y="2216089"/>
            <a:ext cx="4463294" cy="4187536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New Motor and Controller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7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j-lt"/>
              </a:rPr>
              <a:t>Ekinox</a:t>
            </a:r>
            <a:r>
              <a:rPr lang="en-US" sz="3200" dirty="0">
                <a:latin typeface="+mj-lt"/>
              </a:rPr>
              <a:t> INS/GNSS </a:t>
            </a:r>
          </a:p>
          <a:p>
            <a:pPr marL="0" indent="0">
              <a:buNone/>
            </a:pPr>
            <a:endParaRPr lang="en-US" sz="7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Single Board Computer</a:t>
            </a:r>
          </a:p>
          <a:p>
            <a:pPr marL="0" indent="0">
              <a:buNone/>
            </a:pPr>
            <a:endParaRPr lang="en-US" sz="1100" dirty="0">
              <a:latin typeface="+mj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Cryocoolers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Inmarsat Satellite Communications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9BF12A-E006-4950-B90D-8F5B88EEDE44}"/>
              </a:ext>
            </a:extLst>
          </p:cNvPr>
          <p:cNvSpPr txBox="1">
            <a:spLocks/>
          </p:cNvSpPr>
          <p:nvPr/>
        </p:nvSpPr>
        <p:spPr bwMode="auto">
          <a:xfrm>
            <a:off x="2197190" y="1082398"/>
            <a:ext cx="8366681" cy="7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Phoenix NexGen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16FBE9-C90B-46E0-BD51-EB2802265C40}"/>
              </a:ext>
            </a:extLst>
          </p:cNvPr>
          <p:cNvSpPr txBox="1">
            <a:spLocks/>
          </p:cNvSpPr>
          <p:nvPr/>
        </p:nvSpPr>
        <p:spPr bwMode="auto">
          <a:xfrm>
            <a:off x="4478215" y="2216089"/>
            <a:ext cx="4463294" cy="418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kern="0" dirty="0">
                <a:latin typeface="+mj-lt"/>
              </a:rPr>
              <a:t>New ADC/DSP</a:t>
            </a:r>
          </a:p>
          <a:p>
            <a:pPr marL="0" indent="0">
              <a:buNone/>
            </a:pPr>
            <a:endParaRPr lang="en-US" sz="8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kern="0" dirty="0">
                <a:latin typeface="+mj-lt"/>
              </a:rPr>
              <a:t>64-bit Operating system</a:t>
            </a:r>
          </a:p>
          <a:p>
            <a:pPr marL="0" indent="0">
              <a:buNone/>
            </a:pPr>
            <a:endParaRPr lang="en-US" sz="10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New Pre-Amp and Signal conditioning</a:t>
            </a:r>
          </a:p>
          <a:p>
            <a:pPr marL="0" indent="0">
              <a:buNone/>
            </a:pPr>
            <a:endParaRPr lang="en-US" sz="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New Mirrors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New Application Software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kern="0" dirty="0">
              <a:latin typeface="+mj-lt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kern="0" dirty="0">
              <a:latin typeface="+mj-lt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229442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23EE-7E16-477C-B329-76415AF2C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24324" y="1992221"/>
            <a:ext cx="4176968" cy="4187536"/>
          </a:xfrm>
        </p:spPr>
        <p:txBody>
          <a:bodyPr wrap="square" anchor="t">
            <a:normAutofit lnSpcReduction="10000"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Replace liquid LN2 cooling system.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Reduce height of scanner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Reduced RFI/EMI by 75%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Integrated Cold Shield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7" name="Picture 6" descr="A picture containing engine&#10;&#10;Description automatically generated">
            <a:extLst>
              <a:ext uri="{FF2B5EF4-FFF2-40B4-BE49-F238E27FC236}">
                <a16:creationId xmlns:a16="http://schemas.microsoft.com/office/drawing/2014/main" id="{BF09F1C6-35A3-4197-8404-A7499B8EC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4487" r="9967" b="20470"/>
          <a:stretch/>
        </p:blipFill>
        <p:spPr>
          <a:xfrm>
            <a:off x="3954763" y="1992221"/>
            <a:ext cx="4892074" cy="39311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1F4778-E296-4217-B211-3BEB4E6793FF}"/>
              </a:ext>
            </a:extLst>
          </p:cNvPr>
          <p:cNvSpPr txBox="1">
            <a:spLocks/>
          </p:cNvSpPr>
          <p:nvPr/>
        </p:nvSpPr>
        <p:spPr bwMode="auto">
          <a:xfrm>
            <a:off x="3144559" y="934617"/>
            <a:ext cx="8366681" cy="7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Cryocooler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F552F-01F0-4849-B81B-D711F0D0C2DC}"/>
              </a:ext>
            </a:extLst>
          </p:cNvPr>
          <p:cNvSpPr txBox="1"/>
          <p:nvPr/>
        </p:nvSpPr>
        <p:spPr>
          <a:xfrm>
            <a:off x="3936744" y="5977953"/>
            <a:ext cx="5207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Cryocooler assembly.  Compressor (right), Dewar and detectors (middle) and controller (left).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66181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id="{7617BF5E-6865-4EA4-890A-32F4FD040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020"/>
          <a:stretch/>
        </p:blipFill>
        <p:spPr>
          <a:xfrm>
            <a:off x="226142" y="2101796"/>
            <a:ext cx="4027497" cy="3069701"/>
          </a:xfrm>
          <a:prstGeom prst="rect">
            <a:avLst/>
          </a:prstGeom>
        </p:spPr>
      </p:pic>
      <p:pic>
        <p:nvPicPr>
          <p:cNvPr id="6" name="Picture 5" descr="A picture containing blurry&#10;&#10;Description automatically generated">
            <a:extLst>
              <a:ext uri="{FF2B5EF4-FFF2-40B4-BE49-F238E27FC236}">
                <a16:creationId xmlns:a16="http://schemas.microsoft.com/office/drawing/2014/main" id="{02A1C45F-1CF8-4D89-A423-48E356A63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4356"/>
          <a:stretch/>
        </p:blipFill>
        <p:spPr>
          <a:xfrm>
            <a:off x="4644612" y="2101796"/>
            <a:ext cx="4145427" cy="3062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B6A37A-9CD1-415A-A32B-F2A52F4DD045}"/>
              </a:ext>
            </a:extLst>
          </p:cNvPr>
          <p:cNvSpPr/>
          <p:nvPr/>
        </p:nvSpPr>
        <p:spPr>
          <a:xfrm>
            <a:off x="5627719" y="6310882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Decker Fire 2019 color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4022B-3C2F-4877-9525-F5DD9EC6191E}"/>
              </a:ext>
            </a:extLst>
          </p:cNvPr>
          <p:cNvSpPr/>
          <p:nvPr/>
        </p:nvSpPr>
        <p:spPr>
          <a:xfrm>
            <a:off x="924642" y="6310882"/>
            <a:ext cx="297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Decker Fire 2019 Ortho image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40A276-5B1A-442E-BE4B-FCE993897663}"/>
              </a:ext>
            </a:extLst>
          </p:cNvPr>
          <p:cNvCxnSpPr>
            <a:cxnSpLocks/>
          </p:cNvCxnSpPr>
          <p:nvPr/>
        </p:nvCxnSpPr>
        <p:spPr>
          <a:xfrm flipH="1" flipV="1">
            <a:off x="1368798" y="4616735"/>
            <a:ext cx="806115" cy="904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4B9B79-B7AE-41B0-B568-3B2BE1DD94EE}"/>
              </a:ext>
            </a:extLst>
          </p:cNvPr>
          <p:cNvSpPr txBox="1"/>
          <p:nvPr/>
        </p:nvSpPr>
        <p:spPr>
          <a:xfrm>
            <a:off x="2065121" y="5400154"/>
            <a:ext cx="211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False trips off ghosting stray light path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06333B-1E98-4549-B80E-67AF922D5919}"/>
              </a:ext>
            </a:extLst>
          </p:cNvPr>
          <p:cNvCxnSpPr>
            <a:cxnSpLocks/>
          </p:cNvCxnSpPr>
          <p:nvPr/>
        </p:nvCxnSpPr>
        <p:spPr>
          <a:xfrm flipV="1">
            <a:off x="3741043" y="4472461"/>
            <a:ext cx="1" cy="929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B61E70-C346-4694-8BC7-79A7FC64FC0F}"/>
              </a:ext>
            </a:extLst>
          </p:cNvPr>
          <p:cNvCxnSpPr>
            <a:cxnSpLocks/>
          </p:cNvCxnSpPr>
          <p:nvPr/>
        </p:nvCxnSpPr>
        <p:spPr>
          <a:xfrm flipH="1" flipV="1">
            <a:off x="5845603" y="4676116"/>
            <a:ext cx="806116" cy="904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4D1E2B-BAAA-4777-80A0-0A419A4DBA2C}"/>
              </a:ext>
            </a:extLst>
          </p:cNvPr>
          <p:cNvSpPr txBox="1"/>
          <p:nvPr/>
        </p:nvSpPr>
        <p:spPr>
          <a:xfrm>
            <a:off x="6248661" y="5537388"/>
            <a:ext cx="242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Ghosting artifacts shown in raw color image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D93AE-30E7-4B83-BC1E-8E35C8B02B4C}"/>
              </a:ext>
            </a:extLst>
          </p:cNvPr>
          <p:cNvCxnSpPr>
            <a:cxnSpLocks/>
          </p:cNvCxnSpPr>
          <p:nvPr/>
        </p:nvCxnSpPr>
        <p:spPr>
          <a:xfrm flipV="1">
            <a:off x="8121445" y="4616735"/>
            <a:ext cx="186813" cy="904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A81FC99-ACBF-457E-8DEE-79F755503142}"/>
              </a:ext>
            </a:extLst>
          </p:cNvPr>
          <p:cNvSpPr txBox="1">
            <a:spLocks/>
          </p:cNvSpPr>
          <p:nvPr/>
        </p:nvSpPr>
        <p:spPr bwMode="auto">
          <a:xfrm>
            <a:off x="1597373" y="1004189"/>
            <a:ext cx="5949253" cy="7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Cryocooler - Cool Shield </a:t>
            </a:r>
          </a:p>
        </p:txBody>
      </p:sp>
    </p:spTree>
    <p:extLst>
      <p:ext uri="{BB962C8B-B14F-4D97-AF65-F5344CB8AC3E}">
        <p14:creationId xmlns:p14="http://schemas.microsoft.com/office/powerpoint/2010/main" val="19500577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23EE-7E16-477C-B329-76415AF2C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2214451"/>
            <a:ext cx="8204200" cy="4187536"/>
          </a:xfrm>
        </p:spPr>
        <p:txBody>
          <a:bodyPr wrap="square" anchor="t"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Inmarsat’s quad channel network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Speeds of up to 2000 Kbps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(Previous speeds were 30 Kbps)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Necessary precursor to remote operation and automation.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1F4778-E296-4217-B211-3BEB4E6793FF}"/>
              </a:ext>
            </a:extLst>
          </p:cNvPr>
          <p:cNvSpPr txBox="1">
            <a:spLocks/>
          </p:cNvSpPr>
          <p:nvPr/>
        </p:nvSpPr>
        <p:spPr bwMode="auto">
          <a:xfrm>
            <a:off x="1302342" y="844871"/>
            <a:ext cx="8366681" cy="7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9pPr>
          </a:lstStyle>
          <a:p>
            <a:endParaRPr lang="en-US" kern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D79A93-584C-4747-865A-5BF36B269D0D}"/>
              </a:ext>
            </a:extLst>
          </p:cNvPr>
          <p:cNvSpPr txBox="1">
            <a:spLocks/>
          </p:cNvSpPr>
          <p:nvPr/>
        </p:nvSpPr>
        <p:spPr bwMode="auto">
          <a:xfrm>
            <a:off x="1637503" y="934618"/>
            <a:ext cx="6204155" cy="8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00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Satellite Communications  </a:t>
            </a:r>
          </a:p>
        </p:txBody>
      </p:sp>
    </p:spTree>
    <p:extLst>
      <p:ext uri="{BB962C8B-B14F-4D97-AF65-F5344CB8AC3E}">
        <p14:creationId xmlns:p14="http://schemas.microsoft.com/office/powerpoint/2010/main" val="33367815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20290</TotalTime>
  <Words>325</Words>
  <Application>Microsoft Office PowerPoint</Application>
  <PresentationFormat>On-screen Show (4:3)</PresentationFormat>
  <Paragraphs>113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Topo</vt:lpstr>
      <vt:lpstr>PowerPoint Presentation</vt:lpstr>
      <vt:lpstr>Phoenix Operators</vt:lpstr>
      <vt:lpstr>Season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Enhanced Orthorectification</vt:lpstr>
      <vt:lpstr>Enhanced Orthorectification</vt:lpstr>
      <vt:lpstr>Optical Calibration Lab</vt:lpstr>
      <vt:lpstr> The End       Thank You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in the Forest Service</dc:title>
  <dc:creator>RSAC</dc:creator>
  <cp:lastModifiedBy>Mann, Michael -FS</cp:lastModifiedBy>
  <cp:revision>980</cp:revision>
  <cp:lastPrinted>2018-10-19T13:37:47Z</cp:lastPrinted>
  <dcterms:created xsi:type="dcterms:W3CDTF">1999-12-01T18:22:10Z</dcterms:created>
  <dcterms:modified xsi:type="dcterms:W3CDTF">2022-12-13T16:04:04Z</dcterms:modified>
</cp:coreProperties>
</file>