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313" r:id="rId2"/>
    <p:sldId id="417" r:id="rId3"/>
    <p:sldId id="418" r:id="rId4"/>
    <p:sldId id="419" r:id="rId5"/>
    <p:sldId id="420" r:id="rId6"/>
    <p:sldId id="421" r:id="rId7"/>
    <p:sldId id="422" r:id="rId8"/>
    <p:sldId id="426" r:id="rId9"/>
    <p:sldId id="425" r:id="rId10"/>
    <p:sldId id="423" r:id="rId11"/>
    <p:sldId id="424" r:id="rId12"/>
    <p:sldId id="413" r:id="rId13"/>
    <p:sldId id="427" r:id="rId14"/>
    <p:sldId id="429" r:id="rId15"/>
    <p:sldId id="430" r:id="rId16"/>
    <p:sldId id="431" r:id="rId17"/>
    <p:sldId id="432" r:id="rId18"/>
    <p:sldId id="433" r:id="rId19"/>
    <p:sldId id="434" r:id="rId20"/>
    <p:sldId id="435" r:id="rId21"/>
    <p:sldId id="436"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072A"/>
    <a:srgbClr val="66FF66"/>
    <a:srgbClr val="FF0066"/>
    <a:srgbClr val="FF3399"/>
    <a:srgbClr val="336600"/>
    <a:srgbClr val="B309F7"/>
    <a:srgbClr val="FF9900"/>
    <a:srgbClr val="FDDDC3"/>
    <a:srgbClr val="FABA86"/>
    <a:srgbClr val="F9AD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9" autoAdjust="0"/>
    <p:restoredTop sz="90330" autoAdjust="0"/>
  </p:normalViewPr>
  <p:slideViewPr>
    <p:cSldViewPr>
      <p:cViewPr varScale="1">
        <p:scale>
          <a:sx n="96" d="100"/>
          <a:sy n="96" d="100"/>
        </p:scale>
        <p:origin x="1908"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C7752D-37DB-4793-A332-CB9C616E87AB}" type="datetimeFigureOut">
              <a:rPr lang="en-US" smtClean="0"/>
              <a:pPr/>
              <a:t>11/16/2020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53054F-F955-46D5-9890-3E77151BB47E}" type="slidenum">
              <a:rPr lang="en-CA" smtClean="0"/>
              <a:pPr/>
              <a:t>‹#›</a:t>
            </a:fld>
            <a:endParaRPr lang="en-CA"/>
          </a:p>
        </p:txBody>
      </p:sp>
    </p:spTree>
    <p:extLst>
      <p:ext uri="{BB962C8B-B14F-4D97-AF65-F5344CB8AC3E}">
        <p14:creationId xmlns:p14="http://schemas.microsoft.com/office/powerpoint/2010/main" val="1309164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4853054F-F955-46D5-9890-3E77151BB47E}"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Wooster figures are taken over</a:t>
            </a:r>
            <a:r>
              <a:rPr lang="en-CA" baseline="0" dirty="0" smtClean="0"/>
              <a:t> Argentina.  Units are spectral radiance.</a:t>
            </a:r>
          </a:p>
          <a:p>
            <a:endParaRPr lang="en-CA" baseline="0" dirty="0" smtClean="0"/>
          </a:p>
          <a:p>
            <a:r>
              <a:rPr lang="en-CA" baseline="0" dirty="0" smtClean="0"/>
              <a:t>Airborne from Wooster et al. is an ITRES image of an Alberta fire</a:t>
            </a:r>
            <a:endParaRPr lang="en-CA" dirty="0"/>
          </a:p>
        </p:txBody>
      </p:sp>
      <p:sp>
        <p:nvSpPr>
          <p:cNvPr id="4" name="Slide Number Placeholder 3"/>
          <p:cNvSpPr>
            <a:spLocks noGrp="1"/>
          </p:cNvSpPr>
          <p:nvPr>
            <p:ph type="sldNum" sz="quarter" idx="10"/>
          </p:nvPr>
        </p:nvSpPr>
        <p:spPr/>
        <p:txBody>
          <a:bodyPr/>
          <a:lstStyle/>
          <a:p>
            <a:fld id="{4853054F-F955-46D5-9890-3E77151BB47E}" type="slidenum">
              <a:rPr lang="en-CA" smtClean="0"/>
              <a:pPr/>
              <a:t>13</a:t>
            </a:fld>
            <a:endParaRPr lang="en-CA"/>
          </a:p>
        </p:txBody>
      </p:sp>
    </p:spTree>
    <p:extLst>
      <p:ext uri="{BB962C8B-B14F-4D97-AF65-F5344CB8AC3E}">
        <p14:creationId xmlns:p14="http://schemas.microsoft.com/office/powerpoint/2010/main" val="349532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14</a:t>
            </a:fld>
            <a:endParaRPr lang="en-US"/>
          </a:p>
        </p:txBody>
      </p:sp>
    </p:spTree>
    <p:extLst>
      <p:ext uri="{BB962C8B-B14F-4D97-AF65-F5344CB8AC3E}">
        <p14:creationId xmlns:p14="http://schemas.microsoft.com/office/powerpoint/2010/main" val="2192481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15</a:t>
            </a:fld>
            <a:endParaRPr lang="en-US"/>
          </a:p>
        </p:txBody>
      </p:sp>
    </p:spTree>
    <p:extLst>
      <p:ext uri="{BB962C8B-B14F-4D97-AF65-F5344CB8AC3E}">
        <p14:creationId xmlns:p14="http://schemas.microsoft.com/office/powerpoint/2010/main" val="56040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16</a:t>
            </a:fld>
            <a:endParaRPr lang="en-US"/>
          </a:p>
        </p:txBody>
      </p:sp>
    </p:spTree>
    <p:extLst>
      <p:ext uri="{BB962C8B-B14F-4D97-AF65-F5344CB8AC3E}">
        <p14:creationId xmlns:p14="http://schemas.microsoft.com/office/powerpoint/2010/main" val="369274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19</a:t>
            </a:fld>
            <a:endParaRPr lang="en-US"/>
          </a:p>
        </p:txBody>
      </p:sp>
    </p:spTree>
    <p:extLst>
      <p:ext uri="{BB962C8B-B14F-4D97-AF65-F5344CB8AC3E}">
        <p14:creationId xmlns:p14="http://schemas.microsoft.com/office/powerpoint/2010/main" val="1267824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20</a:t>
            </a:fld>
            <a:endParaRPr lang="en-US"/>
          </a:p>
        </p:txBody>
      </p:sp>
    </p:spTree>
    <p:extLst>
      <p:ext uri="{BB962C8B-B14F-4D97-AF65-F5344CB8AC3E}">
        <p14:creationId xmlns:p14="http://schemas.microsoft.com/office/powerpoint/2010/main" val="2257679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56F732-00F6-2D40-9C23-8FCFB28E1E6E}" type="slidenum">
              <a:rPr lang="en-US" smtClean="0"/>
              <a:t>21</a:t>
            </a:fld>
            <a:endParaRPr lang="en-US"/>
          </a:p>
        </p:txBody>
      </p:sp>
    </p:spTree>
    <p:extLst>
      <p:ext uri="{BB962C8B-B14F-4D97-AF65-F5344CB8AC3E}">
        <p14:creationId xmlns:p14="http://schemas.microsoft.com/office/powerpoint/2010/main" val="144312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Inevitability of more frequent disasters</a:t>
            </a:r>
            <a:endParaRPr lang="en-CA" dirty="0"/>
          </a:p>
        </p:txBody>
      </p:sp>
      <p:sp>
        <p:nvSpPr>
          <p:cNvPr id="4" name="Slide Number Placeholder 3"/>
          <p:cNvSpPr>
            <a:spLocks noGrp="1"/>
          </p:cNvSpPr>
          <p:nvPr>
            <p:ph type="sldNum" sz="quarter" idx="10"/>
          </p:nvPr>
        </p:nvSpPr>
        <p:spPr/>
        <p:txBody>
          <a:bodyPr/>
          <a:lstStyle/>
          <a:p>
            <a:fld id="{5E85590B-A37C-4115-8A7A-C183A0D78EFE}" type="slidenum">
              <a:rPr lang="en-CA" smtClean="0"/>
              <a:t>2</a:t>
            </a:fld>
            <a:endParaRPr lang="en-CA"/>
          </a:p>
        </p:txBody>
      </p:sp>
    </p:spTree>
    <p:extLst>
      <p:ext uri="{BB962C8B-B14F-4D97-AF65-F5344CB8AC3E}">
        <p14:creationId xmlns:p14="http://schemas.microsoft.com/office/powerpoint/2010/main" val="1729332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8106B1-C90F-4E00-9DDB-49078C7A4592}" type="slidenum">
              <a:rPr lang="en-CA" smtClean="0"/>
              <a:t>3</a:t>
            </a:fld>
            <a:endParaRPr lang="en-CA"/>
          </a:p>
        </p:txBody>
      </p:sp>
    </p:spTree>
    <p:extLst>
      <p:ext uri="{BB962C8B-B14F-4D97-AF65-F5344CB8AC3E}">
        <p14:creationId xmlns:p14="http://schemas.microsoft.com/office/powerpoint/2010/main" val="2509846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8106B1-C90F-4E00-9DDB-49078C7A4592}" type="slidenum">
              <a:rPr lang="en-CA" smtClean="0"/>
              <a:t>4</a:t>
            </a:fld>
            <a:endParaRPr lang="en-CA"/>
          </a:p>
        </p:txBody>
      </p:sp>
    </p:spTree>
    <p:extLst>
      <p:ext uri="{BB962C8B-B14F-4D97-AF65-F5344CB8AC3E}">
        <p14:creationId xmlns:p14="http://schemas.microsoft.com/office/powerpoint/2010/main" val="4010401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8106B1-C90F-4E00-9DDB-49078C7A4592}" type="slidenum">
              <a:rPr lang="en-CA" smtClean="0"/>
              <a:t>5</a:t>
            </a:fld>
            <a:endParaRPr lang="en-CA"/>
          </a:p>
        </p:txBody>
      </p:sp>
    </p:spTree>
    <p:extLst>
      <p:ext uri="{BB962C8B-B14F-4D97-AF65-F5344CB8AC3E}">
        <p14:creationId xmlns:p14="http://schemas.microsoft.com/office/powerpoint/2010/main" val="361079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8106B1-C90F-4E00-9DDB-49078C7A4592}" type="slidenum">
              <a:rPr lang="en-CA" smtClean="0"/>
              <a:t>6</a:t>
            </a:fld>
            <a:endParaRPr lang="en-CA"/>
          </a:p>
        </p:txBody>
      </p:sp>
    </p:spTree>
    <p:extLst>
      <p:ext uri="{BB962C8B-B14F-4D97-AF65-F5344CB8AC3E}">
        <p14:creationId xmlns:p14="http://schemas.microsoft.com/office/powerpoint/2010/main" val="3679008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8106B1-C90F-4E00-9DDB-49078C7A4592}" type="slidenum">
              <a:rPr lang="en-CA" smtClean="0"/>
              <a:t>7</a:t>
            </a:fld>
            <a:endParaRPr lang="en-CA"/>
          </a:p>
        </p:txBody>
      </p:sp>
    </p:spTree>
    <p:extLst>
      <p:ext uri="{BB962C8B-B14F-4D97-AF65-F5344CB8AC3E}">
        <p14:creationId xmlns:p14="http://schemas.microsoft.com/office/powerpoint/2010/main" val="419807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8106B1-C90F-4E00-9DDB-49078C7A4592}" type="slidenum">
              <a:rPr lang="en-CA" smtClean="0"/>
              <a:t>10</a:t>
            </a:fld>
            <a:endParaRPr lang="en-CA"/>
          </a:p>
        </p:txBody>
      </p:sp>
    </p:spTree>
    <p:extLst>
      <p:ext uri="{BB962C8B-B14F-4D97-AF65-F5344CB8AC3E}">
        <p14:creationId xmlns:p14="http://schemas.microsoft.com/office/powerpoint/2010/main" val="1662759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8106B1-C90F-4E00-9DDB-49078C7A4592}" type="slidenum">
              <a:rPr lang="en-CA" smtClean="0"/>
              <a:t>11</a:t>
            </a:fld>
            <a:endParaRPr lang="en-CA"/>
          </a:p>
        </p:txBody>
      </p:sp>
    </p:spTree>
    <p:extLst>
      <p:ext uri="{BB962C8B-B14F-4D97-AF65-F5344CB8AC3E}">
        <p14:creationId xmlns:p14="http://schemas.microsoft.com/office/powerpoint/2010/main" val="752015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NRCan_postertemplate_landscape_top"/>
          <p:cNvPicPr>
            <a:picLocks noChangeAspect="1" noChangeArrowheads="1"/>
          </p:cNvPicPr>
          <p:nvPr/>
        </p:nvPicPr>
        <p:blipFill>
          <a:blip r:embed="rId13"/>
          <a:srcRect/>
          <a:stretch>
            <a:fillRect/>
          </a:stretch>
        </p:blipFill>
        <p:spPr bwMode="auto">
          <a:xfrm>
            <a:off x="0" y="0"/>
            <a:ext cx="9144000" cy="2606675"/>
          </a:xfrm>
          <a:prstGeom prst="rect">
            <a:avLst/>
          </a:prstGeom>
          <a:noFill/>
          <a:ln w="9525">
            <a:noFill/>
            <a:miter lim="800000"/>
            <a:headEnd/>
            <a:tailEnd/>
          </a:ln>
        </p:spPr>
      </p:pic>
      <p:pic>
        <p:nvPicPr>
          <p:cNvPr id="1027" name="Picture 8" descr="NRCan_postertemplate_landscape_bottom"/>
          <p:cNvPicPr>
            <a:picLocks noChangeAspect="1" noChangeArrowheads="1"/>
          </p:cNvPicPr>
          <p:nvPr/>
        </p:nvPicPr>
        <p:blipFill>
          <a:blip r:embed="rId14"/>
          <a:srcRect/>
          <a:stretch>
            <a:fillRect/>
          </a:stretch>
        </p:blipFill>
        <p:spPr bwMode="auto">
          <a:xfrm>
            <a:off x="0" y="4594225"/>
            <a:ext cx="9144000" cy="2263775"/>
          </a:xfrm>
          <a:prstGeom prst="rect">
            <a:avLst/>
          </a:prstGeom>
          <a:noFill/>
          <a:ln w="9525">
            <a:noFill/>
            <a:miter lim="800000"/>
            <a:headEnd/>
            <a:tailEnd/>
          </a:ln>
        </p:spPr>
      </p:pic>
      <p:pic>
        <p:nvPicPr>
          <p:cNvPr id="1028" name="Picture 9" descr="NRCan_postertemplate_landscape_top_split"/>
          <p:cNvPicPr>
            <a:picLocks noChangeAspect="1" noChangeArrowheads="1"/>
          </p:cNvPicPr>
          <p:nvPr/>
        </p:nvPicPr>
        <p:blipFill>
          <a:blip r:embed="rId15"/>
          <a:srcRect/>
          <a:stretch>
            <a:fillRect/>
          </a:stretch>
        </p:blipFill>
        <p:spPr bwMode="auto">
          <a:xfrm>
            <a:off x="0" y="762000"/>
            <a:ext cx="9144000" cy="2606675"/>
          </a:xfrm>
          <a:prstGeom prst="rect">
            <a:avLst/>
          </a:prstGeom>
          <a:noFill/>
          <a:ln w="9525">
            <a:noFill/>
            <a:miter lim="800000"/>
            <a:headEnd/>
            <a:tailEnd/>
          </a:ln>
        </p:spPr>
      </p:pic>
      <p:sp>
        <p:nvSpPr>
          <p:cNvPr id="1034" name="Rectangle 10"/>
          <p:cNvSpPr>
            <a:spLocks noChangeArrowheads="1"/>
          </p:cNvSpPr>
          <p:nvPr/>
        </p:nvSpPr>
        <p:spPr bwMode="auto">
          <a:xfrm>
            <a:off x="0" y="0"/>
            <a:ext cx="9144000" cy="762000"/>
          </a:xfrm>
          <a:prstGeom prst="rect">
            <a:avLst/>
          </a:prstGeom>
          <a:gradFill rotWithShape="1">
            <a:gsLst>
              <a:gs pos="0">
                <a:srgbClr val="A5CDDB"/>
              </a:gs>
              <a:gs pos="100000">
                <a:schemeClr val="bg1"/>
              </a:gs>
            </a:gsLst>
            <a:lin ang="0" scaled="1"/>
          </a:gradFill>
          <a:ln w="9525">
            <a:noFill/>
            <a:miter lim="800000"/>
            <a:headEnd/>
            <a:tailEnd/>
          </a:ln>
          <a:effectLst/>
        </p:spPr>
        <p:txBody>
          <a:bodyPr wrap="none" anchor="ctr"/>
          <a:lstStyle/>
          <a:p>
            <a:pPr>
              <a:defRPr/>
            </a:pPr>
            <a:endParaRPr lang="en-US"/>
          </a:p>
        </p:txBody>
      </p:sp>
      <p:pic>
        <p:nvPicPr>
          <p:cNvPr id="1030" name="Picture 11" descr="NRC-English_Black"/>
          <p:cNvPicPr>
            <a:picLocks noChangeAspect="1" noChangeArrowheads="1"/>
          </p:cNvPicPr>
          <p:nvPr/>
        </p:nvPicPr>
        <p:blipFill>
          <a:blip r:embed="rId16"/>
          <a:srcRect/>
          <a:stretch>
            <a:fillRect/>
          </a:stretch>
        </p:blipFill>
        <p:spPr bwMode="auto">
          <a:xfrm>
            <a:off x="381000" y="304800"/>
            <a:ext cx="3352800" cy="312738"/>
          </a:xfrm>
          <a:prstGeom prst="rect">
            <a:avLst/>
          </a:prstGeom>
          <a:noFill/>
          <a:ln w="9525">
            <a:noFill/>
            <a:miter lim="800000"/>
            <a:headEnd/>
            <a:tailEnd/>
          </a:ln>
        </p:spPr>
      </p:pic>
      <p:pic>
        <p:nvPicPr>
          <p:cNvPr id="1031" name="Picture 12" descr="Canada-Map-Powerpoint-blue"/>
          <p:cNvPicPr>
            <a:picLocks noChangeAspect="1" noChangeArrowheads="1"/>
          </p:cNvPicPr>
          <p:nvPr/>
        </p:nvPicPr>
        <p:blipFill>
          <a:blip r:embed="rId17"/>
          <a:srcRect/>
          <a:stretch>
            <a:fillRect/>
          </a:stretch>
        </p:blipFill>
        <p:spPr bwMode="auto">
          <a:xfrm>
            <a:off x="7696200" y="76200"/>
            <a:ext cx="762000" cy="554038"/>
          </a:xfrm>
          <a:prstGeom prst="rect">
            <a:avLst/>
          </a:prstGeom>
          <a:noFill/>
          <a:ln w="9525">
            <a:noFill/>
            <a:miter lim="800000"/>
            <a:headEnd/>
            <a:tailEnd/>
          </a:ln>
        </p:spPr>
      </p:pic>
      <p:sp>
        <p:nvSpPr>
          <p:cNvPr id="1037" name="AutoShape 13"/>
          <p:cNvSpPr>
            <a:spLocks noChangeArrowheads="1"/>
          </p:cNvSpPr>
          <p:nvPr/>
        </p:nvSpPr>
        <p:spPr bwMode="auto">
          <a:xfrm>
            <a:off x="7010400" y="6019800"/>
            <a:ext cx="2133600" cy="438150"/>
          </a:xfrm>
          <a:prstGeom prst="parallelogram">
            <a:avLst>
              <a:gd name="adj" fmla="val 0"/>
            </a:avLst>
          </a:prstGeom>
          <a:solidFill>
            <a:schemeClr val="bg1"/>
          </a:solidFill>
          <a:ln w="9525">
            <a:noFill/>
            <a:miter lim="800000"/>
            <a:headEnd/>
            <a:tailEnd/>
          </a:ln>
          <a:effectLst/>
        </p:spPr>
        <p:txBody>
          <a:bodyPr wrap="none" anchor="ctr"/>
          <a:lstStyle/>
          <a:p>
            <a:pPr algn="ctr" defTabSz="5434013">
              <a:defRPr/>
            </a:pPr>
            <a:endParaRPr lang="en-US" sz="10700"/>
          </a:p>
        </p:txBody>
      </p:sp>
      <p:sp>
        <p:nvSpPr>
          <p:cNvPr id="1038" name="AutoShape 14"/>
          <p:cNvSpPr>
            <a:spLocks noChangeArrowheads="1"/>
          </p:cNvSpPr>
          <p:nvPr/>
        </p:nvSpPr>
        <p:spPr bwMode="auto">
          <a:xfrm>
            <a:off x="7239000" y="6215063"/>
            <a:ext cx="2133600" cy="438150"/>
          </a:xfrm>
          <a:prstGeom prst="parallelogram">
            <a:avLst>
              <a:gd name="adj" fmla="val 32374"/>
            </a:avLst>
          </a:prstGeom>
          <a:solidFill>
            <a:srgbClr val="A5CDDB"/>
          </a:solidFill>
          <a:ln w="9525">
            <a:noFill/>
            <a:miter lim="800000"/>
            <a:headEnd/>
            <a:tailEnd/>
          </a:ln>
          <a:effectLst/>
        </p:spPr>
        <p:txBody>
          <a:bodyPr wrap="none" anchor="ctr"/>
          <a:lstStyle/>
          <a:p>
            <a:pPr algn="ctr" defTabSz="5434013">
              <a:defRPr/>
            </a:pPr>
            <a:endParaRPr lang="en-US" sz="10700"/>
          </a:p>
        </p:txBody>
      </p:sp>
      <p:pic>
        <p:nvPicPr>
          <p:cNvPr id="2" name="Picture 15" descr="CANADA---black-and-red"/>
          <p:cNvPicPr>
            <a:picLocks noChangeAspect="1" noChangeArrowheads="1"/>
          </p:cNvPicPr>
          <p:nvPr/>
        </p:nvPicPr>
        <p:blipFill>
          <a:blip r:embed="rId18"/>
          <a:srcRect/>
          <a:stretch>
            <a:fillRect/>
          </a:stretch>
        </p:blipFill>
        <p:spPr bwMode="auto">
          <a:xfrm>
            <a:off x="7696200" y="6288088"/>
            <a:ext cx="1143000" cy="280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NRCan/geo-deep-learni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ata\pictures\June_2019\June_14_Rose\retouched\DSC_2621_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740701"/>
            <a:ext cx="9217024" cy="61446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15676" y="980728"/>
            <a:ext cx="6151428" cy="1569660"/>
          </a:xfrm>
          <a:prstGeom prst="rect">
            <a:avLst/>
          </a:prstGeom>
          <a:noFill/>
        </p:spPr>
        <p:txBody>
          <a:bodyPr wrap="none" rtlCol="0">
            <a:spAutoFit/>
          </a:bodyPr>
          <a:lstStyle/>
          <a:p>
            <a:pPr algn="ctr"/>
            <a:r>
              <a:rPr lang="en-CA" sz="9600" dirty="0" smtClean="0">
                <a:solidFill>
                  <a:schemeClr val="accent3"/>
                </a:solidFill>
                <a:latin typeface="Times New Roman" panose="02020603050405020304" pitchFamily="18" charset="0"/>
                <a:cs typeface="Times New Roman" panose="02020603050405020304" pitchFamily="18" charset="0"/>
              </a:rPr>
              <a:t>WildFireSat</a:t>
            </a:r>
          </a:p>
        </p:txBody>
      </p:sp>
      <p:sp>
        <p:nvSpPr>
          <p:cNvPr id="13" name="TextBox 12"/>
          <p:cNvSpPr txBox="1"/>
          <p:nvPr/>
        </p:nvSpPr>
        <p:spPr>
          <a:xfrm>
            <a:off x="224008" y="5111893"/>
            <a:ext cx="2771800" cy="1692771"/>
          </a:xfrm>
          <a:prstGeom prst="rect">
            <a:avLst/>
          </a:prstGeom>
          <a:noFill/>
        </p:spPr>
        <p:txBody>
          <a:bodyPr wrap="square" rtlCol="0">
            <a:spAutoFit/>
          </a:bodyPr>
          <a:lstStyle/>
          <a:p>
            <a:r>
              <a:rPr lang="en-US" b="1" dirty="0" smtClean="0">
                <a:solidFill>
                  <a:schemeClr val="bg1"/>
                </a:solidFill>
                <a:latin typeface="Times New Roman" pitchFamily="18" charset="0"/>
                <a:cs typeface="Times New Roman" pitchFamily="18" charset="0"/>
              </a:rPr>
              <a:t>Dr. Joshua M. Johnston</a:t>
            </a:r>
            <a:endParaRPr lang="en-US" b="1" dirty="0">
              <a:solidFill>
                <a:schemeClr val="bg1"/>
              </a:solidFill>
              <a:latin typeface="Times New Roman" pitchFamily="18" charset="0"/>
              <a:cs typeface="Times New Roman" pitchFamily="18" charset="0"/>
            </a:endParaRPr>
          </a:p>
          <a:p>
            <a:r>
              <a:rPr lang="en-US" sz="1300" dirty="0" err="1" smtClean="0">
                <a:solidFill>
                  <a:schemeClr val="bg1"/>
                </a:solidFill>
                <a:latin typeface="Times New Roman" pitchFamily="18" charset="0"/>
                <a:cs typeface="Times New Roman" pitchFamily="18" charset="0"/>
              </a:rPr>
              <a:t>WildFireSat</a:t>
            </a:r>
            <a:r>
              <a:rPr lang="en-US" sz="1300" dirty="0" smtClean="0">
                <a:solidFill>
                  <a:schemeClr val="bg1"/>
                </a:solidFill>
                <a:latin typeface="Times New Roman" pitchFamily="18" charset="0"/>
                <a:cs typeface="Times New Roman" pitchFamily="18" charset="0"/>
              </a:rPr>
              <a:t> Principle </a:t>
            </a:r>
            <a:r>
              <a:rPr lang="en-US" sz="1300" dirty="0">
                <a:solidFill>
                  <a:schemeClr val="bg1"/>
                </a:solidFill>
                <a:latin typeface="Times New Roman" pitchFamily="18" charset="0"/>
                <a:cs typeface="Times New Roman" pitchFamily="18" charset="0"/>
              </a:rPr>
              <a:t>Investigator,</a:t>
            </a:r>
            <a:endParaRPr lang="en-US" sz="1300" dirty="0" smtClean="0">
              <a:solidFill>
                <a:schemeClr val="bg1"/>
              </a:solidFill>
              <a:latin typeface="Times New Roman" pitchFamily="18" charset="0"/>
              <a:cs typeface="Times New Roman" pitchFamily="18" charset="0"/>
            </a:endParaRPr>
          </a:p>
          <a:p>
            <a:r>
              <a:rPr lang="en-US" sz="1300" dirty="0" smtClean="0">
                <a:solidFill>
                  <a:schemeClr val="bg1"/>
                </a:solidFill>
                <a:latin typeface="Times New Roman" pitchFamily="18" charset="0"/>
                <a:cs typeface="Times New Roman" pitchFamily="18" charset="0"/>
              </a:rPr>
              <a:t>Forest Fire Research Scientist</a:t>
            </a:r>
            <a:endParaRPr lang="en-US" sz="1300" dirty="0">
              <a:solidFill>
                <a:schemeClr val="bg1"/>
              </a:solidFill>
              <a:latin typeface="Times New Roman" pitchFamily="18" charset="0"/>
              <a:cs typeface="Times New Roman" pitchFamily="18" charset="0"/>
            </a:endParaRPr>
          </a:p>
          <a:p>
            <a:endParaRPr lang="en-US" sz="400" dirty="0" smtClean="0">
              <a:solidFill>
                <a:schemeClr val="bg1"/>
              </a:solidFill>
              <a:latin typeface="Times New Roman" pitchFamily="18" charset="0"/>
              <a:cs typeface="Times New Roman" pitchFamily="18" charset="0"/>
            </a:endParaRPr>
          </a:p>
          <a:p>
            <a:r>
              <a:rPr lang="en-US" sz="1200" dirty="0" smtClean="0">
                <a:solidFill>
                  <a:schemeClr val="bg1"/>
                </a:solidFill>
                <a:latin typeface="Times New Roman" pitchFamily="18" charset="0"/>
                <a:cs typeface="Times New Roman" pitchFamily="18" charset="0"/>
              </a:rPr>
              <a:t>Natural Resources Canada</a:t>
            </a:r>
          </a:p>
          <a:p>
            <a:r>
              <a:rPr lang="en-US" sz="1200" dirty="0" smtClean="0">
                <a:solidFill>
                  <a:schemeClr val="bg1"/>
                </a:solidFill>
                <a:latin typeface="Times New Roman" pitchFamily="18" charset="0"/>
                <a:cs typeface="Times New Roman" pitchFamily="18" charset="0"/>
              </a:rPr>
              <a:t>Canadian Forest Service</a:t>
            </a:r>
          </a:p>
          <a:p>
            <a:endParaRPr lang="en-US" sz="1200" dirty="0" smtClean="0">
              <a:solidFill>
                <a:schemeClr val="bg1"/>
              </a:solidFill>
              <a:latin typeface="Times New Roman" pitchFamily="18" charset="0"/>
              <a:cs typeface="Times New Roman" pitchFamily="18" charset="0"/>
            </a:endParaRPr>
          </a:p>
          <a:p>
            <a:pPr algn="ctr"/>
            <a:endParaRPr lang="en-US" sz="2000" dirty="0" smtClean="0">
              <a:solidFill>
                <a:schemeClr val="bg1"/>
              </a:solidFill>
              <a:latin typeface="Times New Roman" pitchFamily="18" charset="0"/>
              <a:cs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4365818"/>
            <a:ext cx="2349312" cy="2348880"/>
          </a:xfrm>
          <a:prstGeom prst="rect">
            <a:avLst/>
          </a:prstGeom>
        </p:spPr>
      </p:pic>
      <p:pic>
        <p:nvPicPr>
          <p:cNvPr id="7" name="Picture 6" descr="CSA_LOGO.jpg"/>
          <p:cNvPicPr>
            <a:picLocks noChangeAspect="1"/>
          </p:cNvPicPr>
          <p:nvPr/>
        </p:nvPicPr>
        <p:blipFill>
          <a:blip r:embed="rId5" cstate="print"/>
          <a:stretch>
            <a:fillRect/>
          </a:stretch>
        </p:blipFill>
        <p:spPr>
          <a:xfrm>
            <a:off x="8460432" y="59649"/>
            <a:ext cx="628827" cy="633047"/>
          </a:xfrm>
          <a:prstGeom prst="rect">
            <a:avLst/>
          </a:prstGeom>
        </p:spPr>
      </p:pic>
    </p:spTree>
    <p:extLst>
      <p:ext uri="{BB962C8B-B14F-4D97-AF65-F5344CB8AC3E}">
        <p14:creationId xmlns:p14="http://schemas.microsoft.com/office/powerpoint/2010/main" val="361397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902330"/>
            <a:ext cx="8208912" cy="584775"/>
          </a:xfrm>
          <a:prstGeom prst="rect">
            <a:avLst/>
          </a:prstGeom>
          <a:noFill/>
        </p:spPr>
        <p:txBody>
          <a:bodyPr wrap="square" rtlCol="0">
            <a:spAutoFit/>
          </a:bodyPr>
          <a:lstStyle/>
          <a:p>
            <a:pPr algn="ctr"/>
            <a:r>
              <a:rPr lang="en-CA" sz="3200" b="1" dirty="0" smtClean="0">
                <a:latin typeface="Times New Roman" panose="02020603050405020304" pitchFamily="18" charset="0"/>
                <a:cs typeface="Times New Roman" panose="02020603050405020304" pitchFamily="18" charset="0"/>
              </a:rPr>
              <a:t>Coverage</a:t>
            </a:r>
          </a:p>
        </p:txBody>
      </p:sp>
      <p:pic>
        <p:nvPicPr>
          <p:cNvPr id="13" name="Picture 12" descr="CSA_LOGO.jpg"/>
          <p:cNvPicPr>
            <a:picLocks noChangeAspect="1"/>
          </p:cNvPicPr>
          <p:nvPr/>
        </p:nvPicPr>
        <p:blipFill>
          <a:blip r:embed="rId3" cstate="print"/>
          <a:stretch>
            <a:fillRect/>
          </a:stretch>
        </p:blipFill>
        <p:spPr>
          <a:xfrm>
            <a:off x="8460432" y="59649"/>
            <a:ext cx="628827" cy="633047"/>
          </a:xfrm>
          <a:prstGeom prst="rect">
            <a:avLst/>
          </a:prstGeom>
        </p:spPr>
      </p:pic>
      <p:pic>
        <p:nvPicPr>
          <p:cNvPr id="4" name="Picture 3"/>
          <p:cNvPicPr>
            <a:picLocks noChangeAspect="1"/>
          </p:cNvPicPr>
          <p:nvPr/>
        </p:nvPicPr>
        <p:blipFill>
          <a:blip r:embed="rId4"/>
          <a:stretch>
            <a:fillRect/>
          </a:stretch>
        </p:blipFill>
        <p:spPr>
          <a:xfrm>
            <a:off x="958249" y="1487105"/>
            <a:ext cx="7515533" cy="4648262"/>
          </a:xfrm>
          <a:prstGeom prst="rect">
            <a:avLst/>
          </a:prstGeom>
        </p:spPr>
      </p:pic>
    </p:spTree>
    <p:extLst>
      <p:ext uri="{BB962C8B-B14F-4D97-AF65-F5344CB8AC3E}">
        <p14:creationId xmlns:p14="http://schemas.microsoft.com/office/powerpoint/2010/main" val="1884570963"/>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902330"/>
            <a:ext cx="8208912" cy="584775"/>
          </a:xfrm>
          <a:prstGeom prst="rect">
            <a:avLst/>
          </a:prstGeom>
          <a:noFill/>
        </p:spPr>
        <p:txBody>
          <a:bodyPr wrap="square" rtlCol="0">
            <a:spAutoFit/>
          </a:bodyPr>
          <a:lstStyle/>
          <a:p>
            <a:pPr algn="ctr"/>
            <a:r>
              <a:rPr lang="en-CA" sz="3200" b="1" dirty="0" smtClean="0">
                <a:latin typeface="Times New Roman" panose="02020603050405020304" pitchFamily="18" charset="0"/>
                <a:cs typeface="Times New Roman" panose="02020603050405020304" pitchFamily="18" charset="0"/>
              </a:rPr>
              <a:t>Downlink Gaps</a:t>
            </a:r>
          </a:p>
        </p:txBody>
      </p:sp>
      <p:pic>
        <p:nvPicPr>
          <p:cNvPr id="13" name="Picture 12" descr="CSA_LOGO.jpg"/>
          <p:cNvPicPr>
            <a:picLocks noChangeAspect="1"/>
          </p:cNvPicPr>
          <p:nvPr/>
        </p:nvPicPr>
        <p:blipFill>
          <a:blip r:embed="rId3" cstate="print"/>
          <a:stretch>
            <a:fillRect/>
          </a:stretch>
        </p:blipFill>
        <p:spPr>
          <a:xfrm>
            <a:off x="8460432" y="59649"/>
            <a:ext cx="628827" cy="633047"/>
          </a:xfrm>
          <a:prstGeom prst="rect">
            <a:avLst/>
          </a:prstGeom>
        </p:spPr>
      </p:pic>
      <p:pic>
        <p:nvPicPr>
          <p:cNvPr id="2" name="Picture 1"/>
          <p:cNvPicPr>
            <a:picLocks noChangeAspect="1"/>
          </p:cNvPicPr>
          <p:nvPr/>
        </p:nvPicPr>
        <p:blipFill>
          <a:blip r:embed="rId4"/>
          <a:stretch>
            <a:fillRect/>
          </a:stretch>
        </p:blipFill>
        <p:spPr>
          <a:xfrm>
            <a:off x="683568" y="1527699"/>
            <a:ext cx="7806887" cy="4637605"/>
          </a:xfrm>
          <a:prstGeom prst="rect">
            <a:avLst/>
          </a:prstGeom>
        </p:spPr>
      </p:pic>
    </p:spTree>
    <p:extLst>
      <p:ext uri="{BB962C8B-B14F-4D97-AF65-F5344CB8AC3E}">
        <p14:creationId xmlns:p14="http://schemas.microsoft.com/office/powerpoint/2010/main" val="590788172"/>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ata\pictures\June_2019\June_14_Rose\retouched\DSC_2488_0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764704"/>
            <a:ext cx="9179131" cy="6120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41527" y="980728"/>
            <a:ext cx="3899721" cy="1785104"/>
          </a:xfrm>
          <a:prstGeom prst="rect">
            <a:avLst/>
          </a:prstGeom>
          <a:noFill/>
        </p:spPr>
        <p:txBody>
          <a:bodyPr wrap="none" rtlCol="0">
            <a:spAutoFit/>
          </a:bodyPr>
          <a:lstStyle/>
          <a:p>
            <a:pPr algn="ctr"/>
            <a:r>
              <a:rPr lang="en-CA" sz="6600" dirty="0" smtClean="0">
                <a:solidFill>
                  <a:schemeClr val="accent3">
                    <a:lumMod val="95000"/>
                  </a:schemeClr>
                </a:solidFill>
                <a:latin typeface="Times New Roman" panose="02020603050405020304" pitchFamily="18" charset="0"/>
                <a:cs typeface="Times New Roman" panose="02020603050405020304" pitchFamily="18" charset="0"/>
              </a:rPr>
              <a:t>Thank You</a:t>
            </a:r>
          </a:p>
          <a:p>
            <a:pPr algn="ctr"/>
            <a:r>
              <a:rPr lang="en-CA" sz="4400" dirty="0" smtClean="0">
                <a:solidFill>
                  <a:schemeClr val="accent3">
                    <a:lumMod val="95000"/>
                  </a:schemeClr>
                </a:solidFill>
                <a:latin typeface="Times New Roman" panose="02020603050405020304" pitchFamily="18" charset="0"/>
                <a:cs typeface="Times New Roman" panose="02020603050405020304" pitchFamily="18" charset="0"/>
              </a:rPr>
              <a:t>Questions?</a:t>
            </a:r>
            <a:endParaRPr lang="en-CA" sz="4400" dirty="0">
              <a:solidFill>
                <a:schemeClr val="accent3">
                  <a:lumMod val="95000"/>
                </a:schemeClr>
              </a:solidFill>
              <a:latin typeface="Times New Roman" panose="02020603050405020304" pitchFamily="18" charset="0"/>
              <a:cs typeface="Times New Roman" panose="02020603050405020304" pitchFamily="18" charset="0"/>
            </a:endParaRPr>
          </a:p>
        </p:txBody>
      </p:sp>
      <p:pic>
        <p:nvPicPr>
          <p:cNvPr id="6" name="Picture 5" descr="CSA_LOGO.jpg"/>
          <p:cNvPicPr>
            <a:picLocks noChangeAspect="1"/>
          </p:cNvPicPr>
          <p:nvPr/>
        </p:nvPicPr>
        <p:blipFill>
          <a:blip r:embed="rId3" cstate="print"/>
          <a:stretch>
            <a:fillRect/>
          </a:stretch>
        </p:blipFill>
        <p:spPr>
          <a:xfrm>
            <a:off x="8460432" y="59649"/>
            <a:ext cx="628827" cy="633047"/>
          </a:xfrm>
          <a:prstGeom prst="rect">
            <a:avLst/>
          </a:prstGeom>
        </p:spPr>
      </p:pic>
    </p:spTree>
    <p:extLst>
      <p:ext uri="{BB962C8B-B14F-4D97-AF65-F5344CB8AC3E}">
        <p14:creationId xmlns:p14="http://schemas.microsoft.com/office/powerpoint/2010/main" val="2420476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3933" y="980728"/>
            <a:ext cx="9000067" cy="923330"/>
          </a:xfrm>
          <a:prstGeom prst="rect">
            <a:avLst/>
          </a:prstGeom>
          <a:noFill/>
        </p:spPr>
        <p:txBody>
          <a:bodyPr wrap="square" rtlCol="0">
            <a:spAutoFit/>
          </a:bodyPr>
          <a:lstStyle/>
          <a:p>
            <a:pPr algn="ctr"/>
            <a:r>
              <a:rPr lang="en-CA" b="1" dirty="0" smtClean="0">
                <a:latin typeface="Times New Roman" panose="02020603050405020304" pitchFamily="18" charset="0"/>
                <a:cs typeface="Times New Roman" panose="02020603050405020304" pitchFamily="18" charset="0"/>
              </a:rPr>
              <a:t>REFERENCES</a:t>
            </a:r>
            <a:endParaRPr lang="en-CA" sz="800" dirty="0" smtClean="0">
              <a:latin typeface="Times New Roman" panose="02020603050405020304" pitchFamily="18" charset="0"/>
              <a:cs typeface="Times New Roman" panose="02020603050405020304" pitchFamily="18" charset="0"/>
            </a:endParaRPr>
          </a:p>
          <a:p>
            <a:endParaRPr lang="en-CA" sz="800" dirty="0" smtClean="0">
              <a:latin typeface="Times New Roman" panose="02020603050405020304" pitchFamily="18" charset="0"/>
              <a:cs typeface="Times New Roman" panose="02020603050405020304" pitchFamily="18" charset="0"/>
            </a:endParaRPr>
          </a:p>
          <a:p>
            <a:endParaRPr lang="en-CA" sz="1400" dirty="0" smtClean="0">
              <a:latin typeface="Times New Roman" panose="02020603050405020304" pitchFamily="18" charset="0"/>
              <a:cs typeface="Times New Roman" panose="02020603050405020304" pitchFamily="18" charset="0"/>
            </a:endParaRPr>
          </a:p>
          <a:p>
            <a:endParaRPr lang="en-CA" sz="1400"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8676456" y="0"/>
            <a:ext cx="467544" cy="369332"/>
          </a:xfrm>
          <a:prstGeom prst="rect">
            <a:avLst/>
          </a:prstGeom>
          <a:noFill/>
        </p:spPr>
        <p:txBody>
          <a:bodyPr wrap="square" rtlCol="0">
            <a:spAutoFit/>
          </a:bodyPr>
          <a:lstStyle/>
          <a:p>
            <a:r>
              <a:rPr lang="en-CA" dirty="0" smtClean="0">
                <a:solidFill>
                  <a:schemeClr val="accent5">
                    <a:lumMod val="25000"/>
                  </a:schemeClr>
                </a:solidFill>
              </a:rPr>
              <a:t>25</a:t>
            </a:r>
            <a:endParaRPr lang="en-CA" dirty="0">
              <a:solidFill>
                <a:schemeClr val="accent5">
                  <a:lumMod val="25000"/>
                </a:schemeClr>
              </a:solidFill>
            </a:endParaRPr>
          </a:p>
        </p:txBody>
      </p:sp>
      <p:sp>
        <p:nvSpPr>
          <p:cNvPr id="2" name="TextBox 1"/>
          <p:cNvSpPr txBox="1"/>
          <p:nvPr/>
        </p:nvSpPr>
        <p:spPr>
          <a:xfrm>
            <a:off x="345522" y="1556792"/>
            <a:ext cx="8596888" cy="4247317"/>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Johnston, J. M. (2016). </a:t>
            </a:r>
            <a:r>
              <a:rPr lang="en-CA" u="sng" dirty="0">
                <a:latin typeface="Times New Roman" panose="02020603050405020304" pitchFamily="18" charset="0"/>
                <a:cs typeface="Times New Roman" panose="02020603050405020304" pitchFamily="18" charset="0"/>
              </a:rPr>
              <a:t>Infrared Remote Sensing of Fire Behaviour in Canadian Wildland Forest Fuels</a:t>
            </a:r>
            <a:r>
              <a:rPr lang="en-CA" dirty="0">
                <a:latin typeface="Times New Roman" panose="02020603050405020304" pitchFamily="18" charset="0"/>
                <a:cs typeface="Times New Roman" panose="02020603050405020304" pitchFamily="18" charset="0"/>
              </a:rPr>
              <a:t>. Doctor of Philosophy, King's College London</a:t>
            </a:r>
            <a:r>
              <a:rPr lang="en-CA" dirty="0" smtClean="0">
                <a:latin typeface="Times New Roman" panose="02020603050405020304" pitchFamily="18" charset="0"/>
                <a:cs typeface="Times New Roman" panose="02020603050405020304" pitchFamily="18" charset="0"/>
              </a:rPr>
              <a:t>.</a:t>
            </a:r>
          </a:p>
          <a:p>
            <a:endParaRPr lang="en-CA" dirty="0" smtClean="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Johnston, J. M., N. Jackson, C. McFayden, L. Ngo Phong, B. Lawrence, D. Davignon, M. J. Wooster, H. van Mierlo, D. K. Thompson, A. S. Cantin, D. Johnston, L. M. Johnston, M. Sloane, R. Ramos and T. J. Lynham (2020). "Development of the User Requirements for the Canadian </a:t>
            </a:r>
            <a:r>
              <a:rPr lang="en-CA" dirty="0" err="1">
                <a:latin typeface="Times New Roman" panose="02020603050405020304" pitchFamily="18" charset="0"/>
                <a:cs typeface="Times New Roman" panose="02020603050405020304" pitchFamily="18" charset="0"/>
              </a:rPr>
              <a:t>WildFireSat</a:t>
            </a:r>
            <a:r>
              <a:rPr lang="en-CA">
                <a:latin typeface="Times New Roman" panose="02020603050405020304" pitchFamily="18" charset="0"/>
                <a:cs typeface="Times New Roman" panose="02020603050405020304" pitchFamily="18" charset="0"/>
              </a:rPr>
              <a:t> Satellite Mission." Sensors 20(8).</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Johnston, J. M., L. M. Johnston, M. J. Wooster, A. Brookes, C. McFayden and A. S. Cantin (2018). "Satellite  detection limitations of sub-canopy smouldering wildfires in the North American boreal forest " Fire 1(2): 28</a:t>
            </a:r>
            <a:r>
              <a:rPr lang="en-CA" dirty="0" smtClean="0">
                <a:latin typeface="Times New Roman" panose="02020603050405020304" pitchFamily="18" charset="0"/>
                <a:cs typeface="Times New Roman" panose="02020603050405020304" pitchFamily="18" charset="0"/>
              </a:rPr>
              <a:t>.</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Johnston, J. M., M. J. Wooster, R. Paugam, X. Wang, T. J. Lynham and L. M. Johnston (2017). "Direct Estimation of </a:t>
            </a:r>
            <a:r>
              <a:rPr lang="en-CA" dirty="0" err="1">
                <a:latin typeface="Times New Roman" panose="02020603050405020304" pitchFamily="18" charset="0"/>
                <a:cs typeface="Times New Roman" panose="02020603050405020304" pitchFamily="18" charset="0"/>
              </a:rPr>
              <a:t>Byram’s</a:t>
            </a:r>
            <a:r>
              <a:rPr lang="en-CA" dirty="0">
                <a:latin typeface="Times New Roman" panose="02020603050405020304" pitchFamily="18" charset="0"/>
                <a:cs typeface="Times New Roman" panose="02020603050405020304" pitchFamily="18" charset="0"/>
              </a:rPr>
              <a:t> fire intensity from infrared remote sensing imagery." International Journal of Wildland Fire 26(8): 668-684.</a:t>
            </a:r>
          </a:p>
        </p:txBody>
      </p:sp>
    </p:spTree>
    <p:extLst>
      <p:ext uri="{BB962C8B-B14F-4D97-AF65-F5344CB8AC3E}">
        <p14:creationId xmlns:p14="http://schemas.microsoft.com/office/powerpoint/2010/main" val="128876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1143000"/>
          </a:xfrm>
        </p:spPr>
        <p:txBody>
          <a:bodyPr/>
          <a:lstStyle/>
          <a:p>
            <a:r>
              <a:rPr lang="en-CA" dirty="0" smtClean="0"/>
              <a:t>AI development </a:t>
            </a:r>
            <a:r>
              <a:rPr lang="en-CA" dirty="0"/>
              <a:t>dataset</a:t>
            </a:r>
          </a:p>
        </p:txBody>
      </p:sp>
      <p:sp>
        <p:nvSpPr>
          <p:cNvPr id="3" name="Content Placeholder 2"/>
          <p:cNvSpPr>
            <a:spLocks noGrp="1"/>
          </p:cNvSpPr>
          <p:nvPr>
            <p:ph idx="1"/>
          </p:nvPr>
        </p:nvSpPr>
        <p:spPr>
          <a:xfrm>
            <a:off x="349249" y="2633439"/>
            <a:ext cx="4163921" cy="3171825"/>
          </a:xfrm>
        </p:spPr>
        <p:txBody>
          <a:bodyPr/>
          <a:lstStyle/>
          <a:p>
            <a:r>
              <a:rPr lang="en-CA" sz="2400" dirty="0"/>
              <a:t>~200 VIIRS images that contain confident positive hotspots (NFDB)</a:t>
            </a:r>
          </a:p>
          <a:p>
            <a:r>
              <a:rPr lang="en-CA" sz="2400" dirty="0"/>
              <a:t>Data Augmentation</a:t>
            </a:r>
          </a:p>
          <a:p>
            <a:r>
              <a:rPr lang="en-CA" sz="2400" dirty="0"/>
              <a:t>2 years of baseline L1B data processed in house</a:t>
            </a:r>
          </a:p>
          <a:p>
            <a:endParaRPr lang="en-CA" dirty="0"/>
          </a:p>
          <a:p>
            <a:endParaRPr lang="en-CA" dirty="0"/>
          </a:p>
        </p:txBody>
      </p:sp>
      <p:sp>
        <p:nvSpPr>
          <p:cNvPr id="4" name="Slide Number Placeholder 3"/>
          <p:cNvSpPr>
            <a:spLocks noGrp="1"/>
          </p:cNvSpPr>
          <p:nvPr>
            <p:ph type="sldNum" sz="quarter" idx="4294967295"/>
          </p:nvPr>
        </p:nvSpPr>
        <p:spPr/>
        <p:txBody>
          <a:bodyPr/>
          <a:lstStyle/>
          <a:p>
            <a:fld id="{8395A67B-D0FE-F448-80B1-1191BC67A3E6}" type="slidenum">
              <a:rPr lang="en-US" smtClean="0"/>
              <a:pPr/>
              <a:t>14</a:t>
            </a:fld>
            <a:endParaRPr lang="en-US" dirty="0"/>
          </a:p>
        </p:txBody>
      </p:sp>
      <p:pic>
        <p:nvPicPr>
          <p:cNvPr id="5" name="Picture 4"/>
          <p:cNvPicPr/>
          <p:nvPr/>
        </p:nvPicPr>
        <p:blipFill>
          <a:blip r:embed="rId3" cstate="screen">
            <a:extLst>
              <a:ext uri="{28A0092B-C50C-407E-A947-70E740481C1C}">
                <a14:useLocalDpi xmlns:a14="http://schemas.microsoft.com/office/drawing/2010/main"/>
              </a:ext>
            </a:extLst>
          </a:blip>
          <a:stretch>
            <a:fillRect/>
          </a:stretch>
        </p:blipFill>
        <p:spPr>
          <a:xfrm>
            <a:off x="4691495" y="2440558"/>
            <a:ext cx="4114800" cy="3364706"/>
          </a:xfrm>
          <a:prstGeom prst="rect">
            <a:avLst/>
          </a:prstGeom>
        </p:spPr>
      </p:pic>
    </p:spTree>
    <p:extLst>
      <p:ext uri="{BB962C8B-B14F-4D97-AF65-F5344CB8AC3E}">
        <p14:creationId xmlns:p14="http://schemas.microsoft.com/office/powerpoint/2010/main" val="108877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883"/>
            <a:ext cx="8229600" cy="1143000"/>
          </a:xfrm>
        </p:spPr>
        <p:txBody>
          <a:bodyPr/>
          <a:lstStyle/>
          <a:p>
            <a:r>
              <a:rPr lang="en-CA" sz="3600" dirty="0"/>
              <a:t>Semantic Segmentation with a U-Net</a:t>
            </a:r>
          </a:p>
        </p:txBody>
      </p:sp>
      <p:sp>
        <p:nvSpPr>
          <p:cNvPr id="3" name="Content Placeholder 2"/>
          <p:cNvSpPr>
            <a:spLocks noGrp="1"/>
          </p:cNvSpPr>
          <p:nvPr>
            <p:ph idx="1"/>
          </p:nvPr>
        </p:nvSpPr>
        <p:spPr>
          <a:xfrm>
            <a:off x="457200" y="2575445"/>
            <a:ext cx="8229600" cy="4525963"/>
          </a:xfrm>
        </p:spPr>
        <p:txBody>
          <a:bodyPr/>
          <a:lstStyle/>
          <a:p>
            <a:r>
              <a:rPr lang="en-CA" sz="2800" dirty="0"/>
              <a:t>Encoder-Decoder</a:t>
            </a:r>
          </a:p>
          <a:p>
            <a:r>
              <a:rPr lang="en-CA" sz="2800" dirty="0"/>
              <a:t>Using </a:t>
            </a:r>
            <a:r>
              <a:rPr lang="en-CA" sz="2800" dirty="0" err="1"/>
              <a:t>NRCan’s</a:t>
            </a:r>
            <a:r>
              <a:rPr lang="en-CA" sz="2800" dirty="0"/>
              <a:t> geo deep-learning repository (</a:t>
            </a:r>
            <a:r>
              <a:rPr lang="en-CA" sz="2800" dirty="0">
                <a:hlinkClick r:id="rId3"/>
              </a:rPr>
              <a:t>https://github.com/NRCan/geo-deep-learning</a:t>
            </a:r>
            <a:r>
              <a:rPr lang="en-CA" sz="2800" dirty="0"/>
              <a:t>)</a:t>
            </a:r>
          </a:p>
          <a:p>
            <a:r>
              <a:rPr lang="en-CA" sz="2800" dirty="0"/>
              <a:t>256x256px patches of 5 375m I bands (</a:t>
            </a:r>
            <a:r>
              <a:rPr lang="en-CA" sz="2800" dirty="0" err="1"/>
              <a:t>geotiffs</a:t>
            </a:r>
            <a:r>
              <a:rPr lang="en-CA" sz="2800" dirty="0"/>
              <a:t>)</a:t>
            </a:r>
          </a:p>
          <a:p>
            <a:r>
              <a:rPr lang="en-CA" sz="2800" dirty="0" err="1"/>
              <a:t>Geopackages</a:t>
            </a:r>
            <a:r>
              <a:rPr lang="en-CA" sz="2800" dirty="0"/>
              <a:t> for the targets</a:t>
            </a:r>
          </a:p>
          <a:p>
            <a:r>
              <a:rPr lang="en-CA" sz="2800" dirty="0"/>
              <a:t>Day algorithm</a:t>
            </a:r>
          </a:p>
          <a:p>
            <a:r>
              <a:rPr lang="en-CA" sz="2800" dirty="0"/>
              <a:t>Still tuning the parameters</a:t>
            </a:r>
          </a:p>
          <a:p>
            <a:endParaRPr lang="en-CA" dirty="0"/>
          </a:p>
          <a:p>
            <a:endParaRPr lang="en-CA" dirty="0"/>
          </a:p>
          <a:p>
            <a:endParaRPr lang="en-CA" dirty="0"/>
          </a:p>
          <a:p>
            <a:endParaRPr lang="en-CA" dirty="0"/>
          </a:p>
        </p:txBody>
      </p:sp>
      <p:sp>
        <p:nvSpPr>
          <p:cNvPr id="4" name="Slide Number Placeholder 3"/>
          <p:cNvSpPr>
            <a:spLocks noGrp="1"/>
          </p:cNvSpPr>
          <p:nvPr>
            <p:ph type="sldNum" sz="quarter" idx="4294967295"/>
          </p:nvPr>
        </p:nvSpPr>
        <p:spPr/>
        <p:txBody>
          <a:bodyPr/>
          <a:lstStyle/>
          <a:p>
            <a:fld id="{8395A67B-D0FE-F448-80B1-1191BC67A3E6}" type="slidenum">
              <a:rPr lang="en-US" smtClean="0"/>
              <a:pPr/>
              <a:t>15</a:t>
            </a:fld>
            <a:endParaRPr lang="en-US" dirty="0"/>
          </a:p>
        </p:txBody>
      </p:sp>
    </p:spTree>
    <p:extLst>
      <p:ext uri="{BB962C8B-B14F-4D97-AF65-F5344CB8AC3E}">
        <p14:creationId xmlns:p14="http://schemas.microsoft.com/office/powerpoint/2010/main" val="3783991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dirty="0"/>
          </a:p>
          <a:p>
            <a:endParaRPr lang="en-CA" dirty="0"/>
          </a:p>
          <a:p>
            <a:endParaRPr lang="en-CA" dirty="0"/>
          </a:p>
        </p:txBody>
      </p:sp>
      <p:sp>
        <p:nvSpPr>
          <p:cNvPr id="4" name="Slide Number Placeholder 3"/>
          <p:cNvSpPr>
            <a:spLocks noGrp="1"/>
          </p:cNvSpPr>
          <p:nvPr>
            <p:ph type="sldNum" sz="quarter" idx="4294967295"/>
          </p:nvPr>
        </p:nvSpPr>
        <p:spPr/>
        <p:txBody>
          <a:bodyPr/>
          <a:lstStyle/>
          <a:p>
            <a:fld id="{8395A67B-D0FE-F448-80B1-1191BC67A3E6}" type="slidenum">
              <a:rPr lang="en-US" smtClean="0"/>
              <a:pPr/>
              <a:t>16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1060073"/>
            <a:ext cx="8686801" cy="5606216"/>
          </a:xfrm>
          <a:prstGeom prst="rect">
            <a:avLst/>
          </a:prstGeom>
        </p:spPr>
      </p:pic>
    </p:spTree>
    <p:extLst>
      <p:ext uri="{BB962C8B-B14F-4D97-AF65-F5344CB8AC3E}">
        <p14:creationId xmlns:p14="http://schemas.microsoft.com/office/powerpoint/2010/main" val="34793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hoto, showing, window, green&#10;&#10;Description automatically generated">
            <a:extLst>
              <a:ext uri="{FF2B5EF4-FFF2-40B4-BE49-F238E27FC236}">
                <a16:creationId xmlns:a16="http://schemas.microsoft.com/office/drawing/2014/main" id="{4E9CD0B9-8B24-44AB-8CCE-0043EB1AEDEE}"/>
              </a:ext>
            </a:extLst>
          </p:cNvPr>
          <p:cNvPicPr>
            <a:picLocks noGrp="1" noChangeAspect="1"/>
          </p:cNvPicPr>
          <p:nvPr>
            <p:ph idx="1"/>
          </p:nvPr>
        </p:nvPicPr>
        <p:blipFill>
          <a:blip r:embed="rId2"/>
          <a:stretch>
            <a:fillRect/>
          </a:stretch>
        </p:blipFill>
        <p:spPr>
          <a:xfrm>
            <a:off x="22919" y="1628800"/>
            <a:ext cx="9121081" cy="4560541"/>
          </a:xfrm>
        </p:spPr>
      </p:pic>
      <p:sp>
        <p:nvSpPr>
          <p:cNvPr id="4" name="Slide Number Placeholder 3">
            <a:extLst>
              <a:ext uri="{FF2B5EF4-FFF2-40B4-BE49-F238E27FC236}">
                <a16:creationId xmlns:a16="http://schemas.microsoft.com/office/drawing/2014/main" id="{44CD5A14-CDE9-42F9-ABE0-42885802C75A}"/>
              </a:ext>
            </a:extLst>
          </p:cNvPr>
          <p:cNvSpPr>
            <a:spLocks noGrp="1"/>
          </p:cNvSpPr>
          <p:nvPr>
            <p:ph type="sldNum" sz="quarter" idx="4294967295"/>
          </p:nvPr>
        </p:nvSpPr>
        <p:spPr/>
        <p:txBody>
          <a:bodyPr/>
          <a:lstStyle/>
          <a:p>
            <a:fld id="{8395A67B-D0FE-F448-80B1-1191BC67A3E6}" type="slidenum">
              <a:rPr lang="en-US" smtClean="0"/>
              <a:pPr/>
              <a:t>17</a:t>
            </a:fld>
            <a:endParaRPr lang="en-US" dirty="0"/>
          </a:p>
        </p:txBody>
      </p:sp>
    </p:spTree>
    <p:extLst>
      <p:ext uri="{BB962C8B-B14F-4D97-AF65-F5344CB8AC3E}">
        <p14:creationId xmlns:p14="http://schemas.microsoft.com/office/powerpoint/2010/main" val="846768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hoto, showing, show, different&#10;&#10;Description automatically generated">
            <a:extLst>
              <a:ext uri="{FF2B5EF4-FFF2-40B4-BE49-F238E27FC236}">
                <a16:creationId xmlns:a16="http://schemas.microsoft.com/office/drawing/2014/main" id="{C219BCE1-5ECF-403C-84BA-01692822AA92}"/>
              </a:ext>
            </a:extLst>
          </p:cNvPr>
          <p:cNvPicPr>
            <a:picLocks noGrp="1" noChangeAspect="1"/>
          </p:cNvPicPr>
          <p:nvPr>
            <p:ph idx="1"/>
          </p:nvPr>
        </p:nvPicPr>
        <p:blipFill>
          <a:blip r:embed="rId2"/>
          <a:stretch>
            <a:fillRect/>
          </a:stretch>
        </p:blipFill>
        <p:spPr>
          <a:xfrm>
            <a:off x="0" y="1602464"/>
            <a:ext cx="9144000" cy="4572000"/>
          </a:xfrm>
        </p:spPr>
      </p:pic>
      <p:sp>
        <p:nvSpPr>
          <p:cNvPr id="4" name="Slide Number Placeholder 3">
            <a:extLst>
              <a:ext uri="{FF2B5EF4-FFF2-40B4-BE49-F238E27FC236}">
                <a16:creationId xmlns:a16="http://schemas.microsoft.com/office/drawing/2014/main" id="{85BD27F7-E81A-4FAA-9EC9-6F1453C9D9C8}"/>
              </a:ext>
            </a:extLst>
          </p:cNvPr>
          <p:cNvSpPr>
            <a:spLocks noGrp="1"/>
          </p:cNvSpPr>
          <p:nvPr>
            <p:ph type="sldNum" sz="quarter" idx="4294967295"/>
          </p:nvPr>
        </p:nvSpPr>
        <p:spPr/>
        <p:txBody>
          <a:bodyPr/>
          <a:lstStyle/>
          <a:p>
            <a:fld id="{8395A67B-D0FE-F448-80B1-1191BC67A3E6}" type="slidenum">
              <a:rPr lang="en-US" smtClean="0"/>
              <a:pPr/>
              <a:t>18</a:t>
            </a:fld>
            <a:endParaRPr lang="en-US" dirty="0"/>
          </a:p>
        </p:txBody>
      </p:sp>
    </p:spTree>
    <p:extLst>
      <p:ext uri="{BB962C8B-B14F-4D97-AF65-F5344CB8AC3E}">
        <p14:creationId xmlns:p14="http://schemas.microsoft.com/office/powerpoint/2010/main" val="3334207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2062" y="1600200"/>
            <a:ext cx="5499854" cy="4352312"/>
          </a:xfrm>
          <a:prstGeom prst="rect">
            <a:avLst/>
          </a:prstGeom>
        </p:spPr>
      </p:pic>
      <p:sp>
        <p:nvSpPr>
          <p:cNvPr id="2" name="Title 1"/>
          <p:cNvSpPr>
            <a:spLocks noGrp="1"/>
          </p:cNvSpPr>
          <p:nvPr>
            <p:ph type="title"/>
          </p:nvPr>
        </p:nvSpPr>
        <p:spPr>
          <a:xfrm>
            <a:off x="457200" y="989856"/>
            <a:ext cx="8229600" cy="1143000"/>
          </a:xfrm>
        </p:spPr>
        <p:txBody>
          <a:bodyPr/>
          <a:lstStyle/>
          <a:p>
            <a:r>
              <a:rPr lang="en-CA" sz="3600" dirty="0" err="1" smtClean="0"/>
              <a:t>Mulitlayer</a:t>
            </a:r>
            <a:r>
              <a:rPr lang="en-CA" sz="3600" dirty="0" smtClean="0"/>
              <a:t> </a:t>
            </a:r>
            <a:r>
              <a:rPr lang="en-CA" sz="3600" dirty="0"/>
              <a:t>perceptron (MLP)</a:t>
            </a:r>
          </a:p>
        </p:txBody>
      </p:sp>
      <p:sp>
        <p:nvSpPr>
          <p:cNvPr id="3" name="Content Placeholder 2"/>
          <p:cNvSpPr>
            <a:spLocks noGrp="1"/>
          </p:cNvSpPr>
          <p:nvPr>
            <p:ph idx="1"/>
          </p:nvPr>
        </p:nvSpPr>
        <p:spPr>
          <a:xfrm>
            <a:off x="457200" y="1556792"/>
            <a:ext cx="3322712" cy="3484983"/>
          </a:xfrm>
          <a:solidFill>
            <a:schemeClr val="bg1"/>
          </a:solidFill>
        </p:spPr>
        <p:txBody>
          <a:bodyPr/>
          <a:lstStyle/>
          <a:p>
            <a:endParaRPr lang="en-CA" sz="2400" dirty="0" smtClean="0"/>
          </a:p>
          <a:p>
            <a:r>
              <a:rPr lang="en-CA" sz="2400" dirty="0" smtClean="0"/>
              <a:t>Aiming </a:t>
            </a:r>
            <a:r>
              <a:rPr lang="en-CA" sz="2400" dirty="0"/>
              <a:t>to find even # of each </a:t>
            </a:r>
            <a:br>
              <a:rPr lang="en-CA" sz="2400" dirty="0"/>
            </a:br>
            <a:r>
              <a:rPr lang="en-CA" sz="2400" dirty="0"/>
              <a:t>class, currently it’s </a:t>
            </a:r>
            <a:r>
              <a:rPr lang="en-CA" sz="2400" dirty="0" smtClean="0"/>
              <a:t>unbalanced</a:t>
            </a:r>
          </a:p>
          <a:p>
            <a:endParaRPr lang="en-CA" sz="2400" dirty="0"/>
          </a:p>
          <a:p>
            <a:r>
              <a:rPr lang="en-CA" sz="2400" dirty="0"/>
              <a:t>Individual pixel </a:t>
            </a:r>
            <a:r>
              <a:rPr lang="en-CA" sz="2400" dirty="0" smtClean="0"/>
              <a:t>classifier</a:t>
            </a:r>
          </a:p>
          <a:p>
            <a:endParaRPr lang="en-CA" sz="2400" dirty="0"/>
          </a:p>
          <a:p>
            <a:r>
              <a:rPr lang="en-CA" sz="2400" dirty="0"/>
              <a:t>Very fast to train</a:t>
            </a:r>
          </a:p>
        </p:txBody>
      </p:sp>
      <p:sp>
        <p:nvSpPr>
          <p:cNvPr id="4" name="Slide Number Placeholder 3"/>
          <p:cNvSpPr>
            <a:spLocks noGrp="1"/>
          </p:cNvSpPr>
          <p:nvPr>
            <p:ph type="sldNum" sz="quarter" idx="4294967295"/>
          </p:nvPr>
        </p:nvSpPr>
        <p:spPr/>
        <p:txBody>
          <a:bodyPr/>
          <a:lstStyle/>
          <a:p>
            <a:fld id="{8395A67B-D0FE-F448-80B1-1191BC67A3E6}" type="slidenum">
              <a:rPr lang="en-US" smtClean="0"/>
              <a:pPr/>
              <a:t>19</a:t>
            </a:fld>
            <a:endParaRPr lang="en-US" dirty="0"/>
          </a:p>
        </p:txBody>
      </p:sp>
    </p:spTree>
    <p:extLst>
      <p:ext uri="{BB962C8B-B14F-4D97-AF65-F5344CB8AC3E}">
        <p14:creationId xmlns:p14="http://schemas.microsoft.com/office/powerpoint/2010/main" val="237480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20472" y="0"/>
            <a:ext cx="288032" cy="369332"/>
          </a:xfrm>
          <a:prstGeom prst="rect">
            <a:avLst/>
          </a:prstGeom>
          <a:noFill/>
        </p:spPr>
        <p:txBody>
          <a:bodyPr wrap="square" rtlCol="0">
            <a:spAutoFit/>
          </a:bodyPr>
          <a:lstStyle/>
          <a:p>
            <a:r>
              <a:rPr lang="en-CA" dirty="0">
                <a:solidFill>
                  <a:schemeClr val="accent5">
                    <a:lumMod val="25000"/>
                  </a:schemeClr>
                </a:solidFill>
              </a:rPr>
              <a:t>5</a:t>
            </a:r>
          </a:p>
        </p:txBody>
      </p:sp>
      <p:sp>
        <p:nvSpPr>
          <p:cNvPr id="3" name="TextBox 2"/>
          <p:cNvSpPr txBox="1"/>
          <p:nvPr/>
        </p:nvSpPr>
        <p:spPr>
          <a:xfrm>
            <a:off x="323528" y="1052736"/>
            <a:ext cx="3888432" cy="523220"/>
          </a:xfrm>
          <a:prstGeom prst="rect">
            <a:avLst/>
          </a:prstGeom>
          <a:noFill/>
        </p:spPr>
        <p:txBody>
          <a:bodyPr wrap="square" rtlCol="0">
            <a:spAutoFit/>
          </a:bodyPr>
          <a:lstStyle/>
          <a:p>
            <a:r>
              <a:rPr lang="en-CA" sz="2800" b="1" dirty="0" smtClean="0">
                <a:latin typeface="Times New Roman" panose="02020603050405020304" pitchFamily="18" charset="0"/>
                <a:cs typeface="Times New Roman" panose="02020603050405020304" pitchFamily="18" charset="0"/>
              </a:rPr>
              <a:t>WildFireSat Origins</a:t>
            </a:r>
            <a:endParaRPr lang="en-CA" sz="2800" b="1" dirty="0">
              <a:latin typeface="Times New Roman" panose="02020603050405020304" pitchFamily="18" charset="0"/>
              <a:cs typeface="Times New Roman" panose="02020603050405020304" pitchFamily="18" charset="0"/>
            </a:endParaRPr>
          </a:p>
        </p:txBody>
      </p:sp>
      <p:pic>
        <p:nvPicPr>
          <p:cNvPr id="7" name="Picture 6" descr="CSA_LOGO.jpg"/>
          <p:cNvPicPr>
            <a:picLocks noChangeAspect="1"/>
          </p:cNvPicPr>
          <p:nvPr/>
        </p:nvPicPr>
        <p:blipFill>
          <a:blip r:embed="rId3" cstate="print"/>
          <a:stretch>
            <a:fillRect/>
          </a:stretch>
        </p:blipFill>
        <p:spPr>
          <a:xfrm>
            <a:off x="8460432" y="59649"/>
            <a:ext cx="628827" cy="633047"/>
          </a:xfrm>
          <a:prstGeom prst="rect">
            <a:avLst/>
          </a:prstGeom>
        </p:spPr>
      </p:pic>
      <p:sp>
        <p:nvSpPr>
          <p:cNvPr id="5" name="TextBox 4"/>
          <p:cNvSpPr txBox="1"/>
          <p:nvPr/>
        </p:nvSpPr>
        <p:spPr>
          <a:xfrm>
            <a:off x="179512" y="1668571"/>
            <a:ext cx="4752528" cy="478592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Unique Canadian sensor technology has enabled small-scale wildfire monitoring satellite </a:t>
            </a:r>
            <a:r>
              <a:rPr lang="en-US" dirty="0" smtClean="0">
                <a:latin typeface="Times New Roman" panose="02020603050405020304" pitchFamily="18" charset="0"/>
                <a:cs typeface="Times New Roman" panose="02020603050405020304" pitchFamily="18" charset="0"/>
              </a:rPr>
              <a:t>systems</a:t>
            </a: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CFS involvement dates back to 2010</a:t>
            </a:r>
          </a:p>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WFS project began in 2018 to develop an operational wildfire and smoke monitoring system</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Wildfire and Emergency management in Canada</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Air quality monitoring and forecasting, and</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Carbon accounting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WFS is a significant economic stimulus</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CSA projects WFS will create &gt; 250 Canadian jobs over the next 10 years</a:t>
            </a:r>
          </a:p>
          <a:p>
            <a:pPr marL="742950" lvl="1"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Technologies </a:t>
            </a:r>
            <a:r>
              <a:rPr lang="en-US" sz="1400" dirty="0">
                <a:latin typeface="Times New Roman" panose="02020603050405020304" pitchFamily="18" charset="0"/>
                <a:cs typeface="Times New Roman" panose="02020603050405020304" pitchFamily="18" charset="0"/>
              </a:rPr>
              <a:t>already causing spinoff industrial work (e.g. INO-UAV work)</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Globally, since the announcement of WFS there has been a spike in commercial wildfire earth observation proposals</a:t>
            </a:r>
          </a:p>
          <a:p>
            <a:endParaRPr lang="en-CA" dirty="0"/>
          </a:p>
        </p:txBody>
      </p:sp>
      <p:pic>
        <p:nvPicPr>
          <p:cNvPr id="6" name="Picture 5"/>
          <p:cNvPicPr>
            <a:picLocks noChangeAspect="1"/>
          </p:cNvPicPr>
          <p:nvPr/>
        </p:nvPicPr>
        <p:blipFill>
          <a:blip r:embed="rId4"/>
          <a:stretch>
            <a:fillRect/>
          </a:stretch>
        </p:blipFill>
        <p:spPr>
          <a:xfrm>
            <a:off x="4724366" y="1165254"/>
            <a:ext cx="4419633" cy="5163220"/>
          </a:xfrm>
          <a:prstGeom prst="rect">
            <a:avLst/>
          </a:prstGeom>
        </p:spPr>
      </p:pic>
    </p:spTree>
    <p:extLst>
      <p:ext uri="{BB962C8B-B14F-4D97-AF65-F5344CB8AC3E}">
        <p14:creationId xmlns:p14="http://schemas.microsoft.com/office/powerpoint/2010/main" val="1428800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856"/>
            <a:ext cx="8229600" cy="1143000"/>
          </a:xfrm>
        </p:spPr>
        <p:txBody>
          <a:bodyPr/>
          <a:lstStyle/>
          <a:p>
            <a:r>
              <a:rPr lang="en-CA" sz="3600" dirty="0"/>
              <a:t>Non-NN implementations</a:t>
            </a:r>
          </a:p>
        </p:txBody>
      </p:sp>
      <p:sp>
        <p:nvSpPr>
          <p:cNvPr id="3" name="Content Placeholder 2"/>
          <p:cNvSpPr>
            <a:spLocks noGrp="1"/>
          </p:cNvSpPr>
          <p:nvPr>
            <p:ph idx="1"/>
          </p:nvPr>
        </p:nvSpPr>
        <p:spPr/>
        <p:txBody>
          <a:bodyPr/>
          <a:lstStyle/>
          <a:p>
            <a:r>
              <a:rPr lang="en-CA" sz="2400" dirty="0"/>
              <a:t>Random Forest, SVM, Boosted trees</a:t>
            </a:r>
          </a:p>
          <a:p>
            <a:r>
              <a:rPr lang="en-CA" sz="2400" dirty="0"/>
              <a:t>Individual pixel classifier</a:t>
            </a:r>
          </a:p>
          <a:p>
            <a:r>
              <a:rPr lang="en-CA" sz="2400" dirty="0"/>
              <a:t>Increase data</a:t>
            </a:r>
          </a:p>
        </p:txBody>
      </p:sp>
      <p:sp>
        <p:nvSpPr>
          <p:cNvPr id="4" name="Slide Number Placeholder 3"/>
          <p:cNvSpPr>
            <a:spLocks noGrp="1"/>
          </p:cNvSpPr>
          <p:nvPr>
            <p:ph type="sldNum" sz="quarter" idx="4294967295"/>
          </p:nvPr>
        </p:nvSpPr>
        <p:spPr/>
        <p:txBody>
          <a:bodyPr/>
          <a:lstStyle/>
          <a:p>
            <a:fld id="{8395A67B-D0FE-F448-80B1-1191BC67A3E6}" type="slidenum">
              <a:rPr lang="en-US" smtClean="0"/>
              <a:pPr/>
              <a:t>20</a:t>
            </a:fld>
            <a:endParaRPr lang="en-US" dirty="0"/>
          </a:p>
        </p:txBody>
      </p:sp>
      <p:pic>
        <p:nvPicPr>
          <p:cNvPr id="5" name="Content Placeholder 9" descr="Calendar&#10;&#10;Description automatically generated">
            <a:extLst>
              <a:ext uri="{FF2B5EF4-FFF2-40B4-BE49-F238E27FC236}">
                <a16:creationId xmlns:a16="http://schemas.microsoft.com/office/drawing/2014/main" id="{913ABD65-6468-43F8-8059-38D84516ED2C}"/>
              </a:ext>
            </a:extLst>
          </p:cNvPr>
          <p:cNvPicPr>
            <a:picLocks noChangeAspect="1"/>
          </p:cNvPicPr>
          <p:nvPr/>
        </p:nvPicPr>
        <p:blipFill>
          <a:blip r:embed="rId3"/>
          <a:stretch>
            <a:fillRect/>
          </a:stretch>
        </p:blipFill>
        <p:spPr>
          <a:xfrm>
            <a:off x="2819879" y="2636912"/>
            <a:ext cx="6324122" cy="3240360"/>
          </a:xfrm>
          <a:prstGeom prst="rect">
            <a:avLst/>
          </a:prstGeom>
        </p:spPr>
      </p:pic>
    </p:spTree>
    <p:extLst>
      <p:ext uri="{BB962C8B-B14F-4D97-AF65-F5344CB8AC3E}">
        <p14:creationId xmlns:p14="http://schemas.microsoft.com/office/powerpoint/2010/main" val="2653187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motorcycle, building&#10;&#10;Description automatically generated">
            <a:extLst>
              <a:ext uri="{FF2B5EF4-FFF2-40B4-BE49-F238E27FC236}">
                <a16:creationId xmlns:a16="http://schemas.microsoft.com/office/drawing/2014/main" id="{3777FE4B-21A2-4717-A41C-7FC69ED6864B}"/>
              </a:ext>
            </a:extLst>
          </p:cNvPr>
          <p:cNvPicPr>
            <a:picLocks noChangeAspect="1"/>
          </p:cNvPicPr>
          <p:nvPr/>
        </p:nvPicPr>
        <p:blipFill>
          <a:blip r:embed="rId3"/>
          <a:stretch>
            <a:fillRect/>
          </a:stretch>
        </p:blipFill>
        <p:spPr>
          <a:xfrm>
            <a:off x="5892525" y="2008760"/>
            <a:ext cx="2521714" cy="3508472"/>
          </a:xfrm>
          <a:prstGeom prst="rect">
            <a:avLst/>
          </a:prstGeom>
        </p:spPr>
      </p:pic>
      <p:sp>
        <p:nvSpPr>
          <p:cNvPr id="2" name="Title 1"/>
          <p:cNvSpPr>
            <a:spLocks noGrp="1"/>
          </p:cNvSpPr>
          <p:nvPr>
            <p:ph type="title"/>
          </p:nvPr>
        </p:nvSpPr>
        <p:spPr>
          <a:xfrm>
            <a:off x="457200" y="1133872"/>
            <a:ext cx="8229600" cy="1143000"/>
          </a:xfrm>
        </p:spPr>
        <p:txBody>
          <a:bodyPr/>
          <a:lstStyle/>
          <a:p>
            <a:r>
              <a:rPr lang="en-CA" sz="3600" dirty="0"/>
              <a:t>Onboard AI</a:t>
            </a:r>
          </a:p>
        </p:txBody>
      </p:sp>
      <p:sp>
        <p:nvSpPr>
          <p:cNvPr id="3" name="Content Placeholder 2"/>
          <p:cNvSpPr>
            <a:spLocks noGrp="1"/>
          </p:cNvSpPr>
          <p:nvPr>
            <p:ph idx="1"/>
          </p:nvPr>
        </p:nvSpPr>
        <p:spPr>
          <a:xfrm>
            <a:off x="107504" y="2273399"/>
            <a:ext cx="5833502" cy="3171825"/>
          </a:xfrm>
        </p:spPr>
        <p:txBody>
          <a:bodyPr/>
          <a:lstStyle/>
          <a:p>
            <a:r>
              <a:rPr lang="en-CA" sz="2400" dirty="0"/>
              <a:t>Can we embed some functionality onboard the spacecraft?</a:t>
            </a:r>
          </a:p>
          <a:p>
            <a:pPr lvl="1"/>
            <a:r>
              <a:rPr lang="en-CA" sz="2000" dirty="0"/>
              <a:t>Largely depends on the outcome of Phase-A design</a:t>
            </a:r>
          </a:p>
          <a:p>
            <a:pPr lvl="1"/>
            <a:r>
              <a:rPr lang="en-CA" sz="2000" dirty="0"/>
              <a:t>Faster to do it onboard?</a:t>
            </a:r>
          </a:p>
          <a:p>
            <a:pPr lvl="2"/>
            <a:r>
              <a:rPr lang="en-CA" sz="2000" dirty="0"/>
              <a:t>Or foil the bent-pipe data delivery plan?</a:t>
            </a:r>
          </a:p>
          <a:p>
            <a:pPr lvl="1"/>
            <a:r>
              <a:rPr lang="en-CA" sz="2000" dirty="0"/>
              <a:t>Create a VM to mimic onboard hardware</a:t>
            </a:r>
          </a:p>
          <a:p>
            <a:pPr lvl="1"/>
            <a:endParaRPr lang="en-CA" dirty="0"/>
          </a:p>
          <a:p>
            <a:pPr lvl="1"/>
            <a:endParaRPr lang="en-CA" dirty="0"/>
          </a:p>
        </p:txBody>
      </p:sp>
      <p:sp>
        <p:nvSpPr>
          <p:cNvPr id="4" name="Slide Number Placeholder 3"/>
          <p:cNvSpPr>
            <a:spLocks noGrp="1"/>
          </p:cNvSpPr>
          <p:nvPr>
            <p:ph type="sldNum" sz="quarter" idx="4294967295"/>
          </p:nvPr>
        </p:nvSpPr>
        <p:spPr/>
        <p:txBody>
          <a:bodyPr/>
          <a:lstStyle/>
          <a:p>
            <a:fld id="{8395A67B-D0FE-F448-80B1-1191BC67A3E6}" type="slidenum">
              <a:rPr lang="en-US" smtClean="0"/>
              <a:pPr/>
              <a:t>21</a:t>
            </a:fld>
            <a:endParaRPr lang="en-US" dirty="0"/>
          </a:p>
        </p:txBody>
      </p:sp>
    </p:spTree>
    <p:extLst>
      <p:ext uri="{BB962C8B-B14F-4D97-AF65-F5344CB8AC3E}">
        <p14:creationId xmlns:p14="http://schemas.microsoft.com/office/powerpoint/2010/main" val="820741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902330"/>
            <a:ext cx="8208912" cy="1446550"/>
          </a:xfrm>
          <a:prstGeom prst="rect">
            <a:avLst/>
          </a:prstGeom>
          <a:noFill/>
        </p:spPr>
        <p:txBody>
          <a:bodyPr wrap="square" rtlCol="0">
            <a:spAutoFit/>
          </a:bodyPr>
          <a:lstStyle/>
          <a:p>
            <a:pPr algn="ctr"/>
            <a:r>
              <a:rPr lang="en-CA" sz="3200" b="1" dirty="0" smtClean="0">
                <a:latin typeface="Times New Roman" panose="02020603050405020304" pitchFamily="18" charset="0"/>
                <a:cs typeface="Times New Roman" panose="02020603050405020304" pitchFamily="18" charset="0"/>
              </a:rPr>
              <a:t>WildFireSat</a:t>
            </a:r>
          </a:p>
          <a:p>
            <a:pPr algn="ctr"/>
            <a:r>
              <a:rPr lang="en-CA" sz="2400" i="1" dirty="0" smtClean="0">
                <a:solidFill>
                  <a:srgbClr val="0070C0"/>
                </a:solidFill>
                <a:latin typeface="Times New Roman" panose="02020603050405020304" pitchFamily="18" charset="0"/>
                <a:cs typeface="Times New Roman" panose="02020603050405020304" pitchFamily="18" charset="0"/>
              </a:rPr>
              <a:t>“Initial </a:t>
            </a:r>
            <a:r>
              <a:rPr lang="en-CA" sz="2400" i="1" dirty="0">
                <a:solidFill>
                  <a:srgbClr val="0070C0"/>
                </a:solidFill>
                <a:latin typeface="Times New Roman" panose="02020603050405020304" pitchFamily="18" charset="0"/>
                <a:cs typeface="Times New Roman" panose="02020603050405020304" pitchFamily="18" charset="0"/>
              </a:rPr>
              <a:t>Operational Capability”</a:t>
            </a:r>
          </a:p>
          <a:p>
            <a:pPr algn="ctr"/>
            <a:endParaRPr lang="en-CA"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7504" y="1585512"/>
            <a:ext cx="4002318" cy="4862870"/>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Key Features:</a:t>
            </a:r>
            <a:endParaRPr lang="en-CA" dirty="0">
              <a:solidFill>
                <a:srgbClr val="12547C"/>
              </a:solidFill>
              <a:cs typeface="Arial" panose="020B0604020202020204" pitchFamily="34" charset="0"/>
            </a:endParaRPr>
          </a:p>
          <a:p>
            <a:endParaRPr lang="en-CA" sz="1400" dirty="0">
              <a:solidFill>
                <a:srgbClr val="12547C"/>
              </a:solidFill>
              <a:cs typeface="Arial" panose="020B0604020202020204" pitchFamily="34" charset="0"/>
            </a:endParaRPr>
          </a:p>
          <a:p>
            <a:pPr marL="285750" indent="-285750">
              <a:buFont typeface="Arial" panose="020B0604020202020204" pitchFamily="34" charset="0"/>
              <a:buChar char="•"/>
            </a:pPr>
            <a:r>
              <a:rPr lang="en-CA" sz="1400" dirty="0">
                <a:solidFill>
                  <a:srgbClr val="FF0000"/>
                </a:solidFill>
                <a:latin typeface="Times New Roman" panose="02020603050405020304" pitchFamily="18" charset="0"/>
                <a:cs typeface="Times New Roman" panose="02020603050405020304" pitchFamily="18" charset="0"/>
              </a:rPr>
              <a:t>VIS/NIR (200 m)</a:t>
            </a:r>
          </a:p>
          <a:p>
            <a:pPr marL="285750" indent="-285750">
              <a:buFont typeface="Arial" panose="020B0604020202020204" pitchFamily="34" charset="0"/>
              <a:buChar char="•"/>
            </a:pPr>
            <a:r>
              <a:rPr lang="en-CA" sz="1400" dirty="0">
                <a:solidFill>
                  <a:srgbClr val="FF0000"/>
                </a:solidFill>
                <a:latin typeface="Times New Roman" panose="02020603050405020304" pitchFamily="18" charset="0"/>
                <a:cs typeface="Times New Roman" panose="02020603050405020304" pitchFamily="18" charset="0"/>
              </a:rPr>
              <a:t>MWIR/LWIR (400 m)</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solidFill>
                  <a:srgbClr val="FF0000"/>
                </a:solidFill>
                <a:latin typeface="Times New Roman" panose="02020603050405020304" pitchFamily="18" charset="0"/>
                <a:cs typeface="Times New Roman" panose="02020603050405020304" pitchFamily="18" charset="0"/>
              </a:rPr>
              <a:t>Daily peak burn overpass</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solidFill>
                  <a:srgbClr val="FF0000"/>
                </a:solidFill>
                <a:latin typeface="Times New Roman" panose="02020603050405020304" pitchFamily="18" charset="0"/>
                <a:cs typeface="Times New Roman" panose="02020603050405020304" pitchFamily="18" charset="0"/>
              </a:rPr>
              <a:t>FRP optimised</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Detection capacity at 15 x 15 m fire;</a:t>
            </a:r>
          </a:p>
          <a:p>
            <a:pPr marL="742950" lvl="1" indent="-285750">
              <a:buFont typeface="Courier New" panose="02070309020205020404" pitchFamily="49" charset="0"/>
              <a:buChar char="o"/>
            </a:pPr>
            <a:r>
              <a:rPr lang="en-CA" sz="1200" dirty="0">
                <a:solidFill>
                  <a:srgbClr val="FF0000"/>
                </a:solidFill>
                <a:latin typeface="Times New Roman" panose="02020603050405020304" pitchFamily="18" charset="0"/>
                <a:cs typeface="Times New Roman" panose="02020603050405020304" pitchFamily="18" charset="0"/>
              </a:rPr>
              <a:t>*open canopy (Johnston et al, 2018)</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30 min data latency.</a:t>
            </a:r>
          </a:p>
          <a:p>
            <a:endParaRPr lang="en-CA" sz="1000"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Fire Monitoring Capability:</a:t>
            </a:r>
          </a:p>
          <a:p>
            <a:pPr marL="285750" indent="-285750">
              <a:buFont typeface="Arial" panose="020B0604020202020204" pitchFamily="34" charset="0"/>
              <a:buChar char="•"/>
            </a:pPr>
            <a:endParaRPr lang="en-CA"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Near-real-time data delivery;</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Early detection (remote access fires);</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Active perimeter mapping and progression;</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Perimeter mapping of ROS (m min</a:t>
            </a:r>
            <a:r>
              <a:rPr lang="en-CA" sz="1400" baseline="30000" dirty="0">
                <a:latin typeface="Times New Roman" panose="02020603050405020304" pitchFamily="18" charset="0"/>
                <a:cs typeface="Times New Roman" panose="02020603050405020304" pitchFamily="18" charset="0"/>
              </a:rPr>
              <a:t>-1</a:t>
            </a:r>
            <a:r>
              <a:rPr lang="en-CA" sz="1400" dirty="0">
                <a:latin typeface="Times New Roman" panose="02020603050405020304" pitchFamily="18" charset="0"/>
                <a:cs typeface="Times New Roman" panose="02020603050405020304" pitchFamily="18" charset="0"/>
              </a:rPr>
              <a:t>) </a:t>
            </a:r>
            <a:r>
              <a:rPr lang="en-CA" sz="1400" dirty="0">
                <a:solidFill>
                  <a:srgbClr val="FF0000"/>
                </a:solidFill>
                <a:latin typeface="Times New Roman" panose="02020603050405020304" pitchFamily="18" charset="0"/>
                <a:cs typeface="Times New Roman" panose="02020603050405020304" pitchFamily="18" charset="0"/>
              </a:rPr>
              <a:t>when combined with VIIRS (Johnston, 2016)</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Perimeter mapping of FI (kW m</a:t>
            </a:r>
            <a:r>
              <a:rPr lang="en-CA" sz="1400" baseline="30000" dirty="0">
                <a:latin typeface="Times New Roman" panose="02020603050405020304" pitchFamily="18" charset="0"/>
                <a:cs typeface="Times New Roman" panose="02020603050405020304" pitchFamily="18" charset="0"/>
              </a:rPr>
              <a:t>-1</a:t>
            </a:r>
            <a:r>
              <a:rPr lang="en-CA" sz="1400" dirty="0">
                <a:latin typeface="Times New Roman" panose="02020603050405020304" pitchFamily="18" charset="0"/>
                <a:cs typeface="Times New Roman" panose="02020603050405020304" pitchFamily="18" charset="0"/>
              </a:rPr>
              <a:t>),</a:t>
            </a:r>
            <a:r>
              <a:rPr lang="en-CA" sz="1400" dirty="0">
                <a:solidFill>
                  <a:srgbClr val="FF0000"/>
                </a:solidFill>
                <a:latin typeface="Times New Roman" panose="02020603050405020304" pitchFamily="18" charset="0"/>
                <a:cs typeface="Times New Roman" panose="02020603050405020304" pitchFamily="18" charset="0"/>
              </a:rPr>
              <a:t> (Johnston et al, 2017)</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Mapping of Fuel Consumption (kg m</a:t>
            </a:r>
            <a:r>
              <a:rPr lang="en-CA" sz="1400" baseline="30000" dirty="0">
                <a:latin typeface="Times New Roman" panose="02020603050405020304" pitchFamily="18" charset="0"/>
                <a:cs typeface="Times New Roman" panose="02020603050405020304" pitchFamily="18" charset="0"/>
              </a:rPr>
              <a:t>-2</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Near-real-time measurements of carbon emissions and smoke plume dynamics.</a:t>
            </a:r>
          </a:p>
        </p:txBody>
      </p:sp>
      <p:pic>
        <p:nvPicPr>
          <p:cNvPr id="15" name="Picture 14" descr="CSA_LOGO.jpg"/>
          <p:cNvPicPr>
            <a:picLocks noChangeAspect="1"/>
          </p:cNvPicPr>
          <p:nvPr/>
        </p:nvPicPr>
        <p:blipFill>
          <a:blip r:embed="rId3" cstate="print"/>
          <a:stretch>
            <a:fillRect/>
          </a:stretch>
        </p:blipFill>
        <p:spPr>
          <a:xfrm>
            <a:off x="8460432" y="59649"/>
            <a:ext cx="628827" cy="633047"/>
          </a:xfrm>
          <a:prstGeom prst="rect">
            <a:avLst/>
          </a:prstGeom>
        </p:spPr>
      </p:pic>
      <p:sp>
        <p:nvSpPr>
          <p:cNvPr id="3" name="TextBox 2"/>
          <p:cNvSpPr txBox="1"/>
          <p:nvPr/>
        </p:nvSpPr>
        <p:spPr>
          <a:xfrm>
            <a:off x="4315098" y="6075117"/>
            <a:ext cx="2185214" cy="369332"/>
          </a:xfrm>
          <a:prstGeom prst="rect">
            <a:avLst/>
          </a:prstGeom>
          <a:noFill/>
        </p:spPr>
        <p:txBody>
          <a:bodyPr wrap="none" rtlCol="0">
            <a:spAutoFit/>
          </a:bodyPr>
          <a:lstStyle/>
          <a:p>
            <a:r>
              <a:rPr lang="en-CA" dirty="0">
                <a:latin typeface="Times New Roman" panose="02020603050405020304" pitchFamily="18" charset="0"/>
                <a:cs typeface="Times New Roman" panose="02020603050405020304" pitchFamily="18" charset="0"/>
              </a:rPr>
              <a:t>(Johnston </a:t>
            </a:r>
            <a:r>
              <a:rPr lang="en-CA" i="1" dirty="0">
                <a:latin typeface="Times New Roman" panose="02020603050405020304" pitchFamily="18" charset="0"/>
                <a:cs typeface="Times New Roman" panose="02020603050405020304" pitchFamily="18" charset="0"/>
              </a:rPr>
              <a:t>et al</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2020)</a:t>
            </a:r>
            <a:endParaRPr lang="en-CA" dirty="0"/>
          </a:p>
        </p:txBody>
      </p:sp>
      <p:pic>
        <p:nvPicPr>
          <p:cNvPr id="13" name="Picture 12" descr="D:\Josh\WRITTING\publications\in progress\WFS_definition\figures\URD-MRD-SRR\road_map.png"/>
          <p:cNvPicPr/>
          <p:nvPr/>
        </p:nvPicPr>
        <p:blipFill rotWithShape="1">
          <a:blip r:embed="rId4" cstate="print">
            <a:extLst>
              <a:ext uri="{28A0092B-C50C-407E-A947-70E740481C1C}">
                <a14:useLocalDpi xmlns:a14="http://schemas.microsoft.com/office/drawing/2010/main" val="0"/>
              </a:ext>
            </a:extLst>
          </a:blip>
          <a:srcRect l="19813" t="4525" r="21560" b="6825"/>
          <a:stretch/>
        </p:blipFill>
        <p:spPr bwMode="auto">
          <a:xfrm>
            <a:off x="3996044" y="1841679"/>
            <a:ext cx="2823323" cy="4305792"/>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8222" y="2903526"/>
            <a:ext cx="2248274" cy="3189770"/>
          </a:xfrm>
          <a:prstGeom prst="rect">
            <a:avLst/>
          </a:prstGeom>
        </p:spPr>
      </p:pic>
    </p:spTree>
    <p:extLst>
      <p:ext uri="{BB962C8B-B14F-4D97-AF65-F5344CB8AC3E}">
        <p14:creationId xmlns:p14="http://schemas.microsoft.com/office/powerpoint/2010/main" val="181257228"/>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6914159" flipV="1">
            <a:off x="7362874" y="2044714"/>
            <a:ext cx="914466" cy="708016"/>
          </a:xfrm>
          <a:prstGeom prst="rect">
            <a:avLst/>
          </a:prstGeom>
        </p:spPr>
      </p:pic>
      <p:sp>
        <p:nvSpPr>
          <p:cNvPr id="6" name="TextBox 5"/>
          <p:cNvSpPr txBox="1"/>
          <p:nvPr/>
        </p:nvSpPr>
        <p:spPr>
          <a:xfrm>
            <a:off x="611560" y="902330"/>
            <a:ext cx="8208912" cy="1446550"/>
          </a:xfrm>
          <a:prstGeom prst="rect">
            <a:avLst/>
          </a:prstGeom>
          <a:noFill/>
        </p:spPr>
        <p:txBody>
          <a:bodyPr wrap="square" rtlCol="0">
            <a:spAutoFit/>
          </a:bodyPr>
          <a:lstStyle/>
          <a:p>
            <a:pPr algn="ctr"/>
            <a:r>
              <a:rPr lang="en-CA" sz="3200" b="1" dirty="0" smtClean="0">
                <a:latin typeface="Times New Roman" panose="02020603050405020304" pitchFamily="18" charset="0"/>
                <a:cs typeface="Times New Roman" panose="02020603050405020304" pitchFamily="18" charset="0"/>
              </a:rPr>
              <a:t>WildFireSat</a:t>
            </a:r>
          </a:p>
          <a:p>
            <a:pPr algn="ctr"/>
            <a:r>
              <a:rPr lang="en-CA" sz="2400" i="1" dirty="0" smtClean="0">
                <a:solidFill>
                  <a:srgbClr val="0070C0"/>
                </a:solidFill>
                <a:latin typeface="Times New Roman" panose="02020603050405020304" pitchFamily="18" charset="0"/>
                <a:cs typeface="Times New Roman" panose="02020603050405020304" pitchFamily="18" charset="0"/>
              </a:rPr>
              <a:t>“Initial </a:t>
            </a:r>
            <a:r>
              <a:rPr lang="en-CA" sz="2400" i="1" dirty="0">
                <a:solidFill>
                  <a:srgbClr val="0070C0"/>
                </a:solidFill>
                <a:latin typeface="Times New Roman" panose="02020603050405020304" pitchFamily="18" charset="0"/>
                <a:cs typeface="Times New Roman" panose="02020603050405020304" pitchFamily="18" charset="0"/>
              </a:rPr>
              <a:t>Operational Capability”</a:t>
            </a:r>
          </a:p>
          <a:p>
            <a:pPr algn="ctr"/>
            <a:endParaRPr lang="en-CA"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7504" y="1585512"/>
            <a:ext cx="4002318" cy="4862870"/>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Key Features:</a:t>
            </a:r>
            <a:endParaRPr lang="en-CA" dirty="0">
              <a:solidFill>
                <a:srgbClr val="12547C"/>
              </a:solidFill>
              <a:cs typeface="Arial" panose="020B0604020202020204" pitchFamily="34" charset="0"/>
            </a:endParaRPr>
          </a:p>
          <a:p>
            <a:endParaRPr lang="en-CA" sz="1400" dirty="0">
              <a:solidFill>
                <a:srgbClr val="12547C"/>
              </a:solidFill>
              <a:cs typeface="Arial" panose="020B0604020202020204" pitchFamily="34" charset="0"/>
            </a:endParaRPr>
          </a:p>
          <a:p>
            <a:pPr marL="285750" indent="-285750">
              <a:buFont typeface="Arial" panose="020B0604020202020204" pitchFamily="34" charset="0"/>
              <a:buChar char="•"/>
            </a:pPr>
            <a:r>
              <a:rPr lang="en-CA" sz="1400" dirty="0">
                <a:solidFill>
                  <a:srgbClr val="FF0000"/>
                </a:solidFill>
                <a:latin typeface="Times New Roman" panose="02020603050405020304" pitchFamily="18" charset="0"/>
                <a:cs typeface="Times New Roman" panose="02020603050405020304" pitchFamily="18" charset="0"/>
              </a:rPr>
              <a:t>VIS/NIR (200 m)</a:t>
            </a:r>
          </a:p>
          <a:p>
            <a:pPr marL="285750" indent="-285750">
              <a:buFont typeface="Arial" panose="020B0604020202020204" pitchFamily="34" charset="0"/>
              <a:buChar char="•"/>
            </a:pPr>
            <a:r>
              <a:rPr lang="en-CA" sz="1400" dirty="0">
                <a:solidFill>
                  <a:srgbClr val="FF0000"/>
                </a:solidFill>
                <a:latin typeface="Times New Roman" panose="02020603050405020304" pitchFamily="18" charset="0"/>
                <a:cs typeface="Times New Roman" panose="02020603050405020304" pitchFamily="18" charset="0"/>
              </a:rPr>
              <a:t>MWIR/LWIR (400 m)</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solidFill>
                  <a:srgbClr val="FF0000"/>
                </a:solidFill>
                <a:latin typeface="Times New Roman" panose="02020603050405020304" pitchFamily="18" charset="0"/>
                <a:cs typeface="Times New Roman" panose="02020603050405020304" pitchFamily="18" charset="0"/>
              </a:rPr>
              <a:t>Daily peak burn overpass</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solidFill>
                  <a:srgbClr val="FF0000"/>
                </a:solidFill>
                <a:latin typeface="Times New Roman" panose="02020603050405020304" pitchFamily="18" charset="0"/>
                <a:cs typeface="Times New Roman" panose="02020603050405020304" pitchFamily="18" charset="0"/>
              </a:rPr>
              <a:t>FRP optimised</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Detection capacity at 15 x 15 m fire;</a:t>
            </a:r>
          </a:p>
          <a:p>
            <a:pPr marL="742950" lvl="1" indent="-285750">
              <a:buFont typeface="Courier New" panose="02070309020205020404" pitchFamily="49" charset="0"/>
              <a:buChar char="o"/>
            </a:pPr>
            <a:r>
              <a:rPr lang="en-CA" sz="1200" dirty="0">
                <a:solidFill>
                  <a:srgbClr val="FF0000"/>
                </a:solidFill>
                <a:latin typeface="Times New Roman" panose="02020603050405020304" pitchFamily="18" charset="0"/>
                <a:cs typeface="Times New Roman" panose="02020603050405020304" pitchFamily="18" charset="0"/>
              </a:rPr>
              <a:t>*open canopy (Johnston et al, 2018)</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30 min data latency.</a:t>
            </a:r>
          </a:p>
          <a:p>
            <a:endParaRPr lang="en-CA" sz="1000"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Fire Monitoring Capability:</a:t>
            </a:r>
          </a:p>
          <a:p>
            <a:pPr marL="285750" indent="-285750">
              <a:buFont typeface="Arial" panose="020B0604020202020204" pitchFamily="34" charset="0"/>
              <a:buChar char="•"/>
            </a:pPr>
            <a:endParaRPr lang="en-CA"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Near-real-time data delivery;</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Early detection (remote access fires);</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Active perimeter mapping and progression;</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Perimeter mapping of ROS (m min</a:t>
            </a:r>
            <a:r>
              <a:rPr lang="en-CA" sz="1400" baseline="30000" dirty="0">
                <a:latin typeface="Times New Roman" panose="02020603050405020304" pitchFamily="18" charset="0"/>
                <a:cs typeface="Times New Roman" panose="02020603050405020304" pitchFamily="18" charset="0"/>
              </a:rPr>
              <a:t>-1</a:t>
            </a:r>
            <a:r>
              <a:rPr lang="en-CA" sz="1400" dirty="0">
                <a:latin typeface="Times New Roman" panose="02020603050405020304" pitchFamily="18" charset="0"/>
                <a:cs typeface="Times New Roman" panose="02020603050405020304" pitchFamily="18" charset="0"/>
              </a:rPr>
              <a:t>) </a:t>
            </a:r>
            <a:r>
              <a:rPr lang="en-CA" sz="1400" dirty="0">
                <a:solidFill>
                  <a:srgbClr val="FF0000"/>
                </a:solidFill>
                <a:latin typeface="Times New Roman" panose="02020603050405020304" pitchFamily="18" charset="0"/>
                <a:cs typeface="Times New Roman" panose="02020603050405020304" pitchFamily="18" charset="0"/>
              </a:rPr>
              <a:t>when combined with VIIRS (Johnston, 2016)</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Perimeter mapping of FI (kW m</a:t>
            </a:r>
            <a:r>
              <a:rPr lang="en-CA" sz="1400" baseline="30000" dirty="0">
                <a:latin typeface="Times New Roman" panose="02020603050405020304" pitchFamily="18" charset="0"/>
                <a:cs typeface="Times New Roman" panose="02020603050405020304" pitchFamily="18" charset="0"/>
              </a:rPr>
              <a:t>-1</a:t>
            </a:r>
            <a:r>
              <a:rPr lang="en-CA" sz="1400" dirty="0">
                <a:latin typeface="Times New Roman" panose="02020603050405020304" pitchFamily="18" charset="0"/>
                <a:cs typeface="Times New Roman" panose="02020603050405020304" pitchFamily="18" charset="0"/>
              </a:rPr>
              <a:t>),</a:t>
            </a:r>
            <a:r>
              <a:rPr lang="en-CA" sz="1400" dirty="0">
                <a:solidFill>
                  <a:srgbClr val="FF0000"/>
                </a:solidFill>
                <a:latin typeface="Times New Roman" panose="02020603050405020304" pitchFamily="18" charset="0"/>
                <a:cs typeface="Times New Roman" panose="02020603050405020304" pitchFamily="18" charset="0"/>
              </a:rPr>
              <a:t> (Johnston et al, 2017)</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Mapping of Fuel Consumption (kg m</a:t>
            </a:r>
            <a:r>
              <a:rPr lang="en-CA" sz="1400" baseline="30000" dirty="0">
                <a:latin typeface="Times New Roman" panose="02020603050405020304" pitchFamily="18" charset="0"/>
                <a:cs typeface="Times New Roman" panose="02020603050405020304" pitchFamily="18" charset="0"/>
              </a:rPr>
              <a:t>-2</a:t>
            </a:r>
            <a:r>
              <a:rPr lang="en-CA"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1400" dirty="0">
                <a:latin typeface="Times New Roman" panose="02020603050405020304" pitchFamily="18" charset="0"/>
                <a:cs typeface="Times New Roman" panose="02020603050405020304" pitchFamily="18" charset="0"/>
              </a:rPr>
              <a:t>Near-real-time measurements of carbon emissions and smoke plume dynamics.</a:t>
            </a:r>
          </a:p>
        </p:txBody>
      </p:sp>
      <p:pic>
        <p:nvPicPr>
          <p:cNvPr id="16" name="Picture 15" descr="C:\data\WRITTING\publications\in progress\WFS_definition\figures\overpass_peak_burn.png"/>
          <p:cNvPicPr/>
          <p:nvPr/>
        </p:nvPicPr>
        <p:blipFill>
          <a:blip r:embed="rId4">
            <a:extLst>
              <a:ext uri="{28A0092B-C50C-407E-A947-70E740481C1C}">
                <a14:useLocalDpi xmlns:a14="http://schemas.microsoft.com/office/drawing/2010/main" val="0"/>
              </a:ext>
            </a:extLst>
          </a:blip>
          <a:srcRect/>
          <a:stretch>
            <a:fillRect/>
          </a:stretch>
        </p:blipFill>
        <p:spPr bwMode="auto">
          <a:xfrm>
            <a:off x="3656742" y="2755863"/>
            <a:ext cx="5422900" cy="2499995"/>
          </a:xfrm>
          <a:prstGeom prst="rect">
            <a:avLst/>
          </a:prstGeom>
          <a:noFill/>
          <a:ln>
            <a:noFill/>
          </a:ln>
        </p:spPr>
      </p:pic>
      <p:sp>
        <p:nvSpPr>
          <p:cNvPr id="2" name="Isosceles Triangle 1"/>
          <p:cNvSpPr/>
          <p:nvPr/>
        </p:nvSpPr>
        <p:spPr>
          <a:xfrm>
            <a:off x="7179973" y="2398722"/>
            <a:ext cx="991672" cy="2025163"/>
          </a:xfrm>
          <a:prstGeom prst="triangle">
            <a:avLst>
              <a:gd name="adj" fmla="val 46965"/>
            </a:avLst>
          </a:prstGeom>
          <a:solidFill>
            <a:schemeClr val="accent6">
              <a:lumMod val="40000"/>
              <a:lumOff val="60000"/>
              <a:alpha val="33000"/>
            </a:schemeClr>
          </a:solidFill>
          <a:ln w="63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6958786" y="5293084"/>
            <a:ext cx="2185214" cy="369332"/>
          </a:xfrm>
          <a:prstGeom prst="rect">
            <a:avLst/>
          </a:prstGeom>
          <a:noFill/>
        </p:spPr>
        <p:txBody>
          <a:bodyPr wrap="none" rtlCol="0">
            <a:spAutoFit/>
          </a:bodyPr>
          <a:lstStyle/>
          <a:p>
            <a:r>
              <a:rPr lang="en-CA" dirty="0">
                <a:latin typeface="Times New Roman" panose="02020603050405020304" pitchFamily="18" charset="0"/>
                <a:cs typeface="Times New Roman" panose="02020603050405020304" pitchFamily="18" charset="0"/>
              </a:rPr>
              <a:t>(Johnston </a:t>
            </a:r>
            <a:r>
              <a:rPr lang="en-CA" i="1" dirty="0">
                <a:latin typeface="Times New Roman" panose="02020603050405020304" pitchFamily="18" charset="0"/>
                <a:cs typeface="Times New Roman" panose="02020603050405020304" pitchFamily="18" charset="0"/>
              </a:rPr>
              <a:t>et al</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2020)</a:t>
            </a:r>
            <a:endParaRPr lang="en-CA" dirty="0"/>
          </a:p>
        </p:txBody>
      </p:sp>
      <p:pic>
        <p:nvPicPr>
          <p:cNvPr id="13" name="Picture 12" descr="CSA_LOGO.jpg"/>
          <p:cNvPicPr>
            <a:picLocks noChangeAspect="1"/>
          </p:cNvPicPr>
          <p:nvPr/>
        </p:nvPicPr>
        <p:blipFill>
          <a:blip r:embed="rId5" cstate="print"/>
          <a:stretch>
            <a:fillRect/>
          </a:stretch>
        </p:blipFill>
        <p:spPr>
          <a:xfrm>
            <a:off x="8460432" y="59649"/>
            <a:ext cx="628827" cy="633047"/>
          </a:xfrm>
          <a:prstGeom prst="rect">
            <a:avLst/>
          </a:prstGeom>
        </p:spPr>
      </p:pic>
    </p:spTree>
    <p:extLst>
      <p:ext uri="{BB962C8B-B14F-4D97-AF65-F5344CB8AC3E}">
        <p14:creationId xmlns:p14="http://schemas.microsoft.com/office/powerpoint/2010/main" val="3239559174"/>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220" y="892081"/>
            <a:ext cx="8903560" cy="5508719"/>
          </a:xfrm>
          <a:prstGeom prst="rect">
            <a:avLst/>
          </a:prstGeom>
        </p:spPr>
      </p:pic>
      <p:pic>
        <p:nvPicPr>
          <p:cNvPr id="6" name="Picture 5" descr="CSA_LOGO.jpg"/>
          <p:cNvPicPr>
            <a:picLocks noChangeAspect="1"/>
          </p:cNvPicPr>
          <p:nvPr/>
        </p:nvPicPr>
        <p:blipFill>
          <a:blip r:embed="rId4" cstate="print"/>
          <a:stretch>
            <a:fillRect/>
          </a:stretch>
        </p:blipFill>
        <p:spPr>
          <a:xfrm>
            <a:off x="8460432" y="59649"/>
            <a:ext cx="628827" cy="633047"/>
          </a:xfrm>
          <a:prstGeom prst="rect">
            <a:avLst/>
          </a:prstGeom>
        </p:spPr>
      </p:pic>
    </p:spTree>
    <p:extLst>
      <p:ext uri="{BB962C8B-B14F-4D97-AF65-F5344CB8AC3E}">
        <p14:creationId xmlns:p14="http://schemas.microsoft.com/office/powerpoint/2010/main" val="2260644424"/>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002"/>
          <a:stretch/>
        </p:blipFill>
        <p:spPr>
          <a:xfrm>
            <a:off x="-223643" y="930703"/>
            <a:ext cx="9367643" cy="5323652"/>
          </a:xfrm>
          <a:prstGeom prst="rect">
            <a:avLst/>
          </a:prstGeom>
        </p:spPr>
      </p:pic>
      <p:pic>
        <p:nvPicPr>
          <p:cNvPr id="6" name="Picture 5" descr="CSA_LOGO.jpg"/>
          <p:cNvPicPr>
            <a:picLocks noChangeAspect="1"/>
          </p:cNvPicPr>
          <p:nvPr/>
        </p:nvPicPr>
        <p:blipFill>
          <a:blip r:embed="rId4" cstate="print"/>
          <a:stretch>
            <a:fillRect/>
          </a:stretch>
        </p:blipFill>
        <p:spPr>
          <a:xfrm>
            <a:off x="8460432" y="59649"/>
            <a:ext cx="628827" cy="633047"/>
          </a:xfrm>
          <a:prstGeom prst="rect">
            <a:avLst/>
          </a:prstGeom>
        </p:spPr>
      </p:pic>
      <p:sp>
        <p:nvSpPr>
          <p:cNvPr id="3" name="TextBox 2"/>
          <p:cNvSpPr txBox="1"/>
          <p:nvPr/>
        </p:nvSpPr>
        <p:spPr>
          <a:xfrm>
            <a:off x="7524328" y="4293096"/>
            <a:ext cx="2304256" cy="246221"/>
          </a:xfrm>
          <a:prstGeom prst="rect">
            <a:avLst/>
          </a:prstGeom>
          <a:noFill/>
        </p:spPr>
        <p:txBody>
          <a:bodyPr wrap="square" rtlCol="0">
            <a:spAutoFit/>
          </a:bodyPr>
          <a:lstStyle/>
          <a:p>
            <a:r>
              <a:rPr lang="en-CA" sz="1000" dirty="0" smtClean="0">
                <a:solidFill>
                  <a:srgbClr val="FF0000"/>
                </a:solidFill>
                <a:latin typeface="Times New Roman" panose="02020603050405020304" pitchFamily="18" charset="0"/>
                <a:cs typeface="Times New Roman" panose="02020603050405020304" pitchFamily="18" charset="0"/>
              </a:rPr>
              <a:t>*NIR-MWIR Severity?</a:t>
            </a:r>
            <a:endParaRPr lang="en-CA" sz="1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751447"/>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520" y="817929"/>
            <a:ext cx="8740080" cy="5528260"/>
          </a:xfrm>
          <a:prstGeom prst="rect">
            <a:avLst/>
          </a:prstGeom>
        </p:spPr>
      </p:pic>
      <p:pic>
        <p:nvPicPr>
          <p:cNvPr id="6" name="Picture 5" descr="CSA_LOGO.jpg"/>
          <p:cNvPicPr>
            <a:picLocks noChangeAspect="1"/>
          </p:cNvPicPr>
          <p:nvPr/>
        </p:nvPicPr>
        <p:blipFill>
          <a:blip r:embed="rId4" cstate="print"/>
          <a:stretch>
            <a:fillRect/>
          </a:stretch>
        </p:blipFill>
        <p:spPr>
          <a:xfrm>
            <a:off x="8460432" y="59649"/>
            <a:ext cx="628827" cy="633047"/>
          </a:xfrm>
          <a:prstGeom prst="rect">
            <a:avLst/>
          </a:prstGeom>
        </p:spPr>
      </p:pic>
    </p:spTree>
    <p:extLst>
      <p:ext uri="{BB962C8B-B14F-4D97-AF65-F5344CB8AC3E}">
        <p14:creationId xmlns:p14="http://schemas.microsoft.com/office/powerpoint/2010/main" val="2050166924"/>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628650" y="1973486"/>
            <a:ext cx="7886700" cy="3687762"/>
          </a:xfrm>
        </p:spPr>
        <p:txBody>
          <a:bodyPr>
            <a:normAutofit fontScale="55000" lnSpcReduction="20000"/>
          </a:bodyPr>
          <a:lstStyle/>
          <a:p>
            <a:pPr>
              <a:lnSpc>
                <a:spcPct val="120000"/>
              </a:lnSpc>
            </a:pPr>
            <a:r>
              <a:rPr lang="en-US" dirty="0" smtClean="0">
                <a:latin typeface="Times New Roman" panose="02020603050405020304" pitchFamily="18" charset="0"/>
                <a:cs typeface="Times New Roman" panose="02020603050405020304" pitchFamily="18" charset="0"/>
              </a:rPr>
              <a:t>Two </a:t>
            </a:r>
            <a:r>
              <a:rPr lang="en-US" dirty="0">
                <a:latin typeface="Times New Roman" panose="02020603050405020304" pitchFamily="18" charset="0"/>
                <a:cs typeface="Times New Roman" panose="02020603050405020304" pitchFamily="18" charset="0"/>
              </a:rPr>
              <a:t>industrial contractors </a:t>
            </a:r>
            <a:r>
              <a:rPr lang="en-US" dirty="0" smtClean="0">
                <a:latin typeface="Times New Roman" panose="02020603050405020304" pitchFamily="18" charset="0"/>
                <a:cs typeface="Times New Roman" panose="02020603050405020304" pitchFamily="18" charset="0"/>
              </a:rPr>
              <a:t>gave two different design concepts:</a:t>
            </a:r>
          </a:p>
          <a:p>
            <a:pPr marL="342900" lvl="1" indent="0">
              <a:lnSpc>
                <a:spcPct val="120000"/>
              </a:lnSpc>
              <a:buNone/>
            </a:pPr>
            <a:endParaRPr lang="en-US" dirty="0"/>
          </a:p>
          <a:p>
            <a:pPr lvl="1">
              <a:lnSpc>
                <a:spcPct val="120000"/>
              </a:lnSpc>
            </a:pPr>
            <a:endParaRPr lang="en-US" dirty="0" smtClean="0"/>
          </a:p>
          <a:p>
            <a:pPr lvl="1">
              <a:lnSpc>
                <a:spcPct val="120000"/>
              </a:lnSpc>
            </a:pPr>
            <a:endParaRPr lang="en-US" dirty="0"/>
          </a:p>
          <a:p>
            <a:pPr lvl="1">
              <a:lnSpc>
                <a:spcPct val="120000"/>
              </a:lnSpc>
            </a:pPr>
            <a:endParaRPr lang="en-US" dirty="0" smtClean="0"/>
          </a:p>
          <a:p>
            <a:pPr lvl="1">
              <a:lnSpc>
                <a:spcPct val="120000"/>
              </a:lnSpc>
            </a:pPr>
            <a:endParaRPr lang="en-US" dirty="0"/>
          </a:p>
          <a:p>
            <a:pPr lvl="1">
              <a:lnSpc>
                <a:spcPct val="120000"/>
              </a:lnSpc>
            </a:pPr>
            <a:endParaRPr lang="en-US" dirty="0" smtClean="0"/>
          </a:p>
          <a:p>
            <a:pPr lvl="1">
              <a:lnSpc>
                <a:spcPct val="120000"/>
              </a:lnSpc>
            </a:pPr>
            <a:endParaRPr lang="en-US" dirty="0" smtClean="0"/>
          </a:p>
          <a:p>
            <a:pPr lvl="1">
              <a:lnSpc>
                <a:spcPct val="120000"/>
              </a:lnSpc>
            </a:pPr>
            <a:endParaRPr lang="en-US" dirty="0" smtClean="0"/>
          </a:p>
          <a:p>
            <a:pPr>
              <a:lnSpc>
                <a:spcPct val="120000"/>
              </a:lnSpc>
            </a:pPr>
            <a:endParaRPr lang="en-US" dirty="0" smtClean="0">
              <a:latin typeface="Times New Roman" panose="02020603050405020304" pitchFamily="18" charset="0"/>
              <a:cs typeface="Times New Roman" panose="02020603050405020304" pitchFamily="18" charset="0"/>
            </a:endParaRPr>
          </a:p>
          <a:p>
            <a:pPr>
              <a:lnSpc>
                <a:spcPct val="120000"/>
              </a:lnSpc>
            </a:pPr>
            <a:r>
              <a:rPr lang="en-US" dirty="0" smtClean="0">
                <a:latin typeface="Times New Roman" panose="02020603050405020304" pitchFamily="18" charset="0"/>
                <a:cs typeface="Times New Roman" panose="02020603050405020304" pitchFamily="18" charset="0"/>
              </a:rPr>
              <a:t>Each system can be used to scan global landmass (instead of only the Canadian landmass) at small delta cost (~$0-3M)</a:t>
            </a:r>
          </a:p>
          <a:p>
            <a:pPr>
              <a:lnSpc>
                <a:spcPct val="120000"/>
              </a:lnSpc>
            </a:pPr>
            <a:endParaRPr lang="en-US" dirty="0"/>
          </a:p>
        </p:txBody>
      </p:sp>
      <p:pic>
        <p:nvPicPr>
          <p:cNvPr id="10" name="Picture 9"/>
          <p:cNvPicPr>
            <a:picLocks noChangeAspect="1"/>
          </p:cNvPicPr>
          <p:nvPr/>
        </p:nvPicPr>
        <p:blipFill>
          <a:blip r:embed="rId2"/>
          <a:stretch>
            <a:fillRect/>
          </a:stretch>
        </p:blipFill>
        <p:spPr>
          <a:xfrm>
            <a:off x="1580220" y="3649492"/>
            <a:ext cx="1473240" cy="827748"/>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223338017"/>
              </p:ext>
            </p:extLst>
          </p:nvPr>
        </p:nvGraphicFramePr>
        <p:xfrm>
          <a:off x="996950" y="2447312"/>
          <a:ext cx="7150100" cy="2277832"/>
        </p:xfrm>
        <a:graphic>
          <a:graphicData uri="http://schemas.openxmlformats.org/drawingml/2006/table">
            <a:tbl>
              <a:tblPr firstRow="1" bandRow="1">
                <a:tableStyleId>{5940675A-B579-460E-94D1-54222C63F5DA}</a:tableStyleId>
              </a:tblPr>
              <a:tblGrid>
                <a:gridCol w="3575050">
                  <a:extLst>
                    <a:ext uri="{9D8B030D-6E8A-4147-A177-3AD203B41FA5}">
                      <a16:colId xmlns:a16="http://schemas.microsoft.com/office/drawing/2014/main" val="1755130988"/>
                    </a:ext>
                  </a:extLst>
                </a:gridCol>
                <a:gridCol w="3575050">
                  <a:extLst>
                    <a:ext uri="{9D8B030D-6E8A-4147-A177-3AD203B41FA5}">
                      <a16:colId xmlns:a16="http://schemas.microsoft.com/office/drawing/2014/main" val="3097052059"/>
                    </a:ext>
                  </a:extLst>
                </a:gridCol>
              </a:tblGrid>
              <a:tr h="2277832">
                <a:tc>
                  <a:txBody>
                    <a:bodyPr/>
                    <a:lstStyle/>
                    <a:p>
                      <a:pPr algn="ctr"/>
                      <a:r>
                        <a:rPr lang="en-CA" sz="1600" dirty="0" smtClean="0"/>
                        <a:t>Honeywell:</a:t>
                      </a:r>
                      <a:r>
                        <a:rPr lang="en-CA" sz="1600" baseline="0" dirty="0" smtClean="0"/>
                        <a:t> 2-satellite system</a:t>
                      </a:r>
                      <a:endParaRPr lang="en-CA" sz="1600" dirty="0"/>
                    </a:p>
                  </a:txBody>
                  <a:tcPr/>
                </a:tc>
                <a:tc>
                  <a:txBody>
                    <a:bodyPr/>
                    <a:lstStyle/>
                    <a:p>
                      <a:pPr algn="ctr"/>
                      <a:r>
                        <a:rPr lang="en-CA" sz="1600" dirty="0" smtClean="0"/>
                        <a:t>MDA: 1-satellite system</a:t>
                      </a:r>
                      <a:endParaRPr lang="en-CA" sz="1600" dirty="0"/>
                    </a:p>
                  </a:txBody>
                  <a:tcPr/>
                </a:tc>
                <a:extLst>
                  <a:ext uri="{0D108BD9-81ED-4DB2-BD59-A6C34878D82A}">
                    <a16:rowId xmlns:a16="http://schemas.microsoft.com/office/drawing/2014/main" val="1517013581"/>
                  </a:ext>
                </a:extLst>
              </a:tr>
            </a:tbl>
          </a:graphicData>
        </a:graphic>
      </p:graphicFrame>
      <p:pic>
        <p:nvPicPr>
          <p:cNvPr id="12" name="Picture 11"/>
          <p:cNvPicPr>
            <a:picLocks noChangeAspect="1"/>
          </p:cNvPicPr>
          <p:nvPr/>
        </p:nvPicPr>
        <p:blipFill>
          <a:blip r:embed="rId2"/>
          <a:stretch>
            <a:fillRect/>
          </a:stretch>
        </p:blipFill>
        <p:spPr>
          <a:xfrm>
            <a:off x="2773375" y="3516154"/>
            <a:ext cx="1473240" cy="827748"/>
          </a:xfrm>
          <a:prstGeom prst="rect">
            <a:avLst/>
          </a:prstGeom>
        </p:spPr>
      </p:pic>
      <p:pic>
        <p:nvPicPr>
          <p:cNvPr id="13" name="Picture 12"/>
          <p:cNvPicPr>
            <a:picLocks noChangeAspect="1"/>
          </p:cNvPicPr>
          <p:nvPr/>
        </p:nvPicPr>
        <p:blipFill>
          <a:blip r:embed="rId2"/>
          <a:stretch>
            <a:fillRect/>
          </a:stretch>
        </p:blipFill>
        <p:spPr>
          <a:xfrm>
            <a:off x="1438945" y="2919344"/>
            <a:ext cx="1473240" cy="827748"/>
          </a:xfrm>
          <a:prstGeom prst="rect">
            <a:avLst/>
          </a:prstGeom>
        </p:spPr>
      </p:pic>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573" y="3106321"/>
            <a:ext cx="878519" cy="959814"/>
          </a:xfrm>
          <a:prstGeom prst="rect">
            <a:avLst/>
          </a:prstGeom>
          <a:noFill/>
        </p:spPr>
      </p:pic>
      <p:sp>
        <p:nvSpPr>
          <p:cNvPr id="15" name="TextBox 14"/>
          <p:cNvSpPr txBox="1"/>
          <p:nvPr/>
        </p:nvSpPr>
        <p:spPr>
          <a:xfrm>
            <a:off x="611560" y="902330"/>
            <a:ext cx="8208912" cy="584775"/>
          </a:xfrm>
          <a:prstGeom prst="rect">
            <a:avLst/>
          </a:prstGeom>
          <a:noFill/>
        </p:spPr>
        <p:txBody>
          <a:bodyPr wrap="square" rtlCol="0">
            <a:spAutoFit/>
          </a:bodyPr>
          <a:lstStyle/>
          <a:p>
            <a:pPr algn="ctr"/>
            <a:r>
              <a:rPr lang="en-CA" sz="3200" b="1" dirty="0" smtClean="0">
                <a:latin typeface="Times New Roman" panose="02020603050405020304" pitchFamily="18" charset="0"/>
                <a:cs typeface="Times New Roman" panose="02020603050405020304" pitchFamily="18" charset="0"/>
              </a:rPr>
              <a:t>Outcome of Phase-A</a:t>
            </a:r>
          </a:p>
        </p:txBody>
      </p:sp>
    </p:spTree>
    <p:extLst>
      <p:ext uri="{BB962C8B-B14F-4D97-AF65-F5344CB8AC3E}">
        <p14:creationId xmlns:p14="http://schemas.microsoft.com/office/powerpoint/2010/main" val="2659530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76" y="1700808"/>
            <a:ext cx="9144000" cy="4041864"/>
          </a:xfrm>
          <a:prstGeom prst="rect">
            <a:avLst/>
          </a:prstGeom>
        </p:spPr>
      </p:pic>
      <p:sp>
        <p:nvSpPr>
          <p:cNvPr id="5" name="TextBox 4"/>
          <p:cNvSpPr txBox="1"/>
          <p:nvPr/>
        </p:nvSpPr>
        <p:spPr>
          <a:xfrm>
            <a:off x="611560" y="902330"/>
            <a:ext cx="8208912" cy="584775"/>
          </a:xfrm>
          <a:prstGeom prst="rect">
            <a:avLst/>
          </a:prstGeom>
          <a:noFill/>
        </p:spPr>
        <p:txBody>
          <a:bodyPr wrap="square" rtlCol="0">
            <a:spAutoFit/>
          </a:bodyPr>
          <a:lstStyle/>
          <a:p>
            <a:pPr algn="ctr"/>
            <a:r>
              <a:rPr lang="en-CA" sz="3200" b="1" dirty="0" smtClean="0">
                <a:latin typeface="Times New Roman" panose="02020603050405020304" pitchFamily="18" charset="0"/>
                <a:cs typeface="Times New Roman" panose="02020603050405020304" pitchFamily="18" charset="0"/>
              </a:rPr>
              <a:t>Coverage</a:t>
            </a:r>
          </a:p>
        </p:txBody>
      </p:sp>
      <p:pic>
        <p:nvPicPr>
          <p:cNvPr id="6" name="Picture 5" descr="CSA_LOGO.jpg"/>
          <p:cNvPicPr>
            <a:picLocks noChangeAspect="1"/>
          </p:cNvPicPr>
          <p:nvPr/>
        </p:nvPicPr>
        <p:blipFill>
          <a:blip r:embed="rId3" cstate="print"/>
          <a:stretch>
            <a:fillRect/>
          </a:stretch>
        </p:blipFill>
        <p:spPr>
          <a:xfrm>
            <a:off x="8460432" y="59649"/>
            <a:ext cx="628827" cy="633047"/>
          </a:xfrm>
          <a:prstGeom prst="rect">
            <a:avLst/>
          </a:prstGeom>
        </p:spPr>
      </p:pic>
    </p:spTree>
    <p:extLst>
      <p:ext uri="{BB962C8B-B14F-4D97-AF65-F5344CB8AC3E}">
        <p14:creationId xmlns:p14="http://schemas.microsoft.com/office/powerpoint/2010/main" val="955384219"/>
      </p:ext>
    </p:extLst>
  </p:cSld>
  <p:clrMapOvr>
    <a:masterClrMapping/>
  </p:clrMapOvr>
</p:sld>
</file>

<file path=ppt/theme/theme1.xml><?xml version="1.0" encoding="utf-8"?>
<a:theme xmlns:a="http://schemas.openxmlformats.org/drawingml/2006/main" name="blue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template</Template>
  <TotalTime>10439</TotalTime>
  <Words>863</Words>
  <Application>Microsoft Office PowerPoint</Application>
  <PresentationFormat>On-screen Show (4:3)</PresentationFormat>
  <Paragraphs>152</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Courier New</vt:lpstr>
      <vt:lpstr>Times New Roman</vt:lpstr>
      <vt:lpstr>blue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development dataset</vt:lpstr>
      <vt:lpstr>Semantic Segmentation with a U-Net</vt:lpstr>
      <vt:lpstr>PowerPoint Presentation</vt:lpstr>
      <vt:lpstr>PowerPoint Presentation</vt:lpstr>
      <vt:lpstr>PowerPoint Presentation</vt:lpstr>
      <vt:lpstr>Mulitlayer perceptron (MLP)</vt:lpstr>
      <vt:lpstr>Non-NN implementations</vt:lpstr>
      <vt:lpstr>Onboard AI</vt:lpstr>
    </vt:vector>
  </TitlesOfParts>
  <Company>NRCan-RNCan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Johnston, Joshua</dc:creator>
  <cp:lastModifiedBy>Johnston, Joshua</cp:lastModifiedBy>
  <cp:revision>679</cp:revision>
  <dcterms:created xsi:type="dcterms:W3CDTF">2012-08-28T18:05:03Z</dcterms:created>
  <dcterms:modified xsi:type="dcterms:W3CDTF">2020-11-16T15:38:54Z</dcterms:modified>
</cp:coreProperties>
</file>