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8" r:id="rId4"/>
    <p:sldId id="274" r:id="rId5"/>
    <p:sldId id="273" r:id="rId6"/>
    <p:sldId id="275" r:id="rId7"/>
    <p:sldId id="270" r:id="rId8"/>
    <p:sldId id="272" r:id="rId9"/>
    <p:sldId id="276" r:id="rId10"/>
    <p:sldId id="271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D36-DC7F-4D5C-80D3-0842E85A849A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89F3-F4AF-41EE-8032-515D1D3FED9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AACG_Title_Header_Shape"/>
          <p:cNvSpPr txBox="1"/>
          <p:nvPr userDrawn="1"/>
        </p:nvSpPr>
        <p:spPr>
          <a:xfrm>
            <a:off x="0" y="0"/>
            <a:ext cx="12192000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1200" b="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UNCLASSIFIED</a:t>
            </a:r>
            <a:endParaRPr lang="en-US" sz="1200" b="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8" name="AACG_Title_Footer_Shape"/>
          <p:cNvSpPr txBox="1"/>
          <p:nvPr userDrawn="1"/>
        </p:nvSpPr>
        <p:spPr>
          <a:xfrm>
            <a:off x="0" y="6568301"/>
            <a:ext cx="12192000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1200" b="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UNCLASSIFIED</a:t>
            </a:r>
            <a:endParaRPr lang="en-US" sz="1200" b="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221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D36-DC7F-4D5C-80D3-0842E85A849A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89F3-F4AF-41EE-8032-515D1D3FE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1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D36-DC7F-4D5C-80D3-0842E85A849A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89F3-F4AF-41EE-8032-515D1D3FE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67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D36-DC7F-4D5C-80D3-0842E85A849A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89F3-F4AF-41EE-8032-515D1D3FE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75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D36-DC7F-4D5C-80D3-0842E85A849A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89F3-F4AF-41EE-8032-515D1D3FE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2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D36-DC7F-4D5C-80D3-0842E85A849A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89F3-F4AF-41EE-8032-515D1D3FE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2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D36-DC7F-4D5C-80D3-0842E85A849A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89F3-F4AF-41EE-8032-515D1D3FE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0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D36-DC7F-4D5C-80D3-0842E85A849A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89F3-F4AF-41EE-8032-515D1D3FE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67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D36-DC7F-4D5C-80D3-0842E85A849A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89F3-F4AF-41EE-8032-515D1D3FE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4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D36-DC7F-4D5C-80D3-0842E85A849A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89F3-F4AF-41EE-8032-515D1D3FE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39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D36-DC7F-4D5C-80D3-0842E85A849A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89F3-F4AF-41EE-8032-515D1D3FE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5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37D36-DC7F-4D5C-80D3-0842E85A849A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389F3-F4AF-41EE-8032-515D1D3FED9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AACG_Header_Shape"/>
          <p:cNvSpPr txBox="1"/>
          <p:nvPr userDrawn="1"/>
        </p:nvSpPr>
        <p:spPr>
          <a:xfrm>
            <a:off x="0" y="0"/>
            <a:ext cx="12192000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1200" b="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UNCLASSIFIED</a:t>
            </a:r>
            <a:endParaRPr lang="en-US" sz="1200" b="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8" name="AACG_Footer_Shape"/>
          <p:cNvSpPr txBox="1"/>
          <p:nvPr userDrawn="1"/>
        </p:nvSpPr>
        <p:spPr>
          <a:xfrm>
            <a:off x="0" y="6568301"/>
            <a:ext cx="12192000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1200" b="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UNCLASSIFIED</a:t>
            </a:r>
            <a:endParaRPr lang="en-US" sz="1200" b="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9" name="AACG_CaveatHeader_Shape"/>
          <p:cNvSpPr txBox="1"/>
          <p:nvPr userDrawn="1"/>
        </p:nvSpPr>
        <p:spPr>
          <a:xfrm>
            <a:off x="0" y="279400"/>
            <a:ext cx="12192000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l"/>
            <a:endParaRPr lang="en-US" sz="1200" b="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383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Franklin Gothic Medium Cond" panose="020B0606030402020204" pitchFamily="34" charset="0"/>
              </a:rPr>
              <a:t>Thermal Working Group Update</a:t>
            </a:r>
            <a:endParaRPr lang="en-US" sz="4400" dirty="0">
              <a:latin typeface="Franklin Gothic Medium Cond" panose="020B06060304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07304"/>
            <a:ext cx="9144000" cy="950495"/>
          </a:xfrm>
        </p:spPr>
        <p:txBody>
          <a:bodyPr/>
          <a:lstStyle/>
          <a:p>
            <a:r>
              <a:rPr lang="en-US" dirty="0" smtClean="0">
                <a:latin typeface="Franklin Gothic Medium Cond" panose="020B0606030402020204" pitchFamily="34" charset="0"/>
              </a:rPr>
              <a:t>23 Oct 2018</a:t>
            </a:r>
            <a:endParaRPr lang="en-US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986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Franklin Gothic Medium Cond" panose="020B0606030402020204" pitchFamily="34" charset="0"/>
              </a:rPr>
              <a:t>Initial Reporting Examples</a:t>
            </a:r>
            <a:endParaRPr lang="en-US" sz="3200" dirty="0">
              <a:latin typeface="Franklin Gothic Medium Cond" panose="020B06060304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757" y="1836827"/>
            <a:ext cx="2184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Franklin Gothic Medium Cond" panose="020B0606030402020204" pitchFamily="34" charset="0"/>
              </a:rPr>
              <a:t>Tubbs Fire – 8 Oct 2017</a:t>
            </a:r>
            <a:endParaRPr lang="en-US" dirty="0">
              <a:latin typeface="Franklin Gothic Medium Cond" panose="020B06060304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85871" y="1836827"/>
            <a:ext cx="2341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Franklin Gothic Medium Cond" panose="020B0606030402020204" pitchFamily="34" charset="0"/>
              </a:rPr>
              <a:t>Thomas Fire– 4 Dec 2017</a:t>
            </a:r>
            <a:endParaRPr lang="en-US" dirty="0">
              <a:latin typeface="Franklin Gothic Medium Cond" panose="020B06060304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091741"/>
              </p:ext>
            </p:extLst>
          </p:nvPr>
        </p:nvGraphicFramePr>
        <p:xfrm>
          <a:off x="2811377" y="2496598"/>
          <a:ext cx="3187700" cy="1838325"/>
        </p:xfrm>
        <a:graphic>
          <a:graphicData uri="http://schemas.openxmlformats.org/drawingml/2006/table">
            <a:tbl>
              <a:tblPr/>
              <a:tblGrid>
                <a:gridCol w="1206500">
                  <a:extLst>
                    <a:ext uri="{9D8B030D-6E8A-4147-A177-3AD203B41FA5}">
                      <a16:colId xmlns:a16="http://schemas.microsoft.com/office/drawing/2014/main" val="603482056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4263435758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4029366821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341883205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Time (Zulu)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Time (Local)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Delta (mins)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0189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54682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Estimated Start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04:45</a:t>
                      </a:r>
                      <a:endParaRPr lang="en-US" sz="1100" b="0" i="0" u="none" strike="noStrike" dirty="0">
                        <a:solidFill>
                          <a:srgbClr val="3F3F76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21:45</a:t>
                      </a:r>
                      <a:endParaRPr lang="en-US" sz="1100" b="0" i="0" u="none" strike="noStrike" dirty="0">
                        <a:solidFill>
                          <a:srgbClr val="3F3F76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02551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19766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First Input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04:46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21:46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+1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5905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Low Alert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90378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Medium Alert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04:54</a:t>
                      </a:r>
                      <a:endParaRPr lang="en-US" sz="1100" b="0" i="0" u="none" strike="noStrike" dirty="0">
                        <a:solidFill>
                          <a:srgbClr val="9C65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21:54</a:t>
                      </a:r>
                      <a:endParaRPr lang="en-US" sz="1100" b="0" i="0" u="none" strike="noStrike" dirty="0">
                        <a:solidFill>
                          <a:srgbClr val="9C65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+9</a:t>
                      </a:r>
                      <a:endParaRPr lang="en-US" sz="1100" b="0" i="0" u="none" strike="noStrike" dirty="0">
                        <a:solidFill>
                          <a:srgbClr val="9C65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30859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High Alert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05:24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22:24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+39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69274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27996"/>
              </p:ext>
            </p:extLst>
          </p:nvPr>
        </p:nvGraphicFramePr>
        <p:xfrm>
          <a:off x="6749722" y="2488577"/>
          <a:ext cx="3187700" cy="1838325"/>
        </p:xfrm>
        <a:graphic>
          <a:graphicData uri="http://schemas.openxmlformats.org/drawingml/2006/table">
            <a:tbl>
              <a:tblPr/>
              <a:tblGrid>
                <a:gridCol w="1206500">
                  <a:extLst>
                    <a:ext uri="{9D8B030D-6E8A-4147-A177-3AD203B41FA5}">
                      <a16:colId xmlns:a16="http://schemas.microsoft.com/office/drawing/2014/main" val="759417546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909959145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3761047926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758976798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Time (Zulu)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Time (Local)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Delta (mins)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74668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714447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Estimated Start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02:28</a:t>
                      </a:r>
                      <a:endParaRPr lang="en-US" sz="1100" b="0" i="0" u="none" strike="noStrike" dirty="0">
                        <a:solidFill>
                          <a:srgbClr val="3F3F76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18:28</a:t>
                      </a:r>
                      <a:endParaRPr lang="en-US" sz="1100" b="0" i="0" u="none" strike="noStrike" dirty="0">
                        <a:solidFill>
                          <a:srgbClr val="3F3F76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60257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184713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First Input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02:21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18:21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-7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06533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Low Alert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56001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Medium Alert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9C65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9C65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9C65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2214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High Alert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02:41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18:41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+13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546284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358857" y="4711168"/>
            <a:ext cx="5509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Franklin Gothic Medium Cond" panose="020B0606030402020204" pitchFamily="34" charset="0"/>
              </a:rPr>
              <a:t>NOTE:  Can be up to 5 minutes between time stamp in the alert and receipt at EGP</a:t>
            </a:r>
            <a:endParaRPr lang="en-US" sz="1400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39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0117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Franklin Gothic Medium Cond" panose="020B0606030402020204" pitchFamily="34" charset="0"/>
              </a:rPr>
              <a:t>Thermal Working Group Charter</a:t>
            </a:r>
            <a:endParaRPr lang="en-US" sz="3200" dirty="0">
              <a:latin typeface="Franklin Gothic Medium Cond" panose="020B06060304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757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Franklin Gothic Medium Cond" panose="020B0606030402020204" pitchFamily="34" charset="0"/>
              </a:rPr>
              <a:t>The </a:t>
            </a:r>
            <a:r>
              <a:rPr lang="en-US" sz="2400" dirty="0" smtClean="0">
                <a:latin typeface="Franklin Gothic Medium Cond" panose="020B0606030402020204" pitchFamily="34" charset="0"/>
              </a:rPr>
              <a:t>Thermal Working Group (TWG) </a:t>
            </a:r>
            <a:r>
              <a:rPr lang="en-US" sz="2400" dirty="0">
                <a:latin typeface="Franklin Gothic Medium Cond" panose="020B0606030402020204" pitchFamily="34" charset="0"/>
              </a:rPr>
              <a:t>is a coordinating body </a:t>
            </a:r>
            <a:r>
              <a:rPr lang="en-US" sz="2400" dirty="0" smtClean="0">
                <a:latin typeface="Franklin Gothic Medium Cond" panose="020B0606030402020204" pitchFamily="34" charset="0"/>
              </a:rPr>
              <a:t>for </a:t>
            </a:r>
            <a:r>
              <a:rPr lang="en-US" sz="2400" dirty="0">
                <a:latin typeface="Franklin Gothic Medium Cond" panose="020B0606030402020204" pitchFamily="34" charset="0"/>
              </a:rPr>
              <a:t>advancing and enabling the development, delivery, and sustainment of data, information, or products derived from classified thermal remote sensing platforms to civil users.  This includes facilitating the integration of thermal </a:t>
            </a:r>
            <a:r>
              <a:rPr lang="en-US" sz="2400" dirty="0" smtClean="0">
                <a:latin typeface="Franklin Gothic Medium Cond" panose="020B0606030402020204" pitchFamily="34" charset="0"/>
              </a:rPr>
              <a:t>detection systems and the </a:t>
            </a:r>
            <a:r>
              <a:rPr lang="en-US" sz="2400" dirty="0">
                <a:latin typeface="Franklin Gothic Medium Cond" panose="020B0606030402020204" pitchFamily="34" charset="0"/>
              </a:rPr>
              <a:t>collection, processing, </a:t>
            </a:r>
            <a:r>
              <a:rPr lang="en-US" sz="2400" dirty="0" smtClean="0">
                <a:latin typeface="Franklin Gothic Medium Cond" panose="020B0606030402020204" pitchFamily="34" charset="0"/>
              </a:rPr>
              <a:t>exploitation </a:t>
            </a:r>
            <a:r>
              <a:rPr lang="en-US" sz="2400" dirty="0">
                <a:latin typeface="Franklin Gothic Medium Cond" panose="020B0606030402020204" pitchFamily="34" charset="0"/>
              </a:rPr>
              <a:t>and dissemination of thermal events. </a:t>
            </a:r>
            <a:endParaRPr lang="en-US" sz="2400" dirty="0" smtClean="0">
              <a:latin typeface="Franklin Gothic Medium Cond" panose="020B0606030402020204" pitchFamily="34" charset="0"/>
            </a:endParaRPr>
          </a:p>
          <a:p>
            <a:pPr marL="0" indent="0">
              <a:buNone/>
            </a:pPr>
            <a:endParaRPr lang="en-US" sz="1800" dirty="0">
              <a:latin typeface="Franklin Gothic Medium Cond" panose="020B06060304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Franklin Gothic Medium Cond" panose="020B0606030402020204" pitchFamily="34" charset="0"/>
              </a:rPr>
              <a:t>The TWG is co-chaired by:</a:t>
            </a:r>
          </a:p>
          <a:p>
            <a:r>
              <a:rPr lang="en-US" sz="2000" dirty="0" smtClean="0">
                <a:latin typeface="Franklin Gothic Medium Cond" panose="020B0606030402020204" pitchFamily="34" charset="0"/>
              </a:rPr>
              <a:t>Civil Applications Committee (CAC)</a:t>
            </a:r>
          </a:p>
          <a:p>
            <a:r>
              <a:rPr lang="en-US" sz="2000" dirty="0" smtClean="0">
                <a:latin typeface="Franklin Gothic Medium Cond" panose="020B0606030402020204" pitchFamily="34" charset="0"/>
              </a:rPr>
              <a:t>National Geospatial-Intelligence Agency (NGA)</a:t>
            </a:r>
          </a:p>
          <a:p>
            <a:pPr marL="0" indent="0">
              <a:buNone/>
            </a:pPr>
            <a:endParaRPr lang="en-US" sz="2400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53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0117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Franklin Gothic Medium Cond" panose="020B0606030402020204" pitchFamily="34" charset="0"/>
              </a:rPr>
              <a:t>FY 2018/2019 Focus</a:t>
            </a:r>
            <a:endParaRPr lang="en-US" sz="3200" dirty="0">
              <a:latin typeface="Franklin Gothic Medium Cond" panose="020B06060304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757237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Franklin Gothic Medium Cond" panose="020B0606030402020204" pitchFamily="34" charset="0"/>
              </a:rPr>
              <a:t>FY 2018</a:t>
            </a:r>
          </a:p>
          <a:p>
            <a:pPr marL="0" indent="0">
              <a:buNone/>
            </a:pPr>
            <a:endParaRPr lang="en-US" sz="2400" dirty="0" smtClean="0">
              <a:latin typeface="Franklin Gothic Medium Cond" panose="020B0606030402020204" pitchFamily="34" charset="0"/>
            </a:endParaRP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Improving Hawkeye performance</a:t>
            </a: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Establishing the Firefly program</a:t>
            </a:r>
            <a:endParaRPr lang="en-US" sz="2000" dirty="0">
              <a:latin typeface="Franklin Gothic Medium Cond" panose="020B0606030402020204" pitchFamily="34" charset="0"/>
            </a:endParaRPr>
          </a:p>
          <a:p>
            <a:pPr lvl="1"/>
            <a:endParaRPr lang="en-US" sz="2000" dirty="0">
              <a:latin typeface="Franklin Gothic Medium Cond" panose="020B0606030402020204" pitchFamily="34" charset="0"/>
            </a:endParaRPr>
          </a:p>
          <a:p>
            <a:r>
              <a:rPr lang="en-US" sz="2400" dirty="0" smtClean="0">
                <a:latin typeface="Franklin Gothic Medium Cond" panose="020B0606030402020204" pitchFamily="34" charset="0"/>
              </a:rPr>
              <a:t>FY 2019</a:t>
            </a:r>
            <a:endParaRPr lang="en-US" sz="2400" dirty="0">
              <a:latin typeface="Franklin Gothic Medium Cond" panose="020B0606030402020204" pitchFamily="34" charset="0"/>
            </a:endParaRPr>
          </a:p>
          <a:p>
            <a:pPr lvl="1"/>
            <a:endParaRPr lang="en-US" sz="2000" dirty="0">
              <a:latin typeface="Franklin Gothic Medium Cond" panose="020B0606030402020204" pitchFamily="34" charset="0"/>
            </a:endParaRP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Increasing number of Aircraft 3 Infrared Interpreters (IRINs)</a:t>
            </a:r>
            <a:endParaRPr lang="en-US" sz="2000" dirty="0">
              <a:latin typeface="Franklin Gothic Medium Cond" panose="020B0606030402020204" pitchFamily="34" charset="0"/>
            </a:endParaRP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Implementing the Firefly Program</a:t>
            </a:r>
          </a:p>
          <a:p>
            <a:pPr lvl="1"/>
            <a:endParaRPr lang="en-US" sz="2000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816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0117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Franklin Gothic Medium Cond" panose="020B0606030402020204" pitchFamily="34" charset="0"/>
              </a:rPr>
              <a:t>Hawkeye</a:t>
            </a:r>
            <a:endParaRPr lang="en-US" sz="3200" dirty="0">
              <a:latin typeface="Franklin Gothic Medium Cond" panose="020B06060304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757237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Franklin Gothic Medium Cond" panose="020B0606030402020204" pitchFamily="34" charset="0"/>
              </a:rPr>
              <a:t>Hawkeye is:</a:t>
            </a:r>
            <a:endParaRPr lang="en-US" sz="2400" dirty="0">
              <a:latin typeface="Franklin Gothic Medium Cond" panose="020B0606030402020204" pitchFamily="34" charset="0"/>
            </a:endParaRPr>
          </a:p>
          <a:p>
            <a:pPr lvl="1"/>
            <a:endParaRPr lang="en-US" sz="2000" dirty="0">
              <a:latin typeface="Franklin Gothic Medium Cond" panose="020B0606030402020204" pitchFamily="34" charset="0"/>
            </a:endParaRP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An automated system that compiles </a:t>
            </a:r>
            <a:r>
              <a:rPr lang="en-US" sz="2000" dirty="0">
                <a:latin typeface="Franklin Gothic Medium Cond" panose="020B0606030402020204" pitchFamily="34" charset="0"/>
              </a:rPr>
              <a:t>information from multiple sources and assesses the consolidated input for indications of a wildland </a:t>
            </a:r>
            <a:r>
              <a:rPr lang="en-US" sz="2000" dirty="0" smtClean="0">
                <a:latin typeface="Franklin Gothic Medium Cond" panose="020B0606030402020204" pitchFamily="34" charset="0"/>
              </a:rPr>
              <a:t>fire</a:t>
            </a: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It </a:t>
            </a:r>
            <a:r>
              <a:rPr lang="en-US" sz="2000" dirty="0">
                <a:latin typeface="Franklin Gothic Medium Cond" panose="020B0606030402020204" pitchFamily="34" charset="0"/>
              </a:rPr>
              <a:t>provides near real-time wildland fire alerts to federal, state, and local wildland fire agencies via the US Forest Service (USFS</a:t>
            </a:r>
            <a:r>
              <a:rPr lang="en-US" sz="2000" dirty="0" smtClean="0">
                <a:latin typeface="Franklin Gothic Medium Cond" panose="020B0606030402020204" pitchFamily="34" charset="0"/>
              </a:rPr>
              <a:t>)</a:t>
            </a: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It is available nationwide 24/7/365 at a 1 km accuracy</a:t>
            </a:r>
          </a:p>
          <a:p>
            <a:pPr lvl="1"/>
            <a:endParaRPr lang="en-US" sz="2000" dirty="0">
              <a:latin typeface="Franklin Gothic Medium Cond" panose="020B0606030402020204" pitchFamily="34" charset="0"/>
            </a:endParaRPr>
          </a:p>
          <a:p>
            <a:r>
              <a:rPr lang="en-US" sz="2400" dirty="0" smtClean="0">
                <a:latin typeface="Franklin Gothic Medium Cond" panose="020B0606030402020204" pitchFamily="34" charset="0"/>
              </a:rPr>
              <a:t>Hawkeye </a:t>
            </a:r>
            <a:r>
              <a:rPr lang="en-US" sz="2400" dirty="0">
                <a:latin typeface="Franklin Gothic Medium Cond" panose="020B0606030402020204" pitchFamily="34" charset="0"/>
              </a:rPr>
              <a:t>provides:</a:t>
            </a:r>
          </a:p>
          <a:p>
            <a:pPr lvl="1"/>
            <a:endParaRPr lang="en-US" sz="2000" dirty="0">
              <a:latin typeface="Franklin Gothic Medium Cond" panose="020B0606030402020204" pitchFamily="34" charset="0"/>
            </a:endParaRPr>
          </a:p>
          <a:p>
            <a:pPr lvl="1"/>
            <a:r>
              <a:rPr lang="en-US" sz="2000" dirty="0">
                <a:latin typeface="Franklin Gothic Medium Cond" panose="020B0606030402020204" pitchFamily="34" charset="0"/>
              </a:rPr>
              <a:t>Initial detection alerts with 30 minute updates</a:t>
            </a:r>
          </a:p>
          <a:p>
            <a:pPr lvl="1"/>
            <a:r>
              <a:rPr lang="en-US" sz="2000" dirty="0">
                <a:latin typeface="Franklin Gothic Medium Cond" panose="020B0606030402020204" pitchFamily="34" charset="0"/>
              </a:rPr>
              <a:t>Date/Time, Latitude, Longitude, Confidence </a:t>
            </a:r>
            <a:r>
              <a:rPr lang="en-US" sz="2000" dirty="0" smtClean="0">
                <a:latin typeface="Franklin Gothic Medium Cond" panose="020B0606030402020204" pitchFamily="34" charset="0"/>
              </a:rPr>
              <a:t>Factor</a:t>
            </a: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Alerts available via Enterprise Geospatial Portal (EGP)</a:t>
            </a:r>
            <a:endParaRPr lang="en-US" sz="2000" dirty="0">
              <a:latin typeface="Franklin Gothic Medium Cond" panose="020B0606030402020204" pitchFamily="34" charset="0"/>
            </a:endParaRPr>
          </a:p>
          <a:p>
            <a:pPr lvl="1"/>
            <a:endParaRPr lang="en-US" sz="2000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33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0117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Franklin Gothic Medium Cond" panose="020B0606030402020204" pitchFamily="34" charset="0"/>
              </a:rPr>
              <a:t>Hawkeye Improvements</a:t>
            </a:r>
            <a:endParaRPr lang="en-US" sz="3200" dirty="0">
              <a:latin typeface="Franklin Gothic Medium Cond" panose="020B06060304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757237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Franklin Gothic Medium Cond" panose="020B0606030402020204" pitchFamily="34" charset="0"/>
              </a:rPr>
              <a:t>Pros</a:t>
            </a:r>
          </a:p>
          <a:p>
            <a:endParaRPr lang="en-US" sz="2400" dirty="0" smtClean="0">
              <a:latin typeface="Franklin Gothic Medium Cond" panose="020B0606030402020204" pitchFamily="34" charset="0"/>
            </a:endParaRP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Reduce number of false positives to as close to zero as possible</a:t>
            </a: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Improve closely spaced object </a:t>
            </a:r>
            <a:r>
              <a:rPr lang="en-US" sz="2000" dirty="0" smtClean="0">
                <a:latin typeface="Franklin Gothic Medium Cond" panose="020B0606030402020204" pitchFamily="34" charset="0"/>
              </a:rPr>
              <a:t>separation</a:t>
            </a:r>
          </a:p>
          <a:p>
            <a:pPr lvl="1"/>
            <a:endParaRPr lang="en-US" sz="2000" dirty="0">
              <a:latin typeface="Franklin Gothic Medium Cond" panose="020B0606030402020204" pitchFamily="34" charset="0"/>
            </a:endParaRPr>
          </a:p>
          <a:p>
            <a:r>
              <a:rPr lang="en-US" sz="2400" dirty="0" smtClean="0">
                <a:latin typeface="Franklin Gothic Medium Cond" panose="020B0606030402020204" pitchFamily="34" charset="0"/>
              </a:rPr>
              <a:t>Cons</a:t>
            </a:r>
            <a:endParaRPr lang="en-US" sz="2400" dirty="0">
              <a:latin typeface="Franklin Gothic Medium Cond" panose="020B0606030402020204" pitchFamily="34" charset="0"/>
            </a:endParaRPr>
          </a:p>
          <a:p>
            <a:pPr lvl="1"/>
            <a:endParaRPr lang="en-US" sz="2000" dirty="0">
              <a:latin typeface="Franklin Gothic Medium Cond" panose="020B0606030402020204" pitchFamily="34" charset="0"/>
            </a:endParaRP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Increased processing time by 30 to 150 seconds</a:t>
            </a:r>
            <a:endParaRPr lang="en-US" sz="2000" dirty="0">
              <a:latin typeface="Franklin Gothic Medium Cond" panose="020B0606030402020204" pitchFamily="34" charset="0"/>
            </a:endParaRPr>
          </a:p>
          <a:p>
            <a:pPr lvl="1"/>
            <a:endParaRPr lang="en-US" sz="2000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524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0117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Franklin Gothic Medium Cond" panose="020B0606030402020204" pitchFamily="34" charset="0"/>
              </a:rPr>
              <a:t>Firefly</a:t>
            </a:r>
            <a:endParaRPr lang="en-US" sz="3200" dirty="0">
              <a:latin typeface="Franklin Gothic Medium Cond" panose="020B06060304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757237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Franklin Gothic Medium Cond" panose="020B0606030402020204" pitchFamily="34" charset="0"/>
              </a:rPr>
              <a:t>Firefly is:</a:t>
            </a:r>
            <a:endParaRPr lang="en-US" sz="2400" dirty="0">
              <a:latin typeface="Franklin Gothic Medium Cond" panose="020B0606030402020204" pitchFamily="34" charset="0"/>
            </a:endParaRPr>
          </a:p>
          <a:p>
            <a:pPr lvl="1"/>
            <a:endParaRPr lang="en-US" sz="2000" dirty="0">
              <a:latin typeface="Franklin Gothic Medium Cond" panose="020B0606030402020204" pitchFamily="34" charset="0"/>
            </a:endParaRP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A system that compiles </a:t>
            </a:r>
            <a:r>
              <a:rPr lang="en-US" sz="2000" dirty="0">
                <a:latin typeface="Franklin Gothic Medium Cond" panose="020B0606030402020204" pitchFamily="34" charset="0"/>
              </a:rPr>
              <a:t>information </a:t>
            </a:r>
            <a:r>
              <a:rPr lang="en-US" sz="2000" dirty="0" smtClean="0">
                <a:latin typeface="Franklin Gothic Medium Cond" panose="020B0606030402020204" pitchFamily="34" charset="0"/>
              </a:rPr>
              <a:t>similar to Hawkeye </a:t>
            </a:r>
            <a:r>
              <a:rPr lang="en-US" sz="2000" dirty="0">
                <a:latin typeface="Franklin Gothic Medium Cond" panose="020B0606030402020204" pitchFamily="34" charset="0"/>
              </a:rPr>
              <a:t>and </a:t>
            </a:r>
            <a:r>
              <a:rPr lang="en-US" sz="2000" dirty="0" smtClean="0">
                <a:latin typeface="Franklin Gothic Medium Cond" panose="020B0606030402020204" pitchFamily="34" charset="0"/>
              </a:rPr>
              <a:t>provides the output to National Guard analysts for feature extraction</a:t>
            </a: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Extracted features are integrated with additional information and reported by the National Guard through the Firewatch program</a:t>
            </a: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Support must be requested – focus on anticipated Fire Sieges and Lightning Busts or significant ongoing wildfire activity</a:t>
            </a:r>
          </a:p>
          <a:p>
            <a:pPr lvl="1"/>
            <a:endParaRPr lang="en-US" sz="2000" dirty="0">
              <a:latin typeface="Franklin Gothic Medium Cond" panose="020B0606030402020204" pitchFamily="34" charset="0"/>
            </a:endParaRPr>
          </a:p>
          <a:p>
            <a:r>
              <a:rPr lang="en-US" sz="2400" dirty="0" smtClean="0">
                <a:latin typeface="Franklin Gothic Medium Cond" panose="020B0606030402020204" pitchFamily="34" charset="0"/>
              </a:rPr>
              <a:t>Firefly can be used for:</a:t>
            </a:r>
            <a:endParaRPr lang="en-US" sz="2400" dirty="0">
              <a:latin typeface="Franklin Gothic Medium Cond" panose="020B0606030402020204" pitchFamily="34" charset="0"/>
            </a:endParaRPr>
          </a:p>
          <a:p>
            <a:pPr lvl="1"/>
            <a:endParaRPr lang="en-US" sz="2000" dirty="0">
              <a:latin typeface="Franklin Gothic Medium Cond" panose="020B0606030402020204" pitchFamily="34" charset="0"/>
            </a:endParaRP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Early indications of new fire starts</a:t>
            </a:r>
            <a:endParaRPr lang="en-US" sz="2000" dirty="0">
              <a:latin typeface="Franklin Gothic Medium Cond" panose="020B0606030402020204" pitchFamily="34" charset="0"/>
            </a:endParaRP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Near </a:t>
            </a:r>
            <a:r>
              <a:rPr lang="en-US" sz="2000" dirty="0">
                <a:latin typeface="Franklin Gothic Medium Cond" panose="020B0606030402020204" pitchFamily="34" charset="0"/>
              </a:rPr>
              <a:t>real-time </a:t>
            </a:r>
            <a:r>
              <a:rPr lang="en-US" sz="2000" dirty="0" smtClean="0">
                <a:latin typeface="Franklin Gothic Medium Cond" panose="020B0606030402020204" pitchFamily="34" charset="0"/>
              </a:rPr>
              <a:t>updates of fast moving fires or unexpected changes in fire behavior</a:t>
            </a: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Daily or on demand coarse fire perimeter summaries</a:t>
            </a:r>
            <a:endParaRPr lang="en-US" sz="2000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329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0117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Franklin Gothic Medium Cond" panose="020B0606030402020204" pitchFamily="34" charset="0"/>
              </a:rPr>
              <a:t>Firewatch Vision</a:t>
            </a:r>
            <a:endParaRPr lang="en-US" sz="3200" dirty="0">
              <a:latin typeface="Franklin Gothic Medium Cond" panose="020B06060304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757237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>
                <a:latin typeface="Franklin Gothic Medium Cond" panose="020B0606030402020204" pitchFamily="34" charset="0"/>
              </a:rPr>
              <a:t>An </a:t>
            </a:r>
            <a:r>
              <a:rPr lang="en-US" sz="2600" dirty="0">
                <a:latin typeface="Franklin Gothic Medium Cond" panose="020B0606030402020204" pitchFamily="34" charset="0"/>
              </a:rPr>
              <a:t>integrated system that supports all sensors into a single common operating </a:t>
            </a:r>
            <a:r>
              <a:rPr lang="en-US" sz="2600" dirty="0" smtClean="0">
                <a:latin typeface="Franklin Gothic Medium Cond" panose="020B0606030402020204" pitchFamily="34" charset="0"/>
              </a:rPr>
              <a:t>picture:</a:t>
            </a:r>
          </a:p>
          <a:p>
            <a:pPr lvl="1"/>
            <a:r>
              <a:rPr lang="en-US" sz="2200" dirty="0" smtClean="0">
                <a:latin typeface="Franklin Gothic Medium Cond" panose="020B0606030402020204" pitchFamily="34" charset="0"/>
              </a:rPr>
              <a:t>meet </a:t>
            </a:r>
            <a:r>
              <a:rPr lang="en-US" sz="2200" dirty="0">
                <a:latin typeface="Franklin Gothic Medium Cond" panose="020B0606030402020204" pitchFamily="34" charset="0"/>
              </a:rPr>
              <a:t>the ten standard fire orders to both to know what the fire is doing at all </a:t>
            </a:r>
            <a:r>
              <a:rPr lang="en-US" sz="2200" dirty="0" smtClean="0">
                <a:latin typeface="Franklin Gothic Medium Cond" panose="020B0606030402020204" pitchFamily="34" charset="0"/>
              </a:rPr>
              <a:t>times</a:t>
            </a:r>
          </a:p>
          <a:p>
            <a:pPr lvl="1"/>
            <a:r>
              <a:rPr lang="en-US" sz="2200" dirty="0" smtClean="0">
                <a:latin typeface="Franklin Gothic Medium Cond" panose="020B0606030402020204" pitchFamily="34" charset="0"/>
              </a:rPr>
              <a:t>make </a:t>
            </a:r>
            <a:r>
              <a:rPr lang="en-US" sz="2200" dirty="0">
                <a:latin typeface="Franklin Gothic Medium Cond" panose="020B0606030402020204" pitchFamily="34" charset="0"/>
              </a:rPr>
              <a:t>the most informed decisions based on values at risk and timely integrated partner </a:t>
            </a:r>
            <a:r>
              <a:rPr lang="en-US" sz="2200" dirty="0" smtClean="0">
                <a:latin typeface="Franklin Gothic Medium Cond" panose="020B0606030402020204" pitchFamily="34" charset="0"/>
              </a:rPr>
              <a:t>response on current </a:t>
            </a:r>
            <a:r>
              <a:rPr lang="en-US" sz="2200" dirty="0">
                <a:latin typeface="Franklin Gothic Medium Cond" panose="020B0606030402020204" pitchFamily="34" charset="0"/>
              </a:rPr>
              <a:t>and expected fire </a:t>
            </a:r>
            <a:r>
              <a:rPr lang="en-US" sz="2200" dirty="0" smtClean="0">
                <a:latin typeface="Franklin Gothic Medium Cond" panose="020B0606030402020204" pitchFamily="34" charset="0"/>
              </a:rPr>
              <a:t>behavior</a:t>
            </a:r>
          </a:p>
          <a:p>
            <a:r>
              <a:rPr lang="en-US" sz="2600" dirty="0" smtClean="0">
                <a:latin typeface="Franklin Gothic Medium Cond" panose="020B0606030402020204" pitchFamily="34" charset="0"/>
              </a:rPr>
              <a:t>“</a:t>
            </a:r>
            <a:r>
              <a:rPr lang="en-US" sz="2600" dirty="0">
                <a:latin typeface="Franklin Gothic Medium Cond" panose="020B0606030402020204" pitchFamily="34" charset="0"/>
              </a:rPr>
              <a:t>R</a:t>
            </a:r>
            <a:r>
              <a:rPr lang="en-US" sz="2600" dirty="0" smtClean="0">
                <a:latin typeface="Franklin Gothic Medium Cond" panose="020B0606030402020204" pitchFamily="34" charset="0"/>
              </a:rPr>
              <a:t>eal-time</a:t>
            </a:r>
            <a:r>
              <a:rPr lang="en-US" sz="2600" dirty="0">
                <a:latin typeface="Franklin Gothic Medium Cond" panose="020B0606030402020204" pitchFamily="34" charset="0"/>
              </a:rPr>
              <a:t>” synthesis of all </a:t>
            </a:r>
            <a:r>
              <a:rPr lang="en-US" sz="2600" dirty="0" smtClean="0">
                <a:latin typeface="Franklin Gothic Medium Cond" panose="020B0606030402020204" pitchFamily="34" charset="0"/>
              </a:rPr>
              <a:t>sensors:</a:t>
            </a:r>
          </a:p>
          <a:p>
            <a:pPr lvl="1"/>
            <a:r>
              <a:rPr lang="en-US" sz="2200" dirty="0" smtClean="0">
                <a:latin typeface="Franklin Gothic Medium Cond" panose="020B0606030402020204" pitchFamily="34" charset="0"/>
              </a:rPr>
              <a:t>satellites</a:t>
            </a:r>
          </a:p>
          <a:p>
            <a:pPr lvl="1"/>
            <a:r>
              <a:rPr lang="en-US" sz="2200" dirty="0" smtClean="0">
                <a:latin typeface="Franklin Gothic Medium Cond" panose="020B0606030402020204" pitchFamily="34" charset="0"/>
              </a:rPr>
              <a:t>automated </a:t>
            </a:r>
            <a:r>
              <a:rPr lang="en-US" sz="2200" dirty="0">
                <a:latin typeface="Franklin Gothic Medium Cond" panose="020B0606030402020204" pitchFamily="34" charset="0"/>
              </a:rPr>
              <a:t>and piloted </a:t>
            </a:r>
            <a:r>
              <a:rPr lang="en-US" sz="2200" dirty="0" smtClean="0">
                <a:latin typeface="Franklin Gothic Medium Cond" panose="020B0606030402020204" pitchFamily="34" charset="0"/>
              </a:rPr>
              <a:t>aircraft</a:t>
            </a:r>
          </a:p>
          <a:p>
            <a:pPr lvl="1"/>
            <a:r>
              <a:rPr lang="en-US" sz="2200" dirty="0" smtClean="0">
                <a:latin typeface="Franklin Gothic Medium Cond" panose="020B0606030402020204" pitchFamily="34" charset="0"/>
              </a:rPr>
              <a:t>radar</a:t>
            </a:r>
          </a:p>
          <a:p>
            <a:pPr lvl="1"/>
            <a:r>
              <a:rPr lang="en-US" sz="2200" dirty="0" smtClean="0">
                <a:latin typeface="Franklin Gothic Medium Cond" panose="020B0606030402020204" pitchFamily="34" charset="0"/>
              </a:rPr>
              <a:t>remote </a:t>
            </a:r>
            <a:r>
              <a:rPr lang="en-US" sz="2200" dirty="0">
                <a:latin typeface="Franklin Gothic Medium Cond" panose="020B0606030402020204" pitchFamily="34" charset="0"/>
              </a:rPr>
              <a:t>cameras, </a:t>
            </a:r>
            <a:endParaRPr lang="en-US" sz="2200" dirty="0" smtClean="0">
              <a:latin typeface="Franklin Gothic Medium Cond" panose="020B0606030402020204" pitchFamily="34" charset="0"/>
            </a:endParaRPr>
          </a:p>
          <a:p>
            <a:pPr lvl="1"/>
            <a:r>
              <a:rPr lang="en-US" sz="2200" dirty="0" smtClean="0">
                <a:latin typeface="Franklin Gothic Medium Cond" panose="020B0606030402020204" pitchFamily="34" charset="0"/>
              </a:rPr>
              <a:t>RAWS</a:t>
            </a:r>
            <a:r>
              <a:rPr lang="en-US" sz="2200" dirty="0">
                <a:latin typeface="Franklin Gothic Medium Cond" panose="020B0606030402020204" pitchFamily="34" charset="0"/>
              </a:rPr>
              <a:t>, </a:t>
            </a:r>
            <a:endParaRPr lang="en-US" sz="2200" dirty="0" smtClean="0">
              <a:latin typeface="Franklin Gothic Medium Cond" panose="020B0606030402020204" pitchFamily="34" charset="0"/>
            </a:endParaRPr>
          </a:p>
          <a:p>
            <a:pPr lvl="1"/>
            <a:r>
              <a:rPr lang="en-US" sz="2200" dirty="0" smtClean="0">
                <a:latin typeface="Franklin Gothic Medium Cond" panose="020B0606030402020204" pitchFamily="34" charset="0"/>
              </a:rPr>
              <a:t>down </a:t>
            </a:r>
            <a:r>
              <a:rPr lang="en-US" sz="2200" dirty="0">
                <a:latin typeface="Franklin Gothic Medium Cond" panose="020B0606030402020204" pitchFamily="34" charset="0"/>
              </a:rPr>
              <a:t>to cell phone </a:t>
            </a:r>
            <a:r>
              <a:rPr lang="en-US" sz="2200" dirty="0" smtClean="0">
                <a:latin typeface="Franklin Gothic Medium Cond" panose="020B0606030402020204" pitchFamily="34" charset="0"/>
              </a:rPr>
              <a:t>photos</a:t>
            </a:r>
          </a:p>
          <a:p>
            <a:r>
              <a:rPr lang="en-US" sz="2600" dirty="0" smtClean="0">
                <a:latin typeface="Franklin Gothic Medium Cond" panose="020B0606030402020204" pitchFamily="34" charset="0"/>
              </a:rPr>
              <a:t>Envisioned technological changes:</a:t>
            </a:r>
          </a:p>
          <a:p>
            <a:pPr lvl="1"/>
            <a:r>
              <a:rPr lang="en-US" sz="2300" dirty="0">
                <a:latin typeface="Franklin Gothic Medium Cond" panose="020B0606030402020204" pitchFamily="34" charset="0"/>
              </a:rPr>
              <a:t>a</a:t>
            </a:r>
            <a:r>
              <a:rPr lang="en-US" sz="2300" dirty="0" smtClean="0">
                <a:latin typeface="Franklin Gothic Medium Cond" panose="020B0606030402020204" pitchFamily="34" charset="0"/>
              </a:rPr>
              <a:t>re integrated with existing </a:t>
            </a:r>
            <a:r>
              <a:rPr lang="en-US" sz="2300" dirty="0">
                <a:latin typeface="Franklin Gothic Medium Cond" panose="020B0606030402020204" pitchFamily="34" charset="0"/>
              </a:rPr>
              <a:t>systems (</a:t>
            </a:r>
            <a:r>
              <a:rPr lang="en-US" sz="2300" dirty="0" smtClean="0">
                <a:latin typeface="Franklin Gothic Medium Cond" panose="020B0606030402020204" pitchFamily="34" charset="0"/>
              </a:rPr>
              <a:t>EGP)</a:t>
            </a:r>
          </a:p>
          <a:p>
            <a:pPr lvl="1"/>
            <a:r>
              <a:rPr lang="en-US" sz="2300" dirty="0" smtClean="0">
                <a:latin typeface="Franklin Gothic Medium Cond" panose="020B0606030402020204" pitchFamily="34" charset="0"/>
              </a:rPr>
              <a:t>may </a:t>
            </a:r>
            <a:r>
              <a:rPr lang="en-US" sz="2300" dirty="0">
                <a:latin typeface="Franklin Gothic Medium Cond" panose="020B0606030402020204" pitchFamily="34" charset="0"/>
              </a:rPr>
              <a:t>provide opportunities for improvements in other areas of wildfire </a:t>
            </a:r>
            <a:r>
              <a:rPr lang="en-US" sz="2300" dirty="0" smtClean="0">
                <a:latin typeface="Franklin Gothic Medium Cond" panose="020B0606030402020204" pitchFamily="34" charset="0"/>
              </a:rPr>
              <a:t>management</a:t>
            </a:r>
            <a:endParaRPr lang="en-US" sz="2300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623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0117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Franklin Gothic Medium Cond" panose="020B0606030402020204" pitchFamily="34" charset="0"/>
              </a:rPr>
              <a:t>Firefly Status</a:t>
            </a:r>
            <a:endParaRPr lang="en-US" sz="3200" dirty="0">
              <a:latin typeface="Franklin Gothic Medium Cond" panose="020B06060304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757237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Franklin Gothic Medium Cond" panose="020B0606030402020204" pitchFamily="34" charset="0"/>
              </a:rPr>
              <a:t>California Guard on-board:</a:t>
            </a:r>
            <a:endParaRPr lang="en-US" sz="2000" dirty="0" smtClean="0">
              <a:latin typeface="Franklin Gothic Medium Cond" panose="020B0606030402020204" pitchFamily="34" charset="0"/>
            </a:endParaRP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Trained on Firefly analysis</a:t>
            </a: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Receiving live data</a:t>
            </a: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Creating candidate products for evaluation</a:t>
            </a:r>
          </a:p>
          <a:p>
            <a:pPr lvl="1"/>
            <a:endParaRPr lang="en-US" sz="2000" dirty="0" smtClean="0">
              <a:latin typeface="Franklin Gothic Medium Cond" panose="020B0606030402020204" pitchFamily="34" charset="0"/>
            </a:endParaRPr>
          </a:p>
          <a:p>
            <a:r>
              <a:rPr lang="en-US" sz="2400" dirty="0" smtClean="0">
                <a:latin typeface="Franklin Gothic Medium Cond" panose="020B0606030402020204" pitchFamily="34" charset="0"/>
              </a:rPr>
              <a:t>Awaiting policy approval to disseminate</a:t>
            </a:r>
            <a:endParaRPr lang="en-US" sz="2000" dirty="0" smtClean="0">
              <a:latin typeface="Franklin Gothic Medium Cond" panose="020B0606030402020204" pitchFamily="34" charset="0"/>
            </a:endParaRP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Begin dissemination as soon as CONOPS is approved</a:t>
            </a:r>
          </a:p>
          <a:p>
            <a:pPr lvl="1"/>
            <a:r>
              <a:rPr lang="en-US" sz="2000" dirty="0" smtClean="0">
                <a:latin typeface="Franklin Gothic Medium Cond" panose="020B0606030402020204" pitchFamily="34" charset="0"/>
              </a:rPr>
              <a:t>Initial Recipients</a:t>
            </a:r>
            <a:endParaRPr lang="en-US" sz="2000" dirty="0">
              <a:latin typeface="Franklin Gothic Medium Cond" panose="020B0606030402020204" pitchFamily="34" charset="0"/>
            </a:endParaRPr>
          </a:p>
          <a:p>
            <a:pPr lvl="2"/>
            <a:r>
              <a:rPr lang="en-US" sz="1600" dirty="0" smtClean="0">
                <a:latin typeface="Franklin Gothic Medium Cond" panose="020B0606030402020204" pitchFamily="34" charset="0"/>
              </a:rPr>
              <a:t>US Forest Service</a:t>
            </a:r>
          </a:p>
          <a:p>
            <a:pPr lvl="2"/>
            <a:r>
              <a:rPr lang="en-US" sz="1600" dirty="0" smtClean="0">
                <a:latin typeface="Franklin Gothic Medium Cond" panose="020B0606030402020204" pitchFamily="34" charset="0"/>
              </a:rPr>
              <a:t>Intel Operations at local Geographic Area Operations Centers</a:t>
            </a:r>
          </a:p>
          <a:p>
            <a:pPr lvl="2"/>
            <a:endParaRPr lang="en-US" sz="1600" dirty="0">
              <a:latin typeface="Franklin Gothic Medium Cond" panose="020B0606030402020204" pitchFamily="34" charset="0"/>
            </a:endParaRPr>
          </a:p>
          <a:p>
            <a:r>
              <a:rPr lang="en-US" sz="2400" dirty="0" smtClean="0">
                <a:latin typeface="Franklin Gothic Medium Cond" panose="020B0606030402020204" pitchFamily="34" charset="0"/>
              </a:rPr>
              <a:t>After action meeting planned for Spring 2019</a:t>
            </a:r>
            <a:endParaRPr lang="en-US" sz="2400" dirty="0">
              <a:latin typeface="Franklin Gothic Medium Cond" panose="020B0606030402020204" pitchFamily="34" charset="0"/>
            </a:endParaRPr>
          </a:p>
          <a:p>
            <a:pPr lvl="1"/>
            <a:endParaRPr lang="en-US" sz="2000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910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Franklin Gothic Medium Cond" panose="020B0606030402020204" pitchFamily="34" charset="0"/>
              </a:rPr>
              <a:t>Initial Reporting Examples</a:t>
            </a:r>
            <a:endParaRPr lang="en-US" sz="3200" dirty="0">
              <a:latin typeface="Franklin Gothic Medium Cond" panose="020B06060304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16015" y="1836828"/>
            <a:ext cx="2395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Franklin Gothic Medium Cond" panose="020B0606030402020204" pitchFamily="34" charset="0"/>
              </a:rPr>
              <a:t>Pioneer Fire – 18 Jul 2016</a:t>
            </a:r>
            <a:endParaRPr lang="en-US" dirty="0">
              <a:latin typeface="Franklin Gothic Medium Cond" panose="020B06060304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62580" y="1836827"/>
            <a:ext cx="2204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Franklin Gothic Medium Cond" panose="020B0606030402020204" pitchFamily="34" charset="0"/>
              </a:rPr>
              <a:t>Butte Fire – 9 Sep 2015</a:t>
            </a:r>
            <a:endParaRPr lang="en-US" dirty="0">
              <a:latin typeface="Franklin Gothic Medium Cond" panose="020B06060304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85803" y="1836827"/>
            <a:ext cx="2381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Franklin Gothic Medium Cond" panose="020B0606030402020204" pitchFamily="34" charset="0"/>
              </a:rPr>
              <a:t>Junkins Fire– 17 Oct 2016</a:t>
            </a:r>
            <a:endParaRPr lang="en-US" dirty="0">
              <a:latin typeface="Franklin Gothic Medium Cond" panose="020B06060304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4519864" y="2488578"/>
          <a:ext cx="3187700" cy="1838325"/>
        </p:xfrm>
        <a:graphic>
          <a:graphicData uri="http://schemas.openxmlformats.org/drawingml/2006/table">
            <a:tbl>
              <a:tblPr/>
              <a:tblGrid>
                <a:gridCol w="1206500">
                  <a:extLst>
                    <a:ext uri="{9D8B030D-6E8A-4147-A177-3AD203B41FA5}">
                      <a16:colId xmlns:a16="http://schemas.microsoft.com/office/drawing/2014/main" val="3293242759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671126394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183347433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510233304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Time (Zulu)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Time (Local)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Delta (mins)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39023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097481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Estimated Start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00:00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17:00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47794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87999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First Input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23:58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16:58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79413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Low Alert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00:37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17:37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+37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8334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Medium Alert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00:38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17:38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+38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95949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High Alert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00:41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17:41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+41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666774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838200" y="2496598"/>
          <a:ext cx="3187700" cy="1838325"/>
        </p:xfrm>
        <a:graphic>
          <a:graphicData uri="http://schemas.openxmlformats.org/drawingml/2006/table">
            <a:tbl>
              <a:tblPr/>
              <a:tblGrid>
                <a:gridCol w="1206500">
                  <a:extLst>
                    <a:ext uri="{9D8B030D-6E8A-4147-A177-3AD203B41FA5}">
                      <a16:colId xmlns:a16="http://schemas.microsoft.com/office/drawing/2014/main" val="603482056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4263435758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4029366821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341883205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Time (Zulu)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Time (Local)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Delta (mins)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0189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54682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Estimated Start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22:26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14:26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02551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19766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First Input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22:54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14:54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+28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5905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Low Alert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23:03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15:03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+37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90378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Medium Alert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23:06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15:06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+40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30859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High Alert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23:10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15:10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+44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69274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8249654" y="2488577"/>
          <a:ext cx="3187700" cy="1838325"/>
        </p:xfrm>
        <a:graphic>
          <a:graphicData uri="http://schemas.openxmlformats.org/drawingml/2006/table">
            <a:tbl>
              <a:tblPr/>
              <a:tblGrid>
                <a:gridCol w="1206500">
                  <a:extLst>
                    <a:ext uri="{9D8B030D-6E8A-4147-A177-3AD203B41FA5}">
                      <a16:colId xmlns:a16="http://schemas.microsoft.com/office/drawing/2014/main" val="759417546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909959145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3761047926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758976798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Time (Zulu)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Time (Local)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Delta (mins)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74668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714447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Estimated Start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09:45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03:45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60257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184713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First Input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09:17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03:17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-28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06533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Low Alert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61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56001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Medium Alert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09:19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03:19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9C6500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-26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2214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High Alert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09:24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03:24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Franklin Gothic Medium Cond" panose="020B0606030402020204" pitchFamily="34" charset="0"/>
                        </a:rPr>
                        <a:t>-21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Franklin Gothic Medium Cond" panose="020B06060304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546284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358857" y="4711168"/>
            <a:ext cx="5509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Franklin Gothic Medium Cond" panose="020B0606030402020204" pitchFamily="34" charset="0"/>
              </a:rPr>
              <a:t>NOTE:  Can be up to 5 minutes between time stamp in the alert and receipt at EGP</a:t>
            </a:r>
            <a:endParaRPr lang="en-US" sz="1400" dirty="0">
              <a:latin typeface="Franklin Gothic Medium Cond" panose="020B06060304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13104" y="5403210"/>
            <a:ext cx="9601218" cy="36933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Franklin Gothic Medium Cond" panose="020B0606030402020204" pitchFamily="34" charset="0"/>
              </a:rPr>
              <a:t>Initial detection performance appears to favor dry, windy conditions where wildfires can become large, very fast </a:t>
            </a:r>
            <a:endParaRPr lang="en-US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503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lass:Classification xmlns:class="urn:us:gov:cia:enterprise:schema:Classification:2.3" dateClassified="2017-11-08" portionMarking="false" caveat="false" tool="AACG" toolVersion="201710">
  <class:ClassificationMarking type="USClassificationMarking" value="UNCLASSIFIED"/>
  <class:ClassifiedBy>1041136-0</class:ClassifiedBy>
  <class:ClassificationHeader>
    <class:ClassificationBanner>UNCLASSIFIED</class:ClassificationBanner>
    <class:SCICaveat/>
    <class:DescriptiveMarkings/>
  </class:ClassificationHeader>
  <class:ClassificationFooter>
    <class:DescriptiveMarkings/>
    <class:ClassificationBanner>UNCLASSIFIED</class:ClassificationBanner>
  </class:ClassificationFooter>
</class:Classification>
</file>

<file path=customXml/itemProps1.xml><?xml version="1.0" encoding="utf-8"?>
<ds:datastoreItem xmlns:ds="http://schemas.openxmlformats.org/officeDocument/2006/customXml" ds:itemID="{21085E62-7DBD-4710-A107-363186BC4737}">
  <ds:schemaRefs>
    <ds:schemaRef ds:uri="urn:us:gov:cia:enterprise:schema:Classification:2.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764</Words>
  <Application>Microsoft Office PowerPoint</Application>
  <PresentationFormat>Widescreen</PresentationFormat>
  <Paragraphs>203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Franklin Gothic Medium Cond</vt:lpstr>
      <vt:lpstr>Office Theme</vt:lpstr>
      <vt:lpstr>Thermal Working Group Update</vt:lpstr>
      <vt:lpstr>Thermal Working Group Charter</vt:lpstr>
      <vt:lpstr>FY 2018/2019 Focus</vt:lpstr>
      <vt:lpstr>Hawkeye</vt:lpstr>
      <vt:lpstr>Hawkeye Improvements</vt:lpstr>
      <vt:lpstr>Firefly</vt:lpstr>
      <vt:lpstr>Firewatch Vision</vt:lpstr>
      <vt:lpstr>Firefly Status</vt:lpstr>
      <vt:lpstr>Initial Reporting Examples</vt:lpstr>
      <vt:lpstr>Initial Reporting Examples</vt:lpstr>
    </vt:vector>
  </TitlesOfParts>
  <Company>U.S.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Hawkeye Update</dc:title>
  <dc:creator>Mead Philip R Mr NGA-SXMD USA CTR</dc:creator>
  <cp:lastModifiedBy>Mead Philip R Mr NGA-SXMD USA CTR</cp:lastModifiedBy>
  <cp:revision>51</cp:revision>
  <dcterms:created xsi:type="dcterms:W3CDTF">2017-11-08T20:24:33Z</dcterms:created>
  <dcterms:modified xsi:type="dcterms:W3CDTF">2018-10-18T21:00:12Z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ACG_OFFICE_DLL">
    <vt:bool>true</vt:bool>
  </property>
  <property fmtid="{D5CDD505-2E9C-101B-9397-08002B2CF9AE}" pid="3" name="AACG_Created">
    <vt:bool>true</vt:bool>
  </property>
  <property fmtid="{D5CDD505-2E9C-101B-9397-08002B2CF9AE}" pid="4" name="AACG_DescMarkings">
    <vt:lpwstr/>
  </property>
  <property fmtid="{D5CDD505-2E9C-101B-9397-08002B2CF9AE}" pid="5" name="AACG_AddMark">
    <vt:lpwstr/>
  </property>
  <property fmtid="{D5CDD505-2E9C-101B-9397-08002B2CF9AE}" pid="6" name="AACG_Header">
    <vt:lpwstr>UNCLASSIFIED</vt:lpwstr>
  </property>
  <property fmtid="{D5CDD505-2E9C-101B-9397-08002B2CF9AE}" pid="7" name="AACG_Footer">
    <vt:lpwstr>_x000d_UNCLASSIFIED</vt:lpwstr>
  </property>
  <property fmtid="{D5CDD505-2E9C-101B-9397-08002B2CF9AE}" pid="8" name="AACG_ClassBlock">
    <vt:lpwstr/>
  </property>
  <property fmtid="{D5CDD505-2E9C-101B-9397-08002B2CF9AE}" pid="9" name="AACG_ClassType">
    <vt:lpwstr>USClassificationMarking</vt:lpwstr>
  </property>
  <property fmtid="{D5CDD505-2E9C-101B-9397-08002B2CF9AE}" pid="10" name="AACG_DeclOnList">
    <vt:lpwstr/>
  </property>
  <property fmtid="{D5CDD505-2E9C-101B-9397-08002B2CF9AE}" pid="11" name="AACG_USAF_Derivatives">
    <vt:lpwstr/>
  </property>
  <property fmtid="{D5CDD505-2E9C-101B-9397-08002B2CF9AE}" pid="12" name="AACG_SCI_Other">
    <vt:lpwstr/>
  </property>
  <property fmtid="{D5CDD505-2E9C-101B-9397-08002B2CF9AE}" pid="13" name="AACG_Dissem_Other">
    <vt:lpwstr/>
  </property>
  <property fmtid="{D5CDD505-2E9C-101B-9397-08002B2CF9AE}" pid="14" name="AACG_NonInt_Other">
    <vt:lpwstr/>
  </property>
  <property fmtid="{D5CDD505-2E9C-101B-9397-08002B2CF9AE}" pid="15" name="PortionWaiver">
    <vt:lpwstr/>
  </property>
  <property fmtid="{D5CDD505-2E9C-101B-9397-08002B2CF9AE}" pid="16" name="AACG_OrconOriginator">
    <vt:lpwstr/>
  </property>
  <property fmtid="{D5CDD505-2E9C-101B-9397-08002B2CF9AE}" pid="17" name="AACG_OrconRecipients">
    <vt:lpwstr/>
  </property>
  <property fmtid="{D5CDD505-2E9C-101B-9397-08002B2CF9AE}" pid="18" name="AACG_SatWarningType">
    <vt:lpwstr/>
  </property>
  <property fmtid="{D5CDD505-2E9C-101B-9397-08002B2CF9AE}" pid="19" name="AACG_CustomClassXMLPart">
    <vt:lpwstr>{21085E62-7DBD-4710-A107-363186BC4737}</vt:lpwstr>
  </property>
</Properties>
</file>