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handoutMasterIdLst>
    <p:handoutMasterId r:id="rId26"/>
  </p:handoutMasterIdLst>
  <p:sldIdLst>
    <p:sldId id="258" r:id="rId2"/>
    <p:sldId id="366" r:id="rId3"/>
    <p:sldId id="362" r:id="rId4"/>
    <p:sldId id="361" r:id="rId5"/>
    <p:sldId id="365" r:id="rId6"/>
    <p:sldId id="367" r:id="rId7"/>
    <p:sldId id="363" r:id="rId8"/>
    <p:sldId id="315" r:id="rId9"/>
    <p:sldId id="328" r:id="rId10"/>
    <p:sldId id="330" r:id="rId11"/>
    <p:sldId id="343" r:id="rId12"/>
    <p:sldId id="334" r:id="rId13"/>
    <p:sldId id="348" r:id="rId14"/>
    <p:sldId id="298" r:id="rId15"/>
    <p:sldId id="268" r:id="rId16"/>
    <p:sldId id="352" r:id="rId17"/>
    <p:sldId id="368" r:id="rId18"/>
    <p:sldId id="373" r:id="rId19"/>
    <p:sldId id="374" r:id="rId20"/>
    <p:sldId id="375" r:id="rId21"/>
    <p:sldId id="372" r:id="rId22"/>
    <p:sldId id="369" r:id="rId23"/>
    <p:sldId id="371"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Legue, Phillip@CALFIRE" initials="SP" lastIdx="1" clrIdx="0">
    <p:extLst>
      <p:ext uri="{19B8F6BF-5375-455C-9EA6-DF929625EA0E}">
        <p15:presenceInfo xmlns:p15="http://schemas.microsoft.com/office/powerpoint/2012/main" userId="S-1-5-21-82125038-88502799-1244863647-1358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52" autoAdjust="0"/>
    <p:restoredTop sz="67711" autoAdjust="0"/>
  </p:normalViewPr>
  <p:slideViewPr>
    <p:cSldViewPr snapToGrid="0">
      <p:cViewPr varScale="1">
        <p:scale>
          <a:sx n="61" d="100"/>
          <a:sy n="61" d="100"/>
        </p:scale>
        <p:origin x="819"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2-11T11:57:03.570" idx="1">
    <p:pos x="10" y="10"/>
    <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2"/>
            <a:ext cx="3037840" cy="466434"/>
          </a:xfrm>
          <a:prstGeom prst="rect">
            <a:avLst/>
          </a:prstGeom>
        </p:spPr>
        <p:txBody>
          <a:bodyPr vert="horz" lIns="93177" tIns="46589" rIns="93177" bIns="46589" rtlCol="0"/>
          <a:lstStyle>
            <a:lvl1pPr algn="r">
              <a:defRPr sz="1200"/>
            </a:lvl1pPr>
          </a:lstStyle>
          <a:p>
            <a:fld id="{CE3F9E93-5A79-4312-8227-D50CDE3B2CEE}" type="datetimeFigureOut">
              <a:rPr lang="en-US" smtClean="0"/>
              <a:t>5/5/2021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2E8CC6A-9CE0-4F12-A8BA-DB8AA3320F2C}" type="slidenum">
              <a:rPr lang="en-US" smtClean="0"/>
              <a:t>‹#›</a:t>
            </a:fld>
            <a:endParaRPr lang="en-US"/>
          </a:p>
        </p:txBody>
      </p:sp>
    </p:spTree>
    <p:extLst>
      <p:ext uri="{BB962C8B-B14F-4D97-AF65-F5344CB8AC3E}">
        <p14:creationId xmlns:p14="http://schemas.microsoft.com/office/powerpoint/2010/main" val="120976963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820988D9-C678-4B26-AA38-2B85C8DB4D9E}" type="datetimeFigureOut">
              <a:rPr lang="en-US" smtClean="0"/>
              <a:t>5/5/2021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1"/>
            <a:ext cx="5608320" cy="3660459"/>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4D9E96C-CD73-4944-A5AA-E79A923C9127}" type="slidenum">
              <a:rPr lang="en-US" smtClean="0"/>
              <a:t>‹#›</a:t>
            </a:fld>
            <a:endParaRPr lang="en-US"/>
          </a:p>
        </p:txBody>
      </p:sp>
    </p:spTree>
    <p:extLst>
      <p:ext uri="{BB962C8B-B14F-4D97-AF65-F5344CB8AC3E}">
        <p14:creationId xmlns:p14="http://schemas.microsoft.com/office/powerpoint/2010/main" val="46488936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Responsible for protection of 31 million acres,</a:t>
            </a:r>
            <a:r>
              <a:rPr lang="en-US" baseline="0" dirty="0"/>
              <a:t> in 36 of the states 58 counties.  Over 8,000 personnel, additional funding for 1,400 firefighters to bolster our fuels management and wildfire response efforts. </a:t>
            </a:r>
          </a:p>
          <a:p>
            <a:endParaRPr lang="en-US" baseline="0" dirty="0"/>
          </a:p>
          <a:p>
            <a:r>
              <a:rPr lang="en-US" baseline="0" dirty="0"/>
              <a:t>All risk all hazard agency 21 Units broken into 2 geographical locations, 95% of fires 10 acres or less</a:t>
            </a:r>
          </a:p>
          <a:p>
            <a:endParaRPr lang="en-US" baseline="0" dirty="0"/>
          </a:p>
          <a:p>
            <a:r>
              <a:rPr lang="en-US" baseline="0" dirty="0"/>
              <a:t>Nearly 14,000 lightning strikes </a:t>
            </a:r>
          </a:p>
          <a:p>
            <a:endParaRPr lang="en-US" baseline="0" dirty="0"/>
          </a:p>
          <a:p>
            <a:r>
              <a:rPr lang="en-US" baseline="0" dirty="0"/>
              <a:t>Over 20 major fires and complexes both FRA and SRA </a:t>
            </a:r>
          </a:p>
          <a:p>
            <a:r>
              <a:rPr lang="en-US" baseline="0" dirty="0"/>
              <a:t>4,197,628 Acres</a:t>
            </a:r>
          </a:p>
          <a:p>
            <a:r>
              <a:rPr lang="en-US" baseline="0" dirty="0"/>
              <a:t>Acres Burned</a:t>
            </a:r>
          </a:p>
          <a:p>
            <a:endParaRPr lang="en-US" baseline="0" dirty="0"/>
          </a:p>
          <a:p>
            <a:r>
              <a:rPr lang="en-US" baseline="0" dirty="0"/>
              <a:t>9,279 Incidents</a:t>
            </a:r>
          </a:p>
          <a:p>
            <a:r>
              <a:rPr lang="en-US" baseline="0" dirty="0"/>
              <a:t>Number of Wildfires</a:t>
            </a:r>
          </a:p>
          <a:p>
            <a:endParaRPr lang="en-US" baseline="0" dirty="0"/>
          </a:p>
          <a:p>
            <a:r>
              <a:rPr lang="en-US" baseline="0" dirty="0"/>
              <a:t>31 Fatalities</a:t>
            </a:r>
          </a:p>
          <a:p>
            <a:r>
              <a:rPr lang="en-US" baseline="0" dirty="0"/>
              <a:t>Confirmed Loss of Life</a:t>
            </a:r>
          </a:p>
          <a:p>
            <a:endParaRPr lang="en-US" baseline="0" dirty="0"/>
          </a:p>
          <a:p>
            <a:r>
              <a:rPr lang="en-US" baseline="0" dirty="0"/>
              <a:t>10,488 Structures</a:t>
            </a:r>
          </a:p>
          <a:p>
            <a:r>
              <a:rPr lang="en-US" baseline="0" dirty="0"/>
              <a:t>Structures Damaged or Destroyed</a:t>
            </a:r>
          </a:p>
          <a:p>
            <a:r>
              <a:rPr lang="en-US" baseline="0" dirty="0"/>
              <a:t> </a:t>
            </a:r>
          </a:p>
          <a:p>
            <a:r>
              <a:rPr lang="en-US" baseline="0" dirty="0"/>
              <a:t>Fires</a:t>
            </a:r>
          </a:p>
          <a:p>
            <a:r>
              <a:rPr lang="en-US" baseline="0" dirty="0"/>
              <a:t>Floods </a:t>
            </a:r>
          </a:p>
          <a:p>
            <a:endParaRPr lang="en-US" baseline="0" dirty="0"/>
          </a:p>
          <a:p>
            <a:endParaRPr lang="en-US" dirty="0"/>
          </a:p>
        </p:txBody>
      </p:sp>
    </p:spTree>
    <p:extLst>
      <p:ext uri="{BB962C8B-B14F-4D97-AF65-F5344CB8AC3E}">
        <p14:creationId xmlns:p14="http://schemas.microsoft.com/office/powerpoint/2010/main" val="462745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dirty="0"/>
              <a:t>Fat finger design </a:t>
            </a:r>
          </a:p>
          <a:p>
            <a:r>
              <a:rPr lang="en-US" dirty="0"/>
              <a:t>Find incidents</a:t>
            </a:r>
          </a:p>
          <a:p>
            <a:endParaRPr dirty="0"/>
          </a:p>
        </p:txBody>
      </p:sp>
    </p:spTree>
    <p:extLst>
      <p:ext uri="{BB962C8B-B14F-4D97-AF65-F5344CB8AC3E}">
        <p14:creationId xmlns:p14="http://schemas.microsoft.com/office/powerpoint/2010/main" val="1588629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dirty="0"/>
              <a:t>Videos shows proposed line and fire perimeter </a:t>
            </a:r>
            <a:endParaRPr dirty="0"/>
          </a:p>
        </p:txBody>
      </p:sp>
    </p:spTree>
    <p:extLst>
      <p:ext uri="{BB962C8B-B14F-4D97-AF65-F5344CB8AC3E}">
        <p14:creationId xmlns:p14="http://schemas.microsoft.com/office/powerpoint/2010/main" val="1303591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dirty="0"/>
              <a:t>This</a:t>
            </a:r>
            <a:r>
              <a:rPr lang="en-US" baseline="0" dirty="0"/>
              <a:t> slide showcases the collaborative efforts between the </a:t>
            </a:r>
            <a:r>
              <a:rPr lang="en-US" baseline="0" dirty="0" err="1"/>
              <a:t>watchdesk</a:t>
            </a:r>
            <a:r>
              <a:rPr lang="en-US" baseline="0" dirty="0"/>
              <a:t> and SOPS GACC </a:t>
            </a:r>
            <a:endParaRPr dirty="0"/>
          </a:p>
        </p:txBody>
      </p:sp>
    </p:spTree>
    <p:extLst>
      <p:ext uri="{BB962C8B-B14F-4D97-AF65-F5344CB8AC3E}">
        <p14:creationId xmlns:p14="http://schemas.microsoft.com/office/powerpoint/2010/main" val="1793790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1245655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347170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8e1e99abc_0_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8e1e99abc_0_2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dirty="0"/>
              <a:t>Anyone</a:t>
            </a:r>
            <a:r>
              <a:rPr lang="en-US" baseline="0" dirty="0"/>
              <a:t> can view the cameras at the link provided by any smart device.</a:t>
            </a:r>
          </a:p>
          <a:p>
            <a:endParaRPr dirty="0"/>
          </a:p>
        </p:txBody>
      </p:sp>
    </p:spTree>
    <p:extLst>
      <p:ext uri="{BB962C8B-B14F-4D97-AF65-F5344CB8AC3E}">
        <p14:creationId xmlns:p14="http://schemas.microsoft.com/office/powerpoint/2010/main" val="667899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768281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dirty="0"/>
              <a:t>The rainy season, which begins on October 1</a:t>
            </a:r>
            <a:r>
              <a:rPr lang="en-US" baseline="30000" dirty="0"/>
              <a:t>st</a:t>
            </a:r>
            <a:r>
              <a:rPr lang="en-US" dirty="0"/>
              <a:t>, has been drier than average across almost the entire state</a:t>
            </a:r>
          </a:p>
          <a:p>
            <a:endParaRPr lang="en-US" dirty="0"/>
          </a:p>
          <a:p>
            <a:r>
              <a:rPr lang="en-US" dirty="0"/>
              <a:t>Much of the State has received less than 50% of normal precipitation</a:t>
            </a:r>
          </a:p>
          <a:p>
            <a:endParaRPr lang="en-US" dirty="0"/>
          </a:p>
          <a:p>
            <a:r>
              <a:rPr lang="en-US" dirty="0"/>
              <a:t>Since January 1</a:t>
            </a:r>
            <a:r>
              <a:rPr lang="en-US" baseline="30000" dirty="0"/>
              <a:t>st</a:t>
            </a:r>
            <a:r>
              <a:rPr lang="en-US" dirty="0"/>
              <a:t> rainfall has been a bit closer to normal in the far northwest and east</a:t>
            </a:r>
            <a:r>
              <a:rPr lang="en-US" baseline="0" dirty="0"/>
              <a:t> with some of the large storms that came through in early February.</a:t>
            </a:r>
            <a:endParaRPr lang="en-US" dirty="0"/>
          </a:p>
          <a:p>
            <a:endParaRPr lang="en-US" dirty="0"/>
          </a:p>
          <a:p>
            <a:r>
              <a:rPr lang="en-US" dirty="0"/>
              <a:t>…but in general the drier than normal weather pattern has continued</a:t>
            </a:r>
          </a:p>
          <a:p>
            <a:endParaRPr lang="en-US" dirty="0"/>
          </a:p>
          <a:p>
            <a:pPr marL="174982" indent="-174982">
              <a:buFont typeface="Arial" panose="020B0604020202020204" pitchFamily="34" charset="0"/>
              <a:buChar char="•"/>
            </a:pPr>
            <a:endParaRPr lang="en-US" dirty="0"/>
          </a:p>
          <a:p>
            <a:endParaRPr lang="en-US" dirty="0"/>
          </a:p>
          <a:p>
            <a:endParaRPr dirty="0"/>
          </a:p>
        </p:txBody>
      </p:sp>
    </p:spTree>
    <p:extLst>
      <p:ext uri="{BB962C8B-B14F-4D97-AF65-F5344CB8AC3E}">
        <p14:creationId xmlns:p14="http://schemas.microsoft.com/office/powerpoint/2010/main" val="909916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a:t>
            </a:r>
            <a:r>
              <a:rPr lang="en-US" baseline="0" dirty="0"/>
              <a:t> high lights how dry its been since February</a:t>
            </a:r>
            <a:endParaRPr lang="en-US" dirty="0"/>
          </a:p>
          <a:p>
            <a:endParaRPr dirty="0"/>
          </a:p>
        </p:txBody>
      </p:sp>
    </p:spTree>
    <p:extLst>
      <p:ext uri="{BB962C8B-B14F-4D97-AF65-F5344CB8AC3E}">
        <p14:creationId xmlns:p14="http://schemas.microsoft.com/office/powerpoint/2010/main" val="3021304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Font typeface="Arial" panose="020B0604020202020204" pitchFamily="34" charset="0"/>
              <a:buNone/>
            </a:pPr>
            <a:endParaRPr lang="en-US" dirty="0"/>
          </a:p>
          <a:p>
            <a:r>
              <a:rPr lang="en-US" dirty="0"/>
              <a:t>Comparing last</a:t>
            </a:r>
            <a:r>
              <a:rPr lang="en-US" baseline="0" dirty="0"/>
              <a:t> year to this year, the state much larger precipitation deficit.  This kind of deficit will effect our larger dead and down fuels sooner, stress live woody fuels, and cause the brush to reach critical fuel moisture levels sooner.</a:t>
            </a:r>
            <a:endParaRPr lang="en-US" dirty="0"/>
          </a:p>
          <a:p>
            <a:endParaRPr dirty="0"/>
          </a:p>
        </p:txBody>
      </p:sp>
    </p:spTree>
    <p:extLst>
      <p:ext uri="{BB962C8B-B14F-4D97-AF65-F5344CB8AC3E}">
        <p14:creationId xmlns:p14="http://schemas.microsoft.com/office/powerpoint/2010/main" val="4141312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216689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74982" indent="-174982">
              <a:buFont typeface="Arial" panose="020B0604020202020204" pitchFamily="34" charset="0"/>
              <a:buChar char="•"/>
            </a:pPr>
            <a:r>
              <a:rPr lang="en-US" dirty="0"/>
              <a:t>. </a:t>
            </a:r>
          </a:p>
          <a:p>
            <a:r>
              <a:rPr lang="en-US" dirty="0"/>
              <a:t>The current Predictive Services Outlook calls for generally drier and warmer…</a:t>
            </a:r>
          </a:p>
          <a:p>
            <a:endParaRPr lang="en-US" dirty="0"/>
          </a:p>
          <a:p>
            <a:r>
              <a:rPr lang="en-US" dirty="0"/>
              <a:t>…than average conditions in the North Ops region from through July</a:t>
            </a:r>
          </a:p>
          <a:p>
            <a:endParaRPr lang="en-US" dirty="0"/>
          </a:p>
          <a:p>
            <a:r>
              <a:rPr lang="en-US" dirty="0"/>
              <a:t>There may be some cool wet weather toward the end of April and early in May…This</a:t>
            </a:r>
            <a:r>
              <a:rPr lang="en-US" baseline="0" dirty="0"/>
              <a:t> may this weekend, with a large Pacific low coming on shore.</a:t>
            </a:r>
            <a:endParaRPr lang="en-US" dirty="0"/>
          </a:p>
          <a:p>
            <a:endParaRPr lang="en-US" dirty="0"/>
          </a:p>
          <a:p>
            <a:r>
              <a:rPr lang="en-US" dirty="0"/>
              <a:t>…The</a:t>
            </a:r>
            <a:r>
              <a:rPr lang="en-US" baseline="0" dirty="0"/>
              <a:t> potential for precipitation will have little seasonal effect on the current grass crop as it has headed out and has begun to cure.  It may increase woody fuel moisture and push back the point for the brush to reach critical fuel moisture levels, depending on quantities and duration.</a:t>
            </a:r>
            <a:endParaRPr lang="en-US" dirty="0"/>
          </a:p>
          <a:p>
            <a:endParaRPr lang="en-US" dirty="0"/>
          </a:p>
          <a:p>
            <a:endParaRPr dirty="0"/>
          </a:p>
        </p:txBody>
      </p:sp>
    </p:spTree>
    <p:extLst>
      <p:ext uri="{BB962C8B-B14F-4D97-AF65-F5344CB8AC3E}">
        <p14:creationId xmlns:p14="http://schemas.microsoft.com/office/powerpoint/2010/main" val="525548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dirty="0"/>
              <a:t>For the 3-month period from April through June the Large Fire Potential for the North Ops region is Normal</a:t>
            </a:r>
          </a:p>
          <a:p>
            <a:endParaRPr lang="en-US" dirty="0"/>
          </a:p>
          <a:p>
            <a:r>
              <a:rPr lang="en-US" dirty="0"/>
              <a:t>Normal is defined as less than 1 large fire per PSA per month through May</a:t>
            </a:r>
          </a:p>
          <a:p>
            <a:endParaRPr lang="en-US" dirty="0"/>
          </a:p>
          <a:p>
            <a:r>
              <a:rPr lang="en-US" dirty="0"/>
              <a:t>In June Normal is defined as 2-2.5 large fires in the Sacramento Valley and Far Eastside PSAs and up to 1.2 large fires elsewhere</a:t>
            </a:r>
          </a:p>
          <a:p>
            <a:endParaRPr lang="en-US" dirty="0"/>
          </a:p>
          <a:p>
            <a:r>
              <a:rPr lang="en-US" dirty="0"/>
              <a:t>Although we are seeing higher than normal amounts of initial attack, and we expect that trend to continue…</a:t>
            </a:r>
          </a:p>
          <a:p>
            <a:endParaRPr lang="en-US" dirty="0"/>
          </a:p>
          <a:p>
            <a:r>
              <a:rPr lang="en-US" dirty="0"/>
              <a:t>For now we show June in the Normal category, but we will be watching for any indication of the need to switch some areas to Above Normal in June</a:t>
            </a:r>
          </a:p>
          <a:p>
            <a:endParaRPr lang="en-US" dirty="0"/>
          </a:p>
          <a:p>
            <a:endParaRPr lang="en-US" sz="1200" kern="1200" dirty="0">
              <a:solidFill>
                <a:schemeClr val="tx1"/>
              </a:solidFill>
              <a:effectLst/>
              <a:latin typeface="+mn-lt"/>
              <a:ea typeface="+mn-ea"/>
              <a:cs typeface="+mn-cs"/>
            </a:endParaRPr>
          </a:p>
          <a:p>
            <a:r>
              <a:rPr lang="en-US" dirty="0"/>
              <a:t>In July middle and upper elevations are expected to become dry enough to be vulnerable to fire spread a few weeks earlier than usual</a:t>
            </a:r>
          </a:p>
          <a:p>
            <a:endParaRPr lang="en-US" dirty="0"/>
          </a:p>
          <a:p>
            <a:r>
              <a:rPr lang="en-US" dirty="0"/>
              <a:t>We usually see monsoon lightning events become more common in July and August, and any lightning will pose a threat of large fires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dirty="0"/>
          </a:p>
        </p:txBody>
      </p:sp>
    </p:spTree>
    <p:extLst>
      <p:ext uri="{BB962C8B-B14F-4D97-AF65-F5344CB8AC3E}">
        <p14:creationId xmlns:p14="http://schemas.microsoft.com/office/powerpoint/2010/main" val="3180906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dirty="0"/>
              <a:t>• Rainfall will be a little below normal in April and then below normal May through June. </a:t>
            </a:r>
          </a:p>
          <a:p>
            <a:r>
              <a:rPr lang="en-US" dirty="0"/>
              <a:t>• Temperatures will be a little below normal.</a:t>
            </a:r>
          </a:p>
          <a:p>
            <a:r>
              <a:rPr lang="en-US" dirty="0"/>
              <a:t>• The marine layer will be deeper than normal across the coastal areas May and June.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 Rainfall will be below normal July. </a:t>
            </a:r>
          </a:p>
          <a:p>
            <a:pPr marL="171450" indent="-171450">
              <a:buFont typeface="Arial" panose="020B0604020202020204" pitchFamily="34" charset="0"/>
              <a:buChar char="•"/>
            </a:pPr>
            <a:r>
              <a:rPr lang="en-US" dirty="0"/>
              <a:t> Temperatures will be a little below normal July. </a:t>
            </a:r>
          </a:p>
          <a:p>
            <a:pPr marL="171450" indent="-171450">
              <a:buFont typeface="Arial" panose="020B0604020202020204" pitchFamily="34" charset="0"/>
              <a:buChar char="•"/>
            </a:pPr>
            <a:r>
              <a:rPr lang="en-US" dirty="0"/>
              <a:t> Monsoonal showers and thunderstorms will be below normal in July.</a:t>
            </a:r>
          </a:p>
          <a:p>
            <a:endParaRPr lang="en-US" dirty="0"/>
          </a:p>
          <a:p>
            <a:endParaRPr dirty="0"/>
          </a:p>
        </p:txBody>
      </p:sp>
    </p:spTree>
    <p:extLst>
      <p:ext uri="{BB962C8B-B14F-4D97-AF65-F5344CB8AC3E}">
        <p14:creationId xmlns:p14="http://schemas.microsoft.com/office/powerpoint/2010/main" val="2214260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240534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dirty="0"/>
              <a:t>20 FF1 Hand Crews,  12 Perm and  8 Augmented March announcement of 30 additional</a:t>
            </a:r>
            <a:r>
              <a:rPr lang="en-US" baseline="0" dirty="0"/>
              <a:t> crews </a:t>
            </a:r>
            <a:endParaRPr lang="en-US" dirty="0"/>
          </a:p>
          <a:p>
            <a:r>
              <a:rPr lang="en-US" dirty="0"/>
              <a:t>24 CCC Firefighting crew</a:t>
            </a:r>
          </a:p>
          <a:p>
            <a:r>
              <a:rPr lang="en-US" dirty="0"/>
              <a:t>13 “Rattlesnake” National Guard Crews</a:t>
            </a:r>
          </a:p>
          <a:p>
            <a:r>
              <a:rPr lang="en-US" dirty="0"/>
              <a:t>6 Fuels Reduction Crews</a:t>
            </a:r>
          </a:p>
          <a:p>
            <a:r>
              <a:rPr lang="en-US" dirty="0"/>
              <a:t>56 CDCR</a:t>
            </a:r>
            <a:r>
              <a:rPr lang="en-US" baseline="0" dirty="0"/>
              <a:t> 5/5/2021</a:t>
            </a:r>
            <a:endParaRPr lang="en-US" dirty="0"/>
          </a:p>
          <a:p>
            <a:endParaRPr dirty="0"/>
          </a:p>
        </p:txBody>
      </p:sp>
    </p:spTree>
    <p:extLst>
      <p:ext uri="{BB962C8B-B14F-4D97-AF65-F5344CB8AC3E}">
        <p14:creationId xmlns:p14="http://schemas.microsoft.com/office/powerpoint/2010/main" val="2317015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dirty="0"/>
              <a:t>S70i </a:t>
            </a:r>
          </a:p>
          <a:p>
            <a:r>
              <a:rPr lang="en-US" dirty="0"/>
              <a:t>5 in our fleet</a:t>
            </a:r>
            <a:r>
              <a:rPr lang="en-US" baseline="0" dirty="0"/>
              <a:t> </a:t>
            </a:r>
          </a:p>
          <a:p>
            <a:r>
              <a:rPr lang="en-US" baseline="0" dirty="0"/>
              <a:t>We anticipate the total of 12 by Dec 2021</a:t>
            </a:r>
          </a:p>
          <a:p>
            <a:endParaRPr dirty="0"/>
          </a:p>
        </p:txBody>
      </p:sp>
    </p:spTree>
    <p:extLst>
      <p:ext uri="{BB962C8B-B14F-4D97-AF65-F5344CB8AC3E}">
        <p14:creationId xmlns:p14="http://schemas.microsoft.com/office/powerpoint/2010/main" val="352292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dirty="0"/>
              <a:t>Continue to take delivery</a:t>
            </a:r>
            <a:r>
              <a:rPr lang="en-US" baseline="0" dirty="0"/>
              <a:t> of the C-130s for the Coast Guard</a:t>
            </a:r>
          </a:p>
          <a:p>
            <a:r>
              <a:rPr lang="en-US" baseline="0" dirty="0"/>
              <a:t>Continue to train our pilots for Initial Attack certification</a:t>
            </a:r>
          </a:p>
          <a:p>
            <a:r>
              <a:rPr lang="en-US" baseline="0" dirty="0"/>
              <a:t>In contracting process between USAF and vendors for tanking of the aircraft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23 S2-Ts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King Air ATGS Training Platforms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baseline="0" dirty="0"/>
          </a:p>
          <a:p>
            <a:endParaRPr dirty="0"/>
          </a:p>
        </p:txBody>
      </p:sp>
    </p:spTree>
    <p:extLst>
      <p:ext uri="{BB962C8B-B14F-4D97-AF65-F5344CB8AC3E}">
        <p14:creationId xmlns:p14="http://schemas.microsoft.com/office/powerpoint/2010/main" val="4110402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4054336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baseline="0" dirty="0"/>
              <a:t>5000+ Acre Fire in SD</a:t>
            </a:r>
          </a:p>
          <a:p>
            <a:r>
              <a:rPr lang="en-US" baseline="0" dirty="0"/>
              <a:t>200 acre fire in Mendocino</a:t>
            </a:r>
          </a:p>
          <a:p>
            <a:r>
              <a:rPr lang="en-US" baseline="0" dirty="0"/>
              <a:t>Fire in LMU that was consuming 100 and 1000 hour fuels</a:t>
            </a:r>
          </a:p>
          <a:p>
            <a:r>
              <a:rPr lang="en-US" baseline="0" dirty="0"/>
              <a:t>Rx burn in BDU that was actively burning under Oaks and also consuming heavy fuels</a:t>
            </a:r>
          </a:p>
          <a:p>
            <a:endParaRPr lang="en-US" dirty="0"/>
          </a:p>
          <a:p>
            <a:r>
              <a:rPr lang="en-US" dirty="0"/>
              <a:t>5</a:t>
            </a:r>
            <a:r>
              <a:rPr lang="en-US" baseline="0" dirty="0"/>
              <a:t> of the top 6 largest fires occurred last year</a:t>
            </a:r>
          </a:p>
          <a:p>
            <a:r>
              <a:rPr lang="en-US" baseline="0" dirty="0"/>
              <a:t>5</a:t>
            </a:r>
            <a:r>
              <a:rPr lang="en-US" baseline="30000" dirty="0"/>
              <a:t>th</a:t>
            </a:r>
            <a:r>
              <a:rPr lang="en-US" baseline="0" dirty="0"/>
              <a:t> most destructive fire fire this year “North Complex” as well as the deadliest</a:t>
            </a:r>
          </a:p>
          <a:p>
            <a:endParaRPr lang="en-US" baseline="0" dirty="0"/>
          </a:p>
          <a:p>
            <a:endParaRPr lang="en-US" baseline="0" dirty="0"/>
          </a:p>
          <a:p>
            <a:endParaRPr dirty="0"/>
          </a:p>
        </p:txBody>
      </p:sp>
    </p:spTree>
    <p:extLst>
      <p:ext uri="{BB962C8B-B14F-4D97-AF65-F5344CB8AC3E}">
        <p14:creationId xmlns:p14="http://schemas.microsoft.com/office/powerpoint/2010/main" val="2567411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2177417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c0e1f0a0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c0e1f0a0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2720568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ltGray">
          <a:xfrm>
            <a:off x="-2" y="4800600"/>
            <a:ext cx="12192002" cy="20574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pic>
        <p:nvPicPr>
          <p:cNvPr id="7" name="Picture 6">
            <a:extLst>
              <a:ext uri="{FF2B5EF4-FFF2-40B4-BE49-F238E27FC236}">
                <a16:creationId xmlns:a16="http://schemas.microsoft.com/office/drawing/2014/main" id="{5A59F554-7195-409C-808A-D2A8682FED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946" b="17144"/>
          <a:stretch/>
        </p:blipFill>
        <p:spPr>
          <a:xfrm>
            <a:off x="-127" y="0"/>
            <a:ext cx="12197669" cy="4754880"/>
          </a:xfrm>
          <a:prstGeom prst="rect">
            <a:avLst/>
          </a:prstGeom>
        </p:spPr>
      </p:pic>
    </p:spTree>
    <p:extLst>
      <p:ext uri="{BB962C8B-B14F-4D97-AF65-F5344CB8AC3E}">
        <p14:creationId xmlns:p14="http://schemas.microsoft.com/office/powerpoint/2010/main" val="404395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lvl1pPr>
              <a:defRPr>
                <a:solidFill>
                  <a:schemeClr val="tx2"/>
                </a:solidFill>
              </a:defRPr>
            </a:lvl1pPr>
          </a:lstStyle>
          <a:p>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184574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26974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62303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81867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lum bright="70000" contrast="-70000"/>
            <a:extLst>
              <a:ext uri="{BEBA8EAE-BF5A-486C-A8C5-ECC9F3942E4B}">
                <a14:imgProps xmlns:a14="http://schemas.microsoft.com/office/drawing/2010/main">
                  <a14:imgLayer r:embed="rId3">
                    <a14:imgEffect>
                      <a14:colorTemperature colorTemp="6125"/>
                    </a14:imgEffect>
                    <a14:imgEffect>
                      <a14:saturation sat="400000"/>
                    </a14:imgEffect>
                  </a14:imgLayer>
                </a14:imgProps>
              </a:ext>
              <a:ext uri="{28A0092B-C50C-407E-A947-70E740481C1C}">
                <a14:useLocalDpi xmlns:a14="http://schemas.microsoft.com/office/drawing/2010/main" val="0"/>
              </a:ext>
            </a:extLst>
          </a:blip>
          <a:srcRect l="2348" t="551"/>
          <a:stretch/>
        </p:blipFill>
        <p:spPr>
          <a:xfrm>
            <a:off x="2848430" y="488043"/>
            <a:ext cx="6337300" cy="6038851"/>
          </a:xfrm>
          <a:prstGeom prst="rect">
            <a:avLst/>
          </a:prstGeom>
          <a:effectLst/>
        </p:spPr>
      </p:pic>
    </p:spTree>
    <p:extLst>
      <p:ext uri="{BB962C8B-B14F-4D97-AF65-F5344CB8AC3E}">
        <p14:creationId xmlns:p14="http://schemas.microsoft.com/office/powerpoint/2010/main" val="74755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endParaRPr dirty="0"/>
          </a:p>
        </p:txBody>
      </p:sp>
      <p:sp>
        <p:nvSpPr>
          <p:cNvPr id="6" name="Slide Number Placeholder 5"/>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367877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lang="en-US"/>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045161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4" name="Date Placeholder 3"/>
          <p:cNvSpPr>
            <a:spLocks noGrp="1"/>
          </p:cNvSpPr>
          <p:nvPr>
            <p:ph type="dt" sz="half" idx="10"/>
          </p:nvPr>
        </p:nvSpPr>
        <p:spPr/>
        <p:txBody>
          <a:bodyPr/>
          <a:lstStyle>
            <a:lvl1pPr>
              <a:defRPr>
                <a:solidFill>
                  <a:schemeClr val="tx2"/>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1354833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endParaRP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spTree>
    <p:extLst>
      <p:ext uri="{BB962C8B-B14F-4D97-AF65-F5344CB8AC3E}">
        <p14:creationId xmlns:p14="http://schemas.microsoft.com/office/powerpoint/2010/main" val="408137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1120" y="466344"/>
            <a:ext cx="9509760" cy="1234440"/>
          </a:xfrm>
        </p:spPr>
        <p:txBody>
          <a:bodyPr/>
          <a:lstStyle/>
          <a:p>
            <a:r>
              <a:rPr lang="en-US"/>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24618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24266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defRPr>
            </a:lvl1pPr>
          </a:lstStyle>
          <a:p>
            <a:endParaRPr/>
          </a:p>
        </p:txBody>
      </p:sp>
      <p:sp>
        <p:nvSpPr>
          <p:cNvPr id="2" name="Date Placeholder 1"/>
          <p:cNvSpPr>
            <a:spLocks noGrp="1"/>
          </p:cNvSpPr>
          <p:nvPr>
            <p:ph type="dt" sz="half" idx="10"/>
          </p:nvPr>
        </p:nvSpPr>
        <p:spPr/>
        <p:txBody>
          <a:bodyPr/>
          <a:lstStyle>
            <a:lvl1pPr>
              <a:defRPr>
                <a:solidFill>
                  <a:schemeClr val="tx2"/>
                </a:solidFill>
              </a:defRPr>
            </a:lvl1pPr>
          </a:lstStyle>
          <a:p>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52470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623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bg2"/>
                </a:solidFill>
              </a:defRPr>
            </a:lvl1pPr>
          </a:lstStyle>
          <a:p>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1100">
                <a:solidFill>
                  <a:schemeClr val="bg2"/>
                </a:solidFill>
              </a:defRPr>
            </a:lvl1pPr>
          </a:lstStyle>
          <a:p>
            <a:endParaRPr lang="en-US" dirty="0"/>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a:solidFill>
                  <a:schemeClr val="bg2"/>
                </a:solidFill>
              </a:defRPr>
            </a:lvl1pPr>
          </a:lstStyle>
          <a:p>
            <a:fld id="{CA8D9AD5-F248-4919-864A-CFD76CC027D6}" type="slidenum">
              <a:rPr lang="en-US" smtClean="0"/>
              <a:pPr/>
              <a:t>‹#›</a:t>
            </a:fld>
            <a:endParaRPr lang="en-US" dirty="0"/>
          </a:p>
        </p:txBody>
      </p:sp>
    </p:spTree>
    <p:extLst>
      <p:ext uri="{BB962C8B-B14F-4D97-AF65-F5344CB8AC3E}">
        <p14:creationId xmlns:p14="http://schemas.microsoft.com/office/powerpoint/2010/main" val="1722837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80000"/>
        <a:buFont typeface="Wingdings" pitchFamily="2" charset="2"/>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80000"/>
        <a:buFont typeface="Wingdings" pitchFamily="2" charset="2"/>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80000"/>
        <a:buFont typeface="Wingdings" pitchFamily="2" charset="2"/>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itchFamily="2" charset="2"/>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60">
          <p15:clr>
            <a:srgbClr val="F26B43"/>
          </p15:clr>
        </p15:guide>
        <p15:guide id="2" pos="40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mp4"/><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video" Target="../media/media3.mp4"/><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predictiveservices.nifc.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5194852"/>
            <a:ext cx="9144002" cy="1073426"/>
          </a:xfrm>
        </p:spPr>
        <p:txBody>
          <a:bodyPr>
            <a:normAutofit/>
          </a:bodyPr>
          <a:lstStyle/>
          <a:p>
            <a:r>
              <a:rPr lang="en-US" dirty="0"/>
              <a:t>CALFIRE  Overview </a:t>
            </a:r>
          </a:p>
        </p:txBody>
      </p:sp>
      <p:pic>
        <p:nvPicPr>
          <p:cNvPr id="5" name="Picture 4">
            <a:extLst>
              <a:ext uri="{FF2B5EF4-FFF2-40B4-BE49-F238E27FC236}">
                <a16:creationId xmlns:a16="http://schemas.microsoft.com/office/drawing/2014/main" id="{BD24C351-2C9F-491E-8CE7-4874EAD994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066800"/>
            <a:ext cx="2003195" cy="2590800"/>
          </a:xfrm>
          <a:prstGeom prst="rect">
            <a:avLst/>
          </a:prstGeom>
        </p:spPr>
      </p:pic>
    </p:spTree>
    <p:extLst>
      <p:ext uri="{BB962C8B-B14F-4D97-AF65-F5344CB8AC3E}">
        <p14:creationId xmlns:p14="http://schemas.microsoft.com/office/powerpoint/2010/main" val="372269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136"/>
        <p:cNvGrpSpPr/>
        <p:nvPr/>
      </p:nvGrpSpPr>
      <p:grpSpPr>
        <a:xfrm>
          <a:off x="0" y="0"/>
          <a:ext cx="0" cy="0"/>
          <a:chOff x="0" y="0"/>
          <a:chExt cx="0" cy="0"/>
        </a:xfrm>
      </p:grpSpPr>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Technosylva </a:t>
            </a:r>
            <a:r>
              <a:rPr lang="en-US" sz="5000" b="1" dirty="0" err="1">
                <a:effectLst>
                  <a:outerShdw blurRad="38100" dist="38100" dir="2700000" algn="tl">
                    <a:srgbClr val="000000">
                      <a:alpha val="43137"/>
                    </a:srgbClr>
                  </a:outerShdw>
                </a:effectLst>
                <a:latin typeface="Century Gothic" panose="020B0502020202020204" pitchFamily="34" charset="0"/>
              </a:rPr>
              <a:t>fiResponse</a:t>
            </a:r>
            <a:r>
              <a:rPr lang="en-US" sz="5000" b="1" dirty="0">
                <a:effectLst>
                  <a:outerShdw blurRad="38100" dist="38100" dir="2700000" algn="tl">
                    <a:srgbClr val="000000">
                      <a:alpha val="43137"/>
                    </a:srgbClr>
                  </a:outerShdw>
                </a:effectLst>
                <a:latin typeface="Century Gothic" panose="020B0502020202020204" pitchFamily="34" charset="0"/>
              </a:rPr>
              <a:t>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399" y="2187236"/>
            <a:ext cx="4578724" cy="5761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3" name="Picture 2"/>
          <p:cNvPicPr>
            <a:picLocks noChangeAspect="1"/>
          </p:cNvPicPr>
          <p:nvPr/>
        </p:nvPicPr>
        <p:blipFill>
          <a:blip r:embed="rId4"/>
          <a:stretch>
            <a:fillRect/>
          </a:stretch>
        </p:blipFill>
        <p:spPr>
          <a:xfrm>
            <a:off x="725217" y="1456527"/>
            <a:ext cx="1782660" cy="4098332"/>
          </a:xfrm>
          <a:prstGeom prst="rect">
            <a:avLst/>
          </a:prstGeom>
        </p:spPr>
      </p:pic>
      <p:pic>
        <p:nvPicPr>
          <p:cNvPr id="5" name="Picture 4"/>
          <p:cNvPicPr>
            <a:picLocks noChangeAspect="1"/>
          </p:cNvPicPr>
          <p:nvPr/>
        </p:nvPicPr>
        <p:blipFill>
          <a:blip r:embed="rId5"/>
          <a:stretch>
            <a:fillRect/>
          </a:stretch>
        </p:blipFill>
        <p:spPr>
          <a:xfrm>
            <a:off x="2811626" y="2187235"/>
            <a:ext cx="1720033" cy="4098333"/>
          </a:xfrm>
          <a:prstGeom prst="rect">
            <a:avLst/>
          </a:prstGeom>
        </p:spPr>
      </p:pic>
      <p:pic>
        <p:nvPicPr>
          <p:cNvPr id="8" name="Picture 7"/>
          <p:cNvPicPr>
            <a:picLocks noChangeAspect="1"/>
          </p:cNvPicPr>
          <p:nvPr/>
        </p:nvPicPr>
        <p:blipFill>
          <a:blip r:embed="rId6"/>
          <a:stretch>
            <a:fillRect/>
          </a:stretch>
        </p:blipFill>
        <p:spPr>
          <a:xfrm>
            <a:off x="4531659" y="1143000"/>
            <a:ext cx="2400300" cy="4733365"/>
          </a:xfrm>
          <a:prstGeom prst="rect">
            <a:avLst/>
          </a:prstGeom>
        </p:spPr>
      </p:pic>
      <p:pic>
        <p:nvPicPr>
          <p:cNvPr id="9" name="Picture 8"/>
          <p:cNvPicPr>
            <a:picLocks noChangeAspect="1"/>
          </p:cNvPicPr>
          <p:nvPr/>
        </p:nvPicPr>
        <p:blipFill>
          <a:blip r:embed="rId7"/>
          <a:stretch>
            <a:fillRect/>
          </a:stretch>
        </p:blipFill>
        <p:spPr>
          <a:xfrm>
            <a:off x="7374101" y="1456527"/>
            <a:ext cx="2825494" cy="4635602"/>
          </a:xfrm>
          <a:prstGeom prst="rect">
            <a:avLst/>
          </a:prstGeom>
        </p:spPr>
      </p:pic>
    </p:spTree>
    <p:extLst>
      <p:ext uri="{BB962C8B-B14F-4D97-AF65-F5344CB8AC3E}">
        <p14:creationId xmlns:p14="http://schemas.microsoft.com/office/powerpoint/2010/main" val="92244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Technosylva </a:t>
            </a:r>
            <a:r>
              <a:rPr lang="en-US" sz="5000" b="1" dirty="0" err="1">
                <a:effectLst>
                  <a:outerShdw blurRad="38100" dist="38100" dir="2700000" algn="tl">
                    <a:srgbClr val="000000">
                      <a:alpha val="43137"/>
                    </a:srgbClr>
                  </a:outerShdw>
                </a:effectLst>
                <a:latin typeface="Century Gothic" panose="020B0502020202020204" pitchFamily="34" charset="0"/>
              </a:rPr>
              <a:t>fiResponse</a:t>
            </a:r>
            <a:r>
              <a:rPr lang="en-US" sz="5000" b="1" dirty="0">
                <a:effectLst>
                  <a:outerShdw blurRad="38100" dist="38100" dir="2700000" algn="tl">
                    <a:srgbClr val="000000">
                      <a:alpha val="43137"/>
                    </a:srgbClr>
                  </a:outerShdw>
                </a:effectLst>
                <a:latin typeface="Century Gothic" panose="020B0502020202020204" pitchFamily="34" charset="0"/>
              </a:rPr>
              <a:t>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399" y="2187236"/>
            <a:ext cx="4578724" cy="5761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11" name="TA_Mobi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50766" y="1258098"/>
            <a:ext cx="3415402" cy="4837044"/>
          </a:xfrm>
          <a:prstGeom prst="rect">
            <a:avLst/>
          </a:prstGeom>
        </p:spPr>
      </p:pic>
      <p:pic>
        <p:nvPicPr>
          <p:cNvPr id="12" name="TA_mobile_Perimeter">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987300" y="1219201"/>
            <a:ext cx="3735387" cy="4903305"/>
          </a:xfrm>
          <a:prstGeom prst="rect">
            <a:avLst/>
          </a:prstGeom>
        </p:spPr>
      </p:pic>
    </p:spTree>
    <p:extLst>
      <p:ext uri="{BB962C8B-B14F-4D97-AF65-F5344CB8AC3E}">
        <p14:creationId xmlns:p14="http://schemas.microsoft.com/office/powerpoint/2010/main" val="190679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p:cMediaNode vol="80000">
                <p:cTn id="13" fill="hold" display="0">
                  <p:stCondLst>
                    <p:cond delay="indefinite"/>
                  </p:stCondLst>
                </p:cTn>
                <p:tgtEl>
                  <p:spTgt spid="1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715381"/>
            <a:ext cx="10972800" cy="503819"/>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California National Guard </a:t>
            </a:r>
            <a:r>
              <a:rPr lang="en-US" sz="5000" b="1" dirty="0" err="1">
                <a:effectLst>
                  <a:outerShdw blurRad="38100" dist="38100" dir="2700000" algn="tl">
                    <a:srgbClr val="000000">
                      <a:alpha val="43137"/>
                    </a:srgbClr>
                  </a:outerShdw>
                </a:effectLst>
                <a:latin typeface="Century Gothic" panose="020B0502020202020204" pitchFamily="34" charset="0"/>
              </a:rPr>
              <a:t>FireGuard</a:t>
            </a:r>
            <a:r>
              <a:rPr lang="en-US" sz="5000" b="1" dirty="0">
                <a:effectLst>
                  <a:outerShdw blurRad="38100" dist="38100" dir="2700000" algn="tl">
                    <a:srgbClr val="000000">
                      <a:alpha val="43137"/>
                    </a:srgbClr>
                  </a:outerShdw>
                </a:effectLst>
                <a:latin typeface="Century Gothic" panose="020B0502020202020204" pitchFamily="34" charset="0"/>
              </a:rPr>
              <a:t>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pic>
        <p:nvPicPr>
          <p:cNvPr id="3" name="Content Placeholder 2"/>
          <p:cNvPicPr>
            <a:picLocks noGrp="1" noChangeAspect="1"/>
          </p:cNvPicPr>
          <p:nvPr>
            <p:ph idx="1"/>
          </p:nvPr>
        </p:nvPicPr>
        <p:blipFill>
          <a:blip r:embed="rId4"/>
          <a:stretch>
            <a:fillRect/>
          </a:stretch>
        </p:blipFill>
        <p:spPr>
          <a:xfrm>
            <a:off x="868016" y="1762538"/>
            <a:ext cx="10257183" cy="4638261"/>
          </a:xfrm>
          <a:prstGeom prst="rect">
            <a:avLst/>
          </a:prstGeom>
        </p:spPr>
      </p:pic>
    </p:spTree>
    <p:extLst>
      <p:ext uri="{BB962C8B-B14F-4D97-AF65-F5344CB8AC3E}">
        <p14:creationId xmlns:p14="http://schemas.microsoft.com/office/powerpoint/2010/main" val="292974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715381"/>
            <a:ext cx="10972800" cy="503819"/>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California National Guard </a:t>
            </a:r>
            <a:r>
              <a:rPr lang="en-US" sz="5000" b="1" dirty="0" err="1">
                <a:effectLst>
                  <a:outerShdw blurRad="38100" dist="38100" dir="2700000" algn="tl">
                    <a:srgbClr val="000000">
                      <a:alpha val="43137"/>
                    </a:srgbClr>
                  </a:outerShdw>
                </a:effectLst>
                <a:latin typeface="Century Gothic" panose="020B0502020202020204" pitchFamily="34" charset="0"/>
              </a:rPr>
              <a:t>FireGuard</a:t>
            </a:r>
            <a:r>
              <a:rPr lang="en-US" sz="5000" b="1" dirty="0">
                <a:effectLst>
                  <a:outerShdw blurRad="38100" dist="38100" dir="2700000" algn="tl">
                    <a:srgbClr val="000000">
                      <a:alpha val="43137"/>
                    </a:srgbClr>
                  </a:outerShdw>
                </a:effectLst>
                <a:latin typeface="Century Gothic" panose="020B0502020202020204" pitchFamily="34" charset="0"/>
              </a:rPr>
              <a:t>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4"/>
          <a:stretch>
            <a:fillRect/>
          </a:stretch>
        </p:blipFill>
        <p:spPr>
          <a:xfrm>
            <a:off x="905092" y="1716157"/>
            <a:ext cx="10164416" cy="4770368"/>
          </a:xfrm>
          <a:prstGeom prst="rect">
            <a:avLst/>
          </a:prstGeom>
        </p:spPr>
      </p:pic>
    </p:spTree>
    <p:extLst>
      <p:ext uri="{BB962C8B-B14F-4D97-AF65-F5344CB8AC3E}">
        <p14:creationId xmlns:p14="http://schemas.microsoft.com/office/powerpoint/2010/main" val="12252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715381"/>
            <a:ext cx="10972800" cy="503819"/>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California National Guard </a:t>
            </a:r>
            <a:r>
              <a:rPr lang="en-US" sz="5000" b="1" dirty="0" err="1">
                <a:effectLst>
                  <a:outerShdw blurRad="38100" dist="38100" dir="2700000" algn="tl">
                    <a:srgbClr val="000000">
                      <a:alpha val="43137"/>
                    </a:srgbClr>
                  </a:outerShdw>
                </a:effectLst>
                <a:latin typeface="Century Gothic" panose="020B0502020202020204" pitchFamily="34" charset="0"/>
              </a:rPr>
              <a:t>FireGuard</a:t>
            </a:r>
            <a:r>
              <a:rPr lang="en-US" sz="5000" b="1" dirty="0">
                <a:effectLst>
                  <a:outerShdw blurRad="38100" dist="38100" dir="2700000" algn="tl">
                    <a:srgbClr val="000000">
                      <a:alpha val="43137"/>
                    </a:srgbClr>
                  </a:outerShdw>
                </a:effectLst>
                <a:latin typeface="Century Gothic" panose="020B0502020202020204" pitchFamily="34" charset="0"/>
              </a:rPr>
              <a:t>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pic>
        <p:nvPicPr>
          <p:cNvPr id="3" name="Content Placeholder 2"/>
          <p:cNvPicPr>
            <a:picLocks noGrp="1" noChangeAspect="1"/>
          </p:cNvPicPr>
          <p:nvPr>
            <p:ph idx="1"/>
          </p:nvPr>
        </p:nvPicPr>
        <p:blipFill>
          <a:blip r:embed="rId4"/>
          <a:stretch>
            <a:fillRect/>
          </a:stretch>
        </p:blipFill>
        <p:spPr>
          <a:xfrm>
            <a:off x="1001806" y="1627094"/>
            <a:ext cx="10058399" cy="4859431"/>
          </a:xfrm>
          <a:prstGeom prst="rect">
            <a:avLst/>
          </a:prstGeom>
        </p:spPr>
      </p:pic>
    </p:spTree>
    <p:extLst>
      <p:ext uri="{BB962C8B-B14F-4D97-AF65-F5344CB8AC3E}">
        <p14:creationId xmlns:p14="http://schemas.microsoft.com/office/powerpoint/2010/main" val="159593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5" name="Picture 4">
            <a:extLst>
              <a:ext uri="{FF2B5EF4-FFF2-40B4-BE49-F238E27FC236}">
                <a16:creationId xmlns:a16="http://schemas.microsoft.com/office/drawing/2014/main" id="{1C22CD9F-6D39-495C-9712-EF206EB77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cxnSp>
        <p:nvCxnSpPr>
          <p:cNvPr id="7" name="Straight Connector 6">
            <a:extLst>
              <a:ext uri="{FF2B5EF4-FFF2-40B4-BE49-F238E27FC236}">
                <a16:creationId xmlns:a16="http://schemas.microsoft.com/office/drawing/2014/main" id="{EDDCF734-E34A-4359-8637-E733ABBC332D}"/>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B51C04-FF1C-4A3F-B04E-A24CA718630B}"/>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Content Placeholder 4">
            <a:extLst>
              <a:ext uri="{FF2B5EF4-FFF2-40B4-BE49-F238E27FC236}">
                <a16:creationId xmlns:a16="http://schemas.microsoft.com/office/drawing/2014/main" id="{8E2782A0-48E8-43FA-A38F-68E2E3F168EC}"/>
              </a:ext>
            </a:extLst>
          </p:cNvPr>
          <p:cNvPicPr>
            <a:picLocks noGrp="1" noChangeAspect="1"/>
          </p:cNvPicPr>
          <p:nvPr>
            <p:ph idx="1"/>
          </p:nvPr>
        </p:nvPicPr>
        <p:blipFill>
          <a:blip r:embed="rId4"/>
          <a:stretch>
            <a:fillRect/>
          </a:stretch>
        </p:blipFill>
        <p:spPr>
          <a:xfrm>
            <a:off x="990599" y="1557780"/>
            <a:ext cx="5249487" cy="3952875"/>
          </a:xfrm>
        </p:spPr>
      </p:pic>
      <p:pic>
        <p:nvPicPr>
          <p:cNvPr id="3" name="Picture 2"/>
          <p:cNvPicPr>
            <a:picLocks noChangeAspect="1"/>
          </p:cNvPicPr>
          <p:nvPr/>
        </p:nvPicPr>
        <p:blipFill>
          <a:blip r:embed="rId5"/>
          <a:stretch>
            <a:fillRect/>
          </a:stretch>
        </p:blipFill>
        <p:spPr>
          <a:xfrm>
            <a:off x="7452040" y="1127185"/>
            <a:ext cx="4403854" cy="3090339"/>
          </a:xfrm>
          <a:prstGeom prst="rect">
            <a:avLst/>
          </a:prstGeom>
        </p:spPr>
      </p:pic>
      <p:pic>
        <p:nvPicPr>
          <p:cNvPr id="2" name="Picture 1"/>
          <p:cNvPicPr>
            <a:picLocks noChangeAspect="1"/>
          </p:cNvPicPr>
          <p:nvPr/>
        </p:nvPicPr>
        <p:blipFill>
          <a:blip r:embed="rId6"/>
          <a:stretch>
            <a:fillRect/>
          </a:stretch>
        </p:blipFill>
        <p:spPr>
          <a:xfrm>
            <a:off x="4311533" y="2743792"/>
            <a:ext cx="5713615" cy="3677689"/>
          </a:xfrm>
          <a:prstGeom prst="rect">
            <a:avLst/>
          </a:prstGeom>
        </p:spPr>
      </p:pic>
      <p:pic>
        <p:nvPicPr>
          <p:cNvPr id="4" name="Picture 3"/>
          <p:cNvPicPr>
            <a:picLocks noChangeAspect="1"/>
          </p:cNvPicPr>
          <p:nvPr/>
        </p:nvPicPr>
        <p:blipFill>
          <a:blip r:embed="rId7"/>
          <a:stretch>
            <a:fillRect/>
          </a:stretch>
        </p:blipFill>
        <p:spPr>
          <a:xfrm>
            <a:off x="536237" y="84141"/>
            <a:ext cx="10973751" cy="1402202"/>
          </a:xfrm>
          <a:prstGeom prst="rect">
            <a:avLst/>
          </a:prstGeom>
        </p:spPr>
      </p:pic>
    </p:spTree>
    <p:extLst>
      <p:ext uri="{BB962C8B-B14F-4D97-AF65-F5344CB8AC3E}">
        <p14:creationId xmlns:p14="http://schemas.microsoft.com/office/powerpoint/2010/main" val="205134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715381"/>
            <a:ext cx="10972800" cy="503819"/>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xView2 project</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4"/>
          <a:stretch>
            <a:fillRect/>
          </a:stretch>
        </p:blipFill>
        <p:spPr>
          <a:xfrm>
            <a:off x="815009" y="1362076"/>
            <a:ext cx="10237303" cy="5045350"/>
          </a:xfrm>
          <a:prstGeom prst="rect">
            <a:avLst/>
          </a:prstGeom>
        </p:spPr>
      </p:pic>
    </p:spTree>
    <p:extLst>
      <p:ext uri="{BB962C8B-B14F-4D97-AF65-F5344CB8AC3E}">
        <p14:creationId xmlns:p14="http://schemas.microsoft.com/office/powerpoint/2010/main" val="74512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Percent of average </a:t>
            </a:r>
            <a:r>
              <a:rPr lang="en-US" sz="5000" b="1" dirty="0" err="1">
                <a:effectLst>
                  <a:outerShdw blurRad="38100" dist="38100" dir="2700000" algn="tl">
                    <a:srgbClr val="000000">
                      <a:alpha val="43137"/>
                    </a:srgbClr>
                  </a:outerShdw>
                </a:effectLst>
                <a:latin typeface="Century Gothic" panose="020B0502020202020204" pitchFamily="34" charset="0"/>
              </a:rPr>
              <a:t>precip</a:t>
            </a:r>
            <a:r>
              <a:rPr lang="en-US" sz="5000" b="1" dirty="0">
                <a:effectLst>
                  <a:outerShdw blurRad="38100" dist="38100" dir="2700000" algn="tl">
                    <a:srgbClr val="000000">
                      <a:alpha val="43137"/>
                    </a:srgbClr>
                  </a:outerShdw>
                </a:effectLst>
                <a:latin typeface="Century Gothic" panose="020B0502020202020204" pitchFamily="34" charset="0"/>
              </a:rPr>
              <a:t>.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400" y="2187235"/>
            <a:ext cx="4514283" cy="5846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pic>
        <p:nvPicPr>
          <p:cNvPr id="5" name="Picture 4"/>
          <p:cNvPicPr>
            <a:picLocks noChangeAspect="1"/>
          </p:cNvPicPr>
          <p:nvPr/>
        </p:nvPicPr>
        <p:blipFill>
          <a:blip r:embed="rId4"/>
          <a:stretch>
            <a:fillRect/>
          </a:stretch>
        </p:blipFill>
        <p:spPr>
          <a:xfrm>
            <a:off x="500900" y="1317064"/>
            <a:ext cx="5047926" cy="5214473"/>
          </a:xfrm>
          <a:prstGeom prst="rect">
            <a:avLst/>
          </a:prstGeom>
        </p:spPr>
      </p:pic>
      <p:pic>
        <p:nvPicPr>
          <p:cNvPr id="8" name="Picture 7"/>
          <p:cNvPicPr>
            <a:picLocks noChangeAspect="1"/>
          </p:cNvPicPr>
          <p:nvPr/>
        </p:nvPicPr>
        <p:blipFill>
          <a:blip r:embed="rId5"/>
          <a:stretch>
            <a:fillRect/>
          </a:stretch>
        </p:blipFill>
        <p:spPr>
          <a:xfrm>
            <a:off x="6174154" y="1219201"/>
            <a:ext cx="4736123" cy="5312336"/>
          </a:xfrm>
          <a:prstGeom prst="rect">
            <a:avLst/>
          </a:prstGeom>
        </p:spPr>
      </p:pic>
    </p:spTree>
    <p:extLst>
      <p:ext uri="{BB962C8B-B14F-4D97-AF65-F5344CB8AC3E}">
        <p14:creationId xmlns:p14="http://schemas.microsoft.com/office/powerpoint/2010/main" val="2661069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Percent of average </a:t>
            </a:r>
            <a:r>
              <a:rPr lang="en-US" sz="5000" b="1" dirty="0" err="1">
                <a:effectLst>
                  <a:outerShdw blurRad="38100" dist="38100" dir="2700000" algn="tl">
                    <a:srgbClr val="000000">
                      <a:alpha val="43137"/>
                    </a:srgbClr>
                  </a:outerShdw>
                </a:effectLst>
                <a:latin typeface="Century Gothic" panose="020B0502020202020204" pitchFamily="34" charset="0"/>
              </a:rPr>
              <a:t>precip</a:t>
            </a:r>
            <a:r>
              <a:rPr lang="en-US" sz="5000" b="1" dirty="0">
                <a:effectLst>
                  <a:outerShdw blurRad="38100" dist="38100" dir="2700000" algn="tl">
                    <a:srgbClr val="000000">
                      <a:alpha val="43137"/>
                    </a:srgbClr>
                  </a:outerShdw>
                </a:effectLst>
                <a:latin typeface="Century Gothic" panose="020B0502020202020204" pitchFamily="34" charset="0"/>
              </a:rPr>
              <a:t>.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400" y="2187235"/>
            <a:ext cx="4514283" cy="5846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pic>
        <p:nvPicPr>
          <p:cNvPr id="2" name="Picture 1"/>
          <p:cNvPicPr>
            <a:picLocks noChangeAspect="1"/>
          </p:cNvPicPr>
          <p:nvPr/>
        </p:nvPicPr>
        <p:blipFill>
          <a:blip r:embed="rId4"/>
          <a:stretch>
            <a:fillRect/>
          </a:stretch>
        </p:blipFill>
        <p:spPr>
          <a:xfrm>
            <a:off x="3071446" y="1219201"/>
            <a:ext cx="5533292" cy="5267324"/>
          </a:xfrm>
          <a:prstGeom prst="rect">
            <a:avLst/>
          </a:prstGeom>
        </p:spPr>
      </p:pic>
    </p:spTree>
    <p:extLst>
      <p:ext uri="{BB962C8B-B14F-4D97-AF65-F5344CB8AC3E}">
        <p14:creationId xmlns:p14="http://schemas.microsoft.com/office/powerpoint/2010/main" val="3307408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Drought Monitor – </a:t>
            </a:r>
            <a:r>
              <a:rPr lang="en-US" sz="5000" b="1" dirty="0" err="1">
                <a:effectLst>
                  <a:outerShdw blurRad="38100" dist="38100" dir="2700000" algn="tl">
                    <a:srgbClr val="000000">
                      <a:alpha val="43137"/>
                    </a:srgbClr>
                  </a:outerShdw>
                </a:effectLst>
                <a:latin typeface="Century Gothic" panose="020B0502020202020204" pitchFamily="34" charset="0"/>
              </a:rPr>
              <a:t>Precip</a:t>
            </a:r>
            <a:r>
              <a:rPr lang="en-US" sz="5000" b="1" dirty="0">
                <a:effectLst>
                  <a:outerShdw blurRad="38100" dist="38100" dir="2700000" algn="tl">
                    <a:srgbClr val="000000">
                      <a:alpha val="43137"/>
                    </a:srgbClr>
                  </a:outerShdw>
                </a:effectLst>
                <a:latin typeface="Century Gothic" panose="020B0502020202020204" pitchFamily="34" charset="0"/>
              </a:rPr>
              <a:t>. Deficit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400" y="2187235"/>
            <a:ext cx="4514283" cy="5846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pic>
        <p:nvPicPr>
          <p:cNvPr id="3" name="Picture 2"/>
          <p:cNvPicPr>
            <a:picLocks noChangeAspect="1"/>
          </p:cNvPicPr>
          <p:nvPr/>
        </p:nvPicPr>
        <p:blipFill>
          <a:blip r:embed="rId4"/>
          <a:stretch>
            <a:fillRect/>
          </a:stretch>
        </p:blipFill>
        <p:spPr>
          <a:xfrm>
            <a:off x="500900" y="1219202"/>
            <a:ext cx="5078408" cy="5267324"/>
          </a:xfrm>
          <a:prstGeom prst="rect">
            <a:avLst/>
          </a:prstGeom>
        </p:spPr>
      </p:pic>
      <p:pic>
        <p:nvPicPr>
          <p:cNvPr id="5" name="Picture 4"/>
          <p:cNvPicPr>
            <a:picLocks noChangeAspect="1"/>
          </p:cNvPicPr>
          <p:nvPr/>
        </p:nvPicPr>
        <p:blipFill>
          <a:blip r:embed="rId5"/>
          <a:stretch>
            <a:fillRect/>
          </a:stretch>
        </p:blipFill>
        <p:spPr>
          <a:xfrm>
            <a:off x="5811763" y="1237002"/>
            <a:ext cx="5236918" cy="5249524"/>
          </a:xfrm>
          <a:prstGeom prst="rect">
            <a:avLst/>
          </a:prstGeom>
        </p:spPr>
      </p:pic>
    </p:spTree>
    <p:extLst>
      <p:ext uri="{BB962C8B-B14F-4D97-AF65-F5344CB8AC3E}">
        <p14:creationId xmlns:p14="http://schemas.microsoft.com/office/powerpoint/2010/main" val="263842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CAL FIRE Overview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400" y="2187235"/>
            <a:ext cx="4514283" cy="5846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pic>
        <p:nvPicPr>
          <p:cNvPr id="2" name="Picture 1"/>
          <p:cNvPicPr>
            <a:picLocks noChangeAspect="1"/>
          </p:cNvPicPr>
          <p:nvPr/>
        </p:nvPicPr>
        <p:blipFill>
          <a:blip r:embed="rId4"/>
          <a:stretch>
            <a:fillRect/>
          </a:stretch>
        </p:blipFill>
        <p:spPr>
          <a:xfrm>
            <a:off x="3609777" y="1219201"/>
            <a:ext cx="7334124" cy="5197230"/>
          </a:xfrm>
          <a:prstGeom prst="rect">
            <a:avLst/>
          </a:prstGeom>
        </p:spPr>
      </p:pic>
      <p:sp>
        <p:nvSpPr>
          <p:cNvPr id="13" name="TextBox 12"/>
          <p:cNvSpPr txBox="1"/>
          <p:nvPr/>
        </p:nvSpPr>
        <p:spPr>
          <a:xfrm>
            <a:off x="238385" y="1904414"/>
            <a:ext cx="3166704" cy="3416320"/>
          </a:xfrm>
          <a:prstGeom prst="rect">
            <a:avLst/>
          </a:prstGeom>
          <a:noFill/>
        </p:spPr>
        <p:txBody>
          <a:bodyPr wrap="square" rtlCol="0">
            <a:spAutoFit/>
          </a:bodyPr>
          <a:lstStyle/>
          <a:p>
            <a:r>
              <a:rPr lang="en-US" sz="2400" dirty="0"/>
              <a:t>Operate almost 1000 engines</a:t>
            </a:r>
          </a:p>
          <a:p>
            <a:endParaRPr lang="en-US" sz="2400" dirty="0"/>
          </a:p>
          <a:p>
            <a:r>
              <a:rPr lang="en-US" sz="2400" dirty="0"/>
              <a:t>356- State mission, Schedule B</a:t>
            </a:r>
          </a:p>
          <a:p>
            <a:endParaRPr lang="en-US" sz="2400" dirty="0"/>
          </a:p>
          <a:p>
            <a:r>
              <a:rPr lang="en-US" sz="2400" dirty="0"/>
              <a:t>617 – Local Government, Schedule A</a:t>
            </a:r>
          </a:p>
        </p:txBody>
      </p:sp>
    </p:spTree>
    <p:extLst>
      <p:ext uri="{BB962C8B-B14F-4D97-AF65-F5344CB8AC3E}">
        <p14:creationId xmlns:p14="http://schemas.microsoft.com/office/powerpoint/2010/main" val="31368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Drought Monitor – </a:t>
            </a:r>
            <a:r>
              <a:rPr lang="en-US" sz="5000" b="1" dirty="0" err="1">
                <a:effectLst>
                  <a:outerShdw blurRad="38100" dist="38100" dir="2700000" algn="tl">
                    <a:srgbClr val="000000">
                      <a:alpha val="43137"/>
                    </a:srgbClr>
                  </a:outerShdw>
                </a:effectLst>
                <a:latin typeface="Century Gothic" panose="020B0502020202020204" pitchFamily="34" charset="0"/>
              </a:rPr>
              <a:t>Precip</a:t>
            </a:r>
            <a:r>
              <a:rPr lang="en-US" sz="5000" b="1" dirty="0">
                <a:effectLst>
                  <a:outerShdw blurRad="38100" dist="38100" dir="2700000" algn="tl">
                    <a:srgbClr val="000000">
                      <a:alpha val="43137"/>
                    </a:srgbClr>
                  </a:outerShdw>
                </a:effectLst>
                <a:latin typeface="Century Gothic" panose="020B0502020202020204" pitchFamily="34" charset="0"/>
              </a:rPr>
              <a:t>. Deficit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400" y="2187235"/>
            <a:ext cx="4514283" cy="5846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 name="Picture 1"/>
          <p:cNvPicPr>
            <a:picLocks noChangeAspect="1"/>
          </p:cNvPicPr>
          <p:nvPr/>
        </p:nvPicPr>
        <p:blipFill>
          <a:blip r:embed="rId3"/>
          <a:stretch>
            <a:fillRect/>
          </a:stretch>
        </p:blipFill>
        <p:spPr>
          <a:xfrm>
            <a:off x="386601" y="1362075"/>
            <a:ext cx="11418798" cy="4941437"/>
          </a:xfrm>
          <a:prstGeom prst="rect">
            <a:avLst/>
          </a:prstGeom>
        </p:spPr>
      </p:pic>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spTree>
    <p:extLst>
      <p:ext uri="{BB962C8B-B14F-4D97-AF65-F5344CB8AC3E}">
        <p14:creationId xmlns:p14="http://schemas.microsoft.com/office/powerpoint/2010/main" val="3202524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Significant Fire Potential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400" y="2187235"/>
            <a:ext cx="4514283" cy="5846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pic>
        <p:nvPicPr>
          <p:cNvPr id="2" name="Picture 1"/>
          <p:cNvPicPr>
            <a:picLocks noChangeAspect="1"/>
          </p:cNvPicPr>
          <p:nvPr/>
        </p:nvPicPr>
        <p:blipFill>
          <a:blip r:embed="rId4"/>
          <a:stretch>
            <a:fillRect/>
          </a:stretch>
        </p:blipFill>
        <p:spPr>
          <a:xfrm>
            <a:off x="5924061" y="1219200"/>
            <a:ext cx="5151054" cy="5267325"/>
          </a:xfrm>
          <a:prstGeom prst="rect">
            <a:avLst/>
          </a:prstGeom>
        </p:spPr>
      </p:pic>
      <p:pic>
        <p:nvPicPr>
          <p:cNvPr id="3" name="Picture 2"/>
          <p:cNvPicPr>
            <a:picLocks noChangeAspect="1"/>
          </p:cNvPicPr>
          <p:nvPr/>
        </p:nvPicPr>
        <p:blipFill>
          <a:blip r:embed="rId5"/>
          <a:stretch>
            <a:fillRect/>
          </a:stretch>
        </p:blipFill>
        <p:spPr>
          <a:xfrm>
            <a:off x="789354" y="1232837"/>
            <a:ext cx="4928685" cy="5253688"/>
          </a:xfrm>
          <a:prstGeom prst="rect">
            <a:avLst/>
          </a:prstGeom>
        </p:spPr>
      </p:pic>
    </p:spTree>
    <p:extLst>
      <p:ext uri="{BB962C8B-B14F-4D97-AF65-F5344CB8AC3E}">
        <p14:creationId xmlns:p14="http://schemas.microsoft.com/office/powerpoint/2010/main" val="709316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Significant Fire Potential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400" y="2187235"/>
            <a:ext cx="4514283" cy="5846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pic>
        <p:nvPicPr>
          <p:cNvPr id="5" name="Picture 4"/>
          <p:cNvPicPr>
            <a:picLocks noChangeAspect="1"/>
          </p:cNvPicPr>
          <p:nvPr/>
        </p:nvPicPr>
        <p:blipFill>
          <a:blip r:embed="rId4"/>
          <a:stretch>
            <a:fillRect/>
          </a:stretch>
        </p:blipFill>
        <p:spPr>
          <a:xfrm>
            <a:off x="728518" y="1289538"/>
            <a:ext cx="4943763" cy="5196987"/>
          </a:xfrm>
          <a:prstGeom prst="rect">
            <a:avLst/>
          </a:prstGeom>
        </p:spPr>
      </p:pic>
      <p:pic>
        <p:nvPicPr>
          <p:cNvPr id="8" name="Picture 7"/>
          <p:cNvPicPr>
            <a:picLocks noChangeAspect="1"/>
          </p:cNvPicPr>
          <p:nvPr/>
        </p:nvPicPr>
        <p:blipFill>
          <a:blip r:embed="rId5"/>
          <a:stretch>
            <a:fillRect/>
          </a:stretch>
        </p:blipFill>
        <p:spPr>
          <a:xfrm>
            <a:off x="5987301" y="1289538"/>
            <a:ext cx="5157438" cy="5196987"/>
          </a:xfrm>
          <a:prstGeom prst="rect">
            <a:avLst/>
          </a:prstGeom>
        </p:spPr>
      </p:pic>
    </p:spTree>
    <p:extLst>
      <p:ext uri="{BB962C8B-B14F-4D97-AF65-F5344CB8AC3E}">
        <p14:creationId xmlns:p14="http://schemas.microsoft.com/office/powerpoint/2010/main" val="1170329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In Summary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400" y="2187235"/>
            <a:ext cx="4514283" cy="5846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sp>
        <p:nvSpPr>
          <p:cNvPr id="9" name="Content Placeholder 3"/>
          <p:cNvSpPr>
            <a:spLocks noGrp="1"/>
          </p:cNvSpPr>
          <p:nvPr>
            <p:ph idx="1"/>
          </p:nvPr>
        </p:nvSpPr>
        <p:spPr>
          <a:xfrm>
            <a:off x="4910817" y="1320413"/>
            <a:ext cx="6370320" cy="4611414"/>
          </a:xfrm>
        </p:spPr>
        <p:txBody>
          <a:bodyPr/>
          <a:lstStyle/>
          <a:p>
            <a:r>
              <a:rPr lang="en-US" dirty="0"/>
              <a:t>Next Predictive Services Outlooks to be published June 1, 2021</a:t>
            </a:r>
          </a:p>
          <a:p>
            <a:r>
              <a:rPr lang="en-US" dirty="0"/>
              <a:t>These will include the statewide monthly and potential seasonal outlooks.</a:t>
            </a:r>
          </a:p>
          <a:p>
            <a:r>
              <a:rPr lang="en-US" dirty="0"/>
              <a:t>Fuel conditions are drier than normal for this time of year.</a:t>
            </a:r>
          </a:p>
          <a:p>
            <a:r>
              <a:rPr lang="en-US" dirty="0"/>
              <a:t>Many areas are seeing fire activity that would be expected closer to mid June.</a:t>
            </a:r>
          </a:p>
          <a:p>
            <a:r>
              <a:rPr lang="en-US" dirty="0"/>
              <a:t>Predictive Services assessments and forecasts of  current fuels conditions and fire potential outlooks are available online: </a:t>
            </a:r>
            <a:r>
              <a:rPr lang="en-US" dirty="0">
                <a:hlinkClick r:id="rId4"/>
              </a:rPr>
              <a:t>https://www.predictiveservices.nifc.gov/</a:t>
            </a:r>
            <a:endParaRPr lang="en-US" dirty="0"/>
          </a:p>
        </p:txBody>
      </p:sp>
      <p:sp>
        <p:nvSpPr>
          <p:cNvPr id="11" name="Text Placeholder 3"/>
          <p:cNvSpPr txBox="1">
            <a:spLocks/>
          </p:cNvSpPr>
          <p:nvPr/>
        </p:nvSpPr>
        <p:spPr>
          <a:xfrm>
            <a:off x="503541" y="1320413"/>
            <a:ext cx="3552068" cy="4276724"/>
          </a:xfrm>
          <a:prstGeom prst="rect">
            <a:avLst/>
          </a:prstGeom>
        </p:spPr>
        <p:txBody>
          <a:bodyPr>
            <a:noAutofit/>
          </a:bodyPr>
          <a:lstStyle>
            <a:lvl1pPr marL="274320" indent="-228600" algn="l" defTabSz="914400" rtl="0" eaLnBrk="1" latinLnBrk="0" hangingPunct="1">
              <a:lnSpc>
                <a:spcPct val="90000"/>
              </a:lnSpc>
              <a:spcBef>
                <a:spcPts val="1800"/>
              </a:spcBef>
              <a:buClr>
                <a:schemeClr val="tx2"/>
              </a:buClr>
              <a:buSzPct val="80000"/>
              <a:buFont typeface="Wingdings" pitchFamily="2" charset="2"/>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80000"/>
              <a:buFont typeface="Wingdings" pitchFamily="2" charset="2"/>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80000"/>
              <a:buFont typeface="Wingdings" pitchFamily="2" charset="2"/>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itchFamily="2" charset="2"/>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9pPr>
          </a:lstStyle>
          <a:p>
            <a:r>
              <a:rPr lang="en-US" dirty="0"/>
              <a:t>Grasses have cured in many areas and are receptive, larger dead fuels are near historical lows in SoCal, brush will reach critical fuel moisture levels earlier than normal.</a:t>
            </a:r>
          </a:p>
          <a:p>
            <a:r>
              <a:rPr lang="en-US" dirty="0"/>
              <a:t>Trends in precipitation and fuels forecasts indicate that 2021 is likely to have similar fire behavior to 2020.* </a:t>
            </a:r>
          </a:p>
          <a:p>
            <a:r>
              <a:rPr lang="en-US" sz="1800" dirty="0"/>
              <a:t>*The lighting events in 2020 created more than usual natural ignitions, across the regions.</a:t>
            </a:r>
          </a:p>
        </p:txBody>
      </p:sp>
    </p:spTree>
    <p:extLst>
      <p:ext uri="{BB962C8B-B14F-4D97-AF65-F5344CB8AC3E}">
        <p14:creationId xmlns:p14="http://schemas.microsoft.com/office/powerpoint/2010/main" val="400293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CAL FIRE Overview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400" y="2187235"/>
            <a:ext cx="4514283" cy="5846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pic>
        <p:nvPicPr>
          <p:cNvPr id="3" name="Picture 2"/>
          <p:cNvPicPr>
            <a:picLocks noChangeAspect="1"/>
          </p:cNvPicPr>
          <p:nvPr/>
        </p:nvPicPr>
        <p:blipFill>
          <a:blip r:embed="rId4"/>
          <a:stretch>
            <a:fillRect/>
          </a:stretch>
        </p:blipFill>
        <p:spPr>
          <a:xfrm>
            <a:off x="954157" y="1219201"/>
            <a:ext cx="10171043" cy="5214730"/>
          </a:xfrm>
          <a:prstGeom prst="rect">
            <a:avLst/>
          </a:prstGeom>
        </p:spPr>
      </p:pic>
    </p:spTree>
    <p:extLst>
      <p:ext uri="{BB962C8B-B14F-4D97-AF65-F5344CB8AC3E}">
        <p14:creationId xmlns:p14="http://schemas.microsoft.com/office/powerpoint/2010/main" val="416798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CAL FIRE Overview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400" y="2187235"/>
            <a:ext cx="4514283" cy="5846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pic>
        <p:nvPicPr>
          <p:cNvPr id="2" name="Picture 1"/>
          <p:cNvPicPr>
            <a:picLocks noChangeAspect="1"/>
          </p:cNvPicPr>
          <p:nvPr/>
        </p:nvPicPr>
        <p:blipFill>
          <a:blip r:embed="rId4"/>
          <a:stretch>
            <a:fillRect/>
          </a:stretch>
        </p:blipFill>
        <p:spPr>
          <a:xfrm>
            <a:off x="887895" y="1362076"/>
            <a:ext cx="10190921" cy="5065228"/>
          </a:xfrm>
          <a:prstGeom prst="rect">
            <a:avLst/>
          </a:prstGeom>
        </p:spPr>
      </p:pic>
    </p:spTree>
    <p:extLst>
      <p:ext uri="{BB962C8B-B14F-4D97-AF65-F5344CB8AC3E}">
        <p14:creationId xmlns:p14="http://schemas.microsoft.com/office/powerpoint/2010/main" val="280812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CAL FIRE Overview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400" y="2187235"/>
            <a:ext cx="4514283" cy="5846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pic>
        <p:nvPicPr>
          <p:cNvPr id="3" name="Picture 2"/>
          <p:cNvPicPr>
            <a:picLocks noChangeAspect="1"/>
          </p:cNvPicPr>
          <p:nvPr/>
        </p:nvPicPr>
        <p:blipFill>
          <a:blip r:embed="rId4"/>
          <a:stretch>
            <a:fillRect/>
          </a:stretch>
        </p:blipFill>
        <p:spPr>
          <a:xfrm>
            <a:off x="607970" y="1463404"/>
            <a:ext cx="4779678" cy="3237257"/>
          </a:xfrm>
          <a:prstGeom prst="rect">
            <a:avLst/>
          </a:prstGeom>
        </p:spPr>
      </p:pic>
      <p:pic>
        <p:nvPicPr>
          <p:cNvPr id="11" name="Picture 10"/>
          <p:cNvPicPr>
            <a:picLocks noChangeAspect="1"/>
          </p:cNvPicPr>
          <p:nvPr/>
        </p:nvPicPr>
        <p:blipFill>
          <a:blip r:embed="rId5"/>
          <a:stretch>
            <a:fillRect/>
          </a:stretch>
        </p:blipFill>
        <p:spPr>
          <a:xfrm>
            <a:off x="2335479" y="4854192"/>
            <a:ext cx="7303641" cy="1621677"/>
          </a:xfrm>
          <a:prstGeom prst="rect">
            <a:avLst/>
          </a:prstGeom>
        </p:spPr>
      </p:pic>
      <p:pic>
        <p:nvPicPr>
          <p:cNvPr id="8" name="Picture 7"/>
          <p:cNvPicPr>
            <a:picLocks noChangeAspect="1"/>
          </p:cNvPicPr>
          <p:nvPr/>
        </p:nvPicPr>
        <p:blipFill>
          <a:blip r:embed="rId6"/>
          <a:stretch>
            <a:fillRect/>
          </a:stretch>
        </p:blipFill>
        <p:spPr>
          <a:xfrm>
            <a:off x="7429028" y="1349576"/>
            <a:ext cx="3956647" cy="1968418"/>
          </a:xfrm>
          <a:prstGeom prst="rect">
            <a:avLst/>
          </a:prstGeom>
        </p:spPr>
      </p:pic>
      <p:pic>
        <p:nvPicPr>
          <p:cNvPr id="9" name="Picture 8"/>
          <p:cNvPicPr>
            <a:picLocks noChangeAspect="1"/>
          </p:cNvPicPr>
          <p:nvPr/>
        </p:nvPicPr>
        <p:blipFill>
          <a:blip r:embed="rId7"/>
          <a:stretch>
            <a:fillRect/>
          </a:stretch>
        </p:blipFill>
        <p:spPr>
          <a:xfrm>
            <a:off x="5767266" y="2869035"/>
            <a:ext cx="3450635" cy="1792379"/>
          </a:xfrm>
          <a:prstGeom prst="rect">
            <a:avLst/>
          </a:prstGeom>
        </p:spPr>
      </p:pic>
    </p:spTree>
    <p:extLst>
      <p:ext uri="{BB962C8B-B14F-4D97-AF65-F5344CB8AC3E}">
        <p14:creationId xmlns:p14="http://schemas.microsoft.com/office/powerpoint/2010/main" val="162379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CAL FIRE Overview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400" y="2187235"/>
            <a:ext cx="4514283" cy="5846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sp>
        <p:nvSpPr>
          <p:cNvPr id="11" name="TextBox 10"/>
          <p:cNvSpPr txBox="1"/>
          <p:nvPr/>
        </p:nvSpPr>
        <p:spPr>
          <a:xfrm>
            <a:off x="311468" y="3462635"/>
            <a:ext cx="2888932" cy="461665"/>
          </a:xfrm>
          <a:prstGeom prst="rect">
            <a:avLst/>
          </a:prstGeom>
          <a:noFill/>
        </p:spPr>
        <p:txBody>
          <a:bodyPr wrap="none" rtlCol="0">
            <a:spAutoFit/>
          </a:bodyPr>
          <a:lstStyle/>
          <a:p>
            <a:r>
              <a:rPr lang="en-US" sz="2400" dirty="0"/>
              <a:t>58 Dozers State Wide</a:t>
            </a:r>
          </a:p>
        </p:txBody>
      </p:sp>
      <p:pic>
        <p:nvPicPr>
          <p:cNvPr id="5" name="Picture 4"/>
          <p:cNvPicPr>
            <a:picLocks noChangeAspect="1"/>
          </p:cNvPicPr>
          <p:nvPr/>
        </p:nvPicPr>
        <p:blipFill>
          <a:blip r:embed="rId4"/>
          <a:stretch>
            <a:fillRect/>
          </a:stretch>
        </p:blipFill>
        <p:spPr>
          <a:xfrm>
            <a:off x="3412131" y="1237629"/>
            <a:ext cx="7545038" cy="5100647"/>
          </a:xfrm>
          <a:prstGeom prst="rect">
            <a:avLst/>
          </a:prstGeom>
        </p:spPr>
      </p:pic>
    </p:spTree>
    <p:extLst>
      <p:ext uri="{BB962C8B-B14F-4D97-AF65-F5344CB8AC3E}">
        <p14:creationId xmlns:p14="http://schemas.microsoft.com/office/powerpoint/2010/main" val="34250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Fire Stats</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400" y="2187235"/>
            <a:ext cx="4514283" cy="5846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pic>
        <p:nvPicPr>
          <p:cNvPr id="3" name="Picture 2"/>
          <p:cNvPicPr>
            <a:picLocks noChangeAspect="1"/>
          </p:cNvPicPr>
          <p:nvPr/>
        </p:nvPicPr>
        <p:blipFill>
          <a:blip r:embed="rId4"/>
          <a:stretch>
            <a:fillRect/>
          </a:stretch>
        </p:blipFill>
        <p:spPr>
          <a:xfrm>
            <a:off x="1551354" y="1211141"/>
            <a:ext cx="9089291" cy="5275384"/>
          </a:xfrm>
          <a:prstGeom prst="rect">
            <a:avLst/>
          </a:prstGeom>
        </p:spPr>
      </p:pic>
    </p:spTree>
    <p:extLst>
      <p:ext uri="{BB962C8B-B14F-4D97-AF65-F5344CB8AC3E}">
        <p14:creationId xmlns:p14="http://schemas.microsoft.com/office/powerpoint/2010/main" val="2928373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Technosylva Implementation</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400" y="2187235"/>
            <a:ext cx="4514283" cy="5846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 name="CaliforniaFireSiege2020Log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7895" y="1241456"/>
            <a:ext cx="10164417" cy="4781549"/>
          </a:xfrm>
          <a:prstGeom prst="rect">
            <a:avLst/>
          </a:prstGeom>
        </p:spPr>
      </p:pic>
    </p:spTree>
    <p:extLst>
      <p:ext uri="{BB962C8B-B14F-4D97-AF65-F5344CB8AC3E}">
        <p14:creationId xmlns:p14="http://schemas.microsoft.com/office/powerpoint/2010/main" val="271856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4" name="Picture 3">
            <a:extLst>
              <a:ext uri="{FF2B5EF4-FFF2-40B4-BE49-F238E27FC236}">
                <a16:creationId xmlns:a16="http://schemas.microsoft.com/office/drawing/2014/main" id="{AE2A1CE2-746C-4C9B-882E-2E8C34752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137" y="5554859"/>
            <a:ext cx="720361" cy="931666"/>
          </a:xfrm>
          <a:prstGeom prst="rect">
            <a:avLst/>
          </a:prstGeom>
        </p:spPr>
      </p:pic>
      <p:cxnSp>
        <p:nvCxnSpPr>
          <p:cNvPr id="6" name="Straight Connector 5">
            <a:extLst>
              <a:ext uri="{FF2B5EF4-FFF2-40B4-BE49-F238E27FC236}">
                <a16:creationId xmlns:a16="http://schemas.microsoft.com/office/drawing/2014/main" id="{47AAC351-3CD9-46B8-A9D3-966DDBBCAAD9}"/>
              </a:ext>
            </a:extLst>
          </p:cNvPr>
          <p:cNvCxnSpPr>
            <a:cxnSpLocks/>
          </p:cNvCxnSpPr>
          <p:nvPr/>
        </p:nvCxnSpPr>
        <p:spPr>
          <a:xfrm>
            <a:off x="0" y="9525"/>
            <a:ext cx="12192000" cy="0"/>
          </a:xfrm>
          <a:prstGeom prst="line">
            <a:avLst/>
          </a:prstGeom>
          <a:ln w="22225">
            <a:solidFill>
              <a:srgbClr val="DF2C2F"/>
            </a:solidFill>
          </a:ln>
          <a:effectLst>
            <a:outerShdw blurRad="762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24BE73-79F8-4C25-A7DB-2D488AF2D45A}"/>
              </a:ext>
            </a:extLst>
          </p:cNvPr>
          <p:cNvCxnSpPr>
            <a:cxnSpLocks/>
          </p:cNvCxnSpPr>
          <p:nvPr/>
        </p:nvCxnSpPr>
        <p:spPr>
          <a:xfrm>
            <a:off x="0" y="6629400"/>
            <a:ext cx="12192000" cy="0"/>
          </a:xfrm>
          <a:prstGeom prst="line">
            <a:avLst/>
          </a:prstGeom>
          <a:ln w="22225">
            <a:solidFill>
              <a:srgbClr val="FAC517"/>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Google Shape;137;p26">
            <a:extLst>
              <a:ext uri="{FF2B5EF4-FFF2-40B4-BE49-F238E27FC236}">
                <a16:creationId xmlns:a16="http://schemas.microsoft.com/office/drawing/2014/main" id="{43D093A2-660B-4663-9C17-9F70528AB10E}"/>
              </a:ext>
            </a:extLst>
          </p:cNvPr>
          <p:cNvSpPr txBox="1">
            <a:spLocks noGrp="1"/>
          </p:cNvSpPr>
          <p:nvPr>
            <p:ph type="title"/>
          </p:nvPr>
        </p:nvSpPr>
        <p:spPr>
          <a:xfrm>
            <a:off x="500900" y="440611"/>
            <a:ext cx="10972800" cy="778590"/>
          </a:xfrm>
          <a:prstGeom prst="rect">
            <a:avLst/>
          </a:prstGeom>
        </p:spPr>
        <p:txBody>
          <a:bodyPr spcFirstLastPara="1" vert="horz" wrap="square" lIns="121900" tIns="121900" rIns="121900" bIns="121900" rtlCol="0" anchor="ctr" anchorCtr="0">
            <a:noAutofit/>
          </a:bodyPr>
          <a:lstStyle/>
          <a:p>
            <a:pPr algn="ctr">
              <a:spcBef>
                <a:spcPts val="0"/>
              </a:spcBef>
            </a:pPr>
            <a:r>
              <a:rPr lang="en-US" sz="5000" b="1" dirty="0">
                <a:effectLst>
                  <a:outerShdw blurRad="38100" dist="38100" dir="2700000" algn="tl">
                    <a:srgbClr val="000000">
                      <a:alpha val="43137"/>
                    </a:srgbClr>
                  </a:outerShdw>
                </a:effectLst>
                <a:latin typeface="Century Gothic" panose="020B0502020202020204" pitchFamily="34" charset="0"/>
              </a:rPr>
              <a:t>Technosylva </a:t>
            </a:r>
            <a:r>
              <a:rPr lang="en-US" sz="5000" b="1" dirty="0" err="1">
                <a:effectLst>
                  <a:outerShdw blurRad="38100" dist="38100" dir="2700000" algn="tl">
                    <a:srgbClr val="000000">
                      <a:alpha val="43137"/>
                    </a:srgbClr>
                  </a:outerShdw>
                </a:effectLst>
                <a:latin typeface="Century Gothic" panose="020B0502020202020204" pitchFamily="34" charset="0"/>
              </a:rPr>
              <a:t>fiResponse</a:t>
            </a:r>
            <a:r>
              <a:rPr lang="en-US" sz="5000" b="1" dirty="0">
                <a:effectLst>
                  <a:outerShdw blurRad="38100" dist="38100" dir="2700000" algn="tl">
                    <a:srgbClr val="000000">
                      <a:alpha val="43137"/>
                    </a:srgbClr>
                  </a:outerShdw>
                </a:effectLst>
                <a:latin typeface="Century Gothic" panose="020B0502020202020204" pitchFamily="34" charset="0"/>
              </a:rPr>
              <a:t>  </a:t>
            </a:r>
            <a:endParaRPr sz="5000" b="1" cap="small"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5" name="Rectangle 14"/>
          <p:cNvSpPr/>
          <p:nvPr/>
        </p:nvSpPr>
        <p:spPr>
          <a:xfrm flipH="1">
            <a:off x="3200400" y="2187235"/>
            <a:ext cx="4514283" cy="5846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3" name="Picture 2"/>
          <p:cNvPicPr>
            <a:picLocks noChangeAspect="1"/>
          </p:cNvPicPr>
          <p:nvPr/>
        </p:nvPicPr>
        <p:blipFill>
          <a:blip r:embed="rId4"/>
          <a:stretch>
            <a:fillRect/>
          </a:stretch>
        </p:blipFill>
        <p:spPr>
          <a:xfrm>
            <a:off x="1302224" y="1219201"/>
            <a:ext cx="9184139" cy="5267323"/>
          </a:xfrm>
          <a:prstGeom prst="rect">
            <a:avLst/>
          </a:prstGeom>
        </p:spPr>
      </p:pic>
    </p:spTree>
    <p:extLst>
      <p:ext uri="{BB962C8B-B14F-4D97-AF65-F5344CB8AC3E}">
        <p14:creationId xmlns:p14="http://schemas.microsoft.com/office/powerpoint/2010/main" val="141180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nded Design Blue 16x9">
  <a:themeElements>
    <a:clrScheme name="Banded_Design_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a:gsLst>
            <a:gs pos="0">
              <a:schemeClr val="phClr">
                <a:lumMod val="0"/>
                <a:lumOff val="100000"/>
              </a:schemeClr>
            </a:gs>
            <a:gs pos="72000">
              <a:schemeClr val="phClr"/>
            </a:gs>
            <a:gs pos="100000">
              <a:schemeClr val="phClr">
                <a:lumMod val="90000"/>
              </a:schemeClr>
            </a:gs>
          </a:gsLst>
          <a:lin ang="5400000" scaled="1"/>
        </a:gradFill>
        <a:gradFill flip="none" rotWithShape="1">
          <a:gsLst>
            <a:gs pos="32000">
              <a:schemeClr val="phClr"/>
            </a:gs>
            <a:gs pos="100000">
              <a:schemeClr val="phClr">
                <a:lumMod val="75000"/>
              </a:schemeClr>
            </a:gs>
          </a:gsLst>
          <a:path path="circle">
            <a:fillToRect l="50000" t="50000" r="50000" b="50000"/>
          </a:path>
          <a:tileRect/>
        </a:gradFill>
      </a:bgFillStyleLst>
    </a:fmtScheme>
  </a:themeElements>
  <a:objectDefaults/>
  <a:extraClrSchemeLst/>
  <a:extLst>
    <a:ext uri="{05A4C25C-085E-4340-85A3-A5531E510DB2}">
      <thm15:themeFamily xmlns:thm15="http://schemas.microsoft.com/office/thememl/2012/main" name="TF03417271.potx" id="{FAD70E18-2F21-4BAE-983F-13051C6D1C17}" vid="{4B4DF9DC-15EC-4671-A52A-56A08B977F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10498</TotalTime>
  <Words>978</Words>
  <Application>Microsoft Office PowerPoint</Application>
  <PresentationFormat>Widescreen</PresentationFormat>
  <Paragraphs>129</Paragraphs>
  <Slides>23</Slides>
  <Notes>23</Notes>
  <HiddenSlides>1</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Century Gothic</vt:lpstr>
      <vt:lpstr>Corbel</vt:lpstr>
      <vt:lpstr>Euphemia</vt:lpstr>
      <vt:lpstr>Wingdings</vt:lpstr>
      <vt:lpstr>Banded Design Blue 16x9</vt:lpstr>
      <vt:lpstr>CALFIRE  Overview </vt:lpstr>
      <vt:lpstr>CAL FIRE Overview </vt:lpstr>
      <vt:lpstr>CAL FIRE Overview </vt:lpstr>
      <vt:lpstr>CAL FIRE Overview </vt:lpstr>
      <vt:lpstr>CAL FIRE Overview </vt:lpstr>
      <vt:lpstr>CAL FIRE Overview </vt:lpstr>
      <vt:lpstr>Fire Stats</vt:lpstr>
      <vt:lpstr>Technosylva Implementation</vt:lpstr>
      <vt:lpstr>Technosylva fiResponse  </vt:lpstr>
      <vt:lpstr>Technosylva fiResponse  </vt:lpstr>
      <vt:lpstr>Technosylva fiResponse  </vt:lpstr>
      <vt:lpstr>California National Guard FireGuard </vt:lpstr>
      <vt:lpstr>California National Guard FireGuard </vt:lpstr>
      <vt:lpstr>California National Guard FireGuard </vt:lpstr>
      <vt:lpstr>PowerPoint Presentation</vt:lpstr>
      <vt:lpstr>xView2 project</vt:lpstr>
      <vt:lpstr>Percent of average precip. </vt:lpstr>
      <vt:lpstr>Percent of average precip. </vt:lpstr>
      <vt:lpstr>Drought Monitor – Precip. Deficit </vt:lpstr>
      <vt:lpstr>Drought Monitor – Precip. Deficit </vt:lpstr>
      <vt:lpstr>Significant Fire Potential  </vt:lpstr>
      <vt:lpstr>Significant Fire Potential  </vt:lpstr>
      <vt:lpstr>In Summary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CALFIRE  INTEL</dc:title>
  <dc:creator>SeLegue, Phillip@CALFIRE</dc:creator>
  <cp:lastModifiedBy>SeLegue, Phillip@CALFIRE</cp:lastModifiedBy>
  <cp:revision>121</cp:revision>
  <cp:lastPrinted>2020-11-10T17:04:16Z</cp:lastPrinted>
  <dcterms:created xsi:type="dcterms:W3CDTF">2020-02-11T20:02:27Z</dcterms:created>
  <dcterms:modified xsi:type="dcterms:W3CDTF">2021-05-06T20:57:21Z</dcterms:modified>
</cp:coreProperties>
</file>