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79" r:id="rId3"/>
    <p:sldId id="259" r:id="rId4"/>
    <p:sldId id="275" r:id="rId5"/>
    <p:sldId id="262" r:id="rId6"/>
    <p:sldId id="274" r:id="rId7"/>
    <p:sldId id="258" r:id="rId8"/>
    <p:sldId id="272" r:id="rId9"/>
    <p:sldId id="278" r:id="rId10"/>
    <p:sldId id="280" r:id="rId11"/>
    <p:sldId id="261" r:id="rId12"/>
    <p:sldId id="267" r:id="rId13"/>
    <p:sldId id="268" r:id="rId14"/>
    <p:sldId id="269" r:id="rId15"/>
    <p:sldId id="270" r:id="rId16"/>
    <p:sldId id="276" r:id="rId17"/>
    <p:sldId id="277" r:id="rId18"/>
    <p:sldId id="265" r:id="rId19"/>
    <p:sldId id="273" r:id="rId2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207" autoAdjust="0"/>
  </p:normalViewPr>
  <p:slideViewPr>
    <p:cSldViewPr snapToGrid="0" snapToObjects="1">
      <p:cViewPr>
        <p:scale>
          <a:sx n="100" d="100"/>
          <a:sy n="100" d="100"/>
        </p:scale>
        <p:origin x="1914" y="3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3D61B9-5F7D-484D-B4EB-05063A0FDCE1}" type="datetimeFigureOut">
              <a:rPr lang="en-CA" smtClean="0"/>
              <a:t>2019-11-12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3CCB75-778C-4E9A-BD44-8F94042FB24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75189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B67DD-7A8A-48B1-BD93-B891E902447D}" type="datetimeFigureOut">
              <a:rPr lang="en-CA" smtClean="0"/>
              <a:t>2019-10-29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74701-09C9-4439-B62E-CB858F70CA4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474896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74701-09C9-4439-B62E-CB858F70CA40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4745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74701-09C9-4439-B62E-CB858F70CA40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1164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74701-09C9-4439-B62E-CB858F70CA40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8681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74701-09C9-4439-B62E-CB858F70CA40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1513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74701-09C9-4439-B62E-CB858F70CA40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5316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74701-09C9-4439-B62E-CB858F70CA40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21785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74701-09C9-4439-B62E-CB858F70CA40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0249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15E66-4AD1-42E2-B345-F834C879A368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89224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74701-09C9-4439-B62E-CB858F70CA40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4190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_template_NRCAN_A_cover_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6224" y="1271986"/>
            <a:ext cx="5890035" cy="1102519"/>
          </a:xfrm>
        </p:spPr>
        <p:txBody>
          <a:bodyPr/>
          <a:lstStyle>
            <a:lvl1pPr algn="l"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CA" dirty="0" smtClean="0"/>
              <a:t>Title goes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6224" y="2475773"/>
            <a:ext cx="7772400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dirty="0" smtClean="0"/>
              <a:t>Subtitle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97C05-AC99-294D-B757-1B4E4231E7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915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97C05-AC99-294D-B757-1B4E4231E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125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_template_NRCAN_A_inside_e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53664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66224" y="4335566"/>
            <a:ext cx="4973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© Her Majesty the Queen in Right of Canada, as represented by the Minister of Natural Resources, 2017</a:t>
            </a:r>
          </a:p>
          <a:p>
            <a:endParaRPr lang="en-US" sz="800" dirty="0"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167" y="-4236"/>
            <a:ext cx="1066773" cy="106746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72723" y="4823283"/>
            <a:ext cx="46866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97C05-AC99-294D-B757-1B4E4231E7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528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chemeClr val="accent1">
              <a:lumMod val="50000"/>
            </a:schemeClr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5.jpeg"/><Relationship Id="rId4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1970849"/>
            <a:ext cx="7772400" cy="1102519"/>
          </a:xfrm>
        </p:spPr>
        <p:txBody>
          <a:bodyPr/>
          <a:lstStyle/>
          <a:p>
            <a:r>
              <a:rPr lang="en-US" dirty="0" smtClean="0"/>
              <a:t>2019 Torchlight Update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353" y="3790223"/>
            <a:ext cx="7772401" cy="550634"/>
          </a:xfrm>
        </p:spPr>
        <p:txBody>
          <a:bodyPr>
            <a:normAutofit fontScale="32500" lnSpcReduction="20000"/>
          </a:bodyPr>
          <a:lstStyle/>
          <a:p>
            <a:r>
              <a:rPr lang="en-US" dirty="0" smtClean="0"/>
              <a:t>Mr. </a:t>
            </a:r>
            <a:r>
              <a:rPr lang="en-US" dirty="0" smtClean="0"/>
              <a:t>Alan Cantin</a:t>
            </a:r>
          </a:p>
          <a:p>
            <a:r>
              <a:rPr lang="en-US" dirty="0" smtClean="0"/>
              <a:t>Dr. Josh Johnston</a:t>
            </a:r>
          </a:p>
          <a:p>
            <a:r>
              <a:rPr lang="en-US" dirty="0" smtClean="0"/>
              <a:t>Mr. Marc </a:t>
            </a:r>
            <a:r>
              <a:rPr lang="en-US" dirty="0" err="1" smtClean="0"/>
              <a:t>Lachance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136" y="169817"/>
            <a:ext cx="1713388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6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800" y="-358823"/>
            <a:ext cx="10045700" cy="834791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97C05-AC99-294D-B757-1B4E4231E77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3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Airborne research campaigns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1063229"/>
            <a:ext cx="2497509" cy="14572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2531954"/>
            <a:ext cx="2497509" cy="13537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809" y="2520468"/>
            <a:ext cx="2370499" cy="13620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492" y="1094789"/>
            <a:ext cx="2354816" cy="1422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952" y="2539188"/>
            <a:ext cx="2328448" cy="1343335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97C05-AC99-294D-B757-1B4E4231E77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12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65CC03-F1AD-4DB3-ACF0-26F440959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D4231-3042-4B7C-B269-A5749B5A07AB}" type="slidenum">
              <a:rPr lang="en-CA" smtClean="0"/>
              <a:t>12</a:t>
            </a:fld>
            <a:endParaRPr lang="en-C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0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1435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D4231-3042-4B7C-B269-A5749B5A07AB}" type="slidenum">
              <a:rPr lang="en-CA" smtClean="0"/>
              <a:pPr/>
              <a:t>13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8566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0">
            <a:extLst>
              <a:ext uri="{FF2B5EF4-FFF2-40B4-BE49-F238E27FC236}">
                <a16:creationId xmlns:a16="http://schemas.microsoft.com/office/drawing/2014/main" id="{A6BA670D-E470-448E-A5B3-7631AE4E2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D4231-3042-4B7C-B269-A5749B5A07AB}" type="slidenum">
              <a:rPr lang="en-CA" smtClean="0"/>
              <a:pPr/>
              <a:t>14</a:t>
            </a:fld>
            <a:endParaRPr lang="en-CA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DCB5793-B337-4F56-9BB6-39257F4DC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438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3EFC9FF0-4B2F-4CC6-AF92-F70643C86E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1D6EBC-6C2F-4153-97F8-9D0978F05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15988D-5D20-40F4-8E6C-321C5D5C3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D4231-3042-4B7C-B269-A5749B5A07AB}" type="slidenum">
              <a:rPr lang="en-CA" smtClean="0"/>
              <a:pPr/>
              <a:t>15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1140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Edge detection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5065767" cy="53987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255437-54BE-48F2-A85D-990F1A794A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62"/>
          <a:stretch/>
        </p:blipFill>
        <p:spPr>
          <a:xfrm>
            <a:off x="2271488" y="-14515"/>
            <a:ext cx="6870635" cy="541330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38200" y="365126"/>
            <a:ext cx="7416800" cy="120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accent1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CA" dirty="0" smtClean="0">
                <a:solidFill>
                  <a:schemeClr val="bg1"/>
                </a:solidFill>
              </a:rPr>
              <a:t>Canny Edge Detection</a:t>
            </a:r>
            <a:br>
              <a:rPr lang="en-CA" dirty="0" smtClean="0">
                <a:solidFill>
                  <a:schemeClr val="bg1"/>
                </a:solidFill>
              </a:rPr>
            </a:b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75270" y="1349682"/>
            <a:ext cx="7006630" cy="256191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 smtClean="0">
                <a:solidFill>
                  <a:schemeClr val="bg1"/>
                </a:solidFill>
              </a:rPr>
              <a:t>Reduce Noise (Smoothing)</a:t>
            </a:r>
          </a:p>
          <a:p>
            <a:r>
              <a:rPr lang="en-CA" dirty="0" smtClean="0">
                <a:solidFill>
                  <a:schemeClr val="bg1"/>
                </a:solidFill>
              </a:rPr>
              <a:t>Find the edge strength (gradient in both dimensions)</a:t>
            </a:r>
          </a:p>
          <a:p>
            <a:r>
              <a:rPr lang="en-CA" dirty="0" smtClean="0">
                <a:solidFill>
                  <a:schemeClr val="bg1"/>
                </a:solidFill>
              </a:rPr>
              <a:t>Find and relate edge direction to possible directions</a:t>
            </a:r>
          </a:p>
          <a:p>
            <a:r>
              <a:rPr lang="en-CA" dirty="0" smtClean="0">
                <a:solidFill>
                  <a:schemeClr val="bg1"/>
                </a:solidFill>
              </a:rPr>
              <a:t>Apply </a:t>
            </a:r>
            <a:r>
              <a:rPr lang="en-CA" dirty="0" err="1" smtClean="0">
                <a:solidFill>
                  <a:schemeClr val="bg1"/>
                </a:solidFill>
              </a:rPr>
              <a:t>nonmaximum</a:t>
            </a:r>
            <a:r>
              <a:rPr lang="en-CA" dirty="0" smtClean="0">
                <a:solidFill>
                  <a:schemeClr val="bg1"/>
                </a:solidFill>
              </a:rPr>
              <a:t> suppression</a:t>
            </a:r>
          </a:p>
          <a:p>
            <a:r>
              <a:rPr lang="en-CA" dirty="0" smtClean="0">
                <a:solidFill>
                  <a:schemeClr val="bg1"/>
                </a:solidFill>
              </a:rPr>
              <a:t>Hysteresis to eliminate streaking</a:t>
            </a:r>
          </a:p>
          <a:p>
            <a:endParaRPr lang="en-CA" dirty="0" smtClean="0">
              <a:solidFill>
                <a:schemeClr val="bg1"/>
              </a:solidFill>
            </a:endParaRPr>
          </a:p>
          <a:p>
            <a:endParaRPr lang="en-CA" dirty="0" smtClean="0">
              <a:solidFill>
                <a:schemeClr val="bg1"/>
              </a:solidFill>
            </a:endParaRPr>
          </a:p>
          <a:p>
            <a:endParaRPr lang="en-CA" dirty="0" smtClean="0">
              <a:solidFill>
                <a:schemeClr val="bg1"/>
              </a:solidFill>
            </a:endParaRPr>
          </a:p>
          <a:p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97C05-AC99-294D-B757-1B4E4231E77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Back edge removal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25" y="1063230"/>
            <a:ext cx="6556375" cy="3278188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97C05-AC99-294D-B757-1B4E4231E77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45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8009"/>
            <a:ext cx="5615128" cy="3915354"/>
          </a:xfrm>
          <a:prstGeom prst="rect">
            <a:avLst/>
          </a:prstGeom>
        </p:spPr>
      </p:pic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129" y="140664"/>
            <a:ext cx="3404774" cy="4373162"/>
          </a:xfr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97C05-AC99-294D-B757-1B4E4231E77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6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Questions?</a:t>
            </a:r>
            <a:endParaRPr lang="en-CA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3147447"/>
              </p:ext>
            </p:extLst>
          </p:nvPr>
        </p:nvGraphicFramePr>
        <p:xfrm>
          <a:off x="0" y="1219200"/>
          <a:ext cx="4648200" cy="342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Presentation" r:id="rId3" imgW="4279512" imgH="3209632" progId="PowerPoint.Show.8">
                  <p:embed/>
                </p:oleObj>
              </mc:Choice>
              <mc:Fallback>
                <p:oleObj name="Presentation" r:id="rId3" imgW="4279512" imgH="3209632" progId="PowerPoint.Show.8">
                  <p:embed/>
                  <p:pic>
                    <p:nvPicPr>
                      <p:cNvPr id="5734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19200"/>
                        <a:ext cx="4648200" cy="3427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" descr="C:\Users\alancan\Google Drive\NRCan\FireSSMSeminar-AU\images\hqdefaul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19200"/>
            <a:ext cx="4495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97C05-AC99-294D-B757-1B4E4231E77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4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2800" dirty="0" smtClean="0"/>
              <a:t>Tactical Wildfire Mapping in Canada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1200151"/>
            <a:ext cx="4142532" cy="3282949"/>
          </a:xfrm>
        </p:spPr>
        <p:txBody>
          <a:bodyPr>
            <a:normAutofit fontScale="70000" lnSpcReduction="20000"/>
          </a:bodyPr>
          <a:lstStyle/>
          <a:p>
            <a:r>
              <a:rPr lang="en-CA" dirty="0"/>
              <a:t>Support began in 2017 for emergency situations only, with 2000 person-hours, 72 days, and 215 maps for BC</a:t>
            </a:r>
          </a:p>
          <a:p>
            <a:r>
              <a:rPr lang="en-CA" dirty="0"/>
              <a:t>Similar to NIROPS</a:t>
            </a:r>
          </a:p>
          <a:p>
            <a:r>
              <a:rPr lang="en-CA" dirty="0"/>
              <a:t>Primary focus on creating fire perimeters</a:t>
            </a:r>
          </a:p>
          <a:p>
            <a:r>
              <a:rPr lang="en-CA" dirty="0"/>
              <a:t>Added segmentation for intense, scattered, and isolated points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97C05-AC99-294D-B757-1B4E4231E772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432" y="1200151"/>
            <a:ext cx="4328368" cy="31698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3551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3600" dirty="0" smtClean="0"/>
              <a:t>Enhancements from previous years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1200151"/>
            <a:ext cx="4191000" cy="3394472"/>
          </a:xfrm>
        </p:spPr>
        <p:txBody>
          <a:bodyPr>
            <a:normAutofit fontScale="62500" lnSpcReduction="20000"/>
          </a:bodyPr>
          <a:lstStyle/>
          <a:p>
            <a:r>
              <a:rPr lang="en-CA" dirty="0"/>
              <a:t>Mostly automated, we just have a single person validating the outputs</a:t>
            </a:r>
          </a:p>
          <a:p>
            <a:r>
              <a:rPr lang="en-CA" dirty="0"/>
              <a:t>Converted to Python script with open source materials as opposed to ArcGIS dependent</a:t>
            </a:r>
          </a:p>
          <a:p>
            <a:r>
              <a:rPr lang="en-CA" dirty="0"/>
              <a:t>Bigger focus on speed and fire segmentation over perimeter mapping</a:t>
            </a:r>
          </a:p>
          <a:p>
            <a:r>
              <a:rPr lang="en-CA" dirty="0"/>
              <a:t>Added a contextual filter (similar to that in use for MODIS/VIIRS/AVHRR products)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97C05-AC99-294D-B757-1B4E4231E772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4" t="8584" b="13901"/>
          <a:stretch/>
        </p:blipFill>
        <p:spPr bwMode="auto">
          <a:xfrm>
            <a:off x="4356100" y="1114309"/>
            <a:ext cx="4495200" cy="3076691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555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670" y="1059353"/>
            <a:ext cx="4442822" cy="33247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1851" y="84536"/>
            <a:ext cx="2846346" cy="857250"/>
          </a:xfrm>
        </p:spPr>
        <p:txBody>
          <a:bodyPr>
            <a:noAutofit/>
          </a:bodyPr>
          <a:lstStyle/>
          <a:p>
            <a:r>
              <a:rPr lang="en-US" sz="2800" dirty="0" smtClean="0"/>
              <a:t>2019 Canadian fire season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61851" cy="4384065"/>
          </a:xfrm>
        </p:spPr>
      </p:pic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583823" y="69057"/>
            <a:ext cx="46866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97C05-AC99-294D-B757-1B4E4231E772}" type="slidenum">
              <a:rPr lang="en-US" smtClean="0"/>
              <a:t>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54818" y="4107066"/>
            <a:ext cx="3063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b="1" dirty="0">
                <a:solidFill>
                  <a:schemeClr val="bg1"/>
                </a:solidFill>
              </a:rPr>
              <a:t>Credit: Chris Schwarz/Government of Alberta</a:t>
            </a:r>
            <a:endParaRPr lang="en-CA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93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974"/>
            <a:ext cx="9144000" cy="5247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2903" y="15051"/>
            <a:ext cx="3239589" cy="643107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Chuckegg</a:t>
            </a:r>
            <a:r>
              <a:rPr lang="en-US" sz="2800" dirty="0" smtClean="0">
                <a:solidFill>
                  <a:schemeClr val="bg1"/>
                </a:solidFill>
              </a:rPr>
              <a:t> Creek wildfire (HWF042)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583823" y="69057"/>
            <a:ext cx="46866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97C05-AC99-294D-B757-1B4E4231E772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23314" y="2233749"/>
            <a:ext cx="208300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350,000+ ha burned</a:t>
            </a:r>
          </a:p>
          <a:p>
            <a:r>
              <a:rPr lang="en-CA" dirty="0" smtClean="0">
                <a:solidFill>
                  <a:schemeClr val="bg1"/>
                </a:solidFill>
              </a:rPr>
              <a:t>5,000 evacuated</a:t>
            </a:r>
          </a:p>
          <a:p>
            <a:r>
              <a:rPr lang="en-CA" dirty="0" smtClean="0">
                <a:solidFill>
                  <a:schemeClr val="bg1"/>
                </a:solidFill>
              </a:rPr>
              <a:t>State of emergency</a:t>
            </a:r>
          </a:p>
          <a:p>
            <a:r>
              <a:rPr lang="en-CA" dirty="0" smtClean="0">
                <a:solidFill>
                  <a:schemeClr val="bg1"/>
                </a:solidFill>
              </a:rPr>
              <a:t>Torchlight deployed </a:t>
            </a:r>
          </a:p>
          <a:p>
            <a:r>
              <a:rPr lang="en-CA" dirty="0" smtClean="0">
                <a:solidFill>
                  <a:schemeClr val="bg1"/>
                </a:solidFill>
              </a:rPr>
              <a:t>for 12 days </a:t>
            </a:r>
          </a:p>
          <a:p>
            <a:r>
              <a:rPr lang="en-CA" dirty="0" smtClean="0">
                <a:solidFill>
                  <a:schemeClr val="bg1"/>
                </a:solidFill>
              </a:rPr>
              <a:t>(starting May 20)</a:t>
            </a: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1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" y="0"/>
            <a:ext cx="9139850" cy="51435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839027" y="99954"/>
            <a:ext cx="3239589" cy="643107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Chuckegg</a:t>
            </a:r>
            <a:r>
              <a:rPr lang="en-US" sz="2800" dirty="0" smtClean="0">
                <a:solidFill>
                  <a:schemeClr val="bg1"/>
                </a:solidFill>
              </a:rPr>
              <a:t> Creek wildfire (HWF042)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97C05-AC99-294D-B757-1B4E4231E77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47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Chuckegg</a:t>
            </a:r>
            <a:r>
              <a:rPr lang="en-CA" dirty="0" smtClean="0"/>
              <a:t> Creek Deployment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dirty="0" smtClean="0"/>
              <a:t>21 day deployment, 12 successful mapping days</a:t>
            </a:r>
          </a:p>
          <a:p>
            <a:r>
              <a:rPr lang="en-CA" dirty="0" smtClean="0"/>
              <a:t>First deployment for Alberta</a:t>
            </a:r>
          </a:p>
          <a:p>
            <a:r>
              <a:rPr lang="en-CA" dirty="0" smtClean="0"/>
              <a:t>Alberta is heavy airborne IR user</a:t>
            </a:r>
          </a:p>
          <a:p>
            <a:r>
              <a:rPr lang="en-CA" dirty="0" smtClean="0"/>
              <a:t>No feedback yet – hoping to discuss next week</a:t>
            </a:r>
          </a:p>
          <a:p>
            <a:r>
              <a:rPr lang="en-CA" dirty="0" smtClean="0"/>
              <a:t>SOP guidelines from previous year used here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97C05-AC99-294D-B757-1B4E4231E7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50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Enhancements still to come…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Automatic Human structure detection and classification</a:t>
            </a:r>
          </a:p>
          <a:p>
            <a:r>
              <a:rPr lang="en-CA" dirty="0" smtClean="0"/>
              <a:t>Potential additional classification of “residual heat or cooling” and “hot gas”</a:t>
            </a:r>
          </a:p>
          <a:p>
            <a:r>
              <a:rPr lang="en-CA" dirty="0" smtClean="0"/>
              <a:t>Finalize and implement automated fire perimeter mapping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97C05-AC99-294D-B757-1B4E4231E77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81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Biggest Challenges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CA" dirty="0" smtClean="0"/>
              <a:t>Convince fire managers to use product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 smtClean="0"/>
              <a:t>Retrieve cloud-free data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 smtClean="0"/>
              <a:t>Commission/Omission errors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 smtClean="0"/>
              <a:t>Algorithm efficiency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97C05-AC99-294D-B757-1B4E4231E77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8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21796</TotalTime>
  <Words>309</Words>
  <Application>Microsoft Office PowerPoint</Application>
  <PresentationFormat>On-screen Show (16:9)</PresentationFormat>
  <Paragraphs>78</Paragraphs>
  <Slides>19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Office Theme</vt:lpstr>
      <vt:lpstr>Microsoft PowerPoint 97-2003 Presentation</vt:lpstr>
      <vt:lpstr>2019 Torchlight Update</vt:lpstr>
      <vt:lpstr>Tactical Wildfire Mapping in Canada</vt:lpstr>
      <vt:lpstr>Enhancements from previous years</vt:lpstr>
      <vt:lpstr>2019 Canadian fire season</vt:lpstr>
      <vt:lpstr>Chuckegg Creek wildfire (HWF042)</vt:lpstr>
      <vt:lpstr>Chuckegg Creek wildfire (HWF042)</vt:lpstr>
      <vt:lpstr>Chuckegg Creek Deployment</vt:lpstr>
      <vt:lpstr>Enhancements still to come…</vt:lpstr>
      <vt:lpstr>Biggest Challenges</vt:lpstr>
      <vt:lpstr>PowerPoint Presentation</vt:lpstr>
      <vt:lpstr>Airborne research campaigns</vt:lpstr>
      <vt:lpstr>PowerPoint Presentation</vt:lpstr>
      <vt:lpstr>PowerPoint Presentation</vt:lpstr>
      <vt:lpstr>PowerPoint Presentation</vt:lpstr>
      <vt:lpstr>PowerPoint Presentation</vt:lpstr>
      <vt:lpstr>Edge detection</vt:lpstr>
      <vt:lpstr>Back edge removal</vt:lpstr>
      <vt:lpstr>PowerPoint Presentation</vt:lpstr>
      <vt:lpstr>Questions?</vt:lpstr>
    </vt:vector>
  </TitlesOfParts>
  <Company>NRCAN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Allard Julie</dc:creator>
  <cp:lastModifiedBy>Cantin, Alan</cp:lastModifiedBy>
  <cp:revision>83</cp:revision>
  <dcterms:created xsi:type="dcterms:W3CDTF">2017-03-17T19:04:05Z</dcterms:created>
  <dcterms:modified xsi:type="dcterms:W3CDTF">2019-11-13T19:37:11Z</dcterms:modified>
</cp:coreProperties>
</file>