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15"/>
  </p:notesMasterIdLst>
  <p:handoutMasterIdLst>
    <p:handoutMasterId r:id="rId16"/>
  </p:handoutMasterIdLst>
  <p:sldIdLst>
    <p:sldId id="354" r:id="rId2"/>
    <p:sldId id="364" r:id="rId3"/>
    <p:sldId id="367" r:id="rId4"/>
    <p:sldId id="366" r:id="rId5"/>
    <p:sldId id="373" r:id="rId6"/>
    <p:sldId id="368" r:id="rId7"/>
    <p:sldId id="369" r:id="rId8"/>
    <p:sldId id="370" r:id="rId9"/>
    <p:sldId id="375" r:id="rId10"/>
    <p:sldId id="371" r:id="rId11"/>
    <p:sldId id="372" r:id="rId12"/>
    <p:sldId id="374" r:id="rId13"/>
    <p:sldId id="362" r:id="rId14"/>
  </p:sldIdLst>
  <p:sldSz cx="9144000" cy="6858000" type="screen4x3"/>
  <p:notesSz cx="6946900" cy="9220200"/>
  <p:defaultTextStyle>
    <a:defPPr>
      <a:defRPr lang="en-US"/>
    </a:defPPr>
    <a:lvl1pPr algn="l" rtl="0" eaLnBrk="0" fontAlgn="base" hangingPunct="0">
      <a:spcBef>
        <a:spcPct val="50000"/>
      </a:spcBef>
      <a:spcAft>
        <a:spcPct val="0"/>
      </a:spcAft>
      <a:defRPr sz="2400" kern="1200">
        <a:solidFill>
          <a:schemeClr val="tx1"/>
        </a:solidFill>
        <a:latin typeface="Helvetica" pitchFamily="2" charset="0"/>
        <a:ea typeface="MS PGothic" pitchFamily="34" charset="-128"/>
        <a:cs typeface="+mn-cs"/>
      </a:defRPr>
    </a:lvl1pPr>
    <a:lvl2pPr marL="457200" algn="l" rtl="0" eaLnBrk="0" fontAlgn="base" hangingPunct="0">
      <a:spcBef>
        <a:spcPct val="50000"/>
      </a:spcBef>
      <a:spcAft>
        <a:spcPct val="0"/>
      </a:spcAft>
      <a:defRPr sz="2400" kern="1200">
        <a:solidFill>
          <a:schemeClr val="tx1"/>
        </a:solidFill>
        <a:latin typeface="Helvetica" pitchFamily="2" charset="0"/>
        <a:ea typeface="MS PGothic" pitchFamily="34" charset="-128"/>
        <a:cs typeface="+mn-cs"/>
      </a:defRPr>
    </a:lvl2pPr>
    <a:lvl3pPr marL="914400" algn="l" rtl="0" eaLnBrk="0" fontAlgn="base" hangingPunct="0">
      <a:spcBef>
        <a:spcPct val="50000"/>
      </a:spcBef>
      <a:spcAft>
        <a:spcPct val="0"/>
      </a:spcAft>
      <a:defRPr sz="2400" kern="1200">
        <a:solidFill>
          <a:schemeClr val="tx1"/>
        </a:solidFill>
        <a:latin typeface="Helvetica" pitchFamily="2" charset="0"/>
        <a:ea typeface="MS PGothic" pitchFamily="34" charset="-128"/>
        <a:cs typeface="+mn-cs"/>
      </a:defRPr>
    </a:lvl3pPr>
    <a:lvl4pPr marL="1371600" algn="l" rtl="0" eaLnBrk="0" fontAlgn="base" hangingPunct="0">
      <a:spcBef>
        <a:spcPct val="50000"/>
      </a:spcBef>
      <a:spcAft>
        <a:spcPct val="0"/>
      </a:spcAft>
      <a:defRPr sz="2400" kern="1200">
        <a:solidFill>
          <a:schemeClr val="tx1"/>
        </a:solidFill>
        <a:latin typeface="Helvetica" pitchFamily="2" charset="0"/>
        <a:ea typeface="MS PGothic" pitchFamily="34" charset="-128"/>
        <a:cs typeface="+mn-cs"/>
      </a:defRPr>
    </a:lvl4pPr>
    <a:lvl5pPr marL="1828800" algn="l" rtl="0" eaLnBrk="0" fontAlgn="base" hangingPunct="0">
      <a:spcBef>
        <a:spcPct val="50000"/>
      </a:spcBef>
      <a:spcAft>
        <a:spcPct val="0"/>
      </a:spcAft>
      <a:defRPr sz="2400" kern="1200">
        <a:solidFill>
          <a:schemeClr val="tx1"/>
        </a:solidFill>
        <a:latin typeface="Helvetica" pitchFamily="2" charset="0"/>
        <a:ea typeface="MS PGothic" pitchFamily="34" charset="-128"/>
        <a:cs typeface="+mn-cs"/>
      </a:defRPr>
    </a:lvl5pPr>
    <a:lvl6pPr marL="2286000" algn="l" defTabSz="914400" rtl="0" eaLnBrk="1" latinLnBrk="0" hangingPunct="1">
      <a:defRPr sz="2400" kern="1200">
        <a:solidFill>
          <a:schemeClr val="tx1"/>
        </a:solidFill>
        <a:latin typeface="Helvetica" pitchFamily="2" charset="0"/>
        <a:ea typeface="MS PGothic" pitchFamily="34" charset="-128"/>
        <a:cs typeface="+mn-cs"/>
      </a:defRPr>
    </a:lvl6pPr>
    <a:lvl7pPr marL="2743200" algn="l" defTabSz="914400" rtl="0" eaLnBrk="1" latinLnBrk="0" hangingPunct="1">
      <a:defRPr sz="2400" kern="1200">
        <a:solidFill>
          <a:schemeClr val="tx1"/>
        </a:solidFill>
        <a:latin typeface="Helvetica" pitchFamily="2" charset="0"/>
        <a:ea typeface="MS PGothic" pitchFamily="34" charset="-128"/>
        <a:cs typeface="+mn-cs"/>
      </a:defRPr>
    </a:lvl7pPr>
    <a:lvl8pPr marL="3200400" algn="l" defTabSz="914400" rtl="0" eaLnBrk="1" latinLnBrk="0" hangingPunct="1">
      <a:defRPr sz="2400" kern="1200">
        <a:solidFill>
          <a:schemeClr val="tx1"/>
        </a:solidFill>
        <a:latin typeface="Helvetica" pitchFamily="2" charset="0"/>
        <a:ea typeface="MS PGothic" pitchFamily="34" charset="-128"/>
        <a:cs typeface="+mn-cs"/>
      </a:defRPr>
    </a:lvl8pPr>
    <a:lvl9pPr marL="3657600" algn="l" defTabSz="914400" rtl="0" eaLnBrk="1" latinLnBrk="0" hangingPunct="1">
      <a:defRPr sz="2400" kern="1200">
        <a:solidFill>
          <a:schemeClr val="tx1"/>
        </a:solidFill>
        <a:latin typeface="Helvetica" pitchFamily="2"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E04BC"/>
    <a:srgbClr val="CC99FF"/>
    <a:srgbClr val="396BB3"/>
    <a:srgbClr val="A76F37"/>
    <a:srgbClr val="B2B2B2"/>
    <a:srgbClr val="4D4D4D"/>
    <a:srgbClr val="CC9900"/>
    <a:srgbClr val="FF0000"/>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84" autoAdjust="0"/>
    <p:restoredTop sz="79428" autoAdjust="0"/>
  </p:normalViewPr>
  <p:slideViewPr>
    <p:cSldViewPr snapToGrid="0">
      <p:cViewPr varScale="1">
        <p:scale>
          <a:sx n="92" d="100"/>
          <a:sy n="92" d="100"/>
        </p:scale>
        <p:origin x="-2316" y="-90"/>
      </p:cViewPr>
      <p:guideLst>
        <p:guide orient="horz" pos="3216"/>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66" d="100"/>
          <a:sy n="66" d="100"/>
        </p:scale>
        <p:origin x="-828" y="-72"/>
      </p:cViewPr>
      <p:guideLst>
        <p:guide orient="horz" pos="2904"/>
        <p:guide pos="2189"/>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76548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idx="2"/>
          </p:nvPr>
        </p:nvSpPr>
        <p:spPr bwMode="auto">
          <a:xfrm>
            <a:off x="1179513" y="700088"/>
            <a:ext cx="4584700" cy="3438525"/>
          </a:xfrm>
          <a:prstGeom prst="rect">
            <a:avLst/>
          </a:prstGeom>
          <a:noFill/>
          <a:ln w="12700">
            <a:noFill/>
            <a:miter lim="800000"/>
            <a:headEnd/>
            <a:tailEnd/>
          </a:ln>
        </p:spPr>
      </p:sp>
    </p:spTree>
    <p:extLst>
      <p:ext uri="{BB962C8B-B14F-4D97-AF65-F5344CB8AC3E}">
        <p14:creationId xmlns:p14="http://schemas.microsoft.com/office/powerpoint/2010/main" xmlns="" val="2578169542"/>
      </p:ext>
    </p:extLst>
  </p:cSld>
  <p:clrMap bg1="lt1" tx1="dk1" bg2="lt2" tx2="dk2" accent1="accent1" accent2="accent2" accent3="accent3" accent4="accent4" accent5="accent5" accent6="accent6" hlink="hlink" folHlink="folHlink"/>
  <p:notesStyle>
    <a:lvl1pPr algn="l" rtl="0" eaLnBrk="0" fontAlgn="base" hangingPunct="0">
      <a:lnSpc>
        <a:spcPct val="89000"/>
      </a:lnSpc>
      <a:spcBef>
        <a:spcPct val="40000"/>
      </a:spcBef>
      <a:spcAft>
        <a:spcPct val="0"/>
      </a:spcAft>
      <a:defRPr sz="1200" kern="1200">
        <a:solidFill>
          <a:schemeClr val="tx1"/>
        </a:solidFill>
        <a:latin typeface="Arial" charset="0"/>
        <a:ea typeface="MS PGothic" pitchFamily="34" charset="-128"/>
        <a:cs typeface="MS PGothic" pitchFamily="34" charset="-128"/>
      </a:defRPr>
    </a:lvl1pPr>
    <a:lvl2pPr marL="457200" algn="l" rtl="0" eaLnBrk="0" fontAlgn="base" hangingPunct="0">
      <a:lnSpc>
        <a:spcPct val="89000"/>
      </a:lnSpc>
      <a:spcBef>
        <a:spcPct val="4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lnSpc>
        <a:spcPct val="89000"/>
      </a:lnSpc>
      <a:spcBef>
        <a:spcPct val="40000"/>
      </a:spcBef>
      <a:spcAft>
        <a:spcPct val="0"/>
      </a:spcAft>
      <a:defRPr sz="1200" kern="1200">
        <a:solidFill>
          <a:schemeClr val="tx1"/>
        </a:solidFill>
        <a:latin typeface="Arial" charset="0"/>
        <a:ea typeface="MS PGothic" pitchFamily="34" charset="-128"/>
        <a:cs typeface="Geneva" pitchFamily="27" charset="0"/>
      </a:defRPr>
    </a:lvl3pPr>
    <a:lvl4pPr marL="1371600" algn="l" rtl="0" eaLnBrk="0" fontAlgn="base" hangingPunct="0">
      <a:lnSpc>
        <a:spcPct val="89000"/>
      </a:lnSpc>
      <a:spcBef>
        <a:spcPct val="40000"/>
      </a:spcBef>
      <a:spcAft>
        <a:spcPct val="0"/>
      </a:spcAft>
      <a:defRPr sz="1200" kern="1200">
        <a:solidFill>
          <a:schemeClr val="tx1"/>
        </a:solidFill>
        <a:latin typeface="Arial" charset="0"/>
        <a:ea typeface="MS PGothic" pitchFamily="34" charset="-128"/>
        <a:cs typeface="Geneva" pitchFamily="27" charset="0"/>
      </a:defRPr>
    </a:lvl4pPr>
    <a:lvl5pPr marL="1828800" algn="l" rtl="0" eaLnBrk="0" fontAlgn="base" hangingPunct="0">
      <a:lnSpc>
        <a:spcPct val="89000"/>
      </a:lnSpc>
      <a:spcBef>
        <a:spcPct val="40000"/>
      </a:spcBef>
      <a:spcAft>
        <a:spcPct val="0"/>
      </a:spcAft>
      <a:defRPr sz="1200" kern="1200">
        <a:solidFill>
          <a:schemeClr val="tx1"/>
        </a:solidFill>
        <a:latin typeface="Arial" charset="0"/>
        <a:ea typeface="MS PGothic" pitchFamily="34" charset="-128"/>
        <a:cs typeface="Geneva" pitchFamily="27"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solidFill>
            <a:srgbClr val="FFFFFF"/>
          </a:solidFill>
          <a:ln>
            <a:solidFill>
              <a:srgbClr val="000000"/>
            </a:solidFill>
          </a:ln>
        </p:spPr>
      </p:sp>
      <p:sp>
        <p:nvSpPr>
          <p:cNvPr id="14339" name="Rectangle 3"/>
          <p:cNvSpPr>
            <a:spLocks noGrp="1" noChangeArrowheads="1"/>
          </p:cNvSpPr>
          <p:nvPr>
            <p:ph type="body" idx="1"/>
          </p:nvPr>
        </p:nvSpPr>
        <p:spPr bwMode="auto">
          <a:xfrm>
            <a:off x="695325" y="4379913"/>
            <a:ext cx="5556250" cy="4148137"/>
          </a:xfrm>
          <a:prstGeom prst="rect">
            <a:avLst/>
          </a:prstGeom>
          <a:noFill/>
          <a:ln>
            <a:miter lim="800000"/>
            <a:headEnd/>
            <a:tailEnd/>
          </a:ln>
        </p:spPr>
        <p:txBody>
          <a:bodyPr lIns="91427" tIns="45713" rIns="91427" bIns="45713"/>
          <a:lstStyle/>
          <a:p>
            <a:pPr>
              <a:buFont typeface="Wingdings" pitchFamily="2" charset="2"/>
              <a:buNone/>
            </a:pPr>
            <a:endParaRPr lang="en-US"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379913"/>
            <a:ext cx="5556250" cy="4148137"/>
          </a:xfrm>
          <a:prstGeom prst="rect">
            <a:avLst/>
          </a:prstGeom>
        </p:spPr>
        <p:txBody>
          <a:bodyPr>
            <a:normAutofit/>
          </a:bodyPr>
          <a:lstStyle/>
          <a:p>
            <a:r>
              <a:rPr lang="en-US" dirty="0" smtClean="0"/>
              <a:t>50</a:t>
            </a:r>
            <a:r>
              <a:rPr lang="en-US" baseline="0" dirty="0" smtClean="0"/>
              <a:t> m to 500 m </a:t>
            </a:r>
            <a:r>
              <a:rPr lang="en-US" baseline="0" dirty="0" err="1" smtClean="0"/>
              <a:t>reso</a:t>
            </a:r>
            <a:r>
              <a:rPr lang="en-US" baseline="0" dirty="0" smtClean="0"/>
              <a:t> for </a:t>
            </a:r>
            <a:r>
              <a:rPr lang="en-US" baseline="0" dirty="0" err="1" smtClean="0"/>
              <a:t>aerocube</a:t>
            </a:r>
            <a:r>
              <a:rPr lang="en-US" baseline="0" dirty="0" smtClean="0"/>
              <a:t>… no wavelength </a:t>
            </a:r>
            <a:r>
              <a:rPr lang="en-US" baseline="0" dirty="0" smtClean="0">
                <a:sym typeface="Wingdings" pitchFamily="2" charset="2"/>
              </a:rPr>
              <a:t> </a:t>
            </a:r>
          </a:p>
          <a:p>
            <a:r>
              <a:rPr lang="en-US" baseline="0" dirty="0" smtClean="0">
                <a:sym typeface="Wingdings" pitchFamily="2" charset="2"/>
              </a:rPr>
              <a:t>10 cm aperture gives 25 m GSD at 600 km for 4 microns.</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379913"/>
            <a:ext cx="5556250" cy="4148137"/>
          </a:xfrm>
          <a:prstGeom prst="rect">
            <a:avLst/>
          </a:prstGeom>
        </p:spPr>
        <p:txBody>
          <a:bodyPr>
            <a:normAutofit/>
          </a:bodyPr>
          <a:lstStyle/>
          <a:p>
            <a:r>
              <a:rPr lang="en-US" dirty="0" smtClean="0"/>
              <a:t>50</a:t>
            </a:r>
            <a:r>
              <a:rPr lang="en-US" baseline="0" dirty="0" smtClean="0"/>
              <a:t> m to 500 m </a:t>
            </a:r>
            <a:r>
              <a:rPr lang="en-US" baseline="0" dirty="0" err="1" smtClean="0"/>
              <a:t>reso</a:t>
            </a:r>
            <a:r>
              <a:rPr lang="en-US" baseline="0" dirty="0" smtClean="0"/>
              <a:t> for </a:t>
            </a:r>
            <a:r>
              <a:rPr lang="en-US" baseline="0" dirty="0" err="1" smtClean="0"/>
              <a:t>aerocube</a:t>
            </a:r>
            <a:r>
              <a:rPr lang="en-US" baseline="0" dirty="0" smtClean="0"/>
              <a:t>… no wavelength </a:t>
            </a:r>
            <a:r>
              <a:rPr lang="en-US" baseline="0" dirty="0" smtClean="0">
                <a:sym typeface="Wingdings" pitchFamily="2" charset="2"/>
              </a:rPr>
              <a:t> </a:t>
            </a:r>
          </a:p>
          <a:p>
            <a:r>
              <a:rPr lang="en-US" baseline="0" dirty="0" smtClean="0">
                <a:sym typeface="Wingdings" pitchFamily="2" charset="2"/>
              </a:rPr>
              <a:t>10 cm aperture gives 25 m GSD at 600 km for 4 microns.</a:t>
            </a:r>
            <a:endParaRPr lang="en-US" dirty="0" smtClean="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379913"/>
            <a:ext cx="5556250" cy="4148137"/>
          </a:xfrm>
          <a:prstGeom prst="rect">
            <a:avLst/>
          </a:prstGeom>
        </p:spPr>
        <p:txBody>
          <a:bodyPr>
            <a:normAutofit/>
          </a:bodyPr>
          <a:lstStyle/>
          <a:p>
            <a:r>
              <a:rPr lang="en-US" dirty="0" smtClean="0"/>
              <a:t>50</a:t>
            </a:r>
            <a:r>
              <a:rPr lang="en-US" baseline="0" dirty="0" smtClean="0"/>
              <a:t> m to 500 m </a:t>
            </a:r>
            <a:r>
              <a:rPr lang="en-US" baseline="0" dirty="0" err="1" smtClean="0"/>
              <a:t>reso</a:t>
            </a:r>
            <a:r>
              <a:rPr lang="en-US" baseline="0" dirty="0" smtClean="0"/>
              <a:t> for </a:t>
            </a:r>
            <a:r>
              <a:rPr lang="en-US" baseline="0" dirty="0" err="1" smtClean="0"/>
              <a:t>aerocube</a:t>
            </a:r>
            <a:r>
              <a:rPr lang="en-US" baseline="0" dirty="0" smtClean="0"/>
              <a:t>… no wavelength </a:t>
            </a:r>
            <a:r>
              <a:rPr lang="en-US" baseline="0" dirty="0" smtClean="0">
                <a:sym typeface="Wingdings" pitchFamily="2" charset="2"/>
              </a:rPr>
              <a:t> </a:t>
            </a:r>
          </a:p>
          <a:p>
            <a:r>
              <a:rPr lang="en-US" baseline="0" dirty="0" smtClean="0">
                <a:sym typeface="Wingdings" pitchFamily="2" charset="2"/>
              </a:rPr>
              <a:t>10 cm aperture gives 25 m GSD at 600 km for 4 microns.</a:t>
            </a:r>
            <a:endParaRPr lang="en-US" dirty="0" smtClean="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379913"/>
            <a:ext cx="5556250" cy="4148137"/>
          </a:xfrm>
          <a:prstGeom prst="rect">
            <a:avLst/>
          </a:prstGeom>
        </p:spPr>
        <p:txBody>
          <a:bodyPr>
            <a:normAutofit/>
          </a:bodyPr>
          <a:lstStyle/>
          <a:p>
            <a:r>
              <a:rPr lang="en-US" dirty="0" smtClean="0"/>
              <a:t>Small </a:t>
            </a:r>
            <a:r>
              <a:rPr lang="en-US" dirty="0" err="1" smtClean="0"/>
              <a:t>sats</a:t>
            </a:r>
            <a:r>
              <a:rPr lang="en-US" dirty="0" smtClean="0"/>
              <a:t> do</a:t>
            </a:r>
            <a:r>
              <a:rPr lang="en-US" baseline="0" dirty="0" smtClean="0"/>
              <a:t> not produce as much quality individually as the traditional flagships but with large numbers they can</a:t>
            </a:r>
          </a:p>
          <a:p>
            <a:r>
              <a:rPr lang="en-US" baseline="0" dirty="0" smtClean="0"/>
              <a:t>Large numbers are possible because small </a:t>
            </a:r>
            <a:r>
              <a:rPr lang="en-US" baseline="0" dirty="0" err="1" smtClean="0"/>
              <a:t>sats</a:t>
            </a:r>
            <a:r>
              <a:rPr lang="en-US" baseline="0" dirty="0" smtClean="0"/>
              <a:t> are cheap and fast</a:t>
            </a:r>
            <a:endParaRPr lang="en-US" dirty="0" smtClean="0"/>
          </a:p>
          <a:p>
            <a:r>
              <a:rPr lang="en-US" dirty="0" smtClean="0"/>
              <a:t>Both</a:t>
            </a:r>
            <a:r>
              <a:rPr lang="en-US" baseline="0" dirty="0" smtClean="0"/>
              <a:t> </a:t>
            </a:r>
            <a:r>
              <a:rPr lang="en-US" baseline="0" dirty="0" err="1" smtClean="0"/>
              <a:t>cubesats</a:t>
            </a:r>
            <a:r>
              <a:rPr lang="en-US" baseline="0" dirty="0" smtClean="0"/>
              <a:t> and DSMs go hand in hand – prevalent in government industry and academia</a:t>
            </a:r>
            <a:endParaRPr lang="en-US" dirty="0" smtClean="0"/>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379913"/>
            <a:ext cx="5556250" cy="4148137"/>
          </a:xfrm>
          <a:prstGeom prst="rect">
            <a:avLst/>
          </a:prstGeom>
        </p:spPr>
        <p:txBody>
          <a:bodyPr>
            <a:normAutofit/>
          </a:bodyPr>
          <a:lstStyle/>
          <a:p>
            <a:r>
              <a:rPr lang="en-US" dirty="0" smtClean="0"/>
              <a:t>Small </a:t>
            </a:r>
            <a:r>
              <a:rPr lang="en-US" dirty="0" err="1" smtClean="0"/>
              <a:t>sats</a:t>
            </a:r>
            <a:r>
              <a:rPr lang="en-US" dirty="0" smtClean="0"/>
              <a:t> do</a:t>
            </a:r>
            <a:r>
              <a:rPr lang="en-US" baseline="0" dirty="0" smtClean="0"/>
              <a:t> not produce as much quality individually as the traditional flagships but with large numbers they can</a:t>
            </a:r>
          </a:p>
          <a:p>
            <a:r>
              <a:rPr lang="en-US" baseline="0" dirty="0" smtClean="0"/>
              <a:t>Large numbers are possible because small </a:t>
            </a:r>
            <a:r>
              <a:rPr lang="en-US" baseline="0" dirty="0" err="1" smtClean="0"/>
              <a:t>sats</a:t>
            </a:r>
            <a:r>
              <a:rPr lang="en-US" baseline="0" dirty="0" smtClean="0"/>
              <a:t> are cheap and fast</a:t>
            </a:r>
            <a:endParaRPr lang="en-US" dirty="0" smtClean="0"/>
          </a:p>
          <a:p>
            <a:r>
              <a:rPr lang="en-US" dirty="0" smtClean="0"/>
              <a:t>Both</a:t>
            </a:r>
            <a:r>
              <a:rPr lang="en-US" baseline="0" dirty="0" smtClean="0"/>
              <a:t> </a:t>
            </a:r>
            <a:r>
              <a:rPr lang="en-US" baseline="0" dirty="0" err="1" smtClean="0"/>
              <a:t>cubesats</a:t>
            </a:r>
            <a:r>
              <a:rPr lang="en-US" baseline="0" dirty="0" smtClean="0"/>
              <a:t> and DSMs go hand in hand – prevalent in government industry and academia</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mj-lt"/>
              </a:defRPr>
            </a:lvl1pPr>
          </a:lstStyle>
          <a:p>
            <a:pPr>
              <a:defRPr/>
            </a:pPr>
            <a:r>
              <a:rPr lang="en-US" smtClean="0"/>
              <a:t>Draft 1/8/06</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5840085E-D8A7-44C9-9554-48A0CC9457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5638" y="184150"/>
            <a:ext cx="2138362" cy="5962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88963" y="184150"/>
            <a:ext cx="6264275" cy="5962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mj-lt"/>
              </a:defRPr>
            </a:lvl1pPr>
          </a:lstStyle>
          <a:p>
            <a:pPr>
              <a:defRPr/>
            </a:pPr>
            <a:r>
              <a:rPr lang="en-US" smtClean="0"/>
              <a:t>Draft 1/8/06</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FA3BA98C-ECAD-408F-A476-0126D2DE504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mj-lt"/>
              </a:defRPr>
            </a:lvl1pPr>
          </a:lstStyle>
          <a:p>
            <a:pPr>
              <a:defRPr/>
            </a:pPr>
            <a:r>
              <a:rPr lang="en-US" smtClean="0"/>
              <a:t>Draft 1/8/06</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E89DA227-E3C4-4900-921E-0E33F73CDD3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88963" y="1060450"/>
            <a:ext cx="3971925"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3288" y="1060450"/>
            <a:ext cx="3973512"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mj-lt"/>
              </a:defRPr>
            </a:lvl1pPr>
          </a:lstStyle>
          <a:p>
            <a:pPr>
              <a:defRPr/>
            </a:pPr>
            <a:r>
              <a:rPr lang="en-US" smtClean="0"/>
              <a:t>Draft 1/8/06</a:t>
            </a: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5565F33E-7E86-4073-95F2-CA06F5F40BC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mj-lt"/>
              </a:defRPr>
            </a:lvl1pPr>
          </a:lstStyle>
          <a:p>
            <a:pPr>
              <a:defRPr/>
            </a:pPr>
            <a:r>
              <a:rPr lang="en-US" smtClean="0"/>
              <a:t>Draft 1/8/06</a:t>
            </a: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95B4FCB5-50A9-4518-8099-7AC6B651A98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flipV="1">
            <a:off x="0" y="0"/>
            <a:ext cx="9144000" cy="1181100"/>
          </a:xfrm>
          <a:prstGeom prst="rect">
            <a:avLst/>
          </a:prstGeom>
          <a:gradFill rotWithShape="0">
            <a:gsLst>
              <a:gs pos="0">
                <a:srgbClr val="CCECFF"/>
              </a:gs>
              <a:gs pos="100000">
                <a:schemeClr val="bg1"/>
              </a:gs>
            </a:gsLst>
            <a:lin ang="5400000" scaled="1"/>
          </a:gradFill>
          <a:ln w="9525">
            <a:noFill/>
            <a:miter lim="800000"/>
            <a:headEnd/>
            <a:tailEnd/>
          </a:ln>
        </p:spPr>
        <p:txBody>
          <a:bodyPr rot="10800000" wrap="none" anchor="ctr"/>
          <a:lstStyle/>
          <a:p>
            <a:pPr algn="ctr" eaLnBrk="1" hangingPunct="1">
              <a:spcBef>
                <a:spcPct val="20000"/>
              </a:spcBef>
              <a:buFontTx/>
              <a:buChar char="ï"/>
              <a:defRPr/>
            </a:pPr>
            <a:endParaRPr lang="en-US" sz="1000">
              <a:latin typeface="Arial" pitchFamily="34" charset="0"/>
            </a:endParaRPr>
          </a:p>
        </p:txBody>
      </p:sp>
      <p:sp>
        <p:nvSpPr>
          <p:cNvPr id="4" name="Rectangle 3"/>
          <p:cNvSpPr>
            <a:spLocks noChangeArrowheads="1"/>
          </p:cNvSpPr>
          <p:nvPr/>
        </p:nvSpPr>
        <p:spPr bwMode="auto">
          <a:xfrm>
            <a:off x="0" y="5802313"/>
            <a:ext cx="9144000" cy="1055687"/>
          </a:xfrm>
          <a:prstGeom prst="rect">
            <a:avLst/>
          </a:prstGeom>
          <a:gradFill rotWithShape="0">
            <a:gsLst>
              <a:gs pos="0">
                <a:schemeClr val="bg1"/>
              </a:gs>
              <a:gs pos="100000">
                <a:srgbClr val="CCECFF"/>
              </a:gs>
            </a:gsLst>
            <a:lin ang="5400000" scaled="1"/>
          </a:gradFill>
          <a:ln w="9525">
            <a:noFill/>
            <a:miter lim="800000"/>
            <a:headEnd/>
            <a:tailEnd/>
          </a:ln>
        </p:spPr>
        <p:txBody>
          <a:bodyPr wrap="none" anchor="ctr"/>
          <a:lstStyle/>
          <a:p>
            <a:pPr>
              <a:defRPr/>
            </a:pPr>
            <a:endParaRPr lang="en-US"/>
          </a:p>
        </p:txBody>
      </p:sp>
      <p:sp>
        <p:nvSpPr>
          <p:cNvPr id="5" name="Line 9"/>
          <p:cNvSpPr>
            <a:spLocks noChangeShapeType="1"/>
          </p:cNvSpPr>
          <p:nvPr userDrawn="1"/>
        </p:nvSpPr>
        <p:spPr bwMode="auto">
          <a:xfrm>
            <a:off x="9525" y="774700"/>
            <a:ext cx="9124950" cy="0"/>
          </a:xfrm>
          <a:prstGeom prst="line">
            <a:avLst/>
          </a:prstGeom>
          <a:noFill/>
          <a:ln w="28575">
            <a:solidFill>
              <a:srgbClr val="0C285B"/>
            </a:solidFill>
            <a:round/>
            <a:headEnd/>
            <a:tailEnd/>
          </a:ln>
        </p:spPr>
        <p:txBody>
          <a:bodyPr lIns="0" tIns="0" rIns="0" bIns="0" anchor="ctr">
            <a:spAutoFit/>
          </a:bodyPr>
          <a:lstStyle/>
          <a:p>
            <a:pPr>
              <a:defRPr/>
            </a:pPr>
            <a:endParaRPr lang="en-US"/>
          </a:p>
        </p:txBody>
      </p:sp>
      <p:sp>
        <p:nvSpPr>
          <p:cNvPr id="6" name="Line 10"/>
          <p:cNvSpPr>
            <a:spLocks noChangeShapeType="1"/>
          </p:cNvSpPr>
          <p:nvPr/>
        </p:nvSpPr>
        <p:spPr bwMode="auto">
          <a:xfrm>
            <a:off x="9525" y="812800"/>
            <a:ext cx="9124950" cy="0"/>
          </a:xfrm>
          <a:prstGeom prst="line">
            <a:avLst/>
          </a:prstGeom>
          <a:noFill/>
          <a:ln w="9525">
            <a:solidFill>
              <a:srgbClr val="396BB3"/>
            </a:solidFill>
            <a:round/>
            <a:headEnd/>
            <a:tailEnd/>
          </a:ln>
        </p:spPr>
        <p:txBody>
          <a:bodyPr lIns="0" tIns="0" rIns="0" bIns="0" anchor="ctr">
            <a:spAutoFit/>
          </a:bodyPr>
          <a:lstStyle/>
          <a:p>
            <a:pPr>
              <a:defRPr/>
            </a:pPr>
            <a:endParaRPr lang="en-US"/>
          </a:p>
        </p:txBody>
      </p:sp>
      <p:pic>
        <p:nvPicPr>
          <p:cNvPr id="7" name="Picture 26"/>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8374063" y="114551"/>
            <a:ext cx="769937" cy="649287"/>
          </a:xfrm>
          <a:prstGeom prst="rect">
            <a:avLst/>
          </a:prstGeom>
          <a:noFill/>
          <a:ln w="9525">
            <a:noFill/>
            <a:miter lim="800000"/>
            <a:headEnd/>
            <a:tailEnd/>
          </a:ln>
        </p:spPr>
      </p:pic>
      <p:sp>
        <p:nvSpPr>
          <p:cNvPr id="2" name="Title 1"/>
          <p:cNvSpPr>
            <a:spLocks noGrp="1"/>
          </p:cNvSpPr>
          <p:nvPr>
            <p:ph type="title"/>
          </p:nvPr>
        </p:nvSpPr>
        <p:spPr>
          <a:xfrm>
            <a:off x="2181726" y="192505"/>
            <a:ext cx="6168190" cy="521369"/>
          </a:xfrm>
        </p:spPr>
        <p:txBody>
          <a:bodyPr/>
          <a:lstStyle>
            <a:lvl1pPr algn="ctr">
              <a:defRPr/>
            </a:lvl1pPr>
          </a:lstStyle>
          <a:p>
            <a:r>
              <a:rPr lang="en-US" dirty="0" smtClean="0"/>
              <a:t>Click to edit Master title style</a:t>
            </a:r>
            <a:endParaRPr lang="en-US" dirty="0"/>
          </a:p>
        </p:txBody>
      </p:sp>
      <p:sp>
        <p:nvSpPr>
          <p:cNvPr id="8" name="Date Placeholder 2"/>
          <p:cNvSpPr>
            <a:spLocks noGrp="1"/>
          </p:cNvSpPr>
          <p:nvPr>
            <p:ph type="dt" sz="half" idx="10"/>
          </p:nvPr>
        </p:nvSpPr>
        <p:spPr/>
        <p:txBody>
          <a:bodyPr/>
          <a:lstStyle>
            <a:lvl1pPr>
              <a:defRPr>
                <a:latin typeface="+mj-lt"/>
              </a:defRPr>
            </a:lvl1pPr>
          </a:lstStyle>
          <a:p>
            <a:pPr>
              <a:defRPr/>
            </a:pPr>
            <a:r>
              <a:rPr lang="en-US" smtClean="0"/>
              <a:t>Draft 1/8/06</a:t>
            </a:r>
            <a:endParaRPr lang="en-US"/>
          </a:p>
        </p:txBody>
      </p:sp>
      <p:sp>
        <p:nvSpPr>
          <p:cNvPr id="9" name="Footer Placeholder 3"/>
          <p:cNvSpPr>
            <a:spLocks noGrp="1"/>
          </p:cNvSpPr>
          <p:nvPr>
            <p:ph type="ftr" sz="quarter" idx="11"/>
          </p:nvPr>
        </p:nvSpPr>
        <p:spPr/>
        <p:txBody>
          <a:bodyPr/>
          <a:lstStyle>
            <a:lvl1pPr>
              <a:defRPr/>
            </a:lvl1pPr>
          </a:lstStyle>
          <a:p>
            <a:pPr>
              <a:defRPr/>
            </a:pPr>
            <a:endParaRPr lang="en-US" dirty="0"/>
          </a:p>
        </p:txBody>
      </p:sp>
      <p:sp>
        <p:nvSpPr>
          <p:cNvPr id="10" name="Slide Number Placeholder 4"/>
          <p:cNvSpPr>
            <a:spLocks noGrp="1"/>
          </p:cNvSpPr>
          <p:nvPr>
            <p:ph type="sldNum" sz="quarter" idx="12"/>
          </p:nvPr>
        </p:nvSpPr>
        <p:spPr/>
        <p:txBody>
          <a:bodyPr/>
          <a:lstStyle>
            <a:lvl1pPr>
              <a:defRPr smtClean="0"/>
            </a:lvl1pPr>
          </a:lstStyle>
          <a:p>
            <a:pPr>
              <a:defRPr/>
            </a:pPr>
            <a:fld id="{87F44F7F-0891-4D0C-88C7-CA46992D60EC}" type="slidenum">
              <a:rPr lang="en-US"/>
              <a:pPr>
                <a:defRPr/>
              </a:pPr>
              <a:t>‹#›</a:t>
            </a:fld>
            <a:endParaRPr lang="en-US"/>
          </a:p>
        </p:txBody>
      </p:sp>
      <p:pic>
        <p:nvPicPr>
          <p:cNvPr id="1026" name="Picture 2" descr="C:\Users\snag\Dropbox\NASA-ARC\Admin\Website\sreejanag.github.io\baeri.jpg"/>
          <p:cNvPicPr>
            <a:picLocks noChangeAspect="1" noChangeArrowheads="1"/>
          </p:cNvPicPr>
          <p:nvPr userDrawn="1"/>
        </p:nvPicPr>
        <p:blipFill>
          <a:blip r:embed="rId3"/>
          <a:srcRect/>
          <a:stretch>
            <a:fillRect/>
          </a:stretch>
        </p:blipFill>
        <p:spPr bwMode="auto">
          <a:xfrm>
            <a:off x="0" y="0"/>
            <a:ext cx="2021231" cy="722008"/>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mj-lt"/>
              </a:defRPr>
            </a:lvl1pPr>
          </a:lstStyle>
          <a:p>
            <a:pPr>
              <a:defRPr/>
            </a:pPr>
            <a:r>
              <a:rPr lang="en-US" smtClean="0"/>
              <a:t>Draft 1/8/06</a:t>
            </a: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AE11CCD8-F5B4-4706-9504-AF233B7FE0C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mj-lt"/>
              </a:defRPr>
            </a:lvl1pPr>
          </a:lstStyle>
          <a:p>
            <a:pPr>
              <a:defRPr/>
            </a:pPr>
            <a:r>
              <a:rPr lang="en-US" smtClean="0"/>
              <a:t>Draft 1/8/06</a:t>
            </a: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5F7157B7-015B-4A91-B181-704E7505BC3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mj-lt"/>
              </a:defRPr>
            </a:lvl1pPr>
          </a:lstStyle>
          <a:p>
            <a:pPr>
              <a:defRPr/>
            </a:pPr>
            <a:r>
              <a:rPr lang="en-US" smtClean="0"/>
              <a:t>Draft 1/8/06</a:t>
            </a: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0C821180-0D74-49F8-AF28-A9FC961A7E8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mj-lt"/>
              </a:defRPr>
            </a:lvl1pPr>
          </a:lstStyle>
          <a:p>
            <a:pPr>
              <a:defRPr/>
            </a:pPr>
            <a:r>
              <a:rPr lang="en-US" smtClean="0"/>
              <a:t>Draft 1/8/06</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40EAC96D-90AA-4ADA-9B94-C4E5C74373D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flipV="1">
            <a:off x="0" y="0"/>
            <a:ext cx="9144000" cy="1181100"/>
          </a:xfrm>
          <a:prstGeom prst="rect">
            <a:avLst/>
          </a:prstGeom>
          <a:gradFill rotWithShape="0">
            <a:gsLst>
              <a:gs pos="0">
                <a:srgbClr val="CCECFF"/>
              </a:gs>
              <a:gs pos="100000">
                <a:schemeClr val="bg1"/>
              </a:gs>
            </a:gsLst>
            <a:lin ang="5400000" scaled="1"/>
          </a:gradFill>
          <a:ln w="9525">
            <a:noFill/>
            <a:miter lim="800000"/>
            <a:headEnd/>
            <a:tailEnd/>
          </a:ln>
        </p:spPr>
        <p:txBody>
          <a:bodyPr rot="10800000" wrap="none" anchor="ctr"/>
          <a:lstStyle/>
          <a:p>
            <a:pPr algn="ctr" eaLnBrk="1" hangingPunct="1">
              <a:spcBef>
                <a:spcPct val="20000"/>
              </a:spcBef>
              <a:buFontTx/>
              <a:buChar char="ï"/>
              <a:defRPr/>
            </a:pPr>
            <a:endParaRPr lang="en-US" sz="1000">
              <a:latin typeface="Arial" pitchFamily="34" charset="0"/>
            </a:endParaRPr>
          </a:p>
        </p:txBody>
      </p:sp>
      <p:sp>
        <p:nvSpPr>
          <p:cNvPr id="1027" name="Rectangle 3"/>
          <p:cNvSpPr>
            <a:spLocks noChangeArrowheads="1"/>
          </p:cNvSpPr>
          <p:nvPr/>
        </p:nvSpPr>
        <p:spPr bwMode="auto">
          <a:xfrm>
            <a:off x="0" y="5802313"/>
            <a:ext cx="9144000" cy="1055687"/>
          </a:xfrm>
          <a:prstGeom prst="rect">
            <a:avLst/>
          </a:prstGeom>
          <a:gradFill rotWithShape="0">
            <a:gsLst>
              <a:gs pos="0">
                <a:schemeClr val="bg1"/>
              </a:gs>
              <a:gs pos="100000">
                <a:srgbClr val="CCECFF"/>
              </a:gs>
            </a:gsLst>
            <a:lin ang="5400000" scaled="1"/>
          </a:gradFill>
          <a:ln w="9525">
            <a:noFill/>
            <a:miter lim="800000"/>
            <a:headEnd/>
            <a:tailEnd/>
          </a:ln>
        </p:spPr>
        <p:txBody>
          <a:bodyPr wrap="none" anchor="ctr"/>
          <a:lstStyle/>
          <a:p>
            <a:pPr>
              <a:defRPr/>
            </a:pPr>
            <a:endParaRPr lang="en-US"/>
          </a:p>
        </p:txBody>
      </p:sp>
      <p:sp>
        <p:nvSpPr>
          <p:cNvPr id="1028" name="Rectangle 4"/>
          <p:cNvSpPr>
            <a:spLocks noGrp="1" noChangeArrowheads="1"/>
          </p:cNvSpPr>
          <p:nvPr>
            <p:ph type="title"/>
          </p:nvPr>
        </p:nvSpPr>
        <p:spPr bwMode="auto">
          <a:xfrm>
            <a:off x="874713" y="184150"/>
            <a:ext cx="8269287" cy="51911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588963" y="1060450"/>
            <a:ext cx="8097837" cy="50863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7286" name="Rectangle 6"/>
          <p:cNvSpPr>
            <a:spLocks noGrp="1" noChangeArrowheads="1"/>
          </p:cNvSpPr>
          <p:nvPr>
            <p:ph type="dt" sz="half" idx="2"/>
          </p:nvPr>
        </p:nvSpPr>
        <p:spPr bwMode="auto">
          <a:xfrm>
            <a:off x="38100" y="6330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000">
                <a:latin typeface="Times" charset="0"/>
                <a:ea typeface="Arial" charset="0"/>
                <a:cs typeface="Arial" charset="0"/>
              </a:defRPr>
            </a:lvl1pPr>
          </a:lstStyle>
          <a:p>
            <a:pPr>
              <a:defRPr/>
            </a:pPr>
            <a:r>
              <a:rPr lang="en-US" smtClean="0"/>
              <a:t>Draft 1/8/06</a:t>
            </a:r>
            <a:endParaRPr lang="en-US"/>
          </a:p>
        </p:txBody>
      </p:sp>
      <p:sp>
        <p:nvSpPr>
          <p:cNvPr id="97287" name="Rectangle 7"/>
          <p:cNvSpPr>
            <a:spLocks noGrp="1" noChangeArrowheads="1"/>
          </p:cNvSpPr>
          <p:nvPr>
            <p:ph type="ftr" sz="quarter" idx="3"/>
          </p:nvPr>
        </p:nvSpPr>
        <p:spPr bwMode="auto">
          <a:xfrm>
            <a:off x="3101975" y="63484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000">
                <a:latin typeface="+mj-lt"/>
                <a:ea typeface="Arial" charset="0"/>
                <a:cs typeface="Arial" charset="0"/>
              </a:defRPr>
            </a:lvl1pPr>
          </a:lstStyle>
          <a:p>
            <a:pPr>
              <a:defRPr/>
            </a:pPr>
            <a:endParaRPr lang="en-US"/>
          </a:p>
        </p:txBody>
      </p:sp>
      <p:sp>
        <p:nvSpPr>
          <p:cNvPr id="97288" name="Rectangle 8"/>
          <p:cNvSpPr>
            <a:spLocks noGrp="1" noChangeArrowheads="1"/>
          </p:cNvSpPr>
          <p:nvPr>
            <p:ph type="sldNum" sz="quarter" idx="4"/>
          </p:nvPr>
        </p:nvSpPr>
        <p:spPr bwMode="auto">
          <a:xfrm>
            <a:off x="6692900" y="6548438"/>
            <a:ext cx="2365375" cy="279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spcBef>
                <a:spcPct val="0"/>
              </a:spcBef>
              <a:defRPr sz="1000" smtClean="0">
                <a:latin typeface="Arial" pitchFamily="34" charset="0"/>
                <a:cs typeface="Arial" pitchFamily="34" charset="0"/>
              </a:defRPr>
            </a:lvl1pPr>
          </a:lstStyle>
          <a:p>
            <a:pPr>
              <a:defRPr/>
            </a:pPr>
            <a:fld id="{B1A04E53-D696-4359-8865-CFE080B47E18}" type="slidenum">
              <a:rPr lang="en-US"/>
              <a:pPr>
                <a:defRPr/>
              </a:pPr>
              <a:t>‹#›</a:t>
            </a:fld>
            <a:endParaRPr lang="en-US"/>
          </a:p>
        </p:txBody>
      </p:sp>
      <p:sp>
        <p:nvSpPr>
          <p:cNvPr id="1033" name="Line 9"/>
          <p:cNvSpPr>
            <a:spLocks noChangeShapeType="1"/>
          </p:cNvSpPr>
          <p:nvPr userDrawn="1"/>
        </p:nvSpPr>
        <p:spPr bwMode="auto">
          <a:xfrm>
            <a:off x="9525" y="774700"/>
            <a:ext cx="9124950" cy="0"/>
          </a:xfrm>
          <a:prstGeom prst="line">
            <a:avLst/>
          </a:prstGeom>
          <a:noFill/>
          <a:ln w="28575">
            <a:solidFill>
              <a:srgbClr val="0C285B"/>
            </a:solidFill>
            <a:round/>
            <a:headEnd/>
            <a:tailEnd/>
          </a:ln>
        </p:spPr>
        <p:txBody>
          <a:bodyPr lIns="0" tIns="0" rIns="0" bIns="0" anchor="ctr">
            <a:spAutoFit/>
          </a:bodyPr>
          <a:lstStyle/>
          <a:p>
            <a:pPr>
              <a:defRPr/>
            </a:pPr>
            <a:endParaRPr lang="en-US"/>
          </a:p>
        </p:txBody>
      </p:sp>
      <p:sp>
        <p:nvSpPr>
          <p:cNvPr id="1034" name="Line 10"/>
          <p:cNvSpPr>
            <a:spLocks noChangeShapeType="1"/>
          </p:cNvSpPr>
          <p:nvPr/>
        </p:nvSpPr>
        <p:spPr bwMode="auto">
          <a:xfrm>
            <a:off x="9525" y="812800"/>
            <a:ext cx="9124950" cy="0"/>
          </a:xfrm>
          <a:prstGeom prst="line">
            <a:avLst/>
          </a:prstGeom>
          <a:noFill/>
          <a:ln w="9525">
            <a:solidFill>
              <a:srgbClr val="396BB3"/>
            </a:solidFill>
            <a:round/>
            <a:headEnd/>
            <a:tailEnd/>
          </a:ln>
        </p:spPr>
        <p:txBody>
          <a:bodyPr lIns="0" tIns="0" rIns="0" bIns="0" anchor="ctr">
            <a:spAutoFit/>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Lst>
  <p:hf hdr="0" ftr="0" dt="0"/>
  <p:txStyles>
    <p:titleStyle>
      <a:lvl1pPr algn="l" rtl="0" eaLnBrk="0" fontAlgn="base" hangingPunct="0">
        <a:lnSpc>
          <a:spcPct val="85000"/>
        </a:lnSpc>
        <a:spcBef>
          <a:spcPct val="0"/>
        </a:spcBef>
        <a:spcAft>
          <a:spcPct val="0"/>
        </a:spcAft>
        <a:defRPr sz="2800" b="1">
          <a:solidFill>
            <a:schemeClr val="tx1"/>
          </a:solidFill>
          <a:latin typeface="+mj-lt"/>
          <a:ea typeface="MS PGothic" pitchFamily="34" charset="-128"/>
          <a:cs typeface="ＭＳ Ｐゴシック" charset="-128"/>
        </a:defRPr>
      </a:lvl1pPr>
      <a:lvl2pPr algn="l" rtl="0" eaLnBrk="0" fontAlgn="base" hangingPunct="0">
        <a:lnSpc>
          <a:spcPct val="85000"/>
        </a:lnSpc>
        <a:spcBef>
          <a:spcPct val="0"/>
        </a:spcBef>
        <a:spcAft>
          <a:spcPct val="0"/>
        </a:spcAft>
        <a:defRPr sz="2800" b="1">
          <a:solidFill>
            <a:schemeClr val="tx1"/>
          </a:solidFill>
          <a:latin typeface="Times" charset="0"/>
          <a:ea typeface="MS PGothic" pitchFamily="34" charset="-128"/>
          <a:cs typeface="ＭＳ Ｐゴシック" charset="-128"/>
        </a:defRPr>
      </a:lvl2pPr>
      <a:lvl3pPr algn="l" rtl="0" eaLnBrk="0" fontAlgn="base" hangingPunct="0">
        <a:lnSpc>
          <a:spcPct val="85000"/>
        </a:lnSpc>
        <a:spcBef>
          <a:spcPct val="0"/>
        </a:spcBef>
        <a:spcAft>
          <a:spcPct val="0"/>
        </a:spcAft>
        <a:defRPr sz="2800" b="1">
          <a:solidFill>
            <a:schemeClr val="tx1"/>
          </a:solidFill>
          <a:latin typeface="Times" charset="0"/>
          <a:ea typeface="MS PGothic" pitchFamily="34" charset="-128"/>
          <a:cs typeface="ＭＳ Ｐゴシック" charset="-128"/>
        </a:defRPr>
      </a:lvl3pPr>
      <a:lvl4pPr algn="l" rtl="0" eaLnBrk="0" fontAlgn="base" hangingPunct="0">
        <a:lnSpc>
          <a:spcPct val="85000"/>
        </a:lnSpc>
        <a:spcBef>
          <a:spcPct val="0"/>
        </a:spcBef>
        <a:spcAft>
          <a:spcPct val="0"/>
        </a:spcAft>
        <a:defRPr sz="2800" b="1">
          <a:solidFill>
            <a:schemeClr val="tx1"/>
          </a:solidFill>
          <a:latin typeface="Times" charset="0"/>
          <a:ea typeface="MS PGothic" pitchFamily="34" charset="-128"/>
          <a:cs typeface="ＭＳ Ｐゴシック" charset="-128"/>
        </a:defRPr>
      </a:lvl4pPr>
      <a:lvl5pPr algn="l" rtl="0" eaLnBrk="0" fontAlgn="base" hangingPunct="0">
        <a:lnSpc>
          <a:spcPct val="85000"/>
        </a:lnSpc>
        <a:spcBef>
          <a:spcPct val="0"/>
        </a:spcBef>
        <a:spcAft>
          <a:spcPct val="0"/>
        </a:spcAft>
        <a:defRPr sz="2800" b="1">
          <a:solidFill>
            <a:schemeClr val="tx1"/>
          </a:solidFill>
          <a:latin typeface="Times" charset="0"/>
          <a:ea typeface="MS PGothic" pitchFamily="34" charset="-128"/>
          <a:cs typeface="ＭＳ Ｐゴシック" charset="-128"/>
        </a:defRPr>
      </a:lvl5pPr>
      <a:lvl6pPr marL="457200" algn="l" rtl="0" fontAlgn="base">
        <a:lnSpc>
          <a:spcPct val="85000"/>
        </a:lnSpc>
        <a:spcBef>
          <a:spcPct val="0"/>
        </a:spcBef>
        <a:spcAft>
          <a:spcPct val="0"/>
        </a:spcAft>
        <a:defRPr sz="2800" b="1">
          <a:solidFill>
            <a:schemeClr val="tx1"/>
          </a:solidFill>
          <a:latin typeface="Times" charset="0"/>
        </a:defRPr>
      </a:lvl6pPr>
      <a:lvl7pPr marL="914400" algn="l" rtl="0" fontAlgn="base">
        <a:lnSpc>
          <a:spcPct val="85000"/>
        </a:lnSpc>
        <a:spcBef>
          <a:spcPct val="0"/>
        </a:spcBef>
        <a:spcAft>
          <a:spcPct val="0"/>
        </a:spcAft>
        <a:defRPr sz="2800" b="1">
          <a:solidFill>
            <a:schemeClr val="tx1"/>
          </a:solidFill>
          <a:latin typeface="Times" charset="0"/>
        </a:defRPr>
      </a:lvl7pPr>
      <a:lvl8pPr marL="1371600" algn="l" rtl="0" fontAlgn="base">
        <a:lnSpc>
          <a:spcPct val="85000"/>
        </a:lnSpc>
        <a:spcBef>
          <a:spcPct val="0"/>
        </a:spcBef>
        <a:spcAft>
          <a:spcPct val="0"/>
        </a:spcAft>
        <a:defRPr sz="2800" b="1">
          <a:solidFill>
            <a:schemeClr val="tx1"/>
          </a:solidFill>
          <a:latin typeface="Times" charset="0"/>
        </a:defRPr>
      </a:lvl8pPr>
      <a:lvl9pPr marL="1828800" algn="l" rtl="0" fontAlgn="base">
        <a:lnSpc>
          <a:spcPct val="85000"/>
        </a:lnSpc>
        <a:spcBef>
          <a:spcPct val="0"/>
        </a:spcBef>
        <a:spcAft>
          <a:spcPct val="0"/>
        </a:spcAft>
        <a:defRPr sz="2800" b="1">
          <a:solidFill>
            <a:schemeClr val="tx1"/>
          </a:solidFill>
          <a:latin typeface="Times" charset="0"/>
        </a:defRPr>
      </a:lvl9pPr>
    </p:titleStyle>
    <p:bodyStyle>
      <a:lvl1pPr marL="342900" indent="-342900" algn="l" rtl="0" eaLnBrk="0" fontAlgn="base" hangingPunct="0">
        <a:spcBef>
          <a:spcPct val="50000"/>
        </a:spcBef>
        <a:spcAft>
          <a:spcPct val="0"/>
        </a:spcAft>
        <a:buChar char="•"/>
        <a:defRPr sz="2400">
          <a:solidFill>
            <a:schemeClr val="tx1"/>
          </a:solidFill>
          <a:latin typeface="+mn-lt"/>
          <a:ea typeface="MS PGothic" pitchFamily="34" charset="-128"/>
          <a:cs typeface="MS PGothic" pitchFamily="34" charset="-128"/>
        </a:defRPr>
      </a:lvl1pPr>
      <a:lvl2pPr marL="742950" indent="-285750" algn="l" rtl="0" eaLnBrk="0" fontAlgn="base" hangingPunct="0">
        <a:lnSpc>
          <a:spcPct val="90000"/>
        </a:lnSpc>
        <a:spcBef>
          <a:spcPct val="20000"/>
        </a:spcBef>
        <a:spcAft>
          <a:spcPct val="0"/>
        </a:spcAft>
        <a:buChar char="–"/>
        <a:defRPr sz="21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Char char="•"/>
        <a:defRPr>
          <a:solidFill>
            <a:schemeClr val="tx1"/>
          </a:solidFill>
          <a:latin typeface="+mn-lt"/>
          <a:ea typeface="MS PGothic" pitchFamily="34" charset="-128"/>
          <a:cs typeface="Geneva" pitchFamily="27" charset="0"/>
        </a:defRPr>
      </a:lvl3pPr>
      <a:lvl4pPr marL="1600200" indent="-228600" algn="l" rtl="0" eaLnBrk="0" fontAlgn="base" hangingPunct="0">
        <a:lnSpc>
          <a:spcPct val="90000"/>
        </a:lnSpc>
        <a:spcBef>
          <a:spcPct val="20000"/>
        </a:spcBef>
        <a:spcAft>
          <a:spcPct val="0"/>
        </a:spcAft>
        <a:buChar char="–"/>
        <a:defRPr sz="1500">
          <a:solidFill>
            <a:schemeClr val="tx1"/>
          </a:solidFill>
          <a:latin typeface="+mn-lt"/>
          <a:ea typeface="MS PGothic" pitchFamily="34" charset="-128"/>
          <a:cs typeface="Geneva" pitchFamily="27" charset="0"/>
        </a:defRPr>
      </a:lvl4pPr>
      <a:lvl5pPr marL="2057400" indent="-228600" algn="l" rtl="0" eaLnBrk="0" fontAlgn="base" hangingPunct="0">
        <a:spcBef>
          <a:spcPct val="20000"/>
        </a:spcBef>
        <a:spcAft>
          <a:spcPct val="0"/>
        </a:spcAft>
        <a:buChar char="»"/>
        <a:defRPr sz="1300">
          <a:solidFill>
            <a:schemeClr val="tx1"/>
          </a:solidFill>
          <a:latin typeface="+mn-lt"/>
          <a:ea typeface="MS PGothic" pitchFamily="34" charset="-128"/>
          <a:cs typeface="Geneva" pitchFamily="27" charset="0"/>
        </a:defRPr>
      </a:lvl5pPr>
      <a:lvl6pPr marL="2514600" indent="-228600" algn="l" rtl="0" fontAlgn="base">
        <a:spcBef>
          <a:spcPct val="20000"/>
        </a:spcBef>
        <a:spcAft>
          <a:spcPct val="0"/>
        </a:spcAft>
        <a:buChar char="»"/>
        <a:defRPr sz="1300">
          <a:solidFill>
            <a:schemeClr val="tx1"/>
          </a:solidFill>
          <a:latin typeface="+mn-lt"/>
          <a:ea typeface="ＭＳ Ｐゴシック" charset="-128"/>
        </a:defRPr>
      </a:lvl6pPr>
      <a:lvl7pPr marL="2971800" indent="-228600" algn="l" rtl="0" fontAlgn="base">
        <a:spcBef>
          <a:spcPct val="20000"/>
        </a:spcBef>
        <a:spcAft>
          <a:spcPct val="0"/>
        </a:spcAft>
        <a:buChar char="»"/>
        <a:defRPr sz="1300">
          <a:solidFill>
            <a:schemeClr val="tx1"/>
          </a:solidFill>
          <a:latin typeface="+mn-lt"/>
          <a:ea typeface="ＭＳ Ｐゴシック" charset="-128"/>
        </a:defRPr>
      </a:lvl7pPr>
      <a:lvl8pPr marL="3429000" indent="-228600" algn="l" rtl="0" fontAlgn="base">
        <a:spcBef>
          <a:spcPct val="20000"/>
        </a:spcBef>
        <a:spcAft>
          <a:spcPct val="0"/>
        </a:spcAft>
        <a:buChar char="»"/>
        <a:defRPr sz="1300">
          <a:solidFill>
            <a:schemeClr val="tx1"/>
          </a:solidFill>
          <a:latin typeface="+mn-lt"/>
          <a:ea typeface="ＭＳ Ｐゴシック" charset="-128"/>
        </a:defRPr>
      </a:lvl8pPr>
      <a:lvl9pPr marL="3886200" indent="-228600" algn="l" rtl="0" fontAlgn="base">
        <a:spcBef>
          <a:spcPct val="20000"/>
        </a:spcBef>
        <a:spcAft>
          <a:spcPct val="0"/>
        </a:spcAft>
        <a:buChar char="»"/>
        <a:defRPr sz="13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reeja.nag@nasa.gov"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hyperlink" Target="mailto:sreeja.nag@nasa.gov"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www.firesat.info/"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7"/>
          <p:cNvSpPr>
            <a:spLocks noGrp="1" noChangeArrowheads="1"/>
          </p:cNvSpPr>
          <p:nvPr>
            <p:ph type="title"/>
          </p:nvPr>
        </p:nvSpPr>
        <p:spPr>
          <a:xfrm>
            <a:off x="841868" y="3400118"/>
            <a:ext cx="7667625" cy="612775"/>
          </a:xfrm>
        </p:spPr>
        <p:txBody>
          <a:bodyPr/>
          <a:lstStyle/>
          <a:p>
            <a:pPr algn="ctr" eaLnBrk="1" hangingPunct="1">
              <a:lnSpc>
                <a:spcPct val="150000"/>
              </a:lnSpc>
              <a:tabLst>
                <a:tab pos="8229600" algn="r"/>
              </a:tabLst>
            </a:pPr>
            <a:r>
              <a:rPr lang="en-US" sz="2400" dirty="0" err="1" smtClean="0">
                <a:latin typeface="Arial" pitchFamily="34" charset="0"/>
                <a:cs typeface="Arial" pitchFamily="34" charset="0"/>
              </a:rPr>
              <a:t>Cubesats</a:t>
            </a:r>
            <a:r>
              <a:rPr lang="en-US" sz="2400" dirty="0" smtClean="0">
                <a:latin typeface="Arial" pitchFamily="34" charset="0"/>
                <a:cs typeface="Arial" pitchFamily="34" charset="0"/>
              </a:rPr>
              <a:t> for Earth Science Applications</a:t>
            </a: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rPr>
              <a:t/>
            </a:r>
            <a:br>
              <a:rPr lang="en-US" sz="2000" dirty="0" smtClean="0">
                <a:latin typeface="Arial" pitchFamily="34" charset="0"/>
              </a:rPr>
            </a:br>
            <a:r>
              <a:rPr lang="en-US" sz="2000" dirty="0" err="1" smtClean="0">
                <a:latin typeface="Times New Roman" pitchFamily="18" charset="0"/>
                <a:cs typeface="Times New Roman" pitchFamily="18" charset="0"/>
              </a:rPr>
              <a:t>Sreeja</a:t>
            </a:r>
            <a:r>
              <a:rPr lang="en-US" sz="2000" dirty="0" smtClean="0">
                <a:latin typeface="Times New Roman" pitchFamily="18" charset="0"/>
                <a:cs typeface="Times New Roman" pitchFamily="18" charset="0"/>
              </a:rPr>
              <a:t> Nag</a:t>
            </a:r>
            <a:r>
              <a:rPr lang="en-US" sz="1400" dirty="0" smtClean="0">
                <a:latin typeface="Times New Roman" pitchFamily="18" charset="0"/>
                <a:cs typeface="Times New Roman" pitchFamily="18" charset="0"/>
              </a:rPr>
              <a:t/>
            </a:r>
            <a:br>
              <a:rPr lang="en-US" sz="1400" dirty="0" smtClean="0">
                <a:latin typeface="Times New Roman" pitchFamily="18" charset="0"/>
                <a:cs typeface="Times New Roman" pitchFamily="18" charset="0"/>
              </a:rPr>
            </a:br>
            <a:r>
              <a:rPr lang="en-GB" sz="1600" b="0" dirty="0" smtClean="0">
                <a:latin typeface="Times New Roman" pitchFamily="18" charset="0"/>
                <a:cs typeface="Times New Roman" pitchFamily="18" charset="0"/>
              </a:rPr>
              <a:t>Bay Area Environmental Research Institute</a:t>
            </a:r>
            <a:br>
              <a:rPr lang="en-GB" sz="1600" b="0" dirty="0" smtClean="0">
                <a:latin typeface="Times New Roman" pitchFamily="18" charset="0"/>
                <a:cs typeface="Times New Roman" pitchFamily="18" charset="0"/>
              </a:rPr>
            </a:br>
            <a:r>
              <a:rPr lang="en-GB" sz="1600" b="0" dirty="0" smtClean="0">
                <a:latin typeface="Times New Roman" pitchFamily="18" charset="0"/>
                <a:cs typeface="Times New Roman" pitchFamily="18" charset="0"/>
              </a:rPr>
              <a:t>and </a:t>
            </a:r>
            <a:r>
              <a:rPr lang="en-GB" sz="1400" dirty="0" smtClean="0">
                <a:latin typeface="Times New Roman" pitchFamily="18" charset="0"/>
                <a:cs typeface="Times New Roman" pitchFamily="18" charset="0"/>
              </a:rPr>
              <a:t> </a:t>
            </a:r>
            <a:r>
              <a:rPr lang="en-GB" sz="1600" b="0" dirty="0" smtClean="0">
                <a:latin typeface="Times New Roman" pitchFamily="18" charset="0"/>
                <a:cs typeface="Times New Roman" pitchFamily="18" charset="0"/>
              </a:rPr>
              <a:t>NASA Ames Research </a:t>
            </a:r>
            <a:r>
              <a:rPr lang="en-GB" sz="1600" b="0" dirty="0" err="1" smtClean="0">
                <a:latin typeface="Times New Roman" pitchFamily="18" charset="0"/>
                <a:cs typeface="Times New Roman" pitchFamily="18" charset="0"/>
              </a:rPr>
              <a:t>Center</a:t>
            </a:r>
            <a:r>
              <a:rPr lang="en-GB" sz="1600" b="0" dirty="0" smtClean="0">
                <a:latin typeface="Times New Roman" pitchFamily="18" charset="0"/>
                <a:cs typeface="Times New Roman" pitchFamily="18" charset="0"/>
              </a:rPr>
              <a:t>, CA </a:t>
            </a:r>
            <a:r>
              <a:rPr lang="en-GB" sz="1600" b="0" dirty="0" smtClean="0">
                <a:latin typeface="Times New Roman" pitchFamily="18" charset="0"/>
                <a:cs typeface="Times New Roman" pitchFamily="18" charset="0"/>
              </a:rPr>
              <a:t>USA</a:t>
            </a:r>
            <a:r>
              <a:rPr lang="en-GB" sz="1600" b="0" dirty="0" smtClean="0">
                <a:latin typeface="Times New Roman" pitchFamily="18" charset="0"/>
                <a:cs typeface="Times New Roman" pitchFamily="18" charset="0"/>
              </a:rPr>
              <a:t/>
            </a:r>
            <a:br>
              <a:rPr lang="en-GB" sz="1600" b="0" dirty="0" smtClean="0">
                <a:latin typeface="Times New Roman" pitchFamily="18" charset="0"/>
                <a:cs typeface="Times New Roman" pitchFamily="18" charset="0"/>
              </a:rPr>
            </a:br>
            <a:r>
              <a:rPr lang="en-GB" sz="1600" b="0" dirty="0" smtClean="0">
                <a:latin typeface="Times New Roman" pitchFamily="18" charset="0"/>
                <a:cs typeface="Times New Roman" pitchFamily="18" charset="0"/>
                <a:hlinkClick r:id="rId3"/>
              </a:rPr>
              <a:t>sreeja.nag@nasa.gov</a:t>
            </a:r>
            <a:r>
              <a:rPr lang="en-GB" sz="1600" b="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
            </a:r>
            <a:br>
              <a:rPr lang="en-US" sz="1400" dirty="0" smtClean="0">
                <a:latin typeface="Times New Roman" pitchFamily="18" charset="0"/>
                <a:cs typeface="Times New Roman" pitchFamily="18" charset="0"/>
              </a:rPr>
            </a:br>
            <a:r>
              <a:rPr lang="en-US" sz="1400" dirty="0" smtClean="0">
                <a:latin typeface="Arial" pitchFamily="34" charset="0"/>
              </a:rPr>
              <a:t/>
            </a:r>
            <a:br>
              <a:rPr lang="en-US" sz="1400" dirty="0" smtClean="0">
                <a:latin typeface="Arial" pitchFamily="34" charset="0"/>
              </a:rPr>
            </a:br>
            <a:r>
              <a:rPr lang="en-US" sz="1300" dirty="0" smtClean="0">
                <a:latin typeface="Arial" pitchFamily="34" charset="0"/>
              </a:rPr>
              <a:t/>
            </a:r>
            <a:br>
              <a:rPr lang="en-US" sz="1300" dirty="0" smtClean="0">
                <a:latin typeface="Arial" pitchFamily="34" charset="0"/>
              </a:rPr>
            </a:br>
            <a:endParaRPr lang="en-US" sz="1300" dirty="0" smtClean="0">
              <a:solidFill>
                <a:srgbClr val="FF0000"/>
              </a:solidFill>
              <a:latin typeface="Arial" pitchFamily="34" charset="0"/>
            </a:endParaRPr>
          </a:p>
        </p:txBody>
      </p:sp>
      <p:sp>
        <p:nvSpPr>
          <p:cNvPr id="3" name="Slide Number Placeholder 2"/>
          <p:cNvSpPr>
            <a:spLocks noGrp="1"/>
          </p:cNvSpPr>
          <p:nvPr>
            <p:ph type="sldNum" sz="quarter" idx="12"/>
          </p:nvPr>
        </p:nvSpPr>
        <p:spPr/>
        <p:txBody>
          <a:bodyPr/>
          <a:lstStyle/>
          <a:p>
            <a:pPr>
              <a:defRPr/>
            </a:pPr>
            <a:fld id="{87F44F7F-0891-4D0C-88C7-CA46992D60EC}" type="slidenum">
              <a:rPr lang="en-US" smtClean="0"/>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725" y="192505"/>
            <a:ext cx="6290635" cy="527686"/>
          </a:xfrm>
        </p:spPr>
        <p:txBody>
          <a:bodyPr/>
          <a:lstStyle/>
          <a:p>
            <a:r>
              <a:rPr lang="en-US" dirty="0" smtClean="0"/>
              <a:t>Constellation Design – Optimize Pointing</a:t>
            </a:r>
            <a:endParaRPr lang="en-US" dirty="0"/>
          </a:p>
        </p:txBody>
      </p:sp>
      <p:sp>
        <p:nvSpPr>
          <p:cNvPr id="3" name="Slide Number Placeholder 2"/>
          <p:cNvSpPr>
            <a:spLocks noGrp="1"/>
          </p:cNvSpPr>
          <p:nvPr>
            <p:ph type="sldNum" sz="quarter" idx="12"/>
          </p:nvPr>
        </p:nvSpPr>
        <p:spPr/>
        <p:txBody>
          <a:bodyPr/>
          <a:lstStyle/>
          <a:p>
            <a:pPr>
              <a:defRPr/>
            </a:pPr>
            <a:fld id="{87F44F7F-0891-4D0C-88C7-CA46992D60EC}" type="slidenum">
              <a:rPr lang="en-US" smtClean="0"/>
              <a:pPr>
                <a:defRPr/>
              </a:pPr>
              <a:t>10</a:t>
            </a:fld>
            <a:endParaRPr lang="en-US"/>
          </a:p>
        </p:txBody>
      </p:sp>
      <p:sp>
        <p:nvSpPr>
          <p:cNvPr id="4" name="Rectangle 3"/>
          <p:cNvSpPr/>
          <p:nvPr/>
        </p:nvSpPr>
        <p:spPr>
          <a:xfrm>
            <a:off x="178905" y="927274"/>
            <a:ext cx="8965095" cy="1918474"/>
          </a:xfrm>
          <a:prstGeom prst="rect">
            <a:avLst/>
          </a:prstGeom>
        </p:spPr>
        <p:txBody>
          <a:bodyPr wrap="square">
            <a:spAutoFit/>
          </a:bodyPr>
          <a:lstStyle/>
          <a:p>
            <a:pPr marL="287338" indent="-171450">
              <a:spcBef>
                <a:spcPts val="200"/>
              </a:spcBef>
              <a:defRPr/>
            </a:pPr>
            <a:r>
              <a:rPr lang="en-US" sz="1600" b="1" dirty="0" smtClean="0">
                <a:solidFill>
                  <a:srgbClr val="000000"/>
                </a:solidFill>
                <a:latin typeface="Comic Sans MS" charset="0"/>
                <a:cs typeface="Times New Roman" charset="0"/>
              </a:rPr>
              <a:t>OBJECTIVES:</a:t>
            </a:r>
          </a:p>
          <a:p>
            <a:pPr marL="287338" indent="-171450">
              <a:spcBef>
                <a:spcPts val="200"/>
              </a:spcBef>
              <a:buFont typeface="Arial"/>
              <a:buChar char="•"/>
              <a:defRPr/>
            </a:pPr>
            <a:r>
              <a:rPr lang="en-US" sz="1600" dirty="0" smtClean="0">
                <a:solidFill>
                  <a:srgbClr val="000000"/>
                </a:solidFill>
                <a:latin typeface="Comic Sans MS" charset="0"/>
                <a:cs typeface="Times New Roman" charset="0"/>
              </a:rPr>
              <a:t>Develop capability to </a:t>
            </a:r>
            <a:r>
              <a:rPr lang="en-US" sz="1600" b="1" dirty="0" smtClean="0">
                <a:solidFill>
                  <a:srgbClr val="000000"/>
                </a:solidFill>
                <a:latin typeface="Comic Sans MS" charset="0"/>
                <a:cs typeface="Times New Roman" charset="0"/>
              </a:rPr>
              <a:t>scheduling pointing operations for </a:t>
            </a:r>
            <a:r>
              <a:rPr lang="en-US" sz="1600" b="1" dirty="0" err="1" smtClean="0">
                <a:solidFill>
                  <a:srgbClr val="000000"/>
                </a:solidFill>
                <a:latin typeface="Comic Sans MS" charset="0"/>
                <a:cs typeface="Times New Roman" charset="0"/>
              </a:rPr>
              <a:t>NFoV</a:t>
            </a:r>
            <a:r>
              <a:rPr lang="en-US" sz="1600" b="1" dirty="0" smtClean="0">
                <a:solidFill>
                  <a:srgbClr val="000000"/>
                </a:solidFill>
                <a:latin typeface="Comic Sans MS" charset="0"/>
                <a:cs typeface="Times New Roman" charset="0"/>
              </a:rPr>
              <a:t> sensors, for imaging</a:t>
            </a:r>
            <a:r>
              <a:rPr lang="en-US" sz="1600" dirty="0" smtClean="0">
                <a:solidFill>
                  <a:srgbClr val="000000"/>
                </a:solidFill>
                <a:latin typeface="Comic Sans MS" charset="0"/>
                <a:cs typeface="Times New Roman" charset="0"/>
              </a:rPr>
              <a:t>, calibration and downlink, on Single spacecraft in known orbits and more importantly on Satellite constellations </a:t>
            </a:r>
          </a:p>
          <a:p>
            <a:pPr marL="171450" indent="-171450">
              <a:spcBef>
                <a:spcPts val="200"/>
              </a:spcBef>
              <a:buFont typeface="Arial"/>
              <a:buChar char="•"/>
              <a:defRPr/>
            </a:pPr>
            <a:r>
              <a:rPr lang="en-US" sz="1600" dirty="0" smtClean="0">
                <a:solidFill>
                  <a:srgbClr val="000000"/>
                </a:solidFill>
                <a:latin typeface="Comic Sans MS" charset="0"/>
                <a:cs typeface="Times New Roman" charset="0"/>
              </a:rPr>
              <a:t>Demonstrate value through two separate use cases</a:t>
            </a:r>
          </a:p>
          <a:p>
            <a:pPr marL="574675" lvl="1" indent="-231775">
              <a:spcBef>
                <a:spcPts val="200"/>
              </a:spcBef>
              <a:buFont typeface="Arial"/>
              <a:buChar char="•"/>
              <a:tabLst>
                <a:tab pos="231775" algn="l"/>
                <a:tab pos="1830388" algn="ctr"/>
                <a:tab pos="2514600" algn="ctr"/>
                <a:tab pos="3200400" algn="ctr"/>
              </a:tabLst>
              <a:defRPr/>
            </a:pPr>
            <a:r>
              <a:rPr lang="en-US" sz="1600" dirty="0" smtClean="0">
                <a:solidFill>
                  <a:srgbClr val="000000"/>
                </a:solidFill>
                <a:latin typeface="Comic Sans MS" charset="0"/>
                <a:cs typeface="Times New Roman" charset="0"/>
              </a:rPr>
              <a:t>Single and multiple satellites in the </a:t>
            </a:r>
            <a:r>
              <a:rPr lang="en-US" sz="1600" dirty="0" err="1" smtClean="0">
                <a:solidFill>
                  <a:srgbClr val="000000"/>
                </a:solidFill>
                <a:latin typeface="Comic Sans MS" charset="0"/>
                <a:cs typeface="Times New Roman" charset="0"/>
              </a:rPr>
              <a:t>LandSat</a:t>
            </a:r>
            <a:r>
              <a:rPr lang="en-US" sz="1600" dirty="0" smtClean="0">
                <a:solidFill>
                  <a:srgbClr val="000000"/>
                </a:solidFill>
                <a:latin typeface="Comic Sans MS" charset="0"/>
                <a:cs typeface="Times New Roman" charset="0"/>
              </a:rPr>
              <a:t> orbits with the existing FOVs</a:t>
            </a:r>
          </a:p>
          <a:p>
            <a:pPr marL="574675" lvl="1" indent="-231775">
              <a:spcBef>
                <a:spcPts val="200"/>
              </a:spcBef>
              <a:buFont typeface="Arial"/>
              <a:buChar char="•"/>
              <a:tabLst>
                <a:tab pos="231775" algn="l"/>
                <a:tab pos="1830388" algn="ctr"/>
                <a:tab pos="2514600" algn="ctr"/>
                <a:tab pos="3200400" algn="ctr"/>
              </a:tabLst>
              <a:defRPr/>
            </a:pPr>
            <a:r>
              <a:rPr lang="en-US" sz="1600" dirty="0" smtClean="0">
                <a:solidFill>
                  <a:srgbClr val="000000"/>
                </a:solidFill>
                <a:latin typeface="Comic Sans MS" charset="0"/>
                <a:cs typeface="Times New Roman" charset="0"/>
              </a:rPr>
              <a:t>Single and multiple </a:t>
            </a:r>
            <a:r>
              <a:rPr lang="en-US" sz="1600" dirty="0" err="1" smtClean="0">
                <a:solidFill>
                  <a:srgbClr val="000000"/>
                </a:solidFill>
                <a:latin typeface="Comic Sans MS" charset="0"/>
                <a:cs typeface="Times New Roman" charset="0"/>
              </a:rPr>
              <a:t>CubeSats</a:t>
            </a:r>
            <a:r>
              <a:rPr lang="en-US" sz="1600" dirty="0" smtClean="0">
                <a:solidFill>
                  <a:srgbClr val="000000"/>
                </a:solidFill>
                <a:latin typeface="Comic Sans MS" charset="0"/>
                <a:cs typeface="Times New Roman" charset="0"/>
              </a:rPr>
              <a:t> for coral reef monitoring at a few meters of resolution</a:t>
            </a:r>
          </a:p>
        </p:txBody>
      </p:sp>
      <p:sp>
        <p:nvSpPr>
          <p:cNvPr id="5" name="TextBox 34"/>
          <p:cNvSpPr txBox="1">
            <a:spLocks noChangeArrowheads="1"/>
          </p:cNvSpPr>
          <p:nvPr/>
        </p:nvSpPr>
        <p:spPr bwMode="auto">
          <a:xfrm>
            <a:off x="4880113" y="5456591"/>
            <a:ext cx="4263886" cy="745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400" dirty="0" smtClean="0">
                <a:solidFill>
                  <a:srgbClr val="000000"/>
                </a:solidFill>
                <a:latin typeface="Comic Sans MS" charset="0"/>
                <a:cs typeface="Comic Sans MS" charset="0"/>
              </a:rPr>
              <a:t>Example of improving coverage of localized area by scheduling the pointing of a single satellite in a 400 km circular orbit</a:t>
            </a:r>
            <a:endParaRPr lang="en-US" sz="1400" dirty="0">
              <a:solidFill>
                <a:srgbClr val="000000"/>
              </a:solidFill>
              <a:latin typeface="Comic Sans MS" charset="0"/>
              <a:cs typeface="Comic Sans MS" charset="0"/>
            </a:endParaRPr>
          </a:p>
        </p:txBody>
      </p:sp>
      <p:pic>
        <p:nvPicPr>
          <p:cNvPr id="6" name="Picture 5"/>
          <p:cNvPicPr>
            <a:picLocks noChangeAspect="1"/>
          </p:cNvPicPr>
          <p:nvPr/>
        </p:nvPicPr>
        <p:blipFill>
          <a:blip r:embed="rId2"/>
          <a:stretch>
            <a:fillRect/>
          </a:stretch>
        </p:blipFill>
        <p:spPr>
          <a:xfrm>
            <a:off x="4642050" y="3238616"/>
            <a:ext cx="4501950" cy="2180078"/>
          </a:xfrm>
          <a:prstGeom prst="rect">
            <a:avLst/>
          </a:prstGeom>
        </p:spPr>
      </p:pic>
      <p:sp>
        <p:nvSpPr>
          <p:cNvPr id="7" name="Text Box 92"/>
          <p:cNvSpPr txBox="1">
            <a:spLocks noChangeArrowheads="1"/>
          </p:cNvSpPr>
          <p:nvPr/>
        </p:nvSpPr>
        <p:spPr bwMode="auto">
          <a:xfrm>
            <a:off x="208721" y="3201220"/>
            <a:ext cx="4637738" cy="3477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171450" indent="-171450">
              <a:spcBef>
                <a:spcPts val="200"/>
              </a:spcBef>
              <a:defRPr/>
            </a:pPr>
            <a:r>
              <a:rPr lang="en-US" sz="1500" b="1" dirty="0" smtClean="0">
                <a:latin typeface="Comic Sans MS" charset="0"/>
              </a:rPr>
              <a:t>APPROACH:</a:t>
            </a:r>
          </a:p>
          <a:p>
            <a:pPr marL="171450" indent="-171450">
              <a:spcBef>
                <a:spcPts val="200"/>
              </a:spcBef>
              <a:buFont typeface="Arial"/>
              <a:buChar char="•"/>
              <a:defRPr/>
            </a:pPr>
            <a:r>
              <a:rPr lang="en-US" sz="1500" dirty="0" smtClean="0">
                <a:latin typeface="Comic Sans MS" charset="0"/>
              </a:rPr>
              <a:t>Refine orienteering and constraint programming </a:t>
            </a:r>
            <a:r>
              <a:rPr lang="en-US" sz="1500" dirty="0" smtClean="0">
                <a:solidFill>
                  <a:srgbClr val="000000"/>
                </a:solidFill>
                <a:latin typeface="Comic Sans MS" charset="0"/>
              </a:rPr>
              <a:t>algorithm initially developed for INTEX-B, to output:</a:t>
            </a:r>
          </a:p>
          <a:p>
            <a:pPr marL="409575" lvl="1" indent="-171450">
              <a:spcBef>
                <a:spcPts val="200"/>
              </a:spcBef>
              <a:buFont typeface="Arial"/>
              <a:buChar char="•"/>
              <a:defRPr/>
            </a:pPr>
            <a:r>
              <a:rPr lang="en-US" sz="1500" dirty="0" smtClean="0">
                <a:solidFill>
                  <a:srgbClr val="000000"/>
                </a:solidFill>
                <a:latin typeface="Comic Sans MS" charset="0"/>
              </a:rPr>
              <a:t>Scheduling of coverage of customized regions</a:t>
            </a:r>
          </a:p>
          <a:p>
            <a:pPr marL="409575" lvl="1" indent="-171450">
              <a:spcBef>
                <a:spcPts val="200"/>
              </a:spcBef>
              <a:buFont typeface="Arial"/>
              <a:buChar char="•"/>
              <a:defRPr/>
            </a:pPr>
            <a:r>
              <a:rPr lang="en-US" sz="1500" dirty="0">
                <a:solidFill>
                  <a:srgbClr val="000000"/>
                </a:solidFill>
                <a:latin typeface="Comic Sans MS" charset="0"/>
              </a:rPr>
              <a:t>T</a:t>
            </a:r>
            <a:r>
              <a:rPr lang="en-US" sz="1500" dirty="0" smtClean="0">
                <a:solidFill>
                  <a:srgbClr val="000000"/>
                </a:solidFill>
                <a:latin typeface="Comic Sans MS" charset="0"/>
              </a:rPr>
              <a:t>rades between schedules and performance</a:t>
            </a:r>
          </a:p>
          <a:p>
            <a:pPr marL="409575" lvl="1" indent="-171450">
              <a:spcBef>
                <a:spcPts val="200"/>
              </a:spcBef>
              <a:buFont typeface="Arial"/>
              <a:buChar char="•"/>
              <a:defRPr/>
            </a:pPr>
            <a:r>
              <a:rPr lang="en-US" sz="1500" dirty="0" smtClean="0">
                <a:solidFill>
                  <a:srgbClr val="000000"/>
                </a:solidFill>
                <a:latin typeface="Comic Sans MS" charset="0"/>
              </a:rPr>
              <a:t>Consideration of multiple characteristics, including sensor FOV</a:t>
            </a:r>
            <a:r>
              <a:rPr lang="en-US" sz="1500" dirty="0">
                <a:solidFill>
                  <a:srgbClr val="000000"/>
                </a:solidFill>
                <a:latin typeface="Comic Sans MS" charset="0"/>
              </a:rPr>
              <a:t>,</a:t>
            </a:r>
            <a:r>
              <a:rPr lang="en-US" sz="1500" dirty="0" smtClean="0">
                <a:solidFill>
                  <a:srgbClr val="000000"/>
                </a:solidFill>
                <a:latin typeface="Comic Sans MS" charset="0"/>
              </a:rPr>
              <a:t> satellite orbits and expected cloud cover</a:t>
            </a:r>
          </a:p>
          <a:p>
            <a:pPr marL="171450" indent="-171450">
              <a:spcBef>
                <a:spcPts val="200"/>
              </a:spcBef>
              <a:buFont typeface="Arial"/>
              <a:buChar char="•"/>
              <a:defRPr/>
            </a:pPr>
            <a:r>
              <a:rPr lang="en-US" sz="1500" dirty="0" smtClean="0">
                <a:solidFill>
                  <a:srgbClr val="000000"/>
                </a:solidFill>
                <a:latin typeface="Comic Sans MS" charset="0"/>
              </a:rPr>
              <a:t>Implement tool in </a:t>
            </a:r>
            <a:r>
              <a:rPr lang="en-US" sz="1500" dirty="0" err="1" smtClean="0">
                <a:solidFill>
                  <a:srgbClr val="000000"/>
                </a:solidFill>
                <a:latin typeface="Comic Sans MS" charset="0"/>
              </a:rPr>
              <a:t>MatLab</a:t>
            </a:r>
            <a:r>
              <a:rPr lang="en-US" sz="1500" dirty="0">
                <a:solidFill>
                  <a:srgbClr val="000000"/>
                </a:solidFill>
                <a:latin typeface="Comic Sans MS" charset="0"/>
              </a:rPr>
              <a:t> </a:t>
            </a:r>
            <a:r>
              <a:rPr lang="en-US" sz="1500" dirty="0" smtClean="0">
                <a:solidFill>
                  <a:srgbClr val="000000"/>
                </a:solidFill>
                <a:latin typeface="Comic Sans MS" charset="0"/>
              </a:rPr>
              <a:t>using Mixed Integer Linear Programming (MILP)</a:t>
            </a:r>
          </a:p>
          <a:p>
            <a:pPr marL="171450" indent="-171450">
              <a:spcBef>
                <a:spcPts val="200"/>
              </a:spcBef>
              <a:buFont typeface="Arial"/>
              <a:buChar char="•"/>
              <a:defRPr/>
            </a:pPr>
            <a:r>
              <a:rPr lang="en-US" sz="1500" dirty="0" smtClean="0">
                <a:solidFill>
                  <a:srgbClr val="000000"/>
                </a:solidFill>
                <a:latin typeface="Comic Sans MS" charset="0"/>
              </a:rPr>
              <a:t>S</a:t>
            </a:r>
            <a:r>
              <a:rPr lang="en-US" sz="1500" dirty="0" smtClean="0">
                <a:latin typeface="Comic Sans MS" charset="0"/>
              </a:rPr>
              <a:t>imulate </a:t>
            </a:r>
            <a:r>
              <a:rPr lang="en-US" sz="1500" dirty="0">
                <a:latin typeface="Comic Sans MS" charset="0"/>
              </a:rPr>
              <a:t>potential images for a given set of orbits using satellite </a:t>
            </a:r>
            <a:r>
              <a:rPr lang="en-US" sz="1500" dirty="0" smtClean="0">
                <a:latin typeface="Comic Sans MS" charset="0"/>
              </a:rPr>
              <a:t>toolkit</a:t>
            </a:r>
            <a:endParaRPr lang="en-US" sz="1500" dirty="0">
              <a:solidFill>
                <a:srgbClr val="000000"/>
              </a:solidFill>
              <a:latin typeface="Comic Sans MS"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725" y="192505"/>
            <a:ext cx="6290635" cy="527686"/>
          </a:xfrm>
        </p:spPr>
        <p:txBody>
          <a:bodyPr/>
          <a:lstStyle/>
          <a:p>
            <a:r>
              <a:rPr lang="en-US" dirty="0" smtClean="0"/>
              <a:t>Constellation Design </a:t>
            </a:r>
            <a:r>
              <a:rPr lang="en-US" smtClean="0"/>
              <a:t>– Around UAVs</a:t>
            </a:r>
            <a:endParaRPr lang="en-US" dirty="0"/>
          </a:p>
        </p:txBody>
      </p:sp>
      <p:sp>
        <p:nvSpPr>
          <p:cNvPr id="3" name="Slide Number Placeholder 2"/>
          <p:cNvSpPr>
            <a:spLocks noGrp="1"/>
          </p:cNvSpPr>
          <p:nvPr>
            <p:ph type="sldNum" sz="quarter" idx="12"/>
          </p:nvPr>
        </p:nvSpPr>
        <p:spPr/>
        <p:txBody>
          <a:bodyPr/>
          <a:lstStyle/>
          <a:p>
            <a:pPr>
              <a:defRPr/>
            </a:pPr>
            <a:fld id="{87F44F7F-0891-4D0C-88C7-CA46992D60EC}" type="slidenum">
              <a:rPr lang="en-US" smtClean="0"/>
              <a:pPr>
                <a:defRPr/>
              </a:pPr>
              <a:t>11</a:t>
            </a:fld>
            <a:endParaRPr lang="en-US"/>
          </a:p>
        </p:txBody>
      </p:sp>
      <p:pic>
        <p:nvPicPr>
          <p:cNvPr id="10242" name="Picture 2" descr="This image shows applications for small UAV, including agriculture, surveillance, photo, search and rescue, and cargo delivery."/>
          <p:cNvPicPr>
            <a:picLocks noChangeAspect="1" noChangeArrowheads="1"/>
          </p:cNvPicPr>
          <p:nvPr/>
        </p:nvPicPr>
        <p:blipFill>
          <a:blip r:embed="rId2"/>
          <a:srcRect/>
          <a:stretch>
            <a:fillRect/>
          </a:stretch>
        </p:blipFill>
        <p:spPr bwMode="auto">
          <a:xfrm>
            <a:off x="185391" y="2453928"/>
            <a:ext cx="5200650" cy="3524251"/>
          </a:xfrm>
          <a:prstGeom prst="rect">
            <a:avLst/>
          </a:prstGeom>
          <a:noFill/>
        </p:spPr>
      </p:pic>
      <p:sp>
        <p:nvSpPr>
          <p:cNvPr id="10244" name="Rectangle 4"/>
          <p:cNvSpPr>
            <a:spLocks noChangeArrowheads="1"/>
          </p:cNvSpPr>
          <p:nvPr/>
        </p:nvSpPr>
        <p:spPr bwMode="auto">
          <a:xfrm>
            <a:off x="218661" y="1284433"/>
            <a:ext cx="5287617"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cs typeface="Arial" pitchFamily="34" charset="0"/>
              </a:rPr>
              <a:t>Unmanned Aircraft System (UAS) Traffic Management (UTM)</a:t>
            </a:r>
            <a:r>
              <a:rPr kumimoji="0" lang="en-US" sz="1600" b="0" i="0" u="none" strike="noStrike" cap="none" normalizeH="0" baseline="0" dirty="0" smtClean="0">
                <a:ln>
                  <a:noFill/>
                </a:ln>
                <a:solidFill>
                  <a:srgbClr val="000000"/>
                </a:solidFill>
                <a:effectLst/>
                <a:latin typeface="Arial" pitchFamily="34" charset="0"/>
                <a:cs typeface="Arial" pitchFamily="34" charset="0"/>
              </a:rPr>
              <a:t> </a:t>
            </a:r>
            <a:r>
              <a:rPr kumimoji="0" lang="en-US" sz="1200" b="0" i="0" u="none" strike="noStrike" cap="none" normalizeH="0" baseline="0" dirty="0" smtClean="0">
                <a:ln>
                  <a:noFill/>
                </a:ln>
                <a:solidFill>
                  <a:schemeClr val="tx1"/>
                </a:solidFill>
                <a:effectLst/>
                <a:latin typeface="Arial" pitchFamily="34" charset="0"/>
                <a:cs typeface="Arial" pitchFamily="34" charset="0"/>
              </a:rPr>
              <a:t/>
            </a:r>
            <a:br>
              <a:rPr kumimoji="0" lang="en-US" sz="1200" b="0" i="0" u="none" strike="noStrike" cap="none" normalizeH="0" baseline="0" dirty="0" smtClean="0">
                <a:ln>
                  <a:noFill/>
                </a:ln>
                <a:solidFill>
                  <a:schemeClr val="tx1"/>
                </a:solidFill>
                <a:effectLst/>
                <a:latin typeface="Arial" pitchFamily="34" charset="0"/>
                <a:cs typeface="Arial" pitchFamily="34" charset="0"/>
              </a:rPr>
            </a:br>
            <a:r>
              <a:rPr kumimoji="0" lang="en-US" sz="1600" b="0" i="0" u="none" strike="noStrike" cap="none" normalizeH="0" baseline="0" dirty="0" smtClean="0">
                <a:ln>
                  <a:noFill/>
                </a:ln>
                <a:solidFill>
                  <a:srgbClr val="000000"/>
                </a:solidFill>
                <a:effectLst/>
                <a:latin typeface="Arial" pitchFamily="34" charset="0"/>
                <a:cs typeface="Arial" pitchFamily="34" charset="0"/>
              </a:rPr>
              <a:t>Enabling Civilian Low-Altitude Airspace and Unmanned Aircraft System Operations</a:t>
            </a:r>
            <a:endParaRPr kumimoji="0" lang="en-US" sz="44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Content Placeholder 2"/>
          <p:cNvSpPr txBox="1">
            <a:spLocks/>
          </p:cNvSpPr>
          <p:nvPr/>
        </p:nvSpPr>
        <p:spPr>
          <a:xfrm>
            <a:off x="5506278" y="874643"/>
            <a:ext cx="3637722" cy="5983357"/>
          </a:xfrm>
          <a:prstGeom prst="rect">
            <a:avLst/>
          </a:prstGeom>
        </p:spPr>
        <p:txBody>
          <a:bodyPr>
            <a:normAutofit/>
          </a:bodyPr>
          <a:lstStyle/>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kumimoji="0" lang="en-US" sz="2000"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Coordinated communication of</a:t>
            </a:r>
            <a:r>
              <a:rPr kumimoji="0" lang="en-US" sz="2000" i="0" u="none" strike="noStrike" kern="0" cap="none" spc="0" normalizeH="0" noProof="0" dirty="0" smtClean="0">
                <a:ln>
                  <a:noFill/>
                </a:ln>
                <a:solidFill>
                  <a:schemeClr val="tx1"/>
                </a:solidFill>
                <a:effectLst/>
                <a:uLnTx/>
                <a:uFillTx/>
                <a:latin typeface="+mn-lt"/>
                <a:ea typeface="MS PGothic" pitchFamily="34" charset="-128"/>
                <a:cs typeface="MS PGothic" pitchFamily="34" charset="-128"/>
              </a:rPr>
              <a:t> state info </a:t>
            </a:r>
            <a:r>
              <a:rPr kumimoji="0" lang="en-US" sz="2000"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between UAV</a:t>
            </a:r>
            <a:r>
              <a:rPr kumimoji="0" lang="en-US" sz="2000" i="0" u="none" strike="noStrike" kern="0" cap="none" spc="0" normalizeH="0" noProof="0" dirty="0" smtClean="0">
                <a:ln>
                  <a:noFill/>
                </a:ln>
                <a:solidFill>
                  <a:schemeClr val="tx1"/>
                </a:solidFill>
                <a:effectLst/>
                <a:uLnTx/>
                <a:uFillTx/>
                <a:latin typeface="+mn-lt"/>
                <a:ea typeface="MS PGothic" pitchFamily="34" charset="-128"/>
                <a:cs typeface="MS PGothic" pitchFamily="34" charset="-128"/>
              </a:rPr>
              <a:t> to ground stations using Automatic Dependent Surveillance Broadcast (ADS-B)</a:t>
            </a:r>
          </a:p>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lang="en-US" sz="2000" kern="0" dirty="0" smtClean="0">
                <a:latin typeface="+mn-lt"/>
                <a:cs typeface="MS PGothic" pitchFamily="34" charset="-128"/>
              </a:rPr>
              <a:t>Detailed model of range and signal fidelity of every UAV with respect to operator, other UAVs </a:t>
            </a:r>
            <a:r>
              <a:rPr lang="en-US" sz="2000" i="1" kern="0" dirty="0" smtClean="0">
                <a:latin typeface="+mn-lt"/>
                <a:cs typeface="MS PGothic" pitchFamily="34" charset="-128"/>
              </a:rPr>
              <a:t>and manned aircraft</a:t>
            </a:r>
          </a:p>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lang="en-US" sz="2000" kern="0" dirty="0" smtClean="0">
                <a:latin typeface="+mn-lt"/>
                <a:cs typeface="MS PGothic" pitchFamily="34" charset="-128"/>
              </a:rPr>
              <a:t>Adding satellites to the model, especially those with intelligent and dynamic pointing abilities, will create a Sensor Web of remote sensing capability.</a:t>
            </a:r>
            <a:endParaRPr kumimoji="0" lang="en-US" sz="2000" u="none" strike="noStrike" kern="0" cap="none" spc="0" normalizeH="0" noProof="0" dirty="0" smtClean="0">
              <a:ln>
                <a:noFill/>
              </a:ln>
              <a:solidFill>
                <a:schemeClr val="tx1"/>
              </a:solidFill>
              <a:effectLst/>
              <a:uLnTx/>
              <a:uFillTx/>
              <a:latin typeface="+mn-lt"/>
              <a:ea typeface="MS PGothic" pitchFamily="34" charset="-128"/>
              <a:cs typeface="MS PGothic" pitchFamily="34" charset="-128"/>
            </a:endParaRPr>
          </a:p>
          <a:p>
            <a:pPr marL="342900" marR="0" lvl="0" indent="-342900" algn="l" defTabSz="914400" rtl="0" eaLnBrk="0" fontAlgn="base" latinLnBrk="0" hangingPunct="0">
              <a:lnSpc>
                <a:spcPct val="100000"/>
              </a:lnSpc>
              <a:spcBef>
                <a:spcPct val="50000"/>
              </a:spcBef>
              <a:spcAft>
                <a:spcPct val="0"/>
              </a:spcAft>
              <a:buClrTx/>
              <a:buSzTx/>
              <a:buFontTx/>
              <a:buChar char="•"/>
              <a:tabLst/>
              <a:defRPr/>
            </a:pPr>
            <a:endParaRPr kumimoji="0" lang="en-US" sz="2000" i="0" u="none" strike="noStrike" kern="0" cap="none" spc="0" normalizeH="0" baseline="0" noProof="0" dirty="0">
              <a:ln>
                <a:noFill/>
              </a:ln>
              <a:solidFill>
                <a:schemeClr val="tx1"/>
              </a:solidFill>
              <a:effectLst/>
              <a:uLnTx/>
              <a:uFillTx/>
              <a:latin typeface="+mn-lt"/>
              <a:ea typeface="MS PGothic" pitchFamily="34" charset="-128"/>
              <a:cs typeface="MS PGothic" pitchFamily="34" charset="-128"/>
            </a:endParaRPr>
          </a:p>
        </p:txBody>
      </p:sp>
      <p:sp>
        <p:nvSpPr>
          <p:cNvPr id="8" name="Rectangle 7"/>
          <p:cNvSpPr/>
          <p:nvPr/>
        </p:nvSpPr>
        <p:spPr>
          <a:xfrm>
            <a:off x="218661" y="5962257"/>
            <a:ext cx="5138530" cy="738664"/>
          </a:xfrm>
          <a:prstGeom prst="rect">
            <a:avLst/>
          </a:prstGeom>
        </p:spPr>
        <p:txBody>
          <a:bodyPr wrap="square">
            <a:spAutoFit/>
          </a:bodyPr>
          <a:lstStyle/>
          <a:p>
            <a:r>
              <a:rPr lang="en-US" sz="1400" dirty="0" smtClean="0">
                <a:solidFill>
                  <a:srgbClr val="1E04BC"/>
                </a:solidFill>
              </a:rPr>
              <a:t>Reference: </a:t>
            </a:r>
            <a:r>
              <a:rPr lang="en-US" sz="1400" dirty="0" smtClean="0"/>
              <a:t>S. Nag, J. L. Rios, D. Gerhardt, C. Pham, </a:t>
            </a:r>
            <a:r>
              <a:rPr lang="en-US" sz="1400" i="1" dirty="0" smtClean="0"/>
              <a:t>"</a:t>
            </a:r>
            <a:r>
              <a:rPr lang="en-US" sz="1400" i="1" dirty="0" err="1" smtClean="0"/>
              <a:t>CubeSat</a:t>
            </a:r>
            <a:r>
              <a:rPr lang="en-US" sz="1400" i="1" dirty="0" smtClean="0"/>
              <a:t> Constellation Design for Air Traffic Monitoring"</a:t>
            </a:r>
            <a:r>
              <a:rPr lang="en-US" sz="1400" dirty="0" smtClean="0"/>
              <a:t>, </a:t>
            </a:r>
            <a:r>
              <a:rPr lang="en-US" sz="1400" dirty="0" err="1" smtClean="0"/>
              <a:t>Acta</a:t>
            </a:r>
            <a:r>
              <a:rPr lang="en-US" sz="1400" dirty="0" smtClean="0"/>
              <a:t>  </a:t>
            </a:r>
            <a:r>
              <a:rPr lang="en-US" sz="1400" dirty="0" err="1" smtClean="0"/>
              <a:t>Astronautica</a:t>
            </a:r>
            <a:r>
              <a:rPr lang="en-US" sz="1400" dirty="0" smtClean="0"/>
              <a:t>, accepted in May 2016</a:t>
            </a:r>
            <a:endParaRPr lang="en-US"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Summary</a:t>
            </a:r>
            <a:endParaRPr lang="en-US" dirty="0"/>
          </a:p>
        </p:txBody>
      </p:sp>
      <p:sp>
        <p:nvSpPr>
          <p:cNvPr id="3" name="Slide Number Placeholder 2"/>
          <p:cNvSpPr>
            <a:spLocks noGrp="1"/>
          </p:cNvSpPr>
          <p:nvPr>
            <p:ph type="sldNum" sz="quarter" idx="12"/>
          </p:nvPr>
        </p:nvSpPr>
        <p:spPr/>
        <p:txBody>
          <a:bodyPr/>
          <a:lstStyle/>
          <a:p>
            <a:pPr>
              <a:defRPr/>
            </a:pPr>
            <a:fld id="{87F44F7F-0891-4D0C-88C7-CA46992D60EC}" type="slidenum">
              <a:rPr lang="en-US" smtClean="0"/>
              <a:pPr>
                <a:defRPr/>
              </a:pPr>
              <a:t>12</a:t>
            </a:fld>
            <a:endParaRPr lang="en-US"/>
          </a:p>
        </p:txBody>
      </p:sp>
      <p:sp>
        <p:nvSpPr>
          <p:cNvPr id="4" name="Content Placeholder 2"/>
          <p:cNvSpPr txBox="1">
            <a:spLocks/>
          </p:cNvSpPr>
          <p:nvPr/>
        </p:nvSpPr>
        <p:spPr>
          <a:xfrm>
            <a:off x="259773" y="945573"/>
            <a:ext cx="8884227" cy="5912427"/>
          </a:xfrm>
          <a:prstGeom prst="rect">
            <a:avLst/>
          </a:prstGeom>
        </p:spPr>
        <p:txBody>
          <a:bodyPr>
            <a:normAutofit/>
          </a:bodyPr>
          <a:lstStyle/>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lang="en-US" sz="2000" kern="0" dirty="0" smtClean="0">
                <a:latin typeface="+mn-lt"/>
                <a:cs typeface="MS PGothic" pitchFamily="34" charset="-128"/>
              </a:rPr>
              <a:t>Small </a:t>
            </a:r>
            <a:r>
              <a:rPr lang="en-US" sz="2000" kern="0" dirty="0" err="1" smtClean="0">
                <a:latin typeface="+mn-lt"/>
                <a:cs typeface="MS PGothic" pitchFamily="34" charset="-128"/>
              </a:rPr>
              <a:t>sats</a:t>
            </a:r>
            <a:r>
              <a:rPr lang="en-US" sz="2000" kern="0" dirty="0" smtClean="0">
                <a:latin typeface="+mn-lt"/>
                <a:cs typeface="MS PGothic" pitchFamily="34" charset="-128"/>
              </a:rPr>
              <a:t> and constellations are new technologies for Earth Observation and better science measurements</a:t>
            </a:r>
          </a:p>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kumimoji="0" lang="en-US" sz="2000"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Wildfires</a:t>
            </a:r>
            <a:r>
              <a:rPr kumimoji="0" lang="en-US" sz="2000" i="0" u="none" strike="noStrike" kern="0" cap="none" spc="0" normalizeH="0" noProof="0" dirty="0" smtClean="0">
                <a:ln>
                  <a:noFill/>
                </a:ln>
                <a:solidFill>
                  <a:schemeClr val="tx1"/>
                </a:solidFill>
                <a:effectLst/>
                <a:uLnTx/>
                <a:uFillTx/>
                <a:latin typeface="+mn-lt"/>
                <a:ea typeface="MS PGothic" pitchFamily="34" charset="-128"/>
                <a:cs typeface="MS PGothic" pitchFamily="34" charset="-128"/>
              </a:rPr>
              <a:t> can be identified using MODIS images 4 times a day but that is too long for effective fire monitoring. </a:t>
            </a:r>
            <a:r>
              <a:rPr lang="en-US" sz="2000" kern="0" baseline="0" dirty="0" smtClean="0">
                <a:latin typeface="+mn-lt"/>
                <a:cs typeface="MS PGothic" pitchFamily="34" charset="-128"/>
              </a:rPr>
              <a:t>Geostationary</a:t>
            </a:r>
            <a:r>
              <a:rPr lang="en-US" sz="2000" kern="0" dirty="0" smtClean="0">
                <a:latin typeface="+mn-lt"/>
                <a:cs typeface="MS PGothic" pitchFamily="34" charset="-128"/>
              </a:rPr>
              <a:t> satellites provide sub-hour coverage but at a spatial resolution of several </a:t>
            </a:r>
            <a:r>
              <a:rPr lang="en-US" sz="2000" kern="0" dirty="0" err="1" smtClean="0">
                <a:latin typeface="+mn-lt"/>
                <a:cs typeface="MS PGothic" pitchFamily="34" charset="-128"/>
              </a:rPr>
              <a:t>kms</a:t>
            </a:r>
            <a:r>
              <a:rPr lang="en-US" sz="2000" kern="0" dirty="0" smtClean="0">
                <a:latin typeface="+mn-lt"/>
                <a:cs typeface="MS PGothic" pitchFamily="34" charset="-128"/>
              </a:rPr>
              <a:t>. This </a:t>
            </a:r>
            <a:r>
              <a:rPr lang="en-US" sz="2000" kern="0" dirty="0" err="1" smtClean="0">
                <a:latin typeface="+mn-lt"/>
                <a:cs typeface="MS PGothic" pitchFamily="34" charset="-128"/>
              </a:rPr>
              <a:t>spatio</a:t>
            </a:r>
            <a:r>
              <a:rPr lang="en-US" sz="2000" kern="0" dirty="0" smtClean="0">
                <a:latin typeface="+mn-lt"/>
                <a:cs typeface="MS PGothic" pitchFamily="34" charset="-128"/>
              </a:rPr>
              <a:t>-temporal problem can be solved by </a:t>
            </a:r>
            <a:r>
              <a:rPr lang="en-US" sz="2000" kern="0" dirty="0" err="1" smtClean="0">
                <a:latin typeface="+mn-lt"/>
                <a:cs typeface="MS PGothic" pitchFamily="34" charset="-128"/>
              </a:rPr>
              <a:t>CubeSat</a:t>
            </a:r>
            <a:r>
              <a:rPr lang="en-US" sz="2000" kern="0" dirty="0" smtClean="0">
                <a:latin typeface="+mn-lt"/>
                <a:cs typeface="MS PGothic" pitchFamily="34" charset="-128"/>
              </a:rPr>
              <a:t> constellations</a:t>
            </a:r>
          </a:p>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kumimoji="0" lang="en-US" sz="2000"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Wavelengths</a:t>
            </a:r>
            <a:r>
              <a:rPr kumimoji="0" lang="en-US" sz="2000" i="0" u="none" strike="noStrike" kern="0" cap="none" spc="0" normalizeH="0" noProof="0" dirty="0" smtClean="0">
                <a:ln>
                  <a:noFill/>
                </a:ln>
                <a:solidFill>
                  <a:schemeClr val="tx1"/>
                </a:solidFill>
                <a:effectLst/>
                <a:uLnTx/>
                <a:uFillTx/>
                <a:latin typeface="+mn-lt"/>
                <a:ea typeface="MS PGothic" pitchFamily="34" charset="-128"/>
                <a:cs typeface="MS PGothic" pitchFamily="34" charset="-128"/>
              </a:rPr>
              <a:t> of interest: RGB, SWIR and the 4um band (from MODIS, VIIRS, can be changed). 4um allows 25m nadir pixels at a 500 km altitude using a 10 cm diameter aperture working at diffraction limit. Swath &lt;10 km….</a:t>
            </a:r>
          </a:p>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lang="en-US" sz="2000" kern="0" noProof="0" dirty="0" smtClean="0">
                <a:latin typeface="+mn-lt"/>
                <a:cs typeface="MS PGothic" pitchFamily="34" charset="-128"/>
              </a:rPr>
              <a:t>UAVs can cover a </a:t>
            </a:r>
            <a:r>
              <a:rPr lang="en-US" sz="2000" kern="0" dirty="0" smtClean="0">
                <a:latin typeface="+mn-lt"/>
                <a:cs typeface="MS PGothic" pitchFamily="34" charset="-128"/>
              </a:rPr>
              <a:t>large portion of imaging for detected fires within Class G airspace &lt; 1000 ft (UTM model from ARC can be modified). The rest can be covered using agile pointing </a:t>
            </a:r>
            <a:r>
              <a:rPr lang="en-US" sz="2000" kern="0" dirty="0" err="1" smtClean="0">
                <a:latin typeface="+mn-lt"/>
                <a:cs typeface="MS PGothic" pitchFamily="34" charset="-128"/>
              </a:rPr>
              <a:t>CubeSats</a:t>
            </a:r>
            <a:r>
              <a:rPr lang="en-US" sz="2000" kern="0" dirty="0" smtClean="0">
                <a:latin typeface="+mn-lt"/>
                <a:cs typeface="MS PGothic" pitchFamily="34" charset="-128"/>
              </a:rPr>
              <a:t> arranged in a constellation (</a:t>
            </a:r>
            <a:r>
              <a:rPr lang="en-US" sz="2000" kern="0" dirty="0" err="1" smtClean="0">
                <a:latin typeface="+mn-lt"/>
                <a:cs typeface="MS PGothic" pitchFamily="34" charset="-128"/>
              </a:rPr>
              <a:t>tradespace</a:t>
            </a:r>
            <a:r>
              <a:rPr lang="en-US" sz="2000" kern="0" dirty="0" smtClean="0">
                <a:latin typeface="+mn-lt"/>
                <a:cs typeface="MS PGothic" pitchFamily="34" charset="-128"/>
              </a:rPr>
              <a:t> analysis tool from GSFC available).</a:t>
            </a:r>
          </a:p>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lang="en-US" sz="2000" kern="0" dirty="0" smtClean="0">
                <a:latin typeface="+mn-lt"/>
                <a:cs typeface="MS PGothic" pitchFamily="34" charset="-128"/>
              </a:rPr>
              <a:t>The performance to cost feasibility of such an approach is yet to be determined. How many satellites arranged how? Pointing schedules? Downlink schedules? Time to coverage and revisit? </a:t>
            </a:r>
            <a:r>
              <a:rPr lang="en-US" sz="2000" kern="0" smtClean="0">
                <a:latin typeface="+mn-lt"/>
                <a:cs typeface="MS PGothic" pitchFamily="34" charset="-128"/>
              </a:rPr>
              <a:t>Spatial overlap?</a:t>
            </a:r>
            <a:endParaRPr kumimoji="0" lang="en-US" sz="2000" i="0" u="none" strike="noStrike" kern="0" cap="none" spc="0" normalizeH="0" baseline="0" noProof="0" dirty="0">
              <a:ln>
                <a:noFill/>
              </a:ln>
              <a:solidFill>
                <a:schemeClr val="tx1"/>
              </a:solidFill>
              <a:effectLst/>
              <a:uLnTx/>
              <a:uFillTx/>
              <a:latin typeface="+mn-lt"/>
              <a:ea typeface="MS PGothic" pitchFamily="34" charset="-128"/>
              <a:cs typeface="MS PGothic"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668" y="2987735"/>
            <a:ext cx="8269287" cy="519113"/>
          </a:xfrm>
        </p:spPr>
        <p:txBody>
          <a:bodyPr/>
          <a:lstStyle/>
          <a:p>
            <a:pPr algn="ctr"/>
            <a:r>
              <a:rPr lang="en-US" dirty="0" smtClean="0"/>
              <a:t>Questions?</a:t>
            </a:r>
            <a:br>
              <a:rPr lang="en-US" dirty="0" smtClean="0"/>
            </a:br>
            <a:r>
              <a:rPr lang="en-US" dirty="0" smtClean="0"/>
              <a:t/>
            </a:r>
            <a:br>
              <a:rPr lang="en-US" dirty="0" smtClean="0"/>
            </a:br>
            <a:r>
              <a:rPr lang="en-US" dirty="0" smtClean="0"/>
              <a:t/>
            </a:r>
            <a:br>
              <a:rPr lang="en-US" dirty="0" smtClean="0"/>
            </a:br>
            <a:r>
              <a:rPr lang="en-GB" u="sng" dirty="0" smtClean="0">
                <a:hlinkClick r:id="rId2"/>
              </a:rPr>
              <a:t> sreeja.nag@nasa.gov </a:t>
            </a:r>
            <a:endParaRPr lang="en-US" dirty="0"/>
          </a:p>
        </p:txBody>
      </p:sp>
      <p:sp>
        <p:nvSpPr>
          <p:cNvPr id="3" name="Slide Number Placeholder 2"/>
          <p:cNvSpPr>
            <a:spLocks noGrp="1"/>
          </p:cNvSpPr>
          <p:nvPr>
            <p:ph type="sldNum" sz="quarter" idx="12"/>
          </p:nvPr>
        </p:nvSpPr>
        <p:spPr/>
        <p:txBody>
          <a:bodyPr/>
          <a:lstStyle/>
          <a:p>
            <a:pPr>
              <a:defRPr/>
            </a:pPr>
            <a:fld id="{87F44F7F-0891-4D0C-88C7-CA46992D60EC}"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srcRect/>
          <a:stretch>
            <a:fillRect/>
          </a:stretch>
        </p:blipFill>
        <p:spPr bwMode="auto">
          <a:xfrm>
            <a:off x="6191410" y="3180170"/>
            <a:ext cx="2952590" cy="3572634"/>
          </a:xfrm>
          <a:prstGeom prst="rect">
            <a:avLst/>
          </a:prstGeom>
          <a:noFill/>
          <a:ln w="9525">
            <a:noFill/>
            <a:miter lim="800000"/>
            <a:headEnd/>
            <a:tailEnd/>
          </a:ln>
        </p:spPr>
      </p:pic>
      <p:sp>
        <p:nvSpPr>
          <p:cNvPr id="2" name="Title 1"/>
          <p:cNvSpPr>
            <a:spLocks noGrp="1"/>
          </p:cNvSpPr>
          <p:nvPr>
            <p:ph type="title"/>
          </p:nvPr>
        </p:nvSpPr>
        <p:spPr/>
        <p:txBody>
          <a:bodyPr/>
          <a:lstStyle/>
          <a:p>
            <a:pPr algn="ctr"/>
            <a:r>
              <a:rPr lang="en-US" dirty="0" smtClean="0"/>
              <a:t>Examples of relevant EO </a:t>
            </a:r>
            <a:r>
              <a:rPr lang="en-US" dirty="0" err="1" smtClean="0"/>
              <a:t>CubeSats</a:t>
            </a:r>
            <a:endParaRPr lang="en-US" dirty="0"/>
          </a:p>
        </p:txBody>
      </p:sp>
      <p:sp>
        <p:nvSpPr>
          <p:cNvPr id="4" name="Rectangle 3"/>
          <p:cNvSpPr/>
          <p:nvPr/>
        </p:nvSpPr>
        <p:spPr>
          <a:xfrm>
            <a:off x="437123" y="1223728"/>
            <a:ext cx="5267762" cy="1477328"/>
          </a:xfrm>
          <a:prstGeom prst="rect">
            <a:avLst/>
          </a:prstGeom>
        </p:spPr>
        <p:txBody>
          <a:bodyPr wrap="square">
            <a:spAutoFit/>
          </a:bodyPr>
          <a:lstStyle/>
          <a:p>
            <a:pPr>
              <a:buFont typeface="Arial" pitchFamily="34" charset="0"/>
              <a:buChar char="•"/>
            </a:pPr>
            <a:r>
              <a:rPr lang="en-US" sz="1800" dirty="0" smtClean="0">
                <a:latin typeface="Arial" pitchFamily="34" charset="0"/>
              </a:rPr>
              <a:t> AeroCube4 by Aerospace Corporation in a 450 x 750 km, 65 deg inclined orbit. 1U form factor. Used MODIS, AVHRR, GOES data to get fire info and image by pointing the satellite. Also tracked </a:t>
            </a:r>
            <a:r>
              <a:rPr lang="en-US" sz="1800" dirty="0" err="1" smtClean="0">
                <a:latin typeface="Arial" pitchFamily="34" charset="0"/>
              </a:rPr>
              <a:t>sunglint</a:t>
            </a:r>
            <a:r>
              <a:rPr lang="en-US" sz="1800" dirty="0" smtClean="0">
                <a:latin typeface="Arial" pitchFamily="34" charset="0"/>
              </a:rPr>
              <a:t> &amp; eclipse + did drag formations.</a:t>
            </a:r>
            <a:endParaRPr lang="en-US" sz="1800" dirty="0"/>
          </a:p>
        </p:txBody>
      </p:sp>
      <p:sp>
        <p:nvSpPr>
          <p:cNvPr id="5" name="Slide Number Placeholder 4"/>
          <p:cNvSpPr>
            <a:spLocks noGrp="1"/>
          </p:cNvSpPr>
          <p:nvPr>
            <p:ph type="sldNum" sz="quarter" idx="12"/>
          </p:nvPr>
        </p:nvSpPr>
        <p:spPr/>
        <p:txBody>
          <a:bodyPr/>
          <a:lstStyle/>
          <a:p>
            <a:pPr>
              <a:defRPr/>
            </a:pPr>
            <a:fld id="{87F44F7F-0891-4D0C-88C7-CA46992D60EC}" type="slidenum">
              <a:rPr lang="en-US" smtClean="0"/>
              <a:pPr>
                <a:defRPr/>
              </a:pPr>
              <a:t>2</a:t>
            </a:fld>
            <a:endParaRPr lang="en-US"/>
          </a:p>
        </p:txBody>
      </p:sp>
      <p:pic>
        <p:nvPicPr>
          <p:cNvPr id="2050" name="Picture 2"/>
          <p:cNvPicPr>
            <a:picLocks noChangeAspect="1" noChangeArrowheads="1"/>
          </p:cNvPicPr>
          <p:nvPr/>
        </p:nvPicPr>
        <p:blipFill>
          <a:blip r:embed="rId4"/>
          <a:srcRect/>
          <a:stretch>
            <a:fillRect/>
          </a:stretch>
        </p:blipFill>
        <p:spPr bwMode="auto">
          <a:xfrm>
            <a:off x="6110414" y="834495"/>
            <a:ext cx="2896021" cy="2386994"/>
          </a:xfrm>
          <a:prstGeom prst="rect">
            <a:avLst/>
          </a:prstGeom>
          <a:noFill/>
          <a:ln w="9525">
            <a:noFill/>
            <a:miter lim="800000"/>
            <a:headEnd/>
            <a:tailEnd/>
          </a:ln>
        </p:spPr>
      </p:pic>
      <p:sp>
        <p:nvSpPr>
          <p:cNvPr id="7" name="Rectangle 6"/>
          <p:cNvSpPr/>
          <p:nvPr/>
        </p:nvSpPr>
        <p:spPr>
          <a:xfrm rot="16200000">
            <a:off x="3248953" y="3683272"/>
            <a:ext cx="5336698" cy="338469"/>
          </a:xfrm>
          <a:prstGeom prst="rect">
            <a:avLst/>
          </a:prstGeom>
        </p:spPr>
        <p:txBody>
          <a:bodyPr wrap="square">
            <a:spAutoFit/>
          </a:bodyPr>
          <a:lstStyle/>
          <a:p>
            <a:r>
              <a:rPr lang="en-US" sz="1600" b="1" i="1" dirty="0" smtClean="0"/>
              <a:t>Credits: </a:t>
            </a:r>
            <a:r>
              <a:rPr lang="en-US" sz="1600" b="1" i="1" dirty="0" err="1" smtClean="0"/>
              <a:t>CubeSat</a:t>
            </a:r>
            <a:r>
              <a:rPr lang="en-US" sz="1600" b="1" i="1" dirty="0" smtClean="0"/>
              <a:t> Developers’ Workshop, April 2014 </a:t>
            </a:r>
            <a:endParaRPr lang="en-US" sz="1600" b="1"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Examples of relevant EO </a:t>
            </a:r>
            <a:r>
              <a:rPr lang="en-US" dirty="0" err="1" smtClean="0"/>
              <a:t>CubeSats</a:t>
            </a:r>
            <a:endParaRPr lang="en-US" dirty="0"/>
          </a:p>
        </p:txBody>
      </p:sp>
      <p:sp>
        <p:nvSpPr>
          <p:cNvPr id="4" name="Rectangle 3"/>
          <p:cNvSpPr/>
          <p:nvPr/>
        </p:nvSpPr>
        <p:spPr>
          <a:xfrm>
            <a:off x="437123" y="1223728"/>
            <a:ext cx="5267762" cy="2446824"/>
          </a:xfrm>
          <a:prstGeom prst="rect">
            <a:avLst/>
          </a:prstGeom>
        </p:spPr>
        <p:txBody>
          <a:bodyPr wrap="square">
            <a:spAutoFit/>
          </a:bodyPr>
          <a:lstStyle/>
          <a:p>
            <a:pPr>
              <a:buFont typeface="Arial" pitchFamily="34" charset="0"/>
              <a:buChar char="•"/>
            </a:pPr>
            <a:r>
              <a:rPr lang="en-US" sz="1800" dirty="0" smtClean="0">
                <a:latin typeface="Arial" pitchFamily="34" charset="0"/>
              </a:rPr>
              <a:t> AeroCube4 by Aerospace Corporation in a 450 x 750 km, 65 deg inclined orbit. 1U form factor. Used MODIS, AVHRR, GOES data to get fire info and image by pointing the satellite. Also tracked </a:t>
            </a:r>
            <a:r>
              <a:rPr lang="en-US" sz="1800" dirty="0" err="1" smtClean="0">
                <a:latin typeface="Arial" pitchFamily="34" charset="0"/>
              </a:rPr>
              <a:t>sunglint</a:t>
            </a:r>
            <a:r>
              <a:rPr lang="en-US" sz="1800" dirty="0" smtClean="0">
                <a:latin typeface="Arial" pitchFamily="34" charset="0"/>
              </a:rPr>
              <a:t> &amp; eclipse + did drag formations.</a:t>
            </a:r>
          </a:p>
          <a:p>
            <a:pPr>
              <a:buFont typeface="Arial" pitchFamily="34" charset="0"/>
              <a:buChar char="•"/>
            </a:pPr>
            <a:r>
              <a:rPr lang="en-US" sz="1800" dirty="0" smtClean="0">
                <a:latin typeface="Arial" pitchFamily="34" charset="0"/>
              </a:rPr>
              <a:t> JPL is formulating a constellation of 200 </a:t>
            </a:r>
            <a:r>
              <a:rPr lang="en-US" sz="1800" dirty="0" err="1" smtClean="0">
                <a:latin typeface="Arial" pitchFamily="34" charset="0"/>
              </a:rPr>
              <a:t>Cubesats</a:t>
            </a:r>
            <a:r>
              <a:rPr lang="en-US" sz="1800" dirty="0" smtClean="0">
                <a:latin typeface="Arial" pitchFamily="34" charset="0"/>
              </a:rPr>
              <a:t> (1.5 kg, 1U, 2.5W) to deliver data within 15 </a:t>
            </a:r>
            <a:r>
              <a:rPr lang="en-US" sz="1800" dirty="0" err="1" smtClean="0">
                <a:latin typeface="Arial" pitchFamily="34" charset="0"/>
              </a:rPr>
              <a:t>mins</a:t>
            </a:r>
            <a:r>
              <a:rPr lang="en-US" sz="1800" dirty="0" smtClean="0">
                <a:latin typeface="Arial" pitchFamily="34" charset="0"/>
              </a:rPr>
              <a:t> of occurrence. </a:t>
            </a:r>
            <a:endParaRPr lang="en-US" sz="1800" dirty="0"/>
          </a:p>
        </p:txBody>
      </p:sp>
      <p:sp>
        <p:nvSpPr>
          <p:cNvPr id="5" name="Slide Number Placeholder 4"/>
          <p:cNvSpPr>
            <a:spLocks noGrp="1"/>
          </p:cNvSpPr>
          <p:nvPr>
            <p:ph type="sldNum" sz="quarter" idx="12"/>
          </p:nvPr>
        </p:nvSpPr>
        <p:spPr/>
        <p:txBody>
          <a:bodyPr/>
          <a:lstStyle/>
          <a:p>
            <a:pPr>
              <a:defRPr/>
            </a:pPr>
            <a:fld id="{87F44F7F-0891-4D0C-88C7-CA46992D60EC}" type="slidenum">
              <a:rPr lang="en-US" smtClean="0"/>
              <a:pPr>
                <a:defRPr/>
              </a:pPr>
              <a:t>3</a:t>
            </a:fld>
            <a:endParaRPr lang="en-US"/>
          </a:p>
        </p:txBody>
      </p:sp>
      <p:sp>
        <p:nvSpPr>
          <p:cNvPr id="7" name="Rectangle 6"/>
          <p:cNvSpPr/>
          <p:nvPr/>
        </p:nvSpPr>
        <p:spPr>
          <a:xfrm rot="16200000">
            <a:off x="3507898" y="3311038"/>
            <a:ext cx="5336698" cy="338469"/>
          </a:xfrm>
          <a:prstGeom prst="rect">
            <a:avLst/>
          </a:prstGeom>
        </p:spPr>
        <p:txBody>
          <a:bodyPr wrap="square">
            <a:spAutoFit/>
          </a:bodyPr>
          <a:lstStyle/>
          <a:p>
            <a:pPr algn="r"/>
            <a:r>
              <a:rPr lang="en-US" sz="1600" b="1" i="1" dirty="0" smtClean="0"/>
              <a:t>Credits: </a:t>
            </a:r>
            <a:r>
              <a:rPr lang="en-US" sz="1600" b="1" i="1" dirty="0" smtClean="0">
                <a:hlinkClick r:id="rId3"/>
              </a:rPr>
              <a:t>http://www.firesat.info/</a:t>
            </a:r>
            <a:r>
              <a:rPr lang="en-US" sz="1600" b="1" i="1" dirty="0" smtClean="0"/>
              <a:t> </a:t>
            </a:r>
            <a:endParaRPr lang="en-US" sz="1600" b="1" i="1" dirty="0"/>
          </a:p>
        </p:txBody>
      </p:sp>
      <p:pic>
        <p:nvPicPr>
          <p:cNvPr id="4098" name="Picture 2"/>
          <p:cNvPicPr>
            <a:picLocks noChangeAspect="1" noChangeArrowheads="1"/>
          </p:cNvPicPr>
          <p:nvPr/>
        </p:nvPicPr>
        <p:blipFill>
          <a:blip r:embed="rId4"/>
          <a:srcRect/>
          <a:stretch>
            <a:fillRect/>
          </a:stretch>
        </p:blipFill>
        <p:spPr bwMode="auto">
          <a:xfrm>
            <a:off x="6085211" y="3905419"/>
            <a:ext cx="3058789" cy="2952581"/>
          </a:xfrm>
          <a:prstGeom prst="rect">
            <a:avLst/>
          </a:prstGeom>
          <a:noFill/>
          <a:ln w="9525">
            <a:noFill/>
            <a:miter lim="800000"/>
            <a:headEnd/>
            <a:tailEnd/>
          </a:ln>
        </p:spPr>
      </p:pic>
      <p:pic>
        <p:nvPicPr>
          <p:cNvPr id="4099" name="Picture 3"/>
          <p:cNvPicPr>
            <a:picLocks noChangeAspect="1" noChangeArrowheads="1"/>
          </p:cNvPicPr>
          <p:nvPr/>
        </p:nvPicPr>
        <p:blipFill>
          <a:blip r:embed="rId5"/>
          <a:srcRect/>
          <a:stretch>
            <a:fillRect/>
          </a:stretch>
        </p:blipFill>
        <p:spPr bwMode="auto">
          <a:xfrm>
            <a:off x="6391281" y="793019"/>
            <a:ext cx="2210647" cy="34067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Examples of relevant EO </a:t>
            </a:r>
            <a:r>
              <a:rPr lang="en-US" dirty="0" err="1" smtClean="0"/>
              <a:t>CubeSats</a:t>
            </a:r>
            <a:endParaRPr lang="en-US" dirty="0"/>
          </a:p>
        </p:txBody>
      </p:sp>
      <p:sp>
        <p:nvSpPr>
          <p:cNvPr id="4" name="Rectangle 3"/>
          <p:cNvSpPr/>
          <p:nvPr/>
        </p:nvSpPr>
        <p:spPr>
          <a:xfrm>
            <a:off x="437123" y="1223728"/>
            <a:ext cx="5267762" cy="5355312"/>
          </a:xfrm>
          <a:prstGeom prst="rect">
            <a:avLst/>
          </a:prstGeom>
        </p:spPr>
        <p:txBody>
          <a:bodyPr wrap="square">
            <a:spAutoFit/>
          </a:bodyPr>
          <a:lstStyle/>
          <a:p>
            <a:pPr>
              <a:buFont typeface="Arial" pitchFamily="34" charset="0"/>
              <a:buChar char="•"/>
            </a:pPr>
            <a:r>
              <a:rPr lang="en-US" sz="1800" dirty="0" smtClean="0">
                <a:latin typeface="Arial" pitchFamily="34" charset="0"/>
              </a:rPr>
              <a:t> AeroCube4 by Aerospace Corporation in a 450 x 750 km, 65 deg inclined orbit. 1U form factor. Used MODIS, AVHRR, GOES data to get fire info and image by pointing the satellite. Also tracked </a:t>
            </a:r>
            <a:r>
              <a:rPr lang="en-US" sz="1800" dirty="0" err="1" smtClean="0">
                <a:latin typeface="Arial" pitchFamily="34" charset="0"/>
              </a:rPr>
              <a:t>sunglint</a:t>
            </a:r>
            <a:r>
              <a:rPr lang="en-US" sz="1800" dirty="0" smtClean="0">
                <a:latin typeface="Arial" pitchFamily="34" charset="0"/>
              </a:rPr>
              <a:t> &amp; eclipse + did drag formations.</a:t>
            </a:r>
          </a:p>
          <a:p>
            <a:pPr>
              <a:buFont typeface="Arial" pitchFamily="34" charset="0"/>
              <a:buChar char="•"/>
            </a:pPr>
            <a:r>
              <a:rPr lang="en-US" sz="1800" dirty="0" smtClean="0">
                <a:latin typeface="Arial" pitchFamily="34" charset="0"/>
              </a:rPr>
              <a:t> JPL is formulating a constellation of 200 </a:t>
            </a:r>
            <a:r>
              <a:rPr lang="en-US" sz="1800" dirty="0" err="1" smtClean="0">
                <a:latin typeface="Arial" pitchFamily="34" charset="0"/>
              </a:rPr>
              <a:t>Cubesats</a:t>
            </a:r>
            <a:r>
              <a:rPr lang="en-US" sz="1800" dirty="0" smtClean="0">
                <a:latin typeface="Arial" pitchFamily="34" charset="0"/>
              </a:rPr>
              <a:t> (1.5 kg, 1U, 2.5W) to deliver data within 15 </a:t>
            </a:r>
            <a:r>
              <a:rPr lang="en-US" sz="1800" dirty="0" err="1" smtClean="0">
                <a:latin typeface="Arial" pitchFamily="34" charset="0"/>
              </a:rPr>
              <a:t>mins</a:t>
            </a:r>
            <a:r>
              <a:rPr lang="en-US" sz="1800" dirty="0" smtClean="0">
                <a:latin typeface="Arial" pitchFamily="34" charset="0"/>
              </a:rPr>
              <a:t> of occurrence. </a:t>
            </a:r>
          </a:p>
          <a:p>
            <a:pPr>
              <a:buFont typeface="Arial" pitchFamily="34" charset="0"/>
              <a:buChar char="•"/>
            </a:pPr>
            <a:r>
              <a:rPr lang="en-US" sz="1800" dirty="0" smtClean="0">
                <a:latin typeface="Arial" pitchFamily="34" charset="0"/>
              </a:rPr>
              <a:t> Wildfire 3U </a:t>
            </a:r>
            <a:r>
              <a:rPr lang="en-US" sz="1800" dirty="0" err="1" smtClean="0">
                <a:latin typeface="Arial" pitchFamily="34" charset="0"/>
              </a:rPr>
              <a:t>Cubesat</a:t>
            </a:r>
            <a:r>
              <a:rPr lang="en-US" sz="1800" dirty="0" smtClean="0">
                <a:latin typeface="Arial" pitchFamily="34" charset="0"/>
              </a:rPr>
              <a:t> being designed by </a:t>
            </a:r>
            <a:r>
              <a:rPr lang="en-US" sz="1800" dirty="0" err="1" smtClean="0">
                <a:latin typeface="Arial" pitchFamily="34" charset="0"/>
              </a:rPr>
              <a:t>ClydeSpace</a:t>
            </a:r>
            <a:r>
              <a:rPr lang="en-US" sz="1800" dirty="0" smtClean="0">
                <a:latin typeface="Arial" pitchFamily="34" charset="0"/>
              </a:rPr>
              <a:t> inspired by </a:t>
            </a:r>
            <a:r>
              <a:rPr lang="en-US" sz="1800" dirty="0" err="1" smtClean="0">
                <a:latin typeface="Arial" pitchFamily="34" charset="0"/>
              </a:rPr>
              <a:t>FireBird</a:t>
            </a:r>
            <a:r>
              <a:rPr lang="en-US" sz="1800" dirty="0" smtClean="0">
                <a:latin typeface="Arial" pitchFamily="34" charset="0"/>
              </a:rPr>
              <a:t> by NH, Montana State, Los Alamos, </a:t>
            </a:r>
            <a:r>
              <a:rPr lang="en-US" sz="1800" dirty="0" err="1" smtClean="0">
                <a:latin typeface="Arial" pitchFamily="34" charset="0"/>
              </a:rPr>
              <a:t>AeroCorp</a:t>
            </a:r>
            <a:r>
              <a:rPr lang="en-US" sz="1800" dirty="0" smtClean="0">
                <a:latin typeface="Arial" pitchFamily="34" charset="0"/>
              </a:rPr>
              <a:t>. Two 1.5U </a:t>
            </a:r>
            <a:r>
              <a:rPr lang="en-US" sz="1800" dirty="0" err="1" smtClean="0">
                <a:latin typeface="Arial" pitchFamily="34" charset="0"/>
              </a:rPr>
              <a:t>sats</a:t>
            </a:r>
            <a:r>
              <a:rPr lang="en-US" sz="1800" dirty="0" smtClean="0">
                <a:latin typeface="Arial" pitchFamily="34" charset="0"/>
              </a:rPr>
              <a:t> 500 km apart. High inc orbit.  Studies gamma ray bursts. </a:t>
            </a:r>
          </a:p>
          <a:p>
            <a:pPr>
              <a:buFont typeface="Arial" pitchFamily="34" charset="0"/>
              <a:buChar char="•"/>
            </a:pPr>
            <a:r>
              <a:rPr lang="en-US" sz="1800" dirty="0" smtClean="0">
                <a:latin typeface="Arial" pitchFamily="34" charset="0"/>
              </a:rPr>
              <a:t> Constellation of </a:t>
            </a:r>
            <a:r>
              <a:rPr lang="en-US" sz="1800" dirty="0" err="1" smtClean="0">
                <a:latin typeface="Arial" pitchFamily="34" charset="0"/>
              </a:rPr>
              <a:t>nanosats</a:t>
            </a:r>
            <a:r>
              <a:rPr lang="en-US" sz="1800" dirty="0" smtClean="0">
                <a:latin typeface="Arial" pitchFamily="34" charset="0"/>
              </a:rPr>
              <a:t> by University of Florida of 27 </a:t>
            </a:r>
            <a:r>
              <a:rPr lang="en-US" sz="1800" dirty="0" err="1" smtClean="0">
                <a:latin typeface="Arial" pitchFamily="34" charset="0"/>
              </a:rPr>
              <a:t>sats</a:t>
            </a:r>
            <a:r>
              <a:rPr lang="en-US" sz="1800" dirty="0" smtClean="0">
                <a:latin typeface="Arial" pitchFamily="34" charset="0"/>
              </a:rPr>
              <a:t> in 3 orb planes with slewing capability.</a:t>
            </a:r>
            <a:endParaRPr lang="en-US" sz="1800" dirty="0" smtClean="0"/>
          </a:p>
          <a:p>
            <a:endParaRPr lang="en-US" sz="1800" dirty="0"/>
          </a:p>
        </p:txBody>
      </p:sp>
      <p:sp>
        <p:nvSpPr>
          <p:cNvPr id="5" name="Slide Number Placeholder 4"/>
          <p:cNvSpPr>
            <a:spLocks noGrp="1"/>
          </p:cNvSpPr>
          <p:nvPr>
            <p:ph type="sldNum" sz="quarter" idx="12"/>
          </p:nvPr>
        </p:nvSpPr>
        <p:spPr/>
        <p:txBody>
          <a:bodyPr/>
          <a:lstStyle/>
          <a:p>
            <a:pPr>
              <a:defRPr/>
            </a:pPr>
            <a:fld id="{87F44F7F-0891-4D0C-88C7-CA46992D60EC}" type="slidenum">
              <a:rPr lang="en-US" smtClean="0"/>
              <a:pPr>
                <a:defRPr/>
              </a:pPr>
              <a:t>4</a:t>
            </a:fld>
            <a:endParaRPr lang="en-US"/>
          </a:p>
        </p:txBody>
      </p:sp>
      <p:pic>
        <p:nvPicPr>
          <p:cNvPr id="3074" name="Picture 2"/>
          <p:cNvPicPr>
            <a:picLocks noChangeAspect="1" noChangeArrowheads="1"/>
          </p:cNvPicPr>
          <p:nvPr/>
        </p:nvPicPr>
        <p:blipFill>
          <a:blip r:embed="rId3"/>
          <a:srcRect/>
          <a:stretch>
            <a:fillRect/>
          </a:stretch>
        </p:blipFill>
        <p:spPr bwMode="auto">
          <a:xfrm>
            <a:off x="6077975" y="1966363"/>
            <a:ext cx="3066025" cy="2037465"/>
          </a:xfrm>
          <a:prstGeom prst="rect">
            <a:avLst/>
          </a:prstGeom>
          <a:noFill/>
          <a:ln w="9525">
            <a:noFill/>
            <a:miter lim="800000"/>
            <a:headEnd/>
            <a:tailEnd/>
          </a:ln>
        </p:spPr>
      </p:pic>
      <p:sp>
        <p:nvSpPr>
          <p:cNvPr id="9" name="Rectangle 8"/>
          <p:cNvSpPr/>
          <p:nvPr/>
        </p:nvSpPr>
        <p:spPr>
          <a:xfrm rot="16200000">
            <a:off x="3248953" y="3683272"/>
            <a:ext cx="5336698" cy="338469"/>
          </a:xfrm>
          <a:prstGeom prst="rect">
            <a:avLst/>
          </a:prstGeom>
        </p:spPr>
        <p:txBody>
          <a:bodyPr wrap="square">
            <a:spAutoFit/>
          </a:bodyPr>
          <a:lstStyle/>
          <a:p>
            <a:r>
              <a:rPr lang="en-US" sz="1600" b="1" i="1" dirty="0" smtClean="0"/>
              <a:t>Credits: AIAA Re-Inventing Space Conference 2012</a:t>
            </a:r>
            <a:endParaRPr lang="en-US" sz="1600" b="1" i="1" dirty="0"/>
          </a:p>
        </p:txBody>
      </p:sp>
      <p:pic>
        <p:nvPicPr>
          <p:cNvPr id="3075" name="Picture 3"/>
          <p:cNvPicPr>
            <a:picLocks noChangeAspect="1" noChangeArrowheads="1"/>
          </p:cNvPicPr>
          <p:nvPr/>
        </p:nvPicPr>
        <p:blipFill>
          <a:blip r:embed="rId4"/>
          <a:srcRect/>
          <a:stretch>
            <a:fillRect/>
          </a:stretch>
        </p:blipFill>
        <p:spPr bwMode="auto">
          <a:xfrm>
            <a:off x="6109487" y="4148848"/>
            <a:ext cx="3034513" cy="17072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did </a:t>
            </a:r>
            <a:r>
              <a:rPr lang="en-US" dirty="0" err="1" smtClean="0"/>
              <a:t>SmallSats</a:t>
            </a:r>
            <a:r>
              <a:rPr lang="en-US" dirty="0" smtClean="0"/>
              <a:t> get popular?</a:t>
            </a:r>
            <a:endParaRPr lang="en-US" dirty="0"/>
          </a:p>
        </p:txBody>
      </p:sp>
      <p:sp>
        <p:nvSpPr>
          <p:cNvPr id="3" name="Slide Number Placeholder 2"/>
          <p:cNvSpPr>
            <a:spLocks noGrp="1"/>
          </p:cNvSpPr>
          <p:nvPr>
            <p:ph type="sldNum" sz="quarter" idx="12"/>
          </p:nvPr>
        </p:nvSpPr>
        <p:spPr/>
        <p:txBody>
          <a:bodyPr/>
          <a:lstStyle/>
          <a:p>
            <a:pPr>
              <a:defRPr/>
            </a:pPr>
            <a:fld id="{87F44F7F-0891-4D0C-88C7-CA46992D60EC}" type="slidenum">
              <a:rPr lang="en-US" smtClean="0"/>
              <a:pPr>
                <a:defRPr/>
              </a:pPr>
              <a:t>5</a:t>
            </a:fld>
            <a:endParaRPr lang="en-US"/>
          </a:p>
        </p:txBody>
      </p:sp>
      <p:sp>
        <p:nvSpPr>
          <p:cNvPr id="4" name="Rectangle 3"/>
          <p:cNvSpPr/>
          <p:nvPr/>
        </p:nvSpPr>
        <p:spPr>
          <a:xfrm>
            <a:off x="4572000" y="866650"/>
            <a:ext cx="4572000" cy="338554"/>
          </a:xfrm>
          <a:prstGeom prst="rect">
            <a:avLst/>
          </a:prstGeom>
        </p:spPr>
        <p:txBody>
          <a:bodyPr>
            <a:spAutoFit/>
          </a:bodyPr>
          <a:lstStyle/>
          <a:p>
            <a:pPr algn="r"/>
            <a:r>
              <a:rPr lang="en-US" sz="1600" b="1" i="1" dirty="0" err="1" smtClean="0"/>
              <a:t>CubeSats</a:t>
            </a:r>
            <a:r>
              <a:rPr lang="en-US" sz="1600" b="1" i="1" dirty="0" smtClean="0"/>
              <a:t>/</a:t>
            </a:r>
            <a:r>
              <a:rPr lang="en-US" sz="1600" b="1" i="1" dirty="0" err="1" smtClean="0"/>
              <a:t>NanoSats</a:t>
            </a:r>
            <a:r>
              <a:rPr lang="en-US" sz="1600" b="1" i="1" dirty="0" smtClean="0"/>
              <a:t> at NASA Ames</a:t>
            </a:r>
            <a:endParaRPr lang="en-US" sz="1600" b="1" i="1" dirty="0"/>
          </a:p>
        </p:txBody>
      </p:sp>
      <p:sp>
        <p:nvSpPr>
          <p:cNvPr id="5" name="Rectangle 4"/>
          <p:cNvSpPr/>
          <p:nvPr/>
        </p:nvSpPr>
        <p:spPr>
          <a:xfrm>
            <a:off x="437123" y="1223728"/>
            <a:ext cx="5267762" cy="5355312"/>
          </a:xfrm>
          <a:prstGeom prst="rect">
            <a:avLst/>
          </a:prstGeom>
        </p:spPr>
        <p:txBody>
          <a:bodyPr wrap="square">
            <a:spAutoFit/>
          </a:bodyPr>
          <a:lstStyle/>
          <a:p>
            <a:pPr>
              <a:buFont typeface="Arial" pitchFamily="34" charset="0"/>
              <a:buChar char="•"/>
            </a:pPr>
            <a:r>
              <a:rPr lang="en-US" sz="1800" dirty="0" smtClean="0">
                <a:latin typeface="Arial" pitchFamily="34" charset="0"/>
              </a:rPr>
              <a:t> </a:t>
            </a:r>
            <a:r>
              <a:rPr lang="en-GB" sz="1800" dirty="0" smtClean="0"/>
              <a:t>The advent of the </a:t>
            </a:r>
            <a:r>
              <a:rPr lang="en-GB" sz="1800" dirty="0" err="1" smtClean="0"/>
              <a:t>CubeSat</a:t>
            </a:r>
            <a:r>
              <a:rPr lang="en-GB" sz="1800" dirty="0" smtClean="0"/>
              <a:t> standard</a:t>
            </a:r>
          </a:p>
          <a:p>
            <a:pPr>
              <a:buFont typeface="Arial" pitchFamily="34" charset="0"/>
              <a:buChar char="•"/>
            </a:pPr>
            <a:r>
              <a:rPr lang="en-GB" sz="1800" dirty="0" smtClean="0"/>
              <a:t> Miniaturization of propulsion, power systems or electronics</a:t>
            </a:r>
          </a:p>
          <a:p>
            <a:pPr>
              <a:buFont typeface="Arial" pitchFamily="34" charset="0"/>
              <a:buChar char="•"/>
            </a:pPr>
            <a:r>
              <a:rPr lang="en-GB" sz="1800" dirty="0" smtClean="0"/>
              <a:t> Frequent and cheaper launch opportunities by emerging companies such as </a:t>
            </a:r>
            <a:r>
              <a:rPr lang="en-GB" sz="1800" dirty="0" err="1" smtClean="0"/>
              <a:t>SpaceX</a:t>
            </a:r>
            <a:r>
              <a:rPr lang="en-GB" sz="1800" dirty="0" smtClean="0"/>
              <a:t> and </a:t>
            </a:r>
            <a:r>
              <a:rPr lang="en-GB" sz="1800" dirty="0" err="1" smtClean="0"/>
              <a:t>RocketDyne</a:t>
            </a:r>
            <a:endParaRPr lang="en-GB" sz="1800" dirty="0" smtClean="0"/>
          </a:p>
          <a:p>
            <a:pPr>
              <a:buFont typeface="Arial" pitchFamily="34" charset="0"/>
              <a:buChar char="•"/>
            </a:pPr>
            <a:r>
              <a:rPr lang="en-GB" sz="1800" dirty="0" smtClean="0"/>
              <a:t> Hosted payload opportunities on traditional rockets using the Evolved Expendable Launch Vehicle (EELV) Secondary Payload Adapter (ESPA)</a:t>
            </a:r>
          </a:p>
          <a:p>
            <a:pPr>
              <a:buFont typeface="Arial" pitchFamily="34" charset="0"/>
              <a:buChar char="•"/>
            </a:pPr>
            <a:r>
              <a:rPr lang="en-GB" sz="1800" dirty="0" smtClean="0"/>
              <a:t> Deployment mechanisms for </a:t>
            </a:r>
            <a:r>
              <a:rPr lang="en-GB" sz="1800" dirty="0" err="1" smtClean="0"/>
              <a:t>CubeSat</a:t>
            </a:r>
            <a:r>
              <a:rPr lang="en-GB" sz="1800" dirty="0" smtClean="0"/>
              <a:t> payloads using the PPOD launcher or </a:t>
            </a:r>
            <a:r>
              <a:rPr lang="en-GB" sz="1800" dirty="0" err="1" smtClean="0"/>
              <a:t>NanoRacks</a:t>
            </a:r>
            <a:r>
              <a:rPr lang="en-GB" sz="1800" dirty="0" smtClean="0"/>
              <a:t> </a:t>
            </a:r>
          </a:p>
          <a:p>
            <a:pPr>
              <a:buFont typeface="Arial" pitchFamily="34" charset="0"/>
              <a:buChar char="•"/>
            </a:pPr>
            <a:r>
              <a:rPr lang="en-GB" sz="1800" dirty="0" smtClean="0"/>
              <a:t> Increasing availability of ground stations</a:t>
            </a:r>
            <a:endParaRPr lang="en-US" sz="1800" dirty="0" smtClean="0"/>
          </a:p>
          <a:p>
            <a:pPr algn="ctr"/>
            <a:r>
              <a:rPr lang="en-GB" sz="1800" b="1" i="1" dirty="0" smtClean="0"/>
              <a:t>Deployment and operation of large numbers of small satellites more feasible than it ever used to be</a:t>
            </a:r>
            <a:endParaRPr lang="en-US" sz="1800" b="1" i="1" dirty="0"/>
          </a:p>
        </p:txBody>
      </p:sp>
      <p:pic>
        <p:nvPicPr>
          <p:cNvPr id="9" name="Picture 4" descr="http://www.nasa.gov/sites/default/files/thumbnails/image/edsn.swarm_of_cubesats.jpg"/>
          <p:cNvPicPr>
            <a:picLocks noChangeAspect="1" noChangeArrowheads="1"/>
          </p:cNvPicPr>
          <p:nvPr/>
        </p:nvPicPr>
        <p:blipFill>
          <a:blip r:embed="rId3"/>
          <a:srcRect/>
          <a:stretch>
            <a:fillRect/>
          </a:stretch>
        </p:blipFill>
        <p:spPr bwMode="auto">
          <a:xfrm>
            <a:off x="6182139" y="4641573"/>
            <a:ext cx="2832652" cy="1888435"/>
          </a:xfrm>
          <a:prstGeom prst="rect">
            <a:avLst/>
          </a:prstGeom>
          <a:noFill/>
        </p:spPr>
      </p:pic>
      <p:sp>
        <p:nvSpPr>
          <p:cNvPr id="10" name="Rectangle 9"/>
          <p:cNvSpPr/>
          <p:nvPr/>
        </p:nvSpPr>
        <p:spPr>
          <a:xfrm>
            <a:off x="6037957" y="6519446"/>
            <a:ext cx="2154757" cy="338554"/>
          </a:xfrm>
          <a:prstGeom prst="rect">
            <a:avLst/>
          </a:prstGeom>
        </p:spPr>
        <p:txBody>
          <a:bodyPr wrap="none">
            <a:spAutoFit/>
          </a:bodyPr>
          <a:lstStyle/>
          <a:p>
            <a:r>
              <a:rPr lang="en-GB" sz="1600" i="1" dirty="0" smtClean="0"/>
              <a:t>Edison 1.5U satellites</a:t>
            </a:r>
            <a:endParaRPr lang="en-US" sz="1600" i="1" dirty="0"/>
          </a:p>
        </p:txBody>
      </p:sp>
      <p:pic>
        <p:nvPicPr>
          <p:cNvPr id="3078" name="Picture 6" descr="http://space.skyrocket.de/img_sat/biosentinel__1.jpg"/>
          <p:cNvPicPr>
            <a:picLocks noChangeAspect="1" noChangeArrowheads="1"/>
          </p:cNvPicPr>
          <p:nvPr/>
        </p:nvPicPr>
        <p:blipFill>
          <a:blip r:embed="rId4"/>
          <a:srcRect/>
          <a:stretch>
            <a:fillRect/>
          </a:stretch>
        </p:blipFill>
        <p:spPr bwMode="auto">
          <a:xfrm>
            <a:off x="7410982" y="3130827"/>
            <a:ext cx="1733018" cy="1436203"/>
          </a:xfrm>
          <a:prstGeom prst="rect">
            <a:avLst/>
          </a:prstGeom>
          <a:noFill/>
        </p:spPr>
      </p:pic>
      <p:sp>
        <p:nvSpPr>
          <p:cNvPr id="12" name="Rectangle 11"/>
          <p:cNvSpPr/>
          <p:nvPr/>
        </p:nvSpPr>
        <p:spPr>
          <a:xfrm>
            <a:off x="5993296" y="3440667"/>
            <a:ext cx="1447359" cy="830997"/>
          </a:xfrm>
          <a:prstGeom prst="rect">
            <a:avLst/>
          </a:prstGeom>
        </p:spPr>
        <p:txBody>
          <a:bodyPr wrap="square">
            <a:spAutoFit/>
          </a:bodyPr>
          <a:lstStyle/>
          <a:p>
            <a:r>
              <a:rPr lang="en-GB" sz="1600" i="1" dirty="0" smtClean="0"/>
              <a:t>Proposed and funded </a:t>
            </a:r>
            <a:r>
              <a:rPr lang="en-GB" sz="1600" i="1" dirty="0" err="1" smtClean="0"/>
              <a:t>BioSentinel</a:t>
            </a:r>
            <a:endParaRPr lang="en-US" sz="1600" i="1" dirty="0"/>
          </a:p>
        </p:txBody>
      </p:sp>
      <p:pic>
        <p:nvPicPr>
          <p:cNvPr id="3080" name="Picture 8" descr="http://www.nasa.gov/images/content/173545main_spheres_hi.jpg"/>
          <p:cNvPicPr>
            <a:picLocks noChangeAspect="1" noChangeArrowheads="1"/>
          </p:cNvPicPr>
          <p:nvPr/>
        </p:nvPicPr>
        <p:blipFill>
          <a:blip r:embed="rId5"/>
          <a:srcRect/>
          <a:stretch>
            <a:fillRect/>
          </a:stretch>
        </p:blipFill>
        <p:spPr bwMode="auto">
          <a:xfrm>
            <a:off x="6209299" y="1143000"/>
            <a:ext cx="2934701" cy="1997765"/>
          </a:xfrm>
          <a:prstGeom prst="rect">
            <a:avLst/>
          </a:prstGeom>
          <a:noFill/>
        </p:spPr>
      </p:pic>
      <p:sp>
        <p:nvSpPr>
          <p:cNvPr id="14" name="Rectangle 13"/>
          <p:cNvSpPr/>
          <p:nvPr/>
        </p:nvSpPr>
        <p:spPr>
          <a:xfrm rot="16200000">
            <a:off x="5290931" y="1990610"/>
            <a:ext cx="1447359" cy="338554"/>
          </a:xfrm>
          <a:prstGeom prst="rect">
            <a:avLst/>
          </a:prstGeom>
        </p:spPr>
        <p:txBody>
          <a:bodyPr wrap="square">
            <a:spAutoFit/>
          </a:bodyPr>
          <a:lstStyle/>
          <a:p>
            <a:r>
              <a:rPr lang="en-GB" sz="1600" i="1" dirty="0" smtClean="0"/>
              <a:t>SPHERES</a:t>
            </a:r>
            <a:endParaRPr lang="en-US" sz="1600"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Multiple Satellites?</a:t>
            </a:r>
            <a:endParaRPr lang="en-US" dirty="0"/>
          </a:p>
        </p:txBody>
      </p:sp>
      <p:sp>
        <p:nvSpPr>
          <p:cNvPr id="3" name="Slide Number Placeholder 2"/>
          <p:cNvSpPr>
            <a:spLocks noGrp="1"/>
          </p:cNvSpPr>
          <p:nvPr>
            <p:ph type="sldNum" sz="quarter" idx="12"/>
          </p:nvPr>
        </p:nvSpPr>
        <p:spPr/>
        <p:txBody>
          <a:bodyPr/>
          <a:lstStyle/>
          <a:p>
            <a:pPr>
              <a:defRPr/>
            </a:pPr>
            <a:fld id="{87F44F7F-0891-4D0C-88C7-CA46992D60EC}" type="slidenum">
              <a:rPr lang="en-US" smtClean="0"/>
              <a:pPr>
                <a:defRPr/>
              </a:pPr>
              <a:t>6</a:t>
            </a:fld>
            <a:endParaRPr lang="en-US"/>
          </a:p>
        </p:txBody>
      </p:sp>
      <p:sp>
        <p:nvSpPr>
          <p:cNvPr id="4" name="Content Placeholder 2"/>
          <p:cNvSpPr txBox="1">
            <a:spLocks/>
          </p:cNvSpPr>
          <p:nvPr/>
        </p:nvSpPr>
        <p:spPr>
          <a:xfrm>
            <a:off x="152400" y="990600"/>
            <a:ext cx="6019800" cy="5867400"/>
          </a:xfrm>
          <a:prstGeom prst="rect">
            <a:avLst/>
          </a:prstGeom>
        </p:spPr>
        <p:txBody>
          <a:bodyPr>
            <a:normAutofit lnSpcReduction="10000"/>
          </a:bodyPr>
          <a:lstStyle/>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kumimoji="0" lang="en-US" sz="2000" b="1"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Distributed Space Missions (DSMs): </a:t>
            </a:r>
            <a:r>
              <a:rPr kumimoji="0" lang="en-US" sz="2000" b="0"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Constellations, formations, ad-hoc constellation - home or hetero, </a:t>
            </a:r>
            <a:r>
              <a:rPr kumimoji="0" lang="en-US" sz="2000" b="0" i="0" u="none" strike="noStrike" kern="0" cap="none" spc="0" normalizeH="0" baseline="0" noProof="0" dirty="0" err="1" smtClean="0">
                <a:ln>
                  <a:noFill/>
                </a:ln>
                <a:solidFill>
                  <a:schemeClr val="tx1"/>
                </a:solidFill>
                <a:effectLst/>
                <a:uLnTx/>
                <a:uFillTx/>
                <a:latin typeface="+mn-lt"/>
                <a:ea typeface="MS PGothic" pitchFamily="34" charset="-128"/>
                <a:cs typeface="MS PGothic" pitchFamily="34" charset="-128"/>
              </a:rPr>
              <a:t>cellularized</a:t>
            </a:r>
            <a:r>
              <a:rPr kumimoji="0" lang="en-US" sz="2000" b="0"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 systems, federated satellites</a:t>
            </a:r>
            <a:endParaRPr kumimoji="0" lang="en-US" sz="2000" b="1"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endParaRPr>
          </a:p>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kumimoji="0" lang="en-US" sz="2000" b="1"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Performance</a:t>
            </a:r>
            <a:r>
              <a:rPr kumimoji="0" lang="en-US" sz="2000" b="0"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 Improve sampling and range in spatial (synthetic apertures), temporal (constellations), spectral (fractionated S/C), angular (formations) dimensions</a:t>
            </a:r>
          </a:p>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kumimoji="0" lang="en-US" sz="2000" b="1"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Cost</a:t>
            </a:r>
            <a:r>
              <a:rPr kumimoji="0" lang="en-US" sz="2000" b="0"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 Need more inter-operability planning, autonomy, scheduling commands + data, ground station networks</a:t>
            </a:r>
          </a:p>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kumimoji="0" lang="en-US" sz="2000" b="1" i="0" u="none" strike="noStrike" kern="0" cap="none" spc="0" normalizeH="0" baseline="0" noProof="0" dirty="0" err="1" smtClean="0">
                <a:ln>
                  <a:noFill/>
                </a:ln>
                <a:solidFill>
                  <a:schemeClr val="tx1"/>
                </a:solidFill>
                <a:effectLst/>
                <a:uLnTx/>
                <a:uFillTx/>
                <a:latin typeface="+mn-lt"/>
                <a:ea typeface="MS PGothic" pitchFamily="34" charset="-128"/>
                <a:cs typeface="MS PGothic" pitchFamily="34" charset="-128"/>
              </a:rPr>
              <a:t>Ilities</a:t>
            </a:r>
            <a:r>
              <a:rPr kumimoji="0" lang="en-US" sz="2000" b="1"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 in Operations</a:t>
            </a:r>
            <a:r>
              <a:rPr kumimoji="0" lang="en-US" sz="2000" b="0"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 Flexibility, </a:t>
            </a:r>
            <a:r>
              <a:rPr kumimoji="0" lang="en-US" sz="2000" b="0" i="0" u="none" strike="noStrike" kern="0" cap="none" spc="0" normalizeH="0" baseline="0" noProof="0" dirty="0" err="1" smtClean="0">
                <a:ln>
                  <a:noFill/>
                </a:ln>
                <a:solidFill>
                  <a:schemeClr val="tx1"/>
                </a:solidFill>
                <a:effectLst/>
                <a:uLnTx/>
                <a:uFillTx/>
                <a:latin typeface="+mn-lt"/>
                <a:ea typeface="MS PGothic" pitchFamily="34" charset="-128"/>
                <a:cs typeface="MS PGothic" pitchFamily="34" charset="-128"/>
              </a:rPr>
              <a:t>Reconfigurability</a:t>
            </a:r>
            <a:r>
              <a:rPr kumimoji="0" lang="en-US" sz="2000" b="0"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 Scalability, etc.</a:t>
            </a:r>
          </a:p>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kumimoji="0" lang="en-US" sz="2000" b="1"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Better Design</a:t>
            </a:r>
            <a:r>
              <a:rPr kumimoji="0" lang="en-US" sz="2000" b="0"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 Many conflicting variables and objectives thus better methods needed in Phase A+ - coupled models, machine learning, planning/scheduling methods, etc.</a:t>
            </a:r>
            <a:endParaRPr kumimoji="0" lang="en-US" sz="2000" b="0" i="0" u="none" strike="noStrike" kern="0" cap="none" spc="0" normalizeH="0" baseline="0" noProof="0" dirty="0">
              <a:ln>
                <a:noFill/>
              </a:ln>
              <a:solidFill>
                <a:schemeClr val="tx1"/>
              </a:solidFill>
              <a:effectLst/>
              <a:uLnTx/>
              <a:uFillTx/>
              <a:latin typeface="+mn-lt"/>
              <a:ea typeface="MS PGothic" pitchFamily="34" charset="-128"/>
              <a:cs typeface="MS PGothic" pitchFamily="34" charset="-128"/>
            </a:endParaRPr>
          </a:p>
        </p:txBody>
      </p:sp>
      <p:sp>
        <p:nvSpPr>
          <p:cNvPr id="5" name="Rectangle 4"/>
          <p:cNvSpPr/>
          <p:nvPr/>
        </p:nvSpPr>
        <p:spPr>
          <a:xfrm>
            <a:off x="8311721" y="6550223"/>
            <a:ext cx="832279" cy="307777"/>
          </a:xfrm>
          <a:prstGeom prst="rect">
            <a:avLst/>
          </a:prstGeom>
        </p:spPr>
        <p:txBody>
          <a:bodyPr wrap="none">
            <a:spAutoFit/>
          </a:bodyPr>
          <a:lstStyle/>
          <a:p>
            <a:r>
              <a:rPr lang="en-US" sz="1400" dirty="0" smtClean="0">
                <a:solidFill>
                  <a:prstClr val="black"/>
                </a:solidFill>
                <a:latin typeface="Arial" pitchFamily="34" charset="0"/>
                <a:cs typeface="Arial" pitchFamily="34" charset="0"/>
              </a:rPr>
              <a:t>Slide #1</a:t>
            </a:r>
            <a:endParaRPr lang="en-US" sz="1400" dirty="0"/>
          </a:p>
        </p:txBody>
      </p:sp>
      <p:pic>
        <p:nvPicPr>
          <p:cNvPr id="6" name="Picture 2" descr="http://media.defenceindustrydaily.com/images/SPAC_System_F6_Constellation_Concept_lg.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04450" y="4870894"/>
            <a:ext cx="3039550" cy="198710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6104450" y="4865870"/>
            <a:ext cx="2477666" cy="307777"/>
          </a:xfrm>
          <a:prstGeom prst="rect">
            <a:avLst/>
          </a:prstGeom>
        </p:spPr>
        <p:txBody>
          <a:bodyPr wrap="none">
            <a:spAutoFit/>
          </a:bodyPr>
          <a:lstStyle/>
          <a:p>
            <a:r>
              <a:rPr lang="en-US" sz="1400" i="1" dirty="0" smtClean="0">
                <a:solidFill>
                  <a:schemeClr val="bg1"/>
                </a:solidFill>
              </a:rPr>
              <a:t>Fractionated S/C Image: DARPA</a:t>
            </a:r>
            <a:endParaRPr lang="en-US" sz="1400" i="1" dirty="0">
              <a:solidFill>
                <a:schemeClr val="bg1"/>
              </a:solidFill>
            </a:endParaRPr>
          </a:p>
        </p:txBody>
      </p:sp>
      <p:pic>
        <p:nvPicPr>
          <p:cNvPr id="8" name="Picture 2" descr="http://www.esa.int/esapub/bulletin/bullet91/images/lutz91f8b.gif"/>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462102" y="2590800"/>
            <a:ext cx="2681898" cy="215002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6462102" y="4433050"/>
            <a:ext cx="1997470" cy="307777"/>
          </a:xfrm>
          <a:prstGeom prst="rect">
            <a:avLst/>
          </a:prstGeom>
        </p:spPr>
        <p:txBody>
          <a:bodyPr wrap="none">
            <a:spAutoFit/>
          </a:bodyPr>
          <a:lstStyle/>
          <a:p>
            <a:r>
              <a:rPr lang="en-US" sz="1400" i="1" dirty="0" smtClean="0">
                <a:solidFill>
                  <a:schemeClr val="bg1"/>
                </a:solidFill>
              </a:rPr>
              <a:t>Constellation Image: ESA</a:t>
            </a:r>
            <a:endParaRPr lang="en-US" sz="1400" i="1" dirty="0">
              <a:solidFill>
                <a:schemeClr val="bg1"/>
              </a:solidFill>
            </a:endParaRPr>
          </a:p>
        </p:txBody>
      </p:sp>
      <p:pic>
        <p:nvPicPr>
          <p:cNvPr id="10" name="Picture 4" descr="http://www.cnes.fr/automne_modules_files/standard/public/p2849_5aa5dd6f8e860c2134fab517e9148443ROUE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857999" y="813220"/>
            <a:ext cx="2241147" cy="172008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10"/>
          <p:cNvSpPr/>
          <p:nvPr/>
        </p:nvSpPr>
        <p:spPr>
          <a:xfrm>
            <a:off x="6834524" y="2217989"/>
            <a:ext cx="1903470" cy="307777"/>
          </a:xfrm>
          <a:prstGeom prst="rect">
            <a:avLst/>
          </a:prstGeom>
        </p:spPr>
        <p:txBody>
          <a:bodyPr wrap="none">
            <a:spAutoFit/>
          </a:bodyPr>
          <a:lstStyle/>
          <a:p>
            <a:r>
              <a:rPr lang="en-US" sz="1400" i="1" dirty="0" smtClean="0">
                <a:solidFill>
                  <a:schemeClr val="bg1"/>
                </a:solidFill>
              </a:rPr>
              <a:t>Formation Image: CNES</a:t>
            </a:r>
            <a:endParaRPr lang="en-US" sz="1400" i="1"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Constellation Design</a:t>
            </a:r>
            <a:endParaRPr lang="en-US" dirty="0"/>
          </a:p>
        </p:txBody>
      </p:sp>
      <p:sp>
        <p:nvSpPr>
          <p:cNvPr id="3" name="Slide Number Placeholder 2"/>
          <p:cNvSpPr>
            <a:spLocks noGrp="1"/>
          </p:cNvSpPr>
          <p:nvPr>
            <p:ph type="sldNum" sz="quarter" idx="12"/>
          </p:nvPr>
        </p:nvSpPr>
        <p:spPr/>
        <p:txBody>
          <a:bodyPr/>
          <a:lstStyle/>
          <a:p>
            <a:pPr>
              <a:defRPr/>
            </a:pPr>
            <a:fld id="{87F44F7F-0891-4D0C-88C7-CA46992D60EC}" type="slidenum">
              <a:rPr lang="en-US" smtClean="0"/>
              <a:pPr>
                <a:defRPr/>
              </a:pPr>
              <a:t>7</a:t>
            </a:fld>
            <a:endParaRPr lang="en-US"/>
          </a:p>
        </p:txBody>
      </p:sp>
      <p:sp>
        <p:nvSpPr>
          <p:cNvPr id="4" name="Rectangle 3"/>
          <p:cNvSpPr/>
          <p:nvPr/>
        </p:nvSpPr>
        <p:spPr>
          <a:xfrm>
            <a:off x="0" y="926068"/>
            <a:ext cx="9144000" cy="1015663"/>
          </a:xfrm>
          <a:prstGeom prst="rect">
            <a:avLst/>
          </a:prstGeom>
        </p:spPr>
        <p:txBody>
          <a:bodyPr wrap="square">
            <a:spAutoFit/>
          </a:bodyPr>
          <a:lstStyle/>
          <a:p>
            <a:pPr algn="ctr"/>
            <a:r>
              <a:rPr lang="en-US" sz="2000" dirty="0" smtClean="0">
                <a:solidFill>
                  <a:srgbClr val="1E04BC"/>
                </a:solidFill>
              </a:rPr>
              <a:t>Coupled and iterative Model Based Systems Engineering (MBSE) + Observing System Simulation Experiments (OSSE) as a function of tech requirements, biomes of interest, science applications</a:t>
            </a:r>
            <a:endParaRPr lang="en-US" sz="2000" dirty="0">
              <a:solidFill>
                <a:srgbClr val="1E04BC"/>
              </a:solidFill>
            </a:endParaRPr>
          </a:p>
        </p:txBody>
      </p:sp>
      <p:pic>
        <p:nvPicPr>
          <p:cNvPr id="5" name="Picture 4"/>
          <p:cNvPicPr/>
          <p:nvPr/>
        </p:nvPicPr>
        <p:blipFill>
          <a:blip r:embed="rId2" cstate="print"/>
          <a:srcRect/>
          <a:stretch>
            <a:fillRect/>
          </a:stretch>
        </p:blipFill>
        <p:spPr bwMode="auto">
          <a:xfrm>
            <a:off x="1106556" y="1997766"/>
            <a:ext cx="7086600" cy="3581400"/>
          </a:xfrm>
          <a:prstGeom prst="rect">
            <a:avLst/>
          </a:prstGeom>
          <a:noFill/>
        </p:spPr>
      </p:pic>
      <p:sp>
        <p:nvSpPr>
          <p:cNvPr id="6" name="Rectangle 5"/>
          <p:cNvSpPr/>
          <p:nvPr/>
        </p:nvSpPr>
        <p:spPr>
          <a:xfrm>
            <a:off x="2057400" y="5585790"/>
            <a:ext cx="7086600" cy="1015663"/>
          </a:xfrm>
          <a:prstGeom prst="rect">
            <a:avLst/>
          </a:prstGeom>
        </p:spPr>
        <p:txBody>
          <a:bodyPr wrap="square">
            <a:spAutoFit/>
          </a:bodyPr>
          <a:lstStyle/>
          <a:p>
            <a:pPr algn="r"/>
            <a:endParaRPr lang="en-US" sz="2400" dirty="0" smtClean="0"/>
          </a:p>
          <a:p>
            <a:pPr algn="r"/>
            <a:endParaRPr lang="en-US" sz="2400" dirty="0"/>
          </a:p>
        </p:txBody>
      </p:sp>
      <p:sp>
        <p:nvSpPr>
          <p:cNvPr id="7" name="Rectangle 6"/>
          <p:cNvSpPr/>
          <p:nvPr/>
        </p:nvSpPr>
        <p:spPr>
          <a:xfrm>
            <a:off x="0" y="5593499"/>
            <a:ext cx="9264844" cy="1169551"/>
          </a:xfrm>
          <a:prstGeom prst="rect">
            <a:avLst/>
          </a:prstGeom>
        </p:spPr>
        <p:txBody>
          <a:bodyPr wrap="none">
            <a:spAutoFit/>
          </a:bodyPr>
          <a:lstStyle/>
          <a:p>
            <a:r>
              <a:rPr lang="en-US" sz="1400" dirty="0" smtClean="0">
                <a:solidFill>
                  <a:srgbClr val="1E04BC"/>
                </a:solidFill>
              </a:rPr>
              <a:t>References: </a:t>
            </a:r>
            <a:r>
              <a:rPr lang="en-US" sz="1400" dirty="0" smtClean="0"/>
              <a:t>. S. Nag, J.J. </a:t>
            </a:r>
            <a:r>
              <a:rPr lang="en-US" sz="1400" dirty="0" err="1" smtClean="0"/>
              <a:t>LeMoigne</a:t>
            </a:r>
            <a:r>
              <a:rPr lang="en-US" sz="1400" dirty="0" smtClean="0"/>
              <a:t>, D.W. Miller, O.L. de </a:t>
            </a:r>
            <a:r>
              <a:rPr lang="en-US" sz="1400" dirty="0" err="1" smtClean="0"/>
              <a:t>Weck</a:t>
            </a:r>
            <a:r>
              <a:rPr lang="en-US" sz="1400" dirty="0" smtClean="0"/>
              <a:t>, </a:t>
            </a:r>
            <a:r>
              <a:rPr lang="en-US" sz="1400" i="1" dirty="0" smtClean="0"/>
              <a:t>"A Framework for Orbital Performance Evaluation </a:t>
            </a:r>
            <a:br>
              <a:rPr lang="en-US" sz="1400" i="1" dirty="0" smtClean="0"/>
            </a:br>
            <a:r>
              <a:rPr lang="en-US" sz="1400" i="1" dirty="0" smtClean="0"/>
              <a:t>in Distributed Space Missions for Earth Observation"</a:t>
            </a:r>
            <a:r>
              <a:rPr lang="en-US" sz="1400" dirty="0" smtClean="0"/>
              <a:t>, IEEE Aerospace </a:t>
            </a:r>
            <a:r>
              <a:rPr lang="en-US" sz="1400" dirty="0" err="1" smtClean="0"/>
              <a:t>Xplore</a:t>
            </a:r>
            <a:r>
              <a:rPr lang="en-US" sz="1400" dirty="0" smtClean="0"/>
              <a:t> 10.1109/AERO.2015.7119227, </a:t>
            </a:r>
            <a:br>
              <a:rPr lang="en-US" sz="1400" dirty="0" smtClean="0"/>
            </a:br>
            <a:r>
              <a:rPr lang="en-US" sz="1400" dirty="0" smtClean="0"/>
              <a:t>ISBN: 978-1-4799-5379-0, March 2015  </a:t>
            </a:r>
            <a:br>
              <a:rPr lang="en-US" sz="1400" dirty="0" smtClean="0"/>
            </a:br>
            <a:r>
              <a:rPr lang="en-US" sz="1400" dirty="0" smtClean="0"/>
              <a:t> S. Nag, C.K. </a:t>
            </a:r>
            <a:r>
              <a:rPr lang="en-US" sz="1400" dirty="0" err="1" smtClean="0"/>
              <a:t>Gatebe</a:t>
            </a:r>
            <a:r>
              <a:rPr lang="en-US" sz="1400" dirty="0" smtClean="0"/>
              <a:t>, D.W. Miller, O.L. de </a:t>
            </a:r>
            <a:r>
              <a:rPr lang="en-US" sz="1400" dirty="0" err="1" smtClean="0"/>
              <a:t>Weck</a:t>
            </a:r>
            <a:r>
              <a:rPr lang="en-US" sz="1400" dirty="0" smtClean="0"/>
              <a:t>, </a:t>
            </a:r>
            <a:r>
              <a:rPr lang="en-US" sz="1400" i="1" dirty="0" smtClean="0"/>
              <a:t>"Effect of Satellite Formation Architectures and Imaging Modes </a:t>
            </a:r>
            <a:br>
              <a:rPr lang="en-US" sz="1400" i="1" dirty="0" smtClean="0"/>
            </a:br>
            <a:r>
              <a:rPr lang="en-US" sz="1400" i="1" dirty="0" smtClean="0"/>
              <a:t>on Global </a:t>
            </a:r>
            <a:r>
              <a:rPr lang="en-US" sz="1400" i="1" dirty="0" err="1" smtClean="0"/>
              <a:t>Albedo</a:t>
            </a:r>
            <a:r>
              <a:rPr lang="en-US" sz="1400" i="1" dirty="0" smtClean="0"/>
              <a:t> Estimation"</a:t>
            </a:r>
            <a:r>
              <a:rPr lang="en-US" sz="1400" dirty="0" smtClean="0"/>
              <a:t>, </a:t>
            </a:r>
            <a:r>
              <a:rPr lang="en-US" sz="1400" dirty="0" err="1" smtClean="0"/>
              <a:t>Acta</a:t>
            </a:r>
            <a:r>
              <a:rPr lang="en-US" sz="1400" dirty="0" smtClean="0"/>
              <a:t> </a:t>
            </a:r>
            <a:r>
              <a:rPr lang="en-US" sz="1400" dirty="0" err="1" smtClean="0"/>
              <a:t>Astronautica</a:t>
            </a:r>
            <a:r>
              <a:rPr lang="en-US" sz="1400" dirty="0" smtClean="0"/>
              <a:t> 126 (2016), 77-97, DOI:10.1016/j.actaastro.2016.04.00</a:t>
            </a:r>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Formation Design - Applications</a:t>
            </a:r>
            <a:endParaRPr lang="en-US" dirty="0"/>
          </a:p>
        </p:txBody>
      </p:sp>
      <p:sp>
        <p:nvSpPr>
          <p:cNvPr id="3" name="Slide Number Placeholder 2"/>
          <p:cNvSpPr>
            <a:spLocks noGrp="1"/>
          </p:cNvSpPr>
          <p:nvPr>
            <p:ph type="sldNum" sz="quarter" idx="12"/>
          </p:nvPr>
        </p:nvSpPr>
        <p:spPr/>
        <p:txBody>
          <a:bodyPr/>
          <a:lstStyle/>
          <a:p>
            <a:pPr>
              <a:defRPr/>
            </a:pPr>
            <a:fld id="{87F44F7F-0891-4D0C-88C7-CA46992D60EC}" type="slidenum">
              <a:rPr lang="en-US" smtClean="0"/>
              <a:pPr>
                <a:defRPr/>
              </a:pPr>
              <a:t>8</a:t>
            </a:fld>
            <a:endParaRPr lang="en-US"/>
          </a:p>
        </p:txBody>
      </p:sp>
      <p:sp>
        <p:nvSpPr>
          <p:cNvPr id="4" name="Rectangle 3"/>
          <p:cNvSpPr/>
          <p:nvPr/>
        </p:nvSpPr>
        <p:spPr>
          <a:xfrm>
            <a:off x="5824330" y="3749457"/>
            <a:ext cx="3319670" cy="3093154"/>
          </a:xfrm>
          <a:prstGeom prst="rect">
            <a:avLst/>
          </a:prstGeom>
        </p:spPr>
        <p:txBody>
          <a:bodyPr wrap="square">
            <a:spAutoFit/>
          </a:bodyPr>
          <a:lstStyle/>
          <a:p>
            <a:pPr algn="ctr"/>
            <a:r>
              <a:rPr lang="en-US" sz="1300" dirty="0" smtClean="0">
                <a:solidFill>
                  <a:srgbClr val="1E04BC"/>
                </a:solidFill>
              </a:rPr>
              <a:t>References: </a:t>
            </a:r>
            <a:r>
              <a:rPr lang="en-US" sz="1300" dirty="0" smtClean="0"/>
              <a:t>S. Nag, C.K. </a:t>
            </a:r>
            <a:r>
              <a:rPr lang="en-US" sz="1300" dirty="0" err="1" smtClean="0"/>
              <a:t>Gatebe</a:t>
            </a:r>
            <a:r>
              <a:rPr lang="en-US" sz="1300" dirty="0" smtClean="0"/>
              <a:t>, </a:t>
            </a:r>
            <a:r>
              <a:rPr lang="en-US" sz="1300" dirty="0" err="1" smtClean="0"/>
              <a:t>T.Hilker</a:t>
            </a:r>
            <a:r>
              <a:rPr lang="en-US" sz="1300" dirty="0" smtClean="0"/>
              <a:t>, </a:t>
            </a:r>
            <a:r>
              <a:rPr lang="en-US" sz="1300" i="1" dirty="0" smtClean="0"/>
              <a:t>"Simulation of Bidirectional Reflectance-Distribution Function </a:t>
            </a:r>
            <a:br>
              <a:rPr lang="en-US" sz="1300" i="1" dirty="0" smtClean="0"/>
            </a:br>
            <a:r>
              <a:rPr lang="en-US" sz="1300" i="1" dirty="0" smtClean="0"/>
              <a:t>Measurements using Small Satellite Formations"</a:t>
            </a:r>
            <a:r>
              <a:rPr lang="en-US" sz="1300" dirty="0" smtClean="0"/>
              <a:t>, IEEE Journal of Selected Topics in Applied Earth Observations </a:t>
            </a:r>
            <a:br>
              <a:rPr lang="en-US" sz="1300" dirty="0" smtClean="0"/>
            </a:br>
            <a:r>
              <a:rPr lang="en-US" sz="1300" dirty="0" smtClean="0"/>
              <a:t>and Remote Sensing, accepted in April 2016, in press</a:t>
            </a:r>
            <a:br>
              <a:rPr lang="en-US" sz="1300" dirty="0" smtClean="0"/>
            </a:br>
            <a:r>
              <a:rPr lang="en-US" sz="1300" dirty="0" smtClean="0"/>
              <a:t/>
            </a:r>
            <a:br>
              <a:rPr lang="en-US" sz="1300" dirty="0" smtClean="0"/>
            </a:br>
            <a:r>
              <a:rPr lang="en-US" sz="1300" dirty="0" smtClean="0"/>
              <a:t>S. Nag, C.K. </a:t>
            </a:r>
            <a:r>
              <a:rPr lang="en-US" sz="1300" dirty="0" err="1" smtClean="0"/>
              <a:t>Gatebe</a:t>
            </a:r>
            <a:r>
              <a:rPr lang="en-US" sz="1300" dirty="0" smtClean="0"/>
              <a:t>, D.W. Miller, O.L. de </a:t>
            </a:r>
            <a:r>
              <a:rPr lang="en-US" sz="1300" dirty="0" err="1" smtClean="0"/>
              <a:t>Weck</a:t>
            </a:r>
            <a:r>
              <a:rPr lang="en-US" sz="1300" dirty="0" smtClean="0"/>
              <a:t>, </a:t>
            </a:r>
            <a:r>
              <a:rPr lang="en-US" sz="1300" i="1" dirty="0" smtClean="0"/>
              <a:t>"Effect of Satellite Formation Architectures and Imaging Modes </a:t>
            </a:r>
            <a:br>
              <a:rPr lang="en-US" sz="1300" i="1" dirty="0" smtClean="0"/>
            </a:br>
            <a:r>
              <a:rPr lang="en-US" sz="1300" i="1" dirty="0" smtClean="0"/>
              <a:t>on Global </a:t>
            </a:r>
            <a:r>
              <a:rPr lang="en-US" sz="1300" i="1" dirty="0" err="1" smtClean="0"/>
              <a:t>Albedo</a:t>
            </a:r>
            <a:r>
              <a:rPr lang="en-US" sz="1300" i="1" dirty="0" smtClean="0"/>
              <a:t> Estimation"</a:t>
            </a:r>
            <a:r>
              <a:rPr lang="en-US" sz="1300" dirty="0" smtClean="0"/>
              <a:t>, </a:t>
            </a:r>
            <a:r>
              <a:rPr lang="en-US" sz="1300" dirty="0" err="1" smtClean="0"/>
              <a:t>Acta</a:t>
            </a:r>
            <a:r>
              <a:rPr lang="en-US" sz="1300" dirty="0" smtClean="0"/>
              <a:t> </a:t>
            </a:r>
            <a:r>
              <a:rPr lang="en-US" sz="1300" dirty="0" err="1" smtClean="0"/>
              <a:t>Astronautica</a:t>
            </a:r>
            <a:r>
              <a:rPr lang="en-US" sz="1300" dirty="0" smtClean="0"/>
              <a:t> 126 (2016), 77-97, DOI:10.1016/j.actaastro.2016.04.00</a:t>
            </a:r>
          </a:p>
        </p:txBody>
      </p:sp>
      <p:pic>
        <p:nvPicPr>
          <p:cNvPr id="5" name="Picture 4" descr="C:\Users\Sreeja\Desktop\Picture1.png"/>
          <p:cNvPicPr/>
          <p:nvPr/>
        </p:nvPicPr>
        <p:blipFill>
          <a:blip r:embed="rId2"/>
          <a:srcRect/>
          <a:stretch>
            <a:fillRect/>
          </a:stretch>
        </p:blipFill>
        <p:spPr bwMode="auto">
          <a:xfrm>
            <a:off x="1480930" y="1738962"/>
            <a:ext cx="2315817" cy="1292473"/>
          </a:xfrm>
          <a:prstGeom prst="rect">
            <a:avLst/>
          </a:prstGeom>
          <a:noFill/>
          <a:ln w="9525">
            <a:noFill/>
            <a:miter lim="800000"/>
            <a:headEnd/>
            <a:tailEnd/>
          </a:ln>
        </p:spPr>
      </p:pic>
      <p:sp>
        <p:nvSpPr>
          <p:cNvPr id="8" name="Rectangle 7"/>
          <p:cNvSpPr/>
          <p:nvPr/>
        </p:nvSpPr>
        <p:spPr>
          <a:xfrm>
            <a:off x="0" y="2114803"/>
            <a:ext cx="1326004" cy="646331"/>
          </a:xfrm>
          <a:prstGeom prst="rect">
            <a:avLst/>
          </a:prstGeom>
        </p:spPr>
        <p:txBody>
          <a:bodyPr wrap="none">
            <a:spAutoFit/>
          </a:bodyPr>
          <a:lstStyle/>
          <a:p>
            <a:r>
              <a:rPr lang="en-US" sz="1800" dirty="0" err="1" smtClean="0"/>
              <a:t>Albedo</a:t>
            </a:r>
            <a:r>
              <a:rPr lang="en-US" sz="1800" dirty="0" smtClean="0"/>
              <a:t> </a:t>
            </a:r>
            <a:br>
              <a:rPr lang="en-US" sz="1800" dirty="0" smtClean="0"/>
            </a:br>
            <a:r>
              <a:rPr lang="en-US" sz="1800" dirty="0" smtClean="0"/>
              <a:t>Estimation:</a:t>
            </a:r>
            <a:endParaRPr lang="en-US" sz="1800" dirty="0"/>
          </a:p>
        </p:txBody>
      </p:sp>
      <p:pic>
        <p:nvPicPr>
          <p:cNvPr id="9" name="Picture 8" descr="D:\Dropbox\NASA-ARC\Simulations\Multi-Angle Remote Sensing\Plots\Clusters\ndvierr_ISSco_noTrue.png"/>
          <p:cNvPicPr/>
          <p:nvPr/>
        </p:nvPicPr>
        <p:blipFill>
          <a:blip r:embed="rId3"/>
          <a:srcRect/>
          <a:stretch>
            <a:fillRect/>
          </a:stretch>
        </p:blipFill>
        <p:spPr bwMode="auto">
          <a:xfrm>
            <a:off x="5357191" y="854766"/>
            <a:ext cx="3995530" cy="2763078"/>
          </a:xfrm>
          <a:prstGeom prst="rect">
            <a:avLst/>
          </a:prstGeom>
          <a:noFill/>
          <a:ln w="9525">
            <a:noFill/>
            <a:miter lim="800000"/>
            <a:headEnd/>
            <a:tailEnd/>
          </a:ln>
        </p:spPr>
      </p:pic>
      <p:sp>
        <p:nvSpPr>
          <p:cNvPr id="10" name="Rectangle 9"/>
          <p:cNvSpPr/>
          <p:nvPr/>
        </p:nvSpPr>
        <p:spPr>
          <a:xfrm>
            <a:off x="4058478" y="2128055"/>
            <a:ext cx="1326004" cy="646331"/>
          </a:xfrm>
          <a:prstGeom prst="rect">
            <a:avLst/>
          </a:prstGeom>
        </p:spPr>
        <p:txBody>
          <a:bodyPr wrap="none">
            <a:spAutoFit/>
          </a:bodyPr>
          <a:lstStyle/>
          <a:p>
            <a:r>
              <a:rPr lang="en-US" sz="1800" dirty="0" smtClean="0"/>
              <a:t>NDVI </a:t>
            </a:r>
            <a:br>
              <a:rPr lang="en-US" sz="1800" dirty="0" smtClean="0"/>
            </a:br>
            <a:r>
              <a:rPr lang="en-US" sz="1800" dirty="0" smtClean="0"/>
              <a:t>Estimation:</a:t>
            </a:r>
            <a:endParaRPr lang="en-US" sz="1800" dirty="0"/>
          </a:p>
        </p:txBody>
      </p:sp>
      <p:pic>
        <p:nvPicPr>
          <p:cNvPr id="7" name="Picture 6"/>
          <p:cNvPicPr/>
          <p:nvPr/>
        </p:nvPicPr>
        <p:blipFill>
          <a:blip r:embed="rId4"/>
          <a:srcRect/>
          <a:stretch>
            <a:fillRect/>
          </a:stretch>
        </p:blipFill>
        <p:spPr bwMode="auto">
          <a:xfrm>
            <a:off x="-149087" y="3296386"/>
            <a:ext cx="5926348" cy="3561614"/>
          </a:xfrm>
          <a:prstGeom prst="rect">
            <a:avLst/>
          </a:prstGeom>
          <a:noFill/>
        </p:spPr>
      </p:pic>
      <p:sp>
        <p:nvSpPr>
          <p:cNvPr id="11" name="Rectangle 10"/>
          <p:cNvSpPr/>
          <p:nvPr/>
        </p:nvSpPr>
        <p:spPr>
          <a:xfrm>
            <a:off x="377687" y="845187"/>
            <a:ext cx="4572000" cy="923330"/>
          </a:xfrm>
          <a:prstGeom prst="rect">
            <a:avLst/>
          </a:prstGeom>
        </p:spPr>
        <p:txBody>
          <a:bodyPr>
            <a:spAutoFit/>
          </a:bodyPr>
          <a:lstStyle/>
          <a:p>
            <a:r>
              <a:rPr lang="en-US" sz="1800" i="1" dirty="0" smtClean="0">
                <a:solidFill>
                  <a:srgbClr val="1E04BC"/>
                </a:solidFill>
              </a:rPr>
              <a:t>All products in Multi-Angular Remote Sensing are improved by co-pointing formations</a:t>
            </a:r>
            <a:endParaRPr lang="en-US" sz="1800" dirty="0">
              <a:solidFill>
                <a:srgbClr val="1E04BC"/>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Constellation Design - Applications</a:t>
            </a:r>
            <a:endParaRPr lang="en-US" dirty="0"/>
          </a:p>
        </p:txBody>
      </p:sp>
      <p:sp>
        <p:nvSpPr>
          <p:cNvPr id="3" name="Slide Number Placeholder 2"/>
          <p:cNvSpPr>
            <a:spLocks noGrp="1"/>
          </p:cNvSpPr>
          <p:nvPr>
            <p:ph type="sldNum" sz="quarter" idx="12"/>
          </p:nvPr>
        </p:nvSpPr>
        <p:spPr/>
        <p:txBody>
          <a:bodyPr/>
          <a:lstStyle/>
          <a:p>
            <a:pPr>
              <a:defRPr/>
            </a:pPr>
            <a:fld id="{87F44F7F-0891-4D0C-88C7-CA46992D60EC}" type="slidenum">
              <a:rPr lang="en-US" smtClean="0"/>
              <a:pPr>
                <a:defRPr/>
              </a:pPr>
              <a:t>9</a:t>
            </a:fld>
            <a:endParaRPr lang="en-US"/>
          </a:p>
        </p:txBody>
      </p:sp>
      <p:sp>
        <p:nvSpPr>
          <p:cNvPr id="5" name="Rectangle 4"/>
          <p:cNvSpPr/>
          <p:nvPr/>
        </p:nvSpPr>
        <p:spPr>
          <a:xfrm>
            <a:off x="377687" y="845187"/>
            <a:ext cx="4572000" cy="1015663"/>
          </a:xfrm>
          <a:prstGeom prst="rect">
            <a:avLst/>
          </a:prstGeom>
        </p:spPr>
        <p:txBody>
          <a:bodyPr>
            <a:spAutoFit/>
          </a:bodyPr>
          <a:lstStyle/>
          <a:p>
            <a:r>
              <a:rPr lang="en-US" sz="2000" i="1" dirty="0" smtClean="0">
                <a:solidFill>
                  <a:srgbClr val="1E04BC"/>
                </a:solidFill>
              </a:rPr>
              <a:t>All products in Time-Critical Remote Sensing are improved by Constellations</a:t>
            </a:r>
            <a:endParaRPr lang="en-US" sz="2000" dirty="0">
              <a:solidFill>
                <a:srgbClr val="1E04BC"/>
              </a:solidFill>
            </a:endParaRPr>
          </a:p>
        </p:txBody>
      </p:sp>
      <p:pic>
        <p:nvPicPr>
          <p:cNvPr id="6" name="Picture 5" descr="D:\Dropbox\NASA-ARC\Simulations\CIF ADSB\Plots\16sat90deg.png"/>
          <p:cNvPicPr/>
          <p:nvPr/>
        </p:nvPicPr>
        <p:blipFill>
          <a:blip r:embed="rId2" cstate="print"/>
          <a:srcRect/>
          <a:stretch>
            <a:fillRect/>
          </a:stretch>
        </p:blipFill>
        <p:spPr bwMode="auto">
          <a:xfrm>
            <a:off x="5307496" y="861851"/>
            <a:ext cx="3836504" cy="2755992"/>
          </a:xfrm>
          <a:prstGeom prst="rect">
            <a:avLst/>
          </a:prstGeom>
          <a:noFill/>
          <a:ln w="9525">
            <a:noFill/>
            <a:miter lim="800000"/>
            <a:headEnd/>
            <a:tailEnd/>
          </a:ln>
        </p:spPr>
      </p:pic>
      <p:pic>
        <p:nvPicPr>
          <p:cNvPr id="7" name="Picture 6" descr="D:\Dropbox\NASA-ARC\Simulations\CIF ADSB\Plots\gap_16sat90deg.png"/>
          <p:cNvPicPr/>
          <p:nvPr/>
        </p:nvPicPr>
        <p:blipFill>
          <a:blip r:embed="rId3" cstate="print"/>
          <a:srcRect/>
          <a:stretch>
            <a:fillRect/>
          </a:stretch>
        </p:blipFill>
        <p:spPr bwMode="auto">
          <a:xfrm>
            <a:off x="5317435" y="3588026"/>
            <a:ext cx="3826565" cy="2753139"/>
          </a:xfrm>
          <a:prstGeom prst="rect">
            <a:avLst/>
          </a:prstGeom>
          <a:noFill/>
          <a:ln w="9525">
            <a:noFill/>
            <a:miter lim="800000"/>
            <a:headEnd/>
            <a:tailEnd/>
          </a:ln>
        </p:spPr>
      </p:pic>
      <p:pic>
        <p:nvPicPr>
          <p:cNvPr id="9" name="Picture 2" descr="C:\Users\Sreeja\Dropbox\NASA-ARC\Simulations\Plots\LWSW_710km_64sats.jpg"/>
          <p:cNvPicPr>
            <a:picLocks noChangeAspect="1" noChangeArrowheads="1"/>
          </p:cNvPicPr>
          <p:nvPr/>
        </p:nvPicPr>
        <p:blipFill>
          <a:blip r:embed="rId4" cstate="print"/>
          <a:srcRect/>
          <a:stretch>
            <a:fillRect/>
          </a:stretch>
        </p:blipFill>
        <p:spPr bwMode="auto">
          <a:xfrm>
            <a:off x="0" y="2199034"/>
            <a:ext cx="4581939" cy="3436455"/>
          </a:xfrm>
          <a:prstGeom prst="rect">
            <a:avLst/>
          </a:prstGeom>
          <a:noFill/>
        </p:spPr>
      </p:pic>
      <p:sp>
        <p:nvSpPr>
          <p:cNvPr id="10" name="Rectangle 9"/>
          <p:cNvSpPr/>
          <p:nvPr/>
        </p:nvSpPr>
        <p:spPr>
          <a:xfrm>
            <a:off x="1692964" y="3912708"/>
            <a:ext cx="2441713" cy="600164"/>
          </a:xfrm>
          <a:prstGeom prst="rect">
            <a:avLst/>
          </a:prstGeom>
        </p:spPr>
        <p:txBody>
          <a:bodyPr wrap="square">
            <a:spAutoFit/>
          </a:bodyPr>
          <a:lstStyle/>
          <a:p>
            <a:r>
              <a:rPr lang="en-US" sz="1100" dirty="0" smtClean="0"/>
              <a:t>CERES  on TRMM errors: </a:t>
            </a:r>
            <a:r>
              <a:rPr lang="en-US" sz="1100" i="1" dirty="0" smtClean="0"/>
              <a:t>15.37 W/m</a:t>
            </a:r>
            <a:r>
              <a:rPr lang="en-US" sz="1100" i="1" baseline="30000" dirty="0" smtClean="0"/>
              <a:t>2</a:t>
            </a:r>
            <a:r>
              <a:rPr lang="en-US" sz="1100" i="1" dirty="0" smtClean="0"/>
              <a:t> for shortwave radiation and 34.31 W/m</a:t>
            </a:r>
            <a:r>
              <a:rPr lang="en-US" sz="1100" i="1" baseline="30000" dirty="0" smtClean="0"/>
              <a:t>2</a:t>
            </a:r>
            <a:r>
              <a:rPr lang="en-US" sz="1100" i="1" dirty="0" smtClean="0"/>
              <a:t> for </a:t>
            </a:r>
            <a:r>
              <a:rPr lang="en-US" sz="1100" i="1" dirty="0" err="1" smtClean="0"/>
              <a:t>longwave</a:t>
            </a:r>
            <a:r>
              <a:rPr lang="en-US" sz="1100" i="1" dirty="0" smtClean="0"/>
              <a:t> radiation.</a:t>
            </a:r>
            <a:endParaRPr lang="en-US" sz="1100" i="1" dirty="0"/>
          </a:p>
        </p:txBody>
      </p:sp>
      <p:sp>
        <p:nvSpPr>
          <p:cNvPr id="11" name="Rectangle 10"/>
          <p:cNvSpPr/>
          <p:nvPr/>
        </p:nvSpPr>
        <p:spPr>
          <a:xfrm>
            <a:off x="171917" y="1828800"/>
            <a:ext cx="3567387" cy="584775"/>
          </a:xfrm>
          <a:prstGeom prst="rect">
            <a:avLst/>
          </a:prstGeom>
        </p:spPr>
        <p:txBody>
          <a:bodyPr wrap="none">
            <a:spAutoFit/>
          </a:bodyPr>
          <a:lstStyle/>
          <a:p>
            <a:r>
              <a:rPr lang="en-US" sz="1600" dirty="0" smtClean="0"/>
              <a:t>Total Global Outgoing radiation: </a:t>
            </a:r>
            <a:br>
              <a:rPr lang="en-US" sz="1600" dirty="0" smtClean="0"/>
            </a:br>
            <a:r>
              <a:rPr lang="en-US" sz="1600" dirty="0" smtClean="0"/>
              <a:t>Orbit at 710 km, 130</a:t>
            </a:r>
            <a:r>
              <a:rPr lang="en-US" sz="1600" baseline="30000" dirty="0" smtClean="0"/>
              <a:t>o </a:t>
            </a:r>
            <a:r>
              <a:rPr lang="en-US" sz="1600" dirty="0" smtClean="0"/>
              <a:t>FOV, 98.18</a:t>
            </a:r>
            <a:r>
              <a:rPr lang="en-US" sz="1600" baseline="30000" dirty="0" smtClean="0"/>
              <a:t>o </a:t>
            </a:r>
            <a:r>
              <a:rPr lang="en-US" sz="1600" dirty="0" smtClean="0"/>
              <a:t>inc</a:t>
            </a:r>
            <a:endParaRPr lang="en-US" sz="1600" dirty="0"/>
          </a:p>
        </p:txBody>
      </p:sp>
      <p:sp>
        <p:nvSpPr>
          <p:cNvPr id="4" name="Rectangle 3"/>
          <p:cNvSpPr/>
          <p:nvPr/>
        </p:nvSpPr>
        <p:spPr>
          <a:xfrm>
            <a:off x="0" y="5675243"/>
            <a:ext cx="6092687" cy="1169551"/>
          </a:xfrm>
          <a:prstGeom prst="rect">
            <a:avLst/>
          </a:prstGeom>
        </p:spPr>
        <p:txBody>
          <a:bodyPr wrap="square">
            <a:spAutoFit/>
          </a:bodyPr>
          <a:lstStyle/>
          <a:p>
            <a:r>
              <a:rPr lang="en-US" sz="1400" dirty="0" smtClean="0">
                <a:solidFill>
                  <a:srgbClr val="1E04BC"/>
                </a:solidFill>
              </a:rPr>
              <a:t>References: </a:t>
            </a:r>
            <a:r>
              <a:rPr lang="en-US" sz="1400" dirty="0" smtClean="0"/>
              <a:t>S. Nag, </a:t>
            </a:r>
            <a:r>
              <a:rPr lang="en-US" sz="1400" i="1" dirty="0" smtClean="0"/>
              <a:t>"Satellite Constellation Mission Design using Model-Based Systems Engineering and Observing System Simulation Experiments"</a:t>
            </a:r>
            <a:r>
              <a:rPr lang="en-US" sz="1400" dirty="0" smtClean="0"/>
              <a:t>, AIAA/USU Small Satellite Conference, August 2014  </a:t>
            </a:r>
            <a:br>
              <a:rPr lang="en-US" sz="1400" dirty="0" smtClean="0"/>
            </a:br>
            <a:r>
              <a:rPr lang="en-US" sz="1400" dirty="0" smtClean="0"/>
              <a:t>S. Nag, J. L. Rios, D. Gerhardt, C. Pham, </a:t>
            </a:r>
            <a:r>
              <a:rPr lang="en-US" sz="1400" i="1" dirty="0" smtClean="0"/>
              <a:t>"</a:t>
            </a:r>
            <a:r>
              <a:rPr lang="en-US" sz="1400" i="1" dirty="0" err="1" smtClean="0"/>
              <a:t>CubeSat</a:t>
            </a:r>
            <a:r>
              <a:rPr lang="en-US" sz="1400" i="1" dirty="0" smtClean="0"/>
              <a:t> Constellation Design for Air Traffic Monitoring"</a:t>
            </a:r>
            <a:r>
              <a:rPr lang="en-US" sz="1400" dirty="0" smtClean="0"/>
              <a:t>, </a:t>
            </a:r>
            <a:r>
              <a:rPr lang="en-US" sz="1400" dirty="0" err="1" smtClean="0"/>
              <a:t>Acta</a:t>
            </a:r>
            <a:r>
              <a:rPr lang="en-US" sz="1400" dirty="0" smtClean="0"/>
              <a:t> </a:t>
            </a:r>
            <a:r>
              <a:rPr lang="en-US" sz="1400" dirty="0" err="1" smtClean="0"/>
              <a:t>Astronautica</a:t>
            </a:r>
            <a:r>
              <a:rPr lang="en-US" sz="1400" dirty="0" smtClean="0"/>
              <a:t>, accepted in May 2016</a:t>
            </a:r>
          </a:p>
        </p:txBody>
      </p:sp>
      <p:sp>
        <p:nvSpPr>
          <p:cNvPr id="8" name="Rectangle 7"/>
          <p:cNvSpPr/>
          <p:nvPr/>
        </p:nvSpPr>
        <p:spPr>
          <a:xfrm>
            <a:off x="4253948" y="3063199"/>
            <a:ext cx="1938130" cy="646331"/>
          </a:xfrm>
          <a:prstGeom prst="rect">
            <a:avLst/>
          </a:prstGeom>
        </p:spPr>
        <p:txBody>
          <a:bodyPr wrap="square">
            <a:spAutoFit/>
          </a:bodyPr>
          <a:lstStyle/>
          <a:p>
            <a:r>
              <a:rPr lang="en-US" sz="1800" dirty="0" smtClean="0"/>
              <a:t>Air Traffic </a:t>
            </a:r>
            <a:br>
              <a:rPr lang="en-US" sz="1800" dirty="0" smtClean="0"/>
            </a:br>
            <a:r>
              <a:rPr lang="en-US" sz="1800" dirty="0" smtClean="0"/>
              <a:t>Monitoring:</a:t>
            </a:r>
            <a:endParaRPr lang="en-US" sz="1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Microsoft Office 98">
  <a:themeElements>
    <a:clrScheme name="2_Microsoft Office 9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Microsoft Office 98">
      <a:majorFont>
        <a:latin typeface="Tim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chemeClr val="tx1"/>
            </a:solidFill>
            <a:effectLst/>
            <a:latin typeface="Helvetica"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chemeClr val="tx1"/>
            </a:solidFill>
            <a:effectLst/>
            <a:latin typeface="Helvetica" charset="0"/>
          </a:defRPr>
        </a:defPPr>
      </a:lstStyle>
    </a:lnDef>
  </a:objectDefaults>
  <a:extraClrSchemeLst>
    <a:extraClrScheme>
      <a:clrScheme name="2_Microsoft Office 9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Microsoft Office 9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Microsoft Office 9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Microsoft Office 9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Microsoft Office 9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Microsoft Office 9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Microsoft Office 9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Microsoft Office 9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Microsoft Office 9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Microsoft Office 9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Microsoft Office 9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Microsoft Office 9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12483067</TotalTime>
  <Pages>23</Pages>
  <Words>1282</Words>
  <Application>Microsoft Office PowerPoint</Application>
  <PresentationFormat>On-screen Show (4:3)</PresentationFormat>
  <Paragraphs>102</Paragraphs>
  <Slides>13</Slides>
  <Notes>6</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2_Microsoft Office 98</vt:lpstr>
      <vt:lpstr>Cubesats for Earth Science Applications   Sreeja Nag Bay Area Environmental Research Institute and  NASA Ames Research Center, CA USA sreeja.nag@nasa.gov     </vt:lpstr>
      <vt:lpstr>Examples of relevant EO CubeSats</vt:lpstr>
      <vt:lpstr>Examples of relevant EO CubeSats</vt:lpstr>
      <vt:lpstr>Examples of relevant EO CubeSats</vt:lpstr>
      <vt:lpstr>Why did SmallSats get popular?</vt:lpstr>
      <vt:lpstr>Why Multiple Satellites?</vt:lpstr>
      <vt:lpstr>Constellation Design</vt:lpstr>
      <vt:lpstr>Formation Design - Applications</vt:lpstr>
      <vt:lpstr>Constellation Design - Applications</vt:lpstr>
      <vt:lpstr>Constellation Design – Optimize Pointing</vt:lpstr>
      <vt:lpstr>Constellation Design – Around UAVs</vt:lpstr>
      <vt:lpstr>Summary</vt:lpstr>
      <vt:lpstr>Questions?    sreeja.nag@nasa.gov </vt:lpstr>
    </vt:vector>
  </TitlesOfParts>
  <Company>DARPA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Achievement report template</dc:title>
  <dc:creator>J. Christopher Ramming</dc:creator>
  <dc:description>This template is meant to facilitate "rapid and accurate idea transfer" of complex research results. It allows the presenter to show the work in its full context, making it easier for the audience or reader to absorb the important elements of the work. In large audiences, it may be helpful to have a backup chart corresponding to each of the key 5 elements to avoid eyestrain.</dc:description>
  <cp:lastModifiedBy>Sreeja</cp:lastModifiedBy>
  <cp:revision>555</cp:revision>
  <cp:lastPrinted>1999-11-18T17:34:37Z</cp:lastPrinted>
  <dcterms:created xsi:type="dcterms:W3CDTF">2012-10-19T18:33:20Z</dcterms:created>
  <dcterms:modified xsi:type="dcterms:W3CDTF">2016-05-24T17:36:40Z</dcterms:modified>
</cp:coreProperties>
</file>