
<file path=[Content_Types].xml><?xml version="1.0" encoding="utf-8"?>
<Types xmlns="http://schemas.openxmlformats.org/package/2006/content-types">
  <Default Extension="png" ContentType="image/png"/>
  <Default Extension="tmp" ContentType="image/pn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3" r:id="rId4"/>
    <p:sldId id="264" r:id="rId5"/>
    <p:sldId id="259" r:id="rId6"/>
    <p:sldId id="265" r:id="rId7"/>
    <p:sldId id="260" r:id="rId8"/>
    <p:sldId id="262" r:id="rId9"/>
    <p:sldId id="266" r:id="rId10"/>
    <p:sldId id="267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3" roundtripDataSignature="AMtx7mhgh2VMNiM0n48pDQw7EwfpWfdj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138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MegaFires_X_Year!$C$1</c:f>
              <c:strCache>
                <c:ptCount val="1"/>
                <c:pt idx="0">
                  <c:v>FREQUENCY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ash"/>
              </a:ln>
              <a:effectLst/>
            </c:spPr>
            <c:trendlineType val="movingAvg"/>
            <c:period val="5"/>
            <c:dispRSqr val="0"/>
            <c:dispEq val="0"/>
          </c:trendline>
          <c:cat>
            <c:numRef>
              <c:f>MegaFires_X_Year!$B$2:$B$33</c:f>
              <c:numCache>
                <c:formatCode>0</c:formatCode>
                <c:ptCount val="32"/>
                <c:pt idx="0">
                  <c:v>1970</c:v>
                </c:pt>
                <c:pt idx="1">
                  <c:v>1976</c:v>
                </c:pt>
                <c:pt idx="2">
                  <c:v>1977</c:v>
                </c:pt>
                <c:pt idx="3">
                  <c:v>1980</c:v>
                </c:pt>
                <c:pt idx="4">
                  <c:v>1984</c:v>
                </c:pt>
                <c:pt idx="5">
                  <c:v>1985</c:v>
                </c:pt>
                <c:pt idx="6">
                  <c:v>1988</c:v>
                </c:pt>
                <c:pt idx="7">
                  <c:v>1990</c:v>
                </c:pt>
                <c:pt idx="8">
                  <c:v>1991</c:v>
                </c:pt>
                <c:pt idx="9">
                  <c:v>1992</c:v>
                </c:pt>
                <c:pt idx="10">
                  <c:v>1994</c:v>
                </c:pt>
                <c:pt idx="11">
                  <c:v>1996</c:v>
                </c:pt>
                <c:pt idx="12">
                  <c:v>1999</c:v>
                </c:pt>
                <c:pt idx="13">
                  <c:v>2000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  <c:pt idx="26">
                  <c:v>2014</c:v>
                </c:pt>
                <c:pt idx="27">
                  <c:v>2015</c:v>
                </c:pt>
                <c:pt idx="28">
                  <c:v>2016</c:v>
                </c:pt>
                <c:pt idx="29">
                  <c:v>2017</c:v>
                </c:pt>
                <c:pt idx="30">
                  <c:v>2018</c:v>
                </c:pt>
                <c:pt idx="31">
                  <c:v>2019</c:v>
                </c:pt>
              </c:numCache>
            </c:numRef>
          </c:cat>
          <c:val>
            <c:numRef>
              <c:f>MegaFires_X_Year!$C$2:$C$33</c:f>
              <c:numCache>
                <c:formatCode>0</c:formatCode>
                <c:ptCount val="32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3</c:v>
                </c:pt>
                <c:pt idx="5">
                  <c:v>1</c:v>
                </c:pt>
                <c:pt idx="6">
                  <c:v>5</c:v>
                </c:pt>
                <c:pt idx="7">
                  <c:v>1</c:v>
                </c:pt>
                <c:pt idx="8">
                  <c:v>1</c:v>
                </c:pt>
                <c:pt idx="9">
                  <c:v>2</c:v>
                </c:pt>
                <c:pt idx="10">
                  <c:v>4</c:v>
                </c:pt>
                <c:pt idx="11">
                  <c:v>4</c:v>
                </c:pt>
                <c:pt idx="12">
                  <c:v>7</c:v>
                </c:pt>
                <c:pt idx="13">
                  <c:v>6</c:v>
                </c:pt>
                <c:pt idx="14">
                  <c:v>4</c:v>
                </c:pt>
                <c:pt idx="15">
                  <c:v>5</c:v>
                </c:pt>
                <c:pt idx="16">
                  <c:v>1</c:v>
                </c:pt>
                <c:pt idx="17">
                  <c:v>6</c:v>
                </c:pt>
                <c:pt idx="18">
                  <c:v>11</c:v>
                </c:pt>
                <c:pt idx="19">
                  <c:v>9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5</c:v>
                </c:pt>
                <c:pt idx="24">
                  <c:v>14</c:v>
                </c:pt>
                <c:pt idx="25">
                  <c:v>5</c:v>
                </c:pt>
                <c:pt idx="26">
                  <c:v>2</c:v>
                </c:pt>
                <c:pt idx="27">
                  <c:v>6</c:v>
                </c:pt>
                <c:pt idx="28">
                  <c:v>4</c:v>
                </c:pt>
                <c:pt idx="29">
                  <c:v>7</c:v>
                </c:pt>
                <c:pt idx="30">
                  <c:v>12</c:v>
                </c:pt>
                <c:pt idx="3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EB-488D-B17B-76D3591ACA8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529392552"/>
        <c:axId val="529387632"/>
      </c:barChart>
      <c:dateAx>
        <c:axId val="529392552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9387632"/>
        <c:crosses val="autoZero"/>
        <c:auto val="0"/>
        <c:lblOffset val="100"/>
        <c:baseTimeUnit val="days"/>
      </c:dateAx>
      <c:valAx>
        <c:axId val="529387632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529392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ctrTitle"/>
          </p:nvPr>
        </p:nvSpPr>
        <p:spPr>
          <a:xfrm>
            <a:off x="1398872" y="2481371"/>
            <a:ext cx="9394256" cy="122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Roboto Slab"/>
              <a:buNone/>
              <a:defRPr sz="4500" b="1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subTitle" idx="1"/>
          </p:nvPr>
        </p:nvSpPr>
        <p:spPr>
          <a:xfrm>
            <a:off x="1398872" y="3872045"/>
            <a:ext cx="9394257" cy="62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/>
          <p:nvPr/>
        </p:nvSpPr>
        <p:spPr>
          <a:xfrm>
            <a:off x="8969829" y="6019800"/>
            <a:ext cx="3222171" cy="838200"/>
          </a:xfrm>
          <a:custGeom>
            <a:avLst/>
            <a:gdLst/>
            <a:ahLst/>
            <a:cxnLst/>
            <a:rect l="l" t="t" r="r" b="b"/>
            <a:pathLst>
              <a:path w="4910180" h="1179444" extrusionOk="0">
                <a:moveTo>
                  <a:pt x="0" y="1179444"/>
                </a:moveTo>
                <a:lnTo>
                  <a:pt x="4909932" y="0"/>
                </a:lnTo>
                <a:cubicBezTo>
                  <a:pt x="4912140" y="375478"/>
                  <a:pt x="4898845" y="795629"/>
                  <a:pt x="4901053" y="1171107"/>
                </a:cubicBezTo>
                <a:lnTo>
                  <a:pt x="0" y="11794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15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20802" y="6234915"/>
            <a:ext cx="951307" cy="429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921" y="222971"/>
            <a:ext cx="2146822" cy="725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838200" y="1143003"/>
            <a:ext cx="1051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838200" y="1956257"/>
            <a:ext cx="10515600" cy="418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5"/>
          <p:cNvSpPr/>
          <p:nvPr/>
        </p:nvSpPr>
        <p:spPr>
          <a:xfrm>
            <a:off x="8969829" y="6019800"/>
            <a:ext cx="3222171" cy="838200"/>
          </a:xfrm>
          <a:custGeom>
            <a:avLst/>
            <a:gdLst/>
            <a:ahLst/>
            <a:cxnLst/>
            <a:rect l="l" t="t" r="r" b="b"/>
            <a:pathLst>
              <a:path w="4910180" h="1179444" extrusionOk="0">
                <a:moveTo>
                  <a:pt x="0" y="1179444"/>
                </a:moveTo>
                <a:lnTo>
                  <a:pt x="4909932" y="0"/>
                </a:lnTo>
                <a:cubicBezTo>
                  <a:pt x="4912140" y="375478"/>
                  <a:pt x="4898845" y="795629"/>
                  <a:pt x="4901053" y="1171107"/>
                </a:cubicBezTo>
                <a:lnTo>
                  <a:pt x="0" y="11794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Google Shape;21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20802" y="6234915"/>
            <a:ext cx="951307" cy="429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921" y="222971"/>
            <a:ext cx="2146822" cy="725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839788" y="1077687"/>
            <a:ext cx="10515600" cy="678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839788" y="1746479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2"/>
          </p:nvPr>
        </p:nvSpPr>
        <p:spPr>
          <a:xfrm>
            <a:off x="839788" y="2570391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3"/>
          </p:nvPr>
        </p:nvSpPr>
        <p:spPr>
          <a:xfrm>
            <a:off x="6172200" y="1746479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4"/>
          </p:nvPr>
        </p:nvSpPr>
        <p:spPr>
          <a:xfrm>
            <a:off x="6172200" y="2570391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6"/>
          <p:cNvSpPr/>
          <p:nvPr/>
        </p:nvSpPr>
        <p:spPr>
          <a:xfrm>
            <a:off x="8969829" y="6019800"/>
            <a:ext cx="3222171" cy="838200"/>
          </a:xfrm>
          <a:custGeom>
            <a:avLst/>
            <a:gdLst/>
            <a:ahLst/>
            <a:cxnLst/>
            <a:rect l="l" t="t" r="r" b="b"/>
            <a:pathLst>
              <a:path w="4910180" h="1179444" extrusionOk="0">
                <a:moveTo>
                  <a:pt x="0" y="1179444"/>
                </a:moveTo>
                <a:lnTo>
                  <a:pt x="4909932" y="0"/>
                </a:lnTo>
                <a:cubicBezTo>
                  <a:pt x="4912140" y="375478"/>
                  <a:pt x="4898845" y="795629"/>
                  <a:pt x="4901053" y="1171107"/>
                </a:cubicBezTo>
                <a:lnTo>
                  <a:pt x="0" y="11794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" name="Google Shape;30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20802" y="6234915"/>
            <a:ext cx="951307" cy="429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921" y="222971"/>
            <a:ext cx="2146822" cy="725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839788" y="1324882"/>
            <a:ext cx="3932237" cy="106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5183188" y="1324883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839788" y="2394858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7"/>
          <p:cNvSpPr/>
          <p:nvPr/>
        </p:nvSpPr>
        <p:spPr>
          <a:xfrm>
            <a:off x="8969829" y="6019800"/>
            <a:ext cx="3222171" cy="838200"/>
          </a:xfrm>
          <a:custGeom>
            <a:avLst/>
            <a:gdLst/>
            <a:ahLst/>
            <a:cxnLst/>
            <a:rect l="l" t="t" r="r" b="b"/>
            <a:pathLst>
              <a:path w="4910180" h="1179444" extrusionOk="0">
                <a:moveTo>
                  <a:pt x="0" y="1179444"/>
                </a:moveTo>
                <a:lnTo>
                  <a:pt x="4909932" y="0"/>
                </a:lnTo>
                <a:cubicBezTo>
                  <a:pt x="4912140" y="375478"/>
                  <a:pt x="4898845" y="795629"/>
                  <a:pt x="4901053" y="1171107"/>
                </a:cubicBezTo>
                <a:lnTo>
                  <a:pt x="0" y="11794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" name="Google Shape;37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20802" y="6234915"/>
            <a:ext cx="951307" cy="429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921" y="222971"/>
            <a:ext cx="2146822" cy="725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>
            <a:spLocks noGrp="1"/>
          </p:cNvSpPr>
          <p:nvPr>
            <p:ph type="pic" idx="2"/>
          </p:nvPr>
        </p:nvSpPr>
        <p:spPr>
          <a:xfrm>
            <a:off x="0" y="0"/>
            <a:ext cx="11767457" cy="6531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8"/>
          <p:cNvSpPr/>
          <p:nvPr/>
        </p:nvSpPr>
        <p:spPr>
          <a:xfrm>
            <a:off x="8969829" y="6019800"/>
            <a:ext cx="3222171" cy="838200"/>
          </a:xfrm>
          <a:custGeom>
            <a:avLst/>
            <a:gdLst/>
            <a:ahLst/>
            <a:cxnLst/>
            <a:rect l="l" t="t" r="r" b="b"/>
            <a:pathLst>
              <a:path w="4910180" h="1179444" extrusionOk="0">
                <a:moveTo>
                  <a:pt x="0" y="1179444"/>
                </a:moveTo>
                <a:lnTo>
                  <a:pt x="4909932" y="0"/>
                </a:lnTo>
                <a:cubicBezTo>
                  <a:pt x="4912140" y="375478"/>
                  <a:pt x="4898845" y="795629"/>
                  <a:pt x="4901053" y="1171107"/>
                </a:cubicBezTo>
                <a:lnTo>
                  <a:pt x="0" y="11794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" name="Google Shape;42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20802" y="6234915"/>
            <a:ext cx="951307" cy="429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921" y="222971"/>
            <a:ext cx="2146822" cy="725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3222" y="222971"/>
            <a:ext cx="1502679" cy="225953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iscenter.isu.edu/research/Techpg/HFD/index.htm" TargetMode="External"/><Relationship Id="rId2" Type="http://schemas.openxmlformats.org/officeDocument/2006/relationships/hyperlink" Target="mailto:webekeit@isu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wmf"/><Relationship Id="rId4" Type="http://schemas.openxmlformats.org/officeDocument/2006/relationships/hyperlink" Target="https://giscenter.isu.edu/research/Techpg/HFD/pdf/remotesensing12_02959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"/>
          <p:cNvSpPr txBox="1">
            <a:spLocks noGrp="1"/>
          </p:cNvSpPr>
          <p:nvPr>
            <p:ph type="ctrTitle"/>
          </p:nvPr>
        </p:nvSpPr>
        <p:spPr>
          <a:xfrm>
            <a:off x="1398872" y="2481371"/>
            <a:ext cx="9394256" cy="122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Roboto Slab"/>
              <a:buNone/>
            </a:pPr>
            <a:r>
              <a:rPr lang="en-US" dirty="0" smtClean="0"/>
              <a:t>Spatiotemporal Trends in Wildfires Across the Western United States</a:t>
            </a:r>
            <a:endParaRPr dirty="0"/>
          </a:p>
        </p:txBody>
      </p:sp>
      <p:sp>
        <p:nvSpPr>
          <p:cNvPr id="49" name="Google Shape;49;p1"/>
          <p:cNvSpPr txBox="1">
            <a:spLocks noGrp="1"/>
          </p:cNvSpPr>
          <p:nvPr>
            <p:ph type="subTitle" idx="1"/>
          </p:nvPr>
        </p:nvSpPr>
        <p:spPr>
          <a:xfrm>
            <a:off x="1398872" y="3872045"/>
            <a:ext cx="9394257" cy="62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</a:pPr>
            <a:r>
              <a:rPr lang="en-US" dirty="0" smtClean="0"/>
              <a:t>Keith T. Weber, GISP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</a:pPr>
            <a:r>
              <a:rPr lang="en-US" dirty="0" smtClean="0"/>
              <a:t>GIS Director, ISU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014" y="4061350"/>
            <a:ext cx="11895972" cy="2596008"/>
          </a:xfrm>
        </p:spPr>
        <p:txBody>
          <a:bodyPr/>
          <a:lstStyle/>
          <a:p>
            <a:r>
              <a:rPr lang="en-US" dirty="0" smtClean="0"/>
              <a:t>Links</a:t>
            </a:r>
          </a:p>
          <a:p>
            <a:pPr marL="533400" lvl="1" indent="0">
              <a:buNone/>
            </a:pPr>
            <a:r>
              <a:rPr lang="en-US" dirty="0" smtClean="0"/>
              <a:t>Contact: </a:t>
            </a:r>
            <a:r>
              <a:rPr lang="en-US" dirty="0" smtClean="0">
                <a:hlinkClick r:id="rId2"/>
              </a:rPr>
              <a:t>webekeit@isu.edu</a:t>
            </a:r>
            <a:endParaRPr lang="en-US" dirty="0" smtClean="0"/>
          </a:p>
          <a:p>
            <a:pPr marL="533400" lvl="1" indent="0">
              <a:buNone/>
            </a:pPr>
            <a:r>
              <a:rPr lang="en-US" dirty="0" smtClean="0"/>
              <a:t>HFD: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giscenter.isu.edu/research/Techpg/HFD/index.htm</a:t>
            </a:r>
            <a:r>
              <a:rPr lang="en-US" dirty="0" smtClean="0"/>
              <a:t> </a:t>
            </a:r>
            <a:endParaRPr lang="en-US" dirty="0"/>
          </a:p>
          <a:p>
            <a:pPr marL="533400" lvl="1" indent="0">
              <a:buNone/>
            </a:pPr>
            <a:r>
              <a:rPr lang="en-US" dirty="0" smtClean="0"/>
              <a:t>Published </a:t>
            </a:r>
            <a:r>
              <a:rPr lang="en-US" dirty="0"/>
              <a:t>paper: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giscenter.isu.edu/research/Techpg/HFD/pdf/remotesensing12_02959.pdf</a:t>
            </a:r>
            <a:r>
              <a:rPr lang="en-US" dirty="0" smtClean="0"/>
              <a:t> </a:t>
            </a:r>
          </a:p>
        </p:txBody>
      </p:sp>
      <p:pic>
        <p:nvPicPr>
          <p:cNvPr id="4" name="Content Placeholder 3" descr="j0245047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713651">
            <a:off x="4517586" y="1900709"/>
            <a:ext cx="3277520" cy="30090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5591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"/>
          <p:cNvSpPr txBox="1">
            <a:spLocks noGrp="1"/>
          </p:cNvSpPr>
          <p:nvPr>
            <p:ph type="title"/>
          </p:nvPr>
        </p:nvSpPr>
        <p:spPr>
          <a:xfrm>
            <a:off x="852852" y="942211"/>
            <a:ext cx="1051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Slab"/>
              <a:buNone/>
            </a:pPr>
            <a:r>
              <a:rPr lang="en-US" dirty="0" smtClean="0"/>
              <a:t>Lineage</a:t>
            </a:r>
            <a:endParaRPr dirty="0"/>
          </a:p>
        </p:txBody>
      </p:sp>
      <p:sp>
        <p:nvSpPr>
          <p:cNvPr id="55" name="Google Shape;55;p2"/>
          <p:cNvSpPr txBox="1">
            <a:spLocks noGrp="1"/>
          </p:cNvSpPr>
          <p:nvPr>
            <p:ph type="body" idx="1"/>
          </p:nvPr>
        </p:nvSpPr>
        <p:spPr>
          <a:xfrm>
            <a:off x="275491" y="1628011"/>
            <a:ext cx="11670323" cy="418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0" indent="-457200">
              <a:spcBef>
                <a:spcPts val="0"/>
              </a:spcBef>
            </a:pPr>
            <a:r>
              <a:rPr lang="en-US" dirty="0" smtClean="0"/>
              <a:t>This study is the result of the NASA RECOVER DSS, funded by NASA Applied Sciences </a:t>
            </a:r>
          </a:p>
          <a:p>
            <a:pPr marL="635000" indent="-457200">
              <a:spcBef>
                <a:spcPts val="0"/>
              </a:spcBef>
            </a:pPr>
            <a:r>
              <a:rPr lang="en-US" dirty="0" smtClean="0"/>
              <a:t>One dataset collected for RECOVER was past wildfires</a:t>
            </a:r>
          </a:p>
          <a:p>
            <a:pPr marL="635000" indent="-457200">
              <a:spcBef>
                <a:spcPts val="0"/>
              </a:spcBef>
            </a:pPr>
            <a:r>
              <a:rPr lang="en-US" dirty="0" smtClean="0"/>
              <a:t>This grew into the Historic Fires Database</a:t>
            </a:r>
          </a:p>
          <a:p>
            <a:pPr marL="635000" lvl="1" indent="0">
              <a:spcBef>
                <a:spcPts val="0"/>
              </a:spcBef>
              <a:buNone/>
            </a:pPr>
            <a:r>
              <a:rPr lang="en-US" dirty="0"/>
              <a:t>https://giscenter.isu.edu/research/Techpg/HFD/index.htm</a:t>
            </a:r>
            <a:endParaRPr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302" y="3569677"/>
            <a:ext cx="4833169" cy="3200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 Fires Database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09454" y="6163445"/>
            <a:ext cx="7546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1- This database is not considered comprehensive but is as complete as possible</a:t>
            </a:r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970" y="2965938"/>
            <a:ext cx="5263900" cy="31843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3"/>
            <a:ext cx="8288215" cy="4525963"/>
          </a:xfrm>
        </p:spPr>
        <p:txBody>
          <a:bodyPr/>
          <a:lstStyle/>
          <a:p>
            <a:r>
              <a:rPr lang="en-US" dirty="0" smtClean="0"/>
              <a:t>Contains all documented wildfires (1950-2019)</a:t>
            </a:r>
            <a:r>
              <a:rPr lang="en-US" baseline="30000" dirty="0" smtClean="0"/>
              <a:t>1</a:t>
            </a:r>
          </a:p>
          <a:p>
            <a:r>
              <a:rPr lang="en-US" dirty="0" smtClean="0"/>
              <a:t>Originally assembled from authoritative sources</a:t>
            </a:r>
          </a:p>
          <a:p>
            <a:pPr lvl="1"/>
            <a:r>
              <a:rPr lang="en-US" dirty="0" smtClean="0"/>
              <a:t>USGS </a:t>
            </a:r>
            <a:r>
              <a:rPr lang="en-US" dirty="0" err="1" smtClean="0"/>
              <a:t>GeoMac</a:t>
            </a:r>
            <a:endParaRPr lang="en-US" dirty="0" smtClean="0"/>
          </a:p>
          <a:p>
            <a:pPr lvl="1"/>
            <a:r>
              <a:rPr lang="en-US" dirty="0" smtClean="0"/>
              <a:t>NIFC</a:t>
            </a:r>
          </a:p>
          <a:p>
            <a:pPr lvl="1"/>
            <a:r>
              <a:rPr lang="en-US" dirty="0" smtClean="0"/>
              <a:t>BLM</a:t>
            </a:r>
          </a:p>
          <a:p>
            <a:pPr lvl="1"/>
            <a:r>
              <a:rPr lang="en-US" dirty="0" smtClean="0"/>
              <a:t>USFS</a:t>
            </a:r>
          </a:p>
          <a:p>
            <a:pPr lvl="1"/>
            <a:r>
              <a:rPr lang="en-US" dirty="0" smtClean="0"/>
              <a:t>State Agencies (e.g., </a:t>
            </a:r>
            <a:r>
              <a:rPr lang="en-US" dirty="0" err="1" smtClean="0"/>
              <a:t>CalFire</a:t>
            </a:r>
            <a:r>
              <a:rPr lang="en-US" dirty="0" smtClean="0"/>
              <a:t>)</a:t>
            </a:r>
          </a:p>
          <a:p>
            <a:r>
              <a:rPr lang="en-US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More recently, source data are acquired from NIFC Open Data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80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Extent/Scope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75384" y="1956257"/>
            <a:ext cx="6078415" cy="4183289"/>
          </a:xfrm>
        </p:spPr>
        <p:txBody>
          <a:bodyPr/>
          <a:lstStyle/>
          <a:p>
            <a:r>
              <a:rPr lang="en-US" dirty="0" smtClean="0"/>
              <a:t>Spatial extent (11 western states)</a:t>
            </a:r>
          </a:p>
          <a:p>
            <a:r>
              <a:rPr lang="en-US" dirty="0" smtClean="0"/>
              <a:t>Temporal extent (1950-2019)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64" y="1718603"/>
            <a:ext cx="5020429" cy="513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645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Wildfires Across Time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4462" y="1956257"/>
            <a:ext cx="4595446" cy="4183289"/>
          </a:xfrm>
        </p:spPr>
        <p:txBody>
          <a:bodyPr/>
          <a:lstStyle/>
          <a:p>
            <a:r>
              <a:rPr lang="en-US" dirty="0" smtClean="0"/>
              <a:t>Frequency (count) of wildfires</a:t>
            </a:r>
          </a:p>
          <a:p>
            <a:r>
              <a:rPr lang="en-US" dirty="0" smtClean="0"/>
              <a:t>Line of best fit is exponential</a:t>
            </a:r>
          </a:p>
          <a:p>
            <a:r>
              <a:rPr lang="en-US" dirty="0" smtClean="0"/>
              <a:t>Possible bias toward underreporting (1950-1980)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494" y="1828803"/>
            <a:ext cx="7203646" cy="447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772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Wildfires Across Time (cont’d)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4462" y="1956257"/>
            <a:ext cx="4595446" cy="4183289"/>
          </a:xfrm>
        </p:spPr>
        <p:txBody>
          <a:bodyPr/>
          <a:lstStyle/>
          <a:p>
            <a:r>
              <a:rPr lang="en-US" dirty="0" smtClean="0"/>
              <a:t>Total area burned</a:t>
            </a:r>
          </a:p>
          <a:p>
            <a:r>
              <a:rPr lang="en-US" dirty="0" smtClean="0"/>
              <a:t>Line of best fit is exponential</a:t>
            </a:r>
          </a:p>
          <a:p>
            <a:r>
              <a:rPr lang="en-US" dirty="0" smtClean="0"/>
              <a:t>Possible bias toward underreporting (1950-1980)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908" y="1828803"/>
            <a:ext cx="7084015" cy="447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226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Burned is Not Normal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006746" y="3480257"/>
            <a:ext cx="4097331" cy="1976835"/>
          </a:xfrm>
        </p:spPr>
        <p:txBody>
          <a:bodyPr/>
          <a:lstStyle/>
          <a:p>
            <a:pPr marL="50800" indent="0">
              <a:buNone/>
            </a:pPr>
            <a:r>
              <a:rPr lang="en-US" dirty="0" smtClean="0"/>
              <a:t>Divergence between mean and median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05" y="1776053"/>
            <a:ext cx="7909169" cy="491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70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22332"/>
            <a:ext cx="10515600" cy="685800"/>
          </a:xfrm>
        </p:spPr>
        <p:txBody>
          <a:bodyPr/>
          <a:lstStyle/>
          <a:p>
            <a:r>
              <a:rPr lang="en-US" dirty="0" smtClean="0"/>
              <a:t>Mega-Fires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81084"/>
            <a:ext cx="10972800" cy="4525963"/>
          </a:xfrm>
        </p:spPr>
        <p:txBody>
          <a:bodyPr/>
          <a:lstStyle/>
          <a:p>
            <a:r>
              <a:rPr lang="en-US" dirty="0" smtClean="0"/>
              <a:t>Fires burning </a:t>
            </a:r>
            <a:r>
              <a:rPr lang="en-US" u="sng" dirty="0" smtClean="0"/>
              <a:t>&gt;</a:t>
            </a:r>
            <a:r>
              <a:rPr lang="en-US" dirty="0" smtClean="0"/>
              <a:t> 100,000 acres (156 mi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0347361"/>
              </p:ext>
            </p:extLst>
          </p:nvPr>
        </p:nvGraphicFramePr>
        <p:xfrm>
          <a:off x="1386254" y="2240909"/>
          <a:ext cx="8962292" cy="4423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567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 Message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Wildfires are:</a:t>
            </a:r>
          </a:p>
          <a:p>
            <a:pPr lvl="1"/>
            <a:r>
              <a:rPr lang="en-US" dirty="0" smtClean="0"/>
              <a:t>More frequent</a:t>
            </a:r>
          </a:p>
          <a:p>
            <a:pPr lvl="1"/>
            <a:r>
              <a:rPr lang="en-US" dirty="0" smtClean="0"/>
              <a:t>Larger</a:t>
            </a:r>
          </a:p>
          <a:p>
            <a:r>
              <a:rPr lang="en-US" dirty="0" smtClean="0"/>
              <a:t>The incidence of mega-fires is also becoming more frequent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979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daho State">
      <a:dk1>
        <a:srgbClr val="000000"/>
      </a:dk1>
      <a:lt1>
        <a:srgbClr val="FFFFFF"/>
      </a:lt1>
      <a:dk2>
        <a:srgbClr val="828282"/>
      </a:dk2>
      <a:lt2>
        <a:srgbClr val="E6E7E8"/>
      </a:lt2>
      <a:accent1>
        <a:srgbClr val="F37920"/>
      </a:accent1>
      <a:accent2>
        <a:srgbClr val="A7A7A7"/>
      </a:accent2>
      <a:accent3>
        <a:srgbClr val="A7A7A7"/>
      </a:accent3>
      <a:accent4>
        <a:srgbClr val="FFFFFF"/>
      </a:accent4>
      <a:accent5>
        <a:srgbClr val="F69240"/>
      </a:accent5>
      <a:accent6>
        <a:srgbClr val="F37920"/>
      </a:accent6>
      <a:hlink>
        <a:srgbClr val="F37920"/>
      </a:hlink>
      <a:folHlink>
        <a:srgbClr val="8282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216</Words>
  <Application>Microsoft Office PowerPoint</Application>
  <PresentationFormat>Widescreen</PresentationFormat>
  <Paragraphs>43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Roboto</vt:lpstr>
      <vt:lpstr>Roboto Slab</vt:lpstr>
      <vt:lpstr>Office Theme</vt:lpstr>
      <vt:lpstr>Spatiotemporal Trends in Wildfires Across the Western United States</vt:lpstr>
      <vt:lpstr>Lineage</vt:lpstr>
      <vt:lpstr>Historic Fires Database</vt:lpstr>
      <vt:lpstr>Extent/Scope</vt:lpstr>
      <vt:lpstr>Wildfires Across Time</vt:lpstr>
      <vt:lpstr>Wildfires Across Time (cont’d)</vt:lpstr>
      <vt:lpstr>Area Burned is Not Normal</vt:lpstr>
      <vt:lpstr>Mega-Fires</vt:lpstr>
      <vt:lpstr>Take Home Message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Keith Weber</cp:lastModifiedBy>
  <cp:revision>17</cp:revision>
  <dcterms:created xsi:type="dcterms:W3CDTF">2019-07-31T20:40:14Z</dcterms:created>
  <dcterms:modified xsi:type="dcterms:W3CDTF">2020-11-02T18:24:33Z</dcterms:modified>
</cp:coreProperties>
</file>