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2"/>
  </p:notesMasterIdLst>
  <p:sldIdLst>
    <p:sldId id="275" r:id="rId3"/>
    <p:sldId id="260" r:id="rId4"/>
    <p:sldId id="291" r:id="rId5"/>
    <p:sldId id="292" r:id="rId6"/>
    <p:sldId id="265" r:id="rId7"/>
    <p:sldId id="280" r:id="rId8"/>
    <p:sldId id="281" r:id="rId9"/>
    <p:sldId id="264" r:id="rId10"/>
    <p:sldId id="266" r:id="rId11"/>
    <p:sldId id="267" r:id="rId12"/>
    <p:sldId id="268" r:id="rId13"/>
    <p:sldId id="269" r:id="rId14"/>
    <p:sldId id="270" r:id="rId15"/>
    <p:sldId id="271" r:id="rId16"/>
    <p:sldId id="297" r:id="rId17"/>
    <p:sldId id="295" r:id="rId18"/>
    <p:sldId id="296" r:id="rId19"/>
    <p:sldId id="273"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5" d="100"/>
          <a:sy n="65" d="100"/>
        </p:scale>
        <p:origin x="144" y="4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B22319-27B2-4A71-80AB-4B5EFB090D49}"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B22F1-E3AA-48D4-9CC2-8E14E0D10543}" type="slidenum">
              <a:rPr lang="en-US" smtClean="0"/>
              <a:t>‹#›</a:t>
            </a:fld>
            <a:endParaRPr lang="en-US"/>
          </a:p>
        </p:txBody>
      </p:sp>
    </p:spTree>
    <p:extLst>
      <p:ext uri="{BB962C8B-B14F-4D97-AF65-F5344CB8AC3E}">
        <p14:creationId xmlns:p14="http://schemas.microsoft.com/office/powerpoint/2010/main" val="1598793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04" y="4421808"/>
            <a:ext cx="5618454" cy="4189090"/>
          </a:xfrm>
          <a:prstGeom prst="rect">
            <a:avLst/>
          </a:prstGeom>
          <a:noFill/>
          <a:ln>
            <a:noFill/>
          </a:ln>
        </p:spPr>
        <p:txBody>
          <a:bodyPr spcFirstLastPara="1" wrap="square" lIns="92294" tIns="92294" rIns="92294" bIns="92294" anchor="ctr" anchorCtr="0">
            <a:noAutofit/>
          </a:bodyPr>
          <a:lstStyle/>
          <a:p>
            <a:pPr marL="0" indent="0">
              <a:buNone/>
            </a:pPr>
            <a:endParaRPr/>
          </a:p>
        </p:txBody>
      </p:sp>
      <p:sp>
        <p:nvSpPr>
          <p:cNvPr id="118" name="Shape 118"/>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702304" y="4421807"/>
            <a:ext cx="5618480" cy="4189095"/>
          </a:xfrm>
          <a:prstGeom prst="rect">
            <a:avLst/>
          </a:prstGeom>
          <a:noFill/>
          <a:ln>
            <a:noFill/>
          </a:ln>
        </p:spPr>
        <p:txBody>
          <a:bodyPr spcFirstLastPara="1" wrap="square" lIns="92594" tIns="92594" rIns="92594" bIns="92594" anchor="ctr" anchorCtr="0">
            <a:noAutofit/>
          </a:bodyPr>
          <a:lstStyle/>
          <a:p>
            <a:pPr marL="0" indent="0">
              <a:buNone/>
            </a:pPr>
            <a:endParaRPr sz="1400"/>
          </a:p>
        </p:txBody>
      </p:sp>
      <p:sp>
        <p:nvSpPr>
          <p:cNvPr id="132" name="Shape 132"/>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385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702304" y="4421807"/>
            <a:ext cx="5618480" cy="4189095"/>
          </a:xfrm>
          <a:prstGeom prst="rect">
            <a:avLst/>
          </a:prstGeom>
          <a:noFill/>
          <a:ln>
            <a:noFill/>
          </a:ln>
        </p:spPr>
        <p:txBody>
          <a:bodyPr spcFirstLastPara="1" wrap="square" lIns="92594" tIns="92594" rIns="92594" bIns="92594" anchor="ctr" anchorCtr="0">
            <a:noAutofit/>
          </a:bodyPr>
          <a:lstStyle/>
          <a:p>
            <a:pPr marL="0" indent="0">
              <a:buNone/>
            </a:pPr>
            <a:endParaRPr sz="1400"/>
          </a:p>
        </p:txBody>
      </p:sp>
      <p:sp>
        <p:nvSpPr>
          <p:cNvPr id="139" name="Shape 139"/>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58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702304" y="4421807"/>
            <a:ext cx="5618480" cy="4189095"/>
          </a:xfrm>
          <a:prstGeom prst="rect">
            <a:avLst/>
          </a:prstGeom>
          <a:noFill/>
          <a:ln>
            <a:noFill/>
          </a:ln>
        </p:spPr>
        <p:txBody>
          <a:bodyPr spcFirstLastPara="1" wrap="square" lIns="92594" tIns="92594" rIns="92594" bIns="92594" anchor="ctr" anchorCtr="0">
            <a:noAutofit/>
          </a:bodyPr>
          <a:lstStyle/>
          <a:p>
            <a:pPr marL="0" indent="0">
              <a:buNone/>
            </a:pPr>
            <a:endParaRPr sz="1400"/>
          </a:p>
        </p:txBody>
      </p:sp>
      <p:sp>
        <p:nvSpPr>
          <p:cNvPr id="146" name="Shape 146"/>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6843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4fde547a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4fde547a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23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702304" y="4421808"/>
            <a:ext cx="5618454" cy="4189090"/>
          </a:xfrm>
          <a:prstGeom prst="rect">
            <a:avLst/>
          </a:prstGeom>
          <a:noFill/>
          <a:ln>
            <a:noFill/>
          </a:ln>
        </p:spPr>
        <p:txBody>
          <a:bodyPr spcFirstLastPara="1" wrap="square" lIns="92294" tIns="92294" rIns="92294" bIns="92294" anchor="ctr" anchorCtr="0">
            <a:noAutofit/>
          </a:bodyPr>
          <a:lstStyle/>
          <a:p>
            <a:pPr marL="0" indent="0">
              <a:buNone/>
            </a:pPr>
            <a:endParaRPr/>
          </a:p>
        </p:txBody>
      </p:sp>
      <p:sp>
        <p:nvSpPr>
          <p:cNvPr id="163" name="Shape 163"/>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21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702304" y="4421808"/>
            <a:ext cx="5618454" cy="4189090"/>
          </a:xfrm>
          <a:prstGeom prst="rect">
            <a:avLst/>
          </a:prstGeom>
          <a:noFill/>
          <a:ln>
            <a:noFill/>
          </a:ln>
        </p:spPr>
        <p:txBody>
          <a:bodyPr spcFirstLastPara="1" wrap="square" lIns="92294" tIns="92294" rIns="92294" bIns="92294" anchor="ctr" anchorCtr="0">
            <a:noAutofit/>
          </a:bodyPr>
          <a:lstStyle/>
          <a:p>
            <a:pPr marL="0" indent="0">
              <a:buNone/>
            </a:pPr>
            <a:endParaRPr/>
          </a:p>
        </p:txBody>
      </p:sp>
      <p:sp>
        <p:nvSpPr>
          <p:cNvPr id="262" name="Shape 262"/>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81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02304" y="4421808"/>
            <a:ext cx="5618454" cy="4189090"/>
          </a:xfrm>
          <a:prstGeom prst="rect">
            <a:avLst/>
          </a:prstGeom>
          <a:noFill/>
          <a:ln>
            <a:noFill/>
          </a:ln>
        </p:spPr>
        <p:txBody>
          <a:bodyPr spcFirstLastPara="1" wrap="square" lIns="92294" tIns="92294" rIns="92294" bIns="92294" anchor="ctr" anchorCtr="0">
            <a:noAutofit/>
          </a:bodyPr>
          <a:lstStyle/>
          <a:p>
            <a:pPr marL="0" indent="0">
              <a:buNone/>
            </a:pPr>
            <a:endParaRPr/>
          </a:p>
        </p:txBody>
      </p:sp>
      <p:sp>
        <p:nvSpPr>
          <p:cNvPr id="171" name="Shape 171"/>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472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702304" y="4421808"/>
            <a:ext cx="5618454" cy="4189090"/>
          </a:xfrm>
          <a:prstGeom prst="rect">
            <a:avLst/>
          </a:prstGeom>
          <a:noFill/>
          <a:ln>
            <a:noFill/>
          </a:ln>
        </p:spPr>
        <p:txBody>
          <a:bodyPr spcFirstLastPara="1" wrap="square" lIns="92294" tIns="92294" rIns="92294" bIns="92294" anchor="ctr" anchorCtr="0">
            <a:noAutofit/>
          </a:bodyPr>
          <a:lstStyle/>
          <a:p>
            <a:pPr marL="0" indent="0">
              <a:buNone/>
            </a:pPr>
            <a:endParaRPr/>
          </a:p>
        </p:txBody>
      </p:sp>
      <p:sp>
        <p:nvSpPr>
          <p:cNvPr id="234" name="Shape 234"/>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9284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702304" y="4421808"/>
            <a:ext cx="5618454" cy="4189090"/>
          </a:xfrm>
          <a:prstGeom prst="rect">
            <a:avLst/>
          </a:prstGeom>
          <a:noFill/>
          <a:ln>
            <a:noFill/>
          </a:ln>
        </p:spPr>
        <p:txBody>
          <a:bodyPr spcFirstLastPara="1" wrap="square" lIns="92294" tIns="92294" rIns="92294" bIns="92294" anchor="ctr" anchorCtr="0">
            <a:noAutofit/>
          </a:bodyPr>
          <a:lstStyle/>
          <a:p>
            <a:pPr marL="0" indent="0">
              <a:buNone/>
            </a:pPr>
            <a:endParaRPr/>
          </a:p>
        </p:txBody>
      </p:sp>
      <p:sp>
        <p:nvSpPr>
          <p:cNvPr id="163" name="Shape 163"/>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44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702303" y="4421808"/>
            <a:ext cx="5618327" cy="4189215"/>
          </a:xfrm>
          <a:prstGeom prst="rect">
            <a:avLst/>
          </a:prstGeom>
          <a:noFill/>
          <a:ln>
            <a:noFill/>
          </a:ln>
        </p:spPr>
        <p:txBody>
          <a:bodyPr spcFirstLastPara="1" wrap="square" lIns="92294" tIns="92294" rIns="92294" bIns="92294" anchor="ctr" anchorCtr="0">
            <a:noAutofit/>
          </a:bodyPr>
          <a:lstStyle/>
          <a:p>
            <a:pPr marL="0" indent="0">
              <a:buNone/>
            </a:pPr>
            <a:endParaRPr/>
          </a:p>
        </p:txBody>
      </p:sp>
      <p:sp>
        <p:nvSpPr>
          <p:cNvPr id="249" name="Shape 249"/>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471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04" y="4421807"/>
            <a:ext cx="5618480" cy="4189095"/>
          </a:xfrm>
          <a:prstGeom prst="rect">
            <a:avLst/>
          </a:prstGeom>
          <a:noFill/>
          <a:ln>
            <a:noFill/>
          </a:ln>
        </p:spPr>
        <p:txBody>
          <a:bodyPr spcFirstLastPara="1" wrap="square" lIns="92594" tIns="92594" rIns="92594" bIns="92594" anchor="ctr" anchorCtr="0">
            <a:noAutofit/>
          </a:bodyPr>
          <a:lstStyle/>
          <a:p>
            <a:pPr marL="0" indent="0">
              <a:buNone/>
            </a:pPr>
            <a:endParaRPr sz="1400"/>
          </a:p>
        </p:txBody>
      </p:sp>
      <p:sp>
        <p:nvSpPr>
          <p:cNvPr id="118" name="Shape 118"/>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60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702304" y="4421807"/>
            <a:ext cx="5618480" cy="4189095"/>
          </a:xfrm>
          <a:prstGeom prst="rect">
            <a:avLst/>
          </a:prstGeom>
          <a:noFill/>
          <a:ln>
            <a:noFill/>
          </a:ln>
        </p:spPr>
        <p:txBody>
          <a:bodyPr spcFirstLastPara="1" wrap="square" lIns="92594" tIns="92594" rIns="92594" bIns="92594" anchor="ctr" anchorCtr="0">
            <a:noAutofit/>
          </a:bodyPr>
          <a:lstStyle/>
          <a:p>
            <a:pPr marL="0" indent="0">
              <a:buNone/>
            </a:pPr>
            <a:endParaRPr sz="1400"/>
          </a:p>
        </p:txBody>
      </p:sp>
      <p:sp>
        <p:nvSpPr>
          <p:cNvPr id="125" name="Shape 125"/>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0158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577788" y="1704181"/>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1577788" y="4183856"/>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8076" y="5747605"/>
            <a:ext cx="1674881" cy="1011632"/>
          </a:xfrm>
          <a:prstGeom prst="rect">
            <a:avLst/>
          </a:prstGeom>
        </p:spPr>
      </p:pic>
      <p:sp>
        <p:nvSpPr>
          <p:cNvPr id="10" name="Rectangle 9"/>
          <p:cNvSpPr/>
          <p:nvPr userDrawn="1"/>
        </p:nvSpPr>
        <p:spPr>
          <a:xfrm>
            <a:off x="856471" y="0"/>
            <a:ext cx="1321953"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1955" y="-61258"/>
            <a:ext cx="10526548" cy="1039370"/>
          </a:xfrm>
          <a:prstGeom prst="rect">
            <a:avLst/>
          </a:prstGeom>
        </p:spPr>
      </p:pic>
      <p:sp>
        <p:nvSpPr>
          <p:cNvPr id="12" name="Rectangle 81"/>
          <p:cNvSpPr>
            <a:spLocks noChangeArrowheads="1"/>
          </p:cNvSpPr>
          <p:nvPr userDrawn="1"/>
        </p:nvSpPr>
        <p:spPr bwMode="auto">
          <a:xfrm>
            <a:off x="228600" y="0"/>
            <a:ext cx="703263" cy="6858000"/>
          </a:xfrm>
          <a:prstGeom prst="rect">
            <a:avLst/>
          </a:prstGeom>
          <a:solidFill>
            <a:schemeClr val="tx1"/>
          </a:soli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auto">
          <a:xfrm>
            <a:off x="-7938" y="0"/>
            <a:ext cx="703263" cy="6858000"/>
          </a:xfrm>
          <a:prstGeom prst="rect">
            <a:avLst/>
          </a:prstGeom>
          <a:gradFill rotWithShape="0">
            <a:gsLst>
              <a:gs pos="0">
                <a:srgbClr val="FFD629"/>
              </a:gs>
              <a:gs pos="100000">
                <a:schemeClr val="tx1"/>
              </a:gs>
            </a:gsLst>
            <a:lin ang="5400000" scaled="1"/>
          </a:gradFill>
          <a:ln w="9525">
            <a:noFill/>
            <a:miter lim="800000"/>
            <a:headEnd/>
            <a:tailEnd/>
          </a:ln>
          <a:effectLst/>
        </p:spPr>
        <p:txBody>
          <a:bodyPr wrap="none" anchor="ctr"/>
          <a:lstStyle/>
          <a:p>
            <a:pPr>
              <a:defRPr/>
            </a:pPr>
            <a:endParaRPr lang="en-US"/>
          </a:p>
        </p:txBody>
      </p:sp>
      <p:pic>
        <p:nvPicPr>
          <p:cNvPr id="2" name="Picture 1"/>
          <p:cNvPicPr>
            <a:picLocks noChangeAspect="1"/>
          </p:cNvPicPr>
          <p:nvPr userDrawn="1"/>
        </p:nvPicPr>
        <p:blipFill>
          <a:blip r:embed="rId4"/>
          <a:stretch>
            <a:fillRect/>
          </a:stretch>
        </p:blipFill>
        <p:spPr>
          <a:xfrm>
            <a:off x="10217902" y="784562"/>
            <a:ext cx="1835055" cy="323116"/>
          </a:xfrm>
          <a:prstGeom prst="rect">
            <a:avLst/>
          </a:prstGeom>
        </p:spPr>
      </p:pic>
    </p:spTree>
    <p:extLst>
      <p:ext uri="{BB962C8B-B14F-4D97-AF65-F5344CB8AC3E}">
        <p14:creationId xmlns:p14="http://schemas.microsoft.com/office/powerpoint/2010/main" val="168237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838200" y="1247686"/>
            <a:ext cx="10515600" cy="4929277"/>
          </a:xfrm>
          <a:prstGeom prst="rect">
            <a:avLst/>
          </a:prstGeom>
        </p:spPr>
        <p:txBody>
          <a:bodyPr vert="eaVert"/>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kumimoji="0" lang="en-US" sz="2400" b="0" i="0" u="none" strike="noStrike" kern="0" cap="none" spc="0" normalizeH="0" baseline="0" noProof="0">
                <a:ln>
                  <a:noFill/>
                </a:ln>
                <a:solidFill>
                  <a:srgbClr val="000000"/>
                </a:solidFill>
                <a:effectLst/>
                <a:uLnTx/>
                <a:uFillTx/>
                <a:latin typeface="Arial"/>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lvl5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
        <p:nvSpPr>
          <p:cNvPr id="7" name="Title Placeholder 1"/>
          <p:cNvSpPr>
            <a:spLocks noGrp="1"/>
          </p:cNvSpPr>
          <p:nvPr>
            <p:ph type="title"/>
          </p:nvPr>
        </p:nvSpPr>
        <p:spPr>
          <a:xfrm>
            <a:off x="2026104" y="0"/>
            <a:ext cx="9327696" cy="1066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49092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204957"/>
            <a:ext cx="2628900" cy="497200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838200" y="1204957"/>
            <a:ext cx="7734300" cy="4972006"/>
          </a:xfrm>
          <a:prstGeom prst="rect">
            <a:avLst/>
          </a:prstGeom>
        </p:spPr>
        <p:txBody>
          <a:bodyPr vert="eaVert"/>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kumimoji="0" lang="en-US" sz="2400" b="0" i="0" u="none" strike="noStrike" kern="0" cap="none" spc="0" normalizeH="0" baseline="0" noProof="0">
                <a:ln>
                  <a:noFill/>
                </a:ln>
                <a:solidFill>
                  <a:srgbClr val="000000"/>
                </a:solidFill>
                <a:effectLst/>
                <a:uLnTx/>
                <a:uFillTx/>
                <a:latin typeface="Arial"/>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lvl5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Tree>
    <p:extLst>
      <p:ext uri="{BB962C8B-B14F-4D97-AF65-F5344CB8AC3E}">
        <p14:creationId xmlns:p14="http://schemas.microsoft.com/office/powerpoint/2010/main" val="175169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026104" y="0"/>
            <a:ext cx="8785800" cy="10668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1"/>
              </a:buClr>
              <a:buSzPts val="3800"/>
              <a:buFont typeface="Arial"/>
              <a:buNone/>
              <a:defRPr sz="285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dirty="0"/>
          </a:p>
        </p:txBody>
      </p:sp>
      <p:sp>
        <p:nvSpPr>
          <p:cNvPr id="23" name="Shape 23"/>
          <p:cNvSpPr txBox="1">
            <a:spLocks noGrp="1"/>
          </p:cNvSpPr>
          <p:nvPr>
            <p:ph type="body" idx="1"/>
          </p:nvPr>
        </p:nvSpPr>
        <p:spPr>
          <a:xfrm>
            <a:off x="838200" y="1219200"/>
            <a:ext cx="10515600" cy="4957763"/>
          </a:xfrm>
          <a:prstGeom prst="rect">
            <a:avLst/>
          </a:prstGeom>
          <a:noFill/>
          <a:ln>
            <a:noFill/>
          </a:ln>
        </p:spPr>
        <p:txBody>
          <a:bodyPr spcFirstLastPara="1" wrap="square" lIns="91425" tIns="91425" rIns="91425" bIns="91425" anchor="t" anchorCtr="0"/>
          <a:lstStyle>
            <a:lvl1pPr marL="342900" marR="0" lvl="0" indent="-290513" algn="l" rtl="0">
              <a:lnSpc>
                <a:spcPct val="90000"/>
              </a:lnSpc>
              <a:spcBef>
                <a:spcPts val="600"/>
              </a:spcBef>
              <a:spcAft>
                <a:spcPts val="0"/>
              </a:spcAft>
              <a:buClr>
                <a:srgbClr val="FFCE00"/>
              </a:buClr>
              <a:buSzPts val="2500"/>
              <a:buFont typeface="Noto Sans Symbols"/>
              <a:buChar char="▪"/>
              <a:defRPr sz="1875" b="0" i="0" u="none" strike="noStrike" cap="none">
                <a:solidFill>
                  <a:schemeClr val="dk1"/>
                </a:solidFill>
                <a:latin typeface="Arial"/>
                <a:ea typeface="Arial"/>
                <a:cs typeface="Arial"/>
                <a:sym typeface="Arial"/>
              </a:defRPr>
            </a:lvl1pPr>
            <a:lvl2pPr marL="685800" marR="0" lvl="1"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2pPr>
            <a:lvl3pPr marL="1028700" marR="0" lvl="2"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57175" algn="l" rtl="0">
              <a:lnSpc>
                <a:spcPct val="9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1714500" marR="0" lvl="4" indent="-247650" algn="l" rtl="0">
              <a:lnSpc>
                <a:spcPct val="90000"/>
              </a:lnSpc>
              <a:spcBef>
                <a:spcPts val="188"/>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9448800" y="647532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5" name="Shape 25"/>
          <p:cNvPicPr preferRelativeResize="0"/>
          <p:nvPr/>
        </p:nvPicPr>
        <p:blipFill rotWithShape="1">
          <a:blip r:embed="rId2">
            <a:alphaModFix/>
          </a:blip>
          <a:srcRect/>
          <a:stretch/>
        </p:blipFill>
        <p:spPr>
          <a:xfrm>
            <a:off x="10881361" y="225190"/>
            <a:ext cx="616899" cy="532773"/>
          </a:xfrm>
          <a:prstGeom prst="rect">
            <a:avLst/>
          </a:prstGeom>
          <a:noFill/>
          <a:ln>
            <a:noFill/>
          </a:ln>
        </p:spPr>
      </p:pic>
      <p:pic>
        <p:nvPicPr>
          <p:cNvPr id="26" name="Shape 26"/>
          <p:cNvPicPr preferRelativeResize="0"/>
          <p:nvPr/>
        </p:nvPicPr>
        <p:blipFill rotWithShape="1">
          <a:blip r:embed="rId3">
            <a:alphaModFix/>
          </a:blip>
          <a:srcRect/>
          <a:stretch/>
        </p:blipFill>
        <p:spPr>
          <a:xfrm>
            <a:off x="11398970" y="76174"/>
            <a:ext cx="648175" cy="838226"/>
          </a:xfrm>
          <a:prstGeom prst="rect">
            <a:avLst/>
          </a:prstGeom>
          <a:noFill/>
          <a:ln>
            <a:noFill/>
          </a:ln>
        </p:spPr>
      </p:pic>
      <p:pic>
        <p:nvPicPr>
          <p:cNvPr id="27" name="Shape 27"/>
          <p:cNvPicPr preferRelativeResize="0"/>
          <p:nvPr/>
        </p:nvPicPr>
        <p:blipFill rotWithShape="1">
          <a:blip r:embed="rId4">
            <a:alphaModFix/>
          </a:blip>
          <a:srcRect/>
          <a:stretch/>
        </p:blipFill>
        <p:spPr>
          <a:xfrm>
            <a:off x="570635" y="76176"/>
            <a:ext cx="343765" cy="374763"/>
          </a:xfrm>
          <a:prstGeom prst="rect">
            <a:avLst/>
          </a:prstGeom>
          <a:noFill/>
          <a:ln>
            <a:noFill/>
          </a:ln>
        </p:spPr>
      </p:pic>
    </p:spTree>
    <p:extLst>
      <p:ext uri="{BB962C8B-B14F-4D97-AF65-F5344CB8AC3E}">
        <p14:creationId xmlns:p14="http://schemas.microsoft.com/office/powerpoint/2010/main" val="47303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1577788" y="1704181"/>
            <a:ext cx="9144000" cy="23876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6000"/>
              <a:buFont typeface="Arial"/>
              <a:buNone/>
              <a:defRPr sz="45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16" name="Shape 16"/>
          <p:cNvSpPr txBox="1">
            <a:spLocks noGrp="1"/>
          </p:cNvSpPr>
          <p:nvPr>
            <p:ph type="subTitle" idx="1"/>
          </p:nvPr>
        </p:nvSpPr>
        <p:spPr>
          <a:xfrm>
            <a:off x="1577788" y="4183856"/>
            <a:ext cx="9144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1pPr>
            <a:lvl2pPr marL="342900" marR="0" lvl="1" indent="0"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L="685800" marR="0" lvl="2" indent="0"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L="1028700" marR="0" lvl="3" indent="0"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1371600" marR="0" lvl="4" indent="0"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1714500" marR="0" lvl="5" indent="0"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 name="Shape 17"/>
          <p:cNvSpPr/>
          <p:nvPr/>
        </p:nvSpPr>
        <p:spPr>
          <a:xfrm>
            <a:off x="856473" y="0"/>
            <a:ext cx="1321953" cy="995082"/>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8" name="Shape 18"/>
          <p:cNvSpPr/>
          <p:nvPr/>
        </p:nvSpPr>
        <p:spPr>
          <a:xfrm>
            <a:off x="228602" y="0"/>
            <a:ext cx="703263" cy="6858000"/>
          </a:xfrm>
          <a:prstGeom prst="rect">
            <a:avLst/>
          </a:pr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9" name="Shape 19"/>
          <p:cNvSpPr/>
          <p:nvPr/>
        </p:nvSpPr>
        <p:spPr>
          <a:xfrm>
            <a:off x="-7937" y="0"/>
            <a:ext cx="703263" cy="6858000"/>
          </a:xfrm>
          <a:prstGeom prst="rect">
            <a:avLst/>
          </a:prstGeom>
          <a:gradFill>
            <a:gsLst>
              <a:gs pos="0">
                <a:srgbClr val="FFD629"/>
              </a:gs>
              <a:gs pos="100000">
                <a:schemeClr val="dk1"/>
              </a:gs>
            </a:gsLst>
            <a:lin ang="5400000" scaled="0"/>
          </a:gra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20" name="Shape 20"/>
          <p:cNvPicPr preferRelativeResize="0"/>
          <p:nvPr/>
        </p:nvPicPr>
        <p:blipFill rotWithShape="1">
          <a:blip r:embed="rId2">
            <a:clrChange>
              <a:clrFrom>
                <a:srgbClr val="FFFFFF"/>
              </a:clrFrom>
              <a:clrTo>
                <a:srgbClr val="FFFFFF">
                  <a:alpha val="0"/>
                </a:srgbClr>
              </a:clrTo>
            </a:clrChange>
            <a:alphaModFix/>
          </a:blip>
          <a:srcRect/>
          <a:stretch/>
        </p:blipFill>
        <p:spPr>
          <a:xfrm>
            <a:off x="1135257" y="117235"/>
            <a:ext cx="898697" cy="1113691"/>
          </a:xfrm>
          <a:prstGeom prst="rect">
            <a:avLst/>
          </a:prstGeom>
          <a:noFill/>
          <a:ln>
            <a:noFill/>
          </a:ln>
        </p:spPr>
      </p:pic>
    </p:spTree>
    <p:extLst>
      <p:ext uri="{BB962C8B-B14F-4D97-AF65-F5344CB8AC3E}">
        <p14:creationId xmlns:p14="http://schemas.microsoft.com/office/powerpoint/2010/main" val="2681733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437" y="1012094"/>
            <a:ext cx="10672521" cy="932087"/>
          </a:xfr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4" name="TextBox 3"/>
          <p:cNvSpPr txBox="1"/>
          <p:nvPr userDrawn="1"/>
        </p:nvSpPr>
        <p:spPr>
          <a:xfrm>
            <a:off x="4741334" y="4721413"/>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hasCustomPrompt="1"/>
          </p:nvPr>
        </p:nvSpPr>
        <p:spPr>
          <a:xfrm>
            <a:off x="691765" y="2172539"/>
            <a:ext cx="10687459" cy="3747511"/>
          </a:xfrm>
          <a:prstGeom prst="rect">
            <a:avLst/>
          </a:prstGeom>
        </p:spPr>
        <p:txBody>
          <a:bodyPr vert="horz" lIns="91440" tIns="45720" rIns="91440" bIns="45720" rtlCol="0">
            <a:normAutofit/>
          </a:bodyPr>
          <a:lstStyle>
            <a:lvl1pPr marL="457189" marR="0" indent="-457189" algn="l" defTabSz="609585" rtl="0" eaLnBrk="1" fontAlgn="auto" latinLnBrk="0" hangingPunct="1">
              <a:lnSpc>
                <a:spcPct val="100000"/>
              </a:lnSpc>
              <a:spcBef>
                <a:spcPts val="0"/>
              </a:spcBef>
              <a:spcAft>
                <a:spcPts val="1600"/>
              </a:spcAft>
              <a:buClr>
                <a:schemeClr val="tx1">
                  <a:lumMod val="50000"/>
                  <a:lumOff val="50000"/>
                </a:schemeClr>
              </a:buClr>
              <a:buSzPct val="100000"/>
              <a:buFont typeface="Arial" panose="020B0604020202020204" pitchFamily="34" charset="0"/>
              <a:buChar char="•"/>
              <a:tabLst/>
              <a:defRPr sz="2400">
                <a:solidFill>
                  <a:srgbClr val="404041"/>
                </a:solidFill>
                <a:latin typeface="Arial"/>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117126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16890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55011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55087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840118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97725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273323"/>
            <a:ext cx="10515600" cy="4903640"/>
          </a:xfrm>
          <a:prstGeom prst="rect">
            <a:avLst/>
          </a:prstGeom>
        </p:spPr>
        <p:txBody>
          <a:bodyPr/>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lang="en-US" sz="2400" kern="1200" dirty="0" smtClean="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lang="en-US" sz="2000" kern="1200" dirty="0" smtClean="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lang="en-US" sz="1800" kern="1200" dirty="0" smtClean="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lang="en-US" sz="1800" kern="1200" dirty="0">
                <a:solidFill>
                  <a:schemeClr val="tx1"/>
                </a:solidFill>
                <a:latin typeface="Arial" panose="020B0604020202020204" pitchFamily="34" charset="0"/>
                <a:ea typeface="+mn-ea"/>
                <a:cs typeface="Arial" panose="020B0604020202020204" pitchFamily="34" charset="0"/>
              </a:defRPr>
            </a:lvl5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Title Placeholder 1"/>
          <p:cNvSpPr>
            <a:spLocks noGrp="1"/>
          </p:cNvSpPr>
          <p:nvPr>
            <p:ph type="title"/>
          </p:nvPr>
        </p:nvSpPr>
        <p:spPr>
          <a:xfrm>
            <a:off x="2026104" y="0"/>
            <a:ext cx="9327696" cy="1066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Slide Number Placeholder 5"/>
          <p:cNvSpPr>
            <a:spLocks noGrp="1"/>
          </p:cNvSpPr>
          <p:nvPr>
            <p:ph type="sldNum" sz="quarter" idx="4"/>
          </p:nvPr>
        </p:nvSpPr>
        <p:spPr>
          <a:xfrm>
            <a:off x="9448800" y="647531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08655-B68B-4589-9DE7-9BF0EB1287E2}" type="slidenum">
              <a:rPr lang="en-US" smtClean="0"/>
              <a:t>‹#›</a:t>
            </a:fld>
            <a:endParaRPr lang="en-US"/>
          </a:p>
        </p:txBody>
      </p:sp>
    </p:spTree>
    <p:extLst>
      <p:ext uri="{BB962C8B-B14F-4D97-AF65-F5344CB8AC3E}">
        <p14:creationId xmlns:p14="http://schemas.microsoft.com/office/powerpoint/2010/main" val="1840425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467525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632163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024722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03486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073416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5867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026104" y="0"/>
            <a:ext cx="8785800" cy="10668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1"/>
              </a:buClr>
              <a:buSzPts val="3800"/>
              <a:buFont typeface="Arial"/>
              <a:buNone/>
              <a:defRPr sz="2851"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351"/>
            </a:lvl2pPr>
            <a:lvl3pPr lvl="2" indent="0">
              <a:spcBef>
                <a:spcPts val="0"/>
              </a:spcBef>
              <a:spcAft>
                <a:spcPts val="0"/>
              </a:spcAft>
              <a:buSzPts val="1400"/>
              <a:buNone/>
              <a:defRPr sz="1351"/>
            </a:lvl3pPr>
            <a:lvl4pPr lvl="3" indent="0">
              <a:spcBef>
                <a:spcPts val="0"/>
              </a:spcBef>
              <a:spcAft>
                <a:spcPts val="0"/>
              </a:spcAft>
              <a:buSzPts val="1400"/>
              <a:buNone/>
              <a:defRPr sz="1351"/>
            </a:lvl4pPr>
            <a:lvl5pPr lvl="4" indent="0">
              <a:spcBef>
                <a:spcPts val="0"/>
              </a:spcBef>
              <a:spcAft>
                <a:spcPts val="0"/>
              </a:spcAft>
              <a:buSzPts val="1400"/>
              <a:buNone/>
              <a:defRPr sz="1351"/>
            </a:lvl5pPr>
            <a:lvl6pPr lvl="5" indent="0">
              <a:spcBef>
                <a:spcPts val="0"/>
              </a:spcBef>
              <a:spcAft>
                <a:spcPts val="0"/>
              </a:spcAft>
              <a:buSzPts val="1400"/>
              <a:buNone/>
              <a:defRPr sz="1351"/>
            </a:lvl6pPr>
            <a:lvl7pPr lvl="6" indent="0">
              <a:spcBef>
                <a:spcPts val="0"/>
              </a:spcBef>
              <a:spcAft>
                <a:spcPts val="0"/>
              </a:spcAft>
              <a:buSzPts val="1400"/>
              <a:buNone/>
              <a:defRPr sz="1351"/>
            </a:lvl7pPr>
            <a:lvl8pPr lvl="7" indent="0">
              <a:spcBef>
                <a:spcPts val="0"/>
              </a:spcBef>
              <a:spcAft>
                <a:spcPts val="0"/>
              </a:spcAft>
              <a:buSzPts val="1400"/>
              <a:buNone/>
              <a:defRPr sz="1351"/>
            </a:lvl8pPr>
            <a:lvl9pPr lvl="8" indent="0">
              <a:spcBef>
                <a:spcPts val="0"/>
              </a:spcBef>
              <a:spcAft>
                <a:spcPts val="0"/>
              </a:spcAft>
              <a:buSzPts val="1400"/>
              <a:buNone/>
              <a:defRPr sz="1351"/>
            </a:lvl9pPr>
          </a:lstStyle>
          <a:p>
            <a:endParaRPr dirty="0"/>
          </a:p>
        </p:txBody>
      </p:sp>
      <p:sp>
        <p:nvSpPr>
          <p:cNvPr id="23" name="Shape 23"/>
          <p:cNvSpPr txBox="1">
            <a:spLocks noGrp="1"/>
          </p:cNvSpPr>
          <p:nvPr>
            <p:ph type="body" idx="1"/>
          </p:nvPr>
        </p:nvSpPr>
        <p:spPr>
          <a:xfrm>
            <a:off x="838200" y="1219201"/>
            <a:ext cx="10515600" cy="4957763"/>
          </a:xfrm>
          <a:prstGeom prst="rect">
            <a:avLst/>
          </a:prstGeom>
          <a:noFill/>
          <a:ln>
            <a:noFill/>
          </a:ln>
        </p:spPr>
        <p:txBody>
          <a:bodyPr spcFirstLastPara="1" wrap="square" lIns="91425" tIns="91425" rIns="91425" bIns="91425" anchor="t" anchorCtr="0"/>
          <a:lstStyle>
            <a:lvl1pPr marL="342891" marR="0" lvl="0" indent="-290506" algn="l" rtl="0">
              <a:lnSpc>
                <a:spcPct val="90000"/>
              </a:lnSpc>
              <a:spcBef>
                <a:spcPts val="600"/>
              </a:spcBef>
              <a:spcAft>
                <a:spcPts val="0"/>
              </a:spcAft>
              <a:buClr>
                <a:srgbClr val="FFCE00"/>
              </a:buClr>
              <a:buSzPts val="2500"/>
              <a:buFont typeface="Noto Sans Symbols"/>
              <a:buChar char="▪"/>
              <a:defRPr sz="1875" b="0" i="0" u="none" strike="noStrike" cap="none">
                <a:solidFill>
                  <a:schemeClr val="dk1"/>
                </a:solidFill>
                <a:latin typeface="Arial"/>
                <a:ea typeface="Arial"/>
                <a:cs typeface="Arial"/>
                <a:sym typeface="Arial"/>
              </a:defRPr>
            </a:lvl1pPr>
            <a:lvl2pPr marL="685783" marR="0" lvl="1" indent="-266693"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2pPr>
            <a:lvl3pPr marL="1028674" marR="0" lvl="2" indent="-266693"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rtl="0">
              <a:lnSpc>
                <a:spcPct val="90000"/>
              </a:lnSpc>
              <a:spcBef>
                <a:spcPts val="271"/>
              </a:spcBef>
              <a:spcAft>
                <a:spcPts val="0"/>
              </a:spcAft>
              <a:buClr>
                <a:schemeClr val="dk1"/>
              </a:buClr>
              <a:buSzPts val="1800"/>
              <a:buFont typeface="Arial"/>
              <a:buChar char="–"/>
              <a:defRPr sz="1351" b="0" i="0" u="none" strike="noStrike" cap="none">
                <a:solidFill>
                  <a:schemeClr val="dk1"/>
                </a:solidFill>
                <a:latin typeface="Arial"/>
                <a:ea typeface="Arial"/>
                <a:cs typeface="Arial"/>
                <a:sym typeface="Arial"/>
              </a:defRPr>
            </a:lvl4pPr>
            <a:lvl5pPr marL="1714457" marR="0" lvl="4" indent="-247644" algn="l" rtl="0">
              <a:lnSpc>
                <a:spcPct val="90000"/>
              </a:lnSpc>
              <a:spcBef>
                <a:spcPts val="188"/>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5pPr>
            <a:lvl6pPr marL="2057349" marR="0" lvl="5" indent="-257168"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6pPr>
            <a:lvl7pPr marL="2400240" marR="0" lvl="6" indent="-257168"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7pPr>
            <a:lvl8pPr marL="2743131" marR="0" lvl="7" indent="-257168"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8pPr>
            <a:lvl9pPr marL="3086023" marR="0" lvl="8" indent="-257168"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9448800" y="647532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pic>
        <p:nvPicPr>
          <p:cNvPr id="25" name="Shape 25"/>
          <p:cNvPicPr preferRelativeResize="0"/>
          <p:nvPr/>
        </p:nvPicPr>
        <p:blipFill rotWithShape="1">
          <a:blip r:embed="rId2">
            <a:alphaModFix/>
          </a:blip>
          <a:srcRect/>
          <a:stretch/>
        </p:blipFill>
        <p:spPr>
          <a:xfrm>
            <a:off x="10881361" y="225191"/>
            <a:ext cx="616899" cy="532773"/>
          </a:xfrm>
          <a:prstGeom prst="rect">
            <a:avLst/>
          </a:prstGeom>
          <a:noFill/>
          <a:ln>
            <a:noFill/>
          </a:ln>
        </p:spPr>
      </p:pic>
      <p:pic>
        <p:nvPicPr>
          <p:cNvPr id="26" name="Shape 26"/>
          <p:cNvPicPr preferRelativeResize="0"/>
          <p:nvPr/>
        </p:nvPicPr>
        <p:blipFill rotWithShape="1">
          <a:blip r:embed="rId3">
            <a:alphaModFix/>
          </a:blip>
          <a:srcRect/>
          <a:stretch/>
        </p:blipFill>
        <p:spPr>
          <a:xfrm>
            <a:off x="11398971" y="76173"/>
            <a:ext cx="648175" cy="838227"/>
          </a:xfrm>
          <a:prstGeom prst="rect">
            <a:avLst/>
          </a:prstGeom>
          <a:noFill/>
          <a:ln>
            <a:noFill/>
          </a:ln>
        </p:spPr>
      </p:pic>
      <p:pic>
        <p:nvPicPr>
          <p:cNvPr id="27" name="Shape 27"/>
          <p:cNvPicPr preferRelativeResize="0"/>
          <p:nvPr/>
        </p:nvPicPr>
        <p:blipFill rotWithShape="1">
          <a:blip r:embed="rId4">
            <a:alphaModFix/>
          </a:blip>
          <a:srcRect/>
          <a:stretch/>
        </p:blipFill>
        <p:spPr>
          <a:xfrm>
            <a:off x="570636" y="76177"/>
            <a:ext cx="343765" cy="374763"/>
          </a:xfrm>
          <a:prstGeom prst="rect">
            <a:avLst/>
          </a:prstGeom>
          <a:noFill/>
          <a:ln>
            <a:noFill/>
          </a:ln>
        </p:spPr>
      </p:pic>
    </p:spTree>
    <p:extLst>
      <p:ext uri="{BB962C8B-B14F-4D97-AF65-F5344CB8AC3E}">
        <p14:creationId xmlns:p14="http://schemas.microsoft.com/office/powerpoint/2010/main" val="331390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
        <p:nvSpPr>
          <p:cNvPr id="7" name="TextBox 6"/>
          <p:cNvSpPr txBox="1"/>
          <p:nvPr userDrawn="1"/>
        </p:nvSpPr>
        <p:spPr>
          <a:xfrm>
            <a:off x="10218460" y="812211"/>
            <a:ext cx="1834497" cy="276999"/>
          </a:xfrm>
          <a:prstGeom prst="rect">
            <a:avLst/>
          </a:prstGeom>
          <a:noFill/>
        </p:spPr>
        <p:txBody>
          <a:bodyPr wrap="square" rtlCol="0">
            <a:spAutoFit/>
          </a:bodyPr>
          <a:lstStyle/>
          <a:p>
            <a:pPr algn="ctr"/>
            <a:r>
              <a:rPr lang="en-US" sz="1200" dirty="0">
                <a:latin typeface="Atletico Medium" panose="00000600000000000000" pitchFamily="50" charset="0"/>
              </a:rPr>
              <a:t>www.mtri.org</a:t>
            </a:r>
          </a:p>
        </p:txBody>
      </p:sp>
    </p:spTree>
    <p:extLst>
      <p:ext uri="{BB962C8B-B14F-4D97-AF65-F5344CB8AC3E}">
        <p14:creationId xmlns:p14="http://schemas.microsoft.com/office/powerpoint/2010/main" val="366474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kumimoji="0" lang="en-US" sz="2400" b="0" i="0" u="none" strike="noStrike" kern="0" cap="none" spc="0" normalizeH="0" baseline="0" noProof="0">
                <a:ln>
                  <a:noFill/>
                </a:ln>
                <a:solidFill>
                  <a:srgbClr val="000000"/>
                </a:solidFill>
                <a:effectLst/>
                <a:uLnTx/>
                <a:uFillTx/>
                <a:latin typeface="Arial"/>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lvl5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kumimoji="0" lang="en-US" sz="2400" b="0" i="0" u="none" strike="noStrike" kern="0" cap="none" spc="0" normalizeH="0" baseline="0" noProof="0">
                <a:ln>
                  <a:noFill/>
                </a:ln>
                <a:solidFill>
                  <a:srgbClr val="000000"/>
                </a:solidFill>
                <a:effectLst/>
                <a:uLnTx/>
                <a:uFillTx/>
                <a:latin typeface="Arial"/>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lvl5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
        <p:nvSpPr>
          <p:cNvPr id="8" name="Title Placeholder 1"/>
          <p:cNvSpPr>
            <a:spLocks noGrp="1"/>
          </p:cNvSpPr>
          <p:nvPr>
            <p:ph type="title"/>
          </p:nvPr>
        </p:nvSpPr>
        <p:spPr>
          <a:xfrm>
            <a:off x="2026104" y="0"/>
            <a:ext cx="9327696" cy="1066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86013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88" y="2505075"/>
            <a:ext cx="5157787" cy="3684588"/>
          </a:xfrm>
          <a:prstGeom prst="rect">
            <a:avLst/>
          </a:prstGeom>
        </p:spPr>
        <p:txBody>
          <a:bodyPr/>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kumimoji="0" lang="en-US" sz="2400" b="0" i="0" u="none" strike="noStrike" kern="0" cap="none" spc="0" normalizeH="0" baseline="0" noProof="0">
                <a:ln>
                  <a:noFill/>
                </a:ln>
                <a:solidFill>
                  <a:srgbClr val="000000"/>
                </a:solidFill>
                <a:effectLst/>
                <a:uLnTx/>
                <a:uFillTx/>
                <a:latin typeface="Arial"/>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lvl5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172200" y="2505075"/>
            <a:ext cx="5183188" cy="3684588"/>
          </a:xfrm>
          <a:prstGeom prst="rect">
            <a:avLst/>
          </a:prstGeom>
        </p:spPr>
        <p:txBody>
          <a:bodyPr/>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kumimoji="0" lang="en-US" sz="2400" b="0" i="0" u="none" strike="noStrike" kern="0" cap="none" spc="0" normalizeH="0" baseline="0" noProof="0">
                <a:ln>
                  <a:noFill/>
                </a:ln>
                <a:solidFill>
                  <a:srgbClr val="000000"/>
                </a:solidFill>
                <a:effectLst/>
                <a:uLnTx/>
                <a:uFillTx/>
                <a:latin typeface="Arial"/>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lvl5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
        <p:nvSpPr>
          <p:cNvPr id="10" name="Title Placeholder 1"/>
          <p:cNvSpPr>
            <a:spLocks noGrp="1"/>
          </p:cNvSpPr>
          <p:nvPr>
            <p:ph type="title"/>
          </p:nvPr>
        </p:nvSpPr>
        <p:spPr>
          <a:xfrm>
            <a:off x="2026104" y="0"/>
            <a:ext cx="9327696" cy="1066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7661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
        <p:nvSpPr>
          <p:cNvPr id="6" name="Title Placeholder 1"/>
          <p:cNvSpPr>
            <a:spLocks noGrp="1"/>
          </p:cNvSpPr>
          <p:nvPr>
            <p:ph type="title"/>
          </p:nvPr>
        </p:nvSpPr>
        <p:spPr>
          <a:xfrm>
            <a:off x="2026104" y="0"/>
            <a:ext cx="9327696" cy="1066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87478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
        <p:nvSpPr>
          <p:cNvPr id="5" name="Title Placeholder 1"/>
          <p:cNvSpPr>
            <a:spLocks noGrp="1"/>
          </p:cNvSpPr>
          <p:nvPr>
            <p:ph type="title"/>
          </p:nvPr>
        </p:nvSpPr>
        <p:spPr>
          <a:xfrm>
            <a:off x="2026104" y="0"/>
            <a:ext cx="9327696" cy="1066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16661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a:prstGeom prst="rect">
            <a:avLst/>
          </a:prstGeom>
        </p:spPr>
        <p:txBody>
          <a:bodyPr/>
          <a:lstStyle>
            <a:lvl1pPr marL="339725" marR="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kumimoji="0" lang="en-US" sz="2400" b="0" i="0" u="none" strike="noStrike" kern="0" cap="none" spc="0" normalizeH="0" baseline="0" noProof="0">
                <a:ln>
                  <a:noFill/>
                </a:ln>
                <a:solidFill>
                  <a:srgbClr val="000000"/>
                </a:solidFill>
                <a:effectLst/>
                <a:uLnTx/>
                <a:uFillTx/>
                <a:latin typeface="Arial"/>
              </a:defRPr>
            </a:lvl1pPr>
            <a:lvl2pPr marL="681038" marR="0"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sz="2800"/>
            </a:lvl2pPr>
            <a:lvl3pPr marL="1143000" marR="0"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sz="2400"/>
            </a:lvl3pPr>
            <a:lvl4pPr marL="1600200" marR="0"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sz="2000"/>
            </a:lvl4pPr>
            <a:lvl5pPr marL="2057400" marR="0"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sz="2000"/>
            </a:lvl5pPr>
            <a:lvl6pPr>
              <a:defRPr sz="2000"/>
            </a:lvl6pPr>
            <a:lvl7pPr>
              <a:defRPr sz="2000"/>
            </a:lvl7pPr>
            <a:lvl8pPr>
              <a:defRPr sz="2000"/>
            </a:lvl8pPr>
            <a:lvl9pPr>
              <a:defRPr sz="2000"/>
            </a:lvl9pPr>
          </a:lstStyle>
          <a:p>
            <a:pPr marL="339725" marR="0" lvl="0" indent="-339725" algn="l" defTabSz="914400" rtl="0" eaLnBrk="1" fontAlgn="base" latinLnBrk="0" hangingPunct="1">
              <a:lnSpc>
                <a:spcPct val="100000"/>
              </a:lnSpc>
              <a:spcBef>
                <a:spcPct val="50000"/>
              </a:spcBef>
              <a:spcAft>
                <a:spcPct val="0"/>
              </a:spcAft>
              <a:buClr>
                <a:srgbClr val="000000"/>
              </a:buClr>
              <a:buSzPct val="75000"/>
              <a:buFont typeface="Wingdings" pitchFamily="2" charset="2"/>
              <a:buBlip>
                <a:blip r:embed="rId2"/>
              </a:buBlip>
              <a:tabLst>
                <a:tab pos="339725" algn="l"/>
                <a:tab pos="687388" algn="l"/>
                <a:tab pos="1141413" algn="l"/>
                <a:tab pos="1601788" algn="l"/>
                <a:tab pos="2055813" algn="l"/>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Click to edit Master text styles</a:t>
            </a:r>
          </a:p>
          <a:p>
            <a:pPr marL="681038" marR="0" lvl="1" indent="-223838"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tab pos="339725" algn="l"/>
                <a:tab pos="687388" algn="l"/>
                <a:tab pos="1141413" algn="l"/>
                <a:tab pos="1601788" algn="l"/>
                <a:tab pos="2055813" algn="l"/>
              </a:tabLst>
              <a:defRPr/>
            </a:pPr>
            <a:r>
              <a:rPr kumimoji="0" lang="en-US" sz="2000" b="0" i="0" u="none" strike="noStrike" kern="0" cap="none" spc="0" normalizeH="0" baseline="0" noProof="0" dirty="0">
                <a:ln>
                  <a:noFill/>
                </a:ln>
                <a:solidFill>
                  <a:srgbClr val="000000"/>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Ø"/>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Pct val="50000"/>
              <a:buFont typeface="Wingdings" pitchFamily="2" charset="2"/>
              <a:buChar char="§"/>
              <a:tabLst>
                <a:tab pos="339725" algn="l"/>
                <a:tab pos="687388" algn="l"/>
                <a:tab pos="1141413" algn="l"/>
                <a:tab pos="1601788" algn="l"/>
                <a:tab pos="2055813" algn="l"/>
              </a:tabLst>
              <a:defRPr/>
            </a:pPr>
            <a:r>
              <a:rPr kumimoji="0" lang="en-US" sz="1800" b="0" i="0" u="none" strike="noStrike" kern="0" cap="none" spc="0" normalizeH="0" baseline="0" noProof="0" dirty="0">
                <a:ln>
                  <a:noFill/>
                </a:ln>
                <a:solidFill>
                  <a:srgbClr val="000000"/>
                </a:solidFill>
                <a:effectLst/>
                <a:uLnTx/>
                <a:uFillTx/>
                <a:latin typeface="Arial"/>
              </a:rPr>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448800" y="6492875"/>
            <a:ext cx="2743200" cy="365125"/>
          </a:xfrm>
          <a:prstGeom prst="rect">
            <a:avLst/>
          </a:prstGeom>
        </p:spPr>
        <p:txBody>
          <a:bodyPr/>
          <a:lstStyle/>
          <a:p>
            <a:fld id="{F6426DA4-273B-4619-A996-F3B776A061A0}" type="slidenum">
              <a:rPr lang="en-US" smtClean="0"/>
              <a:t>‹#›</a:t>
            </a:fld>
            <a:endParaRPr lang="en-US"/>
          </a:p>
        </p:txBody>
      </p:sp>
    </p:spTree>
    <p:extLst>
      <p:ext uri="{BB962C8B-B14F-4D97-AF65-F5344CB8AC3E}">
        <p14:creationId xmlns:p14="http://schemas.microsoft.com/office/powerpoint/2010/main" val="178245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256232"/>
            <a:ext cx="6172200" cy="460481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9BE599D-0DA9-436D-B2FB-5D29BC73F4CA}" type="datetimeFigureOut">
              <a:rPr lang="en-US" smtClean="0"/>
              <a:t>11/13/2019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448800" y="6482608"/>
            <a:ext cx="2743200" cy="365125"/>
          </a:xfrm>
          <a:prstGeom prst="rect">
            <a:avLst/>
          </a:prstGeom>
        </p:spPr>
        <p:txBody>
          <a:bodyPr/>
          <a:lstStyle/>
          <a:p>
            <a:fld id="{F6426DA4-273B-4619-A996-F3B776A061A0}" type="slidenum">
              <a:rPr lang="en-US" smtClean="0"/>
              <a:t>‹#›</a:t>
            </a:fld>
            <a:endParaRPr lang="en-US" dirty="0"/>
          </a:p>
        </p:txBody>
      </p:sp>
    </p:spTree>
    <p:extLst>
      <p:ext uri="{BB962C8B-B14F-4D97-AF65-F5344CB8AC3E}">
        <p14:creationId xmlns:p14="http://schemas.microsoft.com/office/powerpoint/2010/main" val="347520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026104" y="0"/>
            <a:ext cx="9327696" cy="1066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marL="342900" lvl="0" indent="-342900" algn="l" defTabSz="914400" rtl="0" eaLnBrk="1" latinLnBrk="0" hangingPunct="1">
              <a:spcBef>
                <a:spcPts val="800"/>
              </a:spcBef>
              <a:buClr>
                <a:srgbClr val="FFCE00"/>
              </a:buClr>
              <a:buFont typeface="Wingdings" panose="05000000000000000000" pitchFamily="2" charset="2"/>
              <a:buChar char="§"/>
            </a:pPr>
            <a:r>
              <a:rPr lang="en-US" dirty="0"/>
              <a:t>Edit Master text styles</a:t>
            </a:r>
          </a:p>
          <a:p>
            <a:pPr marL="742950" lvl="1" indent="-285750" algn="l" defTabSz="914400" rtl="0" eaLnBrk="1" latinLnBrk="0" hangingPunct="1">
              <a:spcBef>
                <a:spcPts val="500"/>
              </a:spcBef>
              <a:buFont typeface="Arial" panose="020B0604020202020204" pitchFamily="34" charset="0"/>
              <a:buChar char="–"/>
            </a:pPr>
            <a:r>
              <a:rPr lang="en-US" dirty="0"/>
              <a:t>Second level</a:t>
            </a:r>
          </a:p>
          <a:p>
            <a:pPr marL="1143000" lvl="2" indent="-228600" algn="l" defTabSz="914400" rtl="0" eaLnBrk="1" latinLnBrk="0" hangingPunct="1">
              <a:spcBef>
                <a:spcPct val="20000"/>
              </a:spcBef>
              <a:buFont typeface="Arial" panose="020B0604020202020204" pitchFamily="34" charset="0"/>
              <a:buChar char="•"/>
            </a:pPr>
            <a:r>
              <a:rPr lang="en-US" dirty="0"/>
              <a:t>Third level</a:t>
            </a:r>
          </a:p>
          <a:p>
            <a:pPr marL="1600200" lvl="3" indent="-228600" algn="l" defTabSz="914400" rtl="0" eaLnBrk="1" latinLnBrk="0" hangingPunct="1">
              <a:spcBef>
                <a:spcPct val="20000"/>
              </a:spcBef>
              <a:buFont typeface="Arial" panose="020B0604020202020204" pitchFamily="34" charset="0"/>
              <a:buChar char="–"/>
            </a:pPr>
            <a:r>
              <a:rPr lang="en-US" dirty="0"/>
              <a:t>Fourth level</a:t>
            </a:r>
          </a:p>
          <a:p>
            <a:pPr marL="2057400" lvl="4" indent="-228600" algn="l" defTabSz="914400" rtl="0" eaLnBrk="1" latinLnBrk="0" hangingPunct="1">
              <a:spcBef>
                <a:spcPts val="250"/>
              </a:spcBef>
              <a:buFont typeface="Arial" panose="020B0604020202020204" pitchFamily="34" charset="0"/>
              <a:buChar char="»"/>
            </a:pPr>
            <a:r>
              <a:rPr lang="en-US" dirty="0"/>
              <a:t>Fifth level</a:t>
            </a:r>
          </a:p>
        </p:txBody>
      </p:sp>
      <p:sp>
        <p:nvSpPr>
          <p:cNvPr id="9" name="Slide Number Placeholder 5"/>
          <p:cNvSpPr>
            <a:spLocks noGrp="1"/>
          </p:cNvSpPr>
          <p:nvPr>
            <p:ph type="sldNum" sz="quarter" idx="4"/>
          </p:nvPr>
        </p:nvSpPr>
        <p:spPr>
          <a:xfrm>
            <a:off x="9448800" y="647531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08655-B68B-4589-9DE7-9BF0EB1287E2}" type="slidenum">
              <a:rPr lang="en-US" smtClean="0"/>
              <a:t>‹#›</a:t>
            </a:fld>
            <a:endParaRPr lang="en-US"/>
          </a:p>
        </p:txBody>
      </p:sp>
      <p:sp>
        <p:nvSpPr>
          <p:cNvPr id="10" name="Rectangle 80"/>
          <p:cNvSpPr>
            <a:spLocks noChangeArrowheads="1"/>
          </p:cNvSpPr>
          <p:nvPr userDrawn="1"/>
        </p:nvSpPr>
        <p:spPr bwMode="auto">
          <a:xfrm>
            <a:off x="76200" y="0"/>
            <a:ext cx="238125" cy="6858000"/>
          </a:xfrm>
          <a:prstGeom prst="rect">
            <a:avLst/>
          </a:prstGeom>
          <a:solidFill>
            <a:schemeClr val="tx1"/>
          </a:solidFill>
          <a:ln w="9525">
            <a:noFill/>
            <a:miter lim="800000"/>
            <a:headEnd/>
            <a:tailEnd/>
          </a:ln>
          <a:effectLst/>
        </p:spPr>
        <p:txBody>
          <a:bodyPr wrap="none" anchor="ctr"/>
          <a:lstStyle/>
          <a:p>
            <a:pPr>
              <a:defRPr/>
            </a:pPr>
            <a:endParaRPr lang="en-US"/>
          </a:p>
        </p:txBody>
      </p:sp>
      <p:sp>
        <p:nvSpPr>
          <p:cNvPr id="11" name="Line 90"/>
          <p:cNvSpPr>
            <a:spLocks noChangeShapeType="1"/>
          </p:cNvSpPr>
          <p:nvPr userDrawn="1"/>
        </p:nvSpPr>
        <p:spPr bwMode="auto">
          <a:xfrm>
            <a:off x="0" y="1143000"/>
            <a:ext cx="12192000" cy="0"/>
          </a:xfrm>
          <a:prstGeom prst="line">
            <a:avLst/>
          </a:prstGeom>
          <a:noFill/>
          <a:ln w="19050">
            <a:solidFill>
              <a:srgbClr val="FFCC00"/>
            </a:solidFill>
            <a:round/>
            <a:headEnd/>
            <a:tailEnd/>
          </a:ln>
          <a:effectLst/>
        </p:spPr>
        <p:txBody>
          <a:bodyPr wrap="none" anchor="ctr"/>
          <a:lstStyle/>
          <a:p>
            <a:pPr>
              <a:defRPr/>
            </a:pPr>
            <a:endParaRPr lang="en-US"/>
          </a:p>
        </p:txBody>
      </p:sp>
      <p:sp>
        <p:nvSpPr>
          <p:cNvPr id="12" name="Line 91"/>
          <p:cNvSpPr>
            <a:spLocks noChangeShapeType="1"/>
          </p:cNvSpPr>
          <p:nvPr userDrawn="1"/>
        </p:nvSpPr>
        <p:spPr bwMode="auto">
          <a:xfrm>
            <a:off x="0" y="1066800"/>
            <a:ext cx="12192000" cy="0"/>
          </a:xfrm>
          <a:prstGeom prst="line">
            <a:avLst/>
          </a:prstGeom>
          <a:noFill/>
          <a:ln w="19050">
            <a:solidFill>
              <a:schemeClr val="tx1"/>
            </a:solidFill>
            <a:round/>
            <a:headEnd/>
            <a:tailEnd/>
          </a:ln>
          <a:effectLst/>
        </p:spPr>
        <p:txBody>
          <a:bodyPr wrap="none" anchor="ctr"/>
          <a:lstStyle/>
          <a:p>
            <a:pPr>
              <a:defRPr/>
            </a:pPr>
            <a:endParaRPr lang="en-US"/>
          </a:p>
        </p:txBody>
      </p:sp>
      <p:sp>
        <p:nvSpPr>
          <p:cNvPr id="13" name="Rectangle 29"/>
          <p:cNvSpPr>
            <a:spLocks noChangeArrowheads="1"/>
          </p:cNvSpPr>
          <p:nvPr userDrawn="1"/>
        </p:nvSpPr>
        <p:spPr bwMode="auto">
          <a:xfrm>
            <a:off x="0" y="0"/>
            <a:ext cx="238125" cy="6858000"/>
          </a:xfrm>
          <a:prstGeom prst="rect">
            <a:avLst/>
          </a:prstGeom>
          <a:gradFill rotWithShape="0">
            <a:gsLst>
              <a:gs pos="0">
                <a:srgbClr val="FFDA3B"/>
              </a:gs>
              <a:gs pos="100000">
                <a:schemeClr val="tx1"/>
              </a:gs>
            </a:gsLst>
            <a:lin ang="5400000" scaled="1"/>
          </a:gradFill>
          <a:ln w="9525">
            <a:noFill/>
            <a:miter lim="800000"/>
            <a:headEnd/>
            <a:tailEnd/>
          </a:ln>
          <a:effectLst/>
        </p:spPr>
        <p:txBody>
          <a:bodyPr wrap="none" anchor="ctr"/>
          <a:lstStyle/>
          <a:p>
            <a:pPr>
              <a:defRPr/>
            </a:pPr>
            <a:endParaRPr lang="en-US"/>
          </a:p>
        </p:txBody>
      </p:sp>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0999" y="40272"/>
            <a:ext cx="1578431" cy="953376"/>
          </a:xfrm>
          <a:prstGeom prst="rect">
            <a:avLst/>
          </a:prstGeom>
        </p:spPr>
      </p:pic>
    </p:spTree>
    <p:extLst>
      <p:ext uri="{BB962C8B-B14F-4D97-AF65-F5344CB8AC3E}">
        <p14:creationId xmlns:p14="http://schemas.microsoft.com/office/powerpoint/2010/main" val="198472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68558134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dln-base:9000/manage"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5.jpg"/><Relationship Id="rId5" Type="http://schemas.openxmlformats.org/officeDocument/2006/relationships/image" Target="../media/image2.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emf"/><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p:nvPr/>
        </p:nvSpPr>
        <p:spPr>
          <a:xfrm>
            <a:off x="1239178" y="1546310"/>
            <a:ext cx="9037336" cy="1102519"/>
          </a:xfrm>
          <a:prstGeom prst="rect">
            <a:avLst/>
          </a:prstGeom>
          <a:noFill/>
          <a:ln>
            <a:noFill/>
          </a:ln>
        </p:spPr>
        <p:txBody>
          <a:bodyPr spcFirstLastPara="1" wrap="square" lIns="68569" tIns="34275" rIns="68569" bIns="34275" anchor="ctr" anchorCtr="0">
            <a:noAutofit/>
          </a:bodyPr>
          <a:lstStyle/>
          <a:p>
            <a:pPr>
              <a:buSzPts val="3200"/>
            </a:pPr>
            <a:r>
              <a:rPr lang="en-US" sz="3200" b="1" dirty="0"/>
              <a:t>Wildland Fire Data Logistics Network (WildfireDLN)</a:t>
            </a:r>
            <a:endParaRPr sz="3200" b="1" dirty="0"/>
          </a:p>
          <a:p>
            <a:pPr>
              <a:buSzPts val="3200"/>
            </a:pPr>
            <a:r>
              <a:rPr lang="en-US" sz="3200" b="1" i="1" dirty="0"/>
              <a:t>A Demonstration of Resilient Data Sharing</a:t>
            </a:r>
            <a:endParaRPr sz="3200" b="1" i="1" dirty="0"/>
          </a:p>
        </p:txBody>
      </p:sp>
      <p:sp>
        <p:nvSpPr>
          <p:cNvPr id="121" name="Shape 121"/>
          <p:cNvSpPr txBox="1"/>
          <p:nvPr/>
        </p:nvSpPr>
        <p:spPr>
          <a:xfrm>
            <a:off x="1496351" y="2814780"/>
            <a:ext cx="7260798" cy="2444157"/>
          </a:xfrm>
          <a:prstGeom prst="rect">
            <a:avLst/>
          </a:prstGeom>
          <a:noFill/>
          <a:ln>
            <a:noFill/>
          </a:ln>
        </p:spPr>
        <p:txBody>
          <a:bodyPr spcFirstLastPara="1" wrap="square" lIns="68569" tIns="34275" rIns="68569" bIns="34275" anchor="t" anchorCtr="0">
            <a:noAutofit/>
          </a:bodyPr>
          <a:lstStyle/>
          <a:p>
            <a:pPr marL="1998663" indent="-1998663">
              <a:lnSpc>
                <a:spcPct val="80000"/>
              </a:lnSpc>
              <a:buClr>
                <a:srgbClr val="FFCE00"/>
              </a:buClr>
              <a:buSzPts val="2790"/>
            </a:pPr>
            <a:r>
              <a:rPr lang="en-US" sz="2800" b="1" dirty="0"/>
              <a:t>Presented </a:t>
            </a:r>
            <a:r>
              <a:rPr lang="en-US" sz="2800" b="1" dirty="0" smtClean="0"/>
              <a:t>by:</a:t>
            </a:r>
          </a:p>
          <a:p>
            <a:pPr marL="1998663" indent="-1998663">
              <a:lnSpc>
                <a:spcPct val="80000"/>
              </a:lnSpc>
              <a:buClr>
                <a:srgbClr val="FFCE00"/>
              </a:buClr>
              <a:buSzPts val="2790"/>
            </a:pPr>
            <a:r>
              <a:rPr lang="en-US" sz="2800" b="1" dirty="0" smtClean="0"/>
              <a:t>Nancy French, Andrew </a:t>
            </a:r>
            <a:r>
              <a:rPr lang="en-US" sz="2800" b="1" dirty="0" err="1" smtClean="0"/>
              <a:t>Poley</a:t>
            </a:r>
            <a:r>
              <a:rPr lang="en-US" sz="2800" b="1" dirty="0" smtClean="0"/>
              <a:t>, Brad Schmidt</a:t>
            </a:r>
          </a:p>
          <a:p>
            <a:pPr marL="1998663" indent="-1998663">
              <a:lnSpc>
                <a:spcPct val="80000"/>
              </a:lnSpc>
              <a:buClr>
                <a:srgbClr val="FFCE00"/>
              </a:buClr>
              <a:buSzPts val="2790"/>
            </a:pPr>
            <a:endParaRPr i="1" dirty="0" smtClean="0">
              <a:solidFill>
                <a:srgbClr val="7F7F7F"/>
              </a:solidFill>
            </a:endParaRPr>
          </a:p>
          <a:p>
            <a:pPr>
              <a:lnSpc>
                <a:spcPct val="80000"/>
              </a:lnSpc>
              <a:spcBef>
                <a:spcPts val="600"/>
              </a:spcBef>
              <a:buClr>
                <a:srgbClr val="FFCE00"/>
              </a:buClr>
              <a:buSzPts val="2170"/>
            </a:pPr>
            <a:r>
              <a:rPr lang="en-US" sz="2000" i="1" dirty="0" smtClean="0">
                <a:solidFill>
                  <a:schemeClr val="dk1"/>
                </a:solidFill>
              </a:rPr>
              <a:t>Project Leads:</a:t>
            </a:r>
            <a:endParaRPr sz="2000" dirty="0" smtClean="0"/>
          </a:p>
          <a:p>
            <a:pPr>
              <a:lnSpc>
                <a:spcPct val="80000"/>
              </a:lnSpc>
              <a:spcBef>
                <a:spcPts val="600"/>
              </a:spcBef>
              <a:buClr>
                <a:srgbClr val="FFCE00"/>
              </a:buClr>
              <a:buSzPts val="2170"/>
            </a:pPr>
            <a:r>
              <a:rPr lang="en-US" sz="2000" b="1" i="1" dirty="0" smtClean="0">
                <a:solidFill>
                  <a:schemeClr val="dk1"/>
                </a:solidFill>
              </a:rPr>
              <a:t>Dr. Nancy </a:t>
            </a:r>
            <a:r>
              <a:rPr lang="en-US" sz="2000" b="1" i="1" dirty="0">
                <a:solidFill>
                  <a:schemeClr val="dk1"/>
                </a:solidFill>
              </a:rPr>
              <a:t>HF French, PI</a:t>
            </a:r>
            <a:r>
              <a:rPr lang="en-US" sz="2000" i="1" dirty="0">
                <a:solidFill>
                  <a:schemeClr val="dk1"/>
                </a:solidFill>
              </a:rPr>
              <a:t/>
            </a:r>
            <a:br>
              <a:rPr lang="en-US" sz="2000" i="1" dirty="0">
                <a:solidFill>
                  <a:schemeClr val="dk1"/>
                </a:solidFill>
              </a:rPr>
            </a:br>
            <a:r>
              <a:rPr lang="en-US" sz="2000" i="1" dirty="0">
                <a:solidFill>
                  <a:schemeClr val="dk1"/>
                </a:solidFill>
              </a:rPr>
              <a:t>Michigan Tech Research </a:t>
            </a:r>
            <a:r>
              <a:rPr lang="en-US" sz="2000" i="1" dirty="0" smtClean="0">
                <a:solidFill>
                  <a:schemeClr val="dk1"/>
                </a:solidFill>
              </a:rPr>
              <a:t>Institute</a:t>
            </a:r>
            <a:endParaRPr sz="2000" dirty="0"/>
          </a:p>
          <a:p>
            <a:pPr>
              <a:lnSpc>
                <a:spcPct val="80000"/>
              </a:lnSpc>
              <a:spcBef>
                <a:spcPts val="600"/>
              </a:spcBef>
              <a:buClr>
                <a:srgbClr val="FFCE00"/>
              </a:buClr>
              <a:buSzPts val="2170"/>
            </a:pPr>
            <a:r>
              <a:rPr lang="en-US" sz="2000" b="1" i="1" dirty="0" smtClean="0">
                <a:solidFill>
                  <a:schemeClr val="dk1"/>
                </a:solidFill>
              </a:rPr>
              <a:t>Dr. Martin </a:t>
            </a:r>
            <a:r>
              <a:rPr lang="en-US" sz="2000" b="1" i="1" dirty="0" err="1" smtClean="0">
                <a:solidFill>
                  <a:schemeClr val="dk1"/>
                </a:solidFill>
              </a:rPr>
              <a:t>Swany</a:t>
            </a:r>
            <a:r>
              <a:rPr lang="en-US" sz="2000" i="1" dirty="0" smtClean="0">
                <a:solidFill>
                  <a:schemeClr val="dk1"/>
                </a:solidFill>
              </a:rPr>
              <a:t>		</a:t>
            </a:r>
            <a:r>
              <a:rPr lang="en-US" sz="2000" b="1" i="1" dirty="0" smtClean="0">
                <a:solidFill>
                  <a:schemeClr val="dk1"/>
                </a:solidFill>
              </a:rPr>
              <a:t>Dr. Micah Beck</a:t>
            </a:r>
            <a:r>
              <a:rPr lang="en-US" sz="2000" i="1" dirty="0">
                <a:solidFill>
                  <a:schemeClr val="dk1"/>
                </a:solidFill>
              </a:rPr>
              <a:t/>
            </a:r>
            <a:br>
              <a:rPr lang="en-US" sz="2000" i="1" dirty="0">
                <a:solidFill>
                  <a:schemeClr val="dk1"/>
                </a:solidFill>
              </a:rPr>
            </a:br>
            <a:r>
              <a:rPr lang="en-US" sz="2000" b="1" i="1" dirty="0" smtClean="0">
                <a:solidFill>
                  <a:schemeClr val="dk1"/>
                </a:solidFill>
              </a:rPr>
              <a:t>Dr. </a:t>
            </a:r>
            <a:r>
              <a:rPr lang="en-US" sz="2000" b="1" i="1" dirty="0" smtClean="0"/>
              <a:t>Ezra </a:t>
            </a:r>
            <a:r>
              <a:rPr lang="en-US" sz="2000" b="1" i="1" dirty="0" err="1" smtClean="0"/>
              <a:t>Kissel</a:t>
            </a:r>
            <a:r>
              <a:rPr lang="en-US" sz="2000" b="1" i="1" dirty="0" smtClean="0"/>
              <a:t>	</a:t>
            </a:r>
            <a:r>
              <a:rPr lang="en-US" sz="2000" b="1" dirty="0" smtClean="0"/>
              <a:t>	</a:t>
            </a:r>
            <a:r>
              <a:rPr lang="en-US" sz="2000" i="1" dirty="0" smtClean="0">
                <a:solidFill>
                  <a:schemeClr val="dk1"/>
                </a:solidFill>
              </a:rPr>
              <a:t>University </a:t>
            </a:r>
            <a:r>
              <a:rPr lang="en-US" sz="2000" i="1" dirty="0">
                <a:solidFill>
                  <a:schemeClr val="dk1"/>
                </a:solidFill>
              </a:rPr>
              <a:t>of Tennessee, </a:t>
            </a:r>
            <a:r>
              <a:rPr lang="en-US" sz="2000" i="1" dirty="0" smtClean="0">
                <a:solidFill>
                  <a:schemeClr val="dk1"/>
                </a:solidFill>
              </a:rPr>
              <a:t>Knoxville</a:t>
            </a:r>
            <a:r>
              <a:rPr lang="en-US" sz="2000" dirty="0" smtClean="0"/>
              <a:t/>
            </a:r>
            <a:br>
              <a:rPr lang="en-US" sz="2000" dirty="0" smtClean="0"/>
            </a:br>
            <a:r>
              <a:rPr lang="en-US" sz="2000" i="1" dirty="0" smtClean="0">
                <a:solidFill>
                  <a:schemeClr val="dk1"/>
                </a:solidFill>
              </a:rPr>
              <a:t>Indiana University	</a:t>
            </a:r>
            <a:endParaRPr lang="en-US" sz="2000" dirty="0"/>
          </a:p>
        </p:txBody>
      </p:sp>
      <p:pic>
        <p:nvPicPr>
          <p:cNvPr id="122" name="Shape 122"/>
          <p:cNvPicPr preferRelativeResize="0"/>
          <p:nvPr/>
        </p:nvPicPr>
        <p:blipFill rotWithShape="1">
          <a:blip r:embed="rId3">
            <a:alphaModFix/>
          </a:blip>
          <a:srcRect/>
          <a:stretch/>
        </p:blipFill>
        <p:spPr>
          <a:xfrm>
            <a:off x="9566765" y="1747980"/>
            <a:ext cx="2104455" cy="1271096"/>
          </a:xfrm>
          <a:prstGeom prst="rect">
            <a:avLst/>
          </a:prstGeom>
          <a:noFill/>
          <a:ln>
            <a:noFill/>
          </a:ln>
        </p:spPr>
      </p:pic>
      <p:pic>
        <p:nvPicPr>
          <p:cNvPr id="123" name="Shape 123"/>
          <p:cNvPicPr preferRelativeResize="0"/>
          <p:nvPr/>
        </p:nvPicPr>
        <p:blipFill rotWithShape="1">
          <a:blip r:embed="rId4">
            <a:alphaModFix/>
          </a:blip>
          <a:srcRect/>
          <a:stretch/>
        </p:blipFill>
        <p:spPr>
          <a:xfrm>
            <a:off x="9706980" y="4273513"/>
            <a:ext cx="2137496" cy="714404"/>
          </a:xfrm>
          <a:prstGeom prst="rect">
            <a:avLst/>
          </a:prstGeom>
          <a:noFill/>
          <a:ln>
            <a:noFill/>
          </a:ln>
        </p:spPr>
      </p:pic>
      <p:pic>
        <p:nvPicPr>
          <p:cNvPr id="124" name="Shape 124"/>
          <p:cNvPicPr preferRelativeResize="0"/>
          <p:nvPr/>
        </p:nvPicPr>
        <p:blipFill rotWithShape="1">
          <a:blip r:embed="rId5">
            <a:alphaModFix/>
          </a:blip>
          <a:srcRect/>
          <a:stretch/>
        </p:blipFill>
        <p:spPr>
          <a:xfrm>
            <a:off x="8523771" y="3435176"/>
            <a:ext cx="3320705" cy="509175"/>
          </a:xfrm>
          <a:prstGeom prst="rect">
            <a:avLst/>
          </a:prstGeom>
          <a:noFill/>
          <a:ln>
            <a:noFill/>
          </a:ln>
        </p:spPr>
      </p:pic>
      <p:grpSp>
        <p:nvGrpSpPr>
          <p:cNvPr id="125" name="Shape 125"/>
          <p:cNvGrpSpPr/>
          <p:nvPr/>
        </p:nvGrpSpPr>
        <p:grpSpPr>
          <a:xfrm>
            <a:off x="8400970" y="5182269"/>
            <a:ext cx="2790194" cy="1394127"/>
            <a:chOff x="9069339" y="5499096"/>
            <a:chExt cx="2587339" cy="1125870"/>
          </a:xfrm>
        </p:grpSpPr>
        <p:pic>
          <p:nvPicPr>
            <p:cNvPr id="126" name="Shape 126" descr="PSCR Logo Home"/>
            <p:cNvPicPr preferRelativeResize="0"/>
            <p:nvPr/>
          </p:nvPicPr>
          <p:blipFill rotWithShape="1">
            <a:blip r:embed="rId6">
              <a:alphaModFix/>
            </a:blip>
            <a:srcRect/>
            <a:stretch/>
          </p:blipFill>
          <p:spPr>
            <a:xfrm>
              <a:off x="10833315" y="5615512"/>
              <a:ext cx="823363" cy="1009454"/>
            </a:xfrm>
            <a:prstGeom prst="rect">
              <a:avLst/>
            </a:prstGeom>
            <a:noFill/>
            <a:ln>
              <a:noFill/>
            </a:ln>
          </p:spPr>
        </p:pic>
        <p:pic>
          <p:nvPicPr>
            <p:cNvPr id="127" name="Shape 127"/>
            <p:cNvPicPr preferRelativeResize="0"/>
            <p:nvPr/>
          </p:nvPicPr>
          <p:blipFill rotWithShape="1">
            <a:blip r:embed="rId7">
              <a:alphaModFix/>
            </a:blip>
            <a:srcRect/>
            <a:stretch/>
          </p:blipFill>
          <p:spPr>
            <a:xfrm>
              <a:off x="9171406" y="5851450"/>
              <a:ext cx="1627019" cy="769840"/>
            </a:xfrm>
            <a:prstGeom prst="rect">
              <a:avLst/>
            </a:prstGeom>
            <a:noFill/>
            <a:ln>
              <a:noFill/>
            </a:ln>
          </p:spPr>
        </p:pic>
        <p:sp>
          <p:nvSpPr>
            <p:cNvPr id="128" name="Shape 128"/>
            <p:cNvSpPr txBox="1"/>
            <p:nvPr/>
          </p:nvSpPr>
          <p:spPr>
            <a:xfrm>
              <a:off x="9069339" y="5499096"/>
              <a:ext cx="1632178" cy="369332"/>
            </a:xfrm>
            <a:prstGeom prst="rect">
              <a:avLst/>
            </a:prstGeom>
            <a:noFill/>
            <a:ln>
              <a:noFill/>
            </a:ln>
          </p:spPr>
          <p:txBody>
            <a:bodyPr spcFirstLastPara="1" wrap="square" lIns="68569" tIns="34275" rIns="68569" bIns="34275" anchor="t" anchorCtr="0">
              <a:noAutofit/>
            </a:bodyPr>
            <a:lstStyle/>
            <a:p>
              <a:r>
                <a:rPr lang="en-US" sz="1350" i="1" dirty="0">
                  <a:solidFill>
                    <a:srgbClr val="2F5496"/>
                  </a:solidFill>
                  <a:latin typeface="Calibri"/>
                  <a:ea typeface="Calibri"/>
                  <a:cs typeface="Calibri"/>
                  <a:sym typeface="Calibri"/>
                </a:rPr>
                <a:t>SPONSORED BY</a:t>
              </a:r>
              <a:endParaRPr sz="1350" i="1" dirty="0">
                <a:solidFill>
                  <a:srgbClr val="2F5496"/>
                </a:solidFill>
                <a:latin typeface="Calibri"/>
                <a:ea typeface="Calibri"/>
                <a:cs typeface="Calibri"/>
                <a:sym typeface="Calibri"/>
              </a:endParaRPr>
            </a:p>
          </p:txBody>
        </p:sp>
      </p:grpSp>
      <p:sp>
        <p:nvSpPr>
          <p:cNvPr id="129" name="Shape 129"/>
          <p:cNvSpPr txBox="1"/>
          <p:nvPr/>
        </p:nvSpPr>
        <p:spPr>
          <a:xfrm>
            <a:off x="2024496" y="184626"/>
            <a:ext cx="4186820" cy="761747"/>
          </a:xfrm>
          <a:prstGeom prst="rect">
            <a:avLst/>
          </a:prstGeom>
          <a:noFill/>
          <a:ln>
            <a:noFill/>
          </a:ln>
        </p:spPr>
        <p:txBody>
          <a:bodyPr spcFirstLastPara="1" wrap="square" lIns="68569" tIns="34275" rIns="68569" bIns="34275" anchor="t" anchorCtr="0">
            <a:noAutofit/>
          </a:bodyPr>
          <a:lstStyle/>
          <a:p>
            <a:r>
              <a:rPr lang="en-US" sz="5400" b="1" i="1" dirty="0">
                <a:solidFill>
                  <a:srgbClr val="DB6413"/>
                </a:solidFill>
                <a:latin typeface="Cambria Math" panose="02040503050406030204" pitchFamily="18" charset="0"/>
                <a:ea typeface="Cambria Math" panose="02040503050406030204" pitchFamily="18" charset="0"/>
                <a:cs typeface="Cantata One"/>
                <a:sym typeface="Cantata One"/>
              </a:rPr>
              <a:t>WildfireDLN</a:t>
            </a:r>
            <a:endParaRPr sz="5400" b="1" i="1" dirty="0">
              <a:solidFill>
                <a:srgbClr val="DB6413"/>
              </a:solidFill>
              <a:latin typeface="Cambria Math" panose="02040503050406030204" pitchFamily="18" charset="0"/>
              <a:ea typeface="Cambria Math" panose="02040503050406030204" pitchFamily="18" charset="0"/>
              <a:cs typeface="Cantata One"/>
              <a:sym typeface="Cantata One"/>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5848" y="5410934"/>
            <a:ext cx="5644719" cy="1160910"/>
          </a:xfrm>
          <a:prstGeom prst="rect">
            <a:avLst/>
          </a:prstGeom>
        </p:spPr>
      </p:pic>
    </p:spTree>
    <p:extLst>
      <p:ext uri="{BB962C8B-B14F-4D97-AF65-F5344CB8AC3E}">
        <p14:creationId xmlns:p14="http://schemas.microsoft.com/office/powerpoint/2010/main" val="1040861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prstGeom prst="rect">
            <a:avLst/>
          </a:prstGeom>
          <a:noFill/>
          <a:ln>
            <a:noFill/>
          </a:ln>
        </p:spPr>
        <p:txBody>
          <a:bodyPr spcFirstLastPara="1" vert="horz" wrap="square" lIns="68573" tIns="34274" rIns="68573" bIns="34274" rtlCol="0" anchor="ctr" anchorCtr="0">
            <a:noAutofit/>
          </a:bodyPr>
          <a:lstStyle/>
          <a:p>
            <a:pPr>
              <a:buSzPts val="2900"/>
            </a:pPr>
            <a:r>
              <a:rPr lang="en" sz="2925" dirty="0"/>
              <a:t>System Architecture</a:t>
            </a:r>
            <a:r>
              <a:rPr lang="en-US" sz="2925" dirty="0"/>
              <a:t> – Software</a:t>
            </a:r>
            <a:endParaRPr sz="2925" dirty="0"/>
          </a:p>
        </p:txBody>
      </p:sp>
      <p:pic>
        <p:nvPicPr>
          <p:cNvPr id="122" name="Shape 122"/>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4572000" y="1981200"/>
            <a:ext cx="5657850" cy="3195828"/>
          </a:xfrm>
          <a:prstGeom prst="rect">
            <a:avLst/>
          </a:prstGeom>
          <a:noFill/>
          <a:ln>
            <a:noFill/>
          </a:ln>
        </p:spPr>
      </p:pic>
      <p:sp>
        <p:nvSpPr>
          <p:cNvPr id="6" name="Shape 166"/>
          <p:cNvSpPr txBox="1">
            <a:spLocks/>
          </p:cNvSpPr>
          <p:nvPr/>
        </p:nvSpPr>
        <p:spPr>
          <a:xfrm>
            <a:off x="1828800" y="1447800"/>
            <a:ext cx="2857500" cy="37719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87350" algn="l" rtl="0">
              <a:lnSpc>
                <a:spcPct val="90000"/>
              </a:lnSpc>
              <a:spcBef>
                <a:spcPts val="800"/>
              </a:spcBef>
              <a:spcAft>
                <a:spcPts val="0"/>
              </a:spcAft>
              <a:buClr>
                <a:srgbClr val="FFCE00"/>
              </a:buClr>
              <a:buSzPts val="2500"/>
              <a:buFont typeface="Noto Sans Symbols"/>
              <a:buChar char="▪"/>
              <a:defRPr sz="25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0000"/>
              </a:lnSpc>
              <a:spcBef>
                <a:spcPts val="2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0"/>
              </a:spcBef>
              <a:spcAft>
                <a:spcPts val="600"/>
              </a:spcAft>
              <a:buClr>
                <a:schemeClr val="accent4">
                  <a:lumMod val="60000"/>
                  <a:lumOff val="40000"/>
                </a:schemeClr>
              </a:buClr>
              <a:buSzPts val="2400"/>
              <a:buNone/>
            </a:pPr>
            <a:r>
              <a:rPr lang="en-US" sz="1800" b="1" dirty="0"/>
              <a:t>Web-DLT</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User facing web portal</a:t>
            </a:r>
          </a:p>
          <a:p>
            <a:pPr marL="114300" indent="0">
              <a:spcBef>
                <a:spcPts val="0"/>
              </a:spcBef>
              <a:spcAft>
                <a:spcPts val="600"/>
              </a:spcAft>
              <a:buClr>
                <a:schemeClr val="accent4">
                  <a:lumMod val="60000"/>
                  <a:lumOff val="40000"/>
                </a:schemeClr>
              </a:buClr>
              <a:buSzPts val="2400"/>
              <a:buNone/>
            </a:pPr>
            <a:r>
              <a:rPr lang="en-US" sz="1800" b="1" dirty="0"/>
              <a:t>IDMS</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Data distribution manager</a:t>
            </a:r>
          </a:p>
          <a:p>
            <a:pPr marL="114300" indent="0">
              <a:spcBef>
                <a:spcPts val="0"/>
              </a:spcBef>
              <a:spcAft>
                <a:spcPts val="600"/>
              </a:spcAft>
              <a:buSzPts val="2400"/>
              <a:buNone/>
            </a:pPr>
            <a:r>
              <a:rPr lang="en-US" sz="1800" b="1" dirty="0"/>
              <a:t>Periscope</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Metadata storage database</a:t>
            </a:r>
          </a:p>
          <a:p>
            <a:pPr marL="114300" indent="0">
              <a:spcBef>
                <a:spcPts val="0"/>
              </a:spcBef>
              <a:spcAft>
                <a:spcPts val="600"/>
              </a:spcAft>
              <a:buClr>
                <a:schemeClr val="accent4">
                  <a:lumMod val="60000"/>
                  <a:lumOff val="40000"/>
                </a:schemeClr>
              </a:buClr>
              <a:buSzPts val="2400"/>
              <a:buNone/>
            </a:pPr>
            <a:r>
              <a:rPr lang="en-US" sz="1600" b="1" dirty="0"/>
              <a:t>IBP Depot</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Block data storage</a:t>
            </a:r>
          </a:p>
          <a:p>
            <a:pPr marL="114300" indent="0">
              <a:spcBef>
                <a:spcPts val="0"/>
              </a:spcBef>
              <a:spcAft>
                <a:spcPts val="600"/>
              </a:spcAft>
              <a:buClr>
                <a:schemeClr val="accent4">
                  <a:lumMod val="60000"/>
                  <a:lumOff val="40000"/>
                </a:schemeClr>
              </a:buClr>
              <a:buSzPct val="119000"/>
              <a:buNone/>
            </a:pPr>
            <a:r>
              <a:rPr lang="en-US" sz="1800" b="1" dirty="0"/>
              <a:t>File Server</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Web Mapping Service (WMS)</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DLT and HTTP</a:t>
            </a:r>
          </a:p>
          <a:p>
            <a:pPr marL="114300" indent="0">
              <a:spcBef>
                <a:spcPts val="0"/>
              </a:spcBef>
              <a:spcAft>
                <a:spcPts val="600"/>
              </a:spcAft>
              <a:buClr>
                <a:schemeClr val="accent4">
                  <a:lumMod val="60000"/>
                  <a:lumOff val="40000"/>
                </a:schemeClr>
              </a:buClr>
              <a:buSzPts val="2400"/>
              <a:buNone/>
            </a:pPr>
            <a:r>
              <a:rPr lang="en-US" sz="1800" b="1" dirty="0"/>
              <a:t>ATAK</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Mobile data client</a:t>
            </a:r>
          </a:p>
        </p:txBody>
      </p:sp>
    </p:spTree>
    <p:extLst>
      <p:ext uri="{BB962C8B-B14F-4D97-AF65-F5344CB8AC3E}">
        <p14:creationId xmlns:p14="http://schemas.microsoft.com/office/powerpoint/2010/main" val="799517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prstGeom prst="rect">
            <a:avLst/>
          </a:prstGeom>
          <a:noFill/>
          <a:ln>
            <a:noFill/>
          </a:ln>
        </p:spPr>
        <p:txBody>
          <a:bodyPr spcFirstLastPara="1" vert="horz" wrap="square" lIns="68573" tIns="34274" rIns="68573" bIns="34274" rtlCol="0" anchor="ctr" anchorCtr="0">
            <a:noAutofit/>
          </a:bodyPr>
          <a:lstStyle/>
          <a:p>
            <a:pPr>
              <a:buSzPts val="2900"/>
            </a:pPr>
            <a:r>
              <a:rPr lang="en"/>
              <a:t>Data Request</a:t>
            </a:r>
            <a:endParaRPr sz="2925"/>
          </a:p>
        </p:txBody>
      </p:sp>
      <p:sp>
        <p:nvSpPr>
          <p:cNvPr id="5" name="Shape 166"/>
          <p:cNvSpPr txBox="1">
            <a:spLocks noGrp="1"/>
          </p:cNvSpPr>
          <p:nvPr>
            <p:ph type="body" idx="1"/>
          </p:nvPr>
        </p:nvSpPr>
        <p:spPr>
          <a:prstGeom prst="rect">
            <a:avLst/>
          </a:prstGeom>
          <a:noFill/>
          <a:ln>
            <a:noFill/>
          </a:ln>
        </p:spPr>
        <p:txBody>
          <a:bodyPr spcFirstLastPara="1" vert="horz" wrap="square" lIns="68569" tIns="34275" rIns="68569" bIns="34275" rtlCol="0" anchor="t" anchorCtr="0">
            <a:noAutofit/>
          </a:bodyPr>
          <a:lstStyle/>
          <a:p>
            <a:pPr marL="114300" indent="0">
              <a:spcBef>
                <a:spcPts val="0"/>
              </a:spcBef>
              <a:spcAft>
                <a:spcPts val="600"/>
              </a:spcAft>
              <a:buClr>
                <a:schemeClr val="accent4">
                  <a:lumMod val="60000"/>
                  <a:lumOff val="40000"/>
                </a:schemeClr>
              </a:buClr>
              <a:buSzPct val="100000"/>
              <a:buNone/>
            </a:pPr>
            <a:r>
              <a:rPr lang="en-US" sz="2000" dirty="0"/>
              <a:t>Coordinator selects file to be sent to specified locations using the web-</a:t>
            </a:r>
            <a:r>
              <a:rPr lang="en-US" sz="2000" dirty="0" err="1"/>
              <a:t>dlt</a:t>
            </a:r>
            <a:r>
              <a:rPr lang="en-US" sz="2000" dirty="0"/>
              <a:t> portal</a:t>
            </a:r>
          </a:p>
          <a:p>
            <a:pPr marL="114300" indent="0">
              <a:spcBef>
                <a:spcPts val="0"/>
              </a:spcBef>
              <a:spcAft>
                <a:spcPts val="600"/>
              </a:spcAft>
              <a:buClr>
                <a:schemeClr val="accent4">
                  <a:lumMod val="60000"/>
                  <a:lumOff val="40000"/>
                </a:schemeClr>
              </a:buClr>
              <a:buSzPct val="100000"/>
              <a:buNone/>
            </a:pPr>
            <a:r>
              <a:rPr lang="en-US" sz="2000" dirty="0"/>
              <a:t>IDMS prepares the data for distribution:</a:t>
            </a:r>
          </a:p>
          <a:p>
            <a:pPr marL="457200" indent="-342900">
              <a:spcBef>
                <a:spcPts val="0"/>
              </a:spcBef>
              <a:spcAft>
                <a:spcPts val="600"/>
              </a:spcAft>
              <a:buSzPct val="100000"/>
              <a:buFont typeface="Arial" panose="020B0604020202020204" pitchFamily="34" charset="0"/>
              <a:buChar char="●"/>
            </a:pPr>
            <a:r>
              <a:rPr lang="en-US" sz="1800" dirty="0"/>
              <a:t>Records the request for bookkeeping</a:t>
            </a:r>
          </a:p>
          <a:p>
            <a:pPr marL="457200" indent="-342900">
              <a:spcBef>
                <a:spcPts val="0"/>
              </a:spcBef>
              <a:spcAft>
                <a:spcPts val="600"/>
              </a:spcAft>
              <a:buSzPct val="100000"/>
              <a:buFont typeface="Arial" panose="020B0604020202020204" pitchFamily="34" charset="0"/>
              <a:buChar char="●"/>
            </a:pPr>
            <a:r>
              <a:rPr lang="en-US" sz="1800" dirty="0"/>
              <a:t>Uploads the data to IBP, possibly from distant networked sources</a:t>
            </a:r>
          </a:p>
        </p:txBody>
      </p:sp>
      <p:pic>
        <p:nvPicPr>
          <p:cNvPr id="129" name="Shape 129"/>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733800" y="3048000"/>
            <a:ext cx="5657850" cy="3196508"/>
          </a:xfrm>
          <a:prstGeom prst="rect">
            <a:avLst/>
          </a:prstGeom>
          <a:noFill/>
          <a:ln>
            <a:noFill/>
          </a:ln>
        </p:spPr>
      </p:pic>
    </p:spTree>
    <p:extLst>
      <p:ext uri="{BB962C8B-B14F-4D97-AF65-F5344CB8AC3E}">
        <p14:creationId xmlns:p14="http://schemas.microsoft.com/office/powerpoint/2010/main" val="278664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prstGeom prst="rect">
            <a:avLst/>
          </a:prstGeom>
          <a:noFill/>
          <a:ln>
            <a:noFill/>
          </a:ln>
        </p:spPr>
        <p:txBody>
          <a:bodyPr spcFirstLastPara="1" vert="horz" wrap="square" lIns="68573" tIns="34274" rIns="68573" bIns="34274" rtlCol="0" anchor="ctr" anchorCtr="0">
            <a:noAutofit/>
          </a:bodyPr>
          <a:lstStyle/>
          <a:p>
            <a:pPr>
              <a:buSzPts val="2900"/>
            </a:pPr>
            <a:r>
              <a:rPr lang="en"/>
              <a:t>Data Transfer</a:t>
            </a:r>
            <a:endParaRPr sz="2925"/>
          </a:p>
        </p:txBody>
      </p:sp>
      <p:sp>
        <p:nvSpPr>
          <p:cNvPr id="6" name="Shape 166"/>
          <p:cNvSpPr txBox="1">
            <a:spLocks noGrp="1"/>
          </p:cNvSpPr>
          <p:nvPr>
            <p:ph type="body" idx="1"/>
          </p:nvPr>
        </p:nvSpPr>
        <p:spPr>
          <a:prstGeom prst="rect">
            <a:avLst/>
          </a:prstGeom>
          <a:noFill/>
          <a:ln>
            <a:noFill/>
          </a:ln>
        </p:spPr>
        <p:txBody>
          <a:bodyPr spcFirstLastPara="1" vert="horz" wrap="square" lIns="68569" tIns="34275" rIns="68569" bIns="34275" rtlCol="0" anchor="t" anchorCtr="0">
            <a:noAutofit/>
          </a:bodyPr>
          <a:lstStyle/>
          <a:p>
            <a:pPr marL="114300" indent="0">
              <a:spcBef>
                <a:spcPts val="0"/>
              </a:spcBef>
              <a:spcAft>
                <a:spcPts val="600"/>
              </a:spcAft>
              <a:buClr>
                <a:schemeClr val="accent4">
                  <a:lumMod val="60000"/>
                  <a:lumOff val="40000"/>
                </a:schemeClr>
              </a:buClr>
              <a:buSzPct val="100000"/>
              <a:buNone/>
            </a:pPr>
            <a:r>
              <a:rPr lang="en-US" sz="2000" dirty="0"/>
              <a:t>After IDMS detects a ferry bound toward the destination:</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1800" dirty="0"/>
              <a:t>IDMS records the transaction onto the ferry</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1800" dirty="0"/>
              <a:t>IBP transfers the data onto the ferry</a:t>
            </a:r>
          </a:p>
        </p:txBody>
      </p:sp>
      <p:pic>
        <p:nvPicPr>
          <p:cNvPr id="136" name="Shape 136"/>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733800" y="3048000"/>
            <a:ext cx="5657850" cy="3196508"/>
          </a:xfrm>
          <a:prstGeom prst="rect">
            <a:avLst/>
          </a:prstGeom>
          <a:noFill/>
          <a:ln>
            <a:noFill/>
          </a:ln>
        </p:spPr>
      </p:pic>
    </p:spTree>
    <p:extLst>
      <p:ext uri="{BB962C8B-B14F-4D97-AF65-F5344CB8AC3E}">
        <p14:creationId xmlns:p14="http://schemas.microsoft.com/office/powerpoint/2010/main" val="3086723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prstGeom prst="rect">
            <a:avLst/>
          </a:prstGeom>
          <a:noFill/>
          <a:ln>
            <a:noFill/>
          </a:ln>
        </p:spPr>
        <p:txBody>
          <a:bodyPr spcFirstLastPara="1" vert="horz" wrap="square" lIns="68573" tIns="34274" rIns="68573" bIns="34274" rtlCol="0" anchor="ctr" anchorCtr="0">
            <a:noAutofit/>
          </a:bodyPr>
          <a:lstStyle/>
          <a:p>
            <a:pPr>
              <a:buSzPts val="2900"/>
            </a:pPr>
            <a:r>
              <a:rPr lang="en"/>
              <a:t>Ferry Enroute</a:t>
            </a:r>
            <a:endParaRPr sz="2925"/>
          </a:p>
        </p:txBody>
      </p:sp>
      <p:sp>
        <p:nvSpPr>
          <p:cNvPr id="5" name="Shape 166"/>
          <p:cNvSpPr txBox="1">
            <a:spLocks noGrp="1"/>
          </p:cNvSpPr>
          <p:nvPr>
            <p:ph type="body" idx="1"/>
          </p:nvPr>
        </p:nvSpPr>
        <p:spPr>
          <a:prstGeom prst="rect">
            <a:avLst/>
          </a:prstGeom>
          <a:noFill/>
          <a:ln>
            <a:noFill/>
          </a:ln>
        </p:spPr>
        <p:txBody>
          <a:bodyPr spcFirstLastPara="1" vert="horz" wrap="square" lIns="68569" tIns="34275" rIns="68569" bIns="34275" rtlCol="0" anchor="t" anchorCtr="0">
            <a:noAutofit/>
          </a:bodyPr>
          <a:lstStyle/>
          <a:p>
            <a:pPr marL="114300" indent="0">
              <a:spcBef>
                <a:spcPts val="0"/>
              </a:spcBef>
              <a:spcAft>
                <a:spcPts val="600"/>
              </a:spcAft>
              <a:buClr>
                <a:schemeClr val="accent4">
                  <a:lumMod val="60000"/>
                  <a:lumOff val="40000"/>
                </a:schemeClr>
              </a:buClr>
              <a:buSzPct val="100000"/>
              <a:buNone/>
            </a:pPr>
            <a:r>
              <a:rPr lang="en-US" sz="2000" dirty="0"/>
              <a:t>While the ferry travels:</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1800" dirty="0"/>
              <a:t>The ferry agent downloads all data placed into IBP into a local file server</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1800" dirty="0"/>
              <a:t>File server is available for external downloads</a:t>
            </a:r>
          </a:p>
        </p:txBody>
      </p:sp>
      <p:pic>
        <p:nvPicPr>
          <p:cNvPr id="143" name="Shape 143"/>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733800" y="3051892"/>
            <a:ext cx="5657850" cy="3196508"/>
          </a:xfrm>
          <a:prstGeom prst="rect">
            <a:avLst/>
          </a:prstGeom>
          <a:noFill/>
          <a:ln>
            <a:noFill/>
          </a:ln>
        </p:spPr>
      </p:pic>
    </p:spTree>
    <p:extLst>
      <p:ext uri="{BB962C8B-B14F-4D97-AF65-F5344CB8AC3E}">
        <p14:creationId xmlns:p14="http://schemas.microsoft.com/office/powerpoint/2010/main" val="2410317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prstGeom prst="rect">
            <a:avLst/>
          </a:prstGeom>
          <a:noFill/>
          <a:ln>
            <a:noFill/>
          </a:ln>
        </p:spPr>
        <p:txBody>
          <a:bodyPr spcFirstLastPara="1" vert="horz" wrap="square" lIns="68573" tIns="34274" rIns="68573" bIns="34274" rtlCol="0" anchor="ctr" anchorCtr="0">
            <a:noAutofit/>
          </a:bodyPr>
          <a:lstStyle/>
          <a:p>
            <a:pPr>
              <a:buSzPts val="2900"/>
            </a:pPr>
            <a:r>
              <a:rPr lang="en" dirty="0"/>
              <a:t>ATAK Download</a:t>
            </a:r>
            <a:endParaRPr sz="2925" dirty="0"/>
          </a:p>
        </p:txBody>
      </p:sp>
      <p:sp>
        <p:nvSpPr>
          <p:cNvPr id="5" name="Shape 166"/>
          <p:cNvSpPr txBox="1">
            <a:spLocks noGrp="1"/>
          </p:cNvSpPr>
          <p:nvPr>
            <p:ph type="body" idx="1"/>
          </p:nvPr>
        </p:nvSpPr>
        <p:spPr>
          <a:prstGeom prst="rect">
            <a:avLst/>
          </a:prstGeom>
          <a:noFill/>
          <a:ln>
            <a:noFill/>
          </a:ln>
        </p:spPr>
        <p:txBody>
          <a:bodyPr spcFirstLastPara="1" vert="horz" wrap="square" lIns="68569" tIns="34275" rIns="68569" bIns="34275" rtlCol="0" anchor="t" anchorCtr="0">
            <a:noAutofit/>
          </a:bodyPr>
          <a:lstStyle/>
          <a:p>
            <a:pPr marL="114300" indent="0">
              <a:spcBef>
                <a:spcPts val="0"/>
              </a:spcBef>
              <a:spcAft>
                <a:spcPts val="600"/>
              </a:spcAft>
              <a:buSzPts val="2400"/>
              <a:buNone/>
            </a:pPr>
            <a:r>
              <a:rPr lang="en-US" sz="2000" dirty="0"/>
              <a:t>When the destination detects the ferry’s local </a:t>
            </a:r>
            <a:r>
              <a:rPr lang="en-US" sz="2000" dirty="0" err="1"/>
              <a:t>WiFi</a:t>
            </a:r>
            <a:r>
              <a:rPr lang="en-US" sz="2000" dirty="0"/>
              <a:t>:</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1800" dirty="0"/>
              <a:t>ATAK automatically downloads all new files available on the ferry’s file server</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1800" dirty="0"/>
              <a:t>Ferry locations are visible as a map overlay</a:t>
            </a:r>
          </a:p>
        </p:txBody>
      </p:sp>
      <p:pic>
        <p:nvPicPr>
          <p:cNvPr id="150" name="Shape 150"/>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733800" y="3051892"/>
            <a:ext cx="5657850" cy="3196508"/>
          </a:xfrm>
          <a:prstGeom prst="rect">
            <a:avLst/>
          </a:prstGeom>
          <a:noFill/>
          <a:ln>
            <a:noFill/>
          </a:ln>
        </p:spPr>
      </p:pic>
    </p:spTree>
    <p:extLst>
      <p:ext uri="{BB962C8B-B14F-4D97-AF65-F5344CB8AC3E}">
        <p14:creationId xmlns:p14="http://schemas.microsoft.com/office/powerpoint/2010/main" val="3258219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Station Admin Portal</a:t>
            </a:r>
            <a:endParaRPr lang="en-US" dirty="0"/>
          </a:p>
        </p:txBody>
      </p:sp>
      <p:sp>
        <p:nvSpPr>
          <p:cNvPr id="3" name="Text Placeholder 2"/>
          <p:cNvSpPr>
            <a:spLocks noGrp="1"/>
          </p:cNvSpPr>
          <p:nvPr>
            <p:ph type="body" idx="1"/>
          </p:nvPr>
        </p:nvSpPr>
        <p:spPr>
          <a:xfrm>
            <a:off x="838200" y="1225062"/>
            <a:ext cx="6488723" cy="4957763"/>
          </a:xfrm>
        </p:spPr>
        <p:txBody>
          <a:bodyPr/>
          <a:lstStyle/>
          <a:p>
            <a:pPr>
              <a:spcBef>
                <a:spcPts val="1800"/>
              </a:spcBef>
            </a:pPr>
            <a:r>
              <a:rPr lang="en-US" sz="2400" dirty="0" smtClean="0"/>
              <a:t>The Admin Portal presents a familiar drag-and-drop interface for managing files on the </a:t>
            </a:r>
            <a:r>
              <a:rPr lang="en-US" sz="2400" dirty="0" err="1" smtClean="0"/>
              <a:t>WildfireDLN</a:t>
            </a:r>
            <a:r>
              <a:rPr lang="en-US" sz="2400" dirty="0" smtClean="0"/>
              <a:t> system</a:t>
            </a:r>
          </a:p>
          <a:p>
            <a:pPr>
              <a:spcBef>
                <a:spcPts val="1800"/>
              </a:spcBef>
            </a:pPr>
            <a:r>
              <a:rPr lang="en-US" sz="2400" dirty="0" smtClean="0"/>
              <a:t>When the Base Station is connected to a computer, the Admin Portal can be found at:</a:t>
            </a:r>
          </a:p>
          <a:p>
            <a:pPr marL="419100" lvl="1" indent="0">
              <a:lnSpc>
                <a:spcPct val="150000"/>
              </a:lnSpc>
              <a:spcBef>
                <a:spcPts val="1800"/>
              </a:spcBef>
              <a:buNone/>
            </a:pPr>
            <a:r>
              <a:rPr lang="en-US" dirty="0" smtClean="0"/>
              <a:t>	</a:t>
            </a:r>
            <a:r>
              <a:rPr lang="en-US" sz="2000" b="1" dirty="0" smtClean="0">
                <a:solidFill>
                  <a:schemeClr val="accent4">
                    <a:lumMod val="50000"/>
                  </a:schemeClr>
                </a:solidFill>
                <a:hlinkClick r:id="rId2"/>
              </a:rPr>
              <a:t>http://wdln-base:9000/manage</a:t>
            </a:r>
            <a:endParaRPr lang="en-US" sz="2000" b="1" dirty="0" smtClean="0">
              <a:solidFill>
                <a:schemeClr val="accent4">
                  <a:lumMod val="50000"/>
                </a:schemeClr>
              </a:solidFill>
            </a:endParaRPr>
          </a:p>
          <a:p>
            <a:pPr>
              <a:lnSpc>
                <a:spcPct val="100000"/>
              </a:lnSpc>
              <a:spcBef>
                <a:spcPts val="1800"/>
              </a:spcBef>
            </a:pPr>
            <a:r>
              <a:rPr lang="en-US" sz="2400" dirty="0" smtClean="0">
                <a:solidFill>
                  <a:schemeClr val="tx1"/>
                </a:solidFill>
              </a:rPr>
              <a:t>Files and Folders are added to the system by dragging files onto the web page</a:t>
            </a:r>
          </a:p>
          <a:p>
            <a:pPr>
              <a:lnSpc>
                <a:spcPct val="100000"/>
              </a:lnSpc>
              <a:spcBef>
                <a:spcPts val="1800"/>
              </a:spcBef>
            </a:pPr>
            <a:r>
              <a:rPr lang="en-US" sz="2400" dirty="0" smtClean="0">
                <a:solidFill>
                  <a:schemeClr val="tx1"/>
                </a:solidFill>
              </a:rPr>
              <a:t>Users can define policies to dictate how files are dispatched to </a:t>
            </a:r>
            <a:r>
              <a:rPr lang="en-US" sz="2400" dirty="0" err="1" smtClean="0">
                <a:solidFill>
                  <a:schemeClr val="tx1"/>
                </a:solidFill>
              </a:rPr>
              <a:t>WildfireDLN</a:t>
            </a:r>
            <a:r>
              <a:rPr lang="en-US" sz="2400" dirty="0" smtClean="0">
                <a:solidFill>
                  <a:schemeClr val="tx1"/>
                </a:solidFill>
              </a:rPr>
              <a:t> Ferries.</a:t>
            </a:r>
            <a:endParaRPr lang="en-US" sz="2025" dirty="0" smtClean="0">
              <a:solidFill>
                <a:schemeClr val="tx1"/>
              </a:solidFill>
            </a:endParaRPr>
          </a:p>
        </p:txBody>
      </p:sp>
      <p:pic>
        <p:nvPicPr>
          <p:cNvPr id="4" name="Shape 122"/>
          <p:cNvPicPr preferRelativeResize="0"/>
          <p:nvPr/>
        </p:nvPicPr>
        <p:blipFill rotWithShape="1">
          <a:blip r:embed="rId3" cstate="print">
            <a:extLst>
              <a:ext uri="{28A0092B-C50C-407E-A947-70E740481C1C}">
                <a14:useLocalDpi xmlns:a14="http://schemas.microsoft.com/office/drawing/2010/main" val="0"/>
              </a:ext>
            </a:extLst>
          </a:blip>
          <a:srcRect r="65087"/>
          <a:stretch/>
        </p:blipFill>
        <p:spPr>
          <a:xfrm>
            <a:off x="8317522" y="1606062"/>
            <a:ext cx="2960077" cy="4366845"/>
          </a:xfrm>
          <a:prstGeom prst="rect">
            <a:avLst/>
          </a:prstGeom>
          <a:noFill/>
          <a:ln>
            <a:noFill/>
          </a:ln>
        </p:spPr>
      </p:pic>
    </p:spTree>
    <p:extLst>
      <p:ext uri="{BB962C8B-B14F-4D97-AF65-F5344CB8AC3E}">
        <p14:creationId xmlns:p14="http://schemas.microsoft.com/office/powerpoint/2010/main" val="143924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ATAK Development</a:t>
            </a:r>
            <a:endParaRPr lang="en-US" dirty="0"/>
          </a:p>
        </p:txBody>
      </p:sp>
      <p:sp>
        <p:nvSpPr>
          <p:cNvPr id="3" name="Text Placeholder 2"/>
          <p:cNvSpPr>
            <a:spLocks noGrp="1"/>
          </p:cNvSpPr>
          <p:nvPr>
            <p:ph type="body" idx="1"/>
          </p:nvPr>
        </p:nvSpPr>
        <p:spPr>
          <a:xfrm>
            <a:off x="838200" y="1219200"/>
            <a:ext cx="7332785" cy="4957763"/>
          </a:xfrm>
        </p:spPr>
        <p:txBody>
          <a:bodyPr>
            <a:noAutofit/>
          </a:bodyPr>
          <a:lstStyle/>
          <a:p>
            <a:r>
              <a:rPr lang="en-US" sz="2400" dirty="0" err="1" smtClean="0"/>
              <a:t>WildfireDLN</a:t>
            </a:r>
            <a:r>
              <a:rPr lang="en-US" sz="2400" dirty="0" smtClean="0"/>
              <a:t> </a:t>
            </a:r>
            <a:r>
              <a:rPr lang="en-US" sz="2400" dirty="0"/>
              <a:t>Plugin seamlessly integrates DLN Ferry services into ATAK to provide an easy access method of downloading/uploading files to mobile </a:t>
            </a:r>
            <a:r>
              <a:rPr lang="en-US" sz="2400" dirty="0" smtClean="0"/>
              <a:t>devices</a:t>
            </a:r>
          </a:p>
          <a:p>
            <a:r>
              <a:rPr lang="en-US" sz="2400" dirty="0" smtClean="0"/>
              <a:t>Automatically </a:t>
            </a:r>
            <a:r>
              <a:rPr lang="en-US" sz="2400" dirty="0"/>
              <a:t>connects to available ferries</a:t>
            </a:r>
            <a:br>
              <a:rPr lang="en-US" sz="2400" dirty="0"/>
            </a:br>
            <a:r>
              <a:rPr lang="en-US" sz="2400" dirty="0" smtClean="0"/>
              <a:t>- </a:t>
            </a:r>
            <a:r>
              <a:rPr lang="en-US" sz="2400" dirty="0"/>
              <a:t>Connected ferries display as pins on the ATAK </a:t>
            </a:r>
            <a:r>
              <a:rPr lang="en-US" sz="2400" dirty="0" smtClean="0"/>
              <a:t>map</a:t>
            </a:r>
          </a:p>
          <a:p>
            <a:pPr marL="287338" indent="-234950"/>
            <a:r>
              <a:rPr lang="en-US" sz="2400" dirty="0" smtClean="0"/>
              <a:t>Lists </a:t>
            </a:r>
            <a:r>
              <a:rPr lang="en-US" sz="2400" dirty="0"/>
              <a:t>remote and local files</a:t>
            </a:r>
            <a:br>
              <a:rPr lang="en-US" sz="2400" dirty="0"/>
            </a:br>
            <a:r>
              <a:rPr lang="en-US" sz="2400" dirty="0" smtClean="0"/>
              <a:t>- </a:t>
            </a:r>
            <a:r>
              <a:rPr lang="en-US" sz="2400" dirty="0"/>
              <a:t>Allows you to view images/video files without leaving ATAK</a:t>
            </a:r>
            <a:br>
              <a:rPr lang="en-US" sz="2400" dirty="0"/>
            </a:br>
            <a:r>
              <a:rPr lang="en-US" sz="2400" dirty="0" smtClean="0"/>
              <a:t>- </a:t>
            </a:r>
            <a:r>
              <a:rPr lang="en-US" sz="2400" dirty="0"/>
              <a:t>Images with geospatial information can be viewed as an overlay on the ATAK map</a:t>
            </a:r>
            <a:br>
              <a:rPr lang="en-US" sz="2400" dirty="0"/>
            </a:br>
            <a:r>
              <a:rPr lang="en-US" sz="2000" i="1" dirty="0" smtClean="0"/>
              <a:t>++ Future </a:t>
            </a:r>
            <a:r>
              <a:rPr lang="en-US" sz="2000" i="1" dirty="0"/>
              <a:t>development: placing pins that allow you to view videos tagged with geospatial information on the </a:t>
            </a:r>
            <a:r>
              <a:rPr lang="en-US" sz="2000" i="1" dirty="0" smtClean="0"/>
              <a:t>map</a:t>
            </a:r>
            <a:endParaRPr lang="en-US" sz="2400" i="1" dirty="0" smtClean="0"/>
          </a:p>
        </p:txBody>
      </p:sp>
      <p:pic>
        <p:nvPicPr>
          <p:cNvPr id="4" name="Shape 129"/>
          <p:cNvPicPr preferRelativeResize="0"/>
          <p:nvPr/>
        </p:nvPicPr>
        <p:blipFill rotWithShape="1">
          <a:blip r:embed="rId2" cstate="print">
            <a:extLst>
              <a:ext uri="{28A0092B-C50C-407E-A947-70E740481C1C}">
                <a14:useLocalDpi xmlns:a14="http://schemas.microsoft.com/office/drawing/2010/main" val="0"/>
              </a:ext>
            </a:extLst>
          </a:blip>
          <a:srcRect l="66615"/>
          <a:stretch/>
        </p:blipFill>
        <p:spPr>
          <a:xfrm>
            <a:off x="8411308" y="1583313"/>
            <a:ext cx="2815003" cy="4229536"/>
          </a:xfrm>
          <a:prstGeom prst="rect">
            <a:avLst/>
          </a:prstGeom>
          <a:noFill/>
          <a:ln>
            <a:noFill/>
          </a:ln>
        </p:spPr>
      </p:pic>
    </p:spTree>
    <p:extLst>
      <p:ext uri="{BB962C8B-B14F-4D97-AF65-F5344CB8AC3E}">
        <p14:creationId xmlns:p14="http://schemas.microsoft.com/office/powerpoint/2010/main" val="29287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ATAK Development</a:t>
            </a:r>
            <a:endParaRPr lang="en-US" dirty="0"/>
          </a:p>
        </p:txBody>
      </p:sp>
      <p:sp>
        <p:nvSpPr>
          <p:cNvPr id="3" name="Text Placeholder 2"/>
          <p:cNvSpPr>
            <a:spLocks noGrp="1"/>
          </p:cNvSpPr>
          <p:nvPr>
            <p:ph type="body" idx="1"/>
          </p:nvPr>
        </p:nvSpPr>
        <p:spPr>
          <a:xfrm>
            <a:off x="838200" y="1219200"/>
            <a:ext cx="7338646" cy="4957763"/>
          </a:xfrm>
        </p:spPr>
        <p:txBody>
          <a:bodyPr>
            <a:noAutofit/>
          </a:bodyPr>
          <a:lstStyle/>
          <a:p>
            <a:r>
              <a:rPr lang="en-US" sz="2400" dirty="0" smtClean="0"/>
              <a:t>Allows </a:t>
            </a:r>
            <a:r>
              <a:rPr lang="en-US" sz="2400" dirty="0"/>
              <a:t>download of remote files to the device</a:t>
            </a:r>
            <a:br>
              <a:rPr lang="en-US" sz="2400" dirty="0"/>
            </a:br>
            <a:r>
              <a:rPr lang="en-US" sz="2400" dirty="0" smtClean="0"/>
              <a:t>- </a:t>
            </a:r>
            <a:r>
              <a:rPr lang="en-US" sz="2400" dirty="0"/>
              <a:t>Auto-download feature will download any file from a ferry the mobile device doesn’t already </a:t>
            </a:r>
            <a:r>
              <a:rPr lang="en-US" sz="2400" dirty="0" smtClean="0"/>
              <a:t>have</a:t>
            </a:r>
          </a:p>
          <a:p>
            <a:r>
              <a:rPr lang="en-US" sz="2400" dirty="0" smtClean="0"/>
              <a:t>Allows </a:t>
            </a:r>
            <a:r>
              <a:rPr lang="en-US" sz="2400" dirty="0"/>
              <a:t>users to upload files from mobile device to connected ferries so they can be easily shared with other </a:t>
            </a:r>
            <a:r>
              <a:rPr lang="en-US" sz="2400" dirty="0" smtClean="0"/>
              <a:t>users</a:t>
            </a:r>
          </a:p>
          <a:p>
            <a:r>
              <a:rPr lang="en-US" sz="2400" dirty="0" smtClean="0"/>
              <a:t>Most of the WDLN plug-in code is portable to other android applications and other platforms.</a:t>
            </a:r>
            <a:endParaRPr lang="en-US" sz="2400" dirty="0"/>
          </a:p>
        </p:txBody>
      </p:sp>
      <p:pic>
        <p:nvPicPr>
          <p:cNvPr id="4" name="Shape 129"/>
          <p:cNvPicPr preferRelativeResize="0"/>
          <p:nvPr/>
        </p:nvPicPr>
        <p:blipFill rotWithShape="1">
          <a:blip r:embed="rId2" cstate="print">
            <a:extLst>
              <a:ext uri="{28A0092B-C50C-407E-A947-70E740481C1C}">
                <a14:useLocalDpi xmlns:a14="http://schemas.microsoft.com/office/drawing/2010/main" val="0"/>
              </a:ext>
            </a:extLst>
          </a:blip>
          <a:srcRect l="66615"/>
          <a:stretch/>
        </p:blipFill>
        <p:spPr>
          <a:xfrm>
            <a:off x="8411308" y="1583313"/>
            <a:ext cx="2815003" cy="4229536"/>
          </a:xfrm>
          <a:prstGeom prst="rect">
            <a:avLst/>
          </a:prstGeom>
          <a:noFill/>
          <a:ln>
            <a:noFill/>
          </a:ln>
        </p:spPr>
      </p:pic>
    </p:spTree>
    <p:extLst>
      <p:ext uri="{BB962C8B-B14F-4D97-AF65-F5344CB8AC3E}">
        <p14:creationId xmlns:p14="http://schemas.microsoft.com/office/powerpoint/2010/main" val="1697498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a:t>
            </a:r>
          </a:p>
        </p:txBody>
      </p:sp>
      <p:grpSp>
        <p:nvGrpSpPr>
          <p:cNvPr id="6" name="Group 5"/>
          <p:cNvGrpSpPr/>
          <p:nvPr/>
        </p:nvGrpSpPr>
        <p:grpSpPr>
          <a:xfrm>
            <a:off x="4362450" y="1771652"/>
            <a:ext cx="3429000" cy="1390397"/>
            <a:chOff x="3841095" y="1879937"/>
            <a:chExt cx="4572000" cy="185386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947" y="2819400"/>
              <a:ext cx="4446106" cy="914400"/>
            </a:xfrm>
            <a:prstGeom prst="rect">
              <a:avLst/>
            </a:prstGeom>
          </p:spPr>
        </p:pic>
        <p:sp>
          <p:nvSpPr>
            <p:cNvPr id="5" name="Shape 129"/>
            <p:cNvSpPr txBox="1"/>
            <p:nvPr/>
          </p:nvSpPr>
          <p:spPr>
            <a:xfrm>
              <a:off x="3841095" y="1879937"/>
              <a:ext cx="4572000" cy="1015663"/>
            </a:xfrm>
            <a:prstGeom prst="rect">
              <a:avLst/>
            </a:prstGeom>
            <a:noFill/>
            <a:ln>
              <a:noFill/>
            </a:ln>
          </p:spPr>
          <p:txBody>
            <a:bodyPr spcFirstLastPara="1" wrap="square" lIns="68569" tIns="34275" rIns="68569" bIns="34275" anchor="t" anchorCtr="0">
              <a:noAutofit/>
            </a:bodyPr>
            <a:lstStyle/>
            <a:p>
              <a:r>
                <a:rPr lang="en-US" sz="4800" b="1" i="1" dirty="0">
                  <a:solidFill>
                    <a:srgbClr val="DB6413"/>
                  </a:solidFill>
                  <a:latin typeface="Cambria Math" panose="02040503050406030204" pitchFamily="18" charset="0"/>
                  <a:ea typeface="Cambria Math" panose="02040503050406030204" pitchFamily="18" charset="0"/>
                  <a:cs typeface="Cantata One"/>
                  <a:sym typeface="Cantata One"/>
                </a:rPr>
                <a:t>WildfireDLN</a:t>
              </a:r>
              <a:endParaRPr sz="4500" b="1" i="1" dirty="0">
                <a:solidFill>
                  <a:srgbClr val="DB6413"/>
                </a:solidFill>
                <a:latin typeface="Cambria Math" panose="02040503050406030204" pitchFamily="18" charset="0"/>
                <a:ea typeface="Cambria Math" panose="02040503050406030204" pitchFamily="18" charset="0"/>
                <a:cs typeface="Cantata One"/>
                <a:sym typeface="Cantata One"/>
              </a:endParaRPr>
            </a:p>
          </p:txBody>
        </p:sp>
      </p:grpSp>
      <p:pic>
        <p:nvPicPr>
          <p:cNvPr id="8" name="Shape 122"/>
          <p:cNvPicPr preferRelativeResize="0"/>
          <p:nvPr/>
        </p:nvPicPr>
        <p:blipFill rotWithShape="1">
          <a:blip r:embed="rId3" cstate="print">
            <a:extLst>
              <a:ext uri="{28A0092B-C50C-407E-A947-70E740481C1C}">
                <a14:useLocalDpi xmlns:a14="http://schemas.microsoft.com/office/drawing/2010/main" val="0"/>
              </a:ext>
            </a:extLst>
          </a:blip>
          <a:srcRect t="10150"/>
          <a:stretch/>
        </p:blipFill>
        <p:spPr>
          <a:xfrm>
            <a:off x="4105275" y="3143251"/>
            <a:ext cx="3943350" cy="1870797"/>
          </a:xfrm>
          <a:prstGeom prst="rect">
            <a:avLst/>
          </a:prstGeom>
          <a:noFill/>
          <a:ln>
            <a:noFill/>
          </a:ln>
        </p:spPr>
      </p:pic>
      <p:sp>
        <p:nvSpPr>
          <p:cNvPr id="9" name="Text Placeholder 8"/>
          <p:cNvSpPr>
            <a:spLocks noGrp="1"/>
          </p:cNvSpPr>
          <p:nvPr>
            <p:ph type="body" idx="1"/>
          </p:nvPr>
        </p:nvSpPr>
        <p:spPr/>
        <p:txBody>
          <a:bodyPr/>
          <a:lstStyle/>
          <a:p>
            <a:endParaRPr lang="en-US"/>
          </a:p>
        </p:txBody>
      </p:sp>
    </p:spTree>
    <p:extLst>
      <p:ext uri="{BB962C8B-B14F-4D97-AF65-F5344CB8AC3E}">
        <p14:creationId xmlns:p14="http://schemas.microsoft.com/office/powerpoint/2010/main" val="1519558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Bigger Picture</a:t>
            </a:r>
            <a:endParaRPr/>
          </a:p>
          <a:p>
            <a:r>
              <a:rPr lang="en"/>
              <a:t>IRON: The Framework for Emergency Responders</a:t>
            </a:r>
            <a:endParaRPr/>
          </a:p>
        </p:txBody>
      </p:sp>
      <p:sp>
        <p:nvSpPr>
          <p:cNvPr id="92" name="Google Shape;92;p18"/>
          <p:cNvSpPr txBox="1">
            <a:spLocks noGrp="1"/>
          </p:cNvSpPr>
          <p:nvPr>
            <p:ph type="body" idx="1"/>
          </p:nvPr>
        </p:nvSpPr>
        <p:spPr>
          <a:xfrm>
            <a:off x="415600" y="2075633"/>
            <a:ext cx="11360800" cy="2596800"/>
          </a:xfrm>
          <a:prstGeom prst="rect">
            <a:avLst/>
          </a:prstGeom>
        </p:spPr>
        <p:txBody>
          <a:bodyPr spcFirstLastPara="1" wrap="square" lIns="121900" tIns="121900" rIns="121900" bIns="121900" anchor="t" anchorCtr="0">
            <a:noAutofit/>
          </a:bodyPr>
          <a:lstStyle/>
          <a:p>
            <a:pPr marL="0" indent="0">
              <a:lnSpc>
                <a:spcPct val="120000"/>
              </a:lnSpc>
              <a:buNone/>
            </a:pPr>
            <a:r>
              <a:rPr lang="en" sz="1867"/>
              <a:t>IRON is our vision of a platform for future emergency response services. It is a secure, on-demand, adaptive, efficient, and opportunistic networked information system built on situational intelligence for use in disaster-disconnected environments. It requires new models of storage, computation, networking, and system management tolerant of network disruption and heterogeneous system resources. It provides reliable computation, communication, and storage in disaster environments when infrastructure may be destroyed and communication disrupted. IRON advances the state of the art by optimizing transformation of data into information in communication-limited situations, commonplace during a disaster</a:t>
            </a:r>
            <a:endParaRPr sz="1867"/>
          </a:p>
        </p:txBody>
      </p:sp>
      <p:pic>
        <p:nvPicPr>
          <p:cNvPr id="93" name="Google Shape;93;p18"/>
          <p:cNvPicPr preferRelativeResize="0"/>
          <p:nvPr/>
        </p:nvPicPr>
        <p:blipFill>
          <a:blip r:embed="rId3">
            <a:alphaModFix/>
          </a:blip>
          <a:stretch>
            <a:fillRect/>
          </a:stretch>
        </p:blipFill>
        <p:spPr>
          <a:xfrm>
            <a:off x="6678701" y="5990434"/>
            <a:ext cx="2155336" cy="698433"/>
          </a:xfrm>
          <a:prstGeom prst="rect">
            <a:avLst/>
          </a:prstGeom>
          <a:noFill/>
          <a:ln>
            <a:noFill/>
          </a:ln>
        </p:spPr>
      </p:pic>
      <p:pic>
        <p:nvPicPr>
          <p:cNvPr id="94" name="Google Shape;94;p18"/>
          <p:cNvPicPr preferRelativeResize="0"/>
          <p:nvPr/>
        </p:nvPicPr>
        <p:blipFill>
          <a:blip r:embed="rId4">
            <a:alphaModFix/>
          </a:blip>
          <a:stretch>
            <a:fillRect/>
          </a:stretch>
        </p:blipFill>
        <p:spPr>
          <a:xfrm>
            <a:off x="3416467" y="6002267"/>
            <a:ext cx="2313587" cy="763600"/>
          </a:xfrm>
          <a:prstGeom prst="rect">
            <a:avLst/>
          </a:prstGeom>
          <a:noFill/>
          <a:ln>
            <a:noFill/>
          </a:ln>
        </p:spPr>
      </p:pic>
      <p:pic>
        <p:nvPicPr>
          <p:cNvPr id="95" name="Google Shape;95;p18"/>
          <p:cNvPicPr preferRelativeResize="0"/>
          <p:nvPr/>
        </p:nvPicPr>
        <p:blipFill rotWithShape="1">
          <a:blip r:embed="rId5">
            <a:alphaModFix/>
          </a:blip>
          <a:srcRect/>
          <a:stretch/>
        </p:blipFill>
        <p:spPr>
          <a:xfrm>
            <a:off x="9932300" y="5436189"/>
            <a:ext cx="2038600" cy="1231313"/>
          </a:xfrm>
          <a:prstGeom prst="rect">
            <a:avLst/>
          </a:prstGeom>
          <a:noFill/>
          <a:ln>
            <a:noFill/>
          </a:ln>
        </p:spPr>
      </p:pic>
      <p:sp>
        <p:nvSpPr>
          <p:cNvPr id="96" name="Google Shape;96;p18"/>
          <p:cNvSpPr txBox="1">
            <a:spLocks noGrp="1"/>
          </p:cNvSpPr>
          <p:nvPr>
            <p:ph type="title"/>
          </p:nvPr>
        </p:nvSpPr>
        <p:spPr>
          <a:xfrm>
            <a:off x="524700" y="4774200"/>
            <a:ext cx="3332800" cy="763600"/>
          </a:xfrm>
          <a:prstGeom prst="rect">
            <a:avLst/>
          </a:prstGeom>
        </p:spPr>
        <p:txBody>
          <a:bodyPr spcFirstLastPara="1" wrap="square" lIns="121900" tIns="121900" rIns="121900" bIns="121900" anchor="t" anchorCtr="0">
            <a:noAutofit/>
          </a:bodyPr>
          <a:lstStyle/>
          <a:p>
            <a:r>
              <a:rPr lang="en" sz="1867" b="1">
                <a:solidFill>
                  <a:srgbClr val="CC0000"/>
                </a:solidFill>
              </a:rPr>
              <a:t>Foundation Layer:</a:t>
            </a:r>
            <a:r>
              <a:rPr lang="en" sz="1867">
                <a:solidFill>
                  <a:srgbClr val="CC0000"/>
                </a:solidFill>
              </a:rPr>
              <a:t> Establishing Communication Channels</a:t>
            </a:r>
            <a:endParaRPr sz="1867">
              <a:solidFill>
                <a:srgbClr val="CC0000"/>
              </a:solidFill>
            </a:endParaRPr>
          </a:p>
        </p:txBody>
      </p:sp>
      <p:sp>
        <p:nvSpPr>
          <p:cNvPr id="97" name="Google Shape;97;p18"/>
          <p:cNvSpPr txBox="1">
            <a:spLocks noGrp="1"/>
          </p:cNvSpPr>
          <p:nvPr>
            <p:ph type="title"/>
          </p:nvPr>
        </p:nvSpPr>
        <p:spPr>
          <a:xfrm>
            <a:off x="4558200" y="4774200"/>
            <a:ext cx="3075600" cy="763600"/>
          </a:xfrm>
          <a:prstGeom prst="rect">
            <a:avLst/>
          </a:prstGeom>
        </p:spPr>
        <p:txBody>
          <a:bodyPr spcFirstLastPara="1" wrap="square" lIns="121900" tIns="121900" rIns="121900" bIns="121900" anchor="t" anchorCtr="0">
            <a:noAutofit/>
          </a:bodyPr>
          <a:lstStyle/>
          <a:p>
            <a:r>
              <a:rPr lang="en" sz="1867" b="1">
                <a:solidFill>
                  <a:srgbClr val="CC0000"/>
                </a:solidFill>
              </a:rPr>
              <a:t>Operation Layer:</a:t>
            </a:r>
            <a:r>
              <a:rPr lang="en" sz="1867">
                <a:solidFill>
                  <a:srgbClr val="CC0000"/>
                </a:solidFill>
              </a:rPr>
              <a:t> </a:t>
            </a:r>
            <a:br>
              <a:rPr lang="en" sz="1867">
                <a:solidFill>
                  <a:srgbClr val="CC0000"/>
                </a:solidFill>
              </a:rPr>
            </a:br>
            <a:r>
              <a:rPr lang="en" sz="1867">
                <a:solidFill>
                  <a:srgbClr val="CC0000"/>
                </a:solidFill>
              </a:rPr>
              <a:t>Security and Quality of Information Protocols</a:t>
            </a:r>
            <a:endParaRPr sz="1867">
              <a:solidFill>
                <a:srgbClr val="CC0000"/>
              </a:solidFill>
            </a:endParaRPr>
          </a:p>
          <a:p>
            <a:endParaRPr sz="1867">
              <a:solidFill>
                <a:srgbClr val="CC0000"/>
              </a:solidFill>
            </a:endParaRPr>
          </a:p>
        </p:txBody>
      </p:sp>
      <p:sp>
        <p:nvSpPr>
          <p:cNvPr id="98" name="Google Shape;98;p18"/>
          <p:cNvSpPr txBox="1">
            <a:spLocks noGrp="1"/>
          </p:cNvSpPr>
          <p:nvPr>
            <p:ph type="title"/>
          </p:nvPr>
        </p:nvSpPr>
        <p:spPr>
          <a:xfrm>
            <a:off x="8334600" y="4774200"/>
            <a:ext cx="3075600" cy="763600"/>
          </a:xfrm>
          <a:prstGeom prst="rect">
            <a:avLst/>
          </a:prstGeom>
        </p:spPr>
        <p:txBody>
          <a:bodyPr spcFirstLastPara="1" wrap="square" lIns="121900" tIns="121900" rIns="121900" bIns="121900" anchor="t" anchorCtr="0">
            <a:noAutofit/>
          </a:bodyPr>
          <a:lstStyle/>
          <a:p>
            <a:r>
              <a:rPr lang="en" sz="1867" b="1">
                <a:solidFill>
                  <a:srgbClr val="CC0000"/>
                </a:solidFill>
              </a:rPr>
              <a:t>Computation Layer: </a:t>
            </a:r>
            <a:r>
              <a:rPr lang="en" sz="1867">
                <a:solidFill>
                  <a:srgbClr val="CC0000"/>
                </a:solidFill>
              </a:rPr>
              <a:t>Advanced Analytics for Decision Support</a:t>
            </a:r>
            <a:endParaRPr sz="1867">
              <a:solidFill>
                <a:srgbClr val="CC0000"/>
              </a:solidFill>
            </a:endParaRPr>
          </a:p>
        </p:txBody>
      </p:sp>
      <p:pic>
        <p:nvPicPr>
          <p:cNvPr id="99" name="Google Shape;99;p18"/>
          <p:cNvPicPr preferRelativeResize="0"/>
          <p:nvPr/>
        </p:nvPicPr>
        <p:blipFill>
          <a:blip r:embed="rId6">
            <a:alphaModFix/>
          </a:blip>
          <a:stretch>
            <a:fillRect/>
          </a:stretch>
        </p:blipFill>
        <p:spPr>
          <a:xfrm>
            <a:off x="618801" y="5927321"/>
            <a:ext cx="2038599" cy="913500"/>
          </a:xfrm>
          <a:prstGeom prst="rect">
            <a:avLst/>
          </a:prstGeom>
          <a:noFill/>
          <a:ln>
            <a:noFill/>
          </a:ln>
        </p:spPr>
      </p:pic>
      <p:pic>
        <p:nvPicPr>
          <p:cNvPr id="11" name="Google Shape;105;p19"/>
          <p:cNvPicPr preferRelativeResize="0"/>
          <p:nvPr/>
        </p:nvPicPr>
        <p:blipFill>
          <a:blip r:embed="rId7">
            <a:alphaModFix/>
          </a:blip>
          <a:stretch>
            <a:fillRect/>
          </a:stretch>
        </p:blipFill>
        <p:spPr>
          <a:xfrm>
            <a:off x="8629329" y="205056"/>
            <a:ext cx="3064440" cy="1705805"/>
          </a:xfrm>
          <a:prstGeom prst="rect">
            <a:avLst/>
          </a:prstGeom>
          <a:noFill/>
          <a:ln>
            <a:noFill/>
          </a:ln>
        </p:spPr>
      </p:pic>
    </p:spTree>
    <p:extLst>
      <p:ext uri="{BB962C8B-B14F-4D97-AF65-F5344CB8AC3E}">
        <p14:creationId xmlns:p14="http://schemas.microsoft.com/office/powerpoint/2010/main" val="45436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048000" y="115354"/>
            <a:ext cx="6589350" cy="800100"/>
          </a:xfrm>
          <a:prstGeom prst="rect">
            <a:avLst/>
          </a:prstGeom>
          <a:noFill/>
          <a:ln>
            <a:noFill/>
          </a:ln>
        </p:spPr>
        <p:txBody>
          <a:bodyPr spcFirstLastPara="1" vert="horz" wrap="square" lIns="68569" tIns="34275" rIns="68569" bIns="34275" rtlCol="0" anchor="ctr" anchorCtr="0">
            <a:noAutofit/>
          </a:bodyPr>
          <a:lstStyle/>
          <a:p>
            <a:pPr lvl="0"/>
            <a:r>
              <a:rPr lang="en-US" dirty="0"/>
              <a:t>Project Motivation</a:t>
            </a:r>
            <a:endParaRPr dirty="0"/>
          </a:p>
        </p:txBody>
      </p:sp>
      <p:sp>
        <p:nvSpPr>
          <p:cNvPr id="166" name="Shape 166"/>
          <p:cNvSpPr txBox="1">
            <a:spLocks noGrp="1"/>
          </p:cNvSpPr>
          <p:nvPr>
            <p:ph type="body" idx="1"/>
          </p:nvPr>
        </p:nvSpPr>
        <p:spPr>
          <a:xfrm>
            <a:off x="6096000" y="1364157"/>
            <a:ext cx="5486400" cy="5381023"/>
          </a:xfrm>
          <a:prstGeom prst="rect">
            <a:avLst/>
          </a:prstGeom>
          <a:noFill/>
          <a:ln>
            <a:noFill/>
          </a:ln>
        </p:spPr>
        <p:txBody>
          <a:bodyPr spcFirstLastPara="1" vert="horz" wrap="square" lIns="68569" tIns="34275" rIns="68569" bIns="34275" rtlCol="0" anchor="t" anchorCtr="0">
            <a:noAutofit/>
          </a:bodyPr>
          <a:lstStyle/>
          <a:p>
            <a:pPr marL="0" indent="0">
              <a:lnSpc>
                <a:spcPct val="100000"/>
              </a:lnSpc>
              <a:spcBef>
                <a:spcPts val="0"/>
              </a:spcBef>
              <a:buNone/>
            </a:pPr>
            <a:r>
              <a:rPr lang="en-US" sz="1800" b="1" i="1" dirty="0"/>
              <a:t>Access to large, high-value data files can be limited. </a:t>
            </a:r>
          </a:p>
          <a:p>
            <a:pPr marL="457200" indent="-342900">
              <a:lnSpc>
                <a:spcPct val="100000"/>
              </a:lnSpc>
              <a:spcBef>
                <a:spcPts val="0"/>
              </a:spcBef>
              <a:buClr>
                <a:schemeClr val="accent4">
                  <a:lumMod val="60000"/>
                  <a:lumOff val="40000"/>
                </a:schemeClr>
              </a:buClr>
              <a:buSzPct val="100000"/>
              <a:buFont typeface="Noto Sans Symbols"/>
              <a:buChar char="●"/>
            </a:pPr>
            <a:r>
              <a:rPr lang="en-US" sz="1800" dirty="0"/>
              <a:t>Transfer is slow or not possible for large files (e.g. satellite imagery, video)</a:t>
            </a:r>
          </a:p>
          <a:p>
            <a:pPr marL="914400" lvl="1" indent="-319088">
              <a:lnSpc>
                <a:spcPct val="100000"/>
              </a:lnSpc>
              <a:spcBef>
                <a:spcPts val="0"/>
              </a:spcBef>
              <a:buSzPct val="100000"/>
              <a:buChar char="○"/>
            </a:pPr>
            <a:r>
              <a:rPr lang="en-US" sz="1800" dirty="0"/>
              <a:t>Insufficient bandwidth/storage</a:t>
            </a:r>
          </a:p>
          <a:p>
            <a:pPr marL="914400" lvl="1" indent="-319088">
              <a:lnSpc>
                <a:spcPct val="100000"/>
              </a:lnSpc>
              <a:spcBef>
                <a:spcPts val="0"/>
              </a:spcBef>
              <a:buSzPct val="100000"/>
              <a:buChar char="○"/>
            </a:pPr>
            <a:r>
              <a:rPr lang="en-US" sz="1800" dirty="0"/>
              <a:t>Manual process is required</a:t>
            </a:r>
          </a:p>
          <a:p>
            <a:pPr marL="457200" indent="-342900">
              <a:lnSpc>
                <a:spcPct val="100000"/>
              </a:lnSpc>
              <a:spcBef>
                <a:spcPts val="0"/>
              </a:spcBef>
              <a:buClr>
                <a:schemeClr val="accent4">
                  <a:lumMod val="60000"/>
                  <a:lumOff val="40000"/>
                </a:schemeClr>
              </a:buClr>
              <a:buSzPct val="100000"/>
              <a:buChar char="●"/>
            </a:pPr>
            <a:r>
              <a:rPr lang="en-US" sz="1800" dirty="0"/>
              <a:t>All data transfers are not possible</a:t>
            </a:r>
          </a:p>
          <a:p>
            <a:pPr marL="914400" lvl="1" indent="-319088">
              <a:lnSpc>
                <a:spcPct val="100000"/>
              </a:lnSpc>
              <a:spcBef>
                <a:spcPts val="0"/>
              </a:spcBef>
              <a:buSzPct val="100000"/>
              <a:buChar char="○"/>
            </a:pPr>
            <a:r>
              <a:rPr lang="en-US" sz="1800" dirty="0"/>
              <a:t>limited/no connectivity due to:</a:t>
            </a:r>
          </a:p>
          <a:p>
            <a:pPr marL="1371600" lvl="2" indent="-319088">
              <a:lnSpc>
                <a:spcPct val="100000"/>
              </a:lnSpc>
              <a:spcBef>
                <a:spcPts val="0"/>
              </a:spcBef>
              <a:buSzPct val="100000"/>
              <a:buFont typeface="Wingdings" panose="05000000000000000000" pitchFamily="2" charset="2"/>
              <a:buChar char="§"/>
            </a:pPr>
            <a:r>
              <a:rPr lang="en-US" sz="1800" dirty="0"/>
              <a:t>Infrastructure damage</a:t>
            </a:r>
          </a:p>
          <a:p>
            <a:pPr marL="1371600" lvl="2" indent="-319088">
              <a:lnSpc>
                <a:spcPct val="100000"/>
              </a:lnSpc>
              <a:spcBef>
                <a:spcPts val="0"/>
              </a:spcBef>
              <a:buSzPct val="100000"/>
              <a:buFont typeface="Wingdings" panose="05000000000000000000" pitchFamily="2" charset="2"/>
              <a:buChar char="§"/>
            </a:pPr>
            <a:r>
              <a:rPr lang="en-US" sz="1800" dirty="0"/>
              <a:t>Power limitations</a:t>
            </a:r>
          </a:p>
          <a:p>
            <a:pPr marL="1371600" lvl="2" indent="-319088">
              <a:lnSpc>
                <a:spcPct val="100000"/>
              </a:lnSpc>
              <a:spcBef>
                <a:spcPts val="0"/>
              </a:spcBef>
              <a:buSzPct val="100000"/>
              <a:buFont typeface="Wingdings" panose="05000000000000000000" pitchFamily="2" charset="2"/>
              <a:buChar char="§"/>
            </a:pPr>
            <a:r>
              <a:rPr lang="en-US" sz="1800" dirty="0"/>
              <a:t>Insufficient cell tower coverage</a:t>
            </a:r>
          </a:p>
          <a:p>
            <a:pPr marL="0" lvl="1" indent="0">
              <a:lnSpc>
                <a:spcPct val="100000"/>
              </a:lnSpc>
              <a:spcBef>
                <a:spcPts val="0"/>
              </a:spcBef>
              <a:buClr>
                <a:srgbClr val="FFCE00"/>
              </a:buClr>
              <a:buSzPts val="2500"/>
              <a:buNone/>
            </a:pPr>
            <a:r>
              <a:rPr lang="en-US" sz="1800" b="1" i="1" dirty="0"/>
              <a:t>Limitations of existing </a:t>
            </a:r>
            <a:r>
              <a:rPr lang="en-US" sz="1800" b="1" i="1" dirty="0" smtClean="0"/>
              <a:t>solutions:</a:t>
            </a:r>
            <a:endParaRPr lang="en-US" sz="1800" b="1" i="1" dirty="0"/>
          </a:p>
          <a:p>
            <a:pPr marL="457200" lvl="1" indent="-342900">
              <a:lnSpc>
                <a:spcPct val="100000"/>
              </a:lnSpc>
              <a:spcBef>
                <a:spcPts val="0"/>
              </a:spcBef>
              <a:spcAft>
                <a:spcPts val="225"/>
              </a:spcAft>
              <a:buClr>
                <a:schemeClr val="accent4">
                  <a:lumMod val="60000"/>
                  <a:lumOff val="40000"/>
                </a:schemeClr>
              </a:buClr>
              <a:buSzPct val="100000"/>
              <a:buFont typeface="Arial" panose="020B0604020202020204" pitchFamily="34" charset="0"/>
              <a:buChar char="●"/>
            </a:pPr>
            <a:r>
              <a:rPr lang="en-US" sz="1800" dirty="0"/>
              <a:t>Manual transfer</a:t>
            </a:r>
          </a:p>
          <a:p>
            <a:pPr marL="800100" lvl="2" indent="-342900">
              <a:lnSpc>
                <a:spcPct val="100000"/>
              </a:lnSpc>
              <a:spcBef>
                <a:spcPts val="0"/>
              </a:spcBef>
              <a:spcAft>
                <a:spcPts val="225"/>
              </a:spcAft>
              <a:buClrTx/>
              <a:buSzPct val="100000"/>
              <a:buFont typeface="Courier New" panose="02070309020205020404" pitchFamily="49" charset="0"/>
              <a:buChar char="o"/>
            </a:pPr>
            <a:r>
              <a:rPr lang="en-US" sz="1800" dirty="0"/>
              <a:t>Physical transport</a:t>
            </a:r>
          </a:p>
          <a:p>
            <a:pPr marL="800100" lvl="2" indent="-342900">
              <a:lnSpc>
                <a:spcPct val="100000"/>
              </a:lnSpc>
              <a:spcBef>
                <a:spcPts val="0"/>
              </a:spcBef>
              <a:spcAft>
                <a:spcPts val="225"/>
              </a:spcAft>
              <a:buClrTx/>
              <a:buSzPct val="100000"/>
              <a:buFont typeface="Courier New" panose="02070309020205020404" pitchFamily="49" charset="0"/>
              <a:buChar char="o"/>
            </a:pPr>
            <a:r>
              <a:rPr lang="en-US" sz="1800" dirty="0"/>
              <a:t>Manual data manipulation</a:t>
            </a:r>
          </a:p>
          <a:p>
            <a:pPr marL="457200" lvl="1" indent="-342900">
              <a:lnSpc>
                <a:spcPct val="100000"/>
              </a:lnSpc>
              <a:spcBef>
                <a:spcPts val="0"/>
              </a:spcBef>
              <a:spcAft>
                <a:spcPts val="225"/>
              </a:spcAft>
              <a:buClr>
                <a:schemeClr val="accent4">
                  <a:lumMod val="60000"/>
                  <a:lumOff val="40000"/>
                </a:schemeClr>
              </a:buClr>
              <a:buSzPct val="100000"/>
              <a:buFont typeface="Arial" panose="020B0604020202020204" pitchFamily="34" charset="0"/>
              <a:buChar char="●"/>
            </a:pPr>
            <a:r>
              <a:rPr lang="en-US" sz="1800" dirty="0"/>
              <a:t>Connecting cables and wires</a:t>
            </a:r>
          </a:p>
          <a:p>
            <a:pPr marL="457200" lvl="1" indent="-342900">
              <a:lnSpc>
                <a:spcPct val="100000"/>
              </a:lnSpc>
              <a:spcBef>
                <a:spcPts val="0"/>
              </a:spcBef>
              <a:spcAft>
                <a:spcPts val="225"/>
              </a:spcAft>
              <a:buClr>
                <a:schemeClr val="accent4">
                  <a:lumMod val="60000"/>
                  <a:lumOff val="40000"/>
                </a:schemeClr>
              </a:buClr>
              <a:buSzPct val="100000"/>
              <a:buFont typeface="Arial" panose="020B0604020202020204" pitchFamily="34" charset="0"/>
              <a:buChar char="●"/>
            </a:pPr>
            <a:r>
              <a:rPr lang="en-US" sz="1800" dirty="0"/>
              <a:t>“Namespace integration” </a:t>
            </a:r>
          </a:p>
          <a:p>
            <a:pPr marL="457200" lvl="1" indent="-342900">
              <a:lnSpc>
                <a:spcPct val="100000"/>
              </a:lnSpc>
              <a:spcBef>
                <a:spcPts val="0"/>
              </a:spcBef>
              <a:spcAft>
                <a:spcPts val="225"/>
              </a:spcAft>
              <a:buClr>
                <a:schemeClr val="accent4">
                  <a:lumMod val="60000"/>
                  <a:lumOff val="40000"/>
                </a:schemeClr>
              </a:buClr>
              <a:buSzPct val="100000"/>
              <a:buFont typeface="Arial" panose="020B0604020202020204" pitchFamily="34" charset="0"/>
              <a:buChar char="●"/>
            </a:pPr>
            <a:r>
              <a:rPr lang="en-US" sz="1800" dirty="0" smtClean="0"/>
              <a:t>Data </a:t>
            </a:r>
            <a:r>
              <a:rPr lang="en-US" sz="1800" dirty="0"/>
              <a:t>corruption </a:t>
            </a:r>
            <a:r>
              <a:rPr lang="en-US" sz="1800" dirty="0" smtClean="0"/>
              <a:t>(incomplete downloads) during </a:t>
            </a:r>
            <a:r>
              <a:rPr lang="en-US" sz="1800" dirty="0"/>
              <a:t>transfer</a:t>
            </a:r>
          </a:p>
          <a:p>
            <a:pPr marL="1371600" lvl="2" indent="-319088">
              <a:lnSpc>
                <a:spcPct val="100000"/>
              </a:lnSpc>
              <a:spcBef>
                <a:spcPts val="0"/>
              </a:spcBef>
              <a:buSzPct val="100000"/>
              <a:buFont typeface="Wingdings" panose="05000000000000000000" pitchFamily="2" charset="2"/>
              <a:buChar char="§"/>
            </a:pPr>
            <a:endParaRPr lang="en-US" sz="1800" dirty="0"/>
          </a:p>
          <a:p>
            <a:pPr marL="0" indent="0">
              <a:lnSpc>
                <a:spcPct val="100000"/>
              </a:lnSpc>
              <a:buNone/>
            </a:pPr>
            <a:endParaRPr sz="2100" dirty="0"/>
          </a:p>
        </p:txBody>
      </p:sp>
      <p:sp>
        <p:nvSpPr>
          <p:cNvPr id="2" name="Rectangle 1"/>
          <p:cNvSpPr/>
          <p:nvPr/>
        </p:nvSpPr>
        <p:spPr>
          <a:xfrm>
            <a:off x="738388" y="6406627"/>
            <a:ext cx="5228825" cy="338554"/>
          </a:xfrm>
          <a:prstGeom prst="rect">
            <a:avLst/>
          </a:prstGeom>
        </p:spPr>
        <p:txBody>
          <a:bodyPr wrap="square">
            <a:spAutoFit/>
          </a:bodyPr>
          <a:lstStyle/>
          <a:p>
            <a:pPr lvl="0"/>
            <a:r>
              <a:rPr lang="en-US" sz="1600" dirty="0">
                <a:solidFill>
                  <a:schemeClr val="dk1"/>
                </a:solidFill>
                <a:latin typeface="+mj-lt"/>
                <a:ea typeface="Calibri"/>
                <a:cs typeface="Calibri"/>
                <a:sym typeface="Calibri"/>
              </a:rPr>
              <a:t>Above: NIROPS image of the King Fire in  </a:t>
            </a:r>
            <a:r>
              <a:rPr lang="en-US" sz="1600" dirty="0">
                <a:latin typeface="+mj-lt"/>
              </a:rPr>
              <a:t>Pollock Pines, CA. </a:t>
            </a:r>
            <a:endParaRPr lang="en-US" sz="1600" dirty="0">
              <a:solidFill>
                <a:schemeClr val="dk1"/>
              </a:solidFill>
              <a:latin typeface="+mj-lt"/>
              <a:ea typeface="Calibri"/>
              <a:cs typeface="Calibri"/>
              <a:sym typeface="Calibri"/>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275" y="3335833"/>
            <a:ext cx="4952113" cy="3059606"/>
          </a:xfrm>
          <a:prstGeom prst="rect">
            <a:avLst/>
          </a:prstGeom>
        </p:spPr>
      </p:pic>
      <p:sp>
        <p:nvSpPr>
          <p:cNvPr id="10" name="Shape 166"/>
          <p:cNvSpPr txBox="1">
            <a:spLocks/>
          </p:cNvSpPr>
          <p:nvPr/>
        </p:nvSpPr>
        <p:spPr>
          <a:xfrm>
            <a:off x="833638" y="1352970"/>
            <a:ext cx="5228825" cy="2098784"/>
          </a:xfrm>
          <a:prstGeom prst="rect">
            <a:avLst/>
          </a:prstGeom>
          <a:noFill/>
          <a:ln>
            <a:noFill/>
          </a:ln>
        </p:spPr>
        <p:txBody>
          <a:bodyPr spcFirstLastPara="1" vert="horz" wrap="square" lIns="68569" tIns="34275" rIns="68569" bIns="34275" rtlCol="0" anchor="t" anchorCtr="0">
            <a:noAutofit/>
          </a:bodyPr>
          <a:lstStyle>
            <a:lvl1pPr marL="342900" marR="0" lvl="0" indent="-290513" algn="l" defTabSz="914400" rtl="0" eaLnBrk="1" latinLnBrk="0" hangingPunct="1">
              <a:lnSpc>
                <a:spcPct val="90000"/>
              </a:lnSpc>
              <a:spcBef>
                <a:spcPts val="600"/>
              </a:spcBef>
              <a:spcAft>
                <a:spcPts val="0"/>
              </a:spcAft>
              <a:buClr>
                <a:srgbClr val="FFCE00"/>
              </a:buClr>
              <a:buSzPts val="2500"/>
              <a:buFont typeface="Noto Sans Symbols"/>
              <a:buChar char="▪"/>
              <a:defRPr sz="1875" b="0" i="0" u="none" strike="noStrike" kern="1200" cap="none">
                <a:solidFill>
                  <a:schemeClr val="dk1"/>
                </a:solidFill>
                <a:latin typeface="Arial"/>
                <a:ea typeface="Arial"/>
                <a:cs typeface="Arial"/>
                <a:sym typeface="Arial"/>
              </a:defRPr>
            </a:lvl1pPr>
            <a:lvl2pPr marL="685800" marR="0" lvl="1" indent="-266700" algn="l" defTabSz="914400" rtl="0" eaLnBrk="1" latinLnBrk="0" hangingPunct="1">
              <a:lnSpc>
                <a:spcPct val="90000"/>
              </a:lnSpc>
              <a:spcBef>
                <a:spcPts val="375"/>
              </a:spcBef>
              <a:spcAft>
                <a:spcPts val="0"/>
              </a:spcAft>
              <a:buClr>
                <a:schemeClr val="dk1"/>
              </a:buClr>
              <a:buSzPts val="2000"/>
              <a:buFont typeface="Arial"/>
              <a:buChar char="–"/>
              <a:defRPr sz="1500" b="0" i="0" u="none" strike="noStrike" kern="1200" cap="none">
                <a:solidFill>
                  <a:schemeClr val="dk1"/>
                </a:solidFill>
                <a:latin typeface="Arial"/>
                <a:ea typeface="Arial"/>
                <a:cs typeface="Arial"/>
                <a:sym typeface="Arial"/>
              </a:defRPr>
            </a:lvl2pPr>
            <a:lvl3pPr marL="1028700" marR="0" lvl="2" indent="-266700" algn="l" defTabSz="914400" rtl="0" eaLnBrk="1" latinLnBrk="0" hangingPunct="1">
              <a:lnSpc>
                <a:spcPct val="90000"/>
              </a:lnSpc>
              <a:spcBef>
                <a:spcPts val="300"/>
              </a:spcBef>
              <a:spcAft>
                <a:spcPts val="0"/>
              </a:spcAft>
              <a:buClr>
                <a:schemeClr val="dk1"/>
              </a:buClr>
              <a:buSzPts val="2000"/>
              <a:buFont typeface="Arial"/>
              <a:buChar char="•"/>
              <a:defRPr sz="1500" b="0" i="0" u="none" strike="noStrike" kern="1200" cap="none">
                <a:solidFill>
                  <a:schemeClr val="dk1"/>
                </a:solidFill>
                <a:latin typeface="Arial"/>
                <a:ea typeface="Arial"/>
                <a:cs typeface="Arial"/>
                <a:sym typeface="Arial"/>
              </a:defRPr>
            </a:lvl3pPr>
            <a:lvl4pPr marL="1371600" marR="0" lvl="3" indent="-257175" algn="l" defTabSz="914400" rtl="0" eaLnBrk="1" latinLnBrk="0" hangingPunct="1">
              <a:lnSpc>
                <a:spcPct val="90000"/>
              </a:lnSpc>
              <a:spcBef>
                <a:spcPts val="270"/>
              </a:spcBef>
              <a:spcAft>
                <a:spcPts val="0"/>
              </a:spcAft>
              <a:buClr>
                <a:schemeClr val="dk1"/>
              </a:buClr>
              <a:buSzPts val="1800"/>
              <a:buFont typeface="Arial"/>
              <a:buChar char="–"/>
              <a:defRPr sz="1350" b="0" i="0" u="none" strike="noStrike" kern="1200" cap="none">
                <a:solidFill>
                  <a:schemeClr val="dk1"/>
                </a:solidFill>
                <a:latin typeface="Arial"/>
                <a:ea typeface="Arial"/>
                <a:cs typeface="Arial"/>
                <a:sym typeface="Arial"/>
              </a:defRPr>
            </a:lvl4pPr>
            <a:lvl5pPr marL="1714500" marR="0" lvl="4" indent="-247650" algn="l" defTabSz="914400" rtl="0" eaLnBrk="1" latinLnBrk="0" hangingPunct="1">
              <a:lnSpc>
                <a:spcPct val="90000"/>
              </a:lnSpc>
              <a:spcBef>
                <a:spcPts val="188"/>
              </a:spcBef>
              <a:spcAft>
                <a:spcPts val="0"/>
              </a:spcAft>
              <a:buClr>
                <a:schemeClr val="dk1"/>
              </a:buClr>
              <a:buSzPts val="1600"/>
              <a:buFont typeface="Arial"/>
              <a:buChar char="»"/>
              <a:defRPr sz="1200" b="0" i="0" u="none" strike="noStrike" kern="1200" cap="none">
                <a:solidFill>
                  <a:schemeClr val="dk1"/>
                </a:solidFill>
                <a:latin typeface="Arial"/>
                <a:ea typeface="Arial"/>
                <a:cs typeface="Arial"/>
                <a:sym typeface="Arial"/>
              </a:defRPr>
            </a:lvl5pPr>
            <a:lvl6pPr marL="2057400" marR="0" lvl="5"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6pPr>
            <a:lvl7pPr marL="2400300" marR="0" lvl="6"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7pPr>
            <a:lvl8pPr marL="2743200" marR="0" lvl="7"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8pPr>
            <a:lvl9pPr marL="3086100" marR="0" lvl="8"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9pPr>
          </a:lstStyle>
          <a:p>
            <a:pPr marL="0" lvl="1" indent="0">
              <a:lnSpc>
                <a:spcPct val="100000"/>
              </a:lnSpc>
              <a:spcBef>
                <a:spcPts val="0"/>
              </a:spcBef>
              <a:buClr>
                <a:srgbClr val="FFCE00"/>
              </a:buClr>
              <a:buSzPts val="2500"/>
              <a:buFont typeface="Arial"/>
              <a:buNone/>
            </a:pPr>
            <a:r>
              <a:rPr lang="en-US" sz="1800" b="1" i="1" dirty="0"/>
              <a:t>Wildland firefighting operations face challenges due to: </a:t>
            </a:r>
          </a:p>
          <a:p>
            <a:pPr marL="457200" lvl="1" indent="-342900">
              <a:lnSpc>
                <a:spcPct val="100000"/>
              </a:lnSpc>
              <a:spcBef>
                <a:spcPts val="0"/>
              </a:spcBef>
              <a:spcAft>
                <a:spcPts val="600"/>
              </a:spcAft>
              <a:buClr>
                <a:schemeClr val="accent4">
                  <a:lumMod val="60000"/>
                  <a:lumOff val="40000"/>
                </a:schemeClr>
              </a:buClr>
              <a:buSzPct val="100000"/>
              <a:buFont typeface="Noto Sans Symbols"/>
              <a:buChar char="●"/>
            </a:pPr>
            <a:r>
              <a:rPr lang="en-US" sz="1800" dirty="0"/>
              <a:t>Network coverage</a:t>
            </a:r>
          </a:p>
          <a:p>
            <a:pPr marL="457200" lvl="1" indent="-342900">
              <a:lnSpc>
                <a:spcPct val="100000"/>
              </a:lnSpc>
              <a:spcBef>
                <a:spcPts val="0"/>
              </a:spcBef>
              <a:spcAft>
                <a:spcPts val="600"/>
              </a:spcAft>
              <a:buClr>
                <a:schemeClr val="accent4">
                  <a:lumMod val="60000"/>
                  <a:lumOff val="40000"/>
                </a:schemeClr>
              </a:buClr>
              <a:buSzPct val="100000"/>
              <a:buFont typeface="Noto Sans Symbols"/>
              <a:buChar char="●"/>
            </a:pPr>
            <a:r>
              <a:rPr lang="en-US" sz="1800" dirty="0"/>
              <a:t>Data portability </a:t>
            </a:r>
          </a:p>
          <a:p>
            <a:pPr marL="0" indent="0">
              <a:lnSpc>
                <a:spcPct val="100000"/>
              </a:lnSpc>
              <a:spcBef>
                <a:spcPts val="0"/>
              </a:spcBef>
              <a:buFont typeface="Noto Sans Symbols"/>
              <a:buNone/>
            </a:pPr>
            <a:r>
              <a:rPr lang="en-US" sz="1800" b="1" i="1" dirty="0">
                <a:sym typeface="Calibri"/>
              </a:rPr>
              <a:t>Spaceborne &amp; airborne systems routinely provide large data for decision support.</a:t>
            </a:r>
          </a:p>
        </p:txBody>
      </p:sp>
    </p:spTree>
    <p:extLst>
      <p:ext uri="{BB962C8B-B14F-4D97-AF65-F5344CB8AC3E}">
        <p14:creationId xmlns:p14="http://schemas.microsoft.com/office/powerpoint/2010/main" val="580311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r>
              <a:rPr lang="en-US" dirty="0"/>
              <a:t>Project Goal &amp; Impact</a:t>
            </a:r>
            <a:endParaRPr dirty="0"/>
          </a:p>
        </p:txBody>
      </p:sp>
      <p:sp>
        <p:nvSpPr>
          <p:cNvPr id="265" name="Shape 265"/>
          <p:cNvSpPr txBox="1">
            <a:spLocks noGrp="1"/>
          </p:cNvSpPr>
          <p:nvPr>
            <p:ph type="body" idx="1"/>
          </p:nvPr>
        </p:nvSpPr>
        <p:spPr>
          <a:xfrm>
            <a:off x="923925" y="1219201"/>
            <a:ext cx="6848475" cy="4957763"/>
          </a:xfrm>
          <a:prstGeom prst="rect">
            <a:avLst/>
          </a:prstGeom>
          <a:noFill/>
          <a:ln>
            <a:noFill/>
          </a:ln>
        </p:spPr>
        <p:txBody>
          <a:bodyPr spcFirstLastPara="1" vert="horz" wrap="square" lIns="68569" tIns="34275" rIns="68569" bIns="34275" rtlCol="0" anchor="t" anchorCtr="0">
            <a:noAutofit/>
          </a:bodyPr>
          <a:lstStyle/>
          <a:p>
            <a:pPr marL="0" lvl="1" indent="0">
              <a:lnSpc>
                <a:spcPct val="100000"/>
              </a:lnSpc>
              <a:spcBef>
                <a:spcPts val="0"/>
              </a:spcBef>
              <a:buClr>
                <a:srgbClr val="FFCE00"/>
              </a:buClr>
              <a:buSzPts val="2500"/>
              <a:buNone/>
            </a:pPr>
            <a:r>
              <a:rPr lang="en-US" sz="1800" b="1" i="1" dirty="0" smtClean="0"/>
              <a:t>Overarching Goal:</a:t>
            </a:r>
            <a:endParaRPr sz="1800" b="1" i="1" dirty="0"/>
          </a:p>
          <a:p>
            <a:pPr marL="0" lvl="1" indent="0">
              <a:lnSpc>
                <a:spcPct val="100000"/>
              </a:lnSpc>
              <a:spcBef>
                <a:spcPts val="0"/>
              </a:spcBef>
              <a:buClr>
                <a:srgbClr val="FFCE00"/>
              </a:buClr>
              <a:buSzPts val="2500"/>
              <a:buNone/>
            </a:pPr>
            <a:r>
              <a:rPr lang="en-US" sz="1800" dirty="0"/>
              <a:t>To deliver rich and informative data with a robust system that supports file transfer and access across disconnected, heterogeneous networks.</a:t>
            </a:r>
            <a:endParaRPr sz="1800" dirty="0"/>
          </a:p>
          <a:p>
            <a:pPr marL="0" lvl="1" indent="0">
              <a:lnSpc>
                <a:spcPct val="100000"/>
              </a:lnSpc>
              <a:spcBef>
                <a:spcPts val="0"/>
              </a:spcBef>
              <a:buClr>
                <a:srgbClr val="FFCE00"/>
              </a:buClr>
              <a:buSzPts val="2500"/>
              <a:buNone/>
            </a:pPr>
            <a:endParaRPr lang="en-US" sz="1800" b="1" i="1" dirty="0"/>
          </a:p>
          <a:p>
            <a:pPr marL="0" lvl="1" indent="0">
              <a:lnSpc>
                <a:spcPct val="100000"/>
              </a:lnSpc>
              <a:spcBef>
                <a:spcPts val="0"/>
              </a:spcBef>
              <a:buClr>
                <a:srgbClr val="FFCE00"/>
              </a:buClr>
              <a:buSzPts val="2500"/>
              <a:buNone/>
            </a:pPr>
            <a:r>
              <a:rPr lang="en-US" sz="1800" dirty="0"/>
              <a:t>To enhance and extend current operational data sharing capabilities for:</a:t>
            </a:r>
            <a:endParaRPr sz="1800" dirty="0"/>
          </a:p>
          <a:p>
            <a:pPr marL="257175" indent="-232790">
              <a:lnSpc>
                <a:spcPct val="80000"/>
              </a:lnSpc>
              <a:buSzPts val="1800"/>
            </a:pPr>
            <a:r>
              <a:rPr lang="en-US" sz="1800" dirty="0"/>
              <a:t>Improved firefighter and public safety</a:t>
            </a:r>
            <a:endParaRPr sz="1800" dirty="0"/>
          </a:p>
          <a:p>
            <a:pPr marL="257175" indent="-232790">
              <a:lnSpc>
                <a:spcPct val="80000"/>
              </a:lnSpc>
              <a:buSzPts val="1800"/>
            </a:pPr>
            <a:r>
              <a:rPr lang="en-US" sz="1800" dirty="0"/>
              <a:t>Better wildland fire predictions</a:t>
            </a:r>
            <a:endParaRPr sz="1800" dirty="0"/>
          </a:p>
          <a:p>
            <a:pPr marL="257175" indent="-232790">
              <a:lnSpc>
                <a:spcPct val="80000"/>
              </a:lnSpc>
              <a:buSzPts val="1800"/>
            </a:pPr>
            <a:r>
              <a:rPr lang="en-US" sz="1800" dirty="0"/>
              <a:t>More informed fire operations </a:t>
            </a:r>
            <a:br>
              <a:rPr lang="en-US" sz="1800" dirty="0"/>
            </a:br>
            <a:r>
              <a:rPr lang="en-US" sz="1800" dirty="0"/>
              <a:t>(wildfire and prescribed fires)</a:t>
            </a:r>
            <a:endParaRPr sz="1800" i="1" dirty="0"/>
          </a:p>
          <a:p>
            <a:pPr marL="0" indent="0" algn="ctr">
              <a:lnSpc>
                <a:spcPct val="80000"/>
              </a:lnSpc>
              <a:buSzPts val="2035"/>
              <a:buNone/>
            </a:pPr>
            <a:endParaRPr sz="1800" i="1" dirty="0"/>
          </a:p>
          <a:p>
            <a:pPr marL="0" indent="0" algn="ctr">
              <a:lnSpc>
                <a:spcPct val="80000"/>
              </a:lnSpc>
              <a:buSzPts val="2035"/>
              <a:buNone/>
            </a:pPr>
            <a:endParaRPr lang="en-US" sz="1800" i="1" dirty="0"/>
          </a:p>
          <a:p>
            <a:pPr marL="0" indent="0" algn="ctr">
              <a:lnSpc>
                <a:spcPct val="80000"/>
              </a:lnSpc>
              <a:buSzPts val="2035"/>
              <a:buNone/>
            </a:pPr>
            <a:endParaRPr lang="en-US" sz="1800" i="1" dirty="0"/>
          </a:p>
          <a:p>
            <a:pPr marL="0" indent="0" algn="ctr">
              <a:lnSpc>
                <a:spcPct val="80000"/>
              </a:lnSpc>
              <a:buSzPts val="2035"/>
              <a:buNone/>
            </a:pPr>
            <a:endParaRPr lang="en-US" sz="1800"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1651" y="4484790"/>
            <a:ext cx="1382851" cy="618923"/>
          </a:xfrm>
          <a:prstGeom prst="rect">
            <a:avLst/>
          </a:prstGeom>
        </p:spPr>
      </p:pic>
      <p:sp>
        <p:nvSpPr>
          <p:cNvPr id="4" name="AutoShape 4" descr="https://mail.google.com/mail/u/0/?ui=2&amp;ik=05b587524b&amp;view=fimg&amp;th=16345f068b15ac3a&amp;attid=0.1&amp;disp=emb&amp;realattid=ii_jgzdk4650_16345f00ce6ff2d5&amp;attbid=ANGjdJ8Opn5StE73ZIZ66FWnrtyDRf2gqwvjggqk-uab60autyDi7PlHAz9r535htxajlGjT7MDFwbmarROCM6k6K3TtDxNubY7MOq0XuDGScAvq_dlRHuKCeqEPNOM&amp;sz=w440-h550&amp;ats=1525886968386&amp;rm=16345f068b15ac3a&amp;zw&amp;atsh=1"/>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AutoShape 6" descr="https://mail.google.com/mail/u/0/?ui=2&amp;ik=05b587524b&amp;view=fimg&amp;th=16345f068b15ac3a&amp;attid=0.1&amp;disp=emb&amp;realattid=ii_jgzdk4650_16345f00ce6ff2d5&amp;attbid=ANGjdJ8Opn5StE73ZIZ66FWnrtyDRf2gqwvjggqk-uab60autyDi7PlHAz9r535htxajlGjT7MDFwbmarROCM6k6K3TtDxNubY7MOq0XuDGScAvq_dlRHuKCeqEPNOM&amp;sz=w440-h550&amp;ats=1525886968386&amp;rm=16345f068b15ac3a&amp;zw&amp;atsh=1"/>
          <p:cNvSpPr>
            <a:spLocks noChangeAspect="1" noChangeArrowheads="1"/>
          </p:cNvSpPr>
          <p:nvPr/>
        </p:nvSpPr>
        <p:spPr bwMode="auto">
          <a:xfrm>
            <a:off x="1754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9871" y="4417911"/>
            <a:ext cx="571500" cy="714375"/>
          </a:xfrm>
          <a:prstGeom prst="rect">
            <a:avLst/>
          </a:prstGeom>
        </p:spPr>
      </p:pic>
      <p:sp>
        <p:nvSpPr>
          <p:cNvPr id="7" name="TextBox 6"/>
          <p:cNvSpPr txBox="1"/>
          <p:nvPr/>
        </p:nvSpPr>
        <p:spPr>
          <a:xfrm>
            <a:off x="1053739" y="4942646"/>
            <a:ext cx="6689672" cy="1554272"/>
          </a:xfrm>
          <a:prstGeom prst="rect">
            <a:avLst/>
          </a:prstGeom>
          <a:noFill/>
        </p:spPr>
        <p:txBody>
          <a:bodyPr wrap="square" rtlCol="0">
            <a:spAutoFit/>
          </a:bodyPr>
          <a:lstStyle/>
          <a:p>
            <a:pPr lvl="0"/>
            <a:r>
              <a:rPr lang="en-US" sz="2000" i="1" dirty="0">
                <a:solidFill>
                  <a:schemeClr val="dk1"/>
                </a:solidFill>
              </a:rPr>
              <a:t>PSCR Vision: </a:t>
            </a:r>
            <a:br>
              <a:rPr lang="en-US" sz="2000" i="1" dirty="0">
                <a:solidFill>
                  <a:schemeClr val="dk1"/>
                </a:solidFill>
              </a:rPr>
            </a:br>
            <a:r>
              <a:rPr lang="en-US" sz="2000" i="1" dirty="0">
                <a:solidFill>
                  <a:schemeClr val="dk1"/>
                </a:solidFill>
              </a:rPr>
              <a:t>Public safety services and mission critical systems will be able to function properly in situations of poor network connectivity due to natural interference or infrastructural faults.</a:t>
            </a:r>
            <a:endParaRPr lang="en-US" sz="2000" dirty="0"/>
          </a:p>
          <a:p>
            <a:endParaRPr lang="en-US" sz="1500" dirty="0"/>
          </a:p>
        </p:txBody>
      </p:sp>
      <p:pic>
        <p:nvPicPr>
          <p:cNvPr id="11" name="Picture 10"/>
          <p:cNvPicPr/>
          <p:nvPr/>
        </p:nvPicPr>
        <p:blipFill rotWithShape="1">
          <a:blip r:embed="rId5">
            <a:extLst>
              <a:ext uri="{28A0092B-C50C-407E-A947-70E740481C1C}">
                <a14:useLocalDpi xmlns:a14="http://schemas.microsoft.com/office/drawing/2010/main" val="0"/>
              </a:ext>
            </a:extLst>
          </a:blip>
          <a:srcRect r="46832"/>
          <a:stretch/>
        </p:blipFill>
        <p:spPr bwMode="auto">
          <a:xfrm>
            <a:off x="7852740" y="1308496"/>
            <a:ext cx="3749003" cy="51101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14850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5" name="Group 4"/>
          <p:cNvGrpSpPr/>
          <p:nvPr/>
        </p:nvGrpSpPr>
        <p:grpSpPr>
          <a:xfrm>
            <a:off x="1704487" y="1154771"/>
            <a:ext cx="7015170" cy="5304520"/>
            <a:chOff x="1704487" y="1106219"/>
            <a:chExt cx="7015170" cy="530452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487" y="1106219"/>
              <a:ext cx="7015170" cy="5304520"/>
            </a:xfrm>
            <a:prstGeom prst="rect">
              <a:avLst/>
            </a:prstGeom>
          </p:spPr>
        </p:pic>
        <p:sp>
          <p:nvSpPr>
            <p:cNvPr id="3" name="Rectangle 2"/>
            <p:cNvSpPr/>
            <p:nvPr/>
          </p:nvSpPr>
          <p:spPr>
            <a:xfrm>
              <a:off x="7832035" y="2110925"/>
              <a:ext cx="775252" cy="16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Shape 173"/>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buSzPts val="3420"/>
            </a:pPr>
            <a:r>
              <a:rPr lang="en-US" sz="2565"/>
              <a:t>System Overview</a:t>
            </a:r>
            <a:br>
              <a:rPr lang="en-US" sz="2565"/>
            </a:br>
            <a:r>
              <a:rPr lang="en-US" sz="2430" i="1"/>
              <a:t>The Wildland-fire Data Logistics Network</a:t>
            </a:r>
            <a:endParaRPr sz="2565" i="1"/>
          </a:p>
        </p:txBody>
      </p:sp>
      <p:pic>
        <p:nvPicPr>
          <p:cNvPr id="177" name="Shape 177"/>
          <p:cNvPicPr preferRelativeResize="0"/>
          <p:nvPr/>
        </p:nvPicPr>
        <p:blipFill rotWithShape="1">
          <a:blip r:embed="rId4">
            <a:alphaModFix/>
          </a:blip>
          <a:srcRect/>
          <a:stretch/>
        </p:blipFill>
        <p:spPr>
          <a:xfrm>
            <a:off x="6306568" y="1929841"/>
            <a:ext cx="986905" cy="530190"/>
          </a:xfrm>
          <a:prstGeom prst="rect">
            <a:avLst/>
          </a:prstGeom>
          <a:noFill/>
          <a:ln>
            <a:noFill/>
          </a:ln>
        </p:spPr>
      </p:pic>
      <p:pic>
        <p:nvPicPr>
          <p:cNvPr id="179" name="Shape 179"/>
          <p:cNvPicPr preferRelativeResize="0"/>
          <p:nvPr/>
        </p:nvPicPr>
        <p:blipFill rotWithShape="1">
          <a:blip r:embed="rId5">
            <a:alphaModFix/>
          </a:blip>
          <a:srcRect/>
          <a:stretch/>
        </p:blipFill>
        <p:spPr>
          <a:xfrm>
            <a:off x="2026104" y="1319003"/>
            <a:ext cx="2316467" cy="1648700"/>
          </a:xfrm>
          <a:prstGeom prst="rect">
            <a:avLst/>
          </a:prstGeom>
          <a:noFill/>
          <a:ln>
            <a:noFill/>
          </a:ln>
          <a:effectLst>
            <a:outerShdw blurRad="292100" dist="139700" dir="2700000" algn="tl" rotWithShape="0">
              <a:srgbClr val="333333">
                <a:alpha val="64705"/>
              </a:srgbClr>
            </a:outerShdw>
          </a:effectLst>
        </p:spPr>
      </p:pic>
      <p:pic>
        <p:nvPicPr>
          <p:cNvPr id="180" name="Shape 180"/>
          <p:cNvPicPr preferRelativeResize="0"/>
          <p:nvPr/>
        </p:nvPicPr>
        <p:blipFill rotWithShape="1">
          <a:blip r:embed="rId6">
            <a:alphaModFix/>
          </a:blip>
          <a:srcRect/>
          <a:stretch/>
        </p:blipFill>
        <p:spPr>
          <a:xfrm>
            <a:off x="8607287" y="4685058"/>
            <a:ext cx="2857370" cy="2010068"/>
          </a:xfrm>
          <a:prstGeom prst="rect">
            <a:avLst/>
          </a:prstGeom>
          <a:noFill/>
          <a:ln>
            <a:noFill/>
          </a:ln>
        </p:spPr>
      </p:pic>
      <p:sp>
        <p:nvSpPr>
          <p:cNvPr id="4" name="Rectangle 3"/>
          <p:cNvSpPr/>
          <p:nvPr/>
        </p:nvSpPr>
        <p:spPr>
          <a:xfrm>
            <a:off x="8810276" y="1227736"/>
            <a:ext cx="3295288" cy="1631216"/>
          </a:xfrm>
          <a:prstGeom prst="rect">
            <a:avLst/>
          </a:prstGeom>
        </p:spPr>
        <p:txBody>
          <a:bodyPr wrap="square">
            <a:spAutoFit/>
          </a:bodyPr>
          <a:lstStyle/>
          <a:p>
            <a:pPr marL="1028700" indent="-1028700"/>
            <a:r>
              <a:rPr lang="en-US" sz="2000" b="1" dirty="0"/>
              <a:t>Solution: </a:t>
            </a:r>
            <a:r>
              <a:rPr lang="en-US" sz="2000" b="1" i="1" dirty="0"/>
              <a:t>Develop hardware/software tools for data </a:t>
            </a:r>
            <a:r>
              <a:rPr lang="en-US" sz="2000" b="1" i="1" dirty="0" smtClean="0"/>
              <a:t>logistics</a:t>
            </a:r>
            <a:br>
              <a:rPr lang="en-US" sz="2000" b="1" i="1" dirty="0" smtClean="0"/>
            </a:br>
            <a:r>
              <a:rPr lang="en-US" sz="2000" b="1" i="1" dirty="0" smtClean="0"/>
              <a:t>       </a:t>
            </a:r>
            <a:r>
              <a:rPr lang="en-US" sz="2000" b="1" i="1" dirty="0" smtClean="0">
                <a:sym typeface="Wingdings" panose="05000000000000000000" pitchFamily="2" charset="2"/>
              </a:rPr>
              <a:t> </a:t>
            </a:r>
            <a:r>
              <a:rPr lang="en-US" sz="2000" b="1" i="1" dirty="0">
                <a:sym typeface="Wingdings" panose="05000000000000000000" pitchFamily="2" charset="2"/>
              </a:rPr>
              <a:t>Data Ferry</a:t>
            </a:r>
            <a:endParaRPr lang="en-US" sz="2000" b="1" i="1" dirty="0"/>
          </a:p>
        </p:txBody>
      </p:sp>
      <p:pic>
        <p:nvPicPr>
          <p:cNvPr id="12" name="Picture 11"/>
          <p:cNvPicPr/>
          <p:nvPr/>
        </p:nvPicPr>
        <p:blipFill rotWithShape="1">
          <a:blip r:embed="rId7" cstate="print">
            <a:extLst>
              <a:ext uri="{28A0092B-C50C-407E-A947-70E740481C1C}">
                <a14:useLocalDpi xmlns:a14="http://schemas.microsoft.com/office/drawing/2010/main" val="0"/>
              </a:ext>
            </a:extLst>
          </a:blip>
          <a:srcRect t="37063" r="41808"/>
          <a:stretch/>
        </p:blipFill>
        <p:spPr bwMode="auto">
          <a:xfrm>
            <a:off x="8378897" y="2311603"/>
            <a:ext cx="1395194" cy="101901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Shape 168"/>
          <p:cNvPicPr/>
          <p:nvPr/>
        </p:nvPicPr>
        <p:blipFill rotWithShape="1">
          <a:blip r:embed="rId8" cstate="print">
            <a:alphaModFix/>
            <a:extLst>
              <a:ext uri="{28A0092B-C50C-407E-A947-70E740481C1C}">
                <a14:useLocalDpi xmlns:a14="http://schemas.microsoft.com/office/drawing/2010/main" val="0"/>
              </a:ext>
            </a:extLst>
          </a:blip>
          <a:srcRect/>
          <a:stretch/>
        </p:blipFill>
        <p:spPr>
          <a:xfrm>
            <a:off x="1113901" y="4926723"/>
            <a:ext cx="1824405" cy="1100324"/>
          </a:xfrm>
          <a:prstGeom prst="rect">
            <a:avLst/>
          </a:prstGeom>
          <a:noFill/>
          <a:ln>
            <a:noFill/>
          </a:ln>
          <a:effectLst>
            <a:outerShdw blurRad="292100" dist="139700" dir="2700000" algn="tl" rotWithShape="0">
              <a:srgbClr val="333333">
                <a:alpha val="64705"/>
              </a:srgbClr>
            </a:out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7520" y="2858952"/>
            <a:ext cx="1938921" cy="398764"/>
          </a:xfrm>
          <a:prstGeom prst="rect">
            <a:avLst/>
          </a:prstGeom>
        </p:spPr>
      </p:pic>
    </p:spTree>
    <p:extLst>
      <p:ext uri="{BB962C8B-B14F-4D97-AF65-F5344CB8AC3E}">
        <p14:creationId xmlns:p14="http://schemas.microsoft.com/office/powerpoint/2010/main" val="111209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lgn="ctr"/>
            <a:r>
              <a:rPr lang="en-US" dirty="0"/>
              <a:t>Prototyping Scenarios</a:t>
            </a:r>
            <a:endParaRPr dirty="0"/>
          </a:p>
        </p:txBody>
      </p:sp>
      <p:sp>
        <p:nvSpPr>
          <p:cNvPr id="237" name="Shape 237"/>
          <p:cNvSpPr txBox="1">
            <a:spLocks noGrp="1"/>
          </p:cNvSpPr>
          <p:nvPr>
            <p:ph type="body" idx="1"/>
          </p:nvPr>
        </p:nvSpPr>
        <p:spPr>
          <a:xfrm>
            <a:off x="1371530" y="1395412"/>
            <a:ext cx="4781620" cy="4195763"/>
          </a:xfrm>
          <a:prstGeom prst="rect">
            <a:avLst/>
          </a:prstGeom>
          <a:noFill/>
          <a:ln>
            <a:noFill/>
          </a:ln>
        </p:spPr>
        <p:txBody>
          <a:bodyPr spcFirstLastPara="1" vert="horz" wrap="square" lIns="68569" tIns="34275" rIns="68569" bIns="34275" rtlCol="0" anchor="t" anchorCtr="0">
            <a:noAutofit/>
          </a:bodyPr>
          <a:lstStyle/>
          <a:p>
            <a:pPr marL="0" indent="0">
              <a:spcBef>
                <a:spcPts val="0"/>
              </a:spcBef>
              <a:buNone/>
            </a:pPr>
            <a:r>
              <a:rPr lang="en-US" sz="2000" b="1" dirty="0"/>
              <a:t>State of Colorado Center of Excellence for Advanced Technology Aerial Firefighting (</a:t>
            </a:r>
            <a:r>
              <a:rPr lang="en-US" sz="2000" b="1" dirty="0" err="1"/>
              <a:t>CoE</a:t>
            </a:r>
            <a:r>
              <a:rPr lang="en-US" sz="2000" b="1" dirty="0"/>
              <a:t>):</a:t>
            </a:r>
            <a:endParaRPr sz="2000" b="1" dirty="0"/>
          </a:p>
          <a:p>
            <a:pPr marL="257175" indent="-257175">
              <a:buClr>
                <a:schemeClr val="accent4">
                  <a:lumMod val="60000"/>
                  <a:lumOff val="40000"/>
                </a:schemeClr>
              </a:buClr>
              <a:buSzPct val="100000"/>
              <a:buFont typeface="Arial" panose="020B0604020202020204" pitchFamily="34" charset="0"/>
              <a:buChar char="●"/>
            </a:pPr>
            <a:r>
              <a:rPr lang="en-US" sz="1600" dirty="0"/>
              <a:t>Development of ATAK-based data access</a:t>
            </a:r>
          </a:p>
          <a:p>
            <a:pPr marL="257175" indent="-257175">
              <a:buClr>
                <a:schemeClr val="accent4">
                  <a:lumMod val="60000"/>
                  <a:lumOff val="40000"/>
                </a:schemeClr>
              </a:buClr>
              <a:buSzPct val="100000"/>
              <a:buFont typeface="Arial" panose="020B0604020202020204" pitchFamily="34" charset="0"/>
              <a:buChar char="●"/>
            </a:pPr>
            <a:r>
              <a:rPr lang="en-US" sz="1600" dirty="0"/>
              <a:t>Develop an intelligent data ferrying system </a:t>
            </a:r>
            <a:endParaRPr sz="1600" dirty="0"/>
          </a:p>
          <a:p>
            <a:pPr marL="257175" indent="-138113">
              <a:buNone/>
            </a:pPr>
            <a:endParaRPr sz="2400" dirty="0"/>
          </a:p>
        </p:txBody>
      </p:sp>
      <p:sp>
        <p:nvSpPr>
          <p:cNvPr id="238" name="Shape 238"/>
          <p:cNvSpPr txBox="1">
            <a:spLocks noGrp="1"/>
          </p:cNvSpPr>
          <p:nvPr>
            <p:ph type="body" idx="4294967295"/>
          </p:nvPr>
        </p:nvSpPr>
        <p:spPr>
          <a:xfrm>
            <a:off x="6419004" y="1395412"/>
            <a:ext cx="4392900" cy="3081338"/>
          </a:xfrm>
          <a:prstGeom prst="rect">
            <a:avLst/>
          </a:prstGeom>
          <a:noFill/>
          <a:ln>
            <a:noFill/>
          </a:ln>
        </p:spPr>
        <p:txBody>
          <a:bodyPr spcFirstLastPara="1" vert="horz" wrap="square" lIns="68569" tIns="34275" rIns="68569" bIns="34275" rtlCol="0" anchor="t" anchorCtr="0">
            <a:noAutofit/>
          </a:bodyPr>
          <a:lstStyle/>
          <a:p>
            <a:pPr marL="0" indent="0">
              <a:spcBef>
                <a:spcPts val="0"/>
              </a:spcBef>
              <a:buNone/>
            </a:pPr>
            <a:r>
              <a:rPr lang="en-US" sz="2000" b="1" dirty="0"/>
              <a:t>National Interagency Fire Center (NIFC):</a:t>
            </a:r>
            <a:endParaRPr sz="2000" b="1" dirty="0"/>
          </a:p>
          <a:p>
            <a:pPr marL="257175" indent="-257175">
              <a:buClr>
                <a:schemeClr val="accent4">
                  <a:lumMod val="60000"/>
                  <a:lumOff val="40000"/>
                </a:schemeClr>
              </a:buClr>
              <a:buSzPct val="100000"/>
              <a:buFont typeface="Arial" panose="020B0604020202020204" pitchFamily="34" charset="0"/>
              <a:buChar char="●"/>
            </a:pPr>
            <a:r>
              <a:rPr lang="en-US" sz="1600" dirty="0"/>
              <a:t>Identify relevant data needed for ICT/FBAN/LTAN/IMET, etc.</a:t>
            </a:r>
            <a:endParaRPr sz="1600" dirty="0"/>
          </a:p>
          <a:p>
            <a:pPr marL="257175" indent="-257175">
              <a:buClr>
                <a:schemeClr val="accent4">
                  <a:lumMod val="60000"/>
                  <a:lumOff val="40000"/>
                </a:schemeClr>
              </a:buClr>
              <a:buSzPct val="100000"/>
              <a:buFont typeface="Arial" panose="020B0604020202020204" pitchFamily="34" charset="0"/>
              <a:buChar char="●"/>
            </a:pPr>
            <a:r>
              <a:rPr lang="en-US" sz="1600" dirty="0"/>
              <a:t>Improve current methods of moving large data to IC on-site systems</a:t>
            </a:r>
            <a:endParaRPr sz="1600" dirty="0"/>
          </a:p>
        </p:txBody>
      </p:sp>
      <p:pic>
        <p:nvPicPr>
          <p:cNvPr id="240" name="Shape 240"/>
          <p:cNvPicPr preferRelativeResize="0"/>
          <p:nvPr/>
        </p:nvPicPr>
        <p:blipFill>
          <a:blip r:embed="rId3">
            <a:alphaModFix/>
          </a:blip>
          <a:stretch>
            <a:fillRect/>
          </a:stretch>
        </p:blipFill>
        <p:spPr>
          <a:xfrm>
            <a:off x="7810501" y="3483926"/>
            <a:ext cx="1247761" cy="1221758"/>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412" y="3395818"/>
            <a:ext cx="3028950" cy="742093"/>
          </a:xfrm>
          <a:prstGeom prst="rect">
            <a:avLst/>
          </a:prstGeom>
        </p:spPr>
      </p:pic>
      <p:sp>
        <p:nvSpPr>
          <p:cNvPr id="3" name="Rectangle 2"/>
          <p:cNvSpPr/>
          <p:nvPr/>
        </p:nvSpPr>
        <p:spPr>
          <a:xfrm>
            <a:off x="1636412" y="5273456"/>
            <a:ext cx="9175492" cy="707886"/>
          </a:xfrm>
          <a:prstGeom prst="rect">
            <a:avLst/>
          </a:prstGeom>
        </p:spPr>
        <p:txBody>
          <a:bodyPr wrap="square">
            <a:spAutoFit/>
          </a:bodyPr>
          <a:lstStyle/>
          <a:p>
            <a:pPr marL="9525"/>
            <a:r>
              <a:rPr lang="en-US" sz="2000" i="1" spc="-34" dirty="0"/>
              <a:t>Deploy</a:t>
            </a:r>
            <a:r>
              <a:rPr lang="en-US" sz="2000" i="1" spc="26" dirty="0"/>
              <a:t> </a:t>
            </a:r>
            <a:r>
              <a:rPr lang="en-US" sz="2000" i="1" spc="-23" dirty="0"/>
              <a:t>and</a:t>
            </a:r>
            <a:r>
              <a:rPr lang="en-US" sz="2000" i="1" spc="-15" dirty="0"/>
              <a:t> </a:t>
            </a:r>
            <a:r>
              <a:rPr lang="en-US" sz="2000" i="1" spc="-30" dirty="0"/>
              <a:t>test</a:t>
            </a:r>
            <a:r>
              <a:rPr lang="en-US" sz="2000" i="1" spc="-79" dirty="0"/>
              <a:t> </a:t>
            </a:r>
            <a:r>
              <a:rPr lang="en-US" sz="2000" i="1" spc="-34" dirty="0"/>
              <a:t>prototype</a:t>
            </a:r>
            <a:r>
              <a:rPr lang="en-US" sz="2000" i="1" spc="34" dirty="0"/>
              <a:t> </a:t>
            </a:r>
            <a:r>
              <a:rPr lang="en-US" sz="2000" i="1" spc="-41" dirty="0"/>
              <a:t>hardware-software</a:t>
            </a:r>
            <a:r>
              <a:rPr lang="en-US" sz="2000" i="1" spc="75" dirty="0"/>
              <a:t> </a:t>
            </a:r>
            <a:r>
              <a:rPr lang="en-US" sz="2000" i="1" spc="-34" dirty="0"/>
              <a:t>system</a:t>
            </a:r>
            <a:r>
              <a:rPr lang="en-US" sz="2000" i="1" spc="4" dirty="0"/>
              <a:t> </a:t>
            </a:r>
            <a:r>
              <a:rPr lang="en-US" sz="2000" i="1" spc="-23" dirty="0"/>
              <a:t>with</a:t>
            </a:r>
            <a:r>
              <a:rPr lang="en-US" sz="2000" i="1" spc="-56" dirty="0"/>
              <a:t> </a:t>
            </a:r>
            <a:r>
              <a:rPr lang="en-US" sz="2000" i="1" spc="-19" dirty="0"/>
              <a:t>fire</a:t>
            </a:r>
            <a:r>
              <a:rPr lang="en-US" sz="2000" i="1" spc="-75" dirty="0"/>
              <a:t> </a:t>
            </a:r>
            <a:r>
              <a:rPr lang="en-US" sz="2000" i="1" spc="-34" dirty="0"/>
              <a:t>o</a:t>
            </a:r>
            <a:r>
              <a:rPr lang="en-US" sz="2000" i="1" spc="-41" dirty="0"/>
              <a:t>perations</a:t>
            </a:r>
            <a:r>
              <a:rPr lang="en-US" sz="2000" i="1" spc="49" dirty="0"/>
              <a:t> </a:t>
            </a:r>
            <a:r>
              <a:rPr lang="en-US" sz="2000" i="1" spc="-34" dirty="0"/>
              <a:t>per</a:t>
            </a:r>
            <a:r>
              <a:rPr lang="en-US" sz="2000" i="1" spc="15" dirty="0"/>
              <a:t>s</a:t>
            </a:r>
            <a:r>
              <a:rPr lang="en-US" sz="2000" i="1" spc="-34" dirty="0"/>
              <a:t>o</a:t>
            </a:r>
            <a:r>
              <a:rPr lang="en-US" sz="2000" i="1" spc="-30" dirty="0"/>
              <a:t>nnel </a:t>
            </a:r>
            <a:r>
              <a:rPr lang="en-US" sz="2000" i="1" spc="-15" dirty="0"/>
              <a:t>that</a:t>
            </a:r>
            <a:r>
              <a:rPr lang="en-US" sz="2000" i="1" spc="-83" dirty="0"/>
              <a:t> </a:t>
            </a:r>
            <a:r>
              <a:rPr lang="en-US" sz="2000" i="1" spc="-34" dirty="0"/>
              <a:t>integrates </a:t>
            </a:r>
            <a:r>
              <a:rPr lang="en-US" sz="2000" i="1" spc="-45" dirty="0"/>
              <a:t>t</a:t>
            </a:r>
            <a:r>
              <a:rPr lang="en-US" sz="2000" i="1" spc="-15" dirty="0"/>
              <a:t>he</a:t>
            </a:r>
            <a:r>
              <a:rPr lang="en-US" sz="2000" i="1" spc="-71" dirty="0"/>
              <a:t> </a:t>
            </a:r>
            <a:r>
              <a:rPr lang="en-US" sz="2000" i="1" spc="-11" dirty="0"/>
              <a:t>new</a:t>
            </a:r>
            <a:r>
              <a:rPr lang="en-US" sz="2000" i="1" spc="-34" dirty="0"/>
              <a:t> </a:t>
            </a:r>
            <a:r>
              <a:rPr lang="en-US" sz="2000" i="1" spc="-15" dirty="0"/>
              <a:t>data</a:t>
            </a:r>
            <a:r>
              <a:rPr lang="en-US" sz="2000" i="1" spc="-79" dirty="0"/>
              <a:t> </a:t>
            </a:r>
            <a:r>
              <a:rPr lang="en-US" sz="2000" i="1" spc="-30" dirty="0"/>
              <a:t>sharing</a:t>
            </a:r>
            <a:r>
              <a:rPr lang="en-US" sz="2000" i="1" spc="-8" dirty="0"/>
              <a:t> </a:t>
            </a:r>
            <a:r>
              <a:rPr lang="en-US" sz="2000" i="1" spc="-34" dirty="0"/>
              <a:t>system</a:t>
            </a:r>
            <a:r>
              <a:rPr lang="en-US" sz="2000" i="1" spc="4" dirty="0"/>
              <a:t> </a:t>
            </a:r>
            <a:r>
              <a:rPr lang="en-US" sz="2000" i="1" spc="-23" dirty="0"/>
              <a:t>with</a:t>
            </a:r>
            <a:r>
              <a:rPr lang="en-US" sz="2000" i="1" spc="-109" dirty="0"/>
              <a:t> </a:t>
            </a:r>
            <a:r>
              <a:rPr lang="en-US" sz="2000" i="1" spc="-30" dirty="0"/>
              <a:t>existing</a:t>
            </a:r>
            <a:r>
              <a:rPr lang="en-US" sz="2000" i="1" spc="-26" dirty="0"/>
              <a:t> capabil</a:t>
            </a:r>
            <a:r>
              <a:rPr lang="en-US" sz="2000" i="1" dirty="0"/>
              <a:t>i</a:t>
            </a:r>
            <a:r>
              <a:rPr lang="en-US" sz="2000" i="1" spc="-45" dirty="0"/>
              <a:t>t</a:t>
            </a:r>
            <a:r>
              <a:rPr lang="en-US" sz="2000" i="1" spc="-19" dirty="0"/>
              <a:t>ies</a:t>
            </a:r>
            <a:r>
              <a:rPr lang="en-US" sz="2000" i="1" spc="-45" dirty="0"/>
              <a:t> </a:t>
            </a:r>
            <a:r>
              <a:rPr lang="en-US" sz="2000" i="1" spc="-23" dirty="0"/>
              <a:t>and</a:t>
            </a:r>
            <a:r>
              <a:rPr lang="en-US" sz="2000" i="1" spc="-68" dirty="0"/>
              <a:t> </a:t>
            </a:r>
            <a:r>
              <a:rPr lang="en-US" sz="2000" i="1" spc="-30" dirty="0"/>
              <a:t>relevant</a:t>
            </a:r>
            <a:r>
              <a:rPr lang="en-US" sz="2000" i="1" spc="-11" dirty="0"/>
              <a:t> </a:t>
            </a:r>
            <a:r>
              <a:rPr lang="en-US" sz="2000" i="1" spc="-30" dirty="0"/>
              <a:t>data.</a:t>
            </a:r>
            <a:endParaRPr lang="en-US" sz="2000" dirty="0"/>
          </a:p>
        </p:txBody>
      </p:sp>
    </p:spTree>
    <p:extLst>
      <p:ext uri="{BB962C8B-B14F-4D97-AF65-F5344CB8AC3E}">
        <p14:creationId xmlns:p14="http://schemas.microsoft.com/office/powerpoint/2010/main" val="2283781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Station Hardware</a:t>
            </a:r>
          </a:p>
        </p:txBody>
      </p:sp>
      <p:sp>
        <p:nvSpPr>
          <p:cNvPr id="3" name="Text Placeholder 2"/>
          <p:cNvSpPr>
            <a:spLocks noGrp="1"/>
          </p:cNvSpPr>
          <p:nvPr>
            <p:ph type="body" idx="1"/>
          </p:nvPr>
        </p:nvSpPr>
        <p:spPr>
          <a:xfrm>
            <a:off x="838200" y="1219201"/>
            <a:ext cx="10515600" cy="1652954"/>
          </a:xfrm>
        </p:spPr>
        <p:txBody>
          <a:bodyPr>
            <a:normAutofit/>
          </a:bodyPr>
          <a:lstStyle/>
          <a:p>
            <a:r>
              <a:rPr lang="en-US" sz="2400" dirty="0"/>
              <a:t>ODROID</a:t>
            </a:r>
            <a:r>
              <a:rPr lang="en-US" sz="2000" dirty="0"/>
              <a:t> XU4 embedded system with WIFI/LORA/GPS</a:t>
            </a:r>
          </a:p>
          <a:p>
            <a:r>
              <a:rPr lang="en-US" sz="2000" dirty="0"/>
              <a:t>Support expandable external storage</a:t>
            </a:r>
          </a:p>
          <a:p>
            <a:r>
              <a:rPr lang="en-US" sz="2000" dirty="0"/>
              <a:t>Connects to ICS LAN or local laptop for local data staging and distribution</a:t>
            </a:r>
          </a:p>
          <a:p>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972" b="6527"/>
          <a:stretch/>
        </p:blipFill>
        <p:spPr>
          <a:xfrm>
            <a:off x="2700970" y="2567353"/>
            <a:ext cx="7436068" cy="4043363"/>
          </a:xfrm>
          <a:prstGeom prst="rect">
            <a:avLst/>
          </a:prstGeom>
        </p:spPr>
      </p:pic>
    </p:spTree>
    <p:extLst>
      <p:ext uri="{BB962C8B-B14F-4D97-AF65-F5344CB8AC3E}">
        <p14:creationId xmlns:p14="http://schemas.microsoft.com/office/powerpoint/2010/main" val="1528428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Ferry – Field Prototype</a:t>
            </a:r>
          </a:p>
        </p:txBody>
      </p:sp>
      <p:sp>
        <p:nvSpPr>
          <p:cNvPr id="3" name="Text Placeholder 2"/>
          <p:cNvSpPr>
            <a:spLocks noGrp="1"/>
          </p:cNvSpPr>
          <p:nvPr>
            <p:ph type="body" idx="1"/>
          </p:nvPr>
        </p:nvSpPr>
        <p:spPr>
          <a:xfrm>
            <a:off x="838200" y="1219200"/>
            <a:ext cx="6635262" cy="4957763"/>
          </a:xfrm>
        </p:spPr>
        <p:txBody>
          <a:bodyPr>
            <a:normAutofit/>
          </a:bodyPr>
          <a:lstStyle/>
          <a:p>
            <a:r>
              <a:rPr lang="en-US" sz="2400" dirty="0"/>
              <a:t>Intel x86 UP board with fast SSD</a:t>
            </a:r>
          </a:p>
          <a:p>
            <a:endParaRPr lang="en-US" sz="2400" dirty="0"/>
          </a:p>
          <a:p>
            <a:r>
              <a:rPr lang="en-US" sz="2400" dirty="0"/>
              <a:t>Numerous WIFI/LORA/GPS radios</a:t>
            </a:r>
          </a:p>
          <a:p>
            <a:endParaRPr lang="en-US" sz="2400" dirty="0"/>
          </a:p>
          <a:p>
            <a:r>
              <a:rPr lang="en-US" sz="2400" dirty="0"/>
              <a:t>E-ink display for low-power system status</a:t>
            </a:r>
          </a:p>
          <a:p>
            <a:endParaRPr lang="en-US" sz="2400" dirty="0"/>
          </a:p>
          <a:p>
            <a:r>
              <a:rPr lang="en-US" sz="2400" dirty="0"/>
              <a:t>HDMI display for logging and debugging</a:t>
            </a:r>
          </a:p>
          <a:p>
            <a:endParaRPr lang="en-US" sz="2400" dirty="0"/>
          </a:p>
          <a:p>
            <a:r>
              <a:rPr lang="en-US" sz="2400" dirty="0"/>
              <a:t>Battery-driven with solar connection</a:t>
            </a:r>
          </a:p>
          <a:p>
            <a:endParaRPr lang="en-US" sz="2400" dirty="0"/>
          </a:p>
          <a:p>
            <a:r>
              <a:rPr lang="en-US" sz="2400" dirty="0"/>
              <a:t>Light weather-proofing in initial design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5310" y="1270388"/>
            <a:ext cx="4353455" cy="5489890"/>
          </a:xfrm>
          <a:prstGeom prst="rect">
            <a:avLst/>
          </a:prstGeom>
        </p:spPr>
      </p:pic>
    </p:spTree>
    <p:extLst>
      <p:ext uri="{BB962C8B-B14F-4D97-AF65-F5344CB8AC3E}">
        <p14:creationId xmlns:p14="http://schemas.microsoft.com/office/powerpoint/2010/main" val="2732390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lvl="0"/>
            <a:r>
              <a:rPr lang="en-US" dirty="0"/>
              <a:t>Data Ferrying &amp; User Experience</a:t>
            </a:r>
            <a:endParaRPr dirty="0"/>
          </a:p>
        </p:txBody>
      </p:sp>
      <p:sp>
        <p:nvSpPr>
          <p:cNvPr id="6" name="AutoShape 13" descr="Image result for cloud sync complete logo"/>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grpSp>
        <p:nvGrpSpPr>
          <p:cNvPr id="10" name="Group 9"/>
          <p:cNvGrpSpPr/>
          <p:nvPr/>
        </p:nvGrpSpPr>
        <p:grpSpPr>
          <a:xfrm>
            <a:off x="8067856" y="3216261"/>
            <a:ext cx="4572000" cy="1962936"/>
            <a:chOff x="8026912" y="3639341"/>
            <a:chExt cx="4572000" cy="1962936"/>
          </a:xfrm>
        </p:grpSpPr>
        <p:grpSp>
          <p:nvGrpSpPr>
            <p:cNvPr id="9" name="Group 8"/>
            <p:cNvGrpSpPr/>
            <p:nvPr/>
          </p:nvGrpSpPr>
          <p:grpSpPr>
            <a:xfrm>
              <a:off x="8631971" y="3639341"/>
              <a:ext cx="2775807" cy="1235718"/>
              <a:chOff x="8743950" y="2634828"/>
              <a:chExt cx="2775807" cy="123571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9299" y="2634828"/>
                <a:ext cx="690458" cy="1235718"/>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3950" y="2914450"/>
                <a:ext cx="619746" cy="67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8351" y="2820491"/>
                <a:ext cx="864395" cy="864395"/>
              </a:xfrm>
              <a:prstGeom prst="rect">
                <a:avLst/>
              </a:prstGeom>
            </p:spPr>
          </p:pic>
          <p:pic>
            <p:nvPicPr>
              <p:cNvPr id="2050" name="Picture 2" descr="C:\Users\blweiss\AppData\Local\Microsoft\Windows\Temporary Internet Files\Content.IE5\9X5QPOD3\120px-Yes_Check_Circle.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0216" y="3012557"/>
                <a:ext cx="428625" cy="4286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8026912" y="4934402"/>
              <a:ext cx="4572000" cy="667875"/>
            </a:xfrm>
            <a:prstGeom prst="rect">
              <a:avLst/>
            </a:prstGeom>
          </p:spPr>
          <p:txBody>
            <a:bodyPr>
              <a:spAutoFit/>
            </a:bodyPr>
            <a:lstStyle/>
            <a:p>
              <a:pPr marL="114300">
                <a:lnSpc>
                  <a:spcPct val="90000"/>
                </a:lnSpc>
                <a:spcAft>
                  <a:spcPts val="600"/>
                </a:spcAft>
                <a:buClr>
                  <a:srgbClr val="FFC000">
                    <a:lumMod val="60000"/>
                    <a:lumOff val="40000"/>
                  </a:srgbClr>
                </a:buClr>
                <a:buSzPct val="100000"/>
              </a:pPr>
              <a:r>
                <a:rPr lang="en-US" dirty="0" smtClean="0"/>
                <a:t>Duplex communication</a:t>
              </a:r>
            </a:p>
            <a:p>
              <a:pPr marL="457200" indent="-342900">
                <a:lnSpc>
                  <a:spcPct val="90000"/>
                </a:lnSpc>
                <a:spcAft>
                  <a:spcPts val="600"/>
                </a:spcAft>
                <a:buClr>
                  <a:srgbClr val="FFC000">
                    <a:lumMod val="60000"/>
                    <a:lumOff val="40000"/>
                  </a:srgbClr>
                </a:buClr>
                <a:buSzPct val="100000"/>
                <a:buFont typeface="Arial" panose="020B0604020202020204" pitchFamily="34" charset="0"/>
                <a:buChar char="●"/>
              </a:pPr>
              <a:r>
                <a:rPr lang="en-US" dirty="0" smtClean="0"/>
                <a:t>Potential </a:t>
              </a:r>
              <a:r>
                <a:rPr lang="en-US" dirty="0"/>
                <a:t>for two-way </a:t>
              </a:r>
              <a:r>
                <a:rPr lang="en-US" dirty="0" smtClean="0"/>
                <a:t>data sharing</a:t>
              </a:r>
              <a:endParaRPr lang="en-US" dirty="0"/>
            </a:p>
          </p:txBody>
        </p:sp>
      </p:grpSp>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1809" y="1918964"/>
            <a:ext cx="5909487" cy="11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 name="Shape 166"/>
          <p:cNvSpPr txBox="1">
            <a:spLocks noGrp="1"/>
          </p:cNvSpPr>
          <p:nvPr>
            <p:ph type="body" idx="1"/>
          </p:nvPr>
        </p:nvSpPr>
        <p:spPr>
          <a:xfrm>
            <a:off x="545246" y="1300639"/>
            <a:ext cx="8086725" cy="5312629"/>
          </a:xfrm>
          <a:prstGeom prst="rect">
            <a:avLst/>
          </a:prstGeom>
          <a:noFill/>
          <a:ln>
            <a:noFill/>
          </a:ln>
        </p:spPr>
        <p:txBody>
          <a:bodyPr spcFirstLastPara="1" vert="horz" wrap="square" lIns="68569" tIns="34275" rIns="68569" bIns="34275" rtlCol="0" anchor="t" anchorCtr="0">
            <a:noAutofit/>
          </a:bodyPr>
          <a:lstStyle/>
          <a:p>
            <a:pPr marL="114300" indent="0">
              <a:spcBef>
                <a:spcPts val="0"/>
              </a:spcBef>
              <a:spcAft>
                <a:spcPts val="600"/>
              </a:spcAft>
              <a:buSzPts val="2400"/>
              <a:buNone/>
            </a:pPr>
            <a:r>
              <a:rPr lang="en-US" sz="2400" i="1" dirty="0"/>
              <a:t>Improving user experience is a fundamental project </a:t>
            </a:r>
            <a:r>
              <a:rPr lang="en-US" sz="2400" i="1" dirty="0" smtClean="0"/>
              <a:t>goal</a:t>
            </a:r>
            <a:endParaRPr lang="en-US" sz="2400" i="1" dirty="0"/>
          </a:p>
          <a:p>
            <a:pPr marL="509588" indent="-257175">
              <a:spcBef>
                <a:spcPts val="0"/>
              </a:spcBef>
              <a:spcAft>
                <a:spcPts val="600"/>
              </a:spcAft>
              <a:buClr>
                <a:schemeClr val="accent4">
                  <a:lumMod val="60000"/>
                  <a:lumOff val="40000"/>
                </a:schemeClr>
              </a:buClr>
              <a:buSzPct val="100000"/>
              <a:buFont typeface="Arial" panose="020B0604020202020204" pitchFamily="34" charset="0"/>
              <a:buChar char="●"/>
            </a:pPr>
            <a:r>
              <a:rPr lang="en-US" sz="2000" dirty="0"/>
              <a:t>High-performance wireless</a:t>
            </a:r>
          </a:p>
          <a:p>
            <a:pPr marL="809625" lvl="1" indent="-214313">
              <a:spcBef>
                <a:spcPts val="0"/>
              </a:spcBef>
              <a:spcAft>
                <a:spcPts val="600"/>
              </a:spcAft>
              <a:buClrTx/>
              <a:buSzPct val="100000"/>
              <a:buFont typeface="Courier New" panose="02070309020205020404" pitchFamily="49" charset="0"/>
              <a:buChar char="o"/>
            </a:pPr>
            <a:r>
              <a:rPr lang="en-US" sz="1600" dirty="0"/>
              <a:t>Low-power signaling</a:t>
            </a:r>
          </a:p>
          <a:p>
            <a:pPr marL="809625" lvl="1" indent="-214313">
              <a:spcBef>
                <a:spcPts val="0"/>
              </a:spcBef>
              <a:spcAft>
                <a:spcPts val="600"/>
              </a:spcAft>
              <a:buClrTx/>
              <a:buSzPct val="100000"/>
              <a:buFont typeface="Courier New" panose="02070309020205020404" pitchFamily="49" charset="0"/>
              <a:buChar char="o"/>
            </a:pPr>
            <a:r>
              <a:rPr lang="en-US" sz="1600" dirty="0"/>
              <a:t>To turn on the high-speed wireless when needed </a:t>
            </a:r>
            <a:r>
              <a:rPr lang="en-US" sz="1600" dirty="0" smtClean="0"/>
              <a:t/>
            </a:r>
            <a:br>
              <a:rPr lang="en-US" sz="1600" dirty="0" smtClean="0"/>
            </a:br>
            <a:r>
              <a:rPr lang="en-US" sz="1600" dirty="0" smtClean="0"/>
              <a:t>(</a:t>
            </a:r>
            <a:r>
              <a:rPr lang="en-US" sz="1600" dirty="0"/>
              <a:t>for power conservation)</a:t>
            </a:r>
          </a:p>
          <a:p>
            <a:pPr marL="509588" indent="-257175">
              <a:spcBef>
                <a:spcPts val="0"/>
              </a:spcBef>
              <a:spcAft>
                <a:spcPts val="600"/>
              </a:spcAft>
              <a:buClr>
                <a:schemeClr val="accent4">
                  <a:lumMod val="60000"/>
                  <a:lumOff val="40000"/>
                </a:schemeClr>
              </a:buClr>
              <a:buSzPct val="100000"/>
              <a:buFont typeface="Arial" panose="020B0604020202020204" pitchFamily="34" charset="0"/>
              <a:buChar char="●"/>
            </a:pPr>
            <a:r>
              <a:rPr lang="en-US" sz="2000" dirty="0"/>
              <a:t>Automated/integrated connectivity</a:t>
            </a:r>
          </a:p>
          <a:p>
            <a:pPr marL="809625" lvl="1" indent="-214313">
              <a:spcBef>
                <a:spcPts val="0"/>
              </a:spcBef>
              <a:spcAft>
                <a:spcPts val="600"/>
              </a:spcAft>
              <a:buClrTx/>
              <a:buSzPct val="100000"/>
              <a:buFont typeface="Courier New" panose="02070309020205020404" pitchFamily="49" charset="0"/>
              <a:buChar char="o"/>
            </a:pPr>
            <a:r>
              <a:rPr lang="en-US" sz="1600" dirty="0"/>
              <a:t>“Always there with delay”</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2000" dirty="0"/>
              <a:t>Fully automated transfer of data</a:t>
            </a:r>
          </a:p>
          <a:p>
            <a:pPr marL="914400" lvl="1" indent="-319088">
              <a:spcBef>
                <a:spcPts val="0"/>
              </a:spcBef>
              <a:spcAft>
                <a:spcPts val="600"/>
              </a:spcAft>
              <a:buSzPts val="1900"/>
              <a:buFont typeface="Arial"/>
              <a:buChar char="○"/>
            </a:pPr>
            <a:r>
              <a:rPr lang="en-US" sz="1800" dirty="0"/>
              <a:t>Detection of corruption</a:t>
            </a:r>
          </a:p>
          <a:p>
            <a:pPr marL="914400" lvl="1" indent="-319088">
              <a:spcBef>
                <a:spcPts val="0"/>
              </a:spcBef>
              <a:spcAft>
                <a:spcPts val="600"/>
              </a:spcAft>
              <a:buSzPts val="1900"/>
              <a:buChar char="○"/>
            </a:pPr>
            <a:r>
              <a:rPr lang="en-US" sz="1800" dirty="0"/>
              <a:t>Re-transmission</a:t>
            </a:r>
          </a:p>
          <a:p>
            <a:pPr marL="914400" lvl="1" indent="-319088">
              <a:spcBef>
                <a:spcPts val="0"/>
              </a:spcBef>
              <a:spcAft>
                <a:spcPts val="600"/>
              </a:spcAft>
              <a:buSzPts val="1900"/>
              <a:buChar char="○"/>
            </a:pPr>
            <a:r>
              <a:rPr lang="en-US" sz="1800" dirty="0"/>
              <a:t>View-consistency</a:t>
            </a:r>
          </a:p>
          <a:p>
            <a:pPr marL="457200" indent="-342900">
              <a:spcBef>
                <a:spcPts val="0"/>
              </a:spcBef>
              <a:spcAft>
                <a:spcPts val="600"/>
              </a:spcAft>
              <a:buClr>
                <a:schemeClr val="accent4">
                  <a:lumMod val="60000"/>
                  <a:lumOff val="40000"/>
                </a:schemeClr>
              </a:buClr>
              <a:buSzPct val="100000"/>
              <a:buFont typeface="Arial" panose="020B0604020202020204" pitchFamily="34" charset="0"/>
              <a:buChar char="●"/>
            </a:pPr>
            <a:r>
              <a:rPr lang="en-US" sz="2000" dirty="0"/>
              <a:t>ATAK interface</a:t>
            </a:r>
          </a:p>
          <a:p>
            <a:pPr marL="914400" lvl="1" indent="-319088">
              <a:spcBef>
                <a:spcPts val="0"/>
              </a:spcBef>
              <a:spcAft>
                <a:spcPts val="600"/>
              </a:spcAft>
              <a:buSzPts val="1900"/>
              <a:buChar char="○"/>
            </a:pPr>
            <a:r>
              <a:rPr lang="en-US" sz="1800" dirty="0"/>
              <a:t>Fully developed</a:t>
            </a:r>
          </a:p>
          <a:p>
            <a:pPr marL="914400" lvl="1" indent="-319088">
              <a:spcBef>
                <a:spcPts val="0"/>
              </a:spcBef>
              <a:spcAft>
                <a:spcPts val="600"/>
              </a:spcAft>
              <a:buSzPts val="1900"/>
              <a:buChar char="○"/>
            </a:pPr>
            <a:r>
              <a:rPr lang="en-US" sz="1800" dirty="0"/>
              <a:t>User-tested</a:t>
            </a:r>
          </a:p>
          <a:p>
            <a:pPr marL="914400" lvl="1" indent="-319088">
              <a:spcBef>
                <a:spcPts val="0"/>
              </a:spcBef>
              <a:spcAft>
                <a:spcPts val="600"/>
              </a:spcAft>
              <a:buSzPts val="1900"/>
              <a:buChar char="○"/>
            </a:pPr>
            <a:r>
              <a:rPr lang="en-US" sz="1800" dirty="0"/>
              <a:t>Flexible for development</a:t>
            </a:r>
          </a:p>
          <a:p>
            <a:pPr marL="914400" lvl="1" indent="-319088">
              <a:spcBef>
                <a:spcPts val="0"/>
              </a:spcBef>
              <a:spcAft>
                <a:spcPts val="600"/>
              </a:spcAft>
              <a:buSzPts val="1900"/>
              <a:buChar char="○"/>
            </a:pPr>
            <a:r>
              <a:rPr lang="en-US" sz="1800" dirty="0"/>
              <a:t>(but not the only solution)</a:t>
            </a:r>
          </a:p>
          <a:p>
            <a:pPr marL="114300" indent="0">
              <a:spcBef>
                <a:spcPts val="0"/>
              </a:spcBef>
              <a:spcAft>
                <a:spcPts val="600"/>
              </a:spcAft>
              <a:buClr>
                <a:schemeClr val="accent4">
                  <a:lumMod val="60000"/>
                  <a:lumOff val="40000"/>
                </a:schemeClr>
              </a:buClr>
              <a:buSzPct val="100000"/>
              <a:buNone/>
            </a:pPr>
            <a:endParaRPr lang="en-US" sz="2000" dirty="0"/>
          </a:p>
        </p:txBody>
      </p:sp>
      <p:grpSp>
        <p:nvGrpSpPr>
          <p:cNvPr id="7" name="Group 6"/>
          <p:cNvGrpSpPr/>
          <p:nvPr/>
        </p:nvGrpSpPr>
        <p:grpSpPr>
          <a:xfrm>
            <a:off x="4501214" y="3956953"/>
            <a:ext cx="3453544" cy="2571749"/>
            <a:chOff x="6837218" y="2667000"/>
            <a:chExt cx="4623782" cy="3463795"/>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2667000"/>
              <a:ext cx="4603000" cy="345225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7218" y="5140195"/>
              <a:ext cx="990600" cy="990600"/>
            </a:xfrm>
            <a:prstGeom prst="rect">
              <a:avLst/>
            </a:prstGeom>
            <a:ln>
              <a:noFill/>
            </a:ln>
            <a:effectLst>
              <a:outerShdw blurRad="292100" dist="139700" dir="2700000" algn="tl" rotWithShape="0">
                <a:srgbClr val="333333">
                  <a:alpha val="65000"/>
                </a:srgbClr>
              </a:outerShdw>
            </a:effectLst>
          </p:spPr>
        </p:pic>
      </p:grpSp>
      <p:sp>
        <p:nvSpPr>
          <p:cNvPr id="11" name="TextBox 10"/>
          <p:cNvSpPr txBox="1"/>
          <p:nvPr/>
        </p:nvSpPr>
        <p:spPr>
          <a:xfrm>
            <a:off x="8067856" y="5164452"/>
            <a:ext cx="3337123" cy="1477328"/>
          </a:xfrm>
          <a:prstGeom prst="rect">
            <a:avLst/>
          </a:prstGeom>
          <a:noFill/>
        </p:spPr>
        <p:txBody>
          <a:bodyPr wrap="square" rtlCol="0">
            <a:spAutoFit/>
          </a:bodyPr>
          <a:lstStyle/>
          <a:p>
            <a:r>
              <a:rPr lang="en-US" dirty="0" smtClean="0"/>
              <a:t>SUCCESS is:</a:t>
            </a:r>
          </a:p>
          <a:p>
            <a:pPr marL="457200" indent="-342900">
              <a:lnSpc>
                <a:spcPct val="90000"/>
              </a:lnSpc>
              <a:spcAft>
                <a:spcPts val="600"/>
              </a:spcAft>
              <a:buClr>
                <a:srgbClr val="FFC000">
                  <a:lumMod val="60000"/>
                  <a:lumOff val="40000"/>
                </a:srgbClr>
              </a:buClr>
              <a:buSzPct val="100000"/>
              <a:buFont typeface="Arial" panose="020B0604020202020204" pitchFamily="34" charset="0"/>
              <a:buChar char="●"/>
            </a:pPr>
            <a:r>
              <a:rPr lang="en-US" dirty="0"/>
              <a:t>Data is delivered without </a:t>
            </a:r>
            <a:r>
              <a:rPr lang="en-US" dirty="0" smtClean="0"/>
              <a:t>user </a:t>
            </a:r>
            <a:r>
              <a:rPr lang="en-US" dirty="0"/>
              <a:t>anxiety</a:t>
            </a:r>
          </a:p>
          <a:p>
            <a:pPr marL="457200" indent="-342900">
              <a:lnSpc>
                <a:spcPct val="90000"/>
              </a:lnSpc>
              <a:spcAft>
                <a:spcPts val="600"/>
              </a:spcAft>
              <a:buClr>
                <a:srgbClr val="FFC000">
                  <a:lumMod val="60000"/>
                  <a:lumOff val="40000"/>
                </a:srgbClr>
              </a:buClr>
              <a:buSzPct val="100000"/>
              <a:buFont typeface="Arial" panose="020B0604020202020204" pitchFamily="34" charset="0"/>
              <a:buChar char="●"/>
            </a:pPr>
            <a:r>
              <a:rPr lang="en-US" dirty="0"/>
              <a:t>Users don’t know how they got data</a:t>
            </a:r>
          </a:p>
        </p:txBody>
      </p:sp>
      <p:sp>
        <p:nvSpPr>
          <p:cNvPr id="12" name="TextBox 11"/>
          <p:cNvSpPr txBox="1"/>
          <p:nvPr/>
        </p:nvSpPr>
        <p:spPr>
          <a:xfrm>
            <a:off x="6001809" y="2854900"/>
            <a:ext cx="1312860" cy="369332"/>
          </a:xfrm>
          <a:prstGeom prst="rect">
            <a:avLst/>
          </a:prstGeom>
          <a:noFill/>
        </p:spPr>
        <p:txBody>
          <a:bodyPr wrap="none" rtlCol="0">
            <a:spAutoFit/>
          </a:bodyPr>
          <a:lstStyle/>
          <a:p>
            <a:r>
              <a:rPr lang="en-US" dirty="0" smtClean="0"/>
              <a:t>Data Source</a:t>
            </a:r>
            <a:endParaRPr lang="en-US" dirty="0"/>
          </a:p>
        </p:txBody>
      </p:sp>
      <p:sp>
        <p:nvSpPr>
          <p:cNvPr id="18" name="TextBox 17"/>
          <p:cNvSpPr txBox="1"/>
          <p:nvPr/>
        </p:nvSpPr>
        <p:spPr>
          <a:xfrm>
            <a:off x="10227291" y="2854900"/>
            <a:ext cx="1752403" cy="369332"/>
          </a:xfrm>
          <a:prstGeom prst="rect">
            <a:avLst/>
          </a:prstGeom>
          <a:noFill/>
        </p:spPr>
        <p:txBody>
          <a:bodyPr wrap="none" rtlCol="0">
            <a:spAutoFit/>
          </a:bodyPr>
          <a:lstStyle/>
          <a:p>
            <a:r>
              <a:rPr lang="en-US" dirty="0" smtClean="0"/>
              <a:t>Data Destination</a:t>
            </a:r>
            <a:endParaRPr lang="en-US" dirty="0"/>
          </a:p>
        </p:txBody>
      </p:sp>
      <p:sp>
        <p:nvSpPr>
          <p:cNvPr id="19" name="TextBox 18"/>
          <p:cNvSpPr txBox="1"/>
          <p:nvPr/>
        </p:nvSpPr>
        <p:spPr>
          <a:xfrm>
            <a:off x="8302343" y="2780318"/>
            <a:ext cx="1315745" cy="369332"/>
          </a:xfrm>
          <a:prstGeom prst="rect">
            <a:avLst/>
          </a:prstGeom>
          <a:noFill/>
        </p:spPr>
        <p:txBody>
          <a:bodyPr wrap="none" rtlCol="0">
            <a:spAutoFit/>
          </a:bodyPr>
          <a:lstStyle/>
          <a:p>
            <a:r>
              <a:rPr lang="en-US" dirty="0" smtClean="0"/>
              <a:t>WDLN Ferry</a:t>
            </a:r>
            <a:endParaRPr lang="en-US" dirty="0"/>
          </a:p>
        </p:txBody>
      </p:sp>
    </p:spTree>
    <p:extLst>
      <p:ext uri="{BB962C8B-B14F-4D97-AF65-F5344CB8AC3E}">
        <p14:creationId xmlns:p14="http://schemas.microsoft.com/office/powerpoint/2010/main" val="294557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3" name="Picture 2">
            <a:extLst>
              <a:ext uri="{FF2B5EF4-FFF2-40B4-BE49-F238E27FC236}">
                <a16:creationId xmlns:a16="http://schemas.microsoft.com/office/drawing/2014/main" id="{1353EFA9-96D8-4F00-A582-A274544B4895}"/>
              </a:ext>
            </a:extLst>
          </p:cNvPr>
          <p:cNvPicPr>
            <a:picLocks noChangeAspect="1"/>
          </p:cNvPicPr>
          <p:nvPr/>
        </p:nvPicPr>
        <p:blipFill>
          <a:blip r:embed="rId3"/>
          <a:stretch>
            <a:fillRect/>
          </a:stretch>
        </p:blipFill>
        <p:spPr>
          <a:xfrm>
            <a:off x="4267201" y="1943100"/>
            <a:ext cx="6103433" cy="3443288"/>
          </a:xfrm>
          <a:prstGeom prst="rect">
            <a:avLst/>
          </a:prstGeom>
        </p:spPr>
      </p:pic>
      <p:sp>
        <p:nvSpPr>
          <p:cNvPr id="252" name="Shape 252"/>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r>
              <a:rPr lang="en-US" dirty="0"/>
              <a:t>System Architecture – Hardware</a:t>
            </a:r>
            <a:endParaRPr dirty="0"/>
          </a:p>
        </p:txBody>
      </p:sp>
      <p:sp>
        <p:nvSpPr>
          <p:cNvPr id="5" name="Shape 166"/>
          <p:cNvSpPr txBox="1">
            <a:spLocks/>
          </p:cNvSpPr>
          <p:nvPr/>
        </p:nvSpPr>
        <p:spPr>
          <a:xfrm>
            <a:off x="1872003" y="1600200"/>
            <a:ext cx="2419292" cy="37719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87350" algn="l" rtl="0">
              <a:lnSpc>
                <a:spcPct val="90000"/>
              </a:lnSpc>
              <a:spcBef>
                <a:spcPts val="800"/>
              </a:spcBef>
              <a:spcAft>
                <a:spcPts val="0"/>
              </a:spcAft>
              <a:buClr>
                <a:srgbClr val="FFCE00"/>
              </a:buClr>
              <a:buSzPts val="2500"/>
              <a:buFont typeface="Noto Sans Symbols"/>
              <a:buChar char="▪"/>
              <a:defRPr sz="25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0000"/>
              </a:lnSpc>
              <a:spcBef>
                <a:spcPts val="2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0"/>
              </a:spcBef>
              <a:spcAft>
                <a:spcPts val="600"/>
              </a:spcAft>
              <a:buClr>
                <a:schemeClr val="accent4">
                  <a:lumMod val="60000"/>
                  <a:lumOff val="40000"/>
                </a:schemeClr>
              </a:buClr>
              <a:buSzPts val="2400"/>
              <a:buNone/>
            </a:pPr>
            <a:r>
              <a:rPr lang="en-US" sz="1800" b="1" dirty="0"/>
              <a:t>Base station</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Access to resources/data</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User-facing web site</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DLT software</a:t>
            </a:r>
          </a:p>
          <a:p>
            <a:pPr marL="114300" indent="0">
              <a:spcBef>
                <a:spcPts val="0"/>
              </a:spcBef>
              <a:spcAft>
                <a:spcPts val="600"/>
              </a:spcAft>
              <a:buSzPts val="2400"/>
              <a:buNone/>
            </a:pPr>
            <a:r>
              <a:rPr lang="en-US" sz="1800" b="1" dirty="0"/>
              <a:t>Ferry platform</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Ferry software resources</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Communications hardware</a:t>
            </a:r>
          </a:p>
          <a:p>
            <a:pPr marL="114300" indent="0">
              <a:spcBef>
                <a:spcPts val="0"/>
              </a:spcBef>
              <a:spcAft>
                <a:spcPts val="600"/>
              </a:spcAft>
              <a:buClr>
                <a:schemeClr val="accent4">
                  <a:lumMod val="60000"/>
                  <a:lumOff val="40000"/>
                </a:schemeClr>
              </a:buClr>
              <a:buSzPts val="2400"/>
              <a:buNone/>
            </a:pPr>
            <a:r>
              <a:rPr lang="en-US" sz="1800" b="1" dirty="0"/>
              <a:t>Front-end system</a:t>
            </a:r>
          </a:p>
          <a:p>
            <a:pPr indent="-342900">
              <a:spcBef>
                <a:spcPts val="0"/>
              </a:spcBef>
              <a:spcAft>
                <a:spcPts val="600"/>
              </a:spcAft>
              <a:buClr>
                <a:schemeClr val="accent4">
                  <a:lumMod val="60000"/>
                  <a:lumOff val="40000"/>
                </a:schemeClr>
              </a:buClr>
              <a:buSzPct val="119000"/>
              <a:buFont typeface="Arial" panose="020B0604020202020204" pitchFamily="34" charset="0"/>
              <a:buChar char="●"/>
            </a:pPr>
            <a:r>
              <a:rPr lang="en-US" sz="1600" dirty="0"/>
              <a:t>Customized Android-based app (ATAK)</a:t>
            </a:r>
          </a:p>
        </p:txBody>
      </p:sp>
      <p:pic>
        <p:nvPicPr>
          <p:cNvPr id="11" name="Shape 231">
            <a:extLst>
              <a:ext uri="{FF2B5EF4-FFF2-40B4-BE49-F238E27FC236}">
                <a16:creationId xmlns:a16="http://schemas.microsoft.com/office/drawing/2014/main" id="{4CB7BD0C-E937-447F-AB12-C6D7CFB9A64A}"/>
              </a:ext>
            </a:extLst>
          </p:cNvPr>
          <p:cNvPicPr preferRelativeResize="0"/>
          <p:nvPr/>
        </p:nvPicPr>
        <p:blipFill>
          <a:blip r:embed="rId4">
            <a:alphaModFix/>
          </a:blip>
          <a:stretch>
            <a:fillRect/>
          </a:stretch>
        </p:blipFill>
        <p:spPr>
          <a:xfrm>
            <a:off x="9296402" y="2811020"/>
            <a:ext cx="398681" cy="396525"/>
          </a:xfrm>
          <a:prstGeom prst="rect">
            <a:avLst/>
          </a:prstGeom>
          <a:noFill/>
          <a:ln>
            <a:noFill/>
          </a:ln>
          <a:effectLst>
            <a:outerShdw blurRad="57150" dist="19050" dir="5400000" algn="bl" rotWithShape="0">
              <a:srgbClr val="000000">
                <a:alpha val="50000"/>
              </a:srgbClr>
            </a:outerShdw>
          </a:effectLst>
        </p:spPr>
      </p:pic>
      <p:sp>
        <p:nvSpPr>
          <p:cNvPr id="6" name="Rectangle 5">
            <a:extLst>
              <a:ext uri="{FF2B5EF4-FFF2-40B4-BE49-F238E27FC236}">
                <a16:creationId xmlns:a16="http://schemas.microsoft.com/office/drawing/2014/main" id="{E981B66C-19BC-4EB8-AD15-8198DF757D24}"/>
              </a:ext>
            </a:extLst>
          </p:cNvPr>
          <p:cNvSpPr/>
          <p:nvPr/>
        </p:nvSpPr>
        <p:spPr>
          <a:xfrm>
            <a:off x="8886683" y="2464770"/>
            <a:ext cx="1332417" cy="369332"/>
          </a:xfrm>
          <a:prstGeom prst="rect">
            <a:avLst/>
          </a:prstGeom>
        </p:spPr>
        <p:txBody>
          <a:bodyPr wrap="none">
            <a:spAutoFit/>
          </a:bodyPr>
          <a:lstStyle/>
          <a:p>
            <a:pPr lvl="0" algn="ctr"/>
            <a:r>
              <a:rPr lang="en-US" sz="900" dirty="0"/>
              <a:t>Mobile integration with</a:t>
            </a:r>
          </a:p>
          <a:p>
            <a:pPr lvl="0" algn="ctr"/>
            <a:r>
              <a:rPr lang="en-US" sz="900" dirty="0"/>
              <a:t>Android frontend</a:t>
            </a:r>
          </a:p>
        </p:txBody>
      </p:sp>
      <p:pic>
        <p:nvPicPr>
          <p:cNvPr id="13" name="Shape 227">
            <a:extLst>
              <a:ext uri="{FF2B5EF4-FFF2-40B4-BE49-F238E27FC236}">
                <a16:creationId xmlns:a16="http://schemas.microsoft.com/office/drawing/2014/main" id="{E4447643-E225-421C-B96E-646F5BC06B9E}"/>
              </a:ext>
            </a:extLst>
          </p:cNvPr>
          <p:cNvPicPr preferRelativeResize="0"/>
          <p:nvPr/>
        </p:nvPicPr>
        <p:blipFill rotWithShape="1">
          <a:blip r:embed="rId5">
            <a:alphaModFix/>
          </a:blip>
          <a:srcRect/>
          <a:stretch/>
        </p:blipFill>
        <p:spPr>
          <a:xfrm>
            <a:off x="6709564" y="3664744"/>
            <a:ext cx="198098" cy="499572"/>
          </a:xfrm>
          <a:prstGeom prst="rect">
            <a:avLst/>
          </a:prstGeom>
          <a:noFill/>
          <a:ln>
            <a:noFill/>
          </a:ln>
        </p:spPr>
      </p:pic>
      <p:pic>
        <p:nvPicPr>
          <p:cNvPr id="14" name="Shape 230">
            <a:extLst>
              <a:ext uri="{FF2B5EF4-FFF2-40B4-BE49-F238E27FC236}">
                <a16:creationId xmlns:a16="http://schemas.microsoft.com/office/drawing/2014/main" id="{C246260E-87D1-4847-AB57-82635E27169E}"/>
              </a:ext>
            </a:extLst>
          </p:cNvPr>
          <p:cNvPicPr preferRelativeResize="0"/>
          <p:nvPr/>
        </p:nvPicPr>
        <p:blipFill>
          <a:blip r:embed="rId6">
            <a:alphaModFix/>
          </a:blip>
          <a:stretch>
            <a:fillRect/>
          </a:stretch>
        </p:blipFill>
        <p:spPr>
          <a:xfrm>
            <a:off x="7221859" y="3767246"/>
            <a:ext cx="389796" cy="298637"/>
          </a:xfrm>
          <a:prstGeom prst="rect">
            <a:avLst/>
          </a:prstGeom>
          <a:noFill/>
          <a:ln>
            <a:noFill/>
          </a:ln>
          <a:effectLst>
            <a:outerShdw blurRad="57150" dist="19050" dir="5400000" algn="bl" rotWithShape="0">
              <a:srgbClr val="000000">
                <a:alpha val="50000"/>
              </a:srgbClr>
            </a:outerShdw>
          </a:effectLst>
        </p:spPr>
      </p:pic>
      <p:sp>
        <p:nvSpPr>
          <p:cNvPr id="7" name="Rectangle 6">
            <a:extLst>
              <a:ext uri="{FF2B5EF4-FFF2-40B4-BE49-F238E27FC236}">
                <a16:creationId xmlns:a16="http://schemas.microsoft.com/office/drawing/2014/main" id="{8EB33913-33A9-434B-936B-98372026E524}"/>
              </a:ext>
            </a:extLst>
          </p:cNvPr>
          <p:cNvSpPr/>
          <p:nvPr/>
        </p:nvSpPr>
        <p:spPr>
          <a:xfrm>
            <a:off x="6860356" y="3064551"/>
            <a:ext cx="1112805" cy="738664"/>
          </a:xfrm>
          <a:prstGeom prst="rect">
            <a:avLst/>
          </a:prstGeom>
        </p:spPr>
        <p:txBody>
          <a:bodyPr wrap="none">
            <a:spAutoFit/>
          </a:bodyPr>
          <a:lstStyle/>
          <a:p>
            <a:pPr lvl="0" algn="ctr"/>
            <a:r>
              <a:rPr lang="en-US" sz="1050" dirty="0"/>
              <a:t>4G LTE </a:t>
            </a:r>
          </a:p>
          <a:p>
            <a:pPr lvl="0" algn="ctr"/>
            <a:r>
              <a:rPr lang="en-US" sz="1050" dirty="0"/>
              <a:t>802.11 </a:t>
            </a:r>
            <a:r>
              <a:rPr lang="en-US" sz="1050" dirty="0" err="1"/>
              <a:t>WiFi</a:t>
            </a:r>
            <a:endParaRPr lang="en-US" sz="1050" dirty="0"/>
          </a:p>
          <a:p>
            <a:pPr lvl="0" algn="ctr"/>
            <a:r>
              <a:rPr lang="en-US" sz="1050" dirty="0"/>
              <a:t>Low-power radio</a:t>
            </a:r>
          </a:p>
          <a:p>
            <a:pPr lvl="0" algn="ctr"/>
            <a:endParaRPr lang="en-US" sz="1050" dirty="0"/>
          </a:p>
        </p:txBody>
      </p:sp>
      <p:sp>
        <p:nvSpPr>
          <p:cNvPr id="8" name="Rectangle 7">
            <a:extLst>
              <a:ext uri="{FF2B5EF4-FFF2-40B4-BE49-F238E27FC236}">
                <a16:creationId xmlns:a16="http://schemas.microsoft.com/office/drawing/2014/main" id="{C05AB241-0892-4ED6-AC37-FC152E16DBCD}"/>
              </a:ext>
            </a:extLst>
          </p:cNvPr>
          <p:cNvSpPr/>
          <p:nvPr/>
        </p:nvSpPr>
        <p:spPr>
          <a:xfrm>
            <a:off x="6724650" y="4225894"/>
            <a:ext cx="1585066" cy="415498"/>
          </a:xfrm>
          <a:prstGeom prst="rect">
            <a:avLst/>
          </a:prstGeom>
        </p:spPr>
        <p:txBody>
          <a:bodyPr wrap="square">
            <a:spAutoFit/>
          </a:bodyPr>
          <a:lstStyle/>
          <a:p>
            <a:pPr lvl="0" algn="ctr"/>
            <a:r>
              <a:rPr lang="en-US" sz="1050" dirty="0"/>
              <a:t>Low-power, embedded ferry platforms (RPI3)</a:t>
            </a:r>
          </a:p>
        </p:txBody>
      </p:sp>
      <p:pic>
        <p:nvPicPr>
          <p:cNvPr id="9" name="Picture 8">
            <a:extLst>
              <a:ext uri="{FF2B5EF4-FFF2-40B4-BE49-F238E27FC236}">
                <a16:creationId xmlns:a16="http://schemas.microsoft.com/office/drawing/2014/main" id="{B98754B0-4876-4E67-A011-E345927E6C9E}"/>
              </a:ext>
            </a:extLst>
          </p:cNvPr>
          <p:cNvPicPr>
            <a:picLocks noChangeAspect="1"/>
          </p:cNvPicPr>
          <p:nvPr/>
        </p:nvPicPr>
        <p:blipFill>
          <a:blip r:embed="rId7"/>
          <a:stretch>
            <a:fillRect/>
          </a:stretch>
        </p:blipFill>
        <p:spPr>
          <a:xfrm flipV="1">
            <a:off x="5492057" y="2508209"/>
            <a:ext cx="537200" cy="598662"/>
          </a:xfrm>
          <a:prstGeom prst="rect">
            <a:avLst/>
          </a:prstGeom>
        </p:spPr>
      </p:pic>
      <p:pic>
        <p:nvPicPr>
          <p:cNvPr id="1032" name="Picture 8" descr="Laptop icon. The icon is the shape of a rectangle with another rectangle attached to the lower part of it. The icon has a keyboard and screen on it like a laptop.">
            <a:extLst>
              <a:ext uri="{FF2B5EF4-FFF2-40B4-BE49-F238E27FC236}">
                <a16:creationId xmlns:a16="http://schemas.microsoft.com/office/drawing/2014/main" id="{BEC8B4C5-3599-4065-BB1D-90C76860E5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5492" y="2582513"/>
            <a:ext cx="450056" cy="4500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F606A16-94B9-4858-A4B4-334EC6115BBF}"/>
              </a:ext>
            </a:extLst>
          </p:cNvPr>
          <p:cNvSpPr/>
          <p:nvPr/>
        </p:nvSpPr>
        <p:spPr>
          <a:xfrm>
            <a:off x="4239181" y="3133637"/>
            <a:ext cx="944165" cy="900246"/>
          </a:xfrm>
          <a:prstGeom prst="rect">
            <a:avLst/>
          </a:prstGeom>
        </p:spPr>
        <p:txBody>
          <a:bodyPr wrap="square">
            <a:spAutoFit/>
          </a:bodyPr>
          <a:lstStyle/>
          <a:p>
            <a:pPr lvl="0" algn="ctr"/>
            <a:r>
              <a:rPr lang="en-US" sz="1050" dirty="0"/>
              <a:t>ARM-based, multi-core base station with fast storage</a:t>
            </a:r>
          </a:p>
        </p:txBody>
      </p:sp>
      <p:cxnSp>
        <p:nvCxnSpPr>
          <p:cNvPr id="12" name="Straight Connector 11">
            <a:extLst>
              <a:ext uri="{FF2B5EF4-FFF2-40B4-BE49-F238E27FC236}">
                <a16:creationId xmlns:a16="http://schemas.microsoft.com/office/drawing/2014/main" id="{D523C045-DD86-4D0B-A52B-3FF6750FEAC3}"/>
              </a:ext>
            </a:extLst>
          </p:cNvPr>
          <p:cNvCxnSpPr>
            <a:cxnSpLocks/>
            <a:stCxn id="1032" idx="3"/>
            <a:endCxn id="9" idx="1"/>
          </p:cNvCxnSpPr>
          <p:nvPr/>
        </p:nvCxnSpPr>
        <p:spPr>
          <a:xfrm flipV="1">
            <a:off x="5055548" y="2807542"/>
            <a:ext cx="436510" cy="1"/>
          </a:xfrm>
          <a:prstGeom prst="line">
            <a:avLst/>
          </a:prstGeom>
          <a:ln w="22225">
            <a:prstDash val="dash"/>
            <a:headEnd type="stealth"/>
            <a:tailEnd type="stealth"/>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6643AE9-3446-4890-ABAD-C3A34C4D6C82}"/>
              </a:ext>
            </a:extLst>
          </p:cNvPr>
          <p:cNvPicPr>
            <a:picLocks noChangeAspect="1"/>
          </p:cNvPicPr>
          <p:nvPr/>
        </p:nvPicPr>
        <p:blipFill>
          <a:blip r:embed="rId9"/>
          <a:stretch>
            <a:fillRect/>
          </a:stretch>
        </p:blipFill>
        <p:spPr>
          <a:xfrm>
            <a:off x="7067551" y="4618311"/>
            <a:ext cx="886281" cy="685623"/>
          </a:xfrm>
          <a:prstGeom prst="rect">
            <a:avLst/>
          </a:prstGeom>
        </p:spPr>
      </p:pic>
      <p:pic>
        <p:nvPicPr>
          <p:cNvPr id="1034" name="Picture 10" descr="Image result for lora icon">
            <a:extLst>
              <a:ext uri="{FF2B5EF4-FFF2-40B4-BE49-F238E27FC236}">
                <a16:creationId xmlns:a16="http://schemas.microsoft.com/office/drawing/2014/main" id="{7AC6EA91-E1A4-4649-BED6-81B2123F88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12794" y="3573966"/>
            <a:ext cx="596923" cy="732359"/>
          </a:xfrm>
          <a:prstGeom prst="rect">
            <a:avLst/>
          </a:prstGeom>
          <a:noFill/>
          <a:extLst>
            <a:ext uri="{909E8E84-426E-40DD-AFC4-6F175D3DCCD1}">
              <a14:hiddenFill xmlns:a14="http://schemas.microsoft.com/office/drawing/2010/main">
                <a:solidFill>
                  <a:srgbClr val="FFFFFF"/>
                </a:solidFill>
              </a14:hiddenFill>
            </a:ext>
          </a:extLst>
        </p:spPr>
      </p:pic>
      <p:pic>
        <p:nvPicPr>
          <p:cNvPr id="27" name="Shape 229">
            <a:extLst>
              <a:ext uri="{FF2B5EF4-FFF2-40B4-BE49-F238E27FC236}">
                <a16:creationId xmlns:a16="http://schemas.microsoft.com/office/drawing/2014/main" id="{94D7D24D-C7F5-4EA6-A955-E4E3B5E24307}"/>
              </a:ext>
            </a:extLst>
          </p:cNvPr>
          <p:cNvPicPr preferRelativeResize="0"/>
          <p:nvPr/>
        </p:nvPicPr>
        <p:blipFill>
          <a:blip r:embed="rId11">
            <a:alphaModFix/>
          </a:blip>
          <a:stretch>
            <a:fillRect/>
          </a:stretch>
        </p:blipFill>
        <p:spPr>
          <a:xfrm>
            <a:off x="9371301" y="4935196"/>
            <a:ext cx="326927" cy="346250"/>
          </a:xfrm>
          <a:prstGeom prst="rect">
            <a:avLst/>
          </a:prstGeom>
          <a:noFill/>
          <a:ln>
            <a:noFill/>
          </a:ln>
          <a:effectLst>
            <a:outerShdw blurRad="57150" dist="19050" dir="5400000" algn="bl" rotWithShape="0">
              <a:srgbClr val="000000">
                <a:alpha val="50000"/>
              </a:srgbClr>
            </a:outerShdw>
          </a:effectLst>
        </p:spPr>
      </p:pic>
      <p:pic>
        <p:nvPicPr>
          <p:cNvPr id="28" name="Shape 232">
            <a:extLst>
              <a:ext uri="{FF2B5EF4-FFF2-40B4-BE49-F238E27FC236}">
                <a16:creationId xmlns:a16="http://schemas.microsoft.com/office/drawing/2014/main" id="{2E7FF026-B1AA-4388-A5A4-DCC22DE86E6F}"/>
              </a:ext>
            </a:extLst>
          </p:cNvPr>
          <p:cNvPicPr preferRelativeResize="0"/>
          <p:nvPr/>
        </p:nvPicPr>
        <p:blipFill>
          <a:blip r:embed="rId12">
            <a:alphaModFix/>
          </a:blip>
          <a:stretch>
            <a:fillRect/>
          </a:stretch>
        </p:blipFill>
        <p:spPr>
          <a:xfrm>
            <a:off x="8911971" y="4954034"/>
            <a:ext cx="299185" cy="308574"/>
          </a:xfrm>
          <a:prstGeom prst="rect">
            <a:avLst/>
          </a:prstGeom>
          <a:noFill/>
          <a:ln>
            <a:noFill/>
          </a:ln>
        </p:spPr>
      </p:pic>
      <p:pic>
        <p:nvPicPr>
          <p:cNvPr id="29" name="Shape 233">
            <a:extLst>
              <a:ext uri="{FF2B5EF4-FFF2-40B4-BE49-F238E27FC236}">
                <a16:creationId xmlns:a16="http://schemas.microsoft.com/office/drawing/2014/main" id="{B0838F10-41A4-4ABE-AED8-7560A79581E4}"/>
              </a:ext>
            </a:extLst>
          </p:cNvPr>
          <p:cNvPicPr preferRelativeResize="0"/>
          <p:nvPr/>
        </p:nvPicPr>
        <p:blipFill>
          <a:blip r:embed="rId13">
            <a:alphaModFix/>
          </a:blip>
          <a:stretch>
            <a:fillRect/>
          </a:stretch>
        </p:blipFill>
        <p:spPr>
          <a:xfrm>
            <a:off x="9793308" y="4936169"/>
            <a:ext cx="415828" cy="346250"/>
          </a:xfrm>
          <a:prstGeom prst="rect">
            <a:avLst/>
          </a:prstGeom>
          <a:noFill/>
          <a:ln>
            <a:noFill/>
          </a:ln>
        </p:spPr>
      </p:pic>
      <p:sp>
        <p:nvSpPr>
          <p:cNvPr id="30" name="Rectangle 29">
            <a:extLst>
              <a:ext uri="{FF2B5EF4-FFF2-40B4-BE49-F238E27FC236}">
                <a16:creationId xmlns:a16="http://schemas.microsoft.com/office/drawing/2014/main" id="{8BFAB19C-FD9B-4D7B-8A44-7649C952199C}"/>
              </a:ext>
            </a:extLst>
          </p:cNvPr>
          <p:cNvSpPr/>
          <p:nvPr/>
        </p:nvSpPr>
        <p:spPr>
          <a:xfrm>
            <a:off x="8980765" y="3914530"/>
            <a:ext cx="1107996" cy="230832"/>
          </a:xfrm>
          <a:prstGeom prst="rect">
            <a:avLst/>
          </a:prstGeom>
        </p:spPr>
        <p:txBody>
          <a:bodyPr wrap="none">
            <a:spAutoFit/>
          </a:bodyPr>
          <a:lstStyle/>
          <a:p>
            <a:pPr lvl="0" algn="ctr"/>
            <a:r>
              <a:rPr lang="en-US" sz="900" dirty="0"/>
              <a:t>4G LTE, 802.11 </a:t>
            </a:r>
            <a:r>
              <a:rPr lang="en-US" sz="900" dirty="0" err="1"/>
              <a:t>WiFi</a:t>
            </a:r>
            <a:endParaRPr lang="en-US" sz="900" dirty="0"/>
          </a:p>
        </p:txBody>
      </p:sp>
    </p:spTree>
    <p:extLst>
      <p:ext uri="{BB962C8B-B14F-4D97-AF65-F5344CB8AC3E}">
        <p14:creationId xmlns:p14="http://schemas.microsoft.com/office/powerpoint/2010/main" val="2596311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RIWideFormatTemplate_2018r" id="{B170867C-CAFF-41BB-8CFC-A55BEB41C1E0}" vid="{2A832D54-D0AC-427F-BA5E-A102655DCEF7}"/>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3407</TotalTime>
  <Words>848</Words>
  <Application>Microsoft Office PowerPoint</Application>
  <PresentationFormat>Widescreen</PresentationFormat>
  <Paragraphs>164</Paragraphs>
  <Slides>19</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Atletico Medium</vt:lpstr>
      <vt:lpstr>Calibri</vt:lpstr>
      <vt:lpstr>Calibri Light</vt:lpstr>
      <vt:lpstr>Cambria Math</vt:lpstr>
      <vt:lpstr>Cantata One</vt:lpstr>
      <vt:lpstr>Courier New</vt:lpstr>
      <vt:lpstr>Noto Sans Symbols</vt:lpstr>
      <vt:lpstr>Wingdings</vt:lpstr>
      <vt:lpstr>Office Theme</vt:lpstr>
      <vt:lpstr>Simple Light</vt:lpstr>
      <vt:lpstr>PowerPoint Presentation</vt:lpstr>
      <vt:lpstr>Project Motivation</vt:lpstr>
      <vt:lpstr>Project Goal &amp; Impact</vt:lpstr>
      <vt:lpstr>System Overview The Wildland-fire Data Logistics Network</vt:lpstr>
      <vt:lpstr>Prototyping Scenarios</vt:lpstr>
      <vt:lpstr>Base Station Hardware</vt:lpstr>
      <vt:lpstr>Data Ferry – Field Prototype</vt:lpstr>
      <vt:lpstr>Data Ferrying &amp; User Experience</vt:lpstr>
      <vt:lpstr>System Architecture – Hardware</vt:lpstr>
      <vt:lpstr>System Architecture – Software</vt:lpstr>
      <vt:lpstr>Data Request</vt:lpstr>
      <vt:lpstr>Data Transfer</vt:lpstr>
      <vt:lpstr>Ferry Enroute</vt:lpstr>
      <vt:lpstr>ATAK Download</vt:lpstr>
      <vt:lpstr>Base Station Admin Portal</vt:lpstr>
      <vt:lpstr>ATAK Development</vt:lpstr>
      <vt:lpstr>ATAK Development</vt:lpstr>
      <vt:lpstr>Demonstration</vt:lpstr>
      <vt:lpstr>Bigger Picture IRON: The Framework for Emergency Responders</vt:lpstr>
    </vt:vector>
  </TitlesOfParts>
  <Company>Michigan Technological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F. Poley</dc:creator>
  <cp:lastModifiedBy>Nancy French</cp:lastModifiedBy>
  <cp:revision>75</cp:revision>
  <dcterms:created xsi:type="dcterms:W3CDTF">2019-06-20T17:56:09Z</dcterms:created>
  <dcterms:modified xsi:type="dcterms:W3CDTF">2019-11-14T04:19:12Z</dcterms:modified>
</cp:coreProperties>
</file>