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416" r:id="rId2"/>
    <p:sldId id="847" r:id="rId3"/>
    <p:sldId id="452" r:id="rId4"/>
    <p:sldId id="839" r:id="rId5"/>
    <p:sldId id="846" r:id="rId6"/>
    <p:sldId id="84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24" userDrawn="1">
          <p15:clr>
            <a:srgbClr val="A4A3A4"/>
          </p15:clr>
        </p15:guide>
        <p15:guide id="2" pos="7032" userDrawn="1">
          <p15:clr>
            <a:srgbClr val="A4A3A4"/>
          </p15:clr>
        </p15:guide>
        <p15:guide id="3" orient="horz" pos="2352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Hermes" initials="CH" lastIdx="2" clrIdx="0"/>
  <p:cmAuthor id="2" name="Christopher Hermes" initials="CH [2]" lastIdx="1" clrIdx="1"/>
  <p:cmAuthor id="3" name="Christopher Hermes" initials="CH [3]" lastIdx="1" clrIdx="2"/>
  <p:cmAuthor id="4" name="Christopher Hermes" initials="CH [4]" lastIdx="1" clrIdx="3"/>
  <p:cmAuthor id="5" name="Christopher Hermes" initials="CH [5]" lastIdx="1" clrIdx="4"/>
  <p:cmAuthor id="6" name="Christopher Hermes" initials="CH [6]" lastIdx="1" clrIdx="5"/>
  <p:cmAuthor id="7" name="Christopher Hermes" initials="CH [7]" lastIdx="1" clrIdx="6"/>
  <p:cmAuthor id="8" name="Christopher Hermes" initials="CH [8]" lastIdx="1" clrIdx="7"/>
  <p:cmAuthor id="9" name="Christopher Hermes" initials="CH [9]" lastIdx="1" clrIdx="8"/>
  <p:cmAuthor id="10" name="Christopher Hermes" initials="CH [10]" lastIdx="1" clrIdx="9"/>
  <p:cmAuthor id="11" name="Christopher Hermes" initials="CH [11]" lastIdx="1" clrIdx="10"/>
  <p:cmAuthor id="12" name="Christopher Hermes" initials="CH [12]" lastIdx="1" clrIdx="11"/>
  <p:cmAuthor id="13" name="Christopher Hermes" initials="CH [13]" lastIdx="1" clrIdx="12"/>
  <p:cmAuthor id="14" name="Christopher Hermes" initials="CH [14]" lastIdx="1" clrIdx="13"/>
  <p:cmAuthor id="15" name="Christopher Hermes" initials="CH [15]" lastIdx="1" clrIdx="14"/>
  <p:cmAuthor id="16" name="Christopher Hermes" initials="CH [16]" lastIdx="1" clrIdx="15"/>
  <p:cmAuthor id="17" name="Christopher Hermes" initials="CH [17]" lastIdx="1" clrIdx="16"/>
  <p:cmAuthor id="18" name="Christopher Hermes" initials="CH [18]" lastIdx="1" clrIdx="17"/>
  <p:cmAuthor id="19" name="Christopher Hermes" initials="CH [19]" lastIdx="1" clrIdx="18"/>
  <p:cmAuthor id="20" name="Santiago" initials="S" lastIdx="5" clrIdx="19">
    <p:extLst>
      <p:ext uri="{19B8F6BF-5375-455C-9EA6-DF929625EA0E}">
        <p15:presenceInfo xmlns:p15="http://schemas.microsoft.com/office/powerpoint/2012/main" userId="Santia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714"/>
    <a:srgbClr val="763F19"/>
    <a:srgbClr val="731C16"/>
    <a:srgbClr val="FF1B00"/>
    <a:srgbClr val="FFF300"/>
    <a:srgbClr val="59B800"/>
    <a:srgbClr val="FFFFFF"/>
    <a:srgbClr val="E2E2E2"/>
    <a:srgbClr val="FCFCFC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2086" autoAdjust="0"/>
  </p:normalViewPr>
  <p:slideViewPr>
    <p:cSldViewPr snapToGrid="0">
      <p:cViewPr varScale="1">
        <p:scale>
          <a:sx n="93" d="100"/>
          <a:sy n="93" d="100"/>
        </p:scale>
        <p:origin x="106" y="202"/>
      </p:cViewPr>
      <p:guideLst>
        <p:guide pos="624"/>
        <p:guide pos="7032"/>
        <p:guide orient="horz" pos="2352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-10728"/>
    </p:cViewPr>
  </p:sorterViewPr>
  <p:notesViewPr>
    <p:cSldViewPr snapToGrid="0">
      <p:cViewPr>
        <p:scale>
          <a:sx n="243" d="100"/>
          <a:sy n="243" d="100"/>
        </p:scale>
        <p:origin x="-320" y="-10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EA8A0-15D8-4FC2-A0D5-7C3A36012A56}" type="datetimeFigureOut">
              <a:rPr lang="bg-BG" smtClean="0"/>
              <a:t>4.5.2021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A5A7-B492-48DE-AC04-28E27A2EEF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77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664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123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A5A7-B492-48DE-AC04-28E27A2EEFE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70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88175"/>
          </a:xfrm>
        </p:spPr>
        <p:txBody>
          <a:bodyPr/>
          <a:lstStyle/>
          <a:p>
            <a:pPr fontAlgn="ctr"/>
            <a:endParaRPr lang="en-US" sz="1000" b="1" dirty="0"/>
          </a:p>
          <a:p>
            <a:pPr fontAlgn="ctr"/>
            <a:r>
              <a:rPr lang="en-US" sz="1000" b="1" dirty="0"/>
              <a:t>Situation</a:t>
            </a:r>
          </a:p>
          <a:p>
            <a:pPr fontAlgn="ctr"/>
            <a:r>
              <a:rPr lang="en-US" sz="1000" dirty="0"/>
              <a:t>The construction and agriculture industries are always looking for more affordable and more effective ways of executing key tasks, such as:</a:t>
            </a:r>
          </a:p>
          <a:p>
            <a:pPr fontAlgn="ctr"/>
            <a:r>
              <a:rPr lang="en-US" sz="1000" dirty="0"/>
              <a:t>Tracking excavation and construction projects</a:t>
            </a:r>
          </a:p>
          <a:p>
            <a:pPr fontAlgn="ctr"/>
            <a:r>
              <a:rPr lang="en-US" sz="1000" dirty="0"/>
              <a:t>Safety monitoring &amp; support</a:t>
            </a:r>
          </a:p>
          <a:p>
            <a:pPr fontAlgn="ctr"/>
            <a:r>
              <a:rPr lang="en-US" sz="1000" dirty="0"/>
              <a:t>Managing logistics and production planning</a:t>
            </a:r>
          </a:p>
          <a:p>
            <a:pPr fontAlgn="ctr"/>
            <a:r>
              <a:rPr lang="en-US" sz="1000" dirty="0"/>
              <a:t>Inventory control</a:t>
            </a:r>
          </a:p>
          <a:p>
            <a:pPr fontAlgn="ctr"/>
            <a:r>
              <a:rPr lang="en-US" sz="1000" dirty="0"/>
              <a:t>Surveillance</a:t>
            </a:r>
          </a:p>
          <a:p>
            <a:pPr fontAlgn="ctr"/>
            <a:r>
              <a:rPr lang="en-US" sz="1000" dirty="0"/>
              <a:t>Crop Analysis</a:t>
            </a:r>
          </a:p>
          <a:p>
            <a:pPr fontAlgn="ctr"/>
            <a:r>
              <a:rPr lang="en-US" sz="1000" b="1" dirty="0"/>
              <a:t>Alternatives</a:t>
            </a:r>
          </a:p>
          <a:p>
            <a:pPr fontAlgn="ctr"/>
            <a:r>
              <a:rPr lang="en-US" sz="1000" dirty="0"/>
              <a:t>Many companies have bought their own drones and trained/licensed their own pilots.</a:t>
            </a:r>
          </a:p>
          <a:p>
            <a:pPr fontAlgn="ctr"/>
            <a:r>
              <a:rPr lang="en-US" sz="1000" dirty="0"/>
              <a:t>Many companies pay drone service companies to plan, fly and process the data.</a:t>
            </a:r>
          </a:p>
          <a:p>
            <a:pPr fontAlgn="ctr"/>
            <a:r>
              <a:rPr lang="en-US" sz="1000" b="1" dirty="0" err="1"/>
              <a:t>Proofpoints</a:t>
            </a:r>
            <a:endParaRPr lang="en-US" sz="1000" b="1" dirty="0"/>
          </a:p>
          <a:p>
            <a:pPr fontAlgn="ctr"/>
            <a:r>
              <a:rPr lang="en-US" sz="1000" dirty="0"/>
              <a:t>Average cost savings with drones up to 80% vs. traditional methods</a:t>
            </a:r>
          </a:p>
          <a:p>
            <a:pPr fontAlgn="ctr"/>
            <a:r>
              <a:rPr lang="en-US" sz="1000" dirty="0"/>
              <a:t>Agriculture drones save $30-$40 per acre, per year. </a:t>
            </a:r>
            <a:r>
              <a:rPr lang="en-US" sz="1000" dirty="0" err="1"/>
              <a:t>Fortune.com</a:t>
            </a:r>
            <a:endParaRPr lang="en-US" sz="1000" dirty="0"/>
          </a:p>
          <a:p>
            <a:pPr fontAlgn="ctr"/>
            <a:r>
              <a:rPr lang="en-US" sz="1000" dirty="0"/>
              <a:t>All drones crash, with a 50% chance of not being able to recover from each.</a:t>
            </a:r>
          </a:p>
          <a:p>
            <a:pPr fontAlgn="ctr"/>
            <a:r>
              <a:rPr lang="en-US" sz="1000" dirty="0"/>
              <a:t>Pilot licenses take 5 to 7 months to be issued. A remote pilot license is required.</a:t>
            </a:r>
          </a:p>
          <a:p>
            <a:pPr fontAlgn="ctr"/>
            <a:r>
              <a:rPr lang="en-US" sz="1000" dirty="0"/>
              <a:t>Average Testing Intervals:24 months (vs. 24/7) </a:t>
            </a:r>
          </a:p>
          <a:p>
            <a:pPr fontAlgn="ctr"/>
            <a:r>
              <a:rPr lang="en-US" sz="1000" dirty="0"/>
              <a:t>Insurance to 3rd party damages is mandatory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A5A7-B492-48DE-AC04-28E27A2EEFE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9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88175"/>
          </a:xfrm>
        </p:spPr>
        <p:txBody>
          <a:bodyPr/>
          <a:lstStyle/>
          <a:p>
            <a:pPr fontAlgn="ctr"/>
            <a:endParaRPr lang="en-US" sz="1000" b="1" dirty="0"/>
          </a:p>
          <a:p>
            <a:pPr fontAlgn="ctr"/>
            <a:r>
              <a:rPr lang="en-US" sz="1000" b="1" dirty="0"/>
              <a:t>Situation</a:t>
            </a:r>
          </a:p>
          <a:p>
            <a:pPr fontAlgn="ctr"/>
            <a:r>
              <a:rPr lang="en-US" sz="1000" dirty="0"/>
              <a:t>The construction and agriculture industries are always looking for more affordable and more effective ways of executing key tasks, such as:</a:t>
            </a:r>
          </a:p>
          <a:p>
            <a:pPr fontAlgn="ctr"/>
            <a:r>
              <a:rPr lang="en-US" sz="1000" dirty="0"/>
              <a:t>Tracking excavation and construction projects</a:t>
            </a:r>
          </a:p>
          <a:p>
            <a:pPr fontAlgn="ctr"/>
            <a:r>
              <a:rPr lang="en-US" sz="1000" dirty="0"/>
              <a:t>Safety monitoring &amp; support</a:t>
            </a:r>
          </a:p>
          <a:p>
            <a:pPr fontAlgn="ctr"/>
            <a:r>
              <a:rPr lang="en-US" sz="1000" dirty="0"/>
              <a:t>Managing logistics and production planning</a:t>
            </a:r>
          </a:p>
          <a:p>
            <a:pPr fontAlgn="ctr"/>
            <a:r>
              <a:rPr lang="en-US" sz="1000" dirty="0"/>
              <a:t>Inventory control</a:t>
            </a:r>
          </a:p>
          <a:p>
            <a:pPr fontAlgn="ctr"/>
            <a:r>
              <a:rPr lang="en-US" sz="1000" dirty="0"/>
              <a:t>Surveillance</a:t>
            </a:r>
          </a:p>
          <a:p>
            <a:pPr fontAlgn="ctr"/>
            <a:r>
              <a:rPr lang="en-US" sz="1000" dirty="0"/>
              <a:t>Crop Analysis</a:t>
            </a:r>
          </a:p>
          <a:p>
            <a:pPr fontAlgn="ctr"/>
            <a:r>
              <a:rPr lang="en-US" sz="1000" b="1" dirty="0"/>
              <a:t>Alternatives</a:t>
            </a:r>
          </a:p>
          <a:p>
            <a:pPr fontAlgn="ctr"/>
            <a:r>
              <a:rPr lang="en-US" sz="1000" dirty="0"/>
              <a:t>Many companies have bought their own drones and trained/licensed their own pilots.</a:t>
            </a:r>
          </a:p>
          <a:p>
            <a:pPr fontAlgn="ctr"/>
            <a:r>
              <a:rPr lang="en-US" sz="1000" dirty="0"/>
              <a:t>Many companies pay drone service companies to plan, fly and process the data.</a:t>
            </a:r>
          </a:p>
          <a:p>
            <a:pPr fontAlgn="ctr"/>
            <a:r>
              <a:rPr lang="en-US" sz="1000" b="1" dirty="0" err="1"/>
              <a:t>Proofpoints</a:t>
            </a:r>
            <a:endParaRPr lang="en-US" sz="1000" b="1" dirty="0"/>
          </a:p>
          <a:p>
            <a:pPr fontAlgn="ctr"/>
            <a:r>
              <a:rPr lang="en-US" sz="1000" dirty="0"/>
              <a:t>Average cost savings with drones up to 80% vs. traditional methods</a:t>
            </a:r>
          </a:p>
          <a:p>
            <a:pPr fontAlgn="ctr"/>
            <a:r>
              <a:rPr lang="en-US" sz="1000" dirty="0"/>
              <a:t>Agriculture drones save $30-$40 per acre, per year. </a:t>
            </a:r>
            <a:r>
              <a:rPr lang="en-US" sz="1000" dirty="0" err="1"/>
              <a:t>Fortune.com</a:t>
            </a:r>
            <a:endParaRPr lang="en-US" sz="1000" dirty="0"/>
          </a:p>
          <a:p>
            <a:pPr fontAlgn="ctr"/>
            <a:r>
              <a:rPr lang="en-US" sz="1000" dirty="0"/>
              <a:t>All drones crash, with a 50% chance of not being able to recover from each.</a:t>
            </a:r>
          </a:p>
          <a:p>
            <a:pPr fontAlgn="ctr"/>
            <a:r>
              <a:rPr lang="en-US" sz="1000" dirty="0"/>
              <a:t>Pilot licenses take 5 to 7 months to be issued. A remote pilot license is required.</a:t>
            </a:r>
          </a:p>
          <a:p>
            <a:pPr fontAlgn="ctr"/>
            <a:r>
              <a:rPr lang="en-US" sz="1000" dirty="0"/>
              <a:t>Average Testing Intervals:24 months (vs. 24/7) </a:t>
            </a:r>
          </a:p>
          <a:p>
            <a:pPr fontAlgn="ctr"/>
            <a:r>
              <a:rPr lang="en-US" sz="1000" dirty="0"/>
              <a:t>Insurance to 3rd party damages is mandatory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A5A7-B492-48DE-AC04-28E27A2EEFE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62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29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940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089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43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916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729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5593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551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468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640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70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0316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0951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9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65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5DFD55-05BA-44C0-83A7-72F2D1D74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" y="871085"/>
            <a:ext cx="9989820" cy="192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844E6-D5BE-E14D-87BF-BB3BCBEE9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30" y="3489538"/>
            <a:ext cx="2821940" cy="30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844E6-D5BE-E14D-87BF-BB3BCBEE9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9" y="1198258"/>
            <a:ext cx="1399724" cy="1517301"/>
          </a:xfrm>
          <a:prstGeom prst="rect">
            <a:avLst/>
          </a:prstGeom>
        </p:spPr>
      </p:pic>
      <p:pic>
        <p:nvPicPr>
          <p:cNvPr id="1026" name="Picture 2" descr="University of Illinois at Chicago - Wikipedia">
            <a:extLst>
              <a:ext uri="{FF2B5EF4-FFF2-40B4-BE49-F238E27FC236}">
                <a16:creationId xmlns:a16="http://schemas.microsoft.com/office/drawing/2014/main" id="{D12D3FAC-C858-4A02-8939-F717C3873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66" y="3020777"/>
            <a:ext cx="1640393" cy="164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SF Logo | NSF - National Science Foundation">
            <a:extLst>
              <a:ext uri="{FF2B5EF4-FFF2-40B4-BE49-F238E27FC236}">
                <a16:creationId xmlns:a16="http://schemas.microsoft.com/office/drawing/2014/main" id="{C91A5FC8-CE58-4879-853D-E684E3A7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09" y="4781723"/>
            <a:ext cx="1958709" cy="196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73FEF1-C4F1-4E59-8711-9093EE2D78EB}"/>
              </a:ext>
            </a:extLst>
          </p:cNvPr>
          <p:cNvSpPr txBox="1"/>
          <p:nvPr/>
        </p:nvSpPr>
        <p:spPr>
          <a:xfrm>
            <a:off x="3116966" y="1782987"/>
            <a:ext cx="870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itillium Web" panose="00000500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Team of engineers with combined 40 + years of UAV and remote sensing experience.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976C5-1068-4223-B074-79C23870C895}"/>
              </a:ext>
            </a:extLst>
          </p:cNvPr>
          <p:cNvSpPr txBox="1"/>
          <p:nvPr/>
        </p:nvSpPr>
        <p:spPr>
          <a:xfrm>
            <a:off x="3245618" y="3656308"/>
            <a:ext cx="870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itillium Web" panose="00000500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University of Illinois at Chicago – Image and video processing.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96FC9-5424-44D5-9B92-0A80C31CEB2C}"/>
              </a:ext>
            </a:extLst>
          </p:cNvPr>
          <p:cNvSpPr txBox="1"/>
          <p:nvPr/>
        </p:nvSpPr>
        <p:spPr>
          <a:xfrm>
            <a:off x="3245618" y="5766091"/>
            <a:ext cx="870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itillium Web" panose="00000500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National Science Foundation SBIR + I-Corps program participants.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9BD5C-4321-48E1-BD70-A266DE7B844C}"/>
              </a:ext>
            </a:extLst>
          </p:cNvPr>
          <p:cNvSpPr/>
          <p:nvPr/>
        </p:nvSpPr>
        <p:spPr>
          <a:xfrm>
            <a:off x="28405" y="439192"/>
            <a:ext cx="937260" cy="6000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72" b="0" i="0" u="none" strike="noStrike" kern="1200" cap="none" spc="0" normalizeH="0" baseline="0" noProof="0">
              <a:ln>
                <a:noFill/>
              </a:ln>
              <a:solidFill>
                <a:srgbClr val="C31B34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BA16C0-8206-410A-90AC-9AD1C6B3C1AF}"/>
              </a:ext>
            </a:extLst>
          </p:cNvPr>
          <p:cNvSpPr txBox="1">
            <a:spLocks/>
          </p:cNvSpPr>
          <p:nvPr/>
        </p:nvSpPr>
        <p:spPr>
          <a:xfrm>
            <a:off x="153862" y="455214"/>
            <a:ext cx="729985" cy="465076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2800" kern="120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F18-A32D-40F8-92A2-4CABB04772E8}" type="slidenum"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2460909B-ACAF-482B-921C-4C531CC0F399}"/>
              </a:ext>
            </a:extLst>
          </p:cNvPr>
          <p:cNvSpPr txBox="1">
            <a:spLocks/>
          </p:cNvSpPr>
          <p:nvPr/>
        </p:nvSpPr>
        <p:spPr>
          <a:xfrm>
            <a:off x="946540" y="173175"/>
            <a:ext cx="9144001" cy="9007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/>
                </a:solidFill>
                <a:latin typeface="Titillium Web" panose="00000500000000000000" pitchFamily="2" charset="0"/>
              </a:rPr>
              <a:t>About</a:t>
            </a:r>
            <a:r>
              <a:rPr lang="es-CO" sz="4000" dirty="0">
                <a:solidFill>
                  <a:schemeClr val="tx2"/>
                </a:solidFill>
                <a:latin typeface="Titillium Web" panose="00000500000000000000" pitchFamily="2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Titillium Web" panose="00000500000000000000" pitchFamily="2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85415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0"/>
            <a:ext cx="15145960" cy="6838630"/>
          </a:xfrm>
          <a:prstGeom prst="rect">
            <a:avLst/>
          </a:prstGeom>
        </p:spPr>
      </p:pic>
      <p:sp>
        <p:nvSpPr>
          <p:cNvPr id="16" name="Slide Number Placeholder 44">
            <a:extLst>
              <a:ext uri="{FF2B5EF4-FFF2-40B4-BE49-F238E27FC236}">
                <a16:creationId xmlns:a16="http://schemas.microsoft.com/office/drawing/2014/main" id="{32C447AB-C67B-3641-BC44-241667A947D7}"/>
              </a:ext>
            </a:extLst>
          </p:cNvPr>
          <p:cNvSpPr txBox="1">
            <a:spLocks/>
          </p:cNvSpPr>
          <p:nvPr/>
        </p:nvSpPr>
        <p:spPr>
          <a:xfrm>
            <a:off x="84587" y="552194"/>
            <a:ext cx="729985" cy="4650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31B34"/>
                </a:solidFill>
                <a:effectLst/>
                <a:uLnTx/>
                <a:uFillTx/>
                <a:latin typeface="Titillium Web" panose="00000500000000000000" pitchFamily="2" charset="0"/>
              </a:rPr>
              <a:t>2</a:t>
            </a: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C31B34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A38EDA-01AF-5042-91D2-3F532703BF50}"/>
              </a:ext>
            </a:extLst>
          </p:cNvPr>
          <p:cNvSpPr/>
          <p:nvPr/>
        </p:nvSpPr>
        <p:spPr>
          <a:xfrm>
            <a:off x="28405" y="439192"/>
            <a:ext cx="937260" cy="6000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72" b="0" i="0" u="none" strike="noStrike" kern="1200" cap="none" spc="0" normalizeH="0" baseline="0" noProof="0">
              <a:ln>
                <a:noFill/>
              </a:ln>
              <a:solidFill>
                <a:srgbClr val="C31B34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5E13C05-7016-E841-919B-41E8898CB709}"/>
              </a:ext>
            </a:extLst>
          </p:cNvPr>
          <p:cNvSpPr txBox="1">
            <a:spLocks/>
          </p:cNvSpPr>
          <p:nvPr/>
        </p:nvSpPr>
        <p:spPr>
          <a:xfrm>
            <a:off x="153862" y="455214"/>
            <a:ext cx="729985" cy="465076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2800" kern="120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F18-A32D-40F8-92A2-4CABB04772E8}" type="slidenum"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D50DF-5011-4F9D-8B24-27FAEAF453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79"/>
          <a:stretch/>
        </p:blipFill>
        <p:spPr>
          <a:xfrm>
            <a:off x="5262166" y="2529016"/>
            <a:ext cx="6102534" cy="4150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D3C7D18-68B3-460F-B24E-9BDF364A0463}"/>
              </a:ext>
            </a:extLst>
          </p:cNvPr>
          <p:cNvSpPr/>
          <p:nvPr/>
        </p:nvSpPr>
        <p:spPr>
          <a:xfrm>
            <a:off x="372960" y="2126600"/>
            <a:ext cx="4635221" cy="3310373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F477F024-54B1-4402-87C8-606B78BDCA8C}"/>
              </a:ext>
            </a:extLst>
          </p:cNvPr>
          <p:cNvSpPr/>
          <p:nvPr/>
        </p:nvSpPr>
        <p:spPr>
          <a:xfrm rot="13589208">
            <a:off x="4421505" y="3993532"/>
            <a:ext cx="986626" cy="1015991"/>
          </a:xfrm>
          <a:prstGeom prst="rtTriangle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CEC82-D57D-4D08-94E9-47F608A0C785}"/>
              </a:ext>
            </a:extLst>
          </p:cNvPr>
          <p:cNvGrpSpPr/>
          <p:nvPr/>
        </p:nvGrpSpPr>
        <p:grpSpPr>
          <a:xfrm>
            <a:off x="206747" y="1065953"/>
            <a:ext cx="5174394" cy="4253298"/>
            <a:chOff x="1499444" y="2880109"/>
            <a:chExt cx="5174394" cy="42532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2EFFCB-9607-4F87-A250-7E9C0A8E1743}"/>
                </a:ext>
              </a:extLst>
            </p:cNvPr>
            <p:cNvSpPr txBox="1"/>
            <p:nvPr/>
          </p:nvSpPr>
          <p:spPr>
            <a:xfrm>
              <a:off x="1853017" y="4086419"/>
              <a:ext cx="386604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Titillium Web" panose="00000500000000000000" pitchFamily="2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24/7 AI Monitoring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Titillium Web" panose="00000500000000000000" pitchFamily="2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Geo-Referencing Fires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Titillium Web" panose="00000500000000000000" pitchFamily="2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Alerts to Any Device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Titillium Web" panose="00000500000000000000" pitchFamily="2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Live Video Feeds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Titillium Web" panose="00000500000000000000" pitchFamily="2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Camera Control 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Titillium Web" panose="00000500000000000000" pitchFamily="2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Video Footage Prior to Detection Saved as Evidence</a:t>
              </a:r>
            </a:p>
            <a:p>
              <a:pPr marL="285750" indent="-285750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Titillium Web" panose="00000500000000000000" pitchFamily="2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Integration with Existing Systems (i.e. ATAK, ArcGIS)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1BA383-7311-46F7-AD02-3646DA1961DE}"/>
                </a:ext>
              </a:extLst>
            </p:cNvPr>
            <p:cNvSpPr/>
            <p:nvPr/>
          </p:nvSpPr>
          <p:spPr>
            <a:xfrm>
              <a:off x="1499444" y="2880109"/>
              <a:ext cx="46905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bg-BG" sz="2400" dirty="0">
                <a:solidFill>
                  <a:schemeClr val="tx2"/>
                </a:solidFill>
              </a:endParaRPr>
            </a:p>
          </p:txBody>
        </p:sp>
        <p:sp>
          <p:nvSpPr>
            <p:cNvPr id="24" name="Right Arrow 7">
              <a:extLst>
                <a:ext uri="{FF2B5EF4-FFF2-40B4-BE49-F238E27FC236}">
                  <a16:creationId xmlns:a16="http://schemas.microsoft.com/office/drawing/2014/main" id="{9DECA263-D6D7-455A-AE4A-BBAC9451A58F}"/>
                </a:ext>
              </a:extLst>
            </p:cNvPr>
            <p:cNvSpPr/>
            <p:nvPr/>
          </p:nvSpPr>
          <p:spPr>
            <a:xfrm>
              <a:off x="6057584" y="6040090"/>
              <a:ext cx="616254" cy="484632"/>
            </a:xfrm>
            <a:prstGeom prst="rightArrow">
              <a:avLst>
                <a:gd name="adj1" fmla="val 44451"/>
                <a:gd name="adj2" fmla="val 74972"/>
              </a:avLst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tillium Web" panose="00000500000000000000" pitchFamily="2" charset="0"/>
              </a:endParaRPr>
            </a:p>
          </p:txBody>
        </p:sp>
      </p:grpSp>
      <p:sp>
        <p:nvSpPr>
          <p:cNvPr id="25" name="Title 6">
            <a:extLst>
              <a:ext uri="{FF2B5EF4-FFF2-40B4-BE49-F238E27FC236}">
                <a16:creationId xmlns:a16="http://schemas.microsoft.com/office/drawing/2014/main" id="{B8CABA5B-A8A5-4CC4-836E-22C284BD1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540" y="173175"/>
            <a:ext cx="9144001" cy="900747"/>
          </a:xfrm>
        </p:spPr>
        <p:txBody>
          <a:bodyPr>
            <a:normAutofit/>
          </a:bodyPr>
          <a:lstStyle/>
          <a:p>
            <a:pPr algn="l"/>
            <a:r>
              <a:rPr lang="es-CO" sz="4000" dirty="0">
                <a:solidFill>
                  <a:schemeClr val="tx2"/>
                </a:solidFill>
                <a:latin typeface="Titillium Web" panose="00000500000000000000" pitchFamily="2" charset="0"/>
              </a:rPr>
              <a:t>Operations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249BD8-D9C7-48BD-8134-76ACC8BAC57B}"/>
              </a:ext>
            </a:extLst>
          </p:cNvPr>
          <p:cNvSpPr txBox="1"/>
          <p:nvPr/>
        </p:nvSpPr>
        <p:spPr>
          <a:xfrm>
            <a:off x="1140903" y="920290"/>
            <a:ext cx="328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tillium Web" panose="00000500000000000000" pitchFamily="2" charset="0"/>
              </a:rPr>
              <a:t>Early</a:t>
            </a:r>
            <a:r>
              <a:rPr lang="es-CO" sz="2400" dirty="0">
                <a:solidFill>
                  <a:schemeClr val="accent1"/>
                </a:solidFill>
                <a:latin typeface="Titillium Web" panose="00000500000000000000" pitchFamily="2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tillium Web" panose="00000500000000000000" pitchFamily="2" charset="0"/>
              </a:rPr>
              <a:t>Fire</a:t>
            </a:r>
            <a:r>
              <a:rPr lang="es-CO" sz="2400" dirty="0">
                <a:solidFill>
                  <a:schemeClr val="accent1"/>
                </a:solidFill>
                <a:latin typeface="Titillium Web" panose="00000500000000000000" pitchFamily="2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tillium Web" panose="00000500000000000000" pitchFamily="2" charset="0"/>
              </a:rPr>
              <a:t>Detection</a:t>
            </a:r>
            <a:r>
              <a:rPr lang="es-CO" sz="2400" dirty="0">
                <a:solidFill>
                  <a:schemeClr val="accent1"/>
                </a:solidFill>
                <a:latin typeface="Titillium Web" panose="00000500000000000000" pitchFamily="2" charset="0"/>
              </a:rPr>
              <a:t> &amp; </a:t>
            </a:r>
            <a:r>
              <a:rPr lang="en-US" sz="2400" dirty="0">
                <a:solidFill>
                  <a:schemeClr val="accent1"/>
                </a:solidFill>
                <a:latin typeface="Titillium Web" panose="00000500000000000000" pitchFamily="2" charset="0"/>
              </a:rPr>
              <a:t>Georeferencing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46A891-EFA8-41E5-AD80-E6D58C518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166" y="361093"/>
            <a:ext cx="3688956" cy="2081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F41E48-3230-4C6E-ABC8-89DEFC22C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107" y="369754"/>
            <a:ext cx="2159593" cy="2078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45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58601FA-D8A8-4034-95A8-62B63F76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" y="17549"/>
            <a:ext cx="12163595" cy="6840451"/>
          </a:xfrm>
          <a:prstGeom prst="rect">
            <a:avLst/>
          </a:prstGeom>
        </p:spPr>
      </p:pic>
      <p:sp>
        <p:nvSpPr>
          <p:cNvPr id="18" name="Slide Number Placeholder 44">
            <a:extLst>
              <a:ext uri="{FF2B5EF4-FFF2-40B4-BE49-F238E27FC236}">
                <a16:creationId xmlns:a16="http://schemas.microsoft.com/office/drawing/2014/main" id="{0CDDB59A-D80F-0741-908B-2BF37375944A}"/>
              </a:ext>
            </a:extLst>
          </p:cNvPr>
          <p:cNvSpPr txBox="1">
            <a:spLocks/>
          </p:cNvSpPr>
          <p:nvPr/>
        </p:nvSpPr>
        <p:spPr>
          <a:xfrm>
            <a:off x="84587" y="552194"/>
            <a:ext cx="729985" cy="4650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31B34"/>
                </a:solidFill>
                <a:effectLst/>
                <a:uLnTx/>
                <a:uFillTx/>
                <a:latin typeface="Titillium Web" panose="00000500000000000000" pitchFamily="2" charset="0"/>
              </a:rPr>
              <a:t>2</a:t>
            </a: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C31B34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085FA5-2CD2-C040-8E25-B4ED027123A6}"/>
              </a:ext>
            </a:extLst>
          </p:cNvPr>
          <p:cNvSpPr/>
          <p:nvPr/>
        </p:nvSpPr>
        <p:spPr>
          <a:xfrm>
            <a:off x="28405" y="439192"/>
            <a:ext cx="937260" cy="6000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72" b="0" i="0" u="none" strike="noStrike" kern="1200" cap="none" spc="0" normalizeH="0" baseline="0" noProof="0">
              <a:ln>
                <a:noFill/>
              </a:ln>
              <a:solidFill>
                <a:srgbClr val="C31B34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698B06F-11C2-D24C-BF37-329B67BC02B7}"/>
              </a:ext>
            </a:extLst>
          </p:cNvPr>
          <p:cNvSpPr txBox="1">
            <a:spLocks/>
          </p:cNvSpPr>
          <p:nvPr/>
        </p:nvSpPr>
        <p:spPr>
          <a:xfrm>
            <a:off x="153862" y="455214"/>
            <a:ext cx="729985" cy="465076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2800" kern="120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F18-A32D-40F8-92A2-4CABB04772E8}" type="slidenum"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A908-423F-496D-863A-AAF97BFA967B}"/>
              </a:ext>
            </a:extLst>
          </p:cNvPr>
          <p:cNvSpPr txBox="1"/>
          <p:nvPr/>
        </p:nvSpPr>
        <p:spPr>
          <a:xfrm>
            <a:off x="153862" y="1764385"/>
            <a:ext cx="38600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Titillium Web" panose="00000500000000000000" pitchFamily="2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en-US"/>
              <a:t>Reduced false alarms</a:t>
            </a:r>
          </a:p>
          <a:p>
            <a:r>
              <a:rPr lang="en-US"/>
              <a:t>Improves situational and spatial awareness</a:t>
            </a:r>
          </a:p>
          <a:p>
            <a:r>
              <a:rPr lang="en-US"/>
              <a:t>Neural network trained with novel dataset methodologies</a:t>
            </a:r>
          </a:p>
          <a:p>
            <a:r>
              <a:rPr lang="en-US"/>
              <a:t>Day and night operation. (RGB, NIR and IR)</a:t>
            </a:r>
          </a:p>
          <a:p>
            <a:r>
              <a:rPr lang="en-US"/>
              <a:t>Functions with Moving Platforms, (i.e. UAVs, aircraft, satellite)</a:t>
            </a:r>
          </a:p>
          <a:p>
            <a:r>
              <a:rPr lang="en-US"/>
              <a:t>Reduces latency in fire detection</a:t>
            </a:r>
          </a:p>
          <a:p>
            <a:endParaRPr lang="en-US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E91B30AC-DCA7-410B-A3AD-33B6D268D74D}"/>
              </a:ext>
            </a:extLst>
          </p:cNvPr>
          <p:cNvSpPr txBox="1">
            <a:spLocks/>
          </p:cNvSpPr>
          <p:nvPr/>
        </p:nvSpPr>
        <p:spPr>
          <a:xfrm>
            <a:off x="946540" y="173175"/>
            <a:ext cx="9144001" cy="900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solidFill>
                  <a:schemeClr val="tx2"/>
                </a:solidFill>
                <a:latin typeface="Titillium Web" panose="00000500000000000000" pitchFamily="2" charset="0"/>
              </a:rPr>
              <a:t>Fire and Plume of Smoke Detection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ABBDBC-49AF-4B0A-BE8D-0FB80A9A3E83}"/>
              </a:ext>
            </a:extLst>
          </p:cNvPr>
          <p:cNvSpPr txBox="1"/>
          <p:nvPr/>
        </p:nvSpPr>
        <p:spPr>
          <a:xfrm>
            <a:off x="1140903" y="920290"/>
            <a:ext cx="375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accent1"/>
                </a:solidFill>
                <a:latin typeface="Titillium Web" panose="00000500000000000000" pitchFamily="2" charset="0"/>
              </a:rPr>
              <a:t>AI Video Detection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BD826-1418-46B8-A9B3-CC4B7300C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4" b="1413"/>
          <a:stretch/>
        </p:blipFill>
        <p:spPr>
          <a:xfrm>
            <a:off x="4153604" y="1674092"/>
            <a:ext cx="7714907" cy="4246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08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58601FA-D8A8-4034-95A8-62B63F76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" y="17549"/>
            <a:ext cx="12163595" cy="6840451"/>
          </a:xfrm>
          <a:prstGeom prst="rect">
            <a:avLst/>
          </a:prstGeom>
        </p:spPr>
      </p:pic>
      <p:sp>
        <p:nvSpPr>
          <p:cNvPr id="18" name="Slide Number Placeholder 44">
            <a:extLst>
              <a:ext uri="{FF2B5EF4-FFF2-40B4-BE49-F238E27FC236}">
                <a16:creationId xmlns:a16="http://schemas.microsoft.com/office/drawing/2014/main" id="{0CDDB59A-D80F-0741-908B-2BF37375944A}"/>
              </a:ext>
            </a:extLst>
          </p:cNvPr>
          <p:cNvSpPr txBox="1">
            <a:spLocks/>
          </p:cNvSpPr>
          <p:nvPr/>
        </p:nvSpPr>
        <p:spPr>
          <a:xfrm>
            <a:off x="84587" y="552194"/>
            <a:ext cx="729985" cy="4650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31B34"/>
                </a:solidFill>
                <a:effectLst/>
                <a:uLnTx/>
                <a:uFillTx/>
                <a:latin typeface="Titillium Web" panose="00000500000000000000" pitchFamily="2" charset="0"/>
              </a:rPr>
              <a:t>2</a:t>
            </a: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C31B34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085FA5-2CD2-C040-8E25-B4ED027123A6}"/>
              </a:ext>
            </a:extLst>
          </p:cNvPr>
          <p:cNvSpPr/>
          <p:nvPr/>
        </p:nvSpPr>
        <p:spPr>
          <a:xfrm>
            <a:off x="28405" y="439192"/>
            <a:ext cx="937260" cy="6000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72" b="0" i="0" u="none" strike="noStrike" kern="1200" cap="none" spc="0" normalizeH="0" baseline="0" noProof="0">
              <a:ln>
                <a:noFill/>
              </a:ln>
              <a:solidFill>
                <a:srgbClr val="C31B34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698B06F-11C2-D24C-BF37-329B67BC02B7}"/>
              </a:ext>
            </a:extLst>
          </p:cNvPr>
          <p:cNvSpPr txBox="1">
            <a:spLocks/>
          </p:cNvSpPr>
          <p:nvPr/>
        </p:nvSpPr>
        <p:spPr>
          <a:xfrm>
            <a:off x="153862" y="455214"/>
            <a:ext cx="729985" cy="465076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2800" kern="120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F18-A32D-40F8-92A2-4CABB04772E8}" type="slidenum"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E91B30AC-DCA7-410B-A3AD-33B6D268D74D}"/>
              </a:ext>
            </a:extLst>
          </p:cNvPr>
          <p:cNvSpPr txBox="1">
            <a:spLocks/>
          </p:cNvSpPr>
          <p:nvPr/>
        </p:nvSpPr>
        <p:spPr>
          <a:xfrm>
            <a:off x="946540" y="173175"/>
            <a:ext cx="9144001" cy="900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000" dirty="0">
                <a:solidFill>
                  <a:schemeClr val="tx2"/>
                </a:solidFill>
                <a:latin typeface="Titillium Web" panose="00000500000000000000" pitchFamily="2" charset="0"/>
              </a:rPr>
              <a:t>Operation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ABBDBC-49AF-4B0A-BE8D-0FB80A9A3E83}"/>
              </a:ext>
            </a:extLst>
          </p:cNvPr>
          <p:cNvSpPr txBox="1"/>
          <p:nvPr/>
        </p:nvSpPr>
        <p:spPr>
          <a:xfrm>
            <a:off x="1091121" y="920290"/>
            <a:ext cx="890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itillium Web" panose="00000500000000000000" pitchFamily="2" charset="0"/>
              </a:rPr>
              <a:t>User Interface – In development to integrate with existing systems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9D0534-36E4-4626-8789-F98D901D8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t="15168" r="6313" b="1486"/>
          <a:stretch/>
        </p:blipFill>
        <p:spPr bwMode="auto">
          <a:xfrm>
            <a:off x="1895100" y="1381955"/>
            <a:ext cx="7941277" cy="53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6">
            <a:extLst>
              <a:ext uri="{FF2B5EF4-FFF2-40B4-BE49-F238E27FC236}">
                <a16:creationId xmlns:a16="http://schemas.microsoft.com/office/drawing/2014/main" id="{AB70708C-FE6D-E54B-89F5-E107F3D3A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540" y="173175"/>
            <a:ext cx="9144001" cy="900747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Titillium Web" panose="00000500000000000000" pitchFamily="2" charset="0"/>
              </a:rPr>
              <a:t>Compatability with Existing Systems</a:t>
            </a:r>
          </a:p>
        </p:txBody>
      </p:sp>
      <p:sp>
        <p:nvSpPr>
          <p:cNvPr id="49" name="Slide Number Placeholder 44">
            <a:extLst>
              <a:ext uri="{FF2B5EF4-FFF2-40B4-BE49-F238E27FC236}">
                <a16:creationId xmlns:a16="http://schemas.microsoft.com/office/drawing/2014/main" id="{ADE7C07D-2F3E-5E48-888A-7F1ABF6DA50D}"/>
              </a:ext>
            </a:extLst>
          </p:cNvPr>
          <p:cNvSpPr txBox="1">
            <a:spLocks/>
          </p:cNvSpPr>
          <p:nvPr/>
        </p:nvSpPr>
        <p:spPr>
          <a:xfrm>
            <a:off x="84587" y="552194"/>
            <a:ext cx="729985" cy="4650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tillium Web" panose="00000500000000000000" pitchFamily="2" charset="0"/>
              </a:rPr>
              <a:t>2</a:t>
            </a:r>
            <a:endParaRPr lang="bg-BG" sz="28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FAFAAB-66C9-9046-B560-06845D9AB5DF}"/>
              </a:ext>
            </a:extLst>
          </p:cNvPr>
          <p:cNvSpPr/>
          <p:nvPr/>
        </p:nvSpPr>
        <p:spPr>
          <a:xfrm>
            <a:off x="28405" y="439192"/>
            <a:ext cx="937260" cy="6000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72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22C5C84-F140-CB4E-9A83-1FCB2FBC6984}"/>
              </a:ext>
            </a:extLst>
          </p:cNvPr>
          <p:cNvSpPr txBox="1">
            <a:spLocks/>
          </p:cNvSpPr>
          <p:nvPr/>
        </p:nvSpPr>
        <p:spPr>
          <a:xfrm>
            <a:off x="153862" y="455214"/>
            <a:ext cx="729985" cy="465076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2800" kern="1200">
                <a:solidFill>
                  <a:schemeClr val="accent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B13F18-A32D-40F8-92A2-4CABB04772E8}" type="slidenum">
              <a:rPr lang="bg-BG" smtClean="0"/>
              <a:pPr/>
              <a:t>6</a:t>
            </a:fld>
            <a:endParaRPr lang="bg-B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22E12-5E86-402D-B8CA-092C13F7E072}"/>
              </a:ext>
            </a:extLst>
          </p:cNvPr>
          <p:cNvSpPr txBox="1"/>
          <p:nvPr/>
        </p:nvSpPr>
        <p:spPr>
          <a:xfrm>
            <a:off x="1140903" y="920290"/>
            <a:ext cx="948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itillium Web" panose="00000500000000000000" pitchFamily="2" charset="0"/>
              </a:rPr>
              <a:t>AI software integrates with camera and data networks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C3162A-7CAE-DD43-8F9F-21592FA801C9}"/>
              </a:ext>
            </a:extLst>
          </p:cNvPr>
          <p:cNvSpPr txBox="1"/>
          <p:nvPr/>
        </p:nvSpPr>
        <p:spPr>
          <a:xfrm>
            <a:off x="946540" y="4662329"/>
            <a:ext cx="5059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tillium Web" panose="00000500000000000000" pitchFamily="2" charset="0"/>
              </a:rPr>
              <a:t>Integrates with existing infrastructure, to create smart camera networks:</a:t>
            </a:r>
          </a:p>
          <a:p>
            <a:endParaRPr lang="en-US" sz="2000" dirty="0">
              <a:solidFill>
                <a:schemeClr val="accent1"/>
              </a:solidFill>
              <a:latin typeface="Titillium Web" panose="00000500000000000000" pitchFamily="2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tillium Web" panose="00000500000000000000" pitchFamily="2" charset="0"/>
              </a:rPr>
              <a:t>Ground camera networks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tillium Web" panose="00000500000000000000" pitchFamily="2" charset="0"/>
              </a:rPr>
              <a:t>Aerial platforms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tillium Web" panose="00000500000000000000" pitchFamily="2" charset="0"/>
              </a:rPr>
              <a:t>Satellite imagery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50020-69AC-4756-8AEE-260790AF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80" y="1498793"/>
            <a:ext cx="2387055" cy="30466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FB3D25-DF3C-4F90-9558-17D3282C2D9A}"/>
              </a:ext>
            </a:extLst>
          </p:cNvPr>
          <p:cNvSpPr txBox="1"/>
          <p:nvPr/>
        </p:nvSpPr>
        <p:spPr>
          <a:xfrm>
            <a:off x="6495394" y="4662329"/>
            <a:ext cx="5059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tillium Web" panose="00000500000000000000" pitchFamily="2" charset="0"/>
              </a:rPr>
              <a:t>Integrates with existing data systems:</a:t>
            </a:r>
          </a:p>
          <a:p>
            <a:endParaRPr lang="en-US" sz="2000" dirty="0">
              <a:solidFill>
                <a:schemeClr val="accent1"/>
              </a:solidFill>
              <a:latin typeface="Titillium Web" panose="00000500000000000000" pitchFamily="2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tillium Web" panose="00000500000000000000" pitchFamily="2" charset="0"/>
              </a:rPr>
              <a:t>ATAK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tillium Web" panose="00000500000000000000" pitchFamily="2" charset="0"/>
              </a:rPr>
              <a:t>ArcGIS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/>
                </a:solidFill>
                <a:latin typeface="Titillium Web" panose="00000500000000000000" pitchFamily="2" charset="0"/>
              </a:rPr>
              <a:t>Interra</a:t>
            </a:r>
            <a:endParaRPr lang="en-US" sz="2000" dirty="0">
              <a:solidFill>
                <a:schemeClr val="accent1"/>
              </a:solidFill>
              <a:latin typeface="Titillium Web" panose="00000500000000000000" pitchFamily="2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/>
                </a:solidFill>
                <a:latin typeface="Titillium Web" panose="00000500000000000000" pitchFamily="2" charset="0"/>
              </a:rPr>
              <a:t>InciWeb</a:t>
            </a:r>
            <a:endParaRPr lang="en-US" sz="2000" dirty="0">
              <a:solidFill>
                <a:schemeClr val="accent1"/>
              </a:solidFill>
              <a:latin typeface="Titillium Web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81F2A-6D62-44AF-B160-9EEFBCFDCD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r="11753"/>
          <a:stretch/>
        </p:blipFill>
        <p:spPr>
          <a:xfrm>
            <a:off x="6495394" y="1498793"/>
            <a:ext cx="4406732" cy="30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rgbClr val="C31B34"/>
      </a:lt1>
      <a:dk2>
        <a:srgbClr val="C31B34"/>
      </a:dk2>
      <a:lt2>
        <a:srgbClr val="C31B34"/>
      </a:lt2>
      <a:accent1>
        <a:srgbClr val="F2F2F2"/>
      </a:accent1>
      <a:accent2>
        <a:srgbClr val="F2F2F2"/>
      </a:accent2>
      <a:accent3>
        <a:srgbClr val="A5A5A5"/>
      </a:accent3>
      <a:accent4>
        <a:srgbClr val="F2F2F2"/>
      </a:accent4>
      <a:accent5>
        <a:srgbClr val="F2F2F2"/>
      </a:accent5>
      <a:accent6>
        <a:srgbClr val="F2F2F2"/>
      </a:accent6>
      <a:hlink>
        <a:srgbClr val="FFFFF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80203</TotalTime>
  <Words>517</Words>
  <Application>Microsoft Office PowerPoint</Application>
  <PresentationFormat>Widescreen</PresentationFormat>
  <Paragraphs>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 Condensed Light</vt:lpstr>
      <vt:lpstr>Titillium Web</vt:lpstr>
      <vt:lpstr>Trebuchet MS</vt:lpstr>
      <vt:lpstr>Office Theme</vt:lpstr>
      <vt:lpstr>PowerPoint Presentation</vt:lpstr>
      <vt:lpstr>PowerPoint Presentation</vt:lpstr>
      <vt:lpstr>Operations</vt:lpstr>
      <vt:lpstr>PowerPoint Presentation</vt:lpstr>
      <vt:lpstr>PowerPoint Presentation</vt:lpstr>
      <vt:lpstr>Compatability with Existing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hahopc</dc:creator>
  <cp:lastModifiedBy>Emilio Pineda</cp:lastModifiedBy>
  <cp:revision>1249</cp:revision>
  <cp:lastPrinted>2018-12-12T18:39:50Z</cp:lastPrinted>
  <dcterms:created xsi:type="dcterms:W3CDTF">2014-03-05T21:35:40Z</dcterms:created>
  <dcterms:modified xsi:type="dcterms:W3CDTF">2021-05-04T21:55:15Z</dcterms:modified>
</cp:coreProperties>
</file>