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63" r:id="rId2"/>
    <p:sldId id="266" r:id="rId3"/>
    <p:sldId id="267" r:id="rId4"/>
    <p:sldId id="257" r:id="rId5"/>
    <p:sldId id="258" r:id="rId6"/>
    <p:sldId id="269" r:id="rId7"/>
    <p:sldId id="259" r:id="rId8"/>
    <p:sldId id="260" r:id="rId9"/>
    <p:sldId id="270" r:id="rId10"/>
    <p:sldId id="271" r:id="rId11"/>
    <p:sldId id="289" r:id="rId12"/>
    <p:sldId id="272" r:id="rId13"/>
    <p:sldId id="287" r:id="rId14"/>
    <p:sldId id="286" r:id="rId15"/>
    <p:sldId id="288" r:id="rId16"/>
    <p:sldId id="276" r:id="rId17"/>
    <p:sldId id="277" r:id="rId18"/>
    <p:sldId id="279" r:id="rId19"/>
    <p:sldId id="280" r:id="rId20"/>
    <p:sldId id="281" r:id="rId21"/>
    <p:sldId id="282" r:id="rId22"/>
    <p:sldId id="283" r:id="rId23"/>
    <p:sldId id="265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3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4292AF-E8CE-4CB0-B54B-4AED5BF63D5E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1A6CA8D-9575-4152-96BF-4490BE65697A}">
      <dgm:prSet phldrT="[Text]"/>
      <dgm:spPr/>
      <dgm:t>
        <a:bodyPr/>
        <a:lstStyle/>
        <a:p>
          <a:r>
            <a:rPr lang="en-US" dirty="0"/>
            <a:t>Aircraft flies over area of potential fires</a:t>
          </a:r>
        </a:p>
      </dgm:t>
    </dgm:pt>
    <dgm:pt modelId="{B467A257-6438-4622-833D-88F926AD7B7F}" type="parTrans" cxnId="{77B15772-611E-4397-B199-FF50F02A1C58}">
      <dgm:prSet/>
      <dgm:spPr/>
      <dgm:t>
        <a:bodyPr/>
        <a:lstStyle/>
        <a:p>
          <a:endParaRPr lang="en-US"/>
        </a:p>
      </dgm:t>
    </dgm:pt>
    <dgm:pt modelId="{AE62A257-979E-4B9E-AC86-0EB6E2270DC3}" type="sibTrans" cxnId="{77B15772-611E-4397-B199-FF50F02A1C58}">
      <dgm:prSet/>
      <dgm:spPr/>
      <dgm:t>
        <a:bodyPr/>
        <a:lstStyle/>
        <a:p>
          <a:endParaRPr lang="en-US"/>
        </a:p>
      </dgm:t>
    </dgm:pt>
    <dgm:pt modelId="{9E1E1AC8-EDA9-4C17-8634-14B8C9A5D825}">
      <dgm:prSet phldrT="[Text]"/>
      <dgm:spPr/>
      <dgm:t>
        <a:bodyPr/>
        <a:lstStyle/>
        <a:p>
          <a:r>
            <a:rPr lang="en-US" dirty="0"/>
            <a:t>Thermal camera continuously acquires data</a:t>
          </a:r>
        </a:p>
      </dgm:t>
    </dgm:pt>
    <dgm:pt modelId="{D8078162-338D-4079-8149-617730C1AAF7}" type="parTrans" cxnId="{C8FD247C-C251-4285-B500-A5A30BAAB0F6}">
      <dgm:prSet/>
      <dgm:spPr/>
      <dgm:t>
        <a:bodyPr/>
        <a:lstStyle/>
        <a:p>
          <a:endParaRPr lang="en-US"/>
        </a:p>
      </dgm:t>
    </dgm:pt>
    <dgm:pt modelId="{73C8212E-97DB-4E80-B0E1-A81BE2E6CEE6}" type="sibTrans" cxnId="{C8FD247C-C251-4285-B500-A5A30BAAB0F6}">
      <dgm:prSet/>
      <dgm:spPr/>
      <dgm:t>
        <a:bodyPr/>
        <a:lstStyle/>
        <a:p>
          <a:endParaRPr lang="en-US"/>
        </a:p>
      </dgm:t>
    </dgm:pt>
    <dgm:pt modelId="{73A005D6-E49C-41F3-8C21-6CB8E82FEE32}">
      <dgm:prSet phldrT="[Text]"/>
      <dgm:spPr/>
      <dgm:t>
        <a:bodyPr/>
        <a:lstStyle/>
        <a:p>
          <a:r>
            <a:rPr lang="en-US" dirty="0"/>
            <a:t>Detected fires converted to geographical points (</a:t>
          </a:r>
          <a:r>
            <a:rPr lang="en-US" dirty="0" err="1"/>
            <a:t>lat</a:t>
          </a:r>
          <a:r>
            <a:rPr lang="en-US" dirty="0"/>
            <a:t> / </a:t>
          </a:r>
          <a:r>
            <a:rPr lang="en-US" dirty="0" err="1"/>
            <a:t>lon</a:t>
          </a:r>
          <a:r>
            <a:rPr lang="en-US" dirty="0"/>
            <a:t>)</a:t>
          </a:r>
        </a:p>
      </dgm:t>
    </dgm:pt>
    <dgm:pt modelId="{81DD62D4-8182-4BAC-AFCA-CE1569CF5A45}" type="parTrans" cxnId="{7C6A93BF-32EA-4940-9B57-86B8690A90C9}">
      <dgm:prSet/>
      <dgm:spPr/>
      <dgm:t>
        <a:bodyPr/>
        <a:lstStyle/>
        <a:p>
          <a:endParaRPr lang="en-US"/>
        </a:p>
      </dgm:t>
    </dgm:pt>
    <dgm:pt modelId="{34C681C3-BD28-415D-BB4F-7B48C449033B}" type="sibTrans" cxnId="{7C6A93BF-32EA-4940-9B57-86B8690A90C9}">
      <dgm:prSet/>
      <dgm:spPr/>
      <dgm:t>
        <a:bodyPr/>
        <a:lstStyle/>
        <a:p>
          <a:endParaRPr lang="en-US"/>
        </a:p>
      </dgm:t>
    </dgm:pt>
    <dgm:pt modelId="{2CD1B81A-D0C8-4B2D-89C8-334987CE238F}">
      <dgm:prSet phldrT="[Text]"/>
      <dgm:spPr/>
      <dgm:t>
        <a:bodyPr/>
        <a:lstStyle/>
        <a:p>
          <a:r>
            <a:rPr lang="en-US" dirty="0"/>
            <a:t> Points downloaded from aircraft to ground-based server</a:t>
          </a:r>
        </a:p>
      </dgm:t>
    </dgm:pt>
    <dgm:pt modelId="{D3BEB4F7-A32F-4841-A2DC-7F10BB566D4E}" type="parTrans" cxnId="{045EA181-748A-4EC4-83AB-E121DE2B12A1}">
      <dgm:prSet/>
      <dgm:spPr/>
      <dgm:t>
        <a:bodyPr/>
        <a:lstStyle/>
        <a:p>
          <a:endParaRPr lang="en-US"/>
        </a:p>
      </dgm:t>
    </dgm:pt>
    <dgm:pt modelId="{7CA8CB1C-C06E-4977-A350-4CF767A81220}" type="sibTrans" cxnId="{045EA181-748A-4EC4-83AB-E121DE2B12A1}">
      <dgm:prSet/>
      <dgm:spPr/>
      <dgm:t>
        <a:bodyPr/>
        <a:lstStyle/>
        <a:p>
          <a:endParaRPr lang="en-US"/>
        </a:p>
      </dgm:t>
    </dgm:pt>
    <dgm:pt modelId="{16D3B3D2-7DC3-4ADD-8A98-3FB5B2F6733F}">
      <dgm:prSet phldrT="[Text]"/>
      <dgm:spPr/>
      <dgm:t>
        <a:bodyPr/>
        <a:lstStyle/>
        <a:p>
          <a:r>
            <a:rPr lang="en-US" dirty="0"/>
            <a:t>Server pushes fire hotspot locations to the end users</a:t>
          </a:r>
        </a:p>
      </dgm:t>
    </dgm:pt>
    <dgm:pt modelId="{CE1DCED8-4577-4F76-BC92-8CE6DF662E06}" type="parTrans" cxnId="{3F56307A-B293-4868-9575-70F9DD77D629}">
      <dgm:prSet/>
      <dgm:spPr/>
      <dgm:t>
        <a:bodyPr/>
        <a:lstStyle/>
        <a:p>
          <a:endParaRPr lang="en-US"/>
        </a:p>
      </dgm:t>
    </dgm:pt>
    <dgm:pt modelId="{BC2F3494-7C4C-4BFA-AC98-E88BBA43F569}" type="sibTrans" cxnId="{3F56307A-B293-4868-9575-70F9DD77D629}">
      <dgm:prSet/>
      <dgm:spPr/>
      <dgm:t>
        <a:bodyPr/>
        <a:lstStyle/>
        <a:p>
          <a:endParaRPr lang="en-US"/>
        </a:p>
      </dgm:t>
    </dgm:pt>
    <dgm:pt modelId="{22A53136-9D70-4528-B56C-7E0266E71073}" type="pres">
      <dgm:prSet presAssocID="{824292AF-E8CE-4CB0-B54B-4AED5BF63D5E}" presName="outerComposite" presStyleCnt="0">
        <dgm:presLayoutVars>
          <dgm:chMax val="5"/>
          <dgm:dir/>
          <dgm:resizeHandles val="exact"/>
        </dgm:presLayoutVars>
      </dgm:prSet>
      <dgm:spPr/>
    </dgm:pt>
    <dgm:pt modelId="{83422FE5-79FA-4837-B623-16FA8A13955F}" type="pres">
      <dgm:prSet presAssocID="{824292AF-E8CE-4CB0-B54B-4AED5BF63D5E}" presName="dummyMaxCanvas" presStyleCnt="0">
        <dgm:presLayoutVars/>
      </dgm:prSet>
      <dgm:spPr/>
    </dgm:pt>
    <dgm:pt modelId="{8E6CE1BC-481C-47DA-940E-B787F76EA67C}" type="pres">
      <dgm:prSet presAssocID="{824292AF-E8CE-4CB0-B54B-4AED5BF63D5E}" presName="FiveNodes_1" presStyleLbl="node1" presStyleIdx="0" presStyleCnt="5">
        <dgm:presLayoutVars>
          <dgm:bulletEnabled val="1"/>
        </dgm:presLayoutVars>
      </dgm:prSet>
      <dgm:spPr/>
    </dgm:pt>
    <dgm:pt modelId="{B9E4CF5D-EF0C-4DD5-B7FB-85E879349B70}" type="pres">
      <dgm:prSet presAssocID="{824292AF-E8CE-4CB0-B54B-4AED5BF63D5E}" presName="FiveNodes_2" presStyleLbl="node1" presStyleIdx="1" presStyleCnt="5">
        <dgm:presLayoutVars>
          <dgm:bulletEnabled val="1"/>
        </dgm:presLayoutVars>
      </dgm:prSet>
      <dgm:spPr/>
    </dgm:pt>
    <dgm:pt modelId="{88D873ED-CB40-422F-9AE8-B83F271AF172}" type="pres">
      <dgm:prSet presAssocID="{824292AF-E8CE-4CB0-B54B-4AED5BF63D5E}" presName="FiveNodes_3" presStyleLbl="node1" presStyleIdx="2" presStyleCnt="5">
        <dgm:presLayoutVars>
          <dgm:bulletEnabled val="1"/>
        </dgm:presLayoutVars>
      </dgm:prSet>
      <dgm:spPr/>
    </dgm:pt>
    <dgm:pt modelId="{DD96F88D-FA02-419B-B154-75D1FC3B0B1C}" type="pres">
      <dgm:prSet presAssocID="{824292AF-E8CE-4CB0-B54B-4AED5BF63D5E}" presName="FiveNodes_4" presStyleLbl="node1" presStyleIdx="3" presStyleCnt="5">
        <dgm:presLayoutVars>
          <dgm:bulletEnabled val="1"/>
        </dgm:presLayoutVars>
      </dgm:prSet>
      <dgm:spPr/>
    </dgm:pt>
    <dgm:pt modelId="{7707B649-0390-42EC-9772-781BA1167624}" type="pres">
      <dgm:prSet presAssocID="{824292AF-E8CE-4CB0-B54B-4AED5BF63D5E}" presName="FiveNodes_5" presStyleLbl="node1" presStyleIdx="4" presStyleCnt="5">
        <dgm:presLayoutVars>
          <dgm:bulletEnabled val="1"/>
        </dgm:presLayoutVars>
      </dgm:prSet>
      <dgm:spPr/>
    </dgm:pt>
    <dgm:pt modelId="{030A3253-B405-4DFD-953D-C8293DE06CFC}" type="pres">
      <dgm:prSet presAssocID="{824292AF-E8CE-4CB0-B54B-4AED5BF63D5E}" presName="FiveConn_1-2" presStyleLbl="fgAccFollowNode1" presStyleIdx="0" presStyleCnt="4">
        <dgm:presLayoutVars>
          <dgm:bulletEnabled val="1"/>
        </dgm:presLayoutVars>
      </dgm:prSet>
      <dgm:spPr/>
    </dgm:pt>
    <dgm:pt modelId="{D016E2C8-142F-410F-B024-BEEBBA90D1EF}" type="pres">
      <dgm:prSet presAssocID="{824292AF-E8CE-4CB0-B54B-4AED5BF63D5E}" presName="FiveConn_2-3" presStyleLbl="fgAccFollowNode1" presStyleIdx="1" presStyleCnt="4">
        <dgm:presLayoutVars>
          <dgm:bulletEnabled val="1"/>
        </dgm:presLayoutVars>
      </dgm:prSet>
      <dgm:spPr/>
    </dgm:pt>
    <dgm:pt modelId="{1D8F7880-6FB8-461A-9317-C740256C356E}" type="pres">
      <dgm:prSet presAssocID="{824292AF-E8CE-4CB0-B54B-4AED5BF63D5E}" presName="FiveConn_3-4" presStyleLbl="fgAccFollowNode1" presStyleIdx="2" presStyleCnt="4">
        <dgm:presLayoutVars>
          <dgm:bulletEnabled val="1"/>
        </dgm:presLayoutVars>
      </dgm:prSet>
      <dgm:spPr/>
    </dgm:pt>
    <dgm:pt modelId="{CB1B5A53-C4FB-4686-BBF8-B7DB41C54484}" type="pres">
      <dgm:prSet presAssocID="{824292AF-E8CE-4CB0-B54B-4AED5BF63D5E}" presName="FiveConn_4-5" presStyleLbl="fgAccFollowNode1" presStyleIdx="3" presStyleCnt="4">
        <dgm:presLayoutVars>
          <dgm:bulletEnabled val="1"/>
        </dgm:presLayoutVars>
      </dgm:prSet>
      <dgm:spPr/>
    </dgm:pt>
    <dgm:pt modelId="{794AF6FA-E799-4863-9CCD-1C0725B64E16}" type="pres">
      <dgm:prSet presAssocID="{824292AF-E8CE-4CB0-B54B-4AED5BF63D5E}" presName="FiveNodes_1_text" presStyleLbl="node1" presStyleIdx="4" presStyleCnt="5">
        <dgm:presLayoutVars>
          <dgm:bulletEnabled val="1"/>
        </dgm:presLayoutVars>
      </dgm:prSet>
      <dgm:spPr/>
    </dgm:pt>
    <dgm:pt modelId="{482DF760-CE3C-4340-8EAC-D9666955231A}" type="pres">
      <dgm:prSet presAssocID="{824292AF-E8CE-4CB0-B54B-4AED5BF63D5E}" presName="FiveNodes_2_text" presStyleLbl="node1" presStyleIdx="4" presStyleCnt="5">
        <dgm:presLayoutVars>
          <dgm:bulletEnabled val="1"/>
        </dgm:presLayoutVars>
      </dgm:prSet>
      <dgm:spPr/>
    </dgm:pt>
    <dgm:pt modelId="{A82F6FD0-220B-44BA-B5DC-815398DE4F14}" type="pres">
      <dgm:prSet presAssocID="{824292AF-E8CE-4CB0-B54B-4AED5BF63D5E}" presName="FiveNodes_3_text" presStyleLbl="node1" presStyleIdx="4" presStyleCnt="5">
        <dgm:presLayoutVars>
          <dgm:bulletEnabled val="1"/>
        </dgm:presLayoutVars>
      </dgm:prSet>
      <dgm:spPr/>
    </dgm:pt>
    <dgm:pt modelId="{1C2D4C48-D073-4A91-ABBE-431ED81A1DCA}" type="pres">
      <dgm:prSet presAssocID="{824292AF-E8CE-4CB0-B54B-4AED5BF63D5E}" presName="FiveNodes_4_text" presStyleLbl="node1" presStyleIdx="4" presStyleCnt="5">
        <dgm:presLayoutVars>
          <dgm:bulletEnabled val="1"/>
        </dgm:presLayoutVars>
      </dgm:prSet>
      <dgm:spPr/>
    </dgm:pt>
    <dgm:pt modelId="{1EA54098-4C2E-4290-9B86-38693DD071ED}" type="pres">
      <dgm:prSet presAssocID="{824292AF-E8CE-4CB0-B54B-4AED5BF63D5E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4AB73B7-B2AF-4446-8DEE-D6C9AB9089A9}" type="presOf" srcId="{7CA8CB1C-C06E-4977-A350-4CF767A81220}" destId="{CB1B5A53-C4FB-4686-BBF8-B7DB41C54484}" srcOrd="0" destOrd="0" presId="urn:microsoft.com/office/officeart/2005/8/layout/vProcess5"/>
    <dgm:cxn modelId="{3F56307A-B293-4868-9575-70F9DD77D629}" srcId="{824292AF-E8CE-4CB0-B54B-4AED5BF63D5E}" destId="{16D3B3D2-7DC3-4ADD-8A98-3FB5B2F6733F}" srcOrd="4" destOrd="0" parTransId="{CE1DCED8-4577-4F76-BC92-8CE6DF662E06}" sibTransId="{BC2F3494-7C4C-4BFA-AC98-E88BBA43F569}"/>
    <dgm:cxn modelId="{7C6A93BF-32EA-4940-9B57-86B8690A90C9}" srcId="{824292AF-E8CE-4CB0-B54B-4AED5BF63D5E}" destId="{73A005D6-E49C-41F3-8C21-6CB8E82FEE32}" srcOrd="2" destOrd="0" parTransId="{81DD62D4-8182-4BAC-AFCA-CE1569CF5A45}" sibTransId="{34C681C3-BD28-415D-BB4F-7B48C449033B}"/>
    <dgm:cxn modelId="{EB91E2DE-DFD8-42D5-A6C0-981444791930}" type="presOf" srcId="{34C681C3-BD28-415D-BB4F-7B48C449033B}" destId="{1D8F7880-6FB8-461A-9317-C740256C356E}" srcOrd="0" destOrd="0" presId="urn:microsoft.com/office/officeart/2005/8/layout/vProcess5"/>
    <dgm:cxn modelId="{77B15772-611E-4397-B199-FF50F02A1C58}" srcId="{824292AF-E8CE-4CB0-B54B-4AED5BF63D5E}" destId="{F1A6CA8D-9575-4152-96BF-4490BE65697A}" srcOrd="0" destOrd="0" parTransId="{B467A257-6438-4622-833D-88F926AD7B7F}" sibTransId="{AE62A257-979E-4B9E-AC86-0EB6E2270DC3}"/>
    <dgm:cxn modelId="{083AB999-E591-4133-9EE9-EC5B675DBA45}" type="presOf" srcId="{16D3B3D2-7DC3-4ADD-8A98-3FB5B2F6733F}" destId="{7707B649-0390-42EC-9772-781BA1167624}" srcOrd="0" destOrd="0" presId="urn:microsoft.com/office/officeart/2005/8/layout/vProcess5"/>
    <dgm:cxn modelId="{4A567B7F-7D86-49D1-8CFA-C0B6541AF206}" type="presOf" srcId="{AE62A257-979E-4B9E-AC86-0EB6E2270DC3}" destId="{030A3253-B405-4DFD-953D-C8293DE06CFC}" srcOrd="0" destOrd="0" presId="urn:microsoft.com/office/officeart/2005/8/layout/vProcess5"/>
    <dgm:cxn modelId="{35D801DE-B2EC-4EC6-B779-FF36D2A9297B}" type="presOf" srcId="{9E1E1AC8-EDA9-4C17-8634-14B8C9A5D825}" destId="{B9E4CF5D-EF0C-4DD5-B7FB-85E879349B70}" srcOrd="0" destOrd="0" presId="urn:microsoft.com/office/officeart/2005/8/layout/vProcess5"/>
    <dgm:cxn modelId="{5A8AD725-CB5A-47B9-ABFC-F576C1446C59}" type="presOf" srcId="{F1A6CA8D-9575-4152-96BF-4490BE65697A}" destId="{794AF6FA-E799-4863-9CCD-1C0725B64E16}" srcOrd="1" destOrd="0" presId="urn:microsoft.com/office/officeart/2005/8/layout/vProcess5"/>
    <dgm:cxn modelId="{C474A32F-B12E-4C90-A280-D94E65E49A02}" type="presOf" srcId="{73C8212E-97DB-4E80-B0E1-A81BE2E6CEE6}" destId="{D016E2C8-142F-410F-B024-BEEBBA90D1EF}" srcOrd="0" destOrd="0" presId="urn:microsoft.com/office/officeart/2005/8/layout/vProcess5"/>
    <dgm:cxn modelId="{C347AF9C-7715-4B6D-A111-2A6758410525}" type="presOf" srcId="{73A005D6-E49C-41F3-8C21-6CB8E82FEE32}" destId="{A82F6FD0-220B-44BA-B5DC-815398DE4F14}" srcOrd="1" destOrd="0" presId="urn:microsoft.com/office/officeart/2005/8/layout/vProcess5"/>
    <dgm:cxn modelId="{461C4C51-9AC2-43BF-8EA6-084F9496F810}" type="presOf" srcId="{9E1E1AC8-EDA9-4C17-8634-14B8C9A5D825}" destId="{482DF760-CE3C-4340-8EAC-D9666955231A}" srcOrd="1" destOrd="0" presId="urn:microsoft.com/office/officeart/2005/8/layout/vProcess5"/>
    <dgm:cxn modelId="{E5D3AF2B-72DC-4266-841E-11CDF009D4E0}" type="presOf" srcId="{824292AF-E8CE-4CB0-B54B-4AED5BF63D5E}" destId="{22A53136-9D70-4528-B56C-7E0266E71073}" srcOrd="0" destOrd="0" presId="urn:microsoft.com/office/officeart/2005/8/layout/vProcess5"/>
    <dgm:cxn modelId="{045EA181-748A-4EC4-83AB-E121DE2B12A1}" srcId="{824292AF-E8CE-4CB0-B54B-4AED5BF63D5E}" destId="{2CD1B81A-D0C8-4B2D-89C8-334987CE238F}" srcOrd="3" destOrd="0" parTransId="{D3BEB4F7-A32F-4841-A2DC-7F10BB566D4E}" sibTransId="{7CA8CB1C-C06E-4977-A350-4CF767A81220}"/>
    <dgm:cxn modelId="{33B9C56A-A9D6-4E3A-84FC-AF0FBF017F15}" type="presOf" srcId="{2CD1B81A-D0C8-4B2D-89C8-334987CE238F}" destId="{DD96F88D-FA02-419B-B154-75D1FC3B0B1C}" srcOrd="0" destOrd="0" presId="urn:microsoft.com/office/officeart/2005/8/layout/vProcess5"/>
    <dgm:cxn modelId="{715AEC59-FD8D-4FA4-B995-3DAD9FB0FC09}" type="presOf" srcId="{2CD1B81A-D0C8-4B2D-89C8-334987CE238F}" destId="{1C2D4C48-D073-4A91-ABBE-431ED81A1DCA}" srcOrd="1" destOrd="0" presId="urn:microsoft.com/office/officeart/2005/8/layout/vProcess5"/>
    <dgm:cxn modelId="{8D0B4E5D-839A-43DC-AB4D-086C143E097D}" type="presOf" srcId="{16D3B3D2-7DC3-4ADD-8A98-3FB5B2F6733F}" destId="{1EA54098-4C2E-4290-9B86-38693DD071ED}" srcOrd="1" destOrd="0" presId="urn:microsoft.com/office/officeart/2005/8/layout/vProcess5"/>
    <dgm:cxn modelId="{02F8FBD6-EC9A-4E0D-89C0-A202414846B3}" type="presOf" srcId="{F1A6CA8D-9575-4152-96BF-4490BE65697A}" destId="{8E6CE1BC-481C-47DA-940E-B787F76EA67C}" srcOrd="0" destOrd="0" presId="urn:microsoft.com/office/officeart/2005/8/layout/vProcess5"/>
    <dgm:cxn modelId="{C8FD247C-C251-4285-B500-A5A30BAAB0F6}" srcId="{824292AF-E8CE-4CB0-B54B-4AED5BF63D5E}" destId="{9E1E1AC8-EDA9-4C17-8634-14B8C9A5D825}" srcOrd="1" destOrd="0" parTransId="{D8078162-338D-4079-8149-617730C1AAF7}" sibTransId="{73C8212E-97DB-4E80-B0E1-A81BE2E6CEE6}"/>
    <dgm:cxn modelId="{38255856-3A74-4A01-8287-E941DF5BA2BB}" type="presOf" srcId="{73A005D6-E49C-41F3-8C21-6CB8E82FEE32}" destId="{88D873ED-CB40-422F-9AE8-B83F271AF172}" srcOrd="0" destOrd="0" presId="urn:microsoft.com/office/officeart/2005/8/layout/vProcess5"/>
    <dgm:cxn modelId="{9DF88275-0E79-4FF9-9916-6B6BBFF73BF1}" type="presParOf" srcId="{22A53136-9D70-4528-B56C-7E0266E71073}" destId="{83422FE5-79FA-4837-B623-16FA8A13955F}" srcOrd="0" destOrd="0" presId="urn:microsoft.com/office/officeart/2005/8/layout/vProcess5"/>
    <dgm:cxn modelId="{ADACD92B-D14C-4210-8CCF-EEE0F947B03D}" type="presParOf" srcId="{22A53136-9D70-4528-B56C-7E0266E71073}" destId="{8E6CE1BC-481C-47DA-940E-B787F76EA67C}" srcOrd="1" destOrd="0" presId="urn:microsoft.com/office/officeart/2005/8/layout/vProcess5"/>
    <dgm:cxn modelId="{4477F702-F858-44F4-BFEF-5BC57C39B168}" type="presParOf" srcId="{22A53136-9D70-4528-B56C-7E0266E71073}" destId="{B9E4CF5D-EF0C-4DD5-B7FB-85E879349B70}" srcOrd="2" destOrd="0" presId="urn:microsoft.com/office/officeart/2005/8/layout/vProcess5"/>
    <dgm:cxn modelId="{2F25A28F-B6D3-4727-A748-B9E4AD430D2E}" type="presParOf" srcId="{22A53136-9D70-4528-B56C-7E0266E71073}" destId="{88D873ED-CB40-422F-9AE8-B83F271AF172}" srcOrd="3" destOrd="0" presId="urn:microsoft.com/office/officeart/2005/8/layout/vProcess5"/>
    <dgm:cxn modelId="{BB4D65A3-362D-4352-B766-F20114072ECD}" type="presParOf" srcId="{22A53136-9D70-4528-B56C-7E0266E71073}" destId="{DD96F88D-FA02-419B-B154-75D1FC3B0B1C}" srcOrd="4" destOrd="0" presId="urn:microsoft.com/office/officeart/2005/8/layout/vProcess5"/>
    <dgm:cxn modelId="{A4487781-8A39-40E4-BE44-5AEA9C06909B}" type="presParOf" srcId="{22A53136-9D70-4528-B56C-7E0266E71073}" destId="{7707B649-0390-42EC-9772-781BA1167624}" srcOrd="5" destOrd="0" presId="urn:microsoft.com/office/officeart/2005/8/layout/vProcess5"/>
    <dgm:cxn modelId="{422EE347-F46F-419C-81D2-3DAA7C848B3D}" type="presParOf" srcId="{22A53136-9D70-4528-B56C-7E0266E71073}" destId="{030A3253-B405-4DFD-953D-C8293DE06CFC}" srcOrd="6" destOrd="0" presId="urn:microsoft.com/office/officeart/2005/8/layout/vProcess5"/>
    <dgm:cxn modelId="{1A322797-4867-4741-9592-4D366009BDA4}" type="presParOf" srcId="{22A53136-9D70-4528-B56C-7E0266E71073}" destId="{D016E2C8-142F-410F-B024-BEEBBA90D1EF}" srcOrd="7" destOrd="0" presId="urn:microsoft.com/office/officeart/2005/8/layout/vProcess5"/>
    <dgm:cxn modelId="{0BFB0FD0-CBBD-43A1-9415-C2AFCF0DCB45}" type="presParOf" srcId="{22A53136-9D70-4528-B56C-7E0266E71073}" destId="{1D8F7880-6FB8-461A-9317-C740256C356E}" srcOrd="8" destOrd="0" presId="urn:microsoft.com/office/officeart/2005/8/layout/vProcess5"/>
    <dgm:cxn modelId="{71DEFA2A-1611-4689-A6D6-49784798E71B}" type="presParOf" srcId="{22A53136-9D70-4528-B56C-7E0266E71073}" destId="{CB1B5A53-C4FB-4686-BBF8-B7DB41C54484}" srcOrd="9" destOrd="0" presId="urn:microsoft.com/office/officeart/2005/8/layout/vProcess5"/>
    <dgm:cxn modelId="{2F6E7695-222B-4653-B82C-57050F119F38}" type="presParOf" srcId="{22A53136-9D70-4528-B56C-7E0266E71073}" destId="{794AF6FA-E799-4863-9CCD-1C0725B64E16}" srcOrd="10" destOrd="0" presId="urn:microsoft.com/office/officeart/2005/8/layout/vProcess5"/>
    <dgm:cxn modelId="{38CE61B2-9A7F-442C-A2D4-1441F7B8AF80}" type="presParOf" srcId="{22A53136-9D70-4528-B56C-7E0266E71073}" destId="{482DF760-CE3C-4340-8EAC-D9666955231A}" srcOrd="11" destOrd="0" presId="urn:microsoft.com/office/officeart/2005/8/layout/vProcess5"/>
    <dgm:cxn modelId="{96B101B7-DCA3-42AA-A881-88327F7ACA63}" type="presParOf" srcId="{22A53136-9D70-4528-B56C-7E0266E71073}" destId="{A82F6FD0-220B-44BA-B5DC-815398DE4F14}" srcOrd="12" destOrd="0" presId="urn:microsoft.com/office/officeart/2005/8/layout/vProcess5"/>
    <dgm:cxn modelId="{4E97BD6F-4D98-4B93-963A-4C3B5E3F0875}" type="presParOf" srcId="{22A53136-9D70-4528-B56C-7E0266E71073}" destId="{1C2D4C48-D073-4A91-ABBE-431ED81A1DCA}" srcOrd="13" destOrd="0" presId="urn:microsoft.com/office/officeart/2005/8/layout/vProcess5"/>
    <dgm:cxn modelId="{79565B00-99CE-48F1-A840-1B5118A463D0}" type="presParOf" srcId="{22A53136-9D70-4528-B56C-7E0266E71073}" destId="{1EA54098-4C2E-4290-9B86-38693DD071E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4292AF-E8CE-4CB0-B54B-4AED5BF63D5E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1A6CA8D-9575-4152-96BF-4490BE65697A}">
      <dgm:prSet phldrT="[Text]"/>
      <dgm:spPr/>
      <dgm:t>
        <a:bodyPr/>
        <a:lstStyle/>
        <a:p>
          <a:r>
            <a:rPr lang="en-US" dirty="0"/>
            <a:t>Aircraft flies planned route over region of interest</a:t>
          </a:r>
        </a:p>
      </dgm:t>
    </dgm:pt>
    <dgm:pt modelId="{B467A257-6438-4622-833D-88F926AD7B7F}" type="parTrans" cxnId="{77B15772-611E-4397-B199-FF50F02A1C58}">
      <dgm:prSet/>
      <dgm:spPr/>
      <dgm:t>
        <a:bodyPr/>
        <a:lstStyle/>
        <a:p>
          <a:endParaRPr lang="en-US"/>
        </a:p>
      </dgm:t>
    </dgm:pt>
    <dgm:pt modelId="{AE62A257-979E-4B9E-AC86-0EB6E2270DC3}" type="sibTrans" cxnId="{77B15772-611E-4397-B199-FF50F02A1C58}">
      <dgm:prSet/>
      <dgm:spPr/>
      <dgm:t>
        <a:bodyPr/>
        <a:lstStyle/>
        <a:p>
          <a:endParaRPr lang="en-US"/>
        </a:p>
      </dgm:t>
    </dgm:pt>
    <dgm:pt modelId="{9E1E1AC8-EDA9-4C17-8634-14B8C9A5D825}">
      <dgm:prSet phldrT="[Text]"/>
      <dgm:spPr/>
      <dgm:t>
        <a:bodyPr/>
        <a:lstStyle/>
        <a:p>
          <a:r>
            <a:rPr lang="en-US" dirty="0"/>
            <a:t>Images captured at pre-determined locations and stored</a:t>
          </a:r>
        </a:p>
      </dgm:t>
    </dgm:pt>
    <dgm:pt modelId="{D8078162-338D-4079-8149-617730C1AAF7}" type="parTrans" cxnId="{C8FD247C-C251-4285-B500-A5A30BAAB0F6}">
      <dgm:prSet/>
      <dgm:spPr/>
      <dgm:t>
        <a:bodyPr/>
        <a:lstStyle/>
        <a:p>
          <a:endParaRPr lang="en-US"/>
        </a:p>
      </dgm:t>
    </dgm:pt>
    <dgm:pt modelId="{73C8212E-97DB-4E80-B0E1-A81BE2E6CEE6}" type="sibTrans" cxnId="{C8FD247C-C251-4285-B500-A5A30BAAB0F6}">
      <dgm:prSet/>
      <dgm:spPr/>
      <dgm:t>
        <a:bodyPr/>
        <a:lstStyle/>
        <a:p>
          <a:endParaRPr lang="en-US"/>
        </a:p>
      </dgm:t>
    </dgm:pt>
    <dgm:pt modelId="{73A005D6-E49C-41F3-8C21-6CB8E82FEE32}">
      <dgm:prSet phldrT="[Text]"/>
      <dgm:spPr/>
      <dgm:t>
        <a:bodyPr/>
        <a:lstStyle/>
        <a:p>
          <a:r>
            <a:rPr lang="en-US" dirty="0"/>
            <a:t>On landing, images are uploaded to cloud-based software</a:t>
          </a:r>
        </a:p>
      </dgm:t>
    </dgm:pt>
    <dgm:pt modelId="{81DD62D4-8182-4BAC-AFCA-CE1569CF5A45}" type="parTrans" cxnId="{7C6A93BF-32EA-4940-9B57-86B8690A90C9}">
      <dgm:prSet/>
      <dgm:spPr/>
      <dgm:t>
        <a:bodyPr/>
        <a:lstStyle/>
        <a:p>
          <a:endParaRPr lang="en-US"/>
        </a:p>
      </dgm:t>
    </dgm:pt>
    <dgm:pt modelId="{34C681C3-BD28-415D-BB4F-7B48C449033B}" type="sibTrans" cxnId="{7C6A93BF-32EA-4940-9B57-86B8690A90C9}">
      <dgm:prSet/>
      <dgm:spPr/>
      <dgm:t>
        <a:bodyPr/>
        <a:lstStyle/>
        <a:p>
          <a:endParaRPr lang="en-US"/>
        </a:p>
      </dgm:t>
    </dgm:pt>
    <dgm:pt modelId="{2CD1B81A-D0C8-4B2D-89C8-334987CE238F}">
      <dgm:prSet phldrT="[Text]"/>
      <dgm:spPr/>
      <dgm:t>
        <a:bodyPr/>
        <a:lstStyle/>
        <a:p>
          <a:r>
            <a:rPr lang="en-US" dirty="0"/>
            <a:t> 12 hours later, ortho-mosaic is downloaded to server</a:t>
          </a:r>
        </a:p>
      </dgm:t>
    </dgm:pt>
    <dgm:pt modelId="{D3BEB4F7-A32F-4841-A2DC-7F10BB566D4E}" type="parTrans" cxnId="{045EA181-748A-4EC4-83AB-E121DE2B12A1}">
      <dgm:prSet/>
      <dgm:spPr/>
      <dgm:t>
        <a:bodyPr/>
        <a:lstStyle/>
        <a:p>
          <a:endParaRPr lang="en-US"/>
        </a:p>
      </dgm:t>
    </dgm:pt>
    <dgm:pt modelId="{7CA8CB1C-C06E-4977-A350-4CF767A81220}" type="sibTrans" cxnId="{045EA181-748A-4EC4-83AB-E121DE2B12A1}">
      <dgm:prSet/>
      <dgm:spPr/>
      <dgm:t>
        <a:bodyPr/>
        <a:lstStyle/>
        <a:p>
          <a:endParaRPr lang="en-US"/>
        </a:p>
      </dgm:t>
    </dgm:pt>
    <dgm:pt modelId="{16D3B3D2-7DC3-4ADD-8A98-3FB5B2F6733F}">
      <dgm:prSet phldrT="[Text]"/>
      <dgm:spPr/>
      <dgm:t>
        <a:bodyPr/>
        <a:lstStyle/>
        <a:p>
          <a:r>
            <a:rPr lang="en-US" dirty="0"/>
            <a:t>Server pushes fire map ortho-mosaic to the end users</a:t>
          </a:r>
        </a:p>
      </dgm:t>
    </dgm:pt>
    <dgm:pt modelId="{CE1DCED8-4577-4F76-BC92-8CE6DF662E06}" type="parTrans" cxnId="{3F56307A-B293-4868-9575-70F9DD77D629}">
      <dgm:prSet/>
      <dgm:spPr/>
      <dgm:t>
        <a:bodyPr/>
        <a:lstStyle/>
        <a:p>
          <a:endParaRPr lang="en-US"/>
        </a:p>
      </dgm:t>
    </dgm:pt>
    <dgm:pt modelId="{BC2F3494-7C4C-4BFA-AC98-E88BBA43F569}" type="sibTrans" cxnId="{3F56307A-B293-4868-9575-70F9DD77D629}">
      <dgm:prSet/>
      <dgm:spPr/>
      <dgm:t>
        <a:bodyPr/>
        <a:lstStyle/>
        <a:p>
          <a:endParaRPr lang="en-US"/>
        </a:p>
      </dgm:t>
    </dgm:pt>
    <dgm:pt modelId="{22A53136-9D70-4528-B56C-7E0266E71073}" type="pres">
      <dgm:prSet presAssocID="{824292AF-E8CE-4CB0-B54B-4AED5BF63D5E}" presName="outerComposite" presStyleCnt="0">
        <dgm:presLayoutVars>
          <dgm:chMax val="5"/>
          <dgm:dir/>
          <dgm:resizeHandles val="exact"/>
        </dgm:presLayoutVars>
      </dgm:prSet>
      <dgm:spPr/>
    </dgm:pt>
    <dgm:pt modelId="{83422FE5-79FA-4837-B623-16FA8A13955F}" type="pres">
      <dgm:prSet presAssocID="{824292AF-E8CE-4CB0-B54B-4AED5BF63D5E}" presName="dummyMaxCanvas" presStyleCnt="0">
        <dgm:presLayoutVars/>
      </dgm:prSet>
      <dgm:spPr/>
    </dgm:pt>
    <dgm:pt modelId="{8E6CE1BC-481C-47DA-940E-B787F76EA67C}" type="pres">
      <dgm:prSet presAssocID="{824292AF-E8CE-4CB0-B54B-4AED5BF63D5E}" presName="FiveNodes_1" presStyleLbl="node1" presStyleIdx="0" presStyleCnt="5">
        <dgm:presLayoutVars>
          <dgm:bulletEnabled val="1"/>
        </dgm:presLayoutVars>
      </dgm:prSet>
      <dgm:spPr/>
    </dgm:pt>
    <dgm:pt modelId="{B9E4CF5D-EF0C-4DD5-B7FB-85E879349B70}" type="pres">
      <dgm:prSet presAssocID="{824292AF-E8CE-4CB0-B54B-4AED5BF63D5E}" presName="FiveNodes_2" presStyleLbl="node1" presStyleIdx="1" presStyleCnt="5">
        <dgm:presLayoutVars>
          <dgm:bulletEnabled val="1"/>
        </dgm:presLayoutVars>
      </dgm:prSet>
      <dgm:spPr/>
    </dgm:pt>
    <dgm:pt modelId="{88D873ED-CB40-422F-9AE8-B83F271AF172}" type="pres">
      <dgm:prSet presAssocID="{824292AF-E8CE-4CB0-B54B-4AED5BF63D5E}" presName="FiveNodes_3" presStyleLbl="node1" presStyleIdx="2" presStyleCnt="5">
        <dgm:presLayoutVars>
          <dgm:bulletEnabled val="1"/>
        </dgm:presLayoutVars>
      </dgm:prSet>
      <dgm:spPr/>
    </dgm:pt>
    <dgm:pt modelId="{DD96F88D-FA02-419B-B154-75D1FC3B0B1C}" type="pres">
      <dgm:prSet presAssocID="{824292AF-E8CE-4CB0-B54B-4AED5BF63D5E}" presName="FiveNodes_4" presStyleLbl="node1" presStyleIdx="3" presStyleCnt="5">
        <dgm:presLayoutVars>
          <dgm:bulletEnabled val="1"/>
        </dgm:presLayoutVars>
      </dgm:prSet>
      <dgm:spPr/>
    </dgm:pt>
    <dgm:pt modelId="{7707B649-0390-42EC-9772-781BA1167624}" type="pres">
      <dgm:prSet presAssocID="{824292AF-E8CE-4CB0-B54B-4AED5BF63D5E}" presName="FiveNodes_5" presStyleLbl="node1" presStyleIdx="4" presStyleCnt="5">
        <dgm:presLayoutVars>
          <dgm:bulletEnabled val="1"/>
        </dgm:presLayoutVars>
      </dgm:prSet>
      <dgm:spPr/>
    </dgm:pt>
    <dgm:pt modelId="{030A3253-B405-4DFD-953D-C8293DE06CFC}" type="pres">
      <dgm:prSet presAssocID="{824292AF-E8CE-4CB0-B54B-4AED5BF63D5E}" presName="FiveConn_1-2" presStyleLbl="fgAccFollowNode1" presStyleIdx="0" presStyleCnt="4">
        <dgm:presLayoutVars>
          <dgm:bulletEnabled val="1"/>
        </dgm:presLayoutVars>
      </dgm:prSet>
      <dgm:spPr/>
    </dgm:pt>
    <dgm:pt modelId="{D016E2C8-142F-410F-B024-BEEBBA90D1EF}" type="pres">
      <dgm:prSet presAssocID="{824292AF-E8CE-4CB0-B54B-4AED5BF63D5E}" presName="FiveConn_2-3" presStyleLbl="fgAccFollowNode1" presStyleIdx="1" presStyleCnt="4">
        <dgm:presLayoutVars>
          <dgm:bulletEnabled val="1"/>
        </dgm:presLayoutVars>
      </dgm:prSet>
      <dgm:spPr/>
    </dgm:pt>
    <dgm:pt modelId="{1D8F7880-6FB8-461A-9317-C740256C356E}" type="pres">
      <dgm:prSet presAssocID="{824292AF-E8CE-4CB0-B54B-4AED5BF63D5E}" presName="FiveConn_3-4" presStyleLbl="fgAccFollowNode1" presStyleIdx="2" presStyleCnt="4">
        <dgm:presLayoutVars>
          <dgm:bulletEnabled val="1"/>
        </dgm:presLayoutVars>
      </dgm:prSet>
      <dgm:spPr/>
    </dgm:pt>
    <dgm:pt modelId="{CB1B5A53-C4FB-4686-BBF8-B7DB41C54484}" type="pres">
      <dgm:prSet presAssocID="{824292AF-E8CE-4CB0-B54B-4AED5BF63D5E}" presName="FiveConn_4-5" presStyleLbl="fgAccFollowNode1" presStyleIdx="3" presStyleCnt="4">
        <dgm:presLayoutVars>
          <dgm:bulletEnabled val="1"/>
        </dgm:presLayoutVars>
      </dgm:prSet>
      <dgm:spPr/>
    </dgm:pt>
    <dgm:pt modelId="{794AF6FA-E799-4863-9CCD-1C0725B64E16}" type="pres">
      <dgm:prSet presAssocID="{824292AF-E8CE-4CB0-B54B-4AED5BF63D5E}" presName="FiveNodes_1_text" presStyleLbl="node1" presStyleIdx="4" presStyleCnt="5">
        <dgm:presLayoutVars>
          <dgm:bulletEnabled val="1"/>
        </dgm:presLayoutVars>
      </dgm:prSet>
      <dgm:spPr/>
    </dgm:pt>
    <dgm:pt modelId="{482DF760-CE3C-4340-8EAC-D9666955231A}" type="pres">
      <dgm:prSet presAssocID="{824292AF-E8CE-4CB0-B54B-4AED5BF63D5E}" presName="FiveNodes_2_text" presStyleLbl="node1" presStyleIdx="4" presStyleCnt="5">
        <dgm:presLayoutVars>
          <dgm:bulletEnabled val="1"/>
        </dgm:presLayoutVars>
      </dgm:prSet>
      <dgm:spPr/>
    </dgm:pt>
    <dgm:pt modelId="{A82F6FD0-220B-44BA-B5DC-815398DE4F14}" type="pres">
      <dgm:prSet presAssocID="{824292AF-E8CE-4CB0-B54B-4AED5BF63D5E}" presName="FiveNodes_3_text" presStyleLbl="node1" presStyleIdx="4" presStyleCnt="5">
        <dgm:presLayoutVars>
          <dgm:bulletEnabled val="1"/>
        </dgm:presLayoutVars>
      </dgm:prSet>
      <dgm:spPr/>
    </dgm:pt>
    <dgm:pt modelId="{1C2D4C48-D073-4A91-ABBE-431ED81A1DCA}" type="pres">
      <dgm:prSet presAssocID="{824292AF-E8CE-4CB0-B54B-4AED5BF63D5E}" presName="FiveNodes_4_text" presStyleLbl="node1" presStyleIdx="4" presStyleCnt="5">
        <dgm:presLayoutVars>
          <dgm:bulletEnabled val="1"/>
        </dgm:presLayoutVars>
      </dgm:prSet>
      <dgm:spPr/>
    </dgm:pt>
    <dgm:pt modelId="{1EA54098-4C2E-4290-9B86-38693DD071ED}" type="pres">
      <dgm:prSet presAssocID="{824292AF-E8CE-4CB0-B54B-4AED5BF63D5E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4AB73B7-B2AF-4446-8DEE-D6C9AB9089A9}" type="presOf" srcId="{7CA8CB1C-C06E-4977-A350-4CF767A81220}" destId="{CB1B5A53-C4FB-4686-BBF8-B7DB41C54484}" srcOrd="0" destOrd="0" presId="urn:microsoft.com/office/officeart/2005/8/layout/vProcess5"/>
    <dgm:cxn modelId="{3F56307A-B293-4868-9575-70F9DD77D629}" srcId="{824292AF-E8CE-4CB0-B54B-4AED5BF63D5E}" destId="{16D3B3D2-7DC3-4ADD-8A98-3FB5B2F6733F}" srcOrd="4" destOrd="0" parTransId="{CE1DCED8-4577-4F76-BC92-8CE6DF662E06}" sibTransId="{BC2F3494-7C4C-4BFA-AC98-E88BBA43F569}"/>
    <dgm:cxn modelId="{7C6A93BF-32EA-4940-9B57-86B8690A90C9}" srcId="{824292AF-E8CE-4CB0-B54B-4AED5BF63D5E}" destId="{73A005D6-E49C-41F3-8C21-6CB8E82FEE32}" srcOrd="2" destOrd="0" parTransId="{81DD62D4-8182-4BAC-AFCA-CE1569CF5A45}" sibTransId="{34C681C3-BD28-415D-BB4F-7B48C449033B}"/>
    <dgm:cxn modelId="{EB91E2DE-DFD8-42D5-A6C0-981444791930}" type="presOf" srcId="{34C681C3-BD28-415D-BB4F-7B48C449033B}" destId="{1D8F7880-6FB8-461A-9317-C740256C356E}" srcOrd="0" destOrd="0" presId="urn:microsoft.com/office/officeart/2005/8/layout/vProcess5"/>
    <dgm:cxn modelId="{77B15772-611E-4397-B199-FF50F02A1C58}" srcId="{824292AF-E8CE-4CB0-B54B-4AED5BF63D5E}" destId="{F1A6CA8D-9575-4152-96BF-4490BE65697A}" srcOrd="0" destOrd="0" parTransId="{B467A257-6438-4622-833D-88F926AD7B7F}" sibTransId="{AE62A257-979E-4B9E-AC86-0EB6E2270DC3}"/>
    <dgm:cxn modelId="{083AB999-E591-4133-9EE9-EC5B675DBA45}" type="presOf" srcId="{16D3B3D2-7DC3-4ADD-8A98-3FB5B2F6733F}" destId="{7707B649-0390-42EC-9772-781BA1167624}" srcOrd="0" destOrd="0" presId="urn:microsoft.com/office/officeart/2005/8/layout/vProcess5"/>
    <dgm:cxn modelId="{4A567B7F-7D86-49D1-8CFA-C0B6541AF206}" type="presOf" srcId="{AE62A257-979E-4B9E-AC86-0EB6E2270DC3}" destId="{030A3253-B405-4DFD-953D-C8293DE06CFC}" srcOrd="0" destOrd="0" presId="urn:microsoft.com/office/officeart/2005/8/layout/vProcess5"/>
    <dgm:cxn modelId="{35D801DE-B2EC-4EC6-B779-FF36D2A9297B}" type="presOf" srcId="{9E1E1AC8-EDA9-4C17-8634-14B8C9A5D825}" destId="{B9E4CF5D-EF0C-4DD5-B7FB-85E879349B70}" srcOrd="0" destOrd="0" presId="urn:microsoft.com/office/officeart/2005/8/layout/vProcess5"/>
    <dgm:cxn modelId="{5A8AD725-CB5A-47B9-ABFC-F576C1446C59}" type="presOf" srcId="{F1A6CA8D-9575-4152-96BF-4490BE65697A}" destId="{794AF6FA-E799-4863-9CCD-1C0725B64E16}" srcOrd="1" destOrd="0" presId="urn:microsoft.com/office/officeart/2005/8/layout/vProcess5"/>
    <dgm:cxn modelId="{C474A32F-B12E-4C90-A280-D94E65E49A02}" type="presOf" srcId="{73C8212E-97DB-4E80-B0E1-A81BE2E6CEE6}" destId="{D016E2C8-142F-410F-B024-BEEBBA90D1EF}" srcOrd="0" destOrd="0" presId="urn:microsoft.com/office/officeart/2005/8/layout/vProcess5"/>
    <dgm:cxn modelId="{C347AF9C-7715-4B6D-A111-2A6758410525}" type="presOf" srcId="{73A005D6-E49C-41F3-8C21-6CB8E82FEE32}" destId="{A82F6FD0-220B-44BA-B5DC-815398DE4F14}" srcOrd="1" destOrd="0" presId="urn:microsoft.com/office/officeart/2005/8/layout/vProcess5"/>
    <dgm:cxn modelId="{461C4C51-9AC2-43BF-8EA6-084F9496F810}" type="presOf" srcId="{9E1E1AC8-EDA9-4C17-8634-14B8C9A5D825}" destId="{482DF760-CE3C-4340-8EAC-D9666955231A}" srcOrd="1" destOrd="0" presId="urn:microsoft.com/office/officeart/2005/8/layout/vProcess5"/>
    <dgm:cxn modelId="{E5D3AF2B-72DC-4266-841E-11CDF009D4E0}" type="presOf" srcId="{824292AF-E8CE-4CB0-B54B-4AED5BF63D5E}" destId="{22A53136-9D70-4528-B56C-7E0266E71073}" srcOrd="0" destOrd="0" presId="urn:microsoft.com/office/officeart/2005/8/layout/vProcess5"/>
    <dgm:cxn modelId="{045EA181-748A-4EC4-83AB-E121DE2B12A1}" srcId="{824292AF-E8CE-4CB0-B54B-4AED5BF63D5E}" destId="{2CD1B81A-D0C8-4B2D-89C8-334987CE238F}" srcOrd="3" destOrd="0" parTransId="{D3BEB4F7-A32F-4841-A2DC-7F10BB566D4E}" sibTransId="{7CA8CB1C-C06E-4977-A350-4CF767A81220}"/>
    <dgm:cxn modelId="{33B9C56A-A9D6-4E3A-84FC-AF0FBF017F15}" type="presOf" srcId="{2CD1B81A-D0C8-4B2D-89C8-334987CE238F}" destId="{DD96F88D-FA02-419B-B154-75D1FC3B0B1C}" srcOrd="0" destOrd="0" presId="urn:microsoft.com/office/officeart/2005/8/layout/vProcess5"/>
    <dgm:cxn modelId="{715AEC59-FD8D-4FA4-B995-3DAD9FB0FC09}" type="presOf" srcId="{2CD1B81A-D0C8-4B2D-89C8-334987CE238F}" destId="{1C2D4C48-D073-4A91-ABBE-431ED81A1DCA}" srcOrd="1" destOrd="0" presId="urn:microsoft.com/office/officeart/2005/8/layout/vProcess5"/>
    <dgm:cxn modelId="{8D0B4E5D-839A-43DC-AB4D-086C143E097D}" type="presOf" srcId="{16D3B3D2-7DC3-4ADD-8A98-3FB5B2F6733F}" destId="{1EA54098-4C2E-4290-9B86-38693DD071ED}" srcOrd="1" destOrd="0" presId="urn:microsoft.com/office/officeart/2005/8/layout/vProcess5"/>
    <dgm:cxn modelId="{02F8FBD6-EC9A-4E0D-89C0-A202414846B3}" type="presOf" srcId="{F1A6CA8D-9575-4152-96BF-4490BE65697A}" destId="{8E6CE1BC-481C-47DA-940E-B787F76EA67C}" srcOrd="0" destOrd="0" presId="urn:microsoft.com/office/officeart/2005/8/layout/vProcess5"/>
    <dgm:cxn modelId="{C8FD247C-C251-4285-B500-A5A30BAAB0F6}" srcId="{824292AF-E8CE-4CB0-B54B-4AED5BF63D5E}" destId="{9E1E1AC8-EDA9-4C17-8634-14B8C9A5D825}" srcOrd="1" destOrd="0" parTransId="{D8078162-338D-4079-8149-617730C1AAF7}" sibTransId="{73C8212E-97DB-4E80-B0E1-A81BE2E6CEE6}"/>
    <dgm:cxn modelId="{38255856-3A74-4A01-8287-E941DF5BA2BB}" type="presOf" srcId="{73A005D6-E49C-41F3-8C21-6CB8E82FEE32}" destId="{88D873ED-CB40-422F-9AE8-B83F271AF172}" srcOrd="0" destOrd="0" presId="urn:microsoft.com/office/officeart/2005/8/layout/vProcess5"/>
    <dgm:cxn modelId="{9DF88275-0E79-4FF9-9916-6B6BBFF73BF1}" type="presParOf" srcId="{22A53136-9D70-4528-B56C-7E0266E71073}" destId="{83422FE5-79FA-4837-B623-16FA8A13955F}" srcOrd="0" destOrd="0" presId="urn:microsoft.com/office/officeart/2005/8/layout/vProcess5"/>
    <dgm:cxn modelId="{ADACD92B-D14C-4210-8CCF-EEE0F947B03D}" type="presParOf" srcId="{22A53136-9D70-4528-B56C-7E0266E71073}" destId="{8E6CE1BC-481C-47DA-940E-B787F76EA67C}" srcOrd="1" destOrd="0" presId="urn:microsoft.com/office/officeart/2005/8/layout/vProcess5"/>
    <dgm:cxn modelId="{4477F702-F858-44F4-BFEF-5BC57C39B168}" type="presParOf" srcId="{22A53136-9D70-4528-B56C-7E0266E71073}" destId="{B9E4CF5D-EF0C-4DD5-B7FB-85E879349B70}" srcOrd="2" destOrd="0" presId="urn:microsoft.com/office/officeart/2005/8/layout/vProcess5"/>
    <dgm:cxn modelId="{2F25A28F-B6D3-4727-A748-B9E4AD430D2E}" type="presParOf" srcId="{22A53136-9D70-4528-B56C-7E0266E71073}" destId="{88D873ED-CB40-422F-9AE8-B83F271AF172}" srcOrd="3" destOrd="0" presId="urn:microsoft.com/office/officeart/2005/8/layout/vProcess5"/>
    <dgm:cxn modelId="{BB4D65A3-362D-4352-B766-F20114072ECD}" type="presParOf" srcId="{22A53136-9D70-4528-B56C-7E0266E71073}" destId="{DD96F88D-FA02-419B-B154-75D1FC3B0B1C}" srcOrd="4" destOrd="0" presId="urn:microsoft.com/office/officeart/2005/8/layout/vProcess5"/>
    <dgm:cxn modelId="{A4487781-8A39-40E4-BE44-5AEA9C06909B}" type="presParOf" srcId="{22A53136-9D70-4528-B56C-7E0266E71073}" destId="{7707B649-0390-42EC-9772-781BA1167624}" srcOrd="5" destOrd="0" presId="urn:microsoft.com/office/officeart/2005/8/layout/vProcess5"/>
    <dgm:cxn modelId="{422EE347-F46F-419C-81D2-3DAA7C848B3D}" type="presParOf" srcId="{22A53136-9D70-4528-B56C-7E0266E71073}" destId="{030A3253-B405-4DFD-953D-C8293DE06CFC}" srcOrd="6" destOrd="0" presId="urn:microsoft.com/office/officeart/2005/8/layout/vProcess5"/>
    <dgm:cxn modelId="{1A322797-4867-4741-9592-4D366009BDA4}" type="presParOf" srcId="{22A53136-9D70-4528-B56C-7E0266E71073}" destId="{D016E2C8-142F-410F-B024-BEEBBA90D1EF}" srcOrd="7" destOrd="0" presId="urn:microsoft.com/office/officeart/2005/8/layout/vProcess5"/>
    <dgm:cxn modelId="{0BFB0FD0-CBBD-43A1-9415-C2AFCF0DCB45}" type="presParOf" srcId="{22A53136-9D70-4528-B56C-7E0266E71073}" destId="{1D8F7880-6FB8-461A-9317-C740256C356E}" srcOrd="8" destOrd="0" presId="urn:microsoft.com/office/officeart/2005/8/layout/vProcess5"/>
    <dgm:cxn modelId="{71DEFA2A-1611-4689-A6D6-49784798E71B}" type="presParOf" srcId="{22A53136-9D70-4528-B56C-7E0266E71073}" destId="{CB1B5A53-C4FB-4686-BBF8-B7DB41C54484}" srcOrd="9" destOrd="0" presId="urn:microsoft.com/office/officeart/2005/8/layout/vProcess5"/>
    <dgm:cxn modelId="{2F6E7695-222B-4653-B82C-57050F119F38}" type="presParOf" srcId="{22A53136-9D70-4528-B56C-7E0266E71073}" destId="{794AF6FA-E799-4863-9CCD-1C0725B64E16}" srcOrd="10" destOrd="0" presId="urn:microsoft.com/office/officeart/2005/8/layout/vProcess5"/>
    <dgm:cxn modelId="{38CE61B2-9A7F-442C-A2D4-1441F7B8AF80}" type="presParOf" srcId="{22A53136-9D70-4528-B56C-7E0266E71073}" destId="{482DF760-CE3C-4340-8EAC-D9666955231A}" srcOrd="11" destOrd="0" presId="urn:microsoft.com/office/officeart/2005/8/layout/vProcess5"/>
    <dgm:cxn modelId="{96B101B7-DCA3-42AA-A881-88327F7ACA63}" type="presParOf" srcId="{22A53136-9D70-4528-B56C-7E0266E71073}" destId="{A82F6FD0-220B-44BA-B5DC-815398DE4F14}" srcOrd="12" destOrd="0" presId="urn:microsoft.com/office/officeart/2005/8/layout/vProcess5"/>
    <dgm:cxn modelId="{4E97BD6F-4D98-4B93-963A-4C3B5E3F0875}" type="presParOf" srcId="{22A53136-9D70-4528-B56C-7E0266E71073}" destId="{1C2D4C48-D073-4A91-ABBE-431ED81A1DCA}" srcOrd="13" destOrd="0" presId="urn:microsoft.com/office/officeart/2005/8/layout/vProcess5"/>
    <dgm:cxn modelId="{79565B00-99CE-48F1-A840-1B5118A463D0}" type="presParOf" srcId="{22A53136-9D70-4528-B56C-7E0266E71073}" destId="{1EA54098-4C2E-4290-9B86-38693DD071E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CE1BC-481C-47DA-940E-B787F76EA67C}">
      <dsp:nvSpPr>
        <dsp:cNvPr id="0" name=""/>
        <dsp:cNvSpPr/>
      </dsp:nvSpPr>
      <dsp:spPr>
        <a:xfrm>
          <a:off x="0" y="0"/>
          <a:ext cx="8097012" cy="7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Aircraft flies over area of potential fires</a:t>
          </a:r>
        </a:p>
      </dsp:txBody>
      <dsp:txXfrm>
        <a:off x="21036" y="21036"/>
        <a:ext cx="7237964" cy="676147"/>
      </dsp:txXfrm>
    </dsp:sp>
    <dsp:sp modelId="{B9E4CF5D-EF0C-4DD5-B7FB-85E879349B70}">
      <dsp:nvSpPr>
        <dsp:cNvPr id="0" name=""/>
        <dsp:cNvSpPr/>
      </dsp:nvSpPr>
      <dsp:spPr>
        <a:xfrm>
          <a:off x="604647" y="817972"/>
          <a:ext cx="8097012" cy="7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Thermal camera continuously acquires data</a:t>
          </a:r>
        </a:p>
      </dsp:txBody>
      <dsp:txXfrm>
        <a:off x="625683" y="839008"/>
        <a:ext cx="6983450" cy="676147"/>
      </dsp:txXfrm>
    </dsp:sp>
    <dsp:sp modelId="{88D873ED-CB40-422F-9AE8-B83F271AF172}">
      <dsp:nvSpPr>
        <dsp:cNvPr id="0" name=""/>
        <dsp:cNvSpPr/>
      </dsp:nvSpPr>
      <dsp:spPr>
        <a:xfrm>
          <a:off x="1209293" y="1635945"/>
          <a:ext cx="8097012" cy="7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Detected fires converted to geographical points (</a:t>
          </a:r>
          <a:r>
            <a:rPr lang="en-US" sz="2300" kern="1200" dirty="0" err="1"/>
            <a:t>lat</a:t>
          </a:r>
          <a:r>
            <a:rPr lang="en-US" sz="2300" kern="1200" dirty="0"/>
            <a:t> / </a:t>
          </a:r>
          <a:r>
            <a:rPr lang="en-US" sz="2300" kern="1200" dirty="0" err="1"/>
            <a:t>lon</a:t>
          </a:r>
          <a:r>
            <a:rPr lang="en-US" sz="2300" kern="1200" dirty="0"/>
            <a:t>)</a:t>
          </a:r>
        </a:p>
      </dsp:txBody>
      <dsp:txXfrm>
        <a:off x="1230329" y="1656981"/>
        <a:ext cx="6983450" cy="676147"/>
      </dsp:txXfrm>
    </dsp:sp>
    <dsp:sp modelId="{DD96F88D-FA02-419B-B154-75D1FC3B0B1C}">
      <dsp:nvSpPr>
        <dsp:cNvPr id="0" name=""/>
        <dsp:cNvSpPr/>
      </dsp:nvSpPr>
      <dsp:spPr>
        <a:xfrm>
          <a:off x="1813940" y="2453918"/>
          <a:ext cx="8097012" cy="7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 Points downloaded from aircraft to ground-based server</a:t>
          </a:r>
        </a:p>
      </dsp:txBody>
      <dsp:txXfrm>
        <a:off x="1834976" y="2474954"/>
        <a:ext cx="6983450" cy="676147"/>
      </dsp:txXfrm>
    </dsp:sp>
    <dsp:sp modelId="{7707B649-0390-42EC-9772-781BA1167624}">
      <dsp:nvSpPr>
        <dsp:cNvPr id="0" name=""/>
        <dsp:cNvSpPr/>
      </dsp:nvSpPr>
      <dsp:spPr>
        <a:xfrm>
          <a:off x="2418587" y="3271891"/>
          <a:ext cx="8097012" cy="7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Server pushes fire hotspot locations to the end users</a:t>
          </a:r>
        </a:p>
      </dsp:txBody>
      <dsp:txXfrm>
        <a:off x="2439623" y="3292927"/>
        <a:ext cx="6983450" cy="676147"/>
      </dsp:txXfrm>
    </dsp:sp>
    <dsp:sp modelId="{030A3253-B405-4DFD-953D-C8293DE06CFC}">
      <dsp:nvSpPr>
        <dsp:cNvPr id="0" name=""/>
        <dsp:cNvSpPr/>
      </dsp:nvSpPr>
      <dsp:spPr>
        <a:xfrm>
          <a:off x="7630169" y="524699"/>
          <a:ext cx="466842" cy="46684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735208" y="524699"/>
        <a:ext cx="256764" cy="351299"/>
      </dsp:txXfrm>
    </dsp:sp>
    <dsp:sp modelId="{D016E2C8-142F-410F-B024-BEEBBA90D1EF}">
      <dsp:nvSpPr>
        <dsp:cNvPr id="0" name=""/>
        <dsp:cNvSpPr/>
      </dsp:nvSpPr>
      <dsp:spPr>
        <a:xfrm>
          <a:off x="8234816" y="1342672"/>
          <a:ext cx="466842" cy="46684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339855" y="1342672"/>
        <a:ext cx="256764" cy="351299"/>
      </dsp:txXfrm>
    </dsp:sp>
    <dsp:sp modelId="{1D8F7880-6FB8-461A-9317-C740256C356E}">
      <dsp:nvSpPr>
        <dsp:cNvPr id="0" name=""/>
        <dsp:cNvSpPr/>
      </dsp:nvSpPr>
      <dsp:spPr>
        <a:xfrm>
          <a:off x="8839463" y="2148674"/>
          <a:ext cx="466842" cy="46684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944502" y="2148674"/>
        <a:ext cx="256764" cy="351299"/>
      </dsp:txXfrm>
    </dsp:sp>
    <dsp:sp modelId="{CB1B5A53-C4FB-4686-BBF8-B7DB41C54484}">
      <dsp:nvSpPr>
        <dsp:cNvPr id="0" name=""/>
        <dsp:cNvSpPr/>
      </dsp:nvSpPr>
      <dsp:spPr>
        <a:xfrm>
          <a:off x="9444110" y="2974627"/>
          <a:ext cx="466842" cy="46684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9549149" y="2974627"/>
        <a:ext cx="256764" cy="351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CE1BC-481C-47DA-940E-B787F76EA67C}">
      <dsp:nvSpPr>
        <dsp:cNvPr id="0" name=""/>
        <dsp:cNvSpPr/>
      </dsp:nvSpPr>
      <dsp:spPr>
        <a:xfrm>
          <a:off x="0" y="0"/>
          <a:ext cx="8097012" cy="7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Aircraft flies planned route over region of interest</a:t>
          </a:r>
        </a:p>
      </dsp:txBody>
      <dsp:txXfrm>
        <a:off x="21036" y="21036"/>
        <a:ext cx="7237964" cy="676147"/>
      </dsp:txXfrm>
    </dsp:sp>
    <dsp:sp modelId="{B9E4CF5D-EF0C-4DD5-B7FB-85E879349B70}">
      <dsp:nvSpPr>
        <dsp:cNvPr id="0" name=""/>
        <dsp:cNvSpPr/>
      </dsp:nvSpPr>
      <dsp:spPr>
        <a:xfrm>
          <a:off x="604647" y="817972"/>
          <a:ext cx="8097012" cy="7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Images captured at pre-determined locations and stored</a:t>
          </a:r>
        </a:p>
      </dsp:txBody>
      <dsp:txXfrm>
        <a:off x="625683" y="839008"/>
        <a:ext cx="6983450" cy="676147"/>
      </dsp:txXfrm>
    </dsp:sp>
    <dsp:sp modelId="{88D873ED-CB40-422F-9AE8-B83F271AF172}">
      <dsp:nvSpPr>
        <dsp:cNvPr id="0" name=""/>
        <dsp:cNvSpPr/>
      </dsp:nvSpPr>
      <dsp:spPr>
        <a:xfrm>
          <a:off x="1209293" y="1635945"/>
          <a:ext cx="8097012" cy="7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On landing, images are uploaded to cloud-based software</a:t>
          </a:r>
        </a:p>
      </dsp:txBody>
      <dsp:txXfrm>
        <a:off x="1230329" y="1656981"/>
        <a:ext cx="6983450" cy="676147"/>
      </dsp:txXfrm>
    </dsp:sp>
    <dsp:sp modelId="{DD96F88D-FA02-419B-B154-75D1FC3B0B1C}">
      <dsp:nvSpPr>
        <dsp:cNvPr id="0" name=""/>
        <dsp:cNvSpPr/>
      </dsp:nvSpPr>
      <dsp:spPr>
        <a:xfrm>
          <a:off x="1813940" y="2453918"/>
          <a:ext cx="8097012" cy="7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12 hours later, ortho-mosaic is downloaded to server</a:t>
          </a:r>
        </a:p>
      </dsp:txBody>
      <dsp:txXfrm>
        <a:off x="1834976" y="2474954"/>
        <a:ext cx="6983450" cy="676147"/>
      </dsp:txXfrm>
    </dsp:sp>
    <dsp:sp modelId="{7707B649-0390-42EC-9772-781BA1167624}">
      <dsp:nvSpPr>
        <dsp:cNvPr id="0" name=""/>
        <dsp:cNvSpPr/>
      </dsp:nvSpPr>
      <dsp:spPr>
        <a:xfrm>
          <a:off x="2418587" y="3271891"/>
          <a:ext cx="8097012" cy="71821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Server pushes fire map ortho-mosaic to the end users</a:t>
          </a:r>
        </a:p>
      </dsp:txBody>
      <dsp:txXfrm>
        <a:off x="2439623" y="3292927"/>
        <a:ext cx="6983450" cy="676147"/>
      </dsp:txXfrm>
    </dsp:sp>
    <dsp:sp modelId="{030A3253-B405-4DFD-953D-C8293DE06CFC}">
      <dsp:nvSpPr>
        <dsp:cNvPr id="0" name=""/>
        <dsp:cNvSpPr/>
      </dsp:nvSpPr>
      <dsp:spPr>
        <a:xfrm>
          <a:off x="7630169" y="524699"/>
          <a:ext cx="466842" cy="46684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735208" y="524699"/>
        <a:ext cx="256764" cy="351299"/>
      </dsp:txXfrm>
    </dsp:sp>
    <dsp:sp modelId="{D016E2C8-142F-410F-B024-BEEBBA90D1EF}">
      <dsp:nvSpPr>
        <dsp:cNvPr id="0" name=""/>
        <dsp:cNvSpPr/>
      </dsp:nvSpPr>
      <dsp:spPr>
        <a:xfrm>
          <a:off x="8234816" y="1342672"/>
          <a:ext cx="466842" cy="46684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339855" y="1342672"/>
        <a:ext cx="256764" cy="351299"/>
      </dsp:txXfrm>
    </dsp:sp>
    <dsp:sp modelId="{1D8F7880-6FB8-461A-9317-C740256C356E}">
      <dsp:nvSpPr>
        <dsp:cNvPr id="0" name=""/>
        <dsp:cNvSpPr/>
      </dsp:nvSpPr>
      <dsp:spPr>
        <a:xfrm>
          <a:off x="8839463" y="2148674"/>
          <a:ext cx="466842" cy="46684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944502" y="2148674"/>
        <a:ext cx="256764" cy="351299"/>
      </dsp:txXfrm>
    </dsp:sp>
    <dsp:sp modelId="{CB1B5A53-C4FB-4686-BBF8-B7DB41C54484}">
      <dsp:nvSpPr>
        <dsp:cNvPr id="0" name=""/>
        <dsp:cNvSpPr/>
      </dsp:nvSpPr>
      <dsp:spPr>
        <a:xfrm>
          <a:off x="9444110" y="2974627"/>
          <a:ext cx="466842" cy="46684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9549149" y="2974627"/>
        <a:ext cx="256764" cy="351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2CDBE-26B1-4462-92BF-77F76F506BF9}" type="datetimeFigureOut">
              <a:rPr lang="en-AU" smtClean="0"/>
              <a:t>24/05/2016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4F593-B4FB-4134-A7A2-CFF3AE47DF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0467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ED59-D0F4-457C-AF33-77FB93E34845}" type="datetimeFigureOut">
              <a:rPr lang="en-AU" smtClean="0"/>
              <a:t>24/05/2016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1677-B403-4877-A6D2-E6DAC1539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216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ED59-D0F4-457C-AF33-77FB93E34845}" type="datetimeFigureOut">
              <a:rPr lang="en-AU" smtClean="0"/>
              <a:t>24/05/2016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1677-B403-4877-A6D2-E6DAC1539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223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ED59-D0F4-457C-AF33-77FB93E34845}" type="datetimeFigureOut">
              <a:rPr lang="en-AU" smtClean="0"/>
              <a:t>24/05/2016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1677-B403-4877-A6D2-E6DAC1539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0017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ED59-D0F4-457C-AF33-77FB93E34845}" type="datetimeFigureOut">
              <a:rPr lang="en-AU" smtClean="0"/>
              <a:t>24/05/2016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1677-B403-4877-A6D2-E6DAC1539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748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967" y="4775159"/>
            <a:ext cx="10774065" cy="171883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lnSpc>
                <a:spcPct val="100000"/>
              </a:lnSpc>
              <a:defRPr sz="4400" b="0" i="0" cap="all" spc="0" baseline="0">
                <a:solidFill>
                  <a:schemeClr val="bg1"/>
                </a:solidFill>
                <a:latin typeface="Avenir Black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7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864"/>
            <a:ext cx="10515600" cy="1325563"/>
          </a:xfrm>
        </p:spPr>
        <p:txBody>
          <a:bodyPr/>
          <a:lstStyle>
            <a:lvl1pPr algn="ctr"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9364"/>
            <a:ext cx="10515600" cy="433594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7" name="Picture 6" descr="Fire Flight_wing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82" y="6055088"/>
            <a:ext cx="1919930" cy="6447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038600" y="1254123"/>
            <a:ext cx="4104368" cy="54000"/>
          </a:xfrm>
          <a:prstGeom prst="rect">
            <a:avLst/>
          </a:prstGeom>
          <a:solidFill>
            <a:srgbClr val="B83B26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8199" y="6170718"/>
            <a:ext cx="4271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B83B26"/>
                </a:solidFill>
                <a:latin typeface="Airborne" panose="02000000000000000000" pitchFamily="2" charset="-79"/>
                <a:cs typeface="Airborne" panose="02000000000000000000" pitchFamily="2" charset="-79"/>
              </a:rPr>
              <a:t>www.FIRe.aero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030112" y="6170718"/>
            <a:ext cx="4323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dirty="0">
                <a:solidFill>
                  <a:srgbClr val="B83B26"/>
                </a:solidFill>
                <a:latin typeface="Airborne" panose="02000000000000000000" pitchFamily="2" charset="-79"/>
                <a:cs typeface="Airborne" panose="02000000000000000000" pitchFamily="2" charset="-79"/>
              </a:rPr>
              <a:t>Fire mapping systems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38199" y="5925312"/>
            <a:ext cx="105156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58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B83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864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9364"/>
            <a:ext cx="10515600" cy="433594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7" name="Picture 6" descr="Fire Flight_wing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82" y="6055088"/>
            <a:ext cx="1919930" cy="6447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038600" y="1254123"/>
            <a:ext cx="4104368" cy="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38199" y="6170718"/>
            <a:ext cx="4271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Airborne" panose="02000000000000000000" pitchFamily="2" charset="-79"/>
                <a:cs typeface="Airborne" panose="02000000000000000000" pitchFamily="2" charset="-79"/>
              </a:rPr>
              <a:t>www.FIRE.aero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030112" y="6170718"/>
            <a:ext cx="4323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dirty="0">
                <a:solidFill>
                  <a:schemeClr val="bg1"/>
                </a:solidFill>
                <a:latin typeface="Airborne" panose="02000000000000000000" pitchFamily="2" charset="-79"/>
                <a:cs typeface="Airborne" panose="02000000000000000000" pitchFamily="2" charset="-79"/>
              </a:rPr>
              <a:t>Fire mapping systems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38199" y="5925312"/>
            <a:ext cx="105156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99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ED59-D0F4-457C-AF33-77FB93E34845}" type="datetimeFigureOut">
              <a:rPr lang="en-AU" smtClean="0"/>
              <a:t>24/05/2016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1677-B403-4877-A6D2-E6DAC1539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787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7025"/>
            <a:ext cx="5181600" cy="432905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7025"/>
            <a:ext cx="5181600" cy="432905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8" name="Picture 7" descr="Fire Flight_wing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82" y="6055088"/>
            <a:ext cx="1919930" cy="6447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038600" y="1261784"/>
            <a:ext cx="4104368" cy="54000"/>
          </a:xfrm>
          <a:prstGeom prst="rect">
            <a:avLst/>
          </a:prstGeom>
          <a:solidFill>
            <a:srgbClr val="B83B26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38199" y="6170718"/>
            <a:ext cx="4271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B83B26"/>
                </a:solidFill>
                <a:latin typeface="Airborne" panose="02000000000000000000" pitchFamily="2" charset="-79"/>
                <a:cs typeface="Airborne" panose="02000000000000000000" pitchFamily="2" charset="-79"/>
              </a:rPr>
              <a:t>www.FIRE.aero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030112" y="6170718"/>
            <a:ext cx="4323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dirty="0">
                <a:solidFill>
                  <a:srgbClr val="B83B26"/>
                </a:solidFill>
                <a:latin typeface="Airborne" panose="02000000000000000000" pitchFamily="2" charset="-79"/>
                <a:cs typeface="Airborne" panose="02000000000000000000" pitchFamily="2" charset="-79"/>
              </a:rPr>
              <a:t>Fire mapping systems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38199" y="5934456"/>
            <a:ext cx="105156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35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ED59-D0F4-457C-AF33-77FB93E34845}" type="datetimeFigureOut">
              <a:rPr lang="en-AU" smtClean="0"/>
              <a:t>24/05/2016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1677-B403-4877-A6D2-E6DAC1539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538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ED59-D0F4-457C-AF33-77FB93E34845}" type="datetimeFigureOut">
              <a:rPr lang="en-AU" smtClean="0"/>
              <a:t>24/05/2016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1677-B403-4877-A6D2-E6DAC1539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920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ED59-D0F4-457C-AF33-77FB93E34845}" type="datetimeFigureOut">
              <a:rPr lang="en-AU" smtClean="0"/>
              <a:t>24/05/2016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1677-B403-4877-A6D2-E6DAC1539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874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1ED59-D0F4-457C-AF33-77FB93E34845}" type="datetimeFigureOut">
              <a:rPr lang="en-AU" smtClean="0"/>
              <a:t>24/05/2016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11677-B403-4877-A6D2-E6DAC1539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205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1ED59-D0F4-457C-AF33-77FB93E34845}" type="datetimeFigureOut">
              <a:rPr lang="en-AU" smtClean="0"/>
              <a:t>24/05/2016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11677-B403-4877-A6D2-E6DAC1539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650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e.aero/Examples/Kyeema-1/" TargetMode="External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Screen Shot 2016-04-28 at 11.58.38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2238" r="629" b="11339"/>
          <a:stretch/>
        </p:blipFill>
        <p:spPr>
          <a:xfrm>
            <a:off x="0" y="2420939"/>
            <a:ext cx="12192000" cy="44552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8967" y="4184028"/>
            <a:ext cx="10774065" cy="1718830"/>
          </a:xfrm>
        </p:spPr>
        <p:txBody>
          <a:bodyPr>
            <a:normAutofit fontScale="90000"/>
          </a:bodyPr>
          <a:lstStyle/>
          <a:p>
            <a:r>
              <a:rPr lang="en-AU" dirty="0"/>
              <a:t>FireFlight system overview</a:t>
            </a:r>
            <a:br>
              <a:rPr lang="en-AU" dirty="0"/>
            </a:br>
            <a:br>
              <a:rPr lang="en-AU" dirty="0"/>
            </a:br>
            <a:r>
              <a:rPr lang="en-AU" dirty="0"/>
              <a:t>Tactical Fire remote sensing Advisory Committee </a:t>
            </a:r>
            <a:br>
              <a:rPr lang="en-AU" dirty="0"/>
            </a:br>
            <a:r>
              <a:rPr lang="en-AU" dirty="0"/>
              <a:t>24</a:t>
            </a:r>
            <a:r>
              <a:rPr lang="en-AU" baseline="30000" dirty="0"/>
              <a:t>th</a:t>
            </a:r>
            <a:r>
              <a:rPr lang="en-AU" dirty="0"/>
              <a:t> May 2016</a:t>
            </a:r>
          </a:p>
        </p:txBody>
      </p:sp>
      <p:pic>
        <p:nvPicPr>
          <p:cNvPr id="5" name="Picture 4" descr="Fire Flight_no ta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10" y="351436"/>
            <a:ext cx="3397357" cy="1762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066" y="2625016"/>
            <a:ext cx="5705868" cy="4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0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FireFlight operation – real time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436171"/>
              </p:ext>
            </p:extLst>
          </p:nvPr>
        </p:nvGraphicFramePr>
        <p:xfrm>
          <a:off x="838200" y="1542472"/>
          <a:ext cx="10515600" cy="39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own Arrow 3"/>
          <p:cNvSpPr/>
          <p:nvPr/>
        </p:nvSpPr>
        <p:spPr>
          <a:xfrm>
            <a:off x="665018" y="2466109"/>
            <a:ext cx="812800" cy="3066474"/>
          </a:xfrm>
          <a:prstGeom prst="downArrow">
            <a:avLst>
              <a:gd name="adj1" fmla="val 29546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B83B2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528" y="3999346"/>
            <a:ext cx="13937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>
                <a:solidFill>
                  <a:srgbClr val="B83B26"/>
                </a:solidFill>
              </a:rPr>
              <a:t>5 to 10</a:t>
            </a:r>
          </a:p>
          <a:p>
            <a:pPr algn="ctr"/>
            <a:r>
              <a:rPr lang="en-AU" sz="2800" b="1" dirty="0">
                <a:solidFill>
                  <a:srgbClr val="B83B26"/>
                </a:solidFill>
              </a:rPr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310332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FireFlight operation – real time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b="12023"/>
          <a:stretch/>
        </p:blipFill>
        <p:spPr>
          <a:xfrm>
            <a:off x="2068944" y="1386727"/>
            <a:ext cx="7740073" cy="442679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792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FireFlight operation – near real time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6402148"/>
              </p:ext>
            </p:extLst>
          </p:nvPr>
        </p:nvGraphicFramePr>
        <p:xfrm>
          <a:off x="838200" y="1542472"/>
          <a:ext cx="10515600" cy="39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own Arrow 3"/>
          <p:cNvSpPr/>
          <p:nvPr/>
        </p:nvSpPr>
        <p:spPr>
          <a:xfrm>
            <a:off x="665018" y="2466109"/>
            <a:ext cx="812800" cy="3066474"/>
          </a:xfrm>
          <a:prstGeom prst="downArrow">
            <a:avLst>
              <a:gd name="adj1" fmla="val 29546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B83B2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284" y="3999346"/>
            <a:ext cx="1210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800" b="1" dirty="0">
                <a:solidFill>
                  <a:srgbClr val="B83B26"/>
                </a:solidFill>
              </a:rPr>
              <a:t>6 to 12</a:t>
            </a:r>
          </a:p>
          <a:p>
            <a:pPr algn="ctr"/>
            <a:r>
              <a:rPr lang="en-AU" sz="2800" b="1" dirty="0">
                <a:solidFill>
                  <a:srgbClr val="B83B26"/>
                </a:solidFill>
              </a:rPr>
              <a:t>hours</a:t>
            </a:r>
          </a:p>
        </p:txBody>
      </p:sp>
    </p:spTree>
    <p:extLst>
      <p:ext uri="{BB962C8B-B14F-4D97-AF65-F5344CB8AC3E}">
        <p14:creationId xmlns:p14="http://schemas.microsoft.com/office/powerpoint/2010/main" val="432727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Near real time fire mapping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/>
              <a:t>Flight plan is created in advance</a:t>
            </a:r>
          </a:p>
          <a:p>
            <a:r>
              <a:rPr lang="en-AU" dirty="0"/>
              <a:t>Flight lines and camera trigger points are determined based on required overlap, resolution etc.</a:t>
            </a:r>
          </a:p>
          <a:p>
            <a:r>
              <a:rPr lang="en-AU" dirty="0"/>
              <a:t>Optimum number of frames are captured to cover the area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01" y="1597025"/>
            <a:ext cx="3869299" cy="42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65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Near real time fire mapping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19" y="1462025"/>
            <a:ext cx="3223581" cy="4329113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8200" y="1462088"/>
            <a:ext cx="5821218" cy="4329050"/>
          </a:xfrm>
        </p:spPr>
        <p:txBody>
          <a:bodyPr>
            <a:normAutofit/>
          </a:bodyPr>
          <a:lstStyle/>
          <a:p>
            <a:r>
              <a:rPr lang="en-AU" dirty="0"/>
              <a:t>Frames are mosaicked to create an orthomosaic</a:t>
            </a:r>
          </a:p>
          <a:p>
            <a:r>
              <a:rPr lang="en-AU" dirty="0"/>
              <a:t>Fire hotspots can be highlighted in a different colour</a:t>
            </a:r>
          </a:p>
          <a:p>
            <a:r>
              <a:rPr lang="en-AU" dirty="0"/>
              <a:t>Data uploaded to a web server with live streaming maps background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>
                <a:hlinkClick r:id="rId3"/>
              </a:rPr>
              <a:t>www.fire.aero/Examples/Kyeema-1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5125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79" y="0"/>
            <a:ext cx="10479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81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Acquisition and accuracy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9895385"/>
              </p:ext>
            </p:extLst>
          </p:nvPr>
        </p:nvGraphicFramePr>
        <p:xfrm>
          <a:off x="838200" y="1653735"/>
          <a:ext cx="10515600" cy="39711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44822917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4544975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61192685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231455466"/>
                    </a:ext>
                  </a:extLst>
                </a:gridCol>
              </a:tblGrid>
              <a:tr h="794221">
                <a:tc>
                  <a:txBody>
                    <a:bodyPr/>
                    <a:lstStyle/>
                    <a:p>
                      <a:r>
                        <a:rPr lang="en-AU" dirty="0"/>
                        <a:t>Flying heights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AU" dirty="0"/>
                        <a:t>Ground sample distance (m) / Swath (m)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227999"/>
                  </a:ext>
                </a:extLst>
              </a:tr>
              <a:tr h="794221">
                <a:tc>
                  <a:txBody>
                    <a:bodyPr/>
                    <a:lstStyle/>
                    <a:p>
                      <a:r>
                        <a:rPr lang="en-AU" dirty="0"/>
                        <a:t>Lens</a:t>
                      </a:r>
                      <a:r>
                        <a:rPr lang="en-AU" baseline="0" dirty="0"/>
                        <a:t> FOV</a:t>
                      </a:r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1m / 640m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2m / 1280m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3m / 1920m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3570620"/>
                  </a:ext>
                </a:extLst>
              </a:tr>
              <a:tr h="794221">
                <a:tc>
                  <a:txBody>
                    <a:bodyPr/>
                    <a:lstStyle/>
                    <a:p>
                      <a:r>
                        <a:rPr lang="en-AU" dirty="0"/>
                        <a:t>Narrow (25 deg.)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4750 feet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9500 feet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14,250 feet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7680226"/>
                  </a:ext>
                </a:extLst>
              </a:tr>
              <a:tr h="794221">
                <a:tc>
                  <a:txBody>
                    <a:bodyPr/>
                    <a:lstStyle/>
                    <a:p>
                      <a:r>
                        <a:rPr lang="en-AU" dirty="0"/>
                        <a:t>Standard (45 deg.)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2500 feet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5000 feet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7500 feet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422500"/>
                  </a:ext>
                </a:extLst>
              </a:tr>
              <a:tr h="794221">
                <a:tc>
                  <a:txBody>
                    <a:bodyPr/>
                    <a:lstStyle/>
                    <a:p>
                      <a:r>
                        <a:rPr lang="en-AU" dirty="0"/>
                        <a:t>Wide (90 deg.)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1250 feet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2500 feet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3750 feet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716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51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Acquisition and accuracy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0895"/>
            <a:ext cx="10790383" cy="4335948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Real time hot spot detection, accuracy is a function of height:</a:t>
            </a:r>
          </a:p>
          <a:p>
            <a:pPr marL="457200" lvl="1" indent="0">
              <a:buNone/>
            </a:pPr>
            <a:r>
              <a:rPr lang="en-AU" dirty="0">
                <a:solidFill>
                  <a:schemeClr val="bg1"/>
                </a:solidFill>
              </a:rPr>
              <a:t>Planimetric accuracy is approx. 0.1 x flying height (AGL)</a:t>
            </a:r>
          </a:p>
          <a:p>
            <a:pPr marL="457200" lvl="1" indent="0">
              <a:buNone/>
            </a:pPr>
            <a:r>
              <a:rPr lang="en-AU" dirty="0">
                <a:solidFill>
                  <a:schemeClr val="bg1"/>
                </a:solidFill>
              </a:rPr>
              <a:t>For example, flying at 3500 feet, planimetric accuracy is approx. 100m</a:t>
            </a:r>
          </a:p>
          <a:p>
            <a:pPr marL="457200" lvl="1" indent="0">
              <a:buNone/>
            </a:pPr>
            <a:endParaRPr lang="en-AU" dirty="0">
              <a:solidFill>
                <a:schemeClr val="bg1"/>
              </a:solidFill>
            </a:endParaRPr>
          </a:p>
          <a:p>
            <a:r>
              <a:rPr lang="en-AU" dirty="0">
                <a:solidFill>
                  <a:schemeClr val="bg1"/>
                </a:solidFill>
              </a:rPr>
              <a:t>Real time hot spot detection with an IMU, accuracy is 5-10 times better:</a:t>
            </a:r>
          </a:p>
          <a:p>
            <a:pPr marL="457200" lvl="1" indent="0">
              <a:buNone/>
            </a:pPr>
            <a:r>
              <a:rPr lang="en-AU" dirty="0">
                <a:solidFill>
                  <a:schemeClr val="bg1"/>
                </a:solidFill>
              </a:rPr>
              <a:t>For example, flying at 3500 feet, planimetric accuracy is approx. 10m to 20m (with IMU)</a:t>
            </a:r>
          </a:p>
          <a:p>
            <a:pPr marL="457200" lvl="1" indent="0">
              <a:buNone/>
            </a:pPr>
            <a:endParaRPr lang="en-AU" dirty="0">
              <a:solidFill>
                <a:schemeClr val="bg1"/>
              </a:solidFill>
            </a:endParaRPr>
          </a:p>
          <a:p>
            <a:r>
              <a:rPr lang="en-AU" dirty="0">
                <a:solidFill>
                  <a:schemeClr val="bg1"/>
                </a:solidFill>
              </a:rPr>
              <a:t>Near real time fire maps are accurate to approx. 2 to 5 pixels</a:t>
            </a:r>
          </a:p>
        </p:txBody>
      </p:sp>
    </p:spTree>
    <p:extLst>
      <p:ext uri="{BB962C8B-B14F-4D97-AF65-F5344CB8AC3E}">
        <p14:creationId xmlns:p14="http://schemas.microsoft.com/office/powerpoint/2010/main" val="3279253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Single system operation: asset protection</a:t>
            </a:r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851" y="1930498"/>
            <a:ext cx="1371629" cy="1330928"/>
          </a:xfrm>
        </p:spPr>
      </p:pic>
      <p:cxnSp>
        <p:nvCxnSpPr>
          <p:cNvPr id="7" name="Straight Arrow Connector 6"/>
          <p:cNvCxnSpPr/>
          <p:nvPr/>
        </p:nvCxnSpPr>
        <p:spPr>
          <a:xfrm flipV="1">
            <a:off x="2540000" y="3167263"/>
            <a:ext cx="1366982" cy="804373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67903" y="3128632"/>
            <a:ext cx="2023242" cy="131175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473810" y="4137877"/>
            <a:ext cx="3017606" cy="1377646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587442" y="4627246"/>
            <a:ext cx="3703703" cy="888277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59382" y="3070759"/>
            <a:ext cx="3087652" cy="53441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144322" y="2846713"/>
            <a:ext cx="1757855" cy="775796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017959" y="2641268"/>
            <a:ext cx="1884218" cy="85898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8018" y="3370408"/>
            <a:ext cx="17481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Aircraft</a:t>
            </a:r>
          </a:p>
          <a:p>
            <a:r>
              <a:rPr lang="en-AU" sz="2800" dirty="0"/>
              <a:t>operations</a:t>
            </a:r>
            <a:br>
              <a:rPr lang="en-AU" sz="2800" dirty="0"/>
            </a:br>
            <a:r>
              <a:rPr lang="en-AU" sz="2800" dirty="0"/>
              <a:t>base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76531" y="1712484"/>
            <a:ext cx="19704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Aircraft flies</a:t>
            </a:r>
            <a:br>
              <a:rPr lang="en-AU" sz="2800" dirty="0"/>
            </a:br>
            <a:r>
              <a:rPr lang="en-AU" sz="2800" dirty="0"/>
              <a:t>pre-planned</a:t>
            </a:r>
            <a:br>
              <a:rPr lang="en-AU" sz="2800" dirty="0"/>
            </a:br>
            <a:r>
              <a:rPr lang="en-AU" sz="2800" dirty="0"/>
              <a:t>flight path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26515" y="3229936"/>
            <a:ext cx="16242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Aircraft</a:t>
            </a:r>
          </a:p>
          <a:p>
            <a:r>
              <a:rPr lang="en-AU" sz="2800" dirty="0"/>
              <a:t>diverts</a:t>
            </a:r>
          </a:p>
          <a:p>
            <a:r>
              <a:rPr lang="en-AU" sz="2800" dirty="0"/>
              <a:t>to fire if</a:t>
            </a:r>
          </a:p>
          <a:p>
            <a:r>
              <a:rPr lang="en-AU" sz="2800" dirty="0"/>
              <a:t>necessary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1181" y="4236757"/>
            <a:ext cx="2776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Flight path can be</a:t>
            </a:r>
            <a:br>
              <a:rPr lang="en-AU" sz="2800" dirty="0"/>
            </a:br>
            <a:r>
              <a:rPr lang="en-AU" sz="2800" dirty="0"/>
              <a:t>changed </a:t>
            </a:r>
            <a:r>
              <a:rPr lang="en-AU" sz="2800" dirty="0" err="1"/>
              <a:t>en</a:t>
            </a:r>
            <a:r>
              <a:rPr lang="en-AU" sz="2800" dirty="0"/>
              <a:t> route</a:t>
            </a:r>
          </a:p>
        </p:txBody>
      </p:sp>
      <p:sp>
        <p:nvSpPr>
          <p:cNvPr id="17" name="Oval 16"/>
          <p:cNvSpPr/>
          <p:nvPr/>
        </p:nvSpPr>
        <p:spPr>
          <a:xfrm>
            <a:off x="2096330" y="3905251"/>
            <a:ext cx="315311" cy="3153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0132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Single system operation: call on demand</a:t>
            </a:r>
          </a:p>
        </p:txBody>
      </p:sp>
      <p:pic>
        <p:nvPicPr>
          <p:cNvPr id="5" name="Content Placeholder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75" y="1589364"/>
            <a:ext cx="1371629" cy="1330928"/>
          </a:xfrm>
          <a:prstGeom prst="rect">
            <a:avLst/>
          </a:prstGeom>
        </p:spPr>
      </p:pic>
      <p:pic>
        <p:nvPicPr>
          <p:cNvPr id="6" name="Content Placeholder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948" y="3952068"/>
            <a:ext cx="1371629" cy="133092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641600" y="2333298"/>
            <a:ext cx="3986575" cy="1093393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641600" y="2532993"/>
            <a:ext cx="3986575" cy="105822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706255" y="3799162"/>
            <a:ext cx="5949575" cy="110916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641600" y="3985025"/>
            <a:ext cx="5913823" cy="1123005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9939" y="3019800"/>
            <a:ext cx="17481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Aircraft</a:t>
            </a:r>
          </a:p>
          <a:p>
            <a:r>
              <a:rPr lang="en-AU" sz="2800" dirty="0"/>
              <a:t>operations</a:t>
            </a:r>
            <a:br>
              <a:rPr lang="en-AU" sz="2800" dirty="0"/>
            </a:br>
            <a:r>
              <a:rPr lang="en-AU" sz="2800" dirty="0"/>
              <a:t>base</a:t>
            </a:r>
          </a:p>
        </p:txBody>
      </p:sp>
      <p:sp>
        <p:nvSpPr>
          <p:cNvPr id="14" name="Oval 13"/>
          <p:cNvSpPr/>
          <p:nvPr/>
        </p:nvSpPr>
        <p:spPr>
          <a:xfrm>
            <a:off x="2221826" y="3554643"/>
            <a:ext cx="315311" cy="3153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7930593" y="2971407"/>
            <a:ext cx="30366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Aircraft fly to</a:t>
            </a:r>
            <a:br>
              <a:rPr lang="en-AU" sz="2800" dirty="0"/>
            </a:br>
            <a:r>
              <a:rPr lang="en-AU" sz="2800" dirty="0"/>
              <a:t>fires when required</a:t>
            </a:r>
          </a:p>
        </p:txBody>
      </p:sp>
    </p:spTree>
    <p:extLst>
      <p:ext uri="{BB962C8B-B14F-4D97-AF65-F5344CB8AC3E}">
        <p14:creationId xmlns:p14="http://schemas.microsoft.com/office/powerpoint/2010/main" val="1279907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Who am I?  Who is Spatial Scientific?</a:t>
            </a:r>
          </a:p>
          <a:p>
            <a:r>
              <a:rPr lang="en-AU" dirty="0">
                <a:solidFill>
                  <a:schemeClr val="bg1"/>
                </a:solidFill>
              </a:rPr>
              <a:t>What is the FireFlight system?</a:t>
            </a:r>
          </a:p>
          <a:p>
            <a:r>
              <a:rPr lang="en-AU" dirty="0">
                <a:solidFill>
                  <a:schemeClr val="bg1"/>
                </a:solidFill>
              </a:rPr>
              <a:t>How does FireFlight operate? (Real time vs. near real time)</a:t>
            </a:r>
          </a:p>
          <a:p>
            <a:r>
              <a:rPr lang="en-AU" dirty="0">
                <a:solidFill>
                  <a:schemeClr val="bg1"/>
                </a:solidFill>
              </a:rPr>
              <a:t>Acquisition and accuracy</a:t>
            </a:r>
          </a:p>
          <a:p>
            <a:r>
              <a:rPr lang="en-AU" dirty="0">
                <a:solidFill>
                  <a:schemeClr val="bg1"/>
                </a:solidFill>
              </a:rPr>
              <a:t>Modes of operation: single system vs. fleet operations</a:t>
            </a:r>
          </a:p>
          <a:p>
            <a:r>
              <a:rPr lang="en-AU" dirty="0">
                <a:solidFill>
                  <a:schemeClr val="bg1"/>
                </a:solidFill>
              </a:rPr>
              <a:t>Does the system work?</a:t>
            </a:r>
          </a:p>
        </p:txBody>
      </p:sp>
    </p:spTree>
    <p:extLst>
      <p:ext uri="{BB962C8B-B14F-4D97-AF65-F5344CB8AC3E}">
        <p14:creationId xmlns:p14="http://schemas.microsoft.com/office/powerpoint/2010/main" val="11666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Multiple system operation: fleet operations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/>
              <a:t>Mixed operations:</a:t>
            </a:r>
          </a:p>
          <a:p>
            <a:pPr lvl="1"/>
            <a:r>
              <a:rPr lang="en-AU" dirty="0"/>
              <a:t>Asset protection</a:t>
            </a:r>
          </a:p>
          <a:p>
            <a:pPr lvl="1"/>
            <a:r>
              <a:rPr lang="en-AU" dirty="0"/>
              <a:t>Call on demand</a:t>
            </a:r>
          </a:p>
          <a:p>
            <a:pPr lvl="1"/>
            <a:endParaRPr lang="en-AU" dirty="0"/>
          </a:p>
          <a:p>
            <a:r>
              <a:rPr lang="en-AU" dirty="0"/>
              <a:t>Mixed platforms:</a:t>
            </a:r>
          </a:p>
          <a:p>
            <a:pPr lvl="1"/>
            <a:r>
              <a:rPr lang="en-AU" dirty="0"/>
              <a:t>Manned aircraft</a:t>
            </a:r>
          </a:p>
          <a:p>
            <a:pPr lvl="1"/>
            <a:r>
              <a:rPr lang="en-AU" dirty="0"/>
              <a:t>Unmanned aircraft</a:t>
            </a:r>
          </a:p>
        </p:txBody>
      </p:sp>
      <p:sp>
        <p:nvSpPr>
          <p:cNvPr id="5" name="Oval 4"/>
          <p:cNvSpPr/>
          <p:nvPr/>
        </p:nvSpPr>
        <p:spPr>
          <a:xfrm>
            <a:off x="8786648" y="5171089"/>
            <a:ext cx="315311" cy="3153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6647792" y="2528311"/>
            <a:ext cx="315311" cy="3153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6663558" y="4593020"/>
            <a:ext cx="315311" cy="3153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62952" y="1837212"/>
            <a:ext cx="1965434" cy="69110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9028386" y="3363310"/>
            <a:ext cx="484791" cy="1681656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9254359" y="4574340"/>
            <a:ext cx="1484558" cy="63411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83973" y="2741214"/>
            <a:ext cx="2345121" cy="290205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062952" y="3205788"/>
            <a:ext cx="2366142" cy="138723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Content Placeholder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11" y="1201794"/>
            <a:ext cx="940731" cy="912816"/>
          </a:xfrm>
          <a:prstGeom prst="rect">
            <a:avLst/>
          </a:prstGeom>
        </p:spPr>
      </p:pic>
      <p:pic>
        <p:nvPicPr>
          <p:cNvPr id="27" name="Content Placeholder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76" y="2387214"/>
            <a:ext cx="940731" cy="912816"/>
          </a:xfrm>
          <a:prstGeom prst="rect">
            <a:avLst/>
          </a:prstGeom>
        </p:spPr>
      </p:pic>
      <p:pic>
        <p:nvPicPr>
          <p:cNvPr id="28" name="Content Placeholder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000" y="3680204"/>
            <a:ext cx="940731" cy="9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52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Fleet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Inexpensive to deploy</a:t>
            </a:r>
          </a:p>
          <a:p>
            <a:r>
              <a:rPr lang="en-AU" dirty="0"/>
              <a:t>Redundancy of multiple systems</a:t>
            </a:r>
          </a:p>
          <a:p>
            <a:r>
              <a:rPr lang="en-AU" dirty="0"/>
              <a:t>Wide area of coverage</a:t>
            </a:r>
          </a:p>
          <a:p>
            <a:r>
              <a:rPr lang="en-AU" dirty="0"/>
              <a:t>Easy to reposition systems</a:t>
            </a:r>
          </a:p>
          <a:p>
            <a:r>
              <a:rPr lang="en-AU" dirty="0"/>
              <a:t>All data managed through the same single server</a:t>
            </a:r>
          </a:p>
          <a:p>
            <a:r>
              <a:rPr lang="en-AU" dirty="0"/>
              <a:t>Single point of contact for the end user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56847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Does it work?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Real time fire spotting system currently deployed in Indonesia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1104"/>
            <a:ext cx="6341278" cy="3566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6725" y="2032000"/>
            <a:ext cx="44242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“This is a pic sent by Super Puma pilot on site working </a:t>
            </a:r>
            <a:r>
              <a:rPr lang="en-AU" sz="2800" dirty="0" err="1"/>
              <a:t>Basilam</a:t>
            </a:r>
            <a:r>
              <a:rPr lang="en-AU" sz="2800" dirty="0"/>
              <a:t> fire also you can see an excavator scratching in a guard. Good job by all early detection and rapid response should hopefully result in quick containment and control.”</a:t>
            </a:r>
          </a:p>
        </p:txBody>
      </p:sp>
    </p:spTree>
    <p:extLst>
      <p:ext uri="{BB962C8B-B14F-4D97-AF65-F5344CB8AC3E}">
        <p14:creationId xmlns:p14="http://schemas.microsoft.com/office/powerpoint/2010/main" val="2228076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Phone:		+61 405 141 647 (Australia)</a:t>
            </a:r>
          </a:p>
          <a:p>
            <a:pPr marL="0" indent="0">
              <a:buNone/>
            </a:pPr>
            <a:r>
              <a:rPr lang="en-AU" dirty="0"/>
              <a:t>			+1-858-344-5161 (North America)</a:t>
            </a:r>
          </a:p>
          <a:p>
            <a:pPr marL="0" indent="0">
              <a:buNone/>
            </a:pPr>
            <a:r>
              <a:rPr lang="en-AU" dirty="0"/>
              <a:t>Email:			info@fire.aero</a:t>
            </a:r>
          </a:p>
          <a:p>
            <a:pPr marL="0" indent="0">
              <a:buNone/>
            </a:pPr>
            <a:r>
              <a:rPr lang="en-AU" dirty="0"/>
              <a:t>Web:			www.fire.aero</a:t>
            </a:r>
          </a:p>
          <a:p>
            <a:pPr marL="0" indent="0">
              <a:buNone/>
            </a:pPr>
            <a:r>
              <a:rPr lang="en-AU" dirty="0"/>
              <a:t>Facebook:		@FireFlightOZ</a:t>
            </a:r>
          </a:p>
          <a:p>
            <a:pPr marL="0" indent="0">
              <a:buNone/>
            </a:pPr>
            <a:r>
              <a:rPr lang="en-AU" dirty="0"/>
              <a:t>Twitter:		@FireFlightOZ</a:t>
            </a:r>
          </a:p>
          <a:p>
            <a:pPr marL="0" indent="0">
              <a:buNone/>
            </a:pPr>
            <a:r>
              <a:rPr lang="en-AU" dirty="0"/>
              <a:t>LinkedIn:		www.linkedin.com/FireFlight</a:t>
            </a:r>
          </a:p>
        </p:txBody>
      </p:sp>
    </p:spTree>
    <p:extLst>
      <p:ext uri="{BB962C8B-B14F-4D97-AF65-F5344CB8AC3E}">
        <p14:creationId xmlns:p14="http://schemas.microsoft.com/office/powerpoint/2010/main" val="397447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 Flight_no t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27" y="1469037"/>
            <a:ext cx="5964886" cy="3093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336" y="5506762"/>
            <a:ext cx="5705868" cy="4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29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Who am I?  Who is Spatial Scientific?  Why am I here?</a:t>
            </a:r>
          </a:p>
          <a:p>
            <a:r>
              <a:rPr lang="en-AU" dirty="0">
                <a:solidFill>
                  <a:schemeClr val="bg1"/>
                </a:solidFill>
              </a:rPr>
              <a:t>What is the FireFlight system?</a:t>
            </a:r>
          </a:p>
          <a:p>
            <a:r>
              <a:rPr lang="en-AU" dirty="0"/>
              <a:t>How does FireFlight operate? </a:t>
            </a:r>
            <a:r>
              <a:rPr lang="en-AU" dirty="0">
                <a:solidFill>
                  <a:schemeClr val="bg1"/>
                </a:solidFill>
              </a:rPr>
              <a:t>(Real time vs. near real time)</a:t>
            </a:r>
          </a:p>
          <a:p>
            <a:r>
              <a:rPr lang="en-AU" dirty="0"/>
              <a:t>Acquisition and accuracy</a:t>
            </a:r>
          </a:p>
          <a:p>
            <a:r>
              <a:rPr lang="en-AU" dirty="0"/>
              <a:t>Modes of operation: single system vs. fleet operations</a:t>
            </a:r>
          </a:p>
          <a:p>
            <a:r>
              <a:rPr lang="en-AU" dirty="0">
                <a:solidFill>
                  <a:schemeClr val="bg1"/>
                </a:solidFill>
              </a:rPr>
              <a:t>Does the system work?</a:t>
            </a:r>
          </a:p>
        </p:txBody>
      </p:sp>
    </p:spTree>
    <p:extLst>
      <p:ext uri="{BB962C8B-B14F-4D97-AF65-F5344CB8AC3E}">
        <p14:creationId xmlns:p14="http://schemas.microsoft.com/office/powerpoint/2010/main" val="189959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Who is Paul Dare?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BA / MA in Physics from University of Oxford</a:t>
            </a:r>
          </a:p>
          <a:p>
            <a:r>
              <a:rPr lang="en-AU" dirty="0"/>
              <a:t>PhD in Remote Sensing from University College London</a:t>
            </a:r>
          </a:p>
          <a:p>
            <a:r>
              <a:rPr lang="en-AU" dirty="0"/>
              <a:t>7 years in academia</a:t>
            </a:r>
          </a:p>
          <a:p>
            <a:r>
              <a:rPr lang="en-AU" dirty="0"/>
              <a:t>11 years in commercial sector ( CEO of Spatial Scientific Ltd. )</a:t>
            </a:r>
          </a:p>
          <a:p>
            <a:r>
              <a:rPr lang="en-AU" dirty="0"/>
              <a:t>Commercial pilot</a:t>
            </a:r>
          </a:p>
          <a:p>
            <a:r>
              <a:rPr lang="en-AU" dirty="0"/>
              <a:t>Aerial photographer</a:t>
            </a:r>
          </a:p>
          <a:p>
            <a:r>
              <a:rPr lang="en-AU" dirty="0"/>
              <a:t>(Ex) volunteer fire fighter ( 6 years fire fighting experience )</a:t>
            </a:r>
          </a:p>
          <a:p>
            <a:r>
              <a:rPr lang="en-AU" dirty="0"/>
              <a:t>Hon. Assoc. </a:t>
            </a:r>
            <a:r>
              <a:rPr lang="en-AU" dirty="0" err="1"/>
              <a:t>Prof.</a:t>
            </a:r>
            <a:r>
              <a:rPr lang="en-AU" dirty="0"/>
              <a:t> at University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77914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Who is Spatial Scientific?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Australian “micro” company ( &lt; 5 full time staff ) established 2005</a:t>
            </a:r>
          </a:p>
          <a:p>
            <a:r>
              <a:rPr lang="en-AU" dirty="0"/>
              <a:t>Develop, manufacture and sell airborne flight management and camera control systems</a:t>
            </a:r>
          </a:p>
          <a:p>
            <a:r>
              <a:rPr lang="en-AU" dirty="0"/>
              <a:t>Undertake aerial survey operations</a:t>
            </a:r>
          </a:p>
          <a:p>
            <a:r>
              <a:rPr lang="en-AU" dirty="0"/>
              <a:t>Fully commercial: we sell real products to real end users</a:t>
            </a:r>
          </a:p>
          <a:p>
            <a:r>
              <a:rPr lang="en-AU" dirty="0"/>
              <a:t>Privately funded. No government grants.</a:t>
            </a:r>
          </a:p>
          <a:p>
            <a:r>
              <a:rPr lang="en-AU" dirty="0"/>
              <a:t>Own 100% of our IP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908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fire mapping?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We build systems for mapping fires from both manned and unmanned aircraft</a:t>
            </a:r>
          </a:p>
          <a:p>
            <a:r>
              <a:rPr lang="en-AU" dirty="0"/>
              <a:t>We deploy those systems to fire danger regions worldwide</a:t>
            </a:r>
          </a:p>
          <a:p>
            <a:r>
              <a:rPr lang="en-AU" dirty="0"/>
              <a:t>We offer two services to our clients:</a:t>
            </a:r>
          </a:p>
          <a:p>
            <a:pPr lvl="1"/>
            <a:r>
              <a:rPr lang="en-AU" dirty="0"/>
              <a:t>Real time (</a:t>
            </a:r>
            <a:r>
              <a:rPr lang="en-AU" u="sng" dirty="0"/>
              <a:t>5-10 minutes</a:t>
            </a:r>
            <a:r>
              <a:rPr lang="en-AU" dirty="0"/>
              <a:t>) fire hotspot intelligence</a:t>
            </a:r>
          </a:p>
          <a:p>
            <a:pPr lvl="1"/>
            <a:r>
              <a:rPr lang="en-AU" dirty="0"/>
              <a:t>Near real time (</a:t>
            </a:r>
            <a:r>
              <a:rPr lang="en-AU" u="sng" dirty="0"/>
              <a:t>6-12 hours</a:t>
            </a:r>
            <a:r>
              <a:rPr lang="en-AU" dirty="0"/>
              <a:t>) orthorectified fire maps</a:t>
            </a:r>
          </a:p>
          <a:p>
            <a:r>
              <a:rPr lang="en-AU" dirty="0"/>
              <a:t>Our systems are flown by ourselves or third party aircraft providers</a:t>
            </a:r>
          </a:p>
          <a:p>
            <a:r>
              <a:rPr lang="en-AU" dirty="0"/>
              <a:t>All fire intelligence data is managed through our servers in Australia</a:t>
            </a:r>
          </a:p>
        </p:txBody>
      </p:sp>
    </p:spTree>
    <p:extLst>
      <p:ext uri="{BB962C8B-B14F-4D97-AF65-F5344CB8AC3E}">
        <p14:creationId xmlns:p14="http://schemas.microsoft.com/office/powerpoint/2010/main" val="279902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the FireFlight system?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A </a:t>
            </a:r>
            <a:r>
              <a:rPr lang="en-AU" u="sng" dirty="0">
                <a:solidFill>
                  <a:schemeClr val="bg1"/>
                </a:solidFill>
              </a:rPr>
              <a:t>nadir-looking</a:t>
            </a:r>
            <a:r>
              <a:rPr lang="en-AU" dirty="0">
                <a:solidFill>
                  <a:schemeClr val="bg1"/>
                </a:solidFill>
              </a:rPr>
              <a:t> airborne fire spotting and fire mapping system</a:t>
            </a:r>
          </a:p>
          <a:p>
            <a:r>
              <a:rPr lang="en-AU" dirty="0">
                <a:solidFill>
                  <a:schemeClr val="bg1"/>
                </a:solidFill>
              </a:rPr>
              <a:t>Deployed on either small manned aircraft or UAVs (coming soon)</a:t>
            </a:r>
          </a:p>
          <a:p>
            <a:r>
              <a:rPr lang="en-AU" dirty="0">
                <a:solidFill>
                  <a:schemeClr val="bg1"/>
                </a:solidFill>
              </a:rPr>
              <a:t>Developed to be a small, lightweight and cost-effective</a:t>
            </a:r>
          </a:p>
          <a:p>
            <a:r>
              <a:rPr lang="en-AU" dirty="0">
                <a:solidFill>
                  <a:schemeClr val="bg1"/>
                </a:solidFill>
              </a:rPr>
              <a:t>Able to locate fire hotspots in real time (</a:t>
            </a:r>
            <a:r>
              <a:rPr lang="en-AU" u="sng" dirty="0">
                <a:solidFill>
                  <a:schemeClr val="bg1"/>
                </a:solidFill>
              </a:rPr>
              <a:t>5-10 minutes</a:t>
            </a:r>
            <a:r>
              <a:rPr lang="en-AU" dirty="0">
                <a:solidFill>
                  <a:schemeClr val="bg1"/>
                </a:solidFill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</a:rPr>
              <a:t>Able to create fire maps in near real time (</a:t>
            </a:r>
            <a:r>
              <a:rPr lang="en-AU" u="sng" dirty="0">
                <a:solidFill>
                  <a:schemeClr val="bg1"/>
                </a:solidFill>
              </a:rPr>
              <a:t>6-12 hours</a:t>
            </a:r>
            <a:r>
              <a:rPr lang="en-AU" dirty="0">
                <a:solidFill>
                  <a:schemeClr val="bg1"/>
                </a:solidFill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</a:rPr>
              <a:t>A result of incremental development over many years</a:t>
            </a:r>
          </a:p>
          <a:p>
            <a:pPr marL="457200" lvl="1" indent="0">
              <a:buNone/>
            </a:pPr>
            <a:r>
              <a:rPr lang="en-AU" dirty="0">
                <a:solidFill>
                  <a:schemeClr val="bg1"/>
                </a:solidFill>
                <a:sym typeface="Wingdings" panose="05000000000000000000" pitchFamily="2" charset="2"/>
              </a:rPr>
              <a:t> Robust, proven technology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FireFlight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System components:</a:t>
            </a:r>
          </a:p>
          <a:p>
            <a:pPr lvl="1"/>
            <a:r>
              <a:rPr lang="en-AU" dirty="0"/>
              <a:t>Thermal camera(s) mounted on an aircraft or UAV</a:t>
            </a:r>
          </a:p>
          <a:p>
            <a:pPr lvl="1"/>
            <a:r>
              <a:rPr lang="en-AU" dirty="0"/>
              <a:t>On-board computer to detect hotspots in thermal image data</a:t>
            </a:r>
          </a:p>
          <a:p>
            <a:pPr lvl="1"/>
            <a:r>
              <a:rPr lang="en-AU" dirty="0"/>
              <a:t>Airborne (client side) software for uploading data</a:t>
            </a:r>
          </a:p>
          <a:p>
            <a:pPr lvl="1"/>
            <a:r>
              <a:rPr lang="en-AU" dirty="0"/>
              <a:t>Telecommunications system (cell phone network)</a:t>
            </a:r>
          </a:p>
          <a:p>
            <a:pPr lvl="1"/>
            <a:r>
              <a:rPr lang="en-AU" dirty="0"/>
              <a:t>Ground-based (server side) software for receiving incoming data</a:t>
            </a:r>
          </a:p>
          <a:p>
            <a:pPr lvl="1"/>
            <a:r>
              <a:rPr lang="en-AU" dirty="0"/>
              <a:t>Web-based graphical user interface 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9750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>
            <a:endCxn id="25" idx="1"/>
          </p:cNvCxnSpPr>
          <p:nvPr/>
        </p:nvCxnSpPr>
        <p:spPr>
          <a:xfrm>
            <a:off x="6398504" y="2443959"/>
            <a:ext cx="3817510" cy="1891"/>
          </a:xfrm>
          <a:prstGeom prst="line">
            <a:avLst/>
          </a:prstGeom>
          <a:ln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FireFlight System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244216" y="2443959"/>
            <a:ext cx="1350712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594928" y="2044157"/>
            <a:ext cx="1156854" cy="799604"/>
            <a:chOff x="5253892" y="4869160"/>
            <a:chExt cx="1733960" cy="432048"/>
          </a:xfrm>
        </p:grpSpPr>
        <p:sp>
          <p:nvSpPr>
            <p:cNvPr id="8" name="Rectangle 7"/>
            <p:cNvSpPr/>
            <p:nvPr/>
          </p:nvSpPr>
          <p:spPr>
            <a:xfrm>
              <a:off x="5253892" y="4869160"/>
              <a:ext cx="1733960" cy="432048"/>
            </a:xfrm>
            <a:prstGeom prst="rect">
              <a:avLst/>
            </a:prstGeom>
            <a:solidFill>
              <a:srgbClr val="B2B2B2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53892" y="4915907"/>
              <a:ext cx="1729068" cy="199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latin typeface="+mn-lt"/>
                </a:rPr>
                <a:t>Cell phone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3990508" y="3389803"/>
            <a:ext cx="0" cy="117540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18113" y="2445438"/>
            <a:ext cx="1718534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838200" y="2016080"/>
            <a:ext cx="1170249" cy="855758"/>
            <a:chOff x="5436096" y="4869160"/>
            <a:chExt cx="1551756" cy="432048"/>
          </a:xfrm>
          <a:solidFill>
            <a:srgbClr val="B2B2B2"/>
          </a:solidFill>
        </p:grpSpPr>
        <p:sp>
          <p:nvSpPr>
            <p:cNvPr id="14" name="Rectangle 13"/>
            <p:cNvSpPr/>
            <p:nvPr/>
          </p:nvSpPr>
          <p:spPr>
            <a:xfrm>
              <a:off x="5436096" y="4869160"/>
              <a:ext cx="1551756" cy="432048"/>
            </a:xfrm>
            <a:prstGeom prst="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3799" y="4915907"/>
              <a:ext cx="1176349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latin typeface="+mn-lt"/>
                </a:rPr>
                <a:t>GPS / IMU</a:t>
              </a:r>
            </a:p>
          </p:txBody>
        </p:sp>
      </p:grpSp>
      <p:sp>
        <p:nvSpPr>
          <p:cNvPr id="18" name="laptop"/>
          <p:cNvSpPr>
            <a:spLocks noEditPoints="1" noChangeArrowheads="1"/>
          </p:cNvSpPr>
          <p:nvPr/>
        </p:nvSpPr>
        <p:spPr bwMode="auto">
          <a:xfrm>
            <a:off x="3053728" y="2027728"/>
            <a:ext cx="1809750" cy="1362075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600"/>
          </a:p>
        </p:txBody>
      </p:sp>
      <p:grpSp>
        <p:nvGrpSpPr>
          <p:cNvPr id="21" name="Group 20"/>
          <p:cNvGrpSpPr/>
          <p:nvPr/>
        </p:nvGrpSpPr>
        <p:grpSpPr>
          <a:xfrm rot="5400000">
            <a:off x="3162534" y="4498169"/>
            <a:ext cx="1655947" cy="507417"/>
            <a:chOff x="3778858" y="4305166"/>
            <a:chExt cx="1655947" cy="507417"/>
          </a:xfrm>
        </p:grpSpPr>
        <p:sp>
          <p:nvSpPr>
            <p:cNvPr id="22" name="Isosceles Triangle 21"/>
            <p:cNvSpPr/>
            <p:nvPr/>
          </p:nvSpPr>
          <p:spPr>
            <a:xfrm rot="16200000">
              <a:off x="4907336" y="4278471"/>
              <a:ext cx="500773" cy="554164"/>
            </a:xfrm>
            <a:prstGeom prst="triangl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78858" y="4305166"/>
              <a:ext cx="1378864" cy="50741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>
                  <a:solidFill>
                    <a:schemeClr val="tx1"/>
                  </a:solidFill>
                </a:rPr>
                <a:t>FLIR</a:t>
              </a:r>
            </a:p>
          </p:txBody>
        </p:sp>
      </p:grpSp>
      <p:sp>
        <p:nvSpPr>
          <p:cNvPr id="25" name="laptop"/>
          <p:cNvSpPr>
            <a:spLocks noEditPoints="1" noChangeArrowheads="1"/>
          </p:cNvSpPr>
          <p:nvPr/>
        </p:nvSpPr>
        <p:spPr bwMode="auto">
          <a:xfrm>
            <a:off x="9934330" y="1993528"/>
            <a:ext cx="1809750" cy="1362075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600"/>
          </a:p>
        </p:txBody>
      </p:sp>
      <p:sp>
        <p:nvSpPr>
          <p:cNvPr id="31" name="TextBox 30"/>
          <p:cNvSpPr txBox="1"/>
          <p:nvPr/>
        </p:nvSpPr>
        <p:spPr>
          <a:xfrm>
            <a:off x="9899556" y="1307198"/>
            <a:ext cx="1879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latin typeface="+mn-lt"/>
              </a:rPr>
              <a:t>Ground based</a:t>
            </a:r>
          </a:p>
          <a:p>
            <a:pPr algn="ctr"/>
            <a:r>
              <a:rPr lang="en-AU" dirty="0">
                <a:latin typeface="+mn-lt"/>
              </a:rPr>
              <a:t>computer (server)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59963" y="1624196"/>
            <a:ext cx="166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latin typeface="+mn-lt"/>
              </a:rPr>
              <a:t>Airborne laptop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9755" y="4140534"/>
            <a:ext cx="1609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AIRCRAFT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46026" y="3204253"/>
            <a:ext cx="1524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GROUND</a:t>
            </a:r>
          </a:p>
        </p:txBody>
      </p:sp>
      <p:sp>
        <p:nvSpPr>
          <p:cNvPr id="32" name="laptop"/>
          <p:cNvSpPr>
            <a:spLocks noEditPoints="1" noChangeArrowheads="1"/>
          </p:cNvSpPr>
          <p:nvPr/>
        </p:nvSpPr>
        <p:spPr bwMode="auto">
          <a:xfrm>
            <a:off x="11092872" y="4576859"/>
            <a:ext cx="1006807" cy="725910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600"/>
          </a:p>
        </p:txBody>
      </p:sp>
      <p:sp>
        <p:nvSpPr>
          <p:cNvPr id="33" name="laptop"/>
          <p:cNvSpPr>
            <a:spLocks noEditPoints="1" noChangeArrowheads="1"/>
          </p:cNvSpPr>
          <p:nvPr/>
        </p:nvSpPr>
        <p:spPr bwMode="auto">
          <a:xfrm>
            <a:off x="9934330" y="4576859"/>
            <a:ext cx="1006807" cy="725910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600"/>
          </a:p>
        </p:txBody>
      </p:sp>
      <p:sp>
        <p:nvSpPr>
          <p:cNvPr id="34" name="laptop"/>
          <p:cNvSpPr>
            <a:spLocks noEditPoints="1" noChangeArrowheads="1"/>
          </p:cNvSpPr>
          <p:nvPr/>
        </p:nvSpPr>
        <p:spPr bwMode="auto">
          <a:xfrm>
            <a:off x="8734268" y="4576859"/>
            <a:ext cx="1006807" cy="725910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600"/>
          </a:p>
        </p:txBody>
      </p:sp>
      <p:cxnSp>
        <p:nvCxnSpPr>
          <p:cNvPr id="38" name="Straight Connector 37"/>
          <p:cNvCxnSpPr>
            <a:stCxn id="34" idx="4"/>
            <a:endCxn id="25" idx="5"/>
          </p:cNvCxnSpPr>
          <p:nvPr/>
        </p:nvCxnSpPr>
        <p:spPr>
          <a:xfrm flipV="1">
            <a:off x="9237672" y="3355603"/>
            <a:ext cx="1601533" cy="1221256"/>
          </a:xfrm>
          <a:prstGeom prst="line">
            <a:avLst/>
          </a:prstGeom>
          <a:ln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3" idx="4"/>
            <a:endCxn id="25" idx="5"/>
          </p:cNvCxnSpPr>
          <p:nvPr/>
        </p:nvCxnSpPr>
        <p:spPr>
          <a:xfrm flipV="1">
            <a:off x="10437734" y="3355603"/>
            <a:ext cx="401471" cy="1221256"/>
          </a:xfrm>
          <a:prstGeom prst="line">
            <a:avLst/>
          </a:prstGeom>
          <a:ln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32" idx="4"/>
            <a:endCxn id="25" idx="5"/>
          </p:cNvCxnSpPr>
          <p:nvPr/>
        </p:nvCxnSpPr>
        <p:spPr>
          <a:xfrm flipH="1" flipV="1">
            <a:off x="10839205" y="3355603"/>
            <a:ext cx="757071" cy="1221256"/>
          </a:xfrm>
          <a:prstGeom prst="line">
            <a:avLst/>
          </a:prstGeom>
          <a:ln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899556" y="5458022"/>
            <a:ext cx="108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End users</a:t>
            </a:r>
            <a:endParaRPr lang="en-A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9660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927</Words>
  <Application>Microsoft Office PowerPoint</Application>
  <PresentationFormat>Widescreen</PresentationFormat>
  <Paragraphs>159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Airborne</vt:lpstr>
      <vt:lpstr>Arial</vt:lpstr>
      <vt:lpstr>Avenir Black</vt:lpstr>
      <vt:lpstr>Calibri</vt:lpstr>
      <vt:lpstr>Calibri Light</vt:lpstr>
      <vt:lpstr>Wingdings</vt:lpstr>
      <vt:lpstr>Office Theme</vt:lpstr>
      <vt:lpstr>FireFlight system overview  Tactical Fire remote sensing Advisory Committee  24th May 2016</vt:lpstr>
      <vt:lpstr>Overview</vt:lpstr>
      <vt:lpstr>Overview</vt:lpstr>
      <vt:lpstr>Who is Paul Dare?</vt:lpstr>
      <vt:lpstr>Who is Spatial Scientific?</vt:lpstr>
      <vt:lpstr>What about fire mapping?</vt:lpstr>
      <vt:lpstr>What is the FireFlight system?</vt:lpstr>
      <vt:lpstr>The FireFlight System</vt:lpstr>
      <vt:lpstr>The FireFlight System</vt:lpstr>
      <vt:lpstr>FireFlight operation – real time</vt:lpstr>
      <vt:lpstr>FireFlight operation – real time</vt:lpstr>
      <vt:lpstr>FireFlight operation – near real time</vt:lpstr>
      <vt:lpstr>Near real time fire mapping</vt:lpstr>
      <vt:lpstr>Near real time fire mapping</vt:lpstr>
      <vt:lpstr>PowerPoint Presentation</vt:lpstr>
      <vt:lpstr>Acquisition and accuracy</vt:lpstr>
      <vt:lpstr>Acquisition and accuracy</vt:lpstr>
      <vt:lpstr>Single system operation: asset protection</vt:lpstr>
      <vt:lpstr>Single system operation: call on demand</vt:lpstr>
      <vt:lpstr>Multiple system operation: fleet operations</vt:lpstr>
      <vt:lpstr>Fleet operations</vt:lpstr>
      <vt:lpstr>Does it work?</vt:lpstr>
      <vt:lpstr>Contact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Flight</dc:title>
  <dc:creator>Paul Dare</dc:creator>
  <cp:lastModifiedBy>Paul Dare</cp:lastModifiedBy>
  <cp:revision>56</cp:revision>
  <dcterms:created xsi:type="dcterms:W3CDTF">2016-05-04T14:13:15Z</dcterms:created>
  <dcterms:modified xsi:type="dcterms:W3CDTF">2016-05-24T21:16:10Z</dcterms:modified>
</cp:coreProperties>
</file>