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389" r:id="rId3"/>
    <p:sldId id="393" r:id="rId4"/>
    <p:sldId id="269" r:id="rId5"/>
    <p:sldId id="402" r:id="rId6"/>
    <p:sldId id="403" r:id="rId7"/>
    <p:sldId id="413" r:id="rId8"/>
    <p:sldId id="399" r:id="rId9"/>
    <p:sldId id="400" r:id="rId10"/>
    <p:sldId id="396" r:id="rId11"/>
    <p:sldId id="412" r:id="rId12"/>
    <p:sldId id="405" r:id="rId13"/>
    <p:sldId id="293" r:id="rId14"/>
    <p:sldId id="404" r:id="rId15"/>
    <p:sldId id="406" r:id="rId16"/>
    <p:sldId id="407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ns" panose="020B0604020202020204" charset="0"/>
      <p:regular r:id="rId23"/>
      <p:bold r:id="rId24"/>
      <p:italic r:id="rId25"/>
      <p:boldItalic r:id="rId26"/>
    </p:embeddedFont>
    <p:embeddedFont>
      <p:font typeface="Open Sans Light" panose="020B0604020202020204" charset="0"/>
      <p:regular r:id="rId27"/>
      <p:italic r:id="rId28"/>
    </p:embeddedFon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Roboto Bold" panose="020B0604020202020204" charset="0"/>
      <p:regular r:id="rId33"/>
      <p:bold r:id="rId34"/>
      <p:italic r:id="rId35"/>
      <p:boldItalic r:id="rId36"/>
    </p:embeddedFont>
    <p:embeddedFont>
      <p:font typeface="Roboto Italics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539"/>
    <a:srgbClr val="686868"/>
    <a:srgbClr val="FF66CC"/>
    <a:srgbClr val="FF99C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91209" autoAdjust="0"/>
  </p:normalViewPr>
  <p:slideViewPr>
    <p:cSldViewPr>
      <p:cViewPr varScale="1">
        <p:scale>
          <a:sx n="50" d="100"/>
          <a:sy n="50" d="100"/>
        </p:scale>
        <p:origin x="845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393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5D67A-1183-4D40-AFEB-D2E94B334A74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36994-0E37-42AC-A34E-C55679B2E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94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36994-0E37-42AC-A34E-C55679B2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1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36994-0E37-42AC-A34E-C55679B2EF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47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36994-0E37-42AC-A34E-C55679B2EF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36994-0E37-42AC-A34E-C55679B2EF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76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36994-0E37-42AC-A34E-C55679B2EF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3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36994-0E37-42AC-A34E-C55679B2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732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36994-0E37-42AC-A34E-C55679B2EF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91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36994-0E37-42AC-A34E-C55679B2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77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36994-0E37-42AC-A34E-C55679B2EF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43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36994-0E37-42AC-A34E-C55679B2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056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36994-0E37-42AC-A34E-C55679B2EF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00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36994-0E37-42AC-A34E-C55679B2EF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9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36994-0E37-42AC-A34E-C55679B2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9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36994-0E37-42AC-A34E-C55679B2EF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56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36994-0E37-42AC-A34E-C55679B2EF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36994-0E37-42AC-A34E-C55679B2E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36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6.tiff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2025" b="20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6800" y="1638300"/>
            <a:ext cx="9293907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Roboto Bold" panose="020B0604020202020204" charset="0"/>
                <a:ea typeface="Roboto Bold" panose="020B0604020202020204" charset="0"/>
                <a:cs typeface="+mn-cs"/>
              </a:rPr>
              <a:t>Application of SAR Products for Wildfire Response and Monitoring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858000" y="8039100"/>
            <a:ext cx="11251416" cy="1772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25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Roboto Italics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249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KAREN AN, YUNLING LOU, &amp; CATHLEEN JONES</a:t>
            </a:r>
          </a:p>
          <a:p>
            <a:pPr marL="0" marR="0" lvl="0" indent="0" algn="r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249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+mn-cs"/>
              </a:rPr>
              <a:t>NASA JET PROPULSION LABORATORY, </a:t>
            </a:r>
          </a:p>
          <a:p>
            <a:pPr marL="0" marR="0" lvl="0" indent="0" algn="r" defTabSz="914400" rtl="0" eaLnBrk="1" fontAlgn="auto" latinLnBrk="0" hangingPunct="1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249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+mn-cs"/>
              </a:rPr>
              <a:t>CALIFORNIA INSTITUTE OF TECHNOLOGY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294918" y="10112375"/>
            <a:ext cx="2993082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Photo credit: Frederic J. Brown/AFP via Getty Images</a:t>
            </a:r>
          </a:p>
        </p:txBody>
      </p:sp>
      <p:pic>
        <p:nvPicPr>
          <p:cNvPr id="1026" name="Picture 2" descr="https://designlab.jpl.nasa.gov/img/logos/Tribrand_WhiteText_CMYK_022615(583x110).jpg">
            <a:extLst>
              <a:ext uri="{FF2B5EF4-FFF2-40B4-BE49-F238E27FC236}">
                <a16:creationId xmlns:a16="http://schemas.microsoft.com/office/drawing/2014/main" id="{E5E673DC-8613-49BB-87C8-29BD99CFC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3" y="30605"/>
            <a:ext cx="3820115" cy="72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9865EC-928B-49FD-87B4-9C812F976C30}"/>
              </a:ext>
            </a:extLst>
          </p:cNvPr>
          <p:cNvSpPr/>
          <p:nvPr/>
        </p:nvSpPr>
        <p:spPr>
          <a:xfrm>
            <a:off x="26232" y="751382"/>
            <a:ext cx="38201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document has been reviewed and determined not to contain export controlled technical data.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093D8C-2792-4E09-94AC-3B7D7AC78BB0}"/>
              </a:ext>
            </a:extLst>
          </p:cNvPr>
          <p:cNvSpPr/>
          <p:nvPr/>
        </p:nvSpPr>
        <p:spPr>
          <a:xfrm>
            <a:off x="11582400" y="9773821"/>
            <a:ext cx="6832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+mn-cs"/>
              </a:rPr>
              <a:t>© 2022 California Institute of Technology. Government sponsorship acknowledged.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69E37F-8C4E-4EE1-B68A-EFFAA4286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2461"/>
            <a:ext cx="15240000" cy="9525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9FD3BC3-3654-4FCA-82CF-D734270EC9A0}"/>
              </a:ext>
            </a:extLst>
          </p:cNvPr>
          <p:cNvCxnSpPr/>
          <p:nvPr/>
        </p:nvCxnSpPr>
        <p:spPr>
          <a:xfrm>
            <a:off x="762000" y="2933700"/>
            <a:ext cx="0" cy="3657600"/>
          </a:xfrm>
          <a:prstGeom prst="straightConnector1">
            <a:avLst/>
          </a:prstGeom>
          <a:ln w="76200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0835E78-EE10-43F8-9120-5E61FE030097}"/>
              </a:ext>
            </a:extLst>
          </p:cNvPr>
          <p:cNvSpPr txBox="1"/>
          <p:nvPr/>
        </p:nvSpPr>
        <p:spPr>
          <a:xfrm>
            <a:off x="5410200" y="4784558"/>
            <a:ext cx="2743200" cy="15696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High severity areas had more vegetation before the fire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38C62-1D85-4199-8FFE-3DCD4A05664C}"/>
              </a:ext>
            </a:extLst>
          </p:cNvPr>
          <p:cNvSpPr txBox="1"/>
          <p:nvPr/>
        </p:nvSpPr>
        <p:spPr>
          <a:xfrm>
            <a:off x="76200" y="2115759"/>
            <a:ext cx="1371597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</a:rPr>
              <a:t>More Vegetation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43A60-AD27-428A-A9EE-9D147366D5F9}"/>
              </a:ext>
            </a:extLst>
          </p:cNvPr>
          <p:cNvSpPr txBox="1"/>
          <p:nvPr/>
        </p:nvSpPr>
        <p:spPr>
          <a:xfrm>
            <a:off x="72980" y="6695452"/>
            <a:ext cx="1371597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</a:rPr>
              <a:t>Less Vegetation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D53E8-8E25-4A64-A163-01B28242B3EE}"/>
              </a:ext>
            </a:extLst>
          </p:cNvPr>
          <p:cNvSpPr txBox="1"/>
          <p:nvPr/>
        </p:nvSpPr>
        <p:spPr>
          <a:xfrm>
            <a:off x="16827870" y="814927"/>
            <a:ext cx="130773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Post-Fire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B80E31-31DB-48C0-9AB4-00F6CFFCD9C8}"/>
              </a:ext>
            </a:extLst>
          </p:cNvPr>
          <p:cNvSpPr txBox="1"/>
          <p:nvPr/>
        </p:nvSpPr>
        <p:spPr>
          <a:xfrm>
            <a:off x="16948684" y="266700"/>
            <a:ext cx="1181221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Pre-Fire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3B233B-740C-4084-948C-B98CD902B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124" y="302461"/>
            <a:ext cx="15244876" cy="9528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841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281AC3-2824-3C43-AC75-512DF9B7631B}"/>
              </a:ext>
            </a:extLst>
          </p:cNvPr>
          <p:cNvSpPr txBox="1"/>
          <p:nvPr/>
        </p:nvSpPr>
        <p:spPr>
          <a:xfrm>
            <a:off x="990600" y="67390"/>
            <a:ext cx="15203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Caldor Fire (2021) – Detection of Fire Progression with Data Acquired 1.75 Hours Apart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2419D7-48F5-4345-A6DF-CD832364F3C4}"/>
              </a:ext>
            </a:extLst>
          </p:cNvPr>
          <p:cNvSpPr txBox="1"/>
          <p:nvPr/>
        </p:nvSpPr>
        <p:spPr>
          <a:xfrm rot="5400000">
            <a:off x="14603620" y="3205748"/>
            <a:ext cx="3984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UAVSAR Data (8/25/2021)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F526A5-240B-4DD7-8BD2-EFF14AAEC50F}"/>
              </a:ext>
            </a:extLst>
          </p:cNvPr>
          <p:cNvSpPr txBox="1"/>
          <p:nvPr/>
        </p:nvSpPr>
        <p:spPr>
          <a:xfrm>
            <a:off x="16523284" y="190500"/>
            <a:ext cx="152644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Active Fire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CF8BB0-7122-4360-BA89-7AC1578C9A5E}"/>
              </a:ext>
            </a:extLst>
          </p:cNvPr>
          <p:cNvSpPr txBox="1"/>
          <p:nvPr/>
        </p:nvSpPr>
        <p:spPr>
          <a:xfrm rot="5400000">
            <a:off x="14886518" y="8296698"/>
            <a:ext cx="3461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Burn Severity (Optical)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E79385-60CD-44B8-8683-5DD2BD7C68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608" y="635728"/>
            <a:ext cx="7404977" cy="95829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B54475-E636-462A-A745-D9B925F7F9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45" y="635728"/>
            <a:ext cx="7405727" cy="958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41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D51DE9-2D15-46A6-AE3C-54FECB6084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83073"/>
            <a:ext cx="11177588" cy="8637227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F50658A1-71F4-4B9E-B7DF-D7725DC1B6EC}"/>
              </a:ext>
            </a:extLst>
          </p:cNvPr>
          <p:cNvSpPr txBox="1"/>
          <p:nvPr/>
        </p:nvSpPr>
        <p:spPr>
          <a:xfrm>
            <a:off x="762000" y="266700"/>
            <a:ext cx="13868400" cy="981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EEECE1"/>
                </a:solidFill>
                <a:latin typeface="Roboto Bold"/>
              </a:rPr>
              <a:t>Woolsey Fire (2018) – </a:t>
            </a:r>
            <a:r>
              <a:rPr lang="en-US" sz="4800" dirty="0" err="1">
                <a:solidFill>
                  <a:srgbClr val="EEECE1"/>
                </a:solidFill>
                <a:latin typeface="Roboto Bold"/>
              </a:rPr>
              <a:t>InSAR</a:t>
            </a:r>
            <a:r>
              <a:rPr lang="en-US" sz="4800" dirty="0">
                <a:solidFill>
                  <a:srgbClr val="EEECE1"/>
                </a:solidFill>
                <a:latin typeface="Roboto Bold"/>
              </a:rPr>
              <a:t> Coherence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Roboto Bold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B1338B60-23DC-4C9B-8C1D-8A87225370A7}"/>
              </a:ext>
            </a:extLst>
          </p:cNvPr>
          <p:cNvSpPr txBox="1"/>
          <p:nvPr/>
        </p:nvSpPr>
        <p:spPr>
          <a:xfrm>
            <a:off x="12454979" y="4533900"/>
            <a:ext cx="4648200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Coherence is a measure of how similar two SAR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images are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aseline="0" dirty="0">
              <a:solidFill>
                <a:srgbClr val="EEECE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High coherence (blue) means little change occurred between images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aseline="0" dirty="0">
              <a:solidFill>
                <a:srgbClr val="EEECE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Low coherence (orange) means a large amount of change occurred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F207B-3CAB-4C98-BFF7-85A7F98DB0F9}"/>
              </a:ext>
            </a:extLst>
          </p:cNvPr>
          <p:cNvSpPr txBox="1"/>
          <p:nvPr/>
        </p:nvSpPr>
        <p:spPr>
          <a:xfrm>
            <a:off x="16339957" y="260797"/>
            <a:ext cx="152644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Active Fire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734459-94D0-44CC-A3C8-38440BF4EC4C}"/>
              </a:ext>
            </a:extLst>
          </p:cNvPr>
          <p:cNvSpPr txBox="1"/>
          <p:nvPr/>
        </p:nvSpPr>
        <p:spPr>
          <a:xfrm>
            <a:off x="16545792" y="823197"/>
            <a:ext cx="130773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Post-Fire</a:t>
            </a:r>
          </a:p>
        </p:txBody>
      </p:sp>
    </p:spTree>
    <p:extLst>
      <p:ext uri="{BB962C8B-B14F-4D97-AF65-F5344CB8AC3E}">
        <p14:creationId xmlns:p14="http://schemas.microsoft.com/office/powerpoint/2010/main" val="2560558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14277E-1E46-1748-AB91-13C250E34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432" y="1774148"/>
            <a:ext cx="7749824" cy="74204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A636197-D997-FA4D-905B-7421A67E6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432" y="394699"/>
            <a:ext cx="15145847" cy="1574477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bg2"/>
                </a:solidFill>
              </a:rPr>
              <a:t>LNU Lightning Complex Fire (2020) - ARIA Damage Proxy Map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4611B-C72A-B442-9A01-81212614F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5513" y="3218940"/>
            <a:ext cx="7060279" cy="736743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Map is derived from stack of UAVSAR images (in HV polarization)</a:t>
            </a:r>
          </a:p>
          <a:p>
            <a:endParaRPr lang="en-US" sz="2800" dirty="0">
              <a:solidFill>
                <a:schemeClr val="bg2"/>
              </a:solidFill>
            </a:endParaRPr>
          </a:p>
          <a:p>
            <a:r>
              <a:rPr lang="en-US" sz="2800" dirty="0">
                <a:solidFill>
                  <a:schemeClr val="bg2"/>
                </a:solidFill>
              </a:rPr>
              <a:t>Pre-event images taken in 10/2018 or earlier and post-event image was acquired during the LNU Complex (2020)</a:t>
            </a:r>
          </a:p>
          <a:p>
            <a:endParaRPr lang="en-US" sz="2800" dirty="0">
              <a:solidFill>
                <a:schemeClr val="bg2"/>
              </a:solidFill>
            </a:endParaRPr>
          </a:p>
          <a:p>
            <a:r>
              <a:rPr lang="en-US" sz="2800" dirty="0">
                <a:solidFill>
                  <a:schemeClr val="bg2"/>
                </a:solidFill>
              </a:rPr>
              <a:t>Map contains changes from previous fires or post-fire vegetation growth </a:t>
            </a:r>
          </a:p>
          <a:p>
            <a:endParaRPr lang="en-US" sz="2800" dirty="0">
              <a:solidFill>
                <a:schemeClr val="bg2"/>
              </a:solidFill>
            </a:endParaRPr>
          </a:p>
          <a:p>
            <a:r>
              <a:rPr lang="en-US" sz="2800" dirty="0">
                <a:solidFill>
                  <a:schemeClr val="bg2"/>
                </a:solidFill>
                <a:latin typeface="Avenir Next W01" panose="020B0503020202020204" pitchFamily="34" charset="0"/>
              </a:rPr>
              <a:t>Yellow to red indicates increasingly more significant ground surface change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AE6F41-6B43-634D-8AB6-2546176D9199}"/>
              </a:ext>
            </a:extLst>
          </p:cNvPr>
          <p:cNvSpPr txBox="1"/>
          <p:nvPr/>
        </p:nvSpPr>
        <p:spPr>
          <a:xfrm rot="2866882">
            <a:off x="4775286" y="6664947"/>
            <a:ext cx="1741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Atlas Fire (2017)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445C55-61C4-9040-ACDB-C6BAB9F4D590}"/>
              </a:ext>
            </a:extLst>
          </p:cNvPr>
          <p:cNvSpPr txBox="1"/>
          <p:nvPr/>
        </p:nvSpPr>
        <p:spPr>
          <a:xfrm>
            <a:off x="6536368" y="3273781"/>
            <a:ext cx="20933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100" b="1" i="1" dirty="0">
                <a:latin typeface="Calibri" panose="020F0502020204030204" pitchFamily="34" charset="0"/>
                <a:cs typeface="Calibri" panose="020F0502020204030204" pitchFamily="34" charset="0"/>
              </a:rPr>
              <a:t>LNU Complex Fire (2020)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FC957-FC16-6C49-9CA3-73D4BCBB4D50}"/>
              </a:ext>
            </a:extLst>
          </p:cNvPr>
          <p:cNvSpPr txBox="1"/>
          <p:nvPr/>
        </p:nvSpPr>
        <p:spPr>
          <a:xfrm rot="3069149">
            <a:off x="3358498" y="6717993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Nuns Fire (2017)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53F680-2A7A-9C46-999A-D86516F76D9A}"/>
              </a:ext>
            </a:extLst>
          </p:cNvPr>
          <p:cNvSpPr txBox="1"/>
          <p:nvPr/>
        </p:nvSpPr>
        <p:spPr>
          <a:xfrm rot="2738711">
            <a:off x="3705430" y="2472175"/>
            <a:ext cx="182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Rocky Fire (2015)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C4B984-1C16-3349-B8B2-E8A71ED0B053}"/>
              </a:ext>
            </a:extLst>
          </p:cNvPr>
          <p:cNvSpPr txBox="1"/>
          <p:nvPr/>
        </p:nvSpPr>
        <p:spPr>
          <a:xfrm rot="2889875">
            <a:off x="3260451" y="3151457"/>
            <a:ext cx="18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Valley Fire (2015)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B32A2B-1005-5C4D-9913-086C6BA2519E}"/>
              </a:ext>
            </a:extLst>
          </p:cNvPr>
          <p:cNvSpPr txBox="1"/>
          <p:nvPr/>
        </p:nvSpPr>
        <p:spPr>
          <a:xfrm>
            <a:off x="2123000" y="4425839"/>
            <a:ext cx="1627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Tubbs Fire (2017)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37BE21-FDA3-45F7-B82B-CB85E01CBBA9}"/>
              </a:ext>
            </a:extLst>
          </p:cNvPr>
          <p:cNvSpPr txBox="1"/>
          <p:nvPr/>
        </p:nvSpPr>
        <p:spPr>
          <a:xfrm>
            <a:off x="16339957" y="260797"/>
            <a:ext cx="152644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Active Fire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5CC601-9CEC-4CA9-AD9F-EFD168E3A194}"/>
              </a:ext>
            </a:extLst>
          </p:cNvPr>
          <p:cNvSpPr txBox="1"/>
          <p:nvPr/>
        </p:nvSpPr>
        <p:spPr>
          <a:xfrm>
            <a:off x="16545792" y="823197"/>
            <a:ext cx="130773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Post-Fire</a:t>
            </a:r>
          </a:p>
        </p:txBody>
      </p:sp>
    </p:spTree>
    <p:extLst>
      <p:ext uri="{BB962C8B-B14F-4D97-AF65-F5344CB8AC3E}">
        <p14:creationId xmlns:p14="http://schemas.microsoft.com/office/powerpoint/2010/main" val="1022061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99284" y="2915078"/>
            <a:ext cx="4007392" cy="1567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Tracks fuel availability and vegetation changes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over fire cycle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 Difference images highlight burned areas.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07468" y="2817698"/>
            <a:ext cx="4223132" cy="1965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EEECE1"/>
                </a:solidFill>
                <a:latin typeface="Roboto"/>
              </a:rPr>
              <a:t>Pre- and Post-fire </a:t>
            </a:r>
            <a:r>
              <a:rPr lang="en-US" sz="2400" dirty="0" err="1">
                <a:solidFill>
                  <a:srgbClr val="EEECE1"/>
                </a:solidFill>
                <a:latin typeface="Roboto"/>
              </a:rPr>
              <a:t>InSAR</a:t>
            </a:r>
            <a:r>
              <a:rPr lang="en-US" sz="2400" dirty="0">
                <a:solidFill>
                  <a:srgbClr val="EEECE1"/>
                </a:solidFill>
                <a:latin typeface="Roboto"/>
              </a:rPr>
              <a:t> correlation shows detailed changes to the landscape, and with </a:t>
            </a:r>
            <a:r>
              <a:rPr lang="en-US" sz="2400" dirty="0" err="1">
                <a:solidFill>
                  <a:srgbClr val="EEECE1"/>
                </a:solidFill>
                <a:latin typeface="Roboto"/>
              </a:rPr>
              <a:t>PolSAR</a:t>
            </a:r>
            <a:r>
              <a:rPr lang="en-US" sz="2400" dirty="0">
                <a:solidFill>
                  <a:srgbClr val="EEECE1"/>
                </a:solidFill>
                <a:latin typeface="Roboto"/>
              </a:rPr>
              <a:t>, is used to generate damage proxy maps.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12163" y="7348536"/>
            <a:ext cx="4007392" cy="196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UAVSAR can provide disaster response with current snapshots of burned areas, and aid fire management between events.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1678" y="800100"/>
            <a:ext cx="5778548" cy="3135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400"/>
              </a:lnSpc>
            </a:pPr>
            <a:r>
              <a:rPr lang="en-US" sz="5400" dirty="0">
                <a:solidFill>
                  <a:schemeClr val="bg2"/>
                </a:solidFill>
                <a:latin typeface="Roboto Bold"/>
              </a:rPr>
              <a:t>Summary of SAR for Fire Science and Response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166783" y="1028700"/>
            <a:ext cx="1724838" cy="172483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F1529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3148746" y="1028700"/>
            <a:ext cx="1724838" cy="1724838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F1529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3191748" y="5485047"/>
            <a:ext cx="1724838" cy="172483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F1529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8173711" y="5485047"/>
            <a:ext cx="1724838" cy="1724838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F1529"/>
            </a:solidFill>
          </p:spPr>
        </p:sp>
      </p:grpSp>
      <p:sp>
        <p:nvSpPr>
          <p:cNvPr id="23" name="TextBox 8">
            <a:extLst>
              <a:ext uri="{FF2B5EF4-FFF2-40B4-BE49-F238E27FC236}">
                <a16:creationId xmlns:a16="http://schemas.microsoft.com/office/drawing/2014/main" id="{5EA96B14-2A57-4CEF-9C8B-98C53E62E11E}"/>
              </a:ext>
            </a:extLst>
          </p:cNvPr>
          <p:cNvSpPr txBox="1"/>
          <p:nvPr/>
        </p:nvSpPr>
        <p:spPr>
          <a:xfrm>
            <a:off x="12103263" y="7348536"/>
            <a:ext cx="4007392" cy="196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UAVSAR is the prototype for NISAR, the upcoming NASA-ISRO space satellite. Wildfires can be monitored in similar ways globally.</a:t>
            </a:r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99EDA43-C3EA-441F-A8B3-B9AB17AE2B65}"/>
              </a:ext>
            </a:extLst>
          </p:cNvPr>
          <p:cNvGrpSpPr/>
          <p:nvPr/>
        </p:nvGrpSpPr>
        <p:grpSpPr>
          <a:xfrm>
            <a:off x="13148746" y="5481583"/>
            <a:ext cx="1724838" cy="1724838"/>
            <a:chOff x="0" y="0"/>
            <a:chExt cx="6350000" cy="6350000"/>
          </a:xfrm>
        </p:grpSpPr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3EF39438-ADBF-49E2-AF3A-90DF6B58A36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F1529"/>
            </a:solidFill>
          </p:spPr>
        </p:sp>
      </p:grpSp>
      <p:sp>
        <p:nvSpPr>
          <p:cNvPr id="3" name="TextBox 3"/>
          <p:cNvSpPr txBox="1"/>
          <p:nvPr/>
        </p:nvSpPr>
        <p:spPr>
          <a:xfrm>
            <a:off x="7041959" y="1623440"/>
            <a:ext cx="4007392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PolSAR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Roboto Bold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007468" y="1649094"/>
            <a:ext cx="4007392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InSAR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Roboto Bold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049887" y="6090406"/>
            <a:ext cx="4007392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GIS</a:t>
            </a:r>
            <a:endParaRPr lang="en-US" sz="3200" dirty="0">
              <a:solidFill>
                <a:srgbClr val="4F81BD"/>
              </a:solidFill>
              <a:latin typeface="Roboto Bold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3994D995-A3E5-438D-9296-0379733E9E74}"/>
              </a:ext>
            </a:extLst>
          </p:cNvPr>
          <p:cNvSpPr txBox="1"/>
          <p:nvPr/>
        </p:nvSpPr>
        <p:spPr>
          <a:xfrm>
            <a:off x="12007468" y="6105154"/>
            <a:ext cx="4007392" cy="477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NISAR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41959" y="5913114"/>
            <a:ext cx="4007392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Fire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Response</a:t>
            </a: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05BF622E-17BB-4874-A878-39760487C4EE}"/>
              </a:ext>
            </a:extLst>
          </p:cNvPr>
          <p:cNvSpPr txBox="1"/>
          <p:nvPr/>
        </p:nvSpPr>
        <p:spPr>
          <a:xfrm>
            <a:off x="2049887" y="7347912"/>
            <a:ext cx="4007392" cy="196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All datasets are GIS-compatible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and can be modified to be ingested into existing platforms used by fire agencies.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6A4708-7330-4D5F-9B2E-AD196BD05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906" y="483078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2"/>
                </a:solidFill>
              </a:rPr>
              <a:t>NISAR Early Adopters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D32D90-FAA9-4E95-A21C-62122EDF0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906" y="2171700"/>
            <a:ext cx="7995249" cy="8414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2"/>
                </a:solidFill>
              </a:rPr>
              <a:t>Who are NISAR early adopters?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2"/>
                </a:solidFill>
              </a:rPr>
              <a:t>Individuals and organizations who</a:t>
            </a:r>
          </a:p>
          <a:p>
            <a:r>
              <a:rPr lang="en-US" sz="2800" dirty="0">
                <a:solidFill>
                  <a:schemeClr val="bg2"/>
                </a:solidFill>
              </a:rPr>
              <a:t>have a clearly defined need for NISAR data</a:t>
            </a:r>
          </a:p>
          <a:p>
            <a:r>
              <a:rPr lang="en-US" sz="2800" dirty="0">
                <a:solidFill>
                  <a:schemeClr val="bg2"/>
                </a:solidFill>
              </a:rPr>
              <a:t>have an existing application that can benefit from NISAR</a:t>
            </a:r>
          </a:p>
          <a:p>
            <a:r>
              <a:rPr lang="en-US" sz="2800" dirty="0">
                <a:solidFill>
                  <a:schemeClr val="bg2"/>
                </a:solidFill>
              </a:rPr>
              <a:t>are capable of applying their own resources to demonstrate the utility of NISAR data for their application.</a:t>
            </a:r>
          </a:p>
          <a:p>
            <a:endParaRPr lang="en-US" sz="2800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US" sz="2800" i="1" dirty="0">
                <a:solidFill>
                  <a:schemeClr val="bg2"/>
                </a:solidFill>
              </a:rPr>
              <a:t>Early Adopters provide important feedback to the NISAR team regarding which NISAR data products meet the needs of their applications.</a:t>
            </a:r>
            <a:endParaRPr lang="en-US" sz="2800" dirty="0">
              <a:solidFill>
                <a:schemeClr val="bg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717772-CC62-44A6-B4E2-1CFF08520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600" y="2338279"/>
            <a:ext cx="6932762" cy="53566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BE3E9A-A558-4B91-AF06-D45017DDA550}"/>
              </a:ext>
            </a:extLst>
          </p:cNvPr>
          <p:cNvSpPr/>
          <p:nvPr/>
        </p:nvSpPr>
        <p:spPr>
          <a:xfrm>
            <a:off x="3547636" y="8572500"/>
            <a:ext cx="119489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https://nisar.jpl.nasa.gov/engagement/early-adopters/</a:t>
            </a:r>
          </a:p>
        </p:txBody>
      </p:sp>
    </p:spTree>
    <p:extLst>
      <p:ext uri="{BB962C8B-B14F-4D97-AF65-F5344CB8AC3E}">
        <p14:creationId xmlns:p14="http://schemas.microsoft.com/office/powerpoint/2010/main" val="3716579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865" b="786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4000" y="3228975"/>
            <a:ext cx="68580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Roboto Bold"/>
                <a:ea typeface="+mn-ea"/>
                <a:cs typeface="+mn-cs"/>
              </a:rPr>
              <a:t>Thank you!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76400" y="5067300"/>
            <a:ext cx="5476109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Karen An (she/her/hers)</a:t>
            </a:r>
          </a:p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NASA Postdoctoral Scholar</a:t>
            </a:r>
          </a:p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karen.an@jpl.nasa.gov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3D9FAC-80F5-4D1B-A740-45EE664050CA}"/>
              </a:ext>
            </a:extLst>
          </p:cNvPr>
          <p:cNvSpPr/>
          <p:nvPr/>
        </p:nvSpPr>
        <p:spPr>
          <a:xfrm>
            <a:off x="3547636" y="8572500"/>
            <a:ext cx="119489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https://nisar.jpl.nasa.gov/engagement/early-adopters/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535225" y="336101"/>
            <a:ext cx="3727737" cy="372772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4381500"/>
            <a:ext cx="6843974" cy="2139407"/>
            <a:chOff x="0" y="-76200"/>
            <a:chExt cx="9125299" cy="2852543"/>
          </a:xfrm>
        </p:grpSpPr>
        <p:sp>
          <p:nvSpPr>
            <p:cNvPr id="9" name="TextBox 9"/>
            <p:cNvSpPr txBox="1"/>
            <p:nvPr/>
          </p:nvSpPr>
          <p:spPr>
            <a:xfrm>
              <a:off x="0" y="-76200"/>
              <a:ext cx="9125299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b="1" spc="359" dirty="0">
                  <a:solidFill>
                    <a:schemeClr val="accent1"/>
                  </a:solidFill>
                  <a:latin typeface="Roboto"/>
                </a:rPr>
                <a:t>VEGETATION PENETRATION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29683"/>
              <a:ext cx="9125299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800" dirty="0">
                  <a:solidFill>
                    <a:schemeClr val="bg2"/>
                  </a:solidFill>
                  <a:latin typeface="Roboto"/>
                </a:rPr>
                <a:t>L-band (23.8 cm, 9 in) frequency allows further penetration through veg, with more direct returns from surface.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7193904"/>
            <a:ext cx="6843974" cy="1652094"/>
            <a:chOff x="0" y="-76200"/>
            <a:chExt cx="9125299" cy="220279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76200"/>
              <a:ext cx="9125299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b="1" spc="359" dirty="0">
                  <a:solidFill>
                    <a:schemeClr val="accent1"/>
                  </a:solidFill>
                  <a:latin typeface="Roboto"/>
                </a:rPr>
                <a:t>DATA COLLECTION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29683"/>
              <a:ext cx="9125299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800" dirty="0">
                  <a:solidFill>
                    <a:schemeClr val="bg2"/>
                  </a:solidFill>
                  <a:latin typeface="Roboto"/>
                </a:rPr>
                <a:t>UAVSAR has been flying since 2008, with repeat acquisitions over many study areas.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44000" y="4381500"/>
            <a:ext cx="6843974" cy="2113758"/>
            <a:chOff x="0" y="-76200"/>
            <a:chExt cx="9125299" cy="2818345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76200"/>
              <a:ext cx="9125299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b="1" spc="359" dirty="0">
                  <a:solidFill>
                    <a:schemeClr val="accent1"/>
                  </a:solidFill>
                  <a:latin typeface="Roboto"/>
                </a:rPr>
                <a:t>SPATIAL RESOLUTION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929683"/>
              <a:ext cx="9125299" cy="1812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800" dirty="0">
                  <a:solidFill>
                    <a:schemeClr val="bg2"/>
                  </a:solidFill>
                  <a:latin typeface="Roboto"/>
                </a:rPr>
                <a:t>High resolution (~6 m, 20 ft) products allow for detection of detailed features. Image swath is 22 km (13 mi) wide.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144000" y="7254382"/>
            <a:ext cx="7848600" cy="2575423"/>
            <a:chOff x="0" y="-76200"/>
            <a:chExt cx="9125299" cy="3433896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76200"/>
              <a:ext cx="9125299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b="1" spc="359" dirty="0">
                  <a:solidFill>
                    <a:schemeClr val="accent1"/>
                  </a:solidFill>
                  <a:latin typeface="Roboto"/>
                </a:rPr>
                <a:t>DISASTER RESPONSE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929682"/>
              <a:ext cx="7957255" cy="24280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800" dirty="0">
                  <a:solidFill>
                    <a:schemeClr val="bg2"/>
                  </a:solidFill>
                  <a:latin typeface="Roboto"/>
                </a:rPr>
                <a:t>Can potentially be deployed within hours of disaster event. In contrast to optical, radar can see through smoke, haze, and clouds. Can image surface day or night. 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76112" y="876300"/>
            <a:ext cx="10133094" cy="757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7200" b="1" spc="511" dirty="0">
                <a:solidFill>
                  <a:schemeClr val="tx2">
                    <a:lumMod val="20000"/>
                    <a:lumOff val="80000"/>
                  </a:schemeClr>
                </a:solidFill>
                <a:latin typeface="Roboto Bold" panose="020B0604020202020204" charset="0"/>
                <a:ea typeface="Roboto Bold" panose="020B0604020202020204" charset="0"/>
                <a:cs typeface="Roboto Bold" panose="020B0604020202020204" charset="0"/>
              </a:rPr>
              <a:t>UAVSAR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05089" y="1607658"/>
            <a:ext cx="684397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i="1" dirty="0">
                <a:solidFill>
                  <a:schemeClr val="bg2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Uninhabited Aerial Vehicle Synthetic Aperture Radar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F57287-141F-4E7F-A556-16A3AFC8E046}"/>
              </a:ext>
            </a:extLst>
          </p:cNvPr>
          <p:cNvSpPr txBox="1"/>
          <p:nvPr/>
        </p:nvSpPr>
        <p:spPr>
          <a:xfrm>
            <a:off x="16499623" y="377162"/>
            <a:ext cx="1181221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Pre-Fire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ADDBE9-5451-4238-AC2B-7DA2C637E101}"/>
              </a:ext>
            </a:extLst>
          </p:cNvPr>
          <p:cNvSpPr txBox="1"/>
          <p:nvPr/>
        </p:nvSpPr>
        <p:spPr>
          <a:xfrm>
            <a:off x="16154400" y="988995"/>
            <a:ext cx="152644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Active Fire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D5A028-BFE6-48A7-878E-5C9CE9A53B23}"/>
              </a:ext>
            </a:extLst>
          </p:cNvPr>
          <p:cNvSpPr txBox="1"/>
          <p:nvPr/>
        </p:nvSpPr>
        <p:spPr>
          <a:xfrm>
            <a:off x="16373114" y="1600828"/>
            <a:ext cx="130773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Post-Fire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B720B7-C7F9-4725-A259-12453625E5E0}"/>
              </a:ext>
            </a:extLst>
          </p:cNvPr>
          <p:cNvSpPr/>
          <p:nvPr/>
        </p:nvSpPr>
        <p:spPr>
          <a:xfrm>
            <a:off x="935010" y="3082208"/>
            <a:ext cx="4936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highlight>
                  <a:srgbClr val="C0C0C0"/>
                </a:highlight>
              </a:rPr>
              <a:t>https://uavsar.jpl.nasa.gov/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585259B4-03E4-486E-8B67-DB30B1700DA7}"/>
              </a:ext>
            </a:extLst>
          </p:cNvPr>
          <p:cNvSpPr txBox="1"/>
          <p:nvPr/>
        </p:nvSpPr>
        <p:spPr>
          <a:xfrm rot="5400000">
            <a:off x="10682122" y="3681578"/>
            <a:ext cx="10305505" cy="118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February (north) and October 2018 (south)</a:t>
            </a:r>
          </a:p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15D1664-C978-4715-A15B-178201382709}"/>
              </a:ext>
            </a:extLst>
          </p:cNvPr>
          <p:cNvSpPr txBox="1"/>
          <p:nvPr/>
        </p:nvSpPr>
        <p:spPr>
          <a:xfrm>
            <a:off x="228600" y="280630"/>
            <a:ext cx="2300970" cy="9848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Pre-Fire Fuel Availability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EEECE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Grey areas lie in radar terrain shadow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Orange/red areas show low vegetation burned in past fires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EEECE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EEECE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Green/blue areas show more vegetation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138CB-EFE4-48B9-A4FE-0249AB9362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462" y="114300"/>
            <a:ext cx="13013968" cy="1005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D105BB-BFDD-4BFB-B00E-19B7B9911775}"/>
              </a:ext>
            </a:extLst>
          </p:cNvPr>
          <p:cNvSpPr txBox="1"/>
          <p:nvPr/>
        </p:nvSpPr>
        <p:spPr>
          <a:xfrm>
            <a:off x="16687800" y="280630"/>
            <a:ext cx="1181221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Pre-Fire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187ADE-AAD2-4A30-BC87-71411A020816}"/>
              </a:ext>
            </a:extLst>
          </p:cNvPr>
          <p:cNvSpPr txBox="1"/>
          <p:nvPr/>
        </p:nvSpPr>
        <p:spPr>
          <a:xfrm>
            <a:off x="16559145" y="876300"/>
            <a:ext cx="130773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Post-Fire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ABB6BB-0335-4A1B-B0D3-A3ECB7A1E112}"/>
              </a:ext>
            </a:extLst>
          </p:cNvPr>
          <p:cNvSpPr txBox="1"/>
          <p:nvPr/>
        </p:nvSpPr>
        <p:spPr>
          <a:xfrm>
            <a:off x="13030200" y="294787"/>
            <a:ext cx="2590800" cy="769441"/>
          </a:xfrm>
          <a:prstGeom prst="rect">
            <a:avLst/>
          </a:prstGeom>
          <a:solidFill>
            <a:srgbClr val="686868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31645C-70EA-45C4-A46C-CDE9CFD69AF1}"/>
              </a:ext>
            </a:extLst>
          </p:cNvPr>
          <p:cNvSpPr txBox="1"/>
          <p:nvPr/>
        </p:nvSpPr>
        <p:spPr>
          <a:xfrm>
            <a:off x="13030200" y="505446"/>
            <a:ext cx="1740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6224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585259B4-03E4-486E-8B67-DB30B1700DA7}"/>
              </a:ext>
            </a:extLst>
          </p:cNvPr>
          <p:cNvSpPr txBox="1"/>
          <p:nvPr/>
        </p:nvSpPr>
        <p:spPr>
          <a:xfrm rot="5400000">
            <a:off x="10605677" y="3224378"/>
            <a:ext cx="10305505" cy="118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b="1" dirty="0">
                <a:solidFill>
                  <a:schemeClr val="bg2"/>
                </a:solidFill>
                <a:latin typeface="Open Sans Light"/>
              </a:rPr>
              <a:t>October 2018 Minus September 2020</a:t>
            </a:r>
          </a:p>
          <a:p>
            <a:pPr algn="ctr">
              <a:lnSpc>
                <a:spcPts val="4759"/>
              </a:lnSpc>
            </a:pPr>
            <a:endParaRPr lang="en-US" sz="3400" b="1" dirty="0">
              <a:solidFill>
                <a:schemeClr val="bg2"/>
              </a:solidFill>
              <a:latin typeface="Open Sans Light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15D1664-C978-4715-A15B-178201382709}"/>
              </a:ext>
            </a:extLst>
          </p:cNvPr>
          <p:cNvSpPr txBox="1"/>
          <p:nvPr/>
        </p:nvSpPr>
        <p:spPr>
          <a:xfrm>
            <a:off x="257287" y="266700"/>
            <a:ext cx="2286000" cy="9602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3200" b="1" dirty="0">
                <a:solidFill>
                  <a:schemeClr val="bg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Active Fire Burned Area</a:t>
            </a:r>
          </a:p>
          <a:p>
            <a:pPr marL="0" lvl="0" indent="0" algn="ctr"/>
            <a:endParaRPr lang="en-US" sz="36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36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36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36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36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36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36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36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r>
              <a:rPr lang="en-US" sz="2400" b="1" dirty="0">
                <a:solidFill>
                  <a:schemeClr val="bg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Light green shows relatively unchanged areas</a:t>
            </a:r>
          </a:p>
          <a:p>
            <a:pPr lvl="0"/>
            <a:endParaRPr lang="en-US" sz="24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r>
              <a:rPr lang="en-US" sz="2400" b="1" dirty="0">
                <a:solidFill>
                  <a:schemeClr val="bg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Orange/red areas show areas burning during fire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869B8B-E572-4239-8977-9AA477A46A5B}"/>
              </a:ext>
            </a:extLst>
          </p:cNvPr>
          <p:cNvSpPr txBox="1"/>
          <p:nvPr/>
        </p:nvSpPr>
        <p:spPr>
          <a:xfrm>
            <a:off x="10515600" y="8264119"/>
            <a:ext cx="1606530" cy="707886"/>
          </a:xfrm>
          <a:prstGeom prst="rect">
            <a:avLst/>
          </a:prstGeom>
          <a:solidFill>
            <a:schemeClr val="bg2">
              <a:lumMod val="90000"/>
              <a:alpha val="7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Roboto" panose="020B0604020202020204" charset="0"/>
                <a:ea typeface="Roboto" panose="020B0604020202020204" charset="0"/>
              </a:rPr>
              <a:t>Ranch2 Fire</a:t>
            </a:r>
          </a:p>
          <a:p>
            <a:r>
              <a:rPr lang="en-US" sz="2000" b="1" dirty="0">
                <a:latin typeface="Roboto" panose="020B0604020202020204" charset="0"/>
                <a:ea typeface="Roboto" panose="020B0604020202020204" charset="0"/>
              </a:rPr>
              <a:t>August 2020</a:t>
            </a:r>
          </a:p>
        </p:txBody>
      </p: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4DB4BDFA-E246-4635-B8EB-03CD95C2A690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939657" y="7884909"/>
            <a:ext cx="758420" cy="1"/>
          </a:xfrm>
          <a:prstGeom prst="curvedConnector3">
            <a:avLst>
              <a:gd name="adj1" fmla="val 50000"/>
            </a:avLst>
          </a:prstGeom>
          <a:ln w="44450" cap="flat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A27D386-0111-4995-AE06-E55725B3ADEE}"/>
              </a:ext>
            </a:extLst>
          </p:cNvPr>
          <p:cNvSpPr txBox="1"/>
          <p:nvPr/>
        </p:nvSpPr>
        <p:spPr>
          <a:xfrm>
            <a:off x="16504269" y="253285"/>
            <a:ext cx="152644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Active Fire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CC9A8D-2A5C-450A-9B8B-034966C289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073" y="114300"/>
            <a:ext cx="13016753" cy="1005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38E27D-817D-4762-9082-24481FF17BB4}"/>
              </a:ext>
            </a:extLst>
          </p:cNvPr>
          <p:cNvSpPr txBox="1"/>
          <p:nvPr/>
        </p:nvSpPr>
        <p:spPr>
          <a:xfrm>
            <a:off x="10169533" y="8264117"/>
            <a:ext cx="1606530" cy="707886"/>
          </a:xfrm>
          <a:prstGeom prst="rect">
            <a:avLst/>
          </a:prstGeom>
          <a:solidFill>
            <a:schemeClr val="bg2">
              <a:lumMod val="90000"/>
              <a:alpha val="7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Roboto" panose="020B0604020202020204" charset="0"/>
                <a:ea typeface="Roboto" panose="020B0604020202020204" charset="0"/>
              </a:rPr>
              <a:t>Ranch2 Fire</a:t>
            </a:r>
          </a:p>
          <a:p>
            <a:r>
              <a:rPr lang="en-US" sz="2000" b="1" dirty="0">
                <a:latin typeface="Roboto" panose="020B0604020202020204" charset="0"/>
                <a:ea typeface="Roboto" panose="020B0604020202020204" charset="0"/>
              </a:rPr>
              <a:t>August 2020</a:t>
            </a:r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C59AA7F1-FDEB-4879-BCDB-2586F6D3926F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593590" y="7884907"/>
            <a:ext cx="758420" cy="1"/>
          </a:xfrm>
          <a:prstGeom prst="curvedConnector3">
            <a:avLst>
              <a:gd name="adj1" fmla="val 50000"/>
            </a:avLst>
          </a:prstGeom>
          <a:ln w="44450" cap="flat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585259B4-03E4-486E-8B67-DB30B1700DA7}"/>
              </a:ext>
            </a:extLst>
          </p:cNvPr>
          <p:cNvSpPr txBox="1"/>
          <p:nvPr/>
        </p:nvSpPr>
        <p:spPr>
          <a:xfrm rot="5400000">
            <a:off x="7933100" y="3488254"/>
            <a:ext cx="10305505" cy="118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b="1" dirty="0">
                <a:solidFill>
                  <a:schemeClr val="bg2"/>
                </a:solidFill>
                <a:latin typeface="Open Sans Light"/>
              </a:rPr>
              <a:t>October 2018 Minus September 2020</a:t>
            </a:r>
          </a:p>
          <a:p>
            <a:pPr algn="ctr">
              <a:lnSpc>
                <a:spcPts val="4759"/>
              </a:lnSpc>
            </a:pPr>
            <a:endParaRPr lang="en-US" sz="3400" b="1" dirty="0">
              <a:solidFill>
                <a:schemeClr val="bg2"/>
              </a:solidFill>
              <a:latin typeface="Open Sans Light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15D1664-C978-4715-A15B-178201382709}"/>
              </a:ext>
            </a:extLst>
          </p:cNvPr>
          <p:cNvSpPr txBox="1"/>
          <p:nvPr/>
        </p:nvSpPr>
        <p:spPr>
          <a:xfrm>
            <a:off x="257287" y="266700"/>
            <a:ext cx="2286000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3200" b="1" dirty="0">
                <a:solidFill>
                  <a:schemeClr val="bg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Active Fire Burned Area</a:t>
            </a:r>
          </a:p>
          <a:p>
            <a:pPr marL="0" lvl="0" indent="0" algn="ctr"/>
            <a:endParaRPr lang="en-US" sz="28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28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28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28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28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28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28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28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28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28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28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28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r>
              <a:rPr lang="en-US" sz="2400" b="1" dirty="0">
                <a:solidFill>
                  <a:schemeClr val="bg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Orange/red areas show areas burning during fire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AC33BD-AF29-4931-AA15-F504C0860B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2309" y="2731563"/>
            <a:ext cx="4379731" cy="74455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22F7E6-0B9F-404F-9C16-48E2B20ADBCB}"/>
              </a:ext>
            </a:extLst>
          </p:cNvPr>
          <p:cNvSpPr/>
          <p:nvPr/>
        </p:nvSpPr>
        <p:spPr>
          <a:xfrm>
            <a:off x="13185820" y="2269898"/>
            <a:ext cx="4889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+mn-cs"/>
              </a:rPr>
              <a:t>Burn Severity (Optical Imagery)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0F88C3-FE97-40D2-A656-CF9AFE2A1F53}"/>
              </a:ext>
            </a:extLst>
          </p:cNvPr>
          <p:cNvSpPr txBox="1"/>
          <p:nvPr/>
        </p:nvSpPr>
        <p:spPr>
          <a:xfrm>
            <a:off x="16545596" y="266700"/>
            <a:ext cx="152644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Active Fire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368E4C-8FF9-4E46-946C-72F754ACD2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377156"/>
            <a:ext cx="10354235" cy="8001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9590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71B7EBB-0C80-4107-8EF2-6760CF33D8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26" y="266700"/>
            <a:ext cx="10354235" cy="80010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9C945FBE-47FC-4BDF-B6CE-08CC9ACA218B}"/>
              </a:ext>
            </a:extLst>
          </p:cNvPr>
          <p:cNvSpPr txBox="1"/>
          <p:nvPr/>
        </p:nvSpPr>
        <p:spPr>
          <a:xfrm>
            <a:off x="225014" y="342900"/>
            <a:ext cx="2286000" cy="7571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Active Fire Burned Area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Orange/red areas show burned areas between Sept-Oct during  Bobcat Fire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3AEBDBF-F16A-4A74-94CA-58F4043D6938}"/>
              </a:ext>
            </a:extLst>
          </p:cNvPr>
          <p:cNvSpPr txBox="1"/>
          <p:nvPr/>
        </p:nvSpPr>
        <p:spPr>
          <a:xfrm rot="5400000">
            <a:off x="9189228" y="3618151"/>
            <a:ext cx="8191498" cy="57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September 2020 Minus October 2020</a:t>
            </a:r>
          </a:p>
        </p:txBody>
      </p:sp>
      <p:pic>
        <p:nvPicPr>
          <p:cNvPr id="5" name="Picture 2" descr="https://inciweb.nwcg.gov/photos/CAANF/2020-09-06-1603-Bobcat/picts/2020_09_29-08.50.23.837-CDT.jpeg">
            <a:extLst>
              <a:ext uri="{FF2B5EF4-FFF2-40B4-BE49-F238E27FC236}">
                <a16:creationId xmlns:a16="http://schemas.microsoft.com/office/drawing/2014/main" id="{85D22897-A5A2-4B62-9151-8E15931F7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4000500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22CEE2D-14F9-4AE9-841D-F03711F1DFB0}"/>
              </a:ext>
            </a:extLst>
          </p:cNvPr>
          <p:cNvSpPr/>
          <p:nvPr/>
        </p:nvSpPr>
        <p:spPr>
          <a:xfrm>
            <a:off x="14012542" y="7299156"/>
            <a:ext cx="914400" cy="990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8AFF55B-C6A2-4ECD-8393-F7E1BFAEE827}"/>
              </a:ext>
            </a:extLst>
          </p:cNvPr>
          <p:cNvSpPr/>
          <p:nvPr/>
        </p:nvSpPr>
        <p:spPr>
          <a:xfrm>
            <a:off x="16230600" y="7904744"/>
            <a:ext cx="914400" cy="9906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5FD582-F034-44BC-B157-CED3A4722536}"/>
              </a:ext>
            </a:extLst>
          </p:cNvPr>
          <p:cNvSpPr/>
          <p:nvPr/>
        </p:nvSpPr>
        <p:spPr>
          <a:xfrm>
            <a:off x="3962400" y="1943100"/>
            <a:ext cx="2514600" cy="22098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AC9D03-B111-48C1-B916-2A5F070FA175}"/>
              </a:ext>
            </a:extLst>
          </p:cNvPr>
          <p:cNvSpPr/>
          <p:nvPr/>
        </p:nvSpPr>
        <p:spPr>
          <a:xfrm>
            <a:off x="9200335" y="3343773"/>
            <a:ext cx="1828800" cy="1902997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1AAA0A-4EDC-452F-B176-6D65DE386A2D}"/>
              </a:ext>
            </a:extLst>
          </p:cNvPr>
          <p:cNvSpPr/>
          <p:nvPr/>
        </p:nvSpPr>
        <p:spPr>
          <a:xfrm>
            <a:off x="14316635" y="1980609"/>
            <a:ext cx="37373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+mn-cs"/>
              </a:rPr>
              <a:t>Orange areas in HV difference (09/18-10/15) burned around same time as orange polygons (09/19-09/21)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1D87F4-D51C-49CA-968E-DB3AF7705DCD}"/>
              </a:ext>
            </a:extLst>
          </p:cNvPr>
          <p:cNvSpPr txBox="1"/>
          <p:nvPr/>
        </p:nvSpPr>
        <p:spPr>
          <a:xfrm>
            <a:off x="16523284" y="190500"/>
            <a:ext cx="152644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Active Fire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87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1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FEFE5-6FEF-4737-A7C0-D4B08B3F66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709" y="114300"/>
            <a:ext cx="13016753" cy="10058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D0224D-46A5-45DF-8B99-8036CA5C2ACF}"/>
              </a:ext>
            </a:extLst>
          </p:cNvPr>
          <p:cNvSpPr txBox="1"/>
          <p:nvPr/>
        </p:nvSpPr>
        <p:spPr>
          <a:xfrm rot="5400000">
            <a:off x="10617709" y="2614778"/>
            <a:ext cx="10305505" cy="118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 b="1" dirty="0">
                <a:solidFill>
                  <a:schemeClr val="bg2"/>
                </a:solidFill>
                <a:latin typeface="Open Sans Light"/>
              </a:rPr>
              <a:t>October 2018 Minus May 2021</a:t>
            </a:r>
          </a:p>
          <a:p>
            <a:pPr algn="ctr">
              <a:lnSpc>
                <a:spcPts val="4759"/>
              </a:lnSpc>
            </a:pPr>
            <a:endParaRPr lang="en-US" sz="3400" b="1" dirty="0">
              <a:solidFill>
                <a:schemeClr val="bg2"/>
              </a:solidFill>
              <a:latin typeface="Open Sans Light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A4F2FBE8-7D5A-4190-A336-5CCDFA2045FA}"/>
              </a:ext>
            </a:extLst>
          </p:cNvPr>
          <p:cNvSpPr txBox="1"/>
          <p:nvPr/>
        </p:nvSpPr>
        <p:spPr>
          <a:xfrm>
            <a:off x="257287" y="266700"/>
            <a:ext cx="2286000" cy="10464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3200" b="1" dirty="0">
                <a:solidFill>
                  <a:schemeClr val="bg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Final Vegetation Map from SAR</a:t>
            </a:r>
          </a:p>
          <a:p>
            <a:pPr marL="0" lvl="0" indent="0" algn="ctr"/>
            <a:endParaRPr lang="en-US" sz="36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36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36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36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36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36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36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algn="ctr"/>
            <a:endParaRPr lang="en-US" sz="36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r>
              <a:rPr lang="en-US" sz="2400" b="1" dirty="0">
                <a:solidFill>
                  <a:schemeClr val="bg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Light green shows relatively unchanged areas</a:t>
            </a:r>
          </a:p>
          <a:p>
            <a:pPr lvl="0"/>
            <a:endParaRPr lang="en-US" sz="2400" b="1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0"/>
            <a:r>
              <a:rPr lang="en-US" sz="2400" b="1" dirty="0">
                <a:solidFill>
                  <a:schemeClr val="bg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Orange/red areas show areas burned during Bobcat Fire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78B692-87A9-4F83-BA53-C3BF4245242C}"/>
              </a:ext>
            </a:extLst>
          </p:cNvPr>
          <p:cNvSpPr txBox="1"/>
          <p:nvPr/>
        </p:nvSpPr>
        <p:spPr>
          <a:xfrm>
            <a:off x="16719386" y="814927"/>
            <a:ext cx="130773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Post-Fire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42ACE2-EBCA-428E-BF3F-A09A2EC9C103}"/>
              </a:ext>
            </a:extLst>
          </p:cNvPr>
          <p:cNvSpPr txBox="1"/>
          <p:nvPr/>
        </p:nvSpPr>
        <p:spPr>
          <a:xfrm>
            <a:off x="16840200" y="266700"/>
            <a:ext cx="1181221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Pre-Fire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AFA93-462D-4390-8F9B-967C75D1CE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0596" y="2239121"/>
            <a:ext cx="4379731" cy="744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2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97B347-C566-42AB-BA2B-E2F5F60201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866900"/>
            <a:ext cx="4572000" cy="7772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3B9E2C-F42C-FD46-88E4-F16F68D5CC7C}"/>
              </a:ext>
            </a:extLst>
          </p:cNvPr>
          <p:cNvSpPr txBox="1"/>
          <p:nvPr/>
        </p:nvSpPr>
        <p:spPr>
          <a:xfrm>
            <a:off x="6248400" y="1943100"/>
            <a:ext cx="1196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UAVSAR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24DB9-3082-487C-95BE-3AE92A4FF2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66900"/>
            <a:ext cx="4572000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D30B44-59E2-0948-9FF8-D531394B469B}"/>
              </a:ext>
            </a:extLst>
          </p:cNvPr>
          <p:cNvSpPr txBox="1"/>
          <p:nvPr/>
        </p:nvSpPr>
        <p:spPr>
          <a:xfrm>
            <a:off x="990600" y="1943100"/>
            <a:ext cx="1067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Optical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7A26266-5D7D-43AD-BB2F-066346486911}"/>
              </a:ext>
            </a:extLst>
          </p:cNvPr>
          <p:cNvSpPr txBox="1"/>
          <p:nvPr/>
        </p:nvSpPr>
        <p:spPr>
          <a:xfrm>
            <a:off x="762000" y="266700"/>
            <a:ext cx="16078200" cy="981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400"/>
              </a:lnSpc>
            </a:pPr>
            <a:r>
              <a:rPr lang="en-US" sz="5400" dirty="0">
                <a:solidFill>
                  <a:schemeClr val="bg2"/>
                </a:solidFill>
                <a:latin typeface="Roboto Bold"/>
              </a:rPr>
              <a:t>Relationship between Burn Severity and Biomass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0B4E437-BA11-4739-AA27-0E1E9F282D1B}"/>
              </a:ext>
            </a:extLst>
          </p:cNvPr>
          <p:cNvSpPr txBox="1"/>
          <p:nvPr/>
        </p:nvSpPr>
        <p:spPr>
          <a:xfrm>
            <a:off x="11201400" y="4468654"/>
            <a:ext cx="5257800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Within each burn polygon, what is the average HV value?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Areas that burned at high severity in 2020 had more vegetation in 2018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HV, an indicator of healthy biomass, can show available fuels for future fires</a:t>
            </a:r>
          </a:p>
          <a:p>
            <a:pPr marL="571500" lvl="0" indent="-571500" algn="ctr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07E341-8BBD-414F-A865-04841CF28535}"/>
              </a:ext>
            </a:extLst>
          </p:cNvPr>
          <p:cNvSpPr txBox="1"/>
          <p:nvPr/>
        </p:nvSpPr>
        <p:spPr>
          <a:xfrm>
            <a:off x="16719386" y="814927"/>
            <a:ext cx="130773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Post-Fire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CED9E1-DE40-4CB8-9D42-40D3CBF8E5D8}"/>
              </a:ext>
            </a:extLst>
          </p:cNvPr>
          <p:cNvSpPr txBox="1"/>
          <p:nvPr/>
        </p:nvSpPr>
        <p:spPr>
          <a:xfrm>
            <a:off x="16840200" y="266700"/>
            <a:ext cx="1181221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Pre-Fire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DF8CC3-506C-4F7E-A383-EA47439EC04A}"/>
              </a:ext>
            </a:extLst>
          </p:cNvPr>
          <p:cNvSpPr txBox="1"/>
          <p:nvPr/>
        </p:nvSpPr>
        <p:spPr>
          <a:xfrm>
            <a:off x="6324600" y="8343900"/>
            <a:ext cx="3124200" cy="553998"/>
          </a:xfrm>
          <a:prstGeom prst="rect">
            <a:avLst/>
          </a:prstGeom>
          <a:solidFill>
            <a:srgbClr val="686868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</a:p>
          <a:p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385F9C-BD7F-4A57-BDF1-BEC39B2347DF}"/>
              </a:ext>
            </a:extLst>
          </p:cNvPr>
          <p:cNvSpPr txBox="1"/>
          <p:nvPr/>
        </p:nvSpPr>
        <p:spPr>
          <a:xfrm>
            <a:off x="6322119" y="8538746"/>
            <a:ext cx="1221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7516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5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8115B7-BD33-499C-9B72-067FEB2F93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41" y="1943100"/>
            <a:ext cx="4572000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B4679F-D0EC-4DE8-BD84-0583E48FC7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943100"/>
            <a:ext cx="4572000" cy="77724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DDD19B4A-33E9-43D6-9F52-EA65915DA992}"/>
              </a:ext>
            </a:extLst>
          </p:cNvPr>
          <p:cNvSpPr txBox="1"/>
          <p:nvPr/>
        </p:nvSpPr>
        <p:spPr>
          <a:xfrm>
            <a:off x="14581772" y="3442874"/>
            <a:ext cx="3296652" cy="627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Within each progression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polygon, what is the average HV value?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Areas that burned first in 2020 had more vegetation in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Site of ignition, local slope, vegetation, wind, etc. can dictate fire progression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3C5802-71F8-4518-B7AB-290944EA31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74" y="1943100"/>
            <a:ext cx="4572000" cy="77724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4DA32D5-62F3-48DC-98AD-6800DF07BDE7}"/>
              </a:ext>
            </a:extLst>
          </p:cNvPr>
          <p:cNvSpPr/>
          <p:nvPr/>
        </p:nvSpPr>
        <p:spPr>
          <a:xfrm>
            <a:off x="5257800" y="5143500"/>
            <a:ext cx="1143000" cy="121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91C2B0E-252F-431B-AC78-6EA7592BA551}"/>
              </a:ext>
            </a:extLst>
          </p:cNvPr>
          <p:cNvSpPr/>
          <p:nvPr/>
        </p:nvSpPr>
        <p:spPr>
          <a:xfrm>
            <a:off x="9882940" y="5143500"/>
            <a:ext cx="1143000" cy="121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B862E00-59B2-4890-9881-7C0E316237B0}"/>
              </a:ext>
            </a:extLst>
          </p:cNvPr>
          <p:cNvSpPr/>
          <p:nvPr/>
        </p:nvSpPr>
        <p:spPr>
          <a:xfrm>
            <a:off x="7651081" y="5860381"/>
            <a:ext cx="926933" cy="10046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726F72-FD4E-412D-B9FB-A4BAE74A48AE}"/>
              </a:ext>
            </a:extLst>
          </p:cNvPr>
          <p:cNvSpPr/>
          <p:nvPr/>
        </p:nvSpPr>
        <p:spPr>
          <a:xfrm>
            <a:off x="12344400" y="5860381"/>
            <a:ext cx="926933" cy="10046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809B7D80-38D3-4DDF-AC85-9D33A5A073F3}"/>
              </a:ext>
            </a:extLst>
          </p:cNvPr>
          <p:cNvSpPr txBox="1"/>
          <p:nvPr/>
        </p:nvSpPr>
        <p:spPr>
          <a:xfrm>
            <a:off x="382072" y="342900"/>
            <a:ext cx="16991527" cy="981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400"/>
              </a:lnSpc>
            </a:pPr>
            <a:r>
              <a:rPr lang="en-US" sz="4800" dirty="0">
                <a:solidFill>
                  <a:schemeClr val="bg2"/>
                </a:solidFill>
                <a:latin typeface="Roboto Bold"/>
              </a:rPr>
              <a:t>Relationship between Burn Progression and Biomass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92F6EE-F253-4F2A-9D27-9AAD827EE737}"/>
              </a:ext>
            </a:extLst>
          </p:cNvPr>
          <p:cNvSpPr txBox="1"/>
          <p:nvPr/>
        </p:nvSpPr>
        <p:spPr>
          <a:xfrm>
            <a:off x="16719734" y="305873"/>
            <a:ext cx="130773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Post-Fire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5143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6.4|7.2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1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.7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5.2|2.4|9.2|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1.3|1.8|16.3|10.4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|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1.7|8.8|9.1|1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84672</TotalTime>
  <Words>900</Words>
  <Application>Microsoft Office PowerPoint</Application>
  <PresentationFormat>Custom</PresentationFormat>
  <Paragraphs>195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Roboto Italics</vt:lpstr>
      <vt:lpstr>Avenir Next W01</vt:lpstr>
      <vt:lpstr>Roboto</vt:lpstr>
      <vt:lpstr>Open Sans</vt:lpstr>
      <vt:lpstr>Roboto Bold</vt:lpstr>
      <vt:lpstr>Arial</vt:lpstr>
      <vt:lpstr>Open Sans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LNU Lightning Complex Fire (2020) - ARIA Damage Proxy Map</vt:lpstr>
      <vt:lpstr>PowerPoint Presentation</vt:lpstr>
      <vt:lpstr>NISAR Early Adopters Program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UAVSAR Bobcat Fire Analysis</dc:title>
  <dc:creator>An, Karen (US 334G)</dc:creator>
  <cp:lastModifiedBy>An, Karen (US 334G)</cp:lastModifiedBy>
  <cp:revision>202</cp:revision>
  <dcterms:created xsi:type="dcterms:W3CDTF">2006-08-16T00:00:00Z</dcterms:created>
  <dcterms:modified xsi:type="dcterms:W3CDTF">2022-05-23T20:47:05Z</dcterms:modified>
  <dc:identifier>DAEbHEZoe9E</dc:identifier>
</cp:coreProperties>
</file>