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621" r:id="rId2"/>
    <p:sldId id="631" r:id="rId3"/>
    <p:sldId id="634" r:id="rId4"/>
    <p:sldId id="633" r:id="rId5"/>
    <p:sldId id="636" r:id="rId6"/>
    <p:sldId id="627" r:id="rId7"/>
    <p:sldId id="641" r:id="rId8"/>
    <p:sldId id="640" r:id="rId9"/>
    <p:sldId id="619" r:id="rId1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CEC"/>
    <a:srgbClr val="0000FF"/>
    <a:srgbClr val="00B050"/>
    <a:srgbClr val="0066FF"/>
    <a:srgbClr val="0033CC"/>
    <a:srgbClr val="E1B601"/>
    <a:srgbClr val="FED00E"/>
    <a:srgbClr val="CDA705"/>
    <a:srgbClr val="33CC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82019" autoAdjust="0"/>
  </p:normalViewPr>
  <p:slideViewPr>
    <p:cSldViewPr>
      <p:cViewPr varScale="1">
        <p:scale>
          <a:sx n="94" d="100"/>
          <a:sy n="94" d="100"/>
        </p:scale>
        <p:origin x="157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729" cy="465452"/>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sz="quarter" idx="1"/>
          </p:nvPr>
        </p:nvSpPr>
        <p:spPr>
          <a:xfrm>
            <a:off x="3956693" y="0"/>
            <a:ext cx="3026729" cy="465452"/>
          </a:xfrm>
          <a:prstGeom prst="rect">
            <a:avLst/>
          </a:prstGeom>
        </p:spPr>
        <p:txBody>
          <a:bodyPr vert="horz" lIns="91083" tIns="45542" rIns="91083" bIns="45542" rtlCol="0"/>
          <a:lstStyle>
            <a:lvl1pPr algn="r">
              <a:defRPr sz="1200"/>
            </a:lvl1pPr>
          </a:lstStyle>
          <a:p>
            <a:fld id="{7B57164F-8402-404B-BD04-D08F9EC95529}" type="datetimeFigureOut">
              <a:rPr lang="en-US" smtClean="0"/>
              <a:t>10/18/2018</a:t>
            </a:fld>
            <a:endParaRPr lang="en-US"/>
          </a:p>
        </p:txBody>
      </p:sp>
      <p:sp>
        <p:nvSpPr>
          <p:cNvPr id="4" name="Footer Placeholder 3"/>
          <p:cNvSpPr>
            <a:spLocks noGrp="1"/>
          </p:cNvSpPr>
          <p:nvPr>
            <p:ph type="ftr" sz="quarter" idx="2"/>
          </p:nvPr>
        </p:nvSpPr>
        <p:spPr>
          <a:xfrm>
            <a:off x="0" y="8818249"/>
            <a:ext cx="3026729" cy="465452"/>
          </a:xfrm>
          <a:prstGeom prst="rect">
            <a:avLst/>
          </a:prstGeom>
        </p:spPr>
        <p:txBody>
          <a:bodyPr vert="horz" lIns="91083" tIns="45542" rIns="91083" bIns="45542" rtlCol="0" anchor="b"/>
          <a:lstStyle>
            <a:lvl1pPr algn="l">
              <a:defRPr sz="1200"/>
            </a:lvl1pPr>
          </a:lstStyle>
          <a:p>
            <a:endParaRPr lang="en-US"/>
          </a:p>
        </p:txBody>
      </p:sp>
      <p:sp>
        <p:nvSpPr>
          <p:cNvPr id="5" name="Slide Number Placeholder 4"/>
          <p:cNvSpPr>
            <a:spLocks noGrp="1"/>
          </p:cNvSpPr>
          <p:nvPr>
            <p:ph type="sldNum" sz="quarter" idx="3"/>
          </p:nvPr>
        </p:nvSpPr>
        <p:spPr>
          <a:xfrm>
            <a:off x="3956693" y="8818249"/>
            <a:ext cx="3026729" cy="465452"/>
          </a:xfrm>
          <a:prstGeom prst="rect">
            <a:avLst/>
          </a:prstGeom>
        </p:spPr>
        <p:txBody>
          <a:bodyPr vert="horz" lIns="91083" tIns="45542" rIns="91083" bIns="45542" rtlCol="0" anchor="b"/>
          <a:lstStyle>
            <a:lvl1pPr algn="r">
              <a:defRPr sz="1200"/>
            </a:lvl1pPr>
          </a:lstStyle>
          <a:p>
            <a:fld id="{2A9CAE92-6250-4867-8CA5-2ABA0285C16B}" type="slidenum">
              <a:rPr lang="en-US" smtClean="0"/>
              <a:t>‹#›</a:t>
            </a:fld>
            <a:endParaRPr lang="en-US"/>
          </a:p>
        </p:txBody>
      </p:sp>
    </p:spTree>
    <p:extLst>
      <p:ext uri="{BB962C8B-B14F-4D97-AF65-F5344CB8AC3E}">
        <p14:creationId xmlns:p14="http://schemas.microsoft.com/office/powerpoint/2010/main" val="216966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26833" cy="464185"/>
          </a:xfrm>
          <a:prstGeom prst="rect">
            <a:avLst/>
          </a:prstGeom>
        </p:spPr>
        <p:txBody>
          <a:bodyPr vert="horz" lIns="92942" tIns="46471" rIns="92942" bIns="46471" rtlCol="0"/>
          <a:lstStyle>
            <a:lvl1pPr algn="l">
              <a:defRPr sz="1200"/>
            </a:lvl1pPr>
          </a:lstStyle>
          <a:p>
            <a:endParaRPr lang="en-US"/>
          </a:p>
        </p:txBody>
      </p:sp>
      <p:sp>
        <p:nvSpPr>
          <p:cNvPr id="3" name="Date Placeholder 2"/>
          <p:cNvSpPr>
            <a:spLocks noGrp="1"/>
          </p:cNvSpPr>
          <p:nvPr>
            <p:ph type="dt" idx="1"/>
          </p:nvPr>
        </p:nvSpPr>
        <p:spPr>
          <a:xfrm>
            <a:off x="3956552" y="2"/>
            <a:ext cx="3026833" cy="464185"/>
          </a:xfrm>
          <a:prstGeom prst="rect">
            <a:avLst/>
          </a:prstGeom>
        </p:spPr>
        <p:txBody>
          <a:bodyPr vert="horz" lIns="92942" tIns="46471" rIns="92942" bIns="46471" rtlCol="0"/>
          <a:lstStyle>
            <a:lvl1pPr algn="r">
              <a:defRPr sz="1200"/>
            </a:lvl1pPr>
          </a:lstStyle>
          <a:p>
            <a:fld id="{A33F1221-A508-4D85-8D22-7D0743472062}" type="datetimeFigureOut">
              <a:rPr lang="en-US" smtClean="0"/>
              <a:t>10/18/2018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42" tIns="46471" rIns="92942" bIns="46471" rtlCol="0" anchor="ctr"/>
          <a:lstStyle/>
          <a:p>
            <a:endParaRPr lang="en-US"/>
          </a:p>
        </p:txBody>
      </p:sp>
      <p:sp>
        <p:nvSpPr>
          <p:cNvPr id="5" name="Notes Placeholder 4"/>
          <p:cNvSpPr>
            <a:spLocks noGrp="1"/>
          </p:cNvSpPr>
          <p:nvPr>
            <p:ph type="body" sz="quarter" idx="3"/>
          </p:nvPr>
        </p:nvSpPr>
        <p:spPr>
          <a:xfrm>
            <a:off x="698500" y="4409760"/>
            <a:ext cx="5588000" cy="4177665"/>
          </a:xfrm>
          <a:prstGeom prst="rect">
            <a:avLst/>
          </a:prstGeom>
        </p:spPr>
        <p:txBody>
          <a:bodyPr vert="horz" lIns="92942" tIns="46471" rIns="92942" bIns="464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6"/>
            <a:ext cx="3026833" cy="464185"/>
          </a:xfrm>
          <a:prstGeom prst="rect">
            <a:avLst/>
          </a:prstGeom>
        </p:spPr>
        <p:txBody>
          <a:bodyPr vert="horz" lIns="92942" tIns="46471" rIns="92942" bIns="46471"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6"/>
            <a:ext cx="3026833" cy="464185"/>
          </a:xfrm>
          <a:prstGeom prst="rect">
            <a:avLst/>
          </a:prstGeom>
        </p:spPr>
        <p:txBody>
          <a:bodyPr vert="horz" lIns="92942" tIns="46471" rIns="92942" bIns="46471" rtlCol="0" anchor="b"/>
          <a:lstStyle>
            <a:lvl1pPr algn="r">
              <a:defRPr sz="1200"/>
            </a:lvl1pPr>
          </a:lstStyle>
          <a:p>
            <a:fld id="{CB10AD2A-BF26-4C01-8D48-9A9E74BAA2E7}" type="slidenum">
              <a:rPr lang="en-US" smtClean="0"/>
              <a:t>‹#›</a:t>
            </a:fld>
            <a:endParaRPr lang="en-US"/>
          </a:p>
        </p:txBody>
      </p:sp>
    </p:spTree>
    <p:extLst>
      <p:ext uri="{BB962C8B-B14F-4D97-AF65-F5344CB8AC3E}">
        <p14:creationId xmlns:p14="http://schemas.microsoft.com/office/powerpoint/2010/main" val="183318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0AD2A-BF26-4C01-8D48-9A9E74BAA2E7}" type="slidenum">
              <a:rPr lang="en-US" smtClean="0"/>
              <a:t>1</a:t>
            </a:fld>
            <a:endParaRPr lang="en-US"/>
          </a:p>
        </p:txBody>
      </p:sp>
    </p:spTree>
    <p:extLst>
      <p:ext uri="{BB962C8B-B14F-4D97-AF65-F5344CB8AC3E}">
        <p14:creationId xmlns:p14="http://schemas.microsoft.com/office/powerpoint/2010/main" val="421475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0AD2A-BF26-4C01-8D48-9A9E74BAA2E7}" type="slidenum">
              <a:rPr lang="en-US" smtClean="0"/>
              <a:t>2</a:t>
            </a:fld>
            <a:endParaRPr lang="en-US"/>
          </a:p>
        </p:txBody>
      </p:sp>
    </p:spTree>
    <p:extLst>
      <p:ext uri="{BB962C8B-B14F-4D97-AF65-F5344CB8AC3E}">
        <p14:creationId xmlns:p14="http://schemas.microsoft.com/office/powerpoint/2010/main" val="127467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Header Placeholder 3"/>
          <p:cNvSpPr>
            <a:spLocks noGrp="1"/>
          </p:cNvSpPr>
          <p:nvPr>
            <p:ph type="hdr" idx="10"/>
          </p:nvPr>
        </p:nvSpPr>
        <p:spPr/>
        <p:txBody>
          <a:bodyPr/>
          <a:lstStyle/>
          <a:p>
            <a:endParaRPr lang="en-US" dirty="0"/>
          </a:p>
        </p:txBody>
      </p:sp>
      <p:sp>
        <p:nvSpPr>
          <p:cNvPr id="5" name="Footer Placeholder 4"/>
          <p:cNvSpPr>
            <a:spLocks noGrp="1"/>
          </p:cNvSpPr>
          <p:nvPr>
            <p:ph type="ftr" idx="11"/>
          </p:nvPr>
        </p:nvSpPr>
        <p:spPr/>
        <p:txBody>
          <a:bodyPr/>
          <a:lstStyle/>
          <a:p>
            <a:endParaRPr lang="en-US" dirty="0"/>
          </a:p>
        </p:txBody>
      </p:sp>
      <p:sp>
        <p:nvSpPr>
          <p:cNvPr id="6" name="Slide Number Placeholder 5"/>
          <p:cNvSpPr>
            <a:spLocks noGrp="1"/>
          </p:cNvSpPr>
          <p:nvPr>
            <p:ph type="sldNum" idx="12"/>
          </p:nvPr>
        </p:nvSpPr>
        <p:spPr/>
        <p:txBody>
          <a:bodyPr/>
          <a:lstStyle/>
          <a:p>
            <a:pPr>
              <a:buSzPct val="25000"/>
            </a:pPr>
            <a:fld id="{00000000-1234-1234-1234-123412341234}" type="slidenum">
              <a:rPr lang="en-US">
                <a:solidFill>
                  <a:schemeClr val="dk1"/>
                </a:solidFill>
                <a:latin typeface="Arial"/>
                <a:ea typeface="Arial"/>
                <a:cs typeface="Arial"/>
                <a:sym typeface="Arial"/>
              </a:rPr>
              <a:pPr>
                <a:buSzPct val="25000"/>
              </a:pPr>
              <a:t>3</a:t>
            </a:fld>
            <a:endParaRPr lang="en-US"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317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0AD2A-BF26-4C01-8D48-9A9E74BAA2E7}" type="slidenum">
              <a:rPr lang="en-US" smtClean="0"/>
              <a:t>4</a:t>
            </a:fld>
            <a:endParaRPr lang="en-US"/>
          </a:p>
        </p:txBody>
      </p:sp>
    </p:spTree>
    <p:extLst>
      <p:ext uri="{BB962C8B-B14F-4D97-AF65-F5344CB8AC3E}">
        <p14:creationId xmlns:p14="http://schemas.microsoft.com/office/powerpoint/2010/main" val="3181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0AD2A-BF26-4C01-8D48-9A9E74BAA2E7}" type="slidenum">
              <a:rPr lang="en-US" smtClean="0"/>
              <a:t>5</a:t>
            </a:fld>
            <a:endParaRPr lang="en-US"/>
          </a:p>
        </p:txBody>
      </p:sp>
    </p:spTree>
    <p:extLst>
      <p:ext uri="{BB962C8B-B14F-4D97-AF65-F5344CB8AC3E}">
        <p14:creationId xmlns:p14="http://schemas.microsoft.com/office/powerpoint/2010/main" val="424425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0AD2A-BF26-4C01-8D48-9A9E74BAA2E7}" type="slidenum">
              <a:rPr lang="en-US" smtClean="0"/>
              <a:t>6</a:t>
            </a:fld>
            <a:endParaRPr lang="en-US"/>
          </a:p>
        </p:txBody>
      </p:sp>
    </p:spTree>
    <p:extLst>
      <p:ext uri="{BB962C8B-B14F-4D97-AF65-F5344CB8AC3E}">
        <p14:creationId xmlns:p14="http://schemas.microsoft.com/office/powerpoint/2010/main" val="333269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Cropland fire detection 2. Inventory</a:t>
            </a:r>
            <a:r>
              <a:rPr lang="en-US" baseline="0" dirty="0" smtClean="0"/>
              <a:t> estimate of what is burning/burned to determine biomass products, emissions, and estimate of how much has burned, sizes,  necessary for EPA reporting on international reporting goes into Greenhouse Reporting committee, Navy group that analyzes atmospheric aerosols for weather prediction, NRL, MRY.  Department of State: treaty compliance for open burning overlap with Artic Council (biomass burning)  i.e. non structures. IPCC cares with respect to Climate change. Open burning concerns globally</a:t>
            </a:r>
            <a:endParaRPr lang="en-US" dirty="0"/>
          </a:p>
        </p:txBody>
      </p:sp>
      <p:sp>
        <p:nvSpPr>
          <p:cNvPr id="4" name="Slide Number Placeholder 3"/>
          <p:cNvSpPr>
            <a:spLocks noGrp="1"/>
          </p:cNvSpPr>
          <p:nvPr>
            <p:ph type="sldNum" sz="quarter" idx="10"/>
          </p:nvPr>
        </p:nvSpPr>
        <p:spPr/>
        <p:txBody>
          <a:bodyPr/>
          <a:lstStyle/>
          <a:p>
            <a:fld id="{CB10AD2A-BF26-4C01-8D48-9A9E74BAA2E7}" type="slidenum">
              <a:rPr lang="en-US" smtClean="0"/>
              <a:t>7</a:t>
            </a:fld>
            <a:endParaRPr lang="en-US"/>
          </a:p>
        </p:txBody>
      </p:sp>
    </p:spTree>
    <p:extLst>
      <p:ext uri="{BB962C8B-B14F-4D97-AF65-F5344CB8AC3E}">
        <p14:creationId xmlns:p14="http://schemas.microsoft.com/office/powerpoint/2010/main" val="159098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UNCLASS Data (simulated available) via ASSET (OPIR Data</a:t>
            </a:r>
            <a:r>
              <a:rPr lang="en-US" baseline="0" dirty="0" smtClean="0"/>
              <a:t> simulator) currently validation simulated scenes vs. recorded event data</a:t>
            </a:r>
            <a:endParaRPr lang="en-US" dirty="0"/>
          </a:p>
        </p:txBody>
      </p:sp>
      <p:sp>
        <p:nvSpPr>
          <p:cNvPr id="4" name="Slide Number Placeholder 3"/>
          <p:cNvSpPr>
            <a:spLocks noGrp="1"/>
          </p:cNvSpPr>
          <p:nvPr>
            <p:ph type="sldNum" sz="quarter" idx="10"/>
          </p:nvPr>
        </p:nvSpPr>
        <p:spPr/>
        <p:txBody>
          <a:bodyPr/>
          <a:lstStyle/>
          <a:p>
            <a:fld id="{CB10AD2A-BF26-4C01-8D48-9A9E74BAA2E7}" type="slidenum">
              <a:rPr lang="en-US" smtClean="0"/>
              <a:t>8</a:t>
            </a:fld>
            <a:endParaRPr lang="en-US"/>
          </a:p>
        </p:txBody>
      </p:sp>
    </p:spTree>
    <p:extLst>
      <p:ext uri="{BB962C8B-B14F-4D97-AF65-F5344CB8AC3E}">
        <p14:creationId xmlns:p14="http://schemas.microsoft.com/office/powerpoint/2010/main" val="209987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0AD2A-BF26-4C01-8D48-9A9E74BAA2E7}" type="slidenum">
              <a:rPr lang="en-US" smtClean="0"/>
              <a:t>9</a:t>
            </a:fld>
            <a:endParaRPr lang="en-US"/>
          </a:p>
        </p:txBody>
      </p:sp>
    </p:spTree>
    <p:extLst>
      <p:ext uri="{BB962C8B-B14F-4D97-AF65-F5344CB8AC3E}">
        <p14:creationId xmlns:p14="http://schemas.microsoft.com/office/powerpoint/2010/main" val="687200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1600198"/>
            <a:ext cx="4498848" cy="2895601"/>
          </a:xfrm>
        </p:spPr>
        <p:txBody>
          <a:bodyPr>
            <a:normAutofit/>
          </a:bodyPr>
          <a:lstStyle>
            <a:lvl1pPr algn="ctr">
              <a:defRPr sz="3600">
                <a:latin typeface="Helvetica"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343400" y="4724400"/>
            <a:ext cx="4498848" cy="685800"/>
          </a:xfrm>
        </p:spPr>
        <p:txBody>
          <a:bodyPr>
            <a:noAutofit/>
          </a:bodyPr>
          <a:lstStyle>
            <a:lvl1pPr marL="0" indent="0" algn="ctr">
              <a:buNone/>
              <a:defRPr sz="2200">
                <a:solidFill>
                  <a:schemeClr val="tx1"/>
                </a:solidFill>
                <a:latin typeface="Helvetic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76"/>
          <p:cNvSpPr txBox="1">
            <a:spLocks noChangeArrowheads="1"/>
          </p:cNvSpPr>
          <p:nvPr/>
        </p:nvSpPr>
        <p:spPr bwMode="auto">
          <a:xfrm>
            <a:off x="269488" y="304800"/>
            <a:ext cx="8600432" cy="707886"/>
          </a:xfrm>
          <a:prstGeom prst="rect">
            <a:avLst/>
          </a:prstGeom>
          <a:noFill/>
          <a:ln w="9525">
            <a:noFill/>
            <a:miter lim="800000"/>
            <a:headEnd/>
            <a:tailEnd/>
          </a:ln>
          <a:effectLst/>
        </p:spPr>
        <p:txBody>
          <a:bodyPr wrap="none">
            <a:spAutoFit/>
          </a:bodyPr>
          <a:lstStyle/>
          <a:p>
            <a:pPr algn="ctr" eaLnBrk="0" hangingPunct="0">
              <a:spcBef>
                <a:spcPct val="0"/>
              </a:spcBef>
              <a:defRPr/>
            </a:pPr>
            <a:r>
              <a:rPr lang="en-US" sz="4000" b="1" dirty="0">
                <a:solidFill>
                  <a:prstClr val="black"/>
                </a:solidFill>
                <a:latin typeface="Eurostile" pitchFamily="34" charset="0"/>
              </a:rPr>
              <a:t>Space and Missile Systems Center</a:t>
            </a:r>
          </a:p>
        </p:txBody>
      </p:sp>
      <p:sp>
        <p:nvSpPr>
          <p:cNvPr id="11" name="Date Placeholder 3"/>
          <p:cNvSpPr>
            <a:spLocks noGrp="1"/>
          </p:cNvSpPr>
          <p:nvPr>
            <p:ph type="dt" sz="half" idx="2"/>
          </p:nvPr>
        </p:nvSpPr>
        <p:spPr>
          <a:xfrm>
            <a:off x="457200" y="6476249"/>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34" charset="0"/>
                <a:cs typeface="Arial" pitchFamily="34" charset="0"/>
              </a:defRPr>
            </a:lvl1pPr>
          </a:lstStyle>
          <a:p>
            <a:endParaRPr lang="en-US" dirty="0">
              <a:solidFill>
                <a:prstClr val="black">
                  <a:tint val="75000"/>
                </a:prstClr>
              </a:solidFill>
            </a:endParaRPr>
          </a:p>
        </p:txBody>
      </p:sp>
      <p:sp>
        <p:nvSpPr>
          <p:cNvPr id="12" name="Footer Placeholder 4"/>
          <p:cNvSpPr>
            <a:spLocks noGrp="1"/>
          </p:cNvSpPr>
          <p:nvPr>
            <p:ph type="ftr" sz="quarter" idx="3"/>
          </p:nvPr>
        </p:nvSpPr>
        <p:spPr>
          <a:xfrm>
            <a:off x="3124200" y="6476249"/>
            <a:ext cx="2895600" cy="365125"/>
          </a:xfrm>
          <a:prstGeom prst="rect">
            <a:avLst/>
          </a:prstGeom>
        </p:spPr>
        <p:txBody>
          <a:bodyPr vert="horz" lIns="91440" tIns="45720" rIns="91440" bIns="45720" rtlCol="0" anchor="ctr"/>
          <a:lstStyle>
            <a:lvl1pPr algn="ctr">
              <a:defRPr sz="1200" b="1" i="1">
                <a:solidFill>
                  <a:srgbClr val="00B050"/>
                </a:solidFill>
                <a:latin typeface="Helvetica" pitchFamily="34" charset="0"/>
                <a:cs typeface="Arial" pitchFamily="34" charset="0"/>
              </a:defRPr>
            </a:lvl1pPr>
          </a:lstStyle>
          <a:p>
            <a:r>
              <a:rPr lang="en-US" dirty="0" smtClean="0"/>
              <a:t>UNCLASSIFIED </a:t>
            </a:r>
            <a:endParaRPr lang="en-US" dirty="0"/>
          </a:p>
        </p:txBody>
      </p:sp>
      <p:sp>
        <p:nvSpPr>
          <p:cNvPr id="13" name="Slide Number Placeholder 5"/>
          <p:cNvSpPr>
            <a:spLocks noGrp="1"/>
          </p:cNvSpPr>
          <p:nvPr>
            <p:ph type="sldNum" sz="quarter" idx="4"/>
          </p:nvPr>
        </p:nvSpPr>
        <p:spPr>
          <a:xfrm>
            <a:off x="6553200" y="6476249"/>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cs typeface="Arial" pitchFamily="34" charset="0"/>
              </a:defRPr>
            </a:lvl1pPr>
          </a:lstStyle>
          <a:p>
            <a:fld id="{357AEEF8-78ED-401B-934D-4282C4109446}" type="slidenum">
              <a:rPr lang="en-US" smtClean="0">
                <a:solidFill>
                  <a:prstClr val="black">
                    <a:tint val="75000"/>
                  </a:prstClr>
                </a:solidFill>
              </a:rPr>
              <a:pPr/>
              <a:t>‹#›</a:t>
            </a:fld>
            <a:endParaRPr lang="en-US" dirty="0">
              <a:solidFill>
                <a:prstClr val="black">
                  <a:tint val="75000"/>
                </a:prstClr>
              </a:solidFill>
            </a:endParaRPr>
          </a:p>
        </p:txBody>
      </p:sp>
      <p:sp>
        <p:nvSpPr>
          <p:cNvPr id="15" name="Rectangle 14"/>
          <p:cNvSpPr/>
          <p:nvPr/>
        </p:nvSpPr>
        <p:spPr>
          <a:xfrm>
            <a:off x="0" y="1219200"/>
            <a:ext cx="9144000" cy="76200"/>
          </a:xfrm>
          <a:prstGeom prst="rect">
            <a:avLst/>
          </a:prstGeom>
          <a:gradFill flip="none" rotWithShape="1">
            <a:gsLst>
              <a:gs pos="0">
                <a:srgbClr val="76CAD4">
                  <a:alpha val="40000"/>
                </a:srgbClr>
              </a:gs>
              <a:gs pos="100000">
                <a:srgbClr val="0A4C8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21"/>
          <p:cNvSpPr>
            <a:spLocks noGrp="1"/>
          </p:cNvSpPr>
          <p:nvPr>
            <p:ph type="body" sz="quarter" idx="11" hasCustomPrompt="1"/>
          </p:nvPr>
        </p:nvSpPr>
        <p:spPr>
          <a:xfrm>
            <a:off x="4343400" y="5486400"/>
            <a:ext cx="4495800" cy="762000"/>
          </a:xfrm>
        </p:spPr>
        <p:txBody>
          <a:bodyPr>
            <a:noAutofit/>
          </a:bodyPr>
          <a:lstStyle>
            <a:lvl1pPr algn="ctr">
              <a:buFontTx/>
              <a:buNone/>
              <a:defRPr sz="1800">
                <a:latin typeface="Helvetica" pitchFamily="34" charset="0"/>
              </a:defRPr>
            </a:lvl1pPr>
            <a:lvl4pPr algn="ctr">
              <a:buFontTx/>
              <a:buNone/>
              <a:defRPr/>
            </a:lvl4pPr>
            <a:lvl5pPr algn="ctr">
              <a:buFontTx/>
              <a:buNone/>
              <a:defRPr/>
            </a:lvl5pPr>
          </a:lstStyle>
          <a:p>
            <a:pPr lvl="0"/>
            <a:r>
              <a:rPr lang="en-US" dirty="0" smtClean="0"/>
              <a:t>Briefer/Organization</a:t>
            </a:r>
            <a:endParaRPr lang="en-US" dirty="0"/>
          </a:p>
        </p:txBody>
      </p:sp>
      <p:sp>
        <p:nvSpPr>
          <p:cNvPr id="16" name="Text Box 76"/>
          <p:cNvSpPr txBox="1">
            <a:spLocks noChangeArrowheads="1"/>
          </p:cNvSpPr>
          <p:nvPr userDrawn="1"/>
        </p:nvSpPr>
        <p:spPr bwMode="auto">
          <a:xfrm>
            <a:off x="269488" y="304800"/>
            <a:ext cx="8600432" cy="707886"/>
          </a:xfrm>
          <a:prstGeom prst="rect">
            <a:avLst/>
          </a:prstGeom>
          <a:noFill/>
          <a:ln w="9525">
            <a:noFill/>
            <a:miter lim="800000"/>
            <a:headEnd/>
            <a:tailEnd/>
          </a:ln>
          <a:effectLst/>
        </p:spPr>
        <p:txBody>
          <a:bodyPr wrap="none">
            <a:spAutoFit/>
          </a:bodyPr>
          <a:lstStyle/>
          <a:p>
            <a:pPr algn="ctr" eaLnBrk="0" hangingPunct="0">
              <a:spcBef>
                <a:spcPct val="0"/>
              </a:spcBef>
              <a:defRPr/>
            </a:pPr>
            <a:r>
              <a:rPr lang="en-US" sz="4000" b="1" dirty="0">
                <a:solidFill>
                  <a:prstClr val="black"/>
                </a:solidFill>
                <a:latin typeface="Eurostile" pitchFamily="34" charset="0"/>
              </a:rPr>
              <a:t>Space and Missile Systems Center</a:t>
            </a:r>
          </a:p>
        </p:txBody>
      </p:sp>
      <p:sp>
        <p:nvSpPr>
          <p:cNvPr id="17" name="Rectangle 16"/>
          <p:cNvSpPr/>
          <p:nvPr userDrawn="1"/>
        </p:nvSpPr>
        <p:spPr>
          <a:xfrm>
            <a:off x="0" y="1219200"/>
            <a:ext cx="9144000" cy="76200"/>
          </a:xfrm>
          <a:prstGeom prst="rect">
            <a:avLst/>
          </a:prstGeom>
          <a:gradFill flip="none" rotWithShape="1">
            <a:gsLst>
              <a:gs pos="0">
                <a:srgbClr val="76CAD4">
                  <a:alpha val="40000"/>
                </a:srgbClr>
              </a:gs>
              <a:gs pos="100000">
                <a:srgbClr val="0A4C8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6" descr="AFSPC_SMC_TRNS -- AF Yellowed"/>
          <p:cNvPicPr>
            <a:picLocks noChangeAspect="1" noChangeArrowheads="1"/>
          </p:cNvPicPr>
          <p:nvPr userDrawn="1"/>
        </p:nvPicPr>
        <p:blipFill>
          <a:blip r:embed="rId2" cstate="print"/>
          <a:srcRect/>
          <a:stretch>
            <a:fillRect/>
          </a:stretch>
        </p:blipFill>
        <p:spPr bwMode="auto">
          <a:xfrm>
            <a:off x="384048" y="1901952"/>
            <a:ext cx="3878606" cy="3703320"/>
          </a:xfrm>
          <a:prstGeom prst="rect">
            <a:avLst/>
          </a:prstGeom>
          <a:noFill/>
          <a:ln w="9525">
            <a:noFill/>
            <a:miter lim="800000"/>
            <a:headEnd/>
            <a:tailEnd/>
          </a:ln>
        </p:spPr>
      </p:pic>
    </p:spTree>
    <p:extLst>
      <p:ext uri="{BB962C8B-B14F-4D97-AF65-F5344CB8AC3E}">
        <p14:creationId xmlns:p14="http://schemas.microsoft.com/office/powerpoint/2010/main" val="245133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solidFill>
                  <a:srgbClr val="00B050"/>
                </a:solidFill>
              </a:defRPr>
            </a:lvl1pPr>
          </a:lstStyle>
          <a:p>
            <a:r>
              <a:rPr lang="en-US" dirty="0" smtClean="0"/>
              <a:t>UNCLASSIFIED </a:t>
            </a:r>
          </a:p>
        </p:txBody>
      </p:sp>
      <p:sp>
        <p:nvSpPr>
          <p:cNvPr id="9" name="Rectangle 72"/>
          <p:cNvSpPr>
            <a:spLocks noChangeArrowheads="1"/>
          </p:cNvSpPr>
          <p:nvPr/>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10" name="Text Box 74"/>
          <p:cNvSpPr txBox="1">
            <a:spLocks noChangeArrowheads="1"/>
          </p:cNvSpPr>
          <p:nvPr/>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13" name="Rectangle 72"/>
          <p:cNvSpPr>
            <a:spLocks noChangeArrowheads="1"/>
          </p:cNvSpPr>
          <p:nvPr userDrawn="1"/>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14" name="Text Box 74"/>
          <p:cNvSpPr txBox="1">
            <a:spLocks noChangeArrowheads="1"/>
          </p:cNvSpPr>
          <p:nvPr userDrawn="1"/>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pic>
        <p:nvPicPr>
          <p:cNvPr id="17" name="Picture 29" descr="C:\Users\PolancoBG\Pictures\SMC png from briefing for comparison.png"/>
          <p:cNvPicPr>
            <a:picLocks noChangeAspect="1" noChangeArrowheads="1"/>
          </p:cNvPicPr>
          <p:nvPr userDrawn="1"/>
        </p:nvPicPr>
        <p:blipFill>
          <a:blip r:embed="rId2" cstate="print"/>
          <a:srcRect/>
          <a:stretch>
            <a:fillRect/>
          </a:stretch>
        </p:blipFill>
        <p:spPr bwMode="auto">
          <a:xfrm>
            <a:off x="152400" y="114300"/>
            <a:ext cx="991082" cy="997393"/>
          </a:xfrm>
          <a:prstGeom prst="rect">
            <a:avLst/>
          </a:prstGeom>
          <a:noFill/>
          <a:ln w="9525">
            <a:noFill/>
            <a:miter lim="800000"/>
            <a:headEnd/>
            <a:tailEnd/>
          </a:ln>
        </p:spPr>
      </p:pic>
      <p:pic>
        <p:nvPicPr>
          <p:cNvPr id="15" name="Picture 2" descr="C:\Users\1161655461E\AppData\Local\Microsoft\Windows\Temporary Internet Files\Content.Outlook\2ONF5AYN\RS New Logo _.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0" y="353688"/>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9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atin typeface="Helvetica" pitchFamily="34" charset="0"/>
              </a:defRPr>
            </a:lvl1pPr>
            <a:lvl2pPr>
              <a:defRPr sz="2000">
                <a:latin typeface="Helvetica" pitchFamily="34" charset="0"/>
              </a:defRPr>
            </a:lvl2pPr>
            <a:lvl3pPr>
              <a:defRPr sz="1800">
                <a:latin typeface="Helvetica" pitchFamily="34" charset="0"/>
              </a:defRPr>
            </a:lvl3pPr>
            <a:lvl4pPr>
              <a:defRPr sz="1600">
                <a:latin typeface="Helvetica" pitchFamily="34" charset="0"/>
              </a:defRPr>
            </a:lvl4pPr>
            <a:lvl5pPr>
              <a:defRPr sz="1600">
                <a:latin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atin typeface="Helvetica" pitchFamily="34" charset="0"/>
              </a:defRPr>
            </a:lvl1pPr>
            <a:lvl2pPr>
              <a:defRPr sz="2000">
                <a:latin typeface="Helvetica" pitchFamily="34" charset="0"/>
              </a:defRPr>
            </a:lvl2pPr>
            <a:lvl3pPr>
              <a:defRPr sz="1800">
                <a:latin typeface="Helvetica" pitchFamily="34" charset="0"/>
              </a:defRPr>
            </a:lvl3pPr>
            <a:lvl4pPr>
              <a:defRPr sz="1600">
                <a:latin typeface="Helvetica" pitchFamily="34" charset="0"/>
              </a:defRPr>
            </a:lvl4pPr>
            <a:lvl5pPr>
              <a:defRPr sz="1600">
                <a:latin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476249"/>
            <a:ext cx="21336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rgbClr val="00B050"/>
                </a:solidFill>
              </a:defRPr>
            </a:lvl1pPr>
          </a:lstStyle>
          <a:p>
            <a:r>
              <a:rPr lang="en-US" dirty="0" smtClean="0"/>
              <a:t>UNCLASSIFIED </a:t>
            </a:r>
            <a:endParaRPr lang="en-US" dirty="0"/>
          </a:p>
        </p:txBody>
      </p:sp>
      <p:sp>
        <p:nvSpPr>
          <p:cNvPr id="7" name="Slide Number Placeholder 6"/>
          <p:cNvSpPr>
            <a:spLocks noGrp="1"/>
          </p:cNvSpPr>
          <p:nvPr>
            <p:ph type="sldNum" sz="quarter" idx="12"/>
          </p:nvPr>
        </p:nvSpPr>
        <p:spPr>
          <a:xfrm>
            <a:off x="6553200" y="6476249"/>
            <a:ext cx="2133600" cy="365125"/>
          </a:xfrm>
          <a:prstGeom prst="rect">
            <a:avLst/>
          </a:prstGeom>
        </p:spPr>
        <p:txBody>
          <a:bodyPr/>
          <a:lstStyle/>
          <a:p>
            <a:fld id="{357AEEF8-78ED-401B-934D-4282C4109446}" type="slidenum">
              <a:rPr lang="en-US" smtClean="0">
                <a:solidFill>
                  <a:prstClr val="black">
                    <a:tint val="75000"/>
                  </a:prstClr>
                </a:solidFill>
              </a:rPr>
              <a:pPr/>
              <a:t>‹#›</a:t>
            </a:fld>
            <a:endParaRPr lang="en-US" dirty="0">
              <a:solidFill>
                <a:prstClr val="black">
                  <a:tint val="75000"/>
                </a:prstClr>
              </a:solidFill>
            </a:endParaRPr>
          </a:p>
        </p:txBody>
      </p:sp>
      <p:sp>
        <p:nvSpPr>
          <p:cNvPr id="9" name="Rectangle 72"/>
          <p:cNvSpPr>
            <a:spLocks noChangeArrowheads="1"/>
          </p:cNvSpPr>
          <p:nvPr/>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10" name="Text Box 74"/>
          <p:cNvSpPr txBox="1">
            <a:spLocks noChangeArrowheads="1"/>
          </p:cNvSpPr>
          <p:nvPr/>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sp>
        <p:nvSpPr>
          <p:cNvPr id="12" name="Rectangle 72"/>
          <p:cNvSpPr>
            <a:spLocks noChangeArrowheads="1"/>
          </p:cNvSpPr>
          <p:nvPr userDrawn="1"/>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13" name="Text Box 74"/>
          <p:cNvSpPr txBox="1">
            <a:spLocks noChangeArrowheads="1"/>
          </p:cNvSpPr>
          <p:nvPr userDrawn="1"/>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pic>
        <p:nvPicPr>
          <p:cNvPr id="16" name="Picture 29" descr="C:\Users\PolancoBG\Pictures\SMC png from briefing for comparison.png"/>
          <p:cNvPicPr>
            <a:picLocks noChangeAspect="1" noChangeArrowheads="1"/>
          </p:cNvPicPr>
          <p:nvPr userDrawn="1"/>
        </p:nvPicPr>
        <p:blipFill>
          <a:blip r:embed="rId2" cstate="print"/>
          <a:srcRect/>
          <a:stretch>
            <a:fillRect/>
          </a:stretch>
        </p:blipFill>
        <p:spPr bwMode="auto">
          <a:xfrm>
            <a:off x="152400" y="114300"/>
            <a:ext cx="991082" cy="997393"/>
          </a:xfrm>
          <a:prstGeom prst="rect">
            <a:avLst/>
          </a:prstGeom>
          <a:noFill/>
          <a:ln w="9525">
            <a:noFill/>
            <a:miter lim="800000"/>
            <a:headEnd/>
            <a:tailEnd/>
          </a:ln>
        </p:spPr>
      </p:pic>
      <p:pic>
        <p:nvPicPr>
          <p:cNvPr id="14" name="Picture 2" descr="C:\Users\1161655461E\AppData\Local\Microsoft\Windows\Temporary Internet Files\Content.Outlook\2ONF5AYN\RS New Logo _.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0" y="353688"/>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1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476249"/>
            <a:ext cx="2133600" cy="365125"/>
          </a:xfrm>
          <a:prstGeom prst="rect">
            <a:avLst/>
          </a:prstGeom>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00B050"/>
                </a:solidFill>
              </a:defRPr>
            </a:lvl1pPr>
          </a:lstStyle>
          <a:p>
            <a:r>
              <a:rPr lang="en-US" dirty="0" smtClean="0"/>
              <a:t>UNCLASSIFIED </a:t>
            </a:r>
            <a:endParaRPr lang="en-US" dirty="0"/>
          </a:p>
        </p:txBody>
      </p:sp>
      <p:sp>
        <p:nvSpPr>
          <p:cNvPr id="9" name="Slide Number Placeholder 8"/>
          <p:cNvSpPr>
            <a:spLocks noGrp="1"/>
          </p:cNvSpPr>
          <p:nvPr>
            <p:ph type="sldNum" sz="quarter" idx="12"/>
          </p:nvPr>
        </p:nvSpPr>
        <p:spPr>
          <a:xfrm>
            <a:off x="6553200" y="6476249"/>
            <a:ext cx="2133600" cy="365125"/>
          </a:xfrm>
          <a:prstGeom prst="rect">
            <a:avLst/>
          </a:prstGeom>
        </p:spPr>
        <p:txBody>
          <a:bodyPr/>
          <a:lstStyle/>
          <a:p>
            <a:fld id="{357AEEF8-78ED-401B-934D-4282C4109446}" type="slidenum">
              <a:rPr lang="en-US" smtClean="0">
                <a:solidFill>
                  <a:prstClr val="black">
                    <a:tint val="75000"/>
                  </a:prstClr>
                </a:solidFill>
              </a:rPr>
              <a:pPr/>
              <a:t>‹#›</a:t>
            </a:fld>
            <a:endParaRPr lang="en-US" dirty="0">
              <a:solidFill>
                <a:prstClr val="black">
                  <a:tint val="75000"/>
                </a:prstClr>
              </a:solidFill>
            </a:endParaRPr>
          </a:p>
        </p:txBody>
      </p:sp>
      <p:sp>
        <p:nvSpPr>
          <p:cNvPr id="11" name="Rectangle 72"/>
          <p:cNvSpPr>
            <a:spLocks noChangeArrowheads="1"/>
          </p:cNvSpPr>
          <p:nvPr/>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12" name="Text Box 74"/>
          <p:cNvSpPr txBox="1">
            <a:spLocks noChangeArrowheads="1"/>
          </p:cNvSpPr>
          <p:nvPr/>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sp>
        <p:nvSpPr>
          <p:cNvPr id="14" name="Rectangle 72"/>
          <p:cNvSpPr>
            <a:spLocks noChangeArrowheads="1"/>
          </p:cNvSpPr>
          <p:nvPr userDrawn="1"/>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15" name="Text Box 74"/>
          <p:cNvSpPr txBox="1">
            <a:spLocks noChangeArrowheads="1"/>
          </p:cNvSpPr>
          <p:nvPr userDrawn="1"/>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pic>
        <p:nvPicPr>
          <p:cNvPr id="18" name="Picture 29" descr="C:\Users\PolancoBG\Pictures\SMC png from briefing for comparison.png"/>
          <p:cNvPicPr>
            <a:picLocks noChangeAspect="1" noChangeArrowheads="1"/>
          </p:cNvPicPr>
          <p:nvPr userDrawn="1"/>
        </p:nvPicPr>
        <p:blipFill>
          <a:blip r:embed="rId2" cstate="print"/>
          <a:srcRect/>
          <a:stretch>
            <a:fillRect/>
          </a:stretch>
        </p:blipFill>
        <p:spPr bwMode="auto">
          <a:xfrm>
            <a:off x="152400" y="114300"/>
            <a:ext cx="991082" cy="997393"/>
          </a:xfrm>
          <a:prstGeom prst="rect">
            <a:avLst/>
          </a:prstGeom>
          <a:noFill/>
          <a:ln w="9525">
            <a:noFill/>
            <a:miter lim="800000"/>
            <a:headEnd/>
            <a:tailEnd/>
          </a:ln>
        </p:spPr>
      </p:pic>
      <p:pic>
        <p:nvPicPr>
          <p:cNvPr id="16" name="Picture 2" descr="C:\Users\1161655461E\AppData\Local\Microsoft\Windows\Temporary Internet Files\Content.Outlook\2ONF5AYN\RS New Logo _.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0" y="353688"/>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9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rgbClr val="00B050"/>
                </a:solidFill>
              </a:defRPr>
            </a:lvl1pPr>
          </a:lstStyle>
          <a:p>
            <a:r>
              <a:rPr lang="en-US" dirty="0" smtClean="0"/>
              <a:t>UNCLASSIFIED </a:t>
            </a:r>
            <a:endParaRPr lang="en-US" dirty="0"/>
          </a:p>
        </p:txBody>
      </p:sp>
      <p:sp>
        <p:nvSpPr>
          <p:cNvPr id="7" name="Rectangle 72"/>
          <p:cNvSpPr>
            <a:spLocks noChangeArrowheads="1"/>
          </p:cNvSpPr>
          <p:nvPr/>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8" name="Text Box 74"/>
          <p:cNvSpPr txBox="1">
            <a:spLocks noChangeArrowheads="1"/>
          </p:cNvSpPr>
          <p:nvPr/>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sp>
        <p:nvSpPr>
          <p:cNvPr id="10" name="Rectangle 72"/>
          <p:cNvSpPr>
            <a:spLocks noChangeArrowheads="1"/>
          </p:cNvSpPr>
          <p:nvPr userDrawn="1"/>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11" name="Text Box 74"/>
          <p:cNvSpPr txBox="1">
            <a:spLocks noChangeArrowheads="1"/>
          </p:cNvSpPr>
          <p:nvPr userDrawn="1"/>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pic>
        <p:nvPicPr>
          <p:cNvPr id="14" name="Picture 29" descr="C:\Users\PolancoBG\Pictures\SMC png from briefing for comparison.png"/>
          <p:cNvPicPr>
            <a:picLocks noChangeAspect="1" noChangeArrowheads="1"/>
          </p:cNvPicPr>
          <p:nvPr userDrawn="1"/>
        </p:nvPicPr>
        <p:blipFill>
          <a:blip r:embed="rId2" cstate="print"/>
          <a:srcRect/>
          <a:stretch>
            <a:fillRect/>
          </a:stretch>
        </p:blipFill>
        <p:spPr bwMode="auto">
          <a:xfrm>
            <a:off x="152400" y="114300"/>
            <a:ext cx="991082" cy="997393"/>
          </a:xfrm>
          <a:prstGeom prst="rect">
            <a:avLst/>
          </a:prstGeom>
          <a:noFill/>
          <a:ln w="9525">
            <a:noFill/>
            <a:miter lim="800000"/>
            <a:headEnd/>
            <a:tailEnd/>
          </a:ln>
        </p:spPr>
      </p:pic>
      <p:pic>
        <p:nvPicPr>
          <p:cNvPr id="12" name="Picture 2" descr="C:\Users\1161655461E\AppData\Local\Microsoft\Windows\Temporary Internet Files\Content.Outlook\2ONF5AYN\RS New Logo _.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0" y="353688"/>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249"/>
            <a:ext cx="21336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solidFill>
                  <a:srgbClr val="00B050"/>
                </a:solidFill>
              </a:defRPr>
            </a:lvl1pPr>
          </a:lstStyle>
          <a:p>
            <a:r>
              <a:rPr lang="en-US" dirty="0" smtClean="0"/>
              <a:t>UNCLASSIFIED </a:t>
            </a:r>
            <a:endParaRPr lang="en-US" dirty="0"/>
          </a:p>
        </p:txBody>
      </p:sp>
      <p:sp>
        <p:nvSpPr>
          <p:cNvPr id="4" name="Slide Number Placeholder 3"/>
          <p:cNvSpPr>
            <a:spLocks noGrp="1"/>
          </p:cNvSpPr>
          <p:nvPr>
            <p:ph type="sldNum" sz="quarter" idx="12"/>
          </p:nvPr>
        </p:nvSpPr>
        <p:spPr>
          <a:xfrm>
            <a:off x="6553200" y="6476249"/>
            <a:ext cx="2133600" cy="365125"/>
          </a:xfrm>
          <a:prstGeom prst="rect">
            <a:avLst/>
          </a:prstGeom>
        </p:spPr>
        <p:txBody>
          <a:bodyPr/>
          <a:lstStyle/>
          <a:p>
            <a:fld id="{357AEEF8-78ED-401B-934D-4282C4109446}" type="slidenum">
              <a:rPr lang="en-US" smtClean="0">
                <a:solidFill>
                  <a:prstClr val="black">
                    <a:tint val="75000"/>
                  </a:prstClr>
                </a:solidFill>
              </a:rPr>
              <a:pPr/>
              <a:t>‹#›</a:t>
            </a:fld>
            <a:endParaRPr lang="en-US" dirty="0">
              <a:solidFill>
                <a:prstClr val="black">
                  <a:tint val="75000"/>
                </a:prstClr>
              </a:solidFill>
            </a:endParaRPr>
          </a:p>
        </p:txBody>
      </p:sp>
      <p:sp>
        <p:nvSpPr>
          <p:cNvPr id="6" name="Rectangle 72"/>
          <p:cNvSpPr>
            <a:spLocks noChangeArrowheads="1"/>
          </p:cNvSpPr>
          <p:nvPr/>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7" name="Text Box 74"/>
          <p:cNvSpPr txBox="1">
            <a:spLocks noChangeArrowheads="1"/>
          </p:cNvSpPr>
          <p:nvPr/>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sp>
        <p:nvSpPr>
          <p:cNvPr id="9" name="Rectangle 72"/>
          <p:cNvSpPr>
            <a:spLocks noChangeArrowheads="1"/>
          </p:cNvSpPr>
          <p:nvPr userDrawn="1"/>
        </p:nvSpPr>
        <p:spPr bwMode="auto">
          <a:xfrm>
            <a:off x="457200" y="1212850"/>
            <a:ext cx="54864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dirty="0">
              <a:solidFill>
                <a:prstClr val="black"/>
              </a:solidFill>
            </a:endParaRPr>
          </a:p>
        </p:txBody>
      </p:sp>
      <p:sp>
        <p:nvSpPr>
          <p:cNvPr id="10" name="Text Box 74"/>
          <p:cNvSpPr txBox="1">
            <a:spLocks noChangeArrowheads="1"/>
          </p:cNvSpPr>
          <p:nvPr userDrawn="1"/>
        </p:nvSpPr>
        <p:spPr bwMode="auto">
          <a:xfrm>
            <a:off x="5257800" y="1111250"/>
            <a:ext cx="3821113" cy="261610"/>
          </a:xfrm>
          <a:prstGeom prst="rect">
            <a:avLst/>
          </a:prstGeom>
          <a:noFill/>
          <a:ln w="9525">
            <a:noFill/>
            <a:miter lim="800000"/>
            <a:headEnd/>
            <a:tailEnd/>
          </a:ln>
          <a:effectLst/>
        </p:spPr>
        <p:txBody>
          <a:bodyPr>
            <a:spAutoFit/>
          </a:bodyPr>
          <a:lstStyle/>
          <a:p>
            <a:pPr algn="r" eaLnBrk="0" hangingPunct="0">
              <a:spcBef>
                <a:spcPct val="0"/>
              </a:spcBef>
              <a:defRPr/>
            </a:pPr>
            <a:r>
              <a:rPr lang="en-US" sz="1100" b="1" i="1" dirty="0">
                <a:solidFill>
                  <a:srgbClr val="1394CB"/>
                </a:solidFill>
                <a:latin typeface="Times New Roman" pitchFamily="18" charset="0"/>
                <a:cs typeface="Times New Roman" pitchFamily="18" charset="0"/>
              </a:rPr>
              <a:t>S P A C E  A N D  M I S S I L E  S Y S T E M S  C E N T E R</a:t>
            </a:r>
          </a:p>
        </p:txBody>
      </p:sp>
      <p:pic>
        <p:nvPicPr>
          <p:cNvPr id="13" name="Picture 29" descr="C:\Users\PolancoBG\Pictures\SMC png from briefing for comparison.png"/>
          <p:cNvPicPr>
            <a:picLocks noChangeAspect="1" noChangeArrowheads="1"/>
          </p:cNvPicPr>
          <p:nvPr userDrawn="1"/>
        </p:nvPicPr>
        <p:blipFill>
          <a:blip r:embed="rId2" cstate="print"/>
          <a:srcRect/>
          <a:stretch>
            <a:fillRect/>
          </a:stretch>
        </p:blipFill>
        <p:spPr bwMode="auto">
          <a:xfrm>
            <a:off x="152400" y="114300"/>
            <a:ext cx="991082" cy="997393"/>
          </a:xfrm>
          <a:prstGeom prst="rect">
            <a:avLst/>
          </a:prstGeom>
          <a:noFill/>
          <a:ln w="9525">
            <a:noFill/>
            <a:miter lim="800000"/>
            <a:headEnd/>
            <a:tailEnd/>
          </a:ln>
        </p:spPr>
      </p:pic>
      <p:pic>
        <p:nvPicPr>
          <p:cNvPr id="11" name="Picture 2" descr="C:\Users\1161655461E\AppData\Local\Microsoft\Windows\Temporary Internet Files\Content.Outlook\2ONF5AYN\RS New Logo _.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950" y="353688"/>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32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2" descr="C:\Users\1161655461E\AppData\Local\Microsoft\Windows\Temporary Internet Files\Content.Outlook\2ONF5AYN\RS New Logo _.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31618" y="2232543"/>
            <a:ext cx="2315260" cy="23152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PolancoBG\Pictures\SMC png from briefing for comparison.png"/>
          <p:cNvPicPr>
            <a:picLocks noChangeAspect="1" noChangeArrowheads="1"/>
          </p:cNvPicPr>
          <p:nvPr userDrawn="1"/>
        </p:nvPicPr>
        <p:blipFill>
          <a:blip r:embed="rId3" cstate="print"/>
          <a:srcRect/>
          <a:stretch>
            <a:fillRect/>
          </a:stretch>
        </p:blipFill>
        <p:spPr bwMode="auto">
          <a:xfrm>
            <a:off x="254000" y="1905000"/>
            <a:ext cx="3886200" cy="3943350"/>
          </a:xfrm>
          <a:prstGeom prst="rect">
            <a:avLst/>
          </a:prstGeom>
          <a:noFill/>
          <a:ln w="9525">
            <a:noFill/>
            <a:miter lim="800000"/>
            <a:headEnd/>
            <a:tailEnd/>
          </a:ln>
        </p:spPr>
      </p:pic>
      <p:sp>
        <p:nvSpPr>
          <p:cNvPr id="6" name="Text Box 76"/>
          <p:cNvSpPr txBox="1">
            <a:spLocks noChangeArrowheads="1"/>
          </p:cNvSpPr>
          <p:nvPr userDrawn="1"/>
        </p:nvSpPr>
        <p:spPr bwMode="auto">
          <a:xfrm>
            <a:off x="1285118" y="403224"/>
            <a:ext cx="6925294" cy="5847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3200" b="1" dirty="0">
                <a:solidFill>
                  <a:srgbClr val="000000"/>
                </a:solidFill>
                <a:latin typeface="Eurostile" pitchFamily="34" charset="0"/>
              </a:rPr>
              <a:t>Space and Missile Systems Center</a:t>
            </a:r>
          </a:p>
        </p:txBody>
      </p:sp>
      <p:sp>
        <p:nvSpPr>
          <p:cNvPr id="20" name="Subtitle 2"/>
          <p:cNvSpPr>
            <a:spLocks noGrp="1"/>
          </p:cNvSpPr>
          <p:nvPr>
            <p:ph type="subTitle" idx="1"/>
          </p:nvPr>
        </p:nvSpPr>
        <p:spPr>
          <a:xfrm>
            <a:off x="4343400" y="4724400"/>
            <a:ext cx="4498848" cy="685800"/>
          </a:xfrm>
          <a:prstGeom prst="rect">
            <a:avLst/>
          </a:prstGeom>
        </p:spPr>
        <p:txBody>
          <a:bodyPr>
            <a:noAutofit/>
          </a:bodyPr>
          <a:lstStyle>
            <a:lvl1pPr marL="0" indent="0" algn="ctr">
              <a:buNone/>
              <a:defRPr sz="2200">
                <a:solidFill>
                  <a:schemeClr val="tx1"/>
                </a:solidFill>
                <a:latin typeface="Helvetic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7" name="Text Placeholder 21"/>
          <p:cNvSpPr>
            <a:spLocks noGrp="1"/>
          </p:cNvSpPr>
          <p:nvPr>
            <p:ph type="body" sz="quarter" idx="11"/>
          </p:nvPr>
        </p:nvSpPr>
        <p:spPr>
          <a:xfrm>
            <a:off x="4343400" y="5486400"/>
            <a:ext cx="4495800" cy="762000"/>
          </a:xfrm>
          <a:prstGeom prst="rect">
            <a:avLst/>
          </a:prstGeom>
        </p:spPr>
        <p:txBody>
          <a:bodyPr>
            <a:noAutofit/>
          </a:bodyPr>
          <a:lstStyle>
            <a:lvl1pPr algn="ctr">
              <a:buFontTx/>
              <a:buNone/>
              <a:defRPr sz="1800">
                <a:latin typeface="Helvetica" pitchFamily="34" charset="0"/>
              </a:defRPr>
            </a:lvl1pPr>
            <a:lvl4pPr algn="ctr">
              <a:buFontTx/>
              <a:buNone/>
              <a:defRPr/>
            </a:lvl4pPr>
            <a:lvl5pPr algn="ctr">
              <a:buFontTx/>
              <a:buNone/>
              <a:defRPr/>
            </a:lvl5pPr>
          </a:lstStyle>
          <a:p>
            <a:pPr lvl="0"/>
            <a:r>
              <a:rPr lang="en-US" smtClean="0"/>
              <a:t>Click to edit Master text styles</a:t>
            </a:r>
          </a:p>
        </p:txBody>
      </p:sp>
      <p:sp>
        <p:nvSpPr>
          <p:cNvPr id="8" name="Date Placeholder 3"/>
          <p:cNvSpPr>
            <a:spLocks noGrp="1"/>
          </p:cNvSpPr>
          <p:nvPr>
            <p:ph type="dt" sz="half" idx="12"/>
          </p:nvPr>
        </p:nvSpPr>
        <p:spPr>
          <a:xfrm>
            <a:off x="457200" y="6476249"/>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34" charset="0"/>
                <a:cs typeface="Arial" pitchFamily="34" charset="0"/>
              </a:defRPr>
            </a:lvl1pPr>
          </a:lstStyle>
          <a:p>
            <a:pPr>
              <a:defRPr/>
            </a:pPr>
            <a:endParaRPr lang="en-US" dirty="0">
              <a:solidFill>
                <a:srgbClr val="000000">
                  <a:tint val="75000"/>
                </a:srgbClr>
              </a:solidFill>
            </a:endParaRPr>
          </a:p>
        </p:txBody>
      </p:sp>
      <p:sp>
        <p:nvSpPr>
          <p:cNvPr id="9" name="Footer Placeholder 4"/>
          <p:cNvSpPr>
            <a:spLocks noGrp="1"/>
          </p:cNvSpPr>
          <p:nvPr>
            <p:ph type="ftr" sz="quarter" idx="13"/>
          </p:nvPr>
        </p:nvSpPr>
        <p:spPr/>
        <p:txBody>
          <a:bodyPr vert="horz" lIns="91440" tIns="45720" rIns="91440" bIns="45720" rtlCol="0" anchor="ctr"/>
          <a:lstStyle>
            <a:lvl1pPr algn="ctr">
              <a:defRPr sz="1200" b="1" i="1">
                <a:solidFill>
                  <a:srgbClr val="00B050"/>
                </a:solidFill>
                <a:latin typeface="Helvetica" pitchFamily="34" charset="0"/>
                <a:cs typeface="Arial" pitchFamily="34" charset="0"/>
              </a:defRPr>
            </a:lvl1pPr>
          </a:lstStyle>
          <a:p>
            <a:pPr>
              <a:defRPr/>
            </a:pPr>
            <a:r>
              <a:rPr lang="en-US" dirty="0" smtClean="0"/>
              <a:t>UNCLASSIFIED </a:t>
            </a:r>
            <a:endParaRPr lang="en-US" dirty="0"/>
          </a:p>
        </p:txBody>
      </p:sp>
      <p:sp>
        <p:nvSpPr>
          <p:cNvPr id="10" name="Title 1"/>
          <p:cNvSpPr txBox="1">
            <a:spLocks/>
          </p:cNvSpPr>
          <p:nvPr userDrawn="1"/>
        </p:nvSpPr>
        <p:spPr>
          <a:xfrm>
            <a:off x="4114800" y="1143001"/>
            <a:ext cx="4727448" cy="320039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200" b="1" kern="1200">
                <a:solidFill>
                  <a:srgbClr val="203E9A"/>
                </a:solidFill>
                <a:effectLst>
                  <a:outerShdw blurRad="38100" dist="38100" dir="2700000" algn="tl">
                    <a:srgbClr val="000000">
                      <a:alpha val="43137"/>
                    </a:srgbClr>
                  </a:outerShdw>
                </a:effectLst>
                <a:latin typeface="Helvetica" pitchFamily="34" charset="0"/>
                <a:ea typeface="+mj-ea"/>
                <a:cs typeface="Arial" pitchFamily="34" charset="0"/>
              </a:defRPr>
            </a:lvl1pPr>
          </a:lstStyle>
          <a:p>
            <a:pPr>
              <a:defRPr/>
            </a:pPr>
            <a:r>
              <a:rPr lang="en-US" dirty="0" smtClean="0"/>
              <a:t>Remote Sensing</a:t>
            </a:r>
            <a:br>
              <a:rPr lang="en-US" dirty="0" smtClean="0"/>
            </a:br>
            <a:r>
              <a:rPr lang="en-US" dirty="0" smtClean="0"/>
              <a:t>Systems Directorate</a:t>
            </a:r>
            <a:endParaRPr lang="en-US" dirty="0"/>
          </a:p>
        </p:txBody>
      </p:sp>
    </p:spTree>
    <p:extLst>
      <p:ext uri="{BB962C8B-B14F-4D97-AF65-F5344CB8AC3E}">
        <p14:creationId xmlns:p14="http://schemas.microsoft.com/office/powerpoint/2010/main" val="259660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76200"/>
            <a:ext cx="716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476249"/>
            <a:ext cx="2895600" cy="365125"/>
          </a:xfrm>
          <a:prstGeom prst="rect">
            <a:avLst/>
          </a:prstGeom>
        </p:spPr>
        <p:txBody>
          <a:bodyPr vert="horz" lIns="91440" tIns="45720" rIns="91440" bIns="45720" rtlCol="0" anchor="ctr"/>
          <a:lstStyle>
            <a:lvl1pPr algn="ctr">
              <a:defRPr sz="1200" b="1" i="1">
                <a:solidFill>
                  <a:schemeClr val="tx1"/>
                </a:solidFill>
                <a:latin typeface="Helvetica" pitchFamily="34" charset="0"/>
                <a:cs typeface="Arial" pitchFamily="34" charset="0"/>
              </a:defRPr>
            </a:lvl1pPr>
          </a:lstStyle>
          <a:p>
            <a:r>
              <a:rPr lang="en-US" smtClean="0">
                <a:solidFill>
                  <a:prstClr val="black"/>
                </a:solidFill>
              </a:rPr>
              <a:t>UNCLASSIFIED </a:t>
            </a:r>
            <a:endParaRPr lang="en-US" dirty="0">
              <a:solidFill>
                <a:prstClr val="black"/>
              </a:solidFill>
            </a:endParaRPr>
          </a:p>
        </p:txBody>
      </p:sp>
      <p:sp>
        <p:nvSpPr>
          <p:cNvPr id="11" name="Rectangle 10"/>
          <p:cNvSpPr/>
          <p:nvPr/>
        </p:nvSpPr>
        <p:spPr>
          <a:xfrm>
            <a:off x="0" y="6400800"/>
            <a:ext cx="9144000" cy="76200"/>
          </a:xfrm>
          <a:prstGeom prst="rect">
            <a:avLst/>
          </a:prstGeom>
          <a:gradFill flip="none" rotWithShape="1">
            <a:gsLst>
              <a:gs pos="0">
                <a:srgbClr val="0A4C84"/>
              </a:gs>
              <a:gs pos="100000">
                <a:srgbClr val="76CAD4">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8382000" y="6553200"/>
            <a:ext cx="325730" cy="230832"/>
          </a:xfrm>
          <a:prstGeom prst="rect">
            <a:avLst/>
          </a:prstGeom>
          <a:noFill/>
        </p:spPr>
        <p:txBody>
          <a:bodyPr wrap="none" rtlCol="0">
            <a:spAutoFit/>
          </a:bodyPr>
          <a:lstStyle/>
          <a:p>
            <a:fld id="{047561B9-5ED4-420B-ACFA-E7A71FD4776E}" type="slidenum">
              <a:rPr lang="en-US" sz="900" smtClean="0">
                <a:solidFill>
                  <a:schemeClr val="bg1">
                    <a:lumMod val="65000"/>
                  </a:schemeClr>
                </a:solidFill>
                <a:latin typeface="Helvetica" pitchFamily="34" charset="0"/>
              </a:rPr>
              <a:t>‹#›</a:t>
            </a:fld>
            <a:endParaRPr lang="en-US" sz="900" dirty="0" err="1" smtClean="0">
              <a:solidFill>
                <a:schemeClr val="bg1">
                  <a:lumMod val="65000"/>
                </a:schemeClr>
              </a:solidFill>
              <a:latin typeface="Helvetica" pitchFamily="34" charset="0"/>
            </a:endParaRPr>
          </a:p>
        </p:txBody>
      </p:sp>
    </p:spTree>
    <p:extLst>
      <p:ext uri="{BB962C8B-B14F-4D97-AF65-F5344CB8AC3E}">
        <p14:creationId xmlns:p14="http://schemas.microsoft.com/office/powerpoint/2010/main" val="369963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r" defTabSz="914400" rtl="0" eaLnBrk="1" latinLnBrk="0" hangingPunct="1">
        <a:spcBef>
          <a:spcPct val="0"/>
        </a:spcBef>
        <a:buNone/>
        <a:defRPr sz="3200" kern="1200">
          <a:solidFill>
            <a:schemeClr val="tx1"/>
          </a:solidFill>
          <a:latin typeface="Eurostile"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www.google.com/url?sa=i&amp;rct=j&amp;q=&amp;esrc=s&amp;source=images&amp;cd=&amp;cad=rja&amp;uact=8&amp;ved=0ahUKEwiQ4pHv6LHUAhVMwiYKHUduA_QQjRwIBw&amp;url=https://staplesmarketingblog.wordpress.com/2014/12/18/collaborate-and-learn/&amp;psig=AFQjCNH4ul07zx4zpUfFYXwixxZSiBlGaQ&amp;ust=1497133915936094" TargetMode="External"/><Relationship Id="rId5" Type="http://schemas.openxmlformats.org/officeDocument/2006/relationships/image" Target="../media/image8.jpeg"/><Relationship Id="rId15" Type="http://schemas.microsoft.com/office/2007/relationships/hdphoto" Target="../media/hdphoto1.wdp"/><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1775" y="1600198"/>
            <a:ext cx="4803648" cy="2895601"/>
          </a:xfrm>
        </p:spPr>
        <p:txBody>
          <a:bodyPr/>
          <a:lstStyle/>
          <a:p>
            <a:r>
              <a:rPr lang="en-US" sz="2800" dirty="0"/>
              <a:t>SMC / RSXE </a:t>
            </a:r>
            <a:br>
              <a:rPr lang="en-US" sz="2800" dirty="0"/>
            </a:br>
            <a:r>
              <a:rPr lang="en-US" sz="2800" dirty="0" smtClean="0"/>
              <a:t>USFS Collaboration Efforts</a:t>
            </a:r>
            <a:r>
              <a:rPr lang="en-US" dirty="0" smtClean="0"/>
              <a:t/>
            </a:r>
            <a:br>
              <a:rPr lang="en-US" dirty="0" smtClean="0"/>
            </a:br>
            <a:r>
              <a:rPr lang="en-US" dirty="0" smtClean="0"/>
              <a:t/>
            </a:r>
            <a:br>
              <a:rPr lang="en-US" dirty="0" smtClean="0"/>
            </a:br>
            <a:r>
              <a:rPr lang="en-US" sz="2400" dirty="0" smtClean="0"/>
              <a:t>October 2018</a:t>
            </a:r>
            <a:endParaRPr lang="en-US" sz="2400" dirty="0"/>
          </a:p>
        </p:txBody>
      </p:sp>
      <p:sp>
        <p:nvSpPr>
          <p:cNvPr id="7" name="Footer Placeholder 5"/>
          <p:cNvSpPr txBox="1">
            <a:spLocks/>
          </p:cNvSpPr>
          <p:nvPr/>
        </p:nvSpPr>
        <p:spPr>
          <a:xfrm>
            <a:off x="3124200" y="15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8" name="Footer Placeholder 5"/>
          <p:cNvSpPr txBox="1">
            <a:spLocks/>
          </p:cNvSpPr>
          <p:nvPr/>
        </p:nvSpPr>
        <p:spPr>
          <a:xfrm>
            <a:off x="312420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3" name="Text Placeholder 2"/>
          <p:cNvSpPr>
            <a:spLocks noGrp="1"/>
          </p:cNvSpPr>
          <p:nvPr>
            <p:ph type="body" sz="quarter" idx="11"/>
          </p:nvPr>
        </p:nvSpPr>
        <p:spPr>
          <a:xfrm>
            <a:off x="4195699" y="4419600"/>
            <a:ext cx="4495800" cy="762000"/>
          </a:xfrm>
        </p:spPr>
        <p:txBody>
          <a:bodyPr/>
          <a:lstStyle/>
          <a:p>
            <a:r>
              <a:rPr lang="en-US" dirty="0" smtClean="0"/>
              <a:t>Lt Col Charles Matt </a:t>
            </a:r>
            <a:r>
              <a:rPr lang="en-US" dirty="0" err="1" smtClean="0"/>
              <a:t>Loyer</a:t>
            </a:r>
            <a:r>
              <a:rPr lang="en-US" dirty="0" smtClean="0"/>
              <a:t>, SMC/RSXE</a:t>
            </a:r>
            <a:endParaRPr lang="en-US" dirty="0"/>
          </a:p>
        </p:txBody>
      </p:sp>
    </p:spTree>
    <p:extLst>
      <p:ext uri="{BB962C8B-B14F-4D97-AF65-F5344CB8AC3E}">
        <p14:creationId xmlns:p14="http://schemas.microsoft.com/office/powerpoint/2010/main" val="71728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50000"/>
              </a:lnSpc>
            </a:pPr>
            <a:r>
              <a:rPr lang="en-US" sz="2400" dirty="0" smtClean="0"/>
              <a:t>Tool Applications and Processing (TAP) Lab Overview</a:t>
            </a:r>
          </a:p>
          <a:p>
            <a:pPr>
              <a:lnSpc>
                <a:spcPct val="250000"/>
              </a:lnSpc>
            </a:pPr>
            <a:r>
              <a:rPr lang="en-US" sz="2400" dirty="0" smtClean="0"/>
              <a:t>Broad Area Announcement (BAA) contracts</a:t>
            </a:r>
          </a:p>
          <a:p>
            <a:pPr>
              <a:lnSpc>
                <a:spcPct val="250000"/>
              </a:lnSpc>
            </a:pPr>
            <a:r>
              <a:rPr lang="en-US" sz="2400" dirty="0" smtClean="0"/>
              <a:t>Current USFS related projects</a:t>
            </a:r>
            <a:endParaRPr lang="en-US" sz="2400" dirty="0"/>
          </a:p>
        </p:txBody>
      </p:sp>
      <p:sp>
        <p:nvSpPr>
          <p:cNvPr id="3" name="Title 2"/>
          <p:cNvSpPr>
            <a:spLocks noGrp="1"/>
          </p:cNvSpPr>
          <p:nvPr>
            <p:ph type="title"/>
          </p:nvPr>
        </p:nvSpPr>
        <p:spPr/>
        <p:txBody>
          <a:bodyPr/>
          <a:lstStyle/>
          <a:p>
            <a:r>
              <a:rPr lang="en-US" dirty="0" smtClean="0"/>
              <a:t>Agenda</a:t>
            </a:r>
            <a:endParaRPr lang="en-US" dirty="0"/>
          </a:p>
        </p:txBody>
      </p:sp>
      <p:sp>
        <p:nvSpPr>
          <p:cNvPr id="4" name="Footer Placeholder 5"/>
          <p:cNvSpPr txBox="1">
            <a:spLocks/>
          </p:cNvSpPr>
          <p:nvPr/>
        </p:nvSpPr>
        <p:spPr>
          <a:xfrm>
            <a:off x="3124200" y="15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5" name="Footer Placeholder 5"/>
          <p:cNvSpPr txBox="1">
            <a:spLocks/>
          </p:cNvSpPr>
          <p:nvPr/>
        </p:nvSpPr>
        <p:spPr>
          <a:xfrm>
            <a:off x="312420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6" name="TextBox 5"/>
          <p:cNvSpPr txBox="1"/>
          <p:nvPr/>
        </p:nvSpPr>
        <p:spPr>
          <a:xfrm>
            <a:off x="685800" y="4786025"/>
            <a:ext cx="7620000" cy="1015663"/>
          </a:xfrm>
          <a:prstGeom prst="rect">
            <a:avLst/>
          </a:prstGeom>
          <a:solidFill>
            <a:schemeClr val="tx2">
              <a:lumMod val="20000"/>
              <a:lumOff val="80000"/>
            </a:schemeClr>
          </a:solidFill>
          <a:ln>
            <a:solidFill>
              <a:srgbClr val="0000FF"/>
            </a:solidFill>
          </a:ln>
        </p:spPr>
        <p:txBody>
          <a:bodyPr wrap="square" rtlCol="0">
            <a:spAutoFit/>
          </a:bodyPr>
          <a:lstStyle/>
          <a:p>
            <a:r>
              <a:rPr lang="en-US" sz="2000" dirty="0" smtClean="0">
                <a:latin typeface="Helvetica" pitchFamily="34" charset="0"/>
              </a:rPr>
              <a:t>The US Air Force is actively pursuing research and development projects to contribute to wildland forest fire detection, monitoring, </a:t>
            </a:r>
            <a:r>
              <a:rPr lang="en-US" sz="2000" dirty="0" smtClean="0">
                <a:latin typeface="Helvetica" pitchFamily="34" charset="0"/>
              </a:rPr>
              <a:t>tracking/spread, reporting and post mission forensics.</a:t>
            </a:r>
            <a:endParaRPr lang="en-US" sz="2000" dirty="0" smtClean="0">
              <a:latin typeface="Helvetica" pitchFamily="34" charset="0"/>
            </a:endParaRPr>
          </a:p>
        </p:txBody>
      </p:sp>
    </p:spTree>
    <p:extLst>
      <p:ext uri="{BB962C8B-B14F-4D97-AF65-F5344CB8AC3E}">
        <p14:creationId xmlns:p14="http://schemas.microsoft.com/office/powerpoint/2010/main" val="239783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3600449"/>
          </a:xfrm>
        </p:spPr>
        <p:txBody>
          <a:bodyPr>
            <a:normAutofit/>
          </a:bodyPr>
          <a:lstStyle/>
          <a:p>
            <a:pPr marL="0" indent="0">
              <a:buNone/>
            </a:pPr>
            <a:r>
              <a:rPr lang="en-US" sz="1350" b="1" dirty="0">
                <a:cs typeface="Helvetica" panose="020B0604020202020204" pitchFamily="34" charset="0"/>
              </a:rPr>
              <a:t>TAP Lab</a:t>
            </a:r>
            <a:r>
              <a:rPr lang="en-US" sz="1350" dirty="0">
                <a:cs typeface="Helvetica" panose="020B0604020202020204" pitchFamily="34" charset="0"/>
              </a:rPr>
              <a:t>: data exploitation environment to provide an </a:t>
            </a:r>
            <a:r>
              <a:rPr lang="en-US" sz="1350" i="1" dirty="0">
                <a:cs typeface="Helvetica" panose="020B0604020202020204" pitchFamily="34" charset="0"/>
              </a:rPr>
              <a:t>unrestricted</a:t>
            </a:r>
            <a:r>
              <a:rPr lang="en-US" sz="1350" dirty="0">
                <a:cs typeface="Helvetica" panose="020B0604020202020204" pitchFamily="34" charset="0"/>
              </a:rPr>
              <a:t> innovation for furthering warfighting capabilities and discovery of civil and commercial uses of remote sensing data</a:t>
            </a:r>
          </a:p>
          <a:p>
            <a:endParaRPr lang="en-US" sz="1050" dirty="0">
              <a:cs typeface="Helvetica" panose="020B0604020202020204" pitchFamily="34" charset="0"/>
            </a:endParaRPr>
          </a:p>
          <a:p>
            <a:endParaRPr lang="en-US" sz="1050" dirty="0">
              <a:cs typeface="Helvetica" panose="020B0604020202020204" pitchFamily="34" charset="0"/>
            </a:endParaRPr>
          </a:p>
          <a:p>
            <a:endParaRPr lang="en-US" sz="1050" dirty="0">
              <a:cs typeface="Helvetica" panose="020B0604020202020204" pitchFamily="34" charset="0"/>
            </a:endParaRPr>
          </a:p>
          <a:p>
            <a:endParaRPr lang="en-US" sz="1050" dirty="0">
              <a:cs typeface="Helvetica" panose="020B0604020202020204" pitchFamily="34" charset="0"/>
            </a:endParaRPr>
          </a:p>
          <a:p>
            <a:endParaRPr lang="en-US" sz="1050" dirty="0">
              <a:cs typeface="Helvetica" panose="020B0604020202020204" pitchFamily="34" charset="0"/>
            </a:endParaRPr>
          </a:p>
          <a:p>
            <a:endParaRPr lang="en-US" sz="1050" dirty="0">
              <a:cs typeface="Helvetica" panose="020B0604020202020204" pitchFamily="34" charset="0"/>
            </a:endParaRPr>
          </a:p>
          <a:p>
            <a:endParaRPr lang="en-US" sz="1050" dirty="0">
              <a:cs typeface="Helvetica" panose="020B0604020202020204" pitchFamily="34" charset="0"/>
            </a:endParaRPr>
          </a:p>
          <a:p>
            <a:endParaRPr lang="en-US" sz="1050" dirty="0">
              <a:cs typeface="Helvetica" panose="020B0604020202020204" pitchFamily="34" charset="0"/>
            </a:endParaRPr>
          </a:p>
          <a:p>
            <a:pPr marL="0" indent="0">
              <a:buNone/>
            </a:pPr>
            <a:endParaRPr lang="en-US" sz="1050" dirty="0">
              <a:cs typeface="Helvetica" panose="020B0604020202020204" pitchFamily="34" charset="0"/>
            </a:endParaRPr>
          </a:p>
          <a:p>
            <a:pPr marL="0" indent="0">
              <a:buNone/>
            </a:pPr>
            <a:endParaRPr lang="en-US" sz="1050" dirty="0">
              <a:cs typeface="Helvetica" panose="020B0604020202020204" pitchFamily="34" charset="0"/>
            </a:endParaRPr>
          </a:p>
          <a:p>
            <a:r>
              <a:rPr lang="en-US" sz="1050" dirty="0">
                <a:cs typeface="Helvetica" panose="020B0604020202020204" pitchFamily="34" charset="0"/>
              </a:rPr>
              <a:t>Government-controlled Research, Development, Test and Evaluation (RDT&amp;E) environment </a:t>
            </a:r>
          </a:p>
          <a:p>
            <a:r>
              <a:rPr lang="en-US" sz="1050" dirty="0">
                <a:cs typeface="Helvetica" panose="020B0604020202020204" pitchFamily="34" charset="0"/>
              </a:rPr>
              <a:t>Attract government (Defense &amp; Civil), academia, industry partners (Small- &amp; Large-business)</a:t>
            </a:r>
          </a:p>
          <a:p>
            <a:r>
              <a:rPr lang="en-US" sz="1050" dirty="0">
                <a:cs typeface="Helvetica" panose="020B0604020202020204" pitchFamily="34" charset="0"/>
              </a:rPr>
              <a:t>Provide easy access to all Remote Sensing data with multi-level enclaves (Unclassified, SECRET and TS/SCI)</a:t>
            </a:r>
          </a:p>
          <a:p>
            <a:r>
              <a:rPr lang="en-US" sz="1050" dirty="0">
                <a:cs typeface="Helvetica" panose="020B0604020202020204" pitchFamily="34" charset="0"/>
              </a:rPr>
              <a:t>Enable 3</a:t>
            </a:r>
            <a:r>
              <a:rPr lang="en-US" sz="1050" baseline="30000" dirty="0">
                <a:cs typeface="Helvetica" panose="020B0604020202020204" pitchFamily="34" charset="0"/>
              </a:rPr>
              <a:t>rd</a:t>
            </a:r>
            <a:r>
              <a:rPr lang="en-US" sz="1050" dirty="0">
                <a:cs typeface="Helvetica" panose="020B0604020202020204" pitchFamily="34" charset="0"/>
              </a:rPr>
              <a:t>-party application/algorithm development via common API, SDK and open data standards</a:t>
            </a:r>
          </a:p>
          <a:p>
            <a:r>
              <a:rPr lang="en-US" sz="1050" dirty="0">
                <a:cs typeface="Helvetica" panose="020B0604020202020204" pitchFamily="34" charset="0"/>
              </a:rPr>
              <a:t>Provide a framework to host new applications with minimal system modifications</a:t>
            </a:r>
          </a:p>
          <a:p>
            <a:r>
              <a:rPr lang="en-US" sz="1050" dirty="0">
                <a:cs typeface="Helvetica" panose="020B0604020202020204" pitchFamily="34" charset="0"/>
              </a:rPr>
              <a:t>Facilitate capability transition to Operational Centers</a:t>
            </a:r>
          </a:p>
        </p:txBody>
      </p:sp>
      <p:sp>
        <p:nvSpPr>
          <p:cNvPr id="2" name="Title 1"/>
          <p:cNvSpPr>
            <a:spLocks noGrp="1"/>
          </p:cNvSpPr>
          <p:nvPr>
            <p:ph type="title"/>
          </p:nvPr>
        </p:nvSpPr>
        <p:spPr/>
        <p:txBody>
          <a:bodyPr>
            <a:noAutofit/>
          </a:bodyPr>
          <a:lstStyle/>
          <a:p>
            <a:r>
              <a:rPr lang="en-US" dirty="0" smtClean="0"/>
              <a:t>TAP Lab Purpose &amp; Goals</a:t>
            </a:r>
            <a:endParaRPr lang="en-US" dirty="0"/>
          </a:p>
        </p:txBody>
      </p:sp>
      <p:sp>
        <p:nvSpPr>
          <p:cNvPr id="5" name="Oval 4"/>
          <p:cNvSpPr/>
          <p:nvPr/>
        </p:nvSpPr>
        <p:spPr>
          <a:xfrm>
            <a:off x="5423027" y="2019300"/>
            <a:ext cx="1840354" cy="1840694"/>
          </a:xfrm>
          <a:prstGeom prst="ellipse">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Freeform 8"/>
          <p:cNvSpPr/>
          <p:nvPr/>
        </p:nvSpPr>
        <p:spPr>
          <a:xfrm>
            <a:off x="5484132" y="2080667"/>
            <a:ext cx="1718143" cy="17179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ln>
            <a:no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6576" tIns="266424" rIns="266575" bIns="266424" numCol="1" spcCol="1270" anchor="t" anchorCtr="0">
            <a:noAutofit/>
          </a:bodyPr>
          <a:lstStyle/>
          <a:p>
            <a:pPr algn="ctr" defTabSz="733425">
              <a:lnSpc>
                <a:spcPct val="90000"/>
              </a:lnSpc>
              <a:spcBef>
                <a:spcPct val="0"/>
              </a:spcBef>
              <a:spcAft>
                <a:spcPct val="35000"/>
              </a:spcAft>
            </a:pPr>
            <a:r>
              <a:rPr lang="en-US" sz="1650" b="1" dirty="0">
                <a:latin typeface="Segoe UI Light" panose="020B0502040204020203" pitchFamily="34" charset="0"/>
              </a:rPr>
              <a:t>Collaborative Development</a:t>
            </a:r>
          </a:p>
        </p:txBody>
      </p:sp>
      <p:sp>
        <p:nvSpPr>
          <p:cNvPr id="18" name="Teardrop 17"/>
          <p:cNvSpPr/>
          <p:nvPr/>
        </p:nvSpPr>
        <p:spPr>
          <a:xfrm rot="2700000">
            <a:off x="3523184" y="2021524"/>
            <a:ext cx="1835921" cy="1835921"/>
          </a:xfrm>
          <a:prstGeom prst="teardrop">
            <a:avLst>
              <a:gd name="adj" fmla="val 100000"/>
            </a:avLst>
          </a:prstGeom>
          <a:blipFill rotWithShape="0">
            <a:blip r:embed="rId3"/>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9" name="Freeform 18"/>
          <p:cNvSpPr/>
          <p:nvPr/>
        </p:nvSpPr>
        <p:spPr>
          <a:xfrm>
            <a:off x="3582074" y="2062782"/>
            <a:ext cx="1718143" cy="17179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ln>
            <a:no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6576" tIns="266424" rIns="266575" bIns="266424" numCol="1" spcCol="1270" anchor="t" anchorCtr="0">
            <a:noAutofit/>
          </a:bodyPr>
          <a:lstStyle/>
          <a:p>
            <a:pPr algn="ctr" defTabSz="733425">
              <a:lnSpc>
                <a:spcPct val="90000"/>
              </a:lnSpc>
              <a:spcBef>
                <a:spcPct val="0"/>
              </a:spcBef>
              <a:spcAft>
                <a:spcPct val="35000"/>
              </a:spcAft>
            </a:pPr>
            <a:r>
              <a:rPr lang="en-US" sz="1650" b="1" dirty="0">
                <a:latin typeface="Segoe UI Light" panose="020B0502040204020203" pitchFamily="34" charset="0"/>
              </a:rPr>
              <a:t>Access to Contracts</a:t>
            </a:r>
          </a:p>
        </p:txBody>
      </p:sp>
      <p:sp>
        <p:nvSpPr>
          <p:cNvPr id="20" name="Teardrop 19"/>
          <p:cNvSpPr/>
          <p:nvPr/>
        </p:nvSpPr>
        <p:spPr>
          <a:xfrm rot="2700000">
            <a:off x="1621126" y="2021524"/>
            <a:ext cx="1835921" cy="1835921"/>
          </a:xfrm>
          <a:prstGeom prst="teardrop">
            <a:avLst>
              <a:gd name="adj" fmla="val 100000"/>
            </a:avLst>
          </a:prstGeom>
          <a:blipFill rotWithShape="0">
            <a:blip r:embed="rId4"/>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1" name="Freeform 20"/>
          <p:cNvSpPr/>
          <p:nvPr/>
        </p:nvSpPr>
        <p:spPr>
          <a:xfrm>
            <a:off x="1680015" y="2062819"/>
            <a:ext cx="1718143" cy="17179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6576" tIns="266424" rIns="266575" bIns="266424" numCol="1" spcCol="1270" anchor="t" anchorCtr="0">
            <a:noAutofit/>
          </a:bodyPr>
          <a:lstStyle/>
          <a:p>
            <a:pPr algn="ctr" defTabSz="733425">
              <a:lnSpc>
                <a:spcPct val="90000"/>
              </a:lnSpc>
              <a:spcBef>
                <a:spcPct val="0"/>
              </a:spcBef>
              <a:spcAft>
                <a:spcPct val="35000"/>
              </a:spcAft>
            </a:pPr>
            <a:r>
              <a:rPr lang="en-US" sz="1650" b="1" dirty="0">
                <a:latin typeface="Segoe UI Light" panose="020B0502040204020203" pitchFamily="34" charset="0"/>
              </a:rPr>
              <a:t>Access to Data</a:t>
            </a:r>
          </a:p>
        </p:txBody>
      </p:sp>
      <p:pic>
        <p:nvPicPr>
          <p:cNvPr id="22" name="Picture 21"/>
          <p:cNvPicPr>
            <a:picLocks noChangeAspect="1"/>
          </p:cNvPicPr>
          <p:nvPr/>
        </p:nvPicPr>
        <p:blipFill>
          <a:blip r:embed="rId5"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800000">
            <a:off x="2778455" y="2908267"/>
            <a:ext cx="274056" cy="274056"/>
          </a:xfrm>
          <a:prstGeom prst="rect">
            <a:avLst/>
          </a:prstGeom>
        </p:spPr>
      </p:pic>
      <p:pic>
        <p:nvPicPr>
          <p:cNvPr id="23" name="Picture 2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92122" y="3290155"/>
            <a:ext cx="378676" cy="177977"/>
          </a:xfrm>
          <a:prstGeom prst="rect">
            <a:avLst/>
          </a:prstGeom>
        </p:spPr>
      </p:pic>
      <p:pic>
        <p:nvPicPr>
          <p:cNvPr id="24" name="Picture 23"/>
          <p:cNvPicPr>
            <a:picLocks noChangeAspect="1"/>
          </p:cNvPicPr>
          <p:nvPr/>
        </p:nvPicPr>
        <p:blipFill rotWithShape="1">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7210" t="10709" b="20266"/>
          <a:stretch/>
        </p:blipFill>
        <p:spPr>
          <a:xfrm>
            <a:off x="2336265" y="2996099"/>
            <a:ext cx="395301" cy="294056"/>
          </a:xfrm>
          <a:prstGeom prst="rect">
            <a:avLst/>
          </a:prstGeom>
        </p:spPr>
      </p:pic>
      <p:pic>
        <p:nvPicPr>
          <p:cNvPr id="25" name="Picture 24"/>
          <p:cNvPicPr>
            <a:picLocks noChangeAspect="1"/>
          </p:cNvPicPr>
          <p:nvPr/>
        </p:nvPicPr>
        <p:blipFill>
          <a:blip r:embed="rId8"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167277">
            <a:off x="2040214" y="2947595"/>
            <a:ext cx="413666" cy="189961"/>
          </a:xfrm>
          <a:prstGeom prst="rect">
            <a:avLst/>
          </a:prstGeom>
        </p:spPr>
      </p:pic>
      <p:pic>
        <p:nvPicPr>
          <p:cNvPr id="26" name="Picture 25"/>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b="22147"/>
          <a:stretch/>
        </p:blipFill>
        <p:spPr>
          <a:xfrm>
            <a:off x="2029104" y="3231430"/>
            <a:ext cx="421853" cy="247581"/>
          </a:xfrm>
          <a:prstGeom prst="rect">
            <a:avLst/>
          </a:prstGeom>
        </p:spPr>
      </p:pic>
      <p:pic>
        <p:nvPicPr>
          <p:cNvPr id="27" name="Picture 26"/>
          <p:cNvPicPr>
            <a:picLocks noChangeAspect="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93297" y="3022524"/>
            <a:ext cx="790667" cy="593000"/>
          </a:xfrm>
          <a:prstGeom prst="rect">
            <a:avLst/>
          </a:prstGeom>
        </p:spPr>
      </p:pic>
      <p:pic>
        <p:nvPicPr>
          <p:cNvPr id="1026" name="Picture 2" descr="Image result for collaborate icon">
            <a:hlinkClick r:id="rId11"/>
          </p:cNvPr>
          <p:cNvPicPr>
            <a:picLocks noChangeAspect="1" noChangeArrowheads="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93911" y="3004168"/>
            <a:ext cx="1101203" cy="5285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srcRect l="-1410" t="-3478"/>
          <a:stretch>
            <a:fillRect/>
          </a:stretch>
        </p:blipFill>
        <p:spPr>
          <a:xfrm>
            <a:off x="5484132" y="4724400"/>
            <a:ext cx="3568799" cy="1937723"/>
          </a:xfrm>
          <a:custGeom>
            <a:avLst/>
            <a:gdLst>
              <a:gd name="connsiteX0" fmla="*/ 4920359 w 9475787"/>
              <a:gd name="connsiteY0" fmla="*/ 172944 h 5144994"/>
              <a:gd name="connsiteX1" fmla="*/ 9475787 w 9475787"/>
              <a:gd name="connsiteY1" fmla="*/ 172944 h 5144994"/>
              <a:gd name="connsiteX2" fmla="*/ 9475787 w 9475787"/>
              <a:gd name="connsiteY2" fmla="*/ 5144994 h 5144994"/>
              <a:gd name="connsiteX3" fmla="*/ 131762 w 9475787"/>
              <a:gd name="connsiteY3" fmla="*/ 5144994 h 5144994"/>
              <a:gd name="connsiteX4" fmla="*/ 131762 w 9475787"/>
              <a:gd name="connsiteY4" fmla="*/ 443771 h 5144994"/>
              <a:gd name="connsiteX5" fmla="*/ 298824 w 9475787"/>
              <a:gd name="connsiteY5" fmla="*/ 454212 h 5144994"/>
              <a:gd name="connsiteX6" fmla="*/ 364565 w 9475787"/>
              <a:gd name="connsiteY6" fmla="*/ 448235 h 5144994"/>
              <a:gd name="connsiteX7" fmla="*/ 693271 w 9475787"/>
              <a:gd name="connsiteY7" fmla="*/ 436282 h 5144994"/>
              <a:gd name="connsiteX8" fmla="*/ 735106 w 9475787"/>
              <a:gd name="connsiteY8" fmla="*/ 460188 h 5144994"/>
              <a:gd name="connsiteX9" fmla="*/ 860612 w 9475787"/>
              <a:gd name="connsiteY9" fmla="*/ 448235 h 5144994"/>
              <a:gd name="connsiteX10" fmla="*/ 908424 w 9475787"/>
              <a:gd name="connsiteY10" fmla="*/ 436282 h 5144994"/>
              <a:gd name="connsiteX11" fmla="*/ 1249082 w 9475787"/>
              <a:gd name="connsiteY11" fmla="*/ 442259 h 5144994"/>
              <a:gd name="connsiteX12" fmla="*/ 1296894 w 9475787"/>
              <a:gd name="connsiteY12" fmla="*/ 430306 h 5144994"/>
              <a:gd name="connsiteX13" fmla="*/ 1446306 w 9475787"/>
              <a:gd name="connsiteY13" fmla="*/ 442259 h 5144994"/>
              <a:gd name="connsiteX14" fmla="*/ 1506071 w 9475787"/>
              <a:gd name="connsiteY14" fmla="*/ 418353 h 5144994"/>
              <a:gd name="connsiteX15" fmla="*/ 1780988 w 9475787"/>
              <a:gd name="connsiteY15" fmla="*/ 418353 h 5144994"/>
              <a:gd name="connsiteX16" fmla="*/ 1864659 w 9475787"/>
              <a:gd name="connsiteY16" fmla="*/ 406400 h 5144994"/>
              <a:gd name="connsiteX17" fmla="*/ 1930400 w 9475787"/>
              <a:gd name="connsiteY17" fmla="*/ 406400 h 5144994"/>
              <a:gd name="connsiteX18" fmla="*/ 1996141 w 9475787"/>
              <a:gd name="connsiteY18" fmla="*/ 412376 h 5144994"/>
              <a:gd name="connsiteX19" fmla="*/ 2061882 w 9475787"/>
              <a:gd name="connsiteY19" fmla="*/ 412376 h 5144994"/>
              <a:gd name="connsiteX20" fmla="*/ 2193365 w 9475787"/>
              <a:gd name="connsiteY20" fmla="*/ 400423 h 5144994"/>
              <a:gd name="connsiteX21" fmla="*/ 2294965 w 9475787"/>
              <a:gd name="connsiteY21" fmla="*/ 406400 h 5144994"/>
              <a:gd name="connsiteX22" fmla="*/ 2366682 w 9475787"/>
              <a:gd name="connsiteY22" fmla="*/ 388470 h 5144994"/>
              <a:gd name="connsiteX23" fmla="*/ 2414494 w 9475787"/>
              <a:gd name="connsiteY23" fmla="*/ 388470 h 5144994"/>
              <a:gd name="connsiteX24" fmla="*/ 2438400 w 9475787"/>
              <a:gd name="connsiteY24" fmla="*/ 382494 h 5144994"/>
              <a:gd name="connsiteX25" fmla="*/ 2534024 w 9475787"/>
              <a:gd name="connsiteY25" fmla="*/ 382494 h 5144994"/>
              <a:gd name="connsiteX26" fmla="*/ 2575859 w 9475787"/>
              <a:gd name="connsiteY26" fmla="*/ 376518 h 5144994"/>
              <a:gd name="connsiteX27" fmla="*/ 2611718 w 9475787"/>
              <a:gd name="connsiteY27" fmla="*/ 376518 h 5144994"/>
              <a:gd name="connsiteX28" fmla="*/ 2665506 w 9475787"/>
              <a:gd name="connsiteY28" fmla="*/ 388470 h 5144994"/>
              <a:gd name="connsiteX29" fmla="*/ 2808941 w 9475787"/>
              <a:gd name="connsiteY29" fmla="*/ 388470 h 5144994"/>
              <a:gd name="connsiteX30" fmla="*/ 2916518 w 9475787"/>
              <a:gd name="connsiteY30" fmla="*/ 388470 h 5144994"/>
              <a:gd name="connsiteX31" fmla="*/ 3024094 w 9475787"/>
              <a:gd name="connsiteY31" fmla="*/ 388470 h 5144994"/>
              <a:gd name="connsiteX32" fmla="*/ 3048000 w 9475787"/>
              <a:gd name="connsiteY32" fmla="*/ 370541 h 5144994"/>
              <a:gd name="connsiteX33" fmla="*/ 3107765 w 9475787"/>
              <a:gd name="connsiteY33" fmla="*/ 358588 h 5144994"/>
              <a:gd name="connsiteX34" fmla="*/ 3287059 w 9475787"/>
              <a:gd name="connsiteY34" fmla="*/ 364565 h 5144994"/>
              <a:gd name="connsiteX35" fmla="*/ 3352800 w 9475787"/>
              <a:gd name="connsiteY35" fmla="*/ 358588 h 5144994"/>
              <a:gd name="connsiteX36" fmla="*/ 3430494 w 9475787"/>
              <a:gd name="connsiteY36" fmla="*/ 346635 h 5144994"/>
              <a:gd name="connsiteX37" fmla="*/ 3508188 w 9475787"/>
              <a:gd name="connsiteY37" fmla="*/ 346635 h 5144994"/>
              <a:gd name="connsiteX38" fmla="*/ 3556000 w 9475787"/>
              <a:gd name="connsiteY38" fmla="*/ 346635 h 5144994"/>
              <a:gd name="connsiteX39" fmla="*/ 3633694 w 9475787"/>
              <a:gd name="connsiteY39" fmla="*/ 322729 h 5144994"/>
              <a:gd name="connsiteX40" fmla="*/ 3705412 w 9475787"/>
              <a:gd name="connsiteY40" fmla="*/ 322729 h 5144994"/>
              <a:gd name="connsiteX41" fmla="*/ 3723341 w 9475787"/>
              <a:gd name="connsiteY41" fmla="*/ 322729 h 5144994"/>
              <a:gd name="connsiteX42" fmla="*/ 3836894 w 9475787"/>
              <a:gd name="connsiteY42" fmla="*/ 274918 h 5144994"/>
              <a:gd name="connsiteX43" fmla="*/ 3878729 w 9475787"/>
              <a:gd name="connsiteY43" fmla="*/ 280894 h 5144994"/>
              <a:gd name="connsiteX44" fmla="*/ 3938494 w 9475787"/>
              <a:gd name="connsiteY44" fmla="*/ 274918 h 5144994"/>
              <a:gd name="connsiteX45" fmla="*/ 3968376 w 9475787"/>
              <a:gd name="connsiteY45" fmla="*/ 286870 h 5144994"/>
              <a:gd name="connsiteX46" fmla="*/ 4069976 w 9475787"/>
              <a:gd name="connsiteY46" fmla="*/ 286870 h 5144994"/>
              <a:gd name="connsiteX47" fmla="*/ 4153647 w 9475787"/>
              <a:gd name="connsiteY47" fmla="*/ 298823 h 5144994"/>
              <a:gd name="connsiteX48" fmla="*/ 4243294 w 9475787"/>
              <a:gd name="connsiteY48" fmla="*/ 298823 h 5144994"/>
              <a:gd name="connsiteX49" fmla="*/ 4356847 w 9475787"/>
              <a:gd name="connsiteY49" fmla="*/ 292847 h 5144994"/>
              <a:gd name="connsiteX50" fmla="*/ 4428565 w 9475787"/>
              <a:gd name="connsiteY50" fmla="*/ 274918 h 5144994"/>
              <a:gd name="connsiteX51" fmla="*/ 4506259 w 9475787"/>
              <a:gd name="connsiteY51" fmla="*/ 256988 h 5144994"/>
              <a:gd name="connsiteX52" fmla="*/ 4548094 w 9475787"/>
              <a:gd name="connsiteY52" fmla="*/ 256988 h 5144994"/>
              <a:gd name="connsiteX53" fmla="*/ 4589929 w 9475787"/>
              <a:gd name="connsiteY53" fmla="*/ 233082 h 5144994"/>
              <a:gd name="connsiteX54" fmla="*/ 4643718 w 9475787"/>
              <a:gd name="connsiteY54" fmla="*/ 215153 h 5144994"/>
              <a:gd name="connsiteX55" fmla="*/ 4721412 w 9475787"/>
              <a:gd name="connsiteY55" fmla="*/ 203200 h 5144994"/>
              <a:gd name="connsiteX56" fmla="*/ 4775200 w 9475787"/>
              <a:gd name="connsiteY56" fmla="*/ 203200 h 5144994"/>
              <a:gd name="connsiteX57" fmla="*/ 4864847 w 9475787"/>
              <a:gd name="connsiteY57" fmla="*/ 203200 h 5144994"/>
              <a:gd name="connsiteX58" fmla="*/ 4906682 w 9475787"/>
              <a:gd name="connsiteY58" fmla="*/ 179294 h 5144994"/>
              <a:gd name="connsiteX59" fmla="*/ 2994212 w 9475787"/>
              <a:gd name="connsiteY59" fmla="*/ 0 h 5144994"/>
              <a:gd name="connsiteX60" fmla="*/ 5074024 w 9475787"/>
              <a:gd name="connsiteY60" fmla="*/ 101600 h 5144994"/>
              <a:gd name="connsiteX61" fmla="*/ 4920359 w 9475787"/>
              <a:gd name="connsiteY61" fmla="*/ 172944 h 5144994"/>
              <a:gd name="connsiteX62" fmla="*/ 131762 w 9475787"/>
              <a:gd name="connsiteY62" fmla="*/ 172944 h 5144994"/>
              <a:gd name="connsiteX63" fmla="*/ 131762 w 9475787"/>
              <a:gd name="connsiteY63" fmla="*/ 443771 h 5144994"/>
              <a:gd name="connsiteX64" fmla="*/ 107576 w 9475787"/>
              <a:gd name="connsiteY64" fmla="*/ 442259 h 5144994"/>
              <a:gd name="connsiteX65" fmla="*/ 0 w 9475787"/>
              <a:gd name="connsiteY65" fmla="*/ 466165 h 5144994"/>
              <a:gd name="connsiteX66" fmla="*/ 0 w 9475787"/>
              <a:gd name="connsiteY66" fmla="*/ 89647 h 51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475787" h="5144994">
                <a:moveTo>
                  <a:pt x="4920359" y="172944"/>
                </a:moveTo>
                <a:lnTo>
                  <a:pt x="9475787" y="172944"/>
                </a:lnTo>
                <a:lnTo>
                  <a:pt x="9475787" y="5144994"/>
                </a:lnTo>
                <a:lnTo>
                  <a:pt x="131762" y="5144994"/>
                </a:lnTo>
                <a:lnTo>
                  <a:pt x="131762" y="443771"/>
                </a:lnTo>
                <a:lnTo>
                  <a:pt x="298824" y="454212"/>
                </a:lnTo>
                <a:lnTo>
                  <a:pt x="364565" y="448235"/>
                </a:lnTo>
                <a:lnTo>
                  <a:pt x="693271" y="436282"/>
                </a:lnTo>
                <a:lnTo>
                  <a:pt x="735106" y="460188"/>
                </a:lnTo>
                <a:lnTo>
                  <a:pt x="860612" y="448235"/>
                </a:lnTo>
                <a:lnTo>
                  <a:pt x="908424" y="436282"/>
                </a:lnTo>
                <a:lnTo>
                  <a:pt x="1249082" y="442259"/>
                </a:lnTo>
                <a:lnTo>
                  <a:pt x="1296894" y="430306"/>
                </a:lnTo>
                <a:lnTo>
                  <a:pt x="1446306" y="442259"/>
                </a:lnTo>
                <a:lnTo>
                  <a:pt x="1506071" y="418353"/>
                </a:lnTo>
                <a:lnTo>
                  <a:pt x="1780988" y="418353"/>
                </a:lnTo>
                <a:lnTo>
                  <a:pt x="1864659" y="406400"/>
                </a:lnTo>
                <a:lnTo>
                  <a:pt x="1930400" y="406400"/>
                </a:lnTo>
                <a:lnTo>
                  <a:pt x="1996141" y="412376"/>
                </a:lnTo>
                <a:lnTo>
                  <a:pt x="2061882" y="412376"/>
                </a:lnTo>
                <a:lnTo>
                  <a:pt x="2193365" y="400423"/>
                </a:lnTo>
                <a:lnTo>
                  <a:pt x="2294965" y="406400"/>
                </a:lnTo>
                <a:lnTo>
                  <a:pt x="2366682" y="388470"/>
                </a:lnTo>
                <a:lnTo>
                  <a:pt x="2414494" y="388470"/>
                </a:lnTo>
                <a:lnTo>
                  <a:pt x="2438400" y="382494"/>
                </a:lnTo>
                <a:lnTo>
                  <a:pt x="2534024" y="382494"/>
                </a:lnTo>
                <a:lnTo>
                  <a:pt x="2575859" y="376518"/>
                </a:lnTo>
                <a:lnTo>
                  <a:pt x="2611718" y="376518"/>
                </a:lnTo>
                <a:lnTo>
                  <a:pt x="2665506" y="388470"/>
                </a:lnTo>
                <a:lnTo>
                  <a:pt x="2808941" y="388470"/>
                </a:lnTo>
                <a:lnTo>
                  <a:pt x="2916518" y="388470"/>
                </a:lnTo>
                <a:lnTo>
                  <a:pt x="3024094" y="388470"/>
                </a:lnTo>
                <a:lnTo>
                  <a:pt x="3048000" y="370541"/>
                </a:lnTo>
                <a:lnTo>
                  <a:pt x="3107765" y="358588"/>
                </a:lnTo>
                <a:lnTo>
                  <a:pt x="3287059" y="364565"/>
                </a:lnTo>
                <a:lnTo>
                  <a:pt x="3352800" y="358588"/>
                </a:lnTo>
                <a:lnTo>
                  <a:pt x="3430494" y="346635"/>
                </a:lnTo>
                <a:lnTo>
                  <a:pt x="3508188" y="346635"/>
                </a:lnTo>
                <a:lnTo>
                  <a:pt x="3556000" y="346635"/>
                </a:lnTo>
                <a:lnTo>
                  <a:pt x="3633694" y="322729"/>
                </a:lnTo>
                <a:lnTo>
                  <a:pt x="3705412" y="322729"/>
                </a:lnTo>
                <a:lnTo>
                  <a:pt x="3723341" y="322729"/>
                </a:lnTo>
                <a:lnTo>
                  <a:pt x="3836894" y="274918"/>
                </a:lnTo>
                <a:lnTo>
                  <a:pt x="3878729" y="280894"/>
                </a:lnTo>
                <a:lnTo>
                  <a:pt x="3938494" y="274918"/>
                </a:lnTo>
                <a:lnTo>
                  <a:pt x="3968376" y="286870"/>
                </a:lnTo>
                <a:lnTo>
                  <a:pt x="4069976" y="286870"/>
                </a:lnTo>
                <a:lnTo>
                  <a:pt x="4153647" y="298823"/>
                </a:lnTo>
                <a:lnTo>
                  <a:pt x="4243294" y="298823"/>
                </a:lnTo>
                <a:lnTo>
                  <a:pt x="4356847" y="292847"/>
                </a:lnTo>
                <a:lnTo>
                  <a:pt x="4428565" y="274918"/>
                </a:lnTo>
                <a:lnTo>
                  <a:pt x="4506259" y="256988"/>
                </a:lnTo>
                <a:lnTo>
                  <a:pt x="4548094" y="256988"/>
                </a:lnTo>
                <a:lnTo>
                  <a:pt x="4589929" y="233082"/>
                </a:lnTo>
                <a:lnTo>
                  <a:pt x="4643718" y="215153"/>
                </a:lnTo>
                <a:lnTo>
                  <a:pt x="4721412" y="203200"/>
                </a:lnTo>
                <a:lnTo>
                  <a:pt x="4775200" y="203200"/>
                </a:lnTo>
                <a:lnTo>
                  <a:pt x="4864847" y="203200"/>
                </a:lnTo>
                <a:lnTo>
                  <a:pt x="4906682" y="179294"/>
                </a:lnTo>
                <a:close/>
                <a:moveTo>
                  <a:pt x="2994212" y="0"/>
                </a:moveTo>
                <a:lnTo>
                  <a:pt x="5074024" y="101600"/>
                </a:lnTo>
                <a:lnTo>
                  <a:pt x="4920359" y="172944"/>
                </a:lnTo>
                <a:lnTo>
                  <a:pt x="131762" y="172944"/>
                </a:lnTo>
                <a:lnTo>
                  <a:pt x="131762" y="443771"/>
                </a:lnTo>
                <a:lnTo>
                  <a:pt x="107576" y="442259"/>
                </a:lnTo>
                <a:lnTo>
                  <a:pt x="0" y="466165"/>
                </a:lnTo>
                <a:lnTo>
                  <a:pt x="0" y="89647"/>
                </a:lnTo>
                <a:close/>
              </a:path>
            </a:pathLst>
          </a:custGeom>
        </p:spPr>
      </p:pic>
      <p:pic>
        <p:nvPicPr>
          <p:cNvPr id="29" name="Picture 28"/>
          <p:cNvPicPr>
            <a:picLocks noChangeAspect="1"/>
          </p:cNvPicPr>
          <p:nvPr/>
        </p:nvPicPr>
        <p:blipFill rotWithShape="1">
          <a:blip r:embed="rId14">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val="0"/>
              </a:ext>
            </a:extLst>
          </a:blip>
          <a:srcRect l="951" t="1437" r="523" b="1666"/>
          <a:stretch/>
        </p:blipFill>
        <p:spPr>
          <a:xfrm>
            <a:off x="76250" y="5044081"/>
            <a:ext cx="2805211" cy="1509120"/>
          </a:xfrm>
          <a:prstGeom prst="rect">
            <a:avLst/>
          </a:prstGeom>
        </p:spPr>
      </p:pic>
      <p:pic>
        <p:nvPicPr>
          <p:cNvPr id="30" name="Picture 29"/>
          <p:cNvPicPr>
            <a:picLocks noChangeAspect="1"/>
          </p:cNvPicPr>
          <p:nvPr/>
        </p:nvPicPr>
        <p:blipFill>
          <a:blip r:embed="rId16"/>
          <a:stretch>
            <a:fillRect/>
          </a:stretch>
        </p:blipFill>
        <p:spPr>
          <a:xfrm>
            <a:off x="2927981" y="4999938"/>
            <a:ext cx="2558419" cy="1577220"/>
          </a:xfrm>
          <a:prstGeom prst="rect">
            <a:avLst/>
          </a:prstGeom>
        </p:spPr>
      </p:pic>
      <p:sp>
        <p:nvSpPr>
          <p:cNvPr id="31" name="Footer Placeholder 5"/>
          <p:cNvSpPr txBox="1">
            <a:spLocks/>
          </p:cNvSpPr>
          <p:nvPr/>
        </p:nvSpPr>
        <p:spPr>
          <a:xfrm>
            <a:off x="3124200" y="15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32" name="Footer Placeholder 5"/>
          <p:cNvSpPr txBox="1">
            <a:spLocks/>
          </p:cNvSpPr>
          <p:nvPr/>
        </p:nvSpPr>
        <p:spPr>
          <a:xfrm>
            <a:off x="312420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Tree>
    <p:extLst>
      <p:ext uri="{BB962C8B-B14F-4D97-AF65-F5344CB8AC3E}">
        <p14:creationId xmlns:p14="http://schemas.microsoft.com/office/powerpoint/2010/main" val="2694454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Innovation Process</a:t>
            </a:r>
            <a:endParaRPr lang="en-US" dirty="0"/>
          </a:p>
        </p:txBody>
      </p:sp>
      <p:grpSp>
        <p:nvGrpSpPr>
          <p:cNvPr id="8" name="Group 7"/>
          <p:cNvGrpSpPr/>
          <p:nvPr/>
        </p:nvGrpSpPr>
        <p:grpSpPr>
          <a:xfrm>
            <a:off x="1066800" y="1447800"/>
            <a:ext cx="6972299" cy="3566409"/>
            <a:chOff x="213359" y="1295400"/>
            <a:chExt cx="8778240" cy="5135815"/>
          </a:xfrm>
        </p:grpSpPr>
        <p:sp>
          <p:nvSpPr>
            <p:cNvPr id="9" name="U-Turn Arrow 3"/>
            <p:cNvSpPr/>
            <p:nvPr/>
          </p:nvSpPr>
          <p:spPr>
            <a:xfrm flipH="1">
              <a:off x="838199" y="2971800"/>
              <a:ext cx="6576132" cy="914400"/>
            </a:xfrm>
            <a:custGeom>
              <a:avLst/>
              <a:gdLst>
                <a:gd name="connsiteX0" fmla="*/ 0 w 6583680"/>
                <a:gd name="connsiteY0" fmla="*/ 1143000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1731 w 6583680"/>
                <a:gd name="connsiteY13" fmla="*/ 592269 h 1143000"/>
                <a:gd name="connsiteX14" fmla="*/ 321732 w 6583680"/>
                <a:gd name="connsiteY14" fmla="*/ 1143000 h 1143000"/>
                <a:gd name="connsiteX15" fmla="*/ 0 w 6583680"/>
                <a:gd name="connsiteY15" fmla="*/ 1143000 h 1143000"/>
                <a:gd name="connsiteX0" fmla="*/ 0 w 6583680"/>
                <a:gd name="connsiteY0" fmla="*/ 720378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1731 w 6583680"/>
                <a:gd name="connsiteY13" fmla="*/ 592269 h 1143000"/>
                <a:gd name="connsiteX14" fmla="*/ 321732 w 6583680"/>
                <a:gd name="connsiteY14" fmla="*/ 1143000 h 1143000"/>
                <a:gd name="connsiteX15" fmla="*/ 0 w 6583680"/>
                <a:gd name="connsiteY15" fmla="*/ 720378 h 1143000"/>
                <a:gd name="connsiteX0" fmla="*/ 0 w 6583680"/>
                <a:gd name="connsiteY0" fmla="*/ 720378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1731 w 6583680"/>
                <a:gd name="connsiteY13" fmla="*/ 592269 h 1143000"/>
                <a:gd name="connsiteX14" fmla="*/ 329416 w 6583680"/>
                <a:gd name="connsiteY14" fmla="*/ 705010 h 1143000"/>
                <a:gd name="connsiteX15" fmla="*/ 0 w 6583680"/>
                <a:gd name="connsiteY15" fmla="*/ 720378 h 1143000"/>
                <a:gd name="connsiteX0" fmla="*/ 15369 w 6583680"/>
                <a:gd name="connsiteY0" fmla="*/ 547488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1731 w 6583680"/>
                <a:gd name="connsiteY13" fmla="*/ 592269 h 1143000"/>
                <a:gd name="connsiteX14" fmla="*/ 329416 w 6583680"/>
                <a:gd name="connsiteY14" fmla="*/ 705010 h 1143000"/>
                <a:gd name="connsiteX15" fmla="*/ 15369 w 6583680"/>
                <a:gd name="connsiteY15" fmla="*/ 547488 h 1143000"/>
                <a:gd name="connsiteX0" fmla="*/ 15369 w 6583680"/>
                <a:gd name="connsiteY0" fmla="*/ 547488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1731 w 6583680"/>
                <a:gd name="connsiteY13" fmla="*/ 592269 h 1143000"/>
                <a:gd name="connsiteX14" fmla="*/ 337100 w 6583680"/>
                <a:gd name="connsiteY14" fmla="*/ 560935 h 1143000"/>
                <a:gd name="connsiteX15" fmla="*/ 15369 w 6583680"/>
                <a:gd name="connsiteY15" fmla="*/ 547488 h 1143000"/>
                <a:gd name="connsiteX0" fmla="*/ 15369 w 6583680"/>
                <a:gd name="connsiteY0" fmla="*/ 547488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1731 w 6583680"/>
                <a:gd name="connsiteY13" fmla="*/ 592269 h 1143000"/>
                <a:gd name="connsiteX14" fmla="*/ 329416 w 6583680"/>
                <a:gd name="connsiteY14" fmla="*/ 541725 h 1143000"/>
                <a:gd name="connsiteX15" fmla="*/ 15369 w 6583680"/>
                <a:gd name="connsiteY15" fmla="*/ 547488 h 1143000"/>
                <a:gd name="connsiteX0" fmla="*/ 15369 w 6583680"/>
                <a:gd name="connsiteY0" fmla="*/ 547488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9415 w 6583680"/>
                <a:gd name="connsiteY13" fmla="*/ 553849 h 1143000"/>
                <a:gd name="connsiteX14" fmla="*/ 329416 w 6583680"/>
                <a:gd name="connsiteY14" fmla="*/ 541725 h 1143000"/>
                <a:gd name="connsiteX15" fmla="*/ 15369 w 6583680"/>
                <a:gd name="connsiteY15" fmla="*/ 547488 h 1143000"/>
                <a:gd name="connsiteX0" fmla="*/ 15369 w 6583680"/>
                <a:gd name="connsiteY0" fmla="*/ 547488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9415 w 6583680"/>
                <a:gd name="connsiteY13" fmla="*/ 553849 h 1143000"/>
                <a:gd name="connsiteX14" fmla="*/ 332006 w 6583680"/>
                <a:gd name="connsiteY14" fmla="*/ 609721 h 1143000"/>
                <a:gd name="connsiteX15" fmla="*/ 15369 w 6583680"/>
                <a:gd name="connsiteY15" fmla="*/ 547488 h 1143000"/>
                <a:gd name="connsiteX0" fmla="*/ 2417 w 6583680"/>
                <a:gd name="connsiteY0" fmla="*/ 621960 h 1143000"/>
                <a:gd name="connsiteX1" fmla="*/ 0 w 6583680"/>
                <a:gd name="connsiteY1" fmla="*/ 59226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9415 w 6583680"/>
                <a:gd name="connsiteY13" fmla="*/ 553849 h 1143000"/>
                <a:gd name="connsiteX14" fmla="*/ 332006 w 6583680"/>
                <a:gd name="connsiteY14" fmla="*/ 609721 h 1143000"/>
                <a:gd name="connsiteX15" fmla="*/ 2417 w 6583680"/>
                <a:gd name="connsiteY15" fmla="*/ 621960 h 1143000"/>
                <a:gd name="connsiteX0" fmla="*/ 2417 w 6583680"/>
                <a:gd name="connsiteY0" fmla="*/ 621960 h 1143000"/>
                <a:gd name="connsiteX1" fmla="*/ 0 w 6583680"/>
                <a:gd name="connsiteY1" fmla="*/ 559888 h 1143000"/>
                <a:gd name="connsiteX2" fmla="*/ 592268 w 6583680"/>
                <a:gd name="connsiteY2" fmla="*/ 0 h 1143000"/>
                <a:gd name="connsiteX3" fmla="*/ 5872528 w 6583680"/>
                <a:gd name="connsiteY3" fmla="*/ 0 h 1143000"/>
                <a:gd name="connsiteX4" fmla="*/ 6464796 w 6583680"/>
                <a:gd name="connsiteY4" fmla="*/ 592268 h 1143000"/>
                <a:gd name="connsiteX5" fmla="*/ 6464797 w 6583680"/>
                <a:gd name="connsiteY5" fmla="*/ 857250 h 1143000"/>
                <a:gd name="connsiteX6" fmla="*/ 6583680 w 6583680"/>
                <a:gd name="connsiteY6" fmla="*/ 857250 h 1143000"/>
                <a:gd name="connsiteX7" fmla="*/ 6303931 w 6583680"/>
                <a:gd name="connsiteY7" fmla="*/ 1143000 h 1143000"/>
                <a:gd name="connsiteX8" fmla="*/ 6024182 w 6583680"/>
                <a:gd name="connsiteY8" fmla="*/ 857250 h 1143000"/>
                <a:gd name="connsiteX9" fmla="*/ 6143065 w 6583680"/>
                <a:gd name="connsiteY9" fmla="*/ 857250 h 1143000"/>
                <a:gd name="connsiteX10" fmla="*/ 6143065 w 6583680"/>
                <a:gd name="connsiteY10" fmla="*/ 592268 h 1143000"/>
                <a:gd name="connsiteX11" fmla="*/ 5872528 w 6583680"/>
                <a:gd name="connsiteY11" fmla="*/ 321731 h 1143000"/>
                <a:gd name="connsiteX12" fmla="*/ 592268 w 6583680"/>
                <a:gd name="connsiteY12" fmla="*/ 321732 h 1143000"/>
                <a:gd name="connsiteX13" fmla="*/ 329415 w 6583680"/>
                <a:gd name="connsiteY13" fmla="*/ 553849 h 1143000"/>
                <a:gd name="connsiteX14" fmla="*/ 332006 w 6583680"/>
                <a:gd name="connsiteY14" fmla="*/ 609721 h 1143000"/>
                <a:gd name="connsiteX15" fmla="*/ 2417 w 6583680"/>
                <a:gd name="connsiteY15" fmla="*/ 621960 h 1143000"/>
                <a:gd name="connsiteX0" fmla="*/ 32 w 6581295"/>
                <a:gd name="connsiteY0" fmla="*/ 621960 h 1143000"/>
                <a:gd name="connsiteX1" fmla="*/ 13157 w 6581295"/>
                <a:gd name="connsiteY1" fmla="*/ 533984 h 1143000"/>
                <a:gd name="connsiteX2" fmla="*/ 589883 w 6581295"/>
                <a:gd name="connsiteY2" fmla="*/ 0 h 1143000"/>
                <a:gd name="connsiteX3" fmla="*/ 5870143 w 6581295"/>
                <a:gd name="connsiteY3" fmla="*/ 0 h 1143000"/>
                <a:gd name="connsiteX4" fmla="*/ 6462411 w 6581295"/>
                <a:gd name="connsiteY4" fmla="*/ 592268 h 1143000"/>
                <a:gd name="connsiteX5" fmla="*/ 6462412 w 6581295"/>
                <a:gd name="connsiteY5" fmla="*/ 857250 h 1143000"/>
                <a:gd name="connsiteX6" fmla="*/ 6581295 w 6581295"/>
                <a:gd name="connsiteY6" fmla="*/ 857250 h 1143000"/>
                <a:gd name="connsiteX7" fmla="*/ 6301546 w 6581295"/>
                <a:gd name="connsiteY7" fmla="*/ 1143000 h 1143000"/>
                <a:gd name="connsiteX8" fmla="*/ 6021797 w 6581295"/>
                <a:gd name="connsiteY8" fmla="*/ 857250 h 1143000"/>
                <a:gd name="connsiteX9" fmla="*/ 6140680 w 6581295"/>
                <a:gd name="connsiteY9" fmla="*/ 857250 h 1143000"/>
                <a:gd name="connsiteX10" fmla="*/ 6140680 w 6581295"/>
                <a:gd name="connsiteY10" fmla="*/ 592268 h 1143000"/>
                <a:gd name="connsiteX11" fmla="*/ 5870143 w 6581295"/>
                <a:gd name="connsiteY11" fmla="*/ 321731 h 1143000"/>
                <a:gd name="connsiteX12" fmla="*/ 589883 w 6581295"/>
                <a:gd name="connsiteY12" fmla="*/ 321732 h 1143000"/>
                <a:gd name="connsiteX13" fmla="*/ 327030 w 6581295"/>
                <a:gd name="connsiteY13" fmla="*/ 553849 h 1143000"/>
                <a:gd name="connsiteX14" fmla="*/ 329621 w 6581295"/>
                <a:gd name="connsiteY14" fmla="*/ 609721 h 1143000"/>
                <a:gd name="connsiteX15" fmla="*/ 32 w 6581295"/>
                <a:gd name="connsiteY15" fmla="*/ 621960 h 1143000"/>
                <a:gd name="connsiteX0" fmla="*/ 32 w 6581295"/>
                <a:gd name="connsiteY0" fmla="*/ 621960 h 1143000"/>
                <a:gd name="connsiteX1" fmla="*/ 13157 w 6581295"/>
                <a:gd name="connsiteY1" fmla="*/ 533984 h 1143000"/>
                <a:gd name="connsiteX2" fmla="*/ 589883 w 6581295"/>
                <a:gd name="connsiteY2" fmla="*/ 0 h 1143000"/>
                <a:gd name="connsiteX3" fmla="*/ 5870143 w 6581295"/>
                <a:gd name="connsiteY3" fmla="*/ 0 h 1143000"/>
                <a:gd name="connsiteX4" fmla="*/ 6462411 w 6581295"/>
                <a:gd name="connsiteY4" fmla="*/ 592268 h 1143000"/>
                <a:gd name="connsiteX5" fmla="*/ 6462412 w 6581295"/>
                <a:gd name="connsiteY5" fmla="*/ 857250 h 1143000"/>
                <a:gd name="connsiteX6" fmla="*/ 6581295 w 6581295"/>
                <a:gd name="connsiteY6" fmla="*/ 857250 h 1143000"/>
                <a:gd name="connsiteX7" fmla="*/ 6301546 w 6581295"/>
                <a:gd name="connsiteY7" fmla="*/ 1143000 h 1143000"/>
                <a:gd name="connsiteX8" fmla="*/ 6021797 w 6581295"/>
                <a:gd name="connsiteY8" fmla="*/ 857250 h 1143000"/>
                <a:gd name="connsiteX9" fmla="*/ 6140680 w 6581295"/>
                <a:gd name="connsiteY9" fmla="*/ 857250 h 1143000"/>
                <a:gd name="connsiteX10" fmla="*/ 6140680 w 6581295"/>
                <a:gd name="connsiteY10" fmla="*/ 592268 h 1143000"/>
                <a:gd name="connsiteX11" fmla="*/ 5870143 w 6581295"/>
                <a:gd name="connsiteY11" fmla="*/ 321731 h 1143000"/>
                <a:gd name="connsiteX12" fmla="*/ 589883 w 6581295"/>
                <a:gd name="connsiteY12" fmla="*/ 321732 h 1143000"/>
                <a:gd name="connsiteX13" fmla="*/ 334801 w 6581295"/>
                <a:gd name="connsiteY13" fmla="*/ 531183 h 1143000"/>
                <a:gd name="connsiteX14" fmla="*/ 329621 w 6581295"/>
                <a:gd name="connsiteY14" fmla="*/ 609721 h 1143000"/>
                <a:gd name="connsiteX15" fmla="*/ 32 w 6581295"/>
                <a:gd name="connsiteY15" fmla="*/ 621960 h 1143000"/>
                <a:gd name="connsiteX0" fmla="*/ 32 w 6581295"/>
                <a:gd name="connsiteY0" fmla="*/ 621960 h 1143000"/>
                <a:gd name="connsiteX1" fmla="*/ 13157 w 6581295"/>
                <a:gd name="connsiteY1" fmla="*/ 533984 h 1143000"/>
                <a:gd name="connsiteX2" fmla="*/ 589883 w 6581295"/>
                <a:gd name="connsiteY2" fmla="*/ 0 h 1143000"/>
                <a:gd name="connsiteX3" fmla="*/ 5870143 w 6581295"/>
                <a:gd name="connsiteY3" fmla="*/ 0 h 1143000"/>
                <a:gd name="connsiteX4" fmla="*/ 6462411 w 6581295"/>
                <a:gd name="connsiteY4" fmla="*/ 592268 h 1143000"/>
                <a:gd name="connsiteX5" fmla="*/ 6462412 w 6581295"/>
                <a:gd name="connsiteY5" fmla="*/ 857250 h 1143000"/>
                <a:gd name="connsiteX6" fmla="*/ 6581295 w 6581295"/>
                <a:gd name="connsiteY6" fmla="*/ 857250 h 1143000"/>
                <a:gd name="connsiteX7" fmla="*/ 6301546 w 6581295"/>
                <a:gd name="connsiteY7" fmla="*/ 1143000 h 1143000"/>
                <a:gd name="connsiteX8" fmla="*/ 6021797 w 6581295"/>
                <a:gd name="connsiteY8" fmla="*/ 857250 h 1143000"/>
                <a:gd name="connsiteX9" fmla="*/ 6140680 w 6581295"/>
                <a:gd name="connsiteY9" fmla="*/ 857250 h 1143000"/>
                <a:gd name="connsiteX10" fmla="*/ 6140680 w 6581295"/>
                <a:gd name="connsiteY10" fmla="*/ 592268 h 1143000"/>
                <a:gd name="connsiteX11" fmla="*/ 5870143 w 6581295"/>
                <a:gd name="connsiteY11" fmla="*/ 321731 h 1143000"/>
                <a:gd name="connsiteX12" fmla="*/ 589883 w 6581295"/>
                <a:gd name="connsiteY12" fmla="*/ 321732 h 1143000"/>
                <a:gd name="connsiteX13" fmla="*/ 334801 w 6581295"/>
                <a:gd name="connsiteY13" fmla="*/ 531183 h 1143000"/>
                <a:gd name="connsiteX14" fmla="*/ 334802 w 6581295"/>
                <a:gd name="connsiteY14" fmla="*/ 570865 h 1143000"/>
                <a:gd name="connsiteX15" fmla="*/ 32 w 6581295"/>
                <a:gd name="connsiteY15" fmla="*/ 621960 h 1143000"/>
                <a:gd name="connsiteX0" fmla="*/ 49 w 6576132"/>
                <a:gd name="connsiteY0" fmla="*/ 570153 h 1143000"/>
                <a:gd name="connsiteX1" fmla="*/ 7994 w 6576132"/>
                <a:gd name="connsiteY1" fmla="*/ 533984 h 1143000"/>
                <a:gd name="connsiteX2" fmla="*/ 584720 w 6576132"/>
                <a:gd name="connsiteY2" fmla="*/ 0 h 1143000"/>
                <a:gd name="connsiteX3" fmla="*/ 5864980 w 6576132"/>
                <a:gd name="connsiteY3" fmla="*/ 0 h 1143000"/>
                <a:gd name="connsiteX4" fmla="*/ 6457248 w 6576132"/>
                <a:gd name="connsiteY4" fmla="*/ 592268 h 1143000"/>
                <a:gd name="connsiteX5" fmla="*/ 6457249 w 6576132"/>
                <a:gd name="connsiteY5" fmla="*/ 857250 h 1143000"/>
                <a:gd name="connsiteX6" fmla="*/ 6576132 w 6576132"/>
                <a:gd name="connsiteY6" fmla="*/ 857250 h 1143000"/>
                <a:gd name="connsiteX7" fmla="*/ 6296383 w 6576132"/>
                <a:gd name="connsiteY7" fmla="*/ 1143000 h 1143000"/>
                <a:gd name="connsiteX8" fmla="*/ 6016634 w 6576132"/>
                <a:gd name="connsiteY8" fmla="*/ 857250 h 1143000"/>
                <a:gd name="connsiteX9" fmla="*/ 6135517 w 6576132"/>
                <a:gd name="connsiteY9" fmla="*/ 857250 h 1143000"/>
                <a:gd name="connsiteX10" fmla="*/ 6135517 w 6576132"/>
                <a:gd name="connsiteY10" fmla="*/ 592268 h 1143000"/>
                <a:gd name="connsiteX11" fmla="*/ 5864980 w 6576132"/>
                <a:gd name="connsiteY11" fmla="*/ 321731 h 1143000"/>
                <a:gd name="connsiteX12" fmla="*/ 584720 w 6576132"/>
                <a:gd name="connsiteY12" fmla="*/ 321732 h 1143000"/>
                <a:gd name="connsiteX13" fmla="*/ 329638 w 6576132"/>
                <a:gd name="connsiteY13" fmla="*/ 531183 h 1143000"/>
                <a:gd name="connsiteX14" fmla="*/ 329639 w 6576132"/>
                <a:gd name="connsiteY14" fmla="*/ 570865 h 1143000"/>
                <a:gd name="connsiteX15" fmla="*/ 49 w 6576132"/>
                <a:gd name="connsiteY15" fmla="*/ 570153 h 1143000"/>
                <a:gd name="connsiteX0" fmla="*/ 49 w 6576132"/>
                <a:gd name="connsiteY0" fmla="*/ 570153 h 1143000"/>
                <a:gd name="connsiteX1" fmla="*/ 7994 w 6576132"/>
                <a:gd name="connsiteY1" fmla="*/ 533984 h 1143000"/>
                <a:gd name="connsiteX2" fmla="*/ 584720 w 6576132"/>
                <a:gd name="connsiteY2" fmla="*/ 0 h 1143000"/>
                <a:gd name="connsiteX3" fmla="*/ 5864980 w 6576132"/>
                <a:gd name="connsiteY3" fmla="*/ 0 h 1143000"/>
                <a:gd name="connsiteX4" fmla="*/ 6457248 w 6576132"/>
                <a:gd name="connsiteY4" fmla="*/ 592268 h 1143000"/>
                <a:gd name="connsiteX5" fmla="*/ 6457249 w 6576132"/>
                <a:gd name="connsiteY5" fmla="*/ 857250 h 1143000"/>
                <a:gd name="connsiteX6" fmla="*/ 6576132 w 6576132"/>
                <a:gd name="connsiteY6" fmla="*/ 857250 h 1143000"/>
                <a:gd name="connsiteX7" fmla="*/ 6296383 w 6576132"/>
                <a:gd name="connsiteY7" fmla="*/ 1143000 h 1143000"/>
                <a:gd name="connsiteX8" fmla="*/ 6016634 w 6576132"/>
                <a:gd name="connsiteY8" fmla="*/ 857250 h 1143000"/>
                <a:gd name="connsiteX9" fmla="*/ 6135517 w 6576132"/>
                <a:gd name="connsiteY9" fmla="*/ 857250 h 1143000"/>
                <a:gd name="connsiteX10" fmla="*/ 6135517 w 6576132"/>
                <a:gd name="connsiteY10" fmla="*/ 592268 h 1143000"/>
                <a:gd name="connsiteX11" fmla="*/ 5864980 w 6576132"/>
                <a:gd name="connsiteY11" fmla="*/ 321731 h 1143000"/>
                <a:gd name="connsiteX12" fmla="*/ 584720 w 6576132"/>
                <a:gd name="connsiteY12" fmla="*/ 321732 h 1143000"/>
                <a:gd name="connsiteX13" fmla="*/ 329638 w 6576132"/>
                <a:gd name="connsiteY13" fmla="*/ 511755 h 1143000"/>
                <a:gd name="connsiteX14" fmla="*/ 329639 w 6576132"/>
                <a:gd name="connsiteY14" fmla="*/ 570865 h 1143000"/>
                <a:gd name="connsiteX15" fmla="*/ 49 w 6576132"/>
                <a:gd name="connsiteY15" fmla="*/ 570153 h 1143000"/>
                <a:gd name="connsiteX0" fmla="*/ 49 w 6576132"/>
                <a:gd name="connsiteY0" fmla="*/ 570153 h 1143000"/>
                <a:gd name="connsiteX1" fmla="*/ 7994 w 6576132"/>
                <a:gd name="connsiteY1" fmla="*/ 533984 h 1143000"/>
                <a:gd name="connsiteX2" fmla="*/ 584720 w 6576132"/>
                <a:gd name="connsiteY2" fmla="*/ 0 h 1143000"/>
                <a:gd name="connsiteX3" fmla="*/ 5864980 w 6576132"/>
                <a:gd name="connsiteY3" fmla="*/ 0 h 1143000"/>
                <a:gd name="connsiteX4" fmla="*/ 6457248 w 6576132"/>
                <a:gd name="connsiteY4" fmla="*/ 592268 h 1143000"/>
                <a:gd name="connsiteX5" fmla="*/ 6457249 w 6576132"/>
                <a:gd name="connsiteY5" fmla="*/ 857250 h 1143000"/>
                <a:gd name="connsiteX6" fmla="*/ 6576132 w 6576132"/>
                <a:gd name="connsiteY6" fmla="*/ 857250 h 1143000"/>
                <a:gd name="connsiteX7" fmla="*/ 6296383 w 6576132"/>
                <a:gd name="connsiteY7" fmla="*/ 1143000 h 1143000"/>
                <a:gd name="connsiteX8" fmla="*/ 6016634 w 6576132"/>
                <a:gd name="connsiteY8" fmla="*/ 857250 h 1143000"/>
                <a:gd name="connsiteX9" fmla="*/ 6135517 w 6576132"/>
                <a:gd name="connsiteY9" fmla="*/ 857250 h 1143000"/>
                <a:gd name="connsiteX10" fmla="*/ 6135517 w 6576132"/>
                <a:gd name="connsiteY10" fmla="*/ 592268 h 1143000"/>
                <a:gd name="connsiteX11" fmla="*/ 5864980 w 6576132"/>
                <a:gd name="connsiteY11" fmla="*/ 321731 h 1143000"/>
                <a:gd name="connsiteX12" fmla="*/ 584720 w 6576132"/>
                <a:gd name="connsiteY12" fmla="*/ 321732 h 1143000"/>
                <a:gd name="connsiteX13" fmla="*/ 332228 w 6576132"/>
                <a:gd name="connsiteY13" fmla="*/ 489089 h 1143000"/>
                <a:gd name="connsiteX14" fmla="*/ 329639 w 6576132"/>
                <a:gd name="connsiteY14" fmla="*/ 570865 h 1143000"/>
                <a:gd name="connsiteX15" fmla="*/ 49 w 6576132"/>
                <a:gd name="connsiteY15" fmla="*/ 570153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76132" h="1143000">
                  <a:moveTo>
                    <a:pt x="49" y="570153"/>
                  </a:moveTo>
                  <a:cubicBezTo>
                    <a:pt x="-757" y="549462"/>
                    <a:pt x="8800" y="554675"/>
                    <a:pt x="7994" y="533984"/>
                  </a:cubicBezTo>
                  <a:cubicBezTo>
                    <a:pt x="7994" y="206883"/>
                    <a:pt x="257619" y="0"/>
                    <a:pt x="584720" y="0"/>
                  </a:cubicBezTo>
                  <a:lnTo>
                    <a:pt x="5864980" y="0"/>
                  </a:lnTo>
                  <a:cubicBezTo>
                    <a:pt x="6192081" y="0"/>
                    <a:pt x="6457248" y="265167"/>
                    <a:pt x="6457248" y="592268"/>
                  </a:cubicBezTo>
                  <a:cubicBezTo>
                    <a:pt x="6457248" y="680595"/>
                    <a:pt x="6457249" y="768923"/>
                    <a:pt x="6457249" y="857250"/>
                  </a:cubicBezTo>
                  <a:lnTo>
                    <a:pt x="6576132" y="857250"/>
                  </a:lnTo>
                  <a:lnTo>
                    <a:pt x="6296383" y="1143000"/>
                  </a:lnTo>
                  <a:lnTo>
                    <a:pt x="6016634" y="857250"/>
                  </a:lnTo>
                  <a:lnTo>
                    <a:pt x="6135517" y="857250"/>
                  </a:lnTo>
                  <a:lnTo>
                    <a:pt x="6135517" y="592268"/>
                  </a:lnTo>
                  <a:cubicBezTo>
                    <a:pt x="6135517" y="442855"/>
                    <a:pt x="6014393" y="321731"/>
                    <a:pt x="5864980" y="321731"/>
                  </a:cubicBezTo>
                  <a:lnTo>
                    <a:pt x="584720" y="321732"/>
                  </a:lnTo>
                  <a:cubicBezTo>
                    <a:pt x="435307" y="321732"/>
                    <a:pt x="332228" y="339676"/>
                    <a:pt x="332228" y="489089"/>
                  </a:cubicBezTo>
                  <a:cubicBezTo>
                    <a:pt x="332228" y="672666"/>
                    <a:pt x="329639" y="387288"/>
                    <a:pt x="329639" y="570865"/>
                  </a:cubicBezTo>
                  <a:lnTo>
                    <a:pt x="49" y="570153"/>
                  </a:lnTo>
                  <a:close/>
                </a:path>
              </a:pathLst>
            </a:custGeom>
            <a:gradFill flip="none" rotWithShape="1">
              <a:gsLst>
                <a:gs pos="0">
                  <a:srgbClr val="1394CB">
                    <a:lumMod val="50000"/>
                  </a:srgbClr>
                </a:gs>
                <a:gs pos="98750">
                  <a:srgbClr val="DEE6F4">
                    <a:lumMod val="85000"/>
                  </a:srgbClr>
                </a:gs>
                <a:gs pos="97500">
                  <a:srgbClr val="DAE3F3"/>
                </a:gs>
                <a:gs pos="95000">
                  <a:srgbClr val="D2DDF1"/>
                </a:gs>
                <a:gs pos="90000">
                  <a:srgbClr val="1394CB">
                    <a:tint val="44500"/>
                    <a:satMod val="160000"/>
                  </a:srgbClr>
                </a:gs>
                <a:gs pos="100000">
                  <a:srgbClr val="1394CB">
                    <a:tint val="23500"/>
                    <a:satMod val="160000"/>
                  </a:srgbClr>
                </a:gs>
              </a:gsLst>
              <a:lin ang="5400000" scaled="1"/>
              <a:tileRect/>
            </a:gradFill>
            <a:ln w="25400" cap="flat" cmpd="sng" algn="ctr">
              <a:solidFill>
                <a:srgbClr val="1394CB">
                  <a:shade val="50000"/>
                </a:srgbClr>
              </a:solidFill>
              <a:prstDash val="solid"/>
            </a:ln>
            <a:effectLst/>
          </p:spPr>
          <p:txBody>
            <a:bodyPr rtlCol="0" anchor="ctr"/>
            <a:lstStyle/>
            <a:p>
              <a:pPr algn="ctr">
                <a:defRPr/>
              </a:pPr>
              <a:endParaRPr lang="en-US" sz="1050" kern="0" dirty="0">
                <a:solidFill>
                  <a:prstClr val="black"/>
                </a:solidFill>
                <a:cs typeface="Arial"/>
                <a:sym typeface="Arial"/>
              </a:endParaRPr>
            </a:p>
          </p:txBody>
        </p:sp>
        <p:sp>
          <p:nvSpPr>
            <p:cNvPr id="10" name="TextBox 9"/>
            <p:cNvSpPr txBox="1"/>
            <p:nvPr/>
          </p:nvSpPr>
          <p:spPr>
            <a:xfrm>
              <a:off x="1600200" y="2968824"/>
              <a:ext cx="1139652" cy="349646"/>
            </a:xfrm>
            <a:prstGeom prst="rect">
              <a:avLst/>
            </a:prstGeom>
            <a:noFill/>
          </p:spPr>
          <p:txBody>
            <a:bodyPr wrap="none" rtlCol="0">
              <a:spAutoFit/>
            </a:bodyPr>
            <a:lstStyle/>
            <a:p>
              <a:pPr>
                <a:defRPr/>
              </a:pPr>
              <a:r>
                <a:rPr lang="en-US" sz="1050" b="1" kern="0" dirty="0">
                  <a:solidFill>
                    <a:prstClr val="white"/>
                  </a:solidFill>
                  <a:effectLst>
                    <a:outerShdw blurRad="38100" dist="38100" dir="2700000" algn="tl">
                      <a:srgbClr val="000000">
                        <a:alpha val="43137"/>
                      </a:srgbClr>
                    </a:outerShdw>
                  </a:effectLst>
                  <a:latin typeface="Helvetica" pitchFamily="34" charset="0"/>
                  <a:cs typeface="Arial"/>
                  <a:sym typeface="Arial"/>
                </a:rPr>
                <a:t>FEEDBACK</a:t>
              </a:r>
            </a:p>
          </p:txBody>
        </p:sp>
        <p:grpSp>
          <p:nvGrpSpPr>
            <p:cNvPr id="11" name="Group 10"/>
            <p:cNvGrpSpPr/>
            <p:nvPr/>
          </p:nvGrpSpPr>
          <p:grpSpPr>
            <a:xfrm>
              <a:off x="213359" y="1295400"/>
              <a:ext cx="8778240" cy="5135815"/>
              <a:chOff x="289560" y="1285530"/>
              <a:chExt cx="8778240" cy="5135815"/>
            </a:xfrm>
          </p:grpSpPr>
          <p:grpSp>
            <p:nvGrpSpPr>
              <p:cNvPr id="12" name="Group 11"/>
              <p:cNvGrpSpPr/>
              <p:nvPr/>
            </p:nvGrpSpPr>
            <p:grpSpPr>
              <a:xfrm>
                <a:off x="289560" y="1285530"/>
                <a:ext cx="8778240" cy="5115269"/>
                <a:chOff x="289560" y="1280160"/>
                <a:chExt cx="8778240" cy="5120640"/>
              </a:xfrm>
              <a:effectLst>
                <a:glow rad="101600">
                  <a:srgbClr val="0A4C84">
                    <a:lumMod val="50000"/>
                    <a:alpha val="60000"/>
                  </a:srgbClr>
                </a:glow>
              </a:effectLst>
            </p:grpSpPr>
            <p:grpSp>
              <p:nvGrpSpPr>
                <p:cNvPr id="48" name="Group 47"/>
                <p:cNvGrpSpPr>
                  <a:grpSpLocks noChangeAspect="1"/>
                </p:cNvGrpSpPr>
                <p:nvPr/>
              </p:nvGrpSpPr>
              <p:grpSpPr>
                <a:xfrm>
                  <a:off x="289560" y="1280160"/>
                  <a:ext cx="8778240" cy="5120640"/>
                  <a:chOff x="0" y="1143000"/>
                  <a:chExt cx="9144000" cy="5334000"/>
                </a:xfrm>
              </p:grpSpPr>
              <p:grpSp>
                <p:nvGrpSpPr>
                  <p:cNvPr id="50" name="Group 49"/>
                  <p:cNvGrpSpPr/>
                  <p:nvPr/>
                </p:nvGrpSpPr>
                <p:grpSpPr>
                  <a:xfrm>
                    <a:off x="0" y="2813538"/>
                    <a:ext cx="9144000" cy="3663462"/>
                    <a:chOff x="0" y="2813538"/>
                    <a:chExt cx="9144000" cy="3663462"/>
                  </a:xfrm>
                </p:grpSpPr>
                <p:pic>
                  <p:nvPicPr>
                    <p:cNvPr id="52" name="Picture 3" descr="C:\Users\weignbr\AppData\Local\Microsoft\Windows\Temporary Internet Files\Content.Outlook\C4JJ9HBQ\OV-1 ish_Melissa B changes11f.jpg"/>
                    <p:cNvPicPr>
                      <a:picLocks noChangeAspect="1" noChangeArrowheads="1"/>
                    </p:cNvPicPr>
                    <p:nvPr/>
                  </p:nvPicPr>
                  <p:blipFill rotWithShape="1">
                    <a:blip r:embed="rId3">
                      <a:extLst>
                        <a:ext uri="{28A0092B-C50C-407E-A947-70E740481C1C}">
                          <a14:useLocalDpi xmlns:a14="http://schemas.microsoft.com/office/drawing/2010/main" val="0"/>
                        </a:ext>
                      </a:extLst>
                    </a:blip>
                    <a:srcRect t="31961"/>
                    <a:stretch/>
                  </p:blipFill>
                  <p:spPr bwMode="auto">
                    <a:xfrm>
                      <a:off x="0" y="2813538"/>
                      <a:ext cx="9144000" cy="3663462"/>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3657601" y="3200400"/>
                      <a:ext cx="1828800" cy="397742"/>
                    </a:xfrm>
                    <a:prstGeom prst="rect">
                      <a:avLst/>
                    </a:prstGeom>
                    <a:solidFill>
                      <a:srgbClr val="003351"/>
                    </a:solidFill>
                  </p:spPr>
                  <p:txBody>
                    <a:bodyPr wrap="square" rtlCol="0">
                      <a:spAutoFit/>
                    </a:bodyPr>
                    <a:lstStyle/>
                    <a:p>
                      <a:pPr>
                        <a:defRPr/>
                      </a:pPr>
                      <a:r>
                        <a:rPr lang="en-US" sz="1200" b="1" kern="0" dirty="0">
                          <a:solidFill>
                            <a:prstClr val="white"/>
                          </a:solidFill>
                          <a:effectLst>
                            <a:outerShdw blurRad="38100" dist="38100" dir="2700000" algn="tl">
                              <a:srgbClr val="000000">
                                <a:alpha val="43137"/>
                              </a:srgbClr>
                            </a:outerShdw>
                          </a:effectLst>
                          <a:latin typeface="Arial"/>
                          <a:cs typeface="Arial"/>
                          <a:sym typeface="Arial"/>
                        </a:rPr>
                        <a:t>BOULDER  LAB </a:t>
                      </a:r>
                    </a:p>
                  </p:txBody>
                </p:sp>
                <p:sp>
                  <p:nvSpPr>
                    <p:cNvPr id="54" name="TextBox 53"/>
                    <p:cNvSpPr txBox="1"/>
                    <p:nvPr/>
                  </p:nvSpPr>
                  <p:spPr>
                    <a:xfrm>
                      <a:off x="4572001" y="3752800"/>
                      <a:ext cx="2032000" cy="397742"/>
                    </a:xfrm>
                    <a:prstGeom prst="rect">
                      <a:avLst/>
                    </a:prstGeom>
                    <a:solidFill>
                      <a:srgbClr val="003351"/>
                    </a:solidFill>
                  </p:spPr>
                  <p:txBody>
                    <a:bodyPr wrap="square" rtlCol="0">
                      <a:spAutoFit/>
                    </a:bodyPr>
                    <a:lstStyle/>
                    <a:p>
                      <a:pPr>
                        <a:defRPr/>
                      </a:pPr>
                      <a:r>
                        <a:rPr lang="en-US" sz="1200" b="1" kern="0" dirty="0">
                          <a:solidFill>
                            <a:prstClr val="white"/>
                          </a:solidFill>
                          <a:effectLst>
                            <a:outerShdw blurRad="38100" dist="38100" dir="2700000" algn="tl">
                              <a:srgbClr val="000000">
                                <a:alpha val="43137"/>
                              </a:srgbClr>
                            </a:outerShdw>
                          </a:effectLst>
                          <a:latin typeface="Arial"/>
                          <a:cs typeface="Arial"/>
                          <a:sym typeface="Arial"/>
                        </a:rPr>
                        <a:t>FALCON SHIELD </a:t>
                      </a:r>
                    </a:p>
                  </p:txBody>
                </p:sp>
              </p:grpSp>
              <p:pic>
                <p:nvPicPr>
                  <p:cNvPr id="51" name="Picture 3" descr="C:\Users\weignbr\AppData\Local\Microsoft\Windows\Temporary Internet Files\Content.Outlook\C4JJ9HBQ\OV-1 ish_Melissa B changes11f.jpg"/>
                  <p:cNvPicPr>
                    <a:picLocks noChangeAspect="1" noChangeArrowheads="1"/>
                  </p:cNvPicPr>
                  <p:nvPr/>
                </p:nvPicPr>
                <p:blipFill rotWithShape="1">
                  <a:blip r:embed="rId3">
                    <a:extLst>
                      <a:ext uri="{28A0092B-C50C-407E-A947-70E740481C1C}">
                        <a14:useLocalDpi xmlns:a14="http://schemas.microsoft.com/office/drawing/2010/main" val="0"/>
                      </a:ext>
                    </a:extLst>
                  </a:blip>
                  <a:srcRect r="44103" b="70216"/>
                  <a:stretch/>
                </p:blipFill>
                <p:spPr bwMode="auto">
                  <a:xfrm>
                    <a:off x="0" y="1143000"/>
                    <a:ext cx="5111262" cy="1676400"/>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Rectangle 48"/>
                <p:cNvSpPr/>
                <p:nvPr/>
              </p:nvSpPr>
              <p:spPr>
                <a:xfrm>
                  <a:off x="5196372" y="1285531"/>
                  <a:ext cx="3871428" cy="1533869"/>
                </a:xfrm>
                <a:prstGeom prst="rect">
                  <a:avLst/>
                </a:prstGeom>
                <a:solidFill>
                  <a:srgbClr val="000C10"/>
                </a:solidFill>
                <a:ln w="25400" cap="flat" cmpd="sng" algn="ctr">
                  <a:noFill/>
                  <a:prstDash val="solid"/>
                </a:ln>
                <a:effectLst>
                  <a:outerShdw blurRad="63500" sx="102000" sy="102000" algn="ctr" rotWithShape="0">
                    <a:prstClr val="black">
                      <a:alpha val="40000"/>
                    </a:prstClr>
                  </a:outerShdw>
                </a:effectLst>
              </p:spPr>
              <p:txBody>
                <a:bodyPr rtlCol="0" anchor="ctr"/>
                <a:lstStyle/>
                <a:p>
                  <a:pPr>
                    <a:defRPr/>
                  </a:pPr>
                  <a:r>
                    <a:rPr lang="en-US" sz="1200" kern="0" dirty="0">
                      <a:solidFill>
                        <a:prstClr val="white"/>
                      </a:solidFill>
                      <a:cs typeface="Arial"/>
                      <a:sym typeface="Arial"/>
                    </a:rPr>
                    <a:t>RSX Data Exploitation Concept</a:t>
                  </a:r>
                </a:p>
                <a:p>
                  <a:pPr marL="214313" indent="-214313">
                    <a:buFont typeface="Arial" panose="020B0604020202020204" pitchFamily="34" charset="0"/>
                    <a:buChar char="•"/>
                    <a:defRPr/>
                  </a:pPr>
                  <a:r>
                    <a:rPr lang="en-US" sz="1050" kern="0" dirty="0">
                      <a:solidFill>
                        <a:prstClr val="white"/>
                      </a:solidFill>
                      <a:cs typeface="Arial"/>
                      <a:sym typeface="Arial"/>
                    </a:rPr>
                    <a:t>Utilize all available RS data</a:t>
                  </a:r>
                </a:p>
                <a:p>
                  <a:pPr marL="214313" indent="-214313">
                    <a:buFont typeface="Arial" panose="020B0604020202020204" pitchFamily="34" charset="0"/>
                    <a:buChar char="•"/>
                    <a:defRPr/>
                  </a:pPr>
                  <a:r>
                    <a:rPr lang="en-US" sz="1050" kern="0" dirty="0">
                      <a:solidFill>
                        <a:prstClr val="white"/>
                      </a:solidFill>
                      <a:cs typeface="Arial"/>
                      <a:sym typeface="Arial"/>
                    </a:rPr>
                    <a:t>Maximize innovation </a:t>
                  </a:r>
                </a:p>
                <a:p>
                  <a:pPr marL="214313" indent="-214313">
                    <a:buFont typeface="Arial" panose="020B0604020202020204" pitchFamily="34" charset="0"/>
                    <a:buChar char="•"/>
                    <a:defRPr/>
                  </a:pPr>
                  <a:r>
                    <a:rPr lang="en-US" sz="1050" kern="0" dirty="0">
                      <a:solidFill>
                        <a:prstClr val="white"/>
                      </a:solidFill>
                      <a:cs typeface="Arial"/>
                      <a:sym typeface="Arial"/>
                    </a:rPr>
                    <a:t>Access for developers and warfighters</a:t>
                  </a:r>
                </a:p>
                <a:p>
                  <a:pPr marL="214313" indent="-214313">
                    <a:buFont typeface="Arial" panose="020B0604020202020204" pitchFamily="34" charset="0"/>
                    <a:buChar char="•"/>
                    <a:defRPr/>
                  </a:pPr>
                  <a:r>
                    <a:rPr lang="en-US" sz="1050" kern="0" dirty="0">
                      <a:solidFill>
                        <a:prstClr val="white"/>
                      </a:solidFill>
                      <a:cs typeface="Arial"/>
                      <a:sym typeface="Arial"/>
                    </a:rPr>
                    <a:t>Close coordination with OBAC</a:t>
                  </a:r>
                </a:p>
                <a:p>
                  <a:pPr marL="214313" indent="-214313">
                    <a:buFont typeface="Arial" panose="020B0604020202020204" pitchFamily="34" charset="0"/>
                    <a:buChar char="•"/>
                    <a:defRPr/>
                  </a:pPr>
                  <a:r>
                    <a:rPr lang="en-US" sz="1050" kern="0" dirty="0">
                      <a:solidFill>
                        <a:prstClr val="white"/>
                      </a:solidFill>
                      <a:cs typeface="Arial"/>
                      <a:sym typeface="Arial"/>
                    </a:rPr>
                    <a:t>Government controlled</a:t>
                  </a:r>
                </a:p>
              </p:txBody>
            </p:sp>
          </p:grpSp>
          <p:sp>
            <p:nvSpPr>
              <p:cNvPr id="13" name="Rectangle 12"/>
              <p:cNvSpPr/>
              <p:nvPr/>
            </p:nvSpPr>
            <p:spPr>
              <a:xfrm>
                <a:off x="289560" y="2763745"/>
                <a:ext cx="8778240" cy="3657600"/>
              </a:xfrm>
              <a:prstGeom prst="rect">
                <a:avLst/>
              </a:prstGeom>
              <a:gradFill flip="none" rotWithShape="1">
                <a:gsLst>
                  <a:gs pos="97917">
                    <a:srgbClr val="0A4C84">
                      <a:lumMod val="50000"/>
                    </a:srgbClr>
                  </a:gs>
                  <a:gs pos="0">
                    <a:srgbClr val="0A4C84">
                      <a:lumMod val="20000"/>
                      <a:lumOff val="80000"/>
                    </a:srgbClr>
                  </a:gs>
                  <a:gs pos="72000">
                    <a:srgbClr val="0A4C84">
                      <a:lumMod val="75000"/>
                    </a:srgbClr>
                  </a:gs>
                  <a:gs pos="59161">
                    <a:srgbClr val="0A4C84">
                      <a:lumMod val="75000"/>
                    </a:srgbClr>
                  </a:gs>
                  <a:gs pos="65808">
                    <a:srgbClr val="0A4C84">
                      <a:lumMod val="75000"/>
                    </a:srgbClr>
                  </a:gs>
                  <a:gs pos="92000">
                    <a:srgbClr val="0A4C84">
                      <a:lumMod val="75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en-US" sz="1050" kern="0" dirty="0">
                  <a:solidFill>
                    <a:prstClr val="white"/>
                  </a:solidFill>
                  <a:cs typeface="Arial"/>
                  <a:sym typeface="Arial"/>
                </a:endParaRPr>
              </a:p>
            </p:txBody>
          </p:sp>
          <p:grpSp>
            <p:nvGrpSpPr>
              <p:cNvPr id="14" name="Group 13"/>
              <p:cNvGrpSpPr/>
              <p:nvPr/>
            </p:nvGrpSpPr>
            <p:grpSpPr>
              <a:xfrm>
                <a:off x="3188517" y="3723737"/>
                <a:ext cx="1318488" cy="1784709"/>
                <a:chOff x="3010207" y="2634904"/>
                <a:chExt cx="1373425" cy="2590801"/>
              </a:xfrm>
            </p:grpSpPr>
            <p:pic>
              <p:nvPicPr>
                <p:cNvPr id="46" name="Picture 4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10207" y="3919730"/>
                  <a:ext cx="1373425" cy="1305975"/>
                </a:xfrm>
                <a:prstGeom prst="rect">
                  <a:avLst/>
                </a:prstGeom>
                <a:solidFill>
                  <a:srgbClr val="9BBB59">
                    <a:lumMod val="50000"/>
                  </a:srgbClr>
                </a:solidFill>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7" name="Rectangle 46"/>
                <p:cNvSpPr/>
                <p:nvPr/>
              </p:nvSpPr>
              <p:spPr>
                <a:xfrm>
                  <a:off x="3012746" y="2634904"/>
                  <a:ext cx="1369060" cy="1243626"/>
                </a:xfrm>
                <a:prstGeom prst="rect">
                  <a:avLst/>
                </a:prstGeom>
                <a:gradFill flip="none" rotWithShape="1">
                  <a:gsLst>
                    <a:gs pos="0">
                      <a:srgbClr val="8064A2">
                        <a:lumMod val="50000"/>
                        <a:shade val="30000"/>
                        <a:satMod val="115000"/>
                      </a:srgbClr>
                    </a:gs>
                    <a:gs pos="50000">
                      <a:srgbClr val="8064A2">
                        <a:lumMod val="50000"/>
                        <a:shade val="67500"/>
                        <a:satMod val="115000"/>
                      </a:srgbClr>
                    </a:gs>
                    <a:gs pos="100000">
                      <a:srgbClr val="8064A2">
                        <a:lumMod val="50000"/>
                        <a:shade val="100000"/>
                        <a:satMod val="115000"/>
                      </a:srgbClr>
                    </a:gs>
                  </a:gsLst>
                  <a:lin ang="16200000" scaled="1"/>
                  <a:tileRect/>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sz="900" b="1" kern="0" dirty="0">
                    <a:solidFill>
                      <a:prstClr val="white"/>
                    </a:solidFill>
                    <a:cs typeface="Arial"/>
                    <a:sym typeface="Arial"/>
                  </a:endParaRPr>
                </a:p>
                <a:p>
                  <a:pPr algn="ctr">
                    <a:defRPr/>
                  </a:pPr>
                  <a:r>
                    <a:rPr lang="en-US" sz="1050" b="1" kern="0" dirty="0">
                      <a:solidFill>
                        <a:prstClr val="white"/>
                      </a:solidFill>
                      <a:cs typeface="Arial"/>
                      <a:sym typeface="Arial"/>
                    </a:rPr>
                    <a:t>Boulder</a:t>
                  </a:r>
                </a:p>
                <a:p>
                  <a:pPr algn="ctr">
                    <a:defRPr/>
                  </a:pPr>
                  <a:r>
                    <a:rPr lang="en-US" sz="1050" b="1" kern="0" dirty="0">
                      <a:solidFill>
                        <a:prstClr val="white"/>
                      </a:solidFill>
                      <a:cs typeface="Arial"/>
                      <a:sym typeface="Arial"/>
                    </a:rPr>
                    <a:t>Lab</a:t>
                  </a:r>
                  <a:endParaRPr lang="en-US" sz="825" b="1" kern="0" dirty="0">
                    <a:solidFill>
                      <a:prstClr val="white"/>
                    </a:solidFill>
                    <a:cs typeface="Arial"/>
                    <a:sym typeface="Arial"/>
                  </a:endParaRPr>
                </a:p>
                <a:p>
                  <a:pPr algn="ctr">
                    <a:defRPr/>
                  </a:pPr>
                  <a:endParaRPr lang="en-US" sz="100" b="1" i="1" kern="0" dirty="0">
                    <a:solidFill>
                      <a:prstClr val="white"/>
                    </a:solidFill>
                    <a:cs typeface="Arial"/>
                    <a:sym typeface="Arial"/>
                  </a:endParaRPr>
                </a:p>
                <a:p>
                  <a:pPr algn="ctr">
                    <a:defRPr/>
                  </a:pPr>
                  <a:r>
                    <a:rPr lang="en-US" sz="788" b="1" i="1" kern="0" dirty="0">
                      <a:solidFill>
                        <a:prstClr val="white"/>
                      </a:solidFill>
                      <a:cs typeface="Arial"/>
                      <a:sym typeface="Arial"/>
                    </a:rPr>
                    <a:t>Mature </a:t>
                  </a:r>
                </a:p>
                <a:p>
                  <a:pPr algn="ctr">
                    <a:defRPr/>
                  </a:pPr>
                  <a:r>
                    <a:rPr lang="en-US" sz="788" b="1" i="1" kern="0" dirty="0">
                      <a:solidFill>
                        <a:prstClr val="white"/>
                      </a:solidFill>
                      <a:cs typeface="Arial"/>
                      <a:sym typeface="Arial"/>
                    </a:rPr>
                    <a:t>Capabilities</a:t>
                  </a:r>
                </a:p>
                <a:p>
                  <a:pPr algn="ctr">
                    <a:defRPr/>
                  </a:pPr>
                  <a:endParaRPr lang="en-US" sz="900" b="1" kern="0" dirty="0">
                    <a:solidFill>
                      <a:prstClr val="white"/>
                    </a:solidFill>
                    <a:cs typeface="Arial"/>
                    <a:sym typeface="Arial"/>
                  </a:endParaRPr>
                </a:p>
              </p:txBody>
            </p:sp>
          </p:grpSp>
          <p:grpSp>
            <p:nvGrpSpPr>
              <p:cNvPr id="15" name="Group 14"/>
              <p:cNvGrpSpPr/>
              <p:nvPr/>
            </p:nvGrpSpPr>
            <p:grpSpPr>
              <a:xfrm>
                <a:off x="5096692" y="3730556"/>
                <a:ext cx="1342881" cy="1777889"/>
                <a:chOff x="4997889" y="2644803"/>
                <a:chExt cx="1398834" cy="2580901"/>
              </a:xfrm>
            </p:grpSpPr>
            <p:pic>
              <p:nvPicPr>
                <p:cNvPr id="44" name="Picture 4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97889" y="3935268"/>
                  <a:ext cx="1398834" cy="1290436"/>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5" name="Rectangle 44"/>
                <p:cNvSpPr/>
                <p:nvPr/>
              </p:nvSpPr>
              <p:spPr>
                <a:xfrm>
                  <a:off x="5006826" y="2644803"/>
                  <a:ext cx="1369059" cy="1243627"/>
                </a:xfrm>
                <a:prstGeom prst="rect">
                  <a:avLst/>
                </a:prstGeom>
                <a:gradFill flip="none" rotWithShape="1">
                  <a:gsLst>
                    <a:gs pos="0">
                      <a:srgbClr val="C0504D">
                        <a:lumMod val="50000"/>
                        <a:shade val="30000"/>
                        <a:satMod val="115000"/>
                      </a:srgbClr>
                    </a:gs>
                    <a:gs pos="50000">
                      <a:srgbClr val="C0504D">
                        <a:lumMod val="50000"/>
                        <a:shade val="67500"/>
                        <a:satMod val="115000"/>
                      </a:srgbClr>
                    </a:gs>
                    <a:gs pos="100000">
                      <a:srgbClr val="C0504D">
                        <a:lumMod val="50000"/>
                        <a:shade val="100000"/>
                        <a:satMod val="115000"/>
                      </a:srgbClr>
                    </a:gs>
                  </a:gsLst>
                  <a:lin ang="16200000" scaled="1"/>
                  <a:tileRect/>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sz="900" b="1" kern="0" dirty="0">
                    <a:solidFill>
                      <a:prstClr val="white"/>
                    </a:solidFill>
                    <a:cs typeface="Arial"/>
                    <a:sym typeface="Arial"/>
                  </a:endParaRPr>
                </a:p>
                <a:p>
                  <a:pPr algn="ctr">
                    <a:defRPr/>
                  </a:pPr>
                  <a:r>
                    <a:rPr lang="en-US" sz="1050" b="1" kern="0" dirty="0">
                      <a:solidFill>
                        <a:prstClr val="white"/>
                      </a:solidFill>
                      <a:cs typeface="Arial"/>
                      <a:sym typeface="Arial"/>
                    </a:rPr>
                    <a:t>OBAC /</a:t>
                  </a:r>
                </a:p>
                <a:p>
                  <a:pPr algn="ctr">
                    <a:defRPr/>
                  </a:pPr>
                  <a:r>
                    <a:rPr lang="en-US" sz="1050" b="1" kern="0" dirty="0">
                      <a:solidFill>
                        <a:prstClr val="white"/>
                      </a:solidFill>
                      <a:cs typeface="Arial"/>
                      <a:sym typeface="Arial"/>
                    </a:rPr>
                    <a:t>SBIRS MCS</a:t>
                  </a:r>
                </a:p>
                <a:p>
                  <a:pPr algn="ctr">
                    <a:defRPr/>
                  </a:pPr>
                  <a:endParaRPr lang="en-US" sz="100" b="1" i="1" kern="0" dirty="0">
                    <a:solidFill>
                      <a:prstClr val="white"/>
                    </a:solidFill>
                    <a:cs typeface="Arial"/>
                    <a:sym typeface="Arial"/>
                  </a:endParaRPr>
                </a:p>
                <a:p>
                  <a:pPr algn="ctr">
                    <a:defRPr/>
                  </a:pPr>
                  <a:r>
                    <a:rPr lang="en-US" sz="788" b="1" i="1" kern="0" dirty="0">
                      <a:solidFill>
                        <a:prstClr val="white"/>
                      </a:solidFill>
                      <a:cs typeface="Arial"/>
                      <a:sym typeface="Arial"/>
                    </a:rPr>
                    <a:t>Actionable</a:t>
                  </a:r>
                </a:p>
                <a:p>
                  <a:pPr algn="ctr">
                    <a:defRPr/>
                  </a:pPr>
                  <a:r>
                    <a:rPr lang="en-US" sz="788" b="1" i="1" kern="0" dirty="0">
                      <a:solidFill>
                        <a:prstClr val="white"/>
                      </a:solidFill>
                      <a:cs typeface="Arial"/>
                      <a:sym typeface="Arial"/>
                    </a:rPr>
                    <a:t>Information</a:t>
                  </a:r>
                </a:p>
                <a:p>
                  <a:pPr algn="ctr">
                    <a:defRPr/>
                  </a:pPr>
                  <a:endParaRPr lang="en-US" sz="900" b="1" kern="0" dirty="0">
                    <a:solidFill>
                      <a:prstClr val="white"/>
                    </a:solidFill>
                    <a:cs typeface="Arial"/>
                    <a:sym typeface="Arial"/>
                  </a:endParaRPr>
                </a:p>
              </p:txBody>
            </p:sp>
          </p:grpSp>
          <p:grpSp>
            <p:nvGrpSpPr>
              <p:cNvPr id="16" name="Group 15"/>
              <p:cNvGrpSpPr/>
              <p:nvPr/>
            </p:nvGrpSpPr>
            <p:grpSpPr>
              <a:xfrm>
                <a:off x="1361461" y="3730556"/>
                <a:ext cx="1347531" cy="1777890"/>
                <a:chOff x="1107031" y="2644803"/>
                <a:chExt cx="1403678" cy="2580902"/>
              </a:xfrm>
            </p:grpSpPr>
            <p:pic>
              <p:nvPicPr>
                <p:cNvPr id="42" name="Picture 4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07031" y="3919748"/>
                  <a:ext cx="1403678" cy="1305957"/>
                </a:xfrm>
                <a:prstGeom prst="rect">
                  <a:avLst/>
                </a:prstGeom>
                <a:solidFill>
                  <a:srgbClr val="9BBB59">
                    <a:lumMod val="50000"/>
                  </a:srgbClr>
                </a:solidFill>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3" name="Rectangle 42"/>
                <p:cNvSpPr/>
                <p:nvPr/>
              </p:nvSpPr>
              <p:spPr>
                <a:xfrm>
                  <a:off x="1108591" y="2644803"/>
                  <a:ext cx="1369059" cy="1243626"/>
                </a:xfrm>
                <a:prstGeom prst="rect">
                  <a:avLst/>
                </a:prstGeom>
                <a:gradFill flip="none" rotWithShape="1">
                  <a:gsLst>
                    <a:gs pos="0">
                      <a:srgbClr val="9BBB59">
                        <a:lumMod val="50000"/>
                        <a:shade val="30000"/>
                        <a:satMod val="115000"/>
                      </a:srgbClr>
                    </a:gs>
                    <a:gs pos="50000">
                      <a:srgbClr val="9BBB59">
                        <a:lumMod val="50000"/>
                        <a:shade val="67500"/>
                        <a:satMod val="115000"/>
                      </a:srgbClr>
                    </a:gs>
                    <a:gs pos="100000">
                      <a:srgbClr val="9BBB59">
                        <a:lumMod val="50000"/>
                        <a:shade val="100000"/>
                        <a:satMod val="115000"/>
                      </a:srgbClr>
                    </a:gs>
                  </a:gsLst>
                  <a:lin ang="16200000" scaled="1"/>
                  <a:tileRect/>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r>
                    <a:rPr lang="en-US" sz="1050" b="1" kern="0" dirty="0">
                      <a:solidFill>
                        <a:prstClr val="white"/>
                      </a:solidFill>
                      <a:cs typeface="Arial"/>
                      <a:sym typeface="Arial"/>
                    </a:rPr>
                    <a:t>Developers/ Academia</a:t>
                  </a:r>
                  <a:endParaRPr lang="en-US" sz="825" b="1" i="1" kern="0" dirty="0">
                    <a:solidFill>
                      <a:prstClr val="white"/>
                    </a:solidFill>
                    <a:cs typeface="Arial"/>
                    <a:sym typeface="Arial"/>
                  </a:endParaRPr>
                </a:p>
                <a:p>
                  <a:pPr algn="ctr">
                    <a:defRPr/>
                  </a:pPr>
                  <a:endParaRPr lang="en-US" sz="750" b="1" i="1" kern="0" dirty="0">
                    <a:solidFill>
                      <a:prstClr val="white"/>
                    </a:solidFill>
                    <a:cs typeface="Arial"/>
                    <a:sym typeface="Arial"/>
                  </a:endParaRPr>
                </a:p>
                <a:p>
                  <a:pPr algn="ctr">
                    <a:defRPr/>
                  </a:pPr>
                  <a:r>
                    <a:rPr lang="en-US" sz="788" b="1" i="1" kern="0" dirty="0">
                      <a:solidFill>
                        <a:prstClr val="white"/>
                      </a:solidFill>
                      <a:cs typeface="Arial"/>
                      <a:sym typeface="Arial"/>
                    </a:rPr>
                    <a:t>New Capabilities</a:t>
                  </a:r>
                </a:p>
              </p:txBody>
            </p:sp>
          </p:grpSp>
          <p:grpSp>
            <p:nvGrpSpPr>
              <p:cNvPr id="18" name="Group 17"/>
              <p:cNvGrpSpPr/>
              <p:nvPr/>
            </p:nvGrpSpPr>
            <p:grpSpPr>
              <a:xfrm>
                <a:off x="2678203" y="4556310"/>
                <a:ext cx="520023" cy="239362"/>
                <a:chOff x="2478631" y="3843522"/>
                <a:chExt cx="541691" cy="347473"/>
              </a:xfrm>
            </p:grpSpPr>
            <p:sp>
              <p:nvSpPr>
                <p:cNvPr id="38" name="Chevron 37"/>
                <p:cNvSpPr/>
                <p:nvPr/>
              </p:nvSpPr>
              <p:spPr>
                <a:xfrm>
                  <a:off x="2478631" y="3843522"/>
                  <a:ext cx="304800" cy="342900"/>
                </a:xfrm>
                <a:prstGeom prst="chevron">
                  <a:avLst>
                    <a:gd name="adj" fmla="val 60000"/>
                  </a:avLst>
                </a:prstGeom>
                <a:gradFill flip="none" rotWithShape="1">
                  <a:gsLst>
                    <a:gs pos="0">
                      <a:srgbClr val="9BBB59">
                        <a:lumMod val="50000"/>
                        <a:shade val="30000"/>
                        <a:satMod val="115000"/>
                      </a:srgbClr>
                    </a:gs>
                    <a:gs pos="50000">
                      <a:srgbClr val="9BBB59">
                        <a:lumMod val="50000"/>
                        <a:shade val="67500"/>
                        <a:satMod val="115000"/>
                      </a:srgbClr>
                    </a:gs>
                    <a:gs pos="100000">
                      <a:srgbClr val="9BBB59">
                        <a:lumMod val="50000"/>
                        <a:shade val="100000"/>
                        <a:satMod val="115000"/>
                      </a:srgbClr>
                    </a:gs>
                  </a:gsLst>
                  <a:path path="circle">
                    <a:fillToRect l="100000" t="100000"/>
                  </a:path>
                  <a:tileRect r="-100000" b="-100000"/>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050" kern="0" dirty="0">
                    <a:solidFill>
                      <a:prstClr val="black"/>
                    </a:solidFill>
                    <a:cs typeface="Arial"/>
                    <a:sym typeface="Arial"/>
                  </a:endParaRPr>
                </a:p>
              </p:txBody>
            </p:sp>
            <p:sp>
              <p:nvSpPr>
                <p:cNvPr id="39" name="Chevron 38"/>
                <p:cNvSpPr/>
                <p:nvPr/>
              </p:nvSpPr>
              <p:spPr>
                <a:xfrm>
                  <a:off x="2718570" y="3843523"/>
                  <a:ext cx="301752" cy="347472"/>
                </a:xfrm>
                <a:prstGeom prst="chevron">
                  <a:avLst>
                    <a:gd name="adj" fmla="val 62500"/>
                  </a:avLst>
                </a:prstGeom>
                <a:gradFill flip="none" rotWithShape="1">
                  <a:gsLst>
                    <a:gs pos="0">
                      <a:srgbClr val="9BBB59">
                        <a:lumMod val="50000"/>
                        <a:shade val="30000"/>
                        <a:satMod val="115000"/>
                      </a:srgbClr>
                    </a:gs>
                    <a:gs pos="50000">
                      <a:srgbClr val="9BBB59">
                        <a:lumMod val="50000"/>
                        <a:shade val="67500"/>
                        <a:satMod val="115000"/>
                      </a:srgbClr>
                    </a:gs>
                    <a:gs pos="100000">
                      <a:srgbClr val="9BBB59">
                        <a:lumMod val="50000"/>
                        <a:shade val="100000"/>
                        <a:satMod val="115000"/>
                      </a:srgbClr>
                    </a:gs>
                  </a:gsLst>
                  <a:path path="circle">
                    <a:fillToRect l="100000" t="100000"/>
                  </a:path>
                  <a:tileRect r="-100000" b="-100000"/>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050" kern="0" dirty="0">
                    <a:solidFill>
                      <a:prstClr val="black"/>
                    </a:solidFill>
                    <a:cs typeface="Arial"/>
                    <a:sym typeface="Arial"/>
                  </a:endParaRPr>
                </a:p>
              </p:txBody>
            </p:sp>
          </p:grpSp>
          <p:grpSp>
            <p:nvGrpSpPr>
              <p:cNvPr id="19" name="Group 18"/>
              <p:cNvGrpSpPr/>
              <p:nvPr/>
            </p:nvGrpSpPr>
            <p:grpSpPr>
              <a:xfrm>
                <a:off x="4507000" y="4556311"/>
                <a:ext cx="520023" cy="239362"/>
                <a:chOff x="4383631" y="3843523"/>
                <a:chExt cx="541691" cy="347473"/>
              </a:xfrm>
            </p:grpSpPr>
            <p:sp>
              <p:nvSpPr>
                <p:cNvPr id="36" name="Chevron 35"/>
                <p:cNvSpPr/>
                <p:nvPr/>
              </p:nvSpPr>
              <p:spPr>
                <a:xfrm>
                  <a:off x="4383631" y="3843523"/>
                  <a:ext cx="304800" cy="342900"/>
                </a:xfrm>
                <a:prstGeom prst="chevron">
                  <a:avLst>
                    <a:gd name="adj" fmla="val 60000"/>
                  </a:avLst>
                </a:prstGeom>
                <a:gradFill flip="none" rotWithShape="1">
                  <a:gsLst>
                    <a:gs pos="0">
                      <a:srgbClr val="9BBB59">
                        <a:lumMod val="50000"/>
                        <a:shade val="30000"/>
                        <a:satMod val="115000"/>
                      </a:srgbClr>
                    </a:gs>
                    <a:gs pos="50000">
                      <a:srgbClr val="9BBB59">
                        <a:lumMod val="50000"/>
                        <a:shade val="67500"/>
                        <a:satMod val="115000"/>
                      </a:srgbClr>
                    </a:gs>
                    <a:gs pos="100000">
                      <a:srgbClr val="9BBB59">
                        <a:lumMod val="50000"/>
                        <a:shade val="100000"/>
                        <a:satMod val="115000"/>
                      </a:srgbClr>
                    </a:gs>
                  </a:gsLst>
                  <a:path path="circle">
                    <a:fillToRect l="100000" t="100000"/>
                  </a:path>
                  <a:tileRect r="-100000" b="-100000"/>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050" kern="0" dirty="0">
                    <a:solidFill>
                      <a:prstClr val="black"/>
                    </a:solidFill>
                    <a:cs typeface="Arial"/>
                    <a:sym typeface="Arial"/>
                  </a:endParaRPr>
                </a:p>
              </p:txBody>
            </p:sp>
            <p:sp>
              <p:nvSpPr>
                <p:cNvPr id="37" name="Chevron 36"/>
                <p:cNvSpPr/>
                <p:nvPr/>
              </p:nvSpPr>
              <p:spPr>
                <a:xfrm>
                  <a:off x="4623570" y="3843524"/>
                  <a:ext cx="301752" cy="347472"/>
                </a:xfrm>
                <a:prstGeom prst="chevron">
                  <a:avLst>
                    <a:gd name="adj" fmla="val 62500"/>
                  </a:avLst>
                </a:prstGeom>
                <a:gradFill flip="none" rotWithShape="1">
                  <a:gsLst>
                    <a:gs pos="0">
                      <a:srgbClr val="9BBB59">
                        <a:lumMod val="50000"/>
                        <a:shade val="30000"/>
                        <a:satMod val="115000"/>
                      </a:srgbClr>
                    </a:gs>
                    <a:gs pos="50000">
                      <a:srgbClr val="9BBB59">
                        <a:lumMod val="50000"/>
                        <a:shade val="67500"/>
                        <a:satMod val="115000"/>
                      </a:srgbClr>
                    </a:gs>
                    <a:gs pos="100000">
                      <a:srgbClr val="9BBB59">
                        <a:lumMod val="50000"/>
                        <a:shade val="100000"/>
                        <a:satMod val="115000"/>
                      </a:srgbClr>
                    </a:gs>
                  </a:gsLst>
                  <a:path path="circle">
                    <a:fillToRect l="100000" t="100000"/>
                  </a:path>
                  <a:tileRect r="-100000" b="-100000"/>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050" kern="0" dirty="0">
                    <a:solidFill>
                      <a:prstClr val="black"/>
                    </a:solidFill>
                    <a:cs typeface="Arial"/>
                    <a:sym typeface="Arial"/>
                  </a:endParaRPr>
                </a:p>
              </p:txBody>
            </p:sp>
          </p:grpSp>
          <p:grpSp>
            <p:nvGrpSpPr>
              <p:cNvPr id="21" name="Group 20"/>
              <p:cNvGrpSpPr/>
              <p:nvPr/>
            </p:nvGrpSpPr>
            <p:grpSpPr>
              <a:xfrm>
                <a:off x="6925499" y="3730557"/>
                <a:ext cx="1316732" cy="1777888"/>
                <a:chOff x="6902895" y="2644804"/>
                <a:chExt cx="1371596" cy="2580899"/>
              </a:xfrm>
            </p:grpSpPr>
            <p:pic>
              <p:nvPicPr>
                <p:cNvPr id="32" name="Picture 3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02895" y="3930304"/>
                  <a:ext cx="1371596" cy="1295399"/>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3" name="Rectangle 32"/>
                <p:cNvSpPr/>
                <p:nvPr/>
              </p:nvSpPr>
              <p:spPr>
                <a:xfrm>
                  <a:off x="6905430" y="2644804"/>
                  <a:ext cx="1369058" cy="1243626"/>
                </a:xfrm>
                <a:prstGeom prst="rect">
                  <a:avLst/>
                </a:prstGeom>
                <a:solidFill>
                  <a:srgbClr val="EEECE1">
                    <a:lumMod val="1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r>
                    <a:rPr lang="en-US" sz="1050" b="1" kern="0" dirty="0">
                      <a:solidFill>
                        <a:prstClr val="white"/>
                      </a:solidFill>
                      <a:cs typeface="Arial"/>
                      <a:sym typeface="Arial"/>
                    </a:rPr>
                    <a:t>Warfighter / </a:t>
                  </a:r>
                </a:p>
                <a:p>
                  <a:pPr algn="ctr">
                    <a:defRPr/>
                  </a:pPr>
                  <a:r>
                    <a:rPr lang="en-US" sz="1050" b="1" kern="0" dirty="0">
                      <a:solidFill>
                        <a:prstClr val="white"/>
                      </a:solidFill>
                      <a:cs typeface="Arial"/>
                      <a:sym typeface="Arial"/>
                    </a:rPr>
                    <a:t>Civil Users</a:t>
                  </a:r>
                </a:p>
              </p:txBody>
            </p:sp>
          </p:grpSp>
          <p:grpSp>
            <p:nvGrpSpPr>
              <p:cNvPr id="22" name="Group 21"/>
              <p:cNvGrpSpPr/>
              <p:nvPr/>
            </p:nvGrpSpPr>
            <p:grpSpPr>
              <a:xfrm>
                <a:off x="6419572" y="4538845"/>
                <a:ext cx="507384" cy="239362"/>
                <a:chOff x="6375894" y="3818169"/>
                <a:chExt cx="528525" cy="347473"/>
              </a:xfrm>
            </p:grpSpPr>
            <p:sp>
              <p:nvSpPr>
                <p:cNvPr id="30" name="Chevron 29"/>
                <p:cNvSpPr/>
                <p:nvPr/>
              </p:nvSpPr>
              <p:spPr>
                <a:xfrm>
                  <a:off x="6375894" y="3818169"/>
                  <a:ext cx="304800" cy="342900"/>
                </a:xfrm>
                <a:prstGeom prst="chevron">
                  <a:avLst>
                    <a:gd name="adj" fmla="val 60000"/>
                  </a:avLst>
                </a:prstGeom>
                <a:gradFill flip="none" rotWithShape="1">
                  <a:gsLst>
                    <a:gs pos="0">
                      <a:srgbClr val="9BBB59">
                        <a:lumMod val="50000"/>
                        <a:shade val="30000"/>
                        <a:satMod val="115000"/>
                      </a:srgbClr>
                    </a:gs>
                    <a:gs pos="50000">
                      <a:srgbClr val="9BBB59">
                        <a:lumMod val="50000"/>
                        <a:shade val="67500"/>
                        <a:satMod val="115000"/>
                      </a:srgbClr>
                    </a:gs>
                    <a:gs pos="100000">
                      <a:srgbClr val="9BBB59">
                        <a:lumMod val="50000"/>
                        <a:shade val="100000"/>
                        <a:satMod val="115000"/>
                      </a:srgbClr>
                    </a:gs>
                  </a:gsLst>
                  <a:path path="circle">
                    <a:fillToRect l="100000" t="100000"/>
                  </a:path>
                  <a:tileRect r="-100000" b="-100000"/>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050" kern="0" dirty="0">
                    <a:solidFill>
                      <a:prstClr val="black"/>
                    </a:solidFill>
                    <a:cs typeface="Arial"/>
                    <a:sym typeface="Arial"/>
                  </a:endParaRPr>
                </a:p>
              </p:txBody>
            </p:sp>
            <p:sp>
              <p:nvSpPr>
                <p:cNvPr id="31" name="Chevron 30"/>
                <p:cNvSpPr/>
                <p:nvPr/>
              </p:nvSpPr>
              <p:spPr>
                <a:xfrm>
                  <a:off x="6602667" y="3818170"/>
                  <a:ext cx="301752" cy="347472"/>
                </a:xfrm>
                <a:prstGeom prst="chevron">
                  <a:avLst>
                    <a:gd name="adj" fmla="val 62500"/>
                  </a:avLst>
                </a:prstGeom>
                <a:gradFill flip="none" rotWithShape="1">
                  <a:gsLst>
                    <a:gs pos="0">
                      <a:srgbClr val="9BBB59">
                        <a:lumMod val="50000"/>
                        <a:shade val="30000"/>
                        <a:satMod val="115000"/>
                      </a:srgbClr>
                    </a:gs>
                    <a:gs pos="50000">
                      <a:srgbClr val="9BBB59">
                        <a:lumMod val="50000"/>
                        <a:shade val="67500"/>
                        <a:satMod val="115000"/>
                      </a:srgbClr>
                    </a:gs>
                    <a:gs pos="100000">
                      <a:srgbClr val="9BBB59">
                        <a:lumMod val="50000"/>
                        <a:shade val="100000"/>
                        <a:satMod val="115000"/>
                      </a:srgbClr>
                    </a:gs>
                  </a:gsLst>
                  <a:path path="circle">
                    <a:fillToRect l="100000" t="100000"/>
                  </a:path>
                  <a:tileRect r="-100000" b="-100000"/>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050" kern="0" dirty="0">
                    <a:solidFill>
                      <a:prstClr val="black"/>
                    </a:solidFill>
                    <a:cs typeface="Arial"/>
                    <a:sym typeface="Arial"/>
                  </a:endParaRPr>
                </a:p>
              </p:txBody>
            </p:sp>
          </p:grpSp>
          <p:sp>
            <p:nvSpPr>
              <p:cNvPr id="23" name="TextBox 22"/>
              <p:cNvSpPr txBox="1"/>
              <p:nvPr/>
            </p:nvSpPr>
            <p:spPr>
              <a:xfrm>
                <a:off x="3620475" y="3186169"/>
                <a:ext cx="1977978" cy="572147"/>
              </a:xfrm>
              <a:prstGeom prst="rect">
                <a:avLst/>
              </a:prstGeom>
              <a:noFill/>
            </p:spPr>
            <p:txBody>
              <a:bodyPr wrap="none" rtlCol="0">
                <a:spAutoFit/>
              </a:bodyPr>
              <a:lstStyle/>
              <a:p>
                <a:pPr algn="ctr">
                  <a:defRPr/>
                </a:pPr>
                <a:r>
                  <a:rPr lang="en-US" sz="1050" b="1" kern="0" dirty="0">
                    <a:solidFill>
                      <a:prstClr val="black"/>
                    </a:solidFill>
                    <a:cs typeface="Arial"/>
                    <a:sym typeface="Arial"/>
                  </a:rPr>
                  <a:t>Community Collaboration</a:t>
                </a:r>
              </a:p>
              <a:p>
                <a:pPr algn="ctr">
                  <a:defRPr/>
                </a:pPr>
                <a:r>
                  <a:rPr lang="en-US" sz="1050" b="1" kern="0" dirty="0">
                    <a:solidFill>
                      <a:prstClr val="black"/>
                    </a:solidFill>
                    <a:cs typeface="Arial"/>
                    <a:sym typeface="Arial"/>
                  </a:rPr>
                  <a:t>(NASIC, ISPO, DoD, Civil)</a:t>
                </a:r>
              </a:p>
            </p:txBody>
          </p:sp>
          <p:sp>
            <p:nvSpPr>
              <p:cNvPr id="24" name="TextBox 23"/>
              <p:cNvSpPr txBox="1"/>
              <p:nvPr/>
            </p:nvSpPr>
            <p:spPr>
              <a:xfrm>
                <a:off x="3980951" y="5486400"/>
                <a:ext cx="1362426" cy="381432"/>
              </a:xfrm>
              <a:prstGeom prst="rect">
                <a:avLst/>
              </a:prstGeom>
              <a:noFill/>
            </p:spPr>
            <p:txBody>
              <a:bodyPr wrap="none" rtlCol="0">
                <a:spAutoFit/>
              </a:bodyPr>
              <a:lstStyle/>
              <a:p>
                <a:pPr algn="ctr">
                  <a:defRPr/>
                </a:pPr>
                <a:r>
                  <a:rPr lang="en-US" sz="1200" b="1" kern="0" dirty="0">
                    <a:solidFill>
                      <a:prstClr val="black"/>
                    </a:solidFill>
                    <a:cs typeface="Arial"/>
                    <a:sym typeface="Arial"/>
                  </a:rPr>
                  <a:t>User Feedback</a:t>
                </a:r>
              </a:p>
            </p:txBody>
          </p:sp>
          <p:grpSp>
            <p:nvGrpSpPr>
              <p:cNvPr id="25" name="Group 24"/>
              <p:cNvGrpSpPr/>
              <p:nvPr/>
            </p:nvGrpSpPr>
            <p:grpSpPr>
              <a:xfrm rot="5400000">
                <a:off x="2907642" y="1545173"/>
                <a:ext cx="3440724" cy="6118130"/>
                <a:chOff x="-2086306" y="-1054583"/>
                <a:chExt cx="4726983" cy="4433455"/>
              </a:xfrm>
            </p:grpSpPr>
            <p:sp>
              <p:nvSpPr>
                <p:cNvPr id="26" name="Arc 25"/>
                <p:cNvSpPr/>
                <p:nvPr/>
              </p:nvSpPr>
              <p:spPr>
                <a:xfrm>
                  <a:off x="-2086306" y="-1054583"/>
                  <a:ext cx="4572000" cy="4433455"/>
                </a:xfrm>
                <a:prstGeom prst="arc">
                  <a:avLst>
                    <a:gd name="adj1" fmla="val 18415501"/>
                    <a:gd name="adj2" fmla="val 21320881"/>
                  </a:avLst>
                </a:prstGeom>
                <a:noFill/>
                <a:ln w="117475" cap="flat" cmpd="sng" algn="ctr">
                  <a:solidFill>
                    <a:srgbClr val="33CC33">
                      <a:lumMod val="50000"/>
                    </a:srgbClr>
                  </a:solidFill>
                  <a:prstDash val="solid"/>
                  <a:headEnd type="none" w="med" len="med"/>
                  <a:tailEnd type="triangle" w="med" len="med"/>
                </a:ln>
                <a:effectLst/>
                <a:scene3d>
                  <a:camera prst="orthographicFront"/>
                  <a:lightRig rig="threePt" dir="t"/>
                </a:scene3d>
                <a:sp3d>
                  <a:bevelT w="101600" prst="riblet"/>
                </a:sp3d>
              </p:spPr>
              <p:txBody>
                <a:bodyPr rtlCol="0" anchor="ctr"/>
                <a:lstStyle/>
                <a:p>
                  <a:pPr algn="ctr">
                    <a:defRPr/>
                  </a:pPr>
                  <a:endParaRPr lang="en-US" sz="1050" kern="0" dirty="0">
                    <a:solidFill>
                      <a:prstClr val="black"/>
                    </a:solidFill>
                    <a:cs typeface="Arial"/>
                    <a:sym typeface="Arial"/>
                  </a:endParaRPr>
                </a:p>
              </p:txBody>
            </p:sp>
            <p:sp>
              <p:nvSpPr>
                <p:cNvPr id="27" name="Arc 26"/>
                <p:cNvSpPr/>
                <p:nvPr/>
              </p:nvSpPr>
              <p:spPr>
                <a:xfrm rot="5400000">
                  <a:off x="-2017034" y="-1123855"/>
                  <a:ext cx="4433455" cy="4572000"/>
                </a:xfrm>
                <a:prstGeom prst="arc">
                  <a:avLst>
                    <a:gd name="adj1" fmla="val 16596128"/>
                    <a:gd name="adj2" fmla="val 19456917"/>
                  </a:avLst>
                </a:prstGeom>
                <a:noFill/>
                <a:ln w="117475" cap="flat" cmpd="sng" algn="ctr">
                  <a:solidFill>
                    <a:srgbClr val="EEECE1">
                      <a:lumMod val="50000"/>
                    </a:srgbClr>
                  </a:solidFill>
                  <a:prstDash val="solid"/>
                  <a:headEnd type="none" w="med" len="med"/>
                  <a:tailEnd type="triangle" w="med" len="med"/>
                </a:ln>
                <a:effectLst/>
                <a:scene3d>
                  <a:camera prst="orthographicFront"/>
                  <a:lightRig rig="threePt" dir="t"/>
                </a:scene3d>
                <a:sp3d>
                  <a:bevelT w="101600" prst="riblet"/>
                </a:sp3d>
              </p:spPr>
              <p:txBody>
                <a:bodyPr rtlCol="0" anchor="ctr"/>
                <a:lstStyle/>
                <a:p>
                  <a:pPr algn="ctr">
                    <a:defRPr/>
                  </a:pPr>
                  <a:endParaRPr lang="en-US" sz="1050" kern="0" dirty="0">
                    <a:solidFill>
                      <a:prstClr val="black"/>
                    </a:solidFill>
                    <a:cs typeface="Arial"/>
                    <a:sym typeface="Arial"/>
                  </a:endParaRPr>
                </a:p>
              </p:txBody>
            </p:sp>
            <p:sp>
              <p:nvSpPr>
                <p:cNvPr id="28" name="Arc 27"/>
                <p:cNvSpPr/>
                <p:nvPr/>
              </p:nvSpPr>
              <p:spPr>
                <a:xfrm rot="10800000">
                  <a:off x="-1931323" y="-1054583"/>
                  <a:ext cx="4572000" cy="4433455"/>
                </a:xfrm>
                <a:prstGeom prst="arc">
                  <a:avLst>
                    <a:gd name="adj1" fmla="val 17891168"/>
                    <a:gd name="adj2" fmla="val 21564425"/>
                  </a:avLst>
                </a:prstGeom>
                <a:noFill/>
                <a:ln w="117475" cap="flat" cmpd="sng" algn="ctr">
                  <a:solidFill>
                    <a:srgbClr val="0A4C84">
                      <a:lumMod val="75000"/>
                    </a:srgbClr>
                  </a:solidFill>
                  <a:prstDash val="solid"/>
                  <a:headEnd type="none" w="med" len="med"/>
                  <a:tailEnd type="triangle" w="med" len="med"/>
                </a:ln>
                <a:effectLst/>
                <a:scene3d>
                  <a:camera prst="orthographicFront"/>
                  <a:lightRig rig="threePt" dir="t"/>
                </a:scene3d>
                <a:sp3d>
                  <a:bevelT w="101600" prst="riblet"/>
                </a:sp3d>
              </p:spPr>
              <p:txBody>
                <a:bodyPr rtlCol="0" anchor="ctr"/>
                <a:lstStyle/>
                <a:p>
                  <a:pPr algn="ctr">
                    <a:defRPr/>
                  </a:pPr>
                  <a:endParaRPr lang="en-US" sz="1050" kern="0" dirty="0">
                    <a:solidFill>
                      <a:prstClr val="black"/>
                    </a:solidFill>
                    <a:cs typeface="Arial"/>
                    <a:sym typeface="Arial"/>
                  </a:endParaRPr>
                </a:p>
              </p:txBody>
            </p:sp>
            <p:sp>
              <p:nvSpPr>
                <p:cNvPr id="29" name="Arc 28"/>
                <p:cNvSpPr/>
                <p:nvPr/>
              </p:nvSpPr>
              <p:spPr>
                <a:xfrm rot="16200000">
                  <a:off x="-1862052" y="-1123855"/>
                  <a:ext cx="4433455" cy="4572000"/>
                </a:xfrm>
                <a:prstGeom prst="arc">
                  <a:avLst>
                    <a:gd name="adj1" fmla="val 16552020"/>
                    <a:gd name="adj2" fmla="val 19897696"/>
                  </a:avLst>
                </a:prstGeom>
                <a:noFill/>
                <a:ln w="117475" cap="flat" cmpd="sng" algn="ctr">
                  <a:solidFill>
                    <a:srgbClr val="C7342C">
                      <a:lumMod val="75000"/>
                    </a:srgbClr>
                  </a:solidFill>
                  <a:prstDash val="solid"/>
                  <a:headEnd type="none" w="med" len="med"/>
                  <a:tailEnd type="triangle" w="med" len="med"/>
                </a:ln>
                <a:effectLst/>
                <a:scene3d>
                  <a:camera prst="orthographicFront"/>
                  <a:lightRig rig="threePt" dir="t"/>
                </a:scene3d>
                <a:sp3d>
                  <a:bevelT w="101600" prst="riblet"/>
                </a:sp3d>
              </p:spPr>
              <p:txBody>
                <a:bodyPr rtlCol="0" anchor="ctr"/>
                <a:lstStyle/>
                <a:p>
                  <a:pPr algn="ctr">
                    <a:defRPr/>
                  </a:pPr>
                  <a:endParaRPr lang="en-US" sz="1050" kern="0" dirty="0">
                    <a:solidFill>
                      <a:prstClr val="black"/>
                    </a:solidFill>
                    <a:cs typeface="Arial"/>
                    <a:sym typeface="Arial"/>
                  </a:endParaRPr>
                </a:p>
              </p:txBody>
            </p:sp>
          </p:grpSp>
        </p:grpSp>
      </p:grpSp>
      <p:sp>
        <p:nvSpPr>
          <p:cNvPr id="3" name="Rectangle 2"/>
          <p:cNvSpPr/>
          <p:nvPr/>
        </p:nvSpPr>
        <p:spPr>
          <a:xfrm>
            <a:off x="685801" y="5181212"/>
            <a:ext cx="7772400" cy="1143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Provide the environment, </a:t>
            </a:r>
            <a:r>
              <a:rPr lang="en-US" sz="2500" dirty="0" smtClean="0"/>
              <a:t>access to </a:t>
            </a:r>
            <a:r>
              <a:rPr lang="en-US" sz="2500" dirty="0" smtClean="0"/>
              <a:t>data and contracting for the development and rapid deployment of remote sensing data exploitation capabilities </a:t>
            </a:r>
            <a:endParaRPr lang="en-US" sz="2500" dirty="0"/>
          </a:p>
        </p:txBody>
      </p:sp>
      <p:sp>
        <p:nvSpPr>
          <p:cNvPr id="55" name="Footer Placeholder 5"/>
          <p:cNvSpPr txBox="1">
            <a:spLocks/>
          </p:cNvSpPr>
          <p:nvPr/>
        </p:nvSpPr>
        <p:spPr>
          <a:xfrm>
            <a:off x="3124200" y="15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56" name="Footer Placeholder 5"/>
          <p:cNvSpPr txBox="1">
            <a:spLocks/>
          </p:cNvSpPr>
          <p:nvPr/>
        </p:nvSpPr>
        <p:spPr>
          <a:xfrm>
            <a:off x="312420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Tree>
    <p:extLst>
      <p:ext uri="{BB962C8B-B14F-4D97-AF65-F5344CB8AC3E}">
        <p14:creationId xmlns:p14="http://schemas.microsoft.com/office/powerpoint/2010/main" val="1120824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250079" y="1454151"/>
            <a:ext cx="1554127" cy="4337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White Paper Submissions</a:t>
            </a:r>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smtClean="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600" b="1" dirty="0"/>
          </a:p>
        </p:txBody>
      </p:sp>
      <p:sp>
        <p:nvSpPr>
          <p:cNvPr id="4" name="Title 3"/>
          <p:cNvSpPr>
            <a:spLocks noGrp="1"/>
          </p:cNvSpPr>
          <p:nvPr>
            <p:ph type="title"/>
          </p:nvPr>
        </p:nvSpPr>
        <p:spPr>
          <a:xfrm>
            <a:off x="1591508" y="76200"/>
            <a:ext cx="7400092" cy="1143000"/>
          </a:xfrm>
        </p:spPr>
        <p:txBody>
          <a:bodyPr/>
          <a:lstStyle/>
          <a:p>
            <a:r>
              <a:rPr lang="en-US" dirty="0" smtClean="0"/>
              <a:t>Concepts to Ops Capability</a:t>
            </a:r>
            <a:endParaRPr lang="en-US" dirty="0"/>
          </a:p>
        </p:txBody>
      </p:sp>
      <p:sp>
        <p:nvSpPr>
          <p:cNvPr id="10" name="Rectangle 9"/>
          <p:cNvSpPr/>
          <p:nvPr/>
        </p:nvSpPr>
        <p:spPr>
          <a:xfrm>
            <a:off x="502206" y="1454151"/>
            <a:ext cx="1631210" cy="4337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Topic Focus Areas</a:t>
            </a:r>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smtClean="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600" b="1" dirty="0"/>
          </a:p>
        </p:txBody>
      </p:sp>
      <p:sp>
        <p:nvSpPr>
          <p:cNvPr id="12" name="Rectangle 11"/>
          <p:cNvSpPr/>
          <p:nvPr/>
        </p:nvSpPr>
        <p:spPr>
          <a:xfrm>
            <a:off x="573678" y="2262478"/>
            <a:ext cx="1524000" cy="45353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Mission-Specific and/or Customer Specific</a:t>
            </a:r>
            <a:endParaRPr lang="en-US" sz="1050" b="1" dirty="0"/>
          </a:p>
        </p:txBody>
      </p:sp>
      <p:sp>
        <p:nvSpPr>
          <p:cNvPr id="38" name="Rectangle 37"/>
          <p:cNvSpPr/>
          <p:nvPr/>
        </p:nvSpPr>
        <p:spPr>
          <a:xfrm>
            <a:off x="573678" y="2842362"/>
            <a:ext cx="1524000" cy="45353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As-A-Service Automation</a:t>
            </a:r>
            <a:endParaRPr lang="en-US" sz="1050" b="1" dirty="0"/>
          </a:p>
        </p:txBody>
      </p:sp>
      <p:sp>
        <p:nvSpPr>
          <p:cNvPr id="39" name="Rectangle 38"/>
          <p:cNvSpPr/>
          <p:nvPr/>
        </p:nvSpPr>
        <p:spPr>
          <a:xfrm>
            <a:off x="573678" y="3422246"/>
            <a:ext cx="1524000" cy="45353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Data Display &amp; User Experience</a:t>
            </a:r>
            <a:endParaRPr lang="en-US" sz="1050" b="1" dirty="0"/>
          </a:p>
        </p:txBody>
      </p:sp>
      <p:sp>
        <p:nvSpPr>
          <p:cNvPr id="40" name="Rectangle 39"/>
          <p:cNvSpPr/>
          <p:nvPr/>
        </p:nvSpPr>
        <p:spPr>
          <a:xfrm>
            <a:off x="573678" y="4002130"/>
            <a:ext cx="1524000" cy="45353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Data Display &amp; Trending</a:t>
            </a:r>
            <a:endParaRPr lang="en-US" sz="1050" b="1" dirty="0"/>
          </a:p>
        </p:txBody>
      </p:sp>
      <p:sp>
        <p:nvSpPr>
          <p:cNvPr id="41" name="Rectangle 40"/>
          <p:cNvSpPr/>
          <p:nvPr/>
        </p:nvSpPr>
        <p:spPr>
          <a:xfrm>
            <a:off x="573678" y="4582014"/>
            <a:ext cx="1524000" cy="45353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Data Ingest, Archive &amp; Discovery</a:t>
            </a:r>
            <a:endParaRPr lang="en-US" sz="1050" b="1" dirty="0"/>
          </a:p>
        </p:txBody>
      </p:sp>
      <p:sp>
        <p:nvSpPr>
          <p:cNvPr id="20" name="Flowchart: Multidocument 19"/>
          <p:cNvSpPr/>
          <p:nvPr/>
        </p:nvSpPr>
        <p:spPr>
          <a:xfrm>
            <a:off x="2417542" y="2489246"/>
            <a:ext cx="1219200" cy="2546304"/>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 name="Rectangle 42"/>
          <p:cNvSpPr/>
          <p:nvPr/>
        </p:nvSpPr>
        <p:spPr>
          <a:xfrm>
            <a:off x="3913779" y="1447800"/>
            <a:ext cx="15875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Evaluations</a:t>
            </a:r>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smtClean="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r>
              <a:rPr lang="en-US" sz="1400" b="1" dirty="0" smtClean="0"/>
              <a:t>F1, F2 &gt; F3</a:t>
            </a:r>
            <a:endParaRPr lang="en-US" sz="1400" b="1" dirty="0"/>
          </a:p>
          <a:p>
            <a:pPr algn="ctr"/>
            <a:endParaRPr lang="en-US" sz="1400" b="1" dirty="0" smtClean="0"/>
          </a:p>
          <a:p>
            <a:pPr algn="ctr"/>
            <a:endParaRPr lang="en-US" sz="1400" b="1" dirty="0"/>
          </a:p>
          <a:p>
            <a:pPr algn="ctr"/>
            <a:endParaRPr lang="en-US" sz="1400" b="1" dirty="0" smtClean="0"/>
          </a:p>
          <a:p>
            <a:pPr algn="ctr"/>
            <a:endParaRPr lang="en-US" sz="1400" b="1" dirty="0" smtClean="0"/>
          </a:p>
          <a:p>
            <a:pPr algn="ctr"/>
            <a:endParaRPr lang="en-US" sz="1600" b="1" dirty="0"/>
          </a:p>
        </p:txBody>
      </p:sp>
      <p:sp>
        <p:nvSpPr>
          <p:cNvPr id="14" name="Right Arrow 13"/>
          <p:cNvSpPr/>
          <p:nvPr/>
        </p:nvSpPr>
        <p:spPr>
          <a:xfrm>
            <a:off x="1965730" y="1538578"/>
            <a:ext cx="568697" cy="533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Rectangle 44"/>
          <p:cNvSpPr/>
          <p:nvPr/>
        </p:nvSpPr>
        <p:spPr>
          <a:xfrm>
            <a:off x="3968936" y="2216150"/>
            <a:ext cx="1443813" cy="58460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t>F1. Contribution to Focus Area</a:t>
            </a:r>
            <a:endParaRPr lang="en-US" sz="1050" b="1" dirty="0"/>
          </a:p>
        </p:txBody>
      </p:sp>
      <p:sp>
        <p:nvSpPr>
          <p:cNvPr id="46" name="Rectangle 45"/>
          <p:cNvSpPr/>
          <p:nvPr/>
        </p:nvSpPr>
        <p:spPr>
          <a:xfrm>
            <a:off x="3968936" y="2895600"/>
            <a:ext cx="1443813" cy="58460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t>F2. Technical Approach Qualifications</a:t>
            </a:r>
            <a:endParaRPr lang="en-US" sz="1050" b="1" dirty="0"/>
          </a:p>
        </p:txBody>
      </p:sp>
      <p:sp>
        <p:nvSpPr>
          <p:cNvPr id="47" name="Rectangle 46"/>
          <p:cNvSpPr/>
          <p:nvPr/>
        </p:nvSpPr>
        <p:spPr>
          <a:xfrm>
            <a:off x="3968936" y="3606396"/>
            <a:ext cx="1443813" cy="58460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t>F3. Cost</a:t>
            </a:r>
            <a:endParaRPr lang="en-US" sz="1050" b="1" dirty="0"/>
          </a:p>
        </p:txBody>
      </p:sp>
      <p:sp>
        <p:nvSpPr>
          <p:cNvPr id="22" name="Flowchart: Alternate Process 21"/>
          <p:cNvSpPr/>
          <p:nvPr/>
        </p:nvSpPr>
        <p:spPr>
          <a:xfrm>
            <a:off x="5653679" y="1371600"/>
            <a:ext cx="1422770" cy="515817"/>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Multiple </a:t>
            </a:r>
            <a:r>
              <a:rPr lang="en-US" sz="1100" b="1" dirty="0" err="1" smtClean="0"/>
              <a:t>Evals</a:t>
            </a:r>
            <a:endParaRPr lang="en-US" sz="1100" b="1" dirty="0"/>
          </a:p>
        </p:txBody>
      </p:sp>
      <p:sp>
        <p:nvSpPr>
          <p:cNvPr id="48" name="Flowchart: Alternate Process 47"/>
          <p:cNvSpPr/>
          <p:nvPr/>
        </p:nvSpPr>
        <p:spPr>
          <a:xfrm>
            <a:off x="5653679" y="2051050"/>
            <a:ext cx="1422770" cy="515817"/>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Composite Score</a:t>
            </a:r>
            <a:endParaRPr lang="en-US" sz="1100" b="1" dirty="0"/>
          </a:p>
        </p:txBody>
      </p:sp>
      <p:sp>
        <p:nvSpPr>
          <p:cNvPr id="56" name="Flowchart: Alternate Process 55"/>
          <p:cNvSpPr/>
          <p:nvPr/>
        </p:nvSpPr>
        <p:spPr>
          <a:xfrm>
            <a:off x="5669112" y="2736850"/>
            <a:ext cx="1422770" cy="515817"/>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Prioritization</a:t>
            </a:r>
            <a:endParaRPr lang="en-US" sz="1100" b="1" dirty="0"/>
          </a:p>
        </p:txBody>
      </p:sp>
      <p:cxnSp>
        <p:nvCxnSpPr>
          <p:cNvPr id="67" name="Straight Arrow Connector 66"/>
          <p:cNvCxnSpPr>
            <a:stCxn id="22" idx="2"/>
            <a:endCxn id="48" idx="0"/>
          </p:cNvCxnSpPr>
          <p:nvPr/>
        </p:nvCxnSpPr>
        <p:spPr>
          <a:xfrm>
            <a:off x="6365064" y="1887417"/>
            <a:ext cx="0" cy="163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2" name="Flowchart: Alternate Process 71"/>
          <p:cNvSpPr/>
          <p:nvPr/>
        </p:nvSpPr>
        <p:spPr>
          <a:xfrm>
            <a:off x="5676345" y="3422650"/>
            <a:ext cx="1422770" cy="515817"/>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Decision Authority</a:t>
            </a:r>
            <a:endParaRPr lang="en-US" sz="1100" b="1" dirty="0"/>
          </a:p>
        </p:txBody>
      </p:sp>
      <p:cxnSp>
        <p:nvCxnSpPr>
          <p:cNvPr id="77" name="Straight Arrow Connector 76"/>
          <p:cNvCxnSpPr>
            <a:stCxn id="48" idx="2"/>
            <a:endCxn id="56" idx="0"/>
          </p:cNvCxnSpPr>
          <p:nvPr/>
        </p:nvCxnSpPr>
        <p:spPr>
          <a:xfrm>
            <a:off x="6365064" y="2566867"/>
            <a:ext cx="15433" cy="1699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80"/>
          <p:cNvCxnSpPr>
            <a:stCxn id="56" idx="2"/>
            <a:endCxn id="72" idx="0"/>
          </p:cNvCxnSpPr>
          <p:nvPr/>
        </p:nvCxnSpPr>
        <p:spPr>
          <a:xfrm>
            <a:off x="6380497" y="3252667"/>
            <a:ext cx="7233" cy="1699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1" name="Flowchart: Alternate Process 90"/>
          <p:cNvSpPr/>
          <p:nvPr/>
        </p:nvSpPr>
        <p:spPr>
          <a:xfrm>
            <a:off x="5682695" y="4108450"/>
            <a:ext cx="1422770" cy="515817"/>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Request for Proposal to Selected Papers</a:t>
            </a:r>
            <a:endParaRPr lang="en-US" sz="1100" b="1" dirty="0"/>
          </a:p>
        </p:txBody>
      </p:sp>
      <p:cxnSp>
        <p:nvCxnSpPr>
          <p:cNvPr id="92" name="Straight Arrow Connector 91"/>
          <p:cNvCxnSpPr>
            <a:stCxn id="72" idx="2"/>
            <a:endCxn id="91" idx="0"/>
          </p:cNvCxnSpPr>
          <p:nvPr/>
        </p:nvCxnSpPr>
        <p:spPr>
          <a:xfrm>
            <a:off x="6387730" y="3938467"/>
            <a:ext cx="6350" cy="1699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1" name="Flowchart: Alternate Process 100"/>
          <p:cNvSpPr/>
          <p:nvPr/>
        </p:nvSpPr>
        <p:spPr>
          <a:xfrm>
            <a:off x="5682695" y="4794250"/>
            <a:ext cx="1422770" cy="515817"/>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Technical Evaluation</a:t>
            </a:r>
            <a:endParaRPr lang="en-US" sz="1100" b="1" dirty="0"/>
          </a:p>
        </p:txBody>
      </p:sp>
      <p:cxnSp>
        <p:nvCxnSpPr>
          <p:cNvPr id="102" name="Straight Arrow Connector 101"/>
          <p:cNvCxnSpPr>
            <a:stCxn id="91" idx="2"/>
            <a:endCxn id="101" idx="0"/>
          </p:cNvCxnSpPr>
          <p:nvPr/>
        </p:nvCxnSpPr>
        <p:spPr>
          <a:xfrm>
            <a:off x="6394080" y="4624267"/>
            <a:ext cx="0" cy="1699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5" name="Flowchart: Alternate Process 104"/>
          <p:cNvSpPr/>
          <p:nvPr/>
        </p:nvSpPr>
        <p:spPr>
          <a:xfrm>
            <a:off x="5689045" y="5480050"/>
            <a:ext cx="1422770" cy="515817"/>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Contract Award</a:t>
            </a:r>
            <a:endParaRPr lang="en-US" sz="1100" b="1" dirty="0"/>
          </a:p>
        </p:txBody>
      </p:sp>
      <p:cxnSp>
        <p:nvCxnSpPr>
          <p:cNvPr id="106" name="Straight Arrow Connector 105"/>
          <p:cNvCxnSpPr>
            <a:stCxn id="101" idx="2"/>
            <a:endCxn id="105" idx="0"/>
          </p:cNvCxnSpPr>
          <p:nvPr/>
        </p:nvCxnSpPr>
        <p:spPr>
          <a:xfrm>
            <a:off x="6394080" y="5310067"/>
            <a:ext cx="6350" cy="1699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0" name="Rectangle 109"/>
          <p:cNvSpPr/>
          <p:nvPr/>
        </p:nvSpPr>
        <p:spPr>
          <a:xfrm>
            <a:off x="7175500" y="1447800"/>
            <a:ext cx="15875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Project Execution</a:t>
            </a:r>
          </a:p>
          <a:p>
            <a:pPr algn="ctr"/>
            <a:endParaRPr lang="en-US" sz="1400" b="1" dirty="0"/>
          </a:p>
          <a:p>
            <a:pPr marL="285750" indent="-285750">
              <a:buFont typeface="Arial" panose="020B0604020202020204" pitchFamily="34" charset="0"/>
              <a:buChar char="•"/>
            </a:pPr>
            <a:r>
              <a:rPr lang="en-US" sz="1400" b="1" dirty="0" smtClean="0"/>
              <a:t>Fail Fast</a:t>
            </a:r>
          </a:p>
          <a:p>
            <a:pPr marL="285750" indent="-285750">
              <a:buFont typeface="Arial" panose="020B0604020202020204" pitchFamily="34" charset="0"/>
              <a:buChar char="•"/>
            </a:pPr>
            <a:endParaRPr lang="en-US" sz="1400" b="1" dirty="0" smtClean="0"/>
          </a:p>
          <a:p>
            <a:r>
              <a:rPr lang="en-US" sz="1400" b="1" dirty="0" smtClean="0"/>
              <a:t>OR</a:t>
            </a:r>
          </a:p>
          <a:p>
            <a:endParaRPr lang="en-US" sz="1400" b="1" dirty="0" smtClean="0"/>
          </a:p>
          <a:p>
            <a:pPr marL="285750" indent="-285750">
              <a:buFont typeface="Arial" panose="020B0604020202020204" pitchFamily="34" charset="0"/>
              <a:buChar char="•"/>
            </a:pPr>
            <a:r>
              <a:rPr lang="en-US" sz="1400" b="1" dirty="0" smtClean="0"/>
              <a:t>Validate /Demonstrate Concepts</a:t>
            </a:r>
          </a:p>
          <a:p>
            <a:pPr marL="285750" indent="-285750">
              <a:buFont typeface="Arial" panose="020B0604020202020204" pitchFamily="34" charset="0"/>
              <a:buChar char="•"/>
            </a:pPr>
            <a:r>
              <a:rPr lang="en-US" sz="1400" b="1" dirty="0" smtClean="0"/>
              <a:t>Test &amp; Evaluation</a:t>
            </a:r>
          </a:p>
          <a:p>
            <a:pPr marL="285750" indent="-285750">
              <a:buFont typeface="Arial" panose="020B0604020202020204" pitchFamily="34" charset="0"/>
              <a:buChar char="•"/>
            </a:pPr>
            <a:r>
              <a:rPr lang="en-US" sz="1400" b="1" dirty="0" smtClean="0"/>
              <a:t>Transition to Ops</a:t>
            </a:r>
          </a:p>
          <a:p>
            <a:pPr algn="ctr"/>
            <a:endParaRPr lang="en-US" sz="1400" b="1" dirty="0" smtClean="0"/>
          </a:p>
          <a:p>
            <a:pPr algn="ctr"/>
            <a:endParaRPr lang="en-US" sz="1400" b="1" dirty="0"/>
          </a:p>
          <a:p>
            <a:pPr algn="ctr"/>
            <a:endParaRPr lang="en-US" sz="1400" b="1" dirty="0" smtClean="0"/>
          </a:p>
          <a:p>
            <a:pPr algn="ctr"/>
            <a:endParaRPr lang="en-US" sz="1400" b="1" dirty="0"/>
          </a:p>
          <a:p>
            <a:pPr algn="ctr"/>
            <a:endParaRPr lang="en-US" sz="1400" b="1" dirty="0" smtClean="0"/>
          </a:p>
          <a:p>
            <a:pPr algn="ctr"/>
            <a:endParaRPr lang="en-US" sz="1600" b="1" dirty="0"/>
          </a:p>
        </p:txBody>
      </p:sp>
      <p:sp>
        <p:nvSpPr>
          <p:cNvPr id="111" name="Right Arrow 110"/>
          <p:cNvSpPr/>
          <p:nvPr/>
        </p:nvSpPr>
        <p:spPr>
          <a:xfrm>
            <a:off x="3569383" y="1508579"/>
            <a:ext cx="568697" cy="533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2" name="Right Arrow 111"/>
          <p:cNvSpPr/>
          <p:nvPr/>
        </p:nvSpPr>
        <p:spPr>
          <a:xfrm>
            <a:off x="5243605" y="1507023"/>
            <a:ext cx="568697" cy="533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3" name="Right Arrow 112"/>
          <p:cNvSpPr/>
          <p:nvPr/>
        </p:nvSpPr>
        <p:spPr>
          <a:xfrm>
            <a:off x="6926517" y="5495826"/>
            <a:ext cx="568697" cy="533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4" name="Rectangle 113"/>
          <p:cNvSpPr/>
          <p:nvPr/>
        </p:nvSpPr>
        <p:spPr>
          <a:xfrm>
            <a:off x="502206" y="6083174"/>
            <a:ext cx="8260794" cy="496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Leverage Existing Data, Innovate Applications, Develop Utility, Transition to Ops</a:t>
            </a:r>
            <a:endParaRPr lang="en-US" b="1" dirty="0"/>
          </a:p>
        </p:txBody>
      </p:sp>
      <p:sp>
        <p:nvSpPr>
          <p:cNvPr id="117" name="Footer Placeholder 5"/>
          <p:cNvSpPr txBox="1">
            <a:spLocks/>
          </p:cNvSpPr>
          <p:nvPr/>
        </p:nvSpPr>
        <p:spPr>
          <a:xfrm>
            <a:off x="3124200" y="15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118" name="Footer Placeholder 5"/>
          <p:cNvSpPr txBox="1">
            <a:spLocks/>
          </p:cNvSpPr>
          <p:nvPr/>
        </p:nvSpPr>
        <p:spPr>
          <a:xfrm>
            <a:off x="312420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119" name="Rectangle 118"/>
          <p:cNvSpPr/>
          <p:nvPr/>
        </p:nvSpPr>
        <p:spPr>
          <a:xfrm>
            <a:off x="573155" y="5185264"/>
            <a:ext cx="1524000" cy="45353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USFS</a:t>
            </a:r>
            <a:endParaRPr lang="en-US" sz="1050" b="1" dirty="0">
              <a:solidFill>
                <a:schemeClr val="tx1"/>
              </a:solidFill>
            </a:endParaRPr>
          </a:p>
        </p:txBody>
      </p:sp>
    </p:spTree>
    <p:extLst>
      <p:ext uri="{BB962C8B-B14F-4D97-AF65-F5344CB8AC3E}">
        <p14:creationId xmlns:p14="http://schemas.microsoft.com/office/powerpoint/2010/main" val="3280292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a:t>
            </a:r>
            <a:r>
              <a:rPr lang="en-US" sz="3000" dirty="0"/>
              <a:t>Global Cropland Fire Sensing and Characterization using SBIRS Data </a:t>
            </a:r>
          </a:p>
        </p:txBody>
      </p:sp>
      <p:sp>
        <p:nvSpPr>
          <p:cNvPr id="7" name="Footer Placeholder 5"/>
          <p:cNvSpPr txBox="1">
            <a:spLocks/>
          </p:cNvSpPr>
          <p:nvPr/>
        </p:nvSpPr>
        <p:spPr>
          <a:xfrm>
            <a:off x="3124200" y="15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8" name="Footer Placeholder 5"/>
          <p:cNvSpPr txBox="1">
            <a:spLocks/>
          </p:cNvSpPr>
          <p:nvPr/>
        </p:nvSpPr>
        <p:spPr>
          <a:xfrm>
            <a:off x="312420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graphicFrame>
        <p:nvGraphicFramePr>
          <p:cNvPr id="9" name="Table 8"/>
          <p:cNvGraphicFramePr>
            <a:graphicFrameLocks noGrp="1"/>
          </p:cNvGraphicFramePr>
          <p:nvPr>
            <p:extLst>
              <p:ext uri="{D42A27DB-BD31-4B8C-83A1-F6EECF244321}">
                <p14:modId xmlns:p14="http://schemas.microsoft.com/office/powerpoint/2010/main" val="3158775211"/>
              </p:ext>
            </p:extLst>
          </p:nvPr>
        </p:nvGraphicFramePr>
        <p:xfrm>
          <a:off x="152400" y="1478597"/>
          <a:ext cx="4876801" cy="4754880"/>
        </p:xfrm>
        <a:graphic>
          <a:graphicData uri="http://schemas.openxmlformats.org/drawingml/2006/table">
            <a:tbl>
              <a:tblPr firstRow="1" bandRow="1">
                <a:tableStyleId>{69CF1AB2-1976-4502-BF36-3FF5EA218861}</a:tableStyleId>
              </a:tblPr>
              <a:tblGrid>
                <a:gridCol w="747281">
                  <a:extLst>
                    <a:ext uri="{9D8B030D-6E8A-4147-A177-3AD203B41FA5}">
                      <a16:colId xmlns="" xmlns:a16="http://schemas.microsoft.com/office/drawing/2014/main" val="20000"/>
                    </a:ext>
                  </a:extLst>
                </a:gridCol>
                <a:gridCol w="2064760">
                  <a:extLst>
                    <a:ext uri="{9D8B030D-6E8A-4147-A177-3AD203B41FA5}">
                      <a16:colId xmlns="" xmlns:a16="http://schemas.microsoft.com/office/drawing/2014/main" val="20001"/>
                    </a:ext>
                  </a:extLst>
                </a:gridCol>
                <a:gridCol w="2064760">
                  <a:extLst>
                    <a:ext uri="{9D8B030D-6E8A-4147-A177-3AD203B41FA5}">
                      <a16:colId xmlns="" xmlns:a16="http://schemas.microsoft.com/office/drawing/2014/main" val="20002"/>
                    </a:ext>
                  </a:extLst>
                </a:gridCol>
              </a:tblGrid>
              <a:tr h="807720">
                <a:tc>
                  <a:txBody>
                    <a:bodyPr/>
                    <a:lstStyle/>
                    <a:p>
                      <a:pPr algn="l"/>
                      <a:r>
                        <a:rPr lang="en-US" sz="1200" b="1" dirty="0" smtClean="0"/>
                        <a:t>Who</a:t>
                      </a:r>
                      <a:endParaRPr lang="en-US" sz="1200" b="1" dirty="0"/>
                    </a:p>
                  </a:txBody>
                  <a:tcPr marL="68580" marR="68580" marT="34290" marB="34290" anchor="ctr"/>
                </a:tc>
                <a:tc gridSpan="2">
                  <a:txBody>
                    <a:bodyPr/>
                    <a:lstStyle/>
                    <a:p>
                      <a:pPr algn="l"/>
                      <a:r>
                        <a:rPr lang="en-US" sz="1200" b="0" dirty="0" smtClean="0"/>
                        <a:t>Michigan</a:t>
                      </a:r>
                      <a:r>
                        <a:rPr lang="en-US" sz="1200" b="0" baseline="0" dirty="0" smtClean="0"/>
                        <a:t> Technological University (MTU) / University of Maryland (UMD)</a:t>
                      </a:r>
                      <a:endParaRPr lang="en-US" sz="1200" b="0" dirty="0"/>
                    </a:p>
                  </a:txBody>
                  <a:tcPr marL="68580" marR="68580" marT="34290" marB="34290" anchor="ctr"/>
                </a:tc>
                <a:tc hMerge="1">
                  <a:txBody>
                    <a:bodyPr/>
                    <a:lstStyle/>
                    <a:p>
                      <a:endParaRPr lang="en-US"/>
                    </a:p>
                  </a:txBody>
                  <a:tcPr/>
                </a:tc>
                <a:extLst>
                  <a:ext uri="{0D108BD9-81ED-4DB2-BD59-A6C34878D82A}">
                    <a16:rowId xmlns="" xmlns:a16="http://schemas.microsoft.com/office/drawing/2014/main" val="10000"/>
                  </a:ext>
                </a:extLst>
              </a:tr>
              <a:tr h="807720">
                <a:tc>
                  <a:txBody>
                    <a:bodyPr/>
                    <a:lstStyle/>
                    <a:p>
                      <a:pPr algn="l"/>
                      <a:r>
                        <a:rPr lang="en-US" sz="1200" b="1" dirty="0" smtClean="0"/>
                        <a:t>What</a:t>
                      </a:r>
                      <a:endParaRPr lang="en-US" sz="1200" b="1" dirty="0"/>
                    </a:p>
                  </a:txBody>
                  <a:tcPr marL="68580" marR="68580" marT="34290" marB="34290" anchor="ct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solidFill>
                            <a:schemeClr val="tx1"/>
                          </a:solidFill>
                        </a:rPr>
                        <a:t>Adapting fire detection and characterization algorithms for use with TAP lab data and</a:t>
                      </a:r>
                      <a:r>
                        <a:rPr lang="en-US" sz="1200" b="0" baseline="0" dirty="0" smtClean="0">
                          <a:solidFill>
                            <a:schemeClr val="tx1"/>
                          </a:solidFill>
                        </a:rPr>
                        <a:t> tools </a:t>
                      </a:r>
                      <a:r>
                        <a:rPr lang="en-US" sz="1200" b="0" dirty="0" smtClean="0">
                          <a:solidFill>
                            <a:schemeClr val="tx1"/>
                          </a:solidFill>
                        </a:rPr>
                        <a:t>for global cropland burning.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solidFill>
                            <a:schemeClr val="tx1"/>
                          </a:solidFill>
                        </a:rPr>
                        <a:t>Producing combusted cropland-residue biomass and cropland-residue black carbon/trace gas emissions data sets</a:t>
                      </a:r>
                      <a:r>
                        <a:rPr lang="en-US" sz="1200" dirty="0" smtClean="0">
                          <a:solidFill>
                            <a:schemeClr val="tx1"/>
                          </a:solidFill>
                        </a:rPr>
                        <a:t>.</a:t>
                      </a:r>
                    </a:p>
                  </a:txBody>
                  <a:tcPr marL="68580" marR="68580" marT="34290" marB="34290" anchor="ctr"/>
                </a:tc>
                <a:tc hMerge="1">
                  <a:txBody>
                    <a:bodyPr/>
                    <a:lstStyle/>
                    <a:p>
                      <a:endParaRPr lang="en-US"/>
                    </a:p>
                  </a:txBody>
                  <a:tcPr/>
                </a:tc>
                <a:extLst>
                  <a:ext uri="{0D108BD9-81ED-4DB2-BD59-A6C34878D82A}">
                    <a16:rowId xmlns="" xmlns:a16="http://schemas.microsoft.com/office/drawing/2014/main" val="10001"/>
                  </a:ext>
                </a:extLst>
              </a:tr>
              <a:tr h="807720">
                <a:tc>
                  <a:txBody>
                    <a:bodyPr/>
                    <a:lstStyle/>
                    <a:p>
                      <a:pPr algn="l"/>
                      <a:r>
                        <a:rPr lang="en-US" sz="1200" b="1" kern="1200" baseline="0" dirty="0" smtClean="0"/>
                        <a:t>When </a:t>
                      </a:r>
                      <a:endParaRPr lang="en-US" sz="1200" b="1" kern="1200" baseline="0" dirty="0">
                        <a:solidFill>
                          <a:schemeClr val="dk1"/>
                        </a:solidFill>
                        <a:latin typeface="+mn-lt"/>
                        <a:ea typeface="+mn-ea"/>
                        <a:cs typeface="+mn-cs"/>
                      </a:endParaRPr>
                    </a:p>
                  </a:txBody>
                  <a:tcPr marL="68580" marR="68580" marT="34290" marB="34290" anchor="ctr"/>
                </a:tc>
                <a:tc>
                  <a:txBody>
                    <a:bodyPr/>
                    <a:lstStyle/>
                    <a:p>
                      <a:pPr algn="l"/>
                      <a:r>
                        <a:rPr lang="en-US" sz="1200" kern="1200" baseline="0" dirty="0" smtClean="0"/>
                        <a:t>Project Start Date: 9 July 2018</a:t>
                      </a:r>
                      <a:endParaRPr lang="en-US" sz="1200" b="0" kern="1200" baseline="0" dirty="0">
                        <a:solidFill>
                          <a:schemeClr val="dk1"/>
                        </a:solidFill>
                        <a:latin typeface="+mn-lt"/>
                        <a:ea typeface="+mn-ea"/>
                        <a:cs typeface="+mn-cs"/>
                      </a:endParaRPr>
                    </a:p>
                  </a:txBody>
                  <a:tcPr marL="68580" marR="68580" marT="34290" marB="34290" anchor="ctr"/>
                </a:tc>
                <a:tc>
                  <a:txBody>
                    <a:bodyPr/>
                    <a:lstStyle/>
                    <a:p>
                      <a:pPr algn="l"/>
                      <a:r>
                        <a:rPr lang="en-US" sz="1200" kern="1200" baseline="0" dirty="0" smtClean="0"/>
                        <a:t>Project End Date: 9 May 2020</a:t>
                      </a:r>
                      <a:endParaRPr lang="en-US" sz="1200" b="0" kern="1200" baseline="0" dirty="0" smtClean="0">
                        <a:solidFill>
                          <a:schemeClr val="dk1"/>
                        </a:solidFill>
                        <a:latin typeface="+mn-lt"/>
                        <a:ea typeface="+mn-ea"/>
                        <a:cs typeface="+mn-cs"/>
                      </a:endParaRPr>
                    </a:p>
                  </a:txBody>
                  <a:tcPr marL="68580" marR="68580" marT="34290" marB="34290" anchor="ctr"/>
                </a:tc>
                <a:extLst>
                  <a:ext uri="{0D108BD9-81ED-4DB2-BD59-A6C34878D82A}">
                    <a16:rowId xmlns="" xmlns:a16="http://schemas.microsoft.com/office/drawing/2014/main" val="10002"/>
                  </a:ext>
                </a:extLst>
              </a:tr>
              <a:tr h="807720">
                <a:tc>
                  <a:txBody>
                    <a:bodyPr/>
                    <a:lstStyle/>
                    <a:p>
                      <a:pPr algn="l"/>
                      <a:r>
                        <a:rPr lang="en-US" sz="1200" b="1" dirty="0" smtClean="0"/>
                        <a:t>Where </a:t>
                      </a:r>
                      <a:endParaRPr lang="en-US" sz="1200" b="1" dirty="0"/>
                    </a:p>
                  </a:txBody>
                  <a:tcPr marL="68580" marR="68580" marT="34290" marB="34290" anchor="ct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Research performed by</a:t>
                      </a:r>
                      <a:r>
                        <a:rPr lang="en-US" sz="1200" baseline="0" dirty="0" smtClean="0"/>
                        <a:t> MTU and delivered to and demonstrated at the TAP 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Potential end users include</a:t>
                      </a:r>
                      <a:r>
                        <a:rPr lang="en-US" sz="1200" baseline="0" dirty="0" smtClean="0">
                          <a:solidFill>
                            <a:schemeClr val="tx1"/>
                          </a:solidFill>
                        </a:rPr>
                        <a:t>: USDA Forest Service smoke planning and management; US EPA Air Quality and GHG reporting, US Navy (NRL) aerosol mapping program; UNFCCC (greenhouse gas reporting), Arctic Council </a:t>
                      </a:r>
                    </a:p>
                  </a:txBody>
                  <a:tcPr marL="68580" marR="68580" marT="34290" marB="34290" anchor="ctr"/>
                </a:tc>
                <a:tc hMerge="1">
                  <a:txBody>
                    <a:bodyPr/>
                    <a:lstStyle/>
                    <a:p>
                      <a:endParaRPr lang="en-US"/>
                    </a:p>
                  </a:txBody>
                  <a:tcPr/>
                </a:tc>
                <a:extLst>
                  <a:ext uri="{0D108BD9-81ED-4DB2-BD59-A6C34878D82A}">
                    <a16:rowId xmlns="" xmlns:a16="http://schemas.microsoft.com/office/drawing/2014/main" val="10003"/>
                  </a:ext>
                </a:extLst>
              </a:tr>
              <a:tr h="807720">
                <a:tc>
                  <a:txBody>
                    <a:bodyPr/>
                    <a:lstStyle/>
                    <a:p>
                      <a:pPr algn="l"/>
                      <a:r>
                        <a:rPr lang="en-US" sz="1200" b="1" dirty="0" smtClean="0">
                          <a:solidFill>
                            <a:schemeClr val="tx1"/>
                          </a:solidFill>
                        </a:rPr>
                        <a:t>Why </a:t>
                      </a:r>
                      <a:endParaRPr lang="en-US" sz="1200" b="1" dirty="0">
                        <a:solidFill>
                          <a:schemeClr val="tx1"/>
                        </a:solidFill>
                      </a:endParaRPr>
                    </a:p>
                  </a:txBody>
                  <a:tcPr marL="68580" marR="68580" marT="34290" marB="34290" anchor="ct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An</a:t>
                      </a:r>
                      <a:r>
                        <a:rPr lang="en-US" sz="1200" baseline="0" dirty="0" smtClean="0">
                          <a:solidFill>
                            <a:schemeClr val="tx1"/>
                          </a:solidFill>
                        </a:rPr>
                        <a:t> important </a:t>
                      </a:r>
                      <a:r>
                        <a:rPr lang="en-US" sz="1200" b="0" dirty="0" smtClean="0">
                          <a:solidFill>
                            <a:schemeClr val="tx1"/>
                          </a:solidFill>
                        </a:rPr>
                        <a:t>subset of worldwide fire activity are cropland fires associated </a:t>
                      </a:r>
                      <a:r>
                        <a:rPr lang="en-US" sz="1200" dirty="0" smtClean="0">
                          <a:solidFill>
                            <a:schemeClr val="tx1"/>
                          </a:solidFill>
                        </a:rPr>
                        <a:t>with the burning of agricultural residue.</a:t>
                      </a:r>
                      <a:r>
                        <a:rPr lang="en-US" sz="1200" b="1" dirty="0" smtClean="0">
                          <a:solidFill>
                            <a:schemeClr val="tx1"/>
                          </a:solidFill>
                        </a:rPr>
                        <a:t> </a:t>
                      </a:r>
                      <a:endParaRPr lang="en-US" sz="1200" b="0"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rPr>
                        <a:t>Currently,</a:t>
                      </a:r>
                      <a:r>
                        <a:rPr lang="en-US" sz="1200" b="0" baseline="0" dirty="0" smtClean="0">
                          <a:solidFill>
                            <a:schemeClr val="tx1"/>
                          </a:solidFill>
                        </a:rPr>
                        <a:t> it is </a:t>
                      </a:r>
                      <a:r>
                        <a:rPr lang="en-US" sz="1200" b="0" dirty="0" smtClean="0">
                          <a:solidFill>
                            <a:schemeClr val="tx1"/>
                          </a:solidFill>
                        </a:rPr>
                        <a:t>not possible to reliably quantify the occurrence of cropland burning with conventional remote sensing data (due to small size and comparatively short lifetime)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rPr>
                        <a:t>SBIRS</a:t>
                      </a:r>
                      <a:r>
                        <a:rPr lang="en-US" sz="1200" b="0" baseline="0" dirty="0" smtClean="0">
                          <a:solidFill>
                            <a:schemeClr val="tx1"/>
                          </a:solidFill>
                        </a:rPr>
                        <a:t> provides this advantage when performing this research</a:t>
                      </a:r>
                      <a:endParaRPr lang="en-US" sz="1200" b="0" dirty="0" smtClean="0">
                        <a:solidFill>
                          <a:schemeClr val="tx1"/>
                        </a:solidFill>
                      </a:endParaRPr>
                    </a:p>
                  </a:txBody>
                  <a:tcPr marL="68580" marR="68580" marT="34290" marB="34290" anchor="ctr"/>
                </a:tc>
                <a:tc hMerge="1">
                  <a:txBody>
                    <a:bodyPr/>
                    <a:lstStyle/>
                    <a:p>
                      <a:endParaRPr lang="en-US"/>
                    </a:p>
                  </a:txBody>
                  <a:tcPr/>
                </a:tc>
                <a:extLst>
                  <a:ext uri="{0D108BD9-81ED-4DB2-BD59-A6C34878D82A}">
                    <a16:rowId xmlns="" xmlns:a16="http://schemas.microsoft.com/office/drawing/2014/main" val="10004"/>
                  </a:ext>
                </a:extLst>
              </a:tr>
            </a:tbl>
          </a:graphicData>
        </a:graphic>
      </p:graphicFrame>
      <p:pic>
        <p:nvPicPr>
          <p:cNvPr id="3" name="Picture 2"/>
          <p:cNvPicPr>
            <a:picLocks noChangeAspect="1"/>
          </p:cNvPicPr>
          <p:nvPr/>
        </p:nvPicPr>
        <p:blipFill>
          <a:blip r:embed="rId3"/>
          <a:stretch>
            <a:fillRect/>
          </a:stretch>
        </p:blipFill>
        <p:spPr>
          <a:xfrm>
            <a:off x="5105401" y="1985420"/>
            <a:ext cx="3886200" cy="2281779"/>
          </a:xfrm>
          <a:prstGeom prst="rect">
            <a:avLst/>
          </a:prstGeom>
          <a:ln>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495800"/>
            <a:ext cx="1548723" cy="93543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4536479"/>
            <a:ext cx="894753" cy="894753"/>
          </a:xfrm>
          <a:prstGeom prst="rect">
            <a:avLst/>
          </a:prstGeom>
        </p:spPr>
      </p:pic>
    </p:spTree>
    <p:extLst>
      <p:ext uri="{BB962C8B-B14F-4D97-AF65-F5344CB8AC3E}">
        <p14:creationId xmlns:p14="http://schemas.microsoft.com/office/powerpoint/2010/main" val="3928848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33D0400-6B10-C646-9E96-EBE35CB0CDE2}"/>
              </a:ext>
            </a:extLst>
          </p:cNvPr>
          <p:cNvSpPr>
            <a:spLocks noGrp="1"/>
          </p:cNvSpPr>
          <p:nvPr>
            <p:ph idx="1"/>
          </p:nvPr>
        </p:nvSpPr>
        <p:spPr/>
        <p:txBody>
          <a:bodyPr>
            <a:normAutofit/>
          </a:bodyPr>
          <a:lstStyle/>
          <a:p>
            <a:r>
              <a:rPr lang="en-US" sz="2400" dirty="0" smtClean="0"/>
              <a:t>Cropland fire detection algorithm</a:t>
            </a:r>
          </a:p>
          <a:p>
            <a:r>
              <a:rPr lang="en-US" sz="2400" dirty="0" smtClean="0"/>
              <a:t>Fire emissions accounting approach: </a:t>
            </a:r>
            <a:r>
              <a:rPr lang="en-US" sz="2000" dirty="0" smtClean="0"/>
              <a:t>Inventory-based</a:t>
            </a:r>
            <a:endParaRPr lang="en-US" sz="2000" dirty="0"/>
          </a:p>
        </p:txBody>
      </p:sp>
      <p:sp>
        <p:nvSpPr>
          <p:cNvPr id="3" name="Title 2">
            <a:extLst>
              <a:ext uri="{FF2B5EF4-FFF2-40B4-BE49-F238E27FC236}">
                <a16:creationId xmlns="" xmlns:a16="http://schemas.microsoft.com/office/drawing/2014/main" id="{22CEEF57-B0BF-A140-B9C9-847E010B9BE1}"/>
              </a:ext>
            </a:extLst>
          </p:cNvPr>
          <p:cNvSpPr>
            <a:spLocks noGrp="1"/>
          </p:cNvSpPr>
          <p:nvPr>
            <p:ph type="title"/>
          </p:nvPr>
        </p:nvSpPr>
        <p:spPr/>
        <p:txBody>
          <a:bodyPr/>
          <a:lstStyle/>
          <a:p>
            <a:r>
              <a:rPr lang="en-US" dirty="0"/>
              <a:t>Global Cropland Fire </a:t>
            </a:r>
            <a:r>
              <a:rPr lang="en-US" dirty="0" smtClean="0"/>
              <a:t>Sensing - Tasks</a:t>
            </a:r>
            <a:endParaRPr lang="en-US" dirty="0"/>
          </a:p>
        </p:txBody>
      </p:sp>
      <p:pic>
        <p:nvPicPr>
          <p:cNvPr id="25" name="Picture 24"/>
          <p:cNvPicPr>
            <a:picLocks noChangeAspect="1"/>
          </p:cNvPicPr>
          <p:nvPr/>
        </p:nvPicPr>
        <p:blipFill>
          <a:blip r:embed="rId3"/>
          <a:stretch>
            <a:fillRect/>
          </a:stretch>
        </p:blipFill>
        <p:spPr>
          <a:xfrm>
            <a:off x="457200" y="2754790"/>
            <a:ext cx="3992005" cy="3371373"/>
          </a:xfrm>
          <a:prstGeom prst="rect">
            <a:avLst/>
          </a:prstGeom>
        </p:spPr>
      </p:pic>
      <p:pic>
        <p:nvPicPr>
          <p:cNvPr id="26" name="Picture 25">
            <a:extLst>
              <a:ext uri="{FF2B5EF4-FFF2-40B4-BE49-F238E27FC236}">
                <a16:creationId xmlns="" xmlns:a16="http://schemas.microsoft.com/office/drawing/2014/main" id="{E8A003A3-0CD6-9543-9B99-CEAF40FC64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9912" y="3014939"/>
            <a:ext cx="4431687" cy="2471461"/>
          </a:xfrm>
          <a:prstGeom prst="rect">
            <a:avLst/>
          </a:prstGeom>
        </p:spPr>
      </p:pic>
      <p:sp>
        <p:nvSpPr>
          <p:cNvPr id="27" name="TextBox 26">
            <a:extLst>
              <a:ext uri="{FF2B5EF4-FFF2-40B4-BE49-F238E27FC236}">
                <a16:creationId xmlns="" xmlns:a16="http://schemas.microsoft.com/office/drawing/2014/main" id="{558140C8-BB60-6746-AF42-A955BC077007}"/>
              </a:ext>
            </a:extLst>
          </p:cNvPr>
          <p:cNvSpPr txBox="1"/>
          <p:nvPr/>
        </p:nvSpPr>
        <p:spPr>
          <a:xfrm>
            <a:off x="4401580" y="5456619"/>
            <a:ext cx="4666220" cy="715581"/>
          </a:xfrm>
          <a:prstGeom prst="rect">
            <a:avLst/>
          </a:prstGeom>
          <a:noFill/>
        </p:spPr>
        <p:txBody>
          <a:bodyPr wrap="square" rtlCol="0">
            <a:spAutoFit/>
          </a:bodyPr>
          <a:lstStyle/>
          <a:p>
            <a:pPr algn="ctr" defTabSz="685800"/>
            <a:r>
              <a:rPr lang="en-US" sz="1350" dirty="0" smtClean="0">
                <a:solidFill>
                  <a:prstClr val="black"/>
                </a:solidFill>
                <a:latin typeface="Calibri" panose="020F0502020204030204"/>
              </a:rPr>
              <a:t>ASSET simulated </a:t>
            </a:r>
            <a:r>
              <a:rPr lang="en-US" sz="1350" dirty="0">
                <a:solidFill>
                  <a:prstClr val="black"/>
                </a:solidFill>
                <a:latin typeface="Calibri" panose="020F0502020204030204"/>
              </a:rPr>
              <a:t>normalized irradiance time series of a ~500-m resampled grid cell containing a small fire.  Fire was ignited ~48 minutes into the five-hour simulated data stream.</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2258" y="1488227"/>
            <a:ext cx="970607" cy="58624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9600" y="1500975"/>
            <a:ext cx="560755" cy="560755"/>
          </a:xfrm>
          <a:prstGeom prst="rect">
            <a:avLst/>
          </a:prstGeom>
        </p:spPr>
      </p:pic>
      <p:sp>
        <p:nvSpPr>
          <p:cNvPr id="4" name="TextBox 3"/>
          <p:cNvSpPr txBox="1"/>
          <p:nvPr/>
        </p:nvSpPr>
        <p:spPr>
          <a:xfrm>
            <a:off x="6646406" y="3168134"/>
            <a:ext cx="2185214" cy="369332"/>
          </a:xfrm>
          <a:prstGeom prst="rect">
            <a:avLst/>
          </a:prstGeom>
          <a:noFill/>
        </p:spPr>
        <p:txBody>
          <a:bodyPr wrap="none" rtlCol="0">
            <a:spAutoFit/>
          </a:bodyPr>
          <a:lstStyle/>
          <a:p>
            <a:r>
              <a:rPr lang="en-US" dirty="0" smtClean="0">
                <a:latin typeface="Helvetica" pitchFamily="34" charset="0"/>
              </a:rPr>
              <a:t>Detection Example</a:t>
            </a:r>
          </a:p>
        </p:txBody>
      </p:sp>
    </p:spTree>
    <p:extLst>
      <p:ext uri="{BB962C8B-B14F-4D97-AF65-F5344CB8AC3E}">
        <p14:creationId xmlns:p14="http://schemas.microsoft.com/office/powerpoint/2010/main" val="360950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212304" y="2438400"/>
            <a:ext cx="2502696" cy="3886200"/>
          </a:xfrm>
          <a:prstGeom prst="rect">
            <a:avLst/>
          </a:prstGeom>
          <a:gradFill flip="none" rotWithShape="1">
            <a:gsLst>
              <a:gs pos="0">
                <a:schemeClr val="accent1">
                  <a:tint val="37000"/>
                  <a:satMod val="300000"/>
                </a:schemeClr>
              </a:gs>
              <a:gs pos="100000">
                <a:schemeClr val="bg1"/>
              </a:gs>
            </a:gsLst>
            <a:lin ang="5400000" scaled="1"/>
            <a:tileRec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Global Cropland </a:t>
            </a:r>
            <a:r>
              <a:rPr lang="en-US" dirty="0"/>
              <a:t>Fire Algorithm Development</a:t>
            </a:r>
          </a:p>
        </p:txBody>
      </p:sp>
      <p:sp>
        <p:nvSpPr>
          <p:cNvPr id="7" name="Rounded Rectangle 6"/>
          <p:cNvSpPr/>
          <p:nvPr/>
        </p:nvSpPr>
        <p:spPr>
          <a:xfrm>
            <a:off x="3519486" y="2683221"/>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Make TAP </a:t>
            </a:r>
            <a:r>
              <a:rPr lang="en-US" dirty="0"/>
              <a:t>data </a:t>
            </a:r>
            <a:r>
              <a:rPr lang="en-US" dirty="0" smtClean="0"/>
              <a:t>products</a:t>
            </a:r>
            <a:endParaRPr lang="en-US" dirty="0"/>
          </a:p>
        </p:txBody>
      </p:sp>
      <p:sp>
        <p:nvSpPr>
          <p:cNvPr id="8" name="Rounded Rectangle 7"/>
          <p:cNvSpPr/>
          <p:nvPr/>
        </p:nvSpPr>
        <p:spPr>
          <a:xfrm>
            <a:off x="6443659" y="2540256"/>
            <a:ext cx="1600200" cy="971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Create ASSET </a:t>
            </a:r>
            <a:r>
              <a:rPr lang="en-US" dirty="0"/>
              <a:t>simulated products</a:t>
            </a:r>
          </a:p>
        </p:txBody>
      </p:sp>
      <p:sp>
        <p:nvSpPr>
          <p:cNvPr id="10" name="TextBox 9"/>
          <p:cNvSpPr txBox="1"/>
          <p:nvPr/>
        </p:nvSpPr>
        <p:spPr>
          <a:xfrm>
            <a:off x="3212304" y="1539745"/>
            <a:ext cx="2214563" cy="646331"/>
          </a:xfrm>
          <a:prstGeom prst="rect">
            <a:avLst/>
          </a:prstGeom>
          <a:noFill/>
          <a:ln>
            <a:solidFill>
              <a:schemeClr val="tx1"/>
            </a:solidFill>
          </a:ln>
        </p:spPr>
        <p:txBody>
          <a:bodyPr wrap="square" rtlCol="0">
            <a:spAutoFit/>
          </a:bodyPr>
          <a:lstStyle/>
          <a:p>
            <a:pPr algn="ctr"/>
            <a:r>
              <a:rPr lang="en-US" dirty="0" smtClean="0"/>
              <a:t>Identify areas of known fire locations</a:t>
            </a:r>
            <a:endParaRPr lang="en-US" dirty="0" smtClean="0">
              <a:latin typeface="Helvetica" pitchFamily="34" charset="0"/>
            </a:endParaRPr>
          </a:p>
        </p:txBody>
      </p:sp>
      <p:sp>
        <p:nvSpPr>
          <p:cNvPr id="11" name="TextBox 10"/>
          <p:cNvSpPr txBox="1"/>
          <p:nvPr/>
        </p:nvSpPr>
        <p:spPr>
          <a:xfrm>
            <a:off x="6019797" y="1397897"/>
            <a:ext cx="2447925" cy="923330"/>
          </a:xfrm>
          <a:prstGeom prst="rect">
            <a:avLst/>
          </a:prstGeom>
          <a:noFill/>
          <a:ln>
            <a:solidFill>
              <a:schemeClr val="tx1"/>
            </a:solidFill>
          </a:ln>
        </p:spPr>
        <p:txBody>
          <a:bodyPr wrap="square" rtlCol="0">
            <a:spAutoFit/>
          </a:bodyPr>
          <a:lstStyle/>
          <a:p>
            <a:pPr algn="ctr"/>
            <a:r>
              <a:rPr lang="en-US" dirty="0" smtClean="0"/>
              <a:t>Define cropland fire characteristics for location</a:t>
            </a:r>
            <a:endParaRPr lang="en-US" dirty="0" smtClean="0">
              <a:latin typeface="Helvetica" pitchFamily="34" charset="0"/>
            </a:endParaRPr>
          </a:p>
        </p:txBody>
      </p:sp>
      <p:sp>
        <p:nvSpPr>
          <p:cNvPr id="12" name="Content Placeholder 11"/>
          <p:cNvSpPr>
            <a:spLocks noGrp="1"/>
          </p:cNvSpPr>
          <p:nvPr>
            <p:ph sz="half" idx="1"/>
          </p:nvPr>
        </p:nvSpPr>
        <p:spPr>
          <a:xfrm>
            <a:off x="723899" y="1524000"/>
            <a:ext cx="2350921" cy="4525963"/>
          </a:xfrm>
        </p:spPr>
        <p:txBody>
          <a:bodyPr/>
          <a:lstStyle/>
          <a:p>
            <a:pPr marL="0" indent="0">
              <a:buNone/>
            </a:pPr>
            <a:r>
              <a:rPr lang="en-US" dirty="0" smtClean="0"/>
              <a:t>Develop fire algorithms in unclassified setting for application to classified data.</a:t>
            </a:r>
          </a:p>
          <a:p>
            <a:endParaRPr lang="en-US" dirty="0"/>
          </a:p>
        </p:txBody>
      </p:sp>
      <p:cxnSp>
        <p:nvCxnSpPr>
          <p:cNvPr id="14" name="Straight Arrow Connector 13"/>
          <p:cNvCxnSpPr>
            <a:stCxn id="10" idx="2"/>
            <a:endCxn id="7" idx="0"/>
          </p:cNvCxnSpPr>
          <p:nvPr/>
        </p:nvCxnSpPr>
        <p:spPr>
          <a:xfrm>
            <a:off x="4319586" y="2186076"/>
            <a:ext cx="0" cy="497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3"/>
            <a:endCxn id="11" idx="1"/>
          </p:cNvCxnSpPr>
          <p:nvPr/>
        </p:nvCxnSpPr>
        <p:spPr>
          <a:xfrm flipV="1">
            <a:off x="5426867" y="1859562"/>
            <a:ext cx="592930" cy="3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1"/>
            <a:endCxn id="7" idx="3"/>
          </p:cNvCxnSpPr>
          <p:nvPr/>
        </p:nvCxnSpPr>
        <p:spPr>
          <a:xfrm flipH="1">
            <a:off x="5119686" y="3026121"/>
            <a:ext cx="1323973" cy="0"/>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23828" y="3026121"/>
            <a:ext cx="1082348" cy="369332"/>
          </a:xfrm>
          <a:prstGeom prst="rect">
            <a:avLst/>
          </a:prstGeom>
          <a:noFill/>
        </p:spPr>
        <p:txBody>
          <a:bodyPr wrap="none" rtlCol="0">
            <a:spAutoFit/>
          </a:bodyPr>
          <a:lstStyle/>
          <a:p>
            <a:r>
              <a:rPr lang="en-US" dirty="0" smtClean="0">
                <a:latin typeface="Helvetica" pitchFamily="34" charset="0"/>
              </a:rPr>
              <a:t>compare</a:t>
            </a:r>
          </a:p>
        </p:txBody>
      </p:sp>
      <p:cxnSp>
        <p:nvCxnSpPr>
          <p:cNvPr id="24" name="Straight Arrow Connector 23"/>
          <p:cNvCxnSpPr>
            <a:stCxn id="11" idx="2"/>
            <a:endCxn id="8" idx="0"/>
          </p:cNvCxnSpPr>
          <p:nvPr/>
        </p:nvCxnSpPr>
        <p:spPr>
          <a:xfrm flipH="1">
            <a:off x="7243759" y="2321227"/>
            <a:ext cx="1" cy="219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019797" y="3881912"/>
            <a:ext cx="2447925" cy="1200329"/>
          </a:xfrm>
          <a:prstGeom prst="rect">
            <a:avLst/>
          </a:prstGeom>
          <a:noFill/>
          <a:ln>
            <a:solidFill>
              <a:schemeClr val="tx1"/>
            </a:solidFill>
          </a:ln>
        </p:spPr>
        <p:txBody>
          <a:bodyPr wrap="square" rtlCol="0">
            <a:spAutoFit/>
          </a:bodyPr>
          <a:lstStyle/>
          <a:p>
            <a:pPr algn="ctr"/>
            <a:r>
              <a:rPr lang="en-US" dirty="0" smtClean="0"/>
              <a:t>Develop algorithm from existing civilian approaches (e.g. GOES, VIIRS, MODIS)</a:t>
            </a:r>
            <a:endParaRPr lang="en-US" dirty="0" smtClean="0">
              <a:latin typeface="Helvetica" pitchFamily="34" charset="0"/>
            </a:endParaRPr>
          </a:p>
        </p:txBody>
      </p:sp>
      <p:cxnSp>
        <p:nvCxnSpPr>
          <p:cNvPr id="38" name="Straight Arrow Connector 37"/>
          <p:cNvCxnSpPr>
            <a:stCxn id="8" idx="2"/>
            <a:endCxn id="35" idx="0"/>
          </p:cNvCxnSpPr>
          <p:nvPr/>
        </p:nvCxnSpPr>
        <p:spPr>
          <a:xfrm>
            <a:off x="7243759" y="3511985"/>
            <a:ext cx="1" cy="369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1"/>
            <a:endCxn id="47" idx="3"/>
          </p:cNvCxnSpPr>
          <p:nvPr/>
        </p:nvCxnSpPr>
        <p:spPr>
          <a:xfrm flipH="1" flipV="1">
            <a:off x="5146732" y="4482076"/>
            <a:ext cx="87306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492440" y="4020411"/>
            <a:ext cx="1654292" cy="923330"/>
          </a:xfrm>
          <a:prstGeom prst="rect">
            <a:avLst/>
          </a:prstGeom>
          <a:noFill/>
          <a:ln>
            <a:solidFill>
              <a:schemeClr val="tx1"/>
            </a:solidFill>
          </a:ln>
        </p:spPr>
        <p:txBody>
          <a:bodyPr wrap="square" rtlCol="0">
            <a:spAutoFit/>
          </a:bodyPr>
          <a:lstStyle/>
          <a:p>
            <a:pPr algn="ctr"/>
            <a:r>
              <a:rPr lang="en-US" dirty="0" smtClean="0"/>
              <a:t>Adapt &amp; apply unclassified algorithm</a:t>
            </a:r>
          </a:p>
        </p:txBody>
      </p:sp>
      <p:cxnSp>
        <p:nvCxnSpPr>
          <p:cNvPr id="50" name="Straight Arrow Connector 49"/>
          <p:cNvCxnSpPr>
            <a:stCxn id="7" idx="2"/>
            <a:endCxn id="47" idx="0"/>
          </p:cNvCxnSpPr>
          <p:nvPr/>
        </p:nvCxnSpPr>
        <p:spPr>
          <a:xfrm>
            <a:off x="4319586" y="3369021"/>
            <a:ext cx="0" cy="6513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3503669" y="5273930"/>
            <a:ext cx="1633538" cy="898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SBIRS fire products</a:t>
            </a:r>
            <a:endParaRPr lang="en-US" dirty="0"/>
          </a:p>
        </p:txBody>
      </p:sp>
      <p:sp>
        <p:nvSpPr>
          <p:cNvPr id="58" name="Oval 57"/>
          <p:cNvSpPr/>
          <p:nvPr/>
        </p:nvSpPr>
        <p:spPr>
          <a:xfrm>
            <a:off x="6426990" y="5273930"/>
            <a:ext cx="1633538" cy="898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Simulated fire products</a:t>
            </a:r>
            <a:endParaRPr lang="en-US" dirty="0"/>
          </a:p>
        </p:txBody>
      </p:sp>
      <p:cxnSp>
        <p:nvCxnSpPr>
          <p:cNvPr id="65" name="Straight Arrow Connector 64"/>
          <p:cNvCxnSpPr>
            <a:stCxn id="47" idx="2"/>
            <a:endCxn id="57" idx="0"/>
          </p:cNvCxnSpPr>
          <p:nvPr/>
        </p:nvCxnSpPr>
        <p:spPr>
          <a:xfrm>
            <a:off x="4319586" y="4943741"/>
            <a:ext cx="852" cy="330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35" idx="2"/>
            <a:endCxn id="58" idx="0"/>
          </p:cNvCxnSpPr>
          <p:nvPr/>
        </p:nvCxnSpPr>
        <p:spPr>
          <a:xfrm flipH="1">
            <a:off x="7243759" y="5082241"/>
            <a:ext cx="1" cy="1916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8" idx="2"/>
            <a:endCxn id="57" idx="6"/>
          </p:cNvCxnSpPr>
          <p:nvPr/>
        </p:nvCxnSpPr>
        <p:spPr>
          <a:xfrm flipH="1">
            <a:off x="5137207" y="5723065"/>
            <a:ext cx="1289783" cy="0"/>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5240924" y="5687731"/>
            <a:ext cx="1082348" cy="369332"/>
          </a:xfrm>
          <a:prstGeom prst="rect">
            <a:avLst/>
          </a:prstGeom>
          <a:noFill/>
        </p:spPr>
        <p:txBody>
          <a:bodyPr wrap="square" rtlCol="0">
            <a:spAutoFit/>
          </a:bodyPr>
          <a:lstStyle/>
          <a:p>
            <a:r>
              <a:rPr lang="en-US" dirty="0" smtClean="0">
                <a:latin typeface="Helvetica" pitchFamily="34" charset="0"/>
              </a:rPr>
              <a:t>compare</a:t>
            </a: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25" y="4188951"/>
            <a:ext cx="970607" cy="586249"/>
          </a:xfrm>
          <a:prstGeom prst="rect">
            <a:avLst/>
          </a:prstGeom>
        </p:spPr>
      </p:pic>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1819" y="4214445"/>
            <a:ext cx="560755" cy="560755"/>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2010" y="4829206"/>
            <a:ext cx="825542" cy="697758"/>
          </a:xfrm>
          <a:prstGeom prst="rect">
            <a:avLst/>
          </a:prstGeom>
        </p:spPr>
      </p:pic>
    </p:spTree>
    <p:extLst>
      <p:ext uri="{BB962C8B-B14F-4D97-AF65-F5344CB8AC3E}">
        <p14:creationId xmlns:p14="http://schemas.microsoft.com/office/powerpoint/2010/main" val="185769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 Exploit </a:t>
            </a:r>
          </a:p>
        </p:txBody>
      </p:sp>
      <p:pic>
        <p:nvPicPr>
          <p:cNvPr id="6" name="Picture 5"/>
          <p:cNvPicPr>
            <a:picLocks noChangeAspect="1"/>
          </p:cNvPicPr>
          <p:nvPr/>
        </p:nvPicPr>
        <p:blipFill>
          <a:blip r:embed="rId3"/>
          <a:stretch>
            <a:fillRect/>
          </a:stretch>
        </p:blipFill>
        <p:spPr>
          <a:xfrm>
            <a:off x="5833406" y="2645863"/>
            <a:ext cx="3158194" cy="2133600"/>
          </a:xfrm>
          <a:prstGeom prst="rect">
            <a:avLst/>
          </a:prstGeom>
          <a:ln>
            <a:solidFill>
              <a:schemeClr val="tx1"/>
            </a:solidFill>
          </a:ln>
        </p:spPr>
      </p:pic>
      <p:graphicFrame>
        <p:nvGraphicFramePr>
          <p:cNvPr id="7" name="Table 6"/>
          <p:cNvGraphicFramePr>
            <a:graphicFrameLocks noGrp="1"/>
          </p:cNvGraphicFramePr>
          <p:nvPr>
            <p:extLst>
              <p:ext uri="{D42A27DB-BD31-4B8C-83A1-F6EECF244321}">
                <p14:modId xmlns:p14="http://schemas.microsoft.com/office/powerpoint/2010/main" val="4149032064"/>
              </p:ext>
            </p:extLst>
          </p:nvPr>
        </p:nvGraphicFramePr>
        <p:xfrm>
          <a:off x="762000" y="1524000"/>
          <a:ext cx="4876801" cy="4381500"/>
        </p:xfrm>
        <a:graphic>
          <a:graphicData uri="http://schemas.openxmlformats.org/drawingml/2006/table">
            <a:tbl>
              <a:tblPr firstRow="1" bandRow="1">
                <a:tableStyleId>{69CF1AB2-1976-4502-BF36-3FF5EA218861}</a:tableStyleId>
              </a:tblPr>
              <a:tblGrid>
                <a:gridCol w="747281">
                  <a:extLst>
                    <a:ext uri="{9D8B030D-6E8A-4147-A177-3AD203B41FA5}">
                      <a16:colId xmlns="" xmlns:a16="http://schemas.microsoft.com/office/drawing/2014/main" val="20000"/>
                    </a:ext>
                  </a:extLst>
                </a:gridCol>
                <a:gridCol w="2064760">
                  <a:extLst>
                    <a:ext uri="{9D8B030D-6E8A-4147-A177-3AD203B41FA5}">
                      <a16:colId xmlns="" xmlns:a16="http://schemas.microsoft.com/office/drawing/2014/main" val="20001"/>
                    </a:ext>
                  </a:extLst>
                </a:gridCol>
                <a:gridCol w="2064760">
                  <a:extLst>
                    <a:ext uri="{9D8B030D-6E8A-4147-A177-3AD203B41FA5}">
                      <a16:colId xmlns="" xmlns:a16="http://schemas.microsoft.com/office/drawing/2014/main" val="20002"/>
                    </a:ext>
                  </a:extLst>
                </a:gridCol>
              </a:tblGrid>
              <a:tr h="807720">
                <a:tc>
                  <a:txBody>
                    <a:bodyPr/>
                    <a:lstStyle/>
                    <a:p>
                      <a:pPr algn="l"/>
                      <a:r>
                        <a:rPr lang="en-US" sz="1400" b="1" dirty="0" smtClean="0"/>
                        <a:t>Who</a:t>
                      </a:r>
                      <a:endParaRPr lang="en-US" sz="1400" b="1" dirty="0"/>
                    </a:p>
                  </a:txBody>
                  <a:tcPr marL="68580" marR="68580" marT="34290" marB="34290" anchor="ctr"/>
                </a:tc>
                <a:tc gridSpan="2">
                  <a:txBody>
                    <a:bodyPr/>
                    <a:lstStyle/>
                    <a:p>
                      <a:pPr lvl="0"/>
                      <a:r>
                        <a:rPr lang="en-US" sz="1400" b="0" kern="1200" baseline="0" dirty="0" smtClean="0"/>
                        <a:t>Raytheon</a:t>
                      </a:r>
                      <a:endParaRPr lang="en-US" sz="1400" b="0" kern="1200" baseline="0" dirty="0" smtClean="0">
                        <a:solidFill>
                          <a:schemeClr val="dk1"/>
                        </a:solidFill>
                        <a:latin typeface="+mn-lt"/>
                        <a:ea typeface="+mn-ea"/>
                        <a:cs typeface="+mn-cs"/>
                      </a:endParaRPr>
                    </a:p>
                  </a:txBody>
                  <a:tcPr marL="68580" marR="68580" marT="34290" marB="34290" anchor="ctr"/>
                </a:tc>
                <a:tc hMerge="1">
                  <a:txBody>
                    <a:bodyPr/>
                    <a:lstStyle/>
                    <a:p>
                      <a:endParaRPr lang="en-US"/>
                    </a:p>
                  </a:txBody>
                  <a:tcPr/>
                </a:tc>
                <a:extLst>
                  <a:ext uri="{0D108BD9-81ED-4DB2-BD59-A6C34878D82A}">
                    <a16:rowId xmlns="" xmlns:a16="http://schemas.microsoft.com/office/drawing/2014/main" val="10000"/>
                  </a:ext>
                </a:extLst>
              </a:tr>
              <a:tr h="807720">
                <a:tc>
                  <a:txBody>
                    <a:bodyPr/>
                    <a:lstStyle/>
                    <a:p>
                      <a:pPr algn="l"/>
                      <a:r>
                        <a:rPr lang="en-US" sz="1400" b="1" dirty="0" smtClean="0"/>
                        <a:t>What</a:t>
                      </a:r>
                      <a:endParaRPr lang="en-US" sz="1400" b="1" dirty="0"/>
                    </a:p>
                  </a:txBody>
                  <a:tcPr marL="68580" marR="68580" marT="34290" marB="3429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Combining a previously-developed Visible Infrared Imaging Radiometer Suite (</a:t>
                      </a:r>
                      <a:r>
                        <a:rPr lang="en-US" sz="1400" kern="1200" baseline="0" dirty="0" smtClean="0">
                          <a:solidFill>
                            <a:schemeClr val="dk1"/>
                          </a:solidFill>
                          <a:latin typeface="+mn-lt"/>
                          <a:ea typeface="+mn-ea"/>
                          <a:cs typeface="+mn-cs"/>
                        </a:rPr>
                        <a:t>VIIRS) tool suite with SBIRS plugins to provide a user with a consolidated VIIR / SBIRS </a:t>
                      </a:r>
                      <a:r>
                        <a:rPr lang="en-US" sz="1400" kern="1200" baseline="0" dirty="0" smtClean="0"/>
                        <a:t>data view on a singular console </a:t>
                      </a:r>
                      <a:endParaRPr lang="en-US" sz="1400" b="0" kern="1200" baseline="0" dirty="0" smtClean="0">
                        <a:solidFill>
                          <a:schemeClr val="dk1"/>
                        </a:solidFill>
                        <a:latin typeface="+mn-lt"/>
                        <a:ea typeface="+mn-ea"/>
                        <a:cs typeface="+mn-cs"/>
                      </a:endParaRPr>
                    </a:p>
                  </a:txBody>
                  <a:tcPr marL="68580" marR="68580" marT="34290" marB="34290" anchor="ctr"/>
                </a:tc>
                <a:tc hMerge="1">
                  <a:txBody>
                    <a:bodyPr/>
                    <a:lstStyle/>
                    <a:p>
                      <a:endParaRPr lang="en-US"/>
                    </a:p>
                  </a:txBody>
                  <a:tcPr/>
                </a:tc>
                <a:extLst>
                  <a:ext uri="{0D108BD9-81ED-4DB2-BD59-A6C34878D82A}">
                    <a16:rowId xmlns="" xmlns:a16="http://schemas.microsoft.com/office/drawing/2014/main" val="10001"/>
                  </a:ext>
                </a:extLst>
              </a:tr>
              <a:tr h="807720">
                <a:tc>
                  <a:txBody>
                    <a:bodyPr/>
                    <a:lstStyle/>
                    <a:p>
                      <a:pPr algn="l"/>
                      <a:r>
                        <a:rPr lang="en-US" sz="1400" b="1" kern="1200" baseline="0" dirty="0" smtClean="0"/>
                        <a:t>When </a:t>
                      </a:r>
                      <a:endParaRPr lang="en-US" sz="1400" b="1" kern="1200" baseline="0" dirty="0">
                        <a:solidFill>
                          <a:schemeClr val="dk1"/>
                        </a:solidFill>
                        <a:latin typeface="+mn-lt"/>
                        <a:ea typeface="+mn-ea"/>
                        <a:cs typeface="+mn-cs"/>
                      </a:endParaRPr>
                    </a:p>
                  </a:txBody>
                  <a:tcPr marL="68580" marR="68580" marT="34290" marB="34290" anchor="ctr"/>
                </a:tc>
                <a:tc>
                  <a:txBody>
                    <a:bodyPr/>
                    <a:lstStyle/>
                    <a:p>
                      <a:pPr algn="l"/>
                      <a:r>
                        <a:rPr lang="en-US" sz="1400" kern="1200" baseline="0" dirty="0" smtClean="0">
                          <a:solidFill>
                            <a:schemeClr val="dk1"/>
                          </a:solidFill>
                          <a:latin typeface="+mn-lt"/>
                          <a:ea typeface="+mn-ea"/>
                          <a:cs typeface="+mn-cs"/>
                        </a:rPr>
                        <a:t>Project Start Date: 1 March 2017</a:t>
                      </a:r>
                      <a:endParaRPr lang="en-US" sz="1400" kern="1200" baseline="0" dirty="0">
                        <a:solidFill>
                          <a:schemeClr val="dk1"/>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mn-lt"/>
                          <a:ea typeface="+mn-ea"/>
                          <a:cs typeface="+mn-cs"/>
                        </a:rPr>
                        <a:t>Project End Date: 31 March 2019</a:t>
                      </a:r>
                    </a:p>
                  </a:txBody>
                  <a:tcPr marL="68580" marR="68580" marT="34290" marB="34290" anchor="ctr"/>
                </a:tc>
                <a:extLst>
                  <a:ext uri="{0D108BD9-81ED-4DB2-BD59-A6C34878D82A}">
                    <a16:rowId xmlns="" xmlns:a16="http://schemas.microsoft.com/office/drawing/2014/main" val="10002"/>
                  </a:ext>
                </a:extLst>
              </a:tr>
              <a:tr h="807720">
                <a:tc>
                  <a:txBody>
                    <a:bodyPr/>
                    <a:lstStyle/>
                    <a:p>
                      <a:pPr algn="l"/>
                      <a:r>
                        <a:rPr lang="en-US" sz="1400" b="1" dirty="0" smtClean="0"/>
                        <a:t>Where </a:t>
                      </a:r>
                      <a:endParaRPr lang="en-US" sz="1400" b="1" dirty="0"/>
                    </a:p>
                  </a:txBody>
                  <a:tcPr marL="68580" marR="68580" marT="34290" marB="34290" anchor="ct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Research </a:t>
                      </a:r>
                      <a:r>
                        <a:rPr lang="en-US" sz="1400" kern="1200" dirty="0" smtClean="0"/>
                        <a:t>being</a:t>
                      </a:r>
                      <a:r>
                        <a:rPr lang="en-US" sz="1400" dirty="0" smtClean="0"/>
                        <a:t> performed at </a:t>
                      </a:r>
                      <a:r>
                        <a:rPr lang="en-US" sz="1400" baseline="0" dirty="0" smtClean="0"/>
                        <a:t>the TAP Lab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Potential end users are the OPIR Battlespace Awareness Center (OBAC) (Buckley AFB) and 557</a:t>
                      </a:r>
                      <a:r>
                        <a:rPr lang="en-US" sz="1400" baseline="30000" dirty="0" smtClean="0"/>
                        <a:t>th</a:t>
                      </a:r>
                      <a:r>
                        <a:rPr lang="en-US" sz="1400" baseline="0" dirty="0" smtClean="0"/>
                        <a:t> Weather Wing (Offutt AFB)</a:t>
                      </a:r>
                      <a:endParaRPr lang="en-US" sz="1400" b="0" baseline="0" dirty="0" smtClean="0"/>
                    </a:p>
                  </a:txBody>
                  <a:tcPr marL="68580" marR="68580" marT="34290" marB="34290" anchor="ctr"/>
                </a:tc>
                <a:tc hMerge="1">
                  <a:txBody>
                    <a:bodyPr/>
                    <a:lstStyle/>
                    <a:p>
                      <a:endParaRPr lang="en-US"/>
                    </a:p>
                  </a:txBody>
                  <a:tcPr/>
                </a:tc>
                <a:extLst>
                  <a:ext uri="{0D108BD9-81ED-4DB2-BD59-A6C34878D82A}">
                    <a16:rowId xmlns="" xmlns:a16="http://schemas.microsoft.com/office/drawing/2014/main" val="10003"/>
                  </a:ext>
                </a:extLst>
              </a:tr>
              <a:tr h="807720">
                <a:tc>
                  <a:txBody>
                    <a:bodyPr/>
                    <a:lstStyle/>
                    <a:p>
                      <a:pPr algn="l"/>
                      <a:r>
                        <a:rPr lang="en-US" sz="1400" b="1" kern="1200" baseline="0" dirty="0" smtClean="0"/>
                        <a:t>Why </a:t>
                      </a:r>
                      <a:endParaRPr lang="en-US" sz="1400" b="1" kern="1200" baseline="0" dirty="0">
                        <a:solidFill>
                          <a:schemeClr val="dk1"/>
                        </a:solidFill>
                        <a:latin typeface="+mn-lt"/>
                        <a:ea typeface="+mn-ea"/>
                        <a:cs typeface="+mn-cs"/>
                      </a:endParaRPr>
                    </a:p>
                  </a:txBody>
                  <a:tcPr marL="68580" marR="68580" marT="34290" marB="34290" anchor="ctr"/>
                </a:tc>
                <a:tc gridSpan="2">
                  <a:txBody>
                    <a:bodyPr/>
                    <a:lstStyle/>
                    <a:p>
                      <a:pPr lvl="0"/>
                      <a:r>
                        <a:rPr lang="en-US" sz="1400" kern="1200" dirty="0" smtClean="0"/>
                        <a:t>The Intersect Exploit application provides a data-fusion</a:t>
                      </a:r>
                      <a:r>
                        <a:rPr lang="en-US" sz="1400" kern="1200" baseline="0" dirty="0" smtClean="0"/>
                        <a:t> </a:t>
                      </a:r>
                      <a:r>
                        <a:rPr lang="en-US" sz="1400" kern="1200" dirty="0" smtClean="0"/>
                        <a:t>visualization technology for us by any TAP lab developer or intelligence analysts (such as those at</a:t>
                      </a:r>
                      <a:r>
                        <a:rPr lang="en-US" sz="1400" kern="1200" baseline="0" dirty="0" smtClean="0"/>
                        <a:t> the </a:t>
                      </a:r>
                      <a:r>
                        <a:rPr lang="en-US" sz="1400" kern="1200" dirty="0" smtClean="0"/>
                        <a:t>OBAC).</a:t>
                      </a:r>
                      <a:endParaRPr lang="en-US" sz="1400" b="0" kern="1200" dirty="0" smtClean="0">
                        <a:solidFill>
                          <a:schemeClr val="dk1"/>
                        </a:solidFill>
                        <a:latin typeface="+mn-lt"/>
                        <a:ea typeface="+mn-ea"/>
                        <a:cs typeface="+mn-cs"/>
                      </a:endParaRPr>
                    </a:p>
                  </a:txBody>
                  <a:tcPr marL="68580" marR="68580" marT="34290" marB="34290" anchor="ctr"/>
                </a:tc>
                <a:tc hMerge="1">
                  <a:txBody>
                    <a:bodyPr/>
                    <a:lstStyle/>
                    <a:p>
                      <a:endParaRPr lang="en-US"/>
                    </a:p>
                  </a:txBody>
                  <a:tcPr/>
                </a:tc>
                <a:extLst>
                  <a:ext uri="{0D108BD9-81ED-4DB2-BD59-A6C34878D82A}">
                    <a16:rowId xmlns="" xmlns:a16="http://schemas.microsoft.com/office/drawing/2014/main" val="10004"/>
                  </a:ext>
                </a:extLst>
              </a:tr>
            </a:tbl>
          </a:graphicData>
        </a:graphic>
      </p:graphicFrame>
      <p:sp>
        <p:nvSpPr>
          <p:cNvPr id="8" name="Footer Placeholder 5"/>
          <p:cNvSpPr txBox="1">
            <a:spLocks/>
          </p:cNvSpPr>
          <p:nvPr/>
        </p:nvSpPr>
        <p:spPr>
          <a:xfrm>
            <a:off x="3124200" y="15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
        <p:nvSpPr>
          <p:cNvPr id="9" name="Footer Placeholder 5"/>
          <p:cNvSpPr txBox="1">
            <a:spLocks/>
          </p:cNvSpPr>
          <p:nvPr/>
        </p:nvSpPr>
        <p:spPr>
          <a:xfrm>
            <a:off x="312420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rgbClr val="00B050"/>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smtClean="0"/>
              <a:t>UNCLASSIFIED </a:t>
            </a:r>
            <a:endParaRPr lang="en-US" i="0" dirty="0"/>
          </a:p>
        </p:txBody>
      </p:sp>
    </p:spTree>
    <p:extLst>
      <p:ext uri="{BB962C8B-B14F-4D97-AF65-F5344CB8AC3E}">
        <p14:creationId xmlns:p14="http://schemas.microsoft.com/office/powerpoint/2010/main" val="3635652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MC test x">
  <a:themeElements>
    <a:clrScheme name="SMC">
      <a:dk1>
        <a:sysClr val="windowText" lastClr="000000"/>
      </a:dk1>
      <a:lt1>
        <a:sysClr val="window" lastClr="FFFFFF"/>
      </a:lt1>
      <a:dk2>
        <a:srgbClr val="0A4C84"/>
      </a:dk2>
      <a:lt2>
        <a:srgbClr val="EEECE1"/>
      </a:lt2>
      <a:accent1>
        <a:srgbClr val="1394CB"/>
      </a:accent1>
      <a:accent2>
        <a:srgbClr val="C7342C"/>
      </a:accent2>
      <a:accent3>
        <a:srgbClr val="33CC33"/>
      </a:accent3>
      <a:accent4>
        <a:srgbClr val="3F3F5B"/>
      </a:accent4>
      <a:accent5>
        <a:srgbClr val="76CAD4"/>
      </a:accent5>
      <a:accent6>
        <a:srgbClr val="ECBC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Helvetic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15595</TotalTime>
  <Words>897</Words>
  <Application>Microsoft Office PowerPoint</Application>
  <PresentationFormat>On-screen Show (4:3)</PresentationFormat>
  <Paragraphs>212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Eurostile</vt:lpstr>
      <vt:lpstr>Helvetica</vt:lpstr>
      <vt:lpstr>Segoe UI Light</vt:lpstr>
      <vt:lpstr>Times New Roman</vt:lpstr>
      <vt:lpstr>SMC test x</vt:lpstr>
      <vt:lpstr>SMC / RSXE  USFS Collaboration Efforts  October 2018</vt:lpstr>
      <vt:lpstr>Agenda</vt:lpstr>
      <vt:lpstr>TAP Lab Purpose &amp; Goals</vt:lpstr>
      <vt:lpstr>Exploitation Innovation Process</vt:lpstr>
      <vt:lpstr>Concepts to Ops Capability</vt:lpstr>
      <vt:lpstr> Global Cropland Fire Sensing and Characterization using SBIRS Data </vt:lpstr>
      <vt:lpstr>Global Cropland Fire Sensing - Tasks</vt:lpstr>
      <vt:lpstr>Global Cropland Fire Algorithm Development</vt:lpstr>
      <vt:lpstr>Intersect Exploit </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Touchpoints – Week of 30 Mar</dc:title>
  <dc:creator>SEELEY, STEVEN L CTR USAF AFSPC SMC/RSX</dc:creator>
  <cp:lastModifiedBy>SHEU, KEITH G CTR USAF AFSPC SMC/RSXE</cp:lastModifiedBy>
  <cp:revision>1850</cp:revision>
  <cp:lastPrinted>2018-10-18T17:30:47Z</cp:lastPrinted>
  <dcterms:created xsi:type="dcterms:W3CDTF">2015-03-27T21:23:49Z</dcterms:created>
  <dcterms:modified xsi:type="dcterms:W3CDTF">2018-10-18T18:08:15Z</dcterms:modified>
</cp:coreProperties>
</file>