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70" r:id="rId3"/>
    <p:sldId id="277" r:id="rId4"/>
    <p:sldId id="287" r:id="rId5"/>
    <p:sldId id="273" r:id="rId6"/>
    <p:sldId id="263" r:id="rId7"/>
    <p:sldId id="276" r:id="rId8"/>
    <p:sldId id="289" r:id="rId9"/>
    <p:sldId id="288" r:id="rId10"/>
    <p:sldId id="269" r:id="rId11"/>
    <p:sldId id="285" r:id="rId12"/>
    <p:sldId id="279" r:id="rId13"/>
    <p:sldId id="278" r:id="rId14"/>
    <p:sldId id="286" r:id="rId15"/>
    <p:sldId id="280" r:id="rId16"/>
    <p:sldId id="281" r:id="rId17"/>
    <p:sldId id="282" r:id="rId18"/>
    <p:sldId id="284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13" autoAdjust="0"/>
    <p:restoredTop sz="94660"/>
  </p:normalViewPr>
  <p:slideViewPr>
    <p:cSldViewPr snapToGrid="0">
      <p:cViewPr varScale="1">
        <p:scale>
          <a:sx n="81" d="100"/>
          <a:sy n="81" d="100"/>
        </p:scale>
        <p:origin x="20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ewatchteam.com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7B2BB2F-3F63-234C-BBC6-977EE7E1F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665" y="4471578"/>
            <a:ext cx="2154669" cy="1244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1501774" y="769497"/>
            <a:ext cx="9188452" cy="43242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3600" b="1" dirty="0">
                <a:cs typeface="Arial" panose="020B0604020202020204" pitchFamily="34" charset="0"/>
              </a:rPr>
              <a:t>Breaking the Cycle of </a:t>
            </a:r>
          </a:p>
          <a:p>
            <a:pPr algn="ctr" fontAlgn="base"/>
            <a:r>
              <a:rPr lang="en-US" sz="3600" b="1" dirty="0">
                <a:cs typeface="Arial" panose="020B0604020202020204" pitchFamily="34" charset="0"/>
              </a:rPr>
              <a:t>Community Wildfire Destruction</a:t>
            </a:r>
          </a:p>
          <a:p>
            <a:pPr algn="ctr" fontAlgn="base"/>
            <a:endParaRPr lang="en-US" sz="2400" b="1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Presented by</a:t>
            </a:r>
          </a:p>
          <a:p>
            <a:pPr algn="ctr" fontAlgn="base"/>
            <a:endParaRPr lang="en-US" sz="2400" b="1" dirty="0">
              <a:cs typeface="Arial" panose="020B0604020202020204" pitchFamily="34" charset="0"/>
            </a:endParaRPr>
          </a:p>
          <a:p>
            <a:pPr algn="ctr" fontAlgn="base"/>
            <a:r>
              <a:rPr lang="en-US" sz="3200" b="1" dirty="0">
                <a:cs typeface="Arial" panose="020B0604020202020204" pitchFamily="34" charset="0"/>
              </a:rPr>
              <a:t>Richard McCreight </a:t>
            </a:r>
          </a:p>
          <a:p>
            <a:pPr algn="ctr" fontAlgn="base"/>
            <a:r>
              <a:rPr lang="en-US" sz="3200" b="1" dirty="0">
                <a:cs typeface="Arial" panose="020B0604020202020204" pitchFamily="34" charset="0"/>
              </a:rPr>
              <a:t>&amp;</a:t>
            </a:r>
          </a:p>
          <a:p>
            <a:pPr algn="ctr" fontAlgn="base"/>
            <a:r>
              <a:rPr lang="en-US" sz="3200" b="1" dirty="0">
                <a:cs typeface="Arial" panose="020B0604020202020204" pitchFamily="34" charset="0"/>
              </a:rPr>
              <a:t> Gus Calderon</a:t>
            </a:r>
          </a:p>
          <a:p>
            <a:pPr algn="ctr" fontAlgn="base"/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4A0C4-8F88-A8C0-987F-E3F99F72F072}"/>
              </a:ext>
            </a:extLst>
          </p:cNvPr>
          <p:cNvSpPr txBox="1"/>
          <p:nvPr/>
        </p:nvSpPr>
        <p:spPr>
          <a:xfrm>
            <a:off x="1719704" y="6088503"/>
            <a:ext cx="875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NASA/USFS Spring 2022 Tactical Fire Remote Sensing Advisory Committee (TFRSAC) meeting</a:t>
            </a:r>
          </a:p>
        </p:txBody>
      </p:sp>
    </p:spTree>
    <p:extLst>
      <p:ext uri="{BB962C8B-B14F-4D97-AF65-F5344CB8AC3E}">
        <p14:creationId xmlns:p14="http://schemas.microsoft.com/office/powerpoint/2010/main" val="158275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4335C-DB2B-A745-BCF9-BE0CBBD0B2CA}"/>
              </a:ext>
            </a:extLst>
          </p:cNvPr>
          <p:cNvSpPr/>
          <p:nvPr/>
        </p:nvSpPr>
        <p:spPr>
          <a:xfrm>
            <a:off x="4533493" y="0"/>
            <a:ext cx="3121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Wildfire Hazard Map</a:t>
            </a:r>
          </a:p>
        </p:txBody>
      </p:sp>
      <p:pic>
        <p:nvPicPr>
          <p:cNvPr id="5" name="Picture 4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5A2E6DBD-0430-B111-0D86-91A05B926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2" y="467174"/>
            <a:ext cx="11340662" cy="552310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AF7FD54-D052-DC77-B861-CF39B865A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138" y="546284"/>
            <a:ext cx="1459088" cy="8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90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4335C-DB2B-A745-BCF9-BE0CBBD0B2CA}"/>
              </a:ext>
            </a:extLst>
          </p:cNvPr>
          <p:cNvSpPr/>
          <p:nvPr/>
        </p:nvSpPr>
        <p:spPr>
          <a:xfrm>
            <a:off x="4343793" y="51681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Change Detection Map</a:t>
            </a:r>
          </a:p>
        </p:txBody>
      </p:sp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3A89CA8-2CDD-3319-25C8-D4B0EC321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5" y="620739"/>
            <a:ext cx="11490849" cy="561652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E7FD154-8343-F549-B707-B26A8B13A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0" y="1225326"/>
            <a:ext cx="1739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9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A60C705-24EF-8583-4DF6-85B904DC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962" y="5389792"/>
            <a:ext cx="2154669" cy="1244360"/>
          </a:xfrm>
          <a:prstGeom prst="rect">
            <a:avLst/>
          </a:prstGeom>
        </p:spPr>
      </p:pic>
      <p:pic>
        <p:nvPicPr>
          <p:cNvPr id="4" name="Picture 3" descr="A picture containing person, control panel&#10;&#10;Description automatically generated">
            <a:extLst>
              <a:ext uri="{FF2B5EF4-FFF2-40B4-BE49-F238E27FC236}">
                <a16:creationId xmlns:a16="http://schemas.microsoft.com/office/drawing/2014/main" id="{CC494A72-02A5-A715-3DBD-DD51B60A4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6110675" cy="4107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561752-EBCD-93A3-2E10-A218EA4B1056}"/>
              </a:ext>
            </a:extLst>
          </p:cNvPr>
          <p:cNvSpPr txBox="1"/>
          <p:nvPr/>
        </p:nvSpPr>
        <p:spPr>
          <a:xfrm>
            <a:off x="6324090" y="2118541"/>
            <a:ext cx="5269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Gus Calderon</a:t>
            </a:r>
          </a:p>
          <a:p>
            <a:endParaRPr lang="en-US" sz="2000" dirty="0"/>
          </a:p>
          <a:p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Commercial pilot for over 25 years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Owns an aircraft for aerial imaging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Background in earth science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Experience in community management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Video production and editing</a:t>
            </a:r>
          </a:p>
          <a:p>
            <a:pPr fontAlgn="base"/>
            <a:r>
              <a:rPr lang="en-US" sz="2000" dirty="0">
                <a:cs typeface="Arial" panose="020B0604020202020204" pitchFamily="34" charset="0"/>
              </a:rPr>
              <a:t>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52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596901" y="358206"/>
            <a:ext cx="10871199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Lessons Learned From</a:t>
            </a:r>
          </a:p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Three Years of Community Engagement</a:t>
            </a:r>
          </a:p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with</a:t>
            </a:r>
          </a:p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Rancho Santa Fe, CA</a:t>
            </a:r>
          </a:p>
          <a:p>
            <a:pPr algn="ctr" fontAlgn="base"/>
            <a:endParaRPr lang="en-US" sz="2400" b="1" dirty="0">
              <a:cs typeface="Arial" panose="020B0604020202020204" pitchFamily="34" charset="0"/>
            </a:endParaRPr>
          </a:p>
          <a:p>
            <a:pPr fontAlgn="base"/>
            <a:endParaRPr lang="en-US" sz="14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Remote sensing data must be scaled for the community.</a:t>
            </a:r>
          </a:p>
          <a:p>
            <a:pPr algn="ctr" fontAlgn="base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spectrum of homeowners for defensible space compliance.</a:t>
            </a:r>
          </a:p>
          <a:p>
            <a:pPr algn="ctr" fontAlgn="base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Engaging the community for wildfire preparedness.</a:t>
            </a:r>
          </a:p>
          <a:p>
            <a:pPr fontAlgn="base"/>
            <a:endParaRPr lang="en-US" sz="2400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4E12D2A-D78A-994B-A97A-C30630D9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64" y="5388549"/>
            <a:ext cx="2154669" cy="1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78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596901" y="358206"/>
            <a:ext cx="10871199" cy="609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Remote Sensing Data at the Community Scale</a:t>
            </a:r>
          </a:p>
          <a:p>
            <a:pPr algn="ctr" fontAlgn="base"/>
            <a:endParaRPr lang="en-US" sz="2400" b="1" dirty="0">
              <a:cs typeface="Arial" panose="020B0604020202020204" pitchFamily="34" charset="0"/>
            </a:endParaRPr>
          </a:p>
          <a:p>
            <a:pPr fontAlgn="base"/>
            <a:endParaRPr lang="en-US" sz="14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 fontAlgn="base"/>
            <a:endParaRPr lang="en-US" sz="20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High resolution (5” GSD) aerial imagery from manned aircraft is ideal.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Manned aircraft imagery provides height data for 3D models.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The resolution of satellite imagery is too low for parcel maps at the landscape level.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Drones are </a:t>
            </a:r>
            <a:r>
              <a:rPr lang="en-US" sz="2400" b="1" dirty="0">
                <a:cs typeface="Arial" panose="020B0604020202020204" pitchFamily="34" charset="0"/>
              </a:rPr>
              <a:t>not welcome </a:t>
            </a:r>
            <a:r>
              <a:rPr lang="en-US" sz="2400" dirty="0">
                <a:cs typeface="Arial" panose="020B0604020202020204" pitchFamily="34" charset="0"/>
              </a:rPr>
              <a:t>in the community for aerial mapping.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Drones are helpful for ground truthing in unpopulated areas.</a:t>
            </a:r>
          </a:p>
          <a:p>
            <a:pPr algn="ctr" fontAlgn="base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2400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4E12D2A-D78A-994B-A97A-C30630D9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64" y="5388549"/>
            <a:ext cx="2154669" cy="1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3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596901" y="358206"/>
            <a:ext cx="10871199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The Homeowner Spectrum</a:t>
            </a:r>
          </a:p>
          <a:p>
            <a:pPr algn="ctr" fontAlgn="base"/>
            <a:endParaRPr lang="en-US" sz="2000" b="1" dirty="0">
              <a:cs typeface="Arial" panose="020B0604020202020204" pitchFamily="34" charset="0"/>
            </a:endParaRPr>
          </a:p>
          <a:p>
            <a:pPr algn="ctr" fontAlgn="base"/>
            <a:endParaRPr lang="en-US" sz="20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 fontAlgn="base"/>
            <a:r>
              <a:rPr lang="en-US" sz="2400" i="1" dirty="0">
                <a:cs typeface="Arial" panose="020B0604020202020204" pitchFamily="34" charset="0"/>
              </a:rPr>
              <a:t>Homeowners range from compliant to defiant!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Some homeowners were compliant before we began our mapping.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Others wanted to comply after they learned about our annual flyovers.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Some homeowners were interested in complying but did not know how.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Others were concerned about their privacy and who was going to see the aerial data.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Some loved their trees and were not going to let anyone tell them what to do.</a:t>
            </a:r>
            <a:endParaRPr lang="en-US" sz="2400" dirty="0"/>
          </a:p>
          <a:p>
            <a:pPr fontAlgn="base"/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4E12D2A-D78A-994B-A97A-C30630D9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64" y="5388549"/>
            <a:ext cx="2154669" cy="1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7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596901" y="358206"/>
            <a:ext cx="10871199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Working with the Community </a:t>
            </a:r>
          </a:p>
          <a:p>
            <a:pPr algn="ctr" fontAlgn="base"/>
            <a:endParaRPr lang="en-US" sz="2000" b="1" dirty="0">
              <a:cs typeface="Arial" panose="020B0604020202020204" pitchFamily="34" charset="0"/>
            </a:endParaRPr>
          </a:p>
          <a:p>
            <a:pPr fontAlgn="base"/>
            <a:endParaRPr lang="en-US" sz="24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Find a liaison who is dedicated to wildfire preparedness.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Host and attend community outreach meetings.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Customize parcel maps and reports for the community.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Address privacy concerns. 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Make maps and reports self-explanatory.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Create a team of experts in multiple disciplines.</a:t>
            </a:r>
            <a:endParaRPr lang="en-US" sz="2400" dirty="0"/>
          </a:p>
          <a:p>
            <a:pPr fontAlgn="base"/>
            <a:endParaRPr lang="en-US" dirty="0"/>
          </a:p>
          <a:p>
            <a:pPr fontAlgn="base"/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4E12D2A-D78A-994B-A97A-C30630D9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64" y="5388549"/>
            <a:ext cx="2154669" cy="1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19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596901" y="358206"/>
            <a:ext cx="10871199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Getting Homeowners Engaged in Wildfire Preparation</a:t>
            </a:r>
          </a:p>
          <a:p>
            <a:pPr algn="ctr" fontAlgn="base"/>
            <a:endParaRPr lang="en-US" sz="2000" b="1" dirty="0">
              <a:cs typeface="Arial" panose="020B0604020202020204" pitchFamily="34" charset="0"/>
            </a:endParaRPr>
          </a:p>
          <a:p>
            <a:pPr algn="ctr" fontAlgn="base"/>
            <a:endParaRPr lang="en-US" sz="20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 fontAlgn="base"/>
            <a:endParaRPr lang="en-US" sz="20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Produce community-specific videos.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Create parcel maps and reports for all homeowners.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Encourage neighbor-to-neighbor communication.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Use social media and web content as a tool for community engagement.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Creating content for community newsletters, etc.</a:t>
            </a:r>
          </a:p>
          <a:p>
            <a:pPr fontAlgn="base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2400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4E12D2A-D78A-994B-A97A-C30630D9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64" y="5388549"/>
            <a:ext cx="2154669" cy="1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2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596901" y="358206"/>
            <a:ext cx="10871199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cs typeface="Arial" panose="020B0604020202020204" pitchFamily="34" charset="0"/>
              </a:rPr>
              <a:t>Summary after 3 years of working with Rancho Santa Fe</a:t>
            </a:r>
          </a:p>
          <a:p>
            <a:pPr algn="ctr" fontAlgn="base"/>
            <a:endParaRPr lang="en-US" sz="2000" b="1" dirty="0">
              <a:cs typeface="Arial" panose="020B0604020202020204" pitchFamily="34" charset="0"/>
            </a:endParaRPr>
          </a:p>
          <a:p>
            <a:pPr algn="ctr" fontAlgn="base"/>
            <a:endParaRPr lang="en-US" sz="20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High resolution imaging is essential for the community scale.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A team of experts in multiple disciplines is mandatory.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Communicating in simple terms can be quite the challenge.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 Community feedback, whether positive or negative, is invaluable.</a:t>
            </a:r>
          </a:p>
          <a:p>
            <a:pPr algn="ctr" fontAlgn="base"/>
            <a:endParaRPr lang="en-US" sz="2400" dirty="0"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>
                <a:cs typeface="Arial" panose="020B0604020202020204" pitchFamily="34" charset="0"/>
              </a:rPr>
              <a:t>Breaking the cycle of wildfire destruction, one community at a time, is our mission.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2400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4E12D2A-D78A-994B-A97A-C30630D9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64" y="5388549"/>
            <a:ext cx="2154669" cy="1244360"/>
          </a:xfrm>
          <a:prstGeom prst="rect">
            <a:avLst/>
          </a:prstGeom>
        </p:spPr>
      </p:pic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AE0C5EB-EA7C-A14D-7C95-1492E69DF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8" y="5129019"/>
            <a:ext cx="1428750" cy="1428750"/>
          </a:xfrm>
          <a:prstGeom prst="rect">
            <a:avLst/>
          </a:prstGeom>
        </p:spPr>
      </p:pic>
      <p:pic>
        <p:nvPicPr>
          <p:cNvPr id="6" name="Picture 5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D5DCC162-F4FC-0D8E-936C-46F346BBE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61" y="5129019"/>
            <a:ext cx="1630438" cy="16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46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4335C-DB2B-A745-BCF9-BE0CBBD0B2CA}"/>
              </a:ext>
            </a:extLst>
          </p:cNvPr>
          <p:cNvSpPr/>
          <p:nvPr/>
        </p:nvSpPr>
        <p:spPr>
          <a:xfrm>
            <a:off x="5156535" y="75743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4" name="Picture 3" descr="A picture containing colorful, ocean floor&#10;&#10;Description automatically generated">
            <a:extLst>
              <a:ext uri="{FF2B5EF4-FFF2-40B4-BE49-F238E27FC236}">
                <a16:creationId xmlns:a16="http://schemas.microsoft.com/office/drawing/2014/main" id="{AA12F22A-1913-9BFF-B411-DCCE42D32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6" y="635593"/>
            <a:ext cx="10825556" cy="5256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E67E9-D577-8F5F-E6F8-82787F3CFB04}"/>
              </a:ext>
            </a:extLst>
          </p:cNvPr>
          <p:cNvSpPr txBox="1"/>
          <p:nvPr/>
        </p:nvSpPr>
        <p:spPr>
          <a:xfrm>
            <a:off x="970844" y="965903"/>
            <a:ext cx="2805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www.firewatchteam.com</a:t>
            </a:r>
            <a:endParaRPr lang="en-US" sz="2000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0277F69-B589-C72D-B895-74B0AD6EA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445" y="4895260"/>
            <a:ext cx="1459088" cy="842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DCF7E-835B-ED4A-FF77-645D5D0175C1}"/>
              </a:ext>
            </a:extLst>
          </p:cNvPr>
          <p:cNvSpPr txBox="1"/>
          <p:nvPr/>
        </p:nvSpPr>
        <p:spPr>
          <a:xfrm>
            <a:off x="3680178" y="6222407"/>
            <a:ext cx="416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Images Copyright </a:t>
            </a:r>
            <a:r>
              <a:rPr lang="en-US" dirty="0" err="1"/>
              <a:t>FireWatch</a:t>
            </a:r>
            <a:r>
              <a:rPr lang="en-US" dirty="0"/>
              <a:t> 2018-2022</a:t>
            </a:r>
          </a:p>
        </p:txBody>
      </p:sp>
    </p:spTree>
    <p:extLst>
      <p:ext uri="{BB962C8B-B14F-4D97-AF65-F5344CB8AC3E}">
        <p14:creationId xmlns:p14="http://schemas.microsoft.com/office/powerpoint/2010/main" val="236496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5146053" y="609600"/>
            <a:ext cx="6586489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Richard McCreight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Hotshot and </a:t>
            </a:r>
            <a:r>
              <a:rPr lang="en-US" sz="2400" dirty="0" err="1"/>
              <a:t>Helitack</a:t>
            </a:r>
            <a:r>
              <a:rPr lang="en-US" sz="2400" dirty="0"/>
              <a:t> at the U.S. Forest Service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Researcher at the Forest Fire Lab in Riverside, CA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Pioneered environmental remote sensing from ultra-light aircraft at NASA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Mapped natural disasters and wildfire damage for over 20 years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A60C705-24EF-8583-4DF6-85B904DC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962" y="5389792"/>
            <a:ext cx="2154669" cy="1244360"/>
          </a:xfrm>
          <a:prstGeom prst="rect">
            <a:avLst/>
          </a:prstGeom>
        </p:spPr>
      </p:pic>
      <p:pic>
        <p:nvPicPr>
          <p:cNvPr id="4" name="Picture 3" descr="A picture containing outdoor, dark, wave&#10;&#10;Description automatically generated">
            <a:extLst>
              <a:ext uri="{FF2B5EF4-FFF2-40B4-BE49-F238E27FC236}">
                <a16:creationId xmlns:a16="http://schemas.microsoft.com/office/drawing/2014/main" id="{80F41D17-65CE-123A-1708-429529C5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2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6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4335C-DB2B-A745-BCF9-BE0CBBD0B2CA}"/>
              </a:ext>
            </a:extLst>
          </p:cNvPr>
          <p:cNvSpPr/>
          <p:nvPr/>
        </p:nvSpPr>
        <p:spPr>
          <a:xfrm>
            <a:off x="4679724" y="75743"/>
            <a:ext cx="2829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cs typeface="Arial" panose="020B0604020202020204" pitchFamily="34" charset="0"/>
              </a:rPr>
              <a:t>California Firestorms</a:t>
            </a:r>
          </a:p>
        </p:txBody>
      </p:sp>
      <p:pic>
        <p:nvPicPr>
          <p:cNvPr id="5" name="Picture 4" descr="A picture containing outdoor, mountain, clouds, sky&#10;&#10;Description automatically generated">
            <a:extLst>
              <a:ext uri="{FF2B5EF4-FFF2-40B4-BE49-F238E27FC236}">
                <a16:creationId xmlns:a16="http://schemas.microsoft.com/office/drawing/2014/main" id="{8892AEA7-5364-2692-DE0F-D77266E50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13" y="537408"/>
            <a:ext cx="9255773" cy="6036813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0B0B02D-5FB3-F47D-8304-D9BA6379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829" y="5529583"/>
            <a:ext cx="1459088" cy="8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6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D2460-19AD-0610-C653-AEEC689F24BA}"/>
              </a:ext>
            </a:extLst>
          </p:cNvPr>
          <p:cNvSpPr txBox="1"/>
          <p:nvPr/>
        </p:nvSpPr>
        <p:spPr>
          <a:xfrm>
            <a:off x="0" y="975927"/>
            <a:ext cx="29713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Normalized Green Vegetation</a:t>
            </a:r>
          </a:p>
          <a:p>
            <a:r>
              <a:rPr lang="en-US" dirty="0"/>
              <a:t>Pre-Witch Creek Fire 2005</a:t>
            </a: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C07A2-8817-392B-AF20-F8BCCF31EF4C}"/>
              </a:ext>
            </a:extLst>
          </p:cNvPr>
          <p:cNvSpPr txBox="1"/>
          <p:nvPr/>
        </p:nvSpPr>
        <p:spPr>
          <a:xfrm>
            <a:off x="228126" y="413278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Post-Witch Creek Fire 2007</a:t>
            </a:r>
            <a:r>
              <a:rPr lang="en-US" dirty="0">
                <a:cs typeface="Calibri"/>
              </a:rPr>
              <a:t>​</a:t>
            </a:r>
          </a:p>
          <a:p>
            <a:pPr algn="ctr"/>
            <a:r>
              <a:rPr lang="en-US" dirty="0">
                <a:cs typeface="Calibri"/>
              </a:rPr>
              <a:t>X = Destroyed Homes</a:t>
            </a:r>
          </a:p>
        </p:txBody>
      </p:sp>
      <p:pic>
        <p:nvPicPr>
          <p:cNvPr id="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30BF83F-2C54-3D28-495F-7D21EB95F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039" y="2995960"/>
            <a:ext cx="1503176" cy="866079"/>
          </a:xfrm>
          <a:prstGeom prst="rect">
            <a:avLst/>
          </a:prstGeom>
        </p:spPr>
      </p:pic>
      <p:pic>
        <p:nvPicPr>
          <p:cNvPr id="8" name="Picture 7" descr="A picture containing tree, green&#10;&#10;Description automatically generated">
            <a:extLst>
              <a:ext uri="{FF2B5EF4-FFF2-40B4-BE49-F238E27FC236}">
                <a16:creationId xmlns:a16="http://schemas.microsoft.com/office/drawing/2014/main" id="{19965390-907A-B9EC-C34C-8CE17A774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33" y="0"/>
            <a:ext cx="637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2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A3F64F-E1D5-477C-9210-2FD40B3BC41F}"/>
              </a:ext>
            </a:extLst>
          </p:cNvPr>
          <p:cNvSpPr txBox="1"/>
          <p:nvPr/>
        </p:nvSpPr>
        <p:spPr>
          <a:xfrm>
            <a:off x="3642879" y="719388"/>
            <a:ext cx="46637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Arial" panose="020B0604020202020204" pitchFamily="34" charset="0"/>
              </a:rPr>
              <a:t>Rancho Bernardo Trails Community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97BD0F7-C010-F14B-8E2F-7CDC57D5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638" y="5853353"/>
            <a:ext cx="1600200" cy="924144"/>
          </a:xfrm>
          <a:prstGeom prst="rect">
            <a:avLst/>
          </a:prstGeom>
        </p:spPr>
      </p:pic>
      <p:pic>
        <p:nvPicPr>
          <p:cNvPr id="4" name="Picture 3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13E713D8-FD5E-B546-BB99-18BCFE4AF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521"/>
            <a:ext cx="12192000" cy="4008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119AE-052E-9B45-B43E-2FE98CA88BB6}"/>
              </a:ext>
            </a:extLst>
          </p:cNvPr>
          <p:cNvSpPr txBox="1"/>
          <p:nvPr/>
        </p:nvSpPr>
        <p:spPr>
          <a:xfrm>
            <a:off x="1317905" y="5458749"/>
            <a:ext cx="975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single greatest predictor of wildfire destruction is the proximity of vegetative fuels to structures” </a:t>
            </a:r>
          </a:p>
        </p:txBody>
      </p:sp>
    </p:spTree>
    <p:extLst>
      <p:ext uri="{BB962C8B-B14F-4D97-AF65-F5344CB8AC3E}">
        <p14:creationId xmlns:p14="http://schemas.microsoft.com/office/powerpoint/2010/main" val="2663718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6176D-CC70-B946-9A14-15FEF75F5D82}"/>
              </a:ext>
            </a:extLst>
          </p:cNvPr>
          <p:cNvSpPr txBox="1"/>
          <p:nvPr/>
        </p:nvSpPr>
        <p:spPr>
          <a:xfrm>
            <a:off x="596901" y="358206"/>
            <a:ext cx="10871199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High Resolution</a:t>
            </a:r>
          </a:p>
          <a:p>
            <a:pPr algn="ctr" fontAlgn="base"/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Wildfire Hazard Mapping </a:t>
            </a:r>
          </a:p>
          <a:p>
            <a:pPr algn="ctr" fontAlgn="base"/>
            <a:endParaRPr lang="en-US" sz="2400" b="1" dirty="0">
              <a:latin typeface="Helvetica" pitchFamily="2" charset="0"/>
              <a:cs typeface="Arial" panose="020B0604020202020204" pitchFamily="34" charset="0"/>
            </a:endParaRPr>
          </a:p>
          <a:p>
            <a:pPr algn="ctr" fontAlgn="base"/>
            <a:endParaRPr lang="en-US" sz="2000" dirty="0">
              <a:latin typeface="Helvetica" pitchFamily="2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In 2019, </a:t>
            </a:r>
            <a:r>
              <a:rPr lang="en-US" sz="2000" dirty="0" err="1">
                <a:latin typeface="Helvetica" pitchFamily="2" charset="0"/>
                <a:cs typeface="Arial" panose="020B0604020202020204" pitchFamily="34" charset="0"/>
              </a:rPr>
              <a:t>FireWatch</a:t>
            </a:r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 partnered with the community of Rancho Santa Fe and the </a:t>
            </a:r>
          </a:p>
          <a:p>
            <a:pPr algn="ctr" fontAlgn="base"/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Rancho Santa Fe Fire Protection District for their wildfire prevention efforts.</a:t>
            </a:r>
          </a:p>
          <a:p>
            <a:pPr algn="ctr" fontAlgn="base"/>
            <a:endParaRPr lang="en-US" sz="2000" dirty="0">
              <a:latin typeface="Helvetica" pitchFamily="2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000" dirty="0" err="1">
                <a:latin typeface="Helvetica" pitchFamily="2" charset="0"/>
                <a:cs typeface="Arial" panose="020B0604020202020204" pitchFamily="34" charset="0"/>
              </a:rPr>
              <a:t>FireWatch</a:t>
            </a:r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 creates three categories of wildfire hazard maps to </a:t>
            </a:r>
          </a:p>
          <a:p>
            <a:pPr algn="ctr" fontAlgn="base"/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help the community break the cycle of wildfire destruction:</a:t>
            </a:r>
          </a:p>
          <a:p>
            <a:pPr algn="ctr" fontAlgn="base"/>
            <a:endParaRPr lang="en-US" sz="2400" dirty="0">
              <a:latin typeface="Helvetica" pitchFamily="2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000" b="1" dirty="0">
                <a:latin typeface="Helvetica" pitchFamily="2" charset="0"/>
                <a:cs typeface="Arial" panose="020B0604020202020204" pitchFamily="34" charset="0"/>
              </a:rPr>
              <a:t>Strategic maps </a:t>
            </a:r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for community planning</a:t>
            </a:r>
          </a:p>
          <a:p>
            <a:pPr algn="ctr" fontAlgn="base"/>
            <a:endParaRPr lang="en-US" sz="2000" dirty="0">
              <a:latin typeface="Helvetica" pitchFamily="2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000" b="1" dirty="0">
                <a:latin typeface="Helvetica" pitchFamily="2" charset="0"/>
                <a:cs typeface="Arial" panose="020B0604020202020204" pitchFamily="34" charset="0"/>
              </a:rPr>
              <a:t>Defensible space maps </a:t>
            </a:r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for landscape-level planning</a:t>
            </a:r>
          </a:p>
          <a:p>
            <a:pPr algn="ctr" fontAlgn="base"/>
            <a:endParaRPr lang="en-US" sz="2000" dirty="0">
              <a:latin typeface="Helvetica" pitchFamily="2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000" b="1" dirty="0">
                <a:latin typeface="Helvetica" pitchFamily="2" charset="0"/>
                <a:cs typeface="Arial" panose="020B0604020202020204" pitchFamily="34" charset="0"/>
              </a:rPr>
              <a:t>Change detection maps </a:t>
            </a:r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to monitor wildfire hazards over time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4E12D2A-D78A-994B-A97A-C30630D9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665" y="5313409"/>
            <a:ext cx="2154669" cy="1244360"/>
          </a:xfrm>
          <a:prstGeom prst="rect">
            <a:avLst/>
          </a:prstGeom>
        </p:spPr>
      </p:pic>
      <p:pic>
        <p:nvPicPr>
          <p:cNvPr id="5" name="Picture 4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4AD2BCE-2FD2-0C7E-AC18-BD0EE0600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8" y="5129019"/>
            <a:ext cx="1428750" cy="1428750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B047F237-0571-712C-B335-1727C8A3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61" y="5129019"/>
            <a:ext cx="1630438" cy="16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48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4335C-DB2B-A745-BCF9-BE0CBBD0B2CA}"/>
              </a:ext>
            </a:extLst>
          </p:cNvPr>
          <p:cNvSpPr/>
          <p:nvPr/>
        </p:nvSpPr>
        <p:spPr>
          <a:xfrm>
            <a:off x="3904230" y="75743"/>
            <a:ext cx="4380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Spectral Vegetation Analysis</a:t>
            </a:r>
          </a:p>
        </p:txBody>
      </p:sp>
      <p:pic>
        <p:nvPicPr>
          <p:cNvPr id="5" name="Picture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81492A0E-458A-E59F-F462-CD81240EB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9" y="582858"/>
            <a:ext cx="11216490" cy="5439189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7515BB9-BE8D-2FBE-001C-F78BABD0A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32" y="5044351"/>
            <a:ext cx="1459088" cy="8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4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4335C-DB2B-A745-BCF9-BE0CBBD0B2CA}"/>
              </a:ext>
            </a:extLst>
          </p:cNvPr>
          <p:cNvSpPr/>
          <p:nvPr/>
        </p:nvSpPr>
        <p:spPr>
          <a:xfrm>
            <a:off x="4531765" y="75743"/>
            <a:ext cx="3125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Vegetative Fuel Map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F09CDED-8ECD-CFC9-9289-53DE923A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" y="537408"/>
            <a:ext cx="11976100" cy="54483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1803E2-3973-CE45-2AB4-3FA54277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316" y="5032700"/>
            <a:ext cx="1459088" cy="8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8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4335C-DB2B-A745-BCF9-BE0CBBD0B2CA}"/>
              </a:ext>
            </a:extLst>
          </p:cNvPr>
          <p:cNvSpPr/>
          <p:nvPr/>
        </p:nvSpPr>
        <p:spPr>
          <a:xfrm>
            <a:off x="4165479" y="75743"/>
            <a:ext cx="3857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Vegetative Fuel Modeling</a:t>
            </a:r>
          </a:p>
        </p:txBody>
      </p:sp>
      <p:pic>
        <p:nvPicPr>
          <p:cNvPr id="4" name="Picture 3" descr="A picture containing grass, plant, leaf&#10;&#10;Description automatically generated">
            <a:extLst>
              <a:ext uri="{FF2B5EF4-FFF2-40B4-BE49-F238E27FC236}">
                <a16:creationId xmlns:a16="http://schemas.microsoft.com/office/drawing/2014/main" id="{D2558DFC-223F-DAA0-F3F8-EC32BDFB6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4" y="537408"/>
            <a:ext cx="11487080" cy="528868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29875D7-196B-99E8-4B4D-115C28B62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53" y="4809099"/>
            <a:ext cx="1459088" cy="8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44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2767</TotalTime>
  <Words>582</Words>
  <Application>Microsoft Macintosh PowerPoint</Application>
  <PresentationFormat>Widescreen</PresentationFormat>
  <Paragraphs>146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Calderon, Gustave</cp:lastModifiedBy>
  <cp:revision>308</cp:revision>
  <dcterms:created xsi:type="dcterms:W3CDTF">2021-03-31T19:36:29Z</dcterms:created>
  <dcterms:modified xsi:type="dcterms:W3CDTF">2022-05-16T19:04:09Z</dcterms:modified>
</cp:coreProperties>
</file>