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sldIdLst>
    <p:sldId id="257" r:id="rId2"/>
    <p:sldId id="256" r:id="rId3"/>
    <p:sldId id="258" r:id="rId4"/>
    <p:sldId id="265" r:id="rId5"/>
    <p:sldId id="259" r:id="rId6"/>
    <p:sldId id="268" r:id="rId7"/>
    <p:sldId id="269" r:id="rId8"/>
    <p:sldId id="270" r:id="rId9"/>
    <p:sldId id="275" r:id="rId10"/>
    <p:sldId id="260" r:id="rId11"/>
    <p:sldId id="280" r:id="rId12"/>
    <p:sldId id="276" r:id="rId13"/>
    <p:sldId id="277" r:id="rId14"/>
    <p:sldId id="278" r:id="rId15"/>
    <p:sldId id="279" r:id="rId16"/>
    <p:sldId id="281" r:id="rId17"/>
    <p:sldId id="286" r:id="rId18"/>
    <p:sldId id="285" r:id="rId19"/>
    <p:sldId id="282" r:id="rId20"/>
    <p:sldId id="283" r:id="rId21"/>
    <p:sldId id="284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89872C1-4F7D-4D4D-ACB9-D1D4D2283904}">
          <p14:sldIdLst>
            <p14:sldId id="257"/>
            <p14:sldId id="256"/>
            <p14:sldId id="258"/>
            <p14:sldId id="265"/>
            <p14:sldId id="259"/>
            <p14:sldId id="268"/>
            <p14:sldId id="269"/>
            <p14:sldId id="270"/>
            <p14:sldId id="275"/>
            <p14:sldId id="260"/>
            <p14:sldId id="280"/>
            <p14:sldId id="276"/>
            <p14:sldId id="277"/>
            <p14:sldId id="278"/>
          </p14:sldIdLst>
        </p14:section>
        <p14:section name="Backup" id="{BB8C65F5-6A6E-DA41-A739-021838D82F5A}">
          <p14:sldIdLst>
            <p14:sldId id="279"/>
            <p14:sldId id="281"/>
            <p14:sldId id="286"/>
            <p14:sldId id="285"/>
            <p14:sldId id="282"/>
            <p14:sldId id="283"/>
            <p14:sldId id="28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52"/>
    <p:restoredTop sz="94694"/>
  </p:normalViewPr>
  <p:slideViewPr>
    <p:cSldViewPr snapToGrid="0" snapToObjects="1">
      <p:cViewPr varScale="1">
        <p:scale>
          <a:sx n="83" d="100"/>
          <a:sy n="83" d="100"/>
        </p:scale>
        <p:origin x="5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0.png"/><Relationship Id="rId4" Type="http://schemas.openxmlformats.org/officeDocument/2006/relationships/image" Target="../media/image1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0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A0BBC7-9B7A-4FBE-BD40-18A84ECB2485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0_3" csCatId="mainScheme" phldr="1"/>
      <dgm:spPr/>
      <dgm:t>
        <a:bodyPr/>
        <a:lstStyle/>
        <a:p>
          <a:endParaRPr lang="en-US"/>
        </a:p>
      </dgm:t>
    </dgm:pt>
    <dgm:pt modelId="{0B288C91-494D-4B69-B3BA-736810F6583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Reduce response </a:t>
          </a:r>
          <a:r>
            <a:rPr lang="en-US" sz="2000" dirty="0" smtClean="0"/>
            <a:t>times?</a:t>
          </a:r>
          <a:endParaRPr lang="en-US" sz="2000" dirty="0"/>
        </a:p>
      </dgm:t>
    </dgm:pt>
    <dgm:pt modelId="{4E29C3F6-2C6E-405B-88B4-67A9761F59DB}" type="parTrans" cxnId="{81DCEC87-A9CC-480B-8A0C-70076A86E972}">
      <dgm:prSet/>
      <dgm:spPr/>
      <dgm:t>
        <a:bodyPr/>
        <a:lstStyle/>
        <a:p>
          <a:endParaRPr lang="en-US"/>
        </a:p>
      </dgm:t>
    </dgm:pt>
    <dgm:pt modelId="{B2F194C3-8E1C-4DA7-94E5-BFE9D8E2FABE}" type="sibTrans" cxnId="{81DCEC87-A9CC-480B-8A0C-70076A86E972}">
      <dgm:prSet/>
      <dgm:spPr/>
      <dgm:t>
        <a:bodyPr/>
        <a:lstStyle/>
        <a:p>
          <a:endParaRPr lang="en-US"/>
        </a:p>
      </dgm:t>
    </dgm:pt>
    <dgm:pt modelId="{7F5529EE-5A89-41B3-98AA-316FAB95078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 smtClean="0"/>
            <a:t>Enable large-scale </a:t>
          </a:r>
          <a:r>
            <a:rPr lang="en-US" sz="2000" dirty="0"/>
            <a:t>aircraft </a:t>
          </a:r>
          <a:r>
            <a:rPr lang="en-US" sz="2000" dirty="0" smtClean="0"/>
            <a:t>operations?</a:t>
          </a:r>
          <a:endParaRPr lang="en-US" sz="2000" dirty="0"/>
        </a:p>
      </dgm:t>
    </dgm:pt>
    <dgm:pt modelId="{721B89FA-45B4-4378-A822-01925CFD7C4E}" type="parTrans" cxnId="{C2CC2089-1DBE-4D4B-9B53-6CC857616609}">
      <dgm:prSet/>
      <dgm:spPr/>
      <dgm:t>
        <a:bodyPr/>
        <a:lstStyle/>
        <a:p>
          <a:endParaRPr lang="en-US"/>
        </a:p>
      </dgm:t>
    </dgm:pt>
    <dgm:pt modelId="{D8890FEB-DF90-407F-AC5E-6473B22705CC}" type="sibTrans" cxnId="{C2CC2089-1DBE-4D4B-9B53-6CC857616609}">
      <dgm:prSet/>
      <dgm:spPr/>
      <dgm:t>
        <a:bodyPr/>
        <a:lstStyle/>
        <a:p>
          <a:endParaRPr lang="en-US"/>
        </a:p>
      </dgm:t>
    </dgm:pt>
    <dgm:pt modelId="{34EFB551-80F0-48B9-9B30-699170A0D66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Provide operational resiliency to dynamic changes during a disaster event?</a:t>
          </a:r>
        </a:p>
      </dgm:t>
    </dgm:pt>
    <dgm:pt modelId="{273267D2-C8CC-4E5F-8C46-2D53A89E49BB}" type="sibTrans" cxnId="{1D640035-8650-403D-971C-C602A9F98746}">
      <dgm:prSet/>
      <dgm:spPr/>
      <dgm:t>
        <a:bodyPr/>
        <a:lstStyle/>
        <a:p>
          <a:endParaRPr lang="en-US"/>
        </a:p>
      </dgm:t>
    </dgm:pt>
    <dgm:pt modelId="{5B1D9E43-3B56-4937-A667-744FF6E0A867}" type="parTrans" cxnId="{1D640035-8650-403D-971C-C602A9F98746}">
      <dgm:prSet/>
      <dgm:spPr/>
      <dgm:t>
        <a:bodyPr/>
        <a:lstStyle/>
        <a:p>
          <a:endParaRPr lang="en-US"/>
        </a:p>
      </dgm:t>
    </dgm:pt>
    <dgm:pt modelId="{3194FE13-F4A2-449C-B2BB-F520844162B2}" type="pres">
      <dgm:prSet presAssocID="{56A0BBC7-9B7A-4FBE-BD40-18A84ECB2485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E7AB8B3-AC74-4050-BAEF-30333AC200DF}" type="pres">
      <dgm:prSet presAssocID="{0B288C91-494D-4B69-B3BA-736810F65834}" presName="compNode" presStyleCnt="0"/>
      <dgm:spPr/>
    </dgm:pt>
    <dgm:pt modelId="{CB04A43C-A79B-4977-B1D4-A30616E2A7DD}" type="pres">
      <dgm:prSet presAssocID="{0B288C91-494D-4B69-B3BA-736810F6583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4A102B6A-5C48-49C6-9591-13E0C317E4C7}" type="pres">
      <dgm:prSet presAssocID="{0B288C91-494D-4B69-B3BA-736810F65834}" presName="spaceRect" presStyleCnt="0"/>
      <dgm:spPr/>
    </dgm:pt>
    <dgm:pt modelId="{052E5B85-4AD6-4DF8-90A7-0CFCD529D045}" type="pres">
      <dgm:prSet presAssocID="{0B288C91-494D-4B69-B3BA-736810F65834}" presName="textRect" presStyleLbl="revTx" presStyleIdx="0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306351F1-0159-4AAC-BF07-16C9BBDD95FF}" type="pres">
      <dgm:prSet presAssocID="{B2F194C3-8E1C-4DA7-94E5-BFE9D8E2FABE}" presName="sibTrans" presStyleCnt="0"/>
      <dgm:spPr/>
    </dgm:pt>
    <dgm:pt modelId="{AE23D6E4-9F69-47ED-9059-A6F7E7B30F9A}" type="pres">
      <dgm:prSet presAssocID="{7F5529EE-5A89-41B3-98AA-316FAB950782}" presName="compNode" presStyleCnt="0"/>
      <dgm:spPr/>
    </dgm:pt>
    <dgm:pt modelId="{9FFAED94-6195-4F30-A983-E9A23102B4C9}" type="pres">
      <dgm:prSet presAssocID="{7F5529EE-5A89-41B3-98AA-316FAB95078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Airplane"/>
        </a:ext>
      </dgm:extLst>
    </dgm:pt>
    <dgm:pt modelId="{4A1DB550-777D-4D7F-B90A-EFF37E1CE35C}" type="pres">
      <dgm:prSet presAssocID="{7F5529EE-5A89-41B3-98AA-316FAB950782}" presName="spaceRect" presStyleCnt="0"/>
      <dgm:spPr/>
    </dgm:pt>
    <dgm:pt modelId="{B3912E61-4E4A-4CB3-8BDD-F5323E5B67FE}" type="pres">
      <dgm:prSet presAssocID="{7F5529EE-5A89-41B3-98AA-316FAB950782}" presName="textRect" presStyleLbl="revTx" presStyleIdx="1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C6CA1E14-DAAF-4504-835F-ABCCAB40277D}" type="pres">
      <dgm:prSet presAssocID="{D8890FEB-DF90-407F-AC5E-6473B22705CC}" presName="sibTrans" presStyleCnt="0"/>
      <dgm:spPr/>
    </dgm:pt>
    <dgm:pt modelId="{996046E9-6A47-4CE2-AE24-1F9711E400CD}" type="pres">
      <dgm:prSet presAssocID="{34EFB551-80F0-48B9-9B30-699170A0D66F}" presName="compNode" presStyleCnt="0"/>
      <dgm:spPr/>
    </dgm:pt>
    <dgm:pt modelId="{638B24AC-5F86-4643-BE6F-D46C3D8C1239}" type="pres">
      <dgm:prSet presAssocID="{34EFB551-80F0-48B9-9B30-699170A0D66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Lightning"/>
        </a:ext>
      </dgm:extLst>
    </dgm:pt>
    <dgm:pt modelId="{9ACBCA08-D82F-4E03-ABAB-097B8554FA6D}" type="pres">
      <dgm:prSet presAssocID="{34EFB551-80F0-48B9-9B30-699170A0D66F}" presName="spaceRect" presStyleCnt="0"/>
      <dgm:spPr/>
    </dgm:pt>
    <dgm:pt modelId="{89237685-FE5D-44F7-9F26-3ADE8ABF3764}" type="pres">
      <dgm:prSet presAssocID="{34EFB551-80F0-48B9-9B30-699170A0D66F}" presName="textRect" presStyleLbl="revTx" presStyleIdx="2" presStyleCnt="3" custScaleX="15146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EF4A08D-A7E6-5040-93F4-8809964DF77F}" type="presOf" srcId="{34EFB551-80F0-48B9-9B30-699170A0D66F}" destId="{89237685-FE5D-44F7-9F26-3ADE8ABF3764}" srcOrd="0" destOrd="0" presId="urn:microsoft.com/office/officeart/2018/2/layout/IconLabelList"/>
    <dgm:cxn modelId="{1D640035-8650-403D-971C-C602A9F98746}" srcId="{56A0BBC7-9B7A-4FBE-BD40-18A84ECB2485}" destId="{34EFB551-80F0-48B9-9B30-699170A0D66F}" srcOrd="2" destOrd="0" parTransId="{5B1D9E43-3B56-4937-A667-744FF6E0A867}" sibTransId="{273267D2-C8CC-4E5F-8C46-2D53A89E49BB}"/>
    <dgm:cxn modelId="{60F58DCD-188B-904C-8230-892A13804AC8}" type="presOf" srcId="{56A0BBC7-9B7A-4FBE-BD40-18A84ECB2485}" destId="{3194FE13-F4A2-449C-B2BB-F520844162B2}" srcOrd="0" destOrd="0" presId="urn:microsoft.com/office/officeart/2018/2/layout/IconLabelList"/>
    <dgm:cxn modelId="{C89FF42E-F14F-C44A-8D38-D50C24F46561}" type="presOf" srcId="{0B288C91-494D-4B69-B3BA-736810F65834}" destId="{052E5B85-4AD6-4DF8-90A7-0CFCD529D045}" srcOrd="0" destOrd="0" presId="urn:microsoft.com/office/officeart/2018/2/layout/IconLabelList"/>
    <dgm:cxn modelId="{D4B477F1-5643-0549-9A35-1057ABEAF926}" type="presOf" srcId="{7F5529EE-5A89-41B3-98AA-316FAB950782}" destId="{B3912E61-4E4A-4CB3-8BDD-F5323E5B67FE}" srcOrd="0" destOrd="0" presId="urn:microsoft.com/office/officeart/2018/2/layout/IconLabelList"/>
    <dgm:cxn modelId="{C2CC2089-1DBE-4D4B-9B53-6CC857616609}" srcId="{56A0BBC7-9B7A-4FBE-BD40-18A84ECB2485}" destId="{7F5529EE-5A89-41B3-98AA-316FAB950782}" srcOrd="1" destOrd="0" parTransId="{721B89FA-45B4-4378-A822-01925CFD7C4E}" sibTransId="{D8890FEB-DF90-407F-AC5E-6473B22705CC}"/>
    <dgm:cxn modelId="{81DCEC87-A9CC-480B-8A0C-70076A86E972}" srcId="{56A0BBC7-9B7A-4FBE-BD40-18A84ECB2485}" destId="{0B288C91-494D-4B69-B3BA-736810F65834}" srcOrd="0" destOrd="0" parTransId="{4E29C3F6-2C6E-405B-88B4-67A9761F59DB}" sibTransId="{B2F194C3-8E1C-4DA7-94E5-BFE9D8E2FABE}"/>
    <dgm:cxn modelId="{C55168F2-A2B8-1348-BF21-7E7CA4D12CDA}" type="presParOf" srcId="{3194FE13-F4A2-449C-B2BB-F520844162B2}" destId="{9E7AB8B3-AC74-4050-BAEF-30333AC200DF}" srcOrd="0" destOrd="0" presId="urn:microsoft.com/office/officeart/2018/2/layout/IconLabelList"/>
    <dgm:cxn modelId="{4CBBC045-84B7-4245-B02D-70DB6747615A}" type="presParOf" srcId="{9E7AB8B3-AC74-4050-BAEF-30333AC200DF}" destId="{CB04A43C-A79B-4977-B1D4-A30616E2A7DD}" srcOrd="0" destOrd="0" presId="urn:microsoft.com/office/officeart/2018/2/layout/IconLabelList"/>
    <dgm:cxn modelId="{0A858810-C625-BF43-A94D-A9F6CB6C3248}" type="presParOf" srcId="{9E7AB8B3-AC74-4050-BAEF-30333AC200DF}" destId="{4A102B6A-5C48-49C6-9591-13E0C317E4C7}" srcOrd="1" destOrd="0" presId="urn:microsoft.com/office/officeart/2018/2/layout/IconLabelList"/>
    <dgm:cxn modelId="{D6C55BD7-E4A0-C547-A1F8-4FE3204105C6}" type="presParOf" srcId="{9E7AB8B3-AC74-4050-BAEF-30333AC200DF}" destId="{052E5B85-4AD6-4DF8-90A7-0CFCD529D045}" srcOrd="2" destOrd="0" presId="urn:microsoft.com/office/officeart/2018/2/layout/IconLabelList"/>
    <dgm:cxn modelId="{432CF654-AF38-AB42-B941-3B037655482B}" type="presParOf" srcId="{3194FE13-F4A2-449C-B2BB-F520844162B2}" destId="{306351F1-0159-4AAC-BF07-16C9BBDD95FF}" srcOrd="1" destOrd="0" presId="urn:microsoft.com/office/officeart/2018/2/layout/IconLabelList"/>
    <dgm:cxn modelId="{D553F0F5-CBE5-A546-B197-BFAECA91819B}" type="presParOf" srcId="{3194FE13-F4A2-449C-B2BB-F520844162B2}" destId="{AE23D6E4-9F69-47ED-9059-A6F7E7B30F9A}" srcOrd="2" destOrd="0" presId="urn:microsoft.com/office/officeart/2018/2/layout/IconLabelList"/>
    <dgm:cxn modelId="{43E08FC6-0D05-4747-8A2C-324592B14F08}" type="presParOf" srcId="{AE23D6E4-9F69-47ED-9059-A6F7E7B30F9A}" destId="{9FFAED94-6195-4F30-A983-E9A23102B4C9}" srcOrd="0" destOrd="0" presId="urn:microsoft.com/office/officeart/2018/2/layout/IconLabelList"/>
    <dgm:cxn modelId="{9CB06052-9B9D-0440-A31A-E30225B2EB06}" type="presParOf" srcId="{AE23D6E4-9F69-47ED-9059-A6F7E7B30F9A}" destId="{4A1DB550-777D-4D7F-B90A-EFF37E1CE35C}" srcOrd="1" destOrd="0" presId="urn:microsoft.com/office/officeart/2018/2/layout/IconLabelList"/>
    <dgm:cxn modelId="{968D7708-C56F-0941-8076-6A45868C4C40}" type="presParOf" srcId="{AE23D6E4-9F69-47ED-9059-A6F7E7B30F9A}" destId="{B3912E61-4E4A-4CB3-8BDD-F5323E5B67FE}" srcOrd="2" destOrd="0" presId="urn:microsoft.com/office/officeart/2018/2/layout/IconLabelList"/>
    <dgm:cxn modelId="{FA9EC825-F915-254F-93FE-A8CAFAC1238A}" type="presParOf" srcId="{3194FE13-F4A2-449C-B2BB-F520844162B2}" destId="{C6CA1E14-DAAF-4504-835F-ABCCAB40277D}" srcOrd="3" destOrd="0" presId="urn:microsoft.com/office/officeart/2018/2/layout/IconLabelList"/>
    <dgm:cxn modelId="{24C7DC47-4C44-8F44-BC27-7AC469A8D823}" type="presParOf" srcId="{3194FE13-F4A2-449C-B2BB-F520844162B2}" destId="{996046E9-6A47-4CE2-AE24-1F9711E400CD}" srcOrd="4" destOrd="0" presId="urn:microsoft.com/office/officeart/2018/2/layout/IconLabelList"/>
    <dgm:cxn modelId="{1D94A9CE-E95C-AD42-9C3F-53423D52A4D9}" type="presParOf" srcId="{996046E9-6A47-4CE2-AE24-1F9711E400CD}" destId="{638B24AC-5F86-4643-BE6F-D46C3D8C1239}" srcOrd="0" destOrd="0" presId="urn:microsoft.com/office/officeart/2018/2/layout/IconLabelList"/>
    <dgm:cxn modelId="{4E8C4D5D-EF22-AC42-A828-C4F56C6FCAE5}" type="presParOf" srcId="{996046E9-6A47-4CE2-AE24-1F9711E400CD}" destId="{9ACBCA08-D82F-4E03-ABAB-097B8554FA6D}" srcOrd="1" destOrd="0" presId="urn:microsoft.com/office/officeart/2018/2/layout/IconLabelList"/>
    <dgm:cxn modelId="{301A9379-EB12-894E-AB89-0288B286C94F}" type="presParOf" srcId="{996046E9-6A47-4CE2-AE24-1F9711E400CD}" destId="{89237685-FE5D-44F7-9F26-3ADE8ABF3764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1677F1-92DC-DB40-87B9-044C73160634}" type="doc">
      <dgm:prSet loTypeId="urn:microsoft.com/office/officeart/2005/8/layout/radial4" loCatId="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2339C14E-0F64-9844-A8D0-70AAA7F8E411}">
      <dgm:prSet phldrT="[Text]"/>
      <dgm:spPr/>
      <dgm:t>
        <a:bodyPr/>
        <a:lstStyle/>
        <a:p>
          <a:r>
            <a:rPr lang="en-US" b="1" dirty="0"/>
            <a:t>UTM Services</a:t>
          </a:r>
        </a:p>
      </dgm:t>
    </dgm:pt>
    <dgm:pt modelId="{25EA48C9-6A40-464D-813A-FF3BEB07DC55}" type="parTrans" cxnId="{E5D327BF-5827-754A-B8BB-99B83AADCD79}">
      <dgm:prSet/>
      <dgm:spPr/>
      <dgm:t>
        <a:bodyPr/>
        <a:lstStyle/>
        <a:p>
          <a:endParaRPr lang="en-US"/>
        </a:p>
      </dgm:t>
    </dgm:pt>
    <dgm:pt modelId="{E877364B-EB66-4846-86B7-87D823089A5D}" type="sibTrans" cxnId="{E5D327BF-5827-754A-B8BB-99B83AADCD79}">
      <dgm:prSet/>
      <dgm:spPr/>
      <dgm:t>
        <a:bodyPr/>
        <a:lstStyle/>
        <a:p>
          <a:endParaRPr lang="en-US">
            <a:ln w="38100">
              <a:solidFill>
                <a:schemeClr val="tx1"/>
              </a:solidFill>
            </a:ln>
          </a:endParaRPr>
        </a:p>
      </dgm:t>
    </dgm:pt>
    <dgm:pt modelId="{54C7AC03-990E-B441-8EEE-AC22A9B694FA}">
      <dgm:prSet phldrT="[Text]"/>
      <dgm:spPr/>
      <dgm:t>
        <a:bodyPr/>
        <a:lstStyle/>
        <a:p>
          <a:r>
            <a:rPr lang="en-US" b="1" dirty="0"/>
            <a:t>Autonomy</a:t>
          </a:r>
        </a:p>
      </dgm:t>
    </dgm:pt>
    <dgm:pt modelId="{DB8AD299-2CF2-BB48-8DB0-6F637D95E6AF}" type="parTrans" cxnId="{47F3D7CC-B8DE-8340-B6D1-7B27C460D2F9}">
      <dgm:prSet/>
      <dgm:spPr/>
      <dgm:t>
        <a:bodyPr/>
        <a:lstStyle/>
        <a:p>
          <a:endParaRPr lang="en-US"/>
        </a:p>
      </dgm:t>
    </dgm:pt>
    <dgm:pt modelId="{5495F831-DB72-F244-936C-D398AF5F4664}" type="sibTrans" cxnId="{47F3D7CC-B8DE-8340-B6D1-7B27C460D2F9}">
      <dgm:prSet/>
      <dgm:spPr/>
      <dgm:t>
        <a:bodyPr/>
        <a:lstStyle/>
        <a:p>
          <a:endParaRPr lang="en-US"/>
        </a:p>
      </dgm:t>
    </dgm:pt>
    <dgm:pt modelId="{F0A3C0BE-124C-8C49-83AD-BE3EDD6D148E}">
      <dgm:prSet phldrT="[Text]"/>
      <dgm:spPr/>
      <dgm:t>
        <a:bodyPr/>
        <a:lstStyle/>
        <a:p>
          <a:r>
            <a:rPr lang="en-US" b="1" dirty="0"/>
            <a:t>Domain Expertise and Tools</a:t>
          </a:r>
        </a:p>
      </dgm:t>
    </dgm:pt>
    <dgm:pt modelId="{2EF4120F-8F30-EE41-BB65-F693450AF217}" type="parTrans" cxnId="{12322B41-DED0-274A-BE4D-45FC8FD5BC45}">
      <dgm:prSet/>
      <dgm:spPr/>
      <dgm:t>
        <a:bodyPr/>
        <a:lstStyle/>
        <a:p>
          <a:endParaRPr lang="en-US"/>
        </a:p>
      </dgm:t>
    </dgm:pt>
    <dgm:pt modelId="{37937660-A825-3C4C-B1CF-D7B7A59007B1}" type="sibTrans" cxnId="{12322B41-DED0-274A-BE4D-45FC8FD5BC45}">
      <dgm:prSet/>
      <dgm:spPr/>
      <dgm:t>
        <a:bodyPr/>
        <a:lstStyle/>
        <a:p>
          <a:endParaRPr lang="en-US"/>
        </a:p>
      </dgm:t>
    </dgm:pt>
    <dgm:pt modelId="{B722A0E9-0105-E74F-9801-D5464CC093BA}">
      <dgm:prSet phldrT="[Text]"/>
      <dgm:spPr/>
      <dgm:t>
        <a:bodyPr/>
        <a:lstStyle/>
        <a:p>
          <a:r>
            <a:rPr lang="en-US" b="1" dirty="0"/>
            <a:t>Human Factors</a:t>
          </a:r>
        </a:p>
      </dgm:t>
    </dgm:pt>
    <dgm:pt modelId="{FDCE8B5E-B13F-0041-959E-80627F3D9916}" type="parTrans" cxnId="{A6F2503D-FD30-A746-9935-D91EBB67B2BB}">
      <dgm:prSet/>
      <dgm:spPr/>
      <dgm:t>
        <a:bodyPr/>
        <a:lstStyle/>
        <a:p>
          <a:endParaRPr lang="en-US"/>
        </a:p>
      </dgm:t>
    </dgm:pt>
    <dgm:pt modelId="{FEA05762-AFB8-A44C-8436-2084BE770445}" type="sibTrans" cxnId="{A6F2503D-FD30-A746-9935-D91EBB67B2BB}">
      <dgm:prSet/>
      <dgm:spPr/>
      <dgm:t>
        <a:bodyPr/>
        <a:lstStyle/>
        <a:p>
          <a:endParaRPr lang="en-US"/>
        </a:p>
      </dgm:t>
    </dgm:pt>
    <dgm:pt modelId="{BED363CB-45A5-0C49-8EA6-CAA446B22EAD}">
      <dgm:prSet phldrT="[Text]"/>
      <dgm:spPr/>
      <dgm:t>
        <a:bodyPr/>
        <a:lstStyle/>
        <a:p>
          <a:r>
            <a:rPr lang="en-US" b="1" dirty="0"/>
            <a:t>Communications</a:t>
          </a:r>
        </a:p>
      </dgm:t>
    </dgm:pt>
    <dgm:pt modelId="{B9B79622-CE9D-D54A-8ED4-E333506A986A}" type="parTrans" cxnId="{06B6FD74-B813-1E4F-A519-C731B36E77F3}">
      <dgm:prSet/>
      <dgm:spPr/>
      <dgm:t>
        <a:bodyPr/>
        <a:lstStyle/>
        <a:p>
          <a:endParaRPr lang="en-US"/>
        </a:p>
      </dgm:t>
    </dgm:pt>
    <dgm:pt modelId="{DDC39C6A-23DB-1E47-A9D4-58B4E7E01AAC}" type="sibTrans" cxnId="{06B6FD74-B813-1E4F-A519-C731B36E77F3}">
      <dgm:prSet/>
      <dgm:spPr/>
      <dgm:t>
        <a:bodyPr/>
        <a:lstStyle/>
        <a:p>
          <a:endParaRPr lang="en-US"/>
        </a:p>
      </dgm:t>
    </dgm:pt>
    <dgm:pt modelId="{EF73849C-4304-3944-BCBC-EA7FA7E9051B}">
      <dgm:prSet phldrT="[Text]"/>
      <dgm:spPr/>
      <dgm:t>
        <a:bodyPr/>
        <a:lstStyle/>
        <a:p>
          <a:endParaRPr lang="en-US" dirty="0"/>
        </a:p>
      </dgm:t>
    </dgm:pt>
    <dgm:pt modelId="{E7D7B6FC-D0BE-0649-A603-539769319356}" type="parTrans" cxnId="{A755CD88-9292-B243-9F99-D029A4BA1067}">
      <dgm:prSet/>
      <dgm:spPr/>
      <dgm:t>
        <a:bodyPr/>
        <a:lstStyle/>
        <a:p>
          <a:endParaRPr lang="en-US"/>
        </a:p>
      </dgm:t>
    </dgm:pt>
    <dgm:pt modelId="{6B1BDFDD-A7C6-5F47-9D73-A47E92A1D358}" type="sibTrans" cxnId="{A755CD88-9292-B243-9F99-D029A4BA1067}">
      <dgm:prSet/>
      <dgm:spPr/>
      <dgm:t>
        <a:bodyPr/>
        <a:lstStyle/>
        <a:p>
          <a:endParaRPr lang="en-US"/>
        </a:p>
      </dgm:t>
    </dgm:pt>
    <dgm:pt modelId="{D5BEF6D0-5ADF-DC48-BC5E-1698934F78D9}" type="pres">
      <dgm:prSet presAssocID="{F91677F1-92DC-DB40-87B9-044C7316063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5699655-E25F-F046-9795-AE6A36CACEC7}" type="pres">
      <dgm:prSet presAssocID="{EF73849C-4304-3944-BCBC-EA7FA7E9051B}" presName="centerShape" presStyleLbl="node0" presStyleIdx="0" presStyleCnt="1"/>
      <dgm:spPr/>
      <dgm:t>
        <a:bodyPr/>
        <a:lstStyle/>
        <a:p>
          <a:endParaRPr lang="en-US"/>
        </a:p>
      </dgm:t>
    </dgm:pt>
    <dgm:pt modelId="{A19DAAB0-DCDE-C645-B83B-300D6C6AE0AB}" type="pres">
      <dgm:prSet presAssocID="{25EA48C9-6A40-464D-813A-FF3BEB07DC55}" presName="parTrans" presStyleLbl="bgSibTrans2D1" presStyleIdx="0" presStyleCnt="5"/>
      <dgm:spPr/>
      <dgm:t>
        <a:bodyPr/>
        <a:lstStyle/>
        <a:p>
          <a:endParaRPr lang="en-US"/>
        </a:p>
      </dgm:t>
    </dgm:pt>
    <dgm:pt modelId="{7EA62167-1E71-2645-8C35-9A3B95DBA26A}" type="pres">
      <dgm:prSet presAssocID="{2339C14E-0F64-9844-A8D0-70AAA7F8E411}" presName="node" presStyleLbl="node1" presStyleIdx="0" presStyleCnt="5" custRadScaleRad="968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BB1EAF-0B44-C44B-9E10-3190204EBCC5}" type="pres">
      <dgm:prSet presAssocID="{DB8AD299-2CF2-BB48-8DB0-6F637D95E6AF}" presName="parTrans" presStyleLbl="bgSibTrans2D1" presStyleIdx="1" presStyleCnt="5"/>
      <dgm:spPr/>
      <dgm:t>
        <a:bodyPr/>
        <a:lstStyle/>
        <a:p>
          <a:endParaRPr lang="en-US"/>
        </a:p>
      </dgm:t>
    </dgm:pt>
    <dgm:pt modelId="{FEC771AF-24FD-7146-9E55-F079E9476E23}" type="pres">
      <dgm:prSet presAssocID="{54C7AC03-990E-B441-8EEE-AC22A9B694F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3C4FDF-FF5B-E24F-B8BF-E0814358E3F3}" type="pres">
      <dgm:prSet presAssocID="{B9B79622-CE9D-D54A-8ED4-E333506A986A}" presName="parTrans" presStyleLbl="bgSibTrans2D1" presStyleIdx="2" presStyleCnt="5"/>
      <dgm:spPr/>
      <dgm:t>
        <a:bodyPr/>
        <a:lstStyle/>
        <a:p>
          <a:endParaRPr lang="en-US"/>
        </a:p>
      </dgm:t>
    </dgm:pt>
    <dgm:pt modelId="{825C231B-F5EF-C248-B3E6-F08097D2F97D}" type="pres">
      <dgm:prSet presAssocID="{BED363CB-45A5-0C49-8EA6-CAA446B22EA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56E8E1-30FF-E447-A1BA-2DE187D9F9BE}" type="pres">
      <dgm:prSet presAssocID="{FDCE8B5E-B13F-0041-959E-80627F3D9916}" presName="parTrans" presStyleLbl="bgSibTrans2D1" presStyleIdx="3" presStyleCnt="5"/>
      <dgm:spPr/>
      <dgm:t>
        <a:bodyPr/>
        <a:lstStyle/>
        <a:p>
          <a:endParaRPr lang="en-US"/>
        </a:p>
      </dgm:t>
    </dgm:pt>
    <dgm:pt modelId="{AC4CBFE9-E89F-5F42-A7C7-1A98E8BF722C}" type="pres">
      <dgm:prSet presAssocID="{B722A0E9-0105-E74F-9801-D5464CC093B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AD4E16-9B72-4347-AFBB-354D1724BD32}" type="pres">
      <dgm:prSet presAssocID="{2EF4120F-8F30-EE41-BB65-F693450AF217}" presName="parTrans" presStyleLbl="bgSibTrans2D1" presStyleIdx="4" presStyleCnt="5"/>
      <dgm:spPr/>
      <dgm:t>
        <a:bodyPr/>
        <a:lstStyle/>
        <a:p>
          <a:endParaRPr lang="en-US"/>
        </a:p>
      </dgm:t>
    </dgm:pt>
    <dgm:pt modelId="{7A666280-48A3-CD48-8F48-2F70F0E7F30D}" type="pres">
      <dgm:prSet presAssocID="{F0A3C0BE-124C-8C49-83AD-BE3EDD6D148E}" presName="node" presStyleLbl="node1" presStyleIdx="4" presStyleCnt="5" custRadScaleRad="968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7F2D014-F431-2A49-834D-DEC9FA26080A}" type="presOf" srcId="{BED363CB-45A5-0C49-8EA6-CAA446B22EAD}" destId="{825C231B-F5EF-C248-B3E6-F08097D2F97D}" srcOrd="0" destOrd="0" presId="urn:microsoft.com/office/officeart/2005/8/layout/radial4"/>
    <dgm:cxn modelId="{7322FF5E-8BD9-1046-A76E-608EAFD13F81}" type="presOf" srcId="{EF73849C-4304-3944-BCBC-EA7FA7E9051B}" destId="{15699655-E25F-F046-9795-AE6A36CACEC7}" srcOrd="0" destOrd="0" presId="urn:microsoft.com/office/officeart/2005/8/layout/radial4"/>
    <dgm:cxn modelId="{A67C3D0E-BFD2-E242-8BA1-F9E234246278}" type="presOf" srcId="{2339C14E-0F64-9844-A8D0-70AAA7F8E411}" destId="{7EA62167-1E71-2645-8C35-9A3B95DBA26A}" srcOrd="0" destOrd="0" presId="urn:microsoft.com/office/officeart/2005/8/layout/radial4"/>
    <dgm:cxn modelId="{47F3D7CC-B8DE-8340-B6D1-7B27C460D2F9}" srcId="{EF73849C-4304-3944-BCBC-EA7FA7E9051B}" destId="{54C7AC03-990E-B441-8EEE-AC22A9B694FA}" srcOrd="1" destOrd="0" parTransId="{DB8AD299-2CF2-BB48-8DB0-6F637D95E6AF}" sibTransId="{5495F831-DB72-F244-936C-D398AF5F4664}"/>
    <dgm:cxn modelId="{A6F2503D-FD30-A746-9935-D91EBB67B2BB}" srcId="{EF73849C-4304-3944-BCBC-EA7FA7E9051B}" destId="{B722A0E9-0105-E74F-9801-D5464CC093BA}" srcOrd="3" destOrd="0" parTransId="{FDCE8B5E-B13F-0041-959E-80627F3D9916}" sibTransId="{FEA05762-AFB8-A44C-8436-2084BE770445}"/>
    <dgm:cxn modelId="{57ED2437-0149-D249-ABB5-FDB5E0C1543F}" type="presOf" srcId="{B722A0E9-0105-E74F-9801-D5464CC093BA}" destId="{AC4CBFE9-E89F-5F42-A7C7-1A98E8BF722C}" srcOrd="0" destOrd="0" presId="urn:microsoft.com/office/officeart/2005/8/layout/radial4"/>
    <dgm:cxn modelId="{A755CD88-9292-B243-9F99-D029A4BA1067}" srcId="{F91677F1-92DC-DB40-87B9-044C73160634}" destId="{EF73849C-4304-3944-BCBC-EA7FA7E9051B}" srcOrd="0" destOrd="0" parTransId="{E7D7B6FC-D0BE-0649-A603-539769319356}" sibTransId="{6B1BDFDD-A7C6-5F47-9D73-A47E92A1D358}"/>
    <dgm:cxn modelId="{06ACDBCF-62AE-5C41-AD9B-B933B9533AAB}" type="presOf" srcId="{F0A3C0BE-124C-8C49-83AD-BE3EDD6D148E}" destId="{7A666280-48A3-CD48-8F48-2F70F0E7F30D}" srcOrd="0" destOrd="0" presId="urn:microsoft.com/office/officeart/2005/8/layout/radial4"/>
    <dgm:cxn modelId="{AF5B7504-1986-C543-AEE0-FB5FE0B32B2F}" type="presOf" srcId="{54C7AC03-990E-B441-8EEE-AC22A9B694FA}" destId="{FEC771AF-24FD-7146-9E55-F079E9476E23}" srcOrd="0" destOrd="0" presId="urn:microsoft.com/office/officeart/2005/8/layout/radial4"/>
    <dgm:cxn modelId="{3435970F-BF9E-7341-9D56-E73B89892C5A}" type="presOf" srcId="{FDCE8B5E-B13F-0041-959E-80627F3D9916}" destId="{FD56E8E1-30FF-E447-A1BA-2DE187D9F9BE}" srcOrd="0" destOrd="0" presId="urn:microsoft.com/office/officeart/2005/8/layout/radial4"/>
    <dgm:cxn modelId="{E5D327BF-5827-754A-B8BB-99B83AADCD79}" srcId="{EF73849C-4304-3944-BCBC-EA7FA7E9051B}" destId="{2339C14E-0F64-9844-A8D0-70AAA7F8E411}" srcOrd="0" destOrd="0" parTransId="{25EA48C9-6A40-464D-813A-FF3BEB07DC55}" sibTransId="{E877364B-EB66-4846-86B7-87D823089A5D}"/>
    <dgm:cxn modelId="{59354EA9-0AD8-834A-B430-8C48AFD4F8AF}" type="presOf" srcId="{DB8AD299-2CF2-BB48-8DB0-6F637D95E6AF}" destId="{4EBB1EAF-0B44-C44B-9E10-3190204EBCC5}" srcOrd="0" destOrd="0" presId="urn:microsoft.com/office/officeart/2005/8/layout/radial4"/>
    <dgm:cxn modelId="{925930F9-DAB9-FF40-869C-B040DDC010BC}" type="presOf" srcId="{2EF4120F-8F30-EE41-BB65-F693450AF217}" destId="{FAAD4E16-9B72-4347-AFBB-354D1724BD32}" srcOrd="0" destOrd="0" presId="urn:microsoft.com/office/officeart/2005/8/layout/radial4"/>
    <dgm:cxn modelId="{06B6FD74-B813-1E4F-A519-C731B36E77F3}" srcId="{EF73849C-4304-3944-BCBC-EA7FA7E9051B}" destId="{BED363CB-45A5-0C49-8EA6-CAA446B22EAD}" srcOrd="2" destOrd="0" parTransId="{B9B79622-CE9D-D54A-8ED4-E333506A986A}" sibTransId="{DDC39C6A-23DB-1E47-A9D4-58B4E7E01AAC}"/>
    <dgm:cxn modelId="{12322B41-DED0-274A-BE4D-45FC8FD5BC45}" srcId="{EF73849C-4304-3944-BCBC-EA7FA7E9051B}" destId="{F0A3C0BE-124C-8C49-83AD-BE3EDD6D148E}" srcOrd="4" destOrd="0" parTransId="{2EF4120F-8F30-EE41-BB65-F693450AF217}" sibTransId="{37937660-A825-3C4C-B1CF-D7B7A59007B1}"/>
    <dgm:cxn modelId="{CB19D609-E815-7640-A678-92F1EE8EE319}" type="presOf" srcId="{B9B79622-CE9D-D54A-8ED4-E333506A986A}" destId="{A43C4FDF-FF5B-E24F-B8BF-E0814358E3F3}" srcOrd="0" destOrd="0" presId="urn:microsoft.com/office/officeart/2005/8/layout/radial4"/>
    <dgm:cxn modelId="{1BADDD59-C1B4-F94B-A364-F70C92871DD7}" type="presOf" srcId="{25EA48C9-6A40-464D-813A-FF3BEB07DC55}" destId="{A19DAAB0-DCDE-C645-B83B-300D6C6AE0AB}" srcOrd="0" destOrd="0" presId="urn:microsoft.com/office/officeart/2005/8/layout/radial4"/>
    <dgm:cxn modelId="{E8D5C871-C89B-2D46-B1A5-197D226F8F3D}" type="presOf" srcId="{F91677F1-92DC-DB40-87B9-044C73160634}" destId="{D5BEF6D0-5ADF-DC48-BC5E-1698934F78D9}" srcOrd="0" destOrd="0" presId="urn:microsoft.com/office/officeart/2005/8/layout/radial4"/>
    <dgm:cxn modelId="{F732478E-C050-B84A-AD96-34FF44075E5F}" type="presParOf" srcId="{D5BEF6D0-5ADF-DC48-BC5E-1698934F78D9}" destId="{15699655-E25F-F046-9795-AE6A36CACEC7}" srcOrd="0" destOrd="0" presId="urn:microsoft.com/office/officeart/2005/8/layout/radial4"/>
    <dgm:cxn modelId="{5589A6DE-A6A3-654A-8C81-B385D1CCD38C}" type="presParOf" srcId="{D5BEF6D0-5ADF-DC48-BC5E-1698934F78D9}" destId="{A19DAAB0-DCDE-C645-B83B-300D6C6AE0AB}" srcOrd="1" destOrd="0" presId="urn:microsoft.com/office/officeart/2005/8/layout/radial4"/>
    <dgm:cxn modelId="{5AD360D4-5CA1-E346-9FB8-23A6FAA4D34B}" type="presParOf" srcId="{D5BEF6D0-5ADF-DC48-BC5E-1698934F78D9}" destId="{7EA62167-1E71-2645-8C35-9A3B95DBA26A}" srcOrd="2" destOrd="0" presId="urn:microsoft.com/office/officeart/2005/8/layout/radial4"/>
    <dgm:cxn modelId="{C00C89C7-F973-5F4B-A025-45694DA31C2C}" type="presParOf" srcId="{D5BEF6D0-5ADF-DC48-BC5E-1698934F78D9}" destId="{4EBB1EAF-0B44-C44B-9E10-3190204EBCC5}" srcOrd="3" destOrd="0" presId="urn:microsoft.com/office/officeart/2005/8/layout/radial4"/>
    <dgm:cxn modelId="{BCF05951-BD85-D943-9550-82C3357EC90B}" type="presParOf" srcId="{D5BEF6D0-5ADF-DC48-BC5E-1698934F78D9}" destId="{FEC771AF-24FD-7146-9E55-F079E9476E23}" srcOrd="4" destOrd="0" presId="urn:microsoft.com/office/officeart/2005/8/layout/radial4"/>
    <dgm:cxn modelId="{A9876084-E014-1E4C-8059-9D7A3482CE28}" type="presParOf" srcId="{D5BEF6D0-5ADF-DC48-BC5E-1698934F78D9}" destId="{A43C4FDF-FF5B-E24F-B8BF-E0814358E3F3}" srcOrd="5" destOrd="0" presId="urn:microsoft.com/office/officeart/2005/8/layout/radial4"/>
    <dgm:cxn modelId="{C16A360D-A868-E841-B658-FC4EC3B2446F}" type="presParOf" srcId="{D5BEF6D0-5ADF-DC48-BC5E-1698934F78D9}" destId="{825C231B-F5EF-C248-B3E6-F08097D2F97D}" srcOrd="6" destOrd="0" presId="urn:microsoft.com/office/officeart/2005/8/layout/radial4"/>
    <dgm:cxn modelId="{A0755ABD-C854-8F4B-B128-B439A374A381}" type="presParOf" srcId="{D5BEF6D0-5ADF-DC48-BC5E-1698934F78D9}" destId="{FD56E8E1-30FF-E447-A1BA-2DE187D9F9BE}" srcOrd="7" destOrd="0" presId="urn:microsoft.com/office/officeart/2005/8/layout/radial4"/>
    <dgm:cxn modelId="{7DB9C505-9992-4342-ACE2-DDFFD4E402C6}" type="presParOf" srcId="{D5BEF6D0-5ADF-DC48-BC5E-1698934F78D9}" destId="{AC4CBFE9-E89F-5F42-A7C7-1A98E8BF722C}" srcOrd="8" destOrd="0" presId="urn:microsoft.com/office/officeart/2005/8/layout/radial4"/>
    <dgm:cxn modelId="{FBDE5471-E2FE-C24E-9EB9-255D2D08AD3F}" type="presParOf" srcId="{D5BEF6D0-5ADF-DC48-BC5E-1698934F78D9}" destId="{FAAD4E16-9B72-4347-AFBB-354D1724BD32}" srcOrd="9" destOrd="0" presId="urn:microsoft.com/office/officeart/2005/8/layout/radial4"/>
    <dgm:cxn modelId="{E25436AF-F3C3-E84A-B336-BA7497C55B3C}" type="presParOf" srcId="{D5BEF6D0-5ADF-DC48-BC5E-1698934F78D9}" destId="{7A666280-48A3-CD48-8F48-2F70F0E7F30D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04A43C-A79B-4977-B1D4-A30616E2A7DD}">
      <dsp:nvSpPr>
        <dsp:cNvPr id="0" name=""/>
        <dsp:cNvSpPr/>
      </dsp:nvSpPr>
      <dsp:spPr>
        <a:xfrm>
          <a:off x="406645" y="1088492"/>
          <a:ext cx="664453" cy="66445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2E5B85-4AD6-4DF8-90A7-0CFCD529D045}">
      <dsp:nvSpPr>
        <dsp:cNvPr id="0" name=""/>
        <dsp:cNvSpPr/>
      </dsp:nvSpPr>
      <dsp:spPr>
        <a:xfrm>
          <a:off x="591" y="2049776"/>
          <a:ext cx="1476562" cy="10174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Reduce response </a:t>
          </a:r>
          <a:r>
            <a:rPr lang="en-US" sz="2000" kern="1200" dirty="0" smtClean="0"/>
            <a:t>times?</a:t>
          </a:r>
          <a:endParaRPr lang="en-US" sz="2000" kern="1200" dirty="0"/>
        </a:p>
      </dsp:txBody>
      <dsp:txXfrm>
        <a:off x="591" y="2049776"/>
        <a:ext cx="1476562" cy="1017443"/>
      </dsp:txXfrm>
    </dsp:sp>
    <dsp:sp modelId="{9FFAED94-6195-4F30-A983-E9A23102B4C9}">
      <dsp:nvSpPr>
        <dsp:cNvPr id="0" name=""/>
        <dsp:cNvSpPr/>
      </dsp:nvSpPr>
      <dsp:spPr>
        <a:xfrm>
          <a:off x="2141606" y="1088492"/>
          <a:ext cx="664453" cy="66445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912E61-4E4A-4CB3-8BDD-F5323E5B67FE}">
      <dsp:nvSpPr>
        <dsp:cNvPr id="0" name=""/>
        <dsp:cNvSpPr/>
      </dsp:nvSpPr>
      <dsp:spPr>
        <a:xfrm>
          <a:off x="1735552" y="2049776"/>
          <a:ext cx="1476562" cy="10174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Enable large-scale </a:t>
          </a:r>
          <a:r>
            <a:rPr lang="en-US" sz="2000" kern="1200" dirty="0"/>
            <a:t>aircraft </a:t>
          </a:r>
          <a:r>
            <a:rPr lang="en-US" sz="2000" kern="1200" dirty="0" smtClean="0"/>
            <a:t>operations?</a:t>
          </a:r>
          <a:endParaRPr lang="en-US" sz="2000" kern="1200" dirty="0"/>
        </a:p>
      </dsp:txBody>
      <dsp:txXfrm>
        <a:off x="1735552" y="2049776"/>
        <a:ext cx="1476562" cy="1017443"/>
      </dsp:txXfrm>
    </dsp:sp>
    <dsp:sp modelId="{638B24AC-5F86-4643-BE6F-D46C3D8C1239}">
      <dsp:nvSpPr>
        <dsp:cNvPr id="0" name=""/>
        <dsp:cNvSpPr/>
      </dsp:nvSpPr>
      <dsp:spPr>
        <a:xfrm>
          <a:off x="4256516" y="1088492"/>
          <a:ext cx="664453" cy="66445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237685-FE5D-44F7-9F26-3ADE8ABF3764}">
      <dsp:nvSpPr>
        <dsp:cNvPr id="0" name=""/>
        <dsp:cNvSpPr/>
      </dsp:nvSpPr>
      <dsp:spPr>
        <a:xfrm>
          <a:off x="3470513" y="2049776"/>
          <a:ext cx="2236460" cy="10174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Provide operational resiliency to dynamic changes during a disaster event?</a:t>
          </a:r>
        </a:p>
      </dsp:txBody>
      <dsp:txXfrm>
        <a:off x="3470513" y="2049776"/>
        <a:ext cx="2236460" cy="10174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699655-E25F-F046-9795-AE6A36CACEC7}">
      <dsp:nvSpPr>
        <dsp:cNvPr id="0" name=""/>
        <dsp:cNvSpPr/>
      </dsp:nvSpPr>
      <dsp:spPr>
        <a:xfrm>
          <a:off x="2443075" y="2490354"/>
          <a:ext cx="1693139" cy="169313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2691029" y="2738308"/>
        <a:ext cx="1197231" cy="1197231"/>
      </dsp:txXfrm>
    </dsp:sp>
    <dsp:sp modelId="{A19DAAB0-DCDE-C645-B83B-300D6C6AE0AB}">
      <dsp:nvSpPr>
        <dsp:cNvPr id="0" name=""/>
        <dsp:cNvSpPr/>
      </dsp:nvSpPr>
      <dsp:spPr>
        <a:xfrm rot="10800000">
          <a:off x="884211" y="3095651"/>
          <a:ext cx="1473126" cy="48254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EA62167-1E71-2645-8C35-9A3B95DBA26A}">
      <dsp:nvSpPr>
        <dsp:cNvPr id="0" name=""/>
        <dsp:cNvSpPr/>
      </dsp:nvSpPr>
      <dsp:spPr>
        <a:xfrm>
          <a:off x="79970" y="2693530"/>
          <a:ext cx="1608482" cy="12867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UTM Services</a:t>
          </a:r>
        </a:p>
      </dsp:txBody>
      <dsp:txXfrm>
        <a:off x="117659" y="2731219"/>
        <a:ext cx="1533104" cy="1211407"/>
      </dsp:txXfrm>
    </dsp:sp>
    <dsp:sp modelId="{4EBB1EAF-0B44-C44B-9E10-3190204EBCC5}">
      <dsp:nvSpPr>
        <dsp:cNvPr id="0" name=""/>
        <dsp:cNvSpPr/>
      </dsp:nvSpPr>
      <dsp:spPr>
        <a:xfrm rot="13500000">
          <a:off x="1305823" y="1885940"/>
          <a:ext cx="1548222" cy="48254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EC771AF-24FD-7146-9E55-F079E9476E23}">
      <dsp:nvSpPr>
        <dsp:cNvPr id="0" name=""/>
        <dsp:cNvSpPr/>
      </dsp:nvSpPr>
      <dsp:spPr>
        <a:xfrm>
          <a:off x="728314" y="936441"/>
          <a:ext cx="1608482" cy="12867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Autonomy</a:t>
          </a:r>
        </a:p>
      </dsp:txBody>
      <dsp:txXfrm>
        <a:off x="766003" y="974130"/>
        <a:ext cx="1533104" cy="1211407"/>
      </dsp:txXfrm>
    </dsp:sp>
    <dsp:sp modelId="{A43C4FDF-FF5B-E24F-B8BF-E0814358E3F3}">
      <dsp:nvSpPr>
        <dsp:cNvPr id="0" name=""/>
        <dsp:cNvSpPr/>
      </dsp:nvSpPr>
      <dsp:spPr>
        <a:xfrm rot="16200000">
          <a:off x="2515533" y="1384862"/>
          <a:ext cx="1548222" cy="48254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25C231B-F5EF-C248-B3E6-F08097D2F97D}">
      <dsp:nvSpPr>
        <dsp:cNvPr id="0" name=""/>
        <dsp:cNvSpPr/>
      </dsp:nvSpPr>
      <dsp:spPr>
        <a:xfrm>
          <a:off x="2485403" y="208630"/>
          <a:ext cx="1608482" cy="12867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Communications</a:t>
          </a:r>
        </a:p>
      </dsp:txBody>
      <dsp:txXfrm>
        <a:off x="2523092" y="246319"/>
        <a:ext cx="1533104" cy="1211407"/>
      </dsp:txXfrm>
    </dsp:sp>
    <dsp:sp modelId="{FD56E8E1-30FF-E447-A1BA-2DE187D9F9BE}">
      <dsp:nvSpPr>
        <dsp:cNvPr id="0" name=""/>
        <dsp:cNvSpPr/>
      </dsp:nvSpPr>
      <dsp:spPr>
        <a:xfrm rot="18900000">
          <a:off x="3725244" y="1885940"/>
          <a:ext cx="1548222" cy="48254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C4CBFE9-E89F-5F42-A7C7-1A98E8BF722C}">
      <dsp:nvSpPr>
        <dsp:cNvPr id="0" name=""/>
        <dsp:cNvSpPr/>
      </dsp:nvSpPr>
      <dsp:spPr>
        <a:xfrm>
          <a:off x="4242493" y="936441"/>
          <a:ext cx="1608482" cy="12867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Human Factors</a:t>
          </a:r>
        </a:p>
      </dsp:txBody>
      <dsp:txXfrm>
        <a:off x="4280182" y="974130"/>
        <a:ext cx="1533104" cy="1211407"/>
      </dsp:txXfrm>
    </dsp:sp>
    <dsp:sp modelId="{FAAD4E16-9B72-4347-AFBB-354D1724BD32}">
      <dsp:nvSpPr>
        <dsp:cNvPr id="0" name=""/>
        <dsp:cNvSpPr/>
      </dsp:nvSpPr>
      <dsp:spPr>
        <a:xfrm>
          <a:off x="4221952" y="3095651"/>
          <a:ext cx="1473126" cy="48254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A666280-48A3-CD48-8F48-2F70F0E7F30D}">
      <dsp:nvSpPr>
        <dsp:cNvPr id="0" name=""/>
        <dsp:cNvSpPr/>
      </dsp:nvSpPr>
      <dsp:spPr>
        <a:xfrm>
          <a:off x="4890836" y="2693530"/>
          <a:ext cx="1608482" cy="12867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Domain Expertise and Tools</a:t>
          </a:r>
        </a:p>
      </dsp:txBody>
      <dsp:txXfrm>
        <a:off x="4928525" y="2731219"/>
        <a:ext cx="1533104" cy="12114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B290CB-3FFA-8444-9428-0A319EA05045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048CDE-0C3E-894F-81C5-CFEBCA330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05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48CDE-0C3E-894F-81C5-CFEBCA330E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592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What, where, what direction, what altitude, and how fast?</a:t>
            </a:r>
          </a:p>
          <a:p>
            <a:pPr lvl="1"/>
            <a:r>
              <a:rPr lang="en-US" dirty="0"/>
              <a:t>Pilots typically want to know the answer right away so that they may respond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48CDE-0C3E-894F-81C5-CFEBCA330E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41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two ”UTM mantras”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48CDE-0C3E-894F-81C5-CFEBCA330E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98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STEReO</a:t>
            </a:r>
            <a:r>
              <a:rPr lang="en-US" dirty="0"/>
              <a:t> will be the first of its kind for public safety USS</a:t>
            </a:r>
          </a:p>
          <a:p>
            <a:pPr marL="171450" indent="-171450">
              <a:buFontTx/>
              <a:buChar char="-"/>
            </a:pPr>
            <a:r>
              <a:rPr lang="en-US" dirty="0"/>
              <a:t>Research effort that will inform policy and they have an opportunity to be a part of that</a:t>
            </a:r>
          </a:p>
          <a:p>
            <a:pPr marL="171450" indent="-171450">
              <a:buFontTx/>
              <a:buChar char="-"/>
            </a:pPr>
            <a:r>
              <a:rPr lang="en-US" dirty="0"/>
              <a:t>Collaborative effort with strengths from each entity</a:t>
            </a:r>
          </a:p>
          <a:p>
            <a:pPr marL="171450" indent="-171450">
              <a:buFontTx/>
              <a:buChar char="-"/>
            </a:pPr>
            <a:r>
              <a:rPr lang="en-US" dirty="0"/>
              <a:t>UTM is a field tested system with at least four years of flight tests exercised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48CDE-0C3E-894F-81C5-CFEBCA330E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732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48CDE-0C3E-894F-81C5-CFEBCA330E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444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3236-D197-D746-8075-EA53AB77134D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52BF8-61D9-344D-8167-398CC2ABA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66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3236-D197-D746-8075-EA53AB77134D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52BF8-61D9-344D-8167-398CC2ABA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3236-D197-D746-8075-EA53AB77134D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52BF8-61D9-344D-8167-398CC2ABA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31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3236-D197-D746-8075-EA53AB77134D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52BF8-61D9-344D-8167-398CC2ABA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044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3236-D197-D746-8075-EA53AB77134D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52BF8-61D9-344D-8167-398CC2ABA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235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3236-D197-D746-8075-EA53AB77134D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52BF8-61D9-344D-8167-398CC2ABA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689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3236-D197-D746-8075-EA53AB77134D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52BF8-61D9-344D-8167-398CC2ABA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615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3236-D197-D746-8075-EA53AB77134D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52BF8-61D9-344D-8167-398CC2ABA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008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3236-D197-D746-8075-EA53AB77134D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52BF8-61D9-344D-8167-398CC2ABA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702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3236-D197-D746-8075-EA53AB77134D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52BF8-61D9-344D-8167-398CC2ABA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325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3236-D197-D746-8075-EA53AB77134D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52BF8-61D9-344D-8167-398CC2ABA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766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73236-D197-D746-8075-EA53AB77134D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52BF8-61D9-344D-8167-398CC2ABA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204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7.jpeg"/><Relationship Id="rId10" Type="http://schemas.microsoft.com/office/2007/relationships/diagramDrawing" Target="../diagrams/drawing1.xml"/><Relationship Id="rId4" Type="http://schemas.openxmlformats.org/officeDocument/2006/relationships/image" Target="../media/image6.png"/><Relationship Id="rId9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1.tif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49420-A485-F147-A00F-BCD28148D7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STEReO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B2569C-BE6D-BE4D-92E0-B8AD96EBF1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S</a:t>
            </a:r>
            <a:r>
              <a:rPr lang="en-US" dirty="0"/>
              <a:t>calable </a:t>
            </a:r>
            <a:r>
              <a:rPr lang="en-US" b="1" dirty="0"/>
              <a:t>T</a:t>
            </a:r>
            <a:r>
              <a:rPr lang="en-US" dirty="0"/>
              <a:t>raffic Management for </a:t>
            </a:r>
            <a:r>
              <a:rPr lang="en-US" b="1" dirty="0"/>
              <a:t>E</a:t>
            </a:r>
            <a:r>
              <a:rPr lang="en-US" dirty="0"/>
              <a:t>mergency </a:t>
            </a:r>
            <a:r>
              <a:rPr lang="en-US" b="1" dirty="0"/>
              <a:t>Re</a:t>
            </a:r>
            <a:r>
              <a:rPr lang="en-US" dirty="0"/>
              <a:t>sponse </a:t>
            </a:r>
            <a:r>
              <a:rPr lang="en-US" b="1" dirty="0"/>
              <a:t>O</a:t>
            </a:r>
            <a:r>
              <a:rPr lang="en-US" dirty="0"/>
              <a:t>perations</a:t>
            </a:r>
          </a:p>
        </p:txBody>
      </p:sp>
    </p:spTree>
    <p:extLst>
      <p:ext uri="{BB962C8B-B14F-4D97-AF65-F5344CB8AC3E}">
        <p14:creationId xmlns:p14="http://schemas.microsoft.com/office/powerpoint/2010/main" val="3767503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6CF41-A37D-8241-8BD3-9A8E14B79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US"/>
              <a:t>Why NASA?</a:t>
            </a:r>
            <a:endParaRPr lang="en-US" dirty="0"/>
          </a:p>
        </p:txBody>
      </p:sp>
      <p:cxnSp>
        <p:nvCxnSpPr>
          <p:cNvPr id="2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FA0E3-2DCD-BA44-B665-38ABA3A6E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3"/>
            <a:ext cx="5120113" cy="3456311"/>
          </a:xfrm>
        </p:spPr>
        <p:txBody>
          <a:bodyPr>
            <a:normAutofit/>
          </a:bodyPr>
          <a:lstStyle/>
          <a:p>
            <a:r>
              <a:rPr lang="en-US" sz="2000" dirty="0"/>
              <a:t>Extensive background in </a:t>
            </a:r>
            <a:r>
              <a:rPr lang="en-US" sz="2000" dirty="0" smtClean="0"/>
              <a:t>aeronautics, communications, and autonomy research</a:t>
            </a:r>
            <a:endParaRPr lang="en-US" sz="2000" dirty="0"/>
          </a:p>
          <a:p>
            <a:r>
              <a:rPr lang="en-US" sz="2000" dirty="0"/>
              <a:t>R&amp;D </a:t>
            </a:r>
            <a:r>
              <a:rPr lang="en-US" sz="2000" dirty="0" smtClean="0"/>
              <a:t>partnership with </a:t>
            </a:r>
            <a:r>
              <a:rPr lang="en-US" sz="2000" dirty="0"/>
              <a:t>the FAA</a:t>
            </a:r>
          </a:p>
          <a:p>
            <a:r>
              <a:rPr lang="en-US" sz="2000" dirty="0"/>
              <a:t>Impartial/objective research</a:t>
            </a:r>
          </a:p>
          <a:p>
            <a:r>
              <a:rPr lang="en-US" sz="2000" dirty="0"/>
              <a:t>Safety is paramount</a:t>
            </a:r>
          </a:p>
          <a:p>
            <a:r>
              <a:rPr lang="en-US" sz="2000" dirty="0"/>
              <a:t>Coordinate with government and industry</a:t>
            </a:r>
          </a:p>
          <a:p>
            <a:r>
              <a:rPr lang="en-US" sz="2000" dirty="0" smtClean="0"/>
              <a:t>Pioneers </a:t>
            </a:r>
            <a:r>
              <a:rPr lang="en-US" sz="2000" dirty="0"/>
              <a:t>in UTM </a:t>
            </a:r>
            <a:r>
              <a:rPr lang="en-US" sz="2000" dirty="0" smtClean="0"/>
              <a:t>research</a:t>
            </a:r>
          </a:p>
          <a:p>
            <a:endParaRPr lang="en-US" sz="2000" dirty="0"/>
          </a:p>
          <a:p>
            <a:r>
              <a:rPr lang="en-US" sz="2000" dirty="0" err="1" smtClean="0"/>
              <a:t>STEReO</a:t>
            </a:r>
            <a:r>
              <a:rPr lang="en-US" sz="2000" dirty="0" smtClean="0"/>
              <a:t> as a ‘disruptive’ technology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7E054F-32EF-1541-9395-9B87E82C3A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54649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outdoor, glider, person, man&#10;&#10;Description automatically generated">
            <a:extLst>
              <a:ext uri="{FF2B5EF4-FFF2-40B4-BE49-F238E27FC236}">
                <a16:creationId xmlns:a16="http://schemas.microsoft.com/office/drawing/2014/main" id="{BAEE23EE-CA7F-6243-93AF-AB197F5DAB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6185051" y="10"/>
            <a:ext cx="5997632" cy="6857990"/>
          </a:xfrm>
          <a:custGeom>
            <a:avLst/>
            <a:gdLst>
              <a:gd name="connsiteX0" fmla="*/ 0 w 5997632"/>
              <a:gd name="connsiteY0" fmla="*/ 0 h 6858000"/>
              <a:gd name="connsiteX1" fmla="*/ 5997632 w 5997632"/>
              <a:gd name="connsiteY1" fmla="*/ 0 h 6858000"/>
              <a:gd name="connsiteX2" fmla="*/ 5997632 w 5997632"/>
              <a:gd name="connsiteY2" fmla="*/ 6858000 h 6858000"/>
              <a:gd name="connsiteX3" fmla="*/ 3178693 w 59976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</p:spPr>
      </p:pic>
      <p:pic>
        <p:nvPicPr>
          <p:cNvPr id="21" name="Picture 20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270C9AEF-6CF5-0248-8FC0-CA498D9BF2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9141744" cy="6857990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8" name="Freeform: Shape 45">
            <a:extLst>
              <a:ext uri="{FF2B5EF4-FFF2-40B4-BE49-F238E27FC236}">
                <a16:creationId xmlns:a16="http://schemas.microsoft.com/office/drawing/2014/main" id="{37FEB674-D811-4FFE-A878-29D0C0ED18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73847"/>
            <a:ext cx="6434783" cy="3310306"/>
          </a:xfrm>
          <a:custGeom>
            <a:avLst/>
            <a:gdLst>
              <a:gd name="connsiteX0" fmla="*/ 0 w 6434783"/>
              <a:gd name="connsiteY0" fmla="*/ 0 h 3310306"/>
              <a:gd name="connsiteX1" fmla="*/ 3829872 w 6434783"/>
              <a:gd name="connsiteY1" fmla="*/ 0 h 3310306"/>
              <a:gd name="connsiteX2" fmla="*/ 4896100 w 6434783"/>
              <a:gd name="connsiteY2" fmla="*/ 0 h 3310306"/>
              <a:gd name="connsiteX3" fmla="*/ 4901677 w 6434783"/>
              <a:gd name="connsiteY3" fmla="*/ 0 h 3310306"/>
              <a:gd name="connsiteX4" fmla="*/ 6434783 w 6434783"/>
              <a:gd name="connsiteY4" fmla="*/ 3310306 h 3310306"/>
              <a:gd name="connsiteX5" fmla="*/ 0 w 6434783"/>
              <a:gd name="connsiteY5" fmla="*/ 3310306 h 33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34783" h="3310306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6434783" y="3310306"/>
                </a:lnTo>
                <a:lnTo>
                  <a:pt x="0" y="33103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0F2096-229A-D044-8DD4-C00C2F7DB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4" y="2166721"/>
            <a:ext cx="3886199" cy="915035"/>
          </a:xfrm>
        </p:spPr>
        <p:txBody>
          <a:bodyPr>
            <a:normAutofit/>
          </a:bodyPr>
          <a:lstStyle/>
          <a:p>
            <a:r>
              <a:rPr lang="en-US" sz="3600"/>
              <a:t>Why UTM?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124A6-D031-B44C-9367-A0542A3EE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4" y="2906261"/>
            <a:ext cx="4620544" cy="2136789"/>
          </a:xfrm>
        </p:spPr>
        <p:txBody>
          <a:bodyPr>
            <a:noAutofit/>
          </a:bodyPr>
          <a:lstStyle/>
          <a:p>
            <a:r>
              <a:rPr lang="en-US" sz="2000" dirty="0"/>
              <a:t>First of its kind UAS traffic management system</a:t>
            </a:r>
          </a:p>
          <a:p>
            <a:r>
              <a:rPr lang="en-US" sz="2000" dirty="0"/>
              <a:t>Research effort that will inform policy</a:t>
            </a:r>
          </a:p>
          <a:p>
            <a:r>
              <a:rPr lang="en-US" sz="2000" dirty="0"/>
              <a:t>Collaborative effort between government, universities, and industry</a:t>
            </a:r>
          </a:p>
          <a:p>
            <a:r>
              <a:rPr lang="en-US" sz="2000" dirty="0"/>
              <a:t>Field tested </a:t>
            </a:r>
            <a:r>
              <a:rPr lang="en-US" sz="2000" dirty="0" smtClean="0"/>
              <a:t>system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84407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0420E-409B-534D-8C98-A44A5897F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How you can help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8DE71-BEBF-534D-85C4-EABB216CF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venir Light" panose="020B0402020203020204" pitchFamily="34" charset="77"/>
              </a:rPr>
              <a:t>Our goal is to use NASA </a:t>
            </a:r>
            <a:r>
              <a:rPr lang="en-US" sz="2400" dirty="0" smtClean="0">
                <a:latin typeface="Avenir Light" panose="020B0402020203020204" pitchFamily="34" charset="77"/>
              </a:rPr>
              <a:t>technologies </a:t>
            </a:r>
            <a:r>
              <a:rPr lang="en-US" sz="2400" dirty="0">
                <a:latin typeface="Avenir Light" panose="020B0402020203020204" pitchFamily="34" charset="77"/>
              </a:rPr>
              <a:t>to improve emergency response </a:t>
            </a:r>
            <a:r>
              <a:rPr lang="en-US" sz="2400" dirty="0" smtClean="0">
                <a:latin typeface="Avenir Light" panose="020B0402020203020204" pitchFamily="34" charset="77"/>
              </a:rPr>
              <a:t>operations </a:t>
            </a:r>
            <a:endParaRPr lang="en-US" sz="2400" dirty="0">
              <a:latin typeface="Avenir Light" panose="020B0402020203020204" pitchFamily="34" charset="77"/>
            </a:endParaRPr>
          </a:p>
          <a:p>
            <a:pPr>
              <a:spcBef>
                <a:spcPts val="2200"/>
              </a:spcBef>
              <a:buFont typeface="Wingdings" pitchFamily="2" charset="2"/>
              <a:buChar char="§"/>
            </a:pPr>
            <a:r>
              <a:rPr lang="en-US" sz="2400" dirty="0" smtClean="0"/>
              <a:t>Provide subject-matter expertise</a:t>
            </a:r>
            <a:endParaRPr lang="en-US" sz="2400" dirty="0"/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Participation in research goals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 smtClean="0"/>
              <a:t>Joint work areas</a:t>
            </a:r>
            <a:endParaRPr lang="en-US" sz="2400" dirty="0"/>
          </a:p>
          <a:p>
            <a:pPr lvl="1"/>
            <a:r>
              <a:rPr lang="en-US" dirty="0"/>
              <a:t>U</a:t>
            </a:r>
            <a:r>
              <a:rPr lang="en-US" dirty="0" smtClean="0"/>
              <a:t>se-case and </a:t>
            </a:r>
            <a:r>
              <a:rPr lang="en-US" dirty="0" err="1" smtClean="0"/>
              <a:t>conops</a:t>
            </a:r>
            <a:r>
              <a:rPr lang="en-US" dirty="0" smtClean="0"/>
              <a:t> development</a:t>
            </a:r>
          </a:p>
          <a:p>
            <a:pPr lvl="1"/>
            <a:r>
              <a:rPr lang="en-US" dirty="0" smtClean="0"/>
              <a:t>Simulation evaluation</a:t>
            </a:r>
            <a:endParaRPr lang="en-US" dirty="0"/>
          </a:p>
          <a:p>
            <a:pPr lvl="1"/>
            <a:r>
              <a:rPr lang="en-US" dirty="0"/>
              <a:t>Flight </a:t>
            </a:r>
            <a:r>
              <a:rPr lang="en-US" dirty="0" smtClean="0"/>
              <a:t>test partner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149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55773-71A6-6247-9EF1-DF098F312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Milestones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CDBF8-8E0F-424A-B26A-F06C4438F8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California(?) Wildfire Flight Test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A218A54-E483-FF40-A302-6B886C155F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625" y="2585073"/>
            <a:ext cx="5188112" cy="345643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ED5D36-AEC4-094A-86C1-21417BB2FB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Florida(?) Hurricane </a:t>
            </a:r>
            <a:r>
              <a:rPr lang="en-US" dirty="0"/>
              <a:t>Simulation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5526565-5FB2-904D-826E-40C79F8EA06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620933"/>
            <a:ext cx="5183188" cy="3452872"/>
          </a:xfrm>
        </p:spPr>
      </p:pic>
    </p:spTree>
    <p:extLst>
      <p:ext uri="{BB962C8B-B14F-4D97-AF65-F5344CB8AC3E}">
        <p14:creationId xmlns:p14="http://schemas.microsoft.com/office/powerpoint/2010/main" val="2746977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C6DD299-3794-204B-9E95-17F8C5630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Questions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DEEF43-DF49-0F41-BB39-B63540F9E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5368" y="4074718"/>
            <a:ext cx="6105194" cy="682079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4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joey.mercer@nasa.gov</a:t>
            </a:r>
            <a:endParaRPr lang="en-US" sz="24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561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FBDA7D-8C38-AF42-AE96-70BFAE5D81ED}"/>
              </a:ext>
            </a:extLst>
          </p:cNvPr>
          <p:cNvSpPr/>
          <p:nvPr/>
        </p:nvSpPr>
        <p:spPr>
          <a:xfrm>
            <a:off x="0" y="257175"/>
            <a:ext cx="12191999" cy="634365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B912F2-E3AE-1440-BF78-9F5C78D21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899" y="257175"/>
            <a:ext cx="8458200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91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436" y="19274"/>
            <a:ext cx="4867564" cy="68387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606"/>
            <a:ext cx="7038109" cy="629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62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8140"/>
            <a:ext cx="12192000" cy="535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4045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055A0913-771C-D441-91D8-E5C51E617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45" y="0"/>
            <a:ext cx="11610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68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6D061B65-8BBD-8246-8E99-D1C4C879D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76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toy, indoor, table, chair&#10;&#10;Description automatically generated">
            <a:extLst>
              <a:ext uri="{FF2B5EF4-FFF2-40B4-BE49-F238E27FC236}">
                <a16:creationId xmlns:a16="http://schemas.microsoft.com/office/drawing/2014/main" id="{17BBB4E0-6833-AA4B-AEFD-9B96799509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5926240" y="10"/>
            <a:ext cx="6265758" cy="2285990"/>
          </a:xfrm>
          <a:custGeom>
            <a:avLst/>
            <a:gdLst>
              <a:gd name="connsiteX0" fmla="*/ 0 w 6265758"/>
              <a:gd name="connsiteY0" fmla="*/ 0 h 2286000"/>
              <a:gd name="connsiteX1" fmla="*/ 6265758 w 6265758"/>
              <a:gd name="connsiteY1" fmla="*/ 0 h 2286000"/>
              <a:gd name="connsiteX2" fmla="*/ 6265758 w 6265758"/>
              <a:gd name="connsiteY2" fmla="*/ 2286000 h 2286000"/>
              <a:gd name="connsiteX3" fmla="*/ 1062168 w 6265758"/>
              <a:gd name="connsiteY3" fmla="*/ 2286000 h 2286000"/>
              <a:gd name="connsiteX4" fmla="*/ 790683 w 6265758"/>
              <a:gd name="connsiteY4" fmla="*/ 1700078 h 2286000"/>
              <a:gd name="connsiteX5" fmla="*/ 787725 w 6265758"/>
              <a:gd name="connsiteY5" fmla="*/ 1700078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758" h="2286000">
                <a:moveTo>
                  <a:pt x="0" y="0"/>
                </a:moveTo>
                <a:lnTo>
                  <a:pt x="6265758" y="0"/>
                </a:lnTo>
                <a:lnTo>
                  <a:pt x="6265758" y="2286000"/>
                </a:lnTo>
                <a:lnTo>
                  <a:pt x="1062168" y="2286000"/>
                </a:lnTo>
                <a:lnTo>
                  <a:pt x="790683" y="1700078"/>
                </a:lnTo>
                <a:lnTo>
                  <a:pt x="787725" y="1700078"/>
                </a:lnTo>
                <a:close/>
              </a:path>
            </a:pathLst>
          </a:custGeom>
        </p:spPr>
      </p:pic>
      <p:pic>
        <p:nvPicPr>
          <p:cNvPr id="27" name="Picture 26" descr="A picture containing screenshot, sitting, screen, computer&#10;&#10;Description automatically generated">
            <a:extLst>
              <a:ext uri="{FF2B5EF4-FFF2-40B4-BE49-F238E27FC236}">
                <a16:creationId xmlns:a16="http://schemas.microsoft.com/office/drawing/2014/main" id="{BFF5DB69-A6D6-8E43-95DF-FA7FBA018A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8408" y="2286000"/>
            <a:ext cx="5203590" cy="2286000"/>
          </a:xfrm>
          <a:custGeom>
            <a:avLst/>
            <a:gdLst>
              <a:gd name="connsiteX0" fmla="*/ 0 w 5203590"/>
              <a:gd name="connsiteY0" fmla="*/ 0 h 2286000"/>
              <a:gd name="connsiteX1" fmla="*/ 5203590 w 5203590"/>
              <a:gd name="connsiteY1" fmla="*/ 0 h 2286000"/>
              <a:gd name="connsiteX2" fmla="*/ 5203590 w 5203590"/>
              <a:gd name="connsiteY2" fmla="*/ 2286000 h 2286000"/>
              <a:gd name="connsiteX3" fmla="*/ 1059212 w 5203590"/>
              <a:gd name="connsiteY3" fmla="*/ 2286000 h 2286000"/>
              <a:gd name="connsiteX4" fmla="*/ 925708 w 5203590"/>
              <a:gd name="connsiteY4" fmla="*/ 1997870 h 2286000"/>
              <a:gd name="connsiteX5" fmla="*/ 925707 w 5203590"/>
              <a:gd name="connsiteY5" fmla="*/ 199787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3590" h="2286000">
                <a:moveTo>
                  <a:pt x="0" y="0"/>
                </a:moveTo>
                <a:lnTo>
                  <a:pt x="5203590" y="0"/>
                </a:lnTo>
                <a:lnTo>
                  <a:pt x="5203590" y="2286000"/>
                </a:lnTo>
                <a:lnTo>
                  <a:pt x="1059212" y="2286000"/>
                </a:lnTo>
                <a:lnTo>
                  <a:pt x="925708" y="1997870"/>
                </a:lnTo>
                <a:lnTo>
                  <a:pt x="925707" y="1997870"/>
                </a:lnTo>
                <a:close/>
              </a:path>
            </a:pathLst>
          </a:custGeom>
        </p:spPr>
      </p:pic>
      <p:pic>
        <p:nvPicPr>
          <p:cNvPr id="15" name="Picture 14" descr="A close up of a map&#10;&#10;Description automatically generated">
            <a:extLst>
              <a:ext uri="{FF2B5EF4-FFF2-40B4-BE49-F238E27FC236}">
                <a16:creationId xmlns:a16="http://schemas.microsoft.com/office/drawing/2014/main" id="{CD49B7CF-2494-4242-AD10-A5878E7D55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7618" y="4572000"/>
            <a:ext cx="4144382" cy="2286000"/>
          </a:xfrm>
          <a:custGeom>
            <a:avLst/>
            <a:gdLst>
              <a:gd name="connsiteX0" fmla="*/ 0 w 4144382"/>
              <a:gd name="connsiteY0" fmla="*/ 0 h 2286000"/>
              <a:gd name="connsiteX1" fmla="*/ 4144382 w 4144382"/>
              <a:gd name="connsiteY1" fmla="*/ 0 h 2286000"/>
              <a:gd name="connsiteX2" fmla="*/ 4144382 w 4144382"/>
              <a:gd name="connsiteY2" fmla="*/ 2286000 h 2286000"/>
              <a:gd name="connsiteX3" fmla="*/ 1054581 w 4144382"/>
              <a:gd name="connsiteY3" fmla="*/ 2286000 h 2286000"/>
              <a:gd name="connsiteX4" fmla="*/ 1054581 w 4144382"/>
              <a:gd name="connsiteY4" fmla="*/ 2285999 h 2286000"/>
              <a:gd name="connsiteX5" fmla="*/ 1059211 w 4144382"/>
              <a:gd name="connsiteY5" fmla="*/ 2285999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44382" h="2286000">
                <a:moveTo>
                  <a:pt x="0" y="0"/>
                </a:moveTo>
                <a:lnTo>
                  <a:pt x="4144382" y="0"/>
                </a:lnTo>
                <a:lnTo>
                  <a:pt x="4144382" y="2286000"/>
                </a:lnTo>
                <a:lnTo>
                  <a:pt x="1054581" y="2286000"/>
                </a:lnTo>
                <a:lnTo>
                  <a:pt x="1054581" y="2285999"/>
                </a:lnTo>
                <a:lnTo>
                  <a:pt x="1059211" y="2285999"/>
                </a:lnTo>
                <a:close/>
              </a:path>
            </a:pathLst>
          </a:custGeom>
        </p:spPr>
      </p:pic>
      <p:sp>
        <p:nvSpPr>
          <p:cNvPr id="96" name="Freeform 16">
            <a:extLst>
              <a:ext uri="{FF2B5EF4-FFF2-40B4-BE49-F238E27FC236}">
                <a16:creationId xmlns:a16="http://schemas.microsoft.com/office/drawing/2014/main" id="{98BA90CC-0056-473E-80AE-8CB0EE6ACC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0203" cy="6858000"/>
          </a:xfrm>
          <a:custGeom>
            <a:avLst/>
            <a:gdLst>
              <a:gd name="connsiteX0" fmla="*/ 0 w 9590203"/>
              <a:gd name="connsiteY0" fmla="*/ 0 h 6858000"/>
              <a:gd name="connsiteX1" fmla="*/ 6414049 w 9590203"/>
              <a:gd name="connsiteY1" fmla="*/ 0 h 6858000"/>
              <a:gd name="connsiteX2" fmla="*/ 9590203 w 9590203"/>
              <a:gd name="connsiteY2" fmla="*/ 6858000 h 6858000"/>
              <a:gd name="connsiteX3" fmla="*/ 0 w 959020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90203" h="6858000">
                <a:moveTo>
                  <a:pt x="0" y="0"/>
                </a:moveTo>
                <a:lnTo>
                  <a:pt x="6414049" y="0"/>
                </a:lnTo>
                <a:lnTo>
                  <a:pt x="959020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4342422-8AA2-A846-9617-5D00183AC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91125" cy="1325563"/>
          </a:xfrm>
        </p:spPr>
        <p:txBody>
          <a:bodyPr>
            <a:normAutofit/>
          </a:bodyPr>
          <a:lstStyle/>
          <a:p>
            <a:r>
              <a:rPr lang="en-US" sz="3400" b="1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3400"/>
              <a:t>EReO</a:t>
            </a:r>
            <a:br>
              <a:rPr lang="en-US" sz="3400"/>
            </a:br>
            <a:r>
              <a:rPr lang="en-US" sz="3400"/>
              <a:t>Scalable Traffic Management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9A5FBA-4E04-6E4D-95A8-FD25B7FFA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1249"/>
            <a:ext cx="5707565" cy="41557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/>
              <a:t>NASA’s UAS Traffic Management (UTM) System</a:t>
            </a:r>
          </a:p>
          <a:p>
            <a:r>
              <a:rPr lang="en-US" sz="1900"/>
              <a:t>Standardized platform for sharing operation information &amp; data</a:t>
            </a:r>
          </a:p>
          <a:p>
            <a:pPr lvl="1"/>
            <a:r>
              <a:rPr lang="en-US" sz="1900"/>
              <a:t>Operator intention, contingency plans, equipage</a:t>
            </a:r>
          </a:p>
          <a:p>
            <a:pPr lvl="1"/>
            <a:r>
              <a:rPr lang="en-US" sz="1900"/>
              <a:t>Airspace constraints, manned operations, terrain, weather</a:t>
            </a:r>
          </a:p>
          <a:p>
            <a:pPr lvl="1"/>
            <a:r>
              <a:rPr lang="en-US" sz="1900"/>
              <a:t>Enables coordination between operators &amp; other stakeholders across multiple platforms</a:t>
            </a:r>
          </a:p>
          <a:p>
            <a:r>
              <a:rPr lang="en-US" sz="1900"/>
              <a:t>Goal: safe and efficient use of airspace</a:t>
            </a:r>
          </a:p>
          <a:p>
            <a:pPr lvl="1"/>
            <a:r>
              <a:rPr lang="en-US" sz="1900"/>
              <a:t>Safe separation, performance requirements, highly-automated authorization</a:t>
            </a:r>
          </a:p>
          <a:p>
            <a:pPr lvl="1"/>
            <a:r>
              <a:rPr lang="en-US" sz="1900"/>
              <a:t>Shared awareness</a:t>
            </a:r>
          </a:p>
          <a:p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995113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501790CE-8C82-F248-9A73-32BCC90BB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93" y="71438"/>
            <a:ext cx="10825415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315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holding a sign&#10;&#10;Description automatically generated">
            <a:extLst>
              <a:ext uri="{FF2B5EF4-FFF2-40B4-BE49-F238E27FC236}">
                <a16:creationId xmlns:a16="http://schemas.microsoft.com/office/drawing/2014/main" id="{55029131-0DE7-E740-B1C2-115835E70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481" y="78582"/>
            <a:ext cx="8917038" cy="67008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E454FDF-633D-E848-846A-B608E81EE068}"/>
              </a:ext>
            </a:extLst>
          </p:cNvPr>
          <p:cNvSpPr/>
          <p:nvPr/>
        </p:nvSpPr>
        <p:spPr>
          <a:xfrm>
            <a:off x="8023123" y="1286059"/>
            <a:ext cx="719721" cy="1297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997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C459C7-FFD5-2F48-8FF5-80E9CBA63A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582E82-BFCF-1B4C-99CC-3ED5B5F8B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>
            <a:normAutofit/>
          </a:bodyPr>
          <a:lstStyle/>
          <a:p>
            <a:r>
              <a:rPr lang="en-US" sz="3700" dirty="0"/>
              <a:t>ST</a:t>
            </a:r>
            <a:r>
              <a:rPr lang="en-US" sz="3700" b="1" dirty="0">
                <a:latin typeface="Calibri" panose="020F0502020204030204" pitchFamily="34" charset="0"/>
                <a:cs typeface="Calibri" panose="020F0502020204030204" pitchFamily="34" charset="0"/>
              </a:rPr>
              <a:t>EReO</a:t>
            </a:r>
            <a:r>
              <a:rPr lang="en-US" sz="3700" dirty="0"/>
              <a:t/>
            </a:r>
            <a:br>
              <a:rPr lang="en-US" sz="3700" dirty="0"/>
            </a:br>
            <a:r>
              <a:rPr lang="en-US" sz="3700" dirty="0"/>
              <a:t>Emergency Response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BF699-1DDD-8647-ACCC-48D44FE3A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2121763"/>
            <a:ext cx="6620505" cy="37730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/>
              <a:t>In disaster events UAS could…</a:t>
            </a:r>
          </a:p>
          <a:p>
            <a:pPr lvl="1"/>
            <a:r>
              <a:rPr lang="en-US"/>
              <a:t>Reduce danger, enhance effectiveness, and make relief operations more expeditious</a:t>
            </a:r>
          </a:p>
          <a:p>
            <a:pPr lvl="1"/>
            <a:r>
              <a:rPr lang="en-US"/>
              <a:t>Provide highly deployable and cost-efficient remote sensing with capabilities not possible with manned aircraft</a:t>
            </a:r>
          </a:p>
          <a:p>
            <a:pPr lvl="1"/>
            <a:r>
              <a:rPr lang="en-US"/>
              <a:t>Support a wide range of missions (e.g. search &amp; rescue, logistics support, mapping, etc.)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309680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404BC2-2915-4642-80A1-C506FE9B1D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9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582E82-BFCF-1B4C-99CC-3ED5B5F8B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>
            <a:normAutofit/>
          </a:bodyPr>
          <a:lstStyle/>
          <a:p>
            <a:r>
              <a:rPr lang="en-US" sz="3700" dirty="0"/>
              <a:t>ST</a:t>
            </a:r>
            <a:r>
              <a:rPr lang="en-US" sz="3700" b="1" dirty="0">
                <a:latin typeface="Calibri" panose="020F0502020204030204" pitchFamily="34" charset="0"/>
                <a:cs typeface="Calibri" panose="020F0502020204030204" pitchFamily="34" charset="0"/>
              </a:rPr>
              <a:t>EReO</a:t>
            </a:r>
            <a:r>
              <a:rPr lang="en-US" sz="3700" dirty="0"/>
              <a:t/>
            </a:r>
            <a:br>
              <a:rPr lang="en-US" sz="3700" dirty="0"/>
            </a:br>
            <a:r>
              <a:rPr lang="en-US" sz="3700" dirty="0"/>
              <a:t>Emergency Response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BF699-1DDD-8647-ACCC-48D44FE3A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2121763"/>
            <a:ext cx="6620505" cy="37730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Existing challenges include…</a:t>
            </a:r>
          </a:p>
          <a:p>
            <a:pPr lvl="1"/>
            <a:r>
              <a:rPr lang="en-US" dirty="0"/>
              <a:t>Limited communication and infrastructure</a:t>
            </a:r>
          </a:p>
          <a:p>
            <a:pPr lvl="1"/>
            <a:r>
              <a:rPr lang="en-US" dirty="0"/>
              <a:t>A high degree of collaboration and manual coordination to deconflict airspace</a:t>
            </a:r>
          </a:p>
          <a:p>
            <a:pPr lvl="1"/>
            <a:r>
              <a:rPr lang="en-US" dirty="0" smtClean="0"/>
              <a:t>Remote </a:t>
            </a:r>
            <a:r>
              <a:rPr lang="en-US" dirty="0"/>
              <a:t>sensing data can’t be received in a timely manner </a:t>
            </a:r>
          </a:p>
        </p:txBody>
      </p:sp>
    </p:spTree>
    <p:extLst>
      <p:ext uri="{BB962C8B-B14F-4D97-AF65-F5344CB8AC3E}">
        <p14:creationId xmlns:p14="http://schemas.microsoft.com/office/powerpoint/2010/main" val="3604253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DEE1F8-D286-9F4C-B4DA-F11CB8AFCD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5926240" y="10"/>
            <a:ext cx="6265758" cy="2285990"/>
          </a:xfrm>
          <a:custGeom>
            <a:avLst/>
            <a:gdLst>
              <a:gd name="connsiteX0" fmla="*/ 0 w 6265758"/>
              <a:gd name="connsiteY0" fmla="*/ 0 h 2286000"/>
              <a:gd name="connsiteX1" fmla="*/ 6265758 w 6265758"/>
              <a:gd name="connsiteY1" fmla="*/ 0 h 2286000"/>
              <a:gd name="connsiteX2" fmla="*/ 6265758 w 6265758"/>
              <a:gd name="connsiteY2" fmla="*/ 2286000 h 2286000"/>
              <a:gd name="connsiteX3" fmla="*/ 1062168 w 6265758"/>
              <a:gd name="connsiteY3" fmla="*/ 2286000 h 2286000"/>
              <a:gd name="connsiteX4" fmla="*/ 790683 w 6265758"/>
              <a:gd name="connsiteY4" fmla="*/ 1700078 h 2286000"/>
              <a:gd name="connsiteX5" fmla="*/ 787725 w 6265758"/>
              <a:gd name="connsiteY5" fmla="*/ 1700078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758" h="2286000">
                <a:moveTo>
                  <a:pt x="0" y="0"/>
                </a:moveTo>
                <a:lnTo>
                  <a:pt x="6265758" y="0"/>
                </a:lnTo>
                <a:lnTo>
                  <a:pt x="6265758" y="2286000"/>
                </a:lnTo>
                <a:lnTo>
                  <a:pt x="1062168" y="2286000"/>
                </a:lnTo>
                <a:lnTo>
                  <a:pt x="790683" y="1700078"/>
                </a:lnTo>
                <a:lnTo>
                  <a:pt x="787725" y="1700078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9BBD24-A943-E446-AC76-5621E2AB82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8408" y="2286000"/>
            <a:ext cx="5203590" cy="2286000"/>
          </a:xfrm>
          <a:custGeom>
            <a:avLst/>
            <a:gdLst>
              <a:gd name="connsiteX0" fmla="*/ 0 w 5203590"/>
              <a:gd name="connsiteY0" fmla="*/ 0 h 2286000"/>
              <a:gd name="connsiteX1" fmla="*/ 5203590 w 5203590"/>
              <a:gd name="connsiteY1" fmla="*/ 0 h 2286000"/>
              <a:gd name="connsiteX2" fmla="*/ 5203590 w 5203590"/>
              <a:gd name="connsiteY2" fmla="*/ 2286000 h 2286000"/>
              <a:gd name="connsiteX3" fmla="*/ 1059212 w 5203590"/>
              <a:gd name="connsiteY3" fmla="*/ 2286000 h 2286000"/>
              <a:gd name="connsiteX4" fmla="*/ 925708 w 5203590"/>
              <a:gd name="connsiteY4" fmla="*/ 1997870 h 2286000"/>
              <a:gd name="connsiteX5" fmla="*/ 925707 w 5203590"/>
              <a:gd name="connsiteY5" fmla="*/ 199787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3590" h="2286000">
                <a:moveTo>
                  <a:pt x="0" y="0"/>
                </a:moveTo>
                <a:lnTo>
                  <a:pt x="5203590" y="0"/>
                </a:lnTo>
                <a:lnTo>
                  <a:pt x="5203590" y="2286000"/>
                </a:lnTo>
                <a:lnTo>
                  <a:pt x="1059212" y="2286000"/>
                </a:lnTo>
                <a:lnTo>
                  <a:pt x="925708" y="1997870"/>
                </a:lnTo>
                <a:lnTo>
                  <a:pt x="925707" y="1997870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90A405-0E82-E34E-A6A4-664CBB021B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7618" y="4572000"/>
            <a:ext cx="4144382" cy="2286000"/>
          </a:xfrm>
          <a:custGeom>
            <a:avLst/>
            <a:gdLst>
              <a:gd name="connsiteX0" fmla="*/ 0 w 4144382"/>
              <a:gd name="connsiteY0" fmla="*/ 0 h 2286000"/>
              <a:gd name="connsiteX1" fmla="*/ 4144382 w 4144382"/>
              <a:gd name="connsiteY1" fmla="*/ 0 h 2286000"/>
              <a:gd name="connsiteX2" fmla="*/ 4144382 w 4144382"/>
              <a:gd name="connsiteY2" fmla="*/ 2286000 h 2286000"/>
              <a:gd name="connsiteX3" fmla="*/ 1054581 w 4144382"/>
              <a:gd name="connsiteY3" fmla="*/ 2286000 h 2286000"/>
              <a:gd name="connsiteX4" fmla="*/ 1054581 w 4144382"/>
              <a:gd name="connsiteY4" fmla="*/ 2285999 h 2286000"/>
              <a:gd name="connsiteX5" fmla="*/ 1059211 w 4144382"/>
              <a:gd name="connsiteY5" fmla="*/ 2285999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44382" h="2286000">
                <a:moveTo>
                  <a:pt x="0" y="0"/>
                </a:moveTo>
                <a:lnTo>
                  <a:pt x="4144382" y="0"/>
                </a:lnTo>
                <a:lnTo>
                  <a:pt x="4144382" y="2286000"/>
                </a:lnTo>
                <a:lnTo>
                  <a:pt x="1054581" y="2286000"/>
                </a:lnTo>
                <a:lnTo>
                  <a:pt x="1054581" y="2285999"/>
                </a:lnTo>
                <a:lnTo>
                  <a:pt x="1059211" y="2285999"/>
                </a:lnTo>
                <a:close/>
              </a:path>
            </a:pathLst>
          </a:custGeom>
        </p:spPr>
      </p:pic>
      <p:sp>
        <p:nvSpPr>
          <p:cNvPr id="18" name="Freeform 16">
            <a:extLst>
              <a:ext uri="{FF2B5EF4-FFF2-40B4-BE49-F238E27FC236}">
                <a16:creationId xmlns:a16="http://schemas.microsoft.com/office/drawing/2014/main" id="{98BA90CC-0056-473E-80AE-8CB0EE6ACC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0203" cy="6858000"/>
          </a:xfrm>
          <a:custGeom>
            <a:avLst/>
            <a:gdLst>
              <a:gd name="connsiteX0" fmla="*/ 0 w 9590203"/>
              <a:gd name="connsiteY0" fmla="*/ 0 h 6858000"/>
              <a:gd name="connsiteX1" fmla="*/ 6414049 w 9590203"/>
              <a:gd name="connsiteY1" fmla="*/ 0 h 6858000"/>
              <a:gd name="connsiteX2" fmla="*/ 9590203 w 9590203"/>
              <a:gd name="connsiteY2" fmla="*/ 6858000 h 6858000"/>
              <a:gd name="connsiteX3" fmla="*/ 0 w 959020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90203" h="6858000">
                <a:moveTo>
                  <a:pt x="0" y="0"/>
                </a:moveTo>
                <a:lnTo>
                  <a:pt x="6414049" y="0"/>
                </a:lnTo>
                <a:lnTo>
                  <a:pt x="959020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9C151E-5C1D-3445-9F30-B88A7FF39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91125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Avenir Medium" panose="02000503020000020003" pitchFamily="2" charset="0"/>
              </a:rPr>
              <a:t>To what extent can a UTM </a:t>
            </a:r>
            <a:r>
              <a:rPr lang="en-US" dirty="0" smtClean="0">
                <a:latin typeface="Avenir Medium" panose="02000503020000020003" pitchFamily="2" charset="0"/>
              </a:rPr>
              <a:t>ecosystem…</a:t>
            </a:r>
            <a:endParaRPr lang="en-US" dirty="0"/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5AE6C4DD-516D-4842-840A-AB02BC0BE7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2438731"/>
              </p:ext>
            </p:extLst>
          </p:nvPr>
        </p:nvGraphicFramePr>
        <p:xfrm>
          <a:off x="838200" y="2021249"/>
          <a:ext cx="5707565" cy="4155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929264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A4F209C-C20E-4FA7-B241-1EF4F8D193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4564234-45B0-4ED8-A9E2-199C001732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2192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198E5D-CDE1-824C-B1E2-6A824E4B6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marL="285750">
              <a:spcBef>
                <a:spcPts val="2200"/>
              </a:spcBef>
            </a:pP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Reduce 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response times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C58098-1189-F44C-B61A-0A734A765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5406"/>
            <a:ext cx="10515600" cy="4065986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A public safety USS can be used to communicate the essential information needed to make a timely response </a:t>
            </a:r>
          </a:p>
          <a:p>
            <a:pPr lvl="0"/>
            <a:r>
              <a:rPr lang="en-US" dirty="0"/>
              <a:t>Increase interoperability of UAS operations and data flows, regardless of platform</a:t>
            </a:r>
          </a:p>
          <a:p>
            <a:pPr lvl="0"/>
            <a:r>
              <a:rPr lang="en-US" dirty="0"/>
              <a:t>Collaborative tools to ingest remote sensing information and distribute a common </a:t>
            </a:r>
            <a:r>
              <a:rPr lang="en-US" dirty="0" smtClean="0"/>
              <a:t>mission operating </a:t>
            </a:r>
            <a:r>
              <a:rPr lang="en-US" dirty="0"/>
              <a:t>picture for all stakeholders for strategic planning and decision-making </a:t>
            </a:r>
          </a:p>
        </p:txBody>
      </p:sp>
      <p:sp>
        <p:nvSpPr>
          <p:cNvPr id="6" name="Rectangle 5" descr="Stopwatch"/>
          <p:cNvSpPr/>
          <p:nvPr/>
        </p:nvSpPr>
        <p:spPr>
          <a:xfrm>
            <a:off x="859272" y="695679"/>
            <a:ext cx="664453" cy="664453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lc="http://schemas.openxmlformats.org/drawingml/2006/lockedCanvas" xmlns:asvg="http://schemas.microsoft.com/office/drawing/2016/SVG/main" xmlns:dgm="http://schemas.openxmlformats.org/drawingml/2006/diagram" xmlns="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02558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3A4F209C-C20E-4FA7-B241-1EF4F8D193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E4564234-45B0-4ED8-A9E2-199C001732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2192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647EF7-DB0F-4942-9A31-205E36B96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Enable large-scale 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aircraft operations</a:t>
            </a:r>
            <a:endParaRPr 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8C726E-BF08-3F4F-82FD-3B0D96DDF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1091"/>
            <a:ext cx="10515600" cy="4913745"/>
          </a:xfrm>
        </p:spPr>
        <p:txBody>
          <a:bodyPr anchor="ctr">
            <a:noAutofit/>
          </a:bodyPr>
          <a:lstStyle/>
          <a:p>
            <a:r>
              <a:rPr lang="en-US" sz="2600" dirty="0"/>
              <a:t>Allow for more efficient and effective coordination between manned and unmanned operations without compromising safety through shared awareness of airspace, mission objectives, </a:t>
            </a:r>
            <a:r>
              <a:rPr lang="en-US" sz="2600" dirty="0" smtClean="0"/>
              <a:t>assets</a:t>
            </a:r>
          </a:p>
          <a:p>
            <a:r>
              <a:rPr lang="en-US" sz="2600" dirty="0" smtClean="0"/>
              <a:t>Leverage vehicle-autonomy technologies</a:t>
            </a:r>
          </a:p>
          <a:p>
            <a:pPr lvl="1"/>
            <a:r>
              <a:rPr lang="en-US" sz="2600" dirty="0" smtClean="0"/>
              <a:t>Detect and avoid, </a:t>
            </a:r>
            <a:r>
              <a:rPr lang="en-US" sz="2600" dirty="0"/>
              <a:t>safe2ditch </a:t>
            </a:r>
            <a:endParaRPr lang="en-US" sz="2600" dirty="0" smtClean="0"/>
          </a:p>
          <a:p>
            <a:pPr lvl="1"/>
            <a:r>
              <a:rPr lang="en-US" sz="2600" dirty="0" smtClean="0"/>
              <a:t>payload-directed </a:t>
            </a:r>
            <a:r>
              <a:rPr lang="en-US" sz="2600" dirty="0"/>
              <a:t>guidance, onboard </a:t>
            </a:r>
            <a:r>
              <a:rPr lang="en-US" sz="2600" dirty="0" smtClean="0"/>
              <a:t>decision-making</a:t>
            </a:r>
            <a:endParaRPr lang="en-US" sz="2600" dirty="0"/>
          </a:p>
          <a:p>
            <a:pPr>
              <a:spcBef>
                <a:spcPts val="2200"/>
              </a:spcBef>
            </a:pPr>
            <a:r>
              <a:rPr lang="en-US" sz="2600" dirty="0"/>
              <a:t>UTM is a scalable, flexible, yet structured system </a:t>
            </a:r>
          </a:p>
          <a:p>
            <a:pPr lvl="1"/>
            <a:r>
              <a:rPr lang="en-US" sz="2600" dirty="0" smtClean="0"/>
              <a:t>Risk </a:t>
            </a:r>
            <a:r>
              <a:rPr lang="en-US" sz="2600" dirty="0"/>
              <a:t>based approach where geographical needs and use cases will dictate the performance requirements for airspace </a:t>
            </a:r>
            <a:r>
              <a:rPr lang="en-US" sz="2600" dirty="0" smtClean="0"/>
              <a:t>operations</a:t>
            </a:r>
            <a:endParaRPr lang="en-US" sz="2600" dirty="0"/>
          </a:p>
          <a:p>
            <a:pPr>
              <a:spcBef>
                <a:spcPts val="2200"/>
              </a:spcBef>
            </a:pPr>
            <a:r>
              <a:rPr lang="en-US" sz="2600" dirty="0"/>
              <a:t>Increased interoperability allows for more cooperation/collaboration</a:t>
            </a:r>
          </a:p>
        </p:txBody>
      </p:sp>
      <p:sp>
        <p:nvSpPr>
          <p:cNvPr id="6" name="Rectangle 5" descr="Airplane"/>
          <p:cNvSpPr/>
          <p:nvPr/>
        </p:nvSpPr>
        <p:spPr>
          <a:xfrm>
            <a:off x="859258" y="695679"/>
            <a:ext cx="664453" cy="664453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lc="http://schemas.openxmlformats.org/drawingml/2006/lockedCanvas" xmlns:asvg="http://schemas.microsoft.com/office/drawing/2016/SVG/main" xmlns:dgm="http://schemas.openxmlformats.org/drawingml/2006/diagram" xmlns="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09358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3A4F209C-C20E-4FA7-B241-1EF4F8D193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E4564234-45B0-4ED8-A9E2-199C001732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2192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D2414C-083F-8649-8BCE-73C015B3F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Provide 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operational resiliency to dynamic </a:t>
            </a:r>
            <a:b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changes 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during a disaster event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8FDAD2D7-9E24-3F42-9A07-D0204071B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5405"/>
            <a:ext cx="10515600" cy="4256085"/>
          </a:xfrm>
        </p:spPr>
        <p:txBody>
          <a:bodyPr anchor="ctr">
            <a:normAutofit/>
          </a:bodyPr>
          <a:lstStyle/>
          <a:p>
            <a:r>
              <a:rPr lang="en-US" dirty="0"/>
              <a:t>Increased situation awareness and common operating picture allow for earlier detection and decision making </a:t>
            </a:r>
          </a:p>
          <a:p>
            <a:pPr>
              <a:spcBef>
                <a:spcPts val="1600"/>
              </a:spcBef>
            </a:pPr>
            <a:r>
              <a:rPr lang="en-US" dirty="0"/>
              <a:t>Standardized, cross-platform communication of changes</a:t>
            </a:r>
          </a:p>
          <a:p>
            <a:pPr lvl="1"/>
            <a:r>
              <a:rPr lang="en-US" sz="2800" dirty="0"/>
              <a:t>Environment, operations, mission objectives</a:t>
            </a:r>
          </a:p>
          <a:p>
            <a:r>
              <a:rPr lang="en-US" dirty="0"/>
              <a:t>Scalable to size and complexity of operations</a:t>
            </a:r>
          </a:p>
          <a:p>
            <a:r>
              <a:rPr lang="en-US" dirty="0" smtClean="0"/>
              <a:t>Utilize advanced communication/connectivity technologies for data exchanges and information sharing</a:t>
            </a:r>
          </a:p>
          <a:p>
            <a:r>
              <a:rPr lang="en-US" dirty="0" smtClean="0"/>
              <a:t>Vehicle </a:t>
            </a:r>
            <a:r>
              <a:rPr lang="en-US" dirty="0"/>
              <a:t>to vehicle communication, and onboard autonomy to ensure the safety and resilience of the operations under a UTM </a:t>
            </a:r>
            <a:r>
              <a:rPr lang="en-US" dirty="0" smtClean="0"/>
              <a:t>system</a:t>
            </a:r>
            <a:endParaRPr lang="en-US" dirty="0"/>
          </a:p>
        </p:txBody>
      </p:sp>
      <p:sp>
        <p:nvSpPr>
          <p:cNvPr id="6" name="Rectangle 5" descr="Lightning"/>
          <p:cNvSpPr/>
          <p:nvPr/>
        </p:nvSpPr>
        <p:spPr>
          <a:xfrm>
            <a:off x="859260" y="668462"/>
            <a:ext cx="664453" cy="664453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lc="http://schemas.openxmlformats.org/drawingml/2006/lockedCanvas" xmlns:asvg="http://schemas.microsoft.com/office/drawing/2016/SVG/main" xmlns:dgm="http://schemas.openxmlformats.org/drawingml/2006/diagram" xmlns="" r:embed="rId6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52061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81B9CAC4-0BE8-0240-BDB9-96EE8FF6A87A}"/>
              </a:ext>
            </a:extLst>
          </p:cNvPr>
          <p:cNvSpPr/>
          <p:nvPr/>
        </p:nvSpPr>
        <p:spPr>
          <a:xfrm>
            <a:off x="1511142" y="4568462"/>
            <a:ext cx="1802497" cy="12801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UAS </a:t>
            </a:r>
            <a:r>
              <a:rPr lang="en-US" sz="1400" dirty="0" smtClean="0">
                <a:solidFill>
                  <a:prstClr val="black"/>
                </a:solidFill>
              </a:rPr>
              <a:t>services</a:t>
            </a:r>
            <a:endParaRPr lang="en-US" sz="1400" dirty="0">
              <a:solidFill>
                <a:prstClr val="black"/>
              </a:solidFill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Data </a:t>
            </a:r>
            <a:r>
              <a:rPr lang="en-US" sz="1400" dirty="0" smtClean="0">
                <a:solidFill>
                  <a:prstClr val="black"/>
                </a:solidFill>
              </a:rPr>
              <a:t>services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FC83EFF6-69DC-F843-AB23-10A2E0E87716}"/>
              </a:ext>
            </a:extLst>
          </p:cNvPr>
          <p:cNvSpPr/>
          <p:nvPr/>
        </p:nvSpPr>
        <p:spPr>
          <a:xfrm>
            <a:off x="1736036" y="2814664"/>
            <a:ext cx="2129382" cy="12801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lvl="0" indent="-171450"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1530350" algn="l"/>
              </a:tabLst>
            </a:pPr>
            <a:r>
              <a:rPr lang="en-US" sz="1400" dirty="0" smtClean="0">
                <a:solidFill>
                  <a:prstClr val="black"/>
                </a:solidFill>
              </a:rPr>
              <a:t>payload-directed </a:t>
            </a:r>
            <a:br>
              <a:rPr lang="en-US" sz="1400" dirty="0" smtClean="0">
                <a:solidFill>
                  <a:prstClr val="black"/>
                </a:solidFill>
              </a:rPr>
            </a:br>
            <a:r>
              <a:rPr lang="en-US" sz="1400" dirty="0" smtClean="0">
                <a:solidFill>
                  <a:prstClr val="black"/>
                </a:solidFill>
              </a:rPr>
              <a:t>flight</a:t>
            </a:r>
          </a:p>
          <a:p>
            <a:pPr marL="171450" lvl="0" indent="-171450"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1530350" algn="l"/>
              </a:tabLst>
            </a:pPr>
            <a:r>
              <a:rPr lang="en-US" sz="1400" dirty="0" smtClean="0">
                <a:solidFill>
                  <a:prstClr val="black"/>
                </a:solidFill>
              </a:rPr>
              <a:t>sense and avoid</a:t>
            </a:r>
          </a:p>
          <a:p>
            <a:pPr marL="171450" lvl="0" indent="-171450"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1530350" algn="l"/>
              </a:tabLst>
            </a:pPr>
            <a:r>
              <a:rPr lang="en-US" sz="1400" dirty="0" smtClean="0">
                <a:solidFill>
                  <a:prstClr val="black"/>
                </a:solidFill>
              </a:rPr>
              <a:t>crash management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A714BDEA-7B1A-0143-AE04-FB559E8E0E5A}"/>
              </a:ext>
            </a:extLst>
          </p:cNvPr>
          <p:cNvSpPr/>
          <p:nvPr/>
        </p:nvSpPr>
        <p:spPr>
          <a:xfrm>
            <a:off x="5291328" y="1149425"/>
            <a:ext cx="1609344" cy="129531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91440" rtlCol="0" anchor="t"/>
          <a:lstStyle/>
          <a:p>
            <a:pPr marL="173038" lvl="0" indent="-173038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Vehicle to vehicle</a:t>
            </a:r>
          </a:p>
          <a:p>
            <a:pPr marL="171450" lvl="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Network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8FFCBF39-CAC7-FB40-B13D-51DEE3D4A8F3}"/>
              </a:ext>
            </a:extLst>
          </p:cNvPr>
          <p:cNvSpPr/>
          <p:nvPr/>
        </p:nvSpPr>
        <p:spPr>
          <a:xfrm>
            <a:off x="8195464" y="2817676"/>
            <a:ext cx="2260500" cy="12801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15938" lvl="0" indent="-158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Common operating picture </a:t>
            </a:r>
            <a:endParaRPr lang="en-US" sz="1400" dirty="0">
              <a:solidFill>
                <a:prstClr val="black"/>
              </a:solidFill>
            </a:endParaRPr>
          </a:p>
          <a:p>
            <a:pPr marL="515938" lvl="0" indent="-158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Tactical IAA</a:t>
            </a:r>
          </a:p>
          <a:p>
            <a:pPr marL="515938" lvl="0" indent="-158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Fleet </a:t>
            </a:r>
            <a:r>
              <a:rPr lang="en-US" sz="1400" dirty="0">
                <a:solidFill>
                  <a:prstClr val="black"/>
                </a:solidFill>
              </a:rPr>
              <a:t>m</a:t>
            </a:r>
            <a:r>
              <a:rPr lang="en-US" sz="1400" dirty="0" smtClean="0">
                <a:solidFill>
                  <a:prstClr val="black"/>
                </a:solidFill>
              </a:rPr>
              <a:t>anagement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41A56F8C-FDA7-8E46-A16E-953AAD74A8D9}"/>
              </a:ext>
            </a:extLst>
          </p:cNvPr>
          <p:cNvSpPr/>
          <p:nvPr/>
        </p:nvSpPr>
        <p:spPr>
          <a:xfrm>
            <a:off x="9024530" y="4577698"/>
            <a:ext cx="1802498" cy="1280160"/>
          </a:xfrm>
          <a:prstGeom prst="round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0" indent="-158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NASA research results</a:t>
            </a:r>
          </a:p>
          <a:p>
            <a:pPr marL="342900" lvl="0" indent="-158750">
              <a:buFont typeface="Arial" panose="020B0604020202020204" pitchFamily="34" charset="0"/>
              <a:buChar char="•"/>
            </a:pPr>
            <a:r>
              <a:rPr lang="en-US" sz="1400" u="sng" dirty="0" smtClean="0">
                <a:solidFill>
                  <a:prstClr val="black"/>
                </a:solidFill>
              </a:rPr>
              <a:t>Subject-matter </a:t>
            </a:r>
            <a:r>
              <a:rPr lang="en-US" sz="1400" u="sng" dirty="0">
                <a:solidFill>
                  <a:prstClr val="black"/>
                </a:solidFill>
              </a:rPr>
              <a:t>e</a:t>
            </a:r>
            <a:r>
              <a:rPr lang="en-US" sz="1400" u="sng" dirty="0" smtClean="0">
                <a:solidFill>
                  <a:prstClr val="black"/>
                </a:solidFill>
              </a:rPr>
              <a:t>xperts</a:t>
            </a:r>
            <a:endParaRPr lang="en-US" sz="1400" u="sng" dirty="0">
              <a:solidFill>
                <a:prstClr val="black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1E8E9F9-9BBA-C342-A8F7-001E4F2EEC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8361230"/>
              </p:ext>
            </p:extLst>
          </p:nvPr>
        </p:nvGraphicFramePr>
        <p:xfrm>
          <a:off x="2806355" y="1880210"/>
          <a:ext cx="6579290" cy="4392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6" name="Oval 4">
            <a:extLst>
              <a:ext uri="{FF2B5EF4-FFF2-40B4-BE49-F238E27FC236}">
                <a16:creationId xmlns:a16="http://schemas.microsoft.com/office/drawing/2014/main" id="{641BF427-4DC0-8247-B1D6-7A834EB2DB34}"/>
              </a:ext>
            </a:extLst>
          </p:cNvPr>
          <p:cNvSpPr txBox="1"/>
          <p:nvPr/>
        </p:nvSpPr>
        <p:spPr>
          <a:xfrm>
            <a:off x="5491897" y="4620994"/>
            <a:ext cx="1197231" cy="1197231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41275" tIns="41275" rIns="41275" bIns="41275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6500" kern="1200" dirty="0"/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9CB8C14A-E515-B74B-BEBA-18790AE3EC0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34053" y="4734837"/>
            <a:ext cx="803767" cy="803767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EC6E443B-35E4-3E48-B22F-5B4EA14B319C}"/>
              </a:ext>
            </a:extLst>
          </p:cNvPr>
          <p:cNvSpPr/>
          <p:nvPr/>
        </p:nvSpPr>
        <p:spPr>
          <a:xfrm>
            <a:off x="5678736" y="5353938"/>
            <a:ext cx="91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>
                <a:solidFill>
                  <a:prstClr val="black"/>
                </a:solidFill>
              </a:rPr>
              <a:t>STEReO </a:t>
            </a:r>
          </a:p>
        </p:txBody>
      </p:sp>
      <p:sp>
        <p:nvSpPr>
          <p:cNvPr id="74" name="Title 1">
            <a:extLst>
              <a:ext uri="{FF2B5EF4-FFF2-40B4-BE49-F238E27FC236}">
                <a16:creationId xmlns:a16="http://schemas.microsoft.com/office/drawing/2014/main" id="{E24EB502-F305-CC4A-B5B9-F65C7BEFB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97" y="-113391"/>
            <a:ext cx="10515600" cy="1325563"/>
          </a:xfrm>
        </p:spPr>
        <p:txBody>
          <a:bodyPr>
            <a:normAutofit/>
          </a:bodyPr>
          <a:lstStyle/>
          <a:p>
            <a:r>
              <a:rPr lang="en-US" sz="4900" dirty="0"/>
              <a:t>Five Domains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3772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623</Words>
  <Application>Microsoft Office PowerPoint</Application>
  <PresentationFormat>Widescreen</PresentationFormat>
  <Paragraphs>102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Avenir Light</vt:lpstr>
      <vt:lpstr>Avenir Medium</vt:lpstr>
      <vt:lpstr>Calibri</vt:lpstr>
      <vt:lpstr>Calibri Light</vt:lpstr>
      <vt:lpstr>Wingdings</vt:lpstr>
      <vt:lpstr>Office Theme</vt:lpstr>
      <vt:lpstr>STEReO</vt:lpstr>
      <vt:lpstr>STEReO Scalable Traffic Management</vt:lpstr>
      <vt:lpstr>STEReO Emergency Response Operations</vt:lpstr>
      <vt:lpstr>STEReO Emergency Response Operations</vt:lpstr>
      <vt:lpstr>To what extent can a UTM ecosystem…</vt:lpstr>
      <vt:lpstr>   Reduce response times</vt:lpstr>
      <vt:lpstr>     Enable large-scale aircraft operations</vt:lpstr>
      <vt:lpstr>     Provide operational resiliency to dynamic       changes during a disaster event</vt:lpstr>
      <vt:lpstr>Five Domains</vt:lpstr>
      <vt:lpstr>Why NASA?</vt:lpstr>
      <vt:lpstr>Why UTM?</vt:lpstr>
      <vt:lpstr>How you can help</vt:lpstr>
      <vt:lpstr>Target Milestones</vt:lpstr>
      <vt:lpstr>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STEReO</dc:title>
  <dc:creator>Claudatos, Lauren E. (ARC-TH)</dc:creator>
  <cp:lastModifiedBy>Mercer, Joey (ARC-TH)</cp:lastModifiedBy>
  <cp:revision>12</cp:revision>
  <dcterms:created xsi:type="dcterms:W3CDTF">2019-11-13T17:34:11Z</dcterms:created>
  <dcterms:modified xsi:type="dcterms:W3CDTF">2019-11-14T16:27:49Z</dcterms:modified>
</cp:coreProperties>
</file>