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1297" r:id="rId2"/>
    <p:sldId id="1292" r:id="rId3"/>
    <p:sldId id="1293" r:id="rId4"/>
    <p:sldId id="1303" r:id="rId5"/>
    <p:sldId id="1302" r:id="rId6"/>
    <p:sldId id="1305" r:id="rId7"/>
    <p:sldId id="1304" r:id="rId8"/>
    <p:sldId id="1298" r:id="rId9"/>
    <p:sldId id="1299" r:id="rId10"/>
    <p:sldId id="1300" r:id="rId11"/>
    <p:sldId id="1301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GreekC_IV25" panose="00000400000000000000" pitchFamily="2" charset="0"/>
      <p:regular r:id="rId24"/>
    </p:embeddedFont>
    <p:embeddedFont>
      <p:font typeface="Bebas Neue" panose="020B0604020202020204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gB+eqbmB6aalViVoD4LNdt+0CO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00"/>
    <a:srgbClr val="6699FF"/>
    <a:srgbClr val="FF3300"/>
    <a:srgbClr val="FFFF66"/>
    <a:srgbClr val="CC0000"/>
    <a:srgbClr val="FF0066"/>
    <a:srgbClr val="471C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EEFA25-998B-41A9-B230-C2C141683B66}" v="35" dt="2021-09-27T20:17:42.1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4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85865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196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8164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4448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3673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5176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9930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9"/>
          <p:cNvSpPr txBox="1">
            <a:spLocks noGrp="1"/>
          </p:cNvSpPr>
          <p:nvPr>
            <p:ph type="ctrTitle"/>
          </p:nvPr>
        </p:nvSpPr>
        <p:spPr>
          <a:xfrm>
            <a:off x="3748409" y="4316249"/>
            <a:ext cx="8076757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A3E26"/>
              </a:buClr>
              <a:buSzPts val="8000"/>
              <a:buFont typeface="Bebas Neue"/>
              <a:buNone/>
              <a:defRPr sz="8000" cap="none">
                <a:solidFill>
                  <a:srgbClr val="EA3E26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" name="Google Shape;10;p9" descr="A picture containing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5214" y="450810"/>
            <a:ext cx="5032927" cy="12418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9"/>
          <p:cNvSpPr txBox="1">
            <a:spLocks noGrp="1"/>
          </p:cNvSpPr>
          <p:nvPr>
            <p:ph type="subTitle" idx="1"/>
          </p:nvPr>
        </p:nvSpPr>
        <p:spPr>
          <a:xfrm>
            <a:off x="4967167" y="5786274"/>
            <a:ext cx="6858000" cy="70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747"/>
              </a:spcBef>
              <a:spcAft>
                <a:spcPts val="0"/>
              </a:spcAft>
              <a:buClr>
                <a:schemeClr val="accent1"/>
              </a:buClr>
              <a:buSzPts val="3733"/>
              <a:buNone/>
              <a:defRPr sz="3733" b="0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spcBef>
                <a:spcPts val="533"/>
              </a:spcBef>
              <a:spcAft>
                <a:spcPts val="0"/>
              </a:spcAft>
              <a:buSzPts val="2667"/>
              <a:buNone/>
              <a:defRPr sz="2667"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427"/>
              </a:spcBef>
              <a:spcAft>
                <a:spcPts val="0"/>
              </a:spcAft>
              <a:buSzPts val="2133"/>
              <a:buNone/>
              <a:defRPr sz="2133"/>
            </a:lvl4pPr>
            <a:lvl5pPr lvl="4" algn="ctr">
              <a:spcBef>
                <a:spcPts val="427"/>
              </a:spcBef>
              <a:spcAft>
                <a:spcPts val="0"/>
              </a:spcAft>
              <a:buSzPts val="2133"/>
              <a:buNone/>
              <a:defRPr sz="2133"/>
            </a:lvl5pPr>
            <a:lvl6pPr lvl="5" algn="ctr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6pPr>
            <a:lvl7pPr lvl="6" algn="ctr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7pPr>
            <a:lvl8pPr lvl="7" algn="ctr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8pPr>
            <a:lvl9pPr lvl="8" algn="ctr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s">
  <p:cSld name="Bullet poin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>
            <a:spLocks noGrp="1"/>
          </p:cNvSpPr>
          <p:nvPr>
            <p:ph type="body" idx="1"/>
          </p:nvPr>
        </p:nvSpPr>
        <p:spPr>
          <a:xfrm>
            <a:off x="242212" y="2637280"/>
            <a:ext cx="11680761" cy="3458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E26"/>
              </a:buClr>
              <a:buSzPts val="1867"/>
              <a:buFont typeface="Arial"/>
              <a:buChar char="•"/>
              <a:defRPr sz="1867">
                <a:solidFill>
                  <a:schemeClr val="accent2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EA3E26"/>
              </a:buClr>
              <a:buSzPts val="1600"/>
              <a:buFont typeface="Arial"/>
              <a:buChar char="•"/>
              <a:defRPr sz="1600">
                <a:solidFill>
                  <a:schemeClr val="accent2"/>
                </a:solidFill>
              </a:defRPr>
            </a:lvl2pPr>
            <a:lvl3pPr marL="1371600" lvl="2" indent="-321754" algn="l">
              <a:lnSpc>
                <a:spcPct val="100000"/>
              </a:lnSpc>
              <a:spcBef>
                <a:spcPts val="293"/>
              </a:spcBef>
              <a:spcAft>
                <a:spcPts val="0"/>
              </a:spcAft>
              <a:buClr>
                <a:srgbClr val="EA3E26"/>
              </a:buClr>
              <a:buSzPts val="1467"/>
              <a:buFont typeface="Arial"/>
              <a:buChar char="•"/>
              <a:defRPr sz="1467">
                <a:solidFill>
                  <a:schemeClr val="accent2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EA3E26"/>
              </a:buClr>
              <a:buSzPts val="1400"/>
              <a:buFont typeface="Arial"/>
              <a:buChar char="•"/>
              <a:defRPr sz="1400">
                <a:solidFill>
                  <a:schemeClr val="accent2"/>
                </a:solidFill>
              </a:defRPr>
            </a:lvl4pPr>
            <a:lvl5pPr marL="2286000" lvl="4" indent="-313245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EA3E26"/>
              </a:buClr>
              <a:buSzPts val="1333"/>
              <a:buFont typeface="Arial"/>
              <a:buChar char="•"/>
              <a:defRPr sz="1333">
                <a:solidFill>
                  <a:schemeClr val="accent2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242212" y="221232"/>
            <a:ext cx="7416800" cy="1324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EA3E26"/>
              </a:buClr>
              <a:buSzPts val="4267"/>
              <a:buFont typeface="Bebas Neue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2"/>
          </p:nvPr>
        </p:nvSpPr>
        <p:spPr>
          <a:xfrm>
            <a:off x="242212" y="1545326"/>
            <a:ext cx="6125184" cy="60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667"/>
              <a:buNone/>
              <a:defRPr sz="2667" cap="none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" name="Google Shape;24;p12" descr="A picture containing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53935" y="6084552"/>
            <a:ext cx="2451869" cy="6049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88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s with images right">
  <p:cSld name="Bullet points with images righ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0"/>
          <p:cNvSpPr txBox="1">
            <a:spLocks noGrp="1"/>
          </p:cNvSpPr>
          <p:nvPr>
            <p:ph type="body" idx="1"/>
          </p:nvPr>
        </p:nvSpPr>
        <p:spPr>
          <a:xfrm>
            <a:off x="242212" y="2637279"/>
            <a:ext cx="7754137" cy="3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spcBef>
                <a:spcPts val="933"/>
              </a:spcBef>
              <a:spcAft>
                <a:spcPts val="0"/>
              </a:spcAft>
              <a:buClr>
                <a:srgbClr val="EA3E26"/>
              </a:buClr>
              <a:buSzPts val="1867"/>
              <a:buFont typeface="Arial"/>
              <a:buChar char="•"/>
              <a:defRPr sz="1867" b="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B7A693"/>
              </a:buClr>
              <a:buSzPts val="2400"/>
              <a:buFont typeface="Arial"/>
              <a:buChar char="•"/>
              <a:defRPr sz="2400">
                <a:solidFill>
                  <a:srgbClr val="000000"/>
                </a:solidFill>
              </a:defRPr>
            </a:lvl2pPr>
            <a:lvl3pPr marL="1371600" lvl="2" indent="-347154" algn="l">
              <a:spcBef>
                <a:spcPts val="373"/>
              </a:spcBef>
              <a:spcAft>
                <a:spcPts val="0"/>
              </a:spcAft>
              <a:buClr>
                <a:srgbClr val="B7A693"/>
              </a:buClr>
              <a:buSzPts val="1867"/>
              <a:buFont typeface="Arial"/>
              <a:buChar char="•"/>
              <a:defRPr sz="1867">
                <a:solidFill>
                  <a:srgbClr val="000000"/>
                </a:solidFill>
              </a:defRPr>
            </a:lvl3pPr>
            <a:lvl4pPr marL="1828800" lvl="3" indent="-347154" algn="l">
              <a:spcBef>
                <a:spcPts val="373"/>
              </a:spcBef>
              <a:spcAft>
                <a:spcPts val="0"/>
              </a:spcAft>
              <a:buClr>
                <a:srgbClr val="B7A693"/>
              </a:buClr>
              <a:buSzPts val="1867"/>
              <a:buFont typeface="Arial"/>
              <a:buChar char="•"/>
              <a:defRPr sz="1867">
                <a:solidFill>
                  <a:srgbClr val="000000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B7A693"/>
              </a:buClr>
              <a:buSzPts val="1600"/>
              <a:buFont typeface="Arial"/>
              <a:buChar char="•"/>
              <a:defRPr sz="1600">
                <a:solidFill>
                  <a:srgbClr val="00000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0"/>
          <p:cNvSpPr>
            <a:spLocks noGrp="1"/>
          </p:cNvSpPr>
          <p:nvPr>
            <p:ph type="pic" idx="2"/>
          </p:nvPr>
        </p:nvSpPr>
        <p:spPr>
          <a:xfrm>
            <a:off x="8265375" y="221233"/>
            <a:ext cx="3684413" cy="5703049"/>
          </a:xfrm>
          <a:prstGeom prst="rect">
            <a:avLst/>
          </a:prstGeom>
          <a:solidFill>
            <a:srgbClr val="242A3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rgbClr val="EA3E2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373"/>
              </a:spcBef>
              <a:spcAft>
                <a:spcPts val="0"/>
              </a:spcAft>
              <a:buClr>
                <a:srgbClr val="EA3E26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rgbClr val="EA3E26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320"/>
              </a:spcBef>
              <a:spcAft>
                <a:spcPts val="0"/>
              </a:spcAft>
              <a:buClr>
                <a:srgbClr val="EA3E26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title"/>
          </p:nvPr>
        </p:nvSpPr>
        <p:spPr>
          <a:xfrm>
            <a:off x="242212" y="221232"/>
            <a:ext cx="7416800" cy="1324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EA3E26"/>
              </a:buClr>
              <a:buSzPts val="4267"/>
              <a:buFont typeface="Bebas Neue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body" idx="3"/>
          </p:nvPr>
        </p:nvSpPr>
        <p:spPr>
          <a:xfrm>
            <a:off x="242212" y="1545326"/>
            <a:ext cx="6125184" cy="60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667"/>
              <a:buNone/>
              <a:defRPr sz="2667" cap="none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" name="Google Shape;17;p10" descr="A picture containing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53935" y="6084552"/>
            <a:ext cx="2451869" cy="604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">
  <p:cSld name="Empty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1" descr="A picture containing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53935" y="6084552"/>
            <a:ext cx="2451869" cy="604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text">
  <p:cSld name="1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242212" y="221232"/>
            <a:ext cx="7416800" cy="1324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EA3E26"/>
              </a:buClr>
              <a:buSzPts val="4267"/>
              <a:buFont typeface="Bebas Neue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242212" y="1545326"/>
            <a:ext cx="6125184" cy="60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667"/>
              <a:buNone/>
              <a:defRPr sz="2667" cap="none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2"/>
          </p:nvPr>
        </p:nvSpPr>
        <p:spPr>
          <a:xfrm>
            <a:off x="242212" y="2637279"/>
            <a:ext cx="11680763" cy="38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accent2"/>
              </a:buClr>
              <a:buSzPts val="1867"/>
              <a:buFont typeface="Arial"/>
              <a:buNone/>
              <a:defRPr sz="1867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13" descr="A picture containing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53935" y="6084552"/>
            <a:ext cx="2451869" cy="604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text">
  <p:cSld name="2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241309" y="2642989"/>
            <a:ext cx="11709383" cy="38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accent2"/>
              </a:buClr>
              <a:buSzPts val="1867"/>
              <a:buFont typeface="Arial"/>
              <a:buNone/>
              <a:defRPr sz="1867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title"/>
          </p:nvPr>
        </p:nvSpPr>
        <p:spPr>
          <a:xfrm>
            <a:off x="242212" y="221232"/>
            <a:ext cx="7416800" cy="1324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EA3E26"/>
              </a:buClr>
              <a:buSzPts val="4267"/>
              <a:buFont typeface="Bebas Neue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body" idx="2"/>
          </p:nvPr>
        </p:nvSpPr>
        <p:spPr>
          <a:xfrm>
            <a:off x="242212" y="1545326"/>
            <a:ext cx="6125184" cy="60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667"/>
              <a:buNone/>
              <a:defRPr sz="2667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" name="Google Shape;34;p14" descr="A picture containing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53935" y="6084552"/>
            <a:ext cx="2451869" cy="604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with image right">
  <p:cSld name="one column with image righ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5"/>
          <p:cNvSpPr>
            <a:spLocks noGrp="1"/>
          </p:cNvSpPr>
          <p:nvPr>
            <p:ph type="pic" idx="2"/>
          </p:nvPr>
        </p:nvSpPr>
        <p:spPr>
          <a:xfrm>
            <a:off x="8059314" y="1705735"/>
            <a:ext cx="3780444" cy="4112419"/>
          </a:xfrm>
          <a:prstGeom prst="rect">
            <a:avLst/>
          </a:prstGeom>
          <a:solidFill>
            <a:srgbClr val="FEFEFE"/>
          </a:solidFill>
          <a:ln w="889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27000" sx="102000" sy="102000" algn="ctr" rotWithShape="0">
              <a:srgbClr val="BFBFBF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rgbClr val="EA3E2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373"/>
              </a:spcBef>
              <a:spcAft>
                <a:spcPts val="0"/>
              </a:spcAft>
              <a:buClr>
                <a:srgbClr val="EA3E26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373"/>
              </a:spcBef>
              <a:spcAft>
                <a:spcPts val="0"/>
              </a:spcAft>
              <a:buClr>
                <a:srgbClr val="EA3E26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320"/>
              </a:spcBef>
              <a:spcAft>
                <a:spcPts val="0"/>
              </a:spcAft>
              <a:buClr>
                <a:srgbClr val="EA3E26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242212" y="221232"/>
            <a:ext cx="7416800" cy="1324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EA3E26"/>
              </a:buClr>
              <a:buSzPts val="4267"/>
              <a:buFont typeface="Bebas Neue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1"/>
          </p:nvPr>
        </p:nvSpPr>
        <p:spPr>
          <a:xfrm>
            <a:off x="242212" y="1545326"/>
            <a:ext cx="6125184" cy="60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667"/>
              <a:buNone/>
              <a:defRPr sz="2667" cap="none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3"/>
          </p:nvPr>
        </p:nvSpPr>
        <p:spPr>
          <a:xfrm>
            <a:off x="242213" y="2637279"/>
            <a:ext cx="7490836" cy="42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accent2"/>
              </a:buClr>
              <a:buSzPts val="2133"/>
              <a:buFont typeface="Arial"/>
              <a:buNone/>
              <a:defRPr sz="2133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" name="Google Shape;40;p15" descr="A picture containing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53935" y="6084552"/>
            <a:ext cx="2451869" cy="604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s 2 column">
  <p:cSld name="Bullet Points 2 colum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242211" y="2637279"/>
            <a:ext cx="5636280" cy="240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spcBef>
                <a:spcPts val="933"/>
              </a:spcBef>
              <a:spcAft>
                <a:spcPts val="0"/>
              </a:spcAft>
              <a:buClr>
                <a:srgbClr val="EA3E26"/>
              </a:buClr>
              <a:buSzPts val="1867"/>
              <a:buFont typeface="Arial"/>
              <a:buChar char="•"/>
              <a:defRPr sz="1867" b="0">
                <a:solidFill>
                  <a:schemeClr val="accent2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B7A693"/>
              </a:buClr>
              <a:buSzPts val="2400"/>
              <a:buFont typeface="Arial"/>
              <a:buChar char="•"/>
              <a:defRPr sz="2400">
                <a:solidFill>
                  <a:srgbClr val="000000"/>
                </a:solidFill>
              </a:defRPr>
            </a:lvl2pPr>
            <a:lvl3pPr marL="1371600" lvl="2" indent="-347154" algn="l">
              <a:spcBef>
                <a:spcPts val="373"/>
              </a:spcBef>
              <a:spcAft>
                <a:spcPts val="0"/>
              </a:spcAft>
              <a:buClr>
                <a:srgbClr val="B7A693"/>
              </a:buClr>
              <a:buSzPts val="1867"/>
              <a:buFont typeface="Arial"/>
              <a:buChar char="•"/>
              <a:defRPr sz="1867">
                <a:solidFill>
                  <a:srgbClr val="000000"/>
                </a:solidFill>
              </a:defRPr>
            </a:lvl3pPr>
            <a:lvl4pPr marL="1828800" lvl="3" indent="-347154" algn="l">
              <a:spcBef>
                <a:spcPts val="373"/>
              </a:spcBef>
              <a:spcAft>
                <a:spcPts val="0"/>
              </a:spcAft>
              <a:buClr>
                <a:srgbClr val="B7A693"/>
              </a:buClr>
              <a:buSzPts val="1867"/>
              <a:buFont typeface="Arial"/>
              <a:buChar char="•"/>
              <a:defRPr sz="1867">
                <a:solidFill>
                  <a:srgbClr val="000000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B7A693"/>
              </a:buClr>
              <a:buSzPts val="1600"/>
              <a:buFont typeface="Arial"/>
              <a:buChar char="•"/>
              <a:defRPr sz="1600">
                <a:solidFill>
                  <a:srgbClr val="00000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6313513" y="2637279"/>
            <a:ext cx="5636279" cy="240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spcBef>
                <a:spcPts val="933"/>
              </a:spcBef>
              <a:spcAft>
                <a:spcPts val="0"/>
              </a:spcAft>
              <a:buClr>
                <a:srgbClr val="EA3E26"/>
              </a:buClr>
              <a:buSzPts val="1867"/>
              <a:buFont typeface="Arial"/>
              <a:buChar char="•"/>
              <a:defRPr sz="1867" b="0">
                <a:solidFill>
                  <a:schemeClr val="accent2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B7A693"/>
              </a:buClr>
              <a:buSzPts val="2400"/>
              <a:buFont typeface="Arial"/>
              <a:buChar char="•"/>
              <a:defRPr sz="2400">
                <a:solidFill>
                  <a:srgbClr val="000000"/>
                </a:solidFill>
              </a:defRPr>
            </a:lvl2pPr>
            <a:lvl3pPr marL="1371600" lvl="2" indent="-347154" algn="l">
              <a:spcBef>
                <a:spcPts val="373"/>
              </a:spcBef>
              <a:spcAft>
                <a:spcPts val="0"/>
              </a:spcAft>
              <a:buClr>
                <a:srgbClr val="B7A693"/>
              </a:buClr>
              <a:buSzPts val="1867"/>
              <a:buFont typeface="Arial"/>
              <a:buChar char="•"/>
              <a:defRPr sz="1867">
                <a:solidFill>
                  <a:srgbClr val="000000"/>
                </a:solidFill>
              </a:defRPr>
            </a:lvl3pPr>
            <a:lvl4pPr marL="1828800" lvl="3" indent="-347154" algn="l">
              <a:spcBef>
                <a:spcPts val="373"/>
              </a:spcBef>
              <a:spcAft>
                <a:spcPts val="0"/>
              </a:spcAft>
              <a:buClr>
                <a:srgbClr val="B7A693"/>
              </a:buClr>
              <a:buSzPts val="1867"/>
              <a:buFont typeface="Arial"/>
              <a:buChar char="•"/>
              <a:defRPr sz="1867">
                <a:solidFill>
                  <a:srgbClr val="000000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B7A693"/>
              </a:buClr>
              <a:buSzPts val="1600"/>
              <a:buFont typeface="Arial"/>
              <a:buChar char="•"/>
              <a:defRPr sz="1600">
                <a:solidFill>
                  <a:srgbClr val="00000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title"/>
          </p:nvPr>
        </p:nvSpPr>
        <p:spPr>
          <a:xfrm>
            <a:off x="242212" y="221232"/>
            <a:ext cx="7416800" cy="1324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EA3E26"/>
              </a:buClr>
              <a:buSzPts val="4267"/>
              <a:buFont typeface="Bebas Neue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3"/>
          </p:nvPr>
        </p:nvSpPr>
        <p:spPr>
          <a:xfrm>
            <a:off x="242212" y="1545326"/>
            <a:ext cx="6125184" cy="60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667"/>
              <a:buNone/>
              <a:defRPr sz="2667" cap="none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16" descr="A picture containing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53935" y="6084552"/>
            <a:ext cx="2451869" cy="604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059314" y="1705735"/>
            <a:ext cx="3780444" cy="4112419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bg1"/>
            </a:solidFill>
            <a:miter lim="800000"/>
          </a:ln>
          <a:effectLst>
            <a:outerShdw blurRad="127000" dir="213000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AU" dirty="0"/>
              <a:t>Drag picture to placeholder or click icon to add</a:t>
            </a:r>
            <a:endParaRPr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E0B92A5-F0E4-4FC2-B534-EB1D73964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212" y="221232"/>
            <a:ext cx="7416800" cy="1324093"/>
          </a:xfrm>
        </p:spPr>
        <p:txBody>
          <a:bodyPr/>
          <a:lstStyle>
            <a:lvl1pPr>
              <a:defRPr sz="4267"/>
            </a:lvl1pPr>
          </a:lstStyle>
          <a:p>
            <a:r>
              <a:rPr lang="en-AU" dirty="0"/>
              <a:t>Headline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97A8BC9F-7C70-476D-B23D-89F1C60723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2212" y="1545326"/>
            <a:ext cx="6125184" cy="603143"/>
          </a:xfrm>
        </p:spPr>
        <p:txBody>
          <a:bodyPr>
            <a:normAutofit/>
          </a:bodyPr>
          <a:lstStyle>
            <a:lvl1pPr>
              <a:buNone/>
              <a:defRPr sz="2667" cap="none" baseline="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GB" dirty="0"/>
              <a:t>Sub-Head…</a:t>
            </a:r>
            <a:endParaRPr lang="en-US" dirty="0"/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xmlns="" id="{91029C07-8E86-4C98-9B5A-573C3E9F7E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213" y="2637279"/>
            <a:ext cx="7490836" cy="422745"/>
          </a:xfrm>
        </p:spPr>
        <p:txBody>
          <a:bodyPr wrap="square" lIns="90000" tIns="46800" rIns="90000" bIns="46800" numCol="1" spcCol="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33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/>
              <a:t>One column text block</a:t>
            </a: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0FFA98EE-6673-4C8D-9F4C-FE6713E784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3935" y="6084552"/>
            <a:ext cx="2451869" cy="60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9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points with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242212" y="2637279"/>
            <a:ext cx="7754137" cy="3287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7195" indent="-187195">
              <a:spcBef>
                <a:spcPts val="933"/>
              </a:spcBef>
              <a:buClr>
                <a:srgbClr val="EA3E26"/>
              </a:buClr>
              <a:buFont typeface="Arial"/>
              <a:buChar char="•"/>
              <a:defRPr sz="1867" b="0" baseline="0">
                <a:solidFill>
                  <a:schemeClr val="bg1"/>
                </a:solidFill>
              </a:defRPr>
            </a:lvl1pPr>
            <a:lvl2pPr marL="380990" indent="-380990">
              <a:buClr>
                <a:srgbClr val="B7A693"/>
              </a:buClr>
              <a:buFont typeface="Arial"/>
              <a:buChar char="•"/>
              <a:defRPr sz="2400">
                <a:solidFill>
                  <a:srgbClr val="000000"/>
                </a:solidFill>
              </a:defRPr>
            </a:lvl2pPr>
            <a:lvl3pPr marL="380990" indent="-380990">
              <a:buClr>
                <a:srgbClr val="B7A693"/>
              </a:buClr>
              <a:buFont typeface="Arial"/>
              <a:buChar char="•"/>
              <a:defRPr sz="1867">
                <a:solidFill>
                  <a:srgbClr val="000000"/>
                </a:solidFill>
              </a:defRPr>
            </a:lvl3pPr>
            <a:lvl4pPr marL="380990" indent="-380990">
              <a:buClr>
                <a:srgbClr val="B7A693"/>
              </a:buClr>
              <a:buFont typeface="Arial"/>
              <a:buChar char="•"/>
              <a:defRPr sz="1867" baseline="0">
                <a:solidFill>
                  <a:srgbClr val="000000"/>
                </a:solidFill>
              </a:defRPr>
            </a:lvl4pPr>
            <a:lvl5pPr marL="228594" indent="-228594">
              <a:buClr>
                <a:srgbClr val="B7A693"/>
              </a:buClr>
              <a:buFont typeface="Arial"/>
              <a:buChar char="•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AU" dirty="0"/>
              <a:t>Bullet Points</a:t>
            </a:r>
          </a:p>
          <a:p>
            <a:pPr lvl="0"/>
            <a:r>
              <a:rPr lang="en-AU" dirty="0"/>
              <a:t>Bullet Points</a:t>
            </a:r>
          </a:p>
          <a:p>
            <a:pPr lvl="0"/>
            <a:r>
              <a:rPr lang="en-AU" dirty="0"/>
              <a:t>Bullet Points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8265375" y="221233"/>
            <a:ext cx="3684413" cy="5703049"/>
          </a:xfrm>
          <a:solidFill>
            <a:srgbClr val="242A3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AU" dirty="0"/>
              <a:t>Drag picture to placeholder or click icon to add</a:t>
            </a:r>
            <a:endParaRPr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5D1AFB6-0F80-4774-9661-A65CEC9D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212" y="221232"/>
            <a:ext cx="7416800" cy="1324093"/>
          </a:xfrm>
        </p:spPr>
        <p:txBody>
          <a:bodyPr/>
          <a:lstStyle>
            <a:lvl1pPr>
              <a:defRPr sz="4267"/>
            </a:lvl1pPr>
          </a:lstStyle>
          <a:p>
            <a:r>
              <a:rPr lang="en-AU" dirty="0"/>
              <a:t>Headline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xmlns="" id="{0D7CBF29-320B-4266-8AA4-7FD612A962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2212" y="1545326"/>
            <a:ext cx="6125184" cy="603143"/>
          </a:xfrm>
        </p:spPr>
        <p:txBody>
          <a:bodyPr>
            <a:normAutofit/>
          </a:bodyPr>
          <a:lstStyle>
            <a:lvl1pPr>
              <a:buNone/>
              <a:defRPr sz="2667" cap="none" baseline="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GB" dirty="0"/>
              <a:t>Sub-Head…</a:t>
            </a:r>
            <a:endParaRPr lang="en-US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154B4CF-5C92-48F0-BF56-239BA4B01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3935" y="6084552"/>
            <a:ext cx="2451869" cy="60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1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609600" y="360592"/>
            <a:ext cx="10972800" cy="16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EA3E26"/>
              </a:buClr>
              <a:buSzPts val="4267"/>
              <a:buFont typeface="Bebas Neue"/>
              <a:buNone/>
              <a:defRPr sz="4267" b="0" i="0" u="none" strike="noStrike" cap="none">
                <a:solidFill>
                  <a:srgbClr val="EA3E26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609600" y="211592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rgbClr val="EA3E2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spcBef>
                <a:spcPts val="373"/>
              </a:spcBef>
              <a:spcAft>
                <a:spcPts val="0"/>
              </a:spcAft>
              <a:buClr>
                <a:srgbClr val="EA3E26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spcBef>
                <a:spcPts val="373"/>
              </a:spcBef>
              <a:spcAft>
                <a:spcPts val="0"/>
              </a:spcAft>
              <a:buClr>
                <a:srgbClr val="EA3E26"/>
              </a:buClr>
              <a:buSzPts val="1867"/>
              <a:buFont typeface="Arial"/>
              <a:buNone/>
              <a:defRPr sz="1867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EA3E26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 txBox="1">
            <a:spLocks noGrp="1"/>
          </p:cNvSpPr>
          <p:nvPr>
            <p:ph type="body" idx="3"/>
          </p:nvPr>
        </p:nvSpPr>
        <p:spPr>
          <a:xfrm>
            <a:off x="-540312" y="3811120"/>
            <a:ext cx="6946104" cy="603143"/>
          </a:xfr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600"/>
              </a:spcAft>
              <a:buSzPts val="3700"/>
            </a:pPr>
            <a:r>
              <a:rPr lang="en-US" b="1" dirty="0" smtClean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Carlton  Pennypacker </a:t>
            </a:r>
            <a:r>
              <a:rPr lang="en-US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b="1" dirty="0" smtClean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UCB / </a:t>
            </a:r>
            <a:r>
              <a:rPr lang="en-US" b="1" dirty="0" smtClean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LBNL</a:t>
            </a:r>
          </a:p>
          <a:p>
            <a:pPr marL="0" lvl="0" indent="0" algn="ctr">
              <a:spcBef>
                <a:spcPts val="0"/>
              </a:spcBef>
              <a:spcAft>
                <a:spcPts val="600"/>
              </a:spcAft>
              <a:buSzPts val="3700"/>
            </a:pPr>
            <a:r>
              <a:rPr lang="en-US" b="1" dirty="0" smtClean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Chris Schmidt – Univ. of Wisconsin</a:t>
            </a:r>
            <a:endParaRPr lang="en-US" b="1" dirty="0" smtClean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ts val="3700"/>
              <a:buNone/>
            </a:pPr>
            <a:r>
              <a:rPr lang="en-US" b="1" dirty="0" smtClean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Tim </a:t>
            </a:r>
            <a:r>
              <a:rPr lang="en-US" b="1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Ball – </a:t>
            </a:r>
            <a:r>
              <a:rPr lang="en-US" b="1" dirty="0" smtClean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Fireball</a:t>
            </a:r>
            <a:endParaRPr lang="en-CA" b="1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Google Shape;99;p3">
            <a:extLst>
              <a:ext uri="{FF2B5EF4-FFF2-40B4-BE49-F238E27FC236}">
                <a16:creationId xmlns="" xmlns:a16="http://schemas.microsoft.com/office/drawing/2014/main" id="{C8507F8C-9F15-4F7B-9DF4-E18B27AA8AF3}"/>
              </a:ext>
            </a:extLst>
          </p:cNvPr>
          <p:cNvSpPr txBox="1"/>
          <p:nvPr/>
        </p:nvSpPr>
        <p:spPr>
          <a:xfrm>
            <a:off x="123503" y="1791598"/>
            <a:ext cx="5618474" cy="1077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EA3E26"/>
              </a:buClr>
              <a:buSzPts val="4267"/>
              <a:buFont typeface="Bebas Neue"/>
              <a:buNone/>
            </a:pPr>
            <a:r>
              <a:rPr lang="en-US" sz="3200" b="1" i="1" dirty="0" smtClean="0">
                <a:solidFill>
                  <a:srgbClr val="EA3E26"/>
                </a:solidFill>
                <a:sym typeface="Bebas Neue"/>
              </a:rPr>
              <a:t>Results</a:t>
            </a:r>
            <a:r>
              <a:rPr lang="en-US" sz="3600" b="1" i="1" dirty="0" smtClean="0">
                <a:solidFill>
                  <a:srgbClr val="EA3E26"/>
                </a:solidFill>
                <a:sym typeface="Bebas Neue"/>
              </a:rPr>
              <a:t> from a </a:t>
            </a:r>
            <a:r>
              <a:rPr lang="en-US" sz="3200" b="1" i="1" dirty="0" smtClean="0">
                <a:solidFill>
                  <a:srgbClr val="EA3E26"/>
                </a:solidFill>
                <a:sym typeface="Bebas Neue"/>
              </a:rPr>
              <a:t>Real-Time, AI-Based Wildfire Intelligence System</a:t>
            </a:r>
            <a:endParaRPr sz="3600" b="1" i="1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2120D6C7-848D-48F4-9C58-E0B9542A6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861"/>
            <a:ext cx="7416800" cy="766045"/>
          </a:xfrm>
        </p:spPr>
        <p:txBody>
          <a:bodyPr anchor="t" anchorCtr="0"/>
          <a:lstStyle/>
          <a:p>
            <a:r>
              <a:rPr lang="en-US" sz="4400" b="1" u="sng" dirty="0" smtClean="0">
                <a:solidFill>
                  <a:srgbClr val="EA3E26"/>
                </a:solidFill>
                <a:latin typeface="+mj-lt"/>
                <a:sym typeface="Bebas Neue"/>
              </a:rPr>
              <a:t>FUEGO GROUP</a:t>
            </a:r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B83615E-A3D9-4E00-A74C-FC152FD86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0"/>
            <a:ext cx="6019799" cy="5218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319" y="6024035"/>
            <a:ext cx="828513" cy="828513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="" xmlns:a16="http://schemas.microsoft.com/office/drawing/2014/main" id="{2120D6C7-848D-48F4-9C58-E0B9542A643D}"/>
              </a:ext>
            </a:extLst>
          </p:cNvPr>
          <p:cNvSpPr txBox="1">
            <a:spLocks/>
          </p:cNvSpPr>
          <p:nvPr/>
        </p:nvSpPr>
        <p:spPr>
          <a:xfrm>
            <a:off x="0" y="974880"/>
            <a:ext cx="7416800" cy="741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E26"/>
              </a:buClr>
              <a:buSzPts val="4267"/>
              <a:buFont typeface="Bebas Neue"/>
              <a:buNone/>
              <a:defRPr sz="4267" b="0" i="0" u="none" strike="noStrike" cap="none">
                <a:solidFill>
                  <a:srgbClr val="EA3E26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 smtClean="0">
                <a:latin typeface="Arial"/>
              </a:rPr>
              <a:t>UC Berkeley &amp; Fireball</a:t>
            </a:r>
            <a:endParaRPr lang="en-CA" sz="3600" dirty="0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="" xmlns:a16="http://schemas.microsoft.com/office/drawing/2014/main" id="{3F86F1C4-C310-4604-9B8F-044104146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111" y="6172975"/>
            <a:ext cx="1930633" cy="5306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E42A552-6050-4587-B010-04570F5F17EF}"/>
              </a:ext>
            </a:extLst>
          </p:cNvPr>
          <p:cNvGrpSpPr/>
          <p:nvPr/>
        </p:nvGrpSpPr>
        <p:grpSpPr>
          <a:xfrm>
            <a:off x="123503" y="6024035"/>
            <a:ext cx="3259695" cy="623699"/>
            <a:chOff x="-88942" y="-28388"/>
            <a:chExt cx="3604702" cy="695278"/>
          </a:xfrm>
        </p:grpSpPr>
        <p:sp>
          <p:nvSpPr>
            <p:cNvPr id="14" name="Freeform 20">
              <a:extLst>
                <a:ext uri="{FF2B5EF4-FFF2-40B4-BE49-F238E27FC236}">
                  <a16:creationId xmlns="" xmlns:a16="http://schemas.microsoft.com/office/drawing/2014/main" id="{172EB1F6-B7F9-4868-9811-29929470E24E}"/>
                </a:ext>
              </a:extLst>
            </p:cNvPr>
            <p:cNvSpPr/>
            <p:nvPr/>
          </p:nvSpPr>
          <p:spPr>
            <a:xfrm>
              <a:off x="-88942" y="-28388"/>
              <a:ext cx="659146" cy="647597"/>
            </a:xfrm>
            <a:custGeom>
              <a:avLst/>
              <a:gdLst>
                <a:gd name="connsiteX0" fmla="*/ 4431664 w 5899869"/>
                <a:gd name="connsiteY0" fmla="*/ 3180611 h 5796501"/>
                <a:gd name="connsiteX1" fmla="*/ 5620384 w 5899869"/>
                <a:gd name="connsiteY1" fmla="*/ 4369332 h 5796501"/>
                <a:gd name="connsiteX2" fmla="*/ 4868985 w 5899869"/>
                <a:gd name="connsiteY2" fmla="*/ 5120730 h 5796501"/>
                <a:gd name="connsiteX3" fmla="*/ 2527325 w 5899869"/>
                <a:gd name="connsiteY3" fmla="*/ 5100851 h 5796501"/>
                <a:gd name="connsiteX4" fmla="*/ 1554481 w 5899869"/>
                <a:gd name="connsiteY4" fmla="*/ 282360 h 5796501"/>
                <a:gd name="connsiteX5" fmla="*/ 2743201 w 5899869"/>
                <a:gd name="connsiteY5" fmla="*/ 1471081 h 5796501"/>
                <a:gd name="connsiteX6" fmla="*/ 799106 w 5899869"/>
                <a:gd name="connsiteY6" fmla="*/ 3423126 h 5796501"/>
                <a:gd name="connsiteX7" fmla="*/ 795130 w 5899869"/>
                <a:gd name="connsiteY7" fmla="*/ 1041710 h 5796501"/>
                <a:gd name="connsiteX8" fmla="*/ 4711149 w 5899869"/>
                <a:gd name="connsiteY8" fmla="*/ 0 h 5796501"/>
                <a:gd name="connsiteX9" fmla="*/ 5899869 w 5899869"/>
                <a:gd name="connsiteY9" fmla="*/ 1188721 h 5796501"/>
                <a:gd name="connsiteX10" fmla="*/ 1307990 w 5899869"/>
                <a:gd name="connsiteY10" fmla="*/ 5796501 h 5796501"/>
                <a:gd name="connsiteX11" fmla="*/ 0 w 5899869"/>
                <a:gd name="connsiteY11" fmla="*/ 4735002 h 579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9869" h="5796501">
                  <a:moveTo>
                    <a:pt x="4431664" y="3180611"/>
                  </a:moveTo>
                  <a:lnTo>
                    <a:pt x="5620384" y="4369332"/>
                  </a:lnTo>
                  <a:lnTo>
                    <a:pt x="4868985" y="5120730"/>
                  </a:lnTo>
                  <a:lnTo>
                    <a:pt x="2527325" y="5100851"/>
                  </a:lnTo>
                  <a:close/>
                  <a:moveTo>
                    <a:pt x="1554481" y="282360"/>
                  </a:moveTo>
                  <a:lnTo>
                    <a:pt x="2743201" y="1471081"/>
                  </a:lnTo>
                  <a:lnTo>
                    <a:pt x="799106" y="3423126"/>
                  </a:lnTo>
                  <a:cubicBezTo>
                    <a:pt x="797781" y="2629321"/>
                    <a:pt x="796455" y="1835515"/>
                    <a:pt x="795130" y="1041710"/>
                  </a:cubicBezTo>
                  <a:close/>
                  <a:moveTo>
                    <a:pt x="4711149" y="0"/>
                  </a:moveTo>
                  <a:lnTo>
                    <a:pt x="5899869" y="1188721"/>
                  </a:lnTo>
                  <a:lnTo>
                    <a:pt x="1307990" y="5796501"/>
                  </a:lnTo>
                  <a:lnTo>
                    <a:pt x="0" y="4735002"/>
                  </a:lnTo>
                  <a:close/>
                </a:path>
              </a:pathLst>
            </a:custGeom>
            <a:solidFill>
              <a:srgbClr val="007DBA">
                <a:alpha val="7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A0B2C0F4-1236-4A4F-96E3-9DF57DAA5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018" y="276197"/>
              <a:ext cx="2872742" cy="390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9399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0C1F173F-513B-4804-8762-8AB0DC902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930" y="70616"/>
            <a:ext cx="10772152" cy="644235"/>
          </a:xfrm>
        </p:spPr>
        <p:txBody>
          <a:bodyPr anchor="t" anchorCtr="0"/>
          <a:lstStyle/>
          <a:p>
            <a:pPr defTabSz="609585">
              <a:spcBef>
                <a:spcPct val="20000"/>
              </a:spcBef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AIRBORNE FIRE CHARACTERIZATION &amp; MAPPING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468480" y="891750"/>
            <a:ext cx="3385851" cy="4508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71500" lvl="7">
              <a:lnSpc>
                <a:spcPct val="130000"/>
              </a:lnSpc>
              <a:buClr>
                <a:srgbClr val="FF3300"/>
              </a:buClr>
            </a:pPr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Improve SCIENTIFIC &amp; OPERATIONAL understanding of fire behavior</a:t>
            </a:r>
            <a:endParaRPr lang="en-US" sz="2000" cap="all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542" y="714851"/>
            <a:ext cx="8341871" cy="61997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51" y="5978242"/>
            <a:ext cx="828513" cy="8285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0193" y="2743200"/>
            <a:ext cx="31382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8 Mid-Wave Bands</a:t>
            </a:r>
          </a:p>
          <a:p>
            <a:pPr defTabSz="290513"/>
            <a:r>
              <a:rPr lang="en-US" sz="1800" dirty="0">
                <a:solidFill>
                  <a:schemeClr val="bg1"/>
                </a:solidFill>
              </a:rPr>
              <a:t>	</a:t>
            </a:r>
            <a:r>
              <a:rPr lang="en-US" sz="1800" dirty="0" smtClean="0">
                <a:solidFill>
                  <a:schemeClr val="bg1"/>
                </a:solidFill>
              </a:rPr>
              <a:t>2400 Cross-track Pixels</a:t>
            </a:r>
          </a:p>
          <a:p>
            <a:pPr defTabSz="290513"/>
            <a:endParaRPr lang="en-US" sz="1800" dirty="0" smtClean="0">
              <a:solidFill>
                <a:schemeClr val="bg1"/>
              </a:solidFill>
            </a:endParaRPr>
          </a:p>
          <a:p>
            <a:pPr defTabSz="290513"/>
            <a:r>
              <a:rPr lang="en-US" sz="1800" dirty="0" smtClean="0">
                <a:solidFill>
                  <a:schemeClr val="bg1"/>
                </a:solidFill>
              </a:rPr>
              <a:t>1 Longwave Band </a:t>
            </a:r>
          </a:p>
          <a:p>
            <a:pPr defTabSz="290513"/>
            <a:r>
              <a:rPr lang="en-US" sz="1800" dirty="0">
                <a:solidFill>
                  <a:schemeClr val="bg1"/>
                </a:solidFill>
              </a:rPr>
              <a:t>	</a:t>
            </a:r>
            <a:r>
              <a:rPr lang="en-US" sz="1800" dirty="0" smtClean="0">
                <a:solidFill>
                  <a:schemeClr val="bg1"/>
                </a:solidFill>
              </a:rPr>
              <a:t>1280 Cross-track Pixels </a:t>
            </a:r>
          </a:p>
          <a:p>
            <a:pPr defTabSz="290513"/>
            <a:endParaRPr lang="en-US" sz="1800" dirty="0">
              <a:solidFill>
                <a:schemeClr val="bg1"/>
              </a:solidFill>
            </a:endParaRPr>
          </a:p>
          <a:p>
            <a:pPr defTabSz="290513"/>
            <a:r>
              <a:rPr lang="en-US" sz="1800" dirty="0" smtClean="0">
                <a:solidFill>
                  <a:schemeClr val="bg1"/>
                </a:solidFill>
              </a:rPr>
              <a:t>Helicopter-borne follows fire front for </a:t>
            </a:r>
            <a:r>
              <a:rPr lang="en-US" sz="1800" smtClean="0">
                <a:solidFill>
                  <a:schemeClr val="bg1"/>
                </a:solidFill>
              </a:rPr>
              <a:t>science missions</a:t>
            </a:r>
            <a:endParaRPr lang="en-US" sz="1800" dirty="0" smtClean="0">
              <a:solidFill>
                <a:schemeClr val="bg1"/>
              </a:solidFill>
            </a:endParaRPr>
          </a:p>
          <a:p>
            <a:pPr defTabSz="290513"/>
            <a:endParaRPr lang="en-US" sz="1800" dirty="0">
              <a:solidFill>
                <a:schemeClr val="bg1"/>
              </a:solidFill>
            </a:endParaRPr>
          </a:p>
          <a:p>
            <a:pPr defTabSz="290513"/>
            <a:r>
              <a:rPr lang="en-US" sz="1800" dirty="0" smtClean="0">
                <a:solidFill>
                  <a:schemeClr val="bg1"/>
                </a:solidFill>
              </a:rPr>
              <a:t>Fixed Wing for Operational Mapping 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43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59BC8F75-A847-49A9-8EC8-72F4F3BC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12" y="18033"/>
            <a:ext cx="7416800" cy="1324093"/>
          </a:xfrm>
        </p:spPr>
        <p:txBody>
          <a:bodyPr/>
          <a:lstStyle/>
          <a:p>
            <a:r>
              <a:rPr lang="en-CA" sz="3600" b="1" dirty="0" smtClean="0">
                <a:latin typeface="+mj-lt"/>
              </a:rPr>
              <a:t>The FUEGO Group</a:t>
            </a:r>
            <a:endParaRPr lang="en-CA" sz="3600" b="1" dirty="0">
              <a:latin typeface="+mj-lt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13DAC6DA-1A9D-4FF2-8EA9-2AD722A5C22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6" r="25786"/>
          <a:stretch/>
        </p:blipFill>
        <p:spPr>
          <a:xfrm>
            <a:off x="8266113" y="220663"/>
            <a:ext cx="3683000" cy="570388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B4DEDDCA-B8F2-4271-8759-EE147C12B82B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325615" y="1138238"/>
            <a:ext cx="7999698" cy="386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5563" indent="0">
              <a:spcBef>
                <a:spcPts val="933"/>
              </a:spcBef>
              <a:buClr>
                <a:srgbClr val="EA3E26"/>
              </a:buClr>
              <a:buSzPct val="63000"/>
            </a:pPr>
            <a:endParaRPr lang="en-US" sz="900" dirty="0">
              <a:solidFill>
                <a:schemeClr val="accent1">
                  <a:lumMod val="90000"/>
                </a:schemeClr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55563" indent="0">
              <a:spcBef>
                <a:spcPts val="933"/>
              </a:spcBef>
              <a:buClr>
                <a:srgbClr val="EA3E26"/>
              </a:buClr>
              <a:buSzPts val="1867"/>
            </a:pPr>
            <a:endParaRPr lang="en-US" sz="900" dirty="0">
              <a:solidFill>
                <a:schemeClr val="bg1"/>
              </a:solidFill>
              <a:latin typeface="+mn-lt"/>
              <a:ea typeface="Open Sans"/>
              <a:cs typeface="Open Sans"/>
              <a:sym typeface="Open Sans"/>
            </a:endParaRPr>
          </a:p>
          <a:p>
            <a:pPr marL="110046" lvl="1" indent="0">
              <a:spcBef>
                <a:spcPts val="933"/>
              </a:spcBef>
              <a:buClr>
                <a:srgbClr val="EA3E26"/>
              </a:buClr>
              <a:buSzPts val="1867"/>
            </a:pPr>
            <a:r>
              <a:rPr lang="en-US" sz="2800" dirty="0">
                <a:solidFill>
                  <a:schemeClr val="bg1"/>
                </a:solidFill>
                <a:latin typeface="+mn-lt"/>
                <a:ea typeface="Open Sans"/>
                <a:cs typeface="Open Sans"/>
                <a:sym typeface="Open Sans"/>
              </a:rPr>
              <a:t>					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693" y="1133476"/>
            <a:ext cx="6562347" cy="51348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5563" indent="0"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20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Ed </a:t>
            </a:r>
            <a:r>
              <a:rPr lang="en-US" sz="2000" dirty="0" err="1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Wishnow</a:t>
            </a:r>
            <a:r>
              <a:rPr lang="en-US" sz="20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 (UCB – Space Sciences Lab)</a:t>
            </a:r>
          </a:p>
          <a:p>
            <a:pPr marL="55563"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20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Harald Frey </a:t>
            </a:r>
            <a:r>
              <a:rPr lang="en-US" sz="2000" dirty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(UCB – Space Sciences Lab)</a:t>
            </a:r>
          </a:p>
          <a:p>
            <a:pPr marL="55563"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20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Greg </a:t>
            </a:r>
            <a:r>
              <a:rPr lang="en-US" sz="2000" dirty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Dalton (UCB – Space Sciences Lab)</a:t>
            </a:r>
          </a:p>
          <a:p>
            <a:pPr marL="55563"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2000" dirty="0" err="1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Kodi</a:t>
            </a:r>
            <a:r>
              <a:rPr lang="en-US" sz="20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000" dirty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Rider (UCB – Space Sciences Lab)</a:t>
            </a:r>
          </a:p>
          <a:p>
            <a:pPr marL="55563" indent="0"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20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Cathy Chou </a:t>
            </a:r>
            <a:r>
              <a:rPr lang="en-US" sz="2000" dirty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(UCB – Space Sciences Lab</a:t>
            </a:r>
            <a:r>
              <a:rPr lang="en-US" sz="20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)</a:t>
            </a:r>
          </a:p>
          <a:p>
            <a:pPr marL="55563" indent="0"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20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Mike Lampton </a:t>
            </a:r>
            <a:r>
              <a:rPr lang="en-US" sz="2000" dirty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(UCB – Space Sciences Lab)</a:t>
            </a:r>
            <a:endParaRPr lang="en-US" sz="2000" dirty="0" smtClean="0">
              <a:solidFill>
                <a:schemeClr val="bg1"/>
              </a:solidFill>
              <a:ea typeface="Open Sans"/>
              <a:cs typeface="Open Sans"/>
              <a:sym typeface="Open Sans"/>
            </a:endParaRPr>
          </a:p>
          <a:p>
            <a:pPr marL="55563" indent="0"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20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Chris Schmidt (Univ. of Wisconsin – SSEC &amp; GOES)</a:t>
            </a:r>
          </a:p>
          <a:p>
            <a:pPr marL="55563" indent="0"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2000" dirty="0" err="1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Chaincy</a:t>
            </a:r>
            <a:r>
              <a:rPr lang="en-US" sz="20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Kuo</a:t>
            </a:r>
            <a:r>
              <a:rPr lang="en-US" sz="20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 (Fireball)</a:t>
            </a:r>
          </a:p>
          <a:p>
            <a:pPr marL="55563" indent="0"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20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Rob Gordon (Fireball)</a:t>
            </a:r>
          </a:p>
          <a:p>
            <a:pPr marL="55563" indent="0"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20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Janis </a:t>
            </a:r>
            <a:r>
              <a:rPr lang="en-US" sz="2000" dirty="0" err="1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Lesinskis</a:t>
            </a:r>
            <a:r>
              <a:rPr lang="en-US" sz="20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 (Fireball)</a:t>
            </a:r>
          </a:p>
          <a:p>
            <a:pPr marL="55563" indent="0"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20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Marek Jakubowski (Fireball)</a:t>
            </a:r>
          </a:p>
          <a:p>
            <a:pPr marL="55563" indent="0"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20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Kent Richards (Fireball)</a:t>
            </a:r>
          </a:p>
          <a:p>
            <a:pPr marL="55563" indent="0"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2000" dirty="0" err="1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Itsi</a:t>
            </a:r>
            <a:r>
              <a:rPr lang="en-US" sz="20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 Weinstock (Fireball)</a:t>
            </a:r>
          </a:p>
          <a:p>
            <a:pPr marL="55563" indent="0">
              <a:spcBef>
                <a:spcPts val="933"/>
              </a:spcBef>
              <a:buClr>
                <a:srgbClr val="EA3E26"/>
              </a:buClr>
              <a:buSzPct val="63000"/>
            </a:pPr>
            <a:endParaRPr lang="en-US" sz="2400" dirty="0">
              <a:solidFill>
                <a:schemeClr val="bg1"/>
              </a:solidFill>
              <a:ea typeface="Open Sans"/>
              <a:cs typeface="Open Sans"/>
              <a:sym typeface="Open Sans"/>
            </a:endParaRPr>
          </a:p>
          <a:p>
            <a:pPr marL="55563" indent="0">
              <a:spcBef>
                <a:spcPts val="933"/>
              </a:spcBef>
              <a:buClr>
                <a:srgbClr val="EA3E26"/>
              </a:buClr>
              <a:buSzPct val="63000"/>
            </a:pPr>
            <a:endParaRPr lang="en-US" sz="2400" dirty="0">
              <a:solidFill>
                <a:schemeClr val="bg1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6159" y="4115792"/>
            <a:ext cx="432107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33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Morgan Welch  (LBL Affiliate)</a:t>
            </a:r>
          </a:p>
          <a:p>
            <a:pPr>
              <a:spcAft>
                <a:spcPts val="933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Kinshuk Govil (LBL Affiliate)</a:t>
            </a:r>
          </a:p>
          <a:p>
            <a:pPr>
              <a:spcAft>
                <a:spcPts val="933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Michael Chan (LBL Affiliate)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13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F2C982-FB1D-4E90-A638-90D92FCBA618}"/>
              </a:ext>
            </a:extLst>
          </p:cNvPr>
          <p:cNvSpPr txBox="1"/>
          <p:nvPr/>
        </p:nvSpPr>
        <p:spPr>
          <a:xfrm>
            <a:off x="295700" y="401319"/>
            <a:ext cx="9026905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>
            <a:spAutoFit/>
          </a:bodyPr>
          <a:lstStyle/>
          <a:p>
            <a:endParaRPr lang="en-CA" sz="2000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CA" sz="20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WILDFIRE BEHAVIOUR IS OFF THE CHARTS ALREADY EXCEEDING THE SEVERITY PREDICTED FOR 2080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5945400" y="1529765"/>
            <a:ext cx="0" cy="4561265"/>
          </a:xfrm>
          <a:prstGeom prst="line">
            <a:avLst/>
          </a:prstGeom>
          <a:ln w="666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F2C982-FB1D-4E90-A638-90D92FCBA618}"/>
              </a:ext>
            </a:extLst>
          </p:cNvPr>
          <p:cNvSpPr txBox="1"/>
          <p:nvPr/>
        </p:nvSpPr>
        <p:spPr>
          <a:xfrm>
            <a:off x="6788365" y="1775987"/>
            <a:ext cx="3676537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en-CA" sz="3200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32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CA" sz="3200" dirty="0">
              <a:solidFill>
                <a:srgbClr val="FF33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0042763-2E50-4020-840F-608429C81A3D}"/>
              </a:ext>
            </a:extLst>
          </p:cNvPr>
          <p:cNvSpPr txBox="1"/>
          <p:nvPr/>
        </p:nvSpPr>
        <p:spPr>
          <a:xfrm>
            <a:off x="6820083" y="1464281"/>
            <a:ext cx="4908805" cy="9167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 anchorCtr="0">
            <a:noAutofit/>
          </a:bodyPr>
          <a:lstStyle/>
          <a:p>
            <a:endParaRPr lang="en-CA" sz="2000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CA" sz="2000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CA" sz="2000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CA" sz="20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It’s Focused In The Wildland-urban Interface (WUI); Home To Many Low- And Fixed-income Folks.  </a:t>
            </a:r>
          </a:p>
          <a:p>
            <a:r>
              <a:rPr lang="en-CA" sz="20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0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CA" sz="2000" dirty="0">
              <a:solidFill>
                <a:srgbClr val="FF33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11960" y="3820369"/>
            <a:ext cx="4413330" cy="1886512"/>
            <a:chOff x="434726" y="2332155"/>
            <a:chExt cx="4413330" cy="331128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6DDB923-C77E-49AB-9541-7C5A63754829}"/>
                </a:ext>
              </a:extLst>
            </p:cNvPr>
            <p:cNvSpPr/>
            <p:nvPr/>
          </p:nvSpPr>
          <p:spPr>
            <a:xfrm>
              <a:off x="434726" y="2332155"/>
              <a:ext cx="4394250" cy="3271922"/>
            </a:xfrm>
            <a:prstGeom prst="rect">
              <a:avLst/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02DFB8D-F5CE-4F95-B21F-57A720DD7467}"/>
                </a:ext>
              </a:extLst>
            </p:cNvPr>
            <p:cNvSpPr txBox="1"/>
            <p:nvPr/>
          </p:nvSpPr>
          <p:spPr>
            <a:xfrm>
              <a:off x="505429" y="2456128"/>
              <a:ext cx="1837128" cy="3187307"/>
            </a:xfrm>
            <a:prstGeom prst="rect">
              <a:avLst/>
            </a:prstGeom>
            <a:noFill/>
            <a:ln w="952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90000"/>
                    </a:schemeClr>
                  </a:solidFill>
                </a:rPr>
                <a:t>Fires were the source of more than </a:t>
              </a:r>
              <a:r>
                <a:rPr lang="en-US" sz="1600" dirty="0" smtClean="0">
                  <a:solidFill>
                    <a:schemeClr val="accent1">
                      <a:lumMod val="90000"/>
                    </a:schemeClr>
                  </a:solidFill>
                </a:rPr>
                <a:t>25% </a:t>
              </a:r>
              <a:r>
                <a:rPr lang="en-US" sz="1600" dirty="0">
                  <a:solidFill>
                    <a:schemeClr val="accent1">
                      <a:lumMod val="90000"/>
                    </a:schemeClr>
                  </a:solidFill>
                </a:rPr>
                <a:t>of the net CO</a:t>
              </a:r>
              <a:r>
                <a:rPr lang="en-US" sz="1600" baseline="-10000" dirty="0">
                  <a:solidFill>
                    <a:schemeClr val="accent1">
                      <a:lumMod val="90000"/>
                    </a:schemeClr>
                  </a:solidFill>
                </a:rPr>
                <a:t>2  </a:t>
              </a:r>
              <a:r>
                <a:rPr lang="en-US" sz="1600" dirty="0">
                  <a:solidFill>
                    <a:schemeClr val="accent1">
                      <a:lumMod val="90000"/>
                    </a:schemeClr>
                  </a:solidFill>
                </a:rPr>
                <a:t>emission  from California  in 2020. </a:t>
              </a:r>
              <a:r>
                <a:rPr lang="en-US" sz="1600" dirty="0" smtClean="0">
                  <a:solidFill>
                    <a:schemeClr val="accent1">
                      <a:lumMod val="90000"/>
                    </a:schemeClr>
                  </a:solidFill>
                </a:rPr>
                <a:t> Roughly 15% in 2021. </a:t>
              </a:r>
              <a:endParaRPr lang="en-US" sz="1600" baseline="-10000" dirty="0">
                <a:solidFill>
                  <a:schemeClr val="accent1">
                    <a:lumMod val="90000"/>
                  </a:schemeClr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ACA6568D-1BD3-4D84-B6E2-194831A56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7319" y="2348245"/>
              <a:ext cx="2380737" cy="3271922"/>
            </a:xfrm>
            <a:prstGeom prst="rect">
              <a:avLst/>
            </a:prstGeom>
            <a:ln w="9525">
              <a:solidFill>
                <a:srgbClr val="0070C0"/>
              </a:solidFill>
            </a:ln>
          </p:spPr>
        </p:pic>
      </p:grpSp>
      <p:sp>
        <p:nvSpPr>
          <p:cNvPr id="17" name="Google Shape;99;p3">
            <a:extLst>
              <a:ext uri="{FF2B5EF4-FFF2-40B4-BE49-F238E27FC236}">
                <a16:creationId xmlns:a16="http://schemas.microsoft.com/office/drawing/2014/main" xmlns="" id="{DF88F026-B84D-42BA-B081-19FE044C4156}"/>
              </a:ext>
            </a:extLst>
          </p:cNvPr>
          <p:cNvSpPr txBox="1"/>
          <p:nvPr/>
        </p:nvSpPr>
        <p:spPr>
          <a:xfrm>
            <a:off x="196227" y="62588"/>
            <a:ext cx="9126378" cy="587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A3E26"/>
              </a:buClr>
              <a:buSzPts val="4267"/>
              <a:buFont typeface="Bebas Neue"/>
              <a:buNone/>
            </a:pPr>
            <a:r>
              <a:rPr lang="en-US" sz="3600" b="1" dirty="0">
                <a:solidFill>
                  <a:srgbClr val="EA3E26"/>
                </a:solidFill>
                <a:latin typeface="+mj-lt"/>
                <a:sym typeface="Bebas Neue"/>
              </a:rPr>
              <a:t>PROBLEM</a:t>
            </a:r>
            <a:endParaRPr sz="3600" b="1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0042763-2E50-4020-840F-608429C81A3D}"/>
              </a:ext>
            </a:extLst>
          </p:cNvPr>
          <p:cNvSpPr txBox="1"/>
          <p:nvPr/>
        </p:nvSpPr>
        <p:spPr>
          <a:xfrm>
            <a:off x="755925" y="2197991"/>
            <a:ext cx="4177255" cy="9167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anchor="ctr" anchorCtr="0">
            <a:noAutofit/>
          </a:bodyPr>
          <a:lstStyle/>
          <a:p>
            <a:endParaRPr lang="en-CA" sz="1000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CA" sz="2000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CA" sz="2000" dirty="0">
              <a:solidFill>
                <a:schemeClr val="bg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There Is Positive Feedback Between Fires And Global Warming Via Both CO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And Soot</a:t>
            </a:r>
            <a:endParaRPr lang="en-US" sz="2000" baseline="-10000" dirty="0">
              <a:solidFill>
                <a:schemeClr val="bg1"/>
              </a:solidFill>
            </a:endParaRPr>
          </a:p>
          <a:p>
            <a:r>
              <a:rPr lang="en-CA" sz="20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32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CA" sz="3200" dirty="0">
              <a:solidFill>
                <a:srgbClr val="FF33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F9054EB-F1D7-4F53-9663-316045A0AFB6}"/>
              </a:ext>
            </a:extLst>
          </p:cNvPr>
          <p:cNvSpPr txBox="1"/>
          <p:nvPr/>
        </p:nvSpPr>
        <p:spPr>
          <a:xfrm>
            <a:off x="7192543" y="3594199"/>
            <a:ext cx="3838137" cy="206210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“The Harvard Study found that low-income workers of color were more vulnerable to smoke, Covid and their combination.</a:t>
            </a:r>
          </a:p>
          <a:p>
            <a:pPr algn="ctr"/>
            <a:endParaRPr lang="en-US" sz="800" dirty="0">
              <a:solidFill>
                <a:schemeClr val="accent1"/>
              </a:solidFill>
            </a:endParaRPr>
          </a:p>
          <a:p>
            <a:pPr algn="ctr"/>
            <a:r>
              <a:rPr lang="en-US" sz="1600" dirty="0">
                <a:solidFill>
                  <a:schemeClr val="accent1"/>
                </a:solidFill>
              </a:rPr>
              <a:t>So it's an environmental justice issue that our society should be dealing with.”  </a:t>
            </a:r>
          </a:p>
          <a:p>
            <a:endParaRPr lang="en-US" sz="1000" dirty="0">
              <a:solidFill>
                <a:schemeClr val="accent1"/>
              </a:solidFill>
            </a:endParaRPr>
          </a:p>
          <a:p>
            <a:pPr algn="r"/>
            <a:r>
              <a:rPr lang="en-US" dirty="0">
                <a:solidFill>
                  <a:schemeClr val="accent1"/>
                </a:solidFill>
              </a:rPr>
              <a:t>John </a:t>
            </a:r>
            <a:r>
              <a:rPr lang="en-US" dirty="0" err="1">
                <a:solidFill>
                  <a:schemeClr val="accent1"/>
                </a:solidFill>
              </a:rPr>
              <a:t>Balmes</a:t>
            </a:r>
            <a:r>
              <a:rPr lang="en-US" dirty="0">
                <a:solidFill>
                  <a:schemeClr val="accent1"/>
                </a:solidFill>
              </a:rPr>
              <a:t> Pulmonologist UCSF, &amp; CARB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060B6CB-30E2-4D15-952A-7AE9C8D8D667}"/>
              </a:ext>
            </a:extLst>
          </p:cNvPr>
          <p:cNvSpPr txBox="1"/>
          <p:nvPr/>
        </p:nvSpPr>
        <p:spPr>
          <a:xfrm>
            <a:off x="6868087" y="2792169"/>
            <a:ext cx="4749360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801688" indent="-28575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/>
                </a:solidFill>
              </a:rPr>
              <a:t>COVID &amp; SMOKE INTERACTION*</a:t>
            </a:r>
          </a:p>
          <a:p>
            <a:pPr>
              <a:buClr>
                <a:srgbClr val="FF0000"/>
              </a:buClr>
            </a:pPr>
            <a:r>
              <a:rPr lang="en-US" sz="1600" u="sng" dirty="0">
                <a:solidFill>
                  <a:schemeClr val="accent1"/>
                </a:solidFill>
              </a:rPr>
              <a:t>16% greater impact on low-income people of color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4CEE865-7A4A-40FF-8406-4D69CF3F3DAB}"/>
              </a:ext>
            </a:extLst>
          </p:cNvPr>
          <p:cNvSpPr txBox="1"/>
          <p:nvPr/>
        </p:nvSpPr>
        <p:spPr>
          <a:xfrm>
            <a:off x="561656" y="6292195"/>
            <a:ext cx="8253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*</a:t>
            </a:r>
            <a:r>
              <a:rPr lang="en-US" sz="1000" dirty="0">
                <a:solidFill>
                  <a:schemeClr val="bg1"/>
                </a:solidFill>
              </a:rPr>
              <a:t>Smoke increased Covid Case and Death Counts in Western US summer 2020. (F. </a:t>
            </a:r>
            <a:r>
              <a:rPr lang="en-US" sz="1000" dirty="0" err="1">
                <a:solidFill>
                  <a:schemeClr val="bg1"/>
                </a:solidFill>
              </a:rPr>
              <a:t>Dominici</a:t>
            </a:r>
            <a:r>
              <a:rPr lang="en-US" sz="1000" dirty="0">
                <a:solidFill>
                  <a:schemeClr val="bg1"/>
                </a:solidFill>
              </a:rPr>
              <a:t>, 2021,  Harvard School of Public Health, in Press) </a:t>
            </a:r>
          </a:p>
          <a:p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val="4023063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4824" y="423041"/>
            <a:ext cx="7416800" cy="779781"/>
          </a:xfrm>
        </p:spPr>
        <p:txBody>
          <a:bodyPr/>
          <a:lstStyle/>
          <a:p>
            <a:r>
              <a:rPr lang="en-US" sz="3600" b="1" dirty="0">
                <a:latin typeface="+mn-lt"/>
              </a:rPr>
              <a:t>RAPID DETECTION: 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THE COST-EFFECTIVE KEY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5B5C468-3054-40EB-91F8-B2F939C93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20449" b="4182"/>
          <a:stretch/>
        </p:blipFill>
        <p:spPr>
          <a:xfrm>
            <a:off x="-1" y="1802419"/>
            <a:ext cx="4748463" cy="3371160"/>
          </a:xfrm>
          <a:prstGeom prst="rect">
            <a:avLst/>
          </a:prstGeom>
        </p:spPr>
      </p:pic>
      <p:pic>
        <p:nvPicPr>
          <p:cNvPr id="13" name="Picture 12" descr="A picture containing satellite&#10;&#10;Description automatically generated">
            <a:extLst>
              <a:ext uri="{FF2B5EF4-FFF2-40B4-BE49-F238E27FC236}">
                <a16:creationId xmlns:a16="http://schemas.microsoft.com/office/drawing/2014/main" xmlns="" id="{60203634-A3EE-4747-8C3B-AA7F18D8C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884" y="49442"/>
            <a:ext cx="4235116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xmlns="" id="{BAD89A9C-84CF-45DE-8DBA-E2A11802B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774" y="2005264"/>
            <a:ext cx="5843320" cy="46803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70263" y="5307796"/>
            <a:ext cx="3021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Large Terrestrial Camera Networks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Machine Learning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74749" y="3516919"/>
            <a:ext cx="3690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Constant Stare of Geo-stationary Satellites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AI-based change detection</a:t>
            </a:r>
          </a:p>
        </p:txBody>
      </p:sp>
    </p:spTree>
    <p:extLst>
      <p:ext uri="{BB962C8B-B14F-4D97-AF65-F5344CB8AC3E}">
        <p14:creationId xmlns:p14="http://schemas.microsoft.com/office/powerpoint/2010/main" val="1120352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>
            <a:spLocks noGrp="1"/>
          </p:cNvSpPr>
          <p:nvPr>
            <p:ph type="title"/>
          </p:nvPr>
        </p:nvSpPr>
        <p:spPr>
          <a:xfrm>
            <a:off x="289914" y="1"/>
            <a:ext cx="7416800" cy="774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A3E26"/>
              </a:buClr>
              <a:buSzPts val="4200"/>
              <a:buFont typeface="Bebas Neue"/>
              <a:buNone/>
            </a:pPr>
            <a:r>
              <a:rPr lang="en-US" sz="3600" b="1" dirty="0" smtClean="0"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FUEGO </a:t>
            </a:r>
            <a:r>
              <a:rPr lang="en-US" sz="3600" b="1" dirty="0" smtClean="0"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CAM</a:t>
            </a:r>
            <a:endParaRPr lang="en-US" sz="3600" b="1" dirty="0">
              <a:latin typeface="+mj-lt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51" y="5978242"/>
            <a:ext cx="828513" cy="828513"/>
          </a:xfrm>
          <a:prstGeom prst="rect">
            <a:avLst/>
          </a:prstGeom>
        </p:spPr>
      </p:pic>
      <p:sp>
        <p:nvSpPr>
          <p:cNvPr id="10" name="Google Shape;59;p2"/>
          <p:cNvSpPr txBox="1">
            <a:spLocks/>
          </p:cNvSpPr>
          <p:nvPr/>
        </p:nvSpPr>
        <p:spPr>
          <a:xfrm>
            <a:off x="-681491" y="853935"/>
            <a:ext cx="6506751" cy="58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3E26"/>
              </a:buClr>
              <a:buSzPts val="4267"/>
              <a:buFont typeface="Bebas Neue"/>
              <a:buNone/>
              <a:defRPr sz="4267" b="0" i="0" u="none" strike="noStrike" cap="none">
                <a:solidFill>
                  <a:srgbClr val="EA3E26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200"/>
            </a:pPr>
            <a:r>
              <a:rPr lang="en-US" sz="2400" dirty="0" smtClean="0">
                <a:solidFill>
                  <a:srgbClr val="FF6600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Machine Learning Smoke Detection</a:t>
            </a:r>
          </a:p>
          <a:p>
            <a:pPr algn="ctr">
              <a:buSzPts val="4200"/>
            </a:pPr>
            <a:r>
              <a:rPr lang="en-US" sz="2400" dirty="0" smtClean="0">
                <a:solidFill>
                  <a:srgbClr val="FF6600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Cloud and Edge Computing</a:t>
            </a:r>
          </a:p>
          <a:p>
            <a:pPr algn="ctr">
              <a:buSzPts val="4200"/>
            </a:pPr>
            <a:r>
              <a:rPr lang="en-US" sz="2400" dirty="0" smtClean="0">
                <a:solidFill>
                  <a:srgbClr val="FF6600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Large Camera </a:t>
            </a:r>
            <a:r>
              <a:rPr lang="en-US" sz="2400" dirty="0" smtClean="0">
                <a:solidFill>
                  <a:srgbClr val="FF6600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Networks </a:t>
            </a:r>
          </a:p>
          <a:p>
            <a:pPr algn="ctr">
              <a:buSzPts val="4200"/>
            </a:pPr>
            <a:r>
              <a:rPr lang="en-US" sz="2400" dirty="0" smtClean="0">
                <a:solidFill>
                  <a:srgbClr val="FF6600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Verizon </a:t>
            </a:r>
            <a:r>
              <a:rPr lang="en-US" sz="2400" dirty="0" err="1" smtClean="0">
                <a:solidFill>
                  <a:srgbClr val="FF6600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FrontLine</a:t>
            </a:r>
            <a:r>
              <a:rPr lang="en-US" sz="2400" dirty="0" smtClean="0">
                <a:solidFill>
                  <a:srgbClr val="FF6600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™</a:t>
            </a:r>
            <a:endParaRPr lang="en-US" sz="2400" dirty="0" smtClean="0">
              <a:solidFill>
                <a:srgbClr val="FF6600"/>
              </a:solidFill>
              <a:latin typeface="+mj-lt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algn="ctr">
              <a:buSzPts val="4200"/>
            </a:pPr>
            <a:endParaRPr lang="en-US" sz="28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t="28933" b="3946"/>
          <a:stretch/>
        </p:blipFill>
        <p:spPr>
          <a:xfrm>
            <a:off x="6763573" y="219160"/>
            <a:ext cx="5197790" cy="4603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12" y="3184554"/>
            <a:ext cx="7780453" cy="2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17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>
            <a:spLocks noGrp="1"/>
          </p:cNvSpPr>
          <p:nvPr>
            <p:ph type="title"/>
          </p:nvPr>
        </p:nvSpPr>
        <p:spPr>
          <a:xfrm>
            <a:off x="289914" y="1"/>
            <a:ext cx="7416800" cy="774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A3E26"/>
              </a:buClr>
              <a:buSzPts val="4200"/>
              <a:buFont typeface="Bebas Neue"/>
              <a:buNone/>
            </a:pPr>
            <a:r>
              <a:rPr lang="en-US" sz="3600" b="1" dirty="0" smtClean="0"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FUEGO </a:t>
            </a:r>
            <a:r>
              <a:rPr lang="en-US" sz="3600" b="1" dirty="0" smtClean="0"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CAM by the numbers</a:t>
            </a:r>
            <a:endParaRPr lang="en-US" sz="3600" b="1" dirty="0">
              <a:latin typeface="+mj-lt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70" y="774233"/>
            <a:ext cx="5372387" cy="2798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51" y="5978242"/>
            <a:ext cx="828513" cy="82851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597416"/>
              </p:ext>
            </p:extLst>
          </p:nvPr>
        </p:nvGraphicFramePr>
        <p:xfrm>
          <a:off x="1168454" y="3792401"/>
          <a:ext cx="7480298" cy="2072444"/>
        </p:xfrm>
        <a:graphic>
          <a:graphicData uri="http://schemas.openxmlformats.org/drawingml/2006/table">
            <a:tbl>
              <a:tblPr/>
              <a:tblGrid>
                <a:gridCol w="1751856"/>
                <a:gridCol w="1044387"/>
                <a:gridCol w="605912"/>
                <a:gridCol w="812455"/>
                <a:gridCol w="1104431"/>
                <a:gridCol w="942575"/>
                <a:gridCol w="609341"/>
                <a:gridCol w="609341"/>
              </a:tblGrid>
              <a:tr h="188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Cameras in Networks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900+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 minute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Images/minute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Images/Day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8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Waiting PTZs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8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Rotating Cameras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858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3,628,800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8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System Error Rates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8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Commission (False Positive)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Hovers around 1 per Million images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686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Omission (False Negative)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Error: less than Ten Mile range Hovers around 1 per 4 Million images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8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Error: greater than Ten Mile range Hovers around 1.5 per 1 Million images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54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Omission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defined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 taking longer than 10 minute after first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smoke.</a:t>
                      </a:r>
                    </a:p>
                    <a:p>
                      <a:pPr algn="l" fontAlgn="b"/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019875" y="894869"/>
            <a:ext cx="35988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Low rate of Omission Errors due to:</a:t>
            </a:r>
          </a:p>
          <a:p>
            <a:pPr marL="571500" indent="-285750" defTabSz="285750">
              <a:buClr>
                <a:srgbClr val="FF6600"/>
              </a:buClr>
              <a:buFontTx/>
              <a:buChar char="-"/>
            </a:pPr>
            <a:r>
              <a:rPr lang="en-US" dirty="0" smtClean="0">
                <a:solidFill>
                  <a:srgbClr val="FF6600"/>
                </a:solidFill>
              </a:rPr>
              <a:t>Good detection algorithm, </a:t>
            </a:r>
          </a:p>
          <a:p>
            <a:pPr marL="571500" indent="-285750" defTabSz="285750">
              <a:buClr>
                <a:srgbClr val="FF6600"/>
              </a:buClr>
              <a:buFontTx/>
              <a:buChar char="-"/>
            </a:pPr>
            <a:r>
              <a:rPr lang="en-US" dirty="0" smtClean="0">
                <a:solidFill>
                  <a:srgbClr val="FF6600"/>
                </a:solidFill>
              </a:rPr>
              <a:t>Ability to set detection in aggressive posture without fear of false positives.</a:t>
            </a:r>
          </a:p>
          <a:p>
            <a:pPr marL="285750" defTabSz="285750"/>
            <a:endParaRPr lang="en-US" dirty="0">
              <a:solidFill>
                <a:srgbClr val="FF6600"/>
              </a:solidFill>
            </a:endParaRPr>
          </a:p>
          <a:p>
            <a:pPr defTabSz="285750"/>
            <a:r>
              <a:rPr lang="en-US" dirty="0" smtClean="0">
                <a:solidFill>
                  <a:srgbClr val="FF6600"/>
                </a:solidFill>
              </a:rPr>
              <a:t>Low rate of Commission Error due to:</a:t>
            </a:r>
          </a:p>
          <a:p>
            <a:pPr marL="569913" indent="-284163" defTabSz="285750"/>
            <a:r>
              <a:rPr lang="en-US" dirty="0" smtClean="0">
                <a:solidFill>
                  <a:srgbClr val="FF6600"/>
                </a:solidFill>
              </a:rPr>
              <a:t>-	Training ML to affirmatively detect sources of false signals.</a:t>
            </a:r>
          </a:p>
          <a:p>
            <a:pPr marL="571500" indent="-285750" defTabSz="285750">
              <a:buClr>
                <a:srgbClr val="FF6600"/>
              </a:buClr>
              <a:buFontTx/>
              <a:buChar char="-"/>
            </a:pPr>
            <a:r>
              <a:rPr lang="en-US" dirty="0" smtClean="0">
                <a:solidFill>
                  <a:srgbClr val="FF6600"/>
                </a:solidFill>
              </a:rPr>
              <a:t>Fusion of ancillary data</a:t>
            </a:r>
          </a:p>
          <a:p>
            <a:pPr marL="571500" indent="-285750" defTabSz="285750">
              <a:buFontTx/>
              <a:buChar char="-"/>
            </a:pPr>
            <a:endParaRPr lang="en-US" dirty="0">
              <a:solidFill>
                <a:srgbClr val="FF6600"/>
              </a:solidFill>
            </a:endParaRPr>
          </a:p>
          <a:p>
            <a:pPr defTabSz="285750"/>
            <a:r>
              <a:rPr lang="en-US" dirty="0" smtClean="0">
                <a:solidFill>
                  <a:srgbClr val="FF6600"/>
                </a:solidFill>
              </a:rPr>
              <a:t>	In Intelligence, context is everything 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8454" y="6084721"/>
            <a:ext cx="7475032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Notification of agencies </a:t>
            </a:r>
            <a:r>
              <a:rPr lang="en-US" dirty="0">
                <a:latin typeface="Calibri" panose="020F0502020204030204" pitchFamily="34" charset="0"/>
              </a:rPr>
              <a:t>occurs between 25 and 45 seconds after an image is </a:t>
            </a:r>
            <a:r>
              <a:rPr lang="en-US" dirty="0" smtClean="0">
                <a:latin typeface="Calibri" panose="020F0502020204030204" pitchFamily="34" charset="0"/>
              </a:rPr>
              <a:t>acquired at the camera.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64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5166193C-A5ED-420C-8690-436809AF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12" y="-142835"/>
            <a:ext cx="8868232" cy="1324093"/>
          </a:xfrm>
        </p:spPr>
        <p:txBody>
          <a:bodyPr/>
          <a:lstStyle/>
          <a:p>
            <a:r>
              <a:rPr lang="en-CA" sz="3600" b="1" dirty="0" smtClean="0">
                <a:latin typeface="+mj-lt"/>
              </a:rPr>
              <a:t>Satellite and Camera Data Fusion</a:t>
            </a:r>
            <a:endParaRPr lang="en-CA" sz="36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D9A5BA-D0F1-4BD9-8019-EA519268F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17"/>
          <a:stretch/>
        </p:blipFill>
        <p:spPr>
          <a:xfrm>
            <a:off x="242212" y="1670695"/>
            <a:ext cx="5219021" cy="4078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400" y="1661022"/>
            <a:ext cx="6449639" cy="43887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6954" y="919648"/>
            <a:ext cx="6065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Camera vectors provide triangulation, Images provide assessment.  Satellite provides coordinates and record of intensity estimates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212" y="6121378"/>
            <a:ext cx="8805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Important improvements in the GOES Fire Detection algorithm are possible. Including more bands, temporal pattern recognition, Ancillary data yields affirmative false positive recognition / rejection.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20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7A5B9FFB-F81F-45DB-B079-152785A9E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590" y="1070867"/>
            <a:ext cx="3755022" cy="4990297"/>
          </a:xfrm>
          <a:ln w="19050"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accent1">
                    <a:lumMod val="90000"/>
                  </a:schemeClr>
                </a:solidFill>
                <a:latin typeface="+mn-lt"/>
              </a:rPr>
              <a:t>Fireball’s Fuego pinpoints the origin of fires and gives us the earliest ability to assess the threat</a:t>
            </a:r>
            <a:r>
              <a:rPr lang="en-CA" sz="1800" b="1" dirty="0">
                <a:solidFill>
                  <a:schemeClr val="accent1">
                    <a:lumMod val="90000"/>
                  </a:schemeClr>
                </a:solidFill>
                <a:latin typeface="+mn-lt"/>
              </a:rPr>
              <a:t>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CA" sz="1800" b="1" dirty="0">
                <a:solidFill>
                  <a:schemeClr val="accent1">
                    <a:lumMod val="90000"/>
                  </a:schemeClr>
                </a:solidFill>
                <a:latin typeface="+mn-lt"/>
              </a:rPr>
              <a:t>FUEGO’s detections are delivered to the field , in the format we require, 24 /7/365 …for us Fireball and its FUEGO technology is a game changer.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CA" sz="2000" dirty="0" smtClean="0">
                <a:solidFill>
                  <a:schemeClr val="bg1"/>
                </a:solidFill>
                <a:latin typeface="+mn-lt"/>
              </a:rPr>
              <a:t>Zach Wells, Deputy Chief </a:t>
            </a:r>
            <a:r>
              <a:rPr lang="en-CA" sz="2000" dirty="0">
                <a:solidFill>
                  <a:schemeClr val="bg1"/>
                </a:solidFill>
                <a:latin typeface="+mn-lt"/>
              </a:rPr>
              <a:t>– Kern </a:t>
            </a:r>
            <a:r>
              <a:rPr lang="en-CA" sz="2000" dirty="0" smtClean="0">
                <a:solidFill>
                  <a:schemeClr val="bg1"/>
                </a:solidFill>
                <a:latin typeface="+mn-lt"/>
              </a:rPr>
              <a:t>County Fire</a:t>
            </a:r>
            <a:endParaRPr lang="en-CA" sz="2000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endParaRPr lang="en-CA" sz="1800" b="1" dirty="0">
              <a:solidFill>
                <a:schemeClr val="accent1">
                  <a:lumMod val="90000"/>
                </a:schemeClr>
              </a:solidFill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5166193C-A5ED-420C-8690-436809AF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12" y="-142835"/>
            <a:ext cx="7416800" cy="1324093"/>
          </a:xfrm>
        </p:spPr>
        <p:txBody>
          <a:bodyPr/>
          <a:lstStyle/>
          <a:p>
            <a:r>
              <a:rPr lang="en-CA" sz="3600" b="1" dirty="0">
                <a:latin typeface="+mj-lt"/>
              </a:rPr>
              <a:t>WHAT WE’RE HEARING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440" y="1070867"/>
            <a:ext cx="7533314" cy="4093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4671" y="5268286"/>
            <a:ext cx="5243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3 Wind-Driven Railroad Fires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806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3" r="2714" b="8591"/>
          <a:stretch/>
        </p:blipFill>
        <p:spPr>
          <a:xfrm>
            <a:off x="83127" y="1962711"/>
            <a:ext cx="5902036" cy="4865286"/>
          </a:xfrm>
          <a:prstGeom prst="rect">
            <a:avLst/>
          </a:prstGeom>
        </p:spPr>
      </p:pic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758536" y="77770"/>
            <a:ext cx="9087590" cy="834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A3E26"/>
              </a:buClr>
              <a:buSzPts val="4267"/>
              <a:buFont typeface="Bebas Neue"/>
              <a:buNone/>
            </a:pPr>
            <a:r>
              <a:rPr lang="en-US" sz="3600" b="1" dirty="0" smtClean="0">
                <a:latin typeface="+mj-lt"/>
              </a:rPr>
              <a:t>FUEGO – GEOSTATIONARY  RATIONAL</a:t>
            </a:r>
            <a:endParaRPr lang="en-US" sz="36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59536" y="5902036"/>
            <a:ext cx="3357747" cy="872837"/>
          </a:xfrm>
          <a:prstGeom prst="rect">
            <a:avLst/>
          </a:prstGeom>
          <a:solidFill>
            <a:srgbClr val="252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02948" y="2022269"/>
            <a:ext cx="65462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</a:rPr>
              <a:t>Detection: &gt;8</a:t>
            </a:r>
            <a:r>
              <a:rPr lang="en-US" sz="1800" dirty="0" smtClean="0">
                <a:solidFill>
                  <a:schemeClr val="bg1"/>
                </a:solidFill>
                <a:latin typeface="GreekC_IV25" panose="00000400000000000000" pitchFamily="2" charset="0"/>
                <a:ea typeface="Open Sans"/>
                <a:cs typeface="GreekC_IV25" panose="00000400000000000000" pitchFamily="2" charset="0"/>
                <a:sym typeface="Open Sans"/>
              </a:rPr>
              <a:t>s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for 30 m</a:t>
            </a:r>
            <a:r>
              <a:rPr lang="en-US" sz="1800" baseline="30000" dirty="0" smtClean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2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of flame &gt;1000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Symbol" panose="05050102010706020507" pitchFamily="18" charset="2"/>
              </a:rPr>
              <a:t>K  (800 C)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Symbol" panose="05050102010706020507" pitchFamily="18" charset="2"/>
              </a:rPr>
              <a:t>200 x smaller fire than GOES-R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Symbol" panose="05050102010706020507" pitchFamily="18" charset="2"/>
              </a:rPr>
              <a:t>Ground Sample Distance &lt; 300 meters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Symbol" panose="05050102010706020507" pitchFamily="18" charset="2"/>
              </a:rPr>
              <a:t>10 Second Cadence  30 times faster than GOES  CONUS</a:t>
            </a:r>
            <a:endParaRPr lang="en-US" sz="1800" dirty="0">
              <a:latin typeface="GreekC_IV25" panose="00000400000000000000" pitchFamily="2" charset="0"/>
              <a:cs typeface="GreekC_IV25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007" y="912493"/>
            <a:ext cx="11484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6600"/>
              </a:buClr>
              <a:buSzPct val="77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</a:rPr>
              <a:t>Time from ignition to attack is crucial</a:t>
            </a:r>
          </a:p>
          <a:p>
            <a:pPr marL="342900" indent="-342900">
              <a:buClr>
                <a:srgbClr val="FF6600"/>
              </a:buClr>
              <a:buSzPct val="77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</a:rPr>
              <a:t>Prioritization between fires is essential</a:t>
            </a:r>
          </a:p>
          <a:p>
            <a:pPr marL="342900" indent="-342900">
              <a:buClr>
                <a:srgbClr val="FF6600"/>
              </a:buClr>
              <a:buSzPct val="77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C000"/>
                </a:solidFill>
              </a:rPr>
              <a:t>Continuous automated monitoring from constant stare is indispensable  (for both New &amp; Existing)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16" name="Picture 15" descr="A picture containing satellite&#10;&#10;Description automatically generated">
            <a:extLst>
              <a:ext uri="{FF2B5EF4-FFF2-40B4-BE49-F238E27FC236}">
                <a16:creationId xmlns="" xmlns:a16="http://schemas.microsoft.com/office/drawing/2014/main" id="{60203634-A3EE-4747-8C3B-AA7F18D8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409" y="0"/>
            <a:ext cx="1781591" cy="144248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167743" y="3776594"/>
            <a:ext cx="6546273" cy="16483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u="sng" dirty="0" smtClean="0">
                <a:solidFill>
                  <a:schemeClr val="bg1"/>
                </a:solidFill>
              </a:rPr>
              <a:t>Cost Effective</a:t>
            </a:r>
            <a:endParaRPr lang="en-US" sz="1800" u="sng" dirty="0" smtClean="0">
              <a:latin typeface="GreekC_IV25" panose="00000400000000000000" pitchFamily="2" charset="0"/>
              <a:cs typeface="GreekC_IV25" panose="00000400000000000000" pitchFamily="2" charset="0"/>
            </a:endParaRPr>
          </a:p>
          <a:p>
            <a:pPr lvl="2">
              <a:lnSpc>
                <a:spcPct val="150000"/>
              </a:lnSpc>
              <a:tabLst>
                <a:tab pos="176213" algn="l"/>
              </a:tabLst>
            </a:pPr>
            <a:r>
              <a:rPr lang="en-US" sz="1800" dirty="0" smtClean="0">
                <a:solidFill>
                  <a:schemeClr val="bg1"/>
                </a:solidFill>
                <a:latin typeface="+mn-lt"/>
                <a:cs typeface="GreekC_IV25" panose="00000400000000000000" pitchFamily="2" charset="0"/>
              </a:rPr>
              <a:t>	ROM = $</a:t>
            </a:r>
            <a:r>
              <a:rPr lang="en-US" sz="1800" dirty="0" smtClean="0">
                <a:solidFill>
                  <a:schemeClr val="bg1"/>
                </a:solidFill>
                <a:latin typeface="+mn-lt"/>
                <a:cs typeface="GreekC_IV25" panose="00000400000000000000" pitchFamily="2" charset="0"/>
              </a:rPr>
              <a:t>220 </a:t>
            </a:r>
            <a:r>
              <a:rPr lang="en-US" sz="1800" dirty="0" smtClean="0">
                <a:solidFill>
                  <a:schemeClr val="bg1"/>
                </a:solidFill>
                <a:latin typeface="+mn-lt"/>
                <a:cs typeface="GreekC_IV25" panose="00000400000000000000" pitchFamily="2" charset="0"/>
              </a:rPr>
              <a:t>M for </a:t>
            </a:r>
            <a:r>
              <a:rPr lang="en-US" sz="1800" dirty="0" smtClean="0">
                <a:solidFill>
                  <a:schemeClr val="bg1"/>
                </a:solidFill>
                <a:latin typeface="+mn-lt"/>
                <a:cs typeface="GreekC_IV25" panose="00000400000000000000" pitchFamily="2" charset="0"/>
              </a:rPr>
              <a:t>5 </a:t>
            </a:r>
            <a:r>
              <a:rPr lang="en-US" sz="1800" dirty="0" smtClean="0">
                <a:solidFill>
                  <a:schemeClr val="bg1"/>
                </a:solidFill>
                <a:latin typeface="+mn-lt"/>
                <a:cs typeface="GreekC_IV25" panose="00000400000000000000" pitchFamily="2" charset="0"/>
              </a:rPr>
              <a:t>year operation,  all-up</a:t>
            </a:r>
          </a:p>
          <a:p>
            <a:pPr>
              <a:lnSpc>
                <a:spcPct val="150000"/>
              </a:lnSpc>
              <a:tabLst>
                <a:tab pos="176213" algn="l"/>
              </a:tabLst>
            </a:pPr>
            <a:r>
              <a:rPr lang="en-US" sz="1800" dirty="0" smtClean="0">
                <a:solidFill>
                  <a:schemeClr val="bg1"/>
                </a:solidFill>
                <a:latin typeface="+mn-lt"/>
                <a:cs typeface="GreekC_IV25" panose="00000400000000000000" pitchFamily="2" charset="0"/>
              </a:rPr>
              <a:t>	&gt; 220 Million Hectares</a:t>
            </a:r>
          </a:p>
          <a:p>
            <a:pPr>
              <a:lnSpc>
                <a:spcPct val="150000"/>
              </a:lnSpc>
              <a:tabLst>
                <a:tab pos="176213" algn="l"/>
              </a:tabLst>
            </a:pPr>
            <a:r>
              <a:rPr lang="en-US" sz="1800" dirty="0" smtClean="0">
                <a:solidFill>
                  <a:schemeClr val="bg1"/>
                </a:solidFill>
                <a:latin typeface="+mn-lt"/>
                <a:cs typeface="GreekC_IV25" panose="00000400000000000000" pitchFamily="2" charset="0"/>
              </a:rPr>
              <a:t>	$</a:t>
            </a:r>
            <a:r>
              <a:rPr lang="en-US" sz="1800" dirty="0" smtClean="0">
                <a:solidFill>
                  <a:schemeClr val="bg1"/>
                </a:solidFill>
                <a:latin typeface="+mn-lt"/>
                <a:cs typeface="GreekC_IV25" panose="00000400000000000000" pitchFamily="2" charset="0"/>
              </a:rPr>
              <a:t>0.02 </a:t>
            </a:r>
            <a:r>
              <a:rPr lang="en-US" sz="1800" dirty="0" smtClean="0">
                <a:solidFill>
                  <a:schemeClr val="bg1"/>
                </a:solidFill>
                <a:latin typeface="+mn-lt"/>
                <a:cs typeface="GreekC_IV25" panose="00000400000000000000" pitchFamily="2" charset="0"/>
              </a:rPr>
              <a:t>per thousand hectare/hour  -- continuous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789" y="5424982"/>
            <a:ext cx="6858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176213" algn="l"/>
              </a:tabLst>
            </a:pPr>
            <a:r>
              <a:rPr lang="en-US" u="sng" dirty="0">
                <a:solidFill>
                  <a:schemeClr val="bg1"/>
                </a:solidFill>
                <a:cs typeface="GreekC_IV25" panose="00000400000000000000" pitchFamily="2" charset="0"/>
              </a:rPr>
              <a:t>For Comparison</a:t>
            </a:r>
          </a:p>
          <a:p>
            <a:pPr>
              <a:lnSpc>
                <a:spcPct val="150000"/>
              </a:lnSpc>
              <a:tabLst>
                <a:tab pos="176213" algn="l"/>
              </a:tabLst>
            </a:pPr>
            <a:r>
              <a:rPr lang="en-US" dirty="0">
                <a:solidFill>
                  <a:schemeClr val="bg1"/>
                </a:solidFill>
                <a:cs typeface="GreekC_IV25" panose="00000400000000000000" pitchFamily="2" charset="0"/>
              </a:rPr>
              <a:t>Inexpensive Jet $2000/hr.  </a:t>
            </a:r>
            <a:r>
              <a:rPr lang="en-US" dirty="0" smtClean="0">
                <a:solidFill>
                  <a:schemeClr val="bg1"/>
                </a:solidFill>
                <a:cs typeface="GreekC_IV25" panose="00000400000000000000" pitchFamily="2" charset="0"/>
              </a:rPr>
              <a:t>@ 35,000 </a:t>
            </a:r>
            <a:r>
              <a:rPr lang="en-US" dirty="0">
                <a:solidFill>
                  <a:schemeClr val="bg1"/>
                </a:solidFill>
                <a:cs typeface="GreekC_IV25" panose="00000400000000000000" pitchFamily="2" charset="0"/>
              </a:rPr>
              <a:t>ft. </a:t>
            </a:r>
            <a:r>
              <a:rPr lang="en-US" dirty="0" smtClean="0">
                <a:solidFill>
                  <a:schemeClr val="bg1"/>
                </a:solidFill>
                <a:cs typeface="GreekC_IV25" panose="00000400000000000000" pitchFamily="2" charset="0"/>
              </a:rPr>
              <a:t>AGL </a:t>
            </a:r>
            <a:r>
              <a:rPr lang="en-US" dirty="0">
                <a:solidFill>
                  <a:schemeClr val="bg1"/>
                </a:solidFill>
                <a:cs typeface="GreekC_IV25" panose="00000400000000000000" pitchFamily="2" charset="0"/>
              </a:rPr>
              <a:t>with 120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Symbol" panose="05050102010706020507" pitchFamily="18" charset="2"/>
              </a:rPr>
              <a:t> 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Symbol" panose="05050102010706020507" pitchFamily="18" charset="2"/>
              </a:rPr>
              <a:t>FOV</a:t>
            </a:r>
          </a:p>
          <a:p>
            <a:pPr>
              <a:lnSpc>
                <a:spcPct val="150000"/>
              </a:lnSpc>
              <a:tabLst>
                <a:tab pos="176213" algn="l"/>
              </a:tabLst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Symbol" panose="05050102010706020507" pitchFamily="18" charset="2"/>
              </a:rPr>
              <a:t>Maps 2 Million Hectares per hour  Cost = $1.00 per thousand hectares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57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2307819" y="109797"/>
            <a:ext cx="8130590" cy="834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EA3E26"/>
              </a:buClr>
              <a:buSzPts val="4267"/>
              <a:buFont typeface="Bebas Neue"/>
              <a:buNone/>
            </a:pPr>
            <a:r>
              <a:rPr lang="en-US" sz="3600" b="1" dirty="0" smtClean="0">
                <a:latin typeface="+mj-lt"/>
              </a:rPr>
              <a:t>FUEGO – GEOSTATIONARY SPECS</a:t>
            </a:r>
            <a:endParaRPr lang="en-US" sz="3600" b="1" dirty="0">
              <a:latin typeface="+mj-lt"/>
            </a:endParaRPr>
          </a:p>
        </p:txBody>
      </p:sp>
      <p:pic>
        <p:nvPicPr>
          <p:cNvPr id="16" name="Picture 15" descr="A picture containing satellite&#10;&#10;Description automatically generated">
            <a:extLst>
              <a:ext uri="{FF2B5EF4-FFF2-40B4-BE49-F238E27FC236}">
                <a16:creationId xmlns="" xmlns:a16="http://schemas.microsoft.com/office/drawing/2014/main" id="{60203634-A3EE-4747-8C3B-AA7F18D8C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53" y="1199585"/>
            <a:ext cx="5063756" cy="40999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59536" y="5902036"/>
            <a:ext cx="3357747" cy="872837"/>
          </a:xfrm>
          <a:prstGeom prst="rect">
            <a:avLst/>
          </a:prstGeom>
          <a:solidFill>
            <a:srgbClr val="252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14494" y="930679"/>
            <a:ext cx="6290084" cy="41504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5563" indent="0">
              <a:lnSpc>
                <a:spcPts val="2600"/>
              </a:lnSpc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18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Geo-stationary Free-Flyer Over Western US</a:t>
            </a:r>
          </a:p>
          <a:p>
            <a:pPr marL="55563" indent="0">
              <a:lnSpc>
                <a:spcPts val="2600"/>
              </a:lnSpc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18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&gt; 220 Million hectare field of regard</a:t>
            </a:r>
          </a:p>
          <a:p>
            <a:pPr marL="55563" indent="0">
              <a:lnSpc>
                <a:spcPts val="2600"/>
              </a:lnSpc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18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Pointing Mirror: Field of Regard can be re-positioned</a:t>
            </a:r>
          </a:p>
          <a:p>
            <a:pPr marL="55563" indent="0">
              <a:lnSpc>
                <a:spcPts val="2600"/>
              </a:lnSpc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18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Bands: RGB, 3.9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µm</a:t>
            </a:r>
            <a:r>
              <a:rPr lang="en-US" sz="18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,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10.2µm </a:t>
            </a:r>
          </a:p>
          <a:p>
            <a:pPr marL="55563" indent="0">
              <a:lnSpc>
                <a:spcPts val="2600"/>
              </a:lnSpc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18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4K x 4K MCT Array,  10 micron pitch</a:t>
            </a:r>
          </a:p>
          <a:p>
            <a:pPr marL="55563" indent="0">
              <a:lnSpc>
                <a:spcPts val="2600"/>
              </a:lnSpc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1800" dirty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Focal Length: 1000 mm (</a:t>
            </a:r>
            <a:r>
              <a:rPr lang="en-US" sz="18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2.35 </a:t>
            </a:r>
            <a:r>
              <a:rPr lang="en-US" sz="1800" dirty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degree FOV)</a:t>
            </a:r>
          </a:p>
          <a:p>
            <a:pPr marL="55563" indent="0">
              <a:lnSpc>
                <a:spcPts val="2600"/>
              </a:lnSpc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1800" dirty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Optics: f/4</a:t>
            </a:r>
          </a:p>
          <a:p>
            <a:pPr marL="55563" indent="0">
              <a:lnSpc>
                <a:spcPts val="2600"/>
              </a:lnSpc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1800" dirty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Effective GSD: &lt; 300 </a:t>
            </a:r>
            <a:r>
              <a:rPr lang="en-US" sz="18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meters (dithered for </a:t>
            </a:r>
            <a:r>
              <a:rPr lang="en-US" sz="18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BPR) </a:t>
            </a:r>
            <a:endParaRPr lang="en-US" sz="1800" dirty="0">
              <a:solidFill>
                <a:schemeClr val="bg1"/>
              </a:solidFill>
              <a:ea typeface="Open Sans"/>
              <a:cs typeface="Open Sans"/>
              <a:sym typeface="Open Sans"/>
            </a:endParaRPr>
          </a:p>
          <a:p>
            <a:pPr marL="55563" indent="0">
              <a:lnSpc>
                <a:spcPts val="2600"/>
              </a:lnSpc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18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Array readable @ 100 Hz; planned read 0.5 Hz</a:t>
            </a:r>
          </a:p>
          <a:p>
            <a:pPr marL="55563" indent="0">
              <a:lnSpc>
                <a:spcPts val="2600"/>
              </a:lnSpc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18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Simple image processing &amp; compression on-board </a:t>
            </a:r>
          </a:p>
          <a:p>
            <a:pPr marL="55563" indent="0">
              <a:lnSpc>
                <a:spcPts val="2600"/>
              </a:lnSpc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18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Transmit cadence: Every 10 Seconds -- 40 Mb/S  or less </a:t>
            </a:r>
          </a:p>
          <a:p>
            <a:pPr marL="55563" indent="0">
              <a:lnSpc>
                <a:spcPts val="2600"/>
              </a:lnSpc>
              <a:spcBef>
                <a:spcPts val="933"/>
              </a:spcBef>
              <a:buClr>
                <a:srgbClr val="EA3E26"/>
              </a:buClr>
              <a:buSzPct val="63000"/>
            </a:pPr>
            <a:r>
              <a:rPr lang="en-US" sz="18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All-up ROM for </a:t>
            </a:r>
            <a:r>
              <a:rPr lang="en-US" sz="18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5 </a:t>
            </a:r>
            <a:r>
              <a:rPr lang="en-US" sz="1800" dirty="0" smtClean="0">
                <a:solidFill>
                  <a:schemeClr val="bg1"/>
                </a:solidFill>
                <a:ea typeface="Open Sans"/>
                <a:cs typeface="Open Sans"/>
                <a:sym typeface="Open Sans"/>
              </a:rPr>
              <a:t>year operation: $220M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2498" y="916223"/>
            <a:ext cx="4671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Detection: &gt;8</a:t>
            </a:r>
            <a:r>
              <a:rPr lang="en-US" sz="2000" dirty="0" smtClean="0">
                <a:solidFill>
                  <a:schemeClr val="bg1"/>
                </a:solidFill>
                <a:latin typeface="GreekC_IV25" panose="00000400000000000000" pitchFamily="2" charset="0"/>
                <a:ea typeface="Open Sans"/>
                <a:cs typeface="GreekC_IV25" panose="00000400000000000000" pitchFamily="2" charset="0"/>
                <a:sym typeface="Open Sans"/>
              </a:rPr>
              <a:t>s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for 30 m</a:t>
            </a:r>
            <a:r>
              <a:rPr lang="en-US" sz="2000" baseline="30000" dirty="0" smtClean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 at 1000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Symbol" panose="05050102010706020507" pitchFamily="18" charset="2"/>
              </a:rPr>
              <a:t>K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498" y="5300290"/>
            <a:ext cx="4671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10 </a:t>
            </a:r>
            <a:r>
              <a:rPr lang="en-US" sz="2000" dirty="0" err="1" smtClean="0">
                <a:solidFill>
                  <a:schemeClr val="bg1"/>
                </a:solidFill>
              </a:rPr>
              <a:t>ms</a:t>
            </a:r>
            <a:r>
              <a:rPr lang="en-US" sz="2000" dirty="0" err="1" smtClean="0">
                <a:solidFill>
                  <a:schemeClr val="bg1"/>
                </a:solidFill>
              </a:rPr>
              <a:t>ec</a:t>
            </a:r>
            <a:r>
              <a:rPr lang="en-US" sz="2000" dirty="0" smtClean="0">
                <a:solidFill>
                  <a:schemeClr val="bg1"/>
                </a:solidFill>
              </a:rPr>
              <a:t> read every 10 seconds, </a:t>
            </a:r>
            <a:r>
              <a:rPr lang="el-GR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T=3.7K;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Symbol" panose="05050102010706020507" pitchFamily="18" charset="2"/>
              </a:rPr>
              <a:t>6 images co-added: SNR = 87  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810" y="6233170"/>
            <a:ext cx="4671866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chemeClr val="bg1"/>
                </a:solidFill>
              </a:rPr>
              <a:t>GOES ~0.6K </a:t>
            </a:r>
            <a:r>
              <a:rPr lang="el-G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from 2 </a:t>
            </a:r>
            <a:r>
              <a:rPr lang="en-US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read, SNR~8.5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5472568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Gre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4680</TotalTime>
  <Words>835</Words>
  <Application>Microsoft Office PowerPoint</Application>
  <PresentationFormat>Widescreen</PresentationFormat>
  <Paragraphs>178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Calibri</vt:lpstr>
      <vt:lpstr>Open Sans</vt:lpstr>
      <vt:lpstr>Arial</vt:lpstr>
      <vt:lpstr>Symbol</vt:lpstr>
      <vt:lpstr>Tahoma</vt:lpstr>
      <vt:lpstr>GreekC_IV25</vt:lpstr>
      <vt:lpstr>Bebas Neue</vt:lpstr>
      <vt:lpstr>Wingdings</vt:lpstr>
      <vt:lpstr>1_Office Theme</vt:lpstr>
      <vt:lpstr>FUEGO GROUP</vt:lpstr>
      <vt:lpstr>PowerPoint Presentation</vt:lpstr>
      <vt:lpstr>RAPID DETECTION:  THE COST-EFFECTIVE KEY</vt:lpstr>
      <vt:lpstr>FUEGO CAM</vt:lpstr>
      <vt:lpstr>FUEGO CAM by the numbers</vt:lpstr>
      <vt:lpstr>Satellite and Camera Data Fusion</vt:lpstr>
      <vt:lpstr>WHAT WE’RE HEARING</vt:lpstr>
      <vt:lpstr>FUEGO – GEOSTATIONARY  RATIONAL</vt:lpstr>
      <vt:lpstr>FUEGO – GEOSTATIONARY SPECS</vt:lpstr>
      <vt:lpstr>AIRBORNE FIRE CHARACTERIZATION &amp; MAPPING SYSTEM</vt:lpstr>
      <vt:lpstr>The FUEGO Group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WILDFIRE INTELLIGENCE</dc:title>
  <dc:creator>brian craddock</dc:creator>
  <cp:lastModifiedBy>Tim Ball</cp:lastModifiedBy>
  <cp:revision>130</cp:revision>
  <dcterms:created xsi:type="dcterms:W3CDTF">2021-02-13T05:06:57Z</dcterms:created>
  <dcterms:modified xsi:type="dcterms:W3CDTF">2021-12-01T08:24:28Z</dcterms:modified>
</cp:coreProperties>
</file>