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60" r:id="rId4"/>
    <p:sldId id="301" r:id="rId5"/>
    <p:sldId id="269" r:id="rId6"/>
    <p:sldId id="276" r:id="rId7"/>
    <p:sldId id="277" r:id="rId8"/>
    <p:sldId id="297" r:id="rId9"/>
    <p:sldId id="308" r:id="rId10"/>
    <p:sldId id="315" r:id="rId11"/>
    <p:sldId id="304" r:id="rId12"/>
    <p:sldId id="293" r:id="rId13"/>
    <p:sldId id="279" r:id="rId14"/>
    <p:sldId id="317" r:id="rId15"/>
    <p:sldId id="316" r:id="rId16"/>
    <p:sldId id="302" r:id="rId17"/>
    <p:sldId id="270" r:id="rId18"/>
    <p:sldId id="311" r:id="rId19"/>
    <p:sldId id="312" r:id="rId20"/>
    <p:sldId id="313" r:id="rId21"/>
    <p:sldId id="290"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33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68" autoAdjust="0"/>
  </p:normalViewPr>
  <p:slideViewPr>
    <p:cSldViewPr>
      <p:cViewPr varScale="1">
        <p:scale>
          <a:sx n="77" d="100"/>
          <a:sy n="77" d="100"/>
        </p:scale>
        <p:origin x="58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9045B-F6A1-454E-8601-8D7CFF925E8C}" type="datetimeFigureOut">
              <a:rPr lang="en-US" smtClean="0"/>
              <a:t>5/25/2016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6F64B4-50F1-4076-B125-A50B0B0D45BF}" type="slidenum">
              <a:rPr lang="en-US" smtClean="0"/>
              <a:t>‹#›</a:t>
            </a:fld>
            <a:endParaRPr lang="en-US"/>
          </a:p>
        </p:txBody>
      </p:sp>
    </p:spTree>
    <p:extLst>
      <p:ext uri="{BB962C8B-B14F-4D97-AF65-F5344CB8AC3E}">
        <p14:creationId xmlns:p14="http://schemas.microsoft.com/office/powerpoint/2010/main" val="2685063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Pixe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F64B4-50F1-4076-B125-A50B0B0D45BF}" type="slidenum">
              <a:rPr lang="en-US" smtClean="0"/>
              <a:t>1</a:t>
            </a:fld>
            <a:endParaRPr lang="en-US"/>
          </a:p>
        </p:txBody>
      </p:sp>
    </p:spTree>
    <p:extLst>
      <p:ext uri="{BB962C8B-B14F-4D97-AF65-F5344CB8AC3E}">
        <p14:creationId xmlns:p14="http://schemas.microsoft.com/office/powerpoint/2010/main" val="3442327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Filters</a:t>
            </a:r>
          </a:p>
          <a:p>
            <a:pPr lvl="1"/>
            <a:r>
              <a:rPr lang="en-US" dirty="0" smtClean="0"/>
              <a:t>Resample spatially to optimal spatial resolution</a:t>
            </a:r>
          </a:p>
          <a:p>
            <a:pPr lvl="2"/>
            <a:r>
              <a:rPr lang="en-US" dirty="0" smtClean="0"/>
              <a:t>Other resolutions?</a:t>
            </a:r>
          </a:p>
          <a:p>
            <a:pPr lvl="2"/>
            <a:r>
              <a:rPr lang="en-US" dirty="0" smtClean="0"/>
              <a:t>	resampled</a:t>
            </a:r>
            <a:r>
              <a:rPr lang="en-US" baseline="0" dirty="0" smtClean="0"/>
              <a:t> 120m burn image -&gt; 240m = burn extent worked fine</a:t>
            </a:r>
          </a:p>
          <a:p>
            <a:pPr lvl="2"/>
            <a:r>
              <a:rPr lang="en-US" baseline="0" dirty="0" smtClean="0"/>
              <a:t>		what about burn severity/white ash?</a:t>
            </a:r>
            <a:endParaRPr lang="en-US" dirty="0" smtClean="0"/>
          </a:p>
          <a:p>
            <a:pPr lvl="2"/>
            <a:r>
              <a:rPr lang="en-US" dirty="0" smtClean="0"/>
              <a:t>Can dumb down resolution,</a:t>
            </a:r>
            <a:r>
              <a:rPr lang="en-US" baseline="0" dirty="0" smtClean="0"/>
              <a:t> but can’t increase.  There is no cure for stupid</a:t>
            </a:r>
          </a:p>
          <a:p>
            <a:pPr lvl="2"/>
            <a:endParaRPr lang="en-US" baseline="0" dirty="0" smtClean="0"/>
          </a:p>
          <a:p>
            <a:pPr marL="514350" indent="-457200"/>
            <a:r>
              <a:rPr lang="en-US" sz="2800" dirty="0" smtClean="0"/>
              <a:t>Mitigate the “Curse of Dimensionality” – if we only have 3 dimensions (</a:t>
            </a:r>
            <a:r>
              <a:rPr lang="en-US" sz="2800" dirty="0" err="1" smtClean="0"/>
              <a:t>rgb</a:t>
            </a:r>
            <a:r>
              <a:rPr lang="en-US" sz="2800" dirty="0" smtClean="0"/>
              <a:t>,</a:t>
            </a:r>
            <a:r>
              <a:rPr lang="en-US" sz="2800" baseline="0" dirty="0" smtClean="0"/>
              <a:t> not an issue) – higher w/ object classification</a:t>
            </a:r>
            <a:endParaRPr lang="en-US" sz="2800" dirty="0" smtClean="0"/>
          </a:p>
          <a:p>
            <a:pPr marL="914400" lvl="1" indent="-457200"/>
            <a:r>
              <a:rPr lang="en-US" sz="2400" dirty="0" smtClean="0"/>
              <a:t>Transformation</a:t>
            </a:r>
          </a:p>
          <a:p>
            <a:pPr marL="914400" lvl="1" indent="-457200"/>
            <a:r>
              <a:rPr lang="en-US" sz="2400" dirty="0" smtClean="0"/>
              <a:t>Principal Component Analysis</a:t>
            </a:r>
          </a:p>
          <a:p>
            <a:pPr lvl="2"/>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normalization</a:t>
            </a:r>
            <a:r>
              <a:rPr lang="en-US" sz="1200" b="0" i="0" kern="1200" dirty="0" smtClean="0">
                <a:solidFill>
                  <a:schemeClr val="tx1"/>
                </a:solidFill>
                <a:effectLst/>
                <a:latin typeface="+mn-lt"/>
                <a:ea typeface="+mn-ea"/>
                <a:cs typeface="+mn-cs"/>
              </a:rPr>
              <a:t> is a process that changes the range of </a:t>
            </a:r>
            <a:r>
              <a:rPr lang="en-US" sz="1200" b="0" i="0" u="none" strike="noStrike" kern="1200" dirty="0" smtClean="0">
                <a:solidFill>
                  <a:schemeClr val="tx1"/>
                </a:solidFill>
                <a:effectLst/>
                <a:latin typeface="+mn-lt"/>
                <a:ea typeface="+mn-ea"/>
                <a:cs typeface="+mn-cs"/>
                <a:hlinkClick r:id="rId3" tooltip="Pixel"/>
              </a:rPr>
              <a:t>pixel</a:t>
            </a:r>
            <a:r>
              <a:rPr lang="en-US" sz="1200" b="0" i="0" kern="1200" dirty="0" smtClean="0">
                <a:solidFill>
                  <a:schemeClr val="tx1"/>
                </a:solidFill>
                <a:effectLst/>
                <a:latin typeface="+mn-lt"/>
                <a:ea typeface="+mn-ea"/>
                <a:cs typeface="+mn-cs"/>
              </a:rPr>
              <a:t> intensity values</a:t>
            </a:r>
          </a:p>
          <a:p>
            <a:r>
              <a:rPr lang="en-US" dirty="0" smtClean="0"/>
              <a:t>Dimensionality reduction</a:t>
            </a:r>
          </a:p>
          <a:p>
            <a:pPr lvl="1"/>
            <a:r>
              <a:rPr lang="en-US" dirty="0" smtClean="0"/>
              <a:t>Transformation</a:t>
            </a:r>
          </a:p>
          <a:p>
            <a:pPr lvl="2"/>
            <a:r>
              <a:rPr lang="en-US" dirty="0" smtClean="0"/>
              <a:t>Hue</a:t>
            </a:r>
            <a:r>
              <a:rPr lang="en-US" baseline="0" dirty="0" smtClean="0"/>
              <a:t> Saturation Value – drop value, separable without it</a:t>
            </a:r>
          </a:p>
          <a:p>
            <a:pPr lvl="1"/>
            <a:r>
              <a:rPr lang="en-US" dirty="0" smtClean="0"/>
              <a:t>Principal Component Analysis</a:t>
            </a:r>
          </a:p>
          <a:p>
            <a:r>
              <a:rPr lang="en-US" sz="1200" b="0" i="0" kern="1200" dirty="0" smtClean="0">
                <a:solidFill>
                  <a:schemeClr val="tx1"/>
                </a:solidFill>
                <a:effectLst/>
                <a:latin typeface="+mn-lt"/>
                <a:ea typeface="+mn-ea"/>
                <a:cs typeface="+mn-cs"/>
              </a:rPr>
              <a:t>Structure</a:t>
            </a:r>
          </a:p>
          <a:p>
            <a:pPr lvl="1"/>
            <a:r>
              <a:rPr lang="en-US" sz="1200" b="0" i="0" kern="1200" dirty="0" smtClean="0">
                <a:solidFill>
                  <a:schemeClr val="tx1"/>
                </a:solidFill>
                <a:effectLst/>
                <a:latin typeface="+mn-lt"/>
                <a:ea typeface="+mn-ea"/>
                <a:cs typeface="+mn-cs"/>
              </a:rPr>
              <a:t>Identify</a:t>
            </a:r>
            <a:r>
              <a:rPr lang="en-US" sz="1200" b="0" i="0" kern="1200" baseline="0" dirty="0" smtClean="0">
                <a:solidFill>
                  <a:schemeClr val="tx1"/>
                </a:solidFill>
                <a:effectLst/>
                <a:latin typeface="+mn-lt"/>
                <a:ea typeface="+mn-ea"/>
                <a:cs typeface="+mn-cs"/>
              </a:rPr>
              <a:t> burn/</a:t>
            </a:r>
            <a:r>
              <a:rPr lang="en-US" sz="1200" b="0" i="0" kern="1200" baseline="0" dirty="0" err="1" smtClean="0">
                <a:solidFill>
                  <a:schemeClr val="tx1"/>
                </a:solidFill>
                <a:effectLst/>
                <a:latin typeface="+mn-lt"/>
                <a:ea typeface="+mn-ea"/>
                <a:cs typeface="+mn-cs"/>
              </a:rPr>
              <a:t>unburn</a:t>
            </a:r>
            <a:r>
              <a:rPr lang="en-US" sz="1200" b="0" i="0" kern="1200" baseline="0" dirty="0" smtClean="0">
                <a:solidFill>
                  <a:schemeClr val="tx1"/>
                </a:solidFill>
                <a:effectLst/>
                <a:latin typeface="+mn-lt"/>
                <a:ea typeface="+mn-ea"/>
                <a:cs typeface="+mn-cs"/>
              </a:rPr>
              <a:t> before white ash and veg type</a:t>
            </a:r>
          </a:p>
          <a:p>
            <a:pPr marL="971550" lvl="1" indent="-457200"/>
            <a:r>
              <a:rPr lang="en-US" dirty="0" smtClean="0"/>
              <a:t>If this is a morning image and there’s a tree to the east, this might be a shadow.</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Post processing</a:t>
            </a:r>
          </a:p>
          <a:p>
            <a:pPr marL="457200" lvl="0" indent="-457200"/>
            <a:r>
              <a:rPr lang="en-US" dirty="0" smtClean="0">
                <a:solidFill>
                  <a:schemeClr val="tx1"/>
                </a:solidFill>
              </a:rPr>
              <a:t>Object enhancement </a:t>
            </a:r>
          </a:p>
          <a:p>
            <a:pPr marL="914400" lvl="1" indent="-457200"/>
            <a:r>
              <a:rPr lang="en-US" dirty="0" smtClean="0">
                <a:solidFill>
                  <a:schemeClr val="tx1"/>
                </a:solidFill>
              </a:rPr>
              <a:t>Morphology</a:t>
            </a:r>
            <a:r>
              <a:rPr lang="en-US" baseline="0" dirty="0" smtClean="0">
                <a:solidFill>
                  <a:schemeClr val="tx1"/>
                </a:solidFill>
              </a:rPr>
              <a:t> to </a:t>
            </a:r>
            <a:r>
              <a:rPr lang="en-US" dirty="0" smtClean="0">
                <a:solidFill>
                  <a:schemeClr val="tx1"/>
                </a:solidFill>
              </a:rPr>
              <a:t>Bring out white ash</a:t>
            </a:r>
          </a:p>
          <a:p>
            <a:pPr marL="457200" lvl="0" indent="-457200"/>
            <a:r>
              <a:rPr lang="en-US" dirty="0" smtClean="0">
                <a:solidFill>
                  <a:schemeClr val="tx1"/>
                </a:solidFill>
              </a:rPr>
              <a:t>Salt and pepper effect</a:t>
            </a:r>
          </a:p>
          <a:p>
            <a:pPr marL="857250" lvl="1" indent="-457200"/>
            <a:r>
              <a:rPr lang="en-US" dirty="0" smtClean="0"/>
              <a:t>Morphology – </a:t>
            </a:r>
            <a:r>
              <a:rPr lang="en-US" dirty="0" err="1" smtClean="0"/>
              <a:t>dialate</a:t>
            </a:r>
            <a:r>
              <a:rPr lang="en-US" dirty="0" smtClean="0"/>
              <a:t>, erode, open, close, connected components</a:t>
            </a:r>
            <a:endParaRPr lang="en-US" dirty="0" smtClean="0">
              <a:solidFill>
                <a:schemeClr val="tx1"/>
              </a:solidFill>
            </a:endParaRPr>
          </a:p>
          <a:p>
            <a:pPr marL="1314450" lvl="2" indent="-457200"/>
            <a:r>
              <a:rPr lang="en-US" dirty="0" smtClean="0"/>
              <a:t>Blurring (Median Blur Filter)</a:t>
            </a:r>
          </a:p>
          <a:p>
            <a:pPr marL="1314450" lvl="2" indent="-457200"/>
            <a:r>
              <a:rPr lang="en-US" dirty="0" smtClean="0"/>
              <a:t>Majority Filter (arc) or Area opening(</a:t>
            </a:r>
            <a:r>
              <a:rPr lang="en-US" dirty="0" err="1" smtClean="0"/>
              <a:t>matlab</a:t>
            </a:r>
            <a:r>
              <a:rPr lang="en-US" dirty="0" smtClean="0"/>
              <a:t>/</a:t>
            </a:r>
            <a:r>
              <a:rPr lang="en-US" dirty="0" err="1" smtClean="0"/>
              <a:t>OpenCV</a:t>
            </a:r>
            <a:r>
              <a:rPr lang="en-US" dirty="0" smtClean="0"/>
              <a:t>)</a:t>
            </a:r>
            <a:r>
              <a:rPr lang="en-US" dirty="0" smtClean="0">
                <a:solidFill>
                  <a:schemeClr val="tx1"/>
                </a:solidFill>
              </a:rPr>
              <a:t> </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removes from a binary image all connected components (objects) that have fewer than </a:t>
            </a:r>
            <a:r>
              <a:rPr lang="en-US" dirty="0" smtClean="0"/>
              <a:t>P</a:t>
            </a:r>
            <a:r>
              <a:rPr lang="en-US" sz="1200" b="0" i="0" kern="1200" dirty="0" smtClean="0">
                <a:solidFill>
                  <a:schemeClr val="tx1"/>
                </a:solidFill>
                <a:effectLst/>
                <a:latin typeface="+mn-lt"/>
                <a:ea typeface="+mn-ea"/>
                <a:cs typeface="+mn-cs"/>
              </a:rPr>
              <a:t> pixels</a:t>
            </a:r>
            <a:endParaRPr lang="en-US" dirty="0" smtClean="0">
              <a:solidFill>
                <a:schemeClr val="tx1"/>
              </a:solidFill>
            </a:endParaRPr>
          </a:p>
          <a:p>
            <a:r>
              <a:rPr lang="en-US" dirty="0" smtClean="0"/>
              <a:t>Output Spatial Resolution</a:t>
            </a:r>
          </a:p>
          <a:p>
            <a:pPr lvl="1"/>
            <a:r>
              <a:rPr lang="en-US" dirty="0" smtClean="0"/>
              <a:t>Depends on what we’re looking at</a:t>
            </a:r>
          </a:p>
          <a:p>
            <a:r>
              <a:rPr lang="en-US" dirty="0" smtClean="0"/>
              <a:t>Islands – if it’s just tree, is</a:t>
            </a:r>
            <a:r>
              <a:rPr lang="en-US" baseline="0" dirty="0" smtClean="0"/>
              <a:t> it island or low intensity burn (with live canopy)</a:t>
            </a:r>
          </a:p>
          <a:p>
            <a:pPr lvl="1"/>
            <a:r>
              <a:rPr lang="en-US" baseline="0" dirty="0" smtClean="0"/>
              <a:t>Look for grass </a:t>
            </a:r>
            <a:r>
              <a:rPr lang="en-US" baseline="0" dirty="0" err="1" smtClean="0"/>
              <a:t>vs</a:t>
            </a:r>
            <a:r>
              <a:rPr lang="en-US" baseline="0" dirty="0" smtClean="0"/>
              <a:t> just conifer/</a:t>
            </a:r>
            <a:r>
              <a:rPr lang="en-US" baseline="0" dirty="0" err="1" smtClean="0"/>
              <a:t>disciduous</a:t>
            </a:r>
            <a:endParaRPr lang="en-US" dirty="0" smtClean="0"/>
          </a:p>
          <a:p>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86F64B4-50F1-4076-B125-A50B0B0D45BF}" type="slidenum">
              <a:rPr lang="en-US" smtClean="0"/>
              <a:t>12</a:t>
            </a:fld>
            <a:endParaRPr lang="en-US"/>
          </a:p>
        </p:txBody>
      </p:sp>
    </p:spTree>
    <p:extLst>
      <p:ext uri="{BB962C8B-B14F-4D97-AF65-F5344CB8AC3E}">
        <p14:creationId xmlns:p14="http://schemas.microsoft.com/office/powerpoint/2010/main" val="1123926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buNone/>
            </a:pPr>
            <a:r>
              <a:rPr lang="en-US" dirty="0" smtClean="0">
                <a:solidFill>
                  <a:schemeClr val="tx1"/>
                </a:solidFill>
              </a:rPr>
              <a:t>Spectral Resolution</a:t>
            </a:r>
          </a:p>
          <a:p>
            <a:r>
              <a:rPr lang="en-US" dirty="0" smtClean="0"/>
              <a:t>    Multi-spectral  - consumer grade cameras</a:t>
            </a:r>
          </a:p>
          <a:p>
            <a:pPr lvl="1"/>
            <a:r>
              <a:rPr lang="en-US" dirty="0" smtClean="0"/>
              <a:t>Color (Red, Green and Blue)</a:t>
            </a:r>
          </a:p>
          <a:p>
            <a:pPr lvl="1"/>
            <a:r>
              <a:rPr lang="en-US" dirty="0" smtClean="0"/>
              <a:t>Near Infrared</a:t>
            </a:r>
          </a:p>
          <a:p>
            <a:r>
              <a:rPr lang="en-US" dirty="0" smtClean="0"/>
              <a:t>    Hyper-spectral</a:t>
            </a:r>
          </a:p>
          <a:p>
            <a:pPr lvl="1"/>
            <a:r>
              <a:rPr lang="en-US" dirty="0" smtClean="0"/>
              <a:t>Extent</a:t>
            </a:r>
          </a:p>
          <a:p>
            <a:pPr lvl="1"/>
            <a:r>
              <a:rPr lang="en-US" dirty="0" smtClean="0"/>
              <a:t>	</a:t>
            </a:r>
            <a:r>
              <a:rPr lang="en-US" sz="1200" dirty="0" smtClean="0"/>
              <a:t>wider range of the electromagnetic (EM) spectrum</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r>
              <a:rPr lang="en-US" dirty="0" smtClean="0"/>
              <a:t>Including Shortwave Infrared?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2"/>
            <a:r>
              <a:rPr lang="en-US" dirty="0" smtClean="0"/>
              <a:t>Get data we can’t get with multi-spectral</a:t>
            </a:r>
          </a:p>
          <a:p>
            <a:pPr lvl="3"/>
            <a:r>
              <a:rPr lang="en-US" dirty="0" smtClean="0"/>
              <a:t>NIR, </a:t>
            </a:r>
            <a:r>
              <a:rPr lang="en-US" dirty="0" err="1" smtClean="0"/>
              <a:t>swir</a:t>
            </a:r>
            <a:r>
              <a:rPr lang="en-US" dirty="0" smtClean="0"/>
              <a:t>, thermal</a:t>
            </a:r>
          </a:p>
          <a:p>
            <a:pPr lvl="2"/>
            <a:r>
              <a:rPr lang="en-US" dirty="0" smtClean="0"/>
              <a:t>Are there unevaluated</a:t>
            </a:r>
            <a:r>
              <a:rPr lang="en-US" baseline="0" dirty="0" smtClean="0"/>
              <a:t> bands that we can’t get with </a:t>
            </a:r>
            <a:r>
              <a:rPr lang="en-US" baseline="0" dirty="0" err="1" smtClean="0"/>
              <a:t>satillite</a:t>
            </a:r>
            <a:r>
              <a:rPr lang="en-US" baseline="0" dirty="0" smtClean="0"/>
              <a:t>?</a:t>
            </a:r>
          </a:p>
          <a:p>
            <a:pPr lvl="1"/>
            <a:r>
              <a:rPr lang="en-US" dirty="0" smtClean="0">
                <a:solidFill>
                  <a:schemeClr val="tx1"/>
                </a:solidFill>
              </a:rPr>
              <a:t>Resolution </a:t>
            </a:r>
          </a:p>
          <a:p>
            <a:pPr lvl="2"/>
            <a:r>
              <a:rPr lang="en-US" dirty="0" smtClean="0"/>
              <a:t>Narrower bands record smaller part of the EM spectrum</a:t>
            </a:r>
          </a:p>
          <a:p>
            <a:pPr lvl="2"/>
            <a:endParaRPr lang="en-US" dirty="0" smtClean="0"/>
          </a:p>
          <a:p>
            <a:pPr lvl="2"/>
            <a:endParaRPr lang="en-US" dirty="0"/>
          </a:p>
          <a:p>
            <a:pPr marL="57150" indent="0">
              <a:buNone/>
            </a:pPr>
            <a:r>
              <a:rPr lang="en-US" dirty="0" smtClean="0"/>
              <a:t>Spatial resolution </a:t>
            </a:r>
          </a:p>
          <a:p>
            <a:pPr lvl="1"/>
            <a:r>
              <a:rPr lang="en-US" dirty="0" smtClean="0"/>
              <a:t>Altitude (AGL) of 60 meters (200 </a:t>
            </a:r>
            <a:r>
              <a:rPr lang="en-US" dirty="0" err="1" smtClean="0"/>
              <a:t>ft</a:t>
            </a:r>
            <a:r>
              <a:rPr lang="en-US" dirty="0" smtClean="0"/>
              <a:t>) </a:t>
            </a:r>
          </a:p>
          <a:p>
            <a:pPr lvl="2"/>
            <a:r>
              <a:rPr lang="en-US" dirty="0" smtClean="0"/>
              <a:t>Spatial resolution &lt; 5 cm/pixel</a:t>
            </a:r>
          </a:p>
          <a:p>
            <a:pPr lvl="1"/>
            <a:r>
              <a:rPr lang="en-US" dirty="0" smtClean="0"/>
              <a:t>Pixel size smaller than object we’re looking at</a:t>
            </a: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dirty="0" smtClean="0"/>
              <a:t>At what resolution do</a:t>
            </a:r>
            <a:r>
              <a:rPr lang="en-US" baseline="0" dirty="0" smtClean="0"/>
              <a:t> we stop getting an increase in information</a:t>
            </a:r>
            <a:endParaRPr lang="en-US" dirty="0" smtClean="0"/>
          </a:p>
          <a:p>
            <a:pPr lvl="1"/>
            <a:r>
              <a:rPr lang="en-US" dirty="0" smtClean="0"/>
              <a:t>Improve on what’s available </a:t>
            </a:r>
          </a:p>
          <a:p>
            <a:pPr lvl="2"/>
            <a:r>
              <a:rPr lang="en-US" dirty="0" smtClean="0"/>
              <a:t>satellite  =</a:t>
            </a:r>
            <a:r>
              <a:rPr lang="en-US" baseline="0" dirty="0" smtClean="0"/>
              <a:t> </a:t>
            </a:r>
            <a:r>
              <a:rPr lang="en-US" dirty="0" smtClean="0"/>
              <a:t>2.5m – 30m</a:t>
            </a:r>
          </a:p>
          <a:p>
            <a:pPr lvl="2"/>
            <a:r>
              <a:rPr lang="en-US" dirty="0" smtClean="0"/>
              <a:t>Aerial = .25 – 1m</a:t>
            </a:r>
          </a:p>
          <a:p>
            <a:pPr lvl="1"/>
            <a:r>
              <a:rPr lang="en-US" dirty="0" err="1" smtClean="0"/>
              <a:t>Georeference</a:t>
            </a:r>
            <a:endParaRPr lang="en-US" dirty="0" smtClean="0"/>
          </a:p>
          <a:p>
            <a:pPr lvl="2"/>
            <a:r>
              <a:rPr lang="en-US" dirty="0" smtClean="0"/>
              <a:t>Where exactly is the burnt log I’m looking at in the image?</a:t>
            </a:r>
          </a:p>
          <a:p>
            <a:pPr lvl="2"/>
            <a:r>
              <a:rPr lang="en-US" dirty="0" smtClean="0"/>
              <a:t>Needed for multi-temporal sampling and </a:t>
            </a:r>
            <a:r>
              <a:rPr lang="en-US" dirty="0" err="1" smtClean="0"/>
              <a:t>mosaicing</a:t>
            </a:r>
            <a:r>
              <a:rPr lang="en-US" dirty="0" smtClean="0"/>
              <a:t> </a:t>
            </a:r>
          </a:p>
          <a:p>
            <a:pPr lvl="2"/>
            <a:r>
              <a:rPr lang="en-US" dirty="0" smtClean="0"/>
              <a:t>Need latitude, longitude, elevation and heading</a:t>
            </a:r>
          </a:p>
          <a:p>
            <a:pPr lvl="2"/>
            <a:r>
              <a:rPr lang="en-US" dirty="0" smtClean="0"/>
              <a:t>Pix4D </a:t>
            </a:r>
          </a:p>
          <a:p>
            <a:pPr lvl="2"/>
            <a:r>
              <a:rPr lang="en-US" dirty="0" smtClean="0"/>
              <a:t>Can use ArcGIS to </a:t>
            </a:r>
            <a:r>
              <a:rPr lang="en-US" dirty="0" err="1" smtClean="0"/>
              <a:t>georeference</a:t>
            </a:r>
            <a:r>
              <a:rPr lang="en-US" dirty="0" smtClean="0"/>
              <a:t> and mosaic</a:t>
            </a:r>
          </a:p>
          <a:p>
            <a:pPr lvl="2"/>
            <a:endParaRPr lang="en-US" dirty="0" smtClean="0"/>
          </a:p>
          <a:p>
            <a:pPr marL="57150" indent="0">
              <a:buNone/>
            </a:pPr>
            <a:r>
              <a:rPr lang="en-US" dirty="0" smtClean="0">
                <a:solidFill>
                  <a:schemeClr val="tx1"/>
                </a:solidFill>
              </a:rPr>
              <a:t>Imagery - temporal</a:t>
            </a:r>
            <a:r>
              <a:rPr lang="en-US" dirty="0" smtClean="0"/>
              <a:t> resolution </a:t>
            </a:r>
          </a:p>
          <a:p>
            <a:pPr lvl="1"/>
            <a:r>
              <a:rPr lang="en-US" dirty="0" smtClean="0"/>
              <a:t>UAS - on demand but have to be there</a:t>
            </a:r>
          </a:p>
          <a:p>
            <a:pPr lvl="1"/>
            <a:r>
              <a:rPr lang="en-US" dirty="0" smtClean="0"/>
              <a:t>Manned </a:t>
            </a:r>
          </a:p>
          <a:p>
            <a:pPr lvl="2"/>
            <a:r>
              <a:rPr lang="en-US" dirty="0" smtClean="0"/>
              <a:t>Availability</a:t>
            </a:r>
          </a:p>
          <a:p>
            <a:pPr lvl="2"/>
            <a:r>
              <a:rPr lang="en-US" dirty="0" smtClean="0"/>
              <a:t>Cost (10x UAS)</a:t>
            </a:r>
          </a:p>
          <a:p>
            <a:pPr lvl="1"/>
            <a:r>
              <a:rPr lang="en-US" dirty="0" smtClean="0"/>
              <a:t>Satellite </a:t>
            </a:r>
          </a:p>
          <a:p>
            <a:pPr lvl="2"/>
            <a:r>
              <a:rPr lang="en-US" dirty="0" smtClean="0"/>
              <a:t>Flyover frequency</a:t>
            </a:r>
          </a:p>
          <a:p>
            <a:pPr lvl="2"/>
            <a:r>
              <a:rPr lang="en-US" dirty="0" smtClean="0"/>
              <a:t>Cloud/smoke cover</a:t>
            </a:r>
          </a:p>
          <a:p>
            <a:pPr lvl="1"/>
            <a:endParaRPr lang="en-US" dirty="0" smtClean="0"/>
          </a:p>
          <a:p>
            <a:pPr lvl="2"/>
            <a:endParaRPr lang="en-US" dirty="0" smtClean="0"/>
          </a:p>
          <a:p>
            <a:pPr lvl="1"/>
            <a:endParaRPr lang="en-US" dirty="0" smtClean="0"/>
          </a:p>
          <a:p>
            <a:pPr marL="514350" lvl="1" indent="0">
              <a:buNone/>
            </a:pPr>
            <a:endParaRPr lang="en-US" dirty="0" smtClean="0">
              <a:solidFill>
                <a:schemeClr val="tx1"/>
              </a:solidFill>
            </a:endParaRPr>
          </a:p>
          <a:p>
            <a:pPr lvl="0"/>
            <a:endParaRPr lang="en-US" dirty="0" smtClean="0"/>
          </a:p>
        </p:txBody>
      </p:sp>
      <p:sp>
        <p:nvSpPr>
          <p:cNvPr id="4" name="Slide Number Placeholder 3"/>
          <p:cNvSpPr>
            <a:spLocks noGrp="1"/>
          </p:cNvSpPr>
          <p:nvPr>
            <p:ph type="sldNum" sz="quarter" idx="10"/>
          </p:nvPr>
        </p:nvSpPr>
        <p:spPr/>
        <p:txBody>
          <a:bodyPr/>
          <a:lstStyle/>
          <a:p>
            <a:fld id="{186F64B4-50F1-4076-B125-A50B0B0D45BF}" type="slidenum">
              <a:rPr lang="en-US" smtClean="0"/>
              <a:t>13</a:t>
            </a:fld>
            <a:endParaRPr lang="en-US"/>
          </a:p>
        </p:txBody>
      </p:sp>
    </p:spTree>
    <p:extLst>
      <p:ext uri="{BB962C8B-B14F-4D97-AF65-F5344CB8AC3E}">
        <p14:creationId xmlns:p14="http://schemas.microsoft.com/office/powerpoint/2010/main" val="4021185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Reynolds Creek prescribed burn – 4000x3000 image taken at 400ft AGL</a:t>
            </a:r>
          </a:p>
          <a:p>
            <a:r>
              <a:rPr lang="en-US" dirty="0" smtClean="0"/>
              <a:t>    6.4 cm/</a:t>
            </a:r>
            <a:r>
              <a:rPr lang="en-US" dirty="0" err="1" smtClean="0"/>
              <a:t>px</a:t>
            </a:r>
            <a:r>
              <a:rPr lang="en-US" dirty="0" smtClean="0"/>
              <a:t> =&gt; tan(47) * 120m/2000px</a:t>
            </a:r>
            <a:endParaRPr lang="en-US" dirty="0"/>
          </a:p>
        </p:txBody>
      </p:sp>
      <p:sp>
        <p:nvSpPr>
          <p:cNvPr id="4" name="Slide Number Placeholder 3"/>
          <p:cNvSpPr>
            <a:spLocks noGrp="1"/>
          </p:cNvSpPr>
          <p:nvPr>
            <p:ph type="sldNum" sz="quarter" idx="10"/>
          </p:nvPr>
        </p:nvSpPr>
        <p:spPr/>
        <p:txBody>
          <a:bodyPr/>
          <a:lstStyle/>
          <a:p>
            <a:fld id="{186F64B4-50F1-4076-B125-A50B0B0D45BF}" type="slidenum">
              <a:rPr lang="en-US" smtClean="0"/>
              <a:t>14</a:t>
            </a:fld>
            <a:endParaRPr lang="en-US"/>
          </a:p>
        </p:txBody>
      </p:sp>
    </p:spTree>
    <p:extLst>
      <p:ext uri="{BB962C8B-B14F-4D97-AF65-F5344CB8AC3E}">
        <p14:creationId xmlns:p14="http://schemas.microsoft.com/office/powerpoint/2010/main" val="2620556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Reynolds Cr</a:t>
            </a:r>
            <a:r>
              <a:rPr lang="en-US" baseline="0" dirty="0" smtClean="0"/>
              <a:t> burn resampled to 30 meter Landsat (8x6) resolution.</a:t>
            </a:r>
            <a:endParaRPr lang="en-US" dirty="0"/>
          </a:p>
        </p:txBody>
      </p:sp>
      <p:sp>
        <p:nvSpPr>
          <p:cNvPr id="4" name="Slide Number Placeholder 3"/>
          <p:cNvSpPr>
            <a:spLocks noGrp="1"/>
          </p:cNvSpPr>
          <p:nvPr>
            <p:ph type="sldNum" sz="quarter" idx="10"/>
          </p:nvPr>
        </p:nvSpPr>
        <p:spPr/>
        <p:txBody>
          <a:bodyPr/>
          <a:lstStyle/>
          <a:p>
            <a:fld id="{186F64B4-50F1-4076-B125-A50B0B0D45BF}" type="slidenum">
              <a:rPr lang="en-US" smtClean="0"/>
              <a:t>15</a:t>
            </a:fld>
            <a:endParaRPr lang="en-US"/>
          </a:p>
        </p:txBody>
      </p:sp>
    </p:spTree>
    <p:extLst>
      <p:ext uri="{BB962C8B-B14F-4D97-AF65-F5344CB8AC3E}">
        <p14:creationId xmlns:p14="http://schemas.microsoft.com/office/powerpoint/2010/main" val="2620556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buNone/>
            </a:pPr>
            <a:r>
              <a:rPr lang="en-US" dirty="0" smtClean="0"/>
              <a:t>Sensor</a:t>
            </a:r>
          </a:p>
          <a:p>
            <a:pPr lvl="1"/>
            <a:r>
              <a:rPr lang="en-US" dirty="0" smtClean="0"/>
              <a:t>Inexpensive color cameras</a:t>
            </a:r>
          </a:p>
          <a:p>
            <a:pPr lvl="2"/>
            <a:r>
              <a:rPr lang="en-US" dirty="0" smtClean="0"/>
              <a:t>Show Red, Green &amp; Blue bands</a:t>
            </a:r>
          </a:p>
          <a:p>
            <a:pPr lvl="3"/>
            <a:r>
              <a:rPr lang="en-US" dirty="0" smtClean="0"/>
              <a:t>Blue 	.45-.51 </a:t>
            </a:r>
            <a:r>
              <a:rPr lang="el-GR" dirty="0" smtClean="0"/>
              <a:t>μ</a:t>
            </a:r>
            <a:r>
              <a:rPr lang="en-US" dirty="0" smtClean="0"/>
              <a:t>m</a:t>
            </a:r>
          </a:p>
          <a:p>
            <a:pPr lvl="3"/>
            <a:r>
              <a:rPr lang="en-US" dirty="0" smtClean="0"/>
              <a:t>Green 	.52-.60 </a:t>
            </a:r>
            <a:r>
              <a:rPr lang="el-GR" dirty="0" smtClean="0"/>
              <a:t>μ</a:t>
            </a:r>
            <a:r>
              <a:rPr lang="en-US" dirty="0" smtClean="0"/>
              <a:t>m</a:t>
            </a:r>
          </a:p>
          <a:p>
            <a:pPr lvl="3"/>
            <a:r>
              <a:rPr lang="en-US" dirty="0" smtClean="0"/>
              <a:t>Red 	.63-.69 </a:t>
            </a:r>
            <a:r>
              <a:rPr lang="el-GR" dirty="0" smtClean="0"/>
              <a:t>μ</a:t>
            </a:r>
            <a:r>
              <a:rPr lang="en-US" dirty="0" smtClean="0"/>
              <a:t>m</a:t>
            </a:r>
          </a:p>
          <a:p>
            <a:pPr lvl="2"/>
            <a:r>
              <a:rPr lang="en-US" dirty="0" smtClean="0"/>
              <a:t>Capture Near Infrared (NIR) band</a:t>
            </a:r>
          </a:p>
          <a:p>
            <a:pPr lvl="3"/>
            <a:r>
              <a:rPr lang="en-US" dirty="0" smtClean="0"/>
              <a:t>Change filter to capture NIR instead/in addition to Red </a:t>
            </a:r>
          </a:p>
          <a:p>
            <a:pPr lvl="3"/>
            <a:r>
              <a:rPr lang="en-US" dirty="0" smtClean="0"/>
              <a:t>Near Infrared = .77-.90 </a:t>
            </a:r>
            <a:r>
              <a:rPr lang="el-GR" dirty="0" smtClean="0"/>
              <a:t>μ</a:t>
            </a:r>
            <a:r>
              <a:rPr lang="en-US" dirty="0" smtClean="0"/>
              <a:t>m</a:t>
            </a:r>
          </a:p>
          <a:p>
            <a:pPr lvl="1"/>
            <a:r>
              <a:rPr lang="en-US" dirty="0" err="1" smtClean="0"/>
              <a:t>Hyperspectral</a:t>
            </a:r>
            <a:r>
              <a:rPr lang="en-US" dirty="0" smtClean="0"/>
              <a:t> Camera - capture  visible and NIR bands</a:t>
            </a:r>
          </a:p>
          <a:p>
            <a:pPr lvl="2"/>
            <a:r>
              <a:rPr lang="en-US" dirty="0" smtClean="0"/>
              <a:t>Capture more, narrower bands.</a:t>
            </a:r>
          </a:p>
          <a:p>
            <a:pPr lvl="2"/>
            <a:r>
              <a:rPr lang="en-US" dirty="0" smtClean="0"/>
              <a:t>Can it capture beyond Near Infrared</a:t>
            </a:r>
          </a:p>
          <a:p>
            <a:pPr lvl="3"/>
            <a:r>
              <a:rPr lang="en-US" dirty="0" smtClean="0"/>
              <a:t>Shortwave Infrared (SWIR) @ 2.09-2.35 </a:t>
            </a:r>
            <a:r>
              <a:rPr lang="el-GR" dirty="0" smtClean="0"/>
              <a:t>μ</a:t>
            </a:r>
            <a:r>
              <a:rPr lang="en-US" dirty="0" smtClean="0"/>
              <a:t>m</a:t>
            </a:r>
          </a:p>
          <a:p>
            <a:pPr lvl="3"/>
            <a:r>
              <a:rPr lang="en-US" dirty="0" smtClean="0"/>
              <a:t>Reflectance spectrum obscured by atmospheric obstruction</a:t>
            </a:r>
          </a:p>
          <a:p>
            <a:pPr lvl="1"/>
            <a:r>
              <a:rPr lang="en-US" dirty="0" smtClean="0"/>
              <a:t>Radiometric resolution</a:t>
            </a:r>
          </a:p>
          <a:p>
            <a:pPr lvl="2"/>
            <a:r>
              <a:rPr lang="en-US" dirty="0" smtClean="0"/>
              <a:t>10 bit sensors  - Micro-MCA and </a:t>
            </a:r>
            <a:r>
              <a:rPr lang="en-US" dirty="0" err="1" smtClean="0"/>
              <a:t>BaySpec</a:t>
            </a:r>
            <a:r>
              <a:rPr lang="en-US" dirty="0" smtClean="0"/>
              <a:t> OCI-F </a:t>
            </a:r>
          </a:p>
          <a:p>
            <a:endParaRPr lang="en-US" dirty="0" smtClean="0"/>
          </a:p>
          <a:p>
            <a:endParaRPr lang="en-US" dirty="0" smtClean="0"/>
          </a:p>
          <a:p>
            <a:r>
              <a:rPr lang="en-US" dirty="0" smtClean="0"/>
              <a:t>NIR – Pi NIR camera</a:t>
            </a:r>
          </a:p>
          <a:p>
            <a:r>
              <a:rPr lang="en-US" dirty="0" smtClean="0"/>
              <a:t>RGB, NIR, SWIR used because that’s what atmosphere</a:t>
            </a:r>
            <a:r>
              <a:rPr lang="en-US" baseline="0" dirty="0" smtClean="0"/>
              <a:t> does not block for Landsat</a:t>
            </a:r>
          </a:p>
          <a:p>
            <a:r>
              <a:rPr lang="en-US" baseline="0" dirty="0" smtClean="0"/>
              <a:t>    are there other bands that would be helpful that are outside atmospheric window.</a:t>
            </a:r>
          </a:p>
          <a:p>
            <a:r>
              <a:rPr lang="en-US" dirty="0" smtClean="0"/>
              <a:t>Micro-MCA and </a:t>
            </a:r>
            <a:r>
              <a:rPr lang="en-US" dirty="0" err="1" smtClean="0"/>
              <a:t>BaySpec</a:t>
            </a:r>
            <a:r>
              <a:rPr lang="en-US" dirty="0" smtClean="0"/>
              <a:t> OCI-F are 60 bands,</a:t>
            </a:r>
            <a:r>
              <a:rPr lang="en-US" baseline="0" dirty="0" smtClean="0"/>
              <a:t> 10 bit sensors.</a:t>
            </a:r>
          </a:p>
          <a:p>
            <a:endParaRPr lang="en-US" dirty="0"/>
          </a:p>
        </p:txBody>
      </p:sp>
      <p:sp>
        <p:nvSpPr>
          <p:cNvPr id="4" name="Slide Number Placeholder 3"/>
          <p:cNvSpPr>
            <a:spLocks noGrp="1"/>
          </p:cNvSpPr>
          <p:nvPr>
            <p:ph type="sldNum" sz="quarter" idx="10"/>
          </p:nvPr>
        </p:nvSpPr>
        <p:spPr/>
        <p:txBody>
          <a:bodyPr/>
          <a:lstStyle/>
          <a:p>
            <a:fld id="{186F64B4-50F1-4076-B125-A50B0B0D45BF}" type="slidenum">
              <a:rPr lang="en-US" smtClean="0"/>
              <a:t>16</a:t>
            </a:fld>
            <a:endParaRPr lang="en-US"/>
          </a:p>
        </p:txBody>
      </p:sp>
    </p:spTree>
    <p:extLst>
      <p:ext uri="{BB962C8B-B14F-4D97-AF65-F5344CB8AC3E}">
        <p14:creationId xmlns:p14="http://schemas.microsoft.com/office/powerpoint/2010/main" val="389675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buNone/>
            </a:pPr>
            <a:r>
              <a:rPr lang="en-US" dirty="0" smtClean="0">
                <a:solidFill>
                  <a:schemeClr val="tx1"/>
                </a:solidFill>
              </a:rPr>
              <a:t>Why Unmanned Aircraft Systems (UAS)?</a:t>
            </a:r>
          </a:p>
          <a:p>
            <a:r>
              <a:rPr lang="en-US" dirty="0" smtClean="0"/>
              <a:t>High spatial resolution </a:t>
            </a:r>
          </a:p>
          <a:p>
            <a:pPr lvl="1"/>
            <a:r>
              <a:rPr lang="en-US" dirty="0" smtClean="0"/>
              <a:t>FAA ceiling 120 meters (400 </a:t>
            </a:r>
            <a:r>
              <a:rPr lang="en-US" dirty="0" err="1" smtClean="0"/>
              <a:t>ft</a:t>
            </a:r>
            <a:r>
              <a:rPr lang="en-US" dirty="0" smtClean="0"/>
              <a:t>) AGL</a:t>
            </a:r>
          </a:p>
          <a:p>
            <a:pPr lvl="1"/>
            <a:r>
              <a:rPr lang="en-US" dirty="0" smtClean="0"/>
              <a:t>Hyper-spatial resolution @ 30 meters (100 </a:t>
            </a:r>
            <a:r>
              <a:rPr lang="en-US" dirty="0" err="1" smtClean="0"/>
              <a:t>ft</a:t>
            </a:r>
            <a:r>
              <a:rPr lang="en-US" dirty="0" smtClean="0"/>
              <a:t>) AGL &lt; 2.5 cm</a:t>
            </a:r>
          </a:p>
          <a:p>
            <a:pPr lvl="1"/>
            <a:r>
              <a:rPr lang="en-US" dirty="0" smtClean="0"/>
              <a:t>Increase the precision of estimates of key rangeland indicators (</a:t>
            </a:r>
            <a:r>
              <a:rPr lang="en-US" dirty="0" err="1" smtClean="0"/>
              <a:t>Rango</a:t>
            </a:r>
            <a:r>
              <a:rPr lang="en-US" dirty="0" smtClean="0"/>
              <a:t>, 2009)</a:t>
            </a:r>
          </a:p>
          <a:p>
            <a:r>
              <a:rPr lang="en-US" dirty="0" smtClean="0">
                <a:solidFill>
                  <a:schemeClr val="tx1"/>
                </a:solidFill>
              </a:rPr>
              <a:t>Increase Availability - fly under clouds and smoke</a:t>
            </a:r>
          </a:p>
          <a:p>
            <a:pPr lvl="1"/>
            <a:r>
              <a:rPr lang="en-US" dirty="0" smtClean="0"/>
              <a:t>Temporal resolution determined by local unit</a:t>
            </a:r>
          </a:p>
          <a:p>
            <a:pPr lvl="1"/>
            <a:r>
              <a:rPr lang="en-US" dirty="0" smtClean="0"/>
              <a:t>Let ecological needs drive timing of image acquisition</a:t>
            </a:r>
          </a:p>
          <a:p>
            <a:pPr marL="1314450" lvl="2" indent="-457200"/>
            <a:r>
              <a:rPr lang="en-US" dirty="0" smtClean="0"/>
              <a:t>Get knowledge to managers when they need it</a:t>
            </a:r>
            <a:endParaRPr lang="en-US" dirty="0" smtClean="0">
              <a:solidFill>
                <a:schemeClr val="tx1"/>
              </a:solidFill>
            </a:endParaRPr>
          </a:p>
          <a:p>
            <a:r>
              <a:rPr lang="en-US" dirty="0" smtClean="0"/>
              <a:t>Affordability </a:t>
            </a:r>
          </a:p>
          <a:p>
            <a:pPr lvl="1"/>
            <a:r>
              <a:rPr lang="en-US" dirty="0" smtClean="0">
                <a:solidFill>
                  <a:schemeClr val="tx1"/>
                </a:solidFill>
              </a:rPr>
              <a:t>1/10 cost of </a:t>
            </a:r>
            <a:r>
              <a:rPr lang="en-US" dirty="0" smtClean="0"/>
              <a:t>Manned (USGS, 2015)</a:t>
            </a:r>
            <a:endParaRPr lang="en-US" dirty="0" smtClean="0">
              <a:solidFill>
                <a:schemeClr val="tx1"/>
              </a:solidFill>
            </a:endParaRPr>
          </a:p>
          <a:p>
            <a:r>
              <a:rPr lang="en-US" dirty="0" smtClean="0"/>
              <a:t>Fire fighter safety</a:t>
            </a:r>
          </a:p>
          <a:p>
            <a:pPr marL="971550" lvl="1" indent="-457200"/>
            <a:r>
              <a:rPr lang="en-US" dirty="0" smtClean="0"/>
              <a:t>Won’t put personnel at risk</a:t>
            </a:r>
          </a:p>
          <a:p>
            <a:pPr marL="971550" lvl="1" indent="-457200"/>
            <a:r>
              <a:rPr lang="en-US" dirty="0" smtClean="0"/>
              <a:t>First priority of every fire management activity (WFLC, 2014)</a:t>
            </a:r>
          </a:p>
          <a:p>
            <a:endParaRPr lang="en-US" dirty="0" smtClean="0"/>
          </a:p>
          <a:p>
            <a:endParaRPr lang="en-US" dirty="0" smtClean="0"/>
          </a:p>
          <a:p>
            <a:endParaRPr lang="en-US" dirty="0" smtClean="0"/>
          </a:p>
          <a:p>
            <a:r>
              <a:rPr lang="en-US" dirty="0" smtClean="0"/>
              <a:t>Contrast satellite and manned aircraft – </a:t>
            </a:r>
          </a:p>
          <a:p>
            <a:r>
              <a:rPr lang="en-US" dirty="0" smtClean="0"/>
              <a:t>    manned fly at 5000 </a:t>
            </a:r>
            <a:r>
              <a:rPr lang="en-US" dirty="0" err="1" smtClean="0"/>
              <a:t>ft</a:t>
            </a:r>
            <a:endParaRPr lang="en-US" dirty="0" smtClean="0"/>
          </a:p>
          <a:p>
            <a:r>
              <a:rPr lang="en-US" dirty="0" smtClean="0"/>
              <a:t>        fixed</a:t>
            </a:r>
            <a:r>
              <a:rPr lang="en-US" baseline="0" dirty="0" smtClean="0"/>
              <a:t> wind airspeed preclude hyper-spatial</a:t>
            </a:r>
            <a:endParaRPr lang="en-US" dirty="0" smtClean="0"/>
          </a:p>
          <a:p>
            <a:r>
              <a:rPr lang="en-US" dirty="0" smtClean="0"/>
              <a:t>Manned Helicopter - $5k/day</a:t>
            </a:r>
          </a:p>
          <a:p>
            <a:r>
              <a:rPr lang="en-US" dirty="0" smtClean="0"/>
              <a:t>    UAS contract for much less</a:t>
            </a:r>
          </a:p>
          <a:p>
            <a:r>
              <a:rPr lang="en-US" dirty="0" smtClean="0"/>
              <a:t>    Phantom 3 - $1000</a:t>
            </a:r>
          </a:p>
          <a:p>
            <a:r>
              <a:rPr lang="en-US" dirty="0" smtClean="0"/>
              <a:t>Performance</a:t>
            </a:r>
          </a:p>
          <a:p>
            <a:r>
              <a:rPr lang="en-US" dirty="0" smtClean="0"/>
              <a:t>    transmit</a:t>
            </a:r>
            <a:r>
              <a:rPr lang="en-US" baseline="0" dirty="0" smtClean="0"/>
              <a:t> imagery in flight. Process onboard or at ground station.</a:t>
            </a:r>
          </a:p>
          <a:p>
            <a:r>
              <a:rPr lang="en-US" baseline="0" dirty="0" smtClean="0"/>
              <a:t>Safety – don’t put man in air or in burn.</a:t>
            </a:r>
            <a:endParaRPr lang="en-US" dirty="0" smtClean="0"/>
          </a:p>
          <a:p>
            <a:r>
              <a:rPr lang="en-US" dirty="0" smtClean="0"/>
              <a:t>Purchase limit on government cards is $2,500</a:t>
            </a:r>
            <a:endParaRPr lang="en-US" dirty="0"/>
          </a:p>
        </p:txBody>
      </p:sp>
      <p:sp>
        <p:nvSpPr>
          <p:cNvPr id="4" name="Slide Number Placeholder 3"/>
          <p:cNvSpPr>
            <a:spLocks noGrp="1"/>
          </p:cNvSpPr>
          <p:nvPr>
            <p:ph type="sldNum" sz="quarter" idx="10"/>
          </p:nvPr>
        </p:nvSpPr>
        <p:spPr/>
        <p:txBody>
          <a:bodyPr/>
          <a:lstStyle/>
          <a:p>
            <a:fld id="{186F64B4-50F1-4076-B125-A50B0B0D45BF}" type="slidenum">
              <a:rPr lang="en-US" smtClean="0"/>
              <a:t>17</a:t>
            </a:fld>
            <a:endParaRPr lang="en-US"/>
          </a:p>
        </p:txBody>
      </p:sp>
    </p:spTree>
    <p:extLst>
      <p:ext uri="{BB962C8B-B14F-4D97-AF65-F5344CB8AC3E}">
        <p14:creationId xmlns:p14="http://schemas.microsoft.com/office/powerpoint/2010/main" val="1719895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F64B4-50F1-4076-B125-A50B0B0D45BF}" type="slidenum">
              <a:rPr lang="en-US" smtClean="0"/>
              <a:t>22</a:t>
            </a:fld>
            <a:endParaRPr lang="en-US"/>
          </a:p>
        </p:txBody>
      </p:sp>
    </p:spTree>
    <p:extLst>
      <p:ext uri="{BB962C8B-B14F-4D97-AF65-F5344CB8AC3E}">
        <p14:creationId xmlns:p14="http://schemas.microsoft.com/office/powerpoint/2010/main" val="3823145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Hyper (excess) resolution  </a:t>
            </a:r>
          </a:p>
          <a:p>
            <a:pPr marL="857250" lvl="1" indent="-457200"/>
            <a:r>
              <a:rPr lang="en-US" dirty="0" smtClean="0"/>
              <a:t>Spatial </a:t>
            </a:r>
          </a:p>
          <a:p>
            <a:pPr marL="1257300" lvl="2" indent="-457200"/>
            <a:r>
              <a:rPr lang="en-US" dirty="0" smtClean="0"/>
              <a:t>The pixel size is smaller than the object being observed</a:t>
            </a:r>
          </a:p>
          <a:p>
            <a:pPr marL="857250" lvl="1" indent="-457200"/>
            <a:r>
              <a:rPr lang="en-US" dirty="0" smtClean="0"/>
              <a:t>Spectral</a:t>
            </a:r>
          </a:p>
          <a:p>
            <a:pPr marL="1257300" lvl="2" indent="-457200"/>
            <a:r>
              <a:rPr lang="en-US" dirty="0" smtClean="0"/>
              <a:t>Spectral bands are smaller than the RGB bands needed for humans to be able to observe an object</a:t>
            </a:r>
          </a:p>
          <a:p>
            <a:pPr marL="857250" lvl="1" indent="-457200"/>
            <a:r>
              <a:rPr lang="en-US" dirty="0" smtClean="0"/>
              <a:t>Radiometric</a:t>
            </a:r>
          </a:p>
          <a:p>
            <a:pPr marL="1257300" lvl="2" indent="-457200"/>
            <a:r>
              <a:rPr lang="en-US" dirty="0" smtClean="0"/>
              <a:t>Humans can only observe 64 levels (6 bits) of intensity</a:t>
            </a:r>
          </a:p>
          <a:p>
            <a:pPr marL="857250" lvl="1" indent="-457200"/>
            <a:r>
              <a:rPr lang="en-US" dirty="0" smtClean="0"/>
              <a:t>Temporal</a:t>
            </a:r>
          </a:p>
          <a:p>
            <a:pPr marL="1257300" lvl="2" indent="-457200"/>
            <a:r>
              <a:rPr lang="en-US" dirty="0" smtClean="0"/>
              <a:t>Can the date and time of imagery be determined by ecological need instead of when the sensor is available over the burn?</a:t>
            </a:r>
          </a:p>
          <a:p>
            <a:pPr marL="1257300" lvl="2" indent="-457200"/>
            <a:endParaRPr lang="en-US" dirty="0" smtClean="0"/>
          </a:p>
          <a:p>
            <a:r>
              <a:rPr lang="en-US" dirty="0" smtClean="0"/>
              <a:t>Radiometric</a:t>
            </a:r>
          </a:p>
          <a:p>
            <a:pPr marL="0" marR="0" lvl="3" indent="0" algn="l" defTabSz="914400" rtl="0" eaLnBrk="1" fontAlgn="auto" latinLnBrk="0" hangingPunct="1">
              <a:lnSpc>
                <a:spcPct val="100000"/>
              </a:lnSpc>
              <a:spcBef>
                <a:spcPts val="0"/>
              </a:spcBef>
              <a:spcAft>
                <a:spcPts val="0"/>
              </a:spcAft>
              <a:buClrTx/>
              <a:buSzTx/>
              <a:buFontTx/>
              <a:buNone/>
              <a:tabLst/>
              <a:defRPr/>
            </a:pPr>
            <a:r>
              <a:rPr lang="en-US" dirty="0" smtClean="0"/>
              <a:t>    8 bit images allow 256 levels of intensity</a:t>
            </a: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Micro-MCA and </a:t>
            </a:r>
            <a:r>
              <a:rPr lang="en-US" sz="1200" b="0" i="0" u="none" strike="noStrike" kern="1200" dirty="0" err="1" smtClean="0">
                <a:solidFill>
                  <a:schemeClr val="tx1"/>
                </a:solidFill>
                <a:effectLst/>
                <a:latin typeface="+mn-lt"/>
                <a:ea typeface="+mn-ea"/>
                <a:cs typeface="+mn-cs"/>
              </a:rPr>
              <a:t>BaySpec</a:t>
            </a:r>
            <a:r>
              <a:rPr lang="en-US" sz="1200" b="0" i="0" u="none" strike="noStrike" kern="1200" dirty="0" smtClean="0">
                <a:solidFill>
                  <a:schemeClr val="tx1"/>
                </a:solidFill>
                <a:effectLst/>
                <a:latin typeface="+mn-lt"/>
                <a:ea typeface="+mn-ea"/>
                <a:cs typeface="+mn-cs"/>
              </a:rPr>
              <a:t> OCI-F can capture 8 or 10 bits.  OCI-F – 60 bands</a:t>
            </a:r>
          </a:p>
          <a:p>
            <a:pPr marL="0" marR="0" lvl="3" indent="0" algn="l" defTabSz="914400" rtl="0" eaLnBrk="1" fontAlgn="auto" latinLnBrk="0" hangingPunct="1">
              <a:lnSpc>
                <a:spcPct val="100000"/>
              </a:lnSpc>
              <a:spcBef>
                <a:spcPts val="0"/>
              </a:spcBef>
              <a:spcAft>
                <a:spcPts val="0"/>
              </a:spcAft>
              <a:buClrTx/>
              <a:buSzTx/>
              <a:buFontTx/>
              <a:buNone/>
              <a:tabLst/>
              <a:defRPr/>
            </a:pPr>
            <a:r>
              <a:rPr lang="en-US" dirty="0" smtClean="0"/>
              <a:t>    JPG format compresses to retain 6 bits of information.</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86F64B4-50F1-4076-B125-A50B0B0D45BF}" type="slidenum">
              <a:rPr lang="en-US" smtClean="0"/>
              <a:t>4</a:t>
            </a:fld>
            <a:endParaRPr lang="en-US"/>
          </a:p>
        </p:txBody>
      </p:sp>
    </p:spTree>
    <p:extLst>
      <p:ext uri="{BB962C8B-B14F-4D97-AF65-F5344CB8AC3E}">
        <p14:creationId xmlns:p14="http://schemas.microsoft.com/office/powerpoint/2010/main" val="971531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Ecoinfomatics</a:t>
            </a:r>
            <a:r>
              <a:rPr lang="en-US" sz="1200" kern="1200" smtClean="0">
                <a:solidFill>
                  <a:schemeClr val="tx1"/>
                </a:solidFill>
                <a:effectLst/>
                <a:latin typeface="+mn-lt"/>
                <a:ea typeface="+mn-ea"/>
                <a:cs typeface="+mn-cs"/>
              </a:rPr>
              <a:t> – acquisition, analysis and management of complex ecological data in order to provide actionable knowledge for ecosystem management.  </a:t>
            </a:r>
          </a:p>
          <a:p>
            <a:endParaRPr lang="en-US"/>
          </a:p>
        </p:txBody>
      </p:sp>
      <p:sp>
        <p:nvSpPr>
          <p:cNvPr id="4" name="Slide Number Placeholder 3"/>
          <p:cNvSpPr>
            <a:spLocks noGrp="1"/>
          </p:cNvSpPr>
          <p:nvPr>
            <p:ph type="sldNum" sz="quarter" idx="10"/>
          </p:nvPr>
        </p:nvSpPr>
        <p:spPr/>
        <p:txBody>
          <a:bodyPr/>
          <a:lstStyle/>
          <a:p>
            <a:fld id="{186F64B4-50F1-4076-B125-A50B0B0D45BF}" type="slidenum">
              <a:rPr lang="en-US" smtClean="0"/>
              <a:t>5</a:t>
            </a:fld>
            <a:endParaRPr lang="en-US"/>
          </a:p>
        </p:txBody>
      </p:sp>
    </p:spTree>
    <p:extLst>
      <p:ext uri="{BB962C8B-B14F-4D97-AF65-F5344CB8AC3E}">
        <p14:creationId xmlns:p14="http://schemas.microsoft.com/office/powerpoint/2010/main" val="58673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lvl="1" indent="0">
              <a:buFont typeface="Arial" pitchFamily="34" charset="0"/>
              <a:buNone/>
            </a:pPr>
            <a:r>
              <a:rPr lang="en-US" sz="3100" dirty="0" smtClean="0"/>
              <a:t>Post fire recovery plans - </a:t>
            </a:r>
            <a:r>
              <a:rPr lang="en-US" dirty="0" smtClean="0">
                <a:solidFill>
                  <a:schemeClr val="tx1"/>
                </a:solidFill>
              </a:rPr>
              <a:t>Burned Area Emergency Response (BAER) Teams</a:t>
            </a:r>
          </a:p>
          <a:p>
            <a:pPr marL="914400" lvl="1" indent="-457200"/>
            <a:r>
              <a:rPr lang="en-US" dirty="0" smtClean="0">
                <a:solidFill>
                  <a:schemeClr val="tx1"/>
                </a:solidFill>
              </a:rPr>
              <a:t>Actions that could/need to take place in order to:</a:t>
            </a:r>
          </a:p>
          <a:p>
            <a:pPr marL="1314450" lvl="2" indent="-457200"/>
            <a:r>
              <a:rPr lang="en-US" dirty="0" smtClean="0"/>
              <a:t>Improve ecosystem response and productivity</a:t>
            </a:r>
          </a:p>
          <a:p>
            <a:pPr marL="1314450" lvl="2" indent="-457200"/>
            <a:r>
              <a:rPr lang="en-US" dirty="0" smtClean="0">
                <a:solidFill>
                  <a:schemeClr val="tx1"/>
                </a:solidFill>
              </a:rPr>
              <a:t>Reduce future fire risk/hazard</a:t>
            </a:r>
          </a:p>
          <a:p>
            <a:pPr marL="1314450" lvl="2" indent="-457200"/>
            <a:r>
              <a:rPr lang="en-US" dirty="0" smtClean="0"/>
              <a:t>Reduce erosion – adverse sedimentation into neighboring hydrologic features</a:t>
            </a:r>
          </a:p>
          <a:p>
            <a:pPr marL="514350" indent="-457200"/>
            <a:r>
              <a:rPr lang="en-US" dirty="0" smtClean="0"/>
              <a:t>Update vegetation (fuels) layers to reflect impact of this fire. </a:t>
            </a:r>
            <a:endParaRPr lang="en-US" sz="2800" dirty="0" smtClean="0"/>
          </a:p>
          <a:p>
            <a:pPr marL="914400" lvl="1" indent="-457200"/>
            <a:r>
              <a:rPr lang="en-US" dirty="0" smtClean="0"/>
              <a:t>Fuels Specialists</a:t>
            </a:r>
          </a:p>
          <a:p>
            <a:pPr marL="914400" lvl="1" indent="-457200"/>
            <a:r>
              <a:rPr lang="en-US" dirty="0" smtClean="0"/>
              <a:t>Model effect this burn will have on future fire behavior and effects</a:t>
            </a:r>
          </a:p>
          <a:p>
            <a:pPr marL="514350" indent="-457200"/>
            <a:r>
              <a:rPr lang="en-US" dirty="0" smtClean="0"/>
              <a:t>Update Fire History Atlases (Hamilton, 2014)</a:t>
            </a:r>
          </a:p>
          <a:p>
            <a:pPr marL="914400" lvl="1" indent="-457200"/>
            <a:r>
              <a:rPr lang="en-US" dirty="0" smtClean="0"/>
              <a:t>Fire Ecologists</a:t>
            </a:r>
          </a:p>
          <a:p>
            <a:pPr marL="914400" lvl="1" indent="-457200"/>
            <a:r>
              <a:rPr lang="en-US" dirty="0" smtClean="0"/>
              <a:t>Most land management units have spatial fire history going back decades (or more)</a:t>
            </a:r>
          </a:p>
          <a:p>
            <a:pPr marL="1314450" lvl="2" indent="-457200"/>
            <a:r>
              <a:rPr lang="en-US" dirty="0" smtClean="0"/>
              <a:t>Spatial and severity accuracy is suspect the older the data is</a:t>
            </a:r>
          </a:p>
          <a:p>
            <a:pPr marL="1314450" lvl="2" indent="-457200"/>
            <a:r>
              <a:rPr lang="en-US" dirty="0" smtClean="0"/>
              <a:t>Spatial extent of fires under reported on small fires (Morgan, 2014)</a:t>
            </a:r>
          </a:p>
          <a:p>
            <a:pPr marL="1771650" lvl="3" indent="-457200"/>
            <a:r>
              <a:rPr lang="en-US" dirty="0" smtClean="0"/>
              <a:t>Small fires are the most spatially and ecologically diverse acreage  (Hamilton, 2014)</a:t>
            </a:r>
          </a:p>
          <a:p>
            <a:pPr marL="914400" lvl="1" indent="-457200"/>
            <a:r>
              <a:rPr lang="en-US" dirty="0" smtClean="0"/>
              <a:t>Used to calculate Fire Frequency and Fire Regime Departure.  (frcc.gov, 2014)</a:t>
            </a:r>
          </a:p>
          <a:p>
            <a:pPr marL="514350" indent="-457200"/>
            <a:r>
              <a:rPr lang="en-US" dirty="0" smtClean="0"/>
              <a:t>Suppress </a:t>
            </a:r>
            <a:r>
              <a:rPr lang="en-US" dirty="0" err="1" smtClean="0"/>
              <a:t>vs</a:t>
            </a:r>
            <a:r>
              <a:rPr lang="en-US" dirty="0" smtClean="0"/>
              <a:t> manage a fire: Let future fires burn or actively suppress? </a:t>
            </a:r>
          </a:p>
          <a:p>
            <a:pPr marL="914400" lvl="1" indent="-457200"/>
            <a:r>
              <a:rPr lang="en-US" dirty="0" smtClean="0"/>
              <a:t>Incident Command Teams</a:t>
            </a:r>
          </a:p>
          <a:p>
            <a:pPr marL="914400" lvl="1" indent="-457200"/>
            <a:r>
              <a:rPr lang="en-US" dirty="0" smtClean="0"/>
              <a:t>Ecosystems (flora and fauna) are fire adapted</a:t>
            </a:r>
          </a:p>
          <a:p>
            <a:pPr marL="914400" lvl="1" indent="-457200"/>
            <a:r>
              <a:rPr lang="en-US" dirty="0" smtClean="0"/>
              <a:t>Do we need more fire (let it burn) or have we had too much (suppress it)</a:t>
            </a:r>
          </a:p>
          <a:p>
            <a:pPr marL="914400" lvl="1" indent="-457200"/>
            <a:endParaRPr lang="en-US" dirty="0" smtClean="0"/>
          </a:p>
          <a:p>
            <a:pPr marL="457200" lvl="0" indent="-457200"/>
            <a:endParaRPr lang="en-US" dirty="0" smtClean="0"/>
          </a:p>
          <a:p>
            <a:pPr marL="514350" indent="-457200"/>
            <a:endParaRPr lang="en-US" dirty="0" smtClean="0"/>
          </a:p>
          <a:p>
            <a:pPr marL="514350" indent="-457200"/>
            <a:endParaRPr lang="en-US" dirty="0" smtClean="0">
              <a:solidFill>
                <a:schemeClr val="tx1"/>
              </a:solidFill>
            </a:endParaRPr>
          </a:p>
          <a:p>
            <a:pPr marL="400050" lvl="0" indent="-457200"/>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186F64B4-50F1-4076-B125-A50B0B0D45BF}" type="slidenum">
              <a:rPr lang="en-US" smtClean="0"/>
              <a:t>6</a:t>
            </a:fld>
            <a:endParaRPr lang="en-US"/>
          </a:p>
        </p:txBody>
      </p:sp>
    </p:spTree>
    <p:extLst>
      <p:ext uri="{BB962C8B-B14F-4D97-AF65-F5344CB8AC3E}">
        <p14:creationId xmlns:p14="http://schemas.microsoft.com/office/powerpoint/2010/main" val="1415880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buNone/>
            </a:pPr>
            <a:r>
              <a:rPr lang="en-US" dirty="0" smtClean="0"/>
              <a:t>Knowledge – </a:t>
            </a:r>
            <a:r>
              <a:rPr lang="en-US" sz="3000" dirty="0" smtClean="0"/>
              <a:t>Classes needed to identify burn severity </a:t>
            </a:r>
            <a:endParaRPr lang="en-US" dirty="0" smtClean="0"/>
          </a:p>
          <a:p>
            <a:pPr marL="914400" lvl="1" indent="-457200"/>
            <a:r>
              <a:rPr lang="en-US" dirty="0" smtClean="0"/>
              <a:t>Black ash (Charred organic matter)</a:t>
            </a:r>
          </a:p>
          <a:p>
            <a:pPr marL="914400" lvl="1" indent="-457200"/>
            <a:r>
              <a:rPr lang="en-US" dirty="0" smtClean="0"/>
              <a:t>White ash </a:t>
            </a:r>
          </a:p>
          <a:p>
            <a:pPr marL="914400" marR="0" lvl="1" indent="-45720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baseline="0" dirty="0" smtClean="0"/>
              <a:t>(complete combustion) most important. – can we infer soil heating?</a:t>
            </a:r>
            <a:endParaRPr lang="en-US" dirty="0" smtClean="0"/>
          </a:p>
          <a:p>
            <a:pPr marL="914400" lvl="1" indent="-457200"/>
            <a:r>
              <a:rPr lang="en-US" dirty="0" smtClean="0"/>
              <a:t>Scorched (unburned) vegetation</a:t>
            </a:r>
          </a:p>
          <a:p>
            <a:pPr marL="914400" lvl="1" indent="-457200"/>
            <a:r>
              <a:rPr lang="en-US" dirty="0" smtClean="0"/>
              <a:t>    </a:t>
            </a:r>
            <a:r>
              <a:rPr lang="en-US" baseline="0" dirty="0" smtClean="0"/>
              <a:t>dying - expected mortality increases severity</a:t>
            </a:r>
            <a:endParaRPr lang="en-US" dirty="0" smtClean="0"/>
          </a:p>
          <a:p>
            <a:pPr marL="914400" lvl="1" indent="-457200"/>
            <a:r>
              <a:rPr lang="en-US" dirty="0" smtClean="0"/>
              <a:t>Unburned live vegetation </a:t>
            </a:r>
            <a:r>
              <a:rPr lang="en-US" sz="2400" dirty="0" smtClean="0"/>
              <a:t>(herbaceous, brush, canopy)</a:t>
            </a:r>
          </a:p>
          <a:p>
            <a:pPr marL="914400" lvl="1" indent="-457200"/>
            <a:r>
              <a:rPr lang="en-US" sz="2400" dirty="0" smtClean="0"/>
              <a:t>    </a:t>
            </a:r>
            <a:r>
              <a:rPr lang="en-US" sz="2400" baseline="0" dirty="0" smtClean="0"/>
              <a:t>need current canopy cover to determine reduction or veg change</a:t>
            </a:r>
          </a:p>
          <a:p>
            <a:pPr marL="914400" lvl="1" indent="-457200"/>
            <a:r>
              <a:rPr lang="en-US" sz="2400" baseline="0" dirty="0" smtClean="0"/>
              <a:t>        need </a:t>
            </a:r>
            <a:r>
              <a:rPr lang="en-US" sz="2400" baseline="0" dirty="0" err="1" smtClean="0"/>
              <a:t>lifeform</a:t>
            </a:r>
            <a:r>
              <a:rPr lang="en-US" sz="2400" baseline="0" dirty="0" smtClean="0"/>
              <a:t> to get at canopy cover (conifer/deciduous = canopy, herb/shrub = no canopy)</a:t>
            </a:r>
          </a:p>
          <a:p>
            <a:pPr marL="914400" lvl="1" indent="-457200"/>
            <a:r>
              <a:rPr lang="en-US" sz="2400" baseline="0" dirty="0" smtClean="0"/>
              <a:t>    if conifer/deciduous island -&gt; surface fire</a:t>
            </a:r>
            <a:endParaRPr lang="en-US" sz="2400" dirty="0" smtClean="0"/>
          </a:p>
          <a:p>
            <a:pPr marL="914400" lvl="1" indent="-457200"/>
            <a:r>
              <a:rPr lang="en-US" dirty="0" smtClean="0"/>
              <a:t>Unburned dead organic matter</a:t>
            </a:r>
          </a:p>
          <a:p>
            <a:pPr marL="914400" lvl="1" indent="-457200"/>
            <a:r>
              <a:rPr lang="en-US" dirty="0" smtClean="0"/>
              <a:t>    slash?</a:t>
            </a:r>
          </a:p>
          <a:p>
            <a:pPr marL="914400" lvl="1" indent="-457200"/>
            <a:r>
              <a:rPr lang="en-US" dirty="0" smtClean="0"/>
              <a:t>Mineral soil / Rock</a:t>
            </a:r>
          </a:p>
          <a:p>
            <a:pPr marL="914400" lvl="1" indent="-457200"/>
            <a:endParaRPr lang="en-US" dirty="0" smtClean="0"/>
          </a:p>
          <a:p>
            <a:endParaRPr lang="en-US" dirty="0"/>
          </a:p>
        </p:txBody>
      </p:sp>
      <p:sp>
        <p:nvSpPr>
          <p:cNvPr id="4" name="Slide Number Placeholder 3"/>
          <p:cNvSpPr>
            <a:spLocks noGrp="1"/>
          </p:cNvSpPr>
          <p:nvPr>
            <p:ph type="sldNum" sz="quarter" idx="10"/>
          </p:nvPr>
        </p:nvSpPr>
        <p:spPr/>
        <p:txBody>
          <a:bodyPr/>
          <a:lstStyle/>
          <a:p>
            <a:fld id="{186F64B4-50F1-4076-B125-A50B0B0D45BF}" type="slidenum">
              <a:rPr lang="en-US" smtClean="0"/>
              <a:t>7</a:t>
            </a:fld>
            <a:endParaRPr lang="en-US"/>
          </a:p>
        </p:txBody>
      </p:sp>
    </p:spTree>
    <p:extLst>
      <p:ext uri="{BB962C8B-B14F-4D97-AF65-F5344CB8AC3E}">
        <p14:creationId xmlns:p14="http://schemas.microsoft.com/office/powerpoint/2010/main" val="759823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Bands are Landsat</a:t>
            </a:r>
            <a:r>
              <a:rPr lang="en-US" baseline="0" dirty="0" smtClean="0"/>
              <a:t> 7</a:t>
            </a:r>
            <a:endParaRPr lang="en-US" dirty="0"/>
          </a:p>
        </p:txBody>
      </p:sp>
      <p:sp>
        <p:nvSpPr>
          <p:cNvPr id="4" name="Slide Number Placeholder 3"/>
          <p:cNvSpPr>
            <a:spLocks noGrp="1"/>
          </p:cNvSpPr>
          <p:nvPr>
            <p:ph type="sldNum" sz="quarter" idx="10"/>
          </p:nvPr>
        </p:nvSpPr>
        <p:spPr/>
        <p:txBody>
          <a:bodyPr/>
          <a:lstStyle/>
          <a:p>
            <a:fld id="{186F64B4-50F1-4076-B125-A50B0B0D45BF}" type="slidenum">
              <a:rPr lang="en-US" smtClean="0"/>
              <a:t>8</a:t>
            </a:fld>
            <a:endParaRPr lang="en-US"/>
          </a:p>
        </p:txBody>
      </p:sp>
    </p:spTree>
    <p:extLst>
      <p:ext uri="{BB962C8B-B14F-4D97-AF65-F5344CB8AC3E}">
        <p14:creationId xmlns:p14="http://schemas.microsoft.com/office/powerpoint/2010/main" val="2620556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and experience</a:t>
            </a:r>
          </a:p>
          <a:p>
            <a:r>
              <a:rPr lang="en-US" dirty="0" smtClean="0"/>
              <a:t>    we’ve seen something like</a:t>
            </a:r>
            <a:r>
              <a:rPr lang="en-US" baseline="0" dirty="0" smtClean="0"/>
              <a:t> this before -&gt; can </a:t>
            </a:r>
            <a:endParaRPr lang="en-US" dirty="0"/>
          </a:p>
        </p:txBody>
      </p:sp>
      <p:sp>
        <p:nvSpPr>
          <p:cNvPr id="4" name="Slide Number Placeholder 3"/>
          <p:cNvSpPr>
            <a:spLocks noGrp="1"/>
          </p:cNvSpPr>
          <p:nvPr>
            <p:ph type="sldNum" sz="quarter" idx="10"/>
          </p:nvPr>
        </p:nvSpPr>
        <p:spPr/>
        <p:txBody>
          <a:bodyPr/>
          <a:lstStyle/>
          <a:p>
            <a:fld id="{186F64B4-50F1-4076-B125-A50B0B0D45BF}" type="slidenum">
              <a:rPr lang="en-US" smtClean="0"/>
              <a:t>9</a:t>
            </a:fld>
            <a:endParaRPr lang="en-US"/>
          </a:p>
        </p:txBody>
      </p:sp>
    </p:spTree>
    <p:extLst>
      <p:ext uri="{BB962C8B-B14F-4D97-AF65-F5344CB8AC3E}">
        <p14:creationId xmlns:p14="http://schemas.microsoft.com/office/powerpoint/2010/main" val="2812948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Reynolds Creek prescribed burn – 4000x3000 image taken at 400ft AGL</a:t>
            </a:r>
            <a:endParaRPr lang="en-US" dirty="0"/>
          </a:p>
        </p:txBody>
      </p:sp>
      <p:sp>
        <p:nvSpPr>
          <p:cNvPr id="4" name="Slide Number Placeholder 3"/>
          <p:cNvSpPr>
            <a:spLocks noGrp="1"/>
          </p:cNvSpPr>
          <p:nvPr>
            <p:ph type="sldNum" sz="quarter" idx="10"/>
          </p:nvPr>
        </p:nvSpPr>
        <p:spPr/>
        <p:txBody>
          <a:bodyPr/>
          <a:lstStyle/>
          <a:p>
            <a:fld id="{186F64B4-50F1-4076-B125-A50B0B0D45BF}" type="slidenum">
              <a:rPr lang="en-US" smtClean="0"/>
              <a:t>10</a:t>
            </a:fld>
            <a:endParaRPr lang="en-US"/>
          </a:p>
        </p:txBody>
      </p:sp>
    </p:spTree>
    <p:extLst>
      <p:ext uri="{BB962C8B-B14F-4D97-AF65-F5344CB8AC3E}">
        <p14:creationId xmlns:p14="http://schemas.microsoft.com/office/powerpoint/2010/main" val="2620556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 = excessive</a:t>
            </a:r>
          </a:p>
          <a:p>
            <a:r>
              <a:rPr lang="en-US" dirty="0" smtClean="0"/>
              <a:t>Spatial</a:t>
            </a:r>
          </a:p>
          <a:p>
            <a:pPr marL="914400" lvl="1" indent="-457200"/>
            <a:r>
              <a:rPr lang="en-US" dirty="0" smtClean="0"/>
              <a:t>Higher accuracy with hyper-spatial resolution. (</a:t>
            </a:r>
            <a:r>
              <a:rPr lang="en-US" dirty="0" err="1" smtClean="0"/>
              <a:t>Rango</a:t>
            </a:r>
            <a:r>
              <a:rPr lang="en-US" dirty="0" smtClean="0"/>
              <a:t>, 2009)</a:t>
            </a:r>
          </a:p>
          <a:p>
            <a:pPr marL="914400" lvl="1" indent="-457200"/>
            <a:r>
              <a:rPr lang="en-US" dirty="0" smtClean="0"/>
              <a:t>Function of altitude and sensor</a:t>
            </a:r>
          </a:p>
          <a:p>
            <a:pPr lvl="1"/>
            <a:r>
              <a:rPr lang="en-US" dirty="0" smtClean="0"/>
              <a:t>Pixels small enough that they won’t contain more than a one kind of material.  </a:t>
            </a:r>
          </a:p>
          <a:p>
            <a:pPr marL="1314450" lvl="2" indent="-457200"/>
            <a:r>
              <a:rPr lang="en-US" dirty="0" smtClean="0"/>
              <a:t>Just conifer or just black ash</a:t>
            </a:r>
          </a:p>
          <a:p>
            <a:pPr marL="400050" lvl="0" indent="-457200"/>
            <a:r>
              <a:rPr lang="en-US" dirty="0" smtClean="0"/>
              <a:t>Spectral</a:t>
            </a:r>
          </a:p>
          <a:p>
            <a:pPr marL="914400" lvl="1" indent="-457200"/>
            <a:r>
              <a:rPr lang="en-US" dirty="0" smtClean="0"/>
              <a:t>Intensity (energy reflectance)</a:t>
            </a:r>
          </a:p>
          <a:p>
            <a:pPr marL="914400" lvl="1" indent="-457200"/>
            <a:r>
              <a:rPr lang="en-US" dirty="0" smtClean="0">
                <a:solidFill>
                  <a:schemeClr val="tx1"/>
                </a:solidFill>
              </a:rPr>
              <a:t>Bands (center and range)</a:t>
            </a:r>
          </a:p>
          <a:p>
            <a:pPr marL="457200" lvl="0" indent="-457200"/>
            <a:r>
              <a:rPr lang="en-US" dirty="0" smtClean="0">
                <a:solidFill>
                  <a:schemeClr val="tx1"/>
                </a:solidFill>
              </a:rPr>
              <a:t>Temporal</a:t>
            </a:r>
          </a:p>
          <a:p>
            <a:pPr lvl="1" rtl="0" fontAlgn="base"/>
            <a:r>
              <a:rPr lang="en-US" sz="1200" b="0" i="0" u="none" strike="noStrike" kern="1200" dirty="0" smtClean="0">
                <a:solidFill>
                  <a:schemeClr val="tx1"/>
                </a:solidFill>
                <a:effectLst/>
                <a:latin typeface="+mn-lt"/>
                <a:ea typeface="+mn-ea"/>
                <a:cs typeface="+mn-cs"/>
              </a:rPr>
              <a:t>Optimal image acquisition delay span (how long after containment to take imagery)</a:t>
            </a:r>
          </a:p>
          <a:p>
            <a:pPr marL="914400" marR="0" lvl="1" indent="-45720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Time of day &amp; weather (lighting and degrade</a:t>
            </a:r>
            <a:r>
              <a:rPr lang="en-US" sz="1200" b="0" i="0" u="none" strike="noStrike" kern="1200" baseline="0" dirty="0" smtClean="0">
                <a:solidFill>
                  <a:schemeClr val="tx1"/>
                </a:solidFill>
                <a:effectLst/>
                <a:latin typeface="+mn-lt"/>
                <a:ea typeface="+mn-ea"/>
                <a:cs typeface="+mn-cs"/>
              </a:rPr>
              <a:t> info)</a:t>
            </a:r>
            <a:endParaRPr lang="en-US" sz="1200" b="0" i="0" u="none" strike="noStrike" kern="1200" dirty="0" smtClean="0">
              <a:solidFill>
                <a:schemeClr val="tx1"/>
              </a:solidFill>
              <a:effectLst/>
              <a:latin typeface="+mn-lt"/>
              <a:ea typeface="+mn-ea"/>
              <a:cs typeface="+mn-cs"/>
            </a:endParaRPr>
          </a:p>
          <a:p>
            <a:r>
              <a:rPr lang="en-US" b="0" dirty="0" smtClean="0">
                <a:effectLst/>
              </a:rPr>
              <a:t>Radiometric (ignore)</a:t>
            </a:r>
          </a:p>
          <a:p>
            <a:pPr lvl="1" rtl="0" fontAlgn="base"/>
            <a:r>
              <a:rPr lang="en-US" sz="1200" b="0" i="0" u="none" strike="noStrike" kern="1200" dirty="0" smtClean="0">
                <a:solidFill>
                  <a:schemeClr val="tx1"/>
                </a:solidFill>
                <a:effectLst/>
                <a:latin typeface="+mn-lt"/>
                <a:ea typeface="+mn-ea"/>
                <a:cs typeface="+mn-cs"/>
              </a:rPr>
              <a:t>Are there more that 8 bits of useful information per spectral band, per pixel?</a:t>
            </a:r>
          </a:p>
          <a:p>
            <a:pPr lvl="1" rtl="0" fontAlgn="base"/>
            <a:r>
              <a:rPr lang="en-US" sz="1200" b="0" i="0" u="none" strike="noStrike" kern="1200" dirty="0" smtClean="0">
                <a:solidFill>
                  <a:schemeClr val="tx1"/>
                </a:solidFill>
                <a:effectLst/>
                <a:latin typeface="+mn-lt"/>
                <a:ea typeface="+mn-ea"/>
                <a:cs typeface="+mn-cs"/>
              </a:rPr>
              <a:t>If not, is it because the analog image isn’t mapped properly to the digital image? E.g., is the burn are indistinguishable from the shadow area because of lack of resolution, or poor camera settings prior to digitization?</a:t>
            </a:r>
          </a:p>
          <a:p>
            <a:pPr lvl="1" rtl="0" fontAlgn="base"/>
            <a:r>
              <a:rPr lang="en-US" sz="1200" b="0" i="0" u="none" strike="noStrike" kern="1200" dirty="0" smtClean="0">
                <a:solidFill>
                  <a:schemeClr val="tx1"/>
                </a:solidFill>
                <a:effectLst/>
                <a:latin typeface="+mn-lt"/>
                <a:ea typeface="+mn-ea"/>
                <a:cs typeface="+mn-cs"/>
              </a:rPr>
              <a:t>Micro-MCA and </a:t>
            </a:r>
            <a:r>
              <a:rPr lang="en-US" sz="1200" b="0" i="0" u="none" strike="noStrike" kern="1200" dirty="0" err="1" smtClean="0">
                <a:solidFill>
                  <a:schemeClr val="tx1"/>
                </a:solidFill>
                <a:effectLst/>
                <a:latin typeface="+mn-lt"/>
                <a:ea typeface="+mn-ea"/>
                <a:cs typeface="+mn-cs"/>
              </a:rPr>
              <a:t>BaySpec</a:t>
            </a:r>
            <a:r>
              <a:rPr lang="en-US" sz="1200" b="0" i="0" u="none" strike="noStrike" kern="1200" dirty="0" smtClean="0">
                <a:solidFill>
                  <a:schemeClr val="tx1"/>
                </a:solidFill>
                <a:effectLst/>
                <a:latin typeface="+mn-lt"/>
                <a:ea typeface="+mn-ea"/>
                <a:cs typeface="+mn-cs"/>
              </a:rPr>
              <a:t> OCI-F can capture 8 or 10 bits.</a:t>
            </a:r>
          </a:p>
          <a:p>
            <a:pPr lvl="1" rtl="0" fontAlgn="base"/>
            <a:r>
              <a:rPr lang="en-US" sz="1200" b="0" i="0" u="none" strike="noStrike" kern="1200" dirty="0" smtClean="0">
                <a:solidFill>
                  <a:schemeClr val="tx1"/>
                </a:solidFill>
                <a:effectLst/>
                <a:latin typeface="+mn-lt"/>
                <a:ea typeface="+mn-ea"/>
                <a:cs typeface="+mn-cs"/>
              </a:rPr>
              <a:t>Can see 6bits, but can move where that 6 bits is over wide</a:t>
            </a:r>
            <a:r>
              <a:rPr lang="en-US" sz="1200" b="0" i="0" u="none" strike="noStrike" kern="1200" baseline="0" dirty="0" smtClean="0">
                <a:solidFill>
                  <a:schemeClr val="tx1"/>
                </a:solidFill>
                <a:effectLst/>
                <a:latin typeface="+mn-lt"/>
                <a:ea typeface="+mn-ea"/>
                <a:cs typeface="+mn-cs"/>
              </a:rPr>
              <a:t> range</a:t>
            </a:r>
            <a:endParaRPr lang="en-US" sz="1200" b="0" i="0" u="none" strike="noStrike" kern="1200" dirty="0" smtClean="0">
              <a:solidFill>
                <a:schemeClr val="tx1"/>
              </a:solidFill>
              <a:effectLst/>
              <a:latin typeface="+mn-lt"/>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914400" lvl="1" indent="-457200"/>
            <a:endParaRPr lang="en-US" dirty="0" smtClean="0">
              <a:solidFill>
                <a:schemeClr val="tx1"/>
              </a:solidFill>
            </a:endParaRPr>
          </a:p>
          <a:p>
            <a:pPr marL="400050" lvl="0" indent="-457200"/>
            <a:endParaRPr lang="en-US" dirty="0" smtClean="0"/>
          </a:p>
          <a:p>
            <a:pPr marL="400050" lvl="0" indent="-457200"/>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86F64B4-50F1-4076-B125-A50B0B0D45BF}" type="slidenum">
              <a:rPr lang="en-US" smtClean="0"/>
              <a:t>11</a:t>
            </a:fld>
            <a:endParaRPr lang="en-US"/>
          </a:p>
        </p:txBody>
      </p:sp>
    </p:spTree>
    <p:extLst>
      <p:ext uri="{BB962C8B-B14F-4D97-AF65-F5344CB8AC3E}">
        <p14:creationId xmlns:p14="http://schemas.microsoft.com/office/powerpoint/2010/main" val="1900345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048DC-606F-4991-9EF7-C401EB5176E6}" type="datetime1">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91D87-E72C-4FC8-9911-3DC4067DD4B2}" type="slidenum">
              <a:rPr lang="en-US" smtClean="0"/>
              <a:t>‹#›</a:t>
            </a:fld>
            <a:endParaRPr lang="en-US"/>
          </a:p>
        </p:txBody>
      </p:sp>
    </p:spTree>
    <p:extLst>
      <p:ext uri="{BB962C8B-B14F-4D97-AF65-F5344CB8AC3E}">
        <p14:creationId xmlns:p14="http://schemas.microsoft.com/office/powerpoint/2010/main" val="145902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51E6C-6444-4B47-B1EC-22B40B539E58}" type="datetime1">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91D87-E72C-4FC8-9911-3DC4067DD4B2}" type="slidenum">
              <a:rPr lang="en-US" smtClean="0"/>
              <a:t>‹#›</a:t>
            </a:fld>
            <a:endParaRPr lang="en-US"/>
          </a:p>
        </p:txBody>
      </p:sp>
    </p:spTree>
    <p:extLst>
      <p:ext uri="{BB962C8B-B14F-4D97-AF65-F5344CB8AC3E}">
        <p14:creationId xmlns:p14="http://schemas.microsoft.com/office/powerpoint/2010/main" val="1081551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62114-7A0B-4064-9005-0011ADDD6DCD}" type="datetime1">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91D87-E72C-4FC8-9911-3DC4067DD4B2}" type="slidenum">
              <a:rPr lang="en-US" smtClean="0"/>
              <a:t>‹#›</a:t>
            </a:fld>
            <a:endParaRPr lang="en-US"/>
          </a:p>
        </p:txBody>
      </p:sp>
    </p:spTree>
    <p:extLst>
      <p:ext uri="{BB962C8B-B14F-4D97-AF65-F5344CB8AC3E}">
        <p14:creationId xmlns:p14="http://schemas.microsoft.com/office/powerpoint/2010/main" val="12509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FBC0D8-D0D2-4F19-985F-DE01CEDFE65B}" type="datetime1">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91D87-E72C-4FC8-9911-3DC4067DD4B2}" type="slidenum">
              <a:rPr lang="en-US" smtClean="0"/>
              <a:t>‹#›</a:t>
            </a:fld>
            <a:endParaRPr lang="en-US"/>
          </a:p>
        </p:txBody>
      </p:sp>
    </p:spTree>
    <p:extLst>
      <p:ext uri="{BB962C8B-B14F-4D97-AF65-F5344CB8AC3E}">
        <p14:creationId xmlns:p14="http://schemas.microsoft.com/office/powerpoint/2010/main" val="385860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B83809-9AD6-4502-BA63-BEDAA2C4D5D7}" type="datetime1">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91D87-E72C-4FC8-9911-3DC4067DD4B2}" type="slidenum">
              <a:rPr lang="en-US" smtClean="0"/>
              <a:t>‹#›</a:t>
            </a:fld>
            <a:endParaRPr lang="en-US"/>
          </a:p>
        </p:txBody>
      </p:sp>
    </p:spTree>
    <p:extLst>
      <p:ext uri="{BB962C8B-B14F-4D97-AF65-F5344CB8AC3E}">
        <p14:creationId xmlns:p14="http://schemas.microsoft.com/office/powerpoint/2010/main" val="93623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6EA5CA-4DBC-403F-B556-F13411896EA4}" type="datetime1">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91D87-E72C-4FC8-9911-3DC4067DD4B2}" type="slidenum">
              <a:rPr lang="en-US" smtClean="0"/>
              <a:t>‹#›</a:t>
            </a:fld>
            <a:endParaRPr lang="en-US"/>
          </a:p>
        </p:txBody>
      </p:sp>
    </p:spTree>
    <p:extLst>
      <p:ext uri="{BB962C8B-B14F-4D97-AF65-F5344CB8AC3E}">
        <p14:creationId xmlns:p14="http://schemas.microsoft.com/office/powerpoint/2010/main" val="2896747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A9E7D9-06E8-43DA-9815-4E4C57E8B85B}" type="datetime1">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E91D87-E72C-4FC8-9911-3DC4067DD4B2}" type="slidenum">
              <a:rPr lang="en-US" smtClean="0"/>
              <a:t>‹#›</a:t>
            </a:fld>
            <a:endParaRPr lang="en-US"/>
          </a:p>
        </p:txBody>
      </p:sp>
    </p:spTree>
    <p:extLst>
      <p:ext uri="{BB962C8B-B14F-4D97-AF65-F5344CB8AC3E}">
        <p14:creationId xmlns:p14="http://schemas.microsoft.com/office/powerpoint/2010/main" val="92766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D0965B-5B93-4481-8F91-675E1D50B7EA}" type="datetime1">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E91D87-E72C-4FC8-9911-3DC4067DD4B2}" type="slidenum">
              <a:rPr lang="en-US" smtClean="0"/>
              <a:t>‹#›</a:t>
            </a:fld>
            <a:endParaRPr lang="en-US"/>
          </a:p>
        </p:txBody>
      </p:sp>
    </p:spTree>
    <p:extLst>
      <p:ext uri="{BB962C8B-B14F-4D97-AF65-F5344CB8AC3E}">
        <p14:creationId xmlns:p14="http://schemas.microsoft.com/office/powerpoint/2010/main" val="3169003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2E045-1EA1-48EB-AA2B-9707D20A6602}" type="datetime1">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E91D87-E72C-4FC8-9911-3DC4067DD4B2}" type="slidenum">
              <a:rPr lang="en-US" smtClean="0"/>
              <a:t>‹#›</a:t>
            </a:fld>
            <a:endParaRPr lang="en-US"/>
          </a:p>
        </p:txBody>
      </p:sp>
    </p:spTree>
    <p:extLst>
      <p:ext uri="{BB962C8B-B14F-4D97-AF65-F5344CB8AC3E}">
        <p14:creationId xmlns:p14="http://schemas.microsoft.com/office/powerpoint/2010/main" val="2533255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A02A9-6635-4216-BB42-821CE1C93A65}" type="datetime1">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91D87-E72C-4FC8-9911-3DC4067DD4B2}" type="slidenum">
              <a:rPr lang="en-US" smtClean="0"/>
              <a:t>‹#›</a:t>
            </a:fld>
            <a:endParaRPr lang="en-US"/>
          </a:p>
        </p:txBody>
      </p:sp>
    </p:spTree>
    <p:extLst>
      <p:ext uri="{BB962C8B-B14F-4D97-AF65-F5344CB8AC3E}">
        <p14:creationId xmlns:p14="http://schemas.microsoft.com/office/powerpoint/2010/main" val="164366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35CCA-D719-43AE-BC82-49AF7A80B4E9}" type="datetime1">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91D87-E72C-4FC8-9911-3DC4067DD4B2}" type="slidenum">
              <a:rPr lang="en-US" smtClean="0"/>
              <a:t>‹#›</a:t>
            </a:fld>
            <a:endParaRPr lang="en-US"/>
          </a:p>
        </p:txBody>
      </p:sp>
    </p:spTree>
    <p:extLst>
      <p:ext uri="{BB962C8B-B14F-4D97-AF65-F5344CB8AC3E}">
        <p14:creationId xmlns:p14="http://schemas.microsoft.com/office/powerpoint/2010/main" val="3309839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AD2CE-3BC0-4453-83A8-A930BF002A67}" type="datetime1">
              <a:rPr lang="en-US" smtClean="0"/>
              <a:t>5/25/2016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91D87-E72C-4FC8-9911-3DC4067DD4B2}" type="slidenum">
              <a:rPr lang="en-US" smtClean="0"/>
              <a:t>‹#›</a:t>
            </a:fld>
            <a:endParaRPr lang="en-US"/>
          </a:p>
        </p:txBody>
      </p:sp>
    </p:spTree>
    <p:extLst>
      <p:ext uri="{BB962C8B-B14F-4D97-AF65-F5344CB8AC3E}">
        <p14:creationId xmlns:p14="http://schemas.microsoft.com/office/powerpoint/2010/main" val="1617236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2620962"/>
          </a:xfrm>
        </p:spPr>
        <p:txBody>
          <a:bodyPr>
            <a:noAutofit/>
          </a:bodyPr>
          <a:lstStyle/>
          <a:p>
            <a:r>
              <a:rPr lang="en-US" sz="5400" b="1" dirty="0" smtClean="0">
                <a:latin typeface="Times New Roman" pitchFamily="18" charset="0"/>
                <a:cs typeface="Times New Roman" pitchFamily="18" charset="0"/>
              </a:rPr>
              <a:t>Fire Monitoring and Assessment Platform (</a:t>
            </a:r>
            <a:r>
              <a:rPr lang="en-US" sz="5400" b="1" dirty="0" err="1" smtClean="0">
                <a:latin typeface="Times New Roman" pitchFamily="18" charset="0"/>
                <a:cs typeface="Times New Roman" pitchFamily="18" charset="0"/>
              </a:rPr>
              <a:t>FireMAP</a:t>
            </a:r>
            <a:r>
              <a:rPr lang="en-US" sz="5400" b="1" dirty="0" smtClean="0">
                <a:latin typeface="Times New Roman" pitchFamily="18" charset="0"/>
                <a:cs typeface="Times New Roman" pitchFamily="18" charset="0"/>
              </a:rPr>
              <a:t>)</a:t>
            </a:r>
            <a:endParaRPr lang="en-US" sz="54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2819400"/>
            <a:ext cx="8610600" cy="1447800"/>
          </a:xfrm>
        </p:spPr>
        <p:txBody>
          <a:bodyPr>
            <a:noAutofit/>
          </a:bodyPr>
          <a:lstStyle/>
          <a:p>
            <a:pPr marL="0" indent="0" algn="ctr">
              <a:buNone/>
            </a:pPr>
            <a:r>
              <a:rPr lang="en-US" i="1" dirty="0" smtClean="0"/>
              <a:t>A More Responsive, Affordable and Safe Method for Mapping Wildland Fires.</a:t>
            </a:r>
            <a:endParaRPr lang="en-US" i="1" dirty="0"/>
          </a:p>
        </p:txBody>
      </p:sp>
      <p:sp>
        <p:nvSpPr>
          <p:cNvPr id="4" name="Content Placeholder 2"/>
          <p:cNvSpPr txBox="1">
            <a:spLocks/>
          </p:cNvSpPr>
          <p:nvPr/>
        </p:nvSpPr>
        <p:spPr>
          <a:xfrm>
            <a:off x="242455" y="5334000"/>
            <a:ext cx="86106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400" dirty="0" smtClean="0"/>
              <a:t>Dale Hamilton </a:t>
            </a:r>
          </a:p>
          <a:p>
            <a:pPr marL="0" indent="0">
              <a:spcBef>
                <a:spcPts val="0"/>
              </a:spcBef>
              <a:buFont typeface="Arial" pitchFamily="34" charset="0"/>
              <a:buNone/>
            </a:pPr>
            <a:r>
              <a:rPr lang="en-US" sz="2400" dirty="0" smtClean="0"/>
              <a:t>Northwest Nazarene University</a:t>
            </a:r>
          </a:p>
          <a:p>
            <a:pPr marL="0" indent="0">
              <a:spcBef>
                <a:spcPts val="0"/>
              </a:spcBef>
              <a:buFont typeface="Arial" pitchFamily="34" charset="0"/>
              <a:buNone/>
            </a:pPr>
            <a:r>
              <a:rPr lang="en-US" sz="2400" dirty="0" smtClean="0"/>
              <a:t>Assistant Professor of Computer Science</a:t>
            </a:r>
            <a:endParaRPr lang="en-US" sz="2400" i="1" dirty="0"/>
          </a:p>
        </p:txBody>
      </p:sp>
      <p:pic>
        <p:nvPicPr>
          <p:cNvPr id="1026" name="Picture 2" descr="C:\NNU\Courses\COMP2040 Web Development\Assignments\JS Asmt\Final\DecisionMaker\TheDecisionMaker\NNU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5960" y="5307282"/>
            <a:ext cx="1615440" cy="12192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FEE91D87-E72C-4FC8-9911-3DC4067DD4B2}" type="slidenum">
              <a:rPr lang="en-US" smtClean="0"/>
              <a:t>1</a:t>
            </a:fld>
            <a:endParaRPr lang="en-US"/>
          </a:p>
        </p:txBody>
      </p:sp>
      <p:pic>
        <p:nvPicPr>
          <p:cNvPr id="6" name="Picture 2" descr="Image result for University of Idah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052" y="5307282"/>
            <a:ext cx="1627748" cy="1220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780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err="1" smtClean="0"/>
              <a:t>Geoanalytics</a:t>
            </a:r>
            <a:r>
              <a:rPr lang="en-US" dirty="0" smtClean="0"/>
              <a:t> </a:t>
            </a:r>
            <a:r>
              <a:rPr lang="en-US" sz="3600" dirty="0" smtClean="0"/>
              <a:t>- Discovery of Patterns -&gt; Knowledge </a:t>
            </a:r>
            <a:endParaRPr lang="en-US" dirty="0"/>
          </a:p>
        </p:txBody>
      </p:sp>
      <p:sp>
        <p:nvSpPr>
          <p:cNvPr id="3" name="Content Placeholder 2"/>
          <p:cNvSpPr>
            <a:spLocks noGrp="1"/>
          </p:cNvSpPr>
          <p:nvPr>
            <p:ph idx="1"/>
          </p:nvPr>
        </p:nvSpPr>
        <p:spPr>
          <a:xfrm>
            <a:off x="381000" y="1295400"/>
            <a:ext cx="8763000" cy="5715000"/>
          </a:xfrm>
        </p:spPr>
        <p:txBody>
          <a:bodyPr>
            <a:normAutofit/>
          </a:bodyPr>
          <a:lstStyle/>
          <a:p>
            <a:pPr marL="57150" indent="0">
              <a:buNone/>
            </a:pPr>
            <a:r>
              <a:rPr lang="en-US" sz="2800" dirty="0" smtClean="0"/>
              <a:t>Look for spatial patterns </a:t>
            </a:r>
            <a:endParaRPr lang="en-US" sz="2800" dirty="0" smtClean="0">
              <a:solidFill>
                <a:schemeClr val="tx1"/>
              </a:solidFill>
            </a:endParaRPr>
          </a:p>
        </p:txBody>
      </p:sp>
      <p:sp>
        <p:nvSpPr>
          <p:cNvPr id="4" name="Slide Number Placeholder 3"/>
          <p:cNvSpPr>
            <a:spLocks noGrp="1"/>
          </p:cNvSpPr>
          <p:nvPr>
            <p:ph type="sldNum" sz="quarter" idx="12"/>
          </p:nvPr>
        </p:nvSpPr>
        <p:spPr/>
        <p:txBody>
          <a:bodyPr/>
          <a:lstStyle/>
          <a:p>
            <a:fld id="{FEE91D87-E72C-4FC8-9911-3DC4067DD4B2}" type="slidenum">
              <a:rPr lang="en-US" smtClean="0"/>
              <a:t>10</a:t>
            </a:fld>
            <a:endParaRPr lang="en-US"/>
          </a:p>
        </p:txBody>
      </p:sp>
      <p:pic>
        <p:nvPicPr>
          <p:cNvPr id="18" name="Picture 2" descr="C:\Users\dhamilton\Google Drive\FireMAP\Imagery\demo\ReynoldsCr_151001_400ft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600" y="1752600"/>
            <a:ext cx="6731000"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92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err="1"/>
              <a:t>Geoanalytics</a:t>
            </a:r>
            <a:r>
              <a:rPr lang="en-US" sz="3600" dirty="0"/>
              <a:t> - Discovery of Patterns -&gt; Knowledge</a:t>
            </a:r>
            <a:r>
              <a:rPr lang="en-US" sz="4800" dirty="0"/>
              <a:t> </a:t>
            </a:r>
            <a:endParaRPr lang="en-US" dirty="0"/>
          </a:p>
        </p:txBody>
      </p:sp>
      <p:sp>
        <p:nvSpPr>
          <p:cNvPr id="3" name="Content Placeholder 2"/>
          <p:cNvSpPr>
            <a:spLocks noGrp="1"/>
          </p:cNvSpPr>
          <p:nvPr>
            <p:ph idx="1"/>
          </p:nvPr>
        </p:nvSpPr>
        <p:spPr>
          <a:xfrm>
            <a:off x="381000" y="1600200"/>
            <a:ext cx="8915400" cy="5257800"/>
          </a:xfrm>
        </p:spPr>
        <p:txBody>
          <a:bodyPr>
            <a:normAutofit/>
          </a:bodyPr>
          <a:lstStyle/>
          <a:p>
            <a:pPr marL="57150" indent="0">
              <a:buNone/>
            </a:pPr>
            <a:r>
              <a:rPr lang="en-US" dirty="0" smtClean="0"/>
              <a:t>C</a:t>
            </a:r>
            <a:r>
              <a:rPr lang="en-US" sz="2800" dirty="0" smtClean="0"/>
              <a:t>an we leverage hyper-resolution imagery to quickly and inexpensively map burn severity?</a:t>
            </a:r>
          </a:p>
          <a:p>
            <a:pPr marL="514350" indent="-457200"/>
            <a:r>
              <a:rPr lang="en-US" dirty="0" smtClean="0"/>
              <a:t>How high of resolution is necessary (adds info)?</a:t>
            </a:r>
            <a:endParaRPr lang="en-US" dirty="0"/>
          </a:p>
          <a:p>
            <a:pPr marL="914400" lvl="1" indent="-457200"/>
            <a:r>
              <a:rPr lang="en-US" dirty="0" smtClean="0"/>
              <a:t>Spatial</a:t>
            </a:r>
          </a:p>
          <a:p>
            <a:pPr marL="914400" lvl="1" indent="-457200"/>
            <a:r>
              <a:rPr lang="en-US" dirty="0" smtClean="0"/>
              <a:t>Spectral</a:t>
            </a:r>
          </a:p>
          <a:p>
            <a:pPr marL="914400" lvl="1" indent="-457200"/>
            <a:r>
              <a:rPr lang="en-US" dirty="0" smtClean="0"/>
              <a:t>Temporal</a:t>
            </a:r>
          </a:p>
          <a:p>
            <a:pPr marL="457200" lvl="1" indent="0">
              <a:buNone/>
            </a:pPr>
            <a:endParaRPr lang="en-US" dirty="0" smtClean="0"/>
          </a:p>
          <a:p>
            <a:pPr marL="57150" indent="0">
              <a:buNone/>
            </a:pPr>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FEE91D87-E72C-4FC8-9911-3DC4067DD4B2}" type="slidenum">
              <a:rPr lang="en-US" smtClean="0"/>
              <a:t>11</a:t>
            </a:fld>
            <a:endParaRPr lang="en-US"/>
          </a:p>
        </p:txBody>
      </p:sp>
    </p:spTree>
    <p:extLst>
      <p:ext uri="{BB962C8B-B14F-4D97-AF65-F5344CB8AC3E}">
        <p14:creationId xmlns:p14="http://schemas.microsoft.com/office/powerpoint/2010/main" val="3255612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err="1"/>
              <a:t>Geoanalytics</a:t>
            </a:r>
            <a:r>
              <a:rPr lang="en-US" sz="3600" dirty="0"/>
              <a:t> - Discovery of Patterns -&gt; Knowledge</a:t>
            </a:r>
            <a:r>
              <a:rPr lang="en-US" sz="4800" dirty="0"/>
              <a:t> </a:t>
            </a:r>
            <a:endParaRPr lang="en-US" dirty="0"/>
          </a:p>
        </p:txBody>
      </p:sp>
      <p:sp>
        <p:nvSpPr>
          <p:cNvPr id="3" name="Content Placeholder 2"/>
          <p:cNvSpPr>
            <a:spLocks noGrp="1"/>
          </p:cNvSpPr>
          <p:nvPr>
            <p:ph idx="1"/>
          </p:nvPr>
        </p:nvSpPr>
        <p:spPr>
          <a:xfrm>
            <a:off x="381000" y="1600200"/>
            <a:ext cx="8915400" cy="5410200"/>
          </a:xfrm>
        </p:spPr>
        <p:txBody>
          <a:bodyPr>
            <a:normAutofit fontScale="92500" lnSpcReduction="20000"/>
          </a:bodyPr>
          <a:lstStyle/>
          <a:p>
            <a:pPr marL="57150" indent="0">
              <a:buNone/>
            </a:pPr>
            <a:r>
              <a:rPr lang="en-US" sz="3500" dirty="0"/>
              <a:t>P</a:t>
            </a:r>
            <a:r>
              <a:rPr lang="en-US" sz="3500" dirty="0" smtClean="0"/>
              <a:t>re-processing to better enable classification</a:t>
            </a:r>
          </a:p>
          <a:p>
            <a:pPr marL="514350" indent="-457200"/>
            <a:r>
              <a:rPr lang="en-US" sz="2800" dirty="0"/>
              <a:t>Software filters</a:t>
            </a:r>
          </a:p>
          <a:p>
            <a:pPr marL="914400" lvl="1" indent="-457200"/>
            <a:r>
              <a:rPr lang="en-US" sz="2400" dirty="0"/>
              <a:t>Resample imagery to optimal </a:t>
            </a:r>
            <a:r>
              <a:rPr lang="en-US" sz="2400" dirty="0" smtClean="0"/>
              <a:t>resolution</a:t>
            </a:r>
          </a:p>
          <a:p>
            <a:pPr marL="914400" lvl="1" indent="-457200"/>
            <a:r>
              <a:rPr lang="en-US" sz="2400" dirty="0" smtClean="0"/>
              <a:t>Normalization</a:t>
            </a:r>
            <a:endParaRPr lang="en-US" sz="2400" dirty="0"/>
          </a:p>
          <a:p>
            <a:pPr marL="914400" lvl="1" indent="-457200"/>
            <a:r>
              <a:rPr lang="en-US" sz="2400" dirty="0" smtClean="0"/>
              <a:t>Transformation</a:t>
            </a:r>
          </a:p>
          <a:p>
            <a:pPr marL="914400" lvl="1" indent="-457200"/>
            <a:r>
              <a:rPr lang="en-US" sz="2400" dirty="0" smtClean="0"/>
              <a:t>Object detection</a:t>
            </a:r>
          </a:p>
          <a:p>
            <a:pPr marL="514350" indent="-457200"/>
            <a:r>
              <a:rPr lang="en-US" dirty="0" smtClean="0"/>
              <a:t>Structure</a:t>
            </a:r>
          </a:p>
          <a:p>
            <a:pPr marL="57150" indent="0">
              <a:buNone/>
            </a:pPr>
            <a:r>
              <a:rPr lang="en-US" sz="3500" dirty="0"/>
              <a:t>Post-processing to clarify classification.</a:t>
            </a:r>
          </a:p>
          <a:p>
            <a:pPr marL="914400" lvl="1" indent="-457200"/>
            <a:r>
              <a:rPr lang="en-US" dirty="0" smtClean="0"/>
              <a:t>Noise Reduction (Salt </a:t>
            </a:r>
            <a:r>
              <a:rPr lang="en-US" dirty="0"/>
              <a:t>and pepper </a:t>
            </a:r>
            <a:r>
              <a:rPr lang="en-US" dirty="0" smtClean="0"/>
              <a:t>effect)</a:t>
            </a:r>
            <a:endParaRPr lang="en-US" dirty="0"/>
          </a:p>
          <a:p>
            <a:pPr marL="914400" lvl="1" indent="-457200"/>
            <a:r>
              <a:rPr lang="en-US" dirty="0"/>
              <a:t>Object enhancement</a:t>
            </a:r>
          </a:p>
          <a:p>
            <a:pPr marL="914400" lvl="1" indent="-457200"/>
            <a:r>
              <a:rPr lang="en-US" dirty="0"/>
              <a:t>Output spatial resolution </a:t>
            </a:r>
          </a:p>
          <a:p>
            <a:pPr marL="914400" lvl="1" indent="-457200"/>
            <a:r>
              <a:rPr lang="en-US" dirty="0"/>
              <a:t>Islands </a:t>
            </a:r>
          </a:p>
          <a:p>
            <a:pPr marL="1314450" lvl="2" indent="-457200"/>
            <a:r>
              <a:rPr lang="en-US" dirty="0"/>
              <a:t>Unburned vegetation type </a:t>
            </a:r>
          </a:p>
          <a:p>
            <a:pPr marL="514350" indent="-457200"/>
            <a:endParaRPr lang="en-US" dirty="0"/>
          </a:p>
          <a:p>
            <a:pPr marL="857250" lvl="2" indent="0">
              <a:buNone/>
            </a:pPr>
            <a:endParaRPr lang="en-US" dirty="0" smtClean="0"/>
          </a:p>
        </p:txBody>
      </p:sp>
      <p:sp>
        <p:nvSpPr>
          <p:cNvPr id="4" name="Slide Number Placeholder 3"/>
          <p:cNvSpPr>
            <a:spLocks noGrp="1"/>
          </p:cNvSpPr>
          <p:nvPr>
            <p:ph type="sldNum" sz="quarter" idx="12"/>
          </p:nvPr>
        </p:nvSpPr>
        <p:spPr/>
        <p:txBody>
          <a:bodyPr/>
          <a:lstStyle/>
          <a:p>
            <a:fld id="{FEE91D87-E72C-4FC8-9911-3DC4067DD4B2}" type="slidenum">
              <a:rPr lang="en-US" smtClean="0"/>
              <a:t>12</a:t>
            </a:fld>
            <a:endParaRPr lang="en-US"/>
          </a:p>
        </p:txBody>
      </p:sp>
    </p:spTree>
    <p:extLst>
      <p:ext uri="{BB962C8B-B14F-4D97-AF65-F5344CB8AC3E}">
        <p14:creationId xmlns:p14="http://schemas.microsoft.com/office/powerpoint/2010/main" val="2410641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rmAutofit/>
          </a:bodyPr>
          <a:lstStyle/>
          <a:p>
            <a:r>
              <a:rPr lang="en-US" dirty="0" smtClean="0"/>
              <a:t>Imagery – How much data is enough?</a:t>
            </a:r>
            <a:endParaRPr lang="en-US" dirty="0"/>
          </a:p>
        </p:txBody>
      </p:sp>
      <p:sp>
        <p:nvSpPr>
          <p:cNvPr id="3" name="Content Placeholder 2"/>
          <p:cNvSpPr>
            <a:spLocks noGrp="1"/>
          </p:cNvSpPr>
          <p:nvPr>
            <p:ph idx="1"/>
          </p:nvPr>
        </p:nvSpPr>
        <p:spPr>
          <a:xfrm>
            <a:off x="381000" y="1600200"/>
            <a:ext cx="8915400" cy="5410200"/>
          </a:xfrm>
        </p:spPr>
        <p:txBody>
          <a:bodyPr>
            <a:normAutofit/>
          </a:bodyPr>
          <a:lstStyle/>
          <a:p>
            <a:pPr marL="514350" indent="-457200"/>
            <a:r>
              <a:rPr lang="en-US" dirty="0" smtClean="0">
                <a:solidFill>
                  <a:schemeClr val="tx1"/>
                </a:solidFill>
              </a:rPr>
              <a:t>Spectral Resolution</a:t>
            </a:r>
          </a:p>
          <a:p>
            <a:pPr lvl="1"/>
            <a:r>
              <a:rPr lang="en-US" dirty="0" smtClean="0"/>
              <a:t>Multi-spectral </a:t>
            </a:r>
            <a:r>
              <a:rPr lang="en-US" dirty="0" err="1" smtClean="0"/>
              <a:t>vs</a:t>
            </a:r>
            <a:r>
              <a:rPr lang="en-US" dirty="0" smtClean="0"/>
              <a:t> Hyper-spectral</a:t>
            </a:r>
          </a:p>
          <a:p>
            <a:pPr lvl="2"/>
            <a:r>
              <a:rPr lang="en-US" dirty="0" smtClean="0"/>
              <a:t>Extent &amp; Resolution</a:t>
            </a:r>
          </a:p>
          <a:p>
            <a:pPr marL="514350" indent="-457200"/>
            <a:r>
              <a:rPr lang="en-US" dirty="0"/>
              <a:t>Spatial resolution </a:t>
            </a:r>
          </a:p>
          <a:p>
            <a:pPr lvl="1"/>
            <a:r>
              <a:rPr lang="en-US" dirty="0" smtClean="0"/>
              <a:t>Pixel </a:t>
            </a:r>
            <a:r>
              <a:rPr lang="en-US" dirty="0"/>
              <a:t>size smaller than object we’re looking </a:t>
            </a:r>
            <a:r>
              <a:rPr lang="en-US" dirty="0" smtClean="0"/>
              <a:t>at</a:t>
            </a:r>
          </a:p>
          <a:p>
            <a:pPr marL="514350" indent="-457200"/>
            <a:r>
              <a:rPr lang="en-US" dirty="0" smtClean="0"/>
              <a:t>Temporal  </a:t>
            </a:r>
            <a:endParaRPr lang="en-US" dirty="0"/>
          </a:p>
          <a:p>
            <a:pPr lvl="1"/>
            <a:r>
              <a:rPr lang="en-US" dirty="0"/>
              <a:t>UAS - on demand but have to be there</a:t>
            </a:r>
          </a:p>
          <a:p>
            <a:pPr lvl="1"/>
            <a:r>
              <a:rPr lang="en-US" dirty="0" smtClean="0"/>
              <a:t>Manned or Satellite – expensive and non-responsive</a:t>
            </a:r>
            <a:endParaRPr lang="en-US" dirty="0"/>
          </a:p>
          <a:p>
            <a:pPr lvl="1"/>
            <a:endParaRPr lang="en-US" dirty="0"/>
          </a:p>
          <a:p>
            <a:pPr marL="57150" indent="0">
              <a:buNone/>
            </a:pPr>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FEE91D87-E72C-4FC8-9911-3DC4067DD4B2}" type="slidenum">
              <a:rPr lang="en-US" smtClean="0"/>
              <a:t>13</a:t>
            </a:fld>
            <a:endParaRPr lang="en-US"/>
          </a:p>
        </p:txBody>
      </p:sp>
    </p:spTree>
    <p:extLst>
      <p:ext uri="{BB962C8B-B14F-4D97-AF65-F5344CB8AC3E}">
        <p14:creationId xmlns:p14="http://schemas.microsoft.com/office/powerpoint/2010/main" val="57125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Geoanalytics</a:t>
            </a:r>
            <a:r>
              <a:rPr lang="en-US" dirty="0" smtClean="0"/>
              <a:t> </a:t>
            </a:r>
            <a:r>
              <a:rPr lang="en-US" sz="3600" dirty="0" smtClean="0"/>
              <a:t>– Spatial Resolution</a:t>
            </a:r>
            <a:endParaRPr lang="en-US" dirty="0"/>
          </a:p>
        </p:txBody>
      </p:sp>
      <p:sp>
        <p:nvSpPr>
          <p:cNvPr id="4" name="Slide Number Placeholder 3"/>
          <p:cNvSpPr>
            <a:spLocks noGrp="1"/>
          </p:cNvSpPr>
          <p:nvPr>
            <p:ph type="sldNum" sz="quarter" idx="12"/>
          </p:nvPr>
        </p:nvSpPr>
        <p:spPr/>
        <p:txBody>
          <a:bodyPr/>
          <a:lstStyle/>
          <a:p>
            <a:fld id="{FEE91D87-E72C-4FC8-9911-3DC4067DD4B2}" type="slidenum">
              <a:rPr lang="en-US" smtClean="0"/>
              <a:t>14</a:t>
            </a:fld>
            <a:endParaRPr lang="en-US"/>
          </a:p>
        </p:txBody>
      </p:sp>
      <p:pic>
        <p:nvPicPr>
          <p:cNvPr id="18" name="Picture 2" descr="C:\Users\dhamilton\Google Drive\FireMAP\Imagery\demo\ReynoldsCr_151001_400ft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295400"/>
            <a:ext cx="6502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28600" y="6172200"/>
            <a:ext cx="87630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Font typeface="Arial" pitchFamily="34" charset="0"/>
              <a:buNone/>
            </a:pPr>
            <a:r>
              <a:rPr lang="en-US" sz="2800" dirty="0" smtClean="0"/>
              <a:t>Reynolds Creek Prescribed burn – </a:t>
            </a:r>
            <a:r>
              <a:rPr lang="en-US" sz="2400" dirty="0" smtClean="0"/>
              <a:t>120m AGL – 6.4 cm/</a:t>
            </a:r>
            <a:r>
              <a:rPr lang="en-US" sz="2400" dirty="0" err="1" smtClean="0"/>
              <a:t>px</a:t>
            </a:r>
            <a:r>
              <a:rPr lang="en-US" sz="2400" dirty="0" smtClean="0"/>
              <a:t> </a:t>
            </a:r>
          </a:p>
        </p:txBody>
      </p:sp>
    </p:spTree>
    <p:extLst>
      <p:ext uri="{BB962C8B-B14F-4D97-AF65-F5344CB8AC3E}">
        <p14:creationId xmlns:p14="http://schemas.microsoft.com/office/powerpoint/2010/main" val="1795818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Geoanalytics</a:t>
            </a:r>
            <a:r>
              <a:rPr lang="en-US" dirty="0" smtClean="0"/>
              <a:t> </a:t>
            </a:r>
            <a:r>
              <a:rPr lang="en-US" sz="3600" dirty="0" smtClean="0"/>
              <a:t>- </a:t>
            </a:r>
            <a:r>
              <a:rPr lang="en-US" dirty="0"/>
              <a:t>Spatial Resolution</a:t>
            </a:r>
          </a:p>
        </p:txBody>
      </p:sp>
      <p:sp>
        <p:nvSpPr>
          <p:cNvPr id="3" name="Content Placeholder 2"/>
          <p:cNvSpPr>
            <a:spLocks noGrp="1"/>
          </p:cNvSpPr>
          <p:nvPr>
            <p:ph idx="1"/>
          </p:nvPr>
        </p:nvSpPr>
        <p:spPr>
          <a:xfrm>
            <a:off x="228600" y="6172200"/>
            <a:ext cx="8763000" cy="685800"/>
          </a:xfrm>
        </p:spPr>
        <p:txBody>
          <a:bodyPr>
            <a:normAutofit fontScale="92500"/>
          </a:bodyPr>
          <a:lstStyle/>
          <a:p>
            <a:pPr marL="57150" indent="0">
              <a:buNone/>
            </a:pPr>
            <a:r>
              <a:rPr lang="en-US" sz="2800" dirty="0" smtClean="0"/>
              <a:t>Previous image resampled to 30 meter (Landsat) resolution  </a:t>
            </a:r>
            <a:endParaRPr lang="en-US" sz="2800" dirty="0" smtClean="0">
              <a:solidFill>
                <a:schemeClr val="tx1"/>
              </a:solidFill>
            </a:endParaRPr>
          </a:p>
        </p:txBody>
      </p:sp>
      <p:sp>
        <p:nvSpPr>
          <p:cNvPr id="4" name="Slide Number Placeholder 3"/>
          <p:cNvSpPr>
            <a:spLocks noGrp="1"/>
          </p:cNvSpPr>
          <p:nvPr>
            <p:ph type="sldNum" sz="quarter" idx="12"/>
          </p:nvPr>
        </p:nvSpPr>
        <p:spPr/>
        <p:txBody>
          <a:bodyPr/>
          <a:lstStyle/>
          <a:p>
            <a:fld id="{FEE91D87-E72C-4FC8-9911-3DC4067DD4B2}" type="slidenum">
              <a:rPr lang="en-US" smtClean="0"/>
              <a:t>15</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000" y="1296000"/>
            <a:ext cx="6521116" cy="48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210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rmAutofit/>
          </a:bodyPr>
          <a:lstStyle/>
          <a:p>
            <a:r>
              <a:rPr lang="en-US" dirty="0" smtClean="0"/>
              <a:t>Sensor</a:t>
            </a:r>
            <a:r>
              <a:rPr lang="en-US" sz="3600" dirty="0" smtClean="0"/>
              <a:t> – Data </a:t>
            </a:r>
            <a:r>
              <a:rPr lang="en-US" sz="3600" dirty="0"/>
              <a:t>A</a:t>
            </a:r>
            <a:r>
              <a:rPr lang="en-US" sz="3600" dirty="0" smtClean="0"/>
              <a:t>cquisition</a:t>
            </a:r>
            <a:endParaRPr lang="en-US" sz="3600" dirty="0"/>
          </a:p>
        </p:txBody>
      </p:sp>
      <p:sp>
        <p:nvSpPr>
          <p:cNvPr id="3" name="Content Placeholder 2"/>
          <p:cNvSpPr>
            <a:spLocks noGrp="1"/>
          </p:cNvSpPr>
          <p:nvPr>
            <p:ph idx="1"/>
          </p:nvPr>
        </p:nvSpPr>
        <p:spPr>
          <a:xfrm>
            <a:off x="381000" y="1600200"/>
            <a:ext cx="8915400" cy="5410200"/>
          </a:xfrm>
        </p:spPr>
        <p:txBody>
          <a:bodyPr>
            <a:normAutofit/>
          </a:bodyPr>
          <a:lstStyle/>
          <a:p>
            <a:r>
              <a:rPr lang="en-US" dirty="0" smtClean="0"/>
              <a:t>Inexpensive </a:t>
            </a:r>
            <a:r>
              <a:rPr lang="en-US" dirty="0"/>
              <a:t>color cameras</a:t>
            </a:r>
          </a:p>
          <a:p>
            <a:pPr lvl="1"/>
            <a:r>
              <a:rPr lang="en-US" dirty="0"/>
              <a:t>Show Red, Green &amp; Blue </a:t>
            </a:r>
            <a:r>
              <a:rPr lang="en-US" dirty="0" smtClean="0"/>
              <a:t>bands</a:t>
            </a:r>
          </a:p>
          <a:p>
            <a:pPr lvl="1"/>
            <a:r>
              <a:rPr lang="en-US" dirty="0" smtClean="0"/>
              <a:t>Mod to capture Near </a:t>
            </a:r>
            <a:r>
              <a:rPr lang="en-US" dirty="0"/>
              <a:t>Infrared </a:t>
            </a:r>
            <a:r>
              <a:rPr lang="en-US" dirty="0" smtClean="0"/>
              <a:t>(NIR) band</a:t>
            </a:r>
          </a:p>
          <a:p>
            <a:r>
              <a:rPr lang="en-US" dirty="0" err="1" smtClean="0"/>
              <a:t>Hyperspectral</a:t>
            </a:r>
            <a:r>
              <a:rPr lang="en-US" dirty="0" smtClean="0"/>
              <a:t> Camera - capture  visible and NIR bands</a:t>
            </a:r>
          </a:p>
          <a:p>
            <a:pPr lvl="1"/>
            <a:r>
              <a:rPr lang="en-US" dirty="0" smtClean="0"/>
              <a:t>Capture more, narrower bands.</a:t>
            </a:r>
          </a:p>
          <a:p>
            <a:pPr lvl="1"/>
            <a:r>
              <a:rPr lang="en-US" dirty="0" smtClean="0"/>
              <a:t>Can it capture beyond Near Infrared</a:t>
            </a:r>
          </a:p>
          <a:p>
            <a:pPr lvl="2"/>
            <a:r>
              <a:rPr lang="en-US" dirty="0" smtClean="0"/>
              <a:t>Shortwave Infrared (SWIR) @ </a:t>
            </a:r>
            <a:r>
              <a:rPr lang="en-US" dirty="0"/>
              <a:t>2.09-2.35 </a:t>
            </a:r>
            <a:r>
              <a:rPr lang="el-GR" dirty="0"/>
              <a:t>μ</a:t>
            </a:r>
            <a:r>
              <a:rPr lang="en-US" dirty="0" smtClean="0"/>
              <a:t>m</a:t>
            </a:r>
          </a:p>
          <a:p>
            <a:pPr lvl="1"/>
            <a:endParaRPr lang="en-US" dirty="0"/>
          </a:p>
          <a:p>
            <a:pPr marL="1371600" lvl="3" indent="0">
              <a:buNone/>
            </a:pPr>
            <a:endParaRPr lang="en-US" dirty="0"/>
          </a:p>
          <a:p>
            <a:pPr marL="457200" lvl="1" indent="0">
              <a:buNone/>
            </a:pPr>
            <a:endParaRPr lang="en-US" dirty="0" smtClean="0"/>
          </a:p>
          <a:p>
            <a:pPr marL="57150" indent="0">
              <a:buNone/>
            </a:pPr>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FEE91D87-E72C-4FC8-9911-3DC4067DD4B2}" type="slidenum">
              <a:rPr lang="en-US" smtClean="0"/>
              <a:t>16</a:t>
            </a:fld>
            <a:endParaRPr lang="en-US"/>
          </a:p>
        </p:txBody>
      </p:sp>
    </p:spTree>
    <p:extLst>
      <p:ext uri="{BB962C8B-B14F-4D97-AF65-F5344CB8AC3E}">
        <p14:creationId xmlns:p14="http://schemas.microsoft.com/office/powerpoint/2010/main" val="3720381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rmAutofit/>
          </a:bodyPr>
          <a:lstStyle/>
          <a:p>
            <a:r>
              <a:rPr lang="en-US" dirty="0" smtClean="0"/>
              <a:t>UAS </a:t>
            </a:r>
            <a:r>
              <a:rPr lang="en-US" sz="3600" dirty="0" smtClean="0"/>
              <a:t>– Just get the sensor up there!</a:t>
            </a:r>
            <a:endParaRPr lang="en-US" sz="3600" dirty="0"/>
          </a:p>
        </p:txBody>
      </p:sp>
      <p:sp>
        <p:nvSpPr>
          <p:cNvPr id="3" name="Content Placeholder 2"/>
          <p:cNvSpPr>
            <a:spLocks noGrp="1"/>
          </p:cNvSpPr>
          <p:nvPr>
            <p:ph idx="1"/>
          </p:nvPr>
        </p:nvSpPr>
        <p:spPr>
          <a:xfrm>
            <a:off x="381000" y="1600200"/>
            <a:ext cx="8763000" cy="5257800"/>
          </a:xfrm>
        </p:spPr>
        <p:txBody>
          <a:bodyPr>
            <a:normAutofit/>
          </a:bodyPr>
          <a:lstStyle/>
          <a:p>
            <a:pPr marL="57150" indent="0">
              <a:buNone/>
            </a:pPr>
            <a:r>
              <a:rPr lang="en-US" dirty="0" smtClean="0">
                <a:solidFill>
                  <a:schemeClr val="tx1"/>
                </a:solidFill>
              </a:rPr>
              <a:t>Why Unmanned Aircraft Systems (UAS)?</a:t>
            </a:r>
          </a:p>
          <a:p>
            <a:r>
              <a:rPr lang="en-US" dirty="0" smtClean="0"/>
              <a:t>Low altitude = High spatial resolution </a:t>
            </a:r>
          </a:p>
          <a:p>
            <a:r>
              <a:rPr lang="en-US" dirty="0" smtClean="0">
                <a:solidFill>
                  <a:schemeClr val="tx1"/>
                </a:solidFill>
              </a:rPr>
              <a:t>Increased Availability - </a:t>
            </a:r>
            <a:r>
              <a:rPr lang="en-US" sz="2800" dirty="0" smtClean="0">
                <a:solidFill>
                  <a:schemeClr val="tx1"/>
                </a:solidFill>
              </a:rPr>
              <a:t>fly under clouds and smoke</a:t>
            </a:r>
          </a:p>
          <a:p>
            <a:r>
              <a:rPr lang="en-US" dirty="0" smtClean="0"/>
              <a:t>Affordability </a:t>
            </a:r>
          </a:p>
          <a:p>
            <a:r>
              <a:rPr lang="en-US" dirty="0" smtClean="0"/>
              <a:t>Fire fighter safety</a:t>
            </a:r>
            <a:endParaRPr lang="en-US" dirty="0"/>
          </a:p>
        </p:txBody>
      </p:sp>
      <p:sp>
        <p:nvSpPr>
          <p:cNvPr id="4" name="Slide Number Placeholder 3"/>
          <p:cNvSpPr>
            <a:spLocks noGrp="1"/>
          </p:cNvSpPr>
          <p:nvPr>
            <p:ph type="sldNum" sz="quarter" idx="12"/>
          </p:nvPr>
        </p:nvSpPr>
        <p:spPr/>
        <p:txBody>
          <a:bodyPr/>
          <a:lstStyle/>
          <a:p>
            <a:fld id="{FEE91D87-E72C-4FC8-9911-3DC4067DD4B2}" type="slidenum">
              <a:rPr lang="en-US" smtClean="0"/>
              <a:t>17</a:t>
            </a:fld>
            <a:endParaRPr lang="en-US"/>
          </a:p>
        </p:txBody>
      </p:sp>
    </p:spTree>
    <p:extLst>
      <p:ext uri="{BB962C8B-B14F-4D97-AF65-F5344CB8AC3E}">
        <p14:creationId xmlns:p14="http://schemas.microsoft.com/office/powerpoint/2010/main" val="2855721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rmAutofit/>
          </a:bodyPr>
          <a:lstStyle/>
          <a:p>
            <a:r>
              <a:rPr lang="en-US" dirty="0" err="1" smtClean="0"/>
              <a:t>FireMAP</a:t>
            </a:r>
            <a:r>
              <a:rPr lang="en-US" dirty="0" smtClean="0"/>
              <a:t> Proof of Concept Results</a:t>
            </a:r>
            <a:endParaRPr lang="en-US" dirty="0"/>
          </a:p>
        </p:txBody>
      </p:sp>
      <p:sp>
        <p:nvSpPr>
          <p:cNvPr id="3" name="Content Placeholder 2"/>
          <p:cNvSpPr>
            <a:spLocks noGrp="1"/>
          </p:cNvSpPr>
          <p:nvPr>
            <p:ph idx="1"/>
          </p:nvPr>
        </p:nvSpPr>
        <p:spPr>
          <a:xfrm>
            <a:off x="228600" y="6429499"/>
            <a:ext cx="8763000" cy="457200"/>
          </a:xfrm>
        </p:spPr>
        <p:txBody>
          <a:bodyPr>
            <a:normAutofit/>
          </a:bodyPr>
          <a:lstStyle/>
          <a:p>
            <a:pPr marL="57150" indent="0" algn="ctr">
              <a:buNone/>
            </a:pPr>
            <a:r>
              <a:rPr lang="en-US" sz="2000" dirty="0" smtClean="0"/>
              <a:t>Image taken by a DJI Phantom 3 at 120 meters (400 </a:t>
            </a:r>
            <a:r>
              <a:rPr lang="en-US" sz="2000" dirty="0" err="1" smtClean="0"/>
              <a:t>ft</a:t>
            </a:r>
            <a:r>
              <a:rPr lang="en-US" sz="2000" dirty="0" smtClean="0"/>
              <a:t>) AGL</a:t>
            </a:r>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FEE91D87-E72C-4FC8-9911-3DC4067DD4B2}" type="slidenum">
              <a:rPr lang="en-US" smtClean="0"/>
              <a:t>18</a:t>
            </a:fld>
            <a:endParaRPr lang="en-US"/>
          </a:p>
        </p:txBody>
      </p:sp>
      <p:pic>
        <p:nvPicPr>
          <p:cNvPr id="1026" name="Picture 2" descr="C:\Users\dhamilton\Google Drive\FireMAP\Imagery\demo\ReynoldsCr_151001_400ft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143000"/>
            <a:ext cx="70104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793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rmAutofit/>
          </a:bodyPr>
          <a:lstStyle/>
          <a:p>
            <a:r>
              <a:rPr lang="en-US" dirty="0" err="1"/>
              <a:t>FireMAP</a:t>
            </a:r>
            <a:r>
              <a:rPr lang="en-US" dirty="0"/>
              <a:t> Proof of Concept Results</a:t>
            </a:r>
          </a:p>
        </p:txBody>
      </p:sp>
      <p:sp>
        <p:nvSpPr>
          <p:cNvPr id="3" name="Content Placeholder 2"/>
          <p:cNvSpPr>
            <a:spLocks noGrp="1"/>
          </p:cNvSpPr>
          <p:nvPr>
            <p:ph idx="1"/>
          </p:nvPr>
        </p:nvSpPr>
        <p:spPr>
          <a:xfrm>
            <a:off x="228600" y="6429499"/>
            <a:ext cx="8763000" cy="457200"/>
          </a:xfrm>
        </p:spPr>
        <p:txBody>
          <a:bodyPr>
            <a:normAutofit/>
          </a:bodyPr>
          <a:lstStyle/>
          <a:p>
            <a:pPr marL="57150" indent="0" algn="ctr">
              <a:buNone/>
            </a:pPr>
            <a:r>
              <a:rPr lang="en-US" sz="2000" dirty="0" smtClean="0"/>
              <a:t>Burn/unburned classification with SVM</a:t>
            </a:r>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FEE91D87-E72C-4FC8-9911-3DC4067DD4B2}" type="slidenum">
              <a:rPr lang="en-US" smtClean="0"/>
              <a:t>19</a:t>
            </a:fld>
            <a:endParaRPr lang="en-US"/>
          </a:p>
        </p:txBody>
      </p:sp>
      <p:pic>
        <p:nvPicPr>
          <p:cNvPr id="2051" name="Picture 3" descr="C:\Users\dhamilton\Google Drive\FireMAP\Imagery\demo\ReynoldsCr_svm_out_morp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143000"/>
            <a:ext cx="70104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865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FireMAP</a:t>
            </a:r>
            <a:endParaRPr lang="en-US" dirty="0"/>
          </a:p>
        </p:txBody>
      </p:sp>
      <p:sp>
        <p:nvSpPr>
          <p:cNvPr id="3" name="Content Placeholder 2"/>
          <p:cNvSpPr>
            <a:spLocks noGrp="1"/>
          </p:cNvSpPr>
          <p:nvPr>
            <p:ph idx="1"/>
          </p:nvPr>
        </p:nvSpPr>
        <p:spPr/>
        <p:txBody>
          <a:bodyPr/>
          <a:lstStyle/>
          <a:p>
            <a:r>
              <a:rPr lang="en-US" dirty="0"/>
              <a:t>What </a:t>
            </a:r>
            <a:r>
              <a:rPr lang="en-US" dirty="0" smtClean="0"/>
              <a:t>do we mean by </a:t>
            </a:r>
            <a:r>
              <a:rPr lang="en-US" dirty="0" smtClean="0"/>
              <a:t>Wildland </a:t>
            </a:r>
            <a:r>
              <a:rPr lang="en-US" dirty="0"/>
              <a:t>Fire Severity?</a:t>
            </a:r>
          </a:p>
          <a:p>
            <a:r>
              <a:rPr lang="en-US" dirty="0" smtClean="0"/>
              <a:t>How </a:t>
            </a:r>
            <a:r>
              <a:rPr lang="en-US" dirty="0" smtClean="0"/>
              <a:t>are we working to </a:t>
            </a:r>
            <a:r>
              <a:rPr lang="en-US" dirty="0"/>
              <a:t>map </a:t>
            </a:r>
            <a:r>
              <a:rPr lang="en-US" dirty="0" smtClean="0"/>
              <a:t>fire severity in </a:t>
            </a:r>
            <a:r>
              <a:rPr lang="en-US" dirty="0"/>
              <a:t>a more </a:t>
            </a:r>
            <a:r>
              <a:rPr lang="en-US" dirty="0" smtClean="0"/>
              <a:t>timely, </a:t>
            </a:r>
            <a:r>
              <a:rPr lang="en-US" dirty="0"/>
              <a:t>affordable and safe </a:t>
            </a:r>
            <a:r>
              <a:rPr lang="en-US" dirty="0" smtClean="0"/>
              <a:t>manner</a:t>
            </a:r>
            <a:endParaRPr lang="en-US" dirty="0"/>
          </a:p>
          <a:p>
            <a:endParaRPr lang="en-US" dirty="0"/>
          </a:p>
        </p:txBody>
      </p:sp>
      <p:sp>
        <p:nvSpPr>
          <p:cNvPr id="4" name="Slide Number Placeholder 3"/>
          <p:cNvSpPr>
            <a:spLocks noGrp="1"/>
          </p:cNvSpPr>
          <p:nvPr>
            <p:ph type="sldNum" sz="quarter" idx="12"/>
          </p:nvPr>
        </p:nvSpPr>
        <p:spPr/>
        <p:txBody>
          <a:bodyPr/>
          <a:lstStyle/>
          <a:p>
            <a:fld id="{FEE91D87-E72C-4FC8-9911-3DC4067DD4B2}" type="slidenum">
              <a:rPr lang="en-US" smtClean="0"/>
              <a:t>2</a:t>
            </a:fld>
            <a:endParaRPr lang="en-US"/>
          </a:p>
        </p:txBody>
      </p:sp>
    </p:spTree>
    <p:extLst>
      <p:ext uri="{BB962C8B-B14F-4D97-AF65-F5344CB8AC3E}">
        <p14:creationId xmlns:p14="http://schemas.microsoft.com/office/powerpoint/2010/main" val="3606413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rmAutofit/>
          </a:bodyPr>
          <a:lstStyle/>
          <a:p>
            <a:r>
              <a:rPr lang="en-US" dirty="0" err="1"/>
              <a:t>FireMAP</a:t>
            </a:r>
            <a:r>
              <a:rPr lang="en-US" dirty="0"/>
              <a:t> Proof of Concept Results</a:t>
            </a:r>
          </a:p>
        </p:txBody>
      </p:sp>
      <p:sp>
        <p:nvSpPr>
          <p:cNvPr id="3" name="Content Placeholder 2"/>
          <p:cNvSpPr>
            <a:spLocks noGrp="1"/>
          </p:cNvSpPr>
          <p:nvPr>
            <p:ph idx="1"/>
          </p:nvPr>
        </p:nvSpPr>
        <p:spPr>
          <a:xfrm>
            <a:off x="228600" y="6429499"/>
            <a:ext cx="8763000" cy="457200"/>
          </a:xfrm>
        </p:spPr>
        <p:txBody>
          <a:bodyPr>
            <a:normAutofit/>
          </a:bodyPr>
          <a:lstStyle/>
          <a:p>
            <a:pPr marL="57150" indent="0" algn="ctr">
              <a:buNone/>
            </a:pPr>
            <a:r>
              <a:rPr lang="en-US" sz="2000" dirty="0" smtClean="0"/>
              <a:t>Addition of high severity (consumption) from white ash classification with SVM</a:t>
            </a:r>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FEE91D87-E72C-4FC8-9911-3DC4067DD4B2}" type="slidenum">
              <a:rPr lang="en-US" smtClean="0"/>
              <a:t>20</a:t>
            </a:fld>
            <a:endParaRPr lang="en-US"/>
          </a:p>
        </p:txBody>
      </p:sp>
      <p:pic>
        <p:nvPicPr>
          <p:cNvPr id="2050" name="Picture 2" descr="C:\Users\dhamilton\Google Drive\FireMAP\Imagery\demo\ReynoldsCr_burnSe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144800"/>
            <a:ext cx="7009200" cy="525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720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rmAutofit/>
          </a:bodyPr>
          <a:lstStyle/>
          <a:p>
            <a:r>
              <a:rPr lang="en-US" dirty="0" err="1" smtClean="0"/>
              <a:t>Acknowlegements</a:t>
            </a:r>
            <a:endParaRPr lang="en-US" dirty="0"/>
          </a:p>
        </p:txBody>
      </p:sp>
      <p:sp>
        <p:nvSpPr>
          <p:cNvPr id="3" name="Content Placeholder 2"/>
          <p:cNvSpPr>
            <a:spLocks noGrp="1"/>
          </p:cNvSpPr>
          <p:nvPr>
            <p:ph idx="1"/>
          </p:nvPr>
        </p:nvSpPr>
        <p:spPr>
          <a:xfrm>
            <a:off x="381000" y="1600200"/>
            <a:ext cx="8763000" cy="5410200"/>
          </a:xfrm>
        </p:spPr>
        <p:txBody>
          <a:bodyPr>
            <a:normAutofit/>
          </a:bodyPr>
          <a:lstStyle/>
          <a:p>
            <a:r>
              <a:rPr lang="en-US" dirty="0" err="1" smtClean="0"/>
              <a:t>FireMAP</a:t>
            </a:r>
            <a:r>
              <a:rPr lang="en-US" dirty="0" smtClean="0"/>
              <a:t> funding through NASA </a:t>
            </a:r>
            <a:r>
              <a:rPr lang="en-US" dirty="0" err="1" smtClean="0"/>
              <a:t>EPSCoR</a:t>
            </a:r>
            <a:r>
              <a:rPr lang="en-US" dirty="0" smtClean="0"/>
              <a:t> </a:t>
            </a:r>
            <a:r>
              <a:rPr lang="en-US" dirty="0" smtClean="0"/>
              <a:t>via </a:t>
            </a:r>
            <a:r>
              <a:rPr lang="en-US" dirty="0" smtClean="0"/>
              <a:t>the Idaho Space Grant Consortium</a:t>
            </a:r>
          </a:p>
          <a:p>
            <a:r>
              <a:rPr lang="en-US" dirty="0" smtClean="0"/>
              <a:t>Northwest Nazarene University</a:t>
            </a:r>
          </a:p>
          <a:p>
            <a:pPr lvl="1"/>
            <a:r>
              <a:rPr lang="en-US" dirty="0" smtClean="0"/>
              <a:t>Barry Myers – Computer Science</a:t>
            </a:r>
          </a:p>
          <a:p>
            <a:r>
              <a:rPr lang="en-US" dirty="0" smtClean="0"/>
              <a:t>University of Idaho</a:t>
            </a:r>
          </a:p>
          <a:p>
            <a:pPr lvl="1"/>
            <a:r>
              <a:rPr lang="en-US" dirty="0" smtClean="0"/>
              <a:t>Greg </a:t>
            </a:r>
            <a:r>
              <a:rPr lang="en-US" dirty="0" err="1" smtClean="0"/>
              <a:t>Donohoe</a:t>
            </a:r>
            <a:r>
              <a:rPr lang="en-US" dirty="0" smtClean="0"/>
              <a:t> – Computer Science</a:t>
            </a:r>
          </a:p>
          <a:p>
            <a:pPr lvl="1"/>
            <a:r>
              <a:rPr lang="en-US" dirty="0"/>
              <a:t>Eva Strand – Forest, Rangeland &amp; Fire Science</a:t>
            </a:r>
          </a:p>
          <a:p>
            <a:pPr lvl="1"/>
            <a:endParaRPr lang="en-US" dirty="0"/>
          </a:p>
          <a:p>
            <a:pPr marL="0" indent="0">
              <a:buNone/>
            </a:pPr>
            <a:endParaRPr lang="en-US" dirty="0" smtClean="0"/>
          </a:p>
          <a:p>
            <a:endParaRPr lang="en-US" dirty="0" smtClean="0">
              <a:solidFill>
                <a:schemeClr val="tx1"/>
              </a:solidFill>
            </a:endParaRPr>
          </a:p>
          <a:p>
            <a:pPr marL="457200" lvl="1" indent="0">
              <a:buNone/>
            </a:pPr>
            <a:endParaRPr lang="en-US" dirty="0" smtClean="0"/>
          </a:p>
          <a:p>
            <a:pPr marL="57150" indent="0">
              <a:buNone/>
            </a:pPr>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FEE91D87-E72C-4FC8-9911-3DC4067DD4B2}" type="slidenum">
              <a:rPr lang="en-US" smtClean="0"/>
              <a:t>21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3369" y="5307282"/>
            <a:ext cx="1231631" cy="1231631"/>
          </a:xfrm>
          <a:prstGeom prst="rect">
            <a:avLst/>
          </a:prstGeom>
        </p:spPr>
      </p:pic>
      <p:pic>
        <p:nvPicPr>
          <p:cNvPr id="6" name="Picture 2" descr="C:\NNU\Courses\COMP2040 Web Development\Assignments\JS Asmt\Final\DecisionMaker\TheDecisionMaker\NNU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5960" y="5307282"/>
            <a:ext cx="161544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University of Idah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052" y="5307282"/>
            <a:ext cx="1627748" cy="1220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147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Questions?</a:t>
            </a:r>
            <a:endParaRPr lang="en-US" dirty="0"/>
          </a:p>
        </p:txBody>
      </p:sp>
      <p:pic>
        <p:nvPicPr>
          <p:cNvPr id="2050" name="Picture 2" descr="C:\NNU\Courses\COMP2040 Web Development\Assignments\JS Asmt\Final\Memorization\memorizationTool\nnu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518986"/>
            <a:ext cx="3608560" cy="115473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EE91D87-E72C-4FC8-9911-3DC4067DD4B2}" type="slidenum">
              <a:rPr lang="en-US" smtClean="0"/>
              <a:t>22</a:t>
            </a:fld>
            <a:endParaRPr lang="en-US"/>
          </a:p>
        </p:txBody>
      </p:sp>
      <p:pic>
        <p:nvPicPr>
          <p:cNvPr id="4" name="Picture 2" descr="http://web.ims.demokritos.gr/IPPW-3/UIdah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0536" y="5518986"/>
            <a:ext cx="5082024" cy="11596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572997"/>
            <a:ext cx="5410200" cy="3608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265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Wildland Fire Severity?</a:t>
            </a:r>
            <a:endParaRPr lang="en-US" dirty="0"/>
          </a:p>
        </p:txBody>
      </p:sp>
      <p:sp>
        <p:nvSpPr>
          <p:cNvPr id="3" name="Content Placeholder 2"/>
          <p:cNvSpPr>
            <a:spLocks noGrp="1"/>
          </p:cNvSpPr>
          <p:nvPr>
            <p:ph idx="1"/>
          </p:nvPr>
        </p:nvSpPr>
        <p:spPr>
          <a:xfrm>
            <a:off x="381000" y="1600200"/>
            <a:ext cx="8915400" cy="4525963"/>
          </a:xfrm>
        </p:spPr>
        <p:txBody>
          <a:bodyPr/>
          <a:lstStyle/>
          <a:p>
            <a:pPr marL="0" indent="0">
              <a:buNone/>
            </a:pPr>
            <a:r>
              <a:rPr lang="en-US" dirty="0" smtClean="0"/>
              <a:t>How much fuel (vegetation) did the fire consume?</a:t>
            </a:r>
          </a:p>
          <a:p>
            <a:pPr marL="857250" lvl="2" indent="0">
              <a:buNone/>
            </a:pPr>
            <a:r>
              <a:rPr lang="en-US" dirty="0" smtClean="0"/>
              <a:t>Burn Severity (Fire Effects – First Order)</a:t>
            </a:r>
          </a:p>
          <a:p>
            <a:pPr marL="1257300" lvl="3" indent="0">
              <a:buNone/>
            </a:pPr>
            <a:r>
              <a:rPr lang="en-US" dirty="0"/>
              <a:t>The effects that concern the direct or immediate consequences of fire, such as biomass consumption and crown scorch.  (</a:t>
            </a:r>
            <a:r>
              <a:rPr lang="en-US" dirty="0" smtClean="0"/>
              <a:t>nwcg.gov)</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429000"/>
            <a:ext cx="3733800" cy="297280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667922"/>
            <a:ext cx="4328160" cy="2470112"/>
          </a:xfrm>
          <a:prstGeom prst="rect">
            <a:avLst/>
          </a:prstGeom>
        </p:spPr>
      </p:pic>
      <p:sp>
        <p:nvSpPr>
          <p:cNvPr id="5" name="Slide Number Placeholder 4"/>
          <p:cNvSpPr>
            <a:spLocks noGrp="1"/>
          </p:cNvSpPr>
          <p:nvPr>
            <p:ph type="sldNum" sz="quarter" idx="12"/>
          </p:nvPr>
        </p:nvSpPr>
        <p:spPr/>
        <p:txBody>
          <a:bodyPr/>
          <a:lstStyle/>
          <a:p>
            <a:fld id="{FEE91D87-E72C-4FC8-9911-3DC4067DD4B2}" type="slidenum">
              <a:rPr lang="en-US" smtClean="0"/>
              <a:t>3</a:t>
            </a:fld>
            <a:endParaRPr lang="en-US"/>
          </a:p>
        </p:txBody>
      </p:sp>
    </p:spTree>
    <p:extLst>
      <p:ext uri="{BB962C8B-B14F-4D97-AF65-F5344CB8AC3E}">
        <p14:creationId xmlns:p14="http://schemas.microsoft.com/office/powerpoint/2010/main" val="1248925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dirty="0" err="1" smtClean="0"/>
              <a:t>FireMAP</a:t>
            </a:r>
            <a:r>
              <a:rPr lang="en-US" dirty="0" smtClean="0"/>
              <a:t> Research Objective</a:t>
            </a:r>
            <a:endParaRPr lang="en-US" dirty="0"/>
          </a:p>
        </p:txBody>
      </p:sp>
      <p:sp>
        <p:nvSpPr>
          <p:cNvPr id="3" name="Content Placeholder 2"/>
          <p:cNvSpPr>
            <a:spLocks noGrp="1"/>
          </p:cNvSpPr>
          <p:nvPr>
            <p:ph idx="1"/>
          </p:nvPr>
        </p:nvSpPr>
        <p:spPr>
          <a:xfrm>
            <a:off x="381000" y="1600200"/>
            <a:ext cx="8686800" cy="5334000"/>
          </a:xfrm>
        </p:spPr>
        <p:txBody>
          <a:bodyPr>
            <a:normAutofit fontScale="92500"/>
          </a:bodyPr>
          <a:lstStyle/>
          <a:p>
            <a:pPr marL="0" indent="0">
              <a:buNone/>
            </a:pPr>
            <a:r>
              <a:rPr lang="en-US" sz="3600" dirty="0" smtClean="0"/>
              <a:t>Enable </a:t>
            </a:r>
            <a:r>
              <a:rPr lang="en-US" sz="3600" dirty="0"/>
              <a:t>the acquisition, </a:t>
            </a:r>
            <a:r>
              <a:rPr lang="en-US" sz="3600" dirty="0" smtClean="0"/>
              <a:t>analysis and management of hyper-resolution imagery to </a:t>
            </a:r>
            <a:r>
              <a:rPr lang="en-US" sz="3600" dirty="0"/>
              <a:t>map </a:t>
            </a:r>
            <a:r>
              <a:rPr lang="en-US" sz="3600" dirty="0" smtClean="0"/>
              <a:t>burn </a:t>
            </a:r>
            <a:r>
              <a:rPr lang="en-US" sz="3600" dirty="0"/>
              <a:t>severity in a more responsive, affordable and safe </a:t>
            </a:r>
            <a:r>
              <a:rPr lang="en-US" sz="3600" dirty="0" smtClean="0"/>
              <a:t>manner than is possible with current methods.</a:t>
            </a:r>
          </a:p>
          <a:p>
            <a:r>
              <a:rPr lang="en-US" dirty="0" smtClean="0"/>
              <a:t>Utilize Unmanned Aircraft Systems (UAS)</a:t>
            </a:r>
          </a:p>
          <a:p>
            <a:r>
              <a:rPr lang="en-US" dirty="0" smtClean="0"/>
              <a:t>Hyper (excess) resolution  </a:t>
            </a:r>
          </a:p>
          <a:p>
            <a:pPr marL="857250" lvl="1" indent="-457200"/>
            <a:r>
              <a:rPr lang="en-US" dirty="0"/>
              <a:t>S</a:t>
            </a:r>
            <a:r>
              <a:rPr lang="en-US" dirty="0" smtClean="0"/>
              <a:t>patial </a:t>
            </a:r>
          </a:p>
          <a:p>
            <a:pPr marL="857250" lvl="1" indent="-457200"/>
            <a:r>
              <a:rPr lang="en-US" dirty="0"/>
              <a:t>S</a:t>
            </a:r>
            <a:r>
              <a:rPr lang="en-US" dirty="0" smtClean="0"/>
              <a:t>pectral</a:t>
            </a:r>
          </a:p>
          <a:p>
            <a:pPr marL="857250" lvl="1" indent="-457200"/>
            <a:r>
              <a:rPr lang="en-US" dirty="0" smtClean="0"/>
              <a:t>Temporal</a:t>
            </a:r>
          </a:p>
          <a:p>
            <a:pPr marL="857250" lvl="1" indent="-457200"/>
            <a:r>
              <a:rPr lang="en-US" dirty="0"/>
              <a:t>Radiometric</a:t>
            </a:r>
          </a:p>
          <a:p>
            <a:pPr marL="400050" lvl="1" indent="0">
              <a:buNone/>
            </a:pPr>
            <a:endParaRPr lang="en-US" dirty="0" smtClean="0"/>
          </a:p>
          <a:p>
            <a:pPr marL="1257300" lvl="2" indent="-457200"/>
            <a:endParaRPr lang="en-US" dirty="0" smtClean="0"/>
          </a:p>
          <a:p>
            <a:pPr marL="857250" lvl="1" indent="-457200"/>
            <a:endParaRPr lang="en-US" dirty="0"/>
          </a:p>
          <a:p>
            <a:pPr marL="800100" lvl="2" indent="0">
              <a:buNone/>
            </a:pPr>
            <a:endParaRPr lang="en-US" dirty="0" smtClean="0">
              <a:solidFill>
                <a:schemeClr val="tx1"/>
              </a:solidFill>
            </a:endParaRPr>
          </a:p>
          <a:p>
            <a:pPr marL="400050" lvl="1" indent="0">
              <a:buNone/>
            </a:pPr>
            <a:endParaRPr lang="en-US" dirty="0"/>
          </a:p>
        </p:txBody>
      </p:sp>
      <p:sp>
        <p:nvSpPr>
          <p:cNvPr id="4" name="Slide Number Placeholder 3"/>
          <p:cNvSpPr>
            <a:spLocks noGrp="1"/>
          </p:cNvSpPr>
          <p:nvPr>
            <p:ph type="sldNum" sz="quarter" idx="12"/>
          </p:nvPr>
        </p:nvSpPr>
        <p:spPr/>
        <p:txBody>
          <a:bodyPr/>
          <a:lstStyle/>
          <a:p>
            <a:fld id="{FEE91D87-E72C-4FC8-9911-3DC4067DD4B2}" type="slidenum">
              <a:rPr lang="en-US" smtClean="0"/>
              <a:t>4</a:t>
            </a:fld>
            <a:endParaRPr lang="en-US" dirty="0"/>
          </a:p>
        </p:txBody>
      </p:sp>
    </p:spTree>
    <p:extLst>
      <p:ext uri="{BB962C8B-B14F-4D97-AF65-F5344CB8AC3E}">
        <p14:creationId xmlns:p14="http://schemas.microsoft.com/office/powerpoint/2010/main" val="1896448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rmAutofit fontScale="90000"/>
          </a:bodyPr>
          <a:lstStyle/>
          <a:p>
            <a:r>
              <a:rPr lang="en-US" dirty="0" smtClean="0"/>
              <a:t>How will </a:t>
            </a:r>
            <a:r>
              <a:rPr lang="en-US" dirty="0" err="1" smtClean="0"/>
              <a:t>FireMAP</a:t>
            </a:r>
            <a:r>
              <a:rPr lang="en-US" dirty="0" smtClean="0"/>
              <a:t> map wildland fire </a:t>
            </a:r>
            <a:br>
              <a:rPr lang="en-US" dirty="0" smtClean="0"/>
            </a:br>
            <a:r>
              <a:rPr lang="en-US" dirty="0" smtClean="0"/>
              <a:t>more responsively, affordably and safely?</a:t>
            </a:r>
            <a:endParaRPr lang="en-US" dirty="0"/>
          </a:p>
        </p:txBody>
      </p:sp>
      <p:sp>
        <p:nvSpPr>
          <p:cNvPr id="3" name="Content Placeholder 2"/>
          <p:cNvSpPr>
            <a:spLocks noGrp="1"/>
          </p:cNvSpPr>
          <p:nvPr>
            <p:ph idx="1"/>
          </p:nvPr>
        </p:nvSpPr>
        <p:spPr>
          <a:xfrm>
            <a:off x="381000" y="1600200"/>
            <a:ext cx="8915400" cy="5410200"/>
          </a:xfrm>
        </p:spPr>
        <p:txBody>
          <a:bodyPr>
            <a:normAutofit fontScale="85000" lnSpcReduction="10000"/>
          </a:bodyPr>
          <a:lstStyle/>
          <a:p>
            <a:pPr marL="57150" indent="0">
              <a:buNone/>
            </a:pPr>
            <a:r>
              <a:rPr lang="en-US" dirty="0" smtClean="0">
                <a:solidFill>
                  <a:schemeClr val="tx1"/>
                </a:solidFill>
              </a:rPr>
              <a:t>Workflow developing in reverse – NASA funded </a:t>
            </a:r>
          </a:p>
          <a:p>
            <a:pPr marL="57150" indent="0">
              <a:buNone/>
            </a:pPr>
            <a:endParaRPr lang="en-US" dirty="0"/>
          </a:p>
          <a:p>
            <a:pPr marL="57150" indent="0">
              <a:buNone/>
            </a:pPr>
            <a:endParaRPr lang="en-US" dirty="0" smtClean="0">
              <a:solidFill>
                <a:schemeClr val="tx1"/>
              </a:solidFill>
            </a:endParaRPr>
          </a:p>
          <a:p>
            <a:pPr marL="57150" indent="0">
              <a:buNone/>
            </a:pPr>
            <a:endParaRPr lang="en-US" dirty="0"/>
          </a:p>
          <a:p>
            <a:pPr marL="57150" indent="0">
              <a:buNone/>
            </a:pPr>
            <a:endParaRPr lang="en-US" dirty="0" smtClean="0">
              <a:solidFill>
                <a:schemeClr val="tx1"/>
              </a:solidFill>
            </a:endParaRPr>
          </a:p>
          <a:p>
            <a:pPr marL="57150" indent="0">
              <a:buNone/>
            </a:pPr>
            <a:endParaRPr lang="en-US" dirty="0"/>
          </a:p>
          <a:p>
            <a:pPr marL="57150" indent="0">
              <a:buNone/>
            </a:pPr>
            <a:endParaRPr lang="en-US" dirty="0" smtClean="0">
              <a:solidFill>
                <a:schemeClr val="tx1"/>
              </a:solidFill>
            </a:endParaRPr>
          </a:p>
          <a:p>
            <a:pPr marL="57150" indent="0">
              <a:buNone/>
            </a:pPr>
            <a:endParaRPr lang="en-US" dirty="0"/>
          </a:p>
          <a:p>
            <a:pPr marL="57150" indent="0">
              <a:buNone/>
            </a:pPr>
            <a:endParaRPr lang="en-US" dirty="0" smtClean="0">
              <a:solidFill>
                <a:schemeClr val="tx1"/>
              </a:solidFill>
            </a:endParaRPr>
          </a:p>
          <a:p>
            <a:pPr marL="57150" indent="0">
              <a:buNone/>
            </a:pPr>
            <a:r>
              <a:rPr lang="en-US" dirty="0" err="1" smtClean="0">
                <a:solidFill>
                  <a:schemeClr val="tx1"/>
                </a:solidFill>
              </a:rPr>
              <a:t>Ecoinformatics</a:t>
            </a:r>
            <a:endParaRPr lang="en-US" dirty="0"/>
          </a:p>
          <a:p>
            <a:pPr marL="457200" lvl="1" indent="0">
              <a:buNone/>
            </a:pPr>
            <a:r>
              <a:rPr lang="en-US" dirty="0" smtClean="0"/>
              <a:t>Acquisition, analysis and management of complex ecological data to provide actionable knowledge for ecosystem management</a:t>
            </a:r>
            <a:endParaRPr lang="en-US" dirty="0" smtClean="0">
              <a:solidFill>
                <a:schemeClr val="tx1"/>
              </a:solidFill>
            </a:endParaRPr>
          </a:p>
          <a:p>
            <a:pPr marL="457200" lvl="1" indent="0">
              <a:buNone/>
            </a:pPr>
            <a:endParaRPr lang="en-US" dirty="0" smtClean="0"/>
          </a:p>
          <a:p>
            <a:pPr marL="57150" indent="0">
              <a:buNone/>
            </a:pPr>
            <a:endParaRPr lang="en-US" dirty="0" smtClean="0">
              <a:solidFill>
                <a:schemeClr val="tx1"/>
              </a:solidFill>
            </a:endParaRPr>
          </a:p>
        </p:txBody>
      </p:sp>
      <p:sp>
        <p:nvSpPr>
          <p:cNvPr id="5" name="Rectangle 4"/>
          <p:cNvSpPr/>
          <p:nvPr/>
        </p:nvSpPr>
        <p:spPr>
          <a:xfrm>
            <a:off x="7097486" y="23622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Action</a:t>
            </a:r>
            <a:endParaRPr lang="en-US" sz="2400" dirty="0"/>
          </a:p>
        </p:txBody>
      </p:sp>
      <p:sp>
        <p:nvSpPr>
          <p:cNvPr id="6" name="Rectangle 5"/>
          <p:cNvSpPr/>
          <p:nvPr/>
        </p:nvSpPr>
        <p:spPr>
          <a:xfrm>
            <a:off x="5334000" y="3562350"/>
            <a:ext cx="1600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Knowledge</a:t>
            </a:r>
            <a:endParaRPr lang="en-US" sz="2400" dirty="0"/>
          </a:p>
        </p:txBody>
      </p:sp>
      <p:sp>
        <p:nvSpPr>
          <p:cNvPr id="7" name="Rectangle 6"/>
          <p:cNvSpPr/>
          <p:nvPr/>
        </p:nvSpPr>
        <p:spPr>
          <a:xfrm>
            <a:off x="3657600" y="5334000"/>
            <a:ext cx="1828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Geoanalytics</a:t>
            </a:r>
            <a:endParaRPr lang="en-US" sz="2400" dirty="0"/>
          </a:p>
        </p:txBody>
      </p:sp>
      <p:sp>
        <p:nvSpPr>
          <p:cNvPr id="8" name="Rectangle 7"/>
          <p:cNvSpPr/>
          <p:nvPr/>
        </p:nvSpPr>
        <p:spPr>
          <a:xfrm>
            <a:off x="2754086" y="42672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Imagery</a:t>
            </a:r>
            <a:endParaRPr lang="en-US" sz="2400" dirty="0"/>
          </a:p>
        </p:txBody>
      </p:sp>
      <p:sp>
        <p:nvSpPr>
          <p:cNvPr id="9" name="Rectangle 8"/>
          <p:cNvSpPr/>
          <p:nvPr/>
        </p:nvSpPr>
        <p:spPr>
          <a:xfrm>
            <a:off x="1600200" y="32004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Sensor</a:t>
            </a:r>
            <a:endParaRPr lang="en-US" sz="2400" dirty="0"/>
          </a:p>
        </p:txBody>
      </p:sp>
      <p:sp>
        <p:nvSpPr>
          <p:cNvPr id="10" name="Rectangle 9"/>
          <p:cNvSpPr/>
          <p:nvPr/>
        </p:nvSpPr>
        <p:spPr>
          <a:xfrm>
            <a:off x="538843" y="21336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Platform</a:t>
            </a:r>
            <a:endParaRPr lang="en-US" sz="2400" dirty="0"/>
          </a:p>
        </p:txBody>
      </p:sp>
      <p:cxnSp>
        <p:nvCxnSpPr>
          <p:cNvPr id="13" name="Elbow Connector 12"/>
          <p:cNvCxnSpPr>
            <a:endCxn id="9" idx="0"/>
          </p:cNvCxnSpPr>
          <p:nvPr/>
        </p:nvCxnSpPr>
        <p:spPr>
          <a:xfrm rot="16200000" flipH="1">
            <a:off x="1793423" y="2669723"/>
            <a:ext cx="723898" cy="337455"/>
          </a:xfrm>
          <a:prstGeom prst="bentConnector3">
            <a:avLst>
              <a:gd name="adj1" fmla="val 1880"/>
            </a:avLst>
          </a:prstGeom>
          <a:ln w="69850" cmpd="sng">
            <a:tailEnd type="stealth"/>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9" idx="3"/>
            <a:endCxn id="8" idx="0"/>
          </p:cNvCxnSpPr>
          <p:nvPr/>
        </p:nvCxnSpPr>
        <p:spPr>
          <a:xfrm>
            <a:off x="3048000" y="3543300"/>
            <a:ext cx="429986" cy="723900"/>
          </a:xfrm>
          <a:prstGeom prst="bentConnector2">
            <a:avLst/>
          </a:prstGeom>
          <a:ln w="69850" cmpd="sng">
            <a:tailEnd type="stealth"/>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8" idx="3"/>
            <a:endCxn id="7" idx="0"/>
          </p:cNvCxnSpPr>
          <p:nvPr/>
        </p:nvCxnSpPr>
        <p:spPr>
          <a:xfrm>
            <a:off x="4201886" y="4610100"/>
            <a:ext cx="370114" cy="723900"/>
          </a:xfrm>
          <a:prstGeom prst="bentConnector2">
            <a:avLst/>
          </a:prstGeom>
          <a:ln w="69850" cmpd="sng">
            <a:tailEnd type="stealth"/>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7" idx="3"/>
            <a:endCxn id="6" idx="2"/>
          </p:cNvCxnSpPr>
          <p:nvPr/>
        </p:nvCxnSpPr>
        <p:spPr>
          <a:xfrm flipV="1">
            <a:off x="5486400" y="4248150"/>
            <a:ext cx="647700" cy="1428750"/>
          </a:xfrm>
          <a:prstGeom prst="bentConnector2">
            <a:avLst/>
          </a:prstGeom>
          <a:ln w="69850" cmpd="sng">
            <a:tailEnd type="stealth"/>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6" idx="3"/>
            <a:endCxn id="5" idx="2"/>
          </p:cNvCxnSpPr>
          <p:nvPr/>
        </p:nvCxnSpPr>
        <p:spPr>
          <a:xfrm flipV="1">
            <a:off x="6934200" y="3048000"/>
            <a:ext cx="887186" cy="857250"/>
          </a:xfrm>
          <a:prstGeom prst="bentConnector2">
            <a:avLst/>
          </a:prstGeom>
          <a:ln w="69850" cmpd="sng">
            <a:tailEnd type="stealth"/>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FEE91D87-E72C-4FC8-9911-3DC4067DD4B2}" type="slidenum">
              <a:rPr lang="en-US" smtClean="0"/>
              <a:t>5</a:t>
            </a:fld>
            <a:endParaRPr lang="en-US"/>
          </a:p>
        </p:txBody>
      </p:sp>
    </p:spTree>
    <p:extLst>
      <p:ext uri="{BB962C8B-B14F-4D97-AF65-F5344CB8AC3E}">
        <p14:creationId xmlns:p14="http://schemas.microsoft.com/office/powerpoint/2010/main" val="1813907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rmAutofit fontScale="90000"/>
          </a:bodyPr>
          <a:lstStyle/>
          <a:p>
            <a:r>
              <a:rPr lang="en-US" dirty="0" smtClean="0"/>
              <a:t>What actions do managers need to take?</a:t>
            </a:r>
            <a:endParaRPr lang="en-US" dirty="0"/>
          </a:p>
        </p:txBody>
      </p:sp>
      <p:sp>
        <p:nvSpPr>
          <p:cNvPr id="3" name="Content Placeholder 2"/>
          <p:cNvSpPr>
            <a:spLocks noGrp="1"/>
          </p:cNvSpPr>
          <p:nvPr>
            <p:ph idx="1"/>
          </p:nvPr>
        </p:nvSpPr>
        <p:spPr>
          <a:xfrm>
            <a:off x="381000" y="1600200"/>
            <a:ext cx="8686800" cy="5410200"/>
          </a:xfrm>
        </p:spPr>
        <p:txBody>
          <a:bodyPr>
            <a:normAutofit/>
          </a:bodyPr>
          <a:lstStyle/>
          <a:p>
            <a:pPr marL="514350" lvl="1" indent="-457200">
              <a:buFont typeface="Arial" pitchFamily="34" charset="0"/>
              <a:buChar char="•"/>
            </a:pPr>
            <a:r>
              <a:rPr lang="en-US" sz="3100" dirty="0" smtClean="0"/>
              <a:t>Write post-fire </a:t>
            </a:r>
            <a:r>
              <a:rPr lang="en-US" sz="3100" dirty="0"/>
              <a:t>recovery </a:t>
            </a:r>
            <a:r>
              <a:rPr lang="en-US" sz="3100" dirty="0" smtClean="0"/>
              <a:t>plans </a:t>
            </a:r>
            <a:endParaRPr lang="en-US" dirty="0"/>
          </a:p>
          <a:p>
            <a:pPr marL="514350" indent="-457200"/>
            <a:r>
              <a:rPr lang="en-US" dirty="0"/>
              <a:t>Update </a:t>
            </a:r>
            <a:r>
              <a:rPr lang="en-US" dirty="0" smtClean="0"/>
              <a:t>vegetation layers</a:t>
            </a:r>
          </a:p>
          <a:p>
            <a:pPr marL="514350" indent="-457200"/>
            <a:r>
              <a:rPr lang="en-US" dirty="0"/>
              <a:t>Update </a:t>
            </a:r>
            <a:r>
              <a:rPr lang="en-US" dirty="0" smtClean="0"/>
              <a:t>fire history atlases </a:t>
            </a:r>
          </a:p>
          <a:p>
            <a:pPr marL="514350" indent="-457200"/>
            <a:r>
              <a:rPr lang="en-US" dirty="0" smtClean="0"/>
              <a:t>Suppress </a:t>
            </a:r>
            <a:r>
              <a:rPr lang="en-US" dirty="0" err="1" smtClean="0"/>
              <a:t>vs</a:t>
            </a:r>
            <a:r>
              <a:rPr lang="en-US" dirty="0" smtClean="0"/>
              <a:t> manage future fires</a:t>
            </a:r>
          </a:p>
          <a:p>
            <a:pPr marL="514350" indent="-457200"/>
            <a:endParaRPr lang="en-US" dirty="0" smtClean="0"/>
          </a:p>
          <a:p>
            <a:pPr marL="514350" indent="-457200"/>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FEE91D87-E72C-4FC8-9911-3DC4067DD4B2}" type="slidenum">
              <a:rPr lang="en-US" smtClean="0"/>
              <a:t>6</a:t>
            </a:fld>
            <a:endParaRPr lang="en-US"/>
          </a:p>
        </p:txBody>
      </p:sp>
    </p:spTree>
    <p:extLst>
      <p:ext uri="{BB962C8B-B14F-4D97-AF65-F5344CB8AC3E}">
        <p14:creationId xmlns:p14="http://schemas.microsoft.com/office/powerpoint/2010/main" val="1503807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rmAutofit/>
          </a:bodyPr>
          <a:lstStyle/>
          <a:p>
            <a:r>
              <a:rPr lang="en-US" dirty="0" smtClean="0"/>
              <a:t>What do we need to know?</a:t>
            </a:r>
            <a:endParaRPr lang="en-US" dirty="0"/>
          </a:p>
        </p:txBody>
      </p:sp>
      <p:sp>
        <p:nvSpPr>
          <p:cNvPr id="3" name="Content Placeholder 2"/>
          <p:cNvSpPr>
            <a:spLocks noGrp="1"/>
          </p:cNvSpPr>
          <p:nvPr>
            <p:ph idx="1"/>
          </p:nvPr>
        </p:nvSpPr>
        <p:spPr>
          <a:xfrm>
            <a:off x="381000" y="1600200"/>
            <a:ext cx="8915400" cy="5410200"/>
          </a:xfrm>
        </p:spPr>
        <p:txBody>
          <a:bodyPr>
            <a:normAutofit/>
          </a:bodyPr>
          <a:lstStyle/>
          <a:p>
            <a:pPr marL="57150" indent="0">
              <a:buNone/>
            </a:pPr>
            <a:r>
              <a:rPr lang="en-US" dirty="0" smtClean="0">
                <a:solidFill>
                  <a:schemeClr val="tx1"/>
                </a:solidFill>
              </a:rPr>
              <a:t>Knowledge </a:t>
            </a:r>
            <a:r>
              <a:rPr lang="en-US" sz="2800" dirty="0" smtClean="0">
                <a:solidFill>
                  <a:schemeClr val="tx1"/>
                </a:solidFill>
              </a:rPr>
              <a:t>– </a:t>
            </a:r>
            <a:r>
              <a:rPr lang="en-US" sz="2400" dirty="0" smtClean="0">
                <a:solidFill>
                  <a:schemeClr val="tx1"/>
                </a:solidFill>
              </a:rPr>
              <a:t>awareness gained from information and experience</a:t>
            </a:r>
          </a:p>
          <a:p>
            <a:pPr marL="514350" indent="-457200"/>
            <a:r>
              <a:rPr lang="en-US" dirty="0" smtClean="0"/>
              <a:t>Where has a fire burned and h</a:t>
            </a:r>
            <a:r>
              <a:rPr lang="en-US" dirty="0" smtClean="0">
                <a:solidFill>
                  <a:schemeClr val="tx1"/>
                </a:solidFill>
              </a:rPr>
              <a:t>ow severe was it?</a:t>
            </a:r>
          </a:p>
          <a:p>
            <a:pPr marL="914400" lvl="1" indent="-457200"/>
            <a:r>
              <a:rPr lang="en-US" dirty="0"/>
              <a:t>Can fuel consumption </a:t>
            </a:r>
            <a:r>
              <a:rPr lang="en-US" dirty="0" smtClean="0"/>
              <a:t>be </a:t>
            </a:r>
            <a:r>
              <a:rPr lang="en-US" dirty="0"/>
              <a:t>determined by amount and type of char and ash?</a:t>
            </a:r>
          </a:p>
          <a:p>
            <a:pPr marL="1314450" lvl="2" indent="-457200"/>
            <a:r>
              <a:rPr lang="en-US" dirty="0" smtClean="0"/>
              <a:t>Black </a:t>
            </a:r>
            <a:r>
              <a:rPr lang="en-US" dirty="0"/>
              <a:t>ash – mostly consumed 			</a:t>
            </a:r>
            <a:r>
              <a:rPr lang="en-US" dirty="0" smtClean="0"/>
              <a:t>Hot</a:t>
            </a:r>
            <a:endParaRPr lang="en-US" dirty="0"/>
          </a:p>
          <a:p>
            <a:pPr marL="1314450" lvl="2" indent="-457200"/>
            <a:r>
              <a:rPr lang="en-US" dirty="0"/>
              <a:t>White ash – more complete combustion		</a:t>
            </a:r>
            <a:r>
              <a:rPr lang="en-US" dirty="0" smtClean="0"/>
              <a:t>Hotter</a:t>
            </a:r>
            <a:endParaRPr lang="en-US" dirty="0"/>
          </a:p>
          <a:p>
            <a:pPr marL="914400" lvl="1" indent="-457200"/>
            <a:r>
              <a:rPr lang="en-US" dirty="0" smtClean="0"/>
              <a:t>Change in live vegetation?</a:t>
            </a:r>
          </a:p>
          <a:p>
            <a:pPr marL="1314450" lvl="2" indent="-457200"/>
            <a:r>
              <a:rPr lang="en-US" dirty="0" smtClean="0">
                <a:solidFill>
                  <a:schemeClr val="tx1"/>
                </a:solidFill>
              </a:rPr>
              <a:t>Change in Chlorophyll can be measured by reflectance</a:t>
            </a:r>
          </a:p>
          <a:p>
            <a:pPr marL="1771650" lvl="3" indent="-457200"/>
            <a:r>
              <a:rPr lang="en-US" dirty="0"/>
              <a:t>Scorched vegetation</a:t>
            </a:r>
            <a:r>
              <a:rPr lang="en-US" dirty="0" smtClean="0"/>
              <a:t>?</a:t>
            </a:r>
            <a:endParaRPr lang="en-US" dirty="0" smtClean="0">
              <a:solidFill>
                <a:schemeClr val="tx1"/>
              </a:solidFill>
            </a:endParaRPr>
          </a:p>
          <a:p>
            <a:pPr marL="1314450" lvl="2" indent="-457200"/>
            <a:r>
              <a:rPr lang="en-US" dirty="0" smtClean="0"/>
              <a:t>Reduction in upper layer canopy cover (frcc.gov)</a:t>
            </a:r>
          </a:p>
          <a:p>
            <a:pPr marL="1771650" lvl="3" indent="-457200"/>
            <a:r>
              <a:rPr lang="en-US" dirty="0" smtClean="0"/>
              <a:t>Classify on life form to differentiate tree canopy from grass/shrub</a:t>
            </a:r>
            <a:endParaRPr lang="en-US" dirty="0" smtClean="0">
              <a:solidFill>
                <a:schemeClr val="tx1"/>
              </a:solidFill>
            </a:endParaRPr>
          </a:p>
          <a:p>
            <a:pPr marL="514350" indent="-457200"/>
            <a:endParaRPr lang="en-US" dirty="0" smtClean="0">
              <a:solidFill>
                <a:schemeClr val="tx1"/>
              </a:solidFill>
            </a:endParaRPr>
          </a:p>
          <a:p>
            <a:pPr marL="514350" indent="-457200"/>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FEE91D87-E72C-4FC8-9911-3DC4067DD4B2}" type="slidenum">
              <a:rPr lang="en-US" smtClean="0"/>
              <a:t>7</a:t>
            </a:fld>
            <a:endParaRPr lang="en-US"/>
          </a:p>
        </p:txBody>
      </p:sp>
    </p:spTree>
    <p:extLst>
      <p:ext uri="{BB962C8B-B14F-4D97-AF65-F5344CB8AC3E}">
        <p14:creationId xmlns:p14="http://schemas.microsoft.com/office/powerpoint/2010/main" val="5712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err="1" smtClean="0"/>
              <a:t>Geoanalytics</a:t>
            </a:r>
            <a:r>
              <a:rPr lang="en-US" dirty="0" smtClean="0"/>
              <a:t> </a:t>
            </a:r>
            <a:r>
              <a:rPr lang="en-US" sz="3600" dirty="0" smtClean="0"/>
              <a:t>- Discovery of Patterns -&gt; Knowledge </a:t>
            </a:r>
            <a:endParaRPr lang="en-US" dirty="0"/>
          </a:p>
        </p:txBody>
      </p:sp>
      <p:sp>
        <p:nvSpPr>
          <p:cNvPr id="3" name="Content Placeholder 2"/>
          <p:cNvSpPr>
            <a:spLocks noGrp="1"/>
          </p:cNvSpPr>
          <p:nvPr>
            <p:ph idx="1"/>
          </p:nvPr>
        </p:nvSpPr>
        <p:spPr>
          <a:xfrm>
            <a:off x="381000" y="1600200"/>
            <a:ext cx="8763000" cy="5410200"/>
          </a:xfrm>
        </p:spPr>
        <p:txBody>
          <a:bodyPr>
            <a:normAutofit/>
          </a:bodyPr>
          <a:lstStyle/>
          <a:p>
            <a:pPr marL="57150" indent="0">
              <a:buNone/>
            </a:pPr>
            <a:r>
              <a:rPr lang="en-US" sz="2800" dirty="0" smtClean="0"/>
              <a:t>Look for patterns in the spectral response</a:t>
            </a:r>
            <a:endParaRPr lang="en-US" sz="2800" dirty="0" smtClean="0">
              <a:solidFill>
                <a:schemeClr val="tx1"/>
              </a:solidFill>
            </a:endParaRPr>
          </a:p>
        </p:txBody>
      </p:sp>
      <p:sp>
        <p:nvSpPr>
          <p:cNvPr id="4" name="Slide Number Placeholder 3"/>
          <p:cNvSpPr>
            <a:spLocks noGrp="1"/>
          </p:cNvSpPr>
          <p:nvPr>
            <p:ph type="sldNum" sz="quarter" idx="12"/>
          </p:nvPr>
        </p:nvSpPr>
        <p:spPr/>
        <p:txBody>
          <a:bodyPr/>
          <a:lstStyle/>
          <a:p>
            <a:fld id="{FEE91D87-E72C-4FC8-9911-3DC4067DD4B2}" type="slidenum">
              <a:rPr lang="en-US" smtClean="0"/>
              <a:t>8</a:t>
            </a:fld>
            <a:endParaRPr lang="en-US"/>
          </a:p>
        </p:txBody>
      </p:sp>
      <p:pic>
        <p:nvPicPr>
          <p:cNvPr id="1026" name="Picture 2" descr="C:\UIdaho\Dissertation\Spectrometry\vegBurnReflectance V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3222"/>
            <a:ext cx="6477000" cy="449857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4038600" y="2971800"/>
            <a:ext cx="0" cy="3200400"/>
          </a:xfrm>
          <a:prstGeom prst="line">
            <a:avLst/>
          </a:prstGeom>
          <a:ln>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48200" y="2971800"/>
            <a:ext cx="0" cy="3200400"/>
          </a:xfrm>
          <a:prstGeom prst="line">
            <a:avLst/>
          </a:prstGeom>
          <a:ln>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57800" y="2971800"/>
            <a:ext cx="0" cy="3200400"/>
          </a:xfrm>
          <a:prstGeom prst="line">
            <a:avLst/>
          </a:prstGeom>
          <a:ln>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9800" y="2971800"/>
            <a:ext cx="0" cy="3200400"/>
          </a:xfrm>
          <a:prstGeom prst="line">
            <a:avLst/>
          </a:prstGeom>
          <a:ln>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315200" y="2971800"/>
            <a:ext cx="0" cy="3200400"/>
          </a:xfrm>
          <a:prstGeom prst="line">
            <a:avLst/>
          </a:prstGeom>
          <a:ln>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38600" y="4202668"/>
            <a:ext cx="599844" cy="369332"/>
          </a:xfrm>
          <a:prstGeom prst="rect">
            <a:avLst/>
          </a:prstGeom>
          <a:noFill/>
        </p:spPr>
        <p:txBody>
          <a:bodyPr wrap="none" rtlCol="0">
            <a:spAutoFit/>
          </a:bodyPr>
          <a:lstStyle/>
          <a:p>
            <a:r>
              <a:rPr lang="en-US" dirty="0" smtClean="0">
                <a:solidFill>
                  <a:schemeClr val="tx2">
                    <a:lumMod val="60000"/>
                    <a:lumOff val="40000"/>
                  </a:schemeClr>
                </a:solidFill>
              </a:rPr>
              <a:t>Blue</a:t>
            </a:r>
            <a:endParaRPr lang="en-US" dirty="0">
              <a:solidFill>
                <a:schemeClr val="tx2">
                  <a:lumMod val="60000"/>
                  <a:lumOff val="40000"/>
                </a:schemeClr>
              </a:solidFill>
            </a:endParaRPr>
          </a:p>
        </p:txBody>
      </p:sp>
      <p:sp>
        <p:nvSpPr>
          <p:cNvPr id="15" name="TextBox 14"/>
          <p:cNvSpPr txBox="1"/>
          <p:nvPr/>
        </p:nvSpPr>
        <p:spPr>
          <a:xfrm>
            <a:off x="4572000" y="4202668"/>
            <a:ext cx="760336" cy="369332"/>
          </a:xfrm>
          <a:prstGeom prst="rect">
            <a:avLst/>
          </a:prstGeom>
          <a:noFill/>
        </p:spPr>
        <p:txBody>
          <a:bodyPr wrap="none" rtlCol="0">
            <a:spAutoFit/>
          </a:bodyPr>
          <a:lstStyle/>
          <a:p>
            <a:r>
              <a:rPr lang="en-US" dirty="0" smtClean="0">
                <a:solidFill>
                  <a:schemeClr val="accent3">
                    <a:lumMod val="75000"/>
                  </a:schemeClr>
                </a:solidFill>
              </a:rPr>
              <a:t>Green</a:t>
            </a:r>
            <a:endParaRPr lang="en-US" dirty="0">
              <a:solidFill>
                <a:schemeClr val="accent3">
                  <a:lumMod val="75000"/>
                </a:schemeClr>
              </a:solidFill>
            </a:endParaRPr>
          </a:p>
        </p:txBody>
      </p:sp>
      <p:sp>
        <p:nvSpPr>
          <p:cNvPr id="16" name="TextBox 15"/>
          <p:cNvSpPr txBox="1"/>
          <p:nvPr/>
        </p:nvSpPr>
        <p:spPr>
          <a:xfrm>
            <a:off x="5400694" y="4191000"/>
            <a:ext cx="542906" cy="369332"/>
          </a:xfrm>
          <a:prstGeom prst="rect">
            <a:avLst/>
          </a:prstGeom>
          <a:noFill/>
        </p:spPr>
        <p:txBody>
          <a:bodyPr wrap="none" rtlCol="0">
            <a:spAutoFit/>
          </a:bodyPr>
          <a:lstStyle/>
          <a:p>
            <a:r>
              <a:rPr lang="en-US" dirty="0" smtClean="0">
                <a:solidFill>
                  <a:srgbClr val="FF0000"/>
                </a:solidFill>
              </a:rPr>
              <a:t>Red</a:t>
            </a:r>
            <a:endParaRPr lang="en-US" dirty="0">
              <a:solidFill>
                <a:srgbClr val="FF0000"/>
              </a:solidFill>
            </a:endParaRPr>
          </a:p>
        </p:txBody>
      </p:sp>
      <p:sp>
        <p:nvSpPr>
          <p:cNvPr id="17" name="TextBox 16"/>
          <p:cNvSpPr txBox="1"/>
          <p:nvPr/>
        </p:nvSpPr>
        <p:spPr>
          <a:xfrm>
            <a:off x="6324600" y="4191000"/>
            <a:ext cx="822661" cy="369332"/>
          </a:xfrm>
          <a:prstGeom prst="rect">
            <a:avLst/>
          </a:prstGeom>
          <a:noFill/>
        </p:spPr>
        <p:txBody>
          <a:bodyPr wrap="none" rtlCol="0">
            <a:spAutoFit/>
          </a:bodyPr>
          <a:lstStyle/>
          <a:p>
            <a:r>
              <a:rPr lang="en-US" dirty="0" err="1" smtClean="0">
                <a:solidFill>
                  <a:srgbClr val="CC0000"/>
                </a:solidFill>
              </a:rPr>
              <a:t>NearIR</a:t>
            </a:r>
            <a:endParaRPr lang="en-US" dirty="0">
              <a:solidFill>
                <a:srgbClr val="CC0000"/>
              </a:solidFill>
            </a:endParaRPr>
          </a:p>
        </p:txBody>
      </p:sp>
      <p:sp>
        <p:nvSpPr>
          <p:cNvPr id="18" name="TextBox 17"/>
          <p:cNvSpPr txBox="1"/>
          <p:nvPr/>
        </p:nvSpPr>
        <p:spPr>
          <a:xfrm>
            <a:off x="2759006" y="4191000"/>
            <a:ext cx="1241494" cy="369332"/>
          </a:xfrm>
          <a:prstGeom prst="rect">
            <a:avLst/>
          </a:prstGeom>
          <a:noFill/>
        </p:spPr>
        <p:txBody>
          <a:bodyPr wrap="none" rtlCol="0">
            <a:spAutoFit/>
          </a:bodyPr>
          <a:lstStyle/>
          <a:p>
            <a:r>
              <a:rPr lang="en-US" dirty="0" smtClean="0">
                <a:solidFill>
                  <a:srgbClr val="7030A0"/>
                </a:solidFill>
              </a:rPr>
              <a:t>Ultra-violet</a:t>
            </a:r>
            <a:endParaRPr lang="en-US" dirty="0">
              <a:solidFill>
                <a:srgbClr val="7030A0"/>
              </a:solidFill>
            </a:endParaRPr>
          </a:p>
        </p:txBody>
      </p:sp>
    </p:spTree>
    <p:extLst>
      <p:ext uri="{BB962C8B-B14F-4D97-AF65-F5344CB8AC3E}">
        <p14:creationId xmlns:p14="http://schemas.microsoft.com/office/powerpoint/2010/main" val="319199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err="1"/>
              <a:t>Geoanalytics</a:t>
            </a:r>
            <a:r>
              <a:rPr lang="en-US" sz="3600" dirty="0"/>
              <a:t> - Discovery of Patterns -&gt; Knowledge</a:t>
            </a:r>
            <a:r>
              <a:rPr lang="en-US" sz="4000" dirty="0"/>
              <a:t> </a:t>
            </a:r>
          </a:p>
        </p:txBody>
      </p:sp>
      <p:sp>
        <p:nvSpPr>
          <p:cNvPr id="3" name="Content Placeholder 2"/>
          <p:cNvSpPr>
            <a:spLocks noGrp="1"/>
          </p:cNvSpPr>
          <p:nvPr>
            <p:ph idx="1"/>
          </p:nvPr>
        </p:nvSpPr>
        <p:spPr>
          <a:xfrm>
            <a:off x="228600" y="1600200"/>
            <a:ext cx="8915400" cy="5410200"/>
          </a:xfrm>
        </p:spPr>
        <p:txBody>
          <a:bodyPr>
            <a:normAutofit/>
          </a:bodyPr>
          <a:lstStyle/>
          <a:p>
            <a:pPr marL="57150" indent="0">
              <a:buNone/>
            </a:pPr>
            <a:r>
              <a:rPr lang="en-US" dirty="0" smtClean="0"/>
              <a:t>P</a:t>
            </a:r>
            <a:r>
              <a:rPr lang="en-US" sz="2800" dirty="0" smtClean="0"/>
              <a:t>otential tools for </a:t>
            </a:r>
            <a:r>
              <a:rPr lang="en-US" sz="2800" dirty="0"/>
              <a:t>measuring </a:t>
            </a:r>
            <a:r>
              <a:rPr lang="en-US" sz="2800" dirty="0" smtClean="0"/>
              <a:t>burn severity</a:t>
            </a:r>
          </a:p>
          <a:p>
            <a:pPr marL="514350" indent="-457200"/>
            <a:r>
              <a:rPr lang="en-US" dirty="0" smtClean="0"/>
              <a:t>Machine Learning – learn by example</a:t>
            </a:r>
          </a:p>
          <a:p>
            <a:pPr marL="514350" indent="-457200"/>
            <a:endParaRPr lang="en-US" dirty="0"/>
          </a:p>
          <a:p>
            <a:pPr marL="514350" indent="-457200"/>
            <a:endParaRPr lang="en-US" dirty="0" smtClean="0"/>
          </a:p>
          <a:p>
            <a:pPr marL="514350" indent="-457200"/>
            <a:endParaRPr lang="en-US" dirty="0"/>
          </a:p>
          <a:p>
            <a:pPr marL="514350" indent="-457200"/>
            <a:endParaRPr lang="en-US" dirty="0" smtClean="0"/>
          </a:p>
          <a:p>
            <a:pPr marL="57150" indent="0">
              <a:buNone/>
            </a:pPr>
            <a:endParaRPr lang="en-US" sz="2400" dirty="0" smtClean="0"/>
          </a:p>
          <a:p>
            <a:pPr marL="914400" lvl="1" indent="-457200"/>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FEE91D87-E72C-4FC8-9911-3DC4067DD4B2}" type="slidenum">
              <a:rPr lang="en-US" smtClean="0"/>
              <a:t>9</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9713" y="2971800"/>
            <a:ext cx="384708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25370" y="6201103"/>
            <a:ext cx="3094822" cy="369332"/>
          </a:xfrm>
          <a:prstGeom prst="rect">
            <a:avLst/>
          </a:prstGeom>
          <a:noFill/>
        </p:spPr>
        <p:txBody>
          <a:bodyPr wrap="none" rtlCol="0">
            <a:spAutoFit/>
          </a:bodyPr>
          <a:lstStyle/>
          <a:p>
            <a:r>
              <a:rPr lang="en-US" dirty="0" smtClean="0"/>
              <a:t>Support Vector Machine (SVM)</a:t>
            </a:r>
            <a:endParaRPr lang="en-US"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1" y="2971800"/>
            <a:ext cx="392636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441003" y="6172200"/>
            <a:ext cx="2644506" cy="369332"/>
          </a:xfrm>
          <a:prstGeom prst="rect">
            <a:avLst/>
          </a:prstGeom>
          <a:noFill/>
        </p:spPr>
        <p:txBody>
          <a:bodyPr wrap="none" rtlCol="0">
            <a:spAutoFit/>
          </a:bodyPr>
          <a:lstStyle/>
          <a:p>
            <a:r>
              <a:rPr lang="en-US" dirty="0" smtClean="0"/>
              <a:t>K-Nearest Neighbor (KNN)</a:t>
            </a:r>
            <a:endParaRPr lang="en-US" dirty="0"/>
          </a:p>
        </p:txBody>
      </p:sp>
    </p:spTree>
    <p:extLst>
      <p:ext uri="{BB962C8B-B14F-4D97-AF65-F5344CB8AC3E}">
        <p14:creationId xmlns:p14="http://schemas.microsoft.com/office/powerpoint/2010/main" val="2670758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7248</TotalTime>
  <Words>1550</Words>
  <Application>Microsoft Office PowerPoint</Application>
  <PresentationFormat>On-screen Show (4:3)</PresentationFormat>
  <Paragraphs>381</Paragraphs>
  <Slides>22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Fire Monitoring and Assessment Platform (FireMAP)</vt:lpstr>
      <vt:lpstr>FireMAP</vt:lpstr>
      <vt:lpstr>What is Wildland Fire Severity?</vt:lpstr>
      <vt:lpstr>FireMAP Research Objective</vt:lpstr>
      <vt:lpstr>How will FireMAP map wildland fire  more responsively, affordably and safely?</vt:lpstr>
      <vt:lpstr>What actions do managers need to take?</vt:lpstr>
      <vt:lpstr>What do we need to know?</vt:lpstr>
      <vt:lpstr>Geoanalytics - Discovery of Patterns -&gt; Knowledge </vt:lpstr>
      <vt:lpstr>Geoanalytics - Discovery of Patterns -&gt; Knowledge </vt:lpstr>
      <vt:lpstr>Geoanalytics - Discovery of Patterns -&gt; Knowledge </vt:lpstr>
      <vt:lpstr>Geoanalytics - Discovery of Patterns -&gt; Knowledge </vt:lpstr>
      <vt:lpstr>Geoanalytics - Discovery of Patterns -&gt; Knowledge </vt:lpstr>
      <vt:lpstr>Imagery – How much data is enough?</vt:lpstr>
      <vt:lpstr>Geoanalytics – Spatial Resolution</vt:lpstr>
      <vt:lpstr>Geoanalytics - Spatial Resolution</vt:lpstr>
      <vt:lpstr>Sensor – Data Acquisition</vt:lpstr>
      <vt:lpstr>UAS – Just get the sensor up there!</vt:lpstr>
      <vt:lpstr>FireMAP Proof of Concept Results</vt:lpstr>
      <vt:lpstr>FireMAP Proof of Concept Results</vt:lpstr>
      <vt:lpstr>FireMAP Proof of Concept Results</vt:lpstr>
      <vt:lpstr>Acknowlegements</vt:lpstr>
      <vt:lpstr>Questions?</vt:lpstr>
    </vt:vector>
  </TitlesOfParts>
  <Company>Northwest Nazarene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Wildland Fire Monitoring and Assessment Platform (FireMAP)</dc:title>
  <dc:creator>Dale A. Hamilton</dc:creator>
  <cp:lastModifiedBy>Dale A. Hamilton</cp:lastModifiedBy>
  <cp:revision>233</cp:revision>
  <dcterms:created xsi:type="dcterms:W3CDTF">2015-01-29T02:11:27Z</dcterms:created>
  <dcterms:modified xsi:type="dcterms:W3CDTF">2016-05-25T14:47:52Z</dcterms:modified>
</cp:coreProperties>
</file>