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303" r:id="rId3"/>
    <p:sldId id="291" r:id="rId4"/>
    <p:sldId id="293" r:id="rId5"/>
    <p:sldId id="294" r:id="rId6"/>
    <p:sldId id="295" r:id="rId7"/>
    <p:sldId id="296" r:id="rId8"/>
    <p:sldId id="297" r:id="rId9"/>
    <p:sldId id="292" r:id="rId10"/>
    <p:sldId id="275" r:id="rId11"/>
    <p:sldId id="272" r:id="rId12"/>
    <p:sldId id="287" r:id="rId13"/>
    <p:sldId id="283" r:id="rId14"/>
    <p:sldId id="281" r:id="rId15"/>
    <p:sldId id="256" r:id="rId16"/>
    <p:sldId id="298" r:id="rId17"/>
    <p:sldId id="257" r:id="rId18"/>
    <p:sldId id="258" r:id="rId19"/>
    <p:sldId id="260" r:id="rId20"/>
    <p:sldId id="289" r:id="rId21"/>
    <p:sldId id="299" r:id="rId22"/>
    <p:sldId id="301" r:id="rId23"/>
    <p:sldId id="30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33" autoAdjust="0"/>
    <p:restoredTop sz="94660"/>
  </p:normalViewPr>
  <p:slideViewPr>
    <p:cSldViewPr snapToGrid="0">
      <p:cViewPr varScale="1">
        <p:scale>
          <a:sx n="114" d="100"/>
          <a:sy n="114" d="100"/>
        </p:scale>
        <p:origin x="1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11DE1-9F24-47B2-81AB-850FFDA9BBD5}" type="datetimeFigureOut">
              <a:rPr lang="en-US" smtClean="0"/>
              <a:t>5/19/2022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4D1DCE-5E82-416E-B7BE-BCC8E01BC582}" type="slidenum">
              <a:rPr lang="en-US" smtClean="0"/>
              <a:t>‹#›</a:t>
            </a:fld>
            <a:endParaRPr lang="en-US"/>
          </a:p>
        </p:txBody>
      </p:sp>
    </p:spTree>
    <p:extLst>
      <p:ext uri="{BB962C8B-B14F-4D97-AF65-F5344CB8AC3E}">
        <p14:creationId xmlns:p14="http://schemas.microsoft.com/office/powerpoint/2010/main" val="359469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Fuels are the independent variable that constrain fire behavior and smoke emissions.</a:t>
            </a:r>
          </a:p>
          <a:p>
            <a:r>
              <a:rPr lang="en-US" dirty="0"/>
              <a:t>Both fire behavior and smoke emissions are more directly related to fuel consumption than fuel loadings. </a:t>
            </a:r>
          </a:p>
          <a:p>
            <a:endParaRPr lang="en-US" dirty="0"/>
          </a:p>
        </p:txBody>
      </p:sp>
      <p:sp>
        <p:nvSpPr>
          <p:cNvPr id="4" name="Slide Number Placeholder 3"/>
          <p:cNvSpPr>
            <a:spLocks noGrp="1"/>
          </p:cNvSpPr>
          <p:nvPr>
            <p:ph type="sldNum" sz="quarter" idx="5"/>
          </p:nvPr>
        </p:nvSpPr>
        <p:spPr/>
        <p:txBody>
          <a:bodyPr/>
          <a:lstStyle/>
          <a:p>
            <a:fld id="{D36CD5B6-063B-45A9-A3F9-BCE60B3453C8}" type="slidenum">
              <a:rPr lang="en-US" smtClean="0"/>
              <a:t>3</a:t>
            </a:fld>
            <a:endParaRPr lang="en-US"/>
          </a:p>
        </p:txBody>
      </p:sp>
    </p:spTree>
    <p:extLst>
      <p:ext uri="{BB962C8B-B14F-4D97-AF65-F5344CB8AC3E}">
        <p14:creationId xmlns:p14="http://schemas.microsoft.com/office/powerpoint/2010/main" val="558221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Consumption is a process, so the direct approach estimates from integrated measurements of radiative heat flux.</a:t>
            </a:r>
          </a:p>
          <a:p>
            <a:r>
              <a:rPr lang="en-US" dirty="0"/>
              <a:t>Otherwise, it can be estimated indirectly based on estimates of fuel loadings and how much of it burned.</a:t>
            </a:r>
          </a:p>
        </p:txBody>
      </p:sp>
      <p:sp>
        <p:nvSpPr>
          <p:cNvPr id="4" name="Slide Number Placeholder 3"/>
          <p:cNvSpPr>
            <a:spLocks noGrp="1"/>
          </p:cNvSpPr>
          <p:nvPr>
            <p:ph type="sldNum" sz="quarter" idx="5"/>
          </p:nvPr>
        </p:nvSpPr>
        <p:spPr/>
        <p:txBody>
          <a:bodyPr/>
          <a:lstStyle/>
          <a:p>
            <a:fld id="{D36CD5B6-063B-45A9-A3F9-BCE60B3453C8}" type="slidenum">
              <a:rPr lang="en-US" smtClean="0"/>
              <a:t>4</a:t>
            </a:fld>
            <a:endParaRPr lang="en-US"/>
          </a:p>
        </p:txBody>
      </p:sp>
    </p:spTree>
    <p:extLst>
      <p:ext uri="{BB962C8B-B14F-4D97-AF65-F5344CB8AC3E}">
        <p14:creationId xmlns:p14="http://schemas.microsoft.com/office/powerpoint/2010/main" val="2361461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Seminal work by Wooster et al. (2005) based on small fire experiments showed:</a:t>
            </a:r>
          </a:p>
          <a:p>
            <a:r>
              <a:rPr lang="en-US" dirty="0"/>
              <a:t>	Rate of combustion is linearly related to the rate heat is released (FRP)</a:t>
            </a:r>
          </a:p>
          <a:p>
            <a:r>
              <a:rPr lang="en-US" dirty="0"/>
              <a:t>	Total consumption is linearly related to total heat released (FRE)</a:t>
            </a:r>
          </a:p>
        </p:txBody>
      </p:sp>
      <p:sp>
        <p:nvSpPr>
          <p:cNvPr id="4" name="Slide Number Placeholder 3"/>
          <p:cNvSpPr>
            <a:spLocks noGrp="1"/>
          </p:cNvSpPr>
          <p:nvPr>
            <p:ph type="sldNum" sz="quarter" idx="5"/>
          </p:nvPr>
        </p:nvSpPr>
        <p:spPr/>
        <p:txBody>
          <a:bodyPr/>
          <a:lstStyle/>
          <a:p>
            <a:fld id="{D36CD5B6-063B-45A9-A3F9-BCE60B3453C8}" type="slidenum">
              <a:rPr lang="en-US" smtClean="0"/>
              <a:t>5</a:t>
            </a:fld>
            <a:endParaRPr lang="en-US"/>
          </a:p>
        </p:txBody>
      </p:sp>
    </p:spTree>
    <p:extLst>
      <p:ext uri="{BB962C8B-B14F-4D97-AF65-F5344CB8AC3E}">
        <p14:creationId xmlns:p14="http://schemas.microsoft.com/office/powerpoint/2010/main" val="1701786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Fuels are complex and heterogeneous! </a:t>
            </a:r>
          </a:p>
          <a:p>
            <a:r>
              <a:rPr lang="en-US" dirty="0"/>
              <a:t>The different fuel components that comprise natural </a:t>
            </a:r>
            <a:r>
              <a:rPr lang="en-US" dirty="0" err="1"/>
              <a:t>fuelbeds</a:t>
            </a:r>
            <a:r>
              <a:rPr lang="en-US" dirty="0"/>
              <a:t> have very different burning properties.</a:t>
            </a:r>
          </a:p>
        </p:txBody>
      </p:sp>
      <p:sp>
        <p:nvSpPr>
          <p:cNvPr id="4" name="Slide Number Placeholder 3"/>
          <p:cNvSpPr>
            <a:spLocks noGrp="1"/>
          </p:cNvSpPr>
          <p:nvPr>
            <p:ph type="sldNum" sz="quarter" idx="5"/>
          </p:nvPr>
        </p:nvSpPr>
        <p:spPr/>
        <p:txBody>
          <a:bodyPr/>
          <a:lstStyle/>
          <a:p>
            <a:fld id="{D36CD5B6-063B-45A9-A3F9-BCE60B3453C8}" type="slidenum">
              <a:rPr lang="en-US" smtClean="0"/>
              <a:t>6</a:t>
            </a:fld>
            <a:endParaRPr lang="en-US"/>
          </a:p>
        </p:txBody>
      </p:sp>
    </p:spTree>
    <p:extLst>
      <p:ext uri="{BB962C8B-B14F-4D97-AF65-F5344CB8AC3E}">
        <p14:creationId xmlns:p14="http://schemas.microsoft.com/office/powerpoint/2010/main" val="1630815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Two alternative approaches for estimating emissions from fuel consumption. </a:t>
                </a:r>
              </a:p>
              <a:p>
                <a:r>
                  <a:rPr lang="en-US" dirty="0"/>
                  <a:t>On left is fuel based, on right is active fire based.</a:t>
                </a:r>
              </a:p>
              <a:p>
                <a:r>
                  <a:rPr lang="en-US" i="1" dirty="0"/>
                  <a:t>	Mx</a:t>
                </a:r>
                <a:r>
                  <a:rPr lang="en-US" dirty="0"/>
                  <a:t> = mass of emissions (kg) for fuel type </a:t>
                </a:r>
                <a:r>
                  <a:rPr lang="en-US" i="1" dirty="0"/>
                  <a:t>x</a:t>
                </a:r>
                <a:r>
                  <a:rPr lang="en-US" dirty="0"/>
                  <a:t>; </a:t>
                </a:r>
                <a14:m>
                  <m:oMath xmlns:m="http://schemas.openxmlformats.org/officeDocument/2006/math">
                    <m:sSub>
                      <m:sSubPr>
                        <m:ctrlPr>
                          <a:rPr lang="en-US" sz="1200" i="1" smtClean="0">
                            <a:effectLst/>
                            <a:latin typeface="Cambria Math" panose="02040503050406030204" pitchFamily="18" charset="0"/>
                          </a:rPr>
                        </m:ctrlPr>
                      </m:sSubPr>
                      <m:e>
                        <m:r>
                          <a:rPr lang="en-US" sz="1200" i="1">
                            <a:effectLst/>
                            <a:latin typeface="Cambria Math" panose="02040503050406030204" pitchFamily="18" charset="0"/>
                            <a:ea typeface="Calibri" panose="020F0502020204030204" pitchFamily="34" charset="0"/>
                            <a:cs typeface="Calibri" panose="020F0502020204030204" pitchFamily="34" charset="0"/>
                          </a:rPr>
                          <m:t>𝐸𝐹</m:t>
                        </m:r>
                      </m:e>
                      <m:sub>
                        <m:r>
                          <a:rPr lang="en-US" sz="1200" i="1">
                            <a:effectLst/>
                            <a:latin typeface="Cambria Math" panose="02040503050406030204" pitchFamily="18" charset="0"/>
                            <a:ea typeface="Calibri" panose="020F0502020204030204" pitchFamily="34" charset="0"/>
                            <a:cs typeface="Calibri" panose="020F0502020204030204" pitchFamily="34" charset="0"/>
                          </a:rPr>
                          <m:t>𝑥</m:t>
                        </m:r>
                      </m:sub>
                    </m:sSub>
                  </m:oMath>
                </a14:m>
                <a:r>
                  <a:rPr lang="en-US" dirty="0"/>
                  <a:t> = emissions factor for fuel type </a:t>
                </a:r>
                <a:r>
                  <a:rPr lang="en-US" i="1" dirty="0"/>
                  <a:t>x</a:t>
                </a:r>
              </a:p>
              <a:p>
                <a:r>
                  <a:rPr lang="en-US" dirty="0"/>
                  <a:t>	Fuel-based:</a:t>
                </a:r>
                <a:r>
                  <a:rPr lang="en-US" baseline="0" dirty="0"/>
                  <a:t> </a:t>
                </a:r>
                <a:r>
                  <a:rPr lang="en-US" dirty="0"/>
                  <a:t>A = area burned (ha); B = biomass burned (kg/ha); </a:t>
                </a:r>
                <a14:m>
                  <m:oMath xmlns:m="http://schemas.openxmlformats.org/officeDocument/2006/math">
                    <m:r>
                      <a:rPr lang="en-US" sz="1200" i="1" smtClean="0">
                        <a:effectLst/>
                        <a:latin typeface="Cambria Math" panose="02040503050406030204" pitchFamily="18" charset="0"/>
                        <a:ea typeface="Calibri" panose="020F0502020204030204" pitchFamily="34" charset="0"/>
                        <a:cs typeface="Calibri" panose="020F0502020204030204" pitchFamily="34" charset="0"/>
                      </a:rPr>
                      <m:t>𝛽</m:t>
                    </m:r>
                  </m:oMath>
                </a14:m>
                <a:r>
                  <a:rPr lang="en-US" dirty="0"/>
                  <a:t> = burning efficiency (%)</a:t>
                </a:r>
              </a:p>
              <a:p>
                <a:r>
                  <a:rPr lang="en-US" dirty="0"/>
                  <a:t>	Fire-based: FRE = Fire Radiative Energy (MJ); C = combustion factor (kg/MJ)</a:t>
                </a:r>
              </a:p>
            </p:txBody>
          </p:sp>
        </mc:Choice>
        <mc:Fallback xmlns="">
          <p:sp>
            <p:nvSpPr>
              <p:cNvPr id="3" name="Notes Placeholder 2"/>
              <p:cNvSpPr>
                <a:spLocks noGrp="1"/>
              </p:cNvSpPr>
              <p:nvPr>
                <p:ph type="body" idx="1"/>
              </p:nvPr>
            </p:nvSpPr>
            <p:spPr/>
            <p:txBody>
              <a:bodyPr/>
              <a:lstStyle/>
              <a:p>
                <a:r>
                  <a:rPr lang="en-US" dirty="0"/>
                  <a:t>Two alternative approaches for estimating emissions from fuel consumption. </a:t>
                </a:r>
              </a:p>
              <a:p>
                <a:r>
                  <a:rPr lang="en-US" dirty="0"/>
                  <a:t>On left is fuel based, on right is active fire based.</a:t>
                </a:r>
              </a:p>
              <a:p>
                <a:r>
                  <a:rPr lang="en-US" i="1" dirty="0"/>
                  <a:t>	Mx</a:t>
                </a:r>
                <a:r>
                  <a:rPr lang="en-US" dirty="0"/>
                  <a:t> = mass of emissions (kg) for fuel type </a:t>
                </a:r>
                <a:r>
                  <a:rPr lang="en-US" i="1" dirty="0"/>
                  <a:t>x</a:t>
                </a:r>
                <a:r>
                  <a:rPr lang="en-US" dirty="0"/>
                  <a:t>; </a:t>
                </a:r>
                <a:r>
                  <a:rPr lang="en-US" sz="1200" i="0">
                    <a:effectLst/>
                    <a:latin typeface="Cambria Math" panose="02040503050406030204" pitchFamily="18" charset="0"/>
                  </a:rPr>
                  <a:t>〖</a:t>
                </a:r>
                <a:r>
                  <a:rPr lang="en-US" sz="1200" i="0">
                    <a:effectLst/>
                    <a:latin typeface="Cambria Math" panose="02040503050406030204" pitchFamily="18" charset="0"/>
                    <a:ea typeface="Calibri" panose="020F0502020204030204" pitchFamily="34" charset="0"/>
                    <a:cs typeface="Calibri" panose="020F0502020204030204" pitchFamily="34" charset="0"/>
                  </a:rPr>
                  <a:t>𝐸𝐹〗_𝑥</a:t>
                </a:r>
                <a:r>
                  <a:rPr lang="en-US" dirty="0"/>
                  <a:t> = emissions factor for fuel type </a:t>
                </a:r>
                <a:r>
                  <a:rPr lang="en-US" i="1" dirty="0"/>
                  <a:t>x</a:t>
                </a:r>
              </a:p>
              <a:p>
                <a:r>
                  <a:rPr lang="en-US" dirty="0"/>
                  <a:t>	Fuel-based:</a:t>
                </a:r>
                <a:r>
                  <a:rPr lang="en-US" baseline="0" dirty="0"/>
                  <a:t> </a:t>
                </a:r>
                <a:r>
                  <a:rPr lang="en-US" dirty="0"/>
                  <a:t>A = area burned (ha); B = biomass burned (kg/ha); </a:t>
                </a:r>
                <a:r>
                  <a:rPr lang="en-US" sz="1200" i="0">
                    <a:effectLst/>
                    <a:latin typeface="Cambria Math" panose="02040503050406030204" pitchFamily="18" charset="0"/>
                    <a:ea typeface="Calibri" panose="020F0502020204030204" pitchFamily="34" charset="0"/>
                    <a:cs typeface="Calibri" panose="020F0502020204030204" pitchFamily="34" charset="0"/>
                  </a:rPr>
                  <a:t>𝛽</a:t>
                </a:r>
                <a:r>
                  <a:rPr lang="en-US" dirty="0"/>
                  <a:t> = burning efficiency (%)</a:t>
                </a:r>
              </a:p>
              <a:p>
                <a:r>
                  <a:rPr lang="en-US" dirty="0"/>
                  <a:t>	Fire-based: FRE = Fire Radiative Energy (MJ); C = combustion factor (kg/MJ)</a:t>
                </a:r>
              </a:p>
            </p:txBody>
          </p:sp>
        </mc:Fallback>
      </mc:AlternateContent>
      <p:sp>
        <p:nvSpPr>
          <p:cNvPr id="4" name="Slide Number Placeholder 3"/>
          <p:cNvSpPr>
            <a:spLocks noGrp="1"/>
          </p:cNvSpPr>
          <p:nvPr>
            <p:ph type="sldNum" sz="quarter" idx="5"/>
          </p:nvPr>
        </p:nvSpPr>
        <p:spPr/>
        <p:txBody>
          <a:bodyPr/>
          <a:lstStyle/>
          <a:p>
            <a:fld id="{D36CD5B6-063B-45A9-A3F9-BCE60B3453C8}" type="slidenum">
              <a:rPr lang="en-US" smtClean="0"/>
              <a:t>7</a:t>
            </a:fld>
            <a:endParaRPr lang="en-US"/>
          </a:p>
        </p:txBody>
      </p:sp>
    </p:spTree>
    <p:extLst>
      <p:ext uri="{BB962C8B-B14F-4D97-AF65-F5344CB8AC3E}">
        <p14:creationId xmlns:p14="http://schemas.microsoft.com/office/powerpoint/2010/main" val="506202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4241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4669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47713-EB7C-454E-BB09-98BD9490EF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7A68DA-9BD1-4122-9E7C-9544B0BDA3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EAED6D-CFEC-41FE-B91E-0CF865886040}"/>
              </a:ext>
            </a:extLst>
          </p:cNvPr>
          <p:cNvSpPr>
            <a:spLocks noGrp="1"/>
          </p:cNvSpPr>
          <p:nvPr>
            <p:ph type="dt" sz="half" idx="10"/>
          </p:nvPr>
        </p:nvSpPr>
        <p:spPr/>
        <p:txBody>
          <a:bodyPr/>
          <a:lstStyle/>
          <a:p>
            <a:fld id="{E56DD121-F686-419F-A5EA-6BC284CFDCC3}" type="datetimeFigureOut">
              <a:rPr lang="en-US" smtClean="0"/>
              <a:t>5/19/2022</a:t>
            </a:fld>
            <a:endParaRPr lang="en-US"/>
          </a:p>
        </p:txBody>
      </p:sp>
      <p:sp>
        <p:nvSpPr>
          <p:cNvPr id="5" name="Footer Placeholder 4">
            <a:extLst>
              <a:ext uri="{FF2B5EF4-FFF2-40B4-BE49-F238E27FC236}">
                <a16:creationId xmlns:a16="http://schemas.microsoft.com/office/drawing/2014/main" id="{6CBDA6D1-14C8-4595-BCDC-DCC64D2360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D07053-119A-4BAC-9BA8-AD1B6D7B5791}"/>
              </a:ext>
            </a:extLst>
          </p:cNvPr>
          <p:cNvSpPr>
            <a:spLocks noGrp="1"/>
          </p:cNvSpPr>
          <p:nvPr>
            <p:ph type="sldNum" sz="quarter" idx="12"/>
          </p:nvPr>
        </p:nvSpPr>
        <p:spPr/>
        <p:txBody>
          <a:bodyPr/>
          <a:lstStyle/>
          <a:p>
            <a:fld id="{27AC3945-E8AC-4AA2-8912-7B47848B5A91}" type="slidenum">
              <a:rPr lang="en-US" smtClean="0"/>
              <a:t>‹#›</a:t>
            </a:fld>
            <a:endParaRPr lang="en-US"/>
          </a:p>
        </p:txBody>
      </p:sp>
    </p:spTree>
    <p:extLst>
      <p:ext uri="{BB962C8B-B14F-4D97-AF65-F5344CB8AC3E}">
        <p14:creationId xmlns:p14="http://schemas.microsoft.com/office/powerpoint/2010/main" val="2417854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D00C1-7C67-49B2-9E34-19255BA357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54B543-C368-4238-A1CB-AC7318B1F9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DC7AE9-73AD-4AB0-96D4-23693165FF2C}"/>
              </a:ext>
            </a:extLst>
          </p:cNvPr>
          <p:cNvSpPr>
            <a:spLocks noGrp="1"/>
          </p:cNvSpPr>
          <p:nvPr>
            <p:ph type="dt" sz="half" idx="10"/>
          </p:nvPr>
        </p:nvSpPr>
        <p:spPr/>
        <p:txBody>
          <a:bodyPr/>
          <a:lstStyle/>
          <a:p>
            <a:fld id="{E56DD121-F686-419F-A5EA-6BC284CFDCC3}" type="datetimeFigureOut">
              <a:rPr lang="en-US" smtClean="0"/>
              <a:t>5/19/2022</a:t>
            </a:fld>
            <a:endParaRPr lang="en-US"/>
          </a:p>
        </p:txBody>
      </p:sp>
      <p:sp>
        <p:nvSpPr>
          <p:cNvPr id="5" name="Footer Placeholder 4">
            <a:extLst>
              <a:ext uri="{FF2B5EF4-FFF2-40B4-BE49-F238E27FC236}">
                <a16:creationId xmlns:a16="http://schemas.microsoft.com/office/drawing/2014/main" id="{DA58C1CA-F8E1-45E4-9A9C-1CB26476F4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BCD5D-67A5-4CB5-A05F-B18FD7D61139}"/>
              </a:ext>
            </a:extLst>
          </p:cNvPr>
          <p:cNvSpPr>
            <a:spLocks noGrp="1"/>
          </p:cNvSpPr>
          <p:nvPr>
            <p:ph type="sldNum" sz="quarter" idx="12"/>
          </p:nvPr>
        </p:nvSpPr>
        <p:spPr/>
        <p:txBody>
          <a:bodyPr/>
          <a:lstStyle/>
          <a:p>
            <a:fld id="{27AC3945-E8AC-4AA2-8912-7B47848B5A91}" type="slidenum">
              <a:rPr lang="en-US" smtClean="0"/>
              <a:t>‹#›</a:t>
            </a:fld>
            <a:endParaRPr lang="en-US"/>
          </a:p>
        </p:txBody>
      </p:sp>
    </p:spTree>
    <p:extLst>
      <p:ext uri="{BB962C8B-B14F-4D97-AF65-F5344CB8AC3E}">
        <p14:creationId xmlns:p14="http://schemas.microsoft.com/office/powerpoint/2010/main" val="616616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B0B113-B9DA-44D9-A491-634419F158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A3A7D7-BEBA-4FB3-AAD8-F00C6D9D7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87E83A-33B1-4249-B1DE-DD33A772FD06}"/>
              </a:ext>
            </a:extLst>
          </p:cNvPr>
          <p:cNvSpPr>
            <a:spLocks noGrp="1"/>
          </p:cNvSpPr>
          <p:nvPr>
            <p:ph type="dt" sz="half" idx="10"/>
          </p:nvPr>
        </p:nvSpPr>
        <p:spPr/>
        <p:txBody>
          <a:bodyPr/>
          <a:lstStyle/>
          <a:p>
            <a:fld id="{E56DD121-F686-419F-A5EA-6BC284CFDCC3}" type="datetimeFigureOut">
              <a:rPr lang="en-US" smtClean="0"/>
              <a:t>5/19/2022</a:t>
            </a:fld>
            <a:endParaRPr lang="en-US"/>
          </a:p>
        </p:txBody>
      </p:sp>
      <p:sp>
        <p:nvSpPr>
          <p:cNvPr id="5" name="Footer Placeholder 4">
            <a:extLst>
              <a:ext uri="{FF2B5EF4-FFF2-40B4-BE49-F238E27FC236}">
                <a16:creationId xmlns:a16="http://schemas.microsoft.com/office/drawing/2014/main" id="{00BE54FB-156C-46FE-8DC1-74F895F60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C134E5-709D-462C-B0B7-2947AA861458}"/>
              </a:ext>
            </a:extLst>
          </p:cNvPr>
          <p:cNvSpPr>
            <a:spLocks noGrp="1"/>
          </p:cNvSpPr>
          <p:nvPr>
            <p:ph type="sldNum" sz="quarter" idx="12"/>
          </p:nvPr>
        </p:nvSpPr>
        <p:spPr/>
        <p:txBody>
          <a:bodyPr/>
          <a:lstStyle/>
          <a:p>
            <a:fld id="{27AC3945-E8AC-4AA2-8912-7B47848B5A91}" type="slidenum">
              <a:rPr lang="en-US" smtClean="0"/>
              <a:t>‹#›</a:t>
            </a:fld>
            <a:endParaRPr lang="en-US"/>
          </a:p>
        </p:txBody>
      </p:sp>
    </p:spTree>
    <p:extLst>
      <p:ext uri="{BB962C8B-B14F-4D97-AF65-F5344CB8AC3E}">
        <p14:creationId xmlns:p14="http://schemas.microsoft.com/office/powerpoint/2010/main" val="3781650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
        <p:cNvGrpSpPr/>
        <p:nvPr/>
      </p:nvGrpSpPr>
      <p:grpSpPr>
        <a:xfrm>
          <a:off x="0" y="0"/>
          <a:ext cx="0" cy="0"/>
          <a:chOff x="0" y="0"/>
          <a:chExt cx="0" cy="0"/>
        </a:xfrm>
      </p:grpSpPr>
      <p:sp>
        <p:nvSpPr>
          <p:cNvPr id="9" name="Google Shape;9;p9"/>
          <p:cNvSpPr txBox="1">
            <a:spLocks noGrp="1"/>
          </p:cNvSpPr>
          <p:nvPr>
            <p:ph type="ctrTitle"/>
          </p:nvPr>
        </p:nvSpPr>
        <p:spPr>
          <a:xfrm>
            <a:off x="3748409" y="4316249"/>
            <a:ext cx="8076757" cy="14700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Clr>
                <a:srgbClr val="EA3E26"/>
              </a:buClr>
              <a:buSzPts val="8000"/>
              <a:buFont typeface="Bebas Neue"/>
              <a:buNone/>
              <a:defRPr sz="8000" cap="none">
                <a:solidFill>
                  <a:srgbClr val="EA3E26"/>
                </a:solidFill>
                <a:latin typeface="Bebas Neue"/>
                <a:ea typeface="Bebas Neue"/>
                <a:cs typeface="Bebas Neue"/>
                <a:sym typeface="Bebas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 name="Google Shape;10;p9" descr="A picture containing logo&#10;&#10;Description automatically generated"/>
          <p:cNvPicPr preferRelativeResize="0"/>
          <p:nvPr/>
        </p:nvPicPr>
        <p:blipFill rotWithShape="1">
          <a:blip r:embed="rId2">
            <a:alphaModFix/>
          </a:blip>
          <a:srcRect/>
          <a:stretch/>
        </p:blipFill>
        <p:spPr>
          <a:xfrm>
            <a:off x="395214" y="450810"/>
            <a:ext cx="5032927" cy="1241833"/>
          </a:xfrm>
          <a:prstGeom prst="rect">
            <a:avLst/>
          </a:prstGeom>
          <a:noFill/>
          <a:ln>
            <a:noFill/>
          </a:ln>
        </p:spPr>
      </p:pic>
      <p:sp>
        <p:nvSpPr>
          <p:cNvPr id="11" name="Google Shape;11;p9"/>
          <p:cNvSpPr txBox="1">
            <a:spLocks noGrp="1"/>
          </p:cNvSpPr>
          <p:nvPr>
            <p:ph type="subTitle" idx="1"/>
          </p:nvPr>
        </p:nvSpPr>
        <p:spPr>
          <a:xfrm>
            <a:off x="4967167" y="5786274"/>
            <a:ext cx="6858000" cy="709765"/>
          </a:xfrm>
          <a:prstGeom prst="rect">
            <a:avLst/>
          </a:prstGeom>
          <a:noFill/>
          <a:ln>
            <a:noFill/>
          </a:ln>
        </p:spPr>
        <p:txBody>
          <a:bodyPr spcFirstLastPara="1" wrap="square" lIns="91425" tIns="45700" rIns="91425" bIns="45700" anchor="t" anchorCtr="0">
            <a:noAutofit/>
          </a:bodyPr>
          <a:lstStyle>
            <a:lvl1pPr lvl="0" algn="r">
              <a:spcBef>
                <a:spcPts val="747"/>
              </a:spcBef>
              <a:spcAft>
                <a:spcPts val="0"/>
              </a:spcAft>
              <a:buClr>
                <a:schemeClr val="accent1"/>
              </a:buClr>
              <a:buSzPts val="3733"/>
              <a:buNone/>
              <a:defRPr sz="3733" b="0" cap="none">
                <a:solidFill>
                  <a:schemeClr val="accent1"/>
                </a:solidFill>
                <a:latin typeface="Open Sans"/>
                <a:ea typeface="Open Sans"/>
                <a:cs typeface="Open Sans"/>
                <a:sym typeface="Open Sans"/>
              </a:defRPr>
            </a:lvl1pPr>
            <a:lvl2pPr lvl="1" algn="ctr">
              <a:spcBef>
                <a:spcPts val="533"/>
              </a:spcBef>
              <a:spcAft>
                <a:spcPts val="0"/>
              </a:spcAft>
              <a:buSzPts val="2667"/>
              <a:buNone/>
              <a:defRPr sz="2667"/>
            </a:lvl2pPr>
            <a:lvl3pPr lvl="2" algn="ctr">
              <a:spcBef>
                <a:spcPts val="480"/>
              </a:spcBef>
              <a:spcAft>
                <a:spcPts val="0"/>
              </a:spcAft>
              <a:buSzPts val="2400"/>
              <a:buNone/>
              <a:defRPr sz="2400"/>
            </a:lvl3pPr>
            <a:lvl4pPr lvl="3" algn="ctr">
              <a:spcBef>
                <a:spcPts val="427"/>
              </a:spcBef>
              <a:spcAft>
                <a:spcPts val="0"/>
              </a:spcAft>
              <a:buSzPts val="2133"/>
              <a:buNone/>
              <a:defRPr sz="2133"/>
            </a:lvl4pPr>
            <a:lvl5pPr lvl="4" algn="ctr">
              <a:spcBef>
                <a:spcPts val="427"/>
              </a:spcBef>
              <a:spcAft>
                <a:spcPts val="0"/>
              </a:spcAft>
              <a:buSzPts val="2133"/>
              <a:buNone/>
              <a:defRPr sz="2133"/>
            </a:lvl5pPr>
            <a:lvl6pPr lvl="5" algn="ctr">
              <a:spcBef>
                <a:spcPts val="427"/>
              </a:spcBef>
              <a:spcAft>
                <a:spcPts val="0"/>
              </a:spcAft>
              <a:buClr>
                <a:schemeClr val="dk1"/>
              </a:buClr>
              <a:buSzPts val="2133"/>
              <a:buNone/>
              <a:defRPr sz="2133"/>
            </a:lvl6pPr>
            <a:lvl7pPr lvl="6" algn="ctr">
              <a:spcBef>
                <a:spcPts val="427"/>
              </a:spcBef>
              <a:spcAft>
                <a:spcPts val="0"/>
              </a:spcAft>
              <a:buClr>
                <a:schemeClr val="dk1"/>
              </a:buClr>
              <a:buSzPts val="2133"/>
              <a:buNone/>
              <a:defRPr sz="2133"/>
            </a:lvl7pPr>
            <a:lvl8pPr lvl="7" algn="ctr">
              <a:spcBef>
                <a:spcPts val="427"/>
              </a:spcBef>
              <a:spcAft>
                <a:spcPts val="0"/>
              </a:spcAft>
              <a:buClr>
                <a:schemeClr val="dk1"/>
              </a:buClr>
              <a:buSzPts val="2133"/>
              <a:buNone/>
              <a:defRPr sz="2133"/>
            </a:lvl8pPr>
            <a:lvl9pPr lvl="8" algn="ctr">
              <a:spcBef>
                <a:spcPts val="427"/>
              </a:spcBef>
              <a:spcAft>
                <a:spcPts val="0"/>
              </a:spcAft>
              <a:buClr>
                <a:schemeClr val="dk1"/>
              </a:buClr>
              <a:buSzPts val="2133"/>
              <a:buNone/>
              <a:defRPr sz="2133"/>
            </a:lvl9pPr>
          </a:lstStyle>
          <a:p>
            <a:endParaRPr/>
          </a:p>
        </p:txBody>
      </p:sp>
    </p:spTree>
    <p:extLst>
      <p:ext uri="{BB962C8B-B14F-4D97-AF65-F5344CB8AC3E}">
        <p14:creationId xmlns:p14="http://schemas.microsoft.com/office/powerpoint/2010/main" val="1549322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ullet points with images right">
  <p:cSld name="Bullet points with images right">
    <p:spTree>
      <p:nvGrpSpPr>
        <p:cNvPr id="1" name="Shape 12"/>
        <p:cNvGrpSpPr/>
        <p:nvPr/>
      </p:nvGrpSpPr>
      <p:grpSpPr>
        <a:xfrm>
          <a:off x="0" y="0"/>
          <a:ext cx="0" cy="0"/>
          <a:chOff x="0" y="0"/>
          <a:chExt cx="0" cy="0"/>
        </a:xfrm>
      </p:grpSpPr>
      <p:sp>
        <p:nvSpPr>
          <p:cNvPr id="13" name="Google Shape;13;p10"/>
          <p:cNvSpPr txBox="1">
            <a:spLocks noGrp="1"/>
          </p:cNvSpPr>
          <p:nvPr>
            <p:ph type="body" idx="1"/>
          </p:nvPr>
        </p:nvSpPr>
        <p:spPr>
          <a:xfrm>
            <a:off x="242212" y="2637279"/>
            <a:ext cx="7754137" cy="3287003"/>
          </a:xfrm>
          <a:prstGeom prst="rect">
            <a:avLst/>
          </a:prstGeom>
          <a:noFill/>
          <a:ln>
            <a:noFill/>
          </a:ln>
        </p:spPr>
        <p:txBody>
          <a:bodyPr spcFirstLastPara="1" wrap="square" lIns="91425" tIns="45700" rIns="91425" bIns="45700" anchor="t" anchorCtr="0">
            <a:normAutofit/>
          </a:bodyPr>
          <a:lstStyle>
            <a:lvl1pPr marL="457200" lvl="0" indent="-347154" algn="l">
              <a:spcBef>
                <a:spcPts val="933"/>
              </a:spcBef>
              <a:spcAft>
                <a:spcPts val="0"/>
              </a:spcAft>
              <a:buClr>
                <a:srgbClr val="EA3E26"/>
              </a:buClr>
              <a:buSzPts val="1867"/>
              <a:buFont typeface="Arial"/>
              <a:buChar char="•"/>
              <a:defRPr sz="1867" b="0">
                <a:solidFill>
                  <a:schemeClr val="lt1"/>
                </a:solidFill>
              </a:defRPr>
            </a:lvl1pPr>
            <a:lvl2pPr marL="914400" lvl="1" indent="-381000" algn="l">
              <a:spcBef>
                <a:spcPts val="480"/>
              </a:spcBef>
              <a:spcAft>
                <a:spcPts val="0"/>
              </a:spcAft>
              <a:buClr>
                <a:srgbClr val="B7A693"/>
              </a:buClr>
              <a:buSzPts val="2400"/>
              <a:buFont typeface="Arial"/>
              <a:buChar char="•"/>
              <a:defRPr sz="2400">
                <a:solidFill>
                  <a:srgbClr val="000000"/>
                </a:solidFill>
              </a:defRPr>
            </a:lvl2pPr>
            <a:lvl3pPr marL="1371600" lvl="2" indent="-347154" algn="l">
              <a:spcBef>
                <a:spcPts val="373"/>
              </a:spcBef>
              <a:spcAft>
                <a:spcPts val="0"/>
              </a:spcAft>
              <a:buClr>
                <a:srgbClr val="B7A693"/>
              </a:buClr>
              <a:buSzPts val="1867"/>
              <a:buFont typeface="Arial"/>
              <a:buChar char="•"/>
              <a:defRPr sz="1867">
                <a:solidFill>
                  <a:srgbClr val="000000"/>
                </a:solidFill>
              </a:defRPr>
            </a:lvl3pPr>
            <a:lvl4pPr marL="1828800" lvl="3" indent="-347154" algn="l">
              <a:spcBef>
                <a:spcPts val="373"/>
              </a:spcBef>
              <a:spcAft>
                <a:spcPts val="0"/>
              </a:spcAft>
              <a:buClr>
                <a:srgbClr val="B7A693"/>
              </a:buClr>
              <a:buSzPts val="1867"/>
              <a:buFont typeface="Arial"/>
              <a:buChar char="•"/>
              <a:defRPr sz="1867">
                <a:solidFill>
                  <a:srgbClr val="000000"/>
                </a:solidFill>
              </a:defRPr>
            </a:lvl4pPr>
            <a:lvl5pPr marL="2286000" lvl="4" indent="-330200" algn="l">
              <a:spcBef>
                <a:spcPts val="320"/>
              </a:spcBef>
              <a:spcAft>
                <a:spcPts val="0"/>
              </a:spcAft>
              <a:buClr>
                <a:srgbClr val="B7A693"/>
              </a:buClr>
              <a:buSzPts val="1600"/>
              <a:buFont typeface="Arial"/>
              <a:buChar char="•"/>
              <a:defRPr sz="1600">
                <a:solidFill>
                  <a:srgbClr val="000000"/>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 name="Google Shape;14;p10"/>
          <p:cNvSpPr>
            <a:spLocks noGrp="1"/>
          </p:cNvSpPr>
          <p:nvPr>
            <p:ph type="pic" idx="2"/>
          </p:nvPr>
        </p:nvSpPr>
        <p:spPr>
          <a:xfrm>
            <a:off x="8265375" y="221233"/>
            <a:ext cx="3684413" cy="5703049"/>
          </a:xfrm>
          <a:prstGeom prst="rect">
            <a:avLst/>
          </a:prstGeom>
          <a:solidFill>
            <a:srgbClr val="242A34"/>
          </a:solidFill>
          <a:ln>
            <a:noFill/>
          </a:ln>
        </p:spPr>
        <p:txBody>
          <a:bodyPr spcFirstLastPara="1" wrap="square" lIns="91425" tIns="45700" rIns="91425" bIns="45700" anchor="t" anchorCtr="0">
            <a:normAutofit/>
          </a:bodyPr>
          <a:lstStyle>
            <a:lvl1pPr marR="0" lvl="0" algn="l" rtl="0">
              <a:spcBef>
                <a:spcPts val="533"/>
              </a:spcBef>
              <a:spcAft>
                <a:spcPts val="0"/>
              </a:spcAft>
              <a:buClr>
                <a:schemeClr val="accent1"/>
              </a:buClr>
              <a:buSzPts val="2667"/>
              <a:buFont typeface="Arial"/>
              <a:buNone/>
              <a:defRPr sz="2667" b="0" i="0" u="none" strike="noStrike" cap="none">
                <a:solidFill>
                  <a:schemeClr val="accent1"/>
                </a:solidFill>
                <a:latin typeface="Open Sans"/>
                <a:ea typeface="Open Sans"/>
                <a:cs typeface="Open Sans"/>
                <a:sym typeface="Open Sans"/>
              </a:defRPr>
            </a:lvl1pPr>
            <a:lvl2pPr marR="0" lvl="1" algn="l" rtl="0">
              <a:spcBef>
                <a:spcPts val="480"/>
              </a:spcBef>
              <a:spcAft>
                <a:spcPts val="0"/>
              </a:spcAft>
              <a:buClr>
                <a:srgbClr val="EA3E26"/>
              </a:buClr>
              <a:buSzPts val="2400"/>
              <a:buFont typeface="Arial"/>
              <a:buNone/>
              <a:defRPr sz="2400" b="0" i="0" u="none" strike="noStrike" cap="none">
                <a:solidFill>
                  <a:schemeClr val="accent2"/>
                </a:solidFill>
                <a:latin typeface="Open Sans"/>
                <a:ea typeface="Open Sans"/>
                <a:cs typeface="Open Sans"/>
                <a:sym typeface="Open Sans"/>
              </a:defRPr>
            </a:lvl2pPr>
            <a:lvl3pPr marR="0" lvl="2" algn="l" rtl="0">
              <a:spcBef>
                <a:spcPts val="373"/>
              </a:spcBef>
              <a:spcAft>
                <a:spcPts val="0"/>
              </a:spcAft>
              <a:buClr>
                <a:srgbClr val="EA3E26"/>
              </a:buClr>
              <a:buSzPts val="1867"/>
              <a:buFont typeface="Arial"/>
              <a:buNone/>
              <a:defRPr sz="1867" b="0" i="0" u="none" strike="noStrike" cap="none">
                <a:solidFill>
                  <a:schemeClr val="accent2"/>
                </a:solidFill>
                <a:latin typeface="Open Sans"/>
                <a:ea typeface="Open Sans"/>
                <a:cs typeface="Open Sans"/>
                <a:sym typeface="Open Sans"/>
              </a:defRPr>
            </a:lvl3pPr>
            <a:lvl4pPr marR="0" lvl="3" algn="l" rtl="0">
              <a:spcBef>
                <a:spcPts val="373"/>
              </a:spcBef>
              <a:spcAft>
                <a:spcPts val="0"/>
              </a:spcAft>
              <a:buClr>
                <a:srgbClr val="EA3E26"/>
              </a:buClr>
              <a:buSzPts val="1867"/>
              <a:buFont typeface="Arial"/>
              <a:buNone/>
              <a:defRPr sz="1867" b="0" i="0" u="none" strike="noStrike" cap="none">
                <a:solidFill>
                  <a:schemeClr val="accent2"/>
                </a:solidFill>
                <a:latin typeface="Open Sans"/>
                <a:ea typeface="Open Sans"/>
                <a:cs typeface="Open Sans"/>
                <a:sym typeface="Open Sans"/>
              </a:defRPr>
            </a:lvl4pPr>
            <a:lvl5pPr marR="0" lvl="4" algn="l" rtl="0">
              <a:spcBef>
                <a:spcPts val="320"/>
              </a:spcBef>
              <a:spcAft>
                <a:spcPts val="0"/>
              </a:spcAft>
              <a:buClr>
                <a:srgbClr val="EA3E26"/>
              </a:buClr>
              <a:buSzPts val="1600"/>
              <a:buFont typeface="Arial"/>
              <a:buNone/>
              <a:defRPr sz="1600" b="0" i="0" u="none" strike="noStrike" cap="none">
                <a:solidFill>
                  <a:schemeClr val="accent2"/>
                </a:solidFill>
                <a:latin typeface="Open Sans"/>
                <a:ea typeface="Open Sans"/>
                <a:cs typeface="Open Sans"/>
                <a:sym typeface="Open Sans"/>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5" name="Google Shape;15;p10"/>
          <p:cNvSpPr txBox="1">
            <a:spLocks noGrp="1"/>
          </p:cNvSpPr>
          <p:nvPr>
            <p:ph type="title"/>
          </p:nvPr>
        </p:nvSpPr>
        <p:spPr>
          <a:xfrm>
            <a:off x="242212" y="221232"/>
            <a:ext cx="7416800" cy="132409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EA3E26"/>
              </a:buClr>
              <a:buSzPts val="4267"/>
              <a:buFont typeface="Bebas Neue"/>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0"/>
          <p:cNvSpPr txBox="1">
            <a:spLocks noGrp="1"/>
          </p:cNvSpPr>
          <p:nvPr>
            <p:ph type="body" idx="3"/>
          </p:nvPr>
        </p:nvSpPr>
        <p:spPr>
          <a:xfrm>
            <a:off x="242212" y="1545326"/>
            <a:ext cx="6125184" cy="603143"/>
          </a:xfrm>
          <a:prstGeom prst="rect">
            <a:avLst/>
          </a:prstGeom>
          <a:noFill/>
          <a:ln>
            <a:noFill/>
          </a:ln>
        </p:spPr>
        <p:txBody>
          <a:bodyPr spcFirstLastPara="1" wrap="square" lIns="91425" tIns="45700" rIns="91425" bIns="45700" anchor="t" anchorCtr="0">
            <a:normAutofit/>
          </a:bodyPr>
          <a:lstStyle>
            <a:lvl1pPr marL="457200" lvl="0" indent="-228600" algn="l">
              <a:spcBef>
                <a:spcPts val="533"/>
              </a:spcBef>
              <a:spcAft>
                <a:spcPts val="0"/>
              </a:spcAft>
              <a:buClr>
                <a:schemeClr val="accent1"/>
              </a:buClr>
              <a:buSzPts val="2667"/>
              <a:buNone/>
              <a:defRPr sz="2667" cap="none">
                <a:solidFill>
                  <a:schemeClr val="accent1"/>
                </a:solidFill>
              </a:defRPr>
            </a:lvl1pPr>
            <a:lvl2pPr marL="914400" lvl="1" indent="-228600" algn="l">
              <a:spcBef>
                <a:spcPts val="480"/>
              </a:spcBef>
              <a:spcAft>
                <a:spcPts val="0"/>
              </a:spcAft>
              <a:buSzPts val="2400"/>
              <a:buNone/>
              <a:defRPr/>
            </a:lvl2pPr>
            <a:lvl3pPr marL="1371600" lvl="2" indent="-228600" algn="l">
              <a:spcBef>
                <a:spcPts val="360"/>
              </a:spcBef>
              <a:spcAft>
                <a:spcPts val="0"/>
              </a:spcAft>
              <a:buSzPts val="1800"/>
              <a:buNone/>
              <a:defRPr/>
            </a:lvl3pPr>
            <a:lvl4pPr marL="1828800" lvl="3" indent="-228600" algn="l">
              <a:spcBef>
                <a:spcPts val="360"/>
              </a:spcBef>
              <a:spcAft>
                <a:spcPts val="0"/>
              </a:spcAft>
              <a:buSzPts val="1800"/>
              <a:buNone/>
              <a:defRPr/>
            </a:lvl4pPr>
            <a:lvl5pPr marL="2286000" lvl="4" indent="-228600" algn="l">
              <a:spcBef>
                <a:spcPts val="360"/>
              </a:spcBef>
              <a:spcAft>
                <a:spcPts val="0"/>
              </a:spcAft>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7" name="Google Shape;17;p10" descr="A picture containing logo&#10;&#10;Description automatically generated"/>
          <p:cNvPicPr preferRelativeResize="0"/>
          <p:nvPr/>
        </p:nvPicPr>
        <p:blipFill rotWithShape="1">
          <a:blip r:embed="rId2">
            <a:alphaModFix/>
          </a:blip>
          <a:srcRect/>
          <a:stretch/>
        </p:blipFill>
        <p:spPr>
          <a:xfrm>
            <a:off x="9453935" y="6084552"/>
            <a:ext cx="2451869" cy="604979"/>
          </a:xfrm>
          <a:prstGeom prst="rect">
            <a:avLst/>
          </a:prstGeom>
          <a:noFill/>
          <a:ln>
            <a:noFill/>
          </a:ln>
        </p:spPr>
      </p:pic>
    </p:spTree>
    <p:extLst>
      <p:ext uri="{BB962C8B-B14F-4D97-AF65-F5344CB8AC3E}">
        <p14:creationId xmlns:p14="http://schemas.microsoft.com/office/powerpoint/2010/main" val="4107307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mpty Slide">
  <p:cSld name="Empty Slide">
    <p:spTree>
      <p:nvGrpSpPr>
        <p:cNvPr id="1" name="Shape 18"/>
        <p:cNvGrpSpPr/>
        <p:nvPr/>
      </p:nvGrpSpPr>
      <p:grpSpPr>
        <a:xfrm>
          <a:off x="0" y="0"/>
          <a:ext cx="0" cy="0"/>
          <a:chOff x="0" y="0"/>
          <a:chExt cx="0" cy="0"/>
        </a:xfrm>
      </p:grpSpPr>
      <p:pic>
        <p:nvPicPr>
          <p:cNvPr id="19" name="Google Shape;19;p11" descr="A picture containing logo&#10;&#10;Description automatically generated"/>
          <p:cNvPicPr preferRelativeResize="0"/>
          <p:nvPr/>
        </p:nvPicPr>
        <p:blipFill rotWithShape="1">
          <a:blip r:embed="rId2">
            <a:alphaModFix/>
          </a:blip>
          <a:srcRect/>
          <a:stretch/>
        </p:blipFill>
        <p:spPr>
          <a:xfrm>
            <a:off x="9453935" y="6084552"/>
            <a:ext cx="2451869" cy="604979"/>
          </a:xfrm>
          <a:prstGeom prst="rect">
            <a:avLst/>
          </a:prstGeom>
          <a:noFill/>
          <a:ln>
            <a:noFill/>
          </a:ln>
        </p:spPr>
      </p:pic>
    </p:spTree>
    <p:extLst>
      <p:ext uri="{BB962C8B-B14F-4D97-AF65-F5344CB8AC3E}">
        <p14:creationId xmlns:p14="http://schemas.microsoft.com/office/powerpoint/2010/main" val="1549313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 column text">
  <p:cSld name="1 column text">
    <p:spTree>
      <p:nvGrpSpPr>
        <p:cNvPr id="1" name="Shape 25"/>
        <p:cNvGrpSpPr/>
        <p:nvPr/>
      </p:nvGrpSpPr>
      <p:grpSpPr>
        <a:xfrm>
          <a:off x="0" y="0"/>
          <a:ext cx="0" cy="0"/>
          <a:chOff x="0" y="0"/>
          <a:chExt cx="0" cy="0"/>
        </a:xfrm>
      </p:grpSpPr>
      <p:sp>
        <p:nvSpPr>
          <p:cNvPr id="26" name="Google Shape;26;p13"/>
          <p:cNvSpPr txBox="1">
            <a:spLocks noGrp="1"/>
          </p:cNvSpPr>
          <p:nvPr>
            <p:ph type="title"/>
          </p:nvPr>
        </p:nvSpPr>
        <p:spPr>
          <a:xfrm>
            <a:off x="242212" y="221232"/>
            <a:ext cx="7416800" cy="132409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EA3E26"/>
              </a:buClr>
              <a:buSzPts val="4267"/>
              <a:buFont typeface="Bebas Neue"/>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3"/>
          <p:cNvSpPr txBox="1">
            <a:spLocks noGrp="1"/>
          </p:cNvSpPr>
          <p:nvPr>
            <p:ph type="body" idx="1"/>
          </p:nvPr>
        </p:nvSpPr>
        <p:spPr>
          <a:xfrm>
            <a:off x="242212" y="1545326"/>
            <a:ext cx="6125184" cy="603143"/>
          </a:xfrm>
          <a:prstGeom prst="rect">
            <a:avLst/>
          </a:prstGeom>
          <a:noFill/>
          <a:ln>
            <a:noFill/>
          </a:ln>
        </p:spPr>
        <p:txBody>
          <a:bodyPr spcFirstLastPara="1" wrap="square" lIns="91425" tIns="45700" rIns="91425" bIns="45700" anchor="t" anchorCtr="0">
            <a:normAutofit/>
          </a:bodyPr>
          <a:lstStyle>
            <a:lvl1pPr marL="457200" lvl="0" indent="-228600" algn="l">
              <a:spcBef>
                <a:spcPts val="533"/>
              </a:spcBef>
              <a:spcAft>
                <a:spcPts val="0"/>
              </a:spcAft>
              <a:buClr>
                <a:schemeClr val="accent1"/>
              </a:buClr>
              <a:buSzPts val="2667"/>
              <a:buNone/>
              <a:defRPr sz="2667" cap="none">
                <a:solidFill>
                  <a:schemeClr val="accent1"/>
                </a:solidFill>
              </a:defRPr>
            </a:lvl1pPr>
            <a:lvl2pPr marL="914400" lvl="1" indent="-228600" algn="l">
              <a:spcBef>
                <a:spcPts val="480"/>
              </a:spcBef>
              <a:spcAft>
                <a:spcPts val="0"/>
              </a:spcAft>
              <a:buSzPts val="2400"/>
              <a:buNone/>
              <a:defRPr/>
            </a:lvl2pPr>
            <a:lvl3pPr marL="1371600" lvl="2" indent="-228600" algn="l">
              <a:spcBef>
                <a:spcPts val="360"/>
              </a:spcBef>
              <a:spcAft>
                <a:spcPts val="0"/>
              </a:spcAft>
              <a:buSzPts val="1800"/>
              <a:buNone/>
              <a:defRPr/>
            </a:lvl3pPr>
            <a:lvl4pPr marL="1828800" lvl="3" indent="-228600" algn="l">
              <a:spcBef>
                <a:spcPts val="360"/>
              </a:spcBef>
              <a:spcAft>
                <a:spcPts val="0"/>
              </a:spcAft>
              <a:buSzPts val="1800"/>
              <a:buNone/>
              <a:defRPr/>
            </a:lvl4pPr>
            <a:lvl5pPr marL="2286000" lvl="4" indent="-228600" algn="l">
              <a:spcBef>
                <a:spcPts val="360"/>
              </a:spcBef>
              <a:spcAft>
                <a:spcPts val="0"/>
              </a:spcAft>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13"/>
          <p:cNvSpPr txBox="1">
            <a:spLocks noGrp="1"/>
          </p:cNvSpPr>
          <p:nvPr>
            <p:ph type="body" idx="2"/>
          </p:nvPr>
        </p:nvSpPr>
        <p:spPr>
          <a:xfrm>
            <a:off x="242212" y="2637279"/>
            <a:ext cx="11680763" cy="381837"/>
          </a:xfrm>
          <a:prstGeom prst="rect">
            <a:avLst/>
          </a:prstGeom>
          <a:noFill/>
          <a:ln>
            <a:noFill/>
          </a:ln>
        </p:spPr>
        <p:txBody>
          <a:bodyPr spcFirstLastPara="1" wrap="square" lIns="90000" tIns="46800" rIns="90000" bIns="46800" anchor="t" anchorCtr="0">
            <a:spAutoFit/>
          </a:bodyPr>
          <a:lstStyle>
            <a:lvl1pPr marL="457200" marR="0" lvl="0" indent="-228600" algn="l">
              <a:lnSpc>
                <a:spcPct val="100000"/>
              </a:lnSpc>
              <a:spcBef>
                <a:spcPts val="373"/>
              </a:spcBef>
              <a:spcAft>
                <a:spcPts val="0"/>
              </a:spcAft>
              <a:buClr>
                <a:schemeClr val="accent2"/>
              </a:buClr>
              <a:buSzPts val="1867"/>
              <a:buFont typeface="Arial"/>
              <a:buNone/>
              <a:defRPr sz="1867">
                <a:solidFill>
                  <a:schemeClr val="accent2"/>
                </a:solidFill>
                <a:latin typeface="Open Sans"/>
                <a:ea typeface="Open Sans"/>
                <a:cs typeface="Open Sans"/>
                <a:sym typeface="Open Sans"/>
              </a:defRPr>
            </a:lvl1pPr>
            <a:lvl2pPr marL="914400" lvl="1" indent="-228600" algn="l">
              <a:spcBef>
                <a:spcPts val="360"/>
              </a:spcBef>
              <a:spcAft>
                <a:spcPts val="0"/>
              </a:spcAft>
              <a:buSzPts val="1800"/>
              <a:buNone/>
              <a:defRPr/>
            </a:lvl2pPr>
            <a:lvl3pPr marL="1371600" lvl="2" indent="-228600" algn="l">
              <a:spcBef>
                <a:spcPts val="360"/>
              </a:spcBef>
              <a:spcAft>
                <a:spcPts val="0"/>
              </a:spcAft>
              <a:buSzPts val="1800"/>
              <a:buNone/>
              <a:defRPr/>
            </a:lvl3pPr>
            <a:lvl4pPr marL="1828800" lvl="3" indent="-228600" algn="l">
              <a:spcBef>
                <a:spcPts val="360"/>
              </a:spcBef>
              <a:spcAft>
                <a:spcPts val="0"/>
              </a:spcAft>
              <a:buSzPts val="1800"/>
              <a:buNone/>
              <a:defRPr/>
            </a:lvl4pPr>
            <a:lvl5pPr marL="2286000" lvl="4" indent="-228600" algn="l">
              <a:spcBef>
                <a:spcPts val="360"/>
              </a:spcBef>
              <a:spcAft>
                <a:spcPts val="0"/>
              </a:spcAft>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9" name="Google Shape;29;p13" descr="A picture containing logo&#10;&#10;Description automatically generated"/>
          <p:cNvPicPr preferRelativeResize="0"/>
          <p:nvPr/>
        </p:nvPicPr>
        <p:blipFill rotWithShape="1">
          <a:blip r:embed="rId2">
            <a:alphaModFix/>
          </a:blip>
          <a:srcRect/>
          <a:stretch/>
        </p:blipFill>
        <p:spPr>
          <a:xfrm>
            <a:off x="9453935" y="6084552"/>
            <a:ext cx="2451869" cy="604979"/>
          </a:xfrm>
          <a:prstGeom prst="rect">
            <a:avLst/>
          </a:prstGeom>
          <a:noFill/>
          <a:ln>
            <a:noFill/>
          </a:ln>
        </p:spPr>
      </p:pic>
    </p:spTree>
    <p:extLst>
      <p:ext uri="{BB962C8B-B14F-4D97-AF65-F5344CB8AC3E}">
        <p14:creationId xmlns:p14="http://schemas.microsoft.com/office/powerpoint/2010/main" val="4069200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 column text">
  <p:cSld name="2 column text">
    <p:spTree>
      <p:nvGrpSpPr>
        <p:cNvPr id="1" name="Shape 30"/>
        <p:cNvGrpSpPr/>
        <p:nvPr/>
      </p:nvGrpSpPr>
      <p:grpSpPr>
        <a:xfrm>
          <a:off x="0" y="0"/>
          <a:ext cx="0" cy="0"/>
          <a:chOff x="0" y="0"/>
          <a:chExt cx="0" cy="0"/>
        </a:xfrm>
      </p:grpSpPr>
      <p:sp>
        <p:nvSpPr>
          <p:cNvPr id="31" name="Google Shape;31;p14"/>
          <p:cNvSpPr txBox="1">
            <a:spLocks noGrp="1"/>
          </p:cNvSpPr>
          <p:nvPr>
            <p:ph type="body" idx="1"/>
          </p:nvPr>
        </p:nvSpPr>
        <p:spPr>
          <a:xfrm>
            <a:off x="241309" y="2642989"/>
            <a:ext cx="11709383" cy="381837"/>
          </a:xfrm>
          <a:prstGeom prst="rect">
            <a:avLst/>
          </a:prstGeom>
          <a:noFill/>
          <a:ln>
            <a:noFill/>
          </a:ln>
        </p:spPr>
        <p:txBody>
          <a:bodyPr spcFirstLastPara="1" wrap="square" lIns="90000" tIns="46800" rIns="90000" bIns="46800" anchor="t" anchorCtr="0">
            <a:spAutoFit/>
          </a:bodyPr>
          <a:lstStyle>
            <a:lvl1pPr marL="457200" marR="0" lvl="0" indent="-228600" algn="l">
              <a:lnSpc>
                <a:spcPct val="100000"/>
              </a:lnSpc>
              <a:spcBef>
                <a:spcPts val="373"/>
              </a:spcBef>
              <a:spcAft>
                <a:spcPts val="0"/>
              </a:spcAft>
              <a:buClr>
                <a:schemeClr val="accent2"/>
              </a:buClr>
              <a:buSzPts val="1867"/>
              <a:buFont typeface="Arial"/>
              <a:buNone/>
              <a:defRPr sz="1867">
                <a:solidFill>
                  <a:schemeClr val="accent2"/>
                </a:solidFill>
              </a:defRPr>
            </a:lvl1pPr>
            <a:lvl2pPr marL="914400" lvl="1" indent="-228600" algn="l">
              <a:spcBef>
                <a:spcPts val="360"/>
              </a:spcBef>
              <a:spcAft>
                <a:spcPts val="0"/>
              </a:spcAft>
              <a:buSzPts val="1800"/>
              <a:buNone/>
              <a:defRPr/>
            </a:lvl2pPr>
            <a:lvl3pPr marL="1371600" lvl="2" indent="-228600" algn="l">
              <a:spcBef>
                <a:spcPts val="360"/>
              </a:spcBef>
              <a:spcAft>
                <a:spcPts val="0"/>
              </a:spcAft>
              <a:buSzPts val="1800"/>
              <a:buNone/>
              <a:defRPr/>
            </a:lvl3pPr>
            <a:lvl4pPr marL="1828800" lvl="3" indent="-228600" algn="l">
              <a:spcBef>
                <a:spcPts val="360"/>
              </a:spcBef>
              <a:spcAft>
                <a:spcPts val="0"/>
              </a:spcAft>
              <a:buSzPts val="1800"/>
              <a:buNone/>
              <a:defRPr/>
            </a:lvl4pPr>
            <a:lvl5pPr marL="2286000" lvl="4" indent="-228600" algn="l">
              <a:spcBef>
                <a:spcPts val="360"/>
              </a:spcBef>
              <a:spcAft>
                <a:spcPts val="0"/>
              </a:spcAft>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 name="Google Shape;32;p14"/>
          <p:cNvSpPr txBox="1">
            <a:spLocks noGrp="1"/>
          </p:cNvSpPr>
          <p:nvPr>
            <p:ph type="title"/>
          </p:nvPr>
        </p:nvSpPr>
        <p:spPr>
          <a:xfrm>
            <a:off x="242212" y="221232"/>
            <a:ext cx="7416800" cy="132409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EA3E26"/>
              </a:buClr>
              <a:buSzPts val="4267"/>
              <a:buFont typeface="Bebas Neue"/>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4"/>
          <p:cNvSpPr txBox="1">
            <a:spLocks noGrp="1"/>
          </p:cNvSpPr>
          <p:nvPr>
            <p:ph type="body" idx="2"/>
          </p:nvPr>
        </p:nvSpPr>
        <p:spPr>
          <a:xfrm>
            <a:off x="242212" y="1545326"/>
            <a:ext cx="6125184" cy="603143"/>
          </a:xfrm>
          <a:prstGeom prst="rect">
            <a:avLst/>
          </a:prstGeom>
          <a:noFill/>
          <a:ln>
            <a:noFill/>
          </a:ln>
        </p:spPr>
        <p:txBody>
          <a:bodyPr spcFirstLastPara="1" wrap="square" lIns="91425" tIns="45700" rIns="91425" bIns="45700" anchor="t" anchorCtr="0">
            <a:normAutofit/>
          </a:bodyPr>
          <a:lstStyle>
            <a:lvl1pPr marL="457200" lvl="0" indent="-228600" algn="l">
              <a:spcBef>
                <a:spcPts val="533"/>
              </a:spcBef>
              <a:spcAft>
                <a:spcPts val="0"/>
              </a:spcAft>
              <a:buClr>
                <a:schemeClr val="accent1"/>
              </a:buClr>
              <a:buSzPts val="2667"/>
              <a:buNone/>
              <a:defRPr sz="2667">
                <a:solidFill>
                  <a:schemeClr val="accent1"/>
                </a:solidFill>
              </a:defRPr>
            </a:lvl1pPr>
            <a:lvl2pPr marL="914400" lvl="1" indent="-228600" algn="l">
              <a:spcBef>
                <a:spcPts val="480"/>
              </a:spcBef>
              <a:spcAft>
                <a:spcPts val="0"/>
              </a:spcAft>
              <a:buSzPts val="2400"/>
              <a:buNone/>
              <a:defRPr/>
            </a:lvl2pPr>
            <a:lvl3pPr marL="1371600" lvl="2" indent="-228600" algn="l">
              <a:spcBef>
                <a:spcPts val="360"/>
              </a:spcBef>
              <a:spcAft>
                <a:spcPts val="0"/>
              </a:spcAft>
              <a:buSzPts val="1800"/>
              <a:buNone/>
              <a:defRPr/>
            </a:lvl3pPr>
            <a:lvl4pPr marL="1828800" lvl="3" indent="-228600" algn="l">
              <a:spcBef>
                <a:spcPts val="360"/>
              </a:spcBef>
              <a:spcAft>
                <a:spcPts val="0"/>
              </a:spcAft>
              <a:buSzPts val="1800"/>
              <a:buNone/>
              <a:defRPr/>
            </a:lvl4pPr>
            <a:lvl5pPr marL="2286000" lvl="4" indent="-228600" algn="l">
              <a:spcBef>
                <a:spcPts val="360"/>
              </a:spcBef>
              <a:spcAft>
                <a:spcPts val="0"/>
              </a:spcAft>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34" name="Google Shape;34;p14" descr="A picture containing logo&#10;&#10;Description automatically generated"/>
          <p:cNvPicPr preferRelativeResize="0"/>
          <p:nvPr/>
        </p:nvPicPr>
        <p:blipFill rotWithShape="1">
          <a:blip r:embed="rId2">
            <a:alphaModFix/>
          </a:blip>
          <a:srcRect/>
          <a:stretch/>
        </p:blipFill>
        <p:spPr>
          <a:xfrm>
            <a:off x="9453935" y="6084552"/>
            <a:ext cx="2451869" cy="604979"/>
          </a:xfrm>
          <a:prstGeom prst="rect">
            <a:avLst/>
          </a:prstGeom>
          <a:noFill/>
          <a:ln>
            <a:noFill/>
          </a:ln>
        </p:spPr>
      </p:pic>
    </p:spTree>
    <p:extLst>
      <p:ext uri="{BB962C8B-B14F-4D97-AF65-F5344CB8AC3E}">
        <p14:creationId xmlns:p14="http://schemas.microsoft.com/office/powerpoint/2010/main" val="2207958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with image right">
  <p:cSld name="one column with image right">
    <p:spTree>
      <p:nvGrpSpPr>
        <p:cNvPr id="1" name="Shape 35"/>
        <p:cNvGrpSpPr/>
        <p:nvPr/>
      </p:nvGrpSpPr>
      <p:grpSpPr>
        <a:xfrm>
          <a:off x="0" y="0"/>
          <a:ext cx="0" cy="0"/>
          <a:chOff x="0" y="0"/>
          <a:chExt cx="0" cy="0"/>
        </a:xfrm>
      </p:grpSpPr>
      <p:sp>
        <p:nvSpPr>
          <p:cNvPr id="36" name="Google Shape;36;p15"/>
          <p:cNvSpPr>
            <a:spLocks noGrp="1"/>
          </p:cNvSpPr>
          <p:nvPr>
            <p:ph type="pic" idx="2"/>
          </p:nvPr>
        </p:nvSpPr>
        <p:spPr>
          <a:xfrm>
            <a:off x="8059314" y="1705735"/>
            <a:ext cx="3780444" cy="4112419"/>
          </a:xfrm>
          <a:prstGeom prst="rect">
            <a:avLst/>
          </a:prstGeom>
          <a:solidFill>
            <a:srgbClr val="FEFEFE"/>
          </a:solidFill>
          <a:ln w="88900" cap="flat" cmpd="sng">
            <a:solidFill>
              <a:schemeClr val="lt1"/>
            </a:solidFill>
            <a:prstDash val="solid"/>
            <a:miter lim="800000"/>
            <a:headEnd type="none" w="sm" len="sm"/>
            <a:tailEnd type="none" w="sm" len="sm"/>
          </a:ln>
          <a:effectLst>
            <a:outerShdw blurRad="127000" sx="102000" sy="102000" algn="ctr" rotWithShape="0">
              <a:srgbClr val="BFBFBF">
                <a:alpha val="40000"/>
              </a:srgbClr>
            </a:outerShdw>
          </a:effectLst>
        </p:spPr>
        <p:txBody>
          <a:bodyPr spcFirstLastPara="1" wrap="square" lIns="91425" tIns="45700" rIns="91425" bIns="45700" anchor="t" anchorCtr="0">
            <a:normAutofit/>
          </a:bodyPr>
          <a:lstStyle>
            <a:lvl1pPr marR="0" lvl="0" algn="l" rtl="0">
              <a:spcBef>
                <a:spcPts val="533"/>
              </a:spcBef>
              <a:spcAft>
                <a:spcPts val="0"/>
              </a:spcAft>
              <a:buClr>
                <a:schemeClr val="accent1"/>
              </a:buClr>
              <a:buSzPts val="2667"/>
              <a:buFont typeface="Arial"/>
              <a:buNone/>
              <a:defRPr sz="2667" b="0" i="0" u="none" strike="noStrike" cap="none">
                <a:solidFill>
                  <a:schemeClr val="accent1"/>
                </a:solidFill>
                <a:latin typeface="Open Sans"/>
                <a:ea typeface="Open Sans"/>
                <a:cs typeface="Open Sans"/>
                <a:sym typeface="Open Sans"/>
              </a:defRPr>
            </a:lvl1pPr>
            <a:lvl2pPr marR="0" lvl="1" algn="l" rtl="0">
              <a:spcBef>
                <a:spcPts val="480"/>
              </a:spcBef>
              <a:spcAft>
                <a:spcPts val="0"/>
              </a:spcAft>
              <a:buClr>
                <a:srgbClr val="EA3E26"/>
              </a:buClr>
              <a:buSzPts val="2400"/>
              <a:buFont typeface="Arial"/>
              <a:buNone/>
              <a:defRPr sz="2400" b="0" i="0" u="none" strike="noStrike" cap="none">
                <a:solidFill>
                  <a:schemeClr val="accent2"/>
                </a:solidFill>
                <a:latin typeface="Open Sans"/>
                <a:ea typeface="Open Sans"/>
                <a:cs typeface="Open Sans"/>
                <a:sym typeface="Open Sans"/>
              </a:defRPr>
            </a:lvl2pPr>
            <a:lvl3pPr marR="0" lvl="2" algn="l" rtl="0">
              <a:spcBef>
                <a:spcPts val="373"/>
              </a:spcBef>
              <a:spcAft>
                <a:spcPts val="0"/>
              </a:spcAft>
              <a:buClr>
                <a:srgbClr val="EA3E26"/>
              </a:buClr>
              <a:buSzPts val="1867"/>
              <a:buFont typeface="Arial"/>
              <a:buNone/>
              <a:defRPr sz="1867" b="0" i="0" u="none" strike="noStrike" cap="none">
                <a:solidFill>
                  <a:schemeClr val="accent2"/>
                </a:solidFill>
                <a:latin typeface="Open Sans"/>
                <a:ea typeface="Open Sans"/>
                <a:cs typeface="Open Sans"/>
                <a:sym typeface="Open Sans"/>
              </a:defRPr>
            </a:lvl3pPr>
            <a:lvl4pPr marR="0" lvl="3" algn="l" rtl="0">
              <a:spcBef>
                <a:spcPts val="373"/>
              </a:spcBef>
              <a:spcAft>
                <a:spcPts val="0"/>
              </a:spcAft>
              <a:buClr>
                <a:srgbClr val="EA3E26"/>
              </a:buClr>
              <a:buSzPts val="1867"/>
              <a:buFont typeface="Arial"/>
              <a:buNone/>
              <a:defRPr sz="1867" b="0" i="0" u="none" strike="noStrike" cap="none">
                <a:solidFill>
                  <a:schemeClr val="accent2"/>
                </a:solidFill>
                <a:latin typeface="Open Sans"/>
                <a:ea typeface="Open Sans"/>
                <a:cs typeface="Open Sans"/>
                <a:sym typeface="Open Sans"/>
              </a:defRPr>
            </a:lvl4pPr>
            <a:lvl5pPr marR="0" lvl="4" algn="l" rtl="0">
              <a:spcBef>
                <a:spcPts val="320"/>
              </a:spcBef>
              <a:spcAft>
                <a:spcPts val="0"/>
              </a:spcAft>
              <a:buClr>
                <a:srgbClr val="EA3E26"/>
              </a:buClr>
              <a:buSzPts val="1600"/>
              <a:buFont typeface="Arial"/>
              <a:buNone/>
              <a:defRPr sz="1600" b="0" i="0" u="none" strike="noStrike" cap="none">
                <a:solidFill>
                  <a:schemeClr val="accent2"/>
                </a:solidFill>
                <a:latin typeface="Open Sans"/>
                <a:ea typeface="Open Sans"/>
                <a:cs typeface="Open Sans"/>
                <a:sym typeface="Open Sans"/>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7" name="Google Shape;37;p15"/>
          <p:cNvSpPr txBox="1">
            <a:spLocks noGrp="1"/>
          </p:cNvSpPr>
          <p:nvPr>
            <p:ph type="title"/>
          </p:nvPr>
        </p:nvSpPr>
        <p:spPr>
          <a:xfrm>
            <a:off x="242212" y="221232"/>
            <a:ext cx="7416800" cy="132409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EA3E26"/>
              </a:buClr>
              <a:buSzPts val="4267"/>
              <a:buFont typeface="Bebas Neue"/>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5"/>
          <p:cNvSpPr txBox="1">
            <a:spLocks noGrp="1"/>
          </p:cNvSpPr>
          <p:nvPr>
            <p:ph type="body" idx="1"/>
          </p:nvPr>
        </p:nvSpPr>
        <p:spPr>
          <a:xfrm>
            <a:off x="242212" y="1545326"/>
            <a:ext cx="6125184" cy="603143"/>
          </a:xfrm>
          <a:prstGeom prst="rect">
            <a:avLst/>
          </a:prstGeom>
          <a:noFill/>
          <a:ln>
            <a:noFill/>
          </a:ln>
        </p:spPr>
        <p:txBody>
          <a:bodyPr spcFirstLastPara="1" wrap="square" lIns="91425" tIns="45700" rIns="91425" bIns="45700" anchor="t" anchorCtr="0">
            <a:normAutofit/>
          </a:bodyPr>
          <a:lstStyle>
            <a:lvl1pPr marL="457200" lvl="0" indent="-228600" algn="l">
              <a:spcBef>
                <a:spcPts val="533"/>
              </a:spcBef>
              <a:spcAft>
                <a:spcPts val="0"/>
              </a:spcAft>
              <a:buClr>
                <a:schemeClr val="accent1"/>
              </a:buClr>
              <a:buSzPts val="2667"/>
              <a:buNone/>
              <a:defRPr sz="2667" cap="none">
                <a:solidFill>
                  <a:schemeClr val="accent1"/>
                </a:solidFill>
              </a:defRPr>
            </a:lvl1pPr>
            <a:lvl2pPr marL="914400" lvl="1" indent="-228600" algn="l">
              <a:spcBef>
                <a:spcPts val="480"/>
              </a:spcBef>
              <a:spcAft>
                <a:spcPts val="0"/>
              </a:spcAft>
              <a:buSzPts val="2400"/>
              <a:buNone/>
              <a:defRPr/>
            </a:lvl2pPr>
            <a:lvl3pPr marL="1371600" lvl="2" indent="-228600" algn="l">
              <a:spcBef>
                <a:spcPts val="360"/>
              </a:spcBef>
              <a:spcAft>
                <a:spcPts val="0"/>
              </a:spcAft>
              <a:buSzPts val="1800"/>
              <a:buNone/>
              <a:defRPr/>
            </a:lvl3pPr>
            <a:lvl4pPr marL="1828800" lvl="3" indent="-228600" algn="l">
              <a:spcBef>
                <a:spcPts val="360"/>
              </a:spcBef>
              <a:spcAft>
                <a:spcPts val="0"/>
              </a:spcAft>
              <a:buSzPts val="1800"/>
              <a:buNone/>
              <a:defRPr/>
            </a:lvl4pPr>
            <a:lvl5pPr marL="2286000" lvl="4" indent="-228600" algn="l">
              <a:spcBef>
                <a:spcPts val="360"/>
              </a:spcBef>
              <a:spcAft>
                <a:spcPts val="0"/>
              </a:spcAft>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 name="Google Shape;39;p15"/>
          <p:cNvSpPr txBox="1">
            <a:spLocks noGrp="1"/>
          </p:cNvSpPr>
          <p:nvPr>
            <p:ph type="body" idx="3"/>
          </p:nvPr>
        </p:nvSpPr>
        <p:spPr>
          <a:xfrm>
            <a:off x="242213" y="2637279"/>
            <a:ext cx="7490836" cy="422745"/>
          </a:xfrm>
          <a:prstGeom prst="rect">
            <a:avLst/>
          </a:prstGeom>
          <a:noFill/>
          <a:ln>
            <a:noFill/>
          </a:ln>
        </p:spPr>
        <p:txBody>
          <a:bodyPr spcFirstLastPara="1" wrap="square" lIns="90000" tIns="46800" rIns="90000" bIns="46800" anchor="t" anchorCtr="0">
            <a:spAutoFit/>
          </a:bodyPr>
          <a:lstStyle>
            <a:lvl1pPr marL="457200" marR="0" lvl="0" indent="-228600" algn="l">
              <a:lnSpc>
                <a:spcPct val="100000"/>
              </a:lnSpc>
              <a:spcBef>
                <a:spcPts val="427"/>
              </a:spcBef>
              <a:spcAft>
                <a:spcPts val="0"/>
              </a:spcAft>
              <a:buClr>
                <a:schemeClr val="accent2"/>
              </a:buClr>
              <a:buSzPts val="2133"/>
              <a:buFont typeface="Arial"/>
              <a:buNone/>
              <a:defRPr sz="2133">
                <a:solidFill>
                  <a:schemeClr val="accent2"/>
                </a:solidFill>
                <a:latin typeface="Open Sans"/>
                <a:ea typeface="Open Sans"/>
                <a:cs typeface="Open Sans"/>
                <a:sym typeface="Open Sans"/>
              </a:defRPr>
            </a:lvl1pPr>
            <a:lvl2pPr marL="914400" lvl="1" indent="-228600" algn="l">
              <a:spcBef>
                <a:spcPts val="360"/>
              </a:spcBef>
              <a:spcAft>
                <a:spcPts val="0"/>
              </a:spcAft>
              <a:buSzPts val="1800"/>
              <a:buNone/>
              <a:defRPr/>
            </a:lvl2pPr>
            <a:lvl3pPr marL="1371600" lvl="2" indent="-228600" algn="l">
              <a:spcBef>
                <a:spcPts val="360"/>
              </a:spcBef>
              <a:spcAft>
                <a:spcPts val="0"/>
              </a:spcAft>
              <a:buSzPts val="1800"/>
              <a:buNone/>
              <a:defRPr/>
            </a:lvl3pPr>
            <a:lvl4pPr marL="1828800" lvl="3" indent="-228600" algn="l">
              <a:spcBef>
                <a:spcPts val="360"/>
              </a:spcBef>
              <a:spcAft>
                <a:spcPts val="0"/>
              </a:spcAft>
              <a:buSzPts val="1800"/>
              <a:buNone/>
              <a:defRPr/>
            </a:lvl4pPr>
            <a:lvl5pPr marL="2286000" lvl="4" indent="-228600" algn="l">
              <a:spcBef>
                <a:spcPts val="360"/>
              </a:spcBef>
              <a:spcAft>
                <a:spcPts val="0"/>
              </a:spcAft>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40" name="Google Shape;40;p15" descr="A picture containing logo&#10;&#10;Description automatically generated"/>
          <p:cNvPicPr preferRelativeResize="0"/>
          <p:nvPr/>
        </p:nvPicPr>
        <p:blipFill rotWithShape="1">
          <a:blip r:embed="rId2">
            <a:alphaModFix/>
          </a:blip>
          <a:srcRect/>
          <a:stretch/>
        </p:blipFill>
        <p:spPr>
          <a:xfrm>
            <a:off x="9453935" y="6084552"/>
            <a:ext cx="2451869" cy="604979"/>
          </a:xfrm>
          <a:prstGeom prst="rect">
            <a:avLst/>
          </a:prstGeom>
          <a:noFill/>
          <a:ln>
            <a:noFill/>
          </a:ln>
        </p:spPr>
      </p:pic>
    </p:spTree>
    <p:extLst>
      <p:ext uri="{BB962C8B-B14F-4D97-AF65-F5344CB8AC3E}">
        <p14:creationId xmlns:p14="http://schemas.microsoft.com/office/powerpoint/2010/main" val="4183069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ullet Points 2 column">
  <p:cSld name="Bullet Points 2 column">
    <p:spTree>
      <p:nvGrpSpPr>
        <p:cNvPr id="1" name="Shape 41"/>
        <p:cNvGrpSpPr/>
        <p:nvPr/>
      </p:nvGrpSpPr>
      <p:grpSpPr>
        <a:xfrm>
          <a:off x="0" y="0"/>
          <a:ext cx="0" cy="0"/>
          <a:chOff x="0" y="0"/>
          <a:chExt cx="0" cy="0"/>
        </a:xfrm>
      </p:grpSpPr>
      <p:sp>
        <p:nvSpPr>
          <p:cNvPr id="42" name="Google Shape;42;p16"/>
          <p:cNvSpPr txBox="1">
            <a:spLocks noGrp="1"/>
          </p:cNvSpPr>
          <p:nvPr>
            <p:ph type="body" idx="1"/>
          </p:nvPr>
        </p:nvSpPr>
        <p:spPr>
          <a:xfrm>
            <a:off x="242211" y="2637279"/>
            <a:ext cx="5636280" cy="2407496"/>
          </a:xfrm>
          <a:prstGeom prst="rect">
            <a:avLst/>
          </a:prstGeom>
          <a:noFill/>
          <a:ln>
            <a:noFill/>
          </a:ln>
        </p:spPr>
        <p:txBody>
          <a:bodyPr spcFirstLastPara="1" wrap="square" lIns="91425" tIns="45700" rIns="91425" bIns="45700" anchor="t" anchorCtr="0">
            <a:normAutofit/>
          </a:bodyPr>
          <a:lstStyle>
            <a:lvl1pPr marL="457200" lvl="0" indent="-347154" algn="l">
              <a:spcBef>
                <a:spcPts val="933"/>
              </a:spcBef>
              <a:spcAft>
                <a:spcPts val="0"/>
              </a:spcAft>
              <a:buClr>
                <a:srgbClr val="EA3E26"/>
              </a:buClr>
              <a:buSzPts val="1867"/>
              <a:buFont typeface="Arial"/>
              <a:buChar char="•"/>
              <a:defRPr sz="1867" b="0">
                <a:solidFill>
                  <a:schemeClr val="accent2"/>
                </a:solidFill>
              </a:defRPr>
            </a:lvl1pPr>
            <a:lvl2pPr marL="914400" lvl="1" indent="-381000" algn="l">
              <a:spcBef>
                <a:spcPts val="480"/>
              </a:spcBef>
              <a:spcAft>
                <a:spcPts val="0"/>
              </a:spcAft>
              <a:buClr>
                <a:srgbClr val="B7A693"/>
              </a:buClr>
              <a:buSzPts val="2400"/>
              <a:buFont typeface="Arial"/>
              <a:buChar char="•"/>
              <a:defRPr sz="2400">
                <a:solidFill>
                  <a:srgbClr val="000000"/>
                </a:solidFill>
              </a:defRPr>
            </a:lvl2pPr>
            <a:lvl3pPr marL="1371600" lvl="2" indent="-347154" algn="l">
              <a:spcBef>
                <a:spcPts val="373"/>
              </a:spcBef>
              <a:spcAft>
                <a:spcPts val="0"/>
              </a:spcAft>
              <a:buClr>
                <a:srgbClr val="B7A693"/>
              </a:buClr>
              <a:buSzPts val="1867"/>
              <a:buFont typeface="Arial"/>
              <a:buChar char="•"/>
              <a:defRPr sz="1867">
                <a:solidFill>
                  <a:srgbClr val="000000"/>
                </a:solidFill>
              </a:defRPr>
            </a:lvl3pPr>
            <a:lvl4pPr marL="1828800" lvl="3" indent="-347154" algn="l">
              <a:spcBef>
                <a:spcPts val="373"/>
              </a:spcBef>
              <a:spcAft>
                <a:spcPts val="0"/>
              </a:spcAft>
              <a:buClr>
                <a:srgbClr val="B7A693"/>
              </a:buClr>
              <a:buSzPts val="1867"/>
              <a:buFont typeface="Arial"/>
              <a:buChar char="•"/>
              <a:defRPr sz="1867">
                <a:solidFill>
                  <a:srgbClr val="000000"/>
                </a:solidFill>
              </a:defRPr>
            </a:lvl4pPr>
            <a:lvl5pPr marL="2286000" lvl="4" indent="-330200" algn="l">
              <a:spcBef>
                <a:spcPts val="320"/>
              </a:spcBef>
              <a:spcAft>
                <a:spcPts val="0"/>
              </a:spcAft>
              <a:buClr>
                <a:srgbClr val="B7A693"/>
              </a:buClr>
              <a:buSzPts val="1600"/>
              <a:buFont typeface="Arial"/>
              <a:buChar char="•"/>
              <a:defRPr sz="1600">
                <a:solidFill>
                  <a:srgbClr val="000000"/>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 name="Google Shape;43;p16"/>
          <p:cNvSpPr txBox="1">
            <a:spLocks noGrp="1"/>
          </p:cNvSpPr>
          <p:nvPr>
            <p:ph type="body" idx="2"/>
          </p:nvPr>
        </p:nvSpPr>
        <p:spPr>
          <a:xfrm>
            <a:off x="6313513" y="2637279"/>
            <a:ext cx="5636279" cy="2407496"/>
          </a:xfrm>
          <a:prstGeom prst="rect">
            <a:avLst/>
          </a:prstGeom>
          <a:noFill/>
          <a:ln>
            <a:noFill/>
          </a:ln>
        </p:spPr>
        <p:txBody>
          <a:bodyPr spcFirstLastPara="1" wrap="square" lIns="91425" tIns="45700" rIns="91425" bIns="45700" anchor="t" anchorCtr="0">
            <a:normAutofit/>
          </a:bodyPr>
          <a:lstStyle>
            <a:lvl1pPr marL="457200" lvl="0" indent="-347154" algn="l">
              <a:spcBef>
                <a:spcPts val="933"/>
              </a:spcBef>
              <a:spcAft>
                <a:spcPts val="0"/>
              </a:spcAft>
              <a:buClr>
                <a:srgbClr val="EA3E26"/>
              </a:buClr>
              <a:buSzPts val="1867"/>
              <a:buFont typeface="Arial"/>
              <a:buChar char="•"/>
              <a:defRPr sz="1867" b="0">
                <a:solidFill>
                  <a:schemeClr val="accent2"/>
                </a:solidFill>
              </a:defRPr>
            </a:lvl1pPr>
            <a:lvl2pPr marL="914400" lvl="1" indent="-381000" algn="l">
              <a:spcBef>
                <a:spcPts val="480"/>
              </a:spcBef>
              <a:spcAft>
                <a:spcPts val="0"/>
              </a:spcAft>
              <a:buClr>
                <a:srgbClr val="B7A693"/>
              </a:buClr>
              <a:buSzPts val="2400"/>
              <a:buFont typeface="Arial"/>
              <a:buChar char="•"/>
              <a:defRPr sz="2400">
                <a:solidFill>
                  <a:srgbClr val="000000"/>
                </a:solidFill>
              </a:defRPr>
            </a:lvl2pPr>
            <a:lvl3pPr marL="1371600" lvl="2" indent="-347154" algn="l">
              <a:spcBef>
                <a:spcPts val="373"/>
              </a:spcBef>
              <a:spcAft>
                <a:spcPts val="0"/>
              </a:spcAft>
              <a:buClr>
                <a:srgbClr val="B7A693"/>
              </a:buClr>
              <a:buSzPts val="1867"/>
              <a:buFont typeface="Arial"/>
              <a:buChar char="•"/>
              <a:defRPr sz="1867">
                <a:solidFill>
                  <a:srgbClr val="000000"/>
                </a:solidFill>
              </a:defRPr>
            </a:lvl3pPr>
            <a:lvl4pPr marL="1828800" lvl="3" indent="-347154" algn="l">
              <a:spcBef>
                <a:spcPts val="373"/>
              </a:spcBef>
              <a:spcAft>
                <a:spcPts val="0"/>
              </a:spcAft>
              <a:buClr>
                <a:srgbClr val="B7A693"/>
              </a:buClr>
              <a:buSzPts val="1867"/>
              <a:buFont typeface="Arial"/>
              <a:buChar char="•"/>
              <a:defRPr sz="1867">
                <a:solidFill>
                  <a:srgbClr val="000000"/>
                </a:solidFill>
              </a:defRPr>
            </a:lvl4pPr>
            <a:lvl5pPr marL="2286000" lvl="4" indent="-330200" algn="l">
              <a:spcBef>
                <a:spcPts val="320"/>
              </a:spcBef>
              <a:spcAft>
                <a:spcPts val="0"/>
              </a:spcAft>
              <a:buClr>
                <a:srgbClr val="B7A693"/>
              </a:buClr>
              <a:buSzPts val="1600"/>
              <a:buFont typeface="Arial"/>
              <a:buChar char="•"/>
              <a:defRPr sz="1600">
                <a:solidFill>
                  <a:srgbClr val="000000"/>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4" name="Google Shape;44;p16"/>
          <p:cNvSpPr txBox="1">
            <a:spLocks noGrp="1"/>
          </p:cNvSpPr>
          <p:nvPr>
            <p:ph type="title"/>
          </p:nvPr>
        </p:nvSpPr>
        <p:spPr>
          <a:xfrm>
            <a:off x="242212" y="221232"/>
            <a:ext cx="7416800" cy="132409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EA3E26"/>
              </a:buClr>
              <a:buSzPts val="4267"/>
              <a:buFont typeface="Bebas Neue"/>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6"/>
          <p:cNvSpPr txBox="1">
            <a:spLocks noGrp="1"/>
          </p:cNvSpPr>
          <p:nvPr>
            <p:ph type="body" idx="3"/>
          </p:nvPr>
        </p:nvSpPr>
        <p:spPr>
          <a:xfrm>
            <a:off x="242212" y="1545326"/>
            <a:ext cx="6125184" cy="603143"/>
          </a:xfrm>
          <a:prstGeom prst="rect">
            <a:avLst/>
          </a:prstGeom>
          <a:noFill/>
          <a:ln>
            <a:noFill/>
          </a:ln>
        </p:spPr>
        <p:txBody>
          <a:bodyPr spcFirstLastPara="1" wrap="square" lIns="91425" tIns="45700" rIns="91425" bIns="45700" anchor="t" anchorCtr="0">
            <a:normAutofit/>
          </a:bodyPr>
          <a:lstStyle>
            <a:lvl1pPr marL="457200" lvl="0" indent="-228600" algn="l">
              <a:spcBef>
                <a:spcPts val="533"/>
              </a:spcBef>
              <a:spcAft>
                <a:spcPts val="0"/>
              </a:spcAft>
              <a:buClr>
                <a:schemeClr val="accent1"/>
              </a:buClr>
              <a:buSzPts val="2667"/>
              <a:buNone/>
              <a:defRPr sz="2667" cap="none">
                <a:solidFill>
                  <a:schemeClr val="accent1"/>
                </a:solidFill>
              </a:defRPr>
            </a:lvl1pPr>
            <a:lvl2pPr marL="914400" lvl="1" indent="-228600" algn="l">
              <a:spcBef>
                <a:spcPts val="480"/>
              </a:spcBef>
              <a:spcAft>
                <a:spcPts val="0"/>
              </a:spcAft>
              <a:buSzPts val="2400"/>
              <a:buNone/>
              <a:defRPr/>
            </a:lvl2pPr>
            <a:lvl3pPr marL="1371600" lvl="2" indent="-228600" algn="l">
              <a:spcBef>
                <a:spcPts val="360"/>
              </a:spcBef>
              <a:spcAft>
                <a:spcPts val="0"/>
              </a:spcAft>
              <a:buSzPts val="1800"/>
              <a:buNone/>
              <a:defRPr/>
            </a:lvl3pPr>
            <a:lvl4pPr marL="1828800" lvl="3" indent="-228600" algn="l">
              <a:spcBef>
                <a:spcPts val="360"/>
              </a:spcBef>
              <a:spcAft>
                <a:spcPts val="0"/>
              </a:spcAft>
              <a:buSzPts val="1800"/>
              <a:buNone/>
              <a:defRPr/>
            </a:lvl4pPr>
            <a:lvl5pPr marL="2286000" lvl="4" indent="-228600" algn="l">
              <a:spcBef>
                <a:spcPts val="360"/>
              </a:spcBef>
              <a:spcAft>
                <a:spcPts val="0"/>
              </a:spcAft>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46" name="Google Shape;46;p16" descr="A picture containing logo&#10;&#10;Description automatically generated"/>
          <p:cNvPicPr preferRelativeResize="0"/>
          <p:nvPr/>
        </p:nvPicPr>
        <p:blipFill rotWithShape="1">
          <a:blip r:embed="rId2">
            <a:alphaModFix/>
          </a:blip>
          <a:srcRect/>
          <a:stretch/>
        </p:blipFill>
        <p:spPr>
          <a:xfrm>
            <a:off x="9453935" y="6084552"/>
            <a:ext cx="2451869" cy="604979"/>
          </a:xfrm>
          <a:prstGeom prst="rect">
            <a:avLst/>
          </a:prstGeom>
          <a:noFill/>
          <a:ln>
            <a:noFill/>
          </a:ln>
        </p:spPr>
      </p:pic>
    </p:spTree>
    <p:extLst>
      <p:ext uri="{BB962C8B-B14F-4D97-AF65-F5344CB8AC3E}">
        <p14:creationId xmlns:p14="http://schemas.microsoft.com/office/powerpoint/2010/main" val="123609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one column with image right">
    <p:spTree>
      <p:nvGrpSpPr>
        <p:cNvPr id="1" name=""/>
        <p:cNvGrpSpPr/>
        <p:nvPr/>
      </p:nvGrpSpPr>
      <p:grpSpPr>
        <a:xfrm>
          <a:off x="0" y="0"/>
          <a:ext cx="0" cy="0"/>
          <a:chOff x="0" y="0"/>
          <a:chExt cx="0" cy="0"/>
        </a:xfrm>
      </p:grpSpPr>
      <p:sp>
        <p:nvSpPr>
          <p:cNvPr id="11" name="Picture Placeholder 7"/>
          <p:cNvSpPr>
            <a:spLocks noGrp="1"/>
          </p:cNvSpPr>
          <p:nvPr>
            <p:ph type="pic" sz="quarter" idx="13" hasCustomPrompt="1"/>
          </p:nvPr>
        </p:nvSpPr>
        <p:spPr>
          <a:xfrm>
            <a:off x="8059314" y="1705735"/>
            <a:ext cx="3780444" cy="4112419"/>
          </a:xfrm>
          <a:solidFill>
            <a:schemeClr val="bg1">
              <a:lumMod val="75000"/>
              <a:lumOff val="25000"/>
            </a:schemeClr>
          </a:solidFill>
          <a:ln w="88900">
            <a:solidFill>
              <a:schemeClr val="bg1"/>
            </a:solidFill>
            <a:miter lim="800000"/>
          </a:ln>
          <a:effectLst>
            <a:outerShdw blurRad="127000" dir="21300000" sx="102000" sy="102000" algn="ctr" rotWithShape="0">
              <a:schemeClr val="bg1">
                <a:lumMod val="75000"/>
                <a:alpha val="40000"/>
              </a:schemeClr>
            </a:outerShdw>
          </a:effectLst>
        </p:spPr>
        <p:txBody>
          <a:bodyPr/>
          <a:lstStyle>
            <a:lvl1pPr>
              <a:buFont typeface="Arial" pitchFamily="34" charset="0"/>
              <a:buNone/>
              <a:defRPr/>
            </a:lvl1pPr>
          </a:lstStyle>
          <a:p>
            <a:r>
              <a:rPr lang="en-AU" dirty="0"/>
              <a:t>Drag picture to placeholder or click icon to add</a:t>
            </a:r>
            <a:endParaRPr dirty="0"/>
          </a:p>
        </p:txBody>
      </p:sp>
      <p:sp>
        <p:nvSpPr>
          <p:cNvPr id="14" name="Title 1">
            <a:extLst>
              <a:ext uri="{FF2B5EF4-FFF2-40B4-BE49-F238E27FC236}">
                <a16:creationId xmlns:a16="http://schemas.microsoft.com/office/drawing/2014/main" id="{3E0B92A5-F0E4-4FC2-B534-EB1D73964B78}"/>
              </a:ext>
            </a:extLst>
          </p:cNvPr>
          <p:cNvSpPr>
            <a:spLocks noGrp="1"/>
          </p:cNvSpPr>
          <p:nvPr>
            <p:ph type="title" hasCustomPrompt="1"/>
          </p:nvPr>
        </p:nvSpPr>
        <p:spPr>
          <a:xfrm>
            <a:off x="242212" y="221232"/>
            <a:ext cx="7416800" cy="1324093"/>
          </a:xfrm>
        </p:spPr>
        <p:txBody>
          <a:bodyPr/>
          <a:lstStyle>
            <a:lvl1pPr>
              <a:defRPr sz="4267"/>
            </a:lvl1pPr>
          </a:lstStyle>
          <a:p>
            <a:r>
              <a:rPr lang="en-AU" dirty="0"/>
              <a:t>Headline</a:t>
            </a:r>
            <a:r>
              <a:rPr lang="mr-IN" dirty="0"/>
              <a:t>…</a:t>
            </a:r>
            <a:endParaRPr lang="en-US" dirty="0"/>
          </a:p>
        </p:txBody>
      </p:sp>
      <p:sp>
        <p:nvSpPr>
          <p:cNvPr id="16" name="Text Placeholder 13">
            <a:extLst>
              <a:ext uri="{FF2B5EF4-FFF2-40B4-BE49-F238E27FC236}">
                <a16:creationId xmlns:a16="http://schemas.microsoft.com/office/drawing/2014/main" id="{97A8BC9F-7C70-476D-B23D-89F1C607235F}"/>
              </a:ext>
            </a:extLst>
          </p:cNvPr>
          <p:cNvSpPr>
            <a:spLocks noGrp="1"/>
          </p:cNvSpPr>
          <p:nvPr>
            <p:ph type="body" sz="quarter" idx="11" hasCustomPrompt="1"/>
          </p:nvPr>
        </p:nvSpPr>
        <p:spPr>
          <a:xfrm>
            <a:off x="242212" y="1545326"/>
            <a:ext cx="6125184" cy="603143"/>
          </a:xfrm>
        </p:spPr>
        <p:txBody>
          <a:bodyPr>
            <a:normAutofit/>
          </a:bodyPr>
          <a:lstStyle>
            <a:lvl1pPr>
              <a:buNone/>
              <a:defRPr sz="2667" cap="none" baseline="0">
                <a:solidFill>
                  <a:schemeClr val="accent1"/>
                </a:solidFill>
              </a:defRPr>
            </a:lvl1pPr>
            <a:lvl2pPr>
              <a:buNone/>
              <a:defRPr/>
            </a:lvl2pPr>
          </a:lstStyle>
          <a:p>
            <a:pPr lvl="0"/>
            <a:r>
              <a:rPr lang="en-GB" dirty="0"/>
              <a:t>Sub-Head…</a:t>
            </a:r>
            <a:endParaRPr lang="en-US" dirty="0"/>
          </a:p>
        </p:txBody>
      </p:sp>
      <p:sp>
        <p:nvSpPr>
          <p:cNvPr id="17" name="Text Placeholder 17">
            <a:extLst>
              <a:ext uri="{FF2B5EF4-FFF2-40B4-BE49-F238E27FC236}">
                <a16:creationId xmlns:a16="http://schemas.microsoft.com/office/drawing/2014/main" id="{91029C07-8E86-4C98-9B5A-573C3E9F7E28}"/>
              </a:ext>
            </a:extLst>
          </p:cNvPr>
          <p:cNvSpPr>
            <a:spLocks noGrp="1"/>
          </p:cNvSpPr>
          <p:nvPr>
            <p:ph type="body" sz="quarter" idx="14" hasCustomPrompt="1"/>
          </p:nvPr>
        </p:nvSpPr>
        <p:spPr>
          <a:xfrm>
            <a:off x="242213" y="2637279"/>
            <a:ext cx="7490836" cy="422745"/>
          </a:xfrm>
        </p:spPr>
        <p:txBody>
          <a:bodyPr wrap="square" lIns="90000" tIns="46800" rIns="90000" bIns="46800" numCol="1" spcCol="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133">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GB" dirty="0"/>
              <a:t>One column text block</a:t>
            </a:r>
          </a:p>
        </p:txBody>
      </p:sp>
      <p:pic>
        <p:nvPicPr>
          <p:cNvPr id="6" name="Picture 5" descr="A picture containing logo&#10;&#10;Description automatically generated">
            <a:extLst>
              <a:ext uri="{FF2B5EF4-FFF2-40B4-BE49-F238E27FC236}">
                <a16:creationId xmlns:a16="http://schemas.microsoft.com/office/drawing/2014/main" id="{0FFA98EE-6673-4C8D-9F4C-FE6713E784B9}"/>
              </a:ext>
            </a:extLst>
          </p:cNvPr>
          <p:cNvPicPr>
            <a:picLocks noChangeAspect="1"/>
          </p:cNvPicPr>
          <p:nvPr userDrawn="1"/>
        </p:nvPicPr>
        <p:blipFill>
          <a:blip r:embed="rId2"/>
          <a:stretch>
            <a:fillRect/>
          </a:stretch>
        </p:blipFill>
        <p:spPr>
          <a:xfrm>
            <a:off x="9453935" y="6084552"/>
            <a:ext cx="2451869" cy="604979"/>
          </a:xfrm>
          <a:prstGeom prst="rect">
            <a:avLst/>
          </a:prstGeom>
        </p:spPr>
      </p:pic>
    </p:spTree>
    <p:extLst>
      <p:ext uri="{BB962C8B-B14F-4D97-AF65-F5344CB8AC3E}">
        <p14:creationId xmlns:p14="http://schemas.microsoft.com/office/powerpoint/2010/main" val="149419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DBB2F-7C3E-4D9C-AB47-1404FF46FA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094AF-7844-44A7-8C75-867F36B028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17C88-2670-4639-A6C0-1C1642126B37}"/>
              </a:ext>
            </a:extLst>
          </p:cNvPr>
          <p:cNvSpPr>
            <a:spLocks noGrp="1"/>
          </p:cNvSpPr>
          <p:nvPr>
            <p:ph type="dt" sz="half" idx="10"/>
          </p:nvPr>
        </p:nvSpPr>
        <p:spPr/>
        <p:txBody>
          <a:bodyPr/>
          <a:lstStyle/>
          <a:p>
            <a:fld id="{E56DD121-F686-419F-A5EA-6BC284CFDCC3}" type="datetimeFigureOut">
              <a:rPr lang="en-US" smtClean="0"/>
              <a:t>5/19/2022</a:t>
            </a:fld>
            <a:endParaRPr lang="en-US"/>
          </a:p>
        </p:txBody>
      </p:sp>
      <p:sp>
        <p:nvSpPr>
          <p:cNvPr id="5" name="Footer Placeholder 4">
            <a:extLst>
              <a:ext uri="{FF2B5EF4-FFF2-40B4-BE49-F238E27FC236}">
                <a16:creationId xmlns:a16="http://schemas.microsoft.com/office/drawing/2014/main" id="{D5F0DA13-CA3E-44A4-BECE-25FC56FBFD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5B318-DC60-41B3-8E2C-A13161625E8C}"/>
              </a:ext>
            </a:extLst>
          </p:cNvPr>
          <p:cNvSpPr>
            <a:spLocks noGrp="1"/>
          </p:cNvSpPr>
          <p:nvPr>
            <p:ph type="sldNum" sz="quarter" idx="12"/>
          </p:nvPr>
        </p:nvSpPr>
        <p:spPr/>
        <p:txBody>
          <a:bodyPr/>
          <a:lstStyle/>
          <a:p>
            <a:fld id="{27AC3945-E8AC-4AA2-8912-7B47848B5A91}" type="slidenum">
              <a:rPr lang="en-US" smtClean="0"/>
              <a:t>‹#›</a:t>
            </a:fld>
            <a:endParaRPr lang="en-US"/>
          </a:p>
        </p:txBody>
      </p:sp>
    </p:spTree>
    <p:extLst>
      <p:ext uri="{BB962C8B-B14F-4D97-AF65-F5344CB8AC3E}">
        <p14:creationId xmlns:p14="http://schemas.microsoft.com/office/powerpoint/2010/main" val="2815808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ullet points with images right">
    <p:spTree>
      <p:nvGrpSpPr>
        <p:cNvPr id="1" name=""/>
        <p:cNvGrpSpPr/>
        <p:nvPr/>
      </p:nvGrpSpPr>
      <p:grpSpPr>
        <a:xfrm>
          <a:off x="0" y="0"/>
          <a:ext cx="0" cy="0"/>
          <a:chOff x="0" y="0"/>
          <a:chExt cx="0" cy="0"/>
        </a:xfrm>
      </p:grpSpPr>
      <p:sp>
        <p:nvSpPr>
          <p:cNvPr id="8" name="Text Placeholder 2"/>
          <p:cNvSpPr>
            <a:spLocks noGrp="1"/>
          </p:cNvSpPr>
          <p:nvPr>
            <p:ph idx="1" hasCustomPrompt="1"/>
          </p:nvPr>
        </p:nvSpPr>
        <p:spPr>
          <a:xfrm>
            <a:off x="242212" y="2637279"/>
            <a:ext cx="7754137" cy="3287003"/>
          </a:xfrm>
          <a:prstGeom prst="rect">
            <a:avLst/>
          </a:prstGeom>
        </p:spPr>
        <p:txBody>
          <a:bodyPr vert="horz" lIns="91440" tIns="45720" rIns="91440" bIns="45720" rtlCol="0">
            <a:normAutofit/>
          </a:bodyPr>
          <a:lstStyle>
            <a:lvl1pPr marL="187195" indent="-187195">
              <a:spcBef>
                <a:spcPts val="933"/>
              </a:spcBef>
              <a:buClr>
                <a:srgbClr val="EA3E26"/>
              </a:buClr>
              <a:buFont typeface="Arial"/>
              <a:buChar char="•"/>
              <a:defRPr sz="1867" b="0" baseline="0">
                <a:solidFill>
                  <a:schemeClr val="bg1"/>
                </a:solidFill>
              </a:defRPr>
            </a:lvl1pPr>
            <a:lvl2pPr marL="380990" indent="-380990">
              <a:buClr>
                <a:srgbClr val="B7A693"/>
              </a:buClr>
              <a:buFont typeface="Arial"/>
              <a:buChar char="•"/>
              <a:defRPr sz="2400">
                <a:solidFill>
                  <a:srgbClr val="000000"/>
                </a:solidFill>
              </a:defRPr>
            </a:lvl2pPr>
            <a:lvl3pPr marL="380990" indent="-380990">
              <a:buClr>
                <a:srgbClr val="B7A693"/>
              </a:buClr>
              <a:buFont typeface="Arial"/>
              <a:buChar char="•"/>
              <a:defRPr sz="1867">
                <a:solidFill>
                  <a:srgbClr val="000000"/>
                </a:solidFill>
              </a:defRPr>
            </a:lvl3pPr>
            <a:lvl4pPr marL="380990" indent="-380990">
              <a:buClr>
                <a:srgbClr val="B7A693"/>
              </a:buClr>
              <a:buFont typeface="Arial"/>
              <a:buChar char="•"/>
              <a:defRPr sz="1867" baseline="0">
                <a:solidFill>
                  <a:srgbClr val="000000"/>
                </a:solidFill>
              </a:defRPr>
            </a:lvl4pPr>
            <a:lvl5pPr marL="228594" indent="-228594">
              <a:buClr>
                <a:srgbClr val="B7A693"/>
              </a:buClr>
              <a:buFont typeface="Arial"/>
              <a:buChar char="•"/>
              <a:defRPr sz="1600">
                <a:solidFill>
                  <a:srgbClr val="000000"/>
                </a:solidFill>
              </a:defRPr>
            </a:lvl5pPr>
          </a:lstStyle>
          <a:p>
            <a:pPr lvl="0"/>
            <a:r>
              <a:rPr lang="en-AU" dirty="0"/>
              <a:t>Bullet Points</a:t>
            </a:r>
          </a:p>
          <a:p>
            <a:pPr lvl="0"/>
            <a:r>
              <a:rPr lang="en-AU" dirty="0"/>
              <a:t>Bullet Points</a:t>
            </a:r>
          </a:p>
          <a:p>
            <a:pPr lvl="0"/>
            <a:r>
              <a:rPr lang="en-AU" dirty="0"/>
              <a:t>Bullet Points</a:t>
            </a:r>
          </a:p>
        </p:txBody>
      </p:sp>
      <p:sp>
        <p:nvSpPr>
          <p:cNvPr id="10" name="Picture Placeholder 7"/>
          <p:cNvSpPr>
            <a:spLocks noGrp="1"/>
          </p:cNvSpPr>
          <p:nvPr>
            <p:ph type="pic" sz="quarter" idx="14" hasCustomPrompt="1"/>
          </p:nvPr>
        </p:nvSpPr>
        <p:spPr>
          <a:xfrm>
            <a:off x="8265375" y="221233"/>
            <a:ext cx="3684413" cy="5703049"/>
          </a:xfrm>
          <a:solidFill>
            <a:srgbClr val="242A34"/>
          </a:solidFill>
          <a:ln>
            <a:noFill/>
          </a:ln>
        </p:spPr>
        <p:style>
          <a:lnRef idx="2">
            <a:schemeClr val="dk1"/>
          </a:lnRef>
          <a:fillRef idx="1">
            <a:schemeClr val="lt1"/>
          </a:fillRef>
          <a:effectRef idx="0">
            <a:schemeClr val="dk1"/>
          </a:effectRef>
          <a:fontRef idx="minor">
            <a:schemeClr val="dk1"/>
          </a:fontRef>
        </p:style>
        <p:txBody>
          <a:bodyPr/>
          <a:lstStyle>
            <a:lvl1pPr>
              <a:buFont typeface="Arial" pitchFamily="34" charset="0"/>
              <a:buNone/>
              <a:defRPr/>
            </a:lvl1pPr>
          </a:lstStyle>
          <a:p>
            <a:r>
              <a:rPr lang="en-AU" dirty="0"/>
              <a:t>Drag picture to placeholder or click icon to add</a:t>
            </a:r>
            <a:endParaRPr dirty="0"/>
          </a:p>
        </p:txBody>
      </p:sp>
      <p:sp>
        <p:nvSpPr>
          <p:cNvPr id="7" name="Title 1">
            <a:extLst>
              <a:ext uri="{FF2B5EF4-FFF2-40B4-BE49-F238E27FC236}">
                <a16:creationId xmlns:a16="http://schemas.microsoft.com/office/drawing/2014/main" id="{B5D1AFB6-0F80-4774-9661-A65CEC9D1AE9}"/>
              </a:ext>
            </a:extLst>
          </p:cNvPr>
          <p:cNvSpPr>
            <a:spLocks noGrp="1"/>
          </p:cNvSpPr>
          <p:nvPr>
            <p:ph type="title" hasCustomPrompt="1"/>
          </p:nvPr>
        </p:nvSpPr>
        <p:spPr>
          <a:xfrm>
            <a:off x="242212" y="221232"/>
            <a:ext cx="7416800" cy="1324093"/>
          </a:xfrm>
        </p:spPr>
        <p:txBody>
          <a:bodyPr/>
          <a:lstStyle>
            <a:lvl1pPr>
              <a:defRPr sz="4267"/>
            </a:lvl1pPr>
          </a:lstStyle>
          <a:p>
            <a:r>
              <a:rPr lang="en-AU" dirty="0"/>
              <a:t>Headline</a:t>
            </a:r>
            <a:r>
              <a:rPr lang="mr-IN" dirty="0"/>
              <a:t>…</a:t>
            </a:r>
            <a:endParaRPr lang="en-US" dirty="0"/>
          </a:p>
        </p:txBody>
      </p:sp>
      <p:sp>
        <p:nvSpPr>
          <p:cNvPr id="9" name="Text Placeholder 13">
            <a:extLst>
              <a:ext uri="{FF2B5EF4-FFF2-40B4-BE49-F238E27FC236}">
                <a16:creationId xmlns:a16="http://schemas.microsoft.com/office/drawing/2014/main" id="{0D7CBF29-320B-4266-8AA4-7FD612A9626D}"/>
              </a:ext>
            </a:extLst>
          </p:cNvPr>
          <p:cNvSpPr>
            <a:spLocks noGrp="1"/>
          </p:cNvSpPr>
          <p:nvPr>
            <p:ph type="body" sz="quarter" idx="11" hasCustomPrompt="1"/>
          </p:nvPr>
        </p:nvSpPr>
        <p:spPr>
          <a:xfrm>
            <a:off x="242212" y="1545326"/>
            <a:ext cx="6125184" cy="603143"/>
          </a:xfrm>
        </p:spPr>
        <p:txBody>
          <a:bodyPr>
            <a:normAutofit/>
          </a:bodyPr>
          <a:lstStyle>
            <a:lvl1pPr>
              <a:buNone/>
              <a:defRPr sz="2667" cap="none" baseline="0">
                <a:solidFill>
                  <a:schemeClr val="accent1"/>
                </a:solidFill>
              </a:defRPr>
            </a:lvl1pPr>
            <a:lvl2pPr>
              <a:buNone/>
              <a:defRPr/>
            </a:lvl2pPr>
          </a:lstStyle>
          <a:p>
            <a:pPr lvl="0"/>
            <a:r>
              <a:rPr lang="en-GB" dirty="0"/>
              <a:t>Sub-Head…</a:t>
            </a:r>
            <a:endParaRPr lang="en-US" dirty="0"/>
          </a:p>
        </p:txBody>
      </p:sp>
      <p:pic>
        <p:nvPicPr>
          <p:cNvPr id="6" name="Picture 5" descr="A picture containing logo&#10;&#10;Description automatically generated">
            <a:extLst>
              <a:ext uri="{FF2B5EF4-FFF2-40B4-BE49-F238E27FC236}">
                <a16:creationId xmlns:a16="http://schemas.microsoft.com/office/drawing/2014/main" id="{F154B4CF-5C92-48F0-BF56-239BA4B01461}"/>
              </a:ext>
            </a:extLst>
          </p:cNvPr>
          <p:cNvPicPr>
            <a:picLocks noChangeAspect="1"/>
          </p:cNvPicPr>
          <p:nvPr userDrawn="1"/>
        </p:nvPicPr>
        <p:blipFill>
          <a:blip r:embed="rId2"/>
          <a:stretch>
            <a:fillRect/>
          </a:stretch>
        </p:blipFill>
        <p:spPr>
          <a:xfrm>
            <a:off x="9453935" y="6084552"/>
            <a:ext cx="2451869" cy="604979"/>
          </a:xfrm>
          <a:prstGeom prst="rect">
            <a:avLst/>
          </a:prstGeom>
        </p:spPr>
      </p:pic>
    </p:spTree>
    <p:extLst>
      <p:ext uri="{BB962C8B-B14F-4D97-AF65-F5344CB8AC3E}">
        <p14:creationId xmlns:p14="http://schemas.microsoft.com/office/powerpoint/2010/main" val="2184291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ullet points">
  <p:cSld name="Bullet points">
    <p:spTree>
      <p:nvGrpSpPr>
        <p:cNvPr id="1" name="Shape 20"/>
        <p:cNvGrpSpPr/>
        <p:nvPr/>
      </p:nvGrpSpPr>
      <p:grpSpPr>
        <a:xfrm>
          <a:off x="0" y="0"/>
          <a:ext cx="0" cy="0"/>
          <a:chOff x="0" y="0"/>
          <a:chExt cx="0" cy="0"/>
        </a:xfrm>
      </p:grpSpPr>
      <p:sp>
        <p:nvSpPr>
          <p:cNvPr id="21" name="Google Shape;21;p12"/>
          <p:cNvSpPr txBox="1">
            <a:spLocks noGrp="1"/>
          </p:cNvSpPr>
          <p:nvPr>
            <p:ph type="body" idx="1"/>
          </p:nvPr>
        </p:nvSpPr>
        <p:spPr>
          <a:xfrm>
            <a:off x="242212" y="2637280"/>
            <a:ext cx="11680761" cy="3458721"/>
          </a:xfrm>
          <a:prstGeom prst="rect">
            <a:avLst/>
          </a:prstGeom>
          <a:noFill/>
          <a:ln>
            <a:noFill/>
          </a:ln>
        </p:spPr>
        <p:txBody>
          <a:bodyPr spcFirstLastPara="1" wrap="square" lIns="91425" tIns="45700" rIns="91425" bIns="45700" anchor="t" anchorCtr="0">
            <a:normAutofit/>
          </a:bodyPr>
          <a:lstStyle>
            <a:lvl1pPr marL="457200" lvl="0" indent="-347154" algn="l">
              <a:lnSpc>
                <a:spcPct val="100000"/>
              </a:lnSpc>
              <a:spcBef>
                <a:spcPts val="0"/>
              </a:spcBef>
              <a:spcAft>
                <a:spcPts val="0"/>
              </a:spcAft>
              <a:buClr>
                <a:srgbClr val="EA3E26"/>
              </a:buClr>
              <a:buSzPts val="1867"/>
              <a:buFont typeface="Arial"/>
              <a:buChar char="•"/>
              <a:defRPr sz="1867">
                <a:solidFill>
                  <a:schemeClr val="accent2"/>
                </a:solidFill>
              </a:defRPr>
            </a:lvl1pPr>
            <a:lvl2pPr marL="914400" lvl="1" indent="-330200" algn="l">
              <a:lnSpc>
                <a:spcPct val="100000"/>
              </a:lnSpc>
              <a:spcBef>
                <a:spcPts val="320"/>
              </a:spcBef>
              <a:spcAft>
                <a:spcPts val="0"/>
              </a:spcAft>
              <a:buClr>
                <a:srgbClr val="EA3E26"/>
              </a:buClr>
              <a:buSzPts val="1600"/>
              <a:buFont typeface="Arial"/>
              <a:buChar char="•"/>
              <a:defRPr sz="1600">
                <a:solidFill>
                  <a:schemeClr val="accent2"/>
                </a:solidFill>
              </a:defRPr>
            </a:lvl2pPr>
            <a:lvl3pPr marL="1371600" lvl="2" indent="-321754" algn="l">
              <a:lnSpc>
                <a:spcPct val="100000"/>
              </a:lnSpc>
              <a:spcBef>
                <a:spcPts val="293"/>
              </a:spcBef>
              <a:spcAft>
                <a:spcPts val="0"/>
              </a:spcAft>
              <a:buClr>
                <a:srgbClr val="EA3E26"/>
              </a:buClr>
              <a:buSzPts val="1467"/>
              <a:buFont typeface="Arial"/>
              <a:buChar char="•"/>
              <a:defRPr sz="1467">
                <a:solidFill>
                  <a:schemeClr val="accent2"/>
                </a:solidFill>
              </a:defRPr>
            </a:lvl3pPr>
            <a:lvl4pPr marL="1828800" lvl="3" indent="-317500" algn="l">
              <a:lnSpc>
                <a:spcPct val="100000"/>
              </a:lnSpc>
              <a:spcBef>
                <a:spcPts val="280"/>
              </a:spcBef>
              <a:spcAft>
                <a:spcPts val="0"/>
              </a:spcAft>
              <a:buClr>
                <a:srgbClr val="EA3E26"/>
              </a:buClr>
              <a:buSzPts val="1400"/>
              <a:buFont typeface="Arial"/>
              <a:buChar char="•"/>
              <a:defRPr sz="1400">
                <a:solidFill>
                  <a:schemeClr val="accent2"/>
                </a:solidFill>
              </a:defRPr>
            </a:lvl4pPr>
            <a:lvl5pPr marL="2286000" lvl="4" indent="-313245" algn="l">
              <a:lnSpc>
                <a:spcPct val="100000"/>
              </a:lnSpc>
              <a:spcBef>
                <a:spcPts val="267"/>
              </a:spcBef>
              <a:spcAft>
                <a:spcPts val="0"/>
              </a:spcAft>
              <a:buClr>
                <a:srgbClr val="EA3E26"/>
              </a:buClr>
              <a:buSzPts val="1333"/>
              <a:buFont typeface="Arial"/>
              <a:buChar char="•"/>
              <a:defRPr sz="1333">
                <a:solidFill>
                  <a:schemeClr val="accen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12"/>
          <p:cNvSpPr txBox="1">
            <a:spLocks noGrp="1"/>
          </p:cNvSpPr>
          <p:nvPr>
            <p:ph type="title"/>
          </p:nvPr>
        </p:nvSpPr>
        <p:spPr>
          <a:xfrm>
            <a:off x="242212" y="221232"/>
            <a:ext cx="7416800" cy="132409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EA3E26"/>
              </a:buClr>
              <a:buSzPts val="4267"/>
              <a:buFont typeface="Bebas Neue"/>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2"/>
          <p:cNvSpPr txBox="1">
            <a:spLocks noGrp="1"/>
          </p:cNvSpPr>
          <p:nvPr>
            <p:ph type="body" idx="2"/>
          </p:nvPr>
        </p:nvSpPr>
        <p:spPr>
          <a:xfrm>
            <a:off x="242212" y="1545326"/>
            <a:ext cx="6125184" cy="603143"/>
          </a:xfrm>
          <a:prstGeom prst="rect">
            <a:avLst/>
          </a:prstGeom>
          <a:noFill/>
          <a:ln>
            <a:noFill/>
          </a:ln>
        </p:spPr>
        <p:txBody>
          <a:bodyPr spcFirstLastPara="1" wrap="square" lIns="91425" tIns="45700" rIns="91425" bIns="45700" anchor="t" anchorCtr="0">
            <a:normAutofit/>
          </a:bodyPr>
          <a:lstStyle>
            <a:lvl1pPr marL="457200" lvl="0" indent="-228600" algn="l">
              <a:spcBef>
                <a:spcPts val="533"/>
              </a:spcBef>
              <a:spcAft>
                <a:spcPts val="0"/>
              </a:spcAft>
              <a:buClr>
                <a:schemeClr val="accent1"/>
              </a:buClr>
              <a:buSzPts val="2667"/>
              <a:buNone/>
              <a:defRPr sz="2667" cap="none">
                <a:solidFill>
                  <a:schemeClr val="accent1"/>
                </a:solidFill>
              </a:defRPr>
            </a:lvl1pPr>
            <a:lvl2pPr marL="914400" lvl="1" indent="-228600" algn="l">
              <a:spcBef>
                <a:spcPts val="480"/>
              </a:spcBef>
              <a:spcAft>
                <a:spcPts val="0"/>
              </a:spcAft>
              <a:buSzPts val="2400"/>
              <a:buNone/>
              <a:defRPr/>
            </a:lvl2pPr>
            <a:lvl3pPr marL="1371600" lvl="2" indent="-228600" algn="l">
              <a:spcBef>
                <a:spcPts val="360"/>
              </a:spcBef>
              <a:spcAft>
                <a:spcPts val="0"/>
              </a:spcAft>
              <a:buSzPts val="1800"/>
              <a:buNone/>
              <a:defRPr/>
            </a:lvl3pPr>
            <a:lvl4pPr marL="1828800" lvl="3" indent="-228600" algn="l">
              <a:spcBef>
                <a:spcPts val="360"/>
              </a:spcBef>
              <a:spcAft>
                <a:spcPts val="0"/>
              </a:spcAft>
              <a:buSzPts val="1800"/>
              <a:buNone/>
              <a:defRPr/>
            </a:lvl4pPr>
            <a:lvl5pPr marL="2286000" lvl="4" indent="-228600" algn="l">
              <a:spcBef>
                <a:spcPts val="360"/>
              </a:spcBef>
              <a:spcAft>
                <a:spcPts val="0"/>
              </a:spcAft>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4" name="Google Shape;24;p12" descr="A picture containing logo&#10;&#10;Description automatically generated"/>
          <p:cNvPicPr preferRelativeResize="0"/>
          <p:nvPr/>
        </p:nvPicPr>
        <p:blipFill rotWithShape="1">
          <a:blip r:embed="rId2">
            <a:alphaModFix/>
          </a:blip>
          <a:srcRect/>
          <a:stretch/>
        </p:blipFill>
        <p:spPr>
          <a:xfrm>
            <a:off x="9453935" y="6084552"/>
            <a:ext cx="2451869" cy="604979"/>
          </a:xfrm>
          <a:prstGeom prst="rect">
            <a:avLst/>
          </a:prstGeom>
          <a:noFill/>
          <a:ln>
            <a:noFill/>
          </a:ln>
        </p:spPr>
      </p:pic>
    </p:spTree>
    <p:extLst>
      <p:ext uri="{BB962C8B-B14F-4D97-AF65-F5344CB8AC3E}">
        <p14:creationId xmlns:p14="http://schemas.microsoft.com/office/powerpoint/2010/main" val="4227792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B5009-4D22-449F-B393-82DCBBE2CC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FB492F-09DB-48A3-AF31-1FF7149677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559463-8BE1-43E4-8F3A-A09C3645B502}"/>
              </a:ext>
            </a:extLst>
          </p:cNvPr>
          <p:cNvSpPr>
            <a:spLocks noGrp="1"/>
          </p:cNvSpPr>
          <p:nvPr>
            <p:ph type="dt" sz="half" idx="10"/>
          </p:nvPr>
        </p:nvSpPr>
        <p:spPr/>
        <p:txBody>
          <a:bodyPr/>
          <a:lstStyle/>
          <a:p>
            <a:fld id="{E56DD121-F686-419F-A5EA-6BC284CFDCC3}" type="datetimeFigureOut">
              <a:rPr lang="en-US" smtClean="0"/>
              <a:t>5/19/2022</a:t>
            </a:fld>
            <a:endParaRPr lang="en-US"/>
          </a:p>
        </p:txBody>
      </p:sp>
      <p:sp>
        <p:nvSpPr>
          <p:cNvPr id="5" name="Footer Placeholder 4">
            <a:extLst>
              <a:ext uri="{FF2B5EF4-FFF2-40B4-BE49-F238E27FC236}">
                <a16:creationId xmlns:a16="http://schemas.microsoft.com/office/drawing/2014/main" id="{7B11421E-60F4-456A-8393-26A539928F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89F5F0-A42A-49E0-85C1-BA4E66B1A526}"/>
              </a:ext>
            </a:extLst>
          </p:cNvPr>
          <p:cNvSpPr>
            <a:spLocks noGrp="1"/>
          </p:cNvSpPr>
          <p:nvPr>
            <p:ph type="sldNum" sz="quarter" idx="12"/>
          </p:nvPr>
        </p:nvSpPr>
        <p:spPr/>
        <p:txBody>
          <a:bodyPr/>
          <a:lstStyle/>
          <a:p>
            <a:fld id="{27AC3945-E8AC-4AA2-8912-7B47848B5A91}" type="slidenum">
              <a:rPr lang="en-US" smtClean="0"/>
              <a:t>‹#›</a:t>
            </a:fld>
            <a:endParaRPr lang="en-US"/>
          </a:p>
        </p:txBody>
      </p:sp>
    </p:spTree>
    <p:extLst>
      <p:ext uri="{BB962C8B-B14F-4D97-AF65-F5344CB8AC3E}">
        <p14:creationId xmlns:p14="http://schemas.microsoft.com/office/powerpoint/2010/main" val="1133667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C36C4-82AF-4F2E-AFE5-1B19D305D0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CBEA75-5F2D-4B9A-AF26-3F247E37C3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A92285-900B-4F86-8154-C196CB4268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8253AF-D42D-4ACE-81C6-EDC6258F93BA}"/>
              </a:ext>
            </a:extLst>
          </p:cNvPr>
          <p:cNvSpPr>
            <a:spLocks noGrp="1"/>
          </p:cNvSpPr>
          <p:nvPr>
            <p:ph type="dt" sz="half" idx="10"/>
          </p:nvPr>
        </p:nvSpPr>
        <p:spPr/>
        <p:txBody>
          <a:bodyPr/>
          <a:lstStyle/>
          <a:p>
            <a:fld id="{E56DD121-F686-419F-A5EA-6BC284CFDCC3}" type="datetimeFigureOut">
              <a:rPr lang="en-US" smtClean="0"/>
              <a:t>5/19/2022</a:t>
            </a:fld>
            <a:endParaRPr lang="en-US"/>
          </a:p>
        </p:txBody>
      </p:sp>
      <p:sp>
        <p:nvSpPr>
          <p:cNvPr id="6" name="Footer Placeholder 5">
            <a:extLst>
              <a:ext uri="{FF2B5EF4-FFF2-40B4-BE49-F238E27FC236}">
                <a16:creationId xmlns:a16="http://schemas.microsoft.com/office/drawing/2014/main" id="{C0B1AA79-10BA-4483-A04D-6D3F601B18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320EA7-DD10-4F8B-BB32-B353B2954A45}"/>
              </a:ext>
            </a:extLst>
          </p:cNvPr>
          <p:cNvSpPr>
            <a:spLocks noGrp="1"/>
          </p:cNvSpPr>
          <p:nvPr>
            <p:ph type="sldNum" sz="quarter" idx="12"/>
          </p:nvPr>
        </p:nvSpPr>
        <p:spPr/>
        <p:txBody>
          <a:bodyPr/>
          <a:lstStyle/>
          <a:p>
            <a:fld id="{27AC3945-E8AC-4AA2-8912-7B47848B5A91}" type="slidenum">
              <a:rPr lang="en-US" smtClean="0"/>
              <a:t>‹#›</a:t>
            </a:fld>
            <a:endParaRPr lang="en-US"/>
          </a:p>
        </p:txBody>
      </p:sp>
    </p:spTree>
    <p:extLst>
      <p:ext uri="{BB962C8B-B14F-4D97-AF65-F5344CB8AC3E}">
        <p14:creationId xmlns:p14="http://schemas.microsoft.com/office/powerpoint/2010/main" val="2897737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4C4EB-5433-4E26-A36A-DA106A11F6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068883-DC42-457D-857A-B38860F62E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C66FC2-D2F7-499D-89C8-43904BEF3C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6B7CD2-28C8-49BC-BCA6-B18618C4CF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4FA8C7-893B-493E-8AB4-C63147E4E7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A03F4C-8890-446A-BB65-DD9B522AB897}"/>
              </a:ext>
            </a:extLst>
          </p:cNvPr>
          <p:cNvSpPr>
            <a:spLocks noGrp="1"/>
          </p:cNvSpPr>
          <p:nvPr>
            <p:ph type="dt" sz="half" idx="10"/>
          </p:nvPr>
        </p:nvSpPr>
        <p:spPr/>
        <p:txBody>
          <a:bodyPr/>
          <a:lstStyle/>
          <a:p>
            <a:fld id="{E56DD121-F686-419F-A5EA-6BC284CFDCC3}" type="datetimeFigureOut">
              <a:rPr lang="en-US" smtClean="0"/>
              <a:t>5/19/2022</a:t>
            </a:fld>
            <a:endParaRPr lang="en-US"/>
          </a:p>
        </p:txBody>
      </p:sp>
      <p:sp>
        <p:nvSpPr>
          <p:cNvPr id="8" name="Footer Placeholder 7">
            <a:extLst>
              <a:ext uri="{FF2B5EF4-FFF2-40B4-BE49-F238E27FC236}">
                <a16:creationId xmlns:a16="http://schemas.microsoft.com/office/drawing/2014/main" id="{89871AFD-BA7F-449B-BCF4-9202C6DD2A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1D0A88-162C-4424-8D80-F960AF790D0E}"/>
              </a:ext>
            </a:extLst>
          </p:cNvPr>
          <p:cNvSpPr>
            <a:spLocks noGrp="1"/>
          </p:cNvSpPr>
          <p:nvPr>
            <p:ph type="sldNum" sz="quarter" idx="12"/>
          </p:nvPr>
        </p:nvSpPr>
        <p:spPr/>
        <p:txBody>
          <a:bodyPr/>
          <a:lstStyle/>
          <a:p>
            <a:fld id="{27AC3945-E8AC-4AA2-8912-7B47848B5A91}" type="slidenum">
              <a:rPr lang="en-US" smtClean="0"/>
              <a:t>‹#›</a:t>
            </a:fld>
            <a:endParaRPr lang="en-US"/>
          </a:p>
        </p:txBody>
      </p:sp>
    </p:spTree>
    <p:extLst>
      <p:ext uri="{BB962C8B-B14F-4D97-AF65-F5344CB8AC3E}">
        <p14:creationId xmlns:p14="http://schemas.microsoft.com/office/powerpoint/2010/main" val="2209107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CF3CF-1385-497A-924D-06F4360BDE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92C4B2-F8EC-4DCC-A2A3-ABE38FA0AF31}"/>
              </a:ext>
            </a:extLst>
          </p:cNvPr>
          <p:cNvSpPr>
            <a:spLocks noGrp="1"/>
          </p:cNvSpPr>
          <p:nvPr>
            <p:ph type="dt" sz="half" idx="10"/>
          </p:nvPr>
        </p:nvSpPr>
        <p:spPr/>
        <p:txBody>
          <a:bodyPr/>
          <a:lstStyle/>
          <a:p>
            <a:fld id="{E56DD121-F686-419F-A5EA-6BC284CFDCC3}" type="datetimeFigureOut">
              <a:rPr lang="en-US" smtClean="0"/>
              <a:t>5/19/2022</a:t>
            </a:fld>
            <a:endParaRPr lang="en-US"/>
          </a:p>
        </p:txBody>
      </p:sp>
      <p:sp>
        <p:nvSpPr>
          <p:cNvPr id="4" name="Footer Placeholder 3">
            <a:extLst>
              <a:ext uri="{FF2B5EF4-FFF2-40B4-BE49-F238E27FC236}">
                <a16:creationId xmlns:a16="http://schemas.microsoft.com/office/drawing/2014/main" id="{26917F81-9CA5-4FEF-B339-3E7FD0B2C0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73005B-5C6C-44F0-9AED-A80A8B1FEBE5}"/>
              </a:ext>
            </a:extLst>
          </p:cNvPr>
          <p:cNvSpPr>
            <a:spLocks noGrp="1"/>
          </p:cNvSpPr>
          <p:nvPr>
            <p:ph type="sldNum" sz="quarter" idx="12"/>
          </p:nvPr>
        </p:nvSpPr>
        <p:spPr/>
        <p:txBody>
          <a:bodyPr/>
          <a:lstStyle/>
          <a:p>
            <a:fld id="{27AC3945-E8AC-4AA2-8912-7B47848B5A91}" type="slidenum">
              <a:rPr lang="en-US" smtClean="0"/>
              <a:t>‹#›</a:t>
            </a:fld>
            <a:endParaRPr lang="en-US"/>
          </a:p>
        </p:txBody>
      </p:sp>
    </p:spTree>
    <p:extLst>
      <p:ext uri="{BB962C8B-B14F-4D97-AF65-F5344CB8AC3E}">
        <p14:creationId xmlns:p14="http://schemas.microsoft.com/office/powerpoint/2010/main" val="2183963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7C972F-4165-4268-9936-D1A87C0614D4}"/>
              </a:ext>
            </a:extLst>
          </p:cNvPr>
          <p:cNvSpPr>
            <a:spLocks noGrp="1"/>
          </p:cNvSpPr>
          <p:nvPr>
            <p:ph type="dt" sz="half" idx="10"/>
          </p:nvPr>
        </p:nvSpPr>
        <p:spPr/>
        <p:txBody>
          <a:bodyPr/>
          <a:lstStyle/>
          <a:p>
            <a:fld id="{E56DD121-F686-419F-A5EA-6BC284CFDCC3}" type="datetimeFigureOut">
              <a:rPr lang="en-US" smtClean="0"/>
              <a:t>5/19/2022</a:t>
            </a:fld>
            <a:endParaRPr lang="en-US"/>
          </a:p>
        </p:txBody>
      </p:sp>
      <p:sp>
        <p:nvSpPr>
          <p:cNvPr id="3" name="Footer Placeholder 2">
            <a:extLst>
              <a:ext uri="{FF2B5EF4-FFF2-40B4-BE49-F238E27FC236}">
                <a16:creationId xmlns:a16="http://schemas.microsoft.com/office/drawing/2014/main" id="{FFA8C18E-2869-4F4A-9B40-FFDA95CBD5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D3B78A-0AE7-41F5-A99F-15353476A238}"/>
              </a:ext>
            </a:extLst>
          </p:cNvPr>
          <p:cNvSpPr>
            <a:spLocks noGrp="1"/>
          </p:cNvSpPr>
          <p:nvPr>
            <p:ph type="sldNum" sz="quarter" idx="12"/>
          </p:nvPr>
        </p:nvSpPr>
        <p:spPr/>
        <p:txBody>
          <a:bodyPr/>
          <a:lstStyle/>
          <a:p>
            <a:fld id="{27AC3945-E8AC-4AA2-8912-7B47848B5A91}" type="slidenum">
              <a:rPr lang="en-US" smtClean="0"/>
              <a:t>‹#›</a:t>
            </a:fld>
            <a:endParaRPr lang="en-US"/>
          </a:p>
        </p:txBody>
      </p:sp>
    </p:spTree>
    <p:extLst>
      <p:ext uri="{BB962C8B-B14F-4D97-AF65-F5344CB8AC3E}">
        <p14:creationId xmlns:p14="http://schemas.microsoft.com/office/powerpoint/2010/main" val="3112125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F06F3-0CE6-41E4-B93E-F4A2319C40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0D7E28-2EB7-42E7-903A-88FF021FB9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35DDAB-910B-40E7-A9AC-BF2678070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E85BDD-D0E6-422B-826B-D6B29600FE2F}"/>
              </a:ext>
            </a:extLst>
          </p:cNvPr>
          <p:cNvSpPr>
            <a:spLocks noGrp="1"/>
          </p:cNvSpPr>
          <p:nvPr>
            <p:ph type="dt" sz="half" idx="10"/>
          </p:nvPr>
        </p:nvSpPr>
        <p:spPr/>
        <p:txBody>
          <a:bodyPr/>
          <a:lstStyle/>
          <a:p>
            <a:fld id="{E56DD121-F686-419F-A5EA-6BC284CFDCC3}" type="datetimeFigureOut">
              <a:rPr lang="en-US" smtClean="0"/>
              <a:t>5/19/2022</a:t>
            </a:fld>
            <a:endParaRPr lang="en-US"/>
          </a:p>
        </p:txBody>
      </p:sp>
      <p:sp>
        <p:nvSpPr>
          <p:cNvPr id="6" name="Footer Placeholder 5">
            <a:extLst>
              <a:ext uri="{FF2B5EF4-FFF2-40B4-BE49-F238E27FC236}">
                <a16:creationId xmlns:a16="http://schemas.microsoft.com/office/drawing/2014/main" id="{04D818AA-39D3-4340-A08F-FD74576B9C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381169-ACAF-48DC-AE49-95A0B2B7A502}"/>
              </a:ext>
            </a:extLst>
          </p:cNvPr>
          <p:cNvSpPr>
            <a:spLocks noGrp="1"/>
          </p:cNvSpPr>
          <p:nvPr>
            <p:ph type="sldNum" sz="quarter" idx="12"/>
          </p:nvPr>
        </p:nvSpPr>
        <p:spPr/>
        <p:txBody>
          <a:bodyPr/>
          <a:lstStyle/>
          <a:p>
            <a:fld id="{27AC3945-E8AC-4AA2-8912-7B47848B5A91}" type="slidenum">
              <a:rPr lang="en-US" smtClean="0"/>
              <a:t>‹#›</a:t>
            </a:fld>
            <a:endParaRPr lang="en-US"/>
          </a:p>
        </p:txBody>
      </p:sp>
    </p:spTree>
    <p:extLst>
      <p:ext uri="{BB962C8B-B14F-4D97-AF65-F5344CB8AC3E}">
        <p14:creationId xmlns:p14="http://schemas.microsoft.com/office/powerpoint/2010/main" val="2892700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800EB-6B47-471D-9BB0-EBB07319C2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2A882-7ED3-49A9-BE39-C3E213E9BE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157296-55F9-4DF9-A9CD-79848C5708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A0CB2F-3739-46AD-8589-BBAF4F1FC297}"/>
              </a:ext>
            </a:extLst>
          </p:cNvPr>
          <p:cNvSpPr>
            <a:spLocks noGrp="1"/>
          </p:cNvSpPr>
          <p:nvPr>
            <p:ph type="dt" sz="half" idx="10"/>
          </p:nvPr>
        </p:nvSpPr>
        <p:spPr/>
        <p:txBody>
          <a:bodyPr/>
          <a:lstStyle/>
          <a:p>
            <a:fld id="{E56DD121-F686-419F-A5EA-6BC284CFDCC3}" type="datetimeFigureOut">
              <a:rPr lang="en-US" smtClean="0"/>
              <a:t>5/19/2022</a:t>
            </a:fld>
            <a:endParaRPr lang="en-US"/>
          </a:p>
        </p:txBody>
      </p:sp>
      <p:sp>
        <p:nvSpPr>
          <p:cNvPr id="6" name="Footer Placeholder 5">
            <a:extLst>
              <a:ext uri="{FF2B5EF4-FFF2-40B4-BE49-F238E27FC236}">
                <a16:creationId xmlns:a16="http://schemas.microsoft.com/office/drawing/2014/main" id="{A7F44780-D4CD-4516-8D6F-C421CC8495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311519-4754-434E-B200-51A987F05DE8}"/>
              </a:ext>
            </a:extLst>
          </p:cNvPr>
          <p:cNvSpPr>
            <a:spLocks noGrp="1"/>
          </p:cNvSpPr>
          <p:nvPr>
            <p:ph type="sldNum" sz="quarter" idx="12"/>
          </p:nvPr>
        </p:nvSpPr>
        <p:spPr/>
        <p:txBody>
          <a:bodyPr/>
          <a:lstStyle/>
          <a:p>
            <a:fld id="{27AC3945-E8AC-4AA2-8912-7B47848B5A91}" type="slidenum">
              <a:rPr lang="en-US" smtClean="0"/>
              <a:t>‹#›</a:t>
            </a:fld>
            <a:endParaRPr lang="en-US"/>
          </a:p>
        </p:txBody>
      </p:sp>
    </p:spTree>
    <p:extLst>
      <p:ext uri="{BB962C8B-B14F-4D97-AF65-F5344CB8AC3E}">
        <p14:creationId xmlns:p14="http://schemas.microsoft.com/office/powerpoint/2010/main" val="1397901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4E26EE-51B2-4312-A45B-72A3050019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4A59C4-F389-45ED-BAE0-7F43617110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7CA131-BBC2-466A-A787-23A4294415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DD121-F686-419F-A5EA-6BC284CFDCC3}" type="datetimeFigureOut">
              <a:rPr lang="en-US" smtClean="0"/>
              <a:t>5/19/2022</a:t>
            </a:fld>
            <a:endParaRPr lang="en-US"/>
          </a:p>
        </p:txBody>
      </p:sp>
      <p:sp>
        <p:nvSpPr>
          <p:cNvPr id="5" name="Footer Placeholder 4">
            <a:extLst>
              <a:ext uri="{FF2B5EF4-FFF2-40B4-BE49-F238E27FC236}">
                <a16:creationId xmlns:a16="http://schemas.microsoft.com/office/drawing/2014/main" id="{CEDC80AF-BB3D-48F1-8708-B3B0DE467B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2FCF2A-25AA-4260-9E3D-88263A33A6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AC3945-E8AC-4AA2-8912-7B47848B5A91}" type="slidenum">
              <a:rPr lang="en-US" smtClean="0"/>
              <a:t>‹#›</a:t>
            </a:fld>
            <a:endParaRPr lang="en-US"/>
          </a:p>
        </p:txBody>
      </p:sp>
    </p:spTree>
    <p:extLst>
      <p:ext uri="{BB962C8B-B14F-4D97-AF65-F5344CB8AC3E}">
        <p14:creationId xmlns:p14="http://schemas.microsoft.com/office/powerpoint/2010/main" val="586342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609600" y="360592"/>
            <a:ext cx="10972800" cy="167650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EA3E26"/>
              </a:buClr>
              <a:buSzPts val="4267"/>
              <a:buFont typeface="Bebas Neue"/>
              <a:buNone/>
              <a:defRPr sz="4267" b="0" i="0" u="none" strike="noStrike" cap="none">
                <a:solidFill>
                  <a:srgbClr val="EA3E26"/>
                </a:solidFill>
                <a:latin typeface="Bebas Neue"/>
                <a:ea typeface="Bebas Neue"/>
                <a:cs typeface="Bebas Neue"/>
                <a:sym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609600" y="2115921"/>
            <a:ext cx="10972800" cy="4525963"/>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533"/>
              </a:spcBef>
              <a:spcAft>
                <a:spcPts val="0"/>
              </a:spcAft>
              <a:buClr>
                <a:schemeClr val="accent1"/>
              </a:buClr>
              <a:buSzPts val="2667"/>
              <a:buFont typeface="Arial"/>
              <a:buNone/>
              <a:defRPr sz="2667" b="0" i="0" u="none" strike="noStrike" cap="none">
                <a:solidFill>
                  <a:schemeClr val="accent1"/>
                </a:solidFill>
                <a:latin typeface="Open Sans"/>
                <a:ea typeface="Open Sans"/>
                <a:cs typeface="Open Sans"/>
                <a:sym typeface="Open Sans"/>
              </a:defRPr>
            </a:lvl1pPr>
            <a:lvl2pPr marL="914400" marR="0" lvl="1" indent="-228600" algn="l" rtl="0">
              <a:spcBef>
                <a:spcPts val="480"/>
              </a:spcBef>
              <a:spcAft>
                <a:spcPts val="0"/>
              </a:spcAft>
              <a:buClr>
                <a:srgbClr val="EA3E26"/>
              </a:buClr>
              <a:buSzPts val="2400"/>
              <a:buFont typeface="Arial"/>
              <a:buNone/>
              <a:defRPr sz="2400" b="0" i="0" u="none" strike="noStrike" cap="none">
                <a:solidFill>
                  <a:schemeClr val="accent2"/>
                </a:solidFill>
                <a:latin typeface="Open Sans"/>
                <a:ea typeface="Open Sans"/>
                <a:cs typeface="Open Sans"/>
                <a:sym typeface="Open Sans"/>
              </a:defRPr>
            </a:lvl2pPr>
            <a:lvl3pPr marL="1371600" marR="0" lvl="2" indent="-228600" algn="l" rtl="0">
              <a:spcBef>
                <a:spcPts val="373"/>
              </a:spcBef>
              <a:spcAft>
                <a:spcPts val="0"/>
              </a:spcAft>
              <a:buClr>
                <a:srgbClr val="EA3E26"/>
              </a:buClr>
              <a:buSzPts val="1867"/>
              <a:buFont typeface="Arial"/>
              <a:buNone/>
              <a:defRPr sz="1867" b="0" i="0" u="none" strike="noStrike" cap="none">
                <a:solidFill>
                  <a:schemeClr val="accent2"/>
                </a:solidFill>
                <a:latin typeface="Open Sans"/>
                <a:ea typeface="Open Sans"/>
                <a:cs typeface="Open Sans"/>
                <a:sym typeface="Open Sans"/>
              </a:defRPr>
            </a:lvl3pPr>
            <a:lvl4pPr marL="1828800" marR="0" lvl="3" indent="-228600" algn="l" rtl="0">
              <a:spcBef>
                <a:spcPts val="373"/>
              </a:spcBef>
              <a:spcAft>
                <a:spcPts val="0"/>
              </a:spcAft>
              <a:buClr>
                <a:srgbClr val="EA3E26"/>
              </a:buClr>
              <a:buSzPts val="1867"/>
              <a:buFont typeface="Arial"/>
              <a:buNone/>
              <a:defRPr sz="1867" b="0" i="0" u="none" strike="noStrike" cap="none">
                <a:solidFill>
                  <a:schemeClr val="accent2"/>
                </a:solidFill>
                <a:latin typeface="Open Sans"/>
                <a:ea typeface="Open Sans"/>
                <a:cs typeface="Open Sans"/>
                <a:sym typeface="Open Sans"/>
              </a:defRPr>
            </a:lvl4pPr>
            <a:lvl5pPr marL="2286000" marR="0" lvl="4" indent="-228600" algn="l" rtl="0">
              <a:spcBef>
                <a:spcPts val="320"/>
              </a:spcBef>
              <a:spcAft>
                <a:spcPts val="0"/>
              </a:spcAft>
              <a:buClr>
                <a:srgbClr val="EA3E26"/>
              </a:buClr>
              <a:buSzPts val="1600"/>
              <a:buFont typeface="Arial"/>
              <a:buNone/>
              <a:defRPr sz="1600" b="0" i="0" u="none" strike="noStrike" cap="none">
                <a:solidFill>
                  <a:schemeClr val="accent2"/>
                </a:solidFill>
                <a:latin typeface="Open Sans"/>
                <a:ea typeface="Open Sans"/>
                <a:cs typeface="Open Sans"/>
                <a:sym typeface="Open Sans"/>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7727340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210364" y="180212"/>
            <a:ext cx="11771272" cy="1200329"/>
          </a:xfrm>
          <a:prstGeom prst="rect">
            <a:avLst/>
          </a:prstGeom>
          <a:noFill/>
        </p:spPr>
        <p:txBody>
          <a:bodyPr wrap="square" rtlCol="0">
            <a:spAutoFit/>
          </a:bodyPr>
          <a:lstStyle/>
          <a:p>
            <a:pPr algn="ctr" defTabSz="914377"/>
            <a:r>
              <a:rPr lang="en-US" sz="2400" dirty="0">
                <a:solidFill>
                  <a:prstClr val="black"/>
                </a:solidFill>
                <a:latin typeface="Calibri" panose="020F0502020204030204"/>
              </a:rPr>
              <a:t>Characterization of Fire Geometry and Energy Release in Relation to Fuels Geometry and Consumption Measured on the Ground, from the Air and from Space.  </a:t>
            </a:r>
          </a:p>
          <a:p>
            <a:pPr algn="ctr" defTabSz="914377"/>
            <a:endParaRPr lang="en-US" sz="2400" dirty="0">
              <a:solidFill>
                <a:prstClr val="black"/>
              </a:solidFill>
              <a:latin typeface="Calibri" panose="020F0502020204030204"/>
            </a:endParaRPr>
          </a:p>
        </p:txBody>
      </p:sp>
      <p:sp>
        <p:nvSpPr>
          <p:cNvPr id="2" name="TextBox 1">
            <a:extLst>
              <a:ext uri="{FF2B5EF4-FFF2-40B4-BE49-F238E27FC236}">
                <a16:creationId xmlns:a16="http://schemas.microsoft.com/office/drawing/2014/main" id="{24F2310F-2AFC-48F4-8333-38AC0476CB13}"/>
              </a:ext>
            </a:extLst>
          </p:cNvPr>
          <p:cNvSpPr txBox="1"/>
          <p:nvPr/>
        </p:nvSpPr>
        <p:spPr>
          <a:xfrm>
            <a:off x="751225" y="1467349"/>
            <a:ext cx="11230412" cy="4010842"/>
          </a:xfrm>
          <a:prstGeom prst="rect">
            <a:avLst/>
          </a:prstGeom>
          <a:noFill/>
        </p:spPr>
        <p:txBody>
          <a:bodyPr wrap="square" rtlCol="0">
            <a:spAutoFit/>
          </a:bodyPr>
          <a:lstStyle/>
          <a:p>
            <a:pPr algn="ctr" defTabSz="1219170"/>
            <a:r>
              <a:rPr lang="en-US" sz="2400" b="1" dirty="0">
                <a:solidFill>
                  <a:prstClr val="black"/>
                </a:solidFill>
                <a:latin typeface="Calibri" panose="020F0502020204030204"/>
              </a:rPr>
              <a:t>Tim Ball  Fireball</a:t>
            </a:r>
            <a:br>
              <a:rPr lang="en-US" sz="2400" dirty="0">
                <a:solidFill>
                  <a:prstClr val="black"/>
                </a:solidFill>
                <a:latin typeface="Calibri" panose="020F0502020204030204"/>
              </a:rPr>
            </a:br>
            <a:endParaRPr lang="en-US" sz="1200" b="1" dirty="0">
              <a:solidFill>
                <a:prstClr val="black"/>
              </a:solidFill>
              <a:latin typeface="Calibri" panose="020F0502020204030204"/>
            </a:endParaRPr>
          </a:p>
          <a:p>
            <a:pPr defTabSz="1219170"/>
            <a:r>
              <a:rPr lang="en-US" sz="2133" b="1" dirty="0">
                <a:solidFill>
                  <a:prstClr val="black"/>
                </a:solidFill>
                <a:latin typeface="Calibri" panose="020F0502020204030204"/>
              </a:rPr>
              <a:t>Andy Hudak</a:t>
            </a:r>
            <a:r>
              <a:rPr lang="en-US" sz="2133" dirty="0">
                <a:solidFill>
                  <a:prstClr val="black"/>
                </a:solidFill>
                <a:latin typeface="Calibri" panose="020F0502020204030204"/>
              </a:rPr>
              <a:t> - USFS Rocky Mtn Experiment Station, Moscow, Idaho PI of SERDP Objects Project</a:t>
            </a:r>
          </a:p>
          <a:p>
            <a:pPr defTabSz="1219170"/>
            <a:r>
              <a:rPr lang="en-US" sz="2133" b="1" dirty="0">
                <a:solidFill>
                  <a:prstClr val="black"/>
                </a:solidFill>
                <a:latin typeface="Calibri" panose="020F0502020204030204"/>
              </a:rPr>
              <a:t>Nancy French </a:t>
            </a:r>
            <a:r>
              <a:rPr lang="en-US" sz="2133" dirty="0">
                <a:solidFill>
                  <a:prstClr val="black"/>
                </a:solidFill>
                <a:latin typeface="Calibri" panose="020F0502020204030204"/>
              </a:rPr>
              <a:t>- Michigan Tech University, Co-PI of SERDP Objects Project </a:t>
            </a:r>
            <a:br>
              <a:rPr lang="en-US" sz="2133" dirty="0">
                <a:solidFill>
                  <a:prstClr val="black"/>
                </a:solidFill>
                <a:latin typeface="Calibri" panose="020F0502020204030204"/>
              </a:rPr>
            </a:br>
            <a:r>
              <a:rPr lang="en-US" sz="2133" b="1" dirty="0">
                <a:solidFill>
                  <a:prstClr val="black"/>
                </a:solidFill>
                <a:latin typeface="Calibri" panose="020F0502020204030204"/>
              </a:rPr>
              <a:t>Matt Dickinson </a:t>
            </a:r>
            <a:r>
              <a:rPr lang="en-US" sz="2133" dirty="0">
                <a:solidFill>
                  <a:prstClr val="black"/>
                </a:solidFill>
                <a:latin typeface="Calibri" panose="020F0502020204030204"/>
              </a:rPr>
              <a:t>- USFS Eastern Experiment Station Co-PI of SERDP Objects Project   </a:t>
            </a:r>
          </a:p>
          <a:p>
            <a:pPr defTabSz="1219170"/>
            <a:r>
              <a:rPr lang="en-US" sz="2133" b="1" dirty="0">
                <a:solidFill>
                  <a:prstClr val="black"/>
                </a:solidFill>
                <a:latin typeface="Calibri" panose="020F0502020204030204"/>
              </a:rPr>
              <a:t>Chaincy Kuo -</a:t>
            </a:r>
            <a:r>
              <a:rPr lang="en-US" sz="2133" dirty="0">
                <a:solidFill>
                  <a:prstClr val="black"/>
                </a:solidFill>
                <a:latin typeface="Calibri" panose="020F0502020204030204"/>
              </a:rPr>
              <a:t> Fireball                     </a:t>
            </a:r>
            <a:r>
              <a:rPr lang="en-US" sz="2133" b="1" dirty="0">
                <a:solidFill>
                  <a:prstClr val="black"/>
                </a:solidFill>
                <a:latin typeface="Calibri" panose="020F0502020204030204"/>
              </a:rPr>
              <a:t>Carl Pennypacker</a:t>
            </a:r>
            <a:r>
              <a:rPr lang="en-US" sz="2133" dirty="0">
                <a:solidFill>
                  <a:prstClr val="black"/>
                </a:solidFill>
                <a:latin typeface="Calibri" panose="020F0502020204030204"/>
              </a:rPr>
              <a:t> &amp; </a:t>
            </a:r>
            <a:r>
              <a:rPr lang="en-US" sz="2133" b="1" dirty="0">
                <a:solidFill>
                  <a:prstClr val="black"/>
                </a:solidFill>
                <a:latin typeface="Calibri" panose="020F0502020204030204"/>
              </a:rPr>
              <a:t>Ed </a:t>
            </a:r>
            <a:r>
              <a:rPr lang="en-US" sz="2133" b="1" dirty="0" err="1">
                <a:solidFill>
                  <a:prstClr val="black"/>
                </a:solidFill>
                <a:latin typeface="Calibri" panose="020F0502020204030204"/>
              </a:rPr>
              <a:t>Wishnow</a:t>
            </a:r>
            <a:r>
              <a:rPr lang="en-US" sz="2133" dirty="0">
                <a:solidFill>
                  <a:prstClr val="black"/>
                </a:solidFill>
                <a:latin typeface="Calibri" panose="020F0502020204030204"/>
              </a:rPr>
              <a:t> UC Berkeley Space Sciences Lab</a:t>
            </a:r>
          </a:p>
          <a:p>
            <a:pPr defTabSz="1219170"/>
            <a:r>
              <a:rPr lang="en-US" sz="2133" b="1" dirty="0">
                <a:solidFill>
                  <a:prstClr val="black"/>
                </a:solidFill>
                <a:latin typeface="Calibri" panose="020F0502020204030204"/>
              </a:rPr>
              <a:t>Bob </a:t>
            </a:r>
            <a:r>
              <a:rPr lang="en-US" sz="2133" b="1" dirty="0" err="1">
                <a:solidFill>
                  <a:prstClr val="black"/>
                </a:solidFill>
                <a:latin typeface="Calibri" panose="020F0502020204030204"/>
              </a:rPr>
              <a:t>Kremens</a:t>
            </a:r>
            <a:r>
              <a:rPr lang="en-US" sz="2133" dirty="0">
                <a:solidFill>
                  <a:prstClr val="black"/>
                </a:solidFill>
                <a:latin typeface="Calibri" panose="020F0502020204030204"/>
              </a:rPr>
              <a:t> - RIT                    </a:t>
            </a:r>
            <a:r>
              <a:rPr lang="en-US" sz="2133" b="1" dirty="0">
                <a:solidFill>
                  <a:prstClr val="black"/>
                </a:solidFill>
                <a:latin typeface="Calibri" panose="020F0502020204030204"/>
              </a:rPr>
              <a:t>Craig Clements</a:t>
            </a:r>
            <a:r>
              <a:rPr lang="en-US" sz="2133" dirty="0">
                <a:solidFill>
                  <a:prstClr val="black"/>
                </a:solidFill>
                <a:latin typeface="Calibri" panose="020F0502020204030204"/>
              </a:rPr>
              <a:t> - Fire Interdisciplinary Research Center, San Jose State </a:t>
            </a:r>
          </a:p>
          <a:p>
            <a:pPr defTabSz="1219170"/>
            <a:endParaRPr lang="en-US" sz="2133" dirty="0">
              <a:solidFill>
                <a:prstClr val="black"/>
              </a:solidFill>
              <a:latin typeface="Calibri" panose="020F0502020204030204"/>
            </a:endParaRPr>
          </a:p>
          <a:p>
            <a:pPr defTabSz="1219170"/>
            <a:endParaRPr lang="en-US" sz="2133" dirty="0">
              <a:solidFill>
                <a:prstClr val="black"/>
              </a:solidFill>
              <a:latin typeface="Calibri" panose="020F0502020204030204"/>
            </a:endParaRPr>
          </a:p>
          <a:p>
            <a:pPr defTabSz="1219170"/>
            <a:r>
              <a:rPr lang="en-US" sz="2133" dirty="0">
                <a:solidFill>
                  <a:prstClr val="black"/>
                </a:solidFill>
                <a:latin typeface="Calibri" panose="020F0502020204030204"/>
              </a:rPr>
              <a:t> </a:t>
            </a:r>
          </a:p>
          <a:p>
            <a:pPr defTabSz="1219170"/>
            <a:endParaRPr lang="en-US" sz="2400" dirty="0">
              <a:solidFill>
                <a:prstClr val="black"/>
              </a:solidFill>
              <a:latin typeface="Calibri" panose="020F0502020204030204"/>
            </a:endParaRPr>
          </a:p>
          <a:p>
            <a:pPr defTabSz="1219170"/>
            <a:endParaRPr lang="en-US" sz="2400"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9A21D25D-69F5-41E1-8515-155D8F52AC89}"/>
              </a:ext>
            </a:extLst>
          </p:cNvPr>
          <p:cNvSpPr txBox="1"/>
          <p:nvPr/>
        </p:nvSpPr>
        <p:spPr>
          <a:xfrm>
            <a:off x="3230280" y="4202636"/>
            <a:ext cx="5731441" cy="4154984"/>
          </a:xfrm>
          <a:prstGeom prst="rect">
            <a:avLst/>
          </a:prstGeom>
          <a:noFill/>
        </p:spPr>
        <p:txBody>
          <a:bodyPr wrap="none" rtlCol="0">
            <a:spAutoFit/>
          </a:bodyPr>
          <a:lstStyle/>
          <a:p>
            <a:pPr algn="ctr" defTabSz="1219170"/>
            <a:r>
              <a:rPr lang="en-US" sz="2400" b="1" i="1" dirty="0">
                <a:solidFill>
                  <a:prstClr val="black"/>
                </a:solidFill>
                <a:latin typeface="Calibri" panose="020F0502020204030204"/>
              </a:rPr>
              <a:t>Supporting Entities</a:t>
            </a:r>
          </a:p>
          <a:p>
            <a:pPr defTabSz="1219170"/>
            <a:r>
              <a:rPr lang="en-US" sz="2400" dirty="0">
                <a:solidFill>
                  <a:prstClr val="black"/>
                </a:solidFill>
                <a:latin typeface="Calibri" panose="020F0502020204030204"/>
              </a:rPr>
              <a:t>SERDP:  DOD, DOE, EPA               USFS</a:t>
            </a:r>
          </a:p>
          <a:p>
            <a:pPr defTabSz="1219170"/>
            <a:r>
              <a:rPr lang="en-US" sz="2400" dirty="0">
                <a:solidFill>
                  <a:prstClr val="black"/>
                </a:solidFill>
                <a:latin typeface="Calibri" panose="020F0502020204030204"/>
              </a:rPr>
              <a:t>Gordon &amp; Betty Moore Foundation</a:t>
            </a:r>
          </a:p>
          <a:p>
            <a:pPr defTabSz="1219170"/>
            <a:r>
              <a:rPr lang="en-US" sz="2400" dirty="0">
                <a:solidFill>
                  <a:prstClr val="black"/>
                </a:solidFill>
                <a:latin typeface="Calibri" panose="020F0502020204030204"/>
              </a:rPr>
              <a:t>Ball Aerospace </a:t>
            </a:r>
          </a:p>
          <a:p>
            <a:pPr defTabSz="1219170"/>
            <a:r>
              <a:rPr lang="en-US" sz="2400" dirty="0">
                <a:solidFill>
                  <a:prstClr val="black"/>
                </a:solidFill>
                <a:latin typeface="Calibri" panose="020F0502020204030204"/>
              </a:rPr>
              <a:t>Space Dynamics Lab  -- Utah State University</a:t>
            </a:r>
            <a:br>
              <a:rPr lang="en-US" sz="2400" dirty="0">
                <a:solidFill>
                  <a:prstClr val="black"/>
                </a:solidFill>
                <a:latin typeface="Calibri" panose="020F0502020204030204"/>
              </a:rPr>
            </a:br>
            <a:r>
              <a:rPr lang="en-US" sz="2400" dirty="0">
                <a:solidFill>
                  <a:prstClr val="black"/>
                </a:solidFill>
                <a:latin typeface="Calibri" panose="020F0502020204030204"/>
              </a:rPr>
              <a:t>UC San Diego</a:t>
            </a:r>
          </a:p>
          <a:p>
            <a:pPr defTabSz="1219170"/>
            <a:endParaRPr lang="en-US" sz="2400" dirty="0">
              <a:solidFill>
                <a:prstClr val="black"/>
              </a:solidFill>
              <a:latin typeface="Calibri" panose="020F0502020204030204"/>
            </a:endParaRPr>
          </a:p>
          <a:p>
            <a:pPr defTabSz="1219170"/>
            <a:endParaRPr lang="en-US" sz="2400" dirty="0">
              <a:solidFill>
                <a:prstClr val="black"/>
              </a:solidFill>
              <a:latin typeface="Calibri" panose="020F0502020204030204"/>
            </a:endParaRPr>
          </a:p>
          <a:p>
            <a:pPr defTabSz="1219170"/>
            <a:endParaRPr lang="en-US" sz="2400" dirty="0">
              <a:solidFill>
                <a:prstClr val="black"/>
              </a:solidFill>
              <a:latin typeface="Calibri" panose="020F0502020204030204"/>
            </a:endParaRPr>
          </a:p>
          <a:p>
            <a:pPr defTabSz="1219170"/>
            <a:r>
              <a:rPr lang="en-US" sz="2400" dirty="0">
                <a:solidFill>
                  <a:prstClr val="black"/>
                </a:solidFill>
                <a:latin typeface="Calibri" panose="020F0502020204030204"/>
              </a:rPr>
              <a:t>  </a:t>
            </a:r>
          </a:p>
          <a:p>
            <a:pPr defTabSz="1219170"/>
            <a:endParaRPr lang="en-US" sz="2400" dirty="0">
              <a:solidFill>
                <a:prstClr val="black"/>
              </a:solidFill>
              <a:latin typeface="Calibri" panose="020F0502020204030204"/>
            </a:endParaRPr>
          </a:p>
        </p:txBody>
      </p:sp>
      <p:sp>
        <p:nvSpPr>
          <p:cNvPr id="13" name="Right Arrow 3">
            <a:extLst>
              <a:ext uri="{FF2B5EF4-FFF2-40B4-BE49-F238E27FC236}">
                <a16:creationId xmlns:a16="http://schemas.microsoft.com/office/drawing/2014/main" id="{8201BA52-A2FC-45A3-8561-263C2990FA31}"/>
              </a:ext>
            </a:extLst>
          </p:cNvPr>
          <p:cNvSpPr/>
          <p:nvPr/>
        </p:nvSpPr>
        <p:spPr>
          <a:xfrm flipV="1">
            <a:off x="6304479" y="4679755"/>
            <a:ext cx="779317" cy="217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1" name="Rectangle 10">
            <a:extLst>
              <a:ext uri="{FF2B5EF4-FFF2-40B4-BE49-F238E27FC236}">
                <a16:creationId xmlns:a16="http://schemas.microsoft.com/office/drawing/2014/main" id="{4AF96FE5-8833-4522-B4DD-B568C4C1E356}"/>
              </a:ext>
            </a:extLst>
          </p:cNvPr>
          <p:cNvSpPr/>
          <p:nvPr/>
        </p:nvSpPr>
        <p:spPr>
          <a:xfrm>
            <a:off x="2869431" y="4063999"/>
            <a:ext cx="6588605" cy="26507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Tree>
    <p:extLst>
      <p:ext uri="{BB962C8B-B14F-4D97-AF65-F5344CB8AC3E}">
        <p14:creationId xmlns:p14="http://schemas.microsoft.com/office/powerpoint/2010/main" val="3225818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1019EB-1697-4B53-881D-C10B2902E3B6}"/>
              </a:ext>
            </a:extLst>
          </p:cNvPr>
          <p:cNvPicPr>
            <a:picLocks noChangeAspect="1"/>
          </p:cNvPicPr>
          <p:nvPr/>
        </p:nvPicPr>
        <p:blipFill>
          <a:blip r:embed="rId2"/>
          <a:stretch>
            <a:fillRect/>
          </a:stretch>
        </p:blipFill>
        <p:spPr>
          <a:xfrm>
            <a:off x="2502123" y="0"/>
            <a:ext cx="9227555" cy="6858000"/>
          </a:xfrm>
          <a:prstGeom prst="rect">
            <a:avLst/>
          </a:prstGeom>
        </p:spPr>
      </p:pic>
      <p:sp>
        <p:nvSpPr>
          <p:cNvPr id="4" name="TextBox 3"/>
          <p:cNvSpPr txBox="1"/>
          <p:nvPr/>
        </p:nvSpPr>
        <p:spPr>
          <a:xfrm>
            <a:off x="416168" y="0"/>
            <a:ext cx="1723293" cy="369332"/>
          </a:xfrm>
          <a:prstGeom prst="rect">
            <a:avLst/>
          </a:prstGeom>
          <a:noFill/>
        </p:spPr>
        <p:txBody>
          <a:bodyPr wrap="square" rtlCol="0">
            <a:spAutoFit/>
          </a:bodyPr>
          <a:lstStyle/>
          <a:p>
            <a:pPr algn="ctr"/>
            <a:r>
              <a:rPr lang="en-US" dirty="0"/>
              <a:t>Four Tasks</a:t>
            </a:r>
          </a:p>
        </p:txBody>
      </p:sp>
      <p:sp>
        <p:nvSpPr>
          <p:cNvPr id="5" name="TextBox 4"/>
          <p:cNvSpPr txBox="1"/>
          <p:nvPr/>
        </p:nvSpPr>
        <p:spPr>
          <a:xfrm>
            <a:off x="164121" y="369332"/>
            <a:ext cx="2227385" cy="6432530"/>
          </a:xfrm>
          <a:prstGeom prst="rect">
            <a:avLst/>
          </a:prstGeom>
          <a:noFill/>
          <a:ln w="19050">
            <a:solidFill>
              <a:srgbClr val="00B050"/>
            </a:solidFill>
          </a:ln>
        </p:spPr>
        <p:txBody>
          <a:bodyPr wrap="square" tIns="91440" bIns="0" rtlCol="0">
            <a:spAutoFit/>
          </a:bodyPr>
          <a:lstStyle/>
          <a:p>
            <a:r>
              <a:rPr lang="en-US" dirty="0"/>
              <a:t>Measure and understand the total radiation from fires and its components. Secondary radiation likely plays a significant part and the emissivity of components is not simple.</a:t>
            </a:r>
          </a:p>
          <a:p>
            <a:endParaRPr lang="en-US" sz="800" dirty="0"/>
          </a:p>
          <a:p>
            <a:r>
              <a:rPr lang="en-US" dirty="0"/>
              <a:t>Measure temperatures of burning fuels to understand both energy release and fuel consumption. </a:t>
            </a:r>
          </a:p>
          <a:p>
            <a:endParaRPr lang="en-US" sz="800" dirty="0"/>
          </a:p>
          <a:p>
            <a:r>
              <a:rPr lang="en-US" dirty="0"/>
              <a:t>Measure flame and fuel geometric relationships.</a:t>
            </a:r>
            <a:br>
              <a:rPr lang="en-US" dirty="0"/>
            </a:br>
            <a:endParaRPr lang="en-US" sz="800" dirty="0"/>
          </a:p>
          <a:p>
            <a:r>
              <a:rPr lang="en-US" dirty="0"/>
              <a:t>Measure perimeter and rates of spread.   </a:t>
            </a:r>
          </a:p>
        </p:txBody>
      </p:sp>
    </p:spTree>
    <p:extLst>
      <p:ext uri="{BB962C8B-B14F-4D97-AF65-F5344CB8AC3E}">
        <p14:creationId xmlns:p14="http://schemas.microsoft.com/office/powerpoint/2010/main" val="3138518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equipment&#10;&#10;Description automatically generated">
            <a:extLst>
              <a:ext uri="{FF2B5EF4-FFF2-40B4-BE49-F238E27FC236}">
                <a16:creationId xmlns:a16="http://schemas.microsoft.com/office/drawing/2014/main" id="{984DF52D-D114-48CA-91CB-F3ADBF4FB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680317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A6DC20-048D-4781-BA8B-5D94AB2F4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32657"/>
            <a:ext cx="9144000" cy="6858000"/>
          </a:xfrm>
          <a:prstGeom prst="rect">
            <a:avLst/>
          </a:prstGeom>
        </p:spPr>
      </p:pic>
    </p:spTree>
    <p:extLst>
      <p:ext uri="{BB962C8B-B14F-4D97-AF65-F5344CB8AC3E}">
        <p14:creationId xmlns:p14="http://schemas.microsoft.com/office/powerpoint/2010/main" val="74964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AE667B-B7E3-40EC-8B7E-6B6E04FE8C17}"/>
              </a:ext>
            </a:extLst>
          </p:cNvPr>
          <p:cNvPicPr>
            <a:picLocks noChangeAspect="1"/>
          </p:cNvPicPr>
          <p:nvPr/>
        </p:nvPicPr>
        <p:blipFill rotWithShape="1">
          <a:blip r:embed="rId2">
            <a:extLst>
              <a:ext uri="{28A0092B-C50C-407E-A947-70E740481C1C}">
                <a14:useLocalDpi xmlns:a14="http://schemas.microsoft.com/office/drawing/2010/main" val="0"/>
              </a:ext>
            </a:extLst>
          </a:blip>
          <a:srcRect l="2034" t="12967" b="5936"/>
          <a:stretch/>
        </p:blipFill>
        <p:spPr>
          <a:xfrm>
            <a:off x="-71472" y="344466"/>
            <a:ext cx="12334943" cy="6169068"/>
          </a:xfrm>
          <a:prstGeom prst="rect">
            <a:avLst/>
          </a:prstGeom>
        </p:spPr>
      </p:pic>
      <p:sp>
        <p:nvSpPr>
          <p:cNvPr id="4" name="TextBox 3">
            <a:extLst>
              <a:ext uri="{FF2B5EF4-FFF2-40B4-BE49-F238E27FC236}">
                <a16:creationId xmlns:a16="http://schemas.microsoft.com/office/drawing/2014/main" id="{4F2FEF75-9BEC-48FD-A809-088754E2B5AF}"/>
              </a:ext>
            </a:extLst>
          </p:cNvPr>
          <p:cNvSpPr txBox="1"/>
          <p:nvPr/>
        </p:nvSpPr>
        <p:spPr>
          <a:xfrm>
            <a:off x="475989" y="0"/>
            <a:ext cx="3429261" cy="369332"/>
          </a:xfrm>
          <a:prstGeom prst="rect">
            <a:avLst/>
          </a:prstGeom>
          <a:noFill/>
          <a:ln>
            <a:solidFill>
              <a:schemeClr val="accent1"/>
            </a:solidFill>
          </a:ln>
        </p:spPr>
        <p:txBody>
          <a:bodyPr wrap="square" rtlCol="0">
            <a:spAutoFit/>
          </a:bodyPr>
          <a:lstStyle/>
          <a:p>
            <a:pPr algn="ctr"/>
            <a:r>
              <a:rPr lang="en-US" dirty="0"/>
              <a:t>1.5 to 5.5um  OD1   0-328 C </a:t>
            </a:r>
          </a:p>
        </p:txBody>
      </p:sp>
      <p:sp>
        <p:nvSpPr>
          <p:cNvPr id="5" name="TextBox 4">
            <a:extLst>
              <a:ext uri="{FF2B5EF4-FFF2-40B4-BE49-F238E27FC236}">
                <a16:creationId xmlns:a16="http://schemas.microsoft.com/office/drawing/2014/main" id="{90D0BD5A-9ADB-4005-94B8-6E7251A68555}"/>
              </a:ext>
            </a:extLst>
          </p:cNvPr>
          <p:cNvSpPr txBox="1"/>
          <p:nvPr/>
        </p:nvSpPr>
        <p:spPr>
          <a:xfrm>
            <a:off x="4581525" y="15359"/>
            <a:ext cx="2802501" cy="369333"/>
          </a:xfrm>
          <a:prstGeom prst="rect">
            <a:avLst/>
          </a:prstGeom>
          <a:noFill/>
          <a:ln>
            <a:solidFill>
              <a:schemeClr val="accent1"/>
            </a:solidFill>
          </a:ln>
        </p:spPr>
        <p:txBody>
          <a:bodyPr wrap="square" rtlCol="0">
            <a:noAutofit/>
          </a:bodyPr>
          <a:lstStyle/>
          <a:p>
            <a:pPr algn="ctr"/>
            <a:r>
              <a:rPr lang="en-US" dirty="0"/>
              <a:t>3.71 to 3.89um     189-919 C  </a:t>
            </a:r>
          </a:p>
          <a:p>
            <a:pPr algn="ctr"/>
            <a:endParaRPr lang="en-US" dirty="0"/>
          </a:p>
        </p:txBody>
      </p:sp>
      <p:sp>
        <p:nvSpPr>
          <p:cNvPr id="8" name="TextBox 7">
            <a:extLst>
              <a:ext uri="{FF2B5EF4-FFF2-40B4-BE49-F238E27FC236}">
                <a16:creationId xmlns:a16="http://schemas.microsoft.com/office/drawing/2014/main" id="{EBC08A4D-4860-48CE-A402-ECD2CF44F411}"/>
              </a:ext>
            </a:extLst>
          </p:cNvPr>
          <p:cNvSpPr txBox="1"/>
          <p:nvPr/>
        </p:nvSpPr>
        <p:spPr>
          <a:xfrm>
            <a:off x="8633461" y="15359"/>
            <a:ext cx="2993988" cy="369333"/>
          </a:xfrm>
          <a:prstGeom prst="rect">
            <a:avLst/>
          </a:prstGeom>
          <a:noFill/>
          <a:ln>
            <a:solidFill>
              <a:schemeClr val="accent1"/>
            </a:solidFill>
          </a:ln>
        </p:spPr>
        <p:txBody>
          <a:bodyPr wrap="square" rtlCol="0">
            <a:noAutofit/>
          </a:bodyPr>
          <a:lstStyle/>
          <a:p>
            <a:pPr algn="ctr"/>
            <a:r>
              <a:rPr lang="en-US" dirty="0"/>
              <a:t>2.59 to 2.82 um     277-875 C  </a:t>
            </a:r>
          </a:p>
          <a:p>
            <a:pPr algn="ctr"/>
            <a:endParaRPr lang="en-US" dirty="0"/>
          </a:p>
        </p:txBody>
      </p:sp>
      <p:sp>
        <p:nvSpPr>
          <p:cNvPr id="9" name="TextBox 8">
            <a:extLst>
              <a:ext uri="{FF2B5EF4-FFF2-40B4-BE49-F238E27FC236}">
                <a16:creationId xmlns:a16="http://schemas.microsoft.com/office/drawing/2014/main" id="{C9289DF0-F876-45BC-A80B-B93882D517CD}"/>
              </a:ext>
            </a:extLst>
          </p:cNvPr>
          <p:cNvSpPr txBox="1"/>
          <p:nvPr/>
        </p:nvSpPr>
        <p:spPr>
          <a:xfrm>
            <a:off x="6728498" y="3429000"/>
            <a:ext cx="1383802" cy="511899"/>
          </a:xfrm>
          <a:prstGeom prst="rect">
            <a:avLst/>
          </a:prstGeom>
          <a:noFill/>
          <a:ln>
            <a:solidFill>
              <a:schemeClr val="accent1"/>
            </a:solidFill>
          </a:ln>
        </p:spPr>
        <p:txBody>
          <a:bodyPr wrap="square" rtlCol="0">
            <a:noAutofit/>
          </a:bodyPr>
          <a:lstStyle/>
          <a:p>
            <a:pPr algn="ctr"/>
            <a:r>
              <a:rPr lang="en-US" sz="1400" dirty="0"/>
              <a:t>4.38 to 4.59 um </a:t>
            </a:r>
          </a:p>
          <a:p>
            <a:pPr algn="ctr"/>
            <a:r>
              <a:rPr lang="en-US" sz="1400" dirty="0"/>
              <a:t>    144-932 C  </a:t>
            </a:r>
          </a:p>
          <a:p>
            <a:pPr algn="ctr"/>
            <a:endParaRPr lang="en-US" dirty="0"/>
          </a:p>
        </p:txBody>
      </p:sp>
      <p:sp>
        <p:nvSpPr>
          <p:cNvPr id="10" name="TextBox 9">
            <a:extLst>
              <a:ext uri="{FF2B5EF4-FFF2-40B4-BE49-F238E27FC236}">
                <a16:creationId xmlns:a16="http://schemas.microsoft.com/office/drawing/2014/main" id="{58B700D1-FAB3-47AC-8733-03C1F91A6FF4}"/>
              </a:ext>
            </a:extLst>
          </p:cNvPr>
          <p:cNvSpPr txBox="1"/>
          <p:nvPr/>
        </p:nvSpPr>
        <p:spPr>
          <a:xfrm>
            <a:off x="4087787" y="2917101"/>
            <a:ext cx="1705967" cy="511899"/>
          </a:xfrm>
          <a:prstGeom prst="rect">
            <a:avLst/>
          </a:prstGeom>
          <a:noFill/>
          <a:ln>
            <a:solidFill>
              <a:schemeClr val="accent1"/>
            </a:solidFill>
          </a:ln>
        </p:spPr>
        <p:txBody>
          <a:bodyPr wrap="square" rtlCol="0">
            <a:noAutofit/>
          </a:bodyPr>
          <a:lstStyle/>
          <a:p>
            <a:pPr algn="ctr"/>
            <a:r>
              <a:rPr lang="en-US" sz="1400" dirty="0"/>
              <a:t>1.63 to 1.75 um OD2</a:t>
            </a:r>
          </a:p>
          <a:p>
            <a:pPr algn="ctr"/>
            <a:r>
              <a:rPr lang="en-US" sz="1400" dirty="0"/>
              <a:t>    396 -1040 C  </a:t>
            </a:r>
          </a:p>
          <a:p>
            <a:pPr algn="ctr"/>
            <a:endParaRPr lang="en-US" dirty="0"/>
          </a:p>
        </p:txBody>
      </p:sp>
      <p:sp>
        <p:nvSpPr>
          <p:cNvPr id="11" name="TextBox 10">
            <a:extLst>
              <a:ext uri="{FF2B5EF4-FFF2-40B4-BE49-F238E27FC236}">
                <a16:creationId xmlns:a16="http://schemas.microsoft.com/office/drawing/2014/main" id="{849B4F89-0A52-4774-8E7E-A9893E8C26DA}"/>
              </a:ext>
            </a:extLst>
          </p:cNvPr>
          <p:cNvSpPr txBox="1"/>
          <p:nvPr/>
        </p:nvSpPr>
        <p:spPr>
          <a:xfrm>
            <a:off x="874687" y="6484236"/>
            <a:ext cx="2541613" cy="358406"/>
          </a:xfrm>
          <a:prstGeom prst="rect">
            <a:avLst/>
          </a:prstGeom>
          <a:noFill/>
          <a:ln>
            <a:solidFill>
              <a:schemeClr val="accent1"/>
            </a:solidFill>
          </a:ln>
        </p:spPr>
        <p:txBody>
          <a:bodyPr wrap="square" rtlCol="0">
            <a:noAutofit/>
          </a:bodyPr>
          <a:lstStyle/>
          <a:p>
            <a:pPr algn="ctr"/>
            <a:r>
              <a:rPr lang="en-US" sz="1400" dirty="0"/>
              <a:t>1.5 to 5.4 um OD2    293 -1501 C  </a:t>
            </a:r>
          </a:p>
          <a:p>
            <a:pPr algn="ctr"/>
            <a:endParaRPr lang="en-US" dirty="0"/>
          </a:p>
        </p:txBody>
      </p:sp>
      <p:sp>
        <p:nvSpPr>
          <p:cNvPr id="12" name="TextBox 11">
            <a:extLst>
              <a:ext uri="{FF2B5EF4-FFF2-40B4-BE49-F238E27FC236}">
                <a16:creationId xmlns:a16="http://schemas.microsoft.com/office/drawing/2014/main" id="{DBEEF753-B8E4-4404-9DDA-1C7D227B2E35}"/>
              </a:ext>
            </a:extLst>
          </p:cNvPr>
          <p:cNvSpPr txBox="1"/>
          <p:nvPr/>
        </p:nvSpPr>
        <p:spPr>
          <a:xfrm>
            <a:off x="4751362" y="6498885"/>
            <a:ext cx="2632664" cy="358406"/>
          </a:xfrm>
          <a:prstGeom prst="rect">
            <a:avLst/>
          </a:prstGeom>
          <a:noFill/>
          <a:ln>
            <a:solidFill>
              <a:schemeClr val="accent1"/>
            </a:solidFill>
          </a:ln>
        </p:spPr>
        <p:txBody>
          <a:bodyPr wrap="square" rtlCol="0">
            <a:noAutofit/>
          </a:bodyPr>
          <a:lstStyle/>
          <a:p>
            <a:pPr algn="ctr"/>
            <a:r>
              <a:rPr lang="en-US" sz="1400" dirty="0"/>
              <a:t>2.0 to 2.17 um OD2    396 -1040 C  </a:t>
            </a:r>
          </a:p>
          <a:p>
            <a:pPr algn="ctr"/>
            <a:endParaRPr lang="en-US" dirty="0"/>
          </a:p>
        </p:txBody>
      </p:sp>
      <p:sp>
        <p:nvSpPr>
          <p:cNvPr id="13" name="TextBox 12">
            <a:extLst>
              <a:ext uri="{FF2B5EF4-FFF2-40B4-BE49-F238E27FC236}">
                <a16:creationId xmlns:a16="http://schemas.microsoft.com/office/drawing/2014/main" id="{2EA8D881-B349-46DC-878D-1E57BFF92AB3}"/>
              </a:ext>
            </a:extLst>
          </p:cNvPr>
          <p:cNvSpPr txBox="1"/>
          <p:nvPr/>
        </p:nvSpPr>
        <p:spPr>
          <a:xfrm>
            <a:off x="8937599" y="6506210"/>
            <a:ext cx="2541613" cy="358406"/>
          </a:xfrm>
          <a:prstGeom prst="rect">
            <a:avLst/>
          </a:prstGeom>
          <a:noFill/>
          <a:ln>
            <a:solidFill>
              <a:schemeClr val="accent1"/>
            </a:solidFill>
          </a:ln>
        </p:spPr>
        <p:txBody>
          <a:bodyPr wrap="square" rtlCol="0">
            <a:noAutofit/>
          </a:bodyPr>
          <a:lstStyle/>
          <a:p>
            <a:pPr algn="ctr"/>
            <a:r>
              <a:rPr lang="en-US" sz="1400" dirty="0"/>
              <a:t>1.5 to 5.4 um OD3   575 -2500 C  </a:t>
            </a:r>
          </a:p>
          <a:p>
            <a:pPr algn="ctr"/>
            <a:endParaRPr lang="en-US" dirty="0"/>
          </a:p>
        </p:txBody>
      </p:sp>
    </p:spTree>
    <p:extLst>
      <p:ext uri="{BB962C8B-B14F-4D97-AF65-F5344CB8AC3E}">
        <p14:creationId xmlns:p14="http://schemas.microsoft.com/office/powerpoint/2010/main" val="3644130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149117-4DC7-461B-83DD-715B69BF9394}"/>
              </a:ext>
            </a:extLst>
          </p:cNvPr>
          <p:cNvPicPr>
            <a:picLocks noChangeAspect="1"/>
          </p:cNvPicPr>
          <p:nvPr/>
        </p:nvPicPr>
        <p:blipFill>
          <a:blip r:embed="rId2"/>
          <a:stretch>
            <a:fillRect/>
          </a:stretch>
        </p:blipFill>
        <p:spPr>
          <a:xfrm>
            <a:off x="1001730" y="0"/>
            <a:ext cx="10188540" cy="6858000"/>
          </a:xfrm>
          <a:prstGeom prst="rect">
            <a:avLst/>
          </a:prstGeom>
        </p:spPr>
      </p:pic>
    </p:spTree>
    <p:extLst>
      <p:ext uri="{BB962C8B-B14F-4D97-AF65-F5344CB8AC3E}">
        <p14:creationId xmlns:p14="http://schemas.microsoft.com/office/powerpoint/2010/main" val="2433389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3223" y="0"/>
            <a:ext cx="8345553" cy="6858000"/>
          </a:xfrm>
          <a:prstGeom prst="rect">
            <a:avLst/>
          </a:prstGeom>
        </p:spPr>
      </p:pic>
    </p:spTree>
    <p:extLst>
      <p:ext uri="{BB962C8B-B14F-4D97-AF65-F5344CB8AC3E}">
        <p14:creationId xmlns:p14="http://schemas.microsoft.com/office/powerpoint/2010/main" val="830571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2C395C-EE1B-447E-BDCC-4EDBA1E80693}"/>
              </a:ext>
            </a:extLst>
          </p:cNvPr>
          <p:cNvPicPr>
            <a:picLocks noChangeAspect="1"/>
          </p:cNvPicPr>
          <p:nvPr/>
        </p:nvPicPr>
        <p:blipFill>
          <a:blip r:embed="rId2"/>
          <a:stretch>
            <a:fillRect/>
          </a:stretch>
        </p:blipFill>
        <p:spPr>
          <a:xfrm>
            <a:off x="1001730" y="0"/>
            <a:ext cx="10188540" cy="6858000"/>
          </a:xfrm>
          <a:prstGeom prst="rect">
            <a:avLst/>
          </a:prstGeom>
        </p:spPr>
      </p:pic>
    </p:spTree>
    <p:extLst>
      <p:ext uri="{BB962C8B-B14F-4D97-AF65-F5344CB8AC3E}">
        <p14:creationId xmlns:p14="http://schemas.microsoft.com/office/powerpoint/2010/main" val="1056025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4EE1C3-70FE-4103-85B8-6CE990F6637C}"/>
              </a:ext>
            </a:extLst>
          </p:cNvPr>
          <p:cNvPicPr>
            <a:picLocks noChangeAspect="1"/>
          </p:cNvPicPr>
          <p:nvPr/>
        </p:nvPicPr>
        <p:blipFill>
          <a:blip r:embed="rId2"/>
          <a:stretch>
            <a:fillRect/>
          </a:stretch>
        </p:blipFill>
        <p:spPr>
          <a:xfrm>
            <a:off x="2524571" y="428"/>
            <a:ext cx="7142857" cy="6857143"/>
          </a:xfrm>
          <a:prstGeom prst="rect">
            <a:avLst/>
          </a:prstGeom>
        </p:spPr>
      </p:pic>
    </p:spTree>
    <p:extLst>
      <p:ext uri="{BB962C8B-B14F-4D97-AF65-F5344CB8AC3E}">
        <p14:creationId xmlns:p14="http://schemas.microsoft.com/office/powerpoint/2010/main" val="3555856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5F494-A163-4406-B1F7-DE7898629930}"/>
              </a:ext>
            </a:extLst>
          </p:cNvPr>
          <p:cNvPicPr>
            <a:picLocks noChangeAspect="1"/>
          </p:cNvPicPr>
          <p:nvPr/>
        </p:nvPicPr>
        <p:blipFill rotWithShape="1">
          <a:blip r:embed="rId2"/>
          <a:srcRect t="28375" b="9375"/>
          <a:stretch/>
        </p:blipFill>
        <p:spPr>
          <a:xfrm>
            <a:off x="480644" y="0"/>
            <a:ext cx="11476116" cy="6858000"/>
          </a:xfrm>
          <a:prstGeom prst="rect">
            <a:avLst/>
          </a:prstGeom>
        </p:spPr>
      </p:pic>
    </p:spTree>
    <p:extLst>
      <p:ext uri="{BB962C8B-B14F-4D97-AF65-F5344CB8AC3E}">
        <p14:creationId xmlns:p14="http://schemas.microsoft.com/office/powerpoint/2010/main" val="940519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58" y="260440"/>
            <a:ext cx="11854927" cy="1003129"/>
          </a:xfrm>
        </p:spPr>
        <p:txBody>
          <a:bodyPr>
            <a:noAutofit/>
          </a:bodyPr>
          <a:lstStyle/>
          <a:p>
            <a:pPr algn="ctr"/>
            <a:r>
              <a:rPr lang="en-US" sz="1600" dirty="0"/>
              <a:t> Samples  from a sequence 6.5 minutes long of flame spread through light fuels NIR (830-1100nm)</a:t>
            </a:r>
            <a:br>
              <a:rPr lang="en-US" sz="1600" dirty="0"/>
            </a:br>
            <a:r>
              <a:rPr lang="en-US" sz="1600" dirty="0"/>
              <a:t>These images are “chips”  meaning little pieces of the same spot cut out of larger images. </a:t>
            </a:r>
            <a:br>
              <a:rPr lang="en-US" sz="1600" dirty="0"/>
            </a:br>
            <a:r>
              <a:rPr lang="en-US" sz="1600" dirty="0"/>
              <a:t>The sequence was collected on a cadence of 1 image every 10 seconds. </a:t>
            </a:r>
            <a:br>
              <a:rPr lang="en-US" sz="1600" dirty="0"/>
            </a:br>
            <a:r>
              <a:rPr lang="en-US" sz="1600" dirty="0"/>
              <a:t>The idea behind this camera is to document the geometry of the plasma that we call flame and the rate of spread.</a:t>
            </a:r>
            <a:br>
              <a:rPr lang="en-US" sz="1600" dirty="0"/>
            </a:br>
            <a:r>
              <a:rPr lang="en-US" sz="1600" dirty="0"/>
              <a:t>These images are not yet geo-referenced so their scale is not the same.</a:t>
            </a:r>
          </a:p>
        </p:txBody>
      </p:sp>
      <p:grpSp>
        <p:nvGrpSpPr>
          <p:cNvPr id="27" name="Group 26"/>
          <p:cNvGrpSpPr/>
          <p:nvPr/>
        </p:nvGrpSpPr>
        <p:grpSpPr>
          <a:xfrm>
            <a:off x="304800" y="1508731"/>
            <a:ext cx="11582400" cy="5342965"/>
            <a:chOff x="304800" y="1508731"/>
            <a:chExt cx="11582400" cy="5342965"/>
          </a:xfrm>
        </p:grpSpPr>
        <p:sp>
          <p:nvSpPr>
            <p:cNvPr id="4" name="Rectangle 3"/>
            <p:cNvSpPr/>
            <p:nvPr/>
          </p:nvSpPr>
          <p:spPr>
            <a:xfrm>
              <a:off x="304800" y="1508731"/>
              <a:ext cx="11582400" cy="53429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207692" y="1682902"/>
              <a:ext cx="9489500" cy="4804292"/>
              <a:chOff x="1207692" y="1682902"/>
              <a:chExt cx="9489500" cy="4804292"/>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2659" t="15033" r="57599" b="54248"/>
              <a:stretch/>
            </p:blipFill>
            <p:spPr>
              <a:xfrm>
                <a:off x="1207692" y="1690688"/>
                <a:ext cx="2375647" cy="2106707"/>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7035" t="19216" r="58939" b="48182"/>
              <a:stretch/>
            </p:blipFill>
            <p:spPr>
              <a:xfrm>
                <a:off x="4616267" y="1682902"/>
                <a:ext cx="2724121" cy="210670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4710" t="30719" r="21988" b="17647"/>
              <a:stretch/>
            </p:blipFill>
            <p:spPr>
              <a:xfrm>
                <a:off x="8238565" y="1716608"/>
                <a:ext cx="2458627" cy="2172612"/>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54395" t="6928" r="18412" b="42484"/>
              <a:stretch/>
            </p:blipFill>
            <p:spPr>
              <a:xfrm rot="5400000">
                <a:off x="2606202" y="4064197"/>
                <a:ext cx="2352111" cy="2493883"/>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37857" r="23031" b="54117"/>
              <a:stretch/>
            </p:blipFill>
            <p:spPr>
              <a:xfrm rot="10800000">
                <a:off x="6284258" y="4216548"/>
                <a:ext cx="3274415" cy="2189181"/>
              </a:xfrm>
              <a:prstGeom prst="rect">
                <a:avLst/>
              </a:prstGeom>
            </p:spPr>
          </p:pic>
        </p:grpSp>
        <p:sp>
          <p:nvSpPr>
            <p:cNvPr id="10" name="TextBox 9"/>
            <p:cNvSpPr txBox="1"/>
            <p:nvPr/>
          </p:nvSpPr>
          <p:spPr>
            <a:xfrm>
              <a:off x="1603905" y="3771164"/>
              <a:ext cx="1783976" cy="307777"/>
            </a:xfrm>
            <a:prstGeom prst="rect">
              <a:avLst/>
            </a:prstGeom>
            <a:noFill/>
          </p:spPr>
          <p:txBody>
            <a:bodyPr wrap="square" rtlCol="0">
              <a:spAutoFit/>
            </a:bodyPr>
            <a:lstStyle/>
            <a:p>
              <a:pPr algn="ctr"/>
              <a:r>
                <a:rPr lang="en-US" sz="1400" dirty="0"/>
                <a:t>1032_03 hr. LT</a:t>
              </a:r>
            </a:p>
          </p:txBody>
        </p:sp>
        <p:sp>
          <p:nvSpPr>
            <p:cNvPr id="12" name="TextBox 11"/>
            <p:cNvSpPr txBox="1"/>
            <p:nvPr/>
          </p:nvSpPr>
          <p:spPr>
            <a:xfrm>
              <a:off x="5157034" y="3745107"/>
              <a:ext cx="1783976" cy="307777"/>
            </a:xfrm>
            <a:prstGeom prst="rect">
              <a:avLst/>
            </a:prstGeom>
            <a:noFill/>
          </p:spPr>
          <p:txBody>
            <a:bodyPr wrap="square" rtlCol="0">
              <a:spAutoFit/>
            </a:bodyPr>
            <a:lstStyle/>
            <a:p>
              <a:pPr algn="ctr"/>
              <a:r>
                <a:rPr lang="en-US" sz="1400" dirty="0"/>
                <a:t>1032_24 hr. LT</a:t>
              </a:r>
            </a:p>
          </p:txBody>
        </p:sp>
        <p:sp>
          <p:nvSpPr>
            <p:cNvPr id="13" name="TextBox 12"/>
            <p:cNvSpPr txBox="1"/>
            <p:nvPr/>
          </p:nvSpPr>
          <p:spPr>
            <a:xfrm>
              <a:off x="8660949" y="3872437"/>
              <a:ext cx="1783976" cy="307777"/>
            </a:xfrm>
            <a:prstGeom prst="rect">
              <a:avLst/>
            </a:prstGeom>
            <a:noFill/>
          </p:spPr>
          <p:txBody>
            <a:bodyPr wrap="square" rtlCol="0">
              <a:spAutoFit/>
            </a:bodyPr>
            <a:lstStyle/>
            <a:p>
              <a:pPr algn="ctr"/>
              <a:r>
                <a:rPr lang="en-US" sz="1400" dirty="0"/>
                <a:t>1032_58 </a:t>
              </a:r>
              <a:r>
                <a:rPr lang="en-US" sz="1400" dirty="0" err="1"/>
                <a:t>hr</a:t>
              </a:r>
              <a:r>
                <a:rPr lang="en-US" sz="1400" dirty="0"/>
                <a:t> LT</a:t>
              </a:r>
            </a:p>
          </p:txBody>
        </p:sp>
        <p:sp>
          <p:nvSpPr>
            <p:cNvPr id="14" name="TextBox 13"/>
            <p:cNvSpPr txBox="1"/>
            <p:nvPr/>
          </p:nvSpPr>
          <p:spPr>
            <a:xfrm>
              <a:off x="3108210" y="6424579"/>
              <a:ext cx="1783976" cy="307777"/>
            </a:xfrm>
            <a:prstGeom prst="rect">
              <a:avLst/>
            </a:prstGeom>
            <a:noFill/>
          </p:spPr>
          <p:txBody>
            <a:bodyPr wrap="square" rtlCol="0">
              <a:spAutoFit/>
            </a:bodyPr>
            <a:lstStyle/>
            <a:p>
              <a:pPr algn="ctr"/>
              <a:r>
                <a:rPr lang="en-US" sz="1400" dirty="0"/>
                <a:t>1034_41 hr. LT</a:t>
              </a:r>
            </a:p>
          </p:txBody>
        </p:sp>
        <p:sp>
          <p:nvSpPr>
            <p:cNvPr id="15" name="TextBox 14"/>
            <p:cNvSpPr txBox="1"/>
            <p:nvPr/>
          </p:nvSpPr>
          <p:spPr>
            <a:xfrm>
              <a:off x="7196116" y="6368731"/>
              <a:ext cx="1783976" cy="307777"/>
            </a:xfrm>
            <a:prstGeom prst="rect">
              <a:avLst/>
            </a:prstGeom>
            <a:noFill/>
          </p:spPr>
          <p:txBody>
            <a:bodyPr wrap="square" rtlCol="0">
              <a:spAutoFit/>
            </a:bodyPr>
            <a:lstStyle/>
            <a:p>
              <a:pPr algn="ctr"/>
              <a:r>
                <a:rPr lang="en-US" sz="1400" dirty="0"/>
                <a:t>1038_34 hr. LT</a:t>
              </a:r>
            </a:p>
          </p:txBody>
        </p:sp>
        <p:cxnSp>
          <p:nvCxnSpPr>
            <p:cNvPr id="17" name="Straight Arrow Connector 16"/>
            <p:cNvCxnSpPr/>
            <p:nvPr/>
          </p:nvCxnSpPr>
          <p:spPr>
            <a:xfrm flipV="1">
              <a:off x="1492345" y="3068046"/>
              <a:ext cx="645459" cy="4302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921517" y="2790320"/>
              <a:ext cx="471034" cy="5478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9135036" y="2605524"/>
              <a:ext cx="359737" cy="6029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311223" y="5529600"/>
              <a:ext cx="471034" cy="5478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7104871" y="5455581"/>
              <a:ext cx="471034" cy="5478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1009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5266407" y="180212"/>
            <a:ext cx="2007229" cy="461665"/>
          </a:xfrm>
          <a:prstGeom prst="rect">
            <a:avLst/>
          </a:prstGeom>
          <a:noFill/>
        </p:spPr>
        <p:txBody>
          <a:bodyPr wrap="square" rtlCol="0">
            <a:spAutoFit/>
          </a:bodyPr>
          <a:lstStyle/>
          <a:p>
            <a:r>
              <a:rPr lang="en-US" sz="2400" dirty="0"/>
              <a:t>Objectives</a:t>
            </a:r>
          </a:p>
        </p:txBody>
      </p:sp>
      <p:grpSp>
        <p:nvGrpSpPr>
          <p:cNvPr id="14" name="Group 13"/>
          <p:cNvGrpSpPr/>
          <p:nvPr/>
        </p:nvGrpSpPr>
        <p:grpSpPr>
          <a:xfrm>
            <a:off x="210363" y="1083701"/>
            <a:ext cx="10922577" cy="3565779"/>
            <a:chOff x="432954" y="1149927"/>
            <a:chExt cx="10922577" cy="3565779"/>
          </a:xfrm>
        </p:grpSpPr>
        <p:sp>
          <p:nvSpPr>
            <p:cNvPr id="4" name="TextBox 3"/>
            <p:cNvSpPr txBox="1"/>
            <p:nvPr/>
          </p:nvSpPr>
          <p:spPr>
            <a:xfrm>
              <a:off x="432954" y="1149927"/>
              <a:ext cx="9511146" cy="369332"/>
            </a:xfrm>
            <a:prstGeom prst="rect">
              <a:avLst/>
            </a:prstGeom>
            <a:noFill/>
          </p:spPr>
          <p:txBody>
            <a:bodyPr wrap="square" rtlCol="0">
              <a:spAutoFit/>
            </a:bodyPr>
            <a:lstStyle/>
            <a:p>
              <a:r>
                <a:rPr lang="en-US" dirty="0"/>
                <a:t>1. Fuel Consumption and Energy Release (radiative &amp; convective) are obviously linked but how? 	</a:t>
              </a:r>
            </a:p>
          </p:txBody>
        </p:sp>
        <p:sp>
          <p:nvSpPr>
            <p:cNvPr id="5" name="TextBox 4"/>
            <p:cNvSpPr txBox="1"/>
            <p:nvPr/>
          </p:nvSpPr>
          <p:spPr>
            <a:xfrm>
              <a:off x="1091044" y="1600200"/>
              <a:ext cx="10183092" cy="646331"/>
            </a:xfrm>
            <a:prstGeom prst="rect">
              <a:avLst/>
            </a:prstGeom>
            <a:noFill/>
          </p:spPr>
          <p:txBody>
            <a:bodyPr wrap="square" rtlCol="0">
              <a:spAutoFit/>
            </a:bodyPr>
            <a:lstStyle/>
            <a:p>
              <a:pPr marL="285750" indent="-285750">
                <a:buFont typeface="Wingdings" panose="05000000000000000000" pitchFamily="2" charset="2"/>
                <a:buChar char="§"/>
              </a:pPr>
              <a:r>
                <a:rPr lang="en-US" dirty="0"/>
                <a:t>Measured independently and then cross checked, testing the hypothesis there is a linear relationship between consumption and fire intensity. Does that relationship vary between fuel types. </a:t>
              </a:r>
            </a:p>
          </p:txBody>
        </p:sp>
        <p:sp>
          <p:nvSpPr>
            <p:cNvPr id="6" name="TextBox 5"/>
            <p:cNvSpPr txBox="1"/>
            <p:nvPr/>
          </p:nvSpPr>
          <p:spPr>
            <a:xfrm>
              <a:off x="2182091" y="3168390"/>
              <a:ext cx="9092045" cy="369332"/>
            </a:xfrm>
            <a:prstGeom prst="rect">
              <a:avLst/>
            </a:prstGeom>
            <a:noFill/>
          </p:spPr>
          <p:txBody>
            <a:bodyPr wrap="square" rtlCol="0">
              <a:spAutoFit/>
            </a:bodyPr>
            <a:lstStyle/>
            <a:p>
              <a:r>
                <a:rPr lang="en-US" dirty="0"/>
                <a:t>This feeds and validates: fire behavior models as well as smoke generation &amp; dispersion models   </a:t>
              </a:r>
            </a:p>
          </p:txBody>
        </p:sp>
        <p:sp>
          <p:nvSpPr>
            <p:cNvPr id="8" name="TextBox 7"/>
            <p:cNvSpPr txBox="1"/>
            <p:nvPr/>
          </p:nvSpPr>
          <p:spPr>
            <a:xfrm>
              <a:off x="1475508" y="2286266"/>
              <a:ext cx="8624455" cy="923330"/>
            </a:xfrm>
            <a:prstGeom prst="rect">
              <a:avLst/>
            </a:prstGeom>
            <a:noFill/>
          </p:spPr>
          <p:txBody>
            <a:bodyPr wrap="square" rtlCol="0">
              <a:spAutoFit/>
            </a:bodyPr>
            <a:lstStyle/>
            <a:p>
              <a:pPr marL="285750" indent="-285750">
                <a:buFont typeface="Arial" panose="020B0604020202020204" pitchFamily="34" charset="0"/>
                <a:buChar char="•"/>
              </a:pPr>
              <a:r>
                <a:rPr lang="en-US" dirty="0"/>
                <a:t>What is the split between convective and radiative energy release  and how does it vary?  </a:t>
              </a:r>
            </a:p>
            <a:p>
              <a:pPr marL="285750" indent="-285750">
                <a:buFont typeface="Arial" panose="020B0604020202020204" pitchFamily="34" charset="0"/>
                <a:buChar char="•"/>
              </a:pPr>
              <a:r>
                <a:rPr lang="en-US" dirty="0"/>
                <a:t>Can these relationships be used predictively.</a:t>
              </a:r>
            </a:p>
          </p:txBody>
        </p:sp>
        <p:sp>
          <p:nvSpPr>
            <p:cNvPr id="10" name="TextBox 9"/>
            <p:cNvSpPr txBox="1"/>
            <p:nvPr/>
          </p:nvSpPr>
          <p:spPr>
            <a:xfrm>
              <a:off x="1009648" y="3641435"/>
              <a:ext cx="10345883" cy="646331"/>
            </a:xfrm>
            <a:prstGeom prst="rect">
              <a:avLst/>
            </a:prstGeom>
            <a:noFill/>
          </p:spPr>
          <p:txBody>
            <a:bodyPr wrap="square" rtlCol="0">
              <a:spAutoFit/>
            </a:bodyPr>
            <a:lstStyle/>
            <a:p>
              <a:pPr marL="285750" indent="-285750">
                <a:buFont typeface="Wingdings" panose="05000000000000000000" pitchFamily="2" charset="2"/>
                <a:buChar char="§"/>
              </a:pPr>
              <a:r>
                <a:rPr lang="en-US" dirty="0"/>
                <a:t>There is operational need to understand and predict fire intensity and geometry in different fuel types.</a:t>
              </a:r>
            </a:p>
            <a:p>
              <a:pPr marL="742950" lvl="1" indent="-285750">
                <a:buFont typeface="Arial" panose="020B0604020202020204" pitchFamily="34" charset="0"/>
                <a:buChar char="•"/>
              </a:pPr>
              <a:r>
                <a:rPr lang="en-US" dirty="0"/>
                <a:t>This is flame length and the validity of nomograms which remain an important tool for FBAN</a:t>
              </a:r>
            </a:p>
          </p:txBody>
        </p:sp>
        <p:sp>
          <p:nvSpPr>
            <p:cNvPr id="12" name="TextBox 11"/>
            <p:cNvSpPr txBox="1"/>
            <p:nvPr/>
          </p:nvSpPr>
          <p:spPr>
            <a:xfrm>
              <a:off x="1009648" y="4346374"/>
              <a:ext cx="10345883" cy="369332"/>
            </a:xfrm>
            <a:prstGeom prst="rect">
              <a:avLst/>
            </a:prstGeom>
            <a:noFill/>
          </p:spPr>
          <p:txBody>
            <a:bodyPr wrap="square" rtlCol="0">
              <a:spAutoFit/>
            </a:bodyPr>
            <a:lstStyle/>
            <a:p>
              <a:pPr marL="285750" indent="-285750">
                <a:buFont typeface="Wingdings" panose="05000000000000000000" pitchFamily="2" charset="2"/>
                <a:buChar char="§"/>
              </a:pPr>
              <a:r>
                <a:rPr lang="en-US" dirty="0"/>
                <a:t>Fire Severity Prediction test against Burn Severity Index</a:t>
              </a:r>
            </a:p>
          </p:txBody>
        </p:sp>
      </p:grpSp>
    </p:spTree>
    <p:extLst>
      <p:ext uri="{BB962C8B-B14F-4D97-AF65-F5344CB8AC3E}">
        <p14:creationId xmlns:p14="http://schemas.microsoft.com/office/powerpoint/2010/main" val="1192914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5" name="TextBox 4"/>
          <p:cNvSpPr txBox="1"/>
          <p:nvPr/>
        </p:nvSpPr>
        <p:spPr>
          <a:xfrm>
            <a:off x="191141" y="1088290"/>
            <a:ext cx="11484138" cy="969496"/>
          </a:xfrm>
          <a:prstGeom prst="rect">
            <a:avLst/>
          </a:prstGeom>
          <a:noFill/>
        </p:spPr>
        <p:txBody>
          <a:bodyPr wrap="square" rtlCol="0">
            <a:spAutoFit/>
          </a:bodyPr>
          <a:lstStyle/>
          <a:p>
            <a:pPr marL="342900" indent="-342900">
              <a:buClr>
                <a:srgbClr val="FF6600"/>
              </a:buClr>
              <a:buSzPct val="77000"/>
              <a:buFont typeface="Wingdings" panose="05000000000000000000" pitchFamily="2" charset="2"/>
              <a:buChar char="Ø"/>
            </a:pPr>
            <a:r>
              <a:rPr lang="en-US" sz="1900" kern="0" dirty="0">
                <a:solidFill>
                  <a:srgbClr val="FFC000"/>
                </a:solidFill>
                <a:cs typeface="Arial"/>
                <a:sym typeface="Arial"/>
              </a:rPr>
              <a:t>Time from ignition to attack and </a:t>
            </a:r>
            <a:r>
              <a:rPr lang="en-US" sz="1900" kern="0" dirty="0" err="1">
                <a:solidFill>
                  <a:srgbClr val="FFC000"/>
                </a:solidFill>
                <a:cs typeface="Arial"/>
                <a:sym typeface="Arial"/>
              </a:rPr>
              <a:t>evac</a:t>
            </a:r>
            <a:r>
              <a:rPr lang="en-US" sz="1900" kern="0" dirty="0">
                <a:solidFill>
                  <a:srgbClr val="FFC000"/>
                </a:solidFill>
                <a:cs typeface="Arial"/>
                <a:sym typeface="Arial"/>
              </a:rPr>
              <a:t>. are crucial</a:t>
            </a:r>
          </a:p>
          <a:p>
            <a:pPr marL="342900" indent="-342900">
              <a:buClr>
                <a:srgbClr val="FF6600"/>
              </a:buClr>
              <a:buSzPct val="77000"/>
              <a:buFont typeface="Wingdings" panose="05000000000000000000" pitchFamily="2" charset="2"/>
              <a:buChar char="Ø"/>
            </a:pPr>
            <a:r>
              <a:rPr lang="en-US" sz="1900" kern="0" dirty="0">
                <a:solidFill>
                  <a:srgbClr val="FFC000"/>
                </a:solidFill>
                <a:cs typeface="Arial"/>
                <a:sym typeface="Arial"/>
              </a:rPr>
              <a:t>Prioritization between fires is essential</a:t>
            </a:r>
          </a:p>
          <a:p>
            <a:pPr marL="342900" indent="-342900">
              <a:buClr>
                <a:srgbClr val="FF6600"/>
              </a:buClr>
              <a:buSzPct val="77000"/>
              <a:buFont typeface="Wingdings" panose="05000000000000000000" pitchFamily="2" charset="2"/>
              <a:buChar char="Ø"/>
            </a:pPr>
            <a:r>
              <a:rPr lang="en-US" sz="1900" kern="0" dirty="0">
                <a:solidFill>
                  <a:srgbClr val="FFC000"/>
                </a:solidFill>
                <a:cs typeface="Arial"/>
                <a:sym typeface="Arial"/>
              </a:rPr>
              <a:t>Continuous automated monitoring from constant stare is indispensable  (for both New &amp; Existing)</a:t>
            </a:r>
          </a:p>
        </p:txBody>
      </p:sp>
      <p:sp>
        <p:nvSpPr>
          <p:cNvPr id="11" name="Google Shape;194;p7"/>
          <p:cNvSpPr txBox="1">
            <a:spLocks/>
          </p:cNvSpPr>
          <p:nvPr/>
        </p:nvSpPr>
        <p:spPr>
          <a:xfrm>
            <a:off x="3664652" y="626666"/>
            <a:ext cx="4537115" cy="461624"/>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EA3E26"/>
              </a:buClr>
              <a:buSzPts val="4267"/>
              <a:buFont typeface="Bebas Neue"/>
              <a:buNone/>
              <a:defRPr sz="4267" b="0" i="0" u="none" strike="noStrike" cap="none">
                <a:solidFill>
                  <a:srgbClr val="EA3E26"/>
                </a:solidFill>
                <a:latin typeface="Bebas Neue"/>
                <a:ea typeface="Bebas Neue"/>
                <a:cs typeface="Bebas Neue"/>
                <a:sym typeface="Bebas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400" i="1" u="sng" kern="0" dirty="0">
                <a:solidFill>
                  <a:srgbClr val="FFFF00"/>
                </a:solidFill>
                <a:latin typeface="+mj-lt"/>
              </a:rPr>
              <a:t>Persistence is our business</a:t>
            </a:r>
          </a:p>
        </p:txBody>
      </p:sp>
      <p:sp>
        <p:nvSpPr>
          <p:cNvPr id="194" name="Google Shape;194;p7"/>
          <p:cNvSpPr txBox="1">
            <a:spLocks noGrp="1"/>
          </p:cNvSpPr>
          <p:nvPr>
            <p:ph type="title"/>
          </p:nvPr>
        </p:nvSpPr>
        <p:spPr>
          <a:xfrm>
            <a:off x="756980" y="6105"/>
            <a:ext cx="9087590" cy="834723"/>
          </a:xfrm>
          <a:prstGeom prst="rect">
            <a:avLst/>
          </a:prstGeom>
          <a:noFill/>
          <a:ln>
            <a:noFill/>
          </a:ln>
        </p:spPr>
        <p:txBody>
          <a:bodyPr spcFirstLastPara="1" wrap="square" lIns="91425" tIns="0" rIns="91425" bIns="91440" anchor="ctr" anchorCtr="0">
            <a:noAutofit/>
          </a:bodyPr>
          <a:lstStyle/>
          <a:p>
            <a:pPr marL="0" lvl="0" indent="0" algn="ctr" rtl="0">
              <a:spcBef>
                <a:spcPts val="0"/>
              </a:spcBef>
              <a:spcAft>
                <a:spcPts val="0"/>
              </a:spcAft>
              <a:buClr>
                <a:srgbClr val="EA3E26"/>
              </a:buClr>
              <a:buSzPts val="4267"/>
              <a:buFont typeface="Bebas Neue"/>
              <a:buNone/>
            </a:pPr>
            <a:r>
              <a:rPr lang="en-US" sz="3600" b="1" dirty="0">
                <a:latin typeface="+mj-lt"/>
              </a:rPr>
              <a:t>FUEGO – GEOSTATIONARY  RATIONAL</a:t>
            </a:r>
          </a:p>
        </p:txBody>
      </p:sp>
      <p:sp>
        <p:nvSpPr>
          <p:cNvPr id="3" name="Rectangle 2"/>
          <p:cNvSpPr/>
          <p:nvPr/>
        </p:nvSpPr>
        <p:spPr>
          <a:xfrm>
            <a:off x="8759536" y="5902036"/>
            <a:ext cx="3357747" cy="872837"/>
          </a:xfrm>
          <a:prstGeom prst="rect">
            <a:avLst/>
          </a:prstGeom>
          <a:solidFill>
            <a:srgbClr val="25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4" name="TextBox 3"/>
          <p:cNvSpPr txBox="1"/>
          <p:nvPr/>
        </p:nvSpPr>
        <p:spPr>
          <a:xfrm>
            <a:off x="5933210" y="2022269"/>
            <a:ext cx="6184074" cy="3554819"/>
          </a:xfrm>
          <a:prstGeom prst="rect">
            <a:avLst/>
          </a:prstGeom>
          <a:noFill/>
        </p:spPr>
        <p:txBody>
          <a:bodyPr wrap="square" rtlCol="0">
            <a:spAutoFit/>
          </a:bodyPr>
          <a:lstStyle/>
          <a:p>
            <a:pPr>
              <a:lnSpc>
                <a:spcPct val="150000"/>
              </a:lnSpc>
              <a:buClr>
                <a:srgbClr val="000000"/>
              </a:buClr>
              <a:buFont typeface="Arial"/>
              <a:buNone/>
            </a:pPr>
            <a:r>
              <a:rPr lang="en-US" sz="1500" kern="0" dirty="0">
                <a:solidFill>
                  <a:srgbClr val="FFFFFF"/>
                </a:solidFill>
                <a:cs typeface="Arial"/>
                <a:sym typeface="Arial"/>
              </a:rPr>
              <a:t>Detection: ~1° K increase in (3.9 – 10.2 um) Brightness Temperature Difference over 296K background </a:t>
            </a:r>
            <a:r>
              <a:rPr lang="en-US" sz="1500" kern="0" dirty="0">
                <a:solidFill>
                  <a:srgbClr val="FFFFFF"/>
                </a:solidFill>
                <a:ea typeface="Open Sans"/>
                <a:cs typeface="Arial" panose="020B0604020202020204" pitchFamily="34" charset="0"/>
                <a:sym typeface="Open Sans"/>
              </a:rPr>
              <a:t>for 30 m</a:t>
            </a:r>
            <a:r>
              <a:rPr lang="en-US" sz="1500" kern="0" baseline="30000" dirty="0">
                <a:solidFill>
                  <a:srgbClr val="FFFFFF"/>
                </a:solidFill>
                <a:ea typeface="Open Sans"/>
                <a:cs typeface="Arial" panose="020B0604020202020204" pitchFamily="34" charset="0"/>
                <a:sym typeface="Open Sans"/>
              </a:rPr>
              <a:t>2</a:t>
            </a:r>
            <a:r>
              <a:rPr lang="en-US" sz="1500" kern="0" dirty="0">
                <a:solidFill>
                  <a:srgbClr val="FFFFFF"/>
                </a:solidFill>
                <a:ea typeface="Open Sans"/>
                <a:cs typeface="Arial" panose="020B0604020202020204" pitchFamily="34" charset="0"/>
                <a:sym typeface="Open Sans"/>
              </a:rPr>
              <a:t> fire composed of 18 m</a:t>
            </a:r>
            <a:r>
              <a:rPr lang="en-US" sz="1500" kern="0" baseline="30000" dirty="0">
                <a:solidFill>
                  <a:srgbClr val="FFFFFF"/>
                </a:solidFill>
                <a:ea typeface="Open Sans"/>
                <a:cs typeface="Arial" panose="020B0604020202020204" pitchFamily="34" charset="0"/>
                <a:sym typeface="Open Sans"/>
              </a:rPr>
              <a:t>2 </a:t>
            </a:r>
            <a:r>
              <a:rPr lang="en-US" sz="1500" kern="0" dirty="0">
                <a:solidFill>
                  <a:srgbClr val="FFFFFF"/>
                </a:solidFill>
                <a:ea typeface="Open Sans"/>
                <a:cs typeface="Arial" panose="020B0604020202020204" pitchFamily="34" charset="0"/>
                <a:sym typeface="Open Sans"/>
              </a:rPr>
              <a:t>of flame at 1000</a:t>
            </a:r>
            <a:r>
              <a:rPr lang="en-US" sz="1500" kern="0" dirty="0">
                <a:solidFill>
                  <a:srgbClr val="FFFFFF"/>
                </a:solidFill>
                <a:ea typeface="Open Sans"/>
                <a:cs typeface="Arial" panose="020B0604020202020204" pitchFamily="34" charset="0"/>
                <a:sym typeface="Symbol" panose="05050102010706020507" pitchFamily="18" charset="2"/>
              </a:rPr>
              <a:t>K  &amp; 12 </a:t>
            </a:r>
            <a:r>
              <a:rPr lang="en-US" sz="1500" kern="0" dirty="0">
                <a:solidFill>
                  <a:srgbClr val="FFFFFF"/>
                </a:solidFill>
                <a:ea typeface="Open Sans"/>
                <a:cs typeface="Arial" panose="020B0604020202020204" pitchFamily="34" charset="0"/>
                <a:sym typeface="Open Sans"/>
              </a:rPr>
              <a:t>m</a:t>
            </a:r>
            <a:r>
              <a:rPr lang="en-US" sz="1500" kern="0" baseline="30000" dirty="0">
                <a:solidFill>
                  <a:srgbClr val="FFFFFF"/>
                </a:solidFill>
                <a:ea typeface="Open Sans"/>
                <a:cs typeface="Arial" panose="020B0604020202020204" pitchFamily="34" charset="0"/>
                <a:sym typeface="Open Sans"/>
              </a:rPr>
              <a:t>2  </a:t>
            </a:r>
            <a:r>
              <a:rPr lang="en-US" sz="1500" kern="0" dirty="0">
                <a:solidFill>
                  <a:srgbClr val="FFFFFF"/>
                </a:solidFill>
                <a:ea typeface="Open Sans"/>
                <a:cs typeface="Arial" panose="020B0604020202020204" pitchFamily="34" charset="0"/>
                <a:sym typeface="Open Sans"/>
              </a:rPr>
              <a:t>600K smoldering.</a:t>
            </a:r>
            <a:r>
              <a:rPr lang="en-US" sz="1500" kern="0" dirty="0">
                <a:solidFill>
                  <a:srgbClr val="FFFFFF"/>
                </a:solidFill>
                <a:ea typeface="Open Sans"/>
                <a:cs typeface="Arial" panose="020B0604020202020204" pitchFamily="34" charset="0"/>
                <a:sym typeface="Symbol" panose="05050102010706020507" pitchFamily="18" charset="2"/>
              </a:rPr>
              <a:t>	</a:t>
            </a:r>
          </a:p>
          <a:p>
            <a:pPr marL="285750" indent="-285750">
              <a:lnSpc>
                <a:spcPct val="150000"/>
              </a:lnSpc>
              <a:buClr>
                <a:srgbClr val="FF0000"/>
              </a:buClr>
              <a:buFont typeface="Wingdings" panose="05000000000000000000" pitchFamily="2" charset="2"/>
              <a:buChar char="Ø"/>
            </a:pPr>
            <a:r>
              <a:rPr lang="en-US" sz="1500" kern="0" dirty="0">
                <a:solidFill>
                  <a:srgbClr val="FFFFFF"/>
                </a:solidFill>
                <a:ea typeface="Open Sans"/>
                <a:cs typeface="Arial" panose="020B0604020202020204" pitchFamily="34" charset="0"/>
                <a:sym typeface="Symbol" panose="05050102010706020507" pitchFamily="18" charset="2"/>
              </a:rPr>
              <a:t>200 x smaller fire than GOES-R</a:t>
            </a:r>
          </a:p>
          <a:p>
            <a:pPr marL="285750" indent="-285750">
              <a:lnSpc>
                <a:spcPct val="150000"/>
              </a:lnSpc>
              <a:buClr>
                <a:srgbClr val="FF0000"/>
              </a:buClr>
              <a:buFont typeface="Wingdings" panose="05000000000000000000" pitchFamily="2" charset="2"/>
              <a:buChar char="§"/>
            </a:pPr>
            <a:r>
              <a:rPr lang="en-US" sz="1500" kern="0" dirty="0">
                <a:solidFill>
                  <a:srgbClr val="FFFFFF"/>
                </a:solidFill>
                <a:ea typeface="Open Sans"/>
                <a:cs typeface="Arial" panose="020B0604020202020204" pitchFamily="34" charset="0"/>
                <a:sym typeface="Symbol" panose="05050102010706020507" pitchFamily="18" charset="2"/>
              </a:rPr>
              <a:t>Ground Sample Distance  550 meters</a:t>
            </a:r>
          </a:p>
          <a:p>
            <a:pPr marL="742950" lvl="1" indent="-285750">
              <a:lnSpc>
                <a:spcPct val="150000"/>
              </a:lnSpc>
              <a:buClr>
                <a:srgbClr val="FF0000"/>
              </a:buClr>
              <a:buFont typeface="Wingdings" panose="05000000000000000000" pitchFamily="2" charset="2"/>
              <a:buChar char="Ø"/>
            </a:pPr>
            <a:r>
              <a:rPr lang="en-US" sz="1500" kern="0" dirty="0">
                <a:solidFill>
                  <a:srgbClr val="FFFFFF"/>
                </a:solidFill>
                <a:ea typeface="Open Sans"/>
                <a:cs typeface="Arial" panose="020B0604020202020204" pitchFamily="34" charset="0"/>
                <a:sym typeface="Symbol" panose="05050102010706020507" pitchFamily="18" charset="2"/>
              </a:rPr>
              <a:t>Sub-pixel centroid location to approximately 100 meters</a:t>
            </a:r>
          </a:p>
          <a:p>
            <a:pPr marL="285750" indent="-285750">
              <a:lnSpc>
                <a:spcPct val="150000"/>
              </a:lnSpc>
              <a:buClr>
                <a:srgbClr val="FF0000"/>
              </a:buClr>
              <a:buFont typeface="Wingdings" panose="05000000000000000000" pitchFamily="2" charset="2"/>
              <a:buChar char="Ø"/>
            </a:pPr>
            <a:r>
              <a:rPr lang="en-US" sz="1500" kern="0" dirty="0">
                <a:solidFill>
                  <a:srgbClr val="FFFFFF"/>
                </a:solidFill>
                <a:ea typeface="Open Sans"/>
                <a:cs typeface="Arial" panose="020B0604020202020204" pitchFamily="34" charset="0"/>
                <a:sym typeface="Symbol" panose="05050102010706020507" pitchFamily="18" charset="2"/>
              </a:rPr>
              <a:t>30 Second Cadence  10 times faster than GOES-R  CONUS</a:t>
            </a:r>
          </a:p>
          <a:p>
            <a:pPr marL="285750" indent="-285750">
              <a:lnSpc>
                <a:spcPct val="150000"/>
              </a:lnSpc>
              <a:buClr>
                <a:srgbClr val="FF0000"/>
              </a:buClr>
              <a:buFont typeface="Wingdings" panose="05000000000000000000" pitchFamily="2" charset="2"/>
              <a:buChar char="§"/>
            </a:pPr>
            <a:r>
              <a:rPr lang="en-US" sz="1500" kern="0" dirty="0">
                <a:solidFill>
                  <a:srgbClr val="FFFFFF"/>
                </a:solidFill>
                <a:ea typeface="Open Sans"/>
                <a:cs typeface="Arial" panose="020B0604020202020204" pitchFamily="34" charset="0"/>
                <a:sym typeface="Symbol" panose="05050102010706020507" pitchFamily="18" charset="2"/>
              </a:rPr>
              <a:t>3 integration times each capture =&gt; High Dynamic Range Image</a:t>
            </a:r>
          </a:p>
          <a:p>
            <a:pPr marL="285750" indent="-285750">
              <a:lnSpc>
                <a:spcPct val="150000"/>
              </a:lnSpc>
              <a:buClr>
                <a:srgbClr val="FF0000"/>
              </a:buClr>
              <a:buFont typeface="Wingdings" panose="05000000000000000000" pitchFamily="2" charset="2"/>
              <a:buChar char="Ø"/>
            </a:pPr>
            <a:r>
              <a:rPr lang="en-US" sz="1500" kern="0" dirty="0">
                <a:solidFill>
                  <a:srgbClr val="FFFFFF"/>
                </a:solidFill>
                <a:ea typeface="Open Sans"/>
                <a:cs typeface="Arial" panose="020B0604020202020204" pitchFamily="34" charset="0"/>
                <a:sym typeface="Symbol" panose="05050102010706020507" pitchFamily="18" charset="2"/>
              </a:rPr>
              <a:t>Usable initial perimeter</a:t>
            </a:r>
          </a:p>
          <a:p>
            <a:pPr marL="285750" indent="-285750">
              <a:lnSpc>
                <a:spcPct val="150000"/>
              </a:lnSpc>
              <a:buClr>
                <a:srgbClr val="FF0000"/>
              </a:buClr>
              <a:buFont typeface="Wingdings" panose="05000000000000000000" pitchFamily="2" charset="2"/>
              <a:buChar char="Ø"/>
            </a:pPr>
            <a:r>
              <a:rPr lang="en-US" sz="1500" kern="0" dirty="0">
                <a:solidFill>
                  <a:schemeClr val="bg1"/>
                </a:solidFill>
                <a:cs typeface="GreekC_IV25" panose="00000400000000000000" pitchFamily="2" charset="0"/>
                <a:sym typeface="Arial"/>
              </a:rPr>
              <a:t>Likely to see a spot fire half a mile ahead of the fire.</a:t>
            </a:r>
          </a:p>
        </p:txBody>
      </p:sp>
      <p:pic>
        <p:nvPicPr>
          <p:cNvPr id="16" name="Picture 15" descr="A picture containing satellite&#10;&#10;Description automatically generated">
            <a:extLst>
              <a:ext uri="{FF2B5EF4-FFF2-40B4-BE49-F238E27FC236}">
                <a16:creationId xmlns:a16="http://schemas.microsoft.com/office/drawing/2014/main" id="{60203634-A3EE-4747-8C3B-AA7F18D8C697}"/>
              </a:ext>
            </a:extLst>
          </p:cNvPr>
          <p:cNvPicPr>
            <a:picLocks noChangeAspect="1"/>
          </p:cNvPicPr>
          <p:nvPr/>
        </p:nvPicPr>
        <p:blipFill>
          <a:blip r:embed="rId3"/>
          <a:stretch>
            <a:fillRect/>
          </a:stretch>
        </p:blipFill>
        <p:spPr>
          <a:xfrm>
            <a:off x="10410409" y="0"/>
            <a:ext cx="1781591" cy="1442481"/>
          </a:xfrm>
          <a:prstGeom prst="rect">
            <a:avLst/>
          </a:prstGeom>
          <a:noFill/>
          <a:ln>
            <a:noFill/>
          </a:ln>
        </p:spPr>
      </p:pic>
      <p:sp>
        <p:nvSpPr>
          <p:cNvPr id="10" name="TextBox 9"/>
          <p:cNvSpPr txBox="1"/>
          <p:nvPr/>
        </p:nvSpPr>
        <p:spPr>
          <a:xfrm>
            <a:off x="6240832" y="5542567"/>
            <a:ext cx="6546273" cy="1315433"/>
          </a:xfrm>
          <a:prstGeom prst="rect">
            <a:avLst/>
          </a:prstGeom>
          <a:noFill/>
        </p:spPr>
        <p:txBody>
          <a:bodyPr wrap="square" rtlCol="0">
            <a:noAutofit/>
          </a:bodyPr>
          <a:lstStyle/>
          <a:p>
            <a:pPr>
              <a:lnSpc>
                <a:spcPct val="150000"/>
              </a:lnSpc>
              <a:buClr>
                <a:srgbClr val="000000"/>
              </a:buClr>
              <a:buFont typeface="Arial"/>
              <a:buNone/>
            </a:pPr>
            <a:r>
              <a:rPr lang="en-US" sz="1200" u="sng" kern="0" dirty="0">
                <a:solidFill>
                  <a:srgbClr val="FFFFFF"/>
                </a:solidFill>
                <a:cs typeface="Arial"/>
                <a:sym typeface="Arial"/>
              </a:rPr>
              <a:t>Cost Effective</a:t>
            </a:r>
            <a:endParaRPr lang="en-US" sz="1200" u="sng" kern="0" dirty="0">
              <a:solidFill>
                <a:srgbClr val="000000"/>
              </a:solidFill>
              <a:latin typeface="GreekC_IV25" panose="00000400000000000000" pitchFamily="2" charset="0"/>
              <a:cs typeface="GreekC_IV25" panose="00000400000000000000" pitchFamily="2" charset="0"/>
              <a:sym typeface="Arial"/>
            </a:endParaRPr>
          </a:p>
          <a:p>
            <a:pPr marL="0" lvl="2">
              <a:lnSpc>
                <a:spcPct val="150000"/>
              </a:lnSpc>
              <a:buClr>
                <a:srgbClr val="000000"/>
              </a:buClr>
              <a:buFont typeface="Arial"/>
              <a:buNone/>
              <a:tabLst>
                <a:tab pos="176213" algn="l"/>
              </a:tabLst>
            </a:pPr>
            <a:r>
              <a:rPr lang="en-US" sz="1200" kern="0" dirty="0">
                <a:solidFill>
                  <a:srgbClr val="FFFFFF"/>
                </a:solidFill>
                <a:cs typeface="GreekC_IV25" panose="00000400000000000000" pitchFamily="2" charset="0"/>
                <a:sym typeface="Arial"/>
              </a:rPr>
              <a:t>	ROM = $250 M for 5 year operation,  all-up</a:t>
            </a:r>
          </a:p>
          <a:p>
            <a:pPr>
              <a:lnSpc>
                <a:spcPct val="150000"/>
              </a:lnSpc>
              <a:buClr>
                <a:srgbClr val="000000"/>
              </a:buClr>
              <a:buFont typeface="Arial"/>
              <a:buNone/>
              <a:tabLst>
                <a:tab pos="176213" algn="l"/>
              </a:tabLst>
            </a:pPr>
            <a:r>
              <a:rPr lang="en-US" sz="1200" kern="0" dirty="0">
                <a:solidFill>
                  <a:srgbClr val="FFFFFF"/>
                </a:solidFill>
                <a:cs typeface="GreekC_IV25" panose="00000400000000000000" pitchFamily="2" charset="0"/>
                <a:sym typeface="Arial"/>
              </a:rPr>
              <a:t>	&gt; 250 Million Hectares</a:t>
            </a:r>
          </a:p>
          <a:p>
            <a:pPr>
              <a:lnSpc>
                <a:spcPct val="150000"/>
              </a:lnSpc>
              <a:buClr>
                <a:srgbClr val="000000"/>
              </a:buClr>
              <a:buFont typeface="Arial"/>
              <a:buNone/>
              <a:tabLst>
                <a:tab pos="176213" algn="l"/>
              </a:tabLst>
            </a:pPr>
            <a:r>
              <a:rPr lang="en-US" sz="1200" kern="0" dirty="0">
                <a:solidFill>
                  <a:srgbClr val="FFFFFF"/>
                </a:solidFill>
                <a:cs typeface="GreekC_IV25" panose="00000400000000000000" pitchFamily="2" charset="0"/>
                <a:sym typeface="Arial"/>
              </a:rPr>
              <a:t>	$0.02 per thousand hectare/hour  -- continuous</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7705" r="6596"/>
          <a:stretch/>
        </p:blipFill>
        <p:spPr>
          <a:xfrm>
            <a:off x="581891" y="2022269"/>
            <a:ext cx="5209955" cy="4603173"/>
          </a:xfrm>
          <a:prstGeom prst="rect">
            <a:avLst/>
          </a:prstGeom>
        </p:spPr>
      </p:pic>
    </p:spTree>
    <p:extLst>
      <p:ext uri="{BB962C8B-B14F-4D97-AF65-F5344CB8AC3E}">
        <p14:creationId xmlns:p14="http://schemas.microsoft.com/office/powerpoint/2010/main" val="893880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9518" y="335578"/>
            <a:ext cx="8492964" cy="6186843"/>
          </a:xfrm>
          <a:prstGeom prst="rect">
            <a:avLst/>
          </a:prstGeom>
        </p:spPr>
      </p:pic>
    </p:spTree>
    <p:extLst>
      <p:ext uri="{BB962C8B-B14F-4D97-AF65-F5344CB8AC3E}">
        <p14:creationId xmlns:p14="http://schemas.microsoft.com/office/powerpoint/2010/main" val="829125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4" name="Google Shape;194;p7"/>
          <p:cNvSpPr txBox="1">
            <a:spLocks noGrp="1"/>
          </p:cNvSpPr>
          <p:nvPr>
            <p:ph type="title"/>
          </p:nvPr>
        </p:nvSpPr>
        <p:spPr>
          <a:xfrm>
            <a:off x="2307819" y="109797"/>
            <a:ext cx="8130590" cy="834723"/>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EA3E26"/>
              </a:buClr>
              <a:buSzPts val="4267"/>
              <a:buFont typeface="Bebas Neue"/>
              <a:buNone/>
            </a:pPr>
            <a:r>
              <a:rPr lang="en-US" sz="3600" b="1" dirty="0">
                <a:latin typeface="+mj-lt"/>
              </a:rPr>
              <a:t>FUEGO – GEOSTATIONARY SPECS</a:t>
            </a:r>
          </a:p>
        </p:txBody>
      </p:sp>
      <p:sp>
        <p:nvSpPr>
          <p:cNvPr id="3" name="Rectangle 2"/>
          <p:cNvSpPr/>
          <p:nvPr/>
        </p:nvSpPr>
        <p:spPr>
          <a:xfrm>
            <a:off x="8759536" y="5902036"/>
            <a:ext cx="3357747" cy="872837"/>
          </a:xfrm>
          <a:prstGeom prst="rect">
            <a:avLst/>
          </a:prstGeom>
          <a:solidFill>
            <a:srgbClr val="25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19" name="TextBox 18"/>
          <p:cNvSpPr txBox="1"/>
          <p:nvPr/>
        </p:nvSpPr>
        <p:spPr>
          <a:xfrm>
            <a:off x="5614494" y="930679"/>
            <a:ext cx="6290084" cy="4150475"/>
          </a:xfrm>
          <a:prstGeom prst="rect">
            <a:avLst/>
          </a:prstGeom>
          <a:noFill/>
        </p:spPr>
        <p:txBody>
          <a:bodyPr wrap="square" rtlCol="0">
            <a:noAutofit/>
          </a:bodyPr>
          <a:lstStyle/>
          <a:p>
            <a:pPr marL="55563">
              <a:lnSpc>
                <a:spcPts val="2600"/>
              </a:lnSpc>
              <a:spcBef>
                <a:spcPts val="933"/>
              </a:spcBef>
              <a:buClr>
                <a:srgbClr val="EA3E26"/>
              </a:buClr>
              <a:buSzPct val="63000"/>
              <a:buFont typeface="Arial"/>
              <a:buNone/>
            </a:pPr>
            <a:r>
              <a:rPr lang="en-US" kern="0" dirty="0">
                <a:solidFill>
                  <a:srgbClr val="FFFFFF"/>
                </a:solidFill>
                <a:ea typeface="Open Sans"/>
                <a:cs typeface="Open Sans"/>
                <a:sym typeface="Open Sans"/>
              </a:rPr>
              <a:t>Geo-stationary Free-Flyer Over Western US</a:t>
            </a:r>
          </a:p>
          <a:p>
            <a:pPr marL="55563">
              <a:lnSpc>
                <a:spcPts val="2600"/>
              </a:lnSpc>
              <a:spcBef>
                <a:spcPts val="933"/>
              </a:spcBef>
              <a:buClr>
                <a:srgbClr val="EA3E26"/>
              </a:buClr>
              <a:buSzPct val="63000"/>
              <a:buFont typeface="Arial"/>
              <a:buNone/>
            </a:pPr>
            <a:r>
              <a:rPr lang="en-US" kern="0" dirty="0">
                <a:solidFill>
                  <a:srgbClr val="FFFFFF"/>
                </a:solidFill>
                <a:ea typeface="Open Sans"/>
                <a:cs typeface="Open Sans"/>
                <a:sym typeface="Open Sans"/>
              </a:rPr>
              <a:t>&gt; 220 Million hectare field of regard</a:t>
            </a:r>
          </a:p>
          <a:p>
            <a:pPr marL="55563">
              <a:lnSpc>
                <a:spcPts val="2600"/>
              </a:lnSpc>
              <a:spcBef>
                <a:spcPts val="933"/>
              </a:spcBef>
              <a:buClr>
                <a:srgbClr val="EA3E26"/>
              </a:buClr>
              <a:buSzPct val="63000"/>
              <a:buFont typeface="Arial"/>
              <a:buNone/>
            </a:pPr>
            <a:r>
              <a:rPr lang="en-US" kern="0" dirty="0">
                <a:solidFill>
                  <a:srgbClr val="FFFFFF"/>
                </a:solidFill>
                <a:ea typeface="Open Sans"/>
                <a:cs typeface="Open Sans"/>
                <a:sym typeface="Open Sans"/>
              </a:rPr>
              <a:t>Pointing Mirror: Field of Regard can be re-positioned</a:t>
            </a:r>
          </a:p>
          <a:p>
            <a:pPr marL="55563">
              <a:lnSpc>
                <a:spcPts val="2600"/>
              </a:lnSpc>
              <a:spcBef>
                <a:spcPts val="933"/>
              </a:spcBef>
              <a:buClr>
                <a:srgbClr val="EA3E26"/>
              </a:buClr>
              <a:buSzPct val="63000"/>
              <a:buFont typeface="Arial"/>
              <a:buNone/>
            </a:pPr>
            <a:r>
              <a:rPr lang="en-US" kern="0" dirty="0">
                <a:solidFill>
                  <a:srgbClr val="FFFFFF"/>
                </a:solidFill>
                <a:ea typeface="Open Sans"/>
                <a:cs typeface="Open Sans"/>
                <a:sym typeface="Open Sans"/>
              </a:rPr>
              <a:t>Bands: RGB, 3.9</a:t>
            </a:r>
            <a:r>
              <a:rPr lang="en-US" kern="0" dirty="0">
                <a:solidFill>
                  <a:srgbClr val="FFFFFF"/>
                </a:solidFill>
                <a:ea typeface="Open Sans"/>
                <a:cs typeface="Arial" panose="020B0604020202020204" pitchFamily="34" charset="0"/>
                <a:sym typeface="Open Sans"/>
              </a:rPr>
              <a:t>µm</a:t>
            </a:r>
            <a:r>
              <a:rPr lang="en-US" kern="0" dirty="0">
                <a:solidFill>
                  <a:srgbClr val="FFFFFF"/>
                </a:solidFill>
                <a:ea typeface="Open Sans"/>
                <a:cs typeface="Open Sans"/>
                <a:sym typeface="Open Sans"/>
              </a:rPr>
              <a:t>, </a:t>
            </a:r>
            <a:r>
              <a:rPr lang="en-US" kern="0" dirty="0">
                <a:solidFill>
                  <a:srgbClr val="FFFFFF"/>
                </a:solidFill>
                <a:ea typeface="Open Sans"/>
                <a:cs typeface="Arial" panose="020B0604020202020204" pitchFamily="34" charset="0"/>
                <a:sym typeface="Open Sans"/>
              </a:rPr>
              <a:t>9.2µm </a:t>
            </a:r>
          </a:p>
          <a:p>
            <a:pPr marL="55563">
              <a:lnSpc>
                <a:spcPts val="2600"/>
              </a:lnSpc>
              <a:spcBef>
                <a:spcPts val="933"/>
              </a:spcBef>
              <a:buClr>
                <a:srgbClr val="EA3E26"/>
              </a:buClr>
              <a:buSzPct val="63000"/>
              <a:buFont typeface="Arial"/>
              <a:buNone/>
            </a:pPr>
            <a:r>
              <a:rPr lang="en-US" kern="0" dirty="0">
                <a:solidFill>
                  <a:srgbClr val="FFFFFF"/>
                </a:solidFill>
                <a:ea typeface="Open Sans"/>
                <a:cs typeface="Open Sans"/>
                <a:sym typeface="Open Sans"/>
              </a:rPr>
              <a:t>4K x 4K MCT Array,  10 micron pitch</a:t>
            </a:r>
          </a:p>
          <a:p>
            <a:pPr marL="55563">
              <a:lnSpc>
                <a:spcPts val="2600"/>
              </a:lnSpc>
              <a:spcBef>
                <a:spcPts val="933"/>
              </a:spcBef>
              <a:buClr>
                <a:srgbClr val="EA3E26"/>
              </a:buClr>
              <a:buSzPct val="63000"/>
              <a:buFont typeface="Arial"/>
              <a:buNone/>
            </a:pPr>
            <a:r>
              <a:rPr lang="en-US" kern="0" dirty="0">
                <a:solidFill>
                  <a:srgbClr val="FFFFFF"/>
                </a:solidFill>
                <a:ea typeface="Open Sans"/>
                <a:cs typeface="Open Sans"/>
                <a:sym typeface="Open Sans"/>
              </a:rPr>
              <a:t>Focal Length: 1000 mm (2.5 degree FOV)</a:t>
            </a:r>
          </a:p>
          <a:p>
            <a:pPr marL="55563">
              <a:lnSpc>
                <a:spcPts val="2600"/>
              </a:lnSpc>
              <a:spcBef>
                <a:spcPts val="933"/>
              </a:spcBef>
              <a:buClr>
                <a:srgbClr val="EA3E26"/>
              </a:buClr>
              <a:buSzPct val="63000"/>
              <a:buFont typeface="Arial"/>
              <a:buNone/>
            </a:pPr>
            <a:r>
              <a:rPr lang="en-US" kern="0" dirty="0">
                <a:solidFill>
                  <a:srgbClr val="FFFFFF"/>
                </a:solidFill>
                <a:ea typeface="Open Sans"/>
                <a:cs typeface="Open Sans"/>
                <a:sym typeface="Open Sans"/>
              </a:rPr>
              <a:t>Optics: f/4</a:t>
            </a:r>
          </a:p>
          <a:p>
            <a:pPr marL="55563">
              <a:lnSpc>
                <a:spcPts val="2600"/>
              </a:lnSpc>
              <a:spcBef>
                <a:spcPts val="933"/>
              </a:spcBef>
              <a:buClr>
                <a:srgbClr val="EA3E26"/>
              </a:buClr>
              <a:buSzPct val="63000"/>
              <a:buFont typeface="Arial"/>
              <a:buNone/>
            </a:pPr>
            <a:r>
              <a:rPr lang="en-US" kern="0" dirty="0">
                <a:solidFill>
                  <a:srgbClr val="FFFFFF"/>
                </a:solidFill>
                <a:ea typeface="Open Sans"/>
                <a:cs typeface="Open Sans"/>
                <a:sym typeface="Open Sans"/>
              </a:rPr>
              <a:t>Effective GSD: &lt; 550 meters (dithered for BPR) </a:t>
            </a:r>
          </a:p>
          <a:p>
            <a:pPr marL="55563">
              <a:lnSpc>
                <a:spcPts val="2600"/>
              </a:lnSpc>
              <a:spcBef>
                <a:spcPts val="933"/>
              </a:spcBef>
              <a:buClr>
                <a:srgbClr val="EA3E26"/>
              </a:buClr>
              <a:buSzPct val="63000"/>
              <a:buFont typeface="Arial"/>
              <a:buNone/>
            </a:pPr>
            <a:r>
              <a:rPr lang="en-US" kern="0" dirty="0">
                <a:solidFill>
                  <a:srgbClr val="FFFFFF"/>
                </a:solidFill>
                <a:ea typeface="Open Sans"/>
                <a:cs typeface="Open Sans"/>
                <a:sym typeface="Open Sans"/>
              </a:rPr>
              <a:t>Array readable @ 100 Hz; planned read 0.5 Hz</a:t>
            </a:r>
          </a:p>
          <a:p>
            <a:pPr marL="55563">
              <a:lnSpc>
                <a:spcPts val="2600"/>
              </a:lnSpc>
              <a:spcBef>
                <a:spcPts val="933"/>
              </a:spcBef>
              <a:buClr>
                <a:srgbClr val="EA3E26"/>
              </a:buClr>
              <a:buSzPct val="63000"/>
              <a:buFont typeface="Arial"/>
              <a:buNone/>
            </a:pPr>
            <a:r>
              <a:rPr lang="en-US" kern="0" dirty="0">
                <a:solidFill>
                  <a:srgbClr val="FFFFFF"/>
                </a:solidFill>
                <a:ea typeface="Open Sans"/>
                <a:cs typeface="Open Sans"/>
                <a:sym typeface="Open Sans"/>
              </a:rPr>
              <a:t>Simple image processing &amp; compression on-board </a:t>
            </a:r>
          </a:p>
          <a:p>
            <a:pPr marL="55563">
              <a:lnSpc>
                <a:spcPts val="2600"/>
              </a:lnSpc>
              <a:spcBef>
                <a:spcPts val="933"/>
              </a:spcBef>
              <a:buClr>
                <a:srgbClr val="EA3E26"/>
              </a:buClr>
              <a:buSzPct val="63000"/>
              <a:buFont typeface="Arial"/>
              <a:buNone/>
            </a:pPr>
            <a:r>
              <a:rPr lang="en-US" kern="0" dirty="0">
                <a:solidFill>
                  <a:srgbClr val="FFFFFF"/>
                </a:solidFill>
                <a:ea typeface="Open Sans"/>
                <a:cs typeface="Open Sans"/>
                <a:sym typeface="Open Sans"/>
              </a:rPr>
              <a:t>Transmit cadence: Every 30 Seconds -- 40 Mb/S  or less </a:t>
            </a:r>
          </a:p>
          <a:p>
            <a:pPr marL="55563">
              <a:lnSpc>
                <a:spcPts val="2600"/>
              </a:lnSpc>
              <a:spcBef>
                <a:spcPts val="933"/>
              </a:spcBef>
              <a:buClr>
                <a:srgbClr val="EA3E26"/>
              </a:buClr>
              <a:buSzPct val="63000"/>
              <a:buFont typeface="Arial"/>
              <a:buNone/>
            </a:pPr>
            <a:r>
              <a:rPr lang="en-US" kern="0" dirty="0">
                <a:solidFill>
                  <a:srgbClr val="FFFFFF"/>
                </a:solidFill>
                <a:ea typeface="Open Sans"/>
                <a:cs typeface="Open Sans"/>
                <a:sym typeface="Open Sans"/>
              </a:rPr>
              <a:t>All-up ROM for 5 year operation: $250M</a:t>
            </a:r>
          </a:p>
        </p:txBody>
      </p:sp>
      <p:sp>
        <p:nvSpPr>
          <p:cNvPr id="7" name="TextBox 6"/>
          <p:cNvSpPr txBox="1"/>
          <p:nvPr/>
        </p:nvSpPr>
        <p:spPr>
          <a:xfrm>
            <a:off x="0" y="6150114"/>
            <a:ext cx="5172111" cy="707886"/>
          </a:xfrm>
          <a:prstGeom prst="rect">
            <a:avLst/>
          </a:prstGeom>
          <a:noFill/>
        </p:spPr>
        <p:txBody>
          <a:bodyPr wrap="square" rtlCol="0">
            <a:spAutoFit/>
          </a:bodyPr>
          <a:lstStyle/>
          <a:p>
            <a:pPr algn="ctr">
              <a:buClr>
                <a:srgbClr val="000000"/>
              </a:buClr>
              <a:buFont typeface="Arial"/>
              <a:buNone/>
            </a:pPr>
            <a:r>
              <a:rPr lang="en-US" sz="2000" kern="0" dirty="0">
                <a:solidFill>
                  <a:srgbClr val="FFFFFF"/>
                </a:solidFill>
                <a:cs typeface="Arial"/>
                <a:sym typeface="Arial"/>
              </a:rPr>
              <a:t>3 reads every 10 seconds: 10, 5, 2.5 millisecond integrations </a:t>
            </a:r>
            <a:endParaRPr lang="en-US" sz="2000" kern="0" dirty="0">
              <a:solidFill>
                <a:srgbClr val="FFFFFF"/>
              </a:solidFill>
              <a:ea typeface="Open Sans"/>
              <a:cs typeface="Arial" panose="020B0604020202020204" pitchFamily="34" charset="0"/>
              <a:sym typeface="Symbol" panose="05050102010706020507" pitchFamily="18" charset="2"/>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432" y="843235"/>
            <a:ext cx="4021267" cy="5204273"/>
          </a:xfrm>
          <a:prstGeom prst="rect">
            <a:avLst/>
          </a:prstGeom>
        </p:spPr>
      </p:pic>
    </p:spTree>
    <p:extLst>
      <p:ext uri="{BB962C8B-B14F-4D97-AF65-F5344CB8AC3E}">
        <p14:creationId xmlns:p14="http://schemas.microsoft.com/office/powerpoint/2010/main" val="483210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036012C-827D-4AC9-99EE-A9AE9930AA77}"/>
              </a:ext>
            </a:extLst>
          </p:cNvPr>
          <p:cNvSpPr txBox="1"/>
          <p:nvPr/>
        </p:nvSpPr>
        <p:spPr>
          <a:xfrm>
            <a:off x="0" y="6211669"/>
            <a:ext cx="111749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French and Hudak (In Review) Ch. 5: Fuel Consumption and Emissions from Biomass Burning, </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In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Loboda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 French, 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Puett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(Eds.),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Fire, Smoke and Health: Tracking the Modeling Chain from Flames to Health and Wellbeing.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AGU.</a:t>
            </a:r>
          </a:p>
        </p:txBody>
      </p:sp>
      <p:sp>
        <p:nvSpPr>
          <p:cNvPr id="7" name="TextBox 6">
            <a:extLst>
              <a:ext uri="{FF2B5EF4-FFF2-40B4-BE49-F238E27FC236}">
                <a16:creationId xmlns:a16="http://schemas.microsoft.com/office/drawing/2014/main" id="{F3F62503-85B0-469C-AD0E-D7BABF4F90F2}"/>
              </a:ext>
            </a:extLst>
          </p:cNvPr>
          <p:cNvSpPr txBox="1"/>
          <p:nvPr/>
        </p:nvSpPr>
        <p:spPr>
          <a:xfrm>
            <a:off x="818263" y="978073"/>
            <a:ext cx="375260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𝑀𝑐</a:t>
            </a:r>
            <a:r>
              <a:rPr kumimoji="0" lang="en-US"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a:t>
            </a:r>
            <a:r>
              <a:rPr kumimoji="0" lang="el-GR"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r>
              <a:rPr kumimoji="0" lang="en-US"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a:t>
            </a:r>
            <a:r>
              <a:rPr kumimoji="0" lang="el-GR"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𝐴</a:t>
            </a:r>
            <a:r>
              <a:rPr kumimoji="0" lang="en-US"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x </a:t>
            </a:r>
            <a:r>
              <a:rPr kumimoji="0" lang="el-GR"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𝐵</a:t>
            </a:r>
            <a:r>
              <a:rPr kumimoji="0" lang="en-US"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x </a:t>
            </a:r>
            <a:r>
              <a:rPr kumimoji="0" lang="el-GR"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β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8CFA3BA-1F00-4B78-AE20-A43A18CE64D2}"/>
              </a:ext>
            </a:extLst>
          </p:cNvPr>
          <p:cNvSpPr>
            <a:spLocks noGrp="1"/>
          </p:cNvSpPr>
          <p:nvPr>
            <p:ph type="ctrTitle"/>
          </p:nvPr>
        </p:nvSpPr>
        <p:spPr>
          <a:xfrm>
            <a:off x="0" y="14780"/>
            <a:ext cx="6748267" cy="542450"/>
          </a:xfrm>
        </p:spPr>
        <p:txBody>
          <a:bodyPr>
            <a:normAutofit fontScale="90000"/>
          </a:bodyPr>
          <a:lstStyle/>
          <a:p>
            <a:pPr algn="l"/>
            <a:r>
              <a:rPr lang="en-US" sz="4000" dirty="0"/>
              <a:t>Consumption Estimation Methods:</a:t>
            </a:r>
          </a:p>
        </p:txBody>
      </p:sp>
      <p:sp>
        <p:nvSpPr>
          <p:cNvPr id="5" name="Subtitle 4">
            <a:extLst>
              <a:ext uri="{FF2B5EF4-FFF2-40B4-BE49-F238E27FC236}">
                <a16:creationId xmlns:a16="http://schemas.microsoft.com/office/drawing/2014/main" id="{D516CAB9-1702-47BA-B000-5F33FA4A8485}"/>
              </a:ext>
            </a:extLst>
          </p:cNvPr>
          <p:cNvSpPr>
            <a:spLocks noGrp="1"/>
          </p:cNvSpPr>
          <p:nvPr>
            <p:ph type="subTitle" idx="1"/>
          </p:nvPr>
        </p:nvSpPr>
        <p:spPr>
          <a:xfrm>
            <a:off x="424760" y="602032"/>
            <a:ext cx="3752603" cy="542450"/>
          </a:xfrm>
        </p:spPr>
        <p:txBody>
          <a:bodyPr>
            <a:normAutofit/>
          </a:bodyPr>
          <a:lstStyle/>
          <a:p>
            <a:pPr algn="l"/>
            <a:r>
              <a:rPr lang="en-US" u="sng" dirty="0"/>
              <a:t>Indirect Method, Modeled:</a:t>
            </a:r>
          </a:p>
        </p:txBody>
      </p:sp>
      <p:grpSp>
        <p:nvGrpSpPr>
          <p:cNvPr id="12" name="Group 11">
            <a:extLst>
              <a:ext uri="{FF2B5EF4-FFF2-40B4-BE49-F238E27FC236}">
                <a16:creationId xmlns:a16="http://schemas.microsoft.com/office/drawing/2014/main" id="{27FEEC80-4B75-4DE6-84EE-2F5F2C7CCF9E}"/>
              </a:ext>
            </a:extLst>
          </p:cNvPr>
          <p:cNvGrpSpPr/>
          <p:nvPr/>
        </p:nvGrpSpPr>
        <p:grpSpPr>
          <a:xfrm>
            <a:off x="184118" y="1759504"/>
            <a:ext cx="4823360" cy="2142199"/>
            <a:chOff x="699157" y="2362926"/>
            <a:chExt cx="4465950" cy="2142199"/>
          </a:xfrm>
        </p:grpSpPr>
        <p:sp>
          <p:nvSpPr>
            <p:cNvPr id="14" name="TextBox 13">
              <a:extLst>
                <a:ext uri="{FF2B5EF4-FFF2-40B4-BE49-F238E27FC236}">
                  <a16:creationId xmlns:a16="http://schemas.microsoft.com/office/drawing/2014/main" id="{A73D333E-D5DF-4B1E-B4CB-5DB3F145B738}"/>
                </a:ext>
              </a:extLst>
            </p:cNvPr>
            <p:cNvSpPr txBox="1"/>
            <p:nvPr/>
          </p:nvSpPr>
          <p:spPr>
            <a:xfrm>
              <a:off x="699160" y="2362926"/>
              <a:ext cx="41471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𝑀𝑐</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a:t>
              </a: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Consumption Mass (kg)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586A5A3-5940-4B9F-BBD9-B1AD1939F061}"/>
                </a:ext>
              </a:extLst>
            </p:cNvPr>
            <p:cNvSpPr txBox="1"/>
            <p:nvPr/>
          </p:nvSpPr>
          <p:spPr>
            <a:xfrm>
              <a:off x="699159" y="2923104"/>
              <a:ext cx="41471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 </a:t>
              </a: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Burn Area (m</a:t>
              </a:r>
              <a:r>
                <a:rPr kumimoji="0" lang="en-US" sz="2400" b="0" i="0" u="none" strike="noStrike" kern="1200" cap="none" spc="0" normalizeH="0" baseline="30000" noProof="0" dirty="0">
                  <a:ln>
                    <a:noFill/>
                  </a:ln>
                  <a:solidFill>
                    <a:srgbClr val="000000"/>
                  </a:solidFill>
                  <a:effectLst/>
                  <a:uLnTx/>
                  <a:uFillTx/>
                  <a:latin typeface="Cambria Math" panose="02040503050406030204" pitchFamily="18" charset="0"/>
                  <a:ea typeface="+mn-ea"/>
                  <a:cs typeface="+mn-cs"/>
                </a:rPr>
                <a:t>2</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7C2BB4B-308E-4AD7-A0CD-443724F4A5EC}"/>
                </a:ext>
              </a:extLst>
            </p:cNvPr>
            <p:cNvSpPr txBox="1"/>
            <p:nvPr/>
          </p:nvSpPr>
          <p:spPr>
            <a:xfrm>
              <a:off x="699157" y="3483282"/>
              <a:ext cx="438674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B </a:t>
              </a: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Fuel Biomass Density (kg m</a:t>
              </a:r>
              <a:r>
                <a:rPr kumimoji="0" lang="en-US" sz="2400" b="0" i="0" u="none" strike="noStrike" kern="1200" cap="none" spc="0" normalizeH="0" baseline="30000" noProof="0" dirty="0">
                  <a:ln>
                    <a:noFill/>
                  </a:ln>
                  <a:solidFill>
                    <a:srgbClr val="000000"/>
                  </a:solidFill>
                  <a:effectLst/>
                  <a:uLnTx/>
                  <a:uFillTx/>
                  <a:latin typeface="Cambria Math" panose="02040503050406030204" pitchFamily="18" charset="0"/>
                  <a:ea typeface="+mn-ea"/>
                  <a:cs typeface="+mn-cs"/>
                </a:rPr>
                <a:t>-2</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71D27457-2EAA-4124-B30C-1735C425006C}"/>
                </a:ext>
              </a:extLst>
            </p:cNvPr>
            <p:cNvSpPr txBox="1"/>
            <p:nvPr/>
          </p:nvSpPr>
          <p:spPr>
            <a:xfrm>
              <a:off x="699157" y="4043460"/>
              <a:ext cx="44659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β</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a:t>
              </a: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Burning Efficiency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71462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036012C-827D-4AC9-99EE-A9AE9930AA77}"/>
              </a:ext>
            </a:extLst>
          </p:cNvPr>
          <p:cNvSpPr txBox="1"/>
          <p:nvPr/>
        </p:nvSpPr>
        <p:spPr>
          <a:xfrm>
            <a:off x="0" y="6211669"/>
            <a:ext cx="111749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French and Hudak (In Review) Ch. 5: Fuel Consumption and Emissions from Biomass Burning, </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In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Loboda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 French, 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Puett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(Eds.),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Fire, Smoke and Health: Tracking the Modeling Chain from Flames to Health and Wellbeing.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AGU.</a:t>
            </a:r>
          </a:p>
        </p:txBody>
      </p:sp>
      <p:sp>
        <p:nvSpPr>
          <p:cNvPr id="7" name="TextBox 6">
            <a:extLst>
              <a:ext uri="{FF2B5EF4-FFF2-40B4-BE49-F238E27FC236}">
                <a16:creationId xmlns:a16="http://schemas.microsoft.com/office/drawing/2014/main" id="{F3F62503-85B0-469C-AD0E-D7BABF4F90F2}"/>
              </a:ext>
            </a:extLst>
          </p:cNvPr>
          <p:cNvSpPr txBox="1"/>
          <p:nvPr/>
        </p:nvSpPr>
        <p:spPr>
          <a:xfrm>
            <a:off x="818263" y="978073"/>
            <a:ext cx="375260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𝑀𝑐</a:t>
            </a:r>
            <a:r>
              <a:rPr kumimoji="0" lang="en-US"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a:t>
            </a:r>
            <a:r>
              <a:rPr kumimoji="0" lang="el-GR"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r>
              <a:rPr kumimoji="0" lang="en-US"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a:t>
            </a:r>
            <a:r>
              <a:rPr kumimoji="0" lang="el-GR"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𝐴</a:t>
            </a:r>
            <a:r>
              <a:rPr kumimoji="0" lang="en-US"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x </a:t>
            </a:r>
            <a:r>
              <a:rPr kumimoji="0" lang="el-GR"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𝐵</a:t>
            </a:r>
            <a:r>
              <a:rPr kumimoji="0" lang="en-US"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x </a:t>
            </a:r>
            <a:r>
              <a:rPr kumimoji="0" lang="el-GR"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β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8CFA3BA-1F00-4B78-AE20-A43A18CE64D2}"/>
              </a:ext>
            </a:extLst>
          </p:cNvPr>
          <p:cNvSpPr>
            <a:spLocks noGrp="1"/>
          </p:cNvSpPr>
          <p:nvPr>
            <p:ph type="ctrTitle"/>
          </p:nvPr>
        </p:nvSpPr>
        <p:spPr>
          <a:xfrm>
            <a:off x="0" y="14780"/>
            <a:ext cx="6748267" cy="542450"/>
          </a:xfrm>
        </p:spPr>
        <p:txBody>
          <a:bodyPr>
            <a:normAutofit fontScale="90000"/>
          </a:bodyPr>
          <a:lstStyle/>
          <a:p>
            <a:pPr algn="l"/>
            <a:r>
              <a:rPr lang="en-US" sz="4000" dirty="0"/>
              <a:t>Consumption Estimation Methods:</a:t>
            </a:r>
          </a:p>
        </p:txBody>
      </p:sp>
      <p:sp>
        <p:nvSpPr>
          <p:cNvPr id="5" name="Subtitle 4">
            <a:extLst>
              <a:ext uri="{FF2B5EF4-FFF2-40B4-BE49-F238E27FC236}">
                <a16:creationId xmlns:a16="http://schemas.microsoft.com/office/drawing/2014/main" id="{D516CAB9-1702-47BA-B000-5F33FA4A8485}"/>
              </a:ext>
            </a:extLst>
          </p:cNvPr>
          <p:cNvSpPr>
            <a:spLocks noGrp="1"/>
          </p:cNvSpPr>
          <p:nvPr>
            <p:ph type="subTitle" idx="1"/>
          </p:nvPr>
        </p:nvSpPr>
        <p:spPr>
          <a:xfrm>
            <a:off x="424760" y="602032"/>
            <a:ext cx="3752603" cy="542450"/>
          </a:xfrm>
        </p:spPr>
        <p:txBody>
          <a:bodyPr>
            <a:normAutofit/>
          </a:bodyPr>
          <a:lstStyle/>
          <a:p>
            <a:pPr algn="l"/>
            <a:r>
              <a:rPr lang="en-US" u="sng" dirty="0"/>
              <a:t>Indirect Method, Modeled:</a:t>
            </a:r>
          </a:p>
        </p:txBody>
      </p:sp>
      <p:sp>
        <p:nvSpPr>
          <p:cNvPr id="12" name="TextBox 11">
            <a:extLst>
              <a:ext uri="{FF2B5EF4-FFF2-40B4-BE49-F238E27FC236}">
                <a16:creationId xmlns:a16="http://schemas.microsoft.com/office/drawing/2014/main" id="{0F7E2A2F-0AE9-432D-9690-C5A9706E43F3}"/>
              </a:ext>
            </a:extLst>
          </p:cNvPr>
          <p:cNvSpPr txBox="1"/>
          <p:nvPr/>
        </p:nvSpPr>
        <p:spPr>
          <a:xfrm>
            <a:off x="7431417" y="557230"/>
            <a:ext cx="375260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𝑀𝑐</a:t>
            </a:r>
            <a:r>
              <a:rPr kumimoji="0" lang="en-US"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a:t>
            </a:r>
            <a:r>
              <a:rPr kumimoji="0" lang="el-GR"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r>
              <a:rPr kumimoji="0" lang="en-US"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FRE x C</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E882751-0510-4874-85FB-7A291356E6E2}"/>
              </a:ext>
            </a:extLst>
          </p:cNvPr>
          <p:cNvGrpSpPr/>
          <p:nvPr/>
        </p:nvGrpSpPr>
        <p:grpSpPr>
          <a:xfrm>
            <a:off x="6908910" y="1343958"/>
            <a:ext cx="4823360" cy="1582023"/>
            <a:chOff x="6944590" y="2362926"/>
            <a:chExt cx="4823360" cy="1582023"/>
          </a:xfrm>
        </p:grpSpPr>
        <p:sp>
          <p:nvSpPr>
            <p:cNvPr id="14" name="TextBox 13">
              <a:extLst>
                <a:ext uri="{FF2B5EF4-FFF2-40B4-BE49-F238E27FC236}">
                  <a16:creationId xmlns:a16="http://schemas.microsoft.com/office/drawing/2014/main" id="{0E01F23D-FD2A-4BB5-868E-6CB2F35ADEDF}"/>
                </a:ext>
              </a:extLst>
            </p:cNvPr>
            <p:cNvSpPr txBox="1"/>
            <p:nvPr/>
          </p:nvSpPr>
          <p:spPr>
            <a:xfrm>
              <a:off x="6944591" y="2362926"/>
              <a:ext cx="415834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𝑀𝑐</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a:t>
              </a: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Consumption Mass (kg)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33C2BA5-0F0F-4E1D-90A1-D757EECBB711}"/>
                </a:ext>
              </a:extLst>
            </p:cNvPr>
            <p:cNvSpPr txBox="1"/>
            <p:nvPr/>
          </p:nvSpPr>
          <p:spPr>
            <a:xfrm>
              <a:off x="6944590" y="2923105"/>
              <a:ext cx="48233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FRE </a:t>
              </a: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Fire Radiative Energy (MJ)</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1F0FE68-F32D-43C9-AB1F-EED46465B548}"/>
                </a:ext>
              </a:extLst>
            </p:cNvPr>
            <p:cNvSpPr txBox="1"/>
            <p:nvPr/>
          </p:nvSpPr>
          <p:spPr>
            <a:xfrm>
              <a:off x="6944590" y="3483284"/>
              <a:ext cx="48233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C </a:t>
              </a: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Combustion Factor (kg / MJ)</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C1710B8E-1F0D-493C-84BC-B5A25B7157EC}"/>
              </a:ext>
            </a:extLst>
          </p:cNvPr>
          <p:cNvPicPr>
            <a:picLocks noChangeAspect="1"/>
          </p:cNvPicPr>
          <p:nvPr/>
        </p:nvPicPr>
        <p:blipFill>
          <a:blip r:embed="rId3"/>
          <a:stretch>
            <a:fillRect/>
          </a:stretch>
        </p:blipFill>
        <p:spPr>
          <a:xfrm>
            <a:off x="9014362" y="2990848"/>
            <a:ext cx="3145224" cy="700838"/>
          </a:xfrm>
          <a:prstGeom prst="rect">
            <a:avLst/>
          </a:prstGeom>
        </p:spPr>
      </p:pic>
      <p:sp>
        <p:nvSpPr>
          <p:cNvPr id="22" name="Subtitle 4">
            <a:extLst>
              <a:ext uri="{FF2B5EF4-FFF2-40B4-BE49-F238E27FC236}">
                <a16:creationId xmlns:a16="http://schemas.microsoft.com/office/drawing/2014/main" id="{2A8ED3F1-85BA-4DE8-88B6-FBA4FBB3652F}"/>
              </a:ext>
            </a:extLst>
          </p:cNvPr>
          <p:cNvSpPr txBox="1">
            <a:spLocks/>
          </p:cNvSpPr>
          <p:nvPr/>
        </p:nvSpPr>
        <p:spPr>
          <a:xfrm>
            <a:off x="6765905" y="139051"/>
            <a:ext cx="2921330" cy="5424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Direct Method: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99C9F99D-4AE8-4995-9AE2-A726EAC98FBD}"/>
              </a:ext>
            </a:extLst>
          </p:cNvPr>
          <p:cNvGrpSpPr/>
          <p:nvPr/>
        </p:nvGrpSpPr>
        <p:grpSpPr>
          <a:xfrm>
            <a:off x="184118" y="1759504"/>
            <a:ext cx="4823360" cy="2142199"/>
            <a:chOff x="699157" y="2362926"/>
            <a:chExt cx="4465950" cy="2142199"/>
          </a:xfrm>
        </p:grpSpPr>
        <p:sp>
          <p:nvSpPr>
            <p:cNvPr id="35" name="TextBox 34">
              <a:extLst>
                <a:ext uri="{FF2B5EF4-FFF2-40B4-BE49-F238E27FC236}">
                  <a16:creationId xmlns:a16="http://schemas.microsoft.com/office/drawing/2014/main" id="{30D4FEE2-002C-4333-934C-158907B619DE}"/>
                </a:ext>
              </a:extLst>
            </p:cNvPr>
            <p:cNvSpPr txBox="1"/>
            <p:nvPr/>
          </p:nvSpPr>
          <p:spPr>
            <a:xfrm>
              <a:off x="699160" y="2362926"/>
              <a:ext cx="41471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𝑀𝑐</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a:t>
              </a: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Consumption Mass (kg)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E99B5751-5A55-4152-A733-526E15CF8A6E}"/>
                </a:ext>
              </a:extLst>
            </p:cNvPr>
            <p:cNvSpPr txBox="1"/>
            <p:nvPr/>
          </p:nvSpPr>
          <p:spPr>
            <a:xfrm>
              <a:off x="699159" y="2923104"/>
              <a:ext cx="41471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 </a:t>
              </a: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Burn Area (m</a:t>
              </a:r>
              <a:r>
                <a:rPr kumimoji="0" lang="en-US" sz="2400" b="0" i="0" u="none" strike="noStrike" kern="1200" cap="none" spc="0" normalizeH="0" baseline="30000" noProof="0" dirty="0">
                  <a:ln>
                    <a:noFill/>
                  </a:ln>
                  <a:solidFill>
                    <a:srgbClr val="000000"/>
                  </a:solidFill>
                  <a:effectLst/>
                  <a:uLnTx/>
                  <a:uFillTx/>
                  <a:latin typeface="Cambria Math" panose="02040503050406030204" pitchFamily="18" charset="0"/>
                  <a:ea typeface="+mn-ea"/>
                  <a:cs typeface="+mn-cs"/>
                </a:rPr>
                <a:t>2</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EB4E6D21-767E-467C-9FC2-FEE73E8A7A46}"/>
                </a:ext>
              </a:extLst>
            </p:cNvPr>
            <p:cNvSpPr txBox="1"/>
            <p:nvPr/>
          </p:nvSpPr>
          <p:spPr>
            <a:xfrm>
              <a:off x="699157" y="3483282"/>
              <a:ext cx="438674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B </a:t>
              </a: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Fuel Biomass Density (kg m</a:t>
              </a:r>
              <a:r>
                <a:rPr kumimoji="0" lang="en-US" sz="2400" b="0" i="0" u="none" strike="noStrike" kern="1200" cap="none" spc="0" normalizeH="0" baseline="30000" noProof="0" dirty="0">
                  <a:ln>
                    <a:noFill/>
                  </a:ln>
                  <a:solidFill>
                    <a:srgbClr val="000000"/>
                  </a:solidFill>
                  <a:effectLst/>
                  <a:uLnTx/>
                  <a:uFillTx/>
                  <a:latin typeface="Cambria Math" panose="02040503050406030204" pitchFamily="18" charset="0"/>
                  <a:ea typeface="+mn-ea"/>
                  <a:cs typeface="+mn-cs"/>
                </a:rPr>
                <a:t>-2</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2F5B0A4E-AD25-4D64-91CC-8D99F5C21025}"/>
                </a:ext>
              </a:extLst>
            </p:cNvPr>
            <p:cNvSpPr txBox="1"/>
            <p:nvPr/>
          </p:nvSpPr>
          <p:spPr>
            <a:xfrm>
              <a:off x="699157" y="4043460"/>
              <a:ext cx="44659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β</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a:t>
              </a: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Burning Efficiency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82977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036012C-827D-4AC9-99EE-A9AE9930AA77}"/>
              </a:ext>
            </a:extLst>
          </p:cNvPr>
          <p:cNvSpPr txBox="1"/>
          <p:nvPr/>
        </p:nvSpPr>
        <p:spPr>
          <a:xfrm>
            <a:off x="0" y="6211669"/>
            <a:ext cx="111749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French and Hudak (In Review) Ch. 5: Fuel Consumption and Emissions from Biomass Burning, </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In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Loboda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 French, 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Puett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(Eds.),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Fire, Smoke and Health: Tracking the Modeling Chain from Flames to Health and Wellbeing.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AGU.</a:t>
            </a:r>
          </a:p>
        </p:txBody>
      </p:sp>
      <p:sp>
        <p:nvSpPr>
          <p:cNvPr id="7" name="TextBox 6">
            <a:extLst>
              <a:ext uri="{FF2B5EF4-FFF2-40B4-BE49-F238E27FC236}">
                <a16:creationId xmlns:a16="http://schemas.microsoft.com/office/drawing/2014/main" id="{F3F62503-85B0-469C-AD0E-D7BABF4F90F2}"/>
              </a:ext>
            </a:extLst>
          </p:cNvPr>
          <p:cNvSpPr txBox="1"/>
          <p:nvPr/>
        </p:nvSpPr>
        <p:spPr>
          <a:xfrm>
            <a:off x="818263" y="978073"/>
            <a:ext cx="375260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𝑀𝑐</a:t>
            </a:r>
            <a:r>
              <a:rPr kumimoji="0" lang="en-US"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a:t>
            </a:r>
            <a:r>
              <a:rPr kumimoji="0" lang="el-GR"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r>
              <a:rPr kumimoji="0" lang="en-US"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a:t>
            </a:r>
            <a:r>
              <a:rPr kumimoji="0" lang="el-GR"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𝐴</a:t>
            </a:r>
            <a:r>
              <a:rPr kumimoji="0" lang="en-US"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x </a:t>
            </a:r>
            <a:r>
              <a:rPr kumimoji="0" lang="el-GR"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𝐵</a:t>
            </a:r>
            <a:r>
              <a:rPr kumimoji="0" lang="en-US"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x </a:t>
            </a:r>
            <a:r>
              <a:rPr kumimoji="0" lang="el-GR"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β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8CFA3BA-1F00-4B78-AE20-A43A18CE64D2}"/>
              </a:ext>
            </a:extLst>
          </p:cNvPr>
          <p:cNvSpPr>
            <a:spLocks noGrp="1"/>
          </p:cNvSpPr>
          <p:nvPr>
            <p:ph type="ctrTitle"/>
          </p:nvPr>
        </p:nvSpPr>
        <p:spPr>
          <a:xfrm>
            <a:off x="0" y="14780"/>
            <a:ext cx="6748267" cy="542450"/>
          </a:xfrm>
        </p:spPr>
        <p:txBody>
          <a:bodyPr>
            <a:normAutofit fontScale="90000"/>
          </a:bodyPr>
          <a:lstStyle/>
          <a:p>
            <a:pPr algn="l"/>
            <a:r>
              <a:rPr lang="en-US" sz="4000" dirty="0"/>
              <a:t>Consumption Estimation Methods:</a:t>
            </a:r>
          </a:p>
        </p:txBody>
      </p:sp>
      <p:sp>
        <p:nvSpPr>
          <p:cNvPr id="5" name="Subtitle 4">
            <a:extLst>
              <a:ext uri="{FF2B5EF4-FFF2-40B4-BE49-F238E27FC236}">
                <a16:creationId xmlns:a16="http://schemas.microsoft.com/office/drawing/2014/main" id="{D516CAB9-1702-47BA-B000-5F33FA4A8485}"/>
              </a:ext>
            </a:extLst>
          </p:cNvPr>
          <p:cNvSpPr>
            <a:spLocks noGrp="1"/>
          </p:cNvSpPr>
          <p:nvPr>
            <p:ph type="subTitle" idx="1"/>
          </p:nvPr>
        </p:nvSpPr>
        <p:spPr>
          <a:xfrm>
            <a:off x="424760" y="602032"/>
            <a:ext cx="3752603" cy="542450"/>
          </a:xfrm>
        </p:spPr>
        <p:txBody>
          <a:bodyPr>
            <a:normAutofit/>
          </a:bodyPr>
          <a:lstStyle/>
          <a:p>
            <a:pPr algn="l"/>
            <a:r>
              <a:rPr lang="en-US" u="sng" dirty="0"/>
              <a:t>Indirect Method, Modeled:</a:t>
            </a:r>
          </a:p>
        </p:txBody>
      </p:sp>
      <p:sp>
        <p:nvSpPr>
          <p:cNvPr id="12" name="TextBox 11">
            <a:extLst>
              <a:ext uri="{FF2B5EF4-FFF2-40B4-BE49-F238E27FC236}">
                <a16:creationId xmlns:a16="http://schemas.microsoft.com/office/drawing/2014/main" id="{0F7E2A2F-0AE9-432D-9690-C5A9706E43F3}"/>
              </a:ext>
            </a:extLst>
          </p:cNvPr>
          <p:cNvSpPr txBox="1"/>
          <p:nvPr/>
        </p:nvSpPr>
        <p:spPr>
          <a:xfrm>
            <a:off x="7431417" y="557230"/>
            <a:ext cx="375260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𝑀𝑐</a:t>
            </a:r>
            <a:r>
              <a:rPr kumimoji="0" lang="en-US"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a:t>
            </a:r>
            <a:r>
              <a:rPr kumimoji="0" lang="el-GR"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r>
              <a:rPr kumimoji="0" lang="en-US" sz="40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FRE x C</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E882751-0510-4874-85FB-7A291356E6E2}"/>
              </a:ext>
            </a:extLst>
          </p:cNvPr>
          <p:cNvGrpSpPr/>
          <p:nvPr/>
        </p:nvGrpSpPr>
        <p:grpSpPr>
          <a:xfrm>
            <a:off x="6908910" y="1343958"/>
            <a:ext cx="4823360" cy="1582023"/>
            <a:chOff x="6944590" y="2362926"/>
            <a:chExt cx="4823360" cy="1582023"/>
          </a:xfrm>
        </p:grpSpPr>
        <p:sp>
          <p:nvSpPr>
            <p:cNvPr id="14" name="TextBox 13">
              <a:extLst>
                <a:ext uri="{FF2B5EF4-FFF2-40B4-BE49-F238E27FC236}">
                  <a16:creationId xmlns:a16="http://schemas.microsoft.com/office/drawing/2014/main" id="{0E01F23D-FD2A-4BB5-868E-6CB2F35ADEDF}"/>
                </a:ext>
              </a:extLst>
            </p:cNvPr>
            <p:cNvSpPr txBox="1"/>
            <p:nvPr/>
          </p:nvSpPr>
          <p:spPr>
            <a:xfrm>
              <a:off x="6944591" y="2362926"/>
              <a:ext cx="415834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𝑀𝑐</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a:t>
              </a: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Consumption Mass (kg)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33C2BA5-0F0F-4E1D-90A1-D757EECBB711}"/>
                </a:ext>
              </a:extLst>
            </p:cNvPr>
            <p:cNvSpPr txBox="1"/>
            <p:nvPr/>
          </p:nvSpPr>
          <p:spPr>
            <a:xfrm>
              <a:off x="6944590" y="2923105"/>
              <a:ext cx="48233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FRE </a:t>
              </a: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Fire Radiative Energy (MJ)</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1F0FE68-F32D-43C9-AB1F-EED46465B548}"/>
                </a:ext>
              </a:extLst>
            </p:cNvPr>
            <p:cNvSpPr txBox="1"/>
            <p:nvPr/>
          </p:nvSpPr>
          <p:spPr>
            <a:xfrm>
              <a:off x="6944590" y="3483284"/>
              <a:ext cx="48233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C </a:t>
              </a: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Combustion Factor (kg / MJ)</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C1710B8E-1F0D-493C-84BC-B5A25B7157EC}"/>
              </a:ext>
            </a:extLst>
          </p:cNvPr>
          <p:cNvPicPr>
            <a:picLocks noChangeAspect="1"/>
          </p:cNvPicPr>
          <p:nvPr/>
        </p:nvPicPr>
        <p:blipFill>
          <a:blip r:embed="rId3"/>
          <a:stretch>
            <a:fillRect/>
          </a:stretch>
        </p:blipFill>
        <p:spPr>
          <a:xfrm>
            <a:off x="9014362" y="2990848"/>
            <a:ext cx="3145224" cy="700838"/>
          </a:xfrm>
          <a:prstGeom prst="rect">
            <a:avLst/>
          </a:prstGeom>
        </p:spPr>
      </p:pic>
      <p:sp>
        <p:nvSpPr>
          <p:cNvPr id="22" name="Subtitle 4">
            <a:extLst>
              <a:ext uri="{FF2B5EF4-FFF2-40B4-BE49-F238E27FC236}">
                <a16:creationId xmlns:a16="http://schemas.microsoft.com/office/drawing/2014/main" id="{2A8ED3F1-85BA-4DE8-88B6-FBA4FBB3652F}"/>
              </a:ext>
            </a:extLst>
          </p:cNvPr>
          <p:cNvSpPr txBox="1">
            <a:spLocks/>
          </p:cNvSpPr>
          <p:nvPr/>
        </p:nvSpPr>
        <p:spPr>
          <a:xfrm>
            <a:off x="6765905" y="139051"/>
            <a:ext cx="2921330" cy="5424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Direct Method: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C61FE516-9A0E-4D89-A5E0-1756D65F7B01}"/>
              </a:ext>
            </a:extLst>
          </p:cNvPr>
          <p:cNvGrpSpPr/>
          <p:nvPr/>
        </p:nvGrpSpPr>
        <p:grpSpPr>
          <a:xfrm>
            <a:off x="5385647" y="3037253"/>
            <a:ext cx="2912798" cy="3063146"/>
            <a:chOff x="6072865" y="3073634"/>
            <a:chExt cx="2912798" cy="3063146"/>
          </a:xfrm>
        </p:grpSpPr>
        <p:grpSp>
          <p:nvGrpSpPr>
            <p:cNvPr id="31" name="Group 30">
              <a:extLst>
                <a:ext uri="{FF2B5EF4-FFF2-40B4-BE49-F238E27FC236}">
                  <a16:creationId xmlns:a16="http://schemas.microsoft.com/office/drawing/2014/main" id="{550EB1F0-E5D3-4549-BDC1-C3D9F543A1E1}"/>
                </a:ext>
              </a:extLst>
            </p:cNvPr>
            <p:cNvGrpSpPr/>
            <p:nvPr/>
          </p:nvGrpSpPr>
          <p:grpSpPr>
            <a:xfrm>
              <a:off x="6498251" y="4260655"/>
              <a:ext cx="1249681" cy="1114122"/>
              <a:chOff x="6315455" y="4577809"/>
              <a:chExt cx="1249681" cy="1114122"/>
            </a:xfrm>
          </p:grpSpPr>
          <p:cxnSp>
            <p:nvCxnSpPr>
              <p:cNvPr id="10" name="Straight Connector 9">
                <a:extLst>
                  <a:ext uri="{FF2B5EF4-FFF2-40B4-BE49-F238E27FC236}">
                    <a16:creationId xmlns:a16="http://schemas.microsoft.com/office/drawing/2014/main" id="{EC1CDDBD-B32D-4BB6-8B9E-EAAC0452BB1B}"/>
                  </a:ext>
                </a:extLst>
              </p:cNvPr>
              <p:cNvCxnSpPr>
                <a:cxnSpLocks/>
              </p:cNvCxnSpPr>
              <p:nvPr/>
            </p:nvCxnSpPr>
            <p:spPr>
              <a:xfrm>
                <a:off x="6315455" y="4577809"/>
                <a:ext cx="0" cy="11141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72FB461-977B-41EA-8AB5-CAB1D5968BAE}"/>
                  </a:ext>
                </a:extLst>
              </p:cNvPr>
              <p:cNvCxnSpPr>
                <a:cxnSpLocks/>
              </p:cNvCxnSpPr>
              <p:nvPr/>
            </p:nvCxnSpPr>
            <p:spPr>
              <a:xfrm flipH="1">
                <a:off x="6315456" y="5691931"/>
                <a:ext cx="124968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4197EC1A-D10A-4621-81A8-FB09032668E6}"/>
                </a:ext>
              </a:extLst>
            </p:cNvPr>
            <p:cNvSpPr txBox="1"/>
            <p:nvPr/>
          </p:nvSpPr>
          <p:spPr>
            <a:xfrm>
              <a:off x="6498251" y="5399006"/>
              <a:ext cx="2487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Combustion Rate (kg / s)</a:t>
              </a:r>
            </a:p>
          </p:txBody>
        </p:sp>
        <p:sp>
          <p:nvSpPr>
            <p:cNvPr id="35" name="TextBox 34">
              <a:extLst>
                <a:ext uri="{FF2B5EF4-FFF2-40B4-BE49-F238E27FC236}">
                  <a16:creationId xmlns:a16="http://schemas.microsoft.com/office/drawing/2014/main" id="{BF1421C4-E129-4443-BC1E-741E75065F78}"/>
                </a:ext>
              </a:extLst>
            </p:cNvPr>
            <p:cNvSpPr txBox="1"/>
            <p:nvPr/>
          </p:nvSpPr>
          <p:spPr>
            <a:xfrm rot="16200000">
              <a:off x="4725958" y="4420541"/>
              <a:ext cx="3063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Fire Radiative Power (kW / m</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39" name="Straight Connector 38">
              <a:extLst>
                <a:ext uri="{FF2B5EF4-FFF2-40B4-BE49-F238E27FC236}">
                  <a16:creationId xmlns:a16="http://schemas.microsoft.com/office/drawing/2014/main" id="{74917795-27DE-4B17-BD99-FC62C19D3B70}"/>
                </a:ext>
              </a:extLst>
            </p:cNvPr>
            <p:cNvCxnSpPr>
              <a:cxnSpLocks/>
            </p:cNvCxnSpPr>
            <p:nvPr/>
          </p:nvCxnSpPr>
          <p:spPr>
            <a:xfrm flipV="1">
              <a:off x="6617080" y="4328494"/>
              <a:ext cx="992273" cy="9613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FF7ECE7-615F-48C9-A33B-F4D1F247BC44}"/>
              </a:ext>
            </a:extLst>
          </p:cNvPr>
          <p:cNvGrpSpPr/>
          <p:nvPr/>
        </p:nvGrpSpPr>
        <p:grpSpPr>
          <a:xfrm>
            <a:off x="8492178" y="3112142"/>
            <a:ext cx="2770708" cy="3070777"/>
            <a:chOff x="9519071" y="3073631"/>
            <a:chExt cx="2770708" cy="3070777"/>
          </a:xfrm>
        </p:grpSpPr>
        <p:sp>
          <p:nvSpPr>
            <p:cNvPr id="30" name="TextBox 29">
              <a:extLst>
                <a:ext uri="{FF2B5EF4-FFF2-40B4-BE49-F238E27FC236}">
                  <a16:creationId xmlns:a16="http://schemas.microsoft.com/office/drawing/2014/main" id="{EE415B6A-1098-4EBC-A53D-D3B4EC7ADBA4}"/>
                </a:ext>
              </a:extLst>
            </p:cNvPr>
            <p:cNvSpPr txBox="1"/>
            <p:nvPr/>
          </p:nvSpPr>
          <p:spPr>
            <a:xfrm>
              <a:off x="9943688" y="5358886"/>
              <a:ext cx="23460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Consumption (kg / m</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32" name="Group 31">
              <a:extLst>
                <a:ext uri="{FF2B5EF4-FFF2-40B4-BE49-F238E27FC236}">
                  <a16:creationId xmlns:a16="http://schemas.microsoft.com/office/drawing/2014/main" id="{F8A9A246-1BD9-40DA-9A5B-BC04F5A63994}"/>
                </a:ext>
              </a:extLst>
            </p:cNvPr>
            <p:cNvGrpSpPr/>
            <p:nvPr/>
          </p:nvGrpSpPr>
          <p:grpSpPr>
            <a:xfrm>
              <a:off x="9943688" y="4207948"/>
              <a:ext cx="1249681" cy="1114122"/>
              <a:chOff x="6315455" y="4577809"/>
              <a:chExt cx="1249681" cy="1114122"/>
            </a:xfrm>
          </p:grpSpPr>
          <p:cxnSp>
            <p:nvCxnSpPr>
              <p:cNvPr id="33" name="Straight Connector 32">
                <a:extLst>
                  <a:ext uri="{FF2B5EF4-FFF2-40B4-BE49-F238E27FC236}">
                    <a16:creationId xmlns:a16="http://schemas.microsoft.com/office/drawing/2014/main" id="{CAAF9E44-918E-4F11-8855-2B490AA3169E}"/>
                  </a:ext>
                </a:extLst>
              </p:cNvPr>
              <p:cNvCxnSpPr>
                <a:cxnSpLocks/>
              </p:cNvCxnSpPr>
              <p:nvPr/>
            </p:nvCxnSpPr>
            <p:spPr>
              <a:xfrm>
                <a:off x="6315455" y="4577809"/>
                <a:ext cx="0" cy="111412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55E71FC-46CC-4E64-A142-970D3CA7F2FC}"/>
                  </a:ext>
                </a:extLst>
              </p:cNvPr>
              <p:cNvCxnSpPr>
                <a:cxnSpLocks/>
              </p:cNvCxnSpPr>
              <p:nvPr/>
            </p:nvCxnSpPr>
            <p:spPr>
              <a:xfrm flipH="1">
                <a:off x="6315456" y="5691931"/>
                <a:ext cx="124968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1F686E37-1651-49C1-B9AF-E2EA540C6727}"/>
                </a:ext>
              </a:extLst>
            </p:cNvPr>
            <p:cNvSpPr txBox="1"/>
            <p:nvPr/>
          </p:nvSpPr>
          <p:spPr>
            <a:xfrm rot="16200000">
              <a:off x="8168348" y="4424354"/>
              <a:ext cx="3070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Fire Radiative Energy (MJ / m</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41" name="Straight Connector 40">
              <a:extLst>
                <a:ext uri="{FF2B5EF4-FFF2-40B4-BE49-F238E27FC236}">
                  <a16:creationId xmlns:a16="http://schemas.microsoft.com/office/drawing/2014/main" id="{D025A328-0F54-4D93-A7D5-96932B44A155}"/>
                </a:ext>
              </a:extLst>
            </p:cNvPr>
            <p:cNvCxnSpPr>
              <a:cxnSpLocks/>
            </p:cNvCxnSpPr>
            <p:nvPr/>
          </p:nvCxnSpPr>
          <p:spPr>
            <a:xfrm flipV="1">
              <a:off x="10090838" y="4265046"/>
              <a:ext cx="992273" cy="9613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A95C1623-5EC2-4F5B-A361-A980298A01A3}"/>
              </a:ext>
            </a:extLst>
          </p:cNvPr>
          <p:cNvSpPr txBox="1"/>
          <p:nvPr/>
        </p:nvSpPr>
        <p:spPr>
          <a:xfrm>
            <a:off x="6069664" y="3366307"/>
            <a:ext cx="23460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Wooster et al. (2005) JGR 110: D24311</a:t>
            </a:r>
          </a:p>
        </p:txBody>
      </p:sp>
      <p:grpSp>
        <p:nvGrpSpPr>
          <p:cNvPr id="52" name="Group 51">
            <a:extLst>
              <a:ext uri="{FF2B5EF4-FFF2-40B4-BE49-F238E27FC236}">
                <a16:creationId xmlns:a16="http://schemas.microsoft.com/office/drawing/2014/main" id="{8431841C-659E-4DDB-A899-672A6EFD6E74}"/>
              </a:ext>
            </a:extLst>
          </p:cNvPr>
          <p:cNvGrpSpPr/>
          <p:nvPr/>
        </p:nvGrpSpPr>
        <p:grpSpPr>
          <a:xfrm>
            <a:off x="184118" y="1759504"/>
            <a:ext cx="4823360" cy="2142199"/>
            <a:chOff x="699157" y="2362926"/>
            <a:chExt cx="4465950" cy="2142199"/>
          </a:xfrm>
        </p:grpSpPr>
        <p:sp>
          <p:nvSpPr>
            <p:cNvPr id="53" name="TextBox 52">
              <a:extLst>
                <a:ext uri="{FF2B5EF4-FFF2-40B4-BE49-F238E27FC236}">
                  <a16:creationId xmlns:a16="http://schemas.microsoft.com/office/drawing/2014/main" id="{03D88A0D-595A-4646-A062-89589CBE58E5}"/>
                </a:ext>
              </a:extLst>
            </p:cNvPr>
            <p:cNvSpPr txBox="1"/>
            <p:nvPr/>
          </p:nvSpPr>
          <p:spPr>
            <a:xfrm>
              <a:off x="699160" y="2362926"/>
              <a:ext cx="41471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𝑀𝑐</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a:t>
              </a: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Consumption Mass (kg)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F86B09F8-8630-446A-BDCA-6A8CFD9FE903}"/>
                </a:ext>
              </a:extLst>
            </p:cNvPr>
            <p:cNvSpPr txBox="1"/>
            <p:nvPr/>
          </p:nvSpPr>
          <p:spPr>
            <a:xfrm>
              <a:off x="699159" y="2923104"/>
              <a:ext cx="41471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 </a:t>
              </a: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Burn Area (m</a:t>
              </a:r>
              <a:r>
                <a:rPr kumimoji="0" lang="en-US" sz="2400" b="0" i="0" u="none" strike="noStrike" kern="1200" cap="none" spc="0" normalizeH="0" baseline="30000" noProof="0" dirty="0">
                  <a:ln>
                    <a:noFill/>
                  </a:ln>
                  <a:solidFill>
                    <a:srgbClr val="000000"/>
                  </a:solidFill>
                  <a:effectLst/>
                  <a:uLnTx/>
                  <a:uFillTx/>
                  <a:latin typeface="Cambria Math" panose="02040503050406030204" pitchFamily="18" charset="0"/>
                  <a:ea typeface="+mn-ea"/>
                  <a:cs typeface="+mn-cs"/>
                </a:rPr>
                <a:t>2</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81DB26C0-6EEA-48F6-B9D8-D4346D2C9C5B}"/>
                </a:ext>
              </a:extLst>
            </p:cNvPr>
            <p:cNvSpPr txBox="1"/>
            <p:nvPr/>
          </p:nvSpPr>
          <p:spPr>
            <a:xfrm>
              <a:off x="699157" y="3483282"/>
              <a:ext cx="438674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B </a:t>
              </a: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Fuel Biomass Density (kg m</a:t>
              </a:r>
              <a:r>
                <a:rPr kumimoji="0" lang="en-US" sz="2400" b="0" i="0" u="none" strike="noStrike" kern="1200" cap="none" spc="0" normalizeH="0" baseline="30000" noProof="0" dirty="0">
                  <a:ln>
                    <a:noFill/>
                  </a:ln>
                  <a:solidFill>
                    <a:srgbClr val="000000"/>
                  </a:solidFill>
                  <a:effectLst/>
                  <a:uLnTx/>
                  <a:uFillTx/>
                  <a:latin typeface="Cambria Math" panose="02040503050406030204" pitchFamily="18" charset="0"/>
                  <a:ea typeface="+mn-ea"/>
                  <a:cs typeface="+mn-cs"/>
                </a:rPr>
                <a:t>-2</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0BE15641-1E4C-4F0B-8F59-1BA41B755DCA}"/>
                </a:ext>
              </a:extLst>
            </p:cNvPr>
            <p:cNvSpPr txBox="1"/>
            <p:nvPr/>
          </p:nvSpPr>
          <p:spPr>
            <a:xfrm>
              <a:off x="699157" y="4043460"/>
              <a:ext cx="44659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β</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a:t>
              </a:r>
              <a:r>
                <a:rPr kumimoji="0" lang="el-GR"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a:t>
              </a: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Burning Efficiency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72479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D55F925-B1DF-4942-9B18-CF3F7C2BC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522" y="71919"/>
            <a:ext cx="3056255" cy="5475605"/>
          </a:xfrm>
          <a:prstGeom prst="rect">
            <a:avLst/>
          </a:prstGeom>
        </p:spPr>
      </p:pic>
      <p:pic>
        <p:nvPicPr>
          <p:cNvPr id="18" name="Picture 17">
            <a:extLst>
              <a:ext uri="{FF2B5EF4-FFF2-40B4-BE49-F238E27FC236}">
                <a16:creationId xmlns:a16="http://schemas.microsoft.com/office/drawing/2014/main" id="{3ACE439F-A177-4D3F-ABB0-D913539AA50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1609" y="853763"/>
            <a:ext cx="5939267" cy="4588540"/>
          </a:xfrm>
          <a:prstGeom prst="rect">
            <a:avLst/>
          </a:prstGeom>
          <a:noFill/>
          <a:ln>
            <a:noFill/>
          </a:ln>
        </p:spPr>
      </p:pic>
      <p:sp>
        <p:nvSpPr>
          <p:cNvPr id="3" name="Rectangle 2">
            <a:extLst>
              <a:ext uri="{FF2B5EF4-FFF2-40B4-BE49-F238E27FC236}">
                <a16:creationId xmlns:a16="http://schemas.microsoft.com/office/drawing/2014/main" id="{926C0E3D-8725-41DB-8A10-5A5A5068BC7C}"/>
              </a:ext>
            </a:extLst>
          </p:cNvPr>
          <p:cNvSpPr/>
          <p:nvPr/>
        </p:nvSpPr>
        <p:spPr>
          <a:xfrm>
            <a:off x="5589141" y="5442303"/>
            <a:ext cx="6277510" cy="80791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Body CS)"/>
              </a:rPr>
              <a:t>Vertical fuel </a:t>
            </a: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Body CS)"/>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Body CS)"/>
              </a:rPr>
              <a:t>strata in a wildland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Body CS)"/>
              </a:rPr>
              <a:t>fuelbed</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Body CS)"/>
              </a:rPr>
              <a:t> (drawing by Ben Wilson from Keane [2015])</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Body 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Body CS)"/>
              </a:rPr>
              <a:t>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Body CS)"/>
            </a:endParaRPr>
          </a:p>
        </p:txBody>
      </p:sp>
      <p:sp>
        <p:nvSpPr>
          <p:cNvPr id="4" name="Rectangle 3">
            <a:extLst>
              <a:ext uri="{FF2B5EF4-FFF2-40B4-BE49-F238E27FC236}">
                <a16:creationId xmlns:a16="http://schemas.microsoft.com/office/drawing/2014/main" id="{D8A5600E-FC30-4C82-9E87-B01F0D2A7054}"/>
              </a:ext>
            </a:extLst>
          </p:cNvPr>
          <p:cNvSpPr/>
          <p:nvPr/>
        </p:nvSpPr>
        <p:spPr>
          <a:xfrm>
            <a:off x="113353" y="5657671"/>
            <a:ext cx="4921323"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Ensemble steps to estimating emissions. Of these, fuel loading, consumption, and fire behavior (in that order) have the highest uncertainty and contribute to the greatest error.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1215EF0-83A7-44E5-8B79-CD0429999EC3}"/>
              </a:ext>
            </a:extLst>
          </p:cNvPr>
          <p:cNvSpPr txBox="1"/>
          <p:nvPr/>
        </p:nvSpPr>
        <p:spPr>
          <a:xfrm>
            <a:off x="7270678" y="6250216"/>
            <a:ext cx="492132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Prichard et al. (In Press) Fuels and Consumption. In: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US Forest Service National Smoke Assessment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Subtitle 5">
            <a:extLst>
              <a:ext uri="{FF2B5EF4-FFF2-40B4-BE49-F238E27FC236}">
                <a16:creationId xmlns:a16="http://schemas.microsoft.com/office/drawing/2014/main" id="{0CB6C22D-CBA0-46E7-A34B-5F5040D1E684}"/>
              </a:ext>
            </a:extLst>
          </p:cNvPr>
          <p:cNvSpPr txBox="1">
            <a:spLocks/>
          </p:cNvSpPr>
          <p:nvPr/>
        </p:nvSpPr>
        <p:spPr>
          <a:xfrm>
            <a:off x="8090990" y="190857"/>
            <a:ext cx="3652773" cy="80791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11" name="Subtitle 5">
            <a:extLst>
              <a:ext uri="{FF2B5EF4-FFF2-40B4-BE49-F238E27FC236}">
                <a16:creationId xmlns:a16="http://schemas.microsoft.com/office/drawing/2014/main" id="{69C3DE30-1908-4C63-9C28-47111450C639}"/>
              </a:ext>
            </a:extLst>
          </p:cNvPr>
          <p:cNvSpPr txBox="1">
            <a:spLocks/>
          </p:cNvSpPr>
          <p:nvPr/>
        </p:nvSpPr>
        <p:spPr>
          <a:xfrm>
            <a:off x="3987777" y="215072"/>
            <a:ext cx="3652773" cy="51789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a:t>Do fuels matter? </a:t>
            </a:r>
            <a:endParaRPr lang="en-US" sz="3200" dirty="0"/>
          </a:p>
        </p:txBody>
      </p:sp>
    </p:spTree>
    <p:extLst>
      <p:ext uri="{BB962C8B-B14F-4D97-AF65-F5344CB8AC3E}">
        <p14:creationId xmlns:p14="http://schemas.microsoft.com/office/powerpoint/2010/main" val="1099489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863F5C41-20CF-45BB-BE0C-BA6509AC5929}"/>
              </a:ext>
            </a:extLst>
          </p:cNvPr>
          <p:cNvSpPr txBox="1"/>
          <p:nvPr/>
        </p:nvSpPr>
        <p:spPr>
          <a:xfrm>
            <a:off x="7271456" y="5189815"/>
            <a:ext cx="479415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French, N.F., and A.T. Hudak. (In Review) Ch. 5: Fuel Consumption and Emissions from Biomass Burning, </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In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Loboda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 French, 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Puett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(Eds.),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Fire, Smoke and Health: Tracking the Modeling Chain from Flames to Health and Wellbeing.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AGU.</a:t>
            </a:r>
          </a:p>
        </p:txBody>
      </p:sp>
      <p:grpSp>
        <p:nvGrpSpPr>
          <p:cNvPr id="22" name="Group 21">
            <a:extLst>
              <a:ext uri="{FF2B5EF4-FFF2-40B4-BE49-F238E27FC236}">
                <a16:creationId xmlns:a16="http://schemas.microsoft.com/office/drawing/2014/main" id="{523DAE99-68F5-4785-92C3-6F6570D6E433}"/>
              </a:ext>
            </a:extLst>
          </p:cNvPr>
          <p:cNvGrpSpPr/>
          <p:nvPr/>
        </p:nvGrpSpPr>
        <p:grpSpPr>
          <a:xfrm>
            <a:off x="291294" y="393575"/>
            <a:ext cx="6598024" cy="5818094"/>
            <a:chOff x="2796987" y="393575"/>
            <a:chExt cx="6598024" cy="5818094"/>
          </a:xfrm>
        </p:grpSpPr>
        <p:pic>
          <p:nvPicPr>
            <p:cNvPr id="17" name="Picture 16">
              <a:extLst>
                <a:ext uri="{FF2B5EF4-FFF2-40B4-BE49-F238E27FC236}">
                  <a16:creationId xmlns:a16="http://schemas.microsoft.com/office/drawing/2014/main" id="{2B6ED1FD-E538-41CC-BFBA-A8FB13DAB28C}"/>
                </a:ext>
              </a:extLst>
            </p:cNvPr>
            <p:cNvPicPr>
              <a:picLocks noChangeAspect="1"/>
            </p:cNvPicPr>
            <p:nvPr/>
          </p:nvPicPr>
          <p:blipFill>
            <a:blip r:embed="rId3"/>
            <a:stretch>
              <a:fillRect/>
            </a:stretch>
          </p:blipFill>
          <p:spPr>
            <a:xfrm>
              <a:off x="2796987" y="393575"/>
              <a:ext cx="6598024" cy="5818094"/>
            </a:xfrm>
            <a:prstGeom prst="rect">
              <a:avLst/>
            </a:prstGeom>
          </p:spPr>
        </p:pic>
        <p:sp>
          <p:nvSpPr>
            <p:cNvPr id="20" name="TextBox 19">
              <a:extLst>
                <a:ext uri="{FF2B5EF4-FFF2-40B4-BE49-F238E27FC236}">
                  <a16:creationId xmlns:a16="http://schemas.microsoft.com/office/drawing/2014/main" id="{B58C6B42-66BE-4811-A981-70E2ED1090CC}"/>
                </a:ext>
              </a:extLst>
            </p:cNvPr>
            <p:cNvSpPr txBox="1"/>
            <p:nvPr/>
          </p:nvSpPr>
          <p:spPr>
            <a:xfrm>
              <a:off x="3218213" y="546265"/>
              <a:ext cx="18642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Indirect Approach</a:t>
              </a:r>
            </a:p>
          </p:txBody>
        </p:sp>
        <p:sp>
          <p:nvSpPr>
            <p:cNvPr id="21" name="TextBox 20">
              <a:extLst>
                <a:ext uri="{FF2B5EF4-FFF2-40B4-BE49-F238E27FC236}">
                  <a16:creationId xmlns:a16="http://schemas.microsoft.com/office/drawing/2014/main" id="{5DDC639E-2608-4FBA-80D2-E8E44AFF8485}"/>
                </a:ext>
              </a:extLst>
            </p:cNvPr>
            <p:cNvSpPr txBox="1"/>
            <p:nvPr/>
          </p:nvSpPr>
          <p:spPr>
            <a:xfrm>
              <a:off x="6518169" y="543457"/>
              <a:ext cx="17055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Direct Approach</a:t>
              </a:r>
            </a:p>
          </p:txBody>
        </p:sp>
      </p:grpSp>
      <p:pic>
        <p:nvPicPr>
          <p:cNvPr id="23" name="Shape 137">
            <a:extLst>
              <a:ext uri="{FF2B5EF4-FFF2-40B4-BE49-F238E27FC236}">
                <a16:creationId xmlns:a16="http://schemas.microsoft.com/office/drawing/2014/main" id="{07CE1BA4-C586-4FDA-ABAC-A44A3F3F8799}"/>
              </a:ext>
            </a:extLst>
          </p:cNvPr>
          <p:cNvPicPr preferRelativeResize="0">
            <a:picLocks noChangeAspect="1"/>
          </p:cNvPicPr>
          <p:nvPr/>
        </p:nvPicPr>
        <p:blipFill rotWithShape="1">
          <a:blip r:embed="rId4">
            <a:alphaModFix/>
          </a:blip>
          <a:srcRect/>
          <a:stretch/>
        </p:blipFill>
        <p:spPr>
          <a:xfrm>
            <a:off x="7093660" y="1279749"/>
            <a:ext cx="4807045" cy="3596881"/>
          </a:xfrm>
          <a:prstGeom prst="rect">
            <a:avLst/>
          </a:prstGeom>
          <a:noFill/>
          <a:ln>
            <a:noFill/>
          </a:ln>
        </p:spPr>
      </p:pic>
      <p:sp>
        <p:nvSpPr>
          <p:cNvPr id="8" name="Subtitle 5">
            <a:extLst>
              <a:ext uri="{FF2B5EF4-FFF2-40B4-BE49-F238E27FC236}">
                <a16:creationId xmlns:a16="http://schemas.microsoft.com/office/drawing/2014/main" id="{A8A662B1-00A4-4010-874C-8E8AD6014EB9}"/>
              </a:ext>
            </a:extLst>
          </p:cNvPr>
          <p:cNvSpPr txBox="1">
            <a:spLocks/>
          </p:cNvSpPr>
          <p:nvPr/>
        </p:nvSpPr>
        <p:spPr>
          <a:xfrm>
            <a:off x="7153734" y="190857"/>
            <a:ext cx="4590029" cy="80791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Consumption is a process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5A941FC-3FB3-481E-BF61-D77C37D874F8}"/>
                  </a:ext>
                </a:extLst>
              </p:cNvPr>
              <p:cNvSpPr txBox="1"/>
              <p:nvPr/>
            </p:nvSpPr>
            <p:spPr>
              <a:xfrm>
                <a:off x="447908" y="6305635"/>
                <a:ext cx="6440798" cy="400110"/>
              </a:xfrm>
              <a:prstGeom prst="rect">
                <a:avLst/>
              </a:prstGeom>
              <a:noFill/>
            </p:spPr>
            <p:txBody>
              <a:bodyPr wrap="square">
                <a:spAutoFit/>
              </a:bodyPr>
              <a:lstStyle/>
              <a:p>
                <a14:m>
                  <m:oMath xmlns:m="http://schemas.openxmlformats.org/officeDocument/2006/math">
                    <m:sSub>
                      <m:sSubPr>
                        <m:ctrlPr>
                          <a:rPr lang="en-US" sz="2000" i="1" smtClean="0">
                            <a:effectLst/>
                            <a:latin typeface="Cambria Math" panose="02040503050406030204" pitchFamily="18" charset="0"/>
                          </a:rPr>
                        </m:ctrlPr>
                      </m:sSubPr>
                      <m:e>
                        <m:r>
                          <a:rPr lang="en-US" sz="2000" i="1">
                            <a:effectLst/>
                            <a:latin typeface="Cambria Math" panose="02040503050406030204" pitchFamily="18" charset="0"/>
                            <a:ea typeface="Calibri" panose="020F0502020204030204" pitchFamily="34" charset="0"/>
                            <a:cs typeface="Calibri" panose="020F0502020204030204" pitchFamily="34" charset="0"/>
                          </a:rPr>
                          <m:t>𝑀</m:t>
                        </m:r>
                      </m:e>
                      <m:sub>
                        <m:r>
                          <a:rPr lang="en-US" sz="2000" i="1">
                            <a:effectLst/>
                            <a:latin typeface="Cambria Math" panose="02040503050406030204" pitchFamily="18" charset="0"/>
                            <a:ea typeface="Calibri" panose="020F0502020204030204" pitchFamily="34" charset="0"/>
                            <a:cs typeface="Calibri" panose="020F0502020204030204" pitchFamily="34" charset="0"/>
                          </a:rPr>
                          <m:t>𝑥</m:t>
                        </m:r>
                      </m:sub>
                    </m:sSub>
                    <m:r>
                      <a:rPr lang="en-US" sz="2000" i="1">
                        <a:effectLst/>
                        <a:latin typeface="Cambria Math" panose="02040503050406030204" pitchFamily="18" charset="0"/>
                        <a:ea typeface="Calibri" panose="020F0502020204030204" pitchFamily="34" charset="0"/>
                        <a:cs typeface="Calibri" panose="020F0502020204030204" pitchFamily="34" charset="0"/>
                      </a:rPr>
                      <m:t>=</m:t>
                    </m:r>
                    <m:r>
                      <a:rPr lang="en-US" sz="2000" i="1">
                        <a:effectLst/>
                        <a:latin typeface="Cambria Math" panose="02040503050406030204" pitchFamily="18" charset="0"/>
                        <a:ea typeface="Calibri" panose="020F0502020204030204" pitchFamily="34" charset="0"/>
                        <a:cs typeface="Calibri" panose="020F0502020204030204" pitchFamily="34" charset="0"/>
                      </a:rPr>
                      <m:t>𝐴</m:t>
                    </m:r>
                    <m:r>
                      <a:rPr lang="en-US" sz="2000" i="1">
                        <a:effectLst/>
                        <a:latin typeface="Cambria Math" panose="02040503050406030204" pitchFamily="18" charset="0"/>
                        <a:ea typeface="Calibri" panose="020F0502020204030204" pitchFamily="34" charset="0"/>
                        <a:cs typeface="Calibri" panose="020F0502020204030204" pitchFamily="34" charset="0"/>
                      </a:rPr>
                      <m:t>×</m:t>
                    </m:r>
                    <m:r>
                      <a:rPr lang="en-US" sz="2000" i="1">
                        <a:effectLst/>
                        <a:latin typeface="Cambria Math" panose="02040503050406030204" pitchFamily="18" charset="0"/>
                        <a:ea typeface="Calibri" panose="020F0502020204030204" pitchFamily="34" charset="0"/>
                        <a:cs typeface="Calibri" panose="020F0502020204030204" pitchFamily="34" charset="0"/>
                      </a:rPr>
                      <m:t>𝐵</m:t>
                    </m:r>
                    <m:r>
                      <a:rPr lang="en-US" sz="2000" i="1">
                        <a:effectLst/>
                        <a:latin typeface="Cambria Math" panose="02040503050406030204" pitchFamily="18" charset="0"/>
                        <a:ea typeface="Calibri" panose="020F0502020204030204" pitchFamily="34" charset="0"/>
                        <a:cs typeface="Calibri" panose="020F0502020204030204" pitchFamily="34" charset="0"/>
                      </a:rPr>
                      <m:t>× </m:t>
                    </m:r>
                    <m:r>
                      <a:rPr lang="en-US" sz="2000" i="1">
                        <a:effectLst/>
                        <a:latin typeface="Cambria Math" panose="02040503050406030204" pitchFamily="18" charset="0"/>
                        <a:ea typeface="Calibri" panose="020F0502020204030204" pitchFamily="34" charset="0"/>
                        <a:cs typeface="Calibri" panose="020F0502020204030204" pitchFamily="34" charset="0"/>
                      </a:rPr>
                      <m:t>𝛽</m:t>
                    </m:r>
                    <m:r>
                      <a:rPr lang="en-US" sz="2000" i="1">
                        <a:effectLst/>
                        <a:latin typeface="Cambria Math" panose="02040503050406030204" pitchFamily="18" charset="0"/>
                        <a:ea typeface="Calibri" panose="020F0502020204030204" pitchFamily="34" charset="0"/>
                        <a:cs typeface="Calibri" panose="020F0502020204030204" pitchFamily="34" charset="0"/>
                      </a:rPr>
                      <m:t>× </m:t>
                    </m:r>
                    <m:sSub>
                      <m:sSubPr>
                        <m:ctrlPr>
                          <a:rPr lang="en-US" sz="2000" i="1">
                            <a:effectLst/>
                            <a:latin typeface="Cambria Math" panose="02040503050406030204" pitchFamily="18" charset="0"/>
                          </a:rPr>
                        </m:ctrlPr>
                      </m:sSubPr>
                      <m:e>
                        <m:r>
                          <a:rPr lang="en-US" sz="2000" i="1">
                            <a:effectLst/>
                            <a:latin typeface="Cambria Math" panose="02040503050406030204" pitchFamily="18" charset="0"/>
                            <a:ea typeface="Calibri" panose="020F0502020204030204" pitchFamily="34" charset="0"/>
                            <a:cs typeface="Calibri" panose="020F0502020204030204" pitchFamily="34" charset="0"/>
                          </a:rPr>
                          <m:t>𝐸𝐹</m:t>
                        </m:r>
                      </m:e>
                      <m:sub>
                        <m:r>
                          <a:rPr lang="en-US" sz="2000" i="1">
                            <a:effectLst/>
                            <a:latin typeface="Cambria Math" panose="02040503050406030204" pitchFamily="18" charset="0"/>
                            <a:ea typeface="Calibri" panose="020F0502020204030204" pitchFamily="34" charset="0"/>
                            <a:cs typeface="Calibri" panose="020F0502020204030204" pitchFamily="34" charset="0"/>
                          </a:rPr>
                          <m:t>𝑥</m:t>
                        </m:r>
                      </m:sub>
                    </m:sSub>
                  </m:oMath>
                </a14:m>
                <a:r>
                  <a:rPr lang="en-US" sz="2000" dirty="0">
                    <a:effectLst/>
                    <a:latin typeface="Calibri" panose="020F0502020204030204" pitchFamily="34" charset="0"/>
                    <a:ea typeface="Calibri" panose="020F0502020204030204" pitchFamily="34" charset="0"/>
                  </a:rPr>
                  <a:t>	</a:t>
                </a:r>
                <a:endParaRPr lang="en-US" sz="2000" dirty="0"/>
              </a:p>
            </p:txBody>
          </p:sp>
        </mc:Choice>
        <mc:Fallback xmlns="">
          <p:sp>
            <p:nvSpPr>
              <p:cNvPr id="10" name="TextBox 9">
                <a:extLst>
                  <a:ext uri="{FF2B5EF4-FFF2-40B4-BE49-F238E27FC236}">
                    <a16:creationId xmlns:a16="http://schemas.microsoft.com/office/drawing/2014/main" id="{C5A941FC-3FB3-481E-BF61-D77C37D874F8}"/>
                  </a:ext>
                </a:extLst>
              </p:cNvPr>
              <p:cNvSpPr txBox="1">
                <a:spLocks noRot="1" noChangeAspect="1" noMove="1" noResize="1" noEditPoints="1" noAdjustHandles="1" noChangeArrowheads="1" noChangeShapeType="1" noTextEdit="1"/>
              </p:cNvSpPr>
              <p:nvPr/>
            </p:nvSpPr>
            <p:spPr>
              <a:xfrm>
                <a:off x="447908" y="6305635"/>
                <a:ext cx="6440798" cy="400110"/>
              </a:xfrm>
              <a:prstGeom prst="rect">
                <a:avLst/>
              </a:prstGeom>
              <a:blipFill>
                <a:blip r:embed="rId5"/>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22AFBD0-ED63-4E0D-B257-A81C3E0E0E32}"/>
                  </a:ext>
                </a:extLst>
              </p:cNvPr>
              <p:cNvSpPr txBox="1"/>
              <p:nvPr/>
            </p:nvSpPr>
            <p:spPr>
              <a:xfrm>
                <a:off x="3740434" y="6293557"/>
                <a:ext cx="6440798" cy="400110"/>
              </a:xfrm>
              <a:prstGeom prst="rect">
                <a:avLst/>
              </a:prstGeom>
              <a:noFill/>
            </p:spPr>
            <p:txBody>
              <a:bodyPr wrap="square">
                <a:spAutoFit/>
              </a:bodyPr>
              <a:lstStyle/>
              <a:p>
                <a14:m>
                  <m:oMath xmlns:m="http://schemas.openxmlformats.org/officeDocument/2006/math">
                    <m:sSub>
                      <m:sSubPr>
                        <m:ctrlPr>
                          <a:rPr lang="en-US" sz="2000" i="1" smtClean="0">
                            <a:effectLst/>
                            <a:latin typeface="Cambria Math" panose="02040503050406030204" pitchFamily="18" charset="0"/>
                          </a:rPr>
                        </m:ctrlPr>
                      </m:sSubPr>
                      <m:e>
                        <m:r>
                          <a:rPr lang="en-US" sz="2000" i="1">
                            <a:effectLst/>
                            <a:latin typeface="Cambria Math" panose="02040503050406030204" pitchFamily="18" charset="0"/>
                            <a:ea typeface="Calibri" panose="020F0502020204030204" pitchFamily="34" charset="0"/>
                            <a:cs typeface="Calibri" panose="020F0502020204030204" pitchFamily="34" charset="0"/>
                          </a:rPr>
                          <m:t>𝑀</m:t>
                        </m:r>
                      </m:e>
                      <m:sub>
                        <m:r>
                          <a:rPr lang="en-US" sz="2000" i="1">
                            <a:effectLst/>
                            <a:latin typeface="Cambria Math" panose="02040503050406030204" pitchFamily="18" charset="0"/>
                            <a:ea typeface="Calibri" panose="020F0502020204030204" pitchFamily="34" charset="0"/>
                            <a:cs typeface="Calibri" panose="020F0502020204030204" pitchFamily="34" charset="0"/>
                          </a:rPr>
                          <m:t>𝑥</m:t>
                        </m:r>
                      </m:sub>
                    </m:sSub>
                    <m:r>
                      <a:rPr lang="en-US" sz="2000" i="1">
                        <a:effectLst/>
                        <a:latin typeface="Cambria Math" panose="02040503050406030204" pitchFamily="18" charset="0"/>
                        <a:ea typeface="Calibri" panose="020F0502020204030204" pitchFamily="34" charset="0"/>
                        <a:cs typeface="Calibri" panose="020F0502020204030204" pitchFamily="34" charset="0"/>
                      </a:rPr>
                      <m:t>=</m:t>
                    </m:r>
                    <m:r>
                      <a:rPr lang="en-US" sz="2000" i="1">
                        <a:effectLst/>
                        <a:latin typeface="Cambria Math" panose="02040503050406030204" pitchFamily="18" charset="0"/>
                        <a:ea typeface="Calibri" panose="020F0502020204030204" pitchFamily="34" charset="0"/>
                        <a:cs typeface="Calibri" panose="020F0502020204030204" pitchFamily="34" charset="0"/>
                      </a:rPr>
                      <m:t>𝐹𝑅𝐸</m:t>
                    </m:r>
                    <m:r>
                      <a:rPr lang="en-US" sz="2000" i="1">
                        <a:effectLst/>
                        <a:latin typeface="Cambria Math" panose="02040503050406030204" pitchFamily="18" charset="0"/>
                        <a:ea typeface="Calibri" panose="020F0502020204030204" pitchFamily="34" charset="0"/>
                        <a:cs typeface="Calibri" panose="020F0502020204030204" pitchFamily="34" charset="0"/>
                      </a:rPr>
                      <m:t>×</m:t>
                    </m:r>
                    <m:r>
                      <a:rPr lang="en-US" sz="2000" i="1">
                        <a:effectLst/>
                        <a:latin typeface="Cambria Math" panose="02040503050406030204" pitchFamily="18" charset="0"/>
                        <a:ea typeface="Calibri" panose="020F0502020204030204" pitchFamily="34" charset="0"/>
                        <a:cs typeface="Calibri" panose="020F0502020204030204" pitchFamily="34" charset="0"/>
                      </a:rPr>
                      <m:t>𝐶</m:t>
                    </m:r>
                    <m:r>
                      <a:rPr lang="en-US" sz="2000" i="1">
                        <a:effectLst/>
                        <a:latin typeface="Cambria Math" panose="02040503050406030204" pitchFamily="18" charset="0"/>
                        <a:ea typeface="Calibri" panose="020F0502020204030204" pitchFamily="34" charset="0"/>
                        <a:cs typeface="Calibri" panose="020F0502020204030204" pitchFamily="34" charset="0"/>
                      </a:rPr>
                      <m:t>×</m:t>
                    </m:r>
                    <m:sSub>
                      <m:sSubPr>
                        <m:ctrlPr>
                          <a:rPr lang="en-US" sz="2000" i="1">
                            <a:effectLst/>
                            <a:latin typeface="Cambria Math" panose="02040503050406030204" pitchFamily="18" charset="0"/>
                          </a:rPr>
                        </m:ctrlPr>
                      </m:sSubPr>
                      <m:e>
                        <m:r>
                          <a:rPr lang="en-US" sz="2000" i="1">
                            <a:effectLst/>
                            <a:latin typeface="Cambria Math" panose="02040503050406030204" pitchFamily="18" charset="0"/>
                            <a:ea typeface="Calibri" panose="020F0502020204030204" pitchFamily="34" charset="0"/>
                            <a:cs typeface="Calibri" panose="020F0502020204030204" pitchFamily="34" charset="0"/>
                          </a:rPr>
                          <m:t>𝐸𝐹</m:t>
                        </m:r>
                      </m:e>
                      <m:sub>
                        <m:r>
                          <a:rPr lang="en-US" sz="2000" i="1">
                            <a:effectLst/>
                            <a:latin typeface="Cambria Math" panose="02040503050406030204" pitchFamily="18" charset="0"/>
                            <a:ea typeface="Calibri" panose="020F0502020204030204" pitchFamily="34" charset="0"/>
                            <a:cs typeface="Calibri" panose="020F0502020204030204" pitchFamily="34" charset="0"/>
                          </a:rPr>
                          <m:t>𝑥</m:t>
                        </m:r>
                      </m:sub>
                    </m:sSub>
                  </m:oMath>
                </a14:m>
                <a:r>
                  <a:rPr lang="en-US" sz="2000" dirty="0">
                    <a:effectLst/>
                    <a:latin typeface="Calibri" panose="020F0502020204030204" pitchFamily="34" charset="0"/>
                    <a:ea typeface="Calibri" panose="020F0502020204030204" pitchFamily="34" charset="0"/>
                  </a:rPr>
                  <a:t> </a:t>
                </a:r>
                <a:endParaRPr lang="en-US" sz="2000" dirty="0"/>
              </a:p>
            </p:txBody>
          </p:sp>
        </mc:Choice>
        <mc:Fallback xmlns="">
          <p:sp>
            <p:nvSpPr>
              <p:cNvPr id="12" name="TextBox 11">
                <a:extLst>
                  <a:ext uri="{FF2B5EF4-FFF2-40B4-BE49-F238E27FC236}">
                    <a16:creationId xmlns:a16="http://schemas.microsoft.com/office/drawing/2014/main" id="{622AFBD0-ED63-4E0D-B257-A81C3E0E0E32}"/>
                  </a:ext>
                </a:extLst>
              </p:cNvPr>
              <p:cNvSpPr txBox="1">
                <a:spLocks noRot="1" noChangeAspect="1" noMove="1" noResize="1" noEditPoints="1" noAdjustHandles="1" noChangeArrowheads="1" noChangeShapeType="1" noTextEdit="1"/>
              </p:cNvSpPr>
              <p:nvPr/>
            </p:nvSpPr>
            <p:spPr>
              <a:xfrm>
                <a:off x="3740434" y="6293557"/>
                <a:ext cx="6440798" cy="400110"/>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3665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5269924" y="353388"/>
            <a:ext cx="1608858" cy="461665"/>
          </a:xfrm>
          <a:prstGeom prst="rect">
            <a:avLst/>
          </a:prstGeom>
          <a:noFill/>
        </p:spPr>
        <p:txBody>
          <a:bodyPr wrap="square" rtlCol="0">
            <a:spAutoFit/>
          </a:bodyPr>
          <a:lstStyle/>
          <a:p>
            <a:r>
              <a:rPr lang="en-US" sz="2400" dirty="0"/>
              <a:t>Objectives</a:t>
            </a:r>
          </a:p>
        </p:txBody>
      </p:sp>
      <p:grpSp>
        <p:nvGrpSpPr>
          <p:cNvPr id="2" name="Group 1"/>
          <p:cNvGrpSpPr/>
          <p:nvPr/>
        </p:nvGrpSpPr>
        <p:grpSpPr>
          <a:xfrm>
            <a:off x="394854" y="1144007"/>
            <a:ext cx="11703630" cy="3258323"/>
            <a:chOff x="346257" y="4188543"/>
            <a:chExt cx="11703630" cy="1948635"/>
          </a:xfrm>
        </p:grpSpPr>
        <p:sp>
          <p:nvSpPr>
            <p:cNvPr id="7" name="TextBox 6"/>
            <p:cNvSpPr txBox="1"/>
            <p:nvPr/>
          </p:nvSpPr>
          <p:spPr>
            <a:xfrm>
              <a:off x="346257" y="4188543"/>
              <a:ext cx="11703630" cy="646331"/>
            </a:xfrm>
            <a:prstGeom prst="rect">
              <a:avLst/>
            </a:prstGeom>
            <a:noFill/>
          </p:spPr>
          <p:txBody>
            <a:bodyPr wrap="square" rtlCol="0">
              <a:spAutoFit/>
            </a:bodyPr>
            <a:lstStyle/>
            <a:p>
              <a:r>
                <a:rPr lang="en-US" dirty="0"/>
                <a:t>2. Understand what satellites really see and why?   Satellites are being used to understand and then predict fire behavior	</a:t>
              </a:r>
            </a:p>
          </p:txBody>
        </p:sp>
        <p:grpSp>
          <p:nvGrpSpPr>
            <p:cNvPr id="16" name="Group 15"/>
            <p:cNvGrpSpPr/>
            <p:nvPr/>
          </p:nvGrpSpPr>
          <p:grpSpPr>
            <a:xfrm>
              <a:off x="356644" y="4470148"/>
              <a:ext cx="11693243" cy="1667030"/>
              <a:chOff x="739484" y="5233874"/>
              <a:chExt cx="10928566" cy="1667030"/>
            </a:xfrm>
          </p:grpSpPr>
          <p:sp>
            <p:nvSpPr>
              <p:cNvPr id="9" name="TextBox 8"/>
              <p:cNvSpPr txBox="1"/>
              <p:nvPr/>
            </p:nvSpPr>
            <p:spPr>
              <a:xfrm>
                <a:off x="1161056" y="5233874"/>
                <a:ext cx="8728366" cy="646331"/>
              </a:xfrm>
              <a:prstGeom prst="rect">
                <a:avLst/>
              </a:prstGeom>
              <a:noFill/>
            </p:spPr>
            <p:txBody>
              <a:bodyPr wrap="square" rtlCol="0">
                <a:spAutoFit/>
              </a:bodyPr>
              <a:lstStyle/>
              <a:p>
                <a:pPr marL="285750" indent="-285750">
                  <a:buFont typeface="Arial" panose="020B0604020202020204" pitchFamily="34" charset="0"/>
                  <a:buChar char="•"/>
                </a:pPr>
                <a:r>
                  <a:rPr lang="en-US" dirty="0"/>
                  <a:t>Opportunities to calibrate satellite measurements are rare.</a:t>
                </a:r>
              </a:p>
              <a:p>
                <a:pPr marL="285750" indent="-285750">
                  <a:buFont typeface="Arial" panose="020B0604020202020204" pitchFamily="34" charset="0"/>
                  <a:buChar char="•"/>
                </a:pPr>
                <a:r>
                  <a:rPr lang="en-US" dirty="0"/>
                  <a:t>Best approached from measurements at a various altitudes/scales</a:t>
                </a:r>
              </a:p>
            </p:txBody>
          </p:sp>
          <p:sp>
            <p:nvSpPr>
              <p:cNvPr id="13" name="TextBox 12"/>
              <p:cNvSpPr txBox="1"/>
              <p:nvPr/>
            </p:nvSpPr>
            <p:spPr>
              <a:xfrm>
                <a:off x="739484" y="5927213"/>
                <a:ext cx="10345883" cy="369332"/>
              </a:xfrm>
              <a:prstGeom prst="rect">
                <a:avLst/>
              </a:prstGeom>
              <a:noFill/>
            </p:spPr>
            <p:txBody>
              <a:bodyPr wrap="square" rtlCol="0">
                <a:spAutoFit/>
              </a:bodyPr>
              <a:lstStyle/>
              <a:p>
                <a:r>
                  <a:rPr lang="en-US" dirty="0"/>
                  <a:t>3. Modelling behavior of our new FUEGO geo-stationary satellite</a:t>
                </a:r>
              </a:p>
            </p:txBody>
          </p:sp>
          <p:sp>
            <p:nvSpPr>
              <p:cNvPr id="15" name="TextBox 14"/>
              <p:cNvSpPr txBox="1"/>
              <p:nvPr/>
            </p:nvSpPr>
            <p:spPr>
              <a:xfrm>
                <a:off x="1059868" y="6183049"/>
                <a:ext cx="10608182" cy="717855"/>
              </a:xfrm>
              <a:prstGeom prst="rect">
                <a:avLst/>
              </a:prstGeom>
              <a:noFill/>
            </p:spPr>
            <p:txBody>
              <a:bodyPr wrap="square" rtlCol="0">
                <a:spAutoFit/>
              </a:bodyPr>
              <a:lstStyle/>
              <a:p>
                <a:pPr marL="285750" indent="-285750">
                  <a:buFont typeface="Arial" panose="020B0604020202020204" pitchFamily="34" charset="0"/>
                  <a:buChar char="•"/>
                </a:pPr>
                <a:r>
                  <a:rPr lang="en-US" dirty="0"/>
                  <a:t>Convincing ourselves that we can detect the start of dangerous fires in the first minute or two.</a:t>
                </a:r>
              </a:p>
              <a:p>
                <a:pPr marL="285750" indent="-285750">
                  <a:buFont typeface="Arial" panose="020B0604020202020204" pitchFamily="34" charset="0"/>
                  <a:buChar char="•"/>
                </a:pPr>
                <a:endParaRPr lang="en-US" dirty="0"/>
              </a:p>
              <a:p>
                <a:pPr marL="285750" indent="-285750" defTabSz="330200">
                  <a:buFont typeface="Arial" panose="020B0604020202020204" pitchFamily="34" charset="0"/>
                  <a:buChar char="•"/>
                </a:pPr>
                <a:r>
                  <a:rPr lang="en-US" dirty="0"/>
                  <a:t>Designing a High Dynamic Range capability allowing us to track fire growth &amp; intensity as well has detecting significant spot fires. </a:t>
                </a:r>
              </a:p>
            </p:txBody>
          </p:sp>
        </p:grpSp>
      </p:grpSp>
      <p:sp>
        <p:nvSpPr>
          <p:cNvPr id="11" name="TextBox 10"/>
          <p:cNvSpPr txBox="1"/>
          <p:nvPr/>
        </p:nvSpPr>
        <p:spPr>
          <a:xfrm>
            <a:off x="1047376" y="5174674"/>
            <a:ext cx="8956963" cy="1384995"/>
          </a:xfrm>
          <a:prstGeom prst="rect">
            <a:avLst/>
          </a:prstGeom>
          <a:noFill/>
        </p:spPr>
        <p:txBody>
          <a:bodyPr wrap="square" rtlCol="0">
            <a:spAutoFit/>
          </a:bodyPr>
          <a:lstStyle/>
          <a:p>
            <a:pPr algn="ctr"/>
            <a:r>
              <a:rPr lang="en-US" sz="2800" dirty="0">
                <a:solidFill>
                  <a:srgbClr val="FF0000"/>
                </a:solidFill>
              </a:rPr>
              <a:t>All of these objectives require non-saturating measurements of both Temperature &amp; In-band Radiance rapidly and at several spatial scales  </a:t>
            </a:r>
          </a:p>
        </p:txBody>
      </p:sp>
    </p:spTree>
    <p:extLst>
      <p:ext uri="{BB962C8B-B14F-4D97-AF65-F5344CB8AC3E}">
        <p14:creationId xmlns:p14="http://schemas.microsoft.com/office/powerpoint/2010/main" val="495302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33040A-BD8D-4891-AE3A-856E6A9A6DE4}"/>
              </a:ext>
            </a:extLst>
          </p:cNvPr>
          <p:cNvPicPr>
            <a:picLocks noChangeAspect="1"/>
          </p:cNvPicPr>
          <p:nvPr/>
        </p:nvPicPr>
        <p:blipFill>
          <a:blip r:embed="rId2"/>
          <a:stretch>
            <a:fillRect/>
          </a:stretch>
        </p:blipFill>
        <p:spPr>
          <a:xfrm>
            <a:off x="396875" y="773793"/>
            <a:ext cx="11601450" cy="2552700"/>
          </a:xfrm>
          <a:prstGeom prst="rect">
            <a:avLst/>
          </a:prstGeom>
        </p:spPr>
      </p:pic>
      <p:sp>
        <p:nvSpPr>
          <p:cNvPr id="3" name="TextBox 2">
            <a:extLst>
              <a:ext uri="{FF2B5EF4-FFF2-40B4-BE49-F238E27FC236}">
                <a16:creationId xmlns:a16="http://schemas.microsoft.com/office/drawing/2014/main" id="{76D2830A-84A6-4A72-AFE3-F26237397489}"/>
              </a:ext>
            </a:extLst>
          </p:cNvPr>
          <p:cNvSpPr txBox="1"/>
          <p:nvPr/>
        </p:nvSpPr>
        <p:spPr>
          <a:xfrm>
            <a:off x="566056" y="348343"/>
            <a:ext cx="8882744" cy="369332"/>
          </a:xfrm>
          <a:prstGeom prst="rect">
            <a:avLst/>
          </a:prstGeom>
          <a:noFill/>
        </p:spPr>
        <p:txBody>
          <a:bodyPr wrap="square" rtlCol="0">
            <a:spAutoFit/>
          </a:bodyPr>
          <a:lstStyle/>
          <a:p>
            <a:r>
              <a:rPr lang="en-US" dirty="0"/>
              <a:t>Telops Specially Doped </a:t>
            </a:r>
            <a:r>
              <a:rPr lang="en-US" dirty="0" err="1"/>
              <a:t>InSb</a:t>
            </a:r>
            <a:r>
              <a:rPr lang="en-US" dirty="0"/>
              <a:t> Extended Mid-wave (1.5-5.5µm) Camera’s Filter Wheel Details</a:t>
            </a:r>
          </a:p>
        </p:txBody>
      </p:sp>
      <p:pic>
        <p:nvPicPr>
          <p:cNvPr id="5" name="Picture 4"/>
          <p:cNvPicPr>
            <a:picLocks noChangeAspect="1"/>
          </p:cNvPicPr>
          <p:nvPr/>
        </p:nvPicPr>
        <p:blipFill>
          <a:blip r:embed="rId3"/>
          <a:stretch>
            <a:fillRect/>
          </a:stretch>
        </p:blipFill>
        <p:spPr>
          <a:xfrm>
            <a:off x="8431458" y="4323846"/>
            <a:ext cx="3657143" cy="1866667"/>
          </a:xfrm>
          <a:prstGeom prst="rect">
            <a:avLst/>
          </a:prstGeom>
        </p:spPr>
      </p:pic>
      <p:pic>
        <p:nvPicPr>
          <p:cNvPr id="7" name="Picture 6"/>
          <p:cNvPicPr>
            <a:picLocks noChangeAspect="1"/>
          </p:cNvPicPr>
          <p:nvPr/>
        </p:nvPicPr>
        <p:blipFill>
          <a:blip r:embed="rId4"/>
          <a:stretch>
            <a:fillRect/>
          </a:stretch>
        </p:blipFill>
        <p:spPr>
          <a:xfrm>
            <a:off x="206837" y="4509734"/>
            <a:ext cx="2257143" cy="2038095"/>
          </a:xfrm>
          <a:prstGeom prst="rect">
            <a:avLst/>
          </a:prstGeom>
        </p:spPr>
      </p:pic>
      <p:sp>
        <p:nvSpPr>
          <p:cNvPr id="8" name="TextBox 7"/>
          <p:cNvSpPr txBox="1"/>
          <p:nvPr/>
        </p:nvSpPr>
        <p:spPr>
          <a:xfrm>
            <a:off x="1978730" y="3423960"/>
            <a:ext cx="7716253" cy="1200329"/>
          </a:xfrm>
          <a:prstGeom prst="rect">
            <a:avLst/>
          </a:prstGeom>
          <a:noFill/>
        </p:spPr>
        <p:txBody>
          <a:bodyPr wrap="square" rtlCol="0">
            <a:spAutoFit/>
          </a:bodyPr>
          <a:lstStyle/>
          <a:p>
            <a:r>
              <a:rPr lang="en-US" u="sng" dirty="0"/>
              <a:t>Telops MS 100 HD Multispectral Camera</a:t>
            </a:r>
          </a:p>
          <a:p>
            <a:r>
              <a:rPr lang="en-US" dirty="0"/>
              <a:t>Allows eight neutral density and narrow band-pass filters to be combined.  There will be two of these cameras in the system.    Their function is to characterize conditions and fluxes round the hottest portions of the fire.</a:t>
            </a:r>
          </a:p>
        </p:txBody>
      </p:sp>
      <p:sp>
        <p:nvSpPr>
          <p:cNvPr id="9" name="TextBox 8"/>
          <p:cNvSpPr txBox="1"/>
          <p:nvPr/>
        </p:nvSpPr>
        <p:spPr>
          <a:xfrm>
            <a:off x="2567354" y="4706350"/>
            <a:ext cx="5720861" cy="1754326"/>
          </a:xfrm>
          <a:prstGeom prst="rect">
            <a:avLst/>
          </a:prstGeom>
          <a:noFill/>
        </p:spPr>
        <p:txBody>
          <a:bodyPr wrap="square" rtlCol="0">
            <a:spAutoFit/>
          </a:bodyPr>
          <a:lstStyle/>
          <a:p>
            <a:r>
              <a:rPr lang="en-US" dirty="0"/>
              <a:t>These cameras are quite fast, collecting up to 1000 frames per second, meaning 125 frames per minute through each filter.</a:t>
            </a:r>
          </a:p>
          <a:p>
            <a:r>
              <a:rPr lang="en-US" dirty="0"/>
              <a:t>This is fast enough so the cameras can be used in an moderately fast aircraft and at altitudes down to 1000 feet without smearing pixels. This yields high  spatial resolution.</a:t>
            </a:r>
          </a:p>
        </p:txBody>
      </p:sp>
    </p:spTree>
    <p:extLst>
      <p:ext uri="{BB962C8B-B14F-4D97-AF65-F5344CB8AC3E}">
        <p14:creationId xmlns:p14="http://schemas.microsoft.com/office/powerpoint/2010/main" val="35629443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re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10510</TotalTime>
  <Words>1787</Words>
  <Application>Microsoft Office PowerPoint</Application>
  <PresentationFormat>Widescreen</PresentationFormat>
  <Paragraphs>165</Paragraphs>
  <Slides>22</Slides>
  <Notes>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Arial</vt:lpstr>
      <vt:lpstr>Bebas Neue</vt:lpstr>
      <vt:lpstr>Calibri</vt:lpstr>
      <vt:lpstr>Calibri Light</vt:lpstr>
      <vt:lpstr>Cambria Math</vt:lpstr>
      <vt:lpstr>GreekC_IV25</vt:lpstr>
      <vt:lpstr>Open Sans</vt:lpstr>
      <vt:lpstr>Times New Roman</vt:lpstr>
      <vt:lpstr>Wingdings</vt:lpstr>
      <vt:lpstr>Office Theme</vt:lpstr>
      <vt:lpstr>1_Office Theme</vt:lpstr>
      <vt:lpstr>PowerPoint Presentation</vt:lpstr>
      <vt:lpstr>PowerPoint Presentation</vt:lpstr>
      <vt:lpstr>Consumption Estimation Methods:</vt:lpstr>
      <vt:lpstr>Consumption Estimation Methods:</vt:lpstr>
      <vt:lpstr>Consumption Estimation 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Samples  from a sequence 6.5 minutes long of flame spread through light fuels NIR (830-1100nm) These images are “chips”  meaning little pieces of the same spot cut out of larger images.  The sequence was collected on a cadence of 1 image every 10 seconds.  The idea behind this camera is to document the geometry of the plasma that we call flame and the rate of spread. These images are not yet geo-referenced so their scale is not the same.</vt:lpstr>
      <vt:lpstr>FUEGO – GEOSTATIONARY  RATIONAL</vt:lpstr>
      <vt:lpstr>PowerPoint Presentation</vt:lpstr>
      <vt:lpstr>FUEGO – GEOSTATIONARY SPECS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telops277p TELOPS</dc:creator>
  <cp:lastModifiedBy>Hinkley, Everett -FS</cp:lastModifiedBy>
  <cp:revision>103</cp:revision>
  <dcterms:created xsi:type="dcterms:W3CDTF">2020-12-16T21:36:19Z</dcterms:created>
  <dcterms:modified xsi:type="dcterms:W3CDTF">2022-05-19T13:30:39Z</dcterms:modified>
</cp:coreProperties>
</file>