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Roboto Mon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">
          <p15:clr>
            <a:srgbClr val="A4A3A4"/>
          </p15:clr>
        </p15:guide>
        <p15:guide id="2" pos="388">
          <p15:clr>
            <a:srgbClr val="A4A3A4"/>
          </p15:clr>
        </p15:guide>
        <p15:guide id="3" pos="537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" orient="horz"/>
        <p:guide pos="388"/>
        <p:guide pos="53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RobotoMono-bold.fntdata"/><Relationship Id="rId10" Type="http://schemas.openxmlformats.org/officeDocument/2006/relationships/slide" Target="slides/slide5.xml"/><Relationship Id="rId21" Type="http://schemas.openxmlformats.org/officeDocument/2006/relationships/font" Target="fonts/RobotoMono-regular.fntdata"/><Relationship Id="rId13" Type="http://schemas.openxmlformats.org/officeDocument/2006/relationships/slide" Target="slides/slide8.xml"/><Relationship Id="rId24" Type="http://schemas.openxmlformats.org/officeDocument/2006/relationships/font" Target="fonts/RobotoMon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Mon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62c5c5f6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62c5c5f6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62c5c5f6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62c5c5f6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62c5c5f6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62c5c5f6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62c5c5f6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62c5c5f6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1dabd778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1dabd778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1dabd778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1dabd778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29d01832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29d01832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1dabd778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1dabd778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1dabd778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1dabd778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29d01832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29d01832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29d01832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29d01832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add to NASA + using NASA data in Beacon + any additional use cases for NASA to be interested and invest in Cornea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1" Type="http://schemas.openxmlformats.org/officeDocument/2006/relationships/image" Target="../media/image18.jpg"/><Relationship Id="rId10" Type="http://schemas.openxmlformats.org/officeDocument/2006/relationships/image" Target="../media/image13.png"/><Relationship Id="rId9" Type="http://schemas.openxmlformats.org/officeDocument/2006/relationships/image" Target="../media/image10.png"/><Relationship Id="rId5" Type="http://schemas.openxmlformats.org/officeDocument/2006/relationships/image" Target="../media/image17.jp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273" l="1283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325" y="177650"/>
            <a:ext cx="1588675" cy="3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2150" y="4706125"/>
            <a:ext cx="390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PROPRIETARY &amp; CONFIDENTIAL - CORNEA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05925" y="800450"/>
            <a:ext cx="7921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Beacon: A machine learning system for real-time wildfire planning at scale</a:t>
            </a:r>
            <a:endParaRPr b="1"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21725" y="2791150"/>
            <a:ext cx="2369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December 2</a:t>
            </a:r>
            <a:r>
              <a:rPr i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2021</a:t>
            </a:r>
            <a:endParaRPr i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Contact: anshu@hangar.is</a:t>
            </a:r>
            <a:endParaRPr i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31E2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25" y="177650"/>
            <a:ext cx="1588675" cy="3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/>
        </p:nvSpPr>
        <p:spPr>
          <a:xfrm>
            <a:off x="605925" y="653241"/>
            <a:ext cx="158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Team</a:t>
            </a:r>
            <a:endParaRPr b="1"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122150" y="4706125"/>
            <a:ext cx="390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PROPRIETARY &amp; CONFIDENTIAL - CORNEA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7135" y="718625"/>
            <a:ext cx="1234800" cy="1234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5">
            <a:alphaModFix/>
          </a:blip>
          <a:srcRect b="8806" l="33082" r="12702" t="9952"/>
          <a:stretch/>
        </p:blipFill>
        <p:spPr>
          <a:xfrm>
            <a:off x="7296253" y="718688"/>
            <a:ext cx="1234800" cy="1234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5721668" y="1979525"/>
            <a:ext cx="12348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Anshu Sinha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Data Science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2573000" y="1979525"/>
            <a:ext cx="12348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Margot Preuss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CEO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7296002" y="1979525"/>
            <a:ext cx="12348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Madiha Shaikh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Product Manager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4147334" y="1979525"/>
            <a:ext cx="12348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Jennifer Miller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Strategy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5614468" y="3884525"/>
            <a:ext cx="13956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Jeremy Hirschhorn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Operations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2573000" y="3884525"/>
            <a:ext cx="12348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Chris Martin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Engineering 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7296002" y="3884525"/>
            <a:ext cx="12348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Scott Cameron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Strategy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4093734" y="3884525"/>
            <a:ext cx="12348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Amar Yashlaha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Engineering</a:t>
            </a:r>
            <a:endParaRPr sz="10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4618" y="730425"/>
            <a:ext cx="958200" cy="1283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0733" y="2539170"/>
            <a:ext cx="1128600" cy="1283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2267" y="2519120"/>
            <a:ext cx="1317000" cy="1323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72200" y="2484421"/>
            <a:ext cx="1128600" cy="1385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10">
            <a:alphaModFix/>
          </a:blip>
          <a:srcRect b="3669" l="4606" r="3447" t="3660"/>
          <a:stretch/>
        </p:blipFill>
        <p:spPr>
          <a:xfrm>
            <a:off x="2573000" y="2550586"/>
            <a:ext cx="1234800" cy="125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11">
            <a:alphaModFix/>
          </a:blip>
          <a:srcRect b="0" l="25205" r="25205" t="28627"/>
          <a:stretch/>
        </p:blipFill>
        <p:spPr>
          <a:xfrm>
            <a:off x="2573000" y="718688"/>
            <a:ext cx="1287300" cy="1234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800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605925" y="1904650"/>
            <a:ext cx="3598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b="1" sz="3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122150" y="4706125"/>
            <a:ext cx="390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PROPRIETARY &amp; CONFIDENTIAL - CORNEA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74" y="187212"/>
            <a:ext cx="1546775" cy="3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22150" y="4706125"/>
            <a:ext cx="390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PROPRIETARY &amp; CONFIDENTIAL - CORNEA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1400" y="0"/>
            <a:ext cx="40643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607423" y="1323300"/>
            <a:ext cx="4417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Beacon expands</a:t>
            </a: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 on </a:t>
            </a: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previous scientific research to provide and improve</a:t>
            </a: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on </a:t>
            </a:r>
            <a:r>
              <a:rPr b="1" lang="en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machine learning models</a:t>
            </a: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 for wildfire spread and control </a:t>
            </a:r>
            <a:r>
              <a:rPr b="1" lang="en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at scale</a:t>
            </a: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.  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74" y="187212"/>
            <a:ext cx="1546775" cy="3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621595" y="636664"/>
            <a:ext cx="788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Overview of the academic research for SDIs and PCLs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21600" y="1209550"/>
            <a:ext cx="8179800" cy="31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79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Roboto"/>
              <a:buChar char="●"/>
            </a:pPr>
            <a:r>
              <a:rPr b="1"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Suppression Difficulty Index (SDI) weighs simulated fire behavior against possible suppression activities</a:t>
            </a:r>
            <a:endParaRPr b="1" sz="12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Introduced in Silva et al. 2014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Composite index based on expert-informed translations of land/geo details to measures for risk and suppression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Fire Risk determined by energy behavior models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Suppression activities determined by accessibility, fireline production rate, etc.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79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Validated on large fires in Spain, Chile, Israel and the US</a:t>
            </a:r>
            <a:br>
              <a:rPr lang="en" sz="10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Roboto"/>
              <a:buChar char="●"/>
            </a:pPr>
            <a:r>
              <a:rPr b="1"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Potential Control Lines (PCLs) predict likely fire control lines as determined by supervised models  </a:t>
            </a:r>
            <a:endParaRPr b="1" sz="12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Introduced in O’Connor et al. 2017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Model: Boosted regression tree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Predictors: Geo/Topography primary data (elevation, slope, aspect, fuel, vegetation, etc.) plus several composite indexes (fireline construction difficulty, travel cost, rate of fire spread, SDI)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Evaluation Data: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■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34,000 km2 region in the Rocky’s covering 238 historical large fires from the Monitoring Trends in Burn Severity Database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■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1.5M points samples from this are of which 200K were control lines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Validation Results: 69% AUC via 10-fold cross validation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22150" y="4706125"/>
            <a:ext cx="390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PROPRIETARY &amp; CONFIDENTIAL - CORNEA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74" y="187212"/>
            <a:ext cx="1546775" cy="3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615490" y="636669"/>
            <a:ext cx="779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SDIs and PCLs </a:t>
            </a: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for</a:t>
            </a: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 enhanced operational planning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22150" y="4706125"/>
            <a:ext cx="390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PROPRIETARY &amp; CONFIDENTIAL - CORNEA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15500" y="1551175"/>
            <a:ext cx="3838500" cy="27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Roboto"/>
              <a:buChar char="●"/>
            </a:pPr>
            <a:r>
              <a:rPr b="1"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Real-time</a:t>
            </a:r>
            <a:r>
              <a:rPr b="1"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operational fire management</a:t>
            </a:r>
            <a:endParaRPr b="1" sz="12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Onboarding, especially for non-local IMTs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Strategy confirmation to 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deploy fuel treatments, firelines, etc.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Roboto"/>
              <a:buChar char="●"/>
            </a:pPr>
            <a:r>
              <a:rPr b="1"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 fire season planning</a:t>
            </a:r>
            <a:r>
              <a:rPr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Effective 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positioning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resources to dampen time pressures and expand options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Identification of locations with high risk to firefighter safety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Roboto"/>
              <a:buChar char="●"/>
            </a:pPr>
            <a:r>
              <a:rPr b="1"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Potential usage for fuels treatment projects</a:t>
            </a:r>
            <a:endParaRPr b="1" sz="12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149275" y="1098550"/>
            <a:ext cx="475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Cornea model outputs and 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overlaid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Bush Firelines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850" y="1548124"/>
            <a:ext cx="2392024" cy="287498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4523040" y="2804586"/>
            <a:ext cx="13995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31E21"/>
                </a:solidFill>
                <a:latin typeface="Roboto"/>
                <a:ea typeface="Roboto"/>
                <a:cs typeface="Roboto"/>
                <a:sym typeface="Roboto"/>
              </a:rPr>
              <a:t>Fireline Opening</a:t>
            </a:r>
            <a:endParaRPr>
              <a:solidFill>
                <a:srgbClr val="231E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662474" y="4424199"/>
            <a:ext cx="1131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31E21"/>
                </a:solidFill>
                <a:latin typeface="Roboto"/>
                <a:ea typeface="Roboto"/>
                <a:cs typeface="Roboto"/>
                <a:sym typeface="Roboto"/>
              </a:rPr>
              <a:t>Accessibility</a:t>
            </a:r>
            <a:endParaRPr>
              <a:solidFill>
                <a:srgbClr val="231E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4071" y="3198517"/>
            <a:ext cx="1590275" cy="122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4071" y="1550375"/>
            <a:ext cx="1578903" cy="1228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74" y="187212"/>
            <a:ext cx="1546775" cy="3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621595" y="642006"/>
            <a:ext cx="788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Understanding the need for a scalable platform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621602" y="1361950"/>
            <a:ext cx="7887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Storage: </a:t>
            </a:r>
            <a:r>
              <a:rPr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Gigabytes of data are needed for each SDI/PCL generation process, which often must be customized to individual fires.</a:t>
            </a:r>
            <a:b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Throughput &amp; Latency: </a:t>
            </a:r>
            <a:r>
              <a:rPr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Generating outputs real-time was a slow process that, prior to now, made its use impractical in the field, especially at scale with a given fire and considering the need for parallelization.</a:t>
            </a:r>
            <a:br>
              <a:rPr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Reproducibility</a:t>
            </a:r>
            <a: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 </a:t>
            </a:r>
            <a:r>
              <a:rPr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is still a need within the community for better and more </a:t>
            </a:r>
            <a:r>
              <a:rPr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standard</a:t>
            </a:r>
            <a:r>
              <a:rPr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tools to capture audit trail and versioning info.</a:t>
            </a:r>
            <a:b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Algorithm Tuning &amp; Iteration: </a:t>
            </a:r>
            <a:r>
              <a:rPr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Addressing all of the above will allow quicker iteration and improvement on these algorithms.</a:t>
            </a:r>
            <a:endParaRPr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122150" y="4706125"/>
            <a:ext cx="390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PROPRIETARY &amp; CONFIDENTIAL - CORNEA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74" y="187212"/>
            <a:ext cx="1546775" cy="3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615502" y="639775"/>
            <a:ext cx="791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Scalable</a:t>
            </a: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 Machine Learning Architecture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122150" y="4706125"/>
            <a:ext cx="390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PROPRIETARY &amp; CONFIDENTIAL - CORNEA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4">
            <a:alphaModFix/>
          </a:blip>
          <a:srcRect b="4604" l="2343" r="4650" t="2751"/>
          <a:stretch/>
        </p:blipFill>
        <p:spPr>
          <a:xfrm>
            <a:off x="615500" y="1193875"/>
            <a:ext cx="4877126" cy="3436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5331500" y="1646975"/>
            <a:ext cx="3196200" cy="23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1250"/>
              <a:buFont typeface="Roboto"/>
              <a:buChar char="●"/>
            </a:pPr>
            <a:r>
              <a:rPr b="1"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SNS/SQS for logging &amp; fault tolerance</a:t>
            </a:r>
            <a:endParaRPr b="1" sz="12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1250"/>
              <a:buFont typeface="Roboto"/>
              <a:buChar char="●"/>
            </a:pPr>
            <a:r>
              <a:rPr b="1"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Reference DB for data and transactions</a:t>
            </a:r>
            <a:endParaRPr b="1" sz="12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1250"/>
              <a:buFont typeface="Roboto"/>
              <a:buChar char="●"/>
            </a:pPr>
            <a:r>
              <a:rPr b="1"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S3 file storage for terabytes of data</a:t>
            </a:r>
            <a:endParaRPr b="1" sz="12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1250"/>
              <a:buFont typeface="Roboto"/>
              <a:buChar char="●"/>
            </a:pPr>
            <a:r>
              <a:rPr b="1"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EC2-based calculation engine for real-time CPU scaling</a:t>
            </a:r>
            <a:endParaRPr b="1" sz="12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79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1250"/>
              <a:buFont typeface="Roboto"/>
              <a:buChar char="●"/>
            </a:pPr>
            <a:r>
              <a:rPr b="1"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API interface for real-time data</a:t>
            </a:r>
            <a:endParaRPr b="1" sz="12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>
            <a:off x="6334235" y="1765975"/>
            <a:ext cx="2177700" cy="2424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Generalizable ML Model Development &amp; Deployment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Standard ML models (Regression, RF, XGBoost, Deep Learning, etc.)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Hyperparameter tuning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Evaluation data framework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Champion-challenger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Real-time results at scale</a:t>
            </a:r>
            <a:endParaRPr sz="1050">
              <a:solidFill>
                <a:schemeClr val="lt1"/>
              </a:solidFill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3479642" y="1765975"/>
            <a:ext cx="2177700" cy="2424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Customizable &amp; Modular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Feature Engineering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</a:t>
            </a:r>
            <a:r>
              <a:rPr lang="en" sz="1050">
                <a:solidFill>
                  <a:schemeClr val="lt1"/>
                </a:solidFill>
              </a:rPr>
              <a:t>Energy</a:t>
            </a:r>
            <a:r>
              <a:rPr lang="en" sz="1050">
                <a:solidFill>
                  <a:schemeClr val="lt1"/>
                </a:solidFill>
              </a:rPr>
              <a:t> Behavior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Rate of Spread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Accessibility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Penetrability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Travel Cost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And more!</a:t>
            </a:r>
            <a:endParaRPr sz="1050">
              <a:solidFill>
                <a:schemeClr val="lt1"/>
              </a:solidFill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625050" y="1765975"/>
            <a:ext cx="2177700" cy="2424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Terabytes of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Data Aggregation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</a:t>
            </a:r>
            <a:r>
              <a:rPr lang="en" sz="1050">
                <a:solidFill>
                  <a:schemeClr val="lt1"/>
                </a:solidFill>
              </a:rPr>
              <a:t>Roads, Trails (RMRS)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Rivers, Lakes (USGS)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Weather (NOAA)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</a:t>
            </a:r>
            <a:r>
              <a:rPr lang="en" sz="1050">
                <a:solidFill>
                  <a:schemeClr val="lt1"/>
                </a:solidFill>
              </a:rPr>
              <a:t>Landscape</a:t>
            </a:r>
            <a:r>
              <a:rPr lang="en" sz="1050">
                <a:solidFill>
                  <a:schemeClr val="lt1"/>
                </a:solidFill>
              </a:rPr>
              <a:t> (Landfire, RMRS)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Fuels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Fire Activity / History</a:t>
            </a:r>
            <a:endParaRPr sz="105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lt1"/>
                </a:solidFill>
              </a:rPr>
              <a:t>- Satellite, Sensor data &amp; more!</a:t>
            </a:r>
            <a:endParaRPr sz="1050">
              <a:solidFill>
                <a:schemeClr val="lt1"/>
              </a:solidFill>
            </a:endParaRPr>
          </a:p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74" y="187212"/>
            <a:ext cx="1546775" cy="3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605925" y="639775"/>
            <a:ext cx="788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Generalizable Machine Learning Pipeline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122150" y="4706125"/>
            <a:ext cx="390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PROPRIETARY &amp; CONFIDENTIAL - CORNEA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2925020" y="2722650"/>
            <a:ext cx="474300" cy="37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5779302" y="2722650"/>
            <a:ext cx="474300" cy="37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621602" y="1209550"/>
            <a:ext cx="7887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Cornea aggregates data, customizes for a need, and then deploys for collaboration and planning</a:t>
            </a:r>
            <a:endParaRPr sz="1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74" y="187212"/>
            <a:ext cx="1546775" cy="3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605925" y="563575"/>
            <a:ext cx="7791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Advanced tooling includes customizable data for detailed situational awareness.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22150" y="4706125"/>
            <a:ext cx="390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PROPRIETARY &amp; CONFIDENTIAL - CORNEA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3074" y="1435800"/>
            <a:ext cx="5243674" cy="328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74" y="187212"/>
            <a:ext cx="1546775" cy="3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621595" y="636664"/>
            <a:ext cx="788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What’s next for Beacon...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621602" y="1438150"/>
            <a:ext cx="7887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Iterate on algorithm accuracy via improved input data for</a:t>
            </a:r>
            <a: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real-time data for weather, topography, fuels</a:t>
            </a:r>
            <a: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etc. </a:t>
            </a:r>
            <a: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="1" lang="en" sz="1450">
                <a:solidFill>
                  <a:srgbClr val="FF9800"/>
                </a:solidFill>
                <a:latin typeface="Roboto"/>
                <a:ea typeface="Roboto"/>
                <a:cs typeface="Roboto"/>
                <a:sym typeface="Roboto"/>
              </a:rPr>
              <a:t>we’re looking for relevant remote sensing and satellite data! </a:t>
            </a:r>
            <a:b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Enhance algorithm generalizability through expanded evaluation data.</a:t>
            </a:r>
            <a:b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Develop capability to run simulation studies via the Beacon platform.</a:t>
            </a:r>
            <a:b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 a turnkey ETL pipeline for a centralized data source and real-time ingest.</a:t>
            </a:r>
            <a:endParaRPr b="1"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Enable public and private sector users to make informed decisions based on customizable outputs from Beacon</a:t>
            </a:r>
            <a:endParaRPr b="1"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06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Roboto"/>
              <a:buChar char="●"/>
            </a:pPr>
            <a:r>
              <a:rPr b="1" lang="en" sz="14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Reinforce the value of scientific data to the general public, Congress, and agencies </a:t>
            </a:r>
            <a:endParaRPr b="1" sz="14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122150" y="4706125"/>
            <a:ext cx="390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PROPRIETARY &amp; CONFIDENTIAL - CORNEA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