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22"/>
  </p:notesMasterIdLst>
  <p:sldIdLst>
    <p:sldId id="256" r:id="rId2"/>
    <p:sldId id="395" r:id="rId3"/>
    <p:sldId id="340" r:id="rId4"/>
    <p:sldId id="354" r:id="rId5"/>
    <p:sldId id="342" r:id="rId6"/>
    <p:sldId id="344" r:id="rId7"/>
    <p:sldId id="396" r:id="rId8"/>
    <p:sldId id="390" r:id="rId9"/>
    <p:sldId id="393" r:id="rId10"/>
    <p:sldId id="392" r:id="rId11"/>
    <p:sldId id="394" r:id="rId12"/>
    <p:sldId id="334" r:id="rId13"/>
    <p:sldId id="339" r:id="rId14"/>
    <p:sldId id="384" r:id="rId15"/>
    <p:sldId id="337" r:id="rId16"/>
    <p:sldId id="355" r:id="rId17"/>
    <p:sldId id="383" r:id="rId18"/>
    <p:sldId id="280" r:id="rId19"/>
    <p:sldId id="285" r:id="rId20"/>
    <p:sldId id="391" r:id="rId21"/>
  </p:sldIdLst>
  <p:sldSz cx="9144000" cy="6858000" type="screen4x3"/>
  <p:notesSz cx="7077075" cy="9051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ckinson" initials="MBD" lastIdx="1" clrIdx="0">
    <p:extLst>
      <p:ext uri="{19B8F6BF-5375-455C-9EA6-DF929625EA0E}">
        <p15:presenceInfo xmlns:p15="http://schemas.microsoft.com/office/powerpoint/2012/main" userId="Dickinson" providerId="None"/>
      </p:ext>
    </p:extLst>
  </p:cmAuthor>
  <p:cmAuthor id="2" name="Matthew Dickinson" initials="MBD" lastIdx="1" clrIdx="1">
    <p:extLst>
      <p:ext uri="{19B8F6BF-5375-455C-9EA6-DF929625EA0E}">
        <p15:presenceInfo xmlns:p15="http://schemas.microsoft.com/office/powerpoint/2012/main" userId="Matthew Dickin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BDD89"/>
    <a:srgbClr val="E6D56C"/>
    <a:srgbClr val="DBE76B"/>
    <a:srgbClr val="DEEC98"/>
    <a:srgbClr val="B4EC98"/>
    <a:srgbClr val="800000"/>
    <a:srgbClr val="D764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87529" autoAdjust="0"/>
  </p:normalViewPr>
  <p:slideViewPr>
    <p:cSldViewPr snapToGrid="0">
      <p:cViewPr varScale="1">
        <p:scale>
          <a:sx n="72" d="100"/>
          <a:sy n="72" d="100"/>
        </p:scale>
        <p:origin x="1656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5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9D99702-CD63-40D5-B272-D7DBB1C424C2}" type="datetimeFigureOut">
              <a:rPr lang="en-US"/>
              <a:pPr>
                <a:defRPr/>
              </a:pPr>
              <a:t>5/18/2022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76350" y="67945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99665"/>
            <a:ext cx="5661660" cy="4073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97758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597758"/>
            <a:ext cx="3066733" cy="45259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A045F3-62DB-4099-AACA-83A80F9ED0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527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DB5ADAE-0D2D-4789-819D-21F4B06B0679}" type="slidenum">
              <a:rPr lang="en-US" altLang="en-US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78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archive of videos that you can search on by category</a:t>
            </a:r>
          </a:p>
          <a:p>
            <a:r>
              <a:rPr lang="en-US" dirty="0"/>
              <a:t>Used in lectures at Universities, used in fire training</a:t>
            </a:r>
          </a:p>
          <a:p>
            <a:r>
              <a:rPr lang="en-US" dirty="0"/>
              <a:t>We hope this will get a lot of use now that its fully available publicly in a searchable way</a:t>
            </a:r>
          </a:p>
          <a:p>
            <a:r>
              <a:rPr lang="en-US" dirty="0"/>
              <a:t>Scott Dailey shout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560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project, looking to get this onto EGP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474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Others in the works by Joseph Cooper, postdoc at MSU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841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unique module that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measures pre- and post-fire fuels and vegetation, active fire behavior (with in-fire sensors), and fire effects on active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wildland fires.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mission: </a:t>
            </a:r>
            <a:r>
              <a:rPr lang="en-US" dirty="0"/>
              <a:t>To support wildland fire operations and land management through applied science measurements and information delivery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Goals</a:t>
            </a:r>
            <a:r>
              <a:rPr lang="en-US" baseline="0" dirty="0"/>
              <a:t> and objectives can apply to IMT, local unit, regional or national goals.</a:t>
            </a:r>
            <a:endParaRPr lang="en-US" dirty="0"/>
          </a:p>
          <a:p>
            <a:pPr eaLnBrk="1" hangingPunct="1">
              <a:defRPr/>
            </a:pPr>
            <a:endParaRPr lang="en-US" sz="1200" dirty="0"/>
          </a:p>
          <a:p>
            <a:pPr eaLnBrk="1" hangingPunct="1">
              <a:defRPr/>
            </a:pPr>
            <a:r>
              <a:rPr lang="en-US" sz="1200" u="sng" dirty="0"/>
              <a:t>Past objectives: </a:t>
            </a:r>
          </a:p>
          <a:p>
            <a:pPr eaLnBrk="1" hangingPunct="1">
              <a:defRPr/>
            </a:pPr>
            <a:r>
              <a:rPr lang="en-US" sz="1200" dirty="0"/>
              <a:t>Directly measuring fuel treatment effectiveness</a:t>
            </a:r>
          </a:p>
          <a:p>
            <a:pPr eaLnBrk="1" hangingPunct="1">
              <a:defRPr/>
            </a:pPr>
            <a:r>
              <a:rPr lang="en-US" sz="1200" dirty="0"/>
              <a:t>Measuring fire behavior and effects and their relationship to pre-fire fuels, fire history and treatments</a:t>
            </a:r>
          </a:p>
          <a:p>
            <a:pPr eaLnBrk="1" hangingPunct="1">
              <a:defRPr/>
            </a:pPr>
            <a:r>
              <a:rPr lang="en-US" sz="1200" dirty="0"/>
              <a:t>Build a dataset useful for calibration of consumption, smoke/emissions production and fire behavior models</a:t>
            </a:r>
          </a:p>
          <a:p>
            <a:pPr eaLnBrk="1" hangingPunct="1">
              <a:defRPr/>
            </a:pPr>
            <a:r>
              <a:rPr lang="en-US" sz="1200" dirty="0"/>
              <a:t>Supply data and video useful for improving firefighter safety  &amp; public outreach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On-call member system, not IMT or module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Ordered</a:t>
            </a:r>
            <a:r>
              <a:rPr lang="en-US" baseline="0" dirty="0"/>
              <a:t> in ROSS as name requests</a:t>
            </a:r>
          </a:p>
          <a:p>
            <a:r>
              <a:rPr lang="en-US" dirty="0"/>
              <a:t>Bonus = don’t need funding for a module</a:t>
            </a:r>
          </a:p>
          <a:p>
            <a:r>
              <a:rPr lang="en-US" dirty="0"/>
              <a:t>Drawback</a:t>
            </a:r>
            <a:r>
              <a:rPr lang="en-US" baseline="0" dirty="0"/>
              <a:t> = people get busy and take other assignments, hard on leaders/core </a:t>
            </a:r>
            <a:r>
              <a:rPr lang="en-US" baseline="0" dirty="0" err="1"/>
              <a:t>memters</a:t>
            </a:r>
            <a:r>
              <a:rPr lang="en-US" baseline="0" dirty="0"/>
              <a:t> to continually train new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466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that showed moderate severity in FBAT measurements but severe effects had developed after 6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385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C2E7-F31D-44E3-94CA-F0F6F05330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16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related to pre-fire loading, fuel moisture, or RH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C2E7-F31D-44E3-94CA-F0F6F05330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87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32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unique module that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measures pre- and post-fire fuels and vegetation, active fire behavior (with in-fire sensors), and fire effects on active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wildland fires.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mission: </a:t>
            </a:r>
            <a:r>
              <a:rPr lang="en-US" dirty="0"/>
              <a:t>To support wildland fire operations and land management through applied science measurements and information delivery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Goals</a:t>
            </a:r>
            <a:r>
              <a:rPr lang="en-US" baseline="0" dirty="0"/>
              <a:t> and objectives can apply to IMT, local unit, regional or national goals.</a:t>
            </a:r>
            <a:endParaRPr lang="en-US" dirty="0"/>
          </a:p>
          <a:p>
            <a:pPr eaLnBrk="1" hangingPunct="1">
              <a:defRPr/>
            </a:pPr>
            <a:endParaRPr lang="en-US" sz="1200" dirty="0"/>
          </a:p>
          <a:p>
            <a:pPr eaLnBrk="1" hangingPunct="1">
              <a:defRPr/>
            </a:pPr>
            <a:r>
              <a:rPr lang="en-US" sz="1200" u="sng" dirty="0"/>
              <a:t>Past objectives: </a:t>
            </a:r>
          </a:p>
          <a:p>
            <a:pPr eaLnBrk="1" hangingPunct="1">
              <a:defRPr/>
            </a:pPr>
            <a:r>
              <a:rPr lang="en-US" sz="1200" dirty="0"/>
              <a:t>Directly measuring fuel treatment effectiveness</a:t>
            </a:r>
          </a:p>
          <a:p>
            <a:pPr eaLnBrk="1" hangingPunct="1">
              <a:defRPr/>
            </a:pPr>
            <a:r>
              <a:rPr lang="en-US" sz="1200" dirty="0"/>
              <a:t>Measuring fire behavior and effects and their relationship to pre-fire fuels, fire history and treatments</a:t>
            </a:r>
          </a:p>
          <a:p>
            <a:pPr eaLnBrk="1" hangingPunct="1">
              <a:defRPr/>
            </a:pPr>
            <a:r>
              <a:rPr lang="en-US" sz="1200" dirty="0"/>
              <a:t>Build a dataset useful for calibration of consumption, smoke/emissions production and fire behavior models</a:t>
            </a:r>
          </a:p>
          <a:p>
            <a:pPr eaLnBrk="1" hangingPunct="1">
              <a:defRPr/>
            </a:pPr>
            <a:r>
              <a:rPr lang="en-US" sz="1200" dirty="0"/>
              <a:t>Supply data and video useful for improving firefighter safety  &amp; public outreach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On-call member system, not IMT or module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Ordered</a:t>
            </a:r>
            <a:r>
              <a:rPr lang="en-US" baseline="0" dirty="0"/>
              <a:t> in ROSS as name requests</a:t>
            </a:r>
          </a:p>
          <a:p>
            <a:r>
              <a:rPr lang="en-US" dirty="0"/>
              <a:t>Bonus = don’t need funding for a module</a:t>
            </a:r>
          </a:p>
          <a:p>
            <a:r>
              <a:rPr lang="en-US" dirty="0"/>
              <a:t>Drawback</a:t>
            </a:r>
            <a:r>
              <a:rPr lang="en-US" baseline="0" dirty="0"/>
              <a:t> = people get busy and take other assignments, hard on leaders/core </a:t>
            </a:r>
            <a:r>
              <a:rPr lang="en-US" baseline="0" dirty="0" err="1"/>
              <a:t>memters</a:t>
            </a:r>
            <a:r>
              <a:rPr lang="en-US" baseline="0" dirty="0"/>
              <a:t> to continually train new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719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unique module that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measures pre- and post-fire fuels and vegetation, active fire behavior (with in-fire sensors), and fire effects on active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wildland fires.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value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proposition:</a:t>
            </a:r>
            <a:r>
              <a:rPr lang="en-US" dirty="0" err="1"/>
              <a:t>To</a:t>
            </a:r>
            <a:r>
              <a:rPr lang="en-US" dirty="0"/>
              <a:t> support wildland fire operations and land management through applied science measurements and information delivery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07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unique module that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measures pre- and post-fire fuels and vegetation, active fire behavior (with in-fire sensors), and fire effects on active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wildland fires.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mission: </a:t>
            </a:r>
            <a:r>
              <a:rPr lang="en-US" dirty="0"/>
              <a:t>To support wildland fire operations and land management through applied science measurements and information delivery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Goals</a:t>
            </a:r>
            <a:r>
              <a:rPr lang="en-US" baseline="0" dirty="0"/>
              <a:t> and objectives can apply to IMT, local unit, regional or national goals.</a:t>
            </a:r>
            <a:endParaRPr lang="en-US" dirty="0"/>
          </a:p>
          <a:p>
            <a:pPr eaLnBrk="1" hangingPunct="1">
              <a:defRPr/>
            </a:pPr>
            <a:endParaRPr lang="en-US" sz="1200" dirty="0"/>
          </a:p>
          <a:p>
            <a:pPr eaLnBrk="1" hangingPunct="1">
              <a:defRPr/>
            </a:pPr>
            <a:r>
              <a:rPr lang="en-US" sz="1200" u="sng" dirty="0"/>
              <a:t>Past objectives: </a:t>
            </a:r>
          </a:p>
          <a:p>
            <a:pPr eaLnBrk="1" hangingPunct="1">
              <a:defRPr/>
            </a:pPr>
            <a:r>
              <a:rPr lang="en-US" sz="1200" dirty="0"/>
              <a:t>Directly measuring fuel treatment effectiveness</a:t>
            </a:r>
          </a:p>
          <a:p>
            <a:pPr eaLnBrk="1" hangingPunct="1">
              <a:defRPr/>
            </a:pPr>
            <a:r>
              <a:rPr lang="en-US" sz="1200" dirty="0"/>
              <a:t>Measuring fire behavior and effects and their relationship to pre-fire fuels, fire history and treatments</a:t>
            </a:r>
          </a:p>
          <a:p>
            <a:pPr eaLnBrk="1" hangingPunct="1">
              <a:defRPr/>
            </a:pPr>
            <a:r>
              <a:rPr lang="en-US" sz="1200" dirty="0"/>
              <a:t>Build a dataset useful for calibration of consumption, smoke/emissions production and fire behavior models</a:t>
            </a:r>
          </a:p>
          <a:p>
            <a:pPr eaLnBrk="1" hangingPunct="1">
              <a:defRPr/>
            </a:pPr>
            <a:r>
              <a:rPr lang="en-US" sz="1200" dirty="0"/>
              <a:t>Supply data and video useful for improving firefighter safety  &amp; public outreach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On-call member system, not IMT or module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Ordered</a:t>
            </a:r>
            <a:r>
              <a:rPr lang="en-US" baseline="0" dirty="0"/>
              <a:t> in ROSS as name requests</a:t>
            </a:r>
          </a:p>
          <a:p>
            <a:r>
              <a:rPr lang="en-US" dirty="0"/>
              <a:t>Bonus = don’t need funding for a module</a:t>
            </a:r>
          </a:p>
          <a:p>
            <a:r>
              <a:rPr lang="en-US" dirty="0"/>
              <a:t>Drawback</a:t>
            </a:r>
            <a:r>
              <a:rPr lang="en-US" baseline="0" dirty="0"/>
              <a:t> = people get busy and take other assignments, hard on leaders/core </a:t>
            </a:r>
            <a:r>
              <a:rPr lang="en-US" baseline="0" dirty="0" err="1"/>
              <a:t>memters</a:t>
            </a:r>
            <a:r>
              <a:rPr lang="en-US" baseline="0" dirty="0"/>
              <a:t> to continually train new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084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135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unique module that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measures pre- and post-fire fuels and vegetation, active fire behavior (with in-fire sensors), and fire effects on active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wildland fires.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mission: </a:t>
            </a:r>
            <a:r>
              <a:rPr lang="en-US" dirty="0"/>
              <a:t>To support wildland fire operations and land management through applied science measurements and information delivery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Goals</a:t>
            </a:r>
            <a:r>
              <a:rPr lang="en-US" baseline="0" dirty="0"/>
              <a:t> and objectives can apply to IMT, local unit, regional or national goals.</a:t>
            </a:r>
            <a:endParaRPr lang="en-US" dirty="0"/>
          </a:p>
          <a:p>
            <a:pPr eaLnBrk="1" hangingPunct="1">
              <a:defRPr/>
            </a:pPr>
            <a:endParaRPr lang="en-US" sz="1200" dirty="0"/>
          </a:p>
          <a:p>
            <a:pPr eaLnBrk="1" hangingPunct="1">
              <a:defRPr/>
            </a:pPr>
            <a:r>
              <a:rPr lang="en-US" sz="1200" u="sng" dirty="0"/>
              <a:t>Past objectives: </a:t>
            </a:r>
          </a:p>
          <a:p>
            <a:pPr eaLnBrk="1" hangingPunct="1">
              <a:defRPr/>
            </a:pPr>
            <a:r>
              <a:rPr lang="en-US" sz="1200" dirty="0"/>
              <a:t>Directly measuring fuel treatment effectiveness</a:t>
            </a:r>
          </a:p>
          <a:p>
            <a:pPr eaLnBrk="1" hangingPunct="1">
              <a:defRPr/>
            </a:pPr>
            <a:r>
              <a:rPr lang="en-US" sz="1200" dirty="0"/>
              <a:t>Measuring fire behavior and effects and their relationship to pre-fire fuels, fire history and treatments</a:t>
            </a:r>
          </a:p>
          <a:p>
            <a:pPr eaLnBrk="1" hangingPunct="1">
              <a:defRPr/>
            </a:pPr>
            <a:r>
              <a:rPr lang="en-US" sz="1200" dirty="0"/>
              <a:t>Build a dataset useful for calibration of consumption, smoke/emissions production and fire behavior models</a:t>
            </a:r>
          </a:p>
          <a:p>
            <a:pPr eaLnBrk="1" hangingPunct="1">
              <a:defRPr/>
            </a:pPr>
            <a:r>
              <a:rPr lang="en-US" sz="1200" dirty="0"/>
              <a:t>Supply data and video useful for improving firefighter safety  &amp; public outreach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On-call member system, not IMT or module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Ordered</a:t>
            </a:r>
            <a:r>
              <a:rPr lang="en-US" baseline="0" dirty="0"/>
              <a:t> in ROSS as name requests</a:t>
            </a:r>
          </a:p>
          <a:p>
            <a:r>
              <a:rPr lang="en-US" dirty="0"/>
              <a:t>Bonus = don’t need funding for a module</a:t>
            </a:r>
          </a:p>
          <a:p>
            <a:r>
              <a:rPr lang="en-US" dirty="0"/>
              <a:t>Drawback</a:t>
            </a:r>
            <a:r>
              <a:rPr lang="en-US" baseline="0" dirty="0"/>
              <a:t> = people get busy and take other assignments, hard on leaders/core </a:t>
            </a:r>
            <a:r>
              <a:rPr lang="en-US" baseline="0" dirty="0" err="1"/>
              <a:t>memters</a:t>
            </a:r>
            <a:r>
              <a:rPr lang="en-US" baseline="0" dirty="0"/>
              <a:t> to continually train new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68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unique module that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measures pre- and post-fire fuels and vegetation, active fire behavior (with in-fire sensors), and fire effects on active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wildland fires.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mission: </a:t>
            </a:r>
            <a:r>
              <a:rPr lang="en-US" dirty="0"/>
              <a:t>To support wildland fire operations and land management through applied science measurements and information delivery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Goals</a:t>
            </a:r>
            <a:r>
              <a:rPr lang="en-US" baseline="0" dirty="0"/>
              <a:t> and objectives can apply to IMT, local unit, regional or national goals.</a:t>
            </a:r>
            <a:endParaRPr lang="en-US" dirty="0"/>
          </a:p>
          <a:p>
            <a:pPr eaLnBrk="1" hangingPunct="1">
              <a:defRPr/>
            </a:pPr>
            <a:endParaRPr lang="en-US" sz="1200" dirty="0"/>
          </a:p>
          <a:p>
            <a:pPr eaLnBrk="1" hangingPunct="1">
              <a:defRPr/>
            </a:pPr>
            <a:r>
              <a:rPr lang="en-US" sz="1200" u="sng" dirty="0"/>
              <a:t>Past objectives: </a:t>
            </a:r>
          </a:p>
          <a:p>
            <a:pPr eaLnBrk="1" hangingPunct="1">
              <a:defRPr/>
            </a:pPr>
            <a:r>
              <a:rPr lang="en-US" sz="1200" dirty="0"/>
              <a:t>Directly measuring fuel treatment effectiveness</a:t>
            </a:r>
          </a:p>
          <a:p>
            <a:pPr eaLnBrk="1" hangingPunct="1">
              <a:defRPr/>
            </a:pPr>
            <a:r>
              <a:rPr lang="en-US" sz="1200" dirty="0"/>
              <a:t>Measuring fire behavior and effects and their relationship to pre-fire fuels, fire history and treatments</a:t>
            </a:r>
          </a:p>
          <a:p>
            <a:pPr eaLnBrk="1" hangingPunct="1">
              <a:defRPr/>
            </a:pPr>
            <a:r>
              <a:rPr lang="en-US" sz="1200" dirty="0"/>
              <a:t>Build a dataset useful for calibration of consumption, smoke/emissions production and fire behavior models</a:t>
            </a:r>
          </a:p>
          <a:p>
            <a:pPr eaLnBrk="1" hangingPunct="1">
              <a:defRPr/>
            </a:pPr>
            <a:r>
              <a:rPr lang="en-US" sz="1200" dirty="0"/>
              <a:t>Supply data and video useful for improving firefighter safety  &amp; public outreach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On-call member system, not IMT or module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Ordered</a:t>
            </a:r>
            <a:r>
              <a:rPr lang="en-US" baseline="0" dirty="0"/>
              <a:t> in ROSS as name requests</a:t>
            </a:r>
          </a:p>
          <a:p>
            <a:r>
              <a:rPr lang="en-US" dirty="0"/>
              <a:t>Bonus = don’t need funding for a module</a:t>
            </a:r>
          </a:p>
          <a:p>
            <a:r>
              <a:rPr lang="en-US" dirty="0"/>
              <a:t>Drawback</a:t>
            </a:r>
            <a:r>
              <a:rPr lang="en-US" baseline="0" dirty="0"/>
              <a:t> = people get busy and take other assignments, hard on leaders/core </a:t>
            </a:r>
            <a:r>
              <a:rPr lang="en-US" baseline="0" dirty="0" err="1"/>
              <a:t>memters</a:t>
            </a:r>
            <a:r>
              <a:rPr lang="en-US" baseline="0" dirty="0"/>
              <a:t> to continually train new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53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unique module that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measures pre- and post-fire fuels and vegetation, active fire behavior (with in-fire sensors), and fire effects on active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wildland fires.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FBAT mission: </a:t>
            </a:r>
            <a:r>
              <a:rPr lang="en-US" dirty="0"/>
              <a:t>To support wildland fire operations and land management through applied science measurements and information delivery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Goals</a:t>
            </a:r>
            <a:r>
              <a:rPr lang="en-US" baseline="0" dirty="0"/>
              <a:t> and objectives can apply to IMT, local unit, regional or national goals.</a:t>
            </a:r>
            <a:endParaRPr lang="en-US" dirty="0"/>
          </a:p>
          <a:p>
            <a:pPr eaLnBrk="1" hangingPunct="1">
              <a:defRPr/>
            </a:pPr>
            <a:endParaRPr lang="en-US" sz="1200" dirty="0"/>
          </a:p>
          <a:p>
            <a:pPr eaLnBrk="1" hangingPunct="1">
              <a:defRPr/>
            </a:pPr>
            <a:r>
              <a:rPr lang="en-US" sz="1200" u="sng" dirty="0"/>
              <a:t>Past objectives: </a:t>
            </a:r>
          </a:p>
          <a:p>
            <a:pPr eaLnBrk="1" hangingPunct="1">
              <a:defRPr/>
            </a:pPr>
            <a:r>
              <a:rPr lang="en-US" sz="1200" dirty="0"/>
              <a:t>Directly measuring fuel treatment effectiveness</a:t>
            </a:r>
          </a:p>
          <a:p>
            <a:pPr eaLnBrk="1" hangingPunct="1">
              <a:defRPr/>
            </a:pPr>
            <a:r>
              <a:rPr lang="en-US" sz="1200" dirty="0"/>
              <a:t>Measuring fire behavior and effects and their relationship to pre-fire fuels, fire history and treatments</a:t>
            </a:r>
          </a:p>
          <a:p>
            <a:pPr eaLnBrk="1" hangingPunct="1">
              <a:defRPr/>
            </a:pPr>
            <a:r>
              <a:rPr lang="en-US" sz="1200" dirty="0"/>
              <a:t>Build a dataset useful for calibration of consumption, smoke/emissions production and fire behavior models</a:t>
            </a:r>
          </a:p>
          <a:p>
            <a:pPr eaLnBrk="1" hangingPunct="1">
              <a:defRPr/>
            </a:pPr>
            <a:r>
              <a:rPr lang="en-US" sz="1200" dirty="0"/>
              <a:t>Supply data and video useful for improving firefighter safety  &amp; public outreach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On-call member system, not IMT or module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Ordered</a:t>
            </a:r>
            <a:r>
              <a:rPr lang="en-US" baseline="0" dirty="0"/>
              <a:t> in ROSS as name requests</a:t>
            </a:r>
          </a:p>
          <a:p>
            <a:r>
              <a:rPr lang="en-US" dirty="0"/>
              <a:t>Bonus = don’t need funding for a module</a:t>
            </a:r>
          </a:p>
          <a:p>
            <a:r>
              <a:rPr lang="en-US" dirty="0"/>
              <a:t>Drawback</a:t>
            </a:r>
            <a:r>
              <a:rPr lang="en-US" baseline="0" dirty="0"/>
              <a:t> = people get busy and take other assignments, hard on leaders/core </a:t>
            </a:r>
            <a:r>
              <a:rPr lang="en-US" baseline="0" dirty="0" err="1"/>
              <a:t>memters</a:t>
            </a:r>
            <a:r>
              <a:rPr lang="en-US" baseline="0" dirty="0"/>
              <a:t> to continually train new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411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045F3-62DB-4099-AACA-83A80F9ED09C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36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0BF2D-35DB-4B77-973D-1C402164C3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95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F3A8C7-D1CC-4025-BE6C-1754B0C82B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42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6C67A-FDFC-42FF-BF8A-90DC8C446E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573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9865A-4999-4AF1-A68D-970A9ACDDC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23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DFB50-D89F-4097-94D7-E86D0AA6C7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94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A2820-E6D2-4EEB-9774-DDFB0C87C3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891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8B59A-E452-4EB7-9229-3F1DEADB45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10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FA6A2-D2E4-4193-8457-50199FD1E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1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157F0-AD5D-4423-BA13-C78239130D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08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C7F0E-D306-4FDB-B54E-24AFA57656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23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6855F-E0C2-4952-A06D-E9D123A7FE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5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CA3DC-BA81-49A7-8F03-DFD9092BDF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43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526910B-18BB-45B0-94EC-3BF586C3B4E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24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30910" y="-67834"/>
            <a:ext cx="8035263" cy="162313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Fire Behavior Assessment Team ‐ ground measurements on wildfires and</a:t>
            </a:r>
            <a:br>
              <a:rPr lang="en-US" sz="3200" dirty="0"/>
            </a:br>
            <a:r>
              <a:rPr lang="en-US" sz="3200" dirty="0"/>
              <a:t>opportunities for remote sensing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9" y="2053320"/>
            <a:ext cx="881621" cy="145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02" y="1934197"/>
            <a:ext cx="1336399" cy="148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67" descr="top r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4586"/>
            <a:ext cx="3707027" cy="324341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7488DA6D-A053-4D89-B82F-323A3EFA2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66" y="2051766"/>
            <a:ext cx="5326911" cy="145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en-US" sz="2800" kern="0" dirty="0">
                <a:solidFill>
                  <a:schemeClr val="hlink"/>
                </a:solidFill>
              </a:rPr>
              <a:t>Matthew Dickinson</a:t>
            </a:r>
          </a:p>
          <a:p>
            <a:pPr algn="l" eaLnBrk="1" hangingPunct="1">
              <a:defRPr/>
            </a:pPr>
            <a:r>
              <a:rPr lang="en-US" sz="2000" kern="0" dirty="0">
                <a:solidFill>
                  <a:schemeClr val="hlink"/>
                </a:solidFill>
              </a:rPr>
              <a:t>FBAT Program Manager &amp; Research Ecologist </a:t>
            </a:r>
          </a:p>
          <a:p>
            <a:pPr algn="l" eaLnBrk="1" hangingPunct="1">
              <a:defRPr/>
            </a:pPr>
            <a:r>
              <a:rPr lang="en-US" sz="2000" kern="0" dirty="0">
                <a:solidFill>
                  <a:schemeClr val="hlink"/>
                </a:solidFill>
              </a:rPr>
              <a:t>USFS Northern Research Station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5F9E29-6E59-471B-9108-94933A1C5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990" y="3632929"/>
            <a:ext cx="5326911" cy="295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l" eaLnBrk="1" hangingPunct="1">
              <a:defRPr/>
            </a:pPr>
            <a:r>
              <a:rPr lang="en-US" sz="1800" kern="0" dirty="0">
                <a:solidFill>
                  <a:schemeClr val="hlink"/>
                </a:solidFill>
              </a:rPr>
              <a:t>Shout out to:</a:t>
            </a:r>
          </a:p>
          <a:p>
            <a:pPr marL="457200" indent="-457200" algn="l" eaLnBrk="1" hangingPunct="1">
              <a:defRPr/>
            </a:pPr>
            <a:r>
              <a:rPr lang="en-US" sz="1800" kern="0" dirty="0">
                <a:solidFill>
                  <a:schemeClr val="hlink"/>
                </a:solidFill>
              </a:rPr>
              <a:t>Joseph Cooper – Post-Doc, Michigan State Univ.</a:t>
            </a:r>
          </a:p>
          <a:p>
            <a:pPr marL="457200" indent="-457200" algn="l" eaLnBrk="1" hangingPunct="1">
              <a:defRPr/>
            </a:pPr>
            <a:r>
              <a:rPr lang="en-US" sz="1800" kern="0" dirty="0">
                <a:solidFill>
                  <a:schemeClr val="hlink"/>
                </a:solidFill>
              </a:rPr>
              <a:t>Carol Ewell – FBAT Asst. Lead &amp; Fire Planner, Stanislaus National Forest</a:t>
            </a:r>
          </a:p>
          <a:p>
            <a:pPr marL="457200" indent="-457200" algn="l" eaLnBrk="1" hangingPunct="1">
              <a:defRPr/>
            </a:pPr>
            <a:r>
              <a:rPr lang="en-US" sz="1800" kern="0" dirty="0">
                <a:solidFill>
                  <a:schemeClr val="hlink"/>
                </a:solidFill>
              </a:rPr>
              <a:t>Scott Dailey – Ecologist, USFS Enterprise Program</a:t>
            </a:r>
          </a:p>
          <a:p>
            <a:pPr marL="457200" indent="-457200" algn="l" eaLnBrk="1" hangingPunct="1">
              <a:defRPr/>
            </a:pPr>
            <a:r>
              <a:rPr lang="en-US" sz="1800" kern="0" dirty="0">
                <a:solidFill>
                  <a:schemeClr val="hlink"/>
                </a:solidFill>
              </a:rPr>
              <a:t>Ali Reiner – Fire Ecologist &amp; past FBAT Lead, USFS Enterprise Program</a:t>
            </a:r>
          </a:p>
          <a:p>
            <a:pPr marL="457200" indent="-457200" algn="l" eaLnBrk="1" hangingPunct="1">
              <a:defRPr/>
            </a:pPr>
            <a:r>
              <a:rPr lang="en-US" sz="1800" kern="0" dirty="0">
                <a:solidFill>
                  <a:schemeClr val="hlink"/>
                </a:solidFill>
              </a:rPr>
              <a:t>Many other On-Call FBAT members &amp; collaborators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39324" y="122553"/>
            <a:ext cx="6216071" cy="94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Deep experience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D4C3B1-B30E-4E71-A672-5B5D85A39E94}"/>
              </a:ext>
            </a:extLst>
          </p:cNvPr>
          <p:cNvGrpSpPr/>
          <p:nvPr/>
        </p:nvGrpSpPr>
        <p:grpSpPr>
          <a:xfrm>
            <a:off x="1788855" y="1387205"/>
            <a:ext cx="5566289" cy="5656630"/>
            <a:chOff x="1569935" y="1376508"/>
            <a:chExt cx="5566289" cy="5656630"/>
          </a:xfrm>
        </p:grpSpPr>
        <p:sp>
          <p:nvSpPr>
            <p:cNvPr id="11" name="TextBox 10"/>
            <p:cNvSpPr txBox="1"/>
            <p:nvPr/>
          </p:nvSpPr>
          <p:spPr>
            <a:xfrm>
              <a:off x="1706865" y="1376508"/>
              <a:ext cx="5292429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237 plots sampled on 28 fires plus special projects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67DDFC-2705-45D8-AAF0-8356F74F6481}"/>
                </a:ext>
              </a:extLst>
            </p:cNvPr>
            <p:cNvSpPr txBox="1"/>
            <p:nvPr/>
          </p:nvSpPr>
          <p:spPr>
            <a:xfrm>
              <a:off x="1569935" y="2067676"/>
              <a:ext cx="2700739" cy="478079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429"/>
                </a:spcBef>
                <a:spcAft>
                  <a:spcPts val="429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Arizona</a:t>
              </a:r>
            </a:p>
            <a:p>
              <a:pPr marL="326578" indent="-326578">
                <a:spcBef>
                  <a:spcPts val="429"/>
                </a:spcBef>
                <a:spcAft>
                  <a:spcPts val="429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Warm Fire 2006</a:t>
              </a:r>
            </a:p>
            <a:p>
              <a:pPr>
                <a:spcBef>
                  <a:spcPts val="429"/>
                </a:spcBef>
                <a:spcAft>
                  <a:spcPts val="429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Crag Fire 2005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 Complex 2006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Orleans Complex 2006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Ralston Fire 2006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Antelope Complex 2007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Clover Fire 2008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Lion Fire 2011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Aspen Fire 2013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Rim Fire 2013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Beaver Fire 2014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 Fire 2014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King Fire 2014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Rough Fire 2015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Willow Fire 2015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Cedar Fire 2016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CB171B-2A31-4E95-957E-A3E918BF722D}"/>
                </a:ext>
              </a:extLst>
            </p:cNvPr>
            <p:cNvSpPr txBox="1"/>
            <p:nvPr/>
          </p:nvSpPr>
          <p:spPr>
            <a:xfrm>
              <a:off x="4254345" y="2067676"/>
              <a:ext cx="2881879" cy="496546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</a:t>
              </a: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continued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Cedar Fire 2016</a:t>
              </a:r>
            </a:p>
            <a:p>
              <a:pPr marL="326578" indent="-326578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Slate Fire 2016</a:t>
              </a:r>
            </a:p>
            <a:p>
              <a:pPr marL="326578" indent="-326578">
                <a:spcAft>
                  <a:spcPts val="429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Pier Fire 2017</a:t>
              </a:r>
            </a:p>
            <a:p>
              <a:pPr marL="326578" indent="-326578">
                <a:spcAft>
                  <a:spcPts val="429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Ferguson Fire 2018</a:t>
              </a:r>
            </a:p>
            <a:p>
              <a:pPr marL="326578" indent="-326578">
                <a:spcAft>
                  <a:spcPts val="429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Walker Fire 2019</a:t>
              </a:r>
            </a:p>
            <a:p>
              <a:pPr marL="326578" indent="-326578">
                <a:spcAft>
                  <a:spcPts val="429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 Salmon Complex 2020</a:t>
              </a:r>
            </a:p>
            <a:p>
              <a:pPr marL="326578" indent="-326578">
                <a:spcAft>
                  <a:spcPts val="429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 Complex 2021</a:t>
              </a:r>
            </a:p>
            <a:p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Florida/Georgia</a:t>
              </a:r>
            </a:p>
            <a:p>
              <a:pPr marL="326578" indent="-326578">
                <a:spcBef>
                  <a:spcPts val="429"/>
                </a:spcBef>
                <a:spcAft>
                  <a:spcPts val="429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 Bay Complex 2007</a:t>
              </a:r>
            </a:p>
            <a:p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Idaho</a:t>
              </a:r>
            </a:p>
            <a:p>
              <a:pPr marL="326578" indent="-326578">
                <a:spcBef>
                  <a:spcPts val="429"/>
                </a:spcBef>
                <a:spcAft>
                  <a:spcPts val="429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Blackerby</a:t>
              </a: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Fire 2005</a:t>
              </a:r>
            </a:p>
            <a:p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Montana</a:t>
              </a:r>
            </a:p>
            <a:p>
              <a:pPr marL="326578" indent="-326578">
                <a:spcBef>
                  <a:spcPts val="429"/>
                </a:spcBef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Black Mountain II Fire 2003</a:t>
              </a:r>
            </a:p>
            <a:p>
              <a:pPr marL="326578" indent="-326578">
                <a:spcAft>
                  <a:spcPts val="429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Robert Fire 2003</a:t>
              </a:r>
            </a:p>
            <a:p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Wyoming</a:t>
              </a:r>
            </a:p>
            <a:p>
              <a:pPr marL="326578" indent="-326578">
                <a:spcBef>
                  <a:spcPts val="429"/>
                </a:spcBef>
                <a:spcAft>
                  <a:spcPts val="429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5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Tatanka</a:t>
              </a: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Complex 2016</a:t>
              </a:r>
            </a:p>
            <a:p>
              <a:pPr>
                <a:spcBef>
                  <a:spcPts val="429"/>
                </a:spcBef>
                <a:spcAft>
                  <a:spcPts val="429"/>
                </a:spcAft>
                <a:buClr>
                  <a:srgbClr val="FF0000"/>
                </a:buClr>
              </a:pPr>
              <a:endPara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386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D9302-2C4A-4A56-8A62-DAF0877F9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delivery</a:t>
            </a:r>
          </a:p>
        </p:txBody>
      </p:sp>
    </p:spTree>
    <p:extLst>
      <p:ext uri="{BB962C8B-B14F-4D97-AF65-F5344CB8AC3E}">
        <p14:creationId xmlns:p14="http://schemas.microsoft.com/office/powerpoint/2010/main" val="570516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1707" y="-166878"/>
            <a:ext cx="8700586" cy="102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Incident &amp; unit support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290" y="583630"/>
            <a:ext cx="43525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n-US" sz="2000" b="1" dirty="0"/>
              <a:t>Delivers information</a:t>
            </a:r>
            <a:r>
              <a:rPr lang="en-US" dirty="0"/>
              <a:t>: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/>
              <a:t>Situational awareness for FBANs, LTANs, IMETs, ARAs (always looking for how to improve)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/>
              <a:t>Summary report delivered to units after each assignment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19" y="3597310"/>
            <a:ext cx="7846887" cy="31501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863" y="768484"/>
            <a:ext cx="4695530" cy="608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38410" y="102742"/>
            <a:ext cx="8173962" cy="102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Information delivery for training and outreach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278859"/>
            <a:ext cx="893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/>
              <a:t>Videos and other information for firefighter training &amp; public outreach (Scott Dailey)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/>
              <a:t>https://www.frames.gov/fbat/fire-videos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1E5B0-09E1-4807-9395-1D1B236BC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28" y="2071686"/>
            <a:ext cx="7572375" cy="4786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E78E90-8C3A-45C2-AB57-816E6D204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91" y="2550151"/>
            <a:ext cx="4340803" cy="3260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2F7F71-6C1E-4DF2-93E8-87B040121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907465"/>
            <a:ext cx="4512032" cy="245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1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132948"/>
            <a:ext cx="9026372" cy="102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Information for training and outreach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788" y="1295517"/>
            <a:ext cx="900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/>
              <a:t>Digital Fire Dictionary entries for plots with complete data (Ali Reiner &amp; Scott Dailey)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/>
              <a:t>https://www.frames.gov/fbat/datasets-and-summaries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ACF426-31B1-4EF9-956B-17E7E1626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74" y="1941848"/>
            <a:ext cx="7635593" cy="4916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22656A-CAF4-44F3-B227-D360EE1FD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46" y="1162569"/>
            <a:ext cx="4215387" cy="5683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7B627-25EE-46F4-BA5E-9E2A8EB0D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012" y="940141"/>
            <a:ext cx="4016088" cy="5654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C91CA2-C599-404A-BC41-8AB8C09B8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078" y="816958"/>
            <a:ext cx="4244708" cy="56850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4E5908-F90A-42F2-ABE5-C80262D01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4233" y="647758"/>
            <a:ext cx="4113321" cy="568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63462" y="0"/>
            <a:ext cx="8567803" cy="102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Full cycle of research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500" y="820043"/>
            <a:ext cx="7438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n-US" b="1" dirty="0"/>
              <a:t>Supports applied and basic science</a:t>
            </a:r>
            <a:r>
              <a:rPr lang="en-US" dirty="0"/>
              <a:t>: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/>
              <a:t>Database development (USFS RDA)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dirty="0"/>
              <a:t>Support publication of refereed papers uniquely focused on wildfires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68282">
            <a:off x="303125" y="2983167"/>
            <a:ext cx="8615523" cy="2413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4853">
            <a:off x="1396753" y="2382718"/>
            <a:ext cx="6701220" cy="3606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4B385-8D62-49B6-9D15-A1126DA74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48447">
            <a:off x="894047" y="2082496"/>
            <a:ext cx="6675819" cy="3607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D0C701-9CA6-49A9-8BE3-0E9EADD5A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89079">
            <a:off x="1789639" y="2023322"/>
            <a:ext cx="6881456" cy="4000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1DFCAB-9541-4447-B197-1999C5C52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05066">
            <a:off x="835626" y="2224397"/>
            <a:ext cx="7123475" cy="28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1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42126" y="-57069"/>
            <a:ext cx="8135081" cy="102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600" kern="0" dirty="0"/>
              <a:t>Add-on support for research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822" y="959868"/>
            <a:ext cx="853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Supports researchers </a:t>
            </a:r>
            <a:r>
              <a:rPr lang="en-US" dirty="0"/>
              <a:t>whose measurements add value to FBATs core dataset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3947" y="2037527"/>
            <a:ext cx="5110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Jessica Miesel (Michigan State University) &amp; Erin Hanan (University of Nevada, Reno) - black carbon dynamics, microbial community impacts, soil health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92" y="1590700"/>
            <a:ext cx="3729355" cy="23622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95" y="4220308"/>
            <a:ext cx="4843305" cy="2637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974802"/>
            <a:ext cx="460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Jonathan Greenberg (University of Nevada, Reno) – 3-D fuels and forest structure and fuel consumption</a:t>
            </a:r>
          </a:p>
        </p:txBody>
      </p:sp>
    </p:spTree>
    <p:extLst>
      <p:ext uri="{BB962C8B-B14F-4D97-AF65-F5344CB8AC3E}">
        <p14:creationId xmlns:p14="http://schemas.microsoft.com/office/powerpoint/2010/main" val="2712617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Pictures – Willow 4 (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Moderate severity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burned 2015 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87" y="2226469"/>
            <a:ext cx="2447627" cy="326350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6" y="2226470"/>
            <a:ext cx="2447627" cy="3263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58512" y="2634408"/>
            <a:ext cx="3263502" cy="24476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59132" y="1835004"/>
            <a:ext cx="149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Pre-fire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4085" y="1835004"/>
            <a:ext cx="149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Post-fire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3983" y="1819656"/>
            <a:ext cx="149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7" y="2609850"/>
            <a:ext cx="6623166" cy="33115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BD5A-D5EF-4B82-9CC7-7B7810C04C13}" type="slidenum">
              <a:rPr lang="en-US" smtClean="0"/>
              <a:t>17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F2A17EE-CA2E-4958-9A5E-1207CC01AB1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86868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3600" kern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Plot re-measurement project (CAL FIRE)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55C15-0B80-4B26-91F7-875565D7939E}"/>
              </a:ext>
            </a:extLst>
          </p:cNvPr>
          <p:cNvSpPr txBox="1"/>
          <p:nvPr/>
        </p:nvSpPr>
        <p:spPr>
          <a:xfrm>
            <a:off x="656120" y="6057847"/>
            <a:ext cx="783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FBAT data help explain what happened and why</a:t>
            </a:r>
          </a:p>
        </p:txBody>
      </p:sp>
    </p:spTree>
    <p:extLst>
      <p:ext uri="{BB962C8B-B14F-4D97-AF65-F5344CB8AC3E}">
        <p14:creationId xmlns:p14="http://schemas.microsoft.com/office/powerpoint/2010/main" val="42633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120"/>
            <a:ext cx="9144000" cy="102616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Contributors to fire energy</a:t>
            </a:r>
            <a:br>
              <a:rPr lang="en-U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(proportional to consumption &amp; emissions)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4349"/>
            <a:ext cx="2907588" cy="25628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cs typeface="Times New Roman" panose="02020603050405020304" pitchFamily="18" charset="0"/>
              </a:rPr>
              <a:t>Consumption overall is driven by pre-fire: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Litter &amp; duff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1000-hr + wood</a:t>
            </a:r>
          </a:p>
        </p:txBody>
      </p:sp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FFB1526F-5032-4829-A069-19D40B18B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77" y="1828800"/>
            <a:ext cx="613412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82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600" y="325615"/>
            <a:ext cx="6146799" cy="923192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Heading fires consume more litter and duff than backing fires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8173BD5A-D5EF-4B82-9CC7-7B7810C04C13}" type="slidenum">
              <a:rPr lang="en-US" sz="9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US" sz="9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CA891A22-81FE-42BD-BD22-893BF3ADAE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72"/>
          <a:stretch/>
        </p:blipFill>
        <p:spPr>
          <a:xfrm>
            <a:off x="616779" y="1876574"/>
            <a:ext cx="3592746" cy="4000244"/>
          </a:xfrm>
          <a:prstGeom prst="rect">
            <a:avLst/>
          </a:prstGeom>
        </p:spPr>
      </p:pic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D2593F61-B585-45CA-AB5B-47B90C3AB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9"/>
          <a:stretch/>
        </p:blipFill>
        <p:spPr>
          <a:xfrm>
            <a:off x="4870477" y="1876573"/>
            <a:ext cx="3608590" cy="4205726"/>
          </a:xfrm>
          <a:prstGeom prst="rect">
            <a:avLst/>
          </a:prstGeom>
        </p:spPr>
      </p:pic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8C4E712D-C8E5-4E11-AD5E-A729BCB462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5"/>
          <a:stretch/>
        </p:blipFill>
        <p:spPr>
          <a:xfrm>
            <a:off x="612418" y="5855956"/>
            <a:ext cx="3590429" cy="226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3D2E34-5309-4F54-98DA-2BA325D1C30B}"/>
              </a:ext>
            </a:extLst>
          </p:cNvPr>
          <p:cNvSpPr txBox="1"/>
          <p:nvPr/>
        </p:nvSpPr>
        <p:spPr>
          <a:xfrm>
            <a:off x="2295347" y="1414908"/>
            <a:ext cx="884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Litter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747B6-7ACC-4495-A288-4DAFBB9F4852}"/>
              </a:ext>
            </a:extLst>
          </p:cNvPr>
          <p:cNvSpPr txBox="1"/>
          <p:nvPr/>
        </p:nvSpPr>
        <p:spPr>
          <a:xfrm>
            <a:off x="6076040" y="1414908"/>
            <a:ext cx="75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Duff</a:t>
            </a:r>
          </a:p>
        </p:txBody>
      </p:sp>
    </p:spTree>
    <p:extLst>
      <p:ext uri="{BB962C8B-B14F-4D97-AF65-F5344CB8AC3E}">
        <p14:creationId xmlns:p14="http://schemas.microsoft.com/office/powerpoint/2010/main" val="1020614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A9BC3-790A-40C9-8B54-56600661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252146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30519" y="0"/>
            <a:ext cx="8303117" cy="88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Remote sensing connections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E5DEE1-69B9-4117-B6AA-75CBCFCD6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7174"/>
            <a:ext cx="9144000" cy="39506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Improving fire severity mapping and calibrated products (e.g., biomass loss, soil effects)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Ground calibration/evaluation data for fire-scale remote sensing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cs typeface="Times New Roman" panose="02020603050405020304" pitchFamily="18" charset="0"/>
              </a:rPr>
              <a:t>Fire dynamics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cs typeface="Times New Roman" panose="02020603050405020304" pitchFamily="18" charset="0"/>
              </a:rPr>
              <a:t>Suppression effectiveness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cs typeface="Times New Roman" panose="02020603050405020304" pitchFamily="18" charset="0"/>
              </a:rPr>
              <a:t>Fuel treatment effectiveness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Support gathering of relevant tactical information on incidents that is otherwise lost to posterity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sz="2000" dirty="0"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AAD79C3C-4642-4AA5-9EA0-F321708FF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2328" y="4339856"/>
            <a:ext cx="2877879" cy="2158409"/>
          </a:xfrm>
          <a:prstGeom prst="rect">
            <a:avLst/>
          </a:pr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B2A4654D-8E5B-45F4-B796-BCED7A55C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5857" y="4339858"/>
            <a:ext cx="2877877" cy="21584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F2C31C-AE2F-4D74-BFFC-6D17EEBAC86E}"/>
              </a:ext>
            </a:extLst>
          </p:cNvPr>
          <p:cNvSpPr txBox="1"/>
          <p:nvPr/>
        </p:nvSpPr>
        <p:spPr>
          <a:xfrm>
            <a:off x="637954" y="5061099"/>
            <a:ext cx="2903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77549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907752" y="-101639"/>
            <a:ext cx="4956184" cy="102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FBAT mission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810" y="3182927"/>
            <a:ext cx="4908379" cy="36750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462" y="800391"/>
            <a:ext cx="82827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Work with fire and land managers and other stakeholders to: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Improve knowledge about relationships among fuels, fire behavior, and fire effects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Support application of that knowledge to fire and land management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Promote firefighter safety and public understanding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r>
              <a:rPr lang="en-US" sz="2000" dirty="0"/>
              <a:t>…for current and future generations.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6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966754" y="0"/>
            <a:ext cx="4956184" cy="88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Value proposition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995" y="858044"/>
            <a:ext cx="81977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Work within the incident command system to collect coordinated pre-, active-, and post-fire measurements of fuels, fire behavior, and fire effects on wildfires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…to achieve the mission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F1E79-41A2-4279-8D3B-144E02B0B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" y="3242729"/>
            <a:ext cx="2766236" cy="3632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CCE3C8-AED0-4C97-973A-C11FF118D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405" y="3242730"/>
            <a:ext cx="3611528" cy="2674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E5F7EC-36F1-4AC8-ABB8-540868F60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933" y="3242730"/>
            <a:ext cx="2766236" cy="36152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FC8BDA-9479-42F7-9A43-E80A47B87FDC}"/>
              </a:ext>
            </a:extLst>
          </p:cNvPr>
          <p:cNvSpPr txBox="1"/>
          <p:nvPr/>
        </p:nvSpPr>
        <p:spPr>
          <a:xfrm>
            <a:off x="826713" y="2781198"/>
            <a:ext cx="83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Pre-fire	            Active-fire		           Post-fire</a:t>
            </a:r>
          </a:p>
        </p:txBody>
      </p:sp>
    </p:spTree>
    <p:extLst>
      <p:ext uri="{BB962C8B-B14F-4D97-AF65-F5344CB8AC3E}">
        <p14:creationId xmlns:p14="http://schemas.microsoft.com/office/powerpoint/2010/main" val="51424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956121" y="53835"/>
            <a:ext cx="4956184" cy="81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What is FBAT?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691011"/>
            <a:ext cx="9143999" cy="175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 unique module</a:t>
            </a:r>
            <a:r>
              <a:rPr lang="en-US" dirty="0"/>
              <a:t>:</a:t>
            </a:r>
          </a:p>
          <a:p>
            <a:pPr marL="285750" lvl="0" indent="-285750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/>
              <a:t>On-call module of experienced land management,  fire operations, and research staff who are dedicated to the FBAT mission</a:t>
            </a:r>
          </a:p>
          <a:p>
            <a:pPr marL="285750" lvl="0" indent="-285750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/>
              <a:t>Ordered in the </a:t>
            </a:r>
            <a:r>
              <a:rPr lang="en-US" dirty="0" err="1"/>
              <a:t>Incient</a:t>
            </a:r>
            <a:r>
              <a:rPr lang="en-US" dirty="0"/>
              <a:t> Resource Ordering Capability (IROC) as name requests</a:t>
            </a:r>
          </a:p>
          <a:p>
            <a:pPr marL="285750" lvl="0" indent="-285750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/>
              <a:t>FBAT is collateral duty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t="18150" r="13439" b="13619"/>
          <a:stretch/>
        </p:blipFill>
        <p:spPr>
          <a:xfrm>
            <a:off x="1343525" y="3556411"/>
            <a:ext cx="5991771" cy="33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-1261151" y="-98926"/>
            <a:ext cx="8567803" cy="102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FBAT history &amp; support</a:t>
            </a:r>
          </a:p>
        </p:txBody>
      </p:sp>
      <p:pic>
        <p:nvPicPr>
          <p:cNvPr id="6" name="Picture 10" descr="amset final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94" y="3433238"/>
            <a:ext cx="4458065" cy="135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027804"/>
            <a:ext cx="8355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Established by AMSET (Enterprise Program) staff ~ 2002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On assignment - incidents support travel and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Between assignments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Grants: JFSP, CAL FIRE, USDA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Internal funding:  AMSET, NFS and FAM (esp. Region 5), NRS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Staff time:  On-Callers, Research Data Archive, Enterprise Program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Stanislaus NF hosts gear and vehicle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University collaboration (MSU, UNR)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4" y="5220741"/>
            <a:ext cx="1336399" cy="133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08BFAC-7C37-4F3E-8B2F-A11B57EB37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52" y="5413854"/>
            <a:ext cx="2758668" cy="88430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Picture 2" descr="Image result for Michigan State University logo">
            <a:extLst>
              <a:ext uri="{FF2B5EF4-FFF2-40B4-BE49-F238E27FC236}">
                <a16:creationId xmlns:a16="http://schemas.microsoft.com/office/drawing/2014/main" id="{9935718F-1BC2-4FB0-BAE3-CC4BF1A7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88" y="5160577"/>
            <a:ext cx="1223797" cy="13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alfire logo">
            <a:extLst>
              <a:ext uri="{FF2B5EF4-FFF2-40B4-BE49-F238E27FC236}">
                <a16:creationId xmlns:a16="http://schemas.microsoft.com/office/drawing/2014/main" id="{E3029070-8AA7-45C7-8333-D3E16D78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60" y="5160578"/>
            <a:ext cx="1390862" cy="13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3">
            <a:extLst>
              <a:ext uri="{FF2B5EF4-FFF2-40B4-BE49-F238E27FC236}">
                <a16:creationId xmlns:a16="http://schemas.microsoft.com/office/drawing/2014/main" id="{E8883A5D-7BFA-4C48-A4BB-3DE87CAC3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52" y="3396256"/>
            <a:ext cx="1336399" cy="148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A picture containing tree, outdoor, person, sky&#10;&#10;Description automatically generated">
            <a:extLst>
              <a:ext uri="{FF2B5EF4-FFF2-40B4-BE49-F238E27FC236}">
                <a16:creationId xmlns:a16="http://schemas.microsoft.com/office/drawing/2014/main" id="{61896850-7646-4B45-BE1C-B1D36ED05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04" y="0"/>
            <a:ext cx="2806996" cy="210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17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C76AB-57B4-41C6-92BA-DEBD1D59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3798250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39326" y="0"/>
            <a:ext cx="6216071" cy="94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Team organization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1ED8E-6AC7-4F52-9502-96995CCB7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70970" cy="56388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9B2D67-9EAA-4FE7-A1B8-6C6F20747544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1154" y="5979560"/>
            <a:ext cx="140648" cy="154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13545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16F1BE8-CDD4-4728-BF8F-A4E9E7100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351" y="1054724"/>
            <a:ext cx="6566649" cy="58032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463964" y="0"/>
            <a:ext cx="6216071" cy="94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/>
              <a:t>Core methods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3F88A6-0714-4BAA-A7C6-BAE184775DF5}"/>
              </a:ext>
            </a:extLst>
          </p:cNvPr>
          <p:cNvSpPr txBox="1"/>
          <p:nvPr/>
        </p:nvSpPr>
        <p:spPr>
          <a:xfrm>
            <a:off x="0" y="2389817"/>
            <a:ext cx="24421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Adding: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3D fuels and vegetation mapping from TLS, GoPro, and UAS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Severity measurements from UAS </a:t>
            </a:r>
          </a:p>
        </p:txBody>
      </p:sp>
    </p:spTree>
    <p:extLst>
      <p:ext uri="{BB962C8B-B14F-4D97-AF65-F5344CB8AC3E}">
        <p14:creationId xmlns:p14="http://schemas.microsoft.com/office/powerpoint/2010/main" val="3931760777"/>
      </p:ext>
    </p:extLst>
  </p:cSld>
  <p:clrMapOvr>
    <a:masterClrMapping/>
  </p:clrMapOvr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16914</TotalTime>
  <Words>1846</Words>
  <Application>Microsoft Office PowerPoint</Application>
  <PresentationFormat>On-screen Show (4:3)</PresentationFormat>
  <Paragraphs>248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Wingdings</vt:lpstr>
      <vt:lpstr>Slit</vt:lpstr>
      <vt:lpstr>Fire Behavior Assessment Team ‐ ground measurements on wildfires and opportunities for remote sensing</vt:lpstr>
      <vt:lpstr>Background</vt:lpstr>
      <vt:lpstr>PowerPoint Presentation</vt:lpstr>
      <vt:lpstr>PowerPoint Presentation</vt:lpstr>
      <vt:lpstr>PowerPoint Presentation</vt:lpstr>
      <vt:lpstr>PowerPoint Presentation</vt:lpstr>
      <vt:lpstr>Operations &amp; methods</vt:lpstr>
      <vt:lpstr>PowerPoint Presentation</vt:lpstr>
      <vt:lpstr>PowerPoint Presentation</vt:lpstr>
      <vt:lpstr>PowerPoint Presentation</vt:lpstr>
      <vt:lpstr>Program delivery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Pictures – Willow 4 (Moderate severity) – burned 2015  </vt:lpstr>
      <vt:lpstr>Contributors to fire energy (proportional to consumption &amp; emissions)</vt:lpstr>
      <vt:lpstr>Heading fires consume more litter and duff than backing fires</vt:lpstr>
      <vt:lpstr>PowerPoint Presentation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FSDefaultUser</dc:creator>
  <cp:lastModifiedBy>Matthew Dickinson</cp:lastModifiedBy>
  <cp:revision>404</cp:revision>
  <cp:lastPrinted>2018-12-06T15:58:11Z</cp:lastPrinted>
  <dcterms:created xsi:type="dcterms:W3CDTF">2008-12-01T17:15:26Z</dcterms:created>
  <dcterms:modified xsi:type="dcterms:W3CDTF">2022-05-18T15:45:31Z</dcterms:modified>
</cp:coreProperties>
</file>