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855" r:id="rId2"/>
    <p:sldMasterId id="2147484891" r:id="rId3"/>
    <p:sldMasterId id="2147488907" r:id="rId4"/>
    <p:sldMasterId id="2147489349" r:id="rId5"/>
    <p:sldMasterId id="2147489361" r:id="rId6"/>
    <p:sldMasterId id="2147489373" r:id="rId7"/>
    <p:sldMasterId id="2147489385" r:id="rId8"/>
    <p:sldMasterId id="2147489409" r:id="rId9"/>
    <p:sldMasterId id="2147489421" r:id="rId10"/>
    <p:sldMasterId id="2147489433" r:id="rId11"/>
    <p:sldMasterId id="2147489445" r:id="rId12"/>
  </p:sldMasterIdLst>
  <p:notesMasterIdLst>
    <p:notesMasterId r:id="rId40"/>
  </p:notesMasterIdLst>
  <p:handoutMasterIdLst>
    <p:handoutMasterId r:id="rId41"/>
  </p:handoutMasterIdLst>
  <p:sldIdLst>
    <p:sldId id="430" r:id="rId13"/>
    <p:sldId id="532" r:id="rId14"/>
    <p:sldId id="574" r:id="rId15"/>
    <p:sldId id="575" r:id="rId16"/>
    <p:sldId id="429" r:id="rId17"/>
    <p:sldId id="577" r:id="rId18"/>
    <p:sldId id="578" r:id="rId19"/>
    <p:sldId id="580" r:id="rId20"/>
    <p:sldId id="581" r:id="rId21"/>
    <p:sldId id="582" r:id="rId22"/>
    <p:sldId id="583" r:id="rId23"/>
    <p:sldId id="584" r:id="rId24"/>
    <p:sldId id="568" r:id="rId25"/>
    <p:sldId id="585" r:id="rId26"/>
    <p:sldId id="587" r:id="rId27"/>
    <p:sldId id="588" r:id="rId28"/>
    <p:sldId id="589" r:id="rId29"/>
    <p:sldId id="590" r:id="rId30"/>
    <p:sldId id="591" r:id="rId31"/>
    <p:sldId id="592" r:id="rId32"/>
    <p:sldId id="604" r:id="rId33"/>
    <p:sldId id="606" r:id="rId34"/>
    <p:sldId id="572" r:id="rId35"/>
    <p:sldId id="603" r:id="rId36"/>
    <p:sldId id="598" r:id="rId37"/>
    <p:sldId id="576" r:id="rId38"/>
    <p:sldId id="597" r:id="rId39"/>
  </p:sldIdLst>
  <p:sldSz cx="9144000" cy="6858000" type="screen4x3"/>
  <p:notesSz cx="6934200" cy="9220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CCCC"/>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9" d="100"/>
          <a:sy n="169" d="100"/>
        </p:scale>
        <p:origin x="-104" y="-112"/>
      </p:cViewPr>
      <p:guideLst>
        <p:guide orient="horz" pos="214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0911" tIns="45455" rIns="90911" bIns="45455" numCol="1" anchor="t" anchorCtr="0" compatLnSpc="1">
            <a:prstTxWarp prst="textNoShape">
              <a:avLst/>
            </a:prstTxWarp>
          </a:bodyPr>
          <a:lstStyle>
            <a:lvl1pPr defTabSz="909638">
              <a:defRPr sz="1200">
                <a:latin typeface="Times New Roman" pitchFamily="28" charset="0"/>
                <a:ea typeface="ＭＳ Ｐゴシック" pitchFamily="28" charset="-128"/>
                <a:cs typeface="+mn-cs"/>
              </a:defRPr>
            </a:lvl1pPr>
          </a:lstStyle>
          <a:p>
            <a:pPr>
              <a:defRPr/>
            </a:pPr>
            <a:endParaRPr lang="en-US"/>
          </a:p>
        </p:txBody>
      </p:sp>
      <p:sp>
        <p:nvSpPr>
          <p:cNvPr id="5123" name="Rectangle 3"/>
          <p:cNvSpPr>
            <a:spLocks noGrp="1" noChangeArrowheads="1"/>
          </p:cNvSpPr>
          <p:nvPr>
            <p:ph type="dt" sz="quarter" idx="1"/>
          </p:nvPr>
        </p:nvSpPr>
        <p:spPr bwMode="auto">
          <a:xfrm>
            <a:off x="3929063" y="0"/>
            <a:ext cx="3005137" cy="460375"/>
          </a:xfrm>
          <a:prstGeom prst="rect">
            <a:avLst/>
          </a:prstGeom>
          <a:noFill/>
          <a:ln w="9525">
            <a:noFill/>
            <a:miter lim="800000"/>
            <a:headEnd/>
            <a:tailEnd/>
          </a:ln>
          <a:effectLst/>
        </p:spPr>
        <p:txBody>
          <a:bodyPr vert="horz" wrap="square" lIns="90911" tIns="45455" rIns="90911" bIns="45455" numCol="1" anchor="t" anchorCtr="0" compatLnSpc="1">
            <a:prstTxWarp prst="textNoShape">
              <a:avLst/>
            </a:prstTxWarp>
          </a:bodyPr>
          <a:lstStyle>
            <a:lvl1pPr algn="r" defTabSz="909638">
              <a:defRPr sz="1200">
                <a:latin typeface="Times New Roman" pitchFamily="28" charset="0"/>
                <a:ea typeface="ＭＳ Ｐゴシック" pitchFamily="28" charset="-128"/>
                <a:cs typeface="+mn-cs"/>
              </a:defRPr>
            </a:lvl1pPr>
          </a:lstStyle>
          <a:p>
            <a:pPr>
              <a:defRPr/>
            </a:pPr>
            <a:endParaRPr lang="en-US"/>
          </a:p>
        </p:txBody>
      </p:sp>
      <p:sp>
        <p:nvSpPr>
          <p:cNvPr id="5124" name="Rectangle 4"/>
          <p:cNvSpPr>
            <a:spLocks noGrp="1" noChangeArrowheads="1"/>
          </p:cNvSpPr>
          <p:nvPr>
            <p:ph type="ftr" sz="quarter" idx="2"/>
          </p:nvPr>
        </p:nvSpPr>
        <p:spPr bwMode="auto">
          <a:xfrm>
            <a:off x="0" y="8759825"/>
            <a:ext cx="3005138" cy="460375"/>
          </a:xfrm>
          <a:prstGeom prst="rect">
            <a:avLst/>
          </a:prstGeom>
          <a:noFill/>
          <a:ln w="9525">
            <a:noFill/>
            <a:miter lim="800000"/>
            <a:headEnd/>
            <a:tailEnd/>
          </a:ln>
          <a:effectLst/>
        </p:spPr>
        <p:txBody>
          <a:bodyPr vert="horz" wrap="square" lIns="90911" tIns="45455" rIns="90911" bIns="45455" numCol="1" anchor="b" anchorCtr="0" compatLnSpc="1">
            <a:prstTxWarp prst="textNoShape">
              <a:avLst/>
            </a:prstTxWarp>
          </a:bodyPr>
          <a:lstStyle>
            <a:lvl1pPr defTabSz="909638">
              <a:defRPr sz="1200">
                <a:latin typeface="Times New Roman" pitchFamily="28" charset="0"/>
                <a:ea typeface="ＭＳ Ｐゴシック" pitchFamily="28" charset="-128"/>
                <a:cs typeface="+mn-cs"/>
              </a:defRPr>
            </a:lvl1pPr>
          </a:lstStyle>
          <a:p>
            <a:pPr>
              <a:defRPr/>
            </a:pPr>
            <a:endParaRPr lang="en-US"/>
          </a:p>
        </p:txBody>
      </p:sp>
      <p:sp>
        <p:nvSpPr>
          <p:cNvPr id="5125" name="Rectangle 5"/>
          <p:cNvSpPr>
            <a:spLocks noGrp="1" noChangeArrowheads="1"/>
          </p:cNvSpPr>
          <p:nvPr>
            <p:ph type="sldNum" sz="quarter" idx="3"/>
          </p:nvPr>
        </p:nvSpPr>
        <p:spPr bwMode="auto">
          <a:xfrm>
            <a:off x="3929063" y="8759825"/>
            <a:ext cx="3005137" cy="460375"/>
          </a:xfrm>
          <a:prstGeom prst="rect">
            <a:avLst/>
          </a:prstGeom>
          <a:noFill/>
          <a:ln w="9525">
            <a:noFill/>
            <a:miter lim="800000"/>
            <a:headEnd/>
            <a:tailEnd/>
          </a:ln>
          <a:effectLst/>
        </p:spPr>
        <p:txBody>
          <a:bodyPr vert="horz" wrap="square" lIns="90911" tIns="45455" rIns="90911" bIns="45455" numCol="1" anchor="b" anchorCtr="0" compatLnSpc="1">
            <a:prstTxWarp prst="textNoShape">
              <a:avLst/>
            </a:prstTxWarp>
          </a:bodyPr>
          <a:lstStyle>
            <a:lvl1pPr algn="r" defTabSz="909638">
              <a:defRPr sz="1200"/>
            </a:lvl1pPr>
          </a:lstStyle>
          <a:p>
            <a:pPr>
              <a:defRPr/>
            </a:pPr>
            <a:fld id="{B5A04786-25B6-1046-93CE-F14BF87899AB}" type="slidenum">
              <a:rPr lang="en-US"/>
              <a:pPr>
                <a:defRPr/>
              </a:pPr>
              <a:t>‹#›</a:t>
            </a:fld>
            <a:endParaRPr lang="en-US"/>
          </a:p>
        </p:txBody>
      </p:sp>
    </p:spTree>
    <p:extLst>
      <p:ext uri="{BB962C8B-B14F-4D97-AF65-F5344CB8AC3E}">
        <p14:creationId xmlns:p14="http://schemas.microsoft.com/office/powerpoint/2010/main" val="2153223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200">
                <a:latin typeface="Times New Roman" pitchFamily="28" charset="0"/>
                <a:ea typeface="ＭＳ Ｐゴシック" pitchFamily="28" charset="-128"/>
                <a:cs typeface="+mn-cs"/>
              </a:defRPr>
            </a:lvl1pPr>
          </a:lstStyle>
          <a:p>
            <a:pPr>
              <a:defRPr/>
            </a:pPr>
            <a:endParaRPr lang="en-US"/>
          </a:p>
        </p:txBody>
      </p:sp>
      <p:sp>
        <p:nvSpPr>
          <p:cNvPr id="10243" name="Rectangle 3"/>
          <p:cNvSpPr>
            <a:spLocks noGrp="1" noChangeArrowheads="1"/>
          </p:cNvSpPr>
          <p:nvPr>
            <p:ph type="dt" idx="1"/>
          </p:nvPr>
        </p:nvSpPr>
        <p:spPr bwMode="auto">
          <a:xfrm>
            <a:off x="3927475" y="0"/>
            <a:ext cx="3005138" cy="460375"/>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200">
                <a:latin typeface="Times New Roman" pitchFamily="28" charset="0"/>
                <a:ea typeface="ＭＳ Ｐゴシック" pitchFamily="28" charset="-128"/>
                <a:cs typeface="+mn-cs"/>
              </a:defRPr>
            </a:lvl1pPr>
          </a:lstStyle>
          <a:p>
            <a:pPr>
              <a:defRPr/>
            </a:pPr>
            <a:endParaRPr lang="en-US"/>
          </a:p>
        </p:txBody>
      </p:sp>
      <p:sp>
        <p:nvSpPr>
          <p:cNvPr id="128004"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5" name="Rectangle 5"/>
          <p:cNvSpPr>
            <a:spLocks noGrp="1" noChangeArrowheads="1"/>
          </p:cNvSpPr>
          <p:nvPr>
            <p:ph type="body" sz="quarter" idx="3"/>
          </p:nvPr>
        </p:nvSpPr>
        <p:spPr bwMode="auto">
          <a:xfrm>
            <a:off x="693738" y="4379913"/>
            <a:ext cx="5546725" cy="4148137"/>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758238"/>
            <a:ext cx="3005138" cy="460375"/>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defRPr sz="1200">
                <a:latin typeface="Times New Roman" pitchFamily="28" charset="0"/>
                <a:ea typeface="ＭＳ Ｐゴシック" pitchFamily="28" charset="-128"/>
                <a:cs typeface="+mn-cs"/>
              </a:defRPr>
            </a:lvl1pPr>
          </a:lstStyle>
          <a:p>
            <a:pPr>
              <a:defRPr/>
            </a:pPr>
            <a:endParaRPr lang="en-US"/>
          </a:p>
        </p:txBody>
      </p:sp>
      <p:sp>
        <p:nvSpPr>
          <p:cNvPr id="10247" name="Rectangle 7"/>
          <p:cNvSpPr>
            <a:spLocks noGrp="1" noChangeArrowheads="1"/>
          </p:cNvSpPr>
          <p:nvPr>
            <p:ph type="sldNum" sz="quarter" idx="5"/>
          </p:nvPr>
        </p:nvSpPr>
        <p:spPr bwMode="auto">
          <a:xfrm>
            <a:off x="3927475" y="8758238"/>
            <a:ext cx="3005138" cy="460375"/>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lgn="r">
              <a:defRPr sz="1200"/>
            </a:lvl1pPr>
          </a:lstStyle>
          <a:p>
            <a:pPr>
              <a:defRPr/>
            </a:pPr>
            <a:fld id="{927DB355-D512-444D-B9B0-D8A2AC1A6764}" type="slidenum">
              <a:rPr lang="en-US"/>
              <a:pPr>
                <a:defRPr/>
              </a:pPr>
              <a:t>‹#›</a:t>
            </a:fld>
            <a:endParaRPr lang="en-US"/>
          </a:p>
        </p:txBody>
      </p:sp>
    </p:spTree>
    <p:extLst>
      <p:ext uri="{BB962C8B-B14F-4D97-AF65-F5344CB8AC3E}">
        <p14:creationId xmlns:p14="http://schemas.microsoft.com/office/powerpoint/2010/main" val="14721385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28"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a:ln/>
        </p:spPr>
      </p:sp>
      <p:sp>
        <p:nvSpPr>
          <p:cNvPr id="1300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endParaRPr>
          </a:p>
        </p:txBody>
      </p:sp>
      <p:sp>
        <p:nvSpPr>
          <p:cNvPr id="130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FFAC19-6EA0-7348-8012-52FEFB4135C6}"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88AF54-65D9-354F-B12F-98E599D8C70E}"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88AF54-65D9-354F-B12F-98E599D8C70E}" type="slidenum">
              <a:rPr lang="en-US" sz="1200">
                <a:latin typeface="Calibri" charset="0"/>
              </a:rPr>
              <a:pPr eaLnBrk="1" hangingPunct="1"/>
              <a:t>23</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88AF54-65D9-354F-B12F-98E599D8C70E}"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88AF54-65D9-354F-B12F-98E599D8C70E}"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endParaRPr>
          </a:p>
        </p:txBody>
      </p:sp>
      <p:sp>
        <p:nvSpPr>
          <p:cNvPr id="1341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883" indent="-285724" eaLnBrk="0" hangingPunct="0">
              <a:defRPr sz="2400">
                <a:solidFill>
                  <a:schemeClr val="tx1"/>
                </a:solidFill>
                <a:latin typeface="Times New Roman" charset="0"/>
                <a:ea typeface="ＭＳ Ｐゴシック" charset="0"/>
              </a:defRPr>
            </a:lvl2pPr>
            <a:lvl3pPr marL="1142897" indent="-228579" eaLnBrk="0" hangingPunct="0">
              <a:defRPr sz="2400">
                <a:solidFill>
                  <a:schemeClr val="tx1"/>
                </a:solidFill>
                <a:latin typeface="Times New Roman" charset="0"/>
                <a:ea typeface="ＭＳ Ｐゴシック" charset="0"/>
              </a:defRPr>
            </a:lvl3pPr>
            <a:lvl4pPr marL="1600055" indent="-228579" eaLnBrk="0" hangingPunct="0">
              <a:defRPr sz="2400">
                <a:solidFill>
                  <a:schemeClr val="tx1"/>
                </a:solidFill>
                <a:latin typeface="Times New Roman" charset="0"/>
                <a:ea typeface="ＭＳ Ｐゴシック" charset="0"/>
              </a:defRPr>
            </a:lvl4pPr>
            <a:lvl5pPr marL="2057215" indent="-228579" eaLnBrk="0" hangingPunct="0">
              <a:defRPr sz="2400">
                <a:solidFill>
                  <a:schemeClr val="tx1"/>
                </a:solidFill>
                <a:latin typeface="Times New Roman" charset="0"/>
                <a:ea typeface="ＭＳ Ｐゴシック" charset="0"/>
              </a:defRPr>
            </a:lvl5pPr>
            <a:lvl6pPr marL="2514373" indent="-228579" eaLnBrk="0" fontAlgn="base" hangingPunct="0">
              <a:spcBef>
                <a:spcPct val="0"/>
              </a:spcBef>
              <a:spcAft>
                <a:spcPct val="0"/>
              </a:spcAft>
              <a:defRPr sz="2400">
                <a:solidFill>
                  <a:schemeClr val="tx1"/>
                </a:solidFill>
                <a:latin typeface="Times New Roman" charset="0"/>
                <a:ea typeface="ＭＳ Ｐゴシック" charset="0"/>
              </a:defRPr>
            </a:lvl6pPr>
            <a:lvl7pPr marL="2971532" indent="-228579" eaLnBrk="0" fontAlgn="base" hangingPunct="0">
              <a:spcBef>
                <a:spcPct val="0"/>
              </a:spcBef>
              <a:spcAft>
                <a:spcPct val="0"/>
              </a:spcAft>
              <a:defRPr sz="2400">
                <a:solidFill>
                  <a:schemeClr val="tx1"/>
                </a:solidFill>
                <a:latin typeface="Times New Roman" charset="0"/>
                <a:ea typeface="ＭＳ Ｐゴシック" charset="0"/>
              </a:defRPr>
            </a:lvl7pPr>
            <a:lvl8pPr marL="3428691" indent="-228579" eaLnBrk="0" fontAlgn="base" hangingPunct="0">
              <a:spcBef>
                <a:spcPct val="0"/>
              </a:spcBef>
              <a:spcAft>
                <a:spcPct val="0"/>
              </a:spcAft>
              <a:defRPr sz="2400">
                <a:solidFill>
                  <a:schemeClr val="tx1"/>
                </a:solidFill>
                <a:latin typeface="Times New Roman" charset="0"/>
                <a:ea typeface="ＭＳ Ｐゴシック" charset="0"/>
              </a:defRPr>
            </a:lvl8pPr>
            <a:lvl9pPr marL="3885849" indent="-228579"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F4F650-6522-A446-8A5B-692123B0BEAB}" type="slidenum">
              <a:rPr lang="en-US" sz="1200"/>
              <a:pPr eaLnBrk="1" hangingPunct="1"/>
              <a:t>26</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ormAutofit fontScale="85000" lnSpcReduction="20000"/>
          </a:bodyPr>
          <a:lstStyle/>
          <a:p>
            <a:pPr eaLnBrk="1" hangingPunct="1">
              <a:spcBef>
                <a:spcPct val="0"/>
              </a:spcBef>
              <a:defRPr/>
            </a:pPr>
            <a:endParaRPr lang="en-US" sz="2000" dirty="0">
              <a:latin typeface="Calibri" charset="0"/>
            </a:endParaRPr>
          </a:p>
        </p:txBody>
      </p:sp>
      <p:sp>
        <p:nvSpPr>
          <p:cNvPr id="1320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EF6C3C-9B1F-134F-886E-1B3D5D6703C3}" type="slidenum">
              <a:rPr lang="en-US" sz="1200">
                <a:solidFill>
                  <a:srgbClr val="000000"/>
                </a:solidFill>
                <a:latin typeface="Calibri" charset="0"/>
              </a:rPr>
              <a:pPr eaLnBrk="1" hangingPunct="1"/>
              <a:t>2</a:t>
            </a:fld>
            <a:endParaRPr lang="en-US" sz="1200">
              <a:solidFill>
                <a:srgbClr val="000000"/>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ormAutofit fontScale="85000" lnSpcReduction="20000"/>
          </a:bodyPr>
          <a:lstStyle/>
          <a:p>
            <a:pPr eaLnBrk="1" hangingPunct="1">
              <a:spcBef>
                <a:spcPct val="0"/>
              </a:spcBef>
              <a:defRPr/>
            </a:pPr>
            <a:endParaRPr lang="en-US" sz="2000" dirty="0">
              <a:latin typeface="Calibri" charset="0"/>
            </a:endParaRPr>
          </a:p>
        </p:txBody>
      </p:sp>
      <p:sp>
        <p:nvSpPr>
          <p:cNvPr id="1320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EF6C3C-9B1F-134F-886E-1B3D5D6703C3}" type="slidenum">
              <a:rPr lang="en-US" sz="1200">
                <a:solidFill>
                  <a:srgbClr val="000000"/>
                </a:solidFill>
                <a:latin typeface="Calibri" charset="0"/>
              </a:rPr>
              <a:pPr eaLnBrk="1" hangingPunct="1"/>
              <a:t>3</a:t>
            </a:fld>
            <a:endParaRPr lang="en-US" sz="1200">
              <a:solidFill>
                <a:srgbClr val="000000"/>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endParaRP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B8306A-F985-764C-8878-25311CBD01EE}" type="slidenum">
              <a:rPr lang="en-US" sz="1200">
                <a:solidFill>
                  <a:srgbClr val="000000"/>
                </a:solidFill>
                <a:latin typeface="Calibri" charset="0"/>
              </a:rPr>
              <a:pPr eaLnBrk="1" hangingPunct="1"/>
              <a:t>4</a:t>
            </a:fld>
            <a:endParaRPr lang="en-US" sz="1200">
              <a:solidFill>
                <a:srgbClr val="000000"/>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endParaRPr>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883" indent="-285724" eaLnBrk="0" hangingPunct="0">
              <a:defRPr sz="2400">
                <a:solidFill>
                  <a:schemeClr val="tx1"/>
                </a:solidFill>
                <a:latin typeface="Times New Roman" charset="0"/>
                <a:ea typeface="ＭＳ Ｐゴシック" charset="0"/>
              </a:defRPr>
            </a:lvl2pPr>
            <a:lvl3pPr marL="1142897" indent="-228579" eaLnBrk="0" hangingPunct="0">
              <a:defRPr sz="2400">
                <a:solidFill>
                  <a:schemeClr val="tx1"/>
                </a:solidFill>
                <a:latin typeface="Times New Roman" charset="0"/>
                <a:ea typeface="ＭＳ Ｐゴシック" charset="0"/>
              </a:defRPr>
            </a:lvl3pPr>
            <a:lvl4pPr marL="1600055" indent="-228579" eaLnBrk="0" hangingPunct="0">
              <a:defRPr sz="2400">
                <a:solidFill>
                  <a:schemeClr val="tx1"/>
                </a:solidFill>
                <a:latin typeface="Times New Roman" charset="0"/>
                <a:ea typeface="ＭＳ Ｐゴシック" charset="0"/>
              </a:defRPr>
            </a:lvl4pPr>
            <a:lvl5pPr marL="2057215" indent="-228579" eaLnBrk="0" hangingPunct="0">
              <a:defRPr sz="2400">
                <a:solidFill>
                  <a:schemeClr val="tx1"/>
                </a:solidFill>
                <a:latin typeface="Times New Roman" charset="0"/>
                <a:ea typeface="ＭＳ Ｐゴシック" charset="0"/>
              </a:defRPr>
            </a:lvl5pPr>
            <a:lvl6pPr marL="2514373" indent="-228579" eaLnBrk="0" fontAlgn="base" hangingPunct="0">
              <a:spcBef>
                <a:spcPct val="0"/>
              </a:spcBef>
              <a:spcAft>
                <a:spcPct val="0"/>
              </a:spcAft>
              <a:defRPr sz="2400">
                <a:solidFill>
                  <a:schemeClr val="tx1"/>
                </a:solidFill>
                <a:latin typeface="Times New Roman" charset="0"/>
                <a:ea typeface="ＭＳ Ｐゴシック" charset="0"/>
              </a:defRPr>
            </a:lvl6pPr>
            <a:lvl7pPr marL="2971532" indent="-228579" eaLnBrk="0" fontAlgn="base" hangingPunct="0">
              <a:spcBef>
                <a:spcPct val="0"/>
              </a:spcBef>
              <a:spcAft>
                <a:spcPct val="0"/>
              </a:spcAft>
              <a:defRPr sz="2400">
                <a:solidFill>
                  <a:schemeClr val="tx1"/>
                </a:solidFill>
                <a:latin typeface="Times New Roman" charset="0"/>
                <a:ea typeface="ＭＳ Ｐゴシック" charset="0"/>
              </a:defRPr>
            </a:lvl7pPr>
            <a:lvl8pPr marL="3428691" indent="-228579" eaLnBrk="0" fontAlgn="base" hangingPunct="0">
              <a:spcBef>
                <a:spcPct val="0"/>
              </a:spcBef>
              <a:spcAft>
                <a:spcPct val="0"/>
              </a:spcAft>
              <a:defRPr sz="2400">
                <a:solidFill>
                  <a:schemeClr val="tx1"/>
                </a:solidFill>
                <a:latin typeface="Times New Roman" charset="0"/>
                <a:ea typeface="ＭＳ Ｐゴシック" charset="0"/>
              </a:defRPr>
            </a:lvl8pPr>
            <a:lvl9pPr marL="3885849" indent="-228579"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EC0289-F0DB-3449-A101-4394895BD510}" type="slidenum">
              <a:rPr lang="en-US" sz="1200">
                <a:solidFill>
                  <a:srgbClr val="000000"/>
                </a:solidFill>
                <a:latin typeface="Calibri" charset="0"/>
              </a:rPr>
              <a:pPr eaLnBrk="1" hangingPunct="1"/>
              <a:t>6</a:t>
            </a:fld>
            <a:endParaRPr lang="en-US" sz="12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endParaRP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883" indent="-285724" eaLnBrk="0" hangingPunct="0">
              <a:defRPr sz="2400">
                <a:solidFill>
                  <a:schemeClr val="tx1"/>
                </a:solidFill>
                <a:latin typeface="Times New Roman" charset="0"/>
                <a:ea typeface="ＭＳ Ｐゴシック" charset="0"/>
              </a:defRPr>
            </a:lvl2pPr>
            <a:lvl3pPr marL="1142897" indent="-228579" eaLnBrk="0" hangingPunct="0">
              <a:defRPr sz="2400">
                <a:solidFill>
                  <a:schemeClr val="tx1"/>
                </a:solidFill>
                <a:latin typeface="Times New Roman" charset="0"/>
                <a:ea typeface="ＭＳ Ｐゴシック" charset="0"/>
              </a:defRPr>
            </a:lvl3pPr>
            <a:lvl4pPr marL="1600055" indent="-228579" eaLnBrk="0" hangingPunct="0">
              <a:defRPr sz="2400">
                <a:solidFill>
                  <a:schemeClr val="tx1"/>
                </a:solidFill>
                <a:latin typeface="Times New Roman" charset="0"/>
                <a:ea typeface="ＭＳ Ｐゴシック" charset="0"/>
              </a:defRPr>
            </a:lvl4pPr>
            <a:lvl5pPr marL="2057215" indent="-228579" eaLnBrk="0" hangingPunct="0">
              <a:defRPr sz="2400">
                <a:solidFill>
                  <a:schemeClr val="tx1"/>
                </a:solidFill>
                <a:latin typeface="Times New Roman" charset="0"/>
                <a:ea typeface="ＭＳ Ｐゴシック" charset="0"/>
              </a:defRPr>
            </a:lvl5pPr>
            <a:lvl6pPr marL="2514373" indent="-228579" eaLnBrk="0" fontAlgn="base" hangingPunct="0">
              <a:spcBef>
                <a:spcPct val="0"/>
              </a:spcBef>
              <a:spcAft>
                <a:spcPct val="0"/>
              </a:spcAft>
              <a:defRPr sz="2400">
                <a:solidFill>
                  <a:schemeClr val="tx1"/>
                </a:solidFill>
                <a:latin typeface="Times New Roman" charset="0"/>
                <a:ea typeface="ＭＳ Ｐゴシック" charset="0"/>
              </a:defRPr>
            </a:lvl6pPr>
            <a:lvl7pPr marL="2971532" indent="-228579" eaLnBrk="0" fontAlgn="base" hangingPunct="0">
              <a:spcBef>
                <a:spcPct val="0"/>
              </a:spcBef>
              <a:spcAft>
                <a:spcPct val="0"/>
              </a:spcAft>
              <a:defRPr sz="2400">
                <a:solidFill>
                  <a:schemeClr val="tx1"/>
                </a:solidFill>
                <a:latin typeface="Times New Roman" charset="0"/>
                <a:ea typeface="ＭＳ Ｐゴシック" charset="0"/>
              </a:defRPr>
            </a:lvl7pPr>
            <a:lvl8pPr marL="3428691" indent="-228579" eaLnBrk="0" fontAlgn="base" hangingPunct="0">
              <a:spcBef>
                <a:spcPct val="0"/>
              </a:spcBef>
              <a:spcAft>
                <a:spcPct val="0"/>
              </a:spcAft>
              <a:defRPr sz="2400">
                <a:solidFill>
                  <a:schemeClr val="tx1"/>
                </a:solidFill>
                <a:latin typeface="Times New Roman" charset="0"/>
                <a:ea typeface="ＭＳ Ｐゴシック" charset="0"/>
              </a:defRPr>
            </a:lvl8pPr>
            <a:lvl9pPr marL="3885849" indent="-228579"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3B3266-E64C-364C-AE1C-39B608F56B9F}" type="slidenum">
              <a:rPr lang="en-US" sz="1200">
                <a:solidFill>
                  <a:srgbClr val="000000"/>
                </a:solidFill>
                <a:latin typeface="Calibri" charset="0"/>
              </a:rPr>
              <a:pPr eaLnBrk="1" hangingPunct="1"/>
              <a:t>10</a:t>
            </a:fld>
            <a:endParaRPr lang="en-US" sz="120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422D1C-05A0-434C-9519-A4D85DFC3F3D}" type="slidenum">
              <a:rPr lang="en-US" sz="1200">
                <a:latin typeface="Calibri" charset="0"/>
              </a:rPr>
              <a:pPr eaLnBrk="1" hangingPunct="1"/>
              <a:t>13</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charset="0"/>
                <a:ea typeface="ＭＳ Ｐゴシック" charset="0"/>
                <a:cs typeface="ＭＳ Ｐゴシック" charset="0"/>
              </a:defRPr>
            </a:lvl1pPr>
            <a:lvl2pPr marL="750008" indent="-288465" eaLnBrk="0" hangingPunct="0">
              <a:defRPr sz="1300">
                <a:solidFill>
                  <a:schemeClr val="tx1"/>
                </a:solidFill>
                <a:latin typeface="Arial" charset="0"/>
                <a:ea typeface="ＭＳ Ｐゴシック" charset="0"/>
              </a:defRPr>
            </a:lvl2pPr>
            <a:lvl3pPr marL="1153859" indent="-230772" eaLnBrk="0" hangingPunct="0">
              <a:defRPr sz="1300">
                <a:solidFill>
                  <a:schemeClr val="tx1"/>
                </a:solidFill>
                <a:latin typeface="Arial" charset="0"/>
                <a:ea typeface="ＭＳ Ｐゴシック" charset="0"/>
              </a:defRPr>
            </a:lvl3pPr>
            <a:lvl4pPr marL="1615402" indent="-230772" eaLnBrk="0" hangingPunct="0">
              <a:defRPr sz="1300">
                <a:solidFill>
                  <a:schemeClr val="tx1"/>
                </a:solidFill>
                <a:latin typeface="Arial" charset="0"/>
                <a:ea typeface="ＭＳ Ｐゴシック" charset="0"/>
              </a:defRPr>
            </a:lvl4pPr>
            <a:lvl5pPr marL="2076945" indent="-230772" eaLnBrk="0" hangingPunct="0">
              <a:defRPr sz="1300">
                <a:solidFill>
                  <a:schemeClr val="tx1"/>
                </a:solidFill>
                <a:latin typeface="Arial" charset="0"/>
                <a:ea typeface="ＭＳ Ｐゴシック" charset="0"/>
              </a:defRPr>
            </a:lvl5pPr>
            <a:lvl6pPr marL="2538489" indent="-230772" defTabSz="645841" eaLnBrk="0" fontAlgn="base" hangingPunct="0">
              <a:spcBef>
                <a:spcPct val="0"/>
              </a:spcBef>
              <a:spcAft>
                <a:spcPct val="0"/>
              </a:spcAft>
              <a:defRPr sz="1300">
                <a:solidFill>
                  <a:schemeClr val="tx1"/>
                </a:solidFill>
                <a:latin typeface="Arial" charset="0"/>
                <a:ea typeface="ＭＳ Ｐゴシック" charset="0"/>
              </a:defRPr>
            </a:lvl6pPr>
            <a:lvl7pPr marL="3000032" indent="-230772" defTabSz="645841" eaLnBrk="0" fontAlgn="base" hangingPunct="0">
              <a:spcBef>
                <a:spcPct val="0"/>
              </a:spcBef>
              <a:spcAft>
                <a:spcPct val="0"/>
              </a:spcAft>
              <a:defRPr sz="1300">
                <a:solidFill>
                  <a:schemeClr val="tx1"/>
                </a:solidFill>
                <a:latin typeface="Arial" charset="0"/>
                <a:ea typeface="ＭＳ Ｐゴシック" charset="0"/>
              </a:defRPr>
            </a:lvl7pPr>
            <a:lvl8pPr marL="3461576" indent="-230772" defTabSz="645841" eaLnBrk="0" fontAlgn="base" hangingPunct="0">
              <a:spcBef>
                <a:spcPct val="0"/>
              </a:spcBef>
              <a:spcAft>
                <a:spcPct val="0"/>
              </a:spcAft>
              <a:defRPr sz="1300">
                <a:solidFill>
                  <a:schemeClr val="tx1"/>
                </a:solidFill>
                <a:latin typeface="Arial" charset="0"/>
                <a:ea typeface="ＭＳ Ｐゴシック" charset="0"/>
              </a:defRPr>
            </a:lvl8pPr>
            <a:lvl9pPr marL="3923119" indent="-230772" defTabSz="645841" eaLnBrk="0" fontAlgn="base" hangingPunct="0">
              <a:spcBef>
                <a:spcPct val="0"/>
              </a:spcBef>
              <a:spcAft>
                <a:spcPct val="0"/>
              </a:spcAft>
              <a:defRPr sz="1300">
                <a:solidFill>
                  <a:schemeClr val="tx1"/>
                </a:solidFill>
                <a:latin typeface="Arial" charset="0"/>
                <a:ea typeface="ＭＳ Ｐゴシック" charset="0"/>
              </a:defRPr>
            </a:lvl9pPr>
          </a:lstStyle>
          <a:p>
            <a:pPr eaLnBrk="1" hangingPunct="1"/>
            <a:fld id="{660FA358-6A2B-9745-93EF-88109E776F1A}" type="slidenum">
              <a:rPr lang="en-US" sz="1200">
                <a:solidFill>
                  <a:prstClr val="black"/>
                </a:solidFill>
                <a:latin typeface="Calibri" charset="0"/>
              </a:rPr>
              <a:pPr eaLnBrk="1" hangingPunct="1"/>
              <a:t>14</a:t>
            </a:fld>
            <a:endParaRPr lang="en-US" sz="1200">
              <a:solidFill>
                <a:prstClr val="black"/>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88AF54-65D9-354F-B12F-98E599D8C70E}" type="slidenum">
              <a:rPr lang="en-US" sz="1200">
                <a:latin typeface="Calibri" charset="0"/>
              </a:rPr>
              <a:pPr eaLnBrk="1" hangingPunct="1"/>
              <a:t>21</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747BFD-0DAD-914C-98E9-4F604AD2828B}" type="slidenum">
              <a:rPr lang="en-US"/>
              <a:pPr>
                <a:defRPr/>
              </a:pPr>
              <a:t>‹#›</a:t>
            </a:fld>
            <a:endParaRPr lang="en-US"/>
          </a:p>
        </p:txBody>
      </p:sp>
    </p:spTree>
    <p:extLst>
      <p:ext uri="{BB962C8B-B14F-4D97-AF65-F5344CB8AC3E}">
        <p14:creationId xmlns:p14="http://schemas.microsoft.com/office/powerpoint/2010/main" val="347721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64448-9632-064F-9F1D-8E00761DE938}" type="slidenum">
              <a:rPr lang="en-US"/>
              <a:pPr>
                <a:defRPr/>
              </a:pPr>
              <a:t>‹#›</a:t>
            </a:fld>
            <a:endParaRPr lang="en-US"/>
          </a:p>
        </p:txBody>
      </p:sp>
    </p:spTree>
    <p:extLst>
      <p:ext uri="{BB962C8B-B14F-4D97-AF65-F5344CB8AC3E}">
        <p14:creationId xmlns:p14="http://schemas.microsoft.com/office/powerpoint/2010/main" val="29275910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53327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56720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27661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62508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69595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76570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42185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18635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67605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6752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D7A75-D96C-5F4A-ADA8-3089E983E55F}" type="slidenum">
              <a:rPr lang="en-US"/>
              <a:pPr>
                <a:defRPr/>
              </a:pPr>
              <a:t>‹#›</a:t>
            </a:fld>
            <a:endParaRPr lang="en-US"/>
          </a:p>
        </p:txBody>
      </p:sp>
    </p:spTree>
    <p:extLst>
      <p:ext uri="{BB962C8B-B14F-4D97-AF65-F5344CB8AC3E}">
        <p14:creationId xmlns:p14="http://schemas.microsoft.com/office/powerpoint/2010/main" val="21751791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39770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1303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58228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03924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44564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39558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59711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6262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35395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036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05580FD-1B0A-4D4B-AA09-91274C5111F2}"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0BD1015-5C76-E64B-A505-8801128A67A5}" type="slidenum">
              <a:rPr lang="en-US"/>
              <a:pPr>
                <a:defRPr/>
              </a:pPr>
              <a:t>‹#›</a:t>
            </a:fld>
            <a:endParaRPr lang="en-US"/>
          </a:p>
        </p:txBody>
      </p:sp>
    </p:spTree>
    <p:extLst>
      <p:ext uri="{BB962C8B-B14F-4D97-AF65-F5344CB8AC3E}">
        <p14:creationId xmlns:p14="http://schemas.microsoft.com/office/powerpoint/2010/main" val="4161185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19707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51050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60658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64877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92943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53129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55084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77496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6134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2794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E322DB1-70B0-FB42-B1E5-30B4FBBE9248}"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8B21A96-E5A6-8540-A3AC-A739A0E0ED12}" type="slidenum">
              <a:rPr lang="en-US"/>
              <a:pPr>
                <a:defRPr/>
              </a:pPr>
              <a:t>‹#›</a:t>
            </a:fld>
            <a:endParaRPr lang="en-US"/>
          </a:p>
        </p:txBody>
      </p:sp>
    </p:spTree>
    <p:extLst>
      <p:ext uri="{BB962C8B-B14F-4D97-AF65-F5344CB8AC3E}">
        <p14:creationId xmlns:p14="http://schemas.microsoft.com/office/powerpoint/2010/main" val="5251066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8872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0861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0691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71839AC-E4C5-5B42-8BF3-A4C8BAD63E8F}"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34E4953-1D24-7E4A-8BA5-3E94D9F04A4C}" type="slidenum">
              <a:rPr lang="en-US"/>
              <a:pPr>
                <a:defRPr/>
              </a:pPr>
              <a:t>‹#›</a:t>
            </a:fld>
            <a:endParaRPr lang="en-US"/>
          </a:p>
        </p:txBody>
      </p:sp>
    </p:spTree>
    <p:extLst>
      <p:ext uri="{BB962C8B-B14F-4D97-AF65-F5344CB8AC3E}">
        <p14:creationId xmlns:p14="http://schemas.microsoft.com/office/powerpoint/2010/main" val="2197957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2EF3573-2BCE-9442-B800-381ED90A229E}" type="datetimeFigureOut">
              <a:rPr lang="en-US"/>
              <a:pPr>
                <a:defRPr/>
              </a:pPr>
              <a:t>5/6/21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64078BF-9017-C147-89CB-EF1374336D72}" type="slidenum">
              <a:rPr lang="en-US"/>
              <a:pPr>
                <a:defRPr/>
              </a:pPr>
              <a:t>‹#›</a:t>
            </a:fld>
            <a:endParaRPr lang="en-US"/>
          </a:p>
        </p:txBody>
      </p:sp>
    </p:spTree>
    <p:extLst>
      <p:ext uri="{BB962C8B-B14F-4D97-AF65-F5344CB8AC3E}">
        <p14:creationId xmlns:p14="http://schemas.microsoft.com/office/powerpoint/2010/main" val="219355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53F777-F918-1E40-88CC-23C0D4F40FF2}" type="datetimeFigureOut">
              <a:rPr lang="en-US"/>
              <a:pPr>
                <a:defRPr/>
              </a:pPr>
              <a:t>5/6/21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1086A29-C88B-374F-8B6E-093ADF7CD04A}" type="slidenum">
              <a:rPr lang="en-US"/>
              <a:pPr>
                <a:defRPr/>
              </a:pPr>
              <a:t>‹#›</a:t>
            </a:fld>
            <a:endParaRPr lang="en-US"/>
          </a:p>
        </p:txBody>
      </p:sp>
    </p:spTree>
    <p:extLst>
      <p:ext uri="{BB962C8B-B14F-4D97-AF65-F5344CB8AC3E}">
        <p14:creationId xmlns:p14="http://schemas.microsoft.com/office/powerpoint/2010/main" val="23335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FA23679-3ABB-FB4B-95A4-5DD1AF317DE9}" type="datetimeFigureOut">
              <a:rPr lang="en-US"/>
              <a:pPr>
                <a:defRPr/>
              </a:pPr>
              <a:t>5/6/21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BEF3045-F096-684C-83ED-2AAB5F609931}" type="slidenum">
              <a:rPr lang="en-US"/>
              <a:pPr>
                <a:defRPr/>
              </a:pPr>
              <a:t>‹#›</a:t>
            </a:fld>
            <a:endParaRPr lang="en-US"/>
          </a:p>
        </p:txBody>
      </p:sp>
    </p:spTree>
    <p:extLst>
      <p:ext uri="{BB962C8B-B14F-4D97-AF65-F5344CB8AC3E}">
        <p14:creationId xmlns:p14="http://schemas.microsoft.com/office/powerpoint/2010/main" val="1441713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5A5F666-5B1F-2045-88D9-D36FA25DD815}" type="datetimeFigureOut">
              <a:rPr lang="en-US"/>
              <a:pPr>
                <a:defRPr/>
              </a:pPr>
              <a:t>5/6/21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A80D779-DAE2-7A47-A44A-A8330F55596F}" type="slidenum">
              <a:rPr lang="en-US"/>
              <a:pPr>
                <a:defRPr/>
              </a:pPr>
              <a:t>‹#›</a:t>
            </a:fld>
            <a:endParaRPr lang="en-US"/>
          </a:p>
        </p:txBody>
      </p:sp>
    </p:spTree>
    <p:extLst>
      <p:ext uri="{BB962C8B-B14F-4D97-AF65-F5344CB8AC3E}">
        <p14:creationId xmlns:p14="http://schemas.microsoft.com/office/powerpoint/2010/main" val="1448799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C3444FA-6E26-8746-BF66-3C03FBB3CE4F}" type="datetimeFigureOut">
              <a:rPr lang="en-US"/>
              <a:pPr>
                <a:defRPr/>
              </a:pPr>
              <a:t>5/6/21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A525AD-5D74-634F-B494-5610374EEED5}" type="slidenum">
              <a:rPr lang="en-US"/>
              <a:pPr>
                <a:defRPr/>
              </a:pPr>
              <a:t>‹#›</a:t>
            </a:fld>
            <a:endParaRPr lang="en-US"/>
          </a:p>
        </p:txBody>
      </p:sp>
    </p:spTree>
    <p:extLst>
      <p:ext uri="{BB962C8B-B14F-4D97-AF65-F5344CB8AC3E}">
        <p14:creationId xmlns:p14="http://schemas.microsoft.com/office/powerpoint/2010/main" val="27395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E5C7C5-E546-0D4B-9F65-4E8235B5181A}" type="slidenum">
              <a:rPr lang="en-US"/>
              <a:pPr>
                <a:defRPr/>
              </a:pPr>
              <a:t>‹#›</a:t>
            </a:fld>
            <a:endParaRPr lang="en-US"/>
          </a:p>
        </p:txBody>
      </p:sp>
    </p:spTree>
    <p:extLst>
      <p:ext uri="{BB962C8B-B14F-4D97-AF65-F5344CB8AC3E}">
        <p14:creationId xmlns:p14="http://schemas.microsoft.com/office/powerpoint/2010/main" val="1000633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17F23F2-8811-DE44-89EB-D6A43C381C54}" type="datetimeFigureOut">
              <a:rPr lang="en-US"/>
              <a:pPr>
                <a:defRPr/>
              </a:pPr>
              <a:t>5/6/21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466390C-B09A-6E4D-B724-25527D8C1FFC}" type="slidenum">
              <a:rPr lang="en-US"/>
              <a:pPr>
                <a:defRPr/>
              </a:pPr>
              <a:t>‹#›</a:t>
            </a:fld>
            <a:endParaRPr lang="en-US"/>
          </a:p>
        </p:txBody>
      </p:sp>
    </p:spTree>
    <p:extLst>
      <p:ext uri="{BB962C8B-B14F-4D97-AF65-F5344CB8AC3E}">
        <p14:creationId xmlns:p14="http://schemas.microsoft.com/office/powerpoint/2010/main" val="1887855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EE8CF4B-64FC-454D-AA95-FD7FF460A9F4}"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EC155C5-345E-9B42-9FD7-680E307ABEFB}" type="slidenum">
              <a:rPr lang="en-US"/>
              <a:pPr>
                <a:defRPr/>
              </a:pPr>
              <a:t>‹#›</a:t>
            </a:fld>
            <a:endParaRPr lang="en-US"/>
          </a:p>
        </p:txBody>
      </p:sp>
    </p:spTree>
    <p:extLst>
      <p:ext uri="{BB962C8B-B14F-4D97-AF65-F5344CB8AC3E}">
        <p14:creationId xmlns:p14="http://schemas.microsoft.com/office/powerpoint/2010/main" val="1978133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B666EB5-06A4-4241-8803-F7FB6D5CD5E0}"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D2CD9F7-6183-A54A-B9D8-85EEF949E87D}" type="slidenum">
              <a:rPr lang="en-US"/>
              <a:pPr>
                <a:defRPr/>
              </a:pPr>
              <a:t>‹#›</a:t>
            </a:fld>
            <a:endParaRPr lang="en-US"/>
          </a:p>
        </p:txBody>
      </p:sp>
    </p:spTree>
    <p:extLst>
      <p:ext uri="{BB962C8B-B14F-4D97-AF65-F5344CB8AC3E}">
        <p14:creationId xmlns:p14="http://schemas.microsoft.com/office/powerpoint/2010/main" val="584464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F9CC298-EE97-3A44-9913-72BBA1A620A6}"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01CE587-B115-394F-BB9A-EAE9BFCE8175}" type="slidenum">
              <a:rPr lang="en-US"/>
              <a:pPr>
                <a:defRPr/>
              </a:pPr>
              <a:t>‹#›</a:t>
            </a:fld>
            <a:endParaRPr lang="en-US"/>
          </a:p>
        </p:txBody>
      </p:sp>
    </p:spTree>
    <p:extLst>
      <p:ext uri="{BB962C8B-B14F-4D97-AF65-F5344CB8AC3E}">
        <p14:creationId xmlns:p14="http://schemas.microsoft.com/office/powerpoint/2010/main" val="1568657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1F00073-6F18-A54B-B708-699CC57A8F0D}"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9894C87-F1C1-F941-A0BC-EF96A14A4E6A}" type="slidenum">
              <a:rPr lang="en-US"/>
              <a:pPr>
                <a:defRPr/>
              </a:pPr>
              <a:t>‹#›</a:t>
            </a:fld>
            <a:endParaRPr lang="en-US"/>
          </a:p>
        </p:txBody>
      </p:sp>
    </p:spTree>
    <p:extLst>
      <p:ext uri="{BB962C8B-B14F-4D97-AF65-F5344CB8AC3E}">
        <p14:creationId xmlns:p14="http://schemas.microsoft.com/office/powerpoint/2010/main" val="2101047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FE73593-4D01-E941-94CD-E80B66C4F0B9}"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2665853-1330-3949-9396-0BA6EA864528}" type="slidenum">
              <a:rPr lang="en-US"/>
              <a:pPr>
                <a:defRPr/>
              </a:pPr>
              <a:t>‹#›</a:t>
            </a:fld>
            <a:endParaRPr lang="en-US"/>
          </a:p>
        </p:txBody>
      </p:sp>
    </p:spTree>
    <p:extLst>
      <p:ext uri="{BB962C8B-B14F-4D97-AF65-F5344CB8AC3E}">
        <p14:creationId xmlns:p14="http://schemas.microsoft.com/office/powerpoint/2010/main" val="1836517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0F0A5DF-E282-2B4D-A43C-A87E7E10E3BD}" type="datetimeFigureOut">
              <a:rPr lang="en-US"/>
              <a:pPr>
                <a:defRPr/>
              </a:pPr>
              <a:t>5/6/21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22F21A0-6FAA-B84A-BCE2-FAB31421E335}" type="slidenum">
              <a:rPr lang="en-US"/>
              <a:pPr>
                <a:defRPr/>
              </a:pPr>
              <a:t>‹#›</a:t>
            </a:fld>
            <a:endParaRPr lang="en-US"/>
          </a:p>
        </p:txBody>
      </p:sp>
    </p:spTree>
    <p:extLst>
      <p:ext uri="{BB962C8B-B14F-4D97-AF65-F5344CB8AC3E}">
        <p14:creationId xmlns:p14="http://schemas.microsoft.com/office/powerpoint/2010/main" val="1287767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E7F38C8-9D47-E14F-A2FA-7921545F2A42}" type="datetimeFigureOut">
              <a:rPr lang="en-US"/>
              <a:pPr>
                <a:defRPr/>
              </a:pPr>
              <a:t>5/6/21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6839648-8AA7-FC43-B09C-899ED49DAC26}" type="slidenum">
              <a:rPr lang="en-US"/>
              <a:pPr>
                <a:defRPr/>
              </a:pPr>
              <a:t>‹#›</a:t>
            </a:fld>
            <a:endParaRPr lang="en-US"/>
          </a:p>
        </p:txBody>
      </p:sp>
    </p:spTree>
    <p:extLst>
      <p:ext uri="{BB962C8B-B14F-4D97-AF65-F5344CB8AC3E}">
        <p14:creationId xmlns:p14="http://schemas.microsoft.com/office/powerpoint/2010/main" val="401015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A76F5AD-350F-8A46-8B67-B811DF821AA8}" type="datetimeFigureOut">
              <a:rPr lang="en-US"/>
              <a:pPr>
                <a:defRPr/>
              </a:pPr>
              <a:t>5/6/21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4AC738-421F-C34F-A1FB-224B6D00131B}" type="slidenum">
              <a:rPr lang="en-US"/>
              <a:pPr>
                <a:defRPr/>
              </a:pPr>
              <a:t>‹#›</a:t>
            </a:fld>
            <a:endParaRPr lang="en-US"/>
          </a:p>
        </p:txBody>
      </p:sp>
    </p:spTree>
    <p:extLst>
      <p:ext uri="{BB962C8B-B14F-4D97-AF65-F5344CB8AC3E}">
        <p14:creationId xmlns:p14="http://schemas.microsoft.com/office/powerpoint/2010/main" val="887181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6167FE-2492-EA4D-A2C3-E409C64196A4}" type="datetimeFigureOut">
              <a:rPr lang="en-US"/>
              <a:pPr>
                <a:defRPr/>
              </a:pPr>
              <a:t>5/6/21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5ACAEDA-2A5E-FF44-9A81-4AB79522DFCE}" type="slidenum">
              <a:rPr lang="en-US"/>
              <a:pPr>
                <a:defRPr/>
              </a:pPr>
              <a:t>‹#›</a:t>
            </a:fld>
            <a:endParaRPr lang="en-US"/>
          </a:p>
        </p:txBody>
      </p:sp>
    </p:spTree>
    <p:extLst>
      <p:ext uri="{BB962C8B-B14F-4D97-AF65-F5344CB8AC3E}">
        <p14:creationId xmlns:p14="http://schemas.microsoft.com/office/powerpoint/2010/main" val="34109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64C8B-A0E0-EE40-863A-EB5758DB6808}" type="slidenum">
              <a:rPr lang="en-US"/>
              <a:pPr>
                <a:defRPr/>
              </a:pPr>
              <a:t>‹#›</a:t>
            </a:fld>
            <a:endParaRPr lang="en-US"/>
          </a:p>
        </p:txBody>
      </p:sp>
    </p:spTree>
    <p:extLst>
      <p:ext uri="{BB962C8B-B14F-4D97-AF65-F5344CB8AC3E}">
        <p14:creationId xmlns:p14="http://schemas.microsoft.com/office/powerpoint/2010/main" val="392374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58CB5C3-0A9A-F340-A01D-66C617D78AF1}" type="datetimeFigureOut">
              <a:rPr lang="en-US"/>
              <a:pPr>
                <a:defRPr/>
              </a:pPr>
              <a:t>5/6/21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FBFEDCC-AE9F-C84D-AFFC-BD3A77755D22}" type="slidenum">
              <a:rPr lang="en-US"/>
              <a:pPr>
                <a:defRPr/>
              </a:pPr>
              <a:t>‹#›</a:t>
            </a:fld>
            <a:endParaRPr lang="en-US"/>
          </a:p>
        </p:txBody>
      </p:sp>
    </p:spTree>
    <p:extLst>
      <p:ext uri="{BB962C8B-B14F-4D97-AF65-F5344CB8AC3E}">
        <p14:creationId xmlns:p14="http://schemas.microsoft.com/office/powerpoint/2010/main" val="1380678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C3C8E90-D056-A04F-A11A-BC1B98CDBD87}" type="datetimeFigureOut">
              <a:rPr lang="en-US"/>
              <a:pPr>
                <a:defRPr/>
              </a:pPr>
              <a:t>5/6/21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D527A13-040F-7947-9A95-578528239C06}" type="slidenum">
              <a:rPr lang="en-US"/>
              <a:pPr>
                <a:defRPr/>
              </a:pPr>
              <a:t>‹#›</a:t>
            </a:fld>
            <a:endParaRPr lang="en-US"/>
          </a:p>
        </p:txBody>
      </p:sp>
    </p:spTree>
    <p:extLst>
      <p:ext uri="{BB962C8B-B14F-4D97-AF65-F5344CB8AC3E}">
        <p14:creationId xmlns:p14="http://schemas.microsoft.com/office/powerpoint/2010/main" val="1240966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3476B1F-3EAC-AA48-8433-E4C46E526EDB}"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27F2B1-DEDB-1F4E-892E-07735BA052CE}" type="slidenum">
              <a:rPr lang="en-US"/>
              <a:pPr>
                <a:defRPr/>
              </a:pPr>
              <a:t>‹#›</a:t>
            </a:fld>
            <a:endParaRPr lang="en-US"/>
          </a:p>
        </p:txBody>
      </p:sp>
    </p:spTree>
    <p:extLst>
      <p:ext uri="{BB962C8B-B14F-4D97-AF65-F5344CB8AC3E}">
        <p14:creationId xmlns:p14="http://schemas.microsoft.com/office/powerpoint/2010/main" val="3470238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FE21261-6E99-644E-AD8D-AA937FC4DF65}"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993B86-B30A-B549-AC37-05FD3D8DFC25}" type="slidenum">
              <a:rPr lang="en-US"/>
              <a:pPr>
                <a:defRPr/>
              </a:pPr>
              <a:t>‹#›</a:t>
            </a:fld>
            <a:endParaRPr lang="en-US"/>
          </a:p>
        </p:txBody>
      </p:sp>
    </p:spTree>
    <p:extLst>
      <p:ext uri="{BB962C8B-B14F-4D97-AF65-F5344CB8AC3E}">
        <p14:creationId xmlns:p14="http://schemas.microsoft.com/office/powerpoint/2010/main" val="4091368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648C7A6-CF84-3A41-8A25-F40A943DB362}"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FBC8A95-16AD-9047-AFED-C4BF5002C92F}" type="slidenum">
              <a:rPr lang="en-US"/>
              <a:pPr>
                <a:defRPr/>
              </a:pPr>
              <a:t>‹#›</a:t>
            </a:fld>
            <a:endParaRPr lang="en-US"/>
          </a:p>
        </p:txBody>
      </p:sp>
    </p:spTree>
    <p:extLst>
      <p:ext uri="{BB962C8B-B14F-4D97-AF65-F5344CB8AC3E}">
        <p14:creationId xmlns:p14="http://schemas.microsoft.com/office/powerpoint/2010/main" val="3680165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8E80578-E454-D940-A89B-56016EE74122}"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B34C82-ECB4-D44E-937A-AF9FC97F01FC}" type="slidenum">
              <a:rPr lang="en-US"/>
              <a:pPr>
                <a:defRPr/>
              </a:pPr>
              <a:t>‹#›</a:t>
            </a:fld>
            <a:endParaRPr lang="en-US"/>
          </a:p>
        </p:txBody>
      </p:sp>
    </p:spTree>
    <p:extLst>
      <p:ext uri="{BB962C8B-B14F-4D97-AF65-F5344CB8AC3E}">
        <p14:creationId xmlns:p14="http://schemas.microsoft.com/office/powerpoint/2010/main" val="2597892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DF2401B-836A-F741-AE64-1AE9D2E366F0}"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29E2E87-1598-9D48-9C7F-AB23253698AD}" type="slidenum">
              <a:rPr lang="en-US"/>
              <a:pPr>
                <a:defRPr/>
              </a:pPr>
              <a:t>‹#›</a:t>
            </a:fld>
            <a:endParaRPr lang="en-US"/>
          </a:p>
        </p:txBody>
      </p:sp>
    </p:spTree>
    <p:extLst>
      <p:ext uri="{BB962C8B-B14F-4D97-AF65-F5344CB8AC3E}">
        <p14:creationId xmlns:p14="http://schemas.microsoft.com/office/powerpoint/2010/main" val="2781956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6F1EDC7-2CB1-8344-A9D5-F124B151559F}" type="datetimeFigureOut">
              <a:rPr lang="en-US"/>
              <a:pPr>
                <a:defRPr/>
              </a:pPr>
              <a:t>5/6/21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02B643-D9DC-AD47-A8DF-FE8E8132A309}" type="slidenum">
              <a:rPr lang="en-US"/>
              <a:pPr>
                <a:defRPr/>
              </a:pPr>
              <a:t>‹#›</a:t>
            </a:fld>
            <a:endParaRPr lang="en-US"/>
          </a:p>
        </p:txBody>
      </p:sp>
    </p:spTree>
    <p:extLst>
      <p:ext uri="{BB962C8B-B14F-4D97-AF65-F5344CB8AC3E}">
        <p14:creationId xmlns:p14="http://schemas.microsoft.com/office/powerpoint/2010/main" val="1832653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E64897D-72B1-4E47-A3B4-0636FAE53757}" type="datetimeFigureOut">
              <a:rPr lang="en-US"/>
              <a:pPr>
                <a:defRPr/>
              </a:pPr>
              <a:t>5/6/21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992AE2-CECA-4441-82FB-861E3ABB300D}" type="slidenum">
              <a:rPr lang="en-US"/>
              <a:pPr>
                <a:defRPr/>
              </a:pPr>
              <a:t>‹#›</a:t>
            </a:fld>
            <a:endParaRPr lang="en-US"/>
          </a:p>
        </p:txBody>
      </p:sp>
    </p:spTree>
    <p:extLst>
      <p:ext uri="{BB962C8B-B14F-4D97-AF65-F5344CB8AC3E}">
        <p14:creationId xmlns:p14="http://schemas.microsoft.com/office/powerpoint/2010/main" val="1039963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6D2B32F-24E0-7545-9C27-6AAD93F7657B}" type="datetimeFigureOut">
              <a:rPr lang="en-US"/>
              <a:pPr>
                <a:defRPr/>
              </a:pPr>
              <a:t>5/6/21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62FB688-10E5-D84C-AD39-0729821C7AFA}" type="slidenum">
              <a:rPr lang="en-US"/>
              <a:pPr>
                <a:defRPr/>
              </a:pPr>
              <a:t>‹#›</a:t>
            </a:fld>
            <a:endParaRPr lang="en-US"/>
          </a:p>
        </p:txBody>
      </p:sp>
    </p:spTree>
    <p:extLst>
      <p:ext uri="{BB962C8B-B14F-4D97-AF65-F5344CB8AC3E}">
        <p14:creationId xmlns:p14="http://schemas.microsoft.com/office/powerpoint/2010/main" val="158615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1ACF12-D251-614E-85A3-50A78A7A9BCA}" type="slidenum">
              <a:rPr lang="en-US"/>
              <a:pPr>
                <a:defRPr/>
              </a:pPr>
              <a:t>‹#›</a:t>
            </a:fld>
            <a:endParaRPr lang="en-US"/>
          </a:p>
        </p:txBody>
      </p:sp>
    </p:spTree>
    <p:extLst>
      <p:ext uri="{BB962C8B-B14F-4D97-AF65-F5344CB8AC3E}">
        <p14:creationId xmlns:p14="http://schemas.microsoft.com/office/powerpoint/2010/main" val="4187580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3AD8A42-ABC1-7C45-9C44-4CBE98DB5088}" type="datetimeFigureOut">
              <a:rPr lang="en-US"/>
              <a:pPr>
                <a:defRPr/>
              </a:pPr>
              <a:t>5/6/21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F30CAAE-A5FF-AF47-837B-275235156984}" type="slidenum">
              <a:rPr lang="en-US"/>
              <a:pPr>
                <a:defRPr/>
              </a:pPr>
              <a:t>‹#›</a:t>
            </a:fld>
            <a:endParaRPr lang="en-US"/>
          </a:p>
        </p:txBody>
      </p:sp>
    </p:spTree>
    <p:extLst>
      <p:ext uri="{BB962C8B-B14F-4D97-AF65-F5344CB8AC3E}">
        <p14:creationId xmlns:p14="http://schemas.microsoft.com/office/powerpoint/2010/main" val="3263671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E251A53-4233-3C4B-86A9-A068F642CB05}" type="datetimeFigureOut">
              <a:rPr lang="en-US"/>
              <a:pPr>
                <a:defRPr/>
              </a:pPr>
              <a:t>5/6/21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7328353-FC44-C944-9F1E-857041C85DD2}" type="slidenum">
              <a:rPr lang="en-US"/>
              <a:pPr>
                <a:defRPr/>
              </a:pPr>
              <a:t>‹#›</a:t>
            </a:fld>
            <a:endParaRPr lang="en-US"/>
          </a:p>
        </p:txBody>
      </p:sp>
    </p:spTree>
    <p:extLst>
      <p:ext uri="{BB962C8B-B14F-4D97-AF65-F5344CB8AC3E}">
        <p14:creationId xmlns:p14="http://schemas.microsoft.com/office/powerpoint/2010/main" val="1286511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74D3AD-D6BF-1440-BA18-F19E1E16CC04}" type="datetimeFigureOut">
              <a:rPr lang="en-US"/>
              <a:pPr>
                <a:defRPr/>
              </a:pPr>
              <a:t>5/6/21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6A6A43C-5ADD-C248-80DB-AB647E0BBC04}" type="slidenum">
              <a:rPr lang="en-US"/>
              <a:pPr>
                <a:defRPr/>
              </a:pPr>
              <a:t>‹#›</a:t>
            </a:fld>
            <a:endParaRPr lang="en-US"/>
          </a:p>
        </p:txBody>
      </p:sp>
    </p:spTree>
    <p:extLst>
      <p:ext uri="{BB962C8B-B14F-4D97-AF65-F5344CB8AC3E}">
        <p14:creationId xmlns:p14="http://schemas.microsoft.com/office/powerpoint/2010/main" val="1619705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AB30ECE-9FF8-2248-9137-A0E93A5C536F}"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95B88B7-70E7-6443-B736-513779D34DDA}" type="slidenum">
              <a:rPr lang="en-US"/>
              <a:pPr>
                <a:defRPr/>
              </a:pPr>
              <a:t>‹#›</a:t>
            </a:fld>
            <a:endParaRPr lang="en-US"/>
          </a:p>
        </p:txBody>
      </p:sp>
    </p:spTree>
    <p:extLst>
      <p:ext uri="{BB962C8B-B14F-4D97-AF65-F5344CB8AC3E}">
        <p14:creationId xmlns:p14="http://schemas.microsoft.com/office/powerpoint/2010/main" val="3863679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4E9EBF6-971E-6040-8EC6-62AD22B6CBDC}" type="datetimeFigureOut">
              <a:rPr lang="en-US"/>
              <a:pPr>
                <a:defRPr/>
              </a:pPr>
              <a:t>5/6/21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9A1EB32-4A3D-DE49-9A92-F44E136D70B3}" type="slidenum">
              <a:rPr lang="en-US"/>
              <a:pPr>
                <a:defRPr/>
              </a:pPr>
              <a:t>‹#›</a:t>
            </a:fld>
            <a:endParaRPr lang="en-US"/>
          </a:p>
        </p:txBody>
      </p:sp>
    </p:spTree>
    <p:extLst>
      <p:ext uri="{BB962C8B-B14F-4D97-AF65-F5344CB8AC3E}">
        <p14:creationId xmlns:p14="http://schemas.microsoft.com/office/powerpoint/2010/main" val="769244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6691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0224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3516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6904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0887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A478D-D785-CF41-85F9-848C86E56492}" type="slidenum">
              <a:rPr lang="en-US"/>
              <a:pPr>
                <a:defRPr/>
              </a:pPr>
              <a:t>‹#›</a:t>
            </a:fld>
            <a:endParaRPr lang="en-US"/>
          </a:p>
        </p:txBody>
      </p:sp>
    </p:spTree>
    <p:extLst>
      <p:ext uri="{BB962C8B-B14F-4D97-AF65-F5344CB8AC3E}">
        <p14:creationId xmlns:p14="http://schemas.microsoft.com/office/powerpoint/2010/main" val="380445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49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9656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8166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1870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75882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81543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20711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5789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452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9090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7BB9F2-13BF-A545-8F92-59DFE44FD823}" type="slidenum">
              <a:rPr lang="en-US"/>
              <a:pPr>
                <a:defRPr/>
              </a:pPr>
              <a:t>‹#›</a:t>
            </a:fld>
            <a:endParaRPr lang="en-US"/>
          </a:p>
        </p:txBody>
      </p:sp>
    </p:spTree>
    <p:extLst>
      <p:ext uri="{BB962C8B-B14F-4D97-AF65-F5344CB8AC3E}">
        <p14:creationId xmlns:p14="http://schemas.microsoft.com/office/powerpoint/2010/main" val="27970580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18487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5071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5588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49015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1558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7973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35071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77479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14433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6137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899734-6EFC-2A4A-BF2F-30CFC406CB5E}" type="slidenum">
              <a:rPr lang="en-US"/>
              <a:pPr>
                <a:defRPr/>
              </a:pPr>
              <a:t>‹#›</a:t>
            </a:fld>
            <a:endParaRPr lang="en-US"/>
          </a:p>
        </p:txBody>
      </p:sp>
    </p:spTree>
    <p:extLst>
      <p:ext uri="{BB962C8B-B14F-4D97-AF65-F5344CB8AC3E}">
        <p14:creationId xmlns:p14="http://schemas.microsoft.com/office/powerpoint/2010/main" val="70307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9940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74844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5149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81649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19658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81731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91192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26205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37180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1897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9EF2A6-99C8-C348-A8A5-78F497186CAF}" type="slidenum">
              <a:rPr lang="en-US"/>
              <a:pPr>
                <a:defRPr/>
              </a:pPr>
              <a:t>‹#›</a:t>
            </a:fld>
            <a:endParaRPr lang="en-US"/>
          </a:p>
        </p:txBody>
      </p:sp>
    </p:spTree>
    <p:extLst>
      <p:ext uri="{BB962C8B-B14F-4D97-AF65-F5344CB8AC3E}">
        <p14:creationId xmlns:p14="http://schemas.microsoft.com/office/powerpoint/2010/main" val="20361140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99659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89037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88768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7018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30920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68710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32609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22201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63279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251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0D5300-53BE-FC43-9E2A-B5BB9D57D993}" type="slidenum">
              <a:rPr lang="en-US"/>
              <a:pPr>
                <a:defRPr/>
              </a:pPr>
              <a:t>‹#›</a:t>
            </a:fld>
            <a:endParaRPr lang="en-US"/>
          </a:p>
        </p:txBody>
      </p:sp>
    </p:spTree>
    <p:extLst>
      <p:ext uri="{BB962C8B-B14F-4D97-AF65-F5344CB8AC3E}">
        <p14:creationId xmlns:p14="http://schemas.microsoft.com/office/powerpoint/2010/main" val="42368670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56475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55811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40471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93369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58934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77528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16741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53961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3620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329111-8917-D947-A105-41C02EC41237}" type="datetimeFigureOut">
              <a:rPr lang="en-US" smtClean="0">
                <a:solidFill>
                  <a:prstClr val="black">
                    <a:tint val="75000"/>
                  </a:prstClr>
                </a:solidFill>
                <a:latin typeface="Calibri"/>
              </a:rPr>
              <a:pPr/>
              <a:t>5/6/21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32C9360-8CE2-AB47-827A-92EC70E44E5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24886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8" charset="0"/>
                <a:ea typeface="ＭＳ Ｐゴシック" pitchFamily="28"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8" charset="0"/>
                <a:ea typeface="ＭＳ Ｐゴシック" pitchFamily="28"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AC2D17D-FA8D-3241-88B9-BC4375D786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36" r:id="rId1"/>
    <p:sldLayoutId id="2147489237" r:id="rId2"/>
    <p:sldLayoutId id="2147489238" r:id="rId3"/>
    <p:sldLayoutId id="2147489239" r:id="rId4"/>
    <p:sldLayoutId id="2147489240" r:id="rId5"/>
    <p:sldLayoutId id="2147489241" r:id="rId6"/>
    <p:sldLayoutId id="2147489242" r:id="rId7"/>
    <p:sldLayoutId id="2147489243" r:id="rId8"/>
    <p:sldLayoutId id="2147489244" r:id="rId9"/>
    <p:sldLayoutId id="2147489245" r:id="rId10"/>
    <p:sldLayoutId id="214748924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7329111-8917-D947-A105-41C02EC41237}" type="datetimeFigureOut">
              <a:rPr lang="en-US" smtClean="0">
                <a:solidFill>
                  <a:prstClr val="black">
                    <a:tint val="75000"/>
                  </a:prstClr>
                </a:solidFill>
                <a:latin typeface="Calibri"/>
                <a:ea typeface="+mn-ea"/>
                <a:cs typeface="+mn-cs"/>
              </a:rPr>
              <a:pPr defTabSz="457200" fontAlgn="auto">
                <a:spcBef>
                  <a:spcPts val="0"/>
                </a:spcBef>
                <a:spcAft>
                  <a:spcPts val="0"/>
                </a:spcAft>
              </a:pPr>
              <a:t>5/6/21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32C9360-8CE2-AB47-827A-92EC70E44E5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16703362"/>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 id="2147489426" r:id="rId5"/>
    <p:sldLayoutId id="2147489427" r:id="rId6"/>
    <p:sldLayoutId id="2147489428" r:id="rId7"/>
    <p:sldLayoutId id="2147489429" r:id="rId8"/>
    <p:sldLayoutId id="2147489430" r:id="rId9"/>
    <p:sldLayoutId id="2147489431" r:id="rId10"/>
    <p:sldLayoutId id="21474894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7329111-8917-D947-A105-41C02EC41237}" type="datetimeFigureOut">
              <a:rPr lang="en-US" smtClean="0">
                <a:solidFill>
                  <a:prstClr val="black">
                    <a:tint val="75000"/>
                  </a:prstClr>
                </a:solidFill>
                <a:latin typeface="Calibri"/>
                <a:ea typeface="+mn-ea"/>
                <a:cs typeface="+mn-cs"/>
              </a:rPr>
              <a:pPr defTabSz="457200" fontAlgn="auto">
                <a:spcBef>
                  <a:spcPts val="0"/>
                </a:spcBef>
                <a:spcAft>
                  <a:spcPts val="0"/>
                </a:spcAft>
              </a:pPr>
              <a:t>5/6/21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32C9360-8CE2-AB47-827A-92EC70E44E5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6380694"/>
      </p:ext>
    </p:extLst>
  </p:cSld>
  <p:clrMap bg1="lt1" tx1="dk1" bg2="lt2" tx2="dk2" accent1="accent1" accent2="accent2" accent3="accent3" accent4="accent4" accent5="accent5" accent6="accent6" hlink="hlink" folHlink="folHlink"/>
  <p:sldLayoutIdLst>
    <p:sldLayoutId id="2147489434" r:id="rId1"/>
    <p:sldLayoutId id="2147489435" r:id="rId2"/>
    <p:sldLayoutId id="2147489436" r:id="rId3"/>
    <p:sldLayoutId id="2147489437" r:id="rId4"/>
    <p:sldLayoutId id="2147489438" r:id="rId5"/>
    <p:sldLayoutId id="2147489439" r:id="rId6"/>
    <p:sldLayoutId id="2147489440" r:id="rId7"/>
    <p:sldLayoutId id="2147489441" r:id="rId8"/>
    <p:sldLayoutId id="2147489442" r:id="rId9"/>
    <p:sldLayoutId id="2147489443" r:id="rId10"/>
    <p:sldLayoutId id="21474894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7329111-8917-D947-A105-41C02EC41237}" type="datetimeFigureOut">
              <a:rPr lang="en-US" smtClean="0">
                <a:solidFill>
                  <a:prstClr val="black">
                    <a:tint val="75000"/>
                  </a:prstClr>
                </a:solidFill>
                <a:latin typeface="Calibri"/>
                <a:ea typeface="+mn-ea"/>
                <a:cs typeface="+mn-cs"/>
              </a:rPr>
              <a:pPr defTabSz="457200" fontAlgn="auto">
                <a:spcBef>
                  <a:spcPts val="0"/>
                </a:spcBef>
                <a:spcAft>
                  <a:spcPts val="0"/>
                </a:spcAft>
              </a:pPr>
              <a:t>5/6/21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32C9360-8CE2-AB47-827A-92EC70E44E5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07689786"/>
      </p:ext>
    </p:extLst>
  </p:cSld>
  <p:clrMap bg1="lt1" tx1="dk1" bg2="lt2" tx2="dk2" accent1="accent1" accent2="accent2" accent3="accent3" accent4="accent4" accent5="accent5" accent6="accent6" hlink="hlink" folHlink="folHlink"/>
  <p:sldLayoutIdLst>
    <p:sldLayoutId id="2147489446" r:id="rId1"/>
    <p:sldLayoutId id="2147489447" r:id="rId2"/>
    <p:sldLayoutId id="2147489448" r:id="rId3"/>
    <p:sldLayoutId id="2147489449" r:id="rId4"/>
    <p:sldLayoutId id="2147489450" r:id="rId5"/>
    <p:sldLayoutId id="2147489451" r:id="rId6"/>
    <p:sldLayoutId id="2147489452" r:id="rId7"/>
    <p:sldLayoutId id="2147489453" r:id="rId8"/>
    <p:sldLayoutId id="2147489454" r:id="rId9"/>
    <p:sldLayoutId id="2147489455" r:id="rId10"/>
    <p:sldLayoutId id="214748945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675AAC9B-EA98-924C-A8D7-CA5A6BF42104}" type="datetimeFigureOut">
              <a:rPr lang="en-US"/>
              <a:pPr>
                <a:defRPr/>
              </a:pPr>
              <a:t>5/6/21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D7BA71F9-3C5F-134C-BF5B-1A9239C72C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81" r:id="rId1"/>
    <p:sldLayoutId id="2147489282" r:id="rId2"/>
    <p:sldLayoutId id="2147489283" r:id="rId3"/>
    <p:sldLayoutId id="2147489284" r:id="rId4"/>
    <p:sldLayoutId id="2147489285" r:id="rId5"/>
    <p:sldLayoutId id="2147489286" r:id="rId6"/>
    <p:sldLayoutId id="2147489287" r:id="rId7"/>
    <p:sldLayoutId id="2147489288" r:id="rId8"/>
    <p:sldLayoutId id="2147489289" r:id="rId9"/>
    <p:sldLayoutId id="2147489290" r:id="rId10"/>
    <p:sldLayoutId id="214748929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2EF52CE4-1046-4047-8491-13F40611DDE1}" type="datetimeFigureOut">
              <a:rPr lang="en-US"/>
              <a:pPr>
                <a:defRPr/>
              </a:pPr>
              <a:t>5/6/21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7E9131A8-10EA-2F45-91F3-30F3CFED7C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03" r:id="rId1"/>
    <p:sldLayoutId id="2147489304" r:id="rId2"/>
    <p:sldLayoutId id="2147489305" r:id="rId3"/>
    <p:sldLayoutId id="2147489306" r:id="rId4"/>
    <p:sldLayoutId id="2147489307" r:id="rId5"/>
    <p:sldLayoutId id="2147489308" r:id="rId6"/>
    <p:sldLayoutId id="2147489309" r:id="rId7"/>
    <p:sldLayoutId id="2147489310" r:id="rId8"/>
    <p:sldLayoutId id="2147489311" r:id="rId9"/>
    <p:sldLayoutId id="2147489312" r:id="rId10"/>
    <p:sldLayoutId id="21474893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6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DE84164A-1F6C-2A42-8569-3886A914638B}" type="datetimeFigureOut">
              <a:rPr lang="en-US"/>
              <a:pPr>
                <a:defRPr/>
              </a:pPr>
              <a:t>5/6/21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B63E7548-5459-E040-B94A-BC81DC7A67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38" r:id="rId1"/>
    <p:sldLayoutId id="2147489339" r:id="rId2"/>
    <p:sldLayoutId id="2147489340" r:id="rId3"/>
    <p:sldLayoutId id="2147489341" r:id="rId4"/>
    <p:sldLayoutId id="2147489342" r:id="rId5"/>
    <p:sldLayoutId id="2147489343" r:id="rId6"/>
    <p:sldLayoutId id="2147489344" r:id="rId7"/>
    <p:sldLayoutId id="2147489345" r:id="rId8"/>
    <p:sldLayoutId id="2147489346" r:id="rId9"/>
    <p:sldLayoutId id="2147489347" r:id="rId10"/>
    <p:sldLayoutId id="214748934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7329111-8917-D947-A105-41C02EC41237}" type="datetimeFigureOut">
              <a:rPr lang="en-US" smtClean="0">
                <a:solidFill>
                  <a:prstClr val="black">
                    <a:tint val="75000"/>
                  </a:prstClr>
                </a:solidFill>
                <a:latin typeface="Calibri"/>
                <a:ea typeface="+mn-ea"/>
                <a:cs typeface="+mn-cs"/>
              </a:rPr>
              <a:pPr defTabSz="457200" fontAlgn="auto">
                <a:spcBef>
                  <a:spcPts val="0"/>
                </a:spcBef>
                <a:spcAft>
                  <a:spcPts val="0"/>
                </a:spcAft>
              </a:pPr>
              <a:t>5/6/21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32C9360-8CE2-AB47-827A-92EC70E44E5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98066845"/>
      </p:ext>
    </p:extLst>
  </p:cSld>
  <p:clrMap bg1="lt1" tx1="dk1" bg2="lt2" tx2="dk2" accent1="accent1" accent2="accent2" accent3="accent3" accent4="accent4" accent5="accent5" accent6="accent6" hlink="hlink" folHlink="folHlink"/>
  <p:sldLayoutIdLst>
    <p:sldLayoutId id="2147489350" r:id="rId1"/>
    <p:sldLayoutId id="2147489351" r:id="rId2"/>
    <p:sldLayoutId id="2147489352" r:id="rId3"/>
    <p:sldLayoutId id="2147489353" r:id="rId4"/>
    <p:sldLayoutId id="2147489354" r:id="rId5"/>
    <p:sldLayoutId id="2147489355" r:id="rId6"/>
    <p:sldLayoutId id="2147489356" r:id="rId7"/>
    <p:sldLayoutId id="2147489357" r:id="rId8"/>
    <p:sldLayoutId id="2147489358" r:id="rId9"/>
    <p:sldLayoutId id="2147489359" r:id="rId10"/>
    <p:sldLayoutId id="214748936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7329111-8917-D947-A105-41C02EC41237}" type="datetimeFigureOut">
              <a:rPr lang="en-US" smtClean="0">
                <a:solidFill>
                  <a:prstClr val="black">
                    <a:tint val="75000"/>
                  </a:prstClr>
                </a:solidFill>
                <a:latin typeface="Calibri"/>
                <a:ea typeface="+mn-ea"/>
                <a:cs typeface="+mn-cs"/>
              </a:rPr>
              <a:pPr defTabSz="457200" fontAlgn="auto">
                <a:spcBef>
                  <a:spcPts val="0"/>
                </a:spcBef>
                <a:spcAft>
                  <a:spcPts val="0"/>
                </a:spcAft>
              </a:pPr>
              <a:t>5/6/21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32C9360-8CE2-AB47-827A-92EC70E44E5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75285902"/>
      </p:ext>
    </p:extLst>
  </p:cSld>
  <p:clrMap bg1="lt1" tx1="dk1" bg2="lt2" tx2="dk2" accent1="accent1" accent2="accent2" accent3="accent3" accent4="accent4" accent5="accent5" accent6="accent6" hlink="hlink" folHlink="folHlink"/>
  <p:sldLayoutIdLst>
    <p:sldLayoutId id="2147489362" r:id="rId1"/>
    <p:sldLayoutId id="2147489363" r:id="rId2"/>
    <p:sldLayoutId id="2147489364" r:id="rId3"/>
    <p:sldLayoutId id="2147489365" r:id="rId4"/>
    <p:sldLayoutId id="2147489366" r:id="rId5"/>
    <p:sldLayoutId id="2147489367" r:id="rId6"/>
    <p:sldLayoutId id="2147489368" r:id="rId7"/>
    <p:sldLayoutId id="2147489369" r:id="rId8"/>
    <p:sldLayoutId id="2147489370" r:id="rId9"/>
    <p:sldLayoutId id="2147489371" r:id="rId10"/>
    <p:sldLayoutId id="21474893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7329111-8917-D947-A105-41C02EC41237}" type="datetimeFigureOut">
              <a:rPr lang="en-US" smtClean="0">
                <a:solidFill>
                  <a:prstClr val="black">
                    <a:tint val="75000"/>
                  </a:prstClr>
                </a:solidFill>
                <a:latin typeface="Calibri"/>
                <a:ea typeface="+mn-ea"/>
                <a:cs typeface="+mn-cs"/>
              </a:rPr>
              <a:pPr defTabSz="457200" fontAlgn="auto">
                <a:spcBef>
                  <a:spcPts val="0"/>
                </a:spcBef>
                <a:spcAft>
                  <a:spcPts val="0"/>
                </a:spcAft>
              </a:pPr>
              <a:t>5/6/21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32C9360-8CE2-AB47-827A-92EC70E44E5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68366271"/>
      </p:ext>
    </p:extLst>
  </p:cSld>
  <p:clrMap bg1="lt1" tx1="dk1" bg2="lt2" tx2="dk2" accent1="accent1" accent2="accent2" accent3="accent3" accent4="accent4" accent5="accent5" accent6="accent6" hlink="hlink" folHlink="folHlink"/>
  <p:sldLayoutIdLst>
    <p:sldLayoutId id="2147489374" r:id="rId1"/>
    <p:sldLayoutId id="2147489375" r:id="rId2"/>
    <p:sldLayoutId id="2147489376" r:id="rId3"/>
    <p:sldLayoutId id="2147489377" r:id="rId4"/>
    <p:sldLayoutId id="2147489378" r:id="rId5"/>
    <p:sldLayoutId id="2147489379" r:id="rId6"/>
    <p:sldLayoutId id="2147489380" r:id="rId7"/>
    <p:sldLayoutId id="2147489381" r:id="rId8"/>
    <p:sldLayoutId id="2147489382" r:id="rId9"/>
    <p:sldLayoutId id="2147489383" r:id="rId10"/>
    <p:sldLayoutId id="21474893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7329111-8917-D947-A105-41C02EC41237}" type="datetimeFigureOut">
              <a:rPr lang="en-US" smtClean="0">
                <a:solidFill>
                  <a:prstClr val="black">
                    <a:tint val="75000"/>
                  </a:prstClr>
                </a:solidFill>
                <a:latin typeface="Calibri"/>
                <a:ea typeface="+mn-ea"/>
                <a:cs typeface="+mn-cs"/>
              </a:rPr>
              <a:pPr defTabSz="457200" fontAlgn="auto">
                <a:spcBef>
                  <a:spcPts val="0"/>
                </a:spcBef>
                <a:spcAft>
                  <a:spcPts val="0"/>
                </a:spcAft>
              </a:pPr>
              <a:t>5/6/21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32C9360-8CE2-AB47-827A-92EC70E44E5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03059382"/>
      </p:ext>
    </p:extLst>
  </p:cSld>
  <p:clrMap bg1="lt1" tx1="dk1" bg2="lt2" tx2="dk2" accent1="accent1" accent2="accent2" accent3="accent3" accent4="accent4" accent5="accent5" accent6="accent6" hlink="hlink" folHlink="folHlink"/>
  <p:sldLayoutIdLst>
    <p:sldLayoutId id="2147489386" r:id="rId1"/>
    <p:sldLayoutId id="2147489387" r:id="rId2"/>
    <p:sldLayoutId id="2147489388" r:id="rId3"/>
    <p:sldLayoutId id="2147489389" r:id="rId4"/>
    <p:sldLayoutId id="2147489390" r:id="rId5"/>
    <p:sldLayoutId id="2147489391" r:id="rId6"/>
    <p:sldLayoutId id="2147489392" r:id="rId7"/>
    <p:sldLayoutId id="2147489393" r:id="rId8"/>
    <p:sldLayoutId id="2147489394" r:id="rId9"/>
    <p:sldLayoutId id="2147489395" r:id="rId10"/>
    <p:sldLayoutId id="21474893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7329111-8917-D947-A105-41C02EC41237}" type="datetimeFigureOut">
              <a:rPr lang="en-US" smtClean="0">
                <a:solidFill>
                  <a:prstClr val="black">
                    <a:tint val="75000"/>
                  </a:prstClr>
                </a:solidFill>
                <a:latin typeface="Calibri"/>
                <a:ea typeface="+mn-ea"/>
                <a:cs typeface="+mn-cs"/>
              </a:rPr>
              <a:pPr defTabSz="457200" fontAlgn="auto">
                <a:spcBef>
                  <a:spcPts val="0"/>
                </a:spcBef>
                <a:spcAft>
                  <a:spcPts val="0"/>
                </a:spcAft>
              </a:pPr>
              <a:t>5/6/21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32C9360-8CE2-AB47-827A-92EC70E44E53}"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59296305"/>
      </p:ext>
    </p:extLst>
  </p:cSld>
  <p:clrMap bg1="lt1" tx1="dk1" bg2="lt2" tx2="dk2" accent1="accent1" accent2="accent2" accent3="accent3" accent4="accent4" accent5="accent5" accent6="accent6" hlink="hlink" folHlink="folHlink"/>
  <p:sldLayoutIdLst>
    <p:sldLayoutId id="2147489410" r:id="rId1"/>
    <p:sldLayoutId id="2147489411" r:id="rId2"/>
    <p:sldLayoutId id="2147489412" r:id="rId3"/>
    <p:sldLayoutId id="2147489413" r:id="rId4"/>
    <p:sldLayoutId id="2147489414" r:id="rId5"/>
    <p:sldLayoutId id="2147489415" r:id="rId6"/>
    <p:sldLayoutId id="2147489416" r:id="rId7"/>
    <p:sldLayoutId id="2147489417" r:id="rId8"/>
    <p:sldLayoutId id="2147489418" r:id="rId9"/>
    <p:sldLayoutId id="2147489419" r:id="rId10"/>
    <p:sldLayoutId id="21474894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jpeg"/><Relationship Id="rId5" Type="http://schemas.openxmlformats.org/officeDocument/2006/relationships/image" Target="../media/image12.png"/><Relationship Id="rId1" Type="http://schemas.openxmlformats.org/officeDocument/2006/relationships/slideLayout" Target="../slideLayouts/slideLayout4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4.jpeg"/><Relationship Id="rId1" Type="http://schemas.openxmlformats.org/officeDocument/2006/relationships/slideLayout" Target="../slideLayouts/slideLayout57.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jpeg"/><Relationship Id="rId1" Type="http://schemas.openxmlformats.org/officeDocument/2006/relationships/slideLayout" Target="../slideLayouts/slideLayout68.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hyperlink" Target="mailto:johngreen@xiomas.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90.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19.png"/><Relationship Id="rId3"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jpe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1.jpe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22.png"/><Relationship Id="rId3"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3.jpeg"/><Relationship Id="rId1" Type="http://schemas.openxmlformats.org/officeDocument/2006/relationships/slideLayout" Target="../slideLayouts/slideLayout34.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png"/><Relationship Id="rId1" Type="http://schemas.openxmlformats.org/officeDocument/2006/relationships/slideLayout" Target="../slideLayouts/slideLayout34.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34.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jpeg"/><Relationship Id="rId5" Type="http://schemas.openxmlformats.org/officeDocument/2006/relationships/image" Target="../media/image28.png"/><Relationship Id="rId1" Type="http://schemas.openxmlformats.org/officeDocument/2006/relationships/slideLayout" Target="../slideLayouts/slideLayout34.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8.png"/><Relationship Id="rId1" Type="http://schemas.openxmlformats.org/officeDocument/2006/relationships/slideLayout" Target="../slideLayouts/slideLayout34.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ubtitle 2"/>
          <p:cNvSpPr>
            <a:spLocks noGrp="1"/>
          </p:cNvSpPr>
          <p:nvPr>
            <p:ph type="subTitle" idx="1"/>
          </p:nvPr>
        </p:nvSpPr>
        <p:spPr>
          <a:xfrm>
            <a:off x="744538" y="523875"/>
            <a:ext cx="7704137" cy="5068888"/>
          </a:xfrm>
        </p:spPr>
        <p:txBody>
          <a:bodyPr/>
          <a:lstStyle/>
          <a:p>
            <a:pPr>
              <a:spcBef>
                <a:spcPct val="0"/>
              </a:spcBef>
            </a:pPr>
            <a:endParaRPr lang="en-US" sz="2800" b="1" dirty="0" smtClean="0">
              <a:latin typeface="Times New Roman" charset="0"/>
              <a:ea typeface="ＭＳ Ｐゴシック" charset="0"/>
              <a:cs typeface="Times New Roman" charset="0"/>
            </a:endParaRPr>
          </a:p>
          <a:p>
            <a:pPr>
              <a:spcBef>
                <a:spcPct val="0"/>
              </a:spcBef>
            </a:pPr>
            <a:r>
              <a:rPr lang="en-US" sz="2800" b="1" dirty="0" smtClean="0">
                <a:latin typeface="Times New Roman" charset="0"/>
                <a:ea typeface="ＭＳ Ｐゴシック" charset="0"/>
                <a:cs typeface="Times New Roman" charset="0"/>
              </a:rPr>
              <a:t>Xiomas </a:t>
            </a:r>
            <a:r>
              <a:rPr lang="en-US" sz="2800" b="1" dirty="0" smtClean="0">
                <a:latin typeface="Times New Roman" charset="0"/>
                <a:ea typeface="ＭＳ Ｐゴシック" charset="0"/>
                <a:cs typeface="Times New Roman" charset="0"/>
              </a:rPr>
              <a:t>Technologies, L.L.C.</a:t>
            </a:r>
            <a:endParaRPr lang="en-US" sz="2800" b="1" dirty="0">
              <a:latin typeface="Times New Roman" charset="0"/>
              <a:ea typeface="ＭＳ Ｐゴシック" charset="0"/>
              <a:cs typeface="Times New Roman" charset="0"/>
            </a:endParaRPr>
          </a:p>
          <a:p>
            <a:pPr>
              <a:spcBef>
                <a:spcPct val="0"/>
              </a:spcBef>
            </a:pPr>
            <a:r>
              <a:rPr lang="en-US" sz="2800" b="1" dirty="0">
                <a:latin typeface="Times New Roman" charset="0"/>
                <a:ea typeface="ＭＳ Ｐゴシック" charset="0"/>
                <a:cs typeface="Times New Roman" charset="0"/>
              </a:rPr>
              <a:t>Briefing </a:t>
            </a:r>
          </a:p>
          <a:p>
            <a:pPr>
              <a:spcBef>
                <a:spcPct val="0"/>
              </a:spcBef>
            </a:pPr>
            <a:r>
              <a:rPr lang="en-US" sz="2800" b="1" dirty="0">
                <a:latin typeface="Times New Roman" charset="0"/>
                <a:ea typeface="ＭＳ Ｐゴシック" charset="0"/>
                <a:cs typeface="Times New Roman" charset="0"/>
              </a:rPr>
              <a:t>for </a:t>
            </a:r>
          </a:p>
          <a:p>
            <a:pPr>
              <a:spcBef>
                <a:spcPct val="0"/>
              </a:spcBef>
            </a:pPr>
            <a:r>
              <a:rPr lang="en-US" sz="2800" b="1" dirty="0">
                <a:latin typeface="Times New Roman" charset="0"/>
                <a:ea typeface="ＭＳ Ｐゴシック" charset="0"/>
                <a:cs typeface="Times New Roman" charset="0"/>
              </a:rPr>
              <a:t>Spring </a:t>
            </a:r>
            <a:r>
              <a:rPr lang="en-US" sz="2800" b="1" dirty="0" smtClean="0">
                <a:latin typeface="Times New Roman" charset="0"/>
                <a:ea typeface="ＭＳ Ｐゴシック" charset="0"/>
                <a:cs typeface="Times New Roman" charset="0"/>
              </a:rPr>
              <a:t>2021 </a:t>
            </a:r>
            <a:r>
              <a:rPr lang="en-US" sz="2800" b="1" dirty="0">
                <a:latin typeface="Times New Roman" charset="0"/>
                <a:ea typeface="ＭＳ Ｐゴシック" charset="0"/>
                <a:cs typeface="Times New Roman" charset="0"/>
              </a:rPr>
              <a:t>TFRSAC</a:t>
            </a:r>
            <a:endParaRPr lang="en-US" sz="2800" dirty="0">
              <a:latin typeface="Times New Roman" charset="0"/>
              <a:ea typeface="ＭＳ Ｐゴシック" charset="0"/>
              <a:cs typeface="Times New Roman" charset="0"/>
            </a:endParaRPr>
          </a:p>
          <a:p>
            <a:pPr>
              <a:spcBef>
                <a:spcPct val="0"/>
              </a:spcBef>
            </a:pPr>
            <a:r>
              <a:rPr lang="en-US" dirty="0">
                <a:latin typeface="Times New Roman" charset="0"/>
                <a:ea typeface="ＭＳ Ｐゴシック" charset="0"/>
                <a:cs typeface="Times New Roman" charset="0"/>
              </a:rPr>
              <a:t> </a:t>
            </a:r>
            <a:endParaRPr lang="en-US" sz="2400" dirty="0">
              <a:latin typeface="Times New Roman" charset="0"/>
              <a:ea typeface="ＭＳ Ｐゴシック" charset="0"/>
              <a:cs typeface="Times New Roman" charset="0"/>
            </a:endParaRPr>
          </a:p>
          <a:p>
            <a:pPr>
              <a:spcBef>
                <a:spcPct val="0"/>
              </a:spcBef>
            </a:pPr>
            <a:r>
              <a:rPr lang="en-US" sz="2000" b="1" dirty="0" smtClean="0">
                <a:latin typeface="Times New Roman" charset="0"/>
                <a:ea typeface="ＭＳ Ｐゴシック" charset="0"/>
                <a:cs typeface="Times New Roman" charset="0"/>
              </a:rPr>
              <a:t>Three </a:t>
            </a:r>
            <a:r>
              <a:rPr lang="en-US" sz="2000" b="1" dirty="0">
                <a:latin typeface="Times New Roman" charset="0"/>
                <a:ea typeface="ＭＳ Ｐゴシック" charset="0"/>
                <a:cs typeface="Times New Roman" charset="0"/>
              </a:rPr>
              <a:t>Band IR Detector (TBIRD) </a:t>
            </a:r>
            <a:r>
              <a:rPr lang="en-US" sz="2000" b="1" dirty="0" smtClean="0">
                <a:latin typeface="Times New Roman" charset="0"/>
                <a:ea typeface="ＭＳ Ｐゴシック" charset="0"/>
                <a:cs typeface="Times New Roman" charset="0"/>
              </a:rPr>
              <a:t>for Cubesats and UAS</a:t>
            </a:r>
            <a:endParaRPr lang="en-US" sz="2000" b="1" dirty="0">
              <a:latin typeface="Times New Roman" charset="0"/>
              <a:ea typeface="ＭＳ Ｐゴシック" charset="0"/>
              <a:cs typeface="Times New Roman" charset="0"/>
            </a:endParaRPr>
          </a:p>
          <a:p>
            <a:pPr>
              <a:spcBef>
                <a:spcPct val="0"/>
              </a:spcBef>
            </a:pPr>
            <a:endParaRPr lang="en-US" sz="2000" b="1" dirty="0">
              <a:latin typeface="Times New Roman" charset="0"/>
              <a:ea typeface="ＭＳ Ｐゴシック" charset="0"/>
              <a:cs typeface="Times New Roman" charset="0"/>
            </a:endParaRPr>
          </a:p>
          <a:p>
            <a:pPr>
              <a:spcBef>
                <a:spcPct val="0"/>
              </a:spcBef>
            </a:pPr>
            <a:endParaRPr lang="en-US" sz="2000" b="1" dirty="0">
              <a:latin typeface="Times New Roman" charset="0"/>
              <a:ea typeface="ＭＳ Ｐゴシック" charset="0"/>
              <a:cs typeface="Times New Roman" charset="0"/>
            </a:endParaRPr>
          </a:p>
          <a:p>
            <a:pPr>
              <a:spcBef>
                <a:spcPct val="0"/>
              </a:spcBef>
            </a:pPr>
            <a:r>
              <a:rPr lang="en-US" sz="2000" b="1" dirty="0">
                <a:latin typeface="Times New Roman" charset="0"/>
                <a:ea typeface="ＭＳ Ｐゴシック" charset="0"/>
                <a:cs typeface="Times New Roman" charset="0"/>
              </a:rPr>
              <a:t>Xiomas Technologies, L.L.C.</a:t>
            </a:r>
          </a:p>
          <a:p>
            <a:pPr>
              <a:spcBef>
                <a:spcPct val="0"/>
              </a:spcBef>
            </a:pPr>
            <a:r>
              <a:rPr lang="en-US" sz="2000" b="1" dirty="0">
                <a:latin typeface="Times New Roman" charset="0"/>
                <a:ea typeface="ＭＳ Ｐゴシック" charset="0"/>
                <a:cs typeface="Times New Roman" charset="0"/>
              </a:rPr>
              <a:t>John Green</a:t>
            </a:r>
          </a:p>
          <a:p>
            <a:pPr>
              <a:spcBef>
                <a:spcPct val="0"/>
              </a:spcBef>
            </a:pPr>
            <a:r>
              <a:rPr lang="en-US" sz="2000" b="1" dirty="0" err="1">
                <a:latin typeface="Times New Roman" charset="0"/>
                <a:ea typeface="ＭＳ Ｐゴシック" charset="0"/>
                <a:cs typeface="Times New Roman" charset="0"/>
              </a:rPr>
              <a:t>johngreen@xiomas.com</a:t>
            </a:r>
            <a:endParaRPr lang="en-US" sz="2000" b="1" dirty="0">
              <a:latin typeface="Times New Roman" charset="0"/>
              <a:ea typeface="ＭＳ Ｐゴシック" charset="0"/>
              <a:cs typeface="Times New Roman" charset="0"/>
            </a:endParaRPr>
          </a:p>
          <a:p>
            <a:pPr>
              <a:spcBef>
                <a:spcPct val="0"/>
              </a:spcBef>
            </a:pPr>
            <a:r>
              <a:rPr lang="en-US" sz="2000" b="1" dirty="0">
                <a:latin typeface="Times New Roman" charset="0"/>
                <a:ea typeface="ＭＳ Ｐゴシック" charset="0"/>
                <a:cs typeface="Times New Roman" charset="0"/>
              </a:rPr>
              <a:t>734-646-</a:t>
            </a:r>
            <a:r>
              <a:rPr lang="en-US" sz="2000" b="1" dirty="0" smtClean="0">
                <a:latin typeface="Times New Roman" charset="0"/>
                <a:ea typeface="ＭＳ Ｐゴシック" charset="0"/>
                <a:cs typeface="Times New Roman" charset="0"/>
              </a:rPr>
              <a:t>6535</a:t>
            </a:r>
          </a:p>
          <a:p>
            <a:pPr>
              <a:spcBef>
                <a:spcPct val="0"/>
              </a:spcBef>
            </a:pPr>
            <a:endParaRPr lang="en-US" sz="2000" dirty="0">
              <a:latin typeface="Times New Roman" charset="0"/>
              <a:ea typeface="ＭＳ Ｐゴシック" charset="0"/>
              <a:cs typeface="Times New Roman" charset="0"/>
            </a:endParaRPr>
          </a:p>
        </p:txBody>
      </p:sp>
      <p:pic>
        <p:nvPicPr>
          <p:cNvPr id="129026" name="Picture 3"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terra.swath_modis_2048x2048.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800600" y="2649538"/>
            <a:ext cx="4167188"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4313" y="160338"/>
            <a:ext cx="8929687" cy="3139321"/>
          </a:xfrm>
          <a:prstGeom prst="rect">
            <a:avLst/>
          </a:prstGeom>
          <a:noFill/>
        </p:spPr>
        <p:txBody>
          <a:bodyPr>
            <a:spAutoFit/>
          </a:bodyPr>
          <a:lstStyle/>
          <a:p>
            <a:pPr defTabSz="457200" fontAlgn="auto">
              <a:spcBef>
                <a:spcPts val="0"/>
              </a:spcBef>
              <a:spcAft>
                <a:spcPts val="0"/>
              </a:spcAft>
              <a:defRPr/>
            </a:pPr>
            <a:r>
              <a:rPr lang="en-US" sz="1800" b="1" dirty="0">
                <a:solidFill>
                  <a:prstClr val="black"/>
                </a:solidFill>
                <a:latin typeface="Calibri"/>
                <a:ea typeface="+mn-ea"/>
                <a:cs typeface="+mn-cs"/>
              </a:rPr>
              <a:t>TMAS</a:t>
            </a:r>
          </a:p>
          <a:p>
            <a:pPr defTabSz="457200" fontAlgn="auto">
              <a:spcBef>
                <a:spcPts val="0"/>
              </a:spcBef>
              <a:spcAft>
                <a:spcPts val="0"/>
              </a:spcAft>
              <a:defRPr/>
            </a:pPr>
            <a:r>
              <a:rPr lang="en-US" sz="1800" dirty="0">
                <a:solidFill>
                  <a:prstClr val="black"/>
                </a:solidFill>
                <a:latin typeface="Calibri"/>
                <a:ea typeface="+mn-ea"/>
                <a:cs typeface="+mn-cs"/>
              </a:rPr>
              <a:t>Operating at the same altitude and velocity as MODIS the TMAS will have the same capability to map the globe every one to two days </a:t>
            </a:r>
          </a:p>
          <a:p>
            <a:pPr defTabSz="457200" fontAlgn="auto">
              <a:spcBef>
                <a:spcPts val="0"/>
              </a:spcBef>
              <a:spcAft>
                <a:spcPts val="0"/>
              </a:spcAft>
              <a:defRPr/>
            </a:pPr>
            <a:endParaRPr lang="en-US" sz="1800" dirty="0">
              <a:solidFill>
                <a:prstClr val="black"/>
              </a:solidFill>
              <a:latin typeface="Calibri"/>
              <a:ea typeface="+mn-ea"/>
              <a:cs typeface="+mn-cs"/>
            </a:endParaRPr>
          </a:p>
          <a:p>
            <a:pPr defTabSz="457200" fontAlgn="auto">
              <a:spcBef>
                <a:spcPts val="0"/>
              </a:spcBef>
              <a:spcAft>
                <a:spcPts val="0"/>
              </a:spcAft>
              <a:defRPr/>
            </a:pPr>
            <a:r>
              <a:rPr lang="en-US" sz="1800" dirty="0">
                <a:solidFill>
                  <a:prstClr val="black"/>
                </a:solidFill>
                <a:latin typeface="Calibri"/>
                <a:ea typeface="+mn-ea"/>
                <a:cs typeface="+mn-cs"/>
              </a:rPr>
              <a:t>110 degree field of view (same as MODIS) </a:t>
            </a:r>
          </a:p>
          <a:p>
            <a:pPr defTabSz="457200" fontAlgn="auto">
              <a:spcBef>
                <a:spcPts val="0"/>
              </a:spcBef>
              <a:spcAft>
                <a:spcPts val="0"/>
              </a:spcAft>
              <a:defRPr/>
            </a:pPr>
            <a:r>
              <a:rPr lang="en-US" sz="1800" dirty="0">
                <a:solidFill>
                  <a:prstClr val="black"/>
                </a:solidFill>
                <a:latin typeface="Calibri"/>
                <a:ea typeface="+mn-ea"/>
                <a:cs typeface="+mn-cs"/>
              </a:rPr>
              <a:t>94 meter spatial resolution (similar to ASTER)</a:t>
            </a:r>
          </a:p>
          <a:p>
            <a:pPr defTabSz="457200" fontAlgn="auto">
              <a:spcBef>
                <a:spcPts val="0"/>
              </a:spcBef>
              <a:spcAft>
                <a:spcPts val="0"/>
              </a:spcAft>
              <a:defRPr/>
            </a:pPr>
            <a:r>
              <a:rPr lang="en-US" sz="1800" dirty="0">
                <a:solidFill>
                  <a:prstClr val="black"/>
                </a:solidFill>
                <a:latin typeface="Calibri"/>
                <a:ea typeface="+mn-ea"/>
                <a:cs typeface="+mn-cs"/>
              </a:rPr>
              <a:t>3 Spectral Bands (more can be added in Phase III</a:t>
            </a:r>
            <a:r>
              <a:rPr lang="en-US" sz="1800" dirty="0" smtClean="0">
                <a:solidFill>
                  <a:prstClr val="black"/>
                </a:solidFill>
                <a:latin typeface="Calibri"/>
                <a:ea typeface="+mn-ea"/>
                <a:cs typeface="+mn-cs"/>
              </a:rPr>
              <a:t>)</a:t>
            </a:r>
          </a:p>
          <a:p>
            <a:pPr defTabSz="457200" fontAlgn="auto">
              <a:spcBef>
                <a:spcPts val="0"/>
              </a:spcBef>
              <a:spcAft>
                <a:spcPts val="0"/>
              </a:spcAft>
              <a:defRPr/>
            </a:pPr>
            <a:r>
              <a:rPr lang="en-US" sz="1800" dirty="0" smtClean="0">
                <a:solidFill>
                  <a:prstClr val="black"/>
                </a:solidFill>
                <a:latin typeface="Calibri"/>
                <a:ea typeface="+mn-ea"/>
                <a:cs typeface="+mn-cs"/>
              </a:rPr>
              <a:t>133 </a:t>
            </a:r>
            <a:r>
              <a:rPr lang="en-US" sz="1800" dirty="0" err="1" smtClean="0">
                <a:solidFill>
                  <a:prstClr val="black"/>
                </a:solidFill>
                <a:latin typeface="Calibri"/>
                <a:ea typeface="+mn-ea"/>
                <a:cs typeface="+mn-cs"/>
              </a:rPr>
              <a:t>uRadian</a:t>
            </a:r>
            <a:r>
              <a:rPr lang="en-US" sz="1800" dirty="0" smtClean="0">
                <a:solidFill>
                  <a:prstClr val="black"/>
                </a:solidFill>
                <a:latin typeface="Calibri"/>
                <a:ea typeface="+mn-ea"/>
                <a:cs typeface="+mn-cs"/>
              </a:rPr>
              <a:t> IFOV </a:t>
            </a:r>
          </a:p>
          <a:p>
            <a:pPr defTabSz="457200" fontAlgn="auto">
              <a:spcBef>
                <a:spcPts val="0"/>
              </a:spcBef>
              <a:spcAft>
                <a:spcPts val="0"/>
              </a:spcAft>
              <a:defRPr/>
            </a:pPr>
            <a:r>
              <a:rPr lang="en-US" sz="1800" dirty="0" smtClean="0">
                <a:solidFill>
                  <a:prstClr val="black"/>
                </a:solidFill>
                <a:latin typeface="Calibri"/>
                <a:ea typeface="+mn-ea"/>
                <a:cs typeface="+mn-cs"/>
              </a:rPr>
              <a:t>Sensor Head Weight Approximately 80 pounds</a:t>
            </a:r>
            <a:endParaRPr lang="en-US" sz="1800" dirty="0">
              <a:solidFill>
                <a:prstClr val="black"/>
              </a:solidFill>
              <a:latin typeface="Calibri"/>
              <a:ea typeface="+mn-ea"/>
              <a:cs typeface="+mn-cs"/>
            </a:endParaRPr>
          </a:p>
          <a:p>
            <a:pPr defTabSz="457200" fontAlgn="auto">
              <a:spcBef>
                <a:spcPts val="0"/>
              </a:spcBef>
              <a:spcAft>
                <a:spcPts val="0"/>
              </a:spcAft>
              <a:defRPr/>
            </a:pPr>
            <a:endParaRPr lang="en-US" sz="1800" dirty="0">
              <a:solidFill>
                <a:prstClr val="black"/>
              </a:solidFill>
              <a:latin typeface="Calibri"/>
              <a:ea typeface="+mn-ea"/>
              <a:cs typeface="+mn-cs"/>
            </a:endParaRPr>
          </a:p>
          <a:p>
            <a:pPr defTabSz="457200" fontAlgn="auto">
              <a:spcBef>
                <a:spcPts val="0"/>
              </a:spcBef>
              <a:spcAft>
                <a:spcPts val="0"/>
              </a:spcAft>
              <a:defRPr/>
            </a:pPr>
            <a:endParaRPr lang="en-US" sz="1800" dirty="0">
              <a:solidFill>
                <a:prstClr val="black"/>
              </a:solidFill>
              <a:latin typeface="Calibri"/>
              <a:ea typeface="+mn-ea"/>
              <a:cs typeface="+mn-cs"/>
            </a:endParaRPr>
          </a:p>
        </p:txBody>
      </p:sp>
      <p:pic>
        <p:nvPicPr>
          <p:cNvPr id="149507" name="Picture 3" descr="Xiomas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950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750" y="2973388"/>
            <a:ext cx="35909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3046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descr="AtmospherAndPlanck6000V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7063" y="14987"/>
            <a:ext cx="7966075"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1554" name="Picture 3" descr="AtmospherAndPlanc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48713" y="7180263"/>
            <a:ext cx="7964488"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flipV="1">
            <a:off x="1624013" y="1435100"/>
            <a:ext cx="20637" cy="4232275"/>
          </a:xfrm>
          <a:prstGeom prst="line">
            <a:avLst/>
          </a:prstGeom>
          <a:ln w="1587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806575" y="1435100"/>
            <a:ext cx="19050" cy="4232275"/>
          </a:xfrm>
          <a:prstGeom prst="line">
            <a:avLst/>
          </a:prstGeom>
          <a:ln w="1587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924050" y="1587500"/>
            <a:ext cx="19050" cy="4232275"/>
          </a:xfrm>
          <a:prstGeom prst="line">
            <a:avLst/>
          </a:prstGeom>
          <a:ln w="1587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135313" y="1560513"/>
            <a:ext cx="19050" cy="4232275"/>
          </a:xfrm>
          <a:prstGeom prst="line">
            <a:avLst/>
          </a:prstGeom>
          <a:ln w="1587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597275" y="1560513"/>
            <a:ext cx="19050" cy="4232275"/>
          </a:xfrm>
          <a:prstGeom prst="line">
            <a:avLst/>
          </a:prstGeom>
          <a:ln w="1587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048250" y="1560513"/>
            <a:ext cx="20638" cy="4230687"/>
          </a:xfrm>
          <a:prstGeom prst="line">
            <a:avLst/>
          </a:prstGeom>
          <a:ln w="1587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510213" y="1560513"/>
            <a:ext cx="20637" cy="4230687"/>
          </a:xfrm>
          <a:prstGeom prst="line">
            <a:avLst/>
          </a:prstGeom>
          <a:ln w="1587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51562" name="TextBox 6"/>
          <p:cNvSpPr txBox="1">
            <a:spLocks noChangeArrowheads="1"/>
          </p:cNvSpPr>
          <p:nvPr/>
        </p:nvSpPr>
        <p:spPr bwMode="auto">
          <a:xfrm rot="5400000">
            <a:off x="612775" y="1155700"/>
            <a:ext cx="2263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1400">
                <a:solidFill>
                  <a:prstClr val="black"/>
                </a:solidFill>
              </a:rPr>
              <a:t>TMAS  INSB    1.5 – 1.7 um</a:t>
            </a:r>
          </a:p>
        </p:txBody>
      </p:sp>
      <p:sp>
        <p:nvSpPr>
          <p:cNvPr id="151563" name="TextBox 22"/>
          <p:cNvSpPr txBox="1">
            <a:spLocks noChangeArrowheads="1"/>
          </p:cNvSpPr>
          <p:nvPr/>
        </p:nvSpPr>
        <p:spPr bwMode="auto">
          <a:xfrm rot="5400000">
            <a:off x="2318544" y="1083469"/>
            <a:ext cx="2173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1400">
                <a:solidFill>
                  <a:prstClr val="black"/>
                </a:solidFill>
              </a:rPr>
              <a:t>TMAS QWIP  4.3 – 5.2 um</a:t>
            </a:r>
          </a:p>
        </p:txBody>
      </p:sp>
      <p:sp>
        <p:nvSpPr>
          <p:cNvPr id="151564" name="TextBox 25"/>
          <p:cNvSpPr txBox="1">
            <a:spLocks noChangeArrowheads="1"/>
          </p:cNvSpPr>
          <p:nvPr/>
        </p:nvSpPr>
        <p:spPr bwMode="auto">
          <a:xfrm rot="5400000">
            <a:off x="4206876" y="1123950"/>
            <a:ext cx="2222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1400">
                <a:solidFill>
                  <a:prstClr val="black"/>
                </a:solidFill>
              </a:rPr>
              <a:t>TMAS QWIP   8.2 – 9.0 um</a:t>
            </a:r>
          </a:p>
        </p:txBody>
      </p:sp>
      <p:sp>
        <p:nvSpPr>
          <p:cNvPr id="151565" name="TextBox 2"/>
          <p:cNvSpPr txBox="1">
            <a:spLocks noChangeArrowheads="1"/>
          </p:cNvSpPr>
          <p:nvPr/>
        </p:nvSpPr>
        <p:spPr bwMode="auto">
          <a:xfrm>
            <a:off x="5921375" y="1698625"/>
            <a:ext cx="144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1800">
                <a:solidFill>
                  <a:prstClr val="black"/>
                </a:solidFill>
              </a:rPr>
              <a:t>6000 K (Sun)</a:t>
            </a:r>
          </a:p>
        </p:txBody>
      </p:sp>
      <p:sp>
        <p:nvSpPr>
          <p:cNvPr id="151566" name="TextBox 22"/>
          <p:cNvSpPr txBox="1">
            <a:spLocks noChangeArrowheads="1"/>
          </p:cNvSpPr>
          <p:nvPr/>
        </p:nvSpPr>
        <p:spPr bwMode="auto">
          <a:xfrm>
            <a:off x="5957888" y="2165350"/>
            <a:ext cx="284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1800">
                <a:solidFill>
                  <a:prstClr val="black"/>
                </a:solidFill>
              </a:rPr>
              <a:t>1200 K (High Intensity Fire)</a:t>
            </a:r>
          </a:p>
        </p:txBody>
      </p:sp>
      <p:sp>
        <p:nvSpPr>
          <p:cNvPr id="151567" name="TextBox 25"/>
          <p:cNvSpPr txBox="1">
            <a:spLocks noChangeArrowheads="1"/>
          </p:cNvSpPr>
          <p:nvPr/>
        </p:nvSpPr>
        <p:spPr bwMode="auto">
          <a:xfrm>
            <a:off x="6143625" y="2779713"/>
            <a:ext cx="2684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1800">
                <a:solidFill>
                  <a:prstClr val="black"/>
                </a:solidFill>
              </a:rPr>
              <a:t>600 K (Low Intensity Fire)</a:t>
            </a:r>
          </a:p>
        </p:txBody>
      </p:sp>
      <p:sp>
        <p:nvSpPr>
          <p:cNvPr id="151568" name="TextBox 2"/>
          <p:cNvSpPr txBox="1">
            <a:spLocks noChangeArrowheads="1"/>
          </p:cNvSpPr>
          <p:nvPr/>
        </p:nvSpPr>
        <p:spPr bwMode="auto">
          <a:xfrm>
            <a:off x="1998663" y="6334125"/>
            <a:ext cx="5980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dirty="0">
                <a:solidFill>
                  <a:prstClr val="black"/>
                </a:solidFill>
              </a:rPr>
              <a:t>TMAS Spectral Bands and Black Body Curves</a:t>
            </a:r>
          </a:p>
        </p:txBody>
      </p:sp>
    </p:spTree>
    <p:extLst>
      <p:ext uri="{BB962C8B-B14F-4D97-AF65-F5344CB8AC3E}">
        <p14:creationId xmlns:p14="http://schemas.microsoft.com/office/powerpoint/2010/main" val="1549731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
          <p:cNvSpPr>
            <a:spLocks noChangeArrowheads="1"/>
          </p:cNvSpPr>
          <p:nvPr/>
        </p:nvSpPr>
        <p:spPr bwMode="auto">
          <a:xfrm>
            <a:off x="158750" y="274638"/>
            <a:ext cx="8091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fontAlgn="auto">
              <a:spcBef>
                <a:spcPts val="0"/>
              </a:spcBef>
              <a:spcAft>
                <a:spcPts val="0"/>
              </a:spcAft>
            </a:pPr>
            <a:r>
              <a:rPr lang="en-US" sz="2000" dirty="0">
                <a:solidFill>
                  <a:prstClr val="black"/>
                </a:solidFill>
                <a:latin typeface="Calibri"/>
                <a:ea typeface="+mn-ea"/>
                <a:cs typeface="+mn-cs"/>
              </a:rPr>
              <a:t>TMAS </a:t>
            </a:r>
            <a:r>
              <a:rPr lang="en-US" sz="2000" dirty="0" smtClean="0">
                <a:solidFill>
                  <a:prstClr val="black"/>
                </a:solidFill>
                <a:latin typeface="Calibri"/>
                <a:ea typeface="+mn-ea"/>
                <a:cs typeface="+mn-cs"/>
              </a:rPr>
              <a:t>Sensor Head</a:t>
            </a:r>
            <a:endParaRPr lang="en-US" sz="2000" dirty="0">
              <a:solidFill>
                <a:prstClr val="black"/>
              </a:solidFill>
              <a:latin typeface="Calibri"/>
              <a:ea typeface="+mn-ea"/>
              <a:cs typeface="+mn-cs"/>
            </a:endParaRPr>
          </a:p>
        </p:txBody>
      </p:sp>
      <p:pic>
        <p:nvPicPr>
          <p:cNvPr id="152578" name="Picture 4" descr="Macintosh HD:Users:johngreen:Documents:Xiomas:TMASSBIR:TMAS Phase II:TMASAndMou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5363" y="971550"/>
            <a:ext cx="4273550"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69" y="1820744"/>
            <a:ext cx="46672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Xiomas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46811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ctrTitle"/>
          </p:nvPr>
        </p:nvSpPr>
        <p:spPr>
          <a:xfrm>
            <a:off x="457200" y="227013"/>
            <a:ext cx="7924800" cy="2809875"/>
          </a:xfrm>
        </p:spPr>
        <p:txBody>
          <a:bodyPr/>
          <a:lstStyle/>
          <a:p>
            <a:pPr defTabSz="639763"/>
            <a:r>
              <a:rPr lang="en-US" sz="2800" dirty="0">
                <a:latin typeface="Tahoma" charset="0"/>
                <a:cs typeface="Times New Roman" charset="0"/>
              </a:rPr>
              <a:t/>
            </a:r>
            <a:br>
              <a:rPr lang="en-US" sz="2800" dirty="0">
                <a:latin typeface="Tahoma" charset="0"/>
                <a:cs typeface="Times New Roman" charset="0"/>
              </a:rPr>
            </a:br>
            <a:r>
              <a:rPr lang="en-US" sz="2000" dirty="0">
                <a:latin typeface="Tahoma" charset="0"/>
                <a:cs typeface="Times New Roman" charset="0"/>
              </a:rPr>
              <a:t>TBIRD</a:t>
            </a:r>
            <a:br>
              <a:rPr lang="en-US" sz="2000" dirty="0">
                <a:latin typeface="Tahoma" charset="0"/>
                <a:cs typeface="Times New Roman" charset="0"/>
              </a:rPr>
            </a:br>
            <a:r>
              <a:rPr lang="en-US" sz="2000" dirty="0">
                <a:latin typeface="Tahoma" charset="0"/>
                <a:cs typeface="Times New Roman" charset="0"/>
              </a:rPr>
              <a:t>Three Band Thermal Infrared Detector </a:t>
            </a:r>
            <a:br>
              <a:rPr lang="en-US" sz="2000" dirty="0">
                <a:latin typeface="Tahoma" charset="0"/>
                <a:cs typeface="Times New Roman" charset="0"/>
              </a:rPr>
            </a:br>
            <a:r>
              <a:rPr lang="en-US" sz="2000" dirty="0">
                <a:latin typeface="Tahoma" charset="0"/>
                <a:cs typeface="Times New Roman" charset="0"/>
              </a:rPr>
              <a:t>for </a:t>
            </a:r>
            <a:r>
              <a:rPr lang="en-US" sz="2000" dirty="0" err="1">
                <a:latin typeface="Tahoma" charset="0"/>
                <a:cs typeface="Times New Roman" charset="0"/>
              </a:rPr>
              <a:t>CubeSats</a:t>
            </a:r>
            <a:r>
              <a:rPr lang="en-US" sz="2000" dirty="0">
                <a:latin typeface="Tahoma" charset="0"/>
                <a:cs typeface="Times New Roman" charset="0"/>
              </a:rPr>
              <a:t> and UAS</a:t>
            </a:r>
            <a:r>
              <a:rPr lang="en-US" sz="2800" dirty="0">
                <a:latin typeface="Tahoma" charset="0"/>
                <a:cs typeface="Times New Roman" charset="0"/>
              </a:rPr>
              <a:t/>
            </a:r>
            <a:br>
              <a:rPr lang="en-US" sz="2800" dirty="0">
                <a:latin typeface="Tahoma" charset="0"/>
                <a:cs typeface="Times New Roman" charset="0"/>
              </a:rPr>
            </a:br>
            <a:r>
              <a:rPr lang="en-US" sz="2800" dirty="0">
                <a:latin typeface="Tahoma" charset="0"/>
                <a:cs typeface="Times New Roman" charset="0"/>
              </a:rPr>
              <a:t/>
            </a:r>
            <a:br>
              <a:rPr lang="en-US" sz="2800" dirty="0">
                <a:latin typeface="Tahoma" charset="0"/>
                <a:cs typeface="Times New Roman" charset="0"/>
              </a:rPr>
            </a:br>
            <a:r>
              <a:rPr lang="en-US" sz="2000" dirty="0">
                <a:latin typeface="Tahoma" charset="0"/>
                <a:cs typeface="Times New Roman" charset="0"/>
              </a:rPr>
              <a:t>Contracting Officer Representative: </a:t>
            </a:r>
            <a:r>
              <a:rPr lang="en-US" sz="2000" dirty="0" smtClean="0">
                <a:latin typeface="Tahoma" charset="0"/>
                <a:cs typeface="Times New Roman" charset="0"/>
              </a:rPr>
              <a:t>Matt </a:t>
            </a:r>
            <a:r>
              <a:rPr lang="en-US" sz="2000" dirty="0" err="1" smtClean="0">
                <a:latin typeface="Tahoma" charset="0"/>
                <a:cs typeface="Times New Roman" charset="0"/>
              </a:rPr>
              <a:t>Fladeland</a:t>
            </a:r>
            <a:endParaRPr lang="en-US" sz="2000" dirty="0">
              <a:latin typeface="Calibri" charset="0"/>
            </a:endParaRPr>
          </a:p>
        </p:txBody>
      </p:sp>
      <p:sp>
        <p:nvSpPr>
          <p:cNvPr id="155650" name="Subtitle 2"/>
          <p:cNvSpPr>
            <a:spLocks noGrp="1"/>
          </p:cNvSpPr>
          <p:nvPr>
            <p:ph type="subTitle" idx="1"/>
          </p:nvPr>
        </p:nvSpPr>
        <p:spPr>
          <a:xfrm>
            <a:off x="1371600" y="3181350"/>
            <a:ext cx="6400800" cy="914400"/>
          </a:xfrm>
        </p:spPr>
        <p:txBody>
          <a:bodyPr/>
          <a:lstStyle/>
          <a:p>
            <a:pPr eaLnBrk="1" hangingPunct="1"/>
            <a:r>
              <a:rPr lang="en-US" sz="2000" dirty="0">
                <a:solidFill>
                  <a:schemeClr val="tx1"/>
                </a:solidFill>
                <a:latin typeface="Tahoma" charset="0"/>
                <a:cs typeface="Tahoma" charset="0"/>
              </a:rPr>
              <a:t>Xiomas Technologies, L.L.C.    </a:t>
            </a:r>
          </a:p>
          <a:p>
            <a:r>
              <a:rPr lang="en-US" sz="2000" dirty="0">
                <a:solidFill>
                  <a:schemeClr val="tx1"/>
                </a:solidFill>
                <a:latin typeface="Tahoma" charset="0"/>
                <a:cs typeface="Tahoma" charset="0"/>
              </a:rPr>
              <a:t>Phase </a:t>
            </a:r>
            <a:r>
              <a:rPr lang="en-US" sz="2000" dirty="0" smtClean="0">
                <a:solidFill>
                  <a:schemeClr val="tx1"/>
                </a:solidFill>
                <a:latin typeface="Tahoma" charset="0"/>
                <a:cs typeface="Tahoma" charset="0"/>
              </a:rPr>
              <a:t>II SBIR Contract </a:t>
            </a:r>
            <a:r>
              <a:rPr lang="en-US" sz="2000" dirty="0">
                <a:solidFill>
                  <a:schemeClr val="tx1"/>
                </a:solidFill>
                <a:latin typeface="Tahoma" charset="0"/>
                <a:cs typeface="Tahoma" charset="0"/>
              </a:rPr>
              <a:t>Number: 80NSSC19C0168  </a:t>
            </a:r>
            <a:endParaRPr lang="en-US" sz="2000" dirty="0">
              <a:solidFill>
                <a:schemeClr val="tx1"/>
              </a:solidFill>
              <a:latin typeface="Calibri" charset="0"/>
            </a:endParaRPr>
          </a:p>
        </p:txBody>
      </p:sp>
      <p:sp>
        <p:nvSpPr>
          <p:cNvPr id="155651" name="Rectangle 3"/>
          <p:cNvSpPr>
            <a:spLocks noChangeArrowheads="1"/>
          </p:cNvSpPr>
          <p:nvPr/>
        </p:nvSpPr>
        <p:spPr bwMode="auto">
          <a:xfrm>
            <a:off x="2286000" y="4062413"/>
            <a:ext cx="4572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latin typeface="Tahoma" charset="0"/>
                <a:cs typeface="Tahoma" charset="0"/>
              </a:rPr>
              <a:t>Principle Investigator: John Green</a:t>
            </a:r>
          </a:p>
          <a:p>
            <a:pPr algn="ctr"/>
            <a:r>
              <a:rPr lang="en-US" sz="1400">
                <a:latin typeface="Tahoma" charset="0"/>
                <a:cs typeface="Tahoma" charset="0"/>
                <a:hlinkClick r:id="rId3"/>
              </a:rPr>
              <a:t>johngreen@xiomas.com</a:t>
            </a:r>
            <a:endParaRPr lang="en-US" sz="1400">
              <a:latin typeface="Tahoma" charset="0"/>
              <a:cs typeface="Tahoma" charset="0"/>
            </a:endParaRPr>
          </a:p>
          <a:p>
            <a:pPr algn="ctr"/>
            <a:r>
              <a:rPr lang="en-US" sz="1400">
                <a:latin typeface="Tahoma" charset="0"/>
                <a:cs typeface="Tahoma" charset="0"/>
              </a:rPr>
              <a:t>734-646-6535</a:t>
            </a:r>
          </a:p>
        </p:txBody>
      </p:sp>
      <p:sp>
        <p:nvSpPr>
          <p:cNvPr id="155652" name="TextBox 3"/>
          <p:cNvSpPr txBox="1">
            <a:spLocks noChangeArrowheads="1"/>
          </p:cNvSpPr>
          <p:nvPr/>
        </p:nvSpPr>
        <p:spPr bwMode="auto">
          <a:xfrm>
            <a:off x="76200" y="5378450"/>
            <a:ext cx="8915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000">
                <a:latin typeface="Arial" charset="0"/>
              </a:rPr>
              <a:t>SBIR RIGHTS NOTICE (DEC 2007)</a:t>
            </a:r>
          </a:p>
          <a:p>
            <a:pPr algn="ctr"/>
            <a:r>
              <a:rPr lang="en-US" sz="1000">
                <a:latin typeface="Arial" charset="0"/>
              </a:rPr>
              <a:t>These SBIR data are furnished with SBIR rights under Contract No._____ (and subcontract _____, if appropriate).  For a period of 4 years, unless extended in accordance with FAR 27.409(h), after acceptance of all items to be delivered under this contract, the Government will use these data for Government purposes only, and they shall not be disclosed outside the Government (including disclosure for procurement purposes) during such period without permission of the Contractor, except that, subject to the foregoing use and disclosure prohibitions, these data may be disclosed for use by support Contractors. After the protection period, the Government has a paid-up license to use, and to authorize others to use on its behalf, these data for Government purposes, but is relieved of all disclosure prohibitions and assumes no liability for unauthorized use of these data by third parties. This notice shall be affixed to any reproductions of these data, in whole or in part. </a:t>
            </a:r>
          </a:p>
          <a:p>
            <a:pPr algn="ctr"/>
            <a:r>
              <a:rPr lang="en-US" sz="1000">
                <a:latin typeface="Arial" charset="0"/>
              </a:rPr>
              <a:t>(END OF NOTICE)</a:t>
            </a:r>
            <a:endParaRPr lang="en-US" sz="100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ChangeArrowheads="1"/>
          </p:cNvSpPr>
          <p:nvPr/>
        </p:nvSpPr>
        <p:spPr bwMode="auto">
          <a:xfrm>
            <a:off x="361989" y="782356"/>
            <a:ext cx="8020011"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fontAlgn="auto">
              <a:spcBef>
                <a:spcPts val="0"/>
              </a:spcBef>
              <a:spcAft>
                <a:spcPts val="0"/>
              </a:spcAft>
            </a:pPr>
            <a:r>
              <a:rPr lang="en-US" sz="1800" b="1" dirty="0">
                <a:solidFill>
                  <a:prstClr val="black"/>
                </a:solidFill>
                <a:latin typeface="Calibri"/>
                <a:ea typeface="+mn-ea"/>
                <a:cs typeface="+mn-cs"/>
              </a:rPr>
              <a:t>Identification and Significance of the Proposed Innovation </a:t>
            </a:r>
            <a:endParaRPr lang="en-US" sz="1800" b="1" dirty="0" smtClean="0">
              <a:solidFill>
                <a:prstClr val="black"/>
              </a:solidFill>
              <a:latin typeface="Calibri"/>
              <a:ea typeface="+mn-ea"/>
              <a:cs typeface="+mn-cs"/>
            </a:endParaRPr>
          </a:p>
          <a:p>
            <a:pPr defTabSz="457200" fontAlgn="auto">
              <a:spcBef>
                <a:spcPts val="0"/>
              </a:spcBef>
              <a:spcAft>
                <a:spcPts val="0"/>
              </a:spcAft>
            </a:pPr>
            <a:endParaRPr lang="en-US" sz="1800" dirty="0" smtClean="0">
              <a:solidFill>
                <a:prstClr val="black"/>
              </a:solidFill>
              <a:latin typeface="Calibri"/>
              <a:ea typeface="+mn-ea"/>
              <a:cs typeface="+mn-cs"/>
            </a:endParaRPr>
          </a:p>
          <a:p>
            <a:pPr defTabSz="457200" fontAlgn="auto">
              <a:spcBef>
                <a:spcPts val="0"/>
              </a:spcBef>
              <a:spcAft>
                <a:spcPts val="0"/>
              </a:spcAft>
            </a:pPr>
            <a:r>
              <a:rPr lang="en-US" sz="1800" dirty="0" smtClean="0">
                <a:solidFill>
                  <a:prstClr val="black"/>
                </a:solidFill>
                <a:latin typeface="Calibri"/>
                <a:ea typeface="+mn-ea"/>
                <a:cs typeface="+mn-cs"/>
              </a:rPr>
              <a:t>The </a:t>
            </a:r>
            <a:r>
              <a:rPr lang="en-US" sz="1800" dirty="0">
                <a:solidFill>
                  <a:prstClr val="black"/>
                </a:solidFill>
                <a:latin typeface="Calibri"/>
                <a:ea typeface="+mn-ea"/>
                <a:cs typeface="+mn-cs"/>
              </a:rPr>
              <a:t>overall objective of the SBIR is to develop a high performance, inexpensive, three-band thermal infrared camera system, suitable for deployment in Unmanned Airborne Systems and </a:t>
            </a:r>
            <a:r>
              <a:rPr lang="en-US" sz="1800" dirty="0" err="1">
                <a:solidFill>
                  <a:prstClr val="black"/>
                </a:solidFill>
                <a:latin typeface="Calibri"/>
                <a:ea typeface="+mn-ea"/>
                <a:cs typeface="+mn-cs"/>
              </a:rPr>
              <a:t>CubeSats</a:t>
            </a:r>
            <a:r>
              <a:rPr lang="en-US" sz="1800" dirty="0">
                <a:solidFill>
                  <a:prstClr val="black"/>
                </a:solidFill>
                <a:latin typeface="Calibri"/>
                <a:ea typeface="+mn-ea"/>
                <a:cs typeface="+mn-cs"/>
              </a:rPr>
              <a:t>.  </a:t>
            </a:r>
            <a:endParaRPr lang="en-US" sz="1800" dirty="0" smtClean="0">
              <a:solidFill>
                <a:prstClr val="black"/>
              </a:solidFill>
              <a:latin typeface="Calibri"/>
              <a:ea typeface="+mn-ea"/>
              <a:cs typeface="+mn-cs"/>
            </a:endParaRPr>
          </a:p>
          <a:p>
            <a:pPr defTabSz="457200" fontAlgn="auto">
              <a:spcBef>
                <a:spcPts val="0"/>
              </a:spcBef>
              <a:spcAft>
                <a:spcPts val="0"/>
              </a:spcAft>
            </a:pPr>
            <a:endParaRPr lang="en-US" sz="1800" dirty="0">
              <a:solidFill>
                <a:prstClr val="black"/>
              </a:solidFill>
              <a:latin typeface="Calibri"/>
              <a:ea typeface="+mn-ea"/>
              <a:cs typeface="+mn-cs"/>
            </a:endParaRPr>
          </a:p>
          <a:p>
            <a:pPr defTabSz="457200" fontAlgn="auto">
              <a:spcBef>
                <a:spcPts val="0"/>
              </a:spcBef>
              <a:spcAft>
                <a:spcPts val="0"/>
              </a:spcAft>
            </a:pPr>
            <a:r>
              <a:rPr lang="en-US" sz="1800" dirty="0" smtClean="0">
                <a:solidFill>
                  <a:prstClr val="black"/>
                </a:solidFill>
                <a:latin typeface="Calibri"/>
                <a:ea typeface="+mn-ea"/>
                <a:cs typeface="+mn-cs"/>
              </a:rPr>
              <a:t>This </a:t>
            </a:r>
            <a:r>
              <a:rPr lang="en-US" sz="1800" dirty="0">
                <a:solidFill>
                  <a:prstClr val="black"/>
                </a:solidFill>
                <a:latin typeface="Calibri"/>
                <a:ea typeface="+mn-ea"/>
                <a:cs typeface="+mn-cs"/>
              </a:rPr>
              <a:t>imaging system will be capable of mapping thermal features on the surface of the earth with a high revisit rate and high spatial resolution.  </a:t>
            </a:r>
            <a:endParaRPr lang="en-US" sz="1800" dirty="0" smtClean="0">
              <a:solidFill>
                <a:prstClr val="black"/>
              </a:solidFill>
              <a:latin typeface="Calibri"/>
              <a:ea typeface="+mn-ea"/>
              <a:cs typeface="+mn-cs"/>
            </a:endParaRPr>
          </a:p>
          <a:p>
            <a:pPr defTabSz="457200" fontAlgn="auto">
              <a:spcBef>
                <a:spcPts val="0"/>
              </a:spcBef>
              <a:spcAft>
                <a:spcPts val="0"/>
              </a:spcAft>
            </a:pPr>
            <a:endParaRPr lang="en-US" sz="1800" dirty="0">
              <a:solidFill>
                <a:prstClr val="black"/>
              </a:solidFill>
              <a:latin typeface="Calibri"/>
              <a:ea typeface="+mn-ea"/>
              <a:cs typeface="+mn-cs"/>
            </a:endParaRPr>
          </a:p>
          <a:p>
            <a:pPr defTabSz="457200" fontAlgn="auto">
              <a:spcBef>
                <a:spcPts val="0"/>
              </a:spcBef>
              <a:spcAft>
                <a:spcPts val="0"/>
              </a:spcAft>
            </a:pPr>
            <a:r>
              <a:rPr lang="en-US" sz="1800" dirty="0" smtClean="0">
                <a:solidFill>
                  <a:prstClr val="black"/>
                </a:solidFill>
                <a:latin typeface="Calibri"/>
                <a:ea typeface="+mn-ea"/>
                <a:cs typeface="+mn-cs"/>
              </a:rPr>
              <a:t>Xiomas </a:t>
            </a:r>
            <a:r>
              <a:rPr lang="en-US" sz="1800" dirty="0">
                <a:solidFill>
                  <a:prstClr val="black"/>
                </a:solidFill>
                <a:latin typeface="Calibri"/>
                <a:ea typeface="+mn-ea"/>
                <a:cs typeface="+mn-cs"/>
              </a:rPr>
              <a:t>believes the Three Band Infrared Detector (TBIRD) System will see significant demand as a small multiband thermal sensor onboard small to medium sized unmanned airborne vehicles (UAV) and space-based cubesat applications, in both the commercial and military markets.</a:t>
            </a:r>
          </a:p>
          <a:p>
            <a:pPr defTabSz="457200" fontAlgn="auto">
              <a:spcBef>
                <a:spcPts val="0"/>
              </a:spcBef>
              <a:spcAft>
                <a:spcPts val="0"/>
              </a:spcAft>
            </a:pPr>
            <a:r>
              <a:rPr lang="en-US" sz="1800" dirty="0">
                <a:solidFill>
                  <a:prstClr val="black"/>
                </a:solidFill>
                <a:latin typeface="Calibri"/>
                <a:ea typeface="+mn-ea"/>
                <a:cs typeface="+mn-cs"/>
              </a:rPr>
              <a:t> </a:t>
            </a:r>
          </a:p>
          <a:p>
            <a:pPr defTabSz="457200" fontAlgn="auto">
              <a:spcBef>
                <a:spcPts val="0"/>
              </a:spcBef>
              <a:spcAft>
                <a:spcPts val="0"/>
              </a:spcAft>
            </a:pPr>
            <a:r>
              <a:rPr lang="en-US" sz="1800" dirty="0" smtClean="0">
                <a:solidFill>
                  <a:prstClr val="black"/>
                </a:solidFill>
                <a:latin typeface="Calibri"/>
                <a:ea typeface="+mn-ea"/>
                <a:cs typeface="+mn-cs"/>
              </a:rPr>
              <a:t>In </a:t>
            </a:r>
            <a:r>
              <a:rPr lang="en-US" sz="1800" dirty="0">
                <a:solidFill>
                  <a:prstClr val="black"/>
                </a:solidFill>
                <a:latin typeface="Calibri"/>
                <a:ea typeface="+mn-ea"/>
                <a:cs typeface="+mn-cs"/>
              </a:rPr>
              <a:t>Phase II we propose to develop a flight ready TRL 7 prototype, with the final six months of Phase II dedicated to instrument calibration and characterization, environmental tests (shock, vibration, temperature, etc.), and flight tests in manned or unmanned small aircraft.  </a:t>
            </a:r>
          </a:p>
        </p:txBody>
      </p:sp>
      <p:sp>
        <p:nvSpPr>
          <p:cNvPr id="3" name="TextBox 2"/>
          <p:cNvSpPr txBox="1">
            <a:spLocks noChangeArrowheads="1"/>
          </p:cNvSpPr>
          <p:nvPr/>
        </p:nvSpPr>
        <p:spPr bwMode="auto">
          <a:xfrm>
            <a:off x="544262" y="170294"/>
            <a:ext cx="819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Arial" charset="0"/>
                <a:ea typeface="ＭＳ Ｐゴシック" charset="0"/>
                <a:cs typeface="ＭＳ Ｐゴシック" charset="0"/>
              </a:defRPr>
            </a:lvl1pPr>
            <a:lvl2pPr marL="742950" indent="-285750" eaLnBrk="0" hangingPunct="0">
              <a:defRPr sz="1300">
                <a:solidFill>
                  <a:schemeClr val="tx1"/>
                </a:solidFill>
                <a:latin typeface="Arial" charset="0"/>
                <a:ea typeface="ＭＳ Ｐゴシック" charset="0"/>
              </a:defRPr>
            </a:lvl2pPr>
            <a:lvl3pPr marL="1143000" indent="-228600" eaLnBrk="0" hangingPunct="0">
              <a:defRPr sz="1300">
                <a:solidFill>
                  <a:schemeClr val="tx1"/>
                </a:solidFill>
                <a:latin typeface="Arial" charset="0"/>
                <a:ea typeface="ＭＳ Ｐゴシック" charset="0"/>
              </a:defRPr>
            </a:lvl3pPr>
            <a:lvl4pPr marL="1600200" indent="-228600" eaLnBrk="0" hangingPunct="0">
              <a:defRPr sz="1300">
                <a:solidFill>
                  <a:schemeClr val="tx1"/>
                </a:solidFill>
                <a:latin typeface="Arial" charset="0"/>
                <a:ea typeface="ＭＳ Ｐゴシック" charset="0"/>
              </a:defRPr>
            </a:lvl4pPr>
            <a:lvl5pPr marL="2057400" indent="-228600" eaLnBrk="0" hangingPunct="0">
              <a:defRPr sz="1300">
                <a:solidFill>
                  <a:schemeClr val="tx1"/>
                </a:solidFill>
                <a:latin typeface="Arial" charset="0"/>
                <a:ea typeface="ＭＳ Ｐゴシック" charset="0"/>
              </a:defRPr>
            </a:lvl5pPr>
            <a:lvl6pPr marL="2514600" indent="-228600" defTabSz="639763" eaLnBrk="0" fontAlgn="base" hangingPunct="0">
              <a:spcBef>
                <a:spcPct val="0"/>
              </a:spcBef>
              <a:spcAft>
                <a:spcPct val="0"/>
              </a:spcAft>
              <a:defRPr sz="1300">
                <a:solidFill>
                  <a:schemeClr val="tx1"/>
                </a:solidFill>
                <a:latin typeface="Arial" charset="0"/>
                <a:ea typeface="ＭＳ Ｐゴシック" charset="0"/>
              </a:defRPr>
            </a:lvl6pPr>
            <a:lvl7pPr marL="2971800" indent="-228600" defTabSz="639763" eaLnBrk="0" fontAlgn="base" hangingPunct="0">
              <a:spcBef>
                <a:spcPct val="0"/>
              </a:spcBef>
              <a:spcAft>
                <a:spcPct val="0"/>
              </a:spcAft>
              <a:defRPr sz="1300">
                <a:solidFill>
                  <a:schemeClr val="tx1"/>
                </a:solidFill>
                <a:latin typeface="Arial" charset="0"/>
                <a:ea typeface="ＭＳ Ｐゴシック" charset="0"/>
              </a:defRPr>
            </a:lvl7pPr>
            <a:lvl8pPr marL="3429000" indent="-228600" defTabSz="639763" eaLnBrk="0" fontAlgn="base" hangingPunct="0">
              <a:spcBef>
                <a:spcPct val="0"/>
              </a:spcBef>
              <a:spcAft>
                <a:spcPct val="0"/>
              </a:spcAft>
              <a:defRPr sz="1300">
                <a:solidFill>
                  <a:schemeClr val="tx1"/>
                </a:solidFill>
                <a:latin typeface="Arial" charset="0"/>
                <a:ea typeface="ＭＳ Ｐゴシック" charset="0"/>
              </a:defRPr>
            </a:lvl8pPr>
            <a:lvl9pPr marL="3886200" indent="-228600" defTabSz="639763" eaLnBrk="0" fontAlgn="base" hangingPunct="0">
              <a:spcBef>
                <a:spcPct val="0"/>
              </a:spcBef>
              <a:spcAft>
                <a:spcPct val="0"/>
              </a:spcAft>
              <a:defRPr sz="13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2000" dirty="0">
                <a:solidFill>
                  <a:prstClr val="black"/>
                </a:solidFill>
              </a:rPr>
              <a:t>TBIRD Overview </a:t>
            </a:r>
            <a:endParaRPr lang="en-US" sz="2000" dirty="0">
              <a:solidFill>
                <a:prstClr val="black"/>
              </a:solidFill>
              <a:latin typeface="Times New Roman" charset="0"/>
              <a:cs typeface="Times New Roman" charset="0"/>
            </a:endParaRPr>
          </a:p>
        </p:txBody>
      </p:sp>
      <p:pic>
        <p:nvPicPr>
          <p:cNvPr id="4" name="Picture 3"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2123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879" y="502597"/>
            <a:ext cx="8620606" cy="5355313"/>
          </a:xfrm>
          <a:prstGeom prst="rect">
            <a:avLst/>
          </a:prstGeom>
        </p:spPr>
        <p:txBody>
          <a:bodyPr wrap="square">
            <a:spAutoFit/>
          </a:bodyPr>
          <a:lstStyle/>
          <a:p>
            <a:pPr defTabSz="457200" fontAlgn="auto">
              <a:spcBef>
                <a:spcPts val="0"/>
              </a:spcBef>
              <a:spcAft>
                <a:spcPts val="0"/>
              </a:spcAft>
            </a:pPr>
            <a:r>
              <a:rPr lang="en-US" sz="1800" dirty="0">
                <a:solidFill>
                  <a:prstClr val="black"/>
                </a:solidFill>
                <a:latin typeface="Calibri"/>
                <a:ea typeface="+mn-ea"/>
                <a:cs typeface="+mn-cs"/>
              </a:rPr>
              <a:t>  </a:t>
            </a:r>
            <a:r>
              <a:rPr lang="en-US" sz="1800" dirty="0" smtClean="0">
                <a:solidFill>
                  <a:prstClr val="black"/>
                </a:solidFill>
                <a:latin typeface="Calibri"/>
                <a:ea typeface="+mn-ea"/>
                <a:cs typeface="+mn-cs"/>
              </a:rPr>
              <a:t>TBIRD </a:t>
            </a:r>
            <a:r>
              <a:rPr lang="en-US" sz="1800" dirty="0">
                <a:solidFill>
                  <a:prstClr val="black"/>
                </a:solidFill>
                <a:latin typeface="Calibri"/>
                <a:ea typeface="+mn-ea"/>
                <a:cs typeface="+mn-cs"/>
              </a:rPr>
              <a:t>incorporates a step stare optical design which provides fundamental advantages over current imaging systems including:</a:t>
            </a:r>
          </a:p>
          <a:p>
            <a:pPr marL="285750" indent="-285750" defTabSz="457200" fontAlgn="auto">
              <a:spcBef>
                <a:spcPts val="0"/>
              </a:spcBef>
              <a:spcAft>
                <a:spcPts val="0"/>
              </a:spcAft>
              <a:buFont typeface="Arial"/>
              <a:buChar char="•"/>
            </a:pPr>
            <a:r>
              <a:rPr lang="en-US" sz="1800" dirty="0">
                <a:solidFill>
                  <a:prstClr val="black"/>
                </a:solidFill>
                <a:latin typeface="Calibri"/>
                <a:ea typeface="+mn-ea"/>
                <a:cs typeface="+mn-cs"/>
              </a:rPr>
              <a:t>The combination of a step stare scanning mirror with a focal plane array offers fundamental improvements in spatial </a:t>
            </a:r>
            <a:r>
              <a:rPr lang="en-US" sz="1800" dirty="0" smtClean="0">
                <a:solidFill>
                  <a:prstClr val="black"/>
                </a:solidFill>
                <a:latin typeface="Calibri"/>
                <a:ea typeface="+mn-ea"/>
                <a:cs typeface="+mn-cs"/>
              </a:rPr>
              <a:t>resolution</a:t>
            </a:r>
            <a:br>
              <a:rPr lang="en-US" sz="1800" dirty="0" smtClean="0">
                <a:solidFill>
                  <a:prstClr val="black"/>
                </a:solidFill>
                <a:latin typeface="Calibri"/>
                <a:ea typeface="+mn-ea"/>
                <a:cs typeface="+mn-cs"/>
              </a:rPr>
            </a:br>
            <a:endParaRPr lang="en-US" sz="1800" dirty="0">
              <a:solidFill>
                <a:prstClr val="black"/>
              </a:solidFill>
              <a:latin typeface="Calibri"/>
              <a:ea typeface="+mn-ea"/>
              <a:cs typeface="+mn-cs"/>
            </a:endParaRPr>
          </a:p>
          <a:p>
            <a:pPr marL="285750" indent="-285750" defTabSz="457200" fontAlgn="auto">
              <a:spcBef>
                <a:spcPts val="0"/>
              </a:spcBef>
              <a:spcAft>
                <a:spcPts val="0"/>
              </a:spcAft>
              <a:buFont typeface="Arial"/>
              <a:buChar char="•"/>
            </a:pPr>
            <a:r>
              <a:rPr lang="en-US" sz="1800" dirty="0">
                <a:solidFill>
                  <a:prstClr val="black"/>
                </a:solidFill>
                <a:latin typeface="Calibri"/>
                <a:ea typeface="+mn-ea"/>
                <a:cs typeface="+mn-cs"/>
              </a:rPr>
              <a:t>The high performance of the step stare scanning system combined with current state of the art detectors results in wide area coverage similar to MODIS and with the spatial resolution of </a:t>
            </a:r>
            <a:r>
              <a:rPr lang="en-US" sz="1800" dirty="0" smtClean="0">
                <a:solidFill>
                  <a:prstClr val="black"/>
                </a:solidFill>
                <a:latin typeface="Calibri"/>
                <a:ea typeface="+mn-ea"/>
                <a:cs typeface="+mn-cs"/>
              </a:rPr>
              <a:t>ASTER</a:t>
            </a:r>
            <a:br>
              <a:rPr lang="en-US" sz="1800" dirty="0" smtClean="0">
                <a:solidFill>
                  <a:prstClr val="black"/>
                </a:solidFill>
                <a:latin typeface="Calibri"/>
                <a:ea typeface="+mn-ea"/>
                <a:cs typeface="+mn-cs"/>
              </a:rPr>
            </a:br>
            <a:endParaRPr lang="en-US" sz="1800" dirty="0">
              <a:solidFill>
                <a:prstClr val="black"/>
              </a:solidFill>
              <a:latin typeface="Calibri"/>
              <a:ea typeface="+mn-ea"/>
              <a:cs typeface="+mn-cs"/>
            </a:endParaRPr>
          </a:p>
          <a:p>
            <a:pPr marL="285750" indent="-285750" defTabSz="457200" fontAlgn="auto">
              <a:spcBef>
                <a:spcPts val="0"/>
              </a:spcBef>
              <a:spcAft>
                <a:spcPts val="0"/>
              </a:spcAft>
              <a:buFont typeface="Arial"/>
              <a:buChar char="•"/>
            </a:pPr>
            <a:r>
              <a:rPr lang="en-US" sz="1800" dirty="0" smtClean="0">
                <a:solidFill>
                  <a:prstClr val="black"/>
                </a:solidFill>
                <a:latin typeface="Calibri"/>
                <a:ea typeface="+mn-ea"/>
                <a:cs typeface="+mn-cs"/>
              </a:rPr>
              <a:t>The proposed </a:t>
            </a:r>
            <a:r>
              <a:rPr lang="en-US" sz="1800" dirty="0">
                <a:solidFill>
                  <a:prstClr val="black"/>
                </a:solidFill>
                <a:latin typeface="Calibri"/>
                <a:ea typeface="+mn-ea"/>
                <a:cs typeface="+mn-cs"/>
              </a:rPr>
              <a:t>step stare system will easily accommodate higher scan rates.  As a result the TBIRD will be suitable for a wide range of applications and operational concepts, both space based and airborne</a:t>
            </a:r>
            <a:r>
              <a:rPr lang="en-US" sz="1800" dirty="0" smtClean="0">
                <a:solidFill>
                  <a:prstClr val="black"/>
                </a:solidFill>
                <a:latin typeface="Calibri"/>
                <a:ea typeface="+mn-ea"/>
                <a:cs typeface="+mn-cs"/>
              </a:rPr>
              <a:t>.</a:t>
            </a:r>
            <a:br>
              <a:rPr lang="en-US" sz="1800" dirty="0" smtClean="0">
                <a:solidFill>
                  <a:prstClr val="black"/>
                </a:solidFill>
                <a:latin typeface="Calibri"/>
                <a:ea typeface="+mn-ea"/>
                <a:cs typeface="+mn-cs"/>
              </a:rPr>
            </a:br>
            <a:endParaRPr lang="en-US" sz="1800" dirty="0">
              <a:solidFill>
                <a:prstClr val="black"/>
              </a:solidFill>
              <a:latin typeface="Calibri"/>
              <a:ea typeface="+mn-ea"/>
              <a:cs typeface="+mn-cs"/>
            </a:endParaRPr>
          </a:p>
          <a:p>
            <a:pPr marL="285750" indent="-285750" defTabSz="457200" fontAlgn="auto">
              <a:spcBef>
                <a:spcPts val="0"/>
              </a:spcBef>
              <a:spcAft>
                <a:spcPts val="0"/>
              </a:spcAft>
              <a:buFont typeface="Arial"/>
              <a:buChar char="•"/>
            </a:pPr>
            <a:r>
              <a:rPr lang="en-US" sz="1800" dirty="0">
                <a:solidFill>
                  <a:prstClr val="black"/>
                </a:solidFill>
                <a:latin typeface="Calibri"/>
                <a:ea typeface="+mn-ea"/>
                <a:cs typeface="+mn-cs"/>
              </a:rPr>
              <a:t>We’ve developed a Forward Motion Compensation mechanism, which is incorporated in the TBIRD lens.   This feature eliminates image smear due to platform motion, greatly enhancing image quality over existing high resolution thermal imagers</a:t>
            </a:r>
            <a:r>
              <a:rPr lang="en-US" sz="1800" dirty="0" smtClean="0">
                <a:solidFill>
                  <a:prstClr val="black"/>
                </a:solidFill>
                <a:latin typeface="Calibri"/>
                <a:ea typeface="+mn-ea"/>
                <a:cs typeface="+mn-cs"/>
              </a:rPr>
              <a:t>.</a:t>
            </a:r>
            <a:br>
              <a:rPr lang="en-US" sz="1800" dirty="0" smtClean="0">
                <a:solidFill>
                  <a:prstClr val="black"/>
                </a:solidFill>
                <a:latin typeface="Calibri"/>
                <a:ea typeface="+mn-ea"/>
                <a:cs typeface="+mn-cs"/>
              </a:rPr>
            </a:br>
            <a:endParaRPr lang="en-US" sz="1800" dirty="0">
              <a:solidFill>
                <a:prstClr val="black"/>
              </a:solidFill>
              <a:latin typeface="Calibri"/>
              <a:ea typeface="+mn-ea"/>
              <a:cs typeface="+mn-cs"/>
            </a:endParaRPr>
          </a:p>
          <a:p>
            <a:pPr marL="285750" indent="-285750" defTabSz="457200" fontAlgn="auto">
              <a:spcBef>
                <a:spcPts val="0"/>
              </a:spcBef>
              <a:spcAft>
                <a:spcPts val="0"/>
              </a:spcAft>
              <a:buFont typeface="Arial"/>
              <a:buChar char="•"/>
            </a:pPr>
            <a:r>
              <a:rPr lang="en-US" sz="1800" dirty="0">
                <a:solidFill>
                  <a:prstClr val="black"/>
                </a:solidFill>
                <a:latin typeface="Calibri"/>
                <a:ea typeface="+mn-ea"/>
                <a:cs typeface="+mn-cs"/>
              </a:rPr>
              <a:t>S</a:t>
            </a:r>
            <a:r>
              <a:rPr lang="en-US" sz="1800" dirty="0" smtClean="0">
                <a:solidFill>
                  <a:prstClr val="black"/>
                </a:solidFill>
                <a:latin typeface="Calibri"/>
                <a:ea typeface="+mn-ea"/>
                <a:cs typeface="+mn-cs"/>
              </a:rPr>
              <a:t>uper </a:t>
            </a:r>
            <a:r>
              <a:rPr lang="en-US" sz="1800" dirty="0">
                <a:solidFill>
                  <a:prstClr val="black"/>
                </a:solidFill>
                <a:latin typeface="Calibri"/>
                <a:ea typeface="+mn-ea"/>
                <a:cs typeface="+mn-cs"/>
              </a:rPr>
              <a:t>resolution </a:t>
            </a:r>
            <a:r>
              <a:rPr lang="en-US" sz="1800" dirty="0" smtClean="0">
                <a:solidFill>
                  <a:prstClr val="black"/>
                </a:solidFill>
                <a:latin typeface="Calibri"/>
                <a:ea typeface="+mn-ea"/>
                <a:cs typeface="+mn-cs"/>
              </a:rPr>
              <a:t>feature, which </a:t>
            </a:r>
            <a:r>
              <a:rPr lang="en-US" sz="1800" dirty="0">
                <a:solidFill>
                  <a:prstClr val="black"/>
                </a:solidFill>
                <a:latin typeface="Calibri"/>
                <a:ea typeface="+mn-ea"/>
                <a:cs typeface="+mn-cs"/>
              </a:rPr>
              <a:t>has the potential to improve spatial resolution and </a:t>
            </a:r>
            <a:r>
              <a:rPr lang="en-US" sz="1800" dirty="0" err="1">
                <a:solidFill>
                  <a:prstClr val="black"/>
                </a:solidFill>
                <a:latin typeface="Calibri"/>
                <a:ea typeface="+mn-ea"/>
                <a:cs typeface="+mn-cs"/>
              </a:rPr>
              <a:t>subpixel</a:t>
            </a:r>
            <a:r>
              <a:rPr lang="en-US" sz="1800" dirty="0">
                <a:solidFill>
                  <a:prstClr val="black"/>
                </a:solidFill>
                <a:latin typeface="Calibri"/>
                <a:ea typeface="+mn-ea"/>
                <a:cs typeface="+mn-cs"/>
              </a:rPr>
              <a:t> target detection by a factor of 2 or more. </a:t>
            </a:r>
          </a:p>
        </p:txBody>
      </p:sp>
      <p:sp>
        <p:nvSpPr>
          <p:cNvPr id="3" name="TextBox 2"/>
          <p:cNvSpPr txBox="1">
            <a:spLocks noChangeArrowheads="1"/>
          </p:cNvSpPr>
          <p:nvPr/>
        </p:nvSpPr>
        <p:spPr bwMode="auto">
          <a:xfrm>
            <a:off x="544262" y="170294"/>
            <a:ext cx="819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Arial" charset="0"/>
                <a:ea typeface="ＭＳ Ｐゴシック" charset="0"/>
                <a:cs typeface="ＭＳ Ｐゴシック" charset="0"/>
              </a:defRPr>
            </a:lvl1pPr>
            <a:lvl2pPr marL="742950" indent="-285750" eaLnBrk="0" hangingPunct="0">
              <a:defRPr sz="1300">
                <a:solidFill>
                  <a:schemeClr val="tx1"/>
                </a:solidFill>
                <a:latin typeface="Arial" charset="0"/>
                <a:ea typeface="ＭＳ Ｐゴシック" charset="0"/>
              </a:defRPr>
            </a:lvl2pPr>
            <a:lvl3pPr marL="1143000" indent="-228600" eaLnBrk="0" hangingPunct="0">
              <a:defRPr sz="1300">
                <a:solidFill>
                  <a:schemeClr val="tx1"/>
                </a:solidFill>
                <a:latin typeface="Arial" charset="0"/>
                <a:ea typeface="ＭＳ Ｐゴシック" charset="0"/>
              </a:defRPr>
            </a:lvl3pPr>
            <a:lvl4pPr marL="1600200" indent="-228600" eaLnBrk="0" hangingPunct="0">
              <a:defRPr sz="1300">
                <a:solidFill>
                  <a:schemeClr val="tx1"/>
                </a:solidFill>
                <a:latin typeface="Arial" charset="0"/>
                <a:ea typeface="ＭＳ Ｐゴシック" charset="0"/>
              </a:defRPr>
            </a:lvl4pPr>
            <a:lvl5pPr marL="2057400" indent="-228600" eaLnBrk="0" hangingPunct="0">
              <a:defRPr sz="1300">
                <a:solidFill>
                  <a:schemeClr val="tx1"/>
                </a:solidFill>
                <a:latin typeface="Arial" charset="0"/>
                <a:ea typeface="ＭＳ Ｐゴシック" charset="0"/>
              </a:defRPr>
            </a:lvl5pPr>
            <a:lvl6pPr marL="2514600" indent="-228600" defTabSz="639763" eaLnBrk="0" fontAlgn="base" hangingPunct="0">
              <a:spcBef>
                <a:spcPct val="0"/>
              </a:spcBef>
              <a:spcAft>
                <a:spcPct val="0"/>
              </a:spcAft>
              <a:defRPr sz="1300">
                <a:solidFill>
                  <a:schemeClr val="tx1"/>
                </a:solidFill>
                <a:latin typeface="Arial" charset="0"/>
                <a:ea typeface="ＭＳ Ｐゴシック" charset="0"/>
              </a:defRPr>
            </a:lvl6pPr>
            <a:lvl7pPr marL="2971800" indent="-228600" defTabSz="639763" eaLnBrk="0" fontAlgn="base" hangingPunct="0">
              <a:spcBef>
                <a:spcPct val="0"/>
              </a:spcBef>
              <a:spcAft>
                <a:spcPct val="0"/>
              </a:spcAft>
              <a:defRPr sz="1300">
                <a:solidFill>
                  <a:schemeClr val="tx1"/>
                </a:solidFill>
                <a:latin typeface="Arial" charset="0"/>
                <a:ea typeface="ＭＳ Ｐゴシック" charset="0"/>
              </a:defRPr>
            </a:lvl7pPr>
            <a:lvl8pPr marL="3429000" indent="-228600" defTabSz="639763" eaLnBrk="0" fontAlgn="base" hangingPunct="0">
              <a:spcBef>
                <a:spcPct val="0"/>
              </a:spcBef>
              <a:spcAft>
                <a:spcPct val="0"/>
              </a:spcAft>
              <a:defRPr sz="1300">
                <a:solidFill>
                  <a:schemeClr val="tx1"/>
                </a:solidFill>
                <a:latin typeface="Arial" charset="0"/>
                <a:ea typeface="ＭＳ Ｐゴシック" charset="0"/>
              </a:defRPr>
            </a:lvl8pPr>
            <a:lvl9pPr marL="3886200" indent="-228600" defTabSz="639763" eaLnBrk="0" fontAlgn="base" hangingPunct="0">
              <a:spcBef>
                <a:spcPct val="0"/>
              </a:spcBef>
              <a:spcAft>
                <a:spcPct val="0"/>
              </a:spcAft>
              <a:defRPr sz="13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2000" dirty="0">
                <a:solidFill>
                  <a:prstClr val="black"/>
                </a:solidFill>
              </a:rPr>
              <a:t>TBIRD Overview </a:t>
            </a:r>
            <a:endParaRPr lang="en-US" sz="2000" dirty="0">
              <a:solidFill>
                <a:prstClr val="black"/>
              </a:solidFill>
              <a:latin typeface="Times New Roman" charset="0"/>
              <a:cs typeface="Times New Roman" charset="0"/>
            </a:endParaRPr>
          </a:p>
        </p:txBody>
      </p:sp>
      <p:pic>
        <p:nvPicPr>
          <p:cNvPr id="5" name="Picture 4" descr="Xiomas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6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544262" y="170294"/>
            <a:ext cx="819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Arial" charset="0"/>
                <a:ea typeface="ＭＳ Ｐゴシック" charset="0"/>
                <a:cs typeface="ＭＳ Ｐゴシック" charset="0"/>
              </a:defRPr>
            </a:lvl1pPr>
            <a:lvl2pPr marL="742950" indent="-285750" eaLnBrk="0" hangingPunct="0">
              <a:defRPr sz="1300">
                <a:solidFill>
                  <a:schemeClr val="tx1"/>
                </a:solidFill>
                <a:latin typeface="Arial" charset="0"/>
                <a:ea typeface="ＭＳ Ｐゴシック" charset="0"/>
              </a:defRPr>
            </a:lvl2pPr>
            <a:lvl3pPr marL="1143000" indent="-228600" eaLnBrk="0" hangingPunct="0">
              <a:defRPr sz="1300">
                <a:solidFill>
                  <a:schemeClr val="tx1"/>
                </a:solidFill>
                <a:latin typeface="Arial" charset="0"/>
                <a:ea typeface="ＭＳ Ｐゴシック" charset="0"/>
              </a:defRPr>
            </a:lvl3pPr>
            <a:lvl4pPr marL="1600200" indent="-228600" eaLnBrk="0" hangingPunct="0">
              <a:defRPr sz="1300">
                <a:solidFill>
                  <a:schemeClr val="tx1"/>
                </a:solidFill>
                <a:latin typeface="Arial" charset="0"/>
                <a:ea typeface="ＭＳ Ｐゴシック" charset="0"/>
              </a:defRPr>
            </a:lvl4pPr>
            <a:lvl5pPr marL="2057400" indent="-228600" eaLnBrk="0" hangingPunct="0">
              <a:defRPr sz="1300">
                <a:solidFill>
                  <a:schemeClr val="tx1"/>
                </a:solidFill>
                <a:latin typeface="Arial" charset="0"/>
                <a:ea typeface="ＭＳ Ｐゴシック" charset="0"/>
              </a:defRPr>
            </a:lvl5pPr>
            <a:lvl6pPr marL="2514600" indent="-228600" defTabSz="639763" eaLnBrk="0" fontAlgn="base" hangingPunct="0">
              <a:spcBef>
                <a:spcPct val="0"/>
              </a:spcBef>
              <a:spcAft>
                <a:spcPct val="0"/>
              </a:spcAft>
              <a:defRPr sz="1300">
                <a:solidFill>
                  <a:schemeClr val="tx1"/>
                </a:solidFill>
                <a:latin typeface="Arial" charset="0"/>
                <a:ea typeface="ＭＳ Ｐゴシック" charset="0"/>
              </a:defRPr>
            </a:lvl6pPr>
            <a:lvl7pPr marL="2971800" indent="-228600" defTabSz="639763" eaLnBrk="0" fontAlgn="base" hangingPunct="0">
              <a:spcBef>
                <a:spcPct val="0"/>
              </a:spcBef>
              <a:spcAft>
                <a:spcPct val="0"/>
              </a:spcAft>
              <a:defRPr sz="1300">
                <a:solidFill>
                  <a:schemeClr val="tx1"/>
                </a:solidFill>
                <a:latin typeface="Arial" charset="0"/>
                <a:ea typeface="ＭＳ Ｐゴシック" charset="0"/>
              </a:defRPr>
            </a:lvl7pPr>
            <a:lvl8pPr marL="3429000" indent="-228600" defTabSz="639763" eaLnBrk="0" fontAlgn="base" hangingPunct="0">
              <a:spcBef>
                <a:spcPct val="0"/>
              </a:spcBef>
              <a:spcAft>
                <a:spcPct val="0"/>
              </a:spcAft>
              <a:defRPr sz="1300">
                <a:solidFill>
                  <a:schemeClr val="tx1"/>
                </a:solidFill>
                <a:latin typeface="Arial" charset="0"/>
                <a:ea typeface="ＭＳ Ｐゴシック" charset="0"/>
              </a:defRPr>
            </a:lvl8pPr>
            <a:lvl9pPr marL="3886200" indent="-228600" defTabSz="639763" eaLnBrk="0" fontAlgn="base" hangingPunct="0">
              <a:spcBef>
                <a:spcPct val="0"/>
              </a:spcBef>
              <a:spcAft>
                <a:spcPct val="0"/>
              </a:spcAft>
              <a:defRPr sz="1300">
                <a:solidFill>
                  <a:schemeClr val="tx1"/>
                </a:solidFill>
                <a:latin typeface="Arial" charset="0"/>
                <a:ea typeface="ＭＳ Ｐゴシック" charset="0"/>
              </a:defRPr>
            </a:lvl9pPr>
          </a:lstStyle>
          <a:p>
            <a:pPr algn="ctr" eaLnBrk="1" hangingPunct="1"/>
            <a:r>
              <a:rPr lang="en-US" sz="2000" dirty="0"/>
              <a:t>TBIRD Overview </a:t>
            </a:r>
            <a:endParaRPr lang="en-US" sz="2000" dirty="0">
              <a:latin typeface="Times New Roman" charset="0"/>
              <a:cs typeface="Times New Roman" charset="0"/>
            </a:endParaRPr>
          </a:p>
        </p:txBody>
      </p:sp>
      <p:sp>
        <p:nvSpPr>
          <p:cNvPr id="8" name="Rectangle 3"/>
          <p:cNvSpPr txBox="1">
            <a:spLocks noChangeArrowheads="1"/>
          </p:cNvSpPr>
          <p:nvPr/>
        </p:nvSpPr>
        <p:spPr>
          <a:xfrm>
            <a:off x="209973" y="617376"/>
            <a:ext cx="5209656" cy="32259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defRPr/>
            </a:pPr>
            <a:r>
              <a:rPr lang="en-US" sz="1400" dirty="0" smtClean="0"/>
              <a:t>NASA Funded Small Business Innovative Research Project</a:t>
            </a:r>
          </a:p>
          <a:p>
            <a:pPr>
              <a:lnSpc>
                <a:spcPct val="110000"/>
              </a:lnSpc>
              <a:defRPr/>
            </a:pPr>
            <a:r>
              <a:rPr lang="en-US" sz="1400" dirty="0" smtClean="0"/>
              <a:t>3 Bands --  Mid-Wave and Long Wave Infrared</a:t>
            </a:r>
          </a:p>
          <a:p>
            <a:pPr>
              <a:lnSpc>
                <a:spcPct val="110000"/>
              </a:lnSpc>
              <a:defRPr/>
            </a:pPr>
            <a:r>
              <a:rPr lang="ja-JP" altLang="en-US" sz="1400" dirty="0" smtClean="0"/>
              <a:t>“</a:t>
            </a:r>
            <a:r>
              <a:rPr lang="en-US" sz="1400" dirty="0" smtClean="0"/>
              <a:t>Step – Stare</a:t>
            </a:r>
            <a:r>
              <a:rPr lang="ja-JP" altLang="en-US" sz="1400" dirty="0" smtClean="0"/>
              <a:t>”</a:t>
            </a:r>
            <a:r>
              <a:rPr lang="en-US" sz="1400" dirty="0" smtClean="0"/>
              <a:t> Optical System Combines </a:t>
            </a:r>
            <a:br>
              <a:rPr lang="en-US" sz="1400" dirty="0" smtClean="0"/>
            </a:br>
            <a:r>
              <a:rPr lang="en-US" sz="1400" dirty="0" smtClean="0"/>
              <a:t>High Resolution --  213 </a:t>
            </a:r>
            <a:r>
              <a:rPr lang="en-US" sz="1400" dirty="0" err="1" smtClean="0"/>
              <a:t>uRadian</a:t>
            </a:r>
            <a:r>
              <a:rPr lang="en-US" sz="1400" dirty="0" smtClean="0"/>
              <a:t> </a:t>
            </a:r>
            <a:br>
              <a:rPr lang="en-US" sz="1400" dirty="0" smtClean="0"/>
            </a:br>
            <a:r>
              <a:rPr lang="en-US" sz="1400" dirty="0" smtClean="0"/>
              <a:t>and </a:t>
            </a:r>
            <a:br>
              <a:rPr lang="en-US" sz="1400" dirty="0" smtClean="0"/>
            </a:br>
            <a:r>
              <a:rPr lang="en-US" sz="1400" dirty="0" smtClean="0"/>
              <a:t>Wide Field of View -- 110 Degrees</a:t>
            </a:r>
          </a:p>
          <a:p>
            <a:pPr>
              <a:lnSpc>
                <a:spcPct val="110000"/>
              </a:lnSpc>
              <a:defRPr/>
            </a:pPr>
            <a:r>
              <a:rPr lang="en-US" sz="1400" dirty="0" smtClean="0"/>
              <a:t>Data System Generates Fire Layer and Terrain Layer</a:t>
            </a:r>
          </a:p>
          <a:p>
            <a:pPr>
              <a:lnSpc>
                <a:spcPct val="110000"/>
              </a:lnSpc>
              <a:defRPr/>
            </a:pPr>
            <a:r>
              <a:rPr lang="en-US" sz="1400" dirty="0" smtClean="0"/>
              <a:t>Real Time Orthorectification Processing Unit (OPU) generates GIS compatible Files</a:t>
            </a:r>
          </a:p>
          <a:p>
            <a:pPr>
              <a:lnSpc>
                <a:spcPct val="110000"/>
              </a:lnSpc>
              <a:defRPr/>
            </a:pPr>
            <a:r>
              <a:rPr lang="en-US" sz="1400" dirty="0" smtClean="0"/>
              <a:t>Image Classification and Compression</a:t>
            </a:r>
          </a:p>
          <a:p>
            <a:pPr>
              <a:lnSpc>
                <a:spcPct val="110000"/>
              </a:lnSpc>
              <a:defRPr/>
            </a:pPr>
            <a:r>
              <a:rPr lang="en-US" sz="1400" dirty="0" smtClean="0"/>
              <a:t>Data Transmission via Ethernet  -- Air to Ground or Satellite –</a:t>
            </a:r>
            <a:endParaRPr lang="en-US" sz="1400" dirty="0"/>
          </a:p>
          <a:p>
            <a:pPr>
              <a:lnSpc>
                <a:spcPct val="110000"/>
              </a:lnSpc>
              <a:defRPr/>
            </a:pPr>
            <a:r>
              <a:rPr lang="en-US" sz="1400" dirty="0" smtClean="0"/>
              <a:t>TBIRD Sensor Head Weight Approximately 12 pounds</a:t>
            </a:r>
          </a:p>
        </p:txBody>
      </p:sp>
      <p:pic>
        <p:nvPicPr>
          <p:cNvPr id="9" name="Picture 8" descr="Xiomas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5349" y="559009"/>
            <a:ext cx="38639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217445" y="4283315"/>
            <a:ext cx="6303562" cy="1950696"/>
          </a:xfrm>
          <a:prstGeom prst="rect">
            <a:avLst/>
          </a:prstGeom>
        </p:spPr>
      </p:pic>
    </p:spTree>
    <p:extLst>
      <p:ext uri="{BB962C8B-B14F-4D97-AF65-F5344CB8AC3E}">
        <p14:creationId xmlns:p14="http://schemas.microsoft.com/office/powerpoint/2010/main" val="510365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198" y="578574"/>
            <a:ext cx="8610832" cy="1569660"/>
          </a:xfrm>
          <a:prstGeom prst="rect">
            <a:avLst/>
          </a:prstGeom>
          <a:noFill/>
        </p:spPr>
        <p:txBody>
          <a:bodyPr wrap="square" rtlCol="0">
            <a:spAutoFit/>
          </a:bodyPr>
          <a:lstStyle/>
          <a:p>
            <a:pPr defTabSz="457200" fontAlgn="auto">
              <a:spcBef>
                <a:spcPts val="0"/>
              </a:spcBef>
              <a:spcAft>
                <a:spcPts val="0"/>
              </a:spcAft>
            </a:pPr>
            <a:r>
              <a:rPr lang="en-US" sz="1600" dirty="0" smtClean="0">
                <a:solidFill>
                  <a:prstClr val="black"/>
                </a:solidFill>
                <a:latin typeface="Calibri"/>
                <a:ea typeface="+mn-ea"/>
                <a:cs typeface="+mn-cs"/>
              </a:rPr>
              <a:t>During </a:t>
            </a:r>
            <a:r>
              <a:rPr lang="en-US" sz="1600" dirty="0">
                <a:solidFill>
                  <a:prstClr val="black"/>
                </a:solidFill>
                <a:latin typeface="Calibri"/>
                <a:ea typeface="+mn-ea"/>
                <a:cs typeface="+mn-cs"/>
              </a:rPr>
              <a:t>the Phase I we analyzed the choice of spectral bands on a couple of applications and have come up with a couple of options that work well, specifically we believe we have chosen a </a:t>
            </a:r>
            <a:endParaRPr lang="en-US" sz="1600" dirty="0" smtClean="0">
              <a:solidFill>
                <a:prstClr val="black"/>
              </a:solidFill>
              <a:latin typeface="Calibri"/>
              <a:ea typeface="+mn-ea"/>
              <a:cs typeface="+mn-cs"/>
            </a:endParaRPr>
          </a:p>
          <a:p>
            <a:pPr defTabSz="457200" fontAlgn="auto">
              <a:spcBef>
                <a:spcPts val="0"/>
              </a:spcBef>
              <a:spcAft>
                <a:spcPts val="0"/>
              </a:spcAft>
            </a:pPr>
            <a:r>
              <a:rPr lang="en-US" sz="1600" dirty="0" smtClean="0">
                <a:solidFill>
                  <a:prstClr val="black"/>
                </a:solidFill>
                <a:latin typeface="Calibri"/>
                <a:ea typeface="+mn-ea"/>
                <a:cs typeface="+mn-cs"/>
              </a:rPr>
              <a:t>MWIR</a:t>
            </a:r>
            <a:r>
              <a:rPr lang="en-US" sz="1600" dirty="0">
                <a:solidFill>
                  <a:prstClr val="black"/>
                </a:solidFill>
                <a:latin typeface="Calibri"/>
                <a:ea typeface="+mn-ea"/>
                <a:cs typeface="+mn-cs"/>
              </a:rPr>
              <a:t>/MWIR/LWIR combination which will be excellent for fire detection and glint rejection, and a </a:t>
            </a:r>
            <a:endParaRPr lang="en-US" sz="1600" dirty="0" smtClean="0">
              <a:solidFill>
                <a:prstClr val="black"/>
              </a:solidFill>
              <a:latin typeface="Calibri"/>
              <a:ea typeface="+mn-ea"/>
              <a:cs typeface="+mn-cs"/>
            </a:endParaRPr>
          </a:p>
          <a:p>
            <a:pPr defTabSz="457200" fontAlgn="auto">
              <a:spcBef>
                <a:spcPts val="0"/>
              </a:spcBef>
              <a:spcAft>
                <a:spcPts val="0"/>
              </a:spcAft>
            </a:pPr>
            <a:r>
              <a:rPr lang="en-US" sz="1600" dirty="0" smtClean="0">
                <a:solidFill>
                  <a:prstClr val="black"/>
                </a:solidFill>
                <a:latin typeface="Calibri"/>
                <a:ea typeface="+mn-ea"/>
                <a:cs typeface="+mn-cs"/>
              </a:rPr>
              <a:t>LWIR</a:t>
            </a:r>
            <a:r>
              <a:rPr lang="en-US" sz="1600" dirty="0">
                <a:solidFill>
                  <a:prstClr val="black"/>
                </a:solidFill>
                <a:latin typeface="Calibri"/>
                <a:ea typeface="+mn-ea"/>
                <a:cs typeface="+mn-cs"/>
              </a:rPr>
              <a:t>/LWIR/LWIR combination which will be excellent for detecting and mapping disturbed earth.   </a:t>
            </a:r>
            <a:endParaRPr lang="en-US" sz="1600" dirty="0" smtClean="0">
              <a:solidFill>
                <a:prstClr val="black"/>
              </a:solidFill>
              <a:latin typeface="Calibri"/>
              <a:ea typeface="+mn-ea"/>
              <a:cs typeface="+mn-cs"/>
            </a:endParaRPr>
          </a:p>
          <a:p>
            <a:pPr defTabSz="457200" fontAlgn="auto">
              <a:spcBef>
                <a:spcPts val="0"/>
              </a:spcBef>
              <a:spcAft>
                <a:spcPts val="0"/>
              </a:spcAft>
            </a:pPr>
            <a:r>
              <a:rPr lang="en-US" sz="1600" dirty="0" smtClean="0">
                <a:solidFill>
                  <a:prstClr val="black"/>
                </a:solidFill>
                <a:latin typeface="Calibri"/>
                <a:ea typeface="+mn-ea"/>
                <a:cs typeface="+mn-cs"/>
              </a:rPr>
              <a:t>We </a:t>
            </a:r>
            <a:r>
              <a:rPr lang="en-US" sz="1600" dirty="0">
                <a:solidFill>
                  <a:prstClr val="black"/>
                </a:solidFill>
                <a:latin typeface="Calibri"/>
                <a:ea typeface="+mn-ea"/>
                <a:cs typeface="+mn-cs"/>
              </a:rPr>
              <a:t>have shown that the TBIRD optical system produces excellent imagery for any combination of three bands across the wide range of 3um to 12um.  </a:t>
            </a:r>
          </a:p>
        </p:txBody>
      </p:sp>
      <p:sp>
        <p:nvSpPr>
          <p:cNvPr id="3" name="TextBox 2"/>
          <p:cNvSpPr txBox="1"/>
          <p:nvPr/>
        </p:nvSpPr>
        <p:spPr>
          <a:xfrm>
            <a:off x="164633" y="2456796"/>
            <a:ext cx="3261483" cy="2893100"/>
          </a:xfrm>
          <a:prstGeom prst="rect">
            <a:avLst/>
          </a:prstGeom>
          <a:noFill/>
        </p:spPr>
        <p:txBody>
          <a:bodyPr wrap="square" rtlCol="0">
            <a:spAutoFit/>
          </a:bodyPr>
          <a:lstStyle/>
          <a:p>
            <a:pPr defTabSz="457200" fontAlgn="auto">
              <a:spcBef>
                <a:spcPts val="0"/>
              </a:spcBef>
              <a:spcAft>
                <a:spcPts val="0"/>
              </a:spcAft>
            </a:pPr>
            <a:r>
              <a:rPr lang="en-US" sz="1400" dirty="0">
                <a:solidFill>
                  <a:prstClr val="black"/>
                </a:solidFill>
                <a:latin typeface="Calibri"/>
                <a:ea typeface="+mn-ea"/>
                <a:cs typeface="+mn-cs"/>
              </a:rPr>
              <a:t>We believe will be desired for fire mapping and general purpose thermal mapping is:</a:t>
            </a:r>
          </a:p>
          <a:p>
            <a:pPr defTabSz="457200" fontAlgn="auto">
              <a:spcBef>
                <a:spcPts val="0"/>
              </a:spcBef>
              <a:spcAft>
                <a:spcPts val="0"/>
              </a:spcAft>
            </a:pPr>
            <a:r>
              <a:rPr lang="en-US" sz="1400" dirty="0">
                <a:solidFill>
                  <a:prstClr val="black"/>
                </a:solidFill>
                <a:latin typeface="Calibri"/>
                <a:ea typeface="+mn-ea"/>
                <a:cs typeface="+mn-cs"/>
              </a:rPr>
              <a:t>MWIR/MWIR/LWIR with bands at: </a:t>
            </a:r>
            <a:endParaRPr lang="en-US" sz="1400" dirty="0" smtClean="0">
              <a:solidFill>
                <a:prstClr val="black"/>
              </a:solidFill>
              <a:latin typeface="Calibri"/>
              <a:ea typeface="+mn-ea"/>
              <a:cs typeface="+mn-cs"/>
            </a:endParaRPr>
          </a:p>
          <a:p>
            <a:pPr defTabSz="457200" fontAlgn="auto">
              <a:spcBef>
                <a:spcPts val="0"/>
              </a:spcBef>
              <a:spcAft>
                <a:spcPts val="0"/>
              </a:spcAft>
            </a:pPr>
            <a:r>
              <a:rPr lang="en-US" sz="1400" dirty="0">
                <a:solidFill>
                  <a:prstClr val="black"/>
                </a:solidFill>
                <a:latin typeface="Calibri"/>
                <a:ea typeface="+mn-ea"/>
                <a:cs typeface="+mn-cs"/>
              </a:rPr>
              <a:t>TBIRD Band 1 </a:t>
            </a:r>
            <a:r>
              <a:rPr lang="en-US" sz="1400" dirty="0" smtClean="0">
                <a:solidFill>
                  <a:prstClr val="black"/>
                </a:solidFill>
                <a:latin typeface="Calibri"/>
                <a:ea typeface="+mn-ea"/>
                <a:cs typeface="+mn-cs"/>
              </a:rPr>
              <a:t>= 3.665 – 3.813 </a:t>
            </a:r>
            <a:r>
              <a:rPr lang="en-US" sz="1400" dirty="0">
                <a:solidFill>
                  <a:prstClr val="black"/>
                </a:solidFill>
                <a:latin typeface="Calibri"/>
                <a:ea typeface="+mn-ea"/>
                <a:cs typeface="+mn-cs"/>
              </a:rPr>
              <a:t>um</a:t>
            </a:r>
          </a:p>
          <a:p>
            <a:pPr defTabSz="457200" fontAlgn="auto">
              <a:spcBef>
                <a:spcPts val="0"/>
              </a:spcBef>
              <a:spcAft>
                <a:spcPts val="0"/>
              </a:spcAft>
            </a:pPr>
            <a:r>
              <a:rPr lang="en-US" sz="1400" dirty="0">
                <a:solidFill>
                  <a:prstClr val="black"/>
                </a:solidFill>
                <a:latin typeface="Calibri"/>
                <a:ea typeface="+mn-ea"/>
                <a:cs typeface="+mn-cs"/>
              </a:rPr>
              <a:t>TBIRD Band 2 = 4.5 - 5.0  </a:t>
            </a:r>
            <a:r>
              <a:rPr lang="en-US" sz="1400" dirty="0" smtClean="0">
                <a:solidFill>
                  <a:prstClr val="black"/>
                </a:solidFill>
                <a:latin typeface="Calibri"/>
                <a:ea typeface="+mn-ea"/>
                <a:cs typeface="+mn-cs"/>
              </a:rPr>
              <a:t>um </a:t>
            </a:r>
            <a:endParaRPr lang="en-US" sz="1400" dirty="0">
              <a:solidFill>
                <a:prstClr val="black"/>
              </a:solidFill>
              <a:latin typeface="Calibri"/>
              <a:ea typeface="+mn-ea"/>
              <a:cs typeface="+mn-cs"/>
            </a:endParaRPr>
          </a:p>
          <a:p>
            <a:pPr defTabSz="457200" fontAlgn="auto">
              <a:spcBef>
                <a:spcPts val="0"/>
              </a:spcBef>
              <a:spcAft>
                <a:spcPts val="0"/>
              </a:spcAft>
            </a:pPr>
            <a:r>
              <a:rPr lang="en-US" sz="1400" dirty="0">
                <a:solidFill>
                  <a:prstClr val="black"/>
                </a:solidFill>
                <a:latin typeface="Calibri"/>
                <a:ea typeface="+mn-ea"/>
                <a:cs typeface="+mn-cs"/>
              </a:rPr>
              <a:t>TBIRD Band 3 </a:t>
            </a:r>
            <a:r>
              <a:rPr lang="en-US" sz="1400" dirty="0" smtClean="0">
                <a:solidFill>
                  <a:prstClr val="black"/>
                </a:solidFill>
                <a:latin typeface="Calibri"/>
                <a:ea typeface="+mn-ea"/>
                <a:cs typeface="+mn-cs"/>
              </a:rPr>
              <a:t>= </a:t>
            </a:r>
            <a:r>
              <a:rPr lang="en-US" sz="1400" dirty="0">
                <a:solidFill>
                  <a:prstClr val="black"/>
                </a:solidFill>
                <a:latin typeface="Calibri"/>
                <a:ea typeface="+mn-ea"/>
                <a:cs typeface="+mn-cs"/>
              </a:rPr>
              <a:t>10.037 - 11.167 </a:t>
            </a:r>
            <a:r>
              <a:rPr lang="en-US" sz="1400" dirty="0" smtClean="0">
                <a:solidFill>
                  <a:prstClr val="black"/>
                </a:solidFill>
                <a:latin typeface="Calibri"/>
                <a:ea typeface="+mn-ea"/>
                <a:cs typeface="+mn-cs"/>
              </a:rPr>
              <a:t>um</a:t>
            </a:r>
          </a:p>
          <a:p>
            <a:pPr defTabSz="457200" fontAlgn="auto">
              <a:spcBef>
                <a:spcPts val="0"/>
              </a:spcBef>
              <a:spcAft>
                <a:spcPts val="0"/>
              </a:spcAft>
            </a:pPr>
            <a:endParaRPr lang="en-US" sz="1400" dirty="0" smtClean="0">
              <a:solidFill>
                <a:prstClr val="black"/>
              </a:solidFill>
              <a:latin typeface="Calibri"/>
              <a:ea typeface="+mn-ea"/>
              <a:cs typeface="+mn-cs"/>
            </a:endParaRPr>
          </a:p>
          <a:p>
            <a:pPr defTabSz="457200" fontAlgn="auto">
              <a:spcBef>
                <a:spcPts val="0"/>
              </a:spcBef>
              <a:spcAft>
                <a:spcPts val="0"/>
              </a:spcAft>
            </a:pPr>
            <a:r>
              <a:rPr lang="en-US" sz="1400" dirty="0" smtClean="0">
                <a:solidFill>
                  <a:prstClr val="black"/>
                </a:solidFill>
                <a:latin typeface="Calibri"/>
                <a:ea typeface="+mn-ea"/>
                <a:cs typeface="+mn-cs"/>
              </a:rPr>
              <a:t>This </a:t>
            </a:r>
            <a:r>
              <a:rPr lang="en-US" sz="1400" dirty="0">
                <a:solidFill>
                  <a:prstClr val="black"/>
                </a:solidFill>
                <a:latin typeface="Calibri"/>
                <a:ea typeface="+mn-ea"/>
                <a:cs typeface="+mn-cs"/>
              </a:rPr>
              <a:t>band selection takes advantage of the atmospheric windows and the fact that the solar curve rises rapidly in the MWIR facilitating glint rejection (see the curves </a:t>
            </a:r>
            <a:r>
              <a:rPr lang="en-US" sz="1400" dirty="0" smtClean="0">
                <a:solidFill>
                  <a:prstClr val="black"/>
                </a:solidFill>
                <a:latin typeface="Calibri"/>
                <a:ea typeface="+mn-ea"/>
                <a:cs typeface="+mn-cs"/>
              </a:rPr>
              <a:t>at right)</a:t>
            </a:r>
            <a:r>
              <a:rPr lang="en-US" sz="1400" dirty="0">
                <a:solidFill>
                  <a:prstClr val="black"/>
                </a:solidFill>
                <a:latin typeface="Calibri"/>
                <a:ea typeface="+mn-ea"/>
                <a:cs typeface="+mn-cs"/>
              </a:rPr>
              <a:t>.  </a:t>
            </a:r>
          </a:p>
        </p:txBody>
      </p:sp>
      <p:sp>
        <p:nvSpPr>
          <p:cNvPr id="6" name="TextBox 5"/>
          <p:cNvSpPr txBox="1">
            <a:spLocks noChangeArrowheads="1"/>
          </p:cNvSpPr>
          <p:nvPr/>
        </p:nvSpPr>
        <p:spPr bwMode="auto">
          <a:xfrm>
            <a:off x="544262" y="170294"/>
            <a:ext cx="819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Arial" charset="0"/>
                <a:ea typeface="ＭＳ Ｐゴシック" charset="0"/>
                <a:cs typeface="ＭＳ Ｐゴシック" charset="0"/>
              </a:defRPr>
            </a:lvl1pPr>
            <a:lvl2pPr marL="742950" indent="-285750" eaLnBrk="0" hangingPunct="0">
              <a:defRPr sz="1300">
                <a:solidFill>
                  <a:schemeClr val="tx1"/>
                </a:solidFill>
                <a:latin typeface="Arial" charset="0"/>
                <a:ea typeface="ＭＳ Ｐゴシック" charset="0"/>
              </a:defRPr>
            </a:lvl2pPr>
            <a:lvl3pPr marL="1143000" indent="-228600" eaLnBrk="0" hangingPunct="0">
              <a:defRPr sz="1300">
                <a:solidFill>
                  <a:schemeClr val="tx1"/>
                </a:solidFill>
                <a:latin typeface="Arial" charset="0"/>
                <a:ea typeface="ＭＳ Ｐゴシック" charset="0"/>
              </a:defRPr>
            </a:lvl3pPr>
            <a:lvl4pPr marL="1600200" indent="-228600" eaLnBrk="0" hangingPunct="0">
              <a:defRPr sz="1300">
                <a:solidFill>
                  <a:schemeClr val="tx1"/>
                </a:solidFill>
                <a:latin typeface="Arial" charset="0"/>
                <a:ea typeface="ＭＳ Ｐゴシック" charset="0"/>
              </a:defRPr>
            </a:lvl4pPr>
            <a:lvl5pPr marL="2057400" indent="-228600" eaLnBrk="0" hangingPunct="0">
              <a:defRPr sz="1300">
                <a:solidFill>
                  <a:schemeClr val="tx1"/>
                </a:solidFill>
                <a:latin typeface="Arial" charset="0"/>
                <a:ea typeface="ＭＳ Ｐゴシック" charset="0"/>
              </a:defRPr>
            </a:lvl5pPr>
            <a:lvl6pPr marL="2514600" indent="-228600" defTabSz="639763" eaLnBrk="0" fontAlgn="base" hangingPunct="0">
              <a:spcBef>
                <a:spcPct val="0"/>
              </a:spcBef>
              <a:spcAft>
                <a:spcPct val="0"/>
              </a:spcAft>
              <a:defRPr sz="1300">
                <a:solidFill>
                  <a:schemeClr val="tx1"/>
                </a:solidFill>
                <a:latin typeface="Arial" charset="0"/>
                <a:ea typeface="ＭＳ Ｐゴシック" charset="0"/>
              </a:defRPr>
            </a:lvl6pPr>
            <a:lvl7pPr marL="2971800" indent="-228600" defTabSz="639763" eaLnBrk="0" fontAlgn="base" hangingPunct="0">
              <a:spcBef>
                <a:spcPct val="0"/>
              </a:spcBef>
              <a:spcAft>
                <a:spcPct val="0"/>
              </a:spcAft>
              <a:defRPr sz="1300">
                <a:solidFill>
                  <a:schemeClr val="tx1"/>
                </a:solidFill>
                <a:latin typeface="Arial" charset="0"/>
                <a:ea typeface="ＭＳ Ｐゴシック" charset="0"/>
              </a:defRPr>
            </a:lvl7pPr>
            <a:lvl8pPr marL="3429000" indent="-228600" defTabSz="639763" eaLnBrk="0" fontAlgn="base" hangingPunct="0">
              <a:spcBef>
                <a:spcPct val="0"/>
              </a:spcBef>
              <a:spcAft>
                <a:spcPct val="0"/>
              </a:spcAft>
              <a:defRPr sz="1300">
                <a:solidFill>
                  <a:schemeClr val="tx1"/>
                </a:solidFill>
                <a:latin typeface="Arial" charset="0"/>
                <a:ea typeface="ＭＳ Ｐゴシック" charset="0"/>
              </a:defRPr>
            </a:lvl8pPr>
            <a:lvl9pPr marL="3886200" indent="-228600" defTabSz="639763" eaLnBrk="0" fontAlgn="base" hangingPunct="0">
              <a:spcBef>
                <a:spcPct val="0"/>
              </a:spcBef>
              <a:spcAft>
                <a:spcPct val="0"/>
              </a:spcAft>
              <a:defRPr sz="13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2000" dirty="0">
                <a:solidFill>
                  <a:prstClr val="black"/>
                </a:solidFill>
              </a:rPr>
              <a:t>TBIRD Overview </a:t>
            </a:r>
            <a:endParaRPr lang="en-US" sz="2000" dirty="0">
              <a:solidFill>
                <a:prstClr val="black"/>
              </a:solidFill>
              <a:latin typeface="Times New Roman" charset="0"/>
              <a:cs typeface="Times New Roman" charset="0"/>
            </a:endParaRPr>
          </a:p>
        </p:txBody>
      </p:sp>
      <p:pic>
        <p:nvPicPr>
          <p:cNvPr id="4" name="Picture 3" descr="TBIRDSpectralBandsAndBBCurv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359" y="2129785"/>
            <a:ext cx="5582672" cy="4543068"/>
          </a:xfrm>
          <a:prstGeom prst="rect">
            <a:avLst/>
          </a:prstGeom>
        </p:spPr>
      </p:pic>
      <p:pic>
        <p:nvPicPr>
          <p:cNvPr id="7" name="Picture 6"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748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Xiomas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1948732" y="74527"/>
            <a:ext cx="6239989" cy="6783473"/>
          </a:xfrm>
          <a:prstGeom prst="rect">
            <a:avLst/>
          </a:prstGeom>
        </p:spPr>
      </p:pic>
    </p:spTree>
    <p:extLst>
      <p:ext uri="{BB962C8B-B14F-4D97-AF65-F5344CB8AC3E}">
        <p14:creationId xmlns:p14="http://schemas.microsoft.com/office/powerpoint/2010/main" val="2518377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iomas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875503" y="902770"/>
            <a:ext cx="7152610" cy="5698884"/>
          </a:xfrm>
          <a:prstGeom prst="rect">
            <a:avLst/>
          </a:prstGeom>
        </p:spPr>
      </p:pic>
      <p:sp>
        <p:nvSpPr>
          <p:cNvPr id="3" name="TextBox 2"/>
          <p:cNvSpPr txBox="1"/>
          <p:nvPr/>
        </p:nvSpPr>
        <p:spPr>
          <a:xfrm>
            <a:off x="648079" y="153224"/>
            <a:ext cx="8226431" cy="954107"/>
          </a:xfrm>
          <a:prstGeom prst="rect">
            <a:avLst/>
          </a:prstGeom>
          <a:noFill/>
        </p:spPr>
        <p:txBody>
          <a:bodyPr wrap="square" rtlCol="0">
            <a:spAutoFit/>
          </a:bodyPr>
          <a:lstStyle/>
          <a:p>
            <a:pPr defTabSz="457200" fontAlgn="auto">
              <a:spcBef>
                <a:spcPts val="0"/>
              </a:spcBef>
              <a:spcAft>
                <a:spcPts val="0"/>
              </a:spcAft>
            </a:pPr>
            <a:r>
              <a:rPr lang="en-US" sz="1400" dirty="0">
                <a:solidFill>
                  <a:prstClr val="black"/>
                </a:solidFill>
                <a:latin typeface="Calibri"/>
                <a:ea typeface="+mn-ea"/>
                <a:cs typeface="+mn-cs"/>
              </a:rPr>
              <a:t>The System Technical Requirements shown above have been extended to analyze performance in a typical aircraft (King Air) and a notional UAV (Ikhana) (table below).  </a:t>
            </a:r>
            <a:endParaRPr lang="en-US" sz="1400" dirty="0" smtClean="0">
              <a:solidFill>
                <a:prstClr val="black"/>
              </a:solidFill>
              <a:latin typeface="Calibri"/>
              <a:ea typeface="+mn-ea"/>
              <a:cs typeface="+mn-cs"/>
            </a:endParaRPr>
          </a:p>
          <a:p>
            <a:pPr defTabSz="457200" fontAlgn="auto">
              <a:spcBef>
                <a:spcPts val="0"/>
              </a:spcBef>
              <a:spcAft>
                <a:spcPts val="0"/>
              </a:spcAft>
            </a:pPr>
            <a:r>
              <a:rPr lang="en-US" sz="1400" dirty="0" smtClean="0">
                <a:solidFill>
                  <a:prstClr val="black"/>
                </a:solidFill>
                <a:latin typeface="Calibri"/>
                <a:ea typeface="+mn-ea"/>
                <a:cs typeface="+mn-cs"/>
              </a:rPr>
              <a:t>In </a:t>
            </a:r>
            <a:r>
              <a:rPr lang="en-US" sz="1400" dirty="0">
                <a:solidFill>
                  <a:prstClr val="black"/>
                </a:solidFill>
                <a:latin typeface="Calibri"/>
                <a:ea typeface="+mn-ea"/>
                <a:cs typeface="+mn-cs"/>
              </a:rPr>
              <a:t>short this analysis demonstrates that the design is suitable for a wide variety of platforms. </a:t>
            </a:r>
          </a:p>
          <a:p>
            <a:pPr defTabSz="457200" fontAlgn="auto">
              <a:spcBef>
                <a:spcPts val="0"/>
              </a:spcBef>
              <a:spcAft>
                <a:spcPts val="0"/>
              </a:spcAft>
            </a:pPr>
            <a:endParaRPr lang="en-US" sz="1400" dirty="0">
              <a:solidFill>
                <a:prstClr val="black"/>
              </a:solidFill>
              <a:latin typeface="Calibri"/>
              <a:ea typeface="+mn-ea"/>
              <a:cs typeface="+mn-cs"/>
            </a:endParaRPr>
          </a:p>
        </p:txBody>
      </p:sp>
    </p:spTree>
    <p:extLst>
      <p:ext uri="{BB962C8B-B14F-4D97-AF65-F5344CB8AC3E}">
        <p14:creationId xmlns:p14="http://schemas.microsoft.com/office/powerpoint/2010/main" val="3744267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3"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17938" y="107312"/>
            <a:ext cx="8409399" cy="584200"/>
          </a:xfrm>
          <a:prstGeom prst="rect">
            <a:avLst/>
          </a:prstGeom>
          <a:noFill/>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457200" fontAlgn="auto">
              <a:spcBef>
                <a:spcPts val="0"/>
              </a:spcBef>
              <a:spcAft>
                <a:spcPts val="0"/>
              </a:spcAft>
              <a:defRPr/>
            </a:pPr>
            <a:r>
              <a:rPr lang="en-US" sz="3200" b="1" dirty="0" smtClean="0">
                <a:solidFill>
                  <a:srgbClr val="000000"/>
                </a:solidFill>
                <a:latin typeface="Calibri"/>
                <a:cs typeface="+mn-cs"/>
              </a:rPr>
              <a:t>Brief Outline</a:t>
            </a:r>
          </a:p>
        </p:txBody>
      </p:sp>
      <p:sp>
        <p:nvSpPr>
          <p:cNvPr id="10" name="Rectangle 9"/>
          <p:cNvSpPr/>
          <p:nvPr/>
        </p:nvSpPr>
        <p:spPr>
          <a:xfrm>
            <a:off x="267224" y="1196473"/>
            <a:ext cx="8610600" cy="3477875"/>
          </a:xfrm>
          <a:prstGeom prst="rect">
            <a:avLst/>
          </a:prstGeom>
        </p:spPr>
        <p:txBody>
          <a:bodyPr>
            <a:spAutoFit/>
          </a:bodyPr>
          <a:lstStyle/>
          <a:p>
            <a:pPr marL="457200" indent="-457200" defTabSz="457200" fontAlgn="auto">
              <a:spcBef>
                <a:spcPts val="0"/>
              </a:spcBef>
              <a:spcAft>
                <a:spcPts val="0"/>
              </a:spcAft>
              <a:buFont typeface="+mj-lt"/>
              <a:buAutoNum type="arabicPeriod"/>
              <a:defRPr/>
            </a:pPr>
            <a:r>
              <a:rPr lang="en-US" sz="2000" dirty="0" smtClean="0">
                <a:solidFill>
                  <a:srgbClr val="000000"/>
                </a:solidFill>
                <a:latin typeface="Calibri"/>
                <a:ea typeface="+mn-ea"/>
                <a:cs typeface="+mn-cs"/>
              </a:rPr>
              <a:t>Background and History of The TBIRD</a:t>
            </a:r>
          </a:p>
          <a:p>
            <a:pPr marL="914400" lvl="1" indent="-457200" defTabSz="457200" fontAlgn="auto">
              <a:spcBef>
                <a:spcPts val="0"/>
              </a:spcBef>
              <a:spcAft>
                <a:spcPts val="0"/>
              </a:spcAft>
              <a:buFont typeface="+mj-lt"/>
              <a:buAutoNum type="arabicPeriod"/>
              <a:defRPr/>
            </a:pPr>
            <a:r>
              <a:rPr lang="en-US" sz="2000" dirty="0" smtClean="0">
                <a:solidFill>
                  <a:srgbClr val="000000"/>
                </a:solidFill>
                <a:latin typeface="Calibri"/>
                <a:ea typeface="+mn-ea"/>
                <a:cs typeface="+mn-cs"/>
              </a:rPr>
              <a:t>MODIS/ASTER Airborne Simulator MAS/MASTER</a:t>
            </a:r>
          </a:p>
          <a:p>
            <a:pPr marL="914400" lvl="1" indent="-457200" defTabSz="457200" fontAlgn="auto">
              <a:spcBef>
                <a:spcPts val="0"/>
              </a:spcBef>
              <a:spcAft>
                <a:spcPts val="0"/>
              </a:spcAft>
              <a:buFont typeface="+mj-lt"/>
              <a:buAutoNum type="arabicPeriod"/>
              <a:defRPr/>
            </a:pPr>
            <a:r>
              <a:rPr lang="en-US" sz="2000" dirty="0" smtClean="0">
                <a:solidFill>
                  <a:srgbClr val="000000"/>
                </a:solidFill>
                <a:latin typeface="Calibri"/>
                <a:ea typeface="+mn-ea"/>
                <a:cs typeface="+mn-cs"/>
              </a:rPr>
              <a:t>Wide Area Imager (WAI)</a:t>
            </a:r>
          </a:p>
          <a:p>
            <a:pPr marL="914400" lvl="1" indent="-457200" defTabSz="457200" fontAlgn="auto">
              <a:spcBef>
                <a:spcPts val="0"/>
              </a:spcBef>
              <a:spcAft>
                <a:spcPts val="0"/>
              </a:spcAft>
              <a:buFont typeface="+mj-lt"/>
              <a:buAutoNum type="arabicPeriod"/>
              <a:defRPr/>
            </a:pPr>
            <a:r>
              <a:rPr lang="en-US" sz="2000" dirty="0" smtClean="0">
                <a:solidFill>
                  <a:srgbClr val="000000"/>
                </a:solidFill>
                <a:latin typeface="Calibri"/>
                <a:ea typeface="+mn-ea"/>
                <a:cs typeface="+mn-cs"/>
              </a:rPr>
              <a:t>Thermal Mapping Airborne Simulator (TMAS)</a:t>
            </a:r>
          </a:p>
          <a:p>
            <a:pPr marL="914400" lvl="1" indent="-457200" defTabSz="457200" fontAlgn="auto">
              <a:spcBef>
                <a:spcPts val="0"/>
              </a:spcBef>
              <a:spcAft>
                <a:spcPts val="0"/>
              </a:spcAft>
              <a:buFont typeface="+mj-lt"/>
              <a:buAutoNum type="arabicPeriod"/>
              <a:defRPr/>
            </a:pPr>
            <a:r>
              <a:rPr lang="en-US" sz="2000" dirty="0" smtClean="0">
                <a:solidFill>
                  <a:srgbClr val="000000"/>
                </a:solidFill>
                <a:latin typeface="Calibri"/>
                <a:ea typeface="+mn-ea"/>
                <a:cs typeface="+mn-cs"/>
              </a:rPr>
              <a:t>TBIRD</a:t>
            </a:r>
          </a:p>
          <a:p>
            <a:pPr marL="457200" indent="-457200" defTabSz="457200" fontAlgn="auto">
              <a:spcBef>
                <a:spcPts val="0"/>
              </a:spcBef>
              <a:spcAft>
                <a:spcPts val="0"/>
              </a:spcAft>
              <a:buFont typeface="+mj-lt"/>
              <a:buAutoNum type="arabicPeriod"/>
              <a:defRPr/>
            </a:pPr>
            <a:r>
              <a:rPr lang="en-US" sz="2000" dirty="0" smtClean="0">
                <a:solidFill>
                  <a:srgbClr val="000000"/>
                </a:solidFill>
                <a:latin typeface="Calibri"/>
                <a:ea typeface="+mn-ea"/>
                <a:cs typeface="+mn-cs"/>
              </a:rPr>
              <a:t>TBIRD Concept</a:t>
            </a:r>
          </a:p>
          <a:p>
            <a:pPr marL="914400" lvl="1" indent="-457200" defTabSz="457200" fontAlgn="auto">
              <a:spcBef>
                <a:spcPts val="0"/>
              </a:spcBef>
              <a:spcAft>
                <a:spcPts val="0"/>
              </a:spcAft>
              <a:buFont typeface="+mj-lt"/>
              <a:buAutoNum type="arabicPeriod"/>
              <a:defRPr/>
            </a:pPr>
            <a:r>
              <a:rPr lang="en-US" sz="2000" dirty="0" smtClean="0">
                <a:solidFill>
                  <a:srgbClr val="000000"/>
                </a:solidFill>
                <a:latin typeface="Calibri"/>
                <a:ea typeface="+mn-ea"/>
                <a:cs typeface="+mn-cs"/>
              </a:rPr>
              <a:t>Phase II Prototype – TRL Airborne Prototype</a:t>
            </a:r>
          </a:p>
          <a:p>
            <a:pPr marL="914400" lvl="1" indent="-457200" defTabSz="457200" fontAlgn="auto">
              <a:spcBef>
                <a:spcPts val="0"/>
              </a:spcBef>
              <a:spcAft>
                <a:spcPts val="0"/>
              </a:spcAft>
              <a:buFont typeface="+mj-lt"/>
              <a:buAutoNum type="arabicPeriod"/>
              <a:defRPr/>
            </a:pPr>
            <a:r>
              <a:rPr lang="en-US" sz="2000" dirty="0" smtClean="0">
                <a:solidFill>
                  <a:srgbClr val="000000"/>
                </a:solidFill>
                <a:latin typeface="Calibri"/>
                <a:ea typeface="+mn-ea"/>
                <a:cs typeface="+mn-cs"/>
              </a:rPr>
              <a:t>Phase IIE Prototype – CubeSat ready including Sub-Orbital or High Altitude Flight Tests.  </a:t>
            </a:r>
          </a:p>
          <a:p>
            <a:pPr marL="914400" lvl="1" indent="-457200" defTabSz="457200" fontAlgn="auto">
              <a:spcBef>
                <a:spcPts val="0"/>
              </a:spcBef>
              <a:spcAft>
                <a:spcPts val="0"/>
              </a:spcAft>
              <a:buFont typeface="+mj-lt"/>
              <a:buAutoNum type="arabicPeriod"/>
              <a:defRPr/>
            </a:pPr>
            <a:r>
              <a:rPr lang="en-US" sz="2000" dirty="0" smtClean="0">
                <a:solidFill>
                  <a:srgbClr val="000000"/>
                </a:solidFill>
                <a:latin typeface="Calibri"/>
                <a:ea typeface="+mn-ea"/>
                <a:cs typeface="+mn-cs"/>
              </a:rPr>
              <a:t>Depending on Funding the Phase IIE may put one TBIRD in LEO</a:t>
            </a:r>
          </a:p>
          <a:p>
            <a:pPr marL="914400" lvl="1" indent="-457200" defTabSz="457200" fontAlgn="auto">
              <a:spcBef>
                <a:spcPts val="0"/>
              </a:spcBef>
              <a:spcAft>
                <a:spcPts val="0"/>
              </a:spcAft>
              <a:buFont typeface="+mj-lt"/>
              <a:buAutoNum type="arabicPeriod"/>
              <a:defRPr/>
            </a:pPr>
            <a:r>
              <a:rPr lang="en-US" sz="2000" dirty="0" smtClean="0">
                <a:solidFill>
                  <a:srgbClr val="000000"/>
                </a:solidFill>
                <a:latin typeface="Calibri"/>
                <a:ea typeface="+mn-ea"/>
                <a:cs typeface="+mn-cs"/>
              </a:rPr>
              <a:t>Phase III – 24 TBIRDS in LEO providing hourly global coverage</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396" y="117265"/>
            <a:ext cx="4671403" cy="6124752"/>
          </a:xfrm>
          <a:prstGeom prst="rect">
            <a:avLst/>
          </a:prstGeom>
          <a:noFill/>
        </p:spPr>
        <p:txBody>
          <a:bodyPr wrap="square" rtlCol="0">
            <a:spAutoFit/>
          </a:bodyPr>
          <a:lstStyle/>
          <a:p>
            <a:r>
              <a:rPr lang="en-US" sz="1400" dirty="0"/>
              <a:t>The proposed design is composed of eight major modules: </a:t>
            </a:r>
          </a:p>
          <a:p>
            <a:pPr marL="342900" lvl="0" indent="-342900">
              <a:buFont typeface="+mj-lt"/>
              <a:buAutoNum type="arabicPeriod"/>
            </a:pPr>
            <a:r>
              <a:rPr lang="en-US" sz="1400" dirty="0"/>
              <a:t>Acquisition and Control Unit (ACU) – This is relatively low risk and is based on technology previously developed by Xiomas.</a:t>
            </a:r>
          </a:p>
          <a:p>
            <a:pPr marL="342900" lvl="0" indent="-342900">
              <a:buFont typeface="+mj-lt"/>
              <a:buAutoNum type="arabicPeriod"/>
            </a:pPr>
            <a:r>
              <a:rPr lang="en-US" sz="1400" dirty="0"/>
              <a:t>Image Processing Unit (IPU)  -- Real time IPU based on the </a:t>
            </a:r>
            <a:r>
              <a:rPr lang="en-US" sz="1400" dirty="0" err="1"/>
              <a:t>ITTVis</a:t>
            </a:r>
            <a:r>
              <a:rPr lang="en-US" sz="1400" dirty="0"/>
              <a:t> Rigorous Orthorectification Module.  Runs on a Graphics Processing Unit (GPU).  The IPU performs image orthorectification and generates GIS compatible image files.</a:t>
            </a:r>
          </a:p>
          <a:p>
            <a:pPr marL="342900" lvl="0" indent="-342900">
              <a:buFont typeface="+mj-lt"/>
              <a:buAutoNum type="arabicPeriod"/>
            </a:pPr>
            <a:r>
              <a:rPr lang="en-US" sz="1400" dirty="0" smtClean="0"/>
              <a:t>Misc. </a:t>
            </a:r>
            <a:r>
              <a:rPr lang="en-US" sz="1400" dirty="0"/>
              <a:t>Processor – </a:t>
            </a:r>
            <a:r>
              <a:rPr lang="en-US" sz="1400" dirty="0" smtClean="0"/>
              <a:t>SW </a:t>
            </a:r>
            <a:r>
              <a:rPr lang="en-US" sz="1400" dirty="0"/>
              <a:t>module running on the ACU hardware using technology previously developed by Xiomas.</a:t>
            </a:r>
          </a:p>
          <a:p>
            <a:pPr marL="342900" lvl="0" indent="-342900">
              <a:buFont typeface="+mj-lt"/>
              <a:buAutoNum type="arabicPeriod"/>
            </a:pPr>
            <a:r>
              <a:rPr lang="en-US" sz="1400" dirty="0"/>
              <a:t>Solid State Disk Array – Standard state of the art hardware</a:t>
            </a:r>
          </a:p>
          <a:p>
            <a:pPr marL="342900" lvl="0" indent="-342900">
              <a:buFont typeface="+mj-lt"/>
              <a:buAutoNum type="arabicPeriod"/>
            </a:pPr>
            <a:r>
              <a:rPr lang="en-US" sz="1400" dirty="0"/>
              <a:t>Optical system and sensor array including the broad spectral range lens with integral forward motion compensation, three band thermal IR sensor with prism block, on board thermal reference source. – The Three Band IR Detector (TBIRD) assembly is the main innovation in this proposal and involves a moderate risk.</a:t>
            </a:r>
          </a:p>
          <a:p>
            <a:pPr marL="342900" lvl="0" indent="-342900">
              <a:buFont typeface="+mj-lt"/>
              <a:buAutoNum type="arabicPeriod"/>
            </a:pPr>
            <a:r>
              <a:rPr lang="en-US" sz="1400" dirty="0"/>
              <a:t>Across track scanning mirror – This is a low risk area and involves currently available state of the art hardware including technology previously developed by Xiomas which will be adapted to the TBIRD.</a:t>
            </a:r>
          </a:p>
          <a:p>
            <a:pPr marL="342900" lvl="0" indent="-342900">
              <a:buFont typeface="+mj-lt"/>
              <a:buAutoNum type="arabicPeriod"/>
            </a:pPr>
            <a:r>
              <a:rPr lang="en-US" sz="1400" dirty="0"/>
              <a:t>Position Orientation System – COTS Novatel Span provided by Xiomas</a:t>
            </a:r>
          </a:p>
          <a:p>
            <a:pPr marL="342900" lvl="0" indent="-342900">
              <a:buFont typeface="+mj-lt"/>
              <a:buAutoNum type="arabicPeriod"/>
            </a:pPr>
            <a:r>
              <a:rPr lang="en-US" sz="1400" dirty="0"/>
              <a:t>Data communications system – Low risk item, using currently available state of the art components</a:t>
            </a:r>
            <a:r>
              <a:rPr lang="en-US" sz="1400" dirty="0" smtClean="0"/>
              <a:t>.</a:t>
            </a:r>
            <a:endParaRPr lang="en-US" sz="1400" dirty="0"/>
          </a:p>
        </p:txBody>
      </p:sp>
      <p:pic>
        <p:nvPicPr>
          <p:cNvPr id="4" name="Picture 3"/>
          <p:cNvPicPr>
            <a:picLocks noChangeAspect="1"/>
          </p:cNvPicPr>
          <p:nvPr/>
        </p:nvPicPr>
        <p:blipFill>
          <a:blip r:embed="rId2"/>
          <a:stretch>
            <a:fillRect/>
          </a:stretch>
        </p:blipFill>
        <p:spPr>
          <a:xfrm>
            <a:off x="4681851" y="685799"/>
            <a:ext cx="4370528" cy="5808929"/>
          </a:xfrm>
          <a:prstGeom prst="rect">
            <a:avLst/>
          </a:prstGeom>
        </p:spPr>
      </p:pic>
      <p:sp>
        <p:nvSpPr>
          <p:cNvPr id="5" name="TextBox 4"/>
          <p:cNvSpPr txBox="1"/>
          <p:nvPr/>
        </p:nvSpPr>
        <p:spPr>
          <a:xfrm>
            <a:off x="5721350" y="190500"/>
            <a:ext cx="2145051" cy="369332"/>
          </a:xfrm>
          <a:prstGeom prst="rect">
            <a:avLst/>
          </a:prstGeom>
          <a:noFill/>
        </p:spPr>
        <p:txBody>
          <a:bodyPr wrap="none" rtlCol="0">
            <a:spAutoFit/>
          </a:bodyPr>
          <a:lstStyle/>
          <a:p>
            <a:r>
              <a:rPr lang="en-US" dirty="0" smtClean="0"/>
              <a:t>TBIRD Block Diagram</a:t>
            </a:r>
            <a:endParaRPr lang="en-US" dirty="0"/>
          </a:p>
        </p:txBody>
      </p:sp>
      <p:pic>
        <p:nvPicPr>
          <p:cNvPr id="6" name="Picture 5"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166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85073" y="6086815"/>
            <a:ext cx="4121641" cy="523220"/>
          </a:xfrm>
          <a:prstGeom prst="rect">
            <a:avLst/>
          </a:prstGeom>
          <a:noFill/>
        </p:spPr>
        <p:txBody>
          <a:bodyPr wrap="none" rtlCol="0">
            <a:spAutoFit/>
          </a:bodyPr>
          <a:lstStyle/>
          <a:p>
            <a:pPr marL="0" marR="0" algn="ctr">
              <a:spcBef>
                <a:spcPts val="0"/>
              </a:spcBef>
              <a:spcAft>
                <a:spcPts val="0"/>
              </a:spcAft>
            </a:pPr>
            <a:r>
              <a:rPr lang="en-US" sz="1400" dirty="0" smtClean="0">
                <a:latin typeface="Times New Roman"/>
                <a:ea typeface="Times New Roman"/>
                <a:cs typeface="Times New Roman"/>
              </a:rPr>
              <a:t>TBIRD User Interface with Image of Resolution Target</a:t>
            </a:r>
            <a:endParaRPr lang="en-US" sz="1400" dirty="0">
              <a:latin typeface="Times New Roman"/>
              <a:ea typeface="Times New Roman"/>
              <a:cs typeface="Times New Roman"/>
            </a:endParaRPr>
          </a:p>
          <a:p>
            <a:endParaRPr lang="en-US" sz="1400" dirty="0"/>
          </a:p>
        </p:txBody>
      </p:sp>
      <p:pic>
        <p:nvPicPr>
          <p:cNvPr id="7" name="Picture 6" descr="Macintosh HD:Users:johngreen:Documents:Xiomas:TBIRDSBIR2018:TBIRD Phase II:tTBIRDOpticalTests 2021-02-07:IMG_0801.jpg"/>
          <p:cNvPicPr/>
          <p:nvPr/>
        </p:nvPicPr>
        <p:blipFill>
          <a:blip r:embed="rId4">
            <a:extLst>
              <a:ext uri="{28A0092B-C50C-407E-A947-70E740481C1C}">
                <a14:useLocalDpi xmlns:a14="http://schemas.microsoft.com/office/drawing/2010/main" val="0"/>
              </a:ext>
            </a:extLst>
          </a:blip>
          <a:srcRect/>
          <a:stretch>
            <a:fillRect/>
          </a:stretch>
        </p:blipFill>
        <p:spPr bwMode="auto">
          <a:xfrm>
            <a:off x="1202416" y="653774"/>
            <a:ext cx="6989043" cy="5402988"/>
          </a:xfrm>
          <a:prstGeom prst="rect">
            <a:avLst/>
          </a:prstGeom>
          <a:noFill/>
          <a:ln>
            <a:noFill/>
          </a:ln>
        </p:spPr>
      </p:pic>
      <p:sp>
        <p:nvSpPr>
          <p:cNvPr id="9" name="Title 1"/>
          <p:cNvSpPr txBox="1">
            <a:spLocks/>
          </p:cNvSpPr>
          <p:nvPr/>
        </p:nvSpPr>
        <p:spPr bwMode="auto">
          <a:xfrm>
            <a:off x="128237" y="72012"/>
            <a:ext cx="4660840" cy="69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639763" eaLnBrk="1" hangingPunct="1"/>
            <a:r>
              <a:rPr lang="en-US" sz="2800" smtClean="0">
                <a:latin typeface="Tahoma" charset="0"/>
                <a:cs typeface="Times New Roman" charset="0"/>
              </a:rPr>
              <a:t>TBIRD Lab Prototype</a:t>
            </a:r>
            <a:endParaRPr lang="en-US" sz="2800" dirty="0">
              <a:latin typeface="Calibri" charset="0"/>
            </a:endParaRPr>
          </a:p>
        </p:txBody>
      </p:sp>
    </p:spTree>
    <p:extLst>
      <p:ext uri="{BB962C8B-B14F-4D97-AF65-F5344CB8AC3E}">
        <p14:creationId xmlns:p14="http://schemas.microsoft.com/office/powerpoint/2010/main" val="6488592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ctrTitle"/>
          </p:nvPr>
        </p:nvSpPr>
        <p:spPr>
          <a:xfrm>
            <a:off x="128237" y="72012"/>
            <a:ext cx="4660840" cy="693070"/>
          </a:xfrm>
        </p:spPr>
        <p:txBody>
          <a:bodyPr/>
          <a:lstStyle/>
          <a:p>
            <a:pPr defTabSz="639763" eaLnBrk="1" hangingPunct="1"/>
            <a:r>
              <a:rPr lang="en-US" sz="2800" dirty="0" smtClean="0">
                <a:latin typeface="Tahoma" charset="0"/>
                <a:cs typeface="Times New Roman" charset="0"/>
              </a:rPr>
              <a:t>TBIRD Lab Prototype</a:t>
            </a:r>
            <a:endParaRPr lang="en-US" sz="2800" dirty="0">
              <a:latin typeface="Calibri" charset="0"/>
            </a:endParaRPr>
          </a:p>
        </p:txBody>
      </p:sp>
      <p:pic>
        <p:nvPicPr>
          <p:cNvPr id="165890" name="Picture 3"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0979" y="4783554"/>
            <a:ext cx="8236539" cy="1600438"/>
          </a:xfrm>
          <a:prstGeom prst="rect">
            <a:avLst/>
          </a:prstGeom>
          <a:noFill/>
        </p:spPr>
        <p:txBody>
          <a:bodyPr wrap="square" rtlCol="0">
            <a:spAutoFit/>
          </a:bodyPr>
          <a:lstStyle/>
          <a:p>
            <a:r>
              <a:rPr lang="en-US" sz="1400" dirty="0"/>
              <a:t>Preliminary results of spatial resolution tests:</a:t>
            </a:r>
          </a:p>
          <a:p>
            <a:r>
              <a:rPr lang="en-US" sz="1400" dirty="0"/>
              <a:t>Resolution Target is Electro Optical Industries Part 101-117-026 with four sets of bar </a:t>
            </a:r>
            <a:r>
              <a:rPr lang="en-US" sz="1400" dirty="0" smtClean="0"/>
              <a:t>targets:</a:t>
            </a:r>
            <a:endParaRPr lang="en-US" sz="1400" dirty="0"/>
          </a:p>
          <a:p>
            <a:r>
              <a:rPr lang="en-US" sz="1400" dirty="0"/>
              <a:t>0.05”/1mrad; </a:t>
            </a:r>
            <a:r>
              <a:rPr lang="en-US" sz="1400" dirty="0" smtClean="0"/>
              <a:t>     0.025</a:t>
            </a:r>
            <a:r>
              <a:rPr lang="en-US" sz="1400" dirty="0"/>
              <a:t>”/0.5mrad; </a:t>
            </a:r>
            <a:r>
              <a:rPr lang="en-US" sz="1400" dirty="0" smtClean="0"/>
              <a:t>     0.0125</a:t>
            </a:r>
            <a:r>
              <a:rPr lang="en-US" sz="1400" dirty="0"/>
              <a:t>”/0.25mrad; </a:t>
            </a:r>
            <a:r>
              <a:rPr lang="en-US" sz="1400" dirty="0" smtClean="0"/>
              <a:t>     0.0063</a:t>
            </a:r>
            <a:r>
              <a:rPr lang="en-US" sz="1400" dirty="0"/>
              <a:t>”/0.126mrad; </a:t>
            </a:r>
            <a:endParaRPr lang="en-US" sz="1400" dirty="0" smtClean="0"/>
          </a:p>
          <a:p>
            <a:endParaRPr lang="en-US" sz="1400" dirty="0"/>
          </a:p>
          <a:p>
            <a:r>
              <a:rPr lang="en-US" sz="1400" dirty="0"/>
              <a:t>For reference TBIRD is 0.213 </a:t>
            </a:r>
            <a:r>
              <a:rPr lang="en-US" sz="1400" dirty="0" smtClean="0"/>
              <a:t>mrad</a:t>
            </a:r>
            <a:endParaRPr lang="en-US" sz="1400" dirty="0"/>
          </a:p>
          <a:p>
            <a:r>
              <a:rPr lang="en-US" sz="1400" dirty="0"/>
              <a:t>In brief, the tests below are of the LWIR port and show that the 0.25 mrad target is resolved </a:t>
            </a:r>
            <a:endParaRPr lang="en-US" sz="1400" dirty="0" smtClean="0"/>
          </a:p>
          <a:p>
            <a:r>
              <a:rPr lang="en-US" sz="1400" dirty="0" smtClean="0"/>
              <a:t>and </a:t>
            </a:r>
            <a:r>
              <a:rPr lang="en-US" sz="1400" dirty="0"/>
              <a:t>the 0.126 mrad target is not (as expected)</a:t>
            </a:r>
            <a:r>
              <a:rPr lang="en-US" sz="1400" dirty="0" smtClean="0"/>
              <a:t>.</a:t>
            </a:r>
            <a:endParaRPr lang="en-US" sz="1400" dirty="0"/>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15360" y="651240"/>
            <a:ext cx="7258163" cy="4135551"/>
          </a:xfrm>
          <a:prstGeom prst="rect">
            <a:avLst/>
          </a:prstGeom>
          <a:solidFill>
            <a:srgbClr val="FFFFFF"/>
          </a:solidFill>
          <a:ln>
            <a:noFill/>
          </a:ln>
        </p:spPr>
      </p:pic>
    </p:spTree>
    <p:extLst>
      <p:ext uri="{BB962C8B-B14F-4D97-AF65-F5344CB8AC3E}">
        <p14:creationId xmlns:p14="http://schemas.microsoft.com/office/powerpoint/2010/main" val="42013711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ctrTitle"/>
          </p:nvPr>
        </p:nvSpPr>
        <p:spPr>
          <a:xfrm>
            <a:off x="111504" y="996577"/>
            <a:ext cx="4127012" cy="791894"/>
          </a:xfrm>
        </p:spPr>
        <p:txBody>
          <a:bodyPr/>
          <a:lstStyle/>
          <a:p>
            <a:pPr defTabSz="639763" eaLnBrk="1" hangingPunct="1"/>
            <a:r>
              <a:rPr lang="en-US" sz="2800" dirty="0">
                <a:latin typeface="Tahoma" charset="0"/>
                <a:cs typeface="Times New Roman" charset="0"/>
              </a:rPr>
              <a:t>TBIRD </a:t>
            </a:r>
            <a:r>
              <a:rPr lang="en-US" sz="2800" dirty="0" smtClean="0">
                <a:latin typeface="Tahoma" charset="0"/>
                <a:cs typeface="Times New Roman" charset="0"/>
              </a:rPr>
              <a:t>Phase II Prototype</a:t>
            </a:r>
            <a:br>
              <a:rPr lang="en-US" sz="2800" dirty="0" smtClean="0">
                <a:latin typeface="Tahoma" charset="0"/>
                <a:cs typeface="Times New Roman" charset="0"/>
              </a:rPr>
            </a:br>
            <a:r>
              <a:rPr lang="en-US" sz="2800" dirty="0" smtClean="0">
                <a:latin typeface="Tahoma" charset="0"/>
                <a:cs typeface="Times New Roman" charset="0"/>
              </a:rPr>
              <a:t>currently in finale fabrication and assembly</a:t>
            </a:r>
            <a:endParaRPr lang="en-US" sz="2800" dirty="0">
              <a:latin typeface="Calibri" charset="0"/>
            </a:endParaRPr>
          </a:p>
        </p:txBody>
      </p:sp>
      <p:pic>
        <p:nvPicPr>
          <p:cNvPr id="165890" name="Picture 3"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01320" y="6139417"/>
            <a:ext cx="6407523" cy="461665"/>
          </a:xfrm>
          <a:prstGeom prst="rect">
            <a:avLst/>
          </a:prstGeom>
          <a:noFill/>
        </p:spPr>
        <p:txBody>
          <a:bodyPr wrap="none" rtlCol="0">
            <a:spAutoFit/>
          </a:bodyPr>
          <a:lstStyle/>
          <a:p>
            <a:r>
              <a:rPr lang="en-US" dirty="0" smtClean="0"/>
              <a:t>TBIRD Sensor Head in Fabrication and Assembly</a:t>
            </a:r>
            <a:endParaRPr lang="en-US" dirty="0"/>
          </a:p>
        </p:txBody>
      </p:sp>
      <p:pic>
        <p:nvPicPr>
          <p:cNvPr id="4" name="Picture 3" descr="TBIRDFab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358" y="3268845"/>
            <a:ext cx="7778586" cy="2880190"/>
          </a:xfrm>
          <a:prstGeom prst="rect">
            <a:avLst/>
          </a:prstGeom>
        </p:spPr>
      </p:pic>
      <p:pic>
        <p:nvPicPr>
          <p:cNvPr id="6" name="Picture 5" descr="TBIRDSensorModuleFab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448943" y="22883"/>
            <a:ext cx="3191904" cy="352869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3031" y="3017204"/>
            <a:ext cx="4328697" cy="3380940"/>
          </a:xfrm>
          <a:prstGeom prst="rect">
            <a:avLst/>
          </a:prstGeom>
        </p:spPr>
      </p:pic>
      <p:sp>
        <p:nvSpPr>
          <p:cNvPr id="165889" name="Title 1"/>
          <p:cNvSpPr>
            <a:spLocks noGrp="1"/>
          </p:cNvSpPr>
          <p:nvPr>
            <p:ph type="ctrTitle"/>
          </p:nvPr>
        </p:nvSpPr>
        <p:spPr>
          <a:xfrm>
            <a:off x="194171" y="282693"/>
            <a:ext cx="3135019" cy="701719"/>
          </a:xfrm>
        </p:spPr>
        <p:txBody>
          <a:bodyPr/>
          <a:lstStyle/>
          <a:p>
            <a:pPr defTabSz="639763" eaLnBrk="1" hangingPunct="1"/>
            <a:r>
              <a:rPr lang="en-US" sz="2800" dirty="0" smtClean="0">
                <a:latin typeface="Tahoma" charset="0"/>
                <a:cs typeface="Times New Roman" charset="0"/>
              </a:rPr>
              <a:t>TBIRD </a:t>
            </a:r>
            <a:r>
              <a:rPr lang="en-US" sz="2800" dirty="0">
                <a:latin typeface="Tahoma" charset="0"/>
                <a:cs typeface="Times New Roman" charset="0"/>
              </a:rPr>
              <a:t>Sensor </a:t>
            </a:r>
            <a:r>
              <a:rPr lang="en-US" sz="2800" dirty="0" smtClean="0">
                <a:latin typeface="Tahoma" charset="0"/>
                <a:cs typeface="Times New Roman" charset="0"/>
              </a:rPr>
              <a:t>Head </a:t>
            </a:r>
            <a:endParaRPr lang="en-US" sz="2800" dirty="0">
              <a:latin typeface="Calibri" charset="0"/>
            </a:endParaRPr>
          </a:p>
        </p:txBody>
      </p:sp>
      <p:pic>
        <p:nvPicPr>
          <p:cNvPr id="165890" name="Picture 3" descr="Xiomas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17672" y="5861378"/>
            <a:ext cx="4647426" cy="461665"/>
          </a:xfrm>
          <a:prstGeom prst="rect">
            <a:avLst/>
          </a:prstGeom>
          <a:noFill/>
        </p:spPr>
        <p:txBody>
          <a:bodyPr wrap="none" rtlCol="0">
            <a:spAutoFit/>
          </a:bodyPr>
          <a:lstStyle/>
          <a:p>
            <a:r>
              <a:rPr lang="en-US" dirty="0" smtClean="0"/>
              <a:t>TBIRD Sensor Head in 6U CubeSat</a:t>
            </a:r>
            <a:endParaRPr lang="en-US" dirty="0"/>
          </a:p>
        </p:txBody>
      </p:sp>
      <p:pic>
        <p:nvPicPr>
          <p:cNvPr id="5" name="Picture 4"/>
          <p:cNvPicPr>
            <a:picLocks noChangeAspect="1"/>
          </p:cNvPicPr>
          <p:nvPr/>
        </p:nvPicPr>
        <p:blipFill>
          <a:blip r:embed="rId5"/>
          <a:stretch>
            <a:fillRect/>
          </a:stretch>
        </p:blipFill>
        <p:spPr>
          <a:xfrm>
            <a:off x="3735005" y="140989"/>
            <a:ext cx="5183541" cy="3776072"/>
          </a:xfrm>
          <a:prstGeom prst="rect">
            <a:avLst/>
          </a:prstGeom>
        </p:spPr>
      </p:pic>
      <p:sp>
        <p:nvSpPr>
          <p:cNvPr id="6" name="TextBox 5"/>
          <p:cNvSpPr txBox="1"/>
          <p:nvPr/>
        </p:nvSpPr>
        <p:spPr>
          <a:xfrm>
            <a:off x="3998034" y="2359580"/>
            <a:ext cx="697627" cy="338554"/>
          </a:xfrm>
          <a:prstGeom prst="rect">
            <a:avLst/>
          </a:prstGeom>
          <a:noFill/>
        </p:spPr>
        <p:txBody>
          <a:bodyPr wrap="none" rtlCol="0">
            <a:spAutoFit/>
          </a:bodyPr>
          <a:lstStyle/>
          <a:p>
            <a:r>
              <a:rPr lang="en-US" sz="1600" dirty="0" smtClean="0"/>
              <a:t>LWIR</a:t>
            </a:r>
            <a:endParaRPr lang="en-US" sz="1600" dirty="0"/>
          </a:p>
        </p:txBody>
      </p:sp>
      <p:sp>
        <p:nvSpPr>
          <p:cNvPr id="10" name="TextBox 9"/>
          <p:cNvSpPr txBox="1"/>
          <p:nvPr/>
        </p:nvSpPr>
        <p:spPr>
          <a:xfrm>
            <a:off x="4240615" y="370323"/>
            <a:ext cx="774571" cy="338554"/>
          </a:xfrm>
          <a:prstGeom prst="rect">
            <a:avLst/>
          </a:prstGeom>
          <a:noFill/>
        </p:spPr>
        <p:txBody>
          <a:bodyPr wrap="none" rtlCol="0">
            <a:spAutoFit/>
          </a:bodyPr>
          <a:lstStyle/>
          <a:p>
            <a:r>
              <a:rPr lang="en-US" sz="1600" dirty="0"/>
              <a:t>M</a:t>
            </a:r>
            <a:r>
              <a:rPr lang="en-US" sz="1600" dirty="0" smtClean="0"/>
              <a:t>WIR</a:t>
            </a:r>
            <a:endParaRPr lang="en-US" sz="1600" dirty="0"/>
          </a:p>
        </p:txBody>
      </p:sp>
      <p:sp>
        <p:nvSpPr>
          <p:cNvPr id="11" name="TextBox 10"/>
          <p:cNvSpPr txBox="1"/>
          <p:nvPr/>
        </p:nvSpPr>
        <p:spPr>
          <a:xfrm>
            <a:off x="4498227" y="2867273"/>
            <a:ext cx="774571" cy="338554"/>
          </a:xfrm>
          <a:prstGeom prst="rect">
            <a:avLst/>
          </a:prstGeom>
          <a:noFill/>
        </p:spPr>
        <p:txBody>
          <a:bodyPr wrap="none" rtlCol="0">
            <a:spAutoFit/>
          </a:bodyPr>
          <a:lstStyle/>
          <a:p>
            <a:r>
              <a:rPr lang="en-US" sz="1600" dirty="0"/>
              <a:t>M</a:t>
            </a:r>
            <a:r>
              <a:rPr lang="en-US" sz="1600" dirty="0" smtClean="0"/>
              <a:t>WIR</a:t>
            </a:r>
            <a:endParaRPr lang="en-US" sz="1600" dirty="0"/>
          </a:p>
        </p:txBody>
      </p:sp>
      <p:sp>
        <p:nvSpPr>
          <p:cNvPr id="12" name="TextBox 11"/>
          <p:cNvSpPr txBox="1"/>
          <p:nvPr/>
        </p:nvSpPr>
        <p:spPr>
          <a:xfrm>
            <a:off x="5710256" y="201702"/>
            <a:ext cx="2743559" cy="338554"/>
          </a:xfrm>
          <a:prstGeom prst="rect">
            <a:avLst/>
          </a:prstGeom>
          <a:noFill/>
        </p:spPr>
        <p:txBody>
          <a:bodyPr wrap="none" rtlCol="0">
            <a:spAutoFit/>
          </a:bodyPr>
          <a:lstStyle/>
          <a:p>
            <a:r>
              <a:rPr lang="en-US" sz="1600" dirty="0" smtClean="0"/>
              <a:t>Nodding Across Track Scanner</a:t>
            </a:r>
            <a:endParaRPr lang="en-US" sz="1600" dirty="0"/>
          </a:p>
        </p:txBody>
      </p:sp>
      <p:sp>
        <p:nvSpPr>
          <p:cNvPr id="13" name="TextBox 12"/>
          <p:cNvSpPr txBox="1"/>
          <p:nvPr/>
        </p:nvSpPr>
        <p:spPr>
          <a:xfrm>
            <a:off x="6275986" y="3299821"/>
            <a:ext cx="2383485" cy="338554"/>
          </a:xfrm>
          <a:prstGeom prst="rect">
            <a:avLst/>
          </a:prstGeom>
          <a:noFill/>
        </p:spPr>
        <p:txBody>
          <a:bodyPr wrap="none" rtlCol="0">
            <a:spAutoFit/>
          </a:bodyPr>
          <a:lstStyle/>
          <a:p>
            <a:r>
              <a:rPr lang="en-US" sz="1600" dirty="0" smtClean="0"/>
              <a:t>Thermal Reference Source</a:t>
            </a:r>
            <a:endParaRPr lang="en-US" sz="1600" dirty="0"/>
          </a:p>
        </p:txBody>
      </p:sp>
      <p:sp>
        <p:nvSpPr>
          <p:cNvPr id="14" name="TextBox 13"/>
          <p:cNvSpPr txBox="1"/>
          <p:nvPr/>
        </p:nvSpPr>
        <p:spPr>
          <a:xfrm>
            <a:off x="4805125" y="4752244"/>
            <a:ext cx="3016471" cy="338554"/>
          </a:xfrm>
          <a:prstGeom prst="rect">
            <a:avLst/>
          </a:prstGeom>
          <a:noFill/>
        </p:spPr>
        <p:txBody>
          <a:bodyPr wrap="none" rtlCol="0">
            <a:spAutoFit/>
          </a:bodyPr>
          <a:lstStyle/>
          <a:p>
            <a:r>
              <a:rPr lang="en-US" sz="1600" dirty="0" smtClean="0"/>
              <a:t>6U CubeSat Mechanical Envelope</a:t>
            </a:r>
            <a:endParaRPr lang="en-US" sz="1600" dirty="0"/>
          </a:p>
        </p:txBody>
      </p:sp>
      <p:cxnSp>
        <p:nvCxnSpPr>
          <p:cNvPr id="16" name="Straight Connector 15"/>
          <p:cNvCxnSpPr>
            <a:endCxn id="14" idx="1"/>
          </p:cNvCxnSpPr>
          <p:nvPr/>
        </p:nvCxnSpPr>
        <p:spPr>
          <a:xfrm flipH="1">
            <a:off x="4805125" y="3862498"/>
            <a:ext cx="4540" cy="1059023"/>
          </a:xfrm>
          <a:prstGeom prst="line">
            <a:avLst/>
          </a:prstGeom>
          <a:ln w="12700">
            <a:solidFill>
              <a:srgbClr val="FF0000"/>
            </a:solidFill>
            <a:headEnd type="arrow"/>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14" idx="1"/>
          </p:cNvCxnSpPr>
          <p:nvPr/>
        </p:nvCxnSpPr>
        <p:spPr>
          <a:xfrm>
            <a:off x="4396334" y="4516267"/>
            <a:ext cx="408791" cy="405254"/>
          </a:xfrm>
          <a:prstGeom prst="line">
            <a:avLst/>
          </a:prstGeom>
          <a:ln w="12700">
            <a:solidFill>
              <a:srgbClr val="FF0000"/>
            </a:solidFill>
            <a:headEnd type="arrow"/>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3" idx="0"/>
          </p:cNvCxnSpPr>
          <p:nvPr/>
        </p:nvCxnSpPr>
        <p:spPr>
          <a:xfrm>
            <a:off x="7118899" y="2632214"/>
            <a:ext cx="348830" cy="667607"/>
          </a:xfrm>
          <a:prstGeom prst="line">
            <a:avLst/>
          </a:prstGeom>
          <a:ln w="12700">
            <a:solidFill>
              <a:srgbClr val="FF0000"/>
            </a:solidFill>
            <a:headEnd type="arrow"/>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endCxn id="12" idx="2"/>
          </p:cNvCxnSpPr>
          <p:nvPr/>
        </p:nvCxnSpPr>
        <p:spPr>
          <a:xfrm flipH="1" flipV="1">
            <a:off x="7082036" y="540256"/>
            <a:ext cx="1139485" cy="759768"/>
          </a:xfrm>
          <a:prstGeom prst="line">
            <a:avLst/>
          </a:prstGeom>
          <a:ln w="12700">
            <a:solidFill>
              <a:srgbClr val="FF0000"/>
            </a:solidFill>
            <a:headEnd type="arrow"/>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12" idx="2"/>
          </p:cNvCxnSpPr>
          <p:nvPr/>
        </p:nvCxnSpPr>
        <p:spPr>
          <a:xfrm flipH="1" flipV="1">
            <a:off x="7082036" y="540256"/>
            <a:ext cx="177553" cy="1285790"/>
          </a:xfrm>
          <a:prstGeom prst="line">
            <a:avLst/>
          </a:prstGeom>
          <a:ln w="12700">
            <a:solidFill>
              <a:srgbClr val="FF0000"/>
            </a:solidFill>
            <a:head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rot="3406381">
            <a:off x="799228" y="2260101"/>
            <a:ext cx="390192" cy="2017260"/>
            <a:chOff x="66114" y="1053850"/>
            <a:chExt cx="390192" cy="3102506"/>
          </a:xfrm>
        </p:grpSpPr>
        <p:sp>
          <p:nvSpPr>
            <p:cNvPr id="30" name="TextBox 29"/>
            <p:cNvSpPr txBox="1"/>
            <p:nvPr/>
          </p:nvSpPr>
          <p:spPr>
            <a:xfrm rot="16200000">
              <a:off x="-193240" y="2493724"/>
              <a:ext cx="92139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226.3 mm</a:t>
              </a:r>
              <a:endParaRPr kumimoji="0" lang="en-US" sz="1400" b="0" i="0" u="none" strike="noStrike" kern="0" cap="none" spc="0" normalizeH="0" baseline="0" noProof="0" dirty="0">
                <a:ln>
                  <a:noFill/>
                </a:ln>
                <a:solidFill>
                  <a:sysClr val="windowText" lastClr="000000"/>
                </a:solidFill>
                <a:effectLst/>
                <a:uLnTx/>
                <a:uFillTx/>
              </a:endParaRPr>
            </a:p>
          </p:txBody>
        </p:sp>
        <p:cxnSp>
          <p:nvCxnSpPr>
            <p:cNvPr id="31" name="Straight Arrow Connector 30"/>
            <p:cNvCxnSpPr/>
            <p:nvPr/>
          </p:nvCxnSpPr>
          <p:spPr>
            <a:xfrm rot="18193619" flipH="1">
              <a:off x="-189277" y="3510774"/>
              <a:ext cx="900973" cy="390192"/>
            </a:xfrm>
            <a:prstGeom prst="straightConnector1">
              <a:avLst/>
            </a:prstGeom>
            <a:noFill/>
            <a:ln w="12700" cap="flat" cmpd="sng" algn="ctr">
              <a:solidFill>
                <a:srgbClr val="FF0000"/>
              </a:solidFill>
              <a:prstDash val="solid"/>
              <a:miter lim="800000"/>
              <a:tailEnd type="arrow"/>
            </a:ln>
            <a:effectLst/>
          </p:spPr>
        </p:cxnSp>
        <p:cxnSp>
          <p:nvCxnSpPr>
            <p:cNvPr id="32" name="Straight Arrow Connector 31"/>
            <p:cNvCxnSpPr/>
            <p:nvPr/>
          </p:nvCxnSpPr>
          <p:spPr>
            <a:xfrm rot="18193619" flipV="1">
              <a:off x="-26961" y="1236103"/>
              <a:ext cx="630323" cy="265818"/>
            </a:xfrm>
            <a:prstGeom prst="straightConnector1">
              <a:avLst/>
            </a:prstGeom>
            <a:noFill/>
            <a:ln w="12700" cap="flat" cmpd="sng" algn="ctr">
              <a:solidFill>
                <a:srgbClr val="FF0000"/>
              </a:solidFill>
              <a:prstDash val="solid"/>
              <a:miter lim="800000"/>
              <a:tailEnd type="arrow"/>
            </a:ln>
            <a:effectLst/>
          </p:spPr>
        </p:cxnSp>
      </p:grpSp>
      <p:sp>
        <p:nvSpPr>
          <p:cNvPr id="36" name="TextBox 35"/>
          <p:cNvSpPr txBox="1"/>
          <p:nvPr/>
        </p:nvSpPr>
        <p:spPr>
          <a:xfrm>
            <a:off x="908" y="4408896"/>
            <a:ext cx="45397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smtClean="0">
                <a:solidFill>
                  <a:sysClr val="windowText" lastClr="000000"/>
                </a:solidFill>
              </a:rPr>
              <a:t>100</a:t>
            </a:r>
            <a:endParaRPr kumimoji="0" lang="en-US" sz="1400" b="0" i="0" u="none" strike="noStrike" kern="0" cap="none" spc="0" normalizeH="0" baseline="0" noProof="0" dirty="0">
              <a:ln>
                <a:noFill/>
              </a:ln>
              <a:solidFill>
                <a:sysClr val="windowText" lastClr="000000"/>
              </a:solidFill>
              <a:effectLst/>
              <a:uLnTx/>
              <a:uFillTx/>
            </a:endParaRPr>
          </a:p>
        </p:txBody>
      </p:sp>
      <p:cxnSp>
        <p:nvCxnSpPr>
          <p:cNvPr id="37" name="Straight Arrow Connector 36"/>
          <p:cNvCxnSpPr/>
          <p:nvPr/>
        </p:nvCxnSpPr>
        <p:spPr>
          <a:xfrm>
            <a:off x="242923" y="4701643"/>
            <a:ext cx="12590" cy="310587"/>
          </a:xfrm>
          <a:prstGeom prst="straightConnector1">
            <a:avLst/>
          </a:prstGeom>
          <a:noFill/>
          <a:ln w="12700" cap="flat" cmpd="sng" algn="ctr">
            <a:solidFill>
              <a:srgbClr val="FF0000"/>
            </a:solidFill>
            <a:prstDash val="solid"/>
            <a:miter lim="800000"/>
            <a:tailEnd type="arrow"/>
          </a:ln>
          <a:effectLst/>
        </p:spPr>
      </p:cxnSp>
      <p:cxnSp>
        <p:nvCxnSpPr>
          <p:cNvPr id="38" name="Straight Arrow Connector 37"/>
          <p:cNvCxnSpPr/>
          <p:nvPr/>
        </p:nvCxnSpPr>
        <p:spPr>
          <a:xfrm flipH="1" flipV="1">
            <a:off x="217940" y="4133024"/>
            <a:ext cx="15028" cy="353184"/>
          </a:xfrm>
          <a:prstGeom prst="straightConnector1">
            <a:avLst/>
          </a:prstGeom>
          <a:noFill/>
          <a:ln w="12700" cap="flat" cmpd="sng" algn="ctr">
            <a:solidFill>
              <a:srgbClr val="FF0000"/>
            </a:solidFill>
            <a:prstDash val="solid"/>
            <a:miter lim="800000"/>
            <a:tailEnd type="arrow"/>
          </a:ln>
          <a:effectLst/>
        </p:spPr>
      </p:cxnSp>
      <p:grpSp>
        <p:nvGrpSpPr>
          <p:cNvPr id="47" name="Group 46"/>
          <p:cNvGrpSpPr/>
          <p:nvPr/>
        </p:nvGrpSpPr>
        <p:grpSpPr>
          <a:xfrm rot="1776714">
            <a:off x="144260" y="5504398"/>
            <a:ext cx="2775731" cy="464297"/>
            <a:chOff x="590887" y="371624"/>
            <a:chExt cx="4822207" cy="464297"/>
          </a:xfrm>
        </p:grpSpPr>
        <p:cxnSp>
          <p:nvCxnSpPr>
            <p:cNvPr id="49" name="Straight Arrow Connector 48"/>
            <p:cNvCxnSpPr/>
            <p:nvPr/>
          </p:nvCxnSpPr>
          <p:spPr>
            <a:xfrm flipH="1">
              <a:off x="590887" y="596764"/>
              <a:ext cx="2025510" cy="11072"/>
            </a:xfrm>
            <a:prstGeom prst="straightConnector1">
              <a:avLst/>
            </a:prstGeom>
            <a:noFill/>
            <a:ln w="12700" cap="flat" cmpd="sng" algn="ctr">
              <a:solidFill>
                <a:srgbClr val="FF0000"/>
              </a:solidFill>
              <a:prstDash val="solid"/>
              <a:miter lim="800000"/>
              <a:tailEnd type="arrow"/>
            </a:ln>
            <a:effectLst/>
          </p:spPr>
        </p:cxnSp>
        <p:sp>
          <p:nvSpPr>
            <p:cNvPr id="50" name="TextBox 49"/>
            <p:cNvSpPr txBox="1"/>
            <p:nvPr/>
          </p:nvSpPr>
          <p:spPr>
            <a:xfrm>
              <a:off x="2618267" y="447250"/>
              <a:ext cx="78507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366 mm</a:t>
              </a:r>
              <a:endParaRPr kumimoji="0" lang="en-US" sz="1400" b="0" i="0" u="none" strike="noStrike" kern="0" cap="none" spc="0" normalizeH="0" baseline="0" noProof="0" dirty="0">
                <a:ln>
                  <a:noFill/>
                </a:ln>
                <a:solidFill>
                  <a:sysClr val="windowText" lastClr="000000"/>
                </a:solidFill>
                <a:effectLst/>
                <a:uLnTx/>
                <a:uFillTx/>
              </a:endParaRPr>
            </a:p>
          </p:txBody>
        </p:sp>
        <p:cxnSp>
          <p:nvCxnSpPr>
            <p:cNvPr id="51" name="Straight Arrow Connector 50"/>
            <p:cNvCxnSpPr/>
            <p:nvPr/>
          </p:nvCxnSpPr>
          <p:spPr>
            <a:xfrm rot="19823286">
              <a:off x="4052202" y="371624"/>
              <a:ext cx="1360892" cy="464297"/>
            </a:xfrm>
            <a:prstGeom prst="straightConnector1">
              <a:avLst/>
            </a:prstGeom>
            <a:noFill/>
            <a:ln w="12700" cap="flat" cmpd="sng" algn="ctr">
              <a:solidFill>
                <a:srgbClr val="FF0000"/>
              </a:solidFill>
              <a:prstDash val="solid"/>
              <a:miter lim="800000"/>
              <a:tailEnd type="arrow"/>
            </a:ln>
            <a:effectLst/>
          </p:spPr>
        </p:cxnSp>
      </p:grpSp>
    </p:spTree>
    <p:extLst>
      <p:ext uri="{BB962C8B-B14F-4D97-AF65-F5344CB8AC3E}">
        <p14:creationId xmlns:p14="http://schemas.microsoft.com/office/powerpoint/2010/main" val="20227543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ctrTitle"/>
          </p:nvPr>
        </p:nvSpPr>
        <p:spPr>
          <a:xfrm>
            <a:off x="0" y="0"/>
            <a:ext cx="3787611" cy="698857"/>
          </a:xfrm>
        </p:spPr>
        <p:txBody>
          <a:bodyPr/>
          <a:lstStyle/>
          <a:p>
            <a:pPr defTabSz="639763" eaLnBrk="1" hangingPunct="1"/>
            <a:r>
              <a:rPr lang="en-US" sz="2800" dirty="0">
                <a:latin typeface="Tahoma" charset="0"/>
                <a:cs typeface="Times New Roman" charset="0"/>
              </a:rPr>
              <a:t>TBIRD Sensor Head</a:t>
            </a:r>
            <a:endParaRPr lang="en-US" sz="2800" dirty="0">
              <a:latin typeface="Calibri" charset="0"/>
            </a:endParaRPr>
          </a:p>
        </p:txBody>
      </p:sp>
      <p:pic>
        <p:nvPicPr>
          <p:cNvPr id="165890" name="Picture 3"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825678" y="6424972"/>
            <a:ext cx="4647426" cy="461665"/>
          </a:xfrm>
          <a:prstGeom prst="rect">
            <a:avLst/>
          </a:prstGeom>
          <a:noFill/>
        </p:spPr>
        <p:txBody>
          <a:bodyPr wrap="none" rtlCol="0">
            <a:spAutoFit/>
          </a:bodyPr>
          <a:lstStyle/>
          <a:p>
            <a:r>
              <a:rPr lang="en-US" dirty="0" smtClean="0"/>
              <a:t>TBIRD Sensor Head in 6U CubeSat</a:t>
            </a:r>
            <a:endParaRPr lang="en-US" dirty="0"/>
          </a:p>
        </p:txBody>
      </p:sp>
      <p:pic>
        <p:nvPicPr>
          <p:cNvPr id="2" name="Picture 1"/>
          <p:cNvPicPr>
            <a:picLocks noChangeAspect="1"/>
          </p:cNvPicPr>
          <p:nvPr/>
        </p:nvPicPr>
        <p:blipFill>
          <a:blip r:embed="rId4"/>
          <a:stretch>
            <a:fillRect/>
          </a:stretch>
        </p:blipFill>
        <p:spPr>
          <a:xfrm>
            <a:off x="405816" y="897125"/>
            <a:ext cx="5174630" cy="3486798"/>
          </a:xfrm>
          <a:prstGeom prst="rect">
            <a:avLst/>
          </a:prstGeom>
        </p:spPr>
      </p:pic>
      <p:pic>
        <p:nvPicPr>
          <p:cNvPr id="5" name="Picture 4"/>
          <p:cNvPicPr>
            <a:picLocks noChangeAspect="1"/>
          </p:cNvPicPr>
          <p:nvPr/>
        </p:nvPicPr>
        <p:blipFill>
          <a:blip r:embed="rId5"/>
          <a:stretch>
            <a:fillRect/>
          </a:stretch>
        </p:blipFill>
        <p:spPr>
          <a:xfrm flipV="1">
            <a:off x="374866" y="4659597"/>
            <a:ext cx="5186894" cy="1569993"/>
          </a:xfrm>
          <a:prstGeom prst="rect">
            <a:avLst/>
          </a:prstGeom>
        </p:spPr>
      </p:pic>
      <p:pic>
        <p:nvPicPr>
          <p:cNvPr id="6" name="Picture 5"/>
          <p:cNvPicPr>
            <a:picLocks noChangeAspect="1"/>
          </p:cNvPicPr>
          <p:nvPr/>
        </p:nvPicPr>
        <p:blipFill>
          <a:blip r:embed="rId6"/>
          <a:stretch>
            <a:fillRect/>
          </a:stretch>
        </p:blipFill>
        <p:spPr>
          <a:xfrm>
            <a:off x="5630612" y="4661365"/>
            <a:ext cx="3474402" cy="1560713"/>
          </a:xfrm>
          <a:prstGeom prst="rect">
            <a:avLst/>
          </a:prstGeom>
        </p:spPr>
      </p:pic>
      <p:sp>
        <p:nvSpPr>
          <p:cNvPr id="16" name="TextBox 15"/>
          <p:cNvSpPr txBox="1"/>
          <p:nvPr/>
        </p:nvSpPr>
        <p:spPr>
          <a:xfrm rot="16200000">
            <a:off x="-196792" y="2222901"/>
            <a:ext cx="92139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226.3 mm</a:t>
            </a:r>
            <a:endParaRPr kumimoji="0" lang="en-US" sz="1400" b="0" i="0" u="none" strike="noStrike" kern="0" cap="none" spc="0" normalizeH="0" baseline="0" noProof="0" dirty="0">
              <a:ln>
                <a:noFill/>
              </a:ln>
              <a:solidFill>
                <a:sysClr val="windowText" lastClr="000000"/>
              </a:solidFill>
              <a:effectLst/>
              <a:uLnTx/>
              <a:uFillTx/>
            </a:endParaRPr>
          </a:p>
        </p:txBody>
      </p:sp>
      <p:cxnSp>
        <p:nvCxnSpPr>
          <p:cNvPr id="17" name="Straight Arrow Connector 16"/>
          <p:cNvCxnSpPr/>
          <p:nvPr/>
        </p:nvCxnSpPr>
        <p:spPr>
          <a:xfrm>
            <a:off x="260110" y="2800199"/>
            <a:ext cx="3797" cy="1446924"/>
          </a:xfrm>
          <a:prstGeom prst="straightConnector1">
            <a:avLst/>
          </a:prstGeom>
          <a:noFill/>
          <a:ln w="12700" cap="flat" cmpd="sng" algn="ctr">
            <a:solidFill>
              <a:srgbClr val="FF0000"/>
            </a:solidFill>
            <a:prstDash val="solid"/>
            <a:miter lim="800000"/>
            <a:tailEnd type="arrow"/>
          </a:ln>
          <a:effectLst/>
        </p:spPr>
      </p:cxnSp>
      <p:cxnSp>
        <p:nvCxnSpPr>
          <p:cNvPr id="18" name="Straight Arrow Connector 17"/>
          <p:cNvCxnSpPr/>
          <p:nvPr/>
        </p:nvCxnSpPr>
        <p:spPr>
          <a:xfrm flipV="1">
            <a:off x="289307" y="993369"/>
            <a:ext cx="0" cy="986457"/>
          </a:xfrm>
          <a:prstGeom prst="straightConnector1">
            <a:avLst/>
          </a:prstGeom>
          <a:noFill/>
          <a:ln w="12700" cap="flat" cmpd="sng" algn="ctr">
            <a:solidFill>
              <a:srgbClr val="FF0000"/>
            </a:solidFill>
            <a:prstDash val="solid"/>
            <a:miter lim="800000"/>
            <a:tailEnd type="arrow"/>
          </a:ln>
          <a:effectLst/>
        </p:spPr>
      </p:cxnSp>
      <p:cxnSp>
        <p:nvCxnSpPr>
          <p:cNvPr id="19" name="Straight Arrow Connector 18"/>
          <p:cNvCxnSpPr/>
          <p:nvPr/>
        </p:nvCxnSpPr>
        <p:spPr>
          <a:xfrm flipH="1">
            <a:off x="590887" y="596764"/>
            <a:ext cx="2025510" cy="11072"/>
          </a:xfrm>
          <a:prstGeom prst="straightConnector1">
            <a:avLst/>
          </a:prstGeom>
          <a:noFill/>
          <a:ln w="12700" cap="flat" cmpd="sng" algn="ctr">
            <a:solidFill>
              <a:srgbClr val="FF0000"/>
            </a:solidFill>
            <a:prstDash val="solid"/>
            <a:miter lim="800000"/>
            <a:tailEnd type="arrow"/>
          </a:ln>
          <a:effectLst/>
        </p:spPr>
      </p:cxnSp>
      <p:sp>
        <p:nvSpPr>
          <p:cNvPr id="20" name="TextBox 19"/>
          <p:cNvSpPr txBox="1"/>
          <p:nvPr/>
        </p:nvSpPr>
        <p:spPr>
          <a:xfrm>
            <a:off x="2618267" y="447250"/>
            <a:ext cx="78507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366 mm</a:t>
            </a:r>
            <a:endParaRPr kumimoji="0" lang="en-US" sz="1400" b="0" i="0" u="none" strike="noStrike" kern="0" cap="none" spc="0" normalizeH="0" baseline="0" noProof="0" dirty="0">
              <a:ln>
                <a:noFill/>
              </a:ln>
              <a:solidFill>
                <a:sysClr val="windowText" lastClr="000000"/>
              </a:solidFill>
              <a:effectLst/>
              <a:uLnTx/>
              <a:uFillTx/>
            </a:endParaRPr>
          </a:p>
        </p:txBody>
      </p:sp>
      <p:cxnSp>
        <p:nvCxnSpPr>
          <p:cNvPr id="21" name="Straight Arrow Connector 20"/>
          <p:cNvCxnSpPr>
            <a:stCxn id="20" idx="3"/>
          </p:cNvCxnSpPr>
          <p:nvPr/>
        </p:nvCxnSpPr>
        <p:spPr>
          <a:xfrm>
            <a:off x="3403345" y="601139"/>
            <a:ext cx="2120159" cy="10926"/>
          </a:xfrm>
          <a:prstGeom prst="straightConnector1">
            <a:avLst/>
          </a:prstGeom>
          <a:noFill/>
          <a:ln w="12700" cap="flat" cmpd="sng" algn="ctr">
            <a:solidFill>
              <a:srgbClr val="FF0000"/>
            </a:solidFill>
            <a:prstDash val="solid"/>
            <a:miter lim="800000"/>
            <a:tailEnd type="arrow"/>
          </a:ln>
          <a:effectLst/>
        </p:spPr>
      </p:cxnSp>
      <p:sp>
        <p:nvSpPr>
          <p:cNvPr id="22" name="TextBox 21"/>
          <p:cNvSpPr txBox="1"/>
          <p:nvPr/>
        </p:nvSpPr>
        <p:spPr>
          <a:xfrm rot="16200000">
            <a:off x="30968" y="5310655"/>
            <a:ext cx="45397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smtClean="0">
                <a:solidFill>
                  <a:sysClr val="windowText" lastClr="000000"/>
                </a:solidFill>
              </a:rPr>
              <a:t>100</a:t>
            </a:r>
            <a:endParaRPr kumimoji="0" lang="en-US" sz="1400" b="0" i="0" u="none" strike="noStrike" kern="0" cap="none" spc="0" normalizeH="0" baseline="0" noProof="0" dirty="0">
              <a:ln>
                <a:noFill/>
              </a:ln>
              <a:solidFill>
                <a:sysClr val="windowText" lastClr="000000"/>
              </a:solidFill>
              <a:effectLst/>
              <a:uLnTx/>
              <a:uFillTx/>
            </a:endParaRPr>
          </a:p>
        </p:txBody>
      </p:sp>
      <p:cxnSp>
        <p:nvCxnSpPr>
          <p:cNvPr id="23" name="Straight Arrow Connector 22"/>
          <p:cNvCxnSpPr>
            <a:stCxn id="22" idx="1"/>
          </p:cNvCxnSpPr>
          <p:nvPr/>
        </p:nvCxnSpPr>
        <p:spPr>
          <a:xfrm>
            <a:off x="257954" y="5691529"/>
            <a:ext cx="8326" cy="498647"/>
          </a:xfrm>
          <a:prstGeom prst="straightConnector1">
            <a:avLst/>
          </a:prstGeom>
          <a:noFill/>
          <a:ln w="12700" cap="flat" cmpd="sng" algn="ctr">
            <a:solidFill>
              <a:srgbClr val="FF0000"/>
            </a:solidFill>
            <a:prstDash val="solid"/>
            <a:miter lim="800000"/>
            <a:tailEnd type="arrow"/>
          </a:ln>
          <a:effectLst/>
        </p:spPr>
      </p:cxnSp>
      <p:cxnSp>
        <p:nvCxnSpPr>
          <p:cNvPr id="24" name="Straight Arrow Connector 23"/>
          <p:cNvCxnSpPr>
            <a:stCxn id="22" idx="3"/>
          </p:cNvCxnSpPr>
          <p:nvPr/>
        </p:nvCxnSpPr>
        <p:spPr>
          <a:xfrm flipV="1">
            <a:off x="257953" y="4697600"/>
            <a:ext cx="9807" cy="539959"/>
          </a:xfrm>
          <a:prstGeom prst="straightConnector1">
            <a:avLst/>
          </a:prstGeom>
          <a:noFill/>
          <a:ln w="12700" cap="flat" cmpd="sng" algn="ctr">
            <a:solidFill>
              <a:srgbClr val="FF0000"/>
            </a:solidFill>
            <a:prstDash val="solid"/>
            <a:miter lim="800000"/>
            <a:tailEnd type="arrow"/>
          </a:ln>
          <a:effectLst/>
        </p:spPr>
      </p:cxnSp>
      <p:pic>
        <p:nvPicPr>
          <p:cNvPr id="31" name="Picture 30"/>
          <p:cNvPicPr>
            <a:picLocks noChangeAspect="1"/>
          </p:cNvPicPr>
          <p:nvPr/>
        </p:nvPicPr>
        <p:blipFill>
          <a:blip r:embed="rId7"/>
          <a:stretch>
            <a:fillRect/>
          </a:stretch>
        </p:blipFill>
        <p:spPr>
          <a:xfrm>
            <a:off x="6005472" y="1552745"/>
            <a:ext cx="2702462" cy="1968672"/>
          </a:xfrm>
          <a:prstGeom prst="rect">
            <a:avLst/>
          </a:prstGeom>
        </p:spPr>
      </p:pic>
    </p:spTree>
    <p:extLst>
      <p:ext uri="{BB962C8B-B14F-4D97-AF65-F5344CB8AC3E}">
        <p14:creationId xmlns:p14="http://schemas.microsoft.com/office/powerpoint/2010/main" val="17999345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
          <p:cNvSpPr>
            <a:spLocks noChangeArrowheads="1"/>
          </p:cNvSpPr>
          <p:nvPr/>
        </p:nvSpPr>
        <p:spPr bwMode="auto">
          <a:xfrm>
            <a:off x="153007" y="359620"/>
            <a:ext cx="8782524" cy="590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tabLst>
                <a:tab pos="457200" algn="l"/>
              </a:tabLst>
            </a:pPr>
            <a:r>
              <a:rPr lang="en-US" sz="1400" b="1" u="sng" dirty="0">
                <a:solidFill>
                  <a:srgbClr val="000000"/>
                </a:solidFill>
              </a:rPr>
              <a:t>How are the Small Business Innovative Research programs structured?</a:t>
            </a:r>
            <a:endParaRPr lang="en-US" sz="1400" dirty="0"/>
          </a:p>
          <a:p>
            <a:pPr eaLnBrk="0" hangingPunct="0">
              <a:tabLst>
                <a:tab pos="457200" algn="l"/>
              </a:tabLst>
            </a:pPr>
            <a:r>
              <a:rPr lang="en-US" sz="1400" dirty="0">
                <a:solidFill>
                  <a:srgbClr val="000000"/>
                </a:solidFill>
              </a:rPr>
              <a:t>“The structure of the SBIR and STTR programs reflects the Congressional understanding that the innovation process and bringing new products and services to the market takes time and has a high degree of technical and business risk.” </a:t>
            </a:r>
          </a:p>
          <a:p>
            <a:pPr eaLnBrk="0" hangingPunct="0">
              <a:tabLst>
                <a:tab pos="457200" algn="l"/>
              </a:tabLst>
            </a:pPr>
            <a:r>
              <a:rPr lang="en-US" sz="1400" dirty="0">
                <a:solidFill>
                  <a:srgbClr val="000000"/>
                </a:solidFill>
              </a:rPr>
              <a:t>The programs have three phases: </a:t>
            </a:r>
          </a:p>
          <a:p>
            <a:pPr eaLnBrk="0" hangingPunct="0">
              <a:buFontTx/>
              <a:buChar char="•"/>
              <a:tabLst>
                <a:tab pos="457200" algn="l"/>
              </a:tabLst>
            </a:pPr>
            <a:endParaRPr lang="en-US" sz="1400" dirty="0"/>
          </a:p>
          <a:p>
            <a:pPr eaLnBrk="0" hangingPunct="0">
              <a:tabLst>
                <a:tab pos="457200" algn="l"/>
              </a:tabLst>
            </a:pPr>
            <a:r>
              <a:rPr lang="en-US" sz="1400" b="1" dirty="0">
                <a:solidFill>
                  <a:srgbClr val="000000"/>
                </a:solidFill>
              </a:rPr>
              <a:t>Phase </a:t>
            </a:r>
            <a:r>
              <a:rPr lang="en-US" sz="1400" b="1" dirty="0" smtClean="0">
                <a:solidFill>
                  <a:srgbClr val="000000"/>
                </a:solidFill>
              </a:rPr>
              <a:t>1 – Preliminary Design and Feasibility -- </a:t>
            </a:r>
            <a:r>
              <a:rPr lang="en-US" sz="1400" dirty="0" smtClean="0">
                <a:solidFill>
                  <a:srgbClr val="000000"/>
                </a:solidFill>
              </a:rPr>
              <a:t> the </a:t>
            </a:r>
            <a:r>
              <a:rPr lang="en-US" sz="1400" dirty="0">
                <a:solidFill>
                  <a:srgbClr val="000000"/>
                </a:solidFill>
              </a:rPr>
              <a:t>opportunity to establish the scientific, technical and commercial merit and feasibility of the proposed innovation in fulfillment of NASA needs. </a:t>
            </a:r>
            <a:endParaRPr lang="en-US" sz="1400" dirty="0" smtClean="0">
              <a:solidFill>
                <a:srgbClr val="000000"/>
              </a:solidFill>
            </a:endParaRPr>
          </a:p>
          <a:p>
            <a:pPr eaLnBrk="0" hangingPunct="0">
              <a:tabLst>
                <a:tab pos="457200" algn="l"/>
              </a:tabLst>
            </a:pPr>
            <a:r>
              <a:rPr lang="en-US" sz="1400" dirty="0" smtClean="0">
                <a:solidFill>
                  <a:srgbClr val="000000"/>
                </a:solidFill>
              </a:rPr>
              <a:t>NASA </a:t>
            </a:r>
            <a:r>
              <a:rPr lang="en-US" sz="1400" dirty="0">
                <a:solidFill>
                  <a:srgbClr val="000000"/>
                </a:solidFill>
              </a:rPr>
              <a:t>SBIR Phase 1 contracts last up to 6 months with a maximum funding of $</a:t>
            </a:r>
            <a:r>
              <a:rPr lang="en-US" sz="1400" dirty="0" smtClean="0">
                <a:solidFill>
                  <a:srgbClr val="000000"/>
                </a:solidFill>
              </a:rPr>
              <a:t>125,000</a:t>
            </a:r>
          </a:p>
          <a:p>
            <a:pPr eaLnBrk="0" hangingPunct="0">
              <a:tabLst>
                <a:tab pos="457200" algn="l"/>
              </a:tabLst>
            </a:pPr>
            <a:r>
              <a:rPr lang="en-US" sz="1400" b="1" dirty="0" smtClean="0">
                <a:solidFill>
                  <a:srgbClr val="000000"/>
                </a:solidFill>
              </a:rPr>
              <a:t>TBIRD Phase I Completed January 2019</a:t>
            </a:r>
            <a:endParaRPr lang="en-US" sz="1400" b="1" dirty="0">
              <a:solidFill>
                <a:srgbClr val="000000"/>
              </a:solidFill>
            </a:endParaRPr>
          </a:p>
          <a:p>
            <a:pPr eaLnBrk="0" hangingPunct="0">
              <a:tabLst>
                <a:tab pos="457200" algn="l"/>
              </a:tabLst>
            </a:pPr>
            <a:r>
              <a:rPr lang="en-US" sz="1400" dirty="0">
                <a:solidFill>
                  <a:srgbClr val="000000"/>
                </a:solidFill>
              </a:rPr>
              <a:t/>
            </a:r>
            <a:br>
              <a:rPr lang="en-US" sz="1400" dirty="0">
                <a:solidFill>
                  <a:srgbClr val="000000"/>
                </a:solidFill>
              </a:rPr>
            </a:br>
            <a:r>
              <a:rPr lang="en-US" sz="1400" b="1" dirty="0">
                <a:solidFill>
                  <a:srgbClr val="000000"/>
                </a:solidFill>
              </a:rPr>
              <a:t>Phase </a:t>
            </a:r>
            <a:r>
              <a:rPr lang="en-US" sz="1400" b="1" dirty="0" smtClean="0">
                <a:solidFill>
                  <a:srgbClr val="000000"/>
                </a:solidFill>
              </a:rPr>
              <a:t>2 – </a:t>
            </a:r>
            <a:r>
              <a:rPr lang="en-US" sz="1400" dirty="0" smtClean="0">
                <a:solidFill>
                  <a:srgbClr val="000000"/>
                </a:solidFill>
              </a:rPr>
              <a:t>is </a:t>
            </a:r>
            <a:r>
              <a:rPr lang="en-US" sz="1400" dirty="0">
                <a:solidFill>
                  <a:srgbClr val="000000"/>
                </a:solidFill>
              </a:rPr>
              <a:t>focused on the development, demonstration and delivery of the proposed innovation. It continues the most promising Phase 1 projects through a competitive selection based on scientific and technical merit, expected value to NASA, and commercial potential. </a:t>
            </a:r>
            <a:r>
              <a:rPr lang="en-US" sz="1400" dirty="0" smtClean="0">
                <a:solidFill>
                  <a:srgbClr val="000000"/>
                </a:solidFill>
              </a:rPr>
              <a:t>Phase </a:t>
            </a:r>
            <a:r>
              <a:rPr lang="en-US" sz="1400" dirty="0">
                <a:solidFill>
                  <a:srgbClr val="000000"/>
                </a:solidFill>
              </a:rPr>
              <a:t>2 contracts require reporting on the work and results accomplished, and whenever possible, the delivery of a prototype </a:t>
            </a:r>
            <a:r>
              <a:rPr lang="en-US" sz="1400" dirty="0" smtClean="0">
                <a:solidFill>
                  <a:srgbClr val="000000"/>
                </a:solidFill>
              </a:rPr>
              <a:t>unit, </a:t>
            </a:r>
            <a:r>
              <a:rPr lang="en-US" sz="1400" dirty="0">
                <a:solidFill>
                  <a:srgbClr val="000000"/>
                </a:solidFill>
              </a:rPr>
              <a:t>or a more complete product or service, for NASA testing and utilization.  </a:t>
            </a:r>
            <a:r>
              <a:rPr lang="en-US" sz="1400" dirty="0" smtClean="0">
                <a:solidFill>
                  <a:srgbClr val="000000"/>
                </a:solidFill>
              </a:rPr>
              <a:t>SBIR </a:t>
            </a:r>
            <a:r>
              <a:rPr lang="en-US" sz="1400" dirty="0">
                <a:solidFill>
                  <a:srgbClr val="000000"/>
                </a:solidFill>
              </a:rPr>
              <a:t>Phase 2 contracts are usually for a period of 24 months with a maximum funding of $750,000.</a:t>
            </a:r>
            <a:br>
              <a:rPr lang="en-US" sz="1400" dirty="0">
                <a:solidFill>
                  <a:srgbClr val="000000"/>
                </a:solidFill>
              </a:rPr>
            </a:br>
            <a:r>
              <a:rPr lang="en-US" sz="1400" b="1" dirty="0" smtClean="0">
                <a:solidFill>
                  <a:srgbClr val="000000"/>
                </a:solidFill>
              </a:rPr>
              <a:t>TBIRD Phase II PoP August 2019 to August 2021</a:t>
            </a:r>
          </a:p>
          <a:p>
            <a:pPr eaLnBrk="0" hangingPunct="0">
              <a:tabLst>
                <a:tab pos="457200" algn="l"/>
              </a:tabLst>
            </a:pPr>
            <a:r>
              <a:rPr lang="en-US" sz="1400" b="1" dirty="0" smtClean="0">
                <a:solidFill>
                  <a:srgbClr val="000000"/>
                </a:solidFill>
              </a:rPr>
              <a:t>Result is a TRL 7 Airborne Prototype</a:t>
            </a:r>
          </a:p>
          <a:p>
            <a:pPr eaLnBrk="0" hangingPunct="0">
              <a:tabLst>
                <a:tab pos="457200" algn="l"/>
              </a:tabLst>
            </a:pPr>
            <a:endParaRPr lang="en-US" sz="1400" b="1" dirty="0" smtClean="0">
              <a:solidFill>
                <a:srgbClr val="000000"/>
              </a:solidFill>
            </a:endParaRPr>
          </a:p>
          <a:p>
            <a:pPr eaLnBrk="0" hangingPunct="0">
              <a:tabLst>
                <a:tab pos="457200" algn="l"/>
              </a:tabLst>
            </a:pPr>
            <a:r>
              <a:rPr lang="en-US" sz="1400" b="1" dirty="0" smtClean="0">
                <a:solidFill>
                  <a:srgbClr val="000000"/>
                </a:solidFill>
              </a:rPr>
              <a:t>Phase II-E </a:t>
            </a:r>
            <a:r>
              <a:rPr lang="en-US" sz="1400" b="1" dirty="0"/>
              <a:t>Option to </a:t>
            </a:r>
            <a:r>
              <a:rPr lang="en-US" sz="1400" b="1" dirty="0" smtClean="0"/>
              <a:t>Extend</a:t>
            </a:r>
            <a:r>
              <a:rPr lang="en-US" sz="1400" dirty="0" smtClean="0"/>
              <a:t> </a:t>
            </a:r>
            <a:r>
              <a:rPr lang="en-US" sz="1400" dirty="0"/>
              <a:t>which offers up to $375K in matching </a:t>
            </a:r>
            <a:r>
              <a:rPr lang="en-US" sz="1400" dirty="0" smtClean="0"/>
              <a:t>funds. </a:t>
            </a:r>
            <a:r>
              <a:rPr lang="en-US" sz="1400" dirty="0"/>
              <a:t/>
            </a:r>
            <a:br>
              <a:rPr lang="en-US" sz="1400" dirty="0"/>
            </a:br>
            <a:r>
              <a:rPr lang="en-US" sz="1400" b="1" dirty="0">
                <a:solidFill>
                  <a:srgbClr val="000000"/>
                </a:solidFill>
              </a:rPr>
              <a:t>TBIRD Phase </a:t>
            </a:r>
            <a:r>
              <a:rPr lang="en-US" sz="1400" b="1" dirty="0" smtClean="0">
                <a:solidFill>
                  <a:srgbClr val="000000"/>
                </a:solidFill>
              </a:rPr>
              <a:t>IIE </a:t>
            </a:r>
            <a:r>
              <a:rPr lang="en-US" sz="1400" b="1" dirty="0">
                <a:solidFill>
                  <a:srgbClr val="000000"/>
                </a:solidFill>
              </a:rPr>
              <a:t>PoP August </a:t>
            </a:r>
            <a:r>
              <a:rPr lang="en-US" sz="1400" b="1" dirty="0" smtClean="0">
                <a:solidFill>
                  <a:srgbClr val="000000"/>
                </a:solidFill>
              </a:rPr>
              <a:t>2021 </a:t>
            </a:r>
            <a:r>
              <a:rPr lang="en-US" sz="1400" b="1" dirty="0">
                <a:solidFill>
                  <a:srgbClr val="000000"/>
                </a:solidFill>
              </a:rPr>
              <a:t>to August </a:t>
            </a:r>
            <a:r>
              <a:rPr lang="en-US" sz="1400" b="1" dirty="0" smtClean="0">
                <a:solidFill>
                  <a:srgbClr val="000000"/>
                </a:solidFill>
              </a:rPr>
              <a:t>2022</a:t>
            </a:r>
            <a:endParaRPr lang="en-US" sz="1400" b="1" dirty="0">
              <a:solidFill>
                <a:srgbClr val="000000"/>
              </a:solidFill>
            </a:endParaRPr>
          </a:p>
          <a:p>
            <a:pPr marL="0" lvl="1" eaLnBrk="0" hangingPunct="0">
              <a:tabLst>
                <a:tab pos="457200" algn="l"/>
              </a:tabLst>
            </a:pPr>
            <a:r>
              <a:rPr lang="en-US" sz="1400" b="1" dirty="0">
                <a:solidFill>
                  <a:srgbClr val="000000"/>
                </a:solidFill>
              </a:rPr>
              <a:t>Result is a TRL 7 </a:t>
            </a:r>
            <a:r>
              <a:rPr lang="en-US" sz="1400" b="1" dirty="0" smtClean="0">
                <a:solidFill>
                  <a:srgbClr val="000000"/>
                </a:solidFill>
              </a:rPr>
              <a:t>CubeSat </a:t>
            </a:r>
            <a:r>
              <a:rPr lang="en-US" sz="1400" b="1" dirty="0">
                <a:solidFill>
                  <a:srgbClr val="000000"/>
                </a:solidFill>
              </a:rPr>
              <a:t>Ready </a:t>
            </a:r>
            <a:r>
              <a:rPr lang="en-US" sz="1400" b="1" dirty="0" smtClean="0">
                <a:solidFill>
                  <a:srgbClr val="000000"/>
                </a:solidFill>
              </a:rPr>
              <a:t>Prototype </a:t>
            </a:r>
            <a:r>
              <a:rPr lang="en-US" sz="1400" b="1" dirty="0">
                <a:solidFill>
                  <a:srgbClr val="000000"/>
                </a:solidFill>
              </a:rPr>
              <a:t>including Sub-Orbital or High Altitude Flight Tests.  </a:t>
            </a:r>
          </a:p>
          <a:p>
            <a:pPr marL="0" lvl="1" eaLnBrk="0" hangingPunct="0">
              <a:tabLst>
                <a:tab pos="457200" algn="l"/>
              </a:tabLst>
            </a:pPr>
            <a:r>
              <a:rPr lang="en-US" sz="1400" b="1" dirty="0">
                <a:solidFill>
                  <a:srgbClr val="000000"/>
                </a:solidFill>
              </a:rPr>
              <a:t>Depending on Funding the Phase IIE may put one TBIRD in </a:t>
            </a:r>
            <a:r>
              <a:rPr lang="en-US" sz="1400" b="1" dirty="0" smtClean="0">
                <a:solidFill>
                  <a:srgbClr val="000000"/>
                </a:solidFill>
              </a:rPr>
              <a:t>LEO</a:t>
            </a:r>
            <a:endParaRPr lang="en-US" sz="1400" b="1" dirty="0" smtClean="0"/>
          </a:p>
          <a:p>
            <a:pPr eaLnBrk="0" hangingPunct="0">
              <a:tabLst>
                <a:tab pos="457200" algn="l"/>
              </a:tabLst>
            </a:pPr>
            <a:endParaRPr lang="en-US" sz="1400" b="1" dirty="0" smtClean="0">
              <a:solidFill>
                <a:srgbClr val="000000"/>
              </a:solidFill>
            </a:endParaRPr>
          </a:p>
          <a:p>
            <a:pPr eaLnBrk="0" hangingPunct="0">
              <a:tabLst>
                <a:tab pos="457200" algn="l"/>
              </a:tabLst>
            </a:pPr>
            <a:r>
              <a:rPr lang="en-US" sz="1400" b="1" dirty="0" smtClean="0">
                <a:solidFill>
                  <a:srgbClr val="000000"/>
                </a:solidFill>
              </a:rPr>
              <a:t>Phase 3 –</a:t>
            </a:r>
            <a:r>
              <a:rPr lang="en-US" sz="1400" dirty="0" smtClean="0">
                <a:solidFill>
                  <a:srgbClr val="000000"/>
                </a:solidFill>
              </a:rPr>
              <a:t> commercialization </a:t>
            </a:r>
            <a:r>
              <a:rPr lang="en-US" sz="1400" dirty="0">
                <a:solidFill>
                  <a:srgbClr val="000000"/>
                </a:solidFill>
              </a:rPr>
              <a:t>of innovative technologies, products and services resulting from Phase 2, including their further development for transition into NASA programs, other Government agencies, or the private sector. Phase 3 contracts are funded from sources other than the SBIR </a:t>
            </a:r>
            <a:r>
              <a:rPr lang="en-US" sz="1400" dirty="0" smtClean="0">
                <a:solidFill>
                  <a:srgbClr val="000000"/>
                </a:solidFill>
              </a:rPr>
              <a:t>program </a:t>
            </a:r>
            <a:r>
              <a:rPr lang="en-US" sz="1400" dirty="0">
                <a:solidFill>
                  <a:srgbClr val="000000"/>
                </a:solidFill>
              </a:rPr>
              <a:t>and may be awarded without further competition</a:t>
            </a:r>
            <a:r>
              <a:rPr lang="en-US" sz="1400" dirty="0" smtClean="0">
                <a:solidFill>
                  <a:srgbClr val="000000"/>
                </a:solidFill>
              </a:rPr>
              <a:t>.</a:t>
            </a:r>
          </a:p>
          <a:p>
            <a:pPr eaLnBrk="0" hangingPunct="0">
              <a:tabLst>
                <a:tab pos="457200" algn="l"/>
              </a:tabLst>
            </a:pPr>
            <a:r>
              <a:rPr lang="en-US" sz="1400" b="1" dirty="0" smtClean="0">
                <a:solidFill>
                  <a:srgbClr val="000000"/>
                </a:solidFill>
              </a:rPr>
              <a:t>TBIRD Phase III – Result is 24 TBIRD </a:t>
            </a:r>
            <a:r>
              <a:rPr lang="en-US" sz="1400" b="1" dirty="0" err="1" smtClean="0">
                <a:solidFill>
                  <a:srgbClr val="000000"/>
                </a:solidFill>
              </a:rPr>
              <a:t>CubeSats</a:t>
            </a:r>
            <a:r>
              <a:rPr lang="en-US" sz="1400" b="1" dirty="0" smtClean="0">
                <a:solidFill>
                  <a:srgbClr val="000000"/>
                </a:solidFill>
              </a:rPr>
              <a:t> in LEO providing approximately hourly global coverage </a:t>
            </a:r>
            <a:endParaRPr lang="en-US" sz="1400" b="1" dirty="0"/>
          </a:p>
        </p:txBody>
      </p:sp>
      <p:pic>
        <p:nvPicPr>
          <p:cNvPr id="3" name="Picture 2"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0"/>
            <a:ext cx="4245907" cy="49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defTabSz="639763" eaLnBrk="1" hangingPunct="1"/>
            <a:r>
              <a:rPr lang="en-US" sz="2800" dirty="0" smtClean="0">
                <a:latin typeface="Tahoma" charset="0"/>
                <a:cs typeface="Times New Roman" charset="0"/>
              </a:rPr>
              <a:t>TBIRD Program Structure</a:t>
            </a:r>
            <a:endParaRPr lang="en-US" sz="2800" dirty="0">
              <a:latin typeface="Calibri" charset="0"/>
            </a:endParaRPr>
          </a:p>
        </p:txBody>
      </p:sp>
    </p:spTree>
    <p:extLst>
      <p:ext uri="{BB962C8B-B14F-4D97-AF65-F5344CB8AC3E}">
        <p14:creationId xmlns:p14="http://schemas.microsoft.com/office/powerpoint/2010/main" val="31223471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55600"/>
            <a:ext cx="9144000" cy="6139641"/>
          </a:xfrm>
          <a:prstGeom prst="rect">
            <a:avLst/>
          </a:prstGeom>
        </p:spPr>
      </p:pic>
    </p:spTree>
    <p:extLst>
      <p:ext uri="{BB962C8B-B14F-4D97-AF65-F5344CB8AC3E}">
        <p14:creationId xmlns:p14="http://schemas.microsoft.com/office/powerpoint/2010/main" val="1746099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3" descr="Xioma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152400"/>
            <a:ext cx="9144000" cy="584200"/>
          </a:xfrm>
          <a:prstGeom prst="rect">
            <a:avLst/>
          </a:prstGeom>
          <a:noFill/>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457200" fontAlgn="auto">
              <a:spcBef>
                <a:spcPts val="0"/>
              </a:spcBef>
              <a:spcAft>
                <a:spcPts val="0"/>
              </a:spcAft>
              <a:defRPr/>
            </a:pPr>
            <a:r>
              <a:rPr lang="en-US" sz="3200" b="1" dirty="0" smtClean="0">
                <a:solidFill>
                  <a:srgbClr val="000000"/>
                </a:solidFill>
                <a:latin typeface="Calibri"/>
                <a:cs typeface="+mn-cs"/>
              </a:rPr>
              <a:t>About Xiomas --</a:t>
            </a:r>
          </a:p>
        </p:txBody>
      </p:sp>
      <p:sp>
        <p:nvSpPr>
          <p:cNvPr id="10" name="Rectangle 9"/>
          <p:cNvSpPr/>
          <p:nvPr/>
        </p:nvSpPr>
        <p:spPr>
          <a:xfrm>
            <a:off x="304800" y="708025"/>
            <a:ext cx="8610600" cy="2246313"/>
          </a:xfrm>
          <a:prstGeom prst="rect">
            <a:avLst/>
          </a:prstGeom>
        </p:spPr>
        <p:txBody>
          <a:bodyPr>
            <a:spAutoFit/>
          </a:bodyPr>
          <a:lstStyle/>
          <a:p>
            <a:pPr marL="228600" indent="-228600" defTabSz="457200" fontAlgn="auto">
              <a:spcBef>
                <a:spcPts val="0"/>
              </a:spcBef>
              <a:spcAft>
                <a:spcPts val="0"/>
              </a:spcAft>
              <a:buFont typeface="Arial" charset="0"/>
              <a:buChar char="•"/>
              <a:defRPr/>
            </a:pPr>
            <a:r>
              <a:rPr lang="en-US" sz="2000" dirty="0">
                <a:solidFill>
                  <a:srgbClr val="000000"/>
                </a:solidFill>
                <a:latin typeface="Calibri"/>
                <a:ea typeface="+mn-ea"/>
                <a:cs typeface="+mn-cs"/>
              </a:rPr>
              <a:t>R&amp;D for high performance airborne imaging systems</a:t>
            </a:r>
          </a:p>
          <a:p>
            <a:pPr marL="228600" indent="-228600" defTabSz="457200" fontAlgn="auto">
              <a:spcBef>
                <a:spcPts val="0"/>
              </a:spcBef>
              <a:spcAft>
                <a:spcPts val="0"/>
              </a:spcAft>
              <a:buFont typeface="Arial" charset="0"/>
              <a:buChar char="•"/>
              <a:defRPr/>
            </a:pPr>
            <a:r>
              <a:rPr lang="en-US" sz="2000" dirty="0">
                <a:solidFill>
                  <a:srgbClr val="000000"/>
                </a:solidFill>
                <a:latin typeface="Calibri"/>
                <a:ea typeface="+mn-ea"/>
                <a:cs typeface="+mn-cs"/>
              </a:rPr>
              <a:t>Development of physics based models for remote sensing</a:t>
            </a:r>
          </a:p>
          <a:p>
            <a:pPr marL="228600" indent="-228600" defTabSz="457200" fontAlgn="auto">
              <a:spcBef>
                <a:spcPts val="0"/>
              </a:spcBef>
              <a:spcAft>
                <a:spcPts val="0"/>
              </a:spcAft>
              <a:buFont typeface="Arial" charset="0"/>
              <a:buChar char="•"/>
              <a:defRPr/>
            </a:pPr>
            <a:r>
              <a:rPr lang="en-US" sz="2000" dirty="0">
                <a:solidFill>
                  <a:srgbClr val="000000"/>
                </a:solidFill>
                <a:latin typeface="Calibri"/>
                <a:ea typeface="+mn-ea"/>
                <a:cs typeface="+mn-cs"/>
              </a:rPr>
              <a:t>Software and computer engineering</a:t>
            </a:r>
          </a:p>
          <a:p>
            <a:pPr marL="685800" lvl="1" indent="-228600" defTabSz="457200" fontAlgn="auto">
              <a:spcBef>
                <a:spcPts val="0"/>
              </a:spcBef>
              <a:spcAft>
                <a:spcPts val="0"/>
              </a:spcAft>
              <a:buFont typeface="Wingdings" charset="0"/>
              <a:buChar char="§"/>
              <a:defRPr/>
            </a:pPr>
            <a:r>
              <a:rPr lang="en-US" sz="2000" dirty="0">
                <a:solidFill>
                  <a:srgbClr val="000000"/>
                </a:solidFill>
                <a:latin typeface="Calibri"/>
                <a:ea typeface="+mn-ea"/>
                <a:cs typeface="+mn-cs"/>
              </a:rPr>
              <a:t>Data acquisition, detection, identification, geo-location, and dissemination</a:t>
            </a:r>
          </a:p>
          <a:p>
            <a:pPr marL="228600" indent="-228600" defTabSz="457200" fontAlgn="auto">
              <a:spcBef>
                <a:spcPts val="0"/>
              </a:spcBef>
              <a:spcAft>
                <a:spcPts val="0"/>
              </a:spcAft>
              <a:buFont typeface="Arial" charset="0"/>
              <a:buChar char="•"/>
              <a:defRPr/>
            </a:pPr>
            <a:r>
              <a:rPr lang="en-US" sz="2000" dirty="0">
                <a:solidFill>
                  <a:srgbClr val="000000"/>
                </a:solidFill>
                <a:latin typeface="Calibri"/>
                <a:ea typeface="+mn-ea"/>
                <a:cs typeface="+mn-cs"/>
              </a:rPr>
              <a:t>Optical Engineering</a:t>
            </a:r>
          </a:p>
          <a:p>
            <a:pPr marL="685800" lvl="1" indent="-228600" defTabSz="457200" fontAlgn="auto">
              <a:spcBef>
                <a:spcPts val="0"/>
              </a:spcBef>
              <a:spcAft>
                <a:spcPts val="0"/>
              </a:spcAft>
              <a:buFont typeface="Wingdings" charset="0"/>
              <a:buChar char="§"/>
              <a:defRPr/>
            </a:pPr>
            <a:r>
              <a:rPr lang="en-US" sz="2000" dirty="0">
                <a:solidFill>
                  <a:srgbClr val="000000"/>
                </a:solidFill>
                <a:latin typeface="Calibri"/>
                <a:ea typeface="+mn-ea"/>
                <a:cs typeface="+mn-cs"/>
              </a:rPr>
              <a:t>Hyperspectral imagers, thermal infrared imaging systems, multispectral imaging systems, and scanning imagers</a:t>
            </a:r>
          </a:p>
        </p:txBody>
      </p:sp>
      <p:pic>
        <p:nvPicPr>
          <p:cNvPr id="131076" name="Picture 1" descr="375-1700 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2895600"/>
            <a:ext cx="36877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6200" y="5486400"/>
            <a:ext cx="3657600" cy="923925"/>
          </a:xfrm>
          <a:prstGeom prst="rect">
            <a:avLst/>
          </a:prstGeom>
          <a:noFill/>
        </p:spPr>
        <p:txBody>
          <a:bodyPr>
            <a:spAutoFit/>
          </a:bodyPr>
          <a:lstStyle/>
          <a:p>
            <a:pPr algn="ctr" defTabSz="457200" fontAlgn="auto">
              <a:spcBef>
                <a:spcPts val="0"/>
              </a:spcBef>
              <a:spcAft>
                <a:spcPts val="0"/>
              </a:spcAft>
              <a:defRPr/>
            </a:pPr>
            <a:r>
              <a:rPr lang="en-US" sz="1800" dirty="0">
                <a:solidFill>
                  <a:srgbClr val="000000"/>
                </a:solidFill>
                <a:latin typeface="Calibri"/>
                <a:ea typeface="+mn-ea"/>
                <a:cs typeface="+mn-cs"/>
              </a:rPr>
              <a:t>Xiomas Hyperspectral Imager developed under </a:t>
            </a:r>
          </a:p>
          <a:p>
            <a:pPr algn="ctr" defTabSz="457200" fontAlgn="auto">
              <a:spcBef>
                <a:spcPts val="0"/>
              </a:spcBef>
              <a:spcAft>
                <a:spcPts val="0"/>
              </a:spcAft>
              <a:defRPr/>
            </a:pPr>
            <a:r>
              <a:rPr lang="en-US" sz="1800" dirty="0">
                <a:solidFill>
                  <a:srgbClr val="000000"/>
                </a:solidFill>
                <a:latin typeface="Calibri"/>
                <a:ea typeface="+mn-ea"/>
                <a:cs typeface="+mn-cs"/>
              </a:rPr>
              <a:t>U.S. Navy SBIR </a:t>
            </a:r>
          </a:p>
        </p:txBody>
      </p:sp>
      <p:sp>
        <p:nvSpPr>
          <p:cNvPr id="17" name="TextBox 16"/>
          <p:cNvSpPr txBox="1"/>
          <p:nvPr/>
        </p:nvSpPr>
        <p:spPr>
          <a:xfrm>
            <a:off x="5638800" y="5867400"/>
            <a:ext cx="2971800" cy="923925"/>
          </a:xfrm>
          <a:prstGeom prst="rect">
            <a:avLst/>
          </a:prstGeom>
          <a:noFill/>
        </p:spPr>
        <p:txBody>
          <a:bodyPr>
            <a:spAutoFit/>
          </a:bodyPr>
          <a:lstStyle/>
          <a:p>
            <a:pPr algn="ctr" defTabSz="457200" fontAlgn="auto">
              <a:spcBef>
                <a:spcPts val="0"/>
              </a:spcBef>
              <a:spcAft>
                <a:spcPts val="0"/>
              </a:spcAft>
              <a:defRPr/>
            </a:pPr>
            <a:r>
              <a:rPr lang="en-US" sz="1800" dirty="0">
                <a:solidFill>
                  <a:srgbClr val="000000"/>
                </a:solidFill>
                <a:latin typeface="Calibri"/>
                <a:ea typeface="+mn-ea"/>
                <a:cs typeface="+mn-cs"/>
              </a:rPr>
              <a:t>Xiomas Thermal Image </a:t>
            </a:r>
          </a:p>
          <a:p>
            <a:pPr algn="ctr" defTabSz="457200" fontAlgn="auto">
              <a:spcBef>
                <a:spcPts val="0"/>
              </a:spcBef>
              <a:spcAft>
                <a:spcPts val="0"/>
              </a:spcAft>
              <a:defRPr/>
            </a:pPr>
            <a:r>
              <a:rPr lang="en-US" sz="1800" dirty="0">
                <a:solidFill>
                  <a:srgbClr val="000000"/>
                </a:solidFill>
                <a:latin typeface="Calibri"/>
                <a:ea typeface="+mn-ea"/>
                <a:cs typeface="+mn-cs"/>
              </a:rPr>
              <a:t>with Fire Detection overlaid </a:t>
            </a:r>
          </a:p>
          <a:p>
            <a:pPr algn="ctr" defTabSz="457200" fontAlgn="auto">
              <a:spcBef>
                <a:spcPts val="0"/>
              </a:spcBef>
              <a:spcAft>
                <a:spcPts val="0"/>
              </a:spcAft>
              <a:defRPr/>
            </a:pPr>
            <a:r>
              <a:rPr lang="en-US" sz="1800" dirty="0">
                <a:solidFill>
                  <a:srgbClr val="000000"/>
                </a:solidFill>
                <a:latin typeface="Calibri"/>
                <a:ea typeface="+mn-ea"/>
                <a:cs typeface="+mn-cs"/>
              </a:rPr>
              <a:t>on color photo</a:t>
            </a:r>
          </a:p>
        </p:txBody>
      </p:sp>
      <p:pic>
        <p:nvPicPr>
          <p:cNvPr id="13107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602287" y="2551113"/>
            <a:ext cx="3033713"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9244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terra.swath_modis_2048x2048.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162383" y="37575"/>
            <a:ext cx="2910616" cy="290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8356" y="677889"/>
            <a:ext cx="5949381" cy="3539430"/>
          </a:xfrm>
          <a:prstGeom prst="rect">
            <a:avLst/>
          </a:prstGeom>
          <a:noFill/>
        </p:spPr>
        <p:txBody>
          <a:bodyPr wrap="square">
            <a:spAutoFit/>
          </a:bodyPr>
          <a:lstStyle/>
          <a:p>
            <a:pPr defTabSz="457200" fontAlgn="auto">
              <a:spcBef>
                <a:spcPts val="0"/>
              </a:spcBef>
              <a:spcAft>
                <a:spcPts val="0"/>
              </a:spcAft>
              <a:defRPr/>
            </a:pPr>
            <a:r>
              <a:rPr lang="en-US" sz="1600" b="1" dirty="0" smtClean="0">
                <a:solidFill>
                  <a:prstClr val="black"/>
                </a:solidFill>
                <a:latin typeface="Calibri"/>
              </a:rPr>
              <a:t>TBIRD</a:t>
            </a:r>
            <a:r>
              <a:rPr lang="en-US" sz="1600" dirty="0" smtClean="0">
                <a:solidFill>
                  <a:prstClr val="black"/>
                </a:solidFill>
                <a:latin typeface="Calibri"/>
              </a:rPr>
              <a:t> </a:t>
            </a:r>
          </a:p>
          <a:p>
            <a:pPr defTabSz="457200" fontAlgn="auto">
              <a:spcBef>
                <a:spcPts val="0"/>
              </a:spcBef>
              <a:spcAft>
                <a:spcPts val="0"/>
              </a:spcAft>
              <a:defRPr/>
            </a:pPr>
            <a:r>
              <a:rPr lang="en-US" sz="1600" dirty="0" smtClean="0">
                <a:solidFill>
                  <a:prstClr val="black"/>
                </a:solidFill>
                <a:latin typeface="Calibri"/>
              </a:rPr>
              <a:t>The </a:t>
            </a:r>
            <a:r>
              <a:rPr lang="en-US" sz="1600" dirty="0">
                <a:solidFill>
                  <a:prstClr val="black"/>
                </a:solidFill>
                <a:latin typeface="Calibri"/>
              </a:rPr>
              <a:t>high </a:t>
            </a:r>
            <a:r>
              <a:rPr lang="en-US" sz="1600" dirty="0" smtClean="0">
                <a:solidFill>
                  <a:prstClr val="black"/>
                </a:solidFill>
                <a:latin typeface="Calibri"/>
              </a:rPr>
              <a:t>performance </a:t>
            </a:r>
            <a:r>
              <a:rPr lang="en-US" sz="1600" dirty="0">
                <a:solidFill>
                  <a:prstClr val="black"/>
                </a:solidFill>
                <a:latin typeface="Calibri"/>
              </a:rPr>
              <a:t>step stare scanning system combined with current state of the art detectors results in wide area coverage similar to MODIS and with the spatial resolution of ASTER</a:t>
            </a:r>
            <a:br>
              <a:rPr lang="en-US" sz="1600" dirty="0">
                <a:solidFill>
                  <a:prstClr val="black"/>
                </a:solidFill>
                <a:latin typeface="Calibri"/>
              </a:rPr>
            </a:br>
            <a:endParaRPr lang="en-US" sz="1600" dirty="0" smtClean="0">
              <a:solidFill>
                <a:prstClr val="black"/>
              </a:solidFill>
              <a:latin typeface="Calibri"/>
            </a:endParaRPr>
          </a:p>
          <a:p>
            <a:pPr defTabSz="457200" fontAlgn="auto">
              <a:spcBef>
                <a:spcPts val="0"/>
              </a:spcBef>
              <a:spcAft>
                <a:spcPts val="0"/>
              </a:spcAft>
              <a:defRPr/>
            </a:pPr>
            <a:r>
              <a:rPr lang="en-US" sz="1600" b="1" dirty="0" smtClean="0">
                <a:solidFill>
                  <a:prstClr val="black"/>
                </a:solidFill>
                <a:latin typeface="Calibri"/>
              </a:rPr>
              <a:t>MODIS </a:t>
            </a:r>
          </a:p>
          <a:p>
            <a:pPr defTabSz="457200" fontAlgn="auto">
              <a:spcBef>
                <a:spcPts val="0"/>
              </a:spcBef>
              <a:spcAft>
                <a:spcPts val="0"/>
              </a:spcAft>
              <a:defRPr/>
            </a:pPr>
            <a:r>
              <a:rPr lang="en-US" sz="1600" dirty="0"/>
              <a:t>is a multispectral cross-track scanning radiometer that operates in the visible through the thermal infrared.  MODIS operates in 36 spectral bands: 21 within 0.4-3.0 µm and 15 within 3-14.5 µm. Two of the bands have 250-m resolution, five have 500-m resolution, and twenty-nine bands, including the thermal infrared bands, have 1-km resolution. MODIS has a total field of view of 110 degrees resulting in a large swath width of 2300 km, giving it the capability to cover the entire globe every 1-2 days. </a:t>
            </a:r>
            <a:endParaRPr lang="en-US" sz="1600" b="1" dirty="0" smtClean="0">
              <a:solidFill>
                <a:prstClr val="black"/>
              </a:solidFill>
              <a:latin typeface="Calibri"/>
            </a:endParaRPr>
          </a:p>
        </p:txBody>
      </p:sp>
      <p:pic>
        <p:nvPicPr>
          <p:cNvPr id="149507" name="Picture 3" descr="Xiomas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2727" y="107312"/>
            <a:ext cx="8409399" cy="584200"/>
          </a:xfrm>
          <a:prstGeom prst="rect">
            <a:avLst/>
          </a:prstGeom>
          <a:noFill/>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457200" fontAlgn="auto">
              <a:spcBef>
                <a:spcPts val="0"/>
              </a:spcBef>
              <a:spcAft>
                <a:spcPts val="0"/>
              </a:spcAft>
              <a:defRPr/>
            </a:pPr>
            <a:r>
              <a:rPr lang="en-US" sz="3200" b="1" dirty="0" smtClean="0">
                <a:solidFill>
                  <a:srgbClr val="000000"/>
                </a:solidFill>
                <a:latin typeface="Calibri"/>
                <a:cs typeface="+mn-cs"/>
              </a:rPr>
              <a:t>Background</a:t>
            </a:r>
          </a:p>
        </p:txBody>
      </p:sp>
      <p:sp>
        <p:nvSpPr>
          <p:cNvPr id="2" name="TextBox 1"/>
          <p:cNvSpPr txBox="1"/>
          <p:nvPr/>
        </p:nvSpPr>
        <p:spPr>
          <a:xfrm>
            <a:off x="290848" y="4304855"/>
            <a:ext cx="8461211" cy="1815882"/>
          </a:xfrm>
          <a:prstGeom prst="rect">
            <a:avLst/>
          </a:prstGeom>
          <a:noFill/>
        </p:spPr>
        <p:txBody>
          <a:bodyPr wrap="square" rtlCol="0">
            <a:spAutoFit/>
          </a:bodyPr>
          <a:lstStyle/>
          <a:p>
            <a:pPr lvl="0" defTabSz="457200" fontAlgn="auto">
              <a:spcBef>
                <a:spcPts val="0"/>
              </a:spcBef>
              <a:spcAft>
                <a:spcPts val="0"/>
              </a:spcAft>
              <a:defRPr/>
            </a:pPr>
            <a:r>
              <a:rPr lang="en-US" sz="1600" b="1" dirty="0">
                <a:solidFill>
                  <a:prstClr val="black"/>
                </a:solidFill>
                <a:latin typeface="Calibri"/>
              </a:rPr>
              <a:t>ASTER</a:t>
            </a:r>
          </a:p>
          <a:p>
            <a:pPr lvl="0" defTabSz="457200" fontAlgn="auto">
              <a:spcBef>
                <a:spcPts val="0"/>
              </a:spcBef>
              <a:spcAft>
                <a:spcPts val="0"/>
              </a:spcAft>
              <a:defRPr/>
            </a:pPr>
            <a:r>
              <a:rPr lang="en-US" sz="1600" dirty="0">
                <a:solidFill>
                  <a:srgbClr val="000000"/>
                </a:solidFill>
              </a:rPr>
              <a:t>The Advanced </a:t>
            </a:r>
            <a:r>
              <a:rPr lang="en-US" sz="1600" dirty="0" err="1">
                <a:solidFill>
                  <a:srgbClr val="000000"/>
                </a:solidFill>
              </a:rPr>
              <a:t>Spaceborne</a:t>
            </a:r>
            <a:r>
              <a:rPr lang="en-US" sz="1600" dirty="0">
                <a:solidFill>
                  <a:srgbClr val="000000"/>
                </a:solidFill>
              </a:rPr>
              <a:t> Thermal Emission and Reflection Radiometer (ASTER) has a smaller field of view, viewing a swath width of 60km.  To scan any point on earth, </a:t>
            </a:r>
            <a:r>
              <a:rPr lang="en-US" sz="1600" dirty="0" err="1">
                <a:solidFill>
                  <a:srgbClr val="000000"/>
                </a:solidFill>
              </a:rPr>
              <a:t>tiltable</a:t>
            </a:r>
            <a:r>
              <a:rPr lang="en-US" sz="1600" dirty="0">
                <a:solidFill>
                  <a:srgbClr val="000000"/>
                </a:solidFill>
              </a:rPr>
              <a:t> telescopes are employed for ASTER.  </a:t>
            </a:r>
            <a:r>
              <a:rPr lang="en-US" sz="1600" dirty="0" smtClean="0">
                <a:solidFill>
                  <a:srgbClr val="000000"/>
                </a:solidFill>
              </a:rPr>
              <a:t>The </a:t>
            </a:r>
            <a:r>
              <a:rPr lang="en-US" sz="1600" dirty="0">
                <a:solidFill>
                  <a:srgbClr val="000000"/>
                </a:solidFill>
              </a:rPr>
              <a:t>ASTER thermal infrared subsystem has a spatial resolution of 90m and five spectral bands in the 8 to 12 um range.  </a:t>
            </a:r>
            <a:endParaRPr lang="en-US" sz="1600" dirty="0" smtClean="0">
              <a:solidFill>
                <a:srgbClr val="000000"/>
              </a:solidFill>
            </a:endParaRPr>
          </a:p>
          <a:p>
            <a:pPr lvl="0" defTabSz="457200" fontAlgn="auto">
              <a:spcBef>
                <a:spcPts val="0"/>
              </a:spcBef>
              <a:spcAft>
                <a:spcPts val="0"/>
              </a:spcAft>
              <a:defRPr/>
            </a:pPr>
            <a:r>
              <a:rPr lang="en-US" sz="1600" dirty="0" smtClean="0">
                <a:solidFill>
                  <a:srgbClr val="000000"/>
                </a:solidFill>
              </a:rPr>
              <a:t>The </a:t>
            </a:r>
            <a:r>
              <a:rPr lang="en-US" sz="1600" dirty="0">
                <a:solidFill>
                  <a:srgbClr val="000000"/>
                </a:solidFill>
              </a:rPr>
              <a:t>ASTER instrument operates for a limited time during the day and night portions of an orbit. </a:t>
            </a:r>
            <a:endParaRPr lang="en-US" sz="1600" dirty="0" smtClean="0">
              <a:solidFill>
                <a:srgbClr val="000000"/>
              </a:solidFill>
            </a:endParaRPr>
          </a:p>
          <a:p>
            <a:pPr lvl="0" defTabSz="457200" fontAlgn="auto">
              <a:spcBef>
                <a:spcPts val="0"/>
              </a:spcBef>
              <a:spcAft>
                <a:spcPts val="0"/>
              </a:spcAft>
              <a:defRPr/>
            </a:pPr>
            <a:r>
              <a:rPr lang="en-US" sz="1600" dirty="0" smtClean="0">
                <a:solidFill>
                  <a:srgbClr val="000000"/>
                </a:solidFill>
              </a:rPr>
              <a:t>The </a:t>
            </a:r>
            <a:r>
              <a:rPr lang="en-US" sz="1600" dirty="0">
                <a:solidFill>
                  <a:srgbClr val="000000"/>
                </a:solidFill>
              </a:rPr>
              <a:t>full configuration (all bands plus stereo) collects data for an average of 8 minutes per orbit. </a:t>
            </a:r>
          </a:p>
        </p:txBody>
      </p:sp>
    </p:spTree>
    <p:extLst>
      <p:ext uri="{BB962C8B-B14F-4D97-AF65-F5344CB8AC3E}">
        <p14:creationId xmlns:p14="http://schemas.microsoft.com/office/powerpoint/2010/main" val="23346941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457200" y="152400"/>
            <a:ext cx="8229600" cy="838200"/>
          </a:xfrm>
        </p:spPr>
        <p:txBody>
          <a:bodyPr/>
          <a:lstStyle/>
          <a:p>
            <a:pPr eaLnBrk="1" hangingPunct="1">
              <a:defRPr/>
            </a:pPr>
            <a:r>
              <a:rPr lang="en-US" sz="3600" dirty="0" smtClean="0">
                <a:cs typeface="+mj-cs"/>
              </a:rPr>
              <a:t>Wide Area Imager for Wildfire Mapping</a:t>
            </a:r>
          </a:p>
        </p:txBody>
      </p:sp>
      <p:sp>
        <p:nvSpPr>
          <p:cNvPr id="225283" name="Rectangle 3"/>
          <p:cNvSpPr>
            <a:spLocks noGrp="1" noChangeArrowheads="1"/>
          </p:cNvSpPr>
          <p:nvPr>
            <p:ph type="body" idx="1"/>
          </p:nvPr>
        </p:nvSpPr>
        <p:spPr>
          <a:xfrm>
            <a:off x="217488" y="1241425"/>
            <a:ext cx="8278812" cy="5280025"/>
          </a:xfrm>
        </p:spPr>
        <p:txBody>
          <a:bodyPr/>
          <a:lstStyle/>
          <a:p>
            <a:pPr eaLnBrk="1" hangingPunct="1">
              <a:lnSpc>
                <a:spcPct val="110000"/>
              </a:lnSpc>
              <a:defRPr/>
            </a:pPr>
            <a:r>
              <a:rPr lang="en-US" sz="1800" dirty="0" smtClean="0">
                <a:cs typeface="+mn-cs"/>
              </a:rPr>
              <a:t>NASA Funded Small Business Innovative Research Project</a:t>
            </a:r>
          </a:p>
          <a:p>
            <a:pPr eaLnBrk="1" hangingPunct="1">
              <a:lnSpc>
                <a:spcPct val="110000"/>
              </a:lnSpc>
              <a:defRPr/>
            </a:pPr>
            <a:r>
              <a:rPr lang="en-US" sz="1800" dirty="0" smtClean="0">
                <a:cs typeface="+mn-cs"/>
              </a:rPr>
              <a:t>Multi-Band System – 2 to 5 Bands</a:t>
            </a:r>
          </a:p>
          <a:p>
            <a:pPr lvl="1" eaLnBrk="1" hangingPunct="1">
              <a:lnSpc>
                <a:spcPct val="110000"/>
              </a:lnSpc>
              <a:defRPr/>
            </a:pPr>
            <a:r>
              <a:rPr lang="en-US" sz="1800" dirty="0" smtClean="0"/>
              <a:t>2 Band QWIP for Mid-Wave and </a:t>
            </a:r>
            <a:br>
              <a:rPr lang="en-US" sz="1800" dirty="0" smtClean="0"/>
            </a:br>
            <a:r>
              <a:rPr lang="en-US" sz="1800" dirty="0" smtClean="0"/>
              <a:t>Long Wave Infrared</a:t>
            </a:r>
          </a:p>
          <a:p>
            <a:pPr lvl="1" eaLnBrk="1" hangingPunct="1">
              <a:lnSpc>
                <a:spcPct val="110000"/>
              </a:lnSpc>
              <a:defRPr/>
            </a:pPr>
            <a:r>
              <a:rPr lang="en-US" sz="1800" dirty="0" smtClean="0"/>
              <a:t>3 Band Color Infrared Sensor </a:t>
            </a:r>
            <a:br>
              <a:rPr lang="en-US" sz="1800" dirty="0" smtClean="0"/>
            </a:br>
            <a:r>
              <a:rPr lang="en-US" sz="1800" dirty="0" smtClean="0"/>
              <a:t>(Green Red NIR)</a:t>
            </a:r>
          </a:p>
          <a:p>
            <a:pPr eaLnBrk="1" hangingPunct="1">
              <a:lnSpc>
                <a:spcPct val="110000"/>
              </a:lnSpc>
              <a:defRPr/>
            </a:pPr>
            <a:r>
              <a:rPr lang="ja-JP" altLang="en-US" sz="1800" dirty="0" smtClean="0">
                <a:cs typeface="+mn-cs"/>
              </a:rPr>
              <a:t>“</a:t>
            </a:r>
            <a:r>
              <a:rPr lang="en-US" sz="1800" dirty="0" smtClean="0">
                <a:cs typeface="+mn-cs"/>
              </a:rPr>
              <a:t>Step – Stare</a:t>
            </a:r>
            <a:r>
              <a:rPr lang="ja-JP" altLang="en-US" sz="1800" dirty="0" smtClean="0">
                <a:cs typeface="+mn-cs"/>
              </a:rPr>
              <a:t>”</a:t>
            </a:r>
            <a:r>
              <a:rPr lang="en-US" sz="1800" dirty="0" smtClean="0">
                <a:cs typeface="+mn-cs"/>
              </a:rPr>
              <a:t> Optical System Combines </a:t>
            </a:r>
            <a:br>
              <a:rPr lang="en-US" sz="1800" dirty="0" smtClean="0">
                <a:cs typeface="+mn-cs"/>
              </a:rPr>
            </a:br>
            <a:r>
              <a:rPr lang="en-US" sz="1800" dirty="0" smtClean="0">
                <a:cs typeface="+mn-cs"/>
              </a:rPr>
              <a:t>High Resolution --  300 </a:t>
            </a:r>
            <a:r>
              <a:rPr lang="en-US" sz="1800" dirty="0" err="1" smtClean="0">
                <a:cs typeface="+mn-cs"/>
              </a:rPr>
              <a:t>uRadian</a:t>
            </a:r>
            <a:r>
              <a:rPr lang="en-US" sz="1800" dirty="0" smtClean="0">
                <a:cs typeface="+mn-cs"/>
              </a:rPr>
              <a:t> and </a:t>
            </a:r>
            <a:br>
              <a:rPr lang="en-US" sz="1800" dirty="0" smtClean="0">
                <a:cs typeface="+mn-cs"/>
              </a:rPr>
            </a:br>
            <a:r>
              <a:rPr lang="en-US" sz="1800" dirty="0" smtClean="0">
                <a:cs typeface="+mn-cs"/>
              </a:rPr>
              <a:t>Wide Field of View -- 90 Degrees</a:t>
            </a:r>
          </a:p>
          <a:p>
            <a:pPr eaLnBrk="1" hangingPunct="1">
              <a:lnSpc>
                <a:spcPct val="110000"/>
              </a:lnSpc>
              <a:defRPr/>
            </a:pPr>
            <a:r>
              <a:rPr lang="en-US" sz="1800" dirty="0" smtClean="0">
                <a:cs typeface="+mn-cs"/>
              </a:rPr>
              <a:t>Data System Generates Fire Layer and Terrain Layer</a:t>
            </a:r>
          </a:p>
          <a:p>
            <a:pPr eaLnBrk="1" hangingPunct="1">
              <a:lnSpc>
                <a:spcPct val="110000"/>
              </a:lnSpc>
              <a:defRPr/>
            </a:pPr>
            <a:r>
              <a:rPr lang="en-US" sz="1800" dirty="0" smtClean="0">
                <a:cs typeface="+mn-cs"/>
              </a:rPr>
              <a:t>Real Time Orthorectification Processing Unit (OPU) generates GIS compatible Files</a:t>
            </a:r>
          </a:p>
          <a:p>
            <a:pPr eaLnBrk="1" hangingPunct="1">
              <a:lnSpc>
                <a:spcPct val="110000"/>
              </a:lnSpc>
              <a:defRPr/>
            </a:pPr>
            <a:r>
              <a:rPr lang="en-US" sz="1800" dirty="0" smtClean="0">
                <a:cs typeface="+mn-cs"/>
              </a:rPr>
              <a:t>Image Classification and Compression</a:t>
            </a:r>
          </a:p>
          <a:p>
            <a:pPr eaLnBrk="1" hangingPunct="1">
              <a:lnSpc>
                <a:spcPct val="110000"/>
              </a:lnSpc>
              <a:defRPr/>
            </a:pPr>
            <a:r>
              <a:rPr lang="en-US" sz="1800" dirty="0" smtClean="0">
                <a:cs typeface="+mn-cs"/>
              </a:rPr>
              <a:t>Data Transmission via Ethernet  -- Air to Ground or Satellite –</a:t>
            </a:r>
          </a:p>
          <a:p>
            <a:pPr eaLnBrk="1" hangingPunct="1">
              <a:lnSpc>
                <a:spcPct val="110000"/>
              </a:lnSpc>
              <a:defRPr/>
            </a:pPr>
            <a:r>
              <a:rPr lang="en-US" sz="1800" dirty="0" smtClean="0">
                <a:cs typeface="+mn-cs"/>
              </a:rPr>
              <a:t>Sensor Head Weight – approximately 80 pounds</a:t>
            </a:r>
          </a:p>
        </p:txBody>
      </p:sp>
      <p:pic>
        <p:nvPicPr>
          <p:cNvPr id="135171" name="Picture 3" descr="Xiomas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5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6588" y="1658938"/>
            <a:ext cx="319087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75" y="5408309"/>
            <a:ext cx="8355013" cy="922337"/>
          </a:xfrm>
          <a:prstGeom prst="rect">
            <a:avLst/>
          </a:prstGeom>
          <a:noFill/>
        </p:spPr>
        <p:txBody>
          <a:bodyPr>
            <a:spAutoFit/>
          </a:bodyPr>
          <a:lstStyle/>
          <a:p>
            <a:pPr defTabSz="457200" fontAlgn="auto">
              <a:spcBef>
                <a:spcPts val="0"/>
              </a:spcBef>
              <a:spcAft>
                <a:spcPts val="0"/>
              </a:spcAft>
              <a:defRPr/>
            </a:pPr>
            <a:r>
              <a:rPr lang="en-US" sz="1800" dirty="0">
                <a:solidFill>
                  <a:prstClr val="black"/>
                </a:solidFill>
                <a:latin typeface="Calibri"/>
                <a:ea typeface="+mn-ea"/>
                <a:cs typeface="+mn-cs"/>
              </a:rPr>
              <a:t>In total, the WAI has flown about 30 flights, including a number of engineering tests, calibration flights, several flights for two commercial imaging projects, </a:t>
            </a:r>
          </a:p>
          <a:p>
            <a:pPr defTabSz="457200" fontAlgn="auto">
              <a:spcBef>
                <a:spcPts val="0"/>
              </a:spcBef>
              <a:spcAft>
                <a:spcPts val="0"/>
              </a:spcAft>
              <a:defRPr/>
            </a:pPr>
            <a:r>
              <a:rPr lang="en-US" sz="1800" dirty="0">
                <a:solidFill>
                  <a:prstClr val="black"/>
                </a:solidFill>
                <a:latin typeface="Calibri"/>
                <a:ea typeface="+mn-ea"/>
                <a:cs typeface="+mn-cs"/>
              </a:rPr>
              <a:t>and the fire mapping flights </a:t>
            </a:r>
          </a:p>
        </p:txBody>
      </p:sp>
      <p:sp>
        <p:nvSpPr>
          <p:cNvPr id="4" name="TextBox 3"/>
          <p:cNvSpPr txBox="1"/>
          <p:nvPr/>
        </p:nvSpPr>
        <p:spPr>
          <a:xfrm>
            <a:off x="217488" y="217488"/>
            <a:ext cx="8070850" cy="647700"/>
          </a:xfrm>
          <a:prstGeom prst="rect">
            <a:avLst/>
          </a:prstGeom>
          <a:noFill/>
        </p:spPr>
        <p:txBody>
          <a:bodyPr>
            <a:spAutoFit/>
          </a:bodyPr>
          <a:lstStyle/>
          <a:p>
            <a:pPr defTabSz="457200" fontAlgn="auto">
              <a:spcBef>
                <a:spcPts val="0"/>
              </a:spcBef>
              <a:spcAft>
                <a:spcPts val="0"/>
              </a:spcAft>
              <a:defRPr/>
            </a:pPr>
            <a:r>
              <a:rPr lang="en-US" sz="1800" b="1" dirty="0">
                <a:solidFill>
                  <a:prstClr val="black"/>
                </a:solidFill>
                <a:latin typeface="Calibri"/>
                <a:ea typeface="+mn-ea"/>
                <a:cs typeface="+mn-cs"/>
              </a:rPr>
              <a:t>Wide Area Imager Fire Mapping Evaluation/Demonstration Mission  -- </a:t>
            </a:r>
          </a:p>
          <a:p>
            <a:pPr defTabSz="457200" fontAlgn="auto">
              <a:spcBef>
                <a:spcPts val="0"/>
              </a:spcBef>
              <a:spcAft>
                <a:spcPts val="0"/>
              </a:spcAft>
              <a:defRPr/>
            </a:pPr>
            <a:r>
              <a:rPr lang="en-US" sz="1800" dirty="0">
                <a:solidFill>
                  <a:prstClr val="black"/>
                </a:solidFill>
                <a:latin typeface="Calibri"/>
                <a:ea typeface="+mn-ea"/>
                <a:cs typeface="+mn-cs"/>
              </a:rPr>
              <a:t>Multi-day mission conducted July 23-26, 2013 over active fires near Boise Idaho </a:t>
            </a:r>
          </a:p>
        </p:txBody>
      </p:sp>
      <p:pic>
        <p:nvPicPr>
          <p:cNvPr id="1382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977900"/>
            <a:ext cx="33147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977900"/>
            <a:ext cx="3725863"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36850" y="2404759"/>
            <a:ext cx="33401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XiomasLog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6646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3" descr="Xiomas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88975" y="76200"/>
            <a:ext cx="8078788" cy="708025"/>
          </a:xfrm>
          <a:prstGeom prst="rect">
            <a:avLst/>
          </a:prstGeom>
          <a:noFill/>
        </p:spPr>
        <p:txBody>
          <a:bodyPr>
            <a:spAutoFit/>
          </a:bodyPr>
          <a:lstStyle/>
          <a:p>
            <a:pPr algn="ctr" defTabSz="457200" fontAlgn="auto">
              <a:spcBef>
                <a:spcPts val="0"/>
              </a:spcBef>
              <a:spcAft>
                <a:spcPts val="0"/>
              </a:spcAft>
              <a:defRPr/>
            </a:pPr>
            <a:r>
              <a:rPr lang="en-US" sz="2000" dirty="0">
                <a:solidFill>
                  <a:prstClr val="black"/>
                </a:solidFill>
                <a:latin typeface="Calibri"/>
                <a:ea typeface="+mn-ea"/>
                <a:cs typeface="+mn-cs"/>
              </a:rPr>
              <a:t>Xiomas WAI  2015    </a:t>
            </a:r>
          </a:p>
          <a:p>
            <a:pPr algn="ctr" defTabSz="457200" fontAlgn="auto">
              <a:spcBef>
                <a:spcPts val="0"/>
              </a:spcBef>
              <a:spcAft>
                <a:spcPts val="0"/>
              </a:spcAft>
              <a:defRPr/>
            </a:pPr>
            <a:r>
              <a:rPr lang="en-US" sz="2000" dirty="0">
                <a:solidFill>
                  <a:prstClr val="black"/>
                </a:solidFill>
                <a:latin typeface="Calibri"/>
                <a:ea typeface="+mn-ea"/>
                <a:cs typeface="+mn-cs"/>
              </a:rPr>
              <a:t>Thermal Imaging project over Jefferson County KY for Quantum Spatial Inc. </a:t>
            </a: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225" y="1708150"/>
            <a:ext cx="641985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Rectangle 2"/>
          <p:cNvSpPr>
            <a:spLocks noChangeArrowheads="1"/>
          </p:cNvSpPr>
          <p:nvPr/>
        </p:nvSpPr>
        <p:spPr bwMode="auto">
          <a:xfrm>
            <a:off x="252413" y="790575"/>
            <a:ext cx="8550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t>Following the success of the 2013 mission, Jefferson County hired us again  to fly the </a:t>
            </a:r>
          </a:p>
          <a:p>
            <a:r>
              <a:rPr lang="en-US" sz="1800"/>
              <a:t>WAI over Louisville Kentucky in January and February 2015.   </a:t>
            </a:r>
          </a:p>
          <a:p>
            <a:r>
              <a:rPr lang="en-US" sz="1800"/>
              <a:t>Following is some sample imagery from this mission.  </a:t>
            </a:r>
          </a:p>
        </p:txBody>
      </p:sp>
      <p:sp>
        <p:nvSpPr>
          <p:cNvPr id="142341" name="TextBox 5"/>
          <p:cNvSpPr txBox="1">
            <a:spLocks noChangeArrowheads="1"/>
          </p:cNvSpPr>
          <p:nvPr/>
        </p:nvSpPr>
        <p:spPr bwMode="auto">
          <a:xfrm>
            <a:off x="7859713" y="54387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Tree>
    <p:extLst>
      <p:ext uri="{BB962C8B-B14F-4D97-AF65-F5344CB8AC3E}">
        <p14:creationId xmlns:p14="http://schemas.microsoft.com/office/powerpoint/2010/main" val="23844950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3" descr="Xiomas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33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162050"/>
            <a:ext cx="7516813"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88975" y="227013"/>
            <a:ext cx="8231188" cy="708025"/>
          </a:xfrm>
          <a:prstGeom prst="rect">
            <a:avLst/>
          </a:prstGeom>
          <a:noFill/>
        </p:spPr>
        <p:txBody>
          <a:bodyPr>
            <a:spAutoFit/>
          </a:bodyPr>
          <a:lstStyle/>
          <a:p>
            <a:pPr algn="ctr" defTabSz="457200" fontAlgn="auto">
              <a:spcBef>
                <a:spcPts val="0"/>
              </a:spcBef>
              <a:spcAft>
                <a:spcPts val="0"/>
              </a:spcAft>
              <a:defRPr/>
            </a:pPr>
            <a:r>
              <a:rPr lang="en-US" sz="2000" dirty="0">
                <a:solidFill>
                  <a:prstClr val="black"/>
                </a:solidFill>
                <a:latin typeface="Calibri"/>
                <a:ea typeface="+mn-ea"/>
                <a:cs typeface="+mn-cs"/>
              </a:rPr>
              <a:t>Xiomas WAI  2015    </a:t>
            </a:r>
          </a:p>
          <a:p>
            <a:pPr algn="ctr" defTabSz="457200" fontAlgn="auto">
              <a:spcBef>
                <a:spcPts val="0"/>
              </a:spcBef>
              <a:spcAft>
                <a:spcPts val="0"/>
              </a:spcAft>
              <a:defRPr/>
            </a:pPr>
            <a:r>
              <a:rPr lang="en-US" sz="2000" dirty="0">
                <a:solidFill>
                  <a:prstClr val="black"/>
                </a:solidFill>
                <a:latin typeface="Calibri"/>
                <a:ea typeface="+mn-ea"/>
                <a:cs typeface="+mn-cs"/>
              </a:rPr>
              <a:t>Thermal Imaging project over Jefferson County KY for Quantum Spatial Inc. </a:t>
            </a:r>
          </a:p>
        </p:txBody>
      </p:sp>
    </p:spTree>
    <p:extLst>
      <p:ext uri="{BB962C8B-B14F-4D97-AF65-F5344CB8AC3E}">
        <p14:creationId xmlns:p14="http://schemas.microsoft.com/office/powerpoint/2010/main" val="19937866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3" descr="Xiomas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0"/>
            <a:ext cx="2606675"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43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788988"/>
            <a:ext cx="7742238"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88975" y="120650"/>
            <a:ext cx="8231188" cy="706438"/>
          </a:xfrm>
          <a:prstGeom prst="rect">
            <a:avLst/>
          </a:prstGeom>
          <a:noFill/>
        </p:spPr>
        <p:txBody>
          <a:bodyPr>
            <a:spAutoFit/>
          </a:bodyPr>
          <a:lstStyle/>
          <a:p>
            <a:pPr algn="ctr" defTabSz="457200" fontAlgn="auto">
              <a:spcBef>
                <a:spcPts val="0"/>
              </a:spcBef>
              <a:spcAft>
                <a:spcPts val="0"/>
              </a:spcAft>
              <a:defRPr/>
            </a:pPr>
            <a:r>
              <a:rPr lang="en-US" sz="2000" dirty="0">
                <a:solidFill>
                  <a:prstClr val="black"/>
                </a:solidFill>
                <a:latin typeface="Calibri"/>
                <a:ea typeface="+mn-ea"/>
                <a:cs typeface="+mn-cs"/>
              </a:rPr>
              <a:t>Xiomas WAI  2015    </a:t>
            </a:r>
          </a:p>
          <a:p>
            <a:pPr algn="ctr" defTabSz="457200" fontAlgn="auto">
              <a:spcBef>
                <a:spcPts val="0"/>
              </a:spcBef>
              <a:spcAft>
                <a:spcPts val="0"/>
              </a:spcAft>
              <a:defRPr/>
            </a:pPr>
            <a:r>
              <a:rPr lang="en-US" sz="2000" dirty="0">
                <a:solidFill>
                  <a:prstClr val="black"/>
                </a:solidFill>
                <a:latin typeface="Calibri"/>
                <a:ea typeface="+mn-ea"/>
                <a:cs typeface="+mn-cs"/>
              </a:rPr>
              <a:t>Thermal Imaging project over Jefferson County KY for Quantum Spatial Inc. </a:t>
            </a:r>
          </a:p>
        </p:txBody>
      </p:sp>
    </p:spTree>
    <p:extLst>
      <p:ext uri="{BB962C8B-B14F-4D97-AF65-F5344CB8AC3E}">
        <p14:creationId xmlns:p14="http://schemas.microsoft.com/office/powerpoint/2010/main" val="14961106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21829</TotalTime>
  <Words>1633</Words>
  <Application>Microsoft Macintosh PowerPoint</Application>
  <PresentationFormat>On-screen Show (4:3)</PresentationFormat>
  <Paragraphs>203</Paragraphs>
  <Slides>27</Slides>
  <Notes>14</Notes>
  <HiddenSlides>0</HiddenSlides>
  <MMClips>0</MMClips>
  <ScaleCrop>false</ScaleCrop>
  <HeadingPairs>
    <vt:vector size="4" baseType="variant">
      <vt:variant>
        <vt:lpstr>Theme</vt:lpstr>
      </vt:variant>
      <vt:variant>
        <vt:i4>12</vt:i4>
      </vt:variant>
      <vt:variant>
        <vt:lpstr>Slide Titles</vt:lpstr>
      </vt:variant>
      <vt:variant>
        <vt:i4>27</vt:i4>
      </vt:variant>
    </vt:vector>
  </HeadingPairs>
  <TitlesOfParts>
    <vt:vector size="39" baseType="lpstr">
      <vt:lpstr>Default Design</vt:lpstr>
      <vt:lpstr>8_Office Theme</vt:lpstr>
      <vt:lpstr>11_Office Theme</vt:lpstr>
      <vt:lpstr>2_Office Theme</vt:lpstr>
      <vt:lpstr>Office Theme</vt:lpstr>
      <vt:lpstr>1_Office Theme</vt:lpstr>
      <vt:lpstr>3_Office Theme</vt:lpstr>
      <vt:lpstr>4_Office Theme</vt:lpstr>
      <vt:lpstr>6_Office Theme</vt:lpstr>
      <vt:lpstr>9_Office Theme</vt:lpstr>
      <vt:lpstr>10_Office Theme</vt:lpstr>
      <vt:lpstr>12_Office Theme</vt:lpstr>
      <vt:lpstr>PowerPoint Presentation</vt:lpstr>
      <vt:lpstr>PowerPoint Presentation</vt:lpstr>
      <vt:lpstr>PowerPoint Presentation</vt:lpstr>
      <vt:lpstr>PowerPoint Presentation</vt:lpstr>
      <vt:lpstr>Wide Area Imager for Wildfire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TBIRD Three Band Thermal Infrared Detector  for CubeSats and UAS  Contracting Officer Representative: Matt Fladeland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TBIRD Lab Prototype</vt:lpstr>
      <vt:lpstr>TBIRD Phase II Prototype currently in finale fabrication and assembly</vt:lpstr>
      <vt:lpstr>TBIRD Sensor Head </vt:lpstr>
      <vt:lpstr>TBIRD Sensor Head</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Pasciuto</dc:creator>
  <cp:lastModifiedBy>john green</cp:lastModifiedBy>
  <cp:revision>402</cp:revision>
  <dcterms:created xsi:type="dcterms:W3CDTF">2008-08-15T17:47:59Z</dcterms:created>
  <dcterms:modified xsi:type="dcterms:W3CDTF">2021-05-06T22:41:54Z</dcterms:modified>
</cp:coreProperties>
</file>