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56" r:id="rId2"/>
    <p:sldId id="257" r:id="rId3"/>
    <p:sldId id="276" r:id="rId4"/>
    <p:sldId id="271"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2" r:id="rId19"/>
    <p:sldId id="277"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jJXtvgU5Adl7wmhTdZ8/olIIK9/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0B50B5-7A9C-4033-99A2-66DB67231FB7}">
  <a:tblStyle styleId="{CF0B50B5-7A9C-4033-99A2-66DB67231FB7}"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 name="Google Shape;4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2bf6d0bdba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2bf6d0bdba_0_1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2bf6d0bdb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2" name="Google Shape;132;g12bf6d0bdba_0_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208946e4ad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g1208946e4ad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208946e4ad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g1208946e4ad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1fb142aa78_0_3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11fb142aa78_0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208946e4ad_0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1208946e4ad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2bf6d0bdba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2bf6d0bdba_0_1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2bf6d0bdb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3" name="Google Shape;233;g12bf6d0bdba_0_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2bf6d0bdb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8" name="Google Shape;248;g12bf6d0bdba_0_10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2bf6d0bdb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3" name="Google Shape;233;g12bf6d0bdba_0_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027368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fb142aa7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11fb142aa78_0_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89506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1fb142aa7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1" name="Google Shape;241;g11fb142aa78_0_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92925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2bf6d0bdb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 name="Google Shape;82;g12bf6d0bdba_0_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208946e4ad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9" name="Google Shape;89;g1208946e4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253b5146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1253b5146b5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210aec4ff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 name="Google Shape;118;g1210aec4ffd_0_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tx">
  <p:cSld name="TITLE_AND_BODY">
    <p:spTree>
      <p:nvGrpSpPr>
        <p:cNvPr id="1" name="Shape 11"/>
        <p:cNvGrpSpPr/>
        <p:nvPr/>
      </p:nvGrpSpPr>
      <p:grpSpPr>
        <a:xfrm>
          <a:off x="0" y="0"/>
          <a:ext cx="0" cy="0"/>
          <a:chOff x="0" y="0"/>
          <a:chExt cx="0" cy="0"/>
        </a:xfrm>
      </p:grpSpPr>
      <p:sp>
        <p:nvSpPr>
          <p:cNvPr id="12" name="Google Shape;12;p15"/>
          <p:cNvSpPr/>
          <p:nvPr/>
        </p:nvSpPr>
        <p:spPr>
          <a:xfrm>
            <a:off x="0" y="0"/>
            <a:ext cx="12192000" cy="762000"/>
          </a:xfrm>
          <a:prstGeom prst="rect">
            <a:avLst/>
          </a:prstGeom>
          <a:solidFill>
            <a:srgbClr val="000000"/>
          </a:soli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 name="Google Shape;13;p15"/>
          <p:cNvSpPr txBox="1">
            <a:spLocks noGrp="1"/>
          </p:cNvSpPr>
          <p:nvPr>
            <p:ph type="sldNum" idx="12"/>
          </p:nvPr>
        </p:nvSpPr>
        <p:spPr>
          <a:xfrm>
            <a:off x="11896393" y="59654"/>
            <a:ext cx="250796" cy="241396"/>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15" descr="Picture 9"/>
          <p:cNvPicPr preferRelativeResize="0"/>
          <p:nvPr/>
        </p:nvPicPr>
        <p:blipFill rotWithShape="1">
          <a:blip r:embed="rId2">
            <a:alphaModFix/>
          </a:blip>
          <a:srcRect/>
          <a:stretch/>
        </p:blipFill>
        <p:spPr>
          <a:xfrm>
            <a:off x="82911" y="43430"/>
            <a:ext cx="1301389" cy="74044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15"/>
        <p:cNvGrpSpPr/>
        <p:nvPr/>
      </p:nvGrpSpPr>
      <p:grpSpPr>
        <a:xfrm>
          <a:off x="0" y="0"/>
          <a:ext cx="0" cy="0"/>
          <a:chOff x="0" y="0"/>
          <a:chExt cx="0" cy="0"/>
        </a:xfrm>
      </p:grpSpPr>
      <p:sp>
        <p:nvSpPr>
          <p:cNvPr id="16" name="Google Shape;16;g11d76152fa9_1_61"/>
          <p:cNvSpPr txBox="1">
            <a:spLocks noGrp="1"/>
          </p:cNvSpPr>
          <p:nvPr>
            <p:ph type="title"/>
          </p:nvPr>
        </p:nvSpPr>
        <p:spPr>
          <a:xfrm>
            <a:off x="415600" y="593367"/>
            <a:ext cx="11360700" cy="763500"/>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SzPts val="3600"/>
              <a:buNone/>
              <a:defRPr/>
            </a:lvl1pPr>
            <a:lvl2pPr lvl="1" algn="l">
              <a:lnSpc>
                <a:spcPct val="90000"/>
              </a:lnSpc>
              <a:spcBef>
                <a:spcPts val="0"/>
              </a:spcBef>
              <a:spcAft>
                <a:spcPts val="0"/>
              </a:spcAft>
              <a:buSzPts val="3600"/>
              <a:buNone/>
              <a:defRPr/>
            </a:lvl2pPr>
            <a:lvl3pPr lvl="2" algn="l">
              <a:lnSpc>
                <a:spcPct val="90000"/>
              </a:lnSpc>
              <a:spcBef>
                <a:spcPts val="0"/>
              </a:spcBef>
              <a:spcAft>
                <a:spcPts val="0"/>
              </a:spcAft>
              <a:buSzPts val="3600"/>
              <a:buNone/>
              <a:defRPr/>
            </a:lvl3pPr>
            <a:lvl4pPr lvl="3" algn="l">
              <a:lnSpc>
                <a:spcPct val="90000"/>
              </a:lnSpc>
              <a:spcBef>
                <a:spcPts val="0"/>
              </a:spcBef>
              <a:spcAft>
                <a:spcPts val="0"/>
              </a:spcAft>
              <a:buSzPts val="3600"/>
              <a:buNone/>
              <a:defRPr/>
            </a:lvl4pPr>
            <a:lvl5pPr lvl="4" algn="l">
              <a:lnSpc>
                <a:spcPct val="90000"/>
              </a:lnSpc>
              <a:spcBef>
                <a:spcPts val="0"/>
              </a:spcBef>
              <a:spcAft>
                <a:spcPts val="0"/>
              </a:spcAft>
              <a:buSzPts val="3600"/>
              <a:buNone/>
              <a:defRPr/>
            </a:lvl5pPr>
            <a:lvl6pPr lvl="5" algn="l">
              <a:lnSpc>
                <a:spcPct val="90000"/>
              </a:lnSpc>
              <a:spcBef>
                <a:spcPts val="0"/>
              </a:spcBef>
              <a:spcAft>
                <a:spcPts val="0"/>
              </a:spcAft>
              <a:buSzPts val="3600"/>
              <a:buNone/>
              <a:defRPr/>
            </a:lvl6pPr>
            <a:lvl7pPr lvl="6" algn="l">
              <a:lnSpc>
                <a:spcPct val="90000"/>
              </a:lnSpc>
              <a:spcBef>
                <a:spcPts val="0"/>
              </a:spcBef>
              <a:spcAft>
                <a:spcPts val="0"/>
              </a:spcAft>
              <a:buSzPts val="3600"/>
              <a:buNone/>
              <a:defRPr/>
            </a:lvl7pPr>
            <a:lvl8pPr lvl="7" algn="l">
              <a:lnSpc>
                <a:spcPct val="90000"/>
              </a:lnSpc>
              <a:spcBef>
                <a:spcPts val="0"/>
              </a:spcBef>
              <a:spcAft>
                <a:spcPts val="0"/>
              </a:spcAft>
              <a:buSzPts val="3600"/>
              <a:buNone/>
              <a:defRPr/>
            </a:lvl8pPr>
            <a:lvl9pPr lvl="8" algn="l">
              <a:lnSpc>
                <a:spcPct val="90000"/>
              </a:lnSpc>
              <a:spcBef>
                <a:spcPts val="0"/>
              </a:spcBef>
              <a:spcAft>
                <a:spcPts val="0"/>
              </a:spcAft>
              <a:buSzPts val="3600"/>
              <a:buNone/>
              <a:defRPr/>
            </a:lvl9pPr>
          </a:lstStyle>
          <a:p>
            <a:endParaRPr/>
          </a:p>
        </p:txBody>
      </p:sp>
      <p:sp>
        <p:nvSpPr>
          <p:cNvPr id="17" name="Google Shape;17;g11d76152fa9_1_61"/>
          <p:cNvSpPr txBox="1">
            <a:spLocks noGrp="1"/>
          </p:cNvSpPr>
          <p:nvPr>
            <p:ph type="body" idx="1"/>
          </p:nvPr>
        </p:nvSpPr>
        <p:spPr>
          <a:xfrm>
            <a:off x="415600" y="1536633"/>
            <a:ext cx="11360700" cy="4555200"/>
          </a:xfrm>
          <a:prstGeom prst="rect">
            <a:avLst/>
          </a:prstGeom>
          <a:noFill/>
          <a:ln>
            <a:noFill/>
          </a:ln>
        </p:spPr>
        <p:txBody>
          <a:bodyPr spcFirstLastPara="1" wrap="square" lIns="45700" tIns="45700" rIns="45700" bIns="45700" anchor="t" anchorCtr="0">
            <a:normAutofit/>
          </a:bodyPr>
          <a:lstStyle>
            <a:lvl1pPr marL="457200" lvl="0" indent="-406400" algn="l">
              <a:lnSpc>
                <a:spcPct val="90000"/>
              </a:lnSpc>
              <a:spcBef>
                <a:spcPts val="1000"/>
              </a:spcBef>
              <a:spcAft>
                <a:spcPts val="0"/>
              </a:spcAft>
              <a:buSzPts val="2800"/>
              <a:buChar char="•"/>
              <a:defRPr/>
            </a:lvl1pPr>
            <a:lvl2pPr marL="914400" lvl="1" indent="-406400" algn="l">
              <a:lnSpc>
                <a:spcPct val="90000"/>
              </a:lnSpc>
              <a:spcBef>
                <a:spcPts val="1000"/>
              </a:spcBef>
              <a:spcAft>
                <a:spcPts val="0"/>
              </a:spcAft>
              <a:buSzPts val="2800"/>
              <a:buChar char="•"/>
              <a:defRPr/>
            </a:lvl2pPr>
            <a:lvl3pPr marL="1371600" lvl="2" indent="-406400" algn="l">
              <a:lnSpc>
                <a:spcPct val="90000"/>
              </a:lnSpc>
              <a:spcBef>
                <a:spcPts val="1000"/>
              </a:spcBef>
              <a:spcAft>
                <a:spcPts val="0"/>
              </a:spcAft>
              <a:buSzPts val="2800"/>
              <a:buChar char="•"/>
              <a:defRPr/>
            </a:lvl3pPr>
            <a:lvl4pPr marL="1828800" lvl="3" indent="-406400" algn="l">
              <a:lnSpc>
                <a:spcPct val="90000"/>
              </a:lnSpc>
              <a:spcBef>
                <a:spcPts val="1000"/>
              </a:spcBef>
              <a:spcAft>
                <a:spcPts val="0"/>
              </a:spcAft>
              <a:buSzPts val="2800"/>
              <a:buChar char="•"/>
              <a:defRPr/>
            </a:lvl4pPr>
            <a:lvl5pPr marL="2286000" lvl="4" indent="-406400" algn="l">
              <a:lnSpc>
                <a:spcPct val="90000"/>
              </a:lnSpc>
              <a:spcBef>
                <a:spcPts val="1000"/>
              </a:spcBef>
              <a:spcAft>
                <a:spcPts val="0"/>
              </a:spcAft>
              <a:buSzPts val="2800"/>
              <a:buChar char="•"/>
              <a:defRPr/>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endParaRPr/>
          </a:p>
        </p:txBody>
      </p:sp>
      <p:sp>
        <p:nvSpPr>
          <p:cNvPr id="18" name="Google Shape;18;g11d76152fa9_1_61"/>
          <p:cNvSpPr txBox="1">
            <a:spLocks noGrp="1"/>
          </p:cNvSpPr>
          <p:nvPr>
            <p:ph type="sldNum" idx="12"/>
          </p:nvPr>
        </p:nvSpPr>
        <p:spPr>
          <a:xfrm>
            <a:off x="11296610" y="6217622"/>
            <a:ext cx="731700" cy="253800"/>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00000"/>
        </a:solidFill>
        <a:effectLst/>
      </p:bgPr>
    </p:bg>
    <p:spTree>
      <p:nvGrpSpPr>
        <p:cNvPr id="1" name="Shape 19"/>
        <p:cNvGrpSpPr/>
        <p:nvPr/>
      </p:nvGrpSpPr>
      <p:grpSpPr>
        <a:xfrm>
          <a:off x="0" y="0"/>
          <a:ext cx="0" cy="0"/>
          <a:chOff x="0" y="0"/>
          <a:chExt cx="0" cy="0"/>
        </a:xfrm>
      </p:grpSpPr>
      <p:sp>
        <p:nvSpPr>
          <p:cNvPr id="20" name="Google Shape;20;p16"/>
          <p:cNvSpPr txBox="1">
            <a:spLocks noGrp="1"/>
          </p:cNvSpPr>
          <p:nvPr>
            <p:ph type="sldNum" idx="12"/>
          </p:nvPr>
        </p:nvSpPr>
        <p:spPr>
          <a:xfrm>
            <a:off x="11896393" y="59654"/>
            <a:ext cx="250796" cy="241396"/>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16"/>
          <p:cNvSpPr txBox="1">
            <a:spLocks noGrp="1"/>
          </p:cNvSpPr>
          <p:nvPr>
            <p:ph type="title"/>
          </p:nvPr>
        </p:nvSpPr>
        <p:spPr>
          <a:xfrm>
            <a:off x="1524000" y="1122362"/>
            <a:ext cx="9144000" cy="2387601"/>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FFFFFF"/>
              </a:buClr>
              <a:buSzPts val="5400"/>
              <a:buFont typeface="Arial"/>
              <a:buNone/>
              <a:defRPr sz="54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2" name="Google Shape;22;p16"/>
          <p:cNvSpPr txBox="1">
            <a:spLocks noGrp="1"/>
          </p:cNvSpPr>
          <p:nvPr>
            <p:ph type="body" idx="1"/>
          </p:nvPr>
        </p:nvSpPr>
        <p:spPr>
          <a:xfrm>
            <a:off x="1524000" y="3602037"/>
            <a:ext cx="9144000" cy="1655763"/>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9DC3E6"/>
              </a:buClr>
              <a:buSzPts val="2400"/>
              <a:buFont typeface="Arial"/>
              <a:buNone/>
              <a:defRPr sz="2400">
                <a:solidFill>
                  <a:srgbClr val="9DC3E6"/>
                </a:solidFill>
              </a:defRPr>
            </a:lvl1pPr>
            <a:lvl2pPr marL="914400" lvl="1" indent="-228600" algn="ctr">
              <a:lnSpc>
                <a:spcPct val="90000"/>
              </a:lnSpc>
              <a:spcBef>
                <a:spcPts val="1000"/>
              </a:spcBef>
              <a:spcAft>
                <a:spcPts val="0"/>
              </a:spcAft>
              <a:buClr>
                <a:srgbClr val="9DC3E6"/>
              </a:buClr>
              <a:buSzPts val="2400"/>
              <a:buFont typeface="Arial"/>
              <a:buNone/>
              <a:defRPr sz="2400">
                <a:solidFill>
                  <a:srgbClr val="9DC3E6"/>
                </a:solidFill>
              </a:defRPr>
            </a:lvl2pPr>
            <a:lvl3pPr marL="1371600" lvl="2" indent="-228600" algn="ctr">
              <a:lnSpc>
                <a:spcPct val="90000"/>
              </a:lnSpc>
              <a:spcBef>
                <a:spcPts val="1000"/>
              </a:spcBef>
              <a:spcAft>
                <a:spcPts val="0"/>
              </a:spcAft>
              <a:buClr>
                <a:srgbClr val="9DC3E6"/>
              </a:buClr>
              <a:buSzPts val="2400"/>
              <a:buFont typeface="Arial"/>
              <a:buNone/>
              <a:defRPr sz="2400">
                <a:solidFill>
                  <a:srgbClr val="9DC3E6"/>
                </a:solidFill>
              </a:defRPr>
            </a:lvl3pPr>
            <a:lvl4pPr marL="1828800" lvl="3" indent="-228600" algn="ctr">
              <a:lnSpc>
                <a:spcPct val="90000"/>
              </a:lnSpc>
              <a:spcBef>
                <a:spcPts val="1000"/>
              </a:spcBef>
              <a:spcAft>
                <a:spcPts val="0"/>
              </a:spcAft>
              <a:buClr>
                <a:srgbClr val="9DC3E6"/>
              </a:buClr>
              <a:buSzPts val="2400"/>
              <a:buFont typeface="Arial"/>
              <a:buNone/>
              <a:defRPr sz="2400">
                <a:solidFill>
                  <a:srgbClr val="9DC3E6"/>
                </a:solidFill>
              </a:defRPr>
            </a:lvl4pPr>
            <a:lvl5pPr marL="2286000" lvl="4" indent="-228600" algn="ctr">
              <a:lnSpc>
                <a:spcPct val="90000"/>
              </a:lnSpc>
              <a:spcBef>
                <a:spcPts val="1000"/>
              </a:spcBef>
              <a:spcAft>
                <a:spcPts val="0"/>
              </a:spcAft>
              <a:buClr>
                <a:srgbClr val="9DC3E6"/>
              </a:buClr>
              <a:buSzPts val="2400"/>
              <a:buFont typeface="Arial"/>
              <a:buNone/>
              <a:defRPr sz="2400">
                <a:solidFill>
                  <a:srgbClr val="9DC3E6"/>
                </a:solidFill>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17"/>
          <p:cNvSpPr txBox="1">
            <a:spLocks noGrp="1"/>
          </p:cNvSpPr>
          <p:nvPr>
            <p:ph type="sldNum" idx="12"/>
          </p:nvPr>
        </p:nvSpPr>
        <p:spPr>
          <a:xfrm>
            <a:off x="11896393" y="59654"/>
            <a:ext cx="250796" cy="241396"/>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5" name="Google Shape;25;p17"/>
          <p:cNvSpPr txBox="1">
            <a:spLocks noGrp="1"/>
          </p:cNvSpPr>
          <p:nvPr>
            <p:ph type="title"/>
          </p:nvPr>
        </p:nvSpPr>
        <p:spPr>
          <a:xfrm>
            <a:off x="1600199" y="79462"/>
            <a:ext cx="10172701" cy="562482"/>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17"/>
          <p:cNvSpPr txBox="1">
            <a:spLocks noGrp="1"/>
          </p:cNvSpPr>
          <p:nvPr>
            <p:ph type="body" idx="1"/>
          </p:nvPr>
        </p:nvSpPr>
        <p:spPr>
          <a:xfrm>
            <a:off x="838200" y="899161"/>
            <a:ext cx="10515600" cy="527780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7"/>
        <p:cNvGrpSpPr/>
        <p:nvPr/>
      </p:nvGrpSpPr>
      <p:grpSpPr>
        <a:xfrm>
          <a:off x="0" y="0"/>
          <a:ext cx="0" cy="0"/>
          <a:chOff x="0" y="0"/>
          <a:chExt cx="0" cy="0"/>
        </a:xfrm>
      </p:grpSpPr>
      <p:sp>
        <p:nvSpPr>
          <p:cNvPr id="28" name="Google Shape;28;p18"/>
          <p:cNvSpPr txBox="1">
            <a:spLocks noGrp="1"/>
          </p:cNvSpPr>
          <p:nvPr>
            <p:ph type="sldNum" idx="12"/>
          </p:nvPr>
        </p:nvSpPr>
        <p:spPr>
          <a:xfrm>
            <a:off x="11896393" y="59654"/>
            <a:ext cx="250796" cy="241396"/>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18"/>
          <p:cNvSpPr txBox="1">
            <a:spLocks noGrp="1"/>
          </p:cNvSpPr>
          <p:nvPr>
            <p:ph type="title"/>
          </p:nvPr>
        </p:nvSpPr>
        <p:spPr>
          <a:xfrm>
            <a:off x="1600199" y="79462"/>
            <a:ext cx="10172701" cy="562482"/>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30" name="Google Shape;30;p18"/>
          <p:cNvSpPr txBox="1">
            <a:spLocks noGrp="1"/>
          </p:cNvSpPr>
          <p:nvPr>
            <p:ph type="body" idx="1"/>
          </p:nvPr>
        </p:nvSpPr>
        <p:spPr>
          <a:xfrm>
            <a:off x="838200" y="975360"/>
            <a:ext cx="5181600" cy="5201604"/>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
        <p:cNvGrpSpPr/>
        <p:nvPr/>
      </p:nvGrpSpPr>
      <p:grpSpPr>
        <a:xfrm>
          <a:off x="0" y="0"/>
          <a:ext cx="0" cy="0"/>
          <a:chOff x="0" y="0"/>
          <a:chExt cx="0" cy="0"/>
        </a:xfrm>
      </p:grpSpPr>
      <p:sp>
        <p:nvSpPr>
          <p:cNvPr id="32" name="Google Shape;32;p19"/>
          <p:cNvSpPr txBox="1">
            <a:spLocks noGrp="1"/>
          </p:cNvSpPr>
          <p:nvPr>
            <p:ph type="sldNum" idx="12"/>
          </p:nvPr>
        </p:nvSpPr>
        <p:spPr>
          <a:xfrm>
            <a:off x="11896393" y="59654"/>
            <a:ext cx="250796" cy="241396"/>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19"/>
          <p:cNvSpPr txBox="1">
            <a:spLocks noGrp="1"/>
          </p:cNvSpPr>
          <p:nvPr>
            <p:ph type="title"/>
          </p:nvPr>
        </p:nvSpPr>
        <p:spPr>
          <a:xfrm>
            <a:off x="1600199" y="79462"/>
            <a:ext cx="10172701" cy="562482"/>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rgbClr val="000000"/>
        </a:solidFill>
        <a:effectLst/>
      </p:bgPr>
    </p:bg>
    <p:spTree>
      <p:nvGrpSpPr>
        <p:cNvPr id="1" name="Shape 34"/>
        <p:cNvGrpSpPr/>
        <p:nvPr/>
      </p:nvGrpSpPr>
      <p:grpSpPr>
        <a:xfrm>
          <a:off x="0" y="0"/>
          <a:ext cx="0" cy="0"/>
          <a:chOff x="0" y="0"/>
          <a:chExt cx="0" cy="0"/>
        </a:xfrm>
      </p:grpSpPr>
      <p:sp>
        <p:nvSpPr>
          <p:cNvPr id="35" name="Google Shape;35;p20"/>
          <p:cNvSpPr txBox="1">
            <a:spLocks noGrp="1"/>
          </p:cNvSpPr>
          <p:nvPr>
            <p:ph type="sldNum" idx="12"/>
          </p:nvPr>
        </p:nvSpPr>
        <p:spPr>
          <a:xfrm>
            <a:off x="11896393" y="59654"/>
            <a:ext cx="250796" cy="241396"/>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20"/>
          <p:cNvSpPr txBox="1">
            <a:spLocks noGrp="1"/>
          </p:cNvSpPr>
          <p:nvPr>
            <p:ph type="title"/>
          </p:nvPr>
        </p:nvSpPr>
        <p:spPr>
          <a:xfrm>
            <a:off x="1600199" y="79462"/>
            <a:ext cx="10172701" cy="562482"/>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1800"/>
              <a:buNone/>
              <a:defRPr/>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4"/>
          <p:cNvSpPr/>
          <p:nvPr/>
        </p:nvSpPr>
        <p:spPr>
          <a:xfrm>
            <a:off x="0" y="0"/>
            <a:ext cx="12192000" cy="762000"/>
          </a:xfrm>
          <a:prstGeom prst="rect">
            <a:avLst/>
          </a:prstGeom>
          <a:solidFill>
            <a:srgbClr val="000000"/>
          </a:soli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 name="Google Shape;7;p14"/>
          <p:cNvSpPr txBox="1">
            <a:spLocks noGrp="1"/>
          </p:cNvSpPr>
          <p:nvPr>
            <p:ph type="sldNum" idx="12"/>
          </p:nvPr>
        </p:nvSpPr>
        <p:spPr>
          <a:xfrm>
            <a:off x="11896393" y="59654"/>
            <a:ext cx="250796" cy="241396"/>
          </a:xfrm>
          <a:prstGeom prst="rect">
            <a:avLst/>
          </a:prstGeom>
          <a:noFill/>
          <a:ln>
            <a:noFill/>
          </a:ln>
        </p:spPr>
        <p:txBody>
          <a:bodyPr spcFirstLastPara="1" wrap="square" lIns="34275" tIns="34275" rIns="34275" bIns="34275" anchor="ctr" anchorCtr="0">
            <a:spAutoFit/>
          </a:bodyPr>
          <a:lstStyle>
            <a:lvl1pPr marL="0" marR="0" lvl="0"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pic>
        <p:nvPicPr>
          <p:cNvPr id="8" name="Google Shape;8;p14" descr="Picture 9"/>
          <p:cNvPicPr preferRelativeResize="0"/>
          <p:nvPr/>
        </p:nvPicPr>
        <p:blipFill rotWithShape="1">
          <a:blip r:embed="rId9">
            <a:alphaModFix/>
          </a:blip>
          <a:srcRect/>
          <a:stretch/>
        </p:blipFill>
        <p:spPr>
          <a:xfrm>
            <a:off x="82911" y="43430"/>
            <a:ext cx="1301389" cy="740446"/>
          </a:xfrm>
          <a:prstGeom prst="rect">
            <a:avLst/>
          </a:prstGeom>
          <a:noFill/>
          <a:ln>
            <a:noFill/>
          </a:ln>
        </p:spPr>
      </p:pic>
      <p:sp>
        <p:nvSpPr>
          <p:cNvPr id="9" name="Google Shape;9;p14"/>
          <p:cNvSpPr txBox="1">
            <a:spLocks noGrp="1"/>
          </p:cNvSpPr>
          <p:nvPr>
            <p:ph type="title"/>
          </p:nvPr>
        </p:nvSpPr>
        <p:spPr>
          <a:xfrm>
            <a:off x="1600199" y="79462"/>
            <a:ext cx="10172701" cy="562482"/>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1pPr>
            <a:lvl2pPr marR="0" lvl="1" algn="l" rtl="0">
              <a:lnSpc>
                <a:spcPct val="9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2pPr>
            <a:lvl3pPr marR="0" lvl="2" algn="l" rtl="0">
              <a:lnSpc>
                <a:spcPct val="9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3pPr>
            <a:lvl4pPr marR="0" lvl="3" algn="l" rtl="0">
              <a:lnSpc>
                <a:spcPct val="9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4pPr>
            <a:lvl5pPr marR="0" lvl="4" algn="l" rtl="0">
              <a:lnSpc>
                <a:spcPct val="9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5pPr>
            <a:lvl6pPr marR="0" lvl="5" algn="l" rtl="0">
              <a:lnSpc>
                <a:spcPct val="9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6pPr>
            <a:lvl7pPr marR="0" lvl="6" algn="l" rtl="0">
              <a:lnSpc>
                <a:spcPct val="9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7pPr>
            <a:lvl8pPr marR="0" lvl="7" algn="l" rtl="0">
              <a:lnSpc>
                <a:spcPct val="9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8pPr>
            <a:lvl9pPr marR="0" lvl="8" algn="l" rtl="0">
              <a:lnSpc>
                <a:spcPct val="90000"/>
              </a:lnSpc>
              <a:spcBef>
                <a:spcPts val="0"/>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9pPr>
          </a:lstStyle>
          <a:p>
            <a:endParaRPr/>
          </a:p>
        </p:txBody>
      </p:sp>
      <p:sp>
        <p:nvSpPr>
          <p:cNvPr id="10" name="Google Shape;10;p14"/>
          <p:cNvSpPr txBox="1">
            <a:spLocks noGrp="1"/>
          </p:cNvSpPr>
          <p:nvPr>
            <p:ph type="body" idx="1"/>
          </p:nvPr>
        </p:nvSpPr>
        <p:spPr>
          <a:xfrm>
            <a:off x="838200" y="899161"/>
            <a:ext cx="10515600" cy="5277802"/>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
        <p:cNvGrpSpPr/>
        <p:nvPr/>
      </p:nvGrpSpPr>
      <p:grpSpPr>
        <a:xfrm>
          <a:off x="0" y="0"/>
          <a:ext cx="0" cy="0"/>
          <a:chOff x="0" y="0"/>
          <a:chExt cx="0" cy="0"/>
        </a:xfrm>
      </p:grpSpPr>
      <p:sp>
        <p:nvSpPr>
          <p:cNvPr id="45" name="Google Shape;45;p1"/>
          <p:cNvSpPr txBox="1">
            <a:spLocks noGrp="1"/>
          </p:cNvSpPr>
          <p:nvPr>
            <p:ph type="sldNum" idx="12"/>
          </p:nvPr>
        </p:nvSpPr>
        <p:spPr>
          <a:xfrm>
            <a:off x="11981151" y="59654"/>
            <a:ext cx="166038" cy="241396"/>
          </a:xfrm>
          <a:prstGeom prst="rect">
            <a:avLst/>
          </a:prstGeom>
          <a:noFill/>
          <a:ln>
            <a:noFill/>
          </a:ln>
        </p:spPr>
        <p:txBody>
          <a:bodyPr spcFirstLastPara="1" wrap="square" lIns="34275" tIns="34275" rIns="34275" bIns="34275" anchor="ctr" anchorCtr="0">
            <a:spAutoFit/>
          </a:bodyPr>
          <a:lstStyle/>
          <a:p>
            <a:pPr marL="0" lvl="0" indent="0" algn="r" rtl="0">
              <a:lnSpc>
                <a:spcPct val="100000"/>
              </a:lnSpc>
              <a:spcBef>
                <a:spcPts val="0"/>
              </a:spcBef>
              <a:spcAft>
                <a:spcPts val="0"/>
              </a:spcAft>
              <a:buClr>
                <a:srgbClr val="FFFFFF"/>
              </a:buClr>
              <a:buSzPts val="1200"/>
              <a:buFont typeface="Arial"/>
              <a:buNone/>
            </a:pPr>
            <a:fld id="{00000000-1234-1234-1234-123412341234}" type="slidenum">
              <a:rPr lang="en-US" sz="1200">
                <a:solidFill>
                  <a:srgbClr val="FFFFFF"/>
                </a:solidFill>
              </a:rPr>
              <a:t>1</a:t>
            </a:fld>
            <a:endParaRPr/>
          </a:p>
        </p:txBody>
      </p:sp>
      <p:sp>
        <p:nvSpPr>
          <p:cNvPr id="46" name="Google Shape;46;p1"/>
          <p:cNvSpPr txBox="1"/>
          <p:nvPr/>
        </p:nvSpPr>
        <p:spPr>
          <a:xfrm>
            <a:off x="1493222" y="124050"/>
            <a:ext cx="4744200" cy="6465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3600" b="0" i="0" u="none" strike="noStrike" cap="none" dirty="0">
                <a:solidFill>
                  <a:schemeClr val="lt1"/>
                </a:solidFill>
                <a:latin typeface="Arial"/>
                <a:ea typeface="Arial"/>
                <a:cs typeface="Arial"/>
                <a:sym typeface="Arial"/>
              </a:rPr>
              <a:t>EIS - Freshwater</a:t>
            </a:r>
            <a:endParaRPr sz="2400" b="0" i="0" u="none" strike="noStrike" cap="none" dirty="0">
              <a:solidFill>
                <a:srgbClr val="FFFFFF"/>
              </a:solidFill>
              <a:latin typeface="Arial"/>
              <a:ea typeface="Arial"/>
              <a:cs typeface="Arial"/>
              <a:sym typeface="Arial"/>
            </a:endParaRPr>
          </a:p>
        </p:txBody>
      </p:sp>
      <p:pic>
        <p:nvPicPr>
          <p:cNvPr id="47" name="Google Shape;47;p1" descr="Picture 3"/>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636144" y="35463"/>
            <a:ext cx="6555999" cy="3132325"/>
          </a:xfrm>
          <a:prstGeom prst="rect">
            <a:avLst/>
          </a:prstGeom>
          <a:noFill/>
          <a:ln>
            <a:noFill/>
          </a:ln>
        </p:spPr>
      </p:pic>
      <p:grpSp>
        <p:nvGrpSpPr>
          <p:cNvPr id="48" name="Google Shape;48;p1"/>
          <p:cNvGrpSpPr/>
          <p:nvPr/>
        </p:nvGrpSpPr>
        <p:grpSpPr>
          <a:xfrm>
            <a:off x="7061735" y="2963454"/>
            <a:ext cx="5063692" cy="1828800"/>
            <a:chOff x="5461535" y="3039654"/>
            <a:chExt cx="5063692" cy="1828800"/>
          </a:xfrm>
        </p:grpSpPr>
        <p:pic>
          <p:nvPicPr>
            <p:cNvPr id="49" name="Google Shape;49;p1" descr="Picture 4"/>
            <p:cNvPicPr preferRelativeResize="0"/>
            <p:nvPr/>
          </p:nvPicPr>
          <p:blipFill rotWithShape="1">
            <a:blip r:embed="rId4">
              <a:alphaModFix/>
            </a:blip>
            <a:srcRect/>
            <a:stretch/>
          </p:blipFill>
          <p:spPr>
            <a:xfrm>
              <a:off x="7266063" y="3039654"/>
              <a:ext cx="3259164" cy="1828800"/>
            </a:xfrm>
            <a:prstGeom prst="rect">
              <a:avLst/>
            </a:prstGeom>
            <a:noFill/>
            <a:ln>
              <a:noFill/>
            </a:ln>
          </p:spPr>
        </p:pic>
        <p:sp>
          <p:nvSpPr>
            <p:cNvPr id="50" name="Google Shape;50;p1"/>
            <p:cNvSpPr txBox="1"/>
            <p:nvPr/>
          </p:nvSpPr>
          <p:spPr>
            <a:xfrm>
              <a:off x="5461535" y="4327402"/>
              <a:ext cx="2797800" cy="369300"/>
            </a:xfrm>
            <a:prstGeom prst="rect">
              <a:avLst/>
            </a:prstGeom>
            <a:solidFill>
              <a:schemeClr val="lt2"/>
            </a:solid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Fire-hydrology interactions</a:t>
              </a:r>
              <a:endParaRPr sz="1400" b="0" i="0" u="none" strike="noStrike" cap="none">
                <a:solidFill>
                  <a:schemeClr val="lt1"/>
                </a:solidFill>
                <a:latin typeface="Arial"/>
                <a:ea typeface="Arial"/>
                <a:cs typeface="Arial"/>
                <a:sym typeface="Arial"/>
              </a:endParaRPr>
            </a:p>
          </p:txBody>
        </p:sp>
      </p:grpSp>
      <p:pic>
        <p:nvPicPr>
          <p:cNvPr id="51" name="Google Shape;51;p1" descr="Picture 5"/>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46556" y="4854878"/>
            <a:ext cx="3200400" cy="1904469"/>
          </a:xfrm>
          <a:prstGeom prst="rect">
            <a:avLst/>
          </a:prstGeom>
          <a:noFill/>
          <a:ln>
            <a:noFill/>
          </a:ln>
        </p:spPr>
      </p:pic>
      <p:pic>
        <p:nvPicPr>
          <p:cNvPr id="52" name="Google Shape;52;p1" descr="Picture 6"/>
          <p:cNvPicPr preferRelativeResize="0"/>
          <p:nvPr/>
        </p:nvPicPr>
        <p:blipFill rotWithShape="1">
          <a:blip r:embed="rId6">
            <a:alphaModFix/>
          </a:blip>
          <a:srcRect/>
          <a:stretch/>
        </p:blipFill>
        <p:spPr>
          <a:xfrm>
            <a:off x="3302725" y="4883397"/>
            <a:ext cx="2748198" cy="1828800"/>
          </a:xfrm>
          <a:prstGeom prst="rect">
            <a:avLst/>
          </a:prstGeom>
          <a:noFill/>
          <a:ln>
            <a:noFill/>
          </a:ln>
        </p:spPr>
      </p:pic>
      <p:pic>
        <p:nvPicPr>
          <p:cNvPr id="53" name="Google Shape;53;p1" descr="Picture 8"/>
          <p:cNvPicPr preferRelativeResize="0"/>
          <p:nvPr/>
        </p:nvPicPr>
        <p:blipFill rotWithShape="1">
          <a:blip r:embed="rId7">
            <a:alphaModFix/>
          </a:blip>
          <a:srcRect/>
          <a:stretch/>
        </p:blipFill>
        <p:spPr>
          <a:xfrm>
            <a:off x="9389007" y="4892697"/>
            <a:ext cx="2758190" cy="1828800"/>
          </a:xfrm>
          <a:prstGeom prst="rect">
            <a:avLst/>
          </a:prstGeom>
          <a:noFill/>
          <a:ln>
            <a:noFill/>
          </a:ln>
        </p:spPr>
      </p:pic>
      <p:pic>
        <p:nvPicPr>
          <p:cNvPr id="54" name="Google Shape;54;p1" descr="Picture 7"/>
          <p:cNvPicPr preferRelativeResize="0"/>
          <p:nvPr/>
        </p:nvPicPr>
        <p:blipFill rotWithShape="1">
          <a:blip r:embed="rId8">
            <a:alphaModFix/>
          </a:blip>
          <a:srcRect/>
          <a:stretch/>
        </p:blipFill>
        <p:spPr>
          <a:xfrm>
            <a:off x="6104115" y="4892707"/>
            <a:ext cx="3265716" cy="1828800"/>
          </a:xfrm>
          <a:prstGeom prst="rect">
            <a:avLst/>
          </a:prstGeom>
          <a:noFill/>
          <a:ln>
            <a:noFill/>
          </a:ln>
        </p:spPr>
      </p:pic>
      <p:sp>
        <p:nvSpPr>
          <p:cNvPr id="55" name="Google Shape;55;p1"/>
          <p:cNvSpPr txBox="1"/>
          <p:nvPr/>
        </p:nvSpPr>
        <p:spPr>
          <a:xfrm>
            <a:off x="218375" y="927525"/>
            <a:ext cx="5567100" cy="3801900"/>
          </a:xfrm>
          <a:prstGeom prst="rect">
            <a:avLst/>
          </a:prstGeom>
          <a:solidFill>
            <a:schemeClr val="lt1"/>
          </a:solid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Probe</a:t>
            </a:r>
            <a:r>
              <a:rPr lang="en-US" sz="1800" b="0" i="0" u="none" strike="noStrike" cap="none">
                <a:solidFill>
                  <a:srgbClr val="000000"/>
                </a:solidFill>
                <a:latin typeface="Arial"/>
                <a:ea typeface="Arial"/>
                <a:cs typeface="Arial"/>
                <a:sym typeface="Arial"/>
              </a:rPr>
              <a:t> the water cycle by integrating remote sensing data with advanced earth system models and data fusion tools.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Showcase </a:t>
            </a:r>
            <a:r>
              <a:rPr lang="en-US" sz="1800" b="0" i="0" u="none" strike="noStrike" cap="none">
                <a:solidFill>
                  <a:srgbClr val="000000"/>
                </a:solidFill>
                <a:latin typeface="Arial"/>
                <a:ea typeface="Arial"/>
                <a:cs typeface="Arial"/>
                <a:sym typeface="Arial"/>
              </a:rPr>
              <a:t>a global </a:t>
            </a:r>
            <a:r>
              <a:rPr lang="en-US" sz="1800" b="0" i="0" u="none" strike="noStrike" cap="none">
                <a:solidFill>
                  <a:schemeClr val="dk1"/>
                </a:solidFill>
                <a:latin typeface="Arial"/>
                <a:ea typeface="Arial"/>
                <a:cs typeface="Arial"/>
                <a:sym typeface="Arial"/>
              </a:rPr>
              <a:t>capability to </a:t>
            </a:r>
            <a:r>
              <a:rPr lang="en-US" sz="1800" b="0" i="0" u="none" strike="noStrike" cap="none">
                <a:solidFill>
                  <a:srgbClr val="000000"/>
                </a:solidFill>
                <a:latin typeface="Arial"/>
                <a:ea typeface="Arial"/>
                <a:cs typeface="Arial"/>
                <a:sym typeface="Arial"/>
              </a:rPr>
              <a:t>quantify water cycle components and provide an open science environment for addressing water security challenges facing the society.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Provide </a:t>
            </a:r>
            <a:r>
              <a:rPr lang="en-US" sz="1800" b="0" i="0" u="none" strike="noStrike" cap="none">
                <a:solidFill>
                  <a:srgbClr val="000000"/>
                </a:solidFill>
                <a:latin typeface="Arial"/>
                <a:ea typeface="Arial"/>
                <a:cs typeface="Arial"/>
                <a:sym typeface="Arial"/>
              </a:rPr>
              <a:t>actionable information about freshwater availability, quality, variability, and extremes.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1000"/>
              </a:spcAft>
              <a:buClr>
                <a:srgbClr val="000000"/>
              </a:buClr>
              <a:buSzPts val="1800"/>
              <a:buFont typeface="Arial"/>
              <a:buNone/>
            </a:pPr>
            <a:r>
              <a:rPr lang="en-US" sz="1800" b="1" i="0" u="none" strike="noStrike" cap="none">
                <a:solidFill>
                  <a:srgbClr val="000000"/>
                </a:solidFill>
                <a:latin typeface="Arial"/>
                <a:ea typeface="Arial"/>
                <a:cs typeface="Arial"/>
                <a:sym typeface="Arial"/>
              </a:rPr>
              <a:t>Transition </a:t>
            </a:r>
            <a:r>
              <a:rPr lang="en-US" sz="1800" b="0" i="0" u="none" strike="noStrike" cap="none">
                <a:solidFill>
                  <a:srgbClr val="000000"/>
                </a:solidFill>
                <a:latin typeface="Arial"/>
                <a:ea typeface="Arial"/>
                <a:cs typeface="Arial"/>
                <a:sym typeface="Arial"/>
              </a:rPr>
              <a:t>mature modeling, analysis, and dissemination capabilities to routine and operational environments by working with relevant stakeholders. </a:t>
            </a:r>
            <a:endParaRPr sz="1400" b="0" i="0" u="none" strike="noStrike" cap="none">
              <a:solidFill>
                <a:srgbClr val="000000"/>
              </a:solidFill>
              <a:latin typeface="Arial"/>
              <a:ea typeface="Arial"/>
              <a:cs typeface="Arial"/>
              <a:sym typeface="Arial"/>
            </a:endParaRPr>
          </a:p>
        </p:txBody>
      </p:sp>
      <p:sp>
        <p:nvSpPr>
          <p:cNvPr id="56" name="Google Shape;56;p1"/>
          <p:cNvSpPr/>
          <p:nvPr/>
        </p:nvSpPr>
        <p:spPr>
          <a:xfrm>
            <a:off x="150" y="6510575"/>
            <a:ext cx="12192000" cy="337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
          <p:cNvSpPr txBox="1"/>
          <p:nvPr/>
        </p:nvSpPr>
        <p:spPr>
          <a:xfrm>
            <a:off x="3820951" y="6361550"/>
            <a:ext cx="1796700" cy="369300"/>
          </a:xfrm>
          <a:prstGeom prst="rect">
            <a:avLst/>
          </a:prstGeom>
          <a:solidFill>
            <a:schemeClr val="lt2"/>
          </a:solid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Water security</a:t>
            </a:r>
            <a:endParaRPr sz="1400" b="0" i="0" u="none" strike="noStrike" cap="none">
              <a:solidFill>
                <a:schemeClr val="lt1"/>
              </a:solidFill>
              <a:latin typeface="Arial"/>
              <a:ea typeface="Arial"/>
              <a:cs typeface="Arial"/>
              <a:sym typeface="Arial"/>
            </a:endParaRPr>
          </a:p>
        </p:txBody>
      </p:sp>
      <p:sp>
        <p:nvSpPr>
          <p:cNvPr id="58" name="Google Shape;58;p1"/>
          <p:cNvSpPr txBox="1"/>
          <p:nvPr/>
        </p:nvSpPr>
        <p:spPr>
          <a:xfrm>
            <a:off x="6289175" y="6369050"/>
            <a:ext cx="2953800" cy="369300"/>
          </a:xfrm>
          <a:prstGeom prst="rect">
            <a:avLst/>
          </a:prstGeom>
          <a:solidFill>
            <a:schemeClr val="lt2"/>
          </a:solid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Changes to the water cycle</a:t>
            </a:r>
            <a:endParaRPr sz="1400" b="0" i="0" u="none" strike="noStrike" cap="none">
              <a:solidFill>
                <a:schemeClr val="lt1"/>
              </a:solidFill>
              <a:latin typeface="Arial"/>
              <a:ea typeface="Arial"/>
              <a:cs typeface="Arial"/>
              <a:sym typeface="Arial"/>
            </a:endParaRPr>
          </a:p>
        </p:txBody>
      </p:sp>
      <p:sp>
        <p:nvSpPr>
          <p:cNvPr id="59" name="Google Shape;59;p1"/>
          <p:cNvSpPr txBox="1"/>
          <p:nvPr/>
        </p:nvSpPr>
        <p:spPr>
          <a:xfrm>
            <a:off x="9381789" y="6352202"/>
            <a:ext cx="2772600" cy="369300"/>
          </a:xfrm>
          <a:prstGeom prst="rect">
            <a:avLst/>
          </a:prstGeom>
          <a:solidFill>
            <a:schemeClr val="lt2"/>
          </a:solid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Science translation with AI</a:t>
            </a:r>
            <a:endParaRPr sz="1400" b="0" i="0" u="none" strike="noStrike" cap="none">
              <a:solidFill>
                <a:schemeClr val="lt1"/>
              </a:solidFill>
              <a:latin typeface="Arial"/>
              <a:ea typeface="Arial"/>
              <a:cs typeface="Arial"/>
              <a:sym typeface="Arial"/>
            </a:endParaRPr>
          </a:p>
        </p:txBody>
      </p:sp>
      <p:sp>
        <p:nvSpPr>
          <p:cNvPr id="60" name="Google Shape;60;p1"/>
          <p:cNvSpPr txBox="1"/>
          <p:nvPr/>
        </p:nvSpPr>
        <p:spPr>
          <a:xfrm>
            <a:off x="173310" y="6330021"/>
            <a:ext cx="2823900" cy="369300"/>
          </a:xfrm>
          <a:prstGeom prst="rect">
            <a:avLst/>
          </a:prstGeom>
          <a:solidFill>
            <a:schemeClr val="lt2"/>
          </a:solid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Inland and coastal flooding</a:t>
            </a:r>
            <a:endParaRPr sz="1400" b="0" i="0" u="none" strike="noStrike" cap="none">
              <a:solidFill>
                <a:schemeClr val="lt1"/>
              </a:solidFill>
              <a:latin typeface="Arial"/>
              <a:ea typeface="Arial"/>
              <a:cs typeface="Arial"/>
              <a:sym typeface="Arial"/>
            </a:endParaRPr>
          </a:p>
        </p:txBody>
      </p:sp>
      <p:sp>
        <p:nvSpPr>
          <p:cNvPr id="18" name="Google Shape;46;p1">
            <a:extLst>
              <a:ext uri="{FF2B5EF4-FFF2-40B4-BE49-F238E27FC236}">
                <a16:creationId xmlns:a16="http://schemas.microsoft.com/office/drawing/2014/main" id="{511F527B-F881-4A9A-8D88-E89E282EE145}"/>
              </a:ext>
            </a:extLst>
          </p:cNvPr>
          <p:cNvSpPr txBox="1"/>
          <p:nvPr/>
        </p:nvSpPr>
        <p:spPr>
          <a:xfrm>
            <a:off x="8235561" y="120909"/>
            <a:ext cx="3889866" cy="83095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dk1"/>
              </a:buClr>
              <a:buSzPts val="3600"/>
              <a:buFont typeface="Arial"/>
              <a:buNone/>
            </a:pPr>
            <a:r>
              <a:rPr lang="en-US" sz="1600" b="0" i="0" u="none" strike="noStrike" cap="none" dirty="0">
                <a:solidFill>
                  <a:schemeClr val="lt1"/>
                </a:solidFill>
                <a:latin typeface="Arial"/>
                <a:ea typeface="Arial"/>
                <a:cs typeface="Arial"/>
                <a:sym typeface="Arial"/>
              </a:rPr>
              <a:t>Sujay Kumar, Thomas Holmes (representing the EIS team)</a:t>
            </a:r>
          </a:p>
          <a:p>
            <a:pPr lvl="0">
              <a:buClr>
                <a:schemeClr val="dk1"/>
              </a:buClr>
              <a:buSzPts val="3600"/>
            </a:pPr>
            <a:r>
              <a:rPr lang="en-US" sz="1600" dirty="0">
                <a:solidFill>
                  <a:srgbClr val="FFFFFF"/>
                </a:solidFill>
              </a:rPr>
              <a:t>https://</a:t>
            </a:r>
            <a:r>
              <a:rPr lang="en-US" sz="1600" dirty="0" err="1">
                <a:solidFill>
                  <a:srgbClr val="FFFFFF"/>
                </a:solidFill>
              </a:rPr>
              <a:t>freshwater.eis.smce.nasa.gov</a:t>
            </a:r>
            <a:endParaRPr sz="1600" b="0" i="0" u="none" strike="noStrike" cap="none" dirty="0">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12bf6d0bdba_0_115"/>
          <p:cNvSpPr txBox="1"/>
          <p:nvPr/>
        </p:nvSpPr>
        <p:spPr>
          <a:xfrm>
            <a:off x="3604200" y="2980350"/>
            <a:ext cx="73836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t>Case Study 1: Western US</a:t>
            </a:r>
            <a:endParaRPr sz="2200" b="1"/>
          </a:p>
          <a:p>
            <a:pPr marL="0" lvl="0" indent="0" algn="l" rtl="0">
              <a:spcBef>
                <a:spcPts val="0"/>
              </a:spcBef>
              <a:spcAft>
                <a:spcPts val="0"/>
              </a:spcAft>
              <a:buClr>
                <a:schemeClr val="dk1"/>
              </a:buClr>
              <a:buSzPts val="1100"/>
              <a:buFont typeface="Arial"/>
              <a:buNone/>
            </a:pPr>
            <a:r>
              <a:rPr lang="en-US" sz="2200">
                <a:solidFill>
                  <a:schemeClr val="dk1"/>
                </a:solidFill>
              </a:rPr>
              <a:t>EIS Freshwater Task 1: Fire/Hydrology</a:t>
            </a:r>
            <a:endParaRPr sz="2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12bf6d0bdba_0_14"/>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24928" y="1344026"/>
            <a:ext cx="4025270" cy="5209174"/>
          </a:xfrm>
          <a:prstGeom prst="rect">
            <a:avLst/>
          </a:prstGeom>
          <a:noFill/>
          <a:ln>
            <a:noFill/>
          </a:ln>
        </p:spPr>
      </p:pic>
      <p:sp>
        <p:nvSpPr>
          <p:cNvPr id="135" name="Google Shape;135;g12bf6d0bdba_0_14"/>
          <p:cNvSpPr txBox="1"/>
          <p:nvPr/>
        </p:nvSpPr>
        <p:spPr>
          <a:xfrm>
            <a:off x="4150198" y="940067"/>
            <a:ext cx="4156500" cy="59415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1900" b="1">
                <a:solidFill>
                  <a:srgbClr val="595959"/>
                </a:solidFill>
              </a:rPr>
              <a:t>Domain Details</a:t>
            </a:r>
            <a:endParaRPr sz="1500">
              <a:solidFill>
                <a:schemeClr val="dk1"/>
              </a:solidFill>
            </a:endParaRPr>
          </a:p>
          <a:p>
            <a:pPr marL="609600" lvl="0" indent="-425450" algn="l" rtl="0">
              <a:spcBef>
                <a:spcPts val="0"/>
              </a:spcBef>
              <a:spcAft>
                <a:spcPts val="0"/>
              </a:spcAft>
              <a:buClr>
                <a:srgbClr val="595959"/>
              </a:buClr>
              <a:buSzPts val="1900"/>
              <a:buChar char="•"/>
            </a:pPr>
            <a:r>
              <a:rPr lang="en-US" sz="1900" u="sng">
                <a:solidFill>
                  <a:srgbClr val="595959"/>
                </a:solidFill>
              </a:rPr>
              <a:t>Domain size: </a:t>
            </a:r>
            <a:r>
              <a:rPr lang="en-US" sz="1900">
                <a:solidFill>
                  <a:srgbClr val="595959"/>
                </a:solidFill>
              </a:rPr>
              <a:t>1560 (x) x 2110 (y) km (updated)</a:t>
            </a:r>
            <a:endParaRPr sz="1500">
              <a:solidFill>
                <a:schemeClr val="dk1"/>
              </a:solidFill>
            </a:endParaRPr>
          </a:p>
          <a:p>
            <a:pPr marL="609600" lvl="0" indent="-425450" algn="l" rtl="0">
              <a:spcBef>
                <a:spcPts val="0"/>
              </a:spcBef>
              <a:spcAft>
                <a:spcPts val="0"/>
              </a:spcAft>
              <a:buClr>
                <a:srgbClr val="595959"/>
              </a:buClr>
              <a:buSzPts val="1900"/>
              <a:buChar char="•"/>
            </a:pPr>
            <a:r>
              <a:rPr lang="en-US" sz="1900" u="sng">
                <a:solidFill>
                  <a:srgbClr val="595959"/>
                </a:solidFill>
              </a:rPr>
              <a:t>LIS-Only:</a:t>
            </a:r>
            <a:r>
              <a:rPr lang="en-US" sz="1900">
                <a:solidFill>
                  <a:srgbClr val="595959"/>
                </a:solidFill>
              </a:rPr>
              <a:t> Simulation Complete to 1-Jan-2021</a:t>
            </a:r>
            <a:endParaRPr sz="1500">
              <a:solidFill>
                <a:schemeClr val="dk1"/>
              </a:solidFill>
            </a:endParaRPr>
          </a:p>
          <a:p>
            <a:pPr marL="609600" lvl="0" indent="-425450" algn="l" rtl="0">
              <a:spcBef>
                <a:spcPts val="0"/>
              </a:spcBef>
              <a:spcAft>
                <a:spcPts val="0"/>
              </a:spcAft>
              <a:buClr>
                <a:srgbClr val="595959"/>
              </a:buClr>
              <a:buSzPts val="1900"/>
              <a:buChar char="•"/>
            </a:pPr>
            <a:r>
              <a:rPr lang="en-US" sz="1900" u="sng">
                <a:solidFill>
                  <a:srgbClr val="595959"/>
                </a:solidFill>
              </a:rPr>
              <a:t>LVT Postprocessing</a:t>
            </a:r>
            <a:r>
              <a:rPr lang="en-US" sz="1900">
                <a:solidFill>
                  <a:srgbClr val="595959"/>
                </a:solidFill>
              </a:rPr>
              <a:t>: In progress, to be completed later this week (slower than model)</a:t>
            </a:r>
            <a:endParaRPr sz="1500">
              <a:solidFill>
                <a:schemeClr val="dk1"/>
              </a:solidFill>
            </a:endParaRPr>
          </a:p>
          <a:p>
            <a:pPr marL="0" lvl="0" indent="0" algn="l" rtl="0">
              <a:spcBef>
                <a:spcPts val="0"/>
              </a:spcBef>
              <a:spcAft>
                <a:spcPts val="0"/>
              </a:spcAft>
              <a:buNone/>
            </a:pPr>
            <a:endParaRPr sz="1900">
              <a:solidFill>
                <a:srgbClr val="595959"/>
              </a:solidFill>
            </a:endParaRPr>
          </a:p>
          <a:p>
            <a:pPr marL="0" lvl="0" indent="0" algn="l" rtl="0">
              <a:spcBef>
                <a:spcPts val="0"/>
              </a:spcBef>
              <a:spcAft>
                <a:spcPts val="0"/>
              </a:spcAft>
              <a:buNone/>
            </a:pPr>
            <a:r>
              <a:rPr lang="en-US" sz="1900" b="1">
                <a:solidFill>
                  <a:srgbClr val="595959"/>
                </a:solidFill>
              </a:rPr>
              <a:t>Model Configuration</a:t>
            </a:r>
            <a:endParaRPr sz="1500">
              <a:solidFill>
                <a:schemeClr val="dk1"/>
              </a:solidFill>
            </a:endParaRPr>
          </a:p>
          <a:p>
            <a:pPr marL="609600" lvl="0" indent="-425450" algn="l" rtl="0">
              <a:spcBef>
                <a:spcPts val="0"/>
              </a:spcBef>
              <a:spcAft>
                <a:spcPts val="0"/>
              </a:spcAft>
              <a:buClr>
                <a:srgbClr val="595959"/>
              </a:buClr>
              <a:buSzPts val="1900"/>
              <a:buChar char="•"/>
            </a:pPr>
            <a:r>
              <a:rPr lang="en-US" sz="1900" u="sng">
                <a:solidFill>
                  <a:srgbClr val="595959"/>
                </a:solidFill>
              </a:rPr>
              <a:t>24-hr LSM Output:</a:t>
            </a:r>
            <a:r>
              <a:rPr lang="en-US" sz="1900">
                <a:solidFill>
                  <a:srgbClr val="595959"/>
                </a:solidFill>
              </a:rPr>
              <a:t> Faster post-processing, less storage required</a:t>
            </a:r>
            <a:endParaRPr sz="1500">
              <a:solidFill>
                <a:schemeClr val="dk1"/>
              </a:solidFill>
            </a:endParaRPr>
          </a:p>
          <a:p>
            <a:pPr marL="609600" lvl="0" indent="-425450" algn="l" rtl="0">
              <a:spcBef>
                <a:spcPts val="0"/>
              </a:spcBef>
              <a:spcAft>
                <a:spcPts val="0"/>
              </a:spcAft>
              <a:buClr>
                <a:srgbClr val="595959"/>
              </a:buClr>
              <a:buSzPts val="1900"/>
              <a:buChar char="•"/>
            </a:pPr>
            <a:r>
              <a:rPr lang="en-US" sz="1900" u="sng">
                <a:solidFill>
                  <a:srgbClr val="595959"/>
                </a:solidFill>
              </a:rPr>
              <a:t>Updated Variable Lists:</a:t>
            </a:r>
            <a:r>
              <a:rPr lang="en-US" sz="1900">
                <a:solidFill>
                  <a:srgbClr val="595959"/>
                </a:solidFill>
              </a:rPr>
              <a:t> Selected based on needs of fire project and science questions</a:t>
            </a:r>
            <a:endParaRPr sz="1500">
              <a:solidFill>
                <a:schemeClr val="dk1"/>
              </a:solidFill>
            </a:endParaRPr>
          </a:p>
          <a:p>
            <a:pPr marL="609600" lvl="0" indent="-425450" algn="l" rtl="0">
              <a:spcBef>
                <a:spcPts val="0"/>
              </a:spcBef>
              <a:spcAft>
                <a:spcPts val="0"/>
              </a:spcAft>
              <a:buClr>
                <a:srgbClr val="595959"/>
              </a:buClr>
              <a:buSzPts val="1900"/>
              <a:buChar char="•"/>
            </a:pPr>
            <a:r>
              <a:rPr lang="en-US" sz="1900" u="sng">
                <a:solidFill>
                  <a:srgbClr val="595959"/>
                </a:solidFill>
              </a:rPr>
              <a:t>HyMAP:</a:t>
            </a:r>
            <a:r>
              <a:rPr lang="en-US" sz="1900">
                <a:solidFill>
                  <a:srgbClr val="595959"/>
                </a:solidFill>
              </a:rPr>
              <a:t> Will be executed for smaller sub-regions based on science questions.</a:t>
            </a:r>
            <a:endParaRPr sz="1900" b="1">
              <a:solidFill>
                <a:srgbClr val="595959"/>
              </a:solidFill>
            </a:endParaRPr>
          </a:p>
        </p:txBody>
      </p:sp>
      <p:sp>
        <p:nvSpPr>
          <p:cNvPr id="136" name="Google Shape;136;g12bf6d0bdba_0_14"/>
          <p:cNvSpPr txBox="1">
            <a:spLocks noGrp="1"/>
          </p:cNvSpPr>
          <p:nvPr>
            <p:ph type="sldNum" idx="12"/>
          </p:nvPr>
        </p:nvSpPr>
        <p:spPr>
          <a:xfrm>
            <a:off x="11896393" y="59654"/>
            <a:ext cx="250800" cy="253800"/>
          </a:xfrm>
          <a:prstGeom prst="rect">
            <a:avLst/>
          </a:prstGeom>
          <a:noFill/>
          <a:ln>
            <a:noFill/>
          </a:ln>
        </p:spPr>
        <p:txBody>
          <a:bodyPr spcFirstLastPara="1" wrap="square" lIns="34275" tIns="34275" rIns="34275" bIns="34275" anchor="ctr" anchorCtr="0">
            <a:spAutoFit/>
          </a:bodyPr>
          <a:lstStyle/>
          <a:p>
            <a:pPr marL="0" lvl="0" indent="0" algn="r" rtl="0">
              <a:spcBef>
                <a:spcPts val="0"/>
              </a:spcBef>
              <a:spcAft>
                <a:spcPts val="0"/>
              </a:spcAft>
              <a:buClr>
                <a:srgbClr val="FFFFFF"/>
              </a:buClr>
              <a:buSzPts val="1200"/>
              <a:buFont typeface="Arial"/>
              <a:buNone/>
            </a:pPr>
            <a:fld id="{00000000-1234-1234-1234-123412341234}" type="slidenum">
              <a:rPr lang="en-US"/>
              <a:t>11</a:t>
            </a:fld>
            <a:endParaRPr/>
          </a:p>
        </p:txBody>
      </p:sp>
      <p:sp>
        <p:nvSpPr>
          <p:cNvPr id="137" name="Google Shape;137;g12bf6d0bdba_0_14"/>
          <p:cNvSpPr txBox="1"/>
          <p:nvPr/>
        </p:nvSpPr>
        <p:spPr>
          <a:xfrm>
            <a:off x="1356900" y="0"/>
            <a:ext cx="9164700" cy="76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3300" b="1">
                <a:solidFill>
                  <a:schemeClr val="lt1"/>
                </a:solidFill>
              </a:rPr>
              <a:t>Columbia River and California Configuration</a:t>
            </a:r>
            <a:endParaRPr sz="1200"/>
          </a:p>
        </p:txBody>
      </p:sp>
      <p:pic>
        <p:nvPicPr>
          <p:cNvPr id="138" name="Google Shape;138;g12bf6d0bdba_0_14" descr="Map&#10;&#10;Description automatically generated"/>
          <p:cNvPicPr preferRelativeResize="0"/>
          <p:nvPr/>
        </p:nvPicPr>
        <p:blipFill rotWithShape="1">
          <a:blip r:embed="rId4">
            <a:alphaModFix/>
          </a:blip>
          <a:srcRect/>
          <a:stretch/>
        </p:blipFill>
        <p:spPr>
          <a:xfrm>
            <a:off x="8306442" y="1645477"/>
            <a:ext cx="3760629" cy="50524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1208946e4ad_0_91"/>
          <p:cNvSpPr txBox="1"/>
          <p:nvPr/>
        </p:nvSpPr>
        <p:spPr>
          <a:xfrm>
            <a:off x="1750641" y="-80841"/>
            <a:ext cx="10186800" cy="969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Calibri"/>
              <a:buNone/>
            </a:pPr>
            <a:r>
              <a:rPr lang="en-US" sz="2400" b="1" i="0" u="none" strike="noStrike" cap="none" dirty="0">
                <a:solidFill>
                  <a:schemeClr val="lt1"/>
                </a:solidFill>
                <a:latin typeface="Calibri"/>
                <a:ea typeface="Calibri"/>
                <a:cs typeface="Calibri"/>
                <a:sym typeface="Calibri"/>
              </a:rPr>
              <a:t>Large scale drought provides conditions for increased fire activity.</a:t>
            </a:r>
            <a:endParaRPr sz="4400" b="0" i="1" u="none" strike="noStrike" cap="none" dirty="0">
              <a:solidFill>
                <a:schemeClr val="lt1"/>
              </a:solidFill>
              <a:latin typeface="Calibri"/>
              <a:ea typeface="Calibri"/>
              <a:cs typeface="Calibri"/>
              <a:sym typeface="Calibri"/>
            </a:endParaRPr>
          </a:p>
        </p:txBody>
      </p:sp>
      <p:sp>
        <p:nvSpPr>
          <p:cNvPr id="145" name="Google Shape;145;g1208946e4ad_0_91"/>
          <p:cNvSpPr txBox="1"/>
          <p:nvPr/>
        </p:nvSpPr>
        <p:spPr>
          <a:xfrm>
            <a:off x="580050" y="1073145"/>
            <a:ext cx="6964800" cy="6465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GRACE/FO shows large anomalies in terrestrial water storage (TWS)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g1208946e4ad_0_91"/>
          <p:cNvSpPr txBox="1"/>
          <p:nvPr/>
        </p:nvSpPr>
        <p:spPr>
          <a:xfrm>
            <a:off x="245106" y="774513"/>
            <a:ext cx="6105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California, Western US: Sacramento/San Joaquin watershed </a:t>
            </a:r>
            <a:endParaRPr sz="1400" b="0" i="0" u="none" strike="noStrike" cap="none">
              <a:solidFill>
                <a:srgbClr val="000000"/>
              </a:solidFill>
              <a:latin typeface="Arial"/>
              <a:ea typeface="Arial"/>
              <a:cs typeface="Arial"/>
              <a:sym typeface="Arial"/>
            </a:endParaRPr>
          </a:p>
        </p:txBody>
      </p:sp>
      <p:pic>
        <p:nvPicPr>
          <p:cNvPr id="147" name="Google Shape;147;g1208946e4ad_0_91"/>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0180525" y="106800"/>
            <a:ext cx="1919650" cy="1531175"/>
          </a:xfrm>
          <a:prstGeom prst="rect">
            <a:avLst/>
          </a:prstGeom>
          <a:noFill/>
          <a:ln>
            <a:noFill/>
          </a:ln>
        </p:spPr>
      </p:pic>
      <p:sp>
        <p:nvSpPr>
          <p:cNvPr id="148" name="Google Shape;148;g1208946e4ad_0_91"/>
          <p:cNvSpPr txBox="1"/>
          <p:nvPr/>
        </p:nvSpPr>
        <p:spPr>
          <a:xfrm>
            <a:off x="11082000" y="1345950"/>
            <a:ext cx="1110000" cy="6156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Heatwave/ Drought</a:t>
            </a:r>
            <a:endParaRPr sz="1400" b="0" i="0" u="none" strike="noStrike" cap="none">
              <a:solidFill>
                <a:srgbClr val="000000"/>
              </a:solidFill>
              <a:latin typeface="Calibri"/>
              <a:ea typeface="Calibri"/>
              <a:cs typeface="Calibri"/>
              <a:sym typeface="Calibri"/>
            </a:endParaRPr>
          </a:p>
        </p:txBody>
      </p:sp>
      <p:pic>
        <p:nvPicPr>
          <p:cNvPr id="149" name="Google Shape;149;g1208946e4ad_0_91"/>
          <p:cNvPicPr preferRelativeResize="0"/>
          <p:nvPr/>
        </p:nvPicPr>
        <p:blipFill rotWithShape="1">
          <a:blip r:embed="rId4">
            <a:alphaModFix/>
          </a:blip>
          <a:srcRect/>
          <a:stretch/>
        </p:blipFill>
        <p:spPr>
          <a:xfrm>
            <a:off x="1151750" y="1524000"/>
            <a:ext cx="9476300" cy="5270451"/>
          </a:xfrm>
          <a:prstGeom prst="rect">
            <a:avLst/>
          </a:prstGeom>
          <a:noFill/>
          <a:ln>
            <a:noFill/>
          </a:ln>
        </p:spPr>
      </p:pic>
      <p:pic>
        <p:nvPicPr>
          <p:cNvPr id="150" name="Google Shape;150;g1208946e4ad_0_91"/>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5433650" y="3334200"/>
            <a:ext cx="5418775" cy="17766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1208946e4ad_0_100"/>
          <p:cNvSpPr txBox="1"/>
          <p:nvPr/>
        </p:nvSpPr>
        <p:spPr>
          <a:xfrm>
            <a:off x="1750641" y="-80841"/>
            <a:ext cx="10186800" cy="969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Calibri"/>
              <a:buNone/>
            </a:pPr>
            <a:r>
              <a:rPr lang="en-US" sz="2400" b="1" i="0" u="none" strike="noStrike" cap="none" dirty="0">
                <a:solidFill>
                  <a:schemeClr val="lt1"/>
                </a:solidFill>
                <a:latin typeface="Calibri"/>
                <a:ea typeface="Calibri"/>
                <a:cs typeface="Calibri"/>
                <a:sym typeface="Calibri"/>
              </a:rPr>
              <a:t>MODIS Burned area corresponds well with reduced relative ET rates.</a:t>
            </a:r>
            <a:r>
              <a:rPr lang="en-US" sz="1800" b="0" i="0" u="none" strike="noStrike" cap="none" dirty="0">
                <a:solidFill>
                  <a:schemeClr val="lt1"/>
                </a:solidFill>
                <a:latin typeface="Calibri"/>
                <a:ea typeface="Calibri"/>
                <a:cs typeface="Calibri"/>
                <a:sym typeface="Calibri"/>
              </a:rPr>
              <a:t> </a:t>
            </a:r>
            <a:endParaRPr sz="4400" b="0" i="1" u="none" strike="noStrike" cap="none" dirty="0">
              <a:solidFill>
                <a:schemeClr val="lt1"/>
              </a:solidFill>
              <a:latin typeface="Calibri"/>
              <a:ea typeface="Calibri"/>
              <a:cs typeface="Calibri"/>
              <a:sym typeface="Calibri"/>
            </a:endParaRPr>
          </a:p>
        </p:txBody>
      </p:sp>
      <p:pic>
        <p:nvPicPr>
          <p:cNvPr id="156" name="Google Shape;156;g1208946e4ad_0_100"/>
          <p:cNvPicPr preferRelativeResize="0"/>
          <p:nvPr/>
        </p:nvPicPr>
        <p:blipFill rotWithShape="1">
          <a:blip r:embed="rId3">
            <a:alphaModFix/>
          </a:blip>
          <a:srcRect/>
          <a:stretch/>
        </p:blipFill>
        <p:spPr>
          <a:xfrm>
            <a:off x="474985" y="1740610"/>
            <a:ext cx="2147941" cy="2106930"/>
          </a:xfrm>
          <a:prstGeom prst="rect">
            <a:avLst/>
          </a:prstGeom>
          <a:noFill/>
          <a:ln>
            <a:noFill/>
          </a:ln>
        </p:spPr>
      </p:pic>
      <p:pic>
        <p:nvPicPr>
          <p:cNvPr id="157" name="Google Shape;157;g1208946e4ad_0_100"/>
          <p:cNvPicPr preferRelativeResize="0"/>
          <p:nvPr/>
        </p:nvPicPr>
        <p:blipFill rotWithShape="1">
          <a:blip r:embed="rId4">
            <a:alphaModFix/>
          </a:blip>
          <a:srcRect/>
          <a:stretch/>
        </p:blipFill>
        <p:spPr>
          <a:xfrm>
            <a:off x="480964" y="4229524"/>
            <a:ext cx="2147941" cy="2106930"/>
          </a:xfrm>
          <a:prstGeom prst="rect">
            <a:avLst/>
          </a:prstGeom>
          <a:noFill/>
          <a:ln w="9525" cap="flat" cmpd="sng">
            <a:solidFill>
              <a:schemeClr val="accent4"/>
            </a:solidFill>
            <a:prstDash val="solid"/>
            <a:round/>
            <a:headEnd type="none" w="sm" len="sm"/>
            <a:tailEnd type="none" w="sm" len="sm"/>
          </a:ln>
        </p:spPr>
      </p:pic>
      <p:pic>
        <p:nvPicPr>
          <p:cNvPr id="158" name="Google Shape;158;g1208946e4ad_0_100"/>
          <p:cNvPicPr preferRelativeResize="0"/>
          <p:nvPr/>
        </p:nvPicPr>
        <p:blipFill rotWithShape="1">
          <a:blip r:embed="rId5">
            <a:alphaModFix/>
          </a:blip>
          <a:srcRect/>
          <a:stretch/>
        </p:blipFill>
        <p:spPr>
          <a:xfrm>
            <a:off x="2836104" y="1740614"/>
            <a:ext cx="2147941" cy="2106930"/>
          </a:xfrm>
          <a:prstGeom prst="rect">
            <a:avLst/>
          </a:prstGeom>
          <a:noFill/>
          <a:ln>
            <a:noFill/>
          </a:ln>
        </p:spPr>
      </p:pic>
      <p:pic>
        <p:nvPicPr>
          <p:cNvPr id="159" name="Google Shape;159;g1208946e4ad_0_100"/>
          <p:cNvPicPr preferRelativeResize="0"/>
          <p:nvPr/>
        </p:nvPicPr>
        <p:blipFill rotWithShape="1">
          <a:blip r:embed="rId6">
            <a:alphaModFix/>
          </a:blip>
          <a:srcRect/>
          <a:stretch/>
        </p:blipFill>
        <p:spPr>
          <a:xfrm>
            <a:off x="2842084" y="4229526"/>
            <a:ext cx="2147943" cy="2106932"/>
          </a:xfrm>
          <a:prstGeom prst="rect">
            <a:avLst/>
          </a:prstGeom>
          <a:noFill/>
          <a:ln>
            <a:noFill/>
          </a:ln>
        </p:spPr>
      </p:pic>
      <p:pic>
        <p:nvPicPr>
          <p:cNvPr id="160" name="Google Shape;160;g1208946e4ad_0_100"/>
          <p:cNvPicPr preferRelativeResize="0"/>
          <p:nvPr/>
        </p:nvPicPr>
        <p:blipFill rotWithShape="1">
          <a:blip r:embed="rId7">
            <a:alphaModFix/>
          </a:blip>
          <a:srcRect/>
          <a:stretch/>
        </p:blipFill>
        <p:spPr>
          <a:xfrm>
            <a:off x="5197223" y="1740611"/>
            <a:ext cx="2147941" cy="2106930"/>
          </a:xfrm>
          <a:prstGeom prst="rect">
            <a:avLst/>
          </a:prstGeom>
          <a:noFill/>
          <a:ln w="9525" cap="flat" cmpd="sng">
            <a:solidFill>
              <a:schemeClr val="accent4"/>
            </a:solidFill>
            <a:prstDash val="solid"/>
            <a:round/>
            <a:headEnd type="none" w="sm" len="sm"/>
            <a:tailEnd type="none" w="sm" len="sm"/>
          </a:ln>
        </p:spPr>
      </p:pic>
      <p:pic>
        <p:nvPicPr>
          <p:cNvPr id="161" name="Google Shape;161;g1208946e4ad_0_100"/>
          <p:cNvPicPr preferRelativeResize="0"/>
          <p:nvPr/>
        </p:nvPicPr>
        <p:blipFill rotWithShape="1">
          <a:blip r:embed="rId8">
            <a:alphaModFix/>
          </a:blip>
          <a:srcRect/>
          <a:stretch/>
        </p:blipFill>
        <p:spPr>
          <a:xfrm>
            <a:off x="7558343" y="1740612"/>
            <a:ext cx="2147941" cy="2106930"/>
          </a:xfrm>
          <a:prstGeom prst="rect">
            <a:avLst/>
          </a:prstGeom>
          <a:noFill/>
          <a:ln>
            <a:noFill/>
          </a:ln>
        </p:spPr>
      </p:pic>
      <p:pic>
        <p:nvPicPr>
          <p:cNvPr id="162" name="Google Shape;162;g1208946e4ad_0_100"/>
          <p:cNvPicPr preferRelativeResize="0"/>
          <p:nvPr/>
        </p:nvPicPr>
        <p:blipFill rotWithShape="1">
          <a:blip r:embed="rId9">
            <a:alphaModFix/>
          </a:blip>
          <a:srcRect/>
          <a:stretch/>
        </p:blipFill>
        <p:spPr>
          <a:xfrm>
            <a:off x="7564322" y="4229524"/>
            <a:ext cx="2147939" cy="2106928"/>
          </a:xfrm>
          <a:prstGeom prst="rect">
            <a:avLst/>
          </a:prstGeom>
          <a:noFill/>
          <a:ln>
            <a:noFill/>
          </a:ln>
        </p:spPr>
      </p:pic>
      <p:pic>
        <p:nvPicPr>
          <p:cNvPr id="163" name="Google Shape;163;g1208946e4ad_0_100"/>
          <p:cNvPicPr preferRelativeResize="0"/>
          <p:nvPr/>
        </p:nvPicPr>
        <p:blipFill rotWithShape="1">
          <a:blip r:embed="rId10">
            <a:alphaModFix/>
          </a:blip>
          <a:srcRect/>
          <a:stretch/>
        </p:blipFill>
        <p:spPr>
          <a:xfrm>
            <a:off x="5197223" y="4229524"/>
            <a:ext cx="2147941" cy="2106930"/>
          </a:xfrm>
          <a:prstGeom prst="rect">
            <a:avLst/>
          </a:prstGeom>
          <a:noFill/>
          <a:ln>
            <a:noFill/>
          </a:ln>
        </p:spPr>
      </p:pic>
      <p:sp>
        <p:nvSpPr>
          <p:cNvPr id="164" name="Google Shape;164;g1208946e4ad_0_100"/>
          <p:cNvSpPr/>
          <p:nvPr/>
        </p:nvSpPr>
        <p:spPr>
          <a:xfrm>
            <a:off x="801911" y="5888993"/>
            <a:ext cx="312600" cy="359400"/>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65" name="Google Shape;165;g1208946e4ad_0_100"/>
          <p:cNvSpPr/>
          <p:nvPr/>
        </p:nvSpPr>
        <p:spPr>
          <a:xfrm>
            <a:off x="795930" y="3384170"/>
            <a:ext cx="312600" cy="359400"/>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66" name="Google Shape;166;g1208946e4ad_0_100"/>
          <p:cNvSpPr/>
          <p:nvPr/>
        </p:nvSpPr>
        <p:spPr>
          <a:xfrm>
            <a:off x="3916054" y="5193523"/>
            <a:ext cx="312600" cy="359400"/>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67" name="Google Shape;167;g1208946e4ad_0_100"/>
          <p:cNvSpPr/>
          <p:nvPr/>
        </p:nvSpPr>
        <p:spPr>
          <a:xfrm>
            <a:off x="3907003" y="2706669"/>
            <a:ext cx="312600" cy="359400"/>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68" name="Google Shape;168;g1208946e4ad_0_100"/>
          <p:cNvSpPr/>
          <p:nvPr/>
        </p:nvSpPr>
        <p:spPr>
          <a:xfrm>
            <a:off x="5175614" y="1717165"/>
            <a:ext cx="304800" cy="359400"/>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69" name="Google Shape;169;g1208946e4ad_0_100"/>
          <p:cNvSpPr/>
          <p:nvPr/>
        </p:nvSpPr>
        <p:spPr>
          <a:xfrm>
            <a:off x="5177685" y="4206079"/>
            <a:ext cx="308700" cy="359400"/>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70" name="Google Shape;170;g1208946e4ad_0_100"/>
          <p:cNvSpPr/>
          <p:nvPr/>
        </p:nvSpPr>
        <p:spPr>
          <a:xfrm>
            <a:off x="6435963" y="5103234"/>
            <a:ext cx="304800" cy="359400"/>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71" name="Google Shape;171;g1208946e4ad_0_100"/>
          <p:cNvSpPr/>
          <p:nvPr/>
        </p:nvSpPr>
        <p:spPr>
          <a:xfrm>
            <a:off x="6429983" y="2614321"/>
            <a:ext cx="304800" cy="359400"/>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72" name="Google Shape;172;g1208946e4ad_0_100"/>
          <p:cNvSpPr/>
          <p:nvPr/>
        </p:nvSpPr>
        <p:spPr>
          <a:xfrm>
            <a:off x="7567835" y="1988475"/>
            <a:ext cx="457200" cy="454500"/>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73" name="Google Shape;173;g1208946e4ad_0_100"/>
          <p:cNvSpPr/>
          <p:nvPr/>
        </p:nvSpPr>
        <p:spPr>
          <a:xfrm>
            <a:off x="7959448" y="2706669"/>
            <a:ext cx="457200" cy="454500"/>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74" name="Google Shape;174;g1208946e4ad_0_100"/>
          <p:cNvSpPr/>
          <p:nvPr/>
        </p:nvSpPr>
        <p:spPr>
          <a:xfrm>
            <a:off x="7893363" y="3377097"/>
            <a:ext cx="457200" cy="454500"/>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75" name="Google Shape;175;g1208946e4ad_0_100"/>
          <p:cNvSpPr/>
          <p:nvPr/>
        </p:nvSpPr>
        <p:spPr>
          <a:xfrm>
            <a:off x="7695946" y="2994774"/>
            <a:ext cx="160800" cy="225000"/>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76" name="Google Shape;176;g1208946e4ad_0_100"/>
          <p:cNvSpPr/>
          <p:nvPr/>
        </p:nvSpPr>
        <p:spPr>
          <a:xfrm>
            <a:off x="7575200" y="4496536"/>
            <a:ext cx="457200" cy="454500"/>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77" name="Google Shape;177;g1208946e4ad_0_100"/>
          <p:cNvSpPr/>
          <p:nvPr/>
        </p:nvSpPr>
        <p:spPr>
          <a:xfrm>
            <a:off x="7966813" y="5214730"/>
            <a:ext cx="457200" cy="454500"/>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78" name="Google Shape;178;g1208946e4ad_0_100"/>
          <p:cNvSpPr/>
          <p:nvPr/>
        </p:nvSpPr>
        <p:spPr>
          <a:xfrm>
            <a:off x="7900728" y="5885158"/>
            <a:ext cx="457200" cy="454500"/>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79" name="Google Shape;179;g1208946e4ad_0_100"/>
          <p:cNvSpPr/>
          <p:nvPr/>
        </p:nvSpPr>
        <p:spPr>
          <a:xfrm>
            <a:off x="7703311" y="5502835"/>
            <a:ext cx="160800" cy="225000"/>
          </a:xfrm>
          <a:prstGeom prst="rect">
            <a:avLst/>
          </a:prstGeom>
          <a:noFill/>
          <a:ln w="2857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180" name="Google Shape;180;g1208946e4ad_0_100"/>
          <p:cNvPicPr preferRelativeResize="0"/>
          <p:nvPr/>
        </p:nvPicPr>
        <p:blipFill rotWithShape="1">
          <a:blip r:embed="rId11">
            <a:alphaModFix/>
          </a:blip>
          <a:srcRect/>
          <a:stretch/>
        </p:blipFill>
        <p:spPr>
          <a:xfrm>
            <a:off x="10007954" y="2846850"/>
            <a:ext cx="1943100" cy="254000"/>
          </a:xfrm>
          <a:prstGeom prst="rect">
            <a:avLst/>
          </a:prstGeom>
          <a:noFill/>
          <a:ln>
            <a:noFill/>
          </a:ln>
        </p:spPr>
      </p:pic>
      <p:sp>
        <p:nvSpPr>
          <p:cNvPr id="181" name="Google Shape;181;g1208946e4ad_0_100"/>
          <p:cNvSpPr txBox="1"/>
          <p:nvPr/>
        </p:nvSpPr>
        <p:spPr>
          <a:xfrm>
            <a:off x="9840927" y="3052298"/>
            <a:ext cx="284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0</a:t>
            </a:r>
            <a:endParaRPr sz="1800" b="0" i="0" u="none" strike="noStrike" cap="none">
              <a:solidFill>
                <a:schemeClr val="dk1"/>
              </a:solidFill>
              <a:latin typeface="Calibri"/>
              <a:ea typeface="Calibri"/>
              <a:cs typeface="Calibri"/>
              <a:sym typeface="Calibri"/>
            </a:endParaRPr>
          </a:p>
        </p:txBody>
      </p:sp>
      <p:sp>
        <p:nvSpPr>
          <p:cNvPr id="182" name="Google Shape;182;g1208946e4ad_0_100"/>
          <p:cNvSpPr txBox="1"/>
          <p:nvPr/>
        </p:nvSpPr>
        <p:spPr>
          <a:xfrm>
            <a:off x="11725518" y="3052298"/>
            <a:ext cx="433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0.2</a:t>
            </a:r>
            <a:endParaRPr sz="1800" b="0" i="0" u="none" strike="noStrike" cap="none">
              <a:solidFill>
                <a:schemeClr val="dk1"/>
              </a:solidFill>
              <a:latin typeface="Calibri"/>
              <a:ea typeface="Calibri"/>
              <a:cs typeface="Calibri"/>
              <a:sym typeface="Calibri"/>
            </a:endParaRPr>
          </a:p>
        </p:txBody>
      </p:sp>
      <p:sp>
        <p:nvSpPr>
          <p:cNvPr id="183" name="Google Shape;183;g1208946e4ad_0_100"/>
          <p:cNvSpPr txBox="1"/>
          <p:nvPr/>
        </p:nvSpPr>
        <p:spPr>
          <a:xfrm>
            <a:off x="9775700" y="2322414"/>
            <a:ext cx="2387700" cy="358200"/>
          </a:xfrm>
          <a:prstGeom prst="rect">
            <a:avLst/>
          </a:prstGeom>
          <a:blipFill rotWithShape="1">
            <a:blip r:embed="rId12">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84" name="Google Shape;184;g1208946e4ad_0_100"/>
          <p:cNvSpPr txBox="1"/>
          <p:nvPr/>
        </p:nvSpPr>
        <p:spPr>
          <a:xfrm>
            <a:off x="1222582" y="1409661"/>
            <a:ext cx="6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2016</a:t>
            </a:r>
            <a:endParaRPr sz="1800" b="0" i="0" u="none" strike="noStrike" cap="none">
              <a:solidFill>
                <a:schemeClr val="dk1"/>
              </a:solidFill>
              <a:latin typeface="Calibri"/>
              <a:ea typeface="Calibri"/>
              <a:cs typeface="Calibri"/>
              <a:sym typeface="Calibri"/>
            </a:endParaRPr>
          </a:p>
        </p:txBody>
      </p:sp>
      <p:sp>
        <p:nvSpPr>
          <p:cNvPr id="185" name="Google Shape;185;g1208946e4ad_0_100"/>
          <p:cNvSpPr txBox="1"/>
          <p:nvPr/>
        </p:nvSpPr>
        <p:spPr>
          <a:xfrm>
            <a:off x="3583703" y="1409661"/>
            <a:ext cx="6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2017</a:t>
            </a:r>
            <a:endParaRPr sz="1800" b="0" i="0" u="none" strike="noStrike" cap="none">
              <a:solidFill>
                <a:schemeClr val="dk1"/>
              </a:solidFill>
              <a:latin typeface="Calibri"/>
              <a:ea typeface="Calibri"/>
              <a:cs typeface="Calibri"/>
              <a:sym typeface="Calibri"/>
            </a:endParaRPr>
          </a:p>
        </p:txBody>
      </p:sp>
      <p:sp>
        <p:nvSpPr>
          <p:cNvPr id="186" name="Google Shape;186;g1208946e4ad_0_100"/>
          <p:cNvSpPr txBox="1"/>
          <p:nvPr/>
        </p:nvSpPr>
        <p:spPr>
          <a:xfrm>
            <a:off x="5938841" y="1384424"/>
            <a:ext cx="6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2018</a:t>
            </a:r>
            <a:endParaRPr sz="1800" b="0" i="0" u="none" strike="noStrike" cap="none">
              <a:solidFill>
                <a:schemeClr val="dk1"/>
              </a:solidFill>
              <a:latin typeface="Calibri"/>
              <a:ea typeface="Calibri"/>
              <a:cs typeface="Calibri"/>
              <a:sym typeface="Calibri"/>
            </a:endParaRPr>
          </a:p>
        </p:txBody>
      </p:sp>
      <p:sp>
        <p:nvSpPr>
          <p:cNvPr id="187" name="Google Shape;187;g1208946e4ad_0_100"/>
          <p:cNvSpPr txBox="1"/>
          <p:nvPr/>
        </p:nvSpPr>
        <p:spPr>
          <a:xfrm>
            <a:off x="8293979" y="1409661"/>
            <a:ext cx="697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2020</a:t>
            </a:r>
            <a:endParaRPr sz="1800" b="0" i="0" u="none" strike="noStrike" cap="none">
              <a:solidFill>
                <a:schemeClr val="dk1"/>
              </a:solidFill>
              <a:latin typeface="Calibri"/>
              <a:ea typeface="Calibri"/>
              <a:cs typeface="Calibri"/>
              <a:sym typeface="Calibri"/>
            </a:endParaRPr>
          </a:p>
        </p:txBody>
      </p:sp>
      <p:sp>
        <p:nvSpPr>
          <p:cNvPr id="188" name="Google Shape;188;g1208946e4ad_0_100"/>
          <p:cNvSpPr txBox="1"/>
          <p:nvPr/>
        </p:nvSpPr>
        <p:spPr>
          <a:xfrm>
            <a:off x="4244722" y="6359899"/>
            <a:ext cx="2427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MCD64A1 Burned areas</a:t>
            </a:r>
            <a:endParaRPr sz="1800" b="0" i="0" u="none" strike="noStrike" cap="none">
              <a:solidFill>
                <a:schemeClr val="dk1"/>
              </a:solidFill>
              <a:latin typeface="Calibri"/>
              <a:ea typeface="Calibri"/>
              <a:cs typeface="Calibri"/>
              <a:sym typeface="Calibri"/>
            </a:endParaRPr>
          </a:p>
        </p:txBody>
      </p:sp>
      <p:sp>
        <p:nvSpPr>
          <p:cNvPr id="189" name="Google Shape;189;g1208946e4ad_0_100"/>
          <p:cNvSpPr txBox="1"/>
          <p:nvPr/>
        </p:nvSpPr>
        <p:spPr>
          <a:xfrm>
            <a:off x="10158325" y="3697675"/>
            <a:ext cx="17790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500" b="0" i="0" u="none" strike="noStrike" cap="none">
                <a:solidFill>
                  <a:schemeClr val="dk1"/>
                </a:solidFill>
                <a:latin typeface="Arial"/>
                <a:ea typeface="Arial"/>
                <a:cs typeface="Arial"/>
                <a:sym typeface="Arial"/>
              </a:rPr>
              <a:t>F (reference ET)</a:t>
            </a:r>
            <a:endParaRPr sz="15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Calibri"/>
              <a:buNone/>
            </a:pPr>
            <a:r>
              <a:rPr lang="en-US" sz="1500" b="0" i="0" u="none" strike="noStrike" cap="none">
                <a:solidFill>
                  <a:schemeClr val="dk1"/>
                </a:solidFill>
                <a:latin typeface="Arial"/>
                <a:ea typeface="Arial"/>
                <a:cs typeface="Arial"/>
                <a:sym typeface="Arial"/>
              </a:rPr>
              <a:t>2017</a:t>
            </a:r>
            <a:endParaRPr sz="1500" b="0" i="0" u="none" strike="noStrike" cap="none">
              <a:solidFill>
                <a:schemeClr val="dk1"/>
              </a:solidFill>
              <a:latin typeface="Arial"/>
              <a:ea typeface="Arial"/>
              <a:cs typeface="Arial"/>
              <a:sym typeface="Arial"/>
            </a:endParaRPr>
          </a:p>
        </p:txBody>
      </p:sp>
      <p:pic>
        <p:nvPicPr>
          <p:cNvPr id="190" name="Google Shape;190;g1208946e4ad_0_100"/>
          <p:cNvPicPr preferRelativeResize="0"/>
          <p:nvPr/>
        </p:nvPicPr>
        <p:blipFill rotWithShape="1">
          <a:blip r:embed="rId11">
            <a:alphaModFix/>
          </a:blip>
          <a:srcRect/>
          <a:stretch/>
        </p:blipFill>
        <p:spPr>
          <a:xfrm>
            <a:off x="10041304" y="6325986"/>
            <a:ext cx="1943100" cy="254000"/>
          </a:xfrm>
          <a:prstGeom prst="rect">
            <a:avLst/>
          </a:prstGeom>
          <a:noFill/>
          <a:ln>
            <a:noFill/>
          </a:ln>
        </p:spPr>
      </p:pic>
      <p:sp>
        <p:nvSpPr>
          <p:cNvPr id="191" name="Google Shape;191;g1208946e4ad_0_100"/>
          <p:cNvSpPr txBox="1"/>
          <p:nvPr/>
        </p:nvSpPr>
        <p:spPr>
          <a:xfrm>
            <a:off x="9874277" y="6531434"/>
            <a:ext cx="284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0</a:t>
            </a:r>
            <a:endParaRPr sz="1800" b="0" i="0" u="none" strike="noStrike" cap="none">
              <a:solidFill>
                <a:schemeClr val="dk1"/>
              </a:solidFill>
              <a:latin typeface="Calibri"/>
              <a:ea typeface="Calibri"/>
              <a:cs typeface="Calibri"/>
              <a:sym typeface="Calibri"/>
            </a:endParaRPr>
          </a:p>
        </p:txBody>
      </p:sp>
      <p:sp>
        <p:nvSpPr>
          <p:cNvPr id="192" name="Google Shape;192;g1208946e4ad_0_100"/>
          <p:cNvSpPr txBox="1"/>
          <p:nvPr/>
        </p:nvSpPr>
        <p:spPr>
          <a:xfrm>
            <a:off x="11659482" y="6531434"/>
            <a:ext cx="532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0.25</a:t>
            </a:r>
            <a:endParaRPr sz="1800" b="0" i="0" u="none" strike="noStrike" cap="none">
              <a:solidFill>
                <a:schemeClr val="dk1"/>
              </a:solidFill>
              <a:latin typeface="Calibri"/>
              <a:ea typeface="Calibri"/>
              <a:cs typeface="Calibri"/>
              <a:sym typeface="Calibri"/>
            </a:endParaRPr>
          </a:p>
        </p:txBody>
      </p:sp>
      <p:sp>
        <p:nvSpPr>
          <p:cNvPr id="193" name="Google Shape;193;g1208946e4ad_0_100"/>
          <p:cNvSpPr txBox="1"/>
          <p:nvPr/>
        </p:nvSpPr>
        <p:spPr>
          <a:xfrm>
            <a:off x="9602445" y="1198353"/>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94" name="Google Shape;194;g1208946e4ad_0_100"/>
          <p:cNvSpPr txBox="1"/>
          <p:nvPr/>
        </p:nvSpPr>
        <p:spPr>
          <a:xfrm>
            <a:off x="4037166" y="3780812"/>
            <a:ext cx="2842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DISALEXI-based ET residuals</a:t>
            </a:r>
            <a:endParaRPr sz="1800" b="0" i="0" u="none" strike="noStrike" cap="none">
              <a:solidFill>
                <a:schemeClr val="dk1"/>
              </a:solidFill>
              <a:latin typeface="Calibri"/>
              <a:ea typeface="Calibri"/>
              <a:cs typeface="Calibri"/>
              <a:sym typeface="Calibri"/>
            </a:endParaRPr>
          </a:p>
        </p:txBody>
      </p:sp>
      <p:sp>
        <p:nvSpPr>
          <p:cNvPr id="195" name="Google Shape;195;g1208946e4ad_0_100"/>
          <p:cNvSpPr txBox="1"/>
          <p:nvPr/>
        </p:nvSpPr>
        <p:spPr>
          <a:xfrm>
            <a:off x="1295400" y="790050"/>
            <a:ext cx="9172500" cy="6465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Reference ET (lower-right) shows no such spatial pattern, confirming a land surface source.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1" u="none" strike="noStrike" cap="none">
                <a:solidFill>
                  <a:schemeClr val="dk1"/>
                </a:solidFill>
                <a:latin typeface="Calibri"/>
                <a:ea typeface="Calibri"/>
                <a:cs typeface="Calibri"/>
                <a:sym typeface="Calibri"/>
              </a:rPr>
              <a:t>While wider scale drought provides conditions for fire, vegetation impacts affect ET recovery. </a:t>
            </a:r>
            <a:endParaRPr sz="1800" b="0" i="0" u="none" strike="noStrike" cap="none">
              <a:solidFill>
                <a:schemeClr val="dk1"/>
              </a:solidFill>
              <a:latin typeface="Calibri"/>
              <a:ea typeface="Calibri"/>
              <a:cs typeface="Calibri"/>
              <a:sym typeface="Calibri"/>
            </a:endParaRPr>
          </a:p>
        </p:txBody>
      </p:sp>
      <p:pic>
        <p:nvPicPr>
          <p:cNvPr id="196" name="Google Shape;196;g1208946e4ad_0_100"/>
          <p:cNvPicPr preferRelativeResize="0"/>
          <p:nvPr/>
        </p:nvPicPr>
        <p:blipFill rotWithShape="1">
          <a:blip r:embed="rId13">
            <a:alphaModFix/>
          </a:blip>
          <a:srcRect/>
          <a:stretch/>
        </p:blipFill>
        <p:spPr>
          <a:xfrm>
            <a:off x="10007950" y="4229525"/>
            <a:ext cx="1943100" cy="2014189"/>
          </a:xfrm>
          <a:prstGeom prst="rect">
            <a:avLst/>
          </a:prstGeom>
          <a:noFill/>
          <a:ln>
            <a:noFill/>
          </a:ln>
        </p:spPr>
      </p:pic>
      <p:pic>
        <p:nvPicPr>
          <p:cNvPr id="197" name="Google Shape;197;g1208946e4ad_0_100"/>
          <p:cNvPicPr preferRelativeResize="0"/>
          <p:nvPr/>
        </p:nvPicPr>
        <p:blipFill rotWithShape="1">
          <a:blip r:embed="rId14">
            <a:alphaModFix/>
            <a:extLst>
              <a:ext uri="{28A0092B-C50C-407E-A947-70E740481C1C}">
                <a14:useLocalDpi xmlns:a14="http://schemas.microsoft.com/office/drawing/2010/main"/>
              </a:ext>
            </a:extLst>
          </a:blip>
          <a:srcRect/>
          <a:stretch/>
        </p:blipFill>
        <p:spPr>
          <a:xfrm>
            <a:off x="10581200" y="113450"/>
            <a:ext cx="1577450" cy="1875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11fb142aa78_0_322"/>
          <p:cNvSpPr txBox="1"/>
          <p:nvPr/>
        </p:nvSpPr>
        <p:spPr>
          <a:xfrm>
            <a:off x="1750641" y="-80841"/>
            <a:ext cx="10186800" cy="969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Calibri"/>
              <a:buNone/>
            </a:pPr>
            <a:r>
              <a:rPr lang="en-US" sz="2400" b="1" i="0" u="none" strike="noStrike" cap="none" dirty="0">
                <a:solidFill>
                  <a:schemeClr val="lt1"/>
                </a:solidFill>
                <a:latin typeface="Calibri"/>
                <a:ea typeface="Calibri"/>
                <a:cs typeface="Calibri"/>
                <a:sym typeface="Calibri"/>
              </a:rPr>
              <a:t>Fire severity impacts ET recovery</a:t>
            </a:r>
            <a:endParaRPr sz="2400" b="1" i="0" u="none" strike="noStrike" cap="none" dirty="0">
              <a:solidFill>
                <a:schemeClr val="lt1"/>
              </a:solidFill>
              <a:latin typeface="Calibri"/>
              <a:ea typeface="Calibri"/>
              <a:cs typeface="Calibri"/>
              <a:sym typeface="Calibri"/>
            </a:endParaRPr>
          </a:p>
        </p:txBody>
      </p:sp>
      <p:pic>
        <p:nvPicPr>
          <p:cNvPr id="203" name="Google Shape;203;g11fb142aa78_0_322"/>
          <p:cNvPicPr preferRelativeResize="0"/>
          <p:nvPr/>
        </p:nvPicPr>
        <p:blipFill rotWithShape="1">
          <a:blip r:embed="rId3">
            <a:alphaModFix/>
          </a:blip>
          <a:srcRect/>
          <a:stretch/>
        </p:blipFill>
        <p:spPr>
          <a:xfrm>
            <a:off x="663313" y="945300"/>
            <a:ext cx="10466028" cy="5817450"/>
          </a:xfrm>
          <a:prstGeom prst="rect">
            <a:avLst/>
          </a:prstGeom>
          <a:noFill/>
          <a:ln>
            <a:noFill/>
          </a:ln>
        </p:spPr>
      </p:pic>
      <p:pic>
        <p:nvPicPr>
          <p:cNvPr id="204" name="Google Shape;204;g11fb142aa78_0_322"/>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10499625" y="134500"/>
            <a:ext cx="1577450" cy="14542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g1208946e4ad_0_152"/>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7" y="747727"/>
            <a:ext cx="3622142" cy="3138558"/>
          </a:xfrm>
          <a:prstGeom prst="rect">
            <a:avLst/>
          </a:prstGeom>
          <a:noFill/>
          <a:ln>
            <a:noFill/>
          </a:ln>
        </p:spPr>
      </p:pic>
      <p:sp>
        <p:nvSpPr>
          <p:cNvPr id="210" name="Google Shape;210;g1208946e4ad_0_152"/>
          <p:cNvSpPr txBox="1"/>
          <p:nvPr/>
        </p:nvSpPr>
        <p:spPr>
          <a:xfrm>
            <a:off x="1750641" y="-80841"/>
            <a:ext cx="10186800" cy="969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Calibri"/>
              <a:buNone/>
            </a:pPr>
            <a:r>
              <a:rPr lang="en-US" sz="2400" b="1" i="0" u="none" strike="noStrike" cap="none" dirty="0">
                <a:solidFill>
                  <a:schemeClr val="lt1"/>
                </a:solidFill>
                <a:latin typeface="Calibri"/>
                <a:ea typeface="Calibri"/>
                <a:cs typeface="Calibri"/>
                <a:sym typeface="Calibri"/>
              </a:rPr>
              <a:t>MODIS LAI Anomalies show sustained impact on vegetation</a:t>
            </a:r>
            <a:endParaRPr sz="1800" b="0" i="1" u="none" strike="noStrike" cap="none" dirty="0">
              <a:solidFill>
                <a:schemeClr val="lt1"/>
              </a:solidFill>
              <a:latin typeface="Calibri"/>
              <a:ea typeface="Calibri"/>
              <a:cs typeface="Calibri"/>
              <a:sym typeface="Calibri"/>
            </a:endParaRPr>
          </a:p>
        </p:txBody>
      </p:sp>
      <p:sp>
        <p:nvSpPr>
          <p:cNvPr id="211" name="Google Shape;211;g1208946e4ad_0_152"/>
          <p:cNvSpPr txBox="1"/>
          <p:nvPr/>
        </p:nvSpPr>
        <p:spPr>
          <a:xfrm>
            <a:off x="3862550" y="1186000"/>
            <a:ext cx="7073100" cy="218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595959"/>
                </a:solidFill>
                <a:latin typeface="Arial"/>
                <a:ea typeface="Arial"/>
                <a:cs typeface="Arial"/>
                <a:sym typeface="Arial"/>
              </a:rPr>
              <a:t>Fire Years R2 Domain (6 September)</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1200"/>
              </a:spcBef>
              <a:spcAft>
                <a:spcPts val="0"/>
              </a:spcAft>
              <a:buClr>
                <a:srgbClr val="595959"/>
              </a:buClr>
              <a:buSzPts val="1800"/>
              <a:buFont typeface="Arial"/>
              <a:buChar char="•"/>
            </a:pPr>
            <a:r>
              <a:rPr lang="en-US" sz="1800" b="0" i="0" u="none" strike="noStrike" cap="none">
                <a:solidFill>
                  <a:srgbClr val="595959"/>
                </a:solidFill>
                <a:latin typeface="Arial"/>
                <a:ea typeface="Arial"/>
                <a:cs typeface="Arial"/>
                <a:sym typeface="Arial"/>
              </a:rPr>
              <a:t>MODIS LAI Anomalies follow burn areas, especially following fires.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595959"/>
              </a:buClr>
              <a:buSzPts val="1800"/>
              <a:buFont typeface="Arial"/>
              <a:buChar char="•"/>
            </a:pPr>
            <a:r>
              <a:rPr lang="en-US" sz="1800" b="0" i="0" u="none" strike="noStrike" cap="none">
                <a:solidFill>
                  <a:srgbClr val="595959"/>
                </a:solidFill>
                <a:latin typeface="Arial"/>
                <a:ea typeface="Arial"/>
                <a:cs typeface="Arial"/>
                <a:sym typeface="Arial"/>
              </a:rPr>
              <a:t>Impacts to LAI vary. For example, 2018 fires appear to be the most severe, while 2019 fires barely impact LAI. LAI anomalies persist past fire years (2020)</a:t>
            </a: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595959"/>
              </a:buClr>
              <a:buSzPts val="1800"/>
              <a:buFont typeface="Arial"/>
              <a:buChar char="•"/>
            </a:pPr>
            <a:r>
              <a:rPr lang="en-US" sz="1800" b="0" i="0" u="none" strike="noStrike" cap="none">
                <a:solidFill>
                  <a:srgbClr val="595959"/>
                </a:solidFill>
                <a:latin typeface="Arial"/>
                <a:ea typeface="Arial"/>
                <a:cs typeface="Arial"/>
                <a:sym typeface="Arial"/>
              </a:rPr>
              <a:t>Fire impacts are less than LAI reductions due to drought (compare to 2014).</a:t>
            </a:r>
            <a:endParaRPr sz="1800" b="0" i="0" u="none" strike="noStrike" cap="none">
              <a:solidFill>
                <a:srgbClr val="595959"/>
              </a:solidFill>
              <a:latin typeface="Arial"/>
              <a:ea typeface="Arial"/>
              <a:cs typeface="Arial"/>
              <a:sym typeface="Arial"/>
            </a:endParaRPr>
          </a:p>
        </p:txBody>
      </p:sp>
      <p:pic>
        <p:nvPicPr>
          <p:cNvPr id="212" name="Google Shape;212;g1208946e4ad_0_152"/>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7244300" y="3669639"/>
            <a:ext cx="3622146" cy="3138561"/>
          </a:xfrm>
          <a:prstGeom prst="rect">
            <a:avLst/>
          </a:prstGeom>
          <a:noFill/>
          <a:ln>
            <a:noFill/>
          </a:ln>
        </p:spPr>
      </p:pic>
      <p:pic>
        <p:nvPicPr>
          <p:cNvPr id="213" name="Google Shape;213;g1208946e4ad_0_152"/>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9550375" y="88825"/>
            <a:ext cx="2563900" cy="1393275"/>
          </a:xfrm>
          <a:prstGeom prst="rect">
            <a:avLst/>
          </a:prstGeom>
          <a:noFill/>
          <a:ln>
            <a:noFill/>
          </a:ln>
        </p:spPr>
      </p:pic>
      <p:pic>
        <p:nvPicPr>
          <p:cNvPr id="214" name="Google Shape;214;g1208946e4ad_0_152"/>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7" y="3669652"/>
            <a:ext cx="3622142" cy="3138558"/>
          </a:xfrm>
          <a:prstGeom prst="rect">
            <a:avLst/>
          </a:prstGeom>
          <a:noFill/>
          <a:ln>
            <a:noFill/>
          </a:ln>
        </p:spPr>
      </p:pic>
      <p:pic>
        <p:nvPicPr>
          <p:cNvPr id="215" name="Google Shape;215;g1208946e4ad_0_152"/>
          <p:cNvPicPr preferRelativeResize="0"/>
          <p:nvPr/>
        </p:nvPicPr>
        <p:blipFill rotWithShape="1">
          <a:blip r:embed="rId7">
            <a:alphaModFix/>
            <a:extLst>
              <a:ext uri="{28A0092B-C50C-407E-A947-70E740481C1C}">
                <a14:useLocalDpi xmlns:a14="http://schemas.microsoft.com/office/drawing/2010/main"/>
              </a:ext>
            </a:extLst>
          </a:blip>
          <a:srcRect/>
          <a:stretch/>
        </p:blipFill>
        <p:spPr>
          <a:xfrm>
            <a:off x="3622157" y="3669652"/>
            <a:ext cx="3622141" cy="3138556"/>
          </a:xfrm>
          <a:prstGeom prst="rect">
            <a:avLst/>
          </a:prstGeom>
          <a:noFill/>
          <a:ln>
            <a:noFill/>
          </a:ln>
        </p:spPr>
      </p:pic>
      <p:sp>
        <p:nvSpPr>
          <p:cNvPr id="216" name="Google Shape;216;g1208946e4ad_0_152"/>
          <p:cNvSpPr txBox="1"/>
          <p:nvPr/>
        </p:nvSpPr>
        <p:spPr>
          <a:xfrm>
            <a:off x="1071850" y="3888975"/>
            <a:ext cx="1146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2017 Fires</a:t>
            </a:r>
            <a:endParaRPr sz="1400" b="1" i="0" u="none" strike="noStrike" cap="none">
              <a:solidFill>
                <a:srgbClr val="FF0000"/>
              </a:solidFill>
              <a:latin typeface="Arial"/>
              <a:ea typeface="Arial"/>
              <a:cs typeface="Arial"/>
              <a:sym typeface="Arial"/>
            </a:endParaRPr>
          </a:p>
        </p:txBody>
      </p:sp>
      <p:cxnSp>
        <p:nvCxnSpPr>
          <p:cNvPr id="217" name="Google Shape;217;g1208946e4ad_0_152"/>
          <p:cNvCxnSpPr>
            <a:stCxn id="216" idx="3"/>
          </p:cNvCxnSpPr>
          <p:nvPr/>
        </p:nvCxnSpPr>
        <p:spPr>
          <a:xfrm flipH="1">
            <a:off x="1435150" y="4089075"/>
            <a:ext cx="783600" cy="980700"/>
          </a:xfrm>
          <a:prstGeom prst="straightConnector1">
            <a:avLst/>
          </a:prstGeom>
          <a:noFill/>
          <a:ln w="28575" cap="flat" cmpd="sng">
            <a:solidFill>
              <a:srgbClr val="FF0000"/>
            </a:solidFill>
            <a:prstDash val="solid"/>
            <a:round/>
            <a:headEnd type="none" w="sm" len="sm"/>
            <a:tailEnd type="triangle" w="med" len="med"/>
          </a:ln>
        </p:spPr>
      </p:cxnSp>
      <p:cxnSp>
        <p:nvCxnSpPr>
          <p:cNvPr id="218" name="Google Shape;218;g1208946e4ad_0_152"/>
          <p:cNvCxnSpPr>
            <a:stCxn id="216" idx="3"/>
          </p:cNvCxnSpPr>
          <p:nvPr/>
        </p:nvCxnSpPr>
        <p:spPr>
          <a:xfrm>
            <a:off x="2218750" y="4089075"/>
            <a:ext cx="543600" cy="1136100"/>
          </a:xfrm>
          <a:prstGeom prst="straightConnector1">
            <a:avLst/>
          </a:prstGeom>
          <a:noFill/>
          <a:ln w="28575" cap="flat" cmpd="sng">
            <a:solidFill>
              <a:srgbClr val="FF0000"/>
            </a:solidFill>
            <a:prstDash val="solid"/>
            <a:round/>
            <a:headEnd type="none" w="sm" len="sm"/>
            <a:tailEnd type="triangle" w="med" len="med"/>
          </a:ln>
        </p:spPr>
      </p:cxnSp>
      <p:sp>
        <p:nvSpPr>
          <p:cNvPr id="219" name="Google Shape;219;g1208946e4ad_0_152"/>
          <p:cNvSpPr txBox="1"/>
          <p:nvPr/>
        </p:nvSpPr>
        <p:spPr>
          <a:xfrm>
            <a:off x="4008825" y="3852675"/>
            <a:ext cx="1146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9900"/>
                </a:solidFill>
                <a:latin typeface="Arial"/>
                <a:ea typeface="Arial"/>
                <a:cs typeface="Arial"/>
                <a:sym typeface="Arial"/>
              </a:rPr>
              <a:t>2018 Fires</a:t>
            </a:r>
            <a:endParaRPr sz="1400" b="1" i="0" u="none" strike="noStrike" cap="none">
              <a:solidFill>
                <a:srgbClr val="FF9900"/>
              </a:solidFill>
              <a:latin typeface="Arial"/>
              <a:ea typeface="Arial"/>
              <a:cs typeface="Arial"/>
              <a:sym typeface="Arial"/>
            </a:endParaRPr>
          </a:p>
        </p:txBody>
      </p:sp>
      <p:cxnSp>
        <p:nvCxnSpPr>
          <p:cNvPr id="220" name="Google Shape;220;g1208946e4ad_0_152"/>
          <p:cNvCxnSpPr>
            <a:stCxn id="219" idx="3"/>
          </p:cNvCxnSpPr>
          <p:nvPr/>
        </p:nvCxnSpPr>
        <p:spPr>
          <a:xfrm>
            <a:off x="5155725" y="4052775"/>
            <a:ext cx="681900" cy="804900"/>
          </a:xfrm>
          <a:prstGeom prst="straightConnector1">
            <a:avLst/>
          </a:prstGeom>
          <a:noFill/>
          <a:ln w="28575" cap="flat" cmpd="sng">
            <a:solidFill>
              <a:srgbClr val="FF9900"/>
            </a:solidFill>
            <a:prstDash val="solid"/>
            <a:round/>
            <a:headEnd type="none" w="sm" len="sm"/>
            <a:tailEnd type="triangle" w="med" len="med"/>
          </a:ln>
        </p:spPr>
      </p:cxnSp>
      <p:cxnSp>
        <p:nvCxnSpPr>
          <p:cNvPr id="221" name="Google Shape;221;g1208946e4ad_0_152"/>
          <p:cNvCxnSpPr>
            <a:stCxn id="219" idx="3"/>
          </p:cNvCxnSpPr>
          <p:nvPr/>
        </p:nvCxnSpPr>
        <p:spPr>
          <a:xfrm flipH="1">
            <a:off x="4378725" y="4052775"/>
            <a:ext cx="777000" cy="1253400"/>
          </a:xfrm>
          <a:prstGeom prst="straightConnector1">
            <a:avLst/>
          </a:prstGeom>
          <a:noFill/>
          <a:ln w="28575" cap="flat" cmpd="sng">
            <a:solidFill>
              <a:srgbClr val="FF9900"/>
            </a:solidFill>
            <a:prstDash val="solid"/>
            <a:round/>
            <a:headEnd type="none" w="sm" len="sm"/>
            <a:tailEnd type="triangle" w="med" len="med"/>
          </a:ln>
        </p:spPr>
      </p:cxnSp>
      <p:sp>
        <p:nvSpPr>
          <p:cNvPr id="222" name="Google Shape;222;g1208946e4ad_0_152"/>
          <p:cNvSpPr txBox="1"/>
          <p:nvPr/>
        </p:nvSpPr>
        <p:spPr>
          <a:xfrm>
            <a:off x="7721575" y="3669650"/>
            <a:ext cx="1146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9900"/>
                </a:solidFill>
                <a:latin typeface="Arial"/>
                <a:ea typeface="Arial"/>
                <a:cs typeface="Arial"/>
                <a:sym typeface="Arial"/>
              </a:rPr>
              <a:t>2018 Fires</a:t>
            </a:r>
            <a:endParaRPr sz="1400" b="1" i="0" u="none" strike="noStrike" cap="none">
              <a:solidFill>
                <a:srgbClr val="FF9900"/>
              </a:solidFill>
              <a:latin typeface="Arial"/>
              <a:ea typeface="Arial"/>
              <a:cs typeface="Arial"/>
              <a:sym typeface="Arial"/>
            </a:endParaRPr>
          </a:p>
        </p:txBody>
      </p:sp>
      <p:cxnSp>
        <p:nvCxnSpPr>
          <p:cNvPr id="223" name="Google Shape;223;g1208946e4ad_0_152"/>
          <p:cNvCxnSpPr/>
          <p:nvPr/>
        </p:nvCxnSpPr>
        <p:spPr>
          <a:xfrm>
            <a:off x="8800100" y="4027025"/>
            <a:ext cx="681900" cy="804900"/>
          </a:xfrm>
          <a:prstGeom prst="straightConnector1">
            <a:avLst/>
          </a:prstGeom>
          <a:noFill/>
          <a:ln w="28575" cap="flat" cmpd="sng">
            <a:solidFill>
              <a:srgbClr val="FF9900"/>
            </a:solidFill>
            <a:prstDash val="solid"/>
            <a:round/>
            <a:headEnd type="none" w="sm" len="sm"/>
            <a:tailEnd type="triangle" w="med" len="med"/>
          </a:ln>
        </p:spPr>
      </p:cxnSp>
      <p:sp>
        <p:nvSpPr>
          <p:cNvPr id="224" name="Google Shape;224;g1208946e4ad_0_152"/>
          <p:cNvSpPr txBox="1"/>
          <p:nvPr/>
        </p:nvSpPr>
        <p:spPr>
          <a:xfrm>
            <a:off x="9156100" y="3669650"/>
            <a:ext cx="1146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Arial"/>
                <a:ea typeface="Arial"/>
                <a:cs typeface="Arial"/>
                <a:sym typeface="Arial"/>
              </a:rPr>
              <a:t>2017 Fires</a:t>
            </a:r>
            <a:endParaRPr sz="1400" b="1" i="0" u="none" strike="noStrike" cap="none">
              <a:solidFill>
                <a:srgbClr val="FF0000"/>
              </a:solidFill>
              <a:latin typeface="Arial"/>
              <a:ea typeface="Arial"/>
              <a:cs typeface="Arial"/>
              <a:sym typeface="Arial"/>
            </a:endParaRPr>
          </a:p>
        </p:txBody>
      </p:sp>
      <p:cxnSp>
        <p:nvCxnSpPr>
          <p:cNvPr id="225" name="Google Shape;225;g1208946e4ad_0_152"/>
          <p:cNvCxnSpPr/>
          <p:nvPr/>
        </p:nvCxnSpPr>
        <p:spPr>
          <a:xfrm>
            <a:off x="9457750" y="4089075"/>
            <a:ext cx="543600" cy="1136100"/>
          </a:xfrm>
          <a:prstGeom prst="straightConnector1">
            <a:avLst/>
          </a:prstGeom>
          <a:noFill/>
          <a:ln w="28575" cap="flat" cmpd="sng">
            <a:solidFill>
              <a:srgbClr val="FF0000"/>
            </a:solidFill>
            <a:prstDash val="solid"/>
            <a:round/>
            <a:headEnd type="none" w="sm" len="sm"/>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12bf6d0bdba_0_119"/>
          <p:cNvSpPr txBox="1"/>
          <p:nvPr/>
        </p:nvSpPr>
        <p:spPr>
          <a:xfrm>
            <a:off x="3604200" y="2980350"/>
            <a:ext cx="73836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t>Case Study 2: South America</a:t>
            </a:r>
            <a:endParaRPr sz="2200" b="1"/>
          </a:p>
          <a:p>
            <a:pPr marL="0" lvl="0" indent="0" algn="l" rtl="0">
              <a:spcBef>
                <a:spcPts val="0"/>
              </a:spcBef>
              <a:spcAft>
                <a:spcPts val="0"/>
              </a:spcAft>
              <a:buNone/>
            </a:pPr>
            <a:r>
              <a:rPr lang="en-US" sz="2200">
                <a:solidFill>
                  <a:schemeClr val="dk1"/>
                </a:solidFill>
              </a:rPr>
              <a:t>EIS Freshwater Task 1: Fire/Hydrology</a:t>
            </a:r>
            <a:endParaRPr sz="2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g12bf6d0bdba_0_1"/>
          <p:cNvPicPr preferRelativeResize="0"/>
          <p:nvPr/>
        </p:nvPicPr>
        <p:blipFill rotWithShape="1">
          <a:blip r:embed="rId3">
            <a:alphaModFix/>
          </a:blip>
          <a:srcRect/>
          <a:stretch/>
        </p:blipFill>
        <p:spPr>
          <a:xfrm>
            <a:off x="5565375" y="772475"/>
            <a:ext cx="4538175" cy="6085525"/>
          </a:xfrm>
          <a:prstGeom prst="rect">
            <a:avLst/>
          </a:prstGeom>
          <a:noFill/>
          <a:ln>
            <a:noFill/>
          </a:ln>
        </p:spPr>
      </p:pic>
      <p:sp>
        <p:nvSpPr>
          <p:cNvPr id="236" name="Google Shape;236;g12bf6d0bdba_0_1"/>
          <p:cNvSpPr txBox="1"/>
          <p:nvPr/>
        </p:nvSpPr>
        <p:spPr>
          <a:xfrm>
            <a:off x="463450" y="1980075"/>
            <a:ext cx="3476100" cy="19932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Domain size: (2779, 3239) km</a:t>
            </a:r>
            <a:endParaRPr sz="1800" b="0" i="0" u="none" strike="noStrike" cap="none">
              <a:solidFill>
                <a:schemeClr val="dk1"/>
              </a:solidFill>
              <a:latin typeface="Calibri"/>
              <a:ea typeface="Calibri"/>
              <a:cs typeface="Calibri"/>
              <a:sym typeface="Calibri"/>
            </a:endParaRPr>
          </a:p>
          <a:p>
            <a:pPr marL="457200" marR="0" lvl="0" indent="-342900" algn="l" rtl="0">
              <a:lnSpc>
                <a:spcPct val="115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OL model runs in process based on updated output list</a:t>
            </a:r>
            <a:endParaRPr sz="1800" b="0" i="0" u="none" strike="noStrike" cap="none">
              <a:solidFill>
                <a:schemeClr val="dk1"/>
              </a:solidFill>
              <a:latin typeface="Calibri"/>
              <a:ea typeface="Calibri"/>
              <a:cs typeface="Calibri"/>
              <a:sym typeface="Calibri"/>
            </a:endParaRPr>
          </a:p>
          <a:p>
            <a:pPr marL="457200" marR="0" lvl="0" indent="-342900" algn="l" rtl="0">
              <a:lnSpc>
                <a:spcPct val="115000"/>
              </a:lnSpc>
              <a:spcBef>
                <a:spcPts val="0"/>
              </a:spcBef>
              <a:spcAft>
                <a:spcPts val="0"/>
              </a:spcAft>
              <a:buClr>
                <a:schemeClr val="dk1"/>
              </a:buClr>
              <a:buSzPts val="1800"/>
              <a:buFont typeface="Calibri"/>
              <a:buChar char="●"/>
            </a:pPr>
            <a:r>
              <a:rPr lang="en-US" sz="1800" b="0" i="0" u="none" strike="noStrike" cap="none">
                <a:solidFill>
                  <a:schemeClr val="dk1"/>
                </a:solidFill>
                <a:latin typeface="Calibri"/>
                <a:ea typeface="Calibri"/>
                <a:cs typeface="Calibri"/>
                <a:sym typeface="Calibri"/>
              </a:rPr>
              <a:t>~2 hours/month with 24-hr outputs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g12bf6d0bdba_0_1"/>
          <p:cNvSpPr txBox="1"/>
          <p:nvPr/>
        </p:nvSpPr>
        <p:spPr>
          <a:xfrm>
            <a:off x="1764625" y="160425"/>
            <a:ext cx="53544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lt1"/>
                </a:solidFill>
                <a:latin typeface="Arial"/>
                <a:ea typeface="Arial"/>
                <a:cs typeface="Arial"/>
                <a:sym typeface="Arial"/>
              </a:rPr>
              <a:t>Amazon LIS Configuration</a:t>
            </a:r>
            <a:endParaRPr sz="2200" b="1" i="0" u="none" strike="noStrike" cap="none" dirty="0">
              <a:solidFill>
                <a:schemeClr val="lt1"/>
              </a:solidFill>
              <a:latin typeface="Arial"/>
              <a:ea typeface="Arial"/>
              <a:cs typeface="Arial"/>
              <a:sym typeface="Arial"/>
            </a:endParaRPr>
          </a:p>
        </p:txBody>
      </p:sp>
      <p:sp>
        <p:nvSpPr>
          <p:cNvPr id="238" name="Google Shape;238;g12bf6d0bdba_0_1"/>
          <p:cNvSpPr txBox="1"/>
          <p:nvPr/>
        </p:nvSpPr>
        <p:spPr>
          <a:xfrm>
            <a:off x="513325" y="1196375"/>
            <a:ext cx="34761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rgbClr val="000000"/>
                </a:solidFill>
                <a:latin typeface="Arial"/>
                <a:ea typeface="Arial"/>
                <a:cs typeface="Arial"/>
                <a:sym typeface="Arial"/>
              </a:rPr>
              <a:t>Final LIS domain </a:t>
            </a:r>
            <a:endParaRPr sz="1700" b="1"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g12bf6d0bdba_0_104"/>
          <p:cNvPicPr preferRelativeResize="0"/>
          <p:nvPr/>
        </p:nvPicPr>
        <p:blipFill rotWithShape="1">
          <a:blip r:embed="rId3">
            <a:alphaModFix/>
          </a:blip>
          <a:srcRect/>
          <a:stretch/>
        </p:blipFill>
        <p:spPr>
          <a:xfrm>
            <a:off x="322100" y="1232380"/>
            <a:ext cx="4530649" cy="2695425"/>
          </a:xfrm>
          <a:prstGeom prst="rect">
            <a:avLst/>
          </a:prstGeom>
          <a:noFill/>
          <a:ln>
            <a:noFill/>
          </a:ln>
        </p:spPr>
      </p:pic>
      <p:pic>
        <p:nvPicPr>
          <p:cNvPr id="251" name="Google Shape;251;g12bf6d0bdba_0_104"/>
          <p:cNvPicPr preferRelativeResize="0"/>
          <p:nvPr/>
        </p:nvPicPr>
        <p:blipFill rotWithShape="1">
          <a:blip r:embed="rId4">
            <a:alphaModFix/>
          </a:blip>
          <a:srcRect/>
          <a:stretch/>
        </p:blipFill>
        <p:spPr>
          <a:xfrm>
            <a:off x="322100" y="4170950"/>
            <a:ext cx="4150051" cy="2419175"/>
          </a:xfrm>
          <a:prstGeom prst="rect">
            <a:avLst/>
          </a:prstGeom>
          <a:noFill/>
          <a:ln>
            <a:noFill/>
          </a:ln>
        </p:spPr>
      </p:pic>
      <p:sp>
        <p:nvSpPr>
          <p:cNvPr id="252" name="Google Shape;252;g12bf6d0bdba_0_104"/>
          <p:cNvSpPr txBox="1"/>
          <p:nvPr/>
        </p:nvSpPr>
        <p:spPr>
          <a:xfrm>
            <a:off x="8430000" y="4641788"/>
            <a:ext cx="3469200" cy="14775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Decline in forests potentially corresponds with increase in grasslands</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Higher fire recurrence causes rapid change in land cover</a:t>
            </a:r>
            <a:endParaRPr sz="1400" b="0" i="0" u="none" strike="noStrike" cap="none">
              <a:solidFill>
                <a:srgbClr val="000000"/>
              </a:solidFill>
              <a:latin typeface="Arial"/>
              <a:ea typeface="Arial"/>
              <a:cs typeface="Arial"/>
              <a:sym typeface="Arial"/>
            </a:endParaRPr>
          </a:p>
        </p:txBody>
      </p:sp>
      <p:sp>
        <p:nvSpPr>
          <p:cNvPr id="253" name="Google Shape;253;g12bf6d0bdba_0_104"/>
          <p:cNvSpPr txBox="1"/>
          <p:nvPr/>
        </p:nvSpPr>
        <p:spPr>
          <a:xfrm>
            <a:off x="190475" y="792075"/>
            <a:ext cx="4973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00000"/>
                </a:solidFill>
                <a:latin typeface="Arial"/>
                <a:ea typeface="Arial"/>
                <a:cs typeface="Arial"/>
                <a:sym typeface="Arial"/>
              </a:rPr>
              <a:t>Amazon: Land cover and fire recurrence trends</a:t>
            </a:r>
            <a:endParaRPr sz="1500" b="1" i="0" u="none" strike="noStrike" cap="none">
              <a:solidFill>
                <a:srgbClr val="000000"/>
              </a:solidFill>
              <a:latin typeface="Arial"/>
              <a:ea typeface="Arial"/>
              <a:cs typeface="Arial"/>
              <a:sym typeface="Arial"/>
            </a:endParaRPr>
          </a:p>
        </p:txBody>
      </p:sp>
      <p:pic>
        <p:nvPicPr>
          <p:cNvPr id="254" name="Google Shape;254;g12bf6d0bdba_0_104"/>
          <p:cNvPicPr preferRelativeResize="0"/>
          <p:nvPr/>
        </p:nvPicPr>
        <p:blipFill rotWithShape="1">
          <a:blip r:embed="rId5">
            <a:alphaModFix/>
          </a:blip>
          <a:srcRect/>
          <a:stretch/>
        </p:blipFill>
        <p:spPr>
          <a:xfrm>
            <a:off x="4522275" y="4360275"/>
            <a:ext cx="3751576" cy="2229849"/>
          </a:xfrm>
          <a:prstGeom prst="rect">
            <a:avLst/>
          </a:prstGeom>
          <a:noFill/>
          <a:ln>
            <a:noFill/>
          </a:ln>
        </p:spPr>
      </p:pic>
      <p:sp>
        <p:nvSpPr>
          <p:cNvPr id="255" name="Google Shape;255;g12bf6d0bdba_0_104"/>
          <p:cNvSpPr txBox="1"/>
          <p:nvPr/>
        </p:nvSpPr>
        <p:spPr>
          <a:xfrm>
            <a:off x="1489575" y="4369478"/>
            <a:ext cx="2290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Total area by land cover</a:t>
            </a:r>
            <a:endParaRPr sz="1400" b="1" i="0" u="none" strike="noStrike" cap="none">
              <a:solidFill>
                <a:srgbClr val="000000"/>
              </a:solidFill>
              <a:latin typeface="Arial"/>
              <a:ea typeface="Arial"/>
              <a:cs typeface="Arial"/>
              <a:sym typeface="Arial"/>
            </a:endParaRPr>
          </a:p>
        </p:txBody>
      </p:sp>
      <p:sp>
        <p:nvSpPr>
          <p:cNvPr id="256" name="Google Shape;256;g12bf6d0bdba_0_104"/>
          <p:cNvSpPr txBox="1"/>
          <p:nvPr/>
        </p:nvSpPr>
        <p:spPr>
          <a:xfrm>
            <a:off x="5375775" y="4359451"/>
            <a:ext cx="2629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Area burned by land cover</a:t>
            </a:r>
            <a:endParaRPr sz="1400" b="1" i="0" u="none" strike="noStrike" cap="none">
              <a:solidFill>
                <a:srgbClr val="000000"/>
              </a:solidFill>
              <a:latin typeface="Arial"/>
              <a:ea typeface="Arial"/>
              <a:cs typeface="Arial"/>
              <a:sym typeface="Arial"/>
            </a:endParaRPr>
          </a:p>
        </p:txBody>
      </p:sp>
      <p:pic>
        <p:nvPicPr>
          <p:cNvPr id="257" name="Google Shape;257;g12bf6d0bdba_0_104"/>
          <p:cNvPicPr preferRelativeResize="0"/>
          <p:nvPr/>
        </p:nvPicPr>
        <p:blipFill rotWithShape="1">
          <a:blip r:embed="rId6">
            <a:alphaModFix/>
          </a:blip>
          <a:srcRect/>
          <a:stretch/>
        </p:blipFill>
        <p:spPr>
          <a:xfrm>
            <a:off x="5245800" y="957122"/>
            <a:ext cx="6723624" cy="32058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g12bf6d0bdba_0_1"/>
          <p:cNvSpPr txBox="1"/>
          <p:nvPr/>
        </p:nvSpPr>
        <p:spPr>
          <a:xfrm>
            <a:off x="475807" y="1498161"/>
            <a:ext cx="10731772" cy="464124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chemeClr val="dk1"/>
              </a:buClr>
              <a:buSzPts val="1800"/>
              <a:buFont typeface="Calibri"/>
              <a:buChar char="●"/>
            </a:pPr>
            <a:r>
              <a:rPr lang="en-US" sz="3200" b="0" i="0" u="none" strike="noStrike" cap="none" dirty="0">
                <a:solidFill>
                  <a:schemeClr val="dk1"/>
                </a:solidFill>
                <a:latin typeface="Calibri"/>
                <a:ea typeface="Calibri"/>
                <a:cs typeface="Calibri"/>
                <a:sym typeface="Calibri"/>
              </a:rPr>
              <a:t>EIS –fr</a:t>
            </a:r>
            <a:r>
              <a:rPr lang="en-US" sz="3200" dirty="0">
                <a:solidFill>
                  <a:schemeClr val="dk1"/>
                </a:solidFill>
                <a:latin typeface="Calibri"/>
                <a:ea typeface="Calibri"/>
                <a:cs typeface="Calibri"/>
                <a:sym typeface="Calibri"/>
              </a:rPr>
              <a:t>eshwater is focused on quantifying the fire-hydrology connections as it relates to both pre-fire and post-fire conditions.</a:t>
            </a:r>
          </a:p>
          <a:p>
            <a:pPr marL="457200" marR="0" lvl="0" indent="-342900" algn="l" rtl="0">
              <a:lnSpc>
                <a:spcPct val="115000"/>
              </a:lnSpc>
              <a:spcBef>
                <a:spcPts val="0"/>
              </a:spcBef>
              <a:spcAft>
                <a:spcPts val="0"/>
              </a:spcAft>
              <a:buClr>
                <a:schemeClr val="dk1"/>
              </a:buClr>
              <a:buSzPts val="1800"/>
              <a:buFont typeface="Calibri"/>
              <a:buChar char="●"/>
            </a:pPr>
            <a:r>
              <a:rPr lang="en-US" sz="3200" dirty="0">
                <a:solidFill>
                  <a:schemeClr val="dk1"/>
                </a:solidFill>
                <a:latin typeface="Calibri"/>
                <a:ea typeface="Calibri"/>
                <a:cs typeface="Calibri"/>
                <a:sym typeface="Calibri"/>
              </a:rPr>
              <a:t>Looking for science collaborators to co-develop and advise on these case studies and explore possibilities for routine use. </a:t>
            </a:r>
          </a:p>
          <a:p>
            <a:pPr marL="457200" marR="0" lvl="0" indent="-342900" algn="l" rtl="0">
              <a:lnSpc>
                <a:spcPct val="115000"/>
              </a:lnSpc>
              <a:spcBef>
                <a:spcPts val="0"/>
              </a:spcBef>
              <a:spcAft>
                <a:spcPts val="0"/>
              </a:spcAft>
              <a:buClr>
                <a:schemeClr val="dk1"/>
              </a:buClr>
              <a:buSzPts val="1800"/>
              <a:buFont typeface="Calibri"/>
              <a:buChar char="●"/>
            </a:pPr>
            <a:endParaRPr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3200" b="0" i="0" u="none" strike="noStrike" cap="none" dirty="0">
              <a:solidFill>
                <a:srgbClr val="000000"/>
              </a:solidFill>
              <a:latin typeface="Arial"/>
              <a:ea typeface="Arial"/>
              <a:cs typeface="Arial"/>
              <a:sym typeface="Arial"/>
            </a:endParaRPr>
          </a:p>
        </p:txBody>
      </p:sp>
      <p:sp>
        <p:nvSpPr>
          <p:cNvPr id="237" name="Google Shape;237;g12bf6d0bdba_0_1"/>
          <p:cNvSpPr txBox="1"/>
          <p:nvPr/>
        </p:nvSpPr>
        <p:spPr>
          <a:xfrm>
            <a:off x="1764625" y="160425"/>
            <a:ext cx="53544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lt1"/>
                </a:solidFill>
                <a:latin typeface="Arial"/>
                <a:ea typeface="Arial"/>
                <a:cs typeface="Arial"/>
                <a:sym typeface="Arial"/>
              </a:rPr>
              <a:t>Summary</a:t>
            </a:r>
            <a:endParaRPr sz="22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3786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2"/>
          <p:cNvSpPr txBox="1">
            <a:spLocks noGrp="1"/>
          </p:cNvSpPr>
          <p:nvPr>
            <p:ph type="sldNum" idx="12"/>
          </p:nvPr>
        </p:nvSpPr>
        <p:spPr>
          <a:xfrm>
            <a:off x="11981151" y="59654"/>
            <a:ext cx="166038" cy="241396"/>
          </a:xfrm>
          <a:prstGeom prst="rect">
            <a:avLst/>
          </a:prstGeom>
          <a:noFill/>
          <a:ln>
            <a:noFill/>
          </a:ln>
        </p:spPr>
        <p:txBody>
          <a:bodyPr spcFirstLastPara="1" wrap="square" lIns="34275" tIns="34275" rIns="34275" bIns="34275" anchor="ctr" anchorCtr="0">
            <a:spAutoFit/>
          </a:bodyPr>
          <a:lstStyle/>
          <a:p>
            <a:pPr marL="0" lvl="0" indent="0" algn="r" rtl="0">
              <a:lnSpc>
                <a:spcPct val="100000"/>
              </a:lnSpc>
              <a:spcBef>
                <a:spcPts val="0"/>
              </a:spcBef>
              <a:spcAft>
                <a:spcPts val="0"/>
              </a:spcAft>
              <a:buClr>
                <a:srgbClr val="FFFFFF"/>
              </a:buClr>
              <a:buSzPts val="1200"/>
              <a:buFont typeface="Arial"/>
              <a:buNone/>
            </a:pPr>
            <a:fld id="{00000000-1234-1234-1234-123412341234}" type="slidenum">
              <a:rPr lang="en-US" sz="1200">
                <a:solidFill>
                  <a:srgbClr val="FFFFFF"/>
                </a:solidFill>
              </a:rPr>
              <a:t>2</a:t>
            </a:fld>
            <a:endParaRPr/>
          </a:p>
        </p:txBody>
      </p:sp>
      <p:sp>
        <p:nvSpPr>
          <p:cNvPr id="66" name="Google Shape;66;p2"/>
          <p:cNvSpPr txBox="1"/>
          <p:nvPr/>
        </p:nvSpPr>
        <p:spPr>
          <a:xfrm>
            <a:off x="1493220" y="124044"/>
            <a:ext cx="10311316" cy="43706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dirty="0">
                <a:solidFill>
                  <a:srgbClr val="FFFFFF"/>
                </a:solidFill>
                <a:latin typeface="Arial"/>
                <a:ea typeface="Arial"/>
                <a:cs typeface="Arial"/>
                <a:sym typeface="Arial"/>
              </a:rPr>
              <a:t>Fire-hydrology case studies</a:t>
            </a:r>
            <a:endParaRPr sz="1400" b="0" i="0" u="none" strike="noStrike" cap="none" dirty="0">
              <a:solidFill>
                <a:srgbClr val="000000"/>
              </a:solidFill>
              <a:latin typeface="Arial"/>
              <a:ea typeface="Arial"/>
              <a:cs typeface="Arial"/>
              <a:sym typeface="Arial"/>
            </a:endParaRPr>
          </a:p>
        </p:txBody>
      </p:sp>
      <p:sp>
        <p:nvSpPr>
          <p:cNvPr id="67" name="Google Shape;67;p2"/>
          <p:cNvSpPr txBox="1"/>
          <p:nvPr/>
        </p:nvSpPr>
        <p:spPr>
          <a:xfrm>
            <a:off x="245000" y="1218740"/>
            <a:ext cx="6458700" cy="52641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Arial"/>
                <a:ea typeface="Arial"/>
                <a:cs typeface="Arial"/>
                <a:sym typeface="Arial"/>
              </a:rPr>
              <a:t>Objectives</a:t>
            </a:r>
            <a:r>
              <a:rPr lang="en-US" sz="19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520"/>
              <a:buFont typeface="Arial"/>
              <a:buChar char="•"/>
            </a:pPr>
            <a:r>
              <a:rPr lang="en-US" sz="1900" b="0" i="0" u="none" strike="noStrike" cap="none">
                <a:solidFill>
                  <a:srgbClr val="000000"/>
                </a:solidFill>
                <a:latin typeface="Arial"/>
                <a:ea typeface="Arial"/>
                <a:cs typeface="Arial"/>
                <a:sym typeface="Arial"/>
              </a:rPr>
              <a:t>Quantify the hydrological causes and impacts of fires and how these relationships have evolved. Evaluate the linkages between antecedent land surface conditions and fire development.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520"/>
              <a:buFont typeface="Arial"/>
              <a:buChar char="•"/>
            </a:pPr>
            <a:r>
              <a:rPr lang="en-US" sz="1900" b="0" i="0" u="none" strike="noStrike" cap="none">
                <a:solidFill>
                  <a:srgbClr val="000000"/>
                </a:solidFill>
                <a:latin typeface="Arial"/>
                <a:ea typeface="Arial"/>
                <a:cs typeface="Arial"/>
                <a:sym typeface="Arial"/>
              </a:rPr>
              <a:t>Quantify the local hydrological response (changes in ET, runoff) and recovery post-fire; How quickly do different types of land cover recover their pre-fire evaporation rates after fire events and what is aggregate impact on the runoff?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520"/>
              <a:buFont typeface="Arial"/>
              <a:buChar char="•"/>
            </a:pPr>
            <a:r>
              <a:rPr lang="en-US" sz="1900" b="0" i="0" u="none" strike="noStrike" cap="none">
                <a:solidFill>
                  <a:srgbClr val="000000"/>
                </a:solidFill>
                <a:latin typeface="Arial"/>
                <a:ea typeface="Arial"/>
                <a:cs typeface="Arial"/>
                <a:sym typeface="Arial"/>
              </a:rPr>
              <a:t>Examine possible feedback loops </a:t>
            </a:r>
            <a:br>
              <a:rPr lang="en-US" sz="1900" b="0" i="0" u="none" strike="noStrike" cap="none">
                <a:solidFill>
                  <a:srgbClr val="000000"/>
                </a:solidFill>
                <a:latin typeface="Arial"/>
                <a:ea typeface="Arial"/>
                <a:cs typeface="Arial"/>
                <a:sym typeface="Arial"/>
              </a:rPr>
            </a:br>
            <a:r>
              <a:rPr lang="en-US" sz="1900" b="0" i="0" u="none" strike="noStrike" cap="none">
                <a:solidFill>
                  <a:srgbClr val="000000"/>
                </a:solidFill>
                <a:latin typeface="Arial"/>
                <a:ea typeface="Arial"/>
                <a:cs typeface="Arial"/>
                <a:sym typeface="Arial"/>
              </a:rPr>
              <a:t>(drier/warmer conditions promoting fires → more open land cover with changes to ET/runoff, </a:t>
            </a:r>
            <a:br>
              <a:rPr lang="en-US" sz="1900" b="0" i="0" u="none" strike="noStrike" cap="none">
                <a:solidFill>
                  <a:srgbClr val="000000"/>
                </a:solidFill>
                <a:latin typeface="Arial"/>
                <a:ea typeface="Arial"/>
                <a:cs typeface="Arial"/>
                <a:sym typeface="Arial"/>
              </a:rPr>
            </a:br>
            <a:r>
              <a:rPr lang="en-US" sz="1900" b="0" i="0" u="none" strike="noStrike" cap="none">
                <a:solidFill>
                  <a:srgbClr val="000000"/>
                </a:solidFill>
                <a:latin typeface="Arial"/>
                <a:ea typeface="Arial"/>
                <a:cs typeface="Arial"/>
                <a:sym typeface="Arial"/>
              </a:rPr>
              <a:t>→ enhanced fire risk, sustained land degradation, ..) </a:t>
            </a:r>
            <a:br>
              <a:rPr lang="en-US" sz="19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68" name="Google Shape;68;p2" descr="Picture 3"/>
          <p:cNvPicPr preferRelativeResize="0"/>
          <p:nvPr/>
        </p:nvPicPr>
        <p:blipFill rotWithShape="1">
          <a:blip r:embed="rId3">
            <a:alphaModFix/>
          </a:blip>
          <a:srcRect/>
          <a:stretch/>
        </p:blipFill>
        <p:spPr>
          <a:xfrm>
            <a:off x="7004525" y="1413043"/>
            <a:ext cx="4845730" cy="3863582"/>
          </a:xfrm>
          <a:prstGeom prst="rect">
            <a:avLst/>
          </a:prstGeom>
          <a:noFill/>
          <a:ln>
            <a:noFill/>
          </a:ln>
        </p:spPr>
      </p:pic>
      <p:sp>
        <p:nvSpPr>
          <p:cNvPr id="69" name="Google Shape;69;p2"/>
          <p:cNvSpPr txBox="1"/>
          <p:nvPr/>
        </p:nvSpPr>
        <p:spPr>
          <a:xfrm>
            <a:off x="8637475" y="1012850"/>
            <a:ext cx="118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Disturbance</a:t>
            </a:r>
            <a:endParaRPr sz="1400" b="0" i="1" u="none" strike="noStrike" cap="none">
              <a:solidFill>
                <a:srgbClr val="000000"/>
              </a:solidFill>
              <a:latin typeface="Arial"/>
              <a:ea typeface="Arial"/>
              <a:cs typeface="Arial"/>
              <a:sym typeface="Arial"/>
            </a:endParaRPr>
          </a:p>
        </p:txBody>
      </p:sp>
      <p:sp>
        <p:nvSpPr>
          <p:cNvPr id="70" name="Google Shape;70;p2"/>
          <p:cNvSpPr txBox="1"/>
          <p:nvPr/>
        </p:nvSpPr>
        <p:spPr>
          <a:xfrm>
            <a:off x="9885825" y="5040525"/>
            <a:ext cx="118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Recovery</a:t>
            </a:r>
            <a:endParaRPr sz="1400" b="0" i="1" u="none" strike="noStrike" cap="none">
              <a:solidFill>
                <a:srgbClr val="000000"/>
              </a:solidFill>
              <a:latin typeface="Arial"/>
              <a:ea typeface="Arial"/>
              <a:cs typeface="Arial"/>
              <a:sym typeface="Arial"/>
            </a:endParaRPr>
          </a:p>
        </p:txBody>
      </p:sp>
      <p:sp>
        <p:nvSpPr>
          <p:cNvPr id="71" name="Google Shape;71;p2"/>
          <p:cNvSpPr txBox="1"/>
          <p:nvPr/>
        </p:nvSpPr>
        <p:spPr>
          <a:xfrm>
            <a:off x="9970650" y="3144738"/>
            <a:ext cx="881100" cy="4002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Drought </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4" name="Google Shape;284;g11fb142aa78_0_8"/>
          <p:cNvPicPr preferRelativeResize="0"/>
          <p:nvPr/>
        </p:nvPicPr>
        <p:blipFill rotWithShape="1">
          <a:blip r:embed="rId3">
            <a:alphaModFix/>
          </a:blip>
          <a:srcRect/>
          <a:stretch/>
        </p:blipFill>
        <p:spPr>
          <a:xfrm>
            <a:off x="-1" y="6352956"/>
            <a:ext cx="11145795" cy="762000"/>
          </a:xfrm>
          <a:prstGeom prst="rect">
            <a:avLst/>
          </a:prstGeom>
          <a:noFill/>
          <a:ln>
            <a:noFill/>
          </a:ln>
        </p:spPr>
      </p:pic>
      <p:pic>
        <p:nvPicPr>
          <p:cNvPr id="283" name="Google Shape;283;g11fb142aa78_0_8"/>
          <p:cNvPicPr preferRelativeResize="0"/>
          <p:nvPr/>
        </p:nvPicPr>
        <p:blipFill rotWithShape="1">
          <a:blip r:embed="rId4">
            <a:alphaModFix/>
          </a:blip>
          <a:srcRect/>
          <a:stretch/>
        </p:blipFill>
        <p:spPr>
          <a:xfrm>
            <a:off x="0" y="1782661"/>
            <a:ext cx="6573187" cy="3024118"/>
          </a:xfrm>
          <a:prstGeom prst="rect">
            <a:avLst/>
          </a:prstGeom>
          <a:noFill/>
          <a:ln>
            <a:noFill/>
          </a:ln>
        </p:spPr>
      </p:pic>
      <p:sp>
        <p:nvSpPr>
          <p:cNvPr id="4" name="Google Shape;66;p2">
            <a:extLst>
              <a:ext uri="{FF2B5EF4-FFF2-40B4-BE49-F238E27FC236}">
                <a16:creationId xmlns:a16="http://schemas.microsoft.com/office/drawing/2014/main" id="{26E530DC-4009-56E5-6BEB-0F8D71B6C0DB}"/>
              </a:ext>
            </a:extLst>
          </p:cNvPr>
          <p:cNvSpPr txBox="1"/>
          <p:nvPr/>
        </p:nvSpPr>
        <p:spPr>
          <a:xfrm>
            <a:off x="1493220" y="124044"/>
            <a:ext cx="10311316" cy="46162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dirty="0">
                <a:solidFill>
                  <a:srgbClr val="FFFFFF"/>
                </a:solidFill>
                <a:latin typeface="Arial"/>
                <a:ea typeface="Arial"/>
                <a:cs typeface="Arial"/>
                <a:sym typeface="Arial"/>
              </a:rPr>
              <a:t>Example 1: Australia 2019-2020 fires</a:t>
            </a:r>
            <a:endParaRPr sz="1400" b="0" i="0" u="none" strike="noStrike" cap="none" dirty="0">
              <a:solidFill>
                <a:srgbClr val="000000"/>
              </a:solidFill>
              <a:latin typeface="Arial"/>
              <a:ea typeface="Arial"/>
              <a:cs typeface="Arial"/>
              <a:sym typeface="Arial"/>
            </a:endParaRPr>
          </a:p>
        </p:txBody>
      </p:sp>
      <p:grpSp>
        <p:nvGrpSpPr>
          <p:cNvPr id="6" name="Group 5">
            <a:extLst>
              <a:ext uri="{FF2B5EF4-FFF2-40B4-BE49-F238E27FC236}">
                <a16:creationId xmlns:a16="http://schemas.microsoft.com/office/drawing/2014/main" id="{B8890EC5-C8BF-5143-648D-B737341FF10D}"/>
              </a:ext>
            </a:extLst>
          </p:cNvPr>
          <p:cNvGrpSpPr/>
          <p:nvPr/>
        </p:nvGrpSpPr>
        <p:grpSpPr>
          <a:xfrm>
            <a:off x="6443439" y="1427825"/>
            <a:ext cx="5635289" cy="3621667"/>
            <a:chOff x="6443439" y="1427825"/>
            <a:chExt cx="5635289" cy="3621667"/>
          </a:xfrm>
        </p:grpSpPr>
        <p:pic>
          <p:nvPicPr>
            <p:cNvPr id="7" name="Google Shape;289;g11fb142aa78_0_13">
              <a:extLst>
                <a:ext uri="{FF2B5EF4-FFF2-40B4-BE49-F238E27FC236}">
                  <a16:creationId xmlns:a16="http://schemas.microsoft.com/office/drawing/2014/main" id="{E5E753ED-0E1F-D186-CB2A-731A2CEC8994}"/>
                </a:ext>
              </a:extLst>
            </p:cNvPr>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6443439" y="1654671"/>
              <a:ext cx="5635289" cy="2925263"/>
            </a:xfrm>
            <a:prstGeom prst="rect">
              <a:avLst/>
            </a:prstGeom>
            <a:noFill/>
            <a:ln>
              <a:noFill/>
            </a:ln>
          </p:spPr>
        </p:pic>
        <p:pic>
          <p:nvPicPr>
            <p:cNvPr id="5" name="Google Shape;289;g11fb142aa78_0_13">
              <a:extLst>
                <a:ext uri="{FF2B5EF4-FFF2-40B4-BE49-F238E27FC236}">
                  <a16:creationId xmlns:a16="http://schemas.microsoft.com/office/drawing/2014/main" id="{E1007A1B-BC6C-6824-9266-B499CEFACF90}"/>
                </a:ext>
              </a:extLst>
            </p:cNvPr>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8118084" y="4587868"/>
              <a:ext cx="2903839" cy="461624"/>
            </a:xfrm>
            <a:prstGeom prst="rect">
              <a:avLst/>
            </a:prstGeom>
            <a:noFill/>
            <a:ln>
              <a:noFill/>
            </a:ln>
          </p:spPr>
        </p:pic>
        <p:sp>
          <p:nvSpPr>
            <p:cNvPr id="3" name="TextBox 2">
              <a:extLst>
                <a:ext uri="{FF2B5EF4-FFF2-40B4-BE49-F238E27FC236}">
                  <a16:creationId xmlns:a16="http://schemas.microsoft.com/office/drawing/2014/main" id="{58B070B8-C6BF-CE06-5E05-2CCAC9DFF1E5}"/>
                </a:ext>
              </a:extLst>
            </p:cNvPr>
            <p:cNvSpPr txBox="1"/>
            <p:nvPr/>
          </p:nvSpPr>
          <p:spPr>
            <a:xfrm>
              <a:off x="7050323" y="1427826"/>
              <a:ext cx="2135521" cy="307777"/>
            </a:xfrm>
            <a:prstGeom prst="rect">
              <a:avLst/>
            </a:prstGeom>
            <a:noFill/>
          </p:spPr>
          <p:txBody>
            <a:bodyPr wrap="none" rtlCol="0">
              <a:spAutoFit/>
            </a:bodyPr>
            <a:lstStyle/>
            <a:p>
              <a:r>
                <a:rPr lang="en-US" dirty="0"/>
                <a:t>% change in ET post fire</a:t>
              </a:r>
            </a:p>
          </p:txBody>
        </p:sp>
        <p:sp>
          <p:nvSpPr>
            <p:cNvPr id="9" name="TextBox 8">
              <a:extLst>
                <a:ext uri="{FF2B5EF4-FFF2-40B4-BE49-F238E27FC236}">
                  <a16:creationId xmlns:a16="http://schemas.microsoft.com/office/drawing/2014/main" id="{FE859CB2-3483-6416-FA5F-E9EFF60E3648}"/>
                </a:ext>
              </a:extLst>
            </p:cNvPr>
            <p:cNvSpPr txBox="1"/>
            <p:nvPr/>
          </p:nvSpPr>
          <p:spPr>
            <a:xfrm>
              <a:off x="9669015" y="1427825"/>
              <a:ext cx="2363147" cy="307777"/>
            </a:xfrm>
            <a:prstGeom prst="rect">
              <a:avLst/>
            </a:prstGeom>
            <a:noFill/>
          </p:spPr>
          <p:txBody>
            <a:bodyPr wrap="none" rtlCol="0">
              <a:spAutoFit/>
            </a:bodyPr>
            <a:lstStyle/>
            <a:p>
              <a:r>
                <a:rPr lang="en-US" dirty="0"/>
                <a:t>% change in runoff post fire</a:t>
              </a:r>
            </a:p>
          </p:txBody>
        </p:sp>
      </p:grpSp>
    </p:spTree>
    <p:extLst>
      <p:ext uri="{BB962C8B-B14F-4D97-AF65-F5344CB8AC3E}">
        <p14:creationId xmlns:p14="http://schemas.microsoft.com/office/powerpoint/2010/main" val="324773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g11fb142aa78_0_17"/>
          <p:cNvPicPr preferRelativeResize="0"/>
          <p:nvPr/>
        </p:nvPicPr>
        <p:blipFill rotWithShape="1">
          <a:blip r:embed="rId3">
            <a:alphaModFix/>
          </a:blip>
          <a:srcRect/>
          <a:stretch/>
        </p:blipFill>
        <p:spPr>
          <a:xfrm>
            <a:off x="177575" y="986050"/>
            <a:ext cx="4495800" cy="4295775"/>
          </a:xfrm>
          <a:prstGeom prst="rect">
            <a:avLst/>
          </a:prstGeom>
          <a:noFill/>
          <a:ln>
            <a:noFill/>
          </a:ln>
        </p:spPr>
      </p:pic>
      <p:pic>
        <p:nvPicPr>
          <p:cNvPr id="244" name="Google Shape;244;g11fb142aa78_0_17"/>
          <p:cNvPicPr preferRelativeResize="0"/>
          <p:nvPr/>
        </p:nvPicPr>
        <p:blipFill rotWithShape="1">
          <a:blip r:embed="rId4">
            <a:alphaModFix/>
          </a:blip>
          <a:srcRect/>
          <a:stretch/>
        </p:blipFill>
        <p:spPr>
          <a:xfrm>
            <a:off x="874550" y="5840125"/>
            <a:ext cx="6515100" cy="628650"/>
          </a:xfrm>
          <a:prstGeom prst="rect">
            <a:avLst/>
          </a:prstGeom>
          <a:noFill/>
          <a:ln>
            <a:noFill/>
          </a:ln>
        </p:spPr>
      </p:pic>
      <p:pic>
        <p:nvPicPr>
          <p:cNvPr id="245" name="Google Shape;245;g11fb142aa78_0_17"/>
          <p:cNvPicPr preferRelativeResize="0"/>
          <p:nvPr/>
        </p:nvPicPr>
        <p:blipFill rotWithShape="1">
          <a:blip r:embed="rId5">
            <a:alphaModFix/>
          </a:blip>
          <a:srcRect/>
          <a:stretch/>
        </p:blipFill>
        <p:spPr>
          <a:xfrm>
            <a:off x="5379425" y="957750"/>
            <a:ext cx="6647575" cy="4352376"/>
          </a:xfrm>
          <a:prstGeom prst="rect">
            <a:avLst/>
          </a:prstGeom>
          <a:noFill/>
          <a:ln>
            <a:noFill/>
          </a:ln>
        </p:spPr>
      </p:pic>
      <p:sp>
        <p:nvSpPr>
          <p:cNvPr id="5" name="Google Shape;66;p2">
            <a:extLst>
              <a:ext uri="{FF2B5EF4-FFF2-40B4-BE49-F238E27FC236}">
                <a16:creationId xmlns:a16="http://schemas.microsoft.com/office/drawing/2014/main" id="{62D7BF7F-386E-2D5F-64AB-EFF7E7CBF2E0}"/>
              </a:ext>
            </a:extLst>
          </p:cNvPr>
          <p:cNvSpPr txBox="1"/>
          <p:nvPr/>
        </p:nvSpPr>
        <p:spPr>
          <a:xfrm>
            <a:off x="1493220" y="124044"/>
            <a:ext cx="10311316" cy="46162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dirty="0">
                <a:solidFill>
                  <a:srgbClr val="FFFFFF"/>
                </a:solidFill>
                <a:latin typeface="Arial"/>
                <a:ea typeface="Arial"/>
                <a:cs typeface="Arial"/>
                <a:sym typeface="Arial"/>
              </a:rPr>
              <a:t>Example 2: Pantanal 2020 fires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304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21"/>
          <p:cNvSpPr txBox="1">
            <a:spLocks noGrp="1"/>
          </p:cNvSpPr>
          <p:nvPr>
            <p:ph type="sldNum" idx="12"/>
          </p:nvPr>
        </p:nvSpPr>
        <p:spPr>
          <a:xfrm>
            <a:off x="11981151" y="59654"/>
            <a:ext cx="166038" cy="241396"/>
          </a:xfrm>
          <a:prstGeom prst="rect">
            <a:avLst/>
          </a:prstGeom>
          <a:noFill/>
          <a:ln>
            <a:noFill/>
          </a:ln>
        </p:spPr>
        <p:txBody>
          <a:bodyPr spcFirstLastPara="1" wrap="square" lIns="34275" tIns="34275" rIns="34275" bIns="34275" anchor="ctr" anchorCtr="0">
            <a:spAutoFit/>
          </a:bodyPr>
          <a:lstStyle/>
          <a:p>
            <a:pPr marL="0" lvl="0" indent="0" algn="r" rtl="0">
              <a:lnSpc>
                <a:spcPct val="100000"/>
              </a:lnSpc>
              <a:spcBef>
                <a:spcPts val="0"/>
              </a:spcBef>
              <a:spcAft>
                <a:spcPts val="0"/>
              </a:spcAft>
              <a:buClr>
                <a:srgbClr val="FFFFFF"/>
              </a:buClr>
              <a:buSzPts val="1200"/>
              <a:buFont typeface="Arial"/>
              <a:buNone/>
            </a:pPr>
            <a:fld id="{00000000-1234-1234-1234-123412341234}" type="slidenum">
              <a:rPr lang="en-US" sz="1200">
                <a:solidFill>
                  <a:srgbClr val="FFFFFF"/>
                </a:solidFill>
              </a:rPr>
              <a:t>5</a:t>
            </a:fld>
            <a:endParaRPr/>
          </a:p>
        </p:txBody>
      </p:sp>
      <p:sp>
        <p:nvSpPr>
          <p:cNvPr id="77" name="Google Shape;77;p21"/>
          <p:cNvSpPr txBox="1"/>
          <p:nvPr/>
        </p:nvSpPr>
        <p:spPr>
          <a:xfrm>
            <a:off x="1493220" y="124044"/>
            <a:ext cx="10311316" cy="43706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Fire-hydrology case studies</a:t>
            </a:r>
            <a:endParaRPr sz="1400" b="0" i="0" u="none" strike="noStrike" cap="none">
              <a:solidFill>
                <a:srgbClr val="000000"/>
              </a:solidFill>
              <a:latin typeface="Arial"/>
              <a:ea typeface="Arial"/>
              <a:cs typeface="Arial"/>
              <a:sym typeface="Arial"/>
            </a:endParaRPr>
          </a:p>
        </p:txBody>
      </p:sp>
      <p:sp>
        <p:nvSpPr>
          <p:cNvPr id="78" name="Google Shape;78;p21"/>
          <p:cNvSpPr txBox="1"/>
          <p:nvPr/>
        </p:nvSpPr>
        <p:spPr>
          <a:xfrm>
            <a:off x="98721" y="824651"/>
            <a:ext cx="6904500" cy="59106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Workplan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440"/>
              <a:buFont typeface="Arial"/>
              <a:buChar char="•"/>
            </a:pPr>
            <a:r>
              <a:rPr lang="en-US" sz="1800" b="0" i="0" u="none" strike="noStrike" cap="none">
                <a:solidFill>
                  <a:srgbClr val="000000"/>
                </a:solidFill>
                <a:latin typeface="Arial"/>
                <a:ea typeface="Arial"/>
                <a:cs typeface="Arial"/>
                <a:sym typeface="Arial"/>
              </a:rPr>
              <a:t>Feb-March 2022: </a:t>
            </a:r>
            <a:r>
              <a:rPr lang="en-US" sz="1800" b="1" i="0" u="none" strike="noStrike" cap="none">
                <a:solidFill>
                  <a:srgbClr val="000000"/>
                </a:solidFill>
                <a:latin typeface="Arial"/>
                <a:ea typeface="Arial"/>
                <a:cs typeface="Arial"/>
                <a:sym typeface="Arial"/>
              </a:rPr>
              <a:t> Scoping period</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Identify areas with historical associations between hydrological conditions and fire development and post-fire response based on remote sensing datasets (e.g. OpenET, Burn area - MTBS, TWS – GRACE, Vegetation - LAI)</a:t>
            </a:r>
            <a:endParaRPr sz="18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Evaluate open loop runs (10 km), and look for agreement with RS products.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Develop external connections, plan for webinar.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40"/>
              <a:buFont typeface="Arial"/>
              <a:buChar char="•"/>
            </a:pPr>
            <a:r>
              <a:rPr lang="en-US" sz="1800" b="0" i="0" u="none" strike="noStrike" cap="none">
                <a:solidFill>
                  <a:srgbClr val="000000"/>
                </a:solidFill>
                <a:latin typeface="Arial"/>
                <a:ea typeface="Arial"/>
                <a:cs typeface="Arial"/>
                <a:sym typeface="Arial"/>
              </a:rPr>
              <a:t>April-May 2022: </a:t>
            </a:r>
            <a:r>
              <a:rPr lang="en-US" sz="1800" b="1" i="0" u="none" strike="noStrike" cap="none">
                <a:solidFill>
                  <a:srgbClr val="000000"/>
                </a:solidFill>
                <a:latin typeface="Arial"/>
                <a:ea typeface="Arial"/>
                <a:cs typeface="Arial"/>
                <a:sym typeface="Arial"/>
              </a:rPr>
              <a:t>Model set-up</a:t>
            </a:r>
            <a:endParaRPr sz="1800" b="1"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Model configuration, RS data preparation, with 1-km runs with LAI, Snow DA </a:t>
            </a:r>
            <a:endParaRPr sz="18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Mini-run to test capturing fire impacts over small time period (e.g. 6-month centered on Fire event).</a:t>
            </a:r>
            <a:endParaRPr sz="1400" b="0" i="0" u="none" strike="noStrike" cap="none">
              <a:solidFill>
                <a:srgbClr val="000000"/>
              </a:solidFill>
              <a:latin typeface="Arial"/>
              <a:ea typeface="Arial"/>
              <a:cs typeface="Arial"/>
              <a:sym typeface="Arial"/>
            </a:endParaRPr>
          </a:p>
          <a:p>
            <a:pPr marL="0" marR="0" lvl="1" indent="-114300" algn="just"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    June-July 2022: </a:t>
            </a:r>
            <a:r>
              <a:rPr lang="en-US" sz="1800" b="1" i="0" u="none" strike="noStrike" cap="none">
                <a:solidFill>
                  <a:srgbClr val="000000"/>
                </a:solidFill>
                <a:latin typeface="Arial"/>
                <a:ea typeface="Arial"/>
                <a:cs typeface="Arial"/>
                <a:sym typeface="Arial"/>
              </a:rPr>
              <a:t>Model Implementation</a:t>
            </a:r>
            <a:endParaRPr sz="18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Develop high resolution simulations over hotspots</a:t>
            </a:r>
            <a:endParaRPr sz="1800" b="0" i="0" u="none" strike="noStrike" cap="none">
              <a:solidFill>
                <a:srgbClr val="000000"/>
              </a:solidFill>
              <a:latin typeface="Arial"/>
              <a:ea typeface="Arial"/>
              <a:cs typeface="Arial"/>
              <a:sym typeface="Arial"/>
            </a:endParaRPr>
          </a:p>
          <a:p>
            <a:pPr marL="228600" marR="0" lvl="4" indent="-228600" algn="l" rtl="0">
              <a:lnSpc>
                <a:spcPct val="100000"/>
              </a:lnSpc>
              <a:spcBef>
                <a:spcPts val="0"/>
              </a:spcBef>
              <a:spcAft>
                <a:spcPts val="0"/>
              </a:spcAft>
              <a:buClr>
                <a:srgbClr val="000000"/>
              </a:buClr>
              <a:buSzPts val="1440"/>
              <a:buFont typeface="Arial"/>
              <a:buChar char="•"/>
            </a:pPr>
            <a:r>
              <a:rPr lang="en-US" sz="1800" b="0" i="0" u="none" strike="noStrike" cap="none">
                <a:solidFill>
                  <a:srgbClr val="000000"/>
                </a:solidFill>
                <a:latin typeface="Arial"/>
                <a:ea typeface="Arial"/>
                <a:cs typeface="Arial"/>
                <a:sym typeface="Arial"/>
              </a:rPr>
              <a:t>  August-September, 2022: </a:t>
            </a:r>
            <a:r>
              <a:rPr lang="en-US" sz="1800" b="1" i="0" u="none" strike="noStrike" cap="none">
                <a:solidFill>
                  <a:srgbClr val="000000"/>
                </a:solidFill>
                <a:latin typeface="Arial"/>
                <a:ea typeface="Arial"/>
                <a:cs typeface="Arial"/>
                <a:sym typeface="Arial"/>
              </a:rPr>
              <a:t>Analysis</a:t>
            </a:r>
            <a:endParaRPr sz="1800" b="0" i="0" u="none" strike="noStrike" cap="none">
              <a:solidFill>
                <a:srgbClr val="000000"/>
              </a:solidFill>
              <a:latin typeface="Arial"/>
              <a:ea typeface="Arial"/>
              <a:cs typeface="Arial"/>
              <a:sym typeface="Arial"/>
            </a:endParaRPr>
          </a:p>
          <a:p>
            <a:pPr marL="228600" marR="0" lvl="4" indent="-228600" algn="l" rtl="0">
              <a:lnSpc>
                <a:spcPct val="100000"/>
              </a:lnSpc>
              <a:spcBef>
                <a:spcPts val="0"/>
              </a:spcBef>
              <a:spcAft>
                <a:spcPts val="0"/>
              </a:spcAft>
              <a:buClr>
                <a:srgbClr val="000000"/>
              </a:buClr>
              <a:buSzPts val="1440"/>
              <a:buFont typeface="Arial"/>
              <a:buChar char="•"/>
            </a:pPr>
            <a:r>
              <a:rPr lang="en-US" sz="1800" b="0" i="0" u="none" strike="noStrike" cap="none">
                <a:solidFill>
                  <a:srgbClr val="000000"/>
                </a:solidFill>
                <a:latin typeface="Arial"/>
                <a:ea typeface="Arial"/>
                <a:cs typeface="Arial"/>
                <a:sym typeface="Arial"/>
              </a:rPr>
              <a:t>  Enable connections with hazard models and link them with local scale assessments (Feb 23)</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440"/>
              <a:buFont typeface="Arial"/>
              <a:buChar char="•"/>
            </a:pPr>
            <a:r>
              <a:rPr lang="en-US" sz="1800" b="0" i="0" u="none" strike="noStrike" cap="none">
                <a:solidFill>
                  <a:srgbClr val="000000"/>
                </a:solidFill>
                <a:latin typeface="Arial"/>
                <a:ea typeface="Arial"/>
                <a:cs typeface="Arial"/>
                <a:sym typeface="Arial"/>
              </a:rPr>
              <a:t>  Create interactive storymaps and Jupyter notebooks (Feb 23)</a:t>
            </a:r>
            <a:endParaRPr sz="1400" b="0" i="0" u="none" strike="noStrike" cap="none">
              <a:solidFill>
                <a:srgbClr val="000000"/>
              </a:solidFill>
              <a:latin typeface="Arial"/>
              <a:ea typeface="Arial"/>
              <a:cs typeface="Arial"/>
              <a:sym typeface="Arial"/>
            </a:endParaRPr>
          </a:p>
        </p:txBody>
      </p:sp>
      <p:sp>
        <p:nvSpPr>
          <p:cNvPr id="79" name="Google Shape;79;p21"/>
          <p:cNvSpPr txBox="1"/>
          <p:nvPr/>
        </p:nvSpPr>
        <p:spPr>
          <a:xfrm>
            <a:off x="7490450" y="1191400"/>
            <a:ext cx="4528200" cy="507827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Arial"/>
                <a:ea typeface="Arial"/>
                <a:cs typeface="Arial"/>
                <a:sym typeface="Arial"/>
              </a:rPr>
              <a:t>Collaborators/Science groups/End users</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440"/>
              <a:buFont typeface="Arial"/>
              <a:buChar char="•"/>
            </a:pPr>
            <a:r>
              <a:rPr lang="en-US" sz="1800" dirty="0">
                <a:solidFill>
                  <a:schemeClr val="dk1"/>
                </a:solidFill>
              </a:rPr>
              <a:t>USDA-ARS: </a:t>
            </a:r>
            <a:r>
              <a:rPr lang="en-US" sz="1800" b="0" i="0" u="none" strike="noStrike" cap="none" dirty="0">
                <a:solidFill>
                  <a:schemeClr val="dk1"/>
                </a:solidFill>
                <a:latin typeface="Arial"/>
                <a:ea typeface="Arial"/>
                <a:cs typeface="Arial"/>
                <a:sym typeface="Arial"/>
              </a:rPr>
              <a:t>Yun Yang</a:t>
            </a:r>
            <a:endParaRPr sz="1800" dirty="0">
              <a:solidFill>
                <a:schemeClr val="dk1"/>
              </a:solidFill>
            </a:endParaRPr>
          </a:p>
          <a:p>
            <a:pPr marL="228600" marR="0" lvl="0" indent="-228600" algn="l" rtl="0">
              <a:lnSpc>
                <a:spcPct val="100000"/>
              </a:lnSpc>
              <a:spcBef>
                <a:spcPts val="0"/>
              </a:spcBef>
              <a:spcAft>
                <a:spcPts val="0"/>
              </a:spcAft>
              <a:buClr>
                <a:srgbClr val="000000"/>
              </a:buClr>
              <a:buSzPts val="1440"/>
              <a:buFont typeface="Arial"/>
              <a:buChar char="•"/>
            </a:pPr>
            <a:r>
              <a:rPr lang="en-US" sz="1800" b="0" i="0" u="none" strike="noStrike" cap="none" dirty="0">
                <a:solidFill>
                  <a:srgbClr val="111111"/>
                </a:solidFill>
                <a:latin typeface="Arial"/>
                <a:ea typeface="Arial"/>
                <a:cs typeface="Arial"/>
                <a:sym typeface="Arial"/>
              </a:rPr>
              <a:t>Amazon Environmental Research Institute (IPAM)</a:t>
            </a:r>
            <a:endParaRPr sz="1800" dirty="0">
              <a:solidFill>
                <a:srgbClr val="111111"/>
              </a:solidFill>
            </a:endParaRPr>
          </a:p>
          <a:p>
            <a:pPr marL="228600" marR="0" lvl="0" indent="-254000" algn="l" rtl="0">
              <a:lnSpc>
                <a:spcPct val="100000"/>
              </a:lnSpc>
              <a:spcBef>
                <a:spcPts val="0"/>
              </a:spcBef>
              <a:spcAft>
                <a:spcPts val="0"/>
              </a:spcAft>
              <a:buClr>
                <a:srgbClr val="000000"/>
              </a:buClr>
              <a:buSzPts val="1840"/>
              <a:buFont typeface="Arial"/>
              <a:buChar char="•"/>
            </a:pPr>
            <a:r>
              <a:rPr lang="en-US" sz="1800" dirty="0">
                <a:solidFill>
                  <a:schemeClr val="dk1"/>
                </a:solidFill>
              </a:rPr>
              <a:t>Federal University of Rio de Janeiro</a:t>
            </a:r>
            <a:endParaRPr sz="1800" dirty="0">
              <a:solidFill>
                <a:schemeClr val="dk1"/>
              </a:solidFill>
            </a:endParaRPr>
          </a:p>
          <a:p>
            <a:pPr marL="228600" marR="0" lvl="0" indent="-254000" algn="l" rtl="0">
              <a:lnSpc>
                <a:spcPct val="100000"/>
              </a:lnSpc>
              <a:spcBef>
                <a:spcPts val="0"/>
              </a:spcBef>
              <a:spcAft>
                <a:spcPts val="0"/>
              </a:spcAft>
              <a:buClr>
                <a:srgbClr val="000000"/>
              </a:buClr>
              <a:buSzPts val="1840"/>
              <a:buFont typeface="Arial"/>
              <a:buChar char="•"/>
            </a:pPr>
            <a:r>
              <a:rPr lang="en-US" sz="1800" b="0" i="0" u="none" strike="noStrike" cap="none" dirty="0">
                <a:solidFill>
                  <a:schemeClr val="dk1"/>
                </a:solidFill>
                <a:latin typeface="Arial"/>
                <a:ea typeface="Arial"/>
                <a:cs typeface="Arial"/>
                <a:sym typeface="Arial"/>
              </a:rPr>
              <a:t>Matt Hansen and UMD GLAD (advisors)</a:t>
            </a:r>
            <a:endParaRPr sz="1800" dirty="0">
              <a:solidFill>
                <a:srgbClr val="111111"/>
              </a:solidFill>
            </a:endParaRPr>
          </a:p>
          <a:p>
            <a:pPr marL="228600" marR="0" lvl="0" indent="-254000" algn="l" rtl="0">
              <a:lnSpc>
                <a:spcPct val="100000"/>
              </a:lnSpc>
              <a:spcBef>
                <a:spcPts val="0"/>
              </a:spcBef>
              <a:spcAft>
                <a:spcPts val="0"/>
              </a:spcAft>
              <a:buClr>
                <a:srgbClr val="000000"/>
              </a:buClr>
              <a:buSzPts val="1840"/>
              <a:buFont typeface="Arial"/>
              <a:buChar char="•"/>
            </a:pPr>
            <a:r>
              <a:rPr lang="en-US" sz="1800" dirty="0">
                <a:solidFill>
                  <a:schemeClr val="dk1"/>
                </a:solidFill>
              </a:rPr>
              <a:t>and EIS-Fires, Applied Wildfires, NASA Ames, ET</a:t>
            </a:r>
          </a:p>
          <a:p>
            <a:pPr marL="228600" indent="-254000">
              <a:buSzPts val="1840"/>
              <a:buFont typeface="Arial"/>
              <a:buChar char="•"/>
            </a:pPr>
            <a:r>
              <a:rPr lang="en-US" sz="1800" dirty="0">
                <a:solidFill>
                  <a:srgbClr val="FF0000"/>
                </a:solidFill>
              </a:rPr>
              <a:t>USFS (Missoula Fire Sciences Lab, Tactical Fire Remote Sensing Advisory Committee, other researchers) (?)</a:t>
            </a:r>
          </a:p>
          <a:p>
            <a:pPr marL="228600" marR="0" lvl="0" indent="-254000" algn="l" rtl="0">
              <a:lnSpc>
                <a:spcPct val="100000"/>
              </a:lnSpc>
              <a:spcBef>
                <a:spcPts val="0"/>
              </a:spcBef>
              <a:spcAft>
                <a:spcPts val="0"/>
              </a:spcAft>
              <a:buClr>
                <a:srgbClr val="000000"/>
              </a:buClr>
              <a:buSzPts val="1840"/>
              <a:buFont typeface="Arial"/>
              <a:buChar char="•"/>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Arial"/>
                <a:ea typeface="Arial"/>
                <a:cs typeface="Arial"/>
                <a:sym typeface="Arial"/>
              </a:rPr>
              <a:t>NASA Mission relevance</a:t>
            </a:r>
            <a:endParaRPr sz="14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440"/>
              <a:buFont typeface="Arial"/>
              <a:buChar char="•"/>
            </a:pPr>
            <a:r>
              <a:rPr lang="en-US" sz="1800" b="0" i="0" u="none" strike="noStrike" cap="none" dirty="0">
                <a:solidFill>
                  <a:srgbClr val="000000"/>
                </a:solidFill>
                <a:latin typeface="Arial"/>
                <a:ea typeface="Arial"/>
                <a:cs typeface="Arial"/>
                <a:sym typeface="Arial"/>
              </a:rPr>
              <a:t>NISAR (deformation, disturbance),</a:t>
            </a:r>
            <a:endParaRPr sz="18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440"/>
              <a:buFont typeface="Arial"/>
              <a:buChar char="•"/>
            </a:pPr>
            <a:r>
              <a:rPr lang="en-US" sz="1800" b="0" i="0" u="none" strike="noStrike" cap="none" dirty="0">
                <a:solidFill>
                  <a:srgbClr val="000000"/>
                </a:solidFill>
                <a:latin typeface="Arial"/>
                <a:ea typeface="Arial"/>
                <a:cs typeface="Arial"/>
                <a:sym typeface="Arial"/>
              </a:rPr>
              <a:t>SBG (fire risk</a:t>
            </a:r>
            <a:r>
              <a:rPr lang="en-US" sz="1800" dirty="0"/>
              <a:t>/recovery</a:t>
            </a:r>
            <a:r>
              <a:rPr lang="en-US" sz="1800" b="0" i="0" u="none" strike="noStrike" cap="none" dirty="0">
                <a:solidFill>
                  <a:srgbClr val="000000"/>
                </a:solidFill>
                <a:latin typeface="Arial"/>
                <a:ea typeface="Arial"/>
                <a:cs typeface="Arial"/>
                <a:sym typeface="Arial"/>
              </a:rPr>
              <a:t>, carbon), </a:t>
            </a:r>
            <a:endParaRPr sz="1800" b="0" i="0" u="none" strike="noStrike" cap="none" dirty="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1440"/>
              <a:buFont typeface="Arial"/>
              <a:buChar char="•"/>
            </a:pPr>
            <a:r>
              <a:rPr lang="en-US" sz="1800" b="0" i="0" u="none" strike="noStrike" cap="none" dirty="0">
                <a:solidFill>
                  <a:srgbClr val="000000"/>
                </a:solidFill>
                <a:latin typeface="Arial"/>
                <a:ea typeface="Arial"/>
                <a:cs typeface="Arial"/>
                <a:sym typeface="Arial"/>
              </a:rPr>
              <a:t>SWOT (surface water)</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12bf6d0bdba_0_8"/>
          <p:cNvSpPr txBox="1"/>
          <p:nvPr/>
        </p:nvSpPr>
        <p:spPr>
          <a:xfrm>
            <a:off x="299850" y="851425"/>
            <a:ext cx="11592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Regional LIS Model Domain Selection</a:t>
            </a:r>
            <a:endParaRPr sz="2000" b="1" i="0" u="none" strike="noStrike" cap="none">
              <a:solidFill>
                <a:srgbClr val="000000"/>
              </a:solidFill>
              <a:latin typeface="Arial"/>
              <a:ea typeface="Arial"/>
              <a:cs typeface="Arial"/>
              <a:sym typeface="Arial"/>
            </a:endParaRPr>
          </a:p>
        </p:txBody>
      </p:sp>
      <p:pic>
        <p:nvPicPr>
          <p:cNvPr id="85" name="Google Shape;85;g12bf6d0bdba_0_8"/>
          <p:cNvPicPr preferRelativeResize="0"/>
          <p:nvPr/>
        </p:nvPicPr>
        <p:blipFill rotWithShape="1">
          <a:blip r:embed="rId3">
            <a:alphaModFix/>
          </a:blip>
          <a:srcRect/>
          <a:stretch/>
        </p:blipFill>
        <p:spPr>
          <a:xfrm>
            <a:off x="124350" y="1344025"/>
            <a:ext cx="4026428" cy="5209175"/>
          </a:xfrm>
          <a:prstGeom prst="rect">
            <a:avLst/>
          </a:prstGeom>
          <a:noFill/>
          <a:ln>
            <a:noFill/>
          </a:ln>
        </p:spPr>
      </p:pic>
      <p:sp>
        <p:nvSpPr>
          <p:cNvPr id="86" name="Google Shape;86;g12bf6d0bdba_0_8"/>
          <p:cNvSpPr txBox="1"/>
          <p:nvPr/>
        </p:nvSpPr>
        <p:spPr>
          <a:xfrm>
            <a:off x="4292925" y="1344025"/>
            <a:ext cx="7785900" cy="507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595959"/>
                </a:solidFill>
                <a:latin typeface="Arial"/>
                <a:ea typeface="Arial"/>
                <a:cs typeface="Arial"/>
                <a:sym typeface="Arial"/>
              </a:rPr>
              <a:t>Domain Configuration Details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595959"/>
              </a:buClr>
              <a:buSzPts val="1800"/>
              <a:buFont typeface="Arial"/>
              <a:buChar char="•"/>
            </a:pPr>
            <a:r>
              <a:rPr lang="en-US" sz="1800" b="0" i="0" u="none" strike="noStrike" cap="none">
                <a:solidFill>
                  <a:srgbClr val="595959"/>
                </a:solidFill>
                <a:latin typeface="Arial"/>
                <a:ea typeface="Arial"/>
                <a:cs typeface="Arial"/>
                <a:sym typeface="Arial"/>
              </a:rPr>
              <a:t>1-km Grid Resolution (we can go lower e.g. 2 - 2.5 km to cut computational time)</a:t>
            </a: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595959"/>
              </a:buClr>
              <a:buSzPts val="1800"/>
              <a:buFont typeface="Arial"/>
              <a:buChar char="•"/>
            </a:pPr>
            <a:r>
              <a:rPr lang="en-US" sz="1800" b="0" i="0" u="none" strike="noStrike" cap="none">
                <a:solidFill>
                  <a:srgbClr val="595959"/>
                </a:solidFill>
                <a:latin typeface="Arial"/>
                <a:ea typeface="Arial"/>
                <a:cs typeface="Arial"/>
                <a:sym typeface="Arial"/>
              </a:rPr>
              <a:t>LDT to downscale 10-km simulation for initial conditions (less spin-up)</a:t>
            </a: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595959"/>
              </a:buClr>
              <a:buSzPts val="1800"/>
              <a:buFont typeface="Arial"/>
              <a:buChar char="•"/>
            </a:pPr>
            <a:r>
              <a:rPr lang="en-US" sz="1800" b="0" i="0" u="none" strike="noStrike" cap="none">
                <a:solidFill>
                  <a:srgbClr val="595959"/>
                </a:solidFill>
                <a:latin typeface="Arial"/>
                <a:ea typeface="Arial"/>
                <a:cs typeface="Arial"/>
                <a:sym typeface="Arial"/>
              </a:rPr>
              <a:t>2002 - Present Analysis Period</a:t>
            </a: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595959"/>
              </a:buClr>
              <a:buSzPts val="1800"/>
              <a:buFont typeface="Arial"/>
              <a:buChar char="•"/>
            </a:pPr>
            <a:r>
              <a:rPr lang="en-US" sz="1800" b="0" i="0" u="none" strike="noStrike" cap="none">
                <a:solidFill>
                  <a:srgbClr val="595959"/>
                </a:solidFill>
                <a:latin typeface="Arial"/>
                <a:ea typeface="Arial"/>
                <a:cs typeface="Arial"/>
                <a:sym typeface="Arial"/>
              </a:rPr>
              <a:t>LIS-HyMAP</a:t>
            </a: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595959"/>
                </a:solidFill>
                <a:latin typeface="Arial"/>
                <a:ea typeface="Arial"/>
                <a:cs typeface="Arial"/>
                <a:sym typeface="Arial"/>
              </a:rPr>
              <a:t>Moderate Fire R2 Domain</a:t>
            </a:r>
            <a:endParaRPr sz="1800" b="1"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595959"/>
              </a:buClr>
              <a:buSzPts val="1800"/>
              <a:buFont typeface="Arial"/>
              <a:buChar char="•"/>
            </a:pPr>
            <a:r>
              <a:rPr lang="en-US" sz="1800" b="0" i="0" u="none" strike="noStrike" cap="none">
                <a:solidFill>
                  <a:srgbClr val="595959"/>
                </a:solidFill>
                <a:latin typeface="Arial"/>
                <a:ea typeface="Arial"/>
                <a:cs typeface="Arial"/>
                <a:sym typeface="Arial"/>
              </a:rPr>
              <a:t>Encompasses several USGS HUC-8 basins</a:t>
            </a: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595959"/>
              </a:buClr>
              <a:buSzPts val="1800"/>
              <a:buFont typeface="Arial"/>
              <a:buChar char="•"/>
            </a:pPr>
            <a:r>
              <a:rPr lang="en-US" sz="1800" b="0" i="0" u="none" strike="noStrike" cap="none">
                <a:solidFill>
                  <a:srgbClr val="595959"/>
                </a:solidFill>
                <a:latin typeface="Arial"/>
                <a:ea typeface="Arial"/>
                <a:cs typeface="Arial"/>
                <a:sym typeface="Arial"/>
              </a:rPr>
              <a:t>Upper Merced (North East) is most valuable with most of the fire domains and several USGS reference basins. Gages outside the fire area are nearby, which could be useful as a control</a:t>
            </a: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595959"/>
              </a:buClr>
              <a:buSzPts val="1800"/>
              <a:buFont typeface="Arial"/>
              <a:buChar char="•"/>
            </a:pPr>
            <a:r>
              <a:rPr lang="en-US" sz="1800" b="0" i="0" u="none" strike="noStrike" cap="none">
                <a:solidFill>
                  <a:srgbClr val="595959"/>
                </a:solidFill>
                <a:latin typeface="Arial"/>
                <a:ea typeface="Arial"/>
                <a:cs typeface="Arial"/>
                <a:sym typeface="Arial"/>
              </a:rPr>
              <a:t>Downstream areas in central valley have limited reference basins (too many diversions)</a:t>
            </a: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800" b="1" i="0" u="none" strike="noStrike" cap="none">
                <a:solidFill>
                  <a:srgbClr val="595959"/>
                </a:solidFill>
                <a:latin typeface="Arial"/>
                <a:ea typeface="Arial"/>
                <a:cs typeface="Arial"/>
                <a:sym typeface="Arial"/>
              </a:rPr>
              <a:t>Severe Fire R3 Domain</a:t>
            </a:r>
            <a:endParaRPr sz="1800" b="1"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595959"/>
              </a:buClr>
              <a:buSzPts val="1800"/>
              <a:buFont typeface="Arial"/>
              <a:buChar char="•"/>
            </a:pPr>
            <a:r>
              <a:rPr lang="en-US" sz="1800" b="0" i="0" u="none" strike="noStrike" cap="none">
                <a:solidFill>
                  <a:srgbClr val="595959"/>
                </a:solidFill>
                <a:latin typeface="Arial"/>
                <a:ea typeface="Arial"/>
                <a:cs typeface="Arial"/>
                <a:sym typeface="Arial"/>
              </a:rPr>
              <a:t>Includes single HUC-8 (Upper Cache)</a:t>
            </a: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595959"/>
              </a:buClr>
              <a:buSzPts val="1800"/>
              <a:buFont typeface="Arial"/>
              <a:buChar char="•"/>
            </a:pPr>
            <a:r>
              <a:rPr lang="en-US" sz="1800" b="0" i="0" u="none" strike="noStrike" cap="none">
                <a:solidFill>
                  <a:srgbClr val="595959"/>
                </a:solidFill>
                <a:latin typeface="Arial"/>
                <a:ea typeface="Arial"/>
                <a:cs typeface="Arial"/>
                <a:sym typeface="Arial"/>
              </a:rPr>
              <a:t>Single USGS Gage is in the fire area, but other options are limited</a:t>
            </a:r>
            <a:endParaRPr sz="1800" b="0" i="0" u="none" strike="noStrike" cap="none">
              <a:solidFill>
                <a:srgbClr val="595959"/>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g1208946e4ad_0_0"/>
          <p:cNvPicPr preferRelativeResize="0"/>
          <p:nvPr/>
        </p:nvPicPr>
        <p:blipFill rotWithShape="1">
          <a:blip r:embed="rId3">
            <a:alphaModFix/>
          </a:blip>
          <a:srcRect/>
          <a:stretch/>
        </p:blipFill>
        <p:spPr>
          <a:xfrm>
            <a:off x="4950800" y="2996000"/>
            <a:ext cx="2880026" cy="3862001"/>
          </a:xfrm>
          <a:prstGeom prst="rect">
            <a:avLst/>
          </a:prstGeom>
          <a:noFill/>
          <a:ln>
            <a:noFill/>
          </a:ln>
        </p:spPr>
      </p:pic>
      <p:sp>
        <p:nvSpPr>
          <p:cNvPr id="92" name="Google Shape;92;g1208946e4ad_0_0"/>
          <p:cNvSpPr txBox="1">
            <a:spLocks noGrp="1"/>
          </p:cNvSpPr>
          <p:nvPr>
            <p:ph type="sldNum" idx="12"/>
          </p:nvPr>
        </p:nvSpPr>
        <p:spPr>
          <a:xfrm>
            <a:off x="11981151" y="59654"/>
            <a:ext cx="165900" cy="253800"/>
          </a:xfrm>
          <a:prstGeom prst="rect">
            <a:avLst/>
          </a:prstGeom>
          <a:noFill/>
          <a:ln>
            <a:noFill/>
          </a:ln>
        </p:spPr>
        <p:txBody>
          <a:bodyPr spcFirstLastPara="1" wrap="square" lIns="34275" tIns="34275" rIns="34275" bIns="34275" anchor="ctr" anchorCtr="0">
            <a:spAutoFit/>
          </a:bodyPr>
          <a:lstStyle/>
          <a:p>
            <a:pPr marL="0" lvl="0" indent="0" algn="r" rtl="0">
              <a:lnSpc>
                <a:spcPct val="100000"/>
              </a:lnSpc>
              <a:spcBef>
                <a:spcPts val="0"/>
              </a:spcBef>
              <a:spcAft>
                <a:spcPts val="0"/>
              </a:spcAft>
              <a:buClr>
                <a:srgbClr val="FFFFFF"/>
              </a:buClr>
              <a:buSzPts val="1200"/>
              <a:buFont typeface="Arial"/>
              <a:buNone/>
            </a:pPr>
            <a:fld id="{00000000-1234-1234-1234-123412341234}" type="slidenum">
              <a:rPr lang="en-US"/>
              <a:t>7</a:t>
            </a:fld>
            <a:endParaRPr/>
          </a:p>
        </p:txBody>
      </p:sp>
      <p:sp>
        <p:nvSpPr>
          <p:cNvPr id="93" name="Google Shape;93;g1208946e4ad_0_0"/>
          <p:cNvSpPr txBox="1"/>
          <p:nvPr/>
        </p:nvSpPr>
        <p:spPr>
          <a:xfrm>
            <a:off x="1493220" y="124044"/>
            <a:ext cx="10311300" cy="4617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Fire-hydrology case studies</a:t>
            </a:r>
            <a:endParaRPr sz="1800" b="0" i="0" u="none" strike="noStrike" cap="none">
              <a:solidFill>
                <a:schemeClr val="dk1"/>
              </a:solidFill>
              <a:latin typeface="Calibri"/>
              <a:ea typeface="Calibri"/>
              <a:cs typeface="Calibri"/>
              <a:sym typeface="Calibri"/>
            </a:endParaRPr>
          </a:p>
        </p:txBody>
      </p:sp>
      <p:sp>
        <p:nvSpPr>
          <p:cNvPr id="94" name="Google Shape;94;g1208946e4ad_0_0"/>
          <p:cNvSpPr txBox="1"/>
          <p:nvPr/>
        </p:nvSpPr>
        <p:spPr>
          <a:xfrm>
            <a:off x="98716" y="824645"/>
            <a:ext cx="61020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a:latin typeface="Calibri"/>
                <a:ea typeface="Calibri"/>
                <a:cs typeface="Calibri"/>
                <a:sym typeface="Calibri"/>
              </a:rPr>
              <a:t>Two d</a:t>
            </a:r>
            <a:r>
              <a:rPr lang="en-US" sz="1800" b="1" i="0" u="none" strike="noStrike" cap="none">
                <a:solidFill>
                  <a:srgbClr val="000000"/>
                </a:solidFill>
                <a:latin typeface="Calibri"/>
                <a:ea typeface="Calibri"/>
                <a:cs typeface="Calibri"/>
                <a:sym typeface="Calibri"/>
              </a:rPr>
              <a:t>oma</a:t>
            </a:r>
            <a:r>
              <a:rPr lang="en-US" sz="1800" b="1" u="none" strike="noStrike" cap="none">
                <a:solidFill>
                  <a:srgbClr val="000000"/>
                </a:solidFill>
                <a:latin typeface="Calibri"/>
                <a:ea typeface="Calibri"/>
                <a:cs typeface="Calibri"/>
                <a:sym typeface="Calibri"/>
              </a:rPr>
              <a:t>ins </a:t>
            </a:r>
            <a:r>
              <a:rPr lang="en-US" sz="1800" b="1" u="none" strike="noStrike" cap="none">
                <a:solidFill>
                  <a:schemeClr val="dk1"/>
                </a:solidFill>
                <a:latin typeface="Calibri"/>
                <a:ea typeface="Calibri"/>
                <a:cs typeface="Calibri"/>
                <a:sym typeface="Calibri"/>
              </a:rPr>
              <a:t>with recent fire activity</a:t>
            </a:r>
            <a:r>
              <a:rPr lang="en-US" sz="1800" b="1">
                <a:solidFill>
                  <a:schemeClr val="dk1"/>
                </a:solidFill>
                <a:latin typeface="Calibri"/>
                <a:ea typeface="Calibri"/>
                <a:cs typeface="Calibri"/>
                <a:sym typeface="Calibri"/>
              </a:rPr>
              <a:t> are selected to investigate Fire/</a:t>
            </a:r>
            <a:r>
              <a:rPr lang="en-US" sz="1800" b="1" u="none" strike="noStrike" cap="none">
                <a:solidFill>
                  <a:schemeClr val="dk1"/>
                </a:solidFill>
                <a:latin typeface="Calibri"/>
                <a:ea typeface="Calibri"/>
                <a:cs typeface="Calibri"/>
                <a:sym typeface="Calibri"/>
              </a:rPr>
              <a:t>Hydrolog</a:t>
            </a:r>
            <a:r>
              <a:rPr lang="en-US" sz="1800" b="1">
                <a:solidFill>
                  <a:schemeClr val="dk1"/>
                </a:solidFill>
                <a:latin typeface="Calibri"/>
                <a:ea typeface="Calibri"/>
                <a:cs typeface="Calibri"/>
                <a:sym typeface="Calibri"/>
              </a:rPr>
              <a:t>y</a:t>
            </a:r>
            <a:r>
              <a:rPr lang="en-US" sz="1800" b="1" u="none" strike="noStrike" cap="none">
                <a:solidFill>
                  <a:schemeClr val="dk1"/>
                </a:solidFill>
                <a:latin typeface="Calibri"/>
                <a:ea typeface="Calibri"/>
                <a:cs typeface="Calibri"/>
                <a:sym typeface="Calibri"/>
              </a:rPr>
              <a:t> connections:</a:t>
            </a:r>
            <a:endParaRPr sz="1800" b="1"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alibri"/>
                <a:ea typeface="Calibri"/>
                <a:cs typeface="Calibri"/>
                <a:sym typeface="Calibri"/>
              </a:rPr>
              <a:t>Western US: </a:t>
            </a:r>
            <a:r>
              <a:rPr lang="en-US" sz="1800">
                <a:solidFill>
                  <a:schemeClr val="dk1"/>
                </a:solidFill>
                <a:latin typeface="Calibri"/>
                <a:ea typeface="Calibri"/>
                <a:cs typeface="Calibri"/>
                <a:sym typeface="Calibri"/>
              </a:rPr>
              <a:t>West coast to Rockies. </a:t>
            </a: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solidFill>
                  <a:schemeClr val="dk1"/>
                </a:solidFill>
                <a:latin typeface="Calibri"/>
                <a:ea typeface="Calibri"/>
                <a:cs typeface="Calibri"/>
                <a:sym typeface="Calibri"/>
              </a:rPr>
              <a:t>South America: Amazon and Parana river basins.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800" b="0" i="0" u="none" strike="noStrike" cap="none">
                <a:solidFill>
                  <a:schemeClr val="dk1"/>
                </a:solidFill>
                <a:latin typeface="Calibri"/>
                <a:ea typeface="Calibri"/>
                <a:cs typeface="Calibri"/>
                <a:sym typeface="Calibri"/>
              </a:rPr>
              <a:t>Other options (for later stages): Boreal Russia (with permafrost), Mediterranean</a:t>
            </a:r>
            <a:r>
              <a:rPr lang="en-US" sz="1800">
                <a:solidFill>
                  <a:schemeClr val="dk1"/>
                </a:solidFill>
                <a:latin typeface="Calibri"/>
                <a:ea typeface="Calibri"/>
                <a:cs typeface="Calibri"/>
                <a:sym typeface="Calibri"/>
              </a:rPr>
              <a:t>,</a:t>
            </a:r>
            <a:r>
              <a:rPr lang="en-US" sz="1800" b="0" i="0" u="none" strike="noStrike" cap="none">
                <a:solidFill>
                  <a:schemeClr val="dk1"/>
                </a:solidFill>
                <a:latin typeface="Calibri"/>
                <a:ea typeface="Calibri"/>
                <a:cs typeface="Calibri"/>
                <a:sym typeface="Calibri"/>
              </a:rPr>
              <a:t> Australia.</a:t>
            </a:r>
            <a:endParaRPr sz="1800" b="0" i="0" u="none" strike="noStrike" cap="none">
              <a:solidFill>
                <a:schemeClr val="dk1"/>
              </a:solidFill>
              <a:latin typeface="Calibri"/>
              <a:ea typeface="Calibri"/>
              <a:cs typeface="Calibri"/>
              <a:sym typeface="Calibri"/>
            </a:endParaRPr>
          </a:p>
        </p:txBody>
      </p:sp>
      <p:sp>
        <p:nvSpPr>
          <p:cNvPr id="95" name="Google Shape;95;g1208946e4ad_0_0"/>
          <p:cNvSpPr txBox="1"/>
          <p:nvPr/>
        </p:nvSpPr>
        <p:spPr>
          <a:xfrm>
            <a:off x="435862" y="3441680"/>
            <a:ext cx="4389600" cy="314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a:latin typeface="Calibri"/>
                <a:ea typeface="Calibri"/>
                <a:cs typeface="Calibri"/>
                <a:sym typeface="Calibri"/>
              </a:rPr>
              <a:t>Amazon and Parana river basins</a:t>
            </a:r>
            <a:r>
              <a:rPr lang="en-US" sz="1800" b="1" i="0" u="none" strike="noStrike" cap="none">
                <a:solidFill>
                  <a:srgbClr val="000000"/>
                </a:solidFill>
                <a:latin typeface="Calibri"/>
                <a:ea typeface="Calibri"/>
                <a:cs typeface="Calibri"/>
                <a:sym typeface="Calibri"/>
              </a:rPr>
              <a:t>, Brasil: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Pantanal wetlands/Cerrado savannah</a:t>
            </a: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Evidence of human activity in fire development (Kumar et al. 2022), ecological and hydrological regime changes post-fire.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Fire sensitive wetland (Pantanal), and Fire dependent forest/pasture (Cerrado ??)</a:t>
            </a: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Partner: IPAM: Fire science field experiment in Mato Grosso to test Savannisation since 2014</a:t>
            </a:r>
            <a:endParaRPr sz="1800" b="0" i="0" u="none" strike="noStrike" cap="none">
              <a:solidFill>
                <a:srgbClr val="000000"/>
              </a:solidFill>
              <a:latin typeface="Calibri"/>
              <a:ea typeface="Calibri"/>
              <a:cs typeface="Calibri"/>
              <a:sym typeface="Calibri"/>
            </a:endParaRPr>
          </a:p>
        </p:txBody>
      </p:sp>
      <p:sp>
        <p:nvSpPr>
          <p:cNvPr id="96" name="Google Shape;96;g1208946e4ad_0_0"/>
          <p:cNvSpPr txBox="1"/>
          <p:nvPr/>
        </p:nvSpPr>
        <p:spPr>
          <a:xfrm>
            <a:off x="6822912" y="955655"/>
            <a:ext cx="5369100" cy="258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chemeClr val="dk1"/>
                </a:solidFill>
                <a:latin typeface="Calibri"/>
                <a:ea typeface="Calibri"/>
                <a:cs typeface="Calibri"/>
                <a:sym typeface="Calibri"/>
              </a:rPr>
              <a:t>Western US: </a:t>
            </a:r>
            <a:r>
              <a:rPr lang="en-US" sz="1800" b="1" i="0" u="none" strike="noStrike" cap="none">
                <a:solidFill>
                  <a:srgbClr val="000000"/>
                </a:solidFill>
                <a:latin typeface="Calibri"/>
                <a:ea typeface="Calibri"/>
                <a:cs typeface="Calibri"/>
                <a:sym typeface="Calibri"/>
              </a:rPr>
              <a:t>California a</a:t>
            </a:r>
            <a:r>
              <a:rPr lang="en-US" sz="1800" b="1">
                <a:latin typeface="Calibri"/>
                <a:ea typeface="Calibri"/>
                <a:cs typeface="Calibri"/>
                <a:sym typeface="Calibri"/>
              </a:rPr>
              <a:t>nd Columbia River watershed</a:t>
            </a:r>
            <a:r>
              <a:rPr lang="en-US" sz="1800" b="1" i="0" u="none" strike="noStrike" cap="none">
                <a:solidFill>
                  <a:srgbClr val="000000"/>
                </a:solidFill>
                <a:latin typeface="Calibri"/>
                <a:ea typeface="Calibri"/>
                <a:cs typeface="Calibri"/>
                <a:sym typeface="Calibri"/>
              </a:rPr>
              <a:t>, Sacramento/San Joaquin watershed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Repeated fire events in the past several years with post-fire effect on ET and recovery (Yang et al.)</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Within OpenET domain (high-res, multi-model ET data available)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Fire dependent grasslands.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Partner: Yun Yang/ARS (Applied Sciences project)</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97" name="Google Shape;97;g1208946e4ad_0_0"/>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9248975" y="3233775"/>
            <a:ext cx="2616802" cy="33864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1253b5146b5_0_0"/>
          <p:cNvSpPr txBox="1"/>
          <p:nvPr/>
        </p:nvSpPr>
        <p:spPr>
          <a:xfrm>
            <a:off x="1493220" y="124044"/>
            <a:ext cx="10311300" cy="4617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a:solidFill>
                  <a:srgbClr val="FFFFFF"/>
                </a:solidFill>
                <a:latin typeface="Arial"/>
                <a:ea typeface="Arial"/>
                <a:cs typeface="Arial"/>
                <a:sym typeface="Arial"/>
              </a:rPr>
              <a:t>Connection between EIS Freshwater and EIS Fire</a:t>
            </a:r>
            <a:endParaRPr sz="1400" b="0" i="0" u="none" strike="noStrike" cap="none">
              <a:solidFill>
                <a:srgbClr val="000000"/>
              </a:solidFill>
              <a:latin typeface="Arial"/>
              <a:ea typeface="Arial"/>
              <a:cs typeface="Arial"/>
              <a:sym typeface="Arial"/>
            </a:endParaRPr>
          </a:p>
        </p:txBody>
      </p:sp>
      <p:sp>
        <p:nvSpPr>
          <p:cNvPr id="103" name="Google Shape;103;g1253b5146b5_0_0"/>
          <p:cNvSpPr txBox="1"/>
          <p:nvPr/>
        </p:nvSpPr>
        <p:spPr>
          <a:xfrm>
            <a:off x="98725" y="824650"/>
            <a:ext cx="8017500" cy="6012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FF0000"/>
                </a:solidFill>
              </a:rPr>
              <a:t>EIS FIRE </a:t>
            </a:r>
            <a:r>
              <a:rPr lang="en-US" sz="1800">
                <a:solidFill>
                  <a:schemeClr val="dk1"/>
                </a:solidFill>
              </a:rPr>
              <a:t>represents the main effort focused on wildfire from a near real-time angle, including risk prediction, fire behavior monitoring and tracking of post-fire debris flows. </a:t>
            </a:r>
            <a:br>
              <a:rPr lang="en-US" sz="1800">
                <a:solidFill>
                  <a:schemeClr val="dk1"/>
                </a:solidFill>
              </a:rPr>
            </a:br>
            <a:endParaRPr sz="1800" b="1">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n-US" sz="1800" b="1">
                <a:solidFill>
                  <a:srgbClr val="0000FF"/>
                </a:solidFill>
              </a:rPr>
              <a:t>EIS Freshwater Task 1 (Fire/Hydrology)</a:t>
            </a:r>
            <a:r>
              <a:rPr lang="en-US" sz="1800" b="1">
                <a:solidFill>
                  <a:schemeClr val="dk1"/>
                </a:solidFill>
              </a:rPr>
              <a:t> </a:t>
            </a:r>
            <a:r>
              <a:rPr lang="en-US" sz="1800">
                <a:solidFill>
                  <a:schemeClr val="dk1"/>
                </a:solidFill>
              </a:rPr>
              <a:t>connects to the following elements of EIS FIRE:</a:t>
            </a:r>
            <a:endParaRPr sz="1800" b="1"/>
          </a:p>
          <a:p>
            <a:pPr marL="457200" marR="0" lvl="0" indent="-317500" algn="l" rtl="0">
              <a:lnSpc>
                <a:spcPct val="100000"/>
              </a:lnSpc>
              <a:spcBef>
                <a:spcPts val="0"/>
              </a:spcBef>
              <a:spcAft>
                <a:spcPts val="0"/>
              </a:spcAft>
              <a:buSzPts val="1400"/>
              <a:buFont typeface="Arial"/>
              <a:buChar char="●"/>
            </a:pPr>
            <a:r>
              <a:rPr lang="en-US" sz="1800" b="1" i="0" u="none" strike="noStrike" cap="none">
                <a:solidFill>
                  <a:srgbClr val="FF0000"/>
                </a:solidFill>
                <a:latin typeface="Arial"/>
                <a:ea typeface="Arial"/>
                <a:cs typeface="Arial"/>
                <a:sym typeface="Arial"/>
              </a:rPr>
              <a:t>EIS FIRE Task 1</a:t>
            </a:r>
            <a:r>
              <a:rPr lang="en-US" sz="1800" b="1" i="0" u="none" strike="noStrike" cap="none">
                <a:solidFill>
                  <a:srgbClr val="000000"/>
                </a:solidFill>
                <a:latin typeface="Arial"/>
                <a:ea typeface="Arial"/>
                <a:cs typeface="Arial"/>
                <a:sym typeface="Arial"/>
              </a:rPr>
              <a:t>: </a:t>
            </a:r>
            <a:r>
              <a:rPr lang="en-US" sz="1600" b="0" i="0" u="none" strike="noStrike" cap="none">
                <a:solidFill>
                  <a:schemeClr val="dk1"/>
                </a:solidFill>
                <a:latin typeface="Arial"/>
                <a:ea typeface="Arial"/>
                <a:cs typeface="Arial"/>
                <a:sym typeface="Arial"/>
              </a:rPr>
              <a:t>Pre-fire risk, </a:t>
            </a:r>
            <a:r>
              <a:rPr lang="en-US" sz="1600" b="1" i="0" u="none" strike="noStrike" cap="none">
                <a:solidFill>
                  <a:schemeClr val="dk1"/>
                </a:solidFill>
                <a:latin typeface="Arial"/>
                <a:ea typeface="Arial"/>
                <a:cs typeface="Arial"/>
                <a:sym typeface="Arial"/>
              </a:rPr>
              <a:t>lead: Robert Field/NASA GISS </a:t>
            </a:r>
            <a:br>
              <a:rPr lang="en-US" sz="1600" b="1">
                <a:solidFill>
                  <a:schemeClr val="dk1"/>
                </a:solidFill>
              </a:rPr>
            </a:br>
            <a:r>
              <a:rPr lang="en-US" sz="1400" b="0" i="0" u="none" strike="noStrike" cap="none">
                <a:solidFill>
                  <a:schemeClr val="dk1"/>
                </a:solidFill>
                <a:latin typeface="Arial"/>
                <a:ea typeface="Arial"/>
                <a:cs typeface="Arial"/>
                <a:sym typeface="Arial"/>
              </a:rPr>
              <a:t>Goal: to better understand the role of specific fire weather conditions for periods of rapid fire spread (focusing on fire behavior, rather than fire ignition risk) and  investigate how well we can forecast those specific driver variables (FWI, hot-dry-windy, or related metrics like VPD) for different regions on 1-5 day lead times.</a:t>
            </a:r>
            <a:endParaRPr sz="1400" b="0" i="0" u="none" strike="noStrike" cap="none">
              <a:solidFill>
                <a:schemeClr val="dk1"/>
              </a:solidFill>
              <a:latin typeface="Arial"/>
              <a:ea typeface="Arial"/>
              <a:cs typeface="Arial"/>
              <a:sym typeface="Arial"/>
            </a:endParaRPr>
          </a:p>
          <a:p>
            <a:pPr marL="914400" marR="0" lvl="1" indent="-317500" algn="l" rtl="0">
              <a:lnSpc>
                <a:spcPct val="115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Advise FW-Fire/Hydro on implementation of FWI based on LIS and interpretation of existing products.</a:t>
            </a:r>
            <a:endParaRPr>
              <a:solidFill>
                <a:schemeClr val="dk1"/>
              </a:solidFill>
            </a:endParaRPr>
          </a:p>
          <a:p>
            <a:pPr marL="914400" marR="0" lvl="1" indent="-317500" algn="l" rtl="0">
              <a:lnSpc>
                <a:spcPct val="115000"/>
              </a:lnSpc>
              <a:spcBef>
                <a:spcPts val="0"/>
              </a:spcBef>
              <a:spcAft>
                <a:spcPts val="0"/>
              </a:spcAft>
              <a:buClr>
                <a:schemeClr val="dk1"/>
              </a:buClr>
              <a:buSzPts val="1400"/>
              <a:buFont typeface="Arial"/>
              <a:buChar char="○"/>
            </a:pPr>
            <a:r>
              <a:rPr lang="en-US">
                <a:solidFill>
                  <a:schemeClr val="dk1"/>
                </a:solidFill>
              </a:rPr>
              <a:t>Research Question: </a:t>
            </a:r>
            <a:r>
              <a:rPr lang="en-US" sz="1400" b="0" i="0" u="none" strike="noStrike" cap="none">
                <a:solidFill>
                  <a:schemeClr val="dk1"/>
                </a:solidFill>
                <a:latin typeface="Arial"/>
                <a:ea typeface="Arial"/>
                <a:cs typeface="Arial"/>
                <a:sym typeface="Arial"/>
              </a:rPr>
              <a:t>Do high-res (1km) LIS/WRF surface state variables (soil moisture, VPD) improve the precision of FWI? Explorative work for topics in future EIS years.</a:t>
            </a:r>
            <a:endParaRPr sz="14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US" sz="1800" b="1" i="0" u="none" strike="noStrike" cap="none">
                <a:solidFill>
                  <a:srgbClr val="FF0000"/>
                </a:solidFill>
                <a:latin typeface="Arial"/>
                <a:ea typeface="Arial"/>
                <a:cs typeface="Arial"/>
                <a:sym typeface="Arial"/>
              </a:rPr>
              <a:t>EIS FIRE Task 3</a:t>
            </a:r>
            <a:r>
              <a:rPr lang="en-US" sz="1800" b="1" i="0" u="none" strike="noStrike" cap="none">
                <a:solidFill>
                  <a:schemeClr val="dk1"/>
                </a:solidFill>
                <a:latin typeface="Arial"/>
                <a:ea typeface="Arial"/>
                <a:cs typeface="Arial"/>
                <a:sym typeface="Arial"/>
              </a:rPr>
              <a:t>:</a:t>
            </a:r>
            <a:r>
              <a:rPr lang="en-US" sz="1600" b="0" i="0" u="none" strike="noStrike" cap="none">
                <a:solidFill>
                  <a:schemeClr val="dk1"/>
                </a:solidFill>
                <a:latin typeface="Arial"/>
                <a:ea typeface="Arial"/>
                <a:cs typeface="Arial"/>
                <a:sym typeface="Arial"/>
              </a:rPr>
              <a:t> Fire spread/behavior monitoring.</a:t>
            </a:r>
            <a:endParaRPr sz="1600" b="0" i="0" u="none" strike="noStrike" cap="none">
              <a:solidFill>
                <a:schemeClr val="dk1"/>
              </a:solidFill>
              <a:latin typeface="Arial"/>
              <a:ea typeface="Arial"/>
              <a:cs typeface="Arial"/>
              <a:sym typeface="Arial"/>
            </a:endParaRPr>
          </a:p>
          <a:p>
            <a:pPr marL="914400" marR="0" lvl="1" indent="-317500" algn="l" rtl="0">
              <a:lnSpc>
                <a:spcPct val="115000"/>
              </a:lnSpc>
              <a:spcBef>
                <a:spcPts val="0"/>
              </a:spcBef>
              <a:spcAft>
                <a:spcPts val="0"/>
              </a:spcAft>
              <a:buClr>
                <a:schemeClr val="dk1"/>
              </a:buClr>
              <a:buSzPts val="1400"/>
              <a:buFont typeface="Arial"/>
              <a:buChar char="○"/>
            </a:pPr>
            <a:r>
              <a:rPr lang="en-US">
                <a:solidFill>
                  <a:schemeClr val="dk1"/>
                </a:solidFill>
              </a:rPr>
              <a:t>Advise FW-Fire/Hydro on </a:t>
            </a:r>
            <a:r>
              <a:rPr lang="en-US" sz="1400" b="0" i="0" u="none" strike="noStrike" cap="none">
                <a:solidFill>
                  <a:schemeClr val="dk1"/>
                </a:solidFill>
                <a:latin typeface="Arial"/>
                <a:ea typeface="Arial"/>
                <a:cs typeface="Arial"/>
                <a:sym typeface="Arial"/>
              </a:rPr>
              <a:t>Fire Products from VIIRS, Robert Wolfe/619</a:t>
            </a:r>
            <a:endParaRPr sz="1400" b="0" i="0" u="none" strike="noStrike" cap="none">
              <a:solidFill>
                <a:schemeClr val="dk1"/>
              </a:solidFill>
              <a:latin typeface="Arial"/>
              <a:ea typeface="Arial"/>
              <a:cs typeface="Arial"/>
              <a:sym typeface="Arial"/>
            </a:endParaRPr>
          </a:p>
          <a:p>
            <a:pPr marL="914400" marR="0" lvl="1" indent="-317500" algn="l" rtl="0">
              <a:lnSpc>
                <a:spcPct val="115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Question: besides Fire intensity, is there an early assessment of post-fire vegetation condition to inform landcover settings for LSM?</a:t>
            </a:r>
            <a:endParaRPr sz="14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US" sz="1800" b="1" i="0" u="none" strike="noStrike" cap="none">
                <a:solidFill>
                  <a:srgbClr val="FF0000"/>
                </a:solidFill>
                <a:latin typeface="Arial"/>
                <a:ea typeface="Arial"/>
                <a:cs typeface="Arial"/>
                <a:sym typeface="Arial"/>
              </a:rPr>
              <a:t>EIS FIRE Task 5</a:t>
            </a:r>
            <a:r>
              <a:rPr lang="en-US" sz="1800" b="1" i="0" u="none" strike="noStrike" cap="none">
                <a:solidFill>
                  <a:schemeClr val="dk1"/>
                </a:solidFill>
                <a:latin typeface="Arial"/>
                <a:ea typeface="Arial"/>
                <a:cs typeface="Arial"/>
                <a:sym typeface="Arial"/>
              </a:rPr>
              <a:t>:</a:t>
            </a:r>
            <a:r>
              <a:rPr lang="en-US" sz="1600" b="0" i="0"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 </a:t>
            </a:r>
            <a:r>
              <a:rPr lang="en-US" sz="1600" b="0" i="0" u="none" strike="noStrike" cap="none">
                <a:solidFill>
                  <a:schemeClr val="dk1"/>
                </a:solidFill>
                <a:latin typeface="Arial"/>
                <a:ea typeface="Arial"/>
                <a:cs typeface="Arial"/>
                <a:sym typeface="Arial"/>
              </a:rPr>
              <a:t>Post-fire debris flows, </a:t>
            </a:r>
            <a:r>
              <a:rPr lang="en-US" sz="1600" b="1" i="0" u="none" strike="noStrike" cap="none">
                <a:solidFill>
                  <a:schemeClr val="dk1"/>
                </a:solidFill>
                <a:latin typeface="Arial"/>
                <a:ea typeface="Arial"/>
                <a:cs typeface="Arial"/>
                <a:sym typeface="Arial"/>
              </a:rPr>
              <a:t>lead: Dalia Kirschbaum, </a:t>
            </a:r>
            <a:r>
              <a:rPr lang="en-US" sz="1600" b="0" i="0" u="none" strike="noStrike" cap="none">
                <a:solidFill>
                  <a:schemeClr val="dk1"/>
                </a:solidFill>
                <a:latin typeface="Arial"/>
                <a:ea typeface="Arial"/>
                <a:cs typeface="Arial"/>
                <a:sym typeface="Arial"/>
              </a:rPr>
              <a:t>team: Elijah Orland/617</a:t>
            </a:r>
            <a:endParaRPr sz="1600" b="0" i="0" u="none" strike="noStrike" cap="none">
              <a:solidFill>
                <a:schemeClr val="dk1"/>
              </a:solidFill>
              <a:latin typeface="Arial"/>
              <a:ea typeface="Arial"/>
              <a:cs typeface="Arial"/>
              <a:sym typeface="Arial"/>
            </a:endParaRPr>
          </a:p>
          <a:p>
            <a:pPr marL="914400" marR="0" lvl="1" indent="-317500" algn="l" rtl="0">
              <a:lnSpc>
                <a:spcPct val="115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Can LIS-WRF-Hydro model impact of fires on overland flow?</a:t>
            </a:r>
            <a:endParaRPr sz="1400" b="0" i="0" u="none" strike="noStrike" cap="none">
              <a:solidFill>
                <a:schemeClr val="dk1"/>
              </a:solidFill>
              <a:latin typeface="Arial"/>
              <a:ea typeface="Arial"/>
              <a:cs typeface="Arial"/>
              <a:sym typeface="Arial"/>
            </a:endParaRPr>
          </a:p>
          <a:p>
            <a:pPr marL="914400" marR="0" lvl="1" indent="-317500" algn="l" rtl="0">
              <a:lnSpc>
                <a:spcPct val="115000"/>
              </a:lnSpc>
              <a:spcBef>
                <a:spcPts val="0"/>
              </a:spcBef>
              <a:spcAft>
                <a:spcPts val="0"/>
              </a:spcAft>
              <a:buClr>
                <a:schemeClr val="dk1"/>
              </a:buClr>
              <a:buSzPts val="1400"/>
              <a:buFont typeface="Arial"/>
              <a:buChar char="○"/>
            </a:pPr>
            <a:r>
              <a:rPr lang="en-US">
                <a:solidFill>
                  <a:schemeClr val="dk1"/>
                </a:solidFill>
              </a:rPr>
              <a:t>Research Question: </a:t>
            </a:r>
            <a:r>
              <a:rPr lang="en-US" sz="1400" b="0" i="0" u="none" strike="noStrike" cap="none">
                <a:solidFill>
                  <a:schemeClr val="dk1"/>
                </a:solidFill>
                <a:latin typeface="Arial"/>
                <a:ea typeface="Arial"/>
                <a:cs typeface="Arial"/>
                <a:sym typeface="Arial"/>
              </a:rPr>
              <a:t>Soil moisture conditions after fire, more saturated?</a:t>
            </a:r>
            <a:endParaRPr sz="1400" b="1" i="0" u="none" strike="noStrike" cap="none">
              <a:solidFill>
                <a:srgbClr val="000000"/>
              </a:solidFill>
              <a:latin typeface="Arial"/>
              <a:ea typeface="Arial"/>
              <a:cs typeface="Arial"/>
              <a:sym typeface="Arial"/>
            </a:endParaRPr>
          </a:p>
        </p:txBody>
      </p:sp>
      <p:pic>
        <p:nvPicPr>
          <p:cNvPr id="104" name="Google Shape;104;g1253b5146b5_0_0" descr="Picture 3"/>
          <p:cNvPicPr preferRelativeResize="0"/>
          <p:nvPr/>
        </p:nvPicPr>
        <p:blipFill rotWithShape="1">
          <a:blip r:embed="rId3">
            <a:alphaModFix/>
          </a:blip>
          <a:srcRect/>
          <a:stretch/>
        </p:blipFill>
        <p:spPr>
          <a:xfrm>
            <a:off x="8353477" y="2489823"/>
            <a:ext cx="3637775" cy="2900449"/>
          </a:xfrm>
          <a:prstGeom prst="rect">
            <a:avLst/>
          </a:prstGeom>
          <a:noFill/>
          <a:ln>
            <a:noFill/>
          </a:ln>
        </p:spPr>
      </p:pic>
      <p:sp>
        <p:nvSpPr>
          <p:cNvPr id="105" name="Google Shape;105;g1253b5146b5_0_0"/>
          <p:cNvSpPr txBox="1"/>
          <p:nvPr/>
        </p:nvSpPr>
        <p:spPr>
          <a:xfrm>
            <a:off x="9452200" y="1874225"/>
            <a:ext cx="20043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FF0000"/>
                </a:solidFill>
                <a:latin typeface="Arial"/>
                <a:ea typeface="Arial"/>
                <a:cs typeface="Arial"/>
                <a:sym typeface="Arial"/>
              </a:rPr>
              <a:t>Fire Spread</a:t>
            </a:r>
            <a:r>
              <a:rPr lang="en-US" i="1">
                <a:solidFill>
                  <a:srgbClr val="FF0000"/>
                </a:solidFill>
              </a:rPr>
              <a:t> and behavior</a:t>
            </a:r>
            <a:endParaRPr i="1">
              <a:solidFill>
                <a:srgbClr val="FF0000"/>
              </a:solidFill>
            </a:endParaRPr>
          </a:p>
        </p:txBody>
      </p:sp>
      <p:sp>
        <p:nvSpPr>
          <p:cNvPr id="106" name="Google Shape;106;g1253b5146b5_0_0"/>
          <p:cNvSpPr txBox="1"/>
          <p:nvPr/>
        </p:nvSpPr>
        <p:spPr>
          <a:xfrm>
            <a:off x="11005800" y="3228900"/>
            <a:ext cx="118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i="1">
                <a:solidFill>
                  <a:srgbClr val="FF0000"/>
                </a:solidFill>
              </a:rPr>
              <a:t>Pre-fire risk</a:t>
            </a:r>
            <a:endParaRPr sz="1400" b="0" i="1" u="none" strike="noStrike" cap="none">
              <a:solidFill>
                <a:srgbClr val="FF0000"/>
              </a:solidFill>
              <a:latin typeface="Arial"/>
              <a:ea typeface="Arial"/>
              <a:cs typeface="Arial"/>
              <a:sym typeface="Arial"/>
            </a:endParaRPr>
          </a:p>
        </p:txBody>
      </p:sp>
      <p:sp>
        <p:nvSpPr>
          <p:cNvPr id="107" name="Google Shape;107;g1253b5146b5_0_0"/>
          <p:cNvSpPr txBox="1"/>
          <p:nvPr/>
        </p:nvSpPr>
        <p:spPr>
          <a:xfrm>
            <a:off x="9121725" y="5496550"/>
            <a:ext cx="1186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i="1">
                <a:solidFill>
                  <a:srgbClr val="FF0000"/>
                </a:solidFill>
              </a:rPr>
              <a:t>Post-Fire debris-flow</a:t>
            </a:r>
            <a:endParaRPr sz="1400" b="0" i="1" u="none" strike="noStrike" cap="none">
              <a:solidFill>
                <a:srgbClr val="FF0000"/>
              </a:solidFill>
              <a:latin typeface="Arial"/>
              <a:ea typeface="Arial"/>
              <a:cs typeface="Arial"/>
              <a:sym typeface="Arial"/>
            </a:endParaRPr>
          </a:p>
        </p:txBody>
      </p:sp>
      <p:sp>
        <p:nvSpPr>
          <p:cNvPr id="108" name="Google Shape;108;g1253b5146b5_0_0"/>
          <p:cNvSpPr txBox="1"/>
          <p:nvPr/>
        </p:nvSpPr>
        <p:spPr>
          <a:xfrm>
            <a:off x="7963838" y="4487800"/>
            <a:ext cx="20043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i="1">
                <a:solidFill>
                  <a:srgbClr val="FF0000"/>
                </a:solidFill>
              </a:rPr>
              <a:t>Post-</a:t>
            </a:r>
            <a:r>
              <a:rPr lang="en-US" sz="1400" b="0" i="1" u="none" strike="noStrike" cap="none">
                <a:solidFill>
                  <a:srgbClr val="FF0000"/>
                </a:solidFill>
                <a:latin typeface="Arial"/>
                <a:ea typeface="Arial"/>
                <a:cs typeface="Arial"/>
                <a:sym typeface="Arial"/>
              </a:rPr>
              <a:t>Fire </a:t>
            </a:r>
            <a:endParaRPr sz="1400" b="0" i="1"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i="1">
                <a:solidFill>
                  <a:srgbClr val="FF0000"/>
                </a:solidFill>
              </a:rPr>
              <a:t>l</a:t>
            </a:r>
            <a:r>
              <a:rPr lang="en-US" sz="1400" b="0" i="1" u="none" strike="noStrike" cap="none">
                <a:solidFill>
                  <a:srgbClr val="FF0000"/>
                </a:solidFill>
                <a:latin typeface="Arial"/>
                <a:ea typeface="Arial"/>
                <a:cs typeface="Arial"/>
                <a:sym typeface="Arial"/>
              </a:rPr>
              <a:t>and cover</a:t>
            </a:r>
            <a:endParaRPr i="1">
              <a:solidFill>
                <a:srgbClr val="FF0000"/>
              </a:solidFill>
            </a:endParaRPr>
          </a:p>
        </p:txBody>
      </p:sp>
      <p:sp>
        <p:nvSpPr>
          <p:cNvPr id="109" name="Google Shape;109;g1253b5146b5_0_0"/>
          <p:cNvSpPr txBox="1"/>
          <p:nvPr/>
        </p:nvSpPr>
        <p:spPr>
          <a:xfrm>
            <a:off x="9968150" y="3778300"/>
            <a:ext cx="1186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i="1">
                <a:solidFill>
                  <a:srgbClr val="0000FF"/>
                </a:solidFill>
              </a:rPr>
              <a:t>d</a:t>
            </a:r>
            <a:r>
              <a:rPr lang="en-US" sz="1400" b="0" i="1" u="none" strike="noStrike" cap="none">
                <a:solidFill>
                  <a:srgbClr val="0000FF"/>
                </a:solidFill>
                <a:latin typeface="Arial"/>
                <a:ea typeface="Arial"/>
                <a:cs typeface="Arial"/>
                <a:sym typeface="Arial"/>
              </a:rPr>
              <a:t>rought information </a:t>
            </a:r>
            <a:endParaRPr sz="1400" b="0" i="1" u="none" strike="noStrike" cap="none">
              <a:solidFill>
                <a:srgbClr val="0000FF"/>
              </a:solidFill>
              <a:latin typeface="Arial"/>
              <a:ea typeface="Arial"/>
              <a:cs typeface="Arial"/>
              <a:sym typeface="Arial"/>
            </a:endParaRPr>
          </a:p>
        </p:txBody>
      </p:sp>
      <p:cxnSp>
        <p:nvCxnSpPr>
          <p:cNvPr id="110" name="Google Shape;110;g1253b5146b5_0_0"/>
          <p:cNvCxnSpPr/>
          <p:nvPr/>
        </p:nvCxnSpPr>
        <p:spPr>
          <a:xfrm rot="10800000" flipH="1">
            <a:off x="11128750" y="3595600"/>
            <a:ext cx="269100" cy="243600"/>
          </a:xfrm>
          <a:prstGeom prst="straightConnector1">
            <a:avLst/>
          </a:prstGeom>
          <a:noFill/>
          <a:ln w="9525" cap="flat" cmpd="sng">
            <a:solidFill>
              <a:schemeClr val="dk2"/>
            </a:solidFill>
            <a:prstDash val="solid"/>
            <a:round/>
            <a:headEnd type="none" w="med" len="med"/>
            <a:tailEnd type="triangle" w="med" len="med"/>
          </a:ln>
        </p:spPr>
      </p:cxnSp>
      <p:cxnSp>
        <p:nvCxnSpPr>
          <p:cNvPr id="111" name="Google Shape;111;g1253b5146b5_0_0"/>
          <p:cNvCxnSpPr>
            <a:stCxn id="109" idx="0"/>
          </p:cNvCxnSpPr>
          <p:nvPr/>
        </p:nvCxnSpPr>
        <p:spPr>
          <a:xfrm rot="10800000">
            <a:off x="10407050" y="2390800"/>
            <a:ext cx="154200" cy="1387500"/>
          </a:xfrm>
          <a:prstGeom prst="straightConnector1">
            <a:avLst/>
          </a:prstGeom>
          <a:noFill/>
          <a:ln w="9525" cap="flat" cmpd="sng">
            <a:solidFill>
              <a:schemeClr val="dk2"/>
            </a:solidFill>
            <a:prstDash val="solid"/>
            <a:round/>
            <a:headEnd type="none" w="med" len="med"/>
            <a:tailEnd type="triangle" w="med" len="med"/>
          </a:ln>
        </p:spPr>
      </p:cxnSp>
      <p:sp>
        <p:nvSpPr>
          <p:cNvPr id="112" name="Google Shape;112;g1253b5146b5_0_0"/>
          <p:cNvSpPr/>
          <p:nvPr/>
        </p:nvSpPr>
        <p:spPr>
          <a:xfrm>
            <a:off x="10808275" y="3778300"/>
            <a:ext cx="500100" cy="16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g1253b5146b5_0_0"/>
          <p:cNvSpPr/>
          <p:nvPr/>
        </p:nvSpPr>
        <p:spPr>
          <a:xfrm>
            <a:off x="9058025" y="4713850"/>
            <a:ext cx="750300" cy="24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g1253b5146b5_0_0"/>
          <p:cNvSpPr txBox="1"/>
          <p:nvPr/>
        </p:nvSpPr>
        <p:spPr>
          <a:xfrm>
            <a:off x="9058025" y="4393900"/>
            <a:ext cx="1186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i="1">
                <a:solidFill>
                  <a:srgbClr val="0000FF"/>
                </a:solidFill>
              </a:rPr>
              <a:t>Overland flow impactv</a:t>
            </a:r>
            <a:endParaRPr sz="1400" b="0" i="1" u="none" strike="noStrike" cap="none">
              <a:solidFill>
                <a:srgbClr val="0000FF"/>
              </a:solidFill>
              <a:latin typeface="Arial"/>
              <a:ea typeface="Arial"/>
              <a:cs typeface="Arial"/>
              <a:sym typeface="Arial"/>
            </a:endParaRPr>
          </a:p>
        </p:txBody>
      </p:sp>
      <p:sp>
        <p:nvSpPr>
          <p:cNvPr id="115" name="Google Shape;115;g1253b5146b5_0_0"/>
          <p:cNvSpPr txBox="1"/>
          <p:nvPr/>
        </p:nvSpPr>
        <p:spPr>
          <a:xfrm>
            <a:off x="8447213" y="3045175"/>
            <a:ext cx="61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i="1">
                <a:solidFill>
                  <a:srgbClr val="0000FF"/>
                </a:solidFill>
              </a:rPr>
              <a:t>ET</a:t>
            </a:r>
            <a:endParaRPr sz="1400" b="0" i="1" u="none" strike="noStrike" cap="none">
              <a:solidFill>
                <a:srgbClr val="0000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1210aec4ffd_0_3"/>
          <p:cNvSpPr txBox="1"/>
          <p:nvPr/>
        </p:nvSpPr>
        <p:spPr>
          <a:xfrm>
            <a:off x="1454825" y="67775"/>
            <a:ext cx="5751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Fire-hydrology case studies</a:t>
            </a:r>
            <a:endParaRPr sz="1800" b="0" i="0" u="none" strike="noStrike" cap="none">
              <a:solidFill>
                <a:schemeClr val="dk1"/>
              </a:solidFill>
              <a:latin typeface="Calibri"/>
              <a:ea typeface="Calibri"/>
              <a:cs typeface="Calibri"/>
              <a:sym typeface="Calibri"/>
            </a:endParaRPr>
          </a:p>
        </p:txBody>
      </p:sp>
      <p:sp>
        <p:nvSpPr>
          <p:cNvPr id="121" name="Google Shape;121;g1210aec4ffd_0_3"/>
          <p:cNvSpPr txBox="1"/>
          <p:nvPr/>
        </p:nvSpPr>
        <p:spPr>
          <a:xfrm>
            <a:off x="98725" y="824650"/>
            <a:ext cx="5980800" cy="61260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MATERIALS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Observational products </a:t>
            </a:r>
            <a:br>
              <a:rPr lang="en-US" sz="1800" b="1" i="0" u="none" strike="noStrike" cap="none">
                <a:solidFill>
                  <a:srgbClr val="000000"/>
                </a:solidFill>
                <a:latin typeface="Arial"/>
                <a:ea typeface="Arial"/>
                <a:cs typeface="Arial"/>
                <a:sym typeface="Arial"/>
              </a:rPr>
            </a:br>
            <a:r>
              <a:rPr lang="en-US" sz="1800" i="0" u="none" strike="noStrike" cap="none">
                <a:solidFill>
                  <a:srgbClr val="000000"/>
                </a:solidFill>
              </a:rPr>
              <a:t>(Remote Sensing</a:t>
            </a:r>
            <a:r>
              <a:rPr lang="en-US" sz="1800"/>
              <a:t>,</a:t>
            </a:r>
            <a:r>
              <a:rPr lang="en-US" sz="1800" i="0" u="none" strike="noStrike" cap="none">
                <a:solidFill>
                  <a:srgbClr val="000000"/>
                </a:solidFill>
              </a:rPr>
              <a:t> unless noted otherwise)</a:t>
            </a:r>
            <a:endParaRPr sz="1800" i="0" u="none" strike="noStrike" cap="none">
              <a:solidFill>
                <a:srgbClr val="000000"/>
              </a:solidFil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600" b="0" i="1" u="none" strike="noStrike" cap="none">
                <a:solidFill>
                  <a:srgbClr val="000000"/>
                </a:solidFill>
                <a:latin typeface="Arial"/>
                <a:ea typeface="Arial"/>
                <a:cs typeface="Arial"/>
                <a:sym typeface="Arial"/>
              </a:rPr>
              <a:t>Water in</a:t>
            </a:r>
            <a:r>
              <a:rPr lang="en-US" sz="1600" i="1"/>
              <a:t>flows</a:t>
            </a:r>
            <a:r>
              <a:rPr lang="en-US" sz="1600" b="0" i="0" u="none" strike="noStrike" cap="none">
                <a:solidFill>
                  <a:srgbClr val="000000"/>
                </a:solidFill>
                <a:latin typeface="Arial"/>
                <a:ea typeface="Arial"/>
                <a:cs typeface="Arial"/>
                <a:sym typeface="Arial"/>
              </a:rPr>
              <a:t>: </a:t>
            </a:r>
            <a:br>
              <a:rPr lang="en-US" sz="1800" b="0" i="0" u="none" strike="noStrike" cap="none">
                <a:solidFill>
                  <a:srgbClr val="000000"/>
                </a:solidFill>
                <a:latin typeface="Arial"/>
                <a:ea typeface="Arial"/>
                <a:cs typeface="Arial"/>
                <a:sym typeface="Arial"/>
              </a:rPr>
            </a:br>
            <a:r>
              <a:rPr lang="en-US" sz="1800" b="0" i="0" u="none" strike="noStrike" cap="none">
                <a:solidFill>
                  <a:srgbClr val="000000"/>
                </a:solidFill>
                <a:latin typeface="Arial"/>
                <a:ea typeface="Arial"/>
                <a:cs typeface="Arial"/>
                <a:sym typeface="Arial"/>
              </a:rPr>
              <a:t>Precipitation (IMERG)</a:t>
            </a:r>
            <a:br>
              <a:rPr lang="en-US" sz="1800" b="0" i="0" u="none" strike="noStrike" cap="none">
                <a:solidFill>
                  <a:srgbClr val="000000"/>
                </a:solidFill>
                <a:latin typeface="Arial"/>
                <a:ea typeface="Arial"/>
                <a:cs typeface="Arial"/>
                <a:sym typeface="Arial"/>
              </a:rPr>
            </a:b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600" b="0" i="1" u="none" strike="noStrike" cap="none">
                <a:solidFill>
                  <a:srgbClr val="000000"/>
                </a:solidFill>
                <a:latin typeface="Arial"/>
                <a:ea typeface="Arial"/>
                <a:cs typeface="Arial"/>
                <a:sym typeface="Arial"/>
              </a:rPr>
              <a:t>Water state</a:t>
            </a:r>
            <a:r>
              <a:rPr lang="en-US" sz="1600" b="0" i="0" u="none" strike="noStrike" cap="none">
                <a:solidFill>
                  <a:srgbClr val="000000"/>
                </a:solidFill>
                <a:latin typeface="Arial"/>
                <a:ea typeface="Arial"/>
                <a:cs typeface="Arial"/>
                <a:sym typeface="Arial"/>
              </a:rPr>
              <a:t>: </a:t>
            </a:r>
            <a:br>
              <a:rPr lang="en-US" sz="1800" b="0" i="0" u="none" strike="noStrike" cap="none">
                <a:solidFill>
                  <a:srgbClr val="000000"/>
                </a:solidFill>
                <a:latin typeface="Arial"/>
                <a:ea typeface="Arial"/>
                <a:cs typeface="Arial"/>
                <a:sym typeface="Arial"/>
              </a:rPr>
            </a:br>
            <a:r>
              <a:rPr lang="en-US" sz="1800" b="0" i="0" u="none" strike="noStrike" cap="none">
                <a:solidFill>
                  <a:srgbClr val="000000"/>
                </a:solidFill>
                <a:latin typeface="Arial"/>
                <a:ea typeface="Arial"/>
                <a:cs typeface="Arial"/>
                <a:sym typeface="Arial"/>
              </a:rPr>
              <a:t>Vapor Pressure Deficit (tbd, e.g. as in PT-JPL), Soil Moisture (</a:t>
            </a:r>
            <a:r>
              <a:rPr lang="en-US" sz="1800" b="0" i="0" u="none" strike="noStrike" cap="none">
                <a:solidFill>
                  <a:schemeClr val="dk1"/>
                </a:solidFill>
                <a:latin typeface="Arial"/>
                <a:ea typeface="Arial"/>
                <a:cs typeface="Arial"/>
                <a:sym typeface="Arial"/>
              </a:rPr>
              <a:t>SMAP </a:t>
            </a:r>
            <a:r>
              <a:rPr lang="en-US" sz="1800" b="0" i="0" u="none" strike="noStrike" cap="none">
                <a:solidFill>
                  <a:srgbClr val="000000"/>
                </a:solidFill>
                <a:latin typeface="Arial"/>
                <a:ea typeface="Arial"/>
                <a:cs typeface="Arial"/>
                <a:sym typeface="Arial"/>
              </a:rPr>
              <a:t>1km product), TWS (</a:t>
            </a:r>
            <a:r>
              <a:rPr lang="en-US" sz="1800" b="0" i="0" u="none" strike="noStrike" cap="none">
                <a:solidFill>
                  <a:schemeClr val="dk1"/>
                </a:solidFill>
                <a:latin typeface="Arial"/>
                <a:ea typeface="Arial"/>
                <a:cs typeface="Arial"/>
                <a:sym typeface="Arial"/>
              </a:rPr>
              <a:t>GRACE</a:t>
            </a:r>
            <a:r>
              <a:rPr lang="en-US" sz="1800" b="0" i="0" u="none" strike="noStrike" cap="none">
                <a:solidFill>
                  <a:srgbClr val="000000"/>
                </a:solidFill>
                <a:latin typeface="Arial"/>
                <a:ea typeface="Arial"/>
                <a:cs typeface="Arial"/>
                <a:sym typeface="Arial"/>
              </a:rPr>
              <a:t>), Vegetation water content</a:t>
            </a:r>
            <a:r>
              <a:rPr lang="en-US" sz="1800"/>
              <a:t> (proxy: LAI, AMSR-E VOD)</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en-US" sz="1600" i="1"/>
            </a:br>
            <a:r>
              <a:rPr lang="en-US" sz="1600" b="0" i="1" u="none" strike="noStrike" cap="none">
                <a:solidFill>
                  <a:srgbClr val="000000"/>
                </a:solidFill>
                <a:latin typeface="Arial"/>
                <a:ea typeface="Arial"/>
                <a:cs typeface="Arial"/>
                <a:sym typeface="Arial"/>
              </a:rPr>
              <a:t>Water outflows</a:t>
            </a:r>
            <a:r>
              <a:rPr lang="en-US" sz="1600" b="0" i="0" u="none" strike="noStrike" cap="none">
                <a:solidFill>
                  <a:srgbClr val="000000"/>
                </a:solidFill>
                <a:latin typeface="Arial"/>
                <a:ea typeface="Arial"/>
                <a:cs typeface="Arial"/>
                <a:sym typeface="Arial"/>
              </a:rPr>
              <a:t>: </a:t>
            </a:r>
            <a:br>
              <a:rPr lang="en-US" sz="1800" b="0" i="0" u="none" strike="noStrike" cap="none">
                <a:solidFill>
                  <a:srgbClr val="000000"/>
                </a:solidFill>
                <a:latin typeface="Arial"/>
                <a:ea typeface="Arial"/>
                <a:cs typeface="Arial"/>
                <a:sym typeface="Arial"/>
              </a:rPr>
            </a:br>
            <a:r>
              <a:rPr lang="en-US" sz="1800" b="0" i="0" u="none" strike="noStrike" cap="none">
                <a:solidFill>
                  <a:srgbClr val="000000"/>
                </a:solidFill>
                <a:latin typeface="Arial"/>
                <a:ea typeface="Arial"/>
                <a:cs typeface="Arial"/>
                <a:sym typeface="Arial"/>
              </a:rPr>
              <a:t>Evapotranspiration (OpenET for California, ALEXI, PT-JPL, or GLEAM  global), overland flow (USGS river gauges)</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600" b="0" i="1" u="none" strike="noStrike" cap="none">
                <a:solidFill>
                  <a:srgbClr val="000000"/>
                </a:solidFill>
                <a:latin typeface="Arial"/>
                <a:ea typeface="Arial"/>
                <a:cs typeface="Arial"/>
                <a:sym typeface="Arial"/>
              </a:rPr>
              <a:t>Vegetation state</a:t>
            </a:r>
            <a:r>
              <a:rPr lang="en-US" sz="1600" b="0" i="0" u="none" strike="noStrike" cap="none">
                <a:solidFill>
                  <a:srgbClr val="000000"/>
                </a:solidFill>
                <a:latin typeface="Arial"/>
                <a:ea typeface="Arial"/>
                <a:cs typeface="Arial"/>
                <a:sym typeface="Arial"/>
              </a:rPr>
              <a:t>: </a:t>
            </a:r>
            <a:br>
              <a:rPr lang="en-US" sz="1800" b="0" i="0" u="none" strike="noStrike" cap="none">
                <a:solidFill>
                  <a:srgbClr val="000000"/>
                </a:solidFill>
                <a:latin typeface="Arial"/>
                <a:ea typeface="Arial"/>
                <a:cs typeface="Arial"/>
                <a:sym typeface="Arial"/>
              </a:rPr>
            </a:br>
            <a:r>
              <a:rPr lang="en-US" sz="1800" b="0" i="0" u="none" strike="noStrike" cap="none">
                <a:solidFill>
                  <a:srgbClr val="000000"/>
                </a:solidFill>
                <a:latin typeface="Arial"/>
                <a:ea typeface="Arial"/>
                <a:cs typeface="Arial"/>
                <a:sym typeface="Arial"/>
              </a:rPr>
              <a:t>LAI (MODIS ), land cover (MODIS), </a:t>
            </a:r>
            <a:r>
              <a:rPr lang="en-US" sz="1800" b="0" i="0" u="none" strike="noStrike" cap="none">
                <a:solidFill>
                  <a:schemeClr val="dk1"/>
                </a:solidFill>
                <a:latin typeface="Arial"/>
                <a:ea typeface="Arial"/>
                <a:cs typeface="Arial"/>
                <a:sym typeface="Arial"/>
              </a:rPr>
              <a:t>Burn area (MTBS global, Amazon local alternative?)</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g1210aec4ffd_0_3"/>
          <p:cNvSpPr txBox="1"/>
          <p:nvPr/>
        </p:nvSpPr>
        <p:spPr>
          <a:xfrm>
            <a:off x="6689475" y="824650"/>
            <a:ext cx="5304300" cy="56028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MODEL FRAMEWORK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LIS </a:t>
            </a:r>
            <a:r>
              <a:rPr lang="en-US" sz="1800">
                <a:solidFill>
                  <a:schemeClr val="dk1"/>
                </a:solidFill>
              </a:rPr>
              <a:t>1 km spatial resolution, 2003-2021</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HyMAP for river routing.</a:t>
            </a:r>
            <a:r>
              <a:rPr lang="en-US" sz="1800" b="1"/>
              <a:t> </a:t>
            </a:r>
            <a:r>
              <a:rPr lang="en-US" sz="1800"/>
              <a:t>only</a:t>
            </a:r>
            <a:r>
              <a:rPr lang="en-US" sz="1800">
                <a:solidFill>
                  <a:schemeClr val="dk1"/>
                </a:solidFill>
                <a:latin typeface="Calibri"/>
                <a:ea typeface="Calibri"/>
                <a:cs typeface="Calibri"/>
                <a:sym typeface="Calibri"/>
              </a:rPr>
              <a:t> </a:t>
            </a:r>
            <a:r>
              <a:rPr lang="en-US" sz="1900">
                <a:solidFill>
                  <a:schemeClr val="dk1"/>
                </a:solidFill>
                <a:latin typeface="Calibri"/>
                <a:ea typeface="Calibri"/>
                <a:cs typeface="Calibri"/>
                <a:sym typeface="Calibri"/>
              </a:rPr>
              <a:t>executed for smaller sub-regions based on science questions.</a:t>
            </a:r>
            <a:endParaRPr sz="18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1" i="0" u="none" strike="noStrike" cap="none">
                <a:solidFill>
                  <a:srgbClr val="000000"/>
                </a:solidFill>
                <a:latin typeface="Arial"/>
                <a:ea typeface="Arial"/>
                <a:cs typeface="Arial"/>
                <a:sym typeface="Arial"/>
              </a:rPr>
              <a:t>Driving data</a:t>
            </a:r>
            <a:endParaRPr sz="1800" b="1" i="0" u="none" strike="noStrike" cap="none">
              <a:solidFill>
                <a:srgbClr val="000000"/>
              </a:solidFill>
              <a:latin typeface="Arial"/>
              <a:ea typeface="Arial"/>
              <a:cs typeface="Arial"/>
              <a:sym typeface="Arial"/>
            </a:endParaRPr>
          </a:p>
          <a:p>
            <a:pPr marL="914400" marR="0" lvl="1"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MERRA-2 Meteorology</a:t>
            </a:r>
            <a:endParaRPr sz="1800" b="1"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None/>
            </a:pPr>
            <a:endParaRPr sz="1800" b="1"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1" i="0" u="none" strike="noStrike" cap="none">
                <a:solidFill>
                  <a:srgbClr val="000000"/>
                </a:solidFill>
                <a:latin typeface="Arial"/>
                <a:ea typeface="Arial"/>
                <a:cs typeface="Arial"/>
                <a:sym typeface="Arial"/>
              </a:rPr>
              <a:t>Data assimilation</a:t>
            </a:r>
            <a:endParaRPr sz="1800" b="0" i="0" u="none" strike="noStrike" cap="none">
              <a:solidFill>
                <a:srgbClr val="000000"/>
              </a:solidFill>
              <a:latin typeface="Arial"/>
              <a:ea typeface="Arial"/>
              <a:cs typeface="Arial"/>
              <a:sym typeface="Arial"/>
            </a:endParaRPr>
          </a:p>
          <a:p>
            <a:pPr marL="914400" marR="0" lvl="1"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Snow</a:t>
            </a:r>
            <a:endParaRPr sz="1800" b="0" i="0" u="none" strike="noStrike" cap="none">
              <a:solidFill>
                <a:srgbClr val="000000"/>
              </a:solidFill>
              <a:latin typeface="Arial"/>
              <a:ea typeface="Arial"/>
              <a:cs typeface="Arial"/>
              <a:sym typeface="Arial"/>
            </a:endParaRPr>
          </a:p>
          <a:p>
            <a:pPr marL="914400" marR="0" lvl="1"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Soil Moisture</a:t>
            </a:r>
            <a:endParaRPr sz="1800" b="0" i="0" u="none" strike="noStrike" cap="none">
              <a:solidFill>
                <a:srgbClr val="000000"/>
              </a:solidFill>
              <a:latin typeface="Arial"/>
              <a:ea typeface="Arial"/>
              <a:cs typeface="Arial"/>
              <a:sym typeface="Arial"/>
            </a:endParaRPr>
          </a:p>
          <a:p>
            <a:pPr marL="914400" marR="0" lvl="1" indent="-342900" algn="l" rtl="0">
              <a:lnSpc>
                <a:spcPct val="100000"/>
              </a:lnSpc>
              <a:spcBef>
                <a:spcPts val="0"/>
              </a:spcBef>
              <a:spcAft>
                <a:spcPts val="0"/>
              </a:spcAft>
              <a:buSzPts val="1800"/>
              <a:buChar char="○"/>
            </a:pPr>
            <a:r>
              <a:rPr lang="en-US" sz="1800"/>
              <a:t>Leaf area index (LAI) / </a:t>
            </a:r>
            <a:br>
              <a:rPr lang="en-US" sz="1800"/>
            </a:br>
            <a:r>
              <a:rPr lang="en-US" sz="1800"/>
              <a:t>	</a:t>
            </a:r>
            <a:r>
              <a:rPr lang="en-US" sz="1800">
                <a:solidFill>
                  <a:schemeClr val="dk1"/>
                </a:solidFill>
              </a:rPr>
              <a:t>Vegetation Optical Depth (VOD)</a:t>
            </a:r>
            <a:endParaRPr sz="1800"/>
          </a:p>
          <a:p>
            <a:pPr marL="457200" marR="0" lvl="0" indent="0" algn="l" rtl="0">
              <a:lnSpc>
                <a:spcPct val="100000"/>
              </a:lnSpc>
              <a:spcBef>
                <a:spcPts val="0"/>
              </a:spcBef>
              <a:spcAft>
                <a:spcPts val="0"/>
              </a:spcAft>
              <a:buNone/>
            </a:pPr>
            <a:endParaRPr sz="1800" b="1"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1" i="0" u="none" strike="noStrike" cap="none">
                <a:solidFill>
                  <a:srgbClr val="000000"/>
                </a:solidFill>
                <a:latin typeface="Arial"/>
                <a:ea typeface="Arial"/>
                <a:cs typeface="Arial"/>
                <a:sym typeface="Arial"/>
              </a:rPr>
              <a:t>Special adaptation</a:t>
            </a:r>
            <a:endParaRPr sz="1800" b="1" i="0" u="none" strike="noStrike" cap="none">
              <a:solidFill>
                <a:srgbClr val="000000"/>
              </a:solidFill>
              <a:latin typeface="Arial"/>
              <a:ea typeface="Arial"/>
              <a:cs typeface="Arial"/>
              <a:sym typeface="Arial"/>
            </a:endParaRPr>
          </a:p>
          <a:p>
            <a:pPr marL="914400" marR="0" lvl="1"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Startup based on Global spin-up</a:t>
            </a:r>
            <a:endParaRPr sz="1800" b="0" i="0" u="none" strike="noStrike" cap="none">
              <a:solidFill>
                <a:srgbClr val="000000"/>
              </a:solidFill>
              <a:latin typeface="Arial"/>
              <a:ea typeface="Arial"/>
              <a:cs typeface="Arial"/>
              <a:sym typeface="Arial"/>
            </a:endParaRPr>
          </a:p>
          <a:p>
            <a:pPr marL="914400" marR="0" lvl="1"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Ability to switch land use in response to disturbance, annually</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3" name="Google Shape;123;g1210aec4ffd_0_3"/>
          <p:cNvCxnSpPr/>
          <p:nvPr/>
        </p:nvCxnSpPr>
        <p:spPr>
          <a:xfrm>
            <a:off x="6180750" y="903725"/>
            <a:ext cx="10800" cy="5601600"/>
          </a:xfrm>
          <a:prstGeom prst="straightConnector1">
            <a:avLst/>
          </a:prstGeom>
          <a:noFill/>
          <a:ln w="38100" cap="flat" cmpd="sng">
            <a:solidFill>
              <a:schemeClr val="dk2"/>
            </a:solidFill>
            <a:prstDash val="solid"/>
            <a:round/>
            <a:headEnd type="none" w="med" len="med"/>
            <a:tailEnd type="none" w="med" len="med"/>
          </a:ln>
        </p:spPr>
      </p:cxnSp>
      <p:cxnSp>
        <p:nvCxnSpPr>
          <p:cNvPr id="124" name="Google Shape;124;g1210aec4ffd_0_3"/>
          <p:cNvCxnSpPr/>
          <p:nvPr/>
        </p:nvCxnSpPr>
        <p:spPr>
          <a:xfrm rot="10800000">
            <a:off x="643025" y="1288150"/>
            <a:ext cx="10934400" cy="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1690</Words>
  <Application>Microsoft Macintosh PowerPoint</Application>
  <PresentationFormat>Widescreen</PresentationFormat>
  <Paragraphs>195</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Kumar, Sujay V (GSFC-6170)</cp:lastModifiedBy>
  <cp:revision>3</cp:revision>
  <dcterms:modified xsi:type="dcterms:W3CDTF">2022-05-17T17:02:36Z</dcterms:modified>
</cp:coreProperties>
</file>