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3" r:id="rId2"/>
    <p:sldMasterId id="2147483688" r:id="rId3"/>
  </p:sldMasterIdLst>
  <p:notesMasterIdLst>
    <p:notesMasterId r:id="rId17"/>
  </p:notesMasterIdLst>
  <p:sldIdLst>
    <p:sldId id="328" r:id="rId4"/>
    <p:sldId id="1635" r:id="rId5"/>
    <p:sldId id="1573" r:id="rId6"/>
    <p:sldId id="1560" r:id="rId7"/>
    <p:sldId id="1616" r:id="rId8"/>
    <p:sldId id="1622" r:id="rId9"/>
    <p:sldId id="1636" r:id="rId10"/>
    <p:sldId id="1637" r:id="rId11"/>
    <p:sldId id="1638" r:id="rId12"/>
    <p:sldId id="1639" r:id="rId13"/>
    <p:sldId id="1621" r:id="rId14"/>
    <p:sldId id="1607" r:id="rId15"/>
    <p:sldId id="1633"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Jones" initials="DJ" lastIdx="2" clrIdx="0">
    <p:extLst>
      <p:ext uri="{19B8F6BF-5375-455C-9EA6-DF929625EA0E}">
        <p15:presenceInfo xmlns:p15="http://schemas.microsoft.com/office/powerpoint/2012/main" userId="19bf9cad9a0cd6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EC"/>
    <a:srgbClr val="EC8823"/>
    <a:srgbClr val="FFFFFF"/>
    <a:srgbClr val="FFF1C8"/>
    <a:srgbClr val="4CE600"/>
    <a:srgbClr val="87929F"/>
    <a:srgbClr val="4A7EBB"/>
    <a:srgbClr val="D69D5A"/>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9" autoAdjust="0"/>
    <p:restoredTop sz="90288" autoAdjust="0"/>
  </p:normalViewPr>
  <p:slideViewPr>
    <p:cSldViewPr snapToGrid="0">
      <p:cViewPr varScale="1">
        <p:scale>
          <a:sx n="65" d="100"/>
          <a:sy n="65" d="100"/>
        </p:scale>
        <p:origin x="846"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652"/>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02A57-297E-4B8E-8CF4-BBDBB64E96B9}" type="datetimeFigureOut">
              <a:rPr lang="en-US" smtClean="0"/>
              <a:t>4/19/2023</a:t>
            </a:fld>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BA3FB-1992-485F-A5F2-30650DBD4574}" type="slidenum">
              <a:rPr lang="en-US" smtClean="0"/>
              <a:t>‹#›</a:t>
            </a:fld>
            <a:endParaRPr lang="en-US"/>
          </a:p>
        </p:txBody>
      </p:sp>
    </p:spTree>
    <p:extLst>
      <p:ext uri="{BB962C8B-B14F-4D97-AF65-F5344CB8AC3E}">
        <p14:creationId xmlns:p14="http://schemas.microsoft.com/office/powerpoint/2010/main" val="74237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BA3FB-1992-485F-A5F2-30650DBD4574}" type="slidenum">
              <a:rPr lang="en-US" smtClean="0"/>
              <a:t>1</a:t>
            </a:fld>
            <a:endParaRPr lang="en-US"/>
          </a:p>
        </p:txBody>
      </p:sp>
    </p:spTree>
    <p:extLst>
      <p:ext uri="{BB962C8B-B14F-4D97-AF65-F5344CB8AC3E}">
        <p14:creationId xmlns:p14="http://schemas.microsoft.com/office/powerpoint/2010/main" val="1431138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BA3FB-1992-485F-A5F2-30650DBD4574}" type="slidenum">
              <a:rPr lang="en-US" smtClean="0"/>
              <a:t>10</a:t>
            </a:fld>
            <a:endParaRPr lang="en-US"/>
          </a:p>
        </p:txBody>
      </p:sp>
    </p:spTree>
    <p:extLst>
      <p:ext uri="{BB962C8B-B14F-4D97-AF65-F5344CB8AC3E}">
        <p14:creationId xmlns:p14="http://schemas.microsoft.com/office/powerpoint/2010/main" val="268912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a:xfrm>
            <a:off x="3897865" y="8685213"/>
            <a:ext cx="2971800" cy="458787"/>
          </a:xfrm>
        </p:spPr>
        <p:txBody>
          <a:bodyPr/>
          <a:lstStyle/>
          <a:p>
            <a:fld id="{39ABA3FB-1992-485F-A5F2-30650DBD4574}" type="slidenum">
              <a:rPr lang="en-US" smtClean="0"/>
              <a:t>12</a:t>
            </a:fld>
            <a:endParaRPr lang="en-US"/>
          </a:p>
        </p:txBody>
      </p:sp>
    </p:spTree>
    <p:extLst>
      <p:ext uri="{BB962C8B-B14F-4D97-AF65-F5344CB8AC3E}">
        <p14:creationId xmlns:p14="http://schemas.microsoft.com/office/powerpoint/2010/main" val="427700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a:xfrm>
            <a:off x="3897865" y="8685213"/>
            <a:ext cx="2971800" cy="458787"/>
          </a:xfrm>
        </p:spPr>
        <p:txBody>
          <a:bodyPr/>
          <a:lstStyle/>
          <a:p>
            <a:fld id="{39ABA3FB-1992-485F-A5F2-30650DBD4574}" type="slidenum">
              <a:rPr lang="en-US" smtClean="0"/>
              <a:t>13</a:t>
            </a:fld>
            <a:endParaRPr lang="en-US"/>
          </a:p>
        </p:txBody>
      </p:sp>
    </p:spTree>
    <p:extLst>
      <p:ext uri="{BB962C8B-B14F-4D97-AF65-F5344CB8AC3E}">
        <p14:creationId xmlns:p14="http://schemas.microsoft.com/office/powerpoint/2010/main" val="371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CD530-0883-444B-A584-9557AFBDB4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91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CD530-0883-444B-A584-9557AFBDB4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0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CD530-0883-444B-A584-9557AFBDB4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10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CD530-0883-444B-A584-9557AFBDB4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4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BA3FB-1992-485F-A5F2-30650DBD4574}" type="slidenum">
              <a:rPr lang="en-US" smtClean="0"/>
              <a:t>6</a:t>
            </a:fld>
            <a:endParaRPr lang="en-US"/>
          </a:p>
        </p:txBody>
      </p:sp>
    </p:spTree>
    <p:extLst>
      <p:ext uri="{BB962C8B-B14F-4D97-AF65-F5344CB8AC3E}">
        <p14:creationId xmlns:p14="http://schemas.microsoft.com/office/powerpoint/2010/main" val="170430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BA3FB-1992-485F-A5F2-30650DBD4574}" type="slidenum">
              <a:rPr lang="en-US" smtClean="0"/>
              <a:t>7</a:t>
            </a:fld>
            <a:endParaRPr lang="en-US"/>
          </a:p>
        </p:txBody>
      </p:sp>
    </p:spTree>
    <p:extLst>
      <p:ext uri="{BB962C8B-B14F-4D97-AF65-F5344CB8AC3E}">
        <p14:creationId xmlns:p14="http://schemas.microsoft.com/office/powerpoint/2010/main" val="107098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BA3FB-1992-485F-A5F2-30650DBD4574}" type="slidenum">
              <a:rPr lang="en-US" smtClean="0"/>
              <a:t>8</a:t>
            </a:fld>
            <a:endParaRPr lang="en-US"/>
          </a:p>
        </p:txBody>
      </p:sp>
    </p:spTree>
    <p:extLst>
      <p:ext uri="{BB962C8B-B14F-4D97-AF65-F5344CB8AC3E}">
        <p14:creationId xmlns:p14="http://schemas.microsoft.com/office/powerpoint/2010/main" val="34508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BA3FB-1992-485F-A5F2-30650DBD4574}" type="slidenum">
              <a:rPr lang="en-US" smtClean="0"/>
              <a:t>9</a:t>
            </a:fld>
            <a:endParaRPr lang="en-US"/>
          </a:p>
        </p:txBody>
      </p:sp>
    </p:spTree>
    <p:extLst>
      <p:ext uri="{BB962C8B-B14F-4D97-AF65-F5344CB8AC3E}">
        <p14:creationId xmlns:p14="http://schemas.microsoft.com/office/powerpoint/2010/main" val="1598970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Slide Number Placeholder 3"/>
          <p:cNvSpPr>
            <a:spLocks noGrp="1"/>
          </p:cNvSpPr>
          <p:nvPr>
            <p:ph type="sldNum" sz="quarter" idx="10"/>
          </p:nvPr>
        </p:nvSpPr>
        <p:spPr/>
        <p:txBody>
          <a:bodyPr/>
          <a:lstStyle/>
          <a:p>
            <a:fld id="{CC643DEB-8AA3-43C8-BF16-3E8C7AAD52A5}" type="slidenum">
              <a:rPr lang="en-US" smtClean="0"/>
              <a:t>‹#›</a:t>
            </a:fld>
            <a:endParaRPr lang="en-US"/>
          </a:p>
        </p:txBody>
      </p:sp>
      <p:pic>
        <p:nvPicPr>
          <p:cNvPr id="5" name="Picture 4" descr="A picture containing drawing&#10;&#10;Description automatically generated">
            <a:extLst>
              <a:ext uri="{FF2B5EF4-FFF2-40B4-BE49-F238E27FC236}">
                <a16:creationId xmlns:a16="http://schemas.microsoft.com/office/drawing/2014/main" id="{B74761FF-A8E0-474B-A7C9-A5F494417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 y="6153458"/>
            <a:ext cx="1889760" cy="600456"/>
          </a:xfrm>
          <a:prstGeom prst="rect">
            <a:avLst/>
          </a:prstGeom>
        </p:spPr>
      </p:pic>
    </p:spTree>
    <p:extLst>
      <p:ext uri="{BB962C8B-B14F-4D97-AF65-F5344CB8AC3E}">
        <p14:creationId xmlns:p14="http://schemas.microsoft.com/office/powerpoint/2010/main" val="11934071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60D77-46C6-49AA-9368-DB4D6C06001F}" type="datetimeFigureOut">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16606828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60D77-46C6-49AA-9368-DB4D6C06001F}" type="datetimeFigureOut">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7790507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60D77-46C6-49AA-9368-DB4D6C06001F}"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27248301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60D77-46C6-49AA-9368-DB4D6C06001F}"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9528070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60D77-46C6-49AA-9368-DB4D6C06001F}"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29167502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60D77-46C6-49AA-9368-DB4D6C06001F}"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26804936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3"/>
            <a:ext cx="2844800" cy="365125"/>
          </a:xfrm>
          <a:prstGeom prst="rect">
            <a:avLst/>
          </a:prstGeom>
        </p:spPr>
        <p:txBody>
          <a:bodyPr/>
          <a:lstStyle>
            <a:lvl1pPr>
              <a:defRPr/>
            </a:lvl1pPr>
          </a:lstStyle>
          <a:p>
            <a:fld id="{CC643DEB-8AA3-43C8-BF16-3E8C7AAD52A5}" type="slidenum">
              <a:rPr lang="en-US" smtClean="0"/>
              <a:t>‹#›</a:t>
            </a:fld>
            <a:endParaRPr lang="en-US"/>
          </a:p>
        </p:txBody>
      </p:sp>
    </p:spTree>
    <p:extLst>
      <p:ext uri="{BB962C8B-B14F-4D97-AF65-F5344CB8AC3E}">
        <p14:creationId xmlns:p14="http://schemas.microsoft.com/office/powerpoint/2010/main" val="14271337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Slide Number Placeholder 3"/>
          <p:cNvSpPr>
            <a:spLocks noGrp="1"/>
          </p:cNvSpPr>
          <p:nvPr>
            <p:ph type="sldNum" sz="quarter" idx="10"/>
          </p:nvPr>
        </p:nvSpPr>
        <p:spPr/>
        <p:txBody>
          <a:bodyPr/>
          <a:lstStyle/>
          <a:p>
            <a:fld id="{CC643DEB-8AA3-43C8-BF16-3E8C7AAD52A5}" type="slidenum">
              <a:rPr lang="en-US" smtClean="0"/>
              <a:t>‹#›</a:t>
            </a:fld>
            <a:endParaRPr lang="en-US"/>
          </a:p>
        </p:txBody>
      </p:sp>
      <p:pic>
        <p:nvPicPr>
          <p:cNvPr id="5" name="Picture 4" descr="A picture containing drawing&#10;&#10;Description automatically generated">
            <a:extLst>
              <a:ext uri="{FF2B5EF4-FFF2-40B4-BE49-F238E27FC236}">
                <a16:creationId xmlns:a16="http://schemas.microsoft.com/office/drawing/2014/main" id="{B74761FF-A8E0-474B-A7C9-A5F494417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 y="6153458"/>
            <a:ext cx="1889760" cy="600456"/>
          </a:xfrm>
          <a:prstGeom prst="rect">
            <a:avLst/>
          </a:prstGeom>
        </p:spPr>
      </p:pic>
    </p:spTree>
    <p:extLst>
      <p:ext uri="{BB962C8B-B14F-4D97-AF65-F5344CB8AC3E}">
        <p14:creationId xmlns:p14="http://schemas.microsoft.com/office/powerpoint/2010/main" val="225552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3"/>
            <a:ext cx="2844800" cy="365125"/>
          </a:xfrm>
          <a:prstGeom prst="rect">
            <a:avLst/>
          </a:prstGeom>
        </p:spPr>
        <p:txBody>
          <a:bodyPr/>
          <a:lstStyle>
            <a:lvl1pPr>
              <a:defRPr/>
            </a:lvl1pPr>
          </a:lstStyle>
          <a:p>
            <a:fld id="{CC643DEB-8AA3-43C8-BF16-3E8C7AAD52A5}" type="slidenum">
              <a:rPr lang="en-US" smtClean="0"/>
              <a:t>‹#›</a:t>
            </a:fld>
            <a:endParaRPr lang="en-US"/>
          </a:p>
        </p:txBody>
      </p:sp>
    </p:spTree>
    <p:extLst>
      <p:ext uri="{BB962C8B-B14F-4D97-AF65-F5344CB8AC3E}">
        <p14:creationId xmlns:p14="http://schemas.microsoft.com/office/powerpoint/2010/main" val="29675881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60D77-46C6-49AA-9368-DB4D6C06001F}"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22427956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60D77-46C6-49AA-9368-DB4D6C06001F}"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31744194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60D77-46C6-49AA-9368-DB4D6C06001F}"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17894707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60D77-46C6-49AA-9368-DB4D6C06001F}"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5820466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60D77-46C6-49AA-9368-DB4D6C06001F}" type="datetimeFigureOut">
              <a:rPr lang="en-US" smtClean="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6EC04-0E60-4F18-B25B-370C9810CBF1}" type="slidenum">
              <a:rPr lang="en-US" smtClean="0"/>
              <a:t>‹#›</a:t>
            </a:fld>
            <a:endParaRPr lang="en-US"/>
          </a:p>
        </p:txBody>
      </p:sp>
    </p:spTree>
    <p:extLst>
      <p:ext uri="{BB962C8B-B14F-4D97-AF65-F5344CB8AC3E}">
        <p14:creationId xmlns:p14="http://schemas.microsoft.com/office/powerpoint/2010/main" val="40953722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182880"/>
            <a:ext cx="10972800" cy="7589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4"/>
          </p:nvPr>
        </p:nvSpPr>
        <p:spPr>
          <a:xfrm>
            <a:off x="94562" y="6400799"/>
            <a:ext cx="2725756"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Slide </a:t>
            </a:r>
            <a:fld id="{CC643DEB-8AA3-43C8-BF16-3E8C7AAD52A5}" type="slidenum">
              <a:rPr lang="en-US" smtClean="0"/>
              <a:pPr/>
              <a:t>‹#›</a:t>
            </a:fld>
            <a:r>
              <a:rPr lang="en-US" dirty="0"/>
              <a:t> March 31, 2020 | 2:30pm – 3:30pm ET</a:t>
            </a:r>
          </a:p>
        </p:txBody>
      </p:sp>
      <p:pic>
        <p:nvPicPr>
          <p:cNvPr id="11" name="Picture 10">
            <a:extLst>
              <a:ext uri="{FF2B5EF4-FFF2-40B4-BE49-F238E27FC236}">
                <a16:creationId xmlns:a16="http://schemas.microsoft.com/office/drawing/2014/main" id="{536E1004-E35C-45AC-8856-3CFB8E60E45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37434" y="6153458"/>
            <a:ext cx="989366" cy="494683"/>
          </a:xfrm>
          <a:prstGeom prst="rect">
            <a:avLst/>
          </a:prstGeom>
        </p:spPr>
      </p:pic>
      <p:sp>
        <p:nvSpPr>
          <p:cNvPr id="8" name="Rectangle 7">
            <a:extLst>
              <a:ext uri="{FF2B5EF4-FFF2-40B4-BE49-F238E27FC236}">
                <a16:creationId xmlns:a16="http://schemas.microsoft.com/office/drawing/2014/main" id="{9E1F9A6A-0D87-4982-B66A-870A4A6E5163}"/>
              </a:ext>
            </a:extLst>
          </p:cNvPr>
          <p:cNvSpPr/>
          <p:nvPr userDrawn="1"/>
        </p:nvSpPr>
        <p:spPr>
          <a:xfrm>
            <a:off x="0" y="0"/>
            <a:ext cx="12192000" cy="1215614"/>
          </a:xfrm>
          <a:prstGeom prst="rect">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864CB1-38B8-4E02-A499-481C62A2FDD0}"/>
              </a:ext>
            </a:extLst>
          </p:cNvPr>
          <p:cNvSpPr/>
          <p:nvPr userDrawn="1"/>
        </p:nvSpPr>
        <p:spPr>
          <a:xfrm>
            <a:off x="-1" y="1097406"/>
            <a:ext cx="12192001" cy="145500"/>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41000"/>
                </a:schemeClr>
              </a:gs>
            </a:gsLst>
            <a:lin ang="0" scaled="1"/>
            <a:tileRect/>
          </a:gra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8879002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ftr="0"/>
  <p:txStyles>
    <p:titleStyle>
      <a:lvl1pPr algn="l" rtl="0" eaLnBrk="1" fontAlgn="base" hangingPunct="1">
        <a:spcBef>
          <a:spcPct val="0"/>
        </a:spcBef>
        <a:spcAft>
          <a:spcPct val="0"/>
        </a:spcAft>
        <a:defRPr sz="30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Wingdings" pitchFamily="2" charset="2"/>
        <a:buChar char="§"/>
        <a:defRPr sz="2400" kern="1200">
          <a:solidFill>
            <a:schemeClr val="tx1">
              <a:lumMod val="75000"/>
              <a:lumOff val="25000"/>
            </a:schemeClr>
          </a:solidFill>
          <a:latin typeface="Arial" pitchFamily="34" charset="0"/>
          <a:ea typeface="+mn-ea"/>
          <a:cs typeface="Arial" pitchFamily="34" charset="0"/>
        </a:defRPr>
      </a:lvl1pPr>
      <a:lvl2pPr marL="557213" indent="-214313" algn="l" rtl="0" eaLnBrk="1" fontAlgn="base" hangingPunct="1">
        <a:spcBef>
          <a:spcPct val="20000"/>
        </a:spcBef>
        <a:spcAft>
          <a:spcPct val="0"/>
        </a:spcAft>
        <a:buFont typeface="Arial" charset="0"/>
        <a:buChar char="–"/>
        <a:defRPr sz="2100" kern="1200">
          <a:solidFill>
            <a:schemeClr val="tx1">
              <a:lumMod val="75000"/>
              <a:lumOff val="25000"/>
            </a:schemeClr>
          </a:solidFill>
          <a:latin typeface="Arial" pitchFamily="34" charset="0"/>
          <a:ea typeface="+mn-ea"/>
          <a:cs typeface="Arial" pitchFamily="34" charset="0"/>
        </a:defRPr>
      </a:lvl2pPr>
      <a:lvl3pPr marL="857250" indent="-171450" algn="l" rtl="0" eaLnBrk="1" fontAlgn="base" hangingPunct="1">
        <a:spcBef>
          <a:spcPct val="20000"/>
        </a:spcBef>
        <a:spcAft>
          <a:spcPct val="0"/>
        </a:spcAft>
        <a:buFont typeface="Arial" charset="0"/>
        <a:buChar char="•"/>
        <a:defRPr sz="1800" kern="1200">
          <a:solidFill>
            <a:schemeClr val="tx1">
              <a:lumMod val="75000"/>
              <a:lumOff val="25000"/>
            </a:schemeClr>
          </a:solidFill>
          <a:latin typeface="Arial" pitchFamily="34" charset="0"/>
          <a:ea typeface="+mn-ea"/>
          <a:cs typeface="Arial" pitchFamily="34" charset="0"/>
        </a:defRPr>
      </a:lvl3pPr>
      <a:lvl4pPr marL="1200150" indent="-171450" algn="l" rtl="0" eaLnBrk="1" fontAlgn="base" hangingPunct="1">
        <a:spcBef>
          <a:spcPct val="20000"/>
        </a:spcBef>
        <a:spcAft>
          <a:spcPct val="0"/>
        </a:spcAft>
        <a:buFont typeface="Arial" charset="0"/>
        <a:buChar char="–"/>
        <a:defRPr sz="1500" kern="1200">
          <a:solidFill>
            <a:schemeClr val="tx1">
              <a:lumMod val="75000"/>
              <a:lumOff val="25000"/>
            </a:schemeClr>
          </a:solidFill>
          <a:latin typeface="Arial" pitchFamily="34" charset="0"/>
          <a:ea typeface="+mn-ea"/>
          <a:cs typeface="Arial" pitchFamily="34" charset="0"/>
        </a:defRPr>
      </a:lvl4pPr>
      <a:lvl5pPr marL="1543050" indent="-171450" algn="l" rtl="0" eaLnBrk="1" fontAlgn="base" hangingPunct="1">
        <a:spcBef>
          <a:spcPct val="20000"/>
        </a:spcBef>
        <a:spcAft>
          <a:spcPct val="0"/>
        </a:spcAft>
        <a:buFont typeface="Arial" charset="0"/>
        <a:buChar char="»"/>
        <a:defRPr sz="1500" kern="1200">
          <a:solidFill>
            <a:schemeClr val="tx1">
              <a:lumMod val="75000"/>
              <a:lumOff val="25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A65C79-92D2-4339-8796-AF0576A4C82B}"/>
              </a:ext>
            </a:extLst>
          </p:cNvPr>
          <p:cNvSpPr/>
          <p:nvPr userDrawn="1"/>
        </p:nvSpPr>
        <p:spPr>
          <a:xfrm>
            <a:off x="0" y="0"/>
            <a:ext cx="12192000" cy="1215614"/>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Placeholder 1"/>
          <p:cNvSpPr>
            <a:spLocks noGrp="1"/>
          </p:cNvSpPr>
          <p:nvPr>
            <p:ph type="title"/>
          </p:nvPr>
        </p:nvSpPr>
        <p:spPr bwMode="auto">
          <a:xfrm>
            <a:off x="609600" y="182880"/>
            <a:ext cx="10972800" cy="7589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643DEB-8AA3-43C8-BF16-3E8C7AAD52A5}" type="slidenum">
              <a:rPr lang="en-US" smtClean="0"/>
              <a:t>‹#›</a:t>
            </a:fld>
            <a:endParaRPr lang="en-US"/>
          </a:p>
        </p:txBody>
      </p:sp>
      <p:pic>
        <p:nvPicPr>
          <p:cNvPr id="11" name="Picture 10">
            <a:extLst>
              <a:ext uri="{FF2B5EF4-FFF2-40B4-BE49-F238E27FC236}">
                <a16:creationId xmlns:a16="http://schemas.microsoft.com/office/drawing/2014/main" id="{536E1004-E35C-45AC-8856-3CFB8E60E45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37434" y="6153458"/>
            <a:ext cx="989366" cy="494683"/>
          </a:xfrm>
          <a:prstGeom prst="rect">
            <a:avLst/>
          </a:prstGeom>
        </p:spPr>
      </p:pic>
      <p:sp>
        <p:nvSpPr>
          <p:cNvPr id="12" name="Rectangle 11">
            <a:extLst>
              <a:ext uri="{FF2B5EF4-FFF2-40B4-BE49-F238E27FC236}">
                <a16:creationId xmlns:a16="http://schemas.microsoft.com/office/drawing/2014/main" id="{2C7E55DF-D816-44F9-BD96-DEC05F97EECF}"/>
              </a:ext>
            </a:extLst>
          </p:cNvPr>
          <p:cNvSpPr/>
          <p:nvPr userDrawn="1"/>
        </p:nvSpPr>
        <p:spPr>
          <a:xfrm>
            <a:off x="-1" y="1097406"/>
            <a:ext cx="12192001" cy="145500"/>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41000"/>
                </a:schemeClr>
              </a:gs>
            </a:gsLst>
            <a:lin ang="0" scaled="1"/>
            <a:tileRect/>
          </a:gra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94002594"/>
      </p:ext>
    </p:extLst>
  </p:cSld>
  <p:clrMap bg1="lt1" tx1="dk1" bg2="lt2" tx2="dk2" accent1="accent1" accent2="accent2" accent3="accent3" accent4="accent4" accent5="accent5" accent6="accent6" hlink="hlink" folHlink="folHlink"/>
  <p:sldLayoutIdLst>
    <p:sldLayoutId id="2147483684" r:id="rId1"/>
    <p:sldLayoutId id="2147483685" r:id="rId2"/>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ftr="0"/>
  <p:txStyles>
    <p:titleStyle>
      <a:lvl1pPr algn="l" rtl="0" eaLnBrk="1" fontAlgn="base" hangingPunct="1">
        <a:spcBef>
          <a:spcPct val="0"/>
        </a:spcBef>
        <a:spcAft>
          <a:spcPct val="0"/>
        </a:spcAft>
        <a:defRPr sz="30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Wingdings" pitchFamily="2" charset="2"/>
        <a:buChar char="§"/>
        <a:defRPr sz="2400" kern="1200">
          <a:solidFill>
            <a:schemeClr val="tx1">
              <a:lumMod val="75000"/>
              <a:lumOff val="25000"/>
            </a:schemeClr>
          </a:solidFill>
          <a:latin typeface="Arial" pitchFamily="34" charset="0"/>
          <a:ea typeface="+mn-ea"/>
          <a:cs typeface="Arial" pitchFamily="34" charset="0"/>
        </a:defRPr>
      </a:lvl1pPr>
      <a:lvl2pPr marL="557213" indent="-214313" algn="l" rtl="0" eaLnBrk="1" fontAlgn="base" hangingPunct="1">
        <a:spcBef>
          <a:spcPct val="20000"/>
        </a:spcBef>
        <a:spcAft>
          <a:spcPct val="0"/>
        </a:spcAft>
        <a:buFont typeface="Arial" charset="0"/>
        <a:buChar char="–"/>
        <a:defRPr sz="2100" kern="1200">
          <a:solidFill>
            <a:schemeClr val="tx1">
              <a:lumMod val="75000"/>
              <a:lumOff val="25000"/>
            </a:schemeClr>
          </a:solidFill>
          <a:latin typeface="Arial" pitchFamily="34" charset="0"/>
          <a:ea typeface="+mn-ea"/>
          <a:cs typeface="Arial" pitchFamily="34" charset="0"/>
        </a:defRPr>
      </a:lvl2pPr>
      <a:lvl3pPr marL="857250" indent="-171450" algn="l" rtl="0" eaLnBrk="1" fontAlgn="base" hangingPunct="1">
        <a:spcBef>
          <a:spcPct val="20000"/>
        </a:spcBef>
        <a:spcAft>
          <a:spcPct val="0"/>
        </a:spcAft>
        <a:buFont typeface="Arial" charset="0"/>
        <a:buChar char="•"/>
        <a:defRPr sz="1800" kern="1200">
          <a:solidFill>
            <a:schemeClr val="tx1">
              <a:lumMod val="75000"/>
              <a:lumOff val="25000"/>
            </a:schemeClr>
          </a:solidFill>
          <a:latin typeface="Arial" pitchFamily="34" charset="0"/>
          <a:ea typeface="+mn-ea"/>
          <a:cs typeface="Arial" pitchFamily="34" charset="0"/>
        </a:defRPr>
      </a:lvl3pPr>
      <a:lvl4pPr marL="1200150" indent="-171450" algn="l" rtl="0" eaLnBrk="1" fontAlgn="base" hangingPunct="1">
        <a:spcBef>
          <a:spcPct val="20000"/>
        </a:spcBef>
        <a:spcAft>
          <a:spcPct val="0"/>
        </a:spcAft>
        <a:buFont typeface="Arial" charset="0"/>
        <a:buChar char="–"/>
        <a:defRPr sz="1500" kern="1200">
          <a:solidFill>
            <a:schemeClr val="tx1">
              <a:lumMod val="75000"/>
              <a:lumOff val="25000"/>
            </a:schemeClr>
          </a:solidFill>
          <a:latin typeface="Arial" pitchFamily="34" charset="0"/>
          <a:ea typeface="+mn-ea"/>
          <a:cs typeface="Arial" pitchFamily="34" charset="0"/>
        </a:defRPr>
      </a:lvl4pPr>
      <a:lvl5pPr marL="1543050" indent="-171450" algn="l" rtl="0" eaLnBrk="1" fontAlgn="base" hangingPunct="1">
        <a:spcBef>
          <a:spcPct val="20000"/>
        </a:spcBef>
        <a:spcAft>
          <a:spcPct val="0"/>
        </a:spcAft>
        <a:buFont typeface="Arial" charset="0"/>
        <a:buChar char="»"/>
        <a:defRPr sz="1500" kern="1200">
          <a:solidFill>
            <a:schemeClr val="tx1">
              <a:lumMod val="75000"/>
              <a:lumOff val="25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60D77-46C6-49AA-9368-DB4D6C06001F}" type="datetimeFigureOut">
              <a:rPr lang="en-US" smtClean="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6EC04-0E60-4F18-B25B-370C9810CBF1}" type="slidenum">
              <a:rPr lang="en-US" smtClean="0"/>
              <a:t>‹#›</a:t>
            </a:fld>
            <a:endParaRPr lang="en-US"/>
          </a:p>
        </p:txBody>
      </p:sp>
      <p:pic>
        <p:nvPicPr>
          <p:cNvPr id="1026" name="Picture 2" descr="California Wildfires Update on LNU, SCU, CZU August Lightning Complex Fires">
            <a:extLst>
              <a:ext uri="{FF2B5EF4-FFF2-40B4-BE49-F238E27FC236}">
                <a16:creationId xmlns:a16="http://schemas.microsoft.com/office/drawing/2014/main" id="{B758477B-90EE-4AB7-B69F-BA9B36E586EA}"/>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brightnessContrast bright="-30000" contrast="-21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790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56.svg"/><Relationship Id="rId3" Type="http://schemas.openxmlformats.org/officeDocument/2006/relationships/image" Target="../media/image5.png"/><Relationship Id="rId21" Type="http://schemas.openxmlformats.org/officeDocument/2006/relationships/image" Target="../media/image59.sv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media/image53.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24" Type="http://schemas.microsoft.com/office/2007/relationships/hdphoto" Target="../media/hdphoto3.wdp"/><Relationship Id="rId5" Type="http://schemas.openxmlformats.org/officeDocument/2006/relationships/image" Target="../media/image6.jpg"/><Relationship Id="rId15" Type="http://schemas.openxmlformats.org/officeDocument/2006/relationships/image" Target="../media/image51.png"/><Relationship Id="rId23" Type="http://schemas.openxmlformats.org/officeDocument/2006/relationships/image" Target="../media/image61.png"/><Relationship Id="rId10" Type="http://schemas.openxmlformats.org/officeDocument/2006/relationships/image" Target="../media/image11.png"/><Relationship Id="rId19" Type="http://schemas.openxmlformats.org/officeDocument/2006/relationships/image" Target="../media/image57.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image" Target="../media/image66.png"/><Relationship Id="rId3"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5.svg"/><Relationship Id="rId2" Type="http://schemas.openxmlformats.org/officeDocument/2006/relationships/image" Target="../media/image5.png"/><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63.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9.png"/><Relationship Id="rId5" Type="http://schemas.openxmlformats.org/officeDocument/2006/relationships/image" Target="../media/image67.jpe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9.png"/><Relationship Id="rId5" Type="http://schemas.openxmlformats.org/officeDocument/2006/relationships/image" Target="../media/image67.jpe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47.png"/><Relationship Id="rId3" Type="http://schemas.openxmlformats.org/officeDocument/2006/relationships/image" Target="../media/image5.png"/><Relationship Id="rId21" Type="http://schemas.openxmlformats.org/officeDocument/2006/relationships/image" Target="../media/image50.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44.png"/><Relationship Id="rId10" Type="http://schemas.openxmlformats.org/officeDocument/2006/relationships/image" Target="../media/image11.png"/><Relationship Id="rId19" Type="http://schemas.openxmlformats.org/officeDocument/2006/relationships/image" Target="../media/image48.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47.png"/><Relationship Id="rId3" Type="http://schemas.openxmlformats.org/officeDocument/2006/relationships/image" Target="../media/image5.png"/><Relationship Id="rId21" Type="http://schemas.openxmlformats.org/officeDocument/2006/relationships/image" Target="../media/image51.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44.png"/><Relationship Id="rId10" Type="http://schemas.openxmlformats.org/officeDocument/2006/relationships/image" Target="../media/image11.png"/><Relationship Id="rId19" Type="http://schemas.openxmlformats.org/officeDocument/2006/relationships/image" Target="../media/image48.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54.png"/><Relationship Id="rId2" Type="http://schemas.openxmlformats.org/officeDocument/2006/relationships/notesSlide" Target="../notesSlides/notesSlide8.xml"/><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51.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55.png"/><Relationship Id="rId3" Type="http://schemas.openxmlformats.org/officeDocument/2006/relationships/image" Target="../media/image5.png"/><Relationship Id="rId21" Type="http://schemas.openxmlformats.org/officeDocument/2006/relationships/image" Target="../media/image58.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54.png"/><Relationship Id="rId2" Type="http://schemas.openxmlformats.org/officeDocument/2006/relationships/notesSlide" Target="../notesSlides/notesSlide9.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51.png"/><Relationship Id="rId23" Type="http://schemas.openxmlformats.org/officeDocument/2006/relationships/image" Target="../media/image60.png"/><Relationship Id="rId10" Type="http://schemas.openxmlformats.org/officeDocument/2006/relationships/image" Target="../media/image11.png"/><Relationship Id="rId19" Type="http://schemas.openxmlformats.org/officeDocument/2006/relationships/image" Target="../media/image56.sv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5">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6298058" y="21389"/>
            <a:ext cx="550535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TFRSAC April 19-20, 2023</a:t>
            </a:r>
          </a:p>
        </p:txBody>
      </p:sp>
      <p:sp>
        <p:nvSpPr>
          <p:cNvPr id="15" name="TextBox 14">
            <a:extLst>
              <a:ext uri="{FF2B5EF4-FFF2-40B4-BE49-F238E27FC236}">
                <a16:creationId xmlns:a16="http://schemas.microsoft.com/office/drawing/2014/main" id="{EE325987-EB86-2157-DAA2-645D88CFCB45}"/>
              </a:ext>
            </a:extLst>
          </p:cNvPr>
          <p:cNvSpPr txBox="1"/>
          <p:nvPr/>
        </p:nvSpPr>
        <p:spPr>
          <a:xfrm>
            <a:off x="115974" y="746709"/>
            <a:ext cx="30110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StormCenter Communications</a:t>
            </a:r>
          </a:p>
        </p:txBody>
      </p:sp>
      <p:pic>
        <p:nvPicPr>
          <p:cNvPr id="19" name="Picture 18">
            <a:extLst>
              <a:ext uri="{FF2B5EF4-FFF2-40B4-BE49-F238E27FC236}">
                <a16:creationId xmlns:a16="http://schemas.microsoft.com/office/drawing/2014/main" id="{D060F7EE-E6E6-358B-236D-313F617B0A1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6132" y="3906596"/>
            <a:ext cx="3013346" cy="1689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49515B7D-AF26-7751-D0FD-27F4221541D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368" y="1256618"/>
            <a:ext cx="898181" cy="743694"/>
          </a:xfrm>
          <a:prstGeom prst="rect">
            <a:avLst/>
          </a:prstGeom>
        </p:spPr>
      </p:pic>
      <p:sp>
        <p:nvSpPr>
          <p:cNvPr id="17" name="TextBox 16">
            <a:extLst>
              <a:ext uri="{FF2B5EF4-FFF2-40B4-BE49-F238E27FC236}">
                <a16:creationId xmlns:a16="http://schemas.microsoft.com/office/drawing/2014/main" id="{D5A20692-EC4A-39B9-19AE-E105CF759A1F}"/>
              </a:ext>
            </a:extLst>
          </p:cNvPr>
          <p:cNvSpPr txBox="1"/>
          <p:nvPr/>
        </p:nvSpPr>
        <p:spPr>
          <a:xfrm>
            <a:off x="823319" y="1516404"/>
            <a:ext cx="2223686" cy="338554"/>
          </a:xfrm>
          <a:prstGeom prst="rect">
            <a:avLst/>
          </a:prstGeom>
          <a:noFill/>
        </p:spPr>
        <p:txBody>
          <a:bodyPr wrap="none" rtlCol="0">
            <a:spAutoFit/>
          </a:bodyPr>
          <a:lstStyle/>
          <a:p>
            <a:r>
              <a:rPr lang="en-US" sz="1600" dirty="0"/>
              <a:t>Wildland Fire Program</a:t>
            </a:r>
          </a:p>
        </p:txBody>
      </p:sp>
      <p:sp>
        <p:nvSpPr>
          <p:cNvPr id="49" name="TextBox 48">
            <a:extLst>
              <a:ext uri="{FF2B5EF4-FFF2-40B4-BE49-F238E27FC236}">
                <a16:creationId xmlns:a16="http://schemas.microsoft.com/office/drawing/2014/main" id="{C0C8C487-0C5F-EB6E-58B2-333B45F98014}"/>
              </a:ext>
            </a:extLst>
          </p:cNvPr>
          <p:cNvSpPr txBox="1"/>
          <p:nvPr/>
        </p:nvSpPr>
        <p:spPr>
          <a:xfrm>
            <a:off x="3936049" y="1350132"/>
            <a:ext cx="7971578" cy="954107"/>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Engaging the Wildfire Community with Improved Trusted Data Integration and Interoperability</a:t>
            </a:r>
          </a:p>
        </p:txBody>
      </p:sp>
      <p:sp>
        <p:nvSpPr>
          <p:cNvPr id="52" name="TextBox 51">
            <a:extLst>
              <a:ext uri="{FF2B5EF4-FFF2-40B4-BE49-F238E27FC236}">
                <a16:creationId xmlns:a16="http://schemas.microsoft.com/office/drawing/2014/main" id="{07D0BC57-90BB-D335-C871-A9585B750481}"/>
              </a:ext>
            </a:extLst>
          </p:cNvPr>
          <p:cNvSpPr txBox="1"/>
          <p:nvPr/>
        </p:nvSpPr>
        <p:spPr>
          <a:xfrm>
            <a:off x="5450479" y="4604180"/>
            <a:ext cx="4080732" cy="338554"/>
          </a:xfrm>
          <a:prstGeom prst="rect">
            <a:avLst/>
          </a:prstGeom>
          <a:noFill/>
        </p:spPr>
        <p:txBody>
          <a:bodyPr wrap="none" rtlCol="0">
            <a:spAutoFit/>
          </a:bodyPr>
          <a:lstStyle/>
          <a:p>
            <a:r>
              <a:rPr lang="en-US" sz="1600" dirty="0">
                <a:solidFill>
                  <a:schemeClr val="bg1"/>
                </a:solidFill>
              </a:rPr>
              <a:t>SBIR Phase III Technology Implementation</a:t>
            </a:r>
          </a:p>
        </p:txBody>
      </p:sp>
      <p:sp>
        <p:nvSpPr>
          <p:cNvPr id="53" name="TextBox 52">
            <a:extLst>
              <a:ext uri="{FF2B5EF4-FFF2-40B4-BE49-F238E27FC236}">
                <a16:creationId xmlns:a16="http://schemas.microsoft.com/office/drawing/2014/main" id="{EF3D054A-D5B9-0B96-0EDA-24CC2075E50D}"/>
              </a:ext>
            </a:extLst>
          </p:cNvPr>
          <p:cNvSpPr txBox="1"/>
          <p:nvPr/>
        </p:nvSpPr>
        <p:spPr>
          <a:xfrm>
            <a:off x="5573258" y="5446139"/>
            <a:ext cx="3589572" cy="461665"/>
          </a:xfrm>
          <a:prstGeom prst="rect">
            <a:avLst/>
          </a:prstGeom>
          <a:noFill/>
        </p:spPr>
        <p:txBody>
          <a:bodyPr wrap="none" rtlCol="0">
            <a:spAutoFit/>
          </a:bodyPr>
          <a:lstStyle/>
          <a:p>
            <a:pPr algn="ctr"/>
            <a:r>
              <a:rPr lang="en-US" sz="1200" dirty="0">
                <a:solidFill>
                  <a:schemeClr val="bg1"/>
                </a:solidFill>
              </a:rPr>
              <a:t>Tactical Fire Remote Sensing Advisory Committee</a:t>
            </a:r>
          </a:p>
          <a:p>
            <a:pPr algn="ctr"/>
            <a:r>
              <a:rPr lang="en-US" sz="1200" dirty="0">
                <a:solidFill>
                  <a:schemeClr val="bg1"/>
                </a:solidFill>
              </a:rPr>
              <a:t>April 19-20, 2023 Hybrid Meeting</a:t>
            </a:r>
          </a:p>
        </p:txBody>
      </p:sp>
      <p:pic>
        <p:nvPicPr>
          <p:cNvPr id="24" name="Picture 23" descr="Logo, company name&#10;&#10;Description automatically generated">
            <a:extLst>
              <a:ext uri="{FF2B5EF4-FFF2-40B4-BE49-F238E27FC236}">
                <a16:creationId xmlns:a16="http://schemas.microsoft.com/office/drawing/2014/main" id="{006B451D-9826-0FB6-CBDA-107C8374FB5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450479" y="2731450"/>
            <a:ext cx="1572139" cy="1875394"/>
          </a:xfrm>
          <a:prstGeom prst="rect">
            <a:avLst/>
          </a:prstGeom>
        </p:spPr>
      </p:pic>
      <p:pic>
        <p:nvPicPr>
          <p:cNvPr id="6" name="Picture 5" descr="Logo&#10;&#10;Description automatically generated">
            <a:extLst>
              <a:ext uri="{FF2B5EF4-FFF2-40B4-BE49-F238E27FC236}">
                <a16:creationId xmlns:a16="http://schemas.microsoft.com/office/drawing/2014/main" id="{5D266312-6531-7F5B-D7F1-F751F304E78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45546" y="2730955"/>
            <a:ext cx="1266112" cy="1266112"/>
          </a:xfrm>
          <a:prstGeom prst="rect">
            <a:avLst/>
          </a:prstGeom>
        </p:spPr>
      </p:pic>
      <p:pic>
        <p:nvPicPr>
          <p:cNvPr id="14" name="Picture 13" descr="Logo&#10;&#10;Description automatically generated">
            <a:extLst>
              <a:ext uri="{FF2B5EF4-FFF2-40B4-BE49-F238E27FC236}">
                <a16:creationId xmlns:a16="http://schemas.microsoft.com/office/drawing/2014/main" id="{D2CBF887-1347-072A-12C0-4546E0734D1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4820" y="2195207"/>
            <a:ext cx="743694" cy="743694"/>
          </a:xfrm>
          <a:prstGeom prst="rect">
            <a:avLst/>
          </a:prstGeom>
        </p:spPr>
      </p:pic>
      <p:sp>
        <p:nvSpPr>
          <p:cNvPr id="23" name="TextBox 22">
            <a:extLst>
              <a:ext uri="{FF2B5EF4-FFF2-40B4-BE49-F238E27FC236}">
                <a16:creationId xmlns:a16="http://schemas.microsoft.com/office/drawing/2014/main" id="{BEBDD7DF-D3A7-98BA-C696-E4CADADA1492}"/>
              </a:ext>
            </a:extLst>
          </p:cNvPr>
          <p:cNvSpPr txBox="1"/>
          <p:nvPr/>
        </p:nvSpPr>
        <p:spPr>
          <a:xfrm>
            <a:off x="807824" y="2392401"/>
            <a:ext cx="2805576" cy="338554"/>
          </a:xfrm>
          <a:prstGeom prst="rect">
            <a:avLst/>
          </a:prstGeom>
          <a:noFill/>
        </p:spPr>
        <p:txBody>
          <a:bodyPr wrap="none" rtlCol="0">
            <a:spAutoFit/>
          </a:bodyPr>
          <a:lstStyle/>
          <a:p>
            <a:r>
              <a:rPr lang="en-US" sz="1600" dirty="0"/>
              <a:t>JPSS Fire &amp; Smoke Initiative</a:t>
            </a:r>
          </a:p>
        </p:txBody>
      </p:sp>
      <p:sp>
        <p:nvSpPr>
          <p:cNvPr id="34" name="TextBox 33">
            <a:extLst>
              <a:ext uri="{FF2B5EF4-FFF2-40B4-BE49-F238E27FC236}">
                <a16:creationId xmlns:a16="http://schemas.microsoft.com/office/drawing/2014/main" id="{F7367453-0D64-BF1D-DB22-AC2A53AF7369}"/>
              </a:ext>
            </a:extLst>
          </p:cNvPr>
          <p:cNvSpPr txBox="1"/>
          <p:nvPr/>
        </p:nvSpPr>
        <p:spPr>
          <a:xfrm>
            <a:off x="7374962" y="3997067"/>
            <a:ext cx="2512226" cy="461665"/>
          </a:xfrm>
          <a:prstGeom prst="rect">
            <a:avLst/>
          </a:prstGeom>
          <a:noFill/>
        </p:spPr>
        <p:txBody>
          <a:bodyPr wrap="none" rtlCol="0">
            <a:spAutoFit/>
          </a:bodyPr>
          <a:lstStyle/>
          <a:p>
            <a:r>
              <a:rPr lang="en-US" sz="2400" dirty="0">
                <a:solidFill>
                  <a:schemeClr val="bg1"/>
                </a:solidFill>
              </a:rPr>
              <a:t>Prime Contractor</a:t>
            </a:r>
          </a:p>
        </p:txBody>
      </p:sp>
      <p:sp>
        <p:nvSpPr>
          <p:cNvPr id="51" name="TextBox 50">
            <a:extLst>
              <a:ext uri="{FF2B5EF4-FFF2-40B4-BE49-F238E27FC236}">
                <a16:creationId xmlns:a16="http://schemas.microsoft.com/office/drawing/2014/main" id="{AC1E5AB5-D63E-B068-8523-2ADBCF392689}"/>
              </a:ext>
            </a:extLst>
          </p:cNvPr>
          <p:cNvSpPr txBox="1"/>
          <p:nvPr/>
        </p:nvSpPr>
        <p:spPr>
          <a:xfrm>
            <a:off x="6169074" y="5018807"/>
            <a:ext cx="2375970" cy="430887"/>
          </a:xfrm>
          <a:prstGeom prst="rect">
            <a:avLst/>
          </a:prstGeom>
          <a:noFill/>
        </p:spPr>
        <p:txBody>
          <a:bodyPr wrap="none" rtlCol="0">
            <a:spAutoFit/>
          </a:bodyPr>
          <a:lstStyle/>
          <a:p>
            <a:pPr algn="ctr"/>
            <a:r>
              <a:rPr lang="en-US" sz="1100" dirty="0">
                <a:solidFill>
                  <a:schemeClr val="bg1"/>
                </a:solidFill>
              </a:rPr>
              <a:t>Dave Jones, CEO</a:t>
            </a:r>
          </a:p>
          <a:p>
            <a:pPr algn="ctr"/>
            <a:r>
              <a:rPr lang="en-US" sz="1100" dirty="0">
                <a:solidFill>
                  <a:schemeClr val="bg1"/>
                </a:solidFill>
              </a:rPr>
              <a:t>StormCenter Communications, Inc.</a:t>
            </a:r>
          </a:p>
        </p:txBody>
      </p:sp>
      <p:sp>
        <p:nvSpPr>
          <p:cNvPr id="54" name="TextBox 53">
            <a:extLst>
              <a:ext uri="{FF2B5EF4-FFF2-40B4-BE49-F238E27FC236}">
                <a16:creationId xmlns:a16="http://schemas.microsoft.com/office/drawing/2014/main" id="{8E86CBCB-2EF3-95C8-D92A-DF8211BDF98A}"/>
              </a:ext>
            </a:extLst>
          </p:cNvPr>
          <p:cNvSpPr txBox="1"/>
          <p:nvPr/>
        </p:nvSpPr>
        <p:spPr>
          <a:xfrm>
            <a:off x="43085" y="6464247"/>
            <a:ext cx="3369577" cy="307777"/>
          </a:xfrm>
          <a:prstGeom prst="rect">
            <a:avLst/>
          </a:prstGeom>
          <a:noFill/>
        </p:spPr>
        <p:txBody>
          <a:bodyPr wrap="none" rtlCol="0">
            <a:spAutoFit/>
          </a:bodyPr>
          <a:lstStyle/>
          <a:p>
            <a:r>
              <a:rPr lang="en-US" sz="1400" dirty="0">
                <a:solidFill>
                  <a:schemeClr val="bg1"/>
                </a:solidFill>
              </a:rPr>
              <a:t>Presentation: Block 5 5_5 April 20, 2023</a:t>
            </a:r>
          </a:p>
        </p:txBody>
      </p:sp>
    </p:spTree>
    <p:extLst>
      <p:ext uri="{BB962C8B-B14F-4D97-AF65-F5344CB8AC3E}">
        <p14:creationId xmlns:p14="http://schemas.microsoft.com/office/powerpoint/2010/main" val="3820189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5">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7163543" y="87286"/>
            <a:ext cx="484799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Wildland Fire Collaboration</a:t>
            </a:r>
          </a:p>
        </p:txBody>
      </p:sp>
      <p:sp>
        <p:nvSpPr>
          <p:cNvPr id="15" name="TextBox 14">
            <a:extLst>
              <a:ext uri="{FF2B5EF4-FFF2-40B4-BE49-F238E27FC236}">
                <a16:creationId xmlns:a16="http://schemas.microsoft.com/office/drawing/2014/main" id="{EE325987-EB86-2157-DAA2-645D88CFCB45}"/>
              </a:ext>
            </a:extLst>
          </p:cNvPr>
          <p:cNvSpPr txBox="1"/>
          <p:nvPr/>
        </p:nvSpPr>
        <p:spPr>
          <a:xfrm>
            <a:off x="115974" y="746709"/>
            <a:ext cx="30110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StormCenter Communications</a:t>
            </a:r>
          </a:p>
        </p:txBody>
      </p:sp>
      <p:pic>
        <p:nvPicPr>
          <p:cNvPr id="19" name="Picture 18">
            <a:extLst>
              <a:ext uri="{FF2B5EF4-FFF2-40B4-BE49-F238E27FC236}">
                <a16:creationId xmlns:a16="http://schemas.microsoft.com/office/drawing/2014/main" id="{2B39D4C0-9768-4DC0-2F3E-F1F6725935C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46094" y="67356"/>
            <a:ext cx="1904012" cy="954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0AFCEA9A-3240-B87C-5A58-9B18CD2B04DE}"/>
              </a:ext>
            </a:extLst>
          </p:cNvPr>
          <p:cNvSpPr txBox="1"/>
          <p:nvPr/>
        </p:nvSpPr>
        <p:spPr>
          <a:xfrm>
            <a:off x="166363" y="6220691"/>
            <a:ext cx="8571577" cy="461665"/>
          </a:xfrm>
          <a:prstGeom prst="rect">
            <a:avLst/>
          </a:prstGeom>
          <a:noFill/>
        </p:spPr>
        <p:txBody>
          <a:bodyPr wrap="none" rtlCol="0">
            <a:spAutoFit/>
          </a:bodyPr>
          <a:lstStyle/>
          <a:p>
            <a:r>
              <a:rPr lang="en-US" sz="2400" dirty="0">
                <a:solidFill>
                  <a:schemeClr val="bg1"/>
                </a:solidFill>
              </a:rPr>
              <a:t>Unified trusted data via web services shared across platforms</a:t>
            </a:r>
          </a:p>
        </p:txBody>
      </p:sp>
      <p:pic>
        <p:nvPicPr>
          <p:cNvPr id="11" name="Picture 10">
            <a:extLst>
              <a:ext uri="{FF2B5EF4-FFF2-40B4-BE49-F238E27FC236}">
                <a16:creationId xmlns:a16="http://schemas.microsoft.com/office/drawing/2014/main" id="{C2C61024-7746-486F-C75C-BFD03466456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16255" y="67356"/>
            <a:ext cx="1918602" cy="954082"/>
          </a:xfrm>
          <a:prstGeom prst="rect">
            <a:avLst/>
          </a:prstGeom>
        </p:spPr>
      </p:pic>
      <p:grpSp>
        <p:nvGrpSpPr>
          <p:cNvPr id="35" name="Group 34">
            <a:extLst>
              <a:ext uri="{FF2B5EF4-FFF2-40B4-BE49-F238E27FC236}">
                <a16:creationId xmlns:a16="http://schemas.microsoft.com/office/drawing/2014/main" id="{56FE7DED-49CF-0AAE-8E7B-EDAABA2C2930}"/>
              </a:ext>
            </a:extLst>
          </p:cNvPr>
          <p:cNvGrpSpPr/>
          <p:nvPr/>
        </p:nvGrpSpPr>
        <p:grpSpPr>
          <a:xfrm>
            <a:off x="6667277" y="1229226"/>
            <a:ext cx="2808514" cy="2808514"/>
            <a:chOff x="6667277" y="1229226"/>
            <a:chExt cx="2808514" cy="2808514"/>
          </a:xfrm>
        </p:grpSpPr>
        <p:pic>
          <p:nvPicPr>
            <p:cNvPr id="14" name="Graphic 13" descr="Smart Phone with solid fill">
              <a:extLst>
                <a:ext uri="{FF2B5EF4-FFF2-40B4-BE49-F238E27FC236}">
                  <a16:creationId xmlns:a16="http://schemas.microsoft.com/office/drawing/2014/main" id="{5AA67D01-40E7-55F7-CAF2-56A2C0A7B10D}"/>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667277" y="1229226"/>
              <a:ext cx="2808514" cy="2808514"/>
            </a:xfrm>
            <a:prstGeom prst="rect">
              <a:avLst/>
            </a:prstGeom>
          </p:spPr>
        </p:pic>
        <p:pic>
          <p:nvPicPr>
            <p:cNvPr id="24" name="Picture 23">
              <a:extLst>
                <a:ext uri="{FF2B5EF4-FFF2-40B4-BE49-F238E27FC236}">
                  <a16:creationId xmlns:a16="http://schemas.microsoft.com/office/drawing/2014/main" id="{1C97EF44-38E0-EA6A-8885-D1F59DFA2F49}"/>
                </a:ext>
              </a:extLst>
            </p:cNvPr>
            <p:cNvPicPr>
              <a:picLocks noChangeAspect="1"/>
            </p:cNvPicPr>
            <p:nvPr/>
          </p:nvPicPr>
          <p:blipFill>
            <a:blip r:embed="rId19"/>
            <a:stretch>
              <a:fillRect/>
            </a:stretch>
          </p:blipFill>
          <p:spPr>
            <a:xfrm>
              <a:off x="7413172" y="1404257"/>
              <a:ext cx="1328058" cy="2471058"/>
            </a:xfrm>
            <a:prstGeom prst="rect">
              <a:avLst/>
            </a:prstGeom>
          </p:spPr>
        </p:pic>
      </p:grpSp>
      <p:grpSp>
        <p:nvGrpSpPr>
          <p:cNvPr id="34" name="Group 33">
            <a:extLst>
              <a:ext uri="{FF2B5EF4-FFF2-40B4-BE49-F238E27FC236}">
                <a16:creationId xmlns:a16="http://schemas.microsoft.com/office/drawing/2014/main" id="{6E205D39-DCF5-6779-C218-ACD91248FC57}"/>
              </a:ext>
            </a:extLst>
          </p:cNvPr>
          <p:cNvGrpSpPr/>
          <p:nvPr/>
        </p:nvGrpSpPr>
        <p:grpSpPr>
          <a:xfrm>
            <a:off x="9149173" y="3357882"/>
            <a:ext cx="2588771" cy="2588771"/>
            <a:chOff x="9149173" y="3357882"/>
            <a:chExt cx="2588771" cy="2588771"/>
          </a:xfrm>
        </p:grpSpPr>
        <p:pic>
          <p:nvPicPr>
            <p:cNvPr id="29" name="Graphic 28" descr="Laptop outline">
              <a:extLst>
                <a:ext uri="{FF2B5EF4-FFF2-40B4-BE49-F238E27FC236}">
                  <a16:creationId xmlns:a16="http://schemas.microsoft.com/office/drawing/2014/main" id="{F5C2E578-89FF-7F2E-89BF-69F703E85D9B}"/>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149173" y="3357882"/>
              <a:ext cx="2588771" cy="2588771"/>
            </a:xfrm>
            <a:prstGeom prst="rect">
              <a:avLst/>
            </a:prstGeom>
          </p:spPr>
        </p:pic>
        <p:pic>
          <p:nvPicPr>
            <p:cNvPr id="33" name="Picture 32">
              <a:extLst>
                <a:ext uri="{FF2B5EF4-FFF2-40B4-BE49-F238E27FC236}">
                  <a16:creationId xmlns:a16="http://schemas.microsoft.com/office/drawing/2014/main" id="{639D77F9-2CF5-5D28-0A57-474477A5629B}"/>
                </a:ext>
              </a:extLst>
            </p:cNvPr>
            <p:cNvPicPr>
              <a:picLocks noChangeAspect="1"/>
            </p:cNvPicPr>
            <p:nvPr/>
          </p:nvPicPr>
          <p:blipFill>
            <a:blip r:embed="rId22"/>
            <a:stretch>
              <a:fillRect/>
            </a:stretch>
          </p:blipFill>
          <p:spPr>
            <a:xfrm>
              <a:off x="9612087" y="4036423"/>
              <a:ext cx="1654628" cy="1090748"/>
            </a:xfrm>
            <a:prstGeom prst="rect">
              <a:avLst/>
            </a:prstGeom>
          </p:spPr>
        </p:pic>
      </p:grpSp>
      <p:sp>
        <p:nvSpPr>
          <p:cNvPr id="36" name="TextBox 35">
            <a:extLst>
              <a:ext uri="{FF2B5EF4-FFF2-40B4-BE49-F238E27FC236}">
                <a16:creationId xmlns:a16="http://schemas.microsoft.com/office/drawing/2014/main" id="{8EB77F65-7E21-0D97-67FC-3B601B8DCDF5}"/>
              </a:ext>
            </a:extLst>
          </p:cNvPr>
          <p:cNvSpPr txBox="1"/>
          <p:nvPr/>
        </p:nvSpPr>
        <p:spPr>
          <a:xfrm>
            <a:off x="8893850" y="1938131"/>
            <a:ext cx="2624436" cy="523220"/>
          </a:xfrm>
          <a:prstGeom prst="rect">
            <a:avLst/>
          </a:prstGeom>
          <a:noFill/>
        </p:spPr>
        <p:txBody>
          <a:bodyPr wrap="none" rtlCol="0">
            <a:spAutoFit/>
          </a:bodyPr>
          <a:lstStyle/>
          <a:p>
            <a:r>
              <a:rPr lang="en-US" sz="2800" dirty="0">
                <a:solidFill>
                  <a:schemeClr val="bg1"/>
                </a:solidFill>
              </a:rPr>
              <a:t>Mobile Devices</a:t>
            </a:r>
          </a:p>
        </p:txBody>
      </p:sp>
      <p:sp>
        <p:nvSpPr>
          <p:cNvPr id="37" name="TextBox 36">
            <a:extLst>
              <a:ext uri="{FF2B5EF4-FFF2-40B4-BE49-F238E27FC236}">
                <a16:creationId xmlns:a16="http://schemas.microsoft.com/office/drawing/2014/main" id="{0657870F-6E5D-2C57-0510-46750915EBA7}"/>
              </a:ext>
            </a:extLst>
          </p:cNvPr>
          <p:cNvSpPr txBox="1"/>
          <p:nvPr/>
        </p:nvSpPr>
        <p:spPr>
          <a:xfrm>
            <a:off x="7743848" y="4411051"/>
            <a:ext cx="1465466" cy="523220"/>
          </a:xfrm>
          <a:prstGeom prst="rect">
            <a:avLst/>
          </a:prstGeom>
          <a:noFill/>
        </p:spPr>
        <p:txBody>
          <a:bodyPr wrap="none" rtlCol="0">
            <a:spAutoFit/>
          </a:bodyPr>
          <a:lstStyle/>
          <a:p>
            <a:r>
              <a:rPr lang="en-US" sz="2800" dirty="0">
                <a:solidFill>
                  <a:schemeClr val="bg1"/>
                </a:solidFill>
              </a:rPr>
              <a:t>Laptops</a:t>
            </a:r>
          </a:p>
        </p:txBody>
      </p:sp>
      <p:pic>
        <p:nvPicPr>
          <p:cNvPr id="6" name="Picture 5">
            <a:extLst>
              <a:ext uri="{FF2B5EF4-FFF2-40B4-BE49-F238E27FC236}">
                <a16:creationId xmlns:a16="http://schemas.microsoft.com/office/drawing/2014/main" id="{038C55E7-B880-A23E-81B3-4D5935747036}"/>
              </a:ext>
            </a:extLst>
          </p:cNvPr>
          <p:cNvPicPr>
            <a:picLocks noChangeAspect="1"/>
          </p:cNvPicPr>
          <p:nvPr/>
        </p:nvPicPr>
        <p:blipFill>
          <a:blip r:embed="rId23">
            <a:extLst>
              <a:ext uri="{BEBA8EAE-BF5A-486C-A8C5-ECC9F3942E4B}">
                <a14:imgProps xmlns:a14="http://schemas.microsoft.com/office/drawing/2010/main">
                  <a14:imgLayer r:embed="rId24">
                    <a14:imgEffect>
                      <a14:saturation sat="200000"/>
                    </a14:imgEffect>
                  </a14:imgLayer>
                </a14:imgProps>
              </a:ext>
            </a:extLst>
          </a:blip>
          <a:stretch>
            <a:fillRect/>
          </a:stretch>
        </p:blipFill>
        <p:spPr>
          <a:xfrm>
            <a:off x="20392" y="1187403"/>
            <a:ext cx="7143152" cy="4833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7452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4">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8150644" y="5568"/>
            <a:ext cx="350269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panose="020F0502020204030204"/>
                <a:ea typeface="+mn-ea"/>
                <a:cs typeface="+mn-cs"/>
              </a:rPr>
              <a:t>Wildfire Cluster</a:t>
            </a:r>
          </a:p>
        </p:txBody>
      </p:sp>
      <p:sp>
        <p:nvSpPr>
          <p:cNvPr id="23" name="TextBox 22">
            <a:extLst>
              <a:ext uri="{FF2B5EF4-FFF2-40B4-BE49-F238E27FC236}">
                <a16:creationId xmlns:a16="http://schemas.microsoft.com/office/drawing/2014/main" id="{AE77538D-776C-35B2-9B65-2C1D102E4951}"/>
              </a:ext>
            </a:extLst>
          </p:cNvPr>
          <p:cNvSpPr txBox="1"/>
          <p:nvPr/>
        </p:nvSpPr>
        <p:spPr>
          <a:xfrm>
            <a:off x="150484" y="1324676"/>
            <a:ext cx="3234925" cy="461665"/>
          </a:xfrm>
          <a:prstGeom prst="rect">
            <a:avLst/>
          </a:prstGeom>
          <a:noFill/>
        </p:spPr>
        <p:txBody>
          <a:bodyPr wrap="none" rtlCol="0">
            <a:spAutoFit/>
          </a:bodyPr>
          <a:lstStyle/>
          <a:p>
            <a:r>
              <a:rPr lang="en-US" sz="2400" b="1" u="sng" dirty="0"/>
              <a:t>ESIP Wildfire Cluster</a:t>
            </a:r>
          </a:p>
        </p:txBody>
      </p:sp>
      <p:sp>
        <p:nvSpPr>
          <p:cNvPr id="14" name="TextBox 13">
            <a:extLst>
              <a:ext uri="{FF2B5EF4-FFF2-40B4-BE49-F238E27FC236}">
                <a16:creationId xmlns:a16="http://schemas.microsoft.com/office/drawing/2014/main" id="{FC97F5A0-E5D7-5074-AFFC-F6902B739FA8}"/>
              </a:ext>
            </a:extLst>
          </p:cNvPr>
          <p:cNvSpPr txBox="1"/>
          <p:nvPr/>
        </p:nvSpPr>
        <p:spPr>
          <a:xfrm>
            <a:off x="303218" y="1972668"/>
            <a:ext cx="3617959" cy="1661993"/>
          </a:xfrm>
          <a:prstGeom prst="rect">
            <a:avLst/>
          </a:prstGeom>
          <a:noFill/>
        </p:spPr>
        <p:txBody>
          <a:bodyPr wrap="square" rtlCol="0">
            <a:spAutoFit/>
          </a:bodyPr>
          <a:lstStyle/>
          <a:p>
            <a:pPr>
              <a:spcBef>
                <a:spcPts val="600"/>
              </a:spcBef>
              <a:spcAft>
                <a:spcPts val="600"/>
              </a:spcAft>
            </a:pPr>
            <a:r>
              <a:rPr lang="en-US" dirty="0"/>
              <a:t>April 12: NOAA </a:t>
            </a:r>
          </a:p>
          <a:p>
            <a:pPr>
              <a:spcBef>
                <a:spcPts val="600"/>
              </a:spcBef>
              <a:spcAft>
                <a:spcPts val="600"/>
              </a:spcAft>
            </a:pPr>
            <a:r>
              <a:rPr lang="en-US" dirty="0"/>
              <a:t>May 10: NASA</a:t>
            </a:r>
          </a:p>
          <a:p>
            <a:pPr>
              <a:spcBef>
                <a:spcPts val="600"/>
              </a:spcBef>
              <a:spcAft>
                <a:spcPts val="600"/>
              </a:spcAft>
            </a:pPr>
            <a:r>
              <a:rPr lang="en-US" dirty="0"/>
              <a:t>June 14: USFS &amp; USGS </a:t>
            </a:r>
          </a:p>
          <a:p>
            <a:pPr>
              <a:spcBef>
                <a:spcPts val="600"/>
              </a:spcBef>
              <a:spcAft>
                <a:spcPts val="600"/>
              </a:spcAft>
            </a:pPr>
            <a:r>
              <a:rPr lang="en-US" dirty="0"/>
              <a:t>July 18-21 ESIP Burlington, VT</a:t>
            </a:r>
          </a:p>
        </p:txBody>
      </p:sp>
      <p:sp>
        <p:nvSpPr>
          <p:cNvPr id="36" name="TextBox 35">
            <a:extLst>
              <a:ext uri="{FF2B5EF4-FFF2-40B4-BE49-F238E27FC236}">
                <a16:creationId xmlns:a16="http://schemas.microsoft.com/office/drawing/2014/main" id="{9FC78D46-B045-E764-37F2-C16CD41FCE2E}"/>
              </a:ext>
            </a:extLst>
          </p:cNvPr>
          <p:cNvSpPr txBox="1"/>
          <p:nvPr/>
        </p:nvSpPr>
        <p:spPr>
          <a:xfrm>
            <a:off x="9097659" y="4868951"/>
            <a:ext cx="1642757" cy="646331"/>
          </a:xfrm>
          <a:prstGeom prst="rect">
            <a:avLst/>
          </a:prstGeom>
          <a:noFill/>
        </p:spPr>
        <p:txBody>
          <a:bodyPr wrap="square" rtlCol="0">
            <a:spAutoFit/>
          </a:bodyPr>
          <a:lstStyle/>
          <a:p>
            <a:r>
              <a:rPr lang="en-US" sz="1200" i="1" dirty="0"/>
              <a:t>“A bridge between practitioners and data geeks.”</a:t>
            </a:r>
          </a:p>
        </p:txBody>
      </p:sp>
      <p:pic>
        <p:nvPicPr>
          <p:cNvPr id="19" name="Picture 18" descr="Logo, company name&#10;&#10;Description automatically generated">
            <a:extLst>
              <a:ext uri="{FF2B5EF4-FFF2-40B4-BE49-F238E27FC236}">
                <a16:creationId xmlns:a16="http://schemas.microsoft.com/office/drawing/2014/main" id="{D728A595-C6C8-C5EF-A0EB-6CC8360124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34335" y="55611"/>
            <a:ext cx="1032477" cy="616045"/>
          </a:xfrm>
          <a:prstGeom prst="rect">
            <a:avLst/>
          </a:prstGeom>
        </p:spPr>
      </p:pic>
      <p:pic>
        <p:nvPicPr>
          <p:cNvPr id="29" name="Picture 28">
            <a:extLst>
              <a:ext uri="{FF2B5EF4-FFF2-40B4-BE49-F238E27FC236}">
                <a16:creationId xmlns:a16="http://schemas.microsoft.com/office/drawing/2014/main" id="{7895B4EA-7FFF-E63E-E0D4-911BD23F8AAF}"/>
              </a:ext>
            </a:extLst>
          </p:cNvPr>
          <p:cNvPicPr>
            <a:picLocks noChangeAspect="1"/>
          </p:cNvPicPr>
          <p:nvPr/>
        </p:nvPicPr>
        <p:blipFill>
          <a:blip r:embed="rId15"/>
          <a:stretch>
            <a:fillRect/>
          </a:stretch>
        </p:blipFill>
        <p:spPr>
          <a:xfrm>
            <a:off x="785298" y="3747075"/>
            <a:ext cx="1925246" cy="1867603"/>
          </a:xfrm>
          <a:prstGeom prst="rect">
            <a:avLst/>
          </a:prstGeom>
        </p:spPr>
      </p:pic>
      <p:sp>
        <p:nvSpPr>
          <p:cNvPr id="31" name="TextBox 30">
            <a:extLst>
              <a:ext uri="{FF2B5EF4-FFF2-40B4-BE49-F238E27FC236}">
                <a16:creationId xmlns:a16="http://schemas.microsoft.com/office/drawing/2014/main" id="{9E7BA0EA-AB17-BA41-D013-FE723BE9D0C1}"/>
              </a:ext>
            </a:extLst>
          </p:cNvPr>
          <p:cNvSpPr txBox="1"/>
          <p:nvPr/>
        </p:nvSpPr>
        <p:spPr>
          <a:xfrm>
            <a:off x="785298" y="5565712"/>
            <a:ext cx="1925246" cy="338554"/>
          </a:xfrm>
          <a:prstGeom prst="rect">
            <a:avLst/>
          </a:prstGeom>
          <a:solidFill>
            <a:schemeClr val="bg1"/>
          </a:solidFill>
        </p:spPr>
        <p:txBody>
          <a:bodyPr wrap="square" rtlCol="0">
            <a:spAutoFit/>
          </a:bodyPr>
          <a:lstStyle/>
          <a:p>
            <a:pPr algn="ctr"/>
            <a:r>
              <a:rPr lang="en-US" sz="1600" b="1" dirty="0"/>
              <a:t>Wildfire Mail List</a:t>
            </a:r>
          </a:p>
        </p:txBody>
      </p:sp>
      <p:pic>
        <p:nvPicPr>
          <p:cNvPr id="35" name="Graphic 34" descr="Checkbox Checked with solid fill">
            <a:extLst>
              <a:ext uri="{FF2B5EF4-FFF2-40B4-BE49-F238E27FC236}">
                <a16:creationId xmlns:a16="http://schemas.microsoft.com/office/drawing/2014/main" id="{D4B2C632-BBE6-0C93-3AAA-F3FBF9BE9B89}"/>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7718" y="1860254"/>
            <a:ext cx="564757" cy="564757"/>
          </a:xfrm>
          <a:prstGeom prst="rect">
            <a:avLst/>
          </a:prstGeom>
        </p:spPr>
      </p:pic>
      <p:pic>
        <p:nvPicPr>
          <p:cNvPr id="38" name="Picture 37">
            <a:extLst>
              <a:ext uri="{FF2B5EF4-FFF2-40B4-BE49-F238E27FC236}">
                <a16:creationId xmlns:a16="http://schemas.microsoft.com/office/drawing/2014/main" id="{8D52CB2D-7EBB-85F6-3308-3E51BB2F8674}"/>
              </a:ext>
            </a:extLst>
          </p:cNvPr>
          <p:cNvPicPr>
            <a:picLocks noChangeAspect="1"/>
          </p:cNvPicPr>
          <p:nvPr/>
        </p:nvPicPr>
        <p:blipFill>
          <a:blip r:embed="rId18"/>
          <a:stretch>
            <a:fillRect/>
          </a:stretch>
        </p:blipFill>
        <p:spPr>
          <a:xfrm>
            <a:off x="3666555" y="1291836"/>
            <a:ext cx="8419462" cy="4716136"/>
          </a:xfrm>
          <a:prstGeom prst="rect">
            <a:avLst/>
          </a:prstGeom>
        </p:spPr>
      </p:pic>
      <p:sp>
        <p:nvSpPr>
          <p:cNvPr id="39" name="TextBox 38">
            <a:extLst>
              <a:ext uri="{FF2B5EF4-FFF2-40B4-BE49-F238E27FC236}">
                <a16:creationId xmlns:a16="http://schemas.microsoft.com/office/drawing/2014/main" id="{CAF4B705-3B83-63C8-5AC5-05A988488469}"/>
              </a:ext>
            </a:extLst>
          </p:cNvPr>
          <p:cNvSpPr txBox="1"/>
          <p:nvPr/>
        </p:nvSpPr>
        <p:spPr>
          <a:xfrm>
            <a:off x="197087" y="6051813"/>
            <a:ext cx="4963538" cy="707886"/>
          </a:xfrm>
          <a:prstGeom prst="rect">
            <a:avLst/>
          </a:prstGeom>
          <a:noFill/>
        </p:spPr>
        <p:txBody>
          <a:bodyPr wrap="none" rtlCol="0">
            <a:spAutoFit/>
          </a:bodyPr>
          <a:lstStyle/>
          <a:p>
            <a:r>
              <a:rPr lang="en-US" sz="4000" dirty="0">
                <a:solidFill>
                  <a:schemeClr val="tx2">
                    <a:lumMod val="60000"/>
                    <a:lumOff val="40000"/>
                  </a:schemeClr>
                </a:solidFill>
                <a:effectLst>
                  <a:outerShdw blurRad="38100" dist="38100" dir="2700000" algn="tl">
                    <a:srgbClr val="000000">
                      <a:alpha val="43137"/>
                    </a:srgbClr>
                  </a:outerShdw>
                </a:effectLst>
              </a:rPr>
              <a:t>ESIP Wildfire Cluster</a:t>
            </a:r>
          </a:p>
        </p:txBody>
      </p:sp>
    </p:spTree>
    <p:extLst>
      <p:ext uri="{BB962C8B-B14F-4D97-AF65-F5344CB8AC3E}">
        <p14:creationId xmlns:p14="http://schemas.microsoft.com/office/powerpoint/2010/main" val="3438101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1000" fill="hold"/>
                                        <p:tgtEl>
                                          <p:spTgt spid="36"/>
                                        </p:tgtEl>
                                        <p:attrNameLst>
                                          <p:attrName>ppt_w</p:attrName>
                                        </p:attrNameLst>
                                      </p:cBhvr>
                                      <p:tavLst>
                                        <p:tav tm="0">
                                          <p:val>
                                            <p:fltVal val="0"/>
                                          </p:val>
                                        </p:tav>
                                        <p:tav tm="100000">
                                          <p:val>
                                            <p:strVal val="#ppt_w"/>
                                          </p:val>
                                        </p:tav>
                                      </p:tavLst>
                                    </p:anim>
                                    <p:anim calcmode="lin" valueType="num">
                                      <p:cBhvr>
                                        <p:cTn id="12" dur="1000" fill="hold"/>
                                        <p:tgtEl>
                                          <p:spTgt spid="36"/>
                                        </p:tgtEl>
                                        <p:attrNameLst>
                                          <p:attrName>ppt_h</p:attrName>
                                        </p:attrNameLst>
                                      </p:cBhvr>
                                      <p:tavLst>
                                        <p:tav tm="0">
                                          <p:val>
                                            <p:fltVal val="0"/>
                                          </p:val>
                                        </p:tav>
                                        <p:tav tm="100000">
                                          <p:val>
                                            <p:strVal val="#ppt_h"/>
                                          </p:val>
                                        </p:tav>
                                      </p:tavLst>
                                    </p:anim>
                                    <p:anim calcmode="lin" valueType="num">
                                      <p:cBhvr>
                                        <p:cTn id="13" dur="1000" fill="hold"/>
                                        <p:tgtEl>
                                          <p:spTgt spid="36"/>
                                        </p:tgtEl>
                                        <p:attrNameLst>
                                          <p:attrName>style.rotation</p:attrName>
                                        </p:attrNameLst>
                                      </p:cBhvr>
                                      <p:tavLst>
                                        <p:tav tm="0">
                                          <p:val>
                                            <p:fltVal val="90"/>
                                          </p:val>
                                        </p:tav>
                                        <p:tav tm="100000">
                                          <p:val>
                                            <p:fltVal val="0"/>
                                          </p:val>
                                        </p:tav>
                                      </p:tavLst>
                                    </p:anim>
                                    <p:animEffect transition="in" filter="fade">
                                      <p:cBhvr>
                                        <p:cTn id="1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fter the Blaze: How Wildfires Can Impact Drinking Water | College of  Natural Resources News">
            <a:extLst>
              <a:ext uri="{FF2B5EF4-FFF2-40B4-BE49-F238E27FC236}">
                <a16:creationId xmlns:a16="http://schemas.microsoft.com/office/drawing/2014/main" id="{62102413-F5E5-46E5-8572-941A6FC805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94A127-CA71-4B35-A244-8A2F0DE58B6B}"/>
              </a:ext>
            </a:extLst>
          </p:cNvPr>
          <p:cNvSpPr/>
          <p:nvPr/>
        </p:nvSpPr>
        <p:spPr>
          <a:xfrm>
            <a:off x="2485300" y="1749962"/>
            <a:ext cx="7023496" cy="830997"/>
          </a:xfrm>
          <a:prstGeom prst="rect">
            <a:avLst/>
          </a:prstGeom>
          <a:noFill/>
          <a:effectLst>
            <a:outerShdw blurRad="50800" dist="50800" dir="2400000" algn="ctr" rotWithShape="0">
              <a:schemeClr val="tx1">
                <a:alpha val="44000"/>
              </a:schemeClr>
            </a:outerShdw>
          </a:effectLst>
        </p:spPr>
        <p:txBody>
          <a:bodyPr wrap="square">
            <a:spAutoFit/>
          </a:bodyPr>
          <a:lstStyle/>
          <a:p>
            <a:pPr marL="0" marR="0" algn="ctr">
              <a:spcBef>
                <a:spcPts val="0"/>
              </a:spcBef>
              <a:spcAft>
                <a:spcPts val="0"/>
              </a:spcAft>
            </a:pPr>
            <a:r>
              <a:rPr lang="en-US" sz="4800" dirty="0">
                <a:solidFill>
                  <a:schemeClr val="bg1"/>
                </a:solidFill>
              </a:rPr>
              <a:t>Thank you!</a:t>
            </a:r>
          </a:p>
        </p:txBody>
      </p:sp>
      <p:pic>
        <p:nvPicPr>
          <p:cNvPr id="18" name="Picture 17" descr="A picture containing drawing&#10;&#10;Description automatically generated">
            <a:extLst>
              <a:ext uri="{FF2B5EF4-FFF2-40B4-BE49-F238E27FC236}">
                <a16:creationId xmlns:a16="http://schemas.microsoft.com/office/drawing/2014/main" id="{3DFBFBEE-D298-4732-B9B7-2C4260FC25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130" y="262821"/>
            <a:ext cx="1953172" cy="620605"/>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55146685-C9E4-4F99-A7D3-32735917EF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68665" y="4983448"/>
            <a:ext cx="1456766" cy="72838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B9C5A08-7018-4A54-9691-AB3EE7094B7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89218" y="262821"/>
            <a:ext cx="2309395" cy="599090"/>
          </a:xfrm>
          <a:prstGeom prst="rect">
            <a:avLst/>
          </a:prstGeom>
          <a:solidFill>
            <a:schemeClr val="bg1"/>
          </a:solidFill>
        </p:spPr>
      </p:pic>
      <p:sp>
        <p:nvSpPr>
          <p:cNvPr id="3" name="TextBox 2">
            <a:extLst>
              <a:ext uri="{FF2B5EF4-FFF2-40B4-BE49-F238E27FC236}">
                <a16:creationId xmlns:a16="http://schemas.microsoft.com/office/drawing/2014/main" id="{E9F7C649-6570-48BD-8EC2-F8E2C61DD93F}"/>
              </a:ext>
            </a:extLst>
          </p:cNvPr>
          <p:cNvSpPr txBox="1"/>
          <p:nvPr/>
        </p:nvSpPr>
        <p:spPr>
          <a:xfrm>
            <a:off x="3002781" y="6342984"/>
            <a:ext cx="6186437" cy="369332"/>
          </a:xfrm>
          <a:prstGeom prst="rect">
            <a:avLst/>
          </a:prstGeom>
          <a:noFill/>
        </p:spPr>
        <p:txBody>
          <a:bodyPr wrap="none" rtlCol="0">
            <a:spAutoFit/>
          </a:bodyPr>
          <a:lstStyle/>
          <a:p>
            <a:r>
              <a:rPr lang="en-US" dirty="0">
                <a:solidFill>
                  <a:schemeClr val="bg1">
                    <a:lumMod val="65000"/>
                  </a:schemeClr>
                </a:solidFill>
              </a:rPr>
              <a:t>Tactical Fire Remote Sensing Advisory Committee Meeting</a:t>
            </a:r>
          </a:p>
        </p:txBody>
      </p:sp>
      <p:sp>
        <p:nvSpPr>
          <p:cNvPr id="17" name="TextBox 16">
            <a:extLst>
              <a:ext uri="{FF2B5EF4-FFF2-40B4-BE49-F238E27FC236}">
                <a16:creationId xmlns:a16="http://schemas.microsoft.com/office/drawing/2014/main" id="{681CB90E-FCCD-4C53-8820-2C309C33107B}"/>
              </a:ext>
            </a:extLst>
          </p:cNvPr>
          <p:cNvSpPr txBox="1"/>
          <p:nvPr/>
        </p:nvSpPr>
        <p:spPr>
          <a:xfrm>
            <a:off x="-762111" y="3013740"/>
            <a:ext cx="6164826" cy="1200329"/>
          </a:xfrm>
          <a:prstGeom prst="rect">
            <a:avLst/>
          </a:prstGeom>
          <a:noFill/>
        </p:spPr>
        <p:txBody>
          <a:bodyPr wrap="square">
            <a:spAutoFit/>
          </a:bodyPr>
          <a:lstStyle/>
          <a:p>
            <a:pPr marL="0" marR="0" algn="ctr">
              <a:spcBef>
                <a:spcPts val="0"/>
              </a:spcBef>
              <a:spcAft>
                <a:spcPts val="0"/>
              </a:spcAft>
            </a:pPr>
            <a:r>
              <a:rPr lang="en-US" sz="1800" dirty="0">
                <a:solidFill>
                  <a:schemeClr val="bg1"/>
                </a:solidFill>
              </a:rPr>
              <a:t>Technical Contact:</a:t>
            </a:r>
          </a:p>
          <a:p>
            <a:pPr marL="0" marR="0" algn="ctr">
              <a:spcBef>
                <a:spcPts val="0"/>
              </a:spcBef>
              <a:spcAft>
                <a:spcPts val="0"/>
              </a:spcAft>
            </a:pPr>
            <a:r>
              <a:rPr lang="en-US" sz="1800" dirty="0">
                <a:solidFill>
                  <a:schemeClr val="bg1"/>
                </a:solidFill>
              </a:rPr>
              <a:t>Dave Jones</a:t>
            </a:r>
          </a:p>
          <a:p>
            <a:pPr marL="0" marR="0" algn="ctr">
              <a:spcBef>
                <a:spcPts val="0"/>
              </a:spcBef>
              <a:spcAft>
                <a:spcPts val="0"/>
              </a:spcAft>
            </a:pPr>
            <a:r>
              <a:rPr lang="en-US" sz="1800" dirty="0">
                <a:solidFill>
                  <a:schemeClr val="bg1"/>
                </a:solidFill>
              </a:rPr>
              <a:t>dave@stormcenter.com</a:t>
            </a:r>
          </a:p>
          <a:p>
            <a:pPr marL="0" marR="0" algn="ctr">
              <a:spcBef>
                <a:spcPts val="0"/>
              </a:spcBef>
              <a:spcAft>
                <a:spcPts val="0"/>
              </a:spcAft>
            </a:pPr>
            <a:r>
              <a:rPr lang="en-US" sz="1800" dirty="0">
                <a:solidFill>
                  <a:schemeClr val="bg1"/>
                </a:solidFill>
              </a:rPr>
              <a:t>410-271-4413 (m) / 410-203-1316 (o)</a:t>
            </a:r>
          </a:p>
        </p:txBody>
      </p:sp>
      <p:sp>
        <p:nvSpPr>
          <p:cNvPr id="19" name="TextBox 18">
            <a:extLst>
              <a:ext uri="{FF2B5EF4-FFF2-40B4-BE49-F238E27FC236}">
                <a16:creationId xmlns:a16="http://schemas.microsoft.com/office/drawing/2014/main" id="{F3DF7C42-D96D-4547-A921-87EC368CC6D9}"/>
              </a:ext>
            </a:extLst>
          </p:cNvPr>
          <p:cNvSpPr txBox="1"/>
          <p:nvPr/>
        </p:nvSpPr>
        <p:spPr>
          <a:xfrm>
            <a:off x="6347059" y="3013740"/>
            <a:ext cx="6164826" cy="1200329"/>
          </a:xfrm>
          <a:prstGeom prst="rect">
            <a:avLst/>
          </a:prstGeom>
          <a:noFill/>
        </p:spPr>
        <p:txBody>
          <a:bodyPr wrap="square">
            <a:spAutoFit/>
          </a:bodyPr>
          <a:lstStyle/>
          <a:p>
            <a:pPr marL="0" marR="0" algn="ctr">
              <a:spcBef>
                <a:spcPts val="0"/>
              </a:spcBef>
              <a:spcAft>
                <a:spcPts val="0"/>
              </a:spcAft>
            </a:pPr>
            <a:r>
              <a:rPr lang="en-US" sz="1800" dirty="0">
                <a:solidFill>
                  <a:schemeClr val="bg1"/>
                </a:solidFill>
              </a:rPr>
              <a:t>Contracts Manager:</a:t>
            </a:r>
          </a:p>
          <a:p>
            <a:pPr marL="0" marR="0" algn="ctr">
              <a:spcBef>
                <a:spcPts val="0"/>
              </a:spcBef>
              <a:spcAft>
                <a:spcPts val="0"/>
              </a:spcAft>
            </a:pPr>
            <a:r>
              <a:rPr lang="en-US" sz="1800" dirty="0">
                <a:solidFill>
                  <a:schemeClr val="bg1"/>
                </a:solidFill>
              </a:rPr>
              <a:t>Nancy Campbell</a:t>
            </a:r>
          </a:p>
          <a:p>
            <a:pPr marL="0" marR="0" algn="ctr">
              <a:spcBef>
                <a:spcPts val="0"/>
              </a:spcBef>
              <a:spcAft>
                <a:spcPts val="0"/>
              </a:spcAft>
            </a:pPr>
            <a:r>
              <a:rPr lang="en-US" sz="1800" dirty="0">
                <a:solidFill>
                  <a:schemeClr val="bg1"/>
                </a:solidFill>
              </a:rPr>
              <a:t>nancy@stormcenter.com</a:t>
            </a:r>
          </a:p>
          <a:p>
            <a:pPr marL="0" marR="0" algn="ctr">
              <a:spcBef>
                <a:spcPts val="0"/>
              </a:spcBef>
              <a:spcAft>
                <a:spcPts val="0"/>
              </a:spcAft>
            </a:pPr>
            <a:r>
              <a:rPr lang="en-US" sz="1800" dirty="0">
                <a:solidFill>
                  <a:schemeClr val="bg1"/>
                </a:solidFill>
              </a:rPr>
              <a:t>410-203-1316 (o)</a:t>
            </a:r>
          </a:p>
        </p:txBody>
      </p:sp>
      <p:sp>
        <p:nvSpPr>
          <p:cNvPr id="2" name="TextBox 1">
            <a:extLst>
              <a:ext uri="{FF2B5EF4-FFF2-40B4-BE49-F238E27FC236}">
                <a16:creationId xmlns:a16="http://schemas.microsoft.com/office/drawing/2014/main" id="{8C4732D3-F2DD-D93B-9D23-2206E869EFF0}"/>
              </a:ext>
            </a:extLst>
          </p:cNvPr>
          <p:cNvSpPr txBox="1"/>
          <p:nvPr/>
        </p:nvSpPr>
        <p:spPr>
          <a:xfrm>
            <a:off x="3013586" y="3067631"/>
            <a:ext cx="6164826" cy="1200329"/>
          </a:xfrm>
          <a:prstGeom prst="rect">
            <a:avLst/>
          </a:prstGeom>
          <a:noFill/>
        </p:spPr>
        <p:txBody>
          <a:bodyPr wrap="square">
            <a:spAutoFit/>
          </a:bodyPr>
          <a:lstStyle/>
          <a:p>
            <a:pPr marL="0" marR="0" algn="ctr">
              <a:spcBef>
                <a:spcPts val="0"/>
              </a:spcBef>
              <a:spcAft>
                <a:spcPts val="0"/>
              </a:spcAft>
            </a:pPr>
            <a:r>
              <a:rPr lang="en-US" sz="1800" dirty="0">
                <a:solidFill>
                  <a:schemeClr val="bg1"/>
                </a:solidFill>
              </a:rPr>
              <a:t>Chief Scientist</a:t>
            </a:r>
          </a:p>
          <a:p>
            <a:pPr marL="0" marR="0" algn="ctr">
              <a:spcBef>
                <a:spcPts val="0"/>
              </a:spcBef>
              <a:spcAft>
                <a:spcPts val="0"/>
              </a:spcAft>
            </a:pPr>
            <a:r>
              <a:rPr lang="en-US" sz="1800" dirty="0">
                <a:solidFill>
                  <a:schemeClr val="bg1"/>
                </a:solidFill>
              </a:rPr>
              <a:t>Ellen Prager, Ph.D</a:t>
            </a:r>
          </a:p>
          <a:p>
            <a:pPr marL="0" marR="0" algn="ctr">
              <a:spcBef>
                <a:spcPts val="0"/>
              </a:spcBef>
              <a:spcAft>
                <a:spcPts val="0"/>
              </a:spcAft>
            </a:pPr>
            <a:r>
              <a:rPr lang="en-US" sz="1800" dirty="0">
                <a:solidFill>
                  <a:schemeClr val="bg1"/>
                </a:solidFill>
              </a:rPr>
              <a:t>ellen@stormcenter.com</a:t>
            </a:r>
          </a:p>
          <a:p>
            <a:pPr marL="0" marR="0" algn="ctr">
              <a:spcBef>
                <a:spcPts val="0"/>
              </a:spcBef>
              <a:spcAft>
                <a:spcPts val="0"/>
              </a:spcAft>
            </a:pPr>
            <a:r>
              <a:rPr lang="en-US" sz="1800" dirty="0">
                <a:solidFill>
                  <a:schemeClr val="bg1"/>
                </a:solidFill>
              </a:rPr>
              <a:t>410-203-1316 (o)</a:t>
            </a:r>
          </a:p>
        </p:txBody>
      </p:sp>
      <p:pic>
        <p:nvPicPr>
          <p:cNvPr id="4" name="Picture 3" descr="Logo&#10;&#10;Description automatically generated">
            <a:extLst>
              <a:ext uri="{FF2B5EF4-FFF2-40B4-BE49-F238E27FC236}">
                <a16:creationId xmlns:a16="http://schemas.microsoft.com/office/drawing/2014/main" id="{76BC5044-1CE6-EAB9-ED11-9B35CCAF4E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96324" y="6255864"/>
            <a:ext cx="543572" cy="543572"/>
          </a:xfrm>
          <a:prstGeom prst="rect">
            <a:avLst/>
          </a:prstGeom>
        </p:spPr>
      </p:pic>
      <p:pic>
        <p:nvPicPr>
          <p:cNvPr id="5" name="Picture 4" descr="Logo&#10;&#10;Description automatically generated">
            <a:extLst>
              <a:ext uri="{FF2B5EF4-FFF2-40B4-BE49-F238E27FC236}">
                <a16:creationId xmlns:a16="http://schemas.microsoft.com/office/drawing/2014/main" id="{87197B7E-07A7-B620-EA2A-EDCED0169A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3122" y="6270865"/>
            <a:ext cx="656486" cy="543571"/>
          </a:xfrm>
          <a:prstGeom prst="rect">
            <a:avLst/>
          </a:prstGeom>
        </p:spPr>
      </p:pic>
      <p:pic>
        <p:nvPicPr>
          <p:cNvPr id="7" name="Picture 6" descr="Logo&#10;&#10;Description automatically generated">
            <a:extLst>
              <a:ext uri="{FF2B5EF4-FFF2-40B4-BE49-F238E27FC236}">
                <a16:creationId xmlns:a16="http://schemas.microsoft.com/office/drawing/2014/main" id="{485091AA-B59F-1E65-A0AC-C66B2252EE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03486" y="6275140"/>
            <a:ext cx="492189" cy="545457"/>
          </a:xfrm>
          <a:prstGeom prst="rect">
            <a:avLst/>
          </a:prstGeom>
        </p:spPr>
      </p:pic>
      <p:pic>
        <p:nvPicPr>
          <p:cNvPr id="8" name="Picture 2">
            <a:extLst>
              <a:ext uri="{FF2B5EF4-FFF2-40B4-BE49-F238E27FC236}">
                <a16:creationId xmlns:a16="http://schemas.microsoft.com/office/drawing/2014/main" id="{788292D3-155B-E5AA-EEB7-F5E7F89F32C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47002" y="6300252"/>
            <a:ext cx="1211995" cy="48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79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fter the Blaze: How Wildfires Can Impact Drinking Water | College of  Natural Resources News">
            <a:extLst>
              <a:ext uri="{FF2B5EF4-FFF2-40B4-BE49-F238E27FC236}">
                <a16:creationId xmlns:a16="http://schemas.microsoft.com/office/drawing/2014/main" id="{62102413-F5E5-46E5-8572-941A6FC805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94A127-CA71-4B35-A244-8A2F0DE58B6B}"/>
              </a:ext>
            </a:extLst>
          </p:cNvPr>
          <p:cNvSpPr/>
          <p:nvPr/>
        </p:nvSpPr>
        <p:spPr>
          <a:xfrm>
            <a:off x="2485300" y="1749962"/>
            <a:ext cx="7023496" cy="830997"/>
          </a:xfrm>
          <a:prstGeom prst="rect">
            <a:avLst/>
          </a:prstGeom>
          <a:noFill/>
          <a:effectLst>
            <a:outerShdw blurRad="50800" dist="50800" dir="2400000" algn="ctr" rotWithShape="0">
              <a:schemeClr val="tx1">
                <a:alpha val="44000"/>
              </a:schemeClr>
            </a:outerShdw>
          </a:effectLst>
        </p:spPr>
        <p:txBody>
          <a:bodyPr wrap="square">
            <a:spAutoFit/>
          </a:bodyPr>
          <a:lstStyle/>
          <a:p>
            <a:pPr marL="0" marR="0" algn="ctr">
              <a:spcBef>
                <a:spcPts val="0"/>
              </a:spcBef>
              <a:spcAft>
                <a:spcPts val="0"/>
              </a:spcAft>
            </a:pPr>
            <a:r>
              <a:rPr lang="en-US" sz="4800" dirty="0">
                <a:solidFill>
                  <a:schemeClr val="bg1"/>
                </a:solidFill>
              </a:rPr>
              <a:t>Thank you!</a:t>
            </a:r>
          </a:p>
        </p:txBody>
      </p:sp>
      <p:pic>
        <p:nvPicPr>
          <p:cNvPr id="18" name="Picture 17" descr="A picture containing drawing&#10;&#10;Description automatically generated">
            <a:extLst>
              <a:ext uri="{FF2B5EF4-FFF2-40B4-BE49-F238E27FC236}">
                <a16:creationId xmlns:a16="http://schemas.microsoft.com/office/drawing/2014/main" id="{3DFBFBEE-D298-4732-B9B7-2C4260FC25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130" y="262821"/>
            <a:ext cx="1953172" cy="620605"/>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55146685-C9E4-4F99-A7D3-32735917EF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68665" y="4983448"/>
            <a:ext cx="1456766" cy="72838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B9C5A08-7018-4A54-9691-AB3EE7094B7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89218" y="262821"/>
            <a:ext cx="2309395" cy="599090"/>
          </a:xfrm>
          <a:prstGeom prst="rect">
            <a:avLst/>
          </a:prstGeom>
          <a:solidFill>
            <a:schemeClr val="bg1"/>
          </a:solidFill>
        </p:spPr>
      </p:pic>
      <p:sp>
        <p:nvSpPr>
          <p:cNvPr id="3" name="TextBox 2">
            <a:extLst>
              <a:ext uri="{FF2B5EF4-FFF2-40B4-BE49-F238E27FC236}">
                <a16:creationId xmlns:a16="http://schemas.microsoft.com/office/drawing/2014/main" id="{E9F7C649-6570-48BD-8EC2-F8E2C61DD93F}"/>
              </a:ext>
            </a:extLst>
          </p:cNvPr>
          <p:cNvSpPr txBox="1"/>
          <p:nvPr/>
        </p:nvSpPr>
        <p:spPr>
          <a:xfrm>
            <a:off x="3002781" y="6342984"/>
            <a:ext cx="6186437" cy="369332"/>
          </a:xfrm>
          <a:prstGeom prst="rect">
            <a:avLst/>
          </a:prstGeom>
          <a:noFill/>
        </p:spPr>
        <p:txBody>
          <a:bodyPr wrap="none" rtlCol="0">
            <a:spAutoFit/>
          </a:bodyPr>
          <a:lstStyle/>
          <a:p>
            <a:r>
              <a:rPr lang="en-US" dirty="0">
                <a:solidFill>
                  <a:schemeClr val="bg1">
                    <a:lumMod val="65000"/>
                  </a:schemeClr>
                </a:solidFill>
              </a:rPr>
              <a:t>Tactical Fire Remote Sensing Advisory Committee Meeting</a:t>
            </a:r>
          </a:p>
        </p:txBody>
      </p:sp>
      <p:sp>
        <p:nvSpPr>
          <p:cNvPr id="4" name="TextBox 3">
            <a:extLst>
              <a:ext uri="{FF2B5EF4-FFF2-40B4-BE49-F238E27FC236}">
                <a16:creationId xmlns:a16="http://schemas.microsoft.com/office/drawing/2014/main" id="{21C74DB5-19DE-D6A0-E3D7-0101DC46D4B9}"/>
              </a:ext>
            </a:extLst>
          </p:cNvPr>
          <p:cNvSpPr txBox="1"/>
          <p:nvPr/>
        </p:nvSpPr>
        <p:spPr>
          <a:xfrm>
            <a:off x="3002781" y="3138769"/>
            <a:ext cx="5904180" cy="954107"/>
          </a:xfrm>
          <a:prstGeom prst="rect">
            <a:avLst/>
          </a:prstGeom>
          <a:noFill/>
        </p:spPr>
        <p:txBody>
          <a:bodyPr wrap="none" rtlCol="0">
            <a:spAutoFit/>
          </a:bodyPr>
          <a:lstStyle/>
          <a:p>
            <a:pPr algn="ctr"/>
            <a:r>
              <a:rPr lang="en-US" sz="2800" dirty="0">
                <a:solidFill>
                  <a:schemeClr val="bg1"/>
                </a:solidFill>
              </a:rPr>
              <a:t>LIVE Brief Demonstration </a:t>
            </a:r>
          </a:p>
          <a:p>
            <a:pPr algn="ctr"/>
            <a:r>
              <a:rPr lang="en-US" sz="2800" dirty="0">
                <a:solidFill>
                  <a:schemeClr val="bg1"/>
                </a:solidFill>
              </a:rPr>
              <a:t>of GeoCollaborate During the Break</a:t>
            </a:r>
          </a:p>
        </p:txBody>
      </p:sp>
      <p:pic>
        <p:nvPicPr>
          <p:cNvPr id="5" name="Picture 4" descr="Logo&#10;&#10;Description automatically generated">
            <a:extLst>
              <a:ext uri="{FF2B5EF4-FFF2-40B4-BE49-F238E27FC236}">
                <a16:creationId xmlns:a16="http://schemas.microsoft.com/office/drawing/2014/main" id="{D61F0088-7CFA-AE01-66CA-875C6FC885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96324" y="6255864"/>
            <a:ext cx="543572" cy="543572"/>
          </a:xfrm>
          <a:prstGeom prst="rect">
            <a:avLst/>
          </a:prstGeom>
        </p:spPr>
      </p:pic>
      <p:pic>
        <p:nvPicPr>
          <p:cNvPr id="7" name="Picture 6" descr="Logo&#10;&#10;Description automatically generated">
            <a:extLst>
              <a:ext uri="{FF2B5EF4-FFF2-40B4-BE49-F238E27FC236}">
                <a16:creationId xmlns:a16="http://schemas.microsoft.com/office/drawing/2014/main" id="{871D944B-DE37-04D7-46F2-EBF2DF9010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3122" y="6270865"/>
            <a:ext cx="656486" cy="543571"/>
          </a:xfrm>
          <a:prstGeom prst="rect">
            <a:avLst/>
          </a:prstGeom>
        </p:spPr>
      </p:pic>
      <p:pic>
        <p:nvPicPr>
          <p:cNvPr id="8" name="Picture 7" descr="Logo&#10;&#10;Description automatically generated">
            <a:extLst>
              <a:ext uri="{FF2B5EF4-FFF2-40B4-BE49-F238E27FC236}">
                <a16:creationId xmlns:a16="http://schemas.microsoft.com/office/drawing/2014/main" id="{C7A517F6-C7EB-61DD-1F88-6E6C1E4009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03486" y="6275140"/>
            <a:ext cx="492189" cy="545457"/>
          </a:xfrm>
          <a:prstGeom prst="rect">
            <a:avLst/>
          </a:prstGeom>
        </p:spPr>
      </p:pic>
      <p:pic>
        <p:nvPicPr>
          <p:cNvPr id="9" name="Picture 2">
            <a:extLst>
              <a:ext uri="{FF2B5EF4-FFF2-40B4-BE49-F238E27FC236}">
                <a16:creationId xmlns:a16="http://schemas.microsoft.com/office/drawing/2014/main" id="{EBF5343A-3406-18BA-9AB8-83C866EB0E4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47002" y="6300252"/>
            <a:ext cx="1211995" cy="48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9145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16129F-30E3-4E1A-BC55-BF9EE19F6F3E}"/>
              </a:ext>
            </a:extLst>
          </p:cNvPr>
          <p:cNvSpPr/>
          <p:nvPr/>
        </p:nvSpPr>
        <p:spPr>
          <a:xfrm>
            <a:off x="0" y="896384"/>
            <a:ext cx="12192000" cy="123149"/>
          </a:xfrm>
          <a:prstGeom prst="rect">
            <a:avLst/>
          </a:prstGeom>
          <a:gradFill flip="none" rotWithShape="1">
            <a:gsLst>
              <a:gs pos="0">
                <a:srgbClr val="FFC000">
                  <a:alpha val="59000"/>
                </a:srgbClr>
              </a:gs>
              <a:gs pos="100000">
                <a:srgbClr val="FF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899D1C7-3C80-973C-1755-A078EAE14295}"/>
              </a:ext>
            </a:extLst>
          </p:cNvPr>
          <p:cNvSpPr/>
          <p:nvPr/>
        </p:nvSpPr>
        <p:spPr>
          <a:xfrm>
            <a:off x="187738" y="323467"/>
            <a:ext cx="1126889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Fire Chief Dave Winnacker</a:t>
            </a:r>
          </a:p>
        </p:txBody>
      </p:sp>
      <p:sp>
        <p:nvSpPr>
          <p:cNvPr id="5" name="TextBox 4">
            <a:extLst>
              <a:ext uri="{FF2B5EF4-FFF2-40B4-BE49-F238E27FC236}">
                <a16:creationId xmlns:a16="http://schemas.microsoft.com/office/drawing/2014/main" id="{74CCDDFC-8A50-391B-98F8-0E24A53B3C20}"/>
              </a:ext>
            </a:extLst>
          </p:cNvPr>
          <p:cNvSpPr txBox="1"/>
          <p:nvPr/>
        </p:nvSpPr>
        <p:spPr>
          <a:xfrm>
            <a:off x="7484311" y="795299"/>
            <a:ext cx="4025397" cy="307777"/>
          </a:xfrm>
          <a:prstGeom prst="rect">
            <a:avLst/>
          </a:prstGeom>
          <a:noFill/>
        </p:spPr>
        <p:txBody>
          <a:bodyPr wrap="none" rtlCol="0">
            <a:spAutoFit/>
          </a:bodyPr>
          <a:lstStyle/>
          <a:p>
            <a:r>
              <a:rPr lang="en-US" sz="1400" dirty="0"/>
              <a:t>ESIP Disaster Lifecycle Cluster Monthly Meeting</a:t>
            </a:r>
          </a:p>
        </p:txBody>
      </p:sp>
      <p:pic>
        <p:nvPicPr>
          <p:cNvPr id="1026" name="Picture 2" descr="Interview: Berkeley Native, Iraq War Vet &amp; Alameda County Fire Division  Chief Dave Winnacker - The E'ville Eye Community News">
            <a:extLst>
              <a:ext uri="{FF2B5EF4-FFF2-40B4-BE49-F238E27FC236}">
                <a16:creationId xmlns:a16="http://schemas.microsoft.com/office/drawing/2014/main" id="{20D0B76A-E803-EC19-E8D6-3FA2F66D9793}"/>
              </a:ext>
            </a:extLst>
          </p:cNvPr>
          <p:cNvPicPr>
            <a:picLocks noChangeAspect="1" noChangeArrowheads="1"/>
          </p:cNvPicPr>
          <p:nvPr/>
        </p:nvPicPr>
        <p:blipFill>
          <a:blip r:embed="rId3" cstate="screen">
            <a:alphaModFix amt="57000"/>
            <a:extLst>
              <a:ext uri="{28A0092B-C50C-407E-A947-70E740481C1C}">
                <a14:useLocalDpi xmlns:a14="http://schemas.microsoft.com/office/drawing/2010/main"/>
              </a:ext>
            </a:extLst>
          </a:blip>
          <a:srcRect/>
          <a:stretch>
            <a:fillRect/>
          </a:stretch>
        </p:blipFill>
        <p:spPr bwMode="auto">
          <a:xfrm>
            <a:off x="123288" y="1082247"/>
            <a:ext cx="6211439" cy="4661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A5367C-A92F-7562-B786-D3CBA3C12CFC}"/>
              </a:ext>
            </a:extLst>
          </p:cNvPr>
          <p:cNvSpPr txBox="1"/>
          <p:nvPr/>
        </p:nvSpPr>
        <p:spPr>
          <a:xfrm>
            <a:off x="1467095" y="4028725"/>
            <a:ext cx="10610026" cy="267765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ourier New" panose="02070309020205020404" pitchFamily="49" charset="0"/>
                <a:cs typeface="Courier New" panose="02070309020205020404" pitchFamily="49" charset="0"/>
              </a:rPr>
              <a:t>“If we can get </a:t>
            </a:r>
            <a:r>
              <a:rPr kumimoji="0" lang="en-US" sz="24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Fireline intensity, by acre as a fire is burning, and an </a:t>
            </a:r>
            <a:r>
              <a:rPr lang="en-US" sz="2400" b="1" dirty="0">
                <a:solidFill>
                  <a:prstClr val="white"/>
                </a:solidFill>
                <a:latin typeface="Courier New" panose="02070309020205020404" pitchFamily="49" charset="0"/>
                <a:cs typeface="Courier New" panose="02070309020205020404" pitchFamily="49" charset="0"/>
              </a:rPr>
              <a:t>understanding of where those pathways occurred, not just a perimeter but the intensity of the fire within that perimeter and ranking it by doing what is needed to restore those landscapes to balance, we will limit the impacts of bad fire while using the good fire help restore the ecosystem.”</a:t>
            </a:r>
          </a:p>
        </p:txBody>
      </p:sp>
      <p:sp>
        <p:nvSpPr>
          <p:cNvPr id="4" name="TextBox 3">
            <a:extLst>
              <a:ext uri="{FF2B5EF4-FFF2-40B4-BE49-F238E27FC236}">
                <a16:creationId xmlns:a16="http://schemas.microsoft.com/office/drawing/2014/main" id="{DD35CEE9-DE2E-7EE3-F128-85E886FAC7D5}"/>
              </a:ext>
            </a:extLst>
          </p:cNvPr>
          <p:cNvSpPr txBox="1"/>
          <p:nvPr/>
        </p:nvSpPr>
        <p:spPr>
          <a:xfrm>
            <a:off x="187738" y="833099"/>
            <a:ext cx="2558714" cy="261610"/>
          </a:xfrm>
          <a:prstGeom prst="rect">
            <a:avLst/>
          </a:prstGeom>
          <a:noFill/>
        </p:spPr>
        <p:txBody>
          <a:bodyPr wrap="none" rtlCol="0">
            <a:spAutoFit/>
          </a:bodyPr>
          <a:lstStyle/>
          <a:p>
            <a:r>
              <a:rPr lang="en-US" sz="1100" dirty="0">
                <a:solidFill>
                  <a:schemeClr val="bg1"/>
                </a:solidFill>
              </a:rPr>
              <a:t>Moraga-Orinda</a:t>
            </a:r>
            <a:r>
              <a:rPr lang="en-US" sz="1100" dirty="0"/>
              <a:t> </a:t>
            </a:r>
            <a:r>
              <a:rPr lang="en-US" sz="1100" dirty="0">
                <a:solidFill>
                  <a:schemeClr val="bg1"/>
                </a:solidFill>
              </a:rPr>
              <a:t>Fire District, California</a:t>
            </a:r>
          </a:p>
        </p:txBody>
      </p:sp>
    </p:spTree>
    <p:extLst>
      <p:ext uri="{BB962C8B-B14F-4D97-AF65-F5344CB8AC3E}">
        <p14:creationId xmlns:p14="http://schemas.microsoft.com/office/powerpoint/2010/main" val="32541031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A6A3FAA9-7235-4EB6-8A71-5EE619438A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964" y="1704725"/>
            <a:ext cx="2658831" cy="2084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713B1BA0-6FAB-4EE8-AA94-5322A6DC0B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2105" y="1667861"/>
            <a:ext cx="2659212" cy="2086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EAD9D110-1DFF-4666-A6CD-C46E547B80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5499" y="4008511"/>
            <a:ext cx="2888784" cy="2657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C572E381-5D47-401F-ABE8-D043114882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6718" y="3860442"/>
            <a:ext cx="3127230" cy="2805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44">
            <a:extLst>
              <a:ext uri="{FF2B5EF4-FFF2-40B4-BE49-F238E27FC236}">
                <a16:creationId xmlns:a16="http://schemas.microsoft.com/office/drawing/2014/main" id="{9D61685A-4799-4585-9FBB-E65996BCCB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56234" y="1704725"/>
            <a:ext cx="3314353" cy="2211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 name="TextBox 49">
            <a:extLst>
              <a:ext uri="{FF2B5EF4-FFF2-40B4-BE49-F238E27FC236}">
                <a16:creationId xmlns:a16="http://schemas.microsoft.com/office/drawing/2014/main" id="{6E0AE333-3AF4-4AF7-99FA-E8DDEE00A335}"/>
              </a:ext>
            </a:extLst>
          </p:cNvPr>
          <p:cNvSpPr txBox="1"/>
          <p:nvPr/>
        </p:nvSpPr>
        <p:spPr>
          <a:xfrm>
            <a:off x="6361862" y="4765063"/>
            <a:ext cx="1210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Hurricanes</a:t>
            </a:r>
          </a:p>
        </p:txBody>
      </p:sp>
      <p:pic>
        <p:nvPicPr>
          <p:cNvPr id="47" name="Picture 46">
            <a:extLst>
              <a:ext uri="{FF2B5EF4-FFF2-40B4-BE49-F238E27FC236}">
                <a16:creationId xmlns:a16="http://schemas.microsoft.com/office/drawing/2014/main" id="{8BEC04F5-F510-49D8-BDCC-7B4B0C9EBA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31176" y="3934477"/>
            <a:ext cx="3990130" cy="2731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2" name="TextBox 51">
            <a:extLst>
              <a:ext uri="{FF2B5EF4-FFF2-40B4-BE49-F238E27FC236}">
                <a16:creationId xmlns:a16="http://schemas.microsoft.com/office/drawing/2014/main" id="{E99EC340-4B70-4B3E-AAC7-CEFDEF110D28}"/>
              </a:ext>
            </a:extLst>
          </p:cNvPr>
          <p:cNvSpPr txBox="1"/>
          <p:nvPr/>
        </p:nvSpPr>
        <p:spPr>
          <a:xfrm>
            <a:off x="10107633" y="4069178"/>
            <a:ext cx="1376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Earthquakes</a:t>
            </a:r>
          </a:p>
        </p:txBody>
      </p:sp>
      <p:pic>
        <p:nvPicPr>
          <p:cNvPr id="51" name="Picture 50">
            <a:extLst>
              <a:ext uri="{FF2B5EF4-FFF2-40B4-BE49-F238E27FC236}">
                <a16:creationId xmlns:a16="http://schemas.microsoft.com/office/drawing/2014/main" id="{814B47D3-D754-4AB9-B05A-1FE24C4609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51832" y="2734560"/>
            <a:ext cx="3220546" cy="2399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52">
            <a:extLst>
              <a:ext uri="{FF2B5EF4-FFF2-40B4-BE49-F238E27FC236}">
                <a16:creationId xmlns:a16="http://schemas.microsoft.com/office/drawing/2014/main" id="{446B782E-0462-4FFB-941B-C5200669981F}"/>
              </a:ext>
            </a:extLst>
          </p:cNvPr>
          <p:cNvPicPr>
            <a:picLocks noChangeAspect="1"/>
          </p:cNvPicPr>
          <p:nvPr/>
        </p:nvPicPr>
        <p:blipFill>
          <a:blip r:embed="rId10"/>
          <a:stretch>
            <a:fillRect/>
          </a:stretch>
        </p:blipFill>
        <p:spPr>
          <a:xfrm>
            <a:off x="94562" y="5428187"/>
            <a:ext cx="11992935" cy="480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D75DC13-CC75-41A4-B75C-B09BBCA24D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94486" y="2701730"/>
            <a:ext cx="3613147" cy="2450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96D18FC0-241A-4F9E-B7CA-5C97EEE900B0}"/>
              </a:ext>
            </a:extLst>
          </p:cNvPr>
          <p:cNvGrpSpPr/>
          <p:nvPr/>
        </p:nvGrpSpPr>
        <p:grpSpPr>
          <a:xfrm>
            <a:off x="124149" y="4226858"/>
            <a:ext cx="1251665" cy="1195815"/>
            <a:chOff x="124149" y="4226858"/>
            <a:chExt cx="1251665" cy="1195815"/>
          </a:xfrm>
        </p:grpSpPr>
        <p:sp>
          <p:nvSpPr>
            <p:cNvPr id="3" name="TextBox 2">
              <a:extLst>
                <a:ext uri="{FF2B5EF4-FFF2-40B4-BE49-F238E27FC236}">
                  <a16:creationId xmlns:a16="http://schemas.microsoft.com/office/drawing/2014/main" id="{A3C6B04C-BA34-4D9C-9853-9CB5CCE874CA}"/>
                </a:ext>
              </a:extLst>
            </p:cNvPr>
            <p:cNvSpPr txBox="1"/>
            <p:nvPr/>
          </p:nvSpPr>
          <p:spPr>
            <a:xfrm>
              <a:off x="124149" y="4226858"/>
              <a:ext cx="12516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Many browser windows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look like this</a:t>
              </a:r>
            </a:p>
          </p:txBody>
        </p:sp>
        <p:cxnSp>
          <p:nvCxnSpPr>
            <p:cNvPr id="5" name="Straight Arrow Connector 4">
              <a:extLst>
                <a:ext uri="{FF2B5EF4-FFF2-40B4-BE49-F238E27FC236}">
                  <a16:creationId xmlns:a16="http://schemas.microsoft.com/office/drawing/2014/main" id="{C57370C2-BE4D-4919-9717-85E643DE4C0F}"/>
                </a:ext>
              </a:extLst>
            </p:cNvPr>
            <p:cNvCxnSpPr>
              <a:cxnSpLocks/>
              <a:stCxn id="3" idx="2"/>
            </p:cNvCxnSpPr>
            <p:nvPr/>
          </p:nvCxnSpPr>
          <p:spPr>
            <a:xfrm>
              <a:off x="749982" y="4873189"/>
              <a:ext cx="62817" cy="5494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71AA4035-F2AE-4D89-A4EF-15E959441986}"/>
              </a:ext>
            </a:extLst>
          </p:cNvPr>
          <p:cNvSpPr txBox="1"/>
          <p:nvPr/>
        </p:nvSpPr>
        <p:spPr>
          <a:xfrm>
            <a:off x="124990" y="1318414"/>
            <a:ext cx="29511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Hubs, Portals &amp; Data Sources</a:t>
            </a:r>
          </a:p>
        </p:txBody>
      </p:sp>
      <p:sp>
        <p:nvSpPr>
          <p:cNvPr id="7" name="Slide Number Placeholder 6">
            <a:extLst>
              <a:ext uri="{FF2B5EF4-FFF2-40B4-BE49-F238E27FC236}">
                <a16:creationId xmlns:a16="http://schemas.microsoft.com/office/drawing/2014/main" id="{57820A60-C17C-467A-8DC2-A4531D3EA8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D8C0DDD-7513-4109-ADC2-913D2F5AE947}"/>
              </a:ext>
            </a:extLst>
          </p:cNvPr>
          <p:cNvSpPr/>
          <p:nvPr/>
        </p:nvSpPr>
        <p:spPr>
          <a:xfrm>
            <a:off x="0" y="896384"/>
            <a:ext cx="12192000" cy="123149"/>
          </a:xfrm>
          <a:prstGeom prst="rect">
            <a:avLst/>
          </a:prstGeom>
          <a:gradFill flip="none" rotWithShape="1">
            <a:gsLst>
              <a:gs pos="0">
                <a:srgbClr val="FFC000">
                  <a:alpha val="59000"/>
                </a:srgbClr>
              </a:gs>
              <a:gs pos="100000">
                <a:srgbClr val="FF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828EF0B-4B8B-4B84-B8A0-4971C6663449}"/>
              </a:ext>
            </a:extLst>
          </p:cNvPr>
          <p:cNvSpPr/>
          <p:nvPr/>
        </p:nvSpPr>
        <p:spPr>
          <a:xfrm>
            <a:off x="134353" y="286364"/>
            <a:ext cx="9379057"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effectLst>
                  <a:outerShdw blurRad="38100" dist="38100" dir="2700000" algn="tl">
                    <a:srgbClr val="000000">
                      <a:alpha val="43137"/>
                    </a:srgbClr>
                  </a:outerShdw>
                </a:effectLst>
                <a:latin typeface="Corbel" panose="020B0503020204020204"/>
              </a:rPr>
              <a:t>Many Websites &amp; Data Portals Out There</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endParaRPr>
          </a:p>
        </p:txBody>
      </p:sp>
    </p:spTree>
    <p:extLst>
      <p:ext uri="{BB962C8B-B14F-4D97-AF65-F5344CB8AC3E}">
        <p14:creationId xmlns:p14="http://schemas.microsoft.com/office/powerpoint/2010/main" val="4748421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E3F7717-AB05-44D2-BA14-35D25F8F30F7}"/>
              </a:ext>
            </a:extLst>
          </p:cNvPr>
          <p:cNvPicPr>
            <a:picLocks noChangeAspect="1"/>
          </p:cNvPicPr>
          <p:nvPr/>
        </p:nvPicPr>
        <p:blipFill>
          <a:blip r:embed="rId3"/>
          <a:stretch>
            <a:fillRect/>
          </a:stretch>
        </p:blipFill>
        <p:spPr>
          <a:xfrm>
            <a:off x="1563827" y="4467275"/>
            <a:ext cx="2877217" cy="480508"/>
          </a:xfrm>
          <a:prstGeom prst="rect">
            <a:avLst/>
          </a:prstGeom>
        </p:spPr>
      </p:pic>
      <p:sp>
        <p:nvSpPr>
          <p:cNvPr id="52" name="TextBox 51">
            <a:extLst>
              <a:ext uri="{FF2B5EF4-FFF2-40B4-BE49-F238E27FC236}">
                <a16:creationId xmlns:a16="http://schemas.microsoft.com/office/drawing/2014/main" id="{E99EC340-4B70-4B3E-AAC7-CEFDEF110D28}"/>
              </a:ext>
            </a:extLst>
          </p:cNvPr>
          <p:cNvSpPr txBox="1"/>
          <p:nvPr/>
        </p:nvSpPr>
        <p:spPr>
          <a:xfrm>
            <a:off x="2358127" y="2734163"/>
            <a:ext cx="1376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Earthquakes</a:t>
            </a:r>
          </a:p>
        </p:txBody>
      </p:sp>
      <p:sp>
        <p:nvSpPr>
          <p:cNvPr id="50" name="TextBox 49">
            <a:extLst>
              <a:ext uri="{FF2B5EF4-FFF2-40B4-BE49-F238E27FC236}">
                <a16:creationId xmlns:a16="http://schemas.microsoft.com/office/drawing/2014/main" id="{6E0AE333-3AF4-4AF7-99FA-E8DDEE00A335}"/>
              </a:ext>
            </a:extLst>
          </p:cNvPr>
          <p:cNvSpPr txBox="1"/>
          <p:nvPr/>
        </p:nvSpPr>
        <p:spPr>
          <a:xfrm>
            <a:off x="2388694" y="2411998"/>
            <a:ext cx="1210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Hurricanes</a:t>
            </a:r>
          </a:p>
        </p:txBody>
      </p:sp>
      <p:sp>
        <p:nvSpPr>
          <p:cNvPr id="46" name="TextBox 45">
            <a:extLst>
              <a:ext uri="{FF2B5EF4-FFF2-40B4-BE49-F238E27FC236}">
                <a16:creationId xmlns:a16="http://schemas.microsoft.com/office/drawing/2014/main" id="{1FA82378-50D4-4CA6-BE32-9324566C4B9B}"/>
              </a:ext>
            </a:extLst>
          </p:cNvPr>
          <p:cNvSpPr txBox="1"/>
          <p:nvPr/>
        </p:nvSpPr>
        <p:spPr>
          <a:xfrm>
            <a:off x="1896173" y="2001941"/>
            <a:ext cx="23112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Water Center</a:t>
            </a:r>
          </a:p>
        </p:txBody>
      </p:sp>
      <p:sp>
        <p:nvSpPr>
          <p:cNvPr id="48" name="TextBox 47">
            <a:extLst>
              <a:ext uri="{FF2B5EF4-FFF2-40B4-BE49-F238E27FC236}">
                <a16:creationId xmlns:a16="http://schemas.microsoft.com/office/drawing/2014/main" id="{68508FE9-29E7-4F44-BB5B-3BB1D33C901F}"/>
              </a:ext>
            </a:extLst>
          </p:cNvPr>
          <p:cNvSpPr txBox="1"/>
          <p:nvPr/>
        </p:nvSpPr>
        <p:spPr>
          <a:xfrm>
            <a:off x="1597855" y="1461611"/>
            <a:ext cx="258333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Hydrology / River Gauges</a:t>
            </a:r>
          </a:p>
        </p:txBody>
      </p:sp>
      <p:pic>
        <p:nvPicPr>
          <p:cNvPr id="41" name="Picture 40">
            <a:extLst>
              <a:ext uri="{FF2B5EF4-FFF2-40B4-BE49-F238E27FC236}">
                <a16:creationId xmlns:a16="http://schemas.microsoft.com/office/drawing/2014/main" id="{A6A3FAA9-7235-4EB6-8A71-5EE619438A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667" y="1331374"/>
            <a:ext cx="2981511" cy="2337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713B1BA0-6FAB-4EE8-AA94-5322A6DC0B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2924" y="1550427"/>
            <a:ext cx="2178986" cy="1709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44">
            <a:extLst>
              <a:ext uri="{FF2B5EF4-FFF2-40B4-BE49-F238E27FC236}">
                <a16:creationId xmlns:a16="http://schemas.microsoft.com/office/drawing/2014/main" id="{9D61685A-4799-4585-9FBB-E65996BCCB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948" y="2106186"/>
            <a:ext cx="1946235" cy="1298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 name="TextBox 48">
            <a:extLst>
              <a:ext uri="{FF2B5EF4-FFF2-40B4-BE49-F238E27FC236}">
                <a16:creationId xmlns:a16="http://schemas.microsoft.com/office/drawing/2014/main" id="{72086AB9-F2F2-42B8-B8BF-4125D4FF8FE9}"/>
              </a:ext>
            </a:extLst>
          </p:cNvPr>
          <p:cNvSpPr txBox="1"/>
          <p:nvPr/>
        </p:nvSpPr>
        <p:spPr>
          <a:xfrm>
            <a:off x="1835586" y="3460242"/>
            <a:ext cx="23361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Polar Satellite Imagery</a:t>
            </a:r>
          </a:p>
        </p:txBody>
      </p:sp>
      <p:pic>
        <p:nvPicPr>
          <p:cNvPr id="43" name="Picture 42">
            <a:extLst>
              <a:ext uri="{FF2B5EF4-FFF2-40B4-BE49-F238E27FC236}">
                <a16:creationId xmlns:a16="http://schemas.microsoft.com/office/drawing/2014/main" id="{EAD9D110-1DFF-4666-A6CD-C46E547B80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2285" y="2829723"/>
            <a:ext cx="1578351" cy="1451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C572E381-5D47-401F-ABE8-D043114882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13077" y="1592863"/>
            <a:ext cx="2155271" cy="1933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a:extLst>
              <a:ext uri="{FF2B5EF4-FFF2-40B4-BE49-F238E27FC236}">
                <a16:creationId xmlns:a16="http://schemas.microsoft.com/office/drawing/2014/main" id="{8BEC04F5-F510-49D8-BDCC-7B4B0C9EBA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738" y="3501904"/>
            <a:ext cx="1690371" cy="1157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Arrow: Right 2">
            <a:extLst>
              <a:ext uri="{FF2B5EF4-FFF2-40B4-BE49-F238E27FC236}">
                <a16:creationId xmlns:a16="http://schemas.microsoft.com/office/drawing/2014/main" id="{9942ECD0-B033-418F-9ECB-6BDFEFCCE037}"/>
              </a:ext>
            </a:extLst>
          </p:cNvPr>
          <p:cNvSpPr/>
          <p:nvPr/>
        </p:nvSpPr>
        <p:spPr>
          <a:xfrm>
            <a:off x="4506298" y="2596664"/>
            <a:ext cx="2324100" cy="1235287"/>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E55F41-FB69-4176-8932-A6B035EF1F63}"/>
              </a:ext>
            </a:extLst>
          </p:cNvPr>
          <p:cNvSpPr txBox="1"/>
          <p:nvPr/>
        </p:nvSpPr>
        <p:spPr>
          <a:xfrm>
            <a:off x="6971548" y="4947927"/>
            <a:ext cx="45694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Simple Display controlled by ON/OFF switch</a:t>
            </a:r>
          </a:p>
        </p:txBody>
      </p:sp>
      <p:sp>
        <p:nvSpPr>
          <p:cNvPr id="6" name="TextBox 5">
            <a:extLst>
              <a:ext uri="{FF2B5EF4-FFF2-40B4-BE49-F238E27FC236}">
                <a16:creationId xmlns:a16="http://schemas.microsoft.com/office/drawing/2014/main" id="{CF90B6BE-7537-4B02-816B-001EB26C6FD5}"/>
              </a:ext>
            </a:extLst>
          </p:cNvPr>
          <p:cNvSpPr txBox="1"/>
          <p:nvPr/>
        </p:nvSpPr>
        <p:spPr>
          <a:xfrm>
            <a:off x="565756" y="6185278"/>
            <a:ext cx="9581024" cy="400110"/>
          </a:xfrm>
          <a:prstGeom prst="rect">
            <a:avLst/>
          </a:prstGeom>
          <a:solidFill>
            <a:srgbClr val="EC8823"/>
          </a:solidFill>
          <a:effectLst>
            <a:outerShdw blurRad="50800" dist="50800" dir="2400000" algn="ctr" rotWithShape="0">
              <a:schemeClr val="tx1"/>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Deliver Trusted Data from disparate sources, in real-time, onto any map</a:t>
            </a:r>
          </a:p>
        </p:txBody>
      </p:sp>
      <p:pic>
        <p:nvPicPr>
          <p:cNvPr id="19" name="Picture 18">
            <a:extLst>
              <a:ext uri="{FF2B5EF4-FFF2-40B4-BE49-F238E27FC236}">
                <a16:creationId xmlns:a16="http://schemas.microsoft.com/office/drawing/2014/main" id="{3ACF400C-09BE-4B54-AD43-992060A855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5756" y="3845883"/>
            <a:ext cx="1974567" cy="1471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83D5301-7556-4923-A0EF-E0E3E03DE7E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55640" y="3182194"/>
            <a:ext cx="2722425" cy="1846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E7ED6F50-447F-44E2-8E07-14033E0C621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824567" y="1895281"/>
            <a:ext cx="5179695" cy="2964815"/>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00850F6-A772-464F-A8B5-EBA5D9782E2C}"/>
              </a:ext>
            </a:extLst>
          </p:cNvPr>
          <p:cNvSpPr txBox="1"/>
          <p:nvPr/>
        </p:nvSpPr>
        <p:spPr>
          <a:xfrm>
            <a:off x="1023453" y="5358273"/>
            <a:ext cx="49792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 many websites offering pieces of information</a:t>
            </a:r>
          </a:p>
        </p:txBody>
      </p:sp>
      <p:sp>
        <p:nvSpPr>
          <p:cNvPr id="8" name="Slide Number Placeholder 7">
            <a:extLst>
              <a:ext uri="{FF2B5EF4-FFF2-40B4-BE49-F238E27FC236}">
                <a16:creationId xmlns:a16="http://schemas.microsoft.com/office/drawing/2014/main" id="{A0E79A4F-C912-47B4-A504-E256522368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descr="A picture containing graphical user interface&#10;&#10;Description automatically generated">
            <a:extLst>
              <a:ext uri="{FF2B5EF4-FFF2-40B4-BE49-F238E27FC236}">
                <a16:creationId xmlns:a16="http://schemas.microsoft.com/office/drawing/2014/main" id="{1CEAD0A9-10DF-414E-ABE4-81D940BFBB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57617" y="6185278"/>
            <a:ext cx="787524" cy="393762"/>
          </a:xfrm>
          <a:prstGeom prst="rect">
            <a:avLst/>
          </a:prstGeom>
        </p:spPr>
      </p:pic>
      <p:sp>
        <p:nvSpPr>
          <p:cNvPr id="10" name="Rectangle 9">
            <a:extLst>
              <a:ext uri="{FF2B5EF4-FFF2-40B4-BE49-F238E27FC236}">
                <a16:creationId xmlns:a16="http://schemas.microsoft.com/office/drawing/2014/main" id="{C3DC61ED-866A-48D4-8D16-8D20888E5FF1}"/>
              </a:ext>
            </a:extLst>
          </p:cNvPr>
          <p:cNvSpPr/>
          <p:nvPr/>
        </p:nvSpPr>
        <p:spPr>
          <a:xfrm>
            <a:off x="0" y="896384"/>
            <a:ext cx="12192000" cy="123149"/>
          </a:xfrm>
          <a:prstGeom prst="rect">
            <a:avLst/>
          </a:prstGeom>
          <a:gradFill flip="none" rotWithShape="1">
            <a:gsLst>
              <a:gs pos="0">
                <a:srgbClr val="FFC000">
                  <a:alpha val="59000"/>
                </a:srgbClr>
              </a:gs>
              <a:gs pos="100000">
                <a:srgbClr val="FF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828EF0B-4B8B-4B84-B8A0-4971C6663449}"/>
              </a:ext>
            </a:extLst>
          </p:cNvPr>
          <p:cNvSpPr/>
          <p:nvPr/>
        </p:nvSpPr>
        <p:spPr>
          <a:xfrm>
            <a:off x="187738" y="323467"/>
            <a:ext cx="1126889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GeoCollaborate Unifies Disparate Trusted Sources</a:t>
            </a:r>
          </a:p>
        </p:txBody>
      </p:sp>
      <p:sp>
        <p:nvSpPr>
          <p:cNvPr id="4" name="TextBox 3">
            <a:extLst>
              <a:ext uri="{FF2B5EF4-FFF2-40B4-BE49-F238E27FC236}">
                <a16:creationId xmlns:a16="http://schemas.microsoft.com/office/drawing/2014/main" id="{AF9D2895-2FF6-26E6-1C48-6E3178897AE9}"/>
              </a:ext>
            </a:extLst>
          </p:cNvPr>
          <p:cNvSpPr txBox="1"/>
          <p:nvPr/>
        </p:nvSpPr>
        <p:spPr>
          <a:xfrm>
            <a:off x="7525407" y="764477"/>
            <a:ext cx="3262432" cy="369332"/>
          </a:xfrm>
          <a:prstGeom prst="rect">
            <a:avLst/>
          </a:prstGeom>
          <a:noFill/>
        </p:spPr>
        <p:txBody>
          <a:bodyPr wrap="none" rtlCol="0">
            <a:spAutoFit/>
          </a:bodyPr>
          <a:lstStyle/>
          <a:p>
            <a:r>
              <a:rPr lang="en-US" dirty="0"/>
              <a:t>In a collaborative environment</a:t>
            </a:r>
          </a:p>
        </p:txBody>
      </p:sp>
    </p:spTree>
    <p:extLst>
      <p:ext uri="{BB962C8B-B14F-4D97-AF65-F5344CB8AC3E}">
        <p14:creationId xmlns:p14="http://schemas.microsoft.com/office/powerpoint/2010/main" val="1914276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Description automatically generated">
            <a:extLst>
              <a:ext uri="{FF2B5EF4-FFF2-40B4-BE49-F238E27FC236}">
                <a16:creationId xmlns:a16="http://schemas.microsoft.com/office/drawing/2014/main" id="{0BC00F7A-DC5A-442C-9BC3-E4721B0F1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8277" y="1330937"/>
            <a:ext cx="4987832" cy="2479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Map&#10;&#10;Description automatically generated">
            <a:extLst>
              <a:ext uri="{FF2B5EF4-FFF2-40B4-BE49-F238E27FC236}">
                <a16:creationId xmlns:a16="http://schemas.microsoft.com/office/drawing/2014/main" id="{84C6FC30-3D33-4817-81B6-6E2766A4C3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947" y="1350581"/>
            <a:ext cx="4886171" cy="2479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84A457F6-C176-4D72-8B68-601CBBB0BE46}"/>
              </a:ext>
            </a:extLst>
          </p:cNvPr>
          <p:cNvSpPr txBox="1"/>
          <p:nvPr/>
        </p:nvSpPr>
        <p:spPr>
          <a:xfrm>
            <a:off x="1169217" y="1344168"/>
            <a:ext cx="11651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LEADER</a:t>
            </a:r>
          </a:p>
        </p:txBody>
      </p:sp>
      <p:sp>
        <p:nvSpPr>
          <p:cNvPr id="16" name="TextBox 15">
            <a:extLst>
              <a:ext uri="{FF2B5EF4-FFF2-40B4-BE49-F238E27FC236}">
                <a16:creationId xmlns:a16="http://schemas.microsoft.com/office/drawing/2014/main" id="{19113AF2-FBB2-4227-95FD-4DA15285C498}"/>
              </a:ext>
            </a:extLst>
          </p:cNvPr>
          <p:cNvSpPr txBox="1"/>
          <p:nvPr/>
        </p:nvSpPr>
        <p:spPr>
          <a:xfrm>
            <a:off x="7438680" y="1350581"/>
            <a:ext cx="15935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FOLLOWER</a:t>
            </a:r>
          </a:p>
        </p:txBody>
      </p:sp>
      <p:sp>
        <p:nvSpPr>
          <p:cNvPr id="17" name="TextBox 16">
            <a:extLst>
              <a:ext uri="{FF2B5EF4-FFF2-40B4-BE49-F238E27FC236}">
                <a16:creationId xmlns:a16="http://schemas.microsoft.com/office/drawing/2014/main" id="{DF4A49A7-3234-4B1D-8C6E-435291BEAD05}"/>
              </a:ext>
            </a:extLst>
          </p:cNvPr>
          <p:cNvSpPr txBox="1"/>
          <p:nvPr/>
        </p:nvSpPr>
        <p:spPr>
          <a:xfrm>
            <a:off x="582322" y="4627526"/>
            <a:ext cx="2624779"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COLLABORATIVE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DASHBOARD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Geographic location </a:t>
            </a:r>
            <a:b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b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(Area of Interest &amp; Data Layers)  </a:t>
            </a:r>
            <a:b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b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can be selected by </a:t>
            </a:r>
            <a:b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b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rPr>
              <a:t>individual user</a:t>
            </a:r>
            <a:endPar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endParaRPr>
          </a:p>
        </p:txBody>
      </p:sp>
      <p:sp>
        <p:nvSpPr>
          <p:cNvPr id="24" name="Arrow: Left-Right 23">
            <a:extLst>
              <a:ext uri="{FF2B5EF4-FFF2-40B4-BE49-F238E27FC236}">
                <a16:creationId xmlns:a16="http://schemas.microsoft.com/office/drawing/2014/main" id="{61458BD0-6683-4E3B-9E54-DB270F16AA5C}"/>
              </a:ext>
            </a:extLst>
          </p:cNvPr>
          <p:cNvSpPr/>
          <p:nvPr/>
        </p:nvSpPr>
        <p:spPr>
          <a:xfrm>
            <a:off x="5272066" y="2276478"/>
            <a:ext cx="1213513" cy="427511"/>
          </a:xfrm>
          <a:prstGeom prst="leftRightArrow">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a typeface="+mn-ea"/>
              <a:cs typeface="+mn-cs"/>
            </a:endParaRPr>
          </a:p>
        </p:txBody>
      </p:sp>
      <p:sp>
        <p:nvSpPr>
          <p:cNvPr id="8" name="Arrow: Bent-Up 7">
            <a:extLst>
              <a:ext uri="{FF2B5EF4-FFF2-40B4-BE49-F238E27FC236}">
                <a16:creationId xmlns:a16="http://schemas.microsoft.com/office/drawing/2014/main" id="{3DB20F8B-88BB-4CF0-90C0-D0BE8ED44C2B}"/>
              </a:ext>
            </a:extLst>
          </p:cNvPr>
          <p:cNvSpPr/>
          <p:nvPr/>
        </p:nvSpPr>
        <p:spPr>
          <a:xfrm rot="16200000" flipH="1">
            <a:off x="8769658" y="3892862"/>
            <a:ext cx="1186546" cy="1771938"/>
          </a:xfrm>
          <a:prstGeom prst="bentUpArrow">
            <a:avLst>
              <a:gd name="adj1" fmla="val 18081"/>
              <a:gd name="adj2" fmla="val 21789"/>
              <a:gd name="adj3" fmla="val 25000"/>
            </a:avLst>
          </a:prstGeom>
          <a:solidFill>
            <a:srgbClr val="DCE6F2"/>
          </a:solidFill>
          <a:effectLst>
            <a:outerShdw blurRad="50800" dist="50800" dir="2400000" algn="ctr" rotWithShape="0">
              <a:schemeClr val="tx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DBF127F1-2FC1-4178-B669-3FC3B00CC77B}"/>
              </a:ext>
            </a:extLst>
          </p:cNvPr>
          <p:cNvSpPr>
            <a:spLocks noGrp="1"/>
          </p:cNvSpPr>
          <p:nvPr>
            <p:ph type="sldNum" sz="quarter" idx="12"/>
          </p:nvPr>
        </p:nvSpPr>
        <p:spPr>
          <a:xfrm>
            <a:off x="218947" y="6410618"/>
            <a:ext cx="61051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516129F-30E3-4E1A-BC55-BF9EE19F6F3E}"/>
              </a:ext>
            </a:extLst>
          </p:cNvPr>
          <p:cNvSpPr/>
          <p:nvPr/>
        </p:nvSpPr>
        <p:spPr>
          <a:xfrm>
            <a:off x="0" y="896384"/>
            <a:ext cx="12192000" cy="123149"/>
          </a:xfrm>
          <a:prstGeom prst="rect">
            <a:avLst/>
          </a:prstGeom>
          <a:gradFill flip="none" rotWithShape="1">
            <a:gsLst>
              <a:gs pos="0">
                <a:srgbClr val="FFC000">
                  <a:alpha val="59000"/>
                </a:srgbClr>
              </a:gs>
              <a:gs pos="100000">
                <a:srgbClr val="FF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F845430-9766-4E04-8F05-1545858B8C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3273" y="4140437"/>
            <a:ext cx="5032071" cy="2391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4D52238C-6540-489F-97ED-2053B1F9AEB2}"/>
              </a:ext>
            </a:extLst>
          </p:cNvPr>
          <p:cNvSpPr txBox="1"/>
          <p:nvPr/>
        </p:nvSpPr>
        <p:spPr>
          <a:xfrm>
            <a:off x="8428886" y="5787804"/>
            <a:ext cx="3744936" cy="430887"/>
          </a:xfrm>
          <a:prstGeom prst="rect">
            <a:avLst/>
          </a:prstGeom>
          <a:noFill/>
        </p:spPr>
        <p:txBody>
          <a:bodyPr wrap="none" rtlCol="0">
            <a:spAutoFit/>
          </a:bodyPr>
          <a:lstStyle/>
          <a:p>
            <a:r>
              <a:rPr lang="en-US" sz="1100" dirty="0">
                <a:solidFill>
                  <a:schemeClr val="bg1"/>
                </a:solidFill>
              </a:rPr>
              <a:t>*Satellite, drones, models, observations, reports, pictures</a:t>
            </a:r>
          </a:p>
          <a:p>
            <a:r>
              <a:rPr lang="en-US" sz="1100" dirty="0">
                <a:solidFill>
                  <a:schemeClr val="bg1"/>
                </a:solidFill>
              </a:rPr>
              <a:t>Output from AI, ML – data driven decision making</a:t>
            </a:r>
          </a:p>
        </p:txBody>
      </p:sp>
      <p:sp>
        <p:nvSpPr>
          <p:cNvPr id="14" name="TextBox 13">
            <a:extLst>
              <a:ext uri="{FF2B5EF4-FFF2-40B4-BE49-F238E27FC236}">
                <a16:creationId xmlns:a16="http://schemas.microsoft.com/office/drawing/2014/main" id="{FB4EA5B7-0A9F-4C5B-9B40-D5DA61D17F04}"/>
              </a:ext>
            </a:extLst>
          </p:cNvPr>
          <p:cNvSpPr txBox="1"/>
          <p:nvPr/>
        </p:nvSpPr>
        <p:spPr>
          <a:xfrm>
            <a:off x="8435844" y="5527063"/>
            <a:ext cx="3756156" cy="261610"/>
          </a:xfrm>
          <a:prstGeom prst="rect">
            <a:avLst/>
          </a:prstGeom>
          <a:noFill/>
        </p:spPr>
        <p:txBody>
          <a:bodyPr wrap="none" rtlCol="0">
            <a:spAutoFit/>
          </a:bodyPr>
          <a:lstStyle/>
          <a:p>
            <a:r>
              <a:rPr lang="en-US" sz="1100" b="1" dirty="0">
                <a:solidFill>
                  <a:schemeClr val="bg1"/>
                </a:solidFill>
              </a:rPr>
              <a:t>OGC compliant data formats for rapid interoperability</a:t>
            </a:r>
          </a:p>
        </p:txBody>
      </p:sp>
      <p:sp>
        <p:nvSpPr>
          <p:cNvPr id="3" name="Rectangle 2">
            <a:extLst>
              <a:ext uri="{FF2B5EF4-FFF2-40B4-BE49-F238E27FC236}">
                <a16:creationId xmlns:a16="http://schemas.microsoft.com/office/drawing/2014/main" id="{C899D1C7-3C80-973C-1755-A078EAE14295}"/>
              </a:ext>
            </a:extLst>
          </p:cNvPr>
          <p:cNvSpPr/>
          <p:nvPr/>
        </p:nvSpPr>
        <p:spPr>
          <a:xfrm>
            <a:off x="187738" y="323467"/>
            <a:ext cx="1126889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GeoCollaborate Unifies Disparate Trusted Sources</a:t>
            </a:r>
          </a:p>
        </p:txBody>
      </p:sp>
      <p:sp>
        <p:nvSpPr>
          <p:cNvPr id="5" name="TextBox 4">
            <a:extLst>
              <a:ext uri="{FF2B5EF4-FFF2-40B4-BE49-F238E27FC236}">
                <a16:creationId xmlns:a16="http://schemas.microsoft.com/office/drawing/2014/main" id="{74CCDDFC-8A50-391B-98F8-0E24A53B3C20}"/>
              </a:ext>
            </a:extLst>
          </p:cNvPr>
          <p:cNvSpPr txBox="1"/>
          <p:nvPr/>
        </p:nvSpPr>
        <p:spPr>
          <a:xfrm>
            <a:off x="7525407" y="764477"/>
            <a:ext cx="3262432" cy="369332"/>
          </a:xfrm>
          <a:prstGeom prst="rect">
            <a:avLst/>
          </a:prstGeom>
          <a:noFill/>
        </p:spPr>
        <p:txBody>
          <a:bodyPr wrap="none" rtlCol="0">
            <a:spAutoFit/>
          </a:bodyPr>
          <a:lstStyle/>
          <a:p>
            <a:r>
              <a:rPr lang="en-US" dirty="0"/>
              <a:t>In a collaborative environment</a:t>
            </a:r>
          </a:p>
        </p:txBody>
      </p:sp>
    </p:spTree>
    <p:extLst>
      <p:ext uri="{BB962C8B-B14F-4D97-AF65-F5344CB8AC3E}">
        <p14:creationId xmlns:p14="http://schemas.microsoft.com/office/powerpoint/2010/main" val="175385918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5">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6298058" y="21389"/>
            <a:ext cx="601863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Wildland Fire Collaboration</a:t>
            </a:r>
          </a:p>
        </p:txBody>
      </p:sp>
      <p:sp>
        <p:nvSpPr>
          <p:cNvPr id="15" name="TextBox 14">
            <a:extLst>
              <a:ext uri="{FF2B5EF4-FFF2-40B4-BE49-F238E27FC236}">
                <a16:creationId xmlns:a16="http://schemas.microsoft.com/office/drawing/2014/main" id="{EE325987-EB86-2157-DAA2-645D88CFCB45}"/>
              </a:ext>
            </a:extLst>
          </p:cNvPr>
          <p:cNvSpPr txBox="1"/>
          <p:nvPr/>
        </p:nvSpPr>
        <p:spPr>
          <a:xfrm>
            <a:off x="115974" y="746709"/>
            <a:ext cx="30110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StormCenter Communications</a:t>
            </a:r>
          </a:p>
        </p:txBody>
      </p:sp>
      <p:pic>
        <p:nvPicPr>
          <p:cNvPr id="14" name="Picture 13">
            <a:extLst>
              <a:ext uri="{FF2B5EF4-FFF2-40B4-BE49-F238E27FC236}">
                <a16:creationId xmlns:a16="http://schemas.microsoft.com/office/drawing/2014/main" id="{6D65F4C0-298D-B22D-7449-5F95B0B84AA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88550" y="1351290"/>
            <a:ext cx="2448359" cy="1227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7C0EACCB-84C9-9962-325A-ECC8944E93A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69543" y="4614274"/>
            <a:ext cx="2448441" cy="123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38670434-5EFD-DEBB-00B7-58E95AADCE6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201830" y="2960853"/>
            <a:ext cx="2448360" cy="123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1028">
            <a:extLst>
              <a:ext uri="{FF2B5EF4-FFF2-40B4-BE49-F238E27FC236}">
                <a16:creationId xmlns:a16="http://schemas.microsoft.com/office/drawing/2014/main" id="{3E013744-01C1-5A32-8309-0D7A45C257B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72716" y="1337228"/>
            <a:ext cx="1413653" cy="1170505"/>
          </a:xfrm>
          <a:prstGeom prst="rect">
            <a:avLst/>
          </a:prstGeom>
        </p:spPr>
      </p:pic>
      <p:pic>
        <p:nvPicPr>
          <p:cNvPr id="1030" name="Picture 1029" descr="Logo&#10;&#10;Description automatically generated">
            <a:extLst>
              <a:ext uri="{FF2B5EF4-FFF2-40B4-BE49-F238E27FC236}">
                <a16:creationId xmlns:a16="http://schemas.microsoft.com/office/drawing/2014/main" id="{82368AEC-F859-8897-1EC4-D4D917A2B07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1443" y="4650627"/>
            <a:ext cx="1056195" cy="1170504"/>
          </a:xfrm>
          <a:prstGeom prst="rect">
            <a:avLst/>
          </a:prstGeom>
        </p:spPr>
      </p:pic>
      <p:pic>
        <p:nvPicPr>
          <p:cNvPr id="1031" name="Picture 1030" descr="Logo&#10;&#10;Description automatically generated">
            <a:extLst>
              <a:ext uri="{FF2B5EF4-FFF2-40B4-BE49-F238E27FC236}">
                <a16:creationId xmlns:a16="http://schemas.microsoft.com/office/drawing/2014/main" id="{52269C1E-5B47-620C-8FFE-4F0B2F8B1C6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4289" y="3072311"/>
            <a:ext cx="1170505" cy="1170505"/>
          </a:xfrm>
          <a:prstGeom prst="rect">
            <a:avLst/>
          </a:prstGeom>
        </p:spPr>
      </p:pic>
      <p:pic>
        <p:nvPicPr>
          <p:cNvPr id="19" name="Picture 18">
            <a:extLst>
              <a:ext uri="{FF2B5EF4-FFF2-40B4-BE49-F238E27FC236}">
                <a16:creationId xmlns:a16="http://schemas.microsoft.com/office/drawing/2014/main" id="{2B39D4C0-9768-4DC0-2F3E-F1F6725935C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19086" y="1887677"/>
            <a:ext cx="6807825" cy="3411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0AFCEA9A-3240-B87C-5A58-9B18CD2B04DE}"/>
              </a:ext>
            </a:extLst>
          </p:cNvPr>
          <p:cNvSpPr txBox="1"/>
          <p:nvPr/>
        </p:nvSpPr>
        <p:spPr>
          <a:xfrm>
            <a:off x="5500782" y="5336512"/>
            <a:ext cx="6468437" cy="369332"/>
          </a:xfrm>
          <a:prstGeom prst="rect">
            <a:avLst/>
          </a:prstGeom>
          <a:noFill/>
        </p:spPr>
        <p:txBody>
          <a:bodyPr wrap="none" rtlCol="0">
            <a:spAutoFit/>
          </a:bodyPr>
          <a:lstStyle/>
          <a:p>
            <a:r>
              <a:rPr lang="en-US" dirty="0">
                <a:solidFill>
                  <a:schemeClr val="bg1"/>
                </a:solidFill>
              </a:rPr>
              <a:t>Unified trusted data via web services shared across platforms</a:t>
            </a:r>
          </a:p>
        </p:txBody>
      </p:sp>
    </p:spTree>
    <p:extLst>
      <p:ext uri="{BB962C8B-B14F-4D97-AF65-F5344CB8AC3E}">
        <p14:creationId xmlns:p14="http://schemas.microsoft.com/office/powerpoint/2010/main" val="114069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5">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6298058" y="21389"/>
            <a:ext cx="601863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Wildland Fire Collaboration</a:t>
            </a:r>
          </a:p>
        </p:txBody>
      </p:sp>
      <p:sp>
        <p:nvSpPr>
          <p:cNvPr id="15" name="TextBox 14">
            <a:extLst>
              <a:ext uri="{FF2B5EF4-FFF2-40B4-BE49-F238E27FC236}">
                <a16:creationId xmlns:a16="http://schemas.microsoft.com/office/drawing/2014/main" id="{EE325987-EB86-2157-DAA2-645D88CFCB45}"/>
              </a:ext>
            </a:extLst>
          </p:cNvPr>
          <p:cNvSpPr txBox="1"/>
          <p:nvPr/>
        </p:nvSpPr>
        <p:spPr>
          <a:xfrm>
            <a:off x="115974" y="746709"/>
            <a:ext cx="30110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StormCenter Communications</a:t>
            </a:r>
          </a:p>
        </p:txBody>
      </p:sp>
      <p:pic>
        <p:nvPicPr>
          <p:cNvPr id="14" name="Picture 13">
            <a:extLst>
              <a:ext uri="{FF2B5EF4-FFF2-40B4-BE49-F238E27FC236}">
                <a16:creationId xmlns:a16="http://schemas.microsoft.com/office/drawing/2014/main" id="{6D65F4C0-298D-B22D-7449-5F95B0B84AA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88550" y="1351290"/>
            <a:ext cx="2448359" cy="1227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7C0EACCB-84C9-9962-325A-ECC8944E93A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69543" y="4614274"/>
            <a:ext cx="2448441" cy="123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38670434-5EFD-DEBB-00B7-58E95AADCE6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201830" y="2960853"/>
            <a:ext cx="2448360" cy="123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1028">
            <a:extLst>
              <a:ext uri="{FF2B5EF4-FFF2-40B4-BE49-F238E27FC236}">
                <a16:creationId xmlns:a16="http://schemas.microsoft.com/office/drawing/2014/main" id="{3E013744-01C1-5A32-8309-0D7A45C257B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72716" y="1337228"/>
            <a:ext cx="1413653" cy="1170505"/>
          </a:xfrm>
          <a:prstGeom prst="rect">
            <a:avLst/>
          </a:prstGeom>
        </p:spPr>
      </p:pic>
      <p:pic>
        <p:nvPicPr>
          <p:cNvPr id="1030" name="Picture 1029" descr="Logo&#10;&#10;Description automatically generated">
            <a:extLst>
              <a:ext uri="{FF2B5EF4-FFF2-40B4-BE49-F238E27FC236}">
                <a16:creationId xmlns:a16="http://schemas.microsoft.com/office/drawing/2014/main" id="{82368AEC-F859-8897-1EC4-D4D917A2B07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1443" y="4650627"/>
            <a:ext cx="1056195" cy="1170504"/>
          </a:xfrm>
          <a:prstGeom prst="rect">
            <a:avLst/>
          </a:prstGeom>
        </p:spPr>
      </p:pic>
      <p:pic>
        <p:nvPicPr>
          <p:cNvPr id="1031" name="Picture 1030" descr="Logo&#10;&#10;Description automatically generated">
            <a:extLst>
              <a:ext uri="{FF2B5EF4-FFF2-40B4-BE49-F238E27FC236}">
                <a16:creationId xmlns:a16="http://schemas.microsoft.com/office/drawing/2014/main" id="{52269C1E-5B47-620C-8FFE-4F0B2F8B1C6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4289" y="3072311"/>
            <a:ext cx="1170505" cy="1170505"/>
          </a:xfrm>
          <a:prstGeom prst="rect">
            <a:avLst/>
          </a:prstGeom>
        </p:spPr>
      </p:pic>
      <p:pic>
        <p:nvPicPr>
          <p:cNvPr id="19" name="Picture 18">
            <a:extLst>
              <a:ext uri="{FF2B5EF4-FFF2-40B4-BE49-F238E27FC236}">
                <a16:creationId xmlns:a16="http://schemas.microsoft.com/office/drawing/2014/main" id="{2B39D4C0-9768-4DC0-2F3E-F1F6725935C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989931" y="96180"/>
            <a:ext cx="1904012" cy="954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0AFCEA9A-3240-B87C-5A58-9B18CD2B04DE}"/>
              </a:ext>
            </a:extLst>
          </p:cNvPr>
          <p:cNvSpPr txBox="1"/>
          <p:nvPr/>
        </p:nvSpPr>
        <p:spPr>
          <a:xfrm>
            <a:off x="5500782" y="5336512"/>
            <a:ext cx="6468437" cy="369332"/>
          </a:xfrm>
          <a:prstGeom prst="rect">
            <a:avLst/>
          </a:prstGeom>
          <a:noFill/>
        </p:spPr>
        <p:txBody>
          <a:bodyPr wrap="none" rtlCol="0">
            <a:spAutoFit/>
          </a:bodyPr>
          <a:lstStyle/>
          <a:p>
            <a:r>
              <a:rPr lang="en-US" dirty="0">
                <a:solidFill>
                  <a:schemeClr val="bg1"/>
                </a:solidFill>
              </a:rPr>
              <a:t>Unified trusted data via web services shared across platforms</a:t>
            </a:r>
          </a:p>
        </p:txBody>
      </p:sp>
      <p:pic>
        <p:nvPicPr>
          <p:cNvPr id="11" name="Picture 10">
            <a:extLst>
              <a:ext uri="{FF2B5EF4-FFF2-40B4-BE49-F238E27FC236}">
                <a16:creationId xmlns:a16="http://schemas.microsoft.com/office/drawing/2014/main" id="{C2C61024-7746-486F-C75C-BFD03466456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950105" y="1719944"/>
            <a:ext cx="6945211" cy="3453712"/>
          </a:xfrm>
          <a:prstGeom prst="rect">
            <a:avLst/>
          </a:prstGeom>
        </p:spPr>
      </p:pic>
      <p:sp>
        <p:nvSpPr>
          <p:cNvPr id="17" name="TextBox 16">
            <a:extLst>
              <a:ext uri="{FF2B5EF4-FFF2-40B4-BE49-F238E27FC236}">
                <a16:creationId xmlns:a16="http://schemas.microsoft.com/office/drawing/2014/main" id="{3E670096-8AB1-48C2-8BD1-E95B868353E9}"/>
              </a:ext>
            </a:extLst>
          </p:cNvPr>
          <p:cNvSpPr txBox="1"/>
          <p:nvPr/>
        </p:nvSpPr>
        <p:spPr>
          <a:xfrm>
            <a:off x="6802580" y="4008834"/>
            <a:ext cx="2069862"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Tobacco Gulch Rx</a:t>
            </a:r>
          </a:p>
        </p:txBody>
      </p:sp>
    </p:spTree>
    <p:extLst>
      <p:ext uri="{BB962C8B-B14F-4D97-AF65-F5344CB8AC3E}">
        <p14:creationId xmlns:p14="http://schemas.microsoft.com/office/powerpoint/2010/main" val="17960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5">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7163543" y="87286"/>
            <a:ext cx="484799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Wildland Fire Collaboration</a:t>
            </a:r>
          </a:p>
        </p:txBody>
      </p:sp>
      <p:sp>
        <p:nvSpPr>
          <p:cNvPr id="15" name="TextBox 14">
            <a:extLst>
              <a:ext uri="{FF2B5EF4-FFF2-40B4-BE49-F238E27FC236}">
                <a16:creationId xmlns:a16="http://schemas.microsoft.com/office/drawing/2014/main" id="{EE325987-EB86-2157-DAA2-645D88CFCB45}"/>
              </a:ext>
            </a:extLst>
          </p:cNvPr>
          <p:cNvSpPr txBox="1"/>
          <p:nvPr/>
        </p:nvSpPr>
        <p:spPr>
          <a:xfrm>
            <a:off x="115974" y="746709"/>
            <a:ext cx="30110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StormCenter Communications</a:t>
            </a:r>
          </a:p>
        </p:txBody>
      </p:sp>
      <p:pic>
        <p:nvPicPr>
          <p:cNvPr id="19" name="Picture 18">
            <a:extLst>
              <a:ext uri="{FF2B5EF4-FFF2-40B4-BE49-F238E27FC236}">
                <a16:creationId xmlns:a16="http://schemas.microsoft.com/office/drawing/2014/main" id="{2B39D4C0-9768-4DC0-2F3E-F1F6725935C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46094" y="67356"/>
            <a:ext cx="1904012" cy="954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0AFCEA9A-3240-B87C-5A58-9B18CD2B04DE}"/>
              </a:ext>
            </a:extLst>
          </p:cNvPr>
          <p:cNvSpPr txBox="1"/>
          <p:nvPr/>
        </p:nvSpPr>
        <p:spPr>
          <a:xfrm>
            <a:off x="5500782" y="5336512"/>
            <a:ext cx="6468437" cy="369332"/>
          </a:xfrm>
          <a:prstGeom prst="rect">
            <a:avLst/>
          </a:prstGeom>
          <a:noFill/>
        </p:spPr>
        <p:txBody>
          <a:bodyPr wrap="none" rtlCol="0">
            <a:spAutoFit/>
          </a:bodyPr>
          <a:lstStyle/>
          <a:p>
            <a:r>
              <a:rPr lang="en-US" dirty="0">
                <a:solidFill>
                  <a:schemeClr val="bg1"/>
                </a:solidFill>
              </a:rPr>
              <a:t>Unified trusted data via web services shared across platforms</a:t>
            </a:r>
          </a:p>
        </p:txBody>
      </p:sp>
      <p:pic>
        <p:nvPicPr>
          <p:cNvPr id="11" name="Picture 10">
            <a:extLst>
              <a:ext uri="{FF2B5EF4-FFF2-40B4-BE49-F238E27FC236}">
                <a16:creationId xmlns:a16="http://schemas.microsoft.com/office/drawing/2014/main" id="{C2C61024-7746-486F-C75C-BFD03466456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16255" y="67356"/>
            <a:ext cx="1918602" cy="954082"/>
          </a:xfrm>
          <a:prstGeom prst="rect">
            <a:avLst/>
          </a:prstGeom>
        </p:spPr>
      </p:pic>
      <p:pic>
        <p:nvPicPr>
          <p:cNvPr id="17" name="Picture 16">
            <a:extLst>
              <a:ext uri="{FF2B5EF4-FFF2-40B4-BE49-F238E27FC236}">
                <a16:creationId xmlns:a16="http://schemas.microsoft.com/office/drawing/2014/main" id="{70C463C2-AEBE-9050-13B6-B4A0A8EB0D83}"/>
              </a:ext>
            </a:extLst>
          </p:cNvPr>
          <p:cNvPicPr>
            <a:picLocks noChangeAspect="1"/>
          </p:cNvPicPr>
          <p:nvPr/>
        </p:nvPicPr>
        <p:blipFill>
          <a:blip r:embed="rId17"/>
          <a:stretch>
            <a:fillRect/>
          </a:stretch>
        </p:blipFill>
        <p:spPr>
          <a:xfrm>
            <a:off x="52910" y="1200467"/>
            <a:ext cx="12132241" cy="4842060"/>
          </a:xfrm>
          <a:prstGeom prst="rect">
            <a:avLst/>
          </a:prstGeom>
        </p:spPr>
      </p:pic>
      <p:sp>
        <p:nvSpPr>
          <p:cNvPr id="23" name="TextBox 22">
            <a:extLst>
              <a:ext uri="{FF2B5EF4-FFF2-40B4-BE49-F238E27FC236}">
                <a16:creationId xmlns:a16="http://schemas.microsoft.com/office/drawing/2014/main" id="{8EA51B3B-EC4A-3750-FE57-2B6579163F61}"/>
              </a:ext>
            </a:extLst>
          </p:cNvPr>
          <p:cNvSpPr txBox="1"/>
          <p:nvPr/>
        </p:nvSpPr>
        <p:spPr>
          <a:xfrm>
            <a:off x="7582905" y="5167281"/>
            <a:ext cx="2069862"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Tobacco Gulch Rx</a:t>
            </a:r>
          </a:p>
        </p:txBody>
      </p:sp>
    </p:spTree>
    <p:extLst>
      <p:ext uri="{BB962C8B-B14F-4D97-AF65-F5344CB8AC3E}">
        <p14:creationId xmlns:p14="http://schemas.microsoft.com/office/powerpoint/2010/main" val="3642885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fter the Blaze: How Wildfires Can Impact Drinking Water | College of  Natural Resources News">
            <a:extLst>
              <a:ext uri="{FF2B5EF4-FFF2-40B4-BE49-F238E27FC236}">
                <a16:creationId xmlns:a16="http://schemas.microsoft.com/office/drawing/2014/main" id="{8A1A335E-6F46-F2E4-5605-5409D959A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rcRect/>
          <a:stretch>
            <a:fillRect/>
          </a:stretch>
        </p:blipFill>
        <p:spPr bwMode="auto">
          <a:xfrm>
            <a:off x="1588" y="1214846"/>
            <a:ext cx="12188825" cy="5643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126673-426F-4D9E-BDDC-A7C0CC22C9DA}"/>
              </a:ext>
            </a:extLst>
          </p:cNvPr>
          <p:cNvSpPr/>
          <p:nvPr/>
        </p:nvSpPr>
        <p:spPr>
          <a:xfrm>
            <a:off x="22072" y="6063916"/>
            <a:ext cx="8883803" cy="77809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78535 w 9901989"/>
              <a:gd name="connsiteY2" fmla="*/ 768507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89200 w 9901989"/>
              <a:gd name="connsiteY2" fmla="*/ 771704 h 794084"/>
              <a:gd name="connsiteX3" fmla="*/ 35548 w 9901989"/>
              <a:gd name="connsiteY3" fmla="*/ 794084 h 794084"/>
              <a:gd name="connsiteX4" fmla="*/ 0 w 9901989"/>
              <a:gd name="connsiteY4" fmla="*/ 0 h 794084"/>
              <a:gd name="connsiteX0" fmla="*/ 0 w 9901989"/>
              <a:gd name="connsiteY0" fmla="*/ 0 h 778098"/>
              <a:gd name="connsiteX1" fmla="*/ 9901989 w 9901989"/>
              <a:gd name="connsiteY1" fmla="*/ 0 h 778098"/>
              <a:gd name="connsiteX2" fmla="*/ 9289200 w 9901989"/>
              <a:gd name="connsiteY2" fmla="*/ 771704 h 778098"/>
              <a:gd name="connsiteX3" fmla="*/ 28439 w 9901989"/>
              <a:gd name="connsiteY3" fmla="*/ 778098 h 778098"/>
              <a:gd name="connsiteX4" fmla="*/ 0 w 9901989"/>
              <a:gd name="connsiteY4" fmla="*/ 0 h 778098"/>
              <a:gd name="connsiteX0" fmla="*/ 0 w 9877106"/>
              <a:gd name="connsiteY0" fmla="*/ 12789 h 778098"/>
              <a:gd name="connsiteX1" fmla="*/ 9877106 w 9877106"/>
              <a:gd name="connsiteY1" fmla="*/ 0 h 778098"/>
              <a:gd name="connsiteX2" fmla="*/ 9264317 w 9877106"/>
              <a:gd name="connsiteY2" fmla="*/ 771704 h 778098"/>
              <a:gd name="connsiteX3" fmla="*/ 3556 w 9877106"/>
              <a:gd name="connsiteY3" fmla="*/ 778098 h 778098"/>
              <a:gd name="connsiteX4" fmla="*/ 0 w 9877106"/>
              <a:gd name="connsiteY4" fmla="*/ 12789 h 778098"/>
              <a:gd name="connsiteX0" fmla="*/ 3710 w 9880816"/>
              <a:gd name="connsiteY0" fmla="*/ 12789 h 778098"/>
              <a:gd name="connsiteX1" fmla="*/ 9880816 w 9880816"/>
              <a:gd name="connsiteY1" fmla="*/ 0 h 778098"/>
              <a:gd name="connsiteX2" fmla="*/ 9268027 w 9880816"/>
              <a:gd name="connsiteY2" fmla="*/ 771704 h 778098"/>
              <a:gd name="connsiteX3" fmla="*/ 157 w 9880816"/>
              <a:gd name="connsiteY3" fmla="*/ 778098 h 778098"/>
              <a:gd name="connsiteX4" fmla="*/ 3710 w 9880816"/>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 name="connsiteX0" fmla="*/ 342 w 9877448"/>
              <a:gd name="connsiteY0" fmla="*/ 12789 h 778098"/>
              <a:gd name="connsiteX1" fmla="*/ 9877448 w 9877448"/>
              <a:gd name="connsiteY1" fmla="*/ 0 h 778098"/>
              <a:gd name="connsiteX2" fmla="*/ 9264659 w 9877448"/>
              <a:gd name="connsiteY2" fmla="*/ 771704 h 778098"/>
              <a:gd name="connsiteX3" fmla="*/ 343 w 9877448"/>
              <a:gd name="connsiteY3" fmla="*/ 778098 h 778098"/>
              <a:gd name="connsiteX4" fmla="*/ 342 w 9877448"/>
              <a:gd name="connsiteY4" fmla="*/ 12789 h 77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48" h="778098">
                <a:moveTo>
                  <a:pt x="342" y="12789"/>
                </a:moveTo>
                <a:lnTo>
                  <a:pt x="9877448" y="0"/>
                </a:lnTo>
                <a:lnTo>
                  <a:pt x="9264659" y="771704"/>
                </a:lnTo>
                <a:lnTo>
                  <a:pt x="343" y="778098"/>
                </a:lnTo>
                <a:cubicBezTo>
                  <a:pt x="-842" y="522995"/>
                  <a:pt x="1527" y="267892"/>
                  <a:pt x="342" y="12789"/>
                </a:cubicBezTo>
                <a:close/>
              </a:path>
            </a:pathLst>
          </a:custGeom>
          <a:blipFill dpi="0" rotWithShape="1">
            <a:blip r:embed="rId5">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A4759BA-BEB8-4DD1-A9D5-1BD5E4741BEF}"/>
              </a:ext>
            </a:extLst>
          </p:cNvPr>
          <p:cNvSpPr/>
          <p:nvPr/>
        </p:nvSpPr>
        <p:spPr>
          <a:xfrm flipH="1" flipV="1">
            <a:off x="8445163" y="6063915"/>
            <a:ext cx="3721214" cy="775218"/>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2"/>
              <a:gd name="connsiteX1" fmla="*/ 9971622 w 9971622"/>
              <a:gd name="connsiteY1" fmla="*/ 9716 h 1107082"/>
              <a:gd name="connsiteX2" fmla="*/ 8923585 w 9971622"/>
              <a:gd name="connsiteY2" fmla="*/ 1107082 h 1107082"/>
              <a:gd name="connsiteX3" fmla="*/ 49842 w 9971622"/>
              <a:gd name="connsiteY3" fmla="*/ 1107081 h 1107082"/>
              <a:gd name="connsiteX4" fmla="*/ 0 w 9971622"/>
              <a:gd name="connsiteY4" fmla="*/ 0 h 1107082"/>
              <a:gd name="connsiteX0" fmla="*/ 0 w 9971622"/>
              <a:gd name="connsiteY0" fmla="*/ 0 h 1107081"/>
              <a:gd name="connsiteX1" fmla="*/ 9971622 w 9971622"/>
              <a:gd name="connsiteY1" fmla="*/ 9716 h 1107081"/>
              <a:gd name="connsiteX2" fmla="*/ 8956478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9005817 w 9971622"/>
              <a:gd name="connsiteY2" fmla="*/ 1093803 h 1107081"/>
              <a:gd name="connsiteX3" fmla="*/ 49842 w 9971622"/>
              <a:gd name="connsiteY3" fmla="*/ 1107081 h 1107081"/>
              <a:gd name="connsiteX4" fmla="*/ 0 w 9971622"/>
              <a:gd name="connsiteY4" fmla="*/ 0 h 1107081"/>
              <a:gd name="connsiteX0" fmla="*/ 0 w 9971622"/>
              <a:gd name="connsiteY0" fmla="*/ 0 h 1107081"/>
              <a:gd name="connsiteX1" fmla="*/ 9971622 w 9971622"/>
              <a:gd name="connsiteY1" fmla="*/ 9716 h 1107081"/>
              <a:gd name="connsiteX2" fmla="*/ 8541515 w 9971622"/>
              <a:gd name="connsiteY2" fmla="*/ 1093803 h 1107081"/>
              <a:gd name="connsiteX3" fmla="*/ 49842 w 9971622"/>
              <a:gd name="connsiteY3" fmla="*/ 1107081 h 1107081"/>
              <a:gd name="connsiteX4" fmla="*/ 0 w 9971622"/>
              <a:gd name="connsiteY4" fmla="*/ 0 h 1107081"/>
              <a:gd name="connsiteX0" fmla="*/ 0 w 9981295"/>
              <a:gd name="connsiteY0" fmla="*/ 15680 h 1122761"/>
              <a:gd name="connsiteX1" fmla="*/ 9981295 w 9981295"/>
              <a:gd name="connsiteY1" fmla="*/ 0 h 1122761"/>
              <a:gd name="connsiteX2" fmla="*/ 8541515 w 9981295"/>
              <a:gd name="connsiteY2" fmla="*/ 1109483 h 1122761"/>
              <a:gd name="connsiteX3" fmla="*/ 49842 w 9981295"/>
              <a:gd name="connsiteY3" fmla="*/ 1122761 h 1122761"/>
              <a:gd name="connsiteX4" fmla="*/ 0 w 9981295"/>
              <a:gd name="connsiteY4" fmla="*/ 15680 h 1122761"/>
              <a:gd name="connsiteX0" fmla="*/ 0 w 9981295"/>
              <a:gd name="connsiteY0" fmla="*/ 442 h 1107523"/>
              <a:gd name="connsiteX1" fmla="*/ 9981295 w 9981295"/>
              <a:gd name="connsiteY1" fmla="*/ 0 h 1107523"/>
              <a:gd name="connsiteX2" fmla="*/ 8541515 w 9981295"/>
              <a:gd name="connsiteY2" fmla="*/ 1094245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41515 w 9981295"/>
              <a:gd name="connsiteY2" fmla="*/ 1099324 h 1107523"/>
              <a:gd name="connsiteX3" fmla="*/ 49842 w 9981295"/>
              <a:gd name="connsiteY3" fmla="*/ 1107523 h 1107523"/>
              <a:gd name="connsiteX4" fmla="*/ 0 w 9981295"/>
              <a:gd name="connsiteY4" fmla="*/ 442 h 1107523"/>
              <a:gd name="connsiteX0" fmla="*/ 0 w 9981295"/>
              <a:gd name="connsiteY0" fmla="*/ 442 h 1107523"/>
              <a:gd name="connsiteX1" fmla="*/ 9981295 w 9981295"/>
              <a:gd name="connsiteY1" fmla="*/ 0 h 1107523"/>
              <a:gd name="connsiteX2" fmla="*/ 8502823 w 9981295"/>
              <a:gd name="connsiteY2" fmla="*/ 1094245 h 1107523"/>
              <a:gd name="connsiteX3" fmla="*/ 49842 w 9981295"/>
              <a:gd name="connsiteY3" fmla="*/ 1107523 h 1107523"/>
              <a:gd name="connsiteX4" fmla="*/ 0 w 9981295"/>
              <a:gd name="connsiteY4" fmla="*/ 442 h 1107523"/>
              <a:gd name="connsiteX0" fmla="*/ 0 w 9955826"/>
              <a:gd name="connsiteY0" fmla="*/ 13815 h 1107523"/>
              <a:gd name="connsiteX1" fmla="*/ 9955826 w 9955826"/>
              <a:gd name="connsiteY1" fmla="*/ 0 h 1107523"/>
              <a:gd name="connsiteX2" fmla="*/ 8477354 w 9955826"/>
              <a:gd name="connsiteY2" fmla="*/ 1094245 h 1107523"/>
              <a:gd name="connsiteX3" fmla="*/ 24373 w 9955826"/>
              <a:gd name="connsiteY3" fmla="*/ 1107523 h 1107523"/>
              <a:gd name="connsiteX4" fmla="*/ 0 w 9955826"/>
              <a:gd name="connsiteY4" fmla="*/ 13815 h 1107523"/>
              <a:gd name="connsiteX0" fmla="*/ 1097 w 9931454"/>
              <a:gd name="connsiteY0" fmla="*/ 18272 h 1107523"/>
              <a:gd name="connsiteX1" fmla="*/ 9931454 w 9931454"/>
              <a:gd name="connsiteY1" fmla="*/ 0 h 1107523"/>
              <a:gd name="connsiteX2" fmla="*/ 8452982 w 9931454"/>
              <a:gd name="connsiteY2" fmla="*/ 1094245 h 1107523"/>
              <a:gd name="connsiteX3" fmla="*/ 1 w 9931454"/>
              <a:gd name="connsiteY3" fmla="*/ 1107523 h 1107523"/>
              <a:gd name="connsiteX4" fmla="*/ 1097 w 9931454"/>
              <a:gd name="connsiteY4" fmla="*/ 18272 h 1107523"/>
              <a:gd name="connsiteX0" fmla="*/ 1097 w 9939943"/>
              <a:gd name="connsiteY0" fmla="*/ 9358 h 1098609"/>
              <a:gd name="connsiteX1" fmla="*/ 9939943 w 9939943"/>
              <a:gd name="connsiteY1" fmla="*/ 0 h 1098609"/>
              <a:gd name="connsiteX2" fmla="*/ 8452982 w 9939943"/>
              <a:gd name="connsiteY2" fmla="*/ 1085331 h 1098609"/>
              <a:gd name="connsiteX3" fmla="*/ 1 w 9939943"/>
              <a:gd name="connsiteY3" fmla="*/ 1098609 h 1098609"/>
              <a:gd name="connsiteX4" fmla="*/ 1097 w 9939943"/>
              <a:gd name="connsiteY4" fmla="*/ 9358 h 1098609"/>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097 w 9880520"/>
              <a:gd name="connsiteY0" fmla="*/ 0 h 1089251"/>
              <a:gd name="connsiteX1" fmla="*/ 9880520 w 9880520"/>
              <a:gd name="connsiteY1" fmla="*/ 8472 h 1089251"/>
              <a:gd name="connsiteX2" fmla="*/ 8452982 w 9880520"/>
              <a:gd name="connsiteY2" fmla="*/ 1075973 h 1089251"/>
              <a:gd name="connsiteX3" fmla="*/ 1 w 9880520"/>
              <a:gd name="connsiteY3" fmla="*/ 1089251 h 1089251"/>
              <a:gd name="connsiteX4" fmla="*/ 1097 w 9880520"/>
              <a:gd name="connsiteY4" fmla="*/ 0 h 1089251"/>
              <a:gd name="connsiteX0" fmla="*/ 11 w 9887923"/>
              <a:gd name="connsiteY0" fmla="*/ 9357 h 1080779"/>
              <a:gd name="connsiteX1" fmla="*/ 9887923 w 9887923"/>
              <a:gd name="connsiteY1" fmla="*/ 0 h 1080779"/>
              <a:gd name="connsiteX2" fmla="*/ 8460385 w 9887923"/>
              <a:gd name="connsiteY2" fmla="*/ 1067501 h 1080779"/>
              <a:gd name="connsiteX3" fmla="*/ 7404 w 9887923"/>
              <a:gd name="connsiteY3" fmla="*/ 1080779 h 1080779"/>
              <a:gd name="connsiteX4" fmla="*/ 11 w 9887923"/>
              <a:gd name="connsiteY4" fmla="*/ 9357 h 1080779"/>
              <a:gd name="connsiteX0" fmla="*/ 1094 w 9880518"/>
              <a:gd name="connsiteY0" fmla="*/ 9358 h 1080779"/>
              <a:gd name="connsiteX1" fmla="*/ 9880518 w 9880518"/>
              <a:gd name="connsiteY1" fmla="*/ 0 h 1080779"/>
              <a:gd name="connsiteX2" fmla="*/ 8452980 w 9880518"/>
              <a:gd name="connsiteY2" fmla="*/ 1067501 h 1080779"/>
              <a:gd name="connsiteX3" fmla="*/ -1 w 9880518"/>
              <a:gd name="connsiteY3" fmla="*/ 1080779 h 1080779"/>
              <a:gd name="connsiteX4" fmla="*/ 1094 w 9880518"/>
              <a:gd name="connsiteY4" fmla="*/ 9358 h 108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518" h="1080779">
                <a:moveTo>
                  <a:pt x="1094" y="9358"/>
                </a:moveTo>
                <a:lnTo>
                  <a:pt x="9880518" y="0"/>
                </a:lnTo>
                <a:lnTo>
                  <a:pt x="8452980" y="1067501"/>
                </a:lnTo>
                <a:lnTo>
                  <a:pt x="-1" y="1080779"/>
                </a:lnTo>
                <a:cubicBezTo>
                  <a:pt x="364" y="717695"/>
                  <a:pt x="729" y="372442"/>
                  <a:pt x="1094" y="9358"/>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7F4FF2F2-175D-48DC-BF9B-5510A5FCDE99}"/>
              </a:ext>
            </a:extLst>
          </p:cNvPr>
          <p:cNvSpPr/>
          <p:nvPr/>
        </p:nvSpPr>
        <p:spPr>
          <a:xfrm rot="10800000" flipV="1">
            <a:off x="2290011" y="12805"/>
            <a:ext cx="9895140" cy="695080"/>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1989" h="794084">
                <a:moveTo>
                  <a:pt x="0" y="0"/>
                </a:moveTo>
                <a:lnTo>
                  <a:pt x="9901989" y="0"/>
                </a:lnTo>
                <a:lnTo>
                  <a:pt x="9264315" y="794084"/>
                </a:lnTo>
                <a:lnTo>
                  <a:pt x="0" y="794084"/>
                </a:lnTo>
                <a:lnTo>
                  <a:pt x="0" y="0"/>
                </a:lnTo>
                <a:close/>
              </a:path>
            </a:pathLst>
          </a:cu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a:extLst>
              <a:ext uri="{FF2B5EF4-FFF2-40B4-BE49-F238E27FC236}">
                <a16:creationId xmlns:a16="http://schemas.microsoft.com/office/drawing/2014/main" id="{C607B0BF-1270-48B8-BB71-C8D47C2BCE79}"/>
              </a:ext>
            </a:extLst>
          </p:cNvPr>
          <p:cNvSpPr/>
          <p:nvPr/>
        </p:nvSpPr>
        <p:spPr>
          <a:xfrm rot="10800000" flipH="1">
            <a:off x="22072" y="0"/>
            <a:ext cx="2779400" cy="707884"/>
          </a:xfrm>
          <a:custGeom>
            <a:avLst/>
            <a:gdLst>
              <a:gd name="connsiteX0" fmla="*/ 0 w 9901989"/>
              <a:gd name="connsiteY0" fmla="*/ 0 h 794084"/>
              <a:gd name="connsiteX1" fmla="*/ 9901989 w 9901989"/>
              <a:gd name="connsiteY1" fmla="*/ 0 h 794084"/>
              <a:gd name="connsiteX2" fmla="*/ 9901989 w 9901989"/>
              <a:gd name="connsiteY2" fmla="*/ 794084 h 794084"/>
              <a:gd name="connsiteX3" fmla="*/ 0 w 9901989"/>
              <a:gd name="connsiteY3" fmla="*/ 794084 h 794084"/>
              <a:gd name="connsiteX4" fmla="*/ 0 w 9901989"/>
              <a:gd name="connsiteY4" fmla="*/ 0 h 794084"/>
              <a:gd name="connsiteX0" fmla="*/ 0 w 9901989"/>
              <a:gd name="connsiteY0" fmla="*/ 0 h 794084"/>
              <a:gd name="connsiteX1" fmla="*/ 9901989 w 9901989"/>
              <a:gd name="connsiteY1" fmla="*/ 0 h 794084"/>
              <a:gd name="connsiteX2" fmla="*/ 9264315 w 9901989"/>
              <a:gd name="connsiteY2" fmla="*/ 794084 h 794084"/>
              <a:gd name="connsiteX3" fmla="*/ 0 w 9901989"/>
              <a:gd name="connsiteY3" fmla="*/ 794084 h 794084"/>
              <a:gd name="connsiteX4" fmla="*/ 0 w 9901989"/>
              <a:gd name="connsiteY4" fmla="*/ 0 h 794084"/>
              <a:gd name="connsiteX0" fmla="*/ 0 w 9901989"/>
              <a:gd name="connsiteY0" fmla="*/ 0 h 1037526"/>
              <a:gd name="connsiteX1" fmla="*/ 9901989 w 9901989"/>
              <a:gd name="connsiteY1" fmla="*/ 0 h 1037526"/>
              <a:gd name="connsiteX2" fmla="*/ 8840659 w 9901989"/>
              <a:gd name="connsiteY2" fmla="*/ 1037526 h 1037526"/>
              <a:gd name="connsiteX3" fmla="*/ 0 w 9901989"/>
              <a:gd name="connsiteY3" fmla="*/ 794084 h 1037526"/>
              <a:gd name="connsiteX4" fmla="*/ 0 w 9901989"/>
              <a:gd name="connsiteY4" fmla="*/ 0 h 1037526"/>
              <a:gd name="connsiteX0" fmla="*/ 0 w 9901989"/>
              <a:gd name="connsiteY0" fmla="*/ 0 h 1107082"/>
              <a:gd name="connsiteX1" fmla="*/ 9901989 w 9901989"/>
              <a:gd name="connsiteY1" fmla="*/ 0 h 1107082"/>
              <a:gd name="connsiteX2" fmla="*/ 8790817 w 9901989"/>
              <a:gd name="connsiteY2" fmla="*/ 1107082 h 1107082"/>
              <a:gd name="connsiteX3" fmla="*/ 0 w 9901989"/>
              <a:gd name="connsiteY3" fmla="*/ 794084 h 1107082"/>
              <a:gd name="connsiteX4" fmla="*/ 0 w 9901989"/>
              <a:gd name="connsiteY4" fmla="*/ 0 h 1107082"/>
              <a:gd name="connsiteX0" fmla="*/ 0 w 9901989"/>
              <a:gd name="connsiteY0" fmla="*/ 0 h 1107082"/>
              <a:gd name="connsiteX1" fmla="*/ 9901989 w 9901989"/>
              <a:gd name="connsiteY1" fmla="*/ 0 h 1107082"/>
              <a:gd name="connsiteX2" fmla="*/ 8790817 w 9901989"/>
              <a:gd name="connsiteY2" fmla="*/ 1107082 h 1107082"/>
              <a:gd name="connsiteX3" fmla="*/ 49842 w 9901989"/>
              <a:gd name="connsiteY3" fmla="*/ 1107081 h 1107082"/>
              <a:gd name="connsiteX4" fmla="*/ 0 w 9901989"/>
              <a:gd name="connsiteY4" fmla="*/ 0 h 1107082"/>
              <a:gd name="connsiteX0" fmla="*/ 0 w 9943769"/>
              <a:gd name="connsiteY0" fmla="*/ 0 h 1107082"/>
              <a:gd name="connsiteX1" fmla="*/ 9943769 w 9943769"/>
              <a:gd name="connsiteY1" fmla="*/ 9716 h 1107082"/>
              <a:gd name="connsiteX2" fmla="*/ 8790817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735113 w 9943769"/>
              <a:gd name="connsiteY2" fmla="*/ 1107082 h 1107082"/>
              <a:gd name="connsiteX3" fmla="*/ 49842 w 9943769"/>
              <a:gd name="connsiteY3" fmla="*/ 1107081 h 1107082"/>
              <a:gd name="connsiteX4" fmla="*/ 0 w 9943769"/>
              <a:gd name="connsiteY4" fmla="*/ 0 h 1107082"/>
              <a:gd name="connsiteX0" fmla="*/ 0 w 9943769"/>
              <a:gd name="connsiteY0" fmla="*/ 0 h 1107082"/>
              <a:gd name="connsiteX1" fmla="*/ 9943769 w 9943769"/>
              <a:gd name="connsiteY1" fmla="*/ 9716 h 1107082"/>
              <a:gd name="connsiteX2" fmla="*/ 8693334 w 9943769"/>
              <a:gd name="connsiteY2" fmla="*/ 1107082 h 1107082"/>
              <a:gd name="connsiteX3" fmla="*/ 49842 w 9943769"/>
              <a:gd name="connsiteY3" fmla="*/ 1107081 h 1107082"/>
              <a:gd name="connsiteX4" fmla="*/ 0 w 9943769"/>
              <a:gd name="connsiteY4" fmla="*/ 0 h 1107082"/>
              <a:gd name="connsiteX0" fmla="*/ 0 w 9971622"/>
              <a:gd name="connsiteY0" fmla="*/ 0 h 1107082"/>
              <a:gd name="connsiteX1" fmla="*/ 9971622 w 9971622"/>
              <a:gd name="connsiteY1" fmla="*/ 9716 h 1107082"/>
              <a:gd name="connsiteX2" fmla="*/ 8693334 w 9971622"/>
              <a:gd name="connsiteY2" fmla="*/ 1107082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8083071 w 9971622"/>
              <a:gd name="connsiteY2" fmla="*/ 1092186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811843 w 9971622"/>
              <a:gd name="connsiteY2" fmla="*/ 1092187 h 1107082"/>
              <a:gd name="connsiteX3" fmla="*/ 49842 w 9971622"/>
              <a:gd name="connsiteY3" fmla="*/ 1107081 h 1107082"/>
              <a:gd name="connsiteX4" fmla="*/ 0 w 9971622"/>
              <a:gd name="connsiteY4" fmla="*/ 0 h 1107082"/>
              <a:gd name="connsiteX0" fmla="*/ 0 w 9971622"/>
              <a:gd name="connsiteY0" fmla="*/ 0 h 1107080"/>
              <a:gd name="connsiteX1" fmla="*/ 9971622 w 9971622"/>
              <a:gd name="connsiteY1" fmla="*/ 9716 h 1107080"/>
              <a:gd name="connsiteX2" fmla="*/ 7608422 w 9971622"/>
              <a:gd name="connsiteY2" fmla="*/ 1092187 h 1107080"/>
              <a:gd name="connsiteX3" fmla="*/ 49842 w 9971622"/>
              <a:gd name="connsiteY3" fmla="*/ 1107081 h 1107080"/>
              <a:gd name="connsiteX4" fmla="*/ 0 w 9971622"/>
              <a:gd name="connsiteY4" fmla="*/ 0 h 1107080"/>
              <a:gd name="connsiteX0" fmla="*/ 0 w 9971622"/>
              <a:gd name="connsiteY0" fmla="*/ 0 h 1107082"/>
              <a:gd name="connsiteX1" fmla="*/ 9971622 w 9971622"/>
              <a:gd name="connsiteY1" fmla="*/ 9716 h 1107082"/>
              <a:gd name="connsiteX2" fmla="*/ 7744036 w 9971622"/>
              <a:gd name="connsiteY2" fmla="*/ 1092187 h 1107082"/>
              <a:gd name="connsiteX3" fmla="*/ 49842 w 9971622"/>
              <a:gd name="connsiteY3" fmla="*/ 1107081 h 1107082"/>
              <a:gd name="connsiteX4" fmla="*/ 0 w 9971622"/>
              <a:gd name="connsiteY4" fmla="*/ 0 h 11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622" h="1107082">
                <a:moveTo>
                  <a:pt x="0" y="0"/>
                </a:moveTo>
                <a:lnTo>
                  <a:pt x="9971622" y="9716"/>
                </a:lnTo>
                <a:lnTo>
                  <a:pt x="7744036" y="1092187"/>
                </a:lnTo>
                <a:lnTo>
                  <a:pt x="49842" y="1107081"/>
                </a:lnTo>
                <a:lnTo>
                  <a:pt x="0" y="0"/>
                </a:ln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81CE66-1A16-4255-85CB-BA2E7AD8A206}"/>
              </a:ext>
            </a:extLst>
          </p:cNvPr>
          <p:cNvSpPr>
            <a:spLocks noChangeAspect="1"/>
          </p:cNvSpPr>
          <p:nvPr/>
        </p:nvSpPr>
        <p:spPr>
          <a:xfrm>
            <a:off x="3534305" y="1187404"/>
            <a:ext cx="8606412" cy="4811885"/>
          </a:xfrm>
          <a:prstGeom prst="rect">
            <a:avLst/>
          </a:prstGeom>
          <a:solidFill>
            <a:schemeClr val="tx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02DC4E77-52A6-4757-8F1F-4FD9DE3F8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60" y="96180"/>
            <a:ext cx="1098378" cy="549667"/>
          </a:xfrm>
          <a:prstGeom prst="rect">
            <a:avLst/>
          </a:prstGeom>
        </p:spPr>
      </p:pic>
      <p:cxnSp>
        <p:nvCxnSpPr>
          <p:cNvPr id="5" name="Straight Connector 4">
            <a:extLst>
              <a:ext uri="{FF2B5EF4-FFF2-40B4-BE49-F238E27FC236}">
                <a16:creationId xmlns:a16="http://schemas.microsoft.com/office/drawing/2014/main" id="{25E79DDA-A2D7-4203-907D-65EA13231642}"/>
              </a:ext>
            </a:extLst>
          </p:cNvPr>
          <p:cNvCxnSpPr>
            <a:cxnSpLocks/>
          </p:cNvCxnSpPr>
          <p:nvPr/>
        </p:nvCxnSpPr>
        <p:spPr>
          <a:xfrm>
            <a:off x="6278252" y="0"/>
            <a:ext cx="0" cy="7078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128C7C-D201-4763-B67E-D0DC39AA9F4C}"/>
              </a:ext>
            </a:extLst>
          </p:cNvPr>
          <p:cNvSpPr/>
          <p:nvPr/>
        </p:nvSpPr>
        <p:spPr>
          <a:xfrm>
            <a:off x="6298058" y="20548"/>
            <a:ext cx="5887093" cy="67295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9C3C61-DF2E-4600-B893-8EE0E5305A8F}"/>
              </a:ext>
            </a:extLst>
          </p:cNvPr>
          <p:cNvSpPr txBox="1"/>
          <p:nvPr/>
        </p:nvSpPr>
        <p:spPr>
          <a:xfrm>
            <a:off x="8914878" y="6032668"/>
            <a:ext cx="2469391" cy="272126"/>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INFORMATION SOURCES</a:t>
            </a:r>
          </a:p>
        </p:txBody>
      </p:sp>
      <p:grpSp>
        <p:nvGrpSpPr>
          <p:cNvPr id="22" name="Group 21">
            <a:extLst>
              <a:ext uri="{FF2B5EF4-FFF2-40B4-BE49-F238E27FC236}">
                <a16:creationId xmlns:a16="http://schemas.microsoft.com/office/drawing/2014/main" id="{C3FB171B-2387-480E-8F6D-4FD059F1A401}"/>
              </a:ext>
            </a:extLst>
          </p:cNvPr>
          <p:cNvGrpSpPr/>
          <p:nvPr/>
        </p:nvGrpSpPr>
        <p:grpSpPr>
          <a:xfrm>
            <a:off x="10262852" y="6235945"/>
            <a:ext cx="1042003" cy="586235"/>
            <a:chOff x="11034262" y="496570"/>
            <a:chExt cx="6078836" cy="3377132"/>
          </a:xfrm>
        </p:grpSpPr>
        <p:sp>
          <p:nvSpPr>
            <p:cNvPr id="21" name="Rectangle 20">
              <a:extLst>
                <a:ext uri="{FF2B5EF4-FFF2-40B4-BE49-F238E27FC236}">
                  <a16:creationId xmlns:a16="http://schemas.microsoft.com/office/drawing/2014/main" id="{8F31513C-EFB0-43A4-BD09-48C76E1313A0}"/>
                </a:ext>
              </a:extLst>
            </p:cNvPr>
            <p:cNvSpPr/>
            <p:nvPr/>
          </p:nvSpPr>
          <p:spPr>
            <a:xfrm>
              <a:off x="12819888" y="601607"/>
              <a:ext cx="2542019" cy="2590179"/>
            </a:xfrm>
            <a:custGeom>
              <a:avLst/>
              <a:gdLst>
                <a:gd name="connsiteX0" fmla="*/ 0 w 2542019"/>
                <a:gd name="connsiteY0" fmla="*/ 0 h 2023698"/>
                <a:gd name="connsiteX1" fmla="*/ 2542019 w 2542019"/>
                <a:gd name="connsiteY1" fmla="*/ 0 h 2023698"/>
                <a:gd name="connsiteX2" fmla="*/ 2542019 w 2542019"/>
                <a:gd name="connsiteY2" fmla="*/ 2023698 h 2023698"/>
                <a:gd name="connsiteX3" fmla="*/ 0 w 2542019"/>
                <a:gd name="connsiteY3" fmla="*/ 2023698 h 2023698"/>
                <a:gd name="connsiteX4" fmla="*/ 0 w 2542019"/>
                <a:gd name="connsiteY4" fmla="*/ 0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493776 h 2023698"/>
                <a:gd name="connsiteX1" fmla="*/ 2542019 w 2542019"/>
                <a:gd name="connsiteY1" fmla="*/ 0 h 2023698"/>
                <a:gd name="connsiteX2" fmla="*/ 2542019 w 2542019"/>
                <a:gd name="connsiteY2" fmla="*/ 2023698 h 2023698"/>
                <a:gd name="connsiteX3" fmla="*/ 0 w 2542019"/>
                <a:gd name="connsiteY3" fmla="*/ 2023698 h 2023698"/>
                <a:gd name="connsiteX4" fmla="*/ 73152 w 2542019"/>
                <a:gd name="connsiteY4" fmla="*/ 493776 h 2023698"/>
                <a:gd name="connsiteX0" fmla="*/ 73152 w 2542019"/>
                <a:gd name="connsiteY0" fmla="*/ 0 h 1529922"/>
                <a:gd name="connsiteX1" fmla="*/ 2432291 w 2542019"/>
                <a:gd name="connsiteY1" fmla="*/ 73152 h 1529922"/>
                <a:gd name="connsiteX2" fmla="*/ 2542019 w 2542019"/>
                <a:gd name="connsiteY2" fmla="*/ 1529922 h 1529922"/>
                <a:gd name="connsiteX3" fmla="*/ 0 w 2542019"/>
                <a:gd name="connsiteY3" fmla="*/ 1529922 h 1529922"/>
                <a:gd name="connsiteX4" fmla="*/ 73152 w 2542019"/>
                <a:gd name="connsiteY4" fmla="*/ 0 h 1529922"/>
                <a:gd name="connsiteX0" fmla="*/ 73152 w 2542019"/>
                <a:gd name="connsiteY0" fmla="*/ 98945 h 1628867"/>
                <a:gd name="connsiteX1" fmla="*/ 2432291 w 2542019"/>
                <a:gd name="connsiteY1" fmla="*/ 172097 h 1628867"/>
                <a:gd name="connsiteX2" fmla="*/ 2542019 w 2542019"/>
                <a:gd name="connsiteY2" fmla="*/ 1628867 h 1628867"/>
                <a:gd name="connsiteX3" fmla="*/ 0 w 2542019"/>
                <a:gd name="connsiteY3" fmla="*/ 1628867 h 1628867"/>
                <a:gd name="connsiteX4" fmla="*/ 73152 w 2542019"/>
                <a:gd name="connsiteY4" fmla="*/ 98945 h 1628867"/>
                <a:gd name="connsiteX0" fmla="*/ 73152 w 2542019"/>
                <a:gd name="connsiteY0" fmla="*/ 276972 h 1806894"/>
                <a:gd name="connsiteX1" fmla="*/ 2432291 w 2542019"/>
                <a:gd name="connsiteY1" fmla="*/ 350124 h 1806894"/>
                <a:gd name="connsiteX2" fmla="*/ 2542019 w 2542019"/>
                <a:gd name="connsiteY2" fmla="*/ 1806894 h 1806894"/>
                <a:gd name="connsiteX3" fmla="*/ 0 w 2542019"/>
                <a:gd name="connsiteY3" fmla="*/ 1806894 h 1806894"/>
                <a:gd name="connsiteX4" fmla="*/ 73152 w 2542019"/>
                <a:gd name="connsiteY4" fmla="*/ 276972 h 1806894"/>
                <a:gd name="connsiteX0" fmla="*/ 73152 w 2542019"/>
                <a:gd name="connsiteY0" fmla="*/ 285084 h 1815006"/>
                <a:gd name="connsiteX1" fmla="*/ 2432291 w 2542019"/>
                <a:gd name="connsiteY1" fmla="*/ 358236 h 1815006"/>
                <a:gd name="connsiteX2" fmla="*/ 2542019 w 2542019"/>
                <a:gd name="connsiteY2" fmla="*/ 1815006 h 1815006"/>
                <a:gd name="connsiteX3" fmla="*/ 0 w 2542019"/>
                <a:gd name="connsiteY3" fmla="*/ 1815006 h 1815006"/>
                <a:gd name="connsiteX4" fmla="*/ 73152 w 2542019"/>
                <a:gd name="connsiteY4" fmla="*/ 285084 h 1815006"/>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1794120"/>
                <a:gd name="connsiteX1" fmla="*/ 2432291 w 2542019"/>
                <a:gd name="connsiteY1" fmla="*/ 337350 h 1794120"/>
                <a:gd name="connsiteX2" fmla="*/ 2542019 w 2542019"/>
                <a:gd name="connsiteY2" fmla="*/ 1794120 h 1794120"/>
                <a:gd name="connsiteX3" fmla="*/ 0 w 2542019"/>
                <a:gd name="connsiteY3" fmla="*/ 1794120 h 1794120"/>
                <a:gd name="connsiteX4" fmla="*/ 73152 w 2542019"/>
                <a:gd name="connsiteY4" fmla="*/ 264198 h 1794120"/>
                <a:gd name="connsiteX0" fmla="*/ 73152 w 2542019"/>
                <a:gd name="connsiteY0" fmla="*/ 264198 h 2241160"/>
                <a:gd name="connsiteX1" fmla="*/ 2432291 w 2542019"/>
                <a:gd name="connsiteY1" fmla="*/ 337350 h 2241160"/>
                <a:gd name="connsiteX2" fmla="*/ 2542019 w 2542019"/>
                <a:gd name="connsiteY2" fmla="*/ 1794120 h 2241160"/>
                <a:gd name="connsiteX3" fmla="*/ 0 w 2542019"/>
                <a:gd name="connsiteY3" fmla="*/ 1794120 h 2241160"/>
                <a:gd name="connsiteX4" fmla="*/ 73152 w 2542019"/>
                <a:gd name="connsiteY4" fmla="*/ 264198 h 2241160"/>
                <a:gd name="connsiteX0" fmla="*/ 73152 w 2542019"/>
                <a:gd name="connsiteY0" fmla="*/ 264198 h 2590179"/>
                <a:gd name="connsiteX1" fmla="*/ 2432291 w 2542019"/>
                <a:gd name="connsiteY1" fmla="*/ 337350 h 2590179"/>
                <a:gd name="connsiteX2" fmla="*/ 2542019 w 2542019"/>
                <a:gd name="connsiteY2" fmla="*/ 1794120 h 2590179"/>
                <a:gd name="connsiteX3" fmla="*/ 0 w 2542019"/>
                <a:gd name="connsiteY3" fmla="*/ 1794120 h 2590179"/>
                <a:gd name="connsiteX4" fmla="*/ 73152 w 2542019"/>
                <a:gd name="connsiteY4" fmla="*/ 264198 h 259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9" h="2590179">
                  <a:moveTo>
                    <a:pt x="73152" y="264198"/>
                  </a:moveTo>
                  <a:cubicBezTo>
                    <a:pt x="201164" y="380022"/>
                    <a:pt x="1097271" y="-436842"/>
                    <a:pt x="2432291" y="337350"/>
                  </a:cubicBezTo>
                  <a:lnTo>
                    <a:pt x="2542019" y="1794120"/>
                  </a:lnTo>
                  <a:cubicBezTo>
                    <a:pt x="1639815" y="2799960"/>
                    <a:pt x="1103372" y="2909688"/>
                    <a:pt x="0" y="1794120"/>
                  </a:cubicBezTo>
                  <a:lnTo>
                    <a:pt x="73152" y="26419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Logo&#10;&#10;Description automatically generated">
              <a:extLst>
                <a:ext uri="{FF2B5EF4-FFF2-40B4-BE49-F238E27FC236}">
                  <a16:creationId xmlns:a16="http://schemas.microsoft.com/office/drawing/2014/main" id="{83CC2DC8-A881-4231-9E7B-284D0127F74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34262" y="496570"/>
              <a:ext cx="6078836" cy="3377132"/>
            </a:xfrm>
            <a:prstGeom prst="rect">
              <a:avLst/>
            </a:prstGeom>
          </p:spPr>
        </p:pic>
      </p:grpSp>
      <p:pic>
        <p:nvPicPr>
          <p:cNvPr id="26" name="Picture 25" descr="Logo&#10;&#10;Description automatically generated">
            <a:extLst>
              <a:ext uri="{FF2B5EF4-FFF2-40B4-BE49-F238E27FC236}">
                <a16:creationId xmlns:a16="http://schemas.microsoft.com/office/drawing/2014/main" id="{0BE07991-3E99-468D-A46C-9420C476E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03429" y="6257277"/>
            <a:ext cx="543572" cy="543572"/>
          </a:xfrm>
          <a:prstGeom prst="rect">
            <a:avLst/>
          </a:prstGeom>
        </p:spPr>
      </p:pic>
      <p:pic>
        <p:nvPicPr>
          <p:cNvPr id="28" name="Picture 27" descr="Logo&#10;&#10;Description automatically generated">
            <a:extLst>
              <a:ext uri="{FF2B5EF4-FFF2-40B4-BE49-F238E27FC236}">
                <a16:creationId xmlns:a16="http://schemas.microsoft.com/office/drawing/2014/main" id="{13467261-79DE-4D5C-B988-E9D731DCF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940" y="6257278"/>
            <a:ext cx="656486" cy="543571"/>
          </a:xfrm>
          <a:prstGeom prst="rect">
            <a:avLst/>
          </a:prstGeom>
        </p:spPr>
      </p:pic>
      <p:pic>
        <p:nvPicPr>
          <p:cNvPr id="30" name="Picture 29" descr="Logo&#10;&#10;Description automatically generated">
            <a:extLst>
              <a:ext uri="{FF2B5EF4-FFF2-40B4-BE49-F238E27FC236}">
                <a16:creationId xmlns:a16="http://schemas.microsoft.com/office/drawing/2014/main" id="{5CE2020F-7DEE-4EA1-A757-9A0935B50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08906" y="6268980"/>
            <a:ext cx="492189" cy="545457"/>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EE86412-FFD9-4ED5-B5C3-82B48F718B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430" y="6343622"/>
            <a:ext cx="714375" cy="357188"/>
          </a:xfrm>
          <a:prstGeom prst="rect">
            <a:avLst/>
          </a:prstGeom>
        </p:spPr>
      </p:pic>
      <p:sp>
        <p:nvSpPr>
          <p:cNvPr id="7" name="Rectangle 6">
            <a:extLst>
              <a:ext uri="{FF2B5EF4-FFF2-40B4-BE49-F238E27FC236}">
                <a16:creationId xmlns:a16="http://schemas.microsoft.com/office/drawing/2014/main" id="{6B357AF3-C5FF-984E-7E15-628F1BF1000C}"/>
              </a:ext>
            </a:extLst>
          </p:cNvPr>
          <p:cNvSpPr>
            <a:spLocks noChangeAspect="1"/>
          </p:cNvSpPr>
          <p:nvPr/>
        </p:nvSpPr>
        <p:spPr>
          <a:xfrm>
            <a:off x="22072" y="1166015"/>
            <a:ext cx="3537893" cy="4811885"/>
          </a:xfrm>
          <a:prstGeom prst="rect">
            <a:avLst/>
          </a:prstGeom>
          <a:solidFill>
            <a:schemeClr val="bg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lobal Fire Map | Climate Signals">
            <a:extLst>
              <a:ext uri="{FF2B5EF4-FFF2-40B4-BE49-F238E27FC236}">
                <a16:creationId xmlns:a16="http://schemas.microsoft.com/office/drawing/2014/main" id="{8EF074C2-CC63-CC4C-6FF4-6C1F487156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4887" y="141269"/>
            <a:ext cx="918975" cy="459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74049-1535-8A4D-22C4-5A3FC993E8D2}"/>
              </a:ext>
            </a:extLst>
          </p:cNvPr>
          <p:cNvSpPr txBox="1"/>
          <p:nvPr/>
        </p:nvSpPr>
        <p:spPr>
          <a:xfrm>
            <a:off x="7163543" y="87286"/>
            <a:ext cx="484799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Wildland Fire Collaboration</a:t>
            </a:r>
          </a:p>
        </p:txBody>
      </p:sp>
      <p:sp>
        <p:nvSpPr>
          <p:cNvPr id="15" name="TextBox 14">
            <a:extLst>
              <a:ext uri="{FF2B5EF4-FFF2-40B4-BE49-F238E27FC236}">
                <a16:creationId xmlns:a16="http://schemas.microsoft.com/office/drawing/2014/main" id="{EE325987-EB86-2157-DAA2-645D88CFCB45}"/>
              </a:ext>
            </a:extLst>
          </p:cNvPr>
          <p:cNvSpPr txBox="1"/>
          <p:nvPr/>
        </p:nvSpPr>
        <p:spPr>
          <a:xfrm>
            <a:off x="115974" y="746709"/>
            <a:ext cx="30110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StormCenter Communications</a:t>
            </a:r>
          </a:p>
        </p:txBody>
      </p:sp>
      <p:pic>
        <p:nvPicPr>
          <p:cNvPr id="19" name="Picture 18">
            <a:extLst>
              <a:ext uri="{FF2B5EF4-FFF2-40B4-BE49-F238E27FC236}">
                <a16:creationId xmlns:a16="http://schemas.microsoft.com/office/drawing/2014/main" id="{2B39D4C0-9768-4DC0-2F3E-F1F6725935C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46094" y="67356"/>
            <a:ext cx="1904012" cy="954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0AFCEA9A-3240-B87C-5A58-9B18CD2B04DE}"/>
              </a:ext>
            </a:extLst>
          </p:cNvPr>
          <p:cNvSpPr txBox="1"/>
          <p:nvPr/>
        </p:nvSpPr>
        <p:spPr>
          <a:xfrm>
            <a:off x="166363" y="6220691"/>
            <a:ext cx="8571577" cy="461665"/>
          </a:xfrm>
          <a:prstGeom prst="rect">
            <a:avLst/>
          </a:prstGeom>
          <a:noFill/>
        </p:spPr>
        <p:txBody>
          <a:bodyPr wrap="none" rtlCol="0">
            <a:spAutoFit/>
          </a:bodyPr>
          <a:lstStyle/>
          <a:p>
            <a:r>
              <a:rPr lang="en-US" sz="2400" dirty="0">
                <a:solidFill>
                  <a:schemeClr val="bg1"/>
                </a:solidFill>
              </a:rPr>
              <a:t>Unified trusted data via web services shared across platforms</a:t>
            </a:r>
          </a:p>
        </p:txBody>
      </p:sp>
      <p:pic>
        <p:nvPicPr>
          <p:cNvPr id="11" name="Picture 10">
            <a:extLst>
              <a:ext uri="{FF2B5EF4-FFF2-40B4-BE49-F238E27FC236}">
                <a16:creationId xmlns:a16="http://schemas.microsoft.com/office/drawing/2014/main" id="{C2C61024-7746-486F-C75C-BFD03466456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16255" y="67356"/>
            <a:ext cx="1918602" cy="954082"/>
          </a:xfrm>
          <a:prstGeom prst="rect">
            <a:avLst/>
          </a:prstGeom>
        </p:spPr>
      </p:pic>
      <p:pic>
        <p:nvPicPr>
          <p:cNvPr id="17" name="Picture 16">
            <a:extLst>
              <a:ext uri="{FF2B5EF4-FFF2-40B4-BE49-F238E27FC236}">
                <a16:creationId xmlns:a16="http://schemas.microsoft.com/office/drawing/2014/main" id="{70C463C2-AEBE-9050-13B6-B4A0A8EB0D83}"/>
              </a:ext>
            </a:extLst>
          </p:cNvPr>
          <p:cNvPicPr>
            <a:picLocks noChangeAspect="1"/>
          </p:cNvPicPr>
          <p:nvPr/>
        </p:nvPicPr>
        <p:blipFill>
          <a:blip r:embed="rId17"/>
          <a:stretch>
            <a:fillRect/>
          </a:stretch>
        </p:blipFill>
        <p:spPr>
          <a:xfrm>
            <a:off x="52910" y="1200467"/>
            <a:ext cx="7110633" cy="4842060"/>
          </a:xfrm>
          <a:prstGeom prst="rect">
            <a:avLst/>
          </a:prstGeom>
        </p:spPr>
      </p:pic>
      <p:grpSp>
        <p:nvGrpSpPr>
          <p:cNvPr id="35" name="Group 34">
            <a:extLst>
              <a:ext uri="{FF2B5EF4-FFF2-40B4-BE49-F238E27FC236}">
                <a16:creationId xmlns:a16="http://schemas.microsoft.com/office/drawing/2014/main" id="{56FE7DED-49CF-0AAE-8E7B-EDAABA2C2930}"/>
              </a:ext>
            </a:extLst>
          </p:cNvPr>
          <p:cNvGrpSpPr/>
          <p:nvPr/>
        </p:nvGrpSpPr>
        <p:grpSpPr>
          <a:xfrm>
            <a:off x="6667277" y="1229226"/>
            <a:ext cx="2808514" cy="2808514"/>
            <a:chOff x="6667277" y="1229226"/>
            <a:chExt cx="2808514" cy="2808514"/>
          </a:xfrm>
        </p:grpSpPr>
        <p:pic>
          <p:nvPicPr>
            <p:cNvPr id="14" name="Graphic 13" descr="Smart Phone with solid fill">
              <a:extLst>
                <a:ext uri="{FF2B5EF4-FFF2-40B4-BE49-F238E27FC236}">
                  <a16:creationId xmlns:a16="http://schemas.microsoft.com/office/drawing/2014/main" id="{5AA67D01-40E7-55F7-CAF2-56A2C0A7B10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667277" y="1229226"/>
              <a:ext cx="2808514" cy="2808514"/>
            </a:xfrm>
            <a:prstGeom prst="rect">
              <a:avLst/>
            </a:prstGeom>
          </p:spPr>
        </p:pic>
        <p:pic>
          <p:nvPicPr>
            <p:cNvPr id="24" name="Picture 23">
              <a:extLst>
                <a:ext uri="{FF2B5EF4-FFF2-40B4-BE49-F238E27FC236}">
                  <a16:creationId xmlns:a16="http://schemas.microsoft.com/office/drawing/2014/main" id="{1C97EF44-38E0-EA6A-8885-D1F59DFA2F49}"/>
                </a:ext>
              </a:extLst>
            </p:cNvPr>
            <p:cNvPicPr>
              <a:picLocks noChangeAspect="1"/>
            </p:cNvPicPr>
            <p:nvPr/>
          </p:nvPicPr>
          <p:blipFill>
            <a:blip r:embed="rId20"/>
            <a:stretch>
              <a:fillRect/>
            </a:stretch>
          </p:blipFill>
          <p:spPr>
            <a:xfrm>
              <a:off x="7413172" y="1404257"/>
              <a:ext cx="1328058" cy="2471058"/>
            </a:xfrm>
            <a:prstGeom prst="rect">
              <a:avLst/>
            </a:prstGeom>
          </p:spPr>
        </p:pic>
      </p:grpSp>
      <p:grpSp>
        <p:nvGrpSpPr>
          <p:cNvPr id="34" name="Group 33">
            <a:extLst>
              <a:ext uri="{FF2B5EF4-FFF2-40B4-BE49-F238E27FC236}">
                <a16:creationId xmlns:a16="http://schemas.microsoft.com/office/drawing/2014/main" id="{6E205D39-DCF5-6779-C218-ACD91248FC57}"/>
              </a:ext>
            </a:extLst>
          </p:cNvPr>
          <p:cNvGrpSpPr/>
          <p:nvPr/>
        </p:nvGrpSpPr>
        <p:grpSpPr>
          <a:xfrm>
            <a:off x="9149173" y="3357882"/>
            <a:ext cx="2588771" cy="2588771"/>
            <a:chOff x="9149173" y="3357882"/>
            <a:chExt cx="2588771" cy="2588771"/>
          </a:xfrm>
        </p:grpSpPr>
        <p:pic>
          <p:nvPicPr>
            <p:cNvPr id="29" name="Graphic 28" descr="Laptop outline">
              <a:extLst>
                <a:ext uri="{FF2B5EF4-FFF2-40B4-BE49-F238E27FC236}">
                  <a16:creationId xmlns:a16="http://schemas.microsoft.com/office/drawing/2014/main" id="{F5C2E578-89FF-7F2E-89BF-69F703E85D9B}"/>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149173" y="3357882"/>
              <a:ext cx="2588771" cy="2588771"/>
            </a:xfrm>
            <a:prstGeom prst="rect">
              <a:avLst/>
            </a:prstGeom>
          </p:spPr>
        </p:pic>
        <p:pic>
          <p:nvPicPr>
            <p:cNvPr id="33" name="Picture 32">
              <a:extLst>
                <a:ext uri="{FF2B5EF4-FFF2-40B4-BE49-F238E27FC236}">
                  <a16:creationId xmlns:a16="http://schemas.microsoft.com/office/drawing/2014/main" id="{639D77F9-2CF5-5D28-0A57-474477A5629B}"/>
                </a:ext>
              </a:extLst>
            </p:cNvPr>
            <p:cNvPicPr>
              <a:picLocks noChangeAspect="1"/>
            </p:cNvPicPr>
            <p:nvPr/>
          </p:nvPicPr>
          <p:blipFill>
            <a:blip r:embed="rId23"/>
            <a:stretch>
              <a:fillRect/>
            </a:stretch>
          </p:blipFill>
          <p:spPr>
            <a:xfrm>
              <a:off x="9612087" y="4036423"/>
              <a:ext cx="1654628" cy="1090748"/>
            </a:xfrm>
            <a:prstGeom prst="rect">
              <a:avLst/>
            </a:prstGeom>
          </p:spPr>
        </p:pic>
      </p:grpSp>
      <p:sp>
        <p:nvSpPr>
          <p:cNvPr id="36" name="TextBox 35">
            <a:extLst>
              <a:ext uri="{FF2B5EF4-FFF2-40B4-BE49-F238E27FC236}">
                <a16:creationId xmlns:a16="http://schemas.microsoft.com/office/drawing/2014/main" id="{8EB77F65-7E21-0D97-67FC-3B601B8DCDF5}"/>
              </a:ext>
            </a:extLst>
          </p:cNvPr>
          <p:cNvSpPr txBox="1"/>
          <p:nvPr/>
        </p:nvSpPr>
        <p:spPr>
          <a:xfrm>
            <a:off x="8893850" y="1938131"/>
            <a:ext cx="2624436" cy="523220"/>
          </a:xfrm>
          <a:prstGeom prst="rect">
            <a:avLst/>
          </a:prstGeom>
          <a:noFill/>
        </p:spPr>
        <p:txBody>
          <a:bodyPr wrap="none" rtlCol="0">
            <a:spAutoFit/>
          </a:bodyPr>
          <a:lstStyle/>
          <a:p>
            <a:r>
              <a:rPr lang="en-US" sz="2800" dirty="0">
                <a:solidFill>
                  <a:schemeClr val="bg1"/>
                </a:solidFill>
              </a:rPr>
              <a:t>Mobile Devices</a:t>
            </a:r>
          </a:p>
        </p:txBody>
      </p:sp>
      <p:sp>
        <p:nvSpPr>
          <p:cNvPr id="37" name="TextBox 36">
            <a:extLst>
              <a:ext uri="{FF2B5EF4-FFF2-40B4-BE49-F238E27FC236}">
                <a16:creationId xmlns:a16="http://schemas.microsoft.com/office/drawing/2014/main" id="{0657870F-6E5D-2C57-0510-46750915EBA7}"/>
              </a:ext>
            </a:extLst>
          </p:cNvPr>
          <p:cNvSpPr txBox="1"/>
          <p:nvPr/>
        </p:nvSpPr>
        <p:spPr>
          <a:xfrm>
            <a:off x="7743848" y="4411051"/>
            <a:ext cx="1465466" cy="523220"/>
          </a:xfrm>
          <a:prstGeom prst="rect">
            <a:avLst/>
          </a:prstGeom>
          <a:noFill/>
        </p:spPr>
        <p:txBody>
          <a:bodyPr wrap="none" rtlCol="0">
            <a:spAutoFit/>
          </a:bodyPr>
          <a:lstStyle/>
          <a:p>
            <a:r>
              <a:rPr lang="en-US" sz="2800" dirty="0">
                <a:solidFill>
                  <a:schemeClr val="bg1"/>
                </a:solidFill>
              </a:rPr>
              <a:t>Laptops</a:t>
            </a:r>
          </a:p>
        </p:txBody>
      </p:sp>
      <p:sp>
        <p:nvSpPr>
          <p:cNvPr id="38" name="TextBox 37">
            <a:extLst>
              <a:ext uri="{FF2B5EF4-FFF2-40B4-BE49-F238E27FC236}">
                <a16:creationId xmlns:a16="http://schemas.microsoft.com/office/drawing/2014/main" id="{D6B89259-A355-D1F8-EF38-8B61580A705A}"/>
              </a:ext>
            </a:extLst>
          </p:cNvPr>
          <p:cNvSpPr txBox="1"/>
          <p:nvPr/>
        </p:nvSpPr>
        <p:spPr>
          <a:xfrm>
            <a:off x="4183565" y="5127171"/>
            <a:ext cx="2069862"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Tobacco Gulch Rx</a:t>
            </a:r>
          </a:p>
        </p:txBody>
      </p:sp>
    </p:spTree>
    <p:extLst>
      <p:ext uri="{BB962C8B-B14F-4D97-AF65-F5344CB8AC3E}">
        <p14:creationId xmlns:p14="http://schemas.microsoft.com/office/powerpoint/2010/main" val="1891250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CEI Capture Plan V7 20170712" id="{374C0F61-88BD-44BC-9942-18EC6977243F}" vid="{6E0CB289-8078-4702-9ED5-4E240F65E942}"/>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CEI Capture Plan V7 20170712" id="{374C0F61-88BD-44BC-9942-18EC6977243F}" vid="{6E0CB289-8078-4702-9ED5-4E240F65E942}"/>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NCEI Capture Plan V7 20170712</Template>
  <TotalTime>88079</TotalTime>
  <Words>512</Words>
  <Application>Microsoft Office PowerPoint</Application>
  <PresentationFormat>Widescreen</PresentationFormat>
  <Paragraphs>113</Paragraphs>
  <Slides>13</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Calibri</vt:lpstr>
      <vt:lpstr>Calibri Light</vt:lpstr>
      <vt:lpstr>Corbel</vt:lpstr>
      <vt:lpstr>Courier New</vt:lpstr>
      <vt:lpstr>Wingdings</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NCEI SDS Six Sigma Rollout</dc:title>
  <dc:creator>Carroll Hood</dc:creator>
  <cp:lastModifiedBy>Hinkley, Everett - FS, DC</cp:lastModifiedBy>
  <cp:revision>575</cp:revision>
  <dcterms:created xsi:type="dcterms:W3CDTF">2019-09-10T16:42:54Z</dcterms:created>
  <dcterms:modified xsi:type="dcterms:W3CDTF">2023-04-20T04:50:52Z</dcterms:modified>
</cp:coreProperties>
</file>