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FBE87B-FB4C-4CEF-8F0F-759F09ED140A}">
  <a:tblStyle styleId="{40FBE87B-FB4C-4CEF-8F0F-759F09ED14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5.xml"/><Relationship Id="rId22" Type="http://schemas.openxmlformats.org/officeDocument/2006/relationships/font" Target="fonts/Lato-italic.fntdata"/><Relationship Id="rId10" Type="http://schemas.openxmlformats.org/officeDocument/2006/relationships/slide" Target="slides/slide4.xml"/><Relationship Id="rId21" Type="http://schemas.openxmlformats.org/officeDocument/2006/relationships/font" Target="fonts/La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867febc6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867febc6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867febc61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867febc61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867febc61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867febc61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4348567a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4348567a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867febc61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867febc61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4348567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4348567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2ec8d75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32ec8d75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32ec8d75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32ec8d75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8" name="Google Shape;108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908" y="47384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1050" y="4738450"/>
            <a:ext cx="1449795" cy="2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1" name="Google Shape;5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9" name="Google Shape;59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5" name="Google Shape;65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2" name="Google Shape;72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4" name="Google Shape;94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2" name="Google Shape;102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5" name="Google Shape;10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type="ctrTitle"/>
          </p:nvPr>
        </p:nvSpPr>
        <p:spPr>
          <a:xfrm>
            <a:off x="3339050" y="743225"/>
            <a:ext cx="5948400" cy="23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 Intelligence Systems for Analysis of On-orbit Satellite Imagery</a:t>
            </a:r>
            <a:endParaRPr sz="500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25" y="4431023"/>
            <a:ext cx="2526848" cy="4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>
            <p:ph type="ctrTitle"/>
          </p:nvPr>
        </p:nvSpPr>
        <p:spPr>
          <a:xfrm>
            <a:off x="3299450" y="3187025"/>
            <a:ext cx="50175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December 2, 2021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1297500" y="11777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Large Area Fire Detection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Reduce Data Latency down to 30 Minutes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Reduce Cost of Data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FeatherEdge Platform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Using Machine Learning on the Ground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Next Steps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Questions?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Area Fire Detection</a:t>
            </a:r>
            <a:endParaRPr/>
          </a:p>
        </p:txBody>
      </p:sp>
      <p:graphicFrame>
        <p:nvGraphicFramePr>
          <p:cNvPr id="149" name="Google Shape;149;p15"/>
          <p:cNvGraphicFramePr/>
          <p:nvPr/>
        </p:nvGraphicFramePr>
        <p:xfrm>
          <a:off x="266125" y="221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{40FBE87B-FB4C-4CEF-8F0F-759F09ED140A}</a:tableStyleId>
              </a:tblPr>
              <a:tblGrid>
                <a:gridCol w="1296525"/>
                <a:gridCol w="1750375"/>
                <a:gridCol w="1609950"/>
                <a:gridCol w="2009825"/>
                <a:gridCol w="1945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Manned/unmanned Aircraft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NASA FIRMS (GSD 250m)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Commercial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s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atellites (GSD &lt;5m)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Satellite with AI 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(GSD &lt;5m)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Coverage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Low coverage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High coverage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Moderate coverage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Moderate coverage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Revisit Rate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1-2 times a day/night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3-4 returns per 24 hr period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Multiple times a day/night (scales with # of satellites)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Multiple times a day/night (scales with # of satellites)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Data Latency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Real-time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~3 hours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~5 hours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~30 minutes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High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Free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Moderate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Low</a:t>
                      </a:r>
                      <a:endParaRPr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</a:tr>
            </a:tbl>
          </a:graphicData>
        </a:graphic>
      </p:graphicFrame>
      <p:sp>
        <p:nvSpPr>
          <p:cNvPr id="150" name="Google Shape;150;p15"/>
          <p:cNvSpPr/>
          <p:nvPr/>
        </p:nvSpPr>
        <p:spPr>
          <a:xfrm rot="5400000">
            <a:off x="4004625" y="-763350"/>
            <a:ext cx="486300" cy="5382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3045400" y="1215600"/>
            <a:ext cx="29361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75"/>
              <a:t>Current Aerial Solutions</a:t>
            </a:r>
            <a:endParaRPr sz="8075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Data Latency down to 30 minutes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205525" y="1667850"/>
            <a:ext cx="4918200" cy="19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Machine learning model</a:t>
            </a:r>
            <a:r>
              <a:rPr lang="en" sz="1700"/>
              <a:t> is trained  to detect fires from satellite images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Images are processed in real-time on-orbit as they are being taken 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Only need to downlink image with fires and their corresponding GPS coordinates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Data can be sent directly to the end users (ex: agency leadership fire managers,  </a:t>
            </a:r>
            <a:r>
              <a:rPr lang="en" sz="1700"/>
              <a:t>dispatchers</a:t>
            </a:r>
            <a:r>
              <a:rPr lang="en" sz="1700"/>
              <a:t>, duty officer)</a:t>
            </a:r>
            <a:endParaRPr sz="1700"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075" y="1421763"/>
            <a:ext cx="3756201" cy="29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/>
          <p:nvPr/>
        </p:nvSpPr>
        <p:spPr>
          <a:xfrm>
            <a:off x="5683650" y="3271163"/>
            <a:ext cx="551700" cy="5280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123176" y="2609200"/>
            <a:ext cx="1194600" cy="10167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5679875" y="3167108"/>
            <a:ext cx="228600" cy="108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82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Lato"/>
                <a:ea typeface="Lato"/>
                <a:cs typeface="Lato"/>
                <a:sym typeface="Lato"/>
              </a:rPr>
              <a:t>Fire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7114025" y="2505450"/>
            <a:ext cx="228600" cy="108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8288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Lato"/>
                <a:ea typeface="Lato"/>
                <a:cs typeface="Lato"/>
                <a:sym typeface="Lato"/>
              </a:rPr>
              <a:t>Fire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5227075" y="4374738"/>
            <a:ext cx="3184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Photo</a:t>
            </a:r>
            <a:r>
              <a:rPr lang="en" sz="85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from Landsat 7 Science Team, NASA GSFC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Cost of </a:t>
            </a:r>
            <a:r>
              <a:rPr lang="en"/>
              <a:t>Data</a:t>
            </a:r>
            <a:r>
              <a:rPr lang="en"/>
              <a:t> </a:t>
            </a:r>
            <a:endParaRPr/>
          </a:p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547650" y="1652075"/>
            <a:ext cx="4772700" cy="28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4250"/>
              <a:t>Only need to pay for the relevant data rather than the raw images</a:t>
            </a:r>
            <a:endParaRPr sz="425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250"/>
              <a:t>Fire detection model replaces some of the work done my analyst </a:t>
            </a:r>
            <a:endParaRPr sz="425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4250"/>
              <a:t>Same fire detection model can be used by multiple organizations in different regions, therefore reducing cost </a:t>
            </a:r>
            <a:endParaRPr sz="42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825" y="1884475"/>
            <a:ext cx="3181573" cy="15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FeatherEdge Platform </a:t>
            </a:r>
            <a:endParaRPr/>
          </a:p>
        </p:txBody>
      </p:sp>
      <p:graphicFrame>
        <p:nvGraphicFramePr>
          <p:cNvPr id="176" name="Google Shape;176;p18"/>
          <p:cNvGraphicFramePr/>
          <p:nvPr/>
        </p:nvGraphicFramePr>
        <p:xfrm>
          <a:off x="1171375" y="29422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{40FBE87B-FB4C-4CEF-8F0F-759F09ED140A}</a:tableStyleId>
              </a:tblPr>
              <a:tblGrid>
                <a:gridCol w="1934425"/>
                <a:gridCol w="3189050"/>
              </a:tblGrid>
              <a:tr h="1581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</a:rPr>
                        <a:t>Processing Capabilities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 hMerge="1"/>
              </a:tr>
              <a:tr h="20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Processor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Quad Cortex-A53 CPU with integrated GPU 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8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ML Accelerator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5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RAM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 GB LPDDR4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5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Flash Memory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128 GB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AI/ML Model Type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TensorFlow Lite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Google Shape;177;p18"/>
          <p:cNvGraphicFramePr/>
          <p:nvPr/>
        </p:nvGraphicFramePr>
        <p:xfrm>
          <a:off x="1171375" y="10335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{40FBE87B-FB4C-4CEF-8F0F-759F09ED140A}</a:tableStyleId>
              </a:tblPr>
              <a:tblGrid>
                <a:gridCol w="1705250"/>
                <a:gridCol w="3418225"/>
              </a:tblGrid>
              <a:tr h="221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M</a:t>
                      </a:r>
                      <a:r>
                        <a:rPr b="1" lang="en" sz="1200">
                          <a:solidFill>
                            <a:srgbClr val="FFFFFF"/>
                          </a:solidFill>
                        </a:rPr>
                        <a:t>ission Specification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 hMerge="1"/>
              </a:tr>
              <a:tr h="26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Satellite Imager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</a:t>
                      </a:r>
                      <a:r>
                        <a:rPr lang="en" sz="1000"/>
                        <a:t>isible and near infrared spectral range (GSD &lt;5m)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6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Orbit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Low-Earth Orbit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Revisit Rate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Up to 4x per day per satellite (area dependent)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91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Number of Satellites</a:t>
                      </a:r>
                      <a:endParaRPr b="1"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First satellite to launch in October 2022</a:t>
                      </a:r>
                      <a:endParaRPr sz="1000"/>
                    </a:p>
                  </a:txBody>
                  <a:tcPr marT="89400" marB="89400" marR="88825" marL="888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3875">
            <a:off x="5219223" y="-363877"/>
            <a:ext cx="4860152" cy="4860152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60000" dist="3714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Machine Learning on the Ground</a:t>
            </a:r>
            <a:endParaRPr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488150" y="1469125"/>
            <a:ext cx="7038900" cy="32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Combine satellite data with other sources on the ground to provide a more accurate fire map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Machine learning model can ingest weather                                                      and soil conditions, fuels, historical data,                                                            etc., to assess the risk and predict the                                                            spread of active wildfires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325" y="1469125"/>
            <a:ext cx="3013050" cy="37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91" name="Google Shape;191;p20"/>
          <p:cNvSpPr txBox="1"/>
          <p:nvPr>
            <p:ph idx="1" type="body"/>
          </p:nvPr>
        </p:nvSpPr>
        <p:spPr>
          <a:xfrm>
            <a:off x="1297500" y="1186550"/>
            <a:ext cx="7038900" cy="38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 txBox="1"/>
          <p:nvPr>
            <p:ph idx="1" type="body"/>
          </p:nvPr>
        </p:nvSpPr>
        <p:spPr>
          <a:xfrm>
            <a:off x="488150" y="1469125"/>
            <a:ext cx="7038900" cy="31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528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Work with an organization(s) to train a machine learning model to detect wildfires from satellite imagery</a:t>
            </a:r>
            <a:endParaRPr sz="2400"/>
          </a:p>
          <a:p>
            <a:pPr indent="-3352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Upload wildfire detection model to FeatherEdge Platform</a:t>
            </a:r>
            <a:endParaRPr sz="2400"/>
          </a:p>
          <a:p>
            <a:pPr indent="-3352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Help build out machine learning capabilities on the ground to predict the spread of active wildfires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1052550" y="2114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Any 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