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44EC37-FAAC-417C-A6E5-17FE850CACC8}">
  <a:tblStyle styleId="{0B44EC37-FAAC-417C-A6E5-17FE850CACC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A"/>
          </a:solidFill>
        </a:fill>
      </a:tcStyle>
    </a:wholeTbl>
    <a:band1H>
      <a:tcTxStyle/>
      <a:tcStyle>
        <a:tcBdr/>
        <a:fill>
          <a:solidFill>
            <a:srgbClr val="CACC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C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1f964dbd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a1f964dbd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3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3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3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3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3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" name="Google Shape;7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 descr="12-0216-condor-mtn-fire_0015.JPG"/>
          <p:cNvPicPr preferRelativeResize="0"/>
          <p:nvPr/>
        </p:nvPicPr>
        <p:blipFill rotWithShape="1">
          <a:blip r:embed="rId3">
            <a:alphaModFix/>
          </a:blip>
          <a:srcRect l="2227" t="154" r="36744" b="8126"/>
          <a:stretch/>
        </p:blipFill>
        <p:spPr>
          <a:xfrm>
            <a:off x="-2" y="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1239100" y="607065"/>
            <a:ext cx="9427200" cy="5734500"/>
          </a:xfrm>
          <a:prstGeom prst="rect">
            <a:avLst/>
          </a:prstGeom>
          <a:solidFill>
            <a:srgbClr val="BFBFB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Fire Monitoring and Assessment Platform (FireMAP) Update</a:t>
            </a:r>
            <a:endParaRPr sz="3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Wildland Fire Tree Mortality Mapping from Hyperspatial Imagery using Machine Learning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Dale Hamilton PhD,</a:t>
            </a:r>
            <a:r>
              <a:rPr lang="en-US"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Kamden Brothers and Samuel Jones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Northwest Nazarene University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Department of Math and Computer Science</a:t>
            </a:r>
            <a:endParaRPr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November 19, 2020 - Virtual Meeting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65103" y="4879530"/>
            <a:ext cx="2142712" cy="192360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0" y="6341448"/>
            <a:ext cx="31722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Background photo courtesy of the USDA Forest Service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0" descr="12-0216-condor-mtn-fire_0015.JPG"/>
          <p:cNvPicPr preferRelativeResize="0"/>
          <p:nvPr/>
        </p:nvPicPr>
        <p:blipFill rotWithShape="1">
          <a:blip r:embed="rId3">
            <a:alphaModFix/>
          </a:blip>
          <a:srcRect l="2227" t="155" r="36744" b="812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248650" y="581525"/>
            <a:ext cx="5844000" cy="5694900"/>
          </a:xfrm>
          <a:prstGeom prst="rect">
            <a:avLst/>
          </a:prstGeom>
          <a:solidFill>
            <a:srgbClr val="BFBFBF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Wildland Fire Severity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Canopy Reduction → Tree Mortality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○"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Non-regenerative (resprouting) species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●"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Post-fire = acquire w/ sUAS (5cm)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●"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Pre-fire = Landfire Canopy Cover products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●"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Canopy Reduction = CC</a:t>
            </a:r>
            <a:r>
              <a:rPr lang="en-US" sz="1800" b="1" baseline="-25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pre</a:t>
            </a: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- CC</a:t>
            </a:r>
            <a:r>
              <a:rPr lang="en-US" sz="1800" b="1" baseline="-25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post</a:t>
            </a:r>
            <a:endParaRPr sz="1800" b="1" baseline="-25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ahoma"/>
              <a:buChar char="●"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Crown Fire Activity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if CR = 0 → Surface fire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elseif CC</a:t>
            </a:r>
            <a:r>
              <a:rPr lang="en-US" sz="1800" b="1" baseline="-25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post </a:t>
            </a: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= 0 → Active crown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else Torching</a:t>
            </a:r>
            <a:endParaRPr sz="18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baseline="-250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2304" y="5942823"/>
            <a:ext cx="1019695" cy="91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 txBox="1"/>
          <p:nvPr/>
        </p:nvSpPr>
        <p:spPr>
          <a:xfrm>
            <a:off x="0" y="6341448"/>
            <a:ext cx="3172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Background photo courtesy of the USDA Forest Service</a:t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3825" y="1716575"/>
            <a:ext cx="5844000" cy="406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 descr="12-0216-condor-mtn-fire_0015.JPG"/>
          <p:cNvPicPr preferRelativeResize="0"/>
          <p:nvPr/>
        </p:nvPicPr>
        <p:blipFill rotWithShape="1">
          <a:blip r:embed="rId3">
            <a:alphaModFix/>
          </a:blip>
          <a:srcRect l="2227" t="154" r="36744" b="812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248653" y="581520"/>
            <a:ext cx="5847347" cy="5694957"/>
          </a:xfrm>
          <a:prstGeom prst="rect">
            <a:avLst/>
          </a:prstGeom>
          <a:solidFill>
            <a:srgbClr val="BFBFB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Methods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1" u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LandFire Data (30m resolution)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Clip the LandFire Canopy Cover (LFCC) to the extent of the sUAS image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Orthomosaics are split into segments less than or equal to 1GB in size for OpenCV’s file size limitations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1" u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sUAS Data (5cm resolution)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split segments of the LandFire data is used to clip the hyperspatial data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Add a border of 5cm pixels to create a one-pixel edge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split images are classified into tree and nontree pixels using a Mask R-CNN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density tool sums the tree pixels within a 30-meter area and divides it by the total number of pixels in the image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Split images are then recombined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result is Hyper Spatially Derived Canopy Cover (HDCC) a 30-meter orthomosaic that contains the percentage of canopy cover and has the same spatial reference as the LandFire data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sz="1400" b="1" u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LFCC and HDCC Orthomosaics are then compared pixel to pixel. The difference between them determines whether a reduction in canopy cover occurred within the time frame of the pre-fire and post-fire observed dates</a:t>
            </a:r>
            <a:endParaRPr/>
          </a:p>
        </p:txBody>
      </p:sp>
      <p:pic>
        <p:nvPicPr>
          <p:cNvPr id="158" name="Google Shape;158;p21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3376" y="530363"/>
            <a:ext cx="4904068" cy="389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72304" y="5942823"/>
            <a:ext cx="1019695" cy="91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0" y="6341448"/>
            <a:ext cx="31722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Background photo courtesy of the USDA Forest Service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4C027-E74F-4430-94FA-7A25463ED4CC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943376" y="4540656"/>
            <a:ext cx="3172246" cy="21516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22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166" name="Google Shape;166;p22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7" name="Google Shape;167;p22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8" name="Google Shape;168;p22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9" name="Google Shape;169;p22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0" name="Google Shape;170;p22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71" name="Google Shape;171;p22" descr="12-0216-condor-mtn-fire_0015.JPG"/>
          <p:cNvPicPr preferRelativeResize="0"/>
          <p:nvPr/>
        </p:nvPicPr>
        <p:blipFill rotWithShape="1">
          <a:blip r:embed="rId3">
            <a:alphaModFix/>
          </a:blip>
          <a:srcRect l="2227" t="154" r="36744" b="812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/>
        </p:nvSpPr>
        <p:spPr>
          <a:xfrm>
            <a:off x="791239" y="817035"/>
            <a:ext cx="8534400" cy="1228435"/>
          </a:xfrm>
          <a:prstGeom prst="rect">
            <a:avLst/>
          </a:prstGeom>
          <a:solidFill>
            <a:srgbClr val="BFBFB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Results</a:t>
            </a:r>
            <a:endParaRPr sz="24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The first result of the project was the difference between the LFCC and HDCC. This was done on 10 different unburnt orthomosaics.</a:t>
            </a: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6571724" y="2595035"/>
            <a:ext cx="4204205" cy="3445930"/>
          </a:xfrm>
          <a:prstGeom prst="rect">
            <a:avLst/>
          </a:prstGeom>
          <a:solidFill>
            <a:srgbClr val="BFBFB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Mean shows the average difference between LFCC and HDCC</a:t>
            </a:r>
            <a:endParaRPr/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Overall average difference is 2.6 percentage points</a:t>
            </a:r>
            <a:endParaRPr/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Standard deviation of combined differences is 14.5 percentage points</a:t>
            </a:r>
            <a:endParaRPr/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If a difference greater than 26 percentage points was present canopy cover reduction occurred within 95% certainty</a:t>
            </a:r>
            <a:endParaRPr/>
          </a:p>
        </p:txBody>
      </p:sp>
      <p:graphicFrame>
        <p:nvGraphicFramePr>
          <p:cNvPr id="174" name="Google Shape;174;p22"/>
          <p:cNvGraphicFramePr/>
          <p:nvPr/>
        </p:nvGraphicFramePr>
        <p:xfrm>
          <a:off x="791239" y="2852122"/>
          <a:ext cx="5304750" cy="2931800"/>
        </p:xfrm>
        <a:graphic>
          <a:graphicData uri="http://schemas.openxmlformats.org/drawingml/2006/table">
            <a:tbl>
              <a:tblPr firstRow="1" bandRow="1">
                <a:noFill/>
                <a:tableStyleId>{0B44EC37-FAAC-417C-A6E5-17FE850CACC8}</a:tableStyleId>
              </a:tblPr>
              <a:tblGrid>
                <a:gridCol w="82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Belshazzar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Newstart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Grimes Creek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NW Placerville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0530 Placerville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Mean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17%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6%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10%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Standard Dev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14%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13%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15%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11%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9%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 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Edna Creek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South Exp. For</a:t>
                      </a:r>
                      <a:r>
                        <a:rPr lang="en-US" sz="1100" u="none" strike="noStrike" cap="none"/>
                        <a:t>.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North Exp. For.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East Placerville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West Placerville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Mean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4%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3%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7%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2%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Standard Dev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12%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12%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12%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/>
                        <a:t>13%</a:t>
                      </a:r>
                      <a:endParaRPr sz="13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0400" marR="70400" marT="70400" marB="704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5" name="Google Shape;17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2304" y="5942823"/>
            <a:ext cx="1019695" cy="91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 txBox="1"/>
          <p:nvPr/>
        </p:nvSpPr>
        <p:spPr>
          <a:xfrm>
            <a:off x="0" y="6341448"/>
            <a:ext cx="31722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Background photo courtesy of the USDA Forest Service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 descr="12-0216-condor-mtn-fire_0015.JPG"/>
          <p:cNvPicPr preferRelativeResize="0"/>
          <p:nvPr/>
        </p:nvPicPr>
        <p:blipFill rotWithShape="1">
          <a:blip r:embed="rId3">
            <a:alphaModFix/>
          </a:blip>
          <a:srcRect l="2227" t="154" r="36744" b="812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0486" y="237366"/>
            <a:ext cx="3810512" cy="285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0102" y="237366"/>
            <a:ext cx="3474943" cy="282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87271" y="3192008"/>
            <a:ext cx="3566611" cy="2695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8435" y="3188137"/>
            <a:ext cx="3566610" cy="269543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392368" y="2160066"/>
            <a:ext cx="3931438" cy="2120984"/>
          </a:xfrm>
          <a:prstGeom prst="rect">
            <a:avLst/>
          </a:prstGeom>
          <a:solidFill>
            <a:srgbClr val="BFBFB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	 </a:t>
            </a:r>
            <a:r>
              <a:rPr lang="en-US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=  passive crown/torching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	 </a:t>
            </a:r>
            <a:r>
              <a:rPr lang="en-US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=  active crown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	 =  no change detected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72305" y="5942823"/>
            <a:ext cx="1019695" cy="91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0" y="6341448"/>
            <a:ext cx="31722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Background photo courtesy of the USDA Forest Service</a:t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806955" y="2488658"/>
            <a:ext cx="323850" cy="295275"/>
          </a:xfrm>
          <a:prstGeom prst="rect">
            <a:avLst/>
          </a:prstGeom>
          <a:solidFill>
            <a:srgbClr val="FFFF00"/>
          </a:solidFill>
          <a:ln w="15875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806955" y="3040499"/>
            <a:ext cx="323850" cy="295275"/>
          </a:xfrm>
          <a:prstGeom prst="rect">
            <a:avLst/>
          </a:prstGeom>
          <a:solidFill>
            <a:srgbClr val="FF0000"/>
          </a:solidFill>
          <a:ln w="1587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806955" y="3567355"/>
            <a:ext cx="323850" cy="295275"/>
          </a:xfrm>
          <a:prstGeom prst="rect">
            <a:avLst/>
          </a:prstGeom>
          <a:solidFill>
            <a:schemeClr val="dk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4" descr="12-0216-condor-mtn-fire_0015.JPG"/>
          <p:cNvPicPr preferRelativeResize="0"/>
          <p:nvPr/>
        </p:nvPicPr>
        <p:blipFill rotWithShape="1">
          <a:blip r:embed="rId3">
            <a:alphaModFix/>
          </a:blip>
          <a:srcRect l="2227" t="154" r="36744" b="812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637902" y="380845"/>
            <a:ext cx="10916194" cy="2179058"/>
          </a:xfrm>
          <a:prstGeom prst="rect">
            <a:avLst/>
          </a:prstGeom>
          <a:solidFill>
            <a:srgbClr val="BFBFB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Conclusion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Mapping from hyperspatial drone imagery enables a more accurate measure of canopy cover to be calculated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Higher accuracy in canopy cover measurements can be used to determine ecosystem departure from historic fire regimes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Pre-fire LFCC and post-fire HDCC comparison results in a highly accurate measure of canopy reduction and therefore an accurate measure of tree mortality within the study area</a:t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637900" y="2809325"/>
            <a:ext cx="10916100" cy="3356344"/>
          </a:xfrm>
          <a:prstGeom prst="rect">
            <a:avLst/>
          </a:prstGeom>
          <a:solidFill>
            <a:srgbClr val="BFBFBF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Future Work</a:t>
            </a:r>
            <a:endParaRPr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Manuscript going through editorial review process for publication in </a:t>
            </a:r>
            <a:r>
              <a:rPr lang="en-US" sz="1800" i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Remote Sensing</a:t>
            </a:r>
            <a:r>
              <a:rPr lang="en-US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sz="1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Identifying unburned trees surrounded by surface vegetation could improve wildland fire extent mapping</a:t>
            </a:r>
            <a:endParaRPr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MR-CNN classification accuracy could be improved by refining training data based on observations of false negatives</a:t>
            </a:r>
            <a:endParaRPr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Tree crown classification could be improved by using pixels' heights as additional input for the classifiers from the digital surface model produced during the orthomosaic creation process</a:t>
            </a:r>
            <a:endParaRPr dirty="0"/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Eliminating the need to split images would help prevent the loss of tree detection from split tree pixels and an extra 30m pixel from the clipping process</a:t>
            </a:r>
            <a:endParaRPr dirty="0"/>
          </a:p>
        </p:txBody>
      </p:sp>
      <p:pic>
        <p:nvPicPr>
          <p:cNvPr id="199" name="Google Shape;19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2304" y="5942823"/>
            <a:ext cx="1019695" cy="91517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/>
        </p:nvSpPr>
        <p:spPr>
          <a:xfrm>
            <a:off x="0" y="6341448"/>
            <a:ext cx="31722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Background photo courtesy of the USDA Forest Service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5" descr="12-0216-condor-mtn-fire_0015.JPG"/>
          <p:cNvPicPr preferRelativeResize="0"/>
          <p:nvPr/>
        </p:nvPicPr>
        <p:blipFill rotWithShape="1">
          <a:blip r:embed="rId3">
            <a:alphaModFix/>
          </a:blip>
          <a:srcRect l="2227" t="154" r="36744" b="812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2304" y="5942823"/>
            <a:ext cx="1019695" cy="91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7"/>
            <a:ext cx="12192002" cy="685797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1132624" y="549324"/>
            <a:ext cx="3384300" cy="636300"/>
          </a:xfrm>
          <a:prstGeom prst="rect">
            <a:avLst/>
          </a:prstGeom>
          <a:solidFill>
            <a:srgbClr val="BFBFBF">
              <a:alpha val="847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Questions?</a:t>
            </a:r>
            <a:endParaRPr sz="18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36672" y="5392652"/>
            <a:ext cx="1571150" cy="141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647</Words>
  <Application>Microsoft Office PowerPoint</Application>
  <PresentationFormat>Widescreen</PresentationFormat>
  <Paragraphs>100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Tahoma</vt:lpstr>
      <vt:lpstr>Century Gothic</vt:lpstr>
      <vt:lpstr>Noto Sans Symbols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Jones</dc:creator>
  <cp:lastModifiedBy>Samuel Jones</cp:lastModifiedBy>
  <cp:revision>3</cp:revision>
  <dcterms:modified xsi:type="dcterms:W3CDTF">2020-11-17T22:48:13Z</dcterms:modified>
</cp:coreProperties>
</file>